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handoutMasterIdLst>
    <p:handoutMasterId r:id="rId64"/>
  </p:handoutMasterIdLst>
  <p:sldIdLst>
    <p:sldId id="257" r:id="rId2"/>
    <p:sldId id="465" r:id="rId3"/>
    <p:sldId id="504" r:id="rId4"/>
    <p:sldId id="505" r:id="rId5"/>
    <p:sldId id="463" r:id="rId6"/>
    <p:sldId id="461" r:id="rId7"/>
    <p:sldId id="474" r:id="rId8"/>
    <p:sldId id="507" r:id="rId9"/>
    <p:sldId id="477" r:id="rId10"/>
    <p:sldId id="466" r:id="rId11"/>
    <p:sldId id="513" r:id="rId12"/>
    <p:sldId id="509" r:id="rId13"/>
    <p:sldId id="538" r:id="rId14"/>
    <p:sldId id="511" r:id="rId15"/>
    <p:sldId id="512" r:id="rId16"/>
    <p:sldId id="537" r:id="rId17"/>
    <p:sldId id="506" r:id="rId18"/>
    <p:sldId id="481" r:id="rId19"/>
    <p:sldId id="508" r:id="rId20"/>
    <p:sldId id="540" r:id="rId21"/>
    <p:sldId id="483" r:id="rId22"/>
    <p:sldId id="541" r:id="rId23"/>
    <p:sldId id="542" r:id="rId24"/>
    <p:sldId id="543" r:id="rId25"/>
    <p:sldId id="482" r:id="rId26"/>
    <p:sldId id="451" r:id="rId27"/>
    <p:sldId id="489" r:id="rId28"/>
    <p:sldId id="454" r:id="rId29"/>
    <p:sldId id="514" r:id="rId30"/>
    <p:sldId id="455" r:id="rId31"/>
    <p:sldId id="494" r:id="rId32"/>
    <p:sldId id="456" r:id="rId33"/>
    <p:sldId id="495" r:id="rId34"/>
    <p:sldId id="492" r:id="rId35"/>
    <p:sldId id="545" r:id="rId36"/>
    <p:sldId id="536" r:id="rId37"/>
    <p:sldId id="533" r:id="rId38"/>
    <p:sldId id="534" r:id="rId39"/>
    <p:sldId id="535" r:id="rId40"/>
    <p:sldId id="530" r:id="rId41"/>
    <p:sldId id="531" r:id="rId42"/>
    <p:sldId id="447" r:id="rId43"/>
    <p:sldId id="544" r:id="rId44"/>
    <p:sldId id="423" r:id="rId45"/>
    <p:sldId id="515" r:id="rId46"/>
    <p:sldId id="516" r:id="rId47"/>
    <p:sldId id="517" r:id="rId48"/>
    <p:sldId id="518" r:id="rId49"/>
    <p:sldId id="519" r:id="rId50"/>
    <p:sldId id="520" r:id="rId51"/>
    <p:sldId id="521" r:id="rId52"/>
    <p:sldId id="522" r:id="rId53"/>
    <p:sldId id="432" r:id="rId54"/>
    <p:sldId id="420" r:id="rId55"/>
    <p:sldId id="523" r:id="rId56"/>
    <p:sldId id="524" r:id="rId57"/>
    <p:sldId id="525" r:id="rId58"/>
    <p:sldId id="526" r:id="rId59"/>
    <p:sldId id="527" r:id="rId60"/>
    <p:sldId id="528" r:id="rId61"/>
    <p:sldId id="529"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56">
          <p15:clr>
            <a:srgbClr val="A4A3A4"/>
          </p15:clr>
        </p15:guide>
        <p15:guide id="2" pos="79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CC"/>
    <a:srgbClr val="00FFFF"/>
    <a:srgbClr val="278927"/>
    <a:srgbClr val="3434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392" autoAdjust="0"/>
  </p:normalViewPr>
  <p:slideViewPr>
    <p:cSldViewPr showGuides="1">
      <p:cViewPr varScale="1">
        <p:scale>
          <a:sx n="77" d="100"/>
          <a:sy n="77" d="100"/>
        </p:scale>
        <p:origin x="114" y="246"/>
      </p:cViewPr>
      <p:guideLst>
        <p:guide orient="horz" pos="4156"/>
        <p:guide pos="793"/>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5" Type="http://schemas.openxmlformats.org/officeDocument/2006/relationships/image" Target="../media/image14.wmf"/><Relationship Id="rId4"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4" Type="http://schemas.openxmlformats.org/officeDocument/2006/relationships/image" Target="../media/image2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 Id="rId6" Type="http://schemas.openxmlformats.org/officeDocument/2006/relationships/image" Target="../media/image27.wmf"/><Relationship Id="rId5" Type="http://schemas.openxmlformats.org/officeDocument/2006/relationships/image" Target="../media/image26.wmf"/><Relationship Id="rId4" Type="http://schemas.openxmlformats.org/officeDocument/2006/relationships/image" Target="../media/image22.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98.wmf"/><Relationship Id="rId7" Type="http://schemas.openxmlformats.org/officeDocument/2006/relationships/image" Target="../media/image30.wmf"/><Relationship Id="rId2" Type="http://schemas.openxmlformats.org/officeDocument/2006/relationships/image" Target="../media/image97.wmf"/><Relationship Id="rId1" Type="http://schemas.openxmlformats.org/officeDocument/2006/relationships/image" Target="../media/image96.wmf"/><Relationship Id="rId6" Type="http://schemas.openxmlformats.org/officeDocument/2006/relationships/image" Target="../media/image100.wmf"/><Relationship Id="rId5" Type="http://schemas.openxmlformats.org/officeDocument/2006/relationships/image" Target="../media/image22.wmf"/><Relationship Id="rId4" Type="http://schemas.openxmlformats.org/officeDocument/2006/relationships/image" Target="../media/image9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CADC3B8-9A4C-E146-AD91-605F8E93BA1A}" type="datetimeFigureOut">
              <a:rPr lang="en-US" smtClean="0"/>
              <a:pPr/>
              <a:t>4/12/2016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EDBACC-AFFC-7845-8397-94BC3189F915}" type="slidenum">
              <a:rPr lang="en-US" smtClean="0"/>
              <a:pPr/>
              <a:t>‹#›</a:t>
            </a:fld>
            <a:endParaRPr lang="en-US"/>
          </a:p>
        </p:txBody>
      </p:sp>
    </p:spTree>
    <p:extLst>
      <p:ext uri="{BB962C8B-B14F-4D97-AF65-F5344CB8AC3E}">
        <p14:creationId xmlns:p14="http://schemas.microsoft.com/office/powerpoint/2010/main" val="5762059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35348D-653B-204B-AC39-DFEE36AC7005}" type="datetimeFigureOut">
              <a:rPr lang="en-US" smtClean="0"/>
              <a:pPr/>
              <a:t>4/12/2016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12B806-2496-D340-8F7D-F70F56A836C9}" type="slidenum">
              <a:rPr lang="en-US" smtClean="0"/>
              <a:pPr/>
              <a:t>‹#›</a:t>
            </a:fld>
            <a:endParaRPr lang="en-US"/>
          </a:p>
        </p:txBody>
      </p:sp>
    </p:spTree>
    <p:extLst>
      <p:ext uri="{BB962C8B-B14F-4D97-AF65-F5344CB8AC3E}">
        <p14:creationId xmlns:p14="http://schemas.microsoft.com/office/powerpoint/2010/main" val="2160239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0163" y="801688"/>
            <a:ext cx="4260850" cy="3195637"/>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41200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0163" y="801688"/>
            <a:ext cx="4260850" cy="3195637"/>
          </a:xfrm>
        </p:spPr>
      </p:sp>
      <p:sp>
        <p:nvSpPr>
          <p:cNvPr id="3" name="Notes Placeholder 2"/>
          <p:cNvSpPr>
            <a:spLocks noGrp="1"/>
          </p:cNvSpPr>
          <p:nvPr>
            <p:ph type="body" idx="1"/>
          </p:nvPr>
        </p:nvSpPr>
        <p:spPr/>
        <p:txBody>
          <a:bodyPr/>
          <a:lstStyle/>
          <a:p>
            <a:r>
              <a:rPr lang="en-GB" dirty="0" smtClean="0"/>
              <a:t>MPS </a:t>
            </a:r>
            <a:r>
              <a:rPr lang="en-GB" baseline="0" dirty="0" smtClean="0"/>
              <a:t>– ORCA025z75 preliminary positive results …</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b="0" dirty="0" smtClean="0">
              <a:solidFill>
                <a:srgbClr val="7F7F7F"/>
              </a:solidFill>
              <a:latin typeface="Helvetica"/>
              <a:cs typeface="Helvetica"/>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sz="1200" b="0" dirty="0" smtClean="0">
                <a:solidFill>
                  <a:srgbClr val="7F7F7F"/>
                </a:solidFill>
                <a:latin typeface="Helvetica"/>
                <a:cs typeface="Helvetica"/>
              </a:rPr>
              <a:t>Work will continue to investigate the role of mixing, with the goal to define the ORCA025z75 configuration to be implemented in ENS by 2016.</a:t>
            </a:r>
            <a:endParaRPr lang="en-US" sz="1200" b="0" dirty="0" smtClean="0">
              <a:solidFill>
                <a:srgbClr val="7F7F7F"/>
              </a:solidFill>
              <a:latin typeface="Helvetica"/>
              <a:ea typeface="Times New Roman" pitchFamily="18" charset="0"/>
              <a:cs typeface="Helvetica"/>
            </a:endParaRPr>
          </a:p>
          <a:p>
            <a:r>
              <a:rPr lang="en-GB" baseline="0" dirty="0" smtClean="0"/>
              <a:t> </a:t>
            </a:r>
            <a:endParaRPr lang="en-GB" dirty="0"/>
          </a:p>
        </p:txBody>
      </p:sp>
    </p:spTree>
    <p:extLst>
      <p:ext uri="{BB962C8B-B14F-4D97-AF65-F5344CB8AC3E}">
        <p14:creationId xmlns:p14="http://schemas.microsoft.com/office/powerpoint/2010/main" val="812758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48368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948337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165156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2132856"/>
            <a:ext cx="7342584" cy="1470025"/>
          </a:xfrm>
        </p:spPr>
        <p:txBody>
          <a:bodyPr/>
          <a:lstStyle/>
          <a:p>
            <a:r>
              <a:rPr lang="en-GB" smtClean="0"/>
              <a:t>Click to edit Master title style</a:t>
            </a:r>
            <a:endParaRPr lang="en-GB" dirty="0"/>
          </a:p>
        </p:txBody>
      </p:sp>
      <p:sp>
        <p:nvSpPr>
          <p:cNvPr id="3" name="Subtitle 2"/>
          <p:cNvSpPr>
            <a:spLocks noGrp="1"/>
          </p:cNvSpPr>
          <p:nvPr>
            <p:ph type="subTitle" idx="1"/>
          </p:nvPr>
        </p:nvSpPr>
        <p:spPr>
          <a:xfrm>
            <a:off x="1691680" y="3886200"/>
            <a:ext cx="608072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GB" dirty="0"/>
          </a:p>
        </p:txBody>
      </p:sp>
      <p:sp>
        <p:nvSpPr>
          <p:cNvPr id="4" name="Date Placeholder 3"/>
          <p:cNvSpPr>
            <a:spLocks noGrp="1"/>
          </p:cNvSpPr>
          <p:nvPr>
            <p:ph type="dt" sz="half" idx="10"/>
          </p:nvPr>
        </p:nvSpPr>
        <p:spPr>
          <a:xfrm>
            <a:off x="7236296" y="6378653"/>
            <a:ext cx="952416" cy="365125"/>
          </a:xfrm>
        </p:spPr>
        <p:txBody>
          <a:bodyPr/>
          <a:lstStyle>
            <a:lvl1pPr>
              <a:defRPr>
                <a:solidFill>
                  <a:schemeClr val="accent1">
                    <a:lumMod val="75000"/>
                  </a:schemeClr>
                </a:solidFill>
              </a:defRPr>
            </a:lvl1pPr>
          </a:lstStyle>
          <a:p>
            <a:fld id="{9F2DE4E2-6CDC-1048-A8B8-4A69CA7AF25B}" type="datetime1">
              <a:rPr lang="en-GB" smtClean="0"/>
              <a:pPr/>
              <a:t>12/04/2016</a:t>
            </a:fld>
            <a:endParaRPr lang="en-GB" dirty="0"/>
          </a:p>
        </p:txBody>
      </p:sp>
      <p:sp>
        <p:nvSpPr>
          <p:cNvPr id="6" name="Slide Number Placeholder 5"/>
          <p:cNvSpPr>
            <a:spLocks noGrp="1"/>
          </p:cNvSpPr>
          <p:nvPr>
            <p:ph type="sldNum" sz="quarter" idx="12"/>
          </p:nvPr>
        </p:nvSpPr>
        <p:spPr>
          <a:xfrm>
            <a:off x="8460432" y="6361038"/>
            <a:ext cx="405408" cy="365125"/>
          </a:xfrm>
        </p:spPr>
        <p:txBody>
          <a:bodyPr/>
          <a:lstStyle>
            <a:lvl1pPr>
              <a:defRPr>
                <a:solidFill>
                  <a:schemeClr val="accent1">
                    <a:lumMod val="75000"/>
                  </a:schemeClr>
                </a:solidFill>
              </a:defRPr>
            </a:lvl1pPr>
          </a:lstStyle>
          <a:p>
            <a:fld id="{1E6F7D49-625A-4DC0-89B0-0AC14CBD2779}" type="slidenum">
              <a:rPr lang="en-GB" smtClean="0"/>
              <a:pPr/>
              <a:t>‹#›</a:t>
            </a:fld>
            <a:endParaRPr lang="en-GB" dirty="0"/>
          </a:p>
        </p:txBody>
      </p:sp>
      <p:cxnSp>
        <p:nvCxnSpPr>
          <p:cNvPr id="12" name="Straight Connector 11"/>
          <p:cNvCxnSpPr/>
          <p:nvPr userDrawn="1"/>
        </p:nvCxnSpPr>
        <p:spPr>
          <a:xfrm>
            <a:off x="613731" y="6181724"/>
            <a:ext cx="8157407" cy="0"/>
          </a:xfrm>
          <a:prstGeom prst="line">
            <a:avLst/>
          </a:prstGeom>
          <a:ln w="31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48656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49166" y="155575"/>
            <a:ext cx="8376138"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68522" y="981075"/>
            <a:ext cx="4353657"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62854" y="981075"/>
            <a:ext cx="4353658"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62854" y="3743325"/>
            <a:ext cx="4353658"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120224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Title 1"/>
          <p:cNvSpPr>
            <a:spLocks noGrp="1"/>
          </p:cNvSpPr>
          <p:nvPr>
            <p:ph type="ctrTitle"/>
          </p:nvPr>
        </p:nvSpPr>
        <p:spPr>
          <a:xfrm>
            <a:off x="685800" y="2130433"/>
            <a:ext cx="7772400" cy="1470025"/>
          </a:xfrm>
        </p:spPr>
        <p:txBody>
          <a:bodyPr/>
          <a:lstStyle>
            <a:lvl1pPr algn="ctr">
              <a:defRPr sz="3600"/>
            </a:lvl1pPr>
          </a:lstStyle>
          <a:p>
            <a:r>
              <a:rPr lang="en-US" smtClean="0"/>
              <a:t>Click to edit Master title style</a:t>
            </a:r>
            <a:endParaRPr lang="en-US" dirty="0"/>
          </a:p>
        </p:txBody>
      </p:sp>
      <p:sp>
        <p:nvSpPr>
          <p:cNvPr id="5" name="Subtitle 2"/>
          <p:cNvSpPr>
            <a:spLocks noGrp="1"/>
          </p:cNvSpPr>
          <p:nvPr>
            <p:ph type="subTitle" idx="1"/>
          </p:nvPr>
        </p:nvSpPr>
        <p:spPr>
          <a:xfrm>
            <a:off x="1371600" y="3886200"/>
            <a:ext cx="6400800" cy="1752600"/>
          </a:xfrm>
          <a:prstGeom prst="rect">
            <a:avLst/>
          </a:prstGeom>
        </p:spPr>
        <p:txBody>
          <a:bodyPr/>
          <a:lstStyle>
            <a:lvl1pPr marL="0" indent="0" algn="ctr">
              <a:buNone/>
              <a:defRPr sz="24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87867" y="0"/>
            <a:ext cx="8779933" cy="369332"/>
          </a:xfrm>
          <a:prstGeom prst="rect">
            <a:avLst/>
          </a:prstGeom>
        </p:spPr>
        <p:txBody>
          <a:bodyPr lIns="0" tIns="0" rIns="0" bIns="0"/>
          <a:lstStyle>
            <a:lvl1pPr>
              <a:defRPr>
                <a:solidFill>
                  <a:srgbClr val="064E83"/>
                </a:solidFill>
              </a:defRPr>
            </a:lvl1pPr>
          </a:lstStyle>
          <a:p>
            <a:r>
              <a:rPr lang="en-GB" dirty="0" smtClean="0"/>
              <a:t>Click to edit Master title style</a:t>
            </a:r>
            <a:endParaRPr lang="en-US" dirty="0"/>
          </a:p>
        </p:txBody>
      </p:sp>
      <p:sp>
        <p:nvSpPr>
          <p:cNvPr id="11" name="Content Placeholder 10"/>
          <p:cNvSpPr>
            <a:spLocks noGrp="1"/>
          </p:cNvSpPr>
          <p:nvPr>
            <p:ph sz="quarter" idx="14" hasCustomPrompt="1"/>
          </p:nvPr>
        </p:nvSpPr>
        <p:spPr>
          <a:xfrm>
            <a:off x="355599" y="538068"/>
            <a:ext cx="8644467" cy="1874933"/>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5" name="Content Placeholder 10"/>
          <p:cNvSpPr>
            <a:spLocks noGrp="1"/>
          </p:cNvSpPr>
          <p:nvPr>
            <p:ph sz="quarter" idx="15" hasCustomPrompt="1"/>
          </p:nvPr>
        </p:nvSpPr>
        <p:spPr>
          <a:xfrm>
            <a:off x="355599" y="4259855"/>
            <a:ext cx="8644467" cy="1874933"/>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Tree>
    <p:extLst>
      <p:ext uri="{BB962C8B-B14F-4D97-AF65-F5344CB8AC3E}">
        <p14:creationId xmlns:p14="http://schemas.microsoft.com/office/powerpoint/2010/main" val="51433927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87867" y="0"/>
            <a:ext cx="8779933" cy="369332"/>
          </a:xfrm>
          <a:prstGeom prst="rect">
            <a:avLst/>
          </a:prstGeom>
        </p:spPr>
        <p:txBody>
          <a:bodyPr lIns="0" tIns="0" rIns="0" bIns="0"/>
          <a:lstStyle>
            <a:lvl1pPr>
              <a:defRPr>
                <a:solidFill>
                  <a:srgbClr val="064E83"/>
                </a:solidFill>
              </a:defRPr>
            </a:lvl1pPr>
          </a:lstStyle>
          <a:p>
            <a:r>
              <a:rPr lang="en-GB" dirty="0" smtClean="0"/>
              <a:t>Click to edit Master title style</a:t>
            </a:r>
            <a:endParaRPr lang="en-US" dirty="0"/>
          </a:p>
        </p:txBody>
      </p:sp>
      <p:sp>
        <p:nvSpPr>
          <p:cNvPr id="11" name="Content Placeholder 10"/>
          <p:cNvSpPr>
            <a:spLocks noGrp="1"/>
          </p:cNvSpPr>
          <p:nvPr>
            <p:ph sz="quarter" idx="14" hasCustomPrompt="1"/>
          </p:nvPr>
        </p:nvSpPr>
        <p:spPr>
          <a:xfrm>
            <a:off x="355599" y="538068"/>
            <a:ext cx="8644467" cy="1874933"/>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5" name="Content Placeholder 10"/>
          <p:cNvSpPr>
            <a:spLocks noGrp="1"/>
          </p:cNvSpPr>
          <p:nvPr>
            <p:ph sz="quarter" idx="15" hasCustomPrompt="1"/>
          </p:nvPr>
        </p:nvSpPr>
        <p:spPr>
          <a:xfrm>
            <a:off x="355599" y="4259855"/>
            <a:ext cx="8644467" cy="1874933"/>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Tree>
    <p:extLst>
      <p:ext uri="{BB962C8B-B14F-4D97-AF65-F5344CB8AC3E}">
        <p14:creationId xmlns:p14="http://schemas.microsoft.com/office/powerpoint/2010/main" val="157483371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narrow margins">
    <p:spTree>
      <p:nvGrpSpPr>
        <p:cNvPr id="1" name=""/>
        <p:cNvGrpSpPr/>
        <p:nvPr/>
      </p:nvGrpSpPr>
      <p:grpSpPr>
        <a:xfrm>
          <a:off x="0" y="0"/>
          <a:ext cx="0" cy="0"/>
          <a:chOff x="0" y="0"/>
          <a:chExt cx="0" cy="0"/>
        </a:xfrm>
      </p:grpSpPr>
      <p:sp>
        <p:nvSpPr>
          <p:cNvPr id="10" name="Footer Placeholder 11"/>
          <p:cNvSpPr txBox="1">
            <a:spLocks/>
          </p:cNvSpPr>
          <p:nvPr userDrawn="1"/>
        </p:nvSpPr>
        <p:spPr>
          <a:xfrm>
            <a:off x="2152580" y="6568315"/>
            <a:ext cx="3443912" cy="230657"/>
          </a:xfrm>
          <a:prstGeom prst="rect">
            <a:avLst/>
          </a:prstGeom>
        </p:spPr>
        <p:txBody>
          <a:bodyPr vert="horz" lIns="108000" tIns="0" rIns="0" bIns="0" rtlCol="0" anchor="b" anchorCtr="0">
            <a:noAutofit/>
          </a:bodyPr>
          <a:lstStyle>
            <a:lvl1pPr algn="l">
              <a:defRPr sz="800" b="1" cap="all" baseline="0">
                <a:solidFill>
                  <a:srgbClr val="064E83"/>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all" spc="0" normalizeH="0" baseline="0" noProof="0" dirty="0" smtClean="0">
                <a:ln>
                  <a:noFill/>
                </a:ln>
                <a:solidFill>
                  <a:srgbClr val="064E83"/>
                </a:solidFill>
                <a:effectLst/>
                <a:uLnTx/>
                <a:uFillTx/>
                <a:latin typeface="+mn-lt"/>
                <a:ea typeface="+mn-ea"/>
                <a:cs typeface="+mn-cs"/>
              </a:rPr>
              <a:t>European Centre for Medium-Range Weather Forecasts</a:t>
            </a:r>
            <a:endParaRPr kumimoji="0" lang="en-US" sz="800" b="1" i="0" u="none" strike="noStrike" kern="1200" cap="all" spc="0" normalizeH="0" baseline="0" noProof="0" dirty="0">
              <a:ln>
                <a:noFill/>
              </a:ln>
              <a:solidFill>
                <a:srgbClr val="064E83"/>
              </a:solidFill>
              <a:effectLst/>
              <a:uLnTx/>
              <a:uFillTx/>
              <a:latin typeface="+mn-lt"/>
              <a:ea typeface="+mn-ea"/>
              <a:cs typeface="+mn-cs"/>
            </a:endParaRPr>
          </a:p>
        </p:txBody>
      </p:sp>
      <p:pic>
        <p:nvPicPr>
          <p:cNvPr id="13" name="Picture 12" descr="ECMWF_Master_Logo_RGB_nostrap.png"/>
          <p:cNvPicPr>
            <a:picLocks noChangeAspect="1"/>
          </p:cNvPicPr>
          <p:nvPr userDrawn="1"/>
        </p:nvPicPr>
        <p:blipFill>
          <a:blip r:embed="rId2" cstate="print"/>
          <a:stretch>
            <a:fillRect/>
          </a:stretch>
        </p:blipFill>
        <p:spPr>
          <a:xfrm>
            <a:off x="810211" y="6568315"/>
            <a:ext cx="1342369" cy="230657"/>
          </a:xfrm>
          <a:prstGeom prst="rect">
            <a:avLst/>
          </a:prstGeom>
        </p:spPr>
      </p:pic>
      <p:sp>
        <p:nvSpPr>
          <p:cNvPr id="9" name="Title 8"/>
          <p:cNvSpPr>
            <a:spLocks noGrp="1"/>
          </p:cNvSpPr>
          <p:nvPr>
            <p:ph type="title"/>
          </p:nvPr>
        </p:nvSpPr>
        <p:spPr>
          <a:xfrm>
            <a:off x="260059" y="66385"/>
            <a:ext cx="8816829"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260059" y="553673"/>
            <a:ext cx="8816829" cy="5620624"/>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5" name="Date Placeholder 10"/>
          <p:cNvSpPr txBox="1">
            <a:spLocks/>
          </p:cNvSpPr>
          <p:nvPr userDrawn="1"/>
        </p:nvSpPr>
        <p:spPr>
          <a:xfrm>
            <a:off x="6424988" y="6308256"/>
            <a:ext cx="1099172"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Tree>
    <p:extLst>
      <p:ext uri="{BB962C8B-B14F-4D97-AF65-F5344CB8AC3E}">
        <p14:creationId xmlns:p14="http://schemas.microsoft.com/office/powerpoint/2010/main" val="418081672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4" name="Date Placeholder 3"/>
          <p:cNvSpPr>
            <a:spLocks noGrp="1"/>
          </p:cNvSpPr>
          <p:nvPr>
            <p:ph type="dt" sz="half" idx="10"/>
          </p:nvPr>
        </p:nvSpPr>
        <p:spPr/>
        <p:txBody>
          <a:bodyPr/>
          <a:lstStyle/>
          <a:p>
            <a:fld id="{6718217A-1E90-964E-AC9C-2EABDD263EDA}" type="datetime1">
              <a:rPr lang="en-GB" smtClean="0"/>
              <a:pPr/>
              <a:t>12/04/2016</a:t>
            </a:fld>
            <a:endParaRPr lang="en-GB"/>
          </a:p>
        </p:txBody>
      </p:sp>
      <p:sp>
        <p:nvSpPr>
          <p:cNvPr id="6" name="Slide Number Placeholder 5"/>
          <p:cNvSpPr>
            <a:spLocks noGrp="1"/>
          </p:cNvSpPr>
          <p:nvPr>
            <p:ph type="sldNum" sz="quarter" idx="12"/>
          </p:nvPr>
        </p:nvSpPr>
        <p:spPr/>
        <p:txBody>
          <a:bodyPr/>
          <a:lstStyle/>
          <a:p>
            <a:fld id="{1E6F7D49-625A-4DC0-89B0-0AC14CBD2779}" type="slidenum">
              <a:rPr lang="en-GB" smtClean="0"/>
              <a:pPr/>
              <a:t>‹#›</a:t>
            </a:fld>
            <a:endParaRPr lang="en-GB"/>
          </a:p>
        </p:txBody>
      </p:sp>
    </p:spTree>
    <p:extLst>
      <p:ext uri="{BB962C8B-B14F-4D97-AF65-F5344CB8AC3E}">
        <p14:creationId xmlns:p14="http://schemas.microsoft.com/office/powerpoint/2010/main" val="3084479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9632" y="4406900"/>
            <a:ext cx="7235080" cy="1362075"/>
          </a:xfrm>
        </p:spPr>
        <p:txBody>
          <a:bodyPr anchor="t"/>
          <a:lstStyle>
            <a:lvl1pPr algn="l">
              <a:defRPr sz="4000" b="1" cap="all"/>
            </a:lvl1pPr>
          </a:lstStyle>
          <a:p>
            <a:r>
              <a:rPr lang="en-GB" smtClean="0"/>
              <a:t>Click to edit Master title style</a:t>
            </a:r>
            <a:endParaRPr lang="en-GB" dirty="0"/>
          </a:p>
        </p:txBody>
      </p:sp>
      <p:sp>
        <p:nvSpPr>
          <p:cNvPr id="3" name="Text Placeholder 2"/>
          <p:cNvSpPr>
            <a:spLocks noGrp="1"/>
          </p:cNvSpPr>
          <p:nvPr>
            <p:ph type="body" idx="1"/>
          </p:nvPr>
        </p:nvSpPr>
        <p:spPr>
          <a:xfrm>
            <a:off x="1259632" y="2780928"/>
            <a:ext cx="7235081" cy="153039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4E1D7BE-BF7A-7D44-BC14-64B7EC134778}" type="datetime1">
              <a:rPr lang="en-GB" smtClean="0"/>
              <a:pPr/>
              <a:t>12/04/2016</a:t>
            </a:fld>
            <a:endParaRPr lang="en-GB"/>
          </a:p>
        </p:txBody>
      </p:sp>
      <p:sp>
        <p:nvSpPr>
          <p:cNvPr id="6" name="Slide Number Placeholder 5"/>
          <p:cNvSpPr>
            <a:spLocks noGrp="1"/>
          </p:cNvSpPr>
          <p:nvPr>
            <p:ph type="sldNum" sz="quarter" idx="12"/>
          </p:nvPr>
        </p:nvSpPr>
        <p:spPr/>
        <p:txBody>
          <a:bodyPr/>
          <a:lstStyle/>
          <a:p>
            <a:fld id="{1E6F7D49-625A-4DC0-89B0-0AC14CBD2779}" type="slidenum">
              <a:rPr lang="en-GB" smtClean="0"/>
              <a:pPr/>
              <a:t>‹#›</a:t>
            </a:fld>
            <a:endParaRPr lang="en-GB"/>
          </a:p>
        </p:txBody>
      </p:sp>
    </p:spTree>
    <p:extLst>
      <p:ext uri="{BB962C8B-B14F-4D97-AF65-F5344CB8AC3E}">
        <p14:creationId xmlns:p14="http://schemas.microsoft.com/office/powerpoint/2010/main" val="772092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dirty="0"/>
          </a:p>
        </p:txBody>
      </p:sp>
      <p:sp>
        <p:nvSpPr>
          <p:cNvPr id="3" name="Content Placeholder 2"/>
          <p:cNvSpPr>
            <a:spLocks noGrp="1"/>
          </p:cNvSpPr>
          <p:nvPr>
            <p:ph sz="half" idx="1"/>
          </p:nvPr>
        </p:nvSpPr>
        <p:spPr>
          <a:xfrm>
            <a:off x="1547664" y="1628800"/>
            <a:ext cx="338437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4" name="Content Placeholder 3"/>
          <p:cNvSpPr>
            <a:spLocks noGrp="1"/>
          </p:cNvSpPr>
          <p:nvPr>
            <p:ph sz="half" idx="2"/>
          </p:nvPr>
        </p:nvSpPr>
        <p:spPr>
          <a:xfrm>
            <a:off x="5148064" y="1628800"/>
            <a:ext cx="346672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5" name="Date Placeholder 4"/>
          <p:cNvSpPr>
            <a:spLocks noGrp="1"/>
          </p:cNvSpPr>
          <p:nvPr>
            <p:ph type="dt" sz="half" idx="10"/>
          </p:nvPr>
        </p:nvSpPr>
        <p:spPr/>
        <p:txBody>
          <a:bodyPr/>
          <a:lstStyle/>
          <a:p>
            <a:fld id="{558055A4-DFF4-244D-9D92-EC3963A412D7}" type="datetime1">
              <a:rPr lang="en-GB" smtClean="0"/>
              <a:pPr/>
              <a:t>12/04/2016</a:t>
            </a:fld>
            <a:endParaRPr lang="en-GB"/>
          </a:p>
        </p:txBody>
      </p:sp>
      <p:sp>
        <p:nvSpPr>
          <p:cNvPr id="7" name="Slide Number Placeholder 6"/>
          <p:cNvSpPr>
            <a:spLocks noGrp="1"/>
          </p:cNvSpPr>
          <p:nvPr>
            <p:ph type="sldNum" sz="quarter" idx="12"/>
          </p:nvPr>
        </p:nvSpPr>
        <p:spPr/>
        <p:txBody>
          <a:bodyPr/>
          <a:lstStyle/>
          <a:p>
            <a:fld id="{1E6F7D49-625A-4DC0-89B0-0AC14CBD2779}" type="slidenum">
              <a:rPr lang="en-GB" smtClean="0"/>
              <a:pPr/>
              <a:t>‹#›</a:t>
            </a:fld>
            <a:endParaRPr lang="en-GB"/>
          </a:p>
        </p:txBody>
      </p:sp>
    </p:spTree>
    <p:extLst>
      <p:ext uri="{BB962C8B-B14F-4D97-AF65-F5344CB8AC3E}">
        <p14:creationId xmlns:p14="http://schemas.microsoft.com/office/powerpoint/2010/main" val="4129313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GB" dirty="0"/>
          </a:p>
        </p:txBody>
      </p:sp>
      <p:sp>
        <p:nvSpPr>
          <p:cNvPr id="3" name="Text Placeholder 2"/>
          <p:cNvSpPr>
            <a:spLocks noGrp="1"/>
          </p:cNvSpPr>
          <p:nvPr>
            <p:ph type="body" idx="1"/>
          </p:nvPr>
        </p:nvSpPr>
        <p:spPr>
          <a:xfrm>
            <a:off x="1259632" y="1556791"/>
            <a:ext cx="3672408" cy="79208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1259632" y="2348879"/>
            <a:ext cx="3672408" cy="37772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5" name="Text Placeholder 4"/>
          <p:cNvSpPr>
            <a:spLocks noGrp="1"/>
          </p:cNvSpPr>
          <p:nvPr>
            <p:ph type="body" sz="quarter" idx="3"/>
          </p:nvPr>
        </p:nvSpPr>
        <p:spPr>
          <a:xfrm>
            <a:off x="5292080" y="1535112"/>
            <a:ext cx="3394720" cy="8137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5292080" y="2348879"/>
            <a:ext cx="3394720" cy="37772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7" name="Date Placeholder 6"/>
          <p:cNvSpPr>
            <a:spLocks noGrp="1"/>
          </p:cNvSpPr>
          <p:nvPr>
            <p:ph type="dt" sz="half" idx="10"/>
          </p:nvPr>
        </p:nvSpPr>
        <p:spPr/>
        <p:txBody>
          <a:bodyPr/>
          <a:lstStyle/>
          <a:p>
            <a:fld id="{3E240955-E127-8E4F-864B-9DA91CCA413A}" type="datetime1">
              <a:rPr lang="en-GB" smtClean="0"/>
              <a:pPr/>
              <a:t>12/04/2016</a:t>
            </a:fld>
            <a:endParaRPr lang="en-GB"/>
          </a:p>
        </p:txBody>
      </p:sp>
      <p:sp>
        <p:nvSpPr>
          <p:cNvPr id="9" name="Slide Number Placeholder 8"/>
          <p:cNvSpPr>
            <a:spLocks noGrp="1"/>
          </p:cNvSpPr>
          <p:nvPr>
            <p:ph type="sldNum" sz="quarter" idx="12"/>
          </p:nvPr>
        </p:nvSpPr>
        <p:spPr/>
        <p:txBody>
          <a:bodyPr/>
          <a:lstStyle/>
          <a:p>
            <a:fld id="{1E6F7D49-625A-4DC0-89B0-0AC14CBD2779}" type="slidenum">
              <a:rPr lang="en-GB" smtClean="0"/>
              <a:pPr/>
              <a:t>‹#›</a:t>
            </a:fld>
            <a:endParaRPr lang="en-GB"/>
          </a:p>
        </p:txBody>
      </p:sp>
    </p:spTree>
    <p:extLst>
      <p:ext uri="{BB962C8B-B14F-4D97-AF65-F5344CB8AC3E}">
        <p14:creationId xmlns:p14="http://schemas.microsoft.com/office/powerpoint/2010/main" val="2608708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59632" y="620688"/>
            <a:ext cx="7427168" cy="1143000"/>
          </a:xfrm>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BD5F7924-6156-9F46-BDC0-F487B42C09B9}" type="datetime1">
              <a:rPr lang="en-GB" smtClean="0"/>
              <a:pPr/>
              <a:t>12/04/2016</a:t>
            </a:fld>
            <a:endParaRPr lang="en-GB"/>
          </a:p>
        </p:txBody>
      </p:sp>
      <p:sp>
        <p:nvSpPr>
          <p:cNvPr id="5" name="Slide Number Placeholder 4"/>
          <p:cNvSpPr>
            <a:spLocks noGrp="1"/>
          </p:cNvSpPr>
          <p:nvPr>
            <p:ph type="sldNum" sz="quarter" idx="12"/>
          </p:nvPr>
        </p:nvSpPr>
        <p:spPr/>
        <p:txBody>
          <a:bodyPr/>
          <a:lstStyle/>
          <a:p>
            <a:fld id="{1E6F7D49-625A-4DC0-89B0-0AC14CBD2779}" type="slidenum">
              <a:rPr lang="en-GB" smtClean="0"/>
              <a:pPr/>
              <a:t>‹#›</a:t>
            </a:fld>
            <a:endParaRPr lang="en-GB"/>
          </a:p>
        </p:txBody>
      </p:sp>
    </p:spTree>
    <p:extLst>
      <p:ext uri="{BB962C8B-B14F-4D97-AF65-F5344CB8AC3E}">
        <p14:creationId xmlns:p14="http://schemas.microsoft.com/office/powerpoint/2010/main" val="2784150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690C30-D0E9-8541-B47B-6B35ECD948FF}" type="datetime1">
              <a:rPr lang="en-GB" smtClean="0"/>
              <a:pPr/>
              <a:t>12/04/2016</a:t>
            </a:fld>
            <a:endParaRPr lang="en-GB"/>
          </a:p>
        </p:txBody>
      </p:sp>
      <p:sp>
        <p:nvSpPr>
          <p:cNvPr id="4" name="Slide Number Placeholder 3"/>
          <p:cNvSpPr>
            <a:spLocks noGrp="1"/>
          </p:cNvSpPr>
          <p:nvPr>
            <p:ph type="sldNum" sz="quarter" idx="12"/>
          </p:nvPr>
        </p:nvSpPr>
        <p:spPr/>
        <p:txBody>
          <a:bodyPr/>
          <a:lstStyle/>
          <a:p>
            <a:fld id="{1E6F7D49-625A-4DC0-89B0-0AC14CBD2779}" type="slidenum">
              <a:rPr lang="en-GB" smtClean="0"/>
              <a:pPr/>
              <a:t>‹#›</a:t>
            </a:fld>
            <a:endParaRPr lang="en-GB"/>
          </a:p>
        </p:txBody>
      </p:sp>
    </p:spTree>
    <p:extLst>
      <p:ext uri="{BB962C8B-B14F-4D97-AF65-F5344CB8AC3E}">
        <p14:creationId xmlns:p14="http://schemas.microsoft.com/office/powerpoint/2010/main" val="1655127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9592" y="548680"/>
            <a:ext cx="2736304" cy="886420"/>
          </a:xfrm>
        </p:spPr>
        <p:txBody>
          <a:bodyPr anchor="b"/>
          <a:lstStyle>
            <a:lvl1pPr algn="l">
              <a:defRPr sz="2000" b="1"/>
            </a:lvl1pPr>
          </a:lstStyle>
          <a:p>
            <a:r>
              <a:rPr lang="en-GB" smtClean="0"/>
              <a:t>Click to edit Master title style</a:t>
            </a:r>
            <a:endParaRPr lang="en-GB" dirty="0"/>
          </a:p>
        </p:txBody>
      </p:sp>
      <p:sp>
        <p:nvSpPr>
          <p:cNvPr id="3" name="Content Placeholder 2"/>
          <p:cNvSpPr>
            <a:spLocks noGrp="1"/>
          </p:cNvSpPr>
          <p:nvPr>
            <p:ph idx="1"/>
          </p:nvPr>
        </p:nvSpPr>
        <p:spPr>
          <a:xfrm>
            <a:off x="3851920" y="548681"/>
            <a:ext cx="4834880" cy="5472608"/>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4" name="Text Placeholder 3"/>
          <p:cNvSpPr>
            <a:spLocks noGrp="1"/>
          </p:cNvSpPr>
          <p:nvPr>
            <p:ph type="body" sz="half" idx="2"/>
          </p:nvPr>
        </p:nvSpPr>
        <p:spPr>
          <a:xfrm>
            <a:off x="899592" y="1628801"/>
            <a:ext cx="2736304" cy="4392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353D236-3F4F-9F4C-922E-41E8F8320FBB}" type="datetime1">
              <a:rPr lang="en-GB" smtClean="0"/>
              <a:pPr/>
              <a:t>12/04/2016</a:t>
            </a:fld>
            <a:endParaRPr lang="en-GB"/>
          </a:p>
        </p:txBody>
      </p:sp>
      <p:sp>
        <p:nvSpPr>
          <p:cNvPr id="7" name="Slide Number Placeholder 6"/>
          <p:cNvSpPr>
            <a:spLocks noGrp="1"/>
          </p:cNvSpPr>
          <p:nvPr>
            <p:ph type="sldNum" sz="quarter" idx="12"/>
          </p:nvPr>
        </p:nvSpPr>
        <p:spPr/>
        <p:txBody>
          <a:bodyPr/>
          <a:lstStyle/>
          <a:p>
            <a:fld id="{1E6F7D49-625A-4DC0-89B0-0AC14CBD2779}" type="slidenum">
              <a:rPr lang="en-GB" smtClean="0"/>
              <a:pPr/>
              <a:t>‹#›</a:t>
            </a:fld>
            <a:endParaRPr lang="en-GB"/>
          </a:p>
        </p:txBody>
      </p:sp>
    </p:spTree>
    <p:extLst>
      <p:ext uri="{BB962C8B-B14F-4D97-AF65-F5344CB8AC3E}">
        <p14:creationId xmlns:p14="http://schemas.microsoft.com/office/powerpoint/2010/main" val="3009133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CDD7699-4526-FB45-9562-72A118C8A98E}" type="datetime1">
              <a:rPr lang="en-GB" smtClean="0"/>
              <a:pPr/>
              <a:t>12/04/2016</a:t>
            </a:fld>
            <a:endParaRPr lang="en-GB"/>
          </a:p>
        </p:txBody>
      </p:sp>
      <p:sp>
        <p:nvSpPr>
          <p:cNvPr id="7" name="Slide Number Placeholder 6"/>
          <p:cNvSpPr>
            <a:spLocks noGrp="1"/>
          </p:cNvSpPr>
          <p:nvPr>
            <p:ph type="sldNum" sz="quarter" idx="12"/>
          </p:nvPr>
        </p:nvSpPr>
        <p:spPr/>
        <p:txBody>
          <a:bodyPr/>
          <a:lstStyle/>
          <a:p>
            <a:fld id="{1E6F7D49-625A-4DC0-89B0-0AC14CBD2779}" type="slidenum">
              <a:rPr lang="en-GB" smtClean="0"/>
              <a:pPr/>
              <a:t>‹#›</a:t>
            </a:fld>
            <a:endParaRPr lang="en-GB"/>
          </a:p>
        </p:txBody>
      </p:sp>
    </p:spTree>
    <p:extLst>
      <p:ext uri="{BB962C8B-B14F-4D97-AF65-F5344CB8AC3E}">
        <p14:creationId xmlns:p14="http://schemas.microsoft.com/office/powerpoint/2010/main" val="3771004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7584" y="274638"/>
            <a:ext cx="7859216" cy="1143000"/>
          </a:xfrm>
          <a:prstGeom prst="rect">
            <a:avLst/>
          </a:prstGeom>
        </p:spPr>
        <p:txBody>
          <a:bodyPr vert="horz" lIns="91440" tIns="45720" rIns="91440" bIns="45720" rtlCol="0" anchor="ctr">
            <a:normAutofit/>
          </a:bodyPr>
          <a:lstStyle/>
          <a:p>
            <a:r>
              <a:rPr lang="en-GB" smtClean="0"/>
              <a:t>Click to edit Master title style</a:t>
            </a:r>
            <a:endParaRPr lang="en-GB" dirty="0"/>
          </a:p>
        </p:txBody>
      </p:sp>
      <p:sp>
        <p:nvSpPr>
          <p:cNvPr id="3" name="Text Placeholder 2"/>
          <p:cNvSpPr>
            <a:spLocks noGrp="1"/>
          </p:cNvSpPr>
          <p:nvPr>
            <p:ph type="body" idx="1"/>
          </p:nvPr>
        </p:nvSpPr>
        <p:spPr>
          <a:xfrm>
            <a:off x="1259632" y="1600200"/>
            <a:ext cx="7427168"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4" name="Date Placeholder 3"/>
          <p:cNvSpPr>
            <a:spLocks noGrp="1"/>
          </p:cNvSpPr>
          <p:nvPr>
            <p:ph type="dt" sz="half" idx="2"/>
          </p:nvPr>
        </p:nvSpPr>
        <p:spPr>
          <a:xfrm>
            <a:off x="7092280" y="6361038"/>
            <a:ext cx="1197496" cy="365125"/>
          </a:xfrm>
          <a:prstGeom prst="rect">
            <a:avLst/>
          </a:prstGeom>
        </p:spPr>
        <p:txBody>
          <a:bodyPr vert="horz" lIns="91440" tIns="45720" rIns="91440" bIns="45720" rtlCol="0" anchor="ctr"/>
          <a:lstStyle>
            <a:lvl1pPr algn="l">
              <a:defRPr sz="1100">
                <a:solidFill>
                  <a:schemeClr val="accent1">
                    <a:lumMod val="75000"/>
                  </a:schemeClr>
                </a:solidFill>
                <a:latin typeface="Helvetica" pitchFamily="34" charset="0"/>
              </a:defRPr>
            </a:lvl1pPr>
          </a:lstStyle>
          <a:p>
            <a:fld id="{AC4C3C68-FC07-DC45-832E-DBA8503A3D9A}" type="datetime1">
              <a:rPr lang="en-GB" smtClean="0"/>
              <a:pPr/>
              <a:t>12/04/2016</a:t>
            </a:fld>
            <a:endParaRPr lang="en-GB" dirty="0"/>
          </a:p>
        </p:txBody>
      </p:sp>
      <p:sp>
        <p:nvSpPr>
          <p:cNvPr id="6" name="Slide Number Placeholder 5"/>
          <p:cNvSpPr>
            <a:spLocks noGrp="1"/>
          </p:cNvSpPr>
          <p:nvPr>
            <p:ph type="sldNum" sz="quarter" idx="4"/>
          </p:nvPr>
        </p:nvSpPr>
        <p:spPr>
          <a:xfrm>
            <a:off x="8316416" y="6356350"/>
            <a:ext cx="370384" cy="365125"/>
          </a:xfrm>
          <a:prstGeom prst="rect">
            <a:avLst/>
          </a:prstGeom>
        </p:spPr>
        <p:txBody>
          <a:bodyPr vert="horz" lIns="91440" tIns="45720" rIns="91440" bIns="45720" rtlCol="0" anchor="ctr"/>
          <a:lstStyle>
            <a:lvl1pPr algn="r">
              <a:defRPr sz="1100">
                <a:solidFill>
                  <a:schemeClr val="accent1">
                    <a:lumMod val="75000"/>
                  </a:schemeClr>
                </a:solidFill>
                <a:latin typeface="Helvetica" pitchFamily="34" charset="0"/>
              </a:defRPr>
            </a:lvl1pPr>
          </a:lstStyle>
          <a:p>
            <a:fld id="{1E6F7D49-625A-4DC0-89B0-0AC14CBD2779}" type="slidenum">
              <a:rPr lang="en-GB" smtClean="0"/>
              <a:pPr/>
              <a:t>‹#›</a:t>
            </a:fld>
            <a:endParaRPr lang="en-GB" dirty="0"/>
          </a:p>
        </p:txBody>
      </p:sp>
      <p:pic>
        <p:nvPicPr>
          <p:cNvPr id="7" name="Picture 6" descr="bluesidebar.png"/>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0" y="0"/>
            <a:ext cx="395536" cy="6858000"/>
          </a:xfrm>
          <a:prstGeom prst="rect">
            <a:avLst/>
          </a:prstGeom>
        </p:spPr>
      </p:pic>
      <p:pic>
        <p:nvPicPr>
          <p:cNvPr id="1026" name="Picture 2"/>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827584" y="6202633"/>
            <a:ext cx="5937866" cy="639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22178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ctr" defTabSz="914400" rtl="0" eaLnBrk="1" latinLnBrk="0" hangingPunct="1">
        <a:spcBef>
          <a:spcPct val="0"/>
        </a:spcBef>
        <a:buNone/>
        <a:defRPr sz="4400" kern="1200">
          <a:solidFill>
            <a:schemeClr val="accent1">
              <a:lumMod val="75000"/>
            </a:schemeClr>
          </a:solidFill>
          <a:latin typeface="Helvetica" pitchFamily="34" charset="0"/>
          <a:ea typeface="+mj-ea"/>
          <a:cs typeface="+mj-cs"/>
        </a:defRPr>
      </a:lvl1pPr>
    </p:titleStyle>
    <p:bodyStyle>
      <a:lvl1pPr marL="0" indent="0" algn="l" defTabSz="914400" rtl="0" eaLnBrk="1" latinLnBrk="0" hangingPunct="1">
        <a:spcBef>
          <a:spcPct val="20000"/>
        </a:spcBef>
        <a:buFont typeface="Arial" pitchFamily="34" charset="0"/>
        <a:buNone/>
        <a:defRPr sz="3200" kern="1200">
          <a:solidFill>
            <a:schemeClr val="tx1">
              <a:lumMod val="50000"/>
              <a:lumOff val="50000"/>
            </a:schemeClr>
          </a:solidFill>
          <a:latin typeface="Helvetica"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lumMod val="50000"/>
              <a:lumOff val="50000"/>
            </a:schemeClr>
          </a:solidFill>
          <a:latin typeface="Helvetica"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Helvetica"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image" Target="../media/image32.png"/><Relationship Id="rId7" Type="http://schemas.openxmlformats.org/officeDocument/2006/relationships/image" Target="../media/image34.png"/><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33.png"/><Relationship Id="rId5" Type="http://schemas.openxmlformats.org/officeDocument/2006/relationships/image" Target="../media/image30.wmf"/><Relationship Id="rId4" Type="http://schemas.openxmlformats.org/officeDocument/2006/relationships/oleObject" Target="../embeddings/oleObject17.bin"/><Relationship Id="rId9" Type="http://schemas.openxmlformats.org/officeDocument/2006/relationships/image" Target="../media/image31.wmf"/></Relationships>
</file>

<file path=ppt/slides/_rels/slide1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41.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40.wmf"/><Relationship Id="rId5" Type="http://schemas.openxmlformats.org/officeDocument/2006/relationships/oleObject" Target="../embeddings/oleObject20.bin"/><Relationship Id="rId4" Type="http://schemas.openxmlformats.org/officeDocument/2006/relationships/image" Target="../media/image39.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image" Target="../media/image42.gif"/><Relationship Id="rId1" Type="http://schemas.openxmlformats.org/officeDocument/2006/relationships/slideLayout" Target="../slideLayouts/slideLayout2.xml"/><Relationship Id="rId4" Type="http://schemas.openxmlformats.org/officeDocument/2006/relationships/image" Target="../media/image44.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47.wmf"/><Relationship Id="rId5" Type="http://schemas.openxmlformats.org/officeDocument/2006/relationships/oleObject" Target="../embeddings/oleObject22.bin"/><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4.png"/><Relationship Id="rId4" Type="http://schemas.openxmlformats.org/officeDocument/2006/relationships/image" Target="../media/image63.png"/></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3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7.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4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jpe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56.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33.png"/><Relationship Id="rId1" Type="http://schemas.openxmlformats.org/officeDocument/2006/relationships/slideLayout" Target="../slideLayouts/slideLayout7.xml"/><Relationship Id="rId5" Type="http://schemas.openxmlformats.org/officeDocument/2006/relationships/image" Target="../media/image94.png"/><Relationship Id="rId4" Type="http://schemas.openxmlformats.org/officeDocument/2006/relationships/image" Target="../media/image93.png"/></Relationships>
</file>

<file path=ppt/slides/_rels/slide5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8" Type="http://schemas.openxmlformats.org/officeDocument/2006/relationships/image" Target="../media/image98.wmf"/><Relationship Id="rId13" Type="http://schemas.openxmlformats.org/officeDocument/2006/relationships/oleObject" Target="../embeddings/oleObject28.bin"/><Relationship Id="rId18" Type="http://schemas.openxmlformats.org/officeDocument/2006/relationships/image" Target="../media/image30.wmf"/><Relationship Id="rId3" Type="http://schemas.openxmlformats.org/officeDocument/2006/relationships/oleObject" Target="../embeddings/oleObject23.bin"/><Relationship Id="rId7" Type="http://schemas.openxmlformats.org/officeDocument/2006/relationships/oleObject" Target="../embeddings/oleObject25.bin"/><Relationship Id="rId12" Type="http://schemas.openxmlformats.org/officeDocument/2006/relationships/image" Target="../media/image22.wmf"/><Relationship Id="rId17" Type="http://schemas.openxmlformats.org/officeDocument/2006/relationships/oleObject" Target="../embeddings/oleObject29.bin"/><Relationship Id="rId2" Type="http://schemas.openxmlformats.org/officeDocument/2006/relationships/slideLayout" Target="../slideLayouts/slideLayout7.xml"/><Relationship Id="rId16" Type="http://schemas.openxmlformats.org/officeDocument/2006/relationships/image" Target="../media/image32.png"/><Relationship Id="rId1" Type="http://schemas.openxmlformats.org/officeDocument/2006/relationships/vmlDrawing" Target="../drawings/vmlDrawing8.vml"/><Relationship Id="rId6" Type="http://schemas.openxmlformats.org/officeDocument/2006/relationships/image" Target="../media/image97.wmf"/><Relationship Id="rId11" Type="http://schemas.openxmlformats.org/officeDocument/2006/relationships/oleObject" Target="../embeddings/oleObject27.bin"/><Relationship Id="rId5" Type="http://schemas.openxmlformats.org/officeDocument/2006/relationships/oleObject" Target="../embeddings/oleObject24.bin"/><Relationship Id="rId15" Type="http://schemas.openxmlformats.org/officeDocument/2006/relationships/image" Target="../media/image101.png"/><Relationship Id="rId10" Type="http://schemas.openxmlformats.org/officeDocument/2006/relationships/image" Target="../media/image99.wmf"/><Relationship Id="rId4" Type="http://schemas.openxmlformats.org/officeDocument/2006/relationships/image" Target="../media/image96.wmf"/><Relationship Id="rId9" Type="http://schemas.openxmlformats.org/officeDocument/2006/relationships/oleObject" Target="../embeddings/oleObject26.bin"/><Relationship Id="rId14" Type="http://schemas.openxmlformats.org/officeDocument/2006/relationships/image" Target="../media/image100.wmf"/></Relationships>
</file>

<file path=ppt/slides/_rels/slide5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33.png"/><Relationship Id="rId1" Type="http://schemas.openxmlformats.org/officeDocument/2006/relationships/slideLayout" Target="../slideLayouts/slideLayout7.xml"/><Relationship Id="rId5" Type="http://schemas.openxmlformats.org/officeDocument/2006/relationships/image" Target="../media/image102.png"/><Relationship Id="rId4" Type="http://schemas.openxmlformats.org/officeDocument/2006/relationships/image" Target="../media/image34.png"/></Relationships>
</file>

<file path=ppt/slides/_rels/slide6.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image" Target="../media/image14.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1.wmf"/><Relationship Id="rId11" Type="http://schemas.openxmlformats.org/officeDocument/2006/relationships/image" Target="../media/image15.png"/><Relationship Id="rId5" Type="http://schemas.openxmlformats.org/officeDocument/2006/relationships/oleObject" Target="../embeddings/oleObject2.bin"/><Relationship Id="rId10" Type="http://schemas.openxmlformats.org/officeDocument/2006/relationships/image" Target="../media/image13.wmf"/><Relationship Id="rId4" Type="http://schemas.openxmlformats.org/officeDocument/2006/relationships/image" Target="../media/image10.wmf"/><Relationship Id="rId9" Type="http://schemas.openxmlformats.org/officeDocument/2006/relationships/oleObject" Target="../embeddings/oleObject4.bin"/></Relationships>
</file>

<file path=ppt/slides/_rels/slide6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oleObject" Target="../embeddings/oleObject6.bin"/><Relationship Id="rId7"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7.gif"/><Relationship Id="rId5" Type="http://schemas.openxmlformats.org/officeDocument/2006/relationships/image" Target="../media/image16.gif"/><Relationship Id="rId4" Type="http://schemas.openxmlformats.org/officeDocument/2006/relationships/image" Target="../media/image10.wmf"/></Relationships>
</file>

<file path=ppt/slides/_rels/slide8.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1.wmf"/><Relationship Id="rId5" Type="http://schemas.openxmlformats.org/officeDocument/2006/relationships/oleObject" Target="../embeddings/oleObject8.bin"/><Relationship Id="rId10" Type="http://schemas.openxmlformats.org/officeDocument/2006/relationships/image" Target="../media/image23.wmf"/><Relationship Id="rId4" Type="http://schemas.openxmlformats.org/officeDocument/2006/relationships/image" Target="../media/image20.wmf"/><Relationship Id="rId9" Type="http://schemas.openxmlformats.org/officeDocument/2006/relationships/oleObject" Target="../embeddings/oleObject10.bin"/></Relationships>
</file>

<file path=ppt/slides/_rels/slide9.xml.rels><?xml version="1.0" encoding="UTF-8" standalone="yes"?>
<Relationships xmlns="http://schemas.openxmlformats.org/package/2006/relationships"><Relationship Id="rId8" Type="http://schemas.openxmlformats.org/officeDocument/2006/relationships/image" Target="../media/image25.wmf"/><Relationship Id="rId13" Type="http://schemas.openxmlformats.org/officeDocument/2006/relationships/image" Target="../media/image28.png"/><Relationship Id="rId3" Type="http://schemas.openxmlformats.org/officeDocument/2006/relationships/oleObject" Target="../embeddings/oleObject11.bin"/><Relationship Id="rId7" Type="http://schemas.openxmlformats.org/officeDocument/2006/relationships/oleObject" Target="../embeddings/oleObject13.bin"/><Relationship Id="rId12" Type="http://schemas.openxmlformats.org/officeDocument/2006/relationships/image" Target="../media/image26.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4.wmf"/><Relationship Id="rId11" Type="http://schemas.openxmlformats.org/officeDocument/2006/relationships/oleObject" Target="../embeddings/oleObject15.bin"/><Relationship Id="rId5" Type="http://schemas.openxmlformats.org/officeDocument/2006/relationships/oleObject" Target="../embeddings/oleObject12.bin"/><Relationship Id="rId15" Type="http://schemas.openxmlformats.org/officeDocument/2006/relationships/image" Target="../media/image27.wmf"/><Relationship Id="rId10" Type="http://schemas.openxmlformats.org/officeDocument/2006/relationships/image" Target="../media/image22.wmf"/><Relationship Id="rId4" Type="http://schemas.openxmlformats.org/officeDocument/2006/relationships/image" Target="../media/image23.wmf"/><Relationship Id="rId9" Type="http://schemas.openxmlformats.org/officeDocument/2006/relationships/oleObject" Target="../embeddings/oleObject14.bin"/><Relationship Id="rId14" Type="http://schemas.openxmlformats.org/officeDocument/2006/relationships/oleObject" Target="../embeddings/oleObject1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16632"/>
            <a:ext cx="8748464" cy="1224136"/>
          </a:xfrm>
        </p:spPr>
        <p:txBody>
          <a:bodyPr>
            <a:noAutofit/>
          </a:bodyPr>
          <a:lstStyle/>
          <a:p>
            <a:r>
              <a:rPr lang="en-GB" sz="2800" b="1" dirty="0" smtClean="0">
                <a:solidFill>
                  <a:schemeClr val="tx1"/>
                </a:solidFill>
              </a:rPr>
              <a:t>Towards an Earth-System Model.</a:t>
            </a:r>
            <a:endParaRPr lang="en-GB" sz="2800" b="1" dirty="0">
              <a:solidFill>
                <a:schemeClr val="tx1"/>
              </a:solidFill>
            </a:endParaRPr>
          </a:p>
        </p:txBody>
      </p:sp>
      <p:sp>
        <p:nvSpPr>
          <p:cNvPr id="5" name="Rectangle 10"/>
          <p:cNvSpPr txBox="1">
            <a:spLocks noChangeArrowheads="1"/>
          </p:cNvSpPr>
          <p:nvPr/>
        </p:nvSpPr>
        <p:spPr>
          <a:xfrm>
            <a:off x="863080" y="1196752"/>
            <a:ext cx="8245424" cy="3168352"/>
          </a:xfrm>
          <a:prstGeom prst="rect">
            <a:avLst/>
          </a:prstGeom>
        </p:spPr>
        <p:txBody>
          <a:bodyPr vert="horz" lIns="91440" tIns="45720" rIns="91440" bIns="45720" rtlCol="0">
            <a:normAutofit fontScale="92500"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Helvetica" pitchFamily="34" charset="0"/>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Helvetica" pitchFamily="34" charset="0"/>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Helvetica" pitchFamily="34" charset="0"/>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Helvetica" pitchFamily="34" charset="0"/>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Helvetica" pitchFamily="34" charset="0"/>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GB" sz="2800" b="1" dirty="0" smtClean="0">
                <a:solidFill>
                  <a:schemeClr val="tx1"/>
                </a:solidFill>
                <a:latin typeface="+mj-lt"/>
              </a:rPr>
              <a:t>Jean-Raymond Bidlot</a:t>
            </a:r>
          </a:p>
          <a:p>
            <a:r>
              <a:rPr lang="en-GB" sz="2800" b="1" dirty="0" smtClean="0">
                <a:solidFill>
                  <a:schemeClr val="tx1"/>
                </a:solidFill>
                <a:latin typeface="+mj-lt"/>
              </a:rPr>
              <a:t>Earth System Modelling Section</a:t>
            </a:r>
          </a:p>
          <a:p>
            <a:r>
              <a:rPr lang="en-GB" sz="2800" b="1" dirty="0" smtClean="0">
                <a:solidFill>
                  <a:schemeClr val="tx1"/>
                </a:solidFill>
                <a:latin typeface="+mj-lt"/>
              </a:rPr>
              <a:t>Coupled Processes Team</a:t>
            </a:r>
          </a:p>
          <a:p>
            <a:r>
              <a:rPr lang="en-GB" sz="2800" b="1" dirty="0" smtClean="0">
                <a:solidFill>
                  <a:schemeClr val="tx1"/>
                </a:solidFill>
                <a:latin typeface="+mj-lt"/>
              </a:rPr>
              <a:t>Research Department</a:t>
            </a:r>
          </a:p>
          <a:p>
            <a:endParaRPr lang="en-GB" sz="2400" b="1" dirty="0" smtClean="0">
              <a:solidFill>
                <a:schemeClr val="tx1"/>
              </a:solidFill>
              <a:latin typeface="+mj-lt"/>
            </a:endParaRPr>
          </a:p>
          <a:p>
            <a:r>
              <a:rPr lang="en-GB" sz="1900" b="1" dirty="0" smtClean="0">
                <a:solidFill>
                  <a:schemeClr val="tx1"/>
                </a:solidFill>
                <a:latin typeface="+mj-lt"/>
              </a:rPr>
              <a:t>European Centre for Medium-range Weather Forecasts</a:t>
            </a:r>
          </a:p>
          <a:p>
            <a:r>
              <a:rPr lang="en-GB" sz="1900" b="1" dirty="0" smtClean="0">
                <a:solidFill>
                  <a:schemeClr val="tx1"/>
                </a:solidFill>
                <a:latin typeface="+mj-lt"/>
              </a:rPr>
              <a:t>Reading, UK</a:t>
            </a:r>
          </a:p>
          <a:p>
            <a:r>
              <a:rPr lang="en-GB" sz="1900" b="1" dirty="0" smtClean="0">
                <a:solidFill>
                  <a:schemeClr val="tx1"/>
                </a:solidFill>
                <a:latin typeface="+mj-lt"/>
              </a:rPr>
              <a:t>jean.bidlot@ecmwf.int</a:t>
            </a:r>
          </a:p>
        </p:txBody>
      </p:sp>
      <p:pic>
        <p:nvPicPr>
          <p:cNvPr id="46082" name="Picture 2" descr="https://pbs.twimg.com/profile_images/614459525836468224/1UQxbdfe_400x400.jpg"/>
          <p:cNvPicPr>
            <a:picLocks noChangeAspect="1" noChangeArrowheads="1"/>
          </p:cNvPicPr>
          <p:nvPr/>
        </p:nvPicPr>
        <p:blipFill>
          <a:blip r:embed="rId3" cstate="print"/>
          <a:srcRect/>
          <a:stretch>
            <a:fillRect/>
          </a:stretch>
        </p:blipFill>
        <p:spPr bwMode="auto">
          <a:xfrm>
            <a:off x="6492180" y="3697188"/>
            <a:ext cx="2324100" cy="2324100"/>
          </a:xfrm>
          <a:prstGeom prst="rect">
            <a:avLst/>
          </a:prstGeom>
          <a:noFill/>
        </p:spPr>
      </p:pic>
      <p:pic>
        <p:nvPicPr>
          <p:cNvPr id="46086" name="Picture 6" descr="Forecast model grid layout on Earth's surface"/>
          <p:cNvPicPr>
            <a:picLocks noChangeAspect="1" noChangeArrowheads="1"/>
          </p:cNvPicPr>
          <p:nvPr/>
        </p:nvPicPr>
        <p:blipFill>
          <a:blip r:embed="rId4" cstate="print"/>
          <a:srcRect/>
          <a:stretch>
            <a:fillRect/>
          </a:stretch>
        </p:blipFill>
        <p:spPr bwMode="auto">
          <a:xfrm>
            <a:off x="468263" y="3697187"/>
            <a:ext cx="3095625" cy="232410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827584" y="44624"/>
            <a:ext cx="7859216" cy="1143000"/>
          </a:xfrm>
        </p:spPr>
        <p:txBody>
          <a:bodyPr>
            <a:normAutofit/>
          </a:bodyPr>
          <a:lstStyle/>
          <a:p>
            <a:r>
              <a:rPr lang="en-GB" sz="2800" dirty="0" smtClean="0"/>
              <a:t>Impact of sea state dependent momentum flux</a:t>
            </a:r>
            <a:endParaRPr lang="en-GB" sz="2800" dirty="0"/>
          </a:p>
        </p:txBody>
      </p:sp>
      <p:sp>
        <p:nvSpPr>
          <p:cNvPr id="2" name="Slide Number Placeholder 1"/>
          <p:cNvSpPr>
            <a:spLocks noGrp="1"/>
          </p:cNvSpPr>
          <p:nvPr>
            <p:ph type="sldNum" sz="quarter" idx="12"/>
          </p:nvPr>
        </p:nvSpPr>
        <p:spPr/>
        <p:txBody>
          <a:bodyPr/>
          <a:lstStyle/>
          <a:p>
            <a:fld id="{1E6F7D49-625A-4DC0-89B0-0AC14CBD2779}" type="slidenum">
              <a:rPr lang="en-GB" smtClean="0"/>
              <a:pPr/>
              <a:t>10</a:t>
            </a:fld>
            <a:endParaRPr lang="en-GB"/>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rcRect r="2471"/>
          <a:stretch>
            <a:fillRect/>
          </a:stretch>
        </p:blipFill>
        <p:spPr>
          <a:xfrm>
            <a:off x="511643" y="849429"/>
            <a:ext cx="8524828" cy="5159141"/>
          </a:xfrm>
          <a:prstGeom prst="rect">
            <a:avLst/>
          </a:prstGeom>
        </p:spPr>
      </p:pic>
      <p:sp>
        <p:nvSpPr>
          <p:cNvPr id="4" name="TextBox 3"/>
          <p:cNvSpPr txBox="1"/>
          <p:nvPr/>
        </p:nvSpPr>
        <p:spPr>
          <a:xfrm>
            <a:off x="971600" y="1772816"/>
            <a:ext cx="934743" cy="369332"/>
          </a:xfrm>
          <a:prstGeom prst="rect">
            <a:avLst/>
          </a:prstGeom>
          <a:noFill/>
        </p:spPr>
        <p:txBody>
          <a:bodyPr wrap="none" rtlCol="0">
            <a:spAutoFit/>
          </a:bodyPr>
          <a:lstStyle/>
          <a:p>
            <a:r>
              <a:rPr lang="en-GB" dirty="0" smtClean="0"/>
              <a:t>952 </a:t>
            </a:r>
            <a:r>
              <a:rPr lang="en-GB" dirty="0" err="1" smtClean="0"/>
              <a:t>hPa</a:t>
            </a:r>
            <a:endParaRPr lang="en-GB" dirty="0"/>
          </a:p>
        </p:txBody>
      </p:sp>
      <p:sp>
        <p:nvSpPr>
          <p:cNvPr id="5" name="TextBox 4"/>
          <p:cNvSpPr txBox="1"/>
          <p:nvPr/>
        </p:nvSpPr>
        <p:spPr>
          <a:xfrm>
            <a:off x="7453681" y="1763524"/>
            <a:ext cx="934743" cy="369332"/>
          </a:xfrm>
          <a:prstGeom prst="rect">
            <a:avLst/>
          </a:prstGeom>
          <a:noFill/>
        </p:spPr>
        <p:txBody>
          <a:bodyPr wrap="none" rtlCol="0">
            <a:spAutoFit/>
          </a:bodyPr>
          <a:lstStyle/>
          <a:p>
            <a:r>
              <a:rPr lang="en-GB" dirty="0" smtClean="0"/>
              <a:t>959 </a:t>
            </a:r>
            <a:r>
              <a:rPr lang="en-GB" dirty="0" err="1" smtClean="0"/>
              <a:t>hPa</a:t>
            </a:r>
            <a:endParaRPr lang="en-GB" dirty="0"/>
          </a:p>
        </p:txBody>
      </p:sp>
      <p:sp>
        <p:nvSpPr>
          <p:cNvPr id="6" name="TextBox 5"/>
          <p:cNvSpPr txBox="1"/>
          <p:nvPr/>
        </p:nvSpPr>
        <p:spPr>
          <a:xfrm>
            <a:off x="971600" y="3717032"/>
            <a:ext cx="934743" cy="369332"/>
          </a:xfrm>
          <a:prstGeom prst="rect">
            <a:avLst/>
          </a:prstGeom>
          <a:noFill/>
        </p:spPr>
        <p:txBody>
          <a:bodyPr wrap="none" rtlCol="0">
            <a:spAutoFit/>
          </a:bodyPr>
          <a:lstStyle/>
          <a:p>
            <a:r>
              <a:rPr lang="en-GB" dirty="0" smtClean="0"/>
              <a:t>960 </a:t>
            </a:r>
            <a:r>
              <a:rPr lang="en-GB" dirty="0" err="1" smtClean="0"/>
              <a:t>hPa</a:t>
            </a:r>
            <a:endParaRPr lang="en-GB" dirty="0"/>
          </a:p>
        </p:txBody>
      </p:sp>
      <p:sp>
        <p:nvSpPr>
          <p:cNvPr id="7" name="TextBox 6"/>
          <p:cNvSpPr txBox="1"/>
          <p:nvPr/>
        </p:nvSpPr>
        <p:spPr>
          <a:xfrm>
            <a:off x="323528" y="1475492"/>
            <a:ext cx="1961178" cy="369332"/>
          </a:xfrm>
          <a:prstGeom prst="rect">
            <a:avLst/>
          </a:prstGeom>
          <a:noFill/>
        </p:spPr>
        <p:txBody>
          <a:bodyPr wrap="none" rtlCol="0">
            <a:spAutoFit/>
          </a:bodyPr>
          <a:lstStyle/>
          <a:p>
            <a:r>
              <a:rPr lang="en-GB" dirty="0" smtClean="0"/>
              <a:t>Minimum pressure</a:t>
            </a:r>
            <a:endParaRPr lang="en-GB" dirty="0"/>
          </a:p>
        </p:txBody>
      </p:sp>
      <p:sp>
        <p:nvSpPr>
          <p:cNvPr id="8" name="TextBox 7"/>
          <p:cNvSpPr txBox="1"/>
          <p:nvPr/>
        </p:nvSpPr>
        <p:spPr>
          <a:xfrm>
            <a:off x="467544" y="2348880"/>
            <a:ext cx="1179810" cy="369332"/>
          </a:xfrm>
          <a:prstGeom prst="rect">
            <a:avLst/>
          </a:prstGeom>
          <a:noFill/>
        </p:spPr>
        <p:txBody>
          <a:bodyPr wrap="none" rtlCol="0">
            <a:spAutoFit/>
          </a:bodyPr>
          <a:lstStyle/>
          <a:p>
            <a:r>
              <a:rPr lang="en-GB" dirty="0" smtClean="0"/>
              <a:t>uncoupled</a:t>
            </a:r>
            <a:endParaRPr lang="en-GB" dirty="0"/>
          </a:p>
        </p:txBody>
      </p:sp>
      <p:sp>
        <p:nvSpPr>
          <p:cNvPr id="9" name="TextBox 8"/>
          <p:cNvSpPr txBox="1"/>
          <p:nvPr/>
        </p:nvSpPr>
        <p:spPr>
          <a:xfrm>
            <a:off x="7496646" y="2348880"/>
            <a:ext cx="936154" cy="369332"/>
          </a:xfrm>
          <a:prstGeom prst="rect">
            <a:avLst/>
          </a:prstGeom>
          <a:noFill/>
        </p:spPr>
        <p:txBody>
          <a:bodyPr wrap="none" rtlCol="0">
            <a:spAutoFit/>
          </a:bodyPr>
          <a:lstStyle/>
          <a:p>
            <a:r>
              <a:rPr lang="en-GB" dirty="0" smtClean="0"/>
              <a:t>coupled</a:t>
            </a:r>
            <a:endParaRPr lang="en-GB" dirty="0"/>
          </a:p>
        </p:txBody>
      </p:sp>
      <p:sp>
        <p:nvSpPr>
          <p:cNvPr id="10" name="TextBox 9"/>
          <p:cNvSpPr txBox="1"/>
          <p:nvPr/>
        </p:nvSpPr>
        <p:spPr>
          <a:xfrm>
            <a:off x="467544" y="4149080"/>
            <a:ext cx="1796069" cy="369332"/>
          </a:xfrm>
          <a:prstGeom prst="rect">
            <a:avLst/>
          </a:prstGeom>
          <a:noFill/>
        </p:spPr>
        <p:txBody>
          <a:bodyPr wrap="none" rtlCol="0">
            <a:spAutoFit/>
          </a:bodyPr>
          <a:lstStyle/>
          <a:p>
            <a:r>
              <a:rPr lang="en-GB" dirty="0" smtClean="0"/>
              <a:t>Verifying analysis</a:t>
            </a:r>
            <a:endParaRPr lang="en-GB" dirty="0"/>
          </a:p>
        </p:txBody>
      </p:sp>
    </p:spTree>
    <p:extLst>
      <p:ext uri="{BB962C8B-B14F-4D97-AF65-F5344CB8AC3E}">
        <p14:creationId xmlns:p14="http://schemas.microsoft.com/office/powerpoint/2010/main" val="26669889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563888" y="1196752"/>
            <a:ext cx="2770310" cy="2308324"/>
          </a:xfrm>
          <a:prstGeom prst="rect">
            <a:avLst/>
          </a:prstGeom>
          <a:noFill/>
        </p:spPr>
        <p:txBody>
          <a:bodyPr wrap="none" rtlCol="0">
            <a:spAutoFit/>
          </a:bodyPr>
          <a:lstStyle/>
          <a:p>
            <a:r>
              <a:rPr lang="en-GB" dirty="0" smtClean="0"/>
              <a:t>Exchange coefficients</a:t>
            </a:r>
          </a:p>
          <a:p>
            <a:r>
              <a:rPr lang="en-GB" dirty="0" smtClean="0"/>
              <a:t>dependency on wind speed</a:t>
            </a:r>
          </a:p>
          <a:p>
            <a:r>
              <a:rPr lang="en-GB" dirty="0" smtClean="0"/>
              <a:t>Left: for momentum (</a:t>
            </a:r>
            <a:r>
              <a:rPr lang="en-GB" dirty="0" err="1" smtClean="0"/>
              <a:t>Cd</a:t>
            </a:r>
            <a:r>
              <a:rPr lang="en-GB" dirty="0" smtClean="0"/>
              <a:t>)</a:t>
            </a:r>
          </a:p>
          <a:p>
            <a:r>
              <a:rPr lang="en-GB" dirty="0" smtClean="0"/>
              <a:t>Right: for heat (Ch)</a:t>
            </a:r>
          </a:p>
          <a:p>
            <a:r>
              <a:rPr lang="en-GB" dirty="0" smtClean="0"/>
              <a:t>Forecast from 20140702</a:t>
            </a:r>
          </a:p>
          <a:p>
            <a:r>
              <a:rPr lang="en-GB" dirty="0" smtClean="0"/>
              <a:t>t=0 to 168 by 3</a:t>
            </a:r>
          </a:p>
          <a:p>
            <a:r>
              <a:rPr lang="en-GB" dirty="0" smtClean="0"/>
              <a:t>all grid points.</a:t>
            </a:r>
          </a:p>
          <a:p>
            <a:endParaRPr lang="en-GB" dirty="0"/>
          </a:p>
        </p:txBody>
      </p:sp>
      <p:sp>
        <p:nvSpPr>
          <p:cNvPr id="13" name="TextBox 12"/>
          <p:cNvSpPr txBox="1"/>
          <p:nvPr/>
        </p:nvSpPr>
        <p:spPr>
          <a:xfrm>
            <a:off x="683568" y="3491716"/>
            <a:ext cx="2664296" cy="369332"/>
          </a:xfrm>
          <a:prstGeom prst="rect">
            <a:avLst/>
          </a:prstGeom>
          <a:noFill/>
        </p:spPr>
        <p:txBody>
          <a:bodyPr wrap="square" rtlCol="0">
            <a:spAutoFit/>
          </a:bodyPr>
          <a:lstStyle/>
          <a:p>
            <a:r>
              <a:rPr lang="en-GB" dirty="0" err="1" smtClean="0"/>
              <a:t>C</a:t>
            </a:r>
            <a:r>
              <a:rPr lang="en-GB" baseline="-25000" dirty="0" err="1" smtClean="0"/>
              <a:t>d</a:t>
            </a:r>
            <a:r>
              <a:rPr lang="en-GB" baseline="-25000" dirty="0" smtClean="0"/>
              <a:t> </a:t>
            </a:r>
            <a:r>
              <a:rPr lang="en-GB" dirty="0" smtClean="0"/>
              <a:t>is sea state dependent</a:t>
            </a:r>
            <a:endParaRPr lang="en-GB" dirty="0"/>
          </a:p>
        </p:txBody>
      </p:sp>
      <p:sp>
        <p:nvSpPr>
          <p:cNvPr id="31" name="TextBox 30"/>
          <p:cNvSpPr txBox="1"/>
          <p:nvPr/>
        </p:nvSpPr>
        <p:spPr>
          <a:xfrm>
            <a:off x="1187624" y="1115452"/>
            <a:ext cx="383438" cy="369332"/>
          </a:xfrm>
          <a:prstGeom prst="rect">
            <a:avLst/>
          </a:prstGeom>
          <a:solidFill>
            <a:schemeClr val="bg1"/>
          </a:solidFill>
        </p:spPr>
        <p:txBody>
          <a:bodyPr wrap="none" rtlCol="0">
            <a:spAutoFit/>
          </a:bodyPr>
          <a:lstStyle/>
          <a:p>
            <a:r>
              <a:rPr lang="en-GB" i="1" dirty="0" err="1" smtClean="0"/>
              <a:t>C</a:t>
            </a:r>
            <a:r>
              <a:rPr lang="en-GB" i="1" baseline="-25000" dirty="0" err="1" smtClean="0"/>
              <a:t>d</a:t>
            </a:r>
            <a:endParaRPr lang="en-GB" i="1" baseline="-25000" dirty="0"/>
          </a:p>
        </p:txBody>
      </p:sp>
      <p:grpSp>
        <p:nvGrpSpPr>
          <p:cNvPr id="3" name="Group 34"/>
          <p:cNvGrpSpPr/>
          <p:nvPr/>
        </p:nvGrpSpPr>
        <p:grpSpPr>
          <a:xfrm>
            <a:off x="3022006" y="3356992"/>
            <a:ext cx="3350194" cy="2631758"/>
            <a:chOff x="3022006" y="3356992"/>
            <a:chExt cx="3350194" cy="2631758"/>
          </a:xfrm>
        </p:grpSpPr>
        <p:sp>
          <p:nvSpPr>
            <p:cNvPr id="24" name="TextBox 23"/>
            <p:cNvSpPr txBox="1"/>
            <p:nvPr/>
          </p:nvSpPr>
          <p:spPr>
            <a:xfrm>
              <a:off x="3022006" y="4149080"/>
              <a:ext cx="397866" cy="369332"/>
            </a:xfrm>
            <a:prstGeom prst="rect">
              <a:avLst/>
            </a:prstGeom>
            <a:noFill/>
          </p:spPr>
          <p:txBody>
            <a:bodyPr wrap="none" rtlCol="0">
              <a:spAutoFit/>
            </a:bodyPr>
            <a:lstStyle/>
            <a:p>
              <a:r>
                <a:rPr lang="en-GB" i="1" dirty="0" smtClean="0">
                  <a:latin typeface="Times New Roman" pitchFamily="18" charset="0"/>
                  <a:cs typeface="Times New Roman" pitchFamily="18" charset="0"/>
                </a:rPr>
                <a:t>Z</a:t>
              </a:r>
              <a:r>
                <a:rPr lang="en-GB" i="1" baseline="-25000" dirty="0" smtClean="0">
                  <a:latin typeface="Times New Roman" pitchFamily="18" charset="0"/>
                  <a:cs typeface="Times New Roman" pitchFamily="18" charset="0"/>
                </a:rPr>
                <a:t>T</a:t>
              </a:r>
              <a:endParaRPr lang="en-GB" i="1" baseline="-25000" dirty="0">
                <a:latin typeface="Times New Roman" pitchFamily="18" charset="0"/>
                <a:cs typeface="Times New Roman" pitchFamily="18" charset="0"/>
              </a:endParaRPr>
            </a:p>
          </p:txBody>
        </p:sp>
        <p:pic>
          <p:nvPicPr>
            <p:cNvPr id="18" name="Picture 17"/>
            <p:cNvPicPr>
              <a:picLocks noChangeAspect="1"/>
            </p:cNvPicPr>
            <p:nvPr/>
          </p:nvPicPr>
          <p:blipFill>
            <a:blip r:embed="rId3" cstate="print"/>
            <a:stretch>
              <a:fillRect/>
            </a:stretch>
          </p:blipFill>
          <p:spPr>
            <a:xfrm>
              <a:off x="3406115" y="3356992"/>
              <a:ext cx="2966085" cy="2631758"/>
            </a:xfrm>
            <a:prstGeom prst="rect">
              <a:avLst/>
            </a:prstGeom>
          </p:spPr>
        </p:pic>
        <p:graphicFrame>
          <p:nvGraphicFramePr>
            <p:cNvPr id="14337" name="Object 1"/>
            <p:cNvGraphicFramePr>
              <a:graphicFrameLocks noChangeAspect="1"/>
            </p:cNvGraphicFramePr>
            <p:nvPr/>
          </p:nvGraphicFramePr>
          <p:xfrm>
            <a:off x="3995936" y="3789040"/>
            <a:ext cx="1476375" cy="842963"/>
          </p:xfrm>
          <a:graphic>
            <a:graphicData uri="http://schemas.openxmlformats.org/presentationml/2006/ole">
              <mc:AlternateContent xmlns:mc="http://schemas.openxmlformats.org/markup-compatibility/2006">
                <mc:Choice xmlns:v="urn:schemas-microsoft-com:vml" Requires="v">
                  <p:oleObj spid="_x0000_s114752" name="Equation" r:id="rId4" imgW="761669" imgH="431613" progId="Equation.3">
                    <p:embed/>
                  </p:oleObj>
                </mc:Choice>
                <mc:Fallback>
                  <p:oleObj name="Equation" r:id="rId4" imgW="761669" imgH="431613" progId="Equation.3">
                    <p:embed/>
                    <p:pic>
                      <p:nvPicPr>
                        <p:cNvPr id="0" name="Picture 3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5936" y="3789040"/>
                          <a:ext cx="1476375" cy="842963"/>
                        </a:xfrm>
                        <a:prstGeom prst="rect">
                          <a:avLst/>
                        </a:prstGeom>
                        <a:solidFill>
                          <a:schemeClr val="bg1"/>
                        </a:solidFill>
                      </p:spPr>
                    </p:pic>
                  </p:oleObj>
                </mc:Fallback>
              </mc:AlternateContent>
            </a:graphicData>
          </a:graphic>
        </p:graphicFrame>
      </p:grpSp>
      <p:sp>
        <p:nvSpPr>
          <p:cNvPr id="34" name="TextBox 33"/>
          <p:cNvSpPr txBox="1"/>
          <p:nvPr/>
        </p:nvSpPr>
        <p:spPr>
          <a:xfrm>
            <a:off x="683568" y="5805264"/>
            <a:ext cx="2781787" cy="369332"/>
          </a:xfrm>
          <a:prstGeom prst="rect">
            <a:avLst/>
          </a:prstGeom>
          <a:noFill/>
        </p:spPr>
        <p:txBody>
          <a:bodyPr wrap="none" rtlCol="0">
            <a:spAutoFit/>
          </a:bodyPr>
          <a:lstStyle/>
          <a:p>
            <a:r>
              <a:rPr lang="en-GB" b="1" dirty="0" smtClean="0"/>
              <a:t>Current operational system</a:t>
            </a:r>
            <a:endParaRPr lang="en-GB" b="1" dirty="0"/>
          </a:p>
        </p:txBody>
      </p:sp>
      <p:grpSp>
        <p:nvGrpSpPr>
          <p:cNvPr id="35" name="Group 34"/>
          <p:cNvGrpSpPr/>
          <p:nvPr/>
        </p:nvGrpSpPr>
        <p:grpSpPr>
          <a:xfrm>
            <a:off x="611560" y="864000"/>
            <a:ext cx="2986088" cy="2603183"/>
            <a:chOff x="611560" y="864000"/>
            <a:chExt cx="2986088" cy="2603183"/>
          </a:xfrm>
        </p:grpSpPr>
        <p:pic>
          <p:nvPicPr>
            <p:cNvPr id="5" name="Picture 4"/>
            <p:cNvPicPr>
              <a:picLocks noChangeAspect="1"/>
            </p:cNvPicPr>
            <p:nvPr/>
          </p:nvPicPr>
          <p:blipFill>
            <a:blip r:embed="rId6" cstate="print"/>
            <a:stretch>
              <a:fillRect/>
            </a:stretch>
          </p:blipFill>
          <p:spPr>
            <a:xfrm>
              <a:off x="611560" y="864000"/>
              <a:ext cx="2986088" cy="2603183"/>
            </a:xfrm>
            <a:prstGeom prst="rect">
              <a:avLst/>
            </a:prstGeom>
          </p:spPr>
        </p:pic>
        <p:grpSp>
          <p:nvGrpSpPr>
            <p:cNvPr id="7" name="Group 48"/>
            <p:cNvGrpSpPr/>
            <p:nvPr/>
          </p:nvGrpSpPr>
          <p:grpSpPr>
            <a:xfrm>
              <a:off x="1086588" y="2996952"/>
              <a:ext cx="1995126" cy="307777"/>
              <a:chOff x="1086588" y="2996952"/>
              <a:chExt cx="1995126" cy="307777"/>
            </a:xfrm>
          </p:grpSpPr>
          <p:sp>
            <p:nvSpPr>
              <p:cNvPr id="47" name="TextBox 46"/>
              <p:cNvSpPr txBox="1"/>
              <p:nvPr/>
            </p:nvSpPr>
            <p:spPr>
              <a:xfrm>
                <a:off x="2714306" y="2996952"/>
                <a:ext cx="367408" cy="307777"/>
              </a:xfrm>
              <a:prstGeom prst="rect">
                <a:avLst/>
              </a:prstGeom>
              <a:noFill/>
            </p:spPr>
            <p:txBody>
              <a:bodyPr wrap="none" rtlCol="0">
                <a:spAutoFit/>
              </a:bodyPr>
              <a:lstStyle/>
              <a:p>
                <a:r>
                  <a:rPr lang="en-GB" sz="1400" b="1" dirty="0" smtClean="0"/>
                  <a:t>55</a:t>
                </a:r>
                <a:endParaRPr lang="en-GB" sz="1400" b="1" dirty="0"/>
              </a:p>
            </p:txBody>
          </p:sp>
          <p:sp>
            <p:nvSpPr>
              <p:cNvPr id="48" name="TextBox 47"/>
              <p:cNvSpPr txBox="1"/>
              <p:nvPr/>
            </p:nvSpPr>
            <p:spPr>
              <a:xfrm>
                <a:off x="1086588" y="2996952"/>
                <a:ext cx="367408" cy="307777"/>
              </a:xfrm>
              <a:prstGeom prst="rect">
                <a:avLst/>
              </a:prstGeom>
              <a:noFill/>
            </p:spPr>
            <p:txBody>
              <a:bodyPr wrap="none" rtlCol="0">
                <a:spAutoFit/>
              </a:bodyPr>
              <a:lstStyle/>
              <a:p>
                <a:r>
                  <a:rPr lang="en-GB" sz="1400" b="1" dirty="0" smtClean="0"/>
                  <a:t>10</a:t>
                </a:r>
                <a:endParaRPr lang="en-GB" sz="1400" b="1" dirty="0"/>
              </a:p>
            </p:txBody>
          </p:sp>
        </p:grpSp>
      </p:grpSp>
      <p:grpSp>
        <p:nvGrpSpPr>
          <p:cNvPr id="8" name="Group 53"/>
          <p:cNvGrpSpPr/>
          <p:nvPr/>
        </p:nvGrpSpPr>
        <p:grpSpPr>
          <a:xfrm>
            <a:off x="6001204" y="764704"/>
            <a:ext cx="3107300" cy="3600400"/>
            <a:chOff x="6001204" y="764704"/>
            <a:chExt cx="3107300" cy="3600400"/>
          </a:xfrm>
        </p:grpSpPr>
        <p:grpSp>
          <p:nvGrpSpPr>
            <p:cNvPr id="11" name="Group 45"/>
            <p:cNvGrpSpPr/>
            <p:nvPr/>
          </p:nvGrpSpPr>
          <p:grpSpPr>
            <a:xfrm>
              <a:off x="6001204" y="764704"/>
              <a:ext cx="3107300" cy="3600400"/>
              <a:chOff x="6001204" y="764704"/>
              <a:chExt cx="3107300" cy="3600400"/>
            </a:xfrm>
          </p:grpSpPr>
          <p:grpSp>
            <p:nvGrpSpPr>
              <p:cNvPr id="12" name="Group 35"/>
              <p:cNvGrpSpPr/>
              <p:nvPr/>
            </p:nvGrpSpPr>
            <p:grpSpPr>
              <a:xfrm>
                <a:off x="6128131" y="864000"/>
                <a:ext cx="2980373" cy="3501104"/>
                <a:chOff x="6128131" y="864000"/>
                <a:chExt cx="2980373" cy="3501104"/>
              </a:xfrm>
            </p:grpSpPr>
            <p:pic>
              <p:nvPicPr>
                <p:cNvPr id="6" name="Picture 5"/>
                <p:cNvPicPr>
                  <a:picLocks noChangeAspect="1"/>
                </p:cNvPicPr>
                <p:nvPr/>
              </p:nvPicPr>
              <p:blipFill>
                <a:blip r:embed="rId7" cstate="print"/>
                <a:stretch>
                  <a:fillRect/>
                </a:stretch>
              </p:blipFill>
              <p:spPr>
                <a:xfrm>
                  <a:off x="6128131" y="864000"/>
                  <a:ext cx="2980373" cy="2617470"/>
                </a:xfrm>
                <a:prstGeom prst="rect">
                  <a:avLst/>
                </a:prstGeom>
              </p:spPr>
            </p:pic>
            <p:sp>
              <p:nvSpPr>
                <p:cNvPr id="30" name="TextBox 29"/>
                <p:cNvSpPr txBox="1"/>
                <p:nvPr/>
              </p:nvSpPr>
              <p:spPr>
                <a:xfrm>
                  <a:off x="7284906" y="1052736"/>
                  <a:ext cx="383438" cy="369332"/>
                </a:xfrm>
                <a:prstGeom prst="rect">
                  <a:avLst/>
                </a:prstGeom>
                <a:solidFill>
                  <a:schemeClr val="bg1"/>
                </a:solidFill>
              </p:spPr>
              <p:txBody>
                <a:bodyPr wrap="none" rtlCol="0">
                  <a:spAutoFit/>
                </a:bodyPr>
                <a:lstStyle/>
                <a:p>
                  <a:r>
                    <a:rPr lang="en-GB" i="1" dirty="0" smtClean="0"/>
                    <a:t>C</a:t>
                  </a:r>
                  <a:r>
                    <a:rPr lang="en-GB" i="1" baseline="-25000" dirty="0" smtClean="0"/>
                    <a:t>h</a:t>
                  </a:r>
                  <a:endParaRPr lang="en-GB" i="1" baseline="-25000" dirty="0"/>
                </a:p>
              </p:txBody>
            </p:sp>
            <p:graphicFrame>
              <p:nvGraphicFramePr>
                <p:cNvPr id="14338" name="Object 2"/>
                <p:cNvGraphicFramePr>
                  <a:graphicFrameLocks noChangeAspect="1"/>
                </p:cNvGraphicFramePr>
                <p:nvPr/>
              </p:nvGraphicFramePr>
              <p:xfrm>
                <a:off x="6588224" y="3449117"/>
                <a:ext cx="2166938" cy="915987"/>
              </p:xfrm>
              <a:graphic>
                <a:graphicData uri="http://schemas.openxmlformats.org/presentationml/2006/ole">
                  <mc:AlternateContent xmlns:mc="http://schemas.openxmlformats.org/markup-compatibility/2006">
                    <mc:Choice xmlns:v="urn:schemas-microsoft-com:vml" Requires="v">
                      <p:oleObj spid="_x0000_s114753" name="Equation" r:id="rId8" imgW="1117600" imgH="469900" progId="Equation.3">
                        <p:embed/>
                      </p:oleObj>
                    </mc:Choice>
                    <mc:Fallback>
                      <p:oleObj name="Equation" r:id="rId8" imgW="1117600" imgH="469900" progId="Equation.3">
                        <p:embed/>
                        <p:pic>
                          <p:nvPicPr>
                            <p:cNvPr id="0" name="Picture 3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88224" y="3449117"/>
                              <a:ext cx="2166938" cy="915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14" name="Group 40"/>
              <p:cNvGrpSpPr/>
              <p:nvPr/>
            </p:nvGrpSpPr>
            <p:grpSpPr>
              <a:xfrm>
                <a:off x="6001204" y="764704"/>
                <a:ext cx="587020" cy="1819945"/>
                <a:chOff x="6001204" y="764704"/>
                <a:chExt cx="587020" cy="1819945"/>
              </a:xfrm>
            </p:grpSpPr>
            <p:sp>
              <p:nvSpPr>
                <p:cNvPr id="42" name="TextBox 41"/>
                <p:cNvSpPr txBox="1"/>
                <p:nvPr/>
              </p:nvSpPr>
              <p:spPr>
                <a:xfrm>
                  <a:off x="6001204" y="2276872"/>
                  <a:ext cx="276038" cy="307777"/>
                </a:xfrm>
                <a:prstGeom prst="rect">
                  <a:avLst/>
                </a:prstGeom>
                <a:noFill/>
              </p:spPr>
              <p:txBody>
                <a:bodyPr wrap="none" rtlCol="0">
                  <a:spAutoFit/>
                </a:bodyPr>
                <a:lstStyle/>
                <a:p>
                  <a:r>
                    <a:rPr lang="en-GB" sz="1400" b="1" dirty="0" smtClean="0"/>
                    <a:t>1</a:t>
                  </a:r>
                  <a:endParaRPr lang="en-GB" sz="1400" b="1" dirty="0"/>
                </a:p>
              </p:txBody>
            </p:sp>
            <p:sp>
              <p:nvSpPr>
                <p:cNvPr id="43" name="TextBox 42"/>
                <p:cNvSpPr txBox="1"/>
                <p:nvPr/>
              </p:nvSpPr>
              <p:spPr>
                <a:xfrm>
                  <a:off x="6001204" y="1738557"/>
                  <a:ext cx="276038" cy="307777"/>
                </a:xfrm>
                <a:prstGeom prst="rect">
                  <a:avLst/>
                </a:prstGeom>
                <a:noFill/>
              </p:spPr>
              <p:txBody>
                <a:bodyPr wrap="none" rtlCol="0">
                  <a:spAutoFit/>
                </a:bodyPr>
                <a:lstStyle/>
                <a:p>
                  <a:r>
                    <a:rPr lang="en-GB" sz="1400" b="1" dirty="0" smtClean="0"/>
                    <a:t>2</a:t>
                  </a:r>
                  <a:endParaRPr lang="en-GB" sz="1400" b="1" dirty="0"/>
                </a:p>
              </p:txBody>
            </p:sp>
            <p:sp>
              <p:nvSpPr>
                <p:cNvPr id="44" name="TextBox 43"/>
                <p:cNvSpPr txBox="1"/>
                <p:nvPr/>
              </p:nvSpPr>
              <p:spPr>
                <a:xfrm>
                  <a:off x="6001204" y="764704"/>
                  <a:ext cx="587020" cy="307777"/>
                </a:xfrm>
                <a:prstGeom prst="rect">
                  <a:avLst/>
                </a:prstGeom>
                <a:noFill/>
              </p:spPr>
              <p:txBody>
                <a:bodyPr wrap="none" rtlCol="0">
                  <a:spAutoFit/>
                </a:bodyPr>
                <a:lstStyle/>
                <a:p>
                  <a:r>
                    <a:rPr lang="en-GB" sz="1400" b="1" dirty="0" smtClean="0"/>
                    <a:t>x 10</a:t>
                  </a:r>
                  <a:r>
                    <a:rPr lang="en-GB" sz="1400" b="1" baseline="30000" dirty="0" smtClean="0"/>
                    <a:t>-3</a:t>
                  </a:r>
                  <a:endParaRPr lang="en-GB" sz="1400" b="1" baseline="30000" dirty="0"/>
                </a:p>
              </p:txBody>
            </p:sp>
            <p:sp>
              <p:nvSpPr>
                <p:cNvPr id="45" name="TextBox 44"/>
                <p:cNvSpPr txBox="1"/>
                <p:nvPr/>
              </p:nvSpPr>
              <p:spPr>
                <a:xfrm>
                  <a:off x="6009640" y="1139258"/>
                  <a:ext cx="276038" cy="307777"/>
                </a:xfrm>
                <a:prstGeom prst="rect">
                  <a:avLst/>
                </a:prstGeom>
                <a:noFill/>
              </p:spPr>
              <p:txBody>
                <a:bodyPr wrap="none" rtlCol="0">
                  <a:spAutoFit/>
                </a:bodyPr>
                <a:lstStyle/>
                <a:p>
                  <a:r>
                    <a:rPr lang="en-GB" sz="1400" b="1" dirty="0" smtClean="0"/>
                    <a:t>3</a:t>
                  </a:r>
                  <a:endParaRPr lang="en-GB" sz="1400" b="1" dirty="0"/>
                </a:p>
              </p:txBody>
            </p:sp>
          </p:grpSp>
        </p:grpSp>
        <p:grpSp>
          <p:nvGrpSpPr>
            <p:cNvPr id="15" name="Group 50"/>
            <p:cNvGrpSpPr/>
            <p:nvPr/>
          </p:nvGrpSpPr>
          <p:grpSpPr>
            <a:xfrm>
              <a:off x="6681330" y="2996952"/>
              <a:ext cx="1995126" cy="307777"/>
              <a:chOff x="1086588" y="2996952"/>
              <a:chExt cx="1995126" cy="307777"/>
            </a:xfrm>
          </p:grpSpPr>
          <p:sp>
            <p:nvSpPr>
              <p:cNvPr id="52" name="TextBox 51"/>
              <p:cNvSpPr txBox="1"/>
              <p:nvPr/>
            </p:nvSpPr>
            <p:spPr>
              <a:xfrm>
                <a:off x="2714306" y="2996952"/>
                <a:ext cx="367408" cy="307777"/>
              </a:xfrm>
              <a:prstGeom prst="rect">
                <a:avLst/>
              </a:prstGeom>
              <a:noFill/>
            </p:spPr>
            <p:txBody>
              <a:bodyPr wrap="none" rtlCol="0">
                <a:spAutoFit/>
              </a:bodyPr>
              <a:lstStyle/>
              <a:p>
                <a:r>
                  <a:rPr lang="en-GB" sz="1400" b="1" dirty="0" smtClean="0"/>
                  <a:t>55</a:t>
                </a:r>
                <a:endParaRPr lang="en-GB" sz="1400" b="1" dirty="0"/>
              </a:p>
            </p:txBody>
          </p:sp>
          <p:sp>
            <p:nvSpPr>
              <p:cNvPr id="53" name="TextBox 52"/>
              <p:cNvSpPr txBox="1"/>
              <p:nvPr/>
            </p:nvSpPr>
            <p:spPr>
              <a:xfrm>
                <a:off x="1086588" y="2996952"/>
                <a:ext cx="367408" cy="307777"/>
              </a:xfrm>
              <a:prstGeom prst="rect">
                <a:avLst/>
              </a:prstGeom>
              <a:noFill/>
            </p:spPr>
            <p:txBody>
              <a:bodyPr wrap="none" rtlCol="0">
                <a:spAutoFit/>
              </a:bodyPr>
              <a:lstStyle/>
              <a:p>
                <a:r>
                  <a:rPr lang="en-GB" sz="1400" b="1" dirty="0" smtClean="0"/>
                  <a:t>10</a:t>
                </a:r>
                <a:endParaRPr lang="en-GB" sz="1400" b="1" dirty="0"/>
              </a:p>
            </p:txBody>
          </p:sp>
        </p:grpSp>
      </p:grpSp>
      <p:grpSp>
        <p:nvGrpSpPr>
          <p:cNvPr id="2" name="Group 28"/>
          <p:cNvGrpSpPr/>
          <p:nvPr/>
        </p:nvGrpSpPr>
        <p:grpSpPr>
          <a:xfrm>
            <a:off x="467544" y="744959"/>
            <a:ext cx="587020" cy="1767682"/>
            <a:chOff x="467544" y="744959"/>
            <a:chExt cx="587020" cy="1767682"/>
          </a:xfrm>
        </p:grpSpPr>
        <p:sp>
          <p:nvSpPr>
            <p:cNvPr id="26" name="TextBox 25"/>
            <p:cNvSpPr txBox="1"/>
            <p:nvPr/>
          </p:nvSpPr>
          <p:spPr>
            <a:xfrm>
              <a:off x="467544" y="2204864"/>
              <a:ext cx="276038" cy="307777"/>
            </a:xfrm>
            <a:prstGeom prst="rect">
              <a:avLst/>
            </a:prstGeom>
            <a:noFill/>
          </p:spPr>
          <p:txBody>
            <a:bodyPr wrap="none" rtlCol="0">
              <a:spAutoFit/>
            </a:bodyPr>
            <a:lstStyle/>
            <a:p>
              <a:r>
                <a:rPr lang="en-GB" sz="1400" b="1" dirty="0" smtClean="0"/>
                <a:t>3</a:t>
              </a:r>
              <a:endParaRPr lang="en-GB" sz="1400" b="1" dirty="0"/>
            </a:p>
          </p:txBody>
        </p:sp>
        <p:sp>
          <p:nvSpPr>
            <p:cNvPr id="27" name="TextBox 26"/>
            <p:cNvSpPr txBox="1"/>
            <p:nvPr/>
          </p:nvSpPr>
          <p:spPr>
            <a:xfrm>
              <a:off x="467544" y="1537047"/>
              <a:ext cx="276038" cy="307777"/>
            </a:xfrm>
            <a:prstGeom prst="rect">
              <a:avLst/>
            </a:prstGeom>
            <a:noFill/>
          </p:spPr>
          <p:txBody>
            <a:bodyPr wrap="none" rtlCol="0">
              <a:spAutoFit/>
            </a:bodyPr>
            <a:lstStyle/>
            <a:p>
              <a:r>
                <a:rPr lang="en-GB" sz="1400" b="1" dirty="0" smtClean="0"/>
                <a:t>6</a:t>
              </a:r>
              <a:endParaRPr lang="en-GB" sz="1400" b="1" dirty="0"/>
            </a:p>
          </p:txBody>
        </p:sp>
        <p:sp>
          <p:nvSpPr>
            <p:cNvPr id="28" name="TextBox 27"/>
            <p:cNvSpPr txBox="1"/>
            <p:nvPr/>
          </p:nvSpPr>
          <p:spPr>
            <a:xfrm>
              <a:off x="467544" y="744959"/>
              <a:ext cx="587020" cy="307777"/>
            </a:xfrm>
            <a:prstGeom prst="rect">
              <a:avLst/>
            </a:prstGeom>
            <a:noFill/>
          </p:spPr>
          <p:txBody>
            <a:bodyPr wrap="none" rtlCol="0">
              <a:spAutoFit/>
            </a:bodyPr>
            <a:lstStyle/>
            <a:p>
              <a:r>
                <a:rPr lang="en-GB" sz="1400" b="1" dirty="0" smtClean="0"/>
                <a:t>x 10</a:t>
              </a:r>
              <a:r>
                <a:rPr lang="en-GB" sz="1400" b="1" baseline="30000" dirty="0" smtClean="0"/>
                <a:t>-3</a:t>
              </a:r>
              <a:endParaRPr lang="en-GB" sz="1400" b="1" baseline="30000" dirty="0"/>
            </a:p>
          </p:txBody>
        </p:sp>
      </p:grpSp>
      <p:sp>
        <p:nvSpPr>
          <p:cNvPr id="36" name="Title 10"/>
          <p:cNvSpPr txBox="1">
            <a:spLocks/>
          </p:cNvSpPr>
          <p:nvPr/>
        </p:nvSpPr>
        <p:spPr>
          <a:xfrm>
            <a:off x="827584" y="44624"/>
            <a:ext cx="7859216"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accent1">
                    <a:lumMod val="75000"/>
                  </a:schemeClr>
                </a:solidFill>
                <a:effectLst/>
                <a:uLnTx/>
                <a:uFillTx/>
                <a:latin typeface="Helvetica" pitchFamily="34" charset="0"/>
                <a:ea typeface="+mj-ea"/>
                <a:cs typeface="+mj-cs"/>
              </a:rPr>
              <a:t>sea state dependency on heat flux</a:t>
            </a:r>
            <a:endParaRPr kumimoji="0" lang="en-GB" sz="2800" b="0" i="0" u="none" strike="noStrike" kern="1200" cap="none" spc="0" normalizeH="0" baseline="0" noProof="0" dirty="0">
              <a:ln>
                <a:noFill/>
              </a:ln>
              <a:solidFill>
                <a:schemeClr val="accent1">
                  <a:lumMod val="75000"/>
                </a:schemeClr>
              </a:solidFill>
              <a:effectLst/>
              <a:uLnTx/>
              <a:uFillTx/>
              <a:latin typeface="Helvetica" pitchFamily="34" charset="0"/>
              <a:ea typeface="+mj-ea"/>
              <a:cs typeface="+mj-cs"/>
            </a:endParaRPr>
          </a:p>
        </p:txBody>
      </p:sp>
      <p:sp>
        <p:nvSpPr>
          <p:cNvPr id="37" name="Oval 36"/>
          <p:cNvSpPr/>
          <p:nvPr/>
        </p:nvSpPr>
        <p:spPr>
          <a:xfrm>
            <a:off x="7164288" y="3501008"/>
            <a:ext cx="576064" cy="648072"/>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46279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par>
                          <p:cTn id="11" fill="hold">
                            <p:stCondLst>
                              <p:cond delay="0"/>
                            </p:stCondLst>
                            <p:childTnLst>
                              <p:par>
                                <p:cTn id="12" presetID="2" presetClass="entr" presetSubtype="4" fill="hold" grpId="0" nodeType="afterEffect">
                                  <p:stCondLst>
                                    <p:cond delay="0"/>
                                  </p:stCondLst>
                                  <p:childTnLst>
                                    <p:set>
                                      <p:cBhvr>
                                        <p:cTn id="13" dur="1" fill="hold">
                                          <p:stCondLst>
                                            <p:cond delay="0"/>
                                          </p:stCondLst>
                                        </p:cTn>
                                        <p:tgtEl>
                                          <p:spTgt spid="37"/>
                                        </p:tgtEl>
                                        <p:attrNameLst>
                                          <p:attrName>style.visibility</p:attrName>
                                        </p:attrNameLst>
                                      </p:cBhvr>
                                      <p:to>
                                        <p:strVal val="visible"/>
                                      </p:to>
                                    </p:set>
                                    <p:anim calcmode="lin" valueType="num">
                                      <p:cBhvr additive="base">
                                        <p:cTn id="14" dur="500" fill="hold"/>
                                        <p:tgtEl>
                                          <p:spTgt spid="37"/>
                                        </p:tgtEl>
                                        <p:attrNameLst>
                                          <p:attrName>ppt_x</p:attrName>
                                        </p:attrNameLst>
                                      </p:cBhvr>
                                      <p:tavLst>
                                        <p:tav tm="0">
                                          <p:val>
                                            <p:strVal val="#ppt_x"/>
                                          </p:val>
                                        </p:tav>
                                        <p:tav tm="100000">
                                          <p:val>
                                            <p:strVal val="#ppt_x"/>
                                          </p:val>
                                        </p:tav>
                                      </p:tavLst>
                                    </p:anim>
                                    <p:anim calcmode="lin" valueType="num">
                                      <p:cBhvr additive="base">
                                        <p:cTn id="15"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827584" y="44624"/>
            <a:ext cx="7859216" cy="926976"/>
          </a:xfrm>
        </p:spPr>
        <p:txBody>
          <a:bodyPr>
            <a:normAutofit/>
          </a:bodyPr>
          <a:lstStyle/>
          <a:p>
            <a:r>
              <a:rPr lang="en-GB" sz="2800" dirty="0" smtClean="0"/>
              <a:t>Stability of the Coupled system</a:t>
            </a:r>
            <a:endParaRPr lang="en-GB" sz="2800" dirty="0"/>
          </a:p>
        </p:txBody>
      </p:sp>
      <p:sp>
        <p:nvSpPr>
          <p:cNvPr id="2" name="Slide Number Placeholder 1"/>
          <p:cNvSpPr>
            <a:spLocks noGrp="1"/>
          </p:cNvSpPr>
          <p:nvPr>
            <p:ph type="sldNum" sz="quarter" idx="12"/>
          </p:nvPr>
        </p:nvSpPr>
        <p:spPr/>
        <p:txBody>
          <a:bodyPr/>
          <a:lstStyle/>
          <a:p>
            <a:fld id="{1E6F7D49-625A-4DC0-89B0-0AC14CBD2779}" type="slidenum">
              <a:rPr lang="en-GB" smtClean="0"/>
              <a:pPr/>
              <a:t>12</a:t>
            </a:fld>
            <a:endParaRPr lang="en-GB"/>
          </a:p>
        </p:txBody>
      </p:sp>
      <p:sp>
        <p:nvSpPr>
          <p:cNvPr id="12" name="Rectangle 11"/>
          <p:cNvSpPr/>
          <p:nvPr/>
        </p:nvSpPr>
        <p:spPr>
          <a:xfrm>
            <a:off x="618436" y="908720"/>
            <a:ext cx="8075240" cy="1631216"/>
          </a:xfrm>
          <a:prstGeom prst="rect">
            <a:avLst/>
          </a:prstGeom>
        </p:spPr>
        <p:txBody>
          <a:bodyPr wrap="square">
            <a:spAutoFit/>
          </a:bodyPr>
          <a:lstStyle/>
          <a:p>
            <a:r>
              <a:rPr lang="en-GB" sz="2000" dirty="0"/>
              <a:t>Because of this occasional strong interaction between atmosphere and ocean </a:t>
            </a:r>
            <a:r>
              <a:rPr lang="en-GB" sz="2000" dirty="0" smtClean="0"/>
              <a:t>waves there </a:t>
            </a:r>
            <a:r>
              <a:rPr lang="en-GB" sz="2000" dirty="0"/>
              <a:t>is a need to study the numerical scheme involved in such a </a:t>
            </a:r>
            <a:r>
              <a:rPr lang="en-GB" sz="2000" dirty="0" smtClean="0"/>
              <a:t>coupling.</a:t>
            </a:r>
          </a:p>
          <a:p>
            <a:r>
              <a:rPr lang="en-GB" sz="2000" dirty="0" smtClean="0"/>
              <a:t>For example</a:t>
            </a:r>
            <a:r>
              <a:rPr lang="en-GB" sz="2000" dirty="0"/>
              <a:t>, if the coupling is strong are there possibilities of numerical </a:t>
            </a:r>
            <a:r>
              <a:rPr lang="en-GB" sz="2000" dirty="0" smtClean="0"/>
              <a:t>instability.</a:t>
            </a:r>
            <a:r>
              <a:rPr lang="en-GB" sz="2000" dirty="0"/>
              <a:t> </a:t>
            </a:r>
            <a:r>
              <a:rPr lang="en-GB" sz="2000" dirty="0" smtClean="0"/>
              <a:t>For instance, the generation of </a:t>
            </a:r>
            <a:r>
              <a:rPr lang="en-GB" sz="2000" dirty="0"/>
              <a:t>spurious </a:t>
            </a:r>
            <a:r>
              <a:rPr lang="en-GB" sz="2000" dirty="0" smtClean="0"/>
              <a:t>mini-vortices:</a:t>
            </a:r>
          </a:p>
        </p:txBody>
      </p:sp>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23483" y="2545299"/>
            <a:ext cx="4852773" cy="3764021"/>
          </a:xfrm>
          <a:prstGeom prst="rect">
            <a:avLst/>
          </a:prstGeom>
        </p:spPr>
      </p:pic>
      <p:sp>
        <p:nvSpPr>
          <p:cNvPr id="18" name="Oval 17"/>
          <p:cNvSpPr/>
          <p:nvPr/>
        </p:nvSpPr>
        <p:spPr>
          <a:xfrm>
            <a:off x="3491880" y="5085184"/>
            <a:ext cx="648072" cy="576064"/>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96950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827584" y="44624"/>
            <a:ext cx="7859216" cy="926976"/>
          </a:xfrm>
        </p:spPr>
        <p:txBody>
          <a:bodyPr>
            <a:normAutofit/>
          </a:bodyPr>
          <a:lstStyle/>
          <a:p>
            <a:r>
              <a:rPr lang="en-GB" sz="2800" dirty="0" smtClean="0"/>
              <a:t>Stability of the Coupled system</a:t>
            </a:r>
            <a:endParaRPr lang="en-GB" sz="2800" dirty="0"/>
          </a:p>
        </p:txBody>
      </p:sp>
      <p:sp>
        <p:nvSpPr>
          <p:cNvPr id="2" name="Slide Number Placeholder 1"/>
          <p:cNvSpPr>
            <a:spLocks noGrp="1"/>
          </p:cNvSpPr>
          <p:nvPr>
            <p:ph type="sldNum" sz="quarter" idx="12"/>
          </p:nvPr>
        </p:nvSpPr>
        <p:spPr/>
        <p:txBody>
          <a:bodyPr/>
          <a:lstStyle/>
          <a:p>
            <a:fld id="{1E6F7D49-625A-4DC0-89B0-0AC14CBD2779}" type="slidenum">
              <a:rPr lang="en-GB" smtClean="0"/>
              <a:pPr/>
              <a:t>13</a:t>
            </a:fld>
            <a:endParaRPr lang="en-GB"/>
          </a:p>
        </p:txBody>
      </p:sp>
      <p:sp>
        <p:nvSpPr>
          <p:cNvPr id="13" name="Rectangle 12"/>
          <p:cNvSpPr/>
          <p:nvPr/>
        </p:nvSpPr>
        <p:spPr>
          <a:xfrm>
            <a:off x="611560" y="980728"/>
            <a:ext cx="8208912" cy="3170099"/>
          </a:xfrm>
          <a:prstGeom prst="rect">
            <a:avLst/>
          </a:prstGeom>
        </p:spPr>
        <p:txBody>
          <a:bodyPr wrap="square">
            <a:spAutoFit/>
          </a:bodyPr>
          <a:lstStyle/>
          <a:p>
            <a:r>
              <a:rPr lang="en-GB" sz="2000" dirty="0" smtClean="0"/>
              <a:t>Two-way </a:t>
            </a:r>
            <a:r>
              <a:rPr lang="en-GB" sz="2000" dirty="0"/>
              <a:t>interaction of wind and waves was introduced on June 29 1998. </a:t>
            </a:r>
            <a:r>
              <a:rPr lang="en-GB" sz="2000" dirty="0" smtClean="0"/>
              <a:t>The coupling </a:t>
            </a:r>
            <a:r>
              <a:rPr lang="en-GB" sz="2000" dirty="0"/>
              <a:t>time step was 4 wave model time steps, hence ample time for the </a:t>
            </a:r>
            <a:r>
              <a:rPr lang="en-GB" sz="2000" dirty="0" smtClean="0"/>
              <a:t>wave model </a:t>
            </a:r>
            <a:r>
              <a:rPr lang="en-GB" sz="2000" dirty="0"/>
              <a:t>to respond to rapidly varying winds, resulting in realistic values of </a:t>
            </a:r>
            <a:r>
              <a:rPr lang="en-GB" sz="2000" dirty="0" smtClean="0"/>
              <a:t>the roughness </a:t>
            </a:r>
            <a:r>
              <a:rPr lang="en-GB" sz="2000" dirty="0"/>
              <a:t>length</a:t>
            </a:r>
            <a:r>
              <a:rPr lang="en-GB" sz="2000" dirty="0" smtClean="0"/>
              <a:t>.</a:t>
            </a:r>
          </a:p>
          <a:p>
            <a:pPr marL="457200" indent="-457200">
              <a:buAutoNum type="arabicPeriod"/>
            </a:pPr>
            <a:endParaRPr lang="en-GB" sz="2000" dirty="0"/>
          </a:p>
          <a:p>
            <a:r>
              <a:rPr lang="en-GB" sz="2000" dirty="0" smtClean="0"/>
              <a:t>With </a:t>
            </a:r>
            <a:r>
              <a:rPr lang="en-GB" sz="2000" dirty="0"/>
              <a:t>the introduction of the TL511 version of the IFS the coupling time step </a:t>
            </a:r>
            <a:r>
              <a:rPr lang="en-GB" sz="2000" dirty="0" smtClean="0"/>
              <a:t>was reduced </a:t>
            </a:r>
            <a:r>
              <a:rPr lang="en-GB" sz="2000" dirty="0"/>
              <a:t>to one wave model time step. From the start of the </a:t>
            </a:r>
            <a:r>
              <a:rPr lang="en-GB" sz="2000" dirty="0" smtClean="0"/>
              <a:t>operational, introduction </a:t>
            </a:r>
            <a:r>
              <a:rPr lang="en-GB" sz="2000" dirty="0"/>
              <a:t>occasional small scale, compact features occurred in the </a:t>
            </a:r>
            <a:r>
              <a:rPr lang="en-GB" sz="2000" dirty="0" smtClean="0"/>
              <a:t>surface pressure </a:t>
            </a:r>
            <a:r>
              <a:rPr lang="en-GB" sz="2000" dirty="0"/>
              <a:t>field that propagated rapidly over the oceans. Called mini-vortices, </a:t>
            </a:r>
            <a:r>
              <a:rPr lang="en-GB" sz="2000" dirty="0" smtClean="0"/>
              <a:t>or even </a:t>
            </a:r>
            <a:r>
              <a:rPr lang="en-GB" sz="2000" dirty="0"/>
              <a:t>cannon balls.</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67259" y="3834745"/>
            <a:ext cx="3097514" cy="2402567"/>
          </a:xfrm>
          <a:prstGeom prst="rect">
            <a:avLst/>
          </a:prstGeom>
        </p:spPr>
      </p:pic>
    </p:spTree>
    <p:extLst>
      <p:ext uri="{BB962C8B-B14F-4D97-AF65-F5344CB8AC3E}">
        <p14:creationId xmlns:p14="http://schemas.microsoft.com/office/powerpoint/2010/main" val="3894558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827584" y="44624"/>
            <a:ext cx="7859216" cy="1143000"/>
          </a:xfrm>
        </p:spPr>
        <p:txBody>
          <a:bodyPr>
            <a:normAutofit/>
          </a:bodyPr>
          <a:lstStyle/>
          <a:p>
            <a:r>
              <a:rPr lang="en-GB" sz="2800" dirty="0"/>
              <a:t>Stability of the Coupled system</a:t>
            </a:r>
          </a:p>
        </p:txBody>
      </p:sp>
      <p:sp>
        <p:nvSpPr>
          <p:cNvPr id="2" name="Slide Number Placeholder 1"/>
          <p:cNvSpPr>
            <a:spLocks noGrp="1"/>
          </p:cNvSpPr>
          <p:nvPr>
            <p:ph type="sldNum" sz="quarter" idx="12"/>
          </p:nvPr>
        </p:nvSpPr>
        <p:spPr/>
        <p:txBody>
          <a:bodyPr/>
          <a:lstStyle/>
          <a:p>
            <a:fld id="{1E6F7D49-625A-4DC0-89B0-0AC14CBD2779}" type="slidenum">
              <a:rPr lang="en-GB" smtClean="0"/>
              <a:pPr/>
              <a:t>14</a:t>
            </a:fld>
            <a:endParaRPr lang="en-GB"/>
          </a:p>
        </p:txBody>
      </p:sp>
      <p:sp>
        <p:nvSpPr>
          <p:cNvPr id="4" name="Rectangle 3"/>
          <p:cNvSpPr/>
          <p:nvPr/>
        </p:nvSpPr>
        <p:spPr>
          <a:xfrm>
            <a:off x="539552" y="908720"/>
            <a:ext cx="8496436" cy="1938992"/>
          </a:xfrm>
          <a:prstGeom prst="rect">
            <a:avLst/>
          </a:prstGeom>
        </p:spPr>
        <p:txBody>
          <a:bodyPr wrap="square">
            <a:spAutoFit/>
          </a:bodyPr>
          <a:lstStyle/>
          <a:p>
            <a:r>
              <a:rPr lang="en-GB" sz="2000" dirty="0"/>
              <a:t>The </a:t>
            </a:r>
            <a:r>
              <a:rPr lang="en-GB" sz="2000" dirty="0" smtClean="0"/>
              <a:t>ECWAM </a:t>
            </a:r>
            <a:r>
              <a:rPr lang="en-GB" sz="2000" dirty="0"/>
              <a:t>model is a wave prediction system based on solving the energy </a:t>
            </a:r>
            <a:r>
              <a:rPr lang="en-GB" sz="2000" dirty="0" smtClean="0"/>
              <a:t>balance equation</a:t>
            </a:r>
            <a:r>
              <a:rPr lang="en-GB" sz="2000" dirty="0"/>
              <a:t>.</a:t>
            </a:r>
          </a:p>
          <a:p>
            <a:r>
              <a:rPr lang="en-GB" sz="2000" dirty="0"/>
              <a:t>The integration in time was done with </a:t>
            </a:r>
            <a:r>
              <a:rPr lang="en-GB" sz="2000" dirty="0" smtClean="0"/>
              <a:t>an implicit </a:t>
            </a:r>
            <a:r>
              <a:rPr lang="en-GB" sz="2000" dirty="0"/>
              <a:t>scheme as follows.</a:t>
            </a:r>
          </a:p>
          <a:p>
            <a:r>
              <a:rPr lang="en-GB" sz="2000" dirty="0"/>
              <a:t>1. Calculate dimensionless roughness or the Charnock parameter gz</a:t>
            </a:r>
            <a:r>
              <a:rPr lang="en-GB" sz="2000" baseline="-25000" dirty="0"/>
              <a:t>0</a:t>
            </a:r>
            <a:r>
              <a:rPr lang="en-GB" sz="2000" dirty="0"/>
              <a:t> /</a:t>
            </a:r>
            <a:r>
              <a:rPr lang="en-GB" sz="2000" dirty="0" smtClean="0"/>
              <a:t>u</a:t>
            </a:r>
            <a:r>
              <a:rPr lang="en-GB" sz="2000" baseline="-25000" dirty="0" smtClean="0"/>
              <a:t>∗</a:t>
            </a:r>
            <a:r>
              <a:rPr lang="en-GB" sz="2000" baseline="30000" dirty="0" smtClean="0"/>
              <a:t>2</a:t>
            </a:r>
            <a:r>
              <a:rPr lang="en-GB" sz="2000" dirty="0" smtClean="0"/>
              <a:t> from wave-induced </a:t>
            </a:r>
            <a:r>
              <a:rPr lang="en-GB" sz="2000" dirty="0"/>
              <a:t>stress at t = </a:t>
            </a:r>
            <a:r>
              <a:rPr lang="en-GB" sz="2000" dirty="0" err="1"/>
              <a:t>t</a:t>
            </a:r>
            <a:r>
              <a:rPr lang="en-GB" sz="2000" baseline="-25000" dirty="0" err="1"/>
              <a:t>n</a:t>
            </a:r>
            <a:r>
              <a:rPr lang="en-GB" sz="2000" dirty="0"/>
              <a:t> and wind speed at new time level t</a:t>
            </a:r>
            <a:r>
              <a:rPr lang="en-GB" sz="2000" baseline="-25000" dirty="0"/>
              <a:t>n+1</a:t>
            </a:r>
            <a:r>
              <a:rPr lang="en-GB" sz="2000" dirty="0"/>
              <a:t> . </a:t>
            </a:r>
            <a:r>
              <a:rPr lang="en-GB" sz="2000" dirty="0" smtClean="0"/>
              <a:t>Calculate friction </a:t>
            </a:r>
            <a:r>
              <a:rPr lang="en-GB" sz="2000" dirty="0"/>
              <a:t>velocity </a:t>
            </a:r>
            <a:r>
              <a:rPr lang="en-GB" sz="2000" dirty="0" smtClean="0"/>
              <a:t>u*</a:t>
            </a:r>
            <a:r>
              <a:rPr lang="en-GB" sz="2000" baseline="-25000" dirty="0" smtClean="0"/>
              <a:t>n+1</a:t>
            </a:r>
            <a:endParaRPr lang="en-GB" sz="2000" baseline="-25000"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3728" y="3397540"/>
            <a:ext cx="4356187" cy="1039572"/>
          </a:xfrm>
          <a:prstGeom prst="rect">
            <a:avLst/>
          </a:prstGeom>
        </p:spPr>
      </p:pic>
      <p:sp>
        <p:nvSpPr>
          <p:cNvPr id="7" name="Rectangle 6"/>
          <p:cNvSpPr/>
          <p:nvPr/>
        </p:nvSpPr>
        <p:spPr>
          <a:xfrm>
            <a:off x="611560" y="2852936"/>
            <a:ext cx="8496436" cy="707886"/>
          </a:xfrm>
          <a:prstGeom prst="rect">
            <a:avLst/>
          </a:prstGeom>
        </p:spPr>
        <p:txBody>
          <a:bodyPr wrap="square">
            <a:spAutoFit/>
          </a:bodyPr>
          <a:lstStyle/>
          <a:p>
            <a:r>
              <a:rPr lang="en-GB" sz="2000" dirty="0" smtClean="0"/>
              <a:t>2</a:t>
            </a:r>
            <a:r>
              <a:rPr lang="en-GB" sz="2000" dirty="0"/>
              <a:t>. Spectral increments ∆F are obtained from an implicit </a:t>
            </a:r>
            <a:r>
              <a:rPr lang="en-GB" sz="2000" dirty="0" smtClean="0"/>
              <a:t>scheme:</a:t>
            </a:r>
          </a:p>
          <a:p>
            <a:r>
              <a:rPr lang="en-GB" sz="2000" dirty="0" smtClean="0"/>
              <a:t>.</a:t>
            </a:r>
            <a:endParaRPr lang="en-GB" sz="2000" dirty="0"/>
          </a:p>
        </p:txBody>
      </p:sp>
      <p:sp>
        <p:nvSpPr>
          <p:cNvPr id="8" name="Rectangle 7"/>
          <p:cNvSpPr/>
          <p:nvPr/>
        </p:nvSpPr>
        <p:spPr>
          <a:xfrm>
            <a:off x="539552" y="4390072"/>
            <a:ext cx="8496436" cy="1631216"/>
          </a:xfrm>
          <a:prstGeom prst="rect">
            <a:avLst/>
          </a:prstGeom>
        </p:spPr>
        <p:txBody>
          <a:bodyPr wrap="square">
            <a:spAutoFit/>
          </a:bodyPr>
          <a:lstStyle/>
          <a:p>
            <a:r>
              <a:rPr lang="en-GB" sz="2000" dirty="0" smtClean="0"/>
              <a:t>Problem is </a:t>
            </a:r>
            <a:r>
              <a:rPr lang="en-GB" sz="2000" dirty="0"/>
              <a:t>that under rapidly varying winds (e.g. sudden drop in wind) the waves </a:t>
            </a:r>
            <a:r>
              <a:rPr lang="en-GB" sz="2000" dirty="0" smtClean="0"/>
              <a:t>are still </a:t>
            </a:r>
            <a:r>
              <a:rPr lang="en-GB" sz="2000" dirty="0"/>
              <a:t>steep given a far too large roughness. This results in considerably enhanced </a:t>
            </a:r>
            <a:r>
              <a:rPr lang="en-GB" sz="2000" dirty="0" smtClean="0"/>
              <a:t>heat fluxes </a:t>
            </a:r>
            <a:r>
              <a:rPr lang="en-GB" sz="2000" dirty="0"/>
              <a:t>that may generate a mini vortex</a:t>
            </a:r>
            <a:r>
              <a:rPr lang="en-GB" sz="2000" dirty="0" smtClean="0"/>
              <a:t>.</a:t>
            </a:r>
          </a:p>
          <a:p>
            <a:endParaRPr lang="en-GB" sz="2000" dirty="0"/>
          </a:p>
          <a:p>
            <a:r>
              <a:rPr lang="en-GB" sz="2000" dirty="0"/>
              <a:t>Fix: Do the roughness calculation also after the spectral update </a:t>
            </a:r>
            <a:r>
              <a:rPr lang="en-GB" sz="2000" i="1" dirty="0"/>
              <a:t>F </a:t>
            </a:r>
            <a:r>
              <a:rPr lang="en-GB" sz="2000" baseline="-25000" dirty="0"/>
              <a:t>n+1</a:t>
            </a:r>
            <a:r>
              <a:rPr lang="en-GB" sz="2000" dirty="0"/>
              <a:t> = </a:t>
            </a:r>
            <a:r>
              <a:rPr lang="en-GB" sz="2000" i="1" dirty="0"/>
              <a:t>F</a:t>
            </a:r>
            <a:r>
              <a:rPr lang="en-GB" sz="2000" dirty="0"/>
              <a:t> </a:t>
            </a:r>
            <a:r>
              <a:rPr lang="en-GB" sz="2000" baseline="-25000" dirty="0"/>
              <a:t>n</a:t>
            </a:r>
            <a:r>
              <a:rPr lang="en-GB" sz="2000" dirty="0"/>
              <a:t> + ∆</a:t>
            </a:r>
            <a:r>
              <a:rPr lang="en-GB" sz="2000" i="1" dirty="0"/>
              <a:t>F</a:t>
            </a:r>
            <a:r>
              <a:rPr lang="en-GB" sz="2000" dirty="0"/>
              <a:t>.</a:t>
            </a:r>
          </a:p>
        </p:txBody>
      </p:sp>
    </p:spTree>
    <p:extLst>
      <p:ext uri="{BB962C8B-B14F-4D97-AF65-F5344CB8AC3E}">
        <p14:creationId xmlns:p14="http://schemas.microsoft.com/office/powerpoint/2010/main" val="4097972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827584" y="44624"/>
            <a:ext cx="7859216" cy="1143000"/>
          </a:xfrm>
        </p:spPr>
        <p:txBody>
          <a:bodyPr>
            <a:normAutofit/>
          </a:bodyPr>
          <a:lstStyle/>
          <a:p>
            <a:r>
              <a:rPr lang="en-GB" sz="2800" dirty="0"/>
              <a:t>Stability of the Coupled system</a:t>
            </a:r>
          </a:p>
        </p:txBody>
      </p:sp>
      <p:sp>
        <p:nvSpPr>
          <p:cNvPr id="2" name="Slide Number Placeholder 1"/>
          <p:cNvSpPr>
            <a:spLocks noGrp="1"/>
          </p:cNvSpPr>
          <p:nvPr>
            <p:ph type="sldNum" sz="quarter" idx="12"/>
          </p:nvPr>
        </p:nvSpPr>
        <p:spPr/>
        <p:txBody>
          <a:bodyPr/>
          <a:lstStyle/>
          <a:p>
            <a:fld id="{1E6F7D49-625A-4DC0-89B0-0AC14CBD2779}" type="slidenum">
              <a:rPr lang="en-GB" smtClean="0"/>
              <a:pPr/>
              <a:t>15</a:t>
            </a:fld>
            <a:endParaRPr lang="en-GB"/>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79982" y="974463"/>
            <a:ext cx="4940290" cy="3927273"/>
          </a:xfrm>
          <a:prstGeom prst="rect">
            <a:avLst/>
          </a:prstGeom>
        </p:spPr>
      </p:pic>
      <p:sp>
        <p:nvSpPr>
          <p:cNvPr id="5" name="Rectangle 4"/>
          <p:cNvSpPr/>
          <p:nvPr/>
        </p:nvSpPr>
        <p:spPr>
          <a:xfrm>
            <a:off x="2186620" y="4901736"/>
            <a:ext cx="4905660" cy="646331"/>
          </a:xfrm>
          <a:prstGeom prst="rect">
            <a:avLst/>
          </a:prstGeom>
        </p:spPr>
        <p:txBody>
          <a:bodyPr wrap="square">
            <a:spAutoFit/>
          </a:bodyPr>
          <a:lstStyle/>
          <a:p>
            <a:r>
              <a:rPr lang="en-GB" dirty="0" smtClean="0"/>
              <a:t>Evolution </a:t>
            </a:r>
            <a:r>
              <a:rPr lang="en-GB" dirty="0"/>
              <a:t>in time of the Charnock parameter </a:t>
            </a:r>
            <a:endParaRPr lang="en-GB" dirty="0" smtClean="0"/>
          </a:p>
          <a:p>
            <a:r>
              <a:rPr lang="en-GB" dirty="0" smtClean="0"/>
              <a:t>during </a:t>
            </a:r>
            <a:r>
              <a:rPr lang="en-GB" dirty="0"/>
              <a:t>the passage of a frontal </a:t>
            </a:r>
            <a:r>
              <a:rPr lang="en-GB" dirty="0" smtClean="0"/>
              <a:t>system at </a:t>
            </a:r>
            <a:r>
              <a:rPr lang="en-GB" dirty="0"/>
              <a:t>t = 6 hrs.</a:t>
            </a:r>
          </a:p>
        </p:txBody>
      </p:sp>
      <p:sp>
        <p:nvSpPr>
          <p:cNvPr id="4" name="TextBox 3"/>
          <p:cNvSpPr txBox="1"/>
          <p:nvPr/>
        </p:nvSpPr>
        <p:spPr>
          <a:xfrm>
            <a:off x="1764334" y="2031231"/>
            <a:ext cx="359394" cy="461665"/>
          </a:xfrm>
          <a:prstGeom prst="rect">
            <a:avLst/>
          </a:prstGeom>
          <a:noFill/>
        </p:spPr>
        <p:txBody>
          <a:bodyPr wrap="none" rtlCol="0">
            <a:spAutoFit/>
          </a:bodyPr>
          <a:lstStyle/>
          <a:p>
            <a:r>
              <a:rPr lang="el-GR" sz="2400" dirty="0" smtClean="0"/>
              <a:t>α</a:t>
            </a:r>
            <a:endParaRPr lang="en-GB" sz="2400" dirty="0"/>
          </a:p>
        </p:txBody>
      </p:sp>
    </p:spTree>
    <p:extLst>
      <p:ext uri="{BB962C8B-B14F-4D97-AF65-F5344CB8AC3E}">
        <p14:creationId xmlns:p14="http://schemas.microsoft.com/office/powerpoint/2010/main" val="41529828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827584" y="44624"/>
            <a:ext cx="7859216" cy="1143000"/>
          </a:xfrm>
        </p:spPr>
        <p:txBody>
          <a:bodyPr>
            <a:normAutofit/>
          </a:bodyPr>
          <a:lstStyle/>
          <a:p>
            <a:r>
              <a:rPr lang="en-GB" sz="2800" dirty="0"/>
              <a:t>Stability of the Coupled system</a:t>
            </a:r>
          </a:p>
        </p:txBody>
      </p:sp>
      <p:sp>
        <p:nvSpPr>
          <p:cNvPr id="2" name="Slide Number Placeholder 1"/>
          <p:cNvSpPr>
            <a:spLocks noGrp="1"/>
          </p:cNvSpPr>
          <p:nvPr>
            <p:ph type="sldNum" sz="quarter" idx="12"/>
          </p:nvPr>
        </p:nvSpPr>
        <p:spPr/>
        <p:txBody>
          <a:bodyPr/>
          <a:lstStyle/>
          <a:p>
            <a:fld id="{1E6F7D49-625A-4DC0-89B0-0AC14CBD2779}" type="slidenum">
              <a:rPr lang="en-GB" smtClean="0"/>
              <a:pPr/>
              <a:t>16</a:t>
            </a:fld>
            <a:endParaRPr lang="en-GB"/>
          </a:p>
        </p:txBody>
      </p:sp>
      <p:sp>
        <p:nvSpPr>
          <p:cNvPr id="3" name="Rectangle 2"/>
          <p:cNvSpPr/>
          <p:nvPr/>
        </p:nvSpPr>
        <p:spPr>
          <a:xfrm>
            <a:off x="687609" y="5710019"/>
            <a:ext cx="8139166" cy="646331"/>
          </a:xfrm>
          <a:prstGeom prst="rect">
            <a:avLst/>
          </a:prstGeom>
        </p:spPr>
        <p:txBody>
          <a:bodyPr wrap="square">
            <a:spAutoFit/>
          </a:bodyPr>
          <a:lstStyle/>
          <a:p>
            <a:r>
              <a:rPr lang="en-GB" dirty="0" smtClean="0"/>
              <a:t>Generation </a:t>
            </a:r>
            <a:r>
              <a:rPr lang="en-GB" dirty="0"/>
              <a:t>of mini vortices by wind-wave interaction. Top left OPER, Top right</a:t>
            </a:r>
          </a:p>
          <a:p>
            <a:r>
              <a:rPr lang="en-GB" dirty="0"/>
              <a:t>EXP, Bottom left ANALYSIS, Bottom right diff between EXP and OPER.</a:t>
            </a: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5485" y="980728"/>
            <a:ext cx="6313029" cy="4803208"/>
          </a:xfrm>
          <a:prstGeom prst="rect">
            <a:avLst/>
          </a:prstGeom>
        </p:spPr>
      </p:pic>
      <p:sp>
        <p:nvSpPr>
          <p:cNvPr id="4" name="TextBox 3"/>
          <p:cNvSpPr txBox="1"/>
          <p:nvPr/>
        </p:nvSpPr>
        <p:spPr>
          <a:xfrm>
            <a:off x="687609" y="2132856"/>
            <a:ext cx="511679" cy="369332"/>
          </a:xfrm>
          <a:prstGeom prst="rect">
            <a:avLst/>
          </a:prstGeom>
          <a:noFill/>
        </p:spPr>
        <p:txBody>
          <a:bodyPr wrap="none" rtlCol="0">
            <a:spAutoFit/>
          </a:bodyPr>
          <a:lstStyle/>
          <a:p>
            <a:r>
              <a:rPr lang="en-GB" dirty="0"/>
              <a:t>O</a:t>
            </a:r>
            <a:r>
              <a:rPr lang="en-GB" dirty="0" smtClean="0"/>
              <a:t>ld</a:t>
            </a:r>
            <a:endParaRPr lang="en-GB" dirty="0"/>
          </a:p>
        </p:txBody>
      </p:sp>
      <p:sp>
        <p:nvSpPr>
          <p:cNvPr id="5" name="TextBox 4"/>
          <p:cNvSpPr txBox="1"/>
          <p:nvPr/>
        </p:nvSpPr>
        <p:spPr>
          <a:xfrm>
            <a:off x="7668344" y="2060848"/>
            <a:ext cx="613117" cy="369332"/>
          </a:xfrm>
          <a:prstGeom prst="rect">
            <a:avLst/>
          </a:prstGeom>
          <a:noFill/>
        </p:spPr>
        <p:txBody>
          <a:bodyPr wrap="none" rtlCol="0">
            <a:spAutoFit/>
          </a:bodyPr>
          <a:lstStyle/>
          <a:p>
            <a:r>
              <a:rPr lang="en-GB" dirty="0" smtClean="0"/>
              <a:t>New</a:t>
            </a:r>
          </a:p>
        </p:txBody>
      </p:sp>
      <p:sp>
        <p:nvSpPr>
          <p:cNvPr id="6" name="TextBox 5"/>
          <p:cNvSpPr txBox="1"/>
          <p:nvPr/>
        </p:nvSpPr>
        <p:spPr>
          <a:xfrm>
            <a:off x="539552" y="4077072"/>
            <a:ext cx="1012713" cy="646331"/>
          </a:xfrm>
          <a:prstGeom prst="rect">
            <a:avLst/>
          </a:prstGeom>
          <a:noFill/>
        </p:spPr>
        <p:txBody>
          <a:bodyPr wrap="none" rtlCol="0">
            <a:spAutoFit/>
          </a:bodyPr>
          <a:lstStyle/>
          <a:p>
            <a:r>
              <a:rPr lang="en-GB" dirty="0" smtClean="0"/>
              <a:t>Verifying</a:t>
            </a:r>
          </a:p>
          <a:p>
            <a:r>
              <a:rPr lang="en-GB" dirty="0" smtClean="0"/>
              <a:t>analysis</a:t>
            </a:r>
            <a:endParaRPr lang="en-GB" dirty="0"/>
          </a:p>
        </p:txBody>
      </p:sp>
      <p:sp>
        <p:nvSpPr>
          <p:cNvPr id="9" name="TextBox 8"/>
          <p:cNvSpPr txBox="1"/>
          <p:nvPr/>
        </p:nvSpPr>
        <p:spPr>
          <a:xfrm>
            <a:off x="7596336" y="4139788"/>
            <a:ext cx="1116459" cy="369332"/>
          </a:xfrm>
          <a:prstGeom prst="rect">
            <a:avLst/>
          </a:prstGeom>
          <a:noFill/>
        </p:spPr>
        <p:txBody>
          <a:bodyPr wrap="none" rtlCol="0">
            <a:spAutoFit/>
          </a:bodyPr>
          <a:lstStyle/>
          <a:p>
            <a:r>
              <a:rPr lang="en-GB" dirty="0" smtClean="0"/>
              <a:t>New - Old</a:t>
            </a:r>
          </a:p>
        </p:txBody>
      </p:sp>
    </p:spTree>
    <p:extLst>
      <p:ext uri="{BB962C8B-B14F-4D97-AF65-F5344CB8AC3E}">
        <p14:creationId xmlns:p14="http://schemas.microsoft.com/office/powerpoint/2010/main" val="4861287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p:nvPr/>
        </p:nvSpPr>
        <p:spPr>
          <a:xfrm rot="3600">
            <a:off x="2292416" y="2915439"/>
            <a:ext cx="4871570" cy="577800"/>
          </a:xfrm>
          <a:prstGeom prst="rect">
            <a:avLst/>
          </a:prstGeom>
          <a:solidFill>
            <a:srgbClr val="47B8B8">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smtClean="0">
                <a:ln>
                  <a:noFill/>
                </a:ln>
                <a:solidFill>
                  <a:srgbClr val="000000"/>
                </a:solidFill>
                <a:latin typeface="Arial" pitchFamily="18"/>
                <a:ea typeface="Droid Sans Fallback" pitchFamily="2"/>
                <a:cs typeface="Arial" pitchFamily="2"/>
              </a:rPr>
              <a:t>          Wave </a:t>
            </a:r>
            <a:r>
              <a:rPr lang="en-GB" sz="2000" b="1" i="0" u="none" strike="noStrike" kern="1200" spc="0" baseline="0" dirty="0">
                <a:ln>
                  <a:noFill/>
                </a:ln>
                <a:solidFill>
                  <a:srgbClr val="000000"/>
                </a:solidFill>
                <a:latin typeface="Arial" pitchFamily="18"/>
                <a:ea typeface="Droid Sans Fallback" pitchFamily="2"/>
                <a:cs typeface="Arial" pitchFamily="2"/>
              </a:rPr>
              <a:t>model </a:t>
            </a:r>
            <a:r>
              <a:rPr lang="en-GB" sz="2000" b="1" i="0" u="none" strike="noStrike" kern="1200" spc="0" baseline="0" dirty="0" smtClean="0">
                <a:ln>
                  <a:noFill/>
                </a:ln>
                <a:solidFill>
                  <a:srgbClr val="000000"/>
                </a:solidFill>
                <a:latin typeface="Arial" pitchFamily="18"/>
                <a:ea typeface="Droid Sans Fallback" pitchFamily="2"/>
                <a:cs typeface="Arial" pitchFamily="2"/>
              </a:rPr>
              <a:t>(ECWAM)                                    </a:t>
            </a:r>
            <a:endParaRPr lang="en-GB" sz="2000" b="1" i="0" u="none" strike="noStrike" kern="1200" spc="0" baseline="0" dirty="0">
              <a:ln>
                <a:noFill/>
              </a:ln>
              <a:solidFill>
                <a:srgbClr val="000000"/>
              </a:solidFill>
              <a:latin typeface="Arial" pitchFamily="18"/>
              <a:ea typeface="Droid Sans Fallback" pitchFamily="2"/>
              <a:cs typeface="Arial" pitchFamily="2"/>
            </a:endParaRPr>
          </a:p>
        </p:txBody>
      </p:sp>
      <p:sp>
        <p:nvSpPr>
          <p:cNvPr id="7" name="Rectangle 11"/>
          <p:cNvSpPr/>
          <p:nvPr/>
        </p:nvSpPr>
        <p:spPr>
          <a:xfrm rot="600">
            <a:off x="395599" y="320928"/>
            <a:ext cx="4896541" cy="719280"/>
          </a:xfrm>
          <a:prstGeom prst="rect">
            <a:avLst/>
          </a:prstGeom>
          <a:solidFill>
            <a:srgbClr val="00FFFF">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algn="ctr"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Atmospheric</a:t>
            </a:r>
            <a:br>
              <a:rPr lang="en-GB" sz="2000" b="1" i="0" u="none" strike="noStrike" kern="1200" spc="0" baseline="0" dirty="0">
                <a:ln>
                  <a:noFill/>
                </a:ln>
                <a:solidFill>
                  <a:srgbClr val="000000"/>
                </a:solidFill>
                <a:latin typeface="Arial" pitchFamily="18"/>
                <a:ea typeface="Droid Sans Fallback" pitchFamily="2"/>
                <a:cs typeface="Arial" pitchFamily="2"/>
              </a:rPr>
            </a:br>
            <a:r>
              <a:rPr lang="en-GB" sz="2000" b="1" i="0" u="none" strike="noStrike" kern="1200" spc="0" baseline="0" dirty="0">
                <a:ln>
                  <a:noFill/>
                </a:ln>
                <a:solidFill>
                  <a:srgbClr val="000000"/>
                </a:solidFill>
                <a:latin typeface="Arial" pitchFamily="18"/>
                <a:ea typeface="Droid Sans Fallback" pitchFamily="2"/>
                <a:cs typeface="Arial" pitchFamily="2"/>
              </a:rPr>
              <a:t>model (IFS)</a:t>
            </a:r>
          </a:p>
        </p:txBody>
      </p:sp>
      <p:sp>
        <p:nvSpPr>
          <p:cNvPr id="9" name="AutoShape 15"/>
          <p:cNvSpPr/>
          <p:nvPr/>
        </p:nvSpPr>
        <p:spPr>
          <a:xfrm rot="5400000">
            <a:off x="2608742" y="1779581"/>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Air  </a:t>
            </a:r>
            <a:r>
              <a:rPr lang="en-GB" sz="1600" b="1" i="0" u="none" strike="noStrike" kern="1200" spc="0" baseline="0" dirty="0" smtClean="0">
                <a:ln>
                  <a:noFill/>
                </a:ln>
                <a:solidFill>
                  <a:srgbClr val="000000"/>
                </a:solidFill>
                <a:latin typeface="Arial" pitchFamily="18"/>
                <a:ea typeface="Droid Sans Fallback" pitchFamily="2"/>
                <a:cs typeface="Arial" pitchFamily="2"/>
              </a:rPr>
              <a:t>density </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11" name="AutoShape 15"/>
          <p:cNvSpPr/>
          <p:nvPr/>
        </p:nvSpPr>
        <p:spPr>
          <a:xfrm rot="5400000">
            <a:off x="2141453" y="1796800"/>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Gustiness</a:t>
            </a:r>
          </a:p>
        </p:txBody>
      </p:sp>
      <p:sp>
        <p:nvSpPr>
          <p:cNvPr id="12" name="AutoShape 14"/>
          <p:cNvSpPr/>
          <p:nvPr/>
        </p:nvSpPr>
        <p:spPr>
          <a:xfrm rot="5421000">
            <a:off x="1622805" y="1806916"/>
            <a:ext cx="189072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Neutral wind</a:t>
            </a:r>
          </a:p>
        </p:txBody>
      </p:sp>
      <p:sp>
        <p:nvSpPr>
          <p:cNvPr id="14" name="AutoShape 15"/>
          <p:cNvSpPr/>
          <p:nvPr/>
        </p:nvSpPr>
        <p:spPr>
          <a:xfrm rot="5400000" flipH="1">
            <a:off x="3196755" y="1790659"/>
            <a:ext cx="18491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Roughness</a:t>
            </a:r>
          </a:p>
        </p:txBody>
      </p:sp>
      <p:sp>
        <p:nvSpPr>
          <p:cNvPr id="27" name="Right Arrow 26"/>
          <p:cNvSpPr/>
          <p:nvPr/>
        </p:nvSpPr>
        <p:spPr bwMode="auto">
          <a:xfrm>
            <a:off x="7308304" y="1268760"/>
            <a:ext cx="1656184" cy="432048"/>
          </a:xfrm>
          <a:prstGeom prst="rightArrow">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28" name="TextBox 27"/>
          <p:cNvSpPr txBox="1"/>
          <p:nvPr/>
        </p:nvSpPr>
        <p:spPr>
          <a:xfrm>
            <a:off x="3347865" y="1904777"/>
            <a:ext cx="184731" cy="338554"/>
          </a:xfrm>
          <a:prstGeom prst="rect">
            <a:avLst/>
          </a:prstGeom>
          <a:noFill/>
        </p:spPr>
        <p:txBody>
          <a:bodyPr wrap="none" rtlCol="0">
            <a:spAutoFit/>
          </a:bodyPr>
          <a:lstStyle/>
          <a:p>
            <a:endParaRPr lang="fr-FR" sz="1600" dirty="0"/>
          </a:p>
        </p:txBody>
      </p:sp>
      <p:sp>
        <p:nvSpPr>
          <p:cNvPr id="29" name="TextBox 28"/>
          <p:cNvSpPr txBox="1"/>
          <p:nvPr/>
        </p:nvSpPr>
        <p:spPr>
          <a:xfrm>
            <a:off x="7236296" y="1340768"/>
            <a:ext cx="1704313" cy="307777"/>
          </a:xfrm>
          <a:prstGeom prst="rect">
            <a:avLst/>
          </a:prstGeom>
          <a:noFill/>
        </p:spPr>
        <p:txBody>
          <a:bodyPr wrap="none" rtlCol="0">
            <a:spAutoFit/>
          </a:bodyPr>
          <a:lstStyle/>
          <a:p>
            <a:r>
              <a:rPr lang="en-GB" sz="1400" b="1" dirty="0" smtClean="0">
                <a:latin typeface="+mn-lt"/>
              </a:rPr>
              <a:t>All configurations</a:t>
            </a:r>
            <a:endParaRPr lang="en-GB" sz="1400" b="1" dirty="0">
              <a:latin typeface="+mn-lt"/>
            </a:endParaRPr>
          </a:p>
        </p:txBody>
      </p:sp>
      <p:sp>
        <p:nvSpPr>
          <p:cNvPr id="41" name="Rectangle 4"/>
          <p:cNvSpPr txBox="1">
            <a:spLocks noChangeArrowheads="1"/>
          </p:cNvSpPr>
          <p:nvPr/>
        </p:nvSpPr>
        <p:spPr>
          <a:xfrm>
            <a:off x="5184576" y="344711"/>
            <a:ext cx="4067944" cy="708025"/>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Towards a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coupled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system</a:t>
            </a:r>
            <a:endParaRPr kumimoji="0" lang="en-US" sz="2400" b="1" i="0" u="none" strike="noStrike" kern="1200" cap="none" spc="0" normalizeH="0" baseline="0" noProof="0" dirty="0">
              <a:ln>
                <a:noFill/>
              </a:ln>
              <a:solidFill>
                <a:schemeClr val="accent1">
                  <a:lumMod val="75000"/>
                </a:schemeClr>
              </a:solidFill>
              <a:effectLst/>
              <a:uLnTx/>
              <a:uFillTx/>
              <a:latin typeface="+mj-lt"/>
              <a:ea typeface="+mj-ea"/>
              <a:cs typeface="+mj-cs"/>
            </a:endParaRPr>
          </a:p>
        </p:txBody>
      </p:sp>
      <p:sp>
        <p:nvSpPr>
          <p:cNvPr id="39" name="Rectangle 38"/>
          <p:cNvSpPr/>
          <p:nvPr/>
        </p:nvSpPr>
        <p:spPr>
          <a:xfrm>
            <a:off x="3563951" y="332656"/>
            <a:ext cx="1799019" cy="369332"/>
          </a:xfrm>
          <a:prstGeom prst="rect">
            <a:avLst/>
          </a:prstGeom>
        </p:spPr>
        <p:txBody>
          <a:bodyPr wrap="none">
            <a:spAutoFit/>
          </a:bodyPr>
          <a:lstStyle/>
          <a:p>
            <a:r>
              <a:rPr lang="en-GB" dirty="0" smtClean="0"/>
              <a:t>TCo1279/TCo639</a:t>
            </a:r>
            <a:endParaRPr lang="en-GB" dirty="0"/>
          </a:p>
        </p:txBody>
      </p:sp>
      <p:sp>
        <p:nvSpPr>
          <p:cNvPr id="43" name="Rectangle 42"/>
          <p:cNvSpPr/>
          <p:nvPr/>
        </p:nvSpPr>
        <p:spPr>
          <a:xfrm>
            <a:off x="5362700" y="2987660"/>
            <a:ext cx="1319592" cy="369332"/>
          </a:xfrm>
          <a:prstGeom prst="rect">
            <a:avLst/>
          </a:prstGeom>
        </p:spPr>
        <p:txBody>
          <a:bodyPr wrap="none">
            <a:spAutoFit/>
          </a:bodyPr>
          <a:lstStyle/>
          <a:p>
            <a:r>
              <a:rPr lang="en-GB" dirty="0" smtClean="0"/>
              <a:t>14km/28km</a:t>
            </a:r>
            <a:endParaRPr lang="en-GB" dirty="0"/>
          </a:p>
        </p:txBody>
      </p:sp>
      <p:sp>
        <p:nvSpPr>
          <p:cNvPr id="44" name="Rectangle 43"/>
          <p:cNvSpPr/>
          <p:nvPr/>
        </p:nvSpPr>
        <p:spPr>
          <a:xfrm>
            <a:off x="3779975" y="620688"/>
            <a:ext cx="1202573" cy="369332"/>
          </a:xfrm>
          <a:prstGeom prst="rect">
            <a:avLst/>
          </a:prstGeom>
        </p:spPr>
        <p:txBody>
          <a:bodyPr wrap="none">
            <a:spAutoFit/>
          </a:bodyPr>
          <a:lstStyle/>
          <a:p>
            <a:r>
              <a:rPr lang="en-GB" dirty="0" smtClean="0"/>
              <a:t>9km/18km</a:t>
            </a:r>
            <a:endParaRPr lang="en-GB" dirty="0"/>
          </a:p>
        </p:txBody>
      </p:sp>
      <p:sp>
        <p:nvSpPr>
          <p:cNvPr id="51" name="TextBox 50"/>
          <p:cNvSpPr txBox="1"/>
          <p:nvPr/>
        </p:nvSpPr>
        <p:spPr>
          <a:xfrm>
            <a:off x="7380312" y="1772816"/>
            <a:ext cx="1199367" cy="369332"/>
          </a:xfrm>
          <a:prstGeom prst="rect">
            <a:avLst/>
          </a:prstGeom>
          <a:noFill/>
        </p:spPr>
        <p:txBody>
          <a:bodyPr wrap="none" rtlCol="0">
            <a:spAutoFit/>
          </a:bodyPr>
          <a:lstStyle/>
          <a:p>
            <a:r>
              <a:rPr lang="en-GB" dirty="0" smtClean="0"/>
              <a:t>Since </a:t>
            </a:r>
            <a:r>
              <a:rPr lang="en-GB" b="1" dirty="0" smtClean="0"/>
              <a:t>2002</a:t>
            </a:r>
            <a:endParaRPr lang="en-GB" b="1" dirty="0"/>
          </a:p>
        </p:txBody>
      </p:sp>
      <p:graphicFrame>
        <p:nvGraphicFramePr>
          <p:cNvPr id="35" name="Object 3"/>
          <p:cNvGraphicFramePr>
            <a:graphicFrameLocks noChangeAspect="1"/>
          </p:cNvGraphicFramePr>
          <p:nvPr>
            <p:extLst>
              <p:ext uri="{D42A27DB-BD31-4B8C-83A1-F6EECF244321}">
                <p14:modId xmlns:p14="http://schemas.microsoft.com/office/powerpoint/2010/main" val="4146565269"/>
              </p:ext>
            </p:extLst>
          </p:nvPr>
        </p:nvGraphicFramePr>
        <p:xfrm>
          <a:off x="3503823" y="3804146"/>
          <a:ext cx="4092513" cy="476918"/>
        </p:xfrm>
        <a:graphic>
          <a:graphicData uri="http://schemas.openxmlformats.org/presentationml/2006/ole">
            <mc:AlternateContent xmlns:mc="http://schemas.openxmlformats.org/markup-compatibility/2006">
              <mc:Choice xmlns:v="urn:schemas-microsoft-com:vml" Requires="v">
                <p:oleObj spid="_x0000_s113774" name="Equation" r:id="rId3" imgW="2171520" imgH="253800" progId="">
                  <p:embed/>
                </p:oleObj>
              </mc:Choice>
              <mc:Fallback>
                <p:oleObj name="Equation" r:id="rId3" imgW="2171520" imgH="253800" progId="">
                  <p:embed/>
                  <p:pic>
                    <p:nvPicPr>
                      <p:cNvPr id="0" name="Picture 6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3823" y="3804146"/>
                        <a:ext cx="4092513" cy="4769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 name="Object 3"/>
          <p:cNvGraphicFramePr>
            <a:graphicFrameLocks noChangeAspect="1"/>
          </p:cNvGraphicFramePr>
          <p:nvPr>
            <p:extLst>
              <p:ext uri="{D42A27DB-BD31-4B8C-83A1-F6EECF244321}">
                <p14:modId xmlns:p14="http://schemas.microsoft.com/office/powerpoint/2010/main" val="2652415034"/>
              </p:ext>
            </p:extLst>
          </p:nvPr>
        </p:nvGraphicFramePr>
        <p:xfrm>
          <a:off x="3503823" y="4348194"/>
          <a:ext cx="2796369" cy="733451"/>
        </p:xfrm>
        <a:graphic>
          <a:graphicData uri="http://schemas.openxmlformats.org/presentationml/2006/ole">
            <mc:AlternateContent xmlns:mc="http://schemas.openxmlformats.org/markup-compatibility/2006">
              <mc:Choice xmlns:v="urn:schemas-microsoft-com:vml" Requires="v">
                <p:oleObj spid="_x0000_s113775" name="Equation" r:id="rId5" imgW="1638000" imgH="431640" progId="">
                  <p:embed/>
                </p:oleObj>
              </mc:Choice>
              <mc:Fallback>
                <p:oleObj name="Equation" r:id="rId5" imgW="1638000" imgH="431640" progId="">
                  <p:embed/>
                  <p:pic>
                    <p:nvPicPr>
                      <p:cNvPr id="0" name="Picture 6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3823" y="4348194"/>
                        <a:ext cx="2796369" cy="73345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 name="Object 3"/>
          <p:cNvGraphicFramePr>
            <a:graphicFrameLocks noChangeAspect="1"/>
          </p:cNvGraphicFramePr>
          <p:nvPr>
            <p:extLst>
              <p:ext uri="{D42A27DB-BD31-4B8C-83A1-F6EECF244321}">
                <p14:modId xmlns:p14="http://schemas.microsoft.com/office/powerpoint/2010/main" val="1288010833"/>
              </p:ext>
            </p:extLst>
          </p:nvPr>
        </p:nvGraphicFramePr>
        <p:xfrm>
          <a:off x="3635896" y="5301209"/>
          <a:ext cx="2160240" cy="860858"/>
        </p:xfrm>
        <a:graphic>
          <a:graphicData uri="http://schemas.openxmlformats.org/presentationml/2006/ole">
            <mc:AlternateContent xmlns:mc="http://schemas.openxmlformats.org/markup-compatibility/2006">
              <mc:Choice xmlns:v="urn:schemas-microsoft-com:vml" Requires="v">
                <p:oleObj spid="_x0000_s113776" name="Equation" r:id="rId7" imgW="1206360" imgH="482400" progId="">
                  <p:embed/>
                </p:oleObj>
              </mc:Choice>
              <mc:Fallback>
                <p:oleObj name="Equation" r:id="rId7" imgW="1206360" imgH="482400" progId="">
                  <p:embed/>
                  <p:pic>
                    <p:nvPicPr>
                      <p:cNvPr id="0" name="Picture 7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35896" y="5301209"/>
                        <a:ext cx="2160240" cy="8608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extBox 1"/>
          <p:cNvSpPr txBox="1"/>
          <p:nvPr/>
        </p:nvSpPr>
        <p:spPr>
          <a:xfrm>
            <a:off x="467544" y="4139788"/>
            <a:ext cx="2813271" cy="369332"/>
          </a:xfrm>
          <a:prstGeom prst="rect">
            <a:avLst/>
          </a:prstGeom>
          <a:noFill/>
        </p:spPr>
        <p:txBody>
          <a:bodyPr wrap="none" rtlCol="0">
            <a:spAutoFit/>
          </a:bodyPr>
          <a:lstStyle/>
          <a:p>
            <a:r>
              <a:rPr lang="en-GB" dirty="0" smtClean="0"/>
              <a:t>Gustiness parameterisation:</a:t>
            </a:r>
            <a:endParaRPr lang="en-GB" dirty="0"/>
          </a:p>
        </p:txBody>
      </p:sp>
      <p:sp>
        <p:nvSpPr>
          <p:cNvPr id="38" name="TextBox 37"/>
          <p:cNvSpPr txBox="1"/>
          <p:nvPr/>
        </p:nvSpPr>
        <p:spPr>
          <a:xfrm>
            <a:off x="1365331" y="5579948"/>
            <a:ext cx="1838517" cy="369332"/>
          </a:xfrm>
          <a:prstGeom prst="rect">
            <a:avLst/>
          </a:prstGeom>
          <a:noFill/>
        </p:spPr>
        <p:txBody>
          <a:bodyPr wrap="none" rtlCol="0">
            <a:spAutoFit/>
          </a:bodyPr>
          <a:lstStyle/>
          <a:p>
            <a:r>
              <a:rPr lang="en-GB" dirty="0" smtClean="0"/>
              <a:t>Air density effect:</a:t>
            </a:r>
            <a:endParaRPr lang="en-GB" dirty="0"/>
          </a:p>
        </p:txBody>
      </p:sp>
      <p:sp>
        <p:nvSpPr>
          <p:cNvPr id="40" name="TextBox 39"/>
          <p:cNvSpPr txBox="1"/>
          <p:nvPr/>
        </p:nvSpPr>
        <p:spPr>
          <a:xfrm>
            <a:off x="7153928" y="2276872"/>
            <a:ext cx="1810560" cy="369332"/>
          </a:xfrm>
          <a:prstGeom prst="rect">
            <a:avLst/>
          </a:prstGeom>
          <a:noFill/>
        </p:spPr>
        <p:txBody>
          <a:bodyPr wrap="none" rtlCol="0">
            <a:spAutoFit/>
          </a:bodyPr>
          <a:lstStyle/>
          <a:p>
            <a:r>
              <a:rPr lang="en-GB" dirty="0" smtClean="0"/>
              <a:t>Single executable</a:t>
            </a:r>
            <a:endParaRPr lang="en-GB" dirty="0"/>
          </a:p>
        </p:txBody>
      </p:sp>
      <p:sp>
        <p:nvSpPr>
          <p:cNvPr id="3" name="Rectangle 2"/>
          <p:cNvSpPr/>
          <p:nvPr/>
        </p:nvSpPr>
        <p:spPr>
          <a:xfrm>
            <a:off x="6513945" y="4379619"/>
            <a:ext cx="2448272" cy="1200329"/>
          </a:xfrm>
          <a:prstGeom prst="rect">
            <a:avLst/>
          </a:prstGeom>
        </p:spPr>
        <p:txBody>
          <a:bodyPr wrap="square">
            <a:spAutoFit/>
          </a:bodyPr>
          <a:lstStyle/>
          <a:p>
            <a:r>
              <a:rPr lang="en-GB" dirty="0" err="1"/>
              <a:t>z</a:t>
            </a:r>
            <a:r>
              <a:rPr lang="en-GB" baseline="-25000" dirty="0" err="1"/>
              <a:t>i</a:t>
            </a:r>
            <a:r>
              <a:rPr lang="en-GB" dirty="0"/>
              <a:t> is the height of the lowest inversion,</a:t>
            </a:r>
          </a:p>
          <a:p>
            <a:r>
              <a:rPr lang="en-GB" dirty="0"/>
              <a:t>L is the </a:t>
            </a:r>
            <a:r>
              <a:rPr lang="en-GB" dirty="0" err="1"/>
              <a:t>Monin-Obukhov</a:t>
            </a:r>
            <a:r>
              <a:rPr lang="en-GB" dirty="0"/>
              <a:t> length</a:t>
            </a:r>
          </a:p>
        </p:txBody>
      </p:sp>
    </p:spTree>
    <p:extLst>
      <p:ext uri="{BB962C8B-B14F-4D97-AF65-F5344CB8AC3E}">
        <p14:creationId xmlns:p14="http://schemas.microsoft.com/office/powerpoint/2010/main" val="3041658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6"/>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8"/>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51"/>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51" grpId="0"/>
      <p:bldP spid="2" grpId="0"/>
      <p:bldP spid="38"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1"/>
          <p:cNvSpPr/>
          <p:nvPr/>
        </p:nvSpPr>
        <p:spPr>
          <a:xfrm rot="600">
            <a:off x="467532" y="5503465"/>
            <a:ext cx="4333452" cy="719280"/>
          </a:xfrm>
          <a:prstGeom prst="rect">
            <a:avLst/>
          </a:prstGeom>
          <a:solidFill>
            <a:srgbClr val="000080">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Ocean model (NEMO)</a:t>
            </a:r>
          </a:p>
        </p:txBody>
      </p:sp>
      <p:sp>
        <p:nvSpPr>
          <p:cNvPr id="8" name="Rectangle 12"/>
          <p:cNvSpPr/>
          <p:nvPr/>
        </p:nvSpPr>
        <p:spPr>
          <a:xfrm rot="3600">
            <a:off x="2148623" y="2915439"/>
            <a:ext cx="4871570" cy="577800"/>
          </a:xfrm>
          <a:prstGeom prst="rect">
            <a:avLst/>
          </a:prstGeom>
          <a:solidFill>
            <a:srgbClr val="47B8B8">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smtClean="0">
                <a:ln>
                  <a:noFill/>
                </a:ln>
                <a:solidFill>
                  <a:srgbClr val="000000"/>
                </a:solidFill>
                <a:latin typeface="Arial" pitchFamily="18"/>
                <a:ea typeface="Droid Sans Fallback" pitchFamily="2"/>
                <a:cs typeface="Arial" pitchFamily="2"/>
              </a:rPr>
              <a:t>          Wave </a:t>
            </a:r>
            <a:r>
              <a:rPr lang="en-GB" sz="2000" b="1" i="0" u="none" strike="noStrike" kern="1200" spc="0" baseline="0" dirty="0">
                <a:ln>
                  <a:noFill/>
                </a:ln>
                <a:solidFill>
                  <a:srgbClr val="000000"/>
                </a:solidFill>
                <a:latin typeface="Arial" pitchFamily="18"/>
                <a:ea typeface="Droid Sans Fallback" pitchFamily="2"/>
                <a:cs typeface="Arial" pitchFamily="2"/>
              </a:rPr>
              <a:t>model </a:t>
            </a:r>
            <a:r>
              <a:rPr lang="en-GB" sz="2000" b="1" i="0" u="none" strike="noStrike" kern="1200" spc="0" baseline="0" dirty="0" smtClean="0">
                <a:ln>
                  <a:noFill/>
                </a:ln>
                <a:solidFill>
                  <a:srgbClr val="000000"/>
                </a:solidFill>
                <a:latin typeface="Arial" pitchFamily="18"/>
                <a:ea typeface="Droid Sans Fallback" pitchFamily="2"/>
                <a:cs typeface="Arial" pitchFamily="2"/>
              </a:rPr>
              <a:t>(ECWAM)                                    </a:t>
            </a:r>
            <a:endParaRPr lang="en-GB" sz="2000" b="1" i="0" u="none" strike="noStrike" kern="1200" spc="0" baseline="0" dirty="0">
              <a:ln>
                <a:noFill/>
              </a:ln>
              <a:solidFill>
                <a:srgbClr val="000000"/>
              </a:solidFill>
              <a:latin typeface="Arial" pitchFamily="18"/>
              <a:ea typeface="Droid Sans Fallback" pitchFamily="2"/>
              <a:cs typeface="Arial" pitchFamily="2"/>
            </a:endParaRPr>
          </a:p>
        </p:txBody>
      </p:sp>
      <p:sp>
        <p:nvSpPr>
          <p:cNvPr id="7" name="Rectangle 11"/>
          <p:cNvSpPr/>
          <p:nvPr/>
        </p:nvSpPr>
        <p:spPr>
          <a:xfrm rot="600">
            <a:off x="395536" y="320928"/>
            <a:ext cx="4896541" cy="719280"/>
          </a:xfrm>
          <a:prstGeom prst="rect">
            <a:avLst/>
          </a:prstGeom>
          <a:solidFill>
            <a:srgbClr val="00FFFF">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algn="ctr"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Atmospheric</a:t>
            </a:r>
            <a:br>
              <a:rPr lang="en-GB" sz="2000" b="1" i="0" u="none" strike="noStrike" kern="1200" spc="0" baseline="0" dirty="0">
                <a:ln>
                  <a:noFill/>
                </a:ln>
                <a:solidFill>
                  <a:srgbClr val="000000"/>
                </a:solidFill>
                <a:latin typeface="Arial" pitchFamily="18"/>
                <a:ea typeface="Droid Sans Fallback" pitchFamily="2"/>
                <a:cs typeface="Arial" pitchFamily="2"/>
              </a:rPr>
            </a:br>
            <a:r>
              <a:rPr lang="en-GB" sz="2000" b="1" i="0" u="none" strike="noStrike" kern="1200" spc="0" baseline="0" dirty="0">
                <a:ln>
                  <a:noFill/>
                </a:ln>
                <a:solidFill>
                  <a:srgbClr val="000000"/>
                </a:solidFill>
                <a:latin typeface="Arial" pitchFamily="18"/>
                <a:ea typeface="Droid Sans Fallback" pitchFamily="2"/>
                <a:cs typeface="Arial" pitchFamily="2"/>
              </a:rPr>
              <a:t>model (IFS)</a:t>
            </a:r>
          </a:p>
        </p:txBody>
      </p:sp>
      <p:sp>
        <p:nvSpPr>
          <p:cNvPr id="9" name="AutoShape 15"/>
          <p:cNvSpPr/>
          <p:nvPr/>
        </p:nvSpPr>
        <p:spPr>
          <a:xfrm rot="5400000">
            <a:off x="2464949" y="1779581"/>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Air  </a:t>
            </a:r>
            <a:r>
              <a:rPr lang="en-GB" sz="1600" b="1" i="0" u="none" strike="noStrike" kern="1200" spc="0" baseline="0" dirty="0" smtClean="0">
                <a:ln>
                  <a:noFill/>
                </a:ln>
                <a:solidFill>
                  <a:srgbClr val="000000"/>
                </a:solidFill>
                <a:latin typeface="Arial" pitchFamily="18"/>
                <a:ea typeface="Droid Sans Fallback" pitchFamily="2"/>
                <a:cs typeface="Arial" pitchFamily="2"/>
              </a:rPr>
              <a:t>density </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11" name="AutoShape 15"/>
          <p:cNvSpPr/>
          <p:nvPr/>
        </p:nvSpPr>
        <p:spPr>
          <a:xfrm rot="5400000">
            <a:off x="1960826" y="1796800"/>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Gustiness</a:t>
            </a:r>
          </a:p>
        </p:txBody>
      </p:sp>
      <p:sp>
        <p:nvSpPr>
          <p:cNvPr id="12" name="AutoShape 14"/>
          <p:cNvSpPr/>
          <p:nvPr/>
        </p:nvSpPr>
        <p:spPr>
          <a:xfrm rot="5421000">
            <a:off x="1406956" y="1806916"/>
            <a:ext cx="189072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Neutral wind</a:t>
            </a:r>
          </a:p>
        </p:txBody>
      </p:sp>
      <p:sp>
        <p:nvSpPr>
          <p:cNvPr id="14" name="AutoShape 15"/>
          <p:cNvSpPr/>
          <p:nvPr/>
        </p:nvSpPr>
        <p:spPr>
          <a:xfrm rot="5400000" flipH="1">
            <a:off x="3052962" y="1790659"/>
            <a:ext cx="18491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Roughness</a:t>
            </a:r>
          </a:p>
        </p:txBody>
      </p:sp>
      <p:sp>
        <p:nvSpPr>
          <p:cNvPr id="19" name="AutoShape 15"/>
          <p:cNvSpPr/>
          <p:nvPr/>
        </p:nvSpPr>
        <p:spPr>
          <a:xfrm rot="5400000" flipH="1">
            <a:off x="-360547" y="3092909"/>
            <a:ext cx="4392488" cy="43204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Currents</a:t>
            </a:r>
          </a:p>
        </p:txBody>
      </p:sp>
      <p:sp>
        <p:nvSpPr>
          <p:cNvPr id="21" name="AutoShape 15"/>
          <p:cNvSpPr/>
          <p:nvPr/>
        </p:nvSpPr>
        <p:spPr>
          <a:xfrm rot="5400000" flipH="1">
            <a:off x="-924801" y="3069479"/>
            <a:ext cx="4404108"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smtClean="0">
                <a:ln>
                  <a:noFill/>
                </a:ln>
                <a:solidFill>
                  <a:srgbClr val="000000"/>
                </a:solidFill>
                <a:latin typeface="Arial" pitchFamily="18"/>
                <a:ea typeface="Droid Sans Fallback" pitchFamily="2"/>
                <a:cs typeface="Arial" pitchFamily="2"/>
              </a:rPr>
              <a:t>Sea surface temperature</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27" name="Right Arrow 26"/>
          <p:cNvSpPr/>
          <p:nvPr/>
        </p:nvSpPr>
        <p:spPr bwMode="auto">
          <a:xfrm>
            <a:off x="7308304" y="1268760"/>
            <a:ext cx="1656184" cy="432048"/>
          </a:xfrm>
          <a:prstGeom prst="rightArrow">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28" name="TextBox 27"/>
          <p:cNvSpPr txBox="1"/>
          <p:nvPr/>
        </p:nvSpPr>
        <p:spPr>
          <a:xfrm>
            <a:off x="3347865" y="1904777"/>
            <a:ext cx="184731" cy="338554"/>
          </a:xfrm>
          <a:prstGeom prst="rect">
            <a:avLst/>
          </a:prstGeom>
          <a:noFill/>
        </p:spPr>
        <p:txBody>
          <a:bodyPr wrap="none" rtlCol="0">
            <a:spAutoFit/>
          </a:bodyPr>
          <a:lstStyle/>
          <a:p>
            <a:endParaRPr lang="fr-FR" sz="1600" dirty="0"/>
          </a:p>
        </p:txBody>
      </p:sp>
      <p:sp>
        <p:nvSpPr>
          <p:cNvPr id="29" name="TextBox 28"/>
          <p:cNvSpPr txBox="1"/>
          <p:nvPr/>
        </p:nvSpPr>
        <p:spPr>
          <a:xfrm>
            <a:off x="7236296" y="1340768"/>
            <a:ext cx="1704313" cy="307777"/>
          </a:xfrm>
          <a:prstGeom prst="rect">
            <a:avLst/>
          </a:prstGeom>
          <a:noFill/>
        </p:spPr>
        <p:txBody>
          <a:bodyPr wrap="none" rtlCol="0">
            <a:spAutoFit/>
          </a:bodyPr>
          <a:lstStyle/>
          <a:p>
            <a:r>
              <a:rPr lang="en-GB" sz="1400" b="1" dirty="0" smtClean="0">
                <a:latin typeface="+mn-lt"/>
              </a:rPr>
              <a:t>All configurations</a:t>
            </a:r>
            <a:endParaRPr lang="en-GB" sz="1400" b="1" dirty="0">
              <a:latin typeface="+mn-lt"/>
            </a:endParaRPr>
          </a:p>
        </p:txBody>
      </p:sp>
      <p:sp>
        <p:nvSpPr>
          <p:cNvPr id="31" name="Right Arrow 30"/>
          <p:cNvSpPr/>
          <p:nvPr/>
        </p:nvSpPr>
        <p:spPr bwMode="auto">
          <a:xfrm>
            <a:off x="7308304" y="1772816"/>
            <a:ext cx="1656184" cy="432048"/>
          </a:xfrm>
          <a:prstGeom prst="rightArrow">
            <a:avLst/>
          </a:prstGeom>
          <a:noFill/>
          <a:ln w="28575" cap="flat" cmpd="sng" algn="ctr">
            <a:solidFill>
              <a:srgbClr val="FFC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32" name="TextBox 31"/>
          <p:cNvSpPr txBox="1"/>
          <p:nvPr/>
        </p:nvSpPr>
        <p:spPr>
          <a:xfrm>
            <a:off x="7312361" y="1825079"/>
            <a:ext cx="1122680" cy="307777"/>
          </a:xfrm>
          <a:prstGeom prst="rect">
            <a:avLst/>
          </a:prstGeom>
          <a:noFill/>
        </p:spPr>
        <p:txBody>
          <a:bodyPr wrap="none" rtlCol="0">
            <a:spAutoFit/>
          </a:bodyPr>
          <a:lstStyle/>
          <a:p>
            <a:r>
              <a:rPr lang="en-GB" sz="1400" b="1" dirty="0" smtClean="0">
                <a:latin typeface="+mn-lt"/>
              </a:rPr>
              <a:t>Ensemble FC</a:t>
            </a:r>
            <a:endParaRPr lang="en-GB" sz="1400" b="1" dirty="0">
              <a:latin typeface="+mn-lt"/>
            </a:endParaRPr>
          </a:p>
        </p:txBody>
      </p:sp>
      <p:sp>
        <p:nvSpPr>
          <p:cNvPr id="38" name="AutoShape 15"/>
          <p:cNvSpPr/>
          <p:nvPr/>
        </p:nvSpPr>
        <p:spPr>
          <a:xfrm rot="16200000" flipH="1">
            <a:off x="-1428858" y="3081099"/>
            <a:ext cx="4404108"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dirty="0" smtClean="0">
                <a:solidFill>
                  <a:srgbClr val="000000"/>
                </a:solidFill>
                <a:latin typeface="Arial" pitchFamily="18"/>
                <a:ea typeface="Droid Sans Fallback" pitchFamily="2"/>
                <a:cs typeface="Arial" pitchFamily="2"/>
              </a:rPr>
              <a:t>Solar and non solar fluxes, E-P</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41" name="Rectangle 4"/>
          <p:cNvSpPr txBox="1">
            <a:spLocks noChangeArrowheads="1"/>
          </p:cNvSpPr>
          <p:nvPr/>
        </p:nvSpPr>
        <p:spPr>
          <a:xfrm>
            <a:off x="5184576" y="344711"/>
            <a:ext cx="4067944" cy="708025"/>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Towards a fully coupled system</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dirty="0" smtClean="0">
                <a:solidFill>
                  <a:schemeClr val="accent1">
                    <a:lumMod val="75000"/>
                  </a:schemeClr>
                </a:solidFill>
                <a:latin typeface="+mj-lt"/>
                <a:ea typeface="+mj-ea"/>
                <a:cs typeface="+mj-cs"/>
              </a:rPr>
              <a:t>(currently only operational in EPS)</a:t>
            </a:r>
            <a:endParaRPr kumimoji="0" lang="en-US" sz="2400" b="1" i="0" u="none" strike="noStrike" kern="1200" cap="none" spc="0" normalizeH="0" baseline="0" noProof="0" dirty="0">
              <a:ln>
                <a:noFill/>
              </a:ln>
              <a:solidFill>
                <a:schemeClr val="accent1">
                  <a:lumMod val="75000"/>
                </a:schemeClr>
              </a:solidFill>
              <a:effectLst/>
              <a:uLnTx/>
              <a:uFillTx/>
              <a:latin typeface="+mj-lt"/>
              <a:ea typeface="+mj-ea"/>
              <a:cs typeface="+mj-cs"/>
            </a:endParaRPr>
          </a:p>
        </p:txBody>
      </p:sp>
      <p:sp>
        <p:nvSpPr>
          <p:cNvPr id="37" name="Rectangle 36"/>
          <p:cNvSpPr/>
          <p:nvPr/>
        </p:nvSpPr>
        <p:spPr>
          <a:xfrm>
            <a:off x="4865886" y="5723964"/>
            <a:ext cx="1290290" cy="369332"/>
          </a:xfrm>
          <a:prstGeom prst="rect">
            <a:avLst/>
          </a:prstGeom>
          <a:solidFill>
            <a:schemeClr val="bg1"/>
          </a:solidFill>
        </p:spPr>
        <p:txBody>
          <a:bodyPr wrap="none">
            <a:spAutoFit/>
          </a:bodyPr>
          <a:lstStyle/>
          <a:p>
            <a:r>
              <a:rPr lang="en-GB" dirty="0" smtClean="0"/>
              <a:t>ORCA1_Z42</a:t>
            </a:r>
            <a:endParaRPr lang="en-GB" dirty="0"/>
          </a:p>
        </p:txBody>
      </p:sp>
      <p:sp>
        <p:nvSpPr>
          <p:cNvPr id="39" name="Rectangle 38"/>
          <p:cNvSpPr/>
          <p:nvPr/>
        </p:nvSpPr>
        <p:spPr>
          <a:xfrm>
            <a:off x="3563888" y="332656"/>
            <a:ext cx="1799019" cy="369332"/>
          </a:xfrm>
          <a:prstGeom prst="rect">
            <a:avLst/>
          </a:prstGeom>
        </p:spPr>
        <p:txBody>
          <a:bodyPr wrap="none">
            <a:spAutoFit/>
          </a:bodyPr>
          <a:lstStyle/>
          <a:p>
            <a:r>
              <a:rPr lang="en-GB" dirty="0" smtClean="0"/>
              <a:t>TCo1279/TCo639</a:t>
            </a:r>
            <a:endParaRPr lang="en-GB" dirty="0"/>
          </a:p>
        </p:txBody>
      </p:sp>
      <p:sp>
        <p:nvSpPr>
          <p:cNvPr id="43" name="Rectangle 42"/>
          <p:cNvSpPr/>
          <p:nvPr/>
        </p:nvSpPr>
        <p:spPr>
          <a:xfrm>
            <a:off x="5362700" y="2987660"/>
            <a:ext cx="1319592" cy="369332"/>
          </a:xfrm>
          <a:prstGeom prst="rect">
            <a:avLst/>
          </a:prstGeom>
        </p:spPr>
        <p:txBody>
          <a:bodyPr wrap="none">
            <a:spAutoFit/>
          </a:bodyPr>
          <a:lstStyle/>
          <a:p>
            <a:r>
              <a:rPr lang="en-GB" dirty="0" smtClean="0"/>
              <a:t>14km/28km</a:t>
            </a:r>
            <a:endParaRPr lang="en-GB" dirty="0"/>
          </a:p>
        </p:txBody>
      </p:sp>
      <p:sp>
        <p:nvSpPr>
          <p:cNvPr id="44" name="Rectangle 43"/>
          <p:cNvSpPr/>
          <p:nvPr/>
        </p:nvSpPr>
        <p:spPr>
          <a:xfrm>
            <a:off x="3779912" y="620688"/>
            <a:ext cx="1202573" cy="369332"/>
          </a:xfrm>
          <a:prstGeom prst="rect">
            <a:avLst/>
          </a:prstGeom>
        </p:spPr>
        <p:txBody>
          <a:bodyPr wrap="none">
            <a:spAutoFit/>
          </a:bodyPr>
          <a:lstStyle/>
          <a:p>
            <a:r>
              <a:rPr lang="en-GB" dirty="0" smtClean="0"/>
              <a:t>9km/18km</a:t>
            </a:r>
            <a:endParaRPr lang="en-GB" dirty="0"/>
          </a:p>
        </p:txBody>
      </p:sp>
      <p:sp>
        <p:nvSpPr>
          <p:cNvPr id="35" name="TextBox 34"/>
          <p:cNvSpPr txBox="1"/>
          <p:nvPr/>
        </p:nvSpPr>
        <p:spPr>
          <a:xfrm>
            <a:off x="5508104" y="3933056"/>
            <a:ext cx="2848537" cy="1323439"/>
          </a:xfrm>
          <a:prstGeom prst="rect">
            <a:avLst/>
          </a:prstGeom>
          <a:noFill/>
        </p:spPr>
        <p:txBody>
          <a:bodyPr wrap="none" rtlCol="0">
            <a:spAutoFit/>
          </a:bodyPr>
          <a:lstStyle/>
          <a:p>
            <a:r>
              <a:rPr lang="en-GB" sz="2000" b="1" dirty="0" smtClean="0"/>
              <a:t>Ensemble systems only:</a:t>
            </a:r>
          </a:p>
          <a:p>
            <a:r>
              <a:rPr lang="en-GB" sz="2000" b="1" dirty="0" smtClean="0"/>
              <a:t>- Medium range forecast </a:t>
            </a:r>
          </a:p>
          <a:p>
            <a:r>
              <a:rPr lang="en-GB" sz="2000" b="1" dirty="0" smtClean="0"/>
              <a:t>- Monthly forecast</a:t>
            </a:r>
          </a:p>
          <a:p>
            <a:r>
              <a:rPr lang="en-GB" sz="2000" b="1" dirty="0" smtClean="0"/>
              <a:t>- Seasonal forecast </a:t>
            </a:r>
          </a:p>
        </p:txBody>
      </p:sp>
      <p:sp>
        <p:nvSpPr>
          <p:cNvPr id="26" name="TextBox 25"/>
          <p:cNvSpPr txBox="1"/>
          <p:nvPr/>
        </p:nvSpPr>
        <p:spPr>
          <a:xfrm>
            <a:off x="4463397" y="1466881"/>
            <a:ext cx="1066061" cy="923330"/>
          </a:xfrm>
          <a:prstGeom prst="rect">
            <a:avLst/>
          </a:prstGeom>
          <a:noFill/>
        </p:spPr>
        <p:txBody>
          <a:bodyPr wrap="none" rtlCol="0">
            <a:spAutoFit/>
          </a:bodyPr>
          <a:lstStyle/>
          <a:p>
            <a:r>
              <a:rPr lang="en-GB" dirty="0" smtClean="0"/>
              <a:t>Every</a:t>
            </a:r>
          </a:p>
          <a:p>
            <a:r>
              <a:rPr lang="en-GB" dirty="0" smtClean="0"/>
              <a:t>IFS</a:t>
            </a:r>
          </a:p>
          <a:p>
            <a:r>
              <a:rPr lang="en-GB" dirty="0"/>
              <a:t>t</a:t>
            </a:r>
            <a:r>
              <a:rPr lang="en-GB" dirty="0" smtClean="0"/>
              <a:t>ime step</a:t>
            </a:r>
            <a:endParaRPr lang="en-GB" dirty="0"/>
          </a:p>
        </p:txBody>
      </p:sp>
      <p:sp>
        <p:nvSpPr>
          <p:cNvPr id="30" name="TextBox 29"/>
          <p:cNvSpPr txBox="1"/>
          <p:nvPr/>
        </p:nvSpPr>
        <p:spPr>
          <a:xfrm>
            <a:off x="2051720" y="3789040"/>
            <a:ext cx="1451872" cy="1200329"/>
          </a:xfrm>
          <a:prstGeom prst="rect">
            <a:avLst/>
          </a:prstGeom>
          <a:noFill/>
        </p:spPr>
        <p:txBody>
          <a:bodyPr wrap="none" rtlCol="0">
            <a:spAutoFit/>
          </a:bodyPr>
          <a:lstStyle/>
          <a:p>
            <a:r>
              <a:rPr lang="en-GB" dirty="0" smtClean="0"/>
              <a:t>Every</a:t>
            </a:r>
          </a:p>
          <a:p>
            <a:r>
              <a:rPr lang="en-GB" dirty="0" smtClean="0"/>
              <a:t>coupling</a:t>
            </a:r>
          </a:p>
          <a:p>
            <a:r>
              <a:rPr lang="en-GB" dirty="0"/>
              <a:t>t</a:t>
            </a:r>
            <a:r>
              <a:rPr lang="en-GB" dirty="0" smtClean="0"/>
              <a:t>ime step</a:t>
            </a:r>
          </a:p>
          <a:p>
            <a:r>
              <a:rPr lang="en-GB" dirty="0" smtClean="0"/>
              <a:t>(1 or 3 hours)</a:t>
            </a:r>
            <a:endParaRPr lang="en-GB" dirty="0"/>
          </a:p>
        </p:txBody>
      </p:sp>
      <p:sp>
        <p:nvSpPr>
          <p:cNvPr id="33" name="TextBox 32"/>
          <p:cNvSpPr txBox="1"/>
          <p:nvPr/>
        </p:nvSpPr>
        <p:spPr>
          <a:xfrm>
            <a:off x="7153928" y="2276872"/>
            <a:ext cx="1810560" cy="369332"/>
          </a:xfrm>
          <a:prstGeom prst="rect">
            <a:avLst/>
          </a:prstGeom>
          <a:noFill/>
        </p:spPr>
        <p:txBody>
          <a:bodyPr wrap="none" rtlCol="0">
            <a:spAutoFit/>
          </a:bodyPr>
          <a:lstStyle/>
          <a:p>
            <a:r>
              <a:rPr lang="en-GB" dirty="0" smtClean="0"/>
              <a:t>Single executable</a:t>
            </a:r>
            <a:endParaRPr lang="en-GB" dirty="0"/>
          </a:p>
        </p:txBody>
      </p:sp>
    </p:spTree>
    <p:extLst>
      <p:ext uri="{BB962C8B-B14F-4D97-AF65-F5344CB8AC3E}">
        <p14:creationId xmlns:p14="http://schemas.microsoft.com/office/powerpoint/2010/main" val="27139423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38" grpId="0" animBg="1"/>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498" name="Rectangle 2"/>
          <p:cNvSpPr>
            <a:spLocks noGrp="1" noChangeArrowheads="1"/>
          </p:cNvSpPr>
          <p:nvPr>
            <p:ph type="title"/>
          </p:nvPr>
        </p:nvSpPr>
        <p:spPr>
          <a:xfrm>
            <a:off x="493713" y="44450"/>
            <a:ext cx="8113712" cy="708025"/>
          </a:xfrm>
        </p:spPr>
        <p:txBody>
          <a:bodyPr>
            <a:normAutofit/>
          </a:bodyPr>
          <a:lstStyle/>
          <a:p>
            <a:r>
              <a:rPr lang="en-GB" sz="2800" dirty="0" smtClean="0">
                <a:latin typeface="+mj-lt"/>
              </a:rPr>
              <a:t>Surface current feedback on atmosphere</a:t>
            </a:r>
            <a:endParaRPr lang="en-GB" sz="2800" dirty="0">
              <a:solidFill>
                <a:schemeClr val="hlink"/>
              </a:solidFill>
              <a:latin typeface="+mj-lt"/>
            </a:endParaRPr>
          </a:p>
        </p:txBody>
      </p:sp>
      <p:sp>
        <p:nvSpPr>
          <p:cNvPr id="618510" name="Text Box 14"/>
          <p:cNvSpPr txBox="1">
            <a:spLocks noChangeArrowheads="1"/>
          </p:cNvSpPr>
          <p:nvPr/>
        </p:nvSpPr>
        <p:spPr bwMode="auto">
          <a:xfrm>
            <a:off x="5292080" y="4221088"/>
            <a:ext cx="3624710" cy="646331"/>
          </a:xfrm>
          <a:prstGeom prst="rect">
            <a:avLst/>
          </a:prstGeom>
          <a:noFill/>
          <a:ln w="12700">
            <a:noFill/>
            <a:miter lim="800000"/>
            <a:headEnd/>
            <a:tailEnd/>
          </a:ln>
          <a:effectLst/>
        </p:spPr>
        <p:txBody>
          <a:bodyPr wrap="none">
            <a:spAutoFit/>
          </a:bodyPr>
          <a:lstStyle/>
          <a:p>
            <a:pPr algn="l">
              <a:buClr>
                <a:srgbClr val="CC3300"/>
              </a:buClr>
              <a:buFont typeface="Wingdings" pitchFamily="2" charset="2"/>
              <a:buChar char="Ø"/>
            </a:pPr>
            <a:r>
              <a:rPr lang="en-GB" sz="1800" b="1" dirty="0">
                <a:solidFill>
                  <a:srgbClr val="FF0000"/>
                </a:solidFill>
                <a:latin typeface="+mn-lt"/>
              </a:rPr>
              <a:t>Absolute winds receive about</a:t>
            </a:r>
          </a:p>
          <a:p>
            <a:pPr algn="l"/>
            <a:r>
              <a:rPr lang="en-GB" sz="1800" b="1" dirty="0">
                <a:solidFill>
                  <a:srgbClr val="FF0000"/>
                </a:solidFill>
                <a:latin typeface="+mn-lt"/>
              </a:rPr>
              <a:t>    50% from ocean </a:t>
            </a:r>
            <a:r>
              <a:rPr lang="en-GB" sz="1800" b="1" dirty="0" smtClean="0">
                <a:solidFill>
                  <a:srgbClr val="FF0000"/>
                </a:solidFill>
                <a:latin typeface="+mn-lt"/>
              </a:rPr>
              <a:t>currents</a:t>
            </a:r>
            <a:endParaRPr lang="en-GB" sz="1800" b="1" dirty="0">
              <a:solidFill>
                <a:srgbClr val="FF0000"/>
              </a:solidFill>
              <a:latin typeface="+mn-lt"/>
            </a:endParaRPr>
          </a:p>
        </p:txBody>
      </p:sp>
      <p:grpSp>
        <p:nvGrpSpPr>
          <p:cNvPr id="10" name="Group 9"/>
          <p:cNvGrpSpPr/>
          <p:nvPr/>
        </p:nvGrpSpPr>
        <p:grpSpPr>
          <a:xfrm>
            <a:off x="564677" y="3429000"/>
            <a:ext cx="4504154" cy="2325434"/>
            <a:chOff x="564677" y="3429000"/>
            <a:chExt cx="4504154" cy="2325434"/>
          </a:xfrm>
        </p:grpSpPr>
        <p:pic>
          <p:nvPicPr>
            <p:cNvPr id="13" name="Picture 12" descr="fig3.gif"/>
            <p:cNvPicPr>
              <a:picLocks noChangeAspect="1"/>
            </p:cNvPicPr>
            <p:nvPr/>
          </p:nvPicPr>
          <p:blipFill>
            <a:blip r:embed="rId2" cstate="print"/>
            <a:srcRect l="6795" t="28827" r="3236" b="5491"/>
            <a:stretch>
              <a:fillRect/>
            </a:stretch>
          </p:blipFill>
          <p:spPr>
            <a:xfrm>
              <a:off x="564677" y="3429000"/>
              <a:ext cx="4504154" cy="2325434"/>
            </a:xfrm>
            <a:prstGeom prst="rect">
              <a:avLst/>
            </a:prstGeom>
          </p:spPr>
        </p:pic>
        <p:sp>
          <p:nvSpPr>
            <p:cNvPr id="618509" name="Text Box 13"/>
            <p:cNvSpPr txBox="1">
              <a:spLocks noChangeArrowheads="1"/>
            </p:cNvSpPr>
            <p:nvPr/>
          </p:nvSpPr>
          <p:spPr bwMode="auto">
            <a:xfrm>
              <a:off x="1201782" y="4026550"/>
              <a:ext cx="3370218" cy="338554"/>
            </a:xfrm>
            <a:prstGeom prst="rect">
              <a:avLst/>
            </a:prstGeom>
            <a:noFill/>
            <a:ln w="12700">
              <a:noFill/>
              <a:miter lim="800000"/>
              <a:headEnd/>
              <a:tailEnd/>
            </a:ln>
            <a:effectLst/>
          </p:spPr>
          <p:txBody>
            <a:bodyPr wrap="none">
              <a:spAutoFit/>
            </a:bodyPr>
            <a:lstStyle/>
            <a:p>
              <a:pPr algn="l"/>
              <a:r>
                <a:rPr lang="en-GB" sz="1600" b="1" dirty="0">
                  <a:latin typeface="+mn-lt"/>
                </a:rPr>
                <a:t>Average</a:t>
              </a:r>
              <a:r>
                <a:rPr lang="en-GB" sz="1600" b="1" u="sng" dirty="0">
                  <a:latin typeface="+mn-lt"/>
                </a:rPr>
                <a:t> </a:t>
              </a:r>
              <a:r>
                <a:rPr lang="en-GB" sz="1600" b="1" u="sng" dirty="0" smtClean="0">
                  <a:latin typeface="+mn-lt"/>
                </a:rPr>
                <a:t>neutral </a:t>
              </a:r>
              <a:r>
                <a:rPr lang="en-GB" sz="1600" b="1" dirty="0" smtClean="0">
                  <a:latin typeface="+mn-lt"/>
                </a:rPr>
                <a:t>10m wind speed</a:t>
              </a:r>
              <a:endParaRPr lang="en-GB" sz="1600" b="1" dirty="0">
                <a:latin typeface="+mn-lt"/>
              </a:endParaRPr>
            </a:p>
          </p:txBody>
        </p:sp>
      </p:grpSp>
      <p:grpSp>
        <p:nvGrpSpPr>
          <p:cNvPr id="15" name="Group 14"/>
          <p:cNvGrpSpPr/>
          <p:nvPr/>
        </p:nvGrpSpPr>
        <p:grpSpPr>
          <a:xfrm>
            <a:off x="636684" y="836714"/>
            <a:ext cx="4655396" cy="2244464"/>
            <a:chOff x="636684" y="836714"/>
            <a:chExt cx="4655396" cy="2244464"/>
          </a:xfrm>
        </p:grpSpPr>
        <p:pic>
          <p:nvPicPr>
            <p:cNvPr id="12" name="Picture 11" descr="fig2.gif"/>
            <p:cNvPicPr>
              <a:picLocks noChangeAspect="1"/>
            </p:cNvPicPr>
            <p:nvPr/>
          </p:nvPicPr>
          <p:blipFill>
            <a:blip r:embed="rId3" cstate="print"/>
            <a:srcRect l="7766" t="30657" r="3559" b="5948"/>
            <a:stretch>
              <a:fillRect/>
            </a:stretch>
          </p:blipFill>
          <p:spPr>
            <a:xfrm>
              <a:off x="636684" y="836714"/>
              <a:ext cx="4439372" cy="2244464"/>
            </a:xfrm>
            <a:prstGeom prst="rect">
              <a:avLst/>
            </a:prstGeom>
          </p:spPr>
        </p:pic>
        <p:sp>
          <p:nvSpPr>
            <p:cNvPr id="618508" name="Text Box 12"/>
            <p:cNvSpPr txBox="1">
              <a:spLocks noChangeArrowheads="1"/>
            </p:cNvSpPr>
            <p:nvPr/>
          </p:nvSpPr>
          <p:spPr bwMode="auto">
            <a:xfrm>
              <a:off x="905558" y="1434262"/>
              <a:ext cx="4386522" cy="338554"/>
            </a:xfrm>
            <a:prstGeom prst="rect">
              <a:avLst/>
            </a:prstGeom>
            <a:noFill/>
            <a:ln w="12700">
              <a:noFill/>
              <a:miter lim="800000"/>
              <a:headEnd/>
              <a:tailEnd/>
            </a:ln>
            <a:effectLst/>
          </p:spPr>
          <p:txBody>
            <a:bodyPr wrap="none">
              <a:spAutoFit/>
            </a:bodyPr>
            <a:lstStyle/>
            <a:p>
              <a:pPr algn="l"/>
              <a:r>
                <a:rPr lang="en-GB" sz="1600" b="1" dirty="0" smtClean="0">
                  <a:latin typeface="+mn-lt"/>
                </a:rPr>
                <a:t>Average 10m </a:t>
              </a:r>
              <a:r>
                <a:rPr lang="en-GB" sz="1600" b="1" dirty="0">
                  <a:latin typeface="+mn-lt"/>
                </a:rPr>
                <a:t>wind speed in</a:t>
              </a:r>
              <a:r>
                <a:rPr lang="en-GB" sz="1600" b="1" u="sng" dirty="0">
                  <a:latin typeface="+mn-lt"/>
                </a:rPr>
                <a:t> absolute </a:t>
              </a:r>
              <a:r>
                <a:rPr lang="en-GB" sz="1600" b="1" dirty="0">
                  <a:latin typeface="+mn-lt"/>
                </a:rPr>
                <a:t>frame</a:t>
              </a:r>
            </a:p>
          </p:txBody>
        </p:sp>
      </p:grpSp>
      <p:pic>
        <p:nvPicPr>
          <p:cNvPr id="11" name="Picture 10" descr="fig1.gif"/>
          <p:cNvPicPr>
            <a:picLocks noChangeAspect="1"/>
          </p:cNvPicPr>
          <p:nvPr/>
        </p:nvPicPr>
        <p:blipFill>
          <a:blip r:embed="rId4" cstate="print"/>
          <a:srcRect l="7119" t="27912" r="2912" b="5491"/>
          <a:stretch>
            <a:fillRect/>
          </a:stretch>
        </p:blipFill>
        <p:spPr>
          <a:xfrm>
            <a:off x="5364088" y="1916832"/>
            <a:ext cx="3603323" cy="1886263"/>
          </a:xfrm>
          <a:prstGeom prst="rect">
            <a:avLst/>
          </a:prstGeom>
        </p:spPr>
      </p:pic>
      <p:sp>
        <p:nvSpPr>
          <p:cNvPr id="14" name="TextBox 13"/>
          <p:cNvSpPr txBox="1"/>
          <p:nvPr/>
        </p:nvSpPr>
        <p:spPr>
          <a:xfrm>
            <a:off x="5580112" y="1124744"/>
            <a:ext cx="2672526" cy="369332"/>
          </a:xfrm>
          <a:prstGeom prst="rect">
            <a:avLst/>
          </a:prstGeom>
          <a:noFill/>
        </p:spPr>
        <p:txBody>
          <a:bodyPr wrap="none" rtlCol="0">
            <a:spAutoFit/>
          </a:bodyPr>
          <a:lstStyle/>
          <a:p>
            <a:r>
              <a:rPr lang="en-GB" sz="1800" b="1" dirty="0" smtClean="0">
                <a:latin typeface="+mn-lt"/>
              </a:rPr>
              <a:t>Currents – no currents</a:t>
            </a:r>
            <a:endParaRPr lang="en-GB" sz="1800" b="1" dirty="0">
              <a:latin typeface="+mn-lt"/>
            </a:endParaRPr>
          </a:p>
        </p:txBody>
      </p:sp>
    </p:spTree>
    <p:extLst>
      <p:ext uri="{BB962C8B-B14F-4D97-AF65-F5344CB8AC3E}">
        <p14:creationId xmlns:p14="http://schemas.microsoft.com/office/powerpoint/2010/main" val="1131235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85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8510"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7384"/>
            <a:ext cx="8136904" cy="1143000"/>
          </a:xfrm>
        </p:spPr>
        <p:txBody>
          <a:bodyPr>
            <a:normAutofit/>
          </a:bodyPr>
          <a:lstStyle/>
          <a:p>
            <a:r>
              <a:rPr lang="en-GB" sz="2800" b="1" dirty="0" smtClean="0">
                <a:solidFill>
                  <a:srgbClr val="0070C0"/>
                </a:solidFill>
              </a:rPr>
              <a:t>Outline</a:t>
            </a:r>
            <a:endParaRPr lang="en-GB" sz="2800" b="1" dirty="0">
              <a:solidFill>
                <a:srgbClr val="0070C0"/>
              </a:solidFill>
            </a:endParaRPr>
          </a:p>
        </p:txBody>
      </p:sp>
      <p:sp>
        <p:nvSpPr>
          <p:cNvPr id="3" name="Content Placeholder 2"/>
          <p:cNvSpPr>
            <a:spLocks noGrp="1"/>
          </p:cNvSpPr>
          <p:nvPr>
            <p:ph idx="1"/>
          </p:nvPr>
        </p:nvSpPr>
        <p:spPr>
          <a:xfrm>
            <a:off x="827584" y="1124744"/>
            <a:ext cx="7920880" cy="5184576"/>
          </a:xfrm>
        </p:spPr>
        <p:txBody>
          <a:bodyPr>
            <a:noAutofit/>
          </a:bodyPr>
          <a:lstStyle/>
          <a:p>
            <a:pPr eaLnBrk="0" hangingPunct="0">
              <a:spcAft>
                <a:spcPts val="600"/>
              </a:spcAft>
              <a:buClr>
                <a:schemeClr val="tx1"/>
              </a:buClr>
            </a:pPr>
            <a:r>
              <a:rPr lang="en-GB" sz="2400" dirty="0" smtClean="0">
                <a:solidFill>
                  <a:schemeClr val="tx1"/>
                </a:solidFill>
                <a:latin typeface="+mn-lt"/>
              </a:rPr>
              <a:t>Part 1:</a:t>
            </a:r>
          </a:p>
          <a:p>
            <a:pPr marL="376238" indent="-376238" eaLnBrk="0" hangingPunct="0">
              <a:spcAft>
                <a:spcPts val="600"/>
              </a:spcAft>
              <a:buClr>
                <a:schemeClr val="tx1"/>
              </a:buClr>
              <a:buFontTx/>
              <a:buChar char="-"/>
            </a:pPr>
            <a:r>
              <a:rPr lang="en-GB" sz="2400" dirty="0" smtClean="0">
                <a:solidFill>
                  <a:schemeClr val="tx1"/>
                </a:solidFill>
                <a:latin typeface="+mn-lt"/>
              </a:rPr>
              <a:t>ECMWF </a:t>
            </a:r>
            <a:r>
              <a:rPr lang="en-GB" sz="2400" dirty="0">
                <a:solidFill>
                  <a:schemeClr val="tx1"/>
                </a:solidFill>
                <a:latin typeface="+mn-lt"/>
              </a:rPr>
              <a:t>global forecast models</a:t>
            </a:r>
            <a:r>
              <a:rPr lang="en-GB" sz="2400" dirty="0" smtClean="0">
                <a:solidFill>
                  <a:schemeClr val="tx1"/>
                </a:solidFill>
                <a:latin typeface="+mn-lt"/>
              </a:rPr>
              <a:t>.</a:t>
            </a:r>
          </a:p>
          <a:p>
            <a:pPr marL="376238" indent="-376238" eaLnBrk="0" hangingPunct="0">
              <a:spcAft>
                <a:spcPts val="600"/>
              </a:spcAft>
              <a:buClr>
                <a:schemeClr val="tx1"/>
              </a:buClr>
              <a:buFontTx/>
              <a:buChar char="-"/>
            </a:pPr>
            <a:r>
              <a:rPr lang="en-GB" sz="2400" dirty="0" smtClean="0">
                <a:solidFill>
                  <a:schemeClr val="tx1"/>
                </a:solidFill>
                <a:latin typeface="+mn-lt"/>
              </a:rPr>
              <a:t>Wave modelling and its role.</a:t>
            </a:r>
          </a:p>
          <a:p>
            <a:pPr marL="376238" indent="-376238" eaLnBrk="0" hangingPunct="0">
              <a:spcAft>
                <a:spcPts val="600"/>
              </a:spcAft>
              <a:buClr>
                <a:schemeClr val="tx1"/>
              </a:buClr>
              <a:buFontTx/>
              <a:buChar char="-"/>
            </a:pPr>
            <a:r>
              <a:rPr lang="en-GB" sz="2400" dirty="0" smtClean="0">
                <a:solidFill>
                  <a:schemeClr val="tx1"/>
                </a:solidFill>
                <a:latin typeface="+mn-lt"/>
              </a:rPr>
              <a:t>Towards an Earth-System model at ECMWF.</a:t>
            </a:r>
          </a:p>
          <a:p>
            <a:pPr marL="376238" indent="-376238" eaLnBrk="0" hangingPunct="0">
              <a:spcAft>
                <a:spcPts val="600"/>
              </a:spcAft>
              <a:buClr>
                <a:schemeClr val="tx1"/>
              </a:buClr>
              <a:buFontTx/>
              <a:buChar char="-"/>
            </a:pPr>
            <a:endParaRPr lang="en-GB" sz="2400" dirty="0">
              <a:solidFill>
                <a:schemeClr val="tx1"/>
              </a:solidFill>
              <a:latin typeface="+mn-lt"/>
            </a:endParaRPr>
          </a:p>
          <a:p>
            <a:pPr eaLnBrk="0" hangingPunct="0">
              <a:spcAft>
                <a:spcPts val="600"/>
              </a:spcAft>
              <a:buClr>
                <a:schemeClr val="tx1"/>
              </a:buClr>
            </a:pPr>
            <a:r>
              <a:rPr lang="en-GB" sz="2400" dirty="0" smtClean="0">
                <a:solidFill>
                  <a:schemeClr val="tx1"/>
                </a:solidFill>
                <a:latin typeface="+mn-lt"/>
              </a:rPr>
              <a:t>Part 2:</a:t>
            </a:r>
          </a:p>
          <a:p>
            <a:pPr eaLnBrk="0" hangingPunct="0">
              <a:spcAft>
                <a:spcPts val="600"/>
              </a:spcAft>
              <a:buClr>
                <a:schemeClr val="tx1"/>
              </a:buClr>
            </a:pPr>
            <a:r>
              <a:rPr lang="en-GB" sz="2400" dirty="0" smtClean="0">
                <a:solidFill>
                  <a:schemeClr val="tx1"/>
                </a:solidFill>
                <a:latin typeface="+mn-lt"/>
              </a:rPr>
              <a:t>-    </a:t>
            </a:r>
            <a:r>
              <a:rPr lang="en-GB" sz="2400" dirty="0" smtClean="0">
                <a:solidFill>
                  <a:schemeClr val="tx1"/>
                </a:solidFill>
                <a:latin typeface="+mn-lt"/>
              </a:rPr>
              <a:t>Call sequence and communication </a:t>
            </a:r>
            <a:r>
              <a:rPr lang="en-GB" sz="2400" dirty="0" smtClean="0">
                <a:solidFill>
                  <a:schemeClr val="tx1"/>
                </a:solidFill>
                <a:latin typeface="+mn-lt"/>
              </a:rPr>
              <a:t>issues.</a:t>
            </a:r>
          </a:p>
          <a:p>
            <a:pPr marL="376238" indent="-376238" eaLnBrk="0" hangingPunct="0">
              <a:spcAft>
                <a:spcPts val="600"/>
              </a:spcAft>
              <a:buClr>
                <a:schemeClr val="tx1"/>
              </a:buClr>
              <a:buFontTx/>
              <a:buChar char="-"/>
            </a:pPr>
            <a:r>
              <a:rPr lang="en-GB" sz="2400" dirty="0" smtClean="0">
                <a:solidFill>
                  <a:schemeClr val="tx1"/>
                </a:solidFill>
                <a:latin typeface="+mn-lt"/>
              </a:rPr>
              <a:t>Impact study: Tropical cyclone forecast.</a:t>
            </a:r>
          </a:p>
          <a:p>
            <a:pPr marL="376238" indent="-376238" eaLnBrk="0" hangingPunct="0">
              <a:spcAft>
                <a:spcPts val="600"/>
              </a:spcAft>
              <a:buClr>
                <a:schemeClr val="tx1"/>
              </a:buClr>
              <a:buFontTx/>
              <a:buChar char="-"/>
            </a:pPr>
            <a:r>
              <a:rPr lang="en-GB" sz="2400" dirty="0" smtClean="0">
                <a:solidFill>
                  <a:schemeClr val="tx1"/>
                </a:solidFill>
                <a:latin typeface="+mn-lt"/>
              </a:rPr>
              <a:t>Coupled data assimilation.</a:t>
            </a:r>
          </a:p>
          <a:p>
            <a:pPr marL="376238" indent="-376238" eaLnBrk="0" hangingPunct="0">
              <a:spcAft>
                <a:spcPts val="600"/>
              </a:spcAft>
              <a:buClr>
                <a:schemeClr val="tx1"/>
              </a:buClr>
              <a:buFontTx/>
              <a:buChar char="-"/>
            </a:pPr>
            <a:r>
              <a:rPr lang="en-GB" sz="2400" dirty="0" smtClean="0">
                <a:solidFill>
                  <a:schemeClr val="tx1"/>
                </a:solidFill>
                <a:latin typeface="+mn-lt"/>
              </a:rPr>
              <a:t>Conclusion.</a:t>
            </a:r>
          </a:p>
          <a:p>
            <a:pPr marL="376238" indent="-376238" eaLnBrk="0" hangingPunct="0">
              <a:spcAft>
                <a:spcPts val="600"/>
              </a:spcAft>
              <a:buClr>
                <a:schemeClr val="tx1"/>
              </a:buClr>
              <a:buFontTx/>
              <a:buChar char="-"/>
            </a:pPr>
            <a:endParaRPr lang="en-GB" sz="2400" dirty="0" smtClean="0">
              <a:solidFill>
                <a:schemeClr val="tx1"/>
              </a:solidFill>
              <a:latin typeface="+mn-lt"/>
            </a:endParaRPr>
          </a:p>
        </p:txBody>
      </p:sp>
      <p:sp>
        <p:nvSpPr>
          <p:cNvPr id="8" name="Rectangle 3"/>
          <p:cNvSpPr>
            <a:spLocks noChangeArrowheads="1"/>
          </p:cNvSpPr>
          <p:nvPr/>
        </p:nvSpPr>
        <p:spPr bwMode="auto">
          <a:xfrm>
            <a:off x="949478" y="4653732"/>
            <a:ext cx="7843149" cy="1583580"/>
          </a:xfrm>
          <a:prstGeom prst="rect">
            <a:avLst/>
          </a:prstGeom>
          <a:noFill/>
          <a:ln w="12700">
            <a:noFill/>
            <a:miter lim="800000"/>
            <a:headEnd/>
            <a:tailEnd/>
          </a:ln>
        </p:spPr>
        <p:txBody>
          <a:bodyPr lIns="90487" tIns="44450" rIns="90487" bIns="44450" anchor="ctr"/>
          <a:lstStyle/>
          <a:p>
            <a:pPr marL="376238" lvl="0" indent="-376238">
              <a:spcBef>
                <a:spcPct val="0"/>
              </a:spcBef>
              <a:spcAft>
                <a:spcPts val="600"/>
              </a:spcAft>
              <a:buClr>
                <a:srgbClr val="000000"/>
              </a:buClr>
            </a:pPr>
            <a:endParaRPr lang="en-GB" sz="2400" kern="0" dirty="0" smtClean="0">
              <a:solidFill>
                <a:srgbClr val="000000"/>
              </a:solidFill>
              <a:latin typeface="Verdana"/>
            </a:endParaRPr>
          </a:p>
          <a:p>
            <a:pPr marL="376238" indent="-376238" eaLnBrk="0" hangingPunct="0">
              <a:spcAft>
                <a:spcPts val="600"/>
              </a:spcAft>
              <a:buClr>
                <a:schemeClr val="tx1"/>
              </a:buClr>
            </a:pPr>
            <a:endParaRPr lang="en-GB" sz="2400" kern="0" dirty="0">
              <a:solidFill>
                <a:srgbClr val="000000"/>
              </a:solidFill>
              <a:latin typeface="Verdana"/>
            </a:endParaRPr>
          </a:p>
          <a:p>
            <a:pPr marL="376238" indent="-376238" eaLnBrk="0" hangingPunct="0">
              <a:spcAft>
                <a:spcPts val="600"/>
              </a:spcAft>
              <a:buClr>
                <a:schemeClr val="tx1"/>
              </a:buClr>
            </a:pPr>
            <a:endParaRPr lang="en-GB" sz="2400" kern="0" dirty="0" smtClean="0">
              <a:solidFill>
                <a:srgbClr val="000000"/>
              </a:solidFill>
              <a:latin typeface="Verdana"/>
            </a:endParaRPr>
          </a:p>
          <a:p>
            <a:pPr marL="376238" indent="-376238" eaLnBrk="0" hangingPunct="0">
              <a:spcAft>
                <a:spcPts val="600"/>
              </a:spcAft>
              <a:buClr>
                <a:schemeClr val="tx1"/>
              </a:buClr>
            </a:pPr>
            <a:endParaRPr lang="en-GB" sz="2400" dirty="0" smtClean="0"/>
          </a:p>
        </p:txBody>
      </p:sp>
    </p:spTree>
    <p:extLst>
      <p:ext uri="{BB962C8B-B14F-4D97-AF65-F5344CB8AC3E}">
        <p14:creationId xmlns:p14="http://schemas.microsoft.com/office/powerpoint/2010/main" val="27867830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1"/>
          <p:cNvSpPr/>
          <p:nvPr/>
        </p:nvSpPr>
        <p:spPr>
          <a:xfrm rot="600">
            <a:off x="467532" y="5503465"/>
            <a:ext cx="4333452" cy="719280"/>
          </a:xfrm>
          <a:prstGeom prst="rect">
            <a:avLst/>
          </a:prstGeom>
          <a:solidFill>
            <a:srgbClr val="000080">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Ocean model (NEMO)</a:t>
            </a:r>
          </a:p>
        </p:txBody>
      </p:sp>
      <p:sp>
        <p:nvSpPr>
          <p:cNvPr id="8" name="Rectangle 12"/>
          <p:cNvSpPr/>
          <p:nvPr/>
        </p:nvSpPr>
        <p:spPr>
          <a:xfrm rot="3600">
            <a:off x="2148623" y="2915439"/>
            <a:ext cx="4871570" cy="577800"/>
          </a:xfrm>
          <a:prstGeom prst="rect">
            <a:avLst/>
          </a:prstGeom>
          <a:solidFill>
            <a:srgbClr val="47B8B8">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smtClean="0">
                <a:ln>
                  <a:noFill/>
                </a:ln>
                <a:solidFill>
                  <a:srgbClr val="000000"/>
                </a:solidFill>
                <a:latin typeface="Arial" pitchFamily="18"/>
                <a:ea typeface="Droid Sans Fallback" pitchFamily="2"/>
                <a:cs typeface="Arial" pitchFamily="2"/>
              </a:rPr>
              <a:t>          Wave </a:t>
            </a:r>
            <a:r>
              <a:rPr lang="en-GB" sz="2000" b="1" i="0" u="none" strike="noStrike" kern="1200" spc="0" baseline="0" dirty="0">
                <a:ln>
                  <a:noFill/>
                </a:ln>
                <a:solidFill>
                  <a:srgbClr val="000000"/>
                </a:solidFill>
                <a:latin typeface="Arial" pitchFamily="18"/>
                <a:ea typeface="Droid Sans Fallback" pitchFamily="2"/>
                <a:cs typeface="Arial" pitchFamily="2"/>
              </a:rPr>
              <a:t>model </a:t>
            </a:r>
            <a:r>
              <a:rPr lang="en-GB" sz="2000" b="1" i="0" u="none" strike="noStrike" kern="1200" spc="0" baseline="0" dirty="0" smtClean="0">
                <a:ln>
                  <a:noFill/>
                </a:ln>
                <a:solidFill>
                  <a:srgbClr val="000000"/>
                </a:solidFill>
                <a:latin typeface="Arial" pitchFamily="18"/>
                <a:ea typeface="Droid Sans Fallback" pitchFamily="2"/>
                <a:cs typeface="Arial" pitchFamily="2"/>
              </a:rPr>
              <a:t>(ECWAM)                                    </a:t>
            </a:r>
            <a:endParaRPr lang="en-GB" sz="2000" b="1" i="0" u="none" strike="noStrike" kern="1200" spc="0" baseline="0" dirty="0">
              <a:ln>
                <a:noFill/>
              </a:ln>
              <a:solidFill>
                <a:srgbClr val="000000"/>
              </a:solidFill>
              <a:latin typeface="Arial" pitchFamily="18"/>
              <a:ea typeface="Droid Sans Fallback" pitchFamily="2"/>
              <a:cs typeface="Arial" pitchFamily="2"/>
            </a:endParaRPr>
          </a:p>
        </p:txBody>
      </p:sp>
      <p:sp>
        <p:nvSpPr>
          <p:cNvPr id="7" name="Rectangle 11"/>
          <p:cNvSpPr/>
          <p:nvPr/>
        </p:nvSpPr>
        <p:spPr>
          <a:xfrm rot="600">
            <a:off x="395536" y="320928"/>
            <a:ext cx="4896541" cy="719280"/>
          </a:xfrm>
          <a:prstGeom prst="rect">
            <a:avLst/>
          </a:prstGeom>
          <a:solidFill>
            <a:srgbClr val="00FFFF">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algn="ctr"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Atmospheric</a:t>
            </a:r>
            <a:br>
              <a:rPr lang="en-GB" sz="2000" b="1" i="0" u="none" strike="noStrike" kern="1200" spc="0" baseline="0" dirty="0">
                <a:ln>
                  <a:noFill/>
                </a:ln>
                <a:solidFill>
                  <a:srgbClr val="000000"/>
                </a:solidFill>
                <a:latin typeface="Arial" pitchFamily="18"/>
                <a:ea typeface="Droid Sans Fallback" pitchFamily="2"/>
                <a:cs typeface="Arial" pitchFamily="2"/>
              </a:rPr>
            </a:br>
            <a:r>
              <a:rPr lang="en-GB" sz="2000" b="1" i="0" u="none" strike="noStrike" kern="1200" spc="0" baseline="0" dirty="0">
                <a:ln>
                  <a:noFill/>
                </a:ln>
                <a:solidFill>
                  <a:srgbClr val="000000"/>
                </a:solidFill>
                <a:latin typeface="Arial" pitchFamily="18"/>
                <a:ea typeface="Droid Sans Fallback" pitchFamily="2"/>
                <a:cs typeface="Arial" pitchFamily="2"/>
              </a:rPr>
              <a:t>model (IFS)</a:t>
            </a:r>
          </a:p>
        </p:txBody>
      </p:sp>
      <p:sp>
        <p:nvSpPr>
          <p:cNvPr id="9" name="AutoShape 15"/>
          <p:cNvSpPr/>
          <p:nvPr/>
        </p:nvSpPr>
        <p:spPr>
          <a:xfrm rot="5400000">
            <a:off x="2464949" y="1779581"/>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Air  </a:t>
            </a:r>
            <a:r>
              <a:rPr lang="en-GB" sz="1600" b="1" i="0" u="none" strike="noStrike" kern="1200" spc="0" baseline="0" dirty="0" smtClean="0">
                <a:ln>
                  <a:noFill/>
                </a:ln>
                <a:solidFill>
                  <a:srgbClr val="000000"/>
                </a:solidFill>
                <a:latin typeface="Arial" pitchFamily="18"/>
                <a:ea typeface="Droid Sans Fallback" pitchFamily="2"/>
                <a:cs typeface="Arial" pitchFamily="2"/>
              </a:rPr>
              <a:t>density </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11" name="AutoShape 15"/>
          <p:cNvSpPr/>
          <p:nvPr/>
        </p:nvSpPr>
        <p:spPr>
          <a:xfrm rot="5400000">
            <a:off x="1960826" y="1796800"/>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Gustiness</a:t>
            </a:r>
          </a:p>
        </p:txBody>
      </p:sp>
      <p:sp>
        <p:nvSpPr>
          <p:cNvPr id="12" name="AutoShape 14"/>
          <p:cNvSpPr/>
          <p:nvPr/>
        </p:nvSpPr>
        <p:spPr>
          <a:xfrm rot="5421000">
            <a:off x="1406956" y="1806916"/>
            <a:ext cx="189072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Neutral wind</a:t>
            </a:r>
          </a:p>
        </p:txBody>
      </p:sp>
      <p:sp>
        <p:nvSpPr>
          <p:cNvPr id="14" name="AutoShape 15"/>
          <p:cNvSpPr/>
          <p:nvPr/>
        </p:nvSpPr>
        <p:spPr>
          <a:xfrm rot="5400000" flipH="1">
            <a:off x="3052962" y="1790659"/>
            <a:ext cx="18491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Roughness</a:t>
            </a:r>
          </a:p>
        </p:txBody>
      </p:sp>
      <p:sp>
        <p:nvSpPr>
          <p:cNvPr id="19" name="AutoShape 15"/>
          <p:cNvSpPr/>
          <p:nvPr/>
        </p:nvSpPr>
        <p:spPr>
          <a:xfrm rot="5400000" flipH="1">
            <a:off x="-360547" y="3092909"/>
            <a:ext cx="4392488" cy="43204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Currents</a:t>
            </a:r>
          </a:p>
        </p:txBody>
      </p:sp>
      <p:sp>
        <p:nvSpPr>
          <p:cNvPr id="21" name="AutoShape 15"/>
          <p:cNvSpPr/>
          <p:nvPr/>
        </p:nvSpPr>
        <p:spPr>
          <a:xfrm rot="5400000" flipH="1">
            <a:off x="-924801" y="3069479"/>
            <a:ext cx="4404108"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smtClean="0">
                <a:ln>
                  <a:noFill/>
                </a:ln>
                <a:solidFill>
                  <a:srgbClr val="000000"/>
                </a:solidFill>
                <a:latin typeface="Arial" pitchFamily="18"/>
                <a:ea typeface="Droid Sans Fallback" pitchFamily="2"/>
                <a:cs typeface="Arial" pitchFamily="2"/>
              </a:rPr>
              <a:t>Sea surface temperature</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27" name="Right Arrow 26"/>
          <p:cNvSpPr/>
          <p:nvPr/>
        </p:nvSpPr>
        <p:spPr bwMode="auto">
          <a:xfrm>
            <a:off x="7308304" y="1268760"/>
            <a:ext cx="1656184" cy="432048"/>
          </a:xfrm>
          <a:prstGeom prst="rightArrow">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28" name="TextBox 27"/>
          <p:cNvSpPr txBox="1"/>
          <p:nvPr/>
        </p:nvSpPr>
        <p:spPr>
          <a:xfrm>
            <a:off x="3347865" y="1904777"/>
            <a:ext cx="184731" cy="338554"/>
          </a:xfrm>
          <a:prstGeom prst="rect">
            <a:avLst/>
          </a:prstGeom>
          <a:noFill/>
        </p:spPr>
        <p:txBody>
          <a:bodyPr wrap="none" rtlCol="0">
            <a:spAutoFit/>
          </a:bodyPr>
          <a:lstStyle/>
          <a:p>
            <a:endParaRPr lang="fr-FR" sz="1600" dirty="0"/>
          </a:p>
        </p:txBody>
      </p:sp>
      <p:sp>
        <p:nvSpPr>
          <p:cNvPr id="29" name="TextBox 28"/>
          <p:cNvSpPr txBox="1"/>
          <p:nvPr/>
        </p:nvSpPr>
        <p:spPr>
          <a:xfrm>
            <a:off x="7236296" y="1340768"/>
            <a:ext cx="1704313" cy="307777"/>
          </a:xfrm>
          <a:prstGeom prst="rect">
            <a:avLst/>
          </a:prstGeom>
          <a:noFill/>
        </p:spPr>
        <p:txBody>
          <a:bodyPr wrap="none" rtlCol="0">
            <a:spAutoFit/>
          </a:bodyPr>
          <a:lstStyle/>
          <a:p>
            <a:r>
              <a:rPr lang="en-GB" sz="1400" b="1" dirty="0" smtClean="0">
                <a:latin typeface="+mn-lt"/>
              </a:rPr>
              <a:t>All configurations</a:t>
            </a:r>
            <a:endParaRPr lang="en-GB" sz="1400" b="1" dirty="0">
              <a:latin typeface="+mn-lt"/>
            </a:endParaRPr>
          </a:p>
        </p:txBody>
      </p:sp>
      <p:sp>
        <p:nvSpPr>
          <p:cNvPr id="31" name="Right Arrow 30"/>
          <p:cNvSpPr/>
          <p:nvPr/>
        </p:nvSpPr>
        <p:spPr bwMode="auto">
          <a:xfrm>
            <a:off x="7308304" y="1772816"/>
            <a:ext cx="1656184" cy="432048"/>
          </a:xfrm>
          <a:prstGeom prst="rightArrow">
            <a:avLst/>
          </a:prstGeom>
          <a:noFill/>
          <a:ln w="28575" cap="flat" cmpd="sng" algn="ctr">
            <a:solidFill>
              <a:srgbClr val="FFC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32" name="TextBox 31"/>
          <p:cNvSpPr txBox="1"/>
          <p:nvPr/>
        </p:nvSpPr>
        <p:spPr>
          <a:xfrm>
            <a:off x="7312361" y="1825079"/>
            <a:ext cx="1122680" cy="307777"/>
          </a:xfrm>
          <a:prstGeom prst="rect">
            <a:avLst/>
          </a:prstGeom>
          <a:noFill/>
        </p:spPr>
        <p:txBody>
          <a:bodyPr wrap="none" rtlCol="0">
            <a:spAutoFit/>
          </a:bodyPr>
          <a:lstStyle/>
          <a:p>
            <a:r>
              <a:rPr lang="en-GB" sz="1400" b="1" dirty="0" smtClean="0">
                <a:latin typeface="+mn-lt"/>
              </a:rPr>
              <a:t>Ensemble FC</a:t>
            </a:r>
            <a:endParaRPr lang="en-GB" sz="1400" b="1" dirty="0">
              <a:latin typeface="+mn-lt"/>
            </a:endParaRPr>
          </a:p>
        </p:txBody>
      </p:sp>
      <p:sp>
        <p:nvSpPr>
          <p:cNvPr id="38" name="AutoShape 15"/>
          <p:cNvSpPr/>
          <p:nvPr/>
        </p:nvSpPr>
        <p:spPr>
          <a:xfrm rot="16200000" flipH="1">
            <a:off x="-1428858" y="3081099"/>
            <a:ext cx="4404108"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dirty="0" smtClean="0">
                <a:solidFill>
                  <a:srgbClr val="000000"/>
                </a:solidFill>
                <a:latin typeface="Arial" pitchFamily="18"/>
                <a:ea typeface="Droid Sans Fallback" pitchFamily="2"/>
                <a:cs typeface="Arial" pitchFamily="2"/>
              </a:rPr>
              <a:t>Solar and non solar fluxes, E-P</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41" name="Rectangle 4"/>
          <p:cNvSpPr txBox="1">
            <a:spLocks noChangeArrowheads="1"/>
          </p:cNvSpPr>
          <p:nvPr/>
        </p:nvSpPr>
        <p:spPr>
          <a:xfrm>
            <a:off x="5184576" y="344711"/>
            <a:ext cx="4067944" cy="708025"/>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Towards a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coupled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system</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dirty="0" smtClean="0">
                <a:solidFill>
                  <a:schemeClr val="accent1">
                    <a:lumMod val="75000"/>
                  </a:schemeClr>
                </a:solidFill>
                <a:latin typeface="+mj-lt"/>
                <a:ea typeface="+mj-ea"/>
                <a:cs typeface="+mj-cs"/>
              </a:rPr>
              <a:t>(currently only operational in EPS)</a:t>
            </a:r>
            <a:endParaRPr kumimoji="0" lang="en-US" sz="2400" b="1" i="0" u="none" strike="noStrike" kern="1200" cap="none" spc="0" normalizeH="0" baseline="0" noProof="0" dirty="0">
              <a:ln>
                <a:noFill/>
              </a:ln>
              <a:solidFill>
                <a:schemeClr val="accent1">
                  <a:lumMod val="75000"/>
                </a:schemeClr>
              </a:solidFill>
              <a:effectLst/>
              <a:uLnTx/>
              <a:uFillTx/>
              <a:latin typeface="+mj-lt"/>
              <a:ea typeface="+mj-ea"/>
              <a:cs typeface="+mj-cs"/>
            </a:endParaRPr>
          </a:p>
        </p:txBody>
      </p:sp>
      <p:sp>
        <p:nvSpPr>
          <p:cNvPr id="37" name="Rectangle 36"/>
          <p:cNvSpPr/>
          <p:nvPr/>
        </p:nvSpPr>
        <p:spPr>
          <a:xfrm>
            <a:off x="4865886" y="5723964"/>
            <a:ext cx="1290290" cy="369332"/>
          </a:xfrm>
          <a:prstGeom prst="rect">
            <a:avLst/>
          </a:prstGeom>
          <a:solidFill>
            <a:schemeClr val="bg1"/>
          </a:solidFill>
        </p:spPr>
        <p:txBody>
          <a:bodyPr wrap="none">
            <a:spAutoFit/>
          </a:bodyPr>
          <a:lstStyle/>
          <a:p>
            <a:r>
              <a:rPr lang="en-GB" dirty="0" smtClean="0"/>
              <a:t>ORCA1_Z42</a:t>
            </a:r>
            <a:endParaRPr lang="en-GB" dirty="0"/>
          </a:p>
        </p:txBody>
      </p:sp>
      <p:sp>
        <p:nvSpPr>
          <p:cNvPr id="39" name="Rectangle 38"/>
          <p:cNvSpPr/>
          <p:nvPr/>
        </p:nvSpPr>
        <p:spPr>
          <a:xfrm>
            <a:off x="3563888" y="332656"/>
            <a:ext cx="1799019" cy="369332"/>
          </a:xfrm>
          <a:prstGeom prst="rect">
            <a:avLst/>
          </a:prstGeom>
        </p:spPr>
        <p:txBody>
          <a:bodyPr wrap="none">
            <a:spAutoFit/>
          </a:bodyPr>
          <a:lstStyle/>
          <a:p>
            <a:r>
              <a:rPr lang="en-GB" dirty="0" smtClean="0"/>
              <a:t>TCo1279/TCo639</a:t>
            </a:r>
            <a:endParaRPr lang="en-GB" dirty="0"/>
          </a:p>
        </p:txBody>
      </p:sp>
      <p:sp>
        <p:nvSpPr>
          <p:cNvPr id="43" name="Rectangle 42"/>
          <p:cNvSpPr/>
          <p:nvPr/>
        </p:nvSpPr>
        <p:spPr>
          <a:xfrm>
            <a:off x="5362700" y="2987660"/>
            <a:ext cx="1319592" cy="369332"/>
          </a:xfrm>
          <a:prstGeom prst="rect">
            <a:avLst/>
          </a:prstGeom>
        </p:spPr>
        <p:txBody>
          <a:bodyPr wrap="none">
            <a:spAutoFit/>
          </a:bodyPr>
          <a:lstStyle/>
          <a:p>
            <a:r>
              <a:rPr lang="en-GB" dirty="0" smtClean="0"/>
              <a:t>14km/28km</a:t>
            </a:r>
            <a:endParaRPr lang="en-GB" dirty="0"/>
          </a:p>
        </p:txBody>
      </p:sp>
      <p:sp>
        <p:nvSpPr>
          <p:cNvPr id="44" name="Rectangle 43"/>
          <p:cNvSpPr/>
          <p:nvPr/>
        </p:nvSpPr>
        <p:spPr>
          <a:xfrm>
            <a:off x="3779912" y="620688"/>
            <a:ext cx="1202573" cy="369332"/>
          </a:xfrm>
          <a:prstGeom prst="rect">
            <a:avLst/>
          </a:prstGeom>
        </p:spPr>
        <p:txBody>
          <a:bodyPr wrap="none">
            <a:spAutoFit/>
          </a:bodyPr>
          <a:lstStyle/>
          <a:p>
            <a:r>
              <a:rPr lang="en-GB" dirty="0" smtClean="0"/>
              <a:t>9km/18km</a:t>
            </a:r>
            <a:endParaRPr lang="en-GB" dirty="0"/>
          </a:p>
        </p:txBody>
      </p:sp>
      <p:sp>
        <p:nvSpPr>
          <p:cNvPr id="35" name="TextBox 34"/>
          <p:cNvSpPr txBox="1"/>
          <p:nvPr/>
        </p:nvSpPr>
        <p:spPr>
          <a:xfrm>
            <a:off x="5508104" y="3933056"/>
            <a:ext cx="2848537" cy="1323439"/>
          </a:xfrm>
          <a:prstGeom prst="rect">
            <a:avLst/>
          </a:prstGeom>
          <a:noFill/>
        </p:spPr>
        <p:txBody>
          <a:bodyPr wrap="none" rtlCol="0">
            <a:spAutoFit/>
          </a:bodyPr>
          <a:lstStyle/>
          <a:p>
            <a:r>
              <a:rPr lang="en-GB" sz="2000" b="1" dirty="0" smtClean="0"/>
              <a:t>Ensemble systems only:</a:t>
            </a:r>
          </a:p>
          <a:p>
            <a:r>
              <a:rPr lang="en-GB" sz="2000" b="1" dirty="0" smtClean="0"/>
              <a:t>- Medium range forecast </a:t>
            </a:r>
          </a:p>
          <a:p>
            <a:r>
              <a:rPr lang="en-GB" sz="2000" b="1" dirty="0" smtClean="0"/>
              <a:t>- Monthly forecast</a:t>
            </a:r>
          </a:p>
          <a:p>
            <a:r>
              <a:rPr lang="en-GB" sz="2000" b="1" dirty="0" smtClean="0"/>
              <a:t>- Seasonal forecast </a:t>
            </a:r>
          </a:p>
        </p:txBody>
      </p:sp>
      <p:grpSp>
        <p:nvGrpSpPr>
          <p:cNvPr id="2" name="Group 24"/>
          <p:cNvGrpSpPr/>
          <p:nvPr/>
        </p:nvGrpSpPr>
        <p:grpSpPr>
          <a:xfrm>
            <a:off x="2267744" y="3488953"/>
            <a:ext cx="1915054" cy="1992148"/>
            <a:chOff x="2232505" y="3488953"/>
            <a:chExt cx="1915054" cy="1992148"/>
          </a:xfrm>
        </p:grpSpPr>
        <p:sp>
          <p:nvSpPr>
            <p:cNvPr id="23" name="AutoShape 15"/>
            <p:cNvSpPr/>
            <p:nvPr/>
          </p:nvSpPr>
          <p:spPr>
            <a:xfrm rot="5400000">
              <a:off x="1434071" y="4287387"/>
              <a:ext cx="1992148"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C000"/>
              </a:solidFill>
              <a:prstDash val="dash"/>
              <a:miter/>
              <a:headEnd type="arrow"/>
            </a:ln>
          </p:spPr>
          <p:txBody>
            <a:bodyPr vert="horz" wrap="none" lIns="91440" tIns="10800" rIns="91440" bIns="45720" anchor="ctr" anchorCtr="1" compatLnSpc="0"/>
            <a:lstStyle/>
            <a:p>
              <a:pPr lvl="0" algn="ctr" hangingPunct="1">
                <a:spcBef>
                  <a:spcPts val="0"/>
                </a:spcBef>
                <a:spcAft>
                  <a:spcPts val="0"/>
                </a:spcAft>
                <a:defRPr sz="1800"/>
              </a:pPr>
              <a:endParaRPr lang="en-GB" sz="1800" b="1" i="0" u="none" strike="noStrike" kern="1200" spc="0" baseline="0" dirty="0">
                <a:ln>
                  <a:noFill/>
                </a:ln>
                <a:solidFill>
                  <a:srgbClr val="000000"/>
                </a:solidFill>
                <a:latin typeface="Arial" pitchFamily="18"/>
                <a:ea typeface="Droid Sans Fallback" pitchFamily="2"/>
                <a:cs typeface="Arial" pitchFamily="2"/>
              </a:endParaRPr>
            </a:p>
          </p:txBody>
        </p:sp>
        <p:sp>
          <p:nvSpPr>
            <p:cNvPr id="24" name="TextBox 23"/>
            <p:cNvSpPr txBox="1"/>
            <p:nvPr/>
          </p:nvSpPr>
          <p:spPr>
            <a:xfrm>
              <a:off x="2627784" y="4149080"/>
              <a:ext cx="1519775" cy="369332"/>
            </a:xfrm>
            <a:prstGeom prst="rect">
              <a:avLst/>
            </a:prstGeom>
            <a:noFill/>
          </p:spPr>
          <p:txBody>
            <a:bodyPr wrap="none" rtlCol="0">
              <a:spAutoFit/>
            </a:bodyPr>
            <a:lstStyle/>
            <a:p>
              <a:r>
                <a:rPr lang="en-GB" b="1" dirty="0" smtClean="0"/>
                <a:t>Wave effects?</a:t>
              </a:r>
              <a:endParaRPr lang="en-GB" b="1" dirty="0"/>
            </a:p>
          </p:txBody>
        </p:sp>
      </p:grpSp>
      <p:sp>
        <p:nvSpPr>
          <p:cNvPr id="26" name="TextBox 25"/>
          <p:cNvSpPr txBox="1"/>
          <p:nvPr/>
        </p:nvSpPr>
        <p:spPr>
          <a:xfrm>
            <a:off x="4463397" y="1466881"/>
            <a:ext cx="1066061" cy="923330"/>
          </a:xfrm>
          <a:prstGeom prst="rect">
            <a:avLst/>
          </a:prstGeom>
          <a:noFill/>
        </p:spPr>
        <p:txBody>
          <a:bodyPr wrap="none" rtlCol="0">
            <a:spAutoFit/>
          </a:bodyPr>
          <a:lstStyle/>
          <a:p>
            <a:r>
              <a:rPr lang="en-GB" dirty="0" smtClean="0"/>
              <a:t>Every</a:t>
            </a:r>
          </a:p>
          <a:p>
            <a:r>
              <a:rPr lang="en-GB" dirty="0" smtClean="0"/>
              <a:t>IFS</a:t>
            </a:r>
          </a:p>
          <a:p>
            <a:r>
              <a:rPr lang="en-GB" dirty="0"/>
              <a:t>t</a:t>
            </a:r>
            <a:r>
              <a:rPr lang="en-GB" dirty="0" smtClean="0"/>
              <a:t>ime step</a:t>
            </a:r>
            <a:endParaRPr lang="en-GB" dirty="0"/>
          </a:p>
        </p:txBody>
      </p:sp>
      <p:sp>
        <p:nvSpPr>
          <p:cNvPr id="30" name="TextBox 29"/>
          <p:cNvSpPr txBox="1"/>
          <p:nvPr/>
        </p:nvSpPr>
        <p:spPr>
          <a:xfrm>
            <a:off x="870724" y="2698945"/>
            <a:ext cx="1451872" cy="1200329"/>
          </a:xfrm>
          <a:prstGeom prst="rect">
            <a:avLst/>
          </a:prstGeom>
          <a:noFill/>
        </p:spPr>
        <p:txBody>
          <a:bodyPr wrap="none" rtlCol="0">
            <a:spAutoFit/>
          </a:bodyPr>
          <a:lstStyle/>
          <a:p>
            <a:r>
              <a:rPr lang="en-GB" dirty="0" smtClean="0"/>
              <a:t>Every</a:t>
            </a:r>
          </a:p>
          <a:p>
            <a:r>
              <a:rPr lang="en-GB" dirty="0" smtClean="0"/>
              <a:t>coupling</a:t>
            </a:r>
          </a:p>
          <a:p>
            <a:r>
              <a:rPr lang="en-GB" dirty="0"/>
              <a:t>t</a:t>
            </a:r>
            <a:r>
              <a:rPr lang="en-GB" dirty="0" smtClean="0"/>
              <a:t>ime step</a:t>
            </a:r>
          </a:p>
          <a:p>
            <a:r>
              <a:rPr lang="en-GB" dirty="0" smtClean="0"/>
              <a:t>(1 or 3 hours)</a:t>
            </a:r>
            <a:endParaRPr lang="en-GB" dirty="0"/>
          </a:p>
        </p:txBody>
      </p:sp>
      <p:sp>
        <p:nvSpPr>
          <p:cNvPr id="33" name="TextBox 32"/>
          <p:cNvSpPr txBox="1"/>
          <p:nvPr/>
        </p:nvSpPr>
        <p:spPr>
          <a:xfrm>
            <a:off x="7153928" y="2276872"/>
            <a:ext cx="1810560" cy="369332"/>
          </a:xfrm>
          <a:prstGeom prst="rect">
            <a:avLst/>
          </a:prstGeom>
          <a:noFill/>
        </p:spPr>
        <p:txBody>
          <a:bodyPr wrap="none" rtlCol="0">
            <a:spAutoFit/>
          </a:bodyPr>
          <a:lstStyle/>
          <a:p>
            <a:r>
              <a:rPr lang="en-GB" dirty="0" smtClean="0"/>
              <a:t>Single executable</a:t>
            </a:r>
            <a:endParaRPr lang="en-GB" dirty="0"/>
          </a:p>
        </p:txBody>
      </p:sp>
    </p:spTree>
    <p:extLst>
      <p:ext uri="{BB962C8B-B14F-4D97-AF65-F5344CB8AC3E}">
        <p14:creationId xmlns:p14="http://schemas.microsoft.com/office/powerpoint/2010/main" val="27139423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p:cNvPicPr>
            <a:picLocks noChangeAspect="1" noChangeArrowheads="1"/>
          </p:cNvPicPr>
          <p:nvPr/>
        </p:nvPicPr>
        <p:blipFill>
          <a:blip r:embed="rId2" cstate="print"/>
          <a:srcRect/>
          <a:stretch>
            <a:fillRect/>
          </a:stretch>
        </p:blipFill>
        <p:spPr bwMode="auto">
          <a:xfrm>
            <a:off x="1733892" y="3385433"/>
            <a:ext cx="5646420" cy="2779871"/>
          </a:xfrm>
          <a:prstGeom prst="rect">
            <a:avLst/>
          </a:prstGeom>
          <a:noFill/>
          <a:ln w="9525">
            <a:noFill/>
            <a:miter lim="800000"/>
            <a:headEnd/>
            <a:tailEnd/>
          </a:ln>
        </p:spPr>
      </p:pic>
      <p:sp>
        <p:nvSpPr>
          <p:cNvPr id="2" name="Title 1"/>
          <p:cNvSpPr>
            <a:spLocks noGrp="1"/>
          </p:cNvSpPr>
          <p:nvPr>
            <p:ph type="title"/>
          </p:nvPr>
        </p:nvSpPr>
        <p:spPr>
          <a:xfrm>
            <a:off x="611560" y="-27384"/>
            <a:ext cx="8136904" cy="1143000"/>
          </a:xfrm>
        </p:spPr>
        <p:txBody>
          <a:bodyPr>
            <a:normAutofit/>
          </a:bodyPr>
          <a:lstStyle/>
          <a:p>
            <a:r>
              <a:rPr lang="en-GB" sz="2800" b="1" dirty="0" smtClean="0"/>
              <a:t>Wave effects in NEMO</a:t>
            </a:r>
            <a:endParaRPr lang="en-GB" sz="2800" b="1" dirty="0"/>
          </a:p>
        </p:txBody>
      </p:sp>
      <p:sp>
        <p:nvSpPr>
          <p:cNvPr id="3" name="Content Placeholder 2"/>
          <p:cNvSpPr>
            <a:spLocks noGrp="1"/>
          </p:cNvSpPr>
          <p:nvPr>
            <p:ph idx="1"/>
          </p:nvPr>
        </p:nvSpPr>
        <p:spPr>
          <a:xfrm>
            <a:off x="467544" y="908720"/>
            <a:ext cx="8676456" cy="3096344"/>
          </a:xfrm>
        </p:spPr>
        <p:txBody>
          <a:bodyPr>
            <a:normAutofit/>
          </a:bodyPr>
          <a:lstStyle/>
          <a:p>
            <a:pPr lvl="0"/>
            <a:r>
              <a:rPr lang="en-GB" sz="2000" b="1" dirty="0" smtClean="0">
                <a:solidFill>
                  <a:prstClr val="black"/>
                </a:solidFill>
                <a:latin typeface="+mn-lt"/>
              </a:rPr>
              <a:t>Stress: </a:t>
            </a:r>
            <a:r>
              <a:rPr lang="en-GB" sz="2000" dirty="0" smtClean="0">
                <a:solidFill>
                  <a:prstClr val="black"/>
                </a:solidFill>
                <a:latin typeface="+mn-lt"/>
              </a:rPr>
              <a:t>As waves grow under the influence of the wind, the waves absorb momentum (</a:t>
            </a:r>
            <a:r>
              <a:rPr lang="el-GR" sz="2000" dirty="0" smtClean="0">
                <a:solidFill>
                  <a:prstClr val="black"/>
                </a:solidFill>
                <a:latin typeface="+mn-lt"/>
              </a:rPr>
              <a:t>τ</a:t>
            </a:r>
            <a:r>
              <a:rPr lang="en-GB" sz="2000" baseline="-25000" dirty="0" smtClean="0">
                <a:solidFill>
                  <a:prstClr val="black"/>
                </a:solidFill>
                <a:latin typeface="+mn-lt"/>
              </a:rPr>
              <a:t>w</a:t>
            </a:r>
            <a:r>
              <a:rPr lang="en-GB" sz="2000" dirty="0" smtClean="0">
                <a:solidFill>
                  <a:prstClr val="black"/>
                </a:solidFill>
                <a:latin typeface="+mn-lt"/>
              </a:rPr>
              <a:t>) which otherwise would have gone directly into the ocean (</a:t>
            </a:r>
            <a:r>
              <a:rPr lang="el-GR" sz="2000" dirty="0" smtClean="0">
                <a:solidFill>
                  <a:prstClr val="black"/>
                </a:solidFill>
                <a:latin typeface="+mn-lt"/>
              </a:rPr>
              <a:t>τ</a:t>
            </a:r>
            <a:r>
              <a:rPr lang="en-GB" sz="2000" baseline="-25000" dirty="0" smtClean="0">
                <a:solidFill>
                  <a:prstClr val="black"/>
                </a:solidFill>
                <a:latin typeface="+mn-lt"/>
              </a:rPr>
              <a:t>0</a:t>
            </a:r>
            <a:r>
              <a:rPr lang="en-GB" sz="2000" dirty="0" smtClean="0">
                <a:solidFill>
                  <a:prstClr val="black"/>
                </a:solidFill>
                <a:latin typeface="+mn-lt"/>
              </a:rPr>
              <a:t>) .</a:t>
            </a:r>
            <a:endParaRPr lang="en-GB" sz="2000" b="1" dirty="0" smtClean="0">
              <a:solidFill>
                <a:schemeClr val="tx1"/>
              </a:solidFill>
              <a:latin typeface="+mn-lt"/>
            </a:endParaRPr>
          </a:p>
          <a:p>
            <a:r>
              <a:rPr lang="en-GB" sz="2000" b="1" dirty="0" smtClean="0">
                <a:solidFill>
                  <a:schemeClr val="tx1"/>
                </a:solidFill>
                <a:latin typeface="+mn-lt"/>
              </a:rPr>
              <a:t>Stokes-Coriolis forcing:  </a:t>
            </a:r>
            <a:r>
              <a:rPr lang="en-GB" sz="2000" dirty="0" smtClean="0">
                <a:solidFill>
                  <a:schemeClr val="tx1"/>
                </a:solidFill>
                <a:latin typeface="+mn-lt"/>
              </a:rPr>
              <a:t>The Stokes drift sets up a current in the along-wave direction. Near the surface it can be substantial (∼1m/s). The Coriolis effect works on the Stokes drift and adds a new term to the momentum equations.</a:t>
            </a:r>
            <a:endParaRPr lang="en-GB" sz="2000" b="1" dirty="0" smtClean="0">
              <a:solidFill>
                <a:schemeClr val="tx1"/>
              </a:solidFill>
              <a:latin typeface="+mn-lt"/>
            </a:endParaRPr>
          </a:p>
          <a:p>
            <a:r>
              <a:rPr lang="en-GB" sz="2000" b="1" dirty="0" smtClean="0">
                <a:solidFill>
                  <a:schemeClr val="tx1"/>
                </a:solidFill>
                <a:latin typeface="+mn-lt"/>
              </a:rPr>
              <a:t>Mixing:</a:t>
            </a:r>
            <a:r>
              <a:rPr lang="en-GB" sz="2000" b="1" dirty="0">
                <a:solidFill>
                  <a:schemeClr val="tx1"/>
                </a:solidFill>
                <a:latin typeface="+mn-lt"/>
              </a:rPr>
              <a:t> </a:t>
            </a:r>
            <a:r>
              <a:rPr lang="en-GB" sz="2000" dirty="0" smtClean="0">
                <a:solidFill>
                  <a:schemeClr val="tx1"/>
                </a:solidFill>
                <a:latin typeface="+mn-lt"/>
              </a:rPr>
              <a:t>Mixing: As waves break , turbulent kinetic energy is injected into the ocean mixed layer, significantly enhancing the mixing.</a:t>
            </a:r>
          </a:p>
        </p:txBody>
      </p:sp>
    </p:spTree>
    <p:extLst>
      <p:ext uri="{BB962C8B-B14F-4D97-AF65-F5344CB8AC3E}">
        <p14:creationId xmlns:p14="http://schemas.microsoft.com/office/powerpoint/2010/main" val="3343024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1"/>
          <p:cNvSpPr/>
          <p:nvPr/>
        </p:nvSpPr>
        <p:spPr>
          <a:xfrm rot="600">
            <a:off x="467532" y="5503465"/>
            <a:ext cx="4333452" cy="719280"/>
          </a:xfrm>
          <a:prstGeom prst="rect">
            <a:avLst/>
          </a:prstGeom>
          <a:solidFill>
            <a:srgbClr val="000080">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Ocean model (NEMO)</a:t>
            </a:r>
          </a:p>
        </p:txBody>
      </p:sp>
      <p:sp>
        <p:nvSpPr>
          <p:cNvPr id="8" name="Rectangle 12"/>
          <p:cNvSpPr/>
          <p:nvPr/>
        </p:nvSpPr>
        <p:spPr>
          <a:xfrm rot="3600">
            <a:off x="2148623" y="2915439"/>
            <a:ext cx="4871570" cy="577800"/>
          </a:xfrm>
          <a:prstGeom prst="rect">
            <a:avLst/>
          </a:prstGeom>
          <a:solidFill>
            <a:srgbClr val="47B8B8">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smtClean="0">
                <a:ln>
                  <a:noFill/>
                </a:ln>
                <a:solidFill>
                  <a:srgbClr val="000000"/>
                </a:solidFill>
                <a:latin typeface="Arial" pitchFamily="18"/>
                <a:ea typeface="Droid Sans Fallback" pitchFamily="2"/>
                <a:cs typeface="Arial" pitchFamily="2"/>
              </a:rPr>
              <a:t>          Wave </a:t>
            </a:r>
            <a:r>
              <a:rPr lang="en-GB" sz="2000" b="1" i="0" u="none" strike="noStrike" kern="1200" spc="0" baseline="0" dirty="0">
                <a:ln>
                  <a:noFill/>
                </a:ln>
                <a:solidFill>
                  <a:srgbClr val="000000"/>
                </a:solidFill>
                <a:latin typeface="Arial" pitchFamily="18"/>
                <a:ea typeface="Droid Sans Fallback" pitchFamily="2"/>
                <a:cs typeface="Arial" pitchFamily="2"/>
              </a:rPr>
              <a:t>model </a:t>
            </a:r>
            <a:r>
              <a:rPr lang="en-GB" sz="2000" b="1" i="0" u="none" strike="noStrike" kern="1200" spc="0" baseline="0" dirty="0" smtClean="0">
                <a:ln>
                  <a:noFill/>
                </a:ln>
                <a:solidFill>
                  <a:srgbClr val="000000"/>
                </a:solidFill>
                <a:latin typeface="Arial" pitchFamily="18"/>
                <a:ea typeface="Droid Sans Fallback" pitchFamily="2"/>
                <a:cs typeface="Arial" pitchFamily="2"/>
              </a:rPr>
              <a:t>(ECWAM)                                    </a:t>
            </a:r>
            <a:endParaRPr lang="en-GB" sz="2000" b="1" i="0" u="none" strike="noStrike" kern="1200" spc="0" baseline="0" dirty="0">
              <a:ln>
                <a:noFill/>
              </a:ln>
              <a:solidFill>
                <a:srgbClr val="000000"/>
              </a:solidFill>
              <a:latin typeface="Arial" pitchFamily="18"/>
              <a:ea typeface="Droid Sans Fallback" pitchFamily="2"/>
              <a:cs typeface="Arial" pitchFamily="2"/>
            </a:endParaRPr>
          </a:p>
        </p:txBody>
      </p:sp>
      <p:sp>
        <p:nvSpPr>
          <p:cNvPr id="7" name="Rectangle 11"/>
          <p:cNvSpPr/>
          <p:nvPr/>
        </p:nvSpPr>
        <p:spPr>
          <a:xfrm rot="600">
            <a:off x="395536" y="320928"/>
            <a:ext cx="4896541" cy="719280"/>
          </a:xfrm>
          <a:prstGeom prst="rect">
            <a:avLst/>
          </a:prstGeom>
          <a:solidFill>
            <a:srgbClr val="00FFFF">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algn="ctr"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Atmospheric</a:t>
            </a:r>
            <a:br>
              <a:rPr lang="en-GB" sz="2000" b="1" i="0" u="none" strike="noStrike" kern="1200" spc="0" baseline="0" dirty="0">
                <a:ln>
                  <a:noFill/>
                </a:ln>
                <a:solidFill>
                  <a:srgbClr val="000000"/>
                </a:solidFill>
                <a:latin typeface="Arial" pitchFamily="18"/>
                <a:ea typeface="Droid Sans Fallback" pitchFamily="2"/>
                <a:cs typeface="Arial" pitchFamily="2"/>
              </a:rPr>
            </a:br>
            <a:r>
              <a:rPr lang="en-GB" sz="2000" b="1" i="0" u="none" strike="noStrike" kern="1200" spc="0" baseline="0" dirty="0">
                <a:ln>
                  <a:noFill/>
                </a:ln>
                <a:solidFill>
                  <a:srgbClr val="000000"/>
                </a:solidFill>
                <a:latin typeface="Arial" pitchFamily="18"/>
                <a:ea typeface="Droid Sans Fallback" pitchFamily="2"/>
                <a:cs typeface="Arial" pitchFamily="2"/>
              </a:rPr>
              <a:t>model (IFS)</a:t>
            </a:r>
          </a:p>
        </p:txBody>
      </p:sp>
      <p:sp>
        <p:nvSpPr>
          <p:cNvPr id="9" name="AutoShape 15"/>
          <p:cNvSpPr/>
          <p:nvPr/>
        </p:nvSpPr>
        <p:spPr>
          <a:xfrm rot="5400000">
            <a:off x="2464949" y="1779581"/>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Air  </a:t>
            </a:r>
            <a:r>
              <a:rPr lang="en-GB" sz="1600" b="1" i="0" u="none" strike="noStrike" kern="1200" spc="0" baseline="0" dirty="0" smtClean="0">
                <a:ln>
                  <a:noFill/>
                </a:ln>
                <a:solidFill>
                  <a:srgbClr val="000000"/>
                </a:solidFill>
                <a:latin typeface="Arial" pitchFamily="18"/>
                <a:ea typeface="Droid Sans Fallback" pitchFamily="2"/>
                <a:cs typeface="Arial" pitchFamily="2"/>
              </a:rPr>
              <a:t>density </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11" name="AutoShape 15"/>
          <p:cNvSpPr/>
          <p:nvPr/>
        </p:nvSpPr>
        <p:spPr>
          <a:xfrm rot="5400000">
            <a:off x="1960826" y="1796800"/>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Gustiness</a:t>
            </a:r>
          </a:p>
        </p:txBody>
      </p:sp>
      <p:sp>
        <p:nvSpPr>
          <p:cNvPr id="12" name="AutoShape 14"/>
          <p:cNvSpPr/>
          <p:nvPr/>
        </p:nvSpPr>
        <p:spPr>
          <a:xfrm rot="5421000">
            <a:off x="1406956" y="1806916"/>
            <a:ext cx="189072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Neutral wind</a:t>
            </a:r>
          </a:p>
        </p:txBody>
      </p:sp>
      <p:sp>
        <p:nvSpPr>
          <p:cNvPr id="14" name="AutoShape 15"/>
          <p:cNvSpPr/>
          <p:nvPr/>
        </p:nvSpPr>
        <p:spPr>
          <a:xfrm rot="5400000" flipH="1">
            <a:off x="3052962" y="1790659"/>
            <a:ext cx="18491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Roughness</a:t>
            </a:r>
          </a:p>
        </p:txBody>
      </p:sp>
      <p:sp>
        <p:nvSpPr>
          <p:cNvPr id="19" name="AutoShape 15"/>
          <p:cNvSpPr/>
          <p:nvPr/>
        </p:nvSpPr>
        <p:spPr>
          <a:xfrm rot="5400000" flipH="1">
            <a:off x="-360547" y="3092909"/>
            <a:ext cx="4392488" cy="43204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Currents</a:t>
            </a:r>
          </a:p>
        </p:txBody>
      </p:sp>
      <p:sp>
        <p:nvSpPr>
          <p:cNvPr id="21" name="AutoShape 15"/>
          <p:cNvSpPr/>
          <p:nvPr/>
        </p:nvSpPr>
        <p:spPr>
          <a:xfrm rot="5400000" flipH="1">
            <a:off x="-924801" y="3069479"/>
            <a:ext cx="4404108"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smtClean="0">
                <a:ln>
                  <a:noFill/>
                </a:ln>
                <a:solidFill>
                  <a:srgbClr val="000000"/>
                </a:solidFill>
                <a:latin typeface="Arial" pitchFamily="18"/>
                <a:ea typeface="Droid Sans Fallback" pitchFamily="2"/>
                <a:cs typeface="Arial" pitchFamily="2"/>
              </a:rPr>
              <a:t>Sea surface temperature</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27" name="Right Arrow 26"/>
          <p:cNvSpPr/>
          <p:nvPr/>
        </p:nvSpPr>
        <p:spPr bwMode="auto">
          <a:xfrm>
            <a:off x="7308304" y="1268760"/>
            <a:ext cx="1656184" cy="432048"/>
          </a:xfrm>
          <a:prstGeom prst="rightArrow">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28" name="TextBox 27"/>
          <p:cNvSpPr txBox="1"/>
          <p:nvPr/>
        </p:nvSpPr>
        <p:spPr>
          <a:xfrm>
            <a:off x="3347865" y="1904777"/>
            <a:ext cx="184731" cy="338554"/>
          </a:xfrm>
          <a:prstGeom prst="rect">
            <a:avLst/>
          </a:prstGeom>
          <a:noFill/>
        </p:spPr>
        <p:txBody>
          <a:bodyPr wrap="none" rtlCol="0">
            <a:spAutoFit/>
          </a:bodyPr>
          <a:lstStyle/>
          <a:p>
            <a:endParaRPr lang="fr-FR" sz="1600" dirty="0"/>
          </a:p>
        </p:txBody>
      </p:sp>
      <p:sp>
        <p:nvSpPr>
          <p:cNvPr id="29" name="TextBox 28"/>
          <p:cNvSpPr txBox="1"/>
          <p:nvPr/>
        </p:nvSpPr>
        <p:spPr>
          <a:xfrm>
            <a:off x="7236296" y="1340768"/>
            <a:ext cx="1704313" cy="307777"/>
          </a:xfrm>
          <a:prstGeom prst="rect">
            <a:avLst/>
          </a:prstGeom>
          <a:noFill/>
        </p:spPr>
        <p:txBody>
          <a:bodyPr wrap="none" rtlCol="0">
            <a:spAutoFit/>
          </a:bodyPr>
          <a:lstStyle/>
          <a:p>
            <a:r>
              <a:rPr lang="en-GB" sz="1400" b="1" dirty="0" smtClean="0">
                <a:latin typeface="+mn-lt"/>
              </a:rPr>
              <a:t>All configurations</a:t>
            </a:r>
            <a:endParaRPr lang="en-GB" sz="1400" b="1" dirty="0">
              <a:latin typeface="+mn-lt"/>
            </a:endParaRPr>
          </a:p>
        </p:txBody>
      </p:sp>
      <p:sp>
        <p:nvSpPr>
          <p:cNvPr id="30" name="AutoShape 15"/>
          <p:cNvSpPr/>
          <p:nvPr/>
        </p:nvSpPr>
        <p:spPr>
          <a:xfrm rot="5400000">
            <a:off x="1434071" y="4287387"/>
            <a:ext cx="1992148"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C000"/>
            </a:solidFill>
            <a:prstDash val="dash"/>
            <a:miter/>
            <a:headEnd type="arrow"/>
          </a:ln>
        </p:spPr>
        <p:txBody>
          <a:bodyPr vert="horz" wrap="none" lIns="91440" tIns="10800" rIns="91440" bIns="45720" anchor="ctr" anchorCtr="1" compatLnSpc="0"/>
          <a:lstStyle/>
          <a:p>
            <a:pPr lvl="0" algn="ctr" hangingPunct="1">
              <a:spcBef>
                <a:spcPts val="0"/>
              </a:spcBef>
              <a:spcAft>
                <a:spcPts val="0"/>
              </a:spcAft>
              <a:defRPr sz="1800"/>
            </a:pPr>
            <a:r>
              <a:rPr lang="en-GB" sz="1800" b="1" dirty="0" smtClean="0">
                <a:solidFill>
                  <a:srgbClr val="000000"/>
                </a:solidFill>
                <a:latin typeface="Arial" pitchFamily="18"/>
                <a:ea typeface="Droid Sans Fallback" pitchFamily="2"/>
                <a:cs typeface="Arial" pitchFamily="2"/>
              </a:rPr>
              <a:t>Stress</a:t>
            </a:r>
            <a:endParaRPr lang="en-GB" sz="1800" b="1" i="0" u="none" strike="noStrike" kern="1200" spc="0" baseline="0" dirty="0">
              <a:ln>
                <a:noFill/>
              </a:ln>
              <a:solidFill>
                <a:srgbClr val="000000"/>
              </a:solidFill>
              <a:latin typeface="Arial" pitchFamily="18"/>
              <a:ea typeface="Droid Sans Fallback" pitchFamily="2"/>
              <a:cs typeface="Arial" pitchFamily="2"/>
            </a:endParaRPr>
          </a:p>
        </p:txBody>
      </p:sp>
      <p:sp>
        <p:nvSpPr>
          <p:cNvPr id="31" name="Right Arrow 30"/>
          <p:cNvSpPr/>
          <p:nvPr/>
        </p:nvSpPr>
        <p:spPr bwMode="auto">
          <a:xfrm>
            <a:off x="7308304" y="1772816"/>
            <a:ext cx="1656184" cy="432048"/>
          </a:xfrm>
          <a:prstGeom prst="rightArrow">
            <a:avLst/>
          </a:prstGeom>
          <a:noFill/>
          <a:ln w="28575" cap="flat" cmpd="sng" algn="ctr">
            <a:solidFill>
              <a:srgbClr val="FFC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32" name="TextBox 31"/>
          <p:cNvSpPr txBox="1"/>
          <p:nvPr/>
        </p:nvSpPr>
        <p:spPr>
          <a:xfrm>
            <a:off x="7312361" y="1825079"/>
            <a:ext cx="1122680" cy="307777"/>
          </a:xfrm>
          <a:prstGeom prst="rect">
            <a:avLst/>
          </a:prstGeom>
          <a:noFill/>
        </p:spPr>
        <p:txBody>
          <a:bodyPr wrap="none" rtlCol="0">
            <a:spAutoFit/>
          </a:bodyPr>
          <a:lstStyle/>
          <a:p>
            <a:r>
              <a:rPr lang="en-GB" sz="1400" b="1" dirty="0" smtClean="0">
                <a:latin typeface="+mn-lt"/>
              </a:rPr>
              <a:t>Ensemble FC</a:t>
            </a:r>
            <a:endParaRPr lang="en-GB" sz="1400" b="1" dirty="0">
              <a:latin typeface="+mn-lt"/>
            </a:endParaRPr>
          </a:p>
        </p:txBody>
      </p:sp>
      <p:sp>
        <p:nvSpPr>
          <p:cNvPr id="38" name="AutoShape 15"/>
          <p:cNvSpPr/>
          <p:nvPr/>
        </p:nvSpPr>
        <p:spPr>
          <a:xfrm rot="16200000" flipH="1">
            <a:off x="-1428858" y="3081099"/>
            <a:ext cx="4404108"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dirty="0" smtClean="0">
                <a:solidFill>
                  <a:srgbClr val="000000"/>
                </a:solidFill>
                <a:latin typeface="Arial" pitchFamily="18"/>
                <a:ea typeface="Droid Sans Fallback" pitchFamily="2"/>
                <a:cs typeface="Arial" pitchFamily="2"/>
              </a:rPr>
              <a:t>Solar and non solar fluxes, E-P</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41" name="Rectangle 4"/>
          <p:cNvSpPr txBox="1">
            <a:spLocks noChangeArrowheads="1"/>
          </p:cNvSpPr>
          <p:nvPr/>
        </p:nvSpPr>
        <p:spPr>
          <a:xfrm>
            <a:off x="5184576" y="344711"/>
            <a:ext cx="4067944" cy="708025"/>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Towards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a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coupled system</a:t>
            </a:r>
            <a:endParaRPr kumimoji="0" lang="en-US" sz="2400" b="1" i="0" u="none" strike="noStrike" kern="1200" cap="none" spc="0" normalizeH="0" baseline="0" noProof="0" dirty="0">
              <a:ln>
                <a:noFill/>
              </a:ln>
              <a:solidFill>
                <a:schemeClr val="accent1">
                  <a:lumMod val="75000"/>
                </a:schemeClr>
              </a:solidFill>
              <a:effectLst/>
              <a:uLnTx/>
              <a:uFillTx/>
              <a:latin typeface="+mj-lt"/>
              <a:ea typeface="+mj-ea"/>
              <a:cs typeface="+mj-cs"/>
            </a:endParaRPr>
          </a:p>
        </p:txBody>
      </p:sp>
      <p:sp>
        <p:nvSpPr>
          <p:cNvPr id="37" name="Rectangle 36"/>
          <p:cNvSpPr/>
          <p:nvPr/>
        </p:nvSpPr>
        <p:spPr>
          <a:xfrm>
            <a:off x="5076056" y="5661248"/>
            <a:ext cx="1290290" cy="369332"/>
          </a:xfrm>
          <a:prstGeom prst="rect">
            <a:avLst/>
          </a:prstGeom>
          <a:solidFill>
            <a:schemeClr val="bg1"/>
          </a:solidFill>
        </p:spPr>
        <p:txBody>
          <a:bodyPr wrap="none">
            <a:spAutoFit/>
          </a:bodyPr>
          <a:lstStyle/>
          <a:p>
            <a:r>
              <a:rPr lang="en-GB" dirty="0" smtClean="0"/>
              <a:t>ORCA1_Z42</a:t>
            </a:r>
            <a:endParaRPr lang="en-GB" dirty="0"/>
          </a:p>
        </p:txBody>
      </p:sp>
      <p:sp>
        <p:nvSpPr>
          <p:cNvPr id="39" name="Rectangle 38"/>
          <p:cNvSpPr/>
          <p:nvPr/>
        </p:nvSpPr>
        <p:spPr>
          <a:xfrm>
            <a:off x="3563888" y="332656"/>
            <a:ext cx="1799019" cy="369332"/>
          </a:xfrm>
          <a:prstGeom prst="rect">
            <a:avLst/>
          </a:prstGeom>
        </p:spPr>
        <p:txBody>
          <a:bodyPr wrap="none">
            <a:spAutoFit/>
          </a:bodyPr>
          <a:lstStyle/>
          <a:p>
            <a:r>
              <a:rPr lang="en-GB" dirty="0" smtClean="0"/>
              <a:t>TCo1279/TCo639</a:t>
            </a:r>
            <a:endParaRPr lang="en-GB" dirty="0"/>
          </a:p>
        </p:txBody>
      </p:sp>
      <p:sp>
        <p:nvSpPr>
          <p:cNvPr id="43" name="Rectangle 42"/>
          <p:cNvSpPr/>
          <p:nvPr/>
        </p:nvSpPr>
        <p:spPr>
          <a:xfrm>
            <a:off x="5362700" y="2987660"/>
            <a:ext cx="1319592" cy="369332"/>
          </a:xfrm>
          <a:prstGeom prst="rect">
            <a:avLst/>
          </a:prstGeom>
        </p:spPr>
        <p:txBody>
          <a:bodyPr wrap="none">
            <a:spAutoFit/>
          </a:bodyPr>
          <a:lstStyle/>
          <a:p>
            <a:r>
              <a:rPr lang="en-GB" dirty="0" smtClean="0"/>
              <a:t>14km/28km</a:t>
            </a:r>
            <a:endParaRPr lang="en-GB" dirty="0"/>
          </a:p>
        </p:txBody>
      </p:sp>
      <p:sp>
        <p:nvSpPr>
          <p:cNvPr id="44" name="Rectangle 43"/>
          <p:cNvSpPr/>
          <p:nvPr/>
        </p:nvSpPr>
        <p:spPr>
          <a:xfrm>
            <a:off x="3779912" y="620688"/>
            <a:ext cx="1202573" cy="369332"/>
          </a:xfrm>
          <a:prstGeom prst="rect">
            <a:avLst/>
          </a:prstGeom>
        </p:spPr>
        <p:txBody>
          <a:bodyPr wrap="none">
            <a:spAutoFit/>
          </a:bodyPr>
          <a:lstStyle/>
          <a:p>
            <a:r>
              <a:rPr lang="en-GB" dirty="0" smtClean="0"/>
              <a:t>9km/18km</a:t>
            </a:r>
            <a:endParaRPr lang="en-GB" dirty="0"/>
          </a:p>
        </p:txBody>
      </p:sp>
      <p:pic>
        <p:nvPicPr>
          <p:cNvPr id="25" name="Picture 3"/>
          <p:cNvPicPr>
            <a:picLocks noChangeAspect="1" noChangeArrowheads="1"/>
          </p:cNvPicPr>
          <p:nvPr/>
        </p:nvPicPr>
        <p:blipFill>
          <a:blip r:embed="rId2" cstate="print"/>
          <a:srcRect/>
          <a:stretch>
            <a:fillRect/>
          </a:stretch>
        </p:blipFill>
        <p:spPr bwMode="auto">
          <a:xfrm>
            <a:off x="2843808" y="3861048"/>
            <a:ext cx="4770120" cy="1005840"/>
          </a:xfrm>
          <a:prstGeom prst="rect">
            <a:avLst/>
          </a:prstGeom>
          <a:noFill/>
          <a:ln w="9525">
            <a:noFill/>
            <a:miter lim="800000"/>
            <a:headEnd/>
            <a:tailEnd/>
          </a:ln>
        </p:spPr>
      </p:pic>
      <p:sp>
        <p:nvSpPr>
          <p:cNvPr id="24" name="Oval 23"/>
          <p:cNvSpPr/>
          <p:nvPr/>
        </p:nvSpPr>
        <p:spPr>
          <a:xfrm>
            <a:off x="5796136" y="4077072"/>
            <a:ext cx="432048" cy="6480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p:cNvSpPr/>
          <p:nvPr/>
        </p:nvSpPr>
        <p:spPr>
          <a:xfrm>
            <a:off x="6372200" y="4077072"/>
            <a:ext cx="432048" cy="648072"/>
          </a:xfrm>
          <a:prstGeom prst="ellipse">
            <a:avLst/>
          </a:prstGeom>
          <a:noFill/>
          <a:ln>
            <a:solidFill>
              <a:srgbClr val="3434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3434F6"/>
              </a:solidFill>
            </a:endParaRPr>
          </a:p>
        </p:txBody>
      </p:sp>
      <p:sp>
        <p:nvSpPr>
          <p:cNvPr id="33" name="TextBox 32"/>
          <p:cNvSpPr txBox="1"/>
          <p:nvPr/>
        </p:nvSpPr>
        <p:spPr>
          <a:xfrm>
            <a:off x="7153928" y="2276872"/>
            <a:ext cx="1810560" cy="369332"/>
          </a:xfrm>
          <a:prstGeom prst="rect">
            <a:avLst/>
          </a:prstGeom>
          <a:noFill/>
        </p:spPr>
        <p:txBody>
          <a:bodyPr wrap="none" rtlCol="0">
            <a:spAutoFit/>
          </a:bodyPr>
          <a:lstStyle/>
          <a:p>
            <a:r>
              <a:rPr lang="en-GB" dirty="0" smtClean="0"/>
              <a:t>Single executable</a:t>
            </a:r>
            <a:endParaRPr lang="en-GB" dirty="0"/>
          </a:p>
        </p:txBody>
      </p:sp>
    </p:spTree>
    <p:extLst>
      <p:ext uri="{BB962C8B-B14F-4D97-AF65-F5344CB8AC3E}">
        <p14:creationId xmlns:p14="http://schemas.microsoft.com/office/powerpoint/2010/main" val="27139423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7384"/>
            <a:ext cx="8136904" cy="1143000"/>
          </a:xfrm>
        </p:spPr>
        <p:txBody>
          <a:bodyPr>
            <a:normAutofit/>
          </a:bodyPr>
          <a:lstStyle/>
          <a:p>
            <a:r>
              <a:rPr lang="en-GB" sz="2800" b="1" dirty="0" smtClean="0"/>
              <a:t>Wave effects in NEMO:</a:t>
            </a:r>
            <a:br>
              <a:rPr lang="en-GB" sz="2800" b="1" dirty="0" smtClean="0"/>
            </a:br>
            <a:r>
              <a:rPr lang="en-GB" sz="2800" b="1" dirty="0" smtClean="0"/>
              <a:t>sea state modulated surface stress</a:t>
            </a:r>
            <a:endParaRPr lang="en-GB" sz="2800" b="1"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1547664" y="2564904"/>
            <a:ext cx="5922169" cy="3393281"/>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2195736" y="1340768"/>
            <a:ext cx="4770120" cy="1005840"/>
          </a:xfrm>
          <a:prstGeom prst="rect">
            <a:avLst/>
          </a:prstGeom>
          <a:noFill/>
          <a:ln w="9525">
            <a:noFill/>
            <a:miter lim="800000"/>
            <a:headEnd/>
            <a:tailEnd/>
          </a:ln>
        </p:spPr>
      </p:pic>
      <p:graphicFrame>
        <p:nvGraphicFramePr>
          <p:cNvPr id="7" name="Object 6"/>
          <p:cNvGraphicFramePr>
            <a:graphicFrameLocks noChangeAspect="1"/>
          </p:cNvGraphicFramePr>
          <p:nvPr/>
        </p:nvGraphicFramePr>
        <p:xfrm>
          <a:off x="4451350" y="3359150"/>
          <a:ext cx="241300" cy="139700"/>
        </p:xfrm>
        <a:graphic>
          <a:graphicData uri="http://schemas.openxmlformats.org/presentationml/2006/ole">
            <mc:AlternateContent xmlns:mc="http://schemas.openxmlformats.org/markup-compatibility/2006">
              <mc:Choice xmlns:v="urn:schemas-microsoft-com:vml" Requires="v">
                <p:oleObj spid="_x0000_s165904" name="Equation" r:id="rId5" imgW="241195" imgH="139639" progId="Equation.3">
                  <p:embed/>
                </p:oleObj>
              </mc:Choice>
              <mc:Fallback>
                <p:oleObj name="Equation" r:id="rId5" imgW="241195" imgH="139639" progId="Equation.3">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51350" y="3359150"/>
                        <a:ext cx="241300" cy="139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430242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7384"/>
            <a:ext cx="8136904" cy="1143000"/>
          </a:xfrm>
        </p:spPr>
        <p:txBody>
          <a:bodyPr>
            <a:normAutofit/>
          </a:bodyPr>
          <a:lstStyle/>
          <a:p>
            <a:r>
              <a:rPr lang="en-GB" sz="2800" b="1" dirty="0" smtClean="0"/>
              <a:t>Wave effects in NEMO:</a:t>
            </a:r>
            <a:br>
              <a:rPr lang="en-GB" sz="2800" b="1" dirty="0" smtClean="0"/>
            </a:br>
            <a:r>
              <a:rPr lang="en-GB" sz="2800" b="1" dirty="0" smtClean="0"/>
              <a:t>sea state modulated surface stress</a:t>
            </a:r>
            <a:endParaRPr lang="en-GB" sz="2800" b="1" dirty="0"/>
          </a:p>
        </p:txBody>
      </p:sp>
      <p:pic>
        <p:nvPicPr>
          <p:cNvPr id="5122" name="Picture 2"/>
          <p:cNvPicPr>
            <a:picLocks noChangeAspect="1" noChangeArrowheads="1"/>
          </p:cNvPicPr>
          <p:nvPr/>
        </p:nvPicPr>
        <p:blipFill>
          <a:blip r:embed="rId2" cstate="print"/>
          <a:srcRect/>
          <a:stretch>
            <a:fillRect/>
          </a:stretch>
        </p:blipFill>
        <p:spPr bwMode="auto">
          <a:xfrm>
            <a:off x="2520000" y="1188000"/>
            <a:ext cx="4574381" cy="4428649"/>
          </a:xfrm>
          <a:prstGeom prst="rect">
            <a:avLst/>
          </a:prstGeom>
          <a:noFill/>
          <a:ln w="9525">
            <a:noFill/>
            <a:miter lim="800000"/>
            <a:headEnd/>
            <a:tailEnd/>
          </a:ln>
        </p:spPr>
      </p:pic>
      <p:sp>
        <p:nvSpPr>
          <p:cNvPr id="6" name="TextBox 5"/>
          <p:cNvSpPr txBox="1"/>
          <p:nvPr/>
        </p:nvSpPr>
        <p:spPr>
          <a:xfrm>
            <a:off x="1368554" y="5517232"/>
            <a:ext cx="7019870" cy="646331"/>
          </a:xfrm>
          <a:prstGeom prst="rect">
            <a:avLst/>
          </a:prstGeom>
          <a:noFill/>
        </p:spPr>
        <p:txBody>
          <a:bodyPr wrap="none" rtlCol="0">
            <a:spAutoFit/>
          </a:bodyPr>
          <a:lstStyle/>
          <a:p>
            <a:r>
              <a:rPr lang="en-GB" dirty="0" smtClean="0"/>
              <a:t>Results from standalone runs, forced by ERA-interim fluxes and sea state.</a:t>
            </a:r>
          </a:p>
          <a:p>
            <a:r>
              <a:rPr lang="en-GB" dirty="0" smtClean="0"/>
              <a:t>Averages are over a 20 year period</a:t>
            </a:r>
            <a:endParaRPr lang="en-GB" dirty="0"/>
          </a:p>
        </p:txBody>
      </p:sp>
      <p:sp>
        <p:nvSpPr>
          <p:cNvPr id="7" name="TextBox 6"/>
          <p:cNvSpPr txBox="1"/>
          <p:nvPr/>
        </p:nvSpPr>
        <p:spPr>
          <a:xfrm>
            <a:off x="7092280" y="2924944"/>
            <a:ext cx="1720536" cy="646331"/>
          </a:xfrm>
          <a:prstGeom prst="rect">
            <a:avLst/>
          </a:prstGeom>
          <a:noFill/>
        </p:spPr>
        <p:txBody>
          <a:bodyPr wrap="none" rtlCol="0">
            <a:spAutoFit/>
          </a:bodyPr>
          <a:lstStyle/>
          <a:p>
            <a:r>
              <a:rPr lang="en-GB" dirty="0" smtClean="0"/>
              <a:t>SST</a:t>
            </a:r>
          </a:p>
          <a:p>
            <a:r>
              <a:rPr lang="en-GB" dirty="0" smtClean="0"/>
              <a:t>mean difference</a:t>
            </a:r>
            <a:endParaRPr lang="en-GB" dirty="0"/>
          </a:p>
        </p:txBody>
      </p:sp>
      <p:sp>
        <p:nvSpPr>
          <p:cNvPr id="8" name="TextBox 7"/>
          <p:cNvSpPr txBox="1"/>
          <p:nvPr/>
        </p:nvSpPr>
        <p:spPr>
          <a:xfrm>
            <a:off x="539552" y="2060848"/>
            <a:ext cx="1944216" cy="369332"/>
          </a:xfrm>
          <a:prstGeom prst="rect">
            <a:avLst/>
          </a:prstGeom>
          <a:noFill/>
        </p:spPr>
        <p:txBody>
          <a:bodyPr wrap="square" rtlCol="0">
            <a:spAutoFit/>
          </a:bodyPr>
          <a:lstStyle/>
          <a:p>
            <a:r>
              <a:rPr lang="en-GB" dirty="0" smtClean="0"/>
              <a:t>Boreal winter</a:t>
            </a:r>
            <a:endParaRPr lang="en-GB" dirty="0"/>
          </a:p>
        </p:txBody>
      </p:sp>
      <p:sp>
        <p:nvSpPr>
          <p:cNvPr id="9" name="TextBox 8"/>
          <p:cNvSpPr txBox="1"/>
          <p:nvPr/>
        </p:nvSpPr>
        <p:spPr>
          <a:xfrm>
            <a:off x="539552" y="4211796"/>
            <a:ext cx="1944216" cy="369332"/>
          </a:xfrm>
          <a:prstGeom prst="rect">
            <a:avLst/>
          </a:prstGeom>
          <a:noFill/>
        </p:spPr>
        <p:txBody>
          <a:bodyPr wrap="square" rtlCol="0">
            <a:spAutoFit/>
          </a:bodyPr>
          <a:lstStyle/>
          <a:p>
            <a:r>
              <a:rPr lang="en-GB" dirty="0" smtClean="0"/>
              <a:t>Boreal summer</a:t>
            </a:r>
            <a:endParaRPr lang="en-GB" dirty="0"/>
          </a:p>
        </p:txBody>
      </p:sp>
    </p:spTree>
    <p:extLst>
      <p:ext uri="{BB962C8B-B14F-4D97-AF65-F5344CB8AC3E}">
        <p14:creationId xmlns:p14="http://schemas.microsoft.com/office/powerpoint/2010/main" val="33430242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1"/>
          <p:cNvSpPr/>
          <p:nvPr/>
        </p:nvSpPr>
        <p:spPr>
          <a:xfrm rot="600">
            <a:off x="467532" y="5503465"/>
            <a:ext cx="4333452" cy="719280"/>
          </a:xfrm>
          <a:prstGeom prst="rect">
            <a:avLst/>
          </a:prstGeom>
          <a:solidFill>
            <a:srgbClr val="000080">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Ocean model (NEMO)</a:t>
            </a:r>
          </a:p>
        </p:txBody>
      </p:sp>
      <p:sp>
        <p:nvSpPr>
          <p:cNvPr id="8" name="Rectangle 12"/>
          <p:cNvSpPr/>
          <p:nvPr/>
        </p:nvSpPr>
        <p:spPr>
          <a:xfrm rot="3600">
            <a:off x="2148623" y="2915439"/>
            <a:ext cx="4871570" cy="577800"/>
          </a:xfrm>
          <a:prstGeom prst="rect">
            <a:avLst/>
          </a:prstGeom>
          <a:solidFill>
            <a:srgbClr val="47B8B8">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smtClean="0">
                <a:ln>
                  <a:noFill/>
                </a:ln>
                <a:solidFill>
                  <a:srgbClr val="000000"/>
                </a:solidFill>
                <a:latin typeface="Arial" pitchFamily="18"/>
                <a:ea typeface="Droid Sans Fallback" pitchFamily="2"/>
                <a:cs typeface="Arial" pitchFamily="2"/>
              </a:rPr>
              <a:t>          Wave </a:t>
            </a:r>
            <a:r>
              <a:rPr lang="en-GB" sz="2000" b="1" i="0" u="none" strike="noStrike" kern="1200" spc="0" baseline="0" dirty="0">
                <a:ln>
                  <a:noFill/>
                </a:ln>
                <a:solidFill>
                  <a:srgbClr val="000000"/>
                </a:solidFill>
                <a:latin typeface="Arial" pitchFamily="18"/>
                <a:ea typeface="Droid Sans Fallback" pitchFamily="2"/>
                <a:cs typeface="Arial" pitchFamily="2"/>
              </a:rPr>
              <a:t>model </a:t>
            </a:r>
            <a:r>
              <a:rPr lang="en-GB" sz="2000" b="1" i="0" u="none" strike="noStrike" kern="1200" spc="0" baseline="0" dirty="0" smtClean="0">
                <a:ln>
                  <a:noFill/>
                </a:ln>
                <a:solidFill>
                  <a:srgbClr val="000000"/>
                </a:solidFill>
                <a:latin typeface="Arial" pitchFamily="18"/>
                <a:ea typeface="Droid Sans Fallback" pitchFamily="2"/>
                <a:cs typeface="Arial" pitchFamily="2"/>
              </a:rPr>
              <a:t>(ECWAM)                                    </a:t>
            </a:r>
            <a:endParaRPr lang="en-GB" sz="2000" b="1" i="0" u="none" strike="noStrike" kern="1200" spc="0" baseline="0" dirty="0">
              <a:ln>
                <a:noFill/>
              </a:ln>
              <a:solidFill>
                <a:srgbClr val="000000"/>
              </a:solidFill>
              <a:latin typeface="Arial" pitchFamily="18"/>
              <a:ea typeface="Droid Sans Fallback" pitchFamily="2"/>
              <a:cs typeface="Arial" pitchFamily="2"/>
            </a:endParaRPr>
          </a:p>
        </p:txBody>
      </p:sp>
      <p:sp>
        <p:nvSpPr>
          <p:cNvPr id="7" name="Rectangle 11"/>
          <p:cNvSpPr/>
          <p:nvPr/>
        </p:nvSpPr>
        <p:spPr>
          <a:xfrm rot="600">
            <a:off x="395536" y="320928"/>
            <a:ext cx="4896541" cy="719280"/>
          </a:xfrm>
          <a:prstGeom prst="rect">
            <a:avLst/>
          </a:prstGeom>
          <a:solidFill>
            <a:srgbClr val="00FFFF">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algn="ctr"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Atmospheric</a:t>
            </a:r>
            <a:br>
              <a:rPr lang="en-GB" sz="2000" b="1" i="0" u="none" strike="noStrike" kern="1200" spc="0" baseline="0" dirty="0">
                <a:ln>
                  <a:noFill/>
                </a:ln>
                <a:solidFill>
                  <a:srgbClr val="000000"/>
                </a:solidFill>
                <a:latin typeface="Arial" pitchFamily="18"/>
                <a:ea typeface="Droid Sans Fallback" pitchFamily="2"/>
                <a:cs typeface="Arial" pitchFamily="2"/>
              </a:rPr>
            </a:br>
            <a:r>
              <a:rPr lang="en-GB" sz="2000" b="1" i="0" u="none" strike="noStrike" kern="1200" spc="0" baseline="0" dirty="0">
                <a:ln>
                  <a:noFill/>
                </a:ln>
                <a:solidFill>
                  <a:srgbClr val="000000"/>
                </a:solidFill>
                <a:latin typeface="Arial" pitchFamily="18"/>
                <a:ea typeface="Droid Sans Fallback" pitchFamily="2"/>
                <a:cs typeface="Arial" pitchFamily="2"/>
              </a:rPr>
              <a:t>model (IFS)</a:t>
            </a:r>
          </a:p>
        </p:txBody>
      </p:sp>
      <p:sp>
        <p:nvSpPr>
          <p:cNvPr id="9" name="AutoShape 15"/>
          <p:cNvSpPr/>
          <p:nvPr/>
        </p:nvSpPr>
        <p:spPr>
          <a:xfrm rot="5400000">
            <a:off x="2464949" y="1779581"/>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Air  </a:t>
            </a:r>
            <a:r>
              <a:rPr lang="en-GB" sz="1600" b="1" i="0" u="none" strike="noStrike" kern="1200" spc="0" baseline="0" dirty="0" smtClean="0">
                <a:ln>
                  <a:noFill/>
                </a:ln>
                <a:solidFill>
                  <a:srgbClr val="000000"/>
                </a:solidFill>
                <a:latin typeface="Arial" pitchFamily="18"/>
                <a:ea typeface="Droid Sans Fallback" pitchFamily="2"/>
                <a:cs typeface="Arial" pitchFamily="2"/>
              </a:rPr>
              <a:t>density </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11" name="AutoShape 15"/>
          <p:cNvSpPr/>
          <p:nvPr/>
        </p:nvSpPr>
        <p:spPr>
          <a:xfrm rot="5400000">
            <a:off x="1960826" y="1796800"/>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Gustiness</a:t>
            </a:r>
          </a:p>
        </p:txBody>
      </p:sp>
      <p:sp>
        <p:nvSpPr>
          <p:cNvPr id="12" name="AutoShape 14"/>
          <p:cNvSpPr/>
          <p:nvPr/>
        </p:nvSpPr>
        <p:spPr>
          <a:xfrm rot="5421000">
            <a:off x="1406956" y="1806916"/>
            <a:ext cx="189072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Neutral wind</a:t>
            </a:r>
          </a:p>
        </p:txBody>
      </p:sp>
      <p:sp>
        <p:nvSpPr>
          <p:cNvPr id="14" name="AutoShape 15"/>
          <p:cNvSpPr/>
          <p:nvPr/>
        </p:nvSpPr>
        <p:spPr>
          <a:xfrm rot="5400000" flipH="1">
            <a:off x="3052962" y="1790659"/>
            <a:ext cx="18491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Roughness</a:t>
            </a:r>
          </a:p>
        </p:txBody>
      </p:sp>
      <p:sp>
        <p:nvSpPr>
          <p:cNvPr id="17" name="AutoShape 15"/>
          <p:cNvSpPr/>
          <p:nvPr/>
        </p:nvSpPr>
        <p:spPr>
          <a:xfrm rot="5400000">
            <a:off x="1938127" y="4287387"/>
            <a:ext cx="1992148"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C000"/>
            </a:solidFill>
            <a:prstDash val="dash"/>
            <a:miter/>
            <a:headEnd type="arrow"/>
          </a:ln>
        </p:spPr>
        <p:txBody>
          <a:bodyPr vert="horz" wrap="none" lIns="91440" tIns="10800" rIns="91440" bIns="45720" anchor="ctr" anchorCtr="1" compatLnSpc="0"/>
          <a:lstStyle/>
          <a:p>
            <a:pPr lvl="0" algn="ctr" hangingPunct="1">
              <a:spcBef>
                <a:spcPts val="0"/>
              </a:spcBef>
              <a:spcAft>
                <a:spcPts val="0"/>
              </a:spcAft>
              <a:defRPr sz="1800"/>
            </a:pPr>
            <a:r>
              <a:rPr lang="en-GB" sz="1800" b="1" dirty="0" smtClean="0">
                <a:solidFill>
                  <a:srgbClr val="000000"/>
                </a:solidFill>
                <a:latin typeface="Arial" pitchFamily="18"/>
                <a:ea typeface="Droid Sans Fallback" pitchFamily="2"/>
                <a:cs typeface="Arial" pitchFamily="2"/>
              </a:rPr>
              <a:t>Stokes drift</a:t>
            </a:r>
            <a:endParaRPr lang="en-GB" sz="1800" b="1" i="0" u="none" strike="noStrike" kern="1200" spc="0" baseline="0" dirty="0">
              <a:ln>
                <a:noFill/>
              </a:ln>
              <a:solidFill>
                <a:srgbClr val="000000"/>
              </a:solidFill>
              <a:latin typeface="Arial" pitchFamily="18"/>
              <a:ea typeface="Droid Sans Fallback" pitchFamily="2"/>
              <a:cs typeface="Arial" pitchFamily="2"/>
            </a:endParaRPr>
          </a:p>
        </p:txBody>
      </p:sp>
      <p:sp>
        <p:nvSpPr>
          <p:cNvPr id="19" name="AutoShape 15"/>
          <p:cNvSpPr/>
          <p:nvPr/>
        </p:nvSpPr>
        <p:spPr>
          <a:xfrm rot="5400000" flipH="1">
            <a:off x="-360547" y="3092909"/>
            <a:ext cx="4392488" cy="43204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Currents</a:t>
            </a:r>
          </a:p>
        </p:txBody>
      </p:sp>
      <p:sp>
        <p:nvSpPr>
          <p:cNvPr id="21" name="AutoShape 15"/>
          <p:cNvSpPr/>
          <p:nvPr/>
        </p:nvSpPr>
        <p:spPr>
          <a:xfrm rot="5400000" flipH="1">
            <a:off x="-924801" y="3069479"/>
            <a:ext cx="4404108"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smtClean="0">
                <a:ln>
                  <a:noFill/>
                </a:ln>
                <a:solidFill>
                  <a:srgbClr val="000000"/>
                </a:solidFill>
                <a:latin typeface="Arial" pitchFamily="18"/>
                <a:ea typeface="Droid Sans Fallback" pitchFamily="2"/>
                <a:cs typeface="Arial" pitchFamily="2"/>
              </a:rPr>
              <a:t>Sea surface temperature</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27" name="Right Arrow 26"/>
          <p:cNvSpPr/>
          <p:nvPr/>
        </p:nvSpPr>
        <p:spPr bwMode="auto">
          <a:xfrm>
            <a:off x="7308304" y="1268760"/>
            <a:ext cx="1656184" cy="432048"/>
          </a:xfrm>
          <a:prstGeom prst="rightArrow">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28" name="TextBox 27"/>
          <p:cNvSpPr txBox="1"/>
          <p:nvPr/>
        </p:nvSpPr>
        <p:spPr>
          <a:xfrm>
            <a:off x="3347865" y="1904777"/>
            <a:ext cx="184731" cy="338554"/>
          </a:xfrm>
          <a:prstGeom prst="rect">
            <a:avLst/>
          </a:prstGeom>
          <a:noFill/>
        </p:spPr>
        <p:txBody>
          <a:bodyPr wrap="none" rtlCol="0">
            <a:spAutoFit/>
          </a:bodyPr>
          <a:lstStyle/>
          <a:p>
            <a:endParaRPr lang="fr-FR" sz="1600" dirty="0"/>
          </a:p>
        </p:txBody>
      </p:sp>
      <p:sp>
        <p:nvSpPr>
          <p:cNvPr id="29" name="TextBox 28"/>
          <p:cNvSpPr txBox="1"/>
          <p:nvPr/>
        </p:nvSpPr>
        <p:spPr>
          <a:xfrm>
            <a:off x="7236296" y="1340768"/>
            <a:ext cx="1704313" cy="307777"/>
          </a:xfrm>
          <a:prstGeom prst="rect">
            <a:avLst/>
          </a:prstGeom>
          <a:noFill/>
        </p:spPr>
        <p:txBody>
          <a:bodyPr wrap="none" rtlCol="0">
            <a:spAutoFit/>
          </a:bodyPr>
          <a:lstStyle/>
          <a:p>
            <a:r>
              <a:rPr lang="en-GB" sz="1400" b="1" dirty="0" smtClean="0">
                <a:latin typeface="+mn-lt"/>
              </a:rPr>
              <a:t>All configurations</a:t>
            </a:r>
            <a:endParaRPr lang="en-GB" sz="1400" b="1" dirty="0">
              <a:latin typeface="+mn-lt"/>
            </a:endParaRPr>
          </a:p>
        </p:txBody>
      </p:sp>
      <p:sp>
        <p:nvSpPr>
          <p:cNvPr id="31" name="Right Arrow 30"/>
          <p:cNvSpPr/>
          <p:nvPr/>
        </p:nvSpPr>
        <p:spPr bwMode="auto">
          <a:xfrm>
            <a:off x="7308304" y="1772816"/>
            <a:ext cx="1656184" cy="432048"/>
          </a:xfrm>
          <a:prstGeom prst="rightArrow">
            <a:avLst/>
          </a:prstGeom>
          <a:noFill/>
          <a:ln w="28575" cap="flat" cmpd="sng" algn="ctr">
            <a:solidFill>
              <a:srgbClr val="FFC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32" name="TextBox 31"/>
          <p:cNvSpPr txBox="1"/>
          <p:nvPr/>
        </p:nvSpPr>
        <p:spPr>
          <a:xfrm>
            <a:off x="7312361" y="1825079"/>
            <a:ext cx="1122680" cy="307777"/>
          </a:xfrm>
          <a:prstGeom prst="rect">
            <a:avLst/>
          </a:prstGeom>
          <a:noFill/>
        </p:spPr>
        <p:txBody>
          <a:bodyPr wrap="none" rtlCol="0">
            <a:spAutoFit/>
          </a:bodyPr>
          <a:lstStyle/>
          <a:p>
            <a:r>
              <a:rPr lang="en-GB" sz="1400" b="1" dirty="0" smtClean="0">
                <a:latin typeface="+mn-lt"/>
              </a:rPr>
              <a:t>Ensemble FC</a:t>
            </a:r>
            <a:endParaRPr lang="en-GB" sz="1400" b="1" dirty="0">
              <a:latin typeface="+mn-lt"/>
            </a:endParaRPr>
          </a:p>
        </p:txBody>
      </p:sp>
      <p:sp>
        <p:nvSpPr>
          <p:cNvPr id="38" name="AutoShape 15"/>
          <p:cNvSpPr/>
          <p:nvPr/>
        </p:nvSpPr>
        <p:spPr>
          <a:xfrm rot="16200000" flipH="1">
            <a:off x="-1428858" y="3081099"/>
            <a:ext cx="4404108"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dirty="0" smtClean="0">
                <a:solidFill>
                  <a:srgbClr val="000000"/>
                </a:solidFill>
                <a:latin typeface="Arial" pitchFamily="18"/>
                <a:ea typeface="Droid Sans Fallback" pitchFamily="2"/>
                <a:cs typeface="Arial" pitchFamily="2"/>
              </a:rPr>
              <a:t>Solar and non solar fluxes, E-P</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41" name="Rectangle 4"/>
          <p:cNvSpPr txBox="1">
            <a:spLocks noChangeArrowheads="1"/>
          </p:cNvSpPr>
          <p:nvPr/>
        </p:nvSpPr>
        <p:spPr>
          <a:xfrm>
            <a:off x="5184576" y="344711"/>
            <a:ext cx="4067944" cy="708025"/>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Towards a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coupled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system</a:t>
            </a:r>
            <a:endParaRPr kumimoji="0" lang="en-US" sz="2400" b="1" i="0" u="none" strike="noStrike" kern="1200" cap="none" spc="0" normalizeH="0" baseline="0" noProof="0" dirty="0">
              <a:ln>
                <a:noFill/>
              </a:ln>
              <a:solidFill>
                <a:schemeClr val="accent1">
                  <a:lumMod val="75000"/>
                </a:schemeClr>
              </a:solidFill>
              <a:effectLst/>
              <a:uLnTx/>
              <a:uFillTx/>
              <a:latin typeface="+mj-lt"/>
              <a:ea typeface="+mj-ea"/>
              <a:cs typeface="+mj-cs"/>
            </a:endParaRPr>
          </a:p>
        </p:txBody>
      </p:sp>
      <p:sp>
        <p:nvSpPr>
          <p:cNvPr id="37" name="Rectangle 36"/>
          <p:cNvSpPr/>
          <p:nvPr/>
        </p:nvSpPr>
        <p:spPr>
          <a:xfrm>
            <a:off x="5076056" y="5661248"/>
            <a:ext cx="1290290" cy="369332"/>
          </a:xfrm>
          <a:prstGeom prst="rect">
            <a:avLst/>
          </a:prstGeom>
          <a:solidFill>
            <a:schemeClr val="bg1"/>
          </a:solidFill>
        </p:spPr>
        <p:txBody>
          <a:bodyPr wrap="none">
            <a:spAutoFit/>
          </a:bodyPr>
          <a:lstStyle/>
          <a:p>
            <a:r>
              <a:rPr lang="en-GB" dirty="0" smtClean="0"/>
              <a:t>ORCA1_Z42</a:t>
            </a:r>
            <a:endParaRPr lang="en-GB" dirty="0"/>
          </a:p>
        </p:txBody>
      </p:sp>
      <p:sp>
        <p:nvSpPr>
          <p:cNvPr id="39" name="Rectangle 38"/>
          <p:cNvSpPr/>
          <p:nvPr/>
        </p:nvSpPr>
        <p:spPr>
          <a:xfrm>
            <a:off x="3563888" y="332656"/>
            <a:ext cx="1799019" cy="369332"/>
          </a:xfrm>
          <a:prstGeom prst="rect">
            <a:avLst/>
          </a:prstGeom>
        </p:spPr>
        <p:txBody>
          <a:bodyPr wrap="none">
            <a:spAutoFit/>
          </a:bodyPr>
          <a:lstStyle/>
          <a:p>
            <a:r>
              <a:rPr lang="en-GB" dirty="0" smtClean="0"/>
              <a:t>TCo1279/TCo639</a:t>
            </a:r>
            <a:endParaRPr lang="en-GB" dirty="0"/>
          </a:p>
        </p:txBody>
      </p:sp>
      <p:sp>
        <p:nvSpPr>
          <p:cNvPr id="43" name="Rectangle 42"/>
          <p:cNvSpPr/>
          <p:nvPr/>
        </p:nvSpPr>
        <p:spPr>
          <a:xfrm>
            <a:off x="5362700" y="2987660"/>
            <a:ext cx="1319592" cy="369332"/>
          </a:xfrm>
          <a:prstGeom prst="rect">
            <a:avLst/>
          </a:prstGeom>
        </p:spPr>
        <p:txBody>
          <a:bodyPr wrap="none">
            <a:spAutoFit/>
          </a:bodyPr>
          <a:lstStyle/>
          <a:p>
            <a:r>
              <a:rPr lang="en-GB" dirty="0" smtClean="0"/>
              <a:t>14km/28km</a:t>
            </a:r>
            <a:endParaRPr lang="en-GB" dirty="0"/>
          </a:p>
        </p:txBody>
      </p:sp>
      <p:sp>
        <p:nvSpPr>
          <p:cNvPr id="44" name="Rectangle 43"/>
          <p:cNvSpPr/>
          <p:nvPr/>
        </p:nvSpPr>
        <p:spPr>
          <a:xfrm>
            <a:off x="3779912" y="620688"/>
            <a:ext cx="1202573" cy="369332"/>
          </a:xfrm>
          <a:prstGeom prst="rect">
            <a:avLst/>
          </a:prstGeom>
        </p:spPr>
        <p:txBody>
          <a:bodyPr wrap="none">
            <a:spAutoFit/>
          </a:bodyPr>
          <a:lstStyle/>
          <a:p>
            <a:r>
              <a:rPr lang="en-GB" dirty="0" smtClean="0"/>
              <a:t>9km/18km</a:t>
            </a:r>
            <a:endParaRPr lang="en-GB" dirty="0"/>
          </a:p>
        </p:txBody>
      </p:sp>
      <p:pic>
        <p:nvPicPr>
          <p:cNvPr id="115714" name="Picture 2"/>
          <p:cNvPicPr>
            <a:picLocks noChangeAspect="1" noChangeArrowheads="1"/>
          </p:cNvPicPr>
          <p:nvPr/>
        </p:nvPicPr>
        <p:blipFill>
          <a:blip r:embed="rId2" cstate="print"/>
          <a:srcRect/>
          <a:stretch>
            <a:fillRect/>
          </a:stretch>
        </p:blipFill>
        <p:spPr bwMode="auto">
          <a:xfrm>
            <a:off x="3635896" y="3501008"/>
            <a:ext cx="4495800" cy="1047750"/>
          </a:xfrm>
          <a:prstGeom prst="rect">
            <a:avLst/>
          </a:prstGeom>
          <a:noFill/>
          <a:ln w="9525">
            <a:noFill/>
            <a:miter lim="800000"/>
            <a:headEnd/>
            <a:tailEnd/>
          </a:ln>
        </p:spPr>
      </p:pic>
      <p:pic>
        <p:nvPicPr>
          <p:cNvPr id="115715" name="Picture 3"/>
          <p:cNvPicPr>
            <a:picLocks noChangeAspect="1" noChangeArrowheads="1"/>
          </p:cNvPicPr>
          <p:nvPr/>
        </p:nvPicPr>
        <p:blipFill>
          <a:blip r:embed="rId3" cstate="print"/>
          <a:srcRect/>
          <a:stretch>
            <a:fillRect/>
          </a:stretch>
        </p:blipFill>
        <p:spPr bwMode="auto">
          <a:xfrm>
            <a:off x="3779912" y="4365104"/>
            <a:ext cx="4400550" cy="1076325"/>
          </a:xfrm>
          <a:prstGeom prst="rect">
            <a:avLst/>
          </a:prstGeom>
          <a:noFill/>
          <a:ln w="9525">
            <a:noFill/>
            <a:miter lim="800000"/>
            <a:headEnd/>
            <a:tailEnd/>
          </a:ln>
        </p:spPr>
      </p:pic>
      <p:sp>
        <p:nvSpPr>
          <p:cNvPr id="30" name="Oval 29"/>
          <p:cNvSpPr/>
          <p:nvPr/>
        </p:nvSpPr>
        <p:spPr>
          <a:xfrm>
            <a:off x="6084168" y="4653136"/>
            <a:ext cx="360040" cy="504056"/>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7153928" y="2276872"/>
            <a:ext cx="1810560" cy="369332"/>
          </a:xfrm>
          <a:prstGeom prst="rect">
            <a:avLst/>
          </a:prstGeom>
          <a:noFill/>
        </p:spPr>
        <p:txBody>
          <a:bodyPr wrap="none" rtlCol="0">
            <a:spAutoFit/>
          </a:bodyPr>
          <a:lstStyle/>
          <a:p>
            <a:r>
              <a:rPr lang="en-GB" dirty="0" smtClean="0"/>
              <a:t>Single executable</a:t>
            </a:r>
            <a:endParaRPr lang="en-GB" dirty="0"/>
          </a:p>
        </p:txBody>
      </p:sp>
      <p:sp>
        <p:nvSpPr>
          <p:cNvPr id="2" name="Rectangle 1"/>
          <p:cNvSpPr/>
          <p:nvPr/>
        </p:nvSpPr>
        <p:spPr>
          <a:xfrm>
            <a:off x="7020495" y="5591621"/>
            <a:ext cx="2037737" cy="923330"/>
          </a:xfrm>
          <a:prstGeom prst="rect">
            <a:avLst/>
          </a:prstGeom>
        </p:spPr>
        <p:txBody>
          <a:bodyPr wrap="none">
            <a:spAutoFit/>
          </a:bodyPr>
          <a:lstStyle/>
          <a:p>
            <a:r>
              <a:rPr lang="en-GB" dirty="0" smtClean="0"/>
              <a:t>U</a:t>
            </a:r>
            <a:r>
              <a:rPr lang="en-GB" baseline="-25000" dirty="0" smtClean="0"/>
              <a:t>s</a:t>
            </a:r>
            <a:r>
              <a:rPr lang="en-GB" dirty="0" smtClean="0"/>
              <a:t>(z) </a:t>
            </a:r>
            <a:r>
              <a:rPr lang="en-GB" dirty="0" smtClean="0"/>
              <a:t>vertical profile</a:t>
            </a:r>
          </a:p>
          <a:p>
            <a:r>
              <a:rPr lang="en-GB" dirty="0"/>
              <a:t>a</a:t>
            </a:r>
            <a:r>
              <a:rPr lang="en-GB" dirty="0" smtClean="0"/>
              <a:t>pproximated using</a:t>
            </a:r>
          </a:p>
          <a:p>
            <a:r>
              <a:rPr lang="en-GB" dirty="0" smtClean="0"/>
              <a:t>Breivik et al. 2014</a:t>
            </a:r>
            <a:endParaRPr lang="en-GB" dirty="0"/>
          </a:p>
        </p:txBody>
      </p:sp>
    </p:spTree>
    <p:extLst>
      <p:ext uri="{BB962C8B-B14F-4D97-AF65-F5344CB8AC3E}">
        <p14:creationId xmlns:p14="http://schemas.microsoft.com/office/powerpoint/2010/main" val="27139423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5715"/>
                                        </p:tgtEl>
                                        <p:attrNameLst>
                                          <p:attrName>style.visibility</p:attrName>
                                        </p:attrNameLst>
                                      </p:cBhvr>
                                      <p:to>
                                        <p:strVal val="visible"/>
                                      </p:to>
                                    </p:set>
                                  </p:childTnLst>
                                </p:cTn>
                              </p:par>
                              <p:par>
                                <p:cTn id="7" presetID="2" presetClass="entr" presetSubtype="4" fill="hold" grpId="1" nodeType="withEffect">
                                  <p:stCondLst>
                                    <p:cond delay="0"/>
                                  </p:stCondLst>
                                  <p:childTnLst>
                                    <p:set>
                                      <p:cBhvr>
                                        <p:cTn id="8" dur="1" fill="hold">
                                          <p:stCondLst>
                                            <p:cond delay="0"/>
                                          </p:stCondLst>
                                        </p:cTn>
                                        <p:tgtEl>
                                          <p:spTgt spid="30"/>
                                        </p:tgtEl>
                                        <p:attrNameLst>
                                          <p:attrName>style.visibility</p:attrName>
                                        </p:attrNameLst>
                                      </p:cBhvr>
                                      <p:to>
                                        <p:strVal val="visible"/>
                                      </p:to>
                                    </p:set>
                                    <p:anim calcmode="lin" valueType="num">
                                      <p:cBhvr additive="base">
                                        <p:cTn id="9" dur="500" fill="hold"/>
                                        <p:tgtEl>
                                          <p:spTgt spid="30"/>
                                        </p:tgtEl>
                                        <p:attrNameLst>
                                          <p:attrName>ppt_x</p:attrName>
                                        </p:attrNameLst>
                                      </p:cBhvr>
                                      <p:tavLst>
                                        <p:tav tm="0">
                                          <p:val>
                                            <p:strVal val="#ppt_x"/>
                                          </p:val>
                                        </p:tav>
                                        <p:tav tm="100000">
                                          <p:val>
                                            <p:strVal val="#ppt_x"/>
                                          </p:val>
                                        </p:tav>
                                      </p:tavLst>
                                    </p:anim>
                                    <p:anim calcmode="lin" valueType="num">
                                      <p:cBhvr additive="base">
                                        <p:cTn id="1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7384"/>
            <a:ext cx="8136904" cy="1143000"/>
          </a:xfrm>
        </p:spPr>
        <p:txBody>
          <a:bodyPr>
            <a:normAutofit/>
          </a:bodyPr>
          <a:lstStyle/>
          <a:p>
            <a:r>
              <a:rPr lang="en-GB" sz="2800" b="1" dirty="0" smtClean="0"/>
              <a:t>Wave effects in NEMO:</a:t>
            </a:r>
            <a:br>
              <a:rPr lang="en-GB" sz="2800" b="1" dirty="0" smtClean="0"/>
            </a:br>
            <a:r>
              <a:rPr lang="en-GB" sz="2800" b="1" dirty="0" smtClean="0"/>
              <a:t> Stokes-Coriolis Forcing</a:t>
            </a:r>
            <a:endParaRPr lang="en-GB" sz="2800" b="1" dirty="0"/>
          </a:p>
        </p:txBody>
      </p:sp>
      <p:pic>
        <p:nvPicPr>
          <p:cNvPr id="4098" name="Picture 2"/>
          <p:cNvPicPr>
            <a:picLocks noChangeAspect="1" noChangeArrowheads="1"/>
          </p:cNvPicPr>
          <p:nvPr/>
        </p:nvPicPr>
        <p:blipFill>
          <a:blip r:embed="rId2" cstate="print"/>
          <a:srcRect/>
          <a:stretch>
            <a:fillRect/>
          </a:stretch>
        </p:blipFill>
        <p:spPr bwMode="auto">
          <a:xfrm>
            <a:off x="2520000" y="1188000"/>
            <a:ext cx="4517708" cy="4315301"/>
          </a:xfrm>
          <a:prstGeom prst="rect">
            <a:avLst/>
          </a:prstGeom>
          <a:noFill/>
          <a:ln w="9525">
            <a:noFill/>
            <a:miter lim="800000"/>
            <a:headEnd/>
            <a:tailEnd/>
          </a:ln>
        </p:spPr>
      </p:pic>
      <p:sp>
        <p:nvSpPr>
          <p:cNvPr id="5" name="TextBox 4"/>
          <p:cNvSpPr txBox="1"/>
          <p:nvPr/>
        </p:nvSpPr>
        <p:spPr>
          <a:xfrm>
            <a:off x="1368554" y="5517232"/>
            <a:ext cx="7019870" cy="646331"/>
          </a:xfrm>
          <a:prstGeom prst="rect">
            <a:avLst/>
          </a:prstGeom>
          <a:noFill/>
        </p:spPr>
        <p:txBody>
          <a:bodyPr wrap="none" rtlCol="0">
            <a:spAutoFit/>
          </a:bodyPr>
          <a:lstStyle/>
          <a:p>
            <a:r>
              <a:rPr lang="en-GB" dirty="0" smtClean="0"/>
              <a:t>Results from standalone runs, forced by ERA-interim fluxes and sea state.</a:t>
            </a:r>
          </a:p>
          <a:p>
            <a:r>
              <a:rPr lang="en-GB" dirty="0" smtClean="0"/>
              <a:t>Averages are over a 20 year period</a:t>
            </a:r>
            <a:endParaRPr lang="en-GB" dirty="0"/>
          </a:p>
        </p:txBody>
      </p:sp>
      <p:sp>
        <p:nvSpPr>
          <p:cNvPr id="6" name="TextBox 5"/>
          <p:cNvSpPr txBox="1"/>
          <p:nvPr/>
        </p:nvSpPr>
        <p:spPr>
          <a:xfrm>
            <a:off x="539552" y="2060848"/>
            <a:ext cx="1944216" cy="369332"/>
          </a:xfrm>
          <a:prstGeom prst="rect">
            <a:avLst/>
          </a:prstGeom>
          <a:noFill/>
        </p:spPr>
        <p:txBody>
          <a:bodyPr wrap="square" rtlCol="0">
            <a:spAutoFit/>
          </a:bodyPr>
          <a:lstStyle/>
          <a:p>
            <a:r>
              <a:rPr lang="en-GB" dirty="0" smtClean="0"/>
              <a:t>Boreal winter</a:t>
            </a:r>
            <a:endParaRPr lang="en-GB" dirty="0"/>
          </a:p>
        </p:txBody>
      </p:sp>
      <p:sp>
        <p:nvSpPr>
          <p:cNvPr id="7" name="TextBox 6"/>
          <p:cNvSpPr txBox="1"/>
          <p:nvPr/>
        </p:nvSpPr>
        <p:spPr>
          <a:xfrm>
            <a:off x="539552" y="4211796"/>
            <a:ext cx="1944216" cy="369332"/>
          </a:xfrm>
          <a:prstGeom prst="rect">
            <a:avLst/>
          </a:prstGeom>
          <a:noFill/>
        </p:spPr>
        <p:txBody>
          <a:bodyPr wrap="square" rtlCol="0">
            <a:spAutoFit/>
          </a:bodyPr>
          <a:lstStyle/>
          <a:p>
            <a:r>
              <a:rPr lang="en-GB" dirty="0" smtClean="0"/>
              <a:t>Boreal summer</a:t>
            </a:r>
            <a:endParaRPr lang="en-GB" dirty="0"/>
          </a:p>
        </p:txBody>
      </p:sp>
      <p:sp>
        <p:nvSpPr>
          <p:cNvPr id="9" name="TextBox 8"/>
          <p:cNvSpPr txBox="1"/>
          <p:nvPr/>
        </p:nvSpPr>
        <p:spPr>
          <a:xfrm>
            <a:off x="7092280" y="2924944"/>
            <a:ext cx="1720536" cy="646331"/>
          </a:xfrm>
          <a:prstGeom prst="rect">
            <a:avLst/>
          </a:prstGeom>
          <a:noFill/>
        </p:spPr>
        <p:txBody>
          <a:bodyPr wrap="none" rtlCol="0">
            <a:spAutoFit/>
          </a:bodyPr>
          <a:lstStyle/>
          <a:p>
            <a:r>
              <a:rPr lang="en-GB" dirty="0" smtClean="0"/>
              <a:t>SST</a:t>
            </a:r>
          </a:p>
          <a:p>
            <a:r>
              <a:rPr lang="en-GB" dirty="0" smtClean="0"/>
              <a:t>mean difference</a:t>
            </a:r>
            <a:endParaRPr lang="en-GB" dirty="0"/>
          </a:p>
        </p:txBody>
      </p:sp>
    </p:spTree>
    <p:extLst>
      <p:ext uri="{BB962C8B-B14F-4D97-AF65-F5344CB8AC3E}">
        <p14:creationId xmlns:p14="http://schemas.microsoft.com/office/powerpoint/2010/main" val="33430242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1"/>
          <p:cNvSpPr/>
          <p:nvPr/>
        </p:nvSpPr>
        <p:spPr>
          <a:xfrm rot="600">
            <a:off x="467532" y="5503465"/>
            <a:ext cx="4333452" cy="719280"/>
          </a:xfrm>
          <a:prstGeom prst="rect">
            <a:avLst/>
          </a:prstGeom>
          <a:solidFill>
            <a:srgbClr val="000080">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Ocean model (NEMO)</a:t>
            </a:r>
          </a:p>
        </p:txBody>
      </p:sp>
      <p:sp>
        <p:nvSpPr>
          <p:cNvPr id="8" name="Rectangle 12"/>
          <p:cNvSpPr/>
          <p:nvPr/>
        </p:nvSpPr>
        <p:spPr>
          <a:xfrm rot="3600">
            <a:off x="2148623" y="2915439"/>
            <a:ext cx="4871570" cy="577800"/>
          </a:xfrm>
          <a:prstGeom prst="rect">
            <a:avLst/>
          </a:prstGeom>
          <a:solidFill>
            <a:srgbClr val="47B8B8">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smtClean="0">
                <a:ln>
                  <a:noFill/>
                </a:ln>
                <a:solidFill>
                  <a:srgbClr val="000000"/>
                </a:solidFill>
                <a:latin typeface="Arial" pitchFamily="18"/>
                <a:ea typeface="Droid Sans Fallback" pitchFamily="2"/>
                <a:cs typeface="Arial" pitchFamily="2"/>
              </a:rPr>
              <a:t>          Wave </a:t>
            </a:r>
            <a:r>
              <a:rPr lang="en-GB" sz="2000" b="1" i="0" u="none" strike="noStrike" kern="1200" spc="0" baseline="0" dirty="0">
                <a:ln>
                  <a:noFill/>
                </a:ln>
                <a:solidFill>
                  <a:srgbClr val="000000"/>
                </a:solidFill>
                <a:latin typeface="Arial" pitchFamily="18"/>
                <a:ea typeface="Droid Sans Fallback" pitchFamily="2"/>
                <a:cs typeface="Arial" pitchFamily="2"/>
              </a:rPr>
              <a:t>model </a:t>
            </a:r>
            <a:r>
              <a:rPr lang="en-GB" sz="2000" b="1" i="0" u="none" strike="noStrike" kern="1200" spc="0" baseline="0" dirty="0" smtClean="0">
                <a:ln>
                  <a:noFill/>
                </a:ln>
                <a:solidFill>
                  <a:srgbClr val="000000"/>
                </a:solidFill>
                <a:latin typeface="Arial" pitchFamily="18"/>
                <a:ea typeface="Droid Sans Fallback" pitchFamily="2"/>
                <a:cs typeface="Arial" pitchFamily="2"/>
              </a:rPr>
              <a:t>(ECWAM)                                    </a:t>
            </a:r>
            <a:endParaRPr lang="en-GB" sz="2000" b="1" i="0" u="none" strike="noStrike" kern="1200" spc="0" baseline="0" dirty="0">
              <a:ln>
                <a:noFill/>
              </a:ln>
              <a:solidFill>
                <a:srgbClr val="000000"/>
              </a:solidFill>
              <a:latin typeface="Arial" pitchFamily="18"/>
              <a:ea typeface="Droid Sans Fallback" pitchFamily="2"/>
              <a:cs typeface="Arial" pitchFamily="2"/>
            </a:endParaRPr>
          </a:p>
        </p:txBody>
      </p:sp>
      <p:sp>
        <p:nvSpPr>
          <p:cNvPr id="7" name="Rectangle 11"/>
          <p:cNvSpPr/>
          <p:nvPr/>
        </p:nvSpPr>
        <p:spPr>
          <a:xfrm rot="600">
            <a:off x="395536" y="320928"/>
            <a:ext cx="4896541" cy="719280"/>
          </a:xfrm>
          <a:prstGeom prst="rect">
            <a:avLst/>
          </a:prstGeom>
          <a:solidFill>
            <a:srgbClr val="00FFFF">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algn="ctr"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Atmospheric</a:t>
            </a:r>
            <a:br>
              <a:rPr lang="en-GB" sz="2000" b="1" i="0" u="none" strike="noStrike" kern="1200" spc="0" baseline="0" dirty="0">
                <a:ln>
                  <a:noFill/>
                </a:ln>
                <a:solidFill>
                  <a:srgbClr val="000000"/>
                </a:solidFill>
                <a:latin typeface="Arial" pitchFamily="18"/>
                <a:ea typeface="Droid Sans Fallback" pitchFamily="2"/>
                <a:cs typeface="Arial" pitchFamily="2"/>
              </a:rPr>
            </a:br>
            <a:r>
              <a:rPr lang="en-GB" sz="2000" b="1" i="0" u="none" strike="noStrike" kern="1200" spc="0" baseline="0" dirty="0">
                <a:ln>
                  <a:noFill/>
                </a:ln>
                <a:solidFill>
                  <a:srgbClr val="000000"/>
                </a:solidFill>
                <a:latin typeface="Arial" pitchFamily="18"/>
                <a:ea typeface="Droid Sans Fallback" pitchFamily="2"/>
                <a:cs typeface="Arial" pitchFamily="2"/>
              </a:rPr>
              <a:t>model (IFS)</a:t>
            </a:r>
          </a:p>
        </p:txBody>
      </p:sp>
      <p:sp>
        <p:nvSpPr>
          <p:cNvPr id="9" name="AutoShape 15"/>
          <p:cNvSpPr/>
          <p:nvPr/>
        </p:nvSpPr>
        <p:spPr>
          <a:xfrm rot="5400000">
            <a:off x="2464949" y="1779581"/>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Air  </a:t>
            </a:r>
            <a:r>
              <a:rPr lang="en-GB" sz="1600" b="1" i="0" u="none" strike="noStrike" kern="1200" spc="0" baseline="0" dirty="0" smtClean="0">
                <a:ln>
                  <a:noFill/>
                </a:ln>
                <a:solidFill>
                  <a:srgbClr val="000000"/>
                </a:solidFill>
                <a:latin typeface="Arial" pitchFamily="18"/>
                <a:ea typeface="Droid Sans Fallback" pitchFamily="2"/>
                <a:cs typeface="Arial" pitchFamily="2"/>
              </a:rPr>
              <a:t>density </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11" name="AutoShape 15"/>
          <p:cNvSpPr/>
          <p:nvPr/>
        </p:nvSpPr>
        <p:spPr>
          <a:xfrm rot="5400000">
            <a:off x="1960826" y="1796800"/>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Gustiness</a:t>
            </a:r>
          </a:p>
        </p:txBody>
      </p:sp>
      <p:sp>
        <p:nvSpPr>
          <p:cNvPr id="12" name="AutoShape 14"/>
          <p:cNvSpPr/>
          <p:nvPr/>
        </p:nvSpPr>
        <p:spPr>
          <a:xfrm rot="5421000">
            <a:off x="1406956" y="1806916"/>
            <a:ext cx="189072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Neutral wind</a:t>
            </a:r>
          </a:p>
        </p:txBody>
      </p:sp>
      <p:sp>
        <p:nvSpPr>
          <p:cNvPr id="14" name="AutoShape 15"/>
          <p:cNvSpPr/>
          <p:nvPr/>
        </p:nvSpPr>
        <p:spPr>
          <a:xfrm rot="5400000" flipH="1">
            <a:off x="3052962" y="1790659"/>
            <a:ext cx="18491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Roughness</a:t>
            </a:r>
          </a:p>
        </p:txBody>
      </p:sp>
      <p:sp>
        <p:nvSpPr>
          <p:cNvPr id="16" name="AutoShape 15"/>
          <p:cNvSpPr/>
          <p:nvPr/>
        </p:nvSpPr>
        <p:spPr>
          <a:xfrm rot="5400000">
            <a:off x="2542065" y="4237605"/>
            <a:ext cx="1965602" cy="46829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smtClean="0">
                <a:ln>
                  <a:noFill/>
                </a:ln>
                <a:solidFill>
                  <a:srgbClr val="000000"/>
                </a:solidFill>
                <a:latin typeface="Arial" pitchFamily="18"/>
                <a:ea typeface="Droid Sans Fallback" pitchFamily="2"/>
                <a:cs typeface="Arial" pitchFamily="2"/>
              </a:rPr>
              <a:t>Turbulent </a:t>
            </a:r>
            <a:r>
              <a:rPr lang="en-GB" sz="1600" b="1" i="0" u="none" strike="noStrike" kern="1200" spc="0" baseline="0" dirty="0">
                <a:ln>
                  <a:noFill/>
                </a:ln>
                <a:solidFill>
                  <a:srgbClr val="000000"/>
                </a:solidFill>
                <a:latin typeface="Arial" pitchFamily="18"/>
                <a:ea typeface="Droid Sans Fallback" pitchFamily="2"/>
                <a:cs typeface="Arial" pitchFamily="2"/>
              </a:rPr>
              <a:t>energy</a:t>
            </a:r>
          </a:p>
        </p:txBody>
      </p:sp>
      <p:sp>
        <p:nvSpPr>
          <p:cNvPr id="19" name="AutoShape 15"/>
          <p:cNvSpPr/>
          <p:nvPr/>
        </p:nvSpPr>
        <p:spPr>
          <a:xfrm rot="5400000" flipH="1">
            <a:off x="-360547" y="3092909"/>
            <a:ext cx="4392488" cy="43204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Currents</a:t>
            </a:r>
          </a:p>
        </p:txBody>
      </p:sp>
      <p:sp>
        <p:nvSpPr>
          <p:cNvPr id="21" name="AutoShape 15"/>
          <p:cNvSpPr/>
          <p:nvPr/>
        </p:nvSpPr>
        <p:spPr>
          <a:xfrm rot="5400000" flipH="1">
            <a:off x="-924801" y="3069479"/>
            <a:ext cx="4404108"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smtClean="0">
                <a:ln>
                  <a:noFill/>
                </a:ln>
                <a:solidFill>
                  <a:srgbClr val="000000"/>
                </a:solidFill>
                <a:latin typeface="Arial" pitchFamily="18"/>
                <a:ea typeface="Droid Sans Fallback" pitchFamily="2"/>
                <a:cs typeface="Arial" pitchFamily="2"/>
              </a:rPr>
              <a:t>Sea surface temperature</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27" name="Right Arrow 26"/>
          <p:cNvSpPr/>
          <p:nvPr/>
        </p:nvSpPr>
        <p:spPr bwMode="auto">
          <a:xfrm>
            <a:off x="7308304" y="1268760"/>
            <a:ext cx="1656184" cy="432048"/>
          </a:xfrm>
          <a:prstGeom prst="rightArrow">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28" name="TextBox 27"/>
          <p:cNvSpPr txBox="1"/>
          <p:nvPr/>
        </p:nvSpPr>
        <p:spPr>
          <a:xfrm>
            <a:off x="3347865" y="1904777"/>
            <a:ext cx="184731" cy="338554"/>
          </a:xfrm>
          <a:prstGeom prst="rect">
            <a:avLst/>
          </a:prstGeom>
          <a:noFill/>
        </p:spPr>
        <p:txBody>
          <a:bodyPr wrap="none" rtlCol="0">
            <a:spAutoFit/>
          </a:bodyPr>
          <a:lstStyle/>
          <a:p>
            <a:endParaRPr lang="fr-FR" sz="1600" dirty="0"/>
          </a:p>
        </p:txBody>
      </p:sp>
      <p:sp>
        <p:nvSpPr>
          <p:cNvPr id="29" name="TextBox 28"/>
          <p:cNvSpPr txBox="1"/>
          <p:nvPr/>
        </p:nvSpPr>
        <p:spPr>
          <a:xfrm>
            <a:off x="7236296" y="1340768"/>
            <a:ext cx="1704313" cy="307777"/>
          </a:xfrm>
          <a:prstGeom prst="rect">
            <a:avLst/>
          </a:prstGeom>
          <a:noFill/>
        </p:spPr>
        <p:txBody>
          <a:bodyPr wrap="none" rtlCol="0">
            <a:spAutoFit/>
          </a:bodyPr>
          <a:lstStyle/>
          <a:p>
            <a:r>
              <a:rPr lang="en-GB" sz="1400" b="1" dirty="0" smtClean="0">
                <a:latin typeface="+mn-lt"/>
              </a:rPr>
              <a:t>All configurations</a:t>
            </a:r>
            <a:endParaRPr lang="en-GB" sz="1400" b="1" dirty="0">
              <a:latin typeface="+mn-lt"/>
            </a:endParaRPr>
          </a:p>
        </p:txBody>
      </p:sp>
      <p:sp>
        <p:nvSpPr>
          <p:cNvPr id="31" name="Right Arrow 30"/>
          <p:cNvSpPr/>
          <p:nvPr/>
        </p:nvSpPr>
        <p:spPr bwMode="auto">
          <a:xfrm>
            <a:off x="7308304" y="1772816"/>
            <a:ext cx="1656184" cy="432048"/>
          </a:xfrm>
          <a:prstGeom prst="rightArrow">
            <a:avLst/>
          </a:prstGeom>
          <a:noFill/>
          <a:ln w="28575" cap="flat" cmpd="sng" algn="ctr">
            <a:solidFill>
              <a:srgbClr val="FFC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32" name="TextBox 31"/>
          <p:cNvSpPr txBox="1"/>
          <p:nvPr/>
        </p:nvSpPr>
        <p:spPr>
          <a:xfrm>
            <a:off x="7312361" y="1825079"/>
            <a:ext cx="1122680" cy="307777"/>
          </a:xfrm>
          <a:prstGeom prst="rect">
            <a:avLst/>
          </a:prstGeom>
          <a:noFill/>
        </p:spPr>
        <p:txBody>
          <a:bodyPr wrap="none" rtlCol="0">
            <a:spAutoFit/>
          </a:bodyPr>
          <a:lstStyle/>
          <a:p>
            <a:r>
              <a:rPr lang="en-GB" sz="1400" b="1" dirty="0" smtClean="0">
                <a:latin typeface="+mn-lt"/>
              </a:rPr>
              <a:t>Ensemble FC</a:t>
            </a:r>
            <a:endParaRPr lang="en-GB" sz="1400" b="1" dirty="0">
              <a:latin typeface="+mn-lt"/>
            </a:endParaRPr>
          </a:p>
        </p:txBody>
      </p:sp>
      <p:sp>
        <p:nvSpPr>
          <p:cNvPr id="38" name="AutoShape 15"/>
          <p:cNvSpPr/>
          <p:nvPr/>
        </p:nvSpPr>
        <p:spPr>
          <a:xfrm rot="16200000" flipH="1">
            <a:off x="-1428858" y="3081099"/>
            <a:ext cx="4404108"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dirty="0" smtClean="0">
                <a:solidFill>
                  <a:srgbClr val="000000"/>
                </a:solidFill>
                <a:latin typeface="Arial" pitchFamily="18"/>
                <a:ea typeface="Droid Sans Fallback" pitchFamily="2"/>
                <a:cs typeface="Arial" pitchFamily="2"/>
              </a:rPr>
              <a:t>Solar and non solar fluxes, E-P</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41" name="Rectangle 4"/>
          <p:cNvSpPr txBox="1">
            <a:spLocks noChangeArrowheads="1"/>
          </p:cNvSpPr>
          <p:nvPr/>
        </p:nvSpPr>
        <p:spPr>
          <a:xfrm>
            <a:off x="5184576" y="344711"/>
            <a:ext cx="4067944" cy="708025"/>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Towards a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coupled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system</a:t>
            </a:r>
            <a:endParaRPr kumimoji="0" lang="en-US" sz="2400" b="1" i="0" u="none" strike="noStrike" kern="1200" cap="none" spc="0" normalizeH="0" baseline="0" noProof="0" dirty="0">
              <a:ln>
                <a:noFill/>
              </a:ln>
              <a:solidFill>
                <a:schemeClr val="accent1">
                  <a:lumMod val="75000"/>
                </a:schemeClr>
              </a:solidFill>
              <a:effectLst/>
              <a:uLnTx/>
              <a:uFillTx/>
              <a:latin typeface="+mj-lt"/>
              <a:ea typeface="+mj-ea"/>
              <a:cs typeface="+mj-cs"/>
            </a:endParaRPr>
          </a:p>
        </p:txBody>
      </p:sp>
      <p:sp>
        <p:nvSpPr>
          <p:cNvPr id="37" name="Rectangle 36"/>
          <p:cNvSpPr/>
          <p:nvPr/>
        </p:nvSpPr>
        <p:spPr>
          <a:xfrm>
            <a:off x="5076056" y="5661248"/>
            <a:ext cx="1290290" cy="369332"/>
          </a:xfrm>
          <a:prstGeom prst="rect">
            <a:avLst/>
          </a:prstGeom>
          <a:solidFill>
            <a:schemeClr val="bg1"/>
          </a:solidFill>
        </p:spPr>
        <p:txBody>
          <a:bodyPr wrap="none">
            <a:spAutoFit/>
          </a:bodyPr>
          <a:lstStyle/>
          <a:p>
            <a:r>
              <a:rPr lang="en-GB" dirty="0" smtClean="0"/>
              <a:t>ORCA1_Z42</a:t>
            </a:r>
            <a:endParaRPr lang="en-GB" dirty="0"/>
          </a:p>
        </p:txBody>
      </p:sp>
      <p:sp>
        <p:nvSpPr>
          <p:cNvPr id="39" name="Rectangle 38"/>
          <p:cNvSpPr/>
          <p:nvPr/>
        </p:nvSpPr>
        <p:spPr>
          <a:xfrm>
            <a:off x="3563888" y="332656"/>
            <a:ext cx="1799019" cy="369332"/>
          </a:xfrm>
          <a:prstGeom prst="rect">
            <a:avLst/>
          </a:prstGeom>
        </p:spPr>
        <p:txBody>
          <a:bodyPr wrap="none">
            <a:spAutoFit/>
          </a:bodyPr>
          <a:lstStyle/>
          <a:p>
            <a:r>
              <a:rPr lang="en-GB" dirty="0" smtClean="0"/>
              <a:t>TCo1279/TCo639</a:t>
            </a:r>
            <a:endParaRPr lang="en-GB" dirty="0"/>
          </a:p>
        </p:txBody>
      </p:sp>
      <p:sp>
        <p:nvSpPr>
          <p:cNvPr id="43" name="Rectangle 42"/>
          <p:cNvSpPr/>
          <p:nvPr/>
        </p:nvSpPr>
        <p:spPr>
          <a:xfrm>
            <a:off x="5362700" y="2987660"/>
            <a:ext cx="1319592" cy="369332"/>
          </a:xfrm>
          <a:prstGeom prst="rect">
            <a:avLst/>
          </a:prstGeom>
        </p:spPr>
        <p:txBody>
          <a:bodyPr wrap="none">
            <a:spAutoFit/>
          </a:bodyPr>
          <a:lstStyle/>
          <a:p>
            <a:r>
              <a:rPr lang="en-GB" dirty="0" smtClean="0"/>
              <a:t>14km/28km</a:t>
            </a:r>
            <a:endParaRPr lang="en-GB" dirty="0"/>
          </a:p>
        </p:txBody>
      </p:sp>
      <p:sp>
        <p:nvSpPr>
          <p:cNvPr id="44" name="Rectangle 43"/>
          <p:cNvSpPr/>
          <p:nvPr/>
        </p:nvSpPr>
        <p:spPr>
          <a:xfrm>
            <a:off x="3779912" y="620688"/>
            <a:ext cx="1202573" cy="369332"/>
          </a:xfrm>
          <a:prstGeom prst="rect">
            <a:avLst/>
          </a:prstGeom>
        </p:spPr>
        <p:txBody>
          <a:bodyPr wrap="none">
            <a:spAutoFit/>
          </a:bodyPr>
          <a:lstStyle/>
          <a:p>
            <a:r>
              <a:rPr lang="en-GB" dirty="0" smtClean="0"/>
              <a:t>9km/18km</a:t>
            </a:r>
            <a:endParaRPr lang="en-GB" dirty="0"/>
          </a:p>
        </p:txBody>
      </p:sp>
      <p:pic>
        <p:nvPicPr>
          <p:cNvPr id="86018" name="Picture 2"/>
          <p:cNvPicPr>
            <a:picLocks noChangeAspect="1" noChangeArrowheads="1"/>
          </p:cNvPicPr>
          <p:nvPr/>
        </p:nvPicPr>
        <p:blipFill>
          <a:blip r:embed="rId2" cstate="print"/>
          <a:srcRect/>
          <a:stretch>
            <a:fillRect/>
          </a:stretch>
        </p:blipFill>
        <p:spPr bwMode="auto">
          <a:xfrm>
            <a:off x="4067954" y="3933066"/>
            <a:ext cx="3566160" cy="1066800"/>
          </a:xfrm>
          <a:prstGeom prst="rect">
            <a:avLst/>
          </a:prstGeom>
          <a:noFill/>
          <a:ln w="9525">
            <a:noFill/>
            <a:miter lim="800000"/>
            <a:headEnd/>
            <a:tailEnd/>
          </a:ln>
        </p:spPr>
      </p:pic>
      <p:sp>
        <p:nvSpPr>
          <p:cNvPr id="24" name="Oval 23"/>
          <p:cNvSpPr/>
          <p:nvPr/>
        </p:nvSpPr>
        <p:spPr>
          <a:xfrm>
            <a:off x="6084168" y="4221088"/>
            <a:ext cx="576064" cy="648072"/>
          </a:xfrm>
          <a:prstGeom prst="ellipse">
            <a:avLst/>
          </a:prstGeom>
          <a:noFill/>
          <a:ln>
            <a:solidFill>
              <a:srgbClr val="3434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3434F6"/>
              </a:solidFill>
            </a:endParaRPr>
          </a:p>
        </p:txBody>
      </p:sp>
      <p:sp>
        <p:nvSpPr>
          <p:cNvPr id="25" name="TextBox 24"/>
          <p:cNvSpPr txBox="1"/>
          <p:nvPr/>
        </p:nvSpPr>
        <p:spPr>
          <a:xfrm>
            <a:off x="7153928" y="2276872"/>
            <a:ext cx="1810560" cy="369332"/>
          </a:xfrm>
          <a:prstGeom prst="rect">
            <a:avLst/>
          </a:prstGeom>
          <a:noFill/>
        </p:spPr>
        <p:txBody>
          <a:bodyPr wrap="none" rtlCol="0">
            <a:spAutoFit/>
          </a:bodyPr>
          <a:lstStyle/>
          <a:p>
            <a:r>
              <a:rPr lang="en-GB" dirty="0" smtClean="0"/>
              <a:t>Single executable</a:t>
            </a:r>
            <a:endParaRPr lang="en-GB" dirty="0"/>
          </a:p>
        </p:txBody>
      </p:sp>
    </p:spTree>
    <p:extLst>
      <p:ext uri="{BB962C8B-B14F-4D97-AF65-F5344CB8AC3E}">
        <p14:creationId xmlns:p14="http://schemas.microsoft.com/office/powerpoint/2010/main" val="27139423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7384"/>
            <a:ext cx="8136904" cy="1143000"/>
          </a:xfrm>
        </p:spPr>
        <p:txBody>
          <a:bodyPr>
            <a:normAutofit/>
          </a:bodyPr>
          <a:lstStyle/>
          <a:p>
            <a:r>
              <a:rPr lang="en-GB" sz="2800" b="1" dirty="0" smtClean="0"/>
              <a:t>Wave effects in NEMO:</a:t>
            </a:r>
            <a:br>
              <a:rPr lang="en-GB" sz="2800" b="1" dirty="0" smtClean="0"/>
            </a:br>
            <a:r>
              <a:rPr lang="en-GB" sz="2800" b="1" dirty="0" smtClean="0"/>
              <a:t>input of turbulent kinetic energy</a:t>
            </a:r>
            <a:endParaRPr lang="en-GB" sz="2800" b="1"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691680" y="2959472"/>
            <a:ext cx="5936456" cy="3421856"/>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755576" y="980728"/>
            <a:ext cx="7915275" cy="2057400"/>
          </a:xfrm>
          <a:prstGeom prst="rect">
            <a:avLst/>
          </a:prstGeom>
          <a:noFill/>
          <a:ln w="9525">
            <a:noFill/>
            <a:miter lim="800000"/>
            <a:headEnd/>
            <a:tailEnd/>
          </a:ln>
        </p:spPr>
      </p:pic>
      <p:sp>
        <p:nvSpPr>
          <p:cNvPr id="6" name="TextBox 5"/>
          <p:cNvSpPr txBox="1"/>
          <p:nvPr/>
        </p:nvSpPr>
        <p:spPr>
          <a:xfrm>
            <a:off x="696855" y="3444676"/>
            <a:ext cx="922817" cy="1508105"/>
          </a:xfrm>
          <a:prstGeom prst="rect">
            <a:avLst/>
          </a:prstGeom>
          <a:noFill/>
        </p:spPr>
        <p:txBody>
          <a:bodyPr wrap="none" rtlCol="0">
            <a:spAutoFit/>
          </a:bodyPr>
          <a:lstStyle/>
          <a:p>
            <a:r>
              <a:rPr lang="en-GB" sz="3200" dirty="0" smtClean="0"/>
              <a:t>m:</a:t>
            </a:r>
          </a:p>
          <a:p>
            <a:r>
              <a:rPr lang="en-GB" sz="2000" dirty="0" smtClean="0"/>
              <a:t>NEMO</a:t>
            </a:r>
          </a:p>
          <a:p>
            <a:r>
              <a:rPr lang="en-GB" sz="2000" dirty="0" smtClean="0"/>
              <a:t>default</a:t>
            </a:r>
          </a:p>
          <a:p>
            <a:r>
              <a:rPr lang="en-GB" sz="2000" dirty="0" smtClean="0"/>
              <a:t>m=3.5</a:t>
            </a:r>
            <a:endParaRPr lang="en-GB" sz="2000" dirty="0"/>
          </a:p>
        </p:txBody>
      </p:sp>
    </p:spTree>
    <p:extLst>
      <p:ext uri="{BB962C8B-B14F-4D97-AF65-F5344CB8AC3E}">
        <p14:creationId xmlns:p14="http://schemas.microsoft.com/office/powerpoint/2010/main" val="33430242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E6F7D49-625A-4DC0-89B0-0AC14CBD2779}" type="slidenum">
              <a:rPr lang="en-GB" smtClean="0"/>
              <a:pPr/>
              <a:t>29</a:t>
            </a:fld>
            <a:endParaRPr lang="en-GB"/>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rcRect r="5354"/>
          <a:stretch>
            <a:fillRect/>
          </a:stretch>
        </p:blipFill>
        <p:spPr>
          <a:xfrm>
            <a:off x="474741" y="541299"/>
            <a:ext cx="8273723" cy="5775401"/>
          </a:xfrm>
          <a:prstGeom prst="rect">
            <a:avLst/>
          </a:prstGeom>
        </p:spPr>
      </p:pic>
      <p:sp>
        <p:nvSpPr>
          <p:cNvPr id="3" name="Oval 2"/>
          <p:cNvSpPr/>
          <p:nvPr/>
        </p:nvSpPr>
        <p:spPr>
          <a:xfrm>
            <a:off x="3059832" y="4869160"/>
            <a:ext cx="2088232"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4156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1"/>
          <p:cNvSpPr/>
          <p:nvPr/>
        </p:nvSpPr>
        <p:spPr>
          <a:xfrm rot="600">
            <a:off x="467532" y="4077451"/>
            <a:ext cx="4333452" cy="719280"/>
          </a:xfrm>
          <a:prstGeom prst="rect">
            <a:avLst/>
          </a:prstGeom>
          <a:solidFill>
            <a:srgbClr val="000080">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Ocean model (NEMO)</a:t>
            </a:r>
          </a:p>
        </p:txBody>
      </p:sp>
      <p:sp>
        <p:nvSpPr>
          <p:cNvPr id="8" name="Rectangle 12"/>
          <p:cNvSpPr/>
          <p:nvPr/>
        </p:nvSpPr>
        <p:spPr>
          <a:xfrm rot="3600">
            <a:off x="2220408" y="2915439"/>
            <a:ext cx="4871570" cy="577800"/>
          </a:xfrm>
          <a:prstGeom prst="rect">
            <a:avLst/>
          </a:prstGeom>
          <a:solidFill>
            <a:srgbClr val="47B8B8">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smtClean="0">
                <a:ln>
                  <a:noFill/>
                </a:ln>
                <a:solidFill>
                  <a:srgbClr val="000000"/>
                </a:solidFill>
                <a:latin typeface="Arial" pitchFamily="18"/>
                <a:ea typeface="Droid Sans Fallback" pitchFamily="2"/>
                <a:cs typeface="Arial" pitchFamily="2"/>
              </a:rPr>
              <a:t>          Wave </a:t>
            </a:r>
            <a:r>
              <a:rPr lang="en-GB" sz="2000" b="1" i="0" u="none" strike="noStrike" kern="1200" spc="0" baseline="0" dirty="0">
                <a:ln>
                  <a:noFill/>
                </a:ln>
                <a:solidFill>
                  <a:srgbClr val="000000"/>
                </a:solidFill>
                <a:latin typeface="Arial" pitchFamily="18"/>
                <a:ea typeface="Droid Sans Fallback" pitchFamily="2"/>
                <a:cs typeface="Arial" pitchFamily="2"/>
              </a:rPr>
              <a:t>model </a:t>
            </a:r>
            <a:r>
              <a:rPr lang="en-GB" sz="2000" b="1" i="0" u="none" strike="noStrike" kern="1200" spc="0" baseline="0" dirty="0" smtClean="0">
                <a:ln>
                  <a:noFill/>
                </a:ln>
                <a:solidFill>
                  <a:srgbClr val="000000"/>
                </a:solidFill>
                <a:latin typeface="Arial" pitchFamily="18"/>
                <a:ea typeface="Droid Sans Fallback" pitchFamily="2"/>
                <a:cs typeface="Arial" pitchFamily="2"/>
              </a:rPr>
              <a:t>(ECWAM)                                    </a:t>
            </a:r>
            <a:endParaRPr lang="en-GB" sz="2000" b="1" i="0" u="none" strike="noStrike" kern="1200" spc="0" baseline="0" dirty="0">
              <a:ln>
                <a:noFill/>
              </a:ln>
              <a:solidFill>
                <a:srgbClr val="000000"/>
              </a:solidFill>
              <a:latin typeface="Arial" pitchFamily="18"/>
              <a:ea typeface="Droid Sans Fallback" pitchFamily="2"/>
              <a:cs typeface="Arial" pitchFamily="2"/>
            </a:endParaRPr>
          </a:p>
        </p:txBody>
      </p:sp>
      <p:sp>
        <p:nvSpPr>
          <p:cNvPr id="7" name="Rectangle 11"/>
          <p:cNvSpPr/>
          <p:nvPr/>
        </p:nvSpPr>
        <p:spPr>
          <a:xfrm rot="600">
            <a:off x="467418" y="1629197"/>
            <a:ext cx="5472671" cy="719205"/>
          </a:xfrm>
          <a:prstGeom prst="rect">
            <a:avLst/>
          </a:prstGeom>
          <a:solidFill>
            <a:srgbClr val="00FFFF">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algn="ctr"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Atmospheric</a:t>
            </a:r>
            <a:br>
              <a:rPr lang="en-GB" sz="2000" b="1" i="0" u="none" strike="noStrike" kern="1200" spc="0" baseline="0" dirty="0">
                <a:ln>
                  <a:noFill/>
                </a:ln>
                <a:solidFill>
                  <a:srgbClr val="000000"/>
                </a:solidFill>
                <a:latin typeface="Arial" pitchFamily="18"/>
                <a:ea typeface="Droid Sans Fallback" pitchFamily="2"/>
                <a:cs typeface="Arial" pitchFamily="2"/>
              </a:rPr>
            </a:br>
            <a:r>
              <a:rPr lang="en-GB" sz="2000" b="1" i="0" u="none" strike="noStrike" kern="1200" spc="0" baseline="0" dirty="0" smtClean="0">
                <a:ln>
                  <a:noFill/>
                </a:ln>
                <a:solidFill>
                  <a:srgbClr val="000000"/>
                </a:solidFill>
                <a:latin typeface="Arial" pitchFamily="18"/>
                <a:ea typeface="Droid Sans Fallback" pitchFamily="2"/>
                <a:cs typeface="Arial" pitchFamily="2"/>
              </a:rPr>
              <a:t>model</a:t>
            </a:r>
            <a:r>
              <a:rPr lang="en-GB" sz="2000" b="1" i="0" u="none" strike="noStrike" kern="1200" spc="0" baseline="30000" dirty="0" smtClean="0">
                <a:ln>
                  <a:noFill/>
                </a:ln>
                <a:solidFill>
                  <a:srgbClr val="000000"/>
                </a:solidFill>
                <a:latin typeface="Arial" pitchFamily="18"/>
                <a:ea typeface="Droid Sans Fallback" pitchFamily="2"/>
                <a:cs typeface="Arial" pitchFamily="2"/>
              </a:rPr>
              <a:t>**</a:t>
            </a:r>
            <a:r>
              <a:rPr lang="en-GB" sz="2000" b="1" i="0" u="none" strike="noStrike" kern="1200" spc="0" baseline="0" dirty="0" smtClean="0">
                <a:ln>
                  <a:noFill/>
                </a:ln>
                <a:solidFill>
                  <a:srgbClr val="000000"/>
                </a:solidFill>
                <a:latin typeface="Arial" pitchFamily="18"/>
                <a:ea typeface="Droid Sans Fallback" pitchFamily="2"/>
                <a:cs typeface="Arial" pitchFamily="2"/>
              </a:rPr>
              <a:t> </a:t>
            </a:r>
            <a:r>
              <a:rPr lang="en-GB" sz="2000" b="1" i="0" u="none" strike="noStrike" kern="1200" spc="0" baseline="0" dirty="0">
                <a:ln>
                  <a:noFill/>
                </a:ln>
                <a:solidFill>
                  <a:srgbClr val="000000"/>
                </a:solidFill>
                <a:latin typeface="Arial" pitchFamily="18"/>
                <a:ea typeface="Droid Sans Fallback" pitchFamily="2"/>
                <a:cs typeface="Arial" pitchFamily="2"/>
              </a:rPr>
              <a:t>(IFS)</a:t>
            </a:r>
          </a:p>
        </p:txBody>
      </p:sp>
      <p:sp>
        <p:nvSpPr>
          <p:cNvPr id="20" name="Rectangle 12"/>
          <p:cNvSpPr/>
          <p:nvPr/>
        </p:nvSpPr>
        <p:spPr>
          <a:xfrm rot="3600">
            <a:off x="4428360" y="4077198"/>
            <a:ext cx="2662200" cy="718560"/>
          </a:xfrm>
          <a:prstGeom prst="rect">
            <a:avLst/>
          </a:prstGeom>
          <a:solidFill>
            <a:schemeClr val="bg1"/>
          </a:solidFill>
          <a:ln w="19080">
            <a:solidFill>
              <a:srgbClr val="000000"/>
            </a:solidFill>
            <a:prstDash val="solid"/>
            <a:miter/>
            <a:headEnd type="arrow"/>
          </a:ln>
        </p:spPr>
        <p:txBody>
          <a:bodyPr vert="horz" wrap="none" lIns="91440" tIns="45720" rIns="91440" bIns="45720" anchor="ctr" anchorCtr="1" compatLnSpc="0"/>
          <a:lstStyle/>
          <a:p>
            <a:pPr marL="0" marR="0" lvl="0" indent="0" algn="ctr" rtl="0" hangingPunct="1">
              <a:lnSpc>
                <a:spcPct val="100000"/>
              </a:lnSpc>
              <a:spcBef>
                <a:spcPts val="0"/>
              </a:spcBef>
              <a:spcAft>
                <a:spcPts val="0"/>
              </a:spcAft>
              <a:buNone/>
              <a:tabLst/>
              <a:defRPr sz="1800"/>
            </a:pPr>
            <a:r>
              <a:rPr lang="en-GB" sz="2000" b="1" i="0" u="none" strike="noStrike" kern="1200" spc="0" baseline="0" dirty="0" smtClean="0">
                <a:ln>
                  <a:noFill/>
                </a:ln>
                <a:solidFill>
                  <a:srgbClr val="000000"/>
                </a:solidFill>
                <a:latin typeface="Arial" pitchFamily="18"/>
                <a:ea typeface="Droid Sans Fallback" pitchFamily="2"/>
                <a:cs typeface="Arial" pitchFamily="2"/>
              </a:rPr>
              <a:t>Ice </a:t>
            </a:r>
            <a:r>
              <a:rPr lang="en-GB" sz="2000" b="1" i="0" u="none" strike="noStrike" kern="1200" spc="0" baseline="0" dirty="0">
                <a:ln>
                  <a:noFill/>
                </a:ln>
                <a:solidFill>
                  <a:srgbClr val="000000"/>
                </a:solidFill>
                <a:latin typeface="Arial" pitchFamily="18"/>
                <a:ea typeface="Droid Sans Fallback" pitchFamily="2"/>
                <a:cs typeface="Arial" pitchFamily="2"/>
              </a:rPr>
              <a:t>model (</a:t>
            </a:r>
            <a:r>
              <a:rPr lang="en-GB" sz="2000" b="1" i="0" u="none" strike="noStrike" kern="1200" spc="0" baseline="0" dirty="0" smtClean="0">
                <a:ln>
                  <a:noFill/>
                </a:ln>
                <a:solidFill>
                  <a:srgbClr val="000000"/>
                </a:solidFill>
                <a:latin typeface="Arial" pitchFamily="18"/>
                <a:ea typeface="Droid Sans Fallback" pitchFamily="2"/>
                <a:cs typeface="Arial" pitchFamily="2"/>
              </a:rPr>
              <a:t>LIM)</a:t>
            </a:r>
            <a:endParaRPr lang="en-GB" sz="2000" b="1" i="0" u="none" strike="noStrike" kern="1200" spc="0" baseline="0" dirty="0">
              <a:ln>
                <a:noFill/>
              </a:ln>
              <a:solidFill>
                <a:srgbClr val="000000"/>
              </a:solidFill>
              <a:latin typeface="Arial" pitchFamily="18"/>
              <a:ea typeface="Droid Sans Fallback" pitchFamily="2"/>
              <a:cs typeface="Arial" pitchFamily="2"/>
            </a:endParaRPr>
          </a:p>
        </p:txBody>
      </p:sp>
      <p:sp>
        <p:nvSpPr>
          <p:cNvPr id="28" name="TextBox 27"/>
          <p:cNvSpPr txBox="1"/>
          <p:nvPr/>
        </p:nvSpPr>
        <p:spPr>
          <a:xfrm>
            <a:off x="3347865" y="1904777"/>
            <a:ext cx="184731" cy="338554"/>
          </a:xfrm>
          <a:prstGeom prst="rect">
            <a:avLst/>
          </a:prstGeom>
          <a:noFill/>
        </p:spPr>
        <p:txBody>
          <a:bodyPr wrap="none" rtlCol="0">
            <a:spAutoFit/>
          </a:bodyPr>
          <a:lstStyle/>
          <a:p>
            <a:endParaRPr lang="fr-FR" sz="1600" dirty="0"/>
          </a:p>
        </p:txBody>
      </p:sp>
      <p:sp>
        <p:nvSpPr>
          <p:cNvPr id="41" name="Rectangle 4"/>
          <p:cNvSpPr txBox="1">
            <a:spLocks noChangeArrowheads="1"/>
          </p:cNvSpPr>
          <p:nvPr/>
        </p:nvSpPr>
        <p:spPr>
          <a:xfrm>
            <a:off x="1979712" y="260648"/>
            <a:ext cx="5904656" cy="576064"/>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accent1">
                    <a:lumMod val="75000"/>
                  </a:schemeClr>
                </a:solidFill>
                <a:effectLst/>
                <a:uLnTx/>
                <a:uFillTx/>
                <a:latin typeface="+mj-lt"/>
                <a:ea typeface="+mj-ea"/>
                <a:cs typeface="+mj-cs"/>
              </a:rPr>
              <a:t>ECMWF</a:t>
            </a:r>
            <a:r>
              <a:rPr kumimoji="0" lang="en-US" sz="2800" b="1" i="0" u="none" strike="noStrike" kern="1200" cap="none" spc="0" normalizeH="0" noProof="0" dirty="0" smtClean="0">
                <a:ln>
                  <a:noFill/>
                </a:ln>
                <a:solidFill>
                  <a:schemeClr val="accent1">
                    <a:lumMod val="75000"/>
                  </a:schemeClr>
                </a:solidFill>
                <a:effectLst/>
                <a:uLnTx/>
                <a:uFillTx/>
                <a:latin typeface="+mj-lt"/>
                <a:ea typeface="+mj-ea"/>
                <a:cs typeface="+mj-cs"/>
              </a:rPr>
              <a:t> </a:t>
            </a:r>
            <a:r>
              <a:rPr kumimoji="0" lang="en-US" sz="2800" b="1" i="0" u="none" strike="noStrike" kern="1200" cap="none" spc="0" normalizeH="0" noProof="0" dirty="0" smtClean="0">
                <a:ln>
                  <a:noFill/>
                </a:ln>
                <a:solidFill>
                  <a:schemeClr val="accent1">
                    <a:lumMod val="75000"/>
                  </a:schemeClr>
                </a:solidFill>
                <a:effectLst/>
                <a:uLnTx/>
                <a:uFillTx/>
                <a:latin typeface="+mj-lt"/>
                <a:ea typeface="+mj-ea"/>
                <a:cs typeface="+mj-cs"/>
              </a:rPr>
              <a:t>global forecast models</a:t>
            </a:r>
            <a:endParaRPr kumimoji="0" lang="en-US" sz="2800" b="1" i="0" u="none" strike="noStrike" kern="1200" cap="none" spc="0" normalizeH="0" baseline="0" noProof="0" dirty="0">
              <a:ln>
                <a:noFill/>
              </a:ln>
              <a:solidFill>
                <a:schemeClr val="accent1">
                  <a:lumMod val="75000"/>
                </a:schemeClr>
              </a:solidFill>
              <a:effectLst/>
              <a:uLnTx/>
              <a:uFillTx/>
              <a:latin typeface="+mj-lt"/>
              <a:ea typeface="+mj-ea"/>
              <a:cs typeface="+mj-cs"/>
            </a:endParaRPr>
          </a:p>
        </p:txBody>
      </p:sp>
      <p:sp>
        <p:nvSpPr>
          <p:cNvPr id="37" name="Rectangle 36"/>
          <p:cNvSpPr/>
          <p:nvPr/>
        </p:nvSpPr>
        <p:spPr>
          <a:xfrm>
            <a:off x="7164288" y="4221088"/>
            <a:ext cx="1385251" cy="369332"/>
          </a:xfrm>
          <a:prstGeom prst="rect">
            <a:avLst/>
          </a:prstGeom>
          <a:solidFill>
            <a:schemeClr val="bg1"/>
          </a:solidFill>
        </p:spPr>
        <p:txBody>
          <a:bodyPr wrap="none">
            <a:spAutoFit/>
          </a:bodyPr>
          <a:lstStyle/>
          <a:p>
            <a:r>
              <a:rPr lang="en-GB" b="1" dirty="0" smtClean="0"/>
              <a:t>ORCA1°_</a:t>
            </a:r>
            <a:r>
              <a:rPr lang="en-GB" b="1" dirty="0" smtClean="0"/>
              <a:t>Z42</a:t>
            </a:r>
            <a:endParaRPr lang="en-GB" b="1" dirty="0"/>
          </a:p>
        </p:txBody>
      </p:sp>
      <p:sp>
        <p:nvSpPr>
          <p:cNvPr id="39" name="Rectangle 38"/>
          <p:cNvSpPr/>
          <p:nvPr/>
        </p:nvSpPr>
        <p:spPr>
          <a:xfrm>
            <a:off x="4069125" y="1691516"/>
            <a:ext cx="1888146" cy="369332"/>
          </a:xfrm>
          <a:prstGeom prst="rect">
            <a:avLst/>
          </a:prstGeom>
        </p:spPr>
        <p:txBody>
          <a:bodyPr wrap="none">
            <a:spAutoFit/>
          </a:bodyPr>
          <a:lstStyle/>
          <a:p>
            <a:r>
              <a:rPr lang="en-GB" b="1" dirty="0" smtClean="0"/>
              <a:t>TCo1279/TCo639</a:t>
            </a:r>
            <a:r>
              <a:rPr lang="en-GB" b="1" baseline="30000" dirty="0" smtClean="0"/>
              <a:t>*</a:t>
            </a:r>
            <a:endParaRPr lang="en-GB" b="1" dirty="0"/>
          </a:p>
        </p:txBody>
      </p:sp>
      <p:sp>
        <p:nvSpPr>
          <p:cNvPr id="43" name="Rectangle 42"/>
          <p:cNvSpPr/>
          <p:nvPr/>
        </p:nvSpPr>
        <p:spPr>
          <a:xfrm>
            <a:off x="5362700" y="2987660"/>
            <a:ext cx="1463862" cy="369332"/>
          </a:xfrm>
          <a:prstGeom prst="rect">
            <a:avLst/>
          </a:prstGeom>
        </p:spPr>
        <p:txBody>
          <a:bodyPr wrap="none">
            <a:spAutoFit/>
          </a:bodyPr>
          <a:lstStyle/>
          <a:p>
            <a:r>
              <a:rPr lang="en-GB" b="1" dirty="0" smtClean="0"/>
              <a:t>14km/28km*</a:t>
            </a:r>
            <a:endParaRPr lang="en-GB" b="1" dirty="0"/>
          </a:p>
        </p:txBody>
      </p:sp>
      <p:sp>
        <p:nvSpPr>
          <p:cNvPr id="44" name="Rectangle 43"/>
          <p:cNvSpPr/>
          <p:nvPr/>
        </p:nvSpPr>
        <p:spPr>
          <a:xfrm>
            <a:off x="4285149" y="1979548"/>
            <a:ext cx="1231427" cy="369332"/>
          </a:xfrm>
          <a:prstGeom prst="rect">
            <a:avLst/>
          </a:prstGeom>
        </p:spPr>
        <p:txBody>
          <a:bodyPr wrap="none">
            <a:spAutoFit/>
          </a:bodyPr>
          <a:lstStyle/>
          <a:p>
            <a:r>
              <a:rPr lang="en-GB" b="1" dirty="0" smtClean="0"/>
              <a:t>9km/18km</a:t>
            </a:r>
            <a:endParaRPr lang="en-GB" b="1" dirty="0"/>
          </a:p>
        </p:txBody>
      </p:sp>
      <p:sp>
        <p:nvSpPr>
          <p:cNvPr id="35" name="TextBox 34"/>
          <p:cNvSpPr txBox="1"/>
          <p:nvPr/>
        </p:nvSpPr>
        <p:spPr>
          <a:xfrm>
            <a:off x="2915816" y="908720"/>
            <a:ext cx="3948517" cy="400110"/>
          </a:xfrm>
          <a:prstGeom prst="rect">
            <a:avLst/>
          </a:prstGeom>
          <a:noFill/>
        </p:spPr>
        <p:txBody>
          <a:bodyPr wrap="none" rtlCol="0">
            <a:spAutoFit/>
          </a:bodyPr>
          <a:lstStyle/>
          <a:p>
            <a:r>
              <a:rPr lang="en-GB" sz="2000" dirty="0" smtClean="0"/>
              <a:t>High resolution / Ensemble  systems</a:t>
            </a:r>
            <a:endParaRPr lang="en-GB" sz="2000" dirty="0"/>
          </a:p>
        </p:txBody>
      </p:sp>
      <p:sp>
        <p:nvSpPr>
          <p:cNvPr id="36" name="TextBox 35"/>
          <p:cNvSpPr txBox="1"/>
          <p:nvPr/>
        </p:nvSpPr>
        <p:spPr>
          <a:xfrm>
            <a:off x="5516576" y="6021288"/>
            <a:ext cx="3195683" cy="369332"/>
          </a:xfrm>
          <a:prstGeom prst="rect">
            <a:avLst/>
          </a:prstGeom>
          <a:noFill/>
        </p:spPr>
        <p:txBody>
          <a:bodyPr wrap="none" rtlCol="0">
            <a:spAutoFit/>
          </a:bodyPr>
          <a:lstStyle/>
          <a:p>
            <a:r>
              <a:rPr lang="en-GB" dirty="0" smtClean="0"/>
              <a:t>* Resolution as of 8 March 2016</a:t>
            </a:r>
            <a:endParaRPr lang="en-GB" dirty="0"/>
          </a:p>
        </p:txBody>
      </p:sp>
      <p:sp>
        <p:nvSpPr>
          <p:cNvPr id="2" name="TextBox 1"/>
          <p:cNvSpPr txBox="1"/>
          <p:nvPr/>
        </p:nvSpPr>
        <p:spPr>
          <a:xfrm>
            <a:off x="611560" y="5085184"/>
            <a:ext cx="7663060" cy="461665"/>
          </a:xfrm>
          <a:prstGeom prst="rect">
            <a:avLst/>
          </a:prstGeom>
          <a:noFill/>
        </p:spPr>
        <p:txBody>
          <a:bodyPr wrap="none" rtlCol="0">
            <a:spAutoFit/>
          </a:bodyPr>
          <a:lstStyle/>
          <a:p>
            <a:r>
              <a:rPr lang="en-GB" sz="2400" dirty="0" smtClean="0"/>
              <a:t>These models are the components of ECMWF Earth-System </a:t>
            </a:r>
            <a:endParaRPr lang="en-GB" sz="2400" dirty="0"/>
          </a:p>
        </p:txBody>
      </p:sp>
      <p:sp>
        <p:nvSpPr>
          <p:cNvPr id="15" name="TextBox 14"/>
          <p:cNvSpPr txBox="1"/>
          <p:nvPr/>
        </p:nvSpPr>
        <p:spPr>
          <a:xfrm>
            <a:off x="6148398" y="1268760"/>
            <a:ext cx="2623603" cy="1200329"/>
          </a:xfrm>
          <a:prstGeom prst="rect">
            <a:avLst/>
          </a:prstGeom>
          <a:noFill/>
        </p:spPr>
        <p:txBody>
          <a:bodyPr wrap="none" rtlCol="0">
            <a:spAutoFit/>
          </a:bodyPr>
          <a:lstStyle/>
          <a:p>
            <a:r>
              <a:rPr lang="en-GB" dirty="0" smtClean="0"/>
              <a:t>**</a:t>
            </a:r>
          </a:p>
          <a:p>
            <a:r>
              <a:rPr lang="en-GB" dirty="0" smtClean="0"/>
              <a:t>including land and</a:t>
            </a:r>
          </a:p>
          <a:p>
            <a:r>
              <a:rPr lang="en-GB" dirty="0" smtClean="0"/>
              <a:t>atmospheric composition</a:t>
            </a:r>
          </a:p>
          <a:p>
            <a:r>
              <a:rPr lang="en-GB" dirty="0" smtClean="0"/>
              <a:t>modules</a:t>
            </a:r>
            <a:endParaRPr lang="en-GB" dirty="0"/>
          </a:p>
        </p:txBody>
      </p:sp>
    </p:spTree>
    <p:extLst>
      <p:ext uri="{BB962C8B-B14F-4D97-AF65-F5344CB8AC3E}">
        <p14:creationId xmlns:p14="http://schemas.microsoft.com/office/powerpoint/2010/main" val="1610051322"/>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7384"/>
            <a:ext cx="8136904" cy="1143000"/>
          </a:xfrm>
        </p:spPr>
        <p:txBody>
          <a:bodyPr>
            <a:normAutofit fontScale="90000"/>
          </a:bodyPr>
          <a:lstStyle/>
          <a:p>
            <a:r>
              <a:rPr lang="en-GB" sz="3600" b="1" dirty="0" smtClean="0"/>
              <a:t>Wave effects in NEMO:</a:t>
            </a:r>
            <a:br>
              <a:rPr lang="en-GB" sz="3600" b="1" dirty="0" smtClean="0"/>
            </a:br>
            <a:r>
              <a:rPr lang="en-GB" sz="3600" b="1" dirty="0" smtClean="0"/>
              <a:t>input of turbulent kinetic energy</a:t>
            </a:r>
            <a:endParaRPr lang="en-GB" sz="3600" b="1" dirty="0"/>
          </a:p>
        </p:txBody>
      </p:sp>
      <p:pic>
        <p:nvPicPr>
          <p:cNvPr id="5" name="Picture 2"/>
          <p:cNvPicPr>
            <a:picLocks noGrp="1" noChangeAspect="1" noChangeArrowheads="1"/>
          </p:cNvPicPr>
          <p:nvPr>
            <p:ph idx="1"/>
          </p:nvPr>
        </p:nvPicPr>
        <p:blipFill>
          <a:blip r:embed="rId2" cstate="print"/>
          <a:srcRect/>
          <a:stretch>
            <a:fillRect/>
          </a:stretch>
        </p:blipFill>
        <p:spPr bwMode="auto">
          <a:xfrm>
            <a:off x="2520000" y="1188000"/>
            <a:ext cx="4442460" cy="4282440"/>
          </a:xfrm>
          <a:prstGeom prst="rect">
            <a:avLst/>
          </a:prstGeom>
          <a:noFill/>
          <a:ln w="9525">
            <a:noFill/>
            <a:miter lim="800000"/>
            <a:headEnd/>
            <a:tailEnd/>
          </a:ln>
        </p:spPr>
      </p:pic>
      <p:sp>
        <p:nvSpPr>
          <p:cNvPr id="7" name="TextBox 6"/>
          <p:cNvSpPr txBox="1"/>
          <p:nvPr/>
        </p:nvSpPr>
        <p:spPr>
          <a:xfrm>
            <a:off x="1368554" y="5517232"/>
            <a:ext cx="7019870" cy="646331"/>
          </a:xfrm>
          <a:prstGeom prst="rect">
            <a:avLst/>
          </a:prstGeom>
          <a:noFill/>
        </p:spPr>
        <p:txBody>
          <a:bodyPr wrap="none" rtlCol="0">
            <a:spAutoFit/>
          </a:bodyPr>
          <a:lstStyle/>
          <a:p>
            <a:r>
              <a:rPr lang="en-GB" dirty="0" smtClean="0"/>
              <a:t>Results from standalone runs, forced by ERA-interim fluxes and sea state.</a:t>
            </a:r>
          </a:p>
          <a:p>
            <a:r>
              <a:rPr lang="en-GB" dirty="0" smtClean="0"/>
              <a:t>Averages are over a 20 year period</a:t>
            </a:r>
            <a:endParaRPr lang="en-GB" dirty="0"/>
          </a:p>
        </p:txBody>
      </p:sp>
      <p:sp>
        <p:nvSpPr>
          <p:cNvPr id="8" name="TextBox 7"/>
          <p:cNvSpPr txBox="1"/>
          <p:nvPr/>
        </p:nvSpPr>
        <p:spPr>
          <a:xfrm>
            <a:off x="7092280" y="2924944"/>
            <a:ext cx="1720536" cy="646331"/>
          </a:xfrm>
          <a:prstGeom prst="rect">
            <a:avLst/>
          </a:prstGeom>
          <a:noFill/>
        </p:spPr>
        <p:txBody>
          <a:bodyPr wrap="none" rtlCol="0">
            <a:spAutoFit/>
          </a:bodyPr>
          <a:lstStyle/>
          <a:p>
            <a:r>
              <a:rPr lang="en-GB" dirty="0" smtClean="0"/>
              <a:t>SST</a:t>
            </a:r>
          </a:p>
          <a:p>
            <a:r>
              <a:rPr lang="en-GB" dirty="0" smtClean="0"/>
              <a:t>mean difference</a:t>
            </a:r>
            <a:endParaRPr lang="en-GB" dirty="0"/>
          </a:p>
        </p:txBody>
      </p:sp>
      <p:sp>
        <p:nvSpPr>
          <p:cNvPr id="9" name="TextBox 8"/>
          <p:cNvSpPr txBox="1"/>
          <p:nvPr/>
        </p:nvSpPr>
        <p:spPr>
          <a:xfrm>
            <a:off x="539552" y="2060848"/>
            <a:ext cx="1944216" cy="369332"/>
          </a:xfrm>
          <a:prstGeom prst="rect">
            <a:avLst/>
          </a:prstGeom>
          <a:noFill/>
        </p:spPr>
        <p:txBody>
          <a:bodyPr wrap="square" rtlCol="0">
            <a:spAutoFit/>
          </a:bodyPr>
          <a:lstStyle/>
          <a:p>
            <a:r>
              <a:rPr lang="en-GB" dirty="0" smtClean="0"/>
              <a:t>Boreal winter</a:t>
            </a:r>
            <a:endParaRPr lang="en-GB" dirty="0"/>
          </a:p>
        </p:txBody>
      </p:sp>
      <p:sp>
        <p:nvSpPr>
          <p:cNvPr id="10" name="TextBox 9"/>
          <p:cNvSpPr txBox="1"/>
          <p:nvPr/>
        </p:nvSpPr>
        <p:spPr>
          <a:xfrm>
            <a:off x="539552" y="4211796"/>
            <a:ext cx="1944216" cy="369332"/>
          </a:xfrm>
          <a:prstGeom prst="rect">
            <a:avLst/>
          </a:prstGeom>
          <a:noFill/>
        </p:spPr>
        <p:txBody>
          <a:bodyPr wrap="square" rtlCol="0">
            <a:spAutoFit/>
          </a:bodyPr>
          <a:lstStyle/>
          <a:p>
            <a:r>
              <a:rPr lang="en-GB" dirty="0" smtClean="0"/>
              <a:t>Boreal summer</a:t>
            </a:r>
            <a:endParaRPr lang="en-GB" dirty="0"/>
          </a:p>
        </p:txBody>
      </p:sp>
      <p:sp>
        <p:nvSpPr>
          <p:cNvPr id="11" name="Oval 10"/>
          <p:cNvSpPr/>
          <p:nvPr/>
        </p:nvSpPr>
        <p:spPr>
          <a:xfrm>
            <a:off x="6372200" y="1628800"/>
            <a:ext cx="792088"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430242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1"/>
          <p:cNvSpPr/>
          <p:nvPr/>
        </p:nvSpPr>
        <p:spPr>
          <a:xfrm rot="600">
            <a:off x="467532" y="5503465"/>
            <a:ext cx="4333452" cy="719280"/>
          </a:xfrm>
          <a:prstGeom prst="rect">
            <a:avLst/>
          </a:prstGeom>
          <a:solidFill>
            <a:srgbClr val="000080">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Ocean model (NEMO)</a:t>
            </a:r>
          </a:p>
        </p:txBody>
      </p:sp>
      <p:sp>
        <p:nvSpPr>
          <p:cNvPr id="8" name="Rectangle 12"/>
          <p:cNvSpPr/>
          <p:nvPr/>
        </p:nvSpPr>
        <p:spPr>
          <a:xfrm rot="3600">
            <a:off x="2148623" y="2915439"/>
            <a:ext cx="4871570" cy="577800"/>
          </a:xfrm>
          <a:prstGeom prst="rect">
            <a:avLst/>
          </a:prstGeom>
          <a:solidFill>
            <a:srgbClr val="47B8B8">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smtClean="0">
                <a:ln>
                  <a:noFill/>
                </a:ln>
                <a:solidFill>
                  <a:srgbClr val="000000"/>
                </a:solidFill>
                <a:latin typeface="Arial" pitchFamily="18"/>
                <a:ea typeface="Droid Sans Fallback" pitchFamily="2"/>
                <a:cs typeface="Arial" pitchFamily="2"/>
              </a:rPr>
              <a:t>          Wave </a:t>
            </a:r>
            <a:r>
              <a:rPr lang="en-GB" sz="2000" b="1" i="0" u="none" strike="noStrike" kern="1200" spc="0" baseline="0" dirty="0">
                <a:ln>
                  <a:noFill/>
                </a:ln>
                <a:solidFill>
                  <a:srgbClr val="000000"/>
                </a:solidFill>
                <a:latin typeface="Arial" pitchFamily="18"/>
                <a:ea typeface="Droid Sans Fallback" pitchFamily="2"/>
                <a:cs typeface="Arial" pitchFamily="2"/>
              </a:rPr>
              <a:t>model </a:t>
            </a:r>
            <a:r>
              <a:rPr lang="en-GB" sz="2000" b="1" i="0" u="none" strike="noStrike" kern="1200" spc="0" baseline="0" dirty="0" smtClean="0">
                <a:ln>
                  <a:noFill/>
                </a:ln>
                <a:solidFill>
                  <a:srgbClr val="000000"/>
                </a:solidFill>
                <a:latin typeface="Arial" pitchFamily="18"/>
                <a:ea typeface="Droid Sans Fallback" pitchFamily="2"/>
                <a:cs typeface="Arial" pitchFamily="2"/>
              </a:rPr>
              <a:t>(ECWAM)                                    </a:t>
            </a:r>
            <a:endParaRPr lang="en-GB" sz="2000" b="1" i="0" u="none" strike="noStrike" kern="1200" spc="0" baseline="0" dirty="0">
              <a:ln>
                <a:noFill/>
              </a:ln>
              <a:solidFill>
                <a:srgbClr val="000000"/>
              </a:solidFill>
              <a:latin typeface="Arial" pitchFamily="18"/>
              <a:ea typeface="Droid Sans Fallback" pitchFamily="2"/>
              <a:cs typeface="Arial" pitchFamily="2"/>
            </a:endParaRPr>
          </a:p>
        </p:txBody>
      </p:sp>
      <p:sp>
        <p:nvSpPr>
          <p:cNvPr id="7" name="Rectangle 11"/>
          <p:cNvSpPr/>
          <p:nvPr/>
        </p:nvSpPr>
        <p:spPr>
          <a:xfrm rot="600">
            <a:off x="395536" y="320928"/>
            <a:ext cx="4896541" cy="719280"/>
          </a:xfrm>
          <a:prstGeom prst="rect">
            <a:avLst/>
          </a:prstGeom>
          <a:solidFill>
            <a:srgbClr val="00FFFF">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algn="ctr"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Atmospheric</a:t>
            </a:r>
            <a:br>
              <a:rPr lang="en-GB" sz="2000" b="1" i="0" u="none" strike="noStrike" kern="1200" spc="0" baseline="0" dirty="0">
                <a:ln>
                  <a:noFill/>
                </a:ln>
                <a:solidFill>
                  <a:srgbClr val="000000"/>
                </a:solidFill>
                <a:latin typeface="Arial" pitchFamily="18"/>
                <a:ea typeface="Droid Sans Fallback" pitchFamily="2"/>
                <a:cs typeface="Arial" pitchFamily="2"/>
              </a:rPr>
            </a:br>
            <a:r>
              <a:rPr lang="en-GB" sz="2000" b="1" i="0" u="none" strike="noStrike" kern="1200" spc="0" baseline="0" dirty="0">
                <a:ln>
                  <a:noFill/>
                </a:ln>
                <a:solidFill>
                  <a:srgbClr val="000000"/>
                </a:solidFill>
                <a:latin typeface="Arial" pitchFamily="18"/>
                <a:ea typeface="Droid Sans Fallback" pitchFamily="2"/>
                <a:cs typeface="Arial" pitchFamily="2"/>
              </a:rPr>
              <a:t>model (IFS)</a:t>
            </a:r>
          </a:p>
        </p:txBody>
      </p:sp>
      <p:sp>
        <p:nvSpPr>
          <p:cNvPr id="9" name="AutoShape 15"/>
          <p:cNvSpPr/>
          <p:nvPr/>
        </p:nvSpPr>
        <p:spPr>
          <a:xfrm rot="5400000">
            <a:off x="2464949" y="1779581"/>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Air  </a:t>
            </a:r>
            <a:r>
              <a:rPr lang="en-GB" sz="1600" b="1" i="0" u="none" strike="noStrike" kern="1200" spc="0" baseline="0" dirty="0" smtClean="0">
                <a:ln>
                  <a:noFill/>
                </a:ln>
                <a:solidFill>
                  <a:srgbClr val="000000"/>
                </a:solidFill>
                <a:latin typeface="Arial" pitchFamily="18"/>
                <a:ea typeface="Droid Sans Fallback" pitchFamily="2"/>
                <a:cs typeface="Arial" pitchFamily="2"/>
              </a:rPr>
              <a:t>density </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11" name="AutoShape 15"/>
          <p:cNvSpPr/>
          <p:nvPr/>
        </p:nvSpPr>
        <p:spPr>
          <a:xfrm rot="5400000">
            <a:off x="1960826" y="1796800"/>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Gustiness</a:t>
            </a:r>
          </a:p>
        </p:txBody>
      </p:sp>
      <p:sp>
        <p:nvSpPr>
          <p:cNvPr id="12" name="AutoShape 14"/>
          <p:cNvSpPr/>
          <p:nvPr/>
        </p:nvSpPr>
        <p:spPr>
          <a:xfrm rot="5421000">
            <a:off x="1406956" y="1806916"/>
            <a:ext cx="189072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Neutral wind</a:t>
            </a:r>
          </a:p>
        </p:txBody>
      </p:sp>
      <p:sp>
        <p:nvSpPr>
          <p:cNvPr id="14" name="AutoShape 15"/>
          <p:cNvSpPr/>
          <p:nvPr/>
        </p:nvSpPr>
        <p:spPr>
          <a:xfrm rot="5400000" flipH="1">
            <a:off x="3052962" y="1790659"/>
            <a:ext cx="18491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Roughness</a:t>
            </a:r>
          </a:p>
        </p:txBody>
      </p:sp>
      <p:sp>
        <p:nvSpPr>
          <p:cNvPr id="16" name="AutoShape 15"/>
          <p:cNvSpPr/>
          <p:nvPr/>
        </p:nvSpPr>
        <p:spPr>
          <a:xfrm rot="5400000">
            <a:off x="2542065" y="4237605"/>
            <a:ext cx="1965602" cy="46829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smtClean="0">
                <a:ln>
                  <a:noFill/>
                </a:ln>
                <a:solidFill>
                  <a:srgbClr val="000000"/>
                </a:solidFill>
                <a:latin typeface="Arial" pitchFamily="18"/>
                <a:ea typeface="Droid Sans Fallback" pitchFamily="2"/>
                <a:cs typeface="Arial" pitchFamily="2"/>
              </a:rPr>
              <a:t>Turbulent </a:t>
            </a:r>
            <a:r>
              <a:rPr lang="en-GB" sz="1600" b="1" i="0" u="none" strike="noStrike" kern="1200" spc="0" baseline="0" dirty="0">
                <a:ln>
                  <a:noFill/>
                </a:ln>
                <a:solidFill>
                  <a:srgbClr val="000000"/>
                </a:solidFill>
                <a:latin typeface="Arial" pitchFamily="18"/>
                <a:ea typeface="Droid Sans Fallback" pitchFamily="2"/>
                <a:cs typeface="Arial" pitchFamily="2"/>
              </a:rPr>
              <a:t>energy</a:t>
            </a:r>
          </a:p>
        </p:txBody>
      </p:sp>
      <p:sp>
        <p:nvSpPr>
          <p:cNvPr id="17" name="AutoShape 15"/>
          <p:cNvSpPr/>
          <p:nvPr/>
        </p:nvSpPr>
        <p:spPr>
          <a:xfrm rot="5400000">
            <a:off x="1938127" y="4287387"/>
            <a:ext cx="1992148"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C000"/>
            </a:solidFill>
            <a:prstDash val="dash"/>
            <a:miter/>
            <a:headEnd type="arrow"/>
          </a:ln>
        </p:spPr>
        <p:txBody>
          <a:bodyPr vert="horz" wrap="none" lIns="91440" tIns="10800" rIns="91440" bIns="45720" anchor="ctr" anchorCtr="1" compatLnSpc="0"/>
          <a:lstStyle/>
          <a:p>
            <a:pPr lvl="0" algn="ctr" hangingPunct="1">
              <a:spcBef>
                <a:spcPts val="0"/>
              </a:spcBef>
              <a:spcAft>
                <a:spcPts val="0"/>
              </a:spcAft>
              <a:defRPr sz="1800"/>
            </a:pPr>
            <a:r>
              <a:rPr lang="en-GB" sz="1800" b="1" dirty="0" smtClean="0">
                <a:solidFill>
                  <a:srgbClr val="000000"/>
                </a:solidFill>
                <a:latin typeface="Arial" pitchFamily="18"/>
                <a:ea typeface="Droid Sans Fallback" pitchFamily="2"/>
                <a:cs typeface="Arial" pitchFamily="2"/>
              </a:rPr>
              <a:t>Stokes drift</a:t>
            </a:r>
            <a:endParaRPr lang="en-GB" sz="1800" b="1" i="0" u="none" strike="noStrike" kern="1200" spc="0" baseline="0" dirty="0">
              <a:ln>
                <a:noFill/>
              </a:ln>
              <a:solidFill>
                <a:srgbClr val="000000"/>
              </a:solidFill>
              <a:latin typeface="Arial" pitchFamily="18"/>
              <a:ea typeface="Droid Sans Fallback" pitchFamily="2"/>
              <a:cs typeface="Arial" pitchFamily="2"/>
            </a:endParaRPr>
          </a:p>
        </p:txBody>
      </p:sp>
      <p:sp>
        <p:nvSpPr>
          <p:cNvPr id="19" name="AutoShape 15"/>
          <p:cNvSpPr/>
          <p:nvPr/>
        </p:nvSpPr>
        <p:spPr>
          <a:xfrm rot="5400000" flipH="1">
            <a:off x="-360547" y="3092909"/>
            <a:ext cx="4392488" cy="43204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Currents</a:t>
            </a:r>
          </a:p>
        </p:txBody>
      </p:sp>
      <p:sp>
        <p:nvSpPr>
          <p:cNvPr id="21" name="AutoShape 15"/>
          <p:cNvSpPr/>
          <p:nvPr/>
        </p:nvSpPr>
        <p:spPr>
          <a:xfrm rot="5400000" flipH="1">
            <a:off x="-924801" y="3069479"/>
            <a:ext cx="4404108"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smtClean="0">
                <a:ln>
                  <a:noFill/>
                </a:ln>
                <a:solidFill>
                  <a:srgbClr val="000000"/>
                </a:solidFill>
                <a:latin typeface="Arial" pitchFamily="18"/>
                <a:ea typeface="Droid Sans Fallback" pitchFamily="2"/>
                <a:cs typeface="Arial" pitchFamily="2"/>
              </a:rPr>
              <a:t>Sea surface temperature</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27" name="Right Arrow 26"/>
          <p:cNvSpPr/>
          <p:nvPr/>
        </p:nvSpPr>
        <p:spPr bwMode="auto">
          <a:xfrm>
            <a:off x="7308304" y="1268760"/>
            <a:ext cx="1656184" cy="432048"/>
          </a:xfrm>
          <a:prstGeom prst="rightArrow">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28" name="TextBox 27"/>
          <p:cNvSpPr txBox="1"/>
          <p:nvPr/>
        </p:nvSpPr>
        <p:spPr>
          <a:xfrm>
            <a:off x="3347865" y="1904777"/>
            <a:ext cx="184731" cy="338554"/>
          </a:xfrm>
          <a:prstGeom prst="rect">
            <a:avLst/>
          </a:prstGeom>
          <a:noFill/>
        </p:spPr>
        <p:txBody>
          <a:bodyPr wrap="none" rtlCol="0">
            <a:spAutoFit/>
          </a:bodyPr>
          <a:lstStyle/>
          <a:p>
            <a:endParaRPr lang="fr-FR" sz="1600" dirty="0"/>
          </a:p>
        </p:txBody>
      </p:sp>
      <p:sp>
        <p:nvSpPr>
          <p:cNvPr id="29" name="TextBox 28"/>
          <p:cNvSpPr txBox="1"/>
          <p:nvPr/>
        </p:nvSpPr>
        <p:spPr>
          <a:xfrm>
            <a:off x="7236296" y="1340768"/>
            <a:ext cx="1704313" cy="307777"/>
          </a:xfrm>
          <a:prstGeom prst="rect">
            <a:avLst/>
          </a:prstGeom>
          <a:noFill/>
        </p:spPr>
        <p:txBody>
          <a:bodyPr wrap="none" rtlCol="0">
            <a:spAutoFit/>
          </a:bodyPr>
          <a:lstStyle/>
          <a:p>
            <a:r>
              <a:rPr lang="en-GB" sz="1400" b="1" dirty="0" smtClean="0">
                <a:latin typeface="+mn-lt"/>
              </a:rPr>
              <a:t>All configurations</a:t>
            </a:r>
            <a:endParaRPr lang="en-GB" sz="1400" b="1" dirty="0">
              <a:latin typeface="+mn-lt"/>
            </a:endParaRPr>
          </a:p>
        </p:txBody>
      </p:sp>
      <p:sp>
        <p:nvSpPr>
          <p:cNvPr id="30" name="AutoShape 15"/>
          <p:cNvSpPr/>
          <p:nvPr/>
        </p:nvSpPr>
        <p:spPr>
          <a:xfrm rot="5400000">
            <a:off x="1434071" y="4287387"/>
            <a:ext cx="1992148"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C000"/>
            </a:solidFill>
            <a:prstDash val="dash"/>
            <a:miter/>
            <a:headEnd type="arrow"/>
          </a:ln>
        </p:spPr>
        <p:txBody>
          <a:bodyPr vert="horz" wrap="none" lIns="91440" tIns="10800" rIns="91440" bIns="45720" anchor="ctr" anchorCtr="1" compatLnSpc="0"/>
          <a:lstStyle/>
          <a:p>
            <a:pPr lvl="0" algn="ctr" hangingPunct="1">
              <a:spcBef>
                <a:spcPts val="0"/>
              </a:spcBef>
              <a:spcAft>
                <a:spcPts val="0"/>
              </a:spcAft>
              <a:defRPr sz="1800"/>
            </a:pPr>
            <a:r>
              <a:rPr lang="en-GB" sz="1800" b="1" dirty="0" smtClean="0">
                <a:solidFill>
                  <a:srgbClr val="000000"/>
                </a:solidFill>
                <a:latin typeface="Arial" pitchFamily="18"/>
                <a:ea typeface="Droid Sans Fallback" pitchFamily="2"/>
                <a:cs typeface="Arial" pitchFamily="2"/>
              </a:rPr>
              <a:t>Stress</a:t>
            </a:r>
            <a:endParaRPr lang="en-GB" sz="1800" b="1" i="0" u="none" strike="noStrike" kern="1200" spc="0" baseline="0" dirty="0">
              <a:ln>
                <a:noFill/>
              </a:ln>
              <a:solidFill>
                <a:srgbClr val="000000"/>
              </a:solidFill>
              <a:latin typeface="Arial" pitchFamily="18"/>
              <a:ea typeface="Droid Sans Fallback" pitchFamily="2"/>
              <a:cs typeface="Arial" pitchFamily="2"/>
            </a:endParaRPr>
          </a:p>
        </p:txBody>
      </p:sp>
      <p:sp>
        <p:nvSpPr>
          <p:cNvPr id="31" name="Right Arrow 30"/>
          <p:cNvSpPr/>
          <p:nvPr/>
        </p:nvSpPr>
        <p:spPr bwMode="auto">
          <a:xfrm>
            <a:off x="7308304" y="1772816"/>
            <a:ext cx="1656184" cy="432048"/>
          </a:xfrm>
          <a:prstGeom prst="rightArrow">
            <a:avLst/>
          </a:prstGeom>
          <a:noFill/>
          <a:ln w="28575" cap="flat" cmpd="sng" algn="ctr">
            <a:solidFill>
              <a:srgbClr val="FFC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32" name="TextBox 31"/>
          <p:cNvSpPr txBox="1"/>
          <p:nvPr/>
        </p:nvSpPr>
        <p:spPr>
          <a:xfrm>
            <a:off x="7312361" y="1825079"/>
            <a:ext cx="1122680" cy="307777"/>
          </a:xfrm>
          <a:prstGeom prst="rect">
            <a:avLst/>
          </a:prstGeom>
          <a:noFill/>
        </p:spPr>
        <p:txBody>
          <a:bodyPr wrap="none" rtlCol="0">
            <a:spAutoFit/>
          </a:bodyPr>
          <a:lstStyle/>
          <a:p>
            <a:r>
              <a:rPr lang="en-GB" sz="1400" b="1" dirty="0" smtClean="0">
                <a:latin typeface="+mn-lt"/>
              </a:rPr>
              <a:t>Ensemble FC</a:t>
            </a:r>
            <a:endParaRPr lang="en-GB" sz="1400" b="1" dirty="0">
              <a:latin typeface="+mn-lt"/>
            </a:endParaRPr>
          </a:p>
        </p:txBody>
      </p:sp>
      <p:sp>
        <p:nvSpPr>
          <p:cNvPr id="38" name="AutoShape 15"/>
          <p:cNvSpPr/>
          <p:nvPr/>
        </p:nvSpPr>
        <p:spPr>
          <a:xfrm rot="16200000" flipH="1">
            <a:off x="-1428858" y="3081099"/>
            <a:ext cx="4404108"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dirty="0" smtClean="0">
                <a:solidFill>
                  <a:srgbClr val="000000"/>
                </a:solidFill>
                <a:latin typeface="Arial" pitchFamily="18"/>
                <a:ea typeface="Droid Sans Fallback" pitchFamily="2"/>
                <a:cs typeface="Arial" pitchFamily="2"/>
              </a:rPr>
              <a:t>Solar and non solar fluxes, E-P</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41" name="Rectangle 4"/>
          <p:cNvSpPr txBox="1">
            <a:spLocks noChangeArrowheads="1"/>
          </p:cNvSpPr>
          <p:nvPr/>
        </p:nvSpPr>
        <p:spPr>
          <a:xfrm>
            <a:off x="5184576" y="344711"/>
            <a:ext cx="4067944" cy="708025"/>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Towards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a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coupled system</a:t>
            </a:r>
            <a:endParaRPr kumimoji="0" lang="en-US" sz="2400" b="1" i="0" u="none" strike="noStrike" kern="1200" cap="none" spc="0" normalizeH="0" baseline="0" noProof="0" dirty="0">
              <a:ln>
                <a:noFill/>
              </a:ln>
              <a:solidFill>
                <a:schemeClr val="accent1">
                  <a:lumMod val="75000"/>
                </a:schemeClr>
              </a:solidFill>
              <a:effectLst/>
              <a:uLnTx/>
              <a:uFillTx/>
              <a:latin typeface="+mj-lt"/>
              <a:ea typeface="+mj-ea"/>
              <a:cs typeface="+mj-cs"/>
            </a:endParaRPr>
          </a:p>
        </p:txBody>
      </p:sp>
      <p:sp>
        <p:nvSpPr>
          <p:cNvPr id="37" name="Rectangle 36"/>
          <p:cNvSpPr/>
          <p:nvPr/>
        </p:nvSpPr>
        <p:spPr>
          <a:xfrm>
            <a:off x="4932040" y="5661248"/>
            <a:ext cx="1290290" cy="369332"/>
          </a:xfrm>
          <a:prstGeom prst="rect">
            <a:avLst/>
          </a:prstGeom>
          <a:solidFill>
            <a:schemeClr val="bg1"/>
          </a:solidFill>
        </p:spPr>
        <p:txBody>
          <a:bodyPr wrap="none">
            <a:spAutoFit/>
          </a:bodyPr>
          <a:lstStyle/>
          <a:p>
            <a:r>
              <a:rPr lang="en-GB" dirty="0" smtClean="0"/>
              <a:t>ORCA1_Z42</a:t>
            </a:r>
            <a:endParaRPr lang="en-GB" dirty="0"/>
          </a:p>
        </p:txBody>
      </p:sp>
      <p:sp>
        <p:nvSpPr>
          <p:cNvPr id="39" name="Rectangle 38"/>
          <p:cNvSpPr/>
          <p:nvPr/>
        </p:nvSpPr>
        <p:spPr>
          <a:xfrm>
            <a:off x="3563888" y="332656"/>
            <a:ext cx="1799019" cy="369332"/>
          </a:xfrm>
          <a:prstGeom prst="rect">
            <a:avLst/>
          </a:prstGeom>
        </p:spPr>
        <p:txBody>
          <a:bodyPr wrap="none">
            <a:spAutoFit/>
          </a:bodyPr>
          <a:lstStyle/>
          <a:p>
            <a:r>
              <a:rPr lang="en-GB" dirty="0" smtClean="0"/>
              <a:t>TCo1279/TCo639</a:t>
            </a:r>
            <a:endParaRPr lang="en-GB" dirty="0"/>
          </a:p>
        </p:txBody>
      </p:sp>
      <p:sp>
        <p:nvSpPr>
          <p:cNvPr id="43" name="Rectangle 42"/>
          <p:cNvSpPr/>
          <p:nvPr/>
        </p:nvSpPr>
        <p:spPr>
          <a:xfrm>
            <a:off x="5362700" y="2987660"/>
            <a:ext cx="1319592" cy="369332"/>
          </a:xfrm>
          <a:prstGeom prst="rect">
            <a:avLst/>
          </a:prstGeom>
        </p:spPr>
        <p:txBody>
          <a:bodyPr wrap="none">
            <a:spAutoFit/>
          </a:bodyPr>
          <a:lstStyle/>
          <a:p>
            <a:r>
              <a:rPr lang="en-GB" dirty="0" smtClean="0"/>
              <a:t>14km/28km</a:t>
            </a:r>
            <a:endParaRPr lang="en-GB" dirty="0"/>
          </a:p>
        </p:txBody>
      </p:sp>
      <p:sp>
        <p:nvSpPr>
          <p:cNvPr id="44" name="Rectangle 43"/>
          <p:cNvSpPr/>
          <p:nvPr/>
        </p:nvSpPr>
        <p:spPr>
          <a:xfrm>
            <a:off x="3779912" y="620688"/>
            <a:ext cx="1202573" cy="369332"/>
          </a:xfrm>
          <a:prstGeom prst="rect">
            <a:avLst/>
          </a:prstGeom>
        </p:spPr>
        <p:txBody>
          <a:bodyPr wrap="none">
            <a:spAutoFit/>
          </a:bodyPr>
          <a:lstStyle/>
          <a:p>
            <a:r>
              <a:rPr lang="en-GB" dirty="0" smtClean="0"/>
              <a:t>9km/18km</a:t>
            </a:r>
            <a:endParaRPr lang="en-GB" dirty="0"/>
          </a:p>
        </p:txBody>
      </p:sp>
      <p:sp>
        <p:nvSpPr>
          <p:cNvPr id="25" name="TextBox 24"/>
          <p:cNvSpPr txBox="1"/>
          <p:nvPr/>
        </p:nvSpPr>
        <p:spPr>
          <a:xfrm>
            <a:off x="7153928" y="2276872"/>
            <a:ext cx="1810560" cy="369332"/>
          </a:xfrm>
          <a:prstGeom prst="rect">
            <a:avLst/>
          </a:prstGeom>
          <a:noFill/>
        </p:spPr>
        <p:txBody>
          <a:bodyPr wrap="none" rtlCol="0">
            <a:spAutoFit/>
          </a:bodyPr>
          <a:lstStyle/>
          <a:p>
            <a:r>
              <a:rPr lang="en-GB" dirty="0" smtClean="0"/>
              <a:t>Single executable</a:t>
            </a:r>
            <a:endParaRPr lang="en-GB" dirty="0"/>
          </a:p>
        </p:txBody>
      </p:sp>
      <p:sp>
        <p:nvSpPr>
          <p:cNvPr id="2" name="TextBox 1"/>
          <p:cNvSpPr txBox="1"/>
          <p:nvPr/>
        </p:nvSpPr>
        <p:spPr>
          <a:xfrm>
            <a:off x="7396387" y="2855541"/>
            <a:ext cx="1295098" cy="923330"/>
          </a:xfrm>
          <a:prstGeom prst="rect">
            <a:avLst/>
          </a:prstGeom>
          <a:noFill/>
        </p:spPr>
        <p:txBody>
          <a:bodyPr wrap="none" rtlCol="0">
            <a:spAutoFit/>
          </a:bodyPr>
          <a:lstStyle/>
          <a:p>
            <a:r>
              <a:rPr lang="en-GB" dirty="0" smtClean="0"/>
              <a:t>Operational</a:t>
            </a:r>
          </a:p>
          <a:p>
            <a:r>
              <a:rPr lang="en-GB" dirty="0"/>
              <a:t>f</a:t>
            </a:r>
            <a:r>
              <a:rPr lang="en-GB" dirty="0" smtClean="0"/>
              <a:t>rom day 0 </a:t>
            </a:r>
          </a:p>
          <a:p>
            <a:r>
              <a:rPr lang="en-GB" dirty="0" smtClean="0"/>
              <a:t>since 2013</a:t>
            </a:r>
            <a:endParaRPr lang="en-GB" dirty="0"/>
          </a:p>
        </p:txBody>
      </p:sp>
    </p:spTree>
    <p:extLst>
      <p:ext uri="{BB962C8B-B14F-4D97-AF65-F5344CB8AC3E}">
        <p14:creationId xmlns:p14="http://schemas.microsoft.com/office/powerpoint/2010/main" val="2713942300"/>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7384"/>
            <a:ext cx="8136904" cy="1143000"/>
          </a:xfrm>
        </p:spPr>
        <p:txBody>
          <a:bodyPr>
            <a:normAutofit/>
          </a:bodyPr>
          <a:lstStyle/>
          <a:p>
            <a:r>
              <a:rPr lang="en-GB" sz="2800" b="1" dirty="0" smtClean="0"/>
              <a:t>Wave effects in NEMO</a:t>
            </a:r>
            <a:endParaRPr lang="en-GB" sz="2800" b="1" dirty="0"/>
          </a:p>
        </p:txBody>
      </p:sp>
      <p:pic>
        <p:nvPicPr>
          <p:cNvPr id="6148" name="Picture 4"/>
          <p:cNvPicPr>
            <a:picLocks noChangeAspect="1" noChangeArrowheads="1"/>
          </p:cNvPicPr>
          <p:nvPr/>
        </p:nvPicPr>
        <p:blipFill>
          <a:blip r:embed="rId2" cstate="print"/>
          <a:srcRect/>
          <a:stretch>
            <a:fillRect/>
          </a:stretch>
        </p:blipFill>
        <p:spPr bwMode="auto">
          <a:xfrm>
            <a:off x="546352" y="910392"/>
            <a:ext cx="4169664" cy="3094672"/>
          </a:xfrm>
          <a:prstGeom prst="rect">
            <a:avLst/>
          </a:prstGeom>
          <a:noFill/>
          <a:ln w="9525">
            <a:noFill/>
            <a:miter lim="800000"/>
            <a:headEnd/>
            <a:tailEnd/>
          </a:ln>
        </p:spPr>
      </p:pic>
      <p:pic>
        <p:nvPicPr>
          <p:cNvPr id="6149" name="Picture 5"/>
          <p:cNvPicPr>
            <a:picLocks noChangeAspect="1" noChangeArrowheads="1"/>
          </p:cNvPicPr>
          <p:nvPr/>
        </p:nvPicPr>
        <p:blipFill>
          <a:blip r:embed="rId3" cstate="print"/>
          <a:srcRect/>
          <a:stretch>
            <a:fillRect/>
          </a:stretch>
        </p:blipFill>
        <p:spPr bwMode="auto">
          <a:xfrm>
            <a:off x="4716016" y="877816"/>
            <a:ext cx="4147947" cy="3127248"/>
          </a:xfrm>
          <a:prstGeom prst="rect">
            <a:avLst/>
          </a:prstGeom>
          <a:noFill/>
          <a:ln w="9525">
            <a:noFill/>
            <a:miter lim="800000"/>
            <a:headEnd/>
            <a:tailEnd/>
          </a:ln>
        </p:spPr>
      </p:pic>
      <p:sp>
        <p:nvSpPr>
          <p:cNvPr id="9" name="Rectangle 8"/>
          <p:cNvSpPr/>
          <p:nvPr/>
        </p:nvSpPr>
        <p:spPr>
          <a:xfrm>
            <a:off x="683568" y="4122946"/>
            <a:ext cx="8460432" cy="1938992"/>
          </a:xfrm>
          <a:prstGeom prst="rect">
            <a:avLst/>
          </a:prstGeom>
        </p:spPr>
        <p:txBody>
          <a:bodyPr wrap="square">
            <a:spAutoFit/>
          </a:bodyPr>
          <a:lstStyle/>
          <a:p>
            <a:r>
              <a:rPr lang="en-GB" sz="2000" dirty="0" smtClean="0"/>
              <a:t>Comparison of surface (left) and 50 m depth (right) EN3 ocean temperature observations (Ingleby and Huddleston, 2007) in the northern extra-tropics in the CTRL run (blue) and a run with all three wave effects switched on (green). </a:t>
            </a:r>
          </a:p>
          <a:p>
            <a:r>
              <a:rPr lang="en-GB" sz="2000" dirty="0" smtClean="0"/>
              <a:t>The upper curves show the standard deviation </a:t>
            </a:r>
          </a:p>
          <a:p>
            <a:r>
              <a:rPr lang="en-GB" sz="2000" dirty="0" smtClean="0"/>
              <a:t>while the lower curves represent the bias. </a:t>
            </a:r>
          </a:p>
          <a:p>
            <a:r>
              <a:rPr lang="en-GB" sz="2000" dirty="0" smtClean="0"/>
              <a:t>A 90-day running mean is employed.</a:t>
            </a:r>
            <a:endParaRPr lang="en-GB" sz="2000" dirty="0"/>
          </a:p>
        </p:txBody>
      </p:sp>
    </p:spTree>
    <p:extLst>
      <p:ext uri="{BB962C8B-B14F-4D97-AF65-F5344CB8AC3E}">
        <p14:creationId xmlns:p14="http://schemas.microsoft.com/office/powerpoint/2010/main" val="33430242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sosstsst_ORCA025vORCA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1680" y="1124744"/>
            <a:ext cx="5822418" cy="3854792"/>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1"/>
          <p:cNvSpPr>
            <a:spLocks noChangeArrowheads="1"/>
          </p:cNvSpPr>
          <p:nvPr/>
        </p:nvSpPr>
        <p:spPr bwMode="auto">
          <a:xfrm>
            <a:off x="744498" y="4941168"/>
            <a:ext cx="821999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GB" sz="2000" dirty="0" smtClean="0">
                <a:cs typeface="Helvetica"/>
              </a:rPr>
              <a:t>SST </a:t>
            </a:r>
            <a:r>
              <a:rPr lang="en-GB" sz="2000" dirty="0">
                <a:cs typeface="Helvetica"/>
              </a:rPr>
              <a:t>difference (ORCA025 </a:t>
            </a:r>
            <a:r>
              <a:rPr lang="en-GB" sz="2000" dirty="0" smtClean="0">
                <a:cs typeface="Helvetica"/>
              </a:rPr>
              <a:t>(¼ degree) - </a:t>
            </a:r>
            <a:r>
              <a:rPr lang="en-GB" sz="2000" dirty="0">
                <a:cs typeface="Helvetica"/>
              </a:rPr>
              <a:t>ORCA1) in </a:t>
            </a:r>
            <a:r>
              <a:rPr lang="en-GB" sz="2000" dirty="0" smtClean="0">
                <a:cs typeface="Helvetica"/>
              </a:rPr>
              <a:t>Boreal Winter</a:t>
            </a:r>
            <a:endParaRPr lang="en-US" sz="2000" b="0" dirty="0" smtClean="0">
              <a:ea typeface="Times New Roman" pitchFamily="18" charset="0"/>
              <a:cs typeface="Helvetica"/>
            </a:endParaRPr>
          </a:p>
        </p:txBody>
      </p:sp>
      <p:sp>
        <p:nvSpPr>
          <p:cNvPr id="3" name="Title 2"/>
          <p:cNvSpPr>
            <a:spLocks noGrp="1"/>
          </p:cNvSpPr>
          <p:nvPr>
            <p:ph type="title"/>
          </p:nvPr>
        </p:nvSpPr>
        <p:spPr>
          <a:xfrm>
            <a:off x="1259632" y="44624"/>
            <a:ext cx="7427168" cy="1143000"/>
          </a:xfrm>
        </p:spPr>
        <p:txBody>
          <a:bodyPr>
            <a:noAutofit/>
          </a:bodyPr>
          <a:lstStyle/>
          <a:p>
            <a:r>
              <a:rPr lang="en-GB" sz="2800" dirty="0" smtClean="0">
                <a:latin typeface="Helvetica"/>
                <a:cs typeface="Helvetica"/>
              </a:rPr>
              <a:t>Future development:</a:t>
            </a:r>
            <a:br>
              <a:rPr lang="en-GB" sz="2800" dirty="0" smtClean="0">
                <a:latin typeface="Helvetica"/>
                <a:cs typeface="Helvetica"/>
              </a:rPr>
            </a:br>
            <a:r>
              <a:rPr lang="en-GB" sz="2800" dirty="0" smtClean="0">
                <a:latin typeface="Helvetica"/>
                <a:cs typeface="Helvetica"/>
              </a:rPr>
              <a:t>Higher-resolution </a:t>
            </a:r>
            <a:r>
              <a:rPr lang="en-GB" sz="2800" dirty="0">
                <a:latin typeface="Helvetica"/>
                <a:cs typeface="Helvetica"/>
              </a:rPr>
              <a:t>ocean </a:t>
            </a:r>
            <a:r>
              <a:rPr lang="en-GB" sz="2800" dirty="0" smtClean="0">
                <a:latin typeface="Helvetica"/>
                <a:cs typeface="Helvetica"/>
              </a:rPr>
              <a:t>model</a:t>
            </a:r>
            <a:endParaRPr lang="en-US" sz="2800" dirty="0"/>
          </a:p>
        </p:txBody>
      </p:sp>
    </p:spTree>
    <p:extLst>
      <p:ext uri="{BB962C8B-B14F-4D97-AF65-F5344CB8AC3E}">
        <p14:creationId xmlns:p14="http://schemas.microsoft.com/office/powerpoint/2010/main" val="12506657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1"/>
          <p:cNvSpPr/>
          <p:nvPr/>
        </p:nvSpPr>
        <p:spPr>
          <a:xfrm rot="600">
            <a:off x="467532" y="5503465"/>
            <a:ext cx="4333452" cy="719280"/>
          </a:xfrm>
          <a:prstGeom prst="rect">
            <a:avLst/>
          </a:prstGeom>
          <a:solidFill>
            <a:srgbClr val="000080">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Ocean model (NEMO)</a:t>
            </a:r>
          </a:p>
        </p:txBody>
      </p:sp>
      <p:sp>
        <p:nvSpPr>
          <p:cNvPr id="26" name="AutoShape 15"/>
          <p:cNvSpPr/>
          <p:nvPr/>
        </p:nvSpPr>
        <p:spPr>
          <a:xfrm rot="5400000" flipH="1">
            <a:off x="2357372" y="3051340"/>
            <a:ext cx="4464496"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chemeClr val="bg1">
              <a:alpha val="50000"/>
            </a:schemeClr>
          </a:solidFill>
          <a:ln w="28575">
            <a:solidFill>
              <a:srgbClr val="000000"/>
            </a:solidFill>
            <a:prstDash val="sys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smtClean="0">
                <a:ln>
                  <a:noFill/>
                </a:ln>
                <a:solidFill>
                  <a:srgbClr val="000000"/>
                </a:solidFill>
                <a:latin typeface="Arial" pitchFamily="18"/>
                <a:ea typeface="Droid Sans Fallback" pitchFamily="2"/>
                <a:cs typeface="Arial" pitchFamily="2"/>
              </a:rPr>
              <a:t>                               Ice </a:t>
            </a:r>
            <a:r>
              <a:rPr lang="en-GB" sz="1600" b="1" dirty="0" smtClean="0">
                <a:solidFill>
                  <a:srgbClr val="000000"/>
                </a:solidFill>
                <a:latin typeface="Arial" pitchFamily="18"/>
                <a:ea typeface="Droid Sans Fallback" pitchFamily="2"/>
                <a:cs typeface="Arial" pitchFamily="2"/>
              </a:rPr>
              <a:t>concentration</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8" name="Rectangle 12"/>
          <p:cNvSpPr/>
          <p:nvPr/>
        </p:nvSpPr>
        <p:spPr>
          <a:xfrm rot="3600">
            <a:off x="2148623" y="2915439"/>
            <a:ext cx="4871570" cy="577800"/>
          </a:xfrm>
          <a:prstGeom prst="rect">
            <a:avLst/>
          </a:prstGeom>
          <a:solidFill>
            <a:srgbClr val="47B8B8">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smtClean="0">
                <a:ln>
                  <a:noFill/>
                </a:ln>
                <a:solidFill>
                  <a:srgbClr val="000000"/>
                </a:solidFill>
                <a:latin typeface="Arial" pitchFamily="18"/>
                <a:ea typeface="Droid Sans Fallback" pitchFamily="2"/>
                <a:cs typeface="Arial" pitchFamily="2"/>
              </a:rPr>
              <a:t>          Wave </a:t>
            </a:r>
            <a:r>
              <a:rPr lang="en-GB" sz="2000" b="1" i="0" u="none" strike="noStrike" kern="1200" spc="0" baseline="0" dirty="0">
                <a:ln>
                  <a:noFill/>
                </a:ln>
                <a:solidFill>
                  <a:srgbClr val="000000"/>
                </a:solidFill>
                <a:latin typeface="Arial" pitchFamily="18"/>
                <a:ea typeface="Droid Sans Fallback" pitchFamily="2"/>
                <a:cs typeface="Arial" pitchFamily="2"/>
              </a:rPr>
              <a:t>model </a:t>
            </a:r>
            <a:r>
              <a:rPr lang="en-GB" sz="2000" b="1" i="0" u="none" strike="noStrike" kern="1200" spc="0" baseline="0" dirty="0" smtClean="0">
                <a:ln>
                  <a:noFill/>
                </a:ln>
                <a:solidFill>
                  <a:srgbClr val="000000"/>
                </a:solidFill>
                <a:latin typeface="Arial" pitchFamily="18"/>
                <a:ea typeface="Droid Sans Fallback" pitchFamily="2"/>
                <a:cs typeface="Arial" pitchFamily="2"/>
              </a:rPr>
              <a:t>(ECWAM)                                    </a:t>
            </a:r>
            <a:endParaRPr lang="en-GB" sz="2000" b="1" i="0" u="none" strike="noStrike" kern="1200" spc="0" baseline="0" dirty="0">
              <a:ln>
                <a:noFill/>
              </a:ln>
              <a:solidFill>
                <a:srgbClr val="000000"/>
              </a:solidFill>
              <a:latin typeface="Arial" pitchFamily="18"/>
              <a:ea typeface="Droid Sans Fallback" pitchFamily="2"/>
              <a:cs typeface="Arial" pitchFamily="2"/>
            </a:endParaRPr>
          </a:p>
        </p:txBody>
      </p:sp>
      <p:sp>
        <p:nvSpPr>
          <p:cNvPr id="7" name="Rectangle 11"/>
          <p:cNvSpPr/>
          <p:nvPr/>
        </p:nvSpPr>
        <p:spPr>
          <a:xfrm rot="600">
            <a:off x="395536" y="320928"/>
            <a:ext cx="4896541" cy="719280"/>
          </a:xfrm>
          <a:prstGeom prst="rect">
            <a:avLst/>
          </a:prstGeom>
          <a:solidFill>
            <a:srgbClr val="00FFFF">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algn="ctr"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Atmospheric</a:t>
            </a:r>
            <a:br>
              <a:rPr lang="en-GB" sz="2000" b="1" i="0" u="none" strike="noStrike" kern="1200" spc="0" baseline="0" dirty="0">
                <a:ln>
                  <a:noFill/>
                </a:ln>
                <a:solidFill>
                  <a:srgbClr val="000000"/>
                </a:solidFill>
                <a:latin typeface="Arial" pitchFamily="18"/>
                <a:ea typeface="Droid Sans Fallback" pitchFamily="2"/>
                <a:cs typeface="Arial" pitchFamily="2"/>
              </a:rPr>
            </a:br>
            <a:r>
              <a:rPr lang="en-GB" sz="2000" b="1" i="0" u="none" strike="noStrike" kern="1200" spc="0" baseline="0" dirty="0">
                <a:ln>
                  <a:noFill/>
                </a:ln>
                <a:solidFill>
                  <a:srgbClr val="000000"/>
                </a:solidFill>
                <a:latin typeface="Arial" pitchFamily="18"/>
                <a:ea typeface="Droid Sans Fallback" pitchFamily="2"/>
                <a:cs typeface="Arial" pitchFamily="2"/>
              </a:rPr>
              <a:t>model (IFS)</a:t>
            </a:r>
          </a:p>
        </p:txBody>
      </p:sp>
      <p:sp>
        <p:nvSpPr>
          <p:cNvPr id="9" name="AutoShape 15"/>
          <p:cNvSpPr/>
          <p:nvPr/>
        </p:nvSpPr>
        <p:spPr>
          <a:xfrm rot="5400000">
            <a:off x="2464949" y="1779581"/>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Air  </a:t>
            </a:r>
            <a:r>
              <a:rPr lang="en-GB" sz="1600" b="1" i="0" u="none" strike="noStrike" kern="1200" spc="0" baseline="0" dirty="0" smtClean="0">
                <a:ln>
                  <a:noFill/>
                </a:ln>
                <a:solidFill>
                  <a:srgbClr val="000000"/>
                </a:solidFill>
                <a:latin typeface="Arial" pitchFamily="18"/>
                <a:ea typeface="Droid Sans Fallback" pitchFamily="2"/>
                <a:cs typeface="Arial" pitchFamily="2"/>
              </a:rPr>
              <a:t>density </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11" name="AutoShape 15"/>
          <p:cNvSpPr/>
          <p:nvPr/>
        </p:nvSpPr>
        <p:spPr>
          <a:xfrm rot="5400000">
            <a:off x="1960826" y="1796800"/>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Gustiness</a:t>
            </a:r>
          </a:p>
        </p:txBody>
      </p:sp>
      <p:sp>
        <p:nvSpPr>
          <p:cNvPr id="12" name="AutoShape 14"/>
          <p:cNvSpPr/>
          <p:nvPr/>
        </p:nvSpPr>
        <p:spPr>
          <a:xfrm rot="5421000">
            <a:off x="1406956" y="1806916"/>
            <a:ext cx="189072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Neutral wind</a:t>
            </a:r>
          </a:p>
        </p:txBody>
      </p:sp>
      <p:sp>
        <p:nvSpPr>
          <p:cNvPr id="14" name="AutoShape 15"/>
          <p:cNvSpPr/>
          <p:nvPr/>
        </p:nvSpPr>
        <p:spPr>
          <a:xfrm rot="5400000" flipH="1">
            <a:off x="3052962" y="1790659"/>
            <a:ext cx="18491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Roughness</a:t>
            </a:r>
          </a:p>
        </p:txBody>
      </p:sp>
      <p:sp>
        <p:nvSpPr>
          <p:cNvPr id="16" name="AutoShape 15"/>
          <p:cNvSpPr/>
          <p:nvPr/>
        </p:nvSpPr>
        <p:spPr>
          <a:xfrm rot="5400000">
            <a:off x="2542065" y="4237605"/>
            <a:ext cx="1965602" cy="46829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smtClean="0">
                <a:ln>
                  <a:noFill/>
                </a:ln>
                <a:solidFill>
                  <a:srgbClr val="000000"/>
                </a:solidFill>
                <a:latin typeface="Arial" pitchFamily="18"/>
                <a:ea typeface="Droid Sans Fallback" pitchFamily="2"/>
                <a:cs typeface="Arial" pitchFamily="2"/>
              </a:rPr>
              <a:t>Turbulent </a:t>
            </a:r>
            <a:r>
              <a:rPr lang="en-GB" sz="1600" b="1" i="0" u="none" strike="noStrike" kern="1200" spc="0" baseline="0" dirty="0">
                <a:ln>
                  <a:noFill/>
                </a:ln>
                <a:solidFill>
                  <a:srgbClr val="000000"/>
                </a:solidFill>
                <a:latin typeface="Arial" pitchFamily="18"/>
                <a:ea typeface="Droid Sans Fallback" pitchFamily="2"/>
                <a:cs typeface="Arial" pitchFamily="2"/>
              </a:rPr>
              <a:t>energy</a:t>
            </a:r>
          </a:p>
        </p:txBody>
      </p:sp>
      <p:sp>
        <p:nvSpPr>
          <p:cNvPr id="17" name="AutoShape 15"/>
          <p:cNvSpPr/>
          <p:nvPr/>
        </p:nvSpPr>
        <p:spPr>
          <a:xfrm rot="5400000">
            <a:off x="1938127" y="4287387"/>
            <a:ext cx="1992148"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C000"/>
            </a:solidFill>
            <a:prstDash val="dash"/>
            <a:miter/>
            <a:headEnd type="arrow"/>
          </a:ln>
        </p:spPr>
        <p:txBody>
          <a:bodyPr vert="horz" wrap="none" lIns="91440" tIns="10800" rIns="91440" bIns="45720" anchor="ctr" anchorCtr="1" compatLnSpc="0"/>
          <a:lstStyle/>
          <a:p>
            <a:pPr lvl="0" algn="ctr" hangingPunct="1">
              <a:spcBef>
                <a:spcPts val="0"/>
              </a:spcBef>
              <a:spcAft>
                <a:spcPts val="0"/>
              </a:spcAft>
              <a:defRPr sz="1800"/>
            </a:pPr>
            <a:r>
              <a:rPr lang="en-GB" sz="1800" b="1" dirty="0" smtClean="0">
                <a:solidFill>
                  <a:srgbClr val="000000"/>
                </a:solidFill>
                <a:latin typeface="Arial" pitchFamily="18"/>
                <a:ea typeface="Droid Sans Fallback" pitchFamily="2"/>
                <a:cs typeface="Arial" pitchFamily="2"/>
              </a:rPr>
              <a:t>Stokes drift</a:t>
            </a:r>
            <a:endParaRPr lang="en-GB" sz="1800" b="1" i="0" u="none" strike="noStrike" kern="1200" spc="0" baseline="0" dirty="0">
              <a:ln>
                <a:noFill/>
              </a:ln>
              <a:solidFill>
                <a:srgbClr val="000000"/>
              </a:solidFill>
              <a:latin typeface="Arial" pitchFamily="18"/>
              <a:ea typeface="Droid Sans Fallback" pitchFamily="2"/>
              <a:cs typeface="Arial" pitchFamily="2"/>
            </a:endParaRPr>
          </a:p>
        </p:txBody>
      </p:sp>
      <p:sp>
        <p:nvSpPr>
          <p:cNvPr id="19" name="AutoShape 15"/>
          <p:cNvSpPr/>
          <p:nvPr/>
        </p:nvSpPr>
        <p:spPr>
          <a:xfrm rot="5400000" flipH="1">
            <a:off x="-360547" y="3092909"/>
            <a:ext cx="4392488" cy="43204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Currents</a:t>
            </a:r>
          </a:p>
        </p:txBody>
      </p:sp>
      <p:sp>
        <p:nvSpPr>
          <p:cNvPr id="20" name="Rectangle 12"/>
          <p:cNvSpPr/>
          <p:nvPr/>
        </p:nvSpPr>
        <p:spPr>
          <a:xfrm rot="3600">
            <a:off x="4428360" y="5505303"/>
            <a:ext cx="2662200" cy="718560"/>
          </a:xfrm>
          <a:prstGeom prst="rect">
            <a:avLst/>
          </a:prstGeom>
          <a:solidFill>
            <a:schemeClr val="bg1"/>
          </a:solidFill>
          <a:ln w="19080">
            <a:solidFill>
              <a:srgbClr val="000000"/>
            </a:solidFill>
            <a:prstDash val="solid"/>
            <a:miter/>
            <a:headEnd type="arrow"/>
          </a:ln>
        </p:spPr>
        <p:txBody>
          <a:bodyPr vert="horz" wrap="none" lIns="91440" tIns="45720" rIns="91440" bIns="45720" anchor="ctr" anchorCtr="1" compatLnSpc="0"/>
          <a:lstStyle/>
          <a:p>
            <a:pPr marL="0" marR="0" lvl="0" indent="0" algn="ctr" rtl="0" hangingPunct="1">
              <a:lnSpc>
                <a:spcPct val="100000"/>
              </a:lnSpc>
              <a:spcBef>
                <a:spcPts val="0"/>
              </a:spcBef>
              <a:spcAft>
                <a:spcPts val="0"/>
              </a:spcAft>
              <a:buNone/>
              <a:tabLst/>
              <a:defRPr sz="1800"/>
            </a:pPr>
            <a:r>
              <a:rPr lang="en-GB" sz="2000" b="1" i="0" u="none" strike="noStrike" kern="1200" spc="0" baseline="0" dirty="0" smtClean="0">
                <a:ln>
                  <a:noFill/>
                </a:ln>
                <a:solidFill>
                  <a:srgbClr val="000000"/>
                </a:solidFill>
                <a:latin typeface="Arial" pitchFamily="18"/>
                <a:ea typeface="Droid Sans Fallback" pitchFamily="2"/>
                <a:cs typeface="Arial" pitchFamily="2"/>
              </a:rPr>
              <a:t>Ice </a:t>
            </a:r>
            <a:r>
              <a:rPr lang="en-GB" sz="2000" b="1" i="0" u="none" strike="noStrike" kern="1200" spc="0" baseline="0" dirty="0">
                <a:ln>
                  <a:noFill/>
                </a:ln>
                <a:solidFill>
                  <a:srgbClr val="000000"/>
                </a:solidFill>
                <a:latin typeface="Arial" pitchFamily="18"/>
                <a:ea typeface="Droid Sans Fallback" pitchFamily="2"/>
                <a:cs typeface="Arial" pitchFamily="2"/>
              </a:rPr>
              <a:t>model (</a:t>
            </a:r>
            <a:r>
              <a:rPr lang="en-GB" sz="2000" b="1" i="0" u="none" strike="noStrike" kern="1200" spc="0" baseline="0" dirty="0" smtClean="0">
                <a:ln>
                  <a:noFill/>
                </a:ln>
                <a:solidFill>
                  <a:srgbClr val="000000"/>
                </a:solidFill>
                <a:latin typeface="Arial" pitchFamily="18"/>
                <a:ea typeface="Droid Sans Fallback" pitchFamily="2"/>
                <a:cs typeface="Arial" pitchFamily="2"/>
              </a:rPr>
              <a:t>LIM)</a:t>
            </a:r>
            <a:endParaRPr lang="en-GB" sz="2000" b="1" i="0" u="none" strike="noStrike" kern="1200" spc="0" baseline="0" dirty="0">
              <a:ln>
                <a:noFill/>
              </a:ln>
              <a:solidFill>
                <a:srgbClr val="000000"/>
              </a:solidFill>
              <a:latin typeface="Arial" pitchFamily="18"/>
              <a:ea typeface="Droid Sans Fallback" pitchFamily="2"/>
              <a:cs typeface="Arial" pitchFamily="2"/>
            </a:endParaRPr>
          </a:p>
        </p:txBody>
      </p:sp>
      <p:sp>
        <p:nvSpPr>
          <p:cNvPr id="21" name="AutoShape 15"/>
          <p:cNvSpPr/>
          <p:nvPr/>
        </p:nvSpPr>
        <p:spPr>
          <a:xfrm rot="5400000" flipH="1">
            <a:off x="-924801" y="3069479"/>
            <a:ext cx="4404108"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smtClean="0">
                <a:ln>
                  <a:noFill/>
                </a:ln>
                <a:solidFill>
                  <a:srgbClr val="000000"/>
                </a:solidFill>
                <a:latin typeface="Arial" pitchFamily="18"/>
                <a:ea typeface="Droid Sans Fallback" pitchFamily="2"/>
                <a:cs typeface="Arial" pitchFamily="2"/>
              </a:rPr>
              <a:t>Sea surface temperature</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22" name="AutoShape 15"/>
          <p:cNvSpPr/>
          <p:nvPr/>
        </p:nvSpPr>
        <p:spPr>
          <a:xfrm rot="5400000" flipH="1">
            <a:off x="4698396" y="4263421"/>
            <a:ext cx="2016224"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chemeClr val="bg1">
              <a:alpha val="50000"/>
            </a:schemeClr>
          </a:solidFill>
          <a:ln w="28575">
            <a:solidFill>
              <a:srgbClr val="000000"/>
            </a:solidFill>
            <a:prstDash val="sys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Ice </a:t>
            </a:r>
            <a:r>
              <a:rPr lang="en-GB" sz="1600" b="1" dirty="0" smtClean="0">
                <a:solidFill>
                  <a:srgbClr val="000000"/>
                </a:solidFill>
                <a:latin typeface="Arial" pitchFamily="18"/>
                <a:ea typeface="Droid Sans Fallback" pitchFamily="2"/>
                <a:cs typeface="Arial" pitchFamily="2"/>
              </a:rPr>
              <a:t>concentration</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27" name="Right Arrow 26"/>
          <p:cNvSpPr/>
          <p:nvPr/>
        </p:nvSpPr>
        <p:spPr bwMode="auto">
          <a:xfrm>
            <a:off x="7308304" y="1268760"/>
            <a:ext cx="1656184" cy="432048"/>
          </a:xfrm>
          <a:prstGeom prst="rightArrow">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28" name="TextBox 27"/>
          <p:cNvSpPr txBox="1"/>
          <p:nvPr/>
        </p:nvSpPr>
        <p:spPr>
          <a:xfrm>
            <a:off x="3347865" y="1904777"/>
            <a:ext cx="184731" cy="338554"/>
          </a:xfrm>
          <a:prstGeom prst="rect">
            <a:avLst/>
          </a:prstGeom>
          <a:noFill/>
        </p:spPr>
        <p:txBody>
          <a:bodyPr wrap="none" rtlCol="0">
            <a:spAutoFit/>
          </a:bodyPr>
          <a:lstStyle/>
          <a:p>
            <a:endParaRPr lang="fr-FR" sz="1600" dirty="0"/>
          </a:p>
        </p:txBody>
      </p:sp>
      <p:sp>
        <p:nvSpPr>
          <p:cNvPr id="29" name="TextBox 28"/>
          <p:cNvSpPr txBox="1"/>
          <p:nvPr/>
        </p:nvSpPr>
        <p:spPr>
          <a:xfrm>
            <a:off x="7236296" y="1340768"/>
            <a:ext cx="1704313" cy="307777"/>
          </a:xfrm>
          <a:prstGeom prst="rect">
            <a:avLst/>
          </a:prstGeom>
          <a:noFill/>
        </p:spPr>
        <p:txBody>
          <a:bodyPr wrap="none" rtlCol="0">
            <a:spAutoFit/>
          </a:bodyPr>
          <a:lstStyle/>
          <a:p>
            <a:r>
              <a:rPr lang="en-GB" sz="1400" b="1" dirty="0" smtClean="0">
                <a:latin typeface="+mn-lt"/>
              </a:rPr>
              <a:t>All configurations</a:t>
            </a:r>
            <a:endParaRPr lang="en-GB" sz="1400" b="1" dirty="0">
              <a:latin typeface="+mn-lt"/>
            </a:endParaRPr>
          </a:p>
        </p:txBody>
      </p:sp>
      <p:sp>
        <p:nvSpPr>
          <p:cNvPr id="30" name="AutoShape 15"/>
          <p:cNvSpPr/>
          <p:nvPr/>
        </p:nvSpPr>
        <p:spPr>
          <a:xfrm rot="5400000">
            <a:off x="1434071" y="4287387"/>
            <a:ext cx="1992148"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C000"/>
            </a:solidFill>
            <a:prstDash val="dash"/>
            <a:miter/>
            <a:headEnd type="arrow"/>
          </a:ln>
        </p:spPr>
        <p:txBody>
          <a:bodyPr vert="horz" wrap="none" lIns="91440" tIns="10800" rIns="91440" bIns="45720" anchor="ctr" anchorCtr="1" compatLnSpc="0"/>
          <a:lstStyle/>
          <a:p>
            <a:pPr lvl="0" algn="ctr" hangingPunct="1">
              <a:spcBef>
                <a:spcPts val="0"/>
              </a:spcBef>
              <a:spcAft>
                <a:spcPts val="0"/>
              </a:spcAft>
              <a:defRPr sz="1800"/>
            </a:pPr>
            <a:r>
              <a:rPr lang="en-GB" sz="1800" b="1" dirty="0" smtClean="0">
                <a:solidFill>
                  <a:srgbClr val="000000"/>
                </a:solidFill>
                <a:latin typeface="Arial" pitchFamily="18"/>
                <a:ea typeface="Droid Sans Fallback" pitchFamily="2"/>
                <a:cs typeface="Arial" pitchFamily="2"/>
              </a:rPr>
              <a:t>Stress</a:t>
            </a:r>
            <a:endParaRPr lang="en-GB" sz="1800" b="1" i="0" u="none" strike="noStrike" kern="1200" spc="0" baseline="0" dirty="0">
              <a:ln>
                <a:noFill/>
              </a:ln>
              <a:solidFill>
                <a:srgbClr val="000000"/>
              </a:solidFill>
              <a:latin typeface="Arial" pitchFamily="18"/>
              <a:ea typeface="Droid Sans Fallback" pitchFamily="2"/>
              <a:cs typeface="Arial" pitchFamily="2"/>
            </a:endParaRPr>
          </a:p>
        </p:txBody>
      </p:sp>
      <p:sp>
        <p:nvSpPr>
          <p:cNvPr id="31" name="Right Arrow 30"/>
          <p:cNvSpPr/>
          <p:nvPr/>
        </p:nvSpPr>
        <p:spPr bwMode="auto">
          <a:xfrm>
            <a:off x="7308304" y="1772816"/>
            <a:ext cx="1656184" cy="432048"/>
          </a:xfrm>
          <a:prstGeom prst="rightArrow">
            <a:avLst/>
          </a:prstGeom>
          <a:noFill/>
          <a:ln w="28575" cap="flat" cmpd="sng" algn="ctr">
            <a:solidFill>
              <a:srgbClr val="FFC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32" name="TextBox 31"/>
          <p:cNvSpPr txBox="1"/>
          <p:nvPr/>
        </p:nvSpPr>
        <p:spPr>
          <a:xfrm>
            <a:off x="7312361" y="1825079"/>
            <a:ext cx="1122680" cy="307777"/>
          </a:xfrm>
          <a:prstGeom prst="rect">
            <a:avLst/>
          </a:prstGeom>
          <a:noFill/>
        </p:spPr>
        <p:txBody>
          <a:bodyPr wrap="none" rtlCol="0">
            <a:spAutoFit/>
          </a:bodyPr>
          <a:lstStyle/>
          <a:p>
            <a:r>
              <a:rPr lang="en-GB" sz="1400" b="1" dirty="0" smtClean="0">
                <a:latin typeface="+mn-lt"/>
              </a:rPr>
              <a:t>Ensemble FC</a:t>
            </a:r>
            <a:endParaRPr lang="en-GB" sz="1400" b="1" dirty="0">
              <a:latin typeface="+mn-lt"/>
            </a:endParaRPr>
          </a:p>
        </p:txBody>
      </p:sp>
      <p:sp>
        <p:nvSpPr>
          <p:cNvPr id="33" name="Right Arrow 32"/>
          <p:cNvSpPr/>
          <p:nvPr/>
        </p:nvSpPr>
        <p:spPr bwMode="auto">
          <a:xfrm>
            <a:off x="7308304" y="2276872"/>
            <a:ext cx="1656184" cy="432048"/>
          </a:xfrm>
          <a:prstGeom prst="rightArrow">
            <a:avLst/>
          </a:prstGeom>
          <a:noFill/>
          <a:ln w="28575" cap="flat" cmpd="sng" algn="ctr">
            <a:solidFill>
              <a:schemeClr val="tx1">
                <a:lumMod val="95000"/>
                <a:lumOff val="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34" name="TextBox 33"/>
          <p:cNvSpPr txBox="1"/>
          <p:nvPr/>
        </p:nvSpPr>
        <p:spPr>
          <a:xfrm>
            <a:off x="7236296" y="2329135"/>
            <a:ext cx="1704313" cy="307777"/>
          </a:xfrm>
          <a:prstGeom prst="rect">
            <a:avLst/>
          </a:prstGeom>
          <a:noFill/>
        </p:spPr>
        <p:txBody>
          <a:bodyPr wrap="none" rtlCol="0">
            <a:spAutoFit/>
          </a:bodyPr>
          <a:lstStyle/>
          <a:p>
            <a:r>
              <a:rPr lang="en-GB" sz="1400" b="1" dirty="0" smtClean="0">
                <a:latin typeface="+mn-lt"/>
              </a:rPr>
              <a:t>future operational</a:t>
            </a:r>
            <a:endParaRPr lang="en-GB" sz="1400" b="1" dirty="0">
              <a:latin typeface="+mn-lt"/>
            </a:endParaRPr>
          </a:p>
        </p:txBody>
      </p:sp>
      <p:sp>
        <p:nvSpPr>
          <p:cNvPr id="38" name="AutoShape 15"/>
          <p:cNvSpPr/>
          <p:nvPr/>
        </p:nvSpPr>
        <p:spPr>
          <a:xfrm rot="16200000" flipH="1">
            <a:off x="-1428858" y="3081099"/>
            <a:ext cx="4404108"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dirty="0" smtClean="0">
                <a:solidFill>
                  <a:srgbClr val="000000"/>
                </a:solidFill>
                <a:latin typeface="Arial" pitchFamily="18"/>
                <a:ea typeface="Droid Sans Fallback" pitchFamily="2"/>
                <a:cs typeface="Arial" pitchFamily="2"/>
              </a:rPr>
              <a:t>Solar and non solar fluxes, E-P</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41" name="Rectangle 4"/>
          <p:cNvSpPr txBox="1">
            <a:spLocks noChangeArrowheads="1"/>
          </p:cNvSpPr>
          <p:nvPr/>
        </p:nvSpPr>
        <p:spPr>
          <a:xfrm>
            <a:off x="5184576" y="344711"/>
            <a:ext cx="4067944" cy="708025"/>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Towards a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coupled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system</a:t>
            </a:r>
            <a:endParaRPr kumimoji="0" lang="en-US" sz="2400" b="1" i="0" u="none" strike="noStrike" kern="1200" cap="none" spc="0" normalizeH="0" baseline="0" noProof="0" dirty="0">
              <a:ln>
                <a:noFill/>
              </a:ln>
              <a:solidFill>
                <a:schemeClr val="accent1">
                  <a:lumMod val="75000"/>
                </a:schemeClr>
              </a:solidFill>
              <a:effectLst/>
              <a:uLnTx/>
              <a:uFillTx/>
              <a:latin typeface="+mj-lt"/>
              <a:ea typeface="+mj-ea"/>
              <a:cs typeface="+mj-cs"/>
            </a:endParaRPr>
          </a:p>
        </p:txBody>
      </p:sp>
      <p:sp>
        <p:nvSpPr>
          <p:cNvPr id="37" name="Rectangle 36"/>
          <p:cNvSpPr/>
          <p:nvPr/>
        </p:nvSpPr>
        <p:spPr>
          <a:xfrm>
            <a:off x="7164288" y="5661248"/>
            <a:ext cx="1680204" cy="369332"/>
          </a:xfrm>
          <a:prstGeom prst="rect">
            <a:avLst/>
          </a:prstGeom>
          <a:solidFill>
            <a:schemeClr val="bg1"/>
          </a:solidFill>
        </p:spPr>
        <p:txBody>
          <a:bodyPr wrap="none">
            <a:spAutoFit/>
          </a:bodyPr>
          <a:lstStyle/>
          <a:p>
            <a:r>
              <a:rPr lang="en-GB" b="1" dirty="0" smtClean="0"/>
              <a:t>ORCA0.25°_Z75</a:t>
            </a:r>
            <a:endParaRPr lang="en-GB" b="1" dirty="0"/>
          </a:p>
        </p:txBody>
      </p:sp>
      <p:sp>
        <p:nvSpPr>
          <p:cNvPr id="35" name="TextBox 34"/>
          <p:cNvSpPr txBox="1"/>
          <p:nvPr/>
        </p:nvSpPr>
        <p:spPr>
          <a:xfrm>
            <a:off x="6804248" y="3789040"/>
            <a:ext cx="2106154" cy="646331"/>
          </a:xfrm>
          <a:prstGeom prst="rect">
            <a:avLst/>
          </a:prstGeom>
          <a:noFill/>
        </p:spPr>
        <p:txBody>
          <a:bodyPr wrap="none" rtlCol="0">
            <a:spAutoFit/>
          </a:bodyPr>
          <a:lstStyle/>
          <a:p>
            <a:r>
              <a:rPr lang="en-GB" b="1" dirty="0" smtClean="0"/>
              <a:t>Adding</a:t>
            </a:r>
          </a:p>
          <a:p>
            <a:r>
              <a:rPr lang="en-GB" b="1" dirty="0"/>
              <a:t>a</a:t>
            </a:r>
            <a:r>
              <a:rPr lang="en-GB" b="1" dirty="0" smtClean="0"/>
              <a:t>ctive sea ice </a:t>
            </a:r>
            <a:r>
              <a:rPr lang="en-GB" b="1" dirty="0" smtClean="0"/>
              <a:t>model</a:t>
            </a:r>
            <a:endParaRPr lang="en-GB" b="1" dirty="0"/>
          </a:p>
        </p:txBody>
      </p:sp>
      <p:sp>
        <p:nvSpPr>
          <p:cNvPr id="36" name="TextBox 35"/>
          <p:cNvSpPr txBox="1"/>
          <p:nvPr/>
        </p:nvSpPr>
        <p:spPr>
          <a:xfrm>
            <a:off x="6812080" y="4437112"/>
            <a:ext cx="2331920" cy="830997"/>
          </a:xfrm>
          <a:prstGeom prst="rect">
            <a:avLst/>
          </a:prstGeom>
          <a:noFill/>
        </p:spPr>
        <p:txBody>
          <a:bodyPr wrap="none" rtlCol="0">
            <a:spAutoFit/>
          </a:bodyPr>
          <a:lstStyle/>
          <a:p>
            <a:r>
              <a:rPr lang="en-GB" sz="2400" b="1" dirty="0" smtClean="0"/>
              <a:t>Implementation:</a:t>
            </a:r>
          </a:p>
          <a:p>
            <a:r>
              <a:rPr lang="en-GB" sz="2400" b="1" dirty="0" smtClean="0"/>
              <a:t>End 2016.</a:t>
            </a:r>
            <a:endParaRPr lang="en-GB" sz="2400" b="1" dirty="0"/>
          </a:p>
        </p:txBody>
      </p:sp>
      <p:sp>
        <p:nvSpPr>
          <p:cNvPr id="39" name="TextBox 38"/>
          <p:cNvSpPr txBox="1"/>
          <p:nvPr/>
        </p:nvSpPr>
        <p:spPr>
          <a:xfrm>
            <a:off x="7153928" y="2771636"/>
            <a:ext cx="1810560" cy="369332"/>
          </a:xfrm>
          <a:prstGeom prst="rect">
            <a:avLst/>
          </a:prstGeom>
          <a:noFill/>
        </p:spPr>
        <p:txBody>
          <a:bodyPr wrap="none" rtlCol="0">
            <a:spAutoFit/>
          </a:bodyPr>
          <a:lstStyle/>
          <a:p>
            <a:r>
              <a:rPr lang="en-GB" dirty="0" smtClean="0"/>
              <a:t>Single executable</a:t>
            </a:r>
            <a:endParaRPr lang="en-GB" dirty="0"/>
          </a:p>
        </p:txBody>
      </p:sp>
    </p:spTree>
    <p:extLst>
      <p:ext uri="{BB962C8B-B14F-4D97-AF65-F5344CB8AC3E}">
        <p14:creationId xmlns:p14="http://schemas.microsoft.com/office/powerpoint/2010/main" val="27139423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0" grpId="0" animBg="1"/>
      <p:bldP spid="22" grpId="0" animBg="1"/>
      <p:bldP spid="34" grpId="0"/>
      <p:bldP spid="35" grpId="0"/>
      <p:bldP spid="3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6"/>
          <p:cNvSpPr txBox="1">
            <a:spLocks noChangeArrowheads="1"/>
          </p:cNvSpPr>
          <p:nvPr/>
        </p:nvSpPr>
        <p:spPr bwMode="auto">
          <a:xfrm>
            <a:off x="539553" y="260648"/>
            <a:ext cx="8496944" cy="584775"/>
          </a:xfrm>
          <a:prstGeom prst="rect">
            <a:avLst/>
          </a:prstGeom>
          <a:noFill/>
          <a:ln w="12700">
            <a:noFill/>
            <a:miter lim="800000"/>
            <a:headEnd/>
            <a:tailEnd/>
          </a:ln>
        </p:spPr>
        <p:txBody>
          <a:bodyPr wrap="square">
            <a:spAutoFit/>
          </a:bodyPr>
          <a:lstStyle/>
          <a:p>
            <a:pPr algn="ctr"/>
            <a:r>
              <a:rPr lang="en-GB" sz="3200" dirty="0" smtClean="0">
                <a:solidFill>
                  <a:srgbClr val="376092"/>
                </a:solidFill>
                <a:latin typeface="Tahoma" pitchFamily="34" charset="0"/>
              </a:rPr>
              <a:t>End of part 1:</a:t>
            </a:r>
            <a:endParaRPr lang="en-GB" dirty="0">
              <a:solidFill>
                <a:srgbClr val="376092"/>
              </a:solidFill>
            </a:endParaRPr>
          </a:p>
        </p:txBody>
      </p:sp>
    </p:spTree>
    <p:extLst>
      <p:ext uri="{BB962C8B-B14F-4D97-AF65-F5344CB8AC3E}">
        <p14:creationId xmlns:p14="http://schemas.microsoft.com/office/powerpoint/2010/main" val="33352513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2732" y="548680"/>
            <a:ext cx="7758536" cy="4495187"/>
          </a:xfrm>
          <a:prstGeom prst="rect">
            <a:avLst/>
          </a:prstGeom>
        </p:spPr>
      </p:pic>
      <p:sp>
        <p:nvSpPr>
          <p:cNvPr id="2" name="Title 1"/>
          <p:cNvSpPr>
            <a:spLocks noGrp="1"/>
          </p:cNvSpPr>
          <p:nvPr>
            <p:ph type="title"/>
          </p:nvPr>
        </p:nvSpPr>
        <p:spPr>
          <a:xfrm>
            <a:off x="827584" y="-27384"/>
            <a:ext cx="7859216" cy="1143000"/>
          </a:xfrm>
        </p:spPr>
        <p:txBody>
          <a:bodyPr>
            <a:normAutofit/>
          </a:bodyPr>
          <a:lstStyle/>
          <a:p>
            <a:r>
              <a:rPr lang="en-GB" sz="2800" dirty="0" smtClean="0"/>
              <a:t>Calling sequence of the single </a:t>
            </a:r>
            <a:r>
              <a:rPr lang="en-GB" sz="2800" dirty="0" smtClean="0"/>
              <a:t>executable</a:t>
            </a:r>
            <a:endParaRPr lang="en-GB" sz="2800" dirty="0"/>
          </a:p>
        </p:txBody>
      </p:sp>
      <p:sp>
        <p:nvSpPr>
          <p:cNvPr id="4" name="Slide Number Placeholder 3"/>
          <p:cNvSpPr>
            <a:spLocks noGrp="1"/>
          </p:cNvSpPr>
          <p:nvPr>
            <p:ph type="sldNum" sz="quarter" idx="12"/>
          </p:nvPr>
        </p:nvSpPr>
        <p:spPr/>
        <p:txBody>
          <a:bodyPr/>
          <a:lstStyle/>
          <a:p>
            <a:fld id="{1E6F7D49-625A-4DC0-89B0-0AC14CBD2779}" type="slidenum">
              <a:rPr lang="en-GB" smtClean="0"/>
              <a:pPr/>
              <a:t>36</a:t>
            </a:fld>
            <a:endParaRPr lang="en-GB"/>
          </a:p>
        </p:txBody>
      </p:sp>
      <p:sp>
        <p:nvSpPr>
          <p:cNvPr id="7" name="Rectangle 6"/>
          <p:cNvSpPr/>
          <p:nvPr/>
        </p:nvSpPr>
        <p:spPr>
          <a:xfrm>
            <a:off x="611560" y="5085184"/>
            <a:ext cx="8075240" cy="1015663"/>
          </a:xfrm>
          <a:prstGeom prst="rect">
            <a:avLst/>
          </a:prstGeom>
        </p:spPr>
        <p:txBody>
          <a:bodyPr wrap="square">
            <a:spAutoFit/>
          </a:bodyPr>
          <a:lstStyle/>
          <a:p>
            <a:r>
              <a:rPr lang="en-GB" sz="2000" dirty="0" smtClean="0"/>
              <a:t>Simplified flow chart </a:t>
            </a:r>
            <a:r>
              <a:rPr lang="en-GB" sz="2000" dirty="0"/>
              <a:t>of the coupled model, here two time steps are shown</a:t>
            </a:r>
            <a:r>
              <a:rPr lang="en-GB" sz="2000" dirty="0" smtClean="0"/>
              <a:t>.</a:t>
            </a:r>
          </a:p>
          <a:p>
            <a:r>
              <a:rPr lang="en-GB" sz="2000" dirty="0" smtClean="0"/>
              <a:t>In reality,  IFS/WAM coupling every IFS time step, but</a:t>
            </a:r>
          </a:p>
          <a:p>
            <a:r>
              <a:rPr lang="en-GB" sz="2000" dirty="0" smtClean="0"/>
              <a:t>Call to NEMO every hour (or 3 hours) with averaged accumulated fluxes.</a:t>
            </a:r>
            <a:endParaRPr lang="en-GB" sz="2000" dirty="0"/>
          </a:p>
        </p:txBody>
      </p:sp>
    </p:spTree>
    <p:extLst>
      <p:ext uri="{BB962C8B-B14F-4D97-AF65-F5344CB8AC3E}">
        <p14:creationId xmlns:p14="http://schemas.microsoft.com/office/powerpoint/2010/main" val="3258900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27584" y="-18256"/>
            <a:ext cx="7859216" cy="1143000"/>
          </a:xfrm>
        </p:spPr>
        <p:txBody>
          <a:bodyPr>
            <a:normAutofit/>
          </a:bodyPr>
          <a:lstStyle/>
          <a:p>
            <a:pPr>
              <a:defRPr/>
            </a:pPr>
            <a:r>
              <a:rPr lang="en-GB" sz="2800" dirty="0" smtClean="0"/>
              <a:t>What to send where: domain decompositions for component models</a:t>
            </a:r>
            <a:endParaRPr lang="en-GB" sz="2800" dirty="0"/>
          </a:p>
        </p:txBody>
      </p:sp>
      <p:sp>
        <p:nvSpPr>
          <p:cNvPr id="5" name="Content Placeholder 4"/>
          <p:cNvSpPr>
            <a:spLocks noGrp="1"/>
          </p:cNvSpPr>
          <p:nvPr>
            <p:ph idx="1"/>
          </p:nvPr>
        </p:nvSpPr>
        <p:spPr>
          <a:xfrm>
            <a:off x="4684713" y="3616325"/>
            <a:ext cx="4230687" cy="2413000"/>
          </a:xfrm>
        </p:spPr>
        <p:txBody>
          <a:bodyPr>
            <a:normAutofit fontScale="70000" lnSpcReduction="20000"/>
          </a:bodyPr>
          <a:lstStyle/>
          <a:p>
            <a:pPr marL="342900" indent="-342900">
              <a:buFont typeface="Arial" pitchFamily="34" charset="0"/>
              <a:buChar char="•"/>
              <a:defRPr/>
            </a:pPr>
            <a:r>
              <a:rPr lang="en-GB" dirty="0" smtClean="0">
                <a:solidFill>
                  <a:schemeClr val="tx1"/>
                </a:solidFill>
                <a:latin typeface="+mn-lt"/>
              </a:rPr>
              <a:t>Top </a:t>
            </a:r>
            <a:r>
              <a:rPr lang="en-GB" dirty="0">
                <a:solidFill>
                  <a:schemeClr val="tx1"/>
                </a:solidFill>
                <a:latin typeface="+mn-lt"/>
              </a:rPr>
              <a:t>left Gaussian N128 reduced atmosphere grid</a:t>
            </a:r>
          </a:p>
          <a:p>
            <a:pPr marL="342900" indent="-342900">
              <a:buFont typeface="Arial" pitchFamily="34" charset="0"/>
              <a:buChar char="•"/>
              <a:defRPr/>
            </a:pPr>
            <a:r>
              <a:rPr lang="en-GB" dirty="0">
                <a:solidFill>
                  <a:schemeClr val="tx1"/>
                </a:solidFill>
                <a:latin typeface="+mn-lt"/>
              </a:rPr>
              <a:t>Top right ORCA1 ocean grid</a:t>
            </a:r>
          </a:p>
          <a:p>
            <a:pPr marL="342900" indent="-342900">
              <a:buFont typeface="Arial" pitchFamily="34" charset="0"/>
              <a:buChar char="•"/>
              <a:defRPr/>
            </a:pPr>
            <a:r>
              <a:rPr lang="en-GB" dirty="0">
                <a:solidFill>
                  <a:schemeClr val="tx1"/>
                </a:solidFill>
                <a:latin typeface="+mn-lt"/>
              </a:rPr>
              <a:t>Bottom left 1.0 degree reduced wave grid</a:t>
            </a:r>
          </a:p>
          <a:p>
            <a:pPr marL="342900" indent="-342900">
              <a:buFont typeface="Arial" pitchFamily="34" charset="0"/>
              <a:buChar char="•"/>
              <a:defRPr/>
            </a:pPr>
            <a:r>
              <a:rPr lang="en-GB" dirty="0">
                <a:solidFill>
                  <a:schemeClr val="tx1"/>
                </a:solidFill>
                <a:latin typeface="+mn-lt"/>
              </a:rPr>
              <a:t>16 domains for all </a:t>
            </a:r>
            <a:r>
              <a:rPr lang="en-GB" dirty="0" smtClean="0">
                <a:solidFill>
                  <a:schemeClr val="tx1"/>
                </a:solidFill>
                <a:latin typeface="+mn-lt"/>
              </a:rPr>
              <a:t>grids</a:t>
            </a:r>
            <a:endParaRPr lang="en-GB" dirty="0">
              <a:solidFill>
                <a:schemeClr val="tx1"/>
              </a:solidFill>
              <a:latin typeface="+mn-lt"/>
            </a:endParaRPr>
          </a:p>
          <a:p>
            <a:pPr marL="342900" indent="-342900">
              <a:buFont typeface="Arial" pitchFamily="34" charset="0"/>
              <a:buChar char="•"/>
              <a:defRPr/>
            </a:pPr>
            <a:r>
              <a:rPr lang="en-GB" dirty="0" smtClean="0">
                <a:solidFill>
                  <a:schemeClr val="tx1"/>
                </a:solidFill>
                <a:latin typeface="+mn-lt"/>
              </a:rPr>
              <a:t>Ocean points only.</a:t>
            </a:r>
            <a:endParaRPr lang="en-GB" dirty="0">
              <a:solidFill>
                <a:schemeClr val="tx1"/>
              </a:solidFill>
              <a:latin typeface="+mn-lt"/>
            </a:endParaRPr>
          </a:p>
        </p:txBody>
      </p:sp>
      <p:pic>
        <p:nvPicPr>
          <p:cNvPr id="21508" name="Content Placeholder 14"/>
          <p:cNvPicPr>
            <a:picLocks noChangeAspect="1"/>
          </p:cNvPicPr>
          <p:nvPr/>
        </p:nvPicPr>
        <p:blipFill>
          <a:blip r:embed="rId3" cstate="print">
            <a:extLst>
              <a:ext uri="{28A0092B-C50C-407E-A947-70E740481C1C}">
                <a14:useLocalDpi xmlns:a14="http://schemas.microsoft.com/office/drawing/2010/main" val="0"/>
              </a:ext>
            </a:extLst>
          </a:blip>
          <a:srcRect t="20200" b="-5966"/>
          <a:stretch>
            <a:fillRect/>
          </a:stretch>
        </p:blipFill>
        <p:spPr bwMode="auto">
          <a:xfrm>
            <a:off x="344488" y="1008063"/>
            <a:ext cx="4319587" cy="262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1509" name="Picture 6"/>
          <p:cNvPicPr>
            <a:picLocks noChangeAspect="1"/>
          </p:cNvPicPr>
          <p:nvPr/>
        </p:nvPicPr>
        <p:blipFill>
          <a:blip r:embed="rId4" cstate="print">
            <a:extLst>
              <a:ext uri="{28A0092B-C50C-407E-A947-70E740481C1C}">
                <a14:useLocalDpi xmlns:a14="http://schemas.microsoft.com/office/drawing/2010/main" val="0"/>
              </a:ext>
            </a:extLst>
          </a:blip>
          <a:srcRect t="20619" b="586"/>
          <a:stretch>
            <a:fillRect/>
          </a:stretch>
        </p:blipFill>
        <p:spPr bwMode="auto">
          <a:xfrm>
            <a:off x="4572000" y="1020763"/>
            <a:ext cx="4319588" cy="240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7"/>
          <p:cNvPicPr>
            <a:picLocks noChangeAspect="1"/>
          </p:cNvPicPr>
          <p:nvPr/>
        </p:nvPicPr>
        <p:blipFill>
          <a:blip r:embed="rId5" cstate="print">
            <a:extLst>
              <a:ext uri="{28A0092B-C50C-407E-A947-70E740481C1C}">
                <a14:useLocalDpi xmlns:a14="http://schemas.microsoft.com/office/drawing/2010/main" val="0"/>
              </a:ext>
            </a:extLst>
          </a:blip>
          <a:srcRect t="20618" b="584"/>
          <a:stretch>
            <a:fillRect/>
          </a:stretch>
        </p:blipFill>
        <p:spPr bwMode="auto">
          <a:xfrm>
            <a:off x="344488" y="3629025"/>
            <a:ext cx="4319587" cy="240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024955" y="1556792"/>
            <a:ext cx="450701" cy="369332"/>
          </a:xfrm>
          <a:prstGeom prst="rect">
            <a:avLst/>
          </a:prstGeom>
          <a:noFill/>
        </p:spPr>
        <p:txBody>
          <a:bodyPr wrap="none" rtlCol="0">
            <a:spAutoFit/>
          </a:bodyPr>
          <a:lstStyle/>
          <a:p>
            <a:r>
              <a:rPr lang="en-GB" dirty="0" smtClean="0"/>
              <a:t>IFS</a:t>
            </a:r>
            <a:endParaRPr lang="en-GB" dirty="0"/>
          </a:p>
        </p:txBody>
      </p:sp>
      <p:sp>
        <p:nvSpPr>
          <p:cNvPr id="8" name="TextBox 7"/>
          <p:cNvSpPr txBox="1"/>
          <p:nvPr/>
        </p:nvSpPr>
        <p:spPr>
          <a:xfrm>
            <a:off x="755576" y="4211796"/>
            <a:ext cx="942566" cy="369332"/>
          </a:xfrm>
          <a:prstGeom prst="rect">
            <a:avLst/>
          </a:prstGeom>
          <a:noFill/>
        </p:spPr>
        <p:txBody>
          <a:bodyPr wrap="none" rtlCol="0">
            <a:spAutoFit/>
          </a:bodyPr>
          <a:lstStyle/>
          <a:p>
            <a:r>
              <a:rPr lang="en-GB" dirty="0" smtClean="0"/>
              <a:t>ECWAM</a:t>
            </a:r>
            <a:endParaRPr lang="en-GB" dirty="0"/>
          </a:p>
        </p:txBody>
      </p:sp>
      <p:sp>
        <p:nvSpPr>
          <p:cNvPr id="9" name="TextBox 8"/>
          <p:cNvSpPr txBox="1"/>
          <p:nvPr/>
        </p:nvSpPr>
        <p:spPr>
          <a:xfrm>
            <a:off x="5148064" y="1556792"/>
            <a:ext cx="795411" cy="369332"/>
          </a:xfrm>
          <a:prstGeom prst="rect">
            <a:avLst/>
          </a:prstGeom>
          <a:noFill/>
        </p:spPr>
        <p:txBody>
          <a:bodyPr wrap="none" rtlCol="0">
            <a:spAutoFit/>
          </a:bodyPr>
          <a:lstStyle/>
          <a:p>
            <a:r>
              <a:rPr lang="en-GB" dirty="0" smtClean="0"/>
              <a:t>NEMO</a:t>
            </a:r>
            <a:endParaRPr lang="en-GB" dirty="0"/>
          </a:p>
        </p:txBody>
      </p:sp>
      <p:sp>
        <p:nvSpPr>
          <p:cNvPr id="10" name="TextBox 9"/>
          <p:cNvSpPr txBox="1"/>
          <p:nvPr/>
        </p:nvSpPr>
        <p:spPr>
          <a:xfrm>
            <a:off x="611560" y="2636912"/>
            <a:ext cx="1444626" cy="369332"/>
          </a:xfrm>
          <a:prstGeom prst="rect">
            <a:avLst/>
          </a:prstGeom>
          <a:noFill/>
        </p:spPr>
        <p:txBody>
          <a:bodyPr wrap="none" rtlCol="0">
            <a:spAutoFit/>
          </a:bodyPr>
          <a:lstStyle/>
          <a:p>
            <a:r>
              <a:rPr lang="en-GB" dirty="0" smtClean="0"/>
              <a:t>Gaussian grid</a:t>
            </a:r>
            <a:endParaRPr lang="en-GB" dirty="0"/>
          </a:p>
        </p:txBody>
      </p:sp>
      <p:sp>
        <p:nvSpPr>
          <p:cNvPr id="11" name="TextBox 10"/>
          <p:cNvSpPr txBox="1"/>
          <p:nvPr/>
        </p:nvSpPr>
        <p:spPr>
          <a:xfrm>
            <a:off x="763960" y="5219908"/>
            <a:ext cx="2070375" cy="369332"/>
          </a:xfrm>
          <a:prstGeom prst="rect">
            <a:avLst/>
          </a:prstGeom>
          <a:noFill/>
        </p:spPr>
        <p:txBody>
          <a:bodyPr wrap="none" rtlCol="0">
            <a:spAutoFit/>
          </a:bodyPr>
          <a:lstStyle/>
          <a:p>
            <a:r>
              <a:rPr lang="en-GB" dirty="0" smtClean="0"/>
              <a:t>Irregular let-</a:t>
            </a:r>
            <a:r>
              <a:rPr lang="en-GB" dirty="0" err="1" smtClean="0"/>
              <a:t>lon</a:t>
            </a:r>
            <a:r>
              <a:rPr lang="en-GB" dirty="0" smtClean="0"/>
              <a:t> grid</a:t>
            </a:r>
            <a:endParaRPr lang="en-GB" dirty="0"/>
          </a:p>
        </p:txBody>
      </p:sp>
      <p:sp>
        <p:nvSpPr>
          <p:cNvPr id="12" name="TextBox 11"/>
          <p:cNvSpPr txBox="1"/>
          <p:nvPr/>
        </p:nvSpPr>
        <p:spPr>
          <a:xfrm>
            <a:off x="4932040" y="2555612"/>
            <a:ext cx="1390252" cy="369332"/>
          </a:xfrm>
          <a:prstGeom prst="rect">
            <a:avLst/>
          </a:prstGeom>
          <a:noFill/>
        </p:spPr>
        <p:txBody>
          <a:bodyPr wrap="none" rtlCol="0">
            <a:spAutoFit/>
          </a:bodyPr>
          <a:lstStyle/>
          <a:p>
            <a:r>
              <a:rPr lang="en-GB" dirty="0" smtClean="0"/>
              <a:t>Tri-polar grid</a:t>
            </a:r>
            <a:endParaRPr lang="en-GB" dirty="0"/>
          </a:p>
        </p:txBody>
      </p:sp>
    </p:spTree>
    <p:extLst>
      <p:ext uri="{BB962C8B-B14F-4D97-AF65-F5344CB8AC3E}">
        <p14:creationId xmlns:p14="http://schemas.microsoft.com/office/powerpoint/2010/main" val="224698865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title"/>
          </p:nvPr>
        </p:nvSpPr>
        <p:spPr>
          <a:xfrm>
            <a:off x="827584" y="-99392"/>
            <a:ext cx="7859216" cy="1143000"/>
          </a:xfrm>
          <a:ln w="9525"/>
        </p:spPr>
        <p:txBody>
          <a:bodyPr>
            <a:normAutofit/>
          </a:bodyPr>
          <a:lstStyle/>
          <a:p>
            <a:r>
              <a:rPr lang="en-GB" sz="2800" dirty="0"/>
              <a:t>What to send </a:t>
            </a:r>
            <a:r>
              <a:rPr lang="en-GB" sz="2800" dirty="0" smtClean="0"/>
              <a:t>where: c</a:t>
            </a:r>
            <a:r>
              <a:rPr lang="en-GB" sz="2800" dirty="0" smtClean="0">
                <a:latin typeface="Calibri" pitchFamily="34" charset="0"/>
                <a:ea typeface="ＭＳ Ｐゴシック" pitchFamily="34" charset="-128"/>
              </a:rPr>
              <a:t>ommunication patterns.</a:t>
            </a:r>
          </a:p>
        </p:txBody>
      </p:sp>
      <p:sp>
        <p:nvSpPr>
          <p:cNvPr id="22531" name="Content Placeholder 4"/>
          <p:cNvSpPr>
            <a:spLocks noGrp="1"/>
          </p:cNvSpPr>
          <p:nvPr>
            <p:ph idx="1"/>
          </p:nvPr>
        </p:nvSpPr>
        <p:spPr>
          <a:xfrm>
            <a:off x="4572000" y="1340768"/>
            <a:ext cx="4572000" cy="4104456"/>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ormAutofit lnSpcReduction="10000"/>
          </a:bodyPr>
          <a:lstStyle/>
          <a:p>
            <a:r>
              <a:rPr lang="en-GB" sz="2000" dirty="0" smtClean="0">
                <a:solidFill>
                  <a:schemeClr val="tx1"/>
                </a:solidFill>
                <a:latin typeface="Calibri" pitchFamily="34" charset="0"/>
                <a:ea typeface="ＭＳ Ｐゴシック" pitchFamily="34" charset="-128"/>
              </a:rPr>
              <a:t>Grids from previous slide</a:t>
            </a:r>
          </a:p>
          <a:p>
            <a:r>
              <a:rPr lang="en-GB" sz="2000" dirty="0" smtClean="0">
                <a:solidFill>
                  <a:schemeClr val="tx1"/>
                </a:solidFill>
                <a:latin typeface="Calibri" pitchFamily="34" charset="0"/>
                <a:ea typeface="ＭＳ Ｐゴシック" pitchFamily="34" charset="-128"/>
              </a:rPr>
              <a:t>16 point stencil used in interpolation.</a:t>
            </a:r>
          </a:p>
          <a:p>
            <a:r>
              <a:rPr lang="en-GB" sz="2000" dirty="0" smtClean="0">
                <a:solidFill>
                  <a:schemeClr val="tx1"/>
                </a:solidFill>
                <a:latin typeface="Calibri" pitchFamily="34" charset="0"/>
                <a:ea typeface="ＭＳ Ｐゴシック" pitchFamily="34" charset="-128"/>
              </a:rPr>
              <a:t>Little overlap of areas means all interpolations needs communication.</a:t>
            </a:r>
          </a:p>
          <a:p>
            <a:endParaRPr lang="en-GB" sz="2000" dirty="0" smtClean="0">
              <a:solidFill>
                <a:schemeClr val="tx1"/>
              </a:solidFill>
              <a:latin typeface="Calibri" pitchFamily="34" charset="0"/>
              <a:ea typeface="ＭＳ Ｐゴシック" pitchFamily="34" charset="-128"/>
            </a:endParaRPr>
          </a:p>
          <a:p>
            <a:r>
              <a:rPr lang="en-GB" sz="2000" dirty="0" smtClean="0">
                <a:solidFill>
                  <a:schemeClr val="tx1"/>
                </a:solidFill>
                <a:latin typeface="Calibri" pitchFamily="34" charset="0"/>
                <a:ea typeface="ＭＳ Ｐゴシック" pitchFamily="34" charset="-128"/>
              </a:rPr>
              <a:t>Short messages of the order of Kbytes</a:t>
            </a:r>
          </a:p>
          <a:p>
            <a:r>
              <a:rPr lang="en-GB" sz="2000" dirty="0" smtClean="0">
                <a:solidFill>
                  <a:schemeClr val="tx1"/>
                </a:solidFill>
                <a:latin typeface="Calibri" pitchFamily="34" charset="0"/>
                <a:ea typeface="ＭＳ Ｐゴシック" pitchFamily="34" charset="-128"/>
              </a:rPr>
              <a:t>Packing all fields together could be done to decrease the number of exchanges.</a:t>
            </a:r>
          </a:p>
          <a:p>
            <a:endParaRPr lang="en-GB" sz="2000" dirty="0" smtClean="0">
              <a:solidFill>
                <a:schemeClr val="tx1"/>
              </a:solidFill>
              <a:latin typeface="Calibri" pitchFamily="34" charset="0"/>
              <a:ea typeface="ＭＳ Ｐゴシック" pitchFamily="34" charset="-128"/>
            </a:endParaRPr>
          </a:p>
          <a:p>
            <a:r>
              <a:rPr lang="en-GB" sz="2000" dirty="0" smtClean="0">
                <a:solidFill>
                  <a:schemeClr val="tx1"/>
                </a:solidFill>
                <a:latin typeface="Calibri" pitchFamily="34" charset="0"/>
                <a:ea typeface="ＭＳ Ｐゴシック" pitchFamily="34" charset="-128"/>
              </a:rPr>
              <a:t>A solution could be to reshuffle domains in NEMO, but that would require changes to the halo exchange</a:t>
            </a:r>
          </a:p>
        </p:txBody>
      </p:sp>
      <p:pic>
        <p:nvPicPr>
          <p:cNvPr id="22532"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7050" y="849313"/>
            <a:ext cx="3525838" cy="249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8638" y="3586163"/>
            <a:ext cx="3524250" cy="249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TextBox 6"/>
          <p:cNvSpPr txBox="1">
            <a:spLocks noChangeArrowheads="1"/>
          </p:cNvSpPr>
          <p:nvPr/>
        </p:nvSpPr>
        <p:spPr bwMode="auto">
          <a:xfrm>
            <a:off x="3190875" y="1563688"/>
            <a:ext cx="118586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GB"/>
              <a:t>IFS to NEMO</a:t>
            </a:r>
          </a:p>
        </p:txBody>
      </p:sp>
      <p:sp>
        <p:nvSpPr>
          <p:cNvPr id="22535" name="TextBox 7"/>
          <p:cNvSpPr txBox="1">
            <a:spLocks noChangeArrowheads="1"/>
          </p:cNvSpPr>
          <p:nvPr/>
        </p:nvSpPr>
        <p:spPr bwMode="auto">
          <a:xfrm>
            <a:off x="3235325" y="4418013"/>
            <a:ext cx="139223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GB"/>
              <a:t>WAM to NEMO</a:t>
            </a:r>
          </a:p>
        </p:txBody>
      </p:sp>
    </p:spTree>
    <p:extLst>
      <p:ext uri="{BB962C8B-B14F-4D97-AF65-F5344CB8AC3E}">
        <p14:creationId xmlns:p14="http://schemas.microsoft.com/office/powerpoint/2010/main" val="37853355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3"/>
          <p:cNvSpPr>
            <a:spLocks noGrp="1"/>
          </p:cNvSpPr>
          <p:nvPr>
            <p:ph type="title"/>
          </p:nvPr>
        </p:nvSpPr>
        <p:spPr>
          <a:xfrm>
            <a:off x="827584" y="-27384"/>
            <a:ext cx="7859216" cy="1143000"/>
          </a:xfrm>
          <a:ln w="9525"/>
        </p:spPr>
        <p:txBody>
          <a:bodyPr>
            <a:normAutofit/>
          </a:bodyPr>
          <a:lstStyle/>
          <a:p>
            <a:r>
              <a:rPr lang="en-GB" sz="2800" dirty="0" smtClean="0">
                <a:latin typeface="Calibri" pitchFamily="34" charset="0"/>
                <a:ea typeface="ＭＳ Ｐゴシック" pitchFamily="34" charset="-128"/>
              </a:rPr>
              <a:t>At higher resolutions: T1279+global025 to ORCA025</a:t>
            </a:r>
          </a:p>
        </p:txBody>
      </p:sp>
      <p:pic>
        <p:nvPicPr>
          <p:cNvPr id="23555" name="Picture 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438" y="764704"/>
            <a:ext cx="3563937" cy="252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9"/>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9438" y="3571875"/>
            <a:ext cx="3563937" cy="252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1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16488" y="766291"/>
            <a:ext cx="3563937"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TextBox 6"/>
          <p:cNvSpPr txBox="1">
            <a:spLocks noChangeArrowheads="1"/>
          </p:cNvSpPr>
          <p:nvPr/>
        </p:nvSpPr>
        <p:spPr bwMode="auto">
          <a:xfrm>
            <a:off x="3979863" y="1752600"/>
            <a:ext cx="11842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GB" dirty="0"/>
              <a:t>IFS to NEMO</a:t>
            </a:r>
          </a:p>
        </p:txBody>
      </p:sp>
      <p:sp>
        <p:nvSpPr>
          <p:cNvPr id="23559" name="TextBox 11"/>
          <p:cNvSpPr txBox="1">
            <a:spLocks noChangeArrowheads="1"/>
          </p:cNvSpPr>
          <p:nvPr/>
        </p:nvSpPr>
        <p:spPr bwMode="auto">
          <a:xfrm>
            <a:off x="586061" y="3267075"/>
            <a:ext cx="26177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GB" dirty="0"/>
              <a:t>240 MPI tasks</a:t>
            </a:r>
          </a:p>
        </p:txBody>
      </p:sp>
      <p:pic>
        <p:nvPicPr>
          <p:cNvPr id="23560" name="Picture 12"/>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16488" y="3571875"/>
            <a:ext cx="3563937" cy="252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1" name="TextBox 7"/>
          <p:cNvSpPr txBox="1">
            <a:spLocks noChangeArrowheads="1"/>
          </p:cNvSpPr>
          <p:nvPr/>
        </p:nvSpPr>
        <p:spPr bwMode="auto">
          <a:xfrm>
            <a:off x="3932238" y="4418013"/>
            <a:ext cx="139223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GB" dirty="0"/>
              <a:t>WAM to NEMO</a:t>
            </a:r>
          </a:p>
        </p:txBody>
      </p:sp>
      <p:sp>
        <p:nvSpPr>
          <p:cNvPr id="23562" name="TextBox 13"/>
          <p:cNvSpPr txBox="1">
            <a:spLocks noChangeArrowheads="1"/>
          </p:cNvSpPr>
          <p:nvPr/>
        </p:nvSpPr>
        <p:spPr bwMode="auto">
          <a:xfrm>
            <a:off x="6526213" y="3251200"/>
            <a:ext cx="26177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eaLnBrk="1" hangingPunct="1"/>
            <a:r>
              <a:rPr lang="en-GB"/>
              <a:t>1200 MPI tasks</a:t>
            </a:r>
          </a:p>
        </p:txBody>
      </p:sp>
    </p:spTree>
    <p:extLst>
      <p:ext uri="{BB962C8B-B14F-4D97-AF65-F5344CB8AC3E}">
        <p14:creationId xmlns:p14="http://schemas.microsoft.com/office/powerpoint/2010/main" val="35086349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toto.jpg"/>
          <p:cNvPicPr>
            <a:picLocks noChangeAspect="1"/>
          </p:cNvPicPr>
          <p:nvPr/>
        </p:nvPicPr>
        <p:blipFill>
          <a:blip r:embed="rId2" cstate="print"/>
          <a:stretch>
            <a:fillRect/>
          </a:stretch>
        </p:blipFill>
        <p:spPr>
          <a:xfrm>
            <a:off x="6084168" y="4653136"/>
            <a:ext cx="2520280" cy="1675986"/>
          </a:xfrm>
          <a:prstGeom prst="rect">
            <a:avLst/>
          </a:prstGeom>
        </p:spPr>
      </p:pic>
      <p:sp>
        <p:nvSpPr>
          <p:cNvPr id="28" name="TextBox 27"/>
          <p:cNvSpPr txBox="1"/>
          <p:nvPr/>
        </p:nvSpPr>
        <p:spPr>
          <a:xfrm>
            <a:off x="3347865" y="1904777"/>
            <a:ext cx="184731" cy="338554"/>
          </a:xfrm>
          <a:prstGeom prst="rect">
            <a:avLst/>
          </a:prstGeom>
          <a:noFill/>
        </p:spPr>
        <p:txBody>
          <a:bodyPr wrap="none" rtlCol="0">
            <a:spAutoFit/>
          </a:bodyPr>
          <a:lstStyle/>
          <a:p>
            <a:endParaRPr lang="fr-FR" sz="1600" dirty="0"/>
          </a:p>
        </p:txBody>
      </p:sp>
      <p:sp>
        <p:nvSpPr>
          <p:cNvPr id="41" name="Rectangle 4"/>
          <p:cNvSpPr txBox="1">
            <a:spLocks noChangeArrowheads="1"/>
          </p:cNvSpPr>
          <p:nvPr/>
        </p:nvSpPr>
        <p:spPr>
          <a:xfrm>
            <a:off x="1979712" y="260648"/>
            <a:ext cx="5904656" cy="576064"/>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accent1">
                    <a:lumMod val="75000"/>
                  </a:schemeClr>
                </a:solidFill>
                <a:effectLst/>
                <a:uLnTx/>
                <a:uFillTx/>
                <a:latin typeface="+mj-lt"/>
                <a:ea typeface="+mj-ea"/>
                <a:cs typeface="+mj-cs"/>
              </a:rPr>
              <a:t>Ocean waves</a:t>
            </a:r>
            <a:endParaRPr kumimoji="0" lang="en-US" sz="3200" b="1" i="0" u="none" strike="noStrike" kern="1200" cap="none" spc="0" normalizeH="0" baseline="0" noProof="0" dirty="0">
              <a:ln>
                <a:noFill/>
              </a:ln>
              <a:solidFill>
                <a:schemeClr val="accent1">
                  <a:lumMod val="75000"/>
                </a:schemeClr>
              </a:solidFill>
              <a:effectLst/>
              <a:uLnTx/>
              <a:uFillTx/>
              <a:latin typeface="+mj-lt"/>
              <a:ea typeface="+mj-ea"/>
              <a:cs typeface="+mj-cs"/>
            </a:endParaRPr>
          </a:p>
        </p:txBody>
      </p:sp>
      <p:sp>
        <p:nvSpPr>
          <p:cNvPr id="2" name="Rectangle 1"/>
          <p:cNvSpPr/>
          <p:nvPr/>
        </p:nvSpPr>
        <p:spPr>
          <a:xfrm>
            <a:off x="575048" y="836712"/>
            <a:ext cx="8568952" cy="4093428"/>
          </a:xfrm>
          <a:prstGeom prst="rect">
            <a:avLst/>
          </a:prstGeom>
        </p:spPr>
        <p:txBody>
          <a:bodyPr wrap="square">
            <a:spAutoFit/>
          </a:bodyPr>
          <a:lstStyle/>
          <a:p>
            <a:r>
              <a:rPr lang="en-GB" sz="2000" dirty="0"/>
              <a:t>Wave forecasting took off as an important subject when knowledge of the sea </a:t>
            </a:r>
            <a:r>
              <a:rPr lang="en-GB" sz="2000" dirty="0" smtClean="0"/>
              <a:t>state was </a:t>
            </a:r>
            <a:r>
              <a:rPr lang="en-GB" sz="2000" dirty="0"/>
              <a:t>required for numerous landing operations during the second World War, </a:t>
            </a:r>
            <a:r>
              <a:rPr lang="en-GB" sz="2000" dirty="0" smtClean="0"/>
              <a:t>for D-Day </a:t>
            </a:r>
            <a:r>
              <a:rPr lang="en-GB" sz="2000" dirty="0"/>
              <a:t>for example</a:t>
            </a:r>
            <a:r>
              <a:rPr lang="en-GB" sz="2000" dirty="0" smtClean="0"/>
              <a:t>.</a:t>
            </a:r>
          </a:p>
          <a:p>
            <a:endParaRPr lang="en-GB" sz="2000" dirty="0" smtClean="0"/>
          </a:p>
          <a:p>
            <a:r>
              <a:rPr lang="en-GB" sz="2000" dirty="0" smtClean="0"/>
              <a:t>From </a:t>
            </a:r>
            <a:r>
              <a:rPr lang="en-GB" sz="2000" dirty="0"/>
              <a:t>then onwards a rapid development because of improved weather </a:t>
            </a:r>
            <a:r>
              <a:rPr lang="en-GB" sz="2000" dirty="0" smtClean="0"/>
              <a:t>forecasting (better </a:t>
            </a:r>
            <a:r>
              <a:rPr lang="en-GB" sz="2000" dirty="0"/>
              <a:t>surface winds), enormous increase in the number of </a:t>
            </a:r>
            <a:r>
              <a:rPr lang="en-GB" sz="2000" dirty="0" smtClean="0"/>
              <a:t>observations and </a:t>
            </a:r>
            <a:r>
              <a:rPr lang="en-GB" sz="2000" dirty="0"/>
              <a:t>faster and bigger computers</a:t>
            </a:r>
            <a:r>
              <a:rPr lang="en-GB" sz="2000" dirty="0" smtClean="0"/>
              <a:t>.</a:t>
            </a:r>
          </a:p>
          <a:p>
            <a:endParaRPr lang="en-GB" sz="2000" dirty="0"/>
          </a:p>
          <a:p>
            <a:r>
              <a:rPr lang="en-GB" sz="2000" dirty="0"/>
              <a:t>From the beginning it was clear, however, that the sea state was </a:t>
            </a:r>
            <a:r>
              <a:rPr lang="en-GB" sz="2000" dirty="0" smtClean="0"/>
              <a:t>so complicated that only </a:t>
            </a:r>
            <a:r>
              <a:rPr lang="en-GB" sz="2000" dirty="0"/>
              <a:t>a prediction of the average sea state at a location of interest was possible.</a:t>
            </a:r>
          </a:p>
          <a:p>
            <a:r>
              <a:rPr lang="en-GB" sz="2000" dirty="0"/>
              <a:t>Example of parameters are the average wave height and the average period of </a:t>
            </a:r>
            <a:r>
              <a:rPr lang="en-GB" sz="2000" dirty="0" smtClean="0"/>
              <a:t>the waves</a:t>
            </a:r>
            <a:r>
              <a:rPr lang="en-GB" sz="2000" dirty="0"/>
              <a:t>.</a:t>
            </a:r>
          </a:p>
        </p:txBody>
      </p:sp>
      <p:pic>
        <p:nvPicPr>
          <p:cNvPr id="10" name="Picture 9" descr="wea00816.jpg"/>
          <p:cNvPicPr>
            <a:picLocks noChangeAspect="1"/>
          </p:cNvPicPr>
          <p:nvPr/>
        </p:nvPicPr>
        <p:blipFill>
          <a:blip r:embed="rId3" cstate="print"/>
          <a:stretch>
            <a:fillRect/>
          </a:stretch>
        </p:blipFill>
        <p:spPr>
          <a:xfrm>
            <a:off x="3198310" y="4653136"/>
            <a:ext cx="2525818" cy="1656184"/>
          </a:xfrm>
          <a:prstGeom prst="rect">
            <a:avLst/>
          </a:prstGeom>
        </p:spPr>
      </p:pic>
    </p:spTree>
    <p:extLst>
      <p:ext uri="{BB962C8B-B14F-4D97-AF65-F5344CB8AC3E}">
        <p14:creationId xmlns:p14="http://schemas.microsoft.com/office/powerpoint/2010/main" val="1107802526"/>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6"/>
          <p:cNvSpPr txBox="1">
            <a:spLocks noChangeArrowheads="1"/>
          </p:cNvSpPr>
          <p:nvPr/>
        </p:nvSpPr>
        <p:spPr bwMode="auto">
          <a:xfrm>
            <a:off x="943746" y="251937"/>
            <a:ext cx="7298345" cy="584775"/>
          </a:xfrm>
          <a:prstGeom prst="rect">
            <a:avLst/>
          </a:prstGeom>
          <a:noFill/>
          <a:ln w="12700">
            <a:noFill/>
            <a:miter lim="800000"/>
            <a:headEnd/>
            <a:tailEnd/>
          </a:ln>
        </p:spPr>
        <p:txBody>
          <a:bodyPr wrap="none">
            <a:spAutoFit/>
          </a:bodyPr>
          <a:lstStyle/>
          <a:p>
            <a:pPr algn="ctr"/>
            <a:r>
              <a:rPr lang="en-GB" sz="3200" dirty="0" smtClean="0">
                <a:solidFill>
                  <a:srgbClr val="376092"/>
                </a:solidFill>
                <a:latin typeface="Tahoma" pitchFamily="34" charset="0"/>
              </a:rPr>
              <a:t>Tropical cyclone forecast performance:</a:t>
            </a:r>
            <a:endParaRPr lang="en-GB" dirty="0">
              <a:solidFill>
                <a:srgbClr val="376092"/>
              </a:solidFill>
            </a:endParaRPr>
          </a:p>
        </p:txBody>
      </p:sp>
      <p:sp>
        <p:nvSpPr>
          <p:cNvPr id="6" name="TextBox 5"/>
          <p:cNvSpPr txBox="1"/>
          <p:nvPr/>
        </p:nvSpPr>
        <p:spPr>
          <a:xfrm>
            <a:off x="1043608" y="980728"/>
            <a:ext cx="7560840" cy="707886"/>
          </a:xfrm>
          <a:prstGeom prst="rect">
            <a:avLst/>
          </a:prstGeom>
          <a:noFill/>
        </p:spPr>
        <p:txBody>
          <a:bodyPr wrap="square" rtlCol="0">
            <a:spAutoFit/>
          </a:bodyPr>
          <a:lstStyle/>
          <a:p>
            <a:r>
              <a:rPr lang="en-GB" sz="2000" dirty="0" smtClean="0"/>
              <a:t>Tropical cyclone </a:t>
            </a:r>
            <a:r>
              <a:rPr lang="en-GB" sz="2000" b="1" dirty="0" smtClean="0"/>
              <a:t>core pressure mean error </a:t>
            </a:r>
            <a:r>
              <a:rPr lang="en-GB" sz="2000" dirty="0" smtClean="0"/>
              <a:t>in the Western Pacific (</a:t>
            </a:r>
            <a:r>
              <a:rPr lang="en-GB" sz="2000" dirty="0" err="1" smtClean="0"/>
              <a:t>hPa</a:t>
            </a:r>
            <a:r>
              <a:rPr lang="en-GB" sz="2000" dirty="0" smtClean="0"/>
              <a:t>) of the operational high resolution system (HRES) in 2013-2014:</a:t>
            </a:r>
          </a:p>
        </p:txBody>
      </p:sp>
      <p:grpSp>
        <p:nvGrpSpPr>
          <p:cNvPr id="2" name="Group 19"/>
          <p:cNvGrpSpPr>
            <a:grpSpLocks noChangeAspect="1"/>
          </p:cNvGrpSpPr>
          <p:nvPr/>
        </p:nvGrpSpPr>
        <p:grpSpPr>
          <a:xfrm>
            <a:off x="4070346" y="1915941"/>
            <a:ext cx="4030048" cy="2809203"/>
            <a:chOff x="4475280" y="2699807"/>
            <a:chExt cx="4914688" cy="3425857"/>
          </a:xfrm>
        </p:grpSpPr>
        <p:pic>
          <p:nvPicPr>
            <p:cNvPr id="3" name="Picture 2"/>
            <p:cNvPicPr>
              <a:picLocks noChangeAspect="1"/>
            </p:cNvPicPr>
            <p:nvPr/>
          </p:nvPicPr>
          <p:blipFill>
            <a:blip r:embed="rId2" cstate="print"/>
            <a:srcRect r="416"/>
            <a:stretch>
              <a:fillRect/>
            </a:stretch>
          </p:blipFill>
          <p:spPr>
            <a:xfrm>
              <a:off x="4475280" y="2699807"/>
              <a:ext cx="4914688" cy="3425857"/>
            </a:xfrm>
            <a:prstGeom prst="rect">
              <a:avLst/>
            </a:prstGeom>
          </p:spPr>
        </p:pic>
        <p:cxnSp>
          <p:nvCxnSpPr>
            <p:cNvPr id="12" name="Straight Connector 11"/>
            <p:cNvCxnSpPr/>
            <p:nvPr/>
          </p:nvCxnSpPr>
          <p:spPr>
            <a:xfrm>
              <a:off x="4837655" y="4280470"/>
              <a:ext cx="4464496"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19" name="Straight Arrow Connector 18"/>
          <p:cNvCxnSpPr/>
          <p:nvPr/>
        </p:nvCxnSpPr>
        <p:spPr>
          <a:xfrm flipV="1">
            <a:off x="8244408" y="2492005"/>
            <a:ext cx="0" cy="576064"/>
          </a:xfrm>
          <a:prstGeom prst="straightConnector1">
            <a:avLst/>
          </a:prstGeom>
          <a:ln w="31750" cap="flat">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8358553" y="2493746"/>
            <a:ext cx="694229" cy="646331"/>
          </a:xfrm>
          <a:prstGeom prst="rect">
            <a:avLst/>
          </a:prstGeom>
          <a:noFill/>
        </p:spPr>
        <p:txBody>
          <a:bodyPr wrap="none" rtlCol="0">
            <a:spAutoFit/>
          </a:bodyPr>
          <a:lstStyle/>
          <a:p>
            <a:r>
              <a:rPr lang="en-GB" b="1" dirty="0" smtClean="0">
                <a:solidFill>
                  <a:schemeClr val="tx2">
                    <a:lumMod val="75000"/>
                  </a:schemeClr>
                </a:solidFill>
              </a:rPr>
              <a:t>too </a:t>
            </a:r>
          </a:p>
          <a:p>
            <a:r>
              <a:rPr lang="en-GB" b="1" dirty="0" smtClean="0">
                <a:solidFill>
                  <a:schemeClr val="tx2">
                    <a:lumMod val="75000"/>
                  </a:schemeClr>
                </a:solidFill>
              </a:rPr>
              <a:t>weak</a:t>
            </a:r>
            <a:endParaRPr lang="en-GB" b="1" dirty="0">
              <a:solidFill>
                <a:schemeClr val="tx2">
                  <a:lumMod val="75000"/>
                </a:schemeClr>
              </a:solidFill>
            </a:endParaRPr>
          </a:p>
        </p:txBody>
      </p:sp>
      <p:cxnSp>
        <p:nvCxnSpPr>
          <p:cNvPr id="22" name="Straight Arrow Connector 21"/>
          <p:cNvCxnSpPr/>
          <p:nvPr/>
        </p:nvCxnSpPr>
        <p:spPr>
          <a:xfrm>
            <a:off x="8244408" y="3284093"/>
            <a:ext cx="0" cy="720080"/>
          </a:xfrm>
          <a:prstGeom prst="straightConnector1">
            <a:avLst/>
          </a:prstGeom>
          <a:ln w="31750" cap="flat">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8316416" y="3213826"/>
            <a:ext cx="788421" cy="646331"/>
          </a:xfrm>
          <a:prstGeom prst="rect">
            <a:avLst/>
          </a:prstGeom>
          <a:noFill/>
        </p:spPr>
        <p:txBody>
          <a:bodyPr wrap="none" rtlCol="0">
            <a:spAutoFit/>
          </a:bodyPr>
          <a:lstStyle/>
          <a:p>
            <a:r>
              <a:rPr lang="en-GB" b="1" dirty="0" smtClean="0">
                <a:solidFill>
                  <a:srgbClr val="FF0000"/>
                </a:solidFill>
              </a:rPr>
              <a:t>too </a:t>
            </a:r>
          </a:p>
          <a:p>
            <a:r>
              <a:rPr lang="en-GB" b="1" dirty="0" smtClean="0">
                <a:solidFill>
                  <a:srgbClr val="FF0000"/>
                </a:solidFill>
              </a:rPr>
              <a:t>strong</a:t>
            </a:r>
            <a:endParaRPr lang="en-GB" b="1" dirty="0">
              <a:solidFill>
                <a:srgbClr val="FF0000"/>
              </a:solidFill>
            </a:endParaRPr>
          </a:p>
        </p:txBody>
      </p:sp>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rcRect l="52713" t="4483" b="54692"/>
          <a:stretch>
            <a:fillRect/>
          </a:stretch>
        </p:blipFill>
        <p:spPr>
          <a:xfrm>
            <a:off x="395535" y="2060848"/>
            <a:ext cx="3622758" cy="2327695"/>
          </a:xfrm>
          <a:prstGeom prst="rect">
            <a:avLst/>
          </a:prstGeom>
        </p:spPr>
      </p:pic>
      <p:sp>
        <p:nvSpPr>
          <p:cNvPr id="17" name="TextBox 16"/>
          <p:cNvSpPr txBox="1"/>
          <p:nvPr/>
        </p:nvSpPr>
        <p:spPr>
          <a:xfrm>
            <a:off x="1699714" y="1772816"/>
            <a:ext cx="1216102" cy="369332"/>
          </a:xfrm>
          <a:prstGeom prst="rect">
            <a:avLst/>
          </a:prstGeom>
          <a:noFill/>
        </p:spPr>
        <p:txBody>
          <a:bodyPr wrap="none" rtlCol="0">
            <a:spAutoFit/>
          </a:bodyPr>
          <a:lstStyle/>
          <a:p>
            <a:r>
              <a:rPr lang="en-GB" b="1" dirty="0" smtClean="0"/>
              <a:t>Error (</a:t>
            </a:r>
            <a:r>
              <a:rPr lang="en-GB" b="1" dirty="0" err="1" smtClean="0"/>
              <a:t>hPa</a:t>
            </a:r>
            <a:r>
              <a:rPr lang="en-GB" b="1" dirty="0" smtClean="0"/>
              <a:t>)</a:t>
            </a:r>
            <a:endParaRPr lang="en-GB" b="1" dirty="0"/>
          </a:p>
        </p:txBody>
      </p:sp>
      <p:sp>
        <p:nvSpPr>
          <p:cNvPr id="23" name="Rectangle 22"/>
          <p:cNvSpPr/>
          <p:nvPr/>
        </p:nvSpPr>
        <p:spPr>
          <a:xfrm>
            <a:off x="4355976" y="5013176"/>
            <a:ext cx="2880320" cy="646331"/>
          </a:xfrm>
          <a:prstGeom prst="rect">
            <a:avLst/>
          </a:prstGeom>
        </p:spPr>
        <p:txBody>
          <a:bodyPr wrap="square">
            <a:spAutoFit/>
          </a:bodyPr>
          <a:lstStyle/>
          <a:p>
            <a:r>
              <a:rPr lang="en-GB" dirty="0" smtClean="0">
                <a:solidFill>
                  <a:srgbClr val="FF0000"/>
                </a:solidFill>
              </a:rPr>
              <a:t>Red dots</a:t>
            </a:r>
            <a:r>
              <a:rPr lang="en-GB" dirty="0" smtClean="0"/>
              <a:t>: north of 20°N</a:t>
            </a:r>
          </a:p>
          <a:p>
            <a:r>
              <a:rPr lang="en-GB" dirty="0" smtClean="0">
                <a:solidFill>
                  <a:srgbClr val="3434F6"/>
                </a:solidFill>
              </a:rPr>
              <a:t>Blue dots</a:t>
            </a:r>
            <a:r>
              <a:rPr lang="en-GB" dirty="0" smtClean="0"/>
              <a:t>: south of 20°N</a:t>
            </a:r>
          </a:p>
        </p:txBody>
      </p:sp>
      <p:sp>
        <p:nvSpPr>
          <p:cNvPr id="25" name="Rectangle 24"/>
          <p:cNvSpPr/>
          <p:nvPr/>
        </p:nvSpPr>
        <p:spPr>
          <a:xfrm>
            <a:off x="395536" y="5877272"/>
            <a:ext cx="8676456" cy="523220"/>
          </a:xfrm>
          <a:prstGeom prst="rect">
            <a:avLst/>
          </a:prstGeom>
        </p:spPr>
        <p:txBody>
          <a:bodyPr wrap="square">
            <a:spAutoFit/>
          </a:bodyPr>
          <a:lstStyle/>
          <a:p>
            <a:pPr lvl="0" fontAlgn="base">
              <a:spcBef>
                <a:spcPct val="0"/>
              </a:spcBef>
              <a:spcAft>
                <a:spcPct val="0"/>
              </a:spcAft>
            </a:pPr>
            <a:r>
              <a:rPr lang="en-GB" sz="1400" dirty="0" err="1" smtClean="0">
                <a:ea typeface="Times New Roman" pitchFamily="18" charset="0"/>
                <a:cs typeface="Times New Roman" pitchFamily="18" charset="0"/>
              </a:rPr>
              <a:t>Rodwell</a:t>
            </a:r>
            <a:r>
              <a:rPr lang="en-GB" sz="1400" dirty="0" smtClean="0">
                <a:ea typeface="Times New Roman" pitchFamily="18" charset="0"/>
                <a:cs typeface="Times New Roman" pitchFamily="18" charset="0"/>
              </a:rPr>
              <a:t> et al., 2015: New Developments in the</a:t>
            </a:r>
            <a:r>
              <a:rPr lang="en-GB" sz="1400" dirty="0" smtClean="0">
                <a:cs typeface="Arial" pitchFamily="34" charset="0"/>
              </a:rPr>
              <a:t> </a:t>
            </a:r>
            <a:r>
              <a:rPr lang="en-GB" sz="1400" dirty="0" smtClean="0">
                <a:ea typeface="Times New Roman" pitchFamily="18" charset="0"/>
                <a:cs typeface="Times New Roman" pitchFamily="18" charset="0"/>
              </a:rPr>
              <a:t>Diagnosis and Verification of</a:t>
            </a:r>
            <a:r>
              <a:rPr lang="en-GB" sz="1400" dirty="0" smtClean="0">
                <a:ea typeface="Times New Roman" pitchFamily="18" charset="0"/>
                <a:cs typeface="Arial" pitchFamily="34" charset="0"/>
              </a:rPr>
              <a:t> High-Impact Weather Forecasts. ECMWF Technical Memorandum 759.   </a:t>
            </a:r>
            <a:r>
              <a:rPr lang="en-GB" sz="1400" dirty="0" smtClean="0">
                <a:cs typeface="Arial" pitchFamily="34" charset="0"/>
              </a:rPr>
              <a:t>http://www.ecmwf.int/en/elibrary/technical-memoranda</a:t>
            </a:r>
          </a:p>
        </p:txBody>
      </p:sp>
      <p:sp>
        <p:nvSpPr>
          <p:cNvPr id="7" name="TextBox 6"/>
          <p:cNvSpPr txBox="1"/>
          <p:nvPr/>
        </p:nvSpPr>
        <p:spPr>
          <a:xfrm>
            <a:off x="5254793" y="4581128"/>
            <a:ext cx="2053511" cy="369332"/>
          </a:xfrm>
          <a:prstGeom prst="rect">
            <a:avLst/>
          </a:prstGeom>
          <a:noFill/>
        </p:spPr>
        <p:txBody>
          <a:bodyPr wrap="none" rtlCol="0">
            <a:spAutoFit/>
          </a:bodyPr>
          <a:lstStyle/>
          <a:p>
            <a:r>
              <a:rPr lang="en-GB" b="1" dirty="0" smtClean="0"/>
              <a:t>Cyclone age (hours)</a:t>
            </a:r>
          </a:p>
        </p:txBody>
      </p:sp>
      <p:sp>
        <p:nvSpPr>
          <p:cNvPr id="26" name="TextBox 25"/>
          <p:cNvSpPr txBox="1"/>
          <p:nvPr/>
        </p:nvSpPr>
        <p:spPr>
          <a:xfrm>
            <a:off x="7596336" y="2780928"/>
            <a:ext cx="418704" cy="369332"/>
          </a:xfrm>
          <a:prstGeom prst="rect">
            <a:avLst/>
          </a:prstGeom>
          <a:noFill/>
        </p:spPr>
        <p:txBody>
          <a:bodyPr wrap="none" rtlCol="0">
            <a:spAutoFit/>
          </a:bodyPr>
          <a:lstStyle/>
          <a:p>
            <a:r>
              <a:rPr lang="en-GB" b="1" dirty="0" smtClean="0"/>
              <a:t>20</a:t>
            </a:r>
            <a:endParaRPr lang="en-GB" b="1" dirty="0"/>
          </a:p>
        </p:txBody>
      </p:sp>
      <p:sp>
        <p:nvSpPr>
          <p:cNvPr id="27" name="TextBox 26"/>
          <p:cNvSpPr txBox="1"/>
          <p:nvPr/>
        </p:nvSpPr>
        <p:spPr>
          <a:xfrm>
            <a:off x="7524328" y="3242004"/>
            <a:ext cx="489236" cy="369332"/>
          </a:xfrm>
          <a:prstGeom prst="rect">
            <a:avLst/>
          </a:prstGeom>
          <a:noFill/>
        </p:spPr>
        <p:txBody>
          <a:bodyPr wrap="none" rtlCol="0">
            <a:spAutoFit/>
          </a:bodyPr>
          <a:lstStyle/>
          <a:p>
            <a:r>
              <a:rPr lang="en-GB" b="1" dirty="0" smtClean="0"/>
              <a:t>-20</a:t>
            </a:r>
            <a:endParaRPr lang="en-GB" b="1" dirty="0"/>
          </a:p>
        </p:txBody>
      </p:sp>
    </p:spTree>
    <p:extLst>
      <p:ext uri="{BB962C8B-B14F-4D97-AF65-F5344CB8AC3E}">
        <p14:creationId xmlns:p14="http://schemas.microsoft.com/office/powerpoint/2010/main" val="274989377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6"/>
          <p:cNvSpPr txBox="1">
            <a:spLocks noChangeArrowheads="1"/>
          </p:cNvSpPr>
          <p:nvPr/>
        </p:nvSpPr>
        <p:spPr bwMode="auto">
          <a:xfrm>
            <a:off x="899592" y="260648"/>
            <a:ext cx="7904343" cy="523220"/>
          </a:xfrm>
          <a:prstGeom prst="rect">
            <a:avLst/>
          </a:prstGeom>
          <a:noFill/>
          <a:ln w="12700">
            <a:noFill/>
            <a:miter lim="800000"/>
            <a:headEnd/>
            <a:tailEnd/>
          </a:ln>
        </p:spPr>
        <p:txBody>
          <a:bodyPr wrap="none">
            <a:spAutoFit/>
          </a:bodyPr>
          <a:lstStyle/>
          <a:p>
            <a:pPr algn="r"/>
            <a:r>
              <a:rPr lang="en-GB" sz="2800" dirty="0" smtClean="0">
                <a:solidFill>
                  <a:srgbClr val="376092"/>
                </a:solidFill>
                <a:latin typeface="Tahoma" pitchFamily="34" charset="0"/>
              </a:rPr>
              <a:t>Impact of Resolution on tropical cyclone forecast</a:t>
            </a:r>
            <a:endParaRPr lang="en-GB" sz="2800" dirty="0">
              <a:solidFill>
                <a:srgbClr val="376092"/>
              </a:solidFill>
            </a:endParaRPr>
          </a:p>
        </p:txBody>
      </p:sp>
      <p:sp>
        <p:nvSpPr>
          <p:cNvPr id="8" name="TextBox 7"/>
          <p:cNvSpPr txBox="1"/>
          <p:nvPr/>
        </p:nvSpPr>
        <p:spPr>
          <a:xfrm>
            <a:off x="827584" y="836712"/>
            <a:ext cx="8140305" cy="646331"/>
          </a:xfrm>
          <a:prstGeom prst="rect">
            <a:avLst/>
          </a:prstGeom>
          <a:noFill/>
        </p:spPr>
        <p:txBody>
          <a:bodyPr wrap="none" rtlCol="0">
            <a:spAutoFit/>
          </a:bodyPr>
          <a:lstStyle/>
          <a:p>
            <a:r>
              <a:rPr lang="en-GB" dirty="0" smtClean="0"/>
              <a:t>For instance Typhoon </a:t>
            </a:r>
            <a:r>
              <a:rPr lang="en-GB" dirty="0" err="1" smtClean="0"/>
              <a:t>Haiyan</a:t>
            </a:r>
            <a:r>
              <a:rPr lang="en-GB" dirty="0" smtClean="0"/>
              <a:t>: forecasts from 4</a:t>
            </a:r>
            <a:r>
              <a:rPr lang="en-GB" baseline="30000" dirty="0" smtClean="0"/>
              <a:t>th</a:t>
            </a:r>
            <a:r>
              <a:rPr lang="en-GB" dirty="0" smtClean="0"/>
              <a:t>, 5</a:t>
            </a:r>
            <a:r>
              <a:rPr lang="en-GB" baseline="30000" dirty="0" smtClean="0"/>
              <a:t>th</a:t>
            </a:r>
            <a:r>
              <a:rPr lang="en-GB" dirty="0" smtClean="0"/>
              <a:t> and 6</a:t>
            </a:r>
            <a:r>
              <a:rPr lang="en-GB" baseline="30000" dirty="0" smtClean="0"/>
              <a:t>th</a:t>
            </a:r>
            <a:r>
              <a:rPr lang="en-GB" dirty="0" smtClean="0"/>
              <a:t> November 2013, 0 UTC</a:t>
            </a:r>
          </a:p>
          <a:p>
            <a:r>
              <a:rPr lang="en-GB" dirty="0" smtClean="0"/>
              <a:t>all from </a:t>
            </a:r>
            <a:r>
              <a:rPr lang="en-GB" u="sng" dirty="0" smtClean="0"/>
              <a:t>operational</a:t>
            </a:r>
            <a:r>
              <a:rPr lang="en-GB" dirty="0" smtClean="0"/>
              <a:t> analysis.</a:t>
            </a:r>
          </a:p>
        </p:txBody>
      </p:sp>
      <p:sp>
        <p:nvSpPr>
          <p:cNvPr id="9" name="TextBox 8"/>
          <p:cNvSpPr txBox="1"/>
          <p:nvPr/>
        </p:nvSpPr>
        <p:spPr>
          <a:xfrm>
            <a:off x="1619672" y="5180999"/>
            <a:ext cx="6696744" cy="1200329"/>
          </a:xfrm>
          <a:prstGeom prst="rect">
            <a:avLst/>
          </a:prstGeom>
          <a:noFill/>
        </p:spPr>
        <p:txBody>
          <a:bodyPr wrap="square" rtlCol="0">
            <a:spAutoFit/>
          </a:bodyPr>
          <a:lstStyle/>
          <a:p>
            <a:r>
              <a:rPr lang="en-GB" b="1" dirty="0" smtClean="0"/>
              <a:t>Black:</a:t>
            </a:r>
            <a:r>
              <a:rPr lang="en-GB" dirty="0" smtClean="0"/>
              <a:t> estimated from observations</a:t>
            </a:r>
          </a:p>
          <a:p>
            <a:r>
              <a:rPr lang="en-GB" b="1" dirty="0" smtClean="0">
                <a:solidFill>
                  <a:srgbClr val="FF0000"/>
                </a:solidFill>
              </a:rPr>
              <a:t>Red</a:t>
            </a:r>
            <a:r>
              <a:rPr lang="en-GB" smtClean="0"/>
              <a:t>: old operational </a:t>
            </a:r>
            <a:r>
              <a:rPr lang="en-GB" dirty="0" smtClean="0"/>
              <a:t>Ensemble resolution  (</a:t>
            </a:r>
            <a:r>
              <a:rPr lang="en-GB" b="1" dirty="0" smtClean="0">
                <a:solidFill>
                  <a:srgbClr val="FF0000"/>
                </a:solidFill>
              </a:rPr>
              <a:t>32 km</a:t>
            </a:r>
            <a:r>
              <a:rPr lang="en-GB" dirty="0" smtClean="0"/>
              <a:t>)</a:t>
            </a:r>
          </a:p>
          <a:p>
            <a:r>
              <a:rPr lang="en-GB" b="1" dirty="0" smtClean="0">
                <a:solidFill>
                  <a:srgbClr val="3434F6"/>
                </a:solidFill>
              </a:rPr>
              <a:t>Blue</a:t>
            </a:r>
            <a:r>
              <a:rPr lang="en-GB" dirty="0" smtClean="0"/>
              <a:t>: old operational HRES configuration (</a:t>
            </a:r>
            <a:r>
              <a:rPr lang="en-GB" b="1" dirty="0" smtClean="0">
                <a:solidFill>
                  <a:srgbClr val="3434F6"/>
                </a:solidFill>
              </a:rPr>
              <a:t>16 km</a:t>
            </a:r>
            <a:r>
              <a:rPr lang="en-GB" dirty="0" smtClean="0"/>
              <a:t>)</a:t>
            </a:r>
            <a:endParaRPr lang="en-GB" dirty="0" smtClean="0">
              <a:solidFill>
                <a:schemeClr val="bg1">
                  <a:lumMod val="95000"/>
                </a:schemeClr>
              </a:solidFill>
            </a:endParaRPr>
          </a:p>
          <a:p>
            <a:r>
              <a:rPr lang="en-GB" b="1" dirty="0" smtClean="0">
                <a:solidFill>
                  <a:srgbClr val="00B050"/>
                </a:solidFill>
              </a:rPr>
              <a:t>Green</a:t>
            </a:r>
            <a:r>
              <a:rPr lang="en-GB" dirty="0" smtClean="0"/>
              <a:t>: experimental: new HRES configuration (</a:t>
            </a:r>
            <a:r>
              <a:rPr lang="en-GB" b="1" dirty="0" smtClean="0">
                <a:solidFill>
                  <a:srgbClr val="278927"/>
                </a:solidFill>
              </a:rPr>
              <a:t>10km</a:t>
            </a:r>
            <a:r>
              <a:rPr lang="en-GB" dirty="0" smtClean="0"/>
              <a:t>)</a:t>
            </a:r>
          </a:p>
        </p:txBody>
      </p:sp>
      <p:grpSp>
        <p:nvGrpSpPr>
          <p:cNvPr id="3" name="Group 16"/>
          <p:cNvGrpSpPr/>
          <p:nvPr/>
        </p:nvGrpSpPr>
        <p:grpSpPr>
          <a:xfrm>
            <a:off x="683568" y="1412776"/>
            <a:ext cx="6984776" cy="3843338"/>
            <a:chOff x="683568" y="1412776"/>
            <a:chExt cx="6984776" cy="3843338"/>
          </a:xfrm>
        </p:grpSpPr>
        <p:pic>
          <p:nvPicPr>
            <p:cNvPr id="2" name="Picture 2"/>
            <p:cNvPicPr>
              <a:picLocks noChangeAspect="1" noChangeArrowheads="1"/>
            </p:cNvPicPr>
            <p:nvPr/>
          </p:nvPicPr>
          <p:blipFill>
            <a:blip r:embed="rId2" cstate="print"/>
            <a:srcRect/>
            <a:stretch>
              <a:fillRect/>
            </a:stretch>
          </p:blipFill>
          <p:spPr bwMode="auto">
            <a:xfrm>
              <a:off x="2017638" y="1412776"/>
              <a:ext cx="5650706" cy="3843338"/>
            </a:xfrm>
            <a:prstGeom prst="rect">
              <a:avLst/>
            </a:prstGeom>
            <a:noFill/>
            <a:ln w="9525">
              <a:noFill/>
              <a:miter lim="800000"/>
              <a:headEnd/>
              <a:tailEnd/>
            </a:ln>
          </p:spPr>
        </p:pic>
        <p:sp>
          <p:nvSpPr>
            <p:cNvPr id="14" name="TextBox 7"/>
            <p:cNvSpPr txBox="1"/>
            <p:nvPr/>
          </p:nvSpPr>
          <p:spPr>
            <a:xfrm>
              <a:off x="683568" y="1917394"/>
              <a:ext cx="1297022" cy="646331"/>
            </a:xfrm>
            <a:prstGeom prst="rect">
              <a:avLst/>
            </a:prstGeom>
            <a:noFill/>
          </p:spPr>
          <p:txBody>
            <a:bodyPr wrap="none" rtlCol="0">
              <a:spAutoFit/>
            </a:bodyPr>
            <a:lstStyle/>
            <a:p>
              <a:pPr>
                <a:spcAft>
                  <a:spcPts val="0"/>
                </a:spcAft>
              </a:pPr>
              <a:r>
                <a:rPr lang="en-GB" sz="18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min</a:t>
              </a:r>
              <a:endParaRPr lang="en-GB" sz="1200" dirty="0">
                <a:effectLst/>
                <a:latin typeface="Times New Roman" panose="02020603050405020304" pitchFamily="18" charset="0"/>
                <a:ea typeface="Times New Roman" panose="02020603050405020304" pitchFamily="18" charset="0"/>
              </a:endParaRPr>
            </a:p>
            <a:p>
              <a:pPr>
                <a:spcAft>
                  <a:spcPts val="0"/>
                </a:spcAft>
              </a:pPr>
              <a:r>
                <a:rPr lang="en-GB" sz="1800" kern="1200" dirty="0"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MSLP  (</a:t>
              </a:r>
              <a:r>
                <a:rPr lang="en-GB" sz="1800" kern="1200" dirty="0" err="1"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hPa</a:t>
              </a:r>
              <a:r>
                <a:rPr lang="en-GB"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t>
              </a:r>
              <a:endParaRPr lang="en-GB" sz="1200" dirty="0">
                <a:effectLst/>
                <a:latin typeface="Times New Roman" panose="02020603050405020304" pitchFamily="18" charset="0"/>
                <a:ea typeface="Times New Roman" panose="02020603050405020304" pitchFamily="18" charset="0"/>
              </a:endParaRPr>
            </a:p>
          </p:txBody>
        </p:sp>
        <p:sp>
          <p:nvSpPr>
            <p:cNvPr id="15" name="TextBox 14"/>
            <p:cNvSpPr txBox="1"/>
            <p:nvPr/>
          </p:nvSpPr>
          <p:spPr>
            <a:xfrm>
              <a:off x="1588004" y="3867394"/>
              <a:ext cx="535724" cy="369332"/>
            </a:xfrm>
            <a:prstGeom prst="rect">
              <a:avLst/>
            </a:prstGeom>
            <a:noFill/>
          </p:spPr>
          <p:txBody>
            <a:bodyPr wrap="none" rtlCol="0">
              <a:spAutoFit/>
            </a:bodyPr>
            <a:lstStyle/>
            <a:p>
              <a:r>
                <a:rPr lang="en-GB" dirty="0" smtClean="0"/>
                <a:t>900</a:t>
              </a:r>
              <a:endParaRPr lang="en-GB" dirty="0"/>
            </a:p>
          </p:txBody>
        </p:sp>
        <p:sp>
          <p:nvSpPr>
            <p:cNvPr id="16" name="TextBox 15"/>
            <p:cNvSpPr txBox="1"/>
            <p:nvPr/>
          </p:nvSpPr>
          <p:spPr>
            <a:xfrm>
              <a:off x="1588004" y="2709482"/>
              <a:ext cx="535724" cy="369332"/>
            </a:xfrm>
            <a:prstGeom prst="rect">
              <a:avLst/>
            </a:prstGeom>
            <a:noFill/>
          </p:spPr>
          <p:txBody>
            <a:bodyPr wrap="none" rtlCol="0">
              <a:spAutoFit/>
            </a:bodyPr>
            <a:lstStyle/>
            <a:p>
              <a:r>
                <a:rPr lang="en-GB" dirty="0" smtClean="0"/>
                <a:t>950</a:t>
              </a:r>
              <a:endParaRPr lang="en-GB" dirty="0"/>
            </a:p>
          </p:txBody>
        </p:sp>
      </p:grpSp>
      <p:pic>
        <p:nvPicPr>
          <p:cNvPr id="13" name="Picture 12" descr="Haiyan_Nov_7_2013_1345Z.png"/>
          <p:cNvPicPr>
            <a:picLocks noChangeAspect="1"/>
          </p:cNvPicPr>
          <p:nvPr/>
        </p:nvPicPr>
        <p:blipFill>
          <a:blip r:embed="rId3" cstate="print"/>
          <a:stretch>
            <a:fillRect/>
          </a:stretch>
        </p:blipFill>
        <p:spPr>
          <a:xfrm>
            <a:off x="6228184" y="1548152"/>
            <a:ext cx="2641270" cy="3393016"/>
          </a:xfrm>
          <a:prstGeom prst="rect">
            <a:avLst/>
          </a:prstGeom>
        </p:spPr>
      </p:pic>
      <p:sp>
        <p:nvSpPr>
          <p:cNvPr id="12" name="Rectangle 11"/>
          <p:cNvSpPr/>
          <p:nvPr/>
        </p:nvSpPr>
        <p:spPr>
          <a:xfrm>
            <a:off x="7092280" y="5013176"/>
            <a:ext cx="1512168" cy="646331"/>
          </a:xfrm>
          <a:prstGeom prst="rect">
            <a:avLst/>
          </a:prstGeom>
        </p:spPr>
        <p:txBody>
          <a:bodyPr wrap="square">
            <a:spAutoFit/>
          </a:bodyPr>
          <a:lstStyle/>
          <a:p>
            <a:r>
              <a:rPr lang="en-GB" sz="1200" dirty="0" smtClean="0"/>
              <a:t>Typhoon </a:t>
            </a:r>
            <a:r>
              <a:rPr lang="en-GB" sz="1200" dirty="0" err="1" smtClean="0"/>
              <a:t>Haiyan</a:t>
            </a:r>
            <a:r>
              <a:rPr lang="en-GB" sz="1200" dirty="0" smtClean="0"/>
              <a:t> at peak intensity on November 7, 2013</a:t>
            </a:r>
            <a:endParaRPr lang="en-GB" sz="1200" dirty="0"/>
          </a:p>
        </p:txBody>
      </p:sp>
    </p:spTree>
    <p:extLst>
      <p:ext uri="{BB962C8B-B14F-4D97-AF65-F5344CB8AC3E}">
        <p14:creationId xmlns:p14="http://schemas.microsoft.com/office/powerpoint/2010/main" val="215796755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6"/>
          <p:cNvSpPr txBox="1">
            <a:spLocks noChangeArrowheads="1"/>
          </p:cNvSpPr>
          <p:nvPr/>
        </p:nvSpPr>
        <p:spPr bwMode="auto">
          <a:xfrm>
            <a:off x="1043608" y="260648"/>
            <a:ext cx="7637026" cy="523220"/>
          </a:xfrm>
          <a:prstGeom prst="rect">
            <a:avLst/>
          </a:prstGeom>
          <a:noFill/>
          <a:ln w="12700">
            <a:noFill/>
            <a:miter lim="800000"/>
            <a:headEnd/>
            <a:tailEnd/>
          </a:ln>
        </p:spPr>
        <p:txBody>
          <a:bodyPr wrap="none">
            <a:spAutoFit/>
          </a:bodyPr>
          <a:lstStyle/>
          <a:p>
            <a:pPr algn="r"/>
            <a:r>
              <a:rPr lang="en-GB" sz="2800" dirty="0" smtClean="0">
                <a:solidFill>
                  <a:srgbClr val="376092"/>
                </a:solidFill>
                <a:latin typeface="Tahoma" pitchFamily="34" charset="0"/>
              </a:rPr>
              <a:t>Impact of Coupling on tropical cyclone forecast</a:t>
            </a:r>
            <a:endParaRPr lang="en-GB" sz="2800" dirty="0">
              <a:solidFill>
                <a:srgbClr val="376092"/>
              </a:solidFill>
            </a:endParaRPr>
          </a:p>
        </p:txBody>
      </p:sp>
      <p:sp>
        <p:nvSpPr>
          <p:cNvPr id="8" name="TextBox 7"/>
          <p:cNvSpPr txBox="1"/>
          <p:nvPr/>
        </p:nvSpPr>
        <p:spPr>
          <a:xfrm>
            <a:off x="827584" y="908720"/>
            <a:ext cx="6212213" cy="369332"/>
          </a:xfrm>
          <a:prstGeom prst="rect">
            <a:avLst/>
          </a:prstGeom>
          <a:noFill/>
        </p:spPr>
        <p:txBody>
          <a:bodyPr wrap="none" rtlCol="0">
            <a:spAutoFit/>
          </a:bodyPr>
          <a:lstStyle/>
          <a:p>
            <a:r>
              <a:rPr lang="en-GB" dirty="0" smtClean="0"/>
              <a:t>For instance Typhoon Neoguri: forecasts from 6 July 2014, 0 UTC</a:t>
            </a:r>
          </a:p>
        </p:txBody>
      </p:sp>
      <p:sp>
        <p:nvSpPr>
          <p:cNvPr id="9" name="TextBox 8"/>
          <p:cNvSpPr txBox="1"/>
          <p:nvPr/>
        </p:nvSpPr>
        <p:spPr>
          <a:xfrm>
            <a:off x="1187624" y="5036983"/>
            <a:ext cx="6696744" cy="1200329"/>
          </a:xfrm>
          <a:prstGeom prst="rect">
            <a:avLst/>
          </a:prstGeom>
          <a:noFill/>
        </p:spPr>
        <p:txBody>
          <a:bodyPr wrap="square" rtlCol="0">
            <a:spAutoFit/>
          </a:bodyPr>
          <a:lstStyle/>
          <a:p>
            <a:r>
              <a:rPr lang="en-GB" b="1" dirty="0" smtClean="0"/>
              <a:t>Black:</a:t>
            </a:r>
            <a:r>
              <a:rPr lang="en-GB" dirty="0" smtClean="0"/>
              <a:t> estimated from observations</a:t>
            </a:r>
          </a:p>
          <a:p>
            <a:r>
              <a:rPr lang="en-GB" b="1" dirty="0" smtClean="0">
                <a:solidFill>
                  <a:srgbClr val="00B050"/>
                </a:solidFill>
              </a:rPr>
              <a:t>Green</a:t>
            </a:r>
            <a:r>
              <a:rPr lang="en-GB" dirty="0" smtClean="0"/>
              <a:t>: old operational HRES configuration (uncoupled) (16km)</a:t>
            </a:r>
            <a:endParaRPr lang="en-GB" dirty="0" smtClean="0">
              <a:solidFill>
                <a:schemeClr val="bg1">
                  <a:lumMod val="95000"/>
                </a:schemeClr>
              </a:solidFill>
            </a:endParaRPr>
          </a:p>
          <a:p>
            <a:r>
              <a:rPr lang="en-GB" b="1" dirty="0" smtClean="0">
                <a:solidFill>
                  <a:srgbClr val="FF0000"/>
                </a:solidFill>
              </a:rPr>
              <a:t>Red</a:t>
            </a:r>
            <a:r>
              <a:rPr lang="en-GB" dirty="0" smtClean="0"/>
              <a:t>: experimental: 16km coupled to NEMO (ORCA025_Z75)</a:t>
            </a:r>
          </a:p>
          <a:p>
            <a:r>
              <a:rPr lang="en-GB" b="1" dirty="0" smtClean="0">
                <a:solidFill>
                  <a:schemeClr val="bg1">
                    <a:lumMod val="85000"/>
                  </a:schemeClr>
                </a:solidFill>
              </a:rPr>
              <a:t>Blue</a:t>
            </a:r>
            <a:r>
              <a:rPr lang="en-GB" dirty="0" smtClean="0">
                <a:solidFill>
                  <a:schemeClr val="bg1">
                    <a:lumMod val="85000"/>
                  </a:schemeClr>
                </a:solidFill>
              </a:rPr>
              <a:t>: 16km coupled to NEMO + new physics</a:t>
            </a:r>
            <a:endParaRPr lang="en-GB" dirty="0">
              <a:solidFill>
                <a:schemeClr val="bg1">
                  <a:lumMod val="85000"/>
                </a:schemeClr>
              </a:solidFill>
            </a:endParaRPr>
          </a:p>
        </p:txBody>
      </p:sp>
      <p:sp>
        <p:nvSpPr>
          <p:cNvPr id="18" name="TextBox 7"/>
          <p:cNvSpPr txBox="1"/>
          <p:nvPr/>
        </p:nvSpPr>
        <p:spPr>
          <a:xfrm>
            <a:off x="683568" y="1844824"/>
            <a:ext cx="1297022" cy="646331"/>
          </a:xfrm>
          <a:prstGeom prst="rect">
            <a:avLst/>
          </a:prstGeom>
          <a:noFill/>
        </p:spPr>
        <p:txBody>
          <a:bodyPr wrap="none" rtlCol="0">
            <a:spAutoFit/>
          </a:bodyPr>
          <a:lstStyle/>
          <a:p>
            <a:pPr>
              <a:spcAft>
                <a:spcPts val="0"/>
              </a:spcAft>
            </a:pPr>
            <a:r>
              <a:rPr lang="en-GB" sz="18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min</a:t>
            </a:r>
            <a:endParaRPr lang="en-GB" sz="1200" dirty="0">
              <a:effectLst/>
              <a:latin typeface="Times New Roman" panose="02020603050405020304" pitchFamily="18" charset="0"/>
              <a:ea typeface="Times New Roman" panose="02020603050405020304" pitchFamily="18" charset="0"/>
            </a:endParaRPr>
          </a:p>
          <a:p>
            <a:pPr>
              <a:spcAft>
                <a:spcPts val="0"/>
              </a:spcAft>
            </a:pPr>
            <a:r>
              <a:rPr lang="en-GB" sz="1800" kern="1200" dirty="0"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MSLP  (</a:t>
            </a:r>
            <a:r>
              <a:rPr lang="en-GB" sz="1800" kern="1200" dirty="0" err="1"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hPa</a:t>
            </a:r>
            <a:r>
              <a:rPr lang="en-GB"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t>
            </a:r>
            <a:endParaRPr lang="en-GB" sz="1200" dirty="0">
              <a:effectLst/>
              <a:latin typeface="Times New Roman" panose="02020603050405020304" pitchFamily="18" charset="0"/>
              <a:ea typeface="Times New Roman" panose="02020603050405020304"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1965638" y="1412780"/>
            <a:ext cx="5198650" cy="3581876"/>
          </a:xfrm>
          <a:prstGeom prst="rect">
            <a:avLst/>
          </a:prstGeom>
          <a:noFill/>
          <a:ln w="9525">
            <a:noFill/>
            <a:miter lim="800000"/>
            <a:headEnd/>
            <a:tailEnd/>
          </a:ln>
        </p:spPr>
      </p:pic>
      <p:sp>
        <p:nvSpPr>
          <p:cNvPr id="20" name="TextBox 19"/>
          <p:cNvSpPr txBox="1"/>
          <p:nvPr/>
        </p:nvSpPr>
        <p:spPr>
          <a:xfrm>
            <a:off x="1588004" y="3707740"/>
            <a:ext cx="535724" cy="369332"/>
          </a:xfrm>
          <a:prstGeom prst="rect">
            <a:avLst/>
          </a:prstGeom>
          <a:noFill/>
        </p:spPr>
        <p:txBody>
          <a:bodyPr wrap="none" rtlCol="0">
            <a:spAutoFit/>
          </a:bodyPr>
          <a:lstStyle/>
          <a:p>
            <a:r>
              <a:rPr lang="en-GB" dirty="0" smtClean="0"/>
              <a:t>900</a:t>
            </a:r>
            <a:endParaRPr lang="en-GB" dirty="0"/>
          </a:p>
        </p:txBody>
      </p:sp>
      <p:sp>
        <p:nvSpPr>
          <p:cNvPr id="21" name="TextBox 20"/>
          <p:cNvSpPr txBox="1"/>
          <p:nvPr/>
        </p:nvSpPr>
        <p:spPr>
          <a:xfrm>
            <a:off x="1588004" y="2636912"/>
            <a:ext cx="535724" cy="369332"/>
          </a:xfrm>
          <a:prstGeom prst="rect">
            <a:avLst/>
          </a:prstGeom>
          <a:noFill/>
        </p:spPr>
        <p:txBody>
          <a:bodyPr wrap="none" rtlCol="0">
            <a:spAutoFit/>
          </a:bodyPr>
          <a:lstStyle/>
          <a:p>
            <a:r>
              <a:rPr lang="en-GB" dirty="0" smtClean="0"/>
              <a:t>950</a:t>
            </a:r>
            <a:endParaRPr lang="en-GB" dirty="0"/>
          </a:p>
        </p:txBody>
      </p:sp>
      <p:pic>
        <p:nvPicPr>
          <p:cNvPr id="11" name="Picture 10" descr="Neoguri.A2014189.0500.2km.jpg"/>
          <p:cNvPicPr>
            <a:picLocks noChangeAspect="1"/>
          </p:cNvPicPr>
          <p:nvPr/>
        </p:nvPicPr>
        <p:blipFill>
          <a:blip r:embed="rId3" cstate="print"/>
          <a:stretch>
            <a:fillRect/>
          </a:stretch>
        </p:blipFill>
        <p:spPr>
          <a:xfrm>
            <a:off x="7092280" y="1916832"/>
            <a:ext cx="1971675" cy="2574131"/>
          </a:xfrm>
          <a:prstGeom prst="rect">
            <a:avLst/>
          </a:prstGeom>
        </p:spPr>
      </p:pic>
      <p:sp>
        <p:nvSpPr>
          <p:cNvPr id="12" name="Rectangle 11"/>
          <p:cNvSpPr/>
          <p:nvPr/>
        </p:nvSpPr>
        <p:spPr>
          <a:xfrm>
            <a:off x="7164288" y="4551511"/>
            <a:ext cx="1979712" cy="461665"/>
          </a:xfrm>
          <a:prstGeom prst="rect">
            <a:avLst/>
          </a:prstGeom>
        </p:spPr>
        <p:txBody>
          <a:bodyPr wrap="square">
            <a:spAutoFit/>
          </a:bodyPr>
          <a:lstStyle/>
          <a:p>
            <a:r>
              <a:rPr lang="en-GB" sz="1200" dirty="0" smtClean="0"/>
              <a:t>Neoguri affecting Okinawa on July 8, 2014</a:t>
            </a:r>
            <a:endParaRPr lang="en-GB" sz="1200" dirty="0"/>
          </a:p>
        </p:txBody>
      </p:sp>
    </p:spTree>
    <p:extLst>
      <p:ext uri="{BB962C8B-B14F-4D97-AF65-F5344CB8AC3E}">
        <p14:creationId xmlns:p14="http://schemas.microsoft.com/office/powerpoint/2010/main" val="6055420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6"/>
          <p:cNvSpPr txBox="1">
            <a:spLocks noChangeArrowheads="1"/>
          </p:cNvSpPr>
          <p:nvPr/>
        </p:nvSpPr>
        <p:spPr bwMode="auto">
          <a:xfrm>
            <a:off x="202860" y="188640"/>
            <a:ext cx="8833636" cy="584775"/>
          </a:xfrm>
          <a:prstGeom prst="rect">
            <a:avLst/>
          </a:prstGeom>
          <a:noFill/>
          <a:ln w="12700">
            <a:noFill/>
            <a:miter lim="800000"/>
            <a:headEnd/>
            <a:tailEnd/>
          </a:ln>
        </p:spPr>
        <p:txBody>
          <a:bodyPr wrap="none">
            <a:spAutoFit/>
          </a:bodyPr>
          <a:lstStyle/>
          <a:p>
            <a:pPr algn="r"/>
            <a:r>
              <a:rPr lang="en-GB" sz="3200" dirty="0" smtClean="0">
                <a:solidFill>
                  <a:srgbClr val="376092"/>
                </a:solidFill>
                <a:latin typeface="Tahoma" pitchFamily="34" charset="0"/>
              </a:rPr>
              <a:t>Impact of Coupling on tropical cyclone forecast</a:t>
            </a:r>
            <a:endParaRPr lang="en-GB" dirty="0">
              <a:solidFill>
                <a:srgbClr val="376092"/>
              </a:solidFill>
            </a:endParaRPr>
          </a:p>
        </p:txBody>
      </p:sp>
      <p:pic>
        <p:nvPicPr>
          <p:cNvPr id="5" name="Picture 4"/>
          <p:cNvPicPr>
            <a:picLocks noChangeAspect="1"/>
          </p:cNvPicPr>
          <p:nvPr/>
        </p:nvPicPr>
        <p:blipFill>
          <a:blip r:embed="rId2" cstate="print"/>
          <a:srcRect r="59414"/>
          <a:stretch>
            <a:fillRect/>
          </a:stretch>
        </p:blipFill>
        <p:spPr>
          <a:xfrm>
            <a:off x="2127753" y="836712"/>
            <a:ext cx="2732279" cy="5385435"/>
          </a:xfrm>
          <a:prstGeom prst="rect">
            <a:avLst/>
          </a:prstGeom>
        </p:spPr>
      </p:pic>
      <p:sp>
        <p:nvSpPr>
          <p:cNvPr id="4" name="TextBox 3"/>
          <p:cNvSpPr txBox="1"/>
          <p:nvPr/>
        </p:nvSpPr>
        <p:spPr>
          <a:xfrm>
            <a:off x="451791" y="1412776"/>
            <a:ext cx="1383905" cy="1754326"/>
          </a:xfrm>
          <a:prstGeom prst="rect">
            <a:avLst/>
          </a:prstGeom>
          <a:noFill/>
        </p:spPr>
        <p:txBody>
          <a:bodyPr wrap="none" rtlCol="0">
            <a:spAutoFit/>
          </a:bodyPr>
          <a:lstStyle/>
          <a:p>
            <a:r>
              <a:rPr lang="en-GB" dirty="0" smtClean="0"/>
              <a:t>Difference in</a:t>
            </a:r>
          </a:p>
          <a:p>
            <a:r>
              <a:rPr lang="en-GB" u="sng" dirty="0" smtClean="0"/>
              <a:t>Minimum</a:t>
            </a:r>
          </a:p>
          <a:p>
            <a:r>
              <a:rPr lang="en-GB" dirty="0" smtClean="0"/>
              <a:t>SST (K):</a:t>
            </a:r>
          </a:p>
          <a:p>
            <a:r>
              <a:rPr lang="en-GB" dirty="0" smtClean="0"/>
              <a:t>Coupled</a:t>
            </a:r>
          </a:p>
          <a:p>
            <a:r>
              <a:rPr lang="en-GB" dirty="0" smtClean="0"/>
              <a:t>minus</a:t>
            </a:r>
          </a:p>
          <a:p>
            <a:r>
              <a:rPr lang="en-GB" dirty="0" smtClean="0"/>
              <a:t>operational</a:t>
            </a:r>
            <a:endParaRPr lang="en-GB" dirty="0"/>
          </a:p>
        </p:txBody>
      </p:sp>
      <p:sp>
        <p:nvSpPr>
          <p:cNvPr id="6" name="TextBox 5"/>
          <p:cNvSpPr txBox="1"/>
          <p:nvPr/>
        </p:nvSpPr>
        <p:spPr>
          <a:xfrm>
            <a:off x="7596336" y="1412776"/>
            <a:ext cx="1383905" cy="1754326"/>
          </a:xfrm>
          <a:prstGeom prst="rect">
            <a:avLst/>
          </a:prstGeom>
          <a:noFill/>
        </p:spPr>
        <p:txBody>
          <a:bodyPr wrap="none" rtlCol="0">
            <a:spAutoFit/>
          </a:bodyPr>
          <a:lstStyle/>
          <a:p>
            <a:r>
              <a:rPr lang="en-GB" dirty="0" smtClean="0"/>
              <a:t>Difference in</a:t>
            </a:r>
          </a:p>
          <a:p>
            <a:r>
              <a:rPr lang="en-GB" u="sng" dirty="0" smtClean="0"/>
              <a:t>Minimum</a:t>
            </a:r>
          </a:p>
          <a:p>
            <a:r>
              <a:rPr lang="en-GB" dirty="0" smtClean="0"/>
              <a:t>MSLP (</a:t>
            </a:r>
            <a:r>
              <a:rPr lang="en-GB" dirty="0" err="1" smtClean="0"/>
              <a:t>hPa</a:t>
            </a:r>
            <a:r>
              <a:rPr lang="en-GB" dirty="0" smtClean="0"/>
              <a:t>):</a:t>
            </a:r>
          </a:p>
          <a:p>
            <a:r>
              <a:rPr lang="en-GB" dirty="0" smtClean="0"/>
              <a:t>Coupled</a:t>
            </a:r>
          </a:p>
          <a:p>
            <a:r>
              <a:rPr lang="en-GB" dirty="0" smtClean="0"/>
              <a:t>minus</a:t>
            </a:r>
          </a:p>
          <a:p>
            <a:r>
              <a:rPr lang="en-GB" dirty="0" smtClean="0"/>
              <a:t>operational</a:t>
            </a:r>
            <a:endParaRPr lang="en-GB" dirty="0"/>
          </a:p>
        </p:txBody>
      </p:sp>
      <p:sp>
        <p:nvSpPr>
          <p:cNvPr id="7" name="TextBox 6"/>
          <p:cNvSpPr txBox="1"/>
          <p:nvPr/>
        </p:nvSpPr>
        <p:spPr>
          <a:xfrm>
            <a:off x="7596336" y="4149080"/>
            <a:ext cx="1383905" cy="1754326"/>
          </a:xfrm>
          <a:prstGeom prst="rect">
            <a:avLst/>
          </a:prstGeom>
          <a:noFill/>
        </p:spPr>
        <p:txBody>
          <a:bodyPr wrap="none" rtlCol="0">
            <a:spAutoFit/>
          </a:bodyPr>
          <a:lstStyle/>
          <a:p>
            <a:r>
              <a:rPr lang="en-GB" dirty="0" smtClean="0"/>
              <a:t>Difference in</a:t>
            </a:r>
          </a:p>
          <a:p>
            <a:r>
              <a:rPr lang="en-GB" u="sng" dirty="0" smtClean="0"/>
              <a:t>Maximum</a:t>
            </a:r>
          </a:p>
          <a:p>
            <a:r>
              <a:rPr lang="en-GB" dirty="0" smtClean="0"/>
              <a:t>SWH (m):</a:t>
            </a:r>
          </a:p>
          <a:p>
            <a:r>
              <a:rPr lang="en-GB" dirty="0" smtClean="0"/>
              <a:t>Coupled</a:t>
            </a:r>
          </a:p>
          <a:p>
            <a:r>
              <a:rPr lang="en-GB" dirty="0" smtClean="0"/>
              <a:t>minus</a:t>
            </a:r>
          </a:p>
          <a:p>
            <a:r>
              <a:rPr lang="en-GB" dirty="0" smtClean="0"/>
              <a:t>operational</a:t>
            </a:r>
            <a:endParaRPr lang="en-GB" dirty="0"/>
          </a:p>
        </p:txBody>
      </p:sp>
      <p:sp>
        <p:nvSpPr>
          <p:cNvPr id="8" name="TextBox 7"/>
          <p:cNvSpPr txBox="1"/>
          <p:nvPr/>
        </p:nvSpPr>
        <p:spPr>
          <a:xfrm>
            <a:off x="348244" y="4149080"/>
            <a:ext cx="1919500" cy="1754326"/>
          </a:xfrm>
          <a:prstGeom prst="rect">
            <a:avLst/>
          </a:prstGeom>
          <a:noFill/>
        </p:spPr>
        <p:txBody>
          <a:bodyPr wrap="none" rtlCol="0">
            <a:spAutoFit/>
          </a:bodyPr>
          <a:lstStyle/>
          <a:p>
            <a:r>
              <a:rPr lang="en-GB" dirty="0" smtClean="0"/>
              <a:t>Difference in</a:t>
            </a:r>
          </a:p>
          <a:p>
            <a:r>
              <a:rPr lang="en-GB" u="sng" dirty="0" smtClean="0"/>
              <a:t>Maximum</a:t>
            </a:r>
          </a:p>
          <a:p>
            <a:r>
              <a:rPr lang="en-GB" dirty="0" smtClean="0"/>
              <a:t>Wind speed (m/s):</a:t>
            </a:r>
          </a:p>
          <a:p>
            <a:r>
              <a:rPr lang="en-GB" dirty="0" smtClean="0"/>
              <a:t>Coupled</a:t>
            </a:r>
          </a:p>
          <a:p>
            <a:r>
              <a:rPr lang="en-GB" dirty="0" smtClean="0"/>
              <a:t>minus</a:t>
            </a:r>
          </a:p>
          <a:p>
            <a:r>
              <a:rPr lang="en-GB" dirty="0" smtClean="0"/>
              <a:t>operational</a:t>
            </a:r>
            <a:endParaRPr lang="en-GB" dirty="0"/>
          </a:p>
        </p:txBody>
      </p:sp>
      <p:pic>
        <p:nvPicPr>
          <p:cNvPr id="9" name="Picture 8"/>
          <p:cNvPicPr>
            <a:picLocks noChangeAspect="1"/>
          </p:cNvPicPr>
          <p:nvPr/>
        </p:nvPicPr>
        <p:blipFill>
          <a:blip r:embed="rId2" cstate="print"/>
          <a:srcRect l="55884"/>
          <a:stretch>
            <a:fillRect/>
          </a:stretch>
        </p:blipFill>
        <p:spPr>
          <a:xfrm>
            <a:off x="4698468" y="821636"/>
            <a:ext cx="2969876" cy="5385435"/>
          </a:xfrm>
          <a:prstGeom prst="rect">
            <a:avLst/>
          </a:prstGeom>
        </p:spPr>
      </p:pic>
      <p:sp>
        <p:nvSpPr>
          <p:cNvPr id="11" name="TextBox 10"/>
          <p:cNvSpPr txBox="1"/>
          <p:nvPr/>
        </p:nvSpPr>
        <p:spPr>
          <a:xfrm>
            <a:off x="6876256" y="6309320"/>
            <a:ext cx="2192716" cy="369332"/>
          </a:xfrm>
          <a:prstGeom prst="rect">
            <a:avLst/>
          </a:prstGeom>
          <a:noFill/>
        </p:spPr>
        <p:txBody>
          <a:bodyPr wrap="none" rtlCol="0">
            <a:spAutoFit/>
          </a:bodyPr>
          <a:lstStyle/>
          <a:p>
            <a:r>
              <a:rPr lang="en-GB" dirty="0" smtClean="0"/>
              <a:t>From 3 hourly output</a:t>
            </a:r>
            <a:endParaRPr lang="en-GB" dirty="0"/>
          </a:p>
        </p:txBody>
      </p:sp>
      <p:pic>
        <p:nvPicPr>
          <p:cNvPr id="12" name="Picture 11"/>
          <p:cNvPicPr>
            <a:picLocks noChangeAspect="1"/>
          </p:cNvPicPr>
          <p:nvPr/>
        </p:nvPicPr>
        <p:blipFill>
          <a:blip r:embed="rId2" cstate="print"/>
          <a:srcRect l="4412" t="5883" r="81473" b="89709"/>
          <a:stretch>
            <a:fillRect/>
          </a:stretch>
        </p:blipFill>
        <p:spPr>
          <a:xfrm>
            <a:off x="405561" y="3212976"/>
            <a:ext cx="1848621" cy="462002"/>
          </a:xfrm>
          <a:prstGeom prst="rect">
            <a:avLst/>
          </a:prstGeom>
        </p:spPr>
      </p:pic>
      <p:pic>
        <p:nvPicPr>
          <p:cNvPr id="13" name="Picture 12"/>
          <p:cNvPicPr>
            <a:picLocks noChangeAspect="1"/>
          </p:cNvPicPr>
          <p:nvPr/>
        </p:nvPicPr>
        <p:blipFill>
          <a:blip r:embed="rId2" cstate="print"/>
          <a:srcRect l="78532" t="5883" r="6177" b="90076"/>
          <a:stretch>
            <a:fillRect/>
          </a:stretch>
        </p:blipFill>
        <p:spPr>
          <a:xfrm>
            <a:off x="7308809" y="3176957"/>
            <a:ext cx="1871669" cy="395739"/>
          </a:xfrm>
          <a:prstGeom prst="rect">
            <a:avLst/>
          </a:prstGeom>
        </p:spPr>
      </p:pic>
      <p:pic>
        <p:nvPicPr>
          <p:cNvPr id="15" name="Picture 14"/>
          <p:cNvPicPr>
            <a:picLocks noChangeAspect="1"/>
          </p:cNvPicPr>
          <p:nvPr/>
        </p:nvPicPr>
        <p:blipFill>
          <a:blip r:embed="rId2" cstate="print"/>
          <a:srcRect l="61767" t="56252" r="23530" b="39707"/>
          <a:stretch>
            <a:fillRect/>
          </a:stretch>
        </p:blipFill>
        <p:spPr>
          <a:xfrm>
            <a:off x="7308915" y="5913769"/>
            <a:ext cx="1799589" cy="395551"/>
          </a:xfrm>
          <a:prstGeom prst="rect">
            <a:avLst/>
          </a:prstGeom>
        </p:spPr>
      </p:pic>
      <p:pic>
        <p:nvPicPr>
          <p:cNvPr id="16" name="Picture 15"/>
          <p:cNvPicPr>
            <a:picLocks noChangeAspect="1"/>
          </p:cNvPicPr>
          <p:nvPr/>
        </p:nvPicPr>
        <p:blipFill>
          <a:blip r:embed="rId2" cstate="print"/>
          <a:srcRect l="4118" t="56619" r="80591" b="39707"/>
          <a:stretch>
            <a:fillRect/>
          </a:stretch>
        </p:blipFill>
        <p:spPr>
          <a:xfrm>
            <a:off x="395536" y="5985253"/>
            <a:ext cx="1871561" cy="359710"/>
          </a:xfrm>
          <a:prstGeom prst="rect">
            <a:avLst/>
          </a:prstGeom>
        </p:spPr>
      </p:pic>
    </p:spTree>
    <p:extLst>
      <p:ext uri="{BB962C8B-B14F-4D97-AF65-F5344CB8AC3E}">
        <p14:creationId xmlns:p14="http://schemas.microsoft.com/office/powerpoint/2010/main" val="427244859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srcRect r="60002" b="50737"/>
          <a:stretch>
            <a:fillRect/>
          </a:stretch>
        </p:blipFill>
        <p:spPr>
          <a:xfrm>
            <a:off x="3347864" y="1700808"/>
            <a:ext cx="2692379" cy="2653010"/>
          </a:xfrm>
          <a:prstGeom prst="rect">
            <a:avLst/>
          </a:prstGeom>
        </p:spPr>
      </p:pic>
      <p:sp>
        <p:nvSpPr>
          <p:cNvPr id="10" name="Text Box 6"/>
          <p:cNvSpPr txBox="1">
            <a:spLocks noChangeArrowheads="1"/>
          </p:cNvSpPr>
          <p:nvPr/>
        </p:nvSpPr>
        <p:spPr bwMode="auto">
          <a:xfrm>
            <a:off x="202860" y="260648"/>
            <a:ext cx="8833636" cy="584775"/>
          </a:xfrm>
          <a:prstGeom prst="rect">
            <a:avLst/>
          </a:prstGeom>
          <a:noFill/>
          <a:ln w="12700">
            <a:noFill/>
            <a:miter lim="800000"/>
            <a:headEnd/>
            <a:tailEnd/>
          </a:ln>
        </p:spPr>
        <p:txBody>
          <a:bodyPr wrap="none">
            <a:spAutoFit/>
          </a:bodyPr>
          <a:lstStyle/>
          <a:p>
            <a:pPr algn="r"/>
            <a:r>
              <a:rPr lang="en-GB" sz="3200" dirty="0" smtClean="0">
                <a:solidFill>
                  <a:srgbClr val="376092"/>
                </a:solidFill>
                <a:latin typeface="Tahoma" pitchFamily="34" charset="0"/>
              </a:rPr>
              <a:t>Impact of Coupling on tropical cyclone forecast</a:t>
            </a:r>
            <a:endParaRPr lang="en-GB" dirty="0">
              <a:solidFill>
                <a:srgbClr val="376092"/>
              </a:solidFill>
            </a:endParaRPr>
          </a:p>
        </p:txBody>
      </p:sp>
      <p:pic>
        <p:nvPicPr>
          <p:cNvPr id="5" name="Picture 4"/>
          <p:cNvPicPr>
            <a:picLocks noChangeAspect="1"/>
          </p:cNvPicPr>
          <p:nvPr/>
        </p:nvPicPr>
        <p:blipFill>
          <a:blip r:embed="rId3" cstate="print"/>
          <a:stretch>
            <a:fillRect/>
          </a:stretch>
        </p:blipFill>
        <p:spPr>
          <a:xfrm>
            <a:off x="5632132" y="1124744"/>
            <a:ext cx="3511868" cy="2506028"/>
          </a:xfrm>
          <a:prstGeom prst="rect">
            <a:avLst/>
          </a:prstGeom>
        </p:spPr>
      </p:pic>
      <p:pic>
        <p:nvPicPr>
          <p:cNvPr id="6" name="Picture 5"/>
          <p:cNvPicPr>
            <a:picLocks noChangeAspect="1"/>
          </p:cNvPicPr>
          <p:nvPr/>
        </p:nvPicPr>
        <p:blipFill>
          <a:blip r:embed="rId4" cstate="print"/>
          <a:stretch>
            <a:fillRect/>
          </a:stretch>
        </p:blipFill>
        <p:spPr>
          <a:xfrm>
            <a:off x="5662359" y="3717032"/>
            <a:ext cx="3446145" cy="2500313"/>
          </a:xfrm>
          <a:prstGeom prst="rect">
            <a:avLst/>
          </a:prstGeom>
        </p:spPr>
      </p:pic>
      <p:pic>
        <p:nvPicPr>
          <p:cNvPr id="7" name="Picture 6"/>
          <p:cNvPicPr>
            <a:picLocks noChangeAspect="1"/>
          </p:cNvPicPr>
          <p:nvPr/>
        </p:nvPicPr>
        <p:blipFill>
          <a:blip r:embed="rId5" cstate="print"/>
          <a:stretch>
            <a:fillRect/>
          </a:stretch>
        </p:blipFill>
        <p:spPr>
          <a:xfrm>
            <a:off x="467544" y="3717032"/>
            <a:ext cx="3417570" cy="2437448"/>
          </a:xfrm>
          <a:prstGeom prst="rect">
            <a:avLst/>
          </a:prstGeom>
        </p:spPr>
      </p:pic>
      <p:pic>
        <p:nvPicPr>
          <p:cNvPr id="8" name="Picture 7"/>
          <p:cNvPicPr>
            <a:picLocks noChangeAspect="1"/>
          </p:cNvPicPr>
          <p:nvPr/>
        </p:nvPicPr>
        <p:blipFill>
          <a:blip r:embed="rId6" cstate="print"/>
          <a:stretch>
            <a:fillRect/>
          </a:stretch>
        </p:blipFill>
        <p:spPr>
          <a:xfrm>
            <a:off x="539552" y="1124744"/>
            <a:ext cx="3386138" cy="2443163"/>
          </a:xfrm>
          <a:prstGeom prst="rect">
            <a:avLst/>
          </a:prstGeom>
        </p:spPr>
      </p:pic>
      <p:pic>
        <p:nvPicPr>
          <p:cNvPr id="11" name="Picture 10"/>
          <p:cNvPicPr>
            <a:picLocks noChangeAspect="1"/>
          </p:cNvPicPr>
          <p:nvPr/>
        </p:nvPicPr>
        <p:blipFill>
          <a:blip r:embed="rId2" cstate="print"/>
          <a:srcRect l="3824" t="5515" r="80591" b="88973"/>
          <a:stretch>
            <a:fillRect/>
          </a:stretch>
        </p:blipFill>
        <p:spPr>
          <a:xfrm>
            <a:off x="3851919" y="4365104"/>
            <a:ext cx="1907546" cy="539829"/>
          </a:xfrm>
          <a:prstGeom prst="rect">
            <a:avLst/>
          </a:prstGeom>
        </p:spPr>
      </p:pic>
    </p:spTree>
    <p:extLst>
      <p:ext uri="{BB962C8B-B14F-4D97-AF65-F5344CB8AC3E}">
        <p14:creationId xmlns:p14="http://schemas.microsoft.com/office/powerpoint/2010/main" val="605542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8561" y="950615"/>
            <a:ext cx="3754674" cy="3725340"/>
          </a:xfrm>
          <a:prstGeom prst="rect">
            <a:avLst/>
          </a:prstGeom>
        </p:spPr>
      </p:pic>
      <p:sp>
        <p:nvSpPr>
          <p:cNvPr id="2" name="Title 1"/>
          <p:cNvSpPr>
            <a:spLocks noGrp="1"/>
          </p:cNvSpPr>
          <p:nvPr>
            <p:ph type="title"/>
          </p:nvPr>
        </p:nvSpPr>
        <p:spPr>
          <a:xfrm>
            <a:off x="287865" y="161614"/>
            <a:ext cx="8779933" cy="369332"/>
          </a:xfrm>
        </p:spPr>
        <p:txBody>
          <a:bodyPr>
            <a:noAutofit/>
          </a:bodyPr>
          <a:lstStyle/>
          <a:p>
            <a:r>
              <a:rPr lang="en-GB" sz="2800" dirty="0"/>
              <a:t>C</a:t>
            </a:r>
            <a:r>
              <a:rPr lang="en-GB" sz="2800" dirty="0" smtClean="0"/>
              <a:t>limate </a:t>
            </a:r>
            <a:r>
              <a:rPr lang="en-GB" sz="2800" dirty="0"/>
              <a:t>reanalyses </a:t>
            </a:r>
            <a:r>
              <a:rPr lang="en-GB" sz="2800" dirty="0" smtClean="0"/>
              <a:t>for the coupled earth model</a:t>
            </a:r>
            <a:endParaRPr lang="en-GB" sz="2800" dirty="0"/>
          </a:p>
        </p:txBody>
      </p:sp>
      <p:sp>
        <p:nvSpPr>
          <p:cNvPr id="3" name="Content Placeholder 2"/>
          <p:cNvSpPr>
            <a:spLocks noGrp="1"/>
          </p:cNvSpPr>
          <p:nvPr>
            <p:ph sz="quarter" idx="14"/>
          </p:nvPr>
        </p:nvSpPr>
        <p:spPr>
          <a:xfrm>
            <a:off x="636224" y="784285"/>
            <a:ext cx="8644467" cy="684150"/>
          </a:xfrm>
        </p:spPr>
        <p:txBody>
          <a:bodyPr/>
          <a:lstStyle/>
          <a:p>
            <a:pPr indent="0">
              <a:buNone/>
            </a:pPr>
            <a:r>
              <a:rPr lang="en-GB" dirty="0">
                <a:solidFill>
                  <a:schemeClr val="accent2"/>
                </a:solidFill>
              </a:rPr>
              <a:t>ECMWF </a:t>
            </a:r>
            <a:r>
              <a:rPr lang="en-GB" dirty="0" smtClean="0">
                <a:solidFill>
                  <a:schemeClr val="accent2"/>
                </a:solidFill>
              </a:rPr>
              <a:t>coupled </a:t>
            </a:r>
            <a:r>
              <a:rPr lang="en-GB" dirty="0">
                <a:solidFill>
                  <a:schemeClr val="accent2"/>
                </a:solidFill>
              </a:rPr>
              <a:t>Earth model </a:t>
            </a:r>
            <a:r>
              <a:rPr lang="en-GB" dirty="0" smtClean="0">
                <a:solidFill>
                  <a:schemeClr val="accent2"/>
                </a:solidFill>
              </a:rPr>
              <a:t>for medium-range </a:t>
            </a:r>
            <a:r>
              <a:rPr lang="en-GB" dirty="0">
                <a:solidFill>
                  <a:schemeClr val="accent2"/>
                </a:solidFill>
              </a:rPr>
              <a:t>weather </a:t>
            </a:r>
            <a:r>
              <a:rPr lang="en-GB" dirty="0" smtClean="0">
                <a:solidFill>
                  <a:schemeClr val="accent2"/>
                </a:solidFill>
              </a:rPr>
              <a:t>forecasting</a:t>
            </a:r>
            <a:endParaRPr lang="en-GB" dirty="0">
              <a:solidFill>
                <a:schemeClr val="accent2"/>
              </a:solidFill>
            </a:endParaRPr>
          </a:p>
          <a:p>
            <a:pPr indent="0">
              <a:buNone/>
            </a:pPr>
            <a:endParaRPr lang="en-GB" dirty="0"/>
          </a:p>
        </p:txBody>
      </p:sp>
      <p:sp>
        <p:nvSpPr>
          <p:cNvPr id="6" name="Content Placeholder 2"/>
          <p:cNvSpPr>
            <a:spLocks noGrp="1"/>
          </p:cNvSpPr>
          <p:nvPr>
            <p:ph sz="quarter" idx="14"/>
          </p:nvPr>
        </p:nvSpPr>
        <p:spPr>
          <a:xfrm>
            <a:off x="464037" y="4721415"/>
            <a:ext cx="8644467" cy="1677014"/>
          </a:xfrm>
        </p:spPr>
        <p:txBody>
          <a:bodyPr/>
          <a:lstStyle/>
          <a:p>
            <a:pPr indent="0">
              <a:buNone/>
            </a:pPr>
            <a:r>
              <a:rPr lang="en-GB" dirty="0" smtClean="0">
                <a:solidFill>
                  <a:schemeClr val="accent2"/>
                </a:solidFill>
              </a:rPr>
              <a:t>New coupled assimilation </a:t>
            </a:r>
            <a:r>
              <a:rPr lang="en-GB" dirty="0">
                <a:solidFill>
                  <a:schemeClr val="accent2"/>
                </a:solidFill>
              </a:rPr>
              <a:t>system (CERA</a:t>
            </a:r>
            <a:r>
              <a:rPr lang="en-GB" dirty="0" smtClean="0">
                <a:solidFill>
                  <a:schemeClr val="accent2"/>
                </a:solidFill>
              </a:rPr>
              <a:t>) for the </a:t>
            </a:r>
            <a:r>
              <a:rPr lang="en-GB" dirty="0">
                <a:solidFill>
                  <a:schemeClr val="accent2"/>
                </a:solidFill>
              </a:rPr>
              <a:t>coupled Earth </a:t>
            </a:r>
            <a:r>
              <a:rPr lang="en-GB" dirty="0" smtClean="0">
                <a:solidFill>
                  <a:schemeClr val="accent2"/>
                </a:solidFill>
              </a:rPr>
              <a:t>model:</a:t>
            </a:r>
            <a:endParaRPr lang="en-GB" dirty="0">
              <a:solidFill>
                <a:schemeClr val="accent2"/>
              </a:solidFill>
            </a:endParaRPr>
          </a:p>
          <a:p>
            <a:pPr marL="285750" indent="-285750">
              <a:buFont typeface="Arial" panose="020B0604020202020204" pitchFamily="34" charset="0"/>
              <a:buChar char="•"/>
            </a:pPr>
            <a:r>
              <a:rPr lang="en-GB" dirty="0"/>
              <a:t>atmospheric and ocean </a:t>
            </a:r>
            <a:r>
              <a:rPr lang="en-GB" dirty="0" smtClean="0"/>
              <a:t>observations assimilated simultaneously</a:t>
            </a:r>
          </a:p>
          <a:p>
            <a:pPr marL="285750" indent="-285750">
              <a:buFont typeface="Arial" panose="020B0604020202020204" pitchFamily="34" charset="0"/>
              <a:buChar char="•"/>
            </a:pPr>
            <a:r>
              <a:rPr lang="en-GB" dirty="0"/>
              <a:t>ocean observations can impact atmospheric estimate and </a:t>
            </a:r>
            <a:r>
              <a:rPr lang="en-GB" dirty="0" smtClean="0"/>
              <a:t>conversely</a:t>
            </a:r>
          </a:p>
          <a:p>
            <a:pPr marL="285750" indent="-285750">
              <a:buFont typeface="Arial" panose="020B0604020202020204" pitchFamily="34" charset="0"/>
              <a:buChar char="•"/>
            </a:pPr>
            <a:r>
              <a:rPr lang="en-GB" dirty="0" smtClean="0"/>
              <a:t>CERA-20C reanalysis in production (1900-2010)</a:t>
            </a:r>
          </a:p>
          <a:p>
            <a:pPr indent="0">
              <a:buNone/>
            </a:pPr>
            <a:endParaRPr lang="en-GB" dirty="0"/>
          </a:p>
        </p:txBody>
      </p:sp>
      <p:sp>
        <p:nvSpPr>
          <p:cNvPr id="9" name="TextBox 8"/>
          <p:cNvSpPr txBox="1"/>
          <p:nvPr/>
        </p:nvSpPr>
        <p:spPr>
          <a:xfrm rot="16200000">
            <a:off x="-21949" y="2798439"/>
            <a:ext cx="1316348" cy="184666"/>
          </a:xfrm>
          <a:prstGeom prst="rect">
            <a:avLst/>
          </a:prstGeom>
          <a:noFill/>
        </p:spPr>
        <p:txBody>
          <a:bodyPr wrap="square" rtlCol="0">
            <a:spAutoFit/>
          </a:bodyPr>
          <a:lstStyle/>
          <a:p>
            <a:r>
              <a:rPr lang="en-GB" sz="600" dirty="0"/>
              <a:t>Karl and </a:t>
            </a:r>
            <a:r>
              <a:rPr lang="en-GB" sz="600" dirty="0" err="1"/>
              <a:t>Trenberth</a:t>
            </a:r>
            <a:r>
              <a:rPr lang="en-GB" sz="600" dirty="0"/>
              <a:t> </a:t>
            </a:r>
            <a:r>
              <a:rPr lang="en-GB" sz="600" dirty="0" smtClean="0"/>
              <a:t>2003</a:t>
            </a:r>
            <a:endParaRPr lang="en-GB" sz="600" dirty="0"/>
          </a:p>
        </p:txBody>
      </p:sp>
      <p:grpSp>
        <p:nvGrpSpPr>
          <p:cNvPr id="15" name="Group 14"/>
          <p:cNvGrpSpPr/>
          <p:nvPr/>
        </p:nvGrpSpPr>
        <p:grpSpPr>
          <a:xfrm>
            <a:off x="4360175" y="1840651"/>
            <a:ext cx="3773432" cy="1672093"/>
            <a:chOff x="4360175" y="1840651"/>
            <a:chExt cx="3773432" cy="1672093"/>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0175" y="2025317"/>
              <a:ext cx="3773432" cy="1487427"/>
            </a:xfrm>
            <a:prstGeom prst="rect">
              <a:avLst/>
            </a:prstGeom>
          </p:spPr>
        </p:pic>
        <p:sp>
          <p:nvSpPr>
            <p:cNvPr id="4" name="TextBox 3"/>
            <p:cNvSpPr txBox="1"/>
            <p:nvPr/>
          </p:nvSpPr>
          <p:spPr>
            <a:xfrm>
              <a:off x="4788024" y="2996952"/>
              <a:ext cx="591829" cy="369332"/>
            </a:xfrm>
            <a:prstGeom prst="rect">
              <a:avLst/>
            </a:prstGeom>
            <a:noFill/>
          </p:spPr>
          <p:txBody>
            <a:bodyPr wrap="none" rtlCol="0">
              <a:spAutoFit/>
            </a:bodyPr>
            <a:lstStyle/>
            <a:p>
              <a:r>
                <a:rPr lang="en-GB" dirty="0" smtClean="0"/>
                <a:t>land</a:t>
              </a:r>
              <a:endParaRPr lang="en-GB" dirty="0"/>
            </a:p>
          </p:txBody>
        </p:sp>
        <p:sp>
          <p:nvSpPr>
            <p:cNvPr id="10" name="TextBox 9"/>
            <p:cNvSpPr txBox="1"/>
            <p:nvPr/>
          </p:nvSpPr>
          <p:spPr>
            <a:xfrm>
              <a:off x="5924387" y="2996952"/>
              <a:ext cx="761106" cy="369332"/>
            </a:xfrm>
            <a:prstGeom prst="rect">
              <a:avLst/>
            </a:prstGeom>
            <a:noFill/>
          </p:spPr>
          <p:txBody>
            <a:bodyPr wrap="none" rtlCol="0">
              <a:spAutoFit/>
            </a:bodyPr>
            <a:lstStyle/>
            <a:p>
              <a:r>
                <a:rPr lang="en-GB" dirty="0" smtClean="0"/>
                <a:t>waves</a:t>
              </a:r>
              <a:endParaRPr lang="en-GB" dirty="0"/>
            </a:p>
          </p:txBody>
        </p:sp>
        <p:sp>
          <p:nvSpPr>
            <p:cNvPr id="11" name="TextBox 10"/>
            <p:cNvSpPr txBox="1"/>
            <p:nvPr/>
          </p:nvSpPr>
          <p:spPr>
            <a:xfrm>
              <a:off x="6979246" y="2996952"/>
              <a:ext cx="819455" cy="369332"/>
            </a:xfrm>
            <a:prstGeom prst="rect">
              <a:avLst/>
            </a:prstGeom>
            <a:noFill/>
          </p:spPr>
          <p:txBody>
            <a:bodyPr wrap="none" rtlCol="0">
              <a:spAutoFit/>
            </a:bodyPr>
            <a:lstStyle/>
            <a:p>
              <a:r>
                <a:rPr lang="en-GB" dirty="0"/>
                <a:t>s</a:t>
              </a:r>
              <a:r>
                <a:rPr lang="en-GB" dirty="0" smtClean="0"/>
                <a:t>ea ice</a:t>
              </a:r>
              <a:endParaRPr lang="en-GB" dirty="0"/>
            </a:p>
          </p:txBody>
        </p:sp>
        <p:sp>
          <p:nvSpPr>
            <p:cNvPr id="12" name="TextBox 11"/>
            <p:cNvSpPr txBox="1"/>
            <p:nvPr/>
          </p:nvSpPr>
          <p:spPr>
            <a:xfrm>
              <a:off x="4788024" y="2112134"/>
              <a:ext cx="1317668" cy="369332"/>
            </a:xfrm>
            <a:prstGeom prst="rect">
              <a:avLst/>
            </a:prstGeom>
            <a:noFill/>
          </p:spPr>
          <p:txBody>
            <a:bodyPr wrap="none" rtlCol="0">
              <a:spAutoFit/>
            </a:bodyPr>
            <a:lstStyle/>
            <a:p>
              <a:r>
                <a:rPr lang="en-GB" dirty="0" smtClean="0"/>
                <a:t>atmosphere</a:t>
              </a:r>
              <a:endParaRPr lang="en-GB" dirty="0"/>
            </a:p>
          </p:txBody>
        </p:sp>
        <p:sp>
          <p:nvSpPr>
            <p:cNvPr id="13" name="TextBox 12"/>
            <p:cNvSpPr txBox="1"/>
            <p:nvPr/>
          </p:nvSpPr>
          <p:spPr>
            <a:xfrm>
              <a:off x="6380322" y="2109996"/>
              <a:ext cx="841897" cy="369332"/>
            </a:xfrm>
            <a:prstGeom prst="rect">
              <a:avLst/>
            </a:prstGeom>
            <a:noFill/>
          </p:spPr>
          <p:txBody>
            <a:bodyPr wrap="none" rtlCol="0">
              <a:spAutoFit/>
            </a:bodyPr>
            <a:lstStyle/>
            <a:p>
              <a:r>
                <a:rPr lang="en-GB" dirty="0" smtClean="0"/>
                <a:t>oceans</a:t>
              </a:r>
              <a:endParaRPr lang="en-GB" dirty="0"/>
            </a:p>
          </p:txBody>
        </p:sp>
        <p:sp>
          <p:nvSpPr>
            <p:cNvPr id="8" name="TextBox 7"/>
            <p:cNvSpPr txBox="1"/>
            <p:nvPr/>
          </p:nvSpPr>
          <p:spPr>
            <a:xfrm>
              <a:off x="4604619" y="1840651"/>
              <a:ext cx="3208522" cy="369332"/>
            </a:xfrm>
            <a:prstGeom prst="rect">
              <a:avLst/>
            </a:prstGeom>
            <a:noFill/>
          </p:spPr>
          <p:txBody>
            <a:bodyPr wrap="square" rtlCol="0">
              <a:spAutoFit/>
            </a:bodyPr>
            <a:lstStyle/>
            <a:p>
              <a:r>
                <a:rPr lang="en-GB" dirty="0" smtClean="0"/>
                <a:t>ECMWF coupled Earth model</a:t>
              </a:r>
              <a:endParaRPr lang="en-GB" dirty="0"/>
            </a:p>
          </p:txBody>
        </p:sp>
      </p:grpSp>
    </p:spTree>
    <p:extLst>
      <p:ext uri="{BB962C8B-B14F-4D97-AF65-F5344CB8AC3E}">
        <p14:creationId xmlns:p14="http://schemas.microsoft.com/office/powerpoint/2010/main" val="409647028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7867" y="40192"/>
            <a:ext cx="8779933" cy="369332"/>
          </a:xfrm>
        </p:spPr>
        <p:txBody>
          <a:bodyPr>
            <a:noAutofit/>
          </a:bodyPr>
          <a:lstStyle/>
          <a:p>
            <a:r>
              <a:rPr lang="en-GB" sz="2800" dirty="0" smtClean="0"/>
              <a:t>Coupled assimilation system (CERA)</a:t>
            </a:r>
            <a:endParaRPr lang="en-GB"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4479" y="839583"/>
            <a:ext cx="5618855" cy="6018417"/>
          </a:xfrm>
          <a:prstGeom prst="rect">
            <a:avLst/>
          </a:prstGeom>
        </p:spPr>
      </p:pic>
      <p:cxnSp>
        <p:nvCxnSpPr>
          <p:cNvPr id="7" name="Straight Arrow Connector 6"/>
          <p:cNvCxnSpPr>
            <a:stCxn id="19" idx="1"/>
          </p:cNvCxnSpPr>
          <p:nvPr/>
        </p:nvCxnSpPr>
        <p:spPr>
          <a:xfrm flipH="1" flipV="1">
            <a:off x="4246075" y="1892174"/>
            <a:ext cx="1457608" cy="29870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a:off x="4246075" y="2190877"/>
            <a:ext cx="1457608" cy="96878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22" idx="1"/>
          </p:cNvCxnSpPr>
          <p:nvPr/>
        </p:nvCxnSpPr>
        <p:spPr>
          <a:xfrm flipH="1" flipV="1">
            <a:off x="3992579" y="2734147"/>
            <a:ext cx="1711104" cy="1632261"/>
          </a:xfrm>
          <a:prstGeom prst="straightConnector1">
            <a:avLst/>
          </a:prstGeom>
          <a:ln>
            <a:solidFill>
              <a:schemeClr val="bg1">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a:off x="3992579" y="4393569"/>
            <a:ext cx="1711104" cy="268966"/>
          </a:xfrm>
          <a:prstGeom prst="straightConnector1">
            <a:avLst/>
          </a:prstGeom>
          <a:ln>
            <a:solidFill>
              <a:schemeClr val="bg1">
                <a:lumMod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93377" y="377918"/>
            <a:ext cx="8615127" cy="923330"/>
          </a:xfrm>
          <a:prstGeom prst="rect">
            <a:avLst/>
          </a:prstGeom>
          <a:noFill/>
        </p:spPr>
        <p:txBody>
          <a:bodyPr wrap="square" rtlCol="0">
            <a:spAutoFit/>
          </a:bodyPr>
          <a:lstStyle/>
          <a:p>
            <a:r>
              <a:rPr lang="en-GB" dirty="0" smtClean="0"/>
              <a:t>EDA </a:t>
            </a:r>
            <a:r>
              <a:rPr lang="en-GB" dirty="0" err="1" smtClean="0"/>
              <a:t>variational</a:t>
            </a:r>
            <a:r>
              <a:rPr lang="en-GB" dirty="0" smtClean="0"/>
              <a:t> approach with </a:t>
            </a:r>
            <a:r>
              <a:rPr lang="en-GB" dirty="0"/>
              <a:t>a 24-hour </a:t>
            </a:r>
            <a:r>
              <a:rPr lang="en-GB" dirty="0" smtClean="0"/>
              <a:t>window that assimilates simultaneously atmospheric </a:t>
            </a:r>
            <a:r>
              <a:rPr lang="en-GB" dirty="0"/>
              <a:t>and ocean </a:t>
            </a:r>
            <a:r>
              <a:rPr lang="en-GB" dirty="0" smtClean="0"/>
              <a:t>observations</a:t>
            </a:r>
            <a:endParaRPr lang="en-GB" dirty="0"/>
          </a:p>
          <a:p>
            <a:endParaRPr lang="en-GB" dirty="0"/>
          </a:p>
        </p:txBody>
      </p:sp>
      <p:sp>
        <p:nvSpPr>
          <p:cNvPr id="19" name="TextBox 18"/>
          <p:cNvSpPr txBox="1"/>
          <p:nvPr/>
        </p:nvSpPr>
        <p:spPr>
          <a:xfrm>
            <a:off x="5703683" y="1729212"/>
            <a:ext cx="3364117" cy="923330"/>
          </a:xfrm>
          <a:prstGeom prst="rect">
            <a:avLst/>
          </a:prstGeom>
          <a:noFill/>
          <a:ln>
            <a:solidFill>
              <a:schemeClr val="tx1"/>
            </a:solidFill>
          </a:ln>
        </p:spPr>
        <p:txBody>
          <a:bodyPr wrap="square" rtlCol="0">
            <a:spAutoFit/>
          </a:bodyPr>
          <a:lstStyle/>
          <a:p>
            <a:r>
              <a:rPr lang="en-GB" dirty="0"/>
              <a:t>coupled model computes observation </a:t>
            </a:r>
            <a:r>
              <a:rPr lang="en-GB" dirty="0" smtClean="0"/>
              <a:t>misfits in each outer iteration</a:t>
            </a:r>
            <a:endParaRPr lang="en-GB" dirty="0"/>
          </a:p>
        </p:txBody>
      </p:sp>
      <p:sp>
        <p:nvSpPr>
          <p:cNvPr id="22" name="TextBox 21"/>
          <p:cNvSpPr txBox="1"/>
          <p:nvPr/>
        </p:nvSpPr>
        <p:spPr>
          <a:xfrm>
            <a:off x="5703683" y="3766243"/>
            <a:ext cx="3364117" cy="1200329"/>
          </a:xfrm>
          <a:prstGeom prst="rect">
            <a:avLst/>
          </a:prstGeom>
          <a:noFill/>
          <a:ln>
            <a:solidFill>
              <a:schemeClr val="tx1"/>
            </a:solidFill>
          </a:ln>
        </p:spPr>
        <p:txBody>
          <a:bodyPr wrap="square" rtlCol="0">
            <a:spAutoFit/>
          </a:bodyPr>
          <a:lstStyle/>
          <a:p>
            <a:r>
              <a:rPr lang="en-GB" dirty="0"/>
              <a:t>atmospheric and ocean increments are computed in </a:t>
            </a:r>
            <a:r>
              <a:rPr lang="en-GB" dirty="0" smtClean="0"/>
              <a:t>parallel to correct the initial state</a:t>
            </a:r>
            <a:endParaRPr lang="en-GB" dirty="0"/>
          </a:p>
        </p:txBody>
      </p:sp>
      <p:sp>
        <p:nvSpPr>
          <p:cNvPr id="29" name="TextBox 28"/>
          <p:cNvSpPr txBox="1"/>
          <p:nvPr/>
        </p:nvSpPr>
        <p:spPr>
          <a:xfrm>
            <a:off x="5703683" y="2864647"/>
            <a:ext cx="3364117" cy="646331"/>
          </a:xfrm>
          <a:prstGeom prst="rect">
            <a:avLst/>
          </a:prstGeom>
          <a:noFill/>
          <a:ln>
            <a:solidFill>
              <a:schemeClr val="tx1"/>
            </a:solidFill>
          </a:ln>
        </p:spPr>
        <p:txBody>
          <a:bodyPr wrap="square" rtlCol="0">
            <a:spAutoFit/>
          </a:bodyPr>
          <a:lstStyle/>
          <a:p>
            <a:r>
              <a:rPr lang="en-GB" dirty="0" smtClean="0"/>
              <a:t>SST computed in NEMO and constrained by relaxation</a:t>
            </a:r>
            <a:endParaRPr lang="en-GB" dirty="0"/>
          </a:p>
        </p:txBody>
      </p:sp>
      <p:sp>
        <p:nvSpPr>
          <p:cNvPr id="31" name="TextBox 30"/>
          <p:cNvSpPr txBox="1"/>
          <p:nvPr/>
        </p:nvSpPr>
        <p:spPr>
          <a:xfrm>
            <a:off x="5703683" y="5202724"/>
            <a:ext cx="3364117" cy="923330"/>
          </a:xfrm>
          <a:prstGeom prst="rect">
            <a:avLst/>
          </a:prstGeom>
          <a:noFill/>
          <a:ln>
            <a:solidFill>
              <a:schemeClr val="tx1"/>
            </a:solidFill>
          </a:ln>
        </p:spPr>
        <p:txBody>
          <a:bodyPr wrap="square" rtlCol="0">
            <a:spAutoFit/>
          </a:bodyPr>
          <a:lstStyle/>
          <a:p>
            <a:r>
              <a:rPr lang="en-GB" dirty="0" smtClean="0"/>
              <a:t>analysis </a:t>
            </a:r>
            <a:r>
              <a:rPr lang="en-GB" dirty="0"/>
              <a:t>dynamically consistent with respect to the coupled model</a:t>
            </a:r>
          </a:p>
        </p:txBody>
      </p:sp>
      <p:cxnSp>
        <p:nvCxnSpPr>
          <p:cNvPr id="37" name="Straight Arrow Connector 36"/>
          <p:cNvCxnSpPr/>
          <p:nvPr/>
        </p:nvCxnSpPr>
        <p:spPr>
          <a:xfrm flipH="1">
            <a:off x="4246075" y="5631255"/>
            <a:ext cx="1457608" cy="0"/>
          </a:xfrm>
          <a:prstGeom prst="straightConnector1">
            <a:avLst/>
          </a:prstGeom>
          <a:ln>
            <a:solidFill>
              <a:schemeClr val="bg1">
                <a:lumMod val="85000"/>
              </a:schemeClr>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53037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2" grpId="0" animBg="1"/>
      <p:bldP spid="29" grpId="0" animBg="1"/>
      <p:bldP spid="31"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t>Information exchange in a coupled assimilation system</a:t>
            </a:r>
            <a:endParaRPr lang="en-GB" sz="2800" dirty="0"/>
          </a:p>
        </p:txBody>
      </p:sp>
      <p:pic>
        <p:nvPicPr>
          <p:cNvPr id="4" name="Content Placeholder 3"/>
          <p:cNvPicPr>
            <a:picLocks noGrp="1" noChangeAspect="1"/>
          </p:cNvPicPr>
          <p:nvPr>
            <p:ph sz="quarter" idx="14"/>
          </p:nvPr>
        </p:nvPicPr>
        <p:blipFill>
          <a:blip r:embed="rId2" cstate="print"/>
          <a:stretch>
            <a:fillRect/>
          </a:stretch>
        </p:blipFill>
        <p:spPr>
          <a:xfrm>
            <a:off x="360000" y="554038"/>
            <a:ext cx="3942109" cy="5619750"/>
          </a:xfrm>
          <a:prstGeom prst="rect">
            <a:avLst/>
          </a:prstGeom>
        </p:spPr>
      </p:pic>
      <p:sp>
        <p:nvSpPr>
          <p:cNvPr id="6" name="TextBox 5"/>
          <p:cNvSpPr txBox="1"/>
          <p:nvPr/>
        </p:nvSpPr>
        <p:spPr>
          <a:xfrm>
            <a:off x="4302109" y="1157079"/>
            <a:ext cx="4841891" cy="1754326"/>
          </a:xfrm>
          <a:prstGeom prst="rect">
            <a:avLst/>
          </a:prstGeom>
          <a:noFill/>
        </p:spPr>
        <p:txBody>
          <a:bodyPr wrap="square" rtlCol="0">
            <a:spAutoFit/>
          </a:bodyPr>
          <a:lstStyle/>
          <a:p>
            <a:r>
              <a:rPr lang="en-GB" dirty="0" smtClean="0"/>
              <a:t>Atmosphere-ocean temperature cross-section</a:t>
            </a:r>
          </a:p>
          <a:p>
            <a:endParaRPr lang="en-GB" dirty="0"/>
          </a:p>
          <a:p>
            <a:r>
              <a:rPr lang="en-GB" dirty="0" smtClean="0"/>
              <a:t>Ocean increment (assimilation of one </a:t>
            </a:r>
            <a:r>
              <a:rPr lang="en-GB" dirty="0"/>
              <a:t>temperature observation at 5-meter </a:t>
            </a:r>
            <a:r>
              <a:rPr lang="en-GB" dirty="0" smtClean="0"/>
              <a:t>depth) spreads in the atmosphere during the assimilation process</a:t>
            </a:r>
            <a:endParaRPr lang="en-GB" dirty="0"/>
          </a:p>
        </p:txBody>
      </p:sp>
    </p:spTree>
    <p:extLst>
      <p:ext uri="{BB962C8B-B14F-4D97-AF65-F5344CB8AC3E}">
        <p14:creationId xmlns:p14="http://schemas.microsoft.com/office/powerpoint/2010/main" val="369027826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t>Information exchange in a coupled assimilation system</a:t>
            </a:r>
            <a:endParaRPr lang="en-GB" sz="2800" dirty="0"/>
          </a:p>
        </p:txBody>
      </p:sp>
      <p:pic>
        <p:nvPicPr>
          <p:cNvPr id="5" name="Content Placeholder 4"/>
          <p:cNvPicPr>
            <a:picLocks noGrp="1" noChangeAspect="1"/>
          </p:cNvPicPr>
          <p:nvPr>
            <p:ph sz="quarter" idx="14"/>
          </p:nvPr>
        </p:nvPicPr>
        <p:blipFill>
          <a:blip r:embed="rId2" cstate="print"/>
          <a:stretch>
            <a:fillRect/>
          </a:stretch>
        </p:blipFill>
        <p:spPr>
          <a:xfrm>
            <a:off x="360000" y="554038"/>
            <a:ext cx="3942109" cy="5619750"/>
          </a:xfrm>
          <a:prstGeom prst="rect">
            <a:avLst/>
          </a:prstGeom>
        </p:spPr>
      </p:pic>
      <p:sp>
        <p:nvSpPr>
          <p:cNvPr id="4" name="TextBox 3"/>
          <p:cNvSpPr txBox="1"/>
          <p:nvPr/>
        </p:nvSpPr>
        <p:spPr>
          <a:xfrm>
            <a:off x="4302109" y="1157079"/>
            <a:ext cx="4841891" cy="1754326"/>
          </a:xfrm>
          <a:prstGeom prst="rect">
            <a:avLst/>
          </a:prstGeom>
          <a:noFill/>
        </p:spPr>
        <p:txBody>
          <a:bodyPr wrap="square" rtlCol="0">
            <a:spAutoFit/>
          </a:bodyPr>
          <a:lstStyle/>
          <a:p>
            <a:r>
              <a:rPr lang="en-GB" dirty="0" smtClean="0"/>
              <a:t>Atmosphere-ocean temperature cross-section</a:t>
            </a:r>
          </a:p>
          <a:p>
            <a:endParaRPr lang="en-GB" dirty="0"/>
          </a:p>
          <a:p>
            <a:r>
              <a:rPr lang="en-GB" dirty="0" smtClean="0"/>
              <a:t>Ocean increment (assimilation of one </a:t>
            </a:r>
            <a:r>
              <a:rPr lang="en-GB" dirty="0"/>
              <a:t>temperature observation at 5-meter </a:t>
            </a:r>
            <a:r>
              <a:rPr lang="en-GB" dirty="0" smtClean="0"/>
              <a:t>depth) spreads in the atmosphere during the assimilation process</a:t>
            </a:r>
            <a:endParaRPr lang="en-GB" dirty="0"/>
          </a:p>
        </p:txBody>
      </p:sp>
    </p:spTree>
    <p:extLst>
      <p:ext uri="{BB962C8B-B14F-4D97-AF65-F5344CB8AC3E}">
        <p14:creationId xmlns:p14="http://schemas.microsoft.com/office/powerpoint/2010/main" val="169065245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t>Information exchange in a coupled assimilation system</a:t>
            </a:r>
            <a:endParaRPr lang="en-GB" sz="2800" dirty="0"/>
          </a:p>
        </p:txBody>
      </p:sp>
      <p:pic>
        <p:nvPicPr>
          <p:cNvPr id="6" name="Content Placeholder 5"/>
          <p:cNvPicPr>
            <a:picLocks noGrp="1" noChangeAspect="1"/>
          </p:cNvPicPr>
          <p:nvPr>
            <p:ph sz="quarter" idx="14"/>
          </p:nvPr>
        </p:nvPicPr>
        <p:blipFill>
          <a:blip r:embed="rId2" cstate="print"/>
          <a:stretch>
            <a:fillRect/>
          </a:stretch>
        </p:blipFill>
        <p:spPr>
          <a:xfrm>
            <a:off x="360000" y="554038"/>
            <a:ext cx="3942109" cy="5619750"/>
          </a:xfrm>
          <a:prstGeom prst="rect">
            <a:avLst/>
          </a:prstGeom>
        </p:spPr>
      </p:pic>
      <p:sp>
        <p:nvSpPr>
          <p:cNvPr id="4" name="TextBox 3"/>
          <p:cNvSpPr txBox="1"/>
          <p:nvPr/>
        </p:nvSpPr>
        <p:spPr>
          <a:xfrm>
            <a:off x="4302109" y="1157079"/>
            <a:ext cx="4841891" cy="1754326"/>
          </a:xfrm>
          <a:prstGeom prst="rect">
            <a:avLst/>
          </a:prstGeom>
          <a:noFill/>
        </p:spPr>
        <p:txBody>
          <a:bodyPr wrap="square" rtlCol="0">
            <a:spAutoFit/>
          </a:bodyPr>
          <a:lstStyle/>
          <a:p>
            <a:r>
              <a:rPr lang="en-GB" dirty="0" smtClean="0"/>
              <a:t>Atmosphere-ocean temperature cross-section</a:t>
            </a:r>
          </a:p>
          <a:p>
            <a:endParaRPr lang="en-GB" dirty="0"/>
          </a:p>
          <a:p>
            <a:r>
              <a:rPr lang="en-GB" dirty="0" smtClean="0"/>
              <a:t>Ocean increment (assimilation of one </a:t>
            </a:r>
            <a:r>
              <a:rPr lang="en-GB" dirty="0"/>
              <a:t>temperature observation at 5-meter </a:t>
            </a:r>
            <a:r>
              <a:rPr lang="en-GB" dirty="0" smtClean="0"/>
              <a:t>depth) spreads in the atmosphere during the assimilation process</a:t>
            </a:r>
            <a:endParaRPr lang="en-GB" dirty="0"/>
          </a:p>
        </p:txBody>
      </p:sp>
    </p:spTree>
    <p:extLst>
      <p:ext uri="{BB962C8B-B14F-4D97-AF65-F5344CB8AC3E}">
        <p14:creationId xmlns:p14="http://schemas.microsoft.com/office/powerpoint/2010/main" val="28174679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2627313" y="0"/>
            <a:ext cx="6265862" cy="1052513"/>
          </a:xfrm>
        </p:spPr>
        <p:txBody>
          <a:bodyPr>
            <a:normAutofit/>
          </a:bodyPr>
          <a:lstStyle/>
          <a:p>
            <a:r>
              <a:rPr lang="en-GB" sz="2800" b="1" dirty="0" smtClean="0"/>
              <a:t>Wave Spectrum</a:t>
            </a:r>
          </a:p>
        </p:txBody>
      </p:sp>
      <p:sp>
        <p:nvSpPr>
          <p:cNvPr id="10244" name="Text Box 3"/>
          <p:cNvSpPr>
            <a:spLocks noGrp="1" noChangeArrowheads="1"/>
          </p:cNvSpPr>
          <p:nvPr>
            <p:ph type="body" idx="1"/>
          </p:nvPr>
        </p:nvSpPr>
        <p:spPr>
          <a:xfrm>
            <a:off x="2700338" y="1124744"/>
            <a:ext cx="6374719" cy="1728787"/>
          </a:xfrm>
          <a:noFill/>
        </p:spPr>
        <p:txBody>
          <a:bodyPr lIns="91440" tIns="45720" rIns="91440" bIns="45720">
            <a:normAutofit/>
          </a:bodyPr>
          <a:lstStyle/>
          <a:p>
            <a:pPr>
              <a:lnSpc>
                <a:spcPct val="110000"/>
              </a:lnSpc>
              <a:spcAft>
                <a:spcPct val="100000"/>
              </a:spcAft>
            </a:pPr>
            <a:r>
              <a:rPr lang="en-GB" sz="2200" dirty="0" smtClean="0">
                <a:solidFill>
                  <a:schemeClr val="tx1"/>
                </a:solidFill>
                <a:latin typeface="+mn-lt"/>
              </a:rPr>
              <a:t>The irregular water surface can be decomposed into (</a:t>
            </a:r>
            <a:r>
              <a:rPr lang="en-GB" sz="2200" i="1" dirty="0" smtClean="0">
                <a:solidFill>
                  <a:schemeClr val="tx1"/>
                </a:solidFill>
                <a:latin typeface="+mn-lt"/>
              </a:rPr>
              <a:t>infinite</a:t>
            </a:r>
            <a:r>
              <a:rPr lang="en-GB" sz="2200" dirty="0" smtClean="0">
                <a:solidFill>
                  <a:schemeClr val="tx1"/>
                </a:solidFill>
                <a:latin typeface="+mn-lt"/>
              </a:rPr>
              <a:t>) number of simple sinusoidal components with different </a:t>
            </a:r>
            <a:r>
              <a:rPr lang="en-GB" sz="2200" u="sng" dirty="0" smtClean="0">
                <a:solidFill>
                  <a:schemeClr val="tx1"/>
                </a:solidFill>
                <a:latin typeface="+mn-lt"/>
              </a:rPr>
              <a:t>frequencies</a:t>
            </a:r>
            <a:r>
              <a:rPr lang="en-GB" sz="2200" dirty="0" smtClean="0">
                <a:solidFill>
                  <a:schemeClr val="tx1"/>
                </a:solidFill>
                <a:latin typeface="+mn-lt"/>
              </a:rPr>
              <a:t> (</a:t>
            </a:r>
            <a:r>
              <a:rPr lang="en-GB" sz="2200" i="1" dirty="0" smtClean="0">
                <a:solidFill>
                  <a:schemeClr val="tx1"/>
                </a:solidFill>
                <a:latin typeface="+mn-lt"/>
              </a:rPr>
              <a:t>f</a:t>
            </a:r>
            <a:r>
              <a:rPr lang="en-GB" sz="2200" dirty="0" smtClean="0">
                <a:solidFill>
                  <a:schemeClr val="tx1"/>
                </a:solidFill>
                <a:latin typeface="+mn-lt"/>
              </a:rPr>
              <a:t>) and propagation </a:t>
            </a:r>
            <a:r>
              <a:rPr lang="en-GB" sz="2200" u="sng" dirty="0" smtClean="0">
                <a:solidFill>
                  <a:schemeClr val="tx1"/>
                </a:solidFill>
                <a:latin typeface="+mn-lt"/>
              </a:rPr>
              <a:t>directions</a:t>
            </a:r>
            <a:r>
              <a:rPr lang="en-GB" sz="2200" dirty="0" smtClean="0">
                <a:solidFill>
                  <a:schemeClr val="tx1"/>
                </a:solidFill>
                <a:latin typeface="+mn-lt"/>
              </a:rPr>
              <a:t> (</a:t>
            </a:r>
            <a:r>
              <a:rPr lang="en-GB" sz="2200" i="1" dirty="0" smtClean="0">
                <a:solidFill>
                  <a:schemeClr val="tx1"/>
                </a:solidFill>
                <a:latin typeface="+mn-lt"/>
                <a:sym typeface="Symbol" pitchFamily="18" charset="2"/>
              </a:rPr>
              <a:t> </a:t>
            </a:r>
            <a:r>
              <a:rPr lang="en-GB" sz="2200" dirty="0" smtClean="0">
                <a:solidFill>
                  <a:schemeClr val="tx1"/>
                </a:solidFill>
                <a:latin typeface="+mn-lt"/>
              </a:rPr>
              <a:t>).</a:t>
            </a:r>
          </a:p>
        </p:txBody>
      </p:sp>
      <p:pic>
        <p:nvPicPr>
          <p:cNvPr id="10245" name="Picture 8"/>
          <p:cNvPicPr>
            <a:picLocks noChangeAspect="1" noChangeArrowheads="1"/>
          </p:cNvPicPr>
          <p:nvPr/>
        </p:nvPicPr>
        <p:blipFill>
          <a:blip r:embed="rId2" cstate="print"/>
          <a:srcRect l="9242"/>
          <a:stretch>
            <a:fillRect/>
          </a:stretch>
        </p:blipFill>
        <p:spPr bwMode="auto">
          <a:xfrm>
            <a:off x="34925" y="404813"/>
            <a:ext cx="2606675" cy="5761037"/>
          </a:xfrm>
          <a:prstGeom prst="rect">
            <a:avLst/>
          </a:prstGeom>
          <a:noFill/>
          <a:ln w="12700">
            <a:noFill/>
            <a:miter lim="800000"/>
            <a:headEnd/>
            <a:tailEnd/>
          </a:ln>
        </p:spPr>
      </p:pic>
      <p:grpSp>
        <p:nvGrpSpPr>
          <p:cNvPr id="3" name="Group 13"/>
          <p:cNvGrpSpPr>
            <a:grpSpLocks/>
          </p:cNvGrpSpPr>
          <p:nvPr/>
        </p:nvGrpSpPr>
        <p:grpSpPr bwMode="auto">
          <a:xfrm>
            <a:off x="2267745" y="3213100"/>
            <a:ext cx="6841048" cy="3030537"/>
            <a:chOff x="1655" y="2024"/>
            <a:chExt cx="4078" cy="1909"/>
          </a:xfrm>
        </p:grpSpPr>
        <p:pic>
          <p:nvPicPr>
            <p:cNvPr id="10247" name="Picture 9" descr="3_11"/>
            <p:cNvPicPr>
              <a:picLocks noChangeAspect="1" noChangeArrowheads="1"/>
            </p:cNvPicPr>
            <p:nvPr/>
          </p:nvPicPr>
          <p:blipFill>
            <a:blip r:embed="rId3" cstate="print"/>
            <a:srcRect l="4243" t="5116" r="4243" b="5629"/>
            <a:stretch>
              <a:fillRect/>
            </a:stretch>
          </p:blipFill>
          <p:spPr bwMode="auto">
            <a:xfrm>
              <a:off x="3374" y="2024"/>
              <a:ext cx="2359" cy="1909"/>
            </a:xfrm>
            <a:prstGeom prst="rect">
              <a:avLst/>
            </a:prstGeom>
            <a:noFill/>
            <a:ln w="9525">
              <a:noFill/>
              <a:miter lim="800000"/>
              <a:headEnd/>
              <a:tailEnd/>
            </a:ln>
          </p:spPr>
        </p:pic>
        <p:sp>
          <p:nvSpPr>
            <p:cNvPr id="10248" name="Text Box 10"/>
            <p:cNvSpPr txBox="1">
              <a:spLocks noChangeArrowheads="1"/>
            </p:cNvSpPr>
            <p:nvPr/>
          </p:nvSpPr>
          <p:spPr bwMode="auto">
            <a:xfrm>
              <a:off x="1655" y="2115"/>
              <a:ext cx="2177" cy="1814"/>
            </a:xfrm>
            <a:prstGeom prst="rect">
              <a:avLst/>
            </a:prstGeom>
            <a:noFill/>
            <a:ln w="12700">
              <a:noFill/>
              <a:miter lim="800000"/>
              <a:headEnd/>
              <a:tailEnd/>
            </a:ln>
          </p:spPr>
          <p:txBody>
            <a:bodyPr/>
            <a:lstStyle/>
            <a:p>
              <a:pPr marL="290513" indent="-290513" defTabSz="762000">
                <a:lnSpc>
                  <a:spcPct val="110000"/>
                </a:lnSpc>
                <a:spcAft>
                  <a:spcPct val="100000"/>
                </a:spcAft>
                <a:buClr>
                  <a:schemeClr val="hlink"/>
                </a:buClr>
                <a:buSzPct val="100000"/>
              </a:pPr>
              <a:r>
                <a:rPr lang="en-GB" sz="2200" dirty="0" smtClean="0"/>
                <a:t>     The </a:t>
              </a:r>
              <a:r>
                <a:rPr lang="en-GB" sz="2200" dirty="0"/>
                <a:t>distribution of wave energy among those components is called: </a:t>
              </a:r>
              <a:br>
                <a:rPr lang="en-GB" sz="2200" dirty="0"/>
              </a:br>
              <a:r>
                <a:rPr lang="en-GB" sz="2200" dirty="0"/>
                <a:t>“</a:t>
              </a:r>
              <a:r>
                <a:rPr lang="en-GB" sz="2200" dirty="0" smtClean="0"/>
                <a:t>wave energy </a:t>
              </a:r>
              <a:r>
                <a:rPr lang="en-GB" sz="2200" dirty="0"/>
                <a:t>spectrum”,  </a:t>
              </a:r>
              <a:r>
                <a:rPr lang="el-GR" sz="2200" dirty="0" smtClean="0"/>
                <a:t>ρ</a:t>
              </a:r>
              <a:r>
                <a:rPr lang="en-GB" sz="2200" baseline="-25000" dirty="0" smtClean="0"/>
                <a:t>w </a:t>
              </a:r>
              <a:r>
                <a:rPr lang="en-GB" sz="2200" dirty="0" smtClean="0"/>
                <a:t>g  F(</a:t>
              </a:r>
              <a:r>
                <a:rPr lang="en-GB" sz="2200" i="1" dirty="0" smtClean="0"/>
                <a:t>f</a:t>
              </a:r>
              <a:r>
                <a:rPr lang="en-GB" sz="2200" i="1" dirty="0"/>
                <a:t>,</a:t>
              </a:r>
              <a:r>
                <a:rPr lang="en-GB" sz="2200" i="1" dirty="0">
                  <a:sym typeface="Symbol" pitchFamily="18" charset="2"/>
                </a:rPr>
                <a:t></a:t>
              </a:r>
              <a:r>
                <a:rPr lang="en-GB" sz="2200" dirty="0"/>
                <a:t>).</a:t>
              </a:r>
            </a:p>
          </p:txBody>
        </p:sp>
      </p:grpSp>
      <p:sp>
        <p:nvSpPr>
          <p:cNvPr id="9" name="Rectangle 8"/>
          <p:cNvSpPr/>
          <p:nvPr/>
        </p:nvSpPr>
        <p:spPr>
          <a:xfrm>
            <a:off x="2699792" y="5939988"/>
            <a:ext cx="3171317" cy="369332"/>
          </a:xfrm>
          <a:prstGeom prst="rect">
            <a:avLst/>
          </a:prstGeom>
        </p:spPr>
        <p:txBody>
          <a:bodyPr wrap="none">
            <a:spAutoFit/>
          </a:bodyPr>
          <a:lstStyle/>
          <a:p>
            <a:r>
              <a:rPr lang="en-GB" dirty="0" smtClean="0"/>
              <a:t>water density: </a:t>
            </a:r>
            <a:r>
              <a:rPr lang="el-GR" dirty="0" smtClean="0"/>
              <a:t>ρ</a:t>
            </a:r>
            <a:r>
              <a:rPr lang="en-GB" baseline="-25000" dirty="0" smtClean="0"/>
              <a:t>w</a:t>
            </a:r>
            <a:r>
              <a:rPr lang="en-GB" dirty="0" smtClean="0"/>
              <a:t> and  gravity: g</a:t>
            </a:r>
            <a:endParaRPr lang="en-GB"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t>Information exchange in a coupled assimilation system</a:t>
            </a:r>
            <a:endParaRPr lang="en-GB" sz="2800" dirty="0"/>
          </a:p>
        </p:txBody>
      </p:sp>
      <p:pic>
        <p:nvPicPr>
          <p:cNvPr id="5" name="Content Placeholder 4"/>
          <p:cNvPicPr>
            <a:picLocks noGrp="1" noChangeAspect="1"/>
          </p:cNvPicPr>
          <p:nvPr>
            <p:ph sz="quarter" idx="14"/>
          </p:nvPr>
        </p:nvPicPr>
        <p:blipFill>
          <a:blip r:embed="rId2" cstate="print"/>
          <a:stretch>
            <a:fillRect/>
          </a:stretch>
        </p:blipFill>
        <p:spPr>
          <a:xfrm>
            <a:off x="360000" y="554038"/>
            <a:ext cx="3942109" cy="5619750"/>
          </a:xfrm>
          <a:prstGeom prst="rect">
            <a:avLst/>
          </a:prstGeom>
        </p:spPr>
      </p:pic>
      <p:sp>
        <p:nvSpPr>
          <p:cNvPr id="4" name="TextBox 3"/>
          <p:cNvSpPr txBox="1"/>
          <p:nvPr/>
        </p:nvSpPr>
        <p:spPr>
          <a:xfrm>
            <a:off x="4302109" y="1157079"/>
            <a:ext cx="4841891" cy="1754326"/>
          </a:xfrm>
          <a:prstGeom prst="rect">
            <a:avLst/>
          </a:prstGeom>
          <a:noFill/>
        </p:spPr>
        <p:txBody>
          <a:bodyPr wrap="square" rtlCol="0">
            <a:spAutoFit/>
          </a:bodyPr>
          <a:lstStyle/>
          <a:p>
            <a:r>
              <a:rPr lang="en-GB" dirty="0" smtClean="0"/>
              <a:t>Atmosphere-ocean temperature cross-section</a:t>
            </a:r>
          </a:p>
          <a:p>
            <a:endParaRPr lang="en-GB" dirty="0"/>
          </a:p>
          <a:p>
            <a:r>
              <a:rPr lang="en-GB" dirty="0" smtClean="0"/>
              <a:t>Ocean increment (assimilation of one </a:t>
            </a:r>
            <a:r>
              <a:rPr lang="en-GB" dirty="0"/>
              <a:t>temperature observation at 5-meter </a:t>
            </a:r>
            <a:r>
              <a:rPr lang="en-GB" dirty="0" smtClean="0"/>
              <a:t>depth) spreads in the atmosphere during the assimilation process</a:t>
            </a:r>
            <a:endParaRPr lang="en-GB" dirty="0"/>
          </a:p>
        </p:txBody>
      </p:sp>
    </p:spTree>
    <p:extLst>
      <p:ext uri="{BB962C8B-B14F-4D97-AF65-F5344CB8AC3E}">
        <p14:creationId xmlns:p14="http://schemas.microsoft.com/office/powerpoint/2010/main" val="85573697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t>Information exchange in a coupled assimilation system</a:t>
            </a:r>
            <a:endParaRPr lang="en-GB" sz="2800" dirty="0"/>
          </a:p>
        </p:txBody>
      </p:sp>
      <p:pic>
        <p:nvPicPr>
          <p:cNvPr id="5" name="Content Placeholder 4"/>
          <p:cNvPicPr>
            <a:picLocks noGrp="1" noChangeAspect="1"/>
          </p:cNvPicPr>
          <p:nvPr>
            <p:ph sz="quarter" idx="14"/>
          </p:nvPr>
        </p:nvPicPr>
        <p:blipFill>
          <a:blip r:embed="rId2" cstate="print"/>
          <a:stretch>
            <a:fillRect/>
          </a:stretch>
        </p:blipFill>
        <p:spPr>
          <a:xfrm>
            <a:off x="360000" y="554038"/>
            <a:ext cx="3942109" cy="5619750"/>
          </a:xfrm>
          <a:prstGeom prst="rect">
            <a:avLst/>
          </a:prstGeom>
        </p:spPr>
      </p:pic>
      <p:sp>
        <p:nvSpPr>
          <p:cNvPr id="4" name="TextBox 3"/>
          <p:cNvSpPr txBox="1"/>
          <p:nvPr/>
        </p:nvSpPr>
        <p:spPr>
          <a:xfrm>
            <a:off x="4302109" y="1157079"/>
            <a:ext cx="4841891" cy="2862322"/>
          </a:xfrm>
          <a:prstGeom prst="rect">
            <a:avLst/>
          </a:prstGeom>
          <a:noFill/>
        </p:spPr>
        <p:txBody>
          <a:bodyPr wrap="square" rtlCol="0">
            <a:spAutoFit/>
          </a:bodyPr>
          <a:lstStyle/>
          <a:p>
            <a:r>
              <a:rPr lang="en-GB" dirty="0" smtClean="0"/>
              <a:t>Atmosphere-ocean temperature cross-section</a:t>
            </a:r>
          </a:p>
          <a:p>
            <a:endParaRPr lang="en-GB" dirty="0"/>
          </a:p>
          <a:p>
            <a:r>
              <a:rPr lang="en-GB" dirty="0" smtClean="0"/>
              <a:t>Ocean increment (assimilation of one </a:t>
            </a:r>
            <a:r>
              <a:rPr lang="en-GB" dirty="0"/>
              <a:t>temperature observation at 5-meter </a:t>
            </a:r>
            <a:r>
              <a:rPr lang="en-GB" dirty="0" smtClean="0"/>
              <a:t>depth) spreads in the atmosphere during the assimilation process</a:t>
            </a:r>
          </a:p>
          <a:p>
            <a:endParaRPr lang="en-GB" dirty="0"/>
          </a:p>
          <a:p>
            <a:r>
              <a:rPr lang="en-GB" dirty="0" smtClean="0"/>
              <a:t>Production of a coupled analysis which should be better balanced and consistent with respect to the coupled model</a:t>
            </a:r>
            <a:endParaRPr lang="en-GB" dirty="0"/>
          </a:p>
        </p:txBody>
      </p:sp>
    </p:spTree>
    <p:extLst>
      <p:ext uri="{BB962C8B-B14F-4D97-AF65-F5344CB8AC3E}">
        <p14:creationId xmlns:p14="http://schemas.microsoft.com/office/powerpoint/2010/main" val="357333418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1"/>
          <p:cNvSpPr/>
          <p:nvPr/>
        </p:nvSpPr>
        <p:spPr>
          <a:xfrm rot="600">
            <a:off x="467532" y="5503465"/>
            <a:ext cx="4333452" cy="719280"/>
          </a:xfrm>
          <a:prstGeom prst="rect">
            <a:avLst/>
          </a:prstGeom>
          <a:solidFill>
            <a:srgbClr val="000080">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Ocean model (NEMO)</a:t>
            </a:r>
          </a:p>
        </p:txBody>
      </p:sp>
      <p:sp>
        <p:nvSpPr>
          <p:cNvPr id="26" name="AutoShape 15"/>
          <p:cNvSpPr/>
          <p:nvPr/>
        </p:nvSpPr>
        <p:spPr>
          <a:xfrm rot="5400000" flipH="1">
            <a:off x="2357372" y="3051340"/>
            <a:ext cx="4464496"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chemeClr val="bg1">
              <a:alpha val="50000"/>
            </a:schemeClr>
          </a:solidFill>
          <a:ln w="28575">
            <a:solidFill>
              <a:srgbClr val="000000"/>
            </a:solidFill>
            <a:prstDash val="sys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smtClean="0">
                <a:ln>
                  <a:noFill/>
                </a:ln>
                <a:solidFill>
                  <a:srgbClr val="000000"/>
                </a:solidFill>
                <a:latin typeface="Arial" pitchFamily="18"/>
                <a:ea typeface="Droid Sans Fallback" pitchFamily="2"/>
                <a:cs typeface="Arial" pitchFamily="2"/>
              </a:rPr>
              <a:t>                           Ice </a:t>
            </a:r>
            <a:r>
              <a:rPr lang="en-GB" sz="1600" b="1" dirty="0" smtClean="0">
                <a:solidFill>
                  <a:srgbClr val="000000"/>
                </a:solidFill>
                <a:latin typeface="Arial" pitchFamily="18"/>
                <a:ea typeface="Droid Sans Fallback" pitchFamily="2"/>
                <a:cs typeface="Arial" pitchFamily="2"/>
              </a:rPr>
              <a:t>concentration</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8" name="Rectangle 12"/>
          <p:cNvSpPr/>
          <p:nvPr/>
        </p:nvSpPr>
        <p:spPr>
          <a:xfrm rot="3600">
            <a:off x="2148622" y="2915514"/>
            <a:ext cx="5015673" cy="577800"/>
          </a:xfrm>
          <a:prstGeom prst="rect">
            <a:avLst/>
          </a:prstGeom>
          <a:solidFill>
            <a:srgbClr val="47B8B8">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smtClean="0">
                <a:ln>
                  <a:noFill/>
                </a:ln>
                <a:solidFill>
                  <a:srgbClr val="000000"/>
                </a:solidFill>
                <a:latin typeface="Arial" pitchFamily="18"/>
                <a:ea typeface="Droid Sans Fallback" pitchFamily="2"/>
                <a:cs typeface="Arial" pitchFamily="2"/>
              </a:rPr>
              <a:t>          Wave </a:t>
            </a:r>
            <a:r>
              <a:rPr lang="en-GB" sz="2000" b="1" i="0" u="none" strike="noStrike" kern="1200" spc="0" baseline="0" dirty="0">
                <a:ln>
                  <a:noFill/>
                </a:ln>
                <a:solidFill>
                  <a:srgbClr val="000000"/>
                </a:solidFill>
                <a:latin typeface="Arial" pitchFamily="18"/>
                <a:ea typeface="Droid Sans Fallback" pitchFamily="2"/>
                <a:cs typeface="Arial" pitchFamily="2"/>
              </a:rPr>
              <a:t>model </a:t>
            </a:r>
            <a:r>
              <a:rPr lang="en-GB" sz="2000" b="1" i="0" u="none" strike="noStrike" kern="1200" spc="0" baseline="0" dirty="0" smtClean="0">
                <a:ln>
                  <a:noFill/>
                </a:ln>
                <a:solidFill>
                  <a:srgbClr val="000000"/>
                </a:solidFill>
                <a:latin typeface="Arial" pitchFamily="18"/>
                <a:ea typeface="Droid Sans Fallback" pitchFamily="2"/>
                <a:cs typeface="Arial" pitchFamily="2"/>
              </a:rPr>
              <a:t>(ECWAM)                                    </a:t>
            </a:r>
            <a:endParaRPr lang="en-GB" sz="2000" b="1" i="0" u="none" strike="noStrike" kern="1200" spc="0" baseline="0" dirty="0">
              <a:ln>
                <a:noFill/>
              </a:ln>
              <a:solidFill>
                <a:srgbClr val="000000"/>
              </a:solidFill>
              <a:latin typeface="Arial" pitchFamily="18"/>
              <a:ea typeface="Droid Sans Fallback" pitchFamily="2"/>
              <a:cs typeface="Arial" pitchFamily="2"/>
            </a:endParaRPr>
          </a:p>
        </p:txBody>
      </p:sp>
      <p:sp>
        <p:nvSpPr>
          <p:cNvPr id="7" name="Rectangle 11"/>
          <p:cNvSpPr/>
          <p:nvPr/>
        </p:nvSpPr>
        <p:spPr>
          <a:xfrm rot="600">
            <a:off x="395248" y="321079"/>
            <a:ext cx="6624961" cy="719280"/>
          </a:xfrm>
          <a:prstGeom prst="rect">
            <a:avLst/>
          </a:prstGeom>
          <a:solidFill>
            <a:srgbClr val="00FFFF">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algn="ctr"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Atmospheric</a:t>
            </a:r>
            <a:br>
              <a:rPr lang="en-GB" sz="2000" b="1" i="0" u="none" strike="noStrike" kern="1200" spc="0" baseline="0" dirty="0">
                <a:ln>
                  <a:noFill/>
                </a:ln>
                <a:solidFill>
                  <a:srgbClr val="000000"/>
                </a:solidFill>
                <a:latin typeface="Arial" pitchFamily="18"/>
                <a:ea typeface="Droid Sans Fallback" pitchFamily="2"/>
                <a:cs typeface="Arial" pitchFamily="2"/>
              </a:rPr>
            </a:br>
            <a:r>
              <a:rPr lang="en-GB" sz="2000" b="1" i="0" u="none" strike="noStrike" kern="1200" spc="0" baseline="0" dirty="0">
                <a:ln>
                  <a:noFill/>
                </a:ln>
                <a:solidFill>
                  <a:srgbClr val="000000"/>
                </a:solidFill>
                <a:latin typeface="Arial" pitchFamily="18"/>
                <a:ea typeface="Droid Sans Fallback" pitchFamily="2"/>
                <a:cs typeface="Arial" pitchFamily="2"/>
              </a:rPr>
              <a:t>model (IFS)</a:t>
            </a:r>
          </a:p>
        </p:txBody>
      </p:sp>
      <p:sp>
        <p:nvSpPr>
          <p:cNvPr id="9" name="AutoShape 15"/>
          <p:cNvSpPr/>
          <p:nvPr/>
        </p:nvSpPr>
        <p:spPr>
          <a:xfrm rot="5400000">
            <a:off x="2464949" y="1779581"/>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Air  </a:t>
            </a:r>
            <a:r>
              <a:rPr lang="en-GB" sz="1600" b="1" i="0" u="none" strike="noStrike" kern="1200" spc="0" baseline="0" dirty="0" smtClean="0">
                <a:ln>
                  <a:noFill/>
                </a:ln>
                <a:solidFill>
                  <a:srgbClr val="000000"/>
                </a:solidFill>
                <a:latin typeface="Arial" pitchFamily="18"/>
                <a:ea typeface="Droid Sans Fallback" pitchFamily="2"/>
                <a:cs typeface="Arial" pitchFamily="2"/>
              </a:rPr>
              <a:t>density </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11" name="AutoShape 15"/>
          <p:cNvSpPr/>
          <p:nvPr/>
        </p:nvSpPr>
        <p:spPr>
          <a:xfrm rot="5400000">
            <a:off x="1960826" y="1796800"/>
            <a:ext cx="18730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Gustiness</a:t>
            </a:r>
          </a:p>
        </p:txBody>
      </p:sp>
      <p:sp>
        <p:nvSpPr>
          <p:cNvPr id="12" name="AutoShape 14"/>
          <p:cNvSpPr/>
          <p:nvPr/>
        </p:nvSpPr>
        <p:spPr>
          <a:xfrm rot="5421000">
            <a:off x="1406956" y="1806916"/>
            <a:ext cx="189072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Neutral wind</a:t>
            </a:r>
          </a:p>
        </p:txBody>
      </p:sp>
      <p:sp>
        <p:nvSpPr>
          <p:cNvPr id="14" name="AutoShape 15"/>
          <p:cNvSpPr/>
          <p:nvPr/>
        </p:nvSpPr>
        <p:spPr>
          <a:xfrm rot="5400000" flipH="1">
            <a:off x="3052962" y="1790659"/>
            <a:ext cx="18491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Roughness</a:t>
            </a:r>
          </a:p>
        </p:txBody>
      </p:sp>
      <p:sp>
        <p:nvSpPr>
          <p:cNvPr id="16" name="AutoShape 15"/>
          <p:cNvSpPr/>
          <p:nvPr/>
        </p:nvSpPr>
        <p:spPr>
          <a:xfrm rot="5400000">
            <a:off x="2542065" y="4237605"/>
            <a:ext cx="1965602" cy="46829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smtClean="0">
                <a:ln>
                  <a:noFill/>
                </a:ln>
                <a:solidFill>
                  <a:srgbClr val="000000"/>
                </a:solidFill>
                <a:latin typeface="Arial" pitchFamily="18"/>
                <a:ea typeface="Droid Sans Fallback" pitchFamily="2"/>
                <a:cs typeface="Arial" pitchFamily="2"/>
              </a:rPr>
              <a:t>Turbulent </a:t>
            </a:r>
            <a:r>
              <a:rPr lang="en-GB" sz="1600" b="1" i="0" u="none" strike="noStrike" kern="1200" spc="0" baseline="0" dirty="0">
                <a:ln>
                  <a:noFill/>
                </a:ln>
                <a:solidFill>
                  <a:srgbClr val="000000"/>
                </a:solidFill>
                <a:latin typeface="Arial" pitchFamily="18"/>
                <a:ea typeface="Droid Sans Fallback" pitchFamily="2"/>
                <a:cs typeface="Arial" pitchFamily="2"/>
              </a:rPr>
              <a:t>energy</a:t>
            </a:r>
          </a:p>
        </p:txBody>
      </p:sp>
      <p:sp>
        <p:nvSpPr>
          <p:cNvPr id="17" name="AutoShape 15"/>
          <p:cNvSpPr/>
          <p:nvPr/>
        </p:nvSpPr>
        <p:spPr>
          <a:xfrm rot="5400000">
            <a:off x="1938127" y="4287387"/>
            <a:ext cx="1992148"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C000"/>
            </a:solidFill>
            <a:prstDash val="dash"/>
            <a:miter/>
            <a:headEnd type="arrow"/>
          </a:ln>
        </p:spPr>
        <p:txBody>
          <a:bodyPr vert="horz" wrap="none" lIns="91440" tIns="10800" rIns="91440" bIns="45720" anchor="ctr" anchorCtr="1" compatLnSpc="0"/>
          <a:lstStyle/>
          <a:p>
            <a:pPr lvl="0" algn="ctr" hangingPunct="1">
              <a:spcBef>
                <a:spcPts val="0"/>
              </a:spcBef>
              <a:spcAft>
                <a:spcPts val="0"/>
              </a:spcAft>
              <a:defRPr sz="1800"/>
            </a:pPr>
            <a:r>
              <a:rPr lang="en-GB" sz="1800" b="1" dirty="0" smtClean="0">
                <a:solidFill>
                  <a:srgbClr val="000000"/>
                </a:solidFill>
                <a:latin typeface="Arial" pitchFamily="18"/>
                <a:ea typeface="Droid Sans Fallback" pitchFamily="2"/>
                <a:cs typeface="Arial" pitchFamily="2"/>
              </a:rPr>
              <a:t>Stokes drift</a:t>
            </a:r>
            <a:endParaRPr lang="en-GB" sz="1800" b="1" i="0" u="none" strike="noStrike" kern="1200" spc="0" baseline="0" dirty="0">
              <a:ln>
                <a:noFill/>
              </a:ln>
              <a:solidFill>
                <a:srgbClr val="000000"/>
              </a:solidFill>
              <a:latin typeface="Arial" pitchFamily="18"/>
              <a:ea typeface="Droid Sans Fallback" pitchFamily="2"/>
              <a:cs typeface="Arial" pitchFamily="2"/>
            </a:endParaRPr>
          </a:p>
        </p:txBody>
      </p:sp>
      <p:sp>
        <p:nvSpPr>
          <p:cNvPr id="19" name="AutoShape 15"/>
          <p:cNvSpPr/>
          <p:nvPr/>
        </p:nvSpPr>
        <p:spPr>
          <a:xfrm rot="5400000" flipH="1">
            <a:off x="-360547" y="3092909"/>
            <a:ext cx="4392488" cy="43204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Currents</a:t>
            </a:r>
          </a:p>
        </p:txBody>
      </p:sp>
      <p:sp>
        <p:nvSpPr>
          <p:cNvPr id="20" name="Rectangle 12"/>
          <p:cNvSpPr/>
          <p:nvPr/>
        </p:nvSpPr>
        <p:spPr>
          <a:xfrm rot="3600">
            <a:off x="4428359" y="5505353"/>
            <a:ext cx="2758233" cy="718560"/>
          </a:xfrm>
          <a:prstGeom prst="rect">
            <a:avLst/>
          </a:prstGeom>
          <a:solidFill>
            <a:schemeClr val="bg1"/>
          </a:solidFill>
          <a:ln w="19080">
            <a:solidFill>
              <a:srgbClr val="000000"/>
            </a:solidFill>
            <a:prstDash val="solid"/>
            <a:miter/>
            <a:headEnd type="arrow"/>
          </a:ln>
        </p:spPr>
        <p:txBody>
          <a:bodyPr vert="horz" wrap="none" lIns="91440" tIns="45720" rIns="91440" bIns="45720" anchor="ctr" anchorCtr="1" compatLnSpc="0"/>
          <a:lstStyle/>
          <a:p>
            <a:pPr marL="0" marR="0" lvl="0" indent="0" algn="ctr" rtl="0" hangingPunct="1">
              <a:lnSpc>
                <a:spcPct val="100000"/>
              </a:lnSpc>
              <a:spcBef>
                <a:spcPts val="0"/>
              </a:spcBef>
              <a:spcAft>
                <a:spcPts val="0"/>
              </a:spcAft>
              <a:buNone/>
              <a:tabLst/>
              <a:defRPr sz="1800"/>
            </a:pPr>
            <a:r>
              <a:rPr lang="en-GB" sz="2000" b="1" i="0" u="none" strike="noStrike" kern="1200" spc="0" baseline="0" dirty="0" smtClean="0">
                <a:ln>
                  <a:noFill/>
                </a:ln>
                <a:solidFill>
                  <a:srgbClr val="000000"/>
                </a:solidFill>
                <a:latin typeface="Arial" pitchFamily="18"/>
                <a:ea typeface="Droid Sans Fallback" pitchFamily="2"/>
                <a:cs typeface="Arial" pitchFamily="2"/>
              </a:rPr>
              <a:t>Ice </a:t>
            </a:r>
            <a:r>
              <a:rPr lang="en-GB" sz="2000" b="1" i="0" u="none" strike="noStrike" kern="1200" spc="0" baseline="0" dirty="0">
                <a:ln>
                  <a:noFill/>
                </a:ln>
                <a:solidFill>
                  <a:srgbClr val="000000"/>
                </a:solidFill>
                <a:latin typeface="Arial" pitchFamily="18"/>
                <a:ea typeface="Droid Sans Fallback" pitchFamily="2"/>
                <a:cs typeface="Arial" pitchFamily="2"/>
              </a:rPr>
              <a:t>model (</a:t>
            </a:r>
            <a:r>
              <a:rPr lang="en-GB" sz="2000" b="1" i="0" u="none" strike="noStrike" kern="1200" spc="0" baseline="0" dirty="0" smtClean="0">
                <a:ln>
                  <a:noFill/>
                </a:ln>
                <a:solidFill>
                  <a:srgbClr val="000000"/>
                </a:solidFill>
                <a:latin typeface="Arial" pitchFamily="18"/>
                <a:ea typeface="Droid Sans Fallback" pitchFamily="2"/>
                <a:cs typeface="Arial" pitchFamily="2"/>
              </a:rPr>
              <a:t>LIM)</a:t>
            </a:r>
            <a:endParaRPr lang="en-GB" sz="2000" b="1" i="0" u="none" strike="noStrike" kern="1200" spc="0" baseline="0" dirty="0">
              <a:ln>
                <a:noFill/>
              </a:ln>
              <a:solidFill>
                <a:srgbClr val="000000"/>
              </a:solidFill>
              <a:latin typeface="Arial" pitchFamily="18"/>
              <a:ea typeface="Droid Sans Fallback" pitchFamily="2"/>
              <a:cs typeface="Arial" pitchFamily="2"/>
            </a:endParaRPr>
          </a:p>
        </p:txBody>
      </p:sp>
      <p:sp>
        <p:nvSpPr>
          <p:cNvPr id="21" name="AutoShape 15"/>
          <p:cNvSpPr/>
          <p:nvPr/>
        </p:nvSpPr>
        <p:spPr>
          <a:xfrm rot="5400000" flipH="1">
            <a:off x="-924801" y="3069479"/>
            <a:ext cx="4404108"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smtClean="0">
                <a:ln>
                  <a:noFill/>
                </a:ln>
                <a:solidFill>
                  <a:srgbClr val="000000"/>
                </a:solidFill>
                <a:latin typeface="Arial" pitchFamily="18"/>
                <a:ea typeface="Droid Sans Fallback" pitchFamily="2"/>
                <a:cs typeface="Arial" pitchFamily="2"/>
              </a:rPr>
              <a:t>Sea surface temperature</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22" name="AutoShape 15"/>
          <p:cNvSpPr/>
          <p:nvPr/>
        </p:nvSpPr>
        <p:spPr>
          <a:xfrm rot="5400000" flipH="1">
            <a:off x="5021668" y="4263421"/>
            <a:ext cx="2016224"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chemeClr val="bg1">
              <a:alpha val="50000"/>
            </a:schemeClr>
          </a:solidFill>
          <a:ln w="28575">
            <a:solidFill>
              <a:srgbClr val="000000"/>
            </a:solidFill>
            <a:prstDash val="sys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Ice </a:t>
            </a:r>
            <a:r>
              <a:rPr lang="en-GB" sz="1600" b="1" dirty="0" smtClean="0">
                <a:solidFill>
                  <a:srgbClr val="000000"/>
                </a:solidFill>
                <a:latin typeface="Arial" pitchFamily="18"/>
                <a:ea typeface="Droid Sans Fallback" pitchFamily="2"/>
                <a:cs typeface="Arial" pitchFamily="2"/>
              </a:rPr>
              <a:t>concentration</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25" name="AutoShape 15"/>
          <p:cNvSpPr/>
          <p:nvPr/>
        </p:nvSpPr>
        <p:spPr>
          <a:xfrm rot="5400000" flipH="1">
            <a:off x="5525724" y="4263421"/>
            <a:ext cx="2016224"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chemeClr val="bg1">
              <a:alpha val="50000"/>
            </a:schemeClr>
          </a:solidFill>
          <a:ln w="28575">
            <a:solidFill>
              <a:srgbClr val="00B050"/>
            </a:solidFill>
            <a:prstDash val="sysDash"/>
            <a:miter/>
            <a:headEnd type="arrow"/>
          </a:ln>
        </p:spPr>
        <p:txBody>
          <a:bodyPr vert="horz" wrap="none" lIns="91440" tIns="10800" rIns="91440" bIns="45720" anchor="ctr" anchorCtr="1" compatLnSpc="0"/>
          <a:lstStyle/>
          <a:p>
            <a:pPr lvl="0" algn="ctr">
              <a:defRPr sz="1800"/>
            </a:pPr>
            <a:r>
              <a:rPr lang="en-GB" sz="1600" b="1" i="0" u="none" strike="noStrike" kern="1200" spc="0" baseline="0" dirty="0">
                <a:ln>
                  <a:noFill/>
                </a:ln>
                <a:solidFill>
                  <a:srgbClr val="000000"/>
                </a:solidFill>
                <a:latin typeface="Arial" pitchFamily="18"/>
                <a:ea typeface="Droid Sans Fallback" pitchFamily="2"/>
                <a:cs typeface="Arial" pitchFamily="2"/>
              </a:rPr>
              <a:t>Ice </a:t>
            </a:r>
            <a:r>
              <a:rPr lang="en-GB" sz="1600" b="1" dirty="0">
                <a:solidFill>
                  <a:srgbClr val="000000"/>
                </a:solidFill>
                <a:latin typeface="Arial" pitchFamily="18"/>
                <a:ea typeface="Droid Sans Fallback" pitchFamily="2"/>
                <a:cs typeface="Arial" pitchFamily="2"/>
              </a:rPr>
              <a:t>thickness</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27" name="Right Arrow 26"/>
          <p:cNvSpPr/>
          <p:nvPr/>
        </p:nvSpPr>
        <p:spPr bwMode="auto">
          <a:xfrm>
            <a:off x="7308304" y="1268760"/>
            <a:ext cx="1656184" cy="432048"/>
          </a:xfrm>
          <a:prstGeom prst="rightArrow">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28" name="TextBox 27"/>
          <p:cNvSpPr txBox="1"/>
          <p:nvPr/>
        </p:nvSpPr>
        <p:spPr>
          <a:xfrm>
            <a:off x="3347865" y="1904777"/>
            <a:ext cx="184731" cy="338554"/>
          </a:xfrm>
          <a:prstGeom prst="rect">
            <a:avLst/>
          </a:prstGeom>
          <a:noFill/>
        </p:spPr>
        <p:txBody>
          <a:bodyPr wrap="none" rtlCol="0">
            <a:spAutoFit/>
          </a:bodyPr>
          <a:lstStyle/>
          <a:p>
            <a:endParaRPr lang="fr-FR" sz="1600" dirty="0"/>
          </a:p>
        </p:txBody>
      </p:sp>
      <p:sp>
        <p:nvSpPr>
          <p:cNvPr id="29" name="TextBox 28"/>
          <p:cNvSpPr txBox="1"/>
          <p:nvPr/>
        </p:nvSpPr>
        <p:spPr>
          <a:xfrm>
            <a:off x="7236296" y="1340768"/>
            <a:ext cx="1704313" cy="307777"/>
          </a:xfrm>
          <a:prstGeom prst="rect">
            <a:avLst/>
          </a:prstGeom>
          <a:noFill/>
        </p:spPr>
        <p:txBody>
          <a:bodyPr wrap="none" rtlCol="0">
            <a:spAutoFit/>
          </a:bodyPr>
          <a:lstStyle/>
          <a:p>
            <a:r>
              <a:rPr lang="en-GB" sz="1400" b="1" dirty="0" smtClean="0">
                <a:latin typeface="+mn-lt"/>
              </a:rPr>
              <a:t>All configurations</a:t>
            </a:r>
            <a:endParaRPr lang="en-GB" sz="1400" b="1" dirty="0">
              <a:latin typeface="+mn-lt"/>
            </a:endParaRPr>
          </a:p>
        </p:txBody>
      </p:sp>
      <p:sp>
        <p:nvSpPr>
          <p:cNvPr id="30" name="AutoShape 15"/>
          <p:cNvSpPr/>
          <p:nvPr/>
        </p:nvSpPr>
        <p:spPr>
          <a:xfrm rot="5400000">
            <a:off x="1434071" y="4287387"/>
            <a:ext cx="1992148"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C000"/>
            </a:solidFill>
            <a:prstDash val="dash"/>
            <a:miter/>
            <a:headEnd type="arrow"/>
          </a:ln>
        </p:spPr>
        <p:txBody>
          <a:bodyPr vert="horz" wrap="none" lIns="91440" tIns="10800" rIns="91440" bIns="45720" anchor="ctr" anchorCtr="1" compatLnSpc="0"/>
          <a:lstStyle/>
          <a:p>
            <a:pPr lvl="0" algn="ctr" hangingPunct="1">
              <a:spcBef>
                <a:spcPts val="0"/>
              </a:spcBef>
              <a:spcAft>
                <a:spcPts val="0"/>
              </a:spcAft>
              <a:defRPr sz="1800"/>
            </a:pPr>
            <a:r>
              <a:rPr lang="en-GB" sz="1800" b="1" dirty="0" smtClean="0">
                <a:solidFill>
                  <a:srgbClr val="000000"/>
                </a:solidFill>
                <a:latin typeface="Arial" pitchFamily="18"/>
                <a:ea typeface="Droid Sans Fallback" pitchFamily="2"/>
                <a:cs typeface="Arial" pitchFamily="2"/>
              </a:rPr>
              <a:t>Stress</a:t>
            </a:r>
            <a:endParaRPr lang="en-GB" sz="1800" b="1" i="0" u="none" strike="noStrike" kern="1200" spc="0" baseline="0" dirty="0">
              <a:ln>
                <a:noFill/>
              </a:ln>
              <a:solidFill>
                <a:srgbClr val="000000"/>
              </a:solidFill>
              <a:latin typeface="Arial" pitchFamily="18"/>
              <a:ea typeface="Droid Sans Fallback" pitchFamily="2"/>
              <a:cs typeface="Arial" pitchFamily="2"/>
            </a:endParaRPr>
          </a:p>
        </p:txBody>
      </p:sp>
      <p:sp>
        <p:nvSpPr>
          <p:cNvPr id="31" name="Right Arrow 30"/>
          <p:cNvSpPr/>
          <p:nvPr/>
        </p:nvSpPr>
        <p:spPr bwMode="auto">
          <a:xfrm>
            <a:off x="7308304" y="1772816"/>
            <a:ext cx="1656184" cy="432048"/>
          </a:xfrm>
          <a:prstGeom prst="rightArrow">
            <a:avLst/>
          </a:prstGeom>
          <a:noFill/>
          <a:ln w="28575" cap="flat" cmpd="sng" algn="ctr">
            <a:solidFill>
              <a:srgbClr val="FFC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32" name="TextBox 31"/>
          <p:cNvSpPr txBox="1"/>
          <p:nvPr/>
        </p:nvSpPr>
        <p:spPr>
          <a:xfrm>
            <a:off x="7312361" y="1825079"/>
            <a:ext cx="1122680" cy="307777"/>
          </a:xfrm>
          <a:prstGeom prst="rect">
            <a:avLst/>
          </a:prstGeom>
          <a:noFill/>
        </p:spPr>
        <p:txBody>
          <a:bodyPr wrap="none" rtlCol="0">
            <a:spAutoFit/>
          </a:bodyPr>
          <a:lstStyle/>
          <a:p>
            <a:r>
              <a:rPr lang="en-GB" sz="1400" b="1" dirty="0" smtClean="0">
                <a:latin typeface="+mn-lt"/>
              </a:rPr>
              <a:t>Ensemble FC</a:t>
            </a:r>
            <a:endParaRPr lang="en-GB" sz="1400" b="1" dirty="0">
              <a:latin typeface="+mn-lt"/>
            </a:endParaRPr>
          </a:p>
        </p:txBody>
      </p:sp>
      <p:sp>
        <p:nvSpPr>
          <p:cNvPr id="33" name="Right Arrow 32"/>
          <p:cNvSpPr/>
          <p:nvPr/>
        </p:nvSpPr>
        <p:spPr bwMode="auto">
          <a:xfrm>
            <a:off x="7308304" y="2276872"/>
            <a:ext cx="1656184" cy="432048"/>
          </a:xfrm>
          <a:prstGeom prst="rightArrow">
            <a:avLst/>
          </a:prstGeom>
          <a:noFill/>
          <a:ln w="28575" cap="flat" cmpd="sng" algn="ctr">
            <a:solidFill>
              <a:schemeClr val="tx1">
                <a:lumMod val="95000"/>
                <a:lumOff val="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34" name="TextBox 33"/>
          <p:cNvSpPr txBox="1"/>
          <p:nvPr/>
        </p:nvSpPr>
        <p:spPr>
          <a:xfrm>
            <a:off x="7236296" y="2329135"/>
            <a:ext cx="1704313" cy="307777"/>
          </a:xfrm>
          <a:prstGeom prst="rect">
            <a:avLst/>
          </a:prstGeom>
          <a:noFill/>
        </p:spPr>
        <p:txBody>
          <a:bodyPr wrap="none" rtlCol="0">
            <a:spAutoFit/>
          </a:bodyPr>
          <a:lstStyle/>
          <a:p>
            <a:r>
              <a:rPr lang="en-GB" sz="1400" b="1" dirty="0" smtClean="0">
                <a:latin typeface="+mn-lt"/>
              </a:rPr>
              <a:t>future operational</a:t>
            </a:r>
            <a:endParaRPr lang="en-GB" sz="1400" b="1" dirty="0">
              <a:latin typeface="+mn-lt"/>
            </a:endParaRPr>
          </a:p>
        </p:txBody>
      </p:sp>
      <p:sp>
        <p:nvSpPr>
          <p:cNvPr id="38" name="AutoShape 15"/>
          <p:cNvSpPr/>
          <p:nvPr/>
        </p:nvSpPr>
        <p:spPr>
          <a:xfrm rot="16200000" flipH="1">
            <a:off x="-1428858" y="3081099"/>
            <a:ext cx="4404108"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0080">
              <a:alpha val="50000"/>
            </a:srgbClr>
          </a:solidFill>
          <a:ln w="28575">
            <a:solidFill>
              <a:srgbClr val="FFC000"/>
            </a:solidFill>
            <a:prstDash val="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dirty="0" smtClean="0">
                <a:solidFill>
                  <a:srgbClr val="000000"/>
                </a:solidFill>
                <a:latin typeface="Arial" pitchFamily="18"/>
                <a:ea typeface="Droid Sans Fallback" pitchFamily="2"/>
                <a:cs typeface="Arial" pitchFamily="2"/>
              </a:rPr>
              <a:t>Solar and non solar fluxes, E-P</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41" name="Rectangle 4"/>
          <p:cNvSpPr txBox="1">
            <a:spLocks noChangeArrowheads="1"/>
          </p:cNvSpPr>
          <p:nvPr/>
        </p:nvSpPr>
        <p:spPr>
          <a:xfrm>
            <a:off x="4932040" y="344711"/>
            <a:ext cx="4067944" cy="708025"/>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Towards a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‘fully’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coupled system</a:t>
            </a:r>
            <a:endParaRPr kumimoji="0" lang="en-US" sz="2400" b="1" i="0" u="none" strike="noStrike" kern="1200" cap="none" spc="0" normalizeH="0" baseline="0" noProof="0" dirty="0">
              <a:ln>
                <a:noFill/>
              </a:ln>
              <a:solidFill>
                <a:schemeClr val="accent1">
                  <a:lumMod val="75000"/>
                </a:schemeClr>
              </a:solidFill>
              <a:effectLst/>
              <a:uLnTx/>
              <a:uFillTx/>
              <a:latin typeface="+mj-lt"/>
              <a:ea typeface="+mj-ea"/>
              <a:cs typeface="+mj-cs"/>
            </a:endParaRPr>
          </a:p>
        </p:txBody>
      </p:sp>
      <p:sp>
        <p:nvSpPr>
          <p:cNvPr id="42" name="AutoShape 15"/>
          <p:cNvSpPr/>
          <p:nvPr/>
        </p:nvSpPr>
        <p:spPr>
          <a:xfrm rot="5400000" flipH="1">
            <a:off x="2826188" y="3039285"/>
            <a:ext cx="4464496"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chemeClr val="bg1">
              <a:alpha val="50000"/>
            </a:schemeClr>
          </a:solidFill>
          <a:ln w="28575">
            <a:solidFill>
              <a:srgbClr val="278927"/>
            </a:solidFill>
            <a:prstDash val="sys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Ice </a:t>
            </a:r>
            <a:r>
              <a:rPr lang="en-GB" sz="1600" b="1" dirty="0" err="1" smtClean="0">
                <a:solidFill>
                  <a:srgbClr val="000000"/>
                </a:solidFill>
                <a:latin typeface="Arial" pitchFamily="18"/>
                <a:ea typeface="Droid Sans Fallback" pitchFamily="2"/>
                <a:cs typeface="Arial" pitchFamily="2"/>
              </a:rPr>
              <a:t>albido</a:t>
            </a:r>
            <a:r>
              <a:rPr lang="en-GB" sz="1600" b="1" dirty="0" smtClean="0">
                <a:solidFill>
                  <a:srgbClr val="000000"/>
                </a:solidFill>
                <a:latin typeface="Arial" pitchFamily="18"/>
                <a:ea typeface="Droid Sans Fallback" pitchFamily="2"/>
                <a:cs typeface="Arial" pitchFamily="2"/>
              </a:rPr>
              <a:t>, ice temperature,…</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39" name="TextBox 38"/>
          <p:cNvSpPr txBox="1"/>
          <p:nvPr/>
        </p:nvSpPr>
        <p:spPr>
          <a:xfrm>
            <a:off x="7153928" y="3491716"/>
            <a:ext cx="1810560" cy="369332"/>
          </a:xfrm>
          <a:prstGeom prst="rect">
            <a:avLst/>
          </a:prstGeom>
          <a:noFill/>
        </p:spPr>
        <p:txBody>
          <a:bodyPr wrap="none" rtlCol="0">
            <a:spAutoFit/>
          </a:bodyPr>
          <a:lstStyle/>
          <a:p>
            <a:r>
              <a:rPr lang="en-GB" dirty="0" smtClean="0"/>
              <a:t>Single executable</a:t>
            </a:r>
            <a:endParaRPr lang="en-GB" dirty="0"/>
          </a:p>
        </p:txBody>
      </p:sp>
      <p:sp>
        <p:nvSpPr>
          <p:cNvPr id="40" name="TextBox 39"/>
          <p:cNvSpPr txBox="1"/>
          <p:nvPr/>
        </p:nvSpPr>
        <p:spPr>
          <a:xfrm>
            <a:off x="7236296" y="2833191"/>
            <a:ext cx="526106" cy="307777"/>
          </a:xfrm>
          <a:prstGeom prst="rect">
            <a:avLst/>
          </a:prstGeom>
          <a:noFill/>
        </p:spPr>
        <p:txBody>
          <a:bodyPr wrap="none" rtlCol="0">
            <a:spAutoFit/>
          </a:bodyPr>
          <a:lstStyle/>
          <a:p>
            <a:r>
              <a:rPr lang="en-GB" sz="1400" b="1" dirty="0" smtClean="0"/>
              <a:t>R&amp;D</a:t>
            </a:r>
            <a:endParaRPr lang="en-GB" sz="1400" b="1" dirty="0">
              <a:latin typeface="+mn-lt"/>
            </a:endParaRPr>
          </a:p>
        </p:txBody>
      </p:sp>
      <p:sp>
        <p:nvSpPr>
          <p:cNvPr id="43" name="Right Arrow 42"/>
          <p:cNvSpPr/>
          <p:nvPr/>
        </p:nvSpPr>
        <p:spPr bwMode="auto">
          <a:xfrm>
            <a:off x="7308304" y="2780928"/>
            <a:ext cx="1656184" cy="432048"/>
          </a:xfrm>
          <a:prstGeom prst="rightArrow">
            <a:avLst/>
          </a:prstGeom>
          <a:noFill/>
          <a:ln w="28575" cap="flat" cmpd="sng" algn="ctr">
            <a:solidFill>
              <a:srgbClr val="00B05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44" name="AutoShape 15"/>
          <p:cNvSpPr/>
          <p:nvPr/>
        </p:nvSpPr>
        <p:spPr>
          <a:xfrm rot="5400000" flipH="1">
            <a:off x="3077452" y="4275476"/>
            <a:ext cx="2016224"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chemeClr val="accent4">
              <a:lumMod val="75000"/>
              <a:alpha val="50000"/>
            </a:schemeClr>
          </a:solidFill>
          <a:ln w="28575">
            <a:solidFill>
              <a:srgbClr val="00B050"/>
            </a:solidFill>
            <a:prstDash val="sysDash"/>
            <a:miter/>
            <a:headEnd type="arrow"/>
          </a:ln>
        </p:spPr>
        <p:txBody>
          <a:bodyPr vert="horz" wrap="none" lIns="91440" tIns="10800" rIns="91440" bIns="45720" anchor="ctr" anchorCtr="1" compatLnSpc="0"/>
          <a:lstStyle/>
          <a:p>
            <a:pPr lvl="0" algn="ctr">
              <a:defRPr sz="1800"/>
            </a:pPr>
            <a:r>
              <a:rPr lang="en-GB" sz="1600" b="1" dirty="0" smtClean="0">
                <a:solidFill>
                  <a:srgbClr val="000000"/>
                </a:solidFill>
                <a:latin typeface="Arial" pitchFamily="18"/>
                <a:ea typeface="Droid Sans Fallback" pitchFamily="2"/>
                <a:cs typeface="Arial" pitchFamily="2"/>
              </a:rPr>
              <a:t>currents</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45" name="AutoShape 15"/>
          <p:cNvSpPr/>
          <p:nvPr/>
        </p:nvSpPr>
        <p:spPr>
          <a:xfrm rot="-5400000" flipH="1">
            <a:off x="3293476" y="3051340"/>
            <a:ext cx="4464496"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49804"/>
            </a:srgbClr>
          </a:solidFill>
          <a:ln w="28575">
            <a:solidFill>
              <a:srgbClr val="278927"/>
            </a:solidFill>
            <a:prstDash val="sysDash"/>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dirty="0" smtClean="0">
                <a:solidFill>
                  <a:srgbClr val="000000"/>
                </a:solidFill>
                <a:latin typeface="Arial" pitchFamily="18"/>
                <a:ea typeface="Droid Sans Fallback" pitchFamily="2"/>
                <a:cs typeface="Arial" pitchFamily="2"/>
              </a:rPr>
              <a:t>Snow, …</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
        <p:nvSpPr>
          <p:cNvPr id="46" name="AutoShape 15"/>
          <p:cNvSpPr/>
          <p:nvPr/>
        </p:nvSpPr>
        <p:spPr>
          <a:xfrm rot="-5400000" flipH="1">
            <a:off x="5994539" y="4275476"/>
            <a:ext cx="2016224" cy="467288"/>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33CCCC">
              <a:alpha val="49804"/>
            </a:srgbClr>
          </a:solidFill>
          <a:ln w="28575">
            <a:solidFill>
              <a:srgbClr val="00B050"/>
            </a:solidFill>
            <a:prstDash val="sysDash"/>
            <a:miter/>
            <a:headEnd type="arrow"/>
          </a:ln>
        </p:spPr>
        <p:txBody>
          <a:bodyPr vert="horz" wrap="none" lIns="91440" tIns="10800" rIns="91440" bIns="45720" anchor="ctr" anchorCtr="1" compatLnSpc="0"/>
          <a:lstStyle/>
          <a:p>
            <a:pPr lvl="0" algn="ctr">
              <a:defRPr sz="1800"/>
            </a:pPr>
            <a:r>
              <a:rPr lang="en-GB" sz="1600" b="1" dirty="0">
                <a:solidFill>
                  <a:srgbClr val="000000"/>
                </a:solidFill>
                <a:latin typeface="Arial" pitchFamily="18"/>
                <a:ea typeface="Droid Sans Fallback" pitchFamily="2"/>
                <a:cs typeface="Arial" pitchFamily="2"/>
              </a:rPr>
              <a:t>?</a:t>
            </a:r>
            <a:endParaRPr lang="en-GB" sz="1600" b="1" i="0" u="none" strike="noStrike" kern="1200" spc="0" baseline="0" dirty="0">
              <a:ln>
                <a:noFill/>
              </a:ln>
              <a:solidFill>
                <a:srgbClr val="000000"/>
              </a:solidFill>
              <a:latin typeface="Arial" pitchFamily="18"/>
              <a:ea typeface="Droid Sans Fallback" pitchFamily="2"/>
              <a:cs typeface="Arial" pitchFamily="2"/>
            </a:endParaRPr>
          </a:p>
        </p:txBody>
      </p:sp>
    </p:spTree>
    <p:extLst>
      <p:ext uri="{BB962C8B-B14F-4D97-AF65-F5344CB8AC3E}">
        <p14:creationId xmlns:p14="http://schemas.microsoft.com/office/powerpoint/2010/main" val="34558196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2" grpId="0" animBg="1"/>
      <p:bldP spid="44" grpId="0" animBg="1"/>
      <p:bldP spid="45" grpId="0" animBg="1"/>
      <p:bldP spid="46"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6"/>
          <p:cNvSpPr txBox="1">
            <a:spLocks noChangeArrowheads="1"/>
          </p:cNvSpPr>
          <p:nvPr/>
        </p:nvSpPr>
        <p:spPr bwMode="auto">
          <a:xfrm>
            <a:off x="539553" y="260648"/>
            <a:ext cx="8496944" cy="584775"/>
          </a:xfrm>
          <a:prstGeom prst="rect">
            <a:avLst/>
          </a:prstGeom>
          <a:noFill/>
          <a:ln w="12700">
            <a:noFill/>
            <a:miter lim="800000"/>
            <a:headEnd/>
            <a:tailEnd/>
          </a:ln>
        </p:spPr>
        <p:txBody>
          <a:bodyPr wrap="square">
            <a:spAutoFit/>
          </a:bodyPr>
          <a:lstStyle/>
          <a:p>
            <a:pPr algn="ctr"/>
            <a:r>
              <a:rPr lang="en-GB" sz="3200" dirty="0" smtClean="0">
                <a:solidFill>
                  <a:srgbClr val="376092"/>
                </a:solidFill>
                <a:latin typeface="Tahoma" pitchFamily="34" charset="0"/>
              </a:rPr>
              <a:t>Conclusions:</a:t>
            </a:r>
            <a:endParaRPr lang="en-GB" dirty="0">
              <a:solidFill>
                <a:srgbClr val="376092"/>
              </a:solidFill>
            </a:endParaRPr>
          </a:p>
        </p:txBody>
      </p:sp>
      <p:sp>
        <p:nvSpPr>
          <p:cNvPr id="4" name="Content Placeholder 3"/>
          <p:cNvSpPr>
            <a:spLocks noGrp="1"/>
          </p:cNvSpPr>
          <p:nvPr>
            <p:ph sz="half" idx="1"/>
          </p:nvPr>
        </p:nvSpPr>
        <p:spPr>
          <a:xfrm>
            <a:off x="1043608" y="1196752"/>
            <a:ext cx="7776864" cy="4525963"/>
          </a:xfrm>
        </p:spPr>
        <p:txBody>
          <a:bodyPr>
            <a:normAutofit/>
          </a:bodyPr>
          <a:lstStyle/>
          <a:p>
            <a:pPr>
              <a:buFont typeface="Arial" pitchFamily="34" charset="0"/>
              <a:buChar char="•"/>
            </a:pPr>
            <a:r>
              <a:rPr lang="en-GB" sz="2400" dirty="0" smtClean="0">
                <a:solidFill>
                  <a:schemeClr val="tx1"/>
                </a:solidFill>
                <a:latin typeface="+mn-lt"/>
              </a:rPr>
              <a:t> ECMWF has a coupled atmosphere-wave-ocean circulation forecasting system, currently operational in the Ensemble Prediction System.</a:t>
            </a:r>
          </a:p>
          <a:p>
            <a:pPr>
              <a:buFont typeface="Arial" pitchFamily="34" charset="0"/>
              <a:buChar char="•"/>
            </a:pPr>
            <a:r>
              <a:rPr lang="en-GB" sz="2400" dirty="0" smtClean="0">
                <a:solidFill>
                  <a:schemeClr val="tx1"/>
                </a:solidFill>
                <a:latin typeface="+mn-lt"/>
              </a:rPr>
              <a:t>Work is ongoing on using a higher resolution ocean components (ORCA025z75) planned for end of 2016 in the Ensemble forecasts and later in the High resolution system.</a:t>
            </a:r>
          </a:p>
          <a:p>
            <a:pPr>
              <a:buFont typeface="Arial" pitchFamily="34" charset="0"/>
              <a:buChar char="•"/>
            </a:pPr>
            <a:r>
              <a:rPr lang="en-GB" sz="2400" dirty="0" smtClean="0">
                <a:solidFill>
                  <a:schemeClr val="tx1"/>
                </a:solidFill>
                <a:latin typeface="+mn-lt"/>
              </a:rPr>
              <a:t>There is a clear benefit in coupling the different models, but it creates new challenges in determining what physical parameters need to be exchanged. </a:t>
            </a:r>
          </a:p>
          <a:p>
            <a:pPr>
              <a:buFont typeface="Arial" pitchFamily="34" charset="0"/>
              <a:buChar char="•"/>
            </a:pPr>
            <a:r>
              <a:rPr lang="en-GB" sz="2400" dirty="0" smtClean="0">
                <a:solidFill>
                  <a:schemeClr val="tx1"/>
                </a:solidFill>
                <a:latin typeface="+mn-lt"/>
              </a:rPr>
              <a:t>Furthermore, model parameterisations might need revisiting.</a:t>
            </a:r>
          </a:p>
          <a:p>
            <a:endParaRPr lang="en-GB" sz="2400" dirty="0" smtClean="0">
              <a:solidFill>
                <a:schemeClr val="tx1"/>
              </a:solidFill>
              <a:latin typeface="+mn-lt"/>
            </a:endParaRPr>
          </a:p>
          <a:p>
            <a:pPr>
              <a:buFont typeface="Arial" pitchFamily="34" charset="0"/>
              <a:buChar char="•"/>
            </a:pPr>
            <a:endParaRPr lang="en-GB" sz="2400" dirty="0">
              <a:solidFill>
                <a:schemeClr val="tx1"/>
              </a:solidFill>
              <a:latin typeface="+mn-lt"/>
            </a:endParaRPr>
          </a:p>
        </p:txBody>
      </p:sp>
    </p:spTree>
    <p:extLst>
      <p:ext uri="{BB962C8B-B14F-4D97-AF65-F5344CB8AC3E}">
        <p14:creationId xmlns:p14="http://schemas.microsoft.com/office/powerpoint/2010/main" val="60554202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6"/>
          <p:cNvSpPr txBox="1">
            <a:spLocks noChangeArrowheads="1"/>
          </p:cNvSpPr>
          <p:nvPr/>
        </p:nvSpPr>
        <p:spPr bwMode="auto">
          <a:xfrm>
            <a:off x="1187624" y="620688"/>
            <a:ext cx="5843467" cy="584776"/>
          </a:xfrm>
          <a:prstGeom prst="rect">
            <a:avLst/>
          </a:prstGeom>
          <a:noFill/>
          <a:ln w="12700">
            <a:noFill/>
            <a:miter lim="800000"/>
            <a:headEnd/>
            <a:tailEnd/>
          </a:ln>
        </p:spPr>
        <p:txBody>
          <a:bodyPr wrap="none">
            <a:spAutoFit/>
          </a:bodyPr>
          <a:lstStyle/>
          <a:p>
            <a:pPr algn="r"/>
            <a:r>
              <a:rPr lang="en-GB" sz="3200" dirty="0" smtClean="0">
                <a:solidFill>
                  <a:srgbClr val="376092"/>
                </a:solidFill>
                <a:latin typeface="Tahoma" pitchFamily="34" charset="0"/>
              </a:rPr>
              <a:t>Thank you for your attention …</a:t>
            </a:r>
            <a:endParaRPr lang="en-GB" dirty="0">
              <a:solidFill>
                <a:srgbClr val="376092"/>
              </a:solidFill>
            </a:endParaRPr>
          </a:p>
        </p:txBody>
      </p:sp>
      <p:sp>
        <p:nvSpPr>
          <p:cNvPr id="5121" name="Rectangle 1"/>
          <p:cNvSpPr>
            <a:spLocks noChangeArrowheads="1"/>
          </p:cNvSpPr>
          <p:nvPr/>
        </p:nvSpPr>
        <p:spPr bwMode="auto">
          <a:xfrm>
            <a:off x="755576" y="4041938"/>
            <a:ext cx="7272808"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GB" sz="1400" dirty="0" smtClean="0"/>
              <a:t>Øyvind </a:t>
            </a:r>
            <a:r>
              <a:rPr lang="en-GB" sz="1400" dirty="0" err="1" smtClean="0"/>
              <a:t>Breivik</a:t>
            </a:r>
            <a:r>
              <a:rPr lang="en-GB" sz="1400" dirty="0" smtClean="0"/>
              <a:t>, Kristian </a:t>
            </a:r>
            <a:r>
              <a:rPr lang="en-GB" sz="1400" dirty="0" err="1" smtClean="0"/>
              <a:t>Mogensen</a:t>
            </a:r>
            <a:r>
              <a:rPr lang="en-GB" sz="1400" dirty="0" smtClean="0"/>
              <a:t>, Jean-Raymond Bidlot, Magdalena Alonso </a:t>
            </a:r>
            <a:r>
              <a:rPr lang="en-GB" sz="1400" dirty="0" err="1" smtClean="0"/>
              <a:t>Balmaseda</a:t>
            </a:r>
            <a:r>
              <a:rPr lang="en-GB" sz="1400" dirty="0" smtClean="0"/>
              <a:t>, and Peter A.E.M. Janssen,  2015: Surface Wave Effects in the NEMO Ocean  Model: Forced and Coupled Experiments. JGR, </a:t>
            </a:r>
            <a:r>
              <a:rPr lang="en-GB" sz="1400" dirty="0" err="1" smtClean="0"/>
              <a:t>doi</a:t>
            </a:r>
            <a:r>
              <a:rPr lang="en-GB" sz="1400" dirty="0" smtClean="0"/>
              <a:t>: 10.1002/2014JC010565</a:t>
            </a:r>
          </a:p>
          <a:p>
            <a:pPr fontAlgn="base">
              <a:spcBef>
                <a:spcPct val="0"/>
              </a:spcBef>
              <a:spcAft>
                <a:spcPct val="0"/>
              </a:spcAft>
            </a:pPr>
            <a:endParaRPr kumimoji="0" lang="en-GB" sz="1400" b="0" i="0" u="none" strike="noStrike" cap="none" normalizeH="0" baseline="0" dirty="0" smtClean="0">
              <a:ln>
                <a:noFill/>
              </a:ln>
              <a:solidFill>
                <a:schemeClr val="tx1"/>
              </a:solidFill>
              <a:effectLst/>
              <a:ea typeface="Times New Roman" pitchFamily="18" charset="0"/>
              <a:cs typeface="Times New Roman" pitchFamily="18" charset="0"/>
            </a:endParaRPr>
          </a:p>
          <a:p>
            <a:pPr fontAlgn="base">
              <a:spcBef>
                <a:spcPct val="0"/>
              </a:spcBef>
              <a:spcAft>
                <a:spcPct val="0"/>
              </a:spcAft>
            </a:pPr>
            <a:r>
              <a:rPr kumimoji="0" lang="en-GB" sz="1400" b="0" i="0" u="none" strike="noStrike" cap="none" normalizeH="0" baseline="0" dirty="0" smtClean="0">
                <a:ln>
                  <a:noFill/>
                </a:ln>
                <a:solidFill>
                  <a:schemeClr val="tx1"/>
                </a:solidFill>
                <a:effectLst/>
                <a:ea typeface="Times New Roman" pitchFamily="18" charset="0"/>
                <a:cs typeface="Times New Roman" pitchFamily="18" charset="0"/>
              </a:rPr>
              <a:t>Janssen, P.A.E.M., 1997: Effect of surface gravity waves on the heat flux. ECMWF Technical Memorandum 239. </a:t>
            </a:r>
            <a:r>
              <a:rPr lang="en-GB" sz="1400" dirty="0" smtClean="0">
                <a:cs typeface="Arial" pitchFamily="34" charset="0"/>
              </a:rPr>
              <a:t>http://www.ecmwf.int/en/elibrary/technical-memoranda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dirty="0" smtClean="0">
              <a:ln>
                <a:noFill/>
              </a:ln>
              <a:solidFill>
                <a:schemeClr val="tx1"/>
              </a:solidFill>
              <a:effectLst/>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err="1" smtClean="0">
                <a:ln>
                  <a:noFill/>
                </a:ln>
                <a:solidFill>
                  <a:schemeClr val="tx1"/>
                </a:solidFill>
                <a:effectLst/>
                <a:ea typeface="Times New Roman" pitchFamily="18" charset="0"/>
                <a:cs typeface="Times New Roman" pitchFamily="18" charset="0"/>
              </a:rPr>
              <a:t>Rodwell</a:t>
            </a:r>
            <a:r>
              <a:rPr kumimoji="0" lang="en-GB" sz="1400" b="0" i="0" u="none" strike="noStrike" cap="none" normalizeH="0" baseline="0" dirty="0" smtClean="0">
                <a:ln>
                  <a:noFill/>
                </a:ln>
                <a:solidFill>
                  <a:schemeClr val="tx1"/>
                </a:solidFill>
                <a:effectLst/>
                <a:ea typeface="Times New Roman" pitchFamily="18" charset="0"/>
                <a:cs typeface="Times New Roman" pitchFamily="18" charset="0"/>
              </a:rPr>
              <a:t> et al.,</a:t>
            </a:r>
            <a:r>
              <a:rPr kumimoji="0" lang="en-GB" sz="1400" b="0" i="0" u="none" strike="noStrike" cap="none" normalizeH="0" dirty="0" smtClean="0">
                <a:ln>
                  <a:noFill/>
                </a:ln>
                <a:solidFill>
                  <a:schemeClr val="tx1"/>
                </a:solidFill>
                <a:effectLst/>
                <a:ea typeface="Times New Roman" pitchFamily="18" charset="0"/>
                <a:cs typeface="Times New Roman" pitchFamily="18" charset="0"/>
              </a:rPr>
              <a:t> 2015: </a:t>
            </a:r>
            <a:r>
              <a:rPr kumimoji="0" lang="en-GB" sz="1400" b="0" i="0" u="none" strike="noStrike" cap="none" normalizeH="0" baseline="0" dirty="0" smtClean="0">
                <a:ln>
                  <a:noFill/>
                </a:ln>
                <a:solidFill>
                  <a:schemeClr val="tx1"/>
                </a:solidFill>
                <a:effectLst/>
                <a:ea typeface="Times New Roman" pitchFamily="18" charset="0"/>
                <a:cs typeface="Times New Roman" pitchFamily="18" charset="0"/>
              </a:rPr>
              <a:t>New Developments in the</a:t>
            </a:r>
            <a:r>
              <a:rPr lang="en-GB" sz="1400" dirty="0" smtClean="0">
                <a:cs typeface="Arial" pitchFamily="34" charset="0"/>
              </a:rPr>
              <a:t> </a:t>
            </a:r>
            <a:r>
              <a:rPr kumimoji="0" lang="en-GB" sz="1400" b="0" i="0" u="none" strike="noStrike" cap="none" normalizeH="0" baseline="0" dirty="0" smtClean="0">
                <a:ln>
                  <a:noFill/>
                </a:ln>
                <a:solidFill>
                  <a:schemeClr val="tx1"/>
                </a:solidFill>
                <a:effectLst/>
                <a:ea typeface="Times New Roman" pitchFamily="18" charset="0"/>
                <a:cs typeface="Times New Roman" pitchFamily="18" charset="0"/>
              </a:rPr>
              <a:t>Diagnosis and Verification of</a:t>
            </a:r>
            <a:r>
              <a:rPr lang="en-GB" sz="1400" dirty="0" smtClean="0">
                <a:ea typeface="Times New Roman" pitchFamily="18" charset="0"/>
                <a:cs typeface="Arial" pitchFamily="34" charset="0"/>
              </a:rPr>
              <a:t> </a:t>
            </a:r>
            <a:r>
              <a:rPr kumimoji="0" lang="en-GB" sz="1400" b="0" i="0" u="none" strike="noStrike" cap="none" normalizeH="0" baseline="0" dirty="0" smtClean="0">
                <a:ln>
                  <a:noFill/>
                </a:ln>
                <a:solidFill>
                  <a:schemeClr val="tx1"/>
                </a:solidFill>
                <a:effectLst/>
                <a:ea typeface="Times New Roman" pitchFamily="18" charset="0"/>
                <a:cs typeface="Arial" pitchFamily="34" charset="0"/>
              </a:rPr>
              <a:t>High-Impact Weather Forecasts.</a:t>
            </a:r>
            <a:r>
              <a:rPr kumimoji="0" lang="en-GB" sz="1400" b="0" i="0" u="none" strike="noStrike" cap="none" normalizeH="0" dirty="0" smtClean="0">
                <a:ln>
                  <a:noFill/>
                </a:ln>
                <a:solidFill>
                  <a:schemeClr val="tx1"/>
                </a:solidFill>
                <a:effectLst/>
                <a:ea typeface="Times New Roman" pitchFamily="18" charset="0"/>
                <a:cs typeface="Arial" pitchFamily="34" charset="0"/>
              </a:rPr>
              <a:t> ECMWF Technical Memorandum 759.</a:t>
            </a:r>
          </a:p>
          <a:p>
            <a:pPr lvl="0" fontAlgn="base">
              <a:spcBef>
                <a:spcPct val="0"/>
              </a:spcBef>
              <a:spcAft>
                <a:spcPct val="0"/>
              </a:spcAft>
            </a:pPr>
            <a:r>
              <a:rPr lang="en-GB" sz="1400" dirty="0" smtClean="0">
                <a:cs typeface="Arial" pitchFamily="34" charset="0"/>
              </a:rPr>
              <a:t>http://www.ecmwf.int/en/elibrary/technical-memoranda</a:t>
            </a:r>
            <a:endParaRPr kumimoji="0" lang="en-GB" sz="1400" b="0" i="0" u="none" strike="noStrike" cap="none" normalizeH="0" baseline="0" dirty="0" smtClean="0">
              <a:ln>
                <a:noFill/>
              </a:ln>
              <a:solidFill>
                <a:schemeClr val="tx1"/>
              </a:solidFill>
              <a:effectLst/>
              <a:cs typeface="Arial" pitchFamily="34" charset="0"/>
            </a:endParaRPr>
          </a:p>
        </p:txBody>
      </p:sp>
      <p:sp>
        <p:nvSpPr>
          <p:cNvPr id="5" name="TextBox 4"/>
          <p:cNvSpPr txBox="1"/>
          <p:nvPr/>
        </p:nvSpPr>
        <p:spPr>
          <a:xfrm>
            <a:off x="683568" y="1916832"/>
            <a:ext cx="8208912" cy="1569660"/>
          </a:xfrm>
          <a:prstGeom prst="rect">
            <a:avLst/>
          </a:prstGeom>
          <a:noFill/>
        </p:spPr>
        <p:txBody>
          <a:bodyPr wrap="square" rtlCol="0">
            <a:spAutoFit/>
          </a:bodyPr>
          <a:lstStyle/>
          <a:p>
            <a:r>
              <a:rPr lang="en-GB" sz="2400" dirty="0" smtClean="0"/>
              <a:t>ECMWF annual Seminar, 5-8 September 2016, Reading. UK :</a:t>
            </a:r>
          </a:p>
          <a:p>
            <a:r>
              <a:rPr lang="en-GB" sz="2400" dirty="0" smtClean="0"/>
              <a:t>Earth system modelling for seamless prediction: </a:t>
            </a:r>
          </a:p>
          <a:p>
            <a:r>
              <a:rPr lang="en-GB" sz="2400" dirty="0" smtClean="0"/>
              <a:t>on which processes should we focus to further improve</a:t>
            </a:r>
          </a:p>
          <a:p>
            <a:r>
              <a:rPr lang="en-GB" sz="2400" dirty="0" smtClean="0"/>
              <a:t>Atmospheric predictive skill?</a:t>
            </a:r>
            <a:endParaRPr lang="en-GB" sz="2400" dirty="0"/>
          </a:p>
        </p:txBody>
      </p:sp>
    </p:spTree>
    <p:extLst>
      <p:ext uri="{BB962C8B-B14F-4D97-AF65-F5344CB8AC3E}">
        <p14:creationId xmlns:p14="http://schemas.microsoft.com/office/powerpoint/2010/main" val="60554202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6"/>
          <p:cNvSpPr txBox="1">
            <a:spLocks noChangeArrowheads="1"/>
          </p:cNvSpPr>
          <p:nvPr/>
        </p:nvSpPr>
        <p:spPr bwMode="auto">
          <a:xfrm>
            <a:off x="508328" y="260648"/>
            <a:ext cx="8528168" cy="584775"/>
          </a:xfrm>
          <a:prstGeom prst="rect">
            <a:avLst/>
          </a:prstGeom>
          <a:noFill/>
          <a:ln w="12700">
            <a:noFill/>
            <a:miter lim="800000"/>
            <a:headEnd/>
            <a:tailEnd/>
          </a:ln>
        </p:spPr>
        <p:txBody>
          <a:bodyPr wrap="none">
            <a:spAutoFit/>
          </a:bodyPr>
          <a:lstStyle/>
          <a:p>
            <a:pPr algn="r"/>
            <a:r>
              <a:rPr lang="en-GB" sz="3200" dirty="0" smtClean="0">
                <a:solidFill>
                  <a:srgbClr val="376092"/>
                </a:solidFill>
                <a:latin typeface="Tahoma" pitchFamily="34" charset="0"/>
              </a:rPr>
              <a:t>Impact of Coupling: revisit parameterisations?</a:t>
            </a:r>
            <a:endParaRPr lang="en-GB" dirty="0">
              <a:solidFill>
                <a:srgbClr val="376092"/>
              </a:solidFill>
            </a:endParaRPr>
          </a:p>
        </p:txBody>
      </p:sp>
      <p:sp>
        <p:nvSpPr>
          <p:cNvPr id="9" name="TextBox 8"/>
          <p:cNvSpPr txBox="1"/>
          <p:nvPr/>
        </p:nvSpPr>
        <p:spPr>
          <a:xfrm>
            <a:off x="3563888" y="1196752"/>
            <a:ext cx="2770310" cy="923330"/>
          </a:xfrm>
          <a:prstGeom prst="rect">
            <a:avLst/>
          </a:prstGeom>
          <a:noFill/>
        </p:spPr>
        <p:txBody>
          <a:bodyPr wrap="none" rtlCol="0">
            <a:spAutoFit/>
          </a:bodyPr>
          <a:lstStyle/>
          <a:p>
            <a:r>
              <a:rPr lang="en-GB" dirty="0" smtClean="0"/>
              <a:t>Exchange coefficients</a:t>
            </a:r>
          </a:p>
          <a:p>
            <a:r>
              <a:rPr lang="en-GB" dirty="0" smtClean="0"/>
              <a:t>dependency on wind speed</a:t>
            </a:r>
          </a:p>
          <a:p>
            <a:r>
              <a:rPr lang="en-GB" dirty="0" smtClean="0"/>
              <a:t>Left: for momentum (</a:t>
            </a:r>
            <a:r>
              <a:rPr lang="en-GB" dirty="0" err="1" smtClean="0"/>
              <a:t>C</a:t>
            </a:r>
            <a:r>
              <a:rPr lang="en-GB" baseline="-25000" dirty="0" err="1" smtClean="0"/>
              <a:t>d</a:t>
            </a:r>
            <a:r>
              <a:rPr lang="en-GB" dirty="0" smtClean="0"/>
              <a:t>)</a:t>
            </a:r>
          </a:p>
        </p:txBody>
      </p:sp>
      <p:grpSp>
        <p:nvGrpSpPr>
          <p:cNvPr id="8" name="Group 28"/>
          <p:cNvGrpSpPr/>
          <p:nvPr/>
        </p:nvGrpSpPr>
        <p:grpSpPr>
          <a:xfrm>
            <a:off x="467544" y="744959"/>
            <a:ext cx="587020" cy="1767682"/>
            <a:chOff x="467544" y="744959"/>
            <a:chExt cx="587020" cy="1767682"/>
          </a:xfrm>
        </p:grpSpPr>
        <p:sp>
          <p:nvSpPr>
            <p:cNvPr id="26" name="TextBox 25"/>
            <p:cNvSpPr txBox="1"/>
            <p:nvPr/>
          </p:nvSpPr>
          <p:spPr>
            <a:xfrm>
              <a:off x="467544" y="2204864"/>
              <a:ext cx="276038" cy="307777"/>
            </a:xfrm>
            <a:prstGeom prst="rect">
              <a:avLst/>
            </a:prstGeom>
            <a:noFill/>
          </p:spPr>
          <p:txBody>
            <a:bodyPr wrap="none" rtlCol="0">
              <a:spAutoFit/>
            </a:bodyPr>
            <a:lstStyle/>
            <a:p>
              <a:r>
                <a:rPr lang="en-GB" sz="1400" b="1" dirty="0" smtClean="0"/>
                <a:t>3</a:t>
              </a:r>
              <a:endParaRPr lang="en-GB" sz="1400" b="1" dirty="0"/>
            </a:p>
          </p:txBody>
        </p:sp>
        <p:sp>
          <p:nvSpPr>
            <p:cNvPr id="27" name="TextBox 26"/>
            <p:cNvSpPr txBox="1"/>
            <p:nvPr/>
          </p:nvSpPr>
          <p:spPr>
            <a:xfrm>
              <a:off x="467544" y="1537047"/>
              <a:ext cx="276038" cy="307777"/>
            </a:xfrm>
            <a:prstGeom prst="rect">
              <a:avLst/>
            </a:prstGeom>
            <a:noFill/>
          </p:spPr>
          <p:txBody>
            <a:bodyPr wrap="none" rtlCol="0">
              <a:spAutoFit/>
            </a:bodyPr>
            <a:lstStyle/>
            <a:p>
              <a:r>
                <a:rPr lang="en-GB" sz="1400" b="1" dirty="0" smtClean="0"/>
                <a:t>6</a:t>
              </a:r>
              <a:endParaRPr lang="en-GB" sz="1400" b="1" dirty="0"/>
            </a:p>
          </p:txBody>
        </p:sp>
        <p:sp>
          <p:nvSpPr>
            <p:cNvPr id="28" name="TextBox 27"/>
            <p:cNvSpPr txBox="1"/>
            <p:nvPr/>
          </p:nvSpPr>
          <p:spPr>
            <a:xfrm>
              <a:off x="467544" y="744959"/>
              <a:ext cx="587020" cy="307777"/>
            </a:xfrm>
            <a:prstGeom prst="rect">
              <a:avLst/>
            </a:prstGeom>
            <a:noFill/>
          </p:spPr>
          <p:txBody>
            <a:bodyPr wrap="none" rtlCol="0">
              <a:spAutoFit/>
            </a:bodyPr>
            <a:lstStyle/>
            <a:p>
              <a:r>
                <a:rPr lang="en-GB" sz="1400" b="1" dirty="0" smtClean="0"/>
                <a:t>x 10</a:t>
              </a:r>
              <a:r>
                <a:rPr lang="en-GB" sz="1400" b="1" baseline="30000" dirty="0" smtClean="0"/>
                <a:t>-3</a:t>
              </a:r>
              <a:endParaRPr lang="en-GB" sz="1400" b="1" baseline="30000" dirty="0"/>
            </a:p>
          </p:txBody>
        </p:sp>
      </p:grpSp>
      <p:sp>
        <p:nvSpPr>
          <p:cNvPr id="31" name="TextBox 30"/>
          <p:cNvSpPr txBox="1"/>
          <p:nvPr/>
        </p:nvSpPr>
        <p:spPr>
          <a:xfrm>
            <a:off x="1187624" y="1115452"/>
            <a:ext cx="383438" cy="369332"/>
          </a:xfrm>
          <a:prstGeom prst="rect">
            <a:avLst/>
          </a:prstGeom>
          <a:solidFill>
            <a:schemeClr val="bg1"/>
          </a:solidFill>
        </p:spPr>
        <p:txBody>
          <a:bodyPr wrap="none" rtlCol="0">
            <a:spAutoFit/>
          </a:bodyPr>
          <a:lstStyle/>
          <a:p>
            <a:r>
              <a:rPr lang="en-GB" i="1" dirty="0" err="1" smtClean="0"/>
              <a:t>C</a:t>
            </a:r>
            <a:r>
              <a:rPr lang="en-GB" i="1" baseline="-25000" dirty="0" err="1" smtClean="0"/>
              <a:t>d</a:t>
            </a:r>
            <a:endParaRPr lang="en-GB" i="1" baseline="-25000" dirty="0"/>
          </a:p>
        </p:txBody>
      </p:sp>
      <p:pic>
        <p:nvPicPr>
          <p:cNvPr id="21" name="Picture 2"/>
          <p:cNvPicPr>
            <a:picLocks noChangeAspect="1" noChangeArrowheads="1"/>
          </p:cNvPicPr>
          <p:nvPr/>
        </p:nvPicPr>
        <p:blipFill>
          <a:blip r:embed="rId2" cstate="print"/>
          <a:srcRect/>
          <a:stretch>
            <a:fillRect/>
          </a:stretch>
        </p:blipFill>
        <p:spPr bwMode="auto">
          <a:xfrm>
            <a:off x="628268" y="4045808"/>
            <a:ext cx="4015740" cy="1615440"/>
          </a:xfrm>
          <a:prstGeom prst="rect">
            <a:avLst/>
          </a:prstGeom>
          <a:noFill/>
          <a:ln w="9525">
            <a:noFill/>
            <a:miter lim="800000"/>
            <a:headEnd/>
            <a:tailEnd/>
          </a:ln>
        </p:spPr>
      </p:pic>
      <p:pic>
        <p:nvPicPr>
          <p:cNvPr id="23" name="Picture 22"/>
          <p:cNvPicPr>
            <a:picLocks noChangeAspect="1"/>
          </p:cNvPicPr>
          <p:nvPr/>
        </p:nvPicPr>
        <p:blipFill>
          <a:blip r:embed="rId3" cstate="print"/>
          <a:stretch>
            <a:fillRect/>
          </a:stretch>
        </p:blipFill>
        <p:spPr>
          <a:xfrm>
            <a:off x="4847284" y="2420888"/>
            <a:ext cx="2821060" cy="3570904"/>
          </a:xfrm>
          <a:prstGeom prst="rect">
            <a:avLst/>
          </a:prstGeom>
        </p:spPr>
      </p:pic>
      <p:sp>
        <p:nvSpPr>
          <p:cNvPr id="25" name="TextBox 24"/>
          <p:cNvSpPr txBox="1"/>
          <p:nvPr/>
        </p:nvSpPr>
        <p:spPr>
          <a:xfrm>
            <a:off x="5148064" y="6084004"/>
            <a:ext cx="2592288" cy="338554"/>
          </a:xfrm>
          <a:prstGeom prst="rect">
            <a:avLst/>
          </a:prstGeom>
          <a:noFill/>
        </p:spPr>
        <p:txBody>
          <a:bodyPr wrap="square" rtlCol="0">
            <a:spAutoFit/>
          </a:bodyPr>
          <a:lstStyle/>
          <a:p>
            <a:r>
              <a:rPr lang="en-GB" sz="1600" dirty="0" smtClean="0"/>
              <a:t>Holthuijsen et al. , 2012</a:t>
            </a:r>
            <a:endParaRPr lang="en-GB" sz="1600" dirty="0"/>
          </a:p>
        </p:txBody>
      </p:sp>
      <p:sp>
        <p:nvSpPr>
          <p:cNvPr id="32" name="TextBox 31"/>
          <p:cNvSpPr txBox="1"/>
          <p:nvPr/>
        </p:nvSpPr>
        <p:spPr>
          <a:xfrm>
            <a:off x="1471706" y="5682734"/>
            <a:ext cx="1660134" cy="338554"/>
          </a:xfrm>
          <a:prstGeom prst="rect">
            <a:avLst/>
          </a:prstGeom>
          <a:noFill/>
        </p:spPr>
        <p:txBody>
          <a:bodyPr wrap="none" rtlCol="0">
            <a:spAutoFit/>
          </a:bodyPr>
          <a:lstStyle/>
          <a:p>
            <a:r>
              <a:rPr lang="en-GB" sz="1600" dirty="0" err="1" smtClean="0"/>
              <a:t>Edson</a:t>
            </a:r>
            <a:r>
              <a:rPr lang="en-GB" sz="1600" dirty="0" smtClean="0"/>
              <a:t> et al., 2013</a:t>
            </a:r>
            <a:endParaRPr lang="en-GB" sz="1600" dirty="0"/>
          </a:p>
        </p:txBody>
      </p:sp>
      <p:grpSp>
        <p:nvGrpSpPr>
          <p:cNvPr id="19" name="Group 18"/>
          <p:cNvGrpSpPr/>
          <p:nvPr/>
        </p:nvGrpSpPr>
        <p:grpSpPr>
          <a:xfrm>
            <a:off x="611560" y="864000"/>
            <a:ext cx="2986088" cy="2997048"/>
            <a:chOff x="611560" y="864000"/>
            <a:chExt cx="2986088" cy="2997048"/>
          </a:xfrm>
        </p:grpSpPr>
        <p:grpSp>
          <p:nvGrpSpPr>
            <p:cNvPr id="3" name="Group 21"/>
            <p:cNvGrpSpPr/>
            <p:nvPr/>
          </p:nvGrpSpPr>
          <p:grpSpPr>
            <a:xfrm>
              <a:off x="611560" y="864000"/>
              <a:ext cx="2986088" cy="2997048"/>
              <a:chOff x="683568" y="864000"/>
              <a:chExt cx="2986088" cy="2997048"/>
            </a:xfrm>
          </p:grpSpPr>
          <p:pic>
            <p:nvPicPr>
              <p:cNvPr id="5" name="Picture 4"/>
              <p:cNvPicPr>
                <a:picLocks noChangeAspect="1"/>
              </p:cNvPicPr>
              <p:nvPr/>
            </p:nvPicPr>
            <p:blipFill>
              <a:blip r:embed="rId4" cstate="print"/>
              <a:stretch>
                <a:fillRect/>
              </a:stretch>
            </p:blipFill>
            <p:spPr>
              <a:xfrm>
                <a:off x="683568" y="864000"/>
                <a:ext cx="2986088" cy="2603183"/>
              </a:xfrm>
              <a:prstGeom prst="rect">
                <a:avLst/>
              </a:prstGeom>
            </p:spPr>
          </p:pic>
          <p:sp>
            <p:nvSpPr>
              <p:cNvPr id="13" name="TextBox 12"/>
              <p:cNvSpPr txBox="1"/>
              <p:nvPr/>
            </p:nvSpPr>
            <p:spPr>
              <a:xfrm>
                <a:off x="755576" y="3491716"/>
                <a:ext cx="2664296" cy="369332"/>
              </a:xfrm>
              <a:prstGeom prst="rect">
                <a:avLst/>
              </a:prstGeom>
              <a:noFill/>
            </p:spPr>
            <p:txBody>
              <a:bodyPr wrap="square" rtlCol="0">
                <a:spAutoFit/>
              </a:bodyPr>
              <a:lstStyle/>
              <a:p>
                <a:r>
                  <a:rPr lang="en-GB" dirty="0" err="1" smtClean="0"/>
                  <a:t>C</a:t>
                </a:r>
                <a:r>
                  <a:rPr lang="en-GB" baseline="-25000" dirty="0" err="1" smtClean="0"/>
                  <a:t>d</a:t>
                </a:r>
                <a:r>
                  <a:rPr lang="en-GB" baseline="-25000" dirty="0" smtClean="0"/>
                  <a:t> </a:t>
                </a:r>
                <a:r>
                  <a:rPr lang="en-GB" dirty="0" smtClean="0"/>
                  <a:t>is sea state dependent</a:t>
                </a:r>
                <a:endParaRPr lang="en-GB" dirty="0"/>
              </a:p>
            </p:txBody>
          </p:sp>
        </p:grpSp>
        <p:grpSp>
          <p:nvGrpSpPr>
            <p:cNvPr id="16" name="Group 15"/>
            <p:cNvGrpSpPr/>
            <p:nvPr/>
          </p:nvGrpSpPr>
          <p:grpSpPr>
            <a:xfrm>
              <a:off x="1043608" y="3049215"/>
              <a:ext cx="1995126" cy="307777"/>
              <a:chOff x="1086588" y="2996952"/>
              <a:chExt cx="1995126" cy="307777"/>
            </a:xfrm>
          </p:grpSpPr>
          <p:sp>
            <p:nvSpPr>
              <p:cNvPr id="17" name="TextBox 16"/>
              <p:cNvSpPr txBox="1"/>
              <p:nvPr/>
            </p:nvSpPr>
            <p:spPr>
              <a:xfrm>
                <a:off x="2714306" y="2996952"/>
                <a:ext cx="367408" cy="307777"/>
              </a:xfrm>
              <a:prstGeom prst="rect">
                <a:avLst/>
              </a:prstGeom>
              <a:noFill/>
            </p:spPr>
            <p:txBody>
              <a:bodyPr wrap="none" rtlCol="0">
                <a:spAutoFit/>
              </a:bodyPr>
              <a:lstStyle/>
              <a:p>
                <a:r>
                  <a:rPr lang="en-GB" sz="1400" b="1" dirty="0" smtClean="0"/>
                  <a:t>55</a:t>
                </a:r>
                <a:endParaRPr lang="en-GB" sz="1400" b="1" dirty="0"/>
              </a:p>
            </p:txBody>
          </p:sp>
          <p:sp>
            <p:nvSpPr>
              <p:cNvPr id="18" name="TextBox 17"/>
              <p:cNvSpPr txBox="1"/>
              <p:nvPr/>
            </p:nvSpPr>
            <p:spPr>
              <a:xfrm>
                <a:off x="1086588" y="2996952"/>
                <a:ext cx="367408" cy="307777"/>
              </a:xfrm>
              <a:prstGeom prst="rect">
                <a:avLst/>
              </a:prstGeom>
              <a:noFill/>
            </p:spPr>
            <p:txBody>
              <a:bodyPr wrap="none" rtlCol="0">
                <a:spAutoFit/>
              </a:bodyPr>
              <a:lstStyle/>
              <a:p>
                <a:r>
                  <a:rPr lang="en-GB" sz="1400" b="1" dirty="0" smtClean="0"/>
                  <a:t>10</a:t>
                </a:r>
                <a:endParaRPr lang="en-GB" sz="1400" b="1" dirty="0"/>
              </a:p>
            </p:txBody>
          </p:sp>
        </p:grpSp>
      </p:grpSp>
    </p:spTree>
    <p:extLst>
      <p:ext uri="{BB962C8B-B14F-4D97-AF65-F5344CB8AC3E}">
        <p14:creationId xmlns:p14="http://schemas.microsoft.com/office/powerpoint/2010/main" val="2709839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6"/>
          <p:cNvSpPr txBox="1">
            <a:spLocks noChangeArrowheads="1"/>
          </p:cNvSpPr>
          <p:nvPr/>
        </p:nvSpPr>
        <p:spPr bwMode="auto">
          <a:xfrm>
            <a:off x="702291" y="188640"/>
            <a:ext cx="8334205" cy="584775"/>
          </a:xfrm>
          <a:prstGeom prst="rect">
            <a:avLst/>
          </a:prstGeom>
          <a:noFill/>
          <a:ln w="12700">
            <a:noFill/>
            <a:miter lim="800000"/>
            <a:headEnd/>
            <a:tailEnd/>
          </a:ln>
        </p:spPr>
        <p:txBody>
          <a:bodyPr wrap="none">
            <a:spAutoFit/>
          </a:bodyPr>
          <a:lstStyle/>
          <a:p>
            <a:pPr algn="r"/>
            <a:r>
              <a:rPr lang="en-GB" sz="3200" dirty="0" smtClean="0">
                <a:solidFill>
                  <a:srgbClr val="376092"/>
                </a:solidFill>
                <a:latin typeface="Tahoma" pitchFamily="34" charset="0"/>
              </a:rPr>
              <a:t>Impact of Coupling: revisit parameterisations</a:t>
            </a:r>
            <a:endParaRPr lang="en-GB" dirty="0">
              <a:solidFill>
                <a:srgbClr val="376092"/>
              </a:solidFill>
            </a:endParaRPr>
          </a:p>
        </p:txBody>
      </p:sp>
      <p:pic>
        <p:nvPicPr>
          <p:cNvPr id="5" name="Picture 4"/>
          <p:cNvPicPr>
            <a:picLocks noChangeAspect="1"/>
          </p:cNvPicPr>
          <p:nvPr/>
        </p:nvPicPr>
        <p:blipFill>
          <a:blip r:embed="rId2" cstate="print"/>
          <a:stretch>
            <a:fillRect/>
          </a:stretch>
        </p:blipFill>
        <p:spPr>
          <a:xfrm>
            <a:off x="684000" y="864000"/>
            <a:ext cx="2986088" cy="2603183"/>
          </a:xfrm>
          <a:prstGeom prst="rect">
            <a:avLst/>
          </a:prstGeom>
        </p:spPr>
      </p:pic>
      <p:grpSp>
        <p:nvGrpSpPr>
          <p:cNvPr id="9" name="Group 8"/>
          <p:cNvGrpSpPr/>
          <p:nvPr/>
        </p:nvGrpSpPr>
        <p:grpSpPr>
          <a:xfrm>
            <a:off x="467544" y="744959"/>
            <a:ext cx="587020" cy="1767682"/>
            <a:chOff x="467544" y="744959"/>
            <a:chExt cx="587020" cy="1767682"/>
          </a:xfrm>
        </p:grpSpPr>
        <p:sp>
          <p:nvSpPr>
            <p:cNvPr id="13" name="TextBox 12"/>
            <p:cNvSpPr txBox="1"/>
            <p:nvPr/>
          </p:nvSpPr>
          <p:spPr>
            <a:xfrm>
              <a:off x="467544" y="2204864"/>
              <a:ext cx="276038" cy="307777"/>
            </a:xfrm>
            <a:prstGeom prst="rect">
              <a:avLst/>
            </a:prstGeom>
            <a:noFill/>
          </p:spPr>
          <p:txBody>
            <a:bodyPr wrap="none" rtlCol="0">
              <a:spAutoFit/>
            </a:bodyPr>
            <a:lstStyle/>
            <a:p>
              <a:r>
                <a:rPr lang="en-GB" sz="1400" b="1" dirty="0" smtClean="0"/>
                <a:t>3</a:t>
              </a:r>
              <a:endParaRPr lang="en-GB" sz="1400" b="1" dirty="0"/>
            </a:p>
          </p:txBody>
        </p:sp>
        <p:sp>
          <p:nvSpPr>
            <p:cNvPr id="14" name="TextBox 13"/>
            <p:cNvSpPr txBox="1"/>
            <p:nvPr/>
          </p:nvSpPr>
          <p:spPr>
            <a:xfrm>
              <a:off x="467544" y="1537047"/>
              <a:ext cx="276038" cy="307777"/>
            </a:xfrm>
            <a:prstGeom prst="rect">
              <a:avLst/>
            </a:prstGeom>
            <a:noFill/>
          </p:spPr>
          <p:txBody>
            <a:bodyPr wrap="none" rtlCol="0">
              <a:spAutoFit/>
            </a:bodyPr>
            <a:lstStyle/>
            <a:p>
              <a:r>
                <a:rPr lang="en-GB" sz="1400" b="1" dirty="0" smtClean="0"/>
                <a:t>6</a:t>
              </a:r>
              <a:endParaRPr lang="en-GB" sz="1400" b="1" dirty="0"/>
            </a:p>
          </p:txBody>
        </p:sp>
        <p:sp>
          <p:nvSpPr>
            <p:cNvPr id="15" name="TextBox 14"/>
            <p:cNvSpPr txBox="1"/>
            <p:nvPr/>
          </p:nvSpPr>
          <p:spPr>
            <a:xfrm>
              <a:off x="467544" y="744959"/>
              <a:ext cx="587020" cy="307777"/>
            </a:xfrm>
            <a:prstGeom prst="rect">
              <a:avLst/>
            </a:prstGeom>
            <a:noFill/>
          </p:spPr>
          <p:txBody>
            <a:bodyPr wrap="none" rtlCol="0">
              <a:spAutoFit/>
            </a:bodyPr>
            <a:lstStyle/>
            <a:p>
              <a:r>
                <a:rPr lang="en-GB" sz="1400" b="1" dirty="0" smtClean="0"/>
                <a:t>x 10</a:t>
              </a:r>
              <a:r>
                <a:rPr lang="en-GB" sz="1400" b="1" baseline="30000" dirty="0" smtClean="0"/>
                <a:t>-3</a:t>
              </a:r>
              <a:endParaRPr lang="en-GB" sz="1400" b="1" baseline="30000" dirty="0"/>
            </a:p>
          </p:txBody>
        </p:sp>
      </p:grpSp>
      <p:grpSp>
        <p:nvGrpSpPr>
          <p:cNvPr id="24" name="Group 23"/>
          <p:cNvGrpSpPr/>
          <p:nvPr/>
        </p:nvGrpSpPr>
        <p:grpSpPr>
          <a:xfrm>
            <a:off x="467544" y="3356430"/>
            <a:ext cx="3108246" cy="2777610"/>
            <a:chOff x="467544" y="3356430"/>
            <a:chExt cx="3108246" cy="2777610"/>
          </a:xfrm>
        </p:grpSpPr>
        <p:pic>
          <p:nvPicPr>
            <p:cNvPr id="16" name="Picture 15"/>
            <p:cNvPicPr>
              <a:picLocks noChangeAspect="1"/>
            </p:cNvPicPr>
            <p:nvPr/>
          </p:nvPicPr>
          <p:blipFill>
            <a:blip r:embed="rId3" cstate="print"/>
            <a:stretch>
              <a:fillRect/>
            </a:stretch>
          </p:blipFill>
          <p:spPr>
            <a:xfrm>
              <a:off x="684000" y="3528000"/>
              <a:ext cx="2891790" cy="2606040"/>
            </a:xfrm>
            <a:prstGeom prst="rect">
              <a:avLst/>
            </a:prstGeom>
          </p:spPr>
        </p:pic>
        <p:grpSp>
          <p:nvGrpSpPr>
            <p:cNvPr id="18" name="Group 17"/>
            <p:cNvGrpSpPr/>
            <p:nvPr/>
          </p:nvGrpSpPr>
          <p:grpSpPr>
            <a:xfrm>
              <a:off x="467544" y="3356430"/>
              <a:ext cx="587020" cy="1767682"/>
              <a:chOff x="467544" y="744959"/>
              <a:chExt cx="587020" cy="1767682"/>
            </a:xfrm>
          </p:grpSpPr>
          <p:sp>
            <p:nvSpPr>
              <p:cNvPr id="19" name="TextBox 18"/>
              <p:cNvSpPr txBox="1"/>
              <p:nvPr/>
            </p:nvSpPr>
            <p:spPr>
              <a:xfrm>
                <a:off x="467544" y="2204864"/>
                <a:ext cx="276038" cy="307777"/>
              </a:xfrm>
              <a:prstGeom prst="rect">
                <a:avLst/>
              </a:prstGeom>
              <a:noFill/>
            </p:spPr>
            <p:txBody>
              <a:bodyPr wrap="none" rtlCol="0">
                <a:spAutoFit/>
              </a:bodyPr>
              <a:lstStyle/>
              <a:p>
                <a:r>
                  <a:rPr lang="en-GB" sz="1400" b="1" dirty="0" smtClean="0"/>
                  <a:t>3</a:t>
                </a:r>
                <a:endParaRPr lang="en-GB" sz="1400" b="1" dirty="0"/>
              </a:p>
            </p:txBody>
          </p:sp>
          <p:sp>
            <p:nvSpPr>
              <p:cNvPr id="20" name="TextBox 19"/>
              <p:cNvSpPr txBox="1"/>
              <p:nvPr/>
            </p:nvSpPr>
            <p:spPr>
              <a:xfrm>
                <a:off x="467544" y="1537047"/>
                <a:ext cx="276038" cy="307777"/>
              </a:xfrm>
              <a:prstGeom prst="rect">
                <a:avLst/>
              </a:prstGeom>
              <a:noFill/>
            </p:spPr>
            <p:txBody>
              <a:bodyPr wrap="none" rtlCol="0">
                <a:spAutoFit/>
              </a:bodyPr>
              <a:lstStyle/>
              <a:p>
                <a:r>
                  <a:rPr lang="en-GB" sz="1400" b="1" dirty="0" smtClean="0"/>
                  <a:t>6</a:t>
                </a:r>
                <a:endParaRPr lang="en-GB" sz="1400" b="1" dirty="0"/>
              </a:p>
            </p:txBody>
          </p:sp>
          <p:sp>
            <p:nvSpPr>
              <p:cNvPr id="21" name="TextBox 20"/>
              <p:cNvSpPr txBox="1"/>
              <p:nvPr/>
            </p:nvSpPr>
            <p:spPr>
              <a:xfrm>
                <a:off x="467544" y="744959"/>
                <a:ext cx="587020" cy="307777"/>
              </a:xfrm>
              <a:prstGeom prst="rect">
                <a:avLst/>
              </a:prstGeom>
              <a:noFill/>
            </p:spPr>
            <p:txBody>
              <a:bodyPr wrap="none" rtlCol="0">
                <a:spAutoFit/>
              </a:bodyPr>
              <a:lstStyle/>
              <a:p>
                <a:r>
                  <a:rPr lang="en-GB" sz="1400" b="1" dirty="0" smtClean="0"/>
                  <a:t>x 10</a:t>
                </a:r>
                <a:r>
                  <a:rPr lang="en-GB" sz="1400" b="1" baseline="30000" dirty="0" smtClean="0"/>
                  <a:t>-3</a:t>
                </a:r>
                <a:endParaRPr lang="en-GB" sz="1400" b="1" baseline="30000" dirty="0"/>
              </a:p>
            </p:txBody>
          </p:sp>
        </p:grpSp>
      </p:grpSp>
      <p:sp>
        <p:nvSpPr>
          <p:cNvPr id="22" name="Rectangle 21"/>
          <p:cNvSpPr/>
          <p:nvPr/>
        </p:nvSpPr>
        <p:spPr>
          <a:xfrm>
            <a:off x="3816424" y="836712"/>
            <a:ext cx="4572000" cy="2308324"/>
          </a:xfrm>
          <a:prstGeom prst="rect">
            <a:avLst/>
          </a:prstGeom>
        </p:spPr>
        <p:txBody>
          <a:bodyPr>
            <a:spAutoFit/>
          </a:bodyPr>
          <a:lstStyle/>
          <a:p>
            <a:r>
              <a:rPr lang="en-GB" dirty="0" smtClean="0"/>
              <a:t>In ECWAM, from about 1.3 times the peak frequency the model has an omega−4 spectrum which is caused by the nonlinear interactions pumping energy from the low frequency waves to the high frequency waves. In fact, we have the model spectra take the form of the Toba spectrum in that frequency</a:t>
            </a:r>
          </a:p>
          <a:p>
            <a:r>
              <a:rPr lang="en-GB" dirty="0" smtClean="0"/>
              <a:t>range.</a:t>
            </a:r>
            <a:endParaRPr lang="en-GB" dirty="0"/>
          </a:p>
        </p:txBody>
      </p:sp>
      <p:sp>
        <p:nvSpPr>
          <p:cNvPr id="23" name="Rectangle 22"/>
          <p:cNvSpPr/>
          <p:nvPr/>
        </p:nvSpPr>
        <p:spPr>
          <a:xfrm>
            <a:off x="3744416" y="3413899"/>
            <a:ext cx="4572000" cy="2031325"/>
          </a:xfrm>
          <a:prstGeom prst="rect">
            <a:avLst/>
          </a:prstGeom>
        </p:spPr>
        <p:txBody>
          <a:bodyPr>
            <a:spAutoFit/>
          </a:bodyPr>
          <a:lstStyle/>
          <a:p>
            <a:r>
              <a:rPr lang="en-GB" dirty="0" smtClean="0"/>
              <a:t>However, clearly for strong winds, hence large u∗, the Toba spectrum cannot hold because the waves in that frequency range become too steep and breaking should happen.</a:t>
            </a:r>
          </a:p>
          <a:p>
            <a:r>
              <a:rPr lang="en-GB" dirty="0" smtClean="0"/>
              <a:t>Therefore, we impose a limitation to the high frequency part of the spectrum based on a limiting Phillips spectrum</a:t>
            </a:r>
            <a:endParaRPr lang="en-GB" dirty="0"/>
          </a:p>
        </p:txBody>
      </p:sp>
      <p:pic>
        <p:nvPicPr>
          <p:cNvPr id="2050" name="Picture 2"/>
          <p:cNvPicPr>
            <a:picLocks noChangeAspect="1" noChangeArrowheads="1"/>
          </p:cNvPicPr>
          <p:nvPr/>
        </p:nvPicPr>
        <p:blipFill>
          <a:blip r:embed="rId4" cstate="print"/>
          <a:srcRect/>
          <a:stretch>
            <a:fillRect/>
          </a:stretch>
        </p:blipFill>
        <p:spPr bwMode="auto">
          <a:xfrm>
            <a:off x="4837906" y="2780928"/>
            <a:ext cx="2038350" cy="533400"/>
          </a:xfrm>
          <a:prstGeom prst="rect">
            <a:avLst/>
          </a:prstGeom>
          <a:noFill/>
          <a:ln w="9525">
            <a:noFill/>
            <a:miter lim="800000"/>
            <a:headEnd/>
            <a:tailEnd/>
          </a:ln>
        </p:spPr>
      </p:pic>
      <p:pic>
        <p:nvPicPr>
          <p:cNvPr id="2051" name="Picture 3"/>
          <p:cNvPicPr>
            <a:picLocks noChangeAspect="1" noChangeArrowheads="1"/>
          </p:cNvPicPr>
          <p:nvPr/>
        </p:nvPicPr>
        <p:blipFill>
          <a:blip r:embed="rId5" cstate="print"/>
          <a:srcRect/>
          <a:stretch>
            <a:fillRect/>
          </a:stretch>
        </p:blipFill>
        <p:spPr bwMode="auto">
          <a:xfrm>
            <a:off x="4446612" y="5445224"/>
            <a:ext cx="2933700" cy="647700"/>
          </a:xfrm>
          <a:prstGeom prst="rect">
            <a:avLst/>
          </a:prstGeom>
          <a:noFill/>
          <a:ln w="9525">
            <a:noFill/>
            <a:miter lim="800000"/>
            <a:headEnd/>
            <a:tailEnd/>
          </a:ln>
        </p:spPr>
      </p:pic>
      <p:grpSp>
        <p:nvGrpSpPr>
          <p:cNvPr id="25" name="Group 24"/>
          <p:cNvGrpSpPr/>
          <p:nvPr/>
        </p:nvGrpSpPr>
        <p:grpSpPr>
          <a:xfrm>
            <a:off x="1136714" y="2996952"/>
            <a:ext cx="1995126" cy="307777"/>
            <a:chOff x="1086588" y="2996952"/>
            <a:chExt cx="1995126" cy="307777"/>
          </a:xfrm>
        </p:grpSpPr>
        <p:sp>
          <p:nvSpPr>
            <p:cNvPr id="26" name="TextBox 25"/>
            <p:cNvSpPr txBox="1"/>
            <p:nvPr/>
          </p:nvSpPr>
          <p:spPr>
            <a:xfrm>
              <a:off x="2714306" y="2996952"/>
              <a:ext cx="367408" cy="307777"/>
            </a:xfrm>
            <a:prstGeom prst="rect">
              <a:avLst/>
            </a:prstGeom>
            <a:noFill/>
          </p:spPr>
          <p:txBody>
            <a:bodyPr wrap="none" rtlCol="0">
              <a:spAutoFit/>
            </a:bodyPr>
            <a:lstStyle/>
            <a:p>
              <a:r>
                <a:rPr lang="en-GB" sz="1400" b="1" dirty="0" smtClean="0"/>
                <a:t>55</a:t>
              </a:r>
              <a:endParaRPr lang="en-GB" sz="1400" b="1" dirty="0"/>
            </a:p>
          </p:txBody>
        </p:sp>
        <p:sp>
          <p:nvSpPr>
            <p:cNvPr id="27" name="TextBox 26"/>
            <p:cNvSpPr txBox="1"/>
            <p:nvPr/>
          </p:nvSpPr>
          <p:spPr>
            <a:xfrm>
              <a:off x="1086588" y="2996952"/>
              <a:ext cx="367408" cy="307777"/>
            </a:xfrm>
            <a:prstGeom prst="rect">
              <a:avLst/>
            </a:prstGeom>
            <a:noFill/>
          </p:spPr>
          <p:txBody>
            <a:bodyPr wrap="none" rtlCol="0">
              <a:spAutoFit/>
            </a:bodyPr>
            <a:lstStyle/>
            <a:p>
              <a:r>
                <a:rPr lang="en-GB" sz="1400" b="1" dirty="0" smtClean="0"/>
                <a:t>10</a:t>
              </a:r>
              <a:endParaRPr lang="en-GB" sz="1400" b="1" dirty="0"/>
            </a:p>
          </p:txBody>
        </p:sp>
      </p:grpSp>
      <p:grpSp>
        <p:nvGrpSpPr>
          <p:cNvPr id="28" name="Group 27"/>
          <p:cNvGrpSpPr/>
          <p:nvPr/>
        </p:nvGrpSpPr>
        <p:grpSpPr>
          <a:xfrm>
            <a:off x="1136714" y="5656017"/>
            <a:ext cx="1995126" cy="307777"/>
            <a:chOff x="1086588" y="2996952"/>
            <a:chExt cx="1995126" cy="307777"/>
          </a:xfrm>
        </p:grpSpPr>
        <p:sp>
          <p:nvSpPr>
            <p:cNvPr id="29" name="TextBox 28"/>
            <p:cNvSpPr txBox="1"/>
            <p:nvPr/>
          </p:nvSpPr>
          <p:spPr>
            <a:xfrm>
              <a:off x="2714306" y="2996952"/>
              <a:ext cx="367408" cy="307777"/>
            </a:xfrm>
            <a:prstGeom prst="rect">
              <a:avLst/>
            </a:prstGeom>
            <a:noFill/>
          </p:spPr>
          <p:txBody>
            <a:bodyPr wrap="none" rtlCol="0">
              <a:spAutoFit/>
            </a:bodyPr>
            <a:lstStyle/>
            <a:p>
              <a:r>
                <a:rPr lang="en-GB" sz="1400" b="1" dirty="0" smtClean="0"/>
                <a:t>55</a:t>
              </a:r>
              <a:endParaRPr lang="en-GB" sz="1400" b="1" dirty="0"/>
            </a:p>
          </p:txBody>
        </p:sp>
        <p:sp>
          <p:nvSpPr>
            <p:cNvPr id="30" name="TextBox 29"/>
            <p:cNvSpPr txBox="1"/>
            <p:nvPr/>
          </p:nvSpPr>
          <p:spPr>
            <a:xfrm>
              <a:off x="1086588" y="2996952"/>
              <a:ext cx="367408" cy="307777"/>
            </a:xfrm>
            <a:prstGeom prst="rect">
              <a:avLst/>
            </a:prstGeom>
            <a:noFill/>
          </p:spPr>
          <p:txBody>
            <a:bodyPr wrap="none" rtlCol="0">
              <a:spAutoFit/>
            </a:bodyPr>
            <a:lstStyle/>
            <a:p>
              <a:r>
                <a:rPr lang="en-GB" sz="1400" b="1" dirty="0" smtClean="0"/>
                <a:t>10</a:t>
              </a:r>
              <a:endParaRPr lang="en-GB" sz="1400" b="1" dirty="0"/>
            </a:p>
          </p:txBody>
        </p:sp>
      </p:grpSp>
    </p:spTree>
    <p:extLst>
      <p:ext uri="{BB962C8B-B14F-4D97-AF65-F5344CB8AC3E}">
        <p14:creationId xmlns:p14="http://schemas.microsoft.com/office/powerpoint/2010/main" val="1881963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6"/>
          <p:cNvSpPr txBox="1">
            <a:spLocks noChangeArrowheads="1"/>
          </p:cNvSpPr>
          <p:nvPr/>
        </p:nvSpPr>
        <p:spPr bwMode="auto">
          <a:xfrm>
            <a:off x="508328" y="260648"/>
            <a:ext cx="8528168" cy="584775"/>
          </a:xfrm>
          <a:prstGeom prst="rect">
            <a:avLst/>
          </a:prstGeom>
          <a:noFill/>
          <a:ln w="12700">
            <a:noFill/>
            <a:miter lim="800000"/>
            <a:headEnd/>
            <a:tailEnd/>
          </a:ln>
        </p:spPr>
        <p:txBody>
          <a:bodyPr wrap="none">
            <a:spAutoFit/>
          </a:bodyPr>
          <a:lstStyle/>
          <a:p>
            <a:pPr algn="r"/>
            <a:r>
              <a:rPr lang="en-GB" sz="3200" dirty="0" smtClean="0">
                <a:solidFill>
                  <a:srgbClr val="376092"/>
                </a:solidFill>
                <a:latin typeface="Tahoma" pitchFamily="34" charset="0"/>
              </a:rPr>
              <a:t>Impact of Coupling: revisit parameterisations?</a:t>
            </a:r>
            <a:endParaRPr lang="en-GB" dirty="0">
              <a:solidFill>
                <a:srgbClr val="376092"/>
              </a:solidFill>
            </a:endParaRPr>
          </a:p>
        </p:txBody>
      </p:sp>
      <p:sp>
        <p:nvSpPr>
          <p:cNvPr id="9" name="TextBox 8"/>
          <p:cNvSpPr txBox="1"/>
          <p:nvPr/>
        </p:nvSpPr>
        <p:spPr>
          <a:xfrm>
            <a:off x="3563888" y="1196752"/>
            <a:ext cx="2770310" cy="1200329"/>
          </a:xfrm>
          <a:prstGeom prst="rect">
            <a:avLst/>
          </a:prstGeom>
          <a:noFill/>
        </p:spPr>
        <p:txBody>
          <a:bodyPr wrap="none" rtlCol="0">
            <a:spAutoFit/>
          </a:bodyPr>
          <a:lstStyle/>
          <a:p>
            <a:r>
              <a:rPr lang="en-GB" dirty="0" smtClean="0"/>
              <a:t>Exchange coefficients</a:t>
            </a:r>
          </a:p>
          <a:p>
            <a:r>
              <a:rPr lang="en-GB" dirty="0" smtClean="0"/>
              <a:t>dependency on wind speed</a:t>
            </a:r>
          </a:p>
          <a:p>
            <a:r>
              <a:rPr lang="en-GB" dirty="0" smtClean="0"/>
              <a:t>Right: for heat (Ch)</a:t>
            </a:r>
          </a:p>
          <a:p>
            <a:endParaRPr lang="en-GB" dirty="0"/>
          </a:p>
        </p:txBody>
      </p:sp>
      <p:sp>
        <p:nvSpPr>
          <p:cNvPr id="30" name="TextBox 29"/>
          <p:cNvSpPr txBox="1"/>
          <p:nvPr/>
        </p:nvSpPr>
        <p:spPr>
          <a:xfrm>
            <a:off x="7284906" y="1052736"/>
            <a:ext cx="383438" cy="369332"/>
          </a:xfrm>
          <a:prstGeom prst="rect">
            <a:avLst/>
          </a:prstGeom>
          <a:solidFill>
            <a:schemeClr val="bg1"/>
          </a:solidFill>
        </p:spPr>
        <p:txBody>
          <a:bodyPr wrap="none" rtlCol="0">
            <a:spAutoFit/>
          </a:bodyPr>
          <a:lstStyle/>
          <a:p>
            <a:r>
              <a:rPr lang="en-GB" i="1" dirty="0" smtClean="0"/>
              <a:t>C</a:t>
            </a:r>
            <a:r>
              <a:rPr lang="en-GB" i="1" baseline="-25000" dirty="0" smtClean="0"/>
              <a:t>h</a:t>
            </a:r>
            <a:endParaRPr lang="en-GB" i="1" baseline="-25000" dirty="0"/>
          </a:p>
        </p:txBody>
      </p:sp>
      <p:grpSp>
        <p:nvGrpSpPr>
          <p:cNvPr id="20" name="Group 19"/>
          <p:cNvGrpSpPr/>
          <p:nvPr/>
        </p:nvGrpSpPr>
        <p:grpSpPr>
          <a:xfrm>
            <a:off x="6001204" y="764704"/>
            <a:ext cx="3107300" cy="2716766"/>
            <a:chOff x="6001204" y="764704"/>
            <a:chExt cx="3107300" cy="2716766"/>
          </a:xfrm>
        </p:grpSpPr>
        <p:pic>
          <p:nvPicPr>
            <p:cNvPr id="6" name="Picture 5"/>
            <p:cNvPicPr>
              <a:picLocks noChangeAspect="1"/>
            </p:cNvPicPr>
            <p:nvPr/>
          </p:nvPicPr>
          <p:blipFill>
            <a:blip r:embed="rId2" cstate="print"/>
            <a:stretch>
              <a:fillRect/>
            </a:stretch>
          </p:blipFill>
          <p:spPr>
            <a:xfrm>
              <a:off x="6128131" y="864000"/>
              <a:ext cx="2980373" cy="2617470"/>
            </a:xfrm>
            <a:prstGeom prst="rect">
              <a:avLst/>
            </a:prstGeom>
          </p:spPr>
        </p:pic>
        <p:grpSp>
          <p:nvGrpSpPr>
            <p:cNvPr id="8" name="Group 7"/>
            <p:cNvGrpSpPr/>
            <p:nvPr/>
          </p:nvGrpSpPr>
          <p:grpSpPr>
            <a:xfrm>
              <a:off x="6001204" y="764704"/>
              <a:ext cx="587020" cy="1819945"/>
              <a:chOff x="6001204" y="764704"/>
              <a:chExt cx="587020" cy="1819945"/>
            </a:xfrm>
          </p:grpSpPr>
          <p:sp>
            <p:nvSpPr>
              <p:cNvPr id="11" name="TextBox 10"/>
              <p:cNvSpPr txBox="1"/>
              <p:nvPr/>
            </p:nvSpPr>
            <p:spPr>
              <a:xfrm>
                <a:off x="6001204" y="2276872"/>
                <a:ext cx="276038" cy="307777"/>
              </a:xfrm>
              <a:prstGeom prst="rect">
                <a:avLst/>
              </a:prstGeom>
              <a:noFill/>
            </p:spPr>
            <p:txBody>
              <a:bodyPr wrap="none" rtlCol="0">
                <a:spAutoFit/>
              </a:bodyPr>
              <a:lstStyle/>
              <a:p>
                <a:r>
                  <a:rPr lang="en-GB" sz="1400" b="1" dirty="0" smtClean="0"/>
                  <a:t>1</a:t>
                </a:r>
                <a:endParaRPr lang="en-GB" sz="1400" b="1" dirty="0"/>
              </a:p>
            </p:txBody>
          </p:sp>
          <p:sp>
            <p:nvSpPr>
              <p:cNvPr id="12" name="TextBox 11"/>
              <p:cNvSpPr txBox="1"/>
              <p:nvPr/>
            </p:nvSpPr>
            <p:spPr>
              <a:xfrm>
                <a:off x="6001204" y="1738557"/>
                <a:ext cx="276038" cy="307777"/>
              </a:xfrm>
              <a:prstGeom prst="rect">
                <a:avLst/>
              </a:prstGeom>
              <a:noFill/>
            </p:spPr>
            <p:txBody>
              <a:bodyPr wrap="none" rtlCol="0">
                <a:spAutoFit/>
              </a:bodyPr>
              <a:lstStyle/>
              <a:p>
                <a:r>
                  <a:rPr lang="en-GB" sz="1400" b="1" dirty="0" smtClean="0"/>
                  <a:t>2</a:t>
                </a:r>
                <a:endParaRPr lang="en-GB" sz="1400" b="1" dirty="0"/>
              </a:p>
            </p:txBody>
          </p:sp>
          <p:sp>
            <p:nvSpPr>
              <p:cNvPr id="13" name="TextBox 12"/>
              <p:cNvSpPr txBox="1"/>
              <p:nvPr/>
            </p:nvSpPr>
            <p:spPr>
              <a:xfrm>
                <a:off x="6001204" y="764704"/>
                <a:ext cx="587020" cy="307777"/>
              </a:xfrm>
              <a:prstGeom prst="rect">
                <a:avLst/>
              </a:prstGeom>
              <a:noFill/>
            </p:spPr>
            <p:txBody>
              <a:bodyPr wrap="none" rtlCol="0">
                <a:spAutoFit/>
              </a:bodyPr>
              <a:lstStyle/>
              <a:p>
                <a:r>
                  <a:rPr lang="en-GB" sz="1400" b="1" dirty="0" smtClean="0"/>
                  <a:t>x 10</a:t>
                </a:r>
                <a:r>
                  <a:rPr lang="en-GB" sz="1400" b="1" baseline="30000" dirty="0" smtClean="0"/>
                  <a:t>-3</a:t>
                </a:r>
                <a:endParaRPr lang="en-GB" sz="1400" b="1" baseline="30000" dirty="0"/>
              </a:p>
            </p:txBody>
          </p:sp>
          <p:sp>
            <p:nvSpPr>
              <p:cNvPr id="14" name="TextBox 13"/>
              <p:cNvSpPr txBox="1"/>
              <p:nvPr/>
            </p:nvSpPr>
            <p:spPr>
              <a:xfrm>
                <a:off x="6009640" y="1139258"/>
                <a:ext cx="276038" cy="307777"/>
              </a:xfrm>
              <a:prstGeom prst="rect">
                <a:avLst/>
              </a:prstGeom>
              <a:noFill/>
            </p:spPr>
            <p:txBody>
              <a:bodyPr wrap="none" rtlCol="0">
                <a:spAutoFit/>
              </a:bodyPr>
              <a:lstStyle/>
              <a:p>
                <a:r>
                  <a:rPr lang="en-GB" sz="1400" b="1" dirty="0" smtClean="0"/>
                  <a:t>3</a:t>
                </a:r>
                <a:endParaRPr lang="en-GB" sz="1400" b="1" dirty="0"/>
              </a:p>
            </p:txBody>
          </p:sp>
        </p:grpSp>
      </p:grpSp>
      <p:grpSp>
        <p:nvGrpSpPr>
          <p:cNvPr id="21" name="Group 20"/>
          <p:cNvGrpSpPr/>
          <p:nvPr/>
        </p:nvGrpSpPr>
        <p:grpSpPr>
          <a:xfrm>
            <a:off x="2976868" y="2852936"/>
            <a:ext cx="2675285" cy="3146866"/>
            <a:chOff x="2976868" y="2852936"/>
            <a:chExt cx="2675285" cy="3146866"/>
          </a:xfrm>
        </p:grpSpPr>
        <p:pic>
          <p:nvPicPr>
            <p:cNvPr id="22" name="Picture 21"/>
            <p:cNvPicPr>
              <a:picLocks noChangeAspect="1"/>
            </p:cNvPicPr>
            <p:nvPr/>
          </p:nvPicPr>
          <p:blipFill>
            <a:blip r:embed="rId3" cstate="print"/>
            <a:stretch>
              <a:fillRect/>
            </a:stretch>
          </p:blipFill>
          <p:spPr>
            <a:xfrm>
              <a:off x="3203847" y="3248948"/>
              <a:ext cx="2448306" cy="2268284"/>
            </a:xfrm>
            <a:prstGeom prst="rect">
              <a:avLst/>
            </a:prstGeom>
          </p:spPr>
        </p:pic>
        <p:sp>
          <p:nvSpPr>
            <p:cNvPr id="29" name="TextBox 28"/>
            <p:cNvSpPr txBox="1"/>
            <p:nvPr/>
          </p:nvSpPr>
          <p:spPr>
            <a:xfrm>
              <a:off x="3635896" y="5661248"/>
              <a:ext cx="1674954" cy="338554"/>
            </a:xfrm>
            <a:prstGeom prst="rect">
              <a:avLst/>
            </a:prstGeom>
            <a:noFill/>
          </p:spPr>
          <p:txBody>
            <a:bodyPr wrap="square" rtlCol="0">
              <a:spAutoFit/>
            </a:bodyPr>
            <a:lstStyle/>
            <a:p>
              <a:r>
                <a:rPr lang="en-GB" sz="1600" dirty="0" smtClean="0"/>
                <a:t>Brut et al. 2005</a:t>
              </a:r>
              <a:endParaRPr lang="en-GB" sz="1600" dirty="0"/>
            </a:p>
          </p:txBody>
        </p:sp>
        <p:sp>
          <p:nvSpPr>
            <p:cNvPr id="16" name="TextBox 15"/>
            <p:cNvSpPr txBox="1"/>
            <p:nvPr/>
          </p:nvSpPr>
          <p:spPr>
            <a:xfrm>
              <a:off x="2976868" y="4417367"/>
              <a:ext cx="276038" cy="307777"/>
            </a:xfrm>
            <a:prstGeom prst="rect">
              <a:avLst/>
            </a:prstGeom>
            <a:noFill/>
          </p:spPr>
          <p:txBody>
            <a:bodyPr wrap="none" rtlCol="0">
              <a:spAutoFit/>
            </a:bodyPr>
            <a:lstStyle/>
            <a:p>
              <a:r>
                <a:rPr lang="en-GB" sz="1400" b="1" dirty="0" smtClean="0"/>
                <a:t>1</a:t>
              </a:r>
              <a:endParaRPr lang="en-GB" sz="1400" b="1" dirty="0"/>
            </a:p>
          </p:txBody>
        </p:sp>
        <p:sp>
          <p:nvSpPr>
            <p:cNvPr id="17" name="TextBox 16"/>
            <p:cNvSpPr txBox="1"/>
            <p:nvPr/>
          </p:nvSpPr>
          <p:spPr>
            <a:xfrm>
              <a:off x="2976868" y="3826789"/>
              <a:ext cx="276038" cy="307777"/>
            </a:xfrm>
            <a:prstGeom prst="rect">
              <a:avLst/>
            </a:prstGeom>
            <a:noFill/>
          </p:spPr>
          <p:txBody>
            <a:bodyPr wrap="none" rtlCol="0">
              <a:spAutoFit/>
            </a:bodyPr>
            <a:lstStyle/>
            <a:p>
              <a:r>
                <a:rPr lang="en-GB" sz="1400" b="1" dirty="0" smtClean="0"/>
                <a:t>2</a:t>
              </a:r>
              <a:endParaRPr lang="en-GB" sz="1400" b="1" dirty="0"/>
            </a:p>
          </p:txBody>
        </p:sp>
        <p:sp>
          <p:nvSpPr>
            <p:cNvPr id="18" name="TextBox 17"/>
            <p:cNvSpPr txBox="1"/>
            <p:nvPr/>
          </p:nvSpPr>
          <p:spPr>
            <a:xfrm>
              <a:off x="2976868" y="2852936"/>
              <a:ext cx="587020" cy="307777"/>
            </a:xfrm>
            <a:prstGeom prst="rect">
              <a:avLst/>
            </a:prstGeom>
            <a:noFill/>
          </p:spPr>
          <p:txBody>
            <a:bodyPr wrap="none" rtlCol="0">
              <a:spAutoFit/>
            </a:bodyPr>
            <a:lstStyle/>
            <a:p>
              <a:r>
                <a:rPr lang="en-GB" sz="1400" b="1" dirty="0" smtClean="0"/>
                <a:t>x 10</a:t>
              </a:r>
              <a:r>
                <a:rPr lang="en-GB" sz="1400" b="1" baseline="30000" dirty="0" smtClean="0"/>
                <a:t>-3</a:t>
              </a:r>
              <a:endParaRPr lang="en-GB" sz="1400" b="1" baseline="30000" dirty="0"/>
            </a:p>
          </p:txBody>
        </p:sp>
        <p:sp>
          <p:nvSpPr>
            <p:cNvPr id="19" name="TextBox 18"/>
            <p:cNvSpPr txBox="1"/>
            <p:nvPr/>
          </p:nvSpPr>
          <p:spPr>
            <a:xfrm>
              <a:off x="2985304" y="3140968"/>
              <a:ext cx="276038" cy="307777"/>
            </a:xfrm>
            <a:prstGeom prst="rect">
              <a:avLst/>
            </a:prstGeom>
            <a:noFill/>
          </p:spPr>
          <p:txBody>
            <a:bodyPr wrap="none" rtlCol="0">
              <a:spAutoFit/>
            </a:bodyPr>
            <a:lstStyle/>
            <a:p>
              <a:r>
                <a:rPr lang="en-GB" sz="1400" b="1" dirty="0" smtClean="0"/>
                <a:t>3</a:t>
              </a:r>
              <a:endParaRPr lang="en-GB" sz="1400" b="1" dirty="0"/>
            </a:p>
          </p:txBody>
        </p:sp>
      </p:grpSp>
      <p:grpSp>
        <p:nvGrpSpPr>
          <p:cNvPr id="23" name="Group 22"/>
          <p:cNvGrpSpPr/>
          <p:nvPr/>
        </p:nvGrpSpPr>
        <p:grpSpPr>
          <a:xfrm>
            <a:off x="6681330" y="2996952"/>
            <a:ext cx="1995126" cy="307777"/>
            <a:chOff x="1086588" y="2996952"/>
            <a:chExt cx="1995126" cy="307777"/>
          </a:xfrm>
        </p:grpSpPr>
        <p:sp>
          <p:nvSpPr>
            <p:cNvPr id="24" name="TextBox 23"/>
            <p:cNvSpPr txBox="1"/>
            <p:nvPr/>
          </p:nvSpPr>
          <p:spPr>
            <a:xfrm>
              <a:off x="2714306" y="2996952"/>
              <a:ext cx="367408" cy="307777"/>
            </a:xfrm>
            <a:prstGeom prst="rect">
              <a:avLst/>
            </a:prstGeom>
            <a:noFill/>
          </p:spPr>
          <p:txBody>
            <a:bodyPr wrap="none" rtlCol="0">
              <a:spAutoFit/>
            </a:bodyPr>
            <a:lstStyle/>
            <a:p>
              <a:r>
                <a:rPr lang="en-GB" sz="1400" b="1" dirty="0" smtClean="0"/>
                <a:t>55</a:t>
              </a:r>
              <a:endParaRPr lang="en-GB" sz="1400" b="1" dirty="0"/>
            </a:p>
          </p:txBody>
        </p:sp>
        <p:sp>
          <p:nvSpPr>
            <p:cNvPr id="25" name="TextBox 24"/>
            <p:cNvSpPr txBox="1"/>
            <p:nvPr/>
          </p:nvSpPr>
          <p:spPr>
            <a:xfrm>
              <a:off x="1086588" y="2996952"/>
              <a:ext cx="367408" cy="307777"/>
            </a:xfrm>
            <a:prstGeom prst="rect">
              <a:avLst/>
            </a:prstGeom>
            <a:noFill/>
          </p:spPr>
          <p:txBody>
            <a:bodyPr wrap="none" rtlCol="0">
              <a:spAutoFit/>
            </a:bodyPr>
            <a:lstStyle/>
            <a:p>
              <a:r>
                <a:rPr lang="en-GB" sz="1400" b="1" dirty="0" smtClean="0"/>
                <a:t>10</a:t>
              </a:r>
              <a:endParaRPr lang="en-GB" sz="1400" b="1" dirty="0"/>
            </a:p>
          </p:txBody>
        </p:sp>
      </p:grpSp>
    </p:spTree>
    <p:extLst>
      <p:ext uri="{BB962C8B-B14F-4D97-AF65-F5344CB8AC3E}">
        <p14:creationId xmlns:p14="http://schemas.microsoft.com/office/powerpoint/2010/main" val="220424058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6"/>
          <p:cNvSpPr txBox="1">
            <a:spLocks noChangeArrowheads="1"/>
          </p:cNvSpPr>
          <p:nvPr/>
        </p:nvSpPr>
        <p:spPr bwMode="auto">
          <a:xfrm>
            <a:off x="1979712" y="35913"/>
            <a:ext cx="5379550" cy="584775"/>
          </a:xfrm>
          <a:prstGeom prst="rect">
            <a:avLst/>
          </a:prstGeom>
          <a:noFill/>
          <a:ln w="12700">
            <a:noFill/>
            <a:miter lim="800000"/>
            <a:headEnd/>
            <a:tailEnd/>
          </a:ln>
        </p:spPr>
        <p:txBody>
          <a:bodyPr wrap="none">
            <a:spAutoFit/>
          </a:bodyPr>
          <a:lstStyle/>
          <a:p>
            <a:r>
              <a:rPr lang="en-GB" sz="3200" dirty="0" smtClean="0">
                <a:solidFill>
                  <a:srgbClr val="376092"/>
                </a:solidFill>
                <a:latin typeface="Tahoma" pitchFamily="34" charset="0"/>
              </a:rPr>
              <a:t>Effect of waves on heat flux:</a:t>
            </a:r>
            <a:endParaRPr lang="en-GB" dirty="0">
              <a:solidFill>
                <a:srgbClr val="376092"/>
              </a:solidFill>
            </a:endParaRPr>
          </a:p>
        </p:txBody>
      </p:sp>
      <p:sp>
        <p:nvSpPr>
          <p:cNvPr id="9" name="TextBox 8"/>
          <p:cNvSpPr txBox="1"/>
          <p:nvPr/>
        </p:nvSpPr>
        <p:spPr>
          <a:xfrm>
            <a:off x="3563888" y="1196752"/>
            <a:ext cx="184731" cy="4247317"/>
          </a:xfrm>
          <a:prstGeom prst="rect">
            <a:avLst/>
          </a:prstGeom>
          <a:noFill/>
        </p:spPr>
        <p:txBody>
          <a:bodyPr wrap="none" rtlCol="0">
            <a:spAutoFit/>
          </a:bodyPr>
          <a:lstStyle/>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sp>
        <p:nvSpPr>
          <p:cNvPr id="8" name="Slide Number Placeholder 1"/>
          <p:cNvSpPr>
            <a:spLocks noGrp="1"/>
          </p:cNvSpPr>
          <p:nvPr>
            <p:ph type="sldNum" sz="quarter" idx="12"/>
          </p:nvPr>
        </p:nvSpPr>
        <p:spPr>
          <a:xfrm>
            <a:off x="8316416" y="6356350"/>
            <a:ext cx="370384" cy="365125"/>
          </a:xfrm>
        </p:spPr>
        <p:txBody>
          <a:bodyPr/>
          <a:lstStyle/>
          <a:p>
            <a:fld id="{1E6F7D49-625A-4DC0-89B0-0AC14CBD2779}" type="slidenum">
              <a:rPr lang="en-GB" smtClean="0"/>
              <a:pPr/>
              <a:t>58</a:t>
            </a:fld>
            <a:endParaRPr lang="en-GB"/>
          </a:p>
        </p:txBody>
      </p:sp>
      <p:graphicFrame>
        <p:nvGraphicFramePr>
          <p:cNvPr id="11" name="Object 1"/>
          <p:cNvGraphicFramePr>
            <a:graphicFrameLocks noChangeAspect="1"/>
          </p:cNvGraphicFramePr>
          <p:nvPr/>
        </p:nvGraphicFramePr>
        <p:xfrm>
          <a:off x="899592" y="869280"/>
          <a:ext cx="2594172" cy="1440160"/>
        </p:xfrm>
        <a:graphic>
          <a:graphicData uri="http://schemas.openxmlformats.org/presentationml/2006/ole">
            <mc:AlternateContent xmlns:mc="http://schemas.openxmlformats.org/markup-compatibility/2006">
              <mc:Choice xmlns:v="urn:schemas-microsoft-com:vml" Requires="v">
                <p:oleObj spid="_x0000_s115910" name="Equation" r:id="rId3" imgW="1155700" imgH="647700" progId="Equation.3">
                  <p:embed/>
                </p:oleObj>
              </mc:Choice>
              <mc:Fallback>
                <p:oleObj name="Equation" r:id="rId3" imgW="1155700" imgH="647700" progId="Equation.3">
                  <p:embed/>
                  <p:pic>
                    <p:nvPicPr>
                      <p:cNvPr id="0" name="Picture 1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869280"/>
                        <a:ext cx="2594172" cy="14401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extLst/>
          </p:nvPr>
        </p:nvGraphicFramePr>
        <p:xfrm>
          <a:off x="828675" y="3170238"/>
          <a:ext cx="2854325" cy="1050925"/>
        </p:xfrm>
        <a:graphic>
          <a:graphicData uri="http://schemas.openxmlformats.org/presentationml/2006/ole">
            <mc:AlternateContent xmlns:mc="http://schemas.openxmlformats.org/markup-compatibility/2006">
              <mc:Choice xmlns:v="urn:schemas-microsoft-com:vml" Requires="v">
                <p:oleObj spid="_x0000_s115911" name="Equation" r:id="rId5" imgW="1218671" imgH="444307" progId="Equation.3">
                  <p:embed/>
                </p:oleObj>
              </mc:Choice>
              <mc:Fallback>
                <p:oleObj name="Equation" r:id="rId5" imgW="1218671" imgH="444307" progId="Equation.3">
                  <p:embed/>
                  <p:pic>
                    <p:nvPicPr>
                      <p:cNvPr id="0" name="Picture 1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8675" y="3170238"/>
                        <a:ext cx="2854325" cy="1050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p:cNvGraphicFramePr>
            <a:graphicFrameLocks noChangeAspect="1"/>
          </p:cNvGraphicFramePr>
          <p:nvPr>
            <p:extLst/>
          </p:nvPr>
        </p:nvGraphicFramePr>
        <p:xfrm>
          <a:off x="2476500" y="4918075"/>
          <a:ext cx="2222500" cy="563563"/>
        </p:xfrm>
        <a:graphic>
          <a:graphicData uri="http://schemas.openxmlformats.org/presentationml/2006/ole">
            <mc:AlternateContent xmlns:mc="http://schemas.openxmlformats.org/markup-compatibility/2006">
              <mc:Choice xmlns:v="urn:schemas-microsoft-com:vml" Requires="v">
                <p:oleObj spid="_x0000_s115912" name="Equation" r:id="rId7" imgW="1295400" imgH="330200" progId="Equation.3">
                  <p:embed/>
                </p:oleObj>
              </mc:Choice>
              <mc:Fallback>
                <p:oleObj name="Equation" r:id="rId7" imgW="1295400" imgH="330200" progId="Equation.3">
                  <p:embed/>
                  <p:pic>
                    <p:nvPicPr>
                      <p:cNvPr id="0" name="Picture 10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76500" y="4918075"/>
                        <a:ext cx="2222500" cy="563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13"/>
          <p:cNvGraphicFramePr>
            <a:graphicFrameLocks noChangeAspect="1"/>
          </p:cNvGraphicFramePr>
          <p:nvPr>
            <p:extLst/>
          </p:nvPr>
        </p:nvGraphicFramePr>
        <p:xfrm>
          <a:off x="3821931" y="3234109"/>
          <a:ext cx="1254125" cy="842963"/>
        </p:xfrm>
        <a:graphic>
          <a:graphicData uri="http://schemas.openxmlformats.org/presentationml/2006/ole">
            <mc:AlternateContent xmlns:mc="http://schemas.openxmlformats.org/markup-compatibility/2006">
              <mc:Choice xmlns:v="urn:schemas-microsoft-com:vml" Requires="v">
                <p:oleObj spid="_x0000_s115913" name="Equation" r:id="rId9" imgW="647700" imgH="431800" progId="Equation.3">
                  <p:embed/>
                </p:oleObj>
              </mc:Choice>
              <mc:Fallback>
                <p:oleObj name="Equation" r:id="rId9" imgW="647700" imgH="431800" progId="Equation.3">
                  <p:embed/>
                  <p:pic>
                    <p:nvPicPr>
                      <p:cNvPr id="0" name="Picture 10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21931" y="3234109"/>
                        <a:ext cx="1254125" cy="842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4"/>
          <p:cNvGraphicFramePr>
            <a:graphicFrameLocks noChangeAspect="1"/>
          </p:cNvGraphicFramePr>
          <p:nvPr>
            <p:extLst/>
          </p:nvPr>
        </p:nvGraphicFramePr>
        <p:xfrm>
          <a:off x="899592" y="5023520"/>
          <a:ext cx="849313" cy="493712"/>
        </p:xfrm>
        <a:graphic>
          <a:graphicData uri="http://schemas.openxmlformats.org/presentationml/2006/ole">
            <mc:AlternateContent xmlns:mc="http://schemas.openxmlformats.org/markup-compatibility/2006">
              <mc:Choice xmlns:v="urn:schemas-microsoft-com:vml" Requires="v">
                <p:oleObj spid="_x0000_s115914" name="Equation" r:id="rId11" imgW="444114" imgH="253780" progId="Equation.3">
                  <p:embed/>
                </p:oleObj>
              </mc:Choice>
              <mc:Fallback>
                <p:oleObj name="Equation" r:id="rId11" imgW="444114" imgH="253780" progId="Equation.3">
                  <p:embed/>
                  <p:pic>
                    <p:nvPicPr>
                      <p:cNvPr id="0" name="Picture 10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99592" y="5023520"/>
                        <a:ext cx="849313" cy="493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TextBox 15"/>
          <p:cNvSpPr txBox="1"/>
          <p:nvPr/>
        </p:nvSpPr>
        <p:spPr>
          <a:xfrm>
            <a:off x="2267744" y="4437112"/>
            <a:ext cx="2624565" cy="400110"/>
          </a:xfrm>
          <a:prstGeom prst="rect">
            <a:avLst/>
          </a:prstGeom>
          <a:noFill/>
        </p:spPr>
        <p:txBody>
          <a:bodyPr wrap="none" rtlCol="0">
            <a:spAutoFit/>
          </a:bodyPr>
          <a:lstStyle/>
          <a:p>
            <a:r>
              <a:rPr lang="en-GB" sz="2000" dirty="0" smtClean="0">
                <a:latin typeface="+mn-lt"/>
              </a:rPr>
              <a:t>Wave induced stress:</a:t>
            </a:r>
            <a:endParaRPr lang="en-GB" sz="2000" dirty="0">
              <a:latin typeface="+mn-lt"/>
            </a:endParaRPr>
          </a:p>
        </p:txBody>
      </p:sp>
      <p:graphicFrame>
        <p:nvGraphicFramePr>
          <p:cNvPr id="17" name="Object 6"/>
          <p:cNvGraphicFramePr>
            <a:graphicFrameLocks noChangeAspect="1"/>
          </p:cNvGraphicFramePr>
          <p:nvPr/>
        </p:nvGraphicFramePr>
        <p:xfrm>
          <a:off x="899592" y="2453456"/>
          <a:ext cx="4000500" cy="471488"/>
        </p:xfrm>
        <a:graphic>
          <a:graphicData uri="http://schemas.openxmlformats.org/presentationml/2006/ole">
            <mc:AlternateContent xmlns:mc="http://schemas.openxmlformats.org/markup-compatibility/2006">
              <mc:Choice xmlns:v="urn:schemas-microsoft-com:vml" Requires="v">
                <p:oleObj spid="_x0000_s115915" name="Equation" r:id="rId13" imgW="2070100" imgH="241300" progId="Equation.3">
                  <p:embed/>
                </p:oleObj>
              </mc:Choice>
              <mc:Fallback>
                <p:oleObj name="Equation" r:id="rId13" imgW="2070100" imgH="241300" progId="Equation.3">
                  <p:embed/>
                  <p:pic>
                    <p:nvPicPr>
                      <p:cNvPr id="0" name="Picture 10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99592" y="2453456"/>
                        <a:ext cx="4000500" cy="471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Rectangle 17"/>
          <p:cNvSpPr/>
          <p:nvPr/>
        </p:nvSpPr>
        <p:spPr>
          <a:xfrm>
            <a:off x="467544" y="5733256"/>
            <a:ext cx="8280920" cy="646331"/>
          </a:xfrm>
          <a:prstGeom prst="rect">
            <a:avLst/>
          </a:prstGeom>
        </p:spPr>
        <p:txBody>
          <a:bodyPr wrap="square">
            <a:spAutoFit/>
          </a:bodyPr>
          <a:lstStyle/>
          <a:p>
            <a:pPr fontAlgn="base">
              <a:spcBef>
                <a:spcPct val="0"/>
              </a:spcBef>
              <a:spcAft>
                <a:spcPct val="0"/>
              </a:spcAft>
            </a:pPr>
            <a:r>
              <a:rPr lang="en-GB" dirty="0" smtClean="0">
                <a:ea typeface="Times New Roman" pitchFamily="18" charset="0"/>
                <a:cs typeface="Times New Roman" pitchFamily="18" charset="0"/>
              </a:rPr>
              <a:t>Janssen, P.A.E.M., 1997: Effect of surface gravity waves on the heat flux. ECMWF Technical Memorandum 239. </a:t>
            </a:r>
            <a:r>
              <a:rPr lang="en-GB" dirty="0" smtClean="0">
                <a:cs typeface="Arial" pitchFamily="34" charset="0"/>
              </a:rPr>
              <a:t>http://www.ecmwf.int/en/elibrary/technical-memoranda</a:t>
            </a:r>
          </a:p>
        </p:txBody>
      </p:sp>
      <p:grpSp>
        <p:nvGrpSpPr>
          <p:cNvPr id="25" name="Group 24"/>
          <p:cNvGrpSpPr/>
          <p:nvPr/>
        </p:nvGrpSpPr>
        <p:grpSpPr>
          <a:xfrm>
            <a:off x="5392515" y="3193509"/>
            <a:ext cx="3283941" cy="2611755"/>
            <a:chOff x="5392515" y="1753349"/>
            <a:chExt cx="3283941" cy="2611755"/>
          </a:xfrm>
        </p:grpSpPr>
        <p:sp>
          <p:nvSpPr>
            <p:cNvPr id="20" name="TextBox 19"/>
            <p:cNvSpPr txBox="1"/>
            <p:nvPr/>
          </p:nvSpPr>
          <p:spPr>
            <a:xfrm>
              <a:off x="5392515" y="2420888"/>
              <a:ext cx="397866" cy="369332"/>
            </a:xfrm>
            <a:prstGeom prst="rect">
              <a:avLst/>
            </a:prstGeom>
            <a:noFill/>
          </p:spPr>
          <p:txBody>
            <a:bodyPr wrap="none" rtlCol="0">
              <a:spAutoFit/>
            </a:bodyPr>
            <a:lstStyle/>
            <a:p>
              <a:r>
                <a:rPr lang="en-GB" i="1" dirty="0" smtClean="0">
                  <a:latin typeface="Times New Roman" pitchFamily="18" charset="0"/>
                  <a:cs typeface="Times New Roman" pitchFamily="18" charset="0"/>
                </a:rPr>
                <a:t>Z</a:t>
              </a:r>
              <a:r>
                <a:rPr lang="en-GB" i="1" baseline="-25000" dirty="0" smtClean="0">
                  <a:latin typeface="Times New Roman" pitchFamily="18" charset="0"/>
                  <a:cs typeface="Times New Roman" pitchFamily="18" charset="0"/>
                </a:rPr>
                <a:t>T</a:t>
              </a:r>
              <a:endParaRPr lang="en-GB" i="1" baseline="-25000" dirty="0">
                <a:latin typeface="Times New Roman" pitchFamily="18" charset="0"/>
                <a:cs typeface="Times New Roman" pitchFamily="18" charset="0"/>
              </a:endParaRPr>
            </a:p>
          </p:txBody>
        </p:sp>
        <p:pic>
          <p:nvPicPr>
            <p:cNvPr id="23" name="Picture 22"/>
            <p:cNvPicPr>
              <a:picLocks noChangeAspect="1"/>
            </p:cNvPicPr>
            <p:nvPr/>
          </p:nvPicPr>
          <p:blipFill>
            <a:blip r:embed="rId15" cstate="print"/>
            <a:stretch>
              <a:fillRect/>
            </a:stretch>
          </p:blipFill>
          <p:spPr>
            <a:xfrm>
              <a:off x="5790381" y="1753349"/>
              <a:ext cx="2886075" cy="2611755"/>
            </a:xfrm>
            <a:prstGeom prst="rect">
              <a:avLst/>
            </a:prstGeom>
          </p:spPr>
        </p:pic>
      </p:grpSp>
      <p:grpSp>
        <p:nvGrpSpPr>
          <p:cNvPr id="19" name="Group 34"/>
          <p:cNvGrpSpPr/>
          <p:nvPr/>
        </p:nvGrpSpPr>
        <p:grpSpPr>
          <a:xfrm>
            <a:off x="5326262" y="509210"/>
            <a:ext cx="3350194" cy="2631758"/>
            <a:chOff x="3022006" y="3356992"/>
            <a:chExt cx="3350194" cy="2631758"/>
          </a:xfrm>
        </p:grpSpPr>
        <p:sp>
          <p:nvSpPr>
            <p:cNvPr id="21" name="TextBox 20"/>
            <p:cNvSpPr txBox="1"/>
            <p:nvPr/>
          </p:nvSpPr>
          <p:spPr>
            <a:xfrm>
              <a:off x="3022006" y="4149080"/>
              <a:ext cx="397866" cy="369332"/>
            </a:xfrm>
            <a:prstGeom prst="rect">
              <a:avLst/>
            </a:prstGeom>
            <a:noFill/>
          </p:spPr>
          <p:txBody>
            <a:bodyPr wrap="none" rtlCol="0">
              <a:spAutoFit/>
            </a:bodyPr>
            <a:lstStyle/>
            <a:p>
              <a:r>
                <a:rPr lang="en-GB" i="1" dirty="0" smtClean="0">
                  <a:latin typeface="Times New Roman" pitchFamily="18" charset="0"/>
                  <a:cs typeface="Times New Roman" pitchFamily="18" charset="0"/>
                </a:rPr>
                <a:t>Z</a:t>
              </a:r>
              <a:r>
                <a:rPr lang="en-GB" i="1" baseline="-25000" dirty="0" smtClean="0">
                  <a:latin typeface="Times New Roman" pitchFamily="18" charset="0"/>
                  <a:cs typeface="Times New Roman" pitchFamily="18" charset="0"/>
                </a:rPr>
                <a:t>T</a:t>
              </a:r>
              <a:endParaRPr lang="en-GB" i="1" baseline="-25000" dirty="0">
                <a:latin typeface="Times New Roman" pitchFamily="18" charset="0"/>
                <a:cs typeface="Times New Roman" pitchFamily="18" charset="0"/>
              </a:endParaRPr>
            </a:p>
          </p:txBody>
        </p:sp>
        <p:pic>
          <p:nvPicPr>
            <p:cNvPr id="22" name="Picture 21"/>
            <p:cNvPicPr>
              <a:picLocks noChangeAspect="1"/>
            </p:cNvPicPr>
            <p:nvPr/>
          </p:nvPicPr>
          <p:blipFill>
            <a:blip r:embed="rId16" cstate="print"/>
            <a:stretch>
              <a:fillRect/>
            </a:stretch>
          </p:blipFill>
          <p:spPr>
            <a:xfrm>
              <a:off x="3406115" y="3356992"/>
              <a:ext cx="2966085" cy="2631758"/>
            </a:xfrm>
            <a:prstGeom prst="rect">
              <a:avLst/>
            </a:prstGeom>
          </p:spPr>
        </p:pic>
        <p:graphicFrame>
          <p:nvGraphicFramePr>
            <p:cNvPr id="24" name="Object 1"/>
            <p:cNvGraphicFramePr>
              <a:graphicFrameLocks noChangeAspect="1"/>
            </p:cNvGraphicFramePr>
            <p:nvPr/>
          </p:nvGraphicFramePr>
          <p:xfrm>
            <a:off x="3995936" y="3789040"/>
            <a:ext cx="1476375" cy="842963"/>
          </p:xfrm>
          <a:graphic>
            <a:graphicData uri="http://schemas.openxmlformats.org/presentationml/2006/ole">
              <mc:AlternateContent xmlns:mc="http://schemas.openxmlformats.org/markup-compatibility/2006">
                <mc:Choice xmlns:v="urn:schemas-microsoft-com:vml" Requires="v">
                  <p:oleObj spid="_x0000_s115916" name="Equation" r:id="rId17" imgW="761669" imgH="431613" progId="Equation.3">
                    <p:embed/>
                  </p:oleObj>
                </mc:Choice>
                <mc:Fallback>
                  <p:oleObj name="Equation" r:id="rId17" imgW="761669" imgH="431613" progId="Equation.3">
                    <p:embed/>
                    <p:pic>
                      <p:nvPicPr>
                        <p:cNvPr id="0" name="Picture 10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995936" y="3789040"/>
                          <a:ext cx="1476375" cy="842963"/>
                        </a:xfrm>
                        <a:prstGeom prst="rect">
                          <a:avLst/>
                        </a:prstGeom>
                        <a:solidFill>
                          <a:schemeClr val="bg1"/>
                        </a:solidFill>
                      </p:spPr>
                    </p:pic>
                  </p:oleObj>
                </mc:Fallback>
              </mc:AlternateContent>
            </a:graphicData>
          </a:graphic>
        </p:graphicFrame>
      </p:grpSp>
      <p:sp>
        <p:nvSpPr>
          <p:cNvPr id="2" name="TextBox 1"/>
          <p:cNvSpPr txBox="1"/>
          <p:nvPr/>
        </p:nvSpPr>
        <p:spPr>
          <a:xfrm>
            <a:off x="6652421" y="1988840"/>
            <a:ext cx="481222" cy="369332"/>
          </a:xfrm>
          <a:prstGeom prst="rect">
            <a:avLst/>
          </a:prstGeom>
          <a:noFill/>
        </p:spPr>
        <p:txBody>
          <a:bodyPr wrap="none" rtlCol="0">
            <a:spAutoFit/>
          </a:bodyPr>
          <a:lstStyle/>
          <a:p>
            <a:r>
              <a:rPr lang="en-GB" dirty="0" smtClean="0"/>
              <a:t>old</a:t>
            </a:r>
            <a:endParaRPr lang="en-GB" dirty="0"/>
          </a:p>
        </p:txBody>
      </p:sp>
      <p:sp>
        <p:nvSpPr>
          <p:cNvPr id="26" name="TextBox 25"/>
          <p:cNvSpPr txBox="1"/>
          <p:nvPr/>
        </p:nvSpPr>
        <p:spPr>
          <a:xfrm>
            <a:off x="6683066" y="3491716"/>
            <a:ext cx="585866" cy="369332"/>
          </a:xfrm>
          <a:prstGeom prst="rect">
            <a:avLst/>
          </a:prstGeom>
          <a:noFill/>
        </p:spPr>
        <p:txBody>
          <a:bodyPr wrap="none" rtlCol="0">
            <a:spAutoFit/>
          </a:bodyPr>
          <a:lstStyle/>
          <a:p>
            <a:r>
              <a:rPr lang="en-GB" dirty="0" smtClean="0"/>
              <a:t>new</a:t>
            </a:r>
            <a:endParaRPr lang="en-GB" dirty="0"/>
          </a:p>
        </p:txBody>
      </p:sp>
    </p:spTree>
    <p:extLst>
      <p:ext uri="{BB962C8B-B14F-4D97-AF65-F5344CB8AC3E}">
        <p14:creationId xmlns:p14="http://schemas.microsoft.com/office/powerpoint/2010/main" val="1995903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6"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6"/>
          <p:cNvSpPr txBox="1">
            <a:spLocks noChangeArrowheads="1"/>
          </p:cNvSpPr>
          <p:nvPr/>
        </p:nvSpPr>
        <p:spPr bwMode="auto">
          <a:xfrm>
            <a:off x="702291" y="116632"/>
            <a:ext cx="8334205" cy="584775"/>
          </a:xfrm>
          <a:prstGeom prst="rect">
            <a:avLst/>
          </a:prstGeom>
          <a:noFill/>
          <a:ln w="12700">
            <a:noFill/>
            <a:miter lim="800000"/>
            <a:headEnd/>
            <a:tailEnd/>
          </a:ln>
        </p:spPr>
        <p:txBody>
          <a:bodyPr wrap="none">
            <a:spAutoFit/>
          </a:bodyPr>
          <a:lstStyle/>
          <a:p>
            <a:pPr algn="r"/>
            <a:r>
              <a:rPr lang="en-GB" sz="3200" dirty="0" smtClean="0">
                <a:solidFill>
                  <a:srgbClr val="376092"/>
                </a:solidFill>
                <a:latin typeface="Tahoma" pitchFamily="34" charset="0"/>
              </a:rPr>
              <a:t>Impact of Coupling: revisit parameterisations</a:t>
            </a:r>
            <a:endParaRPr lang="en-GB" dirty="0">
              <a:solidFill>
                <a:srgbClr val="376092"/>
              </a:solidFill>
            </a:endParaRPr>
          </a:p>
        </p:txBody>
      </p:sp>
      <p:pic>
        <p:nvPicPr>
          <p:cNvPr id="5" name="Picture 4"/>
          <p:cNvPicPr>
            <a:picLocks noChangeAspect="1"/>
          </p:cNvPicPr>
          <p:nvPr/>
        </p:nvPicPr>
        <p:blipFill>
          <a:blip r:embed="rId2" cstate="print"/>
          <a:stretch>
            <a:fillRect/>
          </a:stretch>
        </p:blipFill>
        <p:spPr>
          <a:xfrm>
            <a:off x="684000" y="864000"/>
            <a:ext cx="2986088" cy="2603183"/>
          </a:xfrm>
          <a:prstGeom prst="rect">
            <a:avLst/>
          </a:prstGeom>
        </p:spPr>
      </p:pic>
      <p:pic>
        <p:nvPicPr>
          <p:cNvPr id="11" name="Picture 10"/>
          <p:cNvPicPr>
            <a:picLocks noChangeAspect="1"/>
          </p:cNvPicPr>
          <p:nvPr/>
        </p:nvPicPr>
        <p:blipFill>
          <a:blip r:embed="rId3" cstate="print"/>
          <a:stretch>
            <a:fillRect/>
          </a:stretch>
        </p:blipFill>
        <p:spPr>
          <a:xfrm>
            <a:off x="684000" y="3528000"/>
            <a:ext cx="2891790" cy="2606040"/>
          </a:xfrm>
          <a:prstGeom prst="rect">
            <a:avLst/>
          </a:prstGeom>
        </p:spPr>
      </p:pic>
      <p:sp>
        <p:nvSpPr>
          <p:cNvPr id="7" name="TextBox 6"/>
          <p:cNvSpPr txBox="1"/>
          <p:nvPr/>
        </p:nvSpPr>
        <p:spPr>
          <a:xfrm>
            <a:off x="3563888" y="1196752"/>
            <a:ext cx="2770310" cy="1754326"/>
          </a:xfrm>
          <a:prstGeom prst="rect">
            <a:avLst/>
          </a:prstGeom>
          <a:noFill/>
        </p:spPr>
        <p:txBody>
          <a:bodyPr wrap="none" rtlCol="0">
            <a:spAutoFit/>
          </a:bodyPr>
          <a:lstStyle/>
          <a:p>
            <a:r>
              <a:rPr lang="en-GB" dirty="0" smtClean="0"/>
              <a:t>Exchange coefficients</a:t>
            </a:r>
          </a:p>
          <a:p>
            <a:r>
              <a:rPr lang="en-GB" dirty="0" smtClean="0"/>
              <a:t>dependency on wind speed</a:t>
            </a:r>
          </a:p>
          <a:p>
            <a:r>
              <a:rPr lang="en-GB" dirty="0" smtClean="0"/>
              <a:t>Left: for momentum (</a:t>
            </a:r>
            <a:r>
              <a:rPr lang="en-GB" dirty="0" err="1" smtClean="0"/>
              <a:t>C</a:t>
            </a:r>
            <a:r>
              <a:rPr lang="en-GB" baseline="-25000" dirty="0" err="1" smtClean="0"/>
              <a:t>d</a:t>
            </a:r>
            <a:r>
              <a:rPr lang="en-GB" dirty="0" smtClean="0"/>
              <a:t>)</a:t>
            </a:r>
          </a:p>
          <a:p>
            <a:r>
              <a:rPr lang="en-GB" dirty="0" smtClean="0"/>
              <a:t>Right: for heat (C</a:t>
            </a:r>
            <a:r>
              <a:rPr lang="en-GB" baseline="-25000" dirty="0" smtClean="0"/>
              <a:t>h</a:t>
            </a:r>
            <a:r>
              <a:rPr lang="en-GB" dirty="0" smtClean="0"/>
              <a:t>)</a:t>
            </a:r>
          </a:p>
          <a:p>
            <a:r>
              <a:rPr lang="en-GB" b="1" dirty="0" smtClean="0"/>
              <a:t>Operational version</a:t>
            </a:r>
          </a:p>
          <a:p>
            <a:endParaRPr lang="en-GB" dirty="0"/>
          </a:p>
        </p:txBody>
      </p:sp>
      <p:sp>
        <p:nvSpPr>
          <p:cNvPr id="8" name="TextBox 7"/>
          <p:cNvSpPr txBox="1"/>
          <p:nvPr/>
        </p:nvSpPr>
        <p:spPr>
          <a:xfrm>
            <a:off x="3563888" y="3546882"/>
            <a:ext cx="2466253" cy="2031325"/>
          </a:xfrm>
          <a:prstGeom prst="rect">
            <a:avLst/>
          </a:prstGeom>
          <a:noFill/>
        </p:spPr>
        <p:txBody>
          <a:bodyPr wrap="none" rtlCol="0">
            <a:spAutoFit/>
          </a:bodyPr>
          <a:lstStyle/>
          <a:p>
            <a:r>
              <a:rPr lang="en-GB" b="1" dirty="0" smtClean="0"/>
              <a:t>Experimental version</a:t>
            </a:r>
          </a:p>
          <a:p>
            <a:endParaRPr lang="en-GB" dirty="0" smtClean="0"/>
          </a:p>
          <a:p>
            <a:r>
              <a:rPr lang="en-GB" dirty="0" smtClean="0"/>
              <a:t>Sea state depend C</a:t>
            </a:r>
            <a:r>
              <a:rPr lang="en-GB" baseline="-25000" dirty="0" smtClean="0"/>
              <a:t>h</a:t>
            </a:r>
          </a:p>
          <a:p>
            <a:r>
              <a:rPr lang="en-GB" b="1" dirty="0" smtClean="0"/>
              <a:t>and</a:t>
            </a:r>
          </a:p>
          <a:p>
            <a:r>
              <a:rPr lang="en-GB" dirty="0" smtClean="0"/>
              <a:t>Maximum wave spectral</a:t>
            </a:r>
          </a:p>
          <a:p>
            <a:r>
              <a:rPr lang="en-GB" dirty="0" smtClean="0"/>
              <a:t>limitation.</a:t>
            </a:r>
          </a:p>
          <a:p>
            <a:endParaRPr lang="en-GB" dirty="0"/>
          </a:p>
        </p:txBody>
      </p:sp>
      <p:grpSp>
        <p:nvGrpSpPr>
          <p:cNvPr id="9" name="Group 8"/>
          <p:cNvGrpSpPr/>
          <p:nvPr/>
        </p:nvGrpSpPr>
        <p:grpSpPr>
          <a:xfrm>
            <a:off x="467544" y="744959"/>
            <a:ext cx="587020" cy="1767682"/>
            <a:chOff x="467544" y="744959"/>
            <a:chExt cx="587020" cy="1767682"/>
          </a:xfrm>
        </p:grpSpPr>
        <p:sp>
          <p:nvSpPr>
            <p:cNvPr id="13" name="TextBox 12"/>
            <p:cNvSpPr txBox="1"/>
            <p:nvPr/>
          </p:nvSpPr>
          <p:spPr>
            <a:xfrm>
              <a:off x="467544" y="2204864"/>
              <a:ext cx="276038" cy="307777"/>
            </a:xfrm>
            <a:prstGeom prst="rect">
              <a:avLst/>
            </a:prstGeom>
            <a:noFill/>
          </p:spPr>
          <p:txBody>
            <a:bodyPr wrap="none" rtlCol="0">
              <a:spAutoFit/>
            </a:bodyPr>
            <a:lstStyle/>
            <a:p>
              <a:r>
                <a:rPr lang="en-GB" sz="1400" b="1" dirty="0" smtClean="0"/>
                <a:t>3</a:t>
              </a:r>
              <a:endParaRPr lang="en-GB" sz="1400" b="1" dirty="0"/>
            </a:p>
          </p:txBody>
        </p:sp>
        <p:sp>
          <p:nvSpPr>
            <p:cNvPr id="14" name="TextBox 13"/>
            <p:cNvSpPr txBox="1"/>
            <p:nvPr/>
          </p:nvSpPr>
          <p:spPr>
            <a:xfrm>
              <a:off x="467544" y="1537047"/>
              <a:ext cx="276038" cy="307777"/>
            </a:xfrm>
            <a:prstGeom prst="rect">
              <a:avLst/>
            </a:prstGeom>
            <a:noFill/>
          </p:spPr>
          <p:txBody>
            <a:bodyPr wrap="none" rtlCol="0">
              <a:spAutoFit/>
            </a:bodyPr>
            <a:lstStyle/>
            <a:p>
              <a:r>
                <a:rPr lang="en-GB" sz="1400" b="1" dirty="0" smtClean="0"/>
                <a:t>6</a:t>
              </a:r>
              <a:endParaRPr lang="en-GB" sz="1400" b="1" dirty="0"/>
            </a:p>
          </p:txBody>
        </p:sp>
        <p:sp>
          <p:nvSpPr>
            <p:cNvPr id="15" name="TextBox 14"/>
            <p:cNvSpPr txBox="1"/>
            <p:nvPr/>
          </p:nvSpPr>
          <p:spPr>
            <a:xfrm>
              <a:off x="467544" y="744959"/>
              <a:ext cx="587020" cy="307777"/>
            </a:xfrm>
            <a:prstGeom prst="rect">
              <a:avLst/>
            </a:prstGeom>
            <a:noFill/>
          </p:spPr>
          <p:txBody>
            <a:bodyPr wrap="none" rtlCol="0">
              <a:spAutoFit/>
            </a:bodyPr>
            <a:lstStyle/>
            <a:p>
              <a:r>
                <a:rPr lang="en-GB" sz="1400" b="1" dirty="0" smtClean="0"/>
                <a:t>x 10</a:t>
              </a:r>
              <a:r>
                <a:rPr lang="en-GB" sz="1400" b="1" baseline="30000" dirty="0" smtClean="0"/>
                <a:t>-3</a:t>
              </a:r>
              <a:endParaRPr lang="en-GB" sz="1400" b="1" baseline="30000" dirty="0"/>
            </a:p>
          </p:txBody>
        </p:sp>
      </p:grpSp>
      <p:grpSp>
        <p:nvGrpSpPr>
          <p:cNvPr id="16" name="Group 15"/>
          <p:cNvGrpSpPr/>
          <p:nvPr/>
        </p:nvGrpSpPr>
        <p:grpSpPr>
          <a:xfrm>
            <a:off x="467544" y="3605534"/>
            <a:ext cx="587020" cy="1767682"/>
            <a:chOff x="467544" y="744959"/>
            <a:chExt cx="587020" cy="1767682"/>
          </a:xfrm>
        </p:grpSpPr>
        <p:sp>
          <p:nvSpPr>
            <p:cNvPr id="17" name="TextBox 16"/>
            <p:cNvSpPr txBox="1"/>
            <p:nvPr/>
          </p:nvSpPr>
          <p:spPr>
            <a:xfrm>
              <a:off x="467544" y="2204864"/>
              <a:ext cx="276038" cy="307777"/>
            </a:xfrm>
            <a:prstGeom prst="rect">
              <a:avLst/>
            </a:prstGeom>
            <a:noFill/>
          </p:spPr>
          <p:txBody>
            <a:bodyPr wrap="none" rtlCol="0">
              <a:spAutoFit/>
            </a:bodyPr>
            <a:lstStyle/>
            <a:p>
              <a:r>
                <a:rPr lang="en-GB" sz="1400" b="1" dirty="0" smtClean="0"/>
                <a:t>3</a:t>
              </a:r>
              <a:endParaRPr lang="en-GB" sz="1400" b="1" dirty="0"/>
            </a:p>
          </p:txBody>
        </p:sp>
        <p:sp>
          <p:nvSpPr>
            <p:cNvPr id="18" name="TextBox 17"/>
            <p:cNvSpPr txBox="1"/>
            <p:nvPr/>
          </p:nvSpPr>
          <p:spPr>
            <a:xfrm>
              <a:off x="467544" y="1537047"/>
              <a:ext cx="276038" cy="307777"/>
            </a:xfrm>
            <a:prstGeom prst="rect">
              <a:avLst/>
            </a:prstGeom>
            <a:noFill/>
          </p:spPr>
          <p:txBody>
            <a:bodyPr wrap="none" rtlCol="0">
              <a:spAutoFit/>
            </a:bodyPr>
            <a:lstStyle/>
            <a:p>
              <a:r>
                <a:rPr lang="en-GB" sz="1400" b="1" dirty="0" smtClean="0"/>
                <a:t>6</a:t>
              </a:r>
              <a:endParaRPr lang="en-GB" sz="1400" b="1" dirty="0"/>
            </a:p>
          </p:txBody>
        </p:sp>
        <p:sp>
          <p:nvSpPr>
            <p:cNvPr id="19" name="TextBox 18"/>
            <p:cNvSpPr txBox="1"/>
            <p:nvPr/>
          </p:nvSpPr>
          <p:spPr>
            <a:xfrm>
              <a:off x="467544" y="744959"/>
              <a:ext cx="587020" cy="307777"/>
            </a:xfrm>
            <a:prstGeom prst="rect">
              <a:avLst/>
            </a:prstGeom>
            <a:noFill/>
          </p:spPr>
          <p:txBody>
            <a:bodyPr wrap="none" rtlCol="0">
              <a:spAutoFit/>
            </a:bodyPr>
            <a:lstStyle/>
            <a:p>
              <a:r>
                <a:rPr lang="en-GB" sz="1400" b="1" dirty="0" smtClean="0"/>
                <a:t>x 10</a:t>
              </a:r>
              <a:r>
                <a:rPr lang="en-GB" sz="1400" b="1" baseline="30000" dirty="0" smtClean="0"/>
                <a:t>-3</a:t>
              </a:r>
              <a:endParaRPr lang="en-GB" sz="1400" b="1" baseline="30000" dirty="0"/>
            </a:p>
          </p:txBody>
        </p:sp>
      </p:grpSp>
      <p:grpSp>
        <p:nvGrpSpPr>
          <p:cNvPr id="30" name="Group 29"/>
          <p:cNvGrpSpPr/>
          <p:nvPr/>
        </p:nvGrpSpPr>
        <p:grpSpPr>
          <a:xfrm>
            <a:off x="6001204" y="750190"/>
            <a:ext cx="3027169" cy="2731280"/>
            <a:chOff x="6001204" y="750190"/>
            <a:chExt cx="3027169" cy="2731280"/>
          </a:xfrm>
        </p:grpSpPr>
        <p:pic>
          <p:nvPicPr>
            <p:cNvPr id="6" name="Picture 5"/>
            <p:cNvPicPr>
              <a:picLocks noChangeAspect="1"/>
            </p:cNvPicPr>
            <p:nvPr/>
          </p:nvPicPr>
          <p:blipFill>
            <a:blip r:embed="rId4" cstate="print"/>
            <a:stretch>
              <a:fillRect/>
            </a:stretch>
          </p:blipFill>
          <p:spPr>
            <a:xfrm>
              <a:off x="6048000" y="864000"/>
              <a:ext cx="2980373" cy="2617470"/>
            </a:xfrm>
            <a:prstGeom prst="rect">
              <a:avLst/>
            </a:prstGeom>
          </p:spPr>
        </p:pic>
        <p:grpSp>
          <p:nvGrpSpPr>
            <p:cNvPr id="20" name="Group 19"/>
            <p:cNvGrpSpPr/>
            <p:nvPr/>
          </p:nvGrpSpPr>
          <p:grpSpPr>
            <a:xfrm>
              <a:off x="6001204" y="750190"/>
              <a:ext cx="587020" cy="1819945"/>
              <a:chOff x="6001204" y="764704"/>
              <a:chExt cx="587020" cy="1819945"/>
            </a:xfrm>
          </p:grpSpPr>
          <p:sp>
            <p:nvSpPr>
              <p:cNvPr id="21" name="TextBox 20"/>
              <p:cNvSpPr txBox="1"/>
              <p:nvPr/>
            </p:nvSpPr>
            <p:spPr>
              <a:xfrm>
                <a:off x="6001204" y="2276872"/>
                <a:ext cx="276038" cy="307777"/>
              </a:xfrm>
              <a:prstGeom prst="rect">
                <a:avLst/>
              </a:prstGeom>
              <a:noFill/>
            </p:spPr>
            <p:txBody>
              <a:bodyPr wrap="none" rtlCol="0">
                <a:spAutoFit/>
              </a:bodyPr>
              <a:lstStyle/>
              <a:p>
                <a:r>
                  <a:rPr lang="en-GB" sz="1400" b="1" dirty="0" smtClean="0"/>
                  <a:t>1</a:t>
                </a:r>
                <a:endParaRPr lang="en-GB" sz="1400" b="1" dirty="0"/>
              </a:p>
            </p:txBody>
          </p:sp>
          <p:sp>
            <p:nvSpPr>
              <p:cNvPr id="22" name="TextBox 21"/>
              <p:cNvSpPr txBox="1"/>
              <p:nvPr/>
            </p:nvSpPr>
            <p:spPr>
              <a:xfrm>
                <a:off x="6001204" y="1738557"/>
                <a:ext cx="276038" cy="307777"/>
              </a:xfrm>
              <a:prstGeom prst="rect">
                <a:avLst/>
              </a:prstGeom>
              <a:noFill/>
            </p:spPr>
            <p:txBody>
              <a:bodyPr wrap="none" rtlCol="0">
                <a:spAutoFit/>
              </a:bodyPr>
              <a:lstStyle/>
              <a:p>
                <a:r>
                  <a:rPr lang="en-GB" sz="1400" b="1" dirty="0" smtClean="0"/>
                  <a:t>2</a:t>
                </a:r>
                <a:endParaRPr lang="en-GB" sz="1400" b="1" dirty="0"/>
              </a:p>
            </p:txBody>
          </p:sp>
          <p:sp>
            <p:nvSpPr>
              <p:cNvPr id="23" name="TextBox 22"/>
              <p:cNvSpPr txBox="1"/>
              <p:nvPr/>
            </p:nvSpPr>
            <p:spPr>
              <a:xfrm>
                <a:off x="6001204" y="764704"/>
                <a:ext cx="587020" cy="307777"/>
              </a:xfrm>
              <a:prstGeom prst="rect">
                <a:avLst/>
              </a:prstGeom>
              <a:noFill/>
            </p:spPr>
            <p:txBody>
              <a:bodyPr wrap="none" rtlCol="0">
                <a:spAutoFit/>
              </a:bodyPr>
              <a:lstStyle/>
              <a:p>
                <a:r>
                  <a:rPr lang="en-GB" sz="1400" b="1" dirty="0" smtClean="0"/>
                  <a:t>x 10</a:t>
                </a:r>
                <a:r>
                  <a:rPr lang="en-GB" sz="1400" b="1" baseline="30000" dirty="0" smtClean="0"/>
                  <a:t>-3</a:t>
                </a:r>
                <a:endParaRPr lang="en-GB" sz="1400" b="1" baseline="30000" dirty="0"/>
              </a:p>
            </p:txBody>
          </p:sp>
          <p:sp>
            <p:nvSpPr>
              <p:cNvPr id="24" name="TextBox 23"/>
              <p:cNvSpPr txBox="1"/>
              <p:nvPr/>
            </p:nvSpPr>
            <p:spPr>
              <a:xfrm>
                <a:off x="6009640" y="1139258"/>
                <a:ext cx="276038" cy="307777"/>
              </a:xfrm>
              <a:prstGeom prst="rect">
                <a:avLst/>
              </a:prstGeom>
              <a:noFill/>
            </p:spPr>
            <p:txBody>
              <a:bodyPr wrap="none" rtlCol="0">
                <a:spAutoFit/>
              </a:bodyPr>
              <a:lstStyle/>
              <a:p>
                <a:r>
                  <a:rPr lang="en-GB" sz="1400" b="1" dirty="0" smtClean="0"/>
                  <a:t>3</a:t>
                </a:r>
                <a:endParaRPr lang="en-GB" sz="1400" b="1" dirty="0"/>
              </a:p>
            </p:txBody>
          </p:sp>
        </p:grpSp>
      </p:grpSp>
      <p:grpSp>
        <p:nvGrpSpPr>
          <p:cNvPr id="31" name="Group 30"/>
          <p:cNvGrpSpPr/>
          <p:nvPr/>
        </p:nvGrpSpPr>
        <p:grpSpPr>
          <a:xfrm>
            <a:off x="5997646" y="3437721"/>
            <a:ext cx="2993579" cy="2713464"/>
            <a:chOff x="5997646" y="3437721"/>
            <a:chExt cx="2993579" cy="2713464"/>
          </a:xfrm>
        </p:grpSpPr>
        <p:pic>
          <p:nvPicPr>
            <p:cNvPr id="12" name="Picture 11"/>
            <p:cNvPicPr>
              <a:picLocks noChangeAspect="1"/>
            </p:cNvPicPr>
            <p:nvPr/>
          </p:nvPicPr>
          <p:blipFill>
            <a:blip r:embed="rId5" cstate="print"/>
            <a:stretch>
              <a:fillRect/>
            </a:stretch>
          </p:blipFill>
          <p:spPr>
            <a:xfrm>
              <a:off x="6048000" y="3528000"/>
              <a:ext cx="2943225" cy="2623185"/>
            </a:xfrm>
            <a:prstGeom prst="rect">
              <a:avLst/>
            </a:prstGeom>
          </p:spPr>
        </p:pic>
        <p:grpSp>
          <p:nvGrpSpPr>
            <p:cNvPr id="25" name="Group 24"/>
            <p:cNvGrpSpPr/>
            <p:nvPr/>
          </p:nvGrpSpPr>
          <p:grpSpPr>
            <a:xfrm>
              <a:off x="5997646" y="3437721"/>
              <a:ext cx="587020" cy="1819945"/>
              <a:chOff x="6001204" y="764704"/>
              <a:chExt cx="587020" cy="1819945"/>
            </a:xfrm>
          </p:grpSpPr>
          <p:sp>
            <p:nvSpPr>
              <p:cNvPr id="26" name="TextBox 25"/>
              <p:cNvSpPr txBox="1"/>
              <p:nvPr/>
            </p:nvSpPr>
            <p:spPr>
              <a:xfrm>
                <a:off x="6001204" y="2276872"/>
                <a:ext cx="276038" cy="307777"/>
              </a:xfrm>
              <a:prstGeom prst="rect">
                <a:avLst/>
              </a:prstGeom>
              <a:noFill/>
            </p:spPr>
            <p:txBody>
              <a:bodyPr wrap="none" rtlCol="0">
                <a:spAutoFit/>
              </a:bodyPr>
              <a:lstStyle/>
              <a:p>
                <a:r>
                  <a:rPr lang="en-GB" sz="1400" b="1" dirty="0" smtClean="0"/>
                  <a:t>1</a:t>
                </a:r>
                <a:endParaRPr lang="en-GB" sz="1400" b="1" dirty="0"/>
              </a:p>
            </p:txBody>
          </p:sp>
          <p:sp>
            <p:nvSpPr>
              <p:cNvPr id="27" name="TextBox 26"/>
              <p:cNvSpPr txBox="1"/>
              <p:nvPr/>
            </p:nvSpPr>
            <p:spPr>
              <a:xfrm>
                <a:off x="6001204" y="1738557"/>
                <a:ext cx="276038" cy="307777"/>
              </a:xfrm>
              <a:prstGeom prst="rect">
                <a:avLst/>
              </a:prstGeom>
              <a:noFill/>
            </p:spPr>
            <p:txBody>
              <a:bodyPr wrap="none" rtlCol="0">
                <a:spAutoFit/>
              </a:bodyPr>
              <a:lstStyle/>
              <a:p>
                <a:r>
                  <a:rPr lang="en-GB" sz="1400" b="1" dirty="0" smtClean="0"/>
                  <a:t>2</a:t>
                </a:r>
                <a:endParaRPr lang="en-GB" sz="1400" b="1" dirty="0"/>
              </a:p>
            </p:txBody>
          </p:sp>
          <p:sp>
            <p:nvSpPr>
              <p:cNvPr id="28" name="TextBox 27"/>
              <p:cNvSpPr txBox="1"/>
              <p:nvPr/>
            </p:nvSpPr>
            <p:spPr>
              <a:xfrm>
                <a:off x="6001204" y="764704"/>
                <a:ext cx="587020" cy="307777"/>
              </a:xfrm>
              <a:prstGeom prst="rect">
                <a:avLst/>
              </a:prstGeom>
              <a:noFill/>
            </p:spPr>
            <p:txBody>
              <a:bodyPr wrap="none" rtlCol="0">
                <a:spAutoFit/>
              </a:bodyPr>
              <a:lstStyle/>
              <a:p>
                <a:r>
                  <a:rPr lang="en-GB" sz="1400" b="1" dirty="0" smtClean="0"/>
                  <a:t>x 10</a:t>
                </a:r>
                <a:r>
                  <a:rPr lang="en-GB" sz="1400" b="1" baseline="30000" dirty="0" smtClean="0"/>
                  <a:t>-3</a:t>
                </a:r>
                <a:endParaRPr lang="en-GB" sz="1400" b="1" baseline="30000" dirty="0"/>
              </a:p>
            </p:txBody>
          </p:sp>
          <p:sp>
            <p:nvSpPr>
              <p:cNvPr id="29" name="TextBox 28"/>
              <p:cNvSpPr txBox="1"/>
              <p:nvPr/>
            </p:nvSpPr>
            <p:spPr>
              <a:xfrm>
                <a:off x="6009640" y="1139258"/>
                <a:ext cx="276038" cy="307777"/>
              </a:xfrm>
              <a:prstGeom prst="rect">
                <a:avLst/>
              </a:prstGeom>
              <a:noFill/>
            </p:spPr>
            <p:txBody>
              <a:bodyPr wrap="none" rtlCol="0">
                <a:spAutoFit/>
              </a:bodyPr>
              <a:lstStyle/>
              <a:p>
                <a:r>
                  <a:rPr lang="en-GB" sz="1400" b="1" dirty="0" smtClean="0"/>
                  <a:t>3</a:t>
                </a:r>
                <a:endParaRPr lang="en-GB" sz="1400" b="1" dirty="0"/>
              </a:p>
            </p:txBody>
          </p:sp>
        </p:grpSp>
      </p:grpSp>
      <p:grpSp>
        <p:nvGrpSpPr>
          <p:cNvPr id="32" name="Group 31"/>
          <p:cNvGrpSpPr/>
          <p:nvPr/>
        </p:nvGrpSpPr>
        <p:grpSpPr>
          <a:xfrm>
            <a:off x="1136714" y="2996952"/>
            <a:ext cx="1995126" cy="307777"/>
            <a:chOff x="1086588" y="2996952"/>
            <a:chExt cx="1995126" cy="307777"/>
          </a:xfrm>
        </p:grpSpPr>
        <p:sp>
          <p:nvSpPr>
            <p:cNvPr id="33" name="TextBox 32"/>
            <p:cNvSpPr txBox="1"/>
            <p:nvPr/>
          </p:nvSpPr>
          <p:spPr>
            <a:xfrm>
              <a:off x="2714306" y="2996952"/>
              <a:ext cx="367408" cy="307777"/>
            </a:xfrm>
            <a:prstGeom prst="rect">
              <a:avLst/>
            </a:prstGeom>
            <a:noFill/>
          </p:spPr>
          <p:txBody>
            <a:bodyPr wrap="none" rtlCol="0">
              <a:spAutoFit/>
            </a:bodyPr>
            <a:lstStyle/>
            <a:p>
              <a:r>
                <a:rPr lang="en-GB" sz="1400" b="1" dirty="0" smtClean="0"/>
                <a:t>55</a:t>
              </a:r>
              <a:endParaRPr lang="en-GB" sz="1400" b="1" dirty="0"/>
            </a:p>
          </p:txBody>
        </p:sp>
        <p:sp>
          <p:nvSpPr>
            <p:cNvPr id="34" name="TextBox 33"/>
            <p:cNvSpPr txBox="1"/>
            <p:nvPr/>
          </p:nvSpPr>
          <p:spPr>
            <a:xfrm>
              <a:off x="1086588" y="2996952"/>
              <a:ext cx="367408" cy="307777"/>
            </a:xfrm>
            <a:prstGeom prst="rect">
              <a:avLst/>
            </a:prstGeom>
            <a:noFill/>
          </p:spPr>
          <p:txBody>
            <a:bodyPr wrap="none" rtlCol="0">
              <a:spAutoFit/>
            </a:bodyPr>
            <a:lstStyle/>
            <a:p>
              <a:r>
                <a:rPr lang="en-GB" sz="1400" b="1" dirty="0" smtClean="0"/>
                <a:t>10</a:t>
              </a:r>
              <a:endParaRPr lang="en-GB" sz="1400" b="1" dirty="0"/>
            </a:p>
          </p:txBody>
        </p:sp>
      </p:grpSp>
      <p:grpSp>
        <p:nvGrpSpPr>
          <p:cNvPr id="35" name="Group 34"/>
          <p:cNvGrpSpPr/>
          <p:nvPr/>
        </p:nvGrpSpPr>
        <p:grpSpPr>
          <a:xfrm>
            <a:off x="1136714" y="5661248"/>
            <a:ext cx="1995126" cy="307777"/>
            <a:chOff x="1086588" y="2996952"/>
            <a:chExt cx="1995126" cy="307777"/>
          </a:xfrm>
        </p:grpSpPr>
        <p:sp>
          <p:nvSpPr>
            <p:cNvPr id="36" name="TextBox 35"/>
            <p:cNvSpPr txBox="1"/>
            <p:nvPr/>
          </p:nvSpPr>
          <p:spPr>
            <a:xfrm>
              <a:off x="2714306" y="2996952"/>
              <a:ext cx="367408" cy="307777"/>
            </a:xfrm>
            <a:prstGeom prst="rect">
              <a:avLst/>
            </a:prstGeom>
            <a:noFill/>
          </p:spPr>
          <p:txBody>
            <a:bodyPr wrap="none" rtlCol="0">
              <a:spAutoFit/>
            </a:bodyPr>
            <a:lstStyle/>
            <a:p>
              <a:r>
                <a:rPr lang="en-GB" sz="1400" b="1" dirty="0" smtClean="0"/>
                <a:t>55</a:t>
              </a:r>
              <a:endParaRPr lang="en-GB" sz="1400" b="1" dirty="0"/>
            </a:p>
          </p:txBody>
        </p:sp>
        <p:sp>
          <p:nvSpPr>
            <p:cNvPr id="37" name="TextBox 36"/>
            <p:cNvSpPr txBox="1"/>
            <p:nvPr/>
          </p:nvSpPr>
          <p:spPr>
            <a:xfrm>
              <a:off x="1086588" y="2996952"/>
              <a:ext cx="367408" cy="307777"/>
            </a:xfrm>
            <a:prstGeom prst="rect">
              <a:avLst/>
            </a:prstGeom>
            <a:noFill/>
          </p:spPr>
          <p:txBody>
            <a:bodyPr wrap="none" rtlCol="0">
              <a:spAutoFit/>
            </a:bodyPr>
            <a:lstStyle/>
            <a:p>
              <a:r>
                <a:rPr lang="en-GB" sz="1400" b="1" dirty="0" smtClean="0"/>
                <a:t>10</a:t>
              </a:r>
              <a:endParaRPr lang="en-GB" sz="1400" b="1" dirty="0"/>
            </a:p>
          </p:txBody>
        </p:sp>
      </p:grpSp>
      <p:grpSp>
        <p:nvGrpSpPr>
          <p:cNvPr id="38" name="Group 37"/>
          <p:cNvGrpSpPr/>
          <p:nvPr/>
        </p:nvGrpSpPr>
        <p:grpSpPr>
          <a:xfrm>
            <a:off x="6609322" y="2996952"/>
            <a:ext cx="1995126" cy="307777"/>
            <a:chOff x="1086588" y="2996952"/>
            <a:chExt cx="1995126" cy="307777"/>
          </a:xfrm>
        </p:grpSpPr>
        <p:sp>
          <p:nvSpPr>
            <p:cNvPr id="39" name="TextBox 38"/>
            <p:cNvSpPr txBox="1"/>
            <p:nvPr/>
          </p:nvSpPr>
          <p:spPr>
            <a:xfrm>
              <a:off x="2714306" y="2996952"/>
              <a:ext cx="367408" cy="307777"/>
            </a:xfrm>
            <a:prstGeom prst="rect">
              <a:avLst/>
            </a:prstGeom>
            <a:noFill/>
          </p:spPr>
          <p:txBody>
            <a:bodyPr wrap="none" rtlCol="0">
              <a:spAutoFit/>
            </a:bodyPr>
            <a:lstStyle/>
            <a:p>
              <a:r>
                <a:rPr lang="en-GB" sz="1400" b="1" dirty="0" smtClean="0"/>
                <a:t>55</a:t>
              </a:r>
              <a:endParaRPr lang="en-GB" sz="1400" b="1" dirty="0"/>
            </a:p>
          </p:txBody>
        </p:sp>
        <p:sp>
          <p:nvSpPr>
            <p:cNvPr id="40" name="TextBox 39"/>
            <p:cNvSpPr txBox="1"/>
            <p:nvPr/>
          </p:nvSpPr>
          <p:spPr>
            <a:xfrm>
              <a:off x="1086588" y="2996952"/>
              <a:ext cx="367408" cy="307777"/>
            </a:xfrm>
            <a:prstGeom prst="rect">
              <a:avLst/>
            </a:prstGeom>
            <a:noFill/>
          </p:spPr>
          <p:txBody>
            <a:bodyPr wrap="none" rtlCol="0">
              <a:spAutoFit/>
            </a:bodyPr>
            <a:lstStyle/>
            <a:p>
              <a:r>
                <a:rPr lang="en-GB" sz="1400" b="1" dirty="0" smtClean="0"/>
                <a:t>10</a:t>
              </a:r>
              <a:endParaRPr lang="en-GB" sz="1400" b="1" dirty="0"/>
            </a:p>
          </p:txBody>
        </p:sp>
      </p:grpSp>
      <p:grpSp>
        <p:nvGrpSpPr>
          <p:cNvPr id="41" name="Group 40"/>
          <p:cNvGrpSpPr/>
          <p:nvPr/>
        </p:nvGrpSpPr>
        <p:grpSpPr>
          <a:xfrm>
            <a:off x="6580294" y="5713511"/>
            <a:ext cx="1995126" cy="307777"/>
            <a:chOff x="1086588" y="2996952"/>
            <a:chExt cx="1995126" cy="307777"/>
          </a:xfrm>
        </p:grpSpPr>
        <p:sp>
          <p:nvSpPr>
            <p:cNvPr id="42" name="TextBox 41"/>
            <p:cNvSpPr txBox="1"/>
            <p:nvPr/>
          </p:nvSpPr>
          <p:spPr>
            <a:xfrm>
              <a:off x="2714306" y="2996952"/>
              <a:ext cx="367408" cy="307777"/>
            </a:xfrm>
            <a:prstGeom prst="rect">
              <a:avLst/>
            </a:prstGeom>
            <a:noFill/>
          </p:spPr>
          <p:txBody>
            <a:bodyPr wrap="none" rtlCol="0">
              <a:spAutoFit/>
            </a:bodyPr>
            <a:lstStyle/>
            <a:p>
              <a:r>
                <a:rPr lang="en-GB" sz="1400" b="1" dirty="0" smtClean="0"/>
                <a:t>55</a:t>
              </a:r>
              <a:endParaRPr lang="en-GB" sz="1400" b="1" dirty="0"/>
            </a:p>
          </p:txBody>
        </p:sp>
        <p:sp>
          <p:nvSpPr>
            <p:cNvPr id="43" name="TextBox 42"/>
            <p:cNvSpPr txBox="1"/>
            <p:nvPr/>
          </p:nvSpPr>
          <p:spPr>
            <a:xfrm>
              <a:off x="1086588" y="2996952"/>
              <a:ext cx="367408" cy="307777"/>
            </a:xfrm>
            <a:prstGeom prst="rect">
              <a:avLst/>
            </a:prstGeom>
            <a:noFill/>
          </p:spPr>
          <p:txBody>
            <a:bodyPr wrap="none" rtlCol="0">
              <a:spAutoFit/>
            </a:bodyPr>
            <a:lstStyle/>
            <a:p>
              <a:r>
                <a:rPr lang="en-GB" sz="1400" b="1" dirty="0" smtClean="0"/>
                <a:t>10</a:t>
              </a:r>
              <a:endParaRPr lang="en-GB" sz="1400" b="1" dirty="0"/>
            </a:p>
          </p:txBody>
        </p:sp>
      </p:grpSp>
    </p:spTree>
    <p:extLst>
      <p:ext uri="{BB962C8B-B14F-4D97-AF65-F5344CB8AC3E}">
        <p14:creationId xmlns:p14="http://schemas.microsoft.com/office/powerpoint/2010/main" val="31184968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a:xfrm>
            <a:off x="706760" y="16867"/>
            <a:ext cx="8113712" cy="531813"/>
          </a:xfrm>
        </p:spPr>
        <p:txBody>
          <a:bodyPr>
            <a:normAutofit/>
          </a:bodyPr>
          <a:lstStyle/>
          <a:p>
            <a:r>
              <a:rPr lang="en-GB" sz="2800" dirty="0" smtClean="0"/>
              <a:t>Ocean Wave Modelling</a:t>
            </a:r>
          </a:p>
        </p:txBody>
      </p:sp>
      <p:sp>
        <p:nvSpPr>
          <p:cNvPr id="1029" name="Rectangle 3"/>
          <p:cNvSpPr>
            <a:spLocks noGrp="1" noChangeArrowheads="1"/>
          </p:cNvSpPr>
          <p:nvPr>
            <p:ph type="body" idx="1"/>
          </p:nvPr>
        </p:nvSpPr>
        <p:spPr>
          <a:xfrm>
            <a:off x="611560" y="548680"/>
            <a:ext cx="8496944" cy="2495550"/>
          </a:xfrm>
        </p:spPr>
        <p:txBody>
          <a:bodyPr/>
          <a:lstStyle/>
          <a:p>
            <a:r>
              <a:rPr lang="en-GB" sz="2000" dirty="0" smtClean="0">
                <a:solidFill>
                  <a:schemeClr val="tx1"/>
                </a:solidFill>
                <a:latin typeface="+mn-lt"/>
              </a:rPr>
              <a:t>The 2-D spectrum follows from the energy balance equation (in its simplest form: deep water case, no surface currents):</a:t>
            </a:r>
          </a:p>
          <a:p>
            <a:pPr>
              <a:buFont typeface="Wingdings" pitchFamily="2" charset="2"/>
              <a:buNone/>
            </a:pPr>
            <a:endParaRPr lang="en-GB" sz="2400" dirty="0" smtClean="0">
              <a:solidFill>
                <a:schemeClr val="tx1"/>
              </a:solidFill>
              <a:latin typeface="+mn-lt"/>
            </a:endParaRPr>
          </a:p>
          <a:p>
            <a:pPr>
              <a:buFont typeface="Wingdings" pitchFamily="2" charset="2"/>
              <a:buNone/>
            </a:pPr>
            <a:r>
              <a:rPr lang="en-GB" sz="2400" dirty="0" smtClean="0">
                <a:solidFill>
                  <a:schemeClr val="tx1"/>
                </a:solidFill>
                <a:latin typeface="+mn-lt"/>
              </a:rPr>
              <a:t>	</a:t>
            </a:r>
          </a:p>
          <a:p>
            <a:pPr>
              <a:buFont typeface="Wingdings" pitchFamily="2" charset="2"/>
              <a:buNone/>
            </a:pPr>
            <a:r>
              <a:rPr lang="en-GB" sz="2000" dirty="0" smtClean="0">
                <a:solidFill>
                  <a:schemeClr val="tx1"/>
                </a:solidFill>
                <a:latin typeface="+mn-lt"/>
              </a:rPr>
              <a:t>Where the group velocity </a:t>
            </a:r>
            <a:r>
              <a:rPr lang="en-GB" sz="2000" b="1" dirty="0" smtClean="0">
                <a:solidFill>
                  <a:schemeClr val="tx1"/>
                </a:solidFill>
                <a:latin typeface="+mn-lt"/>
              </a:rPr>
              <a:t>V</a:t>
            </a:r>
            <a:r>
              <a:rPr lang="en-GB" sz="2000" b="1" baseline="-4000" dirty="0" smtClean="0">
                <a:solidFill>
                  <a:schemeClr val="tx1"/>
                </a:solidFill>
                <a:latin typeface="+mn-lt"/>
              </a:rPr>
              <a:t>g</a:t>
            </a:r>
            <a:r>
              <a:rPr lang="en-GB" sz="2000" dirty="0" smtClean="0">
                <a:solidFill>
                  <a:schemeClr val="tx1"/>
                </a:solidFill>
                <a:latin typeface="+mn-lt"/>
              </a:rPr>
              <a:t> is derived from the dispersion relationship which relates frequency (f) and wave number (k) for a given water depth (D)</a:t>
            </a:r>
            <a:r>
              <a:rPr lang="en-GB" sz="1800" dirty="0" smtClean="0">
                <a:solidFill>
                  <a:schemeClr val="tx1"/>
                </a:solidFill>
                <a:latin typeface="+mn-lt"/>
              </a:rPr>
              <a:t>.</a:t>
            </a:r>
            <a:endParaRPr lang="en-GB" sz="1800" baseline="-25000" dirty="0" smtClean="0">
              <a:solidFill>
                <a:schemeClr val="tx1"/>
              </a:solidFill>
              <a:latin typeface="+mn-lt"/>
            </a:endParaRPr>
          </a:p>
        </p:txBody>
      </p:sp>
      <p:graphicFrame>
        <p:nvGraphicFramePr>
          <p:cNvPr id="1026" name="Object 5"/>
          <p:cNvGraphicFramePr>
            <a:graphicFrameLocks noChangeAspect="1"/>
          </p:cNvGraphicFramePr>
          <p:nvPr>
            <p:extLst>
              <p:ext uri="{D42A27DB-BD31-4B8C-83A1-F6EECF244321}">
                <p14:modId xmlns:p14="http://schemas.microsoft.com/office/powerpoint/2010/main" val="4229796688"/>
              </p:ext>
            </p:extLst>
          </p:nvPr>
        </p:nvGraphicFramePr>
        <p:xfrm>
          <a:off x="2341563" y="1268760"/>
          <a:ext cx="3517900" cy="757237"/>
        </p:xfrm>
        <a:graphic>
          <a:graphicData uri="http://schemas.openxmlformats.org/presentationml/2006/ole">
            <mc:AlternateContent xmlns:mc="http://schemas.openxmlformats.org/markup-compatibility/2006">
              <mc:Choice xmlns:v="urn:schemas-microsoft-com:vml" Requires="v">
                <p:oleObj spid="_x0000_s40148" name="Equation" r:id="rId3" imgW="1828800" imgH="393700" progId="Equation.3">
                  <p:embed/>
                </p:oleObj>
              </mc:Choice>
              <mc:Fallback>
                <p:oleObj name="Equation" r:id="rId3" imgW="1828800" imgH="393700" progId="Equation.3">
                  <p:embed/>
                  <p:pic>
                    <p:nvPicPr>
                      <p:cNvPr id="0" name="Picture 1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1563" y="1268760"/>
                        <a:ext cx="3517900" cy="757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Oval 19"/>
          <p:cNvSpPr/>
          <p:nvPr/>
        </p:nvSpPr>
        <p:spPr>
          <a:xfrm>
            <a:off x="2915816" y="1354836"/>
            <a:ext cx="576064" cy="576064"/>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9948" name="Object 11"/>
          <p:cNvGraphicFramePr>
            <a:graphicFrameLocks noChangeAspect="1"/>
          </p:cNvGraphicFramePr>
          <p:nvPr/>
        </p:nvGraphicFramePr>
        <p:xfrm>
          <a:off x="1187450" y="3429000"/>
          <a:ext cx="2941638" cy="504825"/>
        </p:xfrm>
        <a:graphic>
          <a:graphicData uri="http://schemas.openxmlformats.org/presentationml/2006/ole">
            <mc:AlternateContent xmlns:mc="http://schemas.openxmlformats.org/markup-compatibility/2006">
              <mc:Choice xmlns:v="urn:schemas-microsoft-com:vml" Requires="v">
                <p:oleObj spid="_x0000_s40149" name="Equation" r:id="rId5" imgW="1333500" imgH="228600" progId="Equation.3">
                  <p:embed/>
                </p:oleObj>
              </mc:Choice>
              <mc:Fallback>
                <p:oleObj name="Equation" r:id="rId5" imgW="1333500" imgH="228600" progId="Equation.3">
                  <p:embed/>
                  <p:pic>
                    <p:nvPicPr>
                      <p:cNvPr id="0" name="Picture 14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7450" y="3429000"/>
                        <a:ext cx="294163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949" name="Object 6"/>
          <p:cNvGraphicFramePr>
            <a:graphicFrameLocks noChangeAspect="1"/>
          </p:cNvGraphicFramePr>
          <p:nvPr/>
        </p:nvGraphicFramePr>
        <p:xfrm>
          <a:off x="1259632" y="4149080"/>
          <a:ext cx="1202647" cy="792088"/>
        </p:xfrm>
        <a:graphic>
          <a:graphicData uri="http://schemas.openxmlformats.org/presentationml/2006/ole">
            <mc:AlternateContent xmlns:mc="http://schemas.openxmlformats.org/markup-compatibility/2006">
              <mc:Choice xmlns:v="urn:schemas-microsoft-com:vml" Requires="v">
                <p:oleObj spid="_x0000_s40150" name="Equation" r:id="rId7" imgW="596641" imgH="393529" progId="Equation.3">
                  <p:embed/>
                </p:oleObj>
              </mc:Choice>
              <mc:Fallback>
                <p:oleObj name="Equation" r:id="rId7" imgW="596641" imgH="393529" progId="Equation.3">
                  <p:embed/>
                  <p:pic>
                    <p:nvPicPr>
                      <p:cNvPr id="0" name="Picture 14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59632" y="4149080"/>
                        <a:ext cx="1202647" cy="79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950" name="Object 11"/>
          <p:cNvGraphicFramePr>
            <a:graphicFrameLocks noChangeAspect="1"/>
          </p:cNvGraphicFramePr>
          <p:nvPr/>
        </p:nvGraphicFramePr>
        <p:xfrm>
          <a:off x="1187624" y="5157192"/>
          <a:ext cx="1570038" cy="506412"/>
        </p:xfrm>
        <a:graphic>
          <a:graphicData uri="http://schemas.openxmlformats.org/presentationml/2006/ole">
            <mc:AlternateContent xmlns:mc="http://schemas.openxmlformats.org/markup-compatibility/2006">
              <mc:Choice xmlns:v="urn:schemas-microsoft-com:vml" Requires="v">
                <p:oleObj spid="_x0000_s40151" name="Equation" r:id="rId9" imgW="711200" imgH="228600" progId="Equation.3">
                  <p:embed/>
                </p:oleObj>
              </mc:Choice>
              <mc:Fallback>
                <p:oleObj name="Equation" r:id="rId9" imgW="711200" imgH="228600" progId="Equation.3">
                  <p:embed/>
                  <p:pic>
                    <p:nvPicPr>
                      <p:cNvPr id="0" name="Picture 14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87624" y="5157192"/>
                        <a:ext cx="1570038" cy="50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TextBox 9"/>
          <p:cNvSpPr txBox="1"/>
          <p:nvPr/>
        </p:nvSpPr>
        <p:spPr>
          <a:xfrm>
            <a:off x="1187624" y="5877272"/>
            <a:ext cx="1707519" cy="400110"/>
          </a:xfrm>
          <a:prstGeom prst="rect">
            <a:avLst/>
          </a:prstGeom>
          <a:noFill/>
        </p:spPr>
        <p:txBody>
          <a:bodyPr wrap="none" rtlCol="0">
            <a:spAutoFit/>
          </a:bodyPr>
          <a:lstStyle/>
          <a:p>
            <a:r>
              <a:rPr lang="en-GB" sz="2000" dirty="0" smtClean="0">
                <a:latin typeface="Times New Roman" pitchFamily="18" charset="0"/>
                <a:cs typeface="Times New Roman" pitchFamily="18" charset="0"/>
              </a:rPr>
              <a:t>D: water depth</a:t>
            </a:r>
            <a:endParaRPr lang="en-GB" sz="2000" dirty="0">
              <a:latin typeface="Times New Roman" pitchFamily="18" charset="0"/>
              <a:cs typeface="Times New Roman" pitchFamily="18" charset="0"/>
            </a:endParaRPr>
          </a:p>
        </p:txBody>
      </p:sp>
      <p:grpSp>
        <p:nvGrpSpPr>
          <p:cNvPr id="2" name="Group 1"/>
          <p:cNvGrpSpPr/>
          <p:nvPr/>
        </p:nvGrpSpPr>
        <p:grpSpPr>
          <a:xfrm>
            <a:off x="4499992" y="3140968"/>
            <a:ext cx="4139652" cy="3168352"/>
            <a:chOff x="4499992" y="3140968"/>
            <a:chExt cx="4139652" cy="3168352"/>
          </a:xfrm>
        </p:grpSpPr>
        <p:pic>
          <p:nvPicPr>
            <p:cNvPr id="21" name="Picture 3"/>
            <p:cNvPicPr>
              <a:picLocks noChangeAspect="1" noChangeArrowheads="1"/>
            </p:cNvPicPr>
            <p:nvPr/>
          </p:nvPicPr>
          <p:blipFill>
            <a:blip r:embed="rId11" cstate="print"/>
            <a:srcRect/>
            <a:stretch>
              <a:fillRect/>
            </a:stretch>
          </p:blipFill>
          <p:spPr bwMode="auto">
            <a:xfrm>
              <a:off x="4499992" y="3140968"/>
              <a:ext cx="4139652" cy="3168352"/>
            </a:xfrm>
            <a:prstGeom prst="rect">
              <a:avLst/>
            </a:prstGeom>
            <a:noFill/>
            <a:ln w="9525">
              <a:noFill/>
              <a:miter lim="800000"/>
              <a:headEnd/>
              <a:tailEnd/>
            </a:ln>
            <a:effectLst/>
          </p:spPr>
        </p:pic>
        <p:graphicFrame>
          <p:nvGraphicFramePr>
            <p:cNvPr id="11" name="Object 6"/>
            <p:cNvGraphicFramePr>
              <a:graphicFrameLocks noChangeAspect="1"/>
            </p:cNvGraphicFramePr>
            <p:nvPr>
              <p:extLst>
                <p:ext uri="{D42A27DB-BD31-4B8C-83A1-F6EECF244321}">
                  <p14:modId xmlns:p14="http://schemas.microsoft.com/office/powerpoint/2010/main" val="3338846712"/>
                </p:ext>
              </p:extLst>
            </p:nvPr>
          </p:nvGraphicFramePr>
          <p:xfrm>
            <a:off x="4499992" y="3576043"/>
            <a:ext cx="485775" cy="485775"/>
          </p:xfrm>
          <a:graphic>
            <a:graphicData uri="http://schemas.openxmlformats.org/presentationml/2006/ole">
              <mc:AlternateContent xmlns:mc="http://schemas.openxmlformats.org/markup-compatibility/2006">
                <mc:Choice xmlns:v="urn:schemas-microsoft-com:vml" Requires="v">
                  <p:oleObj spid="_x0000_s40152" name="Equation" r:id="rId12" imgW="241200" imgH="241200" progId="Equation.DSMT4">
                    <p:embed/>
                  </p:oleObj>
                </mc:Choice>
                <mc:Fallback>
                  <p:oleObj name="Equation" r:id="rId12" imgW="241200" imgH="241200" progId="Equation.DSMT4">
                    <p:embed/>
                    <p:pic>
                      <p:nvPicPr>
                        <p:cNvPr id="0" name=""/>
                        <p:cNvPicPr>
                          <a:picLocks noChangeAspect="1" noChangeArrowheads="1"/>
                        </p:cNvPicPr>
                        <p:nvPr/>
                      </p:nvPicPr>
                      <p:blipFill>
                        <a:blip r:embed="rId13"/>
                        <a:srcRect/>
                        <a:stretch>
                          <a:fillRect/>
                        </a:stretch>
                      </p:blipFill>
                      <p:spPr bwMode="auto">
                        <a:xfrm>
                          <a:off x="4499992" y="3576043"/>
                          <a:ext cx="485775"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9">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994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994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995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0"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6"/>
          <p:cNvSpPr txBox="1">
            <a:spLocks noChangeArrowheads="1"/>
          </p:cNvSpPr>
          <p:nvPr/>
        </p:nvSpPr>
        <p:spPr bwMode="auto">
          <a:xfrm>
            <a:off x="202860" y="260648"/>
            <a:ext cx="8833636" cy="584775"/>
          </a:xfrm>
          <a:prstGeom prst="rect">
            <a:avLst/>
          </a:prstGeom>
          <a:noFill/>
          <a:ln w="12700">
            <a:noFill/>
            <a:miter lim="800000"/>
            <a:headEnd/>
            <a:tailEnd/>
          </a:ln>
        </p:spPr>
        <p:txBody>
          <a:bodyPr wrap="none">
            <a:spAutoFit/>
          </a:bodyPr>
          <a:lstStyle/>
          <a:p>
            <a:pPr algn="r"/>
            <a:r>
              <a:rPr lang="en-GB" sz="3200" dirty="0" smtClean="0">
                <a:solidFill>
                  <a:srgbClr val="376092"/>
                </a:solidFill>
                <a:latin typeface="Tahoma" pitchFamily="34" charset="0"/>
              </a:rPr>
              <a:t>Impact of Coupling on tropical cyclone forecast</a:t>
            </a:r>
            <a:endParaRPr lang="en-GB" dirty="0">
              <a:solidFill>
                <a:srgbClr val="376092"/>
              </a:solidFill>
            </a:endParaRPr>
          </a:p>
        </p:txBody>
      </p:sp>
      <p:grpSp>
        <p:nvGrpSpPr>
          <p:cNvPr id="9" name="Group 8"/>
          <p:cNvGrpSpPr/>
          <p:nvPr/>
        </p:nvGrpSpPr>
        <p:grpSpPr>
          <a:xfrm>
            <a:off x="683568" y="1412780"/>
            <a:ext cx="6480720" cy="3581876"/>
            <a:chOff x="683568" y="1412780"/>
            <a:chExt cx="6480720" cy="3581876"/>
          </a:xfrm>
        </p:grpSpPr>
        <p:sp>
          <p:nvSpPr>
            <p:cNvPr id="11" name="TextBox 7"/>
            <p:cNvSpPr txBox="1"/>
            <p:nvPr/>
          </p:nvSpPr>
          <p:spPr>
            <a:xfrm>
              <a:off x="683568" y="1844824"/>
              <a:ext cx="1297022" cy="646331"/>
            </a:xfrm>
            <a:prstGeom prst="rect">
              <a:avLst/>
            </a:prstGeom>
            <a:noFill/>
          </p:spPr>
          <p:txBody>
            <a:bodyPr wrap="none" rtlCol="0">
              <a:spAutoFit/>
            </a:bodyPr>
            <a:lstStyle/>
            <a:p>
              <a:pPr>
                <a:spcAft>
                  <a:spcPts val="0"/>
                </a:spcAft>
              </a:pPr>
              <a:r>
                <a:rPr lang="en-GB" sz="18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min</a:t>
              </a:r>
              <a:endParaRPr lang="en-GB" sz="1200" dirty="0">
                <a:effectLst/>
                <a:latin typeface="Times New Roman" panose="02020603050405020304" pitchFamily="18" charset="0"/>
                <a:ea typeface="Times New Roman" panose="02020603050405020304" pitchFamily="18" charset="0"/>
              </a:endParaRPr>
            </a:p>
            <a:p>
              <a:pPr>
                <a:spcAft>
                  <a:spcPts val="0"/>
                </a:spcAft>
              </a:pPr>
              <a:r>
                <a:rPr lang="en-GB" sz="1800" kern="1200" dirty="0"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MSLP  (</a:t>
              </a:r>
              <a:r>
                <a:rPr lang="en-GB" sz="1800" kern="1200" dirty="0" err="1"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hPa</a:t>
              </a:r>
              <a:r>
                <a:rPr lang="en-GB"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t>
              </a:r>
              <a:endParaRPr lang="en-GB" sz="1200" dirty="0">
                <a:effectLst/>
                <a:latin typeface="Times New Roman" panose="02020603050405020304" pitchFamily="18" charset="0"/>
                <a:ea typeface="Times New Roman" panose="02020603050405020304" pitchFamily="18" charset="0"/>
              </a:endParaRPr>
            </a:p>
          </p:txBody>
        </p:sp>
        <p:pic>
          <p:nvPicPr>
            <p:cNvPr id="12" name="Picture 2"/>
            <p:cNvPicPr>
              <a:picLocks noChangeAspect="1" noChangeArrowheads="1"/>
            </p:cNvPicPr>
            <p:nvPr/>
          </p:nvPicPr>
          <p:blipFill>
            <a:blip r:embed="rId2" cstate="print"/>
            <a:srcRect/>
            <a:stretch>
              <a:fillRect/>
            </a:stretch>
          </p:blipFill>
          <p:spPr bwMode="auto">
            <a:xfrm>
              <a:off x="1965638" y="1412780"/>
              <a:ext cx="5198650" cy="3581876"/>
            </a:xfrm>
            <a:prstGeom prst="rect">
              <a:avLst/>
            </a:prstGeom>
            <a:noFill/>
            <a:ln w="9525">
              <a:noFill/>
              <a:miter lim="800000"/>
              <a:headEnd/>
              <a:tailEnd/>
            </a:ln>
          </p:spPr>
        </p:pic>
        <p:sp>
          <p:nvSpPr>
            <p:cNvPr id="13" name="TextBox 12"/>
            <p:cNvSpPr txBox="1"/>
            <p:nvPr/>
          </p:nvSpPr>
          <p:spPr>
            <a:xfrm>
              <a:off x="1588004" y="3707740"/>
              <a:ext cx="535724" cy="369332"/>
            </a:xfrm>
            <a:prstGeom prst="rect">
              <a:avLst/>
            </a:prstGeom>
            <a:noFill/>
          </p:spPr>
          <p:txBody>
            <a:bodyPr wrap="none" rtlCol="0">
              <a:spAutoFit/>
            </a:bodyPr>
            <a:lstStyle/>
            <a:p>
              <a:r>
                <a:rPr lang="en-GB" dirty="0" smtClean="0"/>
                <a:t>900</a:t>
              </a:r>
              <a:endParaRPr lang="en-GB" dirty="0"/>
            </a:p>
          </p:txBody>
        </p:sp>
        <p:sp>
          <p:nvSpPr>
            <p:cNvPr id="14" name="TextBox 13"/>
            <p:cNvSpPr txBox="1"/>
            <p:nvPr/>
          </p:nvSpPr>
          <p:spPr>
            <a:xfrm>
              <a:off x="1588004" y="2636912"/>
              <a:ext cx="535724" cy="369332"/>
            </a:xfrm>
            <a:prstGeom prst="rect">
              <a:avLst/>
            </a:prstGeom>
            <a:noFill/>
          </p:spPr>
          <p:txBody>
            <a:bodyPr wrap="none" rtlCol="0">
              <a:spAutoFit/>
            </a:bodyPr>
            <a:lstStyle/>
            <a:p>
              <a:r>
                <a:rPr lang="en-GB" dirty="0" smtClean="0"/>
                <a:t>950</a:t>
              </a:r>
              <a:endParaRPr lang="en-GB" dirty="0"/>
            </a:p>
          </p:txBody>
        </p:sp>
      </p:grpSp>
      <p:sp>
        <p:nvSpPr>
          <p:cNvPr id="15" name="TextBox 14"/>
          <p:cNvSpPr txBox="1"/>
          <p:nvPr/>
        </p:nvSpPr>
        <p:spPr>
          <a:xfrm>
            <a:off x="2051720" y="5093568"/>
            <a:ext cx="5904656" cy="1200329"/>
          </a:xfrm>
          <a:prstGeom prst="rect">
            <a:avLst/>
          </a:prstGeom>
          <a:noFill/>
        </p:spPr>
        <p:txBody>
          <a:bodyPr wrap="square" rtlCol="0">
            <a:spAutoFit/>
          </a:bodyPr>
          <a:lstStyle/>
          <a:p>
            <a:r>
              <a:rPr lang="en-GB" b="1" dirty="0" smtClean="0"/>
              <a:t>Black:</a:t>
            </a:r>
            <a:r>
              <a:rPr lang="en-GB" dirty="0" smtClean="0"/>
              <a:t> estimated from observations</a:t>
            </a:r>
          </a:p>
          <a:p>
            <a:r>
              <a:rPr lang="en-GB" b="1" dirty="0" smtClean="0">
                <a:solidFill>
                  <a:srgbClr val="00B050"/>
                </a:solidFill>
              </a:rPr>
              <a:t>Green</a:t>
            </a:r>
            <a:r>
              <a:rPr lang="en-GB" dirty="0" smtClean="0"/>
              <a:t>: operational HRES configuration (uncoupled) (16km)</a:t>
            </a:r>
            <a:endParaRPr lang="en-GB" dirty="0" smtClean="0">
              <a:solidFill>
                <a:schemeClr val="bg1">
                  <a:lumMod val="95000"/>
                </a:schemeClr>
              </a:solidFill>
            </a:endParaRPr>
          </a:p>
          <a:p>
            <a:r>
              <a:rPr lang="en-GB" b="1" dirty="0" smtClean="0">
                <a:solidFill>
                  <a:srgbClr val="FF0000"/>
                </a:solidFill>
              </a:rPr>
              <a:t>Red</a:t>
            </a:r>
            <a:r>
              <a:rPr lang="en-GB" dirty="0" smtClean="0"/>
              <a:t>: 16km coupled to NEMO (ORCA025_Z75)</a:t>
            </a:r>
          </a:p>
          <a:p>
            <a:r>
              <a:rPr lang="en-GB" b="1" dirty="0" smtClean="0">
                <a:solidFill>
                  <a:srgbClr val="3434F6"/>
                </a:solidFill>
              </a:rPr>
              <a:t>Blue</a:t>
            </a:r>
            <a:r>
              <a:rPr lang="en-GB" dirty="0" smtClean="0"/>
              <a:t>: 16km coupled to NEMO + new physics</a:t>
            </a:r>
            <a:endParaRPr lang="en-GB" dirty="0"/>
          </a:p>
        </p:txBody>
      </p:sp>
    </p:spTree>
    <p:extLst>
      <p:ext uri="{BB962C8B-B14F-4D97-AF65-F5344CB8AC3E}">
        <p14:creationId xmlns:p14="http://schemas.microsoft.com/office/powerpoint/2010/main" val="63930635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6"/>
          <p:cNvSpPr txBox="1">
            <a:spLocks noChangeArrowheads="1"/>
          </p:cNvSpPr>
          <p:nvPr/>
        </p:nvSpPr>
        <p:spPr bwMode="auto">
          <a:xfrm>
            <a:off x="202860" y="260648"/>
            <a:ext cx="8833636" cy="584775"/>
          </a:xfrm>
          <a:prstGeom prst="rect">
            <a:avLst/>
          </a:prstGeom>
          <a:noFill/>
          <a:ln w="12700">
            <a:noFill/>
            <a:miter lim="800000"/>
            <a:headEnd/>
            <a:tailEnd/>
          </a:ln>
        </p:spPr>
        <p:txBody>
          <a:bodyPr wrap="none">
            <a:spAutoFit/>
          </a:bodyPr>
          <a:lstStyle/>
          <a:p>
            <a:pPr algn="r"/>
            <a:r>
              <a:rPr lang="en-GB" sz="3200" dirty="0" smtClean="0">
                <a:solidFill>
                  <a:srgbClr val="376092"/>
                </a:solidFill>
                <a:latin typeface="Tahoma" pitchFamily="34" charset="0"/>
              </a:rPr>
              <a:t>Impact of Coupling on tropical cyclone forecast</a:t>
            </a:r>
            <a:endParaRPr lang="en-GB" dirty="0">
              <a:solidFill>
                <a:srgbClr val="376092"/>
              </a:solidFill>
            </a:endParaRPr>
          </a:p>
        </p:txBody>
      </p:sp>
      <p:pic>
        <p:nvPicPr>
          <p:cNvPr id="2050" name="Picture 2"/>
          <p:cNvPicPr>
            <a:picLocks noChangeAspect="1" noChangeArrowheads="1"/>
          </p:cNvPicPr>
          <p:nvPr/>
        </p:nvPicPr>
        <p:blipFill>
          <a:blip r:embed="rId2" cstate="print"/>
          <a:srcRect/>
          <a:stretch>
            <a:fillRect/>
          </a:stretch>
        </p:blipFill>
        <p:spPr bwMode="auto">
          <a:xfrm>
            <a:off x="1259632" y="908720"/>
            <a:ext cx="6953250" cy="4905375"/>
          </a:xfrm>
          <a:prstGeom prst="rect">
            <a:avLst/>
          </a:prstGeom>
          <a:noFill/>
          <a:ln w="9525">
            <a:noFill/>
            <a:miter lim="800000"/>
            <a:headEnd/>
            <a:tailEnd/>
          </a:ln>
        </p:spPr>
      </p:pic>
    </p:spTree>
    <p:extLst>
      <p:ext uri="{BB962C8B-B14F-4D97-AF65-F5344CB8AC3E}">
        <p14:creationId xmlns:p14="http://schemas.microsoft.com/office/powerpoint/2010/main" val="3744172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a:xfrm>
            <a:off x="706760" y="16867"/>
            <a:ext cx="8113712" cy="531813"/>
          </a:xfrm>
        </p:spPr>
        <p:txBody>
          <a:bodyPr>
            <a:normAutofit/>
          </a:bodyPr>
          <a:lstStyle/>
          <a:p>
            <a:r>
              <a:rPr lang="en-GB" sz="2800" dirty="0" smtClean="0"/>
              <a:t>Ocean Wave Modelling</a:t>
            </a:r>
          </a:p>
        </p:txBody>
      </p:sp>
      <p:sp>
        <p:nvSpPr>
          <p:cNvPr id="1029" name="Rectangle 3"/>
          <p:cNvSpPr>
            <a:spLocks noGrp="1" noChangeArrowheads="1"/>
          </p:cNvSpPr>
          <p:nvPr>
            <p:ph type="body" idx="1"/>
          </p:nvPr>
        </p:nvSpPr>
        <p:spPr>
          <a:xfrm>
            <a:off x="611560" y="548680"/>
            <a:ext cx="8496944" cy="2495550"/>
          </a:xfrm>
        </p:spPr>
        <p:txBody>
          <a:bodyPr/>
          <a:lstStyle/>
          <a:p>
            <a:r>
              <a:rPr lang="en-GB" sz="2000" dirty="0" smtClean="0">
                <a:solidFill>
                  <a:schemeClr val="tx1"/>
                </a:solidFill>
                <a:latin typeface="+mn-lt"/>
              </a:rPr>
              <a:t>The 2-D spectrum follows from the energy balance equation (in its simplest form: deep water case):</a:t>
            </a:r>
          </a:p>
          <a:p>
            <a:pPr>
              <a:buFont typeface="Wingdings" pitchFamily="2" charset="2"/>
              <a:buNone/>
            </a:pPr>
            <a:endParaRPr lang="en-GB" sz="2400" dirty="0" smtClean="0">
              <a:solidFill>
                <a:schemeClr val="tx1"/>
              </a:solidFill>
              <a:latin typeface="+mn-lt"/>
            </a:endParaRPr>
          </a:p>
          <a:p>
            <a:pPr>
              <a:buFont typeface="Wingdings" pitchFamily="2" charset="2"/>
              <a:buNone/>
            </a:pPr>
            <a:r>
              <a:rPr lang="en-GB" sz="2400" dirty="0" smtClean="0">
                <a:solidFill>
                  <a:schemeClr val="tx1"/>
                </a:solidFill>
                <a:latin typeface="+mn-lt"/>
              </a:rPr>
              <a:t>	</a:t>
            </a:r>
          </a:p>
          <a:p>
            <a:pPr>
              <a:buFont typeface="Wingdings" pitchFamily="2" charset="2"/>
              <a:buNone/>
            </a:pPr>
            <a:r>
              <a:rPr lang="en-GB" sz="2000" dirty="0" smtClean="0">
                <a:solidFill>
                  <a:schemeClr val="tx1"/>
                </a:solidFill>
                <a:latin typeface="+mn-lt"/>
              </a:rPr>
              <a:t>Where the group velocity </a:t>
            </a:r>
            <a:r>
              <a:rPr lang="en-GB" sz="2000" b="1" dirty="0" smtClean="0">
                <a:solidFill>
                  <a:schemeClr val="tx1"/>
                </a:solidFill>
                <a:latin typeface="+mn-lt"/>
              </a:rPr>
              <a:t>V</a:t>
            </a:r>
            <a:r>
              <a:rPr lang="en-GB" sz="2000" b="1" baseline="-4000" dirty="0" smtClean="0">
                <a:solidFill>
                  <a:schemeClr val="tx1"/>
                </a:solidFill>
                <a:latin typeface="+mn-lt"/>
              </a:rPr>
              <a:t>g</a:t>
            </a:r>
            <a:r>
              <a:rPr lang="en-GB" sz="2000" dirty="0" smtClean="0">
                <a:solidFill>
                  <a:schemeClr val="tx1"/>
                </a:solidFill>
                <a:latin typeface="+mn-lt"/>
              </a:rPr>
              <a:t> is derived from the dispersion relationship which </a:t>
            </a:r>
          </a:p>
          <a:p>
            <a:r>
              <a:rPr lang="en-GB" sz="2000" dirty="0" smtClean="0">
                <a:solidFill>
                  <a:schemeClr val="tx1"/>
                </a:solidFill>
                <a:latin typeface="+mn-lt"/>
              </a:rPr>
              <a:t>relates frequency (f) and wave number (k) for a given water depth (D).</a:t>
            </a:r>
            <a:endParaRPr lang="en-GB" sz="2000" baseline="-25000" dirty="0" smtClean="0">
              <a:solidFill>
                <a:schemeClr val="tx1"/>
              </a:solidFill>
              <a:latin typeface="+mn-lt"/>
            </a:endParaRPr>
          </a:p>
        </p:txBody>
      </p:sp>
      <p:graphicFrame>
        <p:nvGraphicFramePr>
          <p:cNvPr id="1026" name="Object 5"/>
          <p:cNvGraphicFramePr>
            <a:graphicFrameLocks noChangeAspect="1"/>
          </p:cNvGraphicFramePr>
          <p:nvPr>
            <p:extLst>
              <p:ext uri="{D42A27DB-BD31-4B8C-83A1-F6EECF244321}">
                <p14:modId xmlns:p14="http://schemas.microsoft.com/office/powerpoint/2010/main" val="4229796688"/>
              </p:ext>
            </p:extLst>
          </p:nvPr>
        </p:nvGraphicFramePr>
        <p:xfrm>
          <a:off x="2341563" y="1268760"/>
          <a:ext cx="3517900" cy="757237"/>
        </p:xfrm>
        <a:graphic>
          <a:graphicData uri="http://schemas.openxmlformats.org/presentationml/2006/ole">
            <mc:AlternateContent xmlns:mc="http://schemas.openxmlformats.org/markup-compatibility/2006">
              <mc:Choice xmlns:v="urn:schemas-microsoft-com:vml" Requires="v">
                <p:oleObj spid="_x0000_s82993" name="Equation" r:id="rId3" imgW="1828800" imgH="393700" progId="Equation.3">
                  <p:embed/>
                </p:oleObj>
              </mc:Choice>
              <mc:Fallback>
                <p:oleObj name="Equation" r:id="rId3" imgW="1828800" imgH="393700" progId="Equation.3">
                  <p:embed/>
                  <p:pic>
                    <p:nvPicPr>
                      <p:cNvPr id="0" name="Picture 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1563" y="1268760"/>
                        <a:ext cx="3517900" cy="757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1"/>
          <p:cNvGrpSpPr/>
          <p:nvPr/>
        </p:nvGrpSpPr>
        <p:grpSpPr>
          <a:xfrm>
            <a:off x="467544" y="3006673"/>
            <a:ext cx="6705175" cy="1175996"/>
            <a:chOff x="467544" y="3006673"/>
            <a:chExt cx="6705175" cy="1175996"/>
          </a:xfrm>
        </p:grpSpPr>
        <p:sp>
          <p:nvSpPr>
            <p:cNvPr id="1030" name="Rectangle 15"/>
            <p:cNvSpPr>
              <a:spLocks noChangeArrowheads="1"/>
            </p:cNvSpPr>
            <p:nvPr/>
          </p:nvSpPr>
          <p:spPr bwMode="auto">
            <a:xfrm>
              <a:off x="467544" y="3532188"/>
              <a:ext cx="4968552" cy="369332"/>
            </a:xfrm>
            <a:prstGeom prst="rect">
              <a:avLst/>
            </a:prstGeom>
            <a:noFill/>
            <a:ln w="12700">
              <a:noFill/>
              <a:miter lim="800000"/>
              <a:headEnd/>
              <a:tailEnd/>
            </a:ln>
          </p:spPr>
          <p:txBody>
            <a:bodyPr wrap="square">
              <a:spAutoFit/>
            </a:bodyPr>
            <a:lstStyle/>
            <a:p>
              <a:pPr>
                <a:spcBef>
                  <a:spcPct val="50000"/>
                </a:spcBef>
              </a:pPr>
              <a:r>
                <a:rPr lang="en-GB" sz="1800" b="1" dirty="0"/>
                <a:t>S</a:t>
              </a:r>
              <a:r>
                <a:rPr lang="en-GB" sz="1800" b="1" baseline="-25000" dirty="0"/>
                <a:t>in</a:t>
              </a:r>
              <a:r>
                <a:rPr lang="en-GB" sz="1800" b="1" dirty="0"/>
                <a:t>: wind input source term (</a:t>
              </a:r>
              <a:r>
                <a:rPr lang="en-GB" sz="1800" b="1" dirty="0">
                  <a:solidFill>
                    <a:srgbClr val="FF0000"/>
                  </a:solidFill>
                </a:rPr>
                <a:t>generation</a:t>
              </a:r>
              <a:r>
                <a:rPr lang="en-GB" sz="1800" b="1" dirty="0" smtClean="0"/>
                <a:t>).</a:t>
              </a:r>
            </a:p>
          </p:txBody>
        </p:sp>
        <p:pic>
          <p:nvPicPr>
            <p:cNvPr id="7" name="Picture 6" descr="fig2_1.gif"/>
            <p:cNvPicPr>
              <a:picLocks noChangeAspect="1"/>
            </p:cNvPicPr>
            <p:nvPr/>
          </p:nvPicPr>
          <p:blipFill>
            <a:blip r:embed="rId5" cstate="print"/>
            <a:srcRect l="5013" t="6854" r="6767" b="47641"/>
            <a:stretch>
              <a:fillRect/>
            </a:stretch>
          </p:blipFill>
          <p:spPr>
            <a:xfrm>
              <a:off x="5652120" y="3006673"/>
              <a:ext cx="1520599" cy="1175996"/>
            </a:xfrm>
            <a:prstGeom prst="rect">
              <a:avLst/>
            </a:prstGeom>
          </p:spPr>
        </p:pic>
      </p:grpSp>
      <p:grpSp>
        <p:nvGrpSpPr>
          <p:cNvPr id="3" name="Group 3"/>
          <p:cNvGrpSpPr/>
          <p:nvPr/>
        </p:nvGrpSpPr>
        <p:grpSpPr>
          <a:xfrm>
            <a:off x="477191" y="3879648"/>
            <a:ext cx="8068084" cy="1215756"/>
            <a:chOff x="477191" y="3879648"/>
            <a:chExt cx="8068084" cy="1215756"/>
          </a:xfrm>
        </p:grpSpPr>
        <p:pic>
          <p:nvPicPr>
            <p:cNvPr id="8" name="Picture 7" descr="fig4_1.gif"/>
            <p:cNvPicPr>
              <a:picLocks noChangeAspect="1"/>
            </p:cNvPicPr>
            <p:nvPr/>
          </p:nvPicPr>
          <p:blipFill>
            <a:blip r:embed="rId6" cstate="print"/>
            <a:srcRect l="5765" t="6854" r="7018" b="52823"/>
            <a:stretch>
              <a:fillRect/>
            </a:stretch>
          </p:blipFill>
          <p:spPr>
            <a:xfrm>
              <a:off x="6791413" y="3879648"/>
              <a:ext cx="1753862" cy="1215756"/>
            </a:xfrm>
            <a:prstGeom prst="rect">
              <a:avLst/>
            </a:prstGeom>
          </p:spPr>
        </p:pic>
        <p:sp>
          <p:nvSpPr>
            <p:cNvPr id="11" name="Rectangle 15"/>
            <p:cNvSpPr>
              <a:spLocks noChangeArrowheads="1"/>
            </p:cNvSpPr>
            <p:nvPr/>
          </p:nvSpPr>
          <p:spPr bwMode="auto">
            <a:xfrm>
              <a:off x="477191" y="4386589"/>
              <a:ext cx="5612976" cy="369332"/>
            </a:xfrm>
            <a:prstGeom prst="rect">
              <a:avLst/>
            </a:prstGeom>
            <a:noFill/>
            <a:ln w="12700">
              <a:noFill/>
              <a:miter lim="800000"/>
              <a:headEnd/>
              <a:tailEnd/>
            </a:ln>
          </p:spPr>
          <p:txBody>
            <a:bodyPr wrap="square">
              <a:spAutoFit/>
            </a:bodyPr>
            <a:lstStyle/>
            <a:p>
              <a:pPr>
                <a:spcBef>
                  <a:spcPct val="50000"/>
                </a:spcBef>
              </a:pPr>
              <a:r>
                <a:rPr lang="en-GB" sz="1800" b="1" dirty="0" err="1" smtClean="0"/>
                <a:t>S</a:t>
              </a:r>
              <a:r>
                <a:rPr lang="en-GB" sz="1800" b="1" baseline="-25000" dirty="0" err="1" smtClean="0"/>
                <a:t>nl</a:t>
              </a:r>
              <a:r>
                <a:rPr lang="en-GB" sz="1800" b="1" dirty="0"/>
                <a:t>: non-linear 4-wave interaction (</a:t>
              </a:r>
              <a:r>
                <a:rPr lang="en-GB" sz="1800" b="1" dirty="0">
                  <a:solidFill>
                    <a:srgbClr val="00B050"/>
                  </a:solidFill>
                </a:rPr>
                <a:t>redistribution</a:t>
              </a:r>
              <a:r>
                <a:rPr lang="en-GB" sz="1800" b="1" dirty="0" smtClean="0"/>
                <a:t>).</a:t>
              </a:r>
            </a:p>
          </p:txBody>
        </p:sp>
      </p:grpSp>
      <p:grpSp>
        <p:nvGrpSpPr>
          <p:cNvPr id="4" name="Group 2"/>
          <p:cNvGrpSpPr/>
          <p:nvPr/>
        </p:nvGrpSpPr>
        <p:grpSpPr>
          <a:xfrm>
            <a:off x="484003" y="5157192"/>
            <a:ext cx="8525461" cy="1037226"/>
            <a:chOff x="484003" y="5157192"/>
            <a:chExt cx="8525461" cy="1037226"/>
          </a:xfrm>
        </p:grpSpPr>
        <p:pic>
          <p:nvPicPr>
            <p:cNvPr id="9" name="Picture 2" descr="http://www.google.co.uk/url?sa=i&amp;source=images&amp;cd=&amp;docid=oEfAWMu_oIoKKM&amp;tbnid=0AmP2PpJHGa4_M:&amp;ved=0CAUQjBwwAA&amp;url=http%3A%2F%2Fkurungabaa.files.wordpress.com%2F2009%2F03%2Fheavy_seas_with_white_caps.jpg&amp;ei=Sr5_UoCjGsW_0QXEvYDQCA&amp;psig=AFQjCNHCS6J4wSWEVuoS2lfKA-2cGDTuAw&amp;ust=1384189898472865"/>
            <p:cNvPicPr>
              <a:picLocks noChangeAspect="1" noChangeArrowheads="1"/>
            </p:cNvPicPr>
            <p:nvPr/>
          </p:nvPicPr>
          <p:blipFill>
            <a:blip r:embed="rId7" cstate="print"/>
            <a:srcRect/>
            <a:stretch>
              <a:fillRect/>
            </a:stretch>
          </p:blipFill>
          <p:spPr bwMode="auto">
            <a:xfrm>
              <a:off x="6090167" y="5186211"/>
              <a:ext cx="1540930" cy="1008207"/>
            </a:xfrm>
            <a:prstGeom prst="rect">
              <a:avLst/>
            </a:prstGeom>
            <a:noFill/>
          </p:spPr>
        </p:pic>
        <p:pic>
          <p:nvPicPr>
            <p:cNvPr id="10" name="Picture 6" descr="http://www.mbari.org/expeditions/Seamounts07/images/6_22/WhiteCaps-640.jpg"/>
            <p:cNvPicPr>
              <a:picLocks noChangeAspect="1" noChangeArrowheads="1"/>
            </p:cNvPicPr>
            <p:nvPr/>
          </p:nvPicPr>
          <p:blipFill>
            <a:blip r:embed="rId8" cstate="print"/>
            <a:srcRect/>
            <a:stretch>
              <a:fillRect/>
            </a:stretch>
          </p:blipFill>
          <p:spPr bwMode="auto">
            <a:xfrm>
              <a:off x="7668344" y="5157192"/>
              <a:ext cx="1341120" cy="1005840"/>
            </a:xfrm>
            <a:prstGeom prst="rect">
              <a:avLst/>
            </a:prstGeom>
            <a:noFill/>
          </p:spPr>
        </p:pic>
        <p:sp>
          <p:nvSpPr>
            <p:cNvPr id="12" name="Rectangle 15"/>
            <p:cNvSpPr>
              <a:spLocks noChangeArrowheads="1"/>
            </p:cNvSpPr>
            <p:nvPr/>
          </p:nvSpPr>
          <p:spPr bwMode="auto">
            <a:xfrm>
              <a:off x="484003" y="5517834"/>
              <a:ext cx="6661150" cy="369332"/>
            </a:xfrm>
            <a:prstGeom prst="rect">
              <a:avLst/>
            </a:prstGeom>
            <a:noFill/>
            <a:ln w="12700">
              <a:noFill/>
              <a:miter lim="800000"/>
              <a:headEnd/>
              <a:tailEnd/>
            </a:ln>
          </p:spPr>
          <p:txBody>
            <a:bodyPr>
              <a:spAutoFit/>
            </a:bodyPr>
            <a:lstStyle/>
            <a:p>
              <a:pPr>
                <a:spcBef>
                  <a:spcPct val="50000"/>
                </a:spcBef>
              </a:pPr>
              <a:r>
                <a:rPr lang="en-GB" sz="1800" b="1" dirty="0" err="1" smtClean="0"/>
                <a:t>S</a:t>
              </a:r>
              <a:r>
                <a:rPr lang="en-GB" sz="1800" b="1" baseline="-25000" dirty="0" err="1" smtClean="0"/>
                <a:t>diss</a:t>
              </a:r>
              <a:r>
                <a:rPr lang="en-GB" sz="1800" b="1" dirty="0"/>
                <a:t>: dissipation term due to </a:t>
              </a:r>
              <a:r>
                <a:rPr lang="en-GB" sz="1800" b="1" dirty="0" err="1"/>
                <a:t>whitecapping</a:t>
              </a:r>
              <a:r>
                <a:rPr lang="en-GB" sz="1800" b="1" dirty="0"/>
                <a:t> (</a:t>
              </a:r>
              <a:r>
                <a:rPr lang="en-GB" sz="1800" b="1" dirty="0">
                  <a:solidFill>
                    <a:srgbClr val="0000FF"/>
                  </a:solidFill>
                </a:rPr>
                <a:t>dissipation</a:t>
              </a:r>
              <a:r>
                <a:rPr lang="en-GB" sz="1800" b="1" dirty="0"/>
                <a:t>).</a:t>
              </a:r>
            </a:p>
          </p:txBody>
        </p:sp>
      </p:grpSp>
      <p:sp>
        <p:nvSpPr>
          <p:cNvPr id="17" name="Oval 16"/>
          <p:cNvSpPr/>
          <p:nvPr/>
        </p:nvSpPr>
        <p:spPr>
          <a:xfrm>
            <a:off x="3995936" y="1354836"/>
            <a:ext cx="576064" cy="57606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p:nvSpPr>
        <p:spPr>
          <a:xfrm>
            <a:off x="4644008" y="1340768"/>
            <a:ext cx="576064" cy="576064"/>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5292080" y="1354836"/>
            <a:ext cx="576064" cy="576064"/>
          </a:xfrm>
          <a:prstGeom prst="ellipse">
            <a:avLst/>
          </a:prstGeom>
          <a:noFill/>
          <a:ln w="28575">
            <a:solidFill>
              <a:srgbClr val="33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2915816" y="1354836"/>
            <a:ext cx="576064" cy="576064"/>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a:xfrm>
            <a:off x="706760" y="16867"/>
            <a:ext cx="8113712" cy="531813"/>
          </a:xfrm>
        </p:spPr>
        <p:txBody>
          <a:bodyPr>
            <a:noAutofit/>
          </a:bodyPr>
          <a:lstStyle/>
          <a:p>
            <a:r>
              <a:rPr lang="en-GB" sz="3200" dirty="0" smtClean="0"/>
              <a:t>Wind Input</a:t>
            </a:r>
          </a:p>
        </p:txBody>
      </p:sp>
      <p:graphicFrame>
        <p:nvGraphicFramePr>
          <p:cNvPr id="21" name="Object 3"/>
          <p:cNvGraphicFramePr>
            <a:graphicFrameLocks noChangeAspect="1"/>
          </p:cNvGraphicFramePr>
          <p:nvPr>
            <p:extLst>
              <p:ext uri="{D42A27DB-BD31-4B8C-83A1-F6EECF244321}">
                <p14:modId xmlns:p14="http://schemas.microsoft.com/office/powerpoint/2010/main" val="784302474"/>
              </p:ext>
            </p:extLst>
          </p:nvPr>
        </p:nvGraphicFramePr>
        <p:xfrm>
          <a:off x="1187624" y="1879671"/>
          <a:ext cx="1079500" cy="439738"/>
        </p:xfrm>
        <a:graphic>
          <a:graphicData uri="http://schemas.openxmlformats.org/presentationml/2006/ole">
            <mc:AlternateContent xmlns:mc="http://schemas.openxmlformats.org/markup-compatibility/2006">
              <mc:Choice xmlns:v="urn:schemas-microsoft-com:vml" Requires="v">
                <p:oleObj spid="_x0000_s112794" name="Equation" r:id="rId3" imgW="558720" imgH="228600" progId="">
                  <p:embed/>
                </p:oleObj>
              </mc:Choice>
              <mc:Fallback>
                <p:oleObj name="Equation" r:id="rId3" imgW="558720" imgH="228600" progId="">
                  <p:embed/>
                  <p:pic>
                    <p:nvPicPr>
                      <p:cNvPr id="0" name="Picture 9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1879671"/>
                        <a:ext cx="1079500" cy="439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 name="Object 3"/>
          <p:cNvGraphicFramePr>
            <a:graphicFrameLocks noChangeAspect="1"/>
          </p:cNvGraphicFramePr>
          <p:nvPr>
            <p:extLst>
              <p:ext uri="{D42A27DB-BD31-4B8C-83A1-F6EECF244321}">
                <p14:modId xmlns:p14="http://schemas.microsoft.com/office/powerpoint/2010/main" val="3651736463"/>
              </p:ext>
            </p:extLst>
          </p:nvPr>
        </p:nvGraphicFramePr>
        <p:xfrm>
          <a:off x="3311525" y="1636217"/>
          <a:ext cx="2330450" cy="928687"/>
        </p:xfrm>
        <a:graphic>
          <a:graphicData uri="http://schemas.openxmlformats.org/presentationml/2006/ole">
            <mc:AlternateContent xmlns:mc="http://schemas.openxmlformats.org/markup-compatibility/2006">
              <mc:Choice xmlns:v="urn:schemas-microsoft-com:vml" Requires="v">
                <p:oleObj spid="_x0000_s112795" name="Equation" r:id="rId5" imgW="1206360" imgH="482400" progId="Equation.DSMT4">
                  <p:embed/>
                </p:oleObj>
              </mc:Choice>
              <mc:Fallback>
                <p:oleObj name="Equation" r:id="rId5" imgW="1206360" imgH="482400" progId="Equation.DSMT4">
                  <p:embed/>
                  <p:pic>
                    <p:nvPicPr>
                      <p:cNvPr id="0" name="Picture 99"/>
                      <p:cNvPicPr>
                        <a:picLocks noChangeAspect="1" noChangeArrowheads="1"/>
                      </p:cNvPicPr>
                      <p:nvPr/>
                    </p:nvPicPr>
                    <p:blipFill>
                      <a:blip r:embed="rId6"/>
                      <a:srcRect/>
                      <a:stretch>
                        <a:fillRect/>
                      </a:stretch>
                    </p:blipFill>
                    <p:spPr bwMode="auto">
                      <a:xfrm>
                        <a:off x="3311525" y="1636217"/>
                        <a:ext cx="2330450" cy="928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5"/>
          <p:cNvSpPr/>
          <p:nvPr/>
        </p:nvSpPr>
        <p:spPr>
          <a:xfrm>
            <a:off x="539552" y="656512"/>
            <a:ext cx="8352928" cy="1015663"/>
          </a:xfrm>
          <a:prstGeom prst="rect">
            <a:avLst/>
          </a:prstGeom>
        </p:spPr>
        <p:txBody>
          <a:bodyPr wrap="square">
            <a:spAutoFit/>
          </a:bodyPr>
          <a:lstStyle/>
          <a:p>
            <a:r>
              <a:rPr lang="en-GB" sz="2000" dirty="0"/>
              <a:t>The form of the wind input source function S</a:t>
            </a:r>
            <a:r>
              <a:rPr lang="en-GB" sz="2000" baseline="-25000" dirty="0"/>
              <a:t>in</a:t>
            </a:r>
            <a:r>
              <a:rPr lang="en-GB" sz="2000" dirty="0"/>
              <a:t> was already suggested by Miles</a:t>
            </a:r>
          </a:p>
          <a:p>
            <a:r>
              <a:rPr lang="en-GB" sz="2000" dirty="0"/>
              <a:t>(1957). It depends on the surface stress </a:t>
            </a:r>
          </a:p>
          <a:p>
            <a:r>
              <a:rPr lang="en-GB" sz="2000" dirty="0"/>
              <a:t>and is proportional to the </a:t>
            </a:r>
            <a:r>
              <a:rPr lang="en-GB" sz="2000" dirty="0" smtClean="0"/>
              <a:t>wave spectrum</a:t>
            </a:r>
            <a:r>
              <a:rPr lang="en-GB" sz="2000" dirty="0"/>
              <a:t>:</a:t>
            </a:r>
          </a:p>
        </p:txBody>
      </p:sp>
      <p:sp>
        <p:nvSpPr>
          <p:cNvPr id="13" name="Rectangle 12"/>
          <p:cNvSpPr/>
          <p:nvPr/>
        </p:nvSpPr>
        <p:spPr>
          <a:xfrm>
            <a:off x="637545" y="3861048"/>
            <a:ext cx="8637160" cy="1938992"/>
          </a:xfrm>
          <a:prstGeom prst="rect">
            <a:avLst/>
          </a:prstGeom>
        </p:spPr>
        <p:txBody>
          <a:bodyPr wrap="square">
            <a:spAutoFit/>
          </a:bodyPr>
          <a:lstStyle/>
          <a:p>
            <a:r>
              <a:rPr lang="en-GB" sz="2000" dirty="0"/>
              <a:t>The wave growth by wind implies a momentum loss/drag of the airflow, </a:t>
            </a:r>
            <a:endParaRPr lang="en-GB" sz="2000" dirty="0" smtClean="0"/>
          </a:p>
          <a:p>
            <a:r>
              <a:rPr lang="en-GB" sz="2000" dirty="0" smtClean="0"/>
              <a:t>in </a:t>
            </a:r>
            <a:r>
              <a:rPr lang="en-GB" sz="2000" dirty="0"/>
              <a:t>such </a:t>
            </a:r>
            <a:r>
              <a:rPr lang="en-GB" sz="2000" dirty="0" smtClean="0"/>
              <a:t>a way </a:t>
            </a:r>
            <a:r>
              <a:rPr lang="en-GB" sz="2000" dirty="0"/>
              <a:t>that the drag is proportional to the steepness of the </a:t>
            </a:r>
            <a:r>
              <a:rPr lang="en-GB" sz="2000" dirty="0" smtClean="0"/>
              <a:t>waves.</a:t>
            </a:r>
          </a:p>
          <a:p>
            <a:r>
              <a:rPr lang="en-GB" sz="2000" dirty="0" smtClean="0"/>
              <a:t>As </a:t>
            </a:r>
            <a:r>
              <a:rPr lang="en-GB" sz="2000" dirty="0"/>
              <a:t>a </a:t>
            </a:r>
            <a:r>
              <a:rPr lang="en-GB" sz="2000" dirty="0" smtClean="0"/>
              <a:t>consequence, for </a:t>
            </a:r>
            <a:r>
              <a:rPr lang="en-GB" sz="2000" dirty="0"/>
              <a:t>steep waves the roughness length is larger than for gentle waves. </a:t>
            </a:r>
            <a:endParaRPr lang="en-GB" sz="2000" dirty="0" smtClean="0"/>
          </a:p>
          <a:p>
            <a:r>
              <a:rPr lang="en-GB" sz="2000" dirty="0" smtClean="0"/>
              <a:t>In other words</a:t>
            </a:r>
            <a:r>
              <a:rPr lang="en-GB" sz="2000" dirty="0"/>
              <a:t>, there is a strong mutual interaction between wind and waves, </a:t>
            </a:r>
            <a:r>
              <a:rPr lang="en-GB" sz="2000" dirty="0" smtClean="0"/>
              <a:t>where the </a:t>
            </a:r>
            <a:r>
              <a:rPr lang="en-GB" sz="2000" dirty="0"/>
              <a:t>strength of the interaction is determined by the wave-induced </a:t>
            </a:r>
            <a:r>
              <a:rPr lang="en-GB" sz="2000" dirty="0" smtClean="0"/>
              <a:t>stress:</a:t>
            </a:r>
            <a:endParaRPr lang="en-GB" sz="2000" dirty="0"/>
          </a:p>
        </p:txBody>
      </p:sp>
      <p:graphicFrame>
        <p:nvGraphicFramePr>
          <p:cNvPr id="24" name="Object 6"/>
          <p:cNvGraphicFramePr>
            <a:graphicFrameLocks noChangeAspect="1"/>
          </p:cNvGraphicFramePr>
          <p:nvPr>
            <p:extLst>
              <p:ext uri="{D42A27DB-BD31-4B8C-83A1-F6EECF244321}">
                <p14:modId xmlns:p14="http://schemas.microsoft.com/office/powerpoint/2010/main" val="4117756796"/>
              </p:ext>
            </p:extLst>
          </p:nvPr>
        </p:nvGraphicFramePr>
        <p:xfrm>
          <a:off x="4885928" y="930176"/>
          <a:ext cx="838200" cy="482600"/>
        </p:xfrm>
        <a:graphic>
          <a:graphicData uri="http://schemas.openxmlformats.org/presentationml/2006/ole">
            <mc:AlternateContent xmlns:mc="http://schemas.openxmlformats.org/markup-compatibility/2006">
              <mc:Choice xmlns:v="urn:schemas-microsoft-com:vml" Requires="v">
                <p:oleObj spid="_x0000_s112796" name="Equation" r:id="rId7" imgW="444114" imgH="253780" progId="Equation.3">
                  <p:embed/>
                </p:oleObj>
              </mc:Choice>
              <mc:Fallback>
                <p:oleObj name="Equation" r:id="rId7" imgW="444114" imgH="253780" progId="Equation.3">
                  <p:embed/>
                  <p:pic>
                    <p:nvPicPr>
                      <p:cNvPr id="0" name="Picture 10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85928" y="930176"/>
                        <a:ext cx="8382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Rectangle 13"/>
          <p:cNvSpPr/>
          <p:nvPr/>
        </p:nvSpPr>
        <p:spPr>
          <a:xfrm>
            <a:off x="683568" y="2649686"/>
            <a:ext cx="7416824" cy="1015663"/>
          </a:xfrm>
          <a:prstGeom prst="rect">
            <a:avLst/>
          </a:prstGeom>
        </p:spPr>
        <p:txBody>
          <a:bodyPr wrap="square">
            <a:spAutoFit/>
          </a:bodyPr>
          <a:lstStyle/>
          <a:p>
            <a:r>
              <a:rPr lang="en-GB" sz="2000" dirty="0"/>
              <a:t>with c </a:t>
            </a:r>
            <a:r>
              <a:rPr lang="en-GB" sz="2000" dirty="0" smtClean="0"/>
              <a:t>=</a:t>
            </a:r>
            <a:r>
              <a:rPr lang="el-GR" sz="2000" dirty="0" smtClean="0"/>
              <a:t>ω</a:t>
            </a:r>
            <a:r>
              <a:rPr lang="en-GB" sz="2000" dirty="0" smtClean="0"/>
              <a:t>/k </a:t>
            </a:r>
            <a:r>
              <a:rPr lang="en-GB" sz="2000" dirty="0"/>
              <a:t>the phase speed of the waves</a:t>
            </a:r>
            <a:r>
              <a:rPr lang="en-GB" sz="2000" dirty="0" smtClean="0"/>
              <a:t>,</a:t>
            </a:r>
          </a:p>
          <a:p>
            <a:r>
              <a:rPr lang="el-GR" sz="2000" dirty="0" smtClean="0"/>
              <a:t>ρ</a:t>
            </a:r>
            <a:r>
              <a:rPr lang="en-GB" sz="2000" baseline="-25000" dirty="0" smtClean="0"/>
              <a:t>a</a:t>
            </a:r>
            <a:r>
              <a:rPr lang="en-GB" sz="2000" dirty="0" smtClean="0"/>
              <a:t> air density and </a:t>
            </a:r>
            <a:r>
              <a:rPr lang="el-GR" sz="2000" dirty="0" smtClean="0"/>
              <a:t>ρ</a:t>
            </a:r>
            <a:r>
              <a:rPr lang="en-GB" sz="2000" baseline="-25000" dirty="0" smtClean="0"/>
              <a:t>w</a:t>
            </a:r>
            <a:r>
              <a:rPr lang="en-GB" sz="2000" dirty="0" smtClean="0"/>
              <a:t> water density, </a:t>
            </a:r>
            <a:r>
              <a:rPr lang="en-GB" sz="2000" dirty="0"/>
              <a:t>and </a:t>
            </a:r>
            <a:endParaRPr lang="en-GB" sz="2000" dirty="0" smtClean="0"/>
          </a:p>
          <a:p>
            <a:r>
              <a:rPr lang="el-GR" sz="2000" dirty="0" smtClean="0"/>
              <a:t>Β</a:t>
            </a:r>
            <a:r>
              <a:rPr lang="en-GB" sz="2000" dirty="0" smtClean="0"/>
              <a:t> is a function of z</a:t>
            </a:r>
            <a:r>
              <a:rPr lang="en-GB" sz="2000" baseline="-25000" dirty="0" smtClean="0"/>
              <a:t>0</a:t>
            </a:r>
            <a:r>
              <a:rPr lang="en-GB" sz="2000" dirty="0" smtClean="0"/>
              <a:t> </a:t>
            </a:r>
            <a:r>
              <a:rPr lang="en-GB" sz="2000" dirty="0"/>
              <a:t>the </a:t>
            </a:r>
            <a:r>
              <a:rPr lang="en-GB" sz="2000" dirty="0" smtClean="0"/>
              <a:t>roughness length </a:t>
            </a:r>
            <a:r>
              <a:rPr lang="en-GB" sz="2000" dirty="0"/>
              <a:t>experienced by the airflow.</a:t>
            </a:r>
          </a:p>
        </p:txBody>
      </p:sp>
      <p:graphicFrame>
        <p:nvGraphicFramePr>
          <p:cNvPr id="26" name="Object 3"/>
          <p:cNvGraphicFramePr>
            <a:graphicFrameLocks noChangeAspect="1"/>
          </p:cNvGraphicFramePr>
          <p:nvPr>
            <p:extLst>
              <p:ext uri="{D42A27DB-BD31-4B8C-83A1-F6EECF244321}">
                <p14:modId xmlns:p14="http://schemas.microsoft.com/office/powerpoint/2010/main" val="6625336"/>
              </p:ext>
            </p:extLst>
          </p:nvPr>
        </p:nvGraphicFramePr>
        <p:xfrm>
          <a:off x="1696552" y="5746105"/>
          <a:ext cx="2258171" cy="635223"/>
        </p:xfrm>
        <a:graphic>
          <a:graphicData uri="http://schemas.openxmlformats.org/presentationml/2006/ole">
            <mc:AlternateContent xmlns:mc="http://schemas.openxmlformats.org/markup-compatibility/2006">
              <mc:Choice xmlns:v="urn:schemas-microsoft-com:vml" Requires="v">
                <p:oleObj spid="_x0000_s112797" name="Equation" r:id="rId9" imgW="1168400" imgH="330200" progId="Equation.3">
                  <p:embed/>
                </p:oleObj>
              </mc:Choice>
              <mc:Fallback>
                <p:oleObj name="Equation" r:id="rId9" imgW="1168400" imgH="330200" progId="Equation.3">
                  <p:embed/>
                  <p:pic>
                    <p:nvPicPr>
                      <p:cNvPr id="0" name="Picture 10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96552" y="5746105"/>
                        <a:ext cx="2258171" cy="63522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1153949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p:nvPr/>
        </p:nvSpPr>
        <p:spPr>
          <a:xfrm rot="3600">
            <a:off x="2292416" y="2915439"/>
            <a:ext cx="4871570" cy="577800"/>
          </a:xfrm>
          <a:prstGeom prst="rect">
            <a:avLst/>
          </a:prstGeom>
          <a:solidFill>
            <a:srgbClr val="47B8B8">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rtl="0" hangingPunct="1">
              <a:lnSpc>
                <a:spcPct val="100000"/>
              </a:lnSpc>
              <a:spcBef>
                <a:spcPts val="0"/>
              </a:spcBef>
              <a:spcAft>
                <a:spcPts val="0"/>
              </a:spcAft>
              <a:buNone/>
              <a:tabLst/>
              <a:defRPr sz="1800"/>
            </a:pPr>
            <a:r>
              <a:rPr lang="en-GB" sz="2000" b="1" i="0" u="none" strike="noStrike" kern="1200" spc="0" baseline="0" dirty="0" smtClean="0">
                <a:ln>
                  <a:noFill/>
                </a:ln>
                <a:solidFill>
                  <a:srgbClr val="000000"/>
                </a:solidFill>
                <a:latin typeface="Arial" pitchFamily="18"/>
                <a:ea typeface="Droid Sans Fallback" pitchFamily="2"/>
                <a:cs typeface="Arial" pitchFamily="2"/>
              </a:rPr>
              <a:t>          Wave </a:t>
            </a:r>
            <a:r>
              <a:rPr lang="en-GB" sz="2000" b="1" i="0" u="none" strike="noStrike" kern="1200" spc="0" baseline="0" dirty="0">
                <a:ln>
                  <a:noFill/>
                </a:ln>
                <a:solidFill>
                  <a:srgbClr val="000000"/>
                </a:solidFill>
                <a:latin typeface="Arial" pitchFamily="18"/>
                <a:ea typeface="Droid Sans Fallback" pitchFamily="2"/>
                <a:cs typeface="Arial" pitchFamily="2"/>
              </a:rPr>
              <a:t>model </a:t>
            </a:r>
            <a:r>
              <a:rPr lang="en-GB" sz="2000" b="1" i="0" u="none" strike="noStrike" kern="1200" spc="0" baseline="0" dirty="0" smtClean="0">
                <a:ln>
                  <a:noFill/>
                </a:ln>
                <a:solidFill>
                  <a:srgbClr val="000000"/>
                </a:solidFill>
                <a:latin typeface="Arial" pitchFamily="18"/>
                <a:ea typeface="Droid Sans Fallback" pitchFamily="2"/>
                <a:cs typeface="Arial" pitchFamily="2"/>
              </a:rPr>
              <a:t>(ECWAM)                                    </a:t>
            </a:r>
            <a:endParaRPr lang="en-GB" sz="2000" b="1" i="0" u="none" strike="noStrike" kern="1200" spc="0" baseline="0" dirty="0">
              <a:ln>
                <a:noFill/>
              </a:ln>
              <a:solidFill>
                <a:srgbClr val="000000"/>
              </a:solidFill>
              <a:latin typeface="Arial" pitchFamily="18"/>
              <a:ea typeface="Droid Sans Fallback" pitchFamily="2"/>
              <a:cs typeface="Arial" pitchFamily="2"/>
            </a:endParaRPr>
          </a:p>
        </p:txBody>
      </p:sp>
      <p:sp>
        <p:nvSpPr>
          <p:cNvPr id="7" name="Rectangle 11"/>
          <p:cNvSpPr/>
          <p:nvPr/>
        </p:nvSpPr>
        <p:spPr>
          <a:xfrm rot="600">
            <a:off x="395599" y="320928"/>
            <a:ext cx="4896541" cy="719280"/>
          </a:xfrm>
          <a:prstGeom prst="rect">
            <a:avLst/>
          </a:prstGeom>
          <a:solidFill>
            <a:srgbClr val="00FFFF">
              <a:alpha val="50000"/>
            </a:srgbClr>
          </a:solidFill>
          <a:ln w="19080">
            <a:solidFill>
              <a:srgbClr val="000000"/>
            </a:solidFill>
            <a:prstDash val="solid"/>
            <a:miter/>
            <a:headEnd type="arrow"/>
          </a:ln>
        </p:spPr>
        <p:txBody>
          <a:bodyPr vert="horz" wrap="none" lIns="91440" tIns="45720" rIns="91440" bIns="45720" anchor="ctr" anchorCtr="1" compatLnSpc="0"/>
          <a:lstStyle/>
          <a:p>
            <a:pPr marL="0" marR="0" lvl="0" indent="0" algn="ctr" rtl="0" hangingPunct="1">
              <a:lnSpc>
                <a:spcPct val="100000"/>
              </a:lnSpc>
              <a:spcBef>
                <a:spcPts val="0"/>
              </a:spcBef>
              <a:spcAft>
                <a:spcPts val="0"/>
              </a:spcAft>
              <a:buNone/>
              <a:tabLst/>
              <a:defRPr sz="1800"/>
            </a:pPr>
            <a:r>
              <a:rPr lang="en-GB" sz="2000" b="1" i="0" u="none" strike="noStrike" kern="1200" spc="0" baseline="0" dirty="0">
                <a:ln>
                  <a:noFill/>
                </a:ln>
                <a:solidFill>
                  <a:srgbClr val="000000"/>
                </a:solidFill>
                <a:latin typeface="Arial" pitchFamily="18"/>
                <a:ea typeface="Droid Sans Fallback" pitchFamily="2"/>
                <a:cs typeface="Arial" pitchFamily="2"/>
              </a:rPr>
              <a:t>Atmospheric</a:t>
            </a:r>
            <a:br>
              <a:rPr lang="en-GB" sz="2000" b="1" i="0" u="none" strike="noStrike" kern="1200" spc="0" baseline="0" dirty="0">
                <a:ln>
                  <a:noFill/>
                </a:ln>
                <a:solidFill>
                  <a:srgbClr val="000000"/>
                </a:solidFill>
                <a:latin typeface="Arial" pitchFamily="18"/>
                <a:ea typeface="Droid Sans Fallback" pitchFamily="2"/>
                <a:cs typeface="Arial" pitchFamily="2"/>
              </a:rPr>
            </a:br>
            <a:r>
              <a:rPr lang="en-GB" sz="2000" b="1" i="0" u="none" strike="noStrike" kern="1200" spc="0" baseline="0" dirty="0">
                <a:ln>
                  <a:noFill/>
                </a:ln>
                <a:solidFill>
                  <a:srgbClr val="000000"/>
                </a:solidFill>
                <a:latin typeface="Arial" pitchFamily="18"/>
                <a:ea typeface="Droid Sans Fallback" pitchFamily="2"/>
                <a:cs typeface="Arial" pitchFamily="2"/>
              </a:rPr>
              <a:t>model (IFS)</a:t>
            </a:r>
          </a:p>
        </p:txBody>
      </p:sp>
      <p:sp>
        <p:nvSpPr>
          <p:cNvPr id="12" name="AutoShape 14"/>
          <p:cNvSpPr/>
          <p:nvPr/>
        </p:nvSpPr>
        <p:spPr>
          <a:xfrm rot="5421000">
            <a:off x="1622805" y="1806916"/>
            <a:ext cx="189072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00FFFF">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Neutral wind</a:t>
            </a:r>
          </a:p>
        </p:txBody>
      </p:sp>
      <p:sp>
        <p:nvSpPr>
          <p:cNvPr id="14" name="AutoShape 15"/>
          <p:cNvSpPr/>
          <p:nvPr/>
        </p:nvSpPr>
        <p:spPr>
          <a:xfrm rot="5400000" flipH="1">
            <a:off x="3196755" y="1790659"/>
            <a:ext cx="1849180" cy="395280"/>
          </a:xfrm>
          <a:custGeom>
            <a:avLst>
              <a:gd name="f0" fmla="val 16013"/>
              <a:gd name="f1" fmla="val 4209"/>
            </a:avLst>
            <a:gdLst>
              <a:gd name="f2" fmla="val 10800000"/>
              <a:gd name="f3" fmla="val 5400000"/>
              <a:gd name="f4" fmla="val 180"/>
              <a:gd name="f5" fmla="val w"/>
              <a:gd name="f6" fmla="val h"/>
              <a:gd name="f7" fmla="val 0"/>
              <a:gd name="f8" fmla="val 21600"/>
              <a:gd name="f9" fmla="val 10800"/>
              <a:gd name="f10" fmla="+- 0 0 0"/>
              <a:gd name="f11" fmla="*/ f5 1 21600"/>
              <a:gd name="f12" fmla="*/ f6 1 21600"/>
              <a:gd name="f13" fmla="pin 0 f0 21600"/>
              <a:gd name="f14" fmla="pin 0 f1 10800"/>
              <a:gd name="f15" fmla="*/ f10 f2 1"/>
              <a:gd name="f16" fmla="val f14"/>
              <a:gd name="f17" fmla="val f13"/>
              <a:gd name="f18" fmla="+- 21600 0 f14"/>
              <a:gd name="f19" fmla="*/ f13 f11 1"/>
              <a:gd name="f20" fmla="*/ f14 f12 1"/>
              <a:gd name="f21" fmla="*/ 0 f11 1"/>
              <a:gd name="f22" fmla="*/ 0 f12 1"/>
              <a:gd name="f23" fmla="*/ f15 1 f4"/>
              <a:gd name="f24" fmla="*/ 21600 f12 1"/>
              <a:gd name="f25" fmla="+- 21600 0 f17"/>
              <a:gd name="f26" fmla="*/ f18 f12 1"/>
              <a:gd name="f27" fmla="*/ f16 f12 1"/>
              <a:gd name="f28" fmla="*/ f17 f11 1"/>
              <a:gd name="f29" fmla="+- f23 0 f3"/>
              <a:gd name="f30" fmla="*/ f25 f16 1"/>
              <a:gd name="f31" fmla="*/ f30 1 10800"/>
              <a:gd name="f32" fmla="+- f17 f31 0"/>
              <a:gd name="f33" fmla="*/ f32 f11 1"/>
            </a:gdLst>
            <a:ahLst>
              <a:ahXY gdRefX="f0" minX="f7" maxX="f8" gdRefY="f1" minY="f7" maxY="f9">
                <a:pos x="f19" y="f20"/>
              </a:ahXY>
            </a:ahLst>
            <a:cxnLst>
              <a:cxn ang="3cd4">
                <a:pos x="hc" y="t"/>
              </a:cxn>
              <a:cxn ang="0">
                <a:pos x="r" y="vc"/>
              </a:cxn>
              <a:cxn ang="cd4">
                <a:pos x="hc" y="b"/>
              </a:cxn>
              <a:cxn ang="cd2">
                <a:pos x="l" y="vc"/>
              </a:cxn>
              <a:cxn ang="f29">
                <a:pos x="f28" y="f22"/>
              </a:cxn>
              <a:cxn ang="f29">
                <a:pos x="f28" y="f24"/>
              </a:cxn>
            </a:cxnLst>
            <a:rect l="f21" t="f27" r="f33" b="f26"/>
            <a:pathLst>
              <a:path w="21600" h="21600">
                <a:moveTo>
                  <a:pt x="f7" y="f16"/>
                </a:moveTo>
                <a:lnTo>
                  <a:pt x="f17" y="f16"/>
                </a:lnTo>
                <a:lnTo>
                  <a:pt x="f17" y="f7"/>
                </a:lnTo>
                <a:lnTo>
                  <a:pt x="f8" y="f9"/>
                </a:lnTo>
                <a:lnTo>
                  <a:pt x="f17" y="f8"/>
                </a:lnTo>
                <a:lnTo>
                  <a:pt x="f17" y="f18"/>
                </a:lnTo>
                <a:lnTo>
                  <a:pt x="f7" y="f18"/>
                </a:lnTo>
                <a:close/>
              </a:path>
            </a:pathLst>
          </a:custGeom>
          <a:solidFill>
            <a:srgbClr val="47B8B8">
              <a:alpha val="50000"/>
            </a:srgbClr>
          </a:solidFill>
          <a:ln w="28575">
            <a:solidFill>
              <a:srgbClr val="FF0000"/>
            </a:solidFill>
            <a:prstDash val="solid"/>
            <a:miter/>
            <a:headEnd type="arrow"/>
          </a:ln>
        </p:spPr>
        <p:txBody>
          <a:bodyPr vert="horz" wrap="none" lIns="91440" tIns="10800" rIns="91440" bIns="45720" anchor="ctr" anchorCtr="1" compatLnSpc="0"/>
          <a:lstStyle/>
          <a:p>
            <a:pPr marL="0" marR="0" lvl="0" indent="0" algn="ctr" rtl="0" hangingPunct="1">
              <a:lnSpc>
                <a:spcPct val="100000"/>
              </a:lnSpc>
              <a:spcBef>
                <a:spcPts val="0"/>
              </a:spcBef>
              <a:spcAft>
                <a:spcPts val="0"/>
              </a:spcAft>
              <a:buNone/>
              <a:tabLst/>
              <a:defRPr sz="1800"/>
            </a:pPr>
            <a:r>
              <a:rPr lang="en-GB" sz="1600" b="1" i="0" u="none" strike="noStrike" kern="1200" spc="0" baseline="0" dirty="0">
                <a:ln>
                  <a:noFill/>
                </a:ln>
                <a:solidFill>
                  <a:srgbClr val="000000"/>
                </a:solidFill>
                <a:latin typeface="Arial" pitchFamily="18"/>
                <a:ea typeface="Droid Sans Fallback" pitchFamily="2"/>
                <a:cs typeface="Arial" pitchFamily="2"/>
              </a:rPr>
              <a:t>Roughness</a:t>
            </a:r>
          </a:p>
        </p:txBody>
      </p:sp>
      <p:sp>
        <p:nvSpPr>
          <p:cNvPr id="27" name="Right Arrow 26"/>
          <p:cNvSpPr/>
          <p:nvPr/>
        </p:nvSpPr>
        <p:spPr bwMode="auto">
          <a:xfrm>
            <a:off x="7308304" y="1268760"/>
            <a:ext cx="1656184" cy="432048"/>
          </a:xfrm>
          <a:prstGeom prst="rightArrow">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pitchFamily="18" charset="0"/>
            </a:endParaRPr>
          </a:p>
        </p:txBody>
      </p:sp>
      <p:sp>
        <p:nvSpPr>
          <p:cNvPr id="28" name="TextBox 27"/>
          <p:cNvSpPr txBox="1"/>
          <p:nvPr/>
        </p:nvSpPr>
        <p:spPr>
          <a:xfrm>
            <a:off x="3347865" y="1904777"/>
            <a:ext cx="184731" cy="338554"/>
          </a:xfrm>
          <a:prstGeom prst="rect">
            <a:avLst/>
          </a:prstGeom>
          <a:noFill/>
        </p:spPr>
        <p:txBody>
          <a:bodyPr wrap="none" rtlCol="0">
            <a:spAutoFit/>
          </a:bodyPr>
          <a:lstStyle/>
          <a:p>
            <a:endParaRPr lang="fr-FR" sz="1600" dirty="0"/>
          </a:p>
        </p:txBody>
      </p:sp>
      <p:sp>
        <p:nvSpPr>
          <p:cNvPr id="29" name="TextBox 28"/>
          <p:cNvSpPr txBox="1"/>
          <p:nvPr/>
        </p:nvSpPr>
        <p:spPr>
          <a:xfrm>
            <a:off x="7236296" y="1340768"/>
            <a:ext cx="1704313" cy="307777"/>
          </a:xfrm>
          <a:prstGeom prst="rect">
            <a:avLst/>
          </a:prstGeom>
          <a:noFill/>
        </p:spPr>
        <p:txBody>
          <a:bodyPr wrap="none" rtlCol="0">
            <a:spAutoFit/>
          </a:bodyPr>
          <a:lstStyle/>
          <a:p>
            <a:r>
              <a:rPr lang="en-GB" sz="1400" b="1" dirty="0" smtClean="0">
                <a:latin typeface="+mn-lt"/>
              </a:rPr>
              <a:t>All configurations</a:t>
            </a:r>
            <a:endParaRPr lang="en-GB" sz="1400" b="1" dirty="0">
              <a:latin typeface="+mn-lt"/>
            </a:endParaRPr>
          </a:p>
        </p:txBody>
      </p:sp>
      <p:sp>
        <p:nvSpPr>
          <p:cNvPr id="41" name="Rectangle 4"/>
          <p:cNvSpPr txBox="1">
            <a:spLocks noChangeArrowheads="1"/>
          </p:cNvSpPr>
          <p:nvPr/>
        </p:nvSpPr>
        <p:spPr>
          <a:xfrm>
            <a:off x="5184576" y="344711"/>
            <a:ext cx="4067944" cy="708025"/>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Towards a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coupled </a:t>
            </a:r>
            <a:r>
              <a:rPr kumimoji="0" lang="en-US" sz="2400" b="1" i="0" u="none" strike="noStrike" kern="1200" cap="none" spc="0" normalizeH="0" baseline="0" noProof="0" dirty="0" smtClean="0">
                <a:ln>
                  <a:noFill/>
                </a:ln>
                <a:solidFill>
                  <a:schemeClr val="accent1">
                    <a:lumMod val="75000"/>
                  </a:schemeClr>
                </a:solidFill>
                <a:effectLst/>
                <a:uLnTx/>
                <a:uFillTx/>
                <a:latin typeface="+mj-lt"/>
                <a:ea typeface="+mj-ea"/>
                <a:cs typeface="+mj-cs"/>
              </a:rPr>
              <a:t>system</a:t>
            </a:r>
            <a:endParaRPr kumimoji="0" lang="en-US" sz="2400" b="1" i="0" u="none" strike="noStrike" kern="1200" cap="none" spc="0" normalizeH="0" baseline="0" noProof="0" dirty="0">
              <a:ln>
                <a:noFill/>
              </a:ln>
              <a:solidFill>
                <a:schemeClr val="accent1">
                  <a:lumMod val="75000"/>
                </a:schemeClr>
              </a:solidFill>
              <a:effectLst/>
              <a:uLnTx/>
              <a:uFillTx/>
              <a:latin typeface="+mj-lt"/>
              <a:ea typeface="+mj-ea"/>
              <a:cs typeface="+mj-cs"/>
            </a:endParaRPr>
          </a:p>
        </p:txBody>
      </p:sp>
      <p:sp>
        <p:nvSpPr>
          <p:cNvPr id="39" name="Rectangle 38"/>
          <p:cNvSpPr/>
          <p:nvPr/>
        </p:nvSpPr>
        <p:spPr>
          <a:xfrm>
            <a:off x="3563951" y="332656"/>
            <a:ext cx="1799019" cy="369332"/>
          </a:xfrm>
          <a:prstGeom prst="rect">
            <a:avLst/>
          </a:prstGeom>
        </p:spPr>
        <p:txBody>
          <a:bodyPr wrap="none">
            <a:spAutoFit/>
          </a:bodyPr>
          <a:lstStyle/>
          <a:p>
            <a:r>
              <a:rPr lang="en-GB" dirty="0" smtClean="0"/>
              <a:t>TCo1279/TCo639</a:t>
            </a:r>
            <a:endParaRPr lang="en-GB" dirty="0"/>
          </a:p>
        </p:txBody>
      </p:sp>
      <p:sp>
        <p:nvSpPr>
          <p:cNvPr id="43" name="Rectangle 42"/>
          <p:cNvSpPr/>
          <p:nvPr/>
        </p:nvSpPr>
        <p:spPr>
          <a:xfrm>
            <a:off x="5362700" y="2987660"/>
            <a:ext cx="1319592" cy="369332"/>
          </a:xfrm>
          <a:prstGeom prst="rect">
            <a:avLst/>
          </a:prstGeom>
        </p:spPr>
        <p:txBody>
          <a:bodyPr wrap="none">
            <a:spAutoFit/>
          </a:bodyPr>
          <a:lstStyle/>
          <a:p>
            <a:r>
              <a:rPr lang="en-GB" dirty="0" smtClean="0"/>
              <a:t>14km/28km</a:t>
            </a:r>
            <a:endParaRPr lang="en-GB" dirty="0"/>
          </a:p>
        </p:txBody>
      </p:sp>
      <p:sp>
        <p:nvSpPr>
          <p:cNvPr id="44" name="Rectangle 43"/>
          <p:cNvSpPr/>
          <p:nvPr/>
        </p:nvSpPr>
        <p:spPr>
          <a:xfrm>
            <a:off x="3779975" y="620688"/>
            <a:ext cx="1202573" cy="369332"/>
          </a:xfrm>
          <a:prstGeom prst="rect">
            <a:avLst/>
          </a:prstGeom>
        </p:spPr>
        <p:txBody>
          <a:bodyPr wrap="none">
            <a:spAutoFit/>
          </a:bodyPr>
          <a:lstStyle/>
          <a:p>
            <a:r>
              <a:rPr lang="en-GB" dirty="0" smtClean="0"/>
              <a:t>9km/18km</a:t>
            </a:r>
            <a:endParaRPr lang="en-GB" dirty="0"/>
          </a:p>
        </p:txBody>
      </p:sp>
      <p:graphicFrame>
        <p:nvGraphicFramePr>
          <p:cNvPr id="83971" name="Object 3"/>
          <p:cNvGraphicFramePr>
            <a:graphicFrameLocks noChangeAspect="1"/>
          </p:cNvGraphicFramePr>
          <p:nvPr/>
        </p:nvGraphicFramePr>
        <p:xfrm>
          <a:off x="1331640" y="5098033"/>
          <a:ext cx="2258171" cy="635223"/>
        </p:xfrm>
        <a:graphic>
          <a:graphicData uri="http://schemas.openxmlformats.org/presentationml/2006/ole">
            <mc:AlternateContent xmlns:mc="http://schemas.openxmlformats.org/markup-compatibility/2006">
              <mc:Choice xmlns:v="urn:schemas-microsoft-com:vml" Requires="v">
                <p:oleObj spid="_x0000_s84271" name="Equation" r:id="rId3" imgW="1168400" imgH="330200" progId="Equation.3">
                  <p:embed/>
                </p:oleObj>
              </mc:Choice>
              <mc:Fallback>
                <p:oleObj name="Equation" r:id="rId3" imgW="1168400" imgH="330200" progId="Equation.3">
                  <p:embed/>
                  <p:pic>
                    <p:nvPicPr>
                      <p:cNvPr id="0" name="Picture 2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5098033"/>
                        <a:ext cx="2258171" cy="63522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3972" name="Object 4"/>
          <p:cNvGraphicFramePr>
            <a:graphicFrameLocks noChangeAspect="1"/>
          </p:cNvGraphicFramePr>
          <p:nvPr/>
        </p:nvGraphicFramePr>
        <p:xfrm>
          <a:off x="4499769" y="1484784"/>
          <a:ext cx="1296269" cy="958800"/>
        </p:xfrm>
        <a:graphic>
          <a:graphicData uri="http://schemas.openxmlformats.org/presentationml/2006/ole">
            <mc:AlternateContent xmlns:mc="http://schemas.openxmlformats.org/markup-compatibility/2006">
              <mc:Choice xmlns:v="urn:schemas-microsoft-com:vml" Requires="v">
                <p:oleObj spid="_x0000_s84272" name="Equation" r:id="rId5" imgW="723586" imgH="533169" progId="Equation.3">
                  <p:embed/>
                </p:oleObj>
              </mc:Choice>
              <mc:Fallback>
                <p:oleObj name="Equation" r:id="rId5" imgW="723586" imgH="533169" progId="Equation.3">
                  <p:embed/>
                  <p:pic>
                    <p:nvPicPr>
                      <p:cNvPr id="0" name="Picture 2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9769" y="1484784"/>
                        <a:ext cx="1296269" cy="95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3973" name="Object 5"/>
          <p:cNvGraphicFramePr>
            <a:graphicFrameLocks noChangeAspect="1"/>
          </p:cNvGraphicFramePr>
          <p:nvPr/>
        </p:nvGraphicFramePr>
        <p:xfrm>
          <a:off x="1331640" y="3853730"/>
          <a:ext cx="1643136" cy="1231454"/>
        </p:xfrm>
        <a:graphic>
          <a:graphicData uri="http://schemas.openxmlformats.org/presentationml/2006/ole">
            <mc:AlternateContent xmlns:mc="http://schemas.openxmlformats.org/markup-compatibility/2006">
              <mc:Choice xmlns:v="urn:schemas-microsoft-com:vml" Requires="v">
                <p:oleObj spid="_x0000_s84273" name="Equation" r:id="rId7" imgW="901309" imgH="672808" progId="Equation.3">
                  <p:embed/>
                </p:oleObj>
              </mc:Choice>
              <mc:Fallback>
                <p:oleObj name="Equation" r:id="rId7" imgW="901309" imgH="672808" progId="Equation.3">
                  <p:embed/>
                  <p:pic>
                    <p:nvPicPr>
                      <p:cNvPr id="0" name="Picture 22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31640" y="3853730"/>
                        <a:ext cx="1643136" cy="123145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3974" name="Object 6"/>
          <p:cNvGraphicFramePr>
            <a:graphicFrameLocks noChangeAspect="1"/>
          </p:cNvGraphicFramePr>
          <p:nvPr/>
        </p:nvGraphicFramePr>
        <p:xfrm>
          <a:off x="683568" y="1196752"/>
          <a:ext cx="838200" cy="482600"/>
        </p:xfrm>
        <a:graphic>
          <a:graphicData uri="http://schemas.openxmlformats.org/presentationml/2006/ole">
            <mc:AlternateContent xmlns:mc="http://schemas.openxmlformats.org/markup-compatibility/2006">
              <mc:Choice xmlns:v="urn:schemas-microsoft-com:vml" Requires="v">
                <p:oleObj spid="_x0000_s84274" name="Equation" r:id="rId9" imgW="444114" imgH="253780" progId="Equation.3">
                  <p:embed/>
                </p:oleObj>
              </mc:Choice>
              <mc:Fallback>
                <p:oleObj name="Equation" r:id="rId9" imgW="444114" imgH="253780" progId="Equation.3">
                  <p:embed/>
                  <p:pic>
                    <p:nvPicPr>
                      <p:cNvPr id="0" name="Picture 22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3568" y="1196752"/>
                        <a:ext cx="8382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3975" name="Object 7"/>
          <p:cNvGraphicFramePr>
            <a:graphicFrameLocks noChangeAspect="1"/>
          </p:cNvGraphicFramePr>
          <p:nvPr/>
        </p:nvGraphicFramePr>
        <p:xfrm>
          <a:off x="395536" y="1700808"/>
          <a:ext cx="1916113" cy="915988"/>
        </p:xfrm>
        <a:graphic>
          <a:graphicData uri="http://schemas.openxmlformats.org/presentationml/2006/ole">
            <mc:AlternateContent xmlns:mc="http://schemas.openxmlformats.org/markup-compatibility/2006">
              <mc:Choice xmlns:v="urn:schemas-microsoft-com:vml" Requires="v">
                <p:oleObj spid="_x0000_s84275" name="Equation" r:id="rId11" imgW="1016000" imgH="482600" progId="Equation.3">
                  <p:embed/>
                </p:oleObj>
              </mc:Choice>
              <mc:Fallback>
                <p:oleObj name="Equation" r:id="rId11" imgW="1016000" imgH="482600" progId="Equation.3">
                  <p:embed/>
                  <p:pic>
                    <p:nvPicPr>
                      <p:cNvPr id="0" name="Picture 22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5536" y="1700808"/>
                        <a:ext cx="1916113" cy="915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2" name="Group 31"/>
          <p:cNvGrpSpPr/>
          <p:nvPr/>
        </p:nvGrpSpPr>
        <p:grpSpPr>
          <a:xfrm>
            <a:off x="4383658" y="3717032"/>
            <a:ext cx="3472027" cy="2407920"/>
            <a:chOff x="4383658" y="3717032"/>
            <a:chExt cx="3472027" cy="2407920"/>
          </a:xfrm>
        </p:grpSpPr>
        <p:grpSp>
          <p:nvGrpSpPr>
            <p:cNvPr id="31" name="Group 30"/>
            <p:cNvGrpSpPr/>
            <p:nvPr/>
          </p:nvGrpSpPr>
          <p:grpSpPr>
            <a:xfrm>
              <a:off x="4853283" y="3717032"/>
              <a:ext cx="3002402" cy="2407920"/>
              <a:chOff x="4853283" y="3973516"/>
              <a:chExt cx="3002402" cy="2407920"/>
            </a:xfrm>
          </p:grpSpPr>
          <p:pic>
            <p:nvPicPr>
              <p:cNvPr id="47" name="Picture 46"/>
              <p:cNvPicPr>
                <a:picLocks noChangeAspect="1"/>
              </p:cNvPicPr>
              <p:nvPr/>
            </p:nvPicPr>
            <p:blipFill>
              <a:blip r:embed="rId13" cstate="print"/>
              <a:stretch>
                <a:fillRect/>
              </a:stretch>
            </p:blipFill>
            <p:spPr>
              <a:xfrm>
                <a:off x="5206973" y="3973516"/>
                <a:ext cx="2648712" cy="2407920"/>
              </a:xfrm>
              <a:prstGeom prst="rect">
                <a:avLst/>
              </a:prstGeom>
            </p:spPr>
          </p:pic>
          <p:sp>
            <p:nvSpPr>
              <p:cNvPr id="49" name="TextBox 48"/>
              <p:cNvSpPr txBox="1"/>
              <p:nvPr/>
            </p:nvSpPr>
            <p:spPr>
              <a:xfrm>
                <a:off x="4853283" y="4437112"/>
                <a:ext cx="461986" cy="276999"/>
              </a:xfrm>
              <a:prstGeom prst="rect">
                <a:avLst/>
              </a:prstGeom>
              <a:noFill/>
            </p:spPr>
            <p:txBody>
              <a:bodyPr wrap="none" rtlCol="0">
                <a:spAutoFit/>
              </a:bodyPr>
              <a:lstStyle/>
              <a:p>
                <a:r>
                  <a:rPr lang="en-GB" sz="1200" b="1" dirty="0"/>
                  <a:t>0.10</a:t>
                </a:r>
              </a:p>
            </p:txBody>
          </p:sp>
          <p:sp>
            <p:nvSpPr>
              <p:cNvPr id="50" name="TextBox 49"/>
              <p:cNvSpPr txBox="1"/>
              <p:nvPr/>
            </p:nvSpPr>
            <p:spPr>
              <a:xfrm>
                <a:off x="4858255" y="5528265"/>
                <a:ext cx="461986" cy="276999"/>
              </a:xfrm>
              <a:prstGeom prst="rect">
                <a:avLst/>
              </a:prstGeom>
              <a:noFill/>
            </p:spPr>
            <p:txBody>
              <a:bodyPr wrap="none" rtlCol="0">
                <a:spAutoFit/>
              </a:bodyPr>
              <a:lstStyle/>
              <a:p>
                <a:r>
                  <a:rPr lang="en-GB" sz="1200" b="1" dirty="0"/>
                  <a:t>0.02</a:t>
                </a:r>
              </a:p>
            </p:txBody>
          </p:sp>
        </p:grpSp>
        <p:graphicFrame>
          <p:nvGraphicFramePr>
            <p:cNvPr id="83976" name="Object 8"/>
            <p:cNvGraphicFramePr>
              <a:graphicFrameLocks noChangeAspect="1"/>
            </p:cNvGraphicFramePr>
            <p:nvPr/>
          </p:nvGraphicFramePr>
          <p:xfrm>
            <a:off x="4383658" y="4149080"/>
            <a:ext cx="332358" cy="304302"/>
          </p:xfrm>
          <a:graphic>
            <a:graphicData uri="http://schemas.openxmlformats.org/presentationml/2006/ole">
              <mc:AlternateContent xmlns:mc="http://schemas.openxmlformats.org/markup-compatibility/2006">
                <mc:Choice xmlns:v="urn:schemas-microsoft-com:vml" Requires="v">
                  <p:oleObj spid="_x0000_s84276" name="Equation" r:id="rId14" imgW="152334" imgH="139639" progId="Equation.3">
                    <p:embed/>
                  </p:oleObj>
                </mc:Choice>
                <mc:Fallback>
                  <p:oleObj name="Equation" r:id="rId14" imgW="152334" imgH="139639" progId="Equation.3">
                    <p:embed/>
                    <p:pic>
                      <p:nvPicPr>
                        <p:cNvPr id="0" name="Picture 22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383658" y="4149080"/>
                          <a:ext cx="332358" cy="3043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51" name="TextBox 50"/>
          <p:cNvSpPr txBox="1"/>
          <p:nvPr/>
        </p:nvSpPr>
        <p:spPr>
          <a:xfrm>
            <a:off x="7380312" y="1772816"/>
            <a:ext cx="1199367" cy="369332"/>
          </a:xfrm>
          <a:prstGeom prst="rect">
            <a:avLst/>
          </a:prstGeom>
          <a:noFill/>
        </p:spPr>
        <p:txBody>
          <a:bodyPr wrap="none" rtlCol="0">
            <a:spAutoFit/>
          </a:bodyPr>
          <a:lstStyle/>
          <a:p>
            <a:r>
              <a:rPr lang="en-GB" dirty="0" smtClean="0"/>
              <a:t>Since </a:t>
            </a:r>
            <a:r>
              <a:rPr lang="en-GB" b="1" dirty="0" smtClean="0"/>
              <a:t>1998</a:t>
            </a:r>
            <a:endParaRPr lang="en-GB" b="1" dirty="0"/>
          </a:p>
        </p:txBody>
      </p:sp>
      <p:sp>
        <p:nvSpPr>
          <p:cNvPr id="30" name="Oval 29"/>
          <p:cNvSpPr/>
          <p:nvPr/>
        </p:nvSpPr>
        <p:spPr>
          <a:xfrm>
            <a:off x="3131840" y="5157192"/>
            <a:ext cx="504056"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p:cNvSpPr/>
          <p:nvPr/>
        </p:nvSpPr>
        <p:spPr>
          <a:xfrm>
            <a:off x="2339752" y="4221088"/>
            <a:ext cx="504056" cy="57606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p:cNvSpPr/>
          <p:nvPr/>
        </p:nvSpPr>
        <p:spPr>
          <a:xfrm>
            <a:off x="1259632" y="5157192"/>
            <a:ext cx="504056" cy="57606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2856014" y="1428833"/>
            <a:ext cx="1066061" cy="923330"/>
          </a:xfrm>
          <a:prstGeom prst="rect">
            <a:avLst/>
          </a:prstGeom>
          <a:noFill/>
        </p:spPr>
        <p:txBody>
          <a:bodyPr wrap="none" rtlCol="0">
            <a:spAutoFit/>
          </a:bodyPr>
          <a:lstStyle/>
          <a:p>
            <a:r>
              <a:rPr lang="en-GB" dirty="0" smtClean="0"/>
              <a:t>Every</a:t>
            </a:r>
          </a:p>
          <a:p>
            <a:r>
              <a:rPr lang="en-GB" dirty="0" smtClean="0"/>
              <a:t>IFS</a:t>
            </a:r>
          </a:p>
          <a:p>
            <a:r>
              <a:rPr lang="en-GB" dirty="0"/>
              <a:t>t</a:t>
            </a:r>
            <a:r>
              <a:rPr lang="en-GB" dirty="0" smtClean="0"/>
              <a:t>ime step</a:t>
            </a:r>
            <a:endParaRPr lang="en-GB" dirty="0"/>
          </a:p>
        </p:txBody>
      </p:sp>
      <p:sp>
        <p:nvSpPr>
          <p:cNvPr id="3" name="TextBox 2"/>
          <p:cNvSpPr txBox="1"/>
          <p:nvPr/>
        </p:nvSpPr>
        <p:spPr>
          <a:xfrm>
            <a:off x="7153928" y="2276872"/>
            <a:ext cx="1810560" cy="369332"/>
          </a:xfrm>
          <a:prstGeom prst="rect">
            <a:avLst/>
          </a:prstGeom>
          <a:noFill/>
        </p:spPr>
        <p:txBody>
          <a:bodyPr wrap="none" rtlCol="0">
            <a:spAutoFit/>
          </a:bodyPr>
          <a:lstStyle/>
          <a:p>
            <a:r>
              <a:rPr lang="en-GB" dirty="0" smtClean="0"/>
              <a:t>Single executable</a:t>
            </a:r>
            <a:endParaRPr lang="en-GB" dirty="0"/>
          </a:p>
        </p:txBody>
      </p:sp>
    </p:spTree>
    <p:extLst>
      <p:ext uri="{BB962C8B-B14F-4D97-AF65-F5344CB8AC3E}">
        <p14:creationId xmlns:p14="http://schemas.microsoft.com/office/powerpoint/2010/main" val="27139423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97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397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397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397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3971"/>
                                        </p:tgtEl>
                                        <p:attrNameLst>
                                          <p:attrName>style.visibility</p:attrName>
                                        </p:attrNameLst>
                                      </p:cBhvr>
                                      <p:to>
                                        <p:strVal val="visible"/>
                                      </p:to>
                                    </p:set>
                                  </p:childTnLst>
                                </p:cTn>
                              </p:par>
                              <p:par>
                                <p:cTn id="27" presetID="2" presetClass="entr" presetSubtype="4"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ppt_x"/>
                                          </p:val>
                                        </p:tav>
                                        <p:tav tm="100000">
                                          <p:val>
                                            <p:strVal val="#ppt_x"/>
                                          </p:val>
                                        </p:tav>
                                      </p:tavLst>
                                    </p:anim>
                                    <p:anim calcmode="lin" valueType="num">
                                      <p:cBhvr additive="base">
                                        <p:cTn id="30" dur="500" fill="hold"/>
                                        <p:tgtEl>
                                          <p:spTgt spid="30"/>
                                        </p:tgtEl>
                                        <p:attrNameLst>
                                          <p:attrName>ppt_y</p:attrName>
                                        </p:attrNameLst>
                                      </p:cBhvr>
                                      <p:tavLst>
                                        <p:tav tm="0">
                                          <p:val>
                                            <p:strVal val="1+#ppt_h/2"/>
                                          </p:val>
                                        </p:tav>
                                        <p:tav tm="100000">
                                          <p:val>
                                            <p:strVal val="#ppt_y"/>
                                          </p:val>
                                        </p:tav>
                                      </p:tavLst>
                                    </p:anim>
                                  </p:childTnLst>
                                </p:cTn>
                              </p:par>
                              <p:par>
                                <p:cTn id="31" presetID="1" presetClass="entr" presetSubtype="0"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childTnLst>
                          </p:cTn>
                        </p:par>
                        <p:par>
                          <p:cTn id="33" fill="hold">
                            <p:stCondLst>
                              <p:cond delay="500"/>
                            </p:stCondLst>
                            <p:childTnLst>
                              <p:par>
                                <p:cTn id="34" presetID="1" presetClass="entr" presetSubtype="0" fill="hold" grpId="1" nodeType="afterEffect">
                                  <p:stCondLst>
                                    <p:cond delay="0"/>
                                  </p:stCondLst>
                                  <p:childTnLst>
                                    <p:set>
                                      <p:cBhvr>
                                        <p:cTn id="35" dur="1" fill="hold">
                                          <p:stCondLst>
                                            <p:cond delay="0"/>
                                          </p:stCondLst>
                                        </p:cTn>
                                        <p:tgtEl>
                                          <p:spTgt spid="33"/>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34"/>
                                        </p:tgtEl>
                                        <p:attrNameLst>
                                          <p:attrName>style.visibility</p:attrName>
                                        </p:attrNameLst>
                                      </p:cBhvr>
                                      <p:to>
                                        <p:strVal val="visible"/>
                                      </p:to>
                                    </p:set>
                                  </p:childTnLst>
                                </p:cTn>
                              </p:par>
                              <p:par>
                                <p:cTn id="38" presetID="1" presetClass="entr" presetSubtype="0" fill="hold" grpId="1" nodeType="withEffect">
                                  <p:stCondLst>
                                    <p:cond delay="0"/>
                                  </p:stCondLst>
                                  <p:childTnLst>
                                    <p:set>
                                      <p:cBhvr>
                                        <p:cTn id="39" dur="1" fill="hold">
                                          <p:stCondLst>
                                            <p:cond delay="0"/>
                                          </p:stCondLst>
                                        </p:cTn>
                                        <p:tgtEl>
                                          <p:spTgt spid="34"/>
                                        </p:tgtEl>
                                        <p:attrNameLst>
                                          <p:attrName>style.visibility</p:attrName>
                                        </p:attrNameLst>
                                      </p:cBhvr>
                                      <p:to>
                                        <p:strVal val="visible"/>
                                      </p:to>
                                    </p:set>
                                  </p:childTnLst>
                                </p:cTn>
                              </p:par>
                              <p:par>
                                <p:cTn id="40" presetID="1" presetClass="entr" presetSubtype="0" fill="hold" grpId="2" nodeType="withEffect">
                                  <p:stCondLst>
                                    <p:cond delay="0"/>
                                  </p:stCondLst>
                                  <p:childTnLst>
                                    <p:set>
                                      <p:cBhvr>
                                        <p:cTn id="41" dur="1" fill="hold">
                                          <p:stCondLst>
                                            <p:cond delay="0"/>
                                          </p:stCondLst>
                                        </p:cTn>
                                        <p:tgtEl>
                                          <p:spTgt spid="34"/>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4" grpId="1" animBg="1"/>
      <p:bldP spid="30" grpId="0" animBg="1"/>
      <p:bldP spid="33" grpId="0" animBg="1"/>
      <p:bldP spid="33" grpId="1" animBg="1"/>
      <p:bldP spid="34" grpId="0" animBg="1"/>
      <p:bldP spid="34" grpId="1" animBg="1"/>
      <p:bldP spid="34" grpId="2" animBg="1"/>
    </p:bldLst>
  </p:timing>
</p:sld>
</file>

<file path=ppt/theme/theme1.xml><?xml version="1.0" encoding="utf-8"?>
<a:theme xmlns:a="http://schemas.openxmlformats.org/drawingml/2006/main" name="ECMWF_201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ECMWF_2014.potx</Template>
  <TotalTime>12978</TotalTime>
  <Words>3286</Words>
  <Application>Microsoft Office PowerPoint</Application>
  <PresentationFormat>On-screen Show (4:3)</PresentationFormat>
  <Paragraphs>684</Paragraphs>
  <Slides>61</Slides>
  <Notes>5</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61</vt:i4>
      </vt:variant>
    </vt:vector>
  </HeadingPairs>
  <TitlesOfParts>
    <vt:vector size="74" baseType="lpstr">
      <vt:lpstr>ＭＳ Ｐゴシック</vt:lpstr>
      <vt:lpstr>Arial</vt:lpstr>
      <vt:lpstr>Calibri</vt:lpstr>
      <vt:lpstr>Droid Sans Fallback</vt:lpstr>
      <vt:lpstr>Helvetica</vt:lpstr>
      <vt:lpstr>Symbol</vt:lpstr>
      <vt:lpstr>Tahoma</vt:lpstr>
      <vt:lpstr>Times</vt:lpstr>
      <vt:lpstr>Times New Roman</vt:lpstr>
      <vt:lpstr>Verdana</vt:lpstr>
      <vt:lpstr>Wingdings</vt:lpstr>
      <vt:lpstr>ECMWF_2014</vt:lpstr>
      <vt:lpstr>Equation</vt:lpstr>
      <vt:lpstr>Towards an Earth-System Model.</vt:lpstr>
      <vt:lpstr>Outline</vt:lpstr>
      <vt:lpstr>PowerPoint Presentation</vt:lpstr>
      <vt:lpstr>PowerPoint Presentation</vt:lpstr>
      <vt:lpstr>Wave Spectrum</vt:lpstr>
      <vt:lpstr>Ocean Wave Modelling</vt:lpstr>
      <vt:lpstr>Ocean Wave Modelling</vt:lpstr>
      <vt:lpstr>Wind Input</vt:lpstr>
      <vt:lpstr>PowerPoint Presentation</vt:lpstr>
      <vt:lpstr>Impact of sea state dependent momentum flux</vt:lpstr>
      <vt:lpstr>PowerPoint Presentation</vt:lpstr>
      <vt:lpstr>Stability of the Coupled system</vt:lpstr>
      <vt:lpstr>Stability of the Coupled system</vt:lpstr>
      <vt:lpstr>Stability of the Coupled system</vt:lpstr>
      <vt:lpstr>Stability of the Coupled system</vt:lpstr>
      <vt:lpstr>Stability of the Coupled system</vt:lpstr>
      <vt:lpstr>PowerPoint Presentation</vt:lpstr>
      <vt:lpstr>PowerPoint Presentation</vt:lpstr>
      <vt:lpstr>Surface current feedback on atmosphere</vt:lpstr>
      <vt:lpstr>PowerPoint Presentation</vt:lpstr>
      <vt:lpstr>Wave effects in NEMO</vt:lpstr>
      <vt:lpstr>PowerPoint Presentation</vt:lpstr>
      <vt:lpstr>Wave effects in NEMO: sea state modulated surface stress</vt:lpstr>
      <vt:lpstr>Wave effects in NEMO: sea state modulated surface stress</vt:lpstr>
      <vt:lpstr>PowerPoint Presentation</vt:lpstr>
      <vt:lpstr>Wave effects in NEMO:  Stokes-Coriolis Forcing</vt:lpstr>
      <vt:lpstr>PowerPoint Presentation</vt:lpstr>
      <vt:lpstr>Wave effects in NEMO: input of turbulent kinetic energy</vt:lpstr>
      <vt:lpstr>PowerPoint Presentation</vt:lpstr>
      <vt:lpstr>Wave effects in NEMO: input of turbulent kinetic energy</vt:lpstr>
      <vt:lpstr>PowerPoint Presentation</vt:lpstr>
      <vt:lpstr>Wave effects in NEMO</vt:lpstr>
      <vt:lpstr>Future development: Higher-resolution ocean model</vt:lpstr>
      <vt:lpstr>PowerPoint Presentation</vt:lpstr>
      <vt:lpstr>PowerPoint Presentation</vt:lpstr>
      <vt:lpstr>Calling sequence of the single executable</vt:lpstr>
      <vt:lpstr>What to send where: domain decompositions for component models</vt:lpstr>
      <vt:lpstr>What to send where: communication patterns.</vt:lpstr>
      <vt:lpstr>At higher resolutions: T1279+global025 to ORCA025</vt:lpstr>
      <vt:lpstr>PowerPoint Presentation</vt:lpstr>
      <vt:lpstr>PowerPoint Presentation</vt:lpstr>
      <vt:lpstr>PowerPoint Presentation</vt:lpstr>
      <vt:lpstr>PowerPoint Presentation</vt:lpstr>
      <vt:lpstr>PowerPoint Presentation</vt:lpstr>
      <vt:lpstr>Climate reanalyses for the coupled earth model</vt:lpstr>
      <vt:lpstr>Coupled assimilation system (CERA)</vt:lpstr>
      <vt:lpstr>Information exchange in a coupled assimilation system</vt:lpstr>
      <vt:lpstr>Information exchange in a coupled assimilation system</vt:lpstr>
      <vt:lpstr>Information exchange in a coupled assimilation system</vt:lpstr>
      <vt:lpstr>Information exchange in a coupled assimilation system</vt:lpstr>
      <vt:lpstr>Information exchange in a coupled assimilation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Hilda Carr</dc:creator>
  <cp:lastModifiedBy>Jean Bidlot</cp:lastModifiedBy>
  <cp:revision>389</cp:revision>
  <dcterms:created xsi:type="dcterms:W3CDTF">2014-07-04T10:18:40Z</dcterms:created>
  <dcterms:modified xsi:type="dcterms:W3CDTF">2016-04-12T12:42:59Z</dcterms:modified>
</cp:coreProperties>
</file>