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9" r:id="rId2"/>
  </p:sldMasterIdLst>
  <p:notesMasterIdLst>
    <p:notesMasterId r:id="rId33"/>
  </p:notesMasterIdLst>
  <p:handoutMasterIdLst>
    <p:handoutMasterId r:id="rId34"/>
  </p:handoutMasterIdLst>
  <p:sldIdLst>
    <p:sldId id="262" r:id="rId3"/>
    <p:sldId id="407" r:id="rId4"/>
    <p:sldId id="403" r:id="rId5"/>
    <p:sldId id="404" r:id="rId6"/>
    <p:sldId id="405" r:id="rId7"/>
    <p:sldId id="408" r:id="rId8"/>
    <p:sldId id="415" r:id="rId9"/>
    <p:sldId id="409" r:id="rId10"/>
    <p:sldId id="410" r:id="rId11"/>
    <p:sldId id="412" r:id="rId12"/>
    <p:sldId id="373" r:id="rId13"/>
    <p:sldId id="374" r:id="rId14"/>
    <p:sldId id="375" r:id="rId15"/>
    <p:sldId id="376" r:id="rId16"/>
    <p:sldId id="356" r:id="rId17"/>
    <p:sldId id="357" r:id="rId18"/>
    <p:sldId id="358" r:id="rId19"/>
    <p:sldId id="359" r:id="rId20"/>
    <p:sldId id="416" r:id="rId21"/>
    <p:sldId id="361" r:id="rId22"/>
    <p:sldId id="362" r:id="rId23"/>
    <p:sldId id="414" r:id="rId24"/>
    <p:sldId id="396" r:id="rId25"/>
    <p:sldId id="397" r:id="rId26"/>
    <p:sldId id="398" r:id="rId27"/>
    <p:sldId id="399" r:id="rId28"/>
    <p:sldId id="418" r:id="rId29"/>
    <p:sldId id="391" r:id="rId30"/>
    <p:sldId id="306" r:id="rId31"/>
    <p:sldId id="417" r:id="rId32"/>
  </p:sldIdLst>
  <p:sldSz cx="12192000" cy="6858000"/>
  <p:notesSz cx="6718300" cy="9855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39"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frameSlides="1"/>
  <p:clrMru>
    <a:srgbClr val="FFFFFF"/>
    <a:srgbClr val="88CBF1"/>
    <a:srgbClr val="66B268"/>
    <a:srgbClr val="CE3429"/>
    <a:srgbClr val="D7E4BD"/>
    <a:srgbClr val="006CA6"/>
    <a:srgbClr val="C1CBE1"/>
    <a:srgbClr val="2A69A2"/>
    <a:srgbClr val="064E83"/>
    <a:srgbClr val="6C8A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9" autoAdjust="0"/>
    <p:restoredTop sz="94598" autoAdjust="0"/>
  </p:normalViewPr>
  <p:slideViewPr>
    <p:cSldViewPr snapToGrid="0" snapToObjects="1" showGuides="1">
      <p:cViewPr varScale="1">
        <p:scale>
          <a:sx n="103" d="100"/>
          <a:sy n="103" d="100"/>
        </p:scale>
        <p:origin x="144" y="432"/>
      </p:cViewPr>
      <p:guideLst>
        <p:guide orient="horz" pos="2160"/>
        <p:guide pos="383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2" d="100"/>
        <a:sy n="82" d="100"/>
      </p:scale>
      <p:origin x="0" y="0"/>
    </p:cViewPr>
  </p:sorterViewPr>
  <p:notesViewPr>
    <p:cSldViewPr snapToGrid="0" snapToObjects="1">
      <p:cViewPr varScale="1">
        <p:scale>
          <a:sx n="83" d="100"/>
          <a:sy n="83" d="100"/>
        </p:scale>
        <p:origin x="3864" y="102"/>
      </p:cViewPr>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12.wmf"/><Relationship Id="rId13" Type="http://schemas.openxmlformats.org/officeDocument/2006/relationships/image" Target="../media/image17.wmf"/><Relationship Id="rId3" Type="http://schemas.openxmlformats.org/officeDocument/2006/relationships/image" Target="../media/image7.wmf"/><Relationship Id="rId7" Type="http://schemas.openxmlformats.org/officeDocument/2006/relationships/image" Target="../media/image11.wmf"/><Relationship Id="rId12" Type="http://schemas.openxmlformats.org/officeDocument/2006/relationships/image" Target="../media/image16.wmf"/><Relationship Id="rId2" Type="http://schemas.openxmlformats.org/officeDocument/2006/relationships/image" Target="../media/image6.wmf"/><Relationship Id="rId1" Type="http://schemas.openxmlformats.org/officeDocument/2006/relationships/image" Target="../media/image5.wmf"/><Relationship Id="rId6" Type="http://schemas.openxmlformats.org/officeDocument/2006/relationships/image" Target="../media/image10.wmf"/><Relationship Id="rId11" Type="http://schemas.openxmlformats.org/officeDocument/2006/relationships/image" Target="../media/image15.wmf"/><Relationship Id="rId5" Type="http://schemas.openxmlformats.org/officeDocument/2006/relationships/image" Target="../media/image9.wmf"/><Relationship Id="rId10" Type="http://schemas.openxmlformats.org/officeDocument/2006/relationships/image" Target="../media/image14.wmf"/><Relationship Id="rId4" Type="http://schemas.openxmlformats.org/officeDocument/2006/relationships/image" Target="../media/image8.wmf"/><Relationship Id="rId9" Type="http://schemas.openxmlformats.org/officeDocument/2006/relationships/image" Target="../media/image13.wmf"/><Relationship Id="rId14" Type="http://schemas.openxmlformats.org/officeDocument/2006/relationships/image" Target="../media/image18.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image" Target="../media/image2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1263" cy="49276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05482" y="0"/>
            <a:ext cx="2911263" cy="492760"/>
          </a:xfrm>
          <a:prstGeom prst="rect">
            <a:avLst/>
          </a:prstGeom>
        </p:spPr>
        <p:txBody>
          <a:bodyPr vert="horz" lIns="91440" tIns="45720" rIns="91440" bIns="45720" rtlCol="0"/>
          <a:lstStyle>
            <a:lvl1pPr algn="r">
              <a:defRPr sz="1200"/>
            </a:lvl1pPr>
          </a:lstStyle>
          <a:p>
            <a:fld id="{257351A7-8A0E-BC4A-B507-BC9FBEDEB94D}" type="datetime1">
              <a:rPr lang="en-US" smtClean="0"/>
              <a:pPr/>
              <a:t>5/11/2016</a:t>
            </a:fld>
            <a:endParaRPr lang="en-US"/>
          </a:p>
        </p:txBody>
      </p:sp>
      <p:sp>
        <p:nvSpPr>
          <p:cNvPr id="4" name="Footer Placeholder 3"/>
          <p:cNvSpPr>
            <a:spLocks noGrp="1"/>
          </p:cNvSpPr>
          <p:nvPr>
            <p:ph type="ftr" sz="quarter" idx="2"/>
          </p:nvPr>
        </p:nvSpPr>
        <p:spPr>
          <a:xfrm>
            <a:off x="0" y="9360730"/>
            <a:ext cx="2911263" cy="49276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05482" y="9360730"/>
            <a:ext cx="2911263" cy="492760"/>
          </a:xfrm>
          <a:prstGeom prst="rect">
            <a:avLst/>
          </a:prstGeom>
        </p:spPr>
        <p:txBody>
          <a:bodyPr vert="horz" lIns="91440" tIns="45720" rIns="91440" bIns="45720" rtlCol="0" anchor="b"/>
          <a:lstStyle>
            <a:lvl1pPr algn="r">
              <a:defRPr sz="1200"/>
            </a:lvl1pPr>
          </a:lstStyle>
          <a:p>
            <a:fld id="{DEFFE683-3A33-1F4A-90D8-528147015F19}" type="slidenum">
              <a:rPr lang="en-US" smtClean="0"/>
              <a:pPr/>
              <a:t>‹#›</a:t>
            </a:fld>
            <a:endParaRPr lang="en-US"/>
          </a:p>
        </p:txBody>
      </p:sp>
    </p:spTree>
    <p:extLst>
      <p:ext uri="{BB962C8B-B14F-4D97-AF65-F5344CB8AC3E}">
        <p14:creationId xmlns:p14="http://schemas.microsoft.com/office/powerpoint/2010/main" val="34612195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1263" cy="49276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05482" y="0"/>
            <a:ext cx="2911263" cy="492760"/>
          </a:xfrm>
          <a:prstGeom prst="rect">
            <a:avLst/>
          </a:prstGeom>
        </p:spPr>
        <p:txBody>
          <a:bodyPr vert="horz" lIns="91440" tIns="45720" rIns="91440" bIns="45720" rtlCol="0"/>
          <a:lstStyle>
            <a:lvl1pPr algn="r">
              <a:defRPr sz="1200"/>
            </a:lvl1pPr>
          </a:lstStyle>
          <a:p>
            <a:fld id="{3C0BA50B-6875-0F43-A70A-41BA2A188017}" type="datetime1">
              <a:rPr lang="en-US" smtClean="0"/>
              <a:pPr/>
              <a:t>5/11/2016</a:t>
            </a:fld>
            <a:endParaRPr lang="en-US"/>
          </a:p>
        </p:txBody>
      </p:sp>
      <p:sp>
        <p:nvSpPr>
          <p:cNvPr id="4" name="Slide Image Placeholder 3"/>
          <p:cNvSpPr>
            <a:spLocks noGrp="1" noRot="1" noChangeAspect="1"/>
          </p:cNvSpPr>
          <p:nvPr>
            <p:ph type="sldImg" idx="2"/>
          </p:nvPr>
        </p:nvSpPr>
        <p:spPr>
          <a:xfrm>
            <a:off x="74613" y="739775"/>
            <a:ext cx="6569075" cy="36957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1830" y="4681220"/>
            <a:ext cx="5374640" cy="443484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9360730"/>
            <a:ext cx="2911263" cy="49276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05482" y="9360730"/>
            <a:ext cx="2911263" cy="492760"/>
          </a:xfrm>
          <a:prstGeom prst="rect">
            <a:avLst/>
          </a:prstGeom>
        </p:spPr>
        <p:txBody>
          <a:bodyPr vert="horz" lIns="91440" tIns="45720" rIns="91440" bIns="45720" rtlCol="0" anchor="b"/>
          <a:lstStyle>
            <a:lvl1pPr algn="r">
              <a:defRPr sz="1200"/>
            </a:lvl1pPr>
          </a:lstStyle>
          <a:p>
            <a:fld id="{2D03270C-FB42-C54A-AC71-B4EEB4FA7F12}" type="slidenum">
              <a:rPr lang="en-US" smtClean="0"/>
              <a:pPr/>
              <a:t>‹#›</a:t>
            </a:fld>
            <a:endParaRPr lang="en-US"/>
          </a:p>
        </p:txBody>
      </p:sp>
    </p:spTree>
    <p:extLst>
      <p:ext uri="{BB962C8B-B14F-4D97-AF65-F5344CB8AC3E}">
        <p14:creationId xmlns:p14="http://schemas.microsoft.com/office/powerpoint/2010/main" val="248296709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D03270C-FB42-C54A-AC71-B4EEB4FA7F12}" type="slidenum">
              <a:rPr lang="en-US" smtClean="0"/>
              <a:pPr/>
              <a:t>1</a:t>
            </a:fld>
            <a:endParaRPr lang="en-US"/>
          </a:p>
        </p:txBody>
      </p:sp>
    </p:spTree>
    <p:extLst>
      <p:ext uri="{BB962C8B-B14F-4D97-AF65-F5344CB8AC3E}">
        <p14:creationId xmlns:p14="http://schemas.microsoft.com/office/powerpoint/2010/main" val="12838527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Over the first 6 days of the forecast, we see how the flow evolves. We see examples of anticyclonic wave-breaking that, in the analysis, lead to a blocked-type flow over Europe at day-6. The single high-resolution forecast is particularly poor by day-6, but what led to this forecast failure? Was it a model error? Was it that the initial conditions were unusually poor? Was it that the flow was more un-predictable than usual? We cannot begin to disentangle these issues at day-6 without moving to the ensemble (probabilistic) forecast system</a:t>
            </a:r>
            <a:r>
              <a:rPr lang="en-GB" dirty="0" smtClean="0"/>
              <a:t>.</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10</a:t>
            </a:fld>
            <a:endParaRPr lang="en-US"/>
          </a:p>
        </p:txBody>
      </p:sp>
    </p:spTree>
    <p:extLst>
      <p:ext uri="{BB962C8B-B14F-4D97-AF65-F5344CB8AC3E}">
        <p14:creationId xmlns:p14="http://schemas.microsoft.com/office/powerpoint/2010/main" val="29670068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algn="just"/>
            <a:r>
              <a:rPr lang="en-GB" dirty="0"/>
              <a:t>Here we see the same initial conditions, but I have also included the ensemble forecast system. For clarity, I am only showing the first 32 of the 50 ensemble members (labelled ‘Perturbed’). Looking carefully, it is possible to see slight differences in the initial conditions of these ensemble members. These differences represent our uncertainty in the observations and also errors that are likely to grow most quickly in the early stages of the forecast. I have also included the ‘control’ forecast for the ensemble. The initial conditions for the control forecast match more closely those of the high-resolution forecast, but are at the lower-resolution of the ensemble (although this is not easy to see differences here</a:t>
            </a:r>
            <a:r>
              <a:rPr lang="en-GB" dirty="0" smtClean="0"/>
              <a:t>).</a:t>
            </a:r>
            <a:endParaRPr lang="en-GB" dirty="0"/>
          </a:p>
        </p:txBody>
      </p:sp>
      <p:sp>
        <p:nvSpPr>
          <p:cNvPr id="4" name="Slide Number Placeholder 3"/>
          <p:cNvSpPr>
            <a:spLocks noGrp="1"/>
          </p:cNvSpPr>
          <p:nvPr>
            <p:ph type="sldNum" sz="quarter" idx="10"/>
          </p:nvPr>
        </p:nvSpPr>
        <p:spPr/>
        <p:txBody>
          <a:bodyPr/>
          <a:lstStyle/>
          <a:p>
            <a:fld id="{C122557B-17AE-4CE4-9596-8EA32E8B6845}" type="slidenum">
              <a:rPr lang="en-GB" smtClean="0"/>
              <a:pPr/>
              <a:t>11</a:t>
            </a:fld>
            <a:endParaRPr lang="en-GB"/>
          </a:p>
        </p:txBody>
      </p:sp>
    </p:spTree>
    <p:extLst>
      <p:ext uri="{BB962C8B-B14F-4D97-AF65-F5344CB8AC3E}">
        <p14:creationId xmlns:p14="http://schemas.microsoft.com/office/powerpoint/2010/main" val="12159934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algn="just"/>
            <a:r>
              <a:rPr lang="en-GB" dirty="0"/>
              <a:t>Again we see how the forecasts evolve over the first 6 days. In addition to the differences in initial conditions, the ensemble forecasts also include ‘stochastic physics’ (stochastically-perturbed physical tendencies – SPPT) which acts to represent sub-grid-scale uncertainty (or non-determinism) for a given resolved flow field.</a:t>
            </a:r>
          </a:p>
          <a:p>
            <a:pPr algn="just"/>
            <a:endParaRPr lang="en-GB" dirty="0"/>
          </a:p>
          <a:p>
            <a:pPr algn="just"/>
            <a:r>
              <a:rPr lang="en-GB" dirty="0"/>
              <a:t>At day-6, there is a lot of ‘spread’ in the ensemble – reflecting our uncertainty in the outcome. But do any members capture the real outcome? One member (‘</a:t>
            </a:r>
            <a:r>
              <a:rPr lang="en-GB" dirty="0" err="1"/>
              <a:t>Pertubed</a:t>
            </a:r>
            <a:r>
              <a:rPr lang="en-GB" dirty="0"/>
              <a:t> 32’) matches quite well the analysis. It is clearly possible that the issue is purely associated with low inherent predictability. In which case, any improvement would require reducing uncertainties in the initial conditions through access to more observations, or more accurate observations, or improvements to the data assimilation system. (This should sharpen the forecast distribution, but this only makes sense if we can maintain ensemble reliability, and thus keep the truth within this sharper distribution</a:t>
            </a:r>
            <a:r>
              <a:rPr lang="en-GB" dirty="0" smtClean="0"/>
              <a:t>).</a:t>
            </a:r>
          </a:p>
          <a:p>
            <a:pPr algn="just"/>
            <a:endParaRPr lang="en-GB" dirty="0" smtClean="0"/>
          </a:p>
          <a:p>
            <a:pPr algn="just"/>
            <a:r>
              <a:rPr lang="en-GB" dirty="0" smtClean="0"/>
              <a:t>Can we identify an aspect of the initial flow that is responsible to this poor forecast? If so, can we assess forecast reliability over a set of cases involving this flow aspect?</a:t>
            </a:r>
            <a:endParaRPr lang="en-GB" dirty="0"/>
          </a:p>
        </p:txBody>
      </p:sp>
      <p:sp>
        <p:nvSpPr>
          <p:cNvPr id="4" name="Slide Number Placeholder 3"/>
          <p:cNvSpPr>
            <a:spLocks noGrp="1"/>
          </p:cNvSpPr>
          <p:nvPr>
            <p:ph type="sldNum" sz="quarter" idx="10"/>
          </p:nvPr>
        </p:nvSpPr>
        <p:spPr/>
        <p:txBody>
          <a:bodyPr/>
          <a:lstStyle/>
          <a:p>
            <a:fld id="{C122557B-17AE-4CE4-9596-8EA32E8B6845}" type="slidenum">
              <a:rPr lang="en-GB" smtClean="0"/>
              <a:pPr/>
              <a:t>12</a:t>
            </a:fld>
            <a:endParaRPr lang="en-GB"/>
          </a:p>
        </p:txBody>
      </p:sp>
    </p:spTree>
    <p:extLst>
      <p:ext uri="{BB962C8B-B14F-4D97-AF65-F5344CB8AC3E}">
        <p14:creationId xmlns:p14="http://schemas.microsoft.com/office/powerpoint/2010/main" val="1398721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If we composite over many forecast busts (here based on the ERA-Interim forecast to maximise the sample size to 584 cases), we find a coherent and statistically significant signal of a wave train ending in a blocking situation over Europe.</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13</a:t>
            </a:fld>
            <a:endParaRPr lang="en-US"/>
          </a:p>
        </p:txBody>
      </p:sp>
    </p:spTree>
    <p:extLst>
      <p:ext uri="{BB962C8B-B14F-4D97-AF65-F5344CB8AC3E}">
        <p14:creationId xmlns:p14="http://schemas.microsoft.com/office/powerpoint/2010/main" val="22198345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More surprisingly, we also find a statistically significant signal in the initial conditions of these 584 forecasts. This signal is not over Europe, but upstream over North America and includes a trough over the Rockies with high Convective Available Potential Energy (CAPE) over the eastern North America. Not all the bust cases will be associated with this pre-cursor pattern, and it is likely that the one that is highlighted is largely due to the fact that it is in a geographically fixed location. As discussed earlier, what seems to happen (at least sometimes) is that a Rossby wave train arrives from the Pacific region and sets-up conditions where meso-scale convection might occur over North America. The outflow from such convection can perturb the Jetstream and lead to downstream wave-breaking and possible blocking.</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14</a:t>
            </a:fld>
            <a:endParaRPr lang="en-US"/>
          </a:p>
        </p:txBody>
      </p:sp>
    </p:spTree>
    <p:extLst>
      <p:ext uri="{BB962C8B-B14F-4D97-AF65-F5344CB8AC3E}">
        <p14:creationId xmlns:p14="http://schemas.microsoft.com/office/powerpoint/2010/main" val="11691107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mc:Choice xmlns:a14="http://schemas.microsoft.com/office/drawing/2010/main" Requires="a14">
          <p:sp>
            <p:nvSpPr>
              <p:cNvPr id="3" name="Notes Placeholder 2"/>
              <p:cNvSpPr>
                <a:spLocks noGrp="1"/>
              </p:cNvSpPr>
              <p:nvPr>
                <p:ph type="body" idx="1"/>
              </p:nvPr>
            </p:nvSpPr>
            <p:spPr/>
            <p:txBody>
              <a:bodyPr>
                <a:normAutofit fontScale="92500" lnSpcReduction="10000"/>
              </a:bodyPr>
              <a:lstStyle/>
              <a:p>
                <a:r>
                  <a:rPr lang="en-GB" dirty="0" smtClean="0"/>
                  <a:t>It </a:t>
                </a:r>
                <a:r>
                  <a:rPr lang="en-GB" dirty="0"/>
                  <a:t>is worth first considering a little further what is meant by ensemble reliability. </a:t>
                </a:r>
                <a:r>
                  <a:rPr lang="en-GB" dirty="0" smtClean="0"/>
                  <a:t>This figure </a:t>
                </a:r>
                <a:r>
                  <a:rPr lang="en-GB" dirty="0"/>
                  <a:t>(re-drawn from Rodwell et al. 2015) shows a perspective diagram of a reliable ensemble forecast system. The light blue curves depict the trajectories of individual ensemble </a:t>
                </a:r>
                <a:r>
                  <a:rPr lang="en-GB" dirty="0" smtClean="0"/>
                  <a:t>members</a:t>
                </a:r>
                <a:r>
                  <a:rPr lang="en-GB" dirty="0"/>
                  <a:t> as a function of leadtime</a:t>
                </a:r>
                <a:r>
                  <a:rPr lang="en-GB" dirty="0" smtClean="0"/>
                  <a:t> ( “x” and “y” could be two state variables or the principle components of the leading EOFs, for example, and “</a:t>
                </a:r>
                <a:r>
                  <a:rPr lang="en-GB" dirty="0"/>
                  <a:t>t</a:t>
                </a:r>
                <a:r>
                  <a:rPr lang="en-GB" dirty="0" smtClean="0"/>
                  <a:t>” is the leadtime</a:t>
                </a:r>
                <a:r>
                  <a:rPr lang="en-GB" dirty="0"/>
                  <a:t>,</a:t>
                </a:r>
                <a:r>
                  <a:rPr lang="en-GB" dirty="0" smtClean="0"/>
                  <a:t> </a:t>
                </a:r>
                <a:r>
                  <a:rPr lang="en-GB" dirty="0"/>
                  <a:t>coming out of the plane). At any given leadtime, the ensemble members represent independent samplings of an underlying distribution (depicted by the light-blue shaded ellipses; and can be thought-of as the distribution one would get from an infinite ensemble). For a reliable forecast system, the truth (black curve) also represents a sampling of the same distributions (Hamill 2001; Saetra et al. 2004). For medium-range forecasts (t ≥ 2 </a:t>
                </a:r>
                <a:r>
                  <a:rPr lang="en-GB" dirty="0" smtClean="0"/>
                  <a:t>days, right-hand distribution), </a:t>
                </a:r>
                <a:r>
                  <a:rPr lang="en-GB" dirty="0"/>
                  <a:t>the analysis (pink dot) is often an adequate approximation for the truth (black dot). The right side of the green triangle </a:t>
                </a:r>
                <a:r>
                  <a:rPr lang="en-GB" dirty="0" smtClean="0"/>
                  <a:t>represents </a:t>
                </a:r>
                <a:r>
                  <a:rPr lang="en-GB" dirty="0"/>
                  <a:t>the error of the ensemble-mean (dark-blue dot) relative to this analysis. The error can also be written in terms of the other two sides of the triangle, which represent the differences of the analysis and ensemble-mean from the distribution-mean (light-grey dot). Using the ensemble and analysis values from a sufficient number (n) of forecasts, the mean-squared lengths of the sides of the triangle can be estimated, and this leads directly to the often-used “spread-error” equality for reliable forecast systems (see, e.g., Leutbecher and Palmer 2008). More generally, this relationship can be written as</a:t>
                </a:r>
              </a:p>
              <a:p>
                <a14:m>
                  <m:oMathPara xmlns:m="http://schemas.openxmlformats.org/officeDocument/2006/math">
                    <m:oMathParaPr>
                      <m:jc m:val="centerGroup"/>
                    </m:oMathParaPr>
                    <m:oMath xmlns:m="http://schemas.openxmlformats.org/officeDocument/2006/math">
                      <m:sSup>
                        <m:sSupPr>
                          <m:ctrlPr>
                            <a:rPr lang="en-GB" b="0" i="1" smtClean="0">
                              <a:latin typeface="Cambria Math" panose="02040503050406030204" pitchFamily="18" charset="0"/>
                            </a:rPr>
                          </m:ctrlPr>
                        </m:sSupPr>
                        <m:e>
                          <m:r>
                            <m:rPr>
                              <m:nor/>
                            </m:rPr>
                            <a:rPr lang="en-GB" b="0" i="0" smtClean="0">
                              <a:latin typeface="Cambria Math" panose="02040503050406030204" pitchFamily="18" charset="0"/>
                            </a:rPr>
                            <m:t>Error</m:t>
                          </m:r>
                        </m:e>
                        <m:sup>
                          <m:r>
                            <a:rPr lang="en-GB" b="0" i="1" smtClean="0">
                              <a:latin typeface="Cambria Math" panose="02040503050406030204" pitchFamily="18" charset="0"/>
                            </a:rPr>
                            <m:t>2</m:t>
                          </m:r>
                        </m:sup>
                      </m:sSup>
                      <m:r>
                        <a:rPr lang="en-GB" b="0" i="1" smtClean="0">
                          <a:latin typeface="Cambria Math" panose="02040503050406030204" pitchFamily="18" charset="0"/>
                        </a:rPr>
                        <m:t>=</m:t>
                      </m:r>
                      <m:r>
                        <m:rPr>
                          <m:nor/>
                        </m:rPr>
                        <a:rPr lang="en-GB" b="0" i="0" smtClean="0">
                          <a:latin typeface="Cambria Math" panose="02040503050406030204" pitchFamily="18" charset="0"/>
                        </a:rPr>
                        <m:t>EnsVar</m:t>
                      </m:r>
                      <m:r>
                        <a:rPr lang="en-GB" b="0" i="1" smtClean="0">
                          <a:latin typeface="Cambria Math" panose="02040503050406030204" pitchFamily="18" charset="0"/>
                        </a:rPr>
                        <m:t>+</m:t>
                      </m:r>
                      <m:r>
                        <m:rPr>
                          <m:nor/>
                        </m:rPr>
                        <a:rPr lang="en-GB" b="0" i="0" smtClean="0">
                          <a:latin typeface="Cambria Math" panose="02040503050406030204" pitchFamily="18" charset="0"/>
                        </a:rPr>
                        <m:t>Residual</m:t>
                      </m:r>
                    </m:oMath>
                  </m:oMathPara>
                </a14:m>
                <a:endParaRPr lang="en-GB" dirty="0" smtClean="0"/>
              </a:p>
              <a:p>
                <a:r>
                  <a:rPr lang="en-GB" dirty="0" smtClean="0"/>
                  <a:t>where </a:t>
                </a:r>
                <a14:m>
                  <m:oMath xmlns:m="http://schemas.openxmlformats.org/officeDocument/2006/math">
                    <m:sSup>
                      <m:sSupPr>
                        <m:ctrlPr>
                          <a:rPr lang="en-GB" i="1">
                            <a:latin typeface="Cambria Math" panose="02040503050406030204" pitchFamily="18" charset="0"/>
                          </a:rPr>
                        </m:ctrlPr>
                      </m:sSupPr>
                      <m:e>
                        <m:r>
                          <m:rPr>
                            <m:nor/>
                          </m:rPr>
                          <a:rPr lang="en-GB">
                            <a:latin typeface="Cambria Math" panose="02040503050406030204" pitchFamily="18" charset="0"/>
                          </a:rPr>
                          <m:t>Error</m:t>
                        </m:r>
                      </m:e>
                      <m:sup>
                        <m:r>
                          <a:rPr lang="en-GB" i="1">
                            <a:latin typeface="Cambria Math" panose="02040503050406030204" pitchFamily="18" charset="0"/>
                          </a:rPr>
                          <m:t>2</m:t>
                        </m:r>
                      </m:sup>
                    </m:sSup>
                  </m:oMath>
                </a14:m>
                <a:r>
                  <a:rPr lang="en-GB" dirty="0" smtClean="0"/>
                  <a:t> is </a:t>
                </a:r>
                <a:r>
                  <a:rPr lang="en-GB" dirty="0"/>
                  <a:t>defined as the mean-squared error of the ensemble-mean, EnsVar is the mean sample variance of the ensemble (scaled by </a:t>
                </a:r>
                <a14:m>
                  <m:oMath xmlns:m="http://schemas.openxmlformats.org/officeDocument/2006/math">
                    <m:f>
                      <m:fPr>
                        <m:type m:val="lin"/>
                        <m:ctrlPr>
                          <a:rPr lang="en-GB" i="1" smtClean="0">
                            <a:latin typeface="Cambria Math" panose="02040503050406030204" pitchFamily="18" charset="0"/>
                          </a:rPr>
                        </m:ctrlPr>
                      </m:fPr>
                      <m:num>
                        <m:d>
                          <m:dPr>
                            <m:ctrlPr>
                              <a:rPr lang="en-GB" i="1" smtClean="0">
                                <a:latin typeface="Cambria Math" panose="02040503050406030204" pitchFamily="18" charset="0"/>
                              </a:rPr>
                            </m:ctrlPr>
                          </m:dPr>
                          <m:e>
                            <m:r>
                              <a:rPr lang="en-GB" b="0" i="1" smtClean="0">
                                <a:latin typeface="Cambria Math" panose="02040503050406030204" pitchFamily="18" charset="0"/>
                              </a:rPr>
                              <m:t>𝑚</m:t>
                            </m:r>
                            <m:r>
                              <a:rPr lang="en-GB" b="0" i="1" smtClean="0">
                                <a:latin typeface="Cambria Math" panose="02040503050406030204" pitchFamily="18" charset="0"/>
                              </a:rPr>
                              <m:t>+1</m:t>
                            </m:r>
                          </m:e>
                        </m:d>
                      </m:num>
                      <m:den>
                        <m:d>
                          <m:dPr>
                            <m:ctrlPr>
                              <a:rPr lang="en-GB" i="1" smtClean="0">
                                <a:latin typeface="Cambria Math" panose="02040503050406030204" pitchFamily="18" charset="0"/>
                              </a:rPr>
                            </m:ctrlPr>
                          </m:dPr>
                          <m:e>
                            <m:r>
                              <a:rPr lang="en-GB" b="0" i="1" smtClean="0">
                                <a:latin typeface="Cambria Math" panose="02040503050406030204" pitchFamily="18" charset="0"/>
                              </a:rPr>
                              <m:t>𝑚</m:t>
                            </m:r>
                            <m:r>
                              <a:rPr lang="en-GB" b="0" i="1" smtClean="0">
                                <a:latin typeface="Cambria Math" panose="02040503050406030204" pitchFamily="18" charset="0"/>
                              </a:rPr>
                              <m:t>−1</m:t>
                            </m:r>
                          </m:e>
                        </m:d>
                      </m:den>
                    </m:f>
                  </m:oMath>
                </a14:m>
                <a:r>
                  <a:rPr lang="en-GB" dirty="0" smtClean="0"/>
                  <a:t> </a:t>
                </a:r>
                <a:r>
                  <a:rPr lang="en-GB" dirty="0"/>
                  <a:t>to take account of the finite size </a:t>
                </a:r>
                <a14:m>
                  <m:oMath xmlns:m="http://schemas.openxmlformats.org/officeDocument/2006/math">
                    <m:r>
                      <a:rPr lang="en-GB" b="0" i="1" smtClean="0">
                        <a:latin typeface="Cambria Math" panose="02040503050406030204" pitchFamily="18" charset="0"/>
                      </a:rPr>
                      <m:t>𝑚</m:t>
                    </m:r>
                  </m:oMath>
                </a14:m>
                <a:r>
                  <a:rPr lang="en-GB" dirty="0" smtClean="0"/>
                  <a:t> </a:t>
                </a:r>
                <a:r>
                  <a:rPr lang="en-GB" dirty="0"/>
                  <a:t>of the ensemble), and Residual represents any imbalance due to sampling uncertainties or deficiencies in reliability (its expected value is zero for a reliable system). It is important to note that the </a:t>
                </a:r>
                <a14:m>
                  <m:oMath xmlns:m="http://schemas.openxmlformats.org/officeDocument/2006/math">
                    <m:r>
                      <a:rPr lang="en-GB" b="0" i="1" smtClean="0">
                        <a:latin typeface="Cambria Math" panose="02040503050406030204" pitchFamily="18" charset="0"/>
                      </a:rPr>
                      <m:t>𝑛</m:t>
                    </m:r>
                  </m:oMath>
                </a14:m>
                <a:r>
                  <a:rPr lang="en-GB" dirty="0" smtClean="0"/>
                  <a:t> </a:t>
                </a:r>
                <a:r>
                  <a:rPr lang="en-GB" dirty="0"/>
                  <a:t>forecasts considered could represent a sub-set of forecasts associated with a particular initial state, and here we will base the analysis on a composite whose initial states project strongly onto the trough/CAPE patterns</a:t>
                </a:r>
                <a:r>
                  <a:rPr lang="en-GB" dirty="0" smtClean="0"/>
                  <a:t>.</a:t>
                </a:r>
                <a:endParaRPr lang="en-GB" dirty="0"/>
              </a:p>
            </p:txBody>
          </p:sp>
        </mc:Choice>
        <mc:Fallback>
          <p:sp>
            <p:nvSpPr>
              <p:cNvPr id="3" name="Notes Placeholder 2"/>
              <p:cNvSpPr>
                <a:spLocks noGrp="1"/>
              </p:cNvSpPr>
              <p:nvPr>
                <p:ph type="body" idx="1"/>
              </p:nvPr>
            </p:nvSpPr>
            <p:spPr/>
            <p:txBody>
              <a:bodyPr>
                <a:normAutofit fontScale="92500" lnSpcReduction="10000"/>
              </a:bodyPr>
              <a:lstStyle/>
              <a:p>
                <a:r>
                  <a:rPr lang="en-GB" dirty="0" smtClean="0"/>
                  <a:t>It </a:t>
                </a:r>
                <a:r>
                  <a:rPr lang="en-GB" dirty="0"/>
                  <a:t>is worth first considering a little further what is meant by ensemble reliability. </a:t>
                </a:r>
                <a:r>
                  <a:rPr lang="en-GB" dirty="0" smtClean="0"/>
                  <a:t>This figure </a:t>
                </a:r>
                <a:r>
                  <a:rPr lang="en-GB" dirty="0"/>
                  <a:t>(re-drawn from Rodwell et al. 2015) shows a perspective diagram of a reliable ensemble forecast system. The light blue curves depict the trajectories of individual ensemble </a:t>
                </a:r>
                <a:r>
                  <a:rPr lang="en-GB" dirty="0" smtClean="0"/>
                  <a:t>members</a:t>
                </a:r>
                <a:r>
                  <a:rPr lang="en-GB" dirty="0"/>
                  <a:t> as a function of leadtime</a:t>
                </a:r>
                <a:r>
                  <a:rPr lang="en-GB" dirty="0" smtClean="0"/>
                  <a:t> ( “x” and “y” could be two state variables or the principle components of the leading EOFs, for example, and “</a:t>
                </a:r>
                <a:r>
                  <a:rPr lang="en-GB" dirty="0"/>
                  <a:t>t</a:t>
                </a:r>
                <a:r>
                  <a:rPr lang="en-GB" dirty="0" smtClean="0"/>
                  <a:t>” is the leadtime</a:t>
                </a:r>
                <a:r>
                  <a:rPr lang="en-GB" dirty="0"/>
                  <a:t>,</a:t>
                </a:r>
                <a:r>
                  <a:rPr lang="en-GB" dirty="0" smtClean="0"/>
                  <a:t> </a:t>
                </a:r>
                <a:r>
                  <a:rPr lang="en-GB" dirty="0"/>
                  <a:t>coming out of the plane). At any given leadtime, the ensemble members represent independent samplings of an underlying distribution (depicted by the light-blue shaded ellipses; and can be thought-of as the distribution one would get from an infinite ensemble). For a reliable forecast system, the truth (black curve) also represents a sampling of the same distributions (Hamill 2001; Saetra et al. 2004). For medium-range forecasts (t ≥ 2 </a:t>
                </a:r>
                <a:r>
                  <a:rPr lang="en-GB" dirty="0" smtClean="0"/>
                  <a:t>days, right-hand distribution), </a:t>
                </a:r>
                <a:r>
                  <a:rPr lang="en-GB" dirty="0"/>
                  <a:t>the analysis (pink dot) is often an adequate approximation for the truth (black dot). The right side of the green triangle </a:t>
                </a:r>
                <a:r>
                  <a:rPr lang="en-GB" dirty="0" smtClean="0"/>
                  <a:t>represents </a:t>
                </a:r>
                <a:r>
                  <a:rPr lang="en-GB" dirty="0"/>
                  <a:t>the error of the ensemble-mean (dark-blue dot) relative to this analysis. The error can also be written in terms of the other two sides of the triangle, which represent the differences of the analysis and ensemble-mean from the distribution-mean (light-grey dot). Using the ensemble and analysis values from a sufficient number (n) of forecasts, the mean-squared lengths of the sides of the triangle can be estimated, and this leads directly to the often-used “spread-error” equality for reliable forecast systems (see, e.g., Leutbecher and Palmer 2008). More generally, this relationship can be written as</a:t>
                </a:r>
              </a:p>
              <a:p>
                <a:r>
                  <a:rPr lang="en-GB" b="0" i="0" smtClean="0">
                    <a:latin typeface="Cambria Math" panose="02040503050406030204" pitchFamily="18" charset="0"/>
                  </a:rPr>
                  <a:t>〖"Error" 〗^2="EnsVar"+"Residual"</a:t>
                </a:r>
                <a:endParaRPr lang="en-GB" dirty="0" smtClean="0"/>
              </a:p>
              <a:p>
                <a:r>
                  <a:rPr lang="en-GB" dirty="0" smtClean="0"/>
                  <a:t>where </a:t>
                </a:r>
                <a:r>
                  <a:rPr lang="en-GB" i="0">
                    <a:latin typeface="Cambria Math" panose="02040503050406030204" pitchFamily="18" charset="0"/>
                  </a:rPr>
                  <a:t>〖"Error" 〗^2</a:t>
                </a:r>
                <a:r>
                  <a:rPr lang="en-GB" dirty="0" smtClean="0"/>
                  <a:t> is </a:t>
                </a:r>
                <a:r>
                  <a:rPr lang="en-GB" dirty="0"/>
                  <a:t>defined as the mean-squared error of the ensemble-mean, EnsVar is the mean sample variance of the ensemble (scaled by </a:t>
                </a:r>
                <a:r>
                  <a:rPr lang="en-GB" i="0" smtClean="0">
                    <a:latin typeface="Cambria Math" panose="02040503050406030204" pitchFamily="18" charset="0"/>
                  </a:rPr>
                  <a:t>(</a:t>
                </a:r>
                <a:r>
                  <a:rPr lang="en-GB" b="0" i="0" smtClean="0">
                    <a:latin typeface="Cambria Math" panose="02040503050406030204" pitchFamily="18" charset="0"/>
                  </a:rPr>
                  <a:t>𝑚+1)∕(𝑚−1) </a:t>
                </a:r>
                <a:r>
                  <a:rPr lang="en-GB" dirty="0" smtClean="0"/>
                  <a:t> </a:t>
                </a:r>
                <a:r>
                  <a:rPr lang="en-GB" dirty="0"/>
                  <a:t>to take account of the finite size </a:t>
                </a:r>
                <a:r>
                  <a:rPr lang="en-GB" b="0" i="0" smtClean="0">
                    <a:latin typeface="Cambria Math" panose="02040503050406030204" pitchFamily="18" charset="0"/>
                  </a:rPr>
                  <a:t>𝑚</a:t>
                </a:r>
                <a:r>
                  <a:rPr lang="en-GB" dirty="0" smtClean="0"/>
                  <a:t> </a:t>
                </a:r>
                <a:r>
                  <a:rPr lang="en-GB" dirty="0"/>
                  <a:t>of the ensemble), and Residual represents any imbalance due to sampling uncertainties or deficiencies in reliability (its expected value is zero for a reliable system). It is important to note that the </a:t>
                </a:r>
                <a:r>
                  <a:rPr lang="en-GB" b="0" i="0" smtClean="0">
                    <a:latin typeface="Cambria Math" panose="02040503050406030204" pitchFamily="18" charset="0"/>
                  </a:rPr>
                  <a:t>𝑛</a:t>
                </a:r>
                <a:r>
                  <a:rPr lang="en-GB" dirty="0" smtClean="0"/>
                  <a:t> </a:t>
                </a:r>
                <a:r>
                  <a:rPr lang="en-GB" dirty="0"/>
                  <a:t>forecasts considered could represent a sub-set of forecasts associated with a particular initial state, and here we will base the analysis on a composite whose initial states project strongly onto the trough/CAPE patterns</a:t>
                </a:r>
                <a:r>
                  <a:rPr lang="en-GB" dirty="0" smtClean="0"/>
                  <a:t>.</a:t>
                </a:r>
                <a:endParaRPr lang="en-GB" dirty="0"/>
              </a:p>
            </p:txBody>
          </p:sp>
        </mc:Fallback>
      </mc:AlternateContent>
      <p:sp>
        <p:nvSpPr>
          <p:cNvPr id="4" name="Slide Number Placeholder 3"/>
          <p:cNvSpPr>
            <a:spLocks noGrp="1"/>
          </p:cNvSpPr>
          <p:nvPr>
            <p:ph type="sldNum" sz="quarter" idx="10"/>
          </p:nvPr>
        </p:nvSpPr>
        <p:spPr/>
        <p:txBody>
          <a:bodyPr/>
          <a:lstStyle/>
          <a:p>
            <a:fld id="{2D03270C-FB42-C54A-AC71-B4EEB4FA7F12}" type="slidenum">
              <a:rPr lang="en-US" smtClean="0"/>
              <a:pPr/>
              <a:t>15</a:t>
            </a:fld>
            <a:endParaRPr lang="en-US"/>
          </a:p>
        </p:txBody>
      </p:sp>
    </p:spTree>
    <p:extLst>
      <p:ext uri="{BB962C8B-B14F-4D97-AF65-F5344CB8AC3E}">
        <p14:creationId xmlns:p14="http://schemas.microsoft.com/office/powerpoint/2010/main" val="33107250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a:t>
            </a:r>
            <a:r>
              <a:rPr lang="en-GB" dirty="0" smtClean="0"/>
              <a:t>sing more recent, independent data, can the spread-error relationship tell us anything about the forecast reliability in the North American trough/CAPE flow-regime? Here I have composited on 54 cases that involved  a Rockies trough with downstream CAPE in the initial conditions. We do see increased errors at Day 1 in the region where meso-scale convective systems (MCSs) are likely to occur (in reality and/or in the forecast), and these increased errors grow and propagate westward with leadtime (note the changes in contour interval). At a leadtime of 5 days, notice the large mean-squared error just west of Europe – in agreement with the bust scenario. The ensemble variance actually does a reasonable job of predicting the evolution of the errors, although fails to predict the possibility of  large errors off western Europe at day 5. The residual is the difference (Error</a:t>
            </a:r>
            <a:r>
              <a:rPr lang="en-GB" baseline="30000" dirty="0" smtClean="0"/>
              <a:t>2</a:t>
            </a:r>
            <a:r>
              <a:rPr lang="en-GB" dirty="0" smtClean="0"/>
              <a:t> – Variance). It highlights the discrepancy at day 5 although it is not statistically significant at the 5% level (not shaded with saturated colours). Furthermore, the residual highlights blue values throughout the forecast range – and this is not specific to the trough/CAPE situation. Hence it seems that the spread-error relationship is not able, in this case, to identify residual deficiencies in flow-dependent reliability (assuming they exist). We could increase the sample size to improve statistical significance although this is not practical from a developmental perspective as we only have limited experimental periods available. Alternatively, we could decrease the lead-time (as we did with the Initial Tendencies). However, we would need to account for analysis uncertainty since this has a non-negligible impact on our estimation of error at short leadtimes.</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16</a:t>
            </a:fld>
            <a:endParaRPr lang="en-US"/>
          </a:p>
        </p:txBody>
      </p:sp>
    </p:spTree>
    <p:extLst>
      <p:ext uri="{BB962C8B-B14F-4D97-AF65-F5344CB8AC3E}">
        <p14:creationId xmlns:p14="http://schemas.microsoft.com/office/powerpoint/2010/main" val="41153045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mc:Choice xmlns:a14="http://schemas.microsoft.com/office/drawing/2010/main" Requires="a14">
          <p:sp>
            <p:nvSpPr>
              <p:cNvPr id="3" name="Notes Placeholder 2"/>
              <p:cNvSpPr>
                <a:spLocks noGrp="1"/>
              </p:cNvSpPr>
              <p:nvPr>
                <p:ph type="body" idx="1"/>
              </p:nvPr>
            </p:nvSpPr>
            <p:spPr/>
            <p:txBody>
              <a:bodyPr>
                <a:normAutofit fontScale="92500" lnSpcReduction="20000"/>
              </a:bodyPr>
              <a:lstStyle/>
              <a:p>
                <a:r>
                  <a:rPr lang="en-GB" dirty="0"/>
                  <a:t>The crossing of the blue ensemble trajectories in the </a:t>
                </a:r>
                <a:r>
                  <a:rPr lang="en-GB" dirty="0" smtClean="0"/>
                  <a:t>figure </a:t>
                </a:r>
                <a:r>
                  <a:rPr lang="en-GB" dirty="0"/>
                  <a:t>represents the fact that errors are growing within a non-linear regime, interacting, and dispersing through the action of teleconnections and waves in general. These effects make it inherently difficult to assess ensemble reliability in the medium-range, and even harder to identify the causes of any unreliability.</a:t>
                </a:r>
              </a:p>
              <a:p>
                <a:endParaRPr lang="en-GB" dirty="0" smtClean="0"/>
              </a:p>
              <a:p>
                <a:r>
                  <a:rPr lang="en-GB" dirty="0" smtClean="0"/>
                  <a:t>To </a:t>
                </a:r>
                <a:r>
                  <a:rPr lang="en-GB" dirty="0"/>
                  <a:t>avoid such issues, a new diagnostic based on the EDA has been developed. The much shorter leadtime involved (~12hr) means that errors are growing within a more linear regime, and have not had so much time to interact or to disperse geographically. The hope is that this will reduce the required sample size, and make the assessment of ensemble reliability more local. At these short leadtimes, uncertainty in our knowledge of the truth cannot be neglected. We could incorporate an EDA analysis variance term into our reliability test to take account of this aspect, but we choose to work in observation-space since a good estimation of observation bias and random error represents a more ‘foundational’ aspect of the data assimilation process. Because observation errors cannot be neglected, we talk about “departures” from observations rather than “errors” from the truth. The new “EDA reliability budget”, which is based on the red pentagon in </a:t>
                </a:r>
                <a:r>
                  <a:rPr lang="en-GB" dirty="0" smtClean="0"/>
                  <a:t>the figure, </a:t>
                </a:r>
                <a:r>
                  <a:rPr lang="en-GB" dirty="0"/>
                  <a:t>is a decomposition of the mean-squared departures of the </a:t>
                </a:r>
                <a:r>
                  <a:rPr lang="en-GB" dirty="0" smtClean="0"/>
                  <a:t>form</a:t>
                </a:r>
              </a:p>
              <a:p>
                <a14:m>
                  <m:oMathPara xmlns:m="http://schemas.openxmlformats.org/officeDocument/2006/math">
                    <m:oMathParaPr>
                      <m:jc m:val="centerGroup"/>
                    </m:oMathParaPr>
                    <m:oMath xmlns:m="http://schemas.openxmlformats.org/officeDocument/2006/math">
                      <m:sSup>
                        <m:sSupPr>
                          <m:ctrlPr>
                            <a:rPr lang="en-GB" i="1"/>
                          </m:ctrlPr>
                        </m:sSupPr>
                        <m:e>
                          <m:r>
                            <m:rPr>
                              <m:sty m:val="p"/>
                            </m:rPr>
                            <a:rPr lang="en-GB"/>
                            <m:t>Depar</m:t>
                          </m:r>
                        </m:e>
                        <m:sup>
                          <m:r>
                            <a:rPr lang="en-GB" i="1"/>
                            <m:t>2</m:t>
                          </m:r>
                        </m:sup>
                      </m:sSup>
                      <m:r>
                        <a:rPr lang="en-GB" i="1"/>
                        <m:t>=</m:t>
                      </m:r>
                      <m:sSup>
                        <m:sSupPr>
                          <m:ctrlPr>
                            <a:rPr lang="en-GB" i="1"/>
                          </m:ctrlPr>
                        </m:sSupPr>
                        <m:e>
                          <m:r>
                            <m:rPr>
                              <m:sty m:val="p"/>
                            </m:rPr>
                            <a:rPr lang="en-GB"/>
                            <m:t>Bias</m:t>
                          </m:r>
                        </m:e>
                        <m:sup>
                          <m:r>
                            <a:rPr lang="en-GB" i="1"/>
                            <m:t>2</m:t>
                          </m:r>
                        </m:sup>
                      </m:sSup>
                      <m:r>
                        <a:rPr lang="en-GB"/>
                        <m:t>+</m:t>
                      </m:r>
                      <m:r>
                        <m:rPr>
                          <m:sty m:val="p"/>
                        </m:rPr>
                        <a:rPr lang="en-GB"/>
                        <m:t>EnsVar</m:t>
                      </m:r>
                      <m:r>
                        <a:rPr lang="en-GB" i="1"/>
                        <m:t>+</m:t>
                      </m:r>
                      <m:sSup>
                        <m:sSupPr>
                          <m:ctrlPr>
                            <a:rPr lang="en-GB" i="1"/>
                          </m:ctrlPr>
                        </m:sSupPr>
                        <m:e>
                          <m:r>
                            <m:rPr>
                              <m:sty m:val="p"/>
                            </m:rPr>
                            <a:rPr lang="en-GB"/>
                            <m:t>ObsUnc</m:t>
                          </m:r>
                        </m:e>
                        <m:sup>
                          <m:r>
                            <a:rPr lang="en-GB" i="1"/>
                            <m:t>2</m:t>
                          </m:r>
                        </m:sup>
                      </m:sSup>
                      <m:r>
                        <a:rPr lang="en-GB" i="1"/>
                        <m:t>+</m:t>
                      </m:r>
                      <m:r>
                        <m:rPr>
                          <m:sty m:val="p"/>
                        </m:rPr>
                        <a:rPr lang="en-GB"/>
                        <m:t>Residual</m:t>
                      </m:r>
                    </m:oMath>
                  </m:oMathPara>
                </a14:m>
                <a:endParaRPr lang="en-GB" dirty="0" smtClean="0"/>
              </a:p>
              <a:p>
                <a:r>
                  <a:rPr lang="en-GB" dirty="0"/>
                  <a:t>EnsVar is, as before, the scaled sample variance – but now of the EDA background forecasts. ObsUnc</a:t>
                </a:r>
                <a:r>
                  <a:rPr lang="en-GB" baseline="30000" dirty="0"/>
                  <a:t>2</a:t>
                </a:r>
                <a:r>
                  <a:rPr lang="en-GB" dirty="0"/>
                  <a:t> is the sample variance of the observation errors – as assigned within the assimilation system (see, </a:t>
                </a:r>
                <a:r>
                  <a:rPr lang="en-GB" i="1" dirty="0"/>
                  <a:t>e.g.</a:t>
                </a:r>
                <a:r>
                  <a:rPr lang="en-GB" dirty="0"/>
                  <a:t>, Hollingsworth and Lönnberg 1986; Desroziers et al. 2005; Bormann and Bauer 2010 for how observation error variances are estimated). Bias</a:t>
                </a:r>
                <a:r>
                  <a:rPr lang="en-GB" baseline="30000" dirty="0"/>
                  <a:t>2</a:t>
                </a:r>
                <a:r>
                  <a:rPr lang="en-GB" dirty="0"/>
                  <a:t> is the square of the estimated remaining bias – for example, after the application of variational bias correction (Dee 2004). Note that </a:t>
                </a:r>
                <a:r>
                  <a:rPr lang="en-GB" dirty="0" smtClean="0"/>
                  <a:t>this equation reduces </a:t>
                </a:r>
                <a:r>
                  <a:rPr lang="en-GB" dirty="0"/>
                  <a:t>to </a:t>
                </a:r>
                <a:r>
                  <a:rPr lang="en-GB" dirty="0" smtClean="0"/>
                  <a:t>the traditional spread-error relationship </a:t>
                </a:r>
                <a:r>
                  <a:rPr lang="en-GB" dirty="0"/>
                  <a:t>if biases and random observation errors are neglected</a:t>
                </a:r>
                <a:r>
                  <a:rPr lang="en-GB" dirty="0" smtClean="0"/>
                  <a:t>.</a:t>
                </a:r>
              </a:p>
              <a:p>
                <a:endParaRPr lang="en-GB" dirty="0"/>
              </a:p>
              <a:p>
                <a:r>
                  <a:rPr lang="en-GB" dirty="0" smtClean="0"/>
                  <a:t>We will </a:t>
                </a:r>
                <a:r>
                  <a:rPr lang="en-GB" dirty="0"/>
                  <a:t>apply, for the first time, the EDA reliability budget in a flow-dependent situation; the trough/CAPE composite. There are two key questions to answer. (a) Is the EDA reliability budget able to identify statistically significant reliability deficiencies when composited on this flow regime? (b) If so, then what are these deficiencies?</a:t>
                </a:r>
                <a:endParaRPr lang="en-GB" dirty="0"/>
              </a:p>
            </p:txBody>
          </p:sp>
        </mc:Choice>
        <mc:Fallback>
          <p:sp>
            <p:nvSpPr>
              <p:cNvPr id="3" name="Notes Placeholder 2"/>
              <p:cNvSpPr>
                <a:spLocks noGrp="1"/>
              </p:cNvSpPr>
              <p:nvPr>
                <p:ph type="body" idx="1"/>
              </p:nvPr>
            </p:nvSpPr>
            <p:spPr/>
            <p:txBody>
              <a:bodyPr>
                <a:normAutofit fontScale="92500" lnSpcReduction="20000"/>
              </a:bodyPr>
              <a:lstStyle/>
              <a:p>
                <a:r>
                  <a:rPr lang="en-GB" dirty="0"/>
                  <a:t>The crossing of the blue ensemble trajectories in the </a:t>
                </a:r>
                <a:r>
                  <a:rPr lang="en-GB" dirty="0" smtClean="0"/>
                  <a:t>figure </a:t>
                </a:r>
                <a:r>
                  <a:rPr lang="en-GB" dirty="0"/>
                  <a:t>represents the fact that errors are growing within a non-linear regime, interacting, and dispersing through the action of teleconnections and waves in general. These effects make it inherently difficult to assess ensemble reliability in the medium-range, and even harder to identify the causes of any unreliability.</a:t>
                </a:r>
              </a:p>
              <a:p>
                <a:endParaRPr lang="en-GB" dirty="0" smtClean="0"/>
              </a:p>
              <a:p>
                <a:r>
                  <a:rPr lang="en-GB" dirty="0" smtClean="0"/>
                  <a:t>To </a:t>
                </a:r>
                <a:r>
                  <a:rPr lang="en-GB" dirty="0"/>
                  <a:t>avoid such issues, a new diagnostic based on the EDA has been developed. The much shorter leadtime involved (~12hr) means that errors are growing within a more linear regime, and have not had so much time to interact or to disperse geographically. The hope is that this will reduce the required sample size, and make the assessment of ensemble reliability more local. At these short leadtimes, uncertainty in our knowledge of the truth cannot be neglected. We could incorporate an EDA analysis variance term into our reliability test to take account of this aspect, but we choose to work in observation-space since a good estimation of observation bias and random error represents a more ‘foundational’ aspect of the data assimilation process. Because observation errors cannot be neglected, we talk about “departures” from observations rather than “errors” from the truth. The new “EDA reliability budget”, which is based on the red pentagon in </a:t>
                </a:r>
                <a:r>
                  <a:rPr lang="en-GB" dirty="0" smtClean="0"/>
                  <a:t>the figure, </a:t>
                </a:r>
                <a:r>
                  <a:rPr lang="en-GB" dirty="0"/>
                  <a:t>is a decomposition of the mean-squared departures of the </a:t>
                </a:r>
                <a:r>
                  <a:rPr lang="en-GB" dirty="0" smtClean="0"/>
                  <a:t>form</a:t>
                </a:r>
              </a:p>
              <a:p>
                <a:r>
                  <a:rPr lang="en-GB" i="0"/>
                  <a:t>Depar^2=Bias^2+EnsVar+ObsUnc^2+Residual</a:t>
                </a:r>
                <a:endParaRPr lang="en-GB" dirty="0" smtClean="0"/>
              </a:p>
              <a:p>
                <a:r>
                  <a:rPr lang="en-GB" dirty="0"/>
                  <a:t>EnsVar is, as before, the scaled sample variance – but now of the EDA background forecasts. ObsUnc</a:t>
                </a:r>
                <a:r>
                  <a:rPr lang="en-GB" baseline="30000" dirty="0"/>
                  <a:t>2</a:t>
                </a:r>
                <a:r>
                  <a:rPr lang="en-GB" dirty="0"/>
                  <a:t> is the sample variance of the observation errors – as assigned within the assimilation system (see, </a:t>
                </a:r>
                <a:r>
                  <a:rPr lang="en-GB" i="1" dirty="0"/>
                  <a:t>e.g.</a:t>
                </a:r>
                <a:r>
                  <a:rPr lang="en-GB" dirty="0"/>
                  <a:t>, Hollingsworth and Lönnberg 1986; Desroziers et al. 2005; Bormann and Bauer 2010 for how observation error variances are estimated). Bias</a:t>
                </a:r>
                <a:r>
                  <a:rPr lang="en-GB" baseline="30000" dirty="0"/>
                  <a:t>2</a:t>
                </a:r>
                <a:r>
                  <a:rPr lang="en-GB" dirty="0"/>
                  <a:t> is the square of the estimated remaining bias – for example, after the application of variational bias correction (Dee 2004). Note that </a:t>
                </a:r>
                <a:r>
                  <a:rPr lang="en-GB" dirty="0" smtClean="0"/>
                  <a:t>this equation reduces </a:t>
                </a:r>
                <a:r>
                  <a:rPr lang="en-GB" dirty="0"/>
                  <a:t>to </a:t>
                </a:r>
                <a:r>
                  <a:rPr lang="en-GB" dirty="0" smtClean="0"/>
                  <a:t>the traditional spread-error relationship </a:t>
                </a:r>
                <a:r>
                  <a:rPr lang="en-GB" dirty="0"/>
                  <a:t>if biases and random observation errors are neglected</a:t>
                </a:r>
                <a:r>
                  <a:rPr lang="en-GB" dirty="0" smtClean="0"/>
                  <a:t>.</a:t>
                </a:r>
              </a:p>
              <a:p>
                <a:endParaRPr lang="en-GB" dirty="0"/>
              </a:p>
              <a:p>
                <a:r>
                  <a:rPr lang="en-GB" dirty="0" smtClean="0"/>
                  <a:t>We will </a:t>
                </a:r>
                <a:r>
                  <a:rPr lang="en-GB" dirty="0"/>
                  <a:t>apply, for the first time, the EDA reliability budget in a flow-dependent situation; the trough/CAPE composite. There are two key questions to answer. (a) Is the EDA reliability budget able to identify statistically significant reliability deficiencies when composited on this flow regime? (b) If so, then what are these deficiencies?</a:t>
                </a:r>
                <a:endParaRPr lang="en-GB" dirty="0"/>
              </a:p>
            </p:txBody>
          </p:sp>
        </mc:Fallback>
      </mc:AlternateContent>
      <p:sp>
        <p:nvSpPr>
          <p:cNvPr id="4" name="Slide Number Placeholder 3"/>
          <p:cNvSpPr>
            <a:spLocks noGrp="1"/>
          </p:cNvSpPr>
          <p:nvPr>
            <p:ph type="sldNum" sz="quarter" idx="10"/>
          </p:nvPr>
        </p:nvSpPr>
        <p:spPr/>
        <p:txBody>
          <a:bodyPr/>
          <a:lstStyle/>
          <a:p>
            <a:fld id="{2D03270C-FB42-C54A-AC71-B4EEB4FA7F12}" type="slidenum">
              <a:rPr lang="en-US" smtClean="0"/>
              <a:pPr/>
              <a:t>17</a:t>
            </a:fld>
            <a:endParaRPr lang="en-US"/>
          </a:p>
        </p:txBody>
      </p:sp>
    </p:spTree>
    <p:extLst>
      <p:ext uri="{BB962C8B-B14F-4D97-AF65-F5344CB8AC3E}">
        <p14:creationId xmlns:p14="http://schemas.microsoft.com/office/powerpoint/2010/main" val="5510283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First we consider EDA reliability in a more normal situation by computing the budget for the non-trough/CAPE composite. </a:t>
            </a:r>
            <a:r>
              <a:rPr lang="en-GB" dirty="0" smtClean="0"/>
              <a:t>The figure </a:t>
            </a:r>
            <a:r>
              <a:rPr lang="en-GB" dirty="0"/>
              <a:t>shows the terms in </a:t>
            </a:r>
            <a:r>
              <a:rPr lang="en-GB" dirty="0" smtClean="0"/>
              <a:t>the EDA reliability budget, </a:t>
            </a:r>
            <a:r>
              <a:rPr lang="en-GB" dirty="0"/>
              <a:t>together with the observation density, for 200 hPa (±15 hPa) zonal wind speed measurements made by aircraft, and actively assimilated in (the control member of) the EDA. Aircraft observations are numerous over central North America at this cruising altitude </a:t>
            </a:r>
            <a:r>
              <a:rPr lang="en-GB" dirty="0" smtClean="0"/>
              <a:t>(f) and</a:t>
            </a:r>
            <a:r>
              <a:rPr lang="en-GB" dirty="0"/>
              <a:t>, indeed, they are particularly influential in the data assimilation system. Observation uncertainty </a:t>
            </a:r>
            <a:r>
              <a:rPr lang="en-GB" dirty="0" smtClean="0"/>
              <a:t>(d</a:t>
            </a:r>
            <a:r>
              <a:rPr lang="en-GB" dirty="0"/>
              <a:t>) is computed from the (independent) observation errors assigned within the data assimilation system. When averaged onto a 2</a:t>
            </a:r>
            <a:r>
              <a:rPr lang="en-GB" baseline="30000" dirty="0"/>
              <a:t>o</a:t>
            </a:r>
            <a:r>
              <a:rPr lang="en-GB" dirty="0"/>
              <a:t>x2</a:t>
            </a:r>
            <a:r>
              <a:rPr lang="en-GB" baseline="30000" dirty="0"/>
              <a:t>o</a:t>
            </a:r>
            <a:r>
              <a:rPr lang="en-GB" dirty="0"/>
              <a:t> grid, the observation uncertainty is naturally smallest where the observation density is largest. The EDA reliability budget decomposes the squared departure term (Depar</a:t>
            </a:r>
            <a:r>
              <a:rPr lang="en-GB" baseline="30000" dirty="0"/>
              <a:t>2</a:t>
            </a:r>
            <a:r>
              <a:rPr lang="en-GB" dirty="0"/>
              <a:t>; </a:t>
            </a:r>
            <a:r>
              <a:rPr lang="en-GB" dirty="0" smtClean="0"/>
              <a:t>a</a:t>
            </a:r>
            <a:r>
              <a:rPr lang="en-GB" dirty="0"/>
              <a:t>) into contributions from the bias (Bias</a:t>
            </a:r>
            <a:r>
              <a:rPr lang="en-GB" baseline="30000" dirty="0"/>
              <a:t>2</a:t>
            </a:r>
            <a:r>
              <a:rPr lang="en-GB" dirty="0"/>
              <a:t>; </a:t>
            </a:r>
            <a:r>
              <a:rPr lang="en-GB" dirty="0" smtClean="0"/>
              <a:t>b</a:t>
            </a:r>
            <a:r>
              <a:rPr lang="en-GB" dirty="0"/>
              <a:t>), ensemble variance (EnsVar; </a:t>
            </a:r>
            <a:r>
              <a:rPr lang="en-GB" dirty="0" smtClean="0"/>
              <a:t>c</a:t>
            </a:r>
            <a:r>
              <a:rPr lang="en-GB" dirty="0"/>
              <a:t>), observation uncertainty (ObsUnc</a:t>
            </a:r>
            <a:r>
              <a:rPr lang="en-GB" baseline="30000" dirty="0"/>
              <a:t>2</a:t>
            </a:r>
            <a:r>
              <a:rPr lang="en-GB" dirty="0"/>
              <a:t>; </a:t>
            </a:r>
            <a:r>
              <a:rPr lang="en-GB" dirty="0" smtClean="0"/>
              <a:t>d</a:t>
            </a:r>
            <a:r>
              <a:rPr lang="en-GB" dirty="0"/>
              <a:t>) and a Residual term </a:t>
            </a:r>
            <a:r>
              <a:rPr lang="en-GB" dirty="0" smtClean="0"/>
              <a:t>(e</a:t>
            </a:r>
            <a:r>
              <a:rPr lang="en-GB" dirty="0"/>
              <a:t>). The spatial structure of the Depar</a:t>
            </a:r>
            <a:r>
              <a:rPr lang="en-GB" baseline="30000" dirty="0"/>
              <a:t>2</a:t>
            </a:r>
            <a:r>
              <a:rPr lang="en-GB" dirty="0"/>
              <a:t> term in the non-trough/CAPE composite largely follows that of the observation uncertainty. There is a more uniform offset that is partly associated with the ensemble variance (and possibly also the bias). However, </a:t>
            </a:r>
            <a:r>
              <a:rPr lang="en-GB" dirty="0" smtClean="0"/>
              <a:t>there </a:t>
            </a:r>
            <a:r>
              <a:rPr lang="en-GB" dirty="0"/>
              <a:t>is a small but statistically significant residual term. As discussed by Rodwell et al. (2015), this residual indicates that either the forecast model’s error growth-rate is deficient, or that the assigned observation errors are too small</a:t>
            </a:r>
            <a:r>
              <a:rPr lang="en-GB" dirty="0" smtClean="0"/>
              <a:t>. We will not investigate this issue here as we are interested in diagnosing flow-dependent reliability.</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18</a:t>
            </a:fld>
            <a:endParaRPr lang="en-US"/>
          </a:p>
        </p:txBody>
      </p:sp>
    </p:spTree>
    <p:extLst>
      <p:ext uri="{BB962C8B-B14F-4D97-AF65-F5344CB8AC3E}">
        <p14:creationId xmlns:p14="http://schemas.microsoft.com/office/powerpoint/2010/main" val="5135993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This figure </a:t>
            </a:r>
            <a:r>
              <a:rPr lang="en-GB" dirty="0"/>
              <a:t>shows the EDA reliability budget terms for the trough/CAPE composite. Comparison </a:t>
            </a:r>
            <a:r>
              <a:rPr lang="en-GB" dirty="0" smtClean="0"/>
              <a:t>with the non-</a:t>
            </a:r>
            <a:r>
              <a:rPr lang="en-GB" dirty="0"/>
              <a:t> trough/CAPE composite </a:t>
            </a:r>
            <a:r>
              <a:rPr lang="en-GB" dirty="0" smtClean="0"/>
              <a:t>shows </a:t>
            </a:r>
            <a:r>
              <a:rPr lang="en-GB" dirty="0"/>
              <a:t>increased departures around the Great Lakes in the trough/CAPE composite. Larger departures are to be expected because of the strong (and less predictable) convection liable to be taking place. The increased ensemble variance indicates more forecast uncertainty in this region. Notice, however, that this increase does not fully account for the increased departures, and consequently the Residual term (note the different shading interval) increases markedly too in the region associated with MCS activity and has roughly twice the magnitude of the ensemble variance. One possibility is that the ObsUnc</a:t>
            </a:r>
            <a:r>
              <a:rPr lang="en-GB" baseline="30000" dirty="0"/>
              <a:t>2</a:t>
            </a:r>
            <a:r>
              <a:rPr lang="en-GB" dirty="0"/>
              <a:t> term does not increase sufficiently in these convective situations. However, aircraft wind observations are thought to be quite accurate (they are assimilated without bias correction) and they are probably dense enough in this region (≥60 per 2</a:t>
            </a:r>
            <a:r>
              <a:rPr lang="en-GB" baseline="30000" dirty="0"/>
              <a:t>o</a:t>
            </a:r>
            <a:r>
              <a:rPr lang="en-GB" dirty="0"/>
              <a:t>x2</a:t>
            </a:r>
            <a:r>
              <a:rPr lang="en-GB" baseline="30000" dirty="0"/>
              <a:t>o</a:t>
            </a:r>
            <a:r>
              <a:rPr lang="en-GB" dirty="0"/>
              <a:t> grid box per 12 hour, and with little change in density) to rule out an increase in representativeness errors for the upper-tropospheric wind field.  Hence it is likely that the background variance is strongly deficient in these trough/CAPE (and MCS) </a:t>
            </a:r>
            <a:r>
              <a:rPr lang="en-GB" dirty="0" smtClean="0"/>
              <a:t>regimes. This </a:t>
            </a:r>
            <a:r>
              <a:rPr lang="en-GB" dirty="0"/>
              <a:t>ensemble variance deficit </a:t>
            </a:r>
            <a:r>
              <a:rPr lang="en-GB" dirty="0" smtClean="0"/>
              <a:t>could </a:t>
            </a:r>
            <a:r>
              <a:rPr lang="en-GB" dirty="0"/>
              <a:t>be due to deficiencies in stochastic physics – either in magnitude or </a:t>
            </a:r>
            <a:r>
              <a:rPr lang="en-GB" dirty="0" smtClean="0"/>
              <a:t>formulation</a:t>
            </a:r>
            <a:r>
              <a:rPr lang="en-GB" dirty="0"/>
              <a:t> in these mesoscale convection situations. </a:t>
            </a:r>
            <a:r>
              <a:rPr lang="en-GB" dirty="0" smtClean="0"/>
              <a:t>Systematic model error may also contribute – as will be seen next.</a:t>
            </a:r>
          </a:p>
          <a:p>
            <a:endParaRPr lang="en-GB" dirty="0" smtClean="0"/>
          </a:p>
          <a:p>
            <a:r>
              <a:rPr lang="en-GB" dirty="0" smtClean="0"/>
              <a:t>From </a:t>
            </a:r>
            <a:r>
              <a:rPr lang="en-GB" dirty="0"/>
              <a:t>a diagnostic development point of view, the key result here is that the EDA reliability budget is able to identify flow-dependent deficiencies in reliability.</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19</a:t>
            </a:fld>
            <a:endParaRPr lang="en-US"/>
          </a:p>
        </p:txBody>
      </p:sp>
    </p:spTree>
    <p:extLst>
      <p:ext uri="{BB962C8B-B14F-4D97-AF65-F5344CB8AC3E}">
        <p14:creationId xmlns:p14="http://schemas.microsoft.com/office/powerpoint/2010/main" val="16568172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2</a:t>
            </a:fld>
            <a:endParaRPr lang="en-US"/>
          </a:p>
        </p:txBody>
      </p:sp>
    </p:spTree>
    <p:extLst>
      <p:ext uri="{BB962C8B-B14F-4D97-AF65-F5344CB8AC3E}">
        <p14:creationId xmlns:p14="http://schemas.microsoft.com/office/powerpoint/2010/main" val="16878395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Here we revert to the Initial Tendencies approach to investigating systematic errors. The figure (created using Met3D by Marc </a:t>
            </a:r>
            <a:r>
              <a:rPr lang="en-GB" dirty="0" err="1" smtClean="0"/>
              <a:t>Rautenhaus</a:t>
            </a:r>
            <a:r>
              <a:rPr lang="en-GB" dirty="0" smtClean="0"/>
              <a:t>) shows in red surfaces where the total temperature tendency from all the physical schemes </a:t>
            </a:r>
            <a:r>
              <a:rPr lang="en-GB" u="sng" dirty="0" smtClean="0"/>
              <a:t>and the analysis increment</a:t>
            </a:r>
            <a:r>
              <a:rPr lang="en-GB" dirty="0" smtClean="0"/>
              <a:t> is 3Kday</a:t>
            </a:r>
            <a:r>
              <a:rPr lang="en-GB" baseline="30000" dirty="0" smtClean="0"/>
              <a:t>-1</a:t>
            </a:r>
            <a:r>
              <a:rPr lang="en-GB" dirty="0" smtClean="0"/>
              <a:t> when composited over all the 54 trough/CAPE cases. We nicely see the composite MCS heating. The gold surface depicts where the zonal wind is 25ms</a:t>
            </a:r>
            <a:r>
              <a:rPr lang="en-GB" baseline="30000" dirty="0" smtClean="0"/>
              <a:t>-1</a:t>
            </a:r>
            <a:r>
              <a:rPr lang="en-GB" dirty="0" smtClean="0"/>
              <a:t> and highlights the Jetstream. This figure nicely shows how these two features are juxtaposed, and the possibility for MCS activity to perturb the Jetstream is clear. When the analysis increment is not included (this is animated in the talk – but see the next slide), we see that the heating associated with the background MCS activity is located at a lower level – with the implication that the interaction with the Jetstream will be less profound, and a possible contributory factor in the variance deficit seen in the EDA reliability budget. </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20</a:t>
            </a:fld>
            <a:endParaRPr lang="en-US"/>
          </a:p>
        </p:txBody>
      </p:sp>
    </p:spTree>
    <p:extLst>
      <p:ext uri="{BB962C8B-B14F-4D97-AF65-F5344CB8AC3E}">
        <p14:creationId xmlns:p14="http://schemas.microsoft.com/office/powerpoint/2010/main" val="42797823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Here we see the terms in the Initial Tendency budget for temperature at 300 hPa, again composited over the 54 trough/CAPE cases. The total physical warming within the MCS region involves more than the convective heating – there is some heating from the cloud scheme too, and a “hole” in the background radiative cooling. The warming increment (plotted with a different contour interval) implies that the observations suggest the model is systematically (and statistically significantly) under-heating at this level by up to 0.5Kday</a:t>
            </a:r>
            <a:r>
              <a:rPr lang="en-GB" baseline="30000" dirty="0" smtClean="0"/>
              <a:t>-1</a:t>
            </a:r>
            <a:r>
              <a:rPr lang="en-GB" dirty="0" smtClean="0"/>
              <a:t>. Meso-scale convection is at a scale that is difficult to resolve or parametrise at this time, and remains a key challenge for global NWP.</a:t>
            </a:r>
          </a:p>
          <a:p>
            <a:endParaRPr lang="en-GB" dirty="0"/>
          </a:p>
          <a:p>
            <a:r>
              <a:rPr lang="en-GB" dirty="0" smtClean="0"/>
              <a:t>Although we may be </a:t>
            </a:r>
            <a:r>
              <a:rPr lang="en-GB" dirty="0"/>
              <a:t>improve their representation in the </a:t>
            </a:r>
            <a:r>
              <a:rPr lang="en-GB" dirty="0" smtClean="0"/>
              <a:t>future, </a:t>
            </a:r>
            <a:r>
              <a:rPr lang="en-GB" dirty="0"/>
              <a:t>instabilities of the </a:t>
            </a:r>
            <a:r>
              <a:rPr lang="en-GB" dirty="0" smtClean="0"/>
              <a:t>flow (convective, baroclinic </a:t>
            </a:r>
            <a:r>
              <a:rPr lang="en-GB" dirty="0" err="1" smtClean="0"/>
              <a:t>etc</a:t>
            </a:r>
            <a:r>
              <a:rPr lang="en-GB" dirty="0" smtClean="0"/>
              <a:t>) </a:t>
            </a:r>
            <a:r>
              <a:rPr lang="en-GB" dirty="0"/>
              <a:t>are </a:t>
            </a:r>
            <a:r>
              <a:rPr lang="en-GB" dirty="0" smtClean="0"/>
              <a:t>likely to always lead to an enhancement of forecast uncertainty</a:t>
            </a:r>
          </a:p>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21</a:t>
            </a:fld>
            <a:endParaRPr lang="en-US"/>
          </a:p>
        </p:txBody>
      </p:sp>
    </p:spTree>
    <p:extLst>
      <p:ext uri="{BB962C8B-B14F-4D97-AF65-F5344CB8AC3E}">
        <p14:creationId xmlns:p14="http://schemas.microsoft.com/office/powerpoint/2010/main" val="30227512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22</a:t>
            </a:fld>
            <a:endParaRPr lang="en-US"/>
          </a:p>
        </p:txBody>
      </p:sp>
    </p:spTree>
    <p:extLst>
      <p:ext uri="{BB962C8B-B14F-4D97-AF65-F5344CB8AC3E}">
        <p14:creationId xmlns:p14="http://schemas.microsoft.com/office/powerpoint/2010/main" val="6231451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GB" baseline="0" dirty="0" smtClean="0"/>
              <a:t>Here </a:t>
            </a:r>
            <a:r>
              <a:rPr lang="en-GB" baseline="0" dirty="0" smtClean="0"/>
              <a:t>we see a precipitation ‘</a:t>
            </a:r>
            <a:r>
              <a:rPr lang="en-GB" baseline="0" dirty="0" err="1" smtClean="0"/>
              <a:t>Meteogram</a:t>
            </a:r>
            <a:r>
              <a:rPr lang="en-GB" baseline="0" dirty="0" smtClean="0"/>
              <a:t>’ for Madrid. The blue boxes highlight the distribution of forecast precipitation from ECMWF’s 50-member ensemble. Also plotted is the single high-resolution forecast (dark blue curve) and the single control forecast (consistent with the resolution of the ensemble, show by the red dashed curve). All three forecast ‘products’ are predicting precipitation in the first three days, but notice that the high-resolution forecast predicts quite a bit less than most of the ensemble members. Sometimes, the </a:t>
            </a:r>
            <a:r>
              <a:rPr lang="en-GB" baseline="0" dirty="0" smtClean="0"/>
              <a:t>high–resolution </a:t>
            </a:r>
            <a:r>
              <a:rPr lang="en-GB" baseline="0" dirty="0" smtClean="0"/>
              <a:t>forecast can be completely outside the range of the ensemble. This should, of course, happen once in about 25 forecasts on average for statistical </a:t>
            </a:r>
            <a:r>
              <a:rPr lang="en-GB" baseline="0" dirty="0" smtClean="0"/>
              <a:t>reasons (everything else being equal, there would be a 1 in 51 chance it is above all the members, and a 1 in 51 chance it would be below). </a:t>
            </a:r>
            <a:r>
              <a:rPr lang="en-GB" baseline="0" dirty="0" smtClean="0"/>
              <a:t>However, perhaps the high-resolution forecast is providing additional information to the forecaster. Perhaps, for example, it is more accurate (at short lead-times) than a single ensemble member because it is run at higher resolution, and started from unperturbed initial conditions. One simple approach to estimating the addition information provided by the high-resolution system, and thus enabling the forecaster to make sense of the full set of forecasts, is discussed in the next slide.</a:t>
            </a:r>
            <a:endParaRPr lang="en-GB" dirty="0"/>
          </a:p>
        </p:txBody>
      </p:sp>
      <p:sp>
        <p:nvSpPr>
          <p:cNvPr id="4" name="Slide Number Placeholder 3"/>
          <p:cNvSpPr>
            <a:spLocks noGrp="1"/>
          </p:cNvSpPr>
          <p:nvPr>
            <p:ph type="sldNum" sz="quarter" idx="10"/>
          </p:nvPr>
        </p:nvSpPr>
        <p:spPr/>
        <p:txBody>
          <a:bodyPr/>
          <a:lstStyle/>
          <a:p>
            <a:fld id="{C122557B-17AE-4CE4-9596-8EA32E8B6845}" type="slidenum">
              <a:rPr lang="en-GB" smtClean="0"/>
              <a:pPr/>
              <a:t>23</a:t>
            </a:fld>
            <a:endParaRPr lang="en-GB"/>
          </a:p>
        </p:txBody>
      </p:sp>
    </p:spTree>
    <p:extLst>
      <p:ext uri="{BB962C8B-B14F-4D97-AF65-F5344CB8AC3E}">
        <p14:creationId xmlns:p14="http://schemas.microsoft.com/office/powerpoint/2010/main" val="8746019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GB" dirty="0" smtClean="0"/>
              <a:t>If would be useful if we could quantify the information that </a:t>
            </a:r>
            <a:r>
              <a:rPr lang="en-GB" dirty="0" smtClean="0"/>
              <a:t>the </a:t>
            </a:r>
            <a:r>
              <a:rPr lang="en-GB" dirty="0" smtClean="0"/>
              <a:t>ensemble and high-resolution systems bring to the forecaster on the bench. One intuitive approach (Rodwell 2006: Comparing and combining deterministic and ensemble</a:t>
            </a:r>
            <a:r>
              <a:rPr lang="en-GB" baseline="0" dirty="0" smtClean="0"/>
              <a:t> </a:t>
            </a:r>
            <a:r>
              <a:rPr lang="en-GB" dirty="0" smtClean="0"/>
              <a:t>forecasts: How to predict rainfall occurrence better, </a:t>
            </a:r>
            <a:r>
              <a:rPr lang="en-GB" i="1" dirty="0" smtClean="0"/>
              <a:t>ECMWF Newsletter</a:t>
            </a:r>
            <a:r>
              <a:rPr lang="en-GB" dirty="0" smtClean="0"/>
              <a:t>, </a:t>
            </a:r>
            <a:r>
              <a:rPr lang="en-GB" b="1" dirty="0" smtClean="0"/>
              <a:t>106</a:t>
            </a:r>
            <a:r>
              <a:rPr lang="en-GB" dirty="0" smtClean="0"/>
              <a:t>, 17-23) is discussed </a:t>
            </a:r>
            <a:r>
              <a:rPr lang="en-GB" dirty="0" smtClean="0"/>
              <a:t>here (there are many other possible approaches).</a:t>
            </a:r>
            <a:endParaRPr lang="en-GB" dirty="0" smtClean="0"/>
          </a:p>
          <a:p>
            <a:pPr algn="just"/>
            <a:endParaRPr lang="en-GB" dirty="0" smtClean="0"/>
          </a:p>
          <a:p>
            <a:pPr algn="just"/>
            <a:r>
              <a:rPr lang="en-GB" dirty="0" smtClean="0"/>
              <a:t>The figure shows how we could combine the ensemble prediction system and the high-resolution deterministic forecast into a single probabilistic forecast. Each ensemble member (shown by the orange squares) is given a weight of 1. </a:t>
            </a:r>
            <a:r>
              <a:rPr lang="en-GB" dirty="0" smtClean="0"/>
              <a:t>If </a:t>
            </a:r>
            <a:r>
              <a:rPr lang="en-GB" dirty="0" smtClean="0"/>
              <a:t>the high-resolution forecast (shown</a:t>
            </a:r>
            <a:r>
              <a:rPr lang="en-GB" baseline="0" dirty="0" smtClean="0"/>
              <a:t> by the yellow rectangle) </a:t>
            </a:r>
            <a:r>
              <a:rPr lang="en-GB" dirty="0" smtClean="0"/>
              <a:t>brings more information to the system than any individual ensemble member (by virtue of its higher resolution or more likely initial conditions), then this should be rewarded with a weight greater than 1.</a:t>
            </a:r>
            <a:r>
              <a:rPr lang="en-GB" baseline="0" dirty="0" smtClean="0"/>
              <a:t> The schematic shows an ensemble of size 10 and gives a weight to the high-resolution forecast equivalent to 3 ensemble members. Hence the probability for the event that precipitation is greater than 1 mm is 9/13.</a:t>
            </a:r>
          </a:p>
          <a:p>
            <a:pPr algn="just"/>
            <a:endParaRPr lang="en-GB" baseline="0" dirty="0" smtClean="0"/>
          </a:p>
          <a:p>
            <a:pPr algn="just"/>
            <a:r>
              <a:rPr lang="en-GB" dirty="0" smtClean="0"/>
              <a:t>The aim in reality</a:t>
            </a:r>
            <a:r>
              <a:rPr lang="en-GB" baseline="0" dirty="0" smtClean="0"/>
              <a:t> </a:t>
            </a:r>
            <a:r>
              <a:rPr lang="en-GB" dirty="0" smtClean="0"/>
              <a:t>is not to assume a weight of 3, but to calculate the optimal weight to give to the high-resolution</a:t>
            </a:r>
            <a:r>
              <a:rPr lang="en-GB" baseline="0" dirty="0" smtClean="0"/>
              <a:t> </a:t>
            </a:r>
            <a:r>
              <a:rPr lang="en-GB" dirty="0" smtClean="0"/>
              <a:t>forecast. The optimal weight could be dependent on the user’s application, but here we keep to the physical problem by maximising the Brier Skill Score for a given precipitation threshold. This is done for each year in a cross-validated way to ensure that we do not artificially inflate the score. The verification data is European gauge observations.</a:t>
            </a:r>
            <a:endParaRPr lang="en-GB" dirty="0"/>
          </a:p>
        </p:txBody>
      </p:sp>
      <p:sp>
        <p:nvSpPr>
          <p:cNvPr id="4" name="Slide Number Placeholder 3"/>
          <p:cNvSpPr>
            <a:spLocks noGrp="1"/>
          </p:cNvSpPr>
          <p:nvPr>
            <p:ph type="sldNum" sz="quarter" idx="10"/>
          </p:nvPr>
        </p:nvSpPr>
        <p:spPr/>
        <p:txBody>
          <a:bodyPr/>
          <a:lstStyle/>
          <a:p>
            <a:fld id="{C122557B-17AE-4CE4-9596-8EA32E8B6845}" type="slidenum">
              <a:rPr lang="en-GB" smtClean="0"/>
              <a:pPr/>
              <a:t>24</a:t>
            </a:fld>
            <a:endParaRPr lang="en-GB"/>
          </a:p>
        </p:txBody>
      </p:sp>
    </p:spTree>
    <p:extLst>
      <p:ext uri="{BB962C8B-B14F-4D97-AF65-F5344CB8AC3E}">
        <p14:creationId xmlns:p14="http://schemas.microsoft.com/office/powerpoint/2010/main" val="38539941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GB" dirty="0" smtClean="0"/>
              <a:t>Here we see the mean optimal weights that should be applied to the deterministic forecast. The weights are shown as a function of lead-time and for three precipitation thresholds. In general, the weight is rather insensitive to the threshold. At a lead-time of 1 day, the deterministic forecast provides the same information as about 15-18 ensemble members. As the lead-time increases, the optimal weight decreases so that by day-10, the deterministic forecast is equivalent to perhaps 2 ensemble members.</a:t>
            </a:r>
          </a:p>
          <a:p>
            <a:pPr algn="just"/>
            <a:endParaRPr lang="en-GB" dirty="0" smtClean="0"/>
          </a:p>
          <a:p>
            <a:pPr algn="just"/>
            <a:r>
              <a:rPr lang="en-GB" dirty="0" smtClean="0"/>
              <a:t>This diagnostic is useful to the forecaster on the bench (and we can produce combined probabilistic products), but it could also be useful to help us decide how much computer resources to give to each forecast system. At the time of this work, the high resolution system was run at T511 while the ensemble was run at T255. This meant that the high resolution forecast required about 18 times as much computing power as one ensemble member. Hence, we can conclude that the deterministic system is valuable early in the forecast, but other strategies may be more optimal. For example making only short forecasts with the high resolution system, and devoting the saved computing resources to the ensemble may be one option. Of course, this diagnostic is only one source of information - there are many other (sometimes competing) considerations for how we configure our forecast system.</a:t>
            </a:r>
            <a:endParaRPr lang="en-GB" dirty="0"/>
          </a:p>
        </p:txBody>
      </p:sp>
      <p:sp>
        <p:nvSpPr>
          <p:cNvPr id="4" name="Slide Number Placeholder 3"/>
          <p:cNvSpPr>
            <a:spLocks noGrp="1"/>
          </p:cNvSpPr>
          <p:nvPr>
            <p:ph type="sldNum" sz="quarter" idx="10"/>
          </p:nvPr>
        </p:nvSpPr>
        <p:spPr/>
        <p:txBody>
          <a:bodyPr/>
          <a:lstStyle/>
          <a:p>
            <a:fld id="{C122557B-17AE-4CE4-9596-8EA32E8B6845}" type="slidenum">
              <a:rPr lang="en-GB" smtClean="0"/>
              <a:pPr/>
              <a:t>25</a:t>
            </a:fld>
            <a:endParaRPr lang="en-GB"/>
          </a:p>
        </p:txBody>
      </p:sp>
    </p:spTree>
    <p:extLst>
      <p:ext uri="{BB962C8B-B14F-4D97-AF65-F5344CB8AC3E}">
        <p14:creationId xmlns:p14="http://schemas.microsoft.com/office/powerpoint/2010/main" val="31502374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GB" dirty="0" smtClean="0"/>
              <a:t>Finally, here is the comparison of the scores obtained by combining the high-resolution deterministic forecast with the ensemble. Again, results are cross-validated to ensure the combined scores are not artificially inflated. For each precipitation threshold (x), the Brier Skill Score is improved and this improvement is statistically significantly at the 5% level,</a:t>
            </a:r>
            <a:r>
              <a:rPr lang="en-GB" baseline="0" dirty="0" smtClean="0"/>
              <a:t> as indicated by the orange circles</a:t>
            </a:r>
            <a:r>
              <a:rPr lang="en-GB" dirty="0" smtClean="0"/>
              <a:t>.</a:t>
            </a:r>
            <a:endParaRPr lang="en-GB" dirty="0"/>
          </a:p>
        </p:txBody>
      </p:sp>
      <p:sp>
        <p:nvSpPr>
          <p:cNvPr id="4" name="Slide Number Placeholder 3"/>
          <p:cNvSpPr>
            <a:spLocks noGrp="1"/>
          </p:cNvSpPr>
          <p:nvPr>
            <p:ph type="sldNum" sz="quarter" idx="10"/>
          </p:nvPr>
        </p:nvSpPr>
        <p:spPr/>
        <p:txBody>
          <a:bodyPr/>
          <a:lstStyle/>
          <a:p>
            <a:fld id="{C122557B-17AE-4CE4-9596-8EA32E8B6845}" type="slidenum">
              <a:rPr lang="en-GB" smtClean="0"/>
              <a:pPr/>
              <a:t>26</a:t>
            </a:fld>
            <a:endParaRPr lang="en-GB"/>
          </a:p>
        </p:txBody>
      </p:sp>
    </p:spTree>
    <p:extLst>
      <p:ext uri="{BB962C8B-B14F-4D97-AF65-F5344CB8AC3E}">
        <p14:creationId xmlns:p14="http://schemas.microsoft.com/office/powerpoint/2010/main" val="25549653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27</a:t>
            </a:fld>
            <a:endParaRPr lang="en-US"/>
          </a:p>
        </p:txBody>
      </p:sp>
    </p:spTree>
    <p:extLst>
      <p:ext uri="{BB962C8B-B14F-4D97-AF65-F5344CB8AC3E}">
        <p14:creationId xmlns:p14="http://schemas.microsoft.com/office/powerpoint/2010/main" val="34694093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This is a cartoon I put into</a:t>
            </a:r>
            <a:r>
              <a:rPr lang="en-GB" baseline="0" dirty="0" smtClean="0"/>
              <a:t> a science lesson</a:t>
            </a:r>
            <a:r>
              <a:rPr lang="en-GB" dirty="0" smtClean="0"/>
              <a:t> for the UK Royal Meteorological Society’s “</a:t>
            </a:r>
            <a:r>
              <a:rPr lang="en-GB" dirty="0" err="1" smtClean="0"/>
              <a:t>theWeatherClub</a:t>
            </a:r>
            <a:r>
              <a:rPr lang="en-GB" dirty="0" smtClean="0"/>
              <a:t>” newsletter (winter 2014/5). It</a:t>
            </a:r>
            <a:r>
              <a:rPr lang="en-GB" baseline="0" dirty="0" smtClean="0"/>
              <a:t> is primarily aimed at schools, with the hope of promoting the use of probabilistic weather forecasts. I am hoping that we might get some students to have a go at creating their own cartoons. There is also a simple experiment in the article.</a:t>
            </a:r>
            <a:endParaRPr lang="en-GB" dirty="0" smtClean="0"/>
          </a:p>
          <a:p>
            <a:endParaRPr lang="en-GB" dirty="0"/>
          </a:p>
        </p:txBody>
      </p:sp>
      <p:sp>
        <p:nvSpPr>
          <p:cNvPr id="4" name="Slide Number Placeholder 3"/>
          <p:cNvSpPr>
            <a:spLocks noGrp="1"/>
          </p:cNvSpPr>
          <p:nvPr>
            <p:ph type="sldNum" sz="quarter" idx="10"/>
          </p:nvPr>
        </p:nvSpPr>
        <p:spPr/>
        <p:txBody>
          <a:bodyPr/>
          <a:lstStyle/>
          <a:p>
            <a:fld id="{C122557B-17AE-4CE4-9596-8EA32E8B6845}" type="slidenum">
              <a:rPr lang="en-GB" smtClean="0"/>
              <a:pPr/>
              <a:t>28</a:t>
            </a:fld>
            <a:endParaRPr lang="en-GB"/>
          </a:p>
        </p:txBody>
      </p:sp>
    </p:spTree>
    <p:extLst>
      <p:ext uri="{BB962C8B-B14F-4D97-AF65-F5344CB8AC3E}">
        <p14:creationId xmlns:p14="http://schemas.microsoft.com/office/powerpoint/2010/main" val="32120108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This slide is to advertise the up-coming Royal Meteorological Society meeting on “Chaos and confidence in weather forecasting”. </a:t>
            </a:r>
            <a:r>
              <a:rPr lang="en-GB" dirty="0" smtClean="0"/>
              <a:t>The aim is for this meeting to be accessible to a broad range of members, students and forecast users. We will also have a competition for people (or teams) to submit ideas for ways in which probabilistic information can be portrayed to users. This will be the Christmas meeting of the Society and so it should be more informal (and there will be mince pies).</a:t>
            </a:r>
            <a:endParaRPr lang="en-US" dirty="0" smtClean="0">
              <a:latin typeface="Calibri" panose="020F0502020204030204" pitchFamily="34" charset="0"/>
            </a:endParaRPr>
          </a:p>
        </p:txBody>
      </p:sp>
      <p:sp>
        <p:nvSpPr>
          <p:cNvPr id="4" name="Slide Number Placeholder 3"/>
          <p:cNvSpPr>
            <a:spLocks noGrp="1"/>
          </p:cNvSpPr>
          <p:nvPr>
            <p:ph type="sldNum" sz="quarter" idx="10"/>
          </p:nvPr>
        </p:nvSpPr>
        <p:spPr/>
        <p:txBody>
          <a:bodyPr/>
          <a:lstStyle/>
          <a:p>
            <a:fld id="{2D03270C-FB42-C54A-AC71-B4EEB4FA7F12}" type="slidenum">
              <a:rPr lang="en-US" smtClean="0"/>
              <a:pPr/>
              <a:t>29</a:t>
            </a:fld>
            <a:endParaRPr lang="en-US"/>
          </a:p>
        </p:txBody>
      </p:sp>
    </p:spTree>
    <p:extLst>
      <p:ext uri="{BB962C8B-B14F-4D97-AF65-F5344CB8AC3E}">
        <p14:creationId xmlns:p14="http://schemas.microsoft.com/office/powerpoint/2010/main" val="12697319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normAutofit fontScale="92500" lnSpcReduction="20000"/>
              </a:bodyPr>
              <a:lstStyle/>
              <a:p>
                <a:r>
                  <a:rPr lang="en-GB" dirty="0" smtClean="0"/>
                  <a:t>Vorticity is a key attribute of the atmospheric circulation. This slide introduces the concept of vorticity and the figures hopefully give more physical insight into the mathematical terms.</a:t>
                </a:r>
              </a:p>
              <a:p>
                <a:endParaRPr lang="en-GB" dirty="0"/>
              </a:p>
              <a:p>
                <a:r>
                  <a:rPr lang="en-GB" dirty="0"/>
                  <a:t>Note that there is some cancellation between the divergence and tilting terms in the vorticity equation. This cancellation is associated with “stretching”. Indeed, stretching only affects vorticity if it is accompanied by convergence into the axis of rotation: ballerinas spin faster because they bring their hands in, not because they stand up. The figures under the vorticity equation illustrate the four terms after this cancellation has been removed. The baroclinic term is non-zero if the gradients of pressure and density are not parallel. This term explains the “sea-breeze” effect when the daytime air density over the warmer land is less than over the cooler ocean. The frictional term may simply act to damp the flow (as illustrated).</a:t>
                </a:r>
              </a:p>
              <a:p>
                <a:endParaRPr lang="en-GB" dirty="0"/>
              </a:p>
              <a:p>
                <a:r>
                  <a:rPr lang="en-GB" dirty="0"/>
                  <a:t>Interestingly, the same form of the vorticity equation also applies if we measure the 3D wind and the change in absolute vorticity relative to the rotating Earth. (The component removed from the material derivative to take account of the Earth’s rotation exactly cancels the component removed from the tilting term, and other terms are unaffected).</a:t>
                </a:r>
              </a:p>
              <a:p>
                <a:endParaRPr lang="en-GB" dirty="0"/>
              </a:p>
              <a:p>
                <a:r>
                  <a:rPr lang="en-GB" dirty="0"/>
                  <a:t>Having discussed the mechanisms in which the vorticity of a parcel of air can be modified, we will now assume </a:t>
                </a:r>
                <a:r>
                  <a:rPr lang="en-GB" dirty="0" smtClean="0"/>
                  <a:t>that the last three terms </a:t>
                </a:r>
                <a:r>
                  <a:rPr lang="en-GB" dirty="0"/>
                  <a:t>are negligible! (as a first-order investigation of mid-latitude synoptic scales). This is the case if the flow </a:t>
                </a:r>
                <a:r>
                  <a:rPr lang="en-GB" dirty="0" smtClean="0"/>
                  <a:t>is </a:t>
                </a:r>
                <a:r>
                  <a:rPr lang="en-GB" dirty="0"/>
                  <a:t>horizontal, barotropic and frictionless. The equation at the bottom of the slide shows the remaining terms in the vorticity equation. Basically, the material derivative has been split into an Eulerian time derivative </a:t>
                </a:r>
                <a:r>
                  <a:rPr lang="en-GB" dirty="0" smtClean="0"/>
                  <a:t>and </a:t>
                </a:r>
                <a:r>
                  <a:rPr lang="en-GB" dirty="0"/>
                  <a:t>advection </a:t>
                </a:r>
                <a:r>
                  <a:rPr lang="en-GB" dirty="0" smtClean="0"/>
                  <a:t>parts (associated with the rotational wind </a:t>
                </a:r>
                <a14:m>
                  <m:oMath xmlns:m="http://schemas.openxmlformats.org/officeDocument/2006/math">
                    <m:sSub>
                      <m:sSubPr>
                        <m:ctrlPr>
                          <a:rPr lang="en-GB" i="1" smtClean="0">
                            <a:latin typeface="Cambria Math" panose="02040503050406030204" pitchFamily="18" charset="0"/>
                          </a:rPr>
                        </m:ctrlPr>
                      </m:sSubPr>
                      <m:e>
                        <m:bar>
                          <m:barPr>
                            <m:ctrlPr>
                              <a:rPr lang="en-GB" i="1" smtClean="0">
                                <a:latin typeface="Cambria Math" panose="02040503050406030204" pitchFamily="18" charset="0"/>
                              </a:rPr>
                            </m:ctrlPr>
                          </m:barPr>
                          <m:e>
                            <m:r>
                              <a:rPr lang="en-GB" b="0" i="1" smtClean="0">
                                <a:latin typeface="Cambria Math" panose="02040503050406030204" pitchFamily="18" charset="0"/>
                              </a:rPr>
                              <m:t>𝑣</m:t>
                            </m:r>
                          </m:e>
                        </m:bar>
                      </m:e>
                      <m:sub>
                        <m:r>
                          <a:rPr lang="en-GB" i="1" smtClean="0">
                            <a:latin typeface="Cambria Math" panose="02040503050406030204" pitchFamily="18" charset="0"/>
                            <a:ea typeface="Cambria Math" panose="02040503050406030204" pitchFamily="18" charset="0"/>
                          </a:rPr>
                          <m:t>𝜓</m:t>
                        </m:r>
                      </m:sub>
                    </m:sSub>
                  </m:oMath>
                </a14:m>
                <a:r>
                  <a:rPr lang="en-GB" dirty="0" smtClean="0"/>
                  <a:t> and divergent wind </a:t>
                </a:r>
                <a14:m>
                  <m:oMath xmlns:m="http://schemas.openxmlformats.org/officeDocument/2006/math">
                    <m:sSub>
                      <m:sSubPr>
                        <m:ctrlPr>
                          <a:rPr lang="en-GB" i="1">
                            <a:latin typeface="Cambria Math" panose="02040503050406030204" pitchFamily="18" charset="0"/>
                          </a:rPr>
                        </m:ctrlPr>
                      </m:sSubPr>
                      <m:e>
                        <m:bar>
                          <m:barPr>
                            <m:ctrlPr>
                              <a:rPr lang="en-GB" i="1">
                                <a:latin typeface="Cambria Math" panose="02040503050406030204" pitchFamily="18" charset="0"/>
                              </a:rPr>
                            </m:ctrlPr>
                          </m:barPr>
                          <m:e>
                            <m:r>
                              <a:rPr lang="en-GB" i="1">
                                <a:latin typeface="Cambria Math" panose="02040503050406030204" pitchFamily="18" charset="0"/>
                              </a:rPr>
                              <m:t>𝑣</m:t>
                            </m:r>
                          </m:e>
                        </m:bar>
                      </m:e>
                      <m:sub>
                        <m:r>
                          <a:rPr lang="en-GB" i="1" smtClean="0">
                            <a:latin typeface="Cambria Math" panose="02040503050406030204" pitchFamily="18" charset="0"/>
                            <a:ea typeface="Cambria Math" panose="02040503050406030204" pitchFamily="18" charset="0"/>
                          </a:rPr>
                          <m:t>𝜒</m:t>
                        </m:r>
                      </m:sub>
                    </m:sSub>
                  </m:oMath>
                </a14:m>
                <a:r>
                  <a:rPr lang="en-GB" dirty="0" smtClean="0"/>
                  <a:t>). This later term can be combined with the divergence term to produce the “Rossby Wave Source”. By placing this on the right-hand-side of the equation, we have in mind a situation where tropical divergent anomalies can force extratropical non-divergent response – tropical-to-extratropical forcing.</a:t>
                </a:r>
                <a:endParaRPr lang="en-GB" dirty="0"/>
              </a:p>
            </p:txBody>
          </p:sp>
        </mc:Choice>
        <mc:Fallback xmlns="">
          <p:sp>
            <p:nvSpPr>
              <p:cNvPr id="3" name="Notes Placeholder 2"/>
              <p:cNvSpPr>
                <a:spLocks noGrp="1"/>
              </p:cNvSpPr>
              <p:nvPr>
                <p:ph type="body" idx="1"/>
              </p:nvPr>
            </p:nvSpPr>
            <p:spPr/>
            <p:txBody>
              <a:bodyPr>
                <a:normAutofit fontScale="92500" lnSpcReduction="20000"/>
              </a:bodyPr>
              <a:lstStyle/>
              <a:p>
                <a:r>
                  <a:rPr lang="en-GB" dirty="0" smtClean="0"/>
                  <a:t>Vorticity is a key attribute of the atmospheric circulation. This slide introduces the concept of vorticity and the figures hopefully give more physical insight into the mathematical terms.</a:t>
                </a:r>
              </a:p>
              <a:p>
                <a:endParaRPr lang="en-GB" dirty="0"/>
              </a:p>
              <a:p>
                <a:r>
                  <a:rPr lang="en-GB" dirty="0"/>
                  <a:t>Note that there is some cancellation between the divergence and tilting terms in the vorticity equation. This cancellation is associated with “stretching”. Indeed, stretching only affects vorticity if it is accompanied by convergence into the axis of rotation: ballerinas spin faster because they bring their hands in, not because they stand up. The figures under the vorticity equation illustrate the four terms after this cancellation has been removed. The baroclinic term is non-zero if the gradients of pressure and density are not parallel. This term explains the “sea-breeze” effect when the daytime air density over the warmer land is less than over the cooler ocean. The frictional term may simply act to damp the flow (as illustrated).</a:t>
                </a:r>
              </a:p>
              <a:p>
                <a:endParaRPr lang="en-GB" dirty="0"/>
              </a:p>
              <a:p>
                <a:r>
                  <a:rPr lang="en-GB" dirty="0"/>
                  <a:t>Interestingly, the same form of the vorticity equation also applies if we measure the 3D wind and the change in absolute vorticity relative to the rotating Earth. (The component removed from the material derivative to take account of the Earth’s rotation exactly cancels the component removed from the tilting term, and other terms are unaffected).</a:t>
                </a:r>
              </a:p>
              <a:p>
                <a:endParaRPr lang="en-GB" dirty="0"/>
              </a:p>
              <a:p>
                <a:r>
                  <a:rPr lang="en-GB" dirty="0"/>
                  <a:t>Having discussed the mechanisms in which the vorticity of a parcel of air can be modified, we will now assume </a:t>
                </a:r>
                <a:r>
                  <a:rPr lang="en-GB" dirty="0" smtClean="0"/>
                  <a:t>that the last three terms </a:t>
                </a:r>
                <a:r>
                  <a:rPr lang="en-GB" dirty="0"/>
                  <a:t>are negligible! (as a first-order investigation of mid-latitude synoptic scales). This is the case if the flow </a:t>
                </a:r>
                <a:r>
                  <a:rPr lang="en-GB" dirty="0" smtClean="0"/>
                  <a:t>is </a:t>
                </a:r>
                <a:r>
                  <a:rPr lang="en-GB" dirty="0"/>
                  <a:t>horizontal, barotropic and frictionless. The equation at the bottom of the slide shows the remaining terms in the vorticity equation. Basically, the material derivative has been split into an Eulerian time derivative </a:t>
                </a:r>
                <a:r>
                  <a:rPr lang="en-GB" dirty="0" smtClean="0"/>
                  <a:t>and </a:t>
                </a:r>
                <a:r>
                  <a:rPr lang="en-GB" dirty="0"/>
                  <a:t>advection </a:t>
                </a:r>
                <a:r>
                  <a:rPr lang="en-GB" dirty="0" smtClean="0"/>
                  <a:t>parts (associated with the rotational wind </a:t>
                </a:r>
                <a:r>
                  <a:rPr lang="en-GB" i="0" smtClean="0">
                    <a:latin typeface="Cambria Math" panose="02040503050406030204" pitchFamily="18" charset="0"/>
                  </a:rPr>
                  <a:t>▁</a:t>
                </a:r>
                <a:r>
                  <a:rPr lang="en-GB" b="0" i="0" smtClean="0">
                    <a:latin typeface="Cambria Math" panose="02040503050406030204" pitchFamily="18" charset="0"/>
                  </a:rPr>
                  <a:t>𝑣_</a:t>
                </a:r>
                <a:r>
                  <a:rPr lang="en-GB" i="0" smtClean="0">
                    <a:latin typeface="Cambria Math" panose="02040503050406030204" pitchFamily="18" charset="0"/>
                    <a:ea typeface="Cambria Math" panose="02040503050406030204" pitchFamily="18" charset="0"/>
                  </a:rPr>
                  <a:t>𝜓</a:t>
                </a:r>
                <a:r>
                  <a:rPr lang="en-GB" dirty="0" smtClean="0"/>
                  <a:t> and divergent wind </a:t>
                </a:r>
                <a:r>
                  <a:rPr lang="en-GB" i="0">
                    <a:latin typeface="Cambria Math" panose="02040503050406030204" pitchFamily="18" charset="0"/>
                  </a:rPr>
                  <a:t>▁𝑣_</a:t>
                </a:r>
                <a:r>
                  <a:rPr lang="en-GB" i="0" smtClean="0">
                    <a:latin typeface="Cambria Math" panose="02040503050406030204" pitchFamily="18" charset="0"/>
                    <a:ea typeface="Cambria Math" panose="02040503050406030204" pitchFamily="18" charset="0"/>
                  </a:rPr>
                  <a:t>𝜒</a:t>
                </a:r>
                <a:r>
                  <a:rPr lang="en-GB" dirty="0" smtClean="0"/>
                  <a:t>). This later term can be combined with the divergence term to produce the “Rossby Wave Source”. By placing this on the right-hand-side of the equation, we have in mind a situation where tropical divergent anomalies can force extratropical non-divergent response – tropical-to-extratropical forcing.</a:t>
                </a:r>
                <a:endParaRPr lang="en-GB" dirty="0"/>
              </a:p>
            </p:txBody>
          </p:sp>
        </mc:Fallback>
      </mc:AlternateContent>
      <p:sp>
        <p:nvSpPr>
          <p:cNvPr id="4" name="Slide Number Placeholder 3"/>
          <p:cNvSpPr>
            <a:spLocks noGrp="1"/>
          </p:cNvSpPr>
          <p:nvPr>
            <p:ph type="sldNum" sz="quarter" idx="10"/>
          </p:nvPr>
        </p:nvSpPr>
        <p:spPr/>
        <p:txBody>
          <a:bodyPr/>
          <a:lstStyle/>
          <a:p>
            <a:fld id="{2D03270C-FB42-C54A-AC71-B4EEB4FA7F12}" type="slidenum">
              <a:rPr lang="en-US" smtClean="0"/>
              <a:pPr/>
              <a:t>3</a:t>
            </a:fld>
            <a:endParaRPr lang="en-US"/>
          </a:p>
        </p:txBody>
      </p:sp>
    </p:spTree>
    <p:extLst>
      <p:ext uri="{BB962C8B-B14F-4D97-AF65-F5344CB8AC3E}">
        <p14:creationId xmlns:p14="http://schemas.microsoft.com/office/powerpoint/2010/main" val="310918542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D03270C-FB42-C54A-AC71-B4EEB4FA7F12}" type="slidenum">
              <a:rPr lang="en-US" smtClean="0"/>
              <a:pPr/>
              <a:t>30</a:t>
            </a:fld>
            <a:endParaRPr lang="en-US"/>
          </a:p>
        </p:txBody>
      </p:sp>
    </p:spTree>
    <p:extLst>
      <p:ext uri="{BB962C8B-B14F-4D97-AF65-F5344CB8AC3E}">
        <p14:creationId xmlns:p14="http://schemas.microsoft.com/office/powerpoint/2010/main" val="10003859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Here we see some terms of the barotropic vorticity equation averaged over the season DJF 2015/16. The circle in the top-left panel highlights the mean Rossby Wave Source (RWS) down-stream of Tibet. We see that both components are important in the RWS. There is a strong positive vorticity forcing due to convergence  associated with stretching as the jet passes the peak in orography (top right). There is also a strong negative vorticity forcing due to advection by the divergent outflow associated with “Warm Pool” convection over Indonesia (bottom left). One can imagine how the MJO might alter this term as it passes-by. Since we have averaged over a whole season, the local time derivative in the barotropic vorticity equation is negligible and so the RWS must be balanced by vorticity advection by the rotational flow, with implied adjustments to the streamfunction field (bottom right). </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4</a:t>
            </a:fld>
            <a:endParaRPr lang="en-US"/>
          </a:p>
        </p:txBody>
      </p:sp>
    </p:spTree>
    <p:extLst>
      <p:ext uri="{BB962C8B-B14F-4D97-AF65-F5344CB8AC3E}">
        <p14:creationId xmlns:p14="http://schemas.microsoft.com/office/powerpoint/2010/main" val="36188779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Here we see day 1 root-mean-square errors in the Rossby Wave Source for DJF 2015/16. The region </a:t>
            </a:r>
            <a:r>
              <a:rPr lang="en-GB" dirty="0" smtClean="0"/>
              <a:t>down-stream of Tibet is highlighted as a region of particularly large errors. There is another such region down-stream of the Andes and, in other seasons (MAM and JJA) the region down-stream of The Rockies also shows large errors (not shown). This short lead-time error in the RWS is a useful diagnostic of the forecast system – because it highlights vorticity forcing errors at the entrance to the stormtracks, and also because it is important </a:t>
            </a:r>
            <a:r>
              <a:rPr lang="en-GB" dirty="0" smtClean="0"/>
              <a:t>if we are interested in extended-range forecasts where teleconnections from the tropics into the extratropics are important.</a:t>
            </a:r>
          </a:p>
          <a:p>
            <a:endParaRPr lang="en-GB" dirty="0"/>
          </a:p>
          <a:p>
            <a:r>
              <a:rPr lang="en-GB" dirty="0" smtClean="0"/>
              <a:t>In the next slide, we will see an example of a Rossby wave emanating from the down-steam Tibet region.</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5</a:t>
            </a:fld>
            <a:endParaRPr lang="en-US"/>
          </a:p>
        </p:txBody>
      </p:sp>
    </p:spTree>
    <p:extLst>
      <p:ext uri="{BB962C8B-B14F-4D97-AF65-F5344CB8AC3E}">
        <p14:creationId xmlns:p14="http://schemas.microsoft.com/office/powerpoint/2010/main" val="39648633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mc:Choice xmlns:a14="http://schemas.microsoft.com/office/drawing/2010/main" Requires="a14">
          <p:sp>
            <p:nvSpPr>
              <p:cNvPr id="3" name="Notes Placeholder 2"/>
              <p:cNvSpPr>
                <a:spLocks noGrp="1"/>
              </p:cNvSpPr>
              <p:nvPr>
                <p:ph type="body" idx="1"/>
              </p:nvPr>
            </p:nvSpPr>
            <p:spPr/>
            <p:txBody>
              <a:bodyPr/>
              <a:lstStyle/>
              <a:p>
                <a:r>
                  <a:rPr lang="en-GB" dirty="0"/>
                  <a:t>Often we see wave-trains within the extratropics that tend to propagate eastward. Here, the </a:t>
                </a:r>
                <a:r>
                  <a:rPr lang="en-GB" u="sng" dirty="0"/>
                  <a:t>contours</a:t>
                </a:r>
                <a:r>
                  <a:rPr lang="en-GB" dirty="0"/>
                  <a:t> highlight meridional flow anomalies in the upper troposphere (strictly, what is contoured is the rotational flow component of the total meridional </a:t>
                </a:r>
                <a:r>
                  <a:rPr lang="en-GB" dirty="0"/>
                  <a:t>flow. The shading is the RWS and the vectors are the divergent wind)). </a:t>
                </a:r>
                <a:r>
                  <a:rPr lang="en-GB" dirty="0"/>
                  <a:t>By drawing a line through some of these features it is clear that they are propagating eastward. </a:t>
                </a:r>
                <a:r>
                  <a:rPr lang="en-GB" dirty="0"/>
                  <a:t>What we are seeing is a Rossby wave train. In the tropical waves discussion in the previous lecture, you will recall that Rossby Waves propagate west. This westward (upstream) propagation is still occurring here (see the </a:t>
                </a:r>
                <a14:m>
                  <m:oMath xmlns:m="http://schemas.openxmlformats.org/officeDocument/2006/math">
                    <m:r>
                      <a:rPr lang="en-GB" i="1">
                        <a:latin typeface="Cambria Math" panose="02040503050406030204" pitchFamily="18" charset="0"/>
                        <a:ea typeface="Cambria Math" panose="02040503050406030204" pitchFamily="18" charset="0"/>
                      </a:rPr>
                      <m:t>𝛽</m:t>
                    </m:r>
                  </m:oMath>
                </a14:m>
                <a:r>
                  <a:rPr lang="en-GB" dirty="0"/>
                  <a:t>-term), but the wave is now also being advected downstream by the Jet (</a:t>
                </a:r>
                <a14:m>
                  <m:oMath xmlns:m="http://schemas.openxmlformats.org/officeDocument/2006/math">
                    <m:acc>
                      <m:accPr>
                        <m:chr m:val="̅"/>
                        <m:ctrlPr>
                          <a:rPr lang="en-GB" i="1">
                            <a:latin typeface="Cambria Math" panose="02040503050406030204" pitchFamily="18" charset="0"/>
                          </a:rPr>
                        </m:ctrlPr>
                      </m:accPr>
                      <m:e>
                        <m:r>
                          <a:rPr lang="en-GB" i="1">
                            <a:latin typeface="Cambria Math" panose="02040503050406030204" pitchFamily="18" charset="0"/>
                          </a:rPr>
                          <m:t>𝑢</m:t>
                        </m:r>
                      </m:e>
                    </m:acc>
                  </m:oMath>
                </a14:m>
                <a:r>
                  <a:rPr lang="en-GB" dirty="0"/>
                  <a:t>). (The equatorial wave equations were linearized about a resting basic state, but this is even less appropriate here). Notice </a:t>
                </a:r>
                <a:r>
                  <a:rPr lang="en-GB" dirty="0"/>
                  <a:t>also that the head of the wave-train appears to move more quickly than the individual anomalies move themselves. This faster effect happens at the </a:t>
                </a:r>
                <a:r>
                  <a:rPr lang="en-GB" dirty="0"/>
                  <a:t>‘group velocity’ </a:t>
                </a:r>
                <a:r>
                  <a:rPr lang="en-GB" dirty="0"/>
                  <a:t>of the wave packet</a:t>
                </a:r>
                <a:r>
                  <a:rPr lang="en-GB" dirty="0"/>
                  <a:t>.</a:t>
                </a:r>
              </a:p>
              <a:p>
                <a:endParaRPr lang="en-GB" dirty="0"/>
              </a:p>
              <a:p>
                <a:r>
                  <a:rPr lang="en-GB" dirty="0"/>
                  <a:t>When such waves arrive over the Rockies, they can lead to convective instabilities over the Eastern US. </a:t>
                </a:r>
                <a:r>
                  <a:rPr lang="en-GB" dirty="0"/>
                  <a:t>Forecast errors in these waves and magnification of these errors by such instabilities can lead to a “perfect storm” whereby forecasts for Europe a few days later can be very uncertain (leading to so-called Forecast “busts</a:t>
                </a:r>
                <a:r>
                  <a:rPr lang="en-GB" dirty="0" smtClean="0"/>
                  <a:t>”).</a:t>
                </a:r>
                <a:endParaRPr lang="en-GB" dirty="0"/>
              </a:p>
            </p:txBody>
          </p:sp>
        </mc:Choice>
        <mc:Fallback>
          <p:sp>
            <p:nvSpPr>
              <p:cNvPr id="3" name="Notes Placeholder 2"/>
              <p:cNvSpPr>
                <a:spLocks noGrp="1"/>
              </p:cNvSpPr>
              <p:nvPr>
                <p:ph type="body" idx="1"/>
              </p:nvPr>
            </p:nvSpPr>
            <p:spPr/>
            <p:txBody>
              <a:bodyPr/>
              <a:lstStyle/>
              <a:p>
                <a:r>
                  <a:rPr lang="en-GB" dirty="0"/>
                  <a:t>Often we see wave-trains within the extratropics that tend to propagate eastward. Here, the </a:t>
                </a:r>
                <a:r>
                  <a:rPr lang="en-GB" u="sng" dirty="0"/>
                  <a:t>contours</a:t>
                </a:r>
                <a:r>
                  <a:rPr lang="en-GB" dirty="0"/>
                  <a:t> highlight meridional flow anomalies in the upper troposphere (strictly, what is contoured is the rotational flow component of the total meridional </a:t>
                </a:r>
                <a:r>
                  <a:rPr lang="en-GB" dirty="0"/>
                  <a:t>flow. The shading is the RWS and the vectors are the divergent wind)). </a:t>
                </a:r>
                <a:r>
                  <a:rPr lang="en-GB" dirty="0"/>
                  <a:t>By drawing a line through some of these features it is clear that they are propagating eastward. </a:t>
                </a:r>
                <a:r>
                  <a:rPr lang="en-GB" dirty="0"/>
                  <a:t>What we are seeing is a Rossby wave train. In the tropical waves discussion in the previous lecture, you will recall that Rossby Waves propagate west. This westward (upstream) propagation is still occurring here (see the </a:t>
                </a:r>
                <a:r>
                  <a:rPr lang="en-GB" i="0">
                    <a:latin typeface="Cambria Math" panose="02040503050406030204" pitchFamily="18" charset="0"/>
                    <a:ea typeface="Cambria Math" panose="02040503050406030204" pitchFamily="18" charset="0"/>
                  </a:rPr>
                  <a:t>𝛽</a:t>
                </a:r>
                <a:r>
                  <a:rPr lang="en-GB" dirty="0"/>
                  <a:t>-term), but the wave is now also being advected downstream by the Jet (</a:t>
                </a:r>
                <a:r>
                  <a:rPr lang="en-GB" i="0">
                    <a:latin typeface="Cambria Math" panose="02040503050406030204" pitchFamily="18" charset="0"/>
                  </a:rPr>
                  <a:t>𝑢 ̅</a:t>
                </a:r>
                <a:r>
                  <a:rPr lang="en-GB" dirty="0"/>
                  <a:t>). (The equatorial wave equations were linearized about a resting basic state, but this is even less appropriate here). Notice </a:t>
                </a:r>
                <a:r>
                  <a:rPr lang="en-GB" dirty="0"/>
                  <a:t>also that the head of the wave-train appears to move more quickly than the individual anomalies move themselves. This faster effect happens at the </a:t>
                </a:r>
                <a:r>
                  <a:rPr lang="en-GB" dirty="0"/>
                  <a:t>‘group velocity’ </a:t>
                </a:r>
                <a:r>
                  <a:rPr lang="en-GB" dirty="0"/>
                  <a:t>of the wave packet</a:t>
                </a:r>
                <a:r>
                  <a:rPr lang="en-GB" dirty="0"/>
                  <a:t>.</a:t>
                </a:r>
              </a:p>
              <a:p>
                <a:endParaRPr lang="en-GB" dirty="0"/>
              </a:p>
              <a:p>
                <a:r>
                  <a:rPr lang="en-GB" dirty="0"/>
                  <a:t>When such waves arrive over the Rockies, they can lead to convective instabilities over the Eastern US. </a:t>
                </a:r>
                <a:r>
                  <a:rPr lang="en-GB" dirty="0"/>
                  <a:t>Forecast errors in these waves and magnification of these errors by such instabilities can lead to a “perfect storm” whereby forecasts for Europe a few days later can be very uncertain (leading to so-called Forecast “busts</a:t>
                </a:r>
                <a:r>
                  <a:rPr lang="en-GB" dirty="0" smtClean="0"/>
                  <a:t>”).</a:t>
                </a:r>
                <a:endParaRPr lang="en-GB" dirty="0"/>
              </a:p>
            </p:txBody>
          </p:sp>
        </mc:Fallback>
      </mc:AlternateContent>
      <p:sp>
        <p:nvSpPr>
          <p:cNvPr id="4" name="Slide Number Placeholder 3"/>
          <p:cNvSpPr>
            <a:spLocks noGrp="1"/>
          </p:cNvSpPr>
          <p:nvPr>
            <p:ph type="sldNum" sz="quarter" idx="10"/>
          </p:nvPr>
        </p:nvSpPr>
        <p:spPr/>
        <p:txBody>
          <a:bodyPr/>
          <a:lstStyle/>
          <a:p>
            <a:fld id="{2D03270C-FB42-C54A-AC71-B4EEB4FA7F12}" type="slidenum">
              <a:rPr lang="en-US" smtClean="0"/>
              <a:pPr/>
              <a:t>6</a:t>
            </a:fld>
            <a:endParaRPr lang="en-US"/>
          </a:p>
        </p:txBody>
      </p:sp>
    </p:spTree>
    <p:extLst>
      <p:ext uri="{BB962C8B-B14F-4D97-AF65-F5344CB8AC3E}">
        <p14:creationId xmlns:p14="http://schemas.microsoft.com/office/powerpoint/2010/main" val="17888491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7</a:t>
            </a:fld>
            <a:endParaRPr lang="en-US"/>
          </a:p>
        </p:txBody>
      </p:sp>
    </p:spTree>
    <p:extLst>
      <p:ext uri="{BB962C8B-B14F-4D97-AF65-F5344CB8AC3E}">
        <p14:creationId xmlns:p14="http://schemas.microsoft.com/office/powerpoint/2010/main" val="26806323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dirty="0"/>
              <a:t>A common assessment of ensemble forecasts is to compare the standard deviation of the ensemble with the error of the ensemble-mean. This so-called “spread-error” assessment is shown in the left plot based on operational forecasts of 500 hPa geopotential heights for three different years. In 1996, errors increased sharply from the initial time (blue dashed) and, in an attempt to match this, “singular vector” perturbations were applied to the ensemble members to boost the initial growth of ensemble spread (blue solid). Nevertheless, at longer leadtimes the spread failed to keep pace with the growing errors. In 2005, the situation was somewhat better with smaller initial error growth (green dashed), which was more closely matched by the spread (green solid). In 2014, the initial exponential shape of the error growth curve matches what one might expect based on theory. Importantly the spread curve is also indistinguishable. This remarkable achievement has involved improvements to both ensemble reliability and sharpness, and is due to many incremental changes to the system – notably the introduction of the Ensemble of Data Assimilations (EDA), developments in “Stochastic physics” schemes that attempt to account for model uncertainty, and improvements in observations and the modelling of observation errors.</a:t>
            </a:r>
          </a:p>
          <a:p>
            <a:endParaRPr lang="en-GB" dirty="0"/>
          </a:p>
          <a:p>
            <a:r>
              <a:rPr lang="en-GB" dirty="0"/>
              <a:t>However, this is not the whole story. A perfect match of mean spread and error is only a </a:t>
            </a:r>
            <a:r>
              <a:rPr lang="en-GB" dirty="0" err="1"/>
              <a:t>zero’th</a:t>
            </a:r>
            <a:r>
              <a:rPr lang="en-GB" dirty="0"/>
              <a:t>-order requirement for forecast reliability. What we really need is flow-dependent reliability – we wish to “predict the predictability” that will vary from day-to-day. The right-hand plot shows daily variations in spread and error at a leadtime of 6 days for five different NWP centres. The agreement between centres of an increase in spread around 26 October suggests a flow-situation that is inherently less predictable. Are our ensemble forecasts reliable when averaged over a set of similar initial flow regimes</a:t>
            </a:r>
            <a:r>
              <a:rPr lang="en-GB" dirty="0" smtClean="0"/>
              <a:t>?</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8</a:t>
            </a:fld>
            <a:endParaRPr lang="en-US"/>
          </a:p>
        </p:txBody>
      </p:sp>
    </p:spTree>
    <p:extLst>
      <p:ext uri="{BB962C8B-B14F-4D97-AF65-F5344CB8AC3E}">
        <p14:creationId xmlns:p14="http://schemas.microsoft.com/office/powerpoint/2010/main" val="21815407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Here is an example that led to a very poor deterministic forecast at day 6. I am showing Potential Vorticity (PV) on the 320K isentropic surface. The orange colours highlight high PV air, primarily from the polar stratosphere. The blue colours highlight tropospheric air from lower latitudes. The green shading in-between highlights where the tropopause intersects this surface. PV is materially conserved in adiabatic, frictionless situations. Hence PV highlights nicely the atmospheric flow and the physical process (convection etc.) that are modifying it. In the next slide, we see an animation of the subsequent analysed and forecast flow</a:t>
            </a:r>
            <a:r>
              <a:rPr lang="en-GB" dirty="0" smtClean="0"/>
              <a:t>.</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9</a:t>
            </a:fld>
            <a:endParaRPr lang="en-US"/>
          </a:p>
        </p:txBody>
      </p:sp>
    </p:spTree>
    <p:extLst>
      <p:ext uri="{BB962C8B-B14F-4D97-AF65-F5344CB8AC3E}">
        <p14:creationId xmlns:p14="http://schemas.microsoft.com/office/powerpoint/2010/main" val="2614758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odwell Title Slide">
    <p:spTree>
      <p:nvGrpSpPr>
        <p:cNvPr id="1" name=""/>
        <p:cNvGrpSpPr/>
        <p:nvPr/>
      </p:nvGrpSpPr>
      <p:grpSpPr>
        <a:xfrm>
          <a:off x="0" y="0"/>
          <a:ext cx="0" cy="0"/>
          <a:chOff x="0" y="0"/>
          <a:chExt cx="0" cy="0"/>
        </a:xfrm>
      </p:grpSpPr>
      <p:cxnSp>
        <p:nvCxnSpPr>
          <p:cNvPr id="20" name="Straight Connector 19"/>
          <p:cNvCxnSpPr/>
          <p:nvPr userDrawn="1"/>
        </p:nvCxnSpPr>
        <p:spPr>
          <a:xfrm>
            <a:off x="90738" y="6437468"/>
            <a:ext cx="12090374" cy="0"/>
          </a:xfrm>
          <a:prstGeom prst="line">
            <a:avLst/>
          </a:prstGeom>
          <a:ln w="9525">
            <a:solidFill>
              <a:srgbClr val="C1CBE1"/>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2"/>
          <p:cNvSpPr>
            <a:spLocks noGrp="1"/>
          </p:cNvSpPr>
          <p:nvPr>
            <p:ph type="sldNum" sz="quarter" idx="4"/>
          </p:nvPr>
        </p:nvSpPr>
        <p:spPr>
          <a:xfrm>
            <a:off x="11517667" y="6637487"/>
            <a:ext cx="462604" cy="138499"/>
          </a:xfrm>
          <a:prstGeom prst="rect">
            <a:avLst/>
          </a:prstGeom>
        </p:spPr>
        <p:txBody>
          <a:bodyPr lIns="0" tIns="0" rIns="0" bIns="0" anchor="b" anchorCtr="0">
            <a:spAutoFit/>
          </a:bodyPr>
          <a:lstStyle>
            <a:lvl1pPr algn="ctr">
              <a:defRPr sz="900" b="0">
                <a:solidFill>
                  <a:srgbClr val="006CA6"/>
                </a:solidFill>
              </a:defRPr>
            </a:lvl1pPr>
          </a:lstStyle>
          <a:p>
            <a:pPr algn="r"/>
            <a:fld id="{E4AB80EA-DB86-D849-B86F-15DAF31F0474}" type="slidenum">
              <a:rPr lang="en-US" smtClean="0"/>
              <a:pPr algn="r"/>
              <a:t>‹#›</a:t>
            </a:fld>
            <a:endParaRPr lang="en-US" dirty="0"/>
          </a:p>
        </p:txBody>
      </p:sp>
      <p:sp>
        <p:nvSpPr>
          <p:cNvPr id="18" name="Footer Placeholder 11"/>
          <p:cNvSpPr>
            <a:spLocks noGrp="1"/>
          </p:cNvSpPr>
          <p:nvPr>
            <p:ph type="ftr" sz="quarter" idx="3"/>
          </p:nvPr>
        </p:nvSpPr>
        <p:spPr>
          <a:xfrm>
            <a:off x="1971128" y="6637487"/>
            <a:ext cx="9429184" cy="138499"/>
          </a:xfrm>
          <a:prstGeom prst="rect">
            <a:avLst/>
          </a:prstGeom>
        </p:spPr>
        <p:txBody>
          <a:bodyPr vert="horz" wrap="square" lIns="0" tIns="0" rIns="0" bIns="0" rtlCol="0" anchor="b" anchorCtr="0">
            <a:spAutoFit/>
          </a:bodyPr>
          <a:lstStyle>
            <a:lvl1pPr algn="l" defTabSz="179388">
              <a:defRPr sz="900" b="0" cap="none" baseline="0">
                <a:solidFill>
                  <a:srgbClr val="006CA6"/>
                </a:solidFill>
              </a:defRPr>
            </a:lvl1pPr>
          </a:lstStyle>
          <a:p>
            <a:r>
              <a:rPr lang="en-GB" smtClean="0"/>
              <a:t>European Centre for Medium-Range Weather Forecasts		Shinfield Park, Reading, RG2 9AX, UK				© ECMWF May 9, 2016					mark.rodwell@ecmwf.int </a:t>
            </a:r>
            <a:endParaRPr lang="en-US" dirty="0" smtClean="0"/>
          </a:p>
        </p:txBody>
      </p:sp>
      <p:sp>
        <p:nvSpPr>
          <p:cNvPr id="9" name="Text Placeholder 12"/>
          <p:cNvSpPr>
            <a:spLocks noGrp="1"/>
          </p:cNvSpPr>
          <p:nvPr>
            <p:ph type="body" sz="quarter" idx="10" hasCustomPrompt="1"/>
          </p:nvPr>
        </p:nvSpPr>
        <p:spPr>
          <a:xfrm>
            <a:off x="1620422" y="1301041"/>
            <a:ext cx="9000000" cy="512961"/>
          </a:xfrm>
          <a:prstGeom prst="rect">
            <a:avLst/>
          </a:prstGeom>
        </p:spPr>
        <p:txBody>
          <a:bodyPr vert="horz" wrap="square" lIns="0" tIns="0" rIns="0" bIns="0" anchor="b" anchorCtr="0">
            <a:spAutoFit/>
          </a:bodyPr>
          <a:lstStyle>
            <a:lvl1pPr marL="0" indent="0">
              <a:lnSpc>
                <a:spcPts val="4000"/>
              </a:lnSpc>
              <a:spcBef>
                <a:spcPts val="0"/>
              </a:spcBef>
              <a:buNone/>
              <a:defRPr sz="3600" b="1">
                <a:solidFill>
                  <a:srgbClr val="006CA6"/>
                </a:solidFill>
              </a:defRPr>
            </a:lvl1pPr>
          </a:lstStyle>
          <a:p>
            <a:pPr lvl="0"/>
            <a:r>
              <a:rPr lang="en-GB" dirty="0" smtClean="0"/>
              <a:t>Title of Presentation</a:t>
            </a:r>
          </a:p>
        </p:txBody>
      </p:sp>
      <p:sp>
        <p:nvSpPr>
          <p:cNvPr id="10" name="Text Placeholder 12"/>
          <p:cNvSpPr>
            <a:spLocks noGrp="1"/>
          </p:cNvSpPr>
          <p:nvPr>
            <p:ph type="body" sz="quarter" idx="11" hasCustomPrompt="1"/>
          </p:nvPr>
        </p:nvSpPr>
        <p:spPr>
          <a:xfrm>
            <a:off x="1620424" y="1980004"/>
            <a:ext cx="9000000" cy="384721"/>
          </a:xfrm>
          <a:prstGeom prst="rect">
            <a:avLst/>
          </a:prstGeom>
        </p:spPr>
        <p:txBody>
          <a:bodyPr vert="horz" wrap="square" lIns="0" tIns="0" rIns="0" bIns="0">
            <a:spAutoFit/>
          </a:bodyPr>
          <a:lstStyle>
            <a:lvl1pPr marL="0" marR="0" indent="0" algn="l" defTabSz="457189" rtl="0" eaLnBrk="1" fontAlgn="auto" latinLnBrk="0" hangingPunct="1">
              <a:lnSpc>
                <a:spcPts val="3000"/>
              </a:lnSpc>
              <a:spcBef>
                <a:spcPts val="0"/>
              </a:spcBef>
              <a:spcAft>
                <a:spcPts val="0"/>
              </a:spcAft>
              <a:buClr>
                <a:schemeClr val="bg1"/>
              </a:buClr>
              <a:buSzTx/>
              <a:buFont typeface="Arial"/>
              <a:buNone/>
              <a:tabLst/>
              <a:defRPr sz="2400">
                <a:solidFill>
                  <a:srgbClr val="006CA6"/>
                </a:solidFill>
              </a:defRPr>
            </a:lvl1pPr>
          </a:lstStyle>
          <a:p>
            <a:pPr marL="0" marR="0" lvl="0" indent="0" algn="l" defTabSz="457189" rtl="0" eaLnBrk="1" fontAlgn="auto" latinLnBrk="0" hangingPunct="1">
              <a:lnSpc>
                <a:spcPts val="3000"/>
              </a:lnSpc>
              <a:spcBef>
                <a:spcPts val="0"/>
              </a:spcBef>
              <a:spcAft>
                <a:spcPts val="0"/>
              </a:spcAft>
              <a:buClr>
                <a:schemeClr val="bg1"/>
              </a:buClr>
              <a:buSzTx/>
              <a:buFont typeface="Arial"/>
              <a:buNone/>
              <a:tabLst/>
              <a:defRPr/>
            </a:pPr>
            <a:r>
              <a:rPr lang="en-GB" dirty="0" smtClean="0"/>
              <a:t>Authors</a:t>
            </a:r>
          </a:p>
        </p:txBody>
      </p:sp>
      <p:sp>
        <p:nvSpPr>
          <p:cNvPr id="11" name="Text Placeholder 12"/>
          <p:cNvSpPr>
            <a:spLocks noGrp="1"/>
          </p:cNvSpPr>
          <p:nvPr>
            <p:ph type="body" sz="quarter" idx="12" hasCustomPrompt="1"/>
          </p:nvPr>
        </p:nvSpPr>
        <p:spPr>
          <a:xfrm>
            <a:off x="1620424" y="2700008"/>
            <a:ext cx="9000000" cy="307777"/>
          </a:xfrm>
          <a:prstGeom prst="rect">
            <a:avLst/>
          </a:prstGeom>
        </p:spPr>
        <p:txBody>
          <a:bodyPr vert="horz" wrap="square" lIns="0" tIns="0" rIns="0" bIns="0">
            <a:spAutoFit/>
          </a:bodyPr>
          <a:lstStyle>
            <a:lvl1pPr marL="0" indent="0">
              <a:lnSpc>
                <a:spcPts val="2400"/>
              </a:lnSpc>
              <a:spcBef>
                <a:spcPts val="0"/>
              </a:spcBef>
              <a:buNone/>
              <a:defRPr sz="2000">
                <a:solidFill>
                  <a:srgbClr val="006CA6"/>
                </a:solidFill>
              </a:defRPr>
            </a:lvl1pPr>
          </a:lstStyle>
          <a:p>
            <a:pPr lvl="0"/>
            <a:r>
              <a:rPr lang="en-GB" dirty="0" smtClean="0"/>
              <a:t>Meeting</a:t>
            </a:r>
          </a:p>
        </p:txBody>
      </p:sp>
      <p:sp>
        <p:nvSpPr>
          <p:cNvPr id="12" name="Text Placeholder 12"/>
          <p:cNvSpPr>
            <a:spLocks noGrp="1"/>
          </p:cNvSpPr>
          <p:nvPr>
            <p:ph type="body" sz="quarter" idx="13" hasCustomPrompt="1"/>
          </p:nvPr>
        </p:nvSpPr>
        <p:spPr>
          <a:xfrm>
            <a:off x="1620424" y="3121228"/>
            <a:ext cx="9000000" cy="256480"/>
          </a:xfrm>
          <a:prstGeom prst="rect">
            <a:avLst/>
          </a:prstGeom>
        </p:spPr>
        <p:txBody>
          <a:bodyPr vert="horz" wrap="square" lIns="0" tIns="0" rIns="0" bIns="0">
            <a:spAutoFit/>
          </a:bodyPr>
          <a:lstStyle>
            <a:lvl1pPr marL="0" indent="0">
              <a:lnSpc>
                <a:spcPts val="2000"/>
              </a:lnSpc>
              <a:spcBef>
                <a:spcPts val="0"/>
              </a:spcBef>
              <a:buNone/>
              <a:defRPr sz="1600">
                <a:solidFill>
                  <a:srgbClr val="006CA6"/>
                </a:solidFill>
              </a:defRPr>
            </a:lvl1pPr>
          </a:lstStyle>
          <a:p>
            <a:pPr lvl="0"/>
            <a:r>
              <a:rPr lang="en-GB" dirty="0" smtClean="0"/>
              <a:t>Date &amp; Location</a:t>
            </a:r>
          </a:p>
        </p:txBody>
      </p:sp>
    </p:spTree>
    <p:extLst>
      <p:ext uri="{BB962C8B-B14F-4D97-AF65-F5344CB8AC3E}">
        <p14:creationId xmlns:p14="http://schemas.microsoft.com/office/powerpoint/2010/main" val="2295011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238235" y="954000"/>
            <a:ext cx="11760000" cy="5760000"/>
          </a:xfrm>
          <a:prstGeom prst="rect">
            <a:avLst/>
          </a:prstGeom>
        </p:spPr>
        <p:txBody>
          <a:bodyPr/>
          <a:lstStyle>
            <a:lvl1pPr>
              <a:spcBef>
                <a:spcPts val="650"/>
              </a:spcBef>
              <a:spcAft>
                <a:spcPts val="650"/>
              </a:spcAft>
              <a:buSzPct val="100000"/>
              <a:defRPr/>
            </a:lvl1pPr>
            <a:lvl2pPr marL="742950" indent="-285750">
              <a:spcBef>
                <a:spcPts val="550"/>
              </a:spcBef>
              <a:spcAft>
                <a:spcPts val="550"/>
              </a:spcAft>
              <a:buSzPct val="100000"/>
              <a:buFont typeface="Wingdings" pitchFamily="2" charset="2"/>
              <a:buChar char="§"/>
              <a:defRPr/>
            </a:lvl2pPr>
            <a:lvl3pPr>
              <a:spcBef>
                <a:spcPts val="450"/>
              </a:spcBef>
              <a:spcAft>
                <a:spcPts val="450"/>
              </a:spcAft>
              <a:buSzPct val="100000"/>
              <a:defRPr/>
            </a:lvl3pPr>
            <a:lvl4pPr marL="1600200" indent="-228600">
              <a:spcBef>
                <a:spcPts val="400"/>
              </a:spcBef>
              <a:spcAft>
                <a:spcPts val="400"/>
              </a:spcAft>
              <a:buSzPct val="100000"/>
              <a:buFont typeface="Wingdings" pitchFamily="2" charset="2"/>
              <a:buChar char="§"/>
              <a:defRPr/>
            </a:lvl4pPr>
            <a:lvl5pPr>
              <a:spcBef>
                <a:spcPts val="350"/>
              </a:spcBef>
              <a:spcAft>
                <a:spcPts val="350"/>
              </a:spcAft>
              <a:buSzPct val="10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ext Placeholder 9"/>
          <p:cNvSpPr>
            <a:spLocks noGrp="1"/>
          </p:cNvSpPr>
          <p:nvPr>
            <p:ph type="body" sz="quarter" idx="13" hasCustomPrompt="1"/>
          </p:nvPr>
        </p:nvSpPr>
        <p:spPr>
          <a:xfrm>
            <a:off x="912000" y="0"/>
            <a:ext cx="11280000" cy="720000"/>
          </a:xfrm>
          <a:prstGeom prst="rect">
            <a:avLst/>
          </a:prstGeom>
        </p:spPr>
        <p:txBody>
          <a:bodyPr anchor="ctr" anchorCtr="0"/>
          <a:lstStyle>
            <a:lvl1pPr>
              <a:buNone/>
              <a:defRPr sz="2700" b="1"/>
            </a:lvl1pPr>
          </a:lstStyle>
          <a:p>
            <a:pPr lvl="0"/>
            <a:r>
              <a:rPr lang="en-US" dirty="0" smtClean="0"/>
              <a:t>Slide Title</a:t>
            </a:r>
          </a:p>
        </p:txBody>
      </p:sp>
    </p:spTree>
    <p:extLst>
      <p:ext uri="{BB962C8B-B14F-4D97-AF65-F5344CB8AC3E}">
        <p14:creationId xmlns:p14="http://schemas.microsoft.com/office/powerpoint/2010/main" val="321211946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Page 2">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40000" y="954000"/>
            <a:ext cx="5760000" cy="5760000"/>
          </a:xfrm>
          <a:prstGeom prst="rect">
            <a:avLst/>
          </a:prstGeom>
        </p:spPr>
        <p:txBody>
          <a:bodyPr/>
          <a:lstStyle>
            <a:lvl1pPr>
              <a:spcBef>
                <a:spcPts val="650"/>
              </a:spcBef>
              <a:spcAft>
                <a:spcPts val="650"/>
              </a:spcAft>
              <a:buSzPct val="100000"/>
              <a:defRPr sz="2600"/>
            </a:lvl1pPr>
            <a:lvl2pPr marL="742950" indent="-285750">
              <a:spcBef>
                <a:spcPts val="550"/>
              </a:spcBef>
              <a:spcAft>
                <a:spcPts val="550"/>
              </a:spcAft>
              <a:buSzPct val="100000"/>
              <a:buFont typeface="Wingdings" pitchFamily="2" charset="2"/>
              <a:buChar char="§"/>
              <a:defRPr sz="2200"/>
            </a:lvl2pPr>
            <a:lvl3pPr>
              <a:spcBef>
                <a:spcPts val="450"/>
              </a:spcBef>
              <a:spcAft>
                <a:spcPts val="450"/>
              </a:spcAft>
              <a:buSzPct val="100000"/>
              <a:defRPr sz="1800"/>
            </a:lvl3pPr>
            <a:lvl4pPr marL="1600200" indent="-228600">
              <a:spcBef>
                <a:spcPts val="400"/>
              </a:spcBef>
              <a:spcAft>
                <a:spcPts val="400"/>
              </a:spcAft>
              <a:buSzPct val="100000"/>
              <a:buFont typeface="Wingdings" pitchFamily="2" charset="2"/>
              <a:buChar char="§"/>
              <a:defRPr sz="1600"/>
            </a:lvl4pPr>
            <a:lvl5pPr>
              <a:spcBef>
                <a:spcPts val="350"/>
              </a:spcBef>
              <a:spcAft>
                <a:spcPts val="350"/>
              </a:spcAft>
              <a:buSzPct val="100000"/>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240000" y="954000"/>
            <a:ext cx="5760000" cy="5760000"/>
          </a:xfrm>
          <a:prstGeom prst="rect">
            <a:avLst/>
          </a:prstGeom>
        </p:spPr>
        <p:txBody>
          <a:bodyPr/>
          <a:lstStyle>
            <a:lvl1pPr>
              <a:spcBef>
                <a:spcPts val="650"/>
              </a:spcBef>
              <a:spcAft>
                <a:spcPts val="650"/>
              </a:spcAft>
              <a:buSzPct val="100000"/>
              <a:defRPr sz="2600"/>
            </a:lvl1pPr>
            <a:lvl2pPr marL="742950" indent="-285750">
              <a:spcBef>
                <a:spcPts val="550"/>
              </a:spcBef>
              <a:spcAft>
                <a:spcPts val="550"/>
              </a:spcAft>
              <a:buSzPct val="100000"/>
              <a:buFont typeface="Wingdings" pitchFamily="2" charset="2"/>
              <a:buChar char="§"/>
              <a:defRPr sz="2200"/>
            </a:lvl2pPr>
            <a:lvl3pPr>
              <a:spcBef>
                <a:spcPts val="450"/>
              </a:spcBef>
              <a:spcAft>
                <a:spcPts val="450"/>
              </a:spcAft>
              <a:buSzPct val="100000"/>
              <a:defRPr sz="1800"/>
            </a:lvl3pPr>
            <a:lvl4pPr marL="1600200" indent="-228600">
              <a:spcBef>
                <a:spcPts val="400"/>
              </a:spcBef>
              <a:spcAft>
                <a:spcPts val="400"/>
              </a:spcAft>
              <a:buSzPct val="100000"/>
              <a:buFont typeface="Wingdings" pitchFamily="2" charset="2"/>
              <a:buChar char="§"/>
              <a:defRPr sz="1600"/>
            </a:lvl4pPr>
            <a:lvl5pPr>
              <a:spcBef>
                <a:spcPts val="350"/>
              </a:spcBef>
              <a:spcAft>
                <a:spcPts val="350"/>
              </a:spcAft>
              <a:buSzPct val="100000"/>
              <a:defRPr sz="14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2" name="Text Placeholder 11"/>
          <p:cNvSpPr>
            <a:spLocks noGrp="1"/>
          </p:cNvSpPr>
          <p:nvPr>
            <p:ph type="body" sz="quarter" idx="13" hasCustomPrompt="1"/>
          </p:nvPr>
        </p:nvSpPr>
        <p:spPr>
          <a:xfrm>
            <a:off x="912000" y="0"/>
            <a:ext cx="11280000" cy="720000"/>
          </a:xfrm>
          <a:prstGeom prst="rect">
            <a:avLst/>
          </a:prstGeom>
        </p:spPr>
        <p:txBody>
          <a:bodyPr anchor="ctr" anchorCtr="0"/>
          <a:lstStyle>
            <a:lvl1pPr>
              <a:buNone/>
              <a:defRPr sz="2700" b="1"/>
            </a:lvl1pPr>
          </a:lstStyle>
          <a:p>
            <a:pPr lvl="0"/>
            <a:r>
              <a:rPr lang="en-US" dirty="0" smtClean="0"/>
              <a:t>Slide Title</a:t>
            </a:r>
          </a:p>
        </p:txBody>
      </p:sp>
    </p:spTree>
    <p:extLst>
      <p:ext uri="{BB962C8B-B14F-4D97-AF65-F5344CB8AC3E}">
        <p14:creationId xmlns:p14="http://schemas.microsoft.com/office/powerpoint/2010/main" val="100076518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cxnSp>
        <p:nvCxnSpPr>
          <p:cNvPr id="4" name="Straight Connector 3"/>
          <p:cNvCxnSpPr>
            <a:cxnSpLocks noChangeShapeType="1"/>
          </p:cNvCxnSpPr>
          <p:nvPr/>
        </p:nvCxnSpPr>
        <p:spPr bwMode="auto">
          <a:xfrm>
            <a:off x="281518" y="762000"/>
            <a:ext cx="11635316" cy="1588"/>
          </a:xfrm>
          <a:prstGeom prst="line">
            <a:avLst/>
          </a:prstGeom>
          <a:noFill/>
          <a:ln w="19050">
            <a:solidFill>
              <a:srgbClr val="000000"/>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15" name="Rectangle 4"/>
          <p:cNvSpPr>
            <a:spLocks noGrp="1" noChangeArrowheads="1"/>
          </p:cNvSpPr>
          <p:nvPr>
            <p:ph type="title"/>
          </p:nvPr>
        </p:nvSpPr>
        <p:spPr bwMode="auto">
          <a:xfrm>
            <a:off x="459318" y="114300"/>
            <a:ext cx="11239500" cy="647700"/>
          </a:xfrm>
          <a:prstGeom prst="rect">
            <a:avLst/>
          </a:prstGeom>
          <a:noFill/>
          <a:ln w="12700">
            <a:noFill/>
            <a:miter lim="800000"/>
            <a:headEnd/>
            <a:tailEnd/>
          </a:ln>
        </p:spPr>
        <p:txBody>
          <a:bodyPr/>
          <a:lstStyle/>
          <a:p>
            <a:pPr lvl="0"/>
            <a:r>
              <a:rPr lang="en-US" smtClean="0"/>
              <a:t>Click to edit Master title style</a:t>
            </a:r>
            <a:endParaRPr lang="en-US" dirty="0"/>
          </a:p>
        </p:txBody>
      </p:sp>
      <p:sp>
        <p:nvSpPr>
          <p:cNvPr id="6" name="Content Placeholder 5"/>
          <p:cNvSpPr>
            <a:spLocks noGrp="1" noChangeArrowheads="1"/>
          </p:cNvSpPr>
          <p:nvPr>
            <p:ph idx="1"/>
          </p:nvPr>
        </p:nvSpPr>
        <p:spPr bwMode="auto">
          <a:xfrm>
            <a:off x="459318" y="1143000"/>
            <a:ext cx="11262783" cy="4953000"/>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lvl1pPr marL="268288" indent="-268288">
              <a:lnSpc>
                <a:spcPts val="2400"/>
              </a:lnSpc>
              <a:spcAft>
                <a:spcPts val="600"/>
              </a:spcAft>
              <a:buClr>
                <a:srgbClr val="3366FF"/>
              </a:buClr>
              <a:buSzPct val="110000"/>
              <a:buFont typeface="Lucida Grande CE"/>
              <a:buChar char="●"/>
              <a:defRPr sz="2000" b="0">
                <a:solidFill>
                  <a:schemeClr val="tx1"/>
                </a:solidFill>
              </a:defRPr>
            </a:lvl1pPr>
            <a:lvl2pPr marL="536575" indent="-268288">
              <a:lnSpc>
                <a:spcPts val="2400"/>
              </a:lnSpc>
              <a:spcAft>
                <a:spcPts val="600"/>
              </a:spcAft>
              <a:buClr>
                <a:srgbClr val="0000FF"/>
              </a:buClr>
              <a:buFont typeface="Lucida Grande"/>
              <a:buChar char="–"/>
              <a:defRPr sz="2000" b="0">
                <a:solidFill>
                  <a:schemeClr val="tx1"/>
                </a:solidFill>
              </a:defRPr>
            </a:lvl2pPr>
            <a:lvl3pPr marL="806450" indent="-269875">
              <a:lnSpc>
                <a:spcPts val="2400"/>
              </a:lnSpc>
              <a:spcAft>
                <a:spcPts val="600"/>
              </a:spcAft>
              <a:buClr>
                <a:schemeClr val="tx1"/>
              </a:buClr>
              <a:buFont typeface="Lucida Grande"/>
              <a:buChar char="●"/>
              <a:defRPr sz="2000" b="0">
                <a:solidFill>
                  <a:schemeClr val="tx1"/>
                </a:solidFill>
              </a:defRPr>
            </a:lvl3pPr>
          </a:lstStyle>
          <a:p>
            <a:pPr lvl="0"/>
            <a:r>
              <a:rPr lang="en-US" noProof="0" smtClean="0"/>
              <a:t>Click to edit Master text styles</a:t>
            </a:r>
          </a:p>
          <a:p>
            <a:pPr lvl="1"/>
            <a:r>
              <a:rPr lang="en-US" noProof="0" smtClean="0"/>
              <a:t>Second level</a:t>
            </a:r>
          </a:p>
          <a:p>
            <a:pPr lvl="2"/>
            <a:r>
              <a:rPr lang="en-US" noProof="0" smtClean="0"/>
              <a:t>Third level</a:t>
            </a:r>
          </a:p>
        </p:txBody>
      </p:sp>
    </p:spTree>
    <p:extLst>
      <p:ext uri="{BB962C8B-B14F-4D97-AF65-F5344CB8AC3E}">
        <p14:creationId xmlns:p14="http://schemas.microsoft.com/office/powerpoint/2010/main" val="385523970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98772" y="155575"/>
            <a:ext cx="11134969" cy="609600"/>
          </a:xfrm>
          <a:prstGeom prst="rect">
            <a:avLst/>
          </a:prstGeom>
        </p:spPr>
        <p:txBody>
          <a:bodyPr/>
          <a:lstStyle/>
          <a:p>
            <a:r>
              <a:rPr lang="en-US" smtClean="0"/>
              <a:t>Click to edit Master title style</a:t>
            </a:r>
            <a:endParaRPr lang="en-GB"/>
          </a:p>
        </p:txBody>
      </p:sp>
    </p:spTree>
    <p:extLst>
      <p:ext uri="{BB962C8B-B14F-4D97-AF65-F5344CB8AC3E}">
        <p14:creationId xmlns:p14="http://schemas.microsoft.com/office/powerpoint/2010/main" val="287464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odwell Diagnostics Title Slide">
    <p:spTree>
      <p:nvGrpSpPr>
        <p:cNvPr id="1" name=""/>
        <p:cNvGrpSpPr/>
        <p:nvPr/>
      </p:nvGrpSpPr>
      <p:grpSpPr>
        <a:xfrm>
          <a:off x="0" y="0"/>
          <a:ext cx="0" cy="0"/>
          <a:chOff x="0" y="0"/>
          <a:chExt cx="0" cy="0"/>
        </a:xfrm>
      </p:grpSpPr>
      <p:pic>
        <p:nvPicPr>
          <p:cNvPr id="11" name="Picture 10" descr="poster_pic_from_rob_3.png"/>
          <p:cNvPicPr>
            <a:picLocks noChangeAspect="1"/>
          </p:cNvPicPr>
          <p:nvPr userDrawn="1"/>
        </p:nvPicPr>
        <p:blipFill rotWithShape="1">
          <a:blip r:embed="rId2" cstate="print"/>
          <a:srcRect t="19082" b="21043"/>
          <a:stretch/>
        </p:blipFill>
        <p:spPr>
          <a:xfrm>
            <a:off x="192405" y="10887"/>
            <a:ext cx="7590224" cy="6426582"/>
          </a:xfrm>
          <a:prstGeom prst="rect">
            <a:avLst/>
          </a:prstGeom>
        </p:spPr>
      </p:pic>
      <p:sp>
        <p:nvSpPr>
          <p:cNvPr id="13" name="Text Placeholder 12"/>
          <p:cNvSpPr>
            <a:spLocks noGrp="1"/>
          </p:cNvSpPr>
          <p:nvPr>
            <p:ph type="body" sz="quarter" idx="10" hasCustomPrompt="1"/>
          </p:nvPr>
        </p:nvSpPr>
        <p:spPr>
          <a:xfrm>
            <a:off x="427137" y="516268"/>
            <a:ext cx="11533861" cy="369332"/>
          </a:xfrm>
          <a:prstGeom prst="rect">
            <a:avLst/>
          </a:prstGeom>
        </p:spPr>
        <p:txBody>
          <a:bodyPr vert="horz" wrap="square" lIns="0" tIns="0" rIns="0" bIns="0" anchor="b" anchorCtr="0">
            <a:spAutoFit/>
          </a:bodyPr>
          <a:lstStyle>
            <a:lvl1pPr marL="0" indent="0" algn="r">
              <a:lnSpc>
                <a:spcPct val="100000"/>
              </a:lnSpc>
              <a:spcBef>
                <a:spcPts val="0"/>
              </a:spcBef>
              <a:buNone/>
              <a:defRPr sz="2400" b="1">
                <a:solidFill>
                  <a:srgbClr val="006CA6"/>
                </a:solidFill>
              </a:defRPr>
            </a:lvl1pPr>
          </a:lstStyle>
          <a:p>
            <a:pPr lvl="0"/>
            <a:r>
              <a:rPr lang="en-GB" dirty="0" smtClean="0"/>
              <a:t>Title of Presentation</a:t>
            </a:r>
          </a:p>
        </p:txBody>
      </p:sp>
      <p:sp>
        <p:nvSpPr>
          <p:cNvPr id="15" name="Text Placeholder 12"/>
          <p:cNvSpPr>
            <a:spLocks noGrp="1"/>
          </p:cNvSpPr>
          <p:nvPr>
            <p:ph type="body" sz="quarter" idx="12" hasCustomPrompt="1"/>
          </p:nvPr>
        </p:nvSpPr>
        <p:spPr>
          <a:xfrm>
            <a:off x="6011841" y="1494000"/>
            <a:ext cx="5949157" cy="307777"/>
          </a:xfrm>
          <a:prstGeom prst="rect">
            <a:avLst/>
          </a:prstGeom>
        </p:spPr>
        <p:txBody>
          <a:bodyPr vert="horz" wrap="square" lIns="0" tIns="0" rIns="0" bIns="0">
            <a:spAutoFit/>
          </a:bodyPr>
          <a:lstStyle>
            <a:lvl1pPr marL="0" indent="0" algn="r">
              <a:lnSpc>
                <a:spcPct val="100000"/>
              </a:lnSpc>
              <a:spcBef>
                <a:spcPts val="0"/>
              </a:spcBef>
              <a:buNone/>
              <a:defRPr sz="2000">
                <a:solidFill>
                  <a:srgbClr val="006CA6"/>
                </a:solidFill>
              </a:defRPr>
            </a:lvl1pPr>
          </a:lstStyle>
          <a:p>
            <a:pPr lvl="0"/>
            <a:r>
              <a:rPr lang="en-GB" dirty="0" smtClean="0"/>
              <a:t>Authors</a:t>
            </a:r>
          </a:p>
        </p:txBody>
      </p:sp>
      <p:sp>
        <p:nvSpPr>
          <p:cNvPr id="18" name="Slide Number Placeholder 2"/>
          <p:cNvSpPr>
            <a:spLocks noGrp="1"/>
          </p:cNvSpPr>
          <p:nvPr>
            <p:ph type="sldNum" sz="quarter" idx="4"/>
          </p:nvPr>
        </p:nvSpPr>
        <p:spPr>
          <a:xfrm>
            <a:off x="11517667" y="6637487"/>
            <a:ext cx="462604" cy="138499"/>
          </a:xfrm>
          <a:prstGeom prst="rect">
            <a:avLst/>
          </a:prstGeom>
        </p:spPr>
        <p:txBody>
          <a:bodyPr lIns="0" tIns="0" rIns="0" bIns="0" anchor="b" anchorCtr="0">
            <a:spAutoFit/>
          </a:bodyPr>
          <a:lstStyle>
            <a:lvl1pPr algn="ctr">
              <a:defRPr sz="900" b="0">
                <a:solidFill>
                  <a:srgbClr val="006CA6"/>
                </a:solidFill>
              </a:defRPr>
            </a:lvl1pPr>
          </a:lstStyle>
          <a:p>
            <a:pPr algn="r"/>
            <a:fld id="{E4AB80EA-DB86-D849-B86F-15DAF31F0474}" type="slidenum">
              <a:rPr lang="en-US" smtClean="0"/>
              <a:pPr algn="r"/>
              <a:t>‹#›</a:t>
            </a:fld>
            <a:endParaRPr lang="en-US" dirty="0"/>
          </a:p>
        </p:txBody>
      </p:sp>
      <p:cxnSp>
        <p:nvCxnSpPr>
          <p:cNvPr id="20" name="Straight Connector 19"/>
          <p:cNvCxnSpPr/>
          <p:nvPr userDrawn="1"/>
        </p:nvCxnSpPr>
        <p:spPr>
          <a:xfrm>
            <a:off x="101627" y="6437468"/>
            <a:ext cx="12090374" cy="0"/>
          </a:xfrm>
          <a:prstGeom prst="line">
            <a:avLst/>
          </a:prstGeom>
          <a:ln w="9525">
            <a:solidFill>
              <a:srgbClr val="C1CBE1"/>
            </a:solidFill>
          </a:ln>
          <a:effectLst/>
        </p:spPr>
        <p:style>
          <a:lnRef idx="2">
            <a:schemeClr val="accent1"/>
          </a:lnRef>
          <a:fillRef idx="0">
            <a:schemeClr val="accent1"/>
          </a:fillRef>
          <a:effectRef idx="1">
            <a:schemeClr val="accent1"/>
          </a:effectRef>
          <a:fontRef idx="minor">
            <a:schemeClr val="tx1"/>
          </a:fontRef>
        </p:style>
      </p:cxnSp>
      <p:sp>
        <p:nvSpPr>
          <p:cNvPr id="25" name="Footer Placeholder 11"/>
          <p:cNvSpPr>
            <a:spLocks noGrp="1"/>
          </p:cNvSpPr>
          <p:nvPr>
            <p:ph type="ftr" sz="quarter" idx="3"/>
          </p:nvPr>
        </p:nvSpPr>
        <p:spPr>
          <a:xfrm>
            <a:off x="1971128" y="6637487"/>
            <a:ext cx="9429184" cy="138499"/>
          </a:xfrm>
          <a:prstGeom prst="rect">
            <a:avLst/>
          </a:prstGeom>
        </p:spPr>
        <p:txBody>
          <a:bodyPr vert="horz" wrap="square" lIns="0" tIns="0" rIns="0" bIns="0" rtlCol="0" anchor="b" anchorCtr="0">
            <a:spAutoFit/>
          </a:bodyPr>
          <a:lstStyle>
            <a:lvl1pPr algn="l" defTabSz="179388">
              <a:defRPr sz="900" b="0" cap="none" baseline="0">
                <a:solidFill>
                  <a:srgbClr val="006CA6"/>
                </a:solidFill>
              </a:defRPr>
            </a:lvl1pPr>
          </a:lstStyle>
          <a:p>
            <a:r>
              <a:rPr lang="en-GB" smtClean="0"/>
              <a:t>European Centre for Medium-Range Weather Forecasts		Shinfield Park, Reading, RG2 9AX, UK				© ECMWF May 9, 2016					mark.rodwell@ecmwf.int </a:t>
            </a:r>
            <a:endParaRPr lang="en-US" dirty="0"/>
          </a:p>
        </p:txBody>
      </p:sp>
      <p:sp>
        <p:nvSpPr>
          <p:cNvPr id="9" name="Text Placeholder 12"/>
          <p:cNvSpPr>
            <a:spLocks noGrp="1"/>
          </p:cNvSpPr>
          <p:nvPr>
            <p:ph type="body" sz="quarter" idx="13" hasCustomPrompt="1"/>
          </p:nvPr>
        </p:nvSpPr>
        <p:spPr>
          <a:xfrm>
            <a:off x="7499130" y="4891301"/>
            <a:ext cx="4461868" cy="276999"/>
          </a:xfrm>
          <a:prstGeom prst="rect">
            <a:avLst/>
          </a:prstGeom>
        </p:spPr>
        <p:txBody>
          <a:bodyPr vert="horz" wrap="square" lIns="0" tIns="0" rIns="0" bIns="0">
            <a:spAutoFit/>
          </a:bodyPr>
          <a:lstStyle>
            <a:lvl1pPr marL="0" indent="0" algn="r">
              <a:lnSpc>
                <a:spcPct val="100000"/>
              </a:lnSpc>
              <a:spcBef>
                <a:spcPts val="0"/>
              </a:spcBef>
              <a:buNone/>
              <a:defRPr sz="1800">
                <a:solidFill>
                  <a:srgbClr val="006CA6"/>
                </a:solidFill>
              </a:defRPr>
            </a:lvl1pPr>
          </a:lstStyle>
          <a:p>
            <a:pPr lvl="0"/>
            <a:r>
              <a:rPr lang="en-GB" dirty="0" smtClean="0"/>
              <a:t>Meeting</a:t>
            </a:r>
          </a:p>
        </p:txBody>
      </p:sp>
      <p:sp>
        <p:nvSpPr>
          <p:cNvPr id="10" name="Text Placeholder 12"/>
          <p:cNvSpPr>
            <a:spLocks noGrp="1"/>
          </p:cNvSpPr>
          <p:nvPr>
            <p:ph type="body" sz="quarter" idx="14" hasCustomPrompt="1"/>
          </p:nvPr>
        </p:nvSpPr>
        <p:spPr>
          <a:xfrm>
            <a:off x="7499130" y="5842375"/>
            <a:ext cx="4461868" cy="276999"/>
          </a:xfrm>
          <a:prstGeom prst="rect">
            <a:avLst/>
          </a:prstGeom>
        </p:spPr>
        <p:txBody>
          <a:bodyPr vert="horz" wrap="square" lIns="0" tIns="0" rIns="0" bIns="0">
            <a:spAutoFit/>
          </a:bodyPr>
          <a:lstStyle>
            <a:lvl1pPr marL="0" indent="0" algn="r">
              <a:lnSpc>
                <a:spcPct val="100000"/>
              </a:lnSpc>
              <a:spcBef>
                <a:spcPts val="0"/>
              </a:spcBef>
              <a:buNone/>
              <a:defRPr sz="1800">
                <a:solidFill>
                  <a:srgbClr val="006CA6"/>
                </a:solidFill>
              </a:defRPr>
            </a:lvl1pPr>
          </a:lstStyle>
          <a:p>
            <a:pPr lvl="0"/>
            <a:r>
              <a:rPr lang="en-GB" dirty="0" smtClean="0"/>
              <a:t>Date &amp; Location</a:t>
            </a:r>
          </a:p>
        </p:txBody>
      </p:sp>
    </p:spTree>
    <p:extLst>
      <p:ext uri="{BB962C8B-B14F-4D97-AF65-F5344CB8AC3E}">
        <p14:creationId xmlns:p14="http://schemas.microsoft.com/office/powerpoint/2010/main" val="3558962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box">
    <p:spTree>
      <p:nvGrpSpPr>
        <p:cNvPr id="1" name=""/>
        <p:cNvGrpSpPr/>
        <p:nvPr/>
      </p:nvGrpSpPr>
      <p:grpSpPr>
        <a:xfrm>
          <a:off x="0" y="0"/>
          <a:ext cx="0" cy="0"/>
          <a:chOff x="0" y="0"/>
          <a:chExt cx="0" cy="0"/>
        </a:xfrm>
      </p:grpSpPr>
      <p:sp>
        <p:nvSpPr>
          <p:cNvPr id="11" name="Content Placeholder 10"/>
          <p:cNvSpPr>
            <a:spLocks noGrp="1"/>
          </p:cNvSpPr>
          <p:nvPr>
            <p:ph sz="quarter" idx="14" hasCustomPrompt="1"/>
          </p:nvPr>
        </p:nvSpPr>
        <p:spPr>
          <a:xfrm>
            <a:off x="1080281" y="936000"/>
            <a:ext cx="10032213" cy="4986000"/>
          </a:xfrm>
          <a:prstGeom prst="rect">
            <a:avLst/>
          </a:prstGeom>
        </p:spPr>
        <p:txBody>
          <a:bodyPr lIns="0" tIns="0" rIns="0" bIns="0"/>
          <a:lstStyle>
            <a:lvl1pPr marL="0" indent="-180000">
              <a:lnSpc>
                <a:spcPts val="2200"/>
              </a:lnSpc>
              <a:spcBef>
                <a:spcPts val="1100"/>
              </a:spcBef>
              <a:buClr>
                <a:srgbClr val="006CA6"/>
              </a:buClr>
              <a:defRPr sz="1800">
                <a:solidFill>
                  <a:schemeClr val="tx1"/>
                </a:solidFill>
              </a:defRPr>
            </a:lvl1pPr>
            <a:lvl2pPr marL="630000" indent="-270000">
              <a:lnSpc>
                <a:spcPts val="2000"/>
              </a:lnSpc>
              <a:spcBef>
                <a:spcPts val="1000"/>
              </a:spcBef>
              <a:buClr>
                <a:srgbClr val="006CA6"/>
              </a:buClr>
              <a:defRPr sz="1600">
                <a:solidFill>
                  <a:schemeClr val="tx1"/>
                </a:solidFill>
              </a:defRPr>
            </a:lvl2pPr>
            <a:lvl3pPr marL="990000" indent="-270000">
              <a:lnSpc>
                <a:spcPts val="1800"/>
              </a:lnSpc>
              <a:spcBef>
                <a:spcPts val="900"/>
              </a:spcBef>
              <a:buClr>
                <a:srgbClr val="006CA6"/>
              </a:buClr>
              <a:defRPr sz="1400">
                <a:solidFill>
                  <a:schemeClr val="tx1"/>
                </a:solidFill>
              </a:defRPr>
            </a:lvl3pPr>
            <a:lvl4pPr marL="1350000" indent="-270000">
              <a:lnSpc>
                <a:spcPts val="1600"/>
              </a:lnSpc>
              <a:spcBef>
                <a:spcPts val="800"/>
              </a:spcBef>
              <a:buClr>
                <a:srgbClr val="006CA6"/>
              </a:buClr>
              <a:defRPr sz="1200">
                <a:solidFill>
                  <a:schemeClr val="tx1"/>
                </a:solidFill>
              </a:defRPr>
            </a:lvl4pPr>
            <a:lvl5pPr marL="1710000" indent="-270000">
              <a:lnSpc>
                <a:spcPts val="1400"/>
              </a:lnSpc>
              <a:spcBef>
                <a:spcPts val="700"/>
              </a:spcBef>
              <a:buClr>
                <a:srgbClr val="006CA6"/>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cxnSp>
        <p:nvCxnSpPr>
          <p:cNvPr id="18" name="Straight Connector 17"/>
          <p:cNvCxnSpPr/>
          <p:nvPr userDrawn="1"/>
        </p:nvCxnSpPr>
        <p:spPr>
          <a:xfrm>
            <a:off x="90738" y="6437468"/>
            <a:ext cx="12090374" cy="0"/>
          </a:xfrm>
          <a:prstGeom prst="line">
            <a:avLst/>
          </a:prstGeom>
          <a:ln w="9525">
            <a:solidFill>
              <a:srgbClr val="C1CBE1"/>
            </a:solidFill>
          </a:ln>
          <a:effectLst/>
        </p:spPr>
        <p:style>
          <a:lnRef idx="2">
            <a:schemeClr val="accent1"/>
          </a:lnRef>
          <a:fillRef idx="0">
            <a:schemeClr val="accent1"/>
          </a:fillRef>
          <a:effectRef idx="1">
            <a:schemeClr val="accent1"/>
          </a:effectRef>
          <a:fontRef idx="minor">
            <a:schemeClr val="tx1"/>
          </a:fontRef>
        </p:style>
      </p:cxnSp>
      <p:sp>
        <p:nvSpPr>
          <p:cNvPr id="20" name="Title 8"/>
          <p:cNvSpPr>
            <a:spLocks noGrp="1"/>
          </p:cNvSpPr>
          <p:nvPr>
            <p:ph type="title"/>
          </p:nvPr>
        </p:nvSpPr>
        <p:spPr>
          <a:xfrm>
            <a:off x="394302" y="116065"/>
            <a:ext cx="11724654" cy="369332"/>
          </a:xfrm>
          <a:prstGeom prst="rect">
            <a:avLst/>
          </a:prstGeom>
        </p:spPr>
        <p:txBody>
          <a:bodyPr lIns="0" tIns="0" rIns="0" bIns="0"/>
          <a:lstStyle>
            <a:lvl1pPr>
              <a:defRPr>
                <a:solidFill>
                  <a:srgbClr val="2A69A2"/>
                </a:solidFill>
              </a:defRPr>
            </a:lvl1pPr>
          </a:lstStyle>
          <a:p>
            <a:r>
              <a:rPr lang="en-US" dirty="0" smtClean="0"/>
              <a:t>Click to edit Master title style</a:t>
            </a:r>
            <a:endParaRPr lang="en-US" dirty="0"/>
          </a:p>
        </p:txBody>
      </p:sp>
      <p:cxnSp>
        <p:nvCxnSpPr>
          <p:cNvPr id="21" name="Straight Connector 20"/>
          <p:cNvCxnSpPr/>
          <p:nvPr userDrawn="1"/>
        </p:nvCxnSpPr>
        <p:spPr>
          <a:xfrm>
            <a:off x="90738" y="553133"/>
            <a:ext cx="12090374" cy="0"/>
          </a:xfrm>
          <a:prstGeom prst="line">
            <a:avLst/>
          </a:prstGeom>
          <a:ln w="9525">
            <a:solidFill>
              <a:srgbClr val="2A69A2"/>
            </a:solidFill>
          </a:ln>
          <a:effectLst/>
        </p:spPr>
        <p:style>
          <a:lnRef idx="2">
            <a:schemeClr val="accent1"/>
          </a:lnRef>
          <a:fillRef idx="0">
            <a:schemeClr val="accent1"/>
          </a:fillRef>
          <a:effectRef idx="1">
            <a:schemeClr val="accent1"/>
          </a:effectRef>
          <a:fontRef idx="minor">
            <a:schemeClr val="tx1"/>
          </a:fontRef>
        </p:style>
      </p:cxnSp>
      <p:sp>
        <p:nvSpPr>
          <p:cNvPr id="22" name="Slide Number Placeholder 2"/>
          <p:cNvSpPr>
            <a:spLocks noGrp="1"/>
          </p:cNvSpPr>
          <p:nvPr>
            <p:ph type="sldNum" sz="quarter" idx="4"/>
          </p:nvPr>
        </p:nvSpPr>
        <p:spPr>
          <a:xfrm>
            <a:off x="11517667" y="6637487"/>
            <a:ext cx="462604" cy="138499"/>
          </a:xfrm>
          <a:prstGeom prst="rect">
            <a:avLst/>
          </a:prstGeom>
        </p:spPr>
        <p:txBody>
          <a:bodyPr lIns="0" tIns="0" rIns="0" bIns="0" anchor="b" anchorCtr="0">
            <a:spAutoFit/>
          </a:bodyPr>
          <a:lstStyle>
            <a:lvl1pPr algn="ctr">
              <a:defRPr sz="900" b="0">
                <a:solidFill>
                  <a:srgbClr val="006CA6"/>
                </a:solidFill>
              </a:defRPr>
            </a:lvl1pPr>
          </a:lstStyle>
          <a:p>
            <a:pPr algn="r"/>
            <a:fld id="{E4AB80EA-DB86-D849-B86F-15DAF31F0474}" type="slidenum">
              <a:rPr lang="en-US" smtClean="0"/>
              <a:pPr algn="r"/>
              <a:t>‹#›</a:t>
            </a:fld>
            <a:endParaRPr lang="en-US" dirty="0"/>
          </a:p>
        </p:txBody>
      </p:sp>
      <p:sp>
        <p:nvSpPr>
          <p:cNvPr id="29" name="Footer Placeholder 11"/>
          <p:cNvSpPr>
            <a:spLocks noGrp="1"/>
          </p:cNvSpPr>
          <p:nvPr>
            <p:ph type="ftr" sz="quarter" idx="3"/>
          </p:nvPr>
        </p:nvSpPr>
        <p:spPr>
          <a:xfrm>
            <a:off x="1971128" y="6637487"/>
            <a:ext cx="9429184" cy="138499"/>
          </a:xfrm>
          <a:prstGeom prst="rect">
            <a:avLst/>
          </a:prstGeom>
        </p:spPr>
        <p:txBody>
          <a:bodyPr vert="horz" wrap="square" lIns="0" tIns="0" rIns="0" bIns="0" rtlCol="0" anchor="b" anchorCtr="0">
            <a:spAutoFit/>
          </a:bodyPr>
          <a:lstStyle>
            <a:lvl1pPr algn="l" defTabSz="179388">
              <a:defRPr sz="900" b="0" cap="none" baseline="0">
                <a:solidFill>
                  <a:srgbClr val="006CA6"/>
                </a:solidFill>
              </a:defRPr>
            </a:lvl1pPr>
          </a:lstStyle>
          <a:p>
            <a:r>
              <a:rPr lang="en-GB" smtClean="0"/>
              <a:t>European Centre for Medium-Range Weather Forecasts		Shinfield Park, Reading, RG2 9AX, UK				© ECMWF May 9, 2016					mark.rodwell@ecmwf.int </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9" name="Title 8"/>
          <p:cNvSpPr>
            <a:spLocks noGrp="1"/>
          </p:cNvSpPr>
          <p:nvPr>
            <p:ph type="title"/>
          </p:nvPr>
        </p:nvSpPr>
        <p:spPr>
          <a:xfrm>
            <a:off x="394303" y="116065"/>
            <a:ext cx="11585969" cy="369332"/>
          </a:xfrm>
          <a:prstGeom prst="rect">
            <a:avLst/>
          </a:prstGeom>
        </p:spPr>
        <p:txBody>
          <a:bodyPr lIns="0" tIns="0" rIns="0" bIns="0"/>
          <a:lstStyle>
            <a:lvl1pPr>
              <a:defRPr>
                <a:solidFill>
                  <a:srgbClr val="2A69A2"/>
                </a:solidFill>
              </a:defRPr>
            </a:lvl1pPr>
          </a:lstStyle>
          <a:p>
            <a:r>
              <a:rPr lang="en-US" dirty="0" smtClean="0"/>
              <a:t>Click to edit Master title style</a:t>
            </a:r>
            <a:endParaRPr lang="en-US" dirty="0"/>
          </a:p>
        </p:txBody>
      </p:sp>
      <p:cxnSp>
        <p:nvCxnSpPr>
          <p:cNvPr id="5" name="Straight Connector 4"/>
          <p:cNvCxnSpPr/>
          <p:nvPr userDrawn="1"/>
        </p:nvCxnSpPr>
        <p:spPr>
          <a:xfrm>
            <a:off x="90738" y="553133"/>
            <a:ext cx="12090374" cy="0"/>
          </a:xfrm>
          <a:prstGeom prst="line">
            <a:avLst/>
          </a:prstGeom>
          <a:ln w="9525">
            <a:solidFill>
              <a:srgbClr val="2A69A2"/>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a:off x="90738" y="6437468"/>
            <a:ext cx="12090374" cy="0"/>
          </a:xfrm>
          <a:prstGeom prst="line">
            <a:avLst/>
          </a:prstGeom>
          <a:ln w="9525">
            <a:solidFill>
              <a:srgbClr val="C1CBE1"/>
            </a:solidFill>
          </a:ln>
          <a:effectLst/>
        </p:spPr>
        <p:style>
          <a:lnRef idx="2">
            <a:schemeClr val="accent1"/>
          </a:lnRef>
          <a:fillRef idx="0">
            <a:schemeClr val="accent1"/>
          </a:fillRef>
          <a:effectRef idx="1">
            <a:schemeClr val="accent1"/>
          </a:effectRef>
          <a:fontRef idx="minor">
            <a:schemeClr val="tx1"/>
          </a:fontRef>
        </p:style>
      </p:cxnSp>
      <p:sp>
        <p:nvSpPr>
          <p:cNvPr id="25" name="Slide Number Placeholder 2"/>
          <p:cNvSpPr>
            <a:spLocks noGrp="1"/>
          </p:cNvSpPr>
          <p:nvPr>
            <p:ph type="sldNum" sz="quarter" idx="4"/>
          </p:nvPr>
        </p:nvSpPr>
        <p:spPr>
          <a:xfrm>
            <a:off x="11517667" y="6637487"/>
            <a:ext cx="462604" cy="138499"/>
          </a:xfrm>
          <a:prstGeom prst="rect">
            <a:avLst/>
          </a:prstGeom>
        </p:spPr>
        <p:txBody>
          <a:bodyPr lIns="0" tIns="0" rIns="0" bIns="0" anchor="b" anchorCtr="0">
            <a:spAutoFit/>
          </a:bodyPr>
          <a:lstStyle>
            <a:lvl1pPr algn="ctr">
              <a:defRPr sz="900" b="0">
                <a:solidFill>
                  <a:srgbClr val="006CA6"/>
                </a:solidFill>
              </a:defRPr>
            </a:lvl1pPr>
          </a:lstStyle>
          <a:p>
            <a:pPr algn="r"/>
            <a:fld id="{E4AB80EA-DB86-D849-B86F-15DAF31F0474}" type="slidenum">
              <a:rPr lang="en-US" smtClean="0"/>
              <a:pPr algn="r"/>
              <a:t>‹#›</a:t>
            </a:fld>
            <a:endParaRPr lang="en-US" dirty="0"/>
          </a:p>
        </p:txBody>
      </p:sp>
      <p:sp>
        <p:nvSpPr>
          <p:cNvPr id="42" name="Text Placeholder 41"/>
          <p:cNvSpPr>
            <a:spLocks noGrp="1"/>
          </p:cNvSpPr>
          <p:nvPr>
            <p:ph type="body" sz="quarter" idx="10" hasCustomPrompt="1"/>
          </p:nvPr>
        </p:nvSpPr>
        <p:spPr>
          <a:xfrm>
            <a:off x="394303" y="6167303"/>
            <a:ext cx="11579507" cy="184666"/>
          </a:xfrm>
          <a:prstGeom prst="rect">
            <a:avLst/>
          </a:prstGeom>
        </p:spPr>
        <p:txBody>
          <a:bodyPr lIns="0" tIns="0" rIns="0" bIns="0">
            <a:spAutoFit/>
          </a:bodyPr>
          <a:lstStyle>
            <a:lvl1pPr marL="0" indent="0">
              <a:buNone/>
              <a:defRPr sz="1200" i="1">
                <a:solidFill>
                  <a:schemeClr val="tx1">
                    <a:lumMod val="50000"/>
                    <a:lumOff val="50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Experimental or data details</a:t>
            </a:r>
          </a:p>
        </p:txBody>
      </p:sp>
      <p:sp>
        <p:nvSpPr>
          <p:cNvPr id="43" name="Text Placeholder 41"/>
          <p:cNvSpPr>
            <a:spLocks noGrp="1"/>
          </p:cNvSpPr>
          <p:nvPr>
            <p:ph type="body" sz="quarter" idx="11" hasCustomPrompt="1"/>
          </p:nvPr>
        </p:nvSpPr>
        <p:spPr>
          <a:xfrm>
            <a:off x="8826675" y="649579"/>
            <a:ext cx="3153596" cy="184666"/>
          </a:xfrm>
          <a:prstGeom prst="rect">
            <a:avLst/>
          </a:prstGeom>
        </p:spPr>
        <p:txBody>
          <a:bodyPr wrap="square" lIns="0" tIns="0" rIns="0" bIns="0">
            <a:spAutoFit/>
          </a:bodyPr>
          <a:lstStyle>
            <a:lvl1pPr marL="0" indent="0" algn="r">
              <a:buNone/>
              <a:defRPr sz="1200" i="1" baseline="0">
                <a:solidFill>
                  <a:schemeClr val="tx1">
                    <a:lumMod val="50000"/>
                    <a:lumOff val="50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Credit or citation</a:t>
            </a:r>
          </a:p>
        </p:txBody>
      </p:sp>
      <p:sp>
        <p:nvSpPr>
          <p:cNvPr id="75" name="Footer Placeholder 11"/>
          <p:cNvSpPr>
            <a:spLocks noGrp="1"/>
          </p:cNvSpPr>
          <p:nvPr>
            <p:ph type="ftr" sz="quarter" idx="3"/>
          </p:nvPr>
        </p:nvSpPr>
        <p:spPr>
          <a:xfrm>
            <a:off x="1971128" y="6637487"/>
            <a:ext cx="9429184" cy="138499"/>
          </a:xfrm>
          <a:prstGeom prst="rect">
            <a:avLst/>
          </a:prstGeom>
        </p:spPr>
        <p:txBody>
          <a:bodyPr vert="horz" wrap="square" lIns="0" tIns="0" rIns="0" bIns="0" rtlCol="0" anchor="b" anchorCtr="0">
            <a:spAutoFit/>
          </a:bodyPr>
          <a:lstStyle>
            <a:lvl1pPr algn="l" defTabSz="179388">
              <a:defRPr sz="900" b="0" cap="none" baseline="0">
                <a:solidFill>
                  <a:srgbClr val="006CA6"/>
                </a:solidFill>
              </a:defRPr>
            </a:lvl1pPr>
          </a:lstStyle>
          <a:p>
            <a:r>
              <a:rPr lang="en-GB" smtClean="0"/>
              <a:t>European Centre for Medium-Range Weather Forecasts		Shinfield Park, Reading, RG2 9AX, UK				© ECMWF May 9, 2016					mark.rodwell@ecmwf.int </a:t>
            </a:r>
            <a:endParaRPr lang="en-US" dirty="0"/>
          </a:p>
        </p:txBody>
      </p:sp>
    </p:spTree>
    <p:extLst>
      <p:ext uri="{BB962C8B-B14F-4D97-AF65-F5344CB8AC3E}">
        <p14:creationId xmlns:p14="http://schemas.microsoft.com/office/powerpoint/2010/main" val="360296812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 (no bottom bar)">
    <p:spTree>
      <p:nvGrpSpPr>
        <p:cNvPr id="1" name=""/>
        <p:cNvGrpSpPr/>
        <p:nvPr/>
      </p:nvGrpSpPr>
      <p:grpSpPr>
        <a:xfrm>
          <a:off x="0" y="0"/>
          <a:ext cx="0" cy="0"/>
          <a:chOff x="0" y="0"/>
          <a:chExt cx="0" cy="0"/>
        </a:xfrm>
      </p:grpSpPr>
      <p:sp>
        <p:nvSpPr>
          <p:cNvPr id="9" name="Title 8"/>
          <p:cNvSpPr>
            <a:spLocks noGrp="1"/>
          </p:cNvSpPr>
          <p:nvPr>
            <p:ph type="title"/>
          </p:nvPr>
        </p:nvSpPr>
        <p:spPr>
          <a:xfrm>
            <a:off x="394303" y="116065"/>
            <a:ext cx="11585969" cy="369332"/>
          </a:xfrm>
          <a:prstGeom prst="rect">
            <a:avLst/>
          </a:prstGeom>
        </p:spPr>
        <p:txBody>
          <a:bodyPr lIns="0" tIns="0" rIns="0" bIns="0"/>
          <a:lstStyle>
            <a:lvl1pPr>
              <a:defRPr>
                <a:solidFill>
                  <a:srgbClr val="2A69A2"/>
                </a:solidFill>
              </a:defRPr>
            </a:lvl1pPr>
          </a:lstStyle>
          <a:p>
            <a:r>
              <a:rPr lang="en-US" dirty="0" smtClean="0"/>
              <a:t>Click to edit Master title style</a:t>
            </a:r>
            <a:endParaRPr lang="en-US" dirty="0"/>
          </a:p>
        </p:txBody>
      </p:sp>
      <p:cxnSp>
        <p:nvCxnSpPr>
          <p:cNvPr id="5" name="Straight Connector 4"/>
          <p:cNvCxnSpPr/>
          <p:nvPr userDrawn="1"/>
        </p:nvCxnSpPr>
        <p:spPr>
          <a:xfrm>
            <a:off x="90738" y="553133"/>
            <a:ext cx="12090374" cy="0"/>
          </a:xfrm>
          <a:prstGeom prst="line">
            <a:avLst/>
          </a:prstGeom>
          <a:ln w="9525">
            <a:solidFill>
              <a:srgbClr val="2A69A2"/>
            </a:solidFill>
          </a:ln>
          <a:effectLst/>
        </p:spPr>
        <p:style>
          <a:lnRef idx="2">
            <a:schemeClr val="accent1"/>
          </a:lnRef>
          <a:fillRef idx="0">
            <a:schemeClr val="accent1"/>
          </a:fillRef>
          <a:effectRef idx="1">
            <a:schemeClr val="accent1"/>
          </a:effectRef>
          <a:fontRef idx="minor">
            <a:schemeClr val="tx1"/>
          </a:fontRef>
        </p:style>
      </p:cxnSp>
      <p:sp>
        <p:nvSpPr>
          <p:cNvPr id="25" name="Slide Number Placeholder 2"/>
          <p:cNvSpPr>
            <a:spLocks noGrp="1"/>
          </p:cNvSpPr>
          <p:nvPr>
            <p:ph type="sldNum" sz="quarter" idx="4"/>
          </p:nvPr>
        </p:nvSpPr>
        <p:spPr>
          <a:xfrm>
            <a:off x="11517667" y="6637487"/>
            <a:ext cx="462604" cy="138499"/>
          </a:xfrm>
          <a:prstGeom prst="rect">
            <a:avLst/>
          </a:prstGeom>
        </p:spPr>
        <p:txBody>
          <a:bodyPr lIns="0" tIns="0" rIns="0" bIns="0" anchor="b" anchorCtr="0">
            <a:spAutoFit/>
          </a:bodyPr>
          <a:lstStyle>
            <a:lvl1pPr algn="ctr">
              <a:defRPr sz="900" b="0">
                <a:solidFill>
                  <a:srgbClr val="006CA6"/>
                </a:solidFill>
              </a:defRPr>
            </a:lvl1pPr>
          </a:lstStyle>
          <a:p>
            <a:pPr algn="r"/>
            <a:fld id="{E4AB80EA-DB86-D849-B86F-15DAF31F0474}" type="slidenum">
              <a:rPr lang="en-US" smtClean="0"/>
              <a:pPr algn="r"/>
              <a:t>‹#›</a:t>
            </a:fld>
            <a:endParaRPr lang="en-US" dirty="0"/>
          </a:p>
        </p:txBody>
      </p:sp>
      <p:sp>
        <p:nvSpPr>
          <p:cNvPr id="43" name="Text Placeholder 41"/>
          <p:cNvSpPr>
            <a:spLocks noGrp="1"/>
          </p:cNvSpPr>
          <p:nvPr>
            <p:ph type="body" sz="quarter" idx="11" hasCustomPrompt="1"/>
          </p:nvPr>
        </p:nvSpPr>
        <p:spPr>
          <a:xfrm>
            <a:off x="8826675" y="649579"/>
            <a:ext cx="3153596" cy="184666"/>
          </a:xfrm>
          <a:prstGeom prst="rect">
            <a:avLst/>
          </a:prstGeom>
        </p:spPr>
        <p:txBody>
          <a:bodyPr wrap="square" lIns="0" tIns="0" rIns="0" bIns="0">
            <a:spAutoFit/>
          </a:bodyPr>
          <a:lstStyle>
            <a:lvl1pPr marL="0" indent="0" algn="r">
              <a:buNone/>
              <a:defRPr sz="1200" i="1" baseline="0">
                <a:solidFill>
                  <a:schemeClr val="tx1">
                    <a:lumMod val="50000"/>
                    <a:lumOff val="50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Credit or citation</a:t>
            </a:r>
          </a:p>
        </p:txBody>
      </p:sp>
      <p:sp>
        <p:nvSpPr>
          <p:cNvPr id="2" name="Rectangle 1"/>
          <p:cNvSpPr/>
          <p:nvPr userDrawn="1"/>
        </p:nvSpPr>
        <p:spPr>
          <a:xfrm>
            <a:off x="304800" y="6505575"/>
            <a:ext cx="1504950" cy="3524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2951318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ext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238235" y="954000"/>
            <a:ext cx="11760000" cy="5760000"/>
          </a:xfrm>
          <a:prstGeom prst="rect">
            <a:avLst/>
          </a:prstGeom>
        </p:spPr>
        <p:txBody>
          <a:bodyPr/>
          <a:lstStyle>
            <a:lvl1pPr>
              <a:spcBef>
                <a:spcPts val="650"/>
              </a:spcBef>
              <a:spcAft>
                <a:spcPts val="650"/>
              </a:spcAft>
              <a:defRPr sz="2200"/>
            </a:lvl1pPr>
            <a:lvl2pPr>
              <a:spcBef>
                <a:spcPts val="550"/>
              </a:spcBef>
              <a:spcAft>
                <a:spcPts val="550"/>
              </a:spcAft>
              <a:defRPr sz="1900"/>
            </a:lvl2pPr>
            <a:lvl3pPr>
              <a:spcBef>
                <a:spcPts val="450"/>
              </a:spcBef>
              <a:spcAft>
                <a:spcPts val="450"/>
              </a:spcAft>
              <a:defRPr sz="1600"/>
            </a:lvl3pPr>
            <a:lvl4pPr>
              <a:spcBef>
                <a:spcPts val="400"/>
              </a:spcBef>
              <a:spcAft>
                <a:spcPts val="400"/>
              </a:spcAft>
              <a:defRPr sz="1300"/>
            </a:lvl4pPr>
            <a:lvl5pPr>
              <a:spcBef>
                <a:spcPts val="350"/>
              </a:spcBef>
              <a:spcAft>
                <a:spcPts val="350"/>
              </a:spcAft>
              <a:defRPr sz="1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ext Placeholder 9"/>
          <p:cNvSpPr>
            <a:spLocks noGrp="1"/>
          </p:cNvSpPr>
          <p:nvPr>
            <p:ph type="body" sz="quarter" idx="13" hasCustomPrompt="1"/>
          </p:nvPr>
        </p:nvSpPr>
        <p:spPr>
          <a:xfrm>
            <a:off x="912000" y="0"/>
            <a:ext cx="11280000" cy="720000"/>
          </a:xfrm>
          <a:prstGeom prst="rect">
            <a:avLst/>
          </a:prstGeom>
        </p:spPr>
        <p:txBody>
          <a:bodyPr anchor="ctr" anchorCtr="0"/>
          <a:lstStyle>
            <a:lvl1pPr>
              <a:buNone/>
              <a:defRPr sz="2700" b="1"/>
            </a:lvl1pPr>
          </a:lstStyle>
          <a:p>
            <a:pPr lvl="0"/>
            <a:r>
              <a:rPr lang="en-US" dirty="0" smtClean="0"/>
              <a:t>Slide Title</a:t>
            </a:r>
          </a:p>
        </p:txBody>
      </p:sp>
    </p:spTree>
    <p:extLst>
      <p:ext uri="{BB962C8B-B14F-4D97-AF65-F5344CB8AC3E}">
        <p14:creationId xmlns:p14="http://schemas.microsoft.com/office/powerpoint/2010/main" val="240519141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98772" y="155575"/>
            <a:ext cx="11134969" cy="609600"/>
          </a:xfrm>
          <a:prstGeom prst="rect">
            <a:avLst/>
          </a:prstGeom>
        </p:spPr>
        <p:txBody>
          <a:bodyPr/>
          <a:lstStyle/>
          <a:p>
            <a:r>
              <a:rPr lang="en-US" smtClean="0"/>
              <a:t>Click to edit Master title style</a:t>
            </a:r>
            <a:endParaRPr lang="en-GB"/>
          </a:p>
        </p:txBody>
      </p:sp>
    </p:spTree>
    <p:extLst>
      <p:ext uri="{BB962C8B-B14F-4D97-AF65-F5344CB8AC3E}">
        <p14:creationId xmlns:p14="http://schemas.microsoft.com/office/powerpoint/2010/main" val="15802182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Page">
    <p:spTree>
      <p:nvGrpSpPr>
        <p:cNvPr id="1" name=""/>
        <p:cNvGrpSpPr/>
        <p:nvPr/>
      </p:nvGrpSpPr>
      <p:grpSpPr>
        <a:xfrm>
          <a:off x="0" y="0"/>
          <a:ext cx="0" cy="0"/>
          <a:chOff x="0" y="0"/>
          <a:chExt cx="0" cy="0"/>
        </a:xfrm>
      </p:grpSpPr>
      <p:sp>
        <p:nvSpPr>
          <p:cNvPr id="15" name="Text Placeholder 14"/>
          <p:cNvSpPr>
            <a:spLocks noGrp="1"/>
          </p:cNvSpPr>
          <p:nvPr>
            <p:ph type="body" sz="quarter" idx="13" hasCustomPrompt="1"/>
          </p:nvPr>
        </p:nvSpPr>
        <p:spPr>
          <a:xfrm>
            <a:off x="0" y="1145286"/>
            <a:ext cx="12192000" cy="914400"/>
          </a:xfrm>
          <a:prstGeom prst="rect">
            <a:avLst/>
          </a:prstGeom>
        </p:spPr>
        <p:txBody>
          <a:bodyPr/>
          <a:lstStyle>
            <a:lvl1pPr algn="ctr">
              <a:buNone/>
              <a:defRPr sz="2700" b="1"/>
            </a:lvl1pPr>
            <a:lvl2pPr>
              <a:buNone/>
              <a:defRPr/>
            </a:lvl2pPr>
            <a:lvl3pPr>
              <a:buNone/>
              <a:defRPr/>
            </a:lvl3pPr>
            <a:lvl4pPr>
              <a:buNone/>
              <a:defRPr/>
            </a:lvl4pPr>
            <a:lvl5pPr>
              <a:buNone/>
              <a:defRPr/>
            </a:lvl5pPr>
          </a:lstStyle>
          <a:p>
            <a:pPr lvl="0"/>
            <a:r>
              <a:rPr lang="en-US" dirty="0" smtClean="0"/>
              <a:t>Presentation Title</a:t>
            </a:r>
          </a:p>
        </p:txBody>
      </p:sp>
      <p:sp>
        <p:nvSpPr>
          <p:cNvPr id="17" name="Text Placeholder 16"/>
          <p:cNvSpPr>
            <a:spLocks noGrp="1"/>
          </p:cNvSpPr>
          <p:nvPr>
            <p:ph type="body" sz="quarter" idx="14" hasCustomPrompt="1"/>
          </p:nvPr>
        </p:nvSpPr>
        <p:spPr>
          <a:xfrm>
            <a:off x="0" y="2379378"/>
            <a:ext cx="12192000" cy="514327"/>
          </a:xfrm>
          <a:prstGeom prst="rect">
            <a:avLst/>
          </a:prstGeom>
        </p:spPr>
        <p:txBody>
          <a:bodyPr/>
          <a:lstStyle>
            <a:lvl1pPr algn="ctr">
              <a:buNone/>
              <a:defRPr sz="2000"/>
            </a:lvl1pPr>
            <a:lvl2pPr>
              <a:buNone/>
              <a:defRPr/>
            </a:lvl2pPr>
            <a:lvl3pPr>
              <a:buNone/>
              <a:defRPr/>
            </a:lvl3pPr>
            <a:lvl4pPr>
              <a:buNone/>
              <a:defRPr/>
            </a:lvl4pPr>
            <a:lvl5pPr>
              <a:buNone/>
              <a:defRPr/>
            </a:lvl5pPr>
          </a:lstStyle>
          <a:p>
            <a:pPr lvl="0"/>
            <a:r>
              <a:rPr lang="en-US" dirty="0" smtClean="0"/>
              <a:t>Presenter</a:t>
            </a:r>
          </a:p>
        </p:txBody>
      </p:sp>
      <p:sp>
        <p:nvSpPr>
          <p:cNvPr id="19" name="Text Placeholder 18"/>
          <p:cNvSpPr>
            <a:spLocks noGrp="1"/>
          </p:cNvSpPr>
          <p:nvPr>
            <p:ph type="body" sz="quarter" idx="15" hasCustomPrompt="1"/>
          </p:nvPr>
        </p:nvSpPr>
        <p:spPr>
          <a:xfrm>
            <a:off x="1" y="3454695"/>
            <a:ext cx="12191999" cy="914400"/>
          </a:xfrm>
          <a:prstGeom prst="rect">
            <a:avLst/>
          </a:prstGeom>
        </p:spPr>
        <p:txBody>
          <a:bodyPr/>
          <a:lstStyle>
            <a:lvl1pPr algn="ctr">
              <a:buNone/>
              <a:defRPr sz="1800">
                <a:solidFill>
                  <a:schemeClr val="tx1">
                    <a:lumMod val="50000"/>
                    <a:lumOff val="50000"/>
                  </a:schemeClr>
                </a:solidFill>
              </a:defRPr>
            </a:lvl1pPr>
          </a:lstStyle>
          <a:p>
            <a:pPr lvl="0"/>
            <a:r>
              <a:rPr lang="en-US" dirty="0" smtClean="0"/>
              <a:t>Meeting Title</a:t>
            </a:r>
          </a:p>
        </p:txBody>
      </p:sp>
      <p:sp>
        <p:nvSpPr>
          <p:cNvPr id="23" name="Text Placeholder 22"/>
          <p:cNvSpPr>
            <a:spLocks noGrp="1"/>
          </p:cNvSpPr>
          <p:nvPr>
            <p:ph type="body" sz="quarter" idx="16" hasCustomPrompt="1"/>
          </p:nvPr>
        </p:nvSpPr>
        <p:spPr>
          <a:xfrm>
            <a:off x="0" y="4669736"/>
            <a:ext cx="12192000" cy="683054"/>
          </a:xfrm>
          <a:prstGeom prst="rect">
            <a:avLst/>
          </a:prstGeom>
        </p:spPr>
        <p:txBody>
          <a:bodyPr/>
          <a:lstStyle>
            <a:lvl1pPr algn="ctr">
              <a:buNone/>
              <a:defRPr sz="1800">
                <a:solidFill>
                  <a:schemeClr val="tx1">
                    <a:lumMod val="50000"/>
                    <a:lumOff val="50000"/>
                  </a:schemeClr>
                </a:solidFill>
              </a:defRPr>
            </a:lvl1pPr>
          </a:lstStyle>
          <a:p>
            <a:pPr lvl="0"/>
            <a:r>
              <a:rPr lang="en-US" dirty="0" smtClean="0"/>
              <a:t>Venue</a:t>
            </a:r>
          </a:p>
        </p:txBody>
      </p:sp>
      <p:sp>
        <p:nvSpPr>
          <p:cNvPr id="25" name="Text Placeholder 24"/>
          <p:cNvSpPr>
            <a:spLocks noGrp="1"/>
          </p:cNvSpPr>
          <p:nvPr>
            <p:ph type="body" sz="quarter" idx="17" hasCustomPrompt="1"/>
          </p:nvPr>
        </p:nvSpPr>
        <p:spPr>
          <a:xfrm>
            <a:off x="0" y="5653432"/>
            <a:ext cx="12192000" cy="504755"/>
          </a:xfrm>
          <a:prstGeom prst="rect">
            <a:avLst/>
          </a:prstGeom>
        </p:spPr>
        <p:txBody>
          <a:bodyPr/>
          <a:lstStyle>
            <a:lvl1pPr algn="ctr">
              <a:buNone/>
              <a:defRPr sz="1800">
                <a:solidFill>
                  <a:schemeClr val="tx1">
                    <a:lumMod val="50000"/>
                    <a:lumOff val="50000"/>
                  </a:schemeClr>
                </a:solidFill>
              </a:defRPr>
            </a:lvl1pPr>
          </a:lstStyle>
          <a:p>
            <a:pPr lvl="0"/>
            <a:r>
              <a:rPr lang="en-US" dirty="0" smtClean="0"/>
              <a:t>Date</a:t>
            </a:r>
          </a:p>
        </p:txBody>
      </p:sp>
      <p:sp>
        <p:nvSpPr>
          <p:cNvPr id="27" name="Text Placeholder 26"/>
          <p:cNvSpPr>
            <a:spLocks noGrp="1"/>
          </p:cNvSpPr>
          <p:nvPr>
            <p:ph type="body" sz="quarter" idx="18" hasCustomPrompt="1"/>
          </p:nvPr>
        </p:nvSpPr>
        <p:spPr>
          <a:xfrm>
            <a:off x="0" y="6274676"/>
            <a:ext cx="12192000" cy="583324"/>
          </a:xfrm>
          <a:prstGeom prst="rect">
            <a:avLst/>
          </a:prstGeom>
        </p:spPr>
        <p:txBody>
          <a:bodyPr/>
          <a:lstStyle>
            <a:lvl1pPr>
              <a:buNone/>
              <a:defRPr sz="1400" baseline="0"/>
            </a:lvl1pPr>
          </a:lstStyle>
          <a:p>
            <a:pPr lvl="0"/>
            <a:r>
              <a:rPr lang="en-US" dirty="0" smtClean="0"/>
              <a:t>Reference Paper</a:t>
            </a:r>
          </a:p>
        </p:txBody>
      </p:sp>
    </p:spTree>
    <p:extLst>
      <p:ext uri="{BB962C8B-B14F-4D97-AF65-F5344CB8AC3E}">
        <p14:creationId xmlns:p14="http://schemas.microsoft.com/office/powerpoint/2010/main" val="143987079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igure Page">
    <p:spTree>
      <p:nvGrpSpPr>
        <p:cNvPr id="1" name=""/>
        <p:cNvGrpSpPr/>
        <p:nvPr/>
      </p:nvGrpSpPr>
      <p:grpSpPr>
        <a:xfrm>
          <a:off x="0" y="0"/>
          <a:ext cx="0" cy="0"/>
          <a:chOff x="0" y="0"/>
          <a:chExt cx="0" cy="0"/>
        </a:xfrm>
      </p:grpSpPr>
      <p:sp>
        <p:nvSpPr>
          <p:cNvPr id="10" name="Text Placeholder 9"/>
          <p:cNvSpPr>
            <a:spLocks noGrp="1"/>
          </p:cNvSpPr>
          <p:nvPr>
            <p:ph type="body" sz="quarter" idx="13" hasCustomPrompt="1"/>
          </p:nvPr>
        </p:nvSpPr>
        <p:spPr>
          <a:xfrm>
            <a:off x="910897" y="1"/>
            <a:ext cx="11281104" cy="720000"/>
          </a:xfrm>
          <a:prstGeom prst="rect">
            <a:avLst/>
          </a:prstGeom>
        </p:spPr>
        <p:txBody>
          <a:bodyPr anchor="ctr" anchorCtr="0"/>
          <a:lstStyle>
            <a:lvl1pPr>
              <a:buNone/>
              <a:defRPr sz="2700" b="1"/>
            </a:lvl1pPr>
          </a:lstStyle>
          <a:p>
            <a:pPr lvl="0"/>
            <a:r>
              <a:rPr lang="en-US" dirty="0" smtClean="0"/>
              <a:t>Slide Title</a:t>
            </a:r>
          </a:p>
        </p:txBody>
      </p:sp>
    </p:spTree>
    <p:extLst>
      <p:ext uri="{BB962C8B-B14F-4D97-AF65-F5344CB8AC3E}">
        <p14:creationId xmlns:p14="http://schemas.microsoft.com/office/powerpoint/2010/main" val="309968440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0.xml"/><Relationship Id="rId7"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PowerPoint_strip2.png"/>
          <p:cNvPicPr>
            <a:picLocks noChangeAspect="1"/>
          </p:cNvPicPr>
          <p:nvPr userDrawn="1"/>
        </p:nvPicPr>
        <p:blipFill>
          <a:blip r:embed="rId9"/>
          <a:stretch>
            <a:fillRect/>
          </a:stretch>
        </p:blipFill>
        <p:spPr>
          <a:xfrm>
            <a:off x="0" y="0"/>
            <a:ext cx="182928" cy="6858000"/>
          </a:xfrm>
          <a:prstGeom prst="rect">
            <a:avLst/>
          </a:prstGeom>
        </p:spPr>
      </p:pic>
      <p:pic>
        <p:nvPicPr>
          <p:cNvPr id="5" name="Picture 4" descr="ECMWF_Master_Logo_RGB_nostrap.png"/>
          <p:cNvPicPr>
            <a:picLocks noChangeAspect="1"/>
          </p:cNvPicPr>
          <p:nvPr userDrawn="1"/>
        </p:nvPicPr>
        <p:blipFill>
          <a:blip r:embed="rId10"/>
          <a:stretch>
            <a:fillRect/>
          </a:stretch>
        </p:blipFill>
        <p:spPr>
          <a:xfrm>
            <a:off x="402766" y="6545327"/>
            <a:ext cx="1342722" cy="230658"/>
          </a:xfrm>
          <a:prstGeom prst="rect">
            <a:avLst/>
          </a:prstGeom>
        </p:spPr>
      </p:pic>
    </p:spTree>
  </p:cSld>
  <p:clrMap bg1="lt1" tx1="dk1" bg2="lt2" tx2="dk2" accent1="accent1" accent2="accent2" accent3="accent3" accent4="accent4" accent5="accent5" accent6="accent6" hlink="hlink" folHlink="folHlink"/>
  <p:sldLayoutIdLst>
    <p:sldLayoutId id="2147483655" r:id="rId1"/>
    <p:sldLayoutId id="2147483654" r:id="rId2"/>
    <p:sldLayoutId id="2147483651" r:id="rId3"/>
    <p:sldLayoutId id="2147483653" r:id="rId4"/>
    <p:sldLayoutId id="2147483656" r:id="rId5"/>
    <p:sldLayoutId id="2147483658" r:id="rId6"/>
    <p:sldLayoutId id="2147483666" r:id="rId7"/>
  </p:sldLayoutIdLst>
  <p:hf hdr="0"/>
  <p:txStyles>
    <p:titleStyle>
      <a:lvl1pPr algn="l" defTabSz="457200" rtl="0" eaLnBrk="1" latinLnBrk="0" hangingPunct="1">
        <a:lnSpc>
          <a:spcPts val="2800"/>
        </a:lnSpc>
        <a:spcBef>
          <a:spcPct val="0"/>
        </a:spcBef>
        <a:buNone/>
        <a:defRPr sz="2400" kern="1200">
          <a:solidFill>
            <a:schemeClr val="bg1"/>
          </a:solidFill>
          <a:latin typeface="+mj-lt"/>
          <a:ea typeface="+mj-ea"/>
          <a:cs typeface="+mj-cs"/>
        </a:defRPr>
      </a:lvl1pPr>
    </p:titleStyle>
    <p:body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8" cstate="print"/>
          <a:srcRect/>
          <a:stretch>
            <a:fillRect/>
          </a:stretch>
        </p:blipFill>
        <p:spPr bwMode="auto">
          <a:xfrm>
            <a:off x="56053" y="42040"/>
            <a:ext cx="720000" cy="381318"/>
          </a:xfrm>
          <a:prstGeom prst="rect">
            <a:avLst/>
          </a:prstGeom>
          <a:noFill/>
          <a:ln w="9525">
            <a:noFill/>
            <a:miter lim="800000"/>
            <a:headEnd/>
            <a:tailEnd/>
          </a:ln>
        </p:spPr>
      </p:pic>
      <p:cxnSp>
        <p:nvCxnSpPr>
          <p:cNvPr id="9" name="Straight Connector 8"/>
          <p:cNvCxnSpPr/>
          <p:nvPr/>
        </p:nvCxnSpPr>
        <p:spPr>
          <a:xfrm>
            <a:off x="0" y="785642"/>
            <a:ext cx="12192000" cy="0"/>
          </a:xfrm>
          <a:prstGeom prst="line">
            <a:avLst/>
          </a:prstGeom>
          <a:ln w="38100">
            <a:solidFill>
              <a:srgbClr val="0F3692"/>
            </a:solidFill>
          </a:ln>
        </p:spPr>
        <p:style>
          <a:lnRef idx="1">
            <a:schemeClr val="accent1"/>
          </a:lnRef>
          <a:fillRef idx="0">
            <a:schemeClr val="accent1"/>
          </a:fillRef>
          <a:effectRef idx="0">
            <a:schemeClr val="accent1"/>
          </a:effectRef>
          <a:fontRef idx="minor">
            <a:schemeClr val="tx1"/>
          </a:fontRef>
        </p:style>
      </p:cxnSp>
      <p:sp>
        <p:nvSpPr>
          <p:cNvPr id="7" name="Content Placeholder 10"/>
          <p:cNvSpPr txBox="1">
            <a:spLocks/>
          </p:cNvSpPr>
          <p:nvPr/>
        </p:nvSpPr>
        <p:spPr>
          <a:xfrm>
            <a:off x="56053" y="452164"/>
            <a:ext cx="720000" cy="140400"/>
          </a:xfrm>
          <a:prstGeom prst="rect">
            <a:avLst/>
          </a:prstGeom>
        </p:spPr>
        <p:txBody>
          <a:bodyPr lIns="0" tIns="0" rIns="0" bIns="0"/>
          <a:lstStyle>
            <a:lvl1pPr>
              <a:buNone/>
              <a:defRPr sz="700"/>
            </a:lvl1pPr>
            <a:lvl5pPr>
              <a:buFont typeface="Arial" pitchFamily="34" charset="0"/>
              <a:buNone/>
              <a:defRPr/>
            </a:lvl5pPr>
          </a:lstStyle>
          <a:p>
            <a:pPr marL="342900" indent="-342900" defTabSz="914400">
              <a:spcBef>
                <a:spcPct val="20000"/>
              </a:spcBef>
              <a:buClr>
                <a:srgbClr val="0F3692"/>
              </a:buClr>
              <a:buSzPct val="150000"/>
              <a:buFont typeface="Arial" pitchFamily="34" charset="0"/>
              <a:buNone/>
              <a:defRPr/>
            </a:pPr>
            <a:r>
              <a:rPr lang="en-GB" sz="700" dirty="0" smtClean="0">
                <a:solidFill>
                  <a:prstClr val="black"/>
                </a:solidFill>
                <a:cs typeface="Arial" pitchFamily="34" charset="0"/>
              </a:rPr>
              <a:t>M.J. Rodwell</a:t>
            </a:r>
            <a:endParaRPr lang="en-GB" sz="700" dirty="0">
              <a:solidFill>
                <a:prstClr val="black"/>
              </a:solidFill>
              <a:cs typeface="Arial" pitchFamily="34" charset="0"/>
            </a:endParaRPr>
          </a:p>
        </p:txBody>
      </p:sp>
      <p:sp>
        <p:nvSpPr>
          <p:cNvPr id="8" name="Content Placeholder 12"/>
          <p:cNvSpPr txBox="1">
            <a:spLocks/>
          </p:cNvSpPr>
          <p:nvPr/>
        </p:nvSpPr>
        <p:spPr>
          <a:xfrm>
            <a:off x="56053" y="588417"/>
            <a:ext cx="720000" cy="147600"/>
          </a:xfrm>
          <a:prstGeom prst="rect">
            <a:avLst/>
          </a:prstGeom>
        </p:spPr>
        <p:txBody>
          <a:bodyPr lIns="0" tIns="0" rIns="0" bIns="0"/>
          <a:lstStyle>
            <a:lvl1pPr>
              <a:buNone/>
              <a:defRPr sz="1200"/>
            </a:lvl1pPr>
          </a:lstStyle>
          <a:p>
            <a:pPr marL="342900" indent="-342900" defTabSz="914400">
              <a:spcBef>
                <a:spcPct val="20000"/>
              </a:spcBef>
              <a:buClr>
                <a:srgbClr val="0F3692"/>
              </a:buClr>
              <a:buSzPct val="150000"/>
              <a:buFont typeface="Arial" pitchFamily="34" charset="0"/>
              <a:buNone/>
              <a:defRPr/>
            </a:pPr>
            <a:fld id="{9D64536F-2F62-4A98-83F7-49EEC6B506E3}" type="slidenum">
              <a:rPr lang="en-GB" sz="1200" smtClean="0">
                <a:solidFill>
                  <a:prstClr val="black"/>
                </a:solidFill>
                <a:cs typeface="Arial" pitchFamily="34" charset="0"/>
              </a:rPr>
              <a:pPr marL="342900" indent="-342900" defTabSz="914400">
                <a:spcBef>
                  <a:spcPct val="20000"/>
                </a:spcBef>
                <a:buClr>
                  <a:srgbClr val="0F3692"/>
                </a:buClr>
                <a:buSzPct val="150000"/>
                <a:buFont typeface="Arial" pitchFamily="34" charset="0"/>
                <a:buNone/>
                <a:defRPr/>
              </a:pPr>
              <a:t>‹#›</a:t>
            </a:fld>
            <a:endParaRPr lang="en-GB" sz="1200" dirty="0">
              <a:solidFill>
                <a:prstClr val="black"/>
              </a:solidFill>
              <a:cs typeface="Arial" pitchFamily="34" charset="0"/>
            </a:endParaRPr>
          </a:p>
        </p:txBody>
      </p:sp>
    </p:spTree>
    <p:extLst>
      <p:ext uri="{BB962C8B-B14F-4D97-AF65-F5344CB8AC3E}">
        <p14:creationId xmlns:p14="http://schemas.microsoft.com/office/powerpoint/2010/main" val="806894343"/>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Lst>
  <p:timing>
    <p:tnLst>
      <p:par>
        <p:cTn id="1" dur="indefinite" restart="never" nodeType="tmRoot"/>
      </p:par>
    </p:tnLst>
  </p:timing>
  <p:hf hdr="0" dt="0"/>
  <p:txStyles>
    <p:titleStyle>
      <a:lvl1pPr algn="l" defTabSz="914400" rtl="0" eaLnBrk="1" latinLnBrk="0" hangingPunct="1">
        <a:spcBef>
          <a:spcPct val="0"/>
        </a:spcBef>
        <a:buNone/>
        <a:defRPr sz="27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Clr>
          <a:srgbClr val="0F3692"/>
        </a:buClr>
        <a:buSzPct val="150000"/>
        <a:buFont typeface="Arial" pitchFamily="34" charset="0"/>
        <a:buChar char="●"/>
        <a:defRPr sz="26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Clr>
          <a:srgbClr val="0F3692"/>
        </a:buClr>
        <a:buSzPct val="150000"/>
        <a:buFont typeface="Arial" pitchFamily="34" charset="0"/>
        <a:buChar char="●"/>
        <a:defRPr sz="22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Clr>
          <a:srgbClr val="0F3692"/>
        </a:buClr>
        <a:buSzPct val="150000"/>
        <a:buFont typeface="Arial" pitchFamily="34" charset="0"/>
        <a:buChar char="●"/>
        <a:defRPr sz="18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Clr>
          <a:srgbClr val="0F3692"/>
        </a:buClr>
        <a:buSzPct val="150000"/>
        <a:buFont typeface="Arial" pitchFamily="34" charset="0"/>
        <a:buChar char="●"/>
        <a:defRPr sz="16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Clr>
          <a:srgbClr val="0F3692"/>
        </a:buClr>
        <a:buSzPct val="150000"/>
        <a:buFont typeface="Arial" pitchFamily="34" charset="0"/>
        <a:buChar char="●"/>
        <a:defRPr sz="14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image" Target="../media/image34.jpg"/><Relationship Id="rId4" Type="http://schemas.openxmlformats.org/officeDocument/2006/relationships/image" Target="../media/image33.gif"/></Relationships>
</file>

<file path=ppt/slides/_rels/slide11.xml.rels><?xml version="1.0" encoding="UTF-8" standalone="yes"?>
<Relationships xmlns="http://schemas.openxmlformats.org/package/2006/relationships"><Relationship Id="rId3" Type="http://schemas.openxmlformats.org/officeDocument/2006/relationships/image" Target="../media/image35.gif"/><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notesSlide" Target="../notesSlides/notesSlide12.xml"/><Relationship Id="rId1" Type="http://schemas.openxmlformats.org/officeDocument/2006/relationships/slideLayout" Target="../slideLayouts/slideLayout5.xml"/><Relationship Id="rId5" Type="http://schemas.openxmlformats.org/officeDocument/2006/relationships/image" Target="../media/image38.jpeg"/><Relationship Id="rId4" Type="http://schemas.openxmlformats.org/officeDocument/2006/relationships/image" Target="../media/image37.gif"/></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46.png"/></Relationships>
</file>

<file path=ppt/slides/_rels/slide2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image" Target="../media/image49.wmf"/><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oleObject" Target="../embeddings/oleObject17.bin"/><Relationship Id="rId5" Type="http://schemas.openxmlformats.org/officeDocument/2006/relationships/image" Target="../media/image51.png"/><Relationship Id="rId4" Type="http://schemas.openxmlformats.org/officeDocument/2006/relationships/image" Target="../media/image50.png"/></Relationships>
</file>

<file path=ppt/slides/_rels/slide25.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9.wmf"/><Relationship Id="rId18" Type="http://schemas.openxmlformats.org/officeDocument/2006/relationships/oleObject" Target="../embeddings/oleObject8.bin"/><Relationship Id="rId26" Type="http://schemas.openxmlformats.org/officeDocument/2006/relationships/oleObject" Target="../embeddings/oleObject12.bin"/><Relationship Id="rId3" Type="http://schemas.openxmlformats.org/officeDocument/2006/relationships/notesSlide" Target="../notesSlides/notesSlide3.xml"/><Relationship Id="rId21" Type="http://schemas.openxmlformats.org/officeDocument/2006/relationships/image" Target="../media/image13.wmf"/><Relationship Id="rId7" Type="http://schemas.openxmlformats.org/officeDocument/2006/relationships/image" Target="../media/image6.wmf"/><Relationship Id="rId12" Type="http://schemas.openxmlformats.org/officeDocument/2006/relationships/oleObject" Target="../embeddings/oleObject5.bin"/><Relationship Id="rId17" Type="http://schemas.openxmlformats.org/officeDocument/2006/relationships/image" Target="../media/image11.wmf"/><Relationship Id="rId25" Type="http://schemas.openxmlformats.org/officeDocument/2006/relationships/image" Target="../media/image15.wmf"/><Relationship Id="rId2" Type="http://schemas.openxmlformats.org/officeDocument/2006/relationships/slideLayout" Target="../slideLayouts/slideLayout4.xml"/><Relationship Id="rId16" Type="http://schemas.openxmlformats.org/officeDocument/2006/relationships/oleObject" Target="../embeddings/oleObject7.bin"/><Relationship Id="rId20" Type="http://schemas.openxmlformats.org/officeDocument/2006/relationships/oleObject" Target="../embeddings/oleObject9.bin"/><Relationship Id="rId29" Type="http://schemas.openxmlformats.org/officeDocument/2006/relationships/image" Target="../media/image17.wmf"/><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8.wmf"/><Relationship Id="rId24" Type="http://schemas.openxmlformats.org/officeDocument/2006/relationships/oleObject" Target="../embeddings/oleObject11.bin"/><Relationship Id="rId5" Type="http://schemas.openxmlformats.org/officeDocument/2006/relationships/image" Target="../media/image5.wmf"/><Relationship Id="rId15" Type="http://schemas.openxmlformats.org/officeDocument/2006/relationships/image" Target="../media/image10.wmf"/><Relationship Id="rId23" Type="http://schemas.openxmlformats.org/officeDocument/2006/relationships/image" Target="../media/image14.wmf"/><Relationship Id="rId28" Type="http://schemas.openxmlformats.org/officeDocument/2006/relationships/oleObject" Target="../embeddings/oleObject13.bin"/><Relationship Id="rId10" Type="http://schemas.openxmlformats.org/officeDocument/2006/relationships/oleObject" Target="../embeddings/oleObject4.bin"/><Relationship Id="rId19" Type="http://schemas.openxmlformats.org/officeDocument/2006/relationships/image" Target="../media/image12.wmf"/><Relationship Id="rId31" Type="http://schemas.openxmlformats.org/officeDocument/2006/relationships/image" Target="../media/image18.wmf"/><Relationship Id="rId4" Type="http://schemas.openxmlformats.org/officeDocument/2006/relationships/oleObject" Target="../embeddings/oleObject1.bin"/><Relationship Id="rId9" Type="http://schemas.openxmlformats.org/officeDocument/2006/relationships/image" Target="../media/image7.wmf"/><Relationship Id="rId14" Type="http://schemas.openxmlformats.org/officeDocument/2006/relationships/oleObject" Target="../embeddings/oleObject6.bin"/><Relationship Id="rId22" Type="http://schemas.openxmlformats.org/officeDocument/2006/relationships/oleObject" Target="../embeddings/oleObject10.bin"/><Relationship Id="rId27" Type="http://schemas.openxmlformats.org/officeDocument/2006/relationships/image" Target="../media/image16.wmf"/><Relationship Id="rId30" Type="http://schemas.openxmlformats.org/officeDocument/2006/relationships/oleObject" Target="../embeddings/oleObject14.bin"/></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15.bin"/><Relationship Id="rId3" Type="http://schemas.openxmlformats.org/officeDocument/2006/relationships/notesSlide" Target="../notesSlides/notesSlide6.xml"/><Relationship Id="rId7" Type="http://schemas.openxmlformats.org/officeDocument/2006/relationships/image" Target="../media/image29.emf"/><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28.emf"/><Relationship Id="rId11" Type="http://schemas.openxmlformats.org/officeDocument/2006/relationships/image" Target="../media/image25.wmf"/><Relationship Id="rId5" Type="http://schemas.openxmlformats.org/officeDocument/2006/relationships/image" Target="../media/image27.emf"/><Relationship Id="rId10" Type="http://schemas.openxmlformats.org/officeDocument/2006/relationships/oleObject" Target="../embeddings/oleObject16.bin"/><Relationship Id="rId4" Type="http://schemas.openxmlformats.org/officeDocument/2006/relationships/image" Target="../media/image26.emf"/><Relationship Id="rId9" Type="http://schemas.openxmlformats.org/officeDocument/2006/relationships/image" Target="../media/image24.w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smtClean="0"/>
              <a:t>Predictability Diagnostics 2</a:t>
            </a:r>
            <a:endParaRPr lang="en-GB" dirty="0"/>
          </a:p>
        </p:txBody>
      </p:sp>
      <p:sp>
        <p:nvSpPr>
          <p:cNvPr id="3" name="Text Placeholder 2"/>
          <p:cNvSpPr>
            <a:spLocks noGrp="1"/>
          </p:cNvSpPr>
          <p:nvPr>
            <p:ph type="body" sz="quarter" idx="12"/>
          </p:nvPr>
        </p:nvSpPr>
        <p:spPr/>
        <p:txBody>
          <a:bodyPr/>
          <a:lstStyle/>
          <a:p>
            <a:r>
              <a:rPr lang="en-GB" smtClean="0"/>
              <a:t>Mark Rodwell</a:t>
            </a:r>
          </a:p>
          <a:p>
            <a:r>
              <a:rPr lang="en-GB" smtClean="0"/>
              <a:t>(with the support of ECMWF</a:t>
            </a:r>
          </a:p>
          <a:p>
            <a:r>
              <a:rPr lang="en-GB" smtClean="0"/>
              <a:t>and external collaborators)</a:t>
            </a:r>
            <a:endParaRPr lang="en-GB" dirty="0"/>
          </a:p>
        </p:txBody>
      </p:sp>
      <p:sp>
        <p:nvSpPr>
          <p:cNvPr id="4" name="Slide Number Placeholder 3"/>
          <p:cNvSpPr>
            <a:spLocks noGrp="1"/>
          </p:cNvSpPr>
          <p:nvPr>
            <p:ph type="sldNum" sz="quarter" idx="4"/>
          </p:nvPr>
        </p:nvSpPr>
        <p:spPr/>
        <p:txBody>
          <a:bodyPr/>
          <a:lstStyle/>
          <a:p>
            <a:fld id="{E4AB80EA-DB86-D849-B86F-15DAF31F0474}" type="slidenum">
              <a:rPr lang="en-US" smtClean="0"/>
              <a:pPr/>
              <a:t>1</a:t>
            </a:fld>
            <a:endParaRPr lang="en-US" dirty="0"/>
          </a:p>
        </p:txBody>
      </p:sp>
      <p:sp>
        <p:nvSpPr>
          <p:cNvPr id="5" name="Footer Placeholder 4"/>
          <p:cNvSpPr>
            <a:spLocks noGrp="1"/>
          </p:cNvSpPr>
          <p:nvPr>
            <p:ph type="ftr" sz="quarter" idx="3"/>
          </p:nvPr>
        </p:nvSpPr>
        <p:spPr/>
        <p:txBody>
          <a:bodyPr/>
          <a:lstStyle/>
          <a:p>
            <a:r>
              <a:rPr lang="en-GB" smtClean="0"/>
              <a:t>European Centre for Medium-Range Weather Forecasts		Shinfield Park, Reading, RG2 9AX, UK				© ECMWF May 9, 2016					mark.rodwell@ecmwf.int </a:t>
            </a:r>
            <a:endParaRPr lang="en-US" dirty="0"/>
          </a:p>
        </p:txBody>
      </p:sp>
      <p:sp>
        <p:nvSpPr>
          <p:cNvPr id="6" name="Text Placeholder 5"/>
          <p:cNvSpPr>
            <a:spLocks noGrp="1"/>
          </p:cNvSpPr>
          <p:nvPr>
            <p:ph type="body" sz="quarter" idx="13"/>
          </p:nvPr>
        </p:nvSpPr>
        <p:spPr/>
        <p:txBody>
          <a:bodyPr/>
          <a:lstStyle/>
          <a:p>
            <a:r>
              <a:rPr lang="en-GB" smtClean="0"/>
              <a:t>ECMWF Training Course on Predictability</a:t>
            </a:r>
            <a:endParaRPr lang="en-GB" dirty="0"/>
          </a:p>
        </p:txBody>
      </p:sp>
      <p:sp>
        <p:nvSpPr>
          <p:cNvPr id="7" name="Text Placeholder 6"/>
          <p:cNvSpPr>
            <a:spLocks noGrp="1"/>
          </p:cNvSpPr>
          <p:nvPr>
            <p:ph type="body" sz="quarter" idx="14"/>
          </p:nvPr>
        </p:nvSpPr>
        <p:spPr/>
        <p:txBody>
          <a:bodyPr/>
          <a:lstStyle/>
          <a:p>
            <a:r>
              <a:rPr lang="en-GB" dirty="0" smtClean="0"/>
              <a:t>12 </a:t>
            </a:r>
            <a:r>
              <a:rPr lang="en-GB" dirty="0" smtClean="0"/>
              <a:t>May 2016, ECMWF Reading</a:t>
            </a:r>
            <a:endParaRPr lang="en-GB" dirty="0"/>
          </a:p>
        </p:txBody>
      </p:sp>
    </p:spTree>
    <p:extLst>
      <p:ext uri="{BB962C8B-B14F-4D97-AF65-F5344CB8AC3E}">
        <p14:creationId xmlns:p14="http://schemas.microsoft.com/office/powerpoint/2010/main" val="34889577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4873" y="896061"/>
            <a:ext cx="9144000" cy="6476675"/>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84873" y="896061"/>
            <a:ext cx="9144000" cy="6476675"/>
          </a:xfrm>
          <a:prstGeom prst="rect">
            <a:avLst/>
          </a:prstGeom>
        </p:spPr>
      </p:pic>
      <p:pic>
        <p:nvPicPr>
          <p:cNvPr id="9" name="Picture 8"/>
          <p:cNvPicPr>
            <a:picLocks noChangeAspect="1"/>
          </p:cNvPicPr>
          <p:nvPr/>
        </p:nvPicPr>
        <p:blipFill rotWithShape="1">
          <a:blip r:embed="rId5">
            <a:extLst>
              <a:ext uri="{28A0092B-C50C-407E-A947-70E740481C1C}">
                <a14:useLocalDpi xmlns:a14="http://schemas.microsoft.com/office/drawing/2010/main" val="0"/>
              </a:ext>
            </a:extLst>
          </a:blip>
          <a:srcRect t="29235" b="28026"/>
          <a:stretch/>
        </p:blipFill>
        <p:spPr>
          <a:xfrm>
            <a:off x="9122164" y="1506606"/>
            <a:ext cx="1428751" cy="610623"/>
          </a:xfrm>
          <a:prstGeom prst="rect">
            <a:avLst/>
          </a:prstGeom>
        </p:spPr>
      </p:pic>
      <p:sp>
        <p:nvSpPr>
          <p:cNvPr id="10" name="Rectangle 9"/>
          <p:cNvSpPr/>
          <p:nvPr/>
        </p:nvSpPr>
        <p:spPr>
          <a:xfrm>
            <a:off x="8117211" y="1082656"/>
            <a:ext cx="774383" cy="2522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2028497" y="4619966"/>
            <a:ext cx="5990896" cy="954107"/>
          </a:xfrm>
          <a:prstGeom prst="rect">
            <a:avLst/>
          </a:prstGeom>
          <a:noFill/>
        </p:spPr>
        <p:txBody>
          <a:bodyPr wrap="square" rtlCol="0">
            <a:spAutoFit/>
          </a:bodyPr>
          <a:lstStyle/>
          <a:p>
            <a:r>
              <a:rPr lang="en-GB" sz="1400" dirty="0">
                <a:solidFill>
                  <a:schemeClr val="tx1">
                    <a:lumMod val="50000"/>
                    <a:lumOff val="50000"/>
                  </a:schemeClr>
                </a:solidFill>
              </a:rPr>
              <a:t>Block forms in observations, but not in forecast</a:t>
            </a:r>
          </a:p>
          <a:p>
            <a:endParaRPr lang="en-GB" sz="1400" dirty="0">
              <a:solidFill>
                <a:schemeClr val="tx1">
                  <a:lumMod val="50000"/>
                  <a:lumOff val="50000"/>
                </a:schemeClr>
              </a:solidFill>
            </a:endParaRPr>
          </a:p>
          <a:p>
            <a:r>
              <a:rPr lang="en-GB" sz="1400" dirty="0">
                <a:solidFill>
                  <a:schemeClr val="tx1">
                    <a:lumMod val="50000"/>
                    <a:lumOff val="50000"/>
                  </a:schemeClr>
                </a:solidFill>
              </a:rPr>
              <a:t>It is difficult, by day 6, to disentangle model error from the natural growth of initial condition uncertainty (chaos)</a:t>
            </a:r>
          </a:p>
        </p:txBody>
      </p:sp>
      <p:sp>
        <p:nvSpPr>
          <p:cNvPr id="12" name="Rectangle 11"/>
          <p:cNvSpPr/>
          <p:nvPr/>
        </p:nvSpPr>
        <p:spPr>
          <a:xfrm>
            <a:off x="2153265" y="1082656"/>
            <a:ext cx="4896464" cy="2522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Box 12"/>
          <p:cNvSpPr txBox="1"/>
          <p:nvPr/>
        </p:nvSpPr>
        <p:spPr>
          <a:xfrm>
            <a:off x="3863717" y="948718"/>
            <a:ext cx="2393156" cy="246221"/>
          </a:xfrm>
          <a:prstGeom prst="rect">
            <a:avLst/>
          </a:prstGeom>
          <a:noFill/>
        </p:spPr>
        <p:txBody>
          <a:bodyPr wrap="none" lIns="0" tIns="0" rIns="0" bIns="0" rtlCol="0">
            <a:spAutoFit/>
          </a:bodyPr>
          <a:lstStyle/>
          <a:p>
            <a:r>
              <a:rPr lang="en-GB" sz="1600" dirty="0"/>
              <a:t>Potential Vorticity on 320K</a:t>
            </a:r>
          </a:p>
        </p:txBody>
      </p:sp>
      <p:sp>
        <p:nvSpPr>
          <p:cNvPr id="2" name="Title 1"/>
          <p:cNvSpPr>
            <a:spLocks noGrp="1"/>
          </p:cNvSpPr>
          <p:nvPr>
            <p:ph type="title"/>
          </p:nvPr>
        </p:nvSpPr>
        <p:spPr/>
        <p:txBody>
          <a:bodyPr/>
          <a:lstStyle/>
          <a:p>
            <a:r>
              <a:rPr lang="en-GB" dirty="0"/>
              <a:t>Animation of ‘bust’ </a:t>
            </a:r>
            <a:r>
              <a:rPr lang="en-GB" dirty="0" smtClean="0"/>
              <a:t>forecast: </a:t>
            </a:r>
            <a:r>
              <a:rPr lang="en-GB" dirty="0"/>
              <a:t>Evolution to day 6</a:t>
            </a:r>
            <a:br>
              <a:rPr lang="en-GB" dirty="0"/>
            </a:br>
            <a:endParaRPr lang="en-GB" dirty="0"/>
          </a:p>
        </p:txBody>
      </p:sp>
      <p:sp>
        <p:nvSpPr>
          <p:cNvPr id="3" name="Slide Number Placeholder 2"/>
          <p:cNvSpPr>
            <a:spLocks noGrp="1"/>
          </p:cNvSpPr>
          <p:nvPr>
            <p:ph type="sldNum" sz="quarter" idx="4"/>
          </p:nvPr>
        </p:nvSpPr>
        <p:spPr/>
        <p:txBody>
          <a:bodyPr/>
          <a:lstStyle/>
          <a:p>
            <a:pPr algn="r"/>
            <a:fld id="{E4AB80EA-DB86-D849-B86F-15DAF31F0474}" type="slidenum">
              <a:rPr lang="en-US" smtClean="0"/>
              <a:pPr algn="r"/>
              <a:t>10</a:t>
            </a:fld>
            <a:endParaRPr lang="en-US" dirty="0"/>
          </a:p>
        </p:txBody>
      </p:sp>
    </p:spTree>
    <p:extLst>
      <p:ext uri="{BB962C8B-B14F-4D97-AF65-F5344CB8AC3E}">
        <p14:creationId xmlns:p14="http://schemas.microsoft.com/office/powerpoint/2010/main" val="3124147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53" presetClass="entr" presetSubtype="16" fill="hold" nodeType="withEffect">
                                  <p:stCondLst>
                                    <p:cond delay="0"/>
                                  </p:stCondLst>
                                  <p:childTnLst>
                                    <p:set>
                                      <p:cBhvr>
                                        <p:cTn id="8" dur="1" fill="hold">
                                          <p:stCondLst>
                                            <p:cond delay="0"/>
                                          </p:stCondLst>
                                        </p:cTn>
                                        <p:tgtEl>
                                          <p:spTgt spid="9"/>
                                        </p:tgtEl>
                                        <p:attrNameLst>
                                          <p:attrName>style.visibility</p:attrName>
                                        </p:attrNameLst>
                                      </p:cBhvr>
                                      <p:to>
                                        <p:strVal val="visible"/>
                                      </p:to>
                                    </p:set>
                                    <p:anim calcmode="lin" valueType="num">
                                      <p:cBhvr>
                                        <p:cTn id="9" dur="500" fill="hold"/>
                                        <p:tgtEl>
                                          <p:spTgt spid="9"/>
                                        </p:tgtEl>
                                        <p:attrNameLst>
                                          <p:attrName>ppt_w</p:attrName>
                                        </p:attrNameLst>
                                      </p:cBhvr>
                                      <p:tavLst>
                                        <p:tav tm="0">
                                          <p:val>
                                            <p:fltVal val="0"/>
                                          </p:val>
                                        </p:tav>
                                        <p:tav tm="100000">
                                          <p:val>
                                            <p:strVal val="#ppt_w"/>
                                          </p:val>
                                        </p:tav>
                                      </p:tavLst>
                                    </p:anim>
                                    <p:anim calcmode="lin" valueType="num">
                                      <p:cBhvr>
                                        <p:cTn id="10" dur="500" fill="hold"/>
                                        <p:tgtEl>
                                          <p:spTgt spid="9"/>
                                        </p:tgtEl>
                                        <p:attrNameLst>
                                          <p:attrName>ppt_h</p:attrName>
                                        </p:attrNameLst>
                                      </p:cBhvr>
                                      <p:tavLst>
                                        <p:tav tm="0">
                                          <p:val>
                                            <p:fltVal val="0"/>
                                          </p:val>
                                        </p:tav>
                                        <p:tav tm="100000">
                                          <p:val>
                                            <p:strVal val="#ppt_h"/>
                                          </p:val>
                                        </p:tav>
                                      </p:tavLst>
                                    </p:anim>
                                    <p:animEffect transition="in" filter="fade">
                                      <p:cBhvr>
                                        <p:cTn id="11" dur="500"/>
                                        <p:tgtEl>
                                          <p:spTgt spid="9"/>
                                        </p:tgtEl>
                                      </p:cBhvr>
                                    </p:animEffect>
                                  </p:childTnLst>
                                </p:cTn>
                              </p:par>
                            </p:childTnLst>
                          </p:cTn>
                        </p:par>
                        <p:par>
                          <p:cTn id="12" fill="hold">
                            <p:stCondLst>
                              <p:cond delay="500"/>
                            </p:stCondLst>
                            <p:childTnLst>
                              <p:par>
                                <p:cTn id="13" presetID="1"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4543" y="596481"/>
            <a:ext cx="9144000" cy="6476675"/>
          </a:xfrm>
          <a:prstGeom prst="rect">
            <a:avLst/>
          </a:prstGeom>
        </p:spPr>
      </p:pic>
      <p:sp>
        <p:nvSpPr>
          <p:cNvPr id="3" name="Title 2"/>
          <p:cNvSpPr>
            <a:spLocks noGrp="1"/>
          </p:cNvSpPr>
          <p:nvPr>
            <p:ph type="title"/>
          </p:nvPr>
        </p:nvSpPr>
        <p:spPr/>
        <p:txBody>
          <a:bodyPr/>
          <a:lstStyle/>
          <a:p>
            <a:r>
              <a:rPr lang="en-GB" dirty="0" smtClean="0"/>
              <a:t>Animation of ensemble forecast: Initial </a:t>
            </a:r>
            <a:r>
              <a:rPr lang="en-GB" dirty="0" smtClean="0"/>
              <a:t>perturbations on </a:t>
            </a:r>
            <a:r>
              <a:rPr lang="en-GB" dirty="0"/>
              <a:t>10 April 2011</a:t>
            </a:r>
            <a:endParaRPr lang="en-GB" dirty="0"/>
          </a:p>
        </p:txBody>
      </p:sp>
      <p:sp>
        <p:nvSpPr>
          <p:cNvPr id="8" name="Rectangle 7"/>
          <p:cNvSpPr/>
          <p:nvPr/>
        </p:nvSpPr>
        <p:spPr>
          <a:xfrm>
            <a:off x="2153265" y="787696"/>
            <a:ext cx="4896464" cy="2522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TextBox 8"/>
          <p:cNvSpPr txBox="1"/>
          <p:nvPr/>
        </p:nvSpPr>
        <p:spPr>
          <a:xfrm>
            <a:off x="3863717" y="653758"/>
            <a:ext cx="2393156" cy="246221"/>
          </a:xfrm>
          <a:prstGeom prst="rect">
            <a:avLst/>
          </a:prstGeom>
          <a:noFill/>
        </p:spPr>
        <p:txBody>
          <a:bodyPr wrap="none" lIns="0" tIns="0" rIns="0" bIns="0" rtlCol="0">
            <a:spAutoFit/>
          </a:bodyPr>
          <a:lstStyle/>
          <a:p>
            <a:r>
              <a:rPr lang="en-GB" sz="1600" dirty="0"/>
              <a:t>Potential Vorticity on 320K</a:t>
            </a:r>
          </a:p>
        </p:txBody>
      </p:sp>
    </p:spTree>
    <p:extLst>
      <p:ext uri="{BB962C8B-B14F-4D97-AF65-F5344CB8AC3E}">
        <p14:creationId xmlns:p14="http://schemas.microsoft.com/office/powerpoint/2010/main" val="23081252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4543" y="595620"/>
            <a:ext cx="9144000" cy="6476675"/>
          </a:xfrm>
          <a:prstGeom prst="rect">
            <a:avLst/>
          </a:prstGeom>
        </p:spPr>
      </p:pic>
      <p:sp>
        <p:nvSpPr>
          <p:cNvPr id="13" name="Title 12"/>
          <p:cNvSpPr>
            <a:spLocks noGrp="1"/>
          </p:cNvSpPr>
          <p:nvPr>
            <p:ph type="title"/>
          </p:nvPr>
        </p:nvSpPr>
        <p:spPr/>
        <p:txBody>
          <a:bodyPr/>
          <a:lstStyle/>
          <a:p>
            <a:r>
              <a:rPr lang="en-GB" dirty="0"/>
              <a:t>Animation of ensemble forecast: </a:t>
            </a:r>
            <a:r>
              <a:rPr lang="en-GB" dirty="0" smtClean="0"/>
              <a:t>Evolution </a:t>
            </a:r>
            <a:r>
              <a:rPr lang="en-GB" dirty="0"/>
              <a:t>to </a:t>
            </a:r>
            <a:r>
              <a:rPr lang="en-GB" dirty="0" smtClean="0"/>
              <a:t>day 6</a:t>
            </a:r>
            <a:r>
              <a:rPr lang="en-GB" dirty="0"/>
              <a:t/>
            </a:r>
            <a:br>
              <a:rPr lang="en-GB" dirty="0"/>
            </a:br>
            <a:endParaRPr lang="en-GB" dirty="0"/>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84543" y="595620"/>
            <a:ext cx="9144000" cy="6476675"/>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27499" y="5641932"/>
            <a:ext cx="360000" cy="524515"/>
          </a:xfrm>
          <a:prstGeom prst="rect">
            <a:avLst/>
          </a:prstGeom>
        </p:spPr>
      </p:pic>
      <p:sp>
        <p:nvSpPr>
          <p:cNvPr id="7" name="Rectangle 6"/>
          <p:cNvSpPr/>
          <p:nvPr/>
        </p:nvSpPr>
        <p:spPr>
          <a:xfrm>
            <a:off x="8114150" y="803692"/>
            <a:ext cx="774383" cy="2522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2153265" y="787696"/>
            <a:ext cx="4896464" cy="2522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TextBox 15"/>
          <p:cNvSpPr txBox="1"/>
          <p:nvPr/>
        </p:nvSpPr>
        <p:spPr>
          <a:xfrm>
            <a:off x="3863717" y="653758"/>
            <a:ext cx="2393156" cy="246221"/>
          </a:xfrm>
          <a:prstGeom prst="rect">
            <a:avLst/>
          </a:prstGeom>
          <a:noFill/>
        </p:spPr>
        <p:txBody>
          <a:bodyPr wrap="none" lIns="0" tIns="0" rIns="0" bIns="0" rtlCol="0">
            <a:spAutoFit/>
          </a:bodyPr>
          <a:lstStyle/>
          <a:p>
            <a:r>
              <a:rPr lang="en-GB" sz="1600" dirty="0"/>
              <a:t>Potential Vorticity on 320K</a:t>
            </a:r>
          </a:p>
        </p:txBody>
      </p:sp>
    </p:spTree>
    <p:extLst>
      <p:ext uri="{BB962C8B-B14F-4D97-AF65-F5344CB8AC3E}">
        <p14:creationId xmlns:p14="http://schemas.microsoft.com/office/powerpoint/2010/main" val="2918065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45"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animEffect transition="in" filter="fade">
                                      <p:cBhvr>
                                        <p:cTn id="9" dur="2000"/>
                                        <p:tgtEl>
                                          <p:spTgt spid="11"/>
                                        </p:tgtEl>
                                      </p:cBhvr>
                                    </p:animEffect>
                                    <p:anim calcmode="lin" valueType="num">
                                      <p:cBhvr>
                                        <p:cTn id="10" dur="2000" fill="hold"/>
                                        <p:tgtEl>
                                          <p:spTgt spid="11"/>
                                        </p:tgtEl>
                                        <p:attrNameLst>
                                          <p:attrName>ppt_w</p:attrName>
                                        </p:attrNameLst>
                                      </p:cBhvr>
                                      <p:tavLst>
                                        <p:tav tm="0" fmla="#ppt_w*sin(2.5*pi*$)">
                                          <p:val>
                                            <p:fltVal val="0"/>
                                          </p:val>
                                        </p:tav>
                                        <p:tav tm="100000">
                                          <p:val>
                                            <p:fltVal val="1"/>
                                          </p:val>
                                        </p:tav>
                                      </p:tavLst>
                                    </p:anim>
                                    <p:anim calcmode="lin" valueType="num">
                                      <p:cBhvr>
                                        <p:cTn id="11" dur="2000" fill="hold"/>
                                        <p:tgtEl>
                                          <p:spTgt spid="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Verifying conditions composited over many bust forecasts</a:t>
            </a:r>
            <a:endParaRPr lang="en-GB" dirty="0"/>
          </a:p>
        </p:txBody>
      </p:sp>
      <p:sp>
        <p:nvSpPr>
          <p:cNvPr id="6" name="Slide Number Placeholder 5"/>
          <p:cNvSpPr>
            <a:spLocks noGrp="1"/>
          </p:cNvSpPr>
          <p:nvPr>
            <p:ph type="sldNum" sz="quarter" idx="4"/>
          </p:nvPr>
        </p:nvSpPr>
        <p:spPr/>
        <p:txBody>
          <a:bodyPr/>
          <a:lstStyle/>
          <a:p>
            <a:fld id="{E4AB80EA-DB86-D849-B86F-15DAF31F0474}" type="slidenum">
              <a:rPr lang="en-US" smtClean="0"/>
              <a:pPr/>
              <a:t>13</a:t>
            </a:fld>
            <a:endParaRPr lang="en-US" dirty="0"/>
          </a:p>
        </p:txBody>
      </p:sp>
      <p:sp>
        <p:nvSpPr>
          <p:cNvPr id="3" name="Text Placeholder 2"/>
          <p:cNvSpPr>
            <a:spLocks noGrp="1"/>
          </p:cNvSpPr>
          <p:nvPr>
            <p:ph type="body" sz="quarter" idx="10"/>
          </p:nvPr>
        </p:nvSpPr>
        <p:spPr/>
        <p:txBody>
          <a:bodyPr/>
          <a:lstStyle/>
          <a:p>
            <a:r>
              <a:rPr lang="en-GB" smtClean="0"/>
              <a:t>Composite of 584 busts in ERA Interim forecast prior to 24 June 2010</a:t>
            </a:r>
            <a:endParaRPr lang="en-GB" dirty="0"/>
          </a:p>
        </p:txBody>
      </p:sp>
      <p:sp>
        <p:nvSpPr>
          <p:cNvPr id="4" name="Text Placeholder 3"/>
          <p:cNvSpPr>
            <a:spLocks noGrp="1"/>
          </p:cNvSpPr>
          <p:nvPr>
            <p:ph type="body" sz="quarter" idx="11"/>
          </p:nvPr>
        </p:nvSpPr>
        <p:spPr/>
        <p:txBody>
          <a:bodyPr/>
          <a:lstStyle/>
          <a:p>
            <a:r>
              <a:rPr lang="en-GB" smtClean="0"/>
              <a:t>Rodwell et al, 2013, BAMS</a:t>
            </a:r>
            <a:endParaRPr lang="en-GB" dirty="0"/>
          </a:p>
        </p:txBody>
      </p:sp>
      <p:sp>
        <p:nvSpPr>
          <p:cNvPr id="5" name="Footer Placeholder 4"/>
          <p:cNvSpPr>
            <a:spLocks noGrp="1"/>
          </p:cNvSpPr>
          <p:nvPr>
            <p:ph type="ftr" sz="quarter" idx="3"/>
          </p:nvPr>
        </p:nvSpPr>
        <p:spPr/>
        <p:txBody>
          <a:bodyPr/>
          <a:lstStyle/>
          <a:p>
            <a:r>
              <a:rPr lang="en-US" smtClean="0"/>
              <a:t>European Centre for Medium-Range Weather Forecasts																		mark.rodwell@ecmwf.int</a:t>
            </a:r>
            <a:endParaRPr lang="en-US" dirty="0"/>
          </a:p>
        </p:txBody>
      </p:sp>
      <p:grpSp>
        <p:nvGrpSpPr>
          <p:cNvPr id="7" name="Group 6"/>
          <p:cNvGrpSpPr/>
          <p:nvPr/>
        </p:nvGrpSpPr>
        <p:grpSpPr>
          <a:xfrm>
            <a:off x="1827593" y="1165843"/>
            <a:ext cx="8572500" cy="4374321"/>
            <a:chOff x="261257" y="1352109"/>
            <a:chExt cx="8572500" cy="4374321"/>
          </a:xfrm>
        </p:grpSpPr>
        <p:pic>
          <p:nvPicPr>
            <p:cNvPr id="8" name="Picture 7" descr="NL-131-Rodwell-A-figure-3.png"/>
            <p:cNvPicPr>
              <a:picLocks noChangeAspect="1"/>
            </p:cNvPicPr>
            <p:nvPr/>
          </p:nvPicPr>
          <p:blipFill rotWithShape="1">
            <a:blip r:embed="rId3" cstate="print"/>
            <a:srcRect b="7596"/>
            <a:stretch/>
          </p:blipFill>
          <p:spPr>
            <a:xfrm>
              <a:off x="261257" y="1352109"/>
              <a:ext cx="8572500" cy="4374321"/>
            </a:xfrm>
            <a:prstGeom prst="rect">
              <a:avLst/>
            </a:prstGeom>
          </p:spPr>
        </p:pic>
        <p:sp>
          <p:nvSpPr>
            <p:cNvPr id="9" name="TextBox 8"/>
            <p:cNvSpPr txBox="1"/>
            <p:nvPr/>
          </p:nvSpPr>
          <p:spPr>
            <a:xfrm>
              <a:off x="6080762" y="3625845"/>
              <a:ext cx="1556170" cy="338554"/>
            </a:xfrm>
            <a:prstGeom prst="rect">
              <a:avLst/>
            </a:prstGeom>
            <a:solidFill>
              <a:schemeClr val="bg1">
                <a:alpha val="50000"/>
              </a:schemeClr>
            </a:solidFill>
          </p:spPr>
          <p:txBody>
            <a:bodyPr wrap="square" rtlCol="0">
              <a:spAutoFit/>
            </a:bodyPr>
            <a:lstStyle/>
            <a:p>
              <a:r>
                <a:rPr lang="en-GB" sz="1600" dirty="0">
                  <a:latin typeface="Arial" pitchFamily="34" charset="0"/>
                  <a:cs typeface="Arial" pitchFamily="34" charset="0"/>
                </a:rPr>
                <a:t>Rex-type block</a:t>
              </a:r>
            </a:p>
          </p:txBody>
        </p:sp>
      </p:grpSp>
      <p:sp>
        <p:nvSpPr>
          <p:cNvPr id="10" name="TextBox 9"/>
          <p:cNvSpPr txBox="1"/>
          <p:nvPr/>
        </p:nvSpPr>
        <p:spPr>
          <a:xfrm>
            <a:off x="3667235" y="5566562"/>
            <a:ext cx="5341298" cy="307777"/>
          </a:xfrm>
          <a:prstGeom prst="rect">
            <a:avLst/>
          </a:prstGeom>
          <a:noFill/>
        </p:spPr>
        <p:txBody>
          <a:bodyPr wrap="square" rtlCol="0">
            <a:spAutoFit/>
          </a:bodyPr>
          <a:lstStyle/>
          <a:p>
            <a:r>
              <a:rPr lang="en-GB" sz="1400" dirty="0">
                <a:cs typeface="Arial" pitchFamily="34" charset="0"/>
              </a:rPr>
              <a:t>Unit = m           Bold colours = statistical significance at 5% level</a:t>
            </a:r>
          </a:p>
        </p:txBody>
      </p:sp>
      <p:sp>
        <p:nvSpPr>
          <p:cNvPr id="11" name="TextBox 10"/>
          <p:cNvSpPr txBox="1"/>
          <p:nvPr/>
        </p:nvSpPr>
        <p:spPr>
          <a:xfrm>
            <a:off x="4099321" y="792282"/>
            <a:ext cx="4045979" cy="246221"/>
          </a:xfrm>
          <a:prstGeom prst="rect">
            <a:avLst/>
          </a:prstGeom>
          <a:noFill/>
        </p:spPr>
        <p:txBody>
          <a:bodyPr wrap="none" lIns="0" tIns="0" rIns="0" bIns="0" rtlCol="0">
            <a:spAutoFit/>
          </a:bodyPr>
          <a:lstStyle/>
          <a:p>
            <a:r>
              <a:rPr lang="en-GB" sz="1600" dirty="0"/>
              <a:t>500 hPa geopotential height (Z500) anomaly</a:t>
            </a:r>
          </a:p>
        </p:txBody>
      </p:sp>
    </p:spTree>
    <p:extLst>
      <p:ext uri="{BB962C8B-B14F-4D97-AF65-F5344CB8AC3E}">
        <p14:creationId xmlns:p14="http://schemas.microsoft.com/office/powerpoint/2010/main" val="34800228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Composite initial conditions of bust forecasts</a:t>
            </a:r>
            <a:endParaRPr lang="en-GB" dirty="0"/>
          </a:p>
        </p:txBody>
      </p:sp>
      <p:sp>
        <p:nvSpPr>
          <p:cNvPr id="6" name="Slide Number Placeholder 5"/>
          <p:cNvSpPr>
            <a:spLocks noGrp="1"/>
          </p:cNvSpPr>
          <p:nvPr>
            <p:ph type="sldNum" sz="quarter" idx="4"/>
          </p:nvPr>
        </p:nvSpPr>
        <p:spPr/>
        <p:txBody>
          <a:bodyPr/>
          <a:lstStyle/>
          <a:p>
            <a:fld id="{E4AB80EA-DB86-D849-B86F-15DAF31F0474}" type="slidenum">
              <a:rPr lang="en-US" smtClean="0"/>
              <a:pPr/>
              <a:t>14</a:t>
            </a:fld>
            <a:endParaRPr lang="en-US" dirty="0"/>
          </a:p>
        </p:txBody>
      </p:sp>
      <p:sp>
        <p:nvSpPr>
          <p:cNvPr id="4" name="Text Placeholder 3"/>
          <p:cNvSpPr>
            <a:spLocks noGrp="1"/>
          </p:cNvSpPr>
          <p:nvPr>
            <p:ph type="body" sz="quarter" idx="11"/>
          </p:nvPr>
        </p:nvSpPr>
        <p:spPr/>
        <p:txBody>
          <a:bodyPr/>
          <a:lstStyle/>
          <a:p>
            <a:r>
              <a:rPr lang="en-GB" smtClean="0"/>
              <a:t>Rodwell et al, 2013, BAMS</a:t>
            </a:r>
            <a:endParaRPr lang="en-GB" dirty="0"/>
          </a:p>
        </p:txBody>
      </p:sp>
      <p:sp>
        <p:nvSpPr>
          <p:cNvPr id="5" name="Footer Placeholder 4"/>
          <p:cNvSpPr>
            <a:spLocks noGrp="1"/>
          </p:cNvSpPr>
          <p:nvPr>
            <p:ph type="ftr" sz="quarter" idx="3"/>
          </p:nvPr>
        </p:nvSpPr>
        <p:spPr/>
        <p:txBody>
          <a:bodyPr/>
          <a:lstStyle/>
          <a:p>
            <a:r>
              <a:rPr lang="en-US" smtClean="0"/>
              <a:t>European Centre for Medium-Range Weather Forecasts																		mark.rodwell@ecmwf.int</a:t>
            </a:r>
            <a:endParaRPr lang="en-US" dirty="0"/>
          </a:p>
        </p:txBody>
      </p:sp>
      <p:pic>
        <p:nvPicPr>
          <p:cNvPr id="7" name="Picture 6" descr="NL-131-Rodwell-A-figure-4.png"/>
          <p:cNvPicPr>
            <a:picLocks noChangeAspect="1"/>
          </p:cNvPicPr>
          <p:nvPr/>
        </p:nvPicPr>
        <p:blipFill>
          <a:blip r:embed="rId3" cstate="print"/>
          <a:stretch>
            <a:fillRect/>
          </a:stretch>
        </p:blipFill>
        <p:spPr>
          <a:xfrm>
            <a:off x="1819274" y="619300"/>
            <a:ext cx="4784726" cy="5786860"/>
          </a:xfrm>
          <a:prstGeom prst="rect">
            <a:avLst/>
          </a:prstGeom>
        </p:spPr>
      </p:pic>
      <p:sp>
        <p:nvSpPr>
          <p:cNvPr id="8" name="TextBox 7"/>
          <p:cNvSpPr txBox="1"/>
          <p:nvPr/>
        </p:nvSpPr>
        <p:spPr>
          <a:xfrm>
            <a:off x="7451209" y="1698339"/>
            <a:ext cx="3380509" cy="3754874"/>
          </a:xfrm>
          <a:prstGeom prst="rect">
            <a:avLst/>
          </a:prstGeom>
          <a:noFill/>
        </p:spPr>
        <p:txBody>
          <a:bodyPr wrap="square" rtlCol="0">
            <a:spAutoFit/>
          </a:bodyPr>
          <a:lstStyle/>
          <a:p>
            <a:r>
              <a:rPr lang="en-GB" sz="1400" dirty="0">
                <a:latin typeface="Arial" pitchFamily="34" charset="0"/>
                <a:cs typeface="Arial" pitchFamily="34" charset="0"/>
              </a:rPr>
              <a:t>There </a:t>
            </a:r>
            <a:r>
              <a:rPr lang="en-GB" sz="1400" u="sng" dirty="0">
                <a:latin typeface="Arial" pitchFamily="34" charset="0"/>
                <a:cs typeface="Arial" pitchFamily="34" charset="0"/>
              </a:rPr>
              <a:t>is</a:t>
            </a:r>
            <a:r>
              <a:rPr lang="en-GB" sz="1400" dirty="0">
                <a:latin typeface="Arial" pitchFamily="34" charset="0"/>
                <a:cs typeface="Arial" pitchFamily="34" charset="0"/>
              </a:rPr>
              <a:t> an initial flow regime: “Rockies trough” with high CAPE ahead</a:t>
            </a:r>
          </a:p>
          <a:p>
            <a:endParaRPr lang="en-GB" sz="1400" dirty="0">
              <a:latin typeface="Arial" pitchFamily="34" charset="0"/>
              <a:cs typeface="Arial" pitchFamily="34" charset="0"/>
            </a:endParaRPr>
          </a:p>
          <a:p>
            <a:r>
              <a:rPr lang="en-GB" sz="1400" dirty="0">
                <a:latin typeface="Arial" pitchFamily="34" charset="0"/>
                <a:cs typeface="Arial" pitchFamily="34" charset="0"/>
              </a:rPr>
              <a:t>Conducive to the formation of mesoscale convective events (MCS)</a:t>
            </a:r>
          </a:p>
          <a:p>
            <a:endParaRPr lang="en-GB" sz="1400" dirty="0">
              <a:latin typeface="Arial" pitchFamily="34" charset="0"/>
              <a:cs typeface="Arial" pitchFamily="34" charset="0"/>
            </a:endParaRPr>
          </a:p>
          <a:p>
            <a:r>
              <a:rPr lang="en-GB" sz="1400" dirty="0">
                <a:solidFill>
                  <a:schemeClr val="tx1">
                    <a:lumMod val="50000"/>
                    <a:lumOff val="50000"/>
                  </a:schemeClr>
                </a:solidFill>
                <a:latin typeface="Arial" pitchFamily="34" charset="0"/>
                <a:cs typeface="Arial" pitchFamily="34" charset="0"/>
              </a:rPr>
              <a:t>Remarkable that we can identify any significant initial conditions 6 days ahead of the busts – this must be due to the large composite (584 events) used</a:t>
            </a:r>
          </a:p>
          <a:p>
            <a:endParaRPr lang="en-GB" sz="1400" dirty="0">
              <a:solidFill>
                <a:schemeClr val="tx1">
                  <a:lumMod val="50000"/>
                  <a:lumOff val="50000"/>
                </a:schemeClr>
              </a:solidFill>
              <a:latin typeface="Arial" pitchFamily="34" charset="0"/>
              <a:cs typeface="Arial" pitchFamily="34" charset="0"/>
            </a:endParaRPr>
          </a:p>
          <a:p>
            <a:r>
              <a:rPr lang="en-GB" sz="1400" dirty="0">
                <a:solidFill>
                  <a:schemeClr val="tx1">
                    <a:lumMod val="50000"/>
                    <a:lumOff val="50000"/>
                  </a:schemeClr>
                </a:solidFill>
                <a:latin typeface="Arial" pitchFamily="34" charset="0"/>
                <a:cs typeface="Arial" pitchFamily="34" charset="0"/>
              </a:rPr>
              <a:t>Other bust causes not so geographically fixed and are not highlighted by this composite-mean</a:t>
            </a:r>
          </a:p>
          <a:p>
            <a:endParaRPr lang="en-GB" sz="1400" dirty="0">
              <a:solidFill>
                <a:schemeClr val="tx1">
                  <a:lumMod val="50000"/>
                  <a:lumOff val="50000"/>
                </a:schemeClr>
              </a:solidFill>
              <a:latin typeface="Arial" pitchFamily="34" charset="0"/>
              <a:cs typeface="Arial" pitchFamily="34" charset="0"/>
            </a:endParaRPr>
          </a:p>
          <a:p>
            <a:r>
              <a:rPr lang="en-GB" sz="1400" dirty="0">
                <a:solidFill>
                  <a:schemeClr val="tx1">
                    <a:lumMod val="50000"/>
                    <a:lumOff val="50000"/>
                  </a:schemeClr>
                </a:solidFill>
                <a:latin typeface="Arial" pitchFamily="34" charset="0"/>
                <a:cs typeface="Arial" pitchFamily="34" charset="0"/>
              </a:rPr>
              <a:t>‘CAPE’ = Convective Available Potential Energy</a:t>
            </a:r>
          </a:p>
        </p:txBody>
      </p:sp>
      <p:sp>
        <p:nvSpPr>
          <p:cNvPr id="11" name="TextBox 10"/>
          <p:cNvSpPr txBox="1"/>
          <p:nvPr/>
        </p:nvSpPr>
        <p:spPr>
          <a:xfrm>
            <a:off x="5048548" y="3270109"/>
            <a:ext cx="1731564" cy="276999"/>
          </a:xfrm>
          <a:prstGeom prst="rect">
            <a:avLst/>
          </a:prstGeom>
          <a:noFill/>
        </p:spPr>
        <p:txBody>
          <a:bodyPr wrap="none" rtlCol="0">
            <a:spAutoFit/>
          </a:bodyPr>
          <a:lstStyle/>
          <a:p>
            <a:r>
              <a:rPr lang="en-GB" sz="1200" dirty="0">
                <a:latin typeface="Arial" pitchFamily="34" charset="0"/>
                <a:cs typeface="Arial" pitchFamily="34" charset="0"/>
              </a:rPr>
              <a:t>Bold = 5% significance</a:t>
            </a:r>
          </a:p>
        </p:txBody>
      </p:sp>
    </p:spTree>
    <p:extLst>
      <p:ext uri="{BB962C8B-B14F-4D97-AF65-F5344CB8AC3E}">
        <p14:creationId xmlns:p14="http://schemas.microsoft.com/office/powerpoint/2010/main" val="4261924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Reliability in ensemble forecasting</a:t>
            </a:r>
            <a:endParaRPr lang="en-GB" dirty="0"/>
          </a:p>
        </p:txBody>
      </p:sp>
      <p:sp>
        <p:nvSpPr>
          <p:cNvPr id="3" name="Slide Number Placeholder 2"/>
          <p:cNvSpPr>
            <a:spLocks noGrp="1"/>
          </p:cNvSpPr>
          <p:nvPr>
            <p:ph type="sldNum" sz="quarter" idx="4"/>
          </p:nvPr>
        </p:nvSpPr>
        <p:spPr/>
        <p:txBody>
          <a:bodyPr/>
          <a:lstStyle/>
          <a:p>
            <a:fld id="{E4AB80EA-DB86-D849-B86F-15DAF31F0474}" type="slidenum">
              <a:rPr lang="en-US" smtClean="0"/>
              <a:pPr/>
              <a:t>15</a:t>
            </a:fld>
            <a:endParaRPr lang="en-US" dirty="0"/>
          </a:p>
        </p:txBody>
      </p:sp>
      <p:sp>
        <p:nvSpPr>
          <p:cNvPr id="4" name="Text Placeholder 3"/>
          <p:cNvSpPr>
            <a:spLocks noGrp="1"/>
          </p:cNvSpPr>
          <p:nvPr>
            <p:ph type="body" sz="quarter" idx="10"/>
          </p:nvPr>
        </p:nvSpPr>
        <p:spPr/>
        <p:txBody>
          <a:bodyPr/>
          <a:lstStyle/>
          <a:p>
            <a:r>
              <a:rPr lang="en-GB" smtClean="0"/>
              <a:t>(Cross-terms on squaring have zero expectation. EnsVar is scaled variance to account for finite ensemble-size)</a:t>
            </a:r>
            <a:endParaRPr lang="en-GB" dirty="0"/>
          </a:p>
        </p:txBody>
      </p:sp>
      <p:sp>
        <p:nvSpPr>
          <p:cNvPr id="6" name="Footer Placeholder 5"/>
          <p:cNvSpPr>
            <a:spLocks noGrp="1"/>
          </p:cNvSpPr>
          <p:nvPr>
            <p:ph type="ftr" sz="quarter" idx="3"/>
          </p:nvPr>
        </p:nvSpPr>
        <p:spPr/>
        <p:txBody>
          <a:bodyPr/>
          <a:lstStyle/>
          <a:p>
            <a:r>
              <a:rPr lang="en-US" smtClean="0"/>
              <a:t>European Centre for Medium-Range Weather Forecasts																												Mark J Rodwell</a:t>
            </a:r>
            <a:endParaRPr lang="en-US"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85605" y="649579"/>
            <a:ext cx="5486400" cy="5407152"/>
          </a:xfrm>
          <a:prstGeom prst="rect">
            <a:avLst/>
          </a:prstGeom>
        </p:spPr>
      </p:pic>
      <p:sp>
        <p:nvSpPr>
          <p:cNvPr id="8" name="TextBox 7"/>
          <p:cNvSpPr txBox="1"/>
          <p:nvPr/>
        </p:nvSpPr>
        <p:spPr>
          <a:xfrm>
            <a:off x="9343566" y="2829443"/>
            <a:ext cx="2639633" cy="338554"/>
          </a:xfrm>
          <a:prstGeom prst="rect">
            <a:avLst/>
          </a:prstGeom>
          <a:solidFill>
            <a:schemeClr val="accent3">
              <a:lumMod val="40000"/>
              <a:lumOff val="60000"/>
            </a:schemeClr>
          </a:solidFill>
        </p:spPr>
        <p:txBody>
          <a:bodyPr wrap="none" rtlCol="0">
            <a:spAutoFit/>
          </a:bodyPr>
          <a:lstStyle/>
          <a:p>
            <a:r>
              <a:rPr lang="en-GB" sz="1600" dirty="0"/>
              <a:t>Error</a:t>
            </a:r>
            <a:r>
              <a:rPr lang="en-GB" sz="1600" baseline="30000" dirty="0"/>
              <a:t>2</a:t>
            </a:r>
            <a:r>
              <a:rPr lang="en-GB" sz="1600" dirty="0"/>
              <a:t> = EnsVar + Residual</a:t>
            </a:r>
          </a:p>
        </p:txBody>
      </p:sp>
      <p:cxnSp>
        <p:nvCxnSpPr>
          <p:cNvPr id="9" name="Straight Connector 8"/>
          <p:cNvCxnSpPr>
            <a:stCxn id="8" idx="1"/>
          </p:cNvCxnSpPr>
          <p:nvPr/>
        </p:nvCxnSpPr>
        <p:spPr>
          <a:xfrm flipH="1" flipV="1">
            <a:off x="7935686" y="2985837"/>
            <a:ext cx="1407880" cy="12883"/>
          </a:xfrm>
          <a:prstGeom prst="line">
            <a:avLst/>
          </a:prstGeom>
          <a:ln>
            <a:solidFill>
              <a:srgbClr val="66B268"/>
            </a:solidFill>
            <a:tailEnd type="stealth" w="med" len="lg"/>
          </a:ln>
        </p:spPr>
        <p:style>
          <a:lnRef idx="1">
            <a:schemeClr val="accent1"/>
          </a:lnRef>
          <a:fillRef idx="0">
            <a:schemeClr val="accent1"/>
          </a:fillRef>
          <a:effectRef idx="0">
            <a:schemeClr val="accent1"/>
          </a:effectRef>
          <a:fontRef idx="minor">
            <a:schemeClr val="tx1"/>
          </a:fontRef>
        </p:style>
      </p:cxnSp>
      <p:sp>
        <p:nvSpPr>
          <p:cNvPr id="5" name="Text Placeholder 4"/>
          <p:cNvSpPr>
            <a:spLocks noGrp="1"/>
          </p:cNvSpPr>
          <p:nvPr>
            <p:ph type="body" sz="quarter" idx="11"/>
          </p:nvPr>
        </p:nvSpPr>
        <p:spPr/>
        <p:txBody>
          <a:bodyPr/>
          <a:lstStyle/>
          <a:p>
            <a:r>
              <a:rPr lang="en-GB" dirty="0" smtClean="0"/>
              <a:t>Adapted from Rodwell et al. (2015) QJRMS</a:t>
            </a:r>
            <a:endParaRPr lang="en-GB" dirty="0"/>
          </a:p>
        </p:txBody>
      </p:sp>
    </p:spTree>
    <p:extLst>
      <p:ext uri="{BB962C8B-B14F-4D97-AF65-F5344CB8AC3E}">
        <p14:creationId xmlns:p14="http://schemas.microsoft.com/office/powerpoint/2010/main" val="11987614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a:t>
            </a:r>
            <a:r>
              <a:rPr lang="en-GB" dirty="0" smtClean="0"/>
              <a:t>omposite with </a:t>
            </a:r>
            <a:r>
              <a:rPr lang="en-GB" dirty="0"/>
              <a:t>North </a:t>
            </a:r>
            <a:r>
              <a:rPr lang="en-GB" dirty="0" smtClean="0"/>
              <a:t>American trough &amp; CAPE ( </a:t>
            </a:r>
            <a:r>
              <a:rPr lang="en-GB" dirty="0" smtClean="0">
                <a:sym typeface="Symbol" panose="05050102010706020507" pitchFamily="18" charset="2"/>
              </a:rPr>
              <a:t> </a:t>
            </a:r>
            <a:r>
              <a:rPr lang="en-GB" dirty="0" smtClean="0"/>
              <a:t>Mesoscale convective systems)</a:t>
            </a:r>
            <a:endParaRPr lang="en-GB" dirty="0"/>
          </a:p>
        </p:txBody>
      </p:sp>
      <p:sp>
        <p:nvSpPr>
          <p:cNvPr id="3" name="Slide Number Placeholder 2"/>
          <p:cNvSpPr>
            <a:spLocks noGrp="1"/>
          </p:cNvSpPr>
          <p:nvPr>
            <p:ph type="sldNum" sz="quarter" idx="4"/>
          </p:nvPr>
        </p:nvSpPr>
        <p:spPr/>
        <p:txBody>
          <a:bodyPr/>
          <a:lstStyle/>
          <a:p>
            <a:pPr algn="r"/>
            <a:fld id="{E4AB80EA-DB86-D849-B86F-15DAF31F0474}" type="slidenum">
              <a:rPr lang="en-US" smtClean="0"/>
              <a:pPr algn="r"/>
              <a:t>16</a:t>
            </a:fld>
            <a:endParaRPr lang="en-US" dirty="0"/>
          </a:p>
        </p:txBody>
      </p:sp>
      <p:sp>
        <p:nvSpPr>
          <p:cNvPr id="5" name="Text Placeholder 4"/>
          <p:cNvSpPr>
            <a:spLocks noGrp="1"/>
          </p:cNvSpPr>
          <p:nvPr>
            <p:ph type="body" sz="quarter" idx="11"/>
          </p:nvPr>
        </p:nvSpPr>
        <p:spPr>
          <a:xfrm>
            <a:off x="8826675" y="649579"/>
            <a:ext cx="3153596" cy="184666"/>
          </a:xfrm>
        </p:spPr>
        <p:txBody>
          <a:bodyPr/>
          <a:lstStyle/>
          <a:p>
            <a:r>
              <a:rPr lang="en-GB" dirty="0"/>
              <a:t>Rodwell 2016, ECMWF Newsletter</a:t>
            </a:r>
          </a:p>
        </p:txBody>
      </p:sp>
      <p:sp>
        <p:nvSpPr>
          <p:cNvPr id="6" name="Footer Placeholder 5"/>
          <p:cNvSpPr>
            <a:spLocks noGrp="1"/>
          </p:cNvSpPr>
          <p:nvPr>
            <p:ph type="ftr" sz="quarter" idx="3"/>
          </p:nvPr>
        </p:nvSpPr>
        <p:spPr/>
        <p:txBody>
          <a:bodyPr/>
          <a:lstStyle/>
          <a:p>
            <a:r>
              <a:rPr lang="en-US" b="0" smtClean="0"/>
              <a:t>European Centre for Medium-Range Weather Forecasts																												Mark J Rodwell</a:t>
            </a:r>
            <a:endParaRPr lang="en-US" dirty="0"/>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t="5770" b="66089"/>
          <a:stretch/>
        </p:blipFill>
        <p:spPr>
          <a:xfrm>
            <a:off x="2518530" y="1066554"/>
            <a:ext cx="6602461" cy="1378041"/>
          </a:xfrm>
          <a:prstGeom prst="rect">
            <a:avLst/>
          </a:prstGeom>
        </p:spPr>
      </p:pic>
      <p:sp>
        <p:nvSpPr>
          <p:cNvPr id="8" name="Rectangle 7"/>
          <p:cNvSpPr/>
          <p:nvPr/>
        </p:nvSpPr>
        <p:spPr>
          <a:xfrm>
            <a:off x="3041967" y="2202670"/>
            <a:ext cx="5555584" cy="214133"/>
          </a:xfrm>
          <a:prstGeom prst="rect">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9120990" y="1940663"/>
            <a:ext cx="1127816" cy="286360"/>
          </a:xfrm>
          <a:prstGeom prst="rect">
            <a:avLst/>
          </a:prstGeom>
          <a:noFill/>
        </p:spPr>
        <p:txBody>
          <a:bodyPr wrap="square" lIns="36000" rIns="0" rtlCol="0">
            <a:spAutoFit/>
          </a:bodyPr>
          <a:lstStyle/>
          <a:p>
            <a:pPr>
              <a:lnSpc>
                <a:spcPct val="120000"/>
              </a:lnSpc>
            </a:pPr>
            <a:r>
              <a:rPr lang="en-GB" sz="1051" dirty="0">
                <a:solidFill>
                  <a:schemeClr val="tx1">
                    <a:lumMod val="50000"/>
                    <a:lumOff val="50000"/>
                  </a:schemeClr>
                </a:solidFill>
                <a:latin typeface="Arial" panose="020B0604020202020204" pitchFamily="34" charset="0"/>
                <a:cs typeface="Arial" panose="020B0604020202020204" pitchFamily="34" charset="0"/>
              </a:rPr>
              <a:t>95% confident</a:t>
            </a:r>
          </a:p>
        </p:txBody>
      </p:sp>
      <p:sp>
        <p:nvSpPr>
          <p:cNvPr id="10" name="TextBox 9"/>
          <p:cNvSpPr txBox="1"/>
          <p:nvPr/>
        </p:nvSpPr>
        <p:spPr>
          <a:xfrm>
            <a:off x="9120990" y="1762958"/>
            <a:ext cx="1104384" cy="286360"/>
          </a:xfrm>
          <a:prstGeom prst="rect">
            <a:avLst/>
          </a:prstGeom>
          <a:noFill/>
        </p:spPr>
        <p:txBody>
          <a:bodyPr wrap="square" lIns="36000" rIns="0" rtlCol="0">
            <a:spAutoFit/>
          </a:bodyPr>
          <a:lstStyle/>
          <a:p>
            <a:pPr>
              <a:lnSpc>
                <a:spcPct val="120000"/>
              </a:lnSpc>
            </a:pPr>
            <a:r>
              <a:rPr lang="en-GB" sz="1051" dirty="0">
                <a:solidFill>
                  <a:schemeClr val="tx1">
                    <a:lumMod val="50000"/>
                    <a:lumOff val="50000"/>
                  </a:schemeClr>
                </a:solidFill>
                <a:latin typeface="Arial" panose="020B0604020202020204" pitchFamily="34" charset="0"/>
                <a:cs typeface="Arial" panose="020B0604020202020204" pitchFamily="34" charset="0"/>
              </a:rPr>
              <a:t>Not significant</a:t>
            </a:r>
          </a:p>
        </p:txBody>
      </p:sp>
      <p:cxnSp>
        <p:nvCxnSpPr>
          <p:cNvPr id="11" name="Straight Arrow Connector 10"/>
          <p:cNvCxnSpPr>
            <a:stCxn id="9" idx="1"/>
          </p:cNvCxnSpPr>
          <p:nvPr/>
        </p:nvCxnSpPr>
        <p:spPr>
          <a:xfrm flipH="1" flipV="1">
            <a:off x="8876434" y="2009573"/>
            <a:ext cx="244557" cy="74271"/>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10" idx="1"/>
          </p:cNvCxnSpPr>
          <p:nvPr/>
        </p:nvCxnSpPr>
        <p:spPr>
          <a:xfrm flipH="1">
            <a:off x="8876434" y="1906139"/>
            <a:ext cx="244557" cy="39715"/>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065240" y="1337009"/>
            <a:ext cx="333425" cy="215444"/>
          </a:xfrm>
          <a:prstGeom prst="rect">
            <a:avLst/>
          </a:prstGeom>
          <a:noFill/>
        </p:spPr>
        <p:txBody>
          <a:bodyPr wrap="none" lIns="0" tIns="0" rIns="0" bIns="0" rtlCol="0">
            <a:spAutoFit/>
          </a:bodyPr>
          <a:lstStyle/>
          <a:p>
            <a:r>
              <a:rPr lang="en-GB" sz="1400" dirty="0"/>
              <a:t>D+1</a:t>
            </a:r>
          </a:p>
        </p:txBody>
      </p:sp>
      <p:sp>
        <p:nvSpPr>
          <p:cNvPr id="16" name="TextBox 15"/>
          <p:cNvSpPr txBox="1"/>
          <p:nvPr/>
        </p:nvSpPr>
        <p:spPr>
          <a:xfrm>
            <a:off x="2525784" y="765914"/>
            <a:ext cx="464871" cy="215444"/>
          </a:xfrm>
          <a:prstGeom prst="rect">
            <a:avLst/>
          </a:prstGeom>
          <a:noFill/>
        </p:spPr>
        <p:txBody>
          <a:bodyPr wrap="none" lIns="0" tIns="0" rIns="0" bIns="0" rtlCol="0">
            <a:spAutoFit/>
          </a:bodyPr>
          <a:lstStyle/>
          <a:p>
            <a:r>
              <a:rPr lang="en-GB" sz="1400" dirty="0"/>
              <a:t>Error</a:t>
            </a:r>
            <a:r>
              <a:rPr lang="en-GB" sz="1400" baseline="30000" dirty="0"/>
              <a:t>2</a:t>
            </a:r>
          </a:p>
        </p:txBody>
      </p:sp>
      <p:sp>
        <p:nvSpPr>
          <p:cNvPr id="17" name="TextBox 16"/>
          <p:cNvSpPr txBox="1"/>
          <p:nvPr/>
        </p:nvSpPr>
        <p:spPr>
          <a:xfrm>
            <a:off x="4745344" y="765914"/>
            <a:ext cx="1539973" cy="215444"/>
          </a:xfrm>
          <a:prstGeom prst="rect">
            <a:avLst/>
          </a:prstGeom>
          <a:noFill/>
        </p:spPr>
        <p:txBody>
          <a:bodyPr wrap="none" lIns="0" tIns="0" rIns="0" bIns="0" rtlCol="0">
            <a:spAutoFit/>
          </a:bodyPr>
          <a:lstStyle/>
          <a:p>
            <a:r>
              <a:rPr lang="en-GB" sz="1400" dirty="0"/>
              <a:t>Ensemble Variance</a:t>
            </a:r>
            <a:endParaRPr lang="en-GB" sz="1400" baseline="30000" dirty="0"/>
          </a:p>
        </p:txBody>
      </p:sp>
      <p:sp>
        <p:nvSpPr>
          <p:cNvPr id="18" name="TextBox 17"/>
          <p:cNvSpPr txBox="1"/>
          <p:nvPr/>
        </p:nvSpPr>
        <p:spPr>
          <a:xfrm>
            <a:off x="6955948" y="765914"/>
            <a:ext cx="697307" cy="215444"/>
          </a:xfrm>
          <a:prstGeom prst="rect">
            <a:avLst/>
          </a:prstGeom>
          <a:noFill/>
        </p:spPr>
        <p:txBody>
          <a:bodyPr wrap="none" lIns="0" tIns="0" rIns="0" bIns="0" rtlCol="0">
            <a:spAutoFit/>
          </a:bodyPr>
          <a:lstStyle/>
          <a:p>
            <a:r>
              <a:rPr lang="en-GB" sz="1400" dirty="0"/>
              <a:t>Residual</a:t>
            </a:r>
            <a:endParaRPr lang="en-GB" sz="1400" baseline="30000" dirty="0"/>
          </a:p>
        </p:txBody>
      </p:sp>
      <p:grpSp>
        <p:nvGrpSpPr>
          <p:cNvPr id="19" name="Group 18"/>
          <p:cNvGrpSpPr/>
          <p:nvPr/>
        </p:nvGrpSpPr>
        <p:grpSpPr>
          <a:xfrm>
            <a:off x="2065240" y="2520841"/>
            <a:ext cx="7055751" cy="1362317"/>
            <a:chOff x="240790" y="2690659"/>
            <a:chExt cx="7055751" cy="1362317"/>
          </a:xfrm>
        </p:grpSpPr>
        <p:sp>
          <p:nvSpPr>
            <p:cNvPr id="20" name="TextBox 19"/>
            <p:cNvSpPr txBox="1"/>
            <p:nvPr/>
          </p:nvSpPr>
          <p:spPr>
            <a:xfrm>
              <a:off x="240790" y="2972778"/>
              <a:ext cx="333425" cy="215444"/>
            </a:xfrm>
            <a:prstGeom prst="rect">
              <a:avLst/>
            </a:prstGeom>
            <a:noFill/>
          </p:spPr>
          <p:txBody>
            <a:bodyPr wrap="none" lIns="0" tIns="0" rIns="0" bIns="0" rtlCol="0">
              <a:spAutoFit/>
            </a:bodyPr>
            <a:lstStyle/>
            <a:p>
              <a:r>
                <a:rPr lang="en-GB" sz="1400" dirty="0"/>
                <a:t>D+3</a:t>
              </a:r>
            </a:p>
          </p:txBody>
        </p:sp>
        <p:pic>
          <p:nvPicPr>
            <p:cNvPr id="21" name="Picture 20"/>
            <p:cNvPicPr>
              <a:picLocks noChangeAspect="1"/>
            </p:cNvPicPr>
            <p:nvPr/>
          </p:nvPicPr>
          <p:blipFill rotWithShape="1">
            <a:blip r:embed="rId3" cstate="print">
              <a:extLst>
                <a:ext uri="{28A0092B-C50C-407E-A947-70E740481C1C}">
                  <a14:useLocalDpi xmlns:a14="http://schemas.microsoft.com/office/drawing/2010/main" val="0"/>
                </a:ext>
              </a:extLst>
            </a:blip>
            <a:srcRect t="38688" b="33697"/>
            <a:stretch/>
          </p:blipFill>
          <p:spPr>
            <a:xfrm>
              <a:off x="694080" y="2690659"/>
              <a:ext cx="6602461" cy="1352282"/>
            </a:xfrm>
            <a:prstGeom prst="rect">
              <a:avLst/>
            </a:prstGeom>
          </p:spPr>
        </p:pic>
        <p:sp>
          <p:nvSpPr>
            <p:cNvPr id="22" name="Rectangle 21"/>
            <p:cNvSpPr/>
            <p:nvPr/>
          </p:nvSpPr>
          <p:spPr>
            <a:xfrm>
              <a:off x="1217518" y="3838843"/>
              <a:ext cx="5555584" cy="214133"/>
            </a:xfrm>
            <a:prstGeom prst="rect">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3" name="Group 22"/>
          <p:cNvGrpSpPr/>
          <p:nvPr/>
        </p:nvGrpSpPr>
        <p:grpSpPr>
          <a:xfrm>
            <a:off x="2065240" y="3988527"/>
            <a:ext cx="7055751" cy="1356466"/>
            <a:chOff x="240790" y="4158346"/>
            <a:chExt cx="7055751" cy="1356466"/>
          </a:xfrm>
        </p:grpSpPr>
        <p:pic>
          <p:nvPicPr>
            <p:cNvPr id="24" name="Picture 23"/>
            <p:cNvPicPr>
              <a:picLocks noChangeAspect="1"/>
            </p:cNvPicPr>
            <p:nvPr/>
          </p:nvPicPr>
          <p:blipFill rotWithShape="1">
            <a:blip r:embed="rId3" cstate="print">
              <a:extLst>
                <a:ext uri="{28A0092B-C50C-407E-A947-70E740481C1C}">
                  <a14:useLocalDpi xmlns:a14="http://schemas.microsoft.com/office/drawing/2010/main" val="0"/>
                </a:ext>
              </a:extLst>
            </a:blip>
            <a:srcRect t="72617" b="294"/>
            <a:stretch/>
          </p:blipFill>
          <p:spPr>
            <a:xfrm>
              <a:off x="694080" y="4158346"/>
              <a:ext cx="6602461" cy="1326524"/>
            </a:xfrm>
            <a:prstGeom prst="rect">
              <a:avLst/>
            </a:prstGeom>
          </p:spPr>
        </p:pic>
        <p:sp>
          <p:nvSpPr>
            <p:cNvPr id="25" name="Rectangle 24"/>
            <p:cNvSpPr/>
            <p:nvPr/>
          </p:nvSpPr>
          <p:spPr>
            <a:xfrm>
              <a:off x="1217518" y="5300679"/>
              <a:ext cx="5555584" cy="214133"/>
            </a:xfrm>
            <a:prstGeom prst="rect">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240790" y="4448117"/>
              <a:ext cx="333425" cy="215444"/>
            </a:xfrm>
            <a:prstGeom prst="rect">
              <a:avLst/>
            </a:prstGeom>
            <a:noFill/>
          </p:spPr>
          <p:txBody>
            <a:bodyPr wrap="none" lIns="0" tIns="0" rIns="0" bIns="0" rtlCol="0">
              <a:spAutoFit/>
            </a:bodyPr>
            <a:lstStyle/>
            <a:p>
              <a:r>
                <a:rPr lang="en-GB" sz="1400" dirty="0"/>
                <a:t>D+5</a:t>
              </a:r>
            </a:p>
          </p:txBody>
        </p:sp>
      </p:grpSp>
      <p:sp>
        <p:nvSpPr>
          <p:cNvPr id="27" name="TextBox 26"/>
          <p:cNvSpPr txBox="1"/>
          <p:nvPr/>
        </p:nvSpPr>
        <p:spPr>
          <a:xfrm>
            <a:off x="9684898" y="4395795"/>
            <a:ext cx="2028119" cy="535531"/>
          </a:xfrm>
          <a:prstGeom prst="rect">
            <a:avLst/>
          </a:prstGeom>
          <a:noFill/>
        </p:spPr>
        <p:txBody>
          <a:bodyPr wrap="none" rtlCol="0">
            <a:spAutoFit/>
          </a:bodyPr>
          <a:lstStyle/>
          <a:p>
            <a:pPr>
              <a:lnSpc>
                <a:spcPct val="120000"/>
              </a:lnSpc>
            </a:pPr>
            <a:r>
              <a:rPr lang="en-GB" sz="1200" dirty="0">
                <a:solidFill>
                  <a:schemeClr val="tx1">
                    <a:lumMod val="50000"/>
                    <a:lumOff val="50000"/>
                  </a:schemeClr>
                </a:solidFill>
                <a:latin typeface="Arial" panose="020B0604020202020204" pitchFamily="34" charset="0"/>
                <a:cs typeface="Arial" panose="020B0604020202020204" pitchFamily="34" charset="0"/>
              </a:rPr>
              <a:t>Error</a:t>
            </a:r>
            <a:r>
              <a:rPr lang="en-GB" sz="1200" baseline="30000" dirty="0">
                <a:solidFill>
                  <a:schemeClr val="tx1">
                    <a:lumMod val="50000"/>
                    <a:lumOff val="50000"/>
                  </a:schemeClr>
                </a:solidFill>
                <a:latin typeface="Arial" panose="020B0604020202020204" pitchFamily="34" charset="0"/>
                <a:cs typeface="Arial" panose="020B0604020202020204" pitchFamily="34" charset="0"/>
              </a:rPr>
              <a:t>2</a:t>
            </a:r>
            <a:r>
              <a:rPr lang="en-GB" sz="1200" dirty="0">
                <a:solidFill>
                  <a:schemeClr val="tx1">
                    <a:lumMod val="50000"/>
                    <a:lumOff val="50000"/>
                  </a:schemeClr>
                </a:solidFill>
                <a:latin typeface="Arial" panose="020B0604020202020204" pitchFamily="34" charset="0"/>
                <a:cs typeface="Arial" panose="020B0604020202020204" pitchFamily="34" charset="0"/>
              </a:rPr>
              <a:t> = EnsVar + Residual</a:t>
            </a:r>
          </a:p>
          <a:p>
            <a:pPr>
              <a:lnSpc>
                <a:spcPct val="120000"/>
              </a:lnSpc>
            </a:pPr>
            <a:r>
              <a:rPr lang="en-GB" sz="1200" dirty="0">
                <a:solidFill>
                  <a:schemeClr val="tx1">
                    <a:lumMod val="50000"/>
                    <a:lumOff val="50000"/>
                  </a:schemeClr>
                </a:solidFill>
                <a:latin typeface="Arial" panose="020B0604020202020204" pitchFamily="34" charset="0"/>
                <a:cs typeface="Arial" panose="020B0604020202020204" pitchFamily="34" charset="0"/>
              </a:rPr>
              <a:t>Reliability </a:t>
            </a:r>
            <a:r>
              <a:rPr lang="en-GB" sz="1200" dirty="0">
                <a:solidFill>
                  <a:schemeClr val="tx1">
                    <a:lumMod val="50000"/>
                    <a:lumOff val="50000"/>
                  </a:schemeClr>
                </a:solidFill>
                <a:latin typeface="Arial" panose="020B0604020202020204" pitchFamily="34" charset="0"/>
                <a:cs typeface="Arial" panose="020B0604020202020204" pitchFamily="34" charset="0"/>
                <a:sym typeface="Symbol" panose="05050102010706020507" pitchFamily="18" charset="2"/>
              </a:rPr>
              <a:t> </a:t>
            </a:r>
            <a:r>
              <a:rPr lang="en-GB" sz="1200" dirty="0">
                <a:solidFill>
                  <a:schemeClr val="tx1">
                    <a:lumMod val="50000"/>
                    <a:lumOff val="50000"/>
                  </a:schemeClr>
                </a:solidFill>
                <a:latin typeface="Arial" panose="020B0604020202020204" pitchFamily="34" charset="0"/>
                <a:cs typeface="Arial" panose="020B0604020202020204" pitchFamily="34" charset="0"/>
              </a:rPr>
              <a:t>[Residual]=0</a:t>
            </a:r>
          </a:p>
        </p:txBody>
      </p:sp>
      <p:sp>
        <p:nvSpPr>
          <p:cNvPr id="28" name="TextBox 27"/>
          <p:cNvSpPr txBox="1"/>
          <p:nvPr/>
        </p:nvSpPr>
        <p:spPr>
          <a:xfrm>
            <a:off x="394303" y="696868"/>
            <a:ext cx="1402628" cy="246221"/>
          </a:xfrm>
          <a:prstGeom prst="rect">
            <a:avLst/>
          </a:prstGeom>
          <a:noFill/>
        </p:spPr>
        <p:txBody>
          <a:bodyPr wrap="none" lIns="0" tIns="0" rIns="0" bIns="0" rtlCol="0">
            <a:spAutoFit/>
          </a:bodyPr>
          <a:lstStyle/>
          <a:p>
            <a:r>
              <a:rPr lang="en-GB" sz="1600" smtClean="0">
                <a:solidFill>
                  <a:schemeClr val="tx1">
                    <a:lumMod val="50000"/>
                    <a:lumOff val="50000"/>
                  </a:schemeClr>
                </a:solidFill>
              </a:rPr>
              <a:t>Z200</a:t>
            </a:r>
            <a:r>
              <a:rPr lang="en-GB" sz="1600" dirty="0" smtClean="0">
                <a:solidFill>
                  <a:schemeClr val="tx1">
                    <a:lumMod val="50000"/>
                    <a:lumOff val="50000"/>
                  </a:schemeClr>
                </a:solidFill>
              </a:rPr>
              <a:t>, 54 cases</a:t>
            </a:r>
            <a:endParaRPr lang="en-GB" sz="1600" dirty="0">
              <a:solidFill>
                <a:schemeClr val="tx1">
                  <a:lumMod val="50000"/>
                  <a:lumOff val="50000"/>
                </a:schemeClr>
              </a:solidFill>
            </a:endParaRPr>
          </a:p>
        </p:txBody>
      </p:sp>
      <p:sp>
        <p:nvSpPr>
          <p:cNvPr id="29" name="Text Placeholder 2"/>
          <p:cNvSpPr txBox="1">
            <a:spLocks/>
          </p:cNvSpPr>
          <p:nvPr/>
        </p:nvSpPr>
        <p:spPr>
          <a:xfrm>
            <a:off x="1360955" y="5566410"/>
            <a:ext cx="9115457" cy="658642"/>
          </a:xfrm>
          <a:prstGeom prst="rect">
            <a:avLst/>
          </a:prstGeom>
        </p:spPr>
        <p:txBody>
          <a:bodyPr wrap="square" lIns="0" tIns="0" rIns="0" bIns="0">
            <a:spAutoFit/>
          </a:bodyPr>
          <a:lstStyle>
            <a:lvl1pPr marL="0" indent="0" algn="l" defTabSz="457200" rtl="0" eaLnBrk="1" latinLnBrk="0" hangingPunct="1">
              <a:spcBef>
                <a:spcPct val="20000"/>
              </a:spcBef>
              <a:buClr>
                <a:schemeClr val="bg1"/>
              </a:buClr>
              <a:buFont typeface="Arial"/>
              <a:buNone/>
              <a:defRPr sz="1200" i="1" kern="1200">
                <a:solidFill>
                  <a:schemeClr val="tx1">
                    <a:lumMod val="50000"/>
                    <a:lumOff val="50000"/>
                  </a:schemeClr>
                </a:solidFill>
                <a:latin typeface="+mn-lt"/>
                <a:ea typeface="+mn-ea"/>
                <a:cs typeface="+mn-cs"/>
              </a:defRPr>
            </a:lvl1pPr>
            <a:lvl2pPr marL="457200" indent="0" algn="l" defTabSz="457200" rtl="0" eaLnBrk="1" latinLnBrk="0" hangingPunct="1">
              <a:spcBef>
                <a:spcPct val="20000"/>
              </a:spcBef>
              <a:buClr>
                <a:schemeClr val="bg1"/>
              </a:buClr>
              <a:buFont typeface="Arial"/>
              <a:buNone/>
              <a:defRPr sz="2800" kern="1200">
                <a:solidFill>
                  <a:schemeClr val="bg1"/>
                </a:solidFill>
                <a:latin typeface="+mn-lt"/>
                <a:ea typeface="+mn-ea"/>
                <a:cs typeface="+mn-cs"/>
              </a:defRPr>
            </a:lvl2pPr>
            <a:lvl3pPr marL="914400" indent="0" algn="l" defTabSz="457200" rtl="0" eaLnBrk="1" latinLnBrk="0" hangingPunct="1">
              <a:spcBef>
                <a:spcPct val="20000"/>
              </a:spcBef>
              <a:buClr>
                <a:schemeClr val="bg1"/>
              </a:buClr>
              <a:buFont typeface="Arial"/>
              <a:buNone/>
              <a:defRPr sz="2400" kern="1200">
                <a:solidFill>
                  <a:schemeClr val="bg1"/>
                </a:solidFill>
                <a:latin typeface="+mn-lt"/>
                <a:ea typeface="+mn-ea"/>
                <a:cs typeface="+mn-cs"/>
              </a:defRPr>
            </a:lvl3pPr>
            <a:lvl4pPr marL="1371600" indent="0" algn="l" defTabSz="457200" rtl="0" eaLnBrk="1" latinLnBrk="0" hangingPunct="1">
              <a:spcBef>
                <a:spcPct val="20000"/>
              </a:spcBef>
              <a:buClr>
                <a:schemeClr val="bg1"/>
              </a:buClr>
              <a:buFont typeface="Arial"/>
              <a:buNone/>
              <a:defRPr sz="2000" kern="1200">
                <a:solidFill>
                  <a:schemeClr val="bg1"/>
                </a:solidFill>
                <a:latin typeface="+mn-lt"/>
                <a:ea typeface="+mn-ea"/>
                <a:cs typeface="+mn-cs"/>
              </a:defRPr>
            </a:lvl4pPr>
            <a:lvl5pPr marL="1828800" indent="0" algn="l" defTabSz="457200" rtl="0" eaLnBrk="1" latinLnBrk="0" hangingPunct="1">
              <a:spcBef>
                <a:spcPct val="20000"/>
              </a:spcBef>
              <a:buClr>
                <a:schemeClr val="bg1"/>
              </a:buClr>
              <a:buFont typeface="Arial"/>
              <a:buNone/>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71450" indent="-171450">
              <a:lnSpc>
                <a:spcPct val="105000"/>
              </a:lnSpc>
              <a:spcBef>
                <a:spcPts val="300"/>
              </a:spcBef>
              <a:buClr>
                <a:schemeClr val="tx1">
                  <a:lumMod val="50000"/>
                  <a:lumOff val="50000"/>
                </a:schemeClr>
              </a:buClr>
              <a:buFont typeface="Arial" panose="020B0604020202020204" pitchFamily="34" charset="0"/>
              <a:buChar char="•"/>
            </a:pPr>
            <a:r>
              <a:rPr lang="en-GB" dirty="0" smtClean="0">
                <a:latin typeface="Arial" panose="020B0604020202020204" pitchFamily="34" charset="0"/>
                <a:cs typeface="Arial" panose="020B0604020202020204" pitchFamily="34" charset="0"/>
              </a:rPr>
              <a:t>Following conditions conducive to MCS development, enhanced errors and spread propagate east towards Europe → ‘Busts’</a:t>
            </a:r>
          </a:p>
          <a:p>
            <a:pPr marL="171450" indent="-171450">
              <a:lnSpc>
                <a:spcPct val="105000"/>
              </a:lnSpc>
              <a:spcBef>
                <a:spcPts val="300"/>
              </a:spcBef>
              <a:buClr>
                <a:schemeClr val="tx1">
                  <a:lumMod val="50000"/>
                  <a:lumOff val="50000"/>
                </a:schemeClr>
              </a:buClr>
              <a:buFont typeface="Arial" panose="020B0604020202020204" pitchFamily="34" charset="0"/>
              <a:buChar char="•"/>
            </a:pPr>
            <a:r>
              <a:rPr lang="en-GB" dirty="0" smtClean="0">
                <a:latin typeface="Arial" panose="020B0604020202020204" pitchFamily="34" charset="0"/>
                <a:cs typeface="Arial" panose="020B0604020202020204" pitchFamily="34" charset="0"/>
              </a:rPr>
              <a:t>Note: -ve residuals occur in non-trough/CAPE situation too.</a:t>
            </a:r>
          </a:p>
          <a:p>
            <a:pPr marL="171450" indent="-171450">
              <a:lnSpc>
                <a:spcPct val="105000"/>
              </a:lnSpc>
              <a:spcBef>
                <a:spcPts val="300"/>
              </a:spcBef>
              <a:buClr>
                <a:schemeClr val="tx1">
                  <a:lumMod val="50000"/>
                  <a:lumOff val="50000"/>
                </a:schemeClr>
              </a:buClr>
              <a:buFont typeface="Arial" panose="020B0604020202020204" pitchFamily="34" charset="0"/>
              <a:buChar char="•"/>
            </a:pPr>
            <a:r>
              <a:rPr lang="en-GB" dirty="0" smtClean="0">
                <a:latin typeface="Arial" panose="020B0604020202020204" pitchFamily="34" charset="0"/>
                <a:cs typeface="Arial" panose="020B0604020202020204" pitchFamily="34" charset="0"/>
              </a:rPr>
              <a:t>+ve residual at D+5 is not significant (Chaos? → use bigger sample or shorter leadtime? But analysis uncertainty at D+1?)</a:t>
            </a:r>
          </a:p>
        </p:txBody>
      </p:sp>
      <p:sp>
        <p:nvSpPr>
          <p:cNvPr id="30" name="TextBox 29"/>
          <p:cNvSpPr txBox="1"/>
          <p:nvPr/>
        </p:nvSpPr>
        <p:spPr>
          <a:xfrm>
            <a:off x="9904740" y="5483111"/>
            <a:ext cx="365806" cy="369332"/>
          </a:xfrm>
          <a:prstGeom prst="rect">
            <a:avLst/>
          </a:prstGeom>
          <a:noFill/>
        </p:spPr>
        <p:txBody>
          <a:bodyPr wrap="none" rtlCol="0">
            <a:spAutoFit/>
          </a:bodyPr>
          <a:lstStyle/>
          <a:p>
            <a:r>
              <a:rPr lang="en-GB" b="1" dirty="0">
                <a:solidFill>
                  <a:srgbClr val="00B050"/>
                </a:solidFill>
                <a:sym typeface="Wingdings" panose="05000000000000000000" pitchFamily="2" charset="2"/>
              </a:rPr>
              <a:t></a:t>
            </a:r>
            <a:endParaRPr lang="en-GB" b="1" dirty="0">
              <a:solidFill>
                <a:srgbClr val="00B050"/>
              </a:solidFill>
            </a:endParaRPr>
          </a:p>
        </p:txBody>
      </p:sp>
      <p:sp>
        <p:nvSpPr>
          <p:cNvPr id="31" name="TextBox 30"/>
          <p:cNvSpPr txBox="1"/>
          <p:nvPr/>
        </p:nvSpPr>
        <p:spPr>
          <a:xfrm>
            <a:off x="9904740" y="5937836"/>
            <a:ext cx="332142" cy="369332"/>
          </a:xfrm>
          <a:prstGeom prst="rect">
            <a:avLst/>
          </a:prstGeom>
          <a:noFill/>
        </p:spPr>
        <p:txBody>
          <a:bodyPr wrap="none" rtlCol="0">
            <a:spAutoFit/>
          </a:bodyPr>
          <a:lstStyle/>
          <a:p>
            <a:r>
              <a:rPr lang="en-GB" b="1" dirty="0">
                <a:solidFill>
                  <a:srgbClr val="FF0000"/>
                </a:solidFill>
                <a:sym typeface="Wingdings" panose="05000000000000000000" pitchFamily="2" charset="2"/>
              </a:rPr>
              <a:t></a:t>
            </a:r>
            <a:endParaRPr lang="en-GB" b="1" dirty="0">
              <a:solidFill>
                <a:srgbClr val="FF0000"/>
              </a:solidFill>
            </a:endParaRPr>
          </a:p>
        </p:txBody>
      </p:sp>
    </p:spTree>
    <p:extLst>
      <p:ext uri="{BB962C8B-B14F-4D97-AF65-F5344CB8AC3E}">
        <p14:creationId xmlns:p14="http://schemas.microsoft.com/office/powerpoint/2010/main" val="29026404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Reliability in ensemble data assimilation</a:t>
            </a:r>
          </a:p>
        </p:txBody>
      </p:sp>
      <p:sp>
        <p:nvSpPr>
          <p:cNvPr id="3" name="Slide Number Placeholder 2"/>
          <p:cNvSpPr>
            <a:spLocks noGrp="1"/>
          </p:cNvSpPr>
          <p:nvPr>
            <p:ph type="sldNum" sz="quarter" idx="4"/>
          </p:nvPr>
        </p:nvSpPr>
        <p:spPr/>
        <p:txBody>
          <a:bodyPr/>
          <a:lstStyle/>
          <a:p>
            <a:pPr algn="r"/>
            <a:fld id="{E4AB80EA-DB86-D849-B86F-15DAF31F0474}" type="slidenum">
              <a:rPr lang="en-US" smtClean="0"/>
              <a:pPr algn="r"/>
              <a:t>17</a:t>
            </a:fld>
            <a:endParaRPr lang="en-US" dirty="0"/>
          </a:p>
        </p:txBody>
      </p:sp>
      <p:sp>
        <p:nvSpPr>
          <p:cNvPr id="4" name="Text Placeholder 3"/>
          <p:cNvSpPr>
            <a:spLocks noGrp="1"/>
          </p:cNvSpPr>
          <p:nvPr>
            <p:ph type="body" sz="quarter" idx="10"/>
          </p:nvPr>
        </p:nvSpPr>
        <p:spPr>
          <a:xfrm>
            <a:off x="394303" y="6167303"/>
            <a:ext cx="11579507" cy="184666"/>
          </a:xfrm>
        </p:spPr>
        <p:txBody>
          <a:bodyPr/>
          <a:lstStyle/>
          <a:p>
            <a:r>
              <a:rPr lang="en-GB" dirty="0"/>
              <a:t>(Cross-terms on squaring have zero expectation. EnsVar is scaled variance to account for finite ensemble-size</a:t>
            </a:r>
            <a:r>
              <a:rPr lang="en-GB" dirty="0" smtClean="0"/>
              <a:t>)</a:t>
            </a:r>
            <a:endParaRPr lang="en-GB" dirty="0"/>
          </a:p>
        </p:txBody>
      </p:sp>
      <p:sp>
        <p:nvSpPr>
          <p:cNvPr id="6" name="Footer Placeholder 5"/>
          <p:cNvSpPr>
            <a:spLocks noGrp="1"/>
          </p:cNvSpPr>
          <p:nvPr>
            <p:ph type="ftr" sz="quarter" idx="3"/>
          </p:nvPr>
        </p:nvSpPr>
        <p:spPr/>
        <p:txBody>
          <a:bodyPr/>
          <a:lstStyle/>
          <a:p>
            <a:r>
              <a:rPr lang="en-US" b="0" smtClean="0"/>
              <a:t>European Centre for Medium-Range Weather Forecasts																												Mark J Rodwell</a:t>
            </a:r>
            <a:endParaRPr lang="en-US"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85605" y="649579"/>
            <a:ext cx="5486400" cy="5407152"/>
          </a:xfrm>
          <a:prstGeom prst="rect">
            <a:avLst/>
          </a:prstGeom>
        </p:spPr>
      </p:pic>
      <p:sp>
        <p:nvSpPr>
          <p:cNvPr id="8" name="TextBox 7"/>
          <p:cNvSpPr txBox="1"/>
          <p:nvPr/>
        </p:nvSpPr>
        <p:spPr>
          <a:xfrm>
            <a:off x="270911" y="3353155"/>
            <a:ext cx="4507917" cy="338554"/>
          </a:xfrm>
          <a:prstGeom prst="rect">
            <a:avLst/>
          </a:prstGeom>
          <a:solidFill>
            <a:schemeClr val="accent2">
              <a:lumMod val="40000"/>
              <a:lumOff val="60000"/>
            </a:schemeClr>
          </a:solidFill>
        </p:spPr>
        <p:txBody>
          <a:bodyPr wrap="square" rtlCol="0">
            <a:spAutoFit/>
          </a:bodyPr>
          <a:lstStyle/>
          <a:p>
            <a:r>
              <a:rPr lang="en-GB" sz="1600" dirty="0"/>
              <a:t>Depar</a:t>
            </a:r>
            <a:r>
              <a:rPr lang="en-GB" sz="1600" baseline="30000" dirty="0"/>
              <a:t>2</a:t>
            </a:r>
            <a:r>
              <a:rPr lang="en-GB" sz="1600" dirty="0"/>
              <a:t> = Bias</a:t>
            </a:r>
            <a:r>
              <a:rPr lang="en-GB" sz="1600" baseline="30000" dirty="0"/>
              <a:t>2</a:t>
            </a:r>
            <a:r>
              <a:rPr lang="en-GB" sz="1600" dirty="0"/>
              <a:t> + EnsVar + ObsUnc</a:t>
            </a:r>
            <a:r>
              <a:rPr lang="en-GB" sz="1600" baseline="30000" dirty="0"/>
              <a:t>2</a:t>
            </a:r>
            <a:r>
              <a:rPr lang="en-GB" sz="1600" dirty="0"/>
              <a:t> + Residual</a:t>
            </a:r>
          </a:p>
        </p:txBody>
      </p:sp>
      <p:cxnSp>
        <p:nvCxnSpPr>
          <p:cNvPr id="9" name="Straight Connector 8"/>
          <p:cNvCxnSpPr/>
          <p:nvPr/>
        </p:nvCxnSpPr>
        <p:spPr>
          <a:xfrm flipV="1">
            <a:off x="4288971" y="2318657"/>
            <a:ext cx="1034143" cy="1034498"/>
          </a:xfrm>
          <a:prstGeom prst="line">
            <a:avLst/>
          </a:prstGeom>
          <a:ln>
            <a:solidFill>
              <a:srgbClr val="CE3429"/>
            </a:solidFill>
            <a:tailEnd type="stealth" w="med" len="lg"/>
          </a:ln>
        </p:spPr>
        <p:style>
          <a:lnRef idx="1">
            <a:schemeClr val="accent1"/>
          </a:lnRef>
          <a:fillRef idx="0">
            <a:schemeClr val="accent1"/>
          </a:fillRef>
          <a:effectRef idx="0">
            <a:schemeClr val="accent1"/>
          </a:effectRef>
          <a:fontRef idx="minor">
            <a:schemeClr val="tx1"/>
          </a:fontRef>
        </p:style>
      </p:cxnSp>
      <p:sp>
        <p:nvSpPr>
          <p:cNvPr id="5" name="Text Placeholder 4"/>
          <p:cNvSpPr>
            <a:spLocks noGrp="1"/>
          </p:cNvSpPr>
          <p:nvPr>
            <p:ph type="body" sz="quarter" idx="11"/>
          </p:nvPr>
        </p:nvSpPr>
        <p:spPr>
          <a:xfrm>
            <a:off x="8826675" y="649579"/>
            <a:ext cx="3153596" cy="184666"/>
          </a:xfrm>
        </p:spPr>
        <p:txBody>
          <a:bodyPr/>
          <a:lstStyle/>
          <a:p>
            <a:r>
              <a:rPr lang="en-GB" dirty="0">
                <a:solidFill>
                  <a:schemeClr val="bg1">
                    <a:lumMod val="50000"/>
                  </a:schemeClr>
                </a:solidFill>
              </a:rPr>
              <a:t>Adapted from Rodwell et al. </a:t>
            </a:r>
            <a:r>
              <a:rPr lang="en-GB" dirty="0"/>
              <a:t>(2015) </a:t>
            </a:r>
            <a:r>
              <a:rPr lang="en-GB" dirty="0" smtClean="0"/>
              <a:t>QJRMS</a:t>
            </a:r>
            <a:endParaRPr lang="en-GB" dirty="0"/>
          </a:p>
        </p:txBody>
      </p:sp>
    </p:spTree>
    <p:extLst>
      <p:ext uri="{BB962C8B-B14F-4D97-AF65-F5344CB8AC3E}">
        <p14:creationId xmlns:p14="http://schemas.microsoft.com/office/powerpoint/2010/main" val="17309940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EDA reliability budget: Non-trough/CAPE comp</a:t>
            </a:r>
            <a:r>
              <a:rPr lang="en-GB" dirty="0" smtClean="0"/>
              <a:t>.</a:t>
            </a:r>
            <a:endParaRPr lang="en-GB" dirty="0"/>
          </a:p>
        </p:txBody>
      </p:sp>
      <p:sp>
        <p:nvSpPr>
          <p:cNvPr id="3" name="Slide Number Placeholder 2"/>
          <p:cNvSpPr>
            <a:spLocks noGrp="1"/>
          </p:cNvSpPr>
          <p:nvPr>
            <p:ph type="sldNum" sz="quarter" idx="4"/>
          </p:nvPr>
        </p:nvSpPr>
        <p:spPr/>
        <p:txBody>
          <a:bodyPr/>
          <a:lstStyle/>
          <a:p>
            <a:pPr algn="r"/>
            <a:fld id="{E4AB80EA-DB86-D849-B86F-15DAF31F0474}" type="slidenum">
              <a:rPr lang="en-US" smtClean="0"/>
              <a:pPr algn="r"/>
              <a:t>18</a:t>
            </a:fld>
            <a:endParaRPr lang="en-US" dirty="0"/>
          </a:p>
        </p:txBody>
      </p:sp>
      <p:sp>
        <p:nvSpPr>
          <p:cNvPr id="5" name="Text Placeholder 4"/>
          <p:cNvSpPr>
            <a:spLocks noGrp="1"/>
          </p:cNvSpPr>
          <p:nvPr>
            <p:ph type="body" sz="quarter" idx="11"/>
          </p:nvPr>
        </p:nvSpPr>
        <p:spPr>
          <a:xfrm>
            <a:off x="8826675" y="649579"/>
            <a:ext cx="3153596" cy="184666"/>
          </a:xfrm>
        </p:spPr>
        <p:txBody>
          <a:bodyPr/>
          <a:lstStyle/>
          <a:p>
            <a:r>
              <a:rPr lang="en-GB" dirty="0"/>
              <a:t>Rodwell 2016, ECMWF </a:t>
            </a:r>
            <a:r>
              <a:rPr lang="en-GB" dirty="0" smtClean="0"/>
              <a:t>Newsletter</a:t>
            </a:r>
            <a:endParaRPr lang="en-GB" dirty="0"/>
          </a:p>
        </p:txBody>
      </p:sp>
      <p:sp>
        <p:nvSpPr>
          <p:cNvPr id="6" name="Footer Placeholder 5"/>
          <p:cNvSpPr>
            <a:spLocks noGrp="1"/>
          </p:cNvSpPr>
          <p:nvPr>
            <p:ph type="ftr" sz="quarter" idx="3"/>
          </p:nvPr>
        </p:nvSpPr>
        <p:spPr/>
        <p:txBody>
          <a:bodyPr/>
          <a:lstStyle/>
          <a:p>
            <a:r>
              <a:rPr lang="en-US" b="0" smtClean="0"/>
              <a:t>European Centre for Medium-Range Weather Forecasts																												Mark J Rodwell</a:t>
            </a:r>
            <a:endParaRPr lang="en-US"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48116" y="1304229"/>
            <a:ext cx="8618220" cy="3413760"/>
          </a:xfrm>
          <a:prstGeom prst="rect">
            <a:avLst/>
          </a:prstGeom>
        </p:spPr>
      </p:pic>
      <p:sp>
        <p:nvSpPr>
          <p:cNvPr id="8" name="TextBox 7"/>
          <p:cNvSpPr txBox="1"/>
          <p:nvPr/>
        </p:nvSpPr>
        <p:spPr>
          <a:xfrm>
            <a:off x="3852031" y="858502"/>
            <a:ext cx="4733668" cy="215444"/>
          </a:xfrm>
          <a:prstGeom prst="rect">
            <a:avLst/>
          </a:prstGeom>
          <a:noFill/>
        </p:spPr>
        <p:txBody>
          <a:bodyPr wrap="none" lIns="0" tIns="0" rIns="0" bIns="0" rtlCol="0">
            <a:spAutoFit/>
          </a:bodyPr>
          <a:lstStyle/>
          <a:p>
            <a:r>
              <a:rPr lang="en-GB" sz="1400" dirty="0">
                <a:latin typeface="Arial" panose="020B0604020202020204" pitchFamily="34" charset="0"/>
                <a:cs typeface="Arial" panose="020B0604020202020204" pitchFamily="34" charset="0"/>
              </a:rPr>
              <a:t>Relative to aircraft observations of zonal wind 200hPa (±15)</a:t>
            </a:r>
          </a:p>
        </p:txBody>
      </p:sp>
      <p:sp>
        <p:nvSpPr>
          <p:cNvPr id="9" name="TextBox 8"/>
          <p:cNvSpPr txBox="1"/>
          <p:nvPr/>
        </p:nvSpPr>
        <p:spPr>
          <a:xfrm>
            <a:off x="505098" y="5480972"/>
            <a:ext cx="9043850" cy="537070"/>
          </a:xfrm>
          <a:prstGeom prst="rect">
            <a:avLst/>
          </a:prstGeom>
          <a:noFill/>
        </p:spPr>
        <p:txBody>
          <a:bodyPr wrap="square" rtlCol="0">
            <a:spAutoFit/>
          </a:bodyPr>
          <a:lstStyle/>
          <a:p>
            <a:pPr marL="180975" indent="-180975">
              <a:lnSpc>
                <a:spcPct val="110000"/>
              </a:lnSpc>
              <a:spcBef>
                <a:spcPts val="300"/>
              </a:spcBef>
              <a:buFont typeface="Arial" panose="020B0604020202020204" pitchFamily="34" charset="0"/>
              <a:buChar char="•"/>
            </a:pPr>
            <a:r>
              <a:rPr lang="en-GB" sz="1200" dirty="0" smtClean="0">
                <a:solidFill>
                  <a:schemeClr val="tx1">
                    <a:lumMod val="50000"/>
                    <a:lumOff val="50000"/>
                  </a:schemeClr>
                </a:solidFill>
                <a:latin typeface="Arial" panose="020B0604020202020204" pitchFamily="34" charset="0"/>
                <a:cs typeface="Arial" panose="020B0604020202020204" pitchFamily="34" charset="0"/>
              </a:rPr>
              <a:t>Residual </a:t>
            </a:r>
            <a:r>
              <a:rPr lang="en-GB" sz="1200" dirty="0">
                <a:solidFill>
                  <a:schemeClr val="tx1">
                    <a:lumMod val="50000"/>
                    <a:lumOff val="50000"/>
                  </a:schemeClr>
                </a:solidFill>
                <a:latin typeface="Arial" panose="020B0604020202020204" pitchFamily="34" charset="0"/>
                <a:cs typeface="Arial" panose="020B0604020202020204" pitchFamily="34" charset="0"/>
              </a:rPr>
              <a:t>suggests general underestimation of background variance or observation </a:t>
            </a:r>
            <a:r>
              <a:rPr lang="en-GB" sz="1200" dirty="0" smtClean="0">
                <a:solidFill>
                  <a:schemeClr val="tx1">
                    <a:lumMod val="50000"/>
                    <a:lumOff val="50000"/>
                  </a:schemeClr>
                </a:solidFill>
                <a:latin typeface="Arial" panose="020B0604020202020204" pitchFamily="34" charset="0"/>
                <a:cs typeface="Arial" panose="020B0604020202020204" pitchFamily="34" charset="0"/>
              </a:rPr>
              <a:t>uncertainty</a:t>
            </a:r>
          </a:p>
          <a:p>
            <a:pPr marL="180975" indent="-180975">
              <a:lnSpc>
                <a:spcPct val="110000"/>
              </a:lnSpc>
              <a:spcBef>
                <a:spcPts val="300"/>
              </a:spcBef>
              <a:buFont typeface="Arial" panose="020B0604020202020204" pitchFamily="34" charset="0"/>
              <a:buChar char="•"/>
            </a:pPr>
            <a:r>
              <a:rPr lang="en-GB" sz="1200" dirty="0" smtClean="0">
                <a:solidFill>
                  <a:schemeClr val="tx1">
                    <a:lumMod val="50000"/>
                    <a:lumOff val="50000"/>
                  </a:schemeClr>
                </a:solidFill>
                <a:latin typeface="Arial" panose="020B0604020202020204" pitchFamily="34" charset="0"/>
                <a:cs typeface="Arial" panose="020B0604020202020204" pitchFamily="34" charset="0"/>
              </a:rPr>
              <a:t>Not interested in this here as we are interested in flow-dependent reliability</a:t>
            </a:r>
            <a:endParaRPr lang="en-GB" sz="12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11" name="TextBox 10"/>
          <p:cNvSpPr txBox="1"/>
          <p:nvPr/>
        </p:nvSpPr>
        <p:spPr>
          <a:xfrm>
            <a:off x="394303" y="696868"/>
            <a:ext cx="1739259" cy="246221"/>
          </a:xfrm>
          <a:prstGeom prst="rect">
            <a:avLst/>
          </a:prstGeom>
          <a:noFill/>
        </p:spPr>
        <p:txBody>
          <a:bodyPr wrap="none" lIns="0" tIns="0" rIns="0" bIns="0" rtlCol="0">
            <a:spAutoFit/>
          </a:bodyPr>
          <a:lstStyle/>
          <a:p>
            <a:r>
              <a:rPr lang="en-GB" sz="1600" dirty="0" smtClean="0">
                <a:solidFill>
                  <a:schemeClr val="tx1">
                    <a:lumMod val="50000"/>
                    <a:lumOff val="50000"/>
                  </a:schemeClr>
                </a:solidFill>
              </a:rPr>
              <a:t>u200, ~1000 cases</a:t>
            </a:r>
            <a:endParaRPr lang="en-GB" sz="1600" dirty="0">
              <a:solidFill>
                <a:schemeClr val="tx1">
                  <a:lumMod val="50000"/>
                  <a:lumOff val="50000"/>
                </a:schemeClr>
              </a:solidFill>
            </a:endParaRPr>
          </a:p>
        </p:txBody>
      </p:sp>
      <p:sp>
        <p:nvSpPr>
          <p:cNvPr id="12" name="TextBox 11"/>
          <p:cNvSpPr txBox="1"/>
          <p:nvPr/>
        </p:nvSpPr>
        <p:spPr>
          <a:xfrm>
            <a:off x="8585699" y="4881018"/>
            <a:ext cx="3234668" cy="443198"/>
          </a:xfrm>
          <a:prstGeom prst="rect">
            <a:avLst/>
          </a:prstGeom>
          <a:noFill/>
        </p:spPr>
        <p:txBody>
          <a:bodyPr wrap="none" lIns="0" tIns="0" rIns="0" bIns="0" rtlCol="0">
            <a:spAutoFit/>
          </a:bodyPr>
          <a:lstStyle/>
          <a:p>
            <a:pPr>
              <a:lnSpc>
                <a:spcPct val="120000"/>
              </a:lnSpc>
            </a:pPr>
            <a:r>
              <a:rPr lang="en-GB" sz="1200" dirty="0">
                <a:solidFill>
                  <a:schemeClr val="tx1">
                    <a:lumMod val="50000"/>
                    <a:lumOff val="50000"/>
                  </a:schemeClr>
                </a:solidFill>
                <a:latin typeface="Arial" panose="020B0604020202020204" pitchFamily="34" charset="0"/>
                <a:cs typeface="Arial" panose="020B0604020202020204" pitchFamily="34" charset="0"/>
              </a:rPr>
              <a:t>Depar</a:t>
            </a:r>
            <a:r>
              <a:rPr lang="en-GB" sz="1200" baseline="30000" dirty="0">
                <a:solidFill>
                  <a:schemeClr val="tx1">
                    <a:lumMod val="50000"/>
                    <a:lumOff val="50000"/>
                  </a:schemeClr>
                </a:solidFill>
                <a:latin typeface="Arial" panose="020B0604020202020204" pitchFamily="34" charset="0"/>
                <a:cs typeface="Arial" panose="020B0604020202020204" pitchFamily="34" charset="0"/>
              </a:rPr>
              <a:t>2</a:t>
            </a:r>
            <a:r>
              <a:rPr lang="en-GB" sz="1200" dirty="0">
                <a:solidFill>
                  <a:schemeClr val="tx1">
                    <a:lumMod val="50000"/>
                    <a:lumOff val="50000"/>
                  </a:schemeClr>
                </a:solidFill>
                <a:latin typeface="Arial" panose="020B0604020202020204" pitchFamily="34" charset="0"/>
                <a:cs typeface="Arial" panose="020B0604020202020204" pitchFamily="34" charset="0"/>
              </a:rPr>
              <a:t> = Bias</a:t>
            </a:r>
            <a:r>
              <a:rPr lang="en-GB" sz="1200" baseline="30000" dirty="0">
                <a:solidFill>
                  <a:schemeClr val="tx1">
                    <a:lumMod val="50000"/>
                    <a:lumOff val="50000"/>
                  </a:schemeClr>
                </a:solidFill>
                <a:latin typeface="Arial" panose="020B0604020202020204" pitchFamily="34" charset="0"/>
                <a:cs typeface="Arial" panose="020B0604020202020204" pitchFamily="34" charset="0"/>
              </a:rPr>
              <a:t>2</a:t>
            </a:r>
            <a:r>
              <a:rPr lang="en-GB" sz="1200" dirty="0">
                <a:solidFill>
                  <a:schemeClr val="tx1">
                    <a:lumMod val="50000"/>
                    <a:lumOff val="50000"/>
                  </a:schemeClr>
                </a:solidFill>
                <a:latin typeface="Arial" panose="020B0604020202020204" pitchFamily="34" charset="0"/>
                <a:cs typeface="Arial" panose="020B0604020202020204" pitchFamily="34" charset="0"/>
              </a:rPr>
              <a:t> + EnsVar + ObsUnc</a:t>
            </a:r>
            <a:r>
              <a:rPr lang="en-GB" sz="1200" baseline="30000" dirty="0">
                <a:solidFill>
                  <a:schemeClr val="tx1">
                    <a:lumMod val="50000"/>
                    <a:lumOff val="50000"/>
                  </a:schemeClr>
                </a:solidFill>
                <a:latin typeface="Arial" panose="020B0604020202020204" pitchFamily="34" charset="0"/>
                <a:cs typeface="Arial" panose="020B0604020202020204" pitchFamily="34" charset="0"/>
              </a:rPr>
              <a:t>2</a:t>
            </a:r>
            <a:r>
              <a:rPr lang="en-GB" sz="1200" dirty="0">
                <a:solidFill>
                  <a:schemeClr val="tx1">
                    <a:lumMod val="50000"/>
                    <a:lumOff val="50000"/>
                  </a:schemeClr>
                </a:solidFill>
                <a:latin typeface="Arial" panose="020B0604020202020204" pitchFamily="34" charset="0"/>
                <a:cs typeface="Arial" panose="020B0604020202020204" pitchFamily="34" charset="0"/>
              </a:rPr>
              <a:t> + Residual</a:t>
            </a:r>
          </a:p>
          <a:p>
            <a:pPr>
              <a:lnSpc>
                <a:spcPct val="120000"/>
              </a:lnSpc>
            </a:pPr>
            <a:r>
              <a:rPr lang="en-GB" sz="1200" dirty="0">
                <a:solidFill>
                  <a:schemeClr val="tx1">
                    <a:lumMod val="50000"/>
                    <a:lumOff val="50000"/>
                  </a:schemeClr>
                </a:solidFill>
                <a:latin typeface="Arial" panose="020B0604020202020204" pitchFamily="34" charset="0"/>
                <a:cs typeface="Arial" panose="020B0604020202020204" pitchFamily="34" charset="0"/>
              </a:rPr>
              <a:t>Reliability </a:t>
            </a:r>
            <a:r>
              <a:rPr lang="en-GB" sz="1200" dirty="0">
                <a:solidFill>
                  <a:schemeClr val="tx1">
                    <a:lumMod val="50000"/>
                    <a:lumOff val="50000"/>
                  </a:schemeClr>
                </a:solidFill>
                <a:latin typeface="Arial" panose="020B0604020202020204" pitchFamily="34" charset="0"/>
                <a:cs typeface="Arial" panose="020B0604020202020204" pitchFamily="34" charset="0"/>
                <a:sym typeface="Symbol" panose="05050102010706020507" pitchFamily="18" charset="2"/>
              </a:rPr>
              <a:t> </a:t>
            </a:r>
            <a:r>
              <a:rPr lang="en-GB" sz="1200" dirty="0">
                <a:solidFill>
                  <a:schemeClr val="tx1">
                    <a:lumMod val="50000"/>
                    <a:lumOff val="50000"/>
                  </a:schemeClr>
                </a:solidFill>
                <a:latin typeface="Arial" panose="020B0604020202020204" pitchFamily="34" charset="0"/>
                <a:cs typeface="Arial" panose="020B0604020202020204" pitchFamily="34" charset="0"/>
              </a:rPr>
              <a:t>[Residual]=0</a:t>
            </a:r>
          </a:p>
        </p:txBody>
      </p:sp>
    </p:spTree>
    <p:extLst>
      <p:ext uri="{BB962C8B-B14F-4D97-AF65-F5344CB8AC3E}">
        <p14:creationId xmlns:p14="http://schemas.microsoft.com/office/powerpoint/2010/main" val="11535060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EDA reliability budget: Trough/CAPE comp</a:t>
            </a:r>
            <a:r>
              <a:rPr lang="en-GB" dirty="0" smtClean="0"/>
              <a:t>.</a:t>
            </a:r>
            <a:endParaRPr lang="en-GB" dirty="0"/>
          </a:p>
        </p:txBody>
      </p:sp>
      <p:sp>
        <p:nvSpPr>
          <p:cNvPr id="3" name="Slide Number Placeholder 2"/>
          <p:cNvSpPr>
            <a:spLocks noGrp="1"/>
          </p:cNvSpPr>
          <p:nvPr>
            <p:ph type="sldNum" sz="quarter" idx="4"/>
          </p:nvPr>
        </p:nvSpPr>
        <p:spPr/>
        <p:txBody>
          <a:bodyPr/>
          <a:lstStyle/>
          <a:p>
            <a:pPr algn="r"/>
            <a:fld id="{E4AB80EA-DB86-D849-B86F-15DAF31F0474}" type="slidenum">
              <a:rPr lang="en-US" smtClean="0"/>
              <a:pPr algn="r"/>
              <a:t>19</a:t>
            </a:fld>
            <a:endParaRPr lang="en-US" dirty="0"/>
          </a:p>
        </p:txBody>
      </p:sp>
      <p:sp>
        <p:nvSpPr>
          <p:cNvPr id="5" name="Text Placeholder 4"/>
          <p:cNvSpPr>
            <a:spLocks noGrp="1"/>
          </p:cNvSpPr>
          <p:nvPr>
            <p:ph type="body" sz="quarter" idx="11"/>
          </p:nvPr>
        </p:nvSpPr>
        <p:spPr>
          <a:xfrm>
            <a:off x="8826675" y="649579"/>
            <a:ext cx="3153596" cy="184666"/>
          </a:xfrm>
        </p:spPr>
        <p:txBody>
          <a:bodyPr/>
          <a:lstStyle/>
          <a:p>
            <a:r>
              <a:rPr lang="en-GB" dirty="0"/>
              <a:t>Rodwell 2016, ECMWF </a:t>
            </a:r>
            <a:r>
              <a:rPr lang="en-GB" dirty="0" smtClean="0"/>
              <a:t>Newsletter</a:t>
            </a:r>
            <a:endParaRPr lang="en-GB" dirty="0"/>
          </a:p>
        </p:txBody>
      </p:sp>
      <p:sp>
        <p:nvSpPr>
          <p:cNvPr id="6" name="Footer Placeholder 5"/>
          <p:cNvSpPr>
            <a:spLocks noGrp="1"/>
          </p:cNvSpPr>
          <p:nvPr>
            <p:ph type="ftr" sz="quarter" idx="3"/>
          </p:nvPr>
        </p:nvSpPr>
        <p:spPr/>
        <p:txBody>
          <a:bodyPr/>
          <a:lstStyle/>
          <a:p>
            <a:r>
              <a:rPr lang="en-US" b="0" smtClean="0"/>
              <a:t>European Centre for Medium-Range Weather Forecasts																												Mark J Rodwell</a:t>
            </a:r>
            <a:endParaRPr lang="en-US"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48116" y="1304507"/>
            <a:ext cx="8618220" cy="3413760"/>
          </a:xfrm>
          <a:prstGeom prst="rect">
            <a:avLst/>
          </a:prstGeom>
        </p:spPr>
      </p:pic>
      <p:sp>
        <p:nvSpPr>
          <p:cNvPr id="8" name="TextBox 7"/>
          <p:cNvSpPr txBox="1"/>
          <p:nvPr/>
        </p:nvSpPr>
        <p:spPr>
          <a:xfrm>
            <a:off x="488888" y="5068467"/>
            <a:ext cx="8207438" cy="981807"/>
          </a:xfrm>
          <a:prstGeom prst="rect">
            <a:avLst/>
          </a:prstGeom>
          <a:noFill/>
        </p:spPr>
        <p:txBody>
          <a:bodyPr wrap="square" rtlCol="0">
            <a:spAutoFit/>
          </a:bodyPr>
          <a:lstStyle/>
          <a:p>
            <a:pPr marL="180975" indent="-180975">
              <a:lnSpc>
                <a:spcPct val="110000"/>
              </a:lnSpc>
              <a:spcBef>
                <a:spcPts val="300"/>
              </a:spcBef>
              <a:buFont typeface="Arial" panose="020B0604020202020204" pitchFamily="34" charset="0"/>
              <a:buChar char="•"/>
            </a:pPr>
            <a:r>
              <a:rPr lang="en-GB" sz="1200" b="1" dirty="0" smtClean="0">
                <a:latin typeface="Arial" panose="020B0604020202020204" pitchFamily="34" charset="0"/>
                <a:cs typeface="Arial" panose="020B0604020202020204" pitchFamily="34" charset="0"/>
              </a:rPr>
              <a:t>Key result: Residual </a:t>
            </a:r>
            <a:r>
              <a:rPr lang="en-GB" sz="1200" b="1" dirty="0">
                <a:latin typeface="Arial" panose="020B0604020202020204" pitchFamily="34" charset="0"/>
                <a:cs typeface="Arial" panose="020B0604020202020204" pitchFamily="34" charset="0"/>
              </a:rPr>
              <a:t>in trough/CAPE regime </a:t>
            </a:r>
            <a:r>
              <a:rPr lang="en-GB" sz="1200" b="1" dirty="0" smtClean="0">
                <a:latin typeface="Arial" panose="020B0604020202020204" pitchFamily="34" charset="0"/>
                <a:cs typeface="Arial" panose="020B0604020202020204" pitchFamily="34" charset="0"/>
              </a:rPr>
              <a:t>highlights </a:t>
            </a:r>
            <a:r>
              <a:rPr lang="en-GB" sz="1200" b="1" dirty="0">
                <a:latin typeface="Arial" panose="020B0604020202020204" pitchFamily="34" charset="0"/>
                <a:cs typeface="Arial" panose="020B0604020202020204" pitchFamily="34" charset="0"/>
              </a:rPr>
              <a:t>MCS, and suggests lack of background </a:t>
            </a:r>
            <a:r>
              <a:rPr lang="en-GB" sz="1200" b="1" dirty="0" smtClean="0">
                <a:latin typeface="Arial" panose="020B0604020202020204" pitchFamily="34" charset="0"/>
                <a:cs typeface="Arial" panose="020B0604020202020204" pitchFamily="34" charset="0"/>
              </a:rPr>
              <a:t>variance</a:t>
            </a:r>
          </a:p>
          <a:p>
            <a:pPr marL="180975" indent="-180975">
              <a:lnSpc>
                <a:spcPct val="110000"/>
              </a:lnSpc>
              <a:spcBef>
                <a:spcPts val="300"/>
              </a:spcBef>
              <a:buFont typeface="Arial" panose="020B0604020202020204" pitchFamily="34" charset="0"/>
              <a:buChar char="•"/>
            </a:pPr>
            <a:r>
              <a:rPr lang="en-GB" sz="1200" dirty="0" smtClean="0">
                <a:solidFill>
                  <a:schemeClr val="tx1">
                    <a:lumMod val="50000"/>
                    <a:lumOff val="50000"/>
                  </a:schemeClr>
                </a:solidFill>
                <a:latin typeface="Arial" panose="020B0604020202020204" pitchFamily="34" charset="0"/>
                <a:cs typeface="Arial" panose="020B0604020202020204" pitchFamily="34" charset="0"/>
              </a:rPr>
              <a:t>(</a:t>
            </a:r>
            <a:r>
              <a:rPr lang="en-GB" sz="1200" dirty="0">
                <a:solidFill>
                  <a:schemeClr val="tx1">
                    <a:lumMod val="50000"/>
                    <a:lumOff val="50000"/>
                  </a:schemeClr>
                </a:solidFill>
                <a:latin typeface="Arial" panose="020B0604020202020204" pitchFamily="34" charset="0"/>
                <a:cs typeface="Arial" panose="020B0604020202020204" pitchFamily="34" charset="0"/>
              </a:rPr>
              <a:t>Observation uncertainty changes should be a second-order effect for this large-scale wind field)</a:t>
            </a:r>
          </a:p>
          <a:p>
            <a:pPr marL="180975" indent="-180975">
              <a:lnSpc>
                <a:spcPct val="110000"/>
              </a:lnSpc>
              <a:spcBef>
                <a:spcPts val="300"/>
              </a:spcBef>
              <a:buFont typeface="Arial" panose="020B0604020202020204" pitchFamily="34" charset="0"/>
              <a:buChar char="•"/>
            </a:pPr>
            <a:r>
              <a:rPr lang="en-GB" sz="1200" dirty="0" smtClean="0">
                <a:solidFill>
                  <a:schemeClr val="tx1">
                    <a:lumMod val="50000"/>
                    <a:lumOff val="50000"/>
                  </a:schemeClr>
                </a:solidFill>
                <a:latin typeface="Arial" panose="020B0604020202020204" pitchFamily="34" charset="0"/>
                <a:cs typeface="Arial" panose="020B0604020202020204" pitchFamily="34" charset="0"/>
              </a:rPr>
              <a:t>One interpretation</a:t>
            </a:r>
            <a:r>
              <a:rPr lang="en-GB" sz="1200" dirty="0">
                <a:solidFill>
                  <a:schemeClr val="tx1">
                    <a:lumMod val="50000"/>
                    <a:lumOff val="50000"/>
                  </a:schemeClr>
                </a:solidFill>
                <a:latin typeface="Arial" panose="020B0604020202020204" pitchFamily="34" charset="0"/>
                <a:cs typeface="Arial" panose="020B0604020202020204" pitchFamily="34" charset="0"/>
              </a:rPr>
              <a:t>: The inherent un-predictability of the existence, intensity and location of MCS events is not adequately reflected in Jetstream uncertainty (with downstream consequences</a:t>
            </a:r>
            <a:r>
              <a:rPr lang="en-GB" sz="1200" dirty="0" smtClean="0">
                <a:solidFill>
                  <a:schemeClr val="tx1">
                    <a:lumMod val="50000"/>
                    <a:lumOff val="50000"/>
                  </a:schemeClr>
                </a:solidFill>
                <a:latin typeface="Arial" panose="020B0604020202020204" pitchFamily="34" charset="0"/>
                <a:cs typeface="Arial" panose="020B0604020202020204" pitchFamily="34" charset="0"/>
              </a:rPr>
              <a:t>)</a:t>
            </a:r>
            <a:endParaRPr lang="en-GB" sz="1200" dirty="0">
              <a:solidFill>
                <a:schemeClr val="tx1">
                  <a:lumMod val="50000"/>
                  <a:lumOff val="50000"/>
                </a:schemeClr>
              </a:solidFill>
              <a:latin typeface="Arial" panose="020B0604020202020204" pitchFamily="34" charset="0"/>
              <a:cs typeface="Arial" panose="020B0604020202020204" pitchFamily="34" charset="0"/>
            </a:endParaRPr>
          </a:p>
        </p:txBody>
      </p:sp>
      <p:sp>
        <p:nvSpPr>
          <p:cNvPr id="9" name="TextBox 8"/>
          <p:cNvSpPr txBox="1"/>
          <p:nvPr/>
        </p:nvSpPr>
        <p:spPr>
          <a:xfrm>
            <a:off x="394303" y="696868"/>
            <a:ext cx="1391407" cy="246221"/>
          </a:xfrm>
          <a:prstGeom prst="rect">
            <a:avLst/>
          </a:prstGeom>
          <a:noFill/>
        </p:spPr>
        <p:txBody>
          <a:bodyPr wrap="none" lIns="0" tIns="0" rIns="0" bIns="0" rtlCol="0">
            <a:spAutoFit/>
          </a:bodyPr>
          <a:lstStyle/>
          <a:p>
            <a:r>
              <a:rPr lang="en-GB" sz="1600" dirty="0" smtClean="0">
                <a:solidFill>
                  <a:schemeClr val="tx1">
                    <a:lumMod val="50000"/>
                    <a:lumOff val="50000"/>
                  </a:schemeClr>
                </a:solidFill>
              </a:rPr>
              <a:t>u200, 54 cases</a:t>
            </a:r>
            <a:endParaRPr lang="en-GB" sz="1600" dirty="0">
              <a:solidFill>
                <a:schemeClr val="tx1">
                  <a:lumMod val="50000"/>
                  <a:lumOff val="50000"/>
                </a:schemeClr>
              </a:solidFill>
            </a:endParaRPr>
          </a:p>
        </p:txBody>
      </p:sp>
      <p:sp>
        <p:nvSpPr>
          <p:cNvPr id="10" name="TextBox 9"/>
          <p:cNvSpPr txBox="1"/>
          <p:nvPr/>
        </p:nvSpPr>
        <p:spPr>
          <a:xfrm>
            <a:off x="3852031" y="858502"/>
            <a:ext cx="4733668" cy="215444"/>
          </a:xfrm>
          <a:prstGeom prst="rect">
            <a:avLst/>
          </a:prstGeom>
          <a:noFill/>
        </p:spPr>
        <p:txBody>
          <a:bodyPr wrap="none" lIns="0" tIns="0" rIns="0" bIns="0" rtlCol="0">
            <a:spAutoFit/>
          </a:bodyPr>
          <a:lstStyle/>
          <a:p>
            <a:r>
              <a:rPr lang="en-GB" sz="1400" dirty="0">
                <a:latin typeface="Arial" panose="020B0604020202020204" pitchFamily="34" charset="0"/>
                <a:cs typeface="Arial" panose="020B0604020202020204" pitchFamily="34" charset="0"/>
              </a:rPr>
              <a:t>Relative to aircraft observations of zonal wind 200hPa (±15)</a:t>
            </a:r>
          </a:p>
        </p:txBody>
      </p:sp>
      <p:sp>
        <p:nvSpPr>
          <p:cNvPr id="11" name="TextBox 10"/>
          <p:cNvSpPr txBox="1"/>
          <p:nvPr/>
        </p:nvSpPr>
        <p:spPr>
          <a:xfrm>
            <a:off x="8585699" y="4881018"/>
            <a:ext cx="3234668" cy="443198"/>
          </a:xfrm>
          <a:prstGeom prst="rect">
            <a:avLst/>
          </a:prstGeom>
          <a:noFill/>
        </p:spPr>
        <p:txBody>
          <a:bodyPr wrap="none" lIns="0" tIns="0" rIns="0" bIns="0" rtlCol="0">
            <a:spAutoFit/>
          </a:bodyPr>
          <a:lstStyle/>
          <a:p>
            <a:pPr>
              <a:lnSpc>
                <a:spcPct val="120000"/>
              </a:lnSpc>
            </a:pPr>
            <a:r>
              <a:rPr lang="en-GB" sz="1200" dirty="0">
                <a:solidFill>
                  <a:schemeClr val="tx1">
                    <a:lumMod val="50000"/>
                    <a:lumOff val="50000"/>
                  </a:schemeClr>
                </a:solidFill>
                <a:latin typeface="Arial" panose="020B0604020202020204" pitchFamily="34" charset="0"/>
                <a:cs typeface="Arial" panose="020B0604020202020204" pitchFamily="34" charset="0"/>
              </a:rPr>
              <a:t>Depar</a:t>
            </a:r>
            <a:r>
              <a:rPr lang="en-GB" sz="1200" baseline="30000" dirty="0">
                <a:solidFill>
                  <a:schemeClr val="tx1">
                    <a:lumMod val="50000"/>
                    <a:lumOff val="50000"/>
                  </a:schemeClr>
                </a:solidFill>
                <a:latin typeface="Arial" panose="020B0604020202020204" pitchFamily="34" charset="0"/>
                <a:cs typeface="Arial" panose="020B0604020202020204" pitchFamily="34" charset="0"/>
              </a:rPr>
              <a:t>2</a:t>
            </a:r>
            <a:r>
              <a:rPr lang="en-GB" sz="1200" dirty="0">
                <a:solidFill>
                  <a:schemeClr val="tx1">
                    <a:lumMod val="50000"/>
                    <a:lumOff val="50000"/>
                  </a:schemeClr>
                </a:solidFill>
                <a:latin typeface="Arial" panose="020B0604020202020204" pitchFamily="34" charset="0"/>
                <a:cs typeface="Arial" panose="020B0604020202020204" pitchFamily="34" charset="0"/>
              </a:rPr>
              <a:t> = Bias</a:t>
            </a:r>
            <a:r>
              <a:rPr lang="en-GB" sz="1200" baseline="30000" dirty="0">
                <a:solidFill>
                  <a:schemeClr val="tx1">
                    <a:lumMod val="50000"/>
                    <a:lumOff val="50000"/>
                  </a:schemeClr>
                </a:solidFill>
                <a:latin typeface="Arial" panose="020B0604020202020204" pitchFamily="34" charset="0"/>
                <a:cs typeface="Arial" panose="020B0604020202020204" pitchFamily="34" charset="0"/>
              </a:rPr>
              <a:t>2</a:t>
            </a:r>
            <a:r>
              <a:rPr lang="en-GB" sz="1200" dirty="0">
                <a:solidFill>
                  <a:schemeClr val="tx1">
                    <a:lumMod val="50000"/>
                    <a:lumOff val="50000"/>
                  </a:schemeClr>
                </a:solidFill>
                <a:latin typeface="Arial" panose="020B0604020202020204" pitchFamily="34" charset="0"/>
                <a:cs typeface="Arial" panose="020B0604020202020204" pitchFamily="34" charset="0"/>
              </a:rPr>
              <a:t> + EnsVar + ObsUnc</a:t>
            </a:r>
            <a:r>
              <a:rPr lang="en-GB" sz="1200" baseline="30000" dirty="0">
                <a:solidFill>
                  <a:schemeClr val="tx1">
                    <a:lumMod val="50000"/>
                    <a:lumOff val="50000"/>
                  </a:schemeClr>
                </a:solidFill>
                <a:latin typeface="Arial" panose="020B0604020202020204" pitchFamily="34" charset="0"/>
                <a:cs typeface="Arial" panose="020B0604020202020204" pitchFamily="34" charset="0"/>
              </a:rPr>
              <a:t>2</a:t>
            </a:r>
            <a:r>
              <a:rPr lang="en-GB" sz="1200" dirty="0">
                <a:solidFill>
                  <a:schemeClr val="tx1">
                    <a:lumMod val="50000"/>
                    <a:lumOff val="50000"/>
                  </a:schemeClr>
                </a:solidFill>
                <a:latin typeface="Arial" panose="020B0604020202020204" pitchFamily="34" charset="0"/>
                <a:cs typeface="Arial" panose="020B0604020202020204" pitchFamily="34" charset="0"/>
              </a:rPr>
              <a:t> + Residual</a:t>
            </a:r>
          </a:p>
          <a:p>
            <a:pPr>
              <a:lnSpc>
                <a:spcPct val="120000"/>
              </a:lnSpc>
            </a:pPr>
            <a:r>
              <a:rPr lang="en-GB" sz="1200" dirty="0">
                <a:solidFill>
                  <a:schemeClr val="tx1">
                    <a:lumMod val="50000"/>
                    <a:lumOff val="50000"/>
                  </a:schemeClr>
                </a:solidFill>
                <a:latin typeface="Arial" panose="020B0604020202020204" pitchFamily="34" charset="0"/>
                <a:cs typeface="Arial" panose="020B0604020202020204" pitchFamily="34" charset="0"/>
              </a:rPr>
              <a:t>Reliability </a:t>
            </a:r>
            <a:r>
              <a:rPr lang="en-GB" sz="1200" dirty="0">
                <a:solidFill>
                  <a:schemeClr val="tx1">
                    <a:lumMod val="50000"/>
                    <a:lumOff val="50000"/>
                  </a:schemeClr>
                </a:solidFill>
                <a:latin typeface="Arial" panose="020B0604020202020204" pitchFamily="34" charset="0"/>
                <a:cs typeface="Arial" panose="020B0604020202020204" pitchFamily="34" charset="0"/>
                <a:sym typeface="Symbol" panose="05050102010706020507" pitchFamily="18" charset="2"/>
              </a:rPr>
              <a:t> </a:t>
            </a:r>
            <a:r>
              <a:rPr lang="en-GB" sz="1200" dirty="0">
                <a:solidFill>
                  <a:schemeClr val="tx1">
                    <a:lumMod val="50000"/>
                    <a:lumOff val="50000"/>
                  </a:schemeClr>
                </a:solidFill>
                <a:latin typeface="Arial" panose="020B0604020202020204" pitchFamily="34" charset="0"/>
                <a:cs typeface="Arial" panose="020B0604020202020204" pitchFamily="34" charset="0"/>
              </a:rPr>
              <a:t>[Residual]=0</a:t>
            </a:r>
          </a:p>
        </p:txBody>
      </p:sp>
    </p:spTree>
    <p:extLst>
      <p:ext uri="{BB962C8B-B14F-4D97-AF65-F5344CB8AC3E}">
        <p14:creationId xmlns:p14="http://schemas.microsoft.com/office/powerpoint/2010/main" val="36945586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4"/>
          </p:nvPr>
        </p:nvSpPr>
        <p:spPr/>
        <p:txBody>
          <a:bodyPr/>
          <a:lstStyle/>
          <a:p>
            <a:pPr indent="0">
              <a:buNone/>
            </a:pPr>
            <a:endParaRPr lang="en-GB" dirty="0" smtClean="0"/>
          </a:p>
          <a:p>
            <a:pPr indent="0">
              <a:buNone/>
            </a:pPr>
            <a:endParaRPr lang="en-GB" dirty="0"/>
          </a:p>
          <a:p>
            <a:pPr indent="0">
              <a:buNone/>
            </a:pPr>
            <a:endParaRPr lang="en-GB" dirty="0" smtClean="0"/>
          </a:p>
          <a:p>
            <a:pPr indent="0">
              <a:buNone/>
            </a:pPr>
            <a:endParaRPr lang="en-GB" dirty="0"/>
          </a:p>
          <a:p>
            <a:pPr indent="0">
              <a:buNone/>
            </a:pPr>
            <a:endParaRPr lang="en-GB" dirty="0"/>
          </a:p>
          <a:p>
            <a:pPr indent="0" algn="ctr">
              <a:buNone/>
            </a:pPr>
            <a:r>
              <a:rPr lang="en-GB" sz="3600" dirty="0" smtClean="0"/>
              <a:t>“All in a spin”</a:t>
            </a:r>
            <a:endParaRPr lang="en-GB" sz="3600" dirty="0"/>
          </a:p>
        </p:txBody>
      </p:sp>
      <p:sp>
        <p:nvSpPr>
          <p:cNvPr id="3" name="Title 2"/>
          <p:cNvSpPr>
            <a:spLocks noGrp="1"/>
          </p:cNvSpPr>
          <p:nvPr>
            <p:ph type="title"/>
          </p:nvPr>
        </p:nvSpPr>
        <p:spPr/>
        <p:txBody>
          <a:bodyPr/>
          <a:lstStyle/>
          <a:p>
            <a:endParaRPr lang="en-GB"/>
          </a:p>
        </p:txBody>
      </p:sp>
      <p:sp>
        <p:nvSpPr>
          <p:cNvPr id="4" name="Slide Number Placeholder 3"/>
          <p:cNvSpPr>
            <a:spLocks noGrp="1"/>
          </p:cNvSpPr>
          <p:nvPr>
            <p:ph type="sldNum" sz="quarter" idx="4"/>
          </p:nvPr>
        </p:nvSpPr>
        <p:spPr/>
        <p:txBody>
          <a:bodyPr/>
          <a:lstStyle/>
          <a:p>
            <a:pPr algn="r"/>
            <a:fld id="{E4AB80EA-DB86-D849-B86F-15DAF31F0474}" type="slidenum">
              <a:rPr lang="en-US" smtClean="0"/>
              <a:pPr algn="r"/>
              <a:t>2</a:t>
            </a:fld>
            <a:endParaRPr lang="en-US" dirty="0"/>
          </a:p>
        </p:txBody>
      </p:sp>
      <p:sp>
        <p:nvSpPr>
          <p:cNvPr id="5" name="Footer Placeholder 4"/>
          <p:cNvSpPr>
            <a:spLocks noGrp="1"/>
          </p:cNvSpPr>
          <p:nvPr>
            <p:ph type="ftr" sz="quarter" idx="3"/>
          </p:nvPr>
        </p:nvSpPr>
        <p:spPr/>
        <p:txBody>
          <a:bodyPr/>
          <a:lstStyle/>
          <a:p>
            <a:r>
              <a:rPr lang="en-GB" smtClean="0"/>
              <a:t>European Centre for Medium-Range Weather Forecasts		Shinfield Park, Reading, RG2 9AX, UK				© ECMWF May 9, 2016					mark.rodwell@ecmwf.int </a:t>
            </a:r>
            <a:endParaRPr lang="en-US" dirty="0"/>
          </a:p>
        </p:txBody>
      </p:sp>
    </p:spTree>
    <p:extLst>
      <p:ext uri="{BB962C8B-B14F-4D97-AF65-F5344CB8AC3E}">
        <p14:creationId xmlns:p14="http://schemas.microsoft.com/office/powerpoint/2010/main" val="16267164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role for systematic model error?</a:t>
            </a:r>
            <a:endParaRPr lang="en-GB" dirty="0"/>
          </a:p>
        </p:txBody>
      </p:sp>
      <p:sp>
        <p:nvSpPr>
          <p:cNvPr id="3" name="Slide Number Placeholder 2"/>
          <p:cNvSpPr>
            <a:spLocks noGrp="1"/>
          </p:cNvSpPr>
          <p:nvPr>
            <p:ph type="sldNum" sz="quarter" idx="4"/>
          </p:nvPr>
        </p:nvSpPr>
        <p:spPr/>
        <p:txBody>
          <a:bodyPr/>
          <a:lstStyle/>
          <a:p>
            <a:pPr algn="r"/>
            <a:fld id="{E4AB80EA-DB86-D849-B86F-15DAF31F0474}" type="slidenum">
              <a:rPr lang="en-US" smtClean="0"/>
              <a:pPr algn="r"/>
              <a:t>20</a:t>
            </a:fld>
            <a:endParaRPr lang="en-US" dirty="0"/>
          </a:p>
        </p:txBody>
      </p:sp>
      <p:sp>
        <p:nvSpPr>
          <p:cNvPr id="5" name="Text Placeholder 4"/>
          <p:cNvSpPr>
            <a:spLocks noGrp="1"/>
          </p:cNvSpPr>
          <p:nvPr>
            <p:ph type="body" sz="quarter" idx="11"/>
          </p:nvPr>
        </p:nvSpPr>
        <p:spPr>
          <a:xfrm>
            <a:off x="8826675" y="649579"/>
            <a:ext cx="3153596" cy="184666"/>
          </a:xfrm>
        </p:spPr>
        <p:txBody>
          <a:bodyPr/>
          <a:lstStyle/>
          <a:p>
            <a:r>
              <a:rPr lang="en-GB" dirty="0"/>
              <a:t>Met3D: Marc </a:t>
            </a:r>
            <a:r>
              <a:rPr lang="en-GB" dirty="0" err="1" smtClean="0"/>
              <a:t>Rautenhaus</a:t>
            </a:r>
            <a:endParaRPr lang="en-GB" dirty="0"/>
          </a:p>
        </p:txBody>
      </p:sp>
      <p:sp>
        <p:nvSpPr>
          <p:cNvPr id="6" name="Footer Placeholder 5"/>
          <p:cNvSpPr>
            <a:spLocks noGrp="1"/>
          </p:cNvSpPr>
          <p:nvPr>
            <p:ph type="ftr" sz="quarter" idx="3"/>
          </p:nvPr>
        </p:nvSpPr>
        <p:spPr/>
        <p:txBody>
          <a:bodyPr/>
          <a:lstStyle/>
          <a:p>
            <a:r>
              <a:rPr lang="en-US" b="0" smtClean="0"/>
              <a:t>European Centre for Medium-Range Weather Forecasts																												Mark J Rodwell</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5387" y="650104"/>
            <a:ext cx="7200000" cy="5164936"/>
          </a:xfrm>
          <a:prstGeom prst="rect">
            <a:avLst/>
          </a:prstGeom>
        </p:spPr>
      </p:pic>
      <p:sp>
        <p:nvSpPr>
          <p:cNvPr id="8" name="Freeform 7"/>
          <p:cNvSpPr/>
          <p:nvPr/>
        </p:nvSpPr>
        <p:spPr>
          <a:xfrm>
            <a:off x="2485395" y="650112"/>
            <a:ext cx="7196917" cy="998269"/>
          </a:xfrm>
          <a:custGeom>
            <a:avLst/>
            <a:gdLst>
              <a:gd name="connsiteX0" fmla="*/ 0 w 7995138"/>
              <a:gd name="connsiteY0" fmla="*/ 867507 h 961292"/>
              <a:gd name="connsiteX1" fmla="*/ 0 w 7995138"/>
              <a:gd name="connsiteY1" fmla="*/ 562707 h 961292"/>
              <a:gd name="connsiteX2" fmla="*/ 7995138 w 7995138"/>
              <a:gd name="connsiteY2" fmla="*/ 0 h 961292"/>
              <a:gd name="connsiteX3" fmla="*/ 7995138 w 7995138"/>
              <a:gd name="connsiteY3" fmla="*/ 633046 h 961292"/>
              <a:gd name="connsiteX4" fmla="*/ 3458308 w 7995138"/>
              <a:gd name="connsiteY4" fmla="*/ 961292 h 961292"/>
              <a:gd name="connsiteX5" fmla="*/ 3505200 w 7995138"/>
              <a:gd name="connsiteY5" fmla="*/ 762000 h 961292"/>
              <a:gd name="connsiteX6" fmla="*/ 2250831 w 7995138"/>
              <a:gd name="connsiteY6" fmla="*/ 855784 h 961292"/>
              <a:gd name="connsiteX7" fmla="*/ 1500554 w 7995138"/>
              <a:gd name="connsiteY7" fmla="*/ 879230 h 961292"/>
              <a:gd name="connsiteX8" fmla="*/ 0 w 7995138"/>
              <a:gd name="connsiteY8" fmla="*/ 867507 h 961292"/>
              <a:gd name="connsiteX0" fmla="*/ 0 w 7995138"/>
              <a:gd name="connsiteY0" fmla="*/ 867507 h 1024295"/>
              <a:gd name="connsiteX1" fmla="*/ 0 w 7995138"/>
              <a:gd name="connsiteY1" fmla="*/ 562707 h 1024295"/>
              <a:gd name="connsiteX2" fmla="*/ 7995138 w 7995138"/>
              <a:gd name="connsiteY2" fmla="*/ 0 h 1024295"/>
              <a:gd name="connsiteX3" fmla="*/ 7995138 w 7995138"/>
              <a:gd name="connsiteY3" fmla="*/ 633046 h 1024295"/>
              <a:gd name="connsiteX4" fmla="*/ 3458308 w 7995138"/>
              <a:gd name="connsiteY4" fmla="*/ 961292 h 1024295"/>
              <a:gd name="connsiteX5" fmla="*/ 3505200 w 7995138"/>
              <a:gd name="connsiteY5" fmla="*/ 762000 h 1024295"/>
              <a:gd name="connsiteX6" fmla="*/ 2250831 w 7995138"/>
              <a:gd name="connsiteY6" fmla="*/ 855784 h 1024295"/>
              <a:gd name="connsiteX7" fmla="*/ 1754508 w 7995138"/>
              <a:gd name="connsiteY7" fmla="*/ 1024295 h 1024295"/>
              <a:gd name="connsiteX8" fmla="*/ 0 w 7995138"/>
              <a:gd name="connsiteY8" fmla="*/ 867507 h 1024295"/>
              <a:gd name="connsiteX0" fmla="*/ 0 w 7995138"/>
              <a:gd name="connsiteY0" fmla="*/ 867507 h 1024295"/>
              <a:gd name="connsiteX1" fmla="*/ 0 w 7995138"/>
              <a:gd name="connsiteY1" fmla="*/ 562707 h 1024295"/>
              <a:gd name="connsiteX2" fmla="*/ 7995138 w 7995138"/>
              <a:gd name="connsiteY2" fmla="*/ 0 h 1024295"/>
              <a:gd name="connsiteX3" fmla="*/ 7995138 w 7995138"/>
              <a:gd name="connsiteY3" fmla="*/ 633046 h 1024295"/>
              <a:gd name="connsiteX4" fmla="*/ 3458308 w 7995138"/>
              <a:gd name="connsiteY4" fmla="*/ 961292 h 1024295"/>
              <a:gd name="connsiteX5" fmla="*/ 3505200 w 7995138"/>
              <a:gd name="connsiteY5" fmla="*/ 762000 h 1024295"/>
              <a:gd name="connsiteX6" fmla="*/ 2807578 w 7995138"/>
              <a:gd name="connsiteY6" fmla="*/ 949041 h 1024295"/>
              <a:gd name="connsiteX7" fmla="*/ 1754508 w 7995138"/>
              <a:gd name="connsiteY7" fmla="*/ 1024295 h 1024295"/>
              <a:gd name="connsiteX8" fmla="*/ 0 w 7995138"/>
              <a:gd name="connsiteY8" fmla="*/ 867507 h 1024295"/>
              <a:gd name="connsiteX0" fmla="*/ 0 w 7995138"/>
              <a:gd name="connsiteY0" fmla="*/ 867507 h 1024295"/>
              <a:gd name="connsiteX1" fmla="*/ 0 w 7995138"/>
              <a:gd name="connsiteY1" fmla="*/ 562707 h 1024295"/>
              <a:gd name="connsiteX2" fmla="*/ 7995138 w 7995138"/>
              <a:gd name="connsiteY2" fmla="*/ 0 h 1024295"/>
              <a:gd name="connsiteX3" fmla="*/ 7995138 w 7995138"/>
              <a:gd name="connsiteY3" fmla="*/ 633046 h 1024295"/>
              <a:gd name="connsiteX4" fmla="*/ 3458308 w 7995138"/>
              <a:gd name="connsiteY4" fmla="*/ 961292 h 1024295"/>
              <a:gd name="connsiteX5" fmla="*/ 3446596 w 7995138"/>
              <a:gd name="connsiteY5" fmla="*/ 969237 h 1024295"/>
              <a:gd name="connsiteX6" fmla="*/ 2807578 w 7995138"/>
              <a:gd name="connsiteY6" fmla="*/ 949041 h 1024295"/>
              <a:gd name="connsiteX7" fmla="*/ 1754508 w 7995138"/>
              <a:gd name="connsiteY7" fmla="*/ 1024295 h 1024295"/>
              <a:gd name="connsiteX8" fmla="*/ 0 w 7995138"/>
              <a:gd name="connsiteY8" fmla="*/ 867507 h 1024295"/>
              <a:gd name="connsiteX0" fmla="*/ 0 w 7995138"/>
              <a:gd name="connsiteY0" fmla="*/ 867507 h 1135027"/>
              <a:gd name="connsiteX1" fmla="*/ 0 w 7995138"/>
              <a:gd name="connsiteY1" fmla="*/ 562707 h 1135027"/>
              <a:gd name="connsiteX2" fmla="*/ 7995138 w 7995138"/>
              <a:gd name="connsiteY2" fmla="*/ 0 h 1135027"/>
              <a:gd name="connsiteX3" fmla="*/ 7995138 w 7995138"/>
              <a:gd name="connsiteY3" fmla="*/ 633046 h 1135027"/>
              <a:gd name="connsiteX4" fmla="*/ 3458308 w 7995138"/>
              <a:gd name="connsiteY4" fmla="*/ 961292 h 1135027"/>
              <a:gd name="connsiteX5" fmla="*/ 3573574 w 7995138"/>
              <a:gd name="connsiteY5" fmla="*/ 1135027 h 1135027"/>
              <a:gd name="connsiteX6" fmla="*/ 2807578 w 7995138"/>
              <a:gd name="connsiteY6" fmla="*/ 949041 h 1135027"/>
              <a:gd name="connsiteX7" fmla="*/ 1754508 w 7995138"/>
              <a:gd name="connsiteY7" fmla="*/ 1024295 h 1135027"/>
              <a:gd name="connsiteX8" fmla="*/ 0 w 7995138"/>
              <a:gd name="connsiteY8" fmla="*/ 867507 h 1135027"/>
              <a:gd name="connsiteX0" fmla="*/ 0 w 7995138"/>
              <a:gd name="connsiteY0" fmla="*/ 867507 h 1135027"/>
              <a:gd name="connsiteX1" fmla="*/ 0 w 7995138"/>
              <a:gd name="connsiteY1" fmla="*/ 562707 h 1135027"/>
              <a:gd name="connsiteX2" fmla="*/ 7995138 w 7995138"/>
              <a:gd name="connsiteY2" fmla="*/ 0 h 1135027"/>
              <a:gd name="connsiteX3" fmla="*/ 7995138 w 7995138"/>
              <a:gd name="connsiteY3" fmla="*/ 633046 h 1135027"/>
              <a:gd name="connsiteX4" fmla="*/ 3458308 w 7995138"/>
              <a:gd name="connsiteY4" fmla="*/ 961292 h 1135027"/>
              <a:gd name="connsiteX5" fmla="*/ 3573574 w 7995138"/>
              <a:gd name="connsiteY5" fmla="*/ 1135027 h 1135027"/>
              <a:gd name="connsiteX6" fmla="*/ 2807578 w 7995138"/>
              <a:gd name="connsiteY6" fmla="*/ 949041 h 1135027"/>
              <a:gd name="connsiteX7" fmla="*/ 1754508 w 7995138"/>
              <a:gd name="connsiteY7" fmla="*/ 1024295 h 1135027"/>
              <a:gd name="connsiteX8" fmla="*/ 0 w 7995138"/>
              <a:gd name="connsiteY8" fmla="*/ 867507 h 1135027"/>
              <a:gd name="connsiteX0" fmla="*/ 0 w 7995138"/>
              <a:gd name="connsiteY0" fmla="*/ 867507 h 1176474"/>
              <a:gd name="connsiteX1" fmla="*/ 0 w 7995138"/>
              <a:gd name="connsiteY1" fmla="*/ 562707 h 1176474"/>
              <a:gd name="connsiteX2" fmla="*/ 7995138 w 7995138"/>
              <a:gd name="connsiteY2" fmla="*/ 0 h 1176474"/>
              <a:gd name="connsiteX3" fmla="*/ 7995138 w 7995138"/>
              <a:gd name="connsiteY3" fmla="*/ 633046 h 1176474"/>
              <a:gd name="connsiteX4" fmla="*/ 3458308 w 7995138"/>
              <a:gd name="connsiteY4" fmla="*/ 961292 h 1176474"/>
              <a:gd name="connsiteX5" fmla="*/ 3514970 w 7995138"/>
              <a:gd name="connsiteY5" fmla="*/ 1176474 h 1176474"/>
              <a:gd name="connsiteX6" fmla="*/ 2807578 w 7995138"/>
              <a:gd name="connsiteY6" fmla="*/ 949041 h 1176474"/>
              <a:gd name="connsiteX7" fmla="*/ 1754508 w 7995138"/>
              <a:gd name="connsiteY7" fmla="*/ 1024295 h 1176474"/>
              <a:gd name="connsiteX8" fmla="*/ 0 w 7995138"/>
              <a:gd name="connsiteY8" fmla="*/ 867507 h 1176474"/>
              <a:gd name="connsiteX0" fmla="*/ 0 w 7995138"/>
              <a:gd name="connsiteY0" fmla="*/ 867507 h 1176474"/>
              <a:gd name="connsiteX1" fmla="*/ 0 w 7995138"/>
              <a:gd name="connsiteY1" fmla="*/ 562707 h 1176474"/>
              <a:gd name="connsiteX2" fmla="*/ 7995138 w 7995138"/>
              <a:gd name="connsiteY2" fmla="*/ 0 h 1176474"/>
              <a:gd name="connsiteX3" fmla="*/ 7995138 w 7995138"/>
              <a:gd name="connsiteY3" fmla="*/ 633046 h 1176474"/>
              <a:gd name="connsiteX4" fmla="*/ 3458308 w 7995138"/>
              <a:gd name="connsiteY4" fmla="*/ 961292 h 1176474"/>
              <a:gd name="connsiteX5" fmla="*/ 3514970 w 7995138"/>
              <a:gd name="connsiteY5" fmla="*/ 1176474 h 1176474"/>
              <a:gd name="connsiteX6" fmla="*/ 3178741 w 7995138"/>
              <a:gd name="connsiteY6" fmla="*/ 928317 h 1176474"/>
              <a:gd name="connsiteX7" fmla="*/ 1754508 w 7995138"/>
              <a:gd name="connsiteY7" fmla="*/ 1024295 h 1176474"/>
              <a:gd name="connsiteX8" fmla="*/ 0 w 7995138"/>
              <a:gd name="connsiteY8" fmla="*/ 867507 h 1176474"/>
              <a:gd name="connsiteX0" fmla="*/ 0 w 7995138"/>
              <a:gd name="connsiteY0" fmla="*/ 867507 h 1176474"/>
              <a:gd name="connsiteX1" fmla="*/ 0 w 7995138"/>
              <a:gd name="connsiteY1" fmla="*/ 562707 h 1176474"/>
              <a:gd name="connsiteX2" fmla="*/ 7995138 w 7995138"/>
              <a:gd name="connsiteY2" fmla="*/ 0 h 1176474"/>
              <a:gd name="connsiteX3" fmla="*/ 7995138 w 7995138"/>
              <a:gd name="connsiteY3" fmla="*/ 633046 h 1176474"/>
              <a:gd name="connsiteX4" fmla="*/ 3507147 w 7995138"/>
              <a:gd name="connsiteY4" fmla="*/ 940568 h 1176474"/>
              <a:gd name="connsiteX5" fmla="*/ 3514970 w 7995138"/>
              <a:gd name="connsiteY5" fmla="*/ 1176474 h 1176474"/>
              <a:gd name="connsiteX6" fmla="*/ 3178741 w 7995138"/>
              <a:gd name="connsiteY6" fmla="*/ 928317 h 1176474"/>
              <a:gd name="connsiteX7" fmla="*/ 1754508 w 7995138"/>
              <a:gd name="connsiteY7" fmla="*/ 1024295 h 1176474"/>
              <a:gd name="connsiteX8" fmla="*/ 0 w 7995138"/>
              <a:gd name="connsiteY8" fmla="*/ 867507 h 1176474"/>
              <a:gd name="connsiteX0" fmla="*/ 0 w 7995138"/>
              <a:gd name="connsiteY0" fmla="*/ 867507 h 1176474"/>
              <a:gd name="connsiteX1" fmla="*/ 0 w 7995138"/>
              <a:gd name="connsiteY1" fmla="*/ 562707 h 1176474"/>
              <a:gd name="connsiteX2" fmla="*/ 7995138 w 7995138"/>
              <a:gd name="connsiteY2" fmla="*/ 0 h 1176474"/>
              <a:gd name="connsiteX3" fmla="*/ 7995138 w 7995138"/>
              <a:gd name="connsiteY3" fmla="*/ 633046 h 1176474"/>
              <a:gd name="connsiteX4" fmla="*/ 3516916 w 7995138"/>
              <a:gd name="connsiteY4" fmla="*/ 1085635 h 1176474"/>
              <a:gd name="connsiteX5" fmla="*/ 3514970 w 7995138"/>
              <a:gd name="connsiteY5" fmla="*/ 1176474 h 1176474"/>
              <a:gd name="connsiteX6" fmla="*/ 3178741 w 7995138"/>
              <a:gd name="connsiteY6" fmla="*/ 928317 h 1176474"/>
              <a:gd name="connsiteX7" fmla="*/ 1754508 w 7995138"/>
              <a:gd name="connsiteY7" fmla="*/ 1024295 h 1176474"/>
              <a:gd name="connsiteX8" fmla="*/ 0 w 7995138"/>
              <a:gd name="connsiteY8" fmla="*/ 867507 h 1176474"/>
              <a:gd name="connsiteX0" fmla="*/ 9767 w 7995138"/>
              <a:gd name="connsiteY0" fmla="*/ 1022935 h 1176474"/>
              <a:gd name="connsiteX1" fmla="*/ 0 w 7995138"/>
              <a:gd name="connsiteY1" fmla="*/ 562707 h 1176474"/>
              <a:gd name="connsiteX2" fmla="*/ 7995138 w 7995138"/>
              <a:gd name="connsiteY2" fmla="*/ 0 h 1176474"/>
              <a:gd name="connsiteX3" fmla="*/ 7995138 w 7995138"/>
              <a:gd name="connsiteY3" fmla="*/ 633046 h 1176474"/>
              <a:gd name="connsiteX4" fmla="*/ 3516916 w 7995138"/>
              <a:gd name="connsiteY4" fmla="*/ 1085635 h 1176474"/>
              <a:gd name="connsiteX5" fmla="*/ 3514970 w 7995138"/>
              <a:gd name="connsiteY5" fmla="*/ 1176474 h 1176474"/>
              <a:gd name="connsiteX6" fmla="*/ 3178741 w 7995138"/>
              <a:gd name="connsiteY6" fmla="*/ 928317 h 1176474"/>
              <a:gd name="connsiteX7" fmla="*/ 1754508 w 7995138"/>
              <a:gd name="connsiteY7" fmla="*/ 1024295 h 1176474"/>
              <a:gd name="connsiteX8" fmla="*/ 9767 w 7995138"/>
              <a:gd name="connsiteY8" fmla="*/ 1022935 h 1176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95138" h="1176474">
                <a:moveTo>
                  <a:pt x="9767" y="1022935"/>
                </a:moveTo>
                <a:lnTo>
                  <a:pt x="0" y="562707"/>
                </a:lnTo>
                <a:lnTo>
                  <a:pt x="7995138" y="0"/>
                </a:lnTo>
                <a:lnTo>
                  <a:pt x="7995138" y="633046"/>
                </a:lnTo>
                <a:lnTo>
                  <a:pt x="3516916" y="1085635"/>
                </a:lnTo>
                <a:cubicBezTo>
                  <a:pt x="3516267" y="1115915"/>
                  <a:pt x="3515619" y="1146194"/>
                  <a:pt x="3514970" y="1176474"/>
                </a:cubicBezTo>
                <a:cubicBezTo>
                  <a:pt x="3386615" y="896880"/>
                  <a:pt x="3434073" y="990312"/>
                  <a:pt x="3178741" y="928317"/>
                </a:cubicBezTo>
                <a:lnTo>
                  <a:pt x="1754508" y="1024295"/>
                </a:lnTo>
                <a:lnTo>
                  <a:pt x="9767" y="1022935"/>
                </a:lnTo>
                <a:close/>
              </a:path>
            </a:pathLst>
          </a:custGeom>
          <a:solidFill>
            <a:srgbClr val="F0F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1"/>
          </a:p>
        </p:txBody>
      </p:sp>
      <p:sp>
        <p:nvSpPr>
          <p:cNvPr id="9" name="Rectangle 8"/>
          <p:cNvSpPr/>
          <p:nvPr/>
        </p:nvSpPr>
        <p:spPr>
          <a:xfrm>
            <a:off x="2485395" y="5677305"/>
            <a:ext cx="1104805" cy="137739"/>
          </a:xfrm>
          <a:prstGeom prst="rect">
            <a:avLst/>
          </a:prstGeom>
          <a:solidFill>
            <a:srgbClr val="ADB8C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1"/>
          </a:p>
        </p:txBody>
      </p:sp>
      <p:sp>
        <p:nvSpPr>
          <p:cNvPr id="10" name="TextBox 9"/>
          <p:cNvSpPr txBox="1"/>
          <p:nvPr/>
        </p:nvSpPr>
        <p:spPr>
          <a:xfrm>
            <a:off x="2496813" y="712236"/>
            <a:ext cx="649537" cy="254044"/>
          </a:xfrm>
          <a:prstGeom prst="rect">
            <a:avLst/>
          </a:prstGeom>
          <a:noFill/>
        </p:spPr>
        <p:txBody>
          <a:bodyPr wrap="none" rtlCol="0">
            <a:spAutoFit/>
          </a:bodyPr>
          <a:lstStyle/>
          <a:p>
            <a:r>
              <a:rPr lang="en-GB" sz="1051" dirty="0"/>
              <a:t>Physics</a:t>
            </a:r>
          </a:p>
        </p:txBody>
      </p:sp>
      <p:grpSp>
        <p:nvGrpSpPr>
          <p:cNvPr id="11" name="Group 10"/>
          <p:cNvGrpSpPr/>
          <p:nvPr/>
        </p:nvGrpSpPr>
        <p:grpSpPr>
          <a:xfrm>
            <a:off x="2485387" y="650104"/>
            <a:ext cx="7200000" cy="5164936"/>
            <a:chOff x="961387" y="1188964"/>
            <a:chExt cx="7200000" cy="5164936"/>
          </a:xfrm>
        </p:grpSpPr>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1387" y="1188964"/>
              <a:ext cx="7200000" cy="5164936"/>
            </a:xfrm>
            <a:prstGeom prst="rect">
              <a:avLst/>
            </a:prstGeom>
          </p:spPr>
        </p:pic>
        <p:sp>
          <p:nvSpPr>
            <p:cNvPr id="13" name="TextBox 12"/>
            <p:cNvSpPr txBox="1"/>
            <p:nvPr/>
          </p:nvSpPr>
          <p:spPr>
            <a:xfrm>
              <a:off x="975888" y="1251095"/>
              <a:ext cx="1920719" cy="254044"/>
            </a:xfrm>
            <a:prstGeom prst="rect">
              <a:avLst/>
            </a:prstGeom>
            <a:noFill/>
          </p:spPr>
          <p:txBody>
            <a:bodyPr wrap="none" rtlCol="0">
              <a:spAutoFit/>
            </a:bodyPr>
            <a:lstStyle/>
            <a:p>
              <a:r>
                <a:rPr lang="en-GB" sz="1051" dirty="0"/>
                <a:t>Physics + analysis increment</a:t>
              </a:r>
            </a:p>
          </p:txBody>
        </p:sp>
        <p:sp>
          <p:nvSpPr>
            <p:cNvPr id="14" name="Freeform 13"/>
            <p:cNvSpPr/>
            <p:nvPr/>
          </p:nvSpPr>
          <p:spPr>
            <a:xfrm>
              <a:off x="961387" y="1188965"/>
              <a:ext cx="7196917" cy="998269"/>
            </a:xfrm>
            <a:custGeom>
              <a:avLst/>
              <a:gdLst>
                <a:gd name="connsiteX0" fmla="*/ 0 w 7995138"/>
                <a:gd name="connsiteY0" fmla="*/ 867507 h 961292"/>
                <a:gd name="connsiteX1" fmla="*/ 0 w 7995138"/>
                <a:gd name="connsiteY1" fmla="*/ 562707 h 961292"/>
                <a:gd name="connsiteX2" fmla="*/ 7995138 w 7995138"/>
                <a:gd name="connsiteY2" fmla="*/ 0 h 961292"/>
                <a:gd name="connsiteX3" fmla="*/ 7995138 w 7995138"/>
                <a:gd name="connsiteY3" fmla="*/ 633046 h 961292"/>
                <a:gd name="connsiteX4" fmla="*/ 3458308 w 7995138"/>
                <a:gd name="connsiteY4" fmla="*/ 961292 h 961292"/>
                <a:gd name="connsiteX5" fmla="*/ 3505200 w 7995138"/>
                <a:gd name="connsiteY5" fmla="*/ 762000 h 961292"/>
                <a:gd name="connsiteX6" fmla="*/ 2250831 w 7995138"/>
                <a:gd name="connsiteY6" fmla="*/ 855784 h 961292"/>
                <a:gd name="connsiteX7" fmla="*/ 1500554 w 7995138"/>
                <a:gd name="connsiteY7" fmla="*/ 879230 h 961292"/>
                <a:gd name="connsiteX8" fmla="*/ 0 w 7995138"/>
                <a:gd name="connsiteY8" fmla="*/ 867507 h 961292"/>
                <a:gd name="connsiteX0" fmla="*/ 0 w 7995138"/>
                <a:gd name="connsiteY0" fmla="*/ 867507 h 1024295"/>
                <a:gd name="connsiteX1" fmla="*/ 0 w 7995138"/>
                <a:gd name="connsiteY1" fmla="*/ 562707 h 1024295"/>
                <a:gd name="connsiteX2" fmla="*/ 7995138 w 7995138"/>
                <a:gd name="connsiteY2" fmla="*/ 0 h 1024295"/>
                <a:gd name="connsiteX3" fmla="*/ 7995138 w 7995138"/>
                <a:gd name="connsiteY3" fmla="*/ 633046 h 1024295"/>
                <a:gd name="connsiteX4" fmla="*/ 3458308 w 7995138"/>
                <a:gd name="connsiteY4" fmla="*/ 961292 h 1024295"/>
                <a:gd name="connsiteX5" fmla="*/ 3505200 w 7995138"/>
                <a:gd name="connsiteY5" fmla="*/ 762000 h 1024295"/>
                <a:gd name="connsiteX6" fmla="*/ 2250831 w 7995138"/>
                <a:gd name="connsiteY6" fmla="*/ 855784 h 1024295"/>
                <a:gd name="connsiteX7" fmla="*/ 1754508 w 7995138"/>
                <a:gd name="connsiteY7" fmla="*/ 1024295 h 1024295"/>
                <a:gd name="connsiteX8" fmla="*/ 0 w 7995138"/>
                <a:gd name="connsiteY8" fmla="*/ 867507 h 1024295"/>
                <a:gd name="connsiteX0" fmla="*/ 0 w 7995138"/>
                <a:gd name="connsiteY0" fmla="*/ 867507 h 1024295"/>
                <a:gd name="connsiteX1" fmla="*/ 0 w 7995138"/>
                <a:gd name="connsiteY1" fmla="*/ 562707 h 1024295"/>
                <a:gd name="connsiteX2" fmla="*/ 7995138 w 7995138"/>
                <a:gd name="connsiteY2" fmla="*/ 0 h 1024295"/>
                <a:gd name="connsiteX3" fmla="*/ 7995138 w 7995138"/>
                <a:gd name="connsiteY3" fmla="*/ 633046 h 1024295"/>
                <a:gd name="connsiteX4" fmla="*/ 3458308 w 7995138"/>
                <a:gd name="connsiteY4" fmla="*/ 961292 h 1024295"/>
                <a:gd name="connsiteX5" fmla="*/ 3505200 w 7995138"/>
                <a:gd name="connsiteY5" fmla="*/ 762000 h 1024295"/>
                <a:gd name="connsiteX6" fmla="*/ 2807578 w 7995138"/>
                <a:gd name="connsiteY6" fmla="*/ 949041 h 1024295"/>
                <a:gd name="connsiteX7" fmla="*/ 1754508 w 7995138"/>
                <a:gd name="connsiteY7" fmla="*/ 1024295 h 1024295"/>
                <a:gd name="connsiteX8" fmla="*/ 0 w 7995138"/>
                <a:gd name="connsiteY8" fmla="*/ 867507 h 1024295"/>
                <a:gd name="connsiteX0" fmla="*/ 0 w 7995138"/>
                <a:gd name="connsiteY0" fmla="*/ 867507 h 1024295"/>
                <a:gd name="connsiteX1" fmla="*/ 0 w 7995138"/>
                <a:gd name="connsiteY1" fmla="*/ 562707 h 1024295"/>
                <a:gd name="connsiteX2" fmla="*/ 7995138 w 7995138"/>
                <a:gd name="connsiteY2" fmla="*/ 0 h 1024295"/>
                <a:gd name="connsiteX3" fmla="*/ 7995138 w 7995138"/>
                <a:gd name="connsiteY3" fmla="*/ 633046 h 1024295"/>
                <a:gd name="connsiteX4" fmla="*/ 3458308 w 7995138"/>
                <a:gd name="connsiteY4" fmla="*/ 961292 h 1024295"/>
                <a:gd name="connsiteX5" fmla="*/ 3446596 w 7995138"/>
                <a:gd name="connsiteY5" fmla="*/ 969237 h 1024295"/>
                <a:gd name="connsiteX6" fmla="*/ 2807578 w 7995138"/>
                <a:gd name="connsiteY6" fmla="*/ 949041 h 1024295"/>
                <a:gd name="connsiteX7" fmla="*/ 1754508 w 7995138"/>
                <a:gd name="connsiteY7" fmla="*/ 1024295 h 1024295"/>
                <a:gd name="connsiteX8" fmla="*/ 0 w 7995138"/>
                <a:gd name="connsiteY8" fmla="*/ 867507 h 1024295"/>
                <a:gd name="connsiteX0" fmla="*/ 0 w 7995138"/>
                <a:gd name="connsiteY0" fmla="*/ 867507 h 1135027"/>
                <a:gd name="connsiteX1" fmla="*/ 0 w 7995138"/>
                <a:gd name="connsiteY1" fmla="*/ 562707 h 1135027"/>
                <a:gd name="connsiteX2" fmla="*/ 7995138 w 7995138"/>
                <a:gd name="connsiteY2" fmla="*/ 0 h 1135027"/>
                <a:gd name="connsiteX3" fmla="*/ 7995138 w 7995138"/>
                <a:gd name="connsiteY3" fmla="*/ 633046 h 1135027"/>
                <a:gd name="connsiteX4" fmla="*/ 3458308 w 7995138"/>
                <a:gd name="connsiteY4" fmla="*/ 961292 h 1135027"/>
                <a:gd name="connsiteX5" fmla="*/ 3573574 w 7995138"/>
                <a:gd name="connsiteY5" fmla="*/ 1135027 h 1135027"/>
                <a:gd name="connsiteX6" fmla="*/ 2807578 w 7995138"/>
                <a:gd name="connsiteY6" fmla="*/ 949041 h 1135027"/>
                <a:gd name="connsiteX7" fmla="*/ 1754508 w 7995138"/>
                <a:gd name="connsiteY7" fmla="*/ 1024295 h 1135027"/>
                <a:gd name="connsiteX8" fmla="*/ 0 w 7995138"/>
                <a:gd name="connsiteY8" fmla="*/ 867507 h 1135027"/>
                <a:gd name="connsiteX0" fmla="*/ 0 w 7995138"/>
                <a:gd name="connsiteY0" fmla="*/ 867507 h 1135027"/>
                <a:gd name="connsiteX1" fmla="*/ 0 w 7995138"/>
                <a:gd name="connsiteY1" fmla="*/ 562707 h 1135027"/>
                <a:gd name="connsiteX2" fmla="*/ 7995138 w 7995138"/>
                <a:gd name="connsiteY2" fmla="*/ 0 h 1135027"/>
                <a:gd name="connsiteX3" fmla="*/ 7995138 w 7995138"/>
                <a:gd name="connsiteY3" fmla="*/ 633046 h 1135027"/>
                <a:gd name="connsiteX4" fmla="*/ 3458308 w 7995138"/>
                <a:gd name="connsiteY4" fmla="*/ 961292 h 1135027"/>
                <a:gd name="connsiteX5" fmla="*/ 3573574 w 7995138"/>
                <a:gd name="connsiteY5" fmla="*/ 1135027 h 1135027"/>
                <a:gd name="connsiteX6" fmla="*/ 2807578 w 7995138"/>
                <a:gd name="connsiteY6" fmla="*/ 949041 h 1135027"/>
                <a:gd name="connsiteX7" fmla="*/ 1754508 w 7995138"/>
                <a:gd name="connsiteY7" fmla="*/ 1024295 h 1135027"/>
                <a:gd name="connsiteX8" fmla="*/ 0 w 7995138"/>
                <a:gd name="connsiteY8" fmla="*/ 867507 h 1135027"/>
                <a:gd name="connsiteX0" fmla="*/ 0 w 7995138"/>
                <a:gd name="connsiteY0" fmla="*/ 867507 h 1176474"/>
                <a:gd name="connsiteX1" fmla="*/ 0 w 7995138"/>
                <a:gd name="connsiteY1" fmla="*/ 562707 h 1176474"/>
                <a:gd name="connsiteX2" fmla="*/ 7995138 w 7995138"/>
                <a:gd name="connsiteY2" fmla="*/ 0 h 1176474"/>
                <a:gd name="connsiteX3" fmla="*/ 7995138 w 7995138"/>
                <a:gd name="connsiteY3" fmla="*/ 633046 h 1176474"/>
                <a:gd name="connsiteX4" fmla="*/ 3458308 w 7995138"/>
                <a:gd name="connsiteY4" fmla="*/ 961292 h 1176474"/>
                <a:gd name="connsiteX5" fmla="*/ 3514970 w 7995138"/>
                <a:gd name="connsiteY5" fmla="*/ 1176474 h 1176474"/>
                <a:gd name="connsiteX6" fmla="*/ 2807578 w 7995138"/>
                <a:gd name="connsiteY6" fmla="*/ 949041 h 1176474"/>
                <a:gd name="connsiteX7" fmla="*/ 1754508 w 7995138"/>
                <a:gd name="connsiteY7" fmla="*/ 1024295 h 1176474"/>
                <a:gd name="connsiteX8" fmla="*/ 0 w 7995138"/>
                <a:gd name="connsiteY8" fmla="*/ 867507 h 1176474"/>
                <a:gd name="connsiteX0" fmla="*/ 0 w 7995138"/>
                <a:gd name="connsiteY0" fmla="*/ 867507 h 1176474"/>
                <a:gd name="connsiteX1" fmla="*/ 0 w 7995138"/>
                <a:gd name="connsiteY1" fmla="*/ 562707 h 1176474"/>
                <a:gd name="connsiteX2" fmla="*/ 7995138 w 7995138"/>
                <a:gd name="connsiteY2" fmla="*/ 0 h 1176474"/>
                <a:gd name="connsiteX3" fmla="*/ 7995138 w 7995138"/>
                <a:gd name="connsiteY3" fmla="*/ 633046 h 1176474"/>
                <a:gd name="connsiteX4" fmla="*/ 3458308 w 7995138"/>
                <a:gd name="connsiteY4" fmla="*/ 961292 h 1176474"/>
                <a:gd name="connsiteX5" fmla="*/ 3514970 w 7995138"/>
                <a:gd name="connsiteY5" fmla="*/ 1176474 h 1176474"/>
                <a:gd name="connsiteX6" fmla="*/ 3178741 w 7995138"/>
                <a:gd name="connsiteY6" fmla="*/ 928317 h 1176474"/>
                <a:gd name="connsiteX7" fmla="*/ 1754508 w 7995138"/>
                <a:gd name="connsiteY7" fmla="*/ 1024295 h 1176474"/>
                <a:gd name="connsiteX8" fmla="*/ 0 w 7995138"/>
                <a:gd name="connsiteY8" fmla="*/ 867507 h 1176474"/>
                <a:gd name="connsiteX0" fmla="*/ 0 w 7995138"/>
                <a:gd name="connsiteY0" fmla="*/ 867507 h 1176474"/>
                <a:gd name="connsiteX1" fmla="*/ 0 w 7995138"/>
                <a:gd name="connsiteY1" fmla="*/ 562707 h 1176474"/>
                <a:gd name="connsiteX2" fmla="*/ 7995138 w 7995138"/>
                <a:gd name="connsiteY2" fmla="*/ 0 h 1176474"/>
                <a:gd name="connsiteX3" fmla="*/ 7995138 w 7995138"/>
                <a:gd name="connsiteY3" fmla="*/ 633046 h 1176474"/>
                <a:gd name="connsiteX4" fmla="*/ 3507147 w 7995138"/>
                <a:gd name="connsiteY4" fmla="*/ 940568 h 1176474"/>
                <a:gd name="connsiteX5" fmla="*/ 3514970 w 7995138"/>
                <a:gd name="connsiteY5" fmla="*/ 1176474 h 1176474"/>
                <a:gd name="connsiteX6" fmla="*/ 3178741 w 7995138"/>
                <a:gd name="connsiteY6" fmla="*/ 928317 h 1176474"/>
                <a:gd name="connsiteX7" fmla="*/ 1754508 w 7995138"/>
                <a:gd name="connsiteY7" fmla="*/ 1024295 h 1176474"/>
                <a:gd name="connsiteX8" fmla="*/ 0 w 7995138"/>
                <a:gd name="connsiteY8" fmla="*/ 867507 h 1176474"/>
                <a:gd name="connsiteX0" fmla="*/ 0 w 7995138"/>
                <a:gd name="connsiteY0" fmla="*/ 867507 h 1176474"/>
                <a:gd name="connsiteX1" fmla="*/ 0 w 7995138"/>
                <a:gd name="connsiteY1" fmla="*/ 562707 h 1176474"/>
                <a:gd name="connsiteX2" fmla="*/ 7995138 w 7995138"/>
                <a:gd name="connsiteY2" fmla="*/ 0 h 1176474"/>
                <a:gd name="connsiteX3" fmla="*/ 7995138 w 7995138"/>
                <a:gd name="connsiteY3" fmla="*/ 633046 h 1176474"/>
                <a:gd name="connsiteX4" fmla="*/ 3516916 w 7995138"/>
                <a:gd name="connsiteY4" fmla="*/ 1085635 h 1176474"/>
                <a:gd name="connsiteX5" fmla="*/ 3514970 w 7995138"/>
                <a:gd name="connsiteY5" fmla="*/ 1176474 h 1176474"/>
                <a:gd name="connsiteX6" fmla="*/ 3178741 w 7995138"/>
                <a:gd name="connsiteY6" fmla="*/ 928317 h 1176474"/>
                <a:gd name="connsiteX7" fmla="*/ 1754508 w 7995138"/>
                <a:gd name="connsiteY7" fmla="*/ 1024295 h 1176474"/>
                <a:gd name="connsiteX8" fmla="*/ 0 w 7995138"/>
                <a:gd name="connsiteY8" fmla="*/ 867507 h 1176474"/>
                <a:gd name="connsiteX0" fmla="*/ 9767 w 7995138"/>
                <a:gd name="connsiteY0" fmla="*/ 1022935 h 1176474"/>
                <a:gd name="connsiteX1" fmla="*/ 0 w 7995138"/>
                <a:gd name="connsiteY1" fmla="*/ 562707 h 1176474"/>
                <a:gd name="connsiteX2" fmla="*/ 7995138 w 7995138"/>
                <a:gd name="connsiteY2" fmla="*/ 0 h 1176474"/>
                <a:gd name="connsiteX3" fmla="*/ 7995138 w 7995138"/>
                <a:gd name="connsiteY3" fmla="*/ 633046 h 1176474"/>
                <a:gd name="connsiteX4" fmla="*/ 3516916 w 7995138"/>
                <a:gd name="connsiteY4" fmla="*/ 1085635 h 1176474"/>
                <a:gd name="connsiteX5" fmla="*/ 3514970 w 7995138"/>
                <a:gd name="connsiteY5" fmla="*/ 1176474 h 1176474"/>
                <a:gd name="connsiteX6" fmla="*/ 3178741 w 7995138"/>
                <a:gd name="connsiteY6" fmla="*/ 928317 h 1176474"/>
                <a:gd name="connsiteX7" fmla="*/ 1754508 w 7995138"/>
                <a:gd name="connsiteY7" fmla="*/ 1024295 h 1176474"/>
                <a:gd name="connsiteX8" fmla="*/ 9767 w 7995138"/>
                <a:gd name="connsiteY8" fmla="*/ 1022935 h 1176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95138" h="1176474">
                  <a:moveTo>
                    <a:pt x="9767" y="1022935"/>
                  </a:moveTo>
                  <a:lnTo>
                    <a:pt x="0" y="562707"/>
                  </a:lnTo>
                  <a:lnTo>
                    <a:pt x="7995138" y="0"/>
                  </a:lnTo>
                  <a:lnTo>
                    <a:pt x="7995138" y="633046"/>
                  </a:lnTo>
                  <a:lnTo>
                    <a:pt x="3516916" y="1085635"/>
                  </a:lnTo>
                  <a:cubicBezTo>
                    <a:pt x="3516267" y="1115915"/>
                    <a:pt x="3515619" y="1146194"/>
                    <a:pt x="3514970" y="1176474"/>
                  </a:cubicBezTo>
                  <a:cubicBezTo>
                    <a:pt x="3386615" y="896880"/>
                    <a:pt x="3434073" y="990312"/>
                    <a:pt x="3178741" y="928317"/>
                  </a:cubicBezTo>
                  <a:lnTo>
                    <a:pt x="1754508" y="1024295"/>
                  </a:lnTo>
                  <a:lnTo>
                    <a:pt x="9767" y="1022935"/>
                  </a:lnTo>
                  <a:close/>
                </a:path>
              </a:pathLst>
            </a:custGeom>
            <a:solidFill>
              <a:srgbClr val="F0F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1"/>
            </a:p>
          </p:txBody>
        </p:sp>
        <p:sp>
          <p:nvSpPr>
            <p:cNvPr id="15" name="Rectangle 14"/>
            <p:cNvSpPr/>
            <p:nvPr/>
          </p:nvSpPr>
          <p:spPr>
            <a:xfrm>
              <a:off x="961387" y="6216162"/>
              <a:ext cx="1104805" cy="137738"/>
            </a:xfrm>
            <a:prstGeom prst="rect">
              <a:avLst/>
            </a:prstGeom>
            <a:solidFill>
              <a:srgbClr val="ADB8C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1"/>
            </a:p>
          </p:txBody>
        </p:sp>
      </p:grpSp>
      <p:sp>
        <p:nvSpPr>
          <p:cNvPr id="16" name="TextBox 15"/>
          <p:cNvSpPr txBox="1"/>
          <p:nvPr/>
        </p:nvSpPr>
        <p:spPr>
          <a:xfrm>
            <a:off x="8615973" y="1168011"/>
            <a:ext cx="748923" cy="254044"/>
          </a:xfrm>
          <a:prstGeom prst="rect">
            <a:avLst/>
          </a:prstGeom>
          <a:noFill/>
        </p:spPr>
        <p:txBody>
          <a:bodyPr wrap="none" rtlCol="0">
            <a:spAutoFit/>
          </a:bodyPr>
          <a:lstStyle/>
          <a:p>
            <a:r>
              <a:rPr lang="en-GB" sz="1051" dirty="0"/>
              <a:t>u=25ms</a:t>
            </a:r>
            <a:r>
              <a:rPr lang="en-GB" sz="1051" baseline="30000" dirty="0"/>
              <a:t>-1</a:t>
            </a:r>
          </a:p>
        </p:txBody>
      </p:sp>
      <p:cxnSp>
        <p:nvCxnSpPr>
          <p:cNvPr id="17" name="Straight Arrow Connector 16"/>
          <p:cNvCxnSpPr/>
          <p:nvPr/>
        </p:nvCxnSpPr>
        <p:spPr>
          <a:xfrm flipH="1">
            <a:off x="8478768" y="1398911"/>
            <a:ext cx="337712" cy="295509"/>
          </a:xfrm>
          <a:prstGeom prst="straightConnector1">
            <a:avLst/>
          </a:prstGeom>
          <a:ln w="127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6331448" y="2517486"/>
            <a:ext cx="505267" cy="254044"/>
          </a:xfrm>
          <a:prstGeom prst="rect">
            <a:avLst/>
          </a:prstGeom>
          <a:noFill/>
        </p:spPr>
        <p:txBody>
          <a:bodyPr wrap="none" rtlCol="0">
            <a:spAutoFit/>
          </a:bodyPr>
          <a:lstStyle/>
          <a:p>
            <a:r>
              <a:rPr lang="en-GB" sz="1051" dirty="0"/>
              <a:t>3Kd</a:t>
            </a:r>
            <a:r>
              <a:rPr lang="en-GB" sz="1051" baseline="30000" dirty="0"/>
              <a:t>-1</a:t>
            </a:r>
          </a:p>
        </p:txBody>
      </p:sp>
      <p:cxnSp>
        <p:nvCxnSpPr>
          <p:cNvPr id="19" name="Straight Arrow Connector 18"/>
          <p:cNvCxnSpPr>
            <a:stCxn id="18" idx="1"/>
          </p:cNvCxnSpPr>
          <p:nvPr/>
        </p:nvCxnSpPr>
        <p:spPr>
          <a:xfrm flipH="1" flipV="1">
            <a:off x="5872789" y="2493869"/>
            <a:ext cx="458659" cy="150643"/>
          </a:xfrm>
          <a:prstGeom prst="straightConnector1">
            <a:avLst/>
          </a:prstGeom>
          <a:ln w="127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6962783" y="1925922"/>
            <a:ext cx="1087157" cy="338554"/>
          </a:xfrm>
          <a:prstGeom prst="rect">
            <a:avLst/>
          </a:prstGeom>
          <a:noFill/>
        </p:spPr>
        <p:txBody>
          <a:bodyPr wrap="none" rtlCol="0">
            <a:spAutoFit/>
          </a:bodyPr>
          <a:lstStyle/>
          <a:p>
            <a:r>
              <a:rPr lang="en-GB" sz="1600" dirty="0">
                <a:solidFill>
                  <a:schemeClr val="bg1"/>
                </a:solidFill>
              </a:rPr>
              <a:t>Jetstream</a:t>
            </a:r>
          </a:p>
        </p:txBody>
      </p:sp>
      <p:sp>
        <p:nvSpPr>
          <p:cNvPr id="21" name="TextBox 20"/>
          <p:cNvSpPr txBox="1"/>
          <p:nvPr/>
        </p:nvSpPr>
        <p:spPr>
          <a:xfrm>
            <a:off x="4991108" y="2624116"/>
            <a:ext cx="639919" cy="338554"/>
          </a:xfrm>
          <a:prstGeom prst="rect">
            <a:avLst/>
          </a:prstGeom>
          <a:noFill/>
        </p:spPr>
        <p:txBody>
          <a:bodyPr wrap="none" rtlCol="0">
            <a:spAutoFit/>
          </a:bodyPr>
          <a:lstStyle/>
          <a:p>
            <a:r>
              <a:rPr lang="en-GB" sz="1600" dirty="0">
                <a:solidFill>
                  <a:schemeClr val="bg1"/>
                </a:solidFill>
              </a:rPr>
              <a:t>MCS</a:t>
            </a:r>
          </a:p>
        </p:txBody>
      </p:sp>
      <p:sp>
        <p:nvSpPr>
          <p:cNvPr id="22" name="Text Placeholder 2"/>
          <p:cNvSpPr txBox="1">
            <a:spLocks/>
          </p:cNvSpPr>
          <p:nvPr/>
        </p:nvSpPr>
        <p:spPr>
          <a:xfrm>
            <a:off x="546703" y="5966624"/>
            <a:ext cx="11579507" cy="387798"/>
          </a:xfrm>
          <a:prstGeom prst="rect">
            <a:avLst/>
          </a:prstGeom>
        </p:spPr>
        <p:txBody>
          <a:bodyPr lIns="0" tIns="0" rIns="0" bIns="0">
            <a:spAutoFit/>
          </a:bodyPr>
          <a:lstStyle>
            <a:lvl1pPr marL="0" indent="0" algn="l" defTabSz="457200" rtl="0" eaLnBrk="1" latinLnBrk="0" hangingPunct="1">
              <a:spcBef>
                <a:spcPct val="20000"/>
              </a:spcBef>
              <a:buClr>
                <a:schemeClr val="bg1"/>
              </a:buClr>
              <a:buFont typeface="Arial"/>
              <a:buNone/>
              <a:defRPr sz="1200" i="1" kern="1200">
                <a:solidFill>
                  <a:schemeClr val="tx1">
                    <a:lumMod val="50000"/>
                    <a:lumOff val="50000"/>
                  </a:schemeClr>
                </a:solidFill>
                <a:latin typeface="+mn-lt"/>
                <a:ea typeface="+mn-ea"/>
                <a:cs typeface="+mn-cs"/>
              </a:defRPr>
            </a:lvl1pPr>
            <a:lvl2pPr marL="457200" indent="0" algn="l" defTabSz="457200" rtl="0" eaLnBrk="1" latinLnBrk="0" hangingPunct="1">
              <a:spcBef>
                <a:spcPct val="20000"/>
              </a:spcBef>
              <a:buClr>
                <a:schemeClr val="bg1"/>
              </a:buClr>
              <a:buFont typeface="Arial"/>
              <a:buNone/>
              <a:defRPr sz="2800" kern="1200">
                <a:solidFill>
                  <a:schemeClr val="bg1"/>
                </a:solidFill>
                <a:latin typeface="+mn-lt"/>
                <a:ea typeface="+mn-ea"/>
                <a:cs typeface="+mn-cs"/>
              </a:defRPr>
            </a:lvl2pPr>
            <a:lvl3pPr marL="914400" indent="0" algn="l" defTabSz="457200" rtl="0" eaLnBrk="1" latinLnBrk="0" hangingPunct="1">
              <a:spcBef>
                <a:spcPct val="20000"/>
              </a:spcBef>
              <a:buClr>
                <a:schemeClr val="bg1"/>
              </a:buClr>
              <a:buFont typeface="Arial"/>
              <a:buNone/>
              <a:defRPr sz="2400" kern="1200">
                <a:solidFill>
                  <a:schemeClr val="bg1"/>
                </a:solidFill>
                <a:latin typeface="+mn-lt"/>
                <a:ea typeface="+mn-ea"/>
                <a:cs typeface="+mn-cs"/>
              </a:defRPr>
            </a:lvl3pPr>
            <a:lvl4pPr marL="1371600" indent="0" algn="l" defTabSz="457200" rtl="0" eaLnBrk="1" latinLnBrk="0" hangingPunct="1">
              <a:spcBef>
                <a:spcPct val="20000"/>
              </a:spcBef>
              <a:buClr>
                <a:schemeClr val="bg1"/>
              </a:buClr>
              <a:buFont typeface="Arial"/>
              <a:buNone/>
              <a:defRPr sz="2000" kern="1200">
                <a:solidFill>
                  <a:schemeClr val="bg1"/>
                </a:solidFill>
                <a:latin typeface="+mn-lt"/>
                <a:ea typeface="+mn-ea"/>
                <a:cs typeface="+mn-cs"/>
              </a:defRPr>
            </a:lvl4pPr>
            <a:lvl5pPr marL="1828800" indent="0" algn="l" defTabSz="457200" rtl="0" eaLnBrk="1" latinLnBrk="0" hangingPunct="1">
              <a:spcBef>
                <a:spcPct val="20000"/>
              </a:spcBef>
              <a:buClr>
                <a:schemeClr val="bg1"/>
              </a:buClr>
              <a:buFont typeface="Arial"/>
              <a:buNone/>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31001" indent="-131001">
              <a:lnSpc>
                <a:spcPct val="105000"/>
              </a:lnSpc>
              <a:spcBef>
                <a:spcPts val="0"/>
              </a:spcBef>
              <a:buClr>
                <a:schemeClr val="tx1"/>
              </a:buClr>
              <a:buFont typeface="Arial" panose="020B0604020202020204" pitchFamily="34" charset="0"/>
              <a:buChar char="•"/>
            </a:pPr>
            <a:r>
              <a:rPr lang="en-GB" i="0" dirty="0" smtClean="0">
                <a:solidFill>
                  <a:schemeClr val="tx1"/>
                </a:solidFill>
                <a:latin typeface="Arial" panose="020B0604020202020204" pitchFamily="34" charset="0"/>
                <a:cs typeface="Arial" panose="020B0604020202020204" pitchFamily="34" charset="0"/>
              </a:rPr>
              <a:t>Increments highlight a role for model systematic error: MCS does not interact enough with Jetstream</a:t>
            </a:r>
          </a:p>
          <a:p>
            <a:pPr marL="131001" indent="-131001">
              <a:lnSpc>
                <a:spcPct val="105000"/>
              </a:lnSpc>
              <a:spcBef>
                <a:spcPts val="0"/>
              </a:spcBef>
              <a:buClr>
                <a:schemeClr val="tx1"/>
              </a:buClr>
              <a:buFont typeface="Arial" panose="020B0604020202020204" pitchFamily="34" charset="0"/>
              <a:buChar char="•"/>
            </a:pPr>
            <a:r>
              <a:rPr lang="en-GB" i="0" dirty="0" smtClean="0">
                <a:solidFill>
                  <a:schemeClr val="tx1"/>
                </a:solidFill>
                <a:latin typeface="Arial" panose="020B0604020202020204" pitchFamily="34" charset="0"/>
                <a:cs typeface="Arial" panose="020B0604020202020204" pitchFamily="34" charset="0"/>
              </a:rPr>
              <a:t>Also need to strengthen stochastic physics to increase background variance?</a:t>
            </a:r>
            <a:endParaRPr lang="en-GB" i="0" dirty="0">
              <a:solidFill>
                <a:schemeClr val="tx1"/>
              </a:solidFill>
            </a:endParaRPr>
          </a:p>
        </p:txBody>
      </p:sp>
      <p:sp>
        <p:nvSpPr>
          <p:cNvPr id="23" name="TextBox 22"/>
          <p:cNvSpPr txBox="1"/>
          <p:nvPr/>
        </p:nvSpPr>
        <p:spPr>
          <a:xfrm>
            <a:off x="394303" y="696868"/>
            <a:ext cx="820738" cy="246221"/>
          </a:xfrm>
          <a:prstGeom prst="rect">
            <a:avLst/>
          </a:prstGeom>
          <a:noFill/>
        </p:spPr>
        <p:txBody>
          <a:bodyPr wrap="none" lIns="0" tIns="0" rIns="0" bIns="0" rtlCol="0">
            <a:spAutoFit/>
          </a:bodyPr>
          <a:lstStyle/>
          <a:p>
            <a:r>
              <a:rPr lang="en-GB" sz="1600" dirty="0" smtClean="0">
                <a:solidFill>
                  <a:schemeClr val="tx1">
                    <a:lumMod val="50000"/>
                    <a:lumOff val="50000"/>
                  </a:schemeClr>
                </a:solidFill>
              </a:rPr>
              <a:t>54 cases</a:t>
            </a:r>
            <a:endParaRPr lang="en-GB" sz="1600" dirty="0">
              <a:solidFill>
                <a:schemeClr val="tx1">
                  <a:lumMod val="50000"/>
                  <a:lumOff val="50000"/>
                </a:schemeClr>
              </a:solidFill>
            </a:endParaRPr>
          </a:p>
        </p:txBody>
      </p:sp>
    </p:spTree>
    <p:extLst>
      <p:ext uri="{BB962C8B-B14F-4D97-AF65-F5344CB8AC3E}">
        <p14:creationId xmlns:p14="http://schemas.microsoft.com/office/powerpoint/2010/main" val="4144768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Initial tendency budget from control forecast: Trough/CAPE comp</a:t>
            </a:r>
            <a:r>
              <a:rPr lang="en-GB" dirty="0" smtClean="0"/>
              <a:t>.</a:t>
            </a:r>
            <a:endParaRPr lang="en-GB" dirty="0"/>
          </a:p>
        </p:txBody>
      </p:sp>
      <p:sp>
        <p:nvSpPr>
          <p:cNvPr id="3" name="Slide Number Placeholder 2"/>
          <p:cNvSpPr>
            <a:spLocks noGrp="1"/>
          </p:cNvSpPr>
          <p:nvPr>
            <p:ph type="sldNum" sz="quarter" idx="4"/>
          </p:nvPr>
        </p:nvSpPr>
        <p:spPr/>
        <p:txBody>
          <a:bodyPr/>
          <a:lstStyle/>
          <a:p>
            <a:pPr algn="r"/>
            <a:fld id="{E4AB80EA-DB86-D849-B86F-15DAF31F0474}" type="slidenum">
              <a:rPr lang="en-US" smtClean="0"/>
              <a:pPr algn="r"/>
              <a:t>21</a:t>
            </a:fld>
            <a:endParaRPr lang="en-US" dirty="0"/>
          </a:p>
        </p:txBody>
      </p:sp>
      <p:sp>
        <p:nvSpPr>
          <p:cNvPr id="11" name="Text Placeholder 10"/>
          <p:cNvSpPr>
            <a:spLocks noGrp="1"/>
          </p:cNvSpPr>
          <p:nvPr>
            <p:ph type="body" sz="quarter" idx="10"/>
          </p:nvPr>
        </p:nvSpPr>
        <p:spPr>
          <a:xfrm>
            <a:off x="394303" y="6167303"/>
            <a:ext cx="11579507" cy="184666"/>
          </a:xfrm>
        </p:spPr>
        <p:txBody>
          <a:bodyPr/>
          <a:lstStyle/>
          <a:p>
            <a:r>
              <a:rPr lang="en-GB" dirty="0">
                <a:latin typeface="Arial" panose="020B0604020202020204" pitchFamily="34" charset="0"/>
                <a:cs typeface="Arial" panose="020B0604020202020204" pitchFamily="34" charset="0"/>
              </a:rPr>
              <a:t>Process tendencies accumulated over 12hr background, the analysis increment, and evolution of the </a:t>
            </a:r>
            <a:r>
              <a:rPr lang="en-GB" dirty="0" smtClean="0">
                <a:latin typeface="Arial" panose="020B0604020202020204" pitchFamily="34" charset="0"/>
                <a:cs typeface="Arial" panose="020B0604020202020204" pitchFamily="34" charset="0"/>
              </a:rPr>
              <a:t>flow</a:t>
            </a:r>
            <a:endParaRPr lang="en-GB" dirty="0">
              <a:latin typeface="Arial" panose="020B0604020202020204" pitchFamily="34" charset="0"/>
              <a:cs typeface="Arial" panose="020B0604020202020204" pitchFamily="34" charset="0"/>
            </a:endParaRPr>
          </a:p>
        </p:txBody>
      </p:sp>
      <p:sp>
        <p:nvSpPr>
          <p:cNvPr id="6" name="Footer Placeholder 5"/>
          <p:cNvSpPr>
            <a:spLocks noGrp="1"/>
          </p:cNvSpPr>
          <p:nvPr>
            <p:ph type="ftr" sz="quarter" idx="3"/>
          </p:nvPr>
        </p:nvSpPr>
        <p:spPr/>
        <p:txBody>
          <a:bodyPr/>
          <a:lstStyle/>
          <a:p>
            <a:r>
              <a:rPr lang="en-US" b="0" smtClean="0"/>
              <a:t>European Centre for Medium-Range Weather Forecasts																												Mark J Rodwell</a:t>
            </a:r>
            <a:endParaRPr lang="en-US" dirty="0"/>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6989" t="5333" r="4064" b="5278"/>
          <a:stretch/>
        </p:blipFill>
        <p:spPr>
          <a:xfrm rot="5400000">
            <a:off x="3237444" y="-436286"/>
            <a:ext cx="5395360" cy="7661670"/>
          </a:xfrm>
          <a:prstGeom prst="rect">
            <a:avLst/>
          </a:prstGeom>
        </p:spPr>
      </p:pic>
      <p:sp>
        <p:nvSpPr>
          <p:cNvPr id="9" name="TextBox 8"/>
          <p:cNvSpPr txBox="1"/>
          <p:nvPr/>
        </p:nvSpPr>
        <p:spPr>
          <a:xfrm>
            <a:off x="7527543" y="4654153"/>
            <a:ext cx="3882159" cy="1146468"/>
          </a:xfrm>
          <a:prstGeom prst="rect">
            <a:avLst/>
          </a:prstGeom>
          <a:noFill/>
        </p:spPr>
        <p:txBody>
          <a:bodyPr wrap="square" rtlCol="0">
            <a:spAutoFit/>
          </a:bodyPr>
          <a:lstStyle/>
          <a:p>
            <a:pPr marL="171450" indent="-171450">
              <a:lnSpc>
                <a:spcPct val="110000"/>
              </a:lnSpc>
              <a:spcBef>
                <a:spcPts val="300"/>
              </a:spcBef>
              <a:buFont typeface="Arial" panose="020B0604020202020204" pitchFamily="34" charset="0"/>
              <a:buChar char="•"/>
            </a:pPr>
            <a:r>
              <a:rPr lang="en-GB" sz="1200" dirty="0">
                <a:solidFill>
                  <a:schemeClr val="tx1">
                    <a:lumMod val="50000"/>
                    <a:lumOff val="50000"/>
                  </a:schemeClr>
                </a:solidFill>
                <a:latin typeface="Arial" panose="020B0604020202020204" pitchFamily="34" charset="0"/>
                <a:cs typeface="Arial" panose="020B0604020202020204" pitchFamily="34" charset="0"/>
              </a:rPr>
              <a:t>Decomposing EDA control forecast into process tendencies shows how the model represents dynamics and physics of MCS</a:t>
            </a:r>
          </a:p>
          <a:p>
            <a:pPr marL="171450" indent="-171450">
              <a:lnSpc>
                <a:spcPct val="110000"/>
              </a:lnSpc>
              <a:spcBef>
                <a:spcPts val="300"/>
              </a:spcBef>
              <a:buFont typeface="Arial" panose="020B0604020202020204" pitchFamily="34" charset="0"/>
              <a:buChar char="•"/>
            </a:pPr>
            <a:r>
              <a:rPr lang="en-GB" sz="1200" dirty="0">
                <a:solidFill>
                  <a:schemeClr val="tx1">
                    <a:lumMod val="50000"/>
                    <a:lumOff val="50000"/>
                  </a:schemeClr>
                </a:solidFill>
                <a:latin typeface="Arial" panose="020B0604020202020204" pitchFamily="34" charset="0"/>
                <a:cs typeface="Arial" panose="020B0604020202020204" pitchFamily="34" charset="0"/>
              </a:rPr>
              <a:t>The positive (and statistically significant) increment suggests observations are warmer than the model </a:t>
            </a:r>
          </a:p>
        </p:txBody>
      </p:sp>
      <p:sp>
        <p:nvSpPr>
          <p:cNvPr id="10" name="TextBox 9"/>
          <p:cNvSpPr txBox="1"/>
          <p:nvPr/>
        </p:nvSpPr>
        <p:spPr>
          <a:xfrm>
            <a:off x="394303" y="696868"/>
            <a:ext cx="1402628" cy="246221"/>
          </a:xfrm>
          <a:prstGeom prst="rect">
            <a:avLst/>
          </a:prstGeom>
          <a:noFill/>
        </p:spPr>
        <p:txBody>
          <a:bodyPr wrap="none" lIns="0" tIns="0" rIns="0" bIns="0" rtlCol="0">
            <a:spAutoFit/>
          </a:bodyPr>
          <a:lstStyle/>
          <a:p>
            <a:r>
              <a:rPr lang="en-GB" sz="1600" dirty="0" smtClean="0">
                <a:solidFill>
                  <a:schemeClr val="tx1">
                    <a:lumMod val="50000"/>
                    <a:lumOff val="50000"/>
                  </a:schemeClr>
                </a:solidFill>
              </a:rPr>
              <a:t>T300, 54 cases</a:t>
            </a:r>
            <a:endParaRPr lang="en-GB" sz="1600" dirty="0">
              <a:solidFill>
                <a:schemeClr val="tx1">
                  <a:lumMod val="50000"/>
                  <a:lumOff val="50000"/>
                </a:schemeClr>
              </a:solidFill>
            </a:endParaRPr>
          </a:p>
        </p:txBody>
      </p:sp>
    </p:spTree>
    <p:extLst>
      <p:ext uri="{BB962C8B-B14F-4D97-AF65-F5344CB8AC3E}">
        <p14:creationId xmlns:p14="http://schemas.microsoft.com/office/powerpoint/2010/main" val="19968928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4"/>
          </p:nvPr>
        </p:nvSpPr>
        <p:spPr/>
        <p:txBody>
          <a:bodyPr/>
          <a:lstStyle/>
          <a:p>
            <a:pPr indent="0">
              <a:buNone/>
            </a:pPr>
            <a:endParaRPr lang="en-GB" dirty="0" smtClean="0"/>
          </a:p>
          <a:p>
            <a:pPr indent="0">
              <a:buNone/>
            </a:pPr>
            <a:endParaRPr lang="en-GB" dirty="0"/>
          </a:p>
          <a:p>
            <a:pPr indent="0">
              <a:buNone/>
            </a:pPr>
            <a:endParaRPr lang="en-GB" dirty="0" smtClean="0"/>
          </a:p>
          <a:p>
            <a:pPr indent="0">
              <a:buNone/>
            </a:pPr>
            <a:endParaRPr lang="en-GB" dirty="0"/>
          </a:p>
          <a:p>
            <a:pPr indent="0">
              <a:buNone/>
            </a:pPr>
            <a:endParaRPr lang="en-GB" dirty="0"/>
          </a:p>
          <a:p>
            <a:pPr indent="0" algn="ctr">
              <a:buNone/>
            </a:pPr>
            <a:r>
              <a:rPr lang="en-GB" sz="3600" dirty="0" smtClean="0"/>
              <a:t>Optimising forecast configuration and usage</a:t>
            </a:r>
            <a:endParaRPr lang="en-GB" sz="3600" dirty="0"/>
          </a:p>
        </p:txBody>
      </p:sp>
      <p:sp>
        <p:nvSpPr>
          <p:cNvPr id="3" name="Title 2"/>
          <p:cNvSpPr>
            <a:spLocks noGrp="1"/>
          </p:cNvSpPr>
          <p:nvPr>
            <p:ph type="title"/>
          </p:nvPr>
        </p:nvSpPr>
        <p:spPr/>
        <p:txBody>
          <a:bodyPr/>
          <a:lstStyle/>
          <a:p>
            <a:endParaRPr lang="en-GB"/>
          </a:p>
        </p:txBody>
      </p:sp>
      <p:sp>
        <p:nvSpPr>
          <p:cNvPr id="4" name="Slide Number Placeholder 3"/>
          <p:cNvSpPr>
            <a:spLocks noGrp="1"/>
          </p:cNvSpPr>
          <p:nvPr>
            <p:ph type="sldNum" sz="quarter" idx="4"/>
          </p:nvPr>
        </p:nvSpPr>
        <p:spPr/>
        <p:txBody>
          <a:bodyPr/>
          <a:lstStyle/>
          <a:p>
            <a:pPr algn="r"/>
            <a:fld id="{E4AB80EA-DB86-D849-B86F-15DAF31F0474}" type="slidenum">
              <a:rPr lang="en-US" smtClean="0"/>
              <a:pPr algn="r"/>
              <a:t>22</a:t>
            </a:fld>
            <a:endParaRPr lang="en-US" dirty="0"/>
          </a:p>
        </p:txBody>
      </p:sp>
      <p:sp>
        <p:nvSpPr>
          <p:cNvPr id="5" name="Footer Placeholder 4"/>
          <p:cNvSpPr>
            <a:spLocks noGrp="1"/>
          </p:cNvSpPr>
          <p:nvPr>
            <p:ph type="ftr" sz="quarter" idx="3"/>
          </p:nvPr>
        </p:nvSpPr>
        <p:spPr/>
        <p:txBody>
          <a:bodyPr/>
          <a:lstStyle/>
          <a:p>
            <a:r>
              <a:rPr lang="en-GB" smtClean="0"/>
              <a:t>European Centre for Medium-Range Weather Forecasts		Shinfield Park, Reading, RG2 9AX, UK				© ECMWF May 9, 2016					mark.rodwell@ecmwf.int </a:t>
            </a:r>
            <a:endParaRPr lang="en-US" dirty="0"/>
          </a:p>
        </p:txBody>
      </p:sp>
    </p:spTree>
    <p:extLst>
      <p:ext uri="{BB962C8B-B14F-4D97-AF65-F5344CB8AC3E}">
        <p14:creationId xmlns:p14="http://schemas.microsoft.com/office/powerpoint/2010/main" val="35086413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a:t>
            </a:r>
            <a:r>
              <a:rPr lang="en-GB" dirty="0" smtClean="0"/>
              <a:t>nsemble and high-resolution information</a:t>
            </a:r>
            <a:endParaRPr lang="en-GB" dirty="0"/>
          </a:p>
        </p:txBody>
      </p:sp>
      <p:grpSp>
        <p:nvGrpSpPr>
          <p:cNvPr id="3" name="Group 2"/>
          <p:cNvGrpSpPr>
            <a:grpSpLocks noChangeAspect="1"/>
          </p:cNvGrpSpPr>
          <p:nvPr/>
        </p:nvGrpSpPr>
        <p:grpSpPr>
          <a:xfrm>
            <a:off x="1579211" y="850444"/>
            <a:ext cx="8749778" cy="4541497"/>
            <a:chOff x="715327" y="1668781"/>
            <a:chExt cx="7553325" cy="3920489"/>
          </a:xfrm>
        </p:grpSpPr>
        <p:pic>
          <p:nvPicPr>
            <p:cNvPr id="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4131" b="90419"/>
            <a:stretch/>
          </p:blipFill>
          <p:spPr bwMode="auto">
            <a:xfrm>
              <a:off x="715327" y="1668781"/>
              <a:ext cx="7553325" cy="582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85736" b="2618"/>
            <a:stretch/>
          </p:blipFill>
          <p:spPr bwMode="auto">
            <a:xfrm>
              <a:off x="715327" y="4343400"/>
              <a:ext cx="7553325" cy="1245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29920" b="50632"/>
            <a:stretch/>
          </p:blipFill>
          <p:spPr bwMode="auto">
            <a:xfrm>
              <a:off x="715327" y="2343151"/>
              <a:ext cx="7553325" cy="2080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8" name="TextBox 7"/>
          <p:cNvSpPr txBox="1"/>
          <p:nvPr/>
        </p:nvSpPr>
        <p:spPr>
          <a:xfrm>
            <a:off x="982130" y="5607699"/>
            <a:ext cx="9636105" cy="492443"/>
          </a:xfrm>
          <a:prstGeom prst="rect">
            <a:avLst/>
          </a:prstGeom>
          <a:noFill/>
        </p:spPr>
        <p:txBody>
          <a:bodyPr wrap="square" lIns="0" tIns="0" rIns="0" bIns="0" rtlCol="0">
            <a:spAutoFit/>
          </a:bodyPr>
          <a:lstStyle/>
          <a:p>
            <a:pPr marL="285750" indent="-285750">
              <a:buFont typeface="Arial" panose="020B0604020202020204" pitchFamily="34" charset="0"/>
              <a:buChar char="•"/>
            </a:pPr>
            <a:r>
              <a:rPr lang="en-GB" sz="1600" dirty="0" smtClean="0"/>
              <a:t>How do we optimally combine information from the ensemble and the high-resolution forecast?</a:t>
            </a:r>
          </a:p>
          <a:p>
            <a:pPr marL="285750" indent="-285750">
              <a:buFont typeface="Arial" panose="020B0604020202020204" pitchFamily="34" charset="0"/>
              <a:buChar char="•"/>
            </a:pPr>
            <a:r>
              <a:rPr lang="en-GB" sz="1600" dirty="0" smtClean="0"/>
              <a:t>Is this dependent on lead-time?</a:t>
            </a:r>
            <a:endParaRPr lang="en-GB" sz="1600" dirty="0" smtClean="0"/>
          </a:p>
        </p:txBody>
      </p:sp>
    </p:spTree>
    <p:extLst>
      <p:ext uri="{BB962C8B-B14F-4D97-AF65-F5344CB8AC3E}">
        <p14:creationId xmlns:p14="http://schemas.microsoft.com/office/powerpoint/2010/main" val="38208768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0044" name="Picture 28" descr="MR-newsletter-106-fig-4"/>
          <p:cNvPicPr>
            <a:picLocks noChangeAspect="1" noChangeArrowheads="1"/>
          </p:cNvPicPr>
          <p:nvPr/>
        </p:nvPicPr>
        <p:blipFill>
          <a:blip r:embed="rId4" cstate="print"/>
          <a:srcRect/>
          <a:stretch>
            <a:fillRect/>
          </a:stretch>
        </p:blipFill>
        <p:spPr bwMode="auto">
          <a:xfrm>
            <a:off x="835921" y="1076841"/>
            <a:ext cx="6995421" cy="4837851"/>
          </a:xfrm>
          <a:prstGeom prst="rect">
            <a:avLst/>
          </a:prstGeom>
          <a:noFill/>
        </p:spPr>
      </p:pic>
      <p:sp>
        <p:nvSpPr>
          <p:cNvPr id="15" name="Title 14"/>
          <p:cNvSpPr>
            <a:spLocks noGrp="1"/>
          </p:cNvSpPr>
          <p:nvPr>
            <p:ph type="title"/>
          </p:nvPr>
        </p:nvSpPr>
        <p:spPr/>
        <p:txBody>
          <a:bodyPr/>
          <a:lstStyle/>
          <a:p>
            <a:r>
              <a:rPr lang="en-GB" dirty="0" smtClean="0"/>
              <a:t>Combined Prediction System: Methodology</a:t>
            </a:r>
            <a:endParaRPr lang="en-GB" dirty="0"/>
          </a:p>
        </p:txBody>
      </p:sp>
      <p:sp>
        <p:nvSpPr>
          <p:cNvPr id="4" name="Text Placeholder 3"/>
          <p:cNvSpPr>
            <a:spLocks noGrp="1"/>
          </p:cNvSpPr>
          <p:nvPr>
            <p:ph type="body" sz="quarter" idx="11"/>
          </p:nvPr>
        </p:nvSpPr>
        <p:spPr/>
        <p:txBody>
          <a:bodyPr/>
          <a:lstStyle/>
          <a:p>
            <a:r>
              <a:rPr lang="en-GB" dirty="0" smtClean="0"/>
              <a:t>Rodwell, ECMWF Newsletter 106 (2006)</a:t>
            </a:r>
            <a:endParaRPr lang="en-GB" dirty="0"/>
          </a:p>
        </p:txBody>
      </p:sp>
      <mc:AlternateContent xmlns:mc="http://schemas.openxmlformats.org/markup-compatibility/2006">
        <mc:Choice xmlns:a14="http://schemas.microsoft.com/office/drawing/2010/main" Requires="a14">
          <p:sp>
            <p:nvSpPr>
              <p:cNvPr id="5" name="TextBox 4"/>
              <p:cNvSpPr txBox="1"/>
              <p:nvPr/>
            </p:nvSpPr>
            <p:spPr>
              <a:xfrm>
                <a:off x="8003198" y="1962240"/>
                <a:ext cx="3762705" cy="2579681"/>
              </a:xfrm>
              <a:prstGeom prst="rect">
                <a:avLst/>
              </a:prstGeom>
              <a:noFill/>
            </p:spPr>
            <p:txBody>
              <a:bodyPr wrap="square" rtlCol="0">
                <a:spAutoFit/>
              </a:bodyPr>
              <a:lstStyle/>
              <a:p>
                <a:r>
                  <a:rPr lang="en-GB" sz="1600" dirty="0" smtClean="0"/>
                  <a:t>In the example, the weight for the high-resolution forecast is </a:t>
                </a:r>
                <a14:m>
                  <m:oMath xmlns:m="http://schemas.openxmlformats.org/officeDocument/2006/math">
                    <m:sSub>
                      <m:sSubPr>
                        <m:ctrlPr>
                          <a:rPr lang="en-GB" sz="1600" i="1" smtClean="0">
                            <a:latin typeface="Cambria Math" panose="02040503050406030204" pitchFamily="18" charset="0"/>
                          </a:rPr>
                        </m:ctrlPr>
                      </m:sSubPr>
                      <m:e>
                        <m:r>
                          <a:rPr lang="en-GB" sz="1600" b="0" i="1" smtClean="0">
                            <a:latin typeface="Cambria Math" panose="02040503050406030204" pitchFamily="18" charset="0"/>
                          </a:rPr>
                          <m:t>𝑤</m:t>
                        </m:r>
                      </m:e>
                      <m:sub>
                        <m:r>
                          <m:rPr>
                            <m:nor/>
                          </m:rPr>
                          <a:rPr lang="en-GB" sz="1600" b="0" i="0" smtClean="0">
                            <a:latin typeface="Cambria Math" panose="02040503050406030204" pitchFamily="18" charset="0"/>
                          </a:rPr>
                          <m:t>HRES</m:t>
                        </m:r>
                      </m:sub>
                    </m:sSub>
                    <m:r>
                      <a:rPr lang="en-GB" sz="1600" b="0" i="1" smtClean="0">
                        <a:latin typeface="Cambria Math" panose="02040503050406030204" pitchFamily="18" charset="0"/>
                      </a:rPr>
                      <m:t>=3</m:t>
                    </m:r>
                  </m:oMath>
                </a14:m>
                <a:r>
                  <a:rPr lang="en-GB" sz="1600" dirty="0" smtClean="0"/>
                  <a:t> </a:t>
                </a:r>
                <a:r>
                  <a:rPr lang="en-GB" sz="1600" dirty="0"/>
                  <a:t>and the probability of 1mm precipitation = </a:t>
                </a:r>
                <a:r>
                  <a:rPr lang="en-GB" sz="1600" dirty="0" smtClean="0"/>
                  <a:t>9/13</a:t>
                </a:r>
              </a:p>
              <a:p>
                <a:endParaRPr lang="en-GB" sz="1600" dirty="0"/>
              </a:p>
              <a:p>
                <a:r>
                  <a:rPr lang="en-GB" sz="1600" dirty="0"/>
                  <a:t>In the real case, find </a:t>
                </a:r>
                <a14:m>
                  <m:oMath xmlns:m="http://schemas.openxmlformats.org/officeDocument/2006/math">
                    <m:sSub>
                      <m:sSubPr>
                        <m:ctrlPr>
                          <a:rPr lang="en-GB" sz="1600" i="1">
                            <a:latin typeface="Cambria Math" panose="02040503050406030204" pitchFamily="18" charset="0"/>
                          </a:rPr>
                        </m:ctrlPr>
                      </m:sSubPr>
                      <m:e>
                        <m:r>
                          <a:rPr lang="en-GB" sz="1600" i="1">
                            <a:latin typeface="Cambria Math" panose="02040503050406030204" pitchFamily="18" charset="0"/>
                          </a:rPr>
                          <m:t>𝑤</m:t>
                        </m:r>
                      </m:e>
                      <m:sub>
                        <m:r>
                          <m:rPr>
                            <m:nor/>
                          </m:rPr>
                          <a:rPr lang="en-GB" sz="1600">
                            <a:latin typeface="Cambria Math" panose="02040503050406030204" pitchFamily="18" charset="0"/>
                          </a:rPr>
                          <m:t>HRES</m:t>
                        </m:r>
                      </m:sub>
                    </m:sSub>
                  </m:oMath>
                </a14:m>
                <a:r>
                  <a:rPr lang="en-GB" sz="1600" dirty="0" smtClean="0"/>
                  <a:t> </a:t>
                </a:r>
                <a:r>
                  <a:rPr lang="en-GB" sz="1600" dirty="0"/>
                  <a:t>that maximises (</a:t>
                </a:r>
                <a:r>
                  <a:rPr lang="en-GB" sz="1600" i="1" dirty="0"/>
                  <a:t>e.g.</a:t>
                </a:r>
                <a:r>
                  <a:rPr lang="en-GB" sz="1600" dirty="0"/>
                  <a:t>) Brier Skill Score or Ignorance score</a:t>
                </a:r>
              </a:p>
              <a:p>
                <a:endParaRPr lang="en-GB" sz="1600" dirty="0" smtClean="0"/>
              </a:p>
              <a:p>
                <a:r>
                  <a:rPr lang="en-GB" sz="1600" dirty="0" smtClean="0"/>
                  <a:t>Can </a:t>
                </a:r>
                <a:r>
                  <a:rPr lang="en-GB" sz="1600" dirty="0"/>
                  <a:t>do analytically by solving </a:t>
                </a:r>
              </a:p>
            </p:txBody>
          </p:sp>
        </mc:Choice>
        <mc:Fallback>
          <p:sp>
            <p:nvSpPr>
              <p:cNvPr id="5" name="TextBox 4"/>
              <p:cNvSpPr txBox="1">
                <a:spLocks noRot="1" noChangeAspect="1" noMove="1" noResize="1" noEditPoints="1" noAdjustHandles="1" noChangeArrowheads="1" noChangeShapeType="1" noTextEdit="1"/>
              </p:cNvSpPr>
              <p:nvPr/>
            </p:nvSpPr>
            <p:spPr>
              <a:xfrm>
                <a:off x="8003198" y="1962240"/>
                <a:ext cx="3762705" cy="2579681"/>
              </a:xfrm>
              <a:prstGeom prst="rect">
                <a:avLst/>
              </a:prstGeom>
              <a:blipFill rotWithShape="0">
                <a:blip r:embed="rId5"/>
                <a:stretch>
                  <a:fillRect l="-972" t="-709" b="-2364"/>
                </a:stretch>
              </a:blipFill>
            </p:spPr>
            <p:txBody>
              <a:bodyPr/>
              <a:lstStyle/>
              <a:p>
                <a:r>
                  <a:rPr lang="en-GB">
                    <a:noFill/>
                  </a:rPr>
                  <a:t> </a:t>
                </a:r>
              </a:p>
            </p:txBody>
          </p:sp>
        </mc:Fallback>
      </mc:AlternateContent>
      <p:sp>
        <p:nvSpPr>
          <p:cNvPr id="6" name="TextBox 5"/>
          <p:cNvSpPr txBox="1"/>
          <p:nvPr/>
        </p:nvSpPr>
        <p:spPr>
          <a:xfrm>
            <a:off x="1739939" y="2974924"/>
            <a:ext cx="1210588" cy="646331"/>
          </a:xfrm>
          <a:prstGeom prst="rect">
            <a:avLst/>
          </a:prstGeom>
          <a:noFill/>
        </p:spPr>
        <p:txBody>
          <a:bodyPr wrap="none" rtlCol="0">
            <a:spAutoFit/>
          </a:bodyPr>
          <a:lstStyle/>
          <a:p>
            <a:r>
              <a:rPr lang="en-GB" dirty="0"/>
              <a:t>Ensemble</a:t>
            </a:r>
          </a:p>
          <a:p>
            <a:r>
              <a:rPr lang="en-GB" dirty="0"/>
              <a:t>member</a:t>
            </a:r>
          </a:p>
        </p:txBody>
      </p:sp>
      <p:sp>
        <p:nvSpPr>
          <p:cNvPr id="10" name="TextBox 9"/>
          <p:cNvSpPr txBox="1"/>
          <p:nvPr/>
        </p:nvSpPr>
        <p:spPr>
          <a:xfrm>
            <a:off x="2711157" y="1759847"/>
            <a:ext cx="1736373" cy="646331"/>
          </a:xfrm>
          <a:prstGeom prst="rect">
            <a:avLst/>
          </a:prstGeom>
          <a:noFill/>
        </p:spPr>
        <p:txBody>
          <a:bodyPr wrap="none" rtlCol="0">
            <a:spAutoFit/>
          </a:bodyPr>
          <a:lstStyle/>
          <a:p>
            <a:r>
              <a:rPr lang="en-GB" dirty="0"/>
              <a:t>High-resolution</a:t>
            </a:r>
          </a:p>
          <a:p>
            <a:r>
              <a:rPr lang="en-GB" dirty="0"/>
              <a:t>forecast</a:t>
            </a:r>
          </a:p>
        </p:txBody>
      </p:sp>
      <p:cxnSp>
        <p:nvCxnSpPr>
          <p:cNvPr id="8" name="Straight Connector 7"/>
          <p:cNvCxnSpPr/>
          <p:nvPr/>
        </p:nvCxnSpPr>
        <p:spPr>
          <a:xfrm flipH="1">
            <a:off x="4676367" y="2182654"/>
            <a:ext cx="812879" cy="0"/>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4693300" y="2889960"/>
            <a:ext cx="829732" cy="0"/>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9" name="Object 8"/>
          <p:cNvGraphicFramePr>
            <a:graphicFrameLocks noChangeAspect="1"/>
          </p:cNvGraphicFramePr>
          <p:nvPr>
            <p:extLst>
              <p:ext uri="{D42A27DB-BD31-4B8C-83A1-F6EECF244321}">
                <p14:modId xmlns:p14="http://schemas.microsoft.com/office/powerpoint/2010/main" val="48457778"/>
              </p:ext>
            </p:extLst>
          </p:nvPr>
        </p:nvGraphicFramePr>
        <p:xfrm>
          <a:off x="8966975" y="4613447"/>
          <a:ext cx="1315359" cy="279535"/>
        </p:xfrm>
        <a:graphic>
          <a:graphicData uri="http://schemas.openxmlformats.org/presentationml/2006/ole">
            <mc:AlternateContent xmlns:mc="http://schemas.openxmlformats.org/markup-compatibility/2006">
              <mc:Choice xmlns:v="urn:schemas-microsoft-com:vml" Requires="v">
                <p:oleObj spid="_x0000_s12303" name="Equation" r:id="rId6" imgW="1015920" imgH="215640" progId="Equation.3">
                  <p:embed/>
                </p:oleObj>
              </mc:Choice>
              <mc:Fallback>
                <p:oleObj name="Equation" r:id="rId6" imgW="1015920" imgH="215640" progId="Equation.3">
                  <p:embed/>
                  <p:pic>
                    <p:nvPicPr>
                      <p:cNvPr id="0" name=""/>
                      <p:cNvPicPr>
                        <a:picLocks noChangeAspect="1" noChangeArrowheads="1"/>
                      </p:cNvPicPr>
                      <p:nvPr/>
                    </p:nvPicPr>
                    <p:blipFill>
                      <a:blip r:embed="rId7"/>
                      <a:srcRect/>
                      <a:stretch>
                        <a:fillRect/>
                      </a:stretch>
                    </p:blipFill>
                    <p:spPr bwMode="auto">
                      <a:xfrm>
                        <a:off x="8966975" y="4613447"/>
                        <a:ext cx="1315359" cy="279535"/>
                      </a:xfrm>
                      <a:prstGeom prst="rect">
                        <a:avLst/>
                      </a:prstGeom>
                      <a:noFill/>
                      <a:ln>
                        <a:noFill/>
                      </a:ln>
                      <a:extLst/>
                    </p:spPr>
                  </p:pic>
                </p:oleObj>
              </mc:Fallback>
            </mc:AlternateContent>
          </a:graphicData>
        </a:graphic>
      </p:graphicFrame>
      <p:cxnSp>
        <p:nvCxnSpPr>
          <p:cNvPr id="12" name="Straight Arrow Connector 11"/>
          <p:cNvCxnSpPr/>
          <p:nvPr/>
        </p:nvCxnSpPr>
        <p:spPr>
          <a:xfrm>
            <a:off x="3814067" y="2182654"/>
            <a:ext cx="862298" cy="3066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2710936" y="3527470"/>
            <a:ext cx="862298" cy="3066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5505537" y="2725362"/>
            <a:ext cx="117730" cy="171079"/>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5489245" y="2011576"/>
            <a:ext cx="117730" cy="171079"/>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68317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8452" name="Picture 4" descr="PPT_DET_weight"/>
          <p:cNvPicPr>
            <a:picLocks noChangeAspect="1" noChangeArrowheads="1"/>
          </p:cNvPicPr>
          <p:nvPr/>
        </p:nvPicPr>
        <p:blipFill>
          <a:blip r:embed="rId3" cstate="print"/>
          <a:srcRect r="5113" b="3142"/>
          <a:stretch>
            <a:fillRect/>
          </a:stretch>
        </p:blipFill>
        <p:spPr bwMode="auto">
          <a:xfrm rot="-5400000">
            <a:off x="4432498" y="-41693"/>
            <a:ext cx="5145630" cy="6858000"/>
          </a:xfrm>
          <a:prstGeom prst="rect">
            <a:avLst/>
          </a:prstGeom>
          <a:noFill/>
        </p:spPr>
      </p:pic>
      <p:sp>
        <p:nvSpPr>
          <p:cNvPr id="6" name="Title 5"/>
          <p:cNvSpPr>
            <a:spLocks noGrp="1"/>
          </p:cNvSpPr>
          <p:nvPr>
            <p:ph type="title"/>
          </p:nvPr>
        </p:nvSpPr>
        <p:spPr/>
        <p:txBody>
          <a:bodyPr/>
          <a:lstStyle/>
          <a:p>
            <a:r>
              <a:rPr lang="en-GB" dirty="0" smtClean="0"/>
              <a:t>The weight to give the high-resolution system</a:t>
            </a:r>
            <a:endParaRPr lang="en-GB" dirty="0"/>
          </a:p>
        </p:txBody>
      </p:sp>
      <p:sp>
        <p:nvSpPr>
          <p:cNvPr id="4" name="TextBox 3"/>
          <p:cNvSpPr txBox="1"/>
          <p:nvPr/>
        </p:nvSpPr>
        <p:spPr>
          <a:xfrm>
            <a:off x="569166" y="2808514"/>
            <a:ext cx="2295331" cy="1231106"/>
          </a:xfrm>
          <a:prstGeom prst="rect">
            <a:avLst/>
          </a:prstGeom>
          <a:noFill/>
        </p:spPr>
        <p:txBody>
          <a:bodyPr wrap="square" lIns="0" tIns="0" rIns="0" bIns="0" rtlCol="0">
            <a:spAutoFit/>
          </a:bodyPr>
          <a:lstStyle/>
          <a:p>
            <a:r>
              <a:rPr lang="en-GB" sz="1600" dirty="0"/>
              <a:t>At short lead-times, high-resolution system is very valuable. At longer lead-times weight →1. Based on years </a:t>
            </a:r>
            <a:r>
              <a:rPr lang="en-GB" sz="1600" dirty="0" smtClean="0"/>
              <a:t>2001-2005</a:t>
            </a:r>
            <a:endParaRPr lang="en-GB" sz="1600" dirty="0"/>
          </a:p>
        </p:txBody>
      </p:sp>
    </p:spTree>
    <p:extLst>
      <p:ext uri="{BB962C8B-B14F-4D97-AF65-F5344CB8AC3E}">
        <p14:creationId xmlns:p14="http://schemas.microsoft.com/office/powerpoint/2010/main" val="8005629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7428" name="Picture 4" descr="PPT_BSS_EPS_CPS"/>
          <p:cNvPicPr>
            <a:picLocks noChangeAspect="1" noChangeArrowheads="1"/>
          </p:cNvPicPr>
          <p:nvPr/>
        </p:nvPicPr>
        <p:blipFill>
          <a:blip r:embed="rId3" cstate="print"/>
          <a:srcRect b="3183"/>
          <a:stretch>
            <a:fillRect/>
          </a:stretch>
        </p:blipFill>
        <p:spPr bwMode="auto">
          <a:xfrm rot="-5400000">
            <a:off x="3914712" y="92882"/>
            <a:ext cx="5376862" cy="6859587"/>
          </a:xfrm>
          <a:prstGeom prst="rect">
            <a:avLst/>
          </a:prstGeom>
          <a:noFill/>
        </p:spPr>
      </p:pic>
      <p:sp>
        <p:nvSpPr>
          <p:cNvPr id="6" name="Title 5"/>
          <p:cNvSpPr>
            <a:spLocks noGrp="1"/>
          </p:cNvSpPr>
          <p:nvPr>
            <p:ph type="title"/>
          </p:nvPr>
        </p:nvSpPr>
        <p:spPr/>
        <p:txBody>
          <a:bodyPr/>
          <a:lstStyle/>
          <a:p>
            <a:r>
              <a:rPr lang="en-GB" dirty="0" smtClean="0"/>
              <a:t>Combined system is more skilful</a:t>
            </a:r>
            <a:endParaRPr lang="en-GB" dirty="0"/>
          </a:p>
        </p:txBody>
      </p:sp>
      <p:sp>
        <p:nvSpPr>
          <p:cNvPr id="2" name="Text Placeholder 1"/>
          <p:cNvSpPr>
            <a:spLocks noGrp="1"/>
          </p:cNvSpPr>
          <p:nvPr>
            <p:ph type="body" sz="quarter" idx="10"/>
          </p:nvPr>
        </p:nvSpPr>
        <p:spPr>
          <a:xfrm>
            <a:off x="394303" y="6167303"/>
            <a:ext cx="11579507" cy="184666"/>
          </a:xfrm>
        </p:spPr>
        <p:txBody>
          <a:bodyPr/>
          <a:lstStyle/>
          <a:p>
            <a:r>
              <a:rPr lang="en-GB" dirty="0"/>
              <a:t>Results are cross-validated so no artificial inflation of skill. Based on years </a:t>
            </a:r>
            <a:r>
              <a:rPr lang="en-GB" dirty="0" smtClean="0"/>
              <a:t>2001-2005</a:t>
            </a:r>
            <a:endParaRPr lang="en-GB" dirty="0"/>
          </a:p>
        </p:txBody>
      </p:sp>
      <p:sp>
        <p:nvSpPr>
          <p:cNvPr id="3" name="Text Placeholder 2"/>
          <p:cNvSpPr>
            <a:spLocks noGrp="1"/>
          </p:cNvSpPr>
          <p:nvPr>
            <p:ph type="body" sz="quarter" idx="11"/>
          </p:nvPr>
        </p:nvSpPr>
        <p:spPr>
          <a:xfrm>
            <a:off x="8826675" y="649579"/>
            <a:ext cx="3153596" cy="184666"/>
          </a:xfrm>
        </p:spPr>
        <p:txBody>
          <a:bodyPr/>
          <a:lstStyle/>
          <a:p>
            <a:r>
              <a:rPr lang="en-GB" dirty="0"/>
              <a:t>Rodwell, ECMWF Newsletter 106 (2006</a:t>
            </a:r>
            <a:r>
              <a:rPr lang="en-GB" dirty="0" smtClean="0"/>
              <a:t>)</a:t>
            </a:r>
            <a:endParaRPr lang="en-GB" dirty="0"/>
          </a:p>
        </p:txBody>
      </p:sp>
      <p:sp>
        <p:nvSpPr>
          <p:cNvPr id="8" name="TextBox 7"/>
          <p:cNvSpPr txBox="1"/>
          <p:nvPr/>
        </p:nvSpPr>
        <p:spPr>
          <a:xfrm>
            <a:off x="569166" y="2808514"/>
            <a:ext cx="2295331" cy="984885"/>
          </a:xfrm>
          <a:prstGeom prst="rect">
            <a:avLst/>
          </a:prstGeom>
          <a:noFill/>
        </p:spPr>
        <p:txBody>
          <a:bodyPr wrap="square" lIns="0" tIns="0" rIns="0" bIns="0" rtlCol="0">
            <a:spAutoFit/>
          </a:bodyPr>
          <a:lstStyle/>
          <a:p>
            <a:r>
              <a:rPr lang="en-GB" sz="1600" dirty="0" smtClean="0"/>
              <a:t>The combined system is more skilful (on average) at all leadtimes and for each threshold</a:t>
            </a:r>
            <a:endParaRPr lang="en-GB" sz="1600" dirty="0"/>
          </a:p>
        </p:txBody>
      </p:sp>
    </p:spTree>
    <p:extLst>
      <p:ext uri="{BB962C8B-B14F-4D97-AF65-F5344CB8AC3E}">
        <p14:creationId xmlns:p14="http://schemas.microsoft.com/office/powerpoint/2010/main" val="28048036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4"/>
          </p:nvPr>
        </p:nvSpPr>
        <p:spPr/>
        <p:txBody>
          <a:bodyPr/>
          <a:lstStyle/>
          <a:p>
            <a:pPr indent="0">
              <a:buNone/>
            </a:pPr>
            <a:endParaRPr lang="en-GB" dirty="0" smtClean="0"/>
          </a:p>
          <a:p>
            <a:pPr indent="0">
              <a:buNone/>
            </a:pPr>
            <a:endParaRPr lang="en-GB" dirty="0"/>
          </a:p>
          <a:p>
            <a:pPr indent="0">
              <a:buNone/>
            </a:pPr>
            <a:endParaRPr lang="en-GB" dirty="0" smtClean="0"/>
          </a:p>
          <a:p>
            <a:pPr indent="0">
              <a:buNone/>
            </a:pPr>
            <a:endParaRPr lang="en-GB" dirty="0"/>
          </a:p>
          <a:p>
            <a:pPr indent="0">
              <a:buNone/>
            </a:pPr>
            <a:endParaRPr lang="en-GB" dirty="0"/>
          </a:p>
          <a:p>
            <a:pPr indent="0" algn="ctr">
              <a:buNone/>
            </a:pPr>
            <a:r>
              <a:rPr lang="en-GB" sz="3600" dirty="0" smtClean="0"/>
              <a:t>New approaches to using forecasts</a:t>
            </a:r>
            <a:endParaRPr lang="en-GB" sz="3600" dirty="0"/>
          </a:p>
        </p:txBody>
      </p:sp>
      <p:sp>
        <p:nvSpPr>
          <p:cNvPr id="3" name="Title 2"/>
          <p:cNvSpPr>
            <a:spLocks noGrp="1"/>
          </p:cNvSpPr>
          <p:nvPr>
            <p:ph type="title"/>
          </p:nvPr>
        </p:nvSpPr>
        <p:spPr/>
        <p:txBody>
          <a:bodyPr/>
          <a:lstStyle/>
          <a:p>
            <a:endParaRPr lang="en-GB"/>
          </a:p>
        </p:txBody>
      </p:sp>
      <p:sp>
        <p:nvSpPr>
          <p:cNvPr id="4" name="Slide Number Placeholder 3"/>
          <p:cNvSpPr>
            <a:spLocks noGrp="1"/>
          </p:cNvSpPr>
          <p:nvPr>
            <p:ph type="sldNum" sz="quarter" idx="4"/>
          </p:nvPr>
        </p:nvSpPr>
        <p:spPr/>
        <p:txBody>
          <a:bodyPr/>
          <a:lstStyle/>
          <a:p>
            <a:pPr algn="r"/>
            <a:fld id="{E4AB80EA-DB86-D849-B86F-15DAF31F0474}" type="slidenum">
              <a:rPr lang="en-US" smtClean="0"/>
              <a:pPr algn="r"/>
              <a:t>27</a:t>
            </a:fld>
            <a:endParaRPr lang="en-US" dirty="0"/>
          </a:p>
        </p:txBody>
      </p:sp>
      <p:sp>
        <p:nvSpPr>
          <p:cNvPr id="5" name="Footer Placeholder 4"/>
          <p:cNvSpPr>
            <a:spLocks noGrp="1"/>
          </p:cNvSpPr>
          <p:nvPr>
            <p:ph type="ftr" sz="quarter" idx="3"/>
          </p:nvPr>
        </p:nvSpPr>
        <p:spPr/>
        <p:txBody>
          <a:bodyPr/>
          <a:lstStyle/>
          <a:p>
            <a:r>
              <a:rPr lang="en-GB" smtClean="0"/>
              <a:t>European Centre for Medium-Range Weather Forecasts		Shinfield Park, Reading, RG2 9AX, UK				© ECMWF May 9, 2016					mark.rodwell@ecmwf.int </a:t>
            </a:r>
            <a:endParaRPr lang="en-US" dirty="0"/>
          </a:p>
        </p:txBody>
      </p:sp>
    </p:spTree>
    <p:extLst>
      <p:ext uri="{BB962C8B-B14F-4D97-AF65-F5344CB8AC3E}">
        <p14:creationId xmlns:p14="http://schemas.microsoft.com/office/powerpoint/2010/main" val="35753226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t>Public use of probabilistic </a:t>
            </a:r>
            <a:r>
              <a:rPr lang="en-GB" dirty="0" smtClean="0"/>
              <a:t>forecasts</a:t>
            </a:r>
            <a:endParaRPr lang="en-GB" dirty="0"/>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t="2947"/>
          <a:stretch/>
        </p:blipFill>
        <p:spPr>
          <a:xfrm>
            <a:off x="2091598" y="602924"/>
            <a:ext cx="7955664" cy="5790898"/>
          </a:xfrm>
          <a:prstGeom prst="rect">
            <a:avLst/>
          </a:prstGeom>
        </p:spPr>
      </p:pic>
      <p:sp>
        <p:nvSpPr>
          <p:cNvPr id="6" name="Text Placeholder 5"/>
          <p:cNvSpPr>
            <a:spLocks noGrp="1"/>
          </p:cNvSpPr>
          <p:nvPr>
            <p:ph type="body" sz="quarter" idx="11"/>
          </p:nvPr>
        </p:nvSpPr>
        <p:spPr>
          <a:xfrm>
            <a:off x="8826675" y="649579"/>
            <a:ext cx="3153596" cy="184666"/>
          </a:xfrm>
        </p:spPr>
        <p:txBody>
          <a:bodyPr/>
          <a:lstStyle/>
          <a:p>
            <a:r>
              <a:rPr lang="en-GB" dirty="0" smtClean="0"/>
              <a:t>Rodwell</a:t>
            </a:r>
            <a:r>
              <a:rPr lang="en-GB" dirty="0"/>
              <a:t>, RMetS </a:t>
            </a:r>
            <a:r>
              <a:rPr lang="en-GB" dirty="0" err="1"/>
              <a:t>theWeatherClub</a:t>
            </a:r>
            <a:r>
              <a:rPr lang="en-GB" dirty="0"/>
              <a:t> </a:t>
            </a:r>
          </a:p>
        </p:txBody>
      </p:sp>
    </p:spTree>
    <p:extLst>
      <p:ext uri="{BB962C8B-B14F-4D97-AF65-F5344CB8AC3E}">
        <p14:creationId xmlns:p14="http://schemas.microsoft.com/office/powerpoint/2010/main" val="7303895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Chaos and Confidence in Weather Forecasting</a:t>
            </a:r>
            <a:endParaRPr lang="en-GB" dirty="0"/>
          </a:p>
        </p:txBody>
      </p:sp>
      <p:sp>
        <p:nvSpPr>
          <p:cNvPr id="3" name="Slide Number Placeholder 2"/>
          <p:cNvSpPr>
            <a:spLocks noGrp="1"/>
          </p:cNvSpPr>
          <p:nvPr>
            <p:ph type="sldNum" sz="quarter" idx="4"/>
          </p:nvPr>
        </p:nvSpPr>
        <p:spPr/>
        <p:txBody>
          <a:bodyPr/>
          <a:lstStyle/>
          <a:p>
            <a:pPr algn="r"/>
            <a:fld id="{E4AB80EA-DB86-D849-B86F-15DAF31F0474}" type="slidenum">
              <a:rPr lang="en-US" smtClean="0"/>
              <a:pPr algn="r"/>
              <a:t>29</a:t>
            </a:fld>
            <a:endParaRPr lang="en-US" dirty="0"/>
          </a:p>
        </p:txBody>
      </p:sp>
      <p:sp>
        <p:nvSpPr>
          <p:cNvPr id="6" name="Footer Placeholder 5"/>
          <p:cNvSpPr>
            <a:spLocks noGrp="1"/>
          </p:cNvSpPr>
          <p:nvPr>
            <p:ph type="ftr" sz="quarter" idx="3"/>
          </p:nvPr>
        </p:nvSpPr>
        <p:spPr/>
        <p:txBody>
          <a:bodyPr/>
          <a:lstStyle/>
          <a:p>
            <a:r>
              <a:rPr lang="en-GB" smtClean="0"/>
              <a:t>European Centre for Medium-Range Weather Forecasts		Shinfield Park, Reading, RG2 9AX, UK				© ECMWF May 9, 2016					mark.rodwell@ecmwf.int </a:t>
            </a:r>
            <a:endParaRPr lang="en-US" dirty="0"/>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t="3166" b="4610"/>
          <a:stretch/>
        </p:blipFill>
        <p:spPr>
          <a:xfrm>
            <a:off x="1523815" y="628650"/>
            <a:ext cx="9160276" cy="5753100"/>
          </a:xfrm>
          <a:prstGeom prst="rect">
            <a:avLst/>
          </a:prstGeom>
        </p:spPr>
      </p:pic>
      <p:sp>
        <p:nvSpPr>
          <p:cNvPr id="8" name="TextBox 7"/>
          <p:cNvSpPr txBox="1"/>
          <p:nvPr/>
        </p:nvSpPr>
        <p:spPr>
          <a:xfrm>
            <a:off x="7293242" y="699989"/>
            <a:ext cx="3288208" cy="886397"/>
          </a:xfrm>
          <a:prstGeom prst="rect">
            <a:avLst/>
          </a:prstGeom>
          <a:noFill/>
        </p:spPr>
        <p:txBody>
          <a:bodyPr wrap="none" lIns="0" tIns="0" rIns="0" bIns="0" rtlCol="0">
            <a:spAutoFit/>
          </a:bodyPr>
          <a:lstStyle/>
          <a:p>
            <a:pPr>
              <a:lnSpc>
                <a:spcPct val="120000"/>
              </a:lnSpc>
            </a:pPr>
            <a:r>
              <a:rPr lang="en-GB" sz="1200" dirty="0" smtClean="0">
                <a:solidFill>
                  <a:schemeClr val="bg1"/>
                </a:solidFill>
              </a:rPr>
              <a:t>“Chaos </a:t>
            </a:r>
            <a:r>
              <a:rPr lang="en-GB" sz="1200" dirty="0">
                <a:solidFill>
                  <a:schemeClr val="bg1"/>
                </a:solidFill>
              </a:rPr>
              <a:t>and Confidence in Weather </a:t>
            </a:r>
            <a:r>
              <a:rPr lang="en-GB" sz="1200" dirty="0" smtClean="0">
                <a:solidFill>
                  <a:schemeClr val="bg1"/>
                </a:solidFill>
              </a:rPr>
              <a:t>Forecasting”</a:t>
            </a:r>
          </a:p>
          <a:p>
            <a:pPr>
              <a:lnSpc>
                <a:spcPct val="120000"/>
              </a:lnSpc>
            </a:pPr>
            <a:r>
              <a:rPr lang="en-GB" sz="1200" dirty="0" smtClean="0">
                <a:solidFill>
                  <a:schemeClr val="bg1"/>
                </a:solidFill>
              </a:rPr>
              <a:t>Royal Meteorological Society</a:t>
            </a:r>
          </a:p>
          <a:p>
            <a:pPr>
              <a:lnSpc>
                <a:spcPct val="120000"/>
              </a:lnSpc>
            </a:pPr>
            <a:r>
              <a:rPr lang="en-GB" sz="1200" dirty="0" smtClean="0">
                <a:solidFill>
                  <a:schemeClr val="bg1"/>
                </a:solidFill>
              </a:rPr>
              <a:t>14 December 2016</a:t>
            </a:r>
          </a:p>
          <a:p>
            <a:pPr>
              <a:lnSpc>
                <a:spcPct val="120000"/>
              </a:lnSpc>
            </a:pPr>
            <a:r>
              <a:rPr lang="en-GB" sz="1200" dirty="0" smtClean="0">
                <a:solidFill>
                  <a:schemeClr val="bg1"/>
                </a:solidFill>
              </a:rPr>
              <a:t>Imperial College, London</a:t>
            </a:r>
            <a:endParaRPr lang="en-GB" sz="1200" dirty="0">
              <a:solidFill>
                <a:schemeClr val="bg1"/>
              </a:solidFill>
            </a:endParaRPr>
          </a:p>
        </p:txBody>
      </p:sp>
      <p:sp>
        <p:nvSpPr>
          <p:cNvPr id="9" name="TextBox 8"/>
          <p:cNvSpPr txBox="1"/>
          <p:nvPr/>
        </p:nvSpPr>
        <p:spPr>
          <a:xfrm>
            <a:off x="1666891" y="699989"/>
            <a:ext cx="3506088" cy="1551194"/>
          </a:xfrm>
          <a:prstGeom prst="rect">
            <a:avLst/>
          </a:prstGeom>
          <a:noFill/>
        </p:spPr>
        <p:txBody>
          <a:bodyPr wrap="none" lIns="0" tIns="0" rIns="0" bIns="0" rtlCol="0">
            <a:spAutoFit/>
          </a:bodyPr>
          <a:lstStyle/>
          <a:p>
            <a:pPr marL="93663" indent="-93663">
              <a:lnSpc>
                <a:spcPct val="120000"/>
              </a:lnSpc>
              <a:buFont typeface="Arial" panose="020B0604020202020204" pitchFamily="34" charset="0"/>
              <a:buChar char="•"/>
            </a:pPr>
            <a:r>
              <a:rPr lang="en-GB" sz="1200" dirty="0" smtClean="0">
                <a:solidFill>
                  <a:schemeClr val="bg1"/>
                </a:solidFill>
              </a:rPr>
              <a:t>Chaos </a:t>
            </a:r>
            <a:r>
              <a:rPr lang="en-GB" sz="1200" dirty="0">
                <a:solidFill>
                  <a:schemeClr val="bg1"/>
                </a:solidFill>
              </a:rPr>
              <a:t>in weather forecasting</a:t>
            </a:r>
          </a:p>
          <a:p>
            <a:pPr marL="93663" indent="-93663">
              <a:lnSpc>
                <a:spcPct val="120000"/>
              </a:lnSpc>
              <a:buFont typeface="Arial" panose="020B0604020202020204" pitchFamily="34" charset="0"/>
              <a:buChar char="•"/>
            </a:pPr>
            <a:r>
              <a:rPr lang="en-GB" sz="1200" dirty="0">
                <a:solidFill>
                  <a:schemeClr val="bg1"/>
                </a:solidFill>
              </a:rPr>
              <a:t>The science of chaos and modelling of uncertainty</a:t>
            </a:r>
          </a:p>
          <a:p>
            <a:pPr marL="93663" indent="-93663">
              <a:lnSpc>
                <a:spcPct val="120000"/>
              </a:lnSpc>
              <a:buFont typeface="Arial" panose="020B0604020202020204" pitchFamily="34" charset="0"/>
              <a:buChar char="•"/>
            </a:pPr>
            <a:r>
              <a:rPr lang="en-GB" sz="1200" dirty="0">
                <a:solidFill>
                  <a:schemeClr val="bg1"/>
                </a:solidFill>
              </a:rPr>
              <a:t>Evaluating forecast uncertainty</a:t>
            </a:r>
          </a:p>
          <a:p>
            <a:pPr marL="93663" indent="-93663">
              <a:lnSpc>
                <a:spcPct val="120000"/>
              </a:lnSpc>
              <a:buFont typeface="Arial" panose="020B0604020202020204" pitchFamily="34" charset="0"/>
              <a:buChar char="•"/>
            </a:pPr>
            <a:r>
              <a:rPr lang="en-GB" sz="1200" dirty="0">
                <a:solidFill>
                  <a:schemeClr val="bg1"/>
                </a:solidFill>
              </a:rPr>
              <a:t>Coffee, mince </a:t>
            </a:r>
            <a:r>
              <a:rPr lang="en-GB" sz="1200" dirty="0" smtClean="0">
                <a:solidFill>
                  <a:schemeClr val="bg1"/>
                </a:solidFill>
              </a:rPr>
              <a:t>pies and movie loops</a:t>
            </a:r>
            <a:endParaRPr lang="en-GB" sz="1200" dirty="0">
              <a:solidFill>
                <a:schemeClr val="bg1"/>
              </a:solidFill>
            </a:endParaRPr>
          </a:p>
          <a:p>
            <a:pPr marL="93663" indent="-93663">
              <a:lnSpc>
                <a:spcPct val="120000"/>
              </a:lnSpc>
              <a:buFont typeface="Arial" panose="020B0604020202020204" pitchFamily="34" charset="0"/>
              <a:buChar char="•"/>
            </a:pPr>
            <a:r>
              <a:rPr lang="en-GB" sz="1200" dirty="0">
                <a:solidFill>
                  <a:schemeClr val="bg1"/>
                </a:solidFill>
              </a:rPr>
              <a:t>Working with uncertainty and confidence</a:t>
            </a:r>
          </a:p>
          <a:p>
            <a:pPr marL="93663" indent="-93663">
              <a:lnSpc>
                <a:spcPct val="120000"/>
              </a:lnSpc>
              <a:buFont typeface="Arial" panose="020B0604020202020204" pitchFamily="34" charset="0"/>
              <a:buChar char="•"/>
            </a:pPr>
            <a:r>
              <a:rPr lang="en-GB" sz="1200" dirty="0">
                <a:solidFill>
                  <a:schemeClr val="bg1"/>
                </a:solidFill>
              </a:rPr>
              <a:t>Confidence in weather </a:t>
            </a:r>
            <a:r>
              <a:rPr lang="en-GB" sz="1200" dirty="0" smtClean="0">
                <a:solidFill>
                  <a:schemeClr val="bg1"/>
                </a:solidFill>
              </a:rPr>
              <a:t>forecasts</a:t>
            </a:r>
            <a:endParaRPr lang="en-GB" sz="1200" dirty="0">
              <a:solidFill>
                <a:schemeClr val="bg1"/>
              </a:solidFill>
            </a:endParaRPr>
          </a:p>
          <a:p>
            <a:pPr marL="93663" indent="-93663">
              <a:lnSpc>
                <a:spcPct val="120000"/>
              </a:lnSpc>
              <a:buFont typeface="Arial" panose="020B0604020202020204" pitchFamily="34" charset="0"/>
              <a:buChar char="•"/>
            </a:pPr>
            <a:r>
              <a:rPr lang="en-GB" sz="1200" dirty="0">
                <a:solidFill>
                  <a:schemeClr val="bg1"/>
                </a:solidFill>
              </a:rPr>
              <a:t>C</a:t>
            </a:r>
            <a:r>
              <a:rPr lang="en-GB" sz="1200" dirty="0" smtClean="0">
                <a:solidFill>
                  <a:schemeClr val="bg1"/>
                </a:solidFill>
              </a:rPr>
              <a:t>ompetition - portrayal of uncertainty to the public</a:t>
            </a:r>
            <a:endParaRPr lang="en-GB" sz="1200" dirty="0" smtClean="0">
              <a:solidFill>
                <a:schemeClr val="bg1"/>
              </a:solidFill>
            </a:endParaRPr>
          </a:p>
        </p:txBody>
      </p:sp>
    </p:spTree>
    <p:extLst>
      <p:ext uri="{BB962C8B-B14F-4D97-AF65-F5344CB8AC3E}">
        <p14:creationId xmlns:p14="http://schemas.microsoft.com/office/powerpoint/2010/main" val="41118002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Vorticity Equation</a:t>
            </a:r>
          </a:p>
        </p:txBody>
      </p:sp>
      <p:sp>
        <p:nvSpPr>
          <p:cNvPr id="3" name="Slide Number Placeholder 2"/>
          <p:cNvSpPr>
            <a:spLocks noGrp="1"/>
          </p:cNvSpPr>
          <p:nvPr>
            <p:ph type="sldNum" sz="quarter" idx="4"/>
          </p:nvPr>
        </p:nvSpPr>
        <p:spPr/>
        <p:txBody>
          <a:bodyPr/>
          <a:lstStyle/>
          <a:p>
            <a:pPr algn="r"/>
            <a:fld id="{E4AB80EA-DB86-D849-B86F-15DAF31F0474}" type="slidenum">
              <a:rPr lang="en-US" smtClean="0"/>
              <a:pPr algn="r"/>
              <a:t>3</a:t>
            </a:fld>
            <a:endParaRPr lang="en-US" dirty="0"/>
          </a:p>
        </p:txBody>
      </p:sp>
      <p:sp>
        <p:nvSpPr>
          <p:cNvPr id="6" name="Footer Placeholder 5"/>
          <p:cNvSpPr>
            <a:spLocks noGrp="1"/>
          </p:cNvSpPr>
          <p:nvPr>
            <p:ph type="ftr" sz="quarter" idx="3"/>
          </p:nvPr>
        </p:nvSpPr>
        <p:spPr/>
        <p:txBody>
          <a:bodyPr/>
          <a:lstStyle/>
          <a:p>
            <a:r>
              <a:rPr lang="en-GB" smtClean="0"/>
              <a:t>European Centre for Medium-Range Weather Forecasts		Shinfield Park, Reading, RG2 9AX, UK				© ECMWF May 9, 2016					mark.rodwell@ecmwf.int </a:t>
            </a:r>
            <a:endParaRPr lang="en-US" dirty="0"/>
          </a:p>
        </p:txBody>
      </p:sp>
      <p:grpSp>
        <p:nvGrpSpPr>
          <p:cNvPr id="7" name="Group 33"/>
          <p:cNvGrpSpPr>
            <a:grpSpLocks/>
          </p:cNvGrpSpPr>
          <p:nvPr/>
        </p:nvGrpSpPr>
        <p:grpSpPr bwMode="auto">
          <a:xfrm>
            <a:off x="5046663" y="1639888"/>
            <a:ext cx="844550" cy="887412"/>
            <a:chOff x="138" y="945"/>
            <a:chExt cx="532" cy="559"/>
          </a:xfrm>
        </p:grpSpPr>
        <p:sp>
          <p:nvSpPr>
            <p:cNvPr id="8" name="Line 34"/>
            <p:cNvSpPr>
              <a:spLocks noChangeAspect="1" noChangeShapeType="1"/>
            </p:cNvSpPr>
            <p:nvPr/>
          </p:nvSpPr>
          <p:spPr bwMode="auto">
            <a:xfrm>
              <a:off x="227" y="1408"/>
              <a:ext cx="288" cy="0"/>
            </a:xfrm>
            <a:prstGeom prst="line">
              <a:avLst/>
            </a:prstGeom>
            <a:noFill/>
            <a:ln w="9525">
              <a:solidFill>
                <a:schemeClr val="tx1"/>
              </a:solidFill>
              <a:round/>
              <a:headEnd/>
              <a:tailEnd type="triangle" w="med" len="med"/>
            </a:ln>
            <a:effectLst/>
          </p:spPr>
          <p:txBody>
            <a:bodyPr/>
            <a:lstStyle/>
            <a:p>
              <a:endParaRPr lang="en-GB"/>
            </a:p>
          </p:txBody>
        </p:sp>
        <p:sp>
          <p:nvSpPr>
            <p:cNvPr id="9" name="Line 35"/>
            <p:cNvSpPr>
              <a:spLocks noChangeAspect="1" noChangeShapeType="1"/>
            </p:cNvSpPr>
            <p:nvPr/>
          </p:nvSpPr>
          <p:spPr bwMode="auto">
            <a:xfrm flipV="1">
              <a:off x="227" y="1264"/>
              <a:ext cx="250" cy="144"/>
            </a:xfrm>
            <a:prstGeom prst="line">
              <a:avLst/>
            </a:prstGeom>
            <a:noFill/>
            <a:ln w="9525">
              <a:solidFill>
                <a:schemeClr val="tx1"/>
              </a:solidFill>
              <a:round/>
              <a:headEnd/>
              <a:tailEnd type="triangle" w="med" len="med"/>
            </a:ln>
            <a:effectLst/>
          </p:spPr>
          <p:txBody>
            <a:bodyPr/>
            <a:lstStyle/>
            <a:p>
              <a:endParaRPr lang="en-GB"/>
            </a:p>
          </p:txBody>
        </p:sp>
        <p:sp>
          <p:nvSpPr>
            <p:cNvPr id="10" name="Line 36"/>
            <p:cNvSpPr>
              <a:spLocks noChangeAspect="1" noChangeShapeType="1"/>
            </p:cNvSpPr>
            <p:nvPr/>
          </p:nvSpPr>
          <p:spPr bwMode="auto">
            <a:xfrm rot="-5400000">
              <a:off x="83" y="1265"/>
              <a:ext cx="287" cy="0"/>
            </a:xfrm>
            <a:prstGeom prst="line">
              <a:avLst/>
            </a:prstGeom>
            <a:noFill/>
            <a:ln w="9525">
              <a:solidFill>
                <a:schemeClr val="tx1"/>
              </a:solidFill>
              <a:round/>
              <a:headEnd/>
              <a:tailEnd type="triangle" w="med" len="med"/>
            </a:ln>
            <a:effectLst/>
          </p:spPr>
          <p:txBody>
            <a:bodyPr/>
            <a:lstStyle/>
            <a:p>
              <a:endParaRPr lang="en-GB"/>
            </a:p>
          </p:txBody>
        </p:sp>
        <p:sp>
          <p:nvSpPr>
            <p:cNvPr id="11" name="Text Box 37"/>
            <p:cNvSpPr txBox="1">
              <a:spLocks noChangeAspect="1" noChangeArrowheads="1"/>
            </p:cNvSpPr>
            <p:nvPr/>
          </p:nvSpPr>
          <p:spPr bwMode="auto">
            <a:xfrm>
              <a:off x="483" y="1292"/>
              <a:ext cx="187" cy="212"/>
            </a:xfrm>
            <a:prstGeom prst="rect">
              <a:avLst/>
            </a:prstGeom>
            <a:noFill/>
            <a:ln w="9525">
              <a:noFill/>
              <a:miter lim="800000"/>
              <a:headEnd/>
              <a:tailEnd/>
            </a:ln>
            <a:effectLst/>
          </p:spPr>
          <p:txBody>
            <a:bodyPr wrap="none">
              <a:spAutoFit/>
            </a:bodyPr>
            <a:lstStyle/>
            <a:p>
              <a:r>
                <a:rPr lang="en-GB" sz="1600" b="1" i="1"/>
                <a:t>x</a:t>
              </a:r>
            </a:p>
          </p:txBody>
        </p:sp>
        <p:sp>
          <p:nvSpPr>
            <p:cNvPr id="12" name="Text Box 38"/>
            <p:cNvSpPr txBox="1">
              <a:spLocks noChangeAspect="1" noChangeArrowheads="1"/>
            </p:cNvSpPr>
            <p:nvPr/>
          </p:nvSpPr>
          <p:spPr bwMode="auto">
            <a:xfrm>
              <a:off x="138" y="945"/>
              <a:ext cx="180" cy="212"/>
            </a:xfrm>
            <a:prstGeom prst="rect">
              <a:avLst/>
            </a:prstGeom>
            <a:noFill/>
            <a:ln w="9525">
              <a:noFill/>
              <a:miter lim="800000"/>
              <a:headEnd/>
              <a:tailEnd/>
            </a:ln>
            <a:effectLst/>
          </p:spPr>
          <p:txBody>
            <a:bodyPr wrap="none">
              <a:spAutoFit/>
            </a:bodyPr>
            <a:lstStyle/>
            <a:p>
              <a:r>
                <a:rPr lang="en-GB" sz="1600" b="1" i="1"/>
                <a:t>z</a:t>
              </a:r>
            </a:p>
          </p:txBody>
        </p:sp>
        <p:sp>
          <p:nvSpPr>
            <p:cNvPr id="13" name="Text Box 39"/>
            <p:cNvSpPr txBox="1">
              <a:spLocks noChangeAspect="1" noChangeArrowheads="1"/>
            </p:cNvSpPr>
            <p:nvPr/>
          </p:nvSpPr>
          <p:spPr bwMode="auto">
            <a:xfrm>
              <a:off x="437" y="1113"/>
              <a:ext cx="187" cy="212"/>
            </a:xfrm>
            <a:prstGeom prst="rect">
              <a:avLst/>
            </a:prstGeom>
            <a:noFill/>
            <a:ln w="9525">
              <a:noFill/>
              <a:miter lim="800000"/>
              <a:headEnd/>
              <a:tailEnd/>
            </a:ln>
            <a:effectLst/>
          </p:spPr>
          <p:txBody>
            <a:bodyPr wrap="none">
              <a:spAutoFit/>
            </a:bodyPr>
            <a:lstStyle/>
            <a:p>
              <a:r>
                <a:rPr lang="en-GB" sz="1600" b="1" i="1"/>
                <a:t>y</a:t>
              </a:r>
            </a:p>
          </p:txBody>
        </p:sp>
      </p:grpSp>
      <p:graphicFrame>
        <p:nvGraphicFramePr>
          <p:cNvPr id="14" name="Object 40"/>
          <p:cNvGraphicFramePr>
            <a:graphicFrameLocks/>
          </p:cNvGraphicFramePr>
          <p:nvPr>
            <p:extLst>
              <p:ext uri="{D42A27DB-BD31-4B8C-83A1-F6EECF244321}">
                <p14:modId xmlns:p14="http://schemas.microsoft.com/office/powerpoint/2010/main" val="1437024042"/>
              </p:ext>
            </p:extLst>
          </p:nvPr>
        </p:nvGraphicFramePr>
        <p:xfrm>
          <a:off x="1074738" y="1028701"/>
          <a:ext cx="3505200" cy="792163"/>
        </p:xfrm>
        <a:graphic>
          <a:graphicData uri="http://schemas.openxmlformats.org/presentationml/2006/ole">
            <mc:AlternateContent xmlns:mc="http://schemas.openxmlformats.org/markup-compatibility/2006">
              <mc:Choice xmlns:v="urn:schemas-microsoft-com:vml" Requires="v">
                <p:oleObj spid="_x0000_s16540" name="Equation" r:id="rId4" imgW="1459866" imgH="330057" progId="">
                  <p:embed/>
                </p:oleObj>
              </mc:Choice>
              <mc:Fallback>
                <p:oleObj name="Equation" r:id="rId4" imgW="1459866" imgH="330057" progId="">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4738" y="1028701"/>
                        <a:ext cx="3505200" cy="7921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5" name="Group 41"/>
          <p:cNvGrpSpPr>
            <a:grpSpLocks/>
          </p:cNvGrpSpPr>
          <p:nvPr/>
        </p:nvGrpSpPr>
        <p:grpSpPr bwMode="auto">
          <a:xfrm>
            <a:off x="6223000" y="571501"/>
            <a:ext cx="2097088" cy="1743075"/>
            <a:chOff x="3354" y="748"/>
            <a:chExt cx="1321" cy="1098"/>
          </a:xfrm>
        </p:grpSpPr>
        <p:sp>
          <p:nvSpPr>
            <p:cNvPr id="16" name="Oval 42"/>
            <p:cNvSpPr>
              <a:spLocks noChangeArrowheads="1"/>
            </p:cNvSpPr>
            <p:nvPr/>
          </p:nvSpPr>
          <p:spPr bwMode="auto">
            <a:xfrm>
              <a:off x="3354" y="1291"/>
              <a:ext cx="1321" cy="477"/>
            </a:xfrm>
            <a:prstGeom prst="ellipse">
              <a:avLst/>
            </a:prstGeom>
            <a:noFill/>
            <a:ln w="38100">
              <a:solidFill>
                <a:srgbClr val="0066FF"/>
              </a:solidFill>
              <a:round/>
              <a:headEnd/>
              <a:tailEnd/>
            </a:ln>
            <a:effectLst/>
          </p:spPr>
          <p:txBody>
            <a:bodyPr wrap="none" anchor="ctr"/>
            <a:lstStyle/>
            <a:p>
              <a:endParaRPr lang="en-GB"/>
            </a:p>
          </p:txBody>
        </p:sp>
        <p:sp>
          <p:nvSpPr>
            <p:cNvPr id="17" name="Line 43"/>
            <p:cNvSpPr>
              <a:spLocks noChangeShapeType="1"/>
            </p:cNvSpPr>
            <p:nvPr/>
          </p:nvSpPr>
          <p:spPr bwMode="auto">
            <a:xfrm flipV="1">
              <a:off x="4014" y="986"/>
              <a:ext cx="0" cy="532"/>
            </a:xfrm>
            <a:prstGeom prst="line">
              <a:avLst/>
            </a:prstGeom>
            <a:noFill/>
            <a:ln w="57150">
              <a:solidFill>
                <a:srgbClr val="0066FF"/>
              </a:solidFill>
              <a:round/>
              <a:headEnd/>
              <a:tailEnd type="triangle" w="med" len="med"/>
            </a:ln>
            <a:effectLst/>
          </p:spPr>
          <p:txBody>
            <a:bodyPr/>
            <a:lstStyle/>
            <a:p>
              <a:endParaRPr lang="en-GB"/>
            </a:p>
          </p:txBody>
        </p:sp>
        <p:grpSp>
          <p:nvGrpSpPr>
            <p:cNvPr id="18" name="Group 44"/>
            <p:cNvGrpSpPr>
              <a:grpSpLocks noChangeAspect="1"/>
            </p:cNvGrpSpPr>
            <p:nvPr/>
          </p:nvGrpSpPr>
          <p:grpSpPr bwMode="auto">
            <a:xfrm rot="5400000">
              <a:off x="3972" y="1693"/>
              <a:ext cx="165" cy="141"/>
              <a:chOff x="549" y="2719"/>
              <a:chExt cx="458" cy="392"/>
            </a:xfrm>
          </p:grpSpPr>
          <p:sp>
            <p:nvSpPr>
              <p:cNvPr id="20" name="Freeform 45"/>
              <p:cNvSpPr>
                <a:spLocks noChangeAspect="1"/>
              </p:cNvSpPr>
              <p:nvPr/>
            </p:nvSpPr>
            <p:spPr bwMode="auto">
              <a:xfrm>
                <a:off x="549" y="2719"/>
                <a:ext cx="227" cy="392"/>
              </a:xfrm>
              <a:custGeom>
                <a:avLst/>
                <a:gdLst/>
                <a:ahLst/>
                <a:cxnLst>
                  <a:cxn ang="0">
                    <a:pos x="495" y="0"/>
                  </a:cxn>
                  <a:cxn ang="0">
                    <a:pos x="495" y="639"/>
                  </a:cxn>
                  <a:cxn ang="0">
                    <a:pos x="0" y="639"/>
                  </a:cxn>
                  <a:cxn ang="0">
                    <a:pos x="495" y="0"/>
                  </a:cxn>
                </a:cxnLst>
                <a:rect l="0" t="0" r="r" b="b"/>
                <a:pathLst>
                  <a:path w="495" h="639">
                    <a:moveTo>
                      <a:pt x="495" y="0"/>
                    </a:moveTo>
                    <a:lnTo>
                      <a:pt x="495" y="639"/>
                    </a:lnTo>
                    <a:lnTo>
                      <a:pt x="0" y="639"/>
                    </a:lnTo>
                    <a:lnTo>
                      <a:pt x="495" y="0"/>
                    </a:lnTo>
                    <a:close/>
                  </a:path>
                </a:pathLst>
              </a:custGeom>
              <a:solidFill>
                <a:srgbClr val="0066FF"/>
              </a:solidFill>
              <a:ln w="9525">
                <a:solidFill>
                  <a:srgbClr val="0066FF"/>
                </a:solidFill>
                <a:round/>
                <a:headEnd/>
                <a:tailEnd/>
              </a:ln>
              <a:effectLst/>
            </p:spPr>
            <p:txBody>
              <a:bodyPr/>
              <a:lstStyle/>
              <a:p>
                <a:endParaRPr lang="en-GB"/>
              </a:p>
            </p:txBody>
          </p:sp>
          <p:sp>
            <p:nvSpPr>
              <p:cNvPr id="21" name="Freeform 46"/>
              <p:cNvSpPr>
                <a:spLocks noChangeAspect="1"/>
              </p:cNvSpPr>
              <p:nvPr/>
            </p:nvSpPr>
            <p:spPr bwMode="auto">
              <a:xfrm flipH="1">
                <a:off x="780" y="2719"/>
                <a:ext cx="227" cy="392"/>
              </a:xfrm>
              <a:custGeom>
                <a:avLst/>
                <a:gdLst/>
                <a:ahLst/>
                <a:cxnLst>
                  <a:cxn ang="0">
                    <a:pos x="495" y="0"/>
                  </a:cxn>
                  <a:cxn ang="0">
                    <a:pos x="495" y="639"/>
                  </a:cxn>
                  <a:cxn ang="0">
                    <a:pos x="0" y="639"/>
                  </a:cxn>
                  <a:cxn ang="0">
                    <a:pos x="495" y="0"/>
                  </a:cxn>
                </a:cxnLst>
                <a:rect l="0" t="0" r="r" b="b"/>
                <a:pathLst>
                  <a:path w="495" h="639">
                    <a:moveTo>
                      <a:pt x="495" y="0"/>
                    </a:moveTo>
                    <a:lnTo>
                      <a:pt x="495" y="639"/>
                    </a:lnTo>
                    <a:lnTo>
                      <a:pt x="0" y="639"/>
                    </a:lnTo>
                    <a:lnTo>
                      <a:pt x="495" y="0"/>
                    </a:lnTo>
                    <a:close/>
                  </a:path>
                </a:pathLst>
              </a:custGeom>
              <a:solidFill>
                <a:srgbClr val="0066FF"/>
              </a:solidFill>
              <a:ln w="9525">
                <a:solidFill>
                  <a:srgbClr val="0066FF"/>
                </a:solidFill>
                <a:round/>
                <a:headEnd/>
                <a:tailEnd/>
              </a:ln>
              <a:effectLst/>
            </p:spPr>
            <p:txBody>
              <a:bodyPr/>
              <a:lstStyle/>
              <a:p>
                <a:endParaRPr lang="en-GB"/>
              </a:p>
            </p:txBody>
          </p:sp>
        </p:grpSp>
        <p:graphicFrame>
          <p:nvGraphicFramePr>
            <p:cNvPr id="19" name="Object 47"/>
            <p:cNvGraphicFramePr>
              <a:graphicFrameLocks noChangeAspect="1"/>
            </p:cNvGraphicFramePr>
            <p:nvPr/>
          </p:nvGraphicFramePr>
          <p:xfrm>
            <a:off x="3906" y="748"/>
            <a:ext cx="212" cy="215"/>
          </p:xfrm>
          <a:graphic>
            <a:graphicData uri="http://schemas.openxmlformats.org/presentationml/2006/ole">
              <mc:AlternateContent xmlns:mc="http://schemas.openxmlformats.org/markup-compatibility/2006">
                <mc:Choice xmlns:v="urn:schemas-microsoft-com:vml" Requires="v">
                  <p:oleObj spid="_x0000_s16541" name="Equation" r:id="rId6" imgW="152202" imgH="177569" progId="">
                    <p:embed/>
                  </p:oleObj>
                </mc:Choice>
                <mc:Fallback>
                  <p:oleObj name="Equation" r:id="rId6" imgW="152202" imgH="177569"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06" y="748"/>
                          <a:ext cx="212" cy="21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22" name="Group 48"/>
          <p:cNvGrpSpPr>
            <a:grpSpLocks/>
          </p:cNvGrpSpPr>
          <p:nvPr/>
        </p:nvGrpSpPr>
        <p:grpSpPr bwMode="auto">
          <a:xfrm>
            <a:off x="5619750" y="954088"/>
            <a:ext cx="3811588" cy="1663700"/>
            <a:chOff x="1866" y="928"/>
            <a:chExt cx="2401" cy="1048"/>
          </a:xfrm>
        </p:grpSpPr>
        <p:graphicFrame>
          <p:nvGraphicFramePr>
            <p:cNvPr id="23" name="Object 49"/>
            <p:cNvGraphicFramePr>
              <a:graphicFrameLocks noChangeAspect="1"/>
            </p:cNvGraphicFramePr>
            <p:nvPr/>
          </p:nvGraphicFramePr>
          <p:xfrm>
            <a:off x="3755" y="1415"/>
            <a:ext cx="512" cy="184"/>
          </p:xfrm>
          <a:graphic>
            <a:graphicData uri="http://schemas.openxmlformats.org/presentationml/2006/ole">
              <mc:AlternateContent xmlns:mc="http://schemas.openxmlformats.org/markup-compatibility/2006">
                <mc:Choice xmlns:v="urn:schemas-microsoft-com:vml" Requires="v">
                  <p:oleObj spid="_x0000_s16542" name="Equation" r:id="rId8" imgW="368140" imgH="152334" progId="">
                    <p:embed/>
                  </p:oleObj>
                </mc:Choice>
                <mc:Fallback>
                  <p:oleObj name="Equation" r:id="rId8" imgW="368140" imgH="152334"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55" y="1415"/>
                          <a:ext cx="512" cy="18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4" name="Object 50"/>
            <p:cNvGraphicFramePr>
              <a:graphicFrameLocks noChangeAspect="1"/>
            </p:cNvGraphicFramePr>
            <p:nvPr/>
          </p:nvGraphicFramePr>
          <p:xfrm>
            <a:off x="1889" y="1339"/>
            <a:ext cx="159" cy="138"/>
          </p:xfrm>
          <a:graphic>
            <a:graphicData uri="http://schemas.openxmlformats.org/presentationml/2006/ole">
              <mc:AlternateContent xmlns:mc="http://schemas.openxmlformats.org/markup-compatibility/2006">
                <mc:Choice xmlns:v="urn:schemas-microsoft-com:vml" Requires="v">
                  <p:oleObj spid="_x0000_s16543" name="Equation" r:id="rId10" imgW="114102" imgH="114102" progId="">
                    <p:embed/>
                  </p:oleObj>
                </mc:Choice>
                <mc:Fallback>
                  <p:oleObj name="Equation" r:id="rId10" imgW="114102" imgH="114102" progId="">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889" y="1339"/>
                          <a:ext cx="159" cy="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 name="Object 51"/>
            <p:cNvGraphicFramePr>
              <a:graphicFrameLocks noChangeAspect="1"/>
            </p:cNvGraphicFramePr>
            <p:nvPr/>
          </p:nvGraphicFramePr>
          <p:xfrm>
            <a:off x="2289" y="1822"/>
            <a:ext cx="159" cy="154"/>
          </p:xfrm>
          <a:graphic>
            <a:graphicData uri="http://schemas.openxmlformats.org/presentationml/2006/ole">
              <mc:AlternateContent xmlns:mc="http://schemas.openxmlformats.org/markup-compatibility/2006">
                <mc:Choice xmlns:v="urn:schemas-microsoft-com:vml" Requires="v">
                  <p:oleObj spid="_x0000_s16544" name="Equation" r:id="rId12" imgW="114102" imgH="126780" progId="">
                    <p:embed/>
                  </p:oleObj>
                </mc:Choice>
                <mc:Fallback>
                  <p:oleObj name="Equation" r:id="rId12" imgW="114102" imgH="126780" progId="">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289" y="1822"/>
                          <a:ext cx="159" cy="15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6" name="Object 52"/>
            <p:cNvGraphicFramePr>
              <a:graphicFrameLocks noChangeAspect="1"/>
            </p:cNvGraphicFramePr>
            <p:nvPr/>
          </p:nvGraphicFramePr>
          <p:xfrm>
            <a:off x="3254" y="928"/>
            <a:ext cx="512" cy="184"/>
          </p:xfrm>
          <a:graphic>
            <a:graphicData uri="http://schemas.openxmlformats.org/presentationml/2006/ole">
              <mc:AlternateContent xmlns:mc="http://schemas.openxmlformats.org/markup-compatibility/2006">
                <mc:Choice xmlns:v="urn:schemas-microsoft-com:vml" Requires="v">
                  <p:oleObj spid="_x0000_s16545" name="Equation" r:id="rId14" imgW="368140" imgH="152334" progId="">
                    <p:embed/>
                  </p:oleObj>
                </mc:Choice>
                <mc:Fallback>
                  <p:oleObj name="Equation" r:id="rId14" imgW="368140" imgH="152334" progId="">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254" y="928"/>
                          <a:ext cx="512" cy="18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 name="Object 53"/>
            <p:cNvGraphicFramePr>
              <a:graphicFrameLocks noChangeAspect="1"/>
            </p:cNvGraphicFramePr>
            <p:nvPr/>
          </p:nvGraphicFramePr>
          <p:xfrm>
            <a:off x="2516" y="1294"/>
            <a:ext cx="283" cy="184"/>
          </p:xfrm>
          <a:graphic>
            <a:graphicData uri="http://schemas.openxmlformats.org/presentationml/2006/ole">
              <mc:AlternateContent xmlns:mc="http://schemas.openxmlformats.org/markup-compatibility/2006">
                <mc:Choice xmlns:v="urn:schemas-microsoft-com:vml" Requires="v">
                  <p:oleObj spid="_x0000_s16546" name="Equation" r:id="rId16" imgW="203024" imgH="152268" progId="">
                    <p:embed/>
                  </p:oleObj>
                </mc:Choice>
                <mc:Fallback>
                  <p:oleObj name="Equation" r:id="rId16" imgW="203024" imgH="152268" progId="">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516" y="1294"/>
                          <a:ext cx="283" cy="18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8" name="Line 54"/>
            <p:cNvSpPr>
              <a:spLocks noChangeShapeType="1"/>
            </p:cNvSpPr>
            <p:nvPr/>
          </p:nvSpPr>
          <p:spPr bwMode="auto">
            <a:xfrm>
              <a:off x="2198" y="1815"/>
              <a:ext cx="408" cy="0"/>
            </a:xfrm>
            <a:prstGeom prst="line">
              <a:avLst/>
            </a:prstGeom>
            <a:noFill/>
            <a:ln w="28575">
              <a:solidFill>
                <a:schemeClr val="tx1"/>
              </a:solidFill>
              <a:round/>
              <a:headEnd/>
              <a:tailEnd type="triangle" w="med" len="med"/>
            </a:ln>
            <a:effectLst/>
          </p:spPr>
          <p:txBody>
            <a:bodyPr/>
            <a:lstStyle/>
            <a:p>
              <a:endParaRPr lang="en-GB"/>
            </a:p>
          </p:txBody>
        </p:sp>
        <p:sp>
          <p:nvSpPr>
            <p:cNvPr id="29" name="Line 55"/>
            <p:cNvSpPr>
              <a:spLocks noChangeShapeType="1"/>
            </p:cNvSpPr>
            <p:nvPr/>
          </p:nvSpPr>
          <p:spPr bwMode="auto">
            <a:xfrm flipH="1">
              <a:off x="3145" y="1115"/>
              <a:ext cx="408" cy="0"/>
            </a:xfrm>
            <a:prstGeom prst="line">
              <a:avLst/>
            </a:prstGeom>
            <a:noFill/>
            <a:ln w="28575">
              <a:solidFill>
                <a:schemeClr val="tx1"/>
              </a:solidFill>
              <a:round/>
              <a:headEnd/>
              <a:tailEnd type="triangle" w="med" len="med"/>
            </a:ln>
            <a:effectLst/>
          </p:spPr>
          <p:txBody>
            <a:bodyPr/>
            <a:lstStyle/>
            <a:p>
              <a:endParaRPr lang="en-GB"/>
            </a:p>
          </p:txBody>
        </p:sp>
        <p:sp>
          <p:nvSpPr>
            <p:cNvPr id="30" name="Line 56"/>
            <p:cNvSpPr>
              <a:spLocks noChangeShapeType="1"/>
            </p:cNvSpPr>
            <p:nvPr/>
          </p:nvSpPr>
          <p:spPr bwMode="auto">
            <a:xfrm flipV="1">
              <a:off x="3625" y="1360"/>
              <a:ext cx="312" cy="181"/>
            </a:xfrm>
            <a:prstGeom prst="line">
              <a:avLst/>
            </a:prstGeom>
            <a:noFill/>
            <a:ln w="28575">
              <a:solidFill>
                <a:schemeClr val="tx1"/>
              </a:solidFill>
              <a:round/>
              <a:headEnd/>
              <a:tailEnd type="triangle" w="med" len="med"/>
            </a:ln>
            <a:effectLst/>
          </p:spPr>
          <p:txBody>
            <a:bodyPr/>
            <a:lstStyle/>
            <a:p>
              <a:endParaRPr lang="en-GB"/>
            </a:p>
          </p:txBody>
        </p:sp>
        <p:sp>
          <p:nvSpPr>
            <p:cNvPr id="31" name="Line 57"/>
            <p:cNvSpPr>
              <a:spLocks noChangeShapeType="1"/>
            </p:cNvSpPr>
            <p:nvPr/>
          </p:nvSpPr>
          <p:spPr bwMode="auto">
            <a:xfrm flipH="1">
              <a:off x="1866" y="1358"/>
              <a:ext cx="312" cy="181"/>
            </a:xfrm>
            <a:prstGeom prst="line">
              <a:avLst/>
            </a:prstGeom>
            <a:noFill/>
            <a:ln w="28575">
              <a:solidFill>
                <a:schemeClr val="tx1"/>
              </a:solidFill>
              <a:round/>
              <a:headEnd/>
              <a:tailEnd type="triangle" w="med" len="med"/>
            </a:ln>
            <a:effectLst/>
          </p:spPr>
          <p:txBody>
            <a:bodyPr/>
            <a:lstStyle/>
            <a:p>
              <a:endParaRPr lang="en-GB"/>
            </a:p>
          </p:txBody>
        </p:sp>
        <p:sp>
          <p:nvSpPr>
            <p:cNvPr id="32" name="Line 58"/>
            <p:cNvSpPr>
              <a:spLocks noChangeShapeType="1"/>
            </p:cNvSpPr>
            <p:nvPr/>
          </p:nvSpPr>
          <p:spPr bwMode="auto">
            <a:xfrm>
              <a:off x="2121" y="1450"/>
              <a:ext cx="1576" cy="0"/>
            </a:xfrm>
            <a:prstGeom prst="line">
              <a:avLst/>
            </a:prstGeom>
            <a:noFill/>
            <a:ln w="9525">
              <a:solidFill>
                <a:schemeClr val="tx1"/>
              </a:solidFill>
              <a:prstDash val="dash"/>
              <a:round/>
              <a:headEnd type="triangle" w="med" len="med"/>
              <a:tailEnd type="triangle" w="med" len="med"/>
            </a:ln>
            <a:effectLst/>
          </p:spPr>
          <p:txBody>
            <a:bodyPr/>
            <a:lstStyle/>
            <a:p>
              <a:endParaRPr lang="en-GB"/>
            </a:p>
          </p:txBody>
        </p:sp>
        <p:sp>
          <p:nvSpPr>
            <p:cNvPr id="33" name="Line 59"/>
            <p:cNvSpPr>
              <a:spLocks noChangeShapeType="1"/>
            </p:cNvSpPr>
            <p:nvPr/>
          </p:nvSpPr>
          <p:spPr bwMode="auto">
            <a:xfrm rot="19800000">
              <a:off x="2300" y="1466"/>
              <a:ext cx="1173" cy="0"/>
            </a:xfrm>
            <a:prstGeom prst="line">
              <a:avLst/>
            </a:prstGeom>
            <a:noFill/>
            <a:ln w="9525">
              <a:solidFill>
                <a:schemeClr val="tx1"/>
              </a:solidFill>
              <a:prstDash val="dash"/>
              <a:round/>
              <a:headEnd type="triangle" w="med" len="med"/>
              <a:tailEnd type="triangle" w="med" len="med"/>
            </a:ln>
            <a:effectLst/>
          </p:spPr>
          <p:txBody>
            <a:bodyPr/>
            <a:lstStyle/>
            <a:p>
              <a:endParaRPr lang="en-GB"/>
            </a:p>
          </p:txBody>
        </p:sp>
        <p:graphicFrame>
          <p:nvGraphicFramePr>
            <p:cNvPr id="34" name="Object 60"/>
            <p:cNvGraphicFramePr>
              <a:graphicFrameLocks noChangeAspect="1"/>
            </p:cNvGraphicFramePr>
            <p:nvPr/>
          </p:nvGraphicFramePr>
          <p:xfrm>
            <a:off x="2661" y="1515"/>
            <a:ext cx="265" cy="200"/>
          </p:xfrm>
          <a:graphic>
            <a:graphicData uri="http://schemas.openxmlformats.org/presentationml/2006/ole">
              <mc:AlternateContent xmlns:mc="http://schemas.openxmlformats.org/markup-compatibility/2006">
                <mc:Choice xmlns:v="urn:schemas-microsoft-com:vml" Requires="v">
                  <p:oleObj spid="_x0000_s16547" name="Equation" r:id="rId18" imgW="190335" imgH="164957" progId="">
                    <p:embed/>
                  </p:oleObj>
                </mc:Choice>
                <mc:Fallback>
                  <p:oleObj name="Equation" r:id="rId18" imgW="190335" imgH="164957" progId="">
                    <p:embed/>
                    <p:pic>
                      <p:nvPicPr>
                        <p:cNvPr id="0" name=""/>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661" y="1515"/>
                          <a:ext cx="265" cy="200"/>
                        </a:xfrm>
                        <a:prstGeom prst="rect">
                          <a:avLst/>
                        </a:prstGeom>
                        <a:noFill/>
                        <a:extLst>
                          <a:ext uri="{909E8E84-426E-40DD-AFC4-6F175D3DCCD1}">
                            <a14:hiddenFill xmlns:a14="http://schemas.microsoft.com/office/drawing/2010/main">
                              <a:solidFill>
                                <a:schemeClr val="bg1"/>
                              </a:solidFill>
                            </a14:hiddenFill>
                          </a:ext>
                        </a:extLst>
                      </p:spPr>
                    </p:pic>
                  </p:oleObj>
                </mc:Fallback>
              </mc:AlternateContent>
            </a:graphicData>
          </a:graphic>
        </p:graphicFrame>
      </p:grpSp>
      <p:grpSp>
        <p:nvGrpSpPr>
          <p:cNvPr id="35" name="Group 61"/>
          <p:cNvGrpSpPr>
            <a:grpSpLocks noChangeAspect="1"/>
          </p:cNvGrpSpPr>
          <p:nvPr/>
        </p:nvGrpSpPr>
        <p:grpSpPr bwMode="auto">
          <a:xfrm>
            <a:off x="6505575" y="4057651"/>
            <a:ext cx="1504950" cy="1114425"/>
            <a:chOff x="2612" y="2693"/>
            <a:chExt cx="1351" cy="1000"/>
          </a:xfrm>
        </p:grpSpPr>
        <p:sp>
          <p:nvSpPr>
            <p:cNvPr id="36" name="Rectangle 62"/>
            <p:cNvSpPr>
              <a:spLocks noChangeAspect="1" noChangeArrowheads="1"/>
            </p:cNvSpPr>
            <p:nvPr/>
          </p:nvSpPr>
          <p:spPr bwMode="auto">
            <a:xfrm>
              <a:off x="2612" y="2693"/>
              <a:ext cx="1351" cy="1000"/>
            </a:xfrm>
            <a:prstGeom prst="rect">
              <a:avLst/>
            </a:prstGeom>
            <a:solidFill>
              <a:schemeClr val="bg1"/>
            </a:solidFill>
            <a:ln w="9525">
              <a:solidFill>
                <a:schemeClr val="bg1"/>
              </a:solidFill>
              <a:miter lim="800000"/>
              <a:headEnd/>
              <a:tailEnd/>
            </a:ln>
            <a:effectLst/>
          </p:spPr>
          <p:txBody>
            <a:bodyPr wrap="none" anchor="ctr"/>
            <a:lstStyle/>
            <a:p>
              <a:endParaRPr lang="en-GB"/>
            </a:p>
          </p:txBody>
        </p:sp>
        <p:grpSp>
          <p:nvGrpSpPr>
            <p:cNvPr id="37" name="Group 63"/>
            <p:cNvGrpSpPr>
              <a:grpSpLocks noChangeAspect="1"/>
            </p:cNvGrpSpPr>
            <p:nvPr/>
          </p:nvGrpSpPr>
          <p:grpSpPr bwMode="auto">
            <a:xfrm>
              <a:off x="2880" y="2771"/>
              <a:ext cx="761" cy="847"/>
              <a:chOff x="4157" y="2699"/>
              <a:chExt cx="761" cy="847"/>
            </a:xfrm>
          </p:grpSpPr>
          <p:sp>
            <p:nvSpPr>
              <p:cNvPr id="38" name="Oval 64"/>
              <p:cNvSpPr>
                <a:spLocks noChangeAspect="1" noChangeArrowheads="1"/>
              </p:cNvSpPr>
              <p:nvPr/>
            </p:nvSpPr>
            <p:spPr bwMode="auto">
              <a:xfrm>
                <a:off x="4157" y="3203"/>
                <a:ext cx="761" cy="275"/>
              </a:xfrm>
              <a:prstGeom prst="ellipse">
                <a:avLst/>
              </a:prstGeom>
              <a:noFill/>
              <a:ln w="38100">
                <a:solidFill>
                  <a:srgbClr val="0066FF"/>
                </a:solidFill>
                <a:round/>
                <a:headEnd/>
                <a:tailEnd/>
              </a:ln>
              <a:effectLst/>
            </p:spPr>
            <p:txBody>
              <a:bodyPr wrap="none" anchor="ctr"/>
              <a:lstStyle/>
              <a:p>
                <a:endParaRPr lang="en-GB"/>
              </a:p>
            </p:txBody>
          </p:sp>
          <p:sp>
            <p:nvSpPr>
              <p:cNvPr id="39" name="Line 65"/>
              <p:cNvSpPr>
                <a:spLocks noChangeAspect="1" noChangeShapeType="1"/>
              </p:cNvSpPr>
              <p:nvPr/>
            </p:nvSpPr>
            <p:spPr bwMode="auto">
              <a:xfrm flipV="1">
                <a:off x="4537" y="2699"/>
                <a:ext cx="0" cy="635"/>
              </a:xfrm>
              <a:prstGeom prst="line">
                <a:avLst/>
              </a:prstGeom>
              <a:noFill/>
              <a:ln w="57150">
                <a:solidFill>
                  <a:srgbClr val="0066FF"/>
                </a:solidFill>
                <a:round/>
                <a:headEnd/>
                <a:tailEnd type="triangle" w="med" len="med"/>
              </a:ln>
              <a:effectLst/>
            </p:spPr>
            <p:txBody>
              <a:bodyPr/>
              <a:lstStyle/>
              <a:p>
                <a:endParaRPr lang="en-GB"/>
              </a:p>
            </p:txBody>
          </p:sp>
          <p:grpSp>
            <p:nvGrpSpPr>
              <p:cNvPr id="40" name="Group 66"/>
              <p:cNvGrpSpPr>
                <a:grpSpLocks noChangeAspect="1"/>
              </p:cNvGrpSpPr>
              <p:nvPr/>
            </p:nvGrpSpPr>
            <p:grpSpPr bwMode="auto">
              <a:xfrm rot="5400000">
                <a:off x="4474" y="3418"/>
                <a:ext cx="138" cy="118"/>
                <a:chOff x="549" y="2719"/>
                <a:chExt cx="458" cy="392"/>
              </a:xfrm>
            </p:grpSpPr>
            <p:sp>
              <p:nvSpPr>
                <p:cNvPr id="41" name="Freeform 67"/>
                <p:cNvSpPr>
                  <a:spLocks noChangeAspect="1"/>
                </p:cNvSpPr>
                <p:nvPr/>
              </p:nvSpPr>
              <p:spPr bwMode="auto">
                <a:xfrm>
                  <a:off x="549" y="2719"/>
                  <a:ext cx="227" cy="392"/>
                </a:xfrm>
                <a:custGeom>
                  <a:avLst/>
                  <a:gdLst/>
                  <a:ahLst/>
                  <a:cxnLst>
                    <a:cxn ang="0">
                      <a:pos x="495" y="0"/>
                    </a:cxn>
                    <a:cxn ang="0">
                      <a:pos x="495" y="639"/>
                    </a:cxn>
                    <a:cxn ang="0">
                      <a:pos x="0" y="639"/>
                    </a:cxn>
                    <a:cxn ang="0">
                      <a:pos x="495" y="0"/>
                    </a:cxn>
                  </a:cxnLst>
                  <a:rect l="0" t="0" r="r" b="b"/>
                  <a:pathLst>
                    <a:path w="495" h="639">
                      <a:moveTo>
                        <a:pt x="495" y="0"/>
                      </a:moveTo>
                      <a:lnTo>
                        <a:pt x="495" y="639"/>
                      </a:lnTo>
                      <a:lnTo>
                        <a:pt x="0" y="639"/>
                      </a:lnTo>
                      <a:lnTo>
                        <a:pt x="495" y="0"/>
                      </a:lnTo>
                      <a:close/>
                    </a:path>
                  </a:pathLst>
                </a:custGeom>
                <a:solidFill>
                  <a:srgbClr val="0066FF"/>
                </a:solidFill>
                <a:ln w="9525">
                  <a:solidFill>
                    <a:srgbClr val="0066FF"/>
                  </a:solidFill>
                  <a:round/>
                  <a:headEnd/>
                  <a:tailEnd/>
                </a:ln>
                <a:effectLst/>
              </p:spPr>
              <p:txBody>
                <a:bodyPr/>
                <a:lstStyle/>
                <a:p>
                  <a:endParaRPr lang="en-GB"/>
                </a:p>
              </p:txBody>
            </p:sp>
            <p:sp>
              <p:nvSpPr>
                <p:cNvPr id="42" name="Freeform 68"/>
                <p:cNvSpPr>
                  <a:spLocks noChangeAspect="1"/>
                </p:cNvSpPr>
                <p:nvPr/>
              </p:nvSpPr>
              <p:spPr bwMode="auto">
                <a:xfrm flipH="1">
                  <a:off x="780" y="2719"/>
                  <a:ext cx="227" cy="392"/>
                </a:xfrm>
                <a:custGeom>
                  <a:avLst/>
                  <a:gdLst/>
                  <a:ahLst/>
                  <a:cxnLst>
                    <a:cxn ang="0">
                      <a:pos x="495" y="0"/>
                    </a:cxn>
                    <a:cxn ang="0">
                      <a:pos x="495" y="639"/>
                    </a:cxn>
                    <a:cxn ang="0">
                      <a:pos x="0" y="639"/>
                    </a:cxn>
                    <a:cxn ang="0">
                      <a:pos x="495" y="0"/>
                    </a:cxn>
                  </a:cxnLst>
                  <a:rect l="0" t="0" r="r" b="b"/>
                  <a:pathLst>
                    <a:path w="495" h="639">
                      <a:moveTo>
                        <a:pt x="495" y="0"/>
                      </a:moveTo>
                      <a:lnTo>
                        <a:pt x="495" y="639"/>
                      </a:lnTo>
                      <a:lnTo>
                        <a:pt x="0" y="639"/>
                      </a:lnTo>
                      <a:lnTo>
                        <a:pt x="495" y="0"/>
                      </a:lnTo>
                      <a:close/>
                    </a:path>
                  </a:pathLst>
                </a:custGeom>
                <a:solidFill>
                  <a:srgbClr val="0066FF"/>
                </a:solidFill>
                <a:ln w="9525">
                  <a:solidFill>
                    <a:srgbClr val="0066FF"/>
                  </a:solidFill>
                  <a:round/>
                  <a:headEnd/>
                  <a:tailEnd/>
                </a:ln>
                <a:effectLst/>
              </p:spPr>
              <p:txBody>
                <a:bodyPr/>
                <a:lstStyle/>
                <a:p>
                  <a:endParaRPr lang="en-GB"/>
                </a:p>
              </p:txBody>
            </p:sp>
          </p:grpSp>
        </p:grpSp>
      </p:grpSp>
      <p:grpSp>
        <p:nvGrpSpPr>
          <p:cNvPr id="43" name="Group 69"/>
          <p:cNvGrpSpPr>
            <a:grpSpLocks noChangeAspect="1"/>
          </p:cNvGrpSpPr>
          <p:nvPr/>
        </p:nvGrpSpPr>
        <p:grpSpPr bwMode="auto">
          <a:xfrm>
            <a:off x="6505575" y="4043364"/>
            <a:ext cx="1504950" cy="1114425"/>
            <a:chOff x="2612" y="2693"/>
            <a:chExt cx="1351" cy="1000"/>
          </a:xfrm>
        </p:grpSpPr>
        <p:sp>
          <p:nvSpPr>
            <p:cNvPr id="44" name="Rectangle 70"/>
            <p:cNvSpPr>
              <a:spLocks noChangeAspect="1" noChangeArrowheads="1"/>
            </p:cNvSpPr>
            <p:nvPr/>
          </p:nvSpPr>
          <p:spPr bwMode="auto">
            <a:xfrm>
              <a:off x="2612" y="2693"/>
              <a:ext cx="1351" cy="1000"/>
            </a:xfrm>
            <a:prstGeom prst="rect">
              <a:avLst/>
            </a:prstGeom>
            <a:solidFill>
              <a:schemeClr val="bg1"/>
            </a:solidFill>
            <a:ln w="9525">
              <a:solidFill>
                <a:schemeClr val="bg1"/>
              </a:solidFill>
              <a:miter lim="800000"/>
              <a:headEnd/>
              <a:tailEnd/>
            </a:ln>
            <a:effectLst/>
          </p:spPr>
          <p:txBody>
            <a:bodyPr wrap="none" anchor="ctr"/>
            <a:lstStyle/>
            <a:p>
              <a:endParaRPr lang="en-GB"/>
            </a:p>
          </p:txBody>
        </p:sp>
        <p:grpSp>
          <p:nvGrpSpPr>
            <p:cNvPr id="45" name="Group 71"/>
            <p:cNvGrpSpPr>
              <a:grpSpLocks noChangeAspect="1"/>
            </p:cNvGrpSpPr>
            <p:nvPr/>
          </p:nvGrpSpPr>
          <p:grpSpPr bwMode="auto">
            <a:xfrm>
              <a:off x="2882" y="2977"/>
              <a:ext cx="811" cy="626"/>
              <a:chOff x="2932" y="2977"/>
              <a:chExt cx="811" cy="626"/>
            </a:xfrm>
          </p:grpSpPr>
          <p:sp>
            <p:nvSpPr>
              <p:cNvPr id="46" name="Oval 72"/>
              <p:cNvSpPr>
                <a:spLocks noChangeAspect="1" noChangeArrowheads="1"/>
              </p:cNvSpPr>
              <p:nvPr/>
            </p:nvSpPr>
            <p:spPr bwMode="auto">
              <a:xfrm>
                <a:off x="2932" y="3283"/>
                <a:ext cx="761" cy="275"/>
              </a:xfrm>
              <a:prstGeom prst="ellipse">
                <a:avLst/>
              </a:prstGeom>
              <a:noFill/>
              <a:ln w="38100">
                <a:solidFill>
                  <a:srgbClr val="0066FF"/>
                </a:solidFill>
                <a:round/>
                <a:headEnd/>
                <a:tailEnd/>
              </a:ln>
              <a:effectLst/>
            </p:spPr>
            <p:txBody>
              <a:bodyPr wrap="none" anchor="ctr"/>
              <a:lstStyle/>
              <a:p>
                <a:endParaRPr lang="en-GB"/>
              </a:p>
            </p:txBody>
          </p:sp>
          <p:sp>
            <p:nvSpPr>
              <p:cNvPr id="47" name="Line 73"/>
              <p:cNvSpPr>
                <a:spLocks noChangeAspect="1" noChangeShapeType="1"/>
              </p:cNvSpPr>
              <p:nvPr/>
            </p:nvSpPr>
            <p:spPr bwMode="auto">
              <a:xfrm flipV="1">
                <a:off x="3312" y="2977"/>
                <a:ext cx="0" cy="437"/>
              </a:xfrm>
              <a:prstGeom prst="line">
                <a:avLst/>
              </a:prstGeom>
              <a:noFill/>
              <a:ln w="57150">
                <a:solidFill>
                  <a:srgbClr val="0066FF"/>
                </a:solidFill>
                <a:round/>
                <a:headEnd/>
                <a:tailEnd type="triangle" w="med" len="med"/>
              </a:ln>
              <a:effectLst/>
            </p:spPr>
            <p:txBody>
              <a:bodyPr/>
              <a:lstStyle/>
              <a:p>
                <a:endParaRPr lang="en-GB"/>
              </a:p>
            </p:txBody>
          </p:sp>
          <p:sp>
            <p:nvSpPr>
              <p:cNvPr id="48" name="Line 74"/>
              <p:cNvSpPr>
                <a:spLocks noChangeAspect="1" noChangeShapeType="1"/>
              </p:cNvSpPr>
              <p:nvPr/>
            </p:nvSpPr>
            <p:spPr bwMode="auto">
              <a:xfrm rot="4122308" flipV="1">
                <a:off x="3053" y="3170"/>
                <a:ext cx="1" cy="207"/>
              </a:xfrm>
              <a:prstGeom prst="line">
                <a:avLst/>
              </a:prstGeom>
              <a:noFill/>
              <a:ln w="28575">
                <a:solidFill>
                  <a:schemeClr val="accent2"/>
                </a:solidFill>
                <a:round/>
                <a:headEnd/>
                <a:tailEnd type="triangle" w="med" len="med"/>
              </a:ln>
              <a:effectLst/>
            </p:spPr>
            <p:txBody>
              <a:bodyPr/>
              <a:lstStyle/>
              <a:p>
                <a:endParaRPr lang="en-GB"/>
              </a:p>
            </p:txBody>
          </p:sp>
          <p:sp>
            <p:nvSpPr>
              <p:cNvPr id="49" name="Line 75"/>
              <p:cNvSpPr>
                <a:spLocks noChangeAspect="1" noChangeShapeType="1"/>
              </p:cNvSpPr>
              <p:nvPr/>
            </p:nvSpPr>
            <p:spPr bwMode="auto">
              <a:xfrm rot="14902793" flipV="1">
                <a:off x="3621" y="3441"/>
                <a:ext cx="1" cy="207"/>
              </a:xfrm>
              <a:prstGeom prst="line">
                <a:avLst/>
              </a:prstGeom>
              <a:noFill/>
              <a:ln w="28575">
                <a:solidFill>
                  <a:schemeClr val="accent2"/>
                </a:solidFill>
                <a:round/>
                <a:headEnd/>
                <a:tailEnd type="triangle" w="med" len="med"/>
              </a:ln>
              <a:effectLst/>
            </p:spPr>
            <p:txBody>
              <a:bodyPr/>
              <a:lstStyle/>
              <a:p>
                <a:endParaRPr lang="en-GB"/>
              </a:p>
            </p:txBody>
          </p:sp>
          <p:sp>
            <p:nvSpPr>
              <p:cNvPr id="50" name="Line 76"/>
              <p:cNvSpPr>
                <a:spLocks noChangeAspect="1" noChangeShapeType="1"/>
              </p:cNvSpPr>
              <p:nvPr/>
            </p:nvSpPr>
            <p:spPr bwMode="auto">
              <a:xfrm rot="7008658" flipV="1">
                <a:off x="3639" y="3198"/>
                <a:ext cx="1" cy="207"/>
              </a:xfrm>
              <a:prstGeom prst="line">
                <a:avLst/>
              </a:prstGeom>
              <a:noFill/>
              <a:ln w="28575">
                <a:solidFill>
                  <a:schemeClr val="accent2"/>
                </a:solidFill>
                <a:round/>
                <a:headEnd/>
                <a:tailEnd type="triangle" w="med" len="med"/>
              </a:ln>
              <a:effectLst/>
            </p:spPr>
            <p:txBody>
              <a:bodyPr/>
              <a:lstStyle/>
              <a:p>
                <a:endParaRPr lang="en-GB"/>
              </a:p>
            </p:txBody>
          </p:sp>
          <p:sp>
            <p:nvSpPr>
              <p:cNvPr id="51" name="Line 77"/>
              <p:cNvSpPr>
                <a:spLocks noChangeAspect="1" noChangeShapeType="1"/>
              </p:cNvSpPr>
              <p:nvPr/>
            </p:nvSpPr>
            <p:spPr bwMode="auto">
              <a:xfrm rot="-25778304" flipH="1" flipV="1">
                <a:off x="3037" y="3451"/>
                <a:ext cx="1" cy="207"/>
              </a:xfrm>
              <a:prstGeom prst="line">
                <a:avLst/>
              </a:prstGeom>
              <a:noFill/>
              <a:ln w="28575">
                <a:solidFill>
                  <a:schemeClr val="accent2"/>
                </a:solidFill>
                <a:round/>
                <a:headEnd/>
                <a:tailEnd type="triangle" w="med" len="med"/>
              </a:ln>
              <a:effectLst/>
            </p:spPr>
            <p:txBody>
              <a:bodyPr/>
              <a:lstStyle/>
              <a:p>
                <a:endParaRPr lang="en-GB"/>
              </a:p>
            </p:txBody>
          </p:sp>
          <p:grpSp>
            <p:nvGrpSpPr>
              <p:cNvPr id="52" name="Group 78"/>
              <p:cNvGrpSpPr>
                <a:grpSpLocks noChangeAspect="1"/>
              </p:cNvGrpSpPr>
              <p:nvPr/>
            </p:nvGrpSpPr>
            <p:grpSpPr bwMode="auto">
              <a:xfrm rot="5400000">
                <a:off x="3288" y="3515"/>
                <a:ext cx="95" cy="81"/>
                <a:chOff x="549" y="2719"/>
                <a:chExt cx="458" cy="392"/>
              </a:xfrm>
            </p:grpSpPr>
            <p:sp>
              <p:nvSpPr>
                <p:cNvPr id="53" name="Freeform 79"/>
                <p:cNvSpPr>
                  <a:spLocks noChangeAspect="1"/>
                </p:cNvSpPr>
                <p:nvPr/>
              </p:nvSpPr>
              <p:spPr bwMode="auto">
                <a:xfrm>
                  <a:off x="549" y="2719"/>
                  <a:ext cx="227" cy="392"/>
                </a:xfrm>
                <a:custGeom>
                  <a:avLst/>
                  <a:gdLst/>
                  <a:ahLst/>
                  <a:cxnLst>
                    <a:cxn ang="0">
                      <a:pos x="495" y="0"/>
                    </a:cxn>
                    <a:cxn ang="0">
                      <a:pos x="495" y="639"/>
                    </a:cxn>
                    <a:cxn ang="0">
                      <a:pos x="0" y="639"/>
                    </a:cxn>
                    <a:cxn ang="0">
                      <a:pos x="495" y="0"/>
                    </a:cxn>
                  </a:cxnLst>
                  <a:rect l="0" t="0" r="r" b="b"/>
                  <a:pathLst>
                    <a:path w="495" h="639">
                      <a:moveTo>
                        <a:pt x="495" y="0"/>
                      </a:moveTo>
                      <a:lnTo>
                        <a:pt x="495" y="639"/>
                      </a:lnTo>
                      <a:lnTo>
                        <a:pt x="0" y="639"/>
                      </a:lnTo>
                      <a:lnTo>
                        <a:pt x="495" y="0"/>
                      </a:lnTo>
                      <a:close/>
                    </a:path>
                  </a:pathLst>
                </a:custGeom>
                <a:solidFill>
                  <a:srgbClr val="0066FF"/>
                </a:solidFill>
                <a:ln w="9525">
                  <a:solidFill>
                    <a:srgbClr val="0066FF"/>
                  </a:solidFill>
                  <a:round/>
                  <a:headEnd/>
                  <a:tailEnd/>
                </a:ln>
                <a:effectLst/>
              </p:spPr>
              <p:txBody>
                <a:bodyPr/>
                <a:lstStyle/>
                <a:p>
                  <a:endParaRPr lang="en-GB"/>
                </a:p>
              </p:txBody>
            </p:sp>
            <p:sp>
              <p:nvSpPr>
                <p:cNvPr id="54" name="Freeform 80"/>
                <p:cNvSpPr>
                  <a:spLocks noChangeAspect="1"/>
                </p:cNvSpPr>
                <p:nvPr/>
              </p:nvSpPr>
              <p:spPr bwMode="auto">
                <a:xfrm flipH="1">
                  <a:off x="780" y="2719"/>
                  <a:ext cx="227" cy="392"/>
                </a:xfrm>
                <a:custGeom>
                  <a:avLst/>
                  <a:gdLst/>
                  <a:ahLst/>
                  <a:cxnLst>
                    <a:cxn ang="0">
                      <a:pos x="495" y="0"/>
                    </a:cxn>
                    <a:cxn ang="0">
                      <a:pos x="495" y="639"/>
                    </a:cxn>
                    <a:cxn ang="0">
                      <a:pos x="0" y="639"/>
                    </a:cxn>
                    <a:cxn ang="0">
                      <a:pos x="495" y="0"/>
                    </a:cxn>
                  </a:cxnLst>
                  <a:rect l="0" t="0" r="r" b="b"/>
                  <a:pathLst>
                    <a:path w="495" h="639">
                      <a:moveTo>
                        <a:pt x="495" y="0"/>
                      </a:moveTo>
                      <a:lnTo>
                        <a:pt x="495" y="639"/>
                      </a:lnTo>
                      <a:lnTo>
                        <a:pt x="0" y="639"/>
                      </a:lnTo>
                      <a:lnTo>
                        <a:pt x="495" y="0"/>
                      </a:lnTo>
                      <a:close/>
                    </a:path>
                  </a:pathLst>
                </a:custGeom>
                <a:solidFill>
                  <a:srgbClr val="0066FF"/>
                </a:solidFill>
                <a:ln w="9525">
                  <a:solidFill>
                    <a:srgbClr val="0066FF"/>
                  </a:solidFill>
                  <a:round/>
                  <a:headEnd/>
                  <a:tailEnd/>
                </a:ln>
                <a:effectLst/>
              </p:spPr>
              <p:txBody>
                <a:bodyPr/>
                <a:lstStyle/>
                <a:p>
                  <a:endParaRPr lang="en-GB"/>
                </a:p>
              </p:txBody>
            </p:sp>
          </p:grpSp>
        </p:grpSp>
      </p:grpSp>
      <p:grpSp>
        <p:nvGrpSpPr>
          <p:cNvPr id="55" name="Group 105"/>
          <p:cNvGrpSpPr>
            <a:grpSpLocks/>
          </p:cNvGrpSpPr>
          <p:nvPr/>
        </p:nvGrpSpPr>
        <p:grpSpPr bwMode="auto">
          <a:xfrm>
            <a:off x="1074739" y="1884364"/>
            <a:ext cx="3802063" cy="630237"/>
            <a:chOff x="454" y="1433"/>
            <a:chExt cx="2395" cy="397"/>
          </a:xfrm>
        </p:grpSpPr>
        <p:sp>
          <p:nvSpPr>
            <p:cNvPr id="56" name="Text Box 106"/>
            <p:cNvSpPr txBox="1">
              <a:spLocks noChangeArrowheads="1"/>
            </p:cNvSpPr>
            <p:nvPr/>
          </p:nvSpPr>
          <p:spPr bwMode="auto">
            <a:xfrm>
              <a:off x="454" y="1446"/>
              <a:ext cx="2395" cy="366"/>
            </a:xfrm>
            <a:prstGeom prst="rect">
              <a:avLst/>
            </a:prstGeom>
            <a:noFill/>
            <a:ln w="9525">
              <a:noFill/>
              <a:miter lim="800000"/>
              <a:headEnd/>
              <a:tailEnd/>
            </a:ln>
            <a:effectLst/>
          </p:spPr>
          <p:txBody>
            <a:bodyPr wrap="square">
              <a:spAutoFit/>
            </a:bodyPr>
            <a:lstStyle/>
            <a:p>
              <a:r>
                <a:rPr lang="en-GB" sz="1600" dirty="0"/>
                <a:t>      is the unit “vertical” vector and</a:t>
              </a:r>
            </a:p>
            <a:p>
              <a:r>
                <a:rPr lang="en-GB" sz="1600" dirty="0"/>
                <a:t>            is the horizontal curl operator</a:t>
              </a:r>
            </a:p>
          </p:txBody>
        </p:sp>
        <p:graphicFrame>
          <p:nvGraphicFramePr>
            <p:cNvPr id="57" name="Object 107"/>
            <p:cNvGraphicFramePr>
              <a:graphicFrameLocks noChangeAspect="1"/>
            </p:cNvGraphicFramePr>
            <p:nvPr/>
          </p:nvGraphicFramePr>
          <p:xfrm>
            <a:off x="536" y="1433"/>
            <a:ext cx="176" cy="230"/>
          </p:xfrm>
          <a:graphic>
            <a:graphicData uri="http://schemas.openxmlformats.org/presentationml/2006/ole">
              <mc:AlternateContent xmlns:mc="http://schemas.openxmlformats.org/markup-compatibility/2006">
                <mc:Choice xmlns:v="urn:schemas-microsoft-com:vml" Requires="v">
                  <p:oleObj spid="_x0000_s16548" name="Equation" r:id="rId20" imgW="126890" imgH="190335" progId="">
                    <p:embed/>
                  </p:oleObj>
                </mc:Choice>
                <mc:Fallback>
                  <p:oleObj name="Equation" r:id="rId20" imgW="126890" imgH="190335" progId="">
                    <p:embed/>
                    <p:pic>
                      <p:nvPicPr>
                        <p:cNvPr id="0" name=""/>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36" y="1433"/>
                          <a:ext cx="176" cy="23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8" name="Object 108"/>
            <p:cNvGraphicFramePr>
              <a:graphicFrameLocks noChangeAspect="1"/>
            </p:cNvGraphicFramePr>
            <p:nvPr/>
          </p:nvGraphicFramePr>
          <p:xfrm>
            <a:off x="536" y="1615"/>
            <a:ext cx="371" cy="215"/>
          </p:xfrm>
          <a:graphic>
            <a:graphicData uri="http://schemas.openxmlformats.org/presentationml/2006/ole">
              <mc:AlternateContent xmlns:mc="http://schemas.openxmlformats.org/markup-compatibility/2006">
                <mc:Choice xmlns:v="urn:schemas-microsoft-com:vml" Requires="v">
                  <p:oleObj spid="_x0000_s16549" name="Equation" r:id="rId22" imgW="266353" imgH="177569" progId="">
                    <p:embed/>
                  </p:oleObj>
                </mc:Choice>
                <mc:Fallback>
                  <p:oleObj name="Equation" r:id="rId22" imgW="266353" imgH="177569" progId="">
                    <p:embed/>
                    <p:pic>
                      <p:nvPicPr>
                        <p:cNvPr id="0" name=""/>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536" y="1615"/>
                          <a:ext cx="371" cy="21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59" name="Line 109"/>
          <p:cNvSpPr>
            <a:spLocks noChangeShapeType="1"/>
          </p:cNvSpPr>
          <p:nvPr/>
        </p:nvSpPr>
        <p:spPr bwMode="auto">
          <a:xfrm>
            <a:off x="457199" y="2635250"/>
            <a:ext cx="11447463" cy="0"/>
          </a:xfrm>
          <a:prstGeom prst="line">
            <a:avLst/>
          </a:prstGeom>
          <a:noFill/>
          <a:ln w="9525">
            <a:solidFill>
              <a:schemeClr val="tx1"/>
            </a:solidFill>
            <a:round/>
            <a:headEnd/>
            <a:tailEnd/>
          </a:ln>
          <a:effectLst/>
        </p:spPr>
        <p:txBody>
          <a:bodyPr/>
          <a:lstStyle/>
          <a:p>
            <a:endParaRPr lang="en-GB"/>
          </a:p>
        </p:txBody>
      </p:sp>
      <p:sp>
        <p:nvSpPr>
          <p:cNvPr id="60" name="Text Box 110"/>
          <p:cNvSpPr txBox="1">
            <a:spLocks noChangeArrowheads="1"/>
          </p:cNvSpPr>
          <p:nvPr/>
        </p:nvSpPr>
        <p:spPr bwMode="auto">
          <a:xfrm>
            <a:off x="727075" y="644526"/>
            <a:ext cx="2495550" cy="366713"/>
          </a:xfrm>
          <a:prstGeom prst="rect">
            <a:avLst/>
          </a:prstGeom>
          <a:noFill/>
          <a:ln w="9525">
            <a:noFill/>
            <a:miter lim="800000"/>
            <a:headEnd/>
            <a:tailEnd/>
          </a:ln>
          <a:effectLst/>
        </p:spPr>
        <p:txBody>
          <a:bodyPr wrap="none">
            <a:spAutoFit/>
          </a:bodyPr>
          <a:lstStyle/>
          <a:p>
            <a:r>
              <a:rPr lang="en-GB" b="1" dirty="0"/>
              <a:t>Motivation (2D flow) :</a:t>
            </a:r>
          </a:p>
        </p:txBody>
      </p:sp>
      <p:grpSp>
        <p:nvGrpSpPr>
          <p:cNvPr id="61" name="Group 156"/>
          <p:cNvGrpSpPr>
            <a:grpSpLocks/>
          </p:cNvGrpSpPr>
          <p:nvPr/>
        </p:nvGrpSpPr>
        <p:grpSpPr bwMode="auto">
          <a:xfrm>
            <a:off x="3638551" y="4043364"/>
            <a:ext cx="969963" cy="1233487"/>
            <a:chOff x="3953" y="2450"/>
            <a:chExt cx="611" cy="777"/>
          </a:xfrm>
        </p:grpSpPr>
        <p:sp>
          <p:nvSpPr>
            <p:cNvPr id="62" name="Rectangle 157"/>
            <p:cNvSpPr>
              <a:spLocks noChangeArrowheads="1"/>
            </p:cNvSpPr>
            <p:nvPr/>
          </p:nvSpPr>
          <p:spPr bwMode="auto">
            <a:xfrm>
              <a:off x="3953" y="2450"/>
              <a:ext cx="611" cy="777"/>
            </a:xfrm>
            <a:prstGeom prst="rect">
              <a:avLst/>
            </a:prstGeom>
            <a:solidFill>
              <a:schemeClr val="bg1"/>
            </a:solidFill>
            <a:ln w="9525">
              <a:noFill/>
              <a:miter lim="800000"/>
              <a:headEnd/>
              <a:tailEnd/>
            </a:ln>
            <a:effectLst/>
          </p:spPr>
          <p:txBody>
            <a:bodyPr wrap="none" anchor="ctr"/>
            <a:lstStyle/>
            <a:p>
              <a:endParaRPr lang="en-GB"/>
            </a:p>
          </p:txBody>
        </p:sp>
        <p:grpSp>
          <p:nvGrpSpPr>
            <p:cNvPr id="63" name="Group 158"/>
            <p:cNvGrpSpPr>
              <a:grpSpLocks/>
            </p:cNvGrpSpPr>
            <p:nvPr/>
          </p:nvGrpSpPr>
          <p:grpSpPr bwMode="auto">
            <a:xfrm>
              <a:off x="3991" y="2534"/>
              <a:ext cx="534" cy="646"/>
              <a:chOff x="2118" y="2990"/>
              <a:chExt cx="534" cy="646"/>
            </a:xfrm>
          </p:grpSpPr>
          <p:sp>
            <p:nvSpPr>
              <p:cNvPr id="64" name="Oval 159"/>
              <p:cNvSpPr>
                <a:spLocks noChangeAspect="1" noChangeArrowheads="1"/>
              </p:cNvSpPr>
              <p:nvPr/>
            </p:nvSpPr>
            <p:spPr bwMode="auto">
              <a:xfrm rot="-823053">
                <a:off x="2118" y="3337"/>
                <a:ext cx="534" cy="193"/>
              </a:xfrm>
              <a:prstGeom prst="ellipse">
                <a:avLst/>
              </a:prstGeom>
              <a:noFill/>
              <a:ln w="38100">
                <a:solidFill>
                  <a:srgbClr val="0066FF"/>
                </a:solidFill>
                <a:round/>
                <a:headEnd/>
                <a:tailEnd/>
              </a:ln>
              <a:effectLst/>
            </p:spPr>
            <p:txBody>
              <a:bodyPr wrap="none" anchor="ctr"/>
              <a:lstStyle/>
              <a:p>
                <a:endParaRPr lang="en-GB"/>
              </a:p>
            </p:txBody>
          </p:sp>
          <p:sp>
            <p:nvSpPr>
              <p:cNvPr id="65" name="Line 160"/>
              <p:cNvSpPr>
                <a:spLocks noChangeAspect="1" noChangeShapeType="1"/>
              </p:cNvSpPr>
              <p:nvPr/>
            </p:nvSpPr>
            <p:spPr bwMode="auto">
              <a:xfrm rot="20776947" flipV="1">
                <a:off x="2330" y="2990"/>
                <a:ext cx="0" cy="446"/>
              </a:xfrm>
              <a:prstGeom prst="line">
                <a:avLst/>
              </a:prstGeom>
              <a:noFill/>
              <a:ln w="57150">
                <a:solidFill>
                  <a:srgbClr val="0066FF"/>
                </a:solidFill>
                <a:round/>
                <a:headEnd/>
                <a:tailEnd type="triangle" w="med" len="med"/>
              </a:ln>
              <a:effectLst/>
            </p:spPr>
            <p:txBody>
              <a:bodyPr/>
              <a:lstStyle/>
              <a:p>
                <a:endParaRPr lang="en-GB"/>
              </a:p>
            </p:txBody>
          </p:sp>
          <p:sp>
            <p:nvSpPr>
              <p:cNvPr id="66" name="Line 161"/>
              <p:cNvSpPr>
                <a:spLocks noChangeAspect="1" noChangeShapeType="1"/>
              </p:cNvSpPr>
              <p:nvPr/>
            </p:nvSpPr>
            <p:spPr bwMode="auto">
              <a:xfrm rot="10800000">
                <a:off x="2650" y="3224"/>
                <a:ext cx="0" cy="146"/>
              </a:xfrm>
              <a:prstGeom prst="line">
                <a:avLst/>
              </a:prstGeom>
              <a:noFill/>
              <a:ln w="28575">
                <a:solidFill>
                  <a:schemeClr val="tx1"/>
                </a:solidFill>
                <a:round/>
                <a:headEnd/>
                <a:tailEnd type="triangle" w="med" len="med"/>
              </a:ln>
              <a:effectLst/>
            </p:spPr>
            <p:txBody>
              <a:bodyPr/>
              <a:lstStyle/>
              <a:p>
                <a:endParaRPr lang="en-GB"/>
              </a:p>
            </p:txBody>
          </p:sp>
          <p:grpSp>
            <p:nvGrpSpPr>
              <p:cNvPr id="67" name="Group 162"/>
              <p:cNvGrpSpPr>
                <a:grpSpLocks noChangeAspect="1"/>
              </p:cNvGrpSpPr>
              <p:nvPr/>
            </p:nvGrpSpPr>
            <p:grpSpPr bwMode="auto">
              <a:xfrm rot="4530257">
                <a:off x="2370" y="3483"/>
                <a:ext cx="97" cy="82"/>
                <a:chOff x="549" y="2719"/>
                <a:chExt cx="458" cy="392"/>
              </a:xfrm>
            </p:grpSpPr>
            <p:sp>
              <p:nvSpPr>
                <p:cNvPr id="69" name="Freeform 163"/>
                <p:cNvSpPr>
                  <a:spLocks noChangeAspect="1"/>
                </p:cNvSpPr>
                <p:nvPr/>
              </p:nvSpPr>
              <p:spPr bwMode="auto">
                <a:xfrm>
                  <a:off x="549" y="2719"/>
                  <a:ext cx="227" cy="392"/>
                </a:xfrm>
                <a:custGeom>
                  <a:avLst/>
                  <a:gdLst/>
                  <a:ahLst/>
                  <a:cxnLst>
                    <a:cxn ang="0">
                      <a:pos x="495" y="0"/>
                    </a:cxn>
                    <a:cxn ang="0">
                      <a:pos x="495" y="639"/>
                    </a:cxn>
                    <a:cxn ang="0">
                      <a:pos x="0" y="639"/>
                    </a:cxn>
                    <a:cxn ang="0">
                      <a:pos x="495" y="0"/>
                    </a:cxn>
                  </a:cxnLst>
                  <a:rect l="0" t="0" r="r" b="b"/>
                  <a:pathLst>
                    <a:path w="495" h="639">
                      <a:moveTo>
                        <a:pt x="495" y="0"/>
                      </a:moveTo>
                      <a:lnTo>
                        <a:pt x="495" y="639"/>
                      </a:lnTo>
                      <a:lnTo>
                        <a:pt x="0" y="639"/>
                      </a:lnTo>
                      <a:lnTo>
                        <a:pt x="495" y="0"/>
                      </a:lnTo>
                      <a:close/>
                    </a:path>
                  </a:pathLst>
                </a:custGeom>
                <a:solidFill>
                  <a:srgbClr val="0066FF"/>
                </a:solidFill>
                <a:ln w="9525">
                  <a:solidFill>
                    <a:srgbClr val="0066FF"/>
                  </a:solidFill>
                  <a:round/>
                  <a:headEnd/>
                  <a:tailEnd/>
                </a:ln>
                <a:effectLst/>
              </p:spPr>
              <p:txBody>
                <a:bodyPr/>
                <a:lstStyle/>
                <a:p>
                  <a:endParaRPr lang="en-GB"/>
                </a:p>
              </p:txBody>
            </p:sp>
            <p:sp>
              <p:nvSpPr>
                <p:cNvPr id="70" name="Freeform 164"/>
                <p:cNvSpPr>
                  <a:spLocks noChangeAspect="1"/>
                </p:cNvSpPr>
                <p:nvPr/>
              </p:nvSpPr>
              <p:spPr bwMode="auto">
                <a:xfrm flipH="1">
                  <a:off x="780" y="2719"/>
                  <a:ext cx="227" cy="392"/>
                </a:xfrm>
                <a:custGeom>
                  <a:avLst/>
                  <a:gdLst/>
                  <a:ahLst/>
                  <a:cxnLst>
                    <a:cxn ang="0">
                      <a:pos x="495" y="0"/>
                    </a:cxn>
                    <a:cxn ang="0">
                      <a:pos x="495" y="639"/>
                    </a:cxn>
                    <a:cxn ang="0">
                      <a:pos x="0" y="639"/>
                    </a:cxn>
                    <a:cxn ang="0">
                      <a:pos x="495" y="0"/>
                    </a:cxn>
                  </a:cxnLst>
                  <a:rect l="0" t="0" r="r" b="b"/>
                  <a:pathLst>
                    <a:path w="495" h="639">
                      <a:moveTo>
                        <a:pt x="495" y="0"/>
                      </a:moveTo>
                      <a:lnTo>
                        <a:pt x="495" y="639"/>
                      </a:lnTo>
                      <a:lnTo>
                        <a:pt x="0" y="639"/>
                      </a:lnTo>
                      <a:lnTo>
                        <a:pt x="495" y="0"/>
                      </a:lnTo>
                      <a:close/>
                    </a:path>
                  </a:pathLst>
                </a:custGeom>
                <a:solidFill>
                  <a:srgbClr val="0066FF"/>
                </a:solidFill>
                <a:ln w="9525">
                  <a:solidFill>
                    <a:srgbClr val="0066FF"/>
                  </a:solidFill>
                  <a:round/>
                  <a:headEnd/>
                  <a:tailEnd/>
                </a:ln>
                <a:effectLst/>
              </p:spPr>
              <p:txBody>
                <a:bodyPr/>
                <a:lstStyle/>
                <a:p>
                  <a:endParaRPr lang="en-GB"/>
                </a:p>
              </p:txBody>
            </p:sp>
          </p:grpSp>
          <p:sp>
            <p:nvSpPr>
              <p:cNvPr id="68" name="Line 165"/>
              <p:cNvSpPr>
                <a:spLocks noChangeAspect="1" noChangeShapeType="1"/>
              </p:cNvSpPr>
              <p:nvPr/>
            </p:nvSpPr>
            <p:spPr bwMode="auto">
              <a:xfrm flipH="1">
                <a:off x="2121" y="3490"/>
                <a:ext cx="0" cy="146"/>
              </a:xfrm>
              <a:prstGeom prst="line">
                <a:avLst/>
              </a:prstGeom>
              <a:noFill/>
              <a:ln w="28575">
                <a:solidFill>
                  <a:schemeClr val="tx1"/>
                </a:solidFill>
                <a:round/>
                <a:headEnd/>
                <a:tailEnd type="triangle" w="med" len="med"/>
              </a:ln>
              <a:effectLst/>
            </p:spPr>
            <p:txBody>
              <a:bodyPr/>
              <a:lstStyle/>
              <a:p>
                <a:endParaRPr lang="en-GB"/>
              </a:p>
            </p:txBody>
          </p:sp>
        </p:grpSp>
      </p:grpSp>
      <p:grpSp>
        <p:nvGrpSpPr>
          <p:cNvPr id="71" name="Group 166"/>
          <p:cNvGrpSpPr>
            <a:grpSpLocks/>
          </p:cNvGrpSpPr>
          <p:nvPr/>
        </p:nvGrpSpPr>
        <p:grpSpPr bwMode="auto">
          <a:xfrm>
            <a:off x="3636963" y="4043364"/>
            <a:ext cx="969962" cy="1233487"/>
            <a:chOff x="3132" y="2450"/>
            <a:chExt cx="611" cy="777"/>
          </a:xfrm>
        </p:grpSpPr>
        <p:sp>
          <p:nvSpPr>
            <p:cNvPr id="72" name="Rectangle 167"/>
            <p:cNvSpPr>
              <a:spLocks noChangeArrowheads="1"/>
            </p:cNvSpPr>
            <p:nvPr/>
          </p:nvSpPr>
          <p:spPr bwMode="auto">
            <a:xfrm flipH="1">
              <a:off x="3132" y="2450"/>
              <a:ext cx="611" cy="777"/>
            </a:xfrm>
            <a:prstGeom prst="rect">
              <a:avLst/>
            </a:prstGeom>
            <a:solidFill>
              <a:schemeClr val="bg1"/>
            </a:solidFill>
            <a:ln w="9525">
              <a:noFill/>
              <a:miter lim="800000"/>
              <a:headEnd/>
              <a:tailEnd/>
            </a:ln>
            <a:effectLst/>
          </p:spPr>
          <p:txBody>
            <a:bodyPr wrap="none" anchor="ctr"/>
            <a:lstStyle/>
            <a:p>
              <a:endParaRPr lang="en-GB"/>
            </a:p>
          </p:txBody>
        </p:sp>
        <p:grpSp>
          <p:nvGrpSpPr>
            <p:cNvPr id="73" name="Group 168"/>
            <p:cNvGrpSpPr>
              <a:grpSpLocks/>
            </p:cNvGrpSpPr>
            <p:nvPr/>
          </p:nvGrpSpPr>
          <p:grpSpPr bwMode="auto">
            <a:xfrm>
              <a:off x="3171" y="2534"/>
              <a:ext cx="534" cy="646"/>
              <a:chOff x="3171" y="2534"/>
              <a:chExt cx="534" cy="646"/>
            </a:xfrm>
          </p:grpSpPr>
          <p:sp>
            <p:nvSpPr>
              <p:cNvPr id="74" name="Oval 169"/>
              <p:cNvSpPr>
                <a:spLocks noChangeAspect="1" noChangeArrowheads="1"/>
              </p:cNvSpPr>
              <p:nvPr/>
            </p:nvSpPr>
            <p:spPr bwMode="auto">
              <a:xfrm rot="823053" flipH="1">
                <a:off x="3171" y="2881"/>
                <a:ext cx="534" cy="193"/>
              </a:xfrm>
              <a:prstGeom prst="ellipse">
                <a:avLst/>
              </a:prstGeom>
              <a:noFill/>
              <a:ln w="38100">
                <a:solidFill>
                  <a:srgbClr val="0066FF"/>
                </a:solidFill>
                <a:round/>
                <a:headEnd/>
                <a:tailEnd/>
              </a:ln>
              <a:effectLst/>
            </p:spPr>
            <p:txBody>
              <a:bodyPr wrap="none" anchor="ctr"/>
              <a:lstStyle/>
              <a:p>
                <a:endParaRPr lang="en-GB"/>
              </a:p>
            </p:txBody>
          </p:sp>
          <p:sp>
            <p:nvSpPr>
              <p:cNvPr id="75" name="Line 170"/>
              <p:cNvSpPr>
                <a:spLocks noChangeAspect="1" noChangeShapeType="1"/>
              </p:cNvSpPr>
              <p:nvPr/>
            </p:nvSpPr>
            <p:spPr bwMode="auto">
              <a:xfrm rot="823053" flipH="1" flipV="1">
                <a:off x="3493" y="2534"/>
                <a:ext cx="0" cy="446"/>
              </a:xfrm>
              <a:prstGeom prst="line">
                <a:avLst/>
              </a:prstGeom>
              <a:noFill/>
              <a:ln w="57150">
                <a:solidFill>
                  <a:srgbClr val="0066FF"/>
                </a:solidFill>
                <a:round/>
                <a:headEnd/>
                <a:tailEnd type="triangle" w="med" len="med"/>
              </a:ln>
              <a:effectLst/>
            </p:spPr>
            <p:txBody>
              <a:bodyPr/>
              <a:lstStyle/>
              <a:p>
                <a:endParaRPr lang="en-GB"/>
              </a:p>
            </p:txBody>
          </p:sp>
          <p:sp>
            <p:nvSpPr>
              <p:cNvPr id="76" name="Line 171"/>
              <p:cNvSpPr>
                <a:spLocks noChangeAspect="1" noChangeShapeType="1"/>
              </p:cNvSpPr>
              <p:nvPr/>
            </p:nvSpPr>
            <p:spPr bwMode="auto">
              <a:xfrm rot="10800000" flipH="1">
                <a:off x="3173" y="2768"/>
                <a:ext cx="0" cy="146"/>
              </a:xfrm>
              <a:prstGeom prst="line">
                <a:avLst/>
              </a:prstGeom>
              <a:noFill/>
              <a:ln w="28575">
                <a:solidFill>
                  <a:schemeClr val="tx1"/>
                </a:solidFill>
                <a:round/>
                <a:headEnd/>
                <a:tailEnd type="triangle" w="med" len="med"/>
              </a:ln>
              <a:effectLst/>
            </p:spPr>
            <p:txBody>
              <a:bodyPr/>
              <a:lstStyle/>
              <a:p>
                <a:endParaRPr lang="en-GB"/>
              </a:p>
            </p:txBody>
          </p:sp>
          <p:sp>
            <p:nvSpPr>
              <p:cNvPr id="77" name="Freeform 172"/>
              <p:cNvSpPr>
                <a:spLocks noChangeAspect="1"/>
              </p:cNvSpPr>
              <p:nvPr/>
            </p:nvSpPr>
            <p:spPr bwMode="auto">
              <a:xfrm rot="17069743" flipV="1">
                <a:off x="3372" y="3054"/>
                <a:ext cx="48" cy="82"/>
              </a:xfrm>
              <a:custGeom>
                <a:avLst/>
                <a:gdLst/>
                <a:ahLst/>
                <a:cxnLst>
                  <a:cxn ang="0">
                    <a:pos x="495" y="0"/>
                  </a:cxn>
                  <a:cxn ang="0">
                    <a:pos x="495" y="639"/>
                  </a:cxn>
                  <a:cxn ang="0">
                    <a:pos x="0" y="639"/>
                  </a:cxn>
                  <a:cxn ang="0">
                    <a:pos x="495" y="0"/>
                  </a:cxn>
                </a:cxnLst>
                <a:rect l="0" t="0" r="r" b="b"/>
                <a:pathLst>
                  <a:path w="495" h="639">
                    <a:moveTo>
                      <a:pt x="495" y="0"/>
                    </a:moveTo>
                    <a:lnTo>
                      <a:pt x="495" y="639"/>
                    </a:lnTo>
                    <a:lnTo>
                      <a:pt x="0" y="639"/>
                    </a:lnTo>
                    <a:lnTo>
                      <a:pt x="495" y="0"/>
                    </a:lnTo>
                    <a:close/>
                  </a:path>
                </a:pathLst>
              </a:custGeom>
              <a:solidFill>
                <a:srgbClr val="0066FF"/>
              </a:solidFill>
              <a:ln w="9525">
                <a:solidFill>
                  <a:srgbClr val="0066FF"/>
                </a:solidFill>
                <a:round/>
                <a:headEnd/>
                <a:tailEnd/>
              </a:ln>
              <a:effectLst/>
            </p:spPr>
            <p:txBody>
              <a:bodyPr/>
              <a:lstStyle/>
              <a:p>
                <a:endParaRPr lang="en-GB"/>
              </a:p>
            </p:txBody>
          </p:sp>
          <p:sp>
            <p:nvSpPr>
              <p:cNvPr id="78" name="Freeform 173"/>
              <p:cNvSpPr>
                <a:spLocks noChangeAspect="1"/>
              </p:cNvSpPr>
              <p:nvPr/>
            </p:nvSpPr>
            <p:spPr bwMode="auto">
              <a:xfrm rot="-4530257" flipH="1" flipV="1">
                <a:off x="3387" y="3003"/>
                <a:ext cx="48" cy="82"/>
              </a:xfrm>
              <a:custGeom>
                <a:avLst/>
                <a:gdLst/>
                <a:ahLst/>
                <a:cxnLst>
                  <a:cxn ang="0">
                    <a:pos x="495" y="0"/>
                  </a:cxn>
                  <a:cxn ang="0">
                    <a:pos x="495" y="639"/>
                  </a:cxn>
                  <a:cxn ang="0">
                    <a:pos x="0" y="639"/>
                  </a:cxn>
                  <a:cxn ang="0">
                    <a:pos x="495" y="0"/>
                  </a:cxn>
                </a:cxnLst>
                <a:rect l="0" t="0" r="r" b="b"/>
                <a:pathLst>
                  <a:path w="495" h="639">
                    <a:moveTo>
                      <a:pt x="495" y="0"/>
                    </a:moveTo>
                    <a:lnTo>
                      <a:pt x="495" y="639"/>
                    </a:lnTo>
                    <a:lnTo>
                      <a:pt x="0" y="639"/>
                    </a:lnTo>
                    <a:lnTo>
                      <a:pt x="495" y="0"/>
                    </a:lnTo>
                    <a:close/>
                  </a:path>
                </a:pathLst>
              </a:custGeom>
              <a:solidFill>
                <a:srgbClr val="0066FF"/>
              </a:solidFill>
              <a:ln w="9525">
                <a:solidFill>
                  <a:srgbClr val="0066FF"/>
                </a:solidFill>
                <a:round/>
                <a:headEnd/>
                <a:tailEnd/>
              </a:ln>
              <a:effectLst/>
            </p:spPr>
            <p:txBody>
              <a:bodyPr/>
              <a:lstStyle/>
              <a:p>
                <a:endParaRPr lang="en-GB"/>
              </a:p>
            </p:txBody>
          </p:sp>
          <p:sp>
            <p:nvSpPr>
              <p:cNvPr id="79" name="Line 174"/>
              <p:cNvSpPr>
                <a:spLocks noChangeAspect="1" noChangeShapeType="1"/>
              </p:cNvSpPr>
              <p:nvPr/>
            </p:nvSpPr>
            <p:spPr bwMode="auto">
              <a:xfrm>
                <a:off x="3702" y="3034"/>
                <a:ext cx="0" cy="146"/>
              </a:xfrm>
              <a:prstGeom prst="line">
                <a:avLst/>
              </a:prstGeom>
              <a:noFill/>
              <a:ln w="28575">
                <a:solidFill>
                  <a:schemeClr val="tx1"/>
                </a:solidFill>
                <a:round/>
                <a:headEnd/>
                <a:tailEnd type="triangle" w="med" len="med"/>
              </a:ln>
              <a:effectLst/>
            </p:spPr>
            <p:txBody>
              <a:bodyPr/>
              <a:lstStyle/>
              <a:p>
                <a:endParaRPr lang="en-GB"/>
              </a:p>
            </p:txBody>
          </p:sp>
        </p:grpSp>
      </p:grpSp>
      <p:grpSp>
        <p:nvGrpSpPr>
          <p:cNvPr id="80" name="Group 175"/>
          <p:cNvGrpSpPr>
            <a:grpSpLocks/>
          </p:cNvGrpSpPr>
          <p:nvPr/>
        </p:nvGrpSpPr>
        <p:grpSpPr bwMode="auto">
          <a:xfrm>
            <a:off x="2071689" y="4062413"/>
            <a:ext cx="1316037" cy="1122362"/>
            <a:chOff x="2252" y="2496"/>
            <a:chExt cx="829" cy="707"/>
          </a:xfrm>
        </p:grpSpPr>
        <p:sp>
          <p:nvSpPr>
            <p:cNvPr id="81" name="Rectangle 176"/>
            <p:cNvSpPr>
              <a:spLocks noChangeArrowheads="1"/>
            </p:cNvSpPr>
            <p:nvPr/>
          </p:nvSpPr>
          <p:spPr bwMode="auto">
            <a:xfrm>
              <a:off x="2252" y="2496"/>
              <a:ext cx="829" cy="707"/>
            </a:xfrm>
            <a:prstGeom prst="rect">
              <a:avLst/>
            </a:prstGeom>
            <a:solidFill>
              <a:schemeClr val="bg1"/>
            </a:solidFill>
            <a:ln w="9525">
              <a:noFill/>
              <a:miter lim="800000"/>
              <a:headEnd/>
              <a:tailEnd/>
            </a:ln>
            <a:effectLst/>
          </p:spPr>
          <p:txBody>
            <a:bodyPr wrap="none" anchor="ctr"/>
            <a:lstStyle/>
            <a:p>
              <a:endParaRPr lang="en-GB"/>
            </a:p>
          </p:txBody>
        </p:sp>
        <p:grpSp>
          <p:nvGrpSpPr>
            <p:cNvPr id="82" name="Group 177"/>
            <p:cNvGrpSpPr>
              <a:grpSpLocks noChangeAspect="1"/>
            </p:cNvGrpSpPr>
            <p:nvPr/>
          </p:nvGrpSpPr>
          <p:grpSpPr bwMode="auto">
            <a:xfrm>
              <a:off x="2253" y="2683"/>
              <a:ext cx="828" cy="436"/>
              <a:chOff x="3969" y="2470"/>
              <a:chExt cx="1179" cy="620"/>
            </a:xfrm>
          </p:grpSpPr>
          <p:sp>
            <p:nvSpPr>
              <p:cNvPr id="83" name="Rectangle 178"/>
              <p:cNvSpPr>
                <a:spLocks noChangeAspect="1" noChangeArrowheads="1"/>
              </p:cNvSpPr>
              <p:nvPr/>
            </p:nvSpPr>
            <p:spPr bwMode="auto">
              <a:xfrm>
                <a:off x="3969" y="2470"/>
                <a:ext cx="1179" cy="620"/>
              </a:xfrm>
              <a:prstGeom prst="rect">
                <a:avLst/>
              </a:prstGeom>
              <a:solidFill>
                <a:schemeClr val="bg1"/>
              </a:solidFill>
              <a:ln w="9525">
                <a:solidFill>
                  <a:schemeClr val="bg1"/>
                </a:solidFill>
                <a:miter lim="800000"/>
                <a:headEnd/>
                <a:tailEnd/>
              </a:ln>
              <a:effectLst/>
            </p:spPr>
            <p:txBody>
              <a:bodyPr wrap="none" anchor="ctr"/>
              <a:lstStyle/>
              <a:p>
                <a:endParaRPr lang="en-GB"/>
              </a:p>
            </p:txBody>
          </p:sp>
          <p:sp>
            <p:nvSpPr>
              <p:cNvPr id="84" name="Oval 179"/>
              <p:cNvSpPr>
                <a:spLocks noChangeAspect="1" noChangeArrowheads="1"/>
              </p:cNvSpPr>
              <p:nvPr/>
            </p:nvSpPr>
            <p:spPr bwMode="auto">
              <a:xfrm>
                <a:off x="4037" y="2831"/>
                <a:ext cx="1037" cy="195"/>
              </a:xfrm>
              <a:prstGeom prst="ellipse">
                <a:avLst/>
              </a:prstGeom>
              <a:noFill/>
              <a:ln w="38100">
                <a:solidFill>
                  <a:srgbClr val="0066FF"/>
                </a:solidFill>
                <a:round/>
                <a:headEnd/>
                <a:tailEnd/>
              </a:ln>
              <a:effectLst/>
            </p:spPr>
            <p:txBody>
              <a:bodyPr wrap="none" anchor="ctr"/>
              <a:lstStyle/>
              <a:p>
                <a:endParaRPr lang="en-GB"/>
              </a:p>
            </p:txBody>
          </p:sp>
          <p:sp>
            <p:nvSpPr>
              <p:cNvPr id="85" name="Line 180"/>
              <p:cNvSpPr>
                <a:spLocks noChangeAspect="1" noChangeShapeType="1"/>
              </p:cNvSpPr>
              <p:nvPr/>
            </p:nvSpPr>
            <p:spPr bwMode="auto">
              <a:xfrm flipV="1">
                <a:off x="4555" y="2474"/>
                <a:ext cx="0" cy="450"/>
              </a:xfrm>
              <a:prstGeom prst="line">
                <a:avLst/>
              </a:prstGeom>
              <a:noFill/>
              <a:ln w="57150">
                <a:solidFill>
                  <a:srgbClr val="0066FF"/>
                </a:solidFill>
                <a:round/>
                <a:headEnd/>
                <a:tailEnd type="triangle" w="med" len="med"/>
              </a:ln>
              <a:effectLst/>
            </p:spPr>
            <p:txBody>
              <a:bodyPr/>
              <a:lstStyle/>
              <a:p>
                <a:endParaRPr lang="en-GB"/>
              </a:p>
            </p:txBody>
          </p:sp>
          <p:sp>
            <p:nvSpPr>
              <p:cNvPr id="86" name="Line 181"/>
              <p:cNvSpPr>
                <a:spLocks noChangeAspect="1" noChangeShapeType="1"/>
              </p:cNvSpPr>
              <p:nvPr/>
            </p:nvSpPr>
            <p:spPr bwMode="auto">
              <a:xfrm rot="-92529185" flipH="1" flipV="1">
                <a:off x="4152" y="2852"/>
                <a:ext cx="1" cy="282"/>
              </a:xfrm>
              <a:prstGeom prst="line">
                <a:avLst/>
              </a:prstGeom>
              <a:noFill/>
              <a:ln w="28575">
                <a:solidFill>
                  <a:schemeClr val="tx1"/>
                </a:solidFill>
                <a:round/>
                <a:headEnd/>
                <a:tailEnd type="triangle" w="med" len="med"/>
              </a:ln>
              <a:effectLst/>
            </p:spPr>
            <p:txBody>
              <a:bodyPr/>
              <a:lstStyle/>
              <a:p>
                <a:endParaRPr lang="en-GB"/>
              </a:p>
            </p:txBody>
          </p:sp>
          <p:sp>
            <p:nvSpPr>
              <p:cNvPr id="87" name="Line 182"/>
              <p:cNvSpPr>
                <a:spLocks noChangeAspect="1" noChangeShapeType="1"/>
              </p:cNvSpPr>
              <p:nvPr/>
            </p:nvSpPr>
            <p:spPr bwMode="auto">
              <a:xfrm rot="-103355911" flipH="1" flipV="1">
                <a:off x="4863" y="2695"/>
                <a:ext cx="0" cy="283"/>
              </a:xfrm>
              <a:prstGeom prst="line">
                <a:avLst/>
              </a:prstGeom>
              <a:noFill/>
              <a:ln w="28575">
                <a:solidFill>
                  <a:schemeClr val="tx1"/>
                </a:solidFill>
                <a:round/>
                <a:headEnd/>
                <a:tailEnd type="triangle" w="med" len="med"/>
              </a:ln>
              <a:effectLst/>
            </p:spPr>
            <p:txBody>
              <a:bodyPr/>
              <a:lstStyle/>
              <a:p>
                <a:endParaRPr lang="en-GB"/>
              </a:p>
            </p:txBody>
          </p:sp>
          <p:sp>
            <p:nvSpPr>
              <p:cNvPr id="88" name="Line 183"/>
              <p:cNvSpPr>
                <a:spLocks noChangeAspect="1" noChangeShapeType="1"/>
              </p:cNvSpPr>
              <p:nvPr/>
            </p:nvSpPr>
            <p:spPr bwMode="auto">
              <a:xfrm rot="-69353430" flipH="1" flipV="1">
                <a:off x="4267" y="2689"/>
                <a:ext cx="1" cy="282"/>
              </a:xfrm>
              <a:prstGeom prst="line">
                <a:avLst/>
              </a:prstGeom>
              <a:noFill/>
              <a:ln w="28575">
                <a:solidFill>
                  <a:schemeClr val="tx1"/>
                </a:solidFill>
                <a:round/>
                <a:headEnd/>
                <a:tailEnd type="triangle" w="med" len="med"/>
              </a:ln>
              <a:effectLst/>
            </p:spPr>
            <p:txBody>
              <a:bodyPr/>
              <a:lstStyle/>
              <a:p>
                <a:endParaRPr lang="en-GB"/>
              </a:p>
            </p:txBody>
          </p:sp>
          <p:sp>
            <p:nvSpPr>
              <p:cNvPr id="89" name="Line 184"/>
              <p:cNvSpPr>
                <a:spLocks noChangeAspect="1" noChangeShapeType="1"/>
              </p:cNvSpPr>
              <p:nvPr/>
            </p:nvSpPr>
            <p:spPr bwMode="auto">
              <a:xfrm rot="-58534761" flipH="1" flipV="1">
                <a:off x="4910" y="2857"/>
                <a:ext cx="1" cy="282"/>
              </a:xfrm>
              <a:prstGeom prst="line">
                <a:avLst/>
              </a:prstGeom>
              <a:noFill/>
              <a:ln w="28575">
                <a:solidFill>
                  <a:schemeClr val="tx1"/>
                </a:solidFill>
                <a:round/>
                <a:headEnd/>
                <a:tailEnd type="triangle" w="med" len="med"/>
              </a:ln>
              <a:effectLst/>
            </p:spPr>
            <p:txBody>
              <a:bodyPr/>
              <a:lstStyle/>
              <a:p>
                <a:endParaRPr lang="en-GB"/>
              </a:p>
            </p:txBody>
          </p:sp>
          <p:grpSp>
            <p:nvGrpSpPr>
              <p:cNvPr id="90" name="Group 185"/>
              <p:cNvGrpSpPr>
                <a:grpSpLocks noChangeAspect="1"/>
              </p:cNvGrpSpPr>
              <p:nvPr/>
            </p:nvGrpSpPr>
            <p:grpSpPr bwMode="auto">
              <a:xfrm rot="5400000">
                <a:off x="4513" y="2986"/>
                <a:ext cx="95" cy="81"/>
                <a:chOff x="549" y="2719"/>
                <a:chExt cx="458" cy="392"/>
              </a:xfrm>
            </p:grpSpPr>
            <p:sp>
              <p:nvSpPr>
                <p:cNvPr id="91" name="Freeform 186"/>
                <p:cNvSpPr>
                  <a:spLocks noChangeAspect="1"/>
                </p:cNvSpPr>
                <p:nvPr/>
              </p:nvSpPr>
              <p:spPr bwMode="auto">
                <a:xfrm>
                  <a:off x="549" y="2719"/>
                  <a:ext cx="227" cy="392"/>
                </a:xfrm>
                <a:custGeom>
                  <a:avLst/>
                  <a:gdLst/>
                  <a:ahLst/>
                  <a:cxnLst>
                    <a:cxn ang="0">
                      <a:pos x="495" y="0"/>
                    </a:cxn>
                    <a:cxn ang="0">
                      <a:pos x="495" y="639"/>
                    </a:cxn>
                    <a:cxn ang="0">
                      <a:pos x="0" y="639"/>
                    </a:cxn>
                    <a:cxn ang="0">
                      <a:pos x="495" y="0"/>
                    </a:cxn>
                  </a:cxnLst>
                  <a:rect l="0" t="0" r="r" b="b"/>
                  <a:pathLst>
                    <a:path w="495" h="639">
                      <a:moveTo>
                        <a:pt x="495" y="0"/>
                      </a:moveTo>
                      <a:lnTo>
                        <a:pt x="495" y="639"/>
                      </a:lnTo>
                      <a:lnTo>
                        <a:pt x="0" y="639"/>
                      </a:lnTo>
                      <a:lnTo>
                        <a:pt x="495" y="0"/>
                      </a:lnTo>
                      <a:close/>
                    </a:path>
                  </a:pathLst>
                </a:custGeom>
                <a:solidFill>
                  <a:srgbClr val="0066FF"/>
                </a:solidFill>
                <a:ln w="9525">
                  <a:solidFill>
                    <a:srgbClr val="0066FF"/>
                  </a:solidFill>
                  <a:round/>
                  <a:headEnd/>
                  <a:tailEnd/>
                </a:ln>
                <a:effectLst/>
              </p:spPr>
              <p:txBody>
                <a:bodyPr/>
                <a:lstStyle/>
                <a:p>
                  <a:endParaRPr lang="en-GB"/>
                </a:p>
              </p:txBody>
            </p:sp>
            <p:sp>
              <p:nvSpPr>
                <p:cNvPr id="92" name="Freeform 187"/>
                <p:cNvSpPr>
                  <a:spLocks noChangeAspect="1"/>
                </p:cNvSpPr>
                <p:nvPr/>
              </p:nvSpPr>
              <p:spPr bwMode="auto">
                <a:xfrm flipH="1">
                  <a:off x="780" y="2719"/>
                  <a:ext cx="227" cy="392"/>
                </a:xfrm>
                <a:custGeom>
                  <a:avLst/>
                  <a:gdLst/>
                  <a:ahLst/>
                  <a:cxnLst>
                    <a:cxn ang="0">
                      <a:pos x="495" y="0"/>
                    </a:cxn>
                    <a:cxn ang="0">
                      <a:pos x="495" y="639"/>
                    </a:cxn>
                    <a:cxn ang="0">
                      <a:pos x="0" y="639"/>
                    </a:cxn>
                    <a:cxn ang="0">
                      <a:pos x="495" y="0"/>
                    </a:cxn>
                  </a:cxnLst>
                  <a:rect l="0" t="0" r="r" b="b"/>
                  <a:pathLst>
                    <a:path w="495" h="639">
                      <a:moveTo>
                        <a:pt x="495" y="0"/>
                      </a:moveTo>
                      <a:lnTo>
                        <a:pt x="495" y="639"/>
                      </a:lnTo>
                      <a:lnTo>
                        <a:pt x="0" y="639"/>
                      </a:lnTo>
                      <a:lnTo>
                        <a:pt x="495" y="0"/>
                      </a:lnTo>
                      <a:close/>
                    </a:path>
                  </a:pathLst>
                </a:custGeom>
                <a:solidFill>
                  <a:srgbClr val="0066FF"/>
                </a:solidFill>
                <a:ln w="9525">
                  <a:solidFill>
                    <a:srgbClr val="0066FF"/>
                  </a:solidFill>
                  <a:round/>
                  <a:headEnd/>
                  <a:tailEnd/>
                </a:ln>
                <a:effectLst/>
              </p:spPr>
              <p:txBody>
                <a:bodyPr/>
                <a:lstStyle/>
                <a:p>
                  <a:endParaRPr lang="en-GB"/>
                </a:p>
              </p:txBody>
            </p:sp>
          </p:grpSp>
        </p:grpSp>
      </p:grpSp>
      <p:grpSp>
        <p:nvGrpSpPr>
          <p:cNvPr id="93" name="Group 188"/>
          <p:cNvGrpSpPr>
            <a:grpSpLocks/>
          </p:cNvGrpSpPr>
          <p:nvPr/>
        </p:nvGrpSpPr>
        <p:grpSpPr bwMode="auto">
          <a:xfrm>
            <a:off x="2070100" y="4062413"/>
            <a:ext cx="1316038" cy="1122362"/>
            <a:chOff x="1583" y="2496"/>
            <a:chExt cx="829" cy="707"/>
          </a:xfrm>
        </p:grpSpPr>
        <p:sp>
          <p:nvSpPr>
            <p:cNvPr id="94" name="Rectangle 189"/>
            <p:cNvSpPr>
              <a:spLocks noChangeArrowheads="1"/>
            </p:cNvSpPr>
            <p:nvPr/>
          </p:nvSpPr>
          <p:spPr bwMode="auto">
            <a:xfrm>
              <a:off x="1583" y="2496"/>
              <a:ext cx="829" cy="707"/>
            </a:xfrm>
            <a:prstGeom prst="rect">
              <a:avLst/>
            </a:prstGeom>
            <a:solidFill>
              <a:schemeClr val="bg1"/>
            </a:solidFill>
            <a:ln w="9525">
              <a:noFill/>
              <a:miter lim="800000"/>
              <a:headEnd/>
              <a:tailEnd/>
            </a:ln>
            <a:effectLst/>
          </p:spPr>
          <p:txBody>
            <a:bodyPr wrap="none" anchor="ctr"/>
            <a:lstStyle/>
            <a:p>
              <a:endParaRPr lang="en-GB"/>
            </a:p>
          </p:txBody>
        </p:sp>
        <p:grpSp>
          <p:nvGrpSpPr>
            <p:cNvPr id="95" name="Group 190"/>
            <p:cNvGrpSpPr>
              <a:grpSpLocks noChangeAspect="1"/>
            </p:cNvGrpSpPr>
            <p:nvPr/>
          </p:nvGrpSpPr>
          <p:grpSpPr bwMode="auto">
            <a:xfrm>
              <a:off x="1694" y="2554"/>
              <a:ext cx="606" cy="613"/>
              <a:chOff x="4278" y="1260"/>
              <a:chExt cx="865" cy="874"/>
            </a:xfrm>
          </p:grpSpPr>
          <p:sp>
            <p:nvSpPr>
              <p:cNvPr id="96" name="Rectangle 191"/>
              <p:cNvSpPr>
                <a:spLocks noChangeAspect="1" noChangeArrowheads="1"/>
              </p:cNvSpPr>
              <p:nvPr/>
            </p:nvSpPr>
            <p:spPr bwMode="auto">
              <a:xfrm>
                <a:off x="4278" y="1260"/>
                <a:ext cx="865" cy="874"/>
              </a:xfrm>
              <a:prstGeom prst="rect">
                <a:avLst/>
              </a:prstGeom>
              <a:solidFill>
                <a:schemeClr val="bg1"/>
              </a:solidFill>
              <a:ln w="9525">
                <a:solidFill>
                  <a:schemeClr val="bg1"/>
                </a:solidFill>
                <a:miter lim="800000"/>
                <a:headEnd/>
                <a:tailEnd/>
              </a:ln>
              <a:effectLst/>
            </p:spPr>
            <p:txBody>
              <a:bodyPr wrap="none" anchor="ctr"/>
              <a:lstStyle/>
              <a:p>
                <a:endParaRPr lang="en-GB"/>
              </a:p>
            </p:txBody>
          </p:sp>
          <p:sp>
            <p:nvSpPr>
              <p:cNvPr id="97" name="Oval 192"/>
              <p:cNvSpPr>
                <a:spLocks noChangeAspect="1" noChangeArrowheads="1"/>
              </p:cNvSpPr>
              <p:nvPr/>
            </p:nvSpPr>
            <p:spPr bwMode="auto">
              <a:xfrm>
                <a:off x="4328" y="1769"/>
                <a:ext cx="761" cy="275"/>
              </a:xfrm>
              <a:prstGeom prst="ellipse">
                <a:avLst/>
              </a:prstGeom>
              <a:noFill/>
              <a:ln w="38100">
                <a:solidFill>
                  <a:srgbClr val="0066FF"/>
                </a:solidFill>
                <a:round/>
                <a:headEnd/>
                <a:tailEnd/>
              </a:ln>
              <a:effectLst/>
            </p:spPr>
            <p:txBody>
              <a:bodyPr wrap="none" anchor="ctr"/>
              <a:lstStyle/>
              <a:p>
                <a:endParaRPr lang="en-GB"/>
              </a:p>
            </p:txBody>
          </p:sp>
          <p:sp>
            <p:nvSpPr>
              <p:cNvPr id="98" name="Line 193"/>
              <p:cNvSpPr>
                <a:spLocks noChangeAspect="1" noChangeShapeType="1"/>
              </p:cNvSpPr>
              <p:nvPr/>
            </p:nvSpPr>
            <p:spPr bwMode="auto">
              <a:xfrm flipV="1">
                <a:off x="4708" y="1265"/>
                <a:ext cx="0" cy="635"/>
              </a:xfrm>
              <a:prstGeom prst="line">
                <a:avLst/>
              </a:prstGeom>
              <a:noFill/>
              <a:ln w="57150">
                <a:solidFill>
                  <a:srgbClr val="0066FF"/>
                </a:solidFill>
                <a:round/>
                <a:headEnd/>
                <a:tailEnd type="triangle" w="med" len="med"/>
              </a:ln>
              <a:effectLst/>
            </p:spPr>
            <p:txBody>
              <a:bodyPr/>
              <a:lstStyle/>
              <a:p>
                <a:endParaRPr lang="en-GB"/>
              </a:p>
            </p:txBody>
          </p:sp>
          <p:sp>
            <p:nvSpPr>
              <p:cNvPr id="99" name="Line 194"/>
              <p:cNvSpPr>
                <a:spLocks noChangeAspect="1" noChangeShapeType="1"/>
              </p:cNvSpPr>
              <p:nvPr/>
            </p:nvSpPr>
            <p:spPr bwMode="auto">
              <a:xfrm rot="-60885381" flipH="1" flipV="1">
                <a:off x="4424" y="1887"/>
                <a:ext cx="1" cy="207"/>
              </a:xfrm>
              <a:prstGeom prst="line">
                <a:avLst/>
              </a:prstGeom>
              <a:noFill/>
              <a:ln w="28575">
                <a:solidFill>
                  <a:schemeClr val="tx1"/>
                </a:solidFill>
                <a:round/>
                <a:headEnd/>
                <a:tailEnd type="triangle" w="med" len="med"/>
              </a:ln>
              <a:effectLst/>
            </p:spPr>
            <p:txBody>
              <a:bodyPr/>
              <a:lstStyle/>
              <a:p>
                <a:endParaRPr lang="en-GB"/>
              </a:p>
            </p:txBody>
          </p:sp>
          <p:sp>
            <p:nvSpPr>
              <p:cNvPr id="100" name="Line 195"/>
              <p:cNvSpPr>
                <a:spLocks noChangeAspect="1" noChangeShapeType="1"/>
              </p:cNvSpPr>
              <p:nvPr/>
            </p:nvSpPr>
            <p:spPr bwMode="auto">
              <a:xfrm rot="-50085381" flipH="1" flipV="1">
                <a:off x="4914" y="1688"/>
                <a:ext cx="1" cy="207"/>
              </a:xfrm>
              <a:prstGeom prst="line">
                <a:avLst/>
              </a:prstGeom>
              <a:noFill/>
              <a:ln w="28575">
                <a:solidFill>
                  <a:schemeClr val="tx1"/>
                </a:solidFill>
                <a:round/>
                <a:headEnd/>
                <a:tailEnd type="triangle" w="med" len="med"/>
              </a:ln>
              <a:effectLst/>
            </p:spPr>
            <p:txBody>
              <a:bodyPr/>
              <a:lstStyle/>
              <a:p>
                <a:endParaRPr lang="en-GB"/>
              </a:p>
            </p:txBody>
          </p:sp>
          <p:sp>
            <p:nvSpPr>
              <p:cNvPr id="101" name="Line 196"/>
              <p:cNvSpPr>
                <a:spLocks noChangeAspect="1" noChangeShapeType="1"/>
              </p:cNvSpPr>
              <p:nvPr/>
            </p:nvSpPr>
            <p:spPr bwMode="auto">
              <a:xfrm rot="-57870081" flipH="1" flipV="1">
                <a:off x="4525" y="1683"/>
                <a:ext cx="1" cy="207"/>
              </a:xfrm>
              <a:prstGeom prst="line">
                <a:avLst/>
              </a:prstGeom>
              <a:noFill/>
              <a:ln w="28575">
                <a:solidFill>
                  <a:schemeClr val="tx1"/>
                </a:solidFill>
                <a:round/>
                <a:headEnd/>
                <a:tailEnd type="triangle" w="med" len="med"/>
              </a:ln>
              <a:effectLst/>
            </p:spPr>
            <p:txBody>
              <a:bodyPr/>
              <a:lstStyle/>
              <a:p>
                <a:endParaRPr lang="en-GB"/>
              </a:p>
            </p:txBody>
          </p:sp>
          <p:grpSp>
            <p:nvGrpSpPr>
              <p:cNvPr id="102" name="Group 197"/>
              <p:cNvGrpSpPr>
                <a:grpSpLocks noChangeAspect="1"/>
              </p:cNvGrpSpPr>
              <p:nvPr/>
            </p:nvGrpSpPr>
            <p:grpSpPr bwMode="auto">
              <a:xfrm rot="5400000">
                <a:off x="4645" y="1983"/>
                <a:ext cx="138" cy="118"/>
                <a:chOff x="549" y="2719"/>
                <a:chExt cx="458" cy="392"/>
              </a:xfrm>
            </p:grpSpPr>
            <p:sp>
              <p:nvSpPr>
                <p:cNvPr id="104" name="Freeform 198"/>
                <p:cNvSpPr>
                  <a:spLocks noChangeAspect="1"/>
                </p:cNvSpPr>
                <p:nvPr/>
              </p:nvSpPr>
              <p:spPr bwMode="auto">
                <a:xfrm>
                  <a:off x="549" y="2719"/>
                  <a:ext cx="227" cy="392"/>
                </a:xfrm>
                <a:custGeom>
                  <a:avLst/>
                  <a:gdLst/>
                  <a:ahLst/>
                  <a:cxnLst>
                    <a:cxn ang="0">
                      <a:pos x="495" y="0"/>
                    </a:cxn>
                    <a:cxn ang="0">
                      <a:pos x="495" y="639"/>
                    </a:cxn>
                    <a:cxn ang="0">
                      <a:pos x="0" y="639"/>
                    </a:cxn>
                    <a:cxn ang="0">
                      <a:pos x="495" y="0"/>
                    </a:cxn>
                  </a:cxnLst>
                  <a:rect l="0" t="0" r="r" b="b"/>
                  <a:pathLst>
                    <a:path w="495" h="639">
                      <a:moveTo>
                        <a:pt x="495" y="0"/>
                      </a:moveTo>
                      <a:lnTo>
                        <a:pt x="495" y="639"/>
                      </a:lnTo>
                      <a:lnTo>
                        <a:pt x="0" y="639"/>
                      </a:lnTo>
                      <a:lnTo>
                        <a:pt x="495" y="0"/>
                      </a:lnTo>
                      <a:close/>
                    </a:path>
                  </a:pathLst>
                </a:custGeom>
                <a:solidFill>
                  <a:srgbClr val="0066FF"/>
                </a:solidFill>
                <a:ln w="9525">
                  <a:solidFill>
                    <a:srgbClr val="0066FF"/>
                  </a:solidFill>
                  <a:round/>
                  <a:headEnd/>
                  <a:tailEnd/>
                </a:ln>
                <a:effectLst/>
              </p:spPr>
              <p:txBody>
                <a:bodyPr/>
                <a:lstStyle/>
                <a:p>
                  <a:endParaRPr lang="en-GB"/>
                </a:p>
              </p:txBody>
            </p:sp>
            <p:sp>
              <p:nvSpPr>
                <p:cNvPr id="105" name="Freeform 199"/>
                <p:cNvSpPr>
                  <a:spLocks noChangeAspect="1"/>
                </p:cNvSpPr>
                <p:nvPr/>
              </p:nvSpPr>
              <p:spPr bwMode="auto">
                <a:xfrm flipH="1">
                  <a:off x="780" y="2719"/>
                  <a:ext cx="227" cy="392"/>
                </a:xfrm>
                <a:custGeom>
                  <a:avLst/>
                  <a:gdLst/>
                  <a:ahLst/>
                  <a:cxnLst>
                    <a:cxn ang="0">
                      <a:pos x="495" y="0"/>
                    </a:cxn>
                    <a:cxn ang="0">
                      <a:pos x="495" y="639"/>
                    </a:cxn>
                    <a:cxn ang="0">
                      <a:pos x="0" y="639"/>
                    </a:cxn>
                    <a:cxn ang="0">
                      <a:pos x="495" y="0"/>
                    </a:cxn>
                  </a:cxnLst>
                  <a:rect l="0" t="0" r="r" b="b"/>
                  <a:pathLst>
                    <a:path w="495" h="639">
                      <a:moveTo>
                        <a:pt x="495" y="0"/>
                      </a:moveTo>
                      <a:lnTo>
                        <a:pt x="495" y="639"/>
                      </a:lnTo>
                      <a:lnTo>
                        <a:pt x="0" y="639"/>
                      </a:lnTo>
                      <a:lnTo>
                        <a:pt x="495" y="0"/>
                      </a:lnTo>
                      <a:close/>
                    </a:path>
                  </a:pathLst>
                </a:custGeom>
                <a:solidFill>
                  <a:srgbClr val="0066FF"/>
                </a:solidFill>
                <a:ln w="9525">
                  <a:solidFill>
                    <a:srgbClr val="0066FF"/>
                  </a:solidFill>
                  <a:round/>
                  <a:headEnd/>
                  <a:tailEnd/>
                </a:ln>
                <a:effectLst/>
              </p:spPr>
              <p:txBody>
                <a:bodyPr/>
                <a:lstStyle/>
                <a:p>
                  <a:endParaRPr lang="en-GB"/>
                </a:p>
              </p:txBody>
            </p:sp>
          </p:grpSp>
          <p:sp>
            <p:nvSpPr>
              <p:cNvPr id="103" name="Line 200"/>
              <p:cNvSpPr>
                <a:spLocks noChangeAspect="1" noChangeShapeType="1"/>
              </p:cNvSpPr>
              <p:nvPr/>
            </p:nvSpPr>
            <p:spPr bwMode="auto">
              <a:xfrm rot="-47143513" flipH="1" flipV="1">
                <a:off x="4960" y="1894"/>
                <a:ext cx="1" cy="207"/>
              </a:xfrm>
              <a:prstGeom prst="line">
                <a:avLst/>
              </a:prstGeom>
              <a:noFill/>
              <a:ln w="28575">
                <a:solidFill>
                  <a:schemeClr val="tx1"/>
                </a:solidFill>
                <a:round/>
                <a:headEnd/>
                <a:tailEnd type="triangle" w="med" len="med"/>
              </a:ln>
              <a:effectLst/>
            </p:spPr>
            <p:txBody>
              <a:bodyPr/>
              <a:lstStyle/>
              <a:p>
                <a:endParaRPr lang="en-GB"/>
              </a:p>
            </p:txBody>
          </p:sp>
        </p:grpSp>
      </p:grpSp>
      <p:grpSp>
        <p:nvGrpSpPr>
          <p:cNvPr id="106" name="Group 105"/>
          <p:cNvGrpSpPr>
            <a:grpSpLocks/>
          </p:cNvGrpSpPr>
          <p:nvPr/>
        </p:nvGrpSpPr>
        <p:grpSpPr bwMode="auto">
          <a:xfrm>
            <a:off x="743172" y="2754094"/>
            <a:ext cx="7397062" cy="2130645"/>
            <a:chOff x="-128" y="1919"/>
            <a:chExt cx="5332" cy="1554"/>
          </a:xfrm>
        </p:grpSpPr>
        <p:sp>
          <p:nvSpPr>
            <p:cNvPr id="107" name="Text Box 30"/>
            <p:cNvSpPr txBox="1">
              <a:spLocks noChangeArrowheads="1"/>
            </p:cNvSpPr>
            <p:nvPr/>
          </p:nvSpPr>
          <p:spPr bwMode="auto">
            <a:xfrm>
              <a:off x="-128" y="1919"/>
              <a:ext cx="5332" cy="267"/>
            </a:xfrm>
            <a:prstGeom prst="rect">
              <a:avLst/>
            </a:prstGeom>
            <a:noFill/>
            <a:ln w="9525">
              <a:noFill/>
              <a:miter lim="800000"/>
              <a:headEnd/>
              <a:tailEnd/>
            </a:ln>
            <a:effectLst/>
          </p:spPr>
          <p:txBody>
            <a:bodyPr wrap="none">
              <a:spAutoFit/>
            </a:bodyPr>
            <a:lstStyle/>
            <a:p>
              <a:r>
                <a:rPr lang="en-GB" b="1" dirty="0"/>
                <a:t>Curl of the 3D momentum equation in absolute frame of reference:</a:t>
              </a:r>
            </a:p>
          </p:txBody>
        </p:sp>
        <p:graphicFrame>
          <p:nvGraphicFramePr>
            <p:cNvPr id="108" name="Object 31"/>
            <p:cNvGraphicFramePr>
              <a:graphicFrameLocks/>
            </p:cNvGraphicFramePr>
            <p:nvPr/>
          </p:nvGraphicFramePr>
          <p:xfrm>
            <a:off x="111" y="2187"/>
            <a:ext cx="4681" cy="1286"/>
          </p:xfrm>
          <a:graphic>
            <a:graphicData uri="http://schemas.openxmlformats.org/presentationml/2006/ole">
              <mc:AlternateContent xmlns:mc="http://schemas.openxmlformats.org/markup-compatibility/2006">
                <mc:Choice xmlns:v="urn:schemas-microsoft-com:vml" Requires="v">
                  <p:oleObj spid="_x0000_s16550" name="Equation" r:id="rId24" imgW="2730500" imgH="850900" progId="">
                    <p:embed/>
                  </p:oleObj>
                </mc:Choice>
                <mc:Fallback>
                  <p:oleObj name="Equation" r:id="rId24" imgW="2730500" imgH="850900" progId="">
                    <p:embed/>
                    <p:pic>
                      <p:nvPicPr>
                        <p:cNvPr id="0" name=""/>
                        <p:cNvPicPr>
                          <a:picLocks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111" y="2187"/>
                          <a:ext cx="4681" cy="128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109" name="Freeform 227"/>
          <p:cNvSpPr>
            <a:spLocks/>
          </p:cNvSpPr>
          <p:nvPr/>
        </p:nvSpPr>
        <p:spPr bwMode="auto">
          <a:xfrm>
            <a:off x="1052514" y="3843338"/>
            <a:ext cx="1095375" cy="1052512"/>
          </a:xfrm>
          <a:custGeom>
            <a:avLst/>
            <a:gdLst/>
            <a:ahLst/>
            <a:cxnLst>
              <a:cxn ang="0">
                <a:pos x="0" y="0"/>
              </a:cxn>
              <a:cxn ang="0">
                <a:pos x="690" y="0"/>
              </a:cxn>
              <a:cxn ang="0">
                <a:pos x="690" y="488"/>
              </a:cxn>
              <a:cxn ang="0">
                <a:pos x="515" y="488"/>
              </a:cxn>
              <a:cxn ang="0">
                <a:pos x="515" y="663"/>
              </a:cxn>
              <a:cxn ang="0">
                <a:pos x="9" y="663"/>
              </a:cxn>
            </a:cxnLst>
            <a:rect l="0" t="0" r="r" b="b"/>
            <a:pathLst>
              <a:path w="690" h="663">
                <a:moveTo>
                  <a:pt x="0" y="0"/>
                </a:moveTo>
                <a:lnTo>
                  <a:pt x="690" y="0"/>
                </a:lnTo>
                <a:lnTo>
                  <a:pt x="690" y="488"/>
                </a:lnTo>
                <a:lnTo>
                  <a:pt x="515" y="488"/>
                </a:lnTo>
                <a:lnTo>
                  <a:pt x="515" y="663"/>
                </a:lnTo>
                <a:lnTo>
                  <a:pt x="9" y="663"/>
                </a:lnTo>
              </a:path>
            </a:pathLst>
          </a:custGeom>
          <a:solidFill>
            <a:schemeClr val="bg1"/>
          </a:solidFill>
          <a:ln w="9525">
            <a:noFill/>
            <a:round/>
            <a:headEnd/>
            <a:tailEnd/>
          </a:ln>
          <a:effectLst/>
        </p:spPr>
        <p:txBody>
          <a:bodyPr/>
          <a:lstStyle/>
          <a:p>
            <a:endParaRPr lang="en-GB"/>
          </a:p>
        </p:txBody>
      </p:sp>
      <p:grpSp>
        <p:nvGrpSpPr>
          <p:cNvPr id="113" name="Group 132"/>
          <p:cNvGrpSpPr>
            <a:grpSpLocks/>
          </p:cNvGrpSpPr>
          <p:nvPr/>
        </p:nvGrpSpPr>
        <p:grpSpPr bwMode="auto">
          <a:xfrm>
            <a:off x="457200" y="5248281"/>
            <a:ext cx="11447463" cy="1212851"/>
            <a:chOff x="0" y="3672"/>
            <a:chExt cx="7211" cy="764"/>
          </a:xfrm>
        </p:grpSpPr>
        <p:sp>
          <p:nvSpPr>
            <p:cNvPr id="114" name="Text Box 133"/>
            <p:cNvSpPr txBox="1">
              <a:spLocks noChangeArrowheads="1"/>
            </p:cNvSpPr>
            <p:nvPr/>
          </p:nvSpPr>
          <p:spPr bwMode="auto">
            <a:xfrm>
              <a:off x="170" y="3710"/>
              <a:ext cx="2776" cy="577"/>
            </a:xfrm>
            <a:prstGeom prst="rect">
              <a:avLst/>
            </a:prstGeom>
            <a:noFill/>
            <a:ln w="9525">
              <a:noFill/>
              <a:miter lim="800000"/>
              <a:headEnd/>
              <a:tailEnd/>
            </a:ln>
            <a:effectLst/>
          </p:spPr>
          <p:txBody>
            <a:bodyPr>
              <a:spAutoFit/>
            </a:bodyPr>
            <a:lstStyle/>
            <a:p>
              <a:r>
                <a:rPr lang="en-GB" b="1" dirty="0"/>
                <a:t>Shallow atmosphere approximation &amp; assuming </a:t>
              </a:r>
              <a:r>
                <a:rPr lang="en-GB" b="1" dirty="0" smtClean="0"/>
                <a:t>horizontal</a:t>
              </a:r>
              <a:r>
                <a:rPr lang="en-GB" b="1" dirty="0"/>
                <a:t>, barotropic, frictionless flow:</a:t>
              </a:r>
            </a:p>
          </p:txBody>
        </p:sp>
        <p:graphicFrame>
          <p:nvGraphicFramePr>
            <p:cNvPr id="115" name="Object 134"/>
            <p:cNvGraphicFramePr>
              <a:graphicFrameLocks/>
            </p:cNvGraphicFramePr>
            <p:nvPr>
              <p:extLst>
                <p:ext uri="{D42A27DB-BD31-4B8C-83A1-F6EECF244321}">
                  <p14:modId xmlns:p14="http://schemas.microsoft.com/office/powerpoint/2010/main" val="3914763996"/>
                </p:ext>
              </p:extLst>
            </p:nvPr>
          </p:nvGraphicFramePr>
          <p:xfrm>
            <a:off x="3205" y="3690"/>
            <a:ext cx="4006" cy="746"/>
          </p:xfrm>
          <a:graphic>
            <a:graphicData uri="http://schemas.openxmlformats.org/presentationml/2006/ole">
              <mc:AlternateContent xmlns:mc="http://schemas.openxmlformats.org/markup-compatibility/2006">
                <mc:Choice xmlns:v="urn:schemas-microsoft-com:vml" Requires="v">
                  <p:oleObj spid="_x0000_s16551" name="Equation" r:id="rId26" imgW="2654280" imgH="495000" progId="Equation.DSMT4">
                    <p:embed/>
                  </p:oleObj>
                </mc:Choice>
                <mc:Fallback>
                  <p:oleObj name="Equation" r:id="rId26" imgW="2654280" imgH="495000" progId="Equation.DSMT4">
                    <p:embed/>
                    <p:pic>
                      <p:nvPicPr>
                        <p:cNvPr id="0" name=""/>
                        <p:cNvPicPr>
                          <a:picLocks noChangeArrowheads="1"/>
                        </p:cNvPicPr>
                        <p:nvPr/>
                      </p:nvPicPr>
                      <p:blipFill>
                        <a:blip r:embed="rId27"/>
                        <a:srcRect/>
                        <a:stretch>
                          <a:fillRect/>
                        </a:stretch>
                      </p:blipFill>
                      <p:spPr bwMode="auto">
                        <a:xfrm>
                          <a:off x="3205" y="3690"/>
                          <a:ext cx="4006" cy="746"/>
                        </a:xfrm>
                        <a:prstGeom prst="rect">
                          <a:avLst/>
                        </a:prstGeom>
                        <a:noFill/>
                        <a:extLst>
                          <a:ext uri="{909E8E84-426E-40DD-AFC4-6F175D3DCCD1}">
                            <a14:hiddenFill xmlns:a14="http://schemas.microsoft.com/office/drawing/2010/main">
                              <a:solidFill>
                                <a:schemeClr val="folHlink"/>
                              </a:solidFill>
                            </a14:hiddenFill>
                          </a:ext>
                        </a:extLst>
                      </p:spPr>
                    </p:pic>
                  </p:oleObj>
                </mc:Fallback>
              </mc:AlternateContent>
            </a:graphicData>
          </a:graphic>
        </p:graphicFrame>
        <p:sp>
          <p:nvSpPr>
            <p:cNvPr id="116" name="Line 135"/>
            <p:cNvSpPr>
              <a:spLocks noChangeShapeType="1"/>
            </p:cNvSpPr>
            <p:nvPr/>
          </p:nvSpPr>
          <p:spPr bwMode="auto">
            <a:xfrm>
              <a:off x="0" y="3672"/>
              <a:ext cx="7211" cy="0"/>
            </a:xfrm>
            <a:prstGeom prst="line">
              <a:avLst/>
            </a:prstGeom>
            <a:noFill/>
            <a:ln w="9525">
              <a:solidFill>
                <a:schemeClr val="tx1"/>
              </a:solidFill>
              <a:round/>
              <a:headEnd/>
              <a:tailEnd/>
            </a:ln>
            <a:effectLst/>
          </p:spPr>
          <p:txBody>
            <a:bodyPr/>
            <a:lstStyle/>
            <a:p>
              <a:endParaRPr lang="en-GB"/>
            </a:p>
          </p:txBody>
        </p:sp>
      </p:grpSp>
      <p:grpSp>
        <p:nvGrpSpPr>
          <p:cNvPr id="117" name="Group 116"/>
          <p:cNvGrpSpPr>
            <a:grpSpLocks noChangeAspect="1"/>
          </p:cNvGrpSpPr>
          <p:nvPr/>
        </p:nvGrpSpPr>
        <p:grpSpPr>
          <a:xfrm>
            <a:off x="5478971" y="4453517"/>
            <a:ext cx="555331" cy="749362"/>
            <a:chOff x="2694878" y="2304585"/>
            <a:chExt cx="925552" cy="1248937"/>
          </a:xfrm>
        </p:grpSpPr>
        <p:sp>
          <p:nvSpPr>
            <p:cNvPr id="118" name="Rectangle 117"/>
            <p:cNvSpPr/>
            <p:nvPr/>
          </p:nvSpPr>
          <p:spPr>
            <a:xfrm>
              <a:off x="2694878" y="2627970"/>
              <a:ext cx="925551" cy="925552"/>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9" name="Isosceles Triangle 118"/>
            <p:cNvSpPr/>
            <p:nvPr/>
          </p:nvSpPr>
          <p:spPr>
            <a:xfrm>
              <a:off x="2694878" y="2639121"/>
              <a:ext cx="925552" cy="914401"/>
            </a:xfrm>
            <a:prstGeom prst="triangle">
              <a:avLst>
                <a:gd name="adj" fmla="val 602"/>
              </a:avLst>
            </a:prstGeom>
            <a:solidFill>
              <a:srgbClr val="DCD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0" name="Oval 119"/>
            <p:cNvSpPr/>
            <p:nvPr/>
          </p:nvSpPr>
          <p:spPr>
            <a:xfrm>
              <a:off x="2817540" y="2304585"/>
              <a:ext cx="624469" cy="1048215"/>
            </a:xfrm>
            <a:prstGeom prst="ellipse">
              <a:avLst/>
            </a:prstGeom>
            <a:noFill/>
            <a:ln w="381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1" name="Straight Arrow Connector 120"/>
            <p:cNvCxnSpPr>
              <a:cxnSpLocks noChangeAspect="1"/>
            </p:cNvCxnSpPr>
            <p:nvPr/>
          </p:nvCxnSpPr>
          <p:spPr>
            <a:xfrm rot="16200000" flipH="1">
              <a:off x="3149118" y="2764000"/>
              <a:ext cx="272090" cy="266173"/>
            </a:xfrm>
            <a:prstGeom prst="straightConnector1">
              <a:avLst/>
            </a:prstGeom>
            <a:ln w="38100">
              <a:solidFill>
                <a:srgbClr val="0066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2" name="Isosceles Triangle 121"/>
            <p:cNvSpPr>
              <a:spLocks noChangeAspect="1"/>
            </p:cNvSpPr>
            <p:nvPr/>
          </p:nvSpPr>
          <p:spPr>
            <a:xfrm rot="19800000">
              <a:off x="3067464" y="3299226"/>
              <a:ext cx="100800" cy="88200"/>
            </a:xfrm>
            <a:prstGeom prst="triangle">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23" name="Group 122"/>
          <p:cNvGrpSpPr>
            <a:grpSpLocks noChangeAspect="1"/>
          </p:cNvGrpSpPr>
          <p:nvPr/>
        </p:nvGrpSpPr>
        <p:grpSpPr>
          <a:xfrm>
            <a:off x="5478970" y="4153799"/>
            <a:ext cx="803088" cy="1049081"/>
            <a:chOff x="3746810" y="1805053"/>
            <a:chExt cx="1338481" cy="1748469"/>
          </a:xfrm>
        </p:grpSpPr>
        <p:sp>
          <p:nvSpPr>
            <p:cNvPr id="124" name="Rectangle 123"/>
            <p:cNvSpPr/>
            <p:nvPr/>
          </p:nvSpPr>
          <p:spPr>
            <a:xfrm>
              <a:off x="3746810" y="2627970"/>
              <a:ext cx="925551" cy="925552"/>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5" name="Isosceles Triangle 124"/>
            <p:cNvSpPr/>
            <p:nvPr/>
          </p:nvSpPr>
          <p:spPr>
            <a:xfrm>
              <a:off x="3746810" y="2639121"/>
              <a:ext cx="925552" cy="914401"/>
            </a:xfrm>
            <a:prstGeom prst="triangle">
              <a:avLst>
                <a:gd name="adj" fmla="val 602"/>
              </a:avLst>
            </a:prstGeom>
            <a:solidFill>
              <a:srgbClr val="DCD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6" name="Oval 125"/>
            <p:cNvSpPr/>
            <p:nvPr/>
          </p:nvSpPr>
          <p:spPr>
            <a:xfrm>
              <a:off x="3869472" y="2304585"/>
              <a:ext cx="624469" cy="1048215"/>
            </a:xfrm>
            <a:prstGeom prst="ellipse">
              <a:avLst/>
            </a:prstGeom>
            <a:noFill/>
            <a:ln w="381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7" name="Line 216"/>
            <p:cNvSpPr>
              <a:spLocks noChangeShapeType="1"/>
            </p:cNvSpPr>
            <p:nvPr/>
          </p:nvSpPr>
          <p:spPr bwMode="auto">
            <a:xfrm flipH="1" flipV="1">
              <a:off x="4671789" y="2598855"/>
              <a:ext cx="1588" cy="460375"/>
            </a:xfrm>
            <a:prstGeom prst="line">
              <a:avLst/>
            </a:prstGeom>
            <a:noFill/>
            <a:ln w="38100">
              <a:solidFill>
                <a:schemeClr val="accent2"/>
              </a:solidFill>
              <a:round/>
              <a:headEnd/>
              <a:tailEnd type="triangle" w="med" len="med"/>
            </a:ln>
            <a:effectLst/>
          </p:spPr>
          <p:txBody>
            <a:bodyPr/>
            <a:lstStyle/>
            <a:p>
              <a:endParaRPr lang="en-GB"/>
            </a:p>
          </p:txBody>
        </p:sp>
        <p:sp>
          <p:nvSpPr>
            <p:cNvPr id="128" name="Line 216"/>
            <p:cNvSpPr>
              <a:spLocks noChangeAspect="1" noChangeShapeType="1"/>
            </p:cNvSpPr>
            <p:nvPr/>
          </p:nvSpPr>
          <p:spPr bwMode="auto">
            <a:xfrm flipH="1" flipV="1">
              <a:off x="3768538" y="2914802"/>
              <a:ext cx="793" cy="230188"/>
            </a:xfrm>
            <a:prstGeom prst="line">
              <a:avLst/>
            </a:prstGeom>
            <a:noFill/>
            <a:ln w="28575">
              <a:solidFill>
                <a:schemeClr val="accent2"/>
              </a:solidFill>
              <a:round/>
              <a:headEnd/>
              <a:tailEnd type="triangle" w="med" len="med"/>
            </a:ln>
            <a:effectLst/>
          </p:spPr>
          <p:txBody>
            <a:bodyPr/>
            <a:lstStyle/>
            <a:p>
              <a:endParaRPr lang="en-GB"/>
            </a:p>
          </p:txBody>
        </p:sp>
        <p:cxnSp>
          <p:nvCxnSpPr>
            <p:cNvPr id="129" name="Straight Arrow Connector 128"/>
            <p:cNvCxnSpPr>
              <a:stCxn id="125" idx="5"/>
            </p:cNvCxnSpPr>
            <p:nvPr/>
          </p:nvCxnSpPr>
          <p:spPr>
            <a:xfrm flipH="1" flipV="1">
              <a:off x="4193654" y="2093508"/>
              <a:ext cx="18718" cy="1002814"/>
            </a:xfrm>
            <a:prstGeom prst="straightConnector1">
              <a:avLst/>
            </a:prstGeom>
            <a:ln w="127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0" name="Straight Arrow Connector 129"/>
            <p:cNvCxnSpPr>
              <a:cxnSpLocks noChangeAspect="1"/>
            </p:cNvCxnSpPr>
            <p:nvPr/>
          </p:nvCxnSpPr>
          <p:spPr>
            <a:xfrm flipV="1">
              <a:off x="3896728" y="2461259"/>
              <a:ext cx="888226" cy="512818"/>
            </a:xfrm>
            <a:prstGeom prst="straightConnector1">
              <a:avLst/>
            </a:prstGeom>
            <a:ln w="127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131" name="Object 130"/>
            <p:cNvGraphicFramePr>
              <a:graphicFrameLocks noChangeAspect="1"/>
            </p:cNvGraphicFramePr>
            <p:nvPr/>
          </p:nvGraphicFramePr>
          <p:xfrm>
            <a:off x="4066965" y="1805053"/>
            <a:ext cx="592667" cy="359833"/>
          </p:xfrm>
          <a:graphic>
            <a:graphicData uri="http://schemas.openxmlformats.org/presentationml/2006/ole">
              <mc:AlternateContent xmlns:mc="http://schemas.openxmlformats.org/markup-compatibility/2006">
                <mc:Choice xmlns:v="urn:schemas-microsoft-com:vml" Requires="v">
                  <p:oleObj spid="_x0000_s16552" name="Equation" r:id="rId28" imgW="355292" imgH="215713" progId="Equation.3">
                    <p:embed/>
                  </p:oleObj>
                </mc:Choice>
                <mc:Fallback>
                  <p:oleObj name="Equation" r:id="rId28" imgW="355292" imgH="215713" progId="Equation.3">
                    <p:embed/>
                    <p:pic>
                      <p:nvPicPr>
                        <p:cNvPr id="0" name=""/>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4066965" y="1805053"/>
                          <a:ext cx="592667" cy="35983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2" name="Object 3"/>
            <p:cNvGraphicFramePr>
              <a:graphicFrameLocks noChangeAspect="1"/>
            </p:cNvGraphicFramePr>
            <p:nvPr/>
          </p:nvGraphicFramePr>
          <p:xfrm>
            <a:off x="4701644" y="2111393"/>
            <a:ext cx="383647" cy="362478"/>
          </p:xfrm>
          <a:graphic>
            <a:graphicData uri="http://schemas.openxmlformats.org/presentationml/2006/ole">
              <mc:AlternateContent xmlns:mc="http://schemas.openxmlformats.org/markup-compatibility/2006">
                <mc:Choice xmlns:v="urn:schemas-microsoft-com:vml" Requires="v">
                  <p:oleObj spid="_x0000_s16553" name="Equation" r:id="rId30" imgW="228501" imgH="215806" progId="Equation.3">
                    <p:embed/>
                  </p:oleObj>
                </mc:Choice>
                <mc:Fallback>
                  <p:oleObj name="Equation" r:id="rId30" imgW="228501" imgH="215806" progId="Equation.3">
                    <p:embed/>
                    <p:pic>
                      <p:nvPicPr>
                        <p:cNvPr id="0" name=""/>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4701644" y="2111393"/>
                          <a:ext cx="383647" cy="36247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33" name="Straight Arrow Connector 132"/>
            <p:cNvCxnSpPr/>
            <p:nvPr/>
          </p:nvCxnSpPr>
          <p:spPr>
            <a:xfrm rot="16200000" flipH="1">
              <a:off x="4198434" y="2811967"/>
              <a:ext cx="512956" cy="501804"/>
            </a:xfrm>
            <a:prstGeom prst="straightConnector1">
              <a:avLst/>
            </a:prstGeom>
            <a:ln w="57150">
              <a:solidFill>
                <a:srgbClr val="0066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4" name="Isosceles Triangle 133"/>
            <p:cNvSpPr>
              <a:spLocks noChangeAspect="1"/>
            </p:cNvSpPr>
            <p:nvPr/>
          </p:nvSpPr>
          <p:spPr>
            <a:xfrm rot="19800000">
              <a:off x="4103649" y="3263592"/>
              <a:ext cx="144000" cy="126000"/>
            </a:xfrm>
            <a:prstGeom prst="triangle">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691929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09"/>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35" presetClass="emph" presetSubtype="0" repeatCount="indefinite" fill="hold" nodeType="clickEffect">
                                  <p:stCondLst>
                                    <p:cond delay="0"/>
                                  </p:stCondLst>
                                  <p:endCondLst>
                                    <p:cond evt="onNext" delay="0">
                                      <p:tgtEl>
                                        <p:sldTgt/>
                                      </p:tgtEl>
                                    </p:cond>
                                  </p:endCondLst>
                                  <p:childTnLst>
                                    <p:anim calcmode="discrete" valueType="str">
                                      <p:cBhvr>
                                        <p:cTn id="18" dur="1000" fill="hold"/>
                                        <p:tgtEl>
                                          <p:spTgt spid="93"/>
                                        </p:tgtEl>
                                        <p:attrNameLst>
                                          <p:attrName>style.visibility</p:attrName>
                                        </p:attrNameLst>
                                      </p:cBhvr>
                                      <p:tavLst>
                                        <p:tav tm="0">
                                          <p:val>
                                            <p:strVal val="hidden"/>
                                          </p:val>
                                        </p:tav>
                                        <p:tav tm="50000">
                                          <p:val>
                                            <p:strVal val="visible"/>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mph" presetSubtype="0" repeatCount="indefinite" fill="hold" nodeType="clickEffect">
                                  <p:stCondLst>
                                    <p:cond delay="0"/>
                                  </p:stCondLst>
                                  <p:endCondLst>
                                    <p:cond evt="onNext" delay="0">
                                      <p:tgtEl>
                                        <p:sldTgt/>
                                      </p:tgtEl>
                                    </p:cond>
                                  </p:endCondLst>
                                  <p:childTnLst>
                                    <p:anim calcmode="discrete" valueType="str">
                                      <p:cBhvr>
                                        <p:cTn id="22" dur="1000" fill="hold"/>
                                        <p:tgtEl>
                                          <p:spTgt spid="71"/>
                                        </p:tgtEl>
                                        <p:attrNameLst>
                                          <p:attrName>style.visibility</p:attrName>
                                        </p:attrNameLst>
                                      </p:cBhvr>
                                      <p:tavLst>
                                        <p:tav tm="0">
                                          <p:val>
                                            <p:strVal val="hidden"/>
                                          </p:val>
                                        </p:tav>
                                        <p:tav tm="50000">
                                          <p:val>
                                            <p:strVal val="visible"/>
                                          </p:val>
                                        </p:tav>
                                      </p:tavLst>
                                    </p:anim>
                                  </p:childTnLst>
                                </p:cTn>
                              </p:par>
                            </p:childTnLst>
                          </p:cTn>
                        </p:par>
                      </p:childTnLst>
                    </p:cTn>
                  </p:par>
                  <p:par>
                    <p:cTn id="23" fill="hold">
                      <p:stCondLst>
                        <p:cond delay="indefinite"/>
                      </p:stCondLst>
                      <p:childTnLst>
                        <p:par>
                          <p:cTn id="24" fill="hold">
                            <p:stCondLst>
                              <p:cond delay="0"/>
                            </p:stCondLst>
                            <p:childTnLst>
                              <p:par>
                                <p:cTn id="25" presetID="35" presetClass="emph" presetSubtype="0" repeatCount="indefinite" fill="hold" nodeType="clickEffect">
                                  <p:stCondLst>
                                    <p:cond delay="0"/>
                                  </p:stCondLst>
                                  <p:endCondLst>
                                    <p:cond evt="onNext" delay="0">
                                      <p:tgtEl>
                                        <p:sldTgt/>
                                      </p:tgtEl>
                                    </p:cond>
                                  </p:endCondLst>
                                  <p:childTnLst>
                                    <p:anim calcmode="discrete" valueType="str">
                                      <p:cBhvr>
                                        <p:cTn id="26" dur="1000" fill="hold"/>
                                        <p:tgtEl>
                                          <p:spTgt spid="123"/>
                                        </p:tgtEl>
                                        <p:attrNameLst>
                                          <p:attrName>style.visibility</p:attrName>
                                        </p:attrNameLst>
                                      </p:cBhvr>
                                      <p:tavLst>
                                        <p:tav tm="0">
                                          <p:val>
                                            <p:strVal val="hidden"/>
                                          </p:val>
                                        </p:tav>
                                        <p:tav tm="50000">
                                          <p:val>
                                            <p:strVal val="visible"/>
                                          </p:val>
                                        </p:tav>
                                      </p:tavLst>
                                    </p:anim>
                                  </p:childTnLst>
                                </p:cTn>
                              </p:par>
                            </p:childTnLst>
                          </p:cTn>
                        </p:par>
                      </p:childTnLst>
                    </p:cTn>
                  </p:par>
                  <p:par>
                    <p:cTn id="27" fill="hold">
                      <p:stCondLst>
                        <p:cond delay="indefinite"/>
                      </p:stCondLst>
                      <p:childTnLst>
                        <p:par>
                          <p:cTn id="28" fill="hold">
                            <p:stCondLst>
                              <p:cond delay="0"/>
                            </p:stCondLst>
                            <p:childTnLst>
                              <p:par>
                                <p:cTn id="29" presetID="35" presetClass="emph" presetSubtype="0" repeatCount="indefinite" fill="hold" nodeType="clickEffect">
                                  <p:stCondLst>
                                    <p:cond delay="0"/>
                                  </p:stCondLst>
                                  <p:endCondLst>
                                    <p:cond evt="onNext" delay="0">
                                      <p:tgtEl>
                                        <p:sldTgt/>
                                      </p:tgtEl>
                                    </p:cond>
                                  </p:endCondLst>
                                  <p:childTnLst>
                                    <p:anim calcmode="discrete" valueType="str">
                                      <p:cBhvr>
                                        <p:cTn id="30" dur="1000" fill="hold"/>
                                        <p:tgtEl>
                                          <p:spTgt spid="43"/>
                                        </p:tgtEl>
                                        <p:attrNameLst>
                                          <p:attrName>style.visibility</p:attrName>
                                        </p:attrNameLst>
                                      </p:cBhvr>
                                      <p:tavLst>
                                        <p:tav tm="0">
                                          <p:val>
                                            <p:strVal val="hidden"/>
                                          </p:val>
                                        </p:tav>
                                        <p:tav tm="50000">
                                          <p:val>
                                            <p:strVal val="visible"/>
                                          </p:val>
                                        </p:tav>
                                      </p:tavLst>
                                    </p:anim>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4"/>
          </p:nvPr>
        </p:nvSpPr>
        <p:spPr/>
        <p:txBody>
          <a:bodyPr/>
          <a:lstStyle/>
          <a:p>
            <a:r>
              <a:rPr lang="en-GB" dirty="0" smtClean="0"/>
              <a:t>Rossby waves and the “Rossby </a:t>
            </a:r>
            <a:r>
              <a:rPr lang="en-GB" dirty="0"/>
              <a:t>W</a:t>
            </a:r>
            <a:r>
              <a:rPr lang="en-GB" dirty="0" smtClean="0"/>
              <a:t>ave Source” – simple models make useful diagnostics</a:t>
            </a:r>
          </a:p>
          <a:p>
            <a:r>
              <a:rPr lang="en-GB" dirty="0"/>
              <a:t>Flow-dependent </a:t>
            </a:r>
            <a:r>
              <a:rPr lang="en-GB" dirty="0" smtClean="0"/>
              <a:t>reliability is key </a:t>
            </a:r>
            <a:r>
              <a:rPr lang="en-GB" dirty="0"/>
              <a:t>– EDA reliability budget </a:t>
            </a:r>
            <a:r>
              <a:rPr lang="en-GB" dirty="0" smtClean="0"/>
              <a:t>seems useful</a:t>
            </a:r>
          </a:p>
          <a:p>
            <a:pPr lvl="1"/>
            <a:r>
              <a:rPr lang="en-GB" dirty="0"/>
              <a:t>E</a:t>
            </a:r>
            <a:r>
              <a:rPr lang="en-GB" dirty="0" smtClean="0"/>
              <a:t>ffective, efficient, focuses </a:t>
            </a:r>
            <a:r>
              <a:rPr lang="en-GB" dirty="0"/>
              <a:t>on </a:t>
            </a:r>
            <a:r>
              <a:rPr lang="en-GB" dirty="0" smtClean="0"/>
              <a:t>reliability - not sharpness</a:t>
            </a:r>
          </a:p>
          <a:p>
            <a:pPr lvl="1"/>
            <a:r>
              <a:rPr lang="en-GB" dirty="0"/>
              <a:t>D</a:t>
            </a:r>
            <a:r>
              <a:rPr lang="en-GB" dirty="0" smtClean="0"/>
              <a:t>evelopment </a:t>
            </a:r>
            <a:r>
              <a:rPr lang="en-GB" dirty="0"/>
              <a:t>and diagnosis of ensemble data assimilation likely to be key to future NWP </a:t>
            </a:r>
            <a:r>
              <a:rPr lang="en-GB" dirty="0" smtClean="0"/>
              <a:t>progress</a:t>
            </a:r>
            <a:endParaRPr lang="en-GB" dirty="0"/>
          </a:p>
          <a:p>
            <a:r>
              <a:rPr lang="en-GB" dirty="0" smtClean="0"/>
              <a:t>Instabilities as magnifiers of uncertainty</a:t>
            </a:r>
          </a:p>
          <a:p>
            <a:r>
              <a:rPr lang="en-GB" dirty="0" smtClean="0"/>
              <a:t>Approaches to optimising system configuration and combining multiple sources of information</a:t>
            </a:r>
          </a:p>
          <a:p>
            <a:r>
              <a:rPr lang="en-GB" dirty="0" smtClean="0"/>
              <a:t>New approaches to the use of probabilistic forecasts</a:t>
            </a:r>
          </a:p>
          <a:p>
            <a:pPr indent="0">
              <a:buNone/>
            </a:pPr>
            <a:r>
              <a:rPr lang="en-GB" u="sng" dirty="0" smtClean="0"/>
              <a:t>Previous talk</a:t>
            </a:r>
            <a:endParaRPr lang="en-GB" u="sng" dirty="0"/>
          </a:p>
          <a:p>
            <a:r>
              <a:rPr lang="en-GB" dirty="0" smtClean="0"/>
              <a:t>Spatio-temporal variability</a:t>
            </a:r>
          </a:p>
          <a:p>
            <a:r>
              <a:rPr lang="en-GB" dirty="0" smtClean="0"/>
              <a:t>Initial tendencies approach</a:t>
            </a:r>
            <a:endParaRPr lang="en-GB" dirty="0"/>
          </a:p>
        </p:txBody>
      </p:sp>
      <p:sp>
        <p:nvSpPr>
          <p:cNvPr id="3" name="Title 2"/>
          <p:cNvSpPr>
            <a:spLocks noGrp="1"/>
          </p:cNvSpPr>
          <p:nvPr>
            <p:ph type="title"/>
          </p:nvPr>
        </p:nvSpPr>
        <p:spPr/>
        <p:txBody>
          <a:bodyPr/>
          <a:lstStyle/>
          <a:p>
            <a:r>
              <a:rPr lang="en-GB" dirty="0" smtClean="0"/>
              <a:t>Discussion</a:t>
            </a:r>
            <a:endParaRPr lang="en-GB" dirty="0"/>
          </a:p>
        </p:txBody>
      </p:sp>
      <p:sp>
        <p:nvSpPr>
          <p:cNvPr id="4" name="Slide Number Placeholder 3"/>
          <p:cNvSpPr>
            <a:spLocks noGrp="1"/>
          </p:cNvSpPr>
          <p:nvPr>
            <p:ph type="sldNum" sz="quarter" idx="4"/>
          </p:nvPr>
        </p:nvSpPr>
        <p:spPr/>
        <p:txBody>
          <a:bodyPr/>
          <a:lstStyle/>
          <a:p>
            <a:pPr algn="r"/>
            <a:fld id="{E4AB80EA-DB86-D849-B86F-15DAF31F0474}" type="slidenum">
              <a:rPr lang="en-US" smtClean="0"/>
              <a:pPr algn="r"/>
              <a:t>30</a:t>
            </a:fld>
            <a:endParaRPr lang="en-US" dirty="0"/>
          </a:p>
        </p:txBody>
      </p:sp>
      <p:sp>
        <p:nvSpPr>
          <p:cNvPr id="5" name="Footer Placeholder 4"/>
          <p:cNvSpPr>
            <a:spLocks noGrp="1"/>
          </p:cNvSpPr>
          <p:nvPr>
            <p:ph type="ftr" sz="quarter" idx="3"/>
          </p:nvPr>
        </p:nvSpPr>
        <p:spPr/>
        <p:txBody>
          <a:bodyPr/>
          <a:lstStyle/>
          <a:p>
            <a:r>
              <a:rPr lang="en-GB" smtClean="0"/>
              <a:t>European Centre for Medium-Range Weather Forecasts		Shinfield Park, Reading, RG2 9AX, UK				© ECMWF May 9, 2016					mark.rodwell@ecmwf.int </a:t>
            </a:r>
            <a:endParaRPr lang="en-US" dirty="0"/>
          </a:p>
        </p:txBody>
      </p:sp>
    </p:spTree>
    <p:extLst>
      <p:ext uri="{BB962C8B-B14F-4D97-AF65-F5344CB8AC3E}">
        <p14:creationId xmlns:p14="http://schemas.microsoft.com/office/powerpoint/2010/main" val="24684838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7653" y="116065"/>
            <a:ext cx="11585969" cy="369332"/>
          </a:xfrm>
        </p:spPr>
        <p:txBody>
          <a:bodyPr/>
          <a:lstStyle/>
          <a:p>
            <a:r>
              <a:rPr lang="en-GB" dirty="0" smtClean="0"/>
              <a:t>Terms in the Vorticity Equation</a:t>
            </a:r>
            <a:endParaRPr lang="en-GB" dirty="0"/>
          </a:p>
        </p:txBody>
      </p:sp>
      <p:sp>
        <p:nvSpPr>
          <p:cNvPr id="3" name="Slide Number Placeholder 2"/>
          <p:cNvSpPr>
            <a:spLocks noGrp="1"/>
          </p:cNvSpPr>
          <p:nvPr>
            <p:ph type="sldNum" sz="quarter" idx="4"/>
          </p:nvPr>
        </p:nvSpPr>
        <p:spPr/>
        <p:txBody>
          <a:bodyPr/>
          <a:lstStyle/>
          <a:p>
            <a:pPr algn="r"/>
            <a:fld id="{E4AB80EA-DB86-D849-B86F-15DAF31F0474}" type="slidenum">
              <a:rPr lang="en-US" smtClean="0"/>
              <a:pPr algn="r"/>
              <a:t>4</a:t>
            </a:fld>
            <a:endParaRPr lang="en-US" dirty="0"/>
          </a:p>
        </p:txBody>
      </p:sp>
      <p:sp>
        <p:nvSpPr>
          <p:cNvPr id="6" name="Footer Placeholder 5"/>
          <p:cNvSpPr>
            <a:spLocks noGrp="1"/>
          </p:cNvSpPr>
          <p:nvPr>
            <p:ph type="ftr" sz="quarter" idx="3"/>
          </p:nvPr>
        </p:nvSpPr>
        <p:spPr/>
        <p:txBody>
          <a:bodyPr/>
          <a:lstStyle/>
          <a:p>
            <a:r>
              <a:rPr lang="en-GB" smtClean="0"/>
              <a:t>European Centre for Medium-Range Weather Forecasts		Shinfield Park, Reading, RG2 9AX, UK				© ECMWF May 9, 2016					mark.rodwell@ecmwf.int </a:t>
            </a:r>
            <a:endParaRPr lang="en-US" dirty="0"/>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5875" t="10030" r="4998" b="15162"/>
          <a:stretch/>
        </p:blipFill>
        <p:spPr>
          <a:xfrm>
            <a:off x="2018606" y="866166"/>
            <a:ext cx="4169288" cy="2476953"/>
          </a:xfrm>
          <a:prstGeom prst="rect">
            <a:avLst/>
          </a:prstGeom>
        </p:spPr>
      </p:pic>
      <p:pic>
        <p:nvPicPr>
          <p:cNvPr id="8" name="Picture 7"/>
          <p:cNvPicPr>
            <a:picLocks noChangeAspect="1"/>
          </p:cNvPicPr>
          <p:nvPr/>
        </p:nvPicPr>
        <p:blipFill rotWithShape="1">
          <a:blip r:embed="rId4">
            <a:extLst>
              <a:ext uri="{28A0092B-C50C-407E-A947-70E740481C1C}">
                <a14:useLocalDpi xmlns:a14="http://schemas.microsoft.com/office/drawing/2010/main" val="0"/>
              </a:ext>
            </a:extLst>
          </a:blip>
          <a:srcRect l="5958" t="8333" r="4529" b="15139"/>
          <a:stretch/>
        </p:blipFill>
        <p:spPr>
          <a:xfrm>
            <a:off x="6249766" y="811994"/>
            <a:ext cx="4187345" cy="2533904"/>
          </a:xfrm>
          <a:prstGeom prst="rect">
            <a:avLst/>
          </a:prstGeom>
        </p:spPr>
      </p:pic>
      <p:pic>
        <p:nvPicPr>
          <p:cNvPr id="9" name="Picture 8"/>
          <p:cNvPicPr>
            <a:picLocks noChangeAspect="1"/>
          </p:cNvPicPr>
          <p:nvPr/>
        </p:nvPicPr>
        <p:blipFill rotWithShape="1">
          <a:blip r:embed="rId5">
            <a:extLst>
              <a:ext uri="{28A0092B-C50C-407E-A947-70E740481C1C}">
                <a14:useLocalDpi xmlns:a14="http://schemas.microsoft.com/office/drawing/2010/main" val="0"/>
              </a:ext>
            </a:extLst>
          </a:blip>
          <a:srcRect l="5958" t="9861" r="4731" b="15000"/>
          <a:stretch/>
        </p:blipFill>
        <p:spPr>
          <a:xfrm>
            <a:off x="2013988" y="3577537"/>
            <a:ext cx="4177895" cy="2487913"/>
          </a:xfrm>
          <a:prstGeom prst="rect">
            <a:avLst/>
          </a:prstGeom>
        </p:spPr>
      </p:pic>
      <p:sp>
        <p:nvSpPr>
          <p:cNvPr id="4" name="Text Placeholder 3"/>
          <p:cNvSpPr>
            <a:spLocks noGrp="1"/>
          </p:cNvSpPr>
          <p:nvPr>
            <p:ph type="body" sz="quarter" idx="10"/>
          </p:nvPr>
        </p:nvSpPr>
        <p:spPr/>
        <p:txBody>
          <a:bodyPr/>
          <a:lstStyle/>
          <a:p>
            <a:r>
              <a:rPr lang="en-GB" dirty="0" smtClean="0"/>
              <a:t>Based on operational analyses for the period DJF 2015/16, with terms integrated between 100-300 hPa.</a:t>
            </a:r>
            <a:endParaRPr lang="en-GB" dirty="0"/>
          </a:p>
        </p:txBody>
      </p:sp>
      <p:sp>
        <p:nvSpPr>
          <p:cNvPr id="15" name="Rectangle 14"/>
          <p:cNvSpPr/>
          <p:nvPr/>
        </p:nvSpPr>
        <p:spPr>
          <a:xfrm>
            <a:off x="2018753" y="707219"/>
            <a:ext cx="1022740" cy="293396"/>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TextBox 10"/>
          <p:cNvSpPr txBox="1"/>
          <p:nvPr/>
        </p:nvSpPr>
        <p:spPr>
          <a:xfrm>
            <a:off x="2017174" y="681845"/>
            <a:ext cx="2213491" cy="215444"/>
          </a:xfrm>
          <a:prstGeom prst="rect">
            <a:avLst/>
          </a:prstGeom>
          <a:noFill/>
        </p:spPr>
        <p:txBody>
          <a:bodyPr wrap="none" lIns="0" tIns="0" rIns="0" bIns="0" rtlCol="0">
            <a:spAutoFit/>
          </a:bodyPr>
          <a:lstStyle/>
          <a:p>
            <a:r>
              <a:rPr lang="en-GB" sz="1400" dirty="0" smtClean="0"/>
              <a:t>Mean Rossby </a:t>
            </a:r>
            <a:r>
              <a:rPr lang="en-GB" sz="1400" dirty="0"/>
              <a:t>W</a:t>
            </a:r>
            <a:r>
              <a:rPr lang="en-GB" sz="1400" dirty="0" smtClean="0"/>
              <a:t>ave Source</a:t>
            </a:r>
          </a:p>
        </p:txBody>
      </p:sp>
      <p:sp>
        <p:nvSpPr>
          <p:cNvPr id="16" name="Rectangle 15"/>
          <p:cNvSpPr/>
          <p:nvPr/>
        </p:nvSpPr>
        <p:spPr>
          <a:xfrm>
            <a:off x="6187894" y="716366"/>
            <a:ext cx="1034387" cy="293396"/>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TextBox 11"/>
          <p:cNvSpPr txBox="1"/>
          <p:nvPr/>
        </p:nvSpPr>
        <p:spPr>
          <a:xfrm>
            <a:off x="6238810" y="681845"/>
            <a:ext cx="2306722" cy="215444"/>
          </a:xfrm>
          <a:prstGeom prst="rect">
            <a:avLst/>
          </a:prstGeom>
          <a:noFill/>
        </p:spPr>
        <p:txBody>
          <a:bodyPr wrap="none" lIns="0" tIns="0" rIns="0" bIns="0" rtlCol="0">
            <a:spAutoFit/>
          </a:bodyPr>
          <a:lstStyle/>
          <a:p>
            <a:r>
              <a:rPr lang="en-GB" sz="1400" dirty="0" smtClean="0"/>
              <a:t>Mean divergence component</a:t>
            </a:r>
          </a:p>
        </p:txBody>
      </p:sp>
      <p:sp>
        <p:nvSpPr>
          <p:cNvPr id="19" name="Rectangle 18"/>
          <p:cNvSpPr/>
          <p:nvPr/>
        </p:nvSpPr>
        <p:spPr>
          <a:xfrm>
            <a:off x="1976521" y="3367617"/>
            <a:ext cx="1012203" cy="293396"/>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Box 12"/>
          <p:cNvSpPr txBox="1"/>
          <p:nvPr/>
        </p:nvSpPr>
        <p:spPr>
          <a:xfrm>
            <a:off x="2017174" y="3412391"/>
            <a:ext cx="2048638" cy="215444"/>
          </a:xfrm>
          <a:prstGeom prst="rect">
            <a:avLst/>
          </a:prstGeom>
          <a:noFill/>
        </p:spPr>
        <p:txBody>
          <a:bodyPr wrap="none" lIns="0" tIns="0" rIns="0" bIns="0" rtlCol="0">
            <a:spAutoFit/>
          </a:bodyPr>
          <a:lstStyle/>
          <a:p>
            <a:r>
              <a:rPr lang="en-GB" sz="1400" dirty="0" smtClean="0"/>
              <a:t>Mean divergent advection</a:t>
            </a:r>
          </a:p>
        </p:txBody>
      </p:sp>
      <p:pic>
        <p:nvPicPr>
          <p:cNvPr id="5" name="Picture 4"/>
          <p:cNvPicPr>
            <a:picLocks noChangeAspect="1"/>
          </p:cNvPicPr>
          <p:nvPr/>
        </p:nvPicPr>
        <p:blipFill rotWithShape="1">
          <a:blip r:embed="rId6">
            <a:extLst>
              <a:ext uri="{28A0092B-C50C-407E-A947-70E740481C1C}">
                <a14:useLocalDpi xmlns:a14="http://schemas.microsoft.com/office/drawing/2010/main" val="0"/>
              </a:ext>
            </a:extLst>
          </a:blip>
          <a:srcRect l="5448" t="9420" r="4758" b="14635"/>
          <a:stretch/>
        </p:blipFill>
        <p:spPr>
          <a:xfrm>
            <a:off x="6229350" y="3562351"/>
            <a:ext cx="4200525" cy="2514600"/>
          </a:xfrm>
          <a:prstGeom prst="rect">
            <a:avLst/>
          </a:prstGeom>
        </p:spPr>
      </p:pic>
      <p:sp>
        <p:nvSpPr>
          <p:cNvPr id="20" name="Rectangle 19"/>
          <p:cNvSpPr/>
          <p:nvPr/>
        </p:nvSpPr>
        <p:spPr>
          <a:xfrm>
            <a:off x="6195069" y="3441584"/>
            <a:ext cx="1055787" cy="293396"/>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TextBox 13"/>
          <p:cNvSpPr txBox="1"/>
          <p:nvPr/>
        </p:nvSpPr>
        <p:spPr>
          <a:xfrm>
            <a:off x="6238810" y="3412391"/>
            <a:ext cx="2048638" cy="215444"/>
          </a:xfrm>
          <a:prstGeom prst="rect">
            <a:avLst/>
          </a:prstGeom>
          <a:noFill/>
        </p:spPr>
        <p:txBody>
          <a:bodyPr wrap="none" lIns="0" tIns="0" rIns="0" bIns="0" rtlCol="0">
            <a:spAutoFit/>
          </a:bodyPr>
          <a:lstStyle/>
          <a:p>
            <a:r>
              <a:rPr lang="en-GB" sz="1400" dirty="0" smtClean="0"/>
              <a:t>Mean rotational advection</a:t>
            </a:r>
          </a:p>
        </p:txBody>
      </p:sp>
      <p:sp>
        <p:nvSpPr>
          <p:cNvPr id="23" name="TextBox 22"/>
          <p:cNvSpPr txBox="1"/>
          <p:nvPr/>
        </p:nvSpPr>
        <p:spPr>
          <a:xfrm>
            <a:off x="10583160" y="1533525"/>
            <a:ext cx="1466850" cy="646331"/>
          </a:xfrm>
          <a:prstGeom prst="rect">
            <a:avLst/>
          </a:prstGeom>
          <a:noFill/>
        </p:spPr>
        <p:txBody>
          <a:bodyPr wrap="square" lIns="0" tIns="0" rIns="0" bIns="0" rtlCol="0">
            <a:spAutoFit/>
          </a:bodyPr>
          <a:lstStyle/>
          <a:p>
            <a:r>
              <a:rPr lang="en-GB" sz="1400" dirty="0" smtClean="0"/>
              <a:t>Convergence associated with “stretching”</a:t>
            </a:r>
          </a:p>
        </p:txBody>
      </p:sp>
      <p:sp>
        <p:nvSpPr>
          <p:cNvPr id="24" name="TextBox 23"/>
          <p:cNvSpPr txBox="1"/>
          <p:nvPr/>
        </p:nvSpPr>
        <p:spPr>
          <a:xfrm>
            <a:off x="333375" y="4200762"/>
            <a:ext cx="1588497" cy="646331"/>
          </a:xfrm>
          <a:prstGeom prst="rect">
            <a:avLst/>
          </a:prstGeom>
          <a:noFill/>
        </p:spPr>
        <p:txBody>
          <a:bodyPr wrap="square" lIns="0" tIns="0" rIns="0" bIns="0" rtlCol="0">
            <a:spAutoFit/>
          </a:bodyPr>
          <a:lstStyle/>
          <a:p>
            <a:r>
              <a:rPr lang="en-GB" sz="1400" dirty="0" smtClean="0"/>
              <a:t>Advection of low planetary vorticity by divergent outflow</a:t>
            </a:r>
          </a:p>
        </p:txBody>
      </p:sp>
      <p:sp>
        <p:nvSpPr>
          <p:cNvPr id="25" name="TextBox 24"/>
          <p:cNvSpPr txBox="1"/>
          <p:nvPr/>
        </p:nvSpPr>
        <p:spPr>
          <a:xfrm>
            <a:off x="10583160" y="4200762"/>
            <a:ext cx="1466850" cy="646331"/>
          </a:xfrm>
          <a:prstGeom prst="rect">
            <a:avLst/>
          </a:prstGeom>
          <a:noFill/>
        </p:spPr>
        <p:txBody>
          <a:bodyPr wrap="square" lIns="0" tIns="0" rIns="0" bIns="0" rtlCol="0">
            <a:spAutoFit/>
          </a:bodyPr>
          <a:lstStyle/>
          <a:p>
            <a:r>
              <a:rPr lang="en-GB" sz="1400" dirty="0" smtClean="0"/>
              <a:t>Adjustment of rotational flow balances RWS</a:t>
            </a:r>
          </a:p>
        </p:txBody>
      </p:sp>
      <p:sp>
        <p:nvSpPr>
          <p:cNvPr id="27" name="Oval 26"/>
          <p:cNvSpPr>
            <a:spLocks noChangeAspect="1"/>
          </p:cNvSpPr>
          <p:nvPr/>
        </p:nvSpPr>
        <p:spPr>
          <a:xfrm>
            <a:off x="5138928" y="1463040"/>
            <a:ext cx="811987" cy="860179"/>
          </a:xfrm>
          <a:prstGeom prst="ellipse">
            <a:avLst/>
          </a:prstGeom>
          <a:no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Oval 27"/>
          <p:cNvSpPr>
            <a:spLocks noChangeAspect="1"/>
          </p:cNvSpPr>
          <p:nvPr/>
        </p:nvSpPr>
        <p:spPr>
          <a:xfrm>
            <a:off x="9353936" y="1463040"/>
            <a:ext cx="811987" cy="860179"/>
          </a:xfrm>
          <a:prstGeom prst="ellipse">
            <a:avLst/>
          </a:prstGeom>
          <a:no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Oval 28"/>
          <p:cNvSpPr>
            <a:spLocks noChangeAspect="1"/>
          </p:cNvSpPr>
          <p:nvPr/>
        </p:nvSpPr>
        <p:spPr>
          <a:xfrm>
            <a:off x="5138928" y="4309450"/>
            <a:ext cx="811987" cy="860179"/>
          </a:xfrm>
          <a:prstGeom prst="ellipse">
            <a:avLst/>
          </a:prstGeom>
          <a:no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Oval 29"/>
          <p:cNvSpPr>
            <a:spLocks noChangeAspect="1"/>
          </p:cNvSpPr>
          <p:nvPr/>
        </p:nvSpPr>
        <p:spPr>
          <a:xfrm>
            <a:off x="9353936" y="4309450"/>
            <a:ext cx="811987" cy="860179"/>
          </a:xfrm>
          <a:prstGeom prst="ellipse">
            <a:avLst/>
          </a:prstGeom>
          <a:no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467639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Day 1 RMS Error in Rossby Wave Source</a:t>
            </a:r>
            <a:endParaRPr lang="en-GB" dirty="0"/>
          </a:p>
        </p:txBody>
      </p:sp>
      <p:sp>
        <p:nvSpPr>
          <p:cNvPr id="3" name="Slide Number Placeholder 2"/>
          <p:cNvSpPr>
            <a:spLocks noGrp="1"/>
          </p:cNvSpPr>
          <p:nvPr>
            <p:ph type="sldNum" sz="quarter" idx="4"/>
          </p:nvPr>
        </p:nvSpPr>
        <p:spPr/>
        <p:txBody>
          <a:bodyPr/>
          <a:lstStyle/>
          <a:p>
            <a:pPr algn="r"/>
            <a:fld id="{E4AB80EA-DB86-D849-B86F-15DAF31F0474}" type="slidenum">
              <a:rPr lang="en-US" smtClean="0"/>
              <a:pPr algn="r"/>
              <a:t>5</a:t>
            </a:fld>
            <a:endParaRPr lang="en-US" dirty="0"/>
          </a:p>
        </p:txBody>
      </p:sp>
      <p:sp>
        <p:nvSpPr>
          <p:cNvPr id="6" name="Footer Placeholder 5"/>
          <p:cNvSpPr>
            <a:spLocks noGrp="1"/>
          </p:cNvSpPr>
          <p:nvPr>
            <p:ph type="ftr" sz="quarter" idx="3"/>
          </p:nvPr>
        </p:nvSpPr>
        <p:spPr/>
        <p:txBody>
          <a:bodyPr/>
          <a:lstStyle/>
          <a:p>
            <a:r>
              <a:rPr lang="en-GB" smtClean="0"/>
              <a:t>European Centre for Medium-Range Weather Forecasts		Shinfield Park, Reading, RG2 9AX, UK				© ECMWF May 9, 2016					mark.rodwell@ecmwf.int </a:t>
            </a:r>
            <a:endParaRPr lang="en-US" dirty="0"/>
          </a:p>
        </p:txBody>
      </p:sp>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l="5762" t="11944" r="4680" b="15000"/>
          <a:stretch/>
        </p:blipFill>
        <p:spPr>
          <a:xfrm>
            <a:off x="1683058" y="871117"/>
            <a:ext cx="8678146" cy="5010668"/>
          </a:xfrm>
          <a:prstGeom prst="rect">
            <a:avLst/>
          </a:prstGeom>
        </p:spPr>
      </p:pic>
      <p:sp>
        <p:nvSpPr>
          <p:cNvPr id="4" name="Text Placeholder 3"/>
          <p:cNvSpPr>
            <a:spLocks noGrp="1"/>
          </p:cNvSpPr>
          <p:nvPr>
            <p:ph type="body" sz="quarter" idx="10"/>
          </p:nvPr>
        </p:nvSpPr>
        <p:spPr/>
        <p:txBody>
          <a:bodyPr/>
          <a:lstStyle/>
          <a:p>
            <a:r>
              <a:rPr lang="en-GB" dirty="0" smtClean="0"/>
              <a:t>Based on operational analyses and forecasts for the period DJF 2015/16, with terms integrated between 100-300 hPa.</a:t>
            </a:r>
            <a:endParaRPr lang="en-GB" dirty="0"/>
          </a:p>
        </p:txBody>
      </p:sp>
    </p:spTree>
    <p:extLst>
      <p:ext uri="{BB962C8B-B14F-4D97-AF65-F5344CB8AC3E}">
        <p14:creationId xmlns:p14="http://schemas.microsoft.com/office/powerpoint/2010/main" val="39599110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Extra-tropical </a:t>
            </a:r>
            <a:r>
              <a:rPr lang="en-GB" dirty="0" smtClean="0"/>
              <a:t>Rossby waves</a:t>
            </a:r>
            <a:endParaRPr lang="en-GB" dirty="0"/>
          </a:p>
        </p:txBody>
      </p:sp>
      <p:sp>
        <p:nvSpPr>
          <p:cNvPr id="3" name="Slide Number Placeholder 2"/>
          <p:cNvSpPr>
            <a:spLocks noGrp="1"/>
          </p:cNvSpPr>
          <p:nvPr>
            <p:ph type="sldNum" sz="quarter" idx="4"/>
          </p:nvPr>
        </p:nvSpPr>
        <p:spPr/>
        <p:txBody>
          <a:bodyPr/>
          <a:lstStyle/>
          <a:p>
            <a:pPr algn="r"/>
            <a:fld id="{E4AB80EA-DB86-D849-B86F-15DAF31F0474}" type="slidenum">
              <a:rPr lang="en-US" smtClean="0"/>
              <a:pPr algn="r"/>
              <a:t>6</a:t>
            </a:fld>
            <a:endParaRPr lang="en-US" dirty="0"/>
          </a:p>
        </p:txBody>
      </p:sp>
      <p:sp>
        <p:nvSpPr>
          <p:cNvPr id="6" name="Footer Placeholder 5"/>
          <p:cNvSpPr>
            <a:spLocks noGrp="1"/>
          </p:cNvSpPr>
          <p:nvPr>
            <p:ph type="ftr" sz="quarter" idx="3"/>
          </p:nvPr>
        </p:nvSpPr>
        <p:spPr/>
        <p:txBody>
          <a:bodyPr/>
          <a:lstStyle/>
          <a:p>
            <a:r>
              <a:rPr lang="en-GB" smtClean="0"/>
              <a:t>European Centre for Medium-Range Weather Forecasts		Shinfield Park, Reading, RG2 9AX, UK				© ECMWF May 9, 2016					mark.rodwell@ecmwf.int </a:t>
            </a:r>
            <a:endParaRPr lang="en-US" dirty="0"/>
          </a:p>
        </p:txBody>
      </p:sp>
      <p:pic>
        <p:nvPicPr>
          <p:cNvPr id="7" name="Picture 2" descr="RWS_v_100-300_20080524_ana-mean0012Z"/>
          <p:cNvPicPr>
            <a:picLocks noChangeAspect="1" noChangeArrowheads="1"/>
          </p:cNvPicPr>
          <p:nvPr/>
        </p:nvPicPr>
        <p:blipFill>
          <a:blip r:embed="rId4" cstate="print"/>
          <a:srcRect l="31264"/>
          <a:stretch>
            <a:fillRect/>
          </a:stretch>
        </p:blipFill>
        <p:spPr bwMode="auto">
          <a:xfrm rot="5400000">
            <a:off x="5014442" y="-2790507"/>
            <a:ext cx="2003425" cy="8623300"/>
          </a:xfrm>
          <a:prstGeom prst="rect">
            <a:avLst/>
          </a:prstGeom>
          <a:noFill/>
        </p:spPr>
      </p:pic>
      <p:sp>
        <p:nvSpPr>
          <p:cNvPr id="8" name="Rectangle 7"/>
          <p:cNvSpPr/>
          <p:nvPr/>
        </p:nvSpPr>
        <p:spPr>
          <a:xfrm>
            <a:off x="9693124" y="541867"/>
            <a:ext cx="512838" cy="561219"/>
          </a:xfrm>
          <a:prstGeom prst="rect">
            <a:avLst/>
          </a:prstGeom>
          <a:noFill/>
          <a:ln w="5715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3"/>
          <p:cNvSpPr>
            <a:spLocks noChangeArrowheads="1"/>
          </p:cNvSpPr>
          <p:nvPr/>
        </p:nvSpPr>
        <p:spPr bwMode="auto">
          <a:xfrm>
            <a:off x="5452593" y="505143"/>
            <a:ext cx="898525" cy="100013"/>
          </a:xfrm>
          <a:prstGeom prst="rect">
            <a:avLst/>
          </a:prstGeom>
          <a:solidFill>
            <a:schemeClr val="bg1"/>
          </a:solidFill>
          <a:ln w="9525">
            <a:noFill/>
            <a:miter lim="800000"/>
            <a:headEnd/>
            <a:tailEnd/>
          </a:ln>
          <a:effectLst/>
        </p:spPr>
        <p:txBody>
          <a:bodyPr wrap="none" anchor="ctr"/>
          <a:lstStyle/>
          <a:p>
            <a:endParaRPr lang="en-GB"/>
          </a:p>
        </p:txBody>
      </p:sp>
      <p:pic>
        <p:nvPicPr>
          <p:cNvPr id="10" name="Picture 5" descr="RWS_v_100-300_20080527_ana-mean0012Z"/>
          <p:cNvPicPr>
            <a:picLocks noChangeAspect="1" noChangeArrowheads="1"/>
          </p:cNvPicPr>
          <p:nvPr/>
        </p:nvPicPr>
        <p:blipFill>
          <a:blip r:embed="rId5" cstate="print"/>
          <a:srcRect l="50381" t="7825"/>
          <a:stretch>
            <a:fillRect/>
          </a:stretch>
        </p:blipFill>
        <p:spPr bwMode="auto">
          <a:xfrm rot="5400000">
            <a:off x="4955705" y="1849755"/>
            <a:ext cx="1446212" cy="7948613"/>
          </a:xfrm>
          <a:prstGeom prst="rect">
            <a:avLst/>
          </a:prstGeom>
          <a:noFill/>
        </p:spPr>
      </p:pic>
      <p:pic>
        <p:nvPicPr>
          <p:cNvPr id="11" name="Picture 6" descr="RWS_v_100-300_20080525_ana-mean0012Z"/>
          <p:cNvPicPr>
            <a:picLocks noChangeAspect="1" noChangeArrowheads="1"/>
          </p:cNvPicPr>
          <p:nvPr/>
        </p:nvPicPr>
        <p:blipFill>
          <a:blip r:embed="rId6" cstate="print"/>
          <a:srcRect l="49892" t="8174"/>
          <a:stretch>
            <a:fillRect/>
          </a:stretch>
        </p:blipFill>
        <p:spPr bwMode="auto">
          <a:xfrm rot="5400000">
            <a:off x="4933479" y="-815658"/>
            <a:ext cx="1460500" cy="7918450"/>
          </a:xfrm>
          <a:prstGeom prst="rect">
            <a:avLst/>
          </a:prstGeom>
          <a:noFill/>
        </p:spPr>
      </p:pic>
      <p:pic>
        <p:nvPicPr>
          <p:cNvPr id="12" name="Picture 7" descr="RWS_v_100-300_20080526_ana-mean0012Z"/>
          <p:cNvPicPr>
            <a:picLocks noChangeAspect="1" noChangeArrowheads="1"/>
          </p:cNvPicPr>
          <p:nvPr/>
        </p:nvPicPr>
        <p:blipFill>
          <a:blip r:embed="rId7" cstate="print"/>
          <a:srcRect l="50381" t="8008"/>
          <a:stretch>
            <a:fillRect/>
          </a:stretch>
        </p:blipFill>
        <p:spPr bwMode="auto">
          <a:xfrm rot="5400000">
            <a:off x="4947767" y="522605"/>
            <a:ext cx="1446213" cy="7932738"/>
          </a:xfrm>
          <a:prstGeom prst="rect">
            <a:avLst/>
          </a:prstGeom>
          <a:noFill/>
        </p:spPr>
      </p:pic>
      <p:sp>
        <p:nvSpPr>
          <p:cNvPr id="13" name="Text Box 8"/>
          <p:cNvSpPr txBox="1">
            <a:spLocks noChangeArrowheads="1"/>
          </p:cNvSpPr>
          <p:nvPr/>
        </p:nvSpPr>
        <p:spPr bwMode="auto">
          <a:xfrm>
            <a:off x="9754717" y="1592580"/>
            <a:ext cx="862012" cy="336550"/>
          </a:xfrm>
          <a:prstGeom prst="rect">
            <a:avLst/>
          </a:prstGeom>
          <a:noFill/>
          <a:ln w="9525">
            <a:noFill/>
            <a:miter lim="800000"/>
            <a:headEnd/>
            <a:tailEnd/>
          </a:ln>
          <a:effectLst/>
        </p:spPr>
        <p:txBody>
          <a:bodyPr wrap="none">
            <a:spAutoFit/>
          </a:bodyPr>
          <a:lstStyle/>
          <a:p>
            <a:r>
              <a:rPr lang="en-GB" sz="1600" b="1"/>
              <a:t>24 May</a:t>
            </a:r>
          </a:p>
        </p:txBody>
      </p:sp>
      <p:sp>
        <p:nvSpPr>
          <p:cNvPr id="14" name="Text Box 9"/>
          <p:cNvSpPr txBox="1">
            <a:spLocks noChangeArrowheads="1"/>
          </p:cNvSpPr>
          <p:nvPr/>
        </p:nvSpPr>
        <p:spPr bwMode="auto">
          <a:xfrm>
            <a:off x="9754717" y="2929255"/>
            <a:ext cx="862012" cy="336550"/>
          </a:xfrm>
          <a:prstGeom prst="rect">
            <a:avLst/>
          </a:prstGeom>
          <a:noFill/>
          <a:ln w="9525">
            <a:noFill/>
            <a:miter lim="800000"/>
            <a:headEnd/>
            <a:tailEnd/>
          </a:ln>
          <a:effectLst/>
        </p:spPr>
        <p:txBody>
          <a:bodyPr wrap="none">
            <a:spAutoFit/>
          </a:bodyPr>
          <a:lstStyle/>
          <a:p>
            <a:r>
              <a:rPr lang="en-GB" sz="1600" b="1"/>
              <a:t>25 May</a:t>
            </a:r>
          </a:p>
        </p:txBody>
      </p:sp>
      <p:sp>
        <p:nvSpPr>
          <p:cNvPr id="15" name="Text Box 10"/>
          <p:cNvSpPr txBox="1">
            <a:spLocks noChangeArrowheads="1"/>
          </p:cNvSpPr>
          <p:nvPr/>
        </p:nvSpPr>
        <p:spPr bwMode="auto">
          <a:xfrm>
            <a:off x="9754717" y="4265930"/>
            <a:ext cx="862012" cy="336550"/>
          </a:xfrm>
          <a:prstGeom prst="rect">
            <a:avLst/>
          </a:prstGeom>
          <a:noFill/>
          <a:ln w="9525">
            <a:noFill/>
            <a:miter lim="800000"/>
            <a:headEnd/>
            <a:tailEnd/>
          </a:ln>
          <a:effectLst/>
        </p:spPr>
        <p:txBody>
          <a:bodyPr wrap="none">
            <a:spAutoFit/>
          </a:bodyPr>
          <a:lstStyle/>
          <a:p>
            <a:r>
              <a:rPr lang="en-GB" sz="1600" b="1"/>
              <a:t>26 May</a:t>
            </a:r>
          </a:p>
        </p:txBody>
      </p:sp>
      <p:sp>
        <p:nvSpPr>
          <p:cNvPr id="16" name="Text Box 11"/>
          <p:cNvSpPr txBox="1">
            <a:spLocks noChangeArrowheads="1"/>
          </p:cNvSpPr>
          <p:nvPr/>
        </p:nvSpPr>
        <p:spPr bwMode="auto">
          <a:xfrm>
            <a:off x="9754717" y="5604192"/>
            <a:ext cx="862012" cy="336550"/>
          </a:xfrm>
          <a:prstGeom prst="rect">
            <a:avLst/>
          </a:prstGeom>
          <a:noFill/>
          <a:ln w="9525">
            <a:noFill/>
            <a:miter lim="800000"/>
            <a:headEnd/>
            <a:tailEnd/>
          </a:ln>
          <a:effectLst/>
        </p:spPr>
        <p:txBody>
          <a:bodyPr wrap="none">
            <a:spAutoFit/>
          </a:bodyPr>
          <a:lstStyle/>
          <a:p>
            <a:r>
              <a:rPr lang="en-GB" sz="1600" b="1"/>
              <a:t>27 May</a:t>
            </a:r>
          </a:p>
        </p:txBody>
      </p:sp>
      <p:sp>
        <p:nvSpPr>
          <p:cNvPr id="17" name="Text Box 12"/>
          <p:cNvSpPr txBox="1">
            <a:spLocks noChangeArrowheads="1"/>
          </p:cNvSpPr>
          <p:nvPr/>
        </p:nvSpPr>
        <p:spPr bwMode="auto">
          <a:xfrm>
            <a:off x="9986492" y="6096317"/>
            <a:ext cx="635000" cy="336550"/>
          </a:xfrm>
          <a:prstGeom prst="rect">
            <a:avLst/>
          </a:prstGeom>
          <a:noFill/>
          <a:ln w="9525">
            <a:noFill/>
            <a:miter lim="800000"/>
            <a:headEnd/>
            <a:tailEnd/>
          </a:ln>
          <a:effectLst/>
        </p:spPr>
        <p:txBody>
          <a:bodyPr wrap="none">
            <a:spAutoFit/>
          </a:bodyPr>
          <a:lstStyle/>
          <a:p>
            <a:r>
              <a:rPr lang="en-GB" sz="1600" b="1"/>
              <a:t>2008</a:t>
            </a:r>
          </a:p>
        </p:txBody>
      </p:sp>
      <p:sp>
        <p:nvSpPr>
          <p:cNvPr id="18" name="Text Box 21"/>
          <p:cNvSpPr txBox="1">
            <a:spLocks noChangeArrowheads="1"/>
          </p:cNvSpPr>
          <p:nvPr/>
        </p:nvSpPr>
        <p:spPr bwMode="auto">
          <a:xfrm>
            <a:off x="9718204" y="1154431"/>
            <a:ext cx="1248222" cy="237255"/>
          </a:xfrm>
          <a:prstGeom prst="rect">
            <a:avLst/>
          </a:prstGeom>
          <a:solidFill>
            <a:schemeClr val="bg1"/>
          </a:solidFill>
          <a:ln w="9525">
            <a:noFill/>
            <a:miter lim="800000"/>
            <a:headEnd/>
            <a:tailEnd/>
          </a:ln>
          <a:effectLst/>
        </p:spPr>
        <p:txBody>
          <a:bodyPr wrap="none" lIns="18000" tIns="10800" rIns="18000" bIns="10800">
            <a:spAutoFit/>
          </a:bodyPr>
          <a:lstStyle/>
          <a:p>
            <a:r>
              <a:rPr lang="en-GB" sz="1400" b="1"/>
              <a:t>Contour 8ms</a:t>
            </a:r>
            <a:r>
              <a:rPr lang="en-GB" sz="1400" b="1" baseline="30000"/>
              <a:t>-1</a:t>
            </a:r>
          </a:p>
        </p:txBody>
      </p:sp>
      <p:sp>
        <p:nvSpPr>
          <p:cNvPr id="19" name="Text Box 22"/>
          <p:cNvSpPr txBox="1">
            <a:spLocks noChangeArrowheads="1"/>
          </p:cNvSpPr>
          <p:nvPr/>
        </p:nvSpPr>
        <p:spPr bwMode="auto">
          <a:xfrm>
            <a:off x="5579593" y="636906"/>
            <a:ext cx="616639" cy="237255"/>
          </a:xfrm>
          <a:prstGeom prst="rect">
            <a:avLst/>
          </a:prstGeom>
          <a:solidFill>
            <a:schemeClr val="bg1"/>
          </a:solidFill>
          <a:ln w="9525">
            <a:noFill/>
            <a:miter lim="800000"/>
            <a:headEnd/>
            <a:tailEnd/>
          </a:ln>
          <a:effectLst/>
        </p:spPr>
        <p:txBody>
          <a:bodyPr wrap="none" lIns="18000" tIns="10800" rIns="18000" bIns="10800">
            <a:spAutoFit/>
          </a:bodyPr>
          <a:lstStyle/>
          <a:p>
            <a:r>
              <a:rPr lang="en-GB" sz="1400" b="1"/>
              <a:t>10</a:t>
            </a:r>
            <a:r>
              <a:rPr lang="en-GB" sz="1400" b="1" baseline="30000"/>
              <a:t>-10</a:t>
            </a:r>
            <a:r>
              <a:rPr lang="en-GB" sz="1400" b="1"/>
              <a:t>s</a:t>
            </a:r>
            <a:r>
              <a:rPr lang="en-GB" sz="1400" b="1" baseline="30000"/>
              <a:t>-2</a:t>
            </a:r>
          </a:p>
        </p:txBody>
      </p:sp>
      <p:grpSp>
        <p:nvGrpSpPr>
          <p:cNvPr id="20" name="Group 27"/>
          <p:cNvGrpSpPr>
            <a:grpSpLocks/>
          </p:cNvGrpSpPr>
          <p:nvPr/>
        </p:nvGrpSpPr>
        <p:grpSpPr bwMode="auto">
          <a:xfrm>
            <a:off x="2728442" y="2478405"/>
            <a:ext cx="1281112" cy="806450"/>
            <a:chOff x="555" y="1793"/>
            <a:chExt cx="807" cy="508"/>
          </a:xfrm>
        </p:grpSpPr>
        <p:sp>
          <p:nvSpPr>
            <p:cNvPr id="21" name="Line 23"/>
            <p:cNvSpPr>
              <a:spLocks noChangeShapeType="1"/>
            </p:cNvSpPr>
            <p:nvPr/>
          </p:nvSpPr>
          <p:spPr bwMode="auto">
            <a:xfrm>
              <a:off x="555" y="1793"/>
              <a:ext cx="0" cy="288"/>
            </a:xfrm>
            <a:prstGeom prst="line">
              <a:avLst/>
            </a:prstGeom>
            <a:noFill/>
            <a:ln w="57150">
              <a:solidFill>
                <a:schemeClr val="tx1"/>
              </a:solidFill>
              <a:round/>
              <a:headEnd/>
              <a:tailEnd type="triangle" w="med" len="med"/>
            </a:ln>
            <a:effectLst/>
          </p:spPr>
          <p:txBody>
            <a:bodyPr/>
            <a:lstStyle/>
            <a:p>
              <a:endParaRPr lang="en-GB"/>
            </a:p>
          </p:txBody>
        </p:sp>
        <p:sp>
          <p:nvSpPr>
            <p:cNvPr id="22" name="Line 24"/>
            <p:cNvSpPr>
              <a:spLocks noChangeShapeType="1"/>
            </p:cNvSpPr>
            <p:nvPr/>
          </p:nvSpPr>
          <p:spPr bwMode="auto">
            <a:xfrm flipV="1">
              <a:off x="813" y="1876"/>
              <a:ext cx="0" cy="288"/>
            </a:xfrm>
            <a:prstGeom prst="line">
              <a:avLst/>
            </a:prstGeom>
            <a:noFill/>
            <a:ln w="57150">
              <a:solidFill>
                <a:schemeClr val="tx1"/>
              </a:solidFill>
              <a:round/>
              <a:headEnd/>
              <a:tailEnd type="triangle" w="med" len="med"/>
            </a:ln>
            <a:effectLst/>
          </p:spPr>
          <p:txBody>
            <a:bodyPr/>
            <a:lstStyle/>
            <a:p>
              <a:endParaRPr lang="en-GB"/>
            </a:p>
          </p:txBody>
        </p:sp>
        <p:sp>
          <p:nvSpPr>
            <p:cNvPr id="23" name="Line 25"/>
            <p:cNvSpPr>
              <a:spLocks noChangeShapeType="1"/>
            </p:cNvSpPr>
            <p:nvPr/>
          </p:nvSpPr>
          <p:spPr bwMode="auto">
            <a:xfrm>
              <a:off x="1085" y="1949"/>
              <a:ext cx="0" cy="288"/>
            </a:xfrm>
            <a:prstGeom prst="line">
              <a:avLst/>
            </a:prstGeom>
            <a:noFill/>
            <a:ln w="57150">
              <a:solidFill>
                <a:schemeClr val="tx1"/>
              </a:solidFill>
              <a:round/>
              <a:headEnd/>
              <a:tailEnd type="triangle" w="med" len="med"/>
            </a:ln>
            <a:effectLst/>
          </p:spPr>
          <p:txBody>
            <a:bodyPr/>
            <a:lstStyle/>
            <a:p>
              <a:endParaRPr lang="en-GB"/>
            </a:p>
          </p:txBody>
        </p:sp>
        <p:sp>
          <p:nvSpPr>
            <p:cNvPr id="24" name="Line 26"/>
            <p:cNvSpPr>
              <a:spLocks noChangeShapeType="1"/>
            </p:cNvSpPr>
            <p:nvPr/>
          </p:nvSpPr>
          <p:spPr bwMode="auto">
            <a:xfrm flipV="1">
              <a:off x="1362" y="2013"/>
              <a:ext cx="0" cy="288"/>
            </a:xfrm>
            <a:prstGeom prst="line">
              <a:avLst/>
            </a:prstGeom>
            <a:noFill/>
            <a:ln w="57150">
              <a:solidFill>
                <a:schemeClr val="tx1"/>
              </a:solidFill>
              <a:round/>
              <a:headEnd/>
              <a:tailEnd type="triangle" w="med" len="med"/>
            </a:ln>
            <a:effectLst/>
          </p:spPr>
          <p:txBody>
            <a:bodyPr/>
            <a:lstStyle/>
            <a:p>
              <a:endParaRPr lang="en-GB"/>
            </a:p>
          </p:txBody>
        </p:sp>
      </p:grpSp>
      <p:grpSp>
        <p:nvGrpSpPr>
          <p:cNvPr id="25" name="Group 24"/>
          <p:cNvGrpSpPr/>
          <p:nvPr/>
        </p:nvGrpSpPr>
        <p:grpSpPr>
          <a:xfrm>
            <a:off x="3362807" y="1503680"/>
            <a:ext cx="2878156" cy="2755900"/>
            <a:chOff x="2947988" y="1871663"/>
            <a:chExt cx="2878156" cy="2755900"/>
          </a:xfrm>
        </p:grpSpPr>
        <p:sp>
          <p:nvSpPr>
            <p:cNvPr id="26" name="Line 14"/>
            <p:cNvSpPr>
              <a:spLocks noChangeShapeType="1"/>
            </p:cNvSpPr>
            <p:nvPr/>
          </p:nvSpPr>
          <p:spPr bwMode="auto">
            <a:xfrm>
              <a:off x="2947988" y="1871663"/>
              <a:ext cx="1219200" cy="2755900"/>
            </a:xfrm>
            <a:prstGeom prst="line">
              <a:avLst/>
            </a:prstGeom>
            <a:noFill/>
            <a:ln w="57150">
              <a:solidFill>
                <a:schemeClr val="tx1"/>
              </a:solidFill>
              <a:round/>
              <a:headEnd/>
              <a:tailEnd type="triangle" w="med" len="med"/>
            </a:ln>
            <a:effectLst/>
          </p:spPr>
          <p:txBody>
            <a:bodyPr/>
            <a:lstStyle/>
            <a:p>
              <a:endParaRPr lang="en-GB"/>
            </a:p>
          </p:txBody>
        </p:sp>
        <p:grpSp>
          <p:nvGrpSpPr>
            <p:cNvPr id="27" name="Group 34"/>
            <p:cNvGrpSpPr>
              <a:grpSpLocks/>
            </p:cNvGrpSpPr>
            <p:nvPr/>
          </p:nvGrpSpPr>
          <p:grpSpPr bwMode="auto">
            <a:xfrm>
              <a:off x="4068781" y="2857498"/>
              <a:ext cx="1757363" cy="1254129"/>
              <a:chOff x="1663" y="1800"/>
              <a:chExt cx="1107" cy="790"/>
            </a:xfrm>
          </p:grpSpPr>
          <p:sp>
            <p:nvSpPr>
              <p:cNvPr id="28" name="Rectangle 28"/>
              <p:cNvSpPr>
                <a:spLocks noChangeArrowheads="1"/>
              </p:cNvSpPr>
              <p:nvPr/>
            </p:nvSpPr>
            <p:spPr bwMode="auto">
              <a:xfrm>
                <a:off x="1663" y="1800"/>
                <a:ext cx="1107" cy="790"/>
              </a:xfrm>
              <a:prstGeom prst="rect">
                <a:avLst/>
              </a:prstGeom>
              <a:solidFill>
                <a:schemeClr val="bg1">
                  <a:lumMod val="85000"/>
                </a:schemeClr>
              </a:solidFill>
              <a:ln w="9525">
                <a:solidFill>
                  <a:schemeClr val="tx1"/>
                </a:solidFill>
                <a:miter lim="800000"/>
                <a:headEnd/>
                <a:tailEnd/>
              </a:ln>
              <a:effectLst/>
            </p:spPr>
            <p:txBody>
              <a:bodyPr wrap="none" anchor="ctr"/>
              <a:lstStyle/>
              <a:p>
                <a:endParaRPr lang="en-GB"/>
              </a:p>
            </p:txBody>
          </p:sp>
          <p:sp>
            <p:nvSpPr>
              <p:cNvPr id="29" name="Text Box 15"/>
              <p:cNvSpPr txBox="1">
                <a:spLocks noChangeArrowheads="1"/>
              </p:cNvSpPr>
              <p:nvPr/>
            </p:nvSpPr>
            <p:spPr bwMode="auto">
              <a:xfrm>
                <a:off x="1691" y="1820"/>
                <a:ext cx="1037" cy="324"/>
              </a:xfrm>
              <a:prstGeom prst="rect">
                <a:avLst/>
              </a:prstGeom>
              <a:solidFill>
                <a:schemeClr val="bg1">
                  <a:lumMod val="85000"/>
                </a:schemeClr>
              </a:solidFill>
              <a:ln w="9525">
                <a:noFill/>
                <a:miter lim="800000"/>
                <a:headEnd/>
                <a:tailEnd/>
              </a:ln>
              <a:effectLst/>
            </p:spPr>
            <p:txBody>
              <a:bodyPr wrap="none" lIns="18000" tIns="10800" rIns="18000" bIns="10800">
                <a:spAutoFit/>
              </a:bodyPr>
              <a:lstStyle/>
              <a:p>
                <a:r>
                  <a:rPr lang="en-GB" sz="1600" b="1" dirty="0"/>
                  <a:t>Group </a:t>
                </a:r>
                <a:r>
                  <a:rPr lang="en-GB" sz="1600" b="1" dirty="0" smtClean="0"/>
                  <a:t>Speed</a:t>
                </a:r>
              </a:p>
              <a:p>
                <a:r>
                  <a:rPr lang="en-GB" sz="1600" b="1" dirty="0" smtClean="0"/>
                  <a:t>(of </a:t>
                </a:r>
                <a:r>
                  <a:rPr lang="en-GB" sz="1600" b="1" dirty="0"/>
                  <a:t>wave-packet)</a:t>
                </a:r>
              </a:p>
            </p:txBody>
          </p:sp>
          <p:graphicFrame>
            <p:nvGraphicFramePr>
              <p:cNvPr id="30" name="Object 22"/>
              <p:cNvGraphicFramePr>
                <a:graphicFrameLocks/>
              </p:cNvGraphicFramePr>
              <p:nvPr>
                <p:extLst>
                  <p:ext uri="{D42A27DB-BD31-4B8C-83A1-F6EECF244321}">
                    <p14:modId xmlns:p14="http://schemas.microsoft.com/office/powerpoint/2010/main" val="368481260"/>
                  </p:ext>
                </p:extLst>
              </p:nvPr>
            </p:nvGraphicFramePr>
            <p:xfrm>
              <a:off x="1698" y="2147"/>
              <a:ext cx="624" cy="399"/>
            </p:xfrm>
            <a:graphic>
              <a:graphicData uri="http://schemas.openxmlformats.org/presentationml/2006/ole">
                <mc:AlternateContent xmlns:mc="http://schemas.openxmlformats.org/markup-compatibility/2006">
                  <mc:Choice xmlns:v="urn:schemas-microsoft-com:vml" Requires="v">
                    <p:oleObj spid="_x0000_s18446" name="Equation" r:id="rId8" imgW="495000" imgH="317160" progId="Equation.DSMT4">
                      <p:embed/>
                    </p:oleObj>
                  </mc:Choice>
                  <mc:Fallback>
                    <p:oleObj name="Equation" r:id="rId8" imgW="495000" imgH="317160" progId="Equation.DSMT4">
                      <p:embed/>
                      <p:pic>
                        <p:nvPicPr>
                          <p:cNvPr id="0" name=""/>
                          <p:cNvPicPr>
                            <a:picLocks noChangeArrowheads="1"/>
                          </p:cNvPicPr>
                          <p:nvPr/>
                        </p:nvPicPr>
                        <p:blipFill>
                          <a:blip r:embed="rId9"/>
                          <a:srcRect/>
                          <a:stretch>
                            <a:fillRect/>
                          </a:stretch>
                        </p:blipFill>
                        <p:spPr bwMode="auto">
                          <a:xfrm>
                            <a:off x="1698" y="2147"/>
                            <a:ext cx="624" cy="399"/>
                          </a:xfrm>
                          <a:prstGeom prst="rect">
                            <a:avLst/>
                          </a:prstGeom>
                          <a:solidFill>
                            <a:srgbClr val="D9D9D9"/>
                          </a:solidFill>
                        </p:spPr>
                      </p:pic>
                    </p:oleObj>
                  </mc:Fallback>
                </mc:AlternateContent>
              </a:graphicData>
            </a:graphic>
          </p:graphicFrame>
        </p:grpSp>
      </p:grpSp>
      <p:grpSp>
        <p:nvGrpSpPr>
          <p:cNvPr id="31" name="Group 30"/>
          <p:cNvGrpSpPr/>
          <p:nvPr/>
        </p:nvGrpSpPr>
        <p:grpSpPr>
          <a:xfrm>
            <a:off x="935513" y="1503681"/>
            <a:ext cx="3036890" cy="4156075"/>
            <a:chOff x="612134" y="1871664"/>
            <a:chExt cx="3036890" cy="4156075"/>
          </a:xfrm>
        </p:grpSpPr>
        <p:grpSp>
          <p:nvGrpSpPr>
            <p:cNvPr id="32" name="Group 31"/>
            <p:cNvGrpSpPr>
              <a:grpSpLocks/>
            </p:cNvGrpSpPr>
            <p:nvPr/>
          </p:nvGrpSpPr>
          <p:grpSpPr bwMode="auto">
            <a:xfrm>
              <a:off x="612134" y="1871664"/>
              <a:ext cx="3036890" cy="4156075"/>
              <a:chOff x="-572" y="1179"/>
              <a:chExt cx="1913" cy="2618"/>
            </a:xfrm>
          </p:grpSpPr>
          <p:sp>
            <p:nvSpPr>
              <p:cNvPr id="34" name="Line 17"/>
              <p:cNvSpPr>
                <a:spLocks noChangeShapeType="1"/>
              </p:cNvSpPr>
              <p:nvPr/>
            </p:nvSpPr>
            <p:spPr bwMode="auto">
              <a:xfrm>
                <a:off x="957" y="1179"/>
                <a:ext cx="384" cy="2618"/>
              </a:xfrm>
              <a:prstGeom prst="line">
                <a:avLst/>
              </a:prstGeom>
              <a:noFill/>
              <a:ln w="57150">
                <a:solidFill>
                  <a:schemeClr val="tx1"/>
                </a:solidFill>
                <a:round/>
                <a:headEnd/>
                <a:tailEnd type="triangle" w="med" len="med"/>
              </a:ln>
              <a:effectLst/>
            </p:spPr>
            <p:txBody>
              <a:bodyPr/>
              <a:lstStyle/>
              <a:p>
                <a:endParaRPr lang="en-GB"/>
              </a:p>
            </p:txBody>
          </p:sp>
          <p:grpSp>
            <p:nvGrpSpPr>
              <p:cNvPr id="35" name="Group 30"/>
              <p:cNvGrpSpPr>
                <a:grpSpLocks/>
              </p:cNvGrpSpPr>
              <p:nvPr/>
            </p:nvGrpSpPr>
            <p:grpSpPr bwMode="auto">
              <a:xfrm>
                <a:off x="-572" y="2764"/>
                <a:ext cx="1696" cy="853"/>
                <a:chOff x="-545" y="2764"/>
                <a:chExt cx="1696" cy="853"/>
              </a:xfrm>
            </p:grpSpPr>
            <p:sp>
              <p:nvSpPr>
                <p:cNvPr id="36" name="Rectangle 29"/>
                <p:cNvSpPr>
                  <a:spLocks noChangeArrowheads="1"/>
                </p:cNvSpPr>
                <p:nvPr/>
              </p:nvSpPr>
              <p:spPr bwMode="auto">
                <a:xfrm>
                  <a:off x="-545" y="2764"/>
                  <a:ext cx="1696" cy="853"/>
                </a:xfrm>
                <a:prstGeom prst="rect">
                  <a:avLst/>
                </a:prstGeom>
                <a:solidFill>
                  <a:schemeClr val="bg1">
                    <a:lumMod val="85000"/>
                  </a:schemeClr>
                </a:solidFill>
                <a:ln w="9525">
                  <a:solidFill>
                    <a:schemeClr val="tx1"/>
                  </a:solidFill>
                  <a:miter lim="800000"/>
                  <a:headEnd/>
                  <a:tailEnd/>
                </a:ln>
                <a:effectLst/>
              </p:spPr>
              <p:txBody>
                <a:bodyPr wrap="none" anchor="ctr"/>
                <a:lstStyle/>
                <a:p>
                  <a:endParaRPr lang="en-GB"/>
                </a:p>
              </p:txBody>
            </p:sp>
            <p:sp>
              <p:nvSpPr>
                <p:cNvPr id="37" name="Text Box 18"/>
                <p:cNvSpPr txBox="1">
                  <a:spLocks noChangeArrowheads="1"/>
                </p:cNvSpPr>
                <p:nvPr/>
              </p:nvSpPr>
              <p:spPr bwMode="auto">
                <a:xfrm>
                  <a:off x="-512" y="2790"/>
                  <a:ext cx="826" cy="169"/>
                </a:xfrm>
                <a:prstGeom prst="rect">
                  <a:avLst/>
                </a:prstGeom>
                <a:solidFill>
                  <a:schemeClr val="bg1">
                    <a:lumMod val="85000"/>
                  </a:schemeClr>
                </a:solidFill>
                <a:ln w="9525">
                  <a:noFill/>
                  <a:miter lim="800000"/>
                  <a:headEnd/>
                  <a:tailEnd/>
                </a:ln>
                <a:effectLst/>
              </p:spPr>
              <p:txBody>
                <a:bodyPr wrap="none" lIns="18000" tIns="10800" rIns="18000" bIns="10800">
                  <a:spAutoFit/>
                </a:bodyPr>
                <a:lstStyle/>
                <a:p>
                  <a:r>
                    <a:rPr lang="en-GB" sz="1600" b="1" dirty="0"/>
                    <a:t>Phase Speed</a:t>
                  </a:r>
                </a:p>
              </p:txBody>
            </p:sp>
            <p:graphicFrame>
              <p:nvGraphicFramePr>
                <p:cNvPr id="38" name="Object 24"/>
                <p:cNvGraphicFramePr>
                  <a:graphicFrameLocks/>
                </p:cNvGraphicFramePr>
                <p:nvPr>
                  <p:extLst>
                    <p:ext uri="{D42A27DB-BD31-4B8C-83A1-F6EECF244321}">
                      <p14:modId xmlns:p14="http://schemas.microsoft.com/office/powerpoint/2010/main" val="172602441"/>
                    </p:ext>
                  </p:extLst>
                </p:nvPr>
              </p:nvGraphicFramePr>
              <p:xfrm>
                <a:off x="-513" y="2970"/>
                <a:ext cx="1408" cy="590"/>
              </p:xfrm>
              <a:graphic>
                <a:graphicData uri="http://schemas.openxmlformats.org/presentationml/2006/ole">
                  <mc:AlternateContent xmlns:mc="http://schemas.openxmlformats.org/markup-compatibility/2006">
                    <mc:Choice xmlns:v="urn:schemas-microsoft-com:vml" Requires="v">
                      <p:oleObj spid="_x0000_s18447" name="Equation" r:id="rId10" imgW="1117440" imgH="469800" progId="Equation.DSMT4">
                        <p:embed/>
                      </p:oleObj>
                    </mc:Choice>
                    <mc:Fallback>
                      <p:oleObj name="Equation" r:id="rId10" imgW="1117440" imgH="469800" progId="Equation.DSMT4">
                        <p:embed/>
                        <p:pic>
                          <p:nvPicPr>
                            <p:cNvPr id="0" name=""/>
                            <p:cNvPicPr>
                              <a:picLocks noChangeArrowheads="1"/>
                            </p:cNvPicPr>
                            <p:nvPr/>
                          </p:nvPicPr>
                          <p:blipFill>
                            <a:blip r:embed="rId11"/>
                            <a:srcRect/>
                            <a:stretch>
                              <a:fillRect/>
                            </a:stretch>
                          </p:blipFill>
                          <p:spPr bwMode="auto">
                            <a:xfrm>
                              <a:off x="-513" y="2970"/>
                              <a:ext cx="1408" cy="590"/>
                            </a:xfrm>
                            <a:prstGeom prst="rect">
                              <a:avLst/>
                            </a:prstGeom>
                            <a:solidFill>
                              <a:srgbClr val="D9D9D9"/>
                            </a:solidFill>
                          </p:spPr>
                        </p:pic>
                      </p:oleObj>
                    </mc:Fallback>
                  </mc:AlternateContent>
                </a:graphicData>
              </a:graphic>
            </p:graphicFrame>
          </p:grpSp>
        </p:grpSp>
        <p:sp>
          <p:nvSpPr>
            <p:cNvPr id="33" name="TextBox 32"/>
            <p:cNvSpPr txBox="1"/>
            <p:nvPr/>
          </p:nvSpPr>
          <p:spPr>
            <a:xfrm>
              <a:off x="2969088" y="5380523"/>
              <a:ext cx="161904" cy="246221"/>
            </a:xfrm>
            <a:prstGeom prst="rect">
              <a:avLst/>
            </a:prstGeom>
            <a:noFill/>
          </p:spPr>
          <p:txBody>
            <a:bodyPr wrap="none" lIns="0" tIns="0" rIns="0" bIns="0" rtlCol="0">
              <a:spAutoFit/>
            </a:bodyPr>
            <a:lstStyle/>
            <a:p>
              <a:r>
                <a:rPr lang="en-GB" sz="1600" dirty="0" smtClean="0">
                  <a:sym typeface="Wingdings" panose="05000000000000000000" pitchFamily="2" charset="2"/>
                </a:rPr>
                <a:t></a:t>
              </a:r>
              <a:endParaRPr lang="en-GB" sz="1600" dirty="0" smtClean="0"/>
            </a:p>
          </p:txBody>
        </p:sp>
      </p:grpSp>
      <p:sp>
        <p:nvSpPr>
          <p:cNvPr id="39" name="TextBox 38"/>
          <p:cNvSpPr txBox="1"/>
          <p:nvPr/>
        </p:nvSpPr>
        <p:spPr>
          <a:xfrm>
            <a:off x="277587" y="938892"/>
            <a:ext cx="1426918" cy="430887"/>
          </a:xfrm>
          <a:prstGeom prst="rect">
            <a:avLst/>
          </a:prstGeom>
          <a:noFill/>
        </p:spPr>
        <p:txBody>
          <a:bodyPr wrap="square" lIns="0" tIns="0" rIns="0" bIns="0" rtlCol="0">
            <a:spAutoFit/>
          </a:bodyPr>
          <a:lstStyle/>
          <a:p>
            <a:r>
              <a:rPr lang="en-GB" sz="1400" dirty="0"/>
              <a:t>100–300 hPa v</a:t>
            </a:r>
            <a:r>
              <a:rPr lang="el-GR" sz="1400" baseline="-25000" dirty="0"/>
              <a:t>Ψ</a:t>
            </a:r>
            <a:r>
              <a:rPr lang="el-GR" sz="1400" dirty="0"/>
              <a:t>, </a:t>
            </a:r>
            <a:r>
              <a:rPr lang="en-GB" sz="1400" u="sng" dirty="0"/>
              <a:t>v</a:t>
            </a:r>
            <a:r>
              <a:rPr lang="el-GR" sz="1400" baseline="-25000" dirty="0"/>
              <a:t>χ</a:t>
            </a:r>
            <a:r>
              <a:rPr lang="el-GR" sz="1400" dirty="0"/>
              <a:t> &amp; </a:t>
            </a:r>
            <a:r>
              <a:rPr lang="en-GB" sz="1400" dirty="0"/>
              <a:t>RWS</a:t>
            </a:r>
            <a:endParaRPr lang="en-GB" sz="1400" dirty="0" smtClean="0"/>
          </a:p>
        </p:txBody>
      </p:sp>
    </p:spTree>
    <p:extLst>
      <p:ext uri="{BB962C8B-B14F-4D97-AF65-F5344CB8AC3E}">
        <p14:creationId xmlns:p14="http://schemas.microsoft.com/office/powerpoint/2010/main" val="2639543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subTnLst>
                                    <p:set>
                                      <p:cBhvr override="childStyle">
                                        <p:cTn dur="1" fill="hold" display="0" masterRel="nextClick" afterEffect="1"/>
                                        <p:tgtEl>
                                          <p:spTgt spid="20"/>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up)">
                                      <p:cBhvr>
                                        <p:cTn id="11" dur="500"/>
                                        <p:tgtEl>
                                          <p:spTgt spid="31"/>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wipe(up)">
                                      <p:cBhvr>
                                        <p:cTn id="1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4"/>
          </p:nvPr>
        </p:nvSpPr>
        <p:spPr/>
        <p:txBody>
          <a:bodyPr/>
          <a:lstStyle/>
          <a:p>
            <a:pPr indent="0">
              <a:buNone/>
            </a:pPr>
            <a:endParaRPr lang="en-GB" dirty="0" smtClean="0"/>
          </a:p>
          <a:p>
            <a:pPr indent="0">
              <a:buNone/>
            </a:pPr>
            <a:endParaRPr lang="en-GB" dirty="0"/>
          </a:p>
          <a:p>
            <a:pPr indent="0">
              <a:buNone/>
            </a:pPr>
            <a:endParaRPr lang="en-GB" dirty="0" smtClean="0"/>
          </a:p>
          <a:p>
            <a:pPr indent="0">
              <a:buNone/>
            </a:pPr>
            <a:endParaRPr lang="en-GB" dirty="0"/>
          </a:p>
          <a:p>
            <a:pPr indent="0">
              <a:buNone/>
            </a:pPr>
            <a:endParaRPr lang="en-GB" dirty="0"/>
          </a:p>
          <a:p>
            <a:pPr indent="0" algn="ctr">
              <a:buNone/>
            </a:pPr>
            <a:r>
              <a:rPr lang="en-GB" sz="3600" dirty="0" smtClean="0"/>
              <a:t>Flow dependent reliability is key</a:t>
            </a:r>
            <a:endParaRPr lang="en-GB" sz="3600" dirty="0"/>
          </a:p>
        </p:txBody>
      </p:sp>
      <p:sp>
        <p:nvSpPr>
          <p:cNvPr id="3" name="Title 2"/>
          <p:cNvSpPr>
            <a:spLocks noGrp="1"/>
          </p:cNvSpPr>
          <p:nvPr>
            <p:ph type="title"/>
          </p:nvPr>
        </p:nvSpPr>
        <p:spPr/>
        <p:txBody>
          <a:bodyPr/>
          <a:lstStyle/>
          <a:p>
            <a:endParaRPr lang="en-GB"/>
          </a:p>
        </p:txBody>
      </p:sp>
      <p:sp>
        <p:nvSpPr>
          <p:cNvPr id="4" name="Slide Number Placeholder 3"/>
          <p:cNvSpPr>
            <a:spLocks noGrp="1"/>
          </p:cNvSpPr>
          <p:nvPr>
            <p:ph type="sldNum" sz="quarter" idx="4"/>
          </p:nvPr>
        </p:nvSpPr>
        <p:spPr/>
        <p:txBody>
          <a:bodyPr/>
          <a:lstStyle/>
          <a:p>
            <a:pPr algn="r"/>
            <a:fld id="{E4AB80EA-DB86-D849-B86F-15DAF31F0474}" type="slidenum">
              <a:rPr lang="en-US" smtClean="0"/>
              <a:pPr algn="r"/>
              <a:t>7</a:t>
            </a:fld>
            <a:endParaRPr lang="en-US" dirty="0"/>
          </a:p>
        </p:txBody>
      </p:sp>
      <p:sp>
        <p:nvSpPr>
          <p:cNvPr id="5" name="Footer Placeholder 4"/>
          <p:cNvSpPr>
            <a:spLocks noGrp="1"/>
          </p:cNvSpPr>
          <p:nvPr>
            <p:ph type="ftr" sz="quarter" idx="3"/>
          </p:nvPr>
        </p:nvSpPr>
        <p:spPr/>
        <p:txBody>
          <a:bodyPr/>
          <a:lstStyle/>
          <a:p>
            <a:r>
              <a:rPr lang="en-GB" smtClean="0"/>
              <a:t>European Centre for Medium-Range Weather Forecasts		Shinfield Park, Reading, RG2 9AX, UK				© ECMWF May 9, 2016					mark.rodwell@ecmwf.int </a:t>
            </a:r>
            <a:endParaRPr lang="en-US" dirty="0"/>
          </a:p>
        </p:txBody>
      </p:sp>
    </p:spTree>
    <p:extLst>
      <p:ext uri="{BB962C8B-B14F-4D97-AF65-F5344CB8AC3E}">
        <p14:creationId xmlns:p14="http://schemas.microsoft.com/office/powerpoint/2010/main" val="10631910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Ensemble spread and error</a:t>
            </a:r>
          </a:p>
        </p:txBody>
      </p:sp>
      <p:sp>
        <p:nvSpPr>
          <p:cNvPr id="3" name="Slide Number Placeholder 2"/>
          <p:cNvSpPr>
            <a:spLocks noGrp="1"/>
          </p:cNvSpPr>
          <p:nvPr>
            <p:ph type="sldNum" sz="quarter" idx="4"/>
          </p:nvPr>
        </p:nvSpPr>
        <p:spPr/>
        <p:txBody>
          <a:bodyPr/>
          <a:lstStyle/>
          <a:p>
            <a:pPr algn="r"/>
            <a:fld id="{E4AB80EA-DB86-D849-B86F-15DAF31F0474}" type="slidenum">
              <a:rPr lang="en-US" smtClean="0"/>
              <a:pPr algn="r"/>
              <a:t>8</a:t>
            </a:fld>
            <a:endParaRPr lang="en-US" dirty="0"/>
          </a:p>
        </p:txBody>
      </p:sp>
      <p:sp>
        <p:nvSpPr>
          <p:cNvPr id="4" name="Text Placeholder 3"/>
          <p:cNvSpPr>
            <a:spLocks noGrp="1"/>
          </p:cNvSpPr>
          <p:nvPr>
            <p:ph type="body" sz="quarter" idx="10"/>
          </p:nvPr>
        </p:nvSpPr>
        <p:spPr>
          <a:xfrm>
            <a:off x="394303" y="6167303"/>
            <a:ext cx="11579507" cy="184666"/>
          </a:xfrm>
        </p:spPr>
        <p:txBody>
          <a:bodyPr/>
          <a:lstStyle/>
          <a:p>
            <a:r>
              <a:rPr lang="en-GB" dirty="0"/>
              <a:t>500 hPa geopotential height (Z500). </a:t>
            </a:r>
            <a:r>
              <a:rPr lang="en-GB" dirty="0">
                <a:latin typeface="Arial" panose="020B0604020202020204" pitchFamily="34" charset="0"/>
                <a:cs typeface="Arial" panose="020B0604020202020204" pitchFamily="34" charset="0"/>
              </a:rPr>
              <a:t>RMSE is of ensemble-mean error. Spread = ensemble standard deviation (scaled to take account of finite ensemble size</a:t>
            </a:r>
            <a:r>
              <a:rPr lang="en-GB" dirty="0" smtClean="0">
                <a:latin typeface="Arial" panose="020B0604020202020204" pitchFamily="34" charset="0"/>
                <a:cs typeface="Arial" panose="020B0604020202020204" pitchFamily="34" charset="0"/>
              </a:rPr>
              <a:t>)</a:t>
            </a:r>
            <a:r>
              <a:rPr lang="en-GB" dirty="0" smtClean="0"/>
              <a:t>.</a:t>
            </a:r>
            <a:endParaRPr lang="en-GB" dirty="0">
              <a:latin typeface="Arial" panose="020B0604020202020204" pitchFamily="34" charset="0"/>
              <a:cs typeface="Arial" panose="020B0604020202020204" pitchFamily="34" charset="0"/>
            </a:endParaRPr>
          </a:p>
        </p:txBody>
      </p:sp>
      <p:sp>
        <p:nvSpPr>
          <p:cNvPr id="5" name="Text Placeholder 4"/>
          <p:cNvSpPr>
            <a:spLocks noGrp="1"/>
          </p:cNvSpPr>
          <p:nvPr>
            <p:ph type="body" sz="quarter" idx="11"/>
          </p:nvPr>
        </p:nvSpPr>
        <p:spPr>
          <a:xfrm>
            <a:off x="8826675" y="649579"/>
            <a:ext cx="3153596" cy="184666"/>
          </a:xfrm>
        </p:spPr>
        <p:txBody>
          <a:bodyPr/>
          <a:lstStyle/>
          <a:p>
            <a:r>
              <a:rPr lang="en-GB" dirty="0"/>
              <a:t>Rodwell 2016, ECMWF </a:t>
            </a:r>
            <a:r>
              <a:rPr lang="en-GB" dirty="0" smtClean="0"/>
              <a:t>Newsletter</a:t>
            </a:r>
            <a:endParaRPr lang="en-GB" dirty="0"/>
          </a:p>
        </p:txBody>
      </p:sp>
      <p:sp>
        <p:nvSpPr>
          <p:cNvPr id="6" name="Footer Placeholder 5"/>
          <p:cNvSpPr>
            <a:spLocks noGrp="1"/>
          </p:cNvSpPr>
          <p:nvPr>
            <p:ph type="ftr" sz="quarter" idx="3"/>
          </p:nvPr>
        </p:nvSpPr>
        <p:spPr/>
        <p:txBody>
          <a:bodyPr/>
          <a:lstStyle/>
          <a:p>
            <a:r>
              <a:rPr lang="en-GB" smtClean="0"/>
              <a:t>European Centre for Medium-Range Weather Forecasts		Shinfield Park, Reading, RG2 9AX, UK				© ECMWF May 9, 2016					mark.rodwell@ecmwf.int </a:t>
            </a:r>
            <a:endParaRPr lang="en-US" dirty="0"/>
          </a:p>
        </p:txBody>
      </p:sp>
      <p:sp>
        <p:nvSpPr>
          <p:cNvPr id="7" name="TextBox 6"/>
          <p:cNvSpPr txBox="1"/>
          <p:nvPr/>
        </p:nvSpPr>
        <p:spPr>
          <a:xfrm>
            <a:off x="2223606" y="677373"/>
            <a:ext cx="2843727" cy="215444"/>
          </a:xfrm>
          <a:prstGeom prst="rect">
            <a:avLst/>
          </a:prstGeom>
          <a:noFill/>
        </p:spPr>
        <p:txBody>
          <a:bodyPr wrap="none" lIns="0" tIns="0" rIns="0" bIns="0" rtlCol="0">
            <a:spAutoFit/>
          </a:bodyPr>
          <a:lstStyle/>
          <a:p>
            <a:r>
              <a:rPr lang="en-GB" sz="1400" dirty="0">
                <a:latin typeface="Arial" panose="020B0604020202020204" pitchFamily="34" charset="0"/>
                <a:cs typeface="Arial" panose="020B0604020202020204" pitchFamily="34" charset="0"/>
              </a:rPr>
              <a:t>Northern Hemisphere, annual mean</a:t>
            </a:r>
          </a:p>
        </p:txBody>
      </p:sp>
      <p:sp>
        <p:nvSpPr>
          <p:cNvPr id="8" name="TextBox 7"/>
          <p:cNvSpPr txBox="1"/>
          <p:nvPr/>
        </p:nvSpPr>
        <p:spPr>
          <a:xfrm>
            <a:off x="394303" y="696868"/>
            <a:ext cx="466474" cy="246221"/>
          </a:xfrm>
          <a:prstGeom prst="rect">
            <a:avLst/>
          </a:prstGeom>
          <a:noFill/>
        </p:spPr>
        <p:txBody>
          <a:bodyPr wrap="none" lIns="0" tIns="0" rIns="0" bIns="0" rtlCol="0">
            <a:spAutoFit/>
          </a:bodyPr>
          <a:lstStyle/>
          <a:p>
            <a:r>
              <a:rPr lang="en-GB" sz="1600" dirty="0" smtClean="0">
                <a:solidFill>
                  <a:schemeClr val="tx1">
                    <a:lumMod val="50000"/>
                    <a:lumOff val="50000"/>
                  </a:schemeClr>
                </a:solidFill>
              </a:rPr>
              <a:t>Z500</a:t>
            </a:r>
            <a:endParaRPr lang="en-GB" sz="1600" dirty="0">
              <a:solidFill>
                <a:schemeClr val="tx1">
                  <a:lumMod val="50000"/>
                  <a:lumOff val="50000"/>
                </a:schemeClr>
              </a:solidFill>
            </a:endParaRPr>
          </a:p>
        </p:txBody>
      </p:sp>
      <p:sp>
        <p:nvSpPr>
          <p:cNvPr id="9" name="TextBox 8"/>
          <p:cNvSpPr txBox="1"/>
          <p:nvPr/>
        </p:nvSpPr>
        <p:spPr>
          <a:xfrm>
            <a:off x="2177949" y="5223090"/>
            <a:ext cx="3620991" cy="738664"/>
          </a:xfrm>
          <a:prstGeom prst="rect">
            <a:avLst/>
          </a:prstGeom>
          <a:noFill/>
        </p:spPr>
        <p:txBody>
          <a:bodyPr wrap="none" lIns="0" tIns="0" rIns="0" bIns="0" rtlCol="0">
            <a:spAutoFit/>
          </a:bodyPr>
          <a:lstStyle/>
          <a:p>
            <a:r>
              <a:rPr lang="en-GB" sz="1200" dirty="0">
                <a:solidFill>
                  <a:schemeClr val="tx1">
                    <a:lumMod val="50000"/>
                    <a:lumOff val="50000"/>
                  </a:schemeClr>
                </a:solidFill>
              </a:rPr>
              <a:t>I</a:t>
            </a:r>
            <a:r>
              <a:rPr lang="en-GB" sz="1200" dirty="0" smtClean="0">
                <a:solidFill>
                  <a:schemeClr val="tx1">
                    <a:lumMod val="50000"/>
                    <a:lumOff val="50000"/>
                  </a:schemeClr>
                </a:solidFill>
              </a:rPr>
              <a:t>mprovements </a:t>
            </a:r>
            <a:r>
              <a:rPr lang="en-GB" sz="1200" dirty="0">
                <a:solidFill>
                  <a:schemeClr val="tx1">
                    <a:lumMod val="50000"/>
                    <a:lumOff val="50000"/>
                  </a:schemeClr>
                </a:solidFill>
              </a:rPr>
              <a:t>in sharpness and reliability. Due to:</a:t>
            </a:r>
          </a:p>
          <a:p>
            <a:pPr marL="171450" indent="-171450">
              <a:buFont typeface="Arial" panose="020B0604020202020204" pitchFamily="34" charset="0"/>
              <a:buChar char="•"/>
            </a:pPr>
            <a:r>
              <a:rPr lang="en-GB" sz="1200" dirty="0">
                <a:solidFill>
                  <a:schemeClr val="tx1">
                    <a:lumMod val="50000"/>
                    <a:lumOff val="50000"/>
                  </a:schemeClr>
                </a:solidFill>
              </a:rPr>
              <a:t>Ensemble of data assimilations</a:t>
            </a:r>
          </a:p>
          <a:p>
            <a:pPr marL="171450" indent="-171450">
              <a:buFont typeface="Arial" panose="020B0604020202020204" pitchFamily="34" charset="0"/>
              <a:buChar char="•"/>
            </a:pPr>
            <a:r>
              <a:rPr lang="en-GB" sz="1200" dirty="0">
                <a:solidFill>
                  <a:schemeClr val="tx1">
                    <a:lumMod val="50000"/>
                    <a:lumOff val="50000"/>
                  </a:schemeClr>
                </a:solidFill>
              </a:rPr>
              <a:t>Stochastic physics</a:t>
            </a:r>
          </a:p>
          <a:p>
            <a:pPr marL="171450" indent="-171450">
              <a:buFont typeface="Arial" panose="020B0604020202020204" pitchFamily="34" charset="0"/>
              <a:buChar char="•"/>
            </a:pPr>
            <a:r>
              <a:rPr lang="en-GB" sz="1200" dirty="0">
                <a:solidFill>
                  <a:schemeClr val="tx1">
                    <a:lumMod val="50000"/>
                    <a:lumOff val="50000"/>
                  </a:schemeClr>
                </a:solidFill>
              </a:rPr>
              <a:t>Observations and modelling of observation error </a:t>
            </a:r>
          </a:p>
        </p:txBody>
      </p:sp>
      <p:grpSp>
        <p:nvGrpSpPr>
          <p:cNvPr id="10" name="Group 9"/>
          <p:cNvGrpSpPr/>
          <p:nvPr/>
        </p:nvGrpSpPr>
        <p:grpSpPr>
          <a:xfrm>
            <a:off x="6113416" y="677373"/>
            <a:ext cx="4306939" cy="5284381"/>
            <a:chOff x="6113416" y="677373"/>
            <a:chExt cx="4306939" cy="5284381"/>
          </a:xfrm>
        </p:grpSpPr>
        <p:pic>
          <p:nvPicPr>
            <p:cNvPr id="11" name="Picture 10"/>
            <p:cNvPicPr>
              <a:picLocks noChangeAspect="1"/>
            </p:cNvPicPr>
            <p:nvPr/>
          </p:nvPicPr>
          <p:blipFill rotWithShape="1">
            <a:blip r:embed="rId3">
              <a:extLst>
                <a:ext uri="{28A0092B-C50C-407E-A947-70E740481C1C}">
                  <a14:useLocalDpi xmlns:a14="http://schemas.microsoft.com/office/drawing/2010/main" val="0"/>
                </a:ext>
              </a:extLst>
            </a:blip>
            <a:srcRect l="50744" t="7135"/>
            <a:stretch/>
          </p:blipFill>
          <p:spPr>
            <a:xfrm>
              <a:off x="6113416" y="952263"/>
              <a:ext cx="4306939" cy="4087101"/>
            </a:xfrm>
            <a:prstGeom prst="rect">
              <a:avLst/>
            </a:prstGeom>
          </p:spPr>
        </p:pic>
        <p:sp>
          <p:nvSpPr>
            <p:cNvPr id="12" name="TextBox 11"/>
            <p:cNvSpPr txBox="1"/>
            <p:nvPr/>
          </p:nvSpPr>
          <p:spPr>
            <a:xfrm>
              <a:off x="6535718" y="677373"/>
              <a:ext cx="1114088" cy="215444"/>
            </a:xfrm>
            <a:prstGeom prst="rect">
              <a:avLst/>
            </a:prstGeom>
            <a:noFill/>
          </p:spPr>
          <p:txBody>
            <a:bodyPr wrap="none" lIns="0" tIns="0" rIns="0" bIns="0" rtlCol="0">
              <a:spAutoFit/>
            </a:bodyPr>
            <a:lstStyle/>
            <a:p>
              <a:r>
                <a:rPr lang="en-GB" sz="1400" dirty="0">
                  <a:latin typeface="Arial" panose="020B0604020202020204" pitchFamily="34" charset="0"/>
                  <a:cs typeface="Arial" panose="020B0604020202020204" pitchFamily="34" charset="0"/>
                </a:rPr>
                <a:t>Europe, day 6</a:t>
              </a:r>
            </a:p>
          </p:txBody>
        </p:sp>
        <p:sp>
          <p:nvSpPr>
            <p:cNvPr id="13" name="TextBox 12"/>
            <p:cNvSpPr txBox="1"/>
            <p:nvPr/>
          </p:nvSpPr>
          <p:spPr>
            <a:xfrm>
              <a:off x="6586662" y="5223090"/>
              <a:ext cx="3526167" cy="738664"/>
            </a:xfrm>
            <a:prstGeom prst="rect">
              <a:avLst/>
            </a:prstGeom>
            <a:noFill/>
          </p:spPr>
          <p:txBody>
            <a:bodyPr wrap="square" lIns="0" tIns="0" rIns="0" bIns="0" rtlCol="0">
              <a:spAutoFit/>
            </a:bodyPr>
            <a:lstStyle/>
            <a:p>
              <a:pPr marL="171450" indent="-171450">
                <a:buFont typeface="Arial" panose="020B0604020202020204" pitchFamily="34" charset="0"/>
                <a:buChar char="•"/>
              </a:pPr>
              <a:r>
                <a:rPr lang="en-GB" sz="1200" dirty="0">
                  <a:solidFill>
                    <a:schemeClr val="tx1">
                      <a:lumMod val="50000"/>
                      <a:lumOff val="50000"/>
                    </a:schemeClr>
                  </a:solidFill>
                </a:rPr>
                <a:t>Spread agreement between centres indicates flow-dependent fluctuations in underlying predictability (reason for ensemble forecasting!)</a:t>
              </a:r>
            </a:p>
            <a:p>
              <a:pPr marL="171450" indent="-171450">
                <a:buFont typeface="Arial" panose="020B0604020202020204" pitchFamily="34" charset="0"/>
                <a:buChar char="•"/>
              </a:pPr>
              <a:r>
                <a:rPr lang="en-GB" sz="1200" dirty="0">
                  <a:solidFill>
                    <a:schemeClr val="tx1">
                      <a:lumMod val="50000"/>
                      <a:lumOff val="50000"/>
                    </a:schemeClr>
                  </a:solidFill>
                </a:rPr>
                <a:t>Need to assess flow-dependent </a:t>
              </a:r>
              <a:r>
                <a:rPr lang="en-GB" sz="1200" dirty="0" smtClean="0">
                  <a:solidFill>
                    <a:schemeClr val="tx1">
                      <a:lumMod val="50000"/>
                      <a:lumOff val="50000"/>
                    </a:schemeClr>
                  </a:solidFill>
                </a:rPr>
                <a:t>reliability</a:t>
              </a:r>
              <a:endParaRPr lang="en-GB" sz="1200" dirty="0">
                <a:solidFill>
                  <a:schemeClr val="tx1">
                    <a:lumMod val="50000"/>
                    <a:lumOff val="50000"/>
                  </a:schemeClr>
                </a:solidFill>
              </a:endParaRPr>
            </a:p>
          </p:txBody>
        </p:sp>
      </p:grpSp>
      <p:pic>
        <p:nvPicPr>
          <p:cNvPr id="14" name="Picture 13"/>
          <p:cNvPicPr>
            <a:picLocks noChangeAspect="1"/>
          </p:cNvPicPr>
          <p:nvPr/>
        </p:nvPicPr>
        <p:blipFill rotWithShape="1">
          <a:blip r:embed="rId3">
            <a:extLst>
              <a:ext uri="{28A0092B-C50C-407E-A947-70E740481C1C}">
                <a14:useLocalDpi xmlns:a14="http://schemas.microsoft.com/office/drawing/2010/main" val="0"/>
              </a:ext>
            </a:extLst>
          </a:blip>
          <a:srcRect t="7135" r="49456"/>
          <a:stretch/>
        </p:blipFill>
        <p:spPr>
          <a:xfrm>
            <a:off x="1676406" y="952263"/>
            <a:ext cx="4419594" cy="4087101"/>
          </a:xfrm>
          <a:prstGeom prst="rect">
            <a:avLst/>
          </a:prstGeom>
        </p:spPr>
      </p:pic>
    </p:spTree>
    <p:extLst>
      <p:ext uri="{BB962C8B-B14F-4D97-AF65-F5344CB8AC3E}">
        <p14:creationId xmlns:p14="http://schemas.microsoft.com/office/powerpoint/2010/main" val="17861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Animation of ‘bust’ </a:t>
            </a:r>
            <a:r>
              <a:rPr lang="en-GB" dirty="0" smtClean="0"/>
              <a:t>forecast: Initial conditions on 10 April 2011</a:t>
            </a:r>
            <a:endParaRPr lang="en-GB" dirty="0"/>
          </a:p>
        </p:txBody>
      </p:sp>
      <p:sp>
        <p:nvSpPr>
          <p:cNvPr id="3" name="Slide Number Placeholder 2"/>
          <p:cNvSpPr>
            <a:spLocks noGrp="1"/>
          </p:cNvSpPr>
          <p:nvPr>
            <p:ph type="sldNum" sz="quarter" idx="4"/>
          </p:nvPr>
        </p:nvSpPr>
        <p:spPr/>
        <p:txBody>
          <a:bodyPr/>
          <a:lstStyle/>
          <a:p>
            <a:pPr algn="r"/>
            <a:fld id="{E4AB80EA-DB86-D849-B86F-15DAF31F0474}" type="slidenum">
              <a:rPr lang="en-US" smtClean="0"/>
              <a:pPr algn="r"/>
              <a:t>9</a:t>
            </a:fld>
            <a:endParaRPr lang="en-US" dirty="0"/>
          </a:p>
        </p:txBody>
      </p:sp>
      <p:sp>
        <p:nvSpPr>
          <p:cNvPr id="4" name="Text Placeholder 3"/>
          <p:cNvSpPr>
            <a:spLocks noGrp="1"/>
          </p:cNvSpPr>
          <p:nvPr>
            <p:ph type="body" sz="quarter" idx="10"/>
          </p:nvPr>
        </p:nvSpPr>
        <p:spPr>
          <a:xfrm>
            <a:off x="394303" y="6167303"/>
            <a:ext cx="11579507" cy="184666"/>
          </a:xfrm>
        </p:spPr>
        <p:txBody>
          <a:bodyPr/>
          <a:lstStyle/>
          <a:p>
            <a:r>
              <a:rPr lang="en-GB" dirty="0"/>
              <a:t>Animation of forecast started at 0 UTC on 10 April 2011 </a:t>
            </a:r>
          </a:p>
        </p:txBody>
      </p:sp>
      <p:sp>
        <p:nvSpPr>
          <p:cNvPr id="6" name="Footer Placeholder 5"/>
          <p:cNvSpPr>
            <a:spLocks noGrp="1"/>
          </p:cNvSpPr>
          <p:nvPr>
            <p:ph type="ftr" sz="quarter" idx="3"/>
          </p:nvPr>
        </p:nvSpPr>
        <p:spPr/>
        <p:txBody>
          <a:bodyPr/>
          <a:lstStyle/>
          <a:p>
            <a:r>
              <a:rPr lang="en-GB" smtClean="0"/>
              <a:t>European Centre for Medium-Range Weather Forecasts		Shinfield Park, Reading, RG2 9AX, UK				© ECMWF May 9, 2016					mark.rodwell@ecmwf.int </a:t>
            </a:r>
            <a:endParaRPr lang="en-US" dirty="0"/>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b="47342"/>
          <a:stretch/>
        </p:blipFill>
        <p:spPr>
          <a:xfrm>
            <a:off x="1684873" y="896061"/>
            <a:ext cx="9144000" cy="3410469"/>
          </a:xfrm>
          <a:prstGeom prst="rect">
            <a:avLst/>
          </a:prstGeom>
        </p:spPr>
      </p:pic>
      <p:sp>
        <p:nvSpPr>
          <p:cNvPr id="8" name="Rectangle 7"/>
          <p:cNvSpPr/>
          <p:nvPr/>
        </p:nvSpPr>
        <p:spPr>
          <a:xfrm>
            <a:off x="8117211" y="1082656"/>
            <a:ext cx="774383" cy="2522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2153265" y="1082656"/>
            <a:ext cx="4896464" cy="2522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TextBox 9"/>
          <p:cNvSpPr txBox="1"/>
          <p:nvPr/>
        </p:nvSpPr>
        <p:spPr>
          <a:xfrm>
            <a:off x="3863717" y="948718"/>
            <a:ext cx="2393156" cy="246221"/>
          </a:xfrm>
          <a:prstGeom prst="rect">
            <a:avLst/>
          </a:prstGeom>
          <a:noFill/>
        </p:spPr>
        <p:txBody>
          <a:bodyPr wrap="none" lIns="0" tIns="0" rIns="0" bIns="0" rtlCol="0">
            <a:spAutoFit/>
          </a:bodyPr>
          <a:lstStyle/>
          <a:p>
            <a:r>
              <a:rPr lang="en-GB" sz="1600" dirty="0"/>
              <a:t>Potential Vorticity on 320K</a:t>
            </a:r>
          </a:p>
        </p:txBody>
      </p:sp>
    </p:spTree>
    <p:extLst>
      <p:ext uri="{BB962C8B-B14F-4D97-AF65-F5344CB8AC3E}">
        <p14:creationId xmlns:p14="http://schemas.microsoft.com/office/powerpoint/2010/main" val="3525046558"/>
      </p:ext>
    </p:extLst>
  </p:cSld>
  <p:clrMapOvr>
    <a:masterClrMapping/>
  </p:clrMapOvr>
  <p:timing>
    <p:tnLst>
      <p:par>
        <p:cTn id="1" dur="indefinite" restart="never" nodeType="tmRoot"/>
      </p:par>
    </p:tnLst>
  </p:timing>
</p:sld>
</file>

<file path=ppt/theme/theme1.xml><?xml version="1.0" encoding="utf-8"?>
<a:theme xmlns:a="http://schemas.openxmlformats.org/drawingml/2006/main" name="ECMWF Light 16:9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a:solidFill>
            <a:schemeClr val="tx1"/>
          </a:solidFill>
          <a:tailEnd type="stealth" w="med" len="lg"/>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defRPr sz="1600" dirty="0" smtClean="0"/>
        </a:defPPr>
      </a:lstStyle>
    </a:txDef>
  </a:objectDefaults>
  <a:extraClrSchemeLst/>
  <a:extLst>
    <a:ext uri="{05A4C25C-085E-4340-85A3-A5531E510DB2}">
      <thm15:themeFamily xmlns:thm15="http://schemas.microsoft.com/office/thememl/2012/main" name="ECMWF_16.9_light_blue.potx" id="{6E553A05-1FF4-41A6-8DCD-4A16C4C52284}" vid="{CB9C2DB0-F904-43F7-8D0F-6F373F3FC069}"/>
    </a:ext>
  </a:extLst>
</a:theme>
</file>

<file path=ppt/theme/theme2.xml><?xml version="1.0" encoding="utf-8"?>
<a:theme xmlns:a="http://schemas.openxmlformats.org/drawingml/2006/main" name="1_MyTemplate_0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ECMWF_16.9_light_blue</Template>
  <TotalTime>23649</TotalTime>
  <Words>6028</Words>
  <Application>Microsoft Office PowerPoint</Application>
  <PresentationFormat>Widescreen</PresentationFormat>
  <Paragraphs>342</Paragraphs>
  <Slides>30</Slides>
  <Notes>30</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1</vt:i4>
      </vt:variant>
      <vt:variant>
        <vt:lpstr>Slide Titles</vt:lpstr>
      </vt:variant>
      <vt:variant>
        <vt:i4>30</vt:i4>
      </vt:variant>
    </vt:vector>
  </HeadingPairs>
  <TitlesOfParts>
    <vt:vector size="40" baseType="lpstr">
      <vt:lpstr>Arial</vt:lpstr>
      <vt:lpstr>Calibri</vt:lpstr>
      <vt:lpstr>Cambria Math</vt:lpstr>
      <vt:lpstr>Lucida Grande</vt:lpstr>
      <vt:lpstr>Lucida Grande CE</vt:lpstr>
      <vt:lpstr>Symbol</vt:lpstr>
      <vt:lpstr>Wingdings</vt:lpstr>
      <vt:lpstr>ECMWF Light 16:9 blue</vt:lpstr>
      <vt:lpstr>1_MyTemplate_01</vt:lpstr>
      <vt:lpstr>Equation</vt:lpstr>
      <vt:lpstr>PowerPoint Presentation</vt:lpstr>
      <vt:lpstr>PowerPoint Presentation</vt:lpstr>
      <vt:lpstr>The Vorticity Equation</vt:lpstr>
      <vt:lpstr>Terms in the Vorticity Equation</vt:lpstr>
      <vt:lpstr>Day 1 RMS Error in Rossby Wave Source</vt:lpstr>
      <vt:lpstr>Extra-tropical Rossby waves</vt:lpstr>
      <vt:lpstr>PowerPoint Presentation</vt:lpstr>
      <vt:lpstr>Ensemble spread and error</vt:lpstr>
      <vt:lpstr>Animation of ‘bust’ forecast: Initial conditions on 10 April 2011</vt:lpstr>
      <vt:lpstr>Animation of ‘bust’ forecast: Evolution to day 6 </vt:lpstr>
      <vt:lpstr>Animation of ensemble forecast: Initial perturbations on 10 April 2011</vt:lpstr>
      <vt:lpstr>Animation of ensemble forecast: Evolution to day 6 </vt:lpstr>
      <vt:lpstr>Verifying conditions composited over many bust forecasts</vt:lpstr>
      <vt:lpstr>Composite initial conditions of bust forecasts</vt:lpstr>
      <vt:lpstr>Reliability in ensemble forecasting</vt:lpstr>
      <vt:lpstr>Composite with North American trough &amp; CAPE (  Mesoscale convective systems)</vt:lpstr>
      <vt:lpstr>Reliability in ensemble data assimilation</vt:lpstr>
      <vt:lpstr>EDA reliability budget: Non-trough/CAPE comp.</vt:lpstr>
      <vt:lpstr>EDA reliability budget: Trough/CAPE comp.</vt:lpstr>
      <vt:lpstr>A role for systematic model error?</vt:lpstr>
      <vt:lpstr>Initial tendency budget from control forecast: Trough/CAPE comp.</vt:lpstr>
      <vt:lpstr>PowerPoint Presentation</vt:lpstr>
      <vt:lpstr>Ensemble and high-resolution information</vt:lpstr>
      <vt:lpstr>Combined Prediction System: Methodology</vt:lpstr>
      <vt:lpstr>The weight to give the high-resolution system</vt:lpstr>
      <vt:lpstr>Combined system is more skilful</vt:lpstr>
      <vt:lpstr>PowerPoint Presentation</vt:lpstr>
      <vt:lpstr>Public use of probabilistic forecasts</vt:lpstr>
      <vt:lpstr>Chaos and Confidence in Weather Forecasting</vt:lpstr>
      <vt:lpstr>Discussion</vt:lpstr>
    </vt:vector>
  </TitlesOfParts>
  <Company>ECMWF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Rodwell</dc:creator>
  <cp:lastModifiedBy>Mark Rodwell</cp:lastModifiedBy>
  <cp:revision>331</cp:revision>
  <cp:lastPrinted>2016-05-10T15:35:02Z</cp:lastPrinted>
  <dcterms:created xsi:type="dcterms:W3CDTF">2016-03-03T11:10:17Z</dcterms:created>
  <dcterms:modified xsi:type="dcterms:W3CDTF">2016-05-12T09:04:54Z</dcterms:modified>
</cp:coreProperties>
</file>