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6" r:id="rId3"/>
    <p:sldId id="278" r:id="rId4"/>
    <p:sldId id="281" r:id="rId5"/>
    <p:sldId id="282" r:id="rId6"/>
    <p:sldId id="279" r:id="rId7"/>
    <p:sldId id="280" r:id="rId8"/>
    <p:sldId id="283" r:id="rId9"/>
    <p:sldId id="284" r:id="rId10"/>
    <p:sldId id="287" r:id="rId11"/>
    <p:sldId id="286" r:id="rId12"/>
    <p:sldId id="288" r:id="rId13"/>
  </p:sldIdLst>
  <p:sldSz cx="12188825" cy="6858000"/>
  <p:notesSz cx="6731000" cy="9855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7" autoAdjust="0"/>
    <p:restoredTop sz="94551" autoAdjust="0"/>
  </p:normalViewPr>
  <p:slideViewPr>
    <p:cSldViewPr snapToGrid="0" snapToObjects="1" showGuides="1">
      <p:cViewPr varScale="1">
        <p:scale>
          <a:sx n="69" d="100"/>
          <a:sy n="69" d="100"/>
        </p:scale>
        <p:origin x="90" y="852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2676" y="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5/16/2016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2676" y="936073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805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2676" y="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5/16/2016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2550" y="739775"/>
            <a:ext cx="65659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220"/>
            <a:ext cx="538480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2676" y="9360730"/>
            <a:ext cx="2916767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9691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May 17, 2016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08486" y="344219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708486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18000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2100" baseline="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154538" y="6293598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8486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160000" y="1301037"/>
            <a:ext cx="7869600" cy="512961"/>
          </a:xfrm>
        </p:spPr>
        <p:txBody>
          <a:bodyPr/>
          <a:lstStyle/>
          <a:p>
            <a:r>
              <a:rPr lang="en-GB" dirty="0"/>
              <a:t>Introduction to Metview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160000" y="1980000"/>
            <a:ext cx="7869600" cy="358560"/>
          </a:xfrm>
        </p:spPr>
        <p:txBody>
          <a:bodyPr/>
          <a:lstStyle/>
          <a:p>
            <a:r>
              <a:rPr lang="en-GB" dirty="0"/>
              <a:t>Using the Single Column Model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Iain Russell, </a:t>
            </a:r>
            <a:r>
              <a:rPr lang="en-GB" dirty="0" err="1"/>
              <a:t>Sándor</a:t>
            </a:r>
            <a:r>
              <a:rPr lang="en-GB" dirty="0"/>
              <a:t> </a:t>
            </a:r>
            <a:r>
              <a:rPr lang="en-GB" dirty="0" err="1"/>
              <a:t>Kertész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Development Section, ECMWF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800" y="1483051"/>
            <a:ext cx="5644661" cy="37858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885" y="5851677"/>
            <a:ext cx="962450" cy="494232"/>
          </a:xfrm>
          <a:prstGeom prst="rect">
            <a:avLst/>
          </a:prstGeom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984" y="5930607"/>
            <a:ext cx="603548" cy="46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106" y="3456409"/>
            <a:ext cx="3311779" cy="23148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Pre-prepared SCM plotting macro icons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177" y="1069665"/>
            <a:ext cx="1357006" cy="67379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649" y="713551"/>
            <a:ext cx="3438644" cy="488935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08487" y="936000"/>
            <a:ext cx="5692314" cy="4986000"/>
          </a:xfrm>
          <a:prstGeom prst="rect">
            <a:avLst/>
          </a:prstGeom>
        </p:spPr>
        <p:txBody>
          <a:bodyPr lIns="0" tIns="0" rIns="0" bIns="0"/>
          <a:lstStyle>
            <a:lvl1pPr marL="180000" indent="-180000" algn="l" defTabSz="457200" rtl="0" eaLnBrk="1" latinLnBrk="0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/>
              <a:buChar char="•"/>
              <a:defRPr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270000" algn="l" defTabSz="457200" rtl="0" eaLnBrk="1" latinLnBrk="0" hangingPunct="1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000" indent="-270000" algn="l" defTabSz="457200" rtl="0" eaLnBrk="1" latinLnBrk="0" hangingPunct="1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indent="-270000" algn="l" defTabSz="457200" rtl="0" eaLnBrk="1" latinLnBrk="0" hangingPunct="1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70000" algn="l" defTabSz="457200" rtl="0" eaLnBrk="1" latinLnBrk="0" hangingPunct="1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Some exercises generate plots through a pre-prepared macro (script)</a:t>
            </a:r>
          </a:p>
          <a:p>
            <a:r>
              <a:rPr lang="en-GB" dirty="0" smtClean="0"/>
              <a:t>Right-click, </a:t>
            </a:r>
            <a:r>
              <a:rPr lang="en-GB" dirty="0" smtClean="0">
                <a:solidFill>
                  <a:srgbClr val="00B050"/>
                </a:solidFill>
              </a:rPr>
              <a:t>execute</a:t>
            </a:r>
            <a:r>
              <a:rPr lang="en-GB" dirty="0" smtClean="0"/>
              <a:t> this icon – a small user interface will appear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Drop </a:t>
            </a:r>
            <a:r>
              <a:rPr lang="en-GB" dirty="0" smtClean="0"/>
              <a:t>the SCM output data</a:t>
            </a:r>
            <a:br>
              <a:rPr lang="en-GB" dirty="0" smtClean="0"/>
            </a:br>
            <a:r>
              <a:rPr lang="en-GB" dirty="0" smtClean="0"/>
              <a:t>icon into the Input Data box,</a:t>
            </a:r>
            <a:br>
              <a:rPr lang="en-GB" dirty="0" smtClean="0"/>
            </a:br>
            <a:r>
              <a:rPr lang="en-GB" dirty="0" smtClean="0"/>
              <a:t>then click OK to generate the pdf file</a:t>
            </a:r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334" y="2054368"/>
            <a:ext cx="3372849" cy="20887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810" y="2586908"/>
            <a:ext cx="1170172" cy="72192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>
            <a:off x="3769431" y="2877639"/>
            <a:ext cx="1829874" cy="7023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51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more information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290513" indent="-290513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hlink"/>
              </a:buClr>
              <a:buSzPct val="100000"/>
              <a:buNone/>
              <a:defRPr/>
            </a:pPr>
            <a:r>
              <a:rPr lang="en-GB" sz="2000" b="1" kern="0" dirty="0"/>
              <a:t>email us:</a:t>
            </a:r>
          </a:p>
          <a:p>
            <a:pPr marL="766763" lvl="1" indent="-285750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8"/>
              <a:defRPr/>
            </a:pPr>
            <a:r>
              <a:rPr lang="en-GB" sz="2000" b="1" kern="0" dirty="0">
                <a:solidFill>
                  <a:srgbClr val="000099"/>
                </a:solidFill>
              </a:rPr>
              <a:t>Metview:	metview@ecmwf.int</a:t>
            </a:r>
          </a:p>
          <a:p>
            <a:pPr marL="290513" indent="-290513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hlink"/>
              </a:buClr>
              <a:buSzPct val="100000"/>
              <a:buNone/>
              <a:defRPr/>
            </a:pPr>
            <a:endParaRPr lang="en-GB" sz="2000" b="1" kern="0" dirty="0"/>
          </a:p>
          <a:p>
            <a:pPr marL="290513" indent="-290513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hlink"/>
              </a:buClr>
              <a:buSzPct val="100000"/>
              <a:buNone/>
              <a:defRPr/>
            </a:pPr>
            <a:r>
              <a:rPr lang="en-GB" sz="2000" b="1" kern="0" dirty="0"/>
              <a:t>visit our web pages:</a:t>
            </a:r>
          </a:p>
          <a:p>
            <a:pPr marL="766763" lvl="1" indent="-285750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8"/>
              <a:defRPr/>
            </a:pPr>
            <a:r>
              <a:rPr lang="en-GB" sz="2000" b="1" kern="0" dirty="0">
                <a:solidFill>
                  <a:srgbClr val="000099"/>
                </a:solidFill>
              </a:rPr>
              <a:t>https://software.ecmwf.int/metview</a:t>
            </a:r>
          </a:p>
          <a:p>
            <a:pPr marL="766763" lvl="1" indent="-285750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GB" sz="2000" b="1" kern="0" dirty="0">
                <a:solidFill>
                  <a:srgbClr val="000099"/>
                </a:solidFill>
              </a:rPr>
              <a:t>Download</a:t>
            </a:r>
          </a:p>
          <a:p>
            <a:pPr marL="766763" lvl="1" indent="-285750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GB" sz="2000" b="1" kern="0" dirty="0">
                <a:solidFill>
                  <a:srgbClr val="000099"/>
                </a:solidFill>
              </a:rPr>
              <a:t>Documentation and tutorials available</a:t>
            </a:r>
          </a:p>
          <a:p>
            <a:pPr marL="766763" lvl="1" indent="-285750" defTabSz="762000" eaLnBrk="0" hangingPunct="0">
              <a:lnSpc>
                <a:spcPts val="2900"/>
              </a:lnSpc>
              <a:spcAft>
                <a:spcPts val="800"/>
              </a:spcAft>
              <a:buClr>
                <a:schemeClr val="tx1"/>
              </a:buClr>
              <a:buSzPct val="100000"/>
              <a:buFont typeface="Wingdings" pitchFamily="2" charset="2"/>
              <a:buChar char="Ø"/>
              <a:defRPr/>
            </a:pPr>
            <a:r>
              <a:rPr lang="en-GB" sz="2000" b="1" kern="0" dirty="0">
                <a:solidFill>
                  <a:srgbClr val="000099"/>
                </a:solidFill>
              </a:rPr>
              <a:t>Metview articles in ECMWF newsletters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5" descr="Europe_msl_2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462767">
            <a:off x="8214343" y="357266"/>
            <a:ext cx="3169089" cy="179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:\docs\metview\workshops\2011\mv-odb-tb-plot-with-histo-lege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5761">
            <a:off x="7780417" y="1113477"/>
            <a:ext cx="3790007" cy="2382730"/>
          </a:xfrm>
          <a:prstGeom prst="rect">
            <a:avLst/>
          </a:prstGeom>
          <a:noFill/>
        </p:spPr>
      </p:pic>
      <p:pic>
        <p:nvPicPr>
          <p:cNvPr id="8" name="Picture 2" descr="H:\docs\metview\workshops\2011\mv-odb-wind-and-mars-geo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93517">
            <a:off x="7630536" y="2300576"/>
            <a:ext cx="4089767" cy="2601863"/>
          </a:xfrm>
          <a:prstGeom prst="rect">
            <a:avLst/>
          </a:prstGeom>
          <a:noFill/>
        </p:spPr>
      </p:pic>
      <p:pic>
        <p:nvPicPr>
          <p:cNvPr id="9" name="Picture 8" descr="flextra9.png"/>
          <p:cNvPicPr/>
          <p:nvPr/>
        </p:nvPicPr>
        <p:blipFill>
          <a:blip r:embed="rId5" cstate="print"/>
          <a:stretch>
            <a:fillRect/>
          </a:stretch>
        </p:blipFill>
        <p:spPr>
          <a:xfrm rot="508017">
            <a:off x="8484537" y="3690081"/>
            <a:ext cx="3149062" cy="24591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120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Starting Metview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 smtClean="0"/>
              <a:t>Open a new terminal</a:t>
            </a:r>
          </a:p>
          <a:p>
            <a:r>
              <a:rPr lang="en-GB" dirty="0" smtClean="0"/>
              <a:t>Type: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sz="5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GB" sz="5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etview</a:t>
            </a:r>
            <a:r>
              <a:rPr lang="en-GB" sz="5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&amp; </a:t>
            </a:r>
            <a:endParaRPr lang="en-GB" sz="5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23" y="564402"/>
            <a:ext cx="3864518" cy="314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9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v-overlay-with-ma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66709" y="41580"/>
            <a:ext cx="3985783" cy="2484176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Metview?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08486" y="877099"/>
            <a:ext cx="7452517" cy="4986000"/>
          </a:xfrm>
        </p:spPr>
        <p:txBody>
          <a:bodyPr/>
          <a:lstStyle/>
          <a:p>
            <a:r>
              <a:rPr lang="en-GB" dirty="0"/>
              <a:t>Workstation </a:t>
            </a:r>
            <a:r>
              <a:rPr lang="en-GB" dirty="0" smtClean="0"/>
              <a:t>software for </a:t>
            </a:r>
            <a:r>
              <a:rPr lang="en-GB" dirty="0"/>
              <a:t>researchers and operational </a:t>
            </a:r>
            <a:r>
              <a:rPr lang="en-GB" dirty="0" smtClean="0"/>
              <a:t>analysts</a:t>
            </a:r>
          </a:p>
          <a:p>
            <a:pPr lvl="1"/>
            <a:r>
              <a:rPr lang="en-GB" dirty="0" smtClean="0"/>
              <a:t>Runs on UNIX, from laptops to supercomputers </a:t>
            </a:r>
            <a:br>
              <a:rPr lang="en-GB" dirty="0" smtClean="0"/>
            </a:br>
            <a:r>
              <a:rPr lang="en-GB" dirty="0" smtClean="0"/>
              <a:t>(now includes Mac OS X)</a:t>
            </a:r>
          </a:p>
          <a:p>
            <a:pPr lvl="1"/>
            <a:r>
              <a:rPr lang="en-GB" dirty="0" smtClean="0"/>
              <a:t>Used also in the </a:t>
            </a:r>
            <a:r>
              <a:rPr lang="en-GB" dirty="0" err="1" smtClean="0"/>
              <a:t>OpenIFS</a:t>
            </a:r>
            <a:r>
              <a:rPr lang="en-GB" dirty="0" smtClean="0"/>
              <a:t> project</a:t>
            </a:r>
            <a:endParaRPr lang="en-GB" dirty="0"/>
          </a:p>
          <a:p>
            <a:r>
              <a:rPr lang="en-GB" dirty="0"/>
              <a:t>Retrieve/manipulate/visualise/examine meteorological data</a:t>
            </a:r>
          </a:p>
          <a:p>
            <a:r>
              <a:rPr lang="en-GB" dirty="0"/>
              <a:t>Drag &amp; drop user interface / powerful scripting </a:t>
            </a:r>
            <a:r>
              <a:rPr lang="en-GB" dirty="0" smtClean="0"/>
              <a:t>language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>
              <a:defRPr/>
            </a:pPr>
            <a:r>
              <a:rPr lang="en-GB" dirty="0"/>
              <a:t>Handles GRIB, BUFR, NetCDF, ODB, </a:t>
            </a:r>
            <a:r>
              <a:rPr lang="en-GB" dirty="0" err="1"/>
              <a:t>Geopoints</a:t>
            </a:r>
            <a:r>
              <a:rPr lang="en-GB" dirty="0"/>
              <a:t>, CSV, ASCII</a:t>
            </a:r>
          </a:p>
          <a:p>
            <a:pPr>
              <a:defRPr/>
            </a:pPr>
            <a:r>
              <a:rPr lang="en-GB" dirty="0"/>
              <a:t>Can access MARS, either locally or through the Web API</a:t>
            </a:r>
          </a:p>
          <a:p>
            <a:pPr>
              <a:defRPr/>
            </a:pPr>
            <a:r>
              <a:rPr lang="en-GB" dirty="0"/>
              <a:t>Open Source under Apache Licence 2.0</a:t>
            </a:r>
          </a:p>
          <a:p>
            <a:r>
              <a:rPr lang="en-GB" dirty="0"/>
              <a:t>Metview is a co-operation project with INPE (Brazil)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41097" y="3579276"/>
            <a:ext cx="4680520" cy="828304"/>
          </a:xfrm>
          <a:prstGeom prst="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 smtClean="0"/>
              <a:t>Built on core ECMWF technologies:</a:t>
            </a:r>
            <a:endParaRPr lang="en-GB" dirty="0"/>
          </a:p>
          <a:p>
            <a:r>
              <a:rPr lang="en-GB" dirty="0" smtClean="0"/>
              <a:t>MARS, GRIB_API, Magics, ODB, </a:t>
            </a:r>
            <a:r>
              <a:rPr lang="en-GB" dirty="0"/>
              <a:t>E</a:t>
            </a:r>
            <a:r>
              <a:rPr lang="en-GB" dirty="0" smtClean="0"/>
              <a:t>moslib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220" y="1698455"/>
            <a:ext cx="3818488" cy="2939563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180" y="5781947"/>
            <a:ext cx="630288" cy="48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189" y="3588846"/>
            <a:ext cx="3749449" cy="2935409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800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User interface – desktops and icons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6818831" y="1129636"/>
            <a:ext cx="5143674" cy="4647219"/>
          </a:xfrm>
        </p:spPr>
        <p:txBody>
          <a:bodyPr/>
          <a:lstStyle/>
          <a:p>
            <a:r>
              <a:rPr lang="en-GB" dirty="0"/>
              <a:t>A </a:t>
            </a:r>
            <a:r>
              <a:rPr lang="en-GB" dirty="0" smtClean="0"/>
              <a:t>“desktop” </a:t>
            </a:r>
            <a:r>
              <a:rPr lang="en-GB" dirty="0"/>
              <a:t>corresponds to a directory on the file </a:t>
            </a:r>
            <a:r>
              <a:rPr lang="en-GB" dirty="0" smtClean="0"/>
              <a:t>system (under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~/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metview</a:t>
            </a:r>
            <a:r>
              <a:rPr lang="en-GB" dirty="0" smtClean="0"/>
              <a:t>)</a:t>
            </a:r>
          </a:p>
          <a:p>
            <a:r>
              <a:rPr lang="en-GB" dirty="0" smtClean="0"/>
              <a:t>An icon represents a data file, or parameters for processing or visualising data</a:t>
            </a:r>
          </a:p>
          <a:p>
            <a:r>
              <a:rPr lang="en-GB" dirty="0" smtClean="0"/>
              <a:t>To get existing files into Metview, copy them </a:t>
            </a:r>
            <a:r>
              <a:rPr lang="en-GB" dirty="0" smtClean="0"/>
              <a:t>into </a:t>
            </a:r>
            <a:br>
              <a:rPr lang="en-GB" dirty="0" smtClean="0"/>
            </a:b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~/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metview</a:t>
            </a:r>
            <a:r>
              <a:rPr lang="en-GB" dirty="0"/>
              <a:t> or a </a:t>
            </a:r>
            <a:r>
              <a:rPr lang="en-GB" dirty="0" smtClean="0"/>
              <a:t>subdirectory</a:t>
            </a:r>
          </a:p>
          <a:p>
            <a:r>
              <a:rPr lang="en-GB" dirty="0" smtClean="0"/>
              <a:t>To </a:t>
            </a:r>
            <a:r>
              <a:rPr lang="en-GB" dirty="0" smtClean="0"/>
              <a:t>create new icons for running the SCM or plotting its output, find </a:t>
            </a:r>
            <a:r>
              <a:rPr lang="en-GB" dirty="0"/>
              <a:t>the appropriate icon in </a:t>
            </a:r>
            <a:r>
              <a:rPr lang="en-GB" dirty="0" smtClean="0"/>
              <a:t>the </a:t>
            </a:r>
            <a:r>
              <a:rPr lang="en-GB" b="1" dirty="0" smtClean="0"/>
              <a:t>Create </a:t>
            </a:r>
            <a:r>
              <a:rPr lang="en-GB" b="1" dirty="0"/>
              <a:t>New Icon</a:t>
            </a:r>
            <a:r>
              <a:rPr lang="en-GB" dirty="0"/>
              <a:t> context </a:t>
            </a:r>
            <a:r>
              <a:rPr lang="en-GB" dirty="0" smtClean="0"/>
              <a:t>menu from the Metview desktop</a:t>
            </a:r>
            <a:endParaRPr lang="en-GB" sz="16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31" y="1742740"/>
            <a:ext cx="5931928" cy="310161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794" y="3195449"/>
            <a:ext cx="3806103" cy="9166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405" y="3020239"/>
            <a:ext cx="3987070" cy="327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21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Modifying an SCM input data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08486" y="936000"/>
            <a:ext cx="5670799" cy="1086438"/>
          </a:xfrm>
        </p:spPr>
        <p:txBody>
          <a:bodyPr/>
          <a:lstStyle/>
          <a:p>
            <a:r>
              <a:rPr lang="en-GB" dirty="0" smtClean="0"/>
              <a:t>Custom </a:t>
            </a:r>
            <a:r>
              <a:rPr lang="en-GB" dirty="0"/>
              <a:t>editor for SCM input netCDF files</a:t>
            </a:r>
          </a:p>
          <a:p>
            <a:r>
              <a:rPr lang="en-GB" dirty="0"/>
              <a:t>Right-click, </a:t>
            </a:r>
            <a:r>
              <a:rPr lang="en-GB" dirty="0">
                <a:solidFill>
                  <a:srgbClr val="00B050"/>
                </a:solidFill>
              </a:rPr>
              <a:t>edit </a:t>
            </a:r>
            <a:r>
              <a:rPr lang="en-GB" dirty="0"/>
              <a:t>the netCDF file in Metview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665" y="1841658"/>
            <a:ext cx="5105181" cy="3268225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781" y="1761483"/>
            <a:ext cx="6813927" cy="4762772"/>
          </a:xfrm>
          <a:prstGeom prst="rect">
            <a:avLst/>
          </a:prstGeom>
          <a:noFill/>
          <a:ln>
            <a:noFill/>
          </a:ln>
          <a:effectLst>
            <a:outerShdw blurRad="215900" dist="114300" dir="2700000" sx="101000" sy="101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464379" y="1174668"/>
            <a:ext cx="2592288" cy="3794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Vertical level ‘zoom’</a:t>
            </a:r>
            <a:endParaRPr lang="en-GB" dirty="0"/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 bwMode="auto">
          <a:xfrm flipH="1">
            <a:off x="9808624" y="1554131"/>
            <a:ext cx="951899" cy="205043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258113" y="2606169"/>
            <a:ext cx="1054249" cy="1054249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57284" y="5437605"/>
            <a:ext cx="2592288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Editable table (light columns only)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2857980" y="5002306"/>
            <a:ext cx="1843841" cy="7067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228729" y="4817640"/>
            <a:ext cx="1819836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Editable curves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 flipV="1">
            <a:off x="9412941" y="5002306"/>
            <a:ext cx="787767" cy="10757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17389" y="1137336"/>
            <a:ext cx="2268427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Parameter selection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>
            <a:off x="4905487" y="1461932"/>
            <a:ext cx="2368274" cy="111741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 bwMode="auto">
          <a:xfrm>
            <a:off x="7273761" y="1479219"/>
            <a:ext cx="344245" cy="96700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010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5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Modifying an SCM input data </a:t>
            </a:r>
            <a:r>
              <a:rPr lang="en-GB" dirty="0" smtClean="0"/>
              <a:t>file (2)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24213" y="1670710"/>
            <a:ext cx="1730545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Step selection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145" y="2711974"/>
            <a:ext cx="6500949" cy="2708842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H="1">
            <a:off x="5615492" y="2040042"/>
            <a:ext cx="2368274" cy="127797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 bwMode="auto">
          <a:xfrm flipH="1">
            <a:off x="6918182" y="2040042"/>
            <a:ext cx="1065584" cy="116212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13149" y="1239027"/>
            <a:ext cx="1730545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Copy data from this time step to all other steps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892623" y="2325846"/>
            <a:ext cx="261915" cy="78544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835853" y="2999329"/>
            <a:ext cx="637369" cy="637369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67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Icons as input to other icons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313" y="950858"/>
            <a:ext cx="4956443" cy="3173006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8202676" y="2312506"/>
            <a:ext cx="3401069" cy="48965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solidFill>
                  <a:schemeClr val="accent1"/>
                </a:solidFill>
              </a:rPr>
              <a:t>- right-click, </a:t>
            </a:r>
            <a:r>
              <a:rPr lang="en-GB" sz="1800" b="1" dirty="0" smtClean="0">
                <a:solidFill>
                  <a:schemeClr val="accent1"/>
                </a:solidFill>
              </a:rPr>
              <a:t>edit</a:t>
            </a:r>
            <a:r>
              <a:rPr lang="en-GB" sz="1800" dirty="0" smtClean="0">
                <a:solidFill>
                  <a:schemeClr val="accent1"/>
                </a:solidFill>
              </a:rPr>
              <a:t> an </a:t>
            </a:r>
            <a:r>
              <a:rPr lang="en-GB" sz="1800" dirty="0" smtClean="0">
                <a:solidFill>
                  <a:schemeClr val="accent1"/>
                </a:solidFill>
              </a:rPr>
              <a:t>icon</a:t>
            </a:r>
            <a:endParaRPr lang="en-GB" sz="1800" dirty="0" smtClean="0">
              <a:solidFill>
                <a:schemeClr val="accent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480938" y="4289438"/>
            <a:ext cx="732297" cy="69092"/>
          </a:xfrm>
          <a:prstGeom prst="straightConnector1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477" y="1150060"/>
            <a:ext cx="4018043" cy="45344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196" y="1150059"/>
            <a:ext cx="4018042" cy="453441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>
            <a:off x="3309570" y="2287113"/>
            <a:ext cx="2906959" cy="1290262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1759128" y="2368508"/>
            <a:ext cx="4482254" cy="147382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7125637" y="5378677"/>
            <a:ext cx="488198" cy="38734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7620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SzPct val="100000"/>
              <a:buFont typeface="Wingdings" pitchFamily="2" charset="2"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855691" y="2634543"/>
            <a:ext cx="999064" cy="840368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7620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SzPct val="100000"/>
              <a:buFont typeface="Wingdings" pitchFamily="2" charset="2"/>
              <a:buNone/>
              <a:tabLst/>
            </a:pPr>
            <a:endParaRPr kumimoji="0" lang="en-GB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8273144" y="2875704"/>
            <a:ext cx="3401069" cy="72593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>
                <a:solidFill>
                  <a:schemeClr val="accent1"/>
                </a:solidFill>
              </a:rPr>
              <a:t>- </a:t>
            </a:r>
            <a:r>
              <a:rPr lang="en-GB" sz="1800" dirty="0" smtClean="0">
                <a:solidFill>
                  <a:schemeClr val="accent1"/>
                </a:solidFill>
              </a:rPr>
              <a:t>data input icons can be dropped into the editor</a:t>
            </a:r>
            <a:endParaRPr lang="en-GB" sz="1800" dirty="0">
              <a:solidFill>
                <a:schemeClr val="accent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128" y="3196924"/>
            <a:ext cx="2400052" cy="295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59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 animBg="1"/>
      <p:bldP spid="16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Running the SCM through Metview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08487" y="936000"/>
            <a:ext cx="5985824" cy="4986000"/>
          </a:xfrm>
        </p:spPr>
        <p:txBody>
          <a:bodyPr/>
          <a:lstStyle/>
          <a:p>
            <a:r>
              <a:rPr lang="en-GB" dirty="0" smtClean="0"/>
              <a:t>Edit </a:t>
            </a:r>
            <a:r>
              <a:rPr lang="en-GB" dirty="0"/>
              <a:t>your copy of the </a:t>
            </a:r>
            <a:r>
              <a:rPr lang="en-GB" dirty="0" err="1"/>
              <a:t>Scm</a:t>
            </a:r>
            <a:r>
              <a:rPr lang="en-GB" dirty="0"/>
              <a:t> Run icon</a:t>
            </a:r>
          </a:p>
          <a:p>
            <a:r>
              <a:rPr lang="en-GB" dirty="0"/>
              <a:t>Set the path to the SCM executable</a:t>
            </a:r>
          </a:p>
          <a:p>
            <a:r>
              <a:rPr lang="en-GB" dirty="0"/>
              <a:t>Set the input data and </a:t>
            </a:r>
            <a:r>
              <a:rPr lang="en-GB" dirty="0" err="1" smtClean="0"/>
              <a:t>namelist</a:t>
            </a:r>
            <a:endParaRPr lang="en-GB" dirty="0"/>
          </a:p>
          <a:p>
            <a:r>
              <a:rPr lang="en-GB" dirty="0" smtClean="0"/>
              <a:t>By default, the result is stored ‘in the background’ and can be accessed via the </a:t>
            </a:r>
            <a:r>
              <a:rPr lang="en-GB" dirty="0" err="1" smtClean="0"/>
              <a:t>Scm</a:t>
            </a:r>
            <a:r>
              <a:rPr lang="en-GB" dirty="0" smtClean="0"/>
              <a:t> Run icon</a:t>
            </a:r>
          </a:p>
          <a:p>
            <a:r>
              <a:rPr lang="en-GB" dirty="0" smtClean="0"/>
              <a:t>Editor has an option to copy the output file in order to keep a copy</a:t>
            </a:r>
          </a:p>
          <a:p>
            <a:r>
              <a:rPr lang="en-GB" dirty="0"/>
              <a:t>Save, then </a:t>
            </a:r>
            <a:r>
              <a:rPr lang="en-GB" dirty="0">
                <a:solidFill>
                  <a:srgbClr val="00B050"/>
                </a:solidFill>
              </a:rPr>
              <a:t>execute </a:t>
            </a:r>
            <a:r>
              <a:rPr lang="en-GB" dirty="0"/>
              <a:t>the icon from the main user interface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094" y="0"/>
            <a:ext cx="4418473" cy="67235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093" y="-1"/>
            <a:ext cx="4418473" cy="672353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>
            <a:off x="6208177" y="3394364"/>
            <a:ext cx="1271541" cy="215976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58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Visualising data in Metview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08486" y="936000"/>
            <a:ext cx="6456107" cy="4986000"/>
          </a:xfrm>
        </p:spPr>
        <p:txBody>
          <a:bodyPr/>
          <a:lstStyle/>
          <a:p>
            <a:r>
              <a:rPr lang="en-GB" dirty="0"/>
              <a:t>For most data types, just right-click </a:t>
            </a:r>
            <a:r>
              <a:rPr lang="en-GB"/>
              <a:t>the </a:t>
            </a:r>
            <a:r>
              <a:rPr lang="en-GB" smtClean="0"/>
              <a:t>data icon </a:t>
            </a:r>
            <a:r>
              <a:rPr lang="en-GB" dirty="0"/>
              <a:t>and select </a:t>
            </a:r>
            <a:r>
              <a:rPr lang="en-GB" i="1" dirty="0">
                <a:solidFill>
                  <a:srgbClr val="00B050"/>
                </a:solidFill>
              </a:rPr>
              <a:t>visualise</a:t>
            </a:r>
          </a:p>
          <a:p>
            <a:r>
              <a:rPr lang="en-GB" dirty="0"/>
              <a:t>For netCDF, there is no default visualisation so this approach does not work</a:t>
            </a:r>
          </a:p>
          <a:p>
            <a:r>
              <a:rPr lang="en-GB" dirty="0"/>
              <a:t>We use ‘</a:t>
            </a:r>
            <a:r>
              <a:rPr lang="en-GB" dirty="0" err="1"/>
              <a:t>visualiser</a:t>
            </a:r>
            <a:r>
              <a:rPr lang="en-GB" dirty="0"/>
              <a:t>’ icons</a:t>
            </a:r>
          </a:p>
          <a:p>
            <a:r>
              <a:rPr lang="en-GB" dirty="0"/>
              <a:t>The </a:t>
            </a:r>
            <a:r>
              <a:rPr lang="en-GB" dirty="0" err="1"/>
              <a:t>Scm</a:t>
            </a:r>
            <a:r>
              <a:rPr lang="en-GB" dirty="0"/>
              <a:t> </a:t>
            </a:r>
            <a:r>
              <a:rPr lang="en-GB" dirty="0" err="1"/>
              <a:t>Visualiser</a:t>
            </a:r>
            <a:r>
              <a:rPr lang="en-GB" dirty="0"/>
              <a:t> icon has high-level options to produce different plot types and to compare two runs</a:t>
            </a:r>
          </a:p>
          <a:p>
            <a:r>
              <a:rPr lang="en-GB" dirty="0"/>
              <a:t>The NetCDF </a:t>
            </a:r>
            <a:r>
              <a:rPr lang="en-GB" dirty="0" err="1"/>
              <a:t>Visualiser</a:t>
            </a:r>
            <a:r>
              <a:rPr lang="en-GB" dirty="0"/>
              <a:t> icon is available for lower-level specification of plotting from netCDF files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195" y="1993287"/>
            <a:ext cx="696989" cy="617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593" y="439145"/>
            <a:ext cx="4749708" cy="591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65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SCM Visualisation in Metview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2285" y="713551"/>
            <a:ext cx="8729475" cy="5641643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6387061" y="900546"/>
            <a:ext cx="4722151" cy="3596913"/>
            <a:chOff x="6387061" y="900546"/>
            <a:chExt cx="4722151" cy="3596913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7061" y="900546"/>
              <a:ext cx="4722151" cy="3596913"/>
            </a:xfrm>
            <a:prstGeom prst="rect">
              <a:avLst/>
            </a:prstGeom>
            <a:noFill/>
            <a:ln>
              <a:noFill/>
            </a:ln>
            <a:effectLst>
              <a:outerShdw blurRad="215900" dist="114300" dir="2700000" sx="101000" sy="101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693984" y="1488191"/>
              <a:ext cx="2497776" cy="369332"/>
            </a:xfrm>
            <a:prstGeom prst="rect">
              <a:avLst/>
            </a:prstGeom>
            <a:ln w="3492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/>
                <a:t>Time-value curve</a:t>
              </a:r>
              <a:endParaRPr lang="en-GB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662297" y="2770942"/>
            <a:ext cx="5163607" cy="3373019"/>
            <a:chOff x="3662297" y="2770942"/>
            <a:chExt cx="5163607" cy="3373019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2297" y="2770942"/>
              <a:ext cx="4704474" cy="3373019"/>
            </a:xfrm>
            <a:prstGeom prst="rect">
              <a:avLst/>
            </a:prstGeom>
            <a:noFill/>
            <a:ln>
              <a:noFill/>
            </a:ln>
            <a:effectLst>
              <a:outerShdw blurRad="215900" dist="114300" dir="2700000" sx="101000" sy="101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328128" y="5034701"/>
              <a:ext cx="2497776" cy="369332"/>
            </a:xfrm>
            <a:prstGeom prst="rect">
              <a:avLst/>
            </a:prstGeom>
            <a:ln w="3492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/>
                <a:t>Time-height matrix</a:t>
              </a:r>
              <a:endParaRPr lang="en-GB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118672" y="1128204"/>
            <a:ext cx="4333452" cy="3148199"/>
            <a:chOff x="1118672" y="1128204"/>
            <a:chExt cx="4333452" cy="3148199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8672" y="1128204"/>
              <a:ext cx="4333452" cy="3148199"/>
            </a:xfrm>
            <a:prstGeom prst="rect">
              <a:avLst/>
            </a:prstGeom>
            <a:noFill/>
            <a:ln>
              <a:noFill/>
            </a:ln>
            <a:effectLst>
              <a:outerShdw blurRad="215900" dist="114300" dir="2700000" sx="101000" sy="101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642550" y="3534372"/>
              <a:ext cx="2282123" cy="369332"/>
            </a:xfrm>
            <a:prstGeom prst="rect">
              <a:avLst/>
            </a:prstGeom>
            <a:ln w="3492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/>
                <a:t>Time-sliced profiles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72757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14266</TotalTime>
  <Words>458</Words>
  <Application>Microsoft Office PowerPoint</Application>
  <PresentationFormat>Custom</PresentationFormat>
  <Paragraphs>98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ECMWF Light 16:9 blue</vt:lpstr>
      <vt:lpstr>PowerPoint Presentation</vt:lpstr>
      <vt:lpstr>What is Metview?</vt:lpstr>
      <vt:lpstr>User interface – desktops and icons</vt:lpstr>
      <vt:lpstr>Modifying an SCM input data file</vt:lpstr>
      <vt:lpstr>Modifying an SCM input data file (2)</vt:lpstr>
      <vt:lpstr>Icons as input to other icons </vt:lpstr>
      <vt:lpstr>Running the SCM through Metview</vt:lpstr>
      <vt:lpstr>Visualising data in Metview</vt:lpstr>
      <vt:lpstr>SCM Visualisation in Metview</vt:lpstr>
      <vt:lpstr>Pre-prepared SCM plotting macro icons</vt:lpstr>
      <vt:lpstr>For more information …</vt:lpstr>
      <vt:lpstr>Starting Metview</vt:lpstr>
    </vt:vector>
  </TitlesOfParts>
  <Manager/>
  <Company>ECMWF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Analsyis and Visualisation with Metview</dc:title>
  <dc:subject/>
  <dc:creator>Iain Russell</dc:creator>
  <cp:keywords>VisualisationWeek</cp:keywords>
  <dc:description/>
  <cp:lastModifiedBy>Iain Russell</cp:lastModifiedBy>
  <cp:revision>270</cp:revision>
  <cp:lastPrinted>2015-05-19T11:04:26Z</cp:lastPrinted>
  <dcterms:created xsi:type="dcterms:W3CDTF">2015-03-12T16:04:32Z</dcterms:created>
  <dcterms:modified xsi:type="dcterms:W3CDTF">2016-05-17T13:20:03Z</dcterms:modified>
  <cp:category>Workshops</cp:category>
</cp:coreProperties>
</file>