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9975" cy="42808525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33388" indent="23813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66775" indent="47625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01750" indent="6985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735138" indent="93663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5FF"/>
    <a:srgbClr val="E6F2FF"/>
    <a:srgbClr val="0077C8"/>
    <a:srgbClr val="FF33CC"/>
    <a:srgbClr val="996633"/>
    <a:srgbClr val="006666"/>
    <a:srgbClr val="009999"/>
    <a:srgbClr val="00CC66"/>
    <a:srgbClr val="27BB71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Világos stílus 2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A488322-F2BA-4B5B-9748-0D474271808F}" styleName="Közepesen sötét stílus 3 – 6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Közepesen sötét stílus 3 – 2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Közepesen sötét stílus 1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Közepesen sötét stílus 3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Közepesen sötét stílus 3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Közepesen sötét stílus 4 – 6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083E6E3-FA7D-4D7B-A595-EF9225AFEA82}" styleName="Világos stílus 1 – 3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Világos stílus 1 – 5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Világos stílus 1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Világos stílus 3 – 5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Világos stílus 3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Világos stílus 3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Közepesen sötét stílus 4 – 1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Közepesen sötét stílus 4 – 5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Közepesen sötét stílus 4 – 4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16DA210-FB5B-4158-B5E0-FEB733F419BA}" styleName="Világos stílus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Világos stílus 3 – 4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835" autoAdjust="0"/>
    <p:restoredTop sz="95788" autoAdjust="0"/>
  </p:normalViewPr>
  <p:slideViewPr>
    <p:cSldViewPr>
      <p:cViewPr>
        <p:scale>
          <a:sx n="30" d="100"/>
          <a:sy n="30" d="100"/>
        </p:scale>
        <p:origin x="-1469" y="4325"/>
      </p:cViewPr>
      <p:guideLst>
        <p:guide orient="horz" pos="13483"/>
        <p:guide pos="95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5"/>
    </p:cViewPr>
  </p:notesTextViewPr>
  <p:sorterViewPr>
    <p:cViewPr>
      <p:scale>
        <a:sx n="66" d="100"/>
        <a:sy n="66" d="100"/>
      </p:scale>
      <p:origin x="0" y="1842"/>
    </p:cViewPr>
  </p:sorterViewPr>
  <p:notesViewPr>
    <p:cSldViewPr>
      <p:cViewPr varScale="1">
        <p:scale>
          <a:sx n="33" d="100"/>
          <a:sy n="33" d="100"/>
        </p:scale>
        <p:origin x="-1162" y="-77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17" tIns="9109" rIns="18217" bIns="9109" numCol="1" anchor="t" anchorCtr="0" compatLnSpc="1">
            <a:prstTxWarp prst="textNoShape">
              <a:avLst/>
            </a:prstTxWarp>
          </a:bodyPr>
          <a:lstStyle>
            <a:lvl1pPr defTabSz="180975" eaLnBrk="0" hangingPunct="0">
              <a:defRPr sz="20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798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17" tIns="9109" rIns="18217" bIns="9109" numCol="1" anchor="t" anchorCtr="0" compatLnSpc="1">
            <a:prstTxWarp prst="textNoShape">
              <a:avLst/>
            </a:prstTxWarp>
          </a:bodyPr>
          <a:lstStyle>
            <a:lvl1pPr algn="r" defTabSz="180975" eaLnBrk="0" hangingPunct="0">
              <a:defRPr sz="20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560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4988"/>
            <a:ext cx="29511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17" tIns="9109" rIns="18217" bIns="9109" numCol="1" anchor="b" anchorCtr="0" compatLnSpc="1">
            <a:prstTxWarp prst="textNoShape">
              <a:avLst/>
            </a:prstTxWarp>
          </a:bodyPr>
          <a:lstStyle>
            <a:lvl1pPr defTabSz="180975" eaLnBrk="0" hangingPunct="0">
              <a:defRPr sz="20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560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4988"/>
            <a:ext cx="29479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17" tIns="9109" rIns="18217" bIns="9109" numCol="1" anchor="b" anchorCtr="0" compatLnSpc="1">
            <a:prstTxWarp prst="textNoShape">
              <a:avLst/>
            </a:prstTxWarp>
          </a:bodyPr>
          <a:lstStyle>
            <a:lvl1pPr algn="r" defTabSz="180975" eaLnBrk="0" hangingPunct="0">
              <a:defRPr sz="200">
                <a:cs typeface="+mn-cs"/>
              </a:defRPr>
            </a:lvl1pPr>
          </a:lstStyle>
          <a:p>
            <a:pPr>
              <a:defRPr/>
            </a:pPr>
            <a:fld id="{F662AC59-9CB9-4CCC-95A4-BB169222180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1711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BC982C-EE49-4B87-B05E-92E7E9917CA4}" type="datetimeFigureOut">
              <a:rPr lang="hu-HU"/>
              <a:pPr>
                <a:defRPr/>
              </a:pPr>
              <a:t>2016.02.04.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C793DA-E600-4E60-A2F7-0273829D33D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0368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410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CCB160D-6C23-49C0-8486-6A6C69D4614D}" type="slidenum">
              <a:rPr lang="hu-HU" altLang="hu-HU" smtClean="0"/>
              <a:pPr/>
              <a:t>1</a:t>
            </a:fld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270998" y="13299061"/>
            <a:ext cx="25737979" cy="917541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453"/>
          </a:xfrm>
        </p:spPr>
        <p:txBody>
          <a:bodyPr/>
          <a:lstStyle>
            <a:lvl1pPr marL="0" indent="0" algn="ctr">
              <a:buNone/>
              <a:defRPr/>
            </a:lvl1pPr>
            <a:lvl2pPr marL="434157" indent="0" algn="ctr">
              <a:buNone/>
              <a:defRPr/>
            </a:lvl2pPr>
            <a:lvl3pPr marL="868314" indent="0" algn="ctr">
              <a:buNone/>
              <a:defRPr/>
            </a:lvl3pPr>
            <a:lvl4pPr marL="1302471" indent="0" algn="ctr">
              <a:buNone/>
              <a:defRPr/>
            </a:lvl4pPr>
            <a:lvl5pPr marL="1736628" indent="0" algn="ctr">
              <a:buNone/>
              <a:defRPr/>
            </a:lvl5pPr>
            <a:lvl6pPr marL="2170786" indent="0" algn="ctr">
              <a:buNone/>
              <a:defRPr/>
            </a:lvl6pPr>
            <a:lvl7pPr marL="2604943" indent="0" algn="ctr">
              <a:buNone/>
              <a:defRPr/>
            </a:lvl7pPr>
            <a:lvl8pPr marL="3039100" indent="0" algn="ctr">
              <a:buNone/>
              <a:defRPr/>
            </a:lvl8pPr>
            <a:lvl9pPr marL="3473257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AB0A9-0E6C-4A7B-8C66-4711AED9D77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C7BFD-5940-4DA1-9863-C737F209CF3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21574482" y="3804699"/>
            <a:ext cx="6434495" cy="3424682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2270998" y="3804699"/>
            <a:ext cx="19159294" cy="3424682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00306-1EBA-4282-8511-48E25C78448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Cím, szöveg és áb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70998" y="3804699"/>
            <a:ext cx="25737979" cy="7134754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2270998" y="12366404"/>
            <a:ext cx="12796894" cy="2568511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ClipArt-elem helye 3"/>
          <p:cNvSpPr>
            <a:spLocks noGrp="1"/>
          </p:cNvSpPr>
          <p:nvPr>
            <p:ph type="clipArt" sz="half" idx="2"/>
          </p:nvPr>
        </p:nvSpPr>
        <p:spPr>
          <a:xfrm>
            <a:off x="15212083" y="12366404"/>
            <a:ext cx="12796894" cy="25685115"/>
          </a:xfrm>
        </p:spPr>
        <p:txBody>
          <a:bodyPr/>
          <a:lstStyle/>
          <a:p>
            <a:pPr lvl="0"/>
            <a:endParaRPr lang="hu-HU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00E8D-62E0-4EDA-BAB8-F68F0D2BD32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60B1F-52F1-45BD-81A8-E598E8F535A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92659" y="27508105"/>
            <a:ext cx="25737979" cy="8502753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2392659" y="18143741"/>
            <a:ext cx="25737979" cy="9364364"/>
          </a:xfrm>
        </p:spPr>
        <p:txBody>
          <a:bodyPr anchor="b"/>
          <a:lstStyle>
            <a:lvl1pPr marL="0" indent="0">
              <a:buNone/>
              <a:defRPr sz="1900"/>
            </a:lvl1pPr>
            <a:lvl2pPr marL="434157" indent="0">
              <a:buNone/>
              <a:defRPr sz="1700"/>
            </a:lvl2pPr>
            <a:lvl3pPr marL="868314" indent="0">
              <a:buNone/>
              <a:defRPr sz="1500"/>
            </a:lvl3pPr>
            <a:lvl4pPr marL="1302471" indent="0">
              <a:buNone/>
              <a:defRPr sz="1300"/>
            </a:lvl4pPr>
            <a:lvl5pPr marL="1736628" indent="0">
              <a:buNone/>
              <a:defRPr sz="1300"/>
            </a:lvl5pPr>
            <a:lvl6pPr marL="2170786" indent="0">
              <a:buNone/>
              <a:defRPr sz="1300"/>
            </a:lvl6pPr>
            <a:lvl7pPr marL="2604943" indent="0">
              <a:buNone/>
              <a:defRPr sz="1300"/>
            </a:lvl7pPr>
            <a:lvl8pPr marL="3039100" indent="0">
              <a:buNone/>
              <a:defRPr sz="1300"/>
            </a:lvl8pPr>
            <a:lvl9pPr marL="3473257" indent="0">
              <a:buNone/>
              <a:defRPr sz="13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CE0EB-8DE2-4E30-87CE-1FC0B3E1636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2270998" y="12366404"/>
            <a:ext cx="12796894" cy="2568511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5212083" y="12366404"/>
            <a:ext cx="12796894" cy="2568511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A30C-F614-44E2-B1D4-C2D516441E4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13999" y="1714155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1513999" y="9582036"/>
            <a:ext cx="13379664" cy="3993648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157" indent="0">
              <a:buNone/>
              <a:defRPr sz="1900" b="1"/>
            </a:lvl2pPr>
            <a:lvl3pPr marL="868314" indent="0">
              <a:buNone/>
              <a:defRPr sz="1700" b="1"/>
            </a:lvl3pPr>
            <a:lvl4pPr marL="1302471" indent="0">
              <a:buNone/>
              <a:defRPr sz="1500" b="1"/>
            </a:lvl4pPr>
            <a:lvl5pPr marL="1736628" indent="0">
              <a:buNone/>
              <a:defRPr sz="1500" b="1"/>
            </a:lvl5pPr>
            <a:lvl6pPr marL="2170786" indent="0">
              <a:buNone/>
              <a:defRPr sz="1500" b="1"/>
            </a:lvl6pPr>
            <a:lvl7pPr marL="2604943" indent="0">
              <a:buNone/>
              <a:defRPr sz="1500" b="1"/>
            </a:lvl7pPr>
            <a:lvl8pPr marL="3039100" indent="0">
              <a:buNone/>
              <a:defRPr sz="1500" b="1"/>
            </a:lvl8pPr>
            <a:lvl9pPr marL="3473257" indent="0">
              <a:buNone/>
              <a:defRPr sz="15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1513999" y="13575685"/>
            <a:ext cx="13379664" cy="2466478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15381807" y="9582036"/>
            <a:ext cx="13384169" cy="3993648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157" indent="0">
              <a:buNone/>
              <a:defRPr sz="1900" b="1"/>
            </a:lvl2pPr>
            <a:lvl3pPr marL="868314" indent="0">
              <a:buNone/>
              <a:defRPr sz="1700" b="1"/>
            </a:lvl3pPr>
            <a:lvl4pPr marL="1302471" indent="0">
              <a:buNone/>
              <a:defRPr sz="1500" b="1"/>
            </a:lvl4pPr>
            <a:lvl5pPr marL="1736628" indent="0">
              <a:buNone/>
              <a:defRPr sz="1500" b="1"/>
            </a:lvl5pPr>
            <a:lvl6pPr marL="2170786" indent="0">
              <a:buNone/>
              <a:defRPr sz="1500" b="1"/>
            </a:lvl6pPr>
            <a:lvl7pPr marL="2604943" indent="0">
              <a:buNone/>
              <a:defRPr sz="1500" b="1"/>
            </a:lvl7pPr>
            <a:lvl8pPr marL="3039100" indent="0">
              <a:buNone/>
              <a:defRPr sz="1500" b="1"/>
            </a:lvl8pPr>
            <a:lvl9pPr marL="3473257" indent="0">
              <a:buNone/>
              <a:defRPr sz="15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15381807" y="13575685"/>
            <a:ext cx="13384169" cy="2466478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FB52E-1CF7-440B-95B2-B76DD0E3152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0342E-C443-4D4C-829D-EB0BFE4012F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09406-3262-43C0-ADAA-AE0693FC4D9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13999" y="1705086"/>
            <a:ext cx="9962653" cy="725265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838630" y="1705086"/>
            <a:ext cx="16927347" cy="36535383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513999" y="8957744"/>
            <a:ext cx="9962653" cy="29282724"/>
          </a:xfrm>
        </p:spPr>
        <p:txBody>
          <a:bodyPr/>
          <a:lstStyle>
            <a:lvl1pPr marL="0" indent="0">
              <a:buNone/>
              <a:defRPr sz="1300"/>
            </a:lvl1pPr>
            <a:lvl2pPr marL="434157" indent="0">
              <a:buNone/>
              <a:defRPr sz="1100"/>
            </a:lvl2pPr>
            <a:lvl3pPr marL="868314" indent="0">
              <a:buNone/>
              <a:defRPr sz="900"/>
            </a:lvl3pPr>
            <a:lvl4pPr marL="1302471" indent="0">
              <a:buNone/>
              <a:defRPr sz="900"/>
            </a:lvl4pPr>
            <a:lvl5pPr marL="1736628" indent="0">
              <a:buNone/>
              <a:defRPr sz="900"/>
            </a:lvl5pPr>
            <a:lvl6pPr marL="2170786" indent="0">
              <a:buNone/>
              <a:defRPr sz="900"/>
            </a:lvl6pPr>
            <a:lvl7pPr marL="2604943" indent="0">
              <a:buNone/>
              <a:defRPr sz="900"/>
            </a:lvl7pPr>
            <a:lvl8pPr marL="3039100" indent="0">
              <a:buNone/>
              <a:defRPr sz="900"/>
            </a:lvl8pPr>
            <a:lvl9pPr marL="3473257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CB311-E81A-46C1-8414-F00627CC1C7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35836" y="29965968"/>
            <a:ext cx="18167985" cy="3537145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935836" y="3824349"/>
            <a:ext cx="18167985" cy="25685115"/>
          </a:xfrm>
        </p:spPr>
        <p:txBody>
          <a:bodyPr/>
          <a:lstStyle>
            <a:lvl1pPr marL="0" indent="0">
              <a:buNone/>
              <a:defRPr sz="3000"/>
            </a:lvl1pPr>
            <a:lvl2pPr marL="434157" indent="0">
              <a:buNone/>
              <a:defRPr sz="2700"/>
            </a:lvl2pPr>
            <a:lvl3pPr marL="868314" indent="0">
              <a:buNone/>
              <a:defRPr sz="2300"/>
            </a:lvl3pPr>
            <a:lvl4pPr marL="1302471" indent="0">
              <a:buNone/>
              <a:defRPr sz="1900"/>
            </a:lvl4pPr>
            <a:lvl5pPr marL="1736628" indent="0">
              <a:buNone/>
              <a:defRPr sz="1900"/>
            </a:lvl5pPr>
            <a:lvl6pPr marL="2170786" indent="0">
              <a:buNone/>
              <a:defRPr sz="1900"/>
            </a:lvl6pPr>
            <a:lvl7pPr marL="2604943" indent="0">
              <a:buNone/>
              <a:defRPr sz="1900"/>
            </a:lvl7pPr>
            <a:lvl8pPr marL="3039100" indent="0">
              <a:buNone/>
              <a:defRPr sz="1900"/>
            </a:lvl8pPr>
            <a:lvl9pPr marL="3473257" indent="0">
              <a:buNone/>
              <a:defRPr sz="19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5935836" y="33503113"/>
            <a:ext cx="18167985" cy="5024560"/>
          </a:xfrm>
        </p:spPr>
        <p:txBody>
          <a:bodyPr/>
          <a:lstStyle>
            <a:lvl1pPr marL="0" indent="0">
              <a:buNone/>
              <a:defRPr sz="1300"/>
            </a:lvl1pPr>
            <a:lvl2pPr marL="434157" indent="0">
              <a:buNone/>
              <a:defRPr sz="1100"/>
            </a:lvl2pPr>
            <a:lvl3pPr marL="868314" indent="0">
              <a:buNone/>
              <a:defRPr sz="900"/>
            </a:lvl3pPr>
            <a:lvl4pPr marL="1302471" indent="0">
              <a:buNone/>
              <a:defRPr sz="900"/>
            </a:lvl4pPr>
            <a:lvl5pPr marL="1736628" indent="0">
              <a:buNone/>
              <a:defRPr sz="900"/>
            </a:lvl5pPr>
            <a:lvl6pPr marL="2170786" indent="0">
              <a:buNone/>
              <a:defRPr sz="900"/>
            </a:lvl6pPr>
            <a:lvl7pPr marL="2604943" indent="0">
              <a:buNone/>
              <a:defRPr sz="900"/>
            </a:lvl7pPr>
            <a:lvl8pPr marL="3039100" indent="0">
              <a:buNone/>
              <a:defRPr sz="900"/>
            </a:lvl8pPr>
            <a:lvl9pPr marL="3473257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F89CA-99FF-4DE8-9426-E7131A7BB69A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1713" y="3805238"/>
            <a:ext cx="25736550" cy="713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0870" tIns="200435" rIns="400870" bIns="2004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1713" y="12366625"/>
            <a:ext cx="25736550" cy="256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00870" tIns="200435" rIns="400870" bIns="2004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71713" y="39003288"/>
            <a:ext cx="6307137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0870" tIns="200435" rIns="400870" bIns="20043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620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345738" y="39003288"/>
            <a:ext cx="95885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0870" tIns="200435" rIns="400870" bIns="200435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6200"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701125" y="39003288"/>
            <a:ext cx="6307138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0870" tIns="200435" rIns="400870" bIns="20043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6200">
                <a:cs typeface="+mn-cs"/>
              </a:defRPr>
            </a:lvl1pPr>
          </a:lstStyle>
          <a:p>
            <a:pPr>
              <a:defRPr/>
            </a:pPr>
            <a:fld id="{F4488CCB-5F04-4A8E-ADFD-295BB5DAE1C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006850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006850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2pPr>
      <a:lvl3pPr algn="ctr" defTabSz="4006850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3pPr>
      <a:lvl4pPr algn="ctr" defTabSz="4006850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4pPr>
      <a:lvl5pPr algn="ctr" defTabSz="4006850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5pPr>
      <a:lvl6pPr marL="434157" algn="ctr" defTabSz="4008416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6pPr>
      <a:lvl7pPr marL="868314" algn="ctr" defTabSz="4008416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7pPr>
      <a:lvl8pPr marL="1302471" algn="ctr" defTabSz="4008416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8pPr>
      <a:lvl9pPr marL="1736628" algn="ctr" defTabSz="4008416" rtl="0" eaLnBrk="0" fontAlgn="base" hangingPunct="0">
        <a:spcBef>
          <a:spcPct val="0"/>
        </a:spcBef>
        <a:spcAft>
          <a:spcPct val="0"/>
        </a:spcAft>
        <a:defRPr sz="19400">
          <a:solidFill>
            <a:schemeClr val="tx2"/>
          </a:solidFill>
          <a:latin typeface="Times New Roman" pitchFamily="18" charset="0"/>
        </a:defRPr>
      </a:lvl9pPr>
    </p:titleStyle>
    <p:bodyStyle>
      <a:lvl1pPr marL="1501775" indent="-1501775" algn="l" defTabSz="4006850" rtl="0" eaLnBrk="0" fontAlgn="base" hangingPunct="0">
        <a:spcBef>
          <a:spcPct val="20000"/>
        </a:spcBef>
        <a:spcAft>
          <a:spcPct val="0"/>
        </a:spcAft>
        <a:buChar char="•"/>
        <a:defRPr sz="14100">
          <a:solidFill>
            <a:schemeClr val="tx1"/>
          </a:solidFill>
          <a:latin typeface="+mn-lt"/>
          <a:ea typeface="+mn-ea"/>
          <a:cs typeface="+mn-cs"/>
        </a:defRPr>
      </a:lvl1pPr>
      <a:lvl2pPr marL="3255963" indent="-1252538" algn="l" defTabSz="4006850" rtl="0" eaLnBrk="0" fontAlgn="base" hangingPunct="0">
        <a:spcBef>
          <a:spcPct val="20000"/>
        </a:spcBef>
        <a:spcAft>
          <a:spcPct val="0"/>
        </a:spcAft>
        <a:buChar char="–"/>
        <a:defRPr sz="12200">
          <a:solidFill>
            <a:schemeClr val="tx1"/>
          </a:solidFill>
          <a:latin typeface="+mn-lt"/>
        </a:defRPr>
      </a:lvl2pPr>
      <a:lvl3pPr marL="5010150" indent="-1001713" algn="l" defTabSz="4006850" rtl="0" eaLnBrk="0" fontAlgn="base" hangingPunct="0">
        <a:spcBef>
          <a:spcPct val="20000"/>
        </a:spcBef>
        <a:spcAft>
          <a:spcPct val="0"/>
        </a:spcAft>
        <a:buChar char="•"/>
        <a:defRPr sz="10500">
          <a:solidFill>
            <a:schemeClr val="tx1"/>
          </a:solidFill>
          <a:latin typeface="+mn-lt"/>
        </a:defRPr>
      </a:lvl3pPr>
      <a:lvl4pPr marL="7015163" indent="-1001713" algn="l" defTabSz="4006850" rtl="0" eaLnBrk="0" fontAlgn="base" hangingPunct="0">
        <a:spcBef>
          <a:spcPct val="20000"/>
        </a:spcBef>
        <a:spcAft>
          <a:spcPct val="0"/>
        </a:spcAft>
        <a:buChar char="–"/>
        <a:defRPr sz="8800">
          <a:solidFill>
            <a:schemeClr val="tx1"/>
          </a:solidFill>
          <a:latin typeface="+mn-lt"/>
        </a:defRPr>
      </a:lvl4pPr>
      <a:lvl5pPr marL="9018588" indent="-1000125" algn="l" defTabSz="4006850" rtl="0" eaLnBrk="0" fontAlgn="base" hangingPunct="0">
        <a:spcBef>
          <a:spcPct val="20000"/>
        </a:spcBef>
        <a:spcAft>
          <a:spcPct val="0"/>
        </a:spcAft>
        <a:buChar char="»"/>
        <a:defRPr sz="8800">
          <a:solidFill>
            <a:schemeClr val="tx1"/>
          </a:solidFill>
          <a:latin typeface="+mn-lt"/>
        </a:defRPr>
      </a:lvl5pPr>
      <a:lvl6pPr marL="9453470" indent="-1000973" algn="l" defTabSz="4008416" rtl="0" eaLnBrk="0" fontAlgn="base" hangingPunct="0">
        <a:spcBef>
          <a:spcPct val="20000"/>
        </a:spcBef>
        <a:spcAft>
          <a:spcPct val="0"/>
        </a:spcAft>
        <a:buChar char="»"/>
        <a:defRPr sz="8800">
          <a:solidFill>
            <a:schemeClr val="tx1"/>
          </a:solidFill>
          <a:latin typeface="+mn-lt"/>
        </a:defRPr>
      </a:lvl6pPr>
      <a:lvl7pPr marL="9887627" indent="-1000973" algn="l" defTabSz="4008416" rtl="0" eaLnBrk="0" fontAlgn="base" hangingPunct="0">
        <a:spcBef>
          <a:spcPct val="20000"/>
        </a:spcBef>
        <a:spcAft>
          <a:spcPct val="0"/>
        </a:spcAft>
        <a:buChar char="»"/>
        <a:defRPr sz="8800">
          <a:solidFill>
            <a:schemeClr val="tx1"/>
          </a:solidFill>
          <a:latin typeface="+mn-lt"/>
        </a:defRPr>
      </a:lvl7pPr>
      <a:lvl8pPr marL="10321785" indent="-1000973" algn="l" defTabSz="4008416" rtl="0" eaLnBrk="0" fontAlgn="base" hangingPunct="0">
        <a:spcBef>
          <a:spcPct val="20000"/>
        </a:spcBef>
        <a:spcAft>
          <a:spcPct val="0"/>
        </a:spcAft>
        <a:buChar char="»"/>
        <a:defRPr sz="8800">
          <a:solidFill>
            <a:schemeClr val="tx1"/>
          </a:solidFill>
          <a:latin typeface="+mn-lt"/>
        </a:defRPr>
      </a:lvl8pPr>
      <a:lvl9pPr marL="10755942" indent="-1000973" algn="l" defTabSz="4008416" rtl="0" eaLnBrk="0" fontAlgn="base" hangingPunct="0">
        <a:spcBef>
          <a:spcPct val="20000"/>
        </a:spcBef>
        <a:spcAft>
          <a:spcPct val="0"/>
        </a:spcAft>
        <a:buChar char="»"/>
        <a:defRPr sz="88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157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314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471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6628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0786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4943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00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3257" algn="l" defTabSz="86831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echo-proforce.eu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églalap 55"/>
          <p:cNvSpPr/>
          <p:nvPr/>
        </p:nvSpPr>
        <p:spPr bwMode="auto">
          <a:xfrm>
            <a:off x="15749587" y="27965838"/>
            <a:ext cx="13480492" cy="137838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Téglalap 48"/>
          <p:cNvSpPr/>
          <p:nvPr/>
        </p:nvSpPr>
        <p:spPr bwMode="auto">
          <a:xfrm>
            <a:off x="15749588" y="14241461"/>
            <a:ext cx="13496872" cy="122032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Téglalap 38"/>
          <p:cNvSpPr/>
          <p:nvPr/>
        </p:nvSpPr>
        <p:spPr bwMode="auto">
          <a:xfrm>
            <a:off x="969215" y="26444760"/>
            <a:ext cx="13484970" cy="1530490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Téglalap 37"/>
          <p:cNvSpPr/>
          <p:nvPr/>
        </p:nvSpPr>
        <p:spPr bwMode="auto">
          <a:xfrm>
            <a:off x="969500" y="11653832"/>
            <a:ext cx="13484685" cy="133201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églalap 11"/>
          <p:cNvSpPr/>
          <p:nvPr/>
        </p:nvSpPr>
        <p:spPr bwMode="auto">
          <a:xfrm>
            <a:off x="991439" y="6829678"/>
            <a:ext cx="13462747" cy="333214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9" name="AutoShape 8030"/>
          <p:cNvSpPr>
            <a:spLocks noChangeArrowheads="1"/>
          </p:cNvSpPr>
          <p:nvPr/>
        </p:nvSpPr>
        <p:spPr bwMode="auto">
          <a:xfrm>
            <a:off x="360363" y="434975"/>
            <a:ext cx="29562425" cy="4498975"/>
          </a:xfrm>
          <a:prstGeom prst="roundRect">
            <a:avLst/>
          </a:prstGeom>
          <a:solidFill>
            <a:srgbClr val="0077C8"/>
          </a:solidFill>
          <a:ln w="28575">
            <a:solidFill>
              <a:srgbClr val="006699"/>
            </a:solidFill>
            <a:round/>
            <a:headEnd/>
            <a:tailEnd/>
          </a:ln>
        </p:spPr>
        <p:txBody>
          <a:bodyPr lIns="0" tIns="43416" rIns="0" bIns="43416"/>
          <a:lstStyle/>
          <a:p>
            <a:pPr algn="ctr">
              <a:defRPr/>
            </a:pPr>
            <a:r>
              <a:rPr lang="hu-HU" altLang="hu-HU" sz="5400" b="1" dirty="0" err="1">
                <a:solidFill>
                  <a:srgbClr val="FF9900"/>
                </a:solidFill>
              </a:rPr>
              <a:t>Researchal</a:t>
            </a:r>
            <a:r>
              <a:rPr lang="hu-HU" altLang="hu-HU" sz="5400" b="1" dirty="0">
                <a:solidFill>
                  <a:srgbClr val="FF9900"/>
                </a:solidFill>
              </a:rPr>
              <a:t> and </a:t>
            </a:r>
            <a:r>
              <a:rPr lang="hu-HU" altLang="hu-HU" sz="5400" b="1" dirty="0" err="1">
                <a:solidFill>
                  <a:srgbClr val="FF9900"/>
                </a:solidFill>
              </a:rPr>
              <a:t>operational</a:t>
            </a:r>
            <a:r>
              <a:rPr lang="hu-HU" altLang="hu-HU" sz="5400" b="1" dirty="0">
                <a:solidFill>
                  <a:srgbClr val="FF9900"/>
                </a:solidFill>
              </a:rPr>
              <a:t> </a:t>
            </a:r>
            <a:r>
              <a:rPr lang="hu-HU" altLang="hu-HU" sz="5400" b="1" dirty="0" err="1">
                <a:solidFill>
                  <a:srgbClr val="FF9900"/>
                </a:solidFill>
              </a:rPr>
              <a:t>applications</a:t>
            </a:r>
            <a:r>
              <a:rPr lang="hu-HU" altLang="hu-HU" sz="5400" b="1" dirty="0">
                <a:solidFill>
                  <a:srgbClr val="FF9900"/>
                </a:solidFill>
              </a:rPr>
              <a:t> of ECMWF </a:t>
            </a:r>
            <a:r>
              <a:rPr lang="hu-HU" altLang="hu-HU" sz="5400" b="1" dirty="0" err="1">
                <a:solidFill>
                  <a:srgbClr val="FF9900"/>
                </a:solidFill>
              </a:rPr>
              <a:t>data</a:t>
            </a:r>
            <a:r>
              <a:rPr lang="hu-HU" altLang="hu-HU" sz="5400" b="1" dirty="0">
                <a:solidFill>
                  <a:srgbClr val="FF9900"/>
                </a:solidFill>
              </a:rPr>
              <a:t> </a:t>
            </a:r>
            <a:r>
              <a:rPr lang="hu-HU" altLang="hu-HU" sz="5400" b="1" dirty="0" err="1">
                <a:solidFill>
                  <a:srgbClr val="FF9900"/>
                </a:solidFill>
              </a:rPr>
              <a:t>at</a:t>
            </a:r>
            <a:r>
              <a:rPr lang="hu-HU" altLang="hu-HU" sz="5400" b="1" dirty="0">
                <a:solidFill>
                  <a:srgbClr val="FF9900"/>
                </a:solidFill>
              </a:rPr>
              <a:t> HMS</a:t>
            </a:r>
          </a:p>
          <a:p>
            <a:pPr algn="ctr">
              <a:defRPr/>
            </a:pPr>
            <a:r>
              <a:rPr lang="en-US" altLang="hu-HU" sz="3600" b="1" dirty="0">
                <a:solidFill>
                  <a:srgbClr val="FF9900"/>
                </a:solidFill>
              </a:rPr>
              <a:t> </a:t>
            </a:r>
            <a:r>
              <a:rPr lang="hu-HU" altLang="hu-HU" sz="3600" b="1" dirty="0">
                <a:solidFill>
                  <a:srgbClr val="FF9900"/>
                </a:solidFill>
              </a:rPr>
              <a:t>Tamás </a:t>
            </a:r>
            <a:r>
              <a:rPr lang="hu-HU" altLang="hu-HU" sz="3600" b="1" dirty="0" err="1">
                <a:solidFill>
                  <a:srgbClr val="FF9900"/>
                </a:solidFill>
              </a:rPr>
              <a:t>Allaga</a:t>
            </a:r>
            <a:r>
              <a:rPr lang="hu-HU" altLang="hu-HU" sz="3600" b="1" dirty="0">
                <a:solidFill>
                  <a:srgbClr val="FF9900"/>
                </a:solidFill>
              </a:rPr>
              <a:t> </a:t>
            </a:r>
          </a:p>
          <a:p>
            <a:pPr algn="ctr">
              <a:defRPr/>
            </a:pPr>
            <a:r>
              <a:rPr lang="hu-HU" altLang="hu-HU" sz="3600" b="1" dirty="0" err="1">
                <a:solidFill>
                  <a:schemeClr val="bg1"/>
                </a:solidFill>
              </a:rPr>
              <a:t>Hungarian</a:t>
            </a:r>
            <a:r>
              <a:rPr lang="hu-HU" altLang="hu-HU" sz="3600" b="1" dirty="0">
                <a:solidFill>
                  <a:schemeClr val="bg1"/>
                </a:solidFill>
              </a:rPr>
              <a:t> </a:t>
            </a:r>
            <a:r>
              <a:rPr lang="hu-HU" altLang="hu-HU" sz="3600" b="1" dirty="0" err="1">
                <a:solidFill>
                  <a:schemeClr val="bg1"/>
                </a:solidFill>
              </a:rPr>
              <a:t>Meteorological</a:t>
            </a:r>
            <a:r>
              <a:rPr lang="hu-HU" altLang="hu-HU" sz="3600" b="1" dirty="0">
                <a:solidFill>
                  <a:schemeClr val="bg1"/>
                </a:solidFill>
              </a:rPr>
              <a:t> Service (OMSZ), Budapest</a:t>
            </a:r>
            <a:r>
              <a:rPr lang="en-US" altLang="hu-HU" sz="2400" b="1" dirty="0">
                <a:solidFill>
                  <a:srgbClr val="FF9900"/>
                </a:solidFill>
              </a:rPr>
              <a:t/>
            </a:r>
            <a:br>
              <a:rPr lang="en-US" altLang="hu-HU" sz="2400" b="1" dirty="0">
                <a:solidFill>
                  <a:srgbClr val="FF9900"/>
                </a:solidFill>
              </a:rPr>
            </a:br>
            <a:r>
              <a:rPr lang="en-US" altLang="hu-HU" sz="4000" b="1" i="1" dirty="0">
                <a:solidFill>
                  <a:schemeClr val="bg1"/>
                </a:solidFill>
              </a:rPr>
              <a:t> </a:t>
            </a:r>
            <a:r>
              <a:rPr lang="hu-HU" altLang="hu-HU" sz="3600" b="1" i="1" dirty="0">
                <a:solidFill>
                  <a:schemeClr val="bg1"/>
                </a:solidFill>
              </a:rPr>
              <a:t>Key </a:t>
            </a:r>
            <a:r>
              <a:rPr lang="hu-HU" altLang="hu-HU" sz="3600" b="1" i="1" dirty="0" err="1">
                <a:solidFill>
                  <a:schemeClr val="bg1"/>
                </a:solidFill>
              </a:rPr>
              <a:t>words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: HAWK-3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workstation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PROFORCE,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graphical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visualization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EPS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products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</a:t>
            </a:r>
          </a:p>
          <a:p>
            <a:pPr algn="ctr">
              <a:defRPr/>
            </a:pPr>
            <a:r>
              <a:rPr lang="hu-HU" altLang="hu-HU" sz="3600" b="1" i="1" dirty="0" err="1" smtClean="0">
                <a:solidFill>
                  <a:schemeClr val="bg1"/>
                </a:solidFill>
              </a:rPr>
              <a:t>clusters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probability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forecast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case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study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symmetric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instability</a:t>
            </a:r>
            <a:r>
              <a:rPr lang="hu-HU" altLang="hu-HU" sz="3600" b="1" i="1" dirty="0" smtClean="0">
                <a:solidFill>
                  <a:schemeClr val="bg1"/>
                </a:solidFill>
              </a:rPr>
              <a:t>, EPV </a:t>
            </a:r>
            <a:r>
              <a:rPr lang="hu-HU" altLang="hu-HU" sz="3600" b="1" i="1" dirty="0" err="1" smtClean="0">
                <a:solidFill>
                  <a:schemeClr val="bg1"/>
                </a:solidFill>
              </a:rPr>
              <a:t>concept</a:t>
            </a:r>
            <a:endParaRPr lang="en-US" altLang="hu-HU" sz="3600" b="1" i="1" dirty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endParaRPr lang="hu-HU" sz="3000" dirty="0">
              <a:solidFill>
                <a:schemeClr val="accent1">
                  <a:lumMod val="20000"/>
                  <a:lumOff val="8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hu-HU" sz="38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</a:rPr>
              <a:t>E-mail: </a:t>
            </a:r>
            <a:r>
              <a:rPr lang="hu-HU" sz="38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</a:rPr>
              <a:t>allaga.t</a:t>
            </a:r>
            <a:r>
              <a:rPr lang="hu-HU" sz="3800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</a:rPr>
              <a:t>@</a:t>
            </a:r>
            <a:r>
              <a:rPr lang="hu-HU" sz="3800" dirty="0" err="1">
                <a:solidFill>
                  <a:schemeClr val="accent1">
                    <a:lumMod val="20000"/>
                    <a:lumOff val="80000"/>
                  </a:schemeClr>
                </a:solidFill>
                <a:latin typeface="Arial" charset="0"/>
              </a:rPr>
              <a:t>met.hu</a:t>
            </a:r>
            <a:endParaRPr lang="hu-HU" sz="3800" dirty="0">
              <a:solidFill>
                <a:schemeClr val="accent1">
                  <a:lumMod val="20000"/>
                  <a:lumOff val="8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endParaRPr lang="en-GB" dirty="0">
              <a:latin typeface="Arial" charset="0"/>
            </a:endParaRPr>
          </a:p>
        </p:txBody>
      </p:sp>
      <p:sp>
        <p:nvSpPr>
          <p:cNvPr id="2052" name="Text Box 8435"/>
          <p:cNvSpPr txBox="1">
            <a:spLocks noChangeArrowheads="1"/>
          </p:cNvSpPr>
          <p:nvPr/>
        </p:nvSpPr>
        <p:spPr bwMode="auto">
          <a:xfrm>
            <a:off x="9877425" y="36706175"/>
            <a:ext cx="50466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03288" eaLnBrk="0" hangingPunct="0">
              <a:spcAft>
                <a:spcPct val="40000"/>
              </a:spcAft>
              <a:tabLst>
                <a:tab pos="547688" algn="l"/>
              </a:tabLst>
            </a:pPr>
            <a:endParaRPr lang="en-GB" altLang="hu-HU" sz="2500" i="1">
              <a:latin typeface="Arial" charset="0"/>
            </a:endParaRPr>
          </a:p>
          <a:p>
            <a:pPr defTabSz="903288" eaLnBrk="0" hangingPunct="0">
              <a:spcAft>
                <a:spcPct val="40000"/>
              </a:spcAft>
              <a:tabLst>
                <a:tab pos="547688" algn="l"/>
              </a:tabLst>
            </a:pPr>
            <a:endParaRPr lang="en-GB" altLang="hu-HU" sz="2500" i="1">
              <a:latin typeface="Arial" charset="0"/>
            </a:endParaRPr>
          </a:p>
          <a:p>
            <a:pPr defTabSz="903288" eaLnBrk="0" hangingPunct="0">
              <a:spcAft>
                <a:spcPct val="40000"/>
              </a:spcAft>
              <a:tabLst>
                <a:tab pos="547688" algn="l"/>
              </a:tabLst>
            </a:pPr>
            <a:endParaRPr lang="en-GB" altLang="hu-HU" sz="2500" i="1">
              <a:latin typeface="Arial" charset="0"/>
            </a:endParaRPr>
          </a:p>
          <a:p>
            <a:pPr defTabSz="903288" eaLnBrk="0" hangingPunct="0">
              <a:spcAft>
                <a:spcPct val="40000"/>
              </a:spcAft>
              <a:tabLst>
                <a:tab pos="547688" algn="l"/>
              </a:tabLst>
            </a:pPr>
            <a:endParaRPr lang="en-GB" altLang="hu-HU" sz="2500" i="1">
              <a:latin typeface="Arial" charset="0"/>
            </a:endParaRPr>
          </a:p>
          <a:p>
            <a:pPr defTabSz="903288" eaLnBrk="0" hangingPunct="0">
              <a:spcAft>
                <a:spcPct val="40000"/>
              </a:spcAft>
              <a:tabLst>
                <a:tab pos="547688" algn="l"/>
              </a:tabLst>
            </a:pPr>
            <a:endParaRPr lang="en-GB" altLang="hu-HU" sz="2500" i="1">
              <a:latin typeface="Arial" charset="0"/>
            </a:endParaRPr>
          </a:p>
        </p:txBody>
      </p:sp>
      <p:sp>
        <p:nvSpPr>
          <p:cNvPr id="2054" name="Szövegdoboz 96"/>
          <p:cNvSpPr>
            <a:spLocks noChangeArrowheads="1"/>
          </p:cNvSpPr>
          <p:nvPr/>
        </p:nvSpPr>
        <p:spPr bwMode="auto">
          <a:xfrm>
            <a:off x="865188" y="5514975"/>
            <a:ext cx="3171825" cy="744538"/>
          </a:xfrm>
          <a:prstGeom prst="roundRect">
            <a:avLst>
              <a:gd name="adj" fmla="val 16667"/>
            </a:avLst>
          </a:prstGeom>
          <a:noFill/>
          <a:ln w="28575">
            <a:noFill/>
            <a:round/>
            <a:headEnd/>
            <a:tailEnd/>
          </a:ln>
        </p:spPr>
        <p:txBody>
          <a:bodyPr lIns="86831" tIns="43416" rIns="86831" bIns="43416">
            <a:spAutoFit/>
          </a:bodyPr>
          <a:lstStyle/>
          <a:p>
            <a:pPr eaLnBrk="0" hangingPunct="0"/>
            <a:endParaRPr lang="en-GB" altLang="hu-HU" sz="3800">
              <a:solidFill>
                <a:srgbClr val="996633"/>
              </a:solidFill>
              <a:latin typeface="Arial" charset="0"/>
            </a:endParaRPr>
          </a:p>
        </p:txBody>
      </p:sp>
      <p:sp>
        <p:nvSpPr>
          <p:cNvPr id="2056" name="Szövegdoboz 55"/>
          <p:cNvSpPr txBox="1">
            <a:spLocks noChangeArrowheads="1"/>
          </p:cNvSpPr>
          <p:nvPr/>
        </p:nvSpPr>
        <p:spPr bwMode="auto">
          <a:xfrm>
            <a:off x="16130588" y="38015863"/>
            <a:ext cx="20574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hu-HU" altLang="hu-HU"/>
          </a:p>
        </p:txBody>
      </p:sp>
      <p:sp>
        <p:nvSpPr>
          <p:cNvPr id="2057" name="Szövegdoboz 65"/>
          <p:cNvSpPr txBox="1">
            <a:spLocks noChangeArrowheads="1"/>
          </p:cNvSpPr>
          <p:nvPr/>
        </p:nvSpPr>
        <p:spPr bwMode="auto">
          <a:xfrm>
            <a:off x="1709404" y="7114836"/>
            <a:ext cx="12004592" cy="276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lnSpc>
                <a:spcPts val="3000"/>
              </a:lnSpc>
            </a:pPr>
            <a:r>
              <a:rPr lang="hu-HU" sz="2400" dirty="0"/>
              <a:t>The </a:t>
            </a:r>
            <a:r>
              <a:rPr lang="hu-HU" sz="2400" dirty="0" err="1"/>
              <a:t>Hungarian</a:t>
            </a:r>
            <a:r>
              <a:rPr lang="hu-HU" sz="2400" dirty="0"/>
              <a:t> </a:t>
            </a:r>
            <a:r>
              <a:rPr lang="hu-HU" sz="2400" dirty="0" err="1"/>
              <a:t>Meteorological</a:t>
            </a:r>
            <a:r>
              <a:rPr lang="hu-HU" sz="2400" dirty="0"/>
              <a:t> Service (HMS), </a:t>
            </a:r>
            <a:r>
              <a:rPr lang="hu-HU" sz="2400" dirty="0" err="1"/>
              <a:t>located</a:t>
            </a:r>
            <a:r>
              <a:rPr lang="hu-HU" sz="2400" dirty="0"/>
              <a:t> </a:t>
            </a:r>
            <a:r>
              <a:rPr lang="hu-HU" sz="2400" dirty="0" err="1"/>
              <a:t>in</a:t>
            </a:r>
            <a:r>
              <a:rPr lang="hu-HU" sz="2400" dirty="0"/>
              <a:t> Budapest, Hungary, </a:t>
            </a:r>
            <a:r>
              <a:rPr lang="hu-HU" sz="2400" dirty="0" err="1"/>
              <a:t>was</a:t>
            </a:r>
            <a:r>
              <a:rPr lang="hu-HU" sz="2400" dirty="0"/>
              <a:t> </a:t>
            </a:r>
            <a:r>
              <a:rPr lang="hu-HU" sz="2400" dirty="0" err="1"/>
              <a:t>established</a:t>
            </a:r>
            <a:r>
              <a:rPr lang="hu-HU" sz="2400" dirty="0"/>
              <a:t> </a:t>
            </a:r>
            <a:r>
              <a:rPr lang="hu-HU" sz="2400" dirty="0" err="1"/>
              <a:t>in</a:t>
            </a:r>
            <a:r>
              <a:rPr lang="hu-HU" sz="2400" dirty="0"/>
              <a:t> 1870. </a:t>
            </a:r>
            <a:r>
              <a:rPr lang="hu-HU" sz="2400" dirty="0" err="1" smtClean="0"/>
              <a:t>As</a:t>
            </a:r>
            <a:r>
              <a:rPr lang="hu-HU" sz="2400" dirty="0" smtClean="0"/>
              <a:t> </a:t>
            </a:r>
            <a:r>
              <a:rPr lang="hu-HU" sz="2400" dirty="0"/>
              <a:t>a </a:t>
            </a:r>
            <a:r>
              <a:rPr lang="hu-HU" sz="2400" dirty="0" err="1"/>
              <a:t>national</a:t>
            </a:r>
            <a:r>
              <a:rPr lang="hu-HU" sz="2400" dirty="0"/>
              <a:t> service, HMS </a:t>
            </a:r>
            <a:r>
              <a:rPr lang="hu-HU" sz="2400" dirty="0" smtClean="0"/>
              <a:t>has </a:t>
            </a:r>
            <a:r>
              <a:rPr lang="hu-HU" sz="2400" dirty="0" err="1" smtClean="0"/>
              <a:t>several</a:t>
            </a:r>
            <a:r>
              <a:rPr lang="hu-HU" sz="2400" dirty="0" smtClean="0"/>
              <a:t> main </a:t>
            </a:r>
            <a:r>
              <a:rPr lang="hu-HU" sz="2400" dirty="0" err="1" smtClean="0"/>
              <a:t>tasks</a:t>
            </a:r>
            <a:r>
              <a:rPr lang="hu-HU" sz="2400" dirty="0" smtClean="0"/>
              <a:t> </a:t>
            </a:r>
            <a:r>
              <a:rPr lang="hu-HU" sz="2400" dirty="0" err="1" smtClean="0"/>
              <a:t>such</a:t>
            </a:r>
            <a:r>
              <a:rPr lang="hu-HU" sz="2400" dirty="0" smtClean="0"/>
              <a:t> </a:t>
            </a:r>
            <a:r>
              <a:rPr lang="hu-HU" sz="2400" dirty="0" err="1" smtClean="0"/>
              <a:t>as</a:t>
            </a:r>
            <a:r>
              <a:rPr lang="hu-HU" sz="2400" dirty="0" smtClean="0"/>
              <a:t> </a:t>
            </a:r>
            <a:r>
              <a:rPr lang="hu-HU" sz="2400" dirty="0" err="1" smtClean="0"/>
              <a:t>maintaining</a:t>
            </a:r>
            <a:r>
              <a:rPr lang="hu-HU" sz="2400" dirty="0" smtClean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synoptic</a:t>
            </a:r>
            <a:r>
              <a:rPr lang="hu-HU" sz="2400" dirty="0"/>
              <a:t> </a:t>
            </a:r>
            <a:r>
              <a:rPr lang="hu-HU" sz="2400" dirty="0" err="1"/>
              <a:t>weather</a:t>
            </a:r>
            <a:r>
              <a:rPr lang="hu-HU" sz="2400" dirty="0"/>
              <a:t> </a:t>
            </a:r>
            <a:r>
              <a:rPr lang="hu-HU" sz="2400" dirty="0" err="1"/>
              <a:t>station</a:t>
            </a:r>
            <a:r>
              <a:rPr lang="hu-HU" sz="2400" dirty="0"/>
              <a:t> </a:t>
            </a:r>
            <a:r>
              <a:rPr lang="hu-HU" sz="2400" dirty="0" err="1" smtClean="0"/>
              <a:t>network</a:t>
            </a:r>
            <a:r>
              <a:rPr lang="hu-HU" sz="2400" dirty="0" smtClean="0"/>
              <a:t>, </a:t>
            </a:r>
            <a:r>
              <a:rPr lang="hu-HU" sz="2400" dirty="0" err="1" smtClean="0"/>
              <a:t>lightning</a:t>
            </a:r>
            <a:r>
              <a:rPr lang="hu-HU" sz="2400" dirty="0" smtClean="0"/>
              <a:t> </a:t>
            </a:r>
            <a:r>
              <a:rPr lang="hu-HU" sz="2400" dirty="0" err="1"/>
              <a:t>localization</a:t>
            </a:r>
            <a:r>
              <a:rPr lang="hu-HU" sz="2400" dirty="0"/>
              <a:t> </a:t>
            </a:r>
            <a:r>
              <a:rPr lang="hu-HU" sz="2400" dirty="0" err="1" smtClean="0"/>
              <a:t>system</a:t>
            </a:r>
            <a:r>
              <a:rPr lang="hu-HU" sz="2400" dirty="0" smtClean="0"/>
              <a:t> and radar </a:t>
            </a:r>
            <a:r>
              <a:rPr lang="hu-HU" sz="2400" dirty="0" err="1"/>
              <a:t>network</a:t>
            </a:r>
            <a:r>
              <a:rPr lang="hu-HU" sz="2400" dirty="0"/>
              <a:t>, </a:t>
            </a:r>
            <a:r>
              <a:rPr lang="hu-HU" sz="2400" dirty="0" err="1" smtClean="0"/>
              <a:t>releasing</a:t>
            </a:r>
            <a:r>
              <a:rPr lang="hu-HU" sz="2400" dirty="0" smtClean="0"/>
              <a:t> </a:t>
            </a:r>
            <a:r>
              <a:rPr lang="hu-HU" sz="2400" dirty="0" err="1"/>
              <a:t>weather</a:t>
            </a:r>
            <a:r>
              <a:rPr lang="hu-HU" sz="2400" dirty="0"/>
              <a:t> </a:t>
            </a:r>
            <a:r>
              <a:rPr lang="hu-HU" sz="2400" dirty="0" err="1" smtClean="0"/>
              <a:t>balloons</a:t>
            </a:r>
            <a:r>
              <a:rPr lang="hu-HU" sz="2400" dirty="0" smtClean="0"/>
              <a:t>, </a:t>
            </a:r>
            <a:r>
              <a:rPr lang="hu-HU" sz="2400" dirty="0" err="1" smtClean="0"/>
              <a:t>collecting</a:t>
            </a:r>
            <a:r>
              <a:rPr lang="hu-HU" sz="2400" dirty="0" smtClean="0"/>
              <a:t>, </a:t>
            </a:r>
            <a:r>
              <a:rPr lang="hu-HU" sz="2400" dirty="0" err="1" smtClean="0"/>
              <a:t>controlling</a:t>
            </a:r>
            <a:r>
              <a:rPr lang="hu-HU" sz="2400" dirty="0" smtClean="0"/>
              <a:t> </a:t>
            </a:r>
            <a:r>
              <a:rPr lang="hu-HU" sz="2400" dirty="0"/>
              <a:t>and </a:t>
            </a:r>
            <a:r>
              <a:rPr lang="hu-HU" sz="2400" dirty="0" err="1" smtClean="0"/>
              <a:t>handling</a:t>
            </a:r>
            <a:r>
              <a:rPr lang="hu-HU" sz="2400" dirty="0" smtClean="0"/>
              <a:t> </a:t>
            </a:r>
            <a:r>
              <a:rPr lang="hu-HU" sz="2400" dirty="0" err="1" smtClean="0"/>
              <a:t>datasets</a:t>
            </a:r>
            <a:r>
              <a:rPr lang="hu-HU" sz="2400" dirty="0" smtClean="0"/>
              <a:t>. </a:t>
            </a:r>
            <a:r>
              <a:rPr lang="hu-HU" sz="2400" dirty="0" err="1"/>
              <a:t>Its</a:t>
            </a:r>
            <a:r>
              <a:rPr lang="hu-HU" sz="2400" dirty="0"/>
              <a:t> </a:t>
            </a:r>
            <a:r>
              <a:rPr lang="hu-HU" sz="2400" dirty="0" err="1"/>
              <a:t>operational</a:t>
            </a:r>
            <a:r>
              <a:rPr lang="hu-HU" sz="2400" dirty="0"/>
              <a:t> </a:t>
            </a:r>
            <a:r>
              <a:rPr lang="hu-HU" sz="2400" dirty="0" err="1"/>
              <a:t>task</a:t>
            </a:r>
            <a:r>
              <a:rPr lang="hu-HU" sz="2400" dirty="0"/>
              <a:t> is </a:t>
            </a:r>
            <a:r>
              <a:rPr lang="hu-HU" sz="2400" dirty="0" err="1"/>
              <a:t>to</a:t>
            </a:r>
            <a:r>
              <a:rPr lang="hu-HU" sz="2400" dirty="0"/>
              <a:t> </a:t>
            </a:r>
            <a:r>
              <a:rPr lang="hu-HU" sz="2400" dirty="0" err="1"/>
              <a:t>produce</a:t>
            </a:r>
            <a:r>
              <a:rPr lang="hu-HU" sz="2400" dirty="0"/>
              <a:t> </a:t>
            </a:r>
            <a:r>
              <a:rPr lang="hu-HU" sz="2400" dirty="0" err="1"/>
              <a:t>forecasts</a:t>
            </a:r>
            <a:r>
              <a:rPr lang="hu-HU" sz="2400" dirty="0"/>
              <a:t> </a:t>
            </a:r>
            <a:r>
              <a:rPr lang="hu-HU" sz="2400" dirty="0" err="1"/>
              <a:t>based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</a:t>
            </a:r>
            <a:r>
              <a:rPr lang="hu-HU" sz="2400" dirty="0" err="1"/>
              <a:t>international</a:t>
            </a:r>
            <a:r>
              <a:rPr lang="hu-HU" sz="2400" dirty="0"/>
              <a:t> and </a:t>
            </a:r>
            <a:r>
              <a:rPr lang="hu-HU" sz="2400" dirty="0" err="1"/>
              <a:t>adapted</a:t>
            </a:r>
            <a:r>
              <a:rPr lang="hu-HU" sz="2400" dirty="0"/>
              <a:t> </a:t>
            </a:r>
            <a:r>
              <a:rPr lang="hu-HU" sz="2400" dirty="0" err="1"/>
              <a:t>numerical</a:t>
            </a:r>
            <a:r>
              <a:rPr lang="hu-HU" sz="2400" dirty="0"/>
              <a:t> </a:t>
            </a:r>
            <a:r>
              <a:rPr lang="hu-HU" sz="2400" dirty="0" err="1"/>
              <a:t>weather</a:t>
            </a:r>
            <a:r>
              <a:rPr lang="hu-HU" sz="2400" dirty="0"/>
              <a:t> </a:t>
            </a:r>
            <a:r>
              <a:rPr lang="hu-HU" sz="2400" dirty="0" err="1"/>
              <a:t>prediction</a:t>
            </a:r>
            <a:r>
              <a:rPr lang="hu-HU" sz="2400" dirty="0"/>
              <a:t> </a:t>
            </a:r>
            <a:r>
              <a:rPr lang="hu-HU" sz="2400" dirty="0" err="1"/>
              <a:t>models</a:t>
            </a:r>
            <a:r>
              <a:rPr lang="hu-HU" sz="2400" dirty="0"/>
              <a:t>. </a:t>
            </a:r>
            <a:r>
              <a:rPr lang="hu-HU" sz="2400" dirty="0" err="1"/>
              <a:t>Besides</a:t>
            </a:r>
            <a:r>
              <a:rPr lang="hu-HU" sz="2400" dirty="0"/>
              <a:t>, </a:t>
            </a:r>
            <a:r>
              <a:rPr lang="hu-HU" sz="2400" dirty="0" err="1"/>
              <a:t>research</a:t>
            </a:r>
            <a:r>
              <a:rPr lang="hu-HU" sz="2400" dirty="0"/>
              <a:t> is </a:t>
            </a:r>
            <a:r>
              <a:rPr lang="hu-HU" sz="2400" dirty="0" err="1"/>
              <a:t>conducted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</a:t>
            </a:r>
            <a:r>
              <a:rPr lang="hu-HU" sz="2400" dirty="0" err="1"/>
              <a:t>several</a:t>
            </a:r>
            <a:r>
              <a:rPr lang="hu-HU" sz="2400" dirty="0"/>
              <a:t> </a:t>
            </a:r>
            <a:r>
              <a:rPr lang="hu-HU" sz="2400" dirty="0" err="1"/>
              <a:t>scientific</a:t>
            </a:r>
            <a:r>
              <a:rPr lang="hu-HU" sz="2400" dirty="0"/>
              <a:t> </a:t>
            </a:r>
            <a:r>
              <a:rPr lang="hu-HU" sz="2400" dirty="0" err="1"/>
              <a:t>areas</a:t>
            </a:r>
            <a:r>
              <a:rPr lang="hu-HU" sz="2400" dirty="0"/>
              <a:t> </a:t>
            </a:r>
            <a:r>
              <a:rPr lang="hu-HU" sz="2400" dirty="0" err="1" smtClean="0"/>
              <a:t>such</a:t>
            </a:r>
            <a:r>
              <a:rPr lang="hu-HU" sz="2400" dirty="0" smtClean="0"/>
              <a:t> </a:t>
            </a:r>
            <a:r>
              <a:rPr lang="hu-HU" sz="2400" dirty="0" err="1" smtClean="0"/>
              <a:t>as</a:t>
            </a:r>
            <a:r>
              <a:rPr lang="hu-HU" sz="2400" dirty="0" smtClean="0"/>
              <a:t> </a:t>
            </a:r>
            <a:r>
              <a:rPr lang="hu-HU" sz="2400" dirty="0"/>
              <a:t>NWP and </a:t>
            </a:r>
            <a:r>
              <a:rPr lang="hu-HU" sz="2400" dirty="0" err="1"/>
              <a:t>climate</a:t>
            </a:r>
            <a:r>
              <a:rPr lang="hu-HU" sz="2400" dirty="0"/>
              <a:t> modelling, </a:t>
            </a:r>
            <a:r>
              <a:rPr lang="hu-HU" sz="2400" dirty="0" err="1"/>
              <a:t>atmospheric</a:t>
            </a:r>
            <a:r>
              <a:rPr lang="hu-HU" sz="2400" dirty="0"/>
              <a:t> </a:t>
            </a:r>
            <a:r>
              <a:rPr lang="hu-HU" sz="2400" dirty="0" err="1"/>
              <a:t>chemistry</a:t>
            </a:r>
            <a:r>
              <a:rPr lang="hu-HU" sz="2400" dirty="0"/>
              <a:t>. </a:t>
            </a:r>
          </a:p>
        </p:txBody>
      </p:sp>
      <p:sp>
        <p:nvSpPr>
          <p:cNvPr id="2058" name="Rectangle 167"/>
          <p:cNvSpPr>
            <a:spLocks noChangeArrowheads="1"/>
          </p:cNvSpPr>
          <p:nvPr/>
        </p:nvSpPr>
        <p:spPr bwMode="auto">
          <a:xfrm>
            <a:off x="985377" y="5707063"/>
            <a:ext cx="13468810" cy="685799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HMS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59" name="Rectangle 167"/>
          <p:cNvSpPr>
            <a:spLocks noChangeArrowheads="1"/>
          </p:cNvSpPr>
          <p:nvPr/>
        </p:nvSpPr>
        <p:spPr bwMode="auto">
          <a:xfrm>
            <a:off x="969501" y="10553358"/>
            <a:ext cx="13484686" cy="684000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HMS and ECMWF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60" name="Szövegdoboz 65"/>
          <p:cNvSpPr txBox="1">
            <a:spLocks noChangeArrowheads="1"/>
          </p:cNvSpPr>
          <p:nvPr/>
        </p:nvSpPr>
        <p:spPr bwMode="auto">
          <a:xfrm>
            <a:off x="1671174" y="12185878"/>
            <a:ext cx="12004592" cy="1278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lnSpc>
                <a:spcPts val="3000"/>
              </a:lnSpc>
            </a:pPr>
            <a:r>
              <a:rPr lang="en-US" sz="2400" dirty="0" smtClean="0"/>
              <a:t>On 1 July, 1994 Hungary became a cooperating-member of ECMWF and its forecasts have been available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forecasters</a:t>
            </a:r>
            <a:r>
              <a:rPr lang="hu-HU" sz="2400" dirty="0" smtClean="0"/>
              <a:t> </a:t>
            </a:r>
            <a:r>
              <a:rPr lang="en-US" sz="2400" dirty="0" smtClean="0"/>
              <a:t>since 1995.</a:t>
            </a:r>
            <a:endParaRPr lang="hu-HU" sz="2400" dirty="0" smtClean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HMS has </a:t>
            </a:r>
            <a:r>
              <a:rPr lang="hu-HU" sz="2400" dirty="0"/>
              <a:t>8 </a:t>
            </a:r>
            <a:r>
              <a:rPr lang="hu-HU" sz="2400" dirty="0" err="1" smtClean="0"/>
              <a:t>researching</a:t>
            </a:r>
            <a:r>
              <a:rPr lang="hu-HU" sz="2400" dirty="0" smtClean="0"/>
              <a:t>, </a:t>
            </a:r>
            <a:r>
              <a:rPr lang="hu-HU" sz="2400" dirty="0" err="1" smtClean="0"/>
              <a:t>developing</a:t>
            </a:r>
            <a:r>
              <a:rPr lang="hu-HU" sz="2400" dirty="0" smtClean="0"/>
              <a:t> </a:t>
            </a:r>
            <a:r>
              <a:rPr lang="hu-HU" sz="2400" dirty="0"/>
              <a:t>and </a:t>
            </a:r>
            <a:r>
              <a:rPr lang="hu-HU" sz="2400" dirty="0" err="1"/>
              <a:t>forecasting</a:t>
            </a:r>
            <a:r>
              <a:rPr lang="hu-HU" sz="2400" dirty="0"/>
              <a:t> </a:t>
            </a:r>
            <a:r>
              <a:rPr lang="hu-HU" sz="2400" dirty="0" err="1"/>
              <a:t>activities</a:t>
            </a:r>
            <a:r>
              <a:rPr lang="hu-HU" sz="2400" dirty="0"/>
              <a:t> </a:t>
            </a:r>
            <a:r>
              <a:rPr lang="hu-HU" sz="2400" dirty="0" err="1"/>
              <a:t>based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ECMWF </a:t>
            </a:r>
            <a:r>
              <a:rPr lang="hu-HU" sz="2400" dirty="0" err="1"/>
              <a:t>model</a:t>
            </a:r>
            <a:r>
              <a:rPr lang="hu-HU" sz="2400" dirty="0"/>
              <a:t> </a:t>
            </a:r>
            <a:r>
              <a:rPr lang="hu-HU" sz="2400" dirty="0" err="1"/>
              <a:t>data</a:t>
            </a:r>
            <a:r>
              <a:rPr lang="hu-HU" sz="2400" dirty="0"/>
              <a:t>:</a:t>
            </a:r>
          </a:p>
          <a:p>
            <a:pPr algn="just" eaLnBrk="0" hangingPunct="0">
              <a:lnSpc>
                <a:spcPts val="3000"/>
              </a:lnSpc>
            </a:pPr>
            <a:endParaRPr lang="hu-HU" sz="2800" dirty="0"/>
          </a:p>
          <a:p>
            <a:pPr algn="just" eaLnBrk="0" hangingPunct="0">
              <a:lnSpc>
                <a:spcPts val="3000"/>
              </a:lnSpc>
            </a:pPr>
            <a:r>
              <a:rPr lang="hu-HU" sz="2800" dirty="0"/>
              <a:t> </a:t>
            </a:r>
            <a:r>
              <a:rPr lang="hu-HU" sz="2400" dirty="0"/>
              <a:t>1) </a:t>
            </a:r>
            <a:r>
              <a:rPr lang="hu-HU" sz="2400" dirty="0" err="1"/>
              <a:t>Graphical</a:t>
            </a:r>
            <a:r>
              <a:rPr lang="hu-HU" sz="2400" dirty="0"/>
              <a:t> </a:t>
            </a:r>
            <a:r>
              <a:rPr lang="hu-HU" sz="2400" dirty="0" err="1"/>
              <a:t>visualization</a:t>
            </a:r>
            <a:r>
              <a:rPr lang="hu-HU" sz="2400" dirty="0"/>
              <a:t> of ECMWF </a:t>
            </a:r>
            <a:r>
              <a:rPr lang="hu-HU" sz="2400" dirty="0" err="1"/>
              <a:t>forecasts</a:t>
            </a:r>
            <a:r>
              <a:rPr lang="hu-HU" sz="2400" dirty="0"/>
              <a:t> </a:t>
            </a:r>
            <a:r>
              <a:rPr lang="hu-HU" sz="2400" dirty="0" err="1"/>
              <a:t>with</a:t>
            </a:r>
            <a:r>
              <a:rPr lang="hu-HU" sz="2400" dirty="0"/>
              <a:t> </a:t>
            </a:r>
            <a:r>
              <a:rPr lang="hu-HU" sz="2400" dirty="0" smtClean="0"/>
              <a:t>HAWK-3; </a:t>
            </a:r>
            <a:r>
              <a:rPr lang="hu-HU" sz="2400" dirty="0" err="1" smtClean="0"/>
              <a:t>some</a:t>
            </a:r>
            <a:r>
              <a:rPr lang="hu-HU" sz="2400" dirty="0" smtClean="0"/>
              <a:t> </a:t>
            </a:r>
            <a:r>
              <a:rPr lang="hu-HU" sz="2400" dirty="0" err="1" smtClean="0"/>
              <a:t>outputs</a:t>
            </a:r>
            <a:r>
              <a:rPr lang="hu-HU" sz="2400" dirty="0" smtClean="0"/>
              <a:t> </a:t>
            </a:r>
            <a:r>
              <a:rPr lang="hu-HU" sz="2400" dirty="0" err="1" smtClean="0"/>
              <a:t>are</a:t>
            </a:r>
            <a:r>
              <a:rPr lang="hu-HU" sz="2400" dirty="0" smtClean="0"/>
              <a:t> </a:t>
            </a:r>
            <a:r>
              <a:rPr lang="hu-HU" sz="2400" dirty="0" err="1" smtClean="0"/>
              <a:t>available</a:t>
            </a:r>
            <a:r>
              <a:rPr lang="hu-HU" sz="2400" dirty="0" smtClean="0"/>
              <a:t> </a:t>
            </a:r>
            <a:r>
              <a:rPr lang="hu-HU" sz="2400" dirty="0" err="1" smtClean="0"/>
              <a:t>on</a:t>
            </a:r>
            <a:r>
              <a:rPr lang="hu-HU" sz="2400" dirty="0" smtClean="0"/>
              <a:t> </a:t>
            </a:r>
            <a:r>
              <a:rPr lang="hu-HU" sz="2400" dirty="0"/>
              <a:t> </a:t>
            </a:r>
            <a:r>
              <a:rPr lang="hu-HU" sz="2400" dirty="0" smtClean="0"/>
              <a:t>        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/>
              <a:t>public</a:t>
            </a:r>
            <a:r>
              <a:rPr lang="hu-HU" sz="2400" dirty="0"/>
              <a:t> </a:t>
            </a:r>
            <a:r>
              <a:rPr lang="hu-HU" sz="2400" dirty="0" err="1" smtClean="0"/>
              <a:t>website</a:t>
            </a:r>
            <a:endParaRPr lang="hu-HU" sz="2400" dirty="0" smtClean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smtClean="0"/>
              <a:t>HAWK-3 software, </a:t>
            </a:r>
            <a:r>
              <a:rPr lang="hu-HU" sz="2000" dirty="0" err="1" smtClean="0"/>
              <a:t>developed</a:t>
            </a:r>
            <a:r>
              <a:rPr lang="hu-HU" sz="2000" dirty="0" smtClean="0"/>
              <a:t> </a:t>
            </a:r>
            <a:r>
              <a:rPr lang="hu-HU" sz="2000" dirty="0" err="1" smtClean="0"/>
              <a:t>at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HMS, is </a:t>
            </a:r>
            <a:r>
              <a:rPr lang="hu-HU" sz="2000" dirty="0" err="1" smtClean="0"/>
              <a:t>able</a:t>
            </a:r>
            <a:r>
              <a:rPr lang="hu-HU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produce</a:t>
            </a:r>
            <a:r>
              <a:rPr lang="hu-HU" sz="2000" dirty="0" smtClean="0"/>
              <a:t> and </a:t>
            </a:r>
            <a:r>
              <a:rPr lang="hu-HU" sz="2000" dirty="0" err="1" smtClean="0"/>
              <a:t>visualize</a:t>
            </a:r>
            <a:r>
              <a:rPr lang="hu-HU" sz="2000" dirty="0" smtClean="0"/>
              <a:t> 2D </a:t>
            </a:r>
            <a:r>
              <a:rPr lang="hu-HU" sz="2000" dirty="0" err="1" smtClean="0"/>
              <a:t>charts</a:t>
            </a:r>
            <a:r>
              <a:rPr lang="hu-HU" sz="2000" dirty="0" smtClean="0"/>
              <a:t>, </a:t>
            </a:r>
            <a:r>
              <a:rPr lang="hu-HU" sz="2000" dirty="0" err="1" smtClean="0"/>
              <a:t>vertical</a:t>
            </a:r>
            <a:r>
              <a:rPr lang="hu-HU" sz="2000" dirty="0" smtClean="0"/>
              <a:t> </a:t>
            </a:r>
            <a:r>
              <a:rPr lang="hu-HU" sz="2000" dirty="0" err="1" smtClean="0"/>
              <a:t>cross</a:t>
            </a:r>
            <a:r>
              <a:rPr lang="hu-HU" sz="2000" dirty="0" smtClean="0"/>
              <a:t> </a:t>
            </a:r>
            <a:r>
              <a:rPr lang="hu-HU" sz="2000" dirty="0" err="1" smtClean="0"/>
              <a:t>sections</a:t>
            </a:r>
            <a:r>
              <a:rPr lang="hu-HU" sz="2000" dirty="0" smtClean="0"/>
              <a:t>, and </a:t>
            </a:r>
            <a:r>
              <a:rPr lang="hu-HU" sz="2000" dirty="0" err="1" smtClean="0"/>
              <a:t>pictures</a:t>
            </a:r>
            <a:r>
              <a:rPr lang="hu-HU" sz="2000" dirty="0" smtClean="0"/>
              <a:t> (</a:t>
            </a:r>
            <a:r>
              <a:rPr lang="hu-HU" sz="2000" dirty="0" err="1" smtClean="0"/>
              <a:t>plumes</a:t>
            </a:r>
            <a:r>
              <a:rPr lang="hu-HU" sz="2000" dirty="0" smtClean="0"/>
              <a:t>, </a:t>
            </a:r>
            <a:r>
              <a:rPr lang="hu-HU" sz="2000" dirty="0" err="1" smtClean="0"/>
              <a:t>meteograms</a:t>
            </a:r>
            <a:r>
              <a:rPr lang="hu-HU" sz="2000" dirty="0" smtClean="0"/>
              <a:t>, </a:t>
            </a:r>
            <a:r>
              <a:rPr lang="hu-HU" sz="2000" dirty="0" err="1" smtClean="0"/>
              <a:t>histograms</a:t>
            </a:r>
            <a:r>
              <a:rPr lang="hu-HU" sz="2000" dirty="0" smtClean="0"/>
              <a:t>) </a:t>
            </a:r>
            <a:r>
              <a:rPr lang="hu-HU" sz="2000" dirty="0" err="1" smtClean="0"/>
              <a:t>derived</a:t>
            </a:r>
            <a:r>
              <a:rPr lang="hu-HU" sz="2000" dirty="0" smtClean="0"/>
              <a:t> </a:t>
            </a:r>
            <a:r>
              <a:rPr lang="hu-HU" sz="2000" dirty="0" err="1" smtClean="0"/>
              <a:t>from</a:t>
            </a:r>
            <a:r>
              <a:rPr lang="hu-HU" sz="2000" dirty="0" smtClean="0"/>
              <a:t> ECMWF and </a:t>
            </a:r>
            <a:r>
              <a:rPr lang="hu-HU" sz="2000" dirty="0" err="1" smtClean="0"/>
              <a:t>other</a:t>
            </a:r>
            <a:r>
              <a:rPr lang="hu-HU" sz="2000" dirty="0" smtClean="0"/>
              <a:t> NWP </a:t>
            </a:r>
            <a:r>
              <a:rPr lang="hu-HU" sz="2000" dirty="0" err="1" smtClean="0"/>
              <a:t>model</a:t>
            </a:r>
            <a:r>
              <a:rPr lang="hu-HU" sz="2000" dirty="0" smtClean="0"/>
              <a:t> and SYNOP </a:t>
            </a:r>
            <a:r>
              <a:rPr lang="hu-HU" sz="2000" dirty="0" err="1" smtClean="0"/>
              <a:t>data</a:t>
            </a:r>
            <a:r>
              <a:rPr lang="hu-HU" sz="2000" dirty="0" smtClean="0"/>
              <a:t> </a:t>
            </a:r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2</a:t>
            </a:r>
            <a:r>
              <a:rPr lang="hu-HU" sz="2400" dirty="0" smtClean="0"/>
              <a:t>) </a:t>
            </a:r>
            <a:r>
              <a:rPr lang="hu-HU" sz="2400" dirty="0" err="1" smtClean="0"/>
              <a:t>Verification</a:t>
            </a:r>
            <a:r>
              <a:rPr lang="hu-HU" sz="2400" dirty="0" smtClean="0"/>
              <a:t> of </a:t>
            </a:r>
            <a:r>
              <a:rPr lang="hu-HU" sz="2400" dirty="0" err="1" smtClean="0"/>
              <a:t>deterministic</a:t>
            </a:r>
            <a:r>
              <a:rPr lang="hu-HU" sz="2400" dirty="0" smtClean="0"/>
              <a:t> and </a:t>
            </a:r>
            <a:r>
              <a:rPr lang="hu-HU" sz="2400" dirty="0" err="1" smtClean="0"/>
              <a:t>ensemble</a:t>
            </a:r>
            <a:r>
              <a:rPr lang="hu-HU" sz="2400" dirty="0" smtClean="0"/>
              <a:t> </a:t>
            </a:r>
            <a:r>
              <a:rPr lang="hu-HU" sz="2400" dirty="0" smtClean="0"/>
              <a:t>(EPS) </a:t>
            </a:r>
            <a:r>
              <a:rPr lang="hu-HU" sz="2400" dirty="0" err="1" smtClean="0"/>
              <a:t>forecasts</a:t>
            </a:r>
            <a:endParaRPr lang="hu-HU" sz="2400" dirty="0" smtClean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err="1"/>
              <a:t>b</a:t>
            </a:r>
            <a:r>
              <a:rPr lang="hu-HU" sz="2000" dirty="0" err="1" smtClean="0"/>
              <a:t>ased</a:t>
            </a:r>
            <a:r>
              <a:rPr lang="hu-HU" sz="2000" dirty="0" smtClean="0"/>
              <a:t> </a:t>
            </a:r>
            <a:r>
              <a:rPr lang="hu-HU" sz="2000" dirty="0" err="1" smtClean="0"/>
              <a:t>on</a:t>
            </a:r>
            <a:r>
              <a:rPr lang="hu-HU" sz="2000" dirty="0" smtClean="0"/>
              <a:t> </a:t>
            </a:r>
            <a:r>
              <a:rPr lang="hu-HU" sz="2000" dirty="0" err="1" smtClean="0"/>
              <a:t>identical</a:t>
            </a:r>
            <a:r>
              <a:rPr lang="hu-HU" sz="2000" dirty="0" smtClean="0"/>
              <a:t> </a:t>
            </a:r>
            <a:r>
              <a:rPr lang="hu-HU" sz="2000" dirty="0" err="1" smtClean="0"/>
              <a:t>aspects</a:t>
            </a:r>
            <a:r>
              <a:rPr lang="hu-HU" sz="2000" dirty="0" smtClean="0"/>
              <a:t> a </a:t>
            </a:r>
            <a:r>
              <a:rPr lang="hu-HU" sz="2000" dirty="0" err="1"/>
              <a:t>verification</a:t>
            </a:r>
            <a:r>
              <a:rPr lang="hu-HU" sz="2000" dirty="0"/>
              <a:t> </a:t>
            </a:r>
            <a:r>
              <a:rPr lang="hu-HU" sz="2000" dirty="0" err="1"/>
              <a:t>report</a:t>
            </a:r>
            <a:r>
              <a:rPr lang="hu-HU" sz="2000" dirty="0"/>
              <a:t> is </a:t>
            </a:r>
            <a:r>
              <a:rPr lang="hu-HU" sz="2000" dirty="0" err="1" smtClean="0"/>
              <a:t>prepared</a:t>
            </a:r>
            <a:r>
              <a:rPr lang="hu-HU" sz="2000" dirty="0" smtClean="0"/>
              <a:t> </a:t>
            </a:r>
            <a:r>
              <a:rPr lang="hu-HU" sz="2000" dirty="0" err="1" smtClean="0"/>
              <a:t>annually</a:t>
            </a:r>
            <a:r>
              <a:rPr lang="hu-HU" sz="2000" dirty="0"/>
              <a:t> </a:t>
            </a:r>
            <a:r>
              <a:rPr lang="hu-HU" sz="2000" dirty="0" err="1" smtClean="0"/>
              <a:t>by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Service</a:t>
            </a:r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3) </a:t>
            </a:r>
            <a:r>
              <a:rPr lang="hu-HU" sz="2400" dirty="0" err="1" smtClean="0"/>
              <a:t>Clustering</a:t>
            </a:r>
            <a:r>
              <a:rPr lang="hu-HU" sz="2400" dirty="0" smtClean="0"/>
              <a:t> of </a:t>
            </a:r>
            <a:r>
              <a:rPr lang="hu-HU" sz="2400" dirty="0" err="1" smtClean="0"/>
              <a:t>ensemble</a:t>
            </a:r>
            <a:r>
              <a:rPr lang="hu-HU" sz="2400" dirty="0" smtClean="0"/>
              <a:t> </a:t>
            </a:r>
            <a:r>
              <a:rPr lang="hu-HU" sz="2400" dirty="0" err="1" smtClean="0"/>
              <a:t>forecasts</a:t>
            </a:r>
            <a:r>
              <a:rPr lang="hu-HU" sz="2400" dirty="0" smtClean="0"/>
              <a:t> </a:t>
            </a:r>
            <a:r>
              <a:rPr lang="hu-HU" sz="2400" dirty="0" err="1" smtClean="0"/>
              <a:t>specified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Carpathian</a:t>
            </a:r>
            <a:r>
              <a:rPr lang="hu-HU" sz="2400" dirty="0" smtClean="0"/>
              <a:t> </a:t>
            </a:r>
            <a:r>
              <a:rPr lang="hu-HU" sz="2400" dirty="0" err="1" smtClean="0"/>
              <a:t>Region</a:t>
            </a:r>
            <a:endParaRPr lang="hu-HU" sz="2400" dirty="0" smtClean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smtClean="0"/>
              <a:t>2-6 </a:t>
            </a:r>
            <a:r>
              <a:rPr lang="hu-HU" sz="2000" dirty="0" err="1"/>
              <a:t>clusters</a:t>
            </a:r>
            <a:r>
              <a:rPr lang="hu-HU" sz="2000" dirty="0"/>
              <a:t> </a:t>
            </a:r>
            <a:r>
              <a:rPr lang="hu-HU" sz="2000" dirty="0" err="1" smtClean="0"/>
              <a:t>are</a:t>
            </a:r>
            <a:r>
              <a:rPr lang="hu-HU" sz="2000" dirty="0" smtClean="0"/>
              <a:t> </a:t>
            </a:r>
            <a:r>
              <a:rPr lang="hu-HU" sz="2000" dirty="0" err="1" smtClean="0"/>
              <a:t>created</a:t>
            </a:r>
            <a:r>
              <a:rPr lang="hu-HU" sz="2000" dirty="0" smtClean="0"/>
              <a:t>, </a:t>
            </a:r>
            <a:r>
              <a:rPr lang="hu-HU" sz="2000" dirty="0" err="1" smtClean="0"/>
              <a:t>then</a:t>
            </a:r>
            <a:r>
              <a:rPr lang="hu-HU" sz="2000" dirty="0" smtClean="0"/>
              <a:t> </a:t>
            </a:r>
            <a:r>
              <a:rPr lang="hu-HU" sz="2000" dirty="0" err="1"/>
              <a:t>cluster</a:t>
            </a:r>
            <a:r>
              <a:rPr lang="hu-HU" sz="2000" dirty="0"/>
              <a:t> </a:t>
            </a:r>
            <a:r>
              <a:rPr lang="hu-HU" sz="2000" dirty="0" err="1"/>
              <a:t>mean</a:t>
            </a:r>
            <a:r>
              <a:rPr lang="hu-HU" sz="2000" dirty="0"/>
              <a:t> and </a:t>
            </a:r>
            <a:r>
              <a:rPr lang="hu-HU" sz="2000" dirty="0" err="1"/>
              <a:t>cluster</a:t>
            </a:r>
            <a:r>
              <a:rPr lang="hu-HU" sz="2000" dirty="0"/>
              <a:t> </a:t>
            </a:r>
            <a:r>
              <a:rPr lang="hu-HU" sz="2000" dirty="0" err="1"/>
              <a:t>representative</a:t>
            </a:r>
            <a:r>
              <a:rPr lang="hu-HU" sz="2000" dirty="0"/>
              <a:t> </a:t>
            </a:r>
            <a:r>
              <a:rPr lang="hu-HU" sz="2000" dirty="0" err="1" smtClean="0"/>
              <a:t>members</a:t>
            </a:r>
            <a:r>
              <a:rPr lang="hu-HU" sz="2000" dirty="0" smtClean="0"/>
              <a:t> </a:t>
            </a:r>
            <a:r>
              <a:rPr lang="hu-HU" sz="2000" dirty="0" err="1" smtClean="0"/>
              <a:t>are</a:t>
            </a:r>
            <a:r>
              <a:rPr lang="hu-HU" sz="2000" dirty="0" smtClean="0"/>
              <a:t> </a:t>
            </a:r>
            <a:r>
              <a:rPr lang="hu-HU" sz="2000" dirty="0" err="1" smtClean="0"/>
              <a:t>calculated</a:t>
            </a:r>
            <a:endParaRPr lang="hu-HU" sz="2000" dirty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4) </a:t>
            </a:r>
            <a:r>
              <a:rPr lang="hu-HU" sz="2400" dirty="0" err="1" smtClean="0"/>
              <a:t>Running</a:t>
            </a:r>
            <a:r>
              <a:rPr lang="hu-HU" sz="2400" dirty="0" smtClean="0"/>
              <a:t> limited </a:t>
            </a:r>
            <a:r>
              <a:rPr lang="hu-HU" sz="2400" dirty="0" err="1" smtClean="0"/>
              <a:t>area</a:t>
            </a:r>
            <a:r>
              <a:rPr lang="hu-HU" sz="2400" dirty="0" smtClean="0"/>
              <a:t> </a:t>
            </a:r>
            <a:r>
              <a:rPr lang="hu-HU" sz="2400" dirty="0" err="1" smtClean="0"/>
              <a:t>numerical</a:t>
            </a:r>
            <a:r>
              <a:rPr lang="hu-HU" sz="2400" dirty="0" smtClean="0"/>
              <a:t> </a:t>
            </a:r>
            <a:r>
              <a:rPr lang="hu-HU" sz="2400" dirty="0" err="1" smtClean="0"/>
              <a:t>models</a:t>
            </a:r>
            <a:r>
              <a:rPr lang="hu-HU" sz="2400" dirty="0" smtClean="0"/>
              <a:t> (LAM) </a:t>
            </a:r>
            <a:r>
              <a:rPr lang="hu-HU" sz="2400" dirty="0" err="1" smtClean="0"/>
              <a:t>using</a:t>
            </a:r>
            <a:r>
              <a:rPr lang="hu-HU" sz="2400" dirty="0" smtClean="0"/>
              <a:t> </a:t>
            </a:r>
            <a:r>
              <a:rPr lang="hu-HU" sz="2400" dirty="0" err="1" smtClean="0"/>
              <a:t>initial</a:t>
            </a:r>
            <a:r>
              <a:rPr lang="hu-HU" sz="2400" dirty="0" smtClean="0"/>
              <a:t> and </a:t>
            </a:r>
            <a:r>
              <a:rPr lang="hu-HU" sz="2400" dirty="0" err="1" smtClean="0"/>
              <a:t>lateral</a:t>
            </a:r>
            <a:r>
              <a:rPr lang="hu-HU" sz="2400" dirty="0" smtClean="0"/>
              <a:t> </a:t>
            </a:r>
            <a:r>
              <a:rPr lang="hu-HU" sz="2400" dirty="0" err="1" smtClean="0"/>
              <a:t>boundary</a:t>
            </a:r>
            <a:r>
              <a:rPr lang="hu-HU" sz="2400" dirty="0" smtClean="0"/>
              <a:t> </a:t>
            </a:r>
            <a:r>
              <a:rPr lang="hu-HU" sz="2400" dirty="0" err="1" smtClean="0"/>
              <a:t>conditions</a:t>
            </a:r>
            <a:r>
              <a:rPr lang="hu-HU" sz="2400" dirty="0" smtClean="0"/>
              <a:t> </a:t>
            </a:r>
            <a:r>
              <a:rPr lang="hu-HU" sz="2400" dirty="0" err="1" smtClean="0"/>
              <a:t>derived</a:t>
            </a:r>
            <a:r>
              <a:rPr lang="hu-HU" sz="2400" dirty="0" smtClean="0"/>
              <a:t> </a:t>
            </a:r>
            <a:r>
              <a:rPr lang="hu-HU" sz="2400" dirty="0" err="1" smtClean="0"/>
              <a:t>from</a:t>
            </a:r>
            <a:r>
              <a:rPr lang="hu-HU" sz="2400" dirty="0" smtClean="0"/>
              <a:t> ECMWF </a:t>
            </a:r>
            <a:r>
              <a:rPr lang="hu-HU" sz="2400" dirty="0" err="1" smtClean="0"/>
              <a:t>deterministic</a:t>
            </a:r>
            <a:r>
              <a:rPr lang="hu-HU" sz="2400" dirty="0" smtClean="0"/>
              <a:t> and EPS </a:t>
            </a:r>
            <a:r>
              <a:rPr lang="hu-HU" sz="2400" dirty="0" err="1" smtClean="0"/>
              <a:t>forecasts</a:t>
            </a:r>
            <a:endParaRPr lang="hu-HU" sz="2400" dirty="0" smtClean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err="1" smtClean="0"/>
              <a:t>new</a:t>
            </a:r>
            <a:r>
              <a:rPr lang="hu-HU" sz="2000" dirty="0" smtClean="0"/>
              <a:t> </a:t>
            </a:r>
            <a:r>
              <a:rPr lang="hu-HU" sz="2000" dirty="0" err="1" smtClean="0"/>
              <a:t>forecasts</a:t>
            </a:r>
            <a:r>
              <a:rPr lang="hu-HU" sz="2000" dirty="0" smtClean="0"/>
              <a:t> of </a:t>
            </a:r>
            <a:r>
              <a:rPr lang="hu-HU" sz="2000" dirty="0" err="1" smtClean="0"/>
              <a:t>hydrostatic</a:t>
            </a:r>
            <a:r>
              <a:rPr lang="hu-HU" sz="2000" dirty="0" smtClean="0"/>
              <a:t> (ALADIN/HU) and </a:t>
            </a:r>
            <a:r>
              <a:rPr lang="hu-HU" sz="2000" dirty="0" err="1" smtClean="0"/>
              <a:t>non-hydrostatic</a:t>
            </a:r>
            <a:r>
              <a:rPr lang="hu-HU" sz="2000" dirty="0" smtClean="0"/>
              <a:t> (AROME, WRF) </a:t>
            </a:r>
            <a:r>
              <a:rPr lang="hu-HU" sz="2000" dirty="0" err="1" smtClean="0"/>
              <a:t>deterministic</a:t>
            </a:r>
            <a:r>
              <a:rPr lang="hu-HU" sz="2000" dirty="0" smtClean="0"/>
              <a:t> </a:t>
            </a:r>
            <a:r>
              <a:rPr lang="hu-HU" sz="2000" dirty="0" err="1" smtClean="0"/>
              <a:t>LAMs</a:t>
            </a:r>
            <a:r>
              <a:rPr lang="hu-HU" sz="2000" dirty="0" smtClean="0"/>
              <a:t> </a:t>
            </a:r>
            <a:r>
              <a:rPr lang="hu-HU" sz="2000" dirty="0" err="1" smtClean="0"/>
              <a:t>are</a:t>
            </a:r>
            <a:r>
              <a:rPr lang="hu-HU" sz="2000" dirty="0" smtClean="0"/>
              <a:t> </a:t>
            </a:r>
            <a:r>
              <a:rPr lang="hu-HU" sz="2000" dirty="0" err="1" smtClean="0"/>
              <a:t>available</a:t>
            </a:r>
            <a:r>
              <a:rPr lang="hu-HU" sz="2000" dirty="0" smtClean="0"/>
              <a:t> </a:t>
            </a:r>
            <a:r>
              <a:rPr lang="hu-HU" sz="2000" dirty="0" err="1" smtClean="0"/>
              <a:t>for</a:t>
            </a:r>
            <a:r>
              <a:rPr lang="hu-HU" sz="2000" dirty="0" smtClean="0"/>
              <a:t> </a:t>
            </a:r>
            <a:r>
              <a:rPr lang="hu-HU" sz="2000" dirty="0" err="1" smtClean="0"/>
              <a:t>operational</a:t>
            </a:r>
            <a:r>
              <a:rPr lang="hu-HU" sz="2000" dirty="0" smtClean="0"/>
              <a:t> </a:t>
            </a:r>
            <a:r>
              <a:rPr lang="hu-HU" sz="2000" dirty="0" err="1" smtClean="0"/>
              <a:t>use</a:t>
            </a:r>
            <a:r>
              <a:rPr lang="hu-HU" sz="2000" dirty="0" smtClean="0"/>
              <a:t> </a:t>
            </a:r>
            <a:r>
              <a:rPr lang="hu-HU" sz="2000" dirty="0" err="1" smtClean="0"/>
              <a:t>four</a:t>
            </a:r>
            <a:r>
              <a:rPr lang="hu-HU" sz="2000" dirty="0" smtClean="0"/>
              <a:t> </a:t>
            </a:r>
            <a:r>
              <a:rPr lang="hu-HU" sz="2000" dirty="0" err="1" smtClean="0"/>
              <a:t>times</a:t>
            </a:r>
            <a:r>
              <a:rPr lang="hu-HU" sz="2000" dirty="0" smtClean="0"/>
              <a:t>,  </a:t>
            </a:r>
            <a:r>
              <a:rPr lang="hu-HU" sz="2000" dirty="0" err="1" smtClean="0"/>
              <a:t>the</a:t>
            </a:r>
            <a:r>
              <a:rPr lang="hu-HU" sz="2000" dirty="0" smtClean="0"/>
              <a:t>  </a:t>
            </a:r>
            <a:r>
              <a:rPr lang="hu-HU" sz="2000" dirty="0" err="1" smtClean="0"/>
              <a:t>results</a:t>
            </a:r>
            <a:r>
              <a:rPr lang="hu-HU" sz="2000" dirty="0" smtClean="0"/>
              <a:t> of ALADIN </a:t>
            </a:r>
            <a:r>
              <a:rPr lang="hu-HU" sz="2000" dirty="0" err="1" smtClean="0"/>
              <a:t>ensemble</a:t>
            </a:r>
            <a:r>
              <a:rPr lang="hu-HU" sz="2000" dirty="0" smtClean="0"/>
              <a:t> </a:t>
            </a:r>
            <a:r>
              <a:rPr lang="hu-HU" sz="2000" dirty="0" err="1" smtClean="0"/>
              <a:t>system</a:t>
            </a:r>
            <a:r>
              <a:rPr lang="hu-HU" sz="2000" dirty="0" smtClean="0"/>
              <a:t> (LAMEPS) </a:t>
            </a:r>
            <a:r>
              <a:rPr lang="hu-HU" sz="2000" dirty="0" err="1" smtClean="0"/>
              <a:t>once</a:t>
            </a:r>
            <a:r>
              <a:rPr lang="hu-HU" sz="2000" dirty="0" smtClean="0"/>
              <a:t> a </a:t>
            </a:r>
            <a:r>
              <a:rPr lang="hu-HU" sz="2000" dirty="0" err="1" smtClean="0"/>
              <a:t>day</a:t>
            </a:r>
            <a:endParaRPr lang="hu-HU" sz="2000" dirty="0" smtClean="0"/>
          </a:p>
          <a:p>
            <a:pPr algn="just" eaLnBrk="0" hangingPunct="0">
              <a:lnSpc>
                <a:spcPts val="3000"/>
              </a:lnSpc>
            </a:pPr>
            <a:r>
              <a:rPr lang="hu-HU" sz="2800" dirty="0" smtClean="0"/>
              <a:t> </a:t>
            </a:r>
            <a:r>
              <a:rPr lang="hu-HU" sz="2400" dirty="0" smtClean="0"/>
              <a:t>5</a:t>
            </a:r>
            <a:r>
              <a:rPr lang="hu-HU" sz="2400" dirty="0"/>
              <a:t>) </a:t>
            </a:r>
            <a:r>
              <a:rPr lang="hu-HU" sz="2400" dirty="0" err="1"/>
              <a:t>Ensemble</a:t>
            </a:r>
            <a:r>
              <a:rPr lang="hu-HU" sz="2400" dirty="0"/>
              <a:t> </a:t>
            </a:r>
            <a:r>
              <a:rPr lang="hu-HU" sz="2400" dirty="0" err="1" smtClean="0"/>
              <a:t>calibration</a:t>
            </a:r>
            <a:endParaRPr lang="hu-HU" sz="2400" dirty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post-processing</a:t>
            </a:r>
            <a:r>
              <a:rPr lang="hu-HU" sz="2000" dirty="0" smtClean="0"/>
              <a:t> </a:t>
            </a:r>
            <a:r>
              <a:rPr lang="hu-HU" sz="2000" dirty="0" err="1" smtClean="0"/>
              <a:t>method</a:t>
            </a:r>
            <a:r>
              <a:rPr lang="hu-HU" sz="2000" dirty="0" smtClean="0"/>
              <a:t> of </a:t>
            </a:r>
            <a:r>
              <a:rPr lang="hu-HU" sz="2000" dirty="0" err="1" smtClean="0"/>
              <a:t>assuming</a:t>
            </a:r>
            <a:r>
              <a:rPr lang="hu-HU" sz="2000" dirty="0" smtClean="0"/>
              <a:t> </a:t>
            </a:r>
            <a:r>
              <a:rPr lang="hu-HU" sz="2000" dirty="0" err="1" smtClean="0"/>
              <a:t>that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distribution</a:t>
            </a:r>
            <a:r>
              <a:rPr lang="hu-HU" sz="2000" dirty="0" smtClean="0"/>
              <a:t> of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observations</a:t>
            </a:r>
            <a:r>
              <a:rPr lang="hu-HU" sz="2000" dirty="0" smtClean="0"/>
              <a:t> is more </a:t>
            </a:r>
            <a:r>
              <a:rPr lang="hu-HU" sz="2000" dirty="0" err="1" smtClean="0"/>
              <a:t>representative</a:t>
            </a:r>
            <a:r>
              <a:rPr lang="hu-HU" sz="2000" dirty="0" smtClean="0"/>
              <a:t> </a:t>
            </a:r>
            <a:r>
              <a:rPr lang="hu-HU" sz="2000" dirty="0" err="1" smtClean="0"/>
              <a:t>for</a:t>
            </a:r>
            <a:r>
              <a:rPr lang="hu-HU" sz="2000" dirty="0" smtClean="0"/>
              <a:t> a </a:t>
            </a:r>
            <a:r>
              <a:rPr lang="hu-HU" sz="2000" dirty="0" err="1" smtClean="0"/>
              <a:t>given</a:t>
            </a:r>
            <a:r>
              <a:rPr lang="hu-HU" sz="2000" dirty="0" smtClean="0"/>
              <a:t> </a:t>
            </a:r>
            <a:r>
              <a:rPr lang="hu-HU" sz="2000" dirty="0" err="1" smtClean="0"/>
              <a:t>location</a:t>
            </a:r>
            <a:r>
              <a:rPr lang="hu-HU" sz="2000" dirty="0" smtClean="0"/>
              <a:t> </a:t>
            </a:r>
            <a:r>
              <a:rPr lang="hu-HU" sz="2000" dirty="0" err="1" smtClean="0"/>
              <a:t>than</a:t>
            </a:r>
            <a:r>
              <a:rPr lang="hu-HU" sz="2000" dirty="0" smtClean="0"/>
              <a:t> </a:t>
            </a:r>
            <a:r>
              <a:rPr lang="hu-HU" sz="2000" dirty="0" err="1" smtClean="0"/>
              <a:t>a</a:t>
            </a:r>
            <a:r>
              <a:rPr lang="hu-HU" sz="2000" dirty="0" smtClean="0"/>
              <a:t> </a:t>
            </a:r>
            <a:r>
              <a:rPr lang="hu-HU" sz="2000" dirty="0" err="1" smtClean="0"/>
              <a:t>reforecast</a:t>
            </a:r>
            <a:r>
              <a:rPr lang="hu-HU" sz="2000" dirty="0" smtClean="0"/>
              <a:t> </a:t>
            </a:r>
            <a:r>
              <a:rPr lang="hu-HU" sz="2000" dirty="0" err="1" smtClean="0"/>
              <a:t>model</a:t>
            </a:r>
            <a:r>
              <a:rPr lang="hu-HU" sz="2000" dirty="0" smtClean="0"/>
              <a:t> </a:t>
            </a:r>
            <a:r>
              <a:rPr lang="hu-HU" sz="2000" dirty="0" err="1" smtClean="0"/>
              <a:t>climate</a:t>
            </a:r>
            <a:r>
              <a:rPr lang="hu-HU" sz="2000" dirty="0" smtClean="0"/>
              <a:t> </a:t>
            </a:r>
            <a:r>
              <a:rPr lang="hu-HU" sz="2000" dirty="0" err="1" smtClean="0"/>
              <a:t>can</a:t>
            </a:r>
            <a:r>
              <a:rPr lang="hu-HU" sz="2000" dirty="0" smtClean="0"/>
              <a:t> </a:t>
            </a:r>
            <a:r>
              <a:rPr lang="hu-HU" sz="2000" dirty="0" err="1" smtClean="0"/>
              <a:t>eliminate</a:t>
            </a:r>
            <a:r>
              <a:rPr lang="hu-HU" sz="2000" dirty="0" smtClean="0"/>
              <a:t> </a:t>
            </a:r>
            <a:r>
              <a:rPr lang="hu-HU" sz="2000" dirty="0" err="1" smtClean="0"/>
              <a:t>or</a:t>
            </a:r>
            <a:r>
              <a:rPr lang="hu-HU" sz="2000" dirty="0" smtClean="0"/>
              <a:t> </a:t>
            </a:r>
            <a:r>
              <a:rPr lang="hu-HU" sz="2000" dirty="0" err="1" smtClean="0"/>
              <a:t>at</a:t>
            </a:r>
            <a:r>
              <a:rPr lang="hu-HU" sz="2000" dirty="0" smtClean="0"/>
              <a:t> </a:t>
            </a:r>
            <a:r>
              <a:rPr lang="hu-HU" sz="2000" dirty="0" err="1" smtClean="0"/>
              <a:t>least</a:t>
            </a:r>
            <a:r>
              <a:rPr lang="hu-HU" sz="2000" dirty="0" smtClean="0"/>
              <a:t> </a:t>
            </a:r>
            <a:r>
              <a:rPr lang="hu-HU" sz="2000" dirty="0" err="1" smtClean="0"/>
              <a:t>reduce</a:t>
            </a:r>
            <a:r>
              <a:rPr lang="hu-HU" sz="2000" dirty="0" smtClean="0"/>
              <a:t> </a:t>
            </a:r>
            <a:r>
              <a:rPr lang="hu-HU" sz="2000" dirty="0" err="1" smtClean="0"/>
              <a:t>systematic</a:t>
            </a:r>
            <a:r>
              <a:rPr lang="hu-HU" sz="2000" dirty="0"/>
              <a:t> </a:t>
            </a:r>
            <a:r>
              <a:rPr lang="hu-HU" sz="2000" dirty="0" err="1" smtClean="0"/>
              <a:t>errors</a:t>
            </a:r>
            <a:r>
              <a:rPr lang="hu-HU" sz="2000" dirty="0" smtClean="0"/>
              <a:t> of EPS </a:t>
            </a:r>
            <a:r>
              <a:rPr lang="hu-HU" sz="2000" dirty="0" err="1" smtClean="0"/>
              <a:t>forecasts</a:t>
            </a:r>
            <a:endParaRPr lang="hu-HU" sz="2000" dirty="0" smtClean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6) </a:t>
            </a:r>
            <a:r>
              <a:rPr lang="hu-HU" sz="2400" dirty="0" err="1" smtClean="0"/>
              <a:t>Ensemble</a:t>
            </a:r>
            <a:r>
              <a:rPr lang="hu-HU" sz="2400" dirty="0" smtClean="0"/>
              <a:t> </a:t>
            </a:r>
            <a:r>
              <a:rPr lang="hu-HU" sz="2400" dirty="0" err="1" smtClean="0"/>
              <a:t>pseudo-TEMP</a:t>
            </a:r>
            <a:endParaRPr lang="hu-HU" sz="2400" dirty="0" smtClean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/>
              <a:t>the</a:t>
            </a:r>
            <a:r>
              <a:rPr lang="hu-HU" sz="2000" dirty="0"/>
              <a:t> </a:t>
            </a:r>
            <a:r>
              <a:rPr lang="hu-HU" sz="2000" dirty="0" err="1"/>
              <a:t>medium</a:t>
            </a:r>
            <a:r>
              <a:rPr lang="hu-HU" sz="2000" dirty="0"/>
              <a:t> </a:t>
            </a:r>
            <a:r>
              <a:rPr lang="hu-HU" sz="2000" dirty="0" err="1" smtClean="0"/>
              <a:t>range</a:t>
            </a:r>
            <a:r>
              <a:rPr lang="hu-HU" sz="2000" dirty="0" smtClean="0"/>
              <a:t> </a:t>
            </a:r>
            <a:r>
              <a:rPr lang="hu-HU" sz="2000" dirty="0" err="1" smtClean="0"/>
              <a:t>highlighting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/>
              <a:t>uncertainty</a:t>
            </a:r>
            <a:r>
              <a:rPr lang="hu-HU" sz="2000" dirty="0"/>
              <a:t> of </a:t>
            </a:r>
            <a:r>
              <a:rPr lang="hu-HU" sz="2000" dirty="0" err="1"/>
              <a:t>vertical</a:t>
            </a:r>
            <a:r>
              <a:rPr lang="hu-HU" sz="2000" dirty="0"/>
              <a:t> </a:t>
            </a:r>
            <a:r>
              <a:rPr lang="hu-HU" sz="2000" dirty="0" err="1" smtClean="0"/>
              <a:t>profiles</a:t>
            </a:r>
            <a:r>
              <a:rPr lang="hu-HU" sz="2000" dirty="0" smtClean="0"/>
              <a:t> is </a:t>
            </a:r>
            <a:r>
              <a:rPr lang="hu-HU" sz="2000" dirty="0" err="1" smtClean="0"/>
              <a:t>very</a:t>
            </a:r>
            <a:r>
              <a:rPr lang="hu-HU" sz="2000" dirty="0" smtClean="0"/>
              <a:t> </a:t>
            </a:r>
            <a:r>
              <a:rPr lang="hu-HU" sz="2000" dirty="0" err="1"/>
              <a:t>important</a:t>
            </a:r>
            <a:r>
              <a:rPr lang="hu-HU" sz="2000" dirty="0"/>
              <a:t> </a:t>
            </a:r>
            <a:r>
              <a:rPr lang="hu-HU" sz="2000" dirty="0" err="1" smtClean="0"/>
              <a:t>particularly</a:t>
            </a:r>
            <a:r>
              <a:rPr lang="hu-HU" sz="2000" dirty="0" smtClean="0"/>
              <a:t> </a:t>
            </a: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 smtClean="0"/>
              <a:t>forecasting</a:t>
            </a:r>
            <a:r>
              <a:rPr lang="hu-HU" sz="2000" dirty="0" smtClean="0"/>
              <a:t> </a:t>
            </a:r>
            <a:r>
              <a:rPr lang="hu-HU" sz="2000" dirty="0" err="1" smtClean="0"/>
              <a:t>severe</a:t>
            </a:r>
            <a:r>
              <a:rPr lang="hu-HU" sz="2000" dirty="0" smtClean="0"/>
              <a:t> </a:t>
            </a:r>
            <a:r>
              <a:rPr lang="hu-HU" sz="2000" dirty="0" err="1"/>
              <a:t>weather</a:t>
            </a:r>
            <a:r>
              <a:rPr lang="hu-HU" sz="2000" dirty="0"/>
              <a:t> </a:t>
            </a:r>
            <a:r>
              <a:rPr lang="hu-HU" sz="2000" dirty="0" err="1" smtClean="0"/>
              <a:t>events</a:t>
            </a:r>
            <a:endParaRPr lang="hu-HU" sz="2000" dirty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7</a:t>
            </a:r>
            <a:r>
              <a:rPr lang="hu-HU" sz="2400" dirty="0"/>
              <a:t>) </a:t>
            </a:r>
            <a:r>
              <a:rPr lang="hu-HU" sz="2400" dirty="0" err="1"/>
              <a:t>Studying</a:t>
            </a:r>
            <a:r>
              <a:rPr lang="hu-HU" sz="2400" dirty="0"/>
              <a:t> </a:t>
            </a:r>
            <a:r>
              <a:rPr lang="hu-HU" sz="2400" dirty="0" err="1"/>
              <a:t>ensemble</a:t>
            </a:r>
            <a:r>
              <a:rPr lang="hu-HU" sz="2400" dirty="0"/>
              <a:t> </a:t>
            </a:r>
            <a:r>
              <a:rPr lang="hu-HU" sz="2400" dirty="0" err="1"/>
              <a:t>dispersion</a:t>
            </a:r>
            <a:r>
              <a:rPr lang="hu-HU" sz="2400" dirty="0"/>
              <a:t> </a:t>
            </a:r>
            <a:r>
              <a:rPr lang="hu-HU" sz="2400" dirty="0" err="1"/>
              <a:t>models</a:t>
            </a:r>
            <a:endParaRPr lang="hu-HU" sz="2400" dirty="0"/>
          </a:p>
          <a:p>
            <a:pPr lvl="1" algn="just" eaLnBrk="0" hangingPunct="0">
              <a:lnSpc>
                <a:spcPts val="3000"/>
              </a:lnSpc>
            </a:pPr>
            <a:r>
              <a:rPr lang="hu-HU" sz="2000" dirty="0" err="1"/>
              <a:t>in</a:t>
            </a:r>
            <a:r>
              <a:rPr lang="hu-HU" sz="2000" dirty="0"/>
              <a:t> 2011-2012 </a:t>
            </a:r>
            <a:r>
              <a:rPr lang="hu-HU" sz="2000" dirty="0" err="1"/>
              <a:t>dispersion</a:t>
            </a:r>
            <a:r>
              <a:rPr lang="hu-HU" sz="2000" dirty="0"/>
              <a:t> </a:t>
            </a:r>
            <a:r>
              <a:rPr lang="hu-HU" sz="2000" dirty="0" err="1"/>
              <a:t>models</a:t>
            </a:r>
            <a:r>
              <a:rPr lang="hu-HU" sz="2000" dirty="0"/>
              <a:t> </a:t>
            </a:r>
            <a:r>
              <a:rPr lang="hu-HU" sz="2000" dirty="0" err="1"/>
              <a:t>were</a:t>
            </a:r>
            <a:r>
              <a:rPr lang="hu-HU" sz="2000" dirty="0"/>
              <a:t> </a:t>
            </a:r>
            <a:r>
              <a:rPr lang="hu-HU" sz="2000" dirty="0" err="1"/>
              <a:t>run</a:t>
            </a:r>
            <a:r>
              <a:rPr lang="hu-HU" sz="2000" dirty="0"/>
              <a:t> </a:t>
            </a:r>
            <a:r>
              <a:rPr lang="hu-HU" sz="2000" dirty="0" err="1"/>
              <a:t>based</a:t>
            </a:r>
            <a:r>
              <a:rPr lang="hu-HU" sz="2000" dirty="0"/>
              <a:t> </a:t>
            </a:r>
            <a:r>
              <a:rPr lang="hu-HU" sz="2000" dirty="0" err="1"/>
              <a:t>on</a:t>
            </a:r>
            <a:r>
              <a:rPr lang="hu-HU" sz="2000" dirty="0"/>
              <a:t> EPS </a:t>
            </a:r>
            <a:r>
              <a:rPr lang="hu-HU" sz="2000" dirty="0" err="1"/>
              <a:t>cluster</a:t>
            </a:r>
            <a:r>
              <a:rPr lang="hu-HU" sz="2000" dirty="0"/>
              <a:t> </a:t>
            </a:r>
            <a:r>
              <a:rPr lang="hu-HU" sz="2000" dirty="0" err="1"/>
              <a:t>representative</a:t>
            </a:r>
            <a:r>
              <a:rPr lang="hu-HU" sz="2000" dirty="0"/>
              <a:t> </a:t>
            </a:r>
            <a:r>
              <a:rPr lang="hu-HU" sz="2000" dirty="0" err="1" smtClean="0"/>
              <a:t>members</a:t>
            </a:r>
            <a:endParaRPr lang="hu-HU" sz="2000" dirty="0" smtClean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 smtClean="0"/>
              <a:t>8</a:t>
            </a:r>
            <a:r>
              <a:rPr lang="hu-HU" sz="2400" dirty="0"/>
              <a:t>) </a:t>
            </a:r>
            <a:r>
              <a:rPr lang="hu-HU" sz="2400" dirty="0" err="1"/>
              <a:t>Comprehensive</a:t>
            </a:r>
            <a:r>
              <a:rPr lang="hu-HU" sz="2400" dirty="0"/>
              <a:t> </a:t>
            </a:r>
            <a:r>
              <a:rPr lang="hu-HU" sz="2400" dirty="0" err="1"/>
              <a:t>study</a:t>
            </a:r>
            <a:r>
              <a:rPr lang="hu-HU" sz="2400" dirty="0"/>
              <a:t> of </a:t>
            </a:r>
            <a:r>
              <a:rPr lang="hu-HU" sz="2400" dirty="0" smtClean="0"/>
              <a:t> </a:t>
            </a:r>
            <a:r>
              <a:rPr lang="hu-HU" sz="2400" dirty="0" err="1" smtClean="0"/>
              <a:t>cold</a:t>
            </a:r>
            <a:r>
              <a:rPr lang="hu-HU" sz="2400" dirty="0" smtClean="0"/>
              <a:t> </a:t>
            </a:r>
            <a:r>
              <a:rPr lang="hu-HU" sz="2400" dirty="0" err="1"/>
              <a:t>drops</a:t>
            </a:r>
            <a:r>
              <a:rPr lang="hu-HU" sz="2400" dirty="0"/>
              <a:t> </a:t>
            </a:r>
            <a:r>
              <a:rPr lang="hu-HU" sz="2400" dirty="0" err="1"/>
              <a:t>based</a:t>
            </a:r>
            <a:r>
              <a:rPr lang="hu-HU" sz="2400" dirty="0"/>
              <a:t> </a:t>
            </a:r>
            <a:r>
              <a:rPr lang="hu-HU" sz="2400" dirty="0" err="1"/>
              <a:t>on</a:t>
            </a:r>
            <a:r>
              <a:rPr lang="hu-HU" sz="2400" dirty="0"/>
              <a:t> </a:t>
            </a:r>
            <a:r>
              <a:rPr lang="hu-HU" sz="2400" dirty="0" err="1" smtClean="0"/>
              <a:t>ERA-Interim</a:t>
            </a:r>
            <a:endParaRPr lang="hu-HU" sz="2400" dirty="0"/>
          </a:p>
          <a:p>
            <a:pPr algn="just" eaLnBrk="0" hangingPunct="0">
              <a:lnSpc>
                <a:spcPts val="3000"/>
              </a:lnSpc>
            </a:pPr>
            <a:endParaRPr lang="hu-HU" sz="2800" dirty="0"/>
          </a:p>
          <a:p>
            <a:pPr algn="just" eaLnBrk="0" hangingPunct="0">
              <a:lnSpc>
                <a:spcPts val="3000"/>
              </a:lnSpc>
            </a:pPr>
            <a:r>
              <a:rPr lang="hu-HU" sz="2400" dirty="0"/>
              <a:t>An </a:t>
            </a:r>
            <a:r>
              <a:rPr lang="hu-HU" sz="2400" dirty="0" err="1"/>
              <a:t>example</a:t>
            </a:r>
            <a:r>
              <a:rPr lang="hu-HU" sz="2400" dirty="0"/>
              <a:t> </a:t>
            </a:r>
            <a:r>
              <a:rPr lang="hu-HU" sz="2400" dirty="0" err="1"/>
              <a:t>for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/>
              <a:t>wide</a:t>
            </a:r>
            <a:r>
              <a:rPr lang="hu-HU" sz="2400" dirty="0"/>
              <a:t> </a:t>
            </a:r>
            <a:r>
              <a:rPr lang="hu-HU" sz="2400" dirty="0" err="1"/>
              <a:t>applicability</a:t>
            </a:r>
            <a:r>
              <a:rPr lang="hu-HU" sz="2400" dirty="0"/>
              <a:t> of EPS </a:t>
            </a:r>
            <a:r>
              <a:rPr lang="hu-HU" sz="2400" dirty="0" err="1"/>
              <a:t>products</a:t>
            </a:r>
            <a:r>
              <a:rPr lang="hu-HU" sz="2400" dirty="0"/>
              <a:t> is </a:t>
            </a:r>
            <a:r>
              <a:rPr lang="hu-HU" sz="2400" dirty="0" smtClean="0"/>
              <a:t>PROFORCE </a:t>
            </a:r>
            <a:r>
              <a:rPr lang="hu-HU" sz="2400" dirty="0"/>
              <a:t>project (</a:t>
            </a:r>
            <a:r>
              <a:rPr lang="hu-HU" sz="2400" dirty="0" err="1"/>
              <a:t>Bridging</a:t>
            </a:r>
            <a:r>
              <a:rPr lang="hu-HU" sz="2400" dirty="0"/>
              <a:t> </a:t>
            </a:r>
            <a:r>
              <a:rPr lang="hu-HU" sz="2400" dirty="0" err="1"/>
              <a:t>probabilistic</a:t>
            </a:r>
            <a:r>
              <a:rPr lang="hu-HU" sz="2400" dirty="0"/>
              <a:t> </a:t>
            </a:r>
            <a:r>
              <a:rPr lang="hu-HU" sz="2400" dirty="0" err="1"/>
              <a:t>forecasts</a:t>
            </a:r>
            <a:r>
              <a:rPr lang="hu-HU" sz="2400" dirty="0"/>
              <a:t> and Civil </a:t>
            </a:r>
            <a:r>
              <a:rPr lang="hu-HU" sz="2400" dirty="0" err="1"/>
              <a:t>Protection</a:t>
            </a:r>
            <a:r>
              <a:rPr lang="hu-HU" sz="2400" dirty="0"/>
              <a:t>, </a:t>
            </a:r>
            <a:r>
              <a:rPr lang="hu-HU" sz="2400" u="sng" dirty="0" err="1" smtClean="0">
                <a:hlinkClick r:id="rId3"/>
              </a:rPr>
              <a:t>www.echo-proforce.eu</a:t>
            </a:r>
            <a:r>
              <a:rPr lang="hu-HU" sz="2400" u="sng" dirty="0">
                <a:hlinkClick r:id="rId3"/>
              </a:rPr>
              <a:t>)</a:t>
            </a:r>
            <a:r>
              <a:rPr lang="hu-HU" sz="2400" dirty="0"/>
              <a:t> </a:t>
            </a:r>
            <a:r>
              <a:rPr lang="hu-HU" sz="2400" dirty="0" err="1"/>
              <a:t>with</a:t>
            </a:r>
            <a:r>
              <a:rPr lang="hu-HU" sz="2400" dirty="0"/>
              <a:t>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 smtClean="0"/>
              <a:t>partnership</a:t>
            </a:r>
            <a:r>
              <a:rPr lang="hu-HU" sz="2400" dirty="0" smtClean="0"/>
              <a:t> of </a:t>
            </a:r>
            <a:r>
              <a:rPr lang="hu-HU" sz="2400" dirty="0"/>
              <a:t>ZAMG, HMS and local civil </a:t>
            </a:r>
            <a:r>
              <a:rPr lang="hu-HU" sz="2400" dirty="0" err="1"/>
              <a:t>protection</a:t>
            </a:r>
            <a:r>
              <a:rPr lang="hu-HU" sz="2400" dirty="0"/>
              <a:t> </a:t>
            </a:r>
            <a:r>
              <a:rPr lang="hu-HU" sz="2400" dirty="0" err="1" smtClean="0"/>
              <a:t>agencies</a:t>
            </a:r>
            <a:r>
              <a:rPr lang="hu-HU" sz="2400" dirty="0" smtClean="0"/>
              <a:t>. </a:t>
            </a:r>
            <a:r>
              <a:rPr lang="hu-HU" sz="2400" dirty="0" err="1" smtClean="0"/>
              <a:t>With</a:t>
            </a:r>
            <a:r>
              <a:rPr lang="hu-HU" sz="2400" dirty="0" smtClean="0"/>
              <a:t> PROFORCE, </a:t>
            </a:r>
            <a:r>
              <a:rPr lang="hu-HU" sz="2400" dirty="0" err="1" smtClean="0"/>
              <a:t>decision</a:t>
            </a:r>
            <a:r>
              <a:rPr lang="hu-HU" sz="2400" dirty="0" smtClean="0"/>
              <a:t> </a:t>
            </a:r>
            <a:r>
              <a:rPr lang="hu-HU" sz="2400" dirty="0" err="1"/>
              <a:t>makers</a:t>
            </a:r>
            <a:r>
              <a:rPr lang="hu-HU" sz="2400" dirty="0"/>
              <a:t> and civil </a:t>
            </a:r>
            <a:r>
              <a:rPr lang="hu-HU" sz="2400" dirty="0" err="1"/>
              <a:t>protection</a:t>
            </a:r>
            <a:r>
              <a:rPr lang="hu-HU" sz="2400" dirty="0"/>
              <a:t> </a:t>
            </a:r>
            <a:r>
              <a:rPr lang="hu-HU" sz="2400" dirty="0" err="1"/>
              <a:t>agencies</a:t>
            </a:r>
            <a:r>
              <a:rPr lang="hu-HU" sz="2400" dirty="0"/>
              <a:t> </a:t>
            </a:r>
            <a:r>
              <a:rPr lang="hu-HU" sz="2400" dirty="0" err="1"/>
              <a:t>get</a:t>
            </a:r>
            <a:r>
              <a:rPr lang="hu-HU" sz="2400" dirty="0"/>
              <a:t> </a:t>
            </a:r>
            <a:r>
              <a:rPr lang="hu-HU" sz="2400" dirty="0" err="1"/>
              <a:t>access</a:t>
            </a:r>
            <a:r>
              <a:rPr lang="hu-HU" sz="2400" dirty="0"/>
              <a:t> </a:t>
            </a:r>
            <a:r>
              <a:rPr lang="hu-HU" sz="2400" dirty="0" err="1"/>
              <a:t>to</a:t>
            </a:r>
            <a:r>
              <a:rPr lang="hu-HU" sz="2400" dirty="0"/>
              <a:t> </a:t>
            </a:r>
            <a:r>
              <a:rPr lang="hu-HU" sz="2400" dirty="0" err="1" smtClean="0"/>
              <a:t>maps</a:t>
            </a:r>
            <a:r>
              <a:rPr lang="hu-HU" sz="2400" dirty="0" smtClean="0"/>
              <a:t> </a:t>
            </a:r>
            <a:r>
              <a:rPr lang="hu-HU" sz="2400" dirty="0"/>
              <a:t>and </a:t>
            </a:r>
            <a:r>
              <a:rPr lang="hu-HU" sz="2400" dirty="0" err="1"/>
              <a:t>diagrams</a:t>
            </a:r>
            <a:r>
              <a:rPr lang="hu-HU" sz="2400" dirty="0"/>
              <a:t> </a:t>
            </a:r>
            <a:r>
              <a:rPr lang="hu-HU" sz="2400" dirty="0" err="1" smtClean="0"/>
              <a:t>created</a:t>
            </a:r>
            <a:r>
              <a:rPr lang="hu-HU" sz="2400" dirty="0" smtClean="0"/>
              <a:t> </a:t>
            </a:r>
            <a:r>
              <a:rPr lang="hu-HU" sz="2400" dirty="0" err="1"/>
              <a:t>from</a:t>
            </a:r>
            <a:r>
              <a:rPr lang="hu-HU" sz="2400" dirty="0"/>
              <a:t> ECMWF EPS </a:t>
            </a:r>
            <a:r>
              <a:rPr lang="hu-HU" sz="2400" dirty="0" smtClean="0"/>
              <a:t>and LAMEPS </a:t>
            </a:r>
            <a:r>
              <a:rPr lang="hu-HU" sz="2400" dirty="0" err="1"/>
              <a:t>forecasts</a:t>
            </a:r>
            <a:r>
              <a:rPr lang="hu-HU" sz="2400" dirty="0"/>
              <a:t> </a:t>
            </a:r>
            <a:r>
              <a:rPr lang="hu-HU" sz="2400" dirty="0" err="1"/>
              <a:t>showing</a:t>
            </a:r>
            <a:r>
              <a:rPr lang="hu-HU" sz="2400" dirty="0"/>
              <a:t> </a:t>
            </a:r>
            <a:r>
              <a:rPr lang="hu-HU" sz="2400" dirty="0" err="1"/>
              <a:t>probability</a:t>
            </a:r>
            <a:r>
              <a:rPr lang="hu-HU" sz="2400" dirty="0"/>
              <a:t> of </a:t>
            </a:r>
            <a:r>
              <a:rPr lang="hu-HU" sz="2400" dirty="0" err="1"/>
              <a:t>severe</a:t>
            </a:r>
            <a:r>
              <a:rPr lang="hu-HU" sz="2400" dirty="0"/>
              <a:t> </a:t>
            </a:r>
            <a:r>
              <a:rPr lang="hu-HU" sz="2400" dirty="0" err="1"/>
              <a:t>weather</a:t>
            </a:r>
            <a:r>
              <a:rPr lang="hu-HU" sz="2400" dirty="0"/>
              <a:t> </a:t>
            </a:r>
            <a:r>
              <a:rPr lang="hu-HU" sz="2400" dirty="0" err="1" smtClean="0"/>
              <a:t>events</a:t>
            </a:r>
            <a:r>
              <a:rPr lang="hu-HU" sz="2400" i="1" dirty="0" smtClean="0"/>
              <a:t>.</a:t>
            </a:r>
            <a:endParaRPr lang="hu-HU" sz="2400" i="1" dirty="0"/>
          </a:p>
        </p:txBody>
      </p:sp>
      <p:sp>
        <p:nvSpPr>
          <p:cNvPr id="2061" name="Rectangle 167"/>
          <p:cNvSpPr>
            <a:spLocks noChangeArrowheads="1"/>
          </p:cNvSpPr>
          <p:nvPr/>
        </p:nvSpPr>
        <p:spPr bwMode="auto">
          <a:xfrm>
            <a:off x="15749588" y="5708863"/>
            <a:ext cx="13497561" cy="684000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Benefits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of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operational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use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of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LAMs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64" name="Rectangle 167"/>
          <p:cNvSpPr>
            <a:spLocks noChangeArrowheads="1"/>
          </p:cNvSpPr>
          <p:nvPr/>
        </p:nvSpPr>
        <p:spPr bwMode="auto">
          <a:xfrm>
            <a:off x="15749587" y="26837387"/>
            <a:ext cx="13497562" cy="684000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Investigating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s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ymmetric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i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nstability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with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ECMWF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data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2065" name="Kép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4288" y="1316038"/>
            <a:ext cx="2500312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6" name="Szövegdoboz 65"/>
          <p:cNvSpPr txBox="1">
            <a:spLocks noChangeArrowheads="1"/>
          </p:cNvSpPr>
          <p:nvPr/>
        </p:nvSpPr>
        <p:spPr bwMode="auto">
          <a:xfrm>
            <a:off x="16520351" y="28414661"/>
            <a:ext cx="1204213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lnSpc>
                <a:spcPts val="3200"/>
              </a:lnSpc>
            </a:pPr>
            <a:r>
              <a:rPr lang="hu-HU" sz="2400" dirty="0" err="1" smtClean="0"/>
              <a:t>One</a:t>
            </a:r>
            <a:r>
              <a:rPr lang="hu-HU" sz="2400" dirty="0" smtClean="0"/>
              <a:t> </a:t>
            </a:r>
            <a:r>
              <a:rPr lang="hu-HU" sz="2400" dirty="0"/>
              <a:t>of </a:t>
            </a:r>
            <a:r>
              <a:rPr lang="hu-HU" sz="2400" dirty="0" err="1"/>
              <a:t>the</a:t>
            </a:r>
            <a:r>
              <a:rPr lang="hu-HU" sz="2400" dirty="0"/>
              <a:t> </a:t>
            </a:r>
            <a:r>
              <a:rPr lang="hu-HU" sz="2400" dirty="0" err="1" smtClean="0"/>
              <a:t>biggest</a:t>
            </a:r>
            <a:r>
              <a:rPr lang="hu-HU" sz="2400" dirty="0" smtClean="0"/>
              <a:t> </a:t>
            </a:r>
            <a:r>
              <a:rPr lang="hu-HU" sz="2400" dirty="0" err="1" smtClean="0"/>
              <a:t>challenges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/>
              <a:t>a </a:t>
            </a:r>
            <a:r>
              <a:rPr lang="hu-HU" sz="2400" dirty="0" err="1"/>
              <a:t>forecaster</a:t>
            </a:r>
            <a:r>
              <a:rPr lang="hu-HU" sz="2400" dirty="0"/>
              <a:t> </a:t>
            </a:r>
            <a:r>
              <a:rPr lang="hu-HU" sz="2400" dirty="0" err="1" smtClean="0"/>
              <a:t>are</a:t>
            </a:r>
            <a:r>
              <a:rPr lang="hu-HU" sz="2400" dirty="0" smtClean="0"/>
              <a:t> </a:t>
            </a:r>
            <a:r>
              <a:rPr lang="hu-HU" sz="2400" dirty="0" err="1"/>
              <a:t>high</a:t>
            </a:r>
            <a:r>
              <a:rPr lang="hu-HU" sz="2400" dirty="0"/>
              <a:t> </a:t>
            </a:r>
            <a:r>
              <a:rPr lang="hu-HU" sz="2400" dirty="0" err="1"/>
              <a:t>precipitation</a:t>
            </a:r>
            <a:r>
              <a:rPr lang="hu-HU" sz="2400" dirty="0"/>
              <a:t> </a:t>
            </a:r>
            <a:r>
              <a:rPr lang="hu-HU" sz="2400" dirty="0" err="1"/>
              <a:t>events</a:t>
            </a:r>
            <a:r>
              <a:rPr lang="hu-HU" sz="2400" dirty="0"/>
              <a:t> </a:t>
            </a:r>
            <a:r>
              <a:rPr lang="en-US" sz="2400" dirty="0" smtClean="0"/>
              <a:t>as the additional knowledge of the forecasters to the model outputs is </a:t>
            </a:r>
            <a:r>
              <a:rPr lang="hu-HU" sz="2400" dirty="0" err="1" smtClean="0"/>
              <a:t>very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hu-HU" sz="2400" dirty="0" smtClean="0"/>
              <a:t>m</a:t>
            </a:r>
            <a:r>
              <a:rPr lang="en-US" sz="2400" dirty="0" err="1" smtClean="0"/>
              <a:t>portant</a:t>
            </a:r>
            <a:r>
              <a:rPr lang="en-US" sz="2400" dirty="0" smtClean="0"/>
              <a:t> in these </a:t>
            </a:r>
            <a:r>
              <a:rPr lang="en-US" sz="2400" dirty="0" smtClean="0"/>
              <a:t>cases</a:t>
            </a:r>
            <a:r>
              <a:rPr lang="hu-HU" sz="2400" dirty="0" smtClean="0"/>
              <a:t>. </a:t>
            </a:r>
            <a:r>
              <a:rPr lang="hu-HU" sz="2400" dirty="0" err="1" smtClean="0"/>
              <a:t>However</a:t>
            </a:r>
            <a:r>
              <a:rPr lang="hu-HU" sz="2400" dirty="0" smtClean="0"/>
              <a:t>, </a:t>
            </a:r>
            <a:r>
              <a:rPr lang="hu-HU" sz="2400" dirty="0" err="1" smtClean="0"/>
              <a:t>parameterization</a:t>
            </a:r>
            <a:r>
              <a:rPr lang="hu-HU" sz="2400" dirty="0" smtClean="0"/>
              <a:t> of </a:t>
            </a:r>
            <a:r>
              <a:rPr lang="hu-HU" sz="2400" dirty="0" err="1" smtClean="0"/>
              <a:t>precipitation</a:t>
            </a:r>
            <a:r>
              <a:rPr lang="hu-HU" sz="2400" dirty="0" smtClean="0"/>
              <a:t> </a:t>
            </a:r>
            <a:r>
              <a:rPr lang="hu-HU" sz="2400" dirty="0" err="1" smtClean="0"/>
              <a:t>sometimes</a:t>
            </a:r>
            <a:r>
              <a:rPr lang="hu-HU" sz="2400" dirty="0" smtClean="0"/>
              <a:t> </a:t>
            </a:r>
            <a:r>
              <a:rPr lang="hu-HU" sz="2400" dirty="0" err="1"/>
              <a:t>does</a:t>
            </a:r>
            <a:r>
              <a:rPr lang="hu-HU" sz="2400" dirty="0"/>
              <a:t> </a:t>
            </a:r>
            <a:r>
              <a:rPr lang="hu-HU" sz="2400" dirty="0" err="1"/>
              <a:t>not</a:t>
            </a:r>
            <a:r>
              <a:rPr lang="hu-HU" sz="2400" dirty="0"/>
              <a:t> </a:t>
            </a:r>
            <a:r>
              <a:rPr lang="hu-HU" sz="2400" dirty="0" err="1"/>
              <a:t>perfectly</a:t>
            </a:r>
            <a:r>
              <a:rPr lang="hu-HU" sz="2400" dirty="0"/>
              <a:t> </a:t>
            </a:r>
            <a:r>
              <a:rPr lang="hu-HU" sz="2400" dirty="0" err="1"/>
              <a:t>suitable</a:t>
            </a:r>
            <a:r>
              <a:rPr lang="hu-HU" sz="2400" dirty="0"/>
              <a:t> </a:t>
            </a:r>
            <a:r>
              <a:rPr lang="hu-HU" sz="2400" dirty="0" err="1"/>
              <a:t>for</a:t>
            </a:r>
            <a:r>
              <a:rPr lang="hu-HU" sz="2400" dirty="0"/>
              <a:t> </a:t>
            </a:r>
            <a:r>
              <a:rPr lang="hu-HU" sz="2400" dirty="0" err="1" smtClean="0"/>
              <a:t>such</a:t>
            </a:r>
            <a:r>
              <a:rPr lang="hu-HU" sz="2400" dirty="0" smtClean="0"/>
              <a:t> </a:t>
            </a:r>
            <a:r>
              <a:rPr lang="hu-HU" sz="2400" dirty="0" err="1" smtClean="0"/>
              <a:t>situations</a:t>
            </a:r>
            <a:r>
              <a:rPr lang="hu-HU" sz="2400" dirty="0" smtClean="0"/>
              <a:t>.</a:t>
            </a:r>
            <a:r>
              <a:rPr lang="en-US" sz="2400" dirty="0" smtClean="0"/>
              <a:t> </a:t>
            </a:r>
            <a:r>
              <a:rPr lang="hu-HU" sz="2400" dirty="0" err="1" smtClean="0"/>
              <a:t>One</a:t>
            </a:r>
            <a:r>
              <a:rPr lang="hu-HU" sz="2400" dirty="0" smtClean="0"/>
              <a:t> </a:t>
            </a:r>
            <a:r>
              <a:rPr lang="hu-HU" sz="2400" dirty="0" err="1" smtClean="0"/>
              <a:t>possible</a:t>
            </a:r>
            <a:r>
              <a:rPr lang="hu-HU" sz="2400" dirty="0" smtClean="0"/>
              <a:t> </a:t>
            </a:r>
            <a:r>
              <a:rPr lang="hu-HU" sz="2400" dirty="0" err="1" smtClean="0"/>
              <a:t>explanation</a:t>
            </a:r>
            <a:r>
              <a:rPr lang="hu-HU" sz="2400" dirty="0" smtClean="0"/>
              <a:t> </a:t>
            </a:r>
            <a:r>
              <a:rPr lang="en-US" sz="2400" dirty="0" smtClean="0"/>
              <a:t>for </a:t>
            </a:r>
            <a:r>
              <a:rPr lang="en-US" sz="2400" dirty="0"/>
              <a:t>banded </a:t>
            </a:r>
            <a:r>
              <a:rPr lang="en-US" sz="2400" dirty="0" smtClean="0"/>
              <a:t>precipitation</a:t>
            </a:r>
            <a:r>
              <a:rPr lang="hu-HU" sz="2400" dirty="0" smtClean="0"/>
              <a:t> </a:t>
            </a:r>
            <a:r>
              <a:rPr lang="hu-HU" sz="2400" dirty="0" err="1" smtClean="0"/>
              <a:t>improperly</a:t>
            </a:r>
            <a:r>
              <a:rPr lang="hu-HU" sz="2400" dirty="0" smtClean="0"/>
              <a:t> </a:t>
            </a:r>
            <a:r>
              <a:rPr lang="hu-HU" sz="2400" dirty="0" err="1" smtClean="0"/>
              <a:t>predicted</a:t>
            </a:r>
            <a:r>
              <a:rPr lang="hu-HU" sz="2400" dirty="0" smtClean="0"/>
              <a:t> </a:t>
            </a:r>
            <a:r>
              <a:rPr lang="hu-HU" sz="2400" dirty="0" err="1" smtClean="0"/>
              <a:t>by</a:t>
            </a:r>
            <a:r>
              <a:rPr lang="hu-HU" sz="2400" dirty="0" smtClean="0"/>
              <a:t> </a:t>
            </a:r>
            <a:r>
              <a:rPr lang="hu-HU" sz="2400" dirty="0" err="1" smtClean="0"/>
              <a:t>numerical</a:t>
            </a:r>
            <a:r>
              <a:rPr lang="hu-HU" sz="2400" dirty="0" smtClean="0"/>
              <a:t> </a:t>
            </a:r>
            <a:r>
              <a:rPr lang="hu-HU" sz="2400" dirty="0" err="1" smtClean="0"/>
              <a:t>models</a:t>
            </a:r>
            <a:r>
              <a:rPr lang="hu-HU" sz="2400" dirty="0" smtClean="0"/>
              <a:t> is </a:t>
            </a:r>
            <a:r>
              <a:rPr lang="en-US" sz="2400" dirty="0" smtClean="0"/>
              <a:t>Conditional </a:t>
            </a:r>
            <a:r>
              <a:rPr lang="en-US" sz="2400" dirty="0"/>
              <a:t>Symmetric Instability (</a:t>
            </a:r>
            <a:r>
              <a:rPr lang="en-US" sz="2400" dirty="0" smtClean="0"/>
              <a:t>CSI</a:t>
            </a:r>
            <a:r>
              <a:rPr lang="hu-HU" sz="2400" dirty="0" smtClean="0"/>
              <a:t>)</a:t>
            </a:r>
            <a:r>
              <a:rPr lang="hu-HU" sz="2400" dirty="0"/>
              <a:t>.</a:t>
            </a:r>
            <a:r>
              <a:rPr lang="en-US" sz="2400" dirty="0" smtClean="0"/>
              <a:t> </a:t>
            </a:r>
            <a:endParaRPr lang="en-US" sz="2400" dirty="0"/>
          </a:p>
          <a:p>
            <a:pPr algn="just" eaLnBrk="0" hangingPunct="0">
              <a:lnSpc>
                <a:spcPts val="3200"/>
              </a:lnSpc>
            </a:pPr>
            <a:r>
              <a:rPr lang="en-US" sz="2400" dirty="0" smtClean="0"/>
              <a:t>This </a:t>
            </a:r>
            <a:r>
              <a:rPr lang="en-US" sz="2400" dirty="0"/>
              <a:t>instability may produce heavy banded precipitation mostly in winter related to warm </a:t>
            </a:r>
            <a:r>
              <a:rPr lang="en-US" sz="2400" dirty="0" smtClean="0"/>
              <a:t>fronts</a:t>
            </a:r>
            <a:r>
              <a:rPr lang="hu-HU" sz="2400" dirty="0" smtClean="0"/>
              <a:t> </a:t>
            </a:r>
            <a:r>
              <a:rPr lang="en-US" sz="2400" dirty="0"/>
              <a:t>as it may produce updrafts in the order of </a:t>
            </a:r>
            <a:r>
              <a:rPr lang="en-US" sz="2400" dirty="0" smtClean="0"/>
              <a:t>m/s</a:t>
            </a:r>
            <a:r>
              <a:rPr lang="hu-HU" sz="2400" dirty="0" smtClean="0"/>
              <a:t>. </a:t>
            </a:r>
            <a:r>
              <a:rPr lang="hu-HU" sz="2400" dirty="0" err="1" smtClean="0"/>
              <a:t>Therefore</a:t>
            </a:r>
            <a:r>
              <a:rPr lang="hu-HU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/>
              <a:t>elevated </a:t>
            </a:r>
            <a:r>
              <a:rPr lang="en-US" sz="2400" dirty="0" smtClean="0"/>
              <a:t>and </a:t>
            </a:r>
            <a:r>
              <a:rPr lang="en-US" sz="2400" dirty="0"/>
              <a:t>slantwise convection sometimes can produce unexpected precipitation bands and amounts. </a:t>
            </a:r>
            <a:r>
              <a:rPr lang="en-US" sz="2400" dirty="0" smtClean="0"/>
              <a:t>To </a:t>
            </a:r>
            <a:r>
              <a:rPr lang="en-US" sz="2400" dirty="0"/>
              <a:t>be able to visualize the spatial appearance of CSI and also Conditional Instability (CI), </a:t>
            </a:r>
            <a:r>
              <a:rPr lang="en-US" sz="2400" dirty="0" smtClean="0"/>
              <a:t> special </a:t>
            </a:r>
            <a:r>
              <a:rPr lang="en-US" sz="2400" dirty="0"/>
              <a:t>indices </a:t>
            </a:r>
            <a:r>
              <a:rPr lang="hu-HU" sz="2400" dirty="0" err="1" smtClean="0"/>
              <a:t>were</a:t>
            </a:r>
            <a:r>
              <a:rPr lang="hu-HU" sz="2400" dirty="0" smtClean="0"/>
              <a:t> </a:t>
            </a:r>
            <a:r>
              <a:rPr lang="hu-HU" sz="2400" dirty="0" err="1" smtClean="0"/>
              <a:t>calculated</a:t>
            </a:r>
            <a:r>
              <a:rPr lang="hu-HU" sz="2400" dirty="0" smtClean="0"/>
              <a:t> </a:t>
            </a:r>
            <a:r>
              <a:rPr lang="en-US" sz="2400" dirty="0" smtClean="0"/>
              <a:t>like </a:t>
            </a:r>
            <a:r>
              <a:rPr lang="en-US" sz="2400" dirty="0"/>
              <a:t>Equivalent Potential Vorticity (EPV), which is a useful tool to assume the potential of these instabilities. </a:t>
            </a:r>
            <a:r>
              <a:rPr lang="hu-HU" sz="2400" dirty="0" smtClean="0"/>
              <a:t>V</a:t>
            </a:r>
            <a:r>
              <a:rPr lang="en-US" sz="2400" dirty="0" err="1" smtClean="0"/>
              <a:t>ertical</a:t>
            </a:r>
            <a:r>
              <a:rPr lang="en-US" sz="2400" dirty="0" smtClean="0"/>
              <a:t> </a:t>
            </a:r>
            <a:r>
              <a:rPr lang="en-US" sz="2400" dirty="0"/>
              <a:t>cross sections of </a:t>
            </a:r>
            <a:r>
              <a:rPr lang="hu-HU" sz="2400" dirty="0"/>
              <a:t> </a:t>
            </a:r>
            <a:r>
              <a:rPr lang="hu-HU" sz="2400" dirty="0" err="1" smtClean="0"/>
              <a:t>ThetaE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hu-HU" sz="2400" dirty="0" smtClean="0"/>
              <a:t>A</a:t>
            </a:r>
            <a:r>
              <a:rPr lang="en-US" sz="2400" dirty="0" err="1" smtClean="0"/>
              <a:t>bsolute</a:t>
            </a:r>
            <a:r>
              <a:rPr lang="en-US" sz="2400" dirty="0" smtClean="0"/>
              <a:t> </a:t>
            </a:r>
            <a:r>
              <a:rPr lang="hu-HU" sz="2400" dirty="0" smtClean="0"/>
              <a:t>G</a:t>
            </a:r>
            <a:r>
              <a:rPr lang="en-US" sz="2400" dirty="0" err="1" smtClean="0"/>
              <a:t>eostrophic</a:t>
            </a:r>
            <a:r>
              <a:rPr lang="en-US" sz="2400" dirty="0" smtClean="0"/>
              <a:t> </a:t>
            </a:r>
            <a:r>
              <a:rPr lang="hu-HU" sz="2400" dirty="0"/>
              <a:t>M</a:t>
            </a:r>
            <a:r>
              <a:rPr lang="en-US" sz="2400" dirty="0" err="1" smtClean="0"/>
              <a:t>omentum</a:t>
            </a:r>
            <a:r>
              <a:rPr lang="hu-HU" sz="2400" dirty="0" smtClean="0"/>
              <a:t> (M</a:t>
            </a:r>
            <a:r>
              <a:rPr lang="hu-HU" sz="2400" baseline="-25000" dirty="0" smtClean="0"/>
              <a:t>g</a:t>
            </a:r>
            <a:r>
              <a:rPr lang="hu-HU" sz="2400" dirty="0" smtClean="0"/>
              <a:t>) </a:t>
            </a:r>
            <a:r>
              <a:rPr lang="en-US" sz="2400" dirty="0" smtClean="0"/>
              <a:t>in </a:t>
            </a:r>
            <a:r>
              <a:rPr lang="en-US" sz="2400" dirty="0"/>
              <a:t>order to make a distinction between different instabilities</a:t>
            </a:r>
            <a:r>
              <a:rPr lang="en-US" sz="2400" dirty="0" smtClean="0"/>
              <a:t>.</a:t>
            </a:r>
            <a:endParaRPr lang="hu-HU" sz="2400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23369586" y="33640340"/>
            <a:ext cx="5192903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>
              <a:lnSpc>
                <a:spcPts val="2500"/>
              </a:lnSpc>
            </a:pPr>
            <a:r>
              <a:rPr lang="hu-HU" sz="1800" dirty="0" err="1" smtClean="0"/>
              <a:t>In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left</a:t>
            </a:r>
            <a:r>
              <a:rPr lang="hu-HU" sz="1800" dirty="0" smtClean="0"/>
              <a:t> </a:t>
            </a:r>
            <a:r>
              <a:rPr lang="hu-HU" sz="1800" dirty="0" err="1" smtClean="0"/>
              <a:t>column</a:t>
            </a:r>
            <a:r>
              <a:rPr lang="hu-HU" sz="1800" dirty="0" smtClean="0"/>
              <a:t> of </a:t>
            </a:r>
            <a:r>
              <a:rPr lang="hu-HU" sz="1800" dirty="0" err="1" smtClean="0"/>
              <a:t>the</a:t>
            </a:r>
            <a:r>
              <a:rPr lang="hu-HU" sz="1800" dirty="0" smtClean="0"/>
              <a:t> image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presence</a:t>
            </a:r>
            <a:r>
              <a:rPr lang="hu-HU" sz="1800" dirty="0" smtClean="0"/>
              <a:t> of CSI (</a:t>
            </a:r>
            <a:r>
              <a:rPr lang="hu-HU" sz="1800" dirty="0" err="1" smtClean="0"/>
              <a:t>red</a:t>
            </a:r>
            <a:r>
              <a:rPr lang="hu-HU" sz="1800" dirty="0" smtClean="0"/>
              <a:t> </a:t>
            </a:r>
            <a:r>
              <a:rPr lang="hu-HU" sz="1800" dirty="0" err="1" smtClean="0"/>
              <a:t>shaded</a:t>
            </a:r>
            <a:r>
              <a:rPr lang="hu-HU" sz="1800" dirty="0" smtClean="0"/>
              <a:t> </a:t>
            </a:r>
            <a:r>
              <a:rPr lang="hu-HU" sz="1800" dirty="0" err="1" smtClean="0"/>
              <a:t>areas</a:t>
            </a:r>
            <a:r>
              <a:rPr lang="hu-HU" sz="1800" dirty="0" smtClean="0"/>
              <a:t>) is </a:t>
            </a:r>
            <a:r>
              <a:rPr lang="hu-HU" sz="1800" dirty="0" err="1" smtClean="0"/>
              <a:t>shown</a:t>
            </a:r>
            <a:r>
              <a:rPr lang="hu-HU" sz="1800" dirty="0" smtClean="0"/>
              <a:t> </a:t>
            </a:r>
            <a:r>
              <a:rPr lang="hu-HU" sz="1800" dirty="0" err="1" smtClean="0"/>
              <a:t>on</a:t>
            </a:r>
            <a:r>
              <a:rPr lang="hu-HU" sz="1800" dirty="0" smtClean="0"/>
              <a:t> 1th December, 2014 </a:t>
            </a:r>
            <a:r>
              <a:rPr lang="hu-HU" sz="1800" dirty="0" err="1" smtClean="0"/>
              <a:t>during</a:t>
            </a:r>
            <a:r>
              <a:rPr lang="hu-HU" sz="1800" dirty="0" smtClean="0"/>
              <a:t> a </a:t>
            </a:r>
            <a:r>
              <a:rPr lang="hu-HU" sz="1800" dirty="0" err="1" smtClean="0"/>
              <a:t>devastating</a:t>
            </a:r>
            <a:r>
              <a:rPr lang="hu-HU" sz="1800" dirty="0" smtClean="0"/>
              <a:t> </a:t>
            </a:r>
            <a:r>
              <a:rPr lang="hu-HU" sz="1800" dirty="0" err="1" smtClean="0"/>
              <a:t>freezing</a:t>
            </a:r>
            <a:r>
              <a:rPr lang="hu-HU" sz="1800" dirty="0" smtClean="0"/>
              <a:t> </a:t>
            </a:r>
            <a:r>
              <a:rPr lang="hu-HU" sz="1800" dirty="0" err="1" smtClean="0"/>
              <a:t>rain</a:t>
            </a:r>
            <a:r>
              <a:rPr lang="hu-HU" sz="1800" dirty="0" smtClean="0"/>
              <a:t> </a:t>
            </a:r>
            <a:r>
              <a:rPr lang="hu-HU" sz="1800" dirty="0" err="1" smtClean="0"/>
              <a:t>event</a:t>
            </a:r>
            <a:r>
              <a:rPr lang="hu-HU" sz="1800" dirty="0" smtClean="0"/>
              <a:t> </a:t>
            </a:r>
            <a:r>
              <a:rPr lang="hu-HU" sz="1800" dirty="0" err="1" smtClean="0"/>
              <a:t>in</a:t>
            </a:r>
            <a:r>
              <a:rPr lang="hu-HU" sz="1800" dirty="0" smtClean="0"/>
              <a:t> Hungary. </a:t>
            </a:r>
            <a:r>
              <a:rPr lang="hu-HU" sz="1800" dirty="0" err="1" smtClean="0"/>
              <a:t>In</a:t>
            </a:r>
            <a:r>
              <a:rPr lang="hu-HU" sz="1800" dirty="0" smtClean="0"/>
              <a:t> </a:t>
            </a:r>
            <a:r>
              <a:rPr lang="hu-HU" sz="1800" dirty="0" err="1" smtClean="0"/>
              <a:t>this</a:t>
            </a:r>
            <a:r>
              <a:rPr lang="hu-HU" sz="1800" dirty="0" smtClean="0"/>
              <a:t> </a:t>
            </a:r>
            <a:r>
              <a:rPr lang="hu-HU" sz="1800" dirty="0" err="1" smtClean="0"/>
              <a:t>case</a:t>
            </a:r>
            <a:r>
              <a:rPr lang="hu-HU" sz="1800" dirty="0" smtClean="0"/>
              <a:t> </a:t>
            </a:r>
            <a:r>
              <a:rPr lang="hu-HU" sz="1800" dirty="0" err="1" smtClean="0"/>
              <a:t>precipitation</a:t>
            </a:r>
            <a:r>
              <a:rPr lang="hu-HU" sz="1800" dirty="0" smtClean="0"/>
              <a:t> </a:t>
            </a:r>
            <a:r>
              <a:rPr lang="hu-HU" sz="1800" dirty="0" err="1"/>
              <a:t>bands</a:t>
            </a:r>
            <a:r>
              <a:rPr lang="hu-HU" sz="1800" dirty="0"/>
              <a:t> </a:t>
            </a:r>
            <a:r>
              <a:rPr lang="hu-HU" sz="1800" dirty="0" err="1" smtClean="0"/>
              <a:t>were</a:t>
            </a:r>
            <a:r>
              <a:rPr lang="hu-HU" sz="1800" dirty="0" smtClean="0"/>
              <a:t> </a:t>
            </a:r>
            <a:r>
              <a:rPr lang="hu-HU" sz="1800" dirty="0" err="1" smtClean="0"/>
              <a:t>much</a:t>
            </a:r>
            <a:r>
              <a:rPr lang="hu-HU" sz="1800" dirty="0" smtClean="0"/>
              <a:t> </a:t>
            </a:r>
            <a:r>
              <a:rPr lang="hu-HU" sz="1800" dirty="0" smtClean="0"/>
              <a:t>more </a:t>
            </a:r>
            <a:r>
              <a:rPr lang="hu-HU" sz="1800" dirty="0" err="1" smtClean="0"/>
              <a:t>intense</a:t>
            </a:r>
            <a:r>
              <a:rPr lang="hu-HU" sz="1800" dirty="0" smtClean="0"/>
              <a:t> </a:t>
            </a:r>
            <a:r>
              <a:rPr lang="hu-HU" sz="1800" dirty="0" err="1" smtClean="0"/>
              <a:t>than</a:t>
            </a:r>
            <a:r>
              <a:rPr lang="hu-HU" sz="1800" dirty="0" smtClean="0"/>
              <a:t> </a:t>
            </a:r>
            <a:r>
              <a:rPr lang="hu-HU" sz="1800" dirty="0" err="1" smtClean="0"/>
              <a:t>expected</a:t>
            </a:r>
            <a:r>
              <a:rPr lang="hu-HU" sz="1800" dirty="0"/>
              <a:t> </a:t>
            </a:r>
            <a:r>
              <a:rPr lang="hu-HU" sz="1800" dirty="0" smtClean="0"/>
              <a:t>and </a:t>
            </a:r>
            <a:r>
              <a:rPr lang="hu-HU" sz="1800" dirty="0" err="1"/>
              <a:t>some</a:t>
            </a:r>
            <a:r>
              <a:rPr lang="hu-HU" sz="1800" dirty="0"/>
              <a:t> </a:t>
            </a:r>
            <a:r>
              <a:rPr lang="hu-HU" sz="1800" dirty="0" err="1"/>
              <a:t>bands</a:t>
            </a:r>
            <a:r>
              <a:rPr lang="hu-HU" sz="1800" dirty="0"/>
              <a:t> </a:t>
            </a:r>
            <a:r>
              <a:rPr lang="hu-HU" sz="1800" dirty="0" err="1" smtClean="0"/>
              <a:t>were</a:t>
            </a:r>
            <a:r>
              <a:rPr lang="hu-HU" sz="1800" dirty="0" smtClean="0"/>
              <a:t> </a:t>
            </a:r>
            <a:r>
              <a:rPr lang="hu-HU" sz="1800" dirty="0" err="1" smtClean="0"/>
              <a:t>missed</a:t>
            </a:r>
            <a:r>
              <a:rPr lang="hu-HU" sz="1800" dirty="0" smtClean="0"/>
              <a:t> </a:t>
            </a:r>
            <a:r>
              <a:rPr lang="hu-HU" sz="1800" dirty="0" err="1"/>
              <a:t>by</a:t>
            </a:r>
            <a:r>
              <a:rPr lang="hu-HU" sz="1800" dirty="0"/>
              <a:t> </a:t>
            </a:r>
            <a:r>
              <a:rPr lang="hu-HU" sz="1800" dirty="0" err="1" smtClean="0"/>
              <a:t>models</a:t>
            </a:r>
            <a:r>
              <a:rPr lang="hu-HU" sz="1800" dirty="0" smtClean="0"/>
              <a:t>. </a:t>
            </a:r>
            <a:r>
              <a:rPr lang="hu-HU" sz="1800" dirty="0" err="1"/>
              <a:t>With</a:t>
            </a:r>
            <a:r>
              <a:rPr lang="hu-HU" sz="1800" dirty="0"/>
              <a:t> EPV </a:t>
            </a:r>
            <a:r>
              <a:rPr lang="hu-HU" sz="1800" dirty="0" err="1" smtClean="0"/>
              <a:t>charts</a:t>
            </a:r>
            <a:r>
              <a:rPr lang="hu-HU" sz="1800" dirty="0" smtClean="0"/>
              <a:t> </a:t>
            </a:r>
            <a:r>
              <a:rPr lang="hu-HU" sz="1800" dirty="0" err="1"/>
              <a:t>conditonally</a:t>
            </a:r>
            <a:r>
              <a:rPr lang="hu-HU" sz="1800" dirty="0"/>
              <a:t> (</a:t>
            </a:r>
            <a:r>
              <a:rPr lang="hu-HU" sz="1800" dirty="0" err="1"/>
              <a:t>symmetrically</a:t>
            </a:r>
            <a:r>
              <a:rPr lang="hu-HU" sz="1800" dirty="0"/>
              <a:t>) </a:t>
            </a:r>
            <a:r>
              <a:rPr lang="hu-HU" sz="1800" dirty="0" err="1"/>
              <a:t>unstable</a:t>
            </a:r>
            <a:r>
              <a:rPr lang="hu-HU" sz="1800" dirty="0"/>
              <a:t> </a:t>
            </a:r>
            <a:r>
              <a:rPr lang="hu-HU" sz="1800" dirty="0" err="1"/>
              <a:t>regions</a:t>
            </a:r>
            <a:r>
              <a:rPr lang="hu-HU" sz="1800" dirty="0"/>
              <a:t> and </a:t>
            </a:r>
            <a:r>
              <a:rPr lang="hu-HU" sz="1800" dirty="0" err="1"/>
              <a:t>the</a:t>
            </a:r>
            <a:r>
              <a:rPr lang="hu-HU" sz="1800" dirty="0"/>
              <a:t> </a:t>
            </a:r>
            <a:r>
              <a:rPr lang="hu-HU" sz="1800" dirty="0" err="1"/>
              <a:t>potential</a:t>
            </a:r>
            <a:r>
              <a:rPr lang="hu-HU" sz="1800" dirty="0"/>
              <a:t> </a:t>
            </a:r>
            <a:r>
              <a:rPr lang="hu-HU" sz="1800" dirty="0" err="1"/>
              <a:t>for</a:t>
            </a:r>
            <a:r>
              <a:rPr lang="hu-HU" sz="1800" dirty="0"/>
              <a:t> </a:t>
            </a:r>
            <a:r>
              <a:rPr lang="hu-HU" sz="1800" dirty="0" err="1"/>
              <a:t>generation</a:t>
            </a:r>
            <a:r>
              <a:rPr lang="hu-HU" sz="1800" dirty="0"/>
              <a:t> of </a:t>
            </a:r>
            <a:r>
              <a:rPr lang="hu-HU" sz="1800" dirty="0" err="1" smtClean="0"/>
              <a:t>these</a:t>
            </a:r>
            <a:r>
              <a:rPr lang="hu-HU" sz="1800" dirty="0" smtClean="0"/>
              <a:t> </a:t>
            </a:r>
            <a:r>
              <a:rPr lang="hu-HU" sz="1800" dirty="0" err="1" smtClean="0"/>
              <a:t>bands</a:t>
            </a:r>
            <a:r>
              <a:rPr lang="hu-HU" sz="1800" dirty="0" smtClean="0"/>
              <a:t> </a:t>
            </a:r>
            <a:r>
              <a:rPr lang="hu-HU" sz="1800" dirty="0" err="1" smtClean="0"/>
              <a:t>could</a:t>
            </a:r>
            <a:r>
              <a:rPr lang="hu-HU" sz="1800" dirty="0" smtClean="0"/>
              <a:t> had </a:t>
            </a:r>
            <a:r>
              <a:rPr lang="hu-HU" sz="1800" dirty="0" err="1" smtClean="0"/>
              <a:t>been</a:t>
            </a:r>
            <a:r>
              <a:rPr lang="hu-HU" sz="1800" dirty="0" smtClean="0"/>
              <a:t> </a:t>
            </a:r>
            <a:r>
              <a:rPr lang="hu-HU" sz="1800" dirty="0" err="1" smtClean="0"/>
              <a:t>easily</a:t>
            </a:r>
            <a:r>
              <a:rPr lang="hu-HU" sz="1800" dirty="0" smtClean="0"/>
              <a:t> </a:t>
            </a:r>
            <a:r>
              <a:rPr lang="hu-HU" sz="1800" dirty="0" err="1"/>
              <a:t>detectable</a:t>
            </a:r>
            <a:r>
              <a:rPr lang="hu-HU" sz="1800" dirty="0" smtClean="0"/>
              <a:t>. </a:t>
            </a:r>
          </a:p>
          <a:p>
            <a:pPr algn="just" eaLnBrk="0" hangingPunct="0">
              <a:lnSpc>
                <a:spcPts val="2500"/>
              </a:lnSpc>
            </a:pPr>
            <a:endParaRPr lang="hu-HU" sz="1800" dirty="0" smtClean="0"/>
          </a:p>
          <a:p>
            <a:pPr algn="just" eaLnBrk="0" hangingPunct="0">
              <a:lnSpc>
                <a:spcPts val="2500"/>
              </a:lnSpc>
            </a:pPr>
            <a:r>
              <a:rPr lang="hu-HU" sz="1800" dirty="0" smtClean="0"/>
              <a:t>The </a:t>
            </a:r>
            <a:r>
              <a:rPr lang="hu-HU" sz="1800" dirty="0" err="1" smtClean="0"/>
              <a:t>second</a:t>
            </a:r>
            <a:r>
              <a:rPr lang="hu-HU" sz="1800" dirty="0" smtClean="0"/>
              <a:t> </a:t>
            </a:r>
            <a:r>
              <a:rPr lang="hu-HU" sz="1800" dirty="0" err="1" smtClean="0"/>
              <a:t>column</a:t>
            </a:r>
            <a:r>
              <a:rPr lang="hu-HU" sz="1800" dirty="0" smtClean="0"/>
              <a:t> </a:t>
            </a:r>
            <a:r>
              <a:rPr lang="hu-HU" sz="1800" dirty="0" err="1" smtClean="0"/>
              <a:t>contains</a:t>
            </a:r>
            <a:r>
              <a:rPr lang="hu-HU" sz="1800" dirty="0" smtClean="0"/>
              <a:t> </a:t>
            </a:r>
            <a:r>
              <a:rPr lang="hu-HU" sz="1800" dirty="0" err="1" smtClean="0"/>
              <a:t>images</a:t>
            </a:r>
            <a:r>
              <a:rPr lang="hu-HU" sz="1800" dirty="0" smtClean="0"/>
              <a:t> of a </a:t>
            </a:r>
            <a:r>
              <a:rPr lang="hu-HU" sz="1800" dirty="0" err="1" smtClean="0"/>
              <a:t>recent</a:t>
            </a:r>
            <a:r>
              <a:rPr lang="hu-HU" sz="1800" dirty="0" smtClean="0"/>
              <a:t> </a:t>
            </a:r>
            <a:r>
              <a:rPr lang="hu-HU" sz="1800" dirty="0" err="1" smtClean="0"/>
              <a:t>discussed</a:t>
            </a:r>
            <a:r>
              <a:rPr lang="hu-HU" sz="1800" dirty="0" smtClean="0"/>
              <a:t> </a:t>
            </a:r>
            <a:r>
              <a:rPr lang="hu-HU" sz="1800" dirty="0" err="1" smtClean="0"/>
              <a:t>event</a:t>
            </a:r>
            <a:r>
              <a:rPr lang="hu-HU" sz="1800" dirty="0" smtClean="0"/>
              <a:t>,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passage</a:t>
            </a:r>
            <a:r>
              <a:rPr lang="hu-HU" sz="1800" dirty="0" smtClean="0"/>
              <a:t> of a </a:t>
            </a:r>
            <a:r>
              <a:rPr lang="hu-HU" sz="1800" dirty="0" err="1" smtClean="0"/>
              <a:t>cold</a:t>
            </a:r>
            <a:r>
              <a:rPr lang="hu-HU" sz="1800" dirty="0" smtClean="0"/>
              <a:t> front </a:t>
            </a:r>
            <a:r>
              <a:rPr lang="hu-HU" sz="1800" dirty="0" err="1" smtClean="0"/>
              <a:t>on</a:t>
            </a:r>
            <a:r>
              <a:rPr lang="hu-HU" sz="1800" dirty="0" smtClean="0"/>
              <a:t> 3rd </a:t>
            </a:r>
            <a:r>
              <a:rPr lang="hu-HU" sz="1800" dirty="0" err="1" smtClean="0"/>
              <a:t>February</a:t>
            </a:r>
            <a:r>
              <a:rPr lang="hu-HU" sz="1800" dirty="0" smtClean="0"/>
              <a:t>. HAWK-3 is </a:t>
            </a:r>
            <a:r>
              <a:rPr lang="hu-HU" sz="1800" dirty="0" err="1" smtClean="0"/>
              <a:t>also</a:t>
            </a:r>
            <a:r>
              <a:rPr lang="hu-HU" sz="1800" dirty="0" smtClean="0"/>
              <a:t> </a:t>
            </a:r>
            <a:r>
              <a:rPr lang="hu-HU" sz="1800" dirty="0" err="1" smtClean="0"/>
              <a:t>capable</a:t>
            </a:r>
            <a:r>
              <a:rPr lang="hu-HU" sz="1800" dirty="0" smtClean="0"/>
              <a:t> of </a:t>
            </a:r>
            <a:r>
              <a:rPr lang="hu-HU" sz="1800" dirty="0" err="1" smtClean="0"/>
              <a:t>computing</a:t>
            </a:r>
            <a:r>
              <a:rPr lang="hu-HU" sz="1800" dirty="0" smtClean="0"/>
              <a:t> and </a:t>
            </a:r>
            <a:r>
              <a:rPr lang="hu-HU" sz="1800" dirty="0" err="1" smtClean="0"/>
              <a:t>visualizing</a:t>
            </a:r>
            <a:r>
              <a:rPr lang="hu-HU" sz="1800" dirty="0" smtClean="0"/>
              <a:t> EPV, </a:t>
            </a:r>
            <a:r>
              <a:rPr lang="hu-HU" sz="1800" dirty="0" err="1" smtClean="0"/>
              <a:t>thus</a:t>
            </a:r>
            <a:r>
              <a:rPr lang="hu-HU" sz="1800" dirty="0" smtClean="0"/>
              <a:t>, </a:t>
            </a:r>
            <a:r>
              <a:rPr lang="hu-HU" sz="1800" dirty="0" err="1" smtClean="0"/>
              <a:t>this</a:t>
            </a:r>
            <a:r>
              <a:rPr lang="hu-HU" sz="1800" dirty="0" smtClean="0"/>
              <a:t> </a:t>
            </a:r>
            <a:r>
              <a:rPr lang="hu-HU" sz="1800" dirty="0" err="1" smtClean="0"/>
              <a:t>concept</a:t>
            </a:r>
            <a:r>
              <a:rPr lang="hu-HU" sz="1800" dirty="0" smtClean="0"/>
              <a:t> </a:t>
            </a:r>
            <a:r>
              <a:rPr lang="hu-HU" sz="1800" dirty="0" err="1" smtClean="0"/>
              <a:t>can</a:t>
            </a:r>
            <a:r>
              <a:rPr lang="hu-HU" sz="1800" dirty="0" smtClean="0"/>
              <a:t> be </a:t>
            </a:r>
            <a:r>
              <a:rPr lang="hu-HU" sz="1800" dirty="0" err="1" smtClean="0"/>
              <a:t>used</a:t>
            </a:r>
            <a:r>
              <a:rPr lang="hu-HU" sz="1800" dirty="0" smtClean="0"/>
              <a:t> </a:t>
            </a:r>
            <a:r>
              <a:rPr lang="hu-HU" sz="1800" dirty="0" err="1" smtClean="0"/>
              <a:t>operationally</a:t>
            </a:r>
            <a:r>
              <a:rPr lang="hu-HU" sz="1800" dirty="0" smtClean="0"/>
              <a:t> </a:t>
            </a:r>
            <a:r>
              <a:rPr lang="hu-HU" sz="1800" dirty="0" err="1" smtClean="0"/>
              <a:t>as</a:t>
            </a:r>
            <a:r>
              <a:rPr lang="hu-HU" sz="1800" dirty="0" smtClean="0"/>
              <a:t> </a:t>
            </a:r>
            <a:r>
              <a:rPr lang="hu-HU" sz="1800" dirty="0" err="1" smtClean="0"/>
              <a:t>well</a:t>
            </a:r>
            <a:r>
              <a:rPr lang="hu-HU" sz="1800" dirty="0" smtClean="0"/>
              <a:t>.</a:t>
            </a:r>
            <a:endParaRPr lang="hu-HU" sz="1800" dirty="0"/>
          </a:p>
        </p:txBody>
      </p:sp>
      <p:sp>
        <p:nvSpPr>
          <p:cNvPr id="43" name="Téglalap 42"/>
          <p:cNvSpPr/>
          <p:nvPr/>
        </p:nvSpPr>
        <p:spPr bwMode="auto">
          <a:xfrm>
            <a:off x="15749587" y="6858240"/>
            <a:ext cx="13496872" cy="585922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63" name="Szövegdoboz 65"/>
          <p:cNvSpPr txBox="1">
            <a:spLocks noChangeArrowheads="1"/>
          </p:cNvSpPr>
          <p:nvPr/>
        </p:nvSpPr>
        <p:spPr bwMode="auto">
          <a:xfrm>
            <a:off x="16520350" y="7114836"/>
            <a:ext cx="6024783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sz="2400" dirty="0"/>
              <a:t>Carpathian </a:t>
            </a:r>
            <a:r>
              <a:rPr lang="hu-HU" sz="2400" dirty="0" err="1" smtClean="0"/>
              <a:t>Region</a:t>
            </a:r>
            <a:r>
              <a:rPr lang="en-US" sz="2400" dirty="0" smtClean="0"/>
              <a:t> </a:t>
            </a:r>
            <a:r>
              <a:rPr lang="en-US" sz="2400" dirty="0"/>
              <a:t>is </a:t>
            </a:r>
            <a:r>
              <a:rPr lang="hu-HU" sz="2400" dirty="0" err="1" smtClean="0"/>
              <a:t>geographically</a:t>
            </a:r>
            <a:r>
              <a:rPr lang="hu-HU" sz="2400" dirty="0" smtClean="0"/>
              <a:t> </a:t>
            </a:r>
            <a:r>
              <a:rPr lang="en-US" sz="2400" dirty="0" smtClean="0"/>
              <a:t>one </a:t>
            </a:r>
            <a:r>
              <a:rPr lang="en-US" sz="2400" dirty="0"/>
              <a:t>of the most complex areas </a:t>
            </a:r>
            <a:r>
              <a:rPr lang="hu-HU" sz="2400" dirty="0" err="1" smtClean="0"/>
              <a:t>in</a:t>
            </a:r>
            <a:r>
              <a:rPr lang="hu-HU" sz="2400" dirty="0" smtClean="0"/>
              <a:t> Europe</a:t>
            </a:r>
            <a:r>
              <a:rPr lang="en-US" sz="2400" dirty="0" smtClean="0"/>
              <a:t>.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en-US" sz="2400" dirty="0" smtClean="0"/>
              <a:t>some </a:t>
            </a:r>
            <a:r>
              <a:rPr lang="en-US" sz="2400" dirty="0"/>
              <a:t>weather situations, such as cold pools, usage of LAMs with better resolution and more suitable surface parameterization tends to provide better results. </a:t>
            </a:r>
            <a:r>
              <a:rPr lang="hu-HU" sz="2400" dirty="0" err="1" smtClean="0"/>
              <a:t>All</a:t>
            </a:r>
            <a:r>
              <a:rPr lang="en-US" sz="2400" dirty="0" smtClean="0"/>
              <a:t> LAMs</a:t>
            </a:r>
            <a:r>
              <a:rPr lang="hu-HU" sz="2400" dirty="0"/>
              <a:t> </a:t>
            </a:r>
            <a:r>
              <a:rPr lang="hu-HU" sz="2400" dirty="0" err="1" smtClean="0"/>
              <a:t>run</a:t>
            </a:r>
            <a:r>
              <a:rPr lang="hu-HU" sz="2400" dirty="0" smtClean="0"/>
              <a:t> </a:t>
            </a:r>
            <a:r>
              <a:rPr lang="hu-HU" sz="2400" dirty="0" err="1" smtClean="0"/>
              <a:t>at</a:t>
            </a:r>
            <a:r>
              <a:rPr lang="hu-HU" sz="2400" dirty="0" smtClean="0"/>
              <a:t> HMS</a:t>
            </a:r>
            <a:r>
              <a:rPr lang="en-US" sz="2400" dirty="0" smtClean="0"/>
              <a:t> get </a:t>
            </a:r>
            <a:r>
              <a:rPr lang="en-US" sz="2400" dirty="0"/>
              <a:t>their initial and boundary conditions from ECMWF deterministic </a:t>
            </a:r>
            <a:r>
              <a:rPr lang="en-US" sz="2400" dirty="0" smtClean="0"/>
              <a:t>model</a:t>
            </a:r>
            <a:r>
              <a:rPr lang="hu-HU" sz="2400" dirty="0" smtClean="0"/>
              <a:t> </a:t>
            </a:r>
            <a:r>
              <a:rPr lang="hu-HU" sz="2400" dirty="0" err="1" smtClean="0"/>
              <a:t>or</a:t>
            </a:r>
            <a:r>
              <a:rPr lang="hu-HU" sz="2400" dirty="0" smtClean="0"/>
              <a:t> </a:t>
            </a:r>
            <a:r>
              <a:rPr lang="en-US" sz="2400" dirty="0" smtClean="0"/>
              <a:t>from </a:t>
            </a:r>
            <a:r>
              <a:rPr lang="en-US" sz="2400" dirty="0"/>
              <a:t>the EPS system. </a:t>
            </a:r>
            <a:endParaRPr lang="hu-HU" sz="2400" dirty="0"/>
          </a:p>
        </p:txBody>
      </p:sp>
      <p:sp>
        <p:nvSpPr>
          <p:cNvPr id="46" name="Szövegdoboz 65"/>
          <p:cNvSpPr txBox="1">
            <a:spLocks noChangeArrowheads="1"/>
          </p:cNvSpPr>
          <p:nvPr/>
        </p:nvSpPr>
        <p:spPr bwMode="auto">
          <a:xfrm>
            <a:off x="7914763" y="35651178"/>
            <a:ext cx="576100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sz="2400" dirty="0"/>
              <a:t>HAWK-3 meteorological workstation offers versatile visualization of ECM model </a:t>
            </a:r>
            <a:r>
              <a:rPr lang="en-US" sz="2400" dirty="0" smtClean="0"/>
              <a:t>fields. </a:t>
            </a:r>
            <a:r>
              <a:rPr lang="en-US" sz="2400" dirty="0"/>
              <a:t>Besides basic fields of </a:t>
            </a:r>
            <a:r>
              <a:rPr lang="en-US" sz="2400" dirty="0" smtClean="0"/>
              <a:t>variables, </a:t>
            </a:r>
            <a:r>
              <a:rPr lang="en-US" sz="2400" dirty="0"/>
              <a:t>more complex parameters </a:t>
            </a:r>
            <a:r>
              <a:rPr lang="en-US" sz="2400" dirty="0" smtClean="0"/>
              <a:t>(</a:t>
            </a:r>
            <a:r>
              <a:rPr lang="hu-HU" sz="2400" dirty="0" smtClean="0"/>
              <a:t>e</a:t>
            </a:r>
            <a:r>
              <a:rPr lang="en-US" sz="2400" dirty="0" smtClean="0"/>
              <a:t>.</a:t>
            </a:r>
            <a:r>
              <a:rPr lang="hu-HU" sz="2400" dirty="0" smtClean="0"/>
              <a:t>g</a:t>
            </a:r>
            <a:r>
              <a:rPr lang="en-US" sz="2400" dirty="0" smtClean="0"/>
              <a:t>. </a:t>
            </a:r>
            <a:r>
              <a:rPr lang="en-US" sz="2400" dirty="0"/>
              <a:t>vorticity advection, stability </a:t>
            </a:r>
            <a:r>
              <a:rPr lang="en-US" sz="2400" dirty="0" smtClean="0"/>
              <a:t>indices</a:t>
            </a:r>
            <a:r>
              <a:rPr lang="hu-HU" sz="2400" dirty="0" smtClean="0"/>
              <a:t>) </a:t>
            </a:r>
            <a:r>
              <a:rPr lang="en-US" sz="2400" dirty="0" smtClean="0"/>
              <a:t>can </a:t>
            </a:r>
            <a:r>
              <a:rPr lang="en-US" sz="2400" dirty="0"/>
              <a:t>be computed and displayed as well. </a:t>
            </a:r>
            <a:r>
              <a:rPr lang="hu-HU" sz="2400" dirty="0" smtClean="0"/>
              <a:t>A </a:t>
            </a:r>
            <a:r>
              <a:rPr lang="hu-HU" sz="2400" dirty="0" err="1" smtClean="0"/>
              <a:t>huge</a:t>
            </a:r>
            <a:r>
              <a:rPr lang="hu-HU" sz="2400" dirty="0" smtClean="0"/>
              <a:t> </a:t>
            </a:r>
            <a:r>
              <a:rPr lang="hu-HU" sz="2400" dirty="0" err="1" smtClean="0"/>
              <a:t>advantage</a:t>
            </a:r>
            <a:r>
              <a:rPr lang="hu-HU" sz="2400" dirty="0" smtClean="0"/>
              <a:t> of </a:t>
            </a:r>
            <a:r>
              <a:rPr lang="hu-HU" sz="2400" dirty="0" err="1" smtClean="0"/>
              <a:t>the</a:t>
            </a:r>
            <a:r>
              <a:rPr lang="hu-HU" sz="2400" dirty="0" smtClean="0"/>
              <a:t> software is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extreme</a:t>
            </a:r>
            <a:r>
              <a:rPr lang="hu-HU" sz="2400" dirty="0" smtClean="0"/>
              <a:t> </a:t>
            </a:r>
            <a:r>
              <a:rPr lang="hu-HU" sz="2400" dirty="0" err="1" smtClean="0"/>
              <a:t>wide</a:t>
            </a:r>
            <a:r>
              <a:rPr lang="hu-HU" sz="2400" dirty="0" smtClean="0"/>
              <a:t> </a:t>
            </a:r>
            <a:r>
              <a:rPr lang="hu-HU" sz="2400" dirty="0" err="1" smtClean="0"/>
              <a:t>range</a:t>
            </a:r>
            <a:r>
              <a:rPr lang="hu-HU" sz="2400" dirty="0"/>
              <a:t> </a:t>
            </a:r>
            <a:r>
              <a:rPr lang="hu-HU" sz="2400" dirty="0" smtClean="0"/>
              <a:t>of </a:t>
            </a:r>
            <a:r>
              <a:rPr lang="hu-HU" sz="2400" dirty="0" err="1" smtClean="0"/>
              <a:t>user</a:t>
            </a:r>
            <a:r>
              <a:rPr lang="hu-HU" sz="2400" dirty="0" smtClean="0"/>
              <a:t> </a:t>
            </a:r>
            <a:r>
              <a:rPr lang="hu-HU" sz="2400" dirty="0" err="1" smtClean="0"/>
              <a:t>settings</a:t>
            </a:r>
            <a:r>
              <a:rPr lang="hu-HU" sz="2400" dirty="0" smtClean="0"/>
              <a:t> (</a:t>
            </a:r>
            <a:r>
              <a:rPr lang="hu-HU" sz="2400" dirty="0" err="1" smtClean="0"/>
              <a:t>drawing</a:t>
            </a:r>
            <a:r>
              <a:rPr lang="hu-HU" sz="2400" dirty="0" smtClean="0"/>
              <a:t> </a:t>
            </a:r>
            <a:r>
              <a:rPr lang="hu-HU" sz="2400" dirty="0" err="1" smtClean="0"/>
              <a:t>options</a:t>
            </a:r>
            <a:r>
              <a:rPr lang="hu-HU" sz="2400" dirty="0" smtClean="0"/>
              <a:t>, </a:t>
            </a:r>
            <a:r>
              <a:rPr lang="hu-HU" sz="2400" dirty="0" err="1" smtClean="0"/>
              <a:t>time</a:t>
            </a:r>
            <a:r>
              <a:rPr lang="hu-HU" sz="2400" dirty="0" smtClean="0"/>
              <a:t> </a:t>
            </a:r>
            <a:r>
              <a:rPr lang="hu-HU" sz="2400" dirty="0" err="1" smtClean="0"/>
              <a:t>adjustments</a:t>
            </a:r>
            <a:r>
              <a:rPr lang="hu-HU" sz="2400" dirty="0" smtClean="0"/>
              <a:t>, </a:t>
            </a:r>
            <a:r>
              <a:rPr lang="hu-HU" sz="2400" dirty="0" err="1" smtClean="0"/>
              <a:t>computing</a:t>
            </a:r>
            <a:r>
              <a:rPr lang="hu-HU" sz="2400" dirty="0" smtClean="0"/>
              <a:t> and displaying </a:t>
            </a:r>
            <a:r>
              <a:rPr lang="hu-HU" sz="2400" dirty="0" err="1" smtClean="0"/>
              <a:t>special</a:t>
            </a:r>
            <a:r>
              <a:rPr lang="hu-HU" sz="2400" dirty="0"/>
              <a:t> </a:t>
            </a:r>
            <a:r>
              <a:rPr lang="hu-HU" sz="2400" dirty="0" err="1" smtClean="0"/>
              <a:t>data</a:t>
            </a:r>
            <a:r>
              <a:rPr lang="hu-HU" sz="2400" dirty="0" smtClean="0"/>
              <a:t> </a:t>
            </a:r>
            <a:r>
              <a:rPr lang="hu-HU" sz="2400" dirty="0" err="1" smtClean="0"/>
              <a:t>fields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different</a:t>
            </a:r>
            <a:r>
              <a:rPr lang="hu-HU" sz="2400" dirty="0" smtClean="0"/>
              <a:t> </a:t>
            </a:r>
            <a:r>
              <a:rPr lang="hu-HU" sz="2400" dirty="0" err="1" smtClean="0"/>
              <a:t>purposes</a:t>
            </a:r>
            <a:r>
              <a:rPr lang="hu-HU" sz="2400" dirty="0" smtClean="0"/>
              <a:t>). Time </a:t>
            </a:r>
            <a:r>
              <a:rPr lang="hu-HU" sz="2400" dirty="0" err="1" smtClean="0"/>
              <a:t>loops</a:t>
            </a:r>
            <a:r>
              <a:rPr lang="hu-HU" sz="2400" dirty="0" smtClean="0"/>
              <a:t> and </a:t>
            </a:r>
            <a:r>
              <a:rPr lang="hu-HU" sz="2400" dirty="0" err="1" smtClean="0"/>
              <a:t>animations</a:t>
            </a:r>
            <a:r>
              <a:rPr lang="hu-HU" sz="2400" dirty="0" smtClean="0"/>
              <a:t> </a:t>
            </a:r>
            <a:r>
              <a:rPr lang="hu-HU" sz="2400" dirty="0" err="1" smtClean="0"/>
              <a:t>can</a:t>
            </a:r>
            <a:r>
              <a:rPr lang="hu-HU" sz="2400" dirty="0" smtClean="0"/>
              <a:t> </a:t>
            </a:r>
            <a:r>
              <a:rPr lang="hu-HU" sz="2400" dirty="0" err="1" smtClean="0"/>
              <a:t>also</a:t>
            </a:r>
            <a:r>
              <a:rPr lang="hu-HU" sz="2400" dirty="0" smtClean="0"/>
              <a:t> be </a:t>
            </a:r>
            <a:r>
              <a:rPr lang="hu-HU" sz="2400" dirty="0" err="1" smtClean="0"/>
              <a:t>created</a:t>
            </a:r>
            <a:r>
              <a:rPr lang="hu-HU" sz="2400" dirty="0" smtClean="0"/>
              <a:t> and </a:t>
            </a:r>
            <a:r>
              <a:rPr lang="hu-HU" sz="2400" dirty="0" err="1" smtClean="0"/>
              <a:t>exported</a:t>
            </a:r>
            <a:r>
              <a:rPr lang="hu-HU" sz="2400" dirty="0" smtClean="0"/>
              <a:t> </a:t>
            </a:r>
            <a:r>
              <a:rPr lang="hu-HU" sz="2400" dirty="0" err="1" smtClean="0"/>
              <a:t>for</a:t>
            </a:r>
            <a:r>
              <a:rPr lang="hu-HU" sz="2400" dirty="0" smtClean="0"/>
              <a:t> </a:t>
            </a:r>
            <a:r>
              <a:rPr lang="hu-HU" sz="2400" dirty="0" err="1" smtClean="0"/>
              <a:t>publication</a:t>
            </a:r>
            <a:r>
              <a:rPr lang="hu-HU" sz="2400" dirty="0" smtClean="0"/>
              <a:t>.</a:t>
            </a:r>
            <a:endParaRPr lang="hu-HU" sz="2400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7921668" y="34097211"/>
            <a:ext cx="5591224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hu-HU" sz="1800" dirty="0" err="1" smtClean="0"/>
              <a:t>Examples</a:t>
            </a:r>
            <a:r>
              <a:rPr lang="hu-HU" sz="1800" dirty="0" smtClean="0"/>
              <a:t> of displayed ECMWF </a:t>
            </a:r>
            <a:r>
              <a:rPr lang="hu-HU" sz="1800" dirty="0" err="1" smtClean="0"/>
              <a:t>data</a:t>
            </a:r>
            <a:r>
              <a:rPr lang="hu-HU" sz="1800" dirty="0" smtClean="0"/>
              <a:t> </a:t>
            </a:r>
            <a:r>
              <a:rPr lang="hu-HU" sz="1800" dirty="0" err="1" smtClean="0"/>
              <a:t>fields</a:t>
            </a:r>
            <a:r>
              <a:rPr lang="hu-HU" sz="1800" dirty="0" smtClean="0"/>
              <a:t> </a:t>
            </a:r>
            <a:r>
              <a:rPr lang="hu-HU" sz="1800" dirty="0" err="1" smtClean="0"/>
              <a:t>in</a:t>
            </a:r>
            <a:r>
              <a:rPr lang="hu-HU" sz="1800" dirty="0" smtClean="0"/>
              <a:t> HAWK-3. </a:t>
            </a:r>
            <a:r>
              <a:rPr lang="hu-HU" sz="1800" dirty="0" err="1" smtClean="0"/>
              <a:t>While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image </a:t>
            </a:r>
            <a:r>
              <a:rPr lang="hu-HU" sz="1800" dirty="0" err="1" smtClean="0"/>
              <a:t>above</a:t>
            </a:r>
            <a:r>
              <a:rPr lang="hu-HU" sz="1800" dirty="0" smtClean="0"/>
              <a:t> </a:t>
            </a:r>
            <a:r>
              <a:rPr lang="hu-HU" sz="1800" dirty="0" err="1" smtClean="0"/>
              <a:t>shows</a:t>
            </a:r>
            <a:r>
              <a:rPr lang="hu-HU" sz="1800" dirty="0" smtClean="0"/>
              <a:t> an </a:t>
            </a:r>
            <a:r>
              <a:rPr lang="hu-HU" sz="1800" dirty="0" err="1" smtClean="0"/>
              <a:t>overview</a:t>
            </a:r>
            <a:r>
              <a:rPr lang="hu-HU" sz="1800" dirty="0" smtClean="0"/>
              <a:t> of </a:t>
            </a:r>
            <a:r>
              <a:rPr lang="hu-HU" sz="1800" dirty="0" err="1" smtClean="0"/>
              <a:t>basic</a:t>
            </a:r>
            <a:r>
              <a:rPr lang="hu-HU" sz="1800" dirty="0" smtClean="0"/>
              <a:t> </a:t>
            </a:r>
            <a:r>
              <a:rPr lang="hu-HU" sz="1800" dirty="0" err="1" smtClean="0"/>
              <a:t>fields</a:t>
            </a:r>
            <a:r>
              <a:rPr lang="hu-HU" sz="1800" dirty="0" smtClean="0"/>
              <a:t>, more </a:t>
            </a:r>
            <a:r>
              <a:rPr lang="hu-HU" sz="1800" dirty="0" err="1" smtClean="0"/>
              <a:t>complex</a:t>
            </a:r>
            <a:r>
              <a:rPr lang="hu-HU" sz="1800" dirty="0" smtClean="0"/>
              <a:t> </a:t>
            </a:r>
            <a:r>
              <a:rPr lang="hu-HU" sz="1800" dirty="0" err="1" smtClean="0"/>
              <a:t>parameters</a:t>
            </a:r>
            <a:r>
              <a:rPr lang="hu-HU" sz="1800" dirty="0" smtClean="0"/>
              <a:t> </a:t>
            </a:r>
            <a:r>
              <a:rPr lang="hu-HU" sz="1800" dirty="0" err="1" smtClean="0"/>
              <a:t>are</a:t>
            </a:r>
            <a:r>
              <a:rPr lang="hu-HU" sz="1800" dirty="0" smtClean="0"/>
              <a:t> </a:t>
            </a:r>
            <a:r>
              <a:rPr lang="hu-HU" sz="1800" dirty="0" err="1" smtClean="0"/>
              <a:t>illustrated</a:t>
            </a:r>
            <a:r>
              <a:rPr lang="hu-HU" sz="1800" dirty="0" smtClean="0"/>
              <a:t> </a:t>
            </a:r>
            <a:r>
              <a:rPr lang="hu-HU" sz="1800" dirty="0" err="1" smtClean="0"/>
              <a:t>on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left</a:t>
            </a:r>
            <a:r>
              <a:rPr lang="hu-HU" sz="1800" dirty="0" smtClean="0"/>
              <a:t> </a:t>
            </a:r>
            <a:r>
              <a:rPr lang="hu-HU" sz="1800" dirty="0" err="1" smtClean="0"/>
              <a:t>one</a:t>
            </a:r>
            <a:r>
              <a:rPr lang="hu-HU" sz="1800" dirty="0" smtClean="0"/>
              <a:t>.</a:t>
            </a:r>
            <a:endParaRPr lang="hu-HU" sz="1800" dirty="0"/>
          </a:p>
        </p:txBody>
      </p:sp>
      <p:sp>
        <p:nvSpPr>
          <p:cNvPr id="48" name="Szövegdoboz 47"/>
          <p:cNvSpPr txBox="1"/>
          <p:nvPr/>
        </p:nvSpPr>
        <p:spPr>
          <a:xfrm>
            <a:off x="16520350" y="10332154"/>
            <a:ext cx="6025233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hu-HU" sz="1800" dirty="0" err="1" smtClean="0"/>
              <a:t>Cold</a:t>
            </a:r>
            <a:r>
              <a:rPr lang="hu-HU" sz="1800" dirty="0" smtClean="0"/>
              <a:t> </a:t>
            </a:r>
            <a:r>
              <a:rPr lang="hu-HU" sz="1800" dirty="0" err="1" smtClean="0"/>
              <a:t>pool</a:t>
            </a:r>
            <a:r>
              <a:rPr lang="hu-HU" sz="1800" dirty="0" smtClean="0"/>
              <a:t> and </a:t>
            </a:r>
            <a:r>
              <a:rPr lang="hu-HU" sz="1800" dirty="0" err="1" smtClean="0"/>
              <a:t>stratus</a:t>
            </a:r>
            <a:r>
              <a:rPr lang="hu-HU" sz="1800" dirty="0" smtClean="0"/>
              <a:t> </a:t>
            </a:r>
            <a:r>
              <a:rPr lang="hu-HU" sz="1800" dirty="0" err="1" smtClean="0"/>
              <a:t>clouds</a:t>
            </a:r>
            <a:r>
              <a:rPr lang="hu-HU" sz="1800" dirty="0" smtClean="0"/>
              <a:t> </a:t>
            </a:r>
            <a:r>
              <a:rPr lang="hu-HU" sz="1800" dirty="0" err="1" smtClean="0"/>
              <a:t>in</a:t>
            </a:r>
            <a:r>
              <a:rPr lang="hu-HU" sz="1800" dirty="0" smtClean="0"/>
              <a:t> </a:t>
            </a:r>
            <a:r>
              <a:rPr lang="hu-HU" sz="1800" dirty="0" err="1" smtClean="0"/>
              <a:t>Carpathian</a:t>
            </a:r>
            <a:r>
              <a:rPr lang="hu-HU" sz="1800" dirty="0" smtClean="0"/>
              <a:t> </a:t>
            </a:r>
            <a:r>
              <a:rPr lang="hu-HU" sz="1800" dirty="0" err="1" smtClean="0"/>
              <a:t>Basin</a:t>
            </a:r>
            <a:r>
              <a:rPr lang="hu-HU" sz="1800" dirty="0" smtClean="0"/>
              <a:t> </a:t>
            </a:r>
            <a:r>
              <a:rPr lang="hu-HU" sz="1800" dirty="0" err="1" smtClean="0"/>
              <a:t>as</a:t>
            </a:r>
            <a:r>
              <a:rPr lang="hu-HU" sz="1800" dirty="0" smtClean="0"/>
              <a:t> </a:t>
            </a:r>
            <a:r>
              <a:rPr lang="hu-HU" sz="1800" dirty="0" err="1" smtClean="0"/>
              <a:t>seen</a:t>
            </a:r>
            <a:r>
              <a:rPr lang="hu-HU" sz="1800" dirty="0" smtClean="0"/>
              <a:t> </a:t>
            </a:r>
            <a:r>
              <a:rPr lang="hu-HU" sz="1800" dirty="0" err="1" smtClean="0"/>
              <a:t>by</a:t>
            </a:r>
            <a:r>
              <a:rPr lang="hu-HU" sz="1800" dirty="0" smtClean="0"/>
              <a:t> ALADIN/HU. </a:t>
            </a:r>
            <a:r>
              <a:rPr lang="hu-HU" sz="1800" dirty="0" err="1" smtClean="0"/>
              <a:t>High</a:t>
            </a:r>
            <a:r>
              <a:rPr lang="hu-HU" sz="1800" dirty="0" smtClean="0"/>
              <a:t> </a:t>
            </a:r>
            <a:r>
              <a:rPr lang="hu-HU" sz="1800" dirty="0" err="1" smtClean="0"/>
              <a:t>resolution</a:t>
            </a:r>
            <a:r>
              <a:rPr lang="hu-HU" sz="1800" dirty="0" smtClean="0"/>
              <a:t> </a:t>
            </a:r>
            <a:r>
              <a:rPr lang="hu-HU" sz="1800" dirty="0" err="1" smtClean="0"/>
              <a:t>topography</a:t>
            </a:r>
            <a:r>
              <a:rPr lang="hu-HU" sz="1800" dirty="0" smtClean="0"/>
              <a:t> is </a:t>
            </a:r>
            <a:r>
              <a:rPr lang="hu-HU" sz="1800" dirty="0" err="1" smtClean="0"/>
              <a:t>required</a:t>
            </a:r>
            <a:r>
              <a:rPr lang="hu-HU" sz="1800" dirty="0" smtClean="0"/>
              <a:t>, </a:t>
            </a:r>
            <a:r>
              <a:rPr lang="hu-HU" sz="1800" dirty="0" err="1" smtClean="0"/>
              <a:t>just</a:t>
            </a:r>
            <a:r>
              <a:rPr lang="hu-HU" sz="1800" dirty="0" smtClean="0"/>
              <a:t> </a:t>
            </a:r>
            <a:r>
              <a:rPr lang="hu-HU" sz="1800" dirty="0" err="1" smtClean="0"/>
              <a:t>note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hills</a:t>
            </a:r>
            <a:r>
              <a:rPr lang="hu-HU" sz="1800" dirty="0"/>
              <a:t> </a:t>
            </a:r>
            <a:r>
              <a:rPr lang="hu-HU" sz="1800" dirty="0" err="1" smtClean="0"/>
              <a:t>in</a:t>
            </a:r>
            <a:r>
              <a:rPr lang="hu-HU" sz="1800" dirty="0" smtClean="0"/>
              <a:t> </a:t>
            </a:r>
            <a:r>
              <a:rPr lang="hu-HU" sz="1800" dirty="0" err="1" smtClean="0"/>
              <a:t>Northern</a:t>
            </a:r>
            <a:r>
              <a:rPr lang="hu-HU" sz="1800" dirty="0" smtClean="0"/>
              <a:t> Hungary </a:t>
            </a:r>
            <a:r>
              <a:rPr lang="hu-HU" sz="1800" dirty="0" err="1" smtClean="0"/>
              <a:t>arising</a:t>
            </a:r>
            <a:r>
              <a:rPr lang="hu-HU" sz="1800" dirty="0" smtClean="0"/>
              <a:t> </a:t>
            </a:r>
            <a:r>
              <a:rPr lang="hu-HU" sz="1800" dirty="0" err="1" smtClean="0"/>
              <a:t>up</a:t>
            </a:r>
            <a:r>
              <a:rPr lang="hu-HU" sz="1800" dirty="0" smtClean="0"/>
              <a:t> </a:t>
            </a:r>
            <a:r>
              <a:rPr lang="hu-HU" sz="1800" dirty="0" err="1" smtClean="0"/>
              <a:t>from</a:t>
            </a:r>
            <a:r>
              <a:rPr lang="hu-HU" sz="1800" dirty="0" smtClean="0"/>
              <a:t> </a:t>
            </a:r>
            <a:r>
              <a:rPr lang="hu-HU" sz="1800" dirty="0" err="1" smtClean="0"/>
              <a:t>low</a:t>
            </a:r>
            <a:r>
              <a:rPr lang="hu-HU" sz="1800" dirty="0" smtClean="0"/>
              <a:t> </a:t>
            </a:r>
            <a:r>
              <a:rPr lang="hu-HU" sz="1800" dirty="0" err="1" smtClean="0"/>
              <a:t>level</a:t>
            </a:r>
            <a:r>
              <a:rPr lang="hu-HU" sz="1800" dirty="0" smtClean="0"/>
              <a:t> </a:t>
            </a:r>
            <a:r>
              <a:rPr lang="hu-HU" sz="1800" dirty="0" err="1" smtClean="0"/>
              <a:t>cloud</a:t>
            </a:r>
            <a:r>
              <a:rPr lang="hu-HU" sz="1800" dirty="0" smtClean="0"/>
              <a:t> </a:t>
            </a:r>
            <a:r>
              <a:rPr lang="hu-HU" sz="1800" dirty="0" err="1" smtClean="0"/>
              <a:t>layer</a:t>
            </a:r>
            <a:r>
              <a:rPr lang="hu-HU" sz="1800" dirty="0" smtClean="0"/>
              <a:t>, </a:t>
            </a:r>
            <a:r>
              <a:rPr lang="hu-HU" sz="1800" dirty="0" err="1" smtClean="0"/>
              <a:t>not</a:t>
            </a:r>
            <a:r>
              <a:rPr lang="hu-HU" sz="1800" dirty="0" smtClean="0"/>
              <a:t> </a:t>
            </a:r>
            <a:r>
              <a:rPr lang="hu-HU" sz="1800" dirty="0" err="1" smtClean="0"/>
              <a:t>to</a:t>
            </a:r>
            <a:r>
              <a:rPr lang="hu-HU" sz="1800" dirty="0" smtClean="0"/>
              <a:t> mention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chain</a:t>
            </a:r>
            <a:r>
              <a:rPr lang="hu-HU" sz="1800" dirty="0" smtClean="0"/>
              <a:t> of </a:t>
            </a:r>
            <a:r>
              <a:rPr lang="hu-HU" sz="1800" dirty="0" err="1" smtClean="0"/>
              <a:t>Carpathian</a:t>
            </a:r>
            <a:r>
              <a:rPr lang="hu-HU" sz="1800" dirty="0" smtClean="0"/>
              <a:t> </a:t>
            </a:r>
            <a:r>
              <a:rPr lang="hu-HU" sz="1800" dirty="0" err="1" smtClean="0"/>
              <a:t>Mountains</a:t>
            </a:r>
            <a:r>
              <a:rPr lang="hu-HU" sz="1800" dirty="0" smtClean="0"/>
              <a:t>.</a:t>
            </a:r>
            <a:endParaRPr lang="hu-HU" sz="1800" dirty="0"/>
          </a:p>
        </p:txBody>
      </p:sp>
      <p:sp>
        <p:nvSpPr>
          <p:cNvPr id="51" name="Rectangle 167"/>
          <p:cNvSpPr>
            <a:spLocks noChangeArrowheads="1"/>
          </p:cNvSpPr>
          <p:nvPr/>
        </p:nvSpPr>
        <p:spPr bwMode="auto">
          <a:xfrm>
            <a:off x="969215" y="25317602"/>
            <a:ext cx="13484970" cy="684000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ECMWF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data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visualization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with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HAWK-3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53" name="Rectangle 167"/>
          <p:cNvSpPr>
            <a:spLocks noChangeArrowheads="1"/>
          </p:cNvSpPr>
          <p:nvPr/>
        </p:nvSpPr>
        <p:spPr bwMode="auto">
          <a:xfrm>
            <a:off x="15749588" y="13098462"/>
            <a:ext cx="13495973" cy="684000"/>
          </a:xfrm>
          <a:prstGeom prst="rect">
            <a:avLst/>
          </a:prstGeom>
          <a:gradFill rotWithShape="0">
            <a:gsLst>
              <a:gs pos="0">
                <a:srgbClr val="000D4C"/>
              </a:gs>
              <a:gs pos="50000">
                <a:srgbClr val="434D7B"/>
              </a:gs>
              <a:gs pos="100000">
                <a:srgbClr val="000D4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37160" tIns="68580" rIns="137160" bIns="68580" anchor="ctr"/>
          <a:lstStyle/>
          <a:p>
            <a:pPr algn="ctr" defTabSz="3762375"/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Some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methods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of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applying</a:t>
            </a:r>
            <a:r>
              <a:rPr lang="hu-HU" altLang="hu-HU" sz="4000" b="1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 ECMWF EPS </a:t>
            </a:r>
            <a:r>
              <a:rPr lang="hu-HU" altLang="hu-HU" sz="4000" b="1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</a:rPr>
              <a:t>products</a:t>
            </a:r>
            <a:endParaRPr lang="en-US" altLang="hu-HU" sz="4000" b="1" dirty="0">
              <a:solidFill>
                <a:schemeClr val="bg1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16520351" y="14622462"/>
            <a:ext cx="12042138" cy="2761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sz="2400" dirty="0"/>
              <a:t>Beyond </a:t>
            </a:r>
            <a:r>
              <a:rPr lang="en-US" sz="2400" dirty="0" smtClean="0"/>
              <a:t>widely </a:t>
            </a:r>
            <a:r>
              <a:rPr lang="en-US" sz="2400" dirty="0"/>
              <a:t>known ensemble products (e.g. plumes, </a:t>
            </a:r>
            <a:r>
              <a:rPr lang="en-US" sz="2400" dirty="0" err="1"/>
              <a:t>meteograms</a:t>
            </a:r>
            <a:r>
              <a:rPr lang="en-US" sz="2400" dirty="0"/>
              <a:t>), forecasters at HMS use some more specific interpretation of EPS forecasts during their work. Especially in very uncertain mid-range synoptic situations, creating clusters from EPS members can help distinguishing the main different weather scenarios</a:t>
            </a:r>
            <a:r>
              <a:rPr lang="en-US" sz="2400" dirty="0" smtClean="0"/>
              <a:t>.</a:t>
            </a:r>
            <a:r>
              <a:rPr lang="hu-HU" sz="2400" dirty="0" smtClean="0"/>
              <a:t> </a:t>
            </a:r>
            <a:r>
              <a:rPr lang="hu-HU" sz="2400" dirty="0" err="1" smtClean="0"/>
              <a:t>In</a:t>
            </a:r>
            <a:r>
              <a:rPr lang="hu-HU" sz="2400" dirty="0" smtClean="0"/>
              <a:t> </a:t>
            </a:r>
            <a:r>
              <a:rPr lang="hu-HU" sz="2400" dirty="0" err="1" smtClean="0"/>
              <a:t>many</a:t>
            </a:r>
            <a:r>
              <a:rPr lang="hu-HU" sz="2400" dirty="0" smtClean="0"/>
              <a:t> </a:t>
            </a:r>
            <a:r>
              <a:rPr lang="hu-HU" sz="2400" dirty="0" err="1" smtClean="0"/>
              <a:t>cases</a:t>
            </a:r>
            <a:r>
              <a:rPr lang="hu-HU" sz="2400" dirty="0" smtClean="0"/>
              <a:t> end </a:t>
            </a:r>
            <a:r>
              <a:rPr lang="hu-HU" sz="2400" dirty="0" err="1" smtClean="0"/>
              <a:t>users</a:t>
            </a:r>
            <a:r>
              <a:rPr lang="hu-HU" sz="2400" dirty="0" smtClean="0"/>
              <a:t> </a:t>
            </a:r>
            <a:r>
              <a:rPr lang="hu-HU" sz="2400" dirty="0" err="1" smtClean="0"/>
              <a:t>need</a:t>
            </a:r>
            <a:r>
              <a:rPr lang="hu-HU" sz="2400" dirty="0" smtClean="0"/>
              <a:t> </a:t>
            </a:r>
            <a:r>
              <a:rPr lang="hu-HU" sz="2400" dirty="0" err="1" smtClean="0"/>
              <a:t>categorical</a:t>
            </a:r>
            <a:r>
              <a:rPr lang="hu-HU" sz="2400" dirty="0" smtClean="0"/>
              <a:t> </a:t>
            </a:r>
            <a:r>
              <a:rPr lang="hu-HU" sz="2400" dirty="0" err="1" smtClean="0"/>
              <a:t>forecast</a:t>
            </a:r>
            <a:r>
              <a:rPr lang="hu-HU" sz="2400" dirty="0" smtClean="0"/>
              <a:t> of </a:t>
            </a:r>
            <a:r>
              <a:rPr lang="hu-HU" sz="2400" dirty="0" err="1" smtClean="0"/>
              <a:t>such</a:t>
            </a:r>
            <a:r>
              <a:rPr lang="hu-HU" sz="2400" dirty="0" smtClean="0"/>
              <a:t> </a:t>
            </a:r>
            <a:r>
              <a:rPr lang="hu-HU" sz="2400" dirty="0" err="1" smtClean="0"/>
              <a:t>parameters</a:t>
            </a:r>
            <a:r>
              <a:rPr lang="hu-HU" sz="2400" dirty="0" smtClean="0"/>
              <a:t> </a:t>
            </a:r>
            <a:r>
              <a:rPr lang="hu-HU" sz="2400" dirty="0" err="1" smtClean="0"/>
              <a:t>as</a:t>
            </a:r>
            <a:r>
              <a:rPr lang="hu-HU" sz="2400" dirty="0" smtClean="0"/>
              <a:t> </a:t>
            </a:r>
            <a:r>
              <a:rPr lang="hu-HU" sz="2400" dirty="0" err="1" smtClean="0"/>
              <a:t>wind</a:t>
            </a:r>
            <a:r>
              <a:rPr lang="hu-HU" sz="2400" dirty="0" smtClean="0"/>
              <a:t> </a:t>
            </a:r>
            <a:r>
              <a:rPr lang="hu-HU" sz="2400" dirty="0" err="1" smtClean="0"/>
              <a:t>gust</a:t>
            </a:r>
            <a:r>
              <a:rPr lang="hu-HU" sz="2400" dirty="0" smtClean="0"/>
              <a:t> and </a:t>
            </a:r>
            <a:r>
              <a:rPr lang="hu-HU" sz="2400" dirty="0" err="1" smtClean="0"/>
              <a:t>amount</a:t>
            </a:r>
            <a:r>
              <a:rPr lang="hu-HU" sz="2400" dirty="0" smtClean="0"/>
              <a:t> of </a:t>
            </a:r>
            <a:r>
              <a:rPr lang="hu-HU" sz="2400" dirty="0" err="1" smtClean="0"/>
              <a:t>precipitation</a:t>
            </a:r>
            <a:r>
              <a:rPr lang="hu-HU" sz="2400" dirty="0" smtClean="0"/>
              <a:t>. </a:t>
            </a:r>
            <a:r>
              <a:rPr lang="hu-HU" sz="2400" dirty="0" err="1" smtClean="0"/>
              <a:t>Rather</a:t>
            </a:r>
            <a:r>
              <a:rPr lang="hu-HU" sz="2400" dirty="0" smtClean="0"/>
              <a:t> </a:t>
            </a:r>
            <a:r>
              <a:rPr lang="hu-HU" sz="2400" dirty="0" err="1" smtClean="0"/>
              <a:t>than</a:t>
            </a:r>
            <a:r>
              <a:rPr lang="hu-HU" sz="2400" dirty="0" smtClean="0"/>
              <a:t> </a:t>
            </a:r>
            <a:r>
              <a:rPr lang="hu-HU" sz="2400" dirty="0" err="1" smtClean="0"/>
              <a:t>downgrading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question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a </a:t>
            </a:r>
            <a:r>
              <a:rPr lang="hu-HU" sz="2400" dirty="0" err="1" smtClean="0"/>
              <a:t>simple</a:t>
            </a:r>
            <a:r>
              <a:rPr lang="hu-HU" sz="2400" dirty="0" smtClean="0"/>
              <a:t> „</a:t>
            </a:r>
            <a:r>
              <a:rPr lang="hu-HU" sz="2400" dirty="0" err="1" smtClean="0"/>
              <a:t>yes</a:t>
            </a:r>
            <a:r>
              <a:rPr lang="hu-HU" sz="2400" dirty="0"/>
              <a:t> </a:t>
            </a:r>
            <a:r>
              <a:rPr lang="hu-HU" sz="2400" dirty="0" err="1" smtClean="0"/>
              <a:t>or</a:t>
            </a:r>
            <a:r>
              <a:rPr lang="hu-HU" sz="2400" dirty="0" smtClean="0"/>
              <a:t> no” </a:t>
            </a:r>
            <a:r>
              <a:rPr lang="hu-HU" sz="2400" dirty="0" err="1" smtClean="0"/>
              <a:t>problem</a:t>
            </a:r>
            <a:r>
              <a:rPr lang="hu-HU" sz="2400" dirty="0" smtClean="0"/>
              <a:t>, a more </a:t>
            </a:r>
            <a:r>
              <a:rPr lang="hu-HU" sz="2400" dirty="0" err="1" smtClean="0"/>
              <a:t>detailed</a:t>
            </a:r>
            <a:r>
              <a:rPr lang="hu-HU" sz="2400" dirty="0" smtClean="0"/>
              <a:t> </a:t>
            </a:r>
            <a:r>
              <a:rPr lang="hu-HU" sz="2400" dirty="0" err="1" smtClean="0"/>
              <a:t>percentage-based</a:t>
            </a:r>
            <a:r>
              <a:rPr lang="hu-HU" sz="2400" dirty="0" smtClean="0"/>
              <a:t> </a:t>
            </a:r>
            <a:r>
              <a:rPr lang="hu-HU" sz="2400" dirty="0" err="1" smtClean="0"/>
              <a:t>answer</a:t>
            </a:r>
            <a:r>
              <a:rPr lang="hu-HU" sz="2400" dirty="0" smtClean="0"/>
              <a:t> </a:t>
            </a:r>
            <a:r>
              <a:rPr lang="hu-HU" sz="2400" dirty="0" err="1" smtClean="0"/>
              <a:t>can</a:t>
            </a:r>
            <a:r>
              <a:rPr lang="hu-HU" sz="2400" dirty="0" smtClean="0"/>
              <a:t> be </a:t>
            </a:r>
            <a:r>
              <a:rPr lang="hu-HU" sz="2400" dirty="0" err="1" smtClean="0"/>
              <a:t>given</a:t>
            </a:r>
            <a:r>
              <a:rPr lang="hu-HU" sz="2400" dirty="0" smtClean="0"/>
              <a:t> </a:t>
            </a:r>
            <a:r>
              <a:rPr lang="hu-HU" sz="2400" dirty="0" err="1" smtClean="0"/>
              <a:t>by</a:t>
            </a:r>
            <a:r>
              <a:rPr lang="hu-HU" sz="2400" dirty="0" smtClean="0"/>
              <a:t> </a:t>
            </a:r>
            <a:r>
              <a:rPr lang="hu-HU" sz="2400" dirty="0" err="1" smtClean="0"/>
              <a:t>calculating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probability</a:t>
            </a:r>
            <a:r>
              <a:rPr lang="hu-HU" sz="2400" dirty="0" smtClean="0"/>
              <a:t> of </a:t>
            </a:r>
            <a:r>
              <a:rPr lang="hu-HU" sz="2400" dirty="0" err="1" smtClean="0"/>
              <a:t>each</a:t>
            </a:r>
            <a:r>
              <a:rPr lang="hu-HU" sz="2400" dirty="0" smtClean="0"/>
              <a:t> </a:t>
            </a:r>
            <a:r>
              <a:rPr lang="hu-HU" sz="2400" dirty="0" err="1" smtClean="0"/>
              <a:t>involved</a:t>
            </a:r>
            <a:r>
              <a:rPr lang="hu-HU" sz="2400" dirty="0" smtClean="0"/>
              <a:t> </a:t>
            </a:r>
            <a:r>
              <a:rPr lang="hu-HU" sz="2400" dirty="0" err="1" smtClean="0"/>
              <a:t>weather</a:t>
            </a:r>
            <a:r>
              <a:rPr lang="hu-HU" sz="2400" dirty="0" smtClean="0"/>
              <a:t> </a:t>
            </a:r>
            <a:r>
              <a:rPr lang="hu-HU" sz="2400" dirty="0" err="1" smtClean="0"/>
              <a:t>event</a:t>
            </a:r>
            <a:r>
              <a:rPr lang="hu-HU" sz="2400" dirty="0"/>
              <a:t>.</a:t>
            </a:r>
          </a:p>
        </p:txBody>
      </p:sp>
      <p:sp>
        <p:nvSpPr>
          <p:cNvPr id="55" name="Szövegdoboz 54"/>
          <p:cNvSpPr txBox="1"/>
          <p:nvPr/>
        </p:nvSpPr>
        <p:spPr>
          <a:xfrm>
            <a:off x="16520351" y="24214072"/>
            <a:ext cx="12042139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hu-HU" sz="1800" dirty="0"/>
              <a:t>T</a:t>
            </a:r>
            <a:r>
              <a:rPr lang="hu-HU" sz="1800" dirty="0" smtClean="0"/>
              <a:t>he </a:t>
            </a:r>
            <a:r>
              <a:rPr lang="hu-HU" sz="1800" dirty="0" err="1" smtClean="0"/>
              <a:t>left</a:t>
            </a:r>
            <a:r>
              <a:rPr lang="hu-HU" sz="1800" dirty="0" smtClean="0"/>
              <a:t> panel </a:t>
            </a:r>
            <a:r>
              <a:rPr lang="hu-HU" sz="1800" dirty="0" err="1" smtClean="0"/>
              <a:t>shows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clusters</a:t>
            </a:r>
            <a:r>
              <a:rPr lang="hu-HU" sz="1800" dirty="0" smtClean="0"/>
              <a:t> of main </a:t>
            </a:r>
            <a:r>
              <a:rPr lang="hu-HU" sz="1800" dirty="0" err="1" smtClean="0"/>
              <a:t>possible</a:t>
            </a:r>
            <a:r>
              <a:rPr lang="hu-HU" sz="1800" dirty="0" smtClean="0"/>
              <a:t> </a:t>
            </a:r>
            <a:r>
              <a:rPr lang="hu-HU" sz="1800" dirty="0" err="1" smtClean="0"/>
              <a:t>synoptic</a:t>
            </a:r>
            <a:r>
              <a:rPr lang="hu-HU" sz="1800" dirty="0" smtClean="0"/>
              <a:t> </a:t>
            </a:r>
            <a:r>
              <a:rPr lang="hu-HU" sz="1800" dirty="0" err="1" smtClean="0"/>
              <a:t>situations</a:t>
            </a:r>
            <a:r>
              <a:rPr lang="hu-HU" sz="1800" dirty="0" smtClean="0"/>
              <a:t> </a:t>
            </a:r>
            <a:r>
              <a:rPr lang="hu-HU" sz="1800" dirty="0" err="1" smtClean="0"/>
              <a:t>on</a:t>
            </a:r>
            <a:r>
              <a:rPr lang="hu-HU" sz="1800" dirty="0" smtClean="0"/>
              <a:t> 8th </a:t>
            </a:r>
            <a:r>
              <a:rPr lang="hu-HU" sz="1800" dirty="0" err="1" smtClean="0"/>
              <a:t>February</a:t>
            </a:r>
            <a:r>
              <a:rPr lang="hu-HU" sz="1800" dirty="0" smtClean="0"/>
              <a:t>, 2016 </a:t>
            </a:r>
            <a:r>
              <a:rPr lang="hu-HU" sz="1800" dirty="0" err="1" smtClean="0"/>
              <a:t>in</a:t>
            </a:r>
            <a:r>
              <a:rPr lang="hu-HU" sz="1800" dirty="0" smtClean="0"/>
              <a:t> </a:t>
            </a:r>
            <a:r>
              <a:rPr lang="hu-HU" sz="1800" dirty="0" err="1" smtClean="0"/>
              <a:t>Central</a:t>
            </a:r>
            <a:r>
              <a:rPr lang="hu-HU" sz="1800" dirty="0" smtClean="0"/>
              <a:t> Europe. The </a:t>
            </a:r>
            <a:r>
              <a:rPr lang="hu-HU" sz="1800" dirty="0" err="1" smtClean="0"/>
              <a:t>uncertain</a:t>
            </a:r>
            <a:r>
              <a:rPr lang="hu-HU" sz="1800" dirty="0" smtClean="0"/>
              <a:t> </a:t>
            </a:r>
            <a:r>
              <a:rPr lang="hu-HU" sz="1800" dirty="0" err="1" smtClean="0"/>
              <a:t>development</a:t>
            </a:r>
            <a:r>
              <a:rPr lang="hu-HU" sz="1800" dirty="0" smtClean="0"/>
              <a:t> of an </a:t>
            </a:r>
            <a:r>
              <a:rPr lang="hu-HU" sz="1800" dirty="0" err="1" smtClean="0"/>
              <a:t>upper</a:t>
            </a:r>
            <a:r>
              <a:rPr lang="hu-HU" sz="1800" dirty="0" smtClean="0"/>
              <a:t> </a:t>
            </a:r>
            <a:r>
              <a:rPr lang="hu-HU" sz="1800" dirty="0" err="1" smtClean="0"/>
              <a:t>level</a:t>
            </a:r>
            <a:r>
              <a:rPr lang="hu-HU" sz="1800" dirty="0" smtClean="0"/>
              <a:t> </a:t>
            </a:r>
            <a:r>
              <a:rPr lang="hu-HU" sz="1800" dirty="0" err="1" smtClean="0"/>
              <a:t>through</a:t>
            </a:r>
            <a:r>
              <a:rPr lang="hu-HU" sz="1800" dirty="0"/>
              <a:t> </a:t>
            </a:r>
            <a:r>
              <a:rPr lang="hu-HU" sz="1800" dirty="0" err="1" smtClean="0"/>
              <a:t>determines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weather</a:t>
            </a:r>
            <a:r>
              <a:rPr lang="hu-HU" sz="1800" dirty="0" smtClean="0"/>
              <a:t> of Hungary. </a:t>
            </a:r>
            <a:r>
              <a:rPr lang="hu-HU" sz="1800" dirty="0" err="1" smtClean="0"/>
              <a:t>Another</a:t>
            </a:r>
            <a:r>
              <a:rPr lang="hu-HU" sz="1800" dirty="0" smtClean="0"/>
              <a:t> </a:t>
            </a:r>
            <a:r>
              <a:rPr lang="hu-HU" sz="1800" dirty="0" err="1" smtClean="0"/>
              <a:t>interesting</a:t>
            </a:r>
            <a:r>
              <a:rPr lang="hu-HU" sz="1800" dirty="0" smtClean="0"/>
              <a:t> </a:t>
            </a:r>
            <a:r>
              <a:rPr lang="hu-HU" sz="1800" dirty="0" err="1" smtClean="0"/>
              <a:t>application</a:t>
            </a:r>
            <a:r>
              <a:rPr lang="hu-HU" sz="1800" dirty="0" smtClean="0"/>
              <a:t> of EPS </a:t>
            </a:r>
            <a:r>
              <a:rPr lang="hu-HU" sz="1800" dirty="0" err="1" smtClean="0"/>
              <a:t>forecasts</a:t>
            </a:r>
            <a:r>
              <a:rPr lang="hu-HU" sz="1800" dirty="0" smtClean="0"/>
              <a:t> is </a:t>
            </a:r>
            <a:r>
              <a:rPr lang="hu-HU" sz="1800" dirty="0" err="1" smtClean="0"/>
              <a:t>not</a:t>
            </a:r>
            <a:r>
              <a:rPr lang="hu-HU" sz="1800" dirty="0" smtClean="0"/>
              <a:t> </a:t>
            </a:r>
            <a:r>
              <a:rPr lang="hu-HU" sz="1800" dirty="0" err="1" smtClean="0"/>
              <a:t>only</a:t>
            </a:r>
            <a:r>
              <a:rPr lang="hu-HU" sz="1800" dirty="0" smtClean="0"/>
              <a:t> a </a:t>
            </a:r>
            <a:r>
              <a:rPr lang="hu-HU" sz="1800" dirty="0" err="1" smtClean="0"/>
              <a:t>simple</a:t>
            </a:r>
            <a:r>
              <a:rPr lang="hu-HU" sz="1800" dirty="0" smtClean="0"/>
              <a:t> </a:t>
            </a:r>
            <a:r>
              <a:rPr lang="hu-HU" sz="1800" dirty="0" err="1" smtClean="0"/>
              <a:t>view</a:t>
            </a:r>
            <a:r>
              <a:rPr lang="hu-HU" sz="1800" dirty="0" smtClean="0"/>
              <a:t> of </a:t>
            </a:r>
            <a:r>
              <a:rPr lang="hu-HU" sz="1800" dirty="0" err="1" smtClean="0"/>
              <a:t>probability</a:t>
            </a:r>
            <a:r>
              <a:rPr lang="hu-HU" sz="1800" dirty="0" smtClean="0"/>
              <a:t> </a:t>
            </a:r>
            <a:r>
              <a:rPr lang="hu-HU" sz="1800" dirty="0" err="1" smtClean="0"/>
              <a:t>thresholds</a:t>
            </a:r>
            <a:r>
              <a:rPr lang="hu-HU" sz="1800" dirty="0" smtClean="0"/>
              <a:t> </a:t>
            </a:r>
            <a:r>
              <a:rPr lang="hu-HU" sz="1800" dirty="0" err="1" smtClean="0"/>
              <a:t>of</a:t>
            </a:r>
            <a:r>
              <a:rPr lang="hu-HU" sz="1800" dirty="0" smtClean="0"/>
              <a:t> </a:t>
            </a:r>
            <a:r>
              <a:rPr lang="hu-HU" sz="1800" dirty="0" err="1" smtClean="0"/>
              <a:t>different</a:t>
            </a:r>
            <a:r>
              <a:rPr lang="hu-HU" sz="1800" dirty="0" smtClean="0"/>
              <a:t> </a:t>
            </a:r>
            <a:r>
              <a:rPr lang="hu-HU" sz="1800" dirty="0" err="1" smtClean="0"/>
              <a:t>parameters</a:t>
            </a:r>
            <a:r>
              <a:rPr lang="hu-HU" sz="1800" dirty="0" smtClean="0"/>
              <a:t>, </a:t>
            </a:r>
            <a:r>
              <a:rPr lang="hu-HU" sz="1800" dirty="0" err="1" smtClean="0"/>
              <a:t>but</a:t>
            </a:r>
            <a:r>
              <a:rPr lang="hu-HU" sz="1800" dirty="0" smtClean="0"/>
              <a:t> </a:t>
            </a:r>
            <a:r>
              <a:rPr lang="hu-HU" sz="1800" dirty="0" err="1" smtClean="0"/>
              <a:t>probabilities</a:t>
            </a:r>
            <a:r>
              <a:rPr lang="hu-HU" sz="1800" dirty="0" smtClean="0"/>
              <a:t> </a:t>
            </a:r>
            <a:r>
              <a:rPr lang="hu-HU" sz="1800" dirty="0" err="1" smtClean="0"/>
              <a:t>of</a:t>
            </a:r>
            <a:r>
              <a:rPr lang="hu-HU" sz="1800" dirty="0" smtClean="0"/>
              <a:t> </a:t>
            </a:r>
            <a:r>
              <a:rPr lang="hu-HU" sz="1800" dirty="0" err="1" smtClean="0"/>
              <a:t>well</a:t>
            </a:r>
            <a:r>
              <a:rPr lang="hu-HU" sz="1800" dirty="0" smtClean="0"/>
              <a:t> </a:t>
            </a:r>
            <a:r>
              <a:rPr lang="hu-HU" sz="1800" dirty="0" err="1" smtClean="0"/>
              <a:t>distinguished</a:t>
            </a:r>
            <a:r>
              <a:rPr lang="hu-HU" sz="1800" dirty="0" smtClean="0"/>
              <a:t> </a:t>
            </a:r>
            <a:r>
              <a:rPr lang="hu-HU" sz="1800" dirty="0" err="1" smtClean="0"/>
              <a:t>meteorological</a:t>
            </a:r>
            <a:r>
              <a:rPr lang="hu-HU" sz="1800" dirty="0" smtClean="0"/>
              <a:t> </a:t>
            </a:r>
            <a:r>
              <a:rPr lang="hu-HU" sz="1800" dirty="0" err="1" smtClean="0"/>
              <a:t>events</a:t>
            </a:r>
            <a:r>
              <a:rPr lang="hu-HU" sz="1800" dirty="0" smtClean="0"/>
              <a:t>. </a:t>
            </a:r>
            <a:r>
              <a:rPr lang="hu-HU" sz="1800" dirty="0" err="1" smtClean="0"/>
              <a:t>On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right-side</a:t>
            </a:r>
            <a:r>
              <a:rPr lang="hu-HU" sz="1800" dirty="0" smtClean="0"/>
              <a:t> panel </a:t>
            </a:r>
            <a:r>
              <a:rPr lang="hu-HU" sz="1800" dirty="0" err="1" smtClean="0"/>
              <a:t>probabilites</a:t>
            </a:r>
            <a:r>
              <a:rPr lang="hu-HU" sz="1800" dirty="0" smtClean="0"/>
              <a:t> of </a:t>
            </a:r>
            <a:r>
              <a:rPr lang="hu-HU" sz="1800" dirty="0" err="1" smtClean="0"/>
              <a:t>wind</a:t>
            </a:r>
            <a:r>
              <a:rPr lang="hu-HU" sz="1800" dirty="0" smtClean="0"/>
              <a:t> </a:t>
            </a:r>
            <a:r>
              <a:rPr lang="hu-HU" sz="1800" dirty="0" err="1" smtClean="0"/>
              <a:t>gust</a:t>
            </a:r>
            <a:r>
              <a:rPr lang="hu-HU" sz="1800" dirty="0" smtClean="0"/>
              <a:t> and </a:t>
            </a:r>
            <a:r>
              <a:rPr lang="hu-HU" sz="1800" dirty="0" err="1" smtClean="0"/>
              <a:t>precipitation</a:t>
            </a:r>
            <a:r>
              <a:rPr lang="hu-HU" sz="1800" dirty="0" smtClean="0"/>
              <a:t> </a:t>
            </a:r>
            <a:r>
              <a:rPr lang="hu-HU" sz="1800" dirty="0" err="1" smtClean="0"/>
              <a:t>amount</a:t>
            </a:r>
            <a:r>
              <a:rPr lang="hu-HU" sz="1800" dirty="0" smtClean="0"/>
              <a:t> </a:t>
            </a:r>
            <a:r>
              <a:rPr lang="hu-HU" sz="1800" dirty="0" err="1" smtClean="0"/>
              <a:t>categories</a:t>
            </a:r>
            <a:r>
              <a:rPr lang="hu-HU" sz="1800" dirty="0" smtClean="0"/>
              <a:t> </a:t>
            </a:r>
            <a:r>
              <a:rPr lang="hu-HU" sz="1800" dirty="0" err="1" smtClean="0"/>
              <a:t>can</a:t>
            </a:r>
            <a:r>
              <a:rPr lang="hu-HU" sz="1800" dirty="0" smtClean="0"/>
              <a:t> be </a:t>
            </a:r>
            <a:r>
              <a:rPr lang="hu-HU" sz="1800" dirty="0" err="1" smtClean="0"/>
              <a:t>seen</a:t>
            </a:r>
            <a:r>
              <a:rPr lang="hu-HU" sz="1800" dirty="0" smtClean="0"/>
              <a:t> </a:t>
            </a:r>
            <a:r>
              <a:rPr lang="hu-HU" sz="1800" dirty="0" err="1" smtClean="0"/>
              <a:t>during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passage</a:t>
            </a:r>
            <a:r>
              <a:rPr lang="hu-HU" sz="1800" dirty="0" smtClean="0"/>
              <a:t> of an </a:t>
            </a:r>
            <a:r>
              <a:rPr lang="hu-HU" sz="1800" dirty="0" err="1" smtClean="0"/>
              <a:t>intense</a:t>
            </a:r>
            <a:r>
              <a:rPr lang="hu-HU" sz="1800" dirty="0" smtClean="0"/>
              <a:t> </a:t>
            </a:r>
            <a:r>
              <a:rPr lang="hu-HU" sz="1800" dirty="0" err="1" smtClean="0"/>
              <a:t>cold</a:t>
            </a:r>
            <a:r>
              <a:rPr lang="hu-HU" sz="1800" dirty="0" smtClean="0"/>
              <a:t> front </a:t>
            </a:r>
            <a:r>
              <a:rPr lang="hu-HU" sz="1800" dirty="0" err="1" smtClean="0"/>
              <a:t>on</a:t>
            </a:r>
            <a:r>
              <a:rPr lang="hu-HU" sz="1800" dirty="0" smtClean="0"/>
              <a:t> 3rd </a:t>
            </a:r>
            <a:r>
              <a:rPr lang="hu-HU" sz="1800" dirty="0" err="1" smtClean="0"/>
              <a:t>February</a:t>
            </a:r>
            <a:r>
              <a:rPr lang="hu-HU" sz="1800" dirty="0" smtClean="0"/>
              <a:t>, 2016. </a:t>
            </a:r>
            <a:endParaRPr lang="hu-HU" sz="1800" dirty="0"/>
          </a:p>
        </p:txBody>
      </p:sp>
      <p:pic>
        <p:nvPicPr>
          <p:cNvPr id="29" name="Kép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404" y="27084625"/>
            <a:ext cx="11891905" cy="6555715"/>
          </a:xfrm>
          <a:prstGeom prst="rect">
            <a:avLst/>
          </a:prstGeom>
        </p:spPr>
      </p:pic>
      <p:pic>
        <p:nvPicPr>
          <p:cNvPr id="30" name="Kép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404" y="34104513"/>
            <a:ext cx="5973810" cy="6549524"/>
          </a:xfrm>
          <a:prstGeom prst="rect">
            <a:avLst/>
          </a:prstGeom>
        </p:spPr>
      </p:pic>
      <p:pic>
        <p:nvPicPr>
          <p:cNvPr id="31" name="Kép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4871" y="7307262"/>
            <a:ext cx="5967619" cy="4550000"/>
          </a:xfrm>
          <a:prstGeom prst="rect">
            <a:avLst/>
          </a:prstGeom>
        </p:spPr>
      </p:pic>
      <p:pic>
        <p:nvPicPr>
          <p:cNvPr id="2048" name="Kép 20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740" y="17505681"/>
            <a:ext cx="5888001" cy="6448762"/>
          </a:xfrm>
          <a:prstGeom prst="rect">
            <a:avLst/>
          </a:prstGeom>
        </p:spPr>
      </p:pic>
      <p:pic>
        <p:nvPicPr>
          <p:cNvPr id="2067" name="Kép 206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585" y="17505681"/>
            <a:ext cx="5881905" cy="6448762"/>
          </a:xfrm>
          <a:prstGeom prst="rect">
            <a:avLst/>
          </a:prstGeom>
        </p:spPr>
      </p:pic>
      <p:pic>
        <p:nvPicPr>
          <p:cNvPr id="2068" name="Kép 206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740" y="33678122"/>
            <a:ext cx="5973810" cy="654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Üres bemutató">
  <a:themeElements>
    <a:clrScheme name="Üres bemutató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Üres bemutató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Üres bemutat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Üres bemutat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Üres bemutató 8">
        <a:dk1>
          <a:srgbClr val="000066"/>
        </a:dk1>
        <a:lt1>
          <a:srgbClr val="FFFFFF"/>
        </a:lt1>
        <a:dk2>
          <a:srgbClr val="000066"/>
        </a:dk2>
        <a:lt2>
          <a:srgbClr val="000066"/>
        </a:lt2>
        <a:accent1>
          <a:srgbClr val="000066"/>
        </a:accent1>
        <a:accent2>
          <a:srgbClr val="3333CC"/>
        </a:accent2>
        <a:accent3>
          <a:srgbClr val="FFFFFF"/>
        </a:accent3>
        <a:accent4>
          <a:srgbClr val="000056"/>
        </a:accent4>
        <a:accent5>
          <a:srgbClr val="AAAAB8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Office\Sablonok\Üres bemutató.pot</Template>
  <TotalTime>12476</TotalTime>
  <Words>1102</Words>
  <Application>Microsoft Office PowerPoint</Application>
  <PresentationFormat>Egyéni</PresentationFormat>
  <Paragraphs>48</Paragraphs>
  <Slides>1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Üres bemutató</vt:lpstr>
      <vt:lpstr>PowerPoint bemutató</vt:lpstr>
    </vt:vector>
  </TitlesOfParts>
  <Company>ELTE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REMO: LBC impact</dc:title>
  <dc:creator>Szepszo Gabriella</dc:creator>
  <cp:lastModifiedBy>Üveges Zoltán</cp:lastModifiedBy>
  <cp:revision>932</cp:revision>
  <dcterms:created xsi:type="dcterms:W3CDTF">2004-09-03T07:11:20Z</dcterms:created>
  <dcterms:modified xsi:type="dcterms:W3CDTF">2016-02-04T14:08:31Z</dcterms:modified>
</cp:coreProperties>
</file>