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60"/>
  </p:normalViewPr>
  <p:slideViewPr>
    <p:cSldViewPr>
      <p:cViewPr varScale="1">
        <p:scale>
          <a:sx n="115" d="100"/>
          <a:sy n="115" d="100"/>
        </p:scale>
        <p:origin x="7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49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088F9-C3FF-4F3A-B3A8-87080DED7060}" type="datetimeFigureOut">
              <a:rPr lang="it-IT" smtClean="0"/>
              <a:t>04/02/2016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6192D-3DEB-4B80-9AAB-BE72E05496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5495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95F1-78F1-484E-AA20-79B56D52CE68}" type="datetimeFigureOut">
              <a:rPr lang="it-IT" smtClean="0"/>
              <a:pPr/>
              <a:t>04/02/2016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08349-4D18-4DDE-A28B-F692ED59933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928926" y="285728"/>
            <a:ext cx="2357454" cy="1857388"/>
          </a:xfrm>
        </p:spPr>
        <p:txBody>
          <a:bodyPr>
            <a:noAutofit/>
          </a:bodyPr>
          <a:lstStyle/>
          <a:p>
            <a:pPr algn="l"/>
            <a:r>
              <a:rPr lang="it-IT" sz="400" b="1" dirty="0" smtClean="0"/>
              <a:t>1. </a:t>
            </a:r>
            <a:r>
              <a:rPr lang="it-IT" sz="400" b="1" dirty="0" err="1" smtClean="0">
                <a:latin typeface="+mn-lt"/>
              </a:rPr>
              <a:t>Introduction</a:t>
            </a:r>
            <a:r>
              <a:rPr lang="it-IT" sz="400" b="1" dirty="0" smtClean="0"/>
              <a:t> </a:t>
            </a:r>
            <a:r>
              <a:rPr lang="it-IT" sz="400" dirty="0" smtClean="0"/>
              <a:t/>
            </a:r>
            <a:br>
              <a:rPr lang="it-IT" sz="400" dirty="0" smtClean="0"/>
            </a:br>
            <a:r>
              <a:rPr lang="it-IT" sz="400" dirty="0" smtClean="0"/>
              <a:t>“Medicane”  </a:t>
            </a:r>
            <a:r>
              <a:rPr lang="it-IT" sz="400" dirty="0" err="1" smtClean="0"/>
              <a:t>acronym</a:t>
            </a:r>
            <a:r>
              <a:rPr lang="it-IT" sz="400" dirty="0" smtClean="0"/>
              <a:t> </a:t>
            </a:r>
            <a:r>
              <a:rPr lang="it-IT" sz="400" dirty="0" err="1" smtClean="0"/>
              <a:t>of</a:t>
            </a:r>
            <a:r>
              <a:rPr lang="it-IT" sz="400" dirty="0" smtClean="0"/>
              <a:t>  </a:t>
            </a:r>
            <a:r>
              <a:rPr lang="it-IT" sz="400" b="1" dirty="0" err="1" smtClean="0"/>
              <a:t>Medi</a:t>
            </a:r>
            <a:r>
              <a:rPr lang="it-IT" sz="400" dirty="0" err="1" smtClean="0"/>
              <a:t>terranian</a:t>
            </a:r>
            <a:r>
              <a:rPr lang="it-IT" sz="400" dirty="0" smtClean="0"/>
              <a:t> </a:t>
            </a:r>
            <a:r>
              <a:rPr lang="it-IT" sz="400" dirty="0" err="1" smtClean="0"/>
              <a:t>Hurri</a:t>
            </a:r>
            <a:r>
              <a:rPr lang="it-IT" sz="400" b="1" dirty="0" err="1" smtClean="0"/>
              <a:t>cane</a:t>
            </a:r>
            <a:r>
              <a:rPr lang="it-IT" sz="400" b="1" dirty="0" smtClean="0"/>
              <a:t> </a:t>
            </a:r>
            <a:r>
              <a:rPr lang="it-IT" sz="400" dirty="0" smtClean="0"/>
              <a:t> or </a:t>
            </a:r>
            <a:r>
              <a:rPr lang="it-IT" sz="400" dirty="0" err="1" smtClean="0"/>
              <a:t>Tropical</a:t>
            </a:r>
            <a:r>
              <a:rPr lang="it-IT" sz="400" dirty="0" smtClean="0"/>
              <a:t> </a:t>
            </a:r>
            <a:r>
              <a:rPr lang="it-IT" sz="400" dirty="0" err="1" smtClean="0"/>
              <a:t>Like</a:t>
            </a:r>
            <a:r>
              <a:rPr lang="it-IT" sz="400" dirty="0" smtClean="0"/>
              <a:t> </a:t>
            </a:r>
            <a:r>
              <a:rPr lang="it-IT" sz="400" dirty="0" err="1" smtClean="0"/>
              <a:t>Cyclone</a:t>
            </a:r>
            <a:r>
              <a:rPr lang="it-IT" sz="400" dirty="0" smtClean="0"/>
              <a:t> (TLC) are a  </a:t>
            </a:r>
            <a:r>
              <a:rPr lang="it-IT" sz="400" dirty="0" err="1" smtClean="0"/>
              <a:t>mesoscale</a:t>
            </a:r>
            <a:r>
              <a:rPr lang="it-IT" sz="400" dirty="0" smtClean="0"/>
              <a:t> </a:t>
            </a:r>
            <a:r>
              <a:rPr lang="it-IT" sz="400" dirty="0" err="1" smtClean="0"/>
              <a:t>phenomena</a:t>
            </a:r>
            <a:r>
              <a:rPr lang="it-IT" sz="400" dirty="0" smtClean="0"/>
              <a:t> </a:t>
            </a:r>
            <a:r>
              <a:rPr lang="it-IT" sz="400" dirty="0" err="1" smtClean="0"/>
              <a:t>developing</a:t>
            </a:r>
            <a:r>
              <a:rPr lang="it-IT" sz="400" dirty="0" smtClean="0"/>
              <a:t> in the </a:t>
            </a:r>
            <a:r>
              <a:rPr lang="it-IT" sz="400" dirty="0" err="1" smtClean="0"/>
              <a:t>Med</a:t>
            </a:r>
            <a:r>
              <a:rPr lang="it-IT" sz="400" dirty="0" smtClean="0"/>
              <a:t>. </a:t>
            </a:r>
            <a:r>
              <a:rPr lang="it-IT" sz="400" dirty="0" err="1" smtClean="0"/>
              <a:t>Sea</a:t>
            </a:r>
            <a:r>
              <a:rPr lang="it-IT" sz="400" dirty="0" smtClean="0"/>
              <a:t> . </a:t>
            </a:r>
            <a:r>
              <a:rPr lang="it-IT" sz="400" dirty="0" err="1" smtClean="0"/>
              <a:t>They</a:t>
            </a:r>
            <a:r>
              <a:rPr lang="it-IT" sz="400" dirty="0" smtClean="0"/>
              <a:t> </a:t>
            </a:r>
            <a:r>
              <a:rPr lang="it-IT" sz="400" dirty="0" err="1" smtClean="0"/>
              <a:t>have</a:t>
            </a:r>
            <a:r>
              <a:rPr lang="it-IT" sz="400" dirty="0" smtClean="0"/>
              <a:t> a </a:t>
            </a:r>
            <a:r>
              <a:rPr lang="it-IT" sz="400" dirty="0" err="1" smtClean="0"/>
              <a:t>lot</a:t>
            </a:r>
            <a:r>
              <a:rPr lang="it-IT" sz="400" dirty="0" smtClean="0"/>
              <a:t> </a:t>
            </a:r>
            <a:r>
              <a:rPr lang="it-IT" sz="400" dirty="0" err="1" smtClean="0"/>
              <a:t>of</a:t>
            </a:r>
            <a:r>
              <a:rPr lang="it-IT" sz="400" dirty="0" smtClean="0"/>
              <a:t> </a:t>
            </a:r>
            <a:r>
              <a:rPr lang="it-IT" sz="400" dirty="0" err="1" smtClean="0"/>
              <a:t>similarities</a:t>
            </a:r>
            <a:r>
              <a:rPr lang="it-IT" sz="400" dirty="0" smtClean="0"/>
              <a:t>  </a:t>
            </a:r>
            <a:r>
              <a:rPr lang="it-IT" sz="400" dirty="0" err="1" smtClean="0"/>
              <a:t>with</a:t>
            </a:r>
            <a:r>
              <a:rPr lang="it-IT" sz="400" dirty="0" smtClean="0"/>
              <a:t>  </a:t>
            </a:r>
            <a:r>
              <a:rPr lang="it-IT" sz="400" dirty="0" err="1" smtClean="0"/>
              <a:t>Tropical</a:t>
            </a:r>
            <a:r>
              <a:rPr lang="it-IT" sz="400" dirty="0" smtClean="0"/>
              <a:t> </a:t>
            </a:r>
            <a:r>
              <a:rPr lang="it-IT" sz="400" dirty="0" err="1" smtClean="0"/>
              <a:t>Ciclones</a:t>
            </a:r>
            <a:r>
              <a:rPr lang="it-IT" sz="400" dirty="0" smtClean="0"/>
              <a:t/>
            </a:r>
            <a:br>
              <a:rPr lang="it-IT" sz="400" dirty="0" smtClean="0"/>
            </a:br>
            <a:r>
              <a:rPr lang="it-IT" sz="400" dirty="0" smtClean="0"/>
              <a:t/>
            </a:r>
            <a:br>
              <a:rPr lang="it-IT" sz="400" dirty="0" smtClean="0"/>
            </a:br>
            <a:r>
              <a:rPr lang="it-IT" sz="400" dirty="0" err="1" smtClean="0"/>
              <a:t>Their</a:t>
            </a:r>
            <a:r>
              <a:rPr lang="it-IT" sz="400" dirty="0" smtClean="0"/>
              <a:t> </a:t>
            </a:r>
            <a:r>
              <a:rPr lang="it-IT" sz="400" dirty="0" err="1" smtClean="0"/>
              <a:t>max</a:t>
            </a:r>
            <a:r>
              <a:rPr lang="it-IT" sz="400" dirty="0" smtClean="0"/>
              <a:t> </a:t>
            </a:r>
            <a:r>
              <a:rPr lang="it-IT" sz="400" dirty="0" err="1" smtClean="0"/>
              <a:t>diameter</a:t>
            </a:r>
            <a:r>
              <a:rPr lang="it-IT" sz="400" dirty="0" smtClean="0"/>
              <a:t> </a:t>
            </a:r>
            <a:r>
              <a:rPr lang="it-IT" sz="400" dirty="0" err="1" smtClean="0"/>
              <a:t>is</a:t>
            </a:r>
            <a:r>
              <a:rPr lang="it-IT" sz="400" dirty="0" smtClean="0"/>
              <a:t>  200-400 km and the </a:t>
            </a:r>
            <a:r>
              <a:rPr lang="it-IT" sz="400" dirty="0" err="1" smtClean="0"/>
              <a:t>duration</a:t>
            </a:r>
            <a:r>
              <a:rPr lang="it-IT" sz="400" dirty="0" smtClean="0"/>
              <a:t> </a:t>
            </a:r>
            <a:r>
              <a:rPr lang="it-IT" sz="400" dirty="0" err="1" smtClean="0"/>
              <a:t>is</a:t>
            </a:r>
            <a:r>
              <a:rPr lang="it-IT" sz="400" dirty="0" smtClean="0"/>
              <a:t> </a:t>
            </a:r>
            <a:r>
              <a:rPr lang="it-IT" sz="400" dirty="0" err="1" smtClean="0"/>
              <a:t>from</a:t>
            </a:r>
            <a:r>
              <a:rPr lang="it-IT" sz="400" dirty="0" smtClean="0"/>
              <a:t> a </a:t>
            </a:r>
            <a:r>
              <a:rPr lang="it-IT" sz="400" dirty="0" err="1" smtClean="0"/>
              <a:t>very</a:t>
            </a:r>
            <a:r>
              <a:rPr lang="it-IT" sz="400" dirty="0" smtClean="0"/>
              <a:t> </a:t>
            </a:r>
            <a:r>
              <a:rPr lang="it-IT" sz="400" dirty="0" err="1" smtClean="0"/>
              <a:t>few</a:t>
            </a:r>
            <a:r>
              <a:rPr lang="it-IT" sz="400" dirty="0" smtClean="0"/>
              <a:t> </a:t>
            </a:r>
            <a:r>
              <a:rPr lang="it-IT" sz="400" dirty="0" err="1" smtClean="0"/>
              <a:t>hours</a:t>
            </a:r>
            <a:r>
              <a:rPr lang="it-IT" sz="400" dirty="0" smtClean="0"/>
              <a:t> </a:t>
            </a:r>
            <a:r>
              <a:rPr lang="it-IT" sz="400" dirty="0" err="1" smtClean="0"/>
              <a:t>to</a:t>
            </a:r>
            <a:r>
              <a:rPr lang="it-IT" sz="400" dirty="0" smtClean="0"/>
              <a:t>  1 or  2 </a:t>
            </a:r>
            <a:r>
              <a:rPr lang="it-IT" sz="400" dirty="0" err="1" smtClean="0"/>
              <a:t>days</a:t>
            </a:r>
            <a:r>
              <a:rPr lang="it-IT" sz="400" dirty="0" smtClean="0"/>
              <a:t>. </a:t>
            </a:r>
            <a:br>
              <a:rPr lang="it-IT" sz="400" dirty="0" smtClean="0"/>
            </a:br>
            <a:r>
              <a:rPr lang="it-IT" sz="400" dirty="0" smtClean="0"/>
              <a:t/>
            </a:r>
            <a:br>
              <a:rPr lang="it-IT" sz="400" dirty="0" smtClean="0"/>
            </a:br>
            <a:r>
              <a:rPr lang="it-IT" sz="400" dirty="0" err="1" smtClean="0"/>
              <a:t>Their</a:t>
            </a:r>
            <a:r>
              <a:rPr lang="it-IT" sz="400" dirty="0" smtClean="0"/>
              <a:t> </a:t>
            </a:r>
            <a:r>
              <a:rPr lang="it-IT" sz="400" dirty="0" err="1" smtClean="0"/>
              <a:t>formationi</a:t>
            </a:r>
            <a:r>
              <a:rPr lang="it-IT" sz="400" dirty="0" smtClean="0"/>
              <a:t> </a:t>
            </a:r>
            <a:r>
              <a:rPr lang="it-IT" sz="400" dirty="0" err="1" smtClean="0"/>
              <a:t>is</a:t>
            </a:r>
            <a:r>
              <a:rPr lang="it-IT" sz="400" dirty="0" smtClean="0"/>
              <a:t> a rare </a:t>
            </a:r>
            <a:r>
              <a:rPr lang="it-IT" sz="400" dirty="0" err="1" smtClean="0"/>
              <a:t>event</a:t>
            </a:r>
            <a:r>
              <a:rPr lang="it-IT" sz="400" dirty="0" smtClean="0"/>
              <a:t> in the </a:t>
            </a:r>
            <a:r>
              <a:rPr lang="it-IT" sz="400" dirty="0" err="1" smtClean="0"/>
              <a:t>Med</a:t>
            </a:r>
            <a:r>
              <a:rPr lang="it-IT" sz="400" dirty="0" smtClean="0"/>
              <a:t>. </a:t>
            </a:r>
            <a:r>
              <a:rPr lang="it-IT" sz="400" dirty="0" err="1" smtClean="0"/>
              <a:t>Sea</a:t>
            </a:r>
            <a:r>
              <a:rPr lang="it-IT" sz="400" dirty="0" smtClean="0"/>
              <a:t> just  100  </a:t>
            </a:r>
            <a:r>
              <a:rPr lang="it-IT" sz="400" dirty="0" err="1" smtClean="0"/>
              <a:t>cases</a:t>
            </a:r>
            <a:r>
              <a:rPr lang="it-IT" sz="400" dirty="0" smtClean="0"/>
              <a:t>  </a:t>
            </a:r>
            <a:r>
              <a:rPr lang="it-IT" sz="400" dirty="0" err="1" smtClean="0"/>
              <a:t>identified</a:t>
            </a:r>
            <a:r>
              <a:rPr lang="it-IT" sz="400" dirty="0" smtClean="0"/>
              <a:t> </a:t>
            </a:r>
            <a:r>
              <a:rPr lang="it-IT" sz="400" dirty="0" err="1" smtClean="0"/>
              <a:t>as</a:t>
            </a:r>
            <a:r>
              <a:rPr lang="it-IT" sz="400" dirty="0" smtClean="0"/>
              <a:t>  Medicane </a:t>
            </a:r>
            <a:r>
              <a:rPr lang="it-IT" sz="400" dirty="0" err="1" smtClean="0"/>
              <a:t>from</a:t>
            </a:r>
            <a:r>
              <a:rPr lang="it-IT" sz="400" dirty="0" smtClean="0"/>
              <a:t>  1948 </a:t>
            </a:r>
            <a:r>
              <a:rPr lang="it-IT" sz="400" dirty="0" err="1" smtClean="0"/>
              <a:t>tp</a:t>
            </a:r>
            <a:r>
              <a:rPr lang="it-IT" sz="400" dirty="0" smtClean="0"/>
              <a:t>  2014. </a:t>
            </a:r>
            <a:r>
              <a:rPr lang="it-IT" sz="400" dirty="0" err="1" smtClean="0"/>
              <a:t>They</a:t>
            </a:r>
            <a:r>
              <a:rPr lang="it-IT" sz="400" dirty="0" smtClean="0"/>
              <a:t> </a:t>
            </a:r>
            <a:r>
              <a:rPr lang="it-IT" sz="400" dirty="0" err="1" smtClean="0"/>
              <a:t>occur</a:t>
            </a:r>
            <a:r>
              <a:rPr lang="it-IT" sz="400" dirty="0" smtClean="0"/>
              <a:t> in the </a:t>
            </a:r>
            <a:r>
              <a:rPr lang="it-IT" sz="400" dirty="0" err="1" smtClean="0"/>
              <a:t>autmn</a:t>
            </a:r>
            <a:r>
              <a:rPr lang="it-IT" sz="400" dirty="0" smtClean="0"/>
              <a:t> </a:t>
            </a:r>
            <a:r>
              <a:rPr lang="it-IT" sz="400" dirty="0" err="1" smtClean="0"/>
              <a:t>season</a:t>
            </a:r>
            <a:r>
              <a:rPr lang="it-IT" sz="400" dirty="0" smtClean="0"/>
              <a:t> </a:t>
            </a:r>
            <a:r>
              <a:rPr lang="it-IT" sz="400" dirty="0" err="1" smtClean="0"/>
              <a:t>when</a:t>
            </a:r>
            <a:r>
              <a:rPr lang="it-IT" sz="400" dirty="0" smtClean="0"/>
              <a:t> the </a:t>
            </a:r>
            <a:r>
              <a:rPr lang="it-IT" sz="400" dirty="0" err="1" smtClean="0"/>
              <a:t>sea</a:t>
            </a:r>
            <a:r>
              <a:rPr lang="it-IT" sz="400" dirty="0" smtClean="0"/>
              <a:t> State Temperature </a:t>
            </a:r>
            <a:r>
              <a:rPr lang="it-IT" sz="400" dirty="0" err="1" smtClean="0"/>
              <a:t>is</a:t>
            </a:r>
            <a:r>
              <a:rPr lang="it-IT" sz="400" dirty="0" smtClean="0"/>
              <a:t> high. </a:t>
            </a:r>
            <a:endParaRPr lang="it-IT" sz="400" dirty="0"/>
          </a:p>
        </p:txBody>
      </p:sp>
      <p:sp>
        <p:nvSpPr>
          <p:cNvPr id="4" name="Rettangolo 3"/>
          <p:cNvSpPr/>
          <p:nvPr/>
        </p:nvSpPr>
        <p:spPr>
          <a:xfrm>
            <a:off x="2511768" y="285728"/>
            <a:ext cx="5012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 smtClean="0"/>
              <a:t>«Medicane  </a:t>
            </a:r>
            <a:r>
              <a:rPr lang="it-IT" b="1" dirty="0" smtClean="0"/>
              <a:t>in the </a:t>
            </a:r>
            <a:r>
              <a:rPr lang="it-IT" b="1" dirty="0" err="1" smtClean="0"/>
              <a:t>Strait</a:t>
            </a:r>
            <a:r>
              <a:rPr lang="it-IT" b="1" dirty="0" smtClean="0"/>
              <a:t> of </a:t>
            </a:r>
            <a:r>
              <a:rPr lang="it-IT" b="1" dirty="0" err="1" smtClean="0"/>
              <a:t>Sicily</a:t>
            </a:r>
            <a:r>
              <a:rPr lang="it-IT" b="1" dirty="0" smtClean="0"/>
              <a:t> </a:t>
            </a:r>
            <a:r>
              <a:rPr lang="it-IT" b="1" dirty="0" smtClean="0"/>
              <a:t>– </a:t>
            </a:r>
            <a:r>
              <a:rPr lang="it-IT" b="1" dirty="0" err="1" smtClean="0"/>
              <a:t>Sept</a:t>
            </a:r>
            <a:r>
              <a:rPr lang="it-IT" b="1" dirty="0" smtClean="0"/>
              <a:t> </a:t>
            </a:r>
            <a:r>
              <a:rPr lang="it-IT" b="1" dirty="0" smtClean="0"/>
              <a:t>07</a:t>
            </a:r>
            <a:r>
              <a:rPr lang="it-IT" b="1" baseline="30000" dirty="0" smtClean="0"/>
              <a:t>th</a:t>
            </a:r>
            <a:r>
              <a:rPr lang="it-IT" b="1" dirty="0" smtClean="0"/>
              <a:t> </a:t>
            </a:r>
            <a:r>
              <a:rPr lang="it-IT" b="1" dirty="0" smtClean="0"/>
              <a:t>2015» </a:t>
            </a:r>
            <a:endParaRPr lang="it-IT" dirty="0"/>
          </a:p>
        </p:txBody>
      </p:sp>
      <p:sp>
        <p:nvSpPr>
          <p:cNvPr id="1026" name="AutoShape 2" descr="http://www.meteoam.it/sites/all/files/images/Fig_1%20bis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8" name="AutoShape 4" descr="http://www.meteoam.it/sites/all/files/images/Fig_1%20bis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http://www.meteoam.it/sites/all/files/images/Fig_1%20bis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" name="Immagine 7" descr="Fig_1%20b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104" y="1000108"/>
            <a:ext cx="2722822" cy="1241989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928926" y="1639661"/>
            <a:ext cx="39290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" b="1" dirty="0" smtClean="0"/>
              <a:t>1.2 </a:t>
            </a:r>
            <a:r>
              <a:rPr lang="it-IT" sz="400" b="1" dirty="0" err="1" smtClean="0"/>
              <a:t>Formation</a:t>
            </a:r>
            <a:r>
              <a:rPr lang="it-IT" sz="400" b="1" dirty="0" smtClean="0"/>
              <a:t> and </a:t>
            </a:r>
            <a:r>
              <a:rPr lang="it-IT" sz="400" b="1" dirty="0" err="1" smtClean="0"/>
              <a:t>characteristic</a:t>
            </a:r>
            <a:r>
              <a:rPr lang="it-IT" sz="400" b="1" dirty="0" smtClean="0"/>
              <a:t>: </a:t>
            </a:r>
            <a:r>
              <a:rPr lang="it-IT" sz="400" dirty="0" smtClean="0"/>
              <a:t/>
            </a:r>
            <a:br>
              <a:rPr lang="it-IT" sz="400" dirty="0" smtClean="0"/>
            </a:br>
            <a:r>
              <a:rPr lang="it-IT" sz="400" dirty="0" err="1" smtClean="0"/>
              <a:t>unlike</a:t>
            </a:r>
            <a:r>
              <a:rPr lang="it-IT" sz="400" dirty="0" smtClean="0"/>
              <a:t> </a:t>
            </a:r>
            <a:r>
              <a:rPr lang="it-IT" sz="400" dirty="0" err="1" smtClean="0"/>
              <a:t>Tropical</a:t>
            </a:r>
            <a:r>
              <a:rPr lang="it-IT" sz="400" dirty="0" smtClean="0"/>
              <a:t> </a:t>
            </a:r>
            <a:r>
              <a:rPr lang="it-IT" sz="400" dirty="0" err="1" smtClean="0"/>
              <a:t>Cyclones</a:t>
            </a:r>
            <a:r>
              <a:rPr lang="it-IT" sz="400" dirty="0" smtClean="0"/>
              <a:t> </a:t>
            </a:r>
            <a:r>
              <a:rPr lang="it-IT" sz="400" dirty="0" err="1" smtClean="0"/>
              <a:t>to</a:t>
            </a:r>
            <a:r>
              <a:rPr lang="it-IT" sz="400" dirty="0" smtClean="0"/>
              <a:t> </a:t>
            </a:r>
            <a:r>
              <a:rPr lang="it-IT" sz="400" dirty="0" err="1" smtClean="0"/>
              <a:t>have</a:t>
            </a:r>
            <a:r>
              <a:rPr lang="it-IT" sz="400" dirty="0" smtClean="0"/>
              <a:t> a </a:t>
            </a:r>
            <a:r>
              <a:rPr lang="it-IT" sz="400" dirty="0" err="1" smtClean="0"/>
              <a:t>developing</a:t>
            </a:r>
            <a:r>
              <a:rPr lang="it-IT" sz="400" dirty="0" smtClean="0"/>
              <a:t> TLC in the </a:t>
            </a:r>
            <a:r>
              <a:rPr lang="it-IT" sz="400" dirty="0" err="1" smtClean="0"/>
              <a:t>Med</a:t>
            </a:r>
            <a:r>
              <a:rPr lang="it-IT" sz="400" dirty="0" smtClean="0"/>
              <a:t>. </a:t>
            </a:r>
            <a:r>
              <a:rPr lang="it-IT" sz="400" dirty="0" err="1" smtClean="0"/>
              <a:t>Sea</a:t>
            </a:r>
            <a:r>
              <a:rPr lang="it-IT" sz="400" dirty="0" smtClean="0"/>
              <a:t>,  </a:t>
            </a:r>
            <a:r>
              <a:rPr lang="it-IT" sz="400" dirty="0" err="1" smtClean="0"/>
              <a:t>an</a:t>
            </a:r>
            <a:r>
              <a:rPr lang="it-IT" sz="400" dirty="0" smtClean="0"/>
              <a:t> upper </a:t>
            </a:r>
            <a:r>
              <a:rPr lang="it-IT" sz="400" dirty="0" err="1" smtClean="0"/>
              <a:t>level</a:t>
            </a:r>
            <a:r>
              <a:rPr lang="it-IT" sz="400" dirty="0" smtClean="0"/>
              <a:t> forcing </a:t>
            </a:r>
            <a:r>
              <a:rPr lang="it-IT" sz="400" dirty="0" err="1" smtClean="0"/>
              <a:t>process</a:t>
            </a:r>
            <a:r>
              <a:rPr lang="it-IT" sz="400" dirty="0" smtClean="0"/>
              <a:t> </a:t>
            </a:r>
            <a:r>
              <a:rPr lang="it-IT" sz="400" dirty="0" err="1" smtClean="0"/>
              <a:t>is</a:t>
            </a:r>
            <a:r>
              <a:rPr lang="it-IT" sz="400" dirty="0" smtClean="0"/>
              <a:t> </a:t>
            </a:r>
            <a:r>
              <a:rPr lang="it-IT" sz="400" dirty="0" err="1" smtClean="0"/>
              <a:t>needed</a:t>
            </a:r>
            <a:r>
              <a:rPr lang="it-IT" sz="400" dirty="0" smtClean="0"/>
              <a:t>. As a </a:t>
            </a:r>
            <a:r>
              <a:rPr lang="it-IT" sz="400" dirty="0" err="1" smtClean="0"/>
              <a:t>fact</a:t>
            </a:r>
            <a:r>
              <a:rPr lang="it-IT" sz="400" dirty="0" smtClean="0"/>
              <a:t> </a:t>
            </a:r>
            <a:r>
              <a:rPr lang="it-IT" sz="400" dirty="0" err="1" smtClean="0"/>
              <a:t>of</a:t>
            </a:r>
            <a:r>
              <a:rPr lang="it-IT" sz="400" dirty="0" smtClean="0"/>
              <a:t> </a:t>
            </a:r>
            <a:r>
              <a:rPr lang="it-IT" sz="400" dirty="0" err="1" smtClean="0"/>
              <a:t>matter</a:t>
            </a:r>
            <a:r>
              <a:rPr lang="it-IT" sz="400" dirty="0" smtClean="0"/>
              <a:t> </a:t>
            </a:r>
            <a:r>
              <a:rPr lang="it-IT" sz="400" dirty="0" err="1" smtClean="0"/>
              <a:t>many</a:t>
            </a:r>
            <a:r>
              <a:rPr lang="it-IT" sz="400" dirty="0" smtClean="0"/>
              <a:t> TLC </a:t>
            </a:r>
            <a:r>
              <a:rPr lang="it-IT" sz="400" dirty="0" err="1" smtClean="0"/>
              <a:t>formed</a:t>
            </a:r>
            <a:r>
              <a:rPr lang="it-IT" sz="400" dirty="0" smtClean="0"/>
              <a:t> in the </a:t>
            </a:r>
            <a:r>
              <a:rPr lang="it-IT" sz="400" dirty="0" err="1" smtClean="0"/>
              <a:t>Med</a:t>
            </a:r>
            <a:r>
              <a:rPr lang="it-IT" sz="400" dirty="0" smtClean="0"/>
              <a:t>. </a:t>
            </a:r>
            <a:r>
              <a:rPr lang="it-IT" sz="400" dirty="0" err="1" smtClean="0"/>
              <a:t>Sea</a:t>
            </a:r>
            <a:r>
              <a:rPr lang="it-IT" sz="400" dirty="0" smtClean="0"/>
              <a:t> </a:t>
            </a:r>
            <a:r>
              <a:rPr lang="it-IT" sz="400" dirty="0" err="1" smtClean="0"/>
              <a:t>with</a:t>
            </a:r>
            <a:r>
              <a:rPr lang="it-IT" sz="400" dirty="0" smtClean="0"/>
              <a:t> a SST </a:t>
            </a:r>
            <a:r>
              <a:rPr lang="it-IT" sz="400" dirty="0" err="1" smtClean="0"/>
              <a:t>between</a:t>
            </a:r>
            <a:r>
              <a:rPr lang="it-IT" sz="400" dirty="0" smtClean="0"/>
              <a:t> 15 °C and 26 °C. A </a:t>
            </a:r>
            <a:r>
              <a:rPr lang="it-IT" sz="400" dirty="0" err="1" smtClean="0"/>
              <a:t>triggering</a:t>
            </a:r>
            <a:r>
              <a:rPr lang="it-IT" sz="400" dirty="0" smtClean="0"/>
              <a:t> </a:t>
            </a:r>
            <a:r>
              <a:rPr lang="it-IT" sz="400" dirty="0" err="1" smtClean="0"/>
              <a:t>factor</a:t>
            </a:r>
            <a:r>
              <a:rPr lang="it-IT" sz="400" dirty="0" smtClean="0"/>
              <a:t> </a:t>
            </a:r>
            <a:r>
              <a:rPr lang="it-IT" sz="400" dirty="0" err="1" smtClean="0"/>
              <a:t>such</a:t>
            </a:r>
            <a:r>
              <a:rPr lang="it-IT" sz="400" dirty="0" smtClean="0"/>
              <a:t> </a:t>
            </a:r>
            <a:r>
              <a:rPr lang="it-IT" sz="400" dirty="0" err="1" smtClean="0"/>
              <a:t>as</a:t>
            </a:r>
            <a:r>
              <a:rPr lang="it-IT" sz="400" dirty="0" smtClean="0"/>
              <a:t> </a:t>
            </a:r>
            <a:r>
              <a:rPr lang="it-IT" sz="400" dirty="0" err="1" smtClean="0"/>
              <a:t>an</a:t>
            </a:r>
            <a:r>
              <a:rPr lang="it-IT" sz="400" dirty="0" smtClean="0"/>
              <a:t> </a:t>
            </a:r>
            <a:r>
              <a:rPr lang="it-IT" sz="400" dirty="0" err="1" smtClean="0"/>
              <a:t>anomaly</a:t>
            </a:r>
            <a:r>
              <a:rPr lang="it-IT" sz="400" dirty="0" smtClean="0"/>
              <a:t> </a:t>
            </a:r>
            <a:r>
              <a:rPr lang="it-IT" sz="400" dirty="0" err="1" smtClean="0"/>
              <a:t>of</a:t>
            </a:r>
            <a:r>
              <a:rPr lang="it-IT" sz="400" dirty="0" smtClean="0"/>
              <a:t> the Tropopause (IPV </a:t>
            </a:r>
            <a:r>
              <a:rPr lang="it-IT" sz="400" dirty="0" err="1" smtClean="0"/>
              <a:t>thinking</a:t>
            </a:r>
            <a:r>
              <a:rPr lang="it-IT" sz="400" dirty="0" smtClean="0"/>
              <a:t>)  in the </a:t>
            </a:r>
            <a:r>
              <a:rPr lang="it-IT" sz="400" dirty="0" err="1" smtClean="0"/>
              <a:t>middle-high</a:t>
            </a:r>
            <a:r>
              <a:rPr lang="it-IT" sz="400" dirty="0" smtClean="0"/>
              <a:t> </a:t>
            </a:r>
            <a:r>
              <a:rPr lang="it-IT" sz="400" dirty="0" err="1" smtClean="0"/>
              <a:t>troposphere</a:t>
            </a:r>
            <a:r>
              <a:rPr lang="it-IT" sz="400" dirty="0" smtClean="0"/>
              <a:t> </a:t>
            </a:r>
            <a:r>
              <a:rPr lang="it-IT" sz="400" dirty="0" err="1" smtClean="0"/>
              <a:t>has</a:t>
            </a:r>
            <a:r>
              <a:rPr lang="it-IT" sz="400" dirty="0" smtClean="0"/>
              <a:t> </a:t>
            </a:r>
            <a:r>
              <a:rPr lang="it-IT" sz="400" dirty="0" err="1" smtClean="0"/>
              <a:t>to</a:t>
            </a:r>
            <a:r>
              <a:rPr lang="it-IT" sz="400" dirty="0" smtClean="0"/>
              <a:t> </a:t>
            </a:r>
            <a:r>
              <a:rPr lang="it-IT" sz="400" dirty="0" err="1" smtClean="0"/>
              <a:t>contribute</a:t>
            </a:r>
            <a:r>
              <a:rPr lang="it-IT" sz="400" dirty="0" smtClean="0"/>
              <a:t>.</a:t>
            </a:r>
            <a:endParaRPr lang="it-IT" sz="400" dirty="0"/>
          </a:p>
        </p:txBody>
      </p:sp>
      <p:sp>
        <p:nvSpPr>
          <p:cNvPr id="10" name="Rettangolo 9"/>
          <p:cNvSpPr/>
          <p:nvPr/>
        </p:nvSpPr>
        <p:spPr>
          <a:xfrm>
            <a:off x="2357422" y="253489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500" b="1" dirty="0" smtClean="0"/>
              <a:t>1.3 </a:t>
            </a:r>
            <a:r>
              <a:rPr lang="it-IT" sz="500" b="1" dirty="0" err="1" smtClean="0"/>
              <a:t>Synoptic</a:t>
            </a:r>
            <a:r>
              <a:rPr lang="it-IT" sz="500" b="1" dirty="0" smtClean="0"/>
              <a:t> situation and </a:t>
            </a:r>
            <a:r>
              <a:rPr lang="it-IT" sz="500" b="1" dirty="0" err="1" smtClean="0"/>
              <a:t>development</a:t>
            </a:r>
            <a:r>
              <a:rPr lang="it-IT" sz="500" b="1" dirty="0" smtClean="0"/>
              <a:t> </a:t>
            </a:r>
          </a:p>
          <a:p>
            <a:pPr algn="ctr"/>
            <a:r>
              <a:rPr lang="it-IT" sz="500" b="1" dirty="0" smtClean="0"/>
              <a:t>       </a:t>
            </a:r>
            <a:endParaRPr lang="it-IT" sz="500" dirty="0"/>
          </a:p>
        </p:txBody>
      </p:sp>
      <p:pic>
        <p:nvPicPr>
          <p:cNvPr id="11" name="Immagine 10" descr="fig2%204in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93216"/>
            <a:ext cx="1643074" cy="1500198"/>
          </a:xfrm>
          <a:prstGeom prst="rect">
            <a:avLst/>
          </a:prstGeom>
        </p:spPr>
      </p:pic>
      <p:pic>
        <p:nvPicPr>
          <p:cNvPr id="12" name="Immagine 11" descr="fig3%204in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2893216"/>
            <a:ext cx="1714512" cy="1500198"/>
          </a:xfrm>
          <a:prstGeom prst="rect">
            <a:avLst/>
          </a:prstGeom>
        </p:spPr>
      </p:pic>
      <p:pic>
        <p:nvPicPr>
          <p:cNvPr id="13" name="Immagine 12" descr="Fig_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5384" y="2893216"/>
            <a:ext cx="1428760" cy="785818"/>
          </a:xfrm>
          <a:prstGeom prst="rect">
            <a:avLst/>
          </a:prstGeom>
        </p:spPr>
      </p:pic>
      <p:pic>
        <p:nvPicPr>
          <p:cNvPr id="14" name="Immagine 13" descr="Fig_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8458" y="2893216"/>
            <a:ext cx="1050783" cy="1204898"/>
          </a:xfrm>
          <a:prstGeom prst="rect">
            <a:avLst/>
          </a:prstGeom>
        </p:spPr>
      </p:pic>
      <p:pic>
        <p:nvPicPr>
          <p:cNvPr id="15" name="Immagine 14" descr="Fig_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29422" y="2856366"/>
            <a:ext cx="928694" cy="714380"/>
          </a:xfrm>
          <a:prstGeom prst="rect">
            <a:avLst/>
          </a:prstGeom>
        </p:spPr>
      </p:pic>
      <p:pic>
        <p:nvPicPr>
          <p:cNvPr id="16" name="Immagine 15" descr="Fig_8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48264" y="3591795"/>
            <a:ext cx="1019182" cy="675414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2357422" y="482585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500" b="1" dirty="0" smtClean="0"/>
              <a:t>1.4  </a:t>
            </a:r>
            <a:r>
              <a:rPr lang="it-IT" sz="500" b="1" dirty="0" err="1" smtClean="0"/>
              <a:t>Models</a:t>
            </a:r>
            <a:r>
              <a:rPr lang="it-IT" sz="500" b="1" dirty="0" smtClean="0"/>
              <a:t> performance</a:t>
            </a:r>
          </a:p>
          <a:p>
            <a:pPr algn="ctr"/>
            <a:r>
              <a:rPr lang="it-IT" sz="500" b="1" dirty="0" smtClean="0"/>
              <a:t>       </a:t>
            </a:r>
            <a:endParaRPr lang="it-IT" sz="500" dirty="0"/>
          </a:p>
        </p:txBody>
      </p:sp>
      <p:pic>
        <p:nvPicPr>
          <p:cNvPr id="18" name="Immagine 17" descr="Fig_1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0900" y="5134397"/>
            <a:ext cx="2572908" cy="1397143"/>
          </a:xfrm>
          <a:prstGeom prst="rect">
            <a:avLst/>
          </a:prstGeom>
        </p:spPr>
      </p:pic>
      <p:pic>
        <p:nvPicPr>
          <p:cNvPr id="19" name="Immagine 18" descr="Fig_10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86182" y="5132303"/>
            <a:ext cx="1857388" cy="1393041"/>
          </a:xfrm>
          <a:prstGeom prst="rect">
            <a:avLst/>
          </a:prstGeom>
        </p:spPr>
      </p:pic>
      <p:pic>
        <p:nvPicPr>
          <p:cNvPr id="20" name="Immagine 19" descr="Fig_11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91262" y="5157192"/>
            <a:ext cx="1809762" cy="1357322"/>
          </a:xfrm>
          <a:prstGeom prst="rect">
            <a:avLst/>
          </a:prstGeom>
        </p:spPr>
      </p:pic>
      <p:sp>
        <p:nvSpPr>
          <p:cNvPr id="21" name="Rettangolo 20"/>
          <p:cNvSpPr/>
          <p:nvPr/>
        </p:nvSpPr>
        <p:spPr>
          <a:xfrm>
            <a:off x="7626959" y="6572272"/>
            <a:ext cx="112082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900" b="1" dirty="0" smtClean="0"/>
              <a:t>1LT Cristian PACINI </a:t>
            </a:r>
            <a:endParaRPr lang="it-IT" sz="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33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1. Introduction  “Medicane”  acronym of  Mediterranian Hurricane  or Tropical Like Cyclone (TLC) are a  mesoscale phenomena developing in the Med. Sea . They have a lot of similarities  with  Tropical Ciclones  Their max diameter is  200-400 km and the duration is from a very few hours to  1 or  2 days.   Their formationi is a rare event in the Med. Sea just  100  cases  identified as  Medicane from  1948 tp  2014. They occur in the autmn season when the sea State Temperature is high.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Fuccello2</dc:creator>
  <cp:lastModifiedBy>Miky_Brigitte</cp:lastModifiedBy>
  <cp:revision>43</cp:revision>
  <dcterms:created xsi:type="dcterms:W3CDTF">2014-10-17T05:50:17Z</dcterms:created>
  <dcterms:modified xsi:type="dcterms:W3CDTF">2016-02-04T17:50:59Z</dcterms:modified>
</cp:coreProperties>
</file>