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21386800" cy="29306838"/>
  <p:notesSz cx="6858000" cy="9144000"/>
  <p:defaultTextStyle>
    <a:defPPr>
      <a:defRPr lang="bg-BG"/>
    </a:defPPr>
    <a:lvl1pPr marL="0" algn="l" defTabSz="2896519" rtl="0" eaLnBrk="1" latinLnBrk="0" hangingPunct="1">
      <a:defRPr sz="5700" kern="1200">
        <a:solidFill>
          <a:schemeClr val="tx1"/>
        </a:solidFill>
        <a:latin typeface="+mn-lt"/>
        <a:ea typeface="+mn-ea"/>
        <a:cs typeface="+mn-cs"/>
      </a:defRPr>
    </a:lvl1pPr>
    <a:lvl2pPr marL="1448259" algn="l" defTabSz="2896519" rtl="0" eaLnBrk="1" latinLnBrk="0" hangingPunct="1">
      <a:defRPr sz="5700" kern="1200">
        <a:solidFill>
          <a:schemeClr val="tx1"/>
        </a:solidFill>
        <a:latin typeface="+mn-lt"/>
        <a:ea typeface="+mn-ea"/>
        <a:cs typeface="+mn-cs"/>
      </a:defRPr>
    </a:lvl2pPr>
    <a:lvl3pPr marL="2896519" algn="l" defTabSz="2896519" rtl="0" eaLnBrk="1" latinLnBrk="0" hangingPunct="1">
      <a:defRPr sz="5700" kern="1200">
        <a:solidFill>
          <a:schemeClr val="tx1"/>
        </a:solidFill>
        <a:latin typeface="+mn-lt"/>
        <a:ea typeface="+mn-ea"/>
        <a:cs typeface="+mn-cs"/>
      </a:defRPr>
    </a:lvl3pPr>
    <a:lvl4pPr marL="4344781" algn="l" defTabSz="2896519" rtl="0" eaLnBrk="1" latinLnBrk="0" hangingPunct="1">
      <a:defRPr sz="5700" kern="1200">
        <a:solidFill>
          <a:schemeClr val="tx1"/>
        </a:solidFill>
        <a:latin typeface="+mn-lt"/>
        <a:ea typeface="+mn-ea"/>
        <a:cs typeface="+mn-cs"/>
      </a:defRPr>
    </a:lvl4pPr>
    <a:lvl5pPr marL="5793041" algn="l" defTabSz="2896519" rtl="0" eaLnBrk="1" latinLnBrk="0" hangingPunct="1">
      <a:defRPr sz="5700" kern="1200">
        <a:solidFill>
          <a:schemeClr val="tx1"/>
        </a:solidFill>
        <a:latin typeface="+mn-lt"/>
        <a:ea typeface="+mn-ea"/>
        <a:cs typeface="+mn-cs"/>
      </a:defRPr>
    </a:lvl5pPr>
    <a:lvl6pPr marL="7241300" algn="l" defTabSz="2896519" rtl="0" eaLnBrk="1" latinLnBrk="0" hangingPunct="1">
      <a:defRPr sz="5700" kern="1200">
        <a:solidFill>
          <a:schemeClr val="tx1"/>
        </a:solidFill>
        <a:latin typeface="+mn-lt"/>
        <a:ea typeface="+mn-ea"/>
        <a:cs typeface="+mn-cs"/>
      </a:defRPr>
    </a:lvl6pPr>
    <a:lvl7pPr marL="8689562" algn="l" defTabSz="2896519" rtl="0" eaLnBrk="1" latinLnBrk="0" hangingPunct="1">
      <a:defRPr sz="5700" kern="1200">
        <a:solidFill>
          <a:schemeClr val="tx1"/>
        </a:solidFill>
        <a:latin typeface="+mn-lt"/>
        <a:ea typeface="+mn-ea"/>
        <a:cs typeface="+mn-cs"/>
      </a:defRPr>
    </a:lvl7pPr>
    <a:lvl8pPr marL="10137822" algn="l" defTabSz="2896519" rtl="0" eaLnBrk="1" latinLnBrk="0" hangingPunct="1">
      <a:defRPr sz="5700" kern="1200">
        <a:solidFill>
          <a:schemeClr val="tx1"/>
        </a:solidFill>
        <a:latin typeface="+mn-lt"/>
        <a:ea typeface="+mn-ea"/>
        <a:cs typeface="+mn-cs"/>
      </a:defRPr>
    </a:lvl8pPr>
    <a:lvl9pPr marL="11586081" algn="l" defTabSz="2896519" rtl="0" eaLnBrk="1" latinLnBrk="0" hangingPunct="1">
      <a:defRPr sz="57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613" autoAdjust="0"/>
  </p:normalViewPr>
  <p:slideViewPr>
    <p:cSldViewPr>
      <p:cViewPr>
        <p:scale>
          <a:sx n="66" d="100"/>
          <a:sy n="66" d="100"/>
        </p:scale>
        <p:origin x="2148" y="9390"/>
      </p:cViewPr>
      <p:guideLst>
        <p:guide orient="horz" pos="9231"/>
        <p:guide pos="6736"/>
      </p:guideLst>
    </p:cSldViewPr>
  </p:slideViewPr>
  <p:notesTextViewPr>
    <p:cViewPr>
      <p:scale>
        <a:sx n="1" d="1"/>
        <a:sy n="1" d="1"/>
      </p:scale>
      <p:origin x="0" y="0"/>
    </p:cViewPr>
  </p:notesTextViewPr>
  <p:sorterViewPr>
    <p:cViewPr>
      <p:scale>
        <a:sx n="100" d="100"/>
        <a:sy n="100" d="100"/>
      </p:scale>
      <p:origin x="0" y="1464"/>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04010" y="9104121"/>
            <a:ext cx="18178780" cy="6281975"/>
          </a:xfrm>
        </p:spPr>
        <p:txBody>
          <a:bodyPr/>
          <a:lstStyle/>
          <a:p>
            <a:r>
              <a:rPr lang="en-US" smtClean="0"/>
              <a:t>Click to edit Master title style</a:t>
            </a:r>
            <a:endParaRPr lang="bg-BG"/>
          </a:p>
        </p:txBody>
      </p:sp>
      <p:sp>
        <p:nvSpPr>
          <p:cNvPr id="3" name="Subtitle 2"/>
          <p:cNvSpPr>
            <a:spLocks noGrp="1"/>
          </p:cNvSpPr>
          <p:nvPr>
            <p:ph type="subTitle" idx="1"/>
          </p:nvPr>
        </p:nvSpPr>
        <p:spPr>
          <a:xfrm>
            <a:off x="3208020" y="16607208"/>
            <a:ext cx="14970760" cy="7489525"/>
          </a:xfrm>
        </p:spPr>
        <p:txBody>
          <a:bodyPr/>
          <a:lstStyle>
            <a:lvl1pPr marL="0" indent="0" algn="ctr">
              <a:buNone/>
              <a:defRPr>
                <a:solidFill>
                  <a:schemeClr val="tx1">
                    <a:tint val="75000"/>
                  </a:schemeClr>
                </a:solidFill>
              </a:defRPr>
            </a:lvl1pPr>
            <a:lvl2pPr marL="1448259" indent="0" algn="ctr">
              <a:buNone/>
              <a:defRPr>
                <a:solidFill>
                  <a:schemeClr val="tx1">
                    <a:tint val="75000"/>
                  </a:schemeClr>
                </a:solidFill>
              </a:defRPr>
            </a:lvl2pPr>
            <a:lvl3pPr marL="2896519" indent="0" algn="ctr">
              <a:buNone/>
              <a:defRPr>
                <a:solidFill>
                  <a:schemeClr val="tx1">
                    <a:tint val="75000"/>
                  </a:schemeClr>
                </a:solidFill>
              </a:defRPr>
            </a:lvl3pPr>
            <a:lvl4pPr marL="4344781" indent="0" algn="ctr">
              <a:buNone/>
              <a:defRPr>
                <a:solidFill>
                  <a:schemeClr val="tx1">
                    <a:tint val="75000"/>
                  </a:schemeClr>
                </a:solidFill>
              </a:defRPr>
            </a:lvl4pPr>
            <a:lvl5pPr marL="5793041" indent="0" algn="ctr">
              <a:buNone/>
              <a:defRPr>
                <a:solidFill>
                  <a:schemeClr val="tx1">
                    <a:tint val="75000"/>
                  </a:schemeClr>
                </a:solidFill>
              </a:defRPr>
            </a:lvl5pPr>
            <a:lvl6pPr marL="7241300" indent="0" algn="ctr">
              <a:buNone/>
              <a:defRPr>
                <a:solidFill>
                  <a:schemeClr val="tx1">
                    <a:tint val="75000"/>
                  </a:schemeClr>
                </a:solidFill>
              </a:defRPr>
            </a:lvl6pPr>
            <a:lvl7pPr marL="8689562" indent="0" algn="ctr">
              <a:buNone/>
              <a:defRPr>
                <a:solidFill>
                  <a:schemeClr val="tx1">
                    <a:tint val="75000"/>
                  </a:schemeClr>
                </a:solidFill>
              </a:defRPr>
            </a:lvl7pPr>
            <a:lvl8pPr marL="10137822" indent="0" algn="ctr">
              <a:buNone/>
              <a:defRPr>
                <a:solidFill>
                  <a:schemeClr val="tx1">
                    <a:tint val="75000"/>
                  </a:schemeClr>
                </a:solidFill>
              </a:defRPr>
            </a:lvl8pPr>
            <a:lvl9pPr marL="11586081" indent="0" algn="ctr">
              <a:buNone/>
              <a:defRPr>
                <a:solidFill>
                  <a:schemeClr val="tx1">
                    <a:tint val="75000"/>
                  </a:schemeClr>
                </a:solidFill>
              </a:defRPr>
            </a:lvl9pPr>
          </a:lstStyle>
          <a:p>
            <a:r>
              <a:rPr lang="en-US" smtClean="0"/>
              <a:t>Click to edit Master subtitle style</a:t>
            </a:r>
            <a:endParaRPr lang="bg-BG"/>
          </a:p>
        </p:txBody>
      </p:sp>
      <p:sp>
        <p:nvSpPr>
          <p:cNvPr id="4" name="Date Placeholder 3"/>
          <p:cNvSpPr>
            <a:spLocks noGrp="1"/>
          </p:cNvSpPr>
          <p:nvPr>
            <p:ph type="dt" sz="half" idx="10"/>
          </p:nvPr>
        </p:nvSpPr>
        <p:spPr/>
        <p:txBody>
          <a:bodyPr/>
          <a:lstStyle/>
          <a:p>
            <a:fld id="{8B69DFAF-6C31-45EF-88E7-1E9E236B03EE}" type="datetimeFigureOut">
              <a:rPr lang="bg-BG" smtClean="0"/>
              <a:t>8.2.2016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925588E3-5CCC-4948-9A9A-9CCF1655953A}" type="slidenum">
              <a:rPr lang="bg-BG" smtClean="0"/>
              <a:t>‹#›</a:t>
            </a:fld>
            <a:endParaRPr lang="bg-BG"/>
          </a:p>
        </p:txBody>
      </p:sp>
    </p:spTree>
    <p:extLst>
      <p:ext uri="{BB962C8B-B14F-4D97-AF65-F5344CB8AC3E}">
        <p14:creationId xmlns:p14="http://schemas.microsoft.com/office/powerpoint/2010/main" val="15339208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Date Placeholder 3"/>
          <p:cNvSpPr>
            <a:spLocks noGrp="1"/>
          </p:cNvSpPr>
          <p:nvPr>
            <p:ph type="dt" sz="half" idx="10"/>
          </p:nvPr>
        </p:nvSpPr>
        <p:spPr/>
        <p:txBody>
          <a:bodyPr/>
          <a:lstStyle/>
          <a:p>
            <a:fld id="{8B69DFAF-6C31-45EF-88E7-1E9E236B03EE}" type="datetimeFigureOut">
              <a:rPr lang="bg-BG" smtClean="0"/>
              <a:t>8.2.2016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925588E3-5CCC-4948-9A9A-9CCF1655953A}" type="slidenum">
              <a:rPr lang="bg-BG" smtClean="0"/>
              <a:t>‹#›</a:t>
            </a:fld>
            <a:endParaRPr lang="bg-BG"/>
          </a:p>
        </p:txBody>
      </p:sp>
    </p:spTree>
    <p:extLst>
      <p:ext uri="{BB962C8B-B14F-4D97-AF65-F5344CB8AC3E}">
        <p14:creationId xmlns:p14="http://schemas.microsoft.com/office/powerpoint/2010/main" val="39304993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6264736" y="5182971"/>
            <a:ext cx="11254060" cy="110409444"/>
          </a:xfrm>
        </p:spPr>
        <p:txBody>
          <a:bodyPr vert="eaVert"/>
          <a:lstStyle/>
          <a:p>
            <a:r>
              <a:rPr lang="en-US" smtClean="0"/>
              <a:t>Click to edit Master title style</a:t>
            </a:r>
            <a:endParaRPr lang="bg-BG"/>
          </a:p>
        </p:txBody>
      </p:sp>
      <p:sp>
        <p:nvSpPr>
          <p:cNvPr id="3" name="Vertical Text Placeholder 2"/>
          <p:cNvSpPr>
            <a:spLocks noGrp="1"/>
          </p:cNvSpPr>
          <p:nvPr>
            <p:ph type="body" orient="vert" idx="1"/>
          </p:nvPr>
        </p:nvSpPr>
        <p:spPr>
          <a:xfrm>
            <a:off x="2502553" y="5182971"/>
            <a:ext cx="33405737" cy="1104094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Date Placeholder 3"/>
          <p:cNvSpPr>
            <a:spLocks noGrp="1"/>
          </p:cNvSpPr>
          <p:nvPr>
            <p:ph type="dt" sz="half" idx="10"/>
          </p:nvPr>
        </p:nvSpPr>
        <p:spPr/>
        <p:txBody>
          <a:bodyPr/>
          <a:lstStyle/>
          <a:p>
            <a:fld id="{8B69DFAF-6C31-45EF-88E7-1E9E236B03EE}" type="datetimeFigureOut">
              <a:rPr lang="bg-BG" smtClean="0"/>
              <a:t>8.2.2016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925588E3-5CCC-4948-9A9A-9CCF1655953A}" type="slidenum">
              <a:rPr lang="bg-BG" smtClean="0"/>
              <a:t>‹#›</a:t>
            </a:fld>
            <a:endParaRPr lang="bg-BG"/>
          </a:p>
        </p:txBody>
      </p:sp>
    </p:spTree>
    <p:extLst>
      <p:ext uri="{BB962C8B-B14F-4D97-AF65-F5344CB8AC3E}">
        <p14:creationId xmlns:p14="http://schemas.microsoft.com/office/powerpoint/2010/main" val="17217116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Date Placeholder 3"/>
          <p:cNvSpPr>
            <a:spLocks noGrp="1"/>
          </p:cNvSpPr>
          <p:nvPr>
            <p:ph type="dt" sz="half" idx="10"/>
          </p:nvPr>
        </p:nvSpPr>
        <p:spPr/>
        <p:txBody>
          <a:bodyPr/>
          <a:lstStyle/>
          <a:p>
            <a:fld id="{8B69DFAF-6C31-45EF-88E7-1E9E236B03EE}" type="datetimeFigureOut">
              <a:rPr lang="bg-BG" smtClean="0"/>
              <a:t>8.2.2016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925588E3-5CCC-4948-9A9A-9CCF1655953A}" type="slidenum">
              <a:rPr lang="bg-BG" smtClean="0"/>
              <a:t>‹#›</a:t>
            </a:fld>
            <a:endParaRPr lang="bg-BG"/>
          </a:p>
        </p:txBody>
      </p:sp>
    </p:spTree>
    <p:extLst>
      <p:ext uri="{BB962C8B-B14F-4D97-AF65-F5344CB8AC3E}">
        <p14:creationId xmlns:p14="http://schemas.microsoft.com/office/powerpoint/2010/main" val="19015450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89410" y="18832363"/>
            <a:ext cx="18178780" cy="5820664"/>
          </a:xfrm>
        </p:spPr>
        <p:txBody>
          <a:bodyPr anchor="t"/>
          <a:lstStyle>
            <a:lvl1pPr algn="l">
              <a:defRPr sz="12700" b="1" cap="all"/>
            </a:lvl1pPr>
          </a:lstStyle>
          <a:p>
            <a:r>
              <a:rPr lang="en-US" smtClean="0"/>
              <a:t>Click to edit Master title style</a:t>
            </a:r>
            <a:endParaRPr lang="bg-BG"/>
          </a:p>
        </p:txBody>
      </p:sp>
      <p:sp>
        <p:nvSpPr>
          <p:cNvPr id="3" name="Text Placeholder 2"/>
          <p:cNvSpPr>
            <a:spLocks noGrp="1"/>
          </p:cNvSpPr>
          <p:nvPr>
            <p:ph type="body" idx="1"/>
          </p:nvPr>
        </p:nvSpPr>
        <p:spPr>
          <a:xfrm>
            <a:off x="1689410" y="12421495"/>
            <a:ext cx="18178780" cy="6410869"/>
          </a:xfrm>
        </p:spPr>
        <p:txBody>
          <a:bodyPr anchor="b"/>
          <a:lstStyle>
            <a:lvl1pPr marL="0" indent="0">
              <a:buNone/>
              <a:defRPr sz="6300">
                <a:solidFill>
                  <a:schemeClr val="tx1">
                    <a:tint val="75000"/>
                  </a:schemeClr>
                </a:solidFill>
              </a:defRPr>
            </a:lvl1pPr>
            <a:lvl2pPr marL="1448259" indent="0">
              <a:buNone/>
              <a:defRPr sz="5700">
                <a:solidFill>
                  <a:schemeClr val="tx1">
                    <a:tint val="75000"/>
                  </a:schemeClr>
                </a:solidFill>
              </a:defRPr>
            </a:lvl2pPr>
            <a:lvl3pPr marL="2896519" indent="0">
              <a:buNone/>
              <a:defRPr sz="5100">
                <a:solidFill>
                  <a:schemeClr val="tx1">
                    <a:tint val="75000"/>
                  </a:schemeClr>
                </a:solidFill>
              </a:defRPr>
            </a:lvl3pPr>
            <a:lvl4pPr marL="4344781" indent="0">
              <a:buNone/>
              <a:defRPr sz="4400">
                <a:solidFill>
                  <a:schemeClr val="tx1">
                    <a:tint val="75000"/>
                  </a:schemeClr>
                </a:solidFill>
              </a:defRPr>
            </a:lvl4pPr>
            <a:lvl5pPr marL="5793041" indent="0">
              <a:buNone/>
              <a:defRPr sz="4400">
                <a:solidFill>
                  <a:schemeClr val="tx1">
                    <a:tint val="75000"/>
                  </a:schemeClr>
                </a:solidFill>
              </a:defRPr>
            </a:lvl5pPr>
            <a:lvl6pPr marL="7241300" indent="0">
              <a:buNone/>
              <a:defRPr sz="4400">
                <a:solidFill>
                  <a:schemeClr val="tx1">
                    <a:tint val="75000"/>
                  </a:schemeClr>
                </a:solidFill>
              </a:defRPr>
            </a:lvl6pPr>
            <a:lvl7pPr marL="8689562" indent="0">
              <a:buNone/>
              <a:defRPr sz="4400">
                <a:solidFill>
                  <a:schemeClr val="tx1">
                    <a:tint val="75000"/>
                  </a:schemeClr>
                </a:solidFill>
              </a:defRPr>
            </a:lvl7pPr>
            <a:lvl8pPr marL="10137822" indent="0">
              <a:buNone/>
              <a:defRPr sz="4400">
                <a:solidFill>
                  <a:schemeClr val="tx1">
                    <a:tint val="75000"/>
                  </a:schemeClr>
                </a:solidFill>
              </a:defRPr>
            </a:lvl8pPr>
            <a:lvl9pPr marL="11586081" indent="0">
              <a:buNone/>
              <a:defRPr sz="4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B69DFAF-6C31-45EF-88E7-1E9E236B03EE}" type="datetimeFigureOut">
              <a:rPr lang="bg-BG" smtClean="0"/>
              <a:t>8.2.2016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925588E3-5CCC-4948-9A9A-9CCF1655953A}" type="slidenum">
              <a:rPr lang="bg-BG" smtClean="0"/>
              <a:t>‹#›</a:t>
            </a:fld>
            <a:endParaRPr lang="bg-BG"/>
          </a:p>
        </p:txBody>
      </p:sp>
    </p:spTree>
    <p:extLst>
      <p:ext uri="{BB962C8B-B14F-4D97-AF65-F5344CB8AC3E}">
        <p14:creationId xmlns:p14="http://schemas.microsoft.com/office/powerpoint/2010/main" val="17860110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
        <p:nvSpPr>
          <p:cNvPr id="3" name="Content Placeholder 2"/>
          <p:cNvSpPr>
            <a:spLocks noGrp="1"/>
          </p:cNvSpPr>
          <p:nvPr>
            <p:ph sz="half" idx="1"/>
          </p:nvPr>
        </p:nvSpPr>
        <p:spPr>
          <a:xfrm>
            <a:off x="2502554" y="30195543"/>
            <a:ext cx="22329898" cy="85396870"/>
          </a:xfrm>
        </p:spPr>
        <p:txBody>
          <a:bodyPr/>
          <a:lstStyle>
            <a:lvl1pPr>
              <a:defRPr sz="8900"/>
            </a:lvl1pPr>
            <a:lvl2pPr>
              <a:defRPr sz="7600"/>
            </a:lvl2pPr>
            <a:lvl3pPr>
              <a:defRPr sz="6300"/>
            </a:lvl3pPr>
            <a:lvl4pPr>
              <a:defRPr sz="5700"/>
            </a:lvl4pPr>
            <a:lvl5pPr>
              <a:defRPr sz="5700"/>
            </a:lvl5pPr>
            <a:lvl6pPr>
              <a:defRPr sz="5700"/>
            </a:lvl6pPr>
            <a:lvl7pPr>
              <a:defRPr sz="5700"/>
            </a:lvl7pPr>
            <a:lvl8pPr>
              <a:defRPr sz="5700"/>
            </a:lvl8pPr>
            <a:lvl9pPr>
              <a:defRPr sz="5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Content Placeholder 3"/>
          <p:cNvSpPr>
            <a:spLocks noGrp="1"/>
          </p:cNvSpPr>
          <p:nvPr>
            <p:ph sz="half" idx="2"/>
          </p:nvPr>
        </p:nvSpPr>
        <p:spPr>
          <a:xfrm>
            <a:off x="25188899" y="30195543"/>
            <a:ext cx="22329898" cy="85396870"/>
          </a:xfrm>
        </p:spPr>
        <p:txBody>
          <a:bodyPr/>
          <a:lstStyle>
            <a:lvl1pPr>
              <a:defRPr sz="8900"/>
            </a:lvl1pPr>
            <a:lvl2pPr>
              <a:defRPr sz="7600"/>
            </a:lvl2pPr>
            <a:lvl3pPr>
              <a:defRPr sz="6300"/>
            </a:lvl3pPr>
            <a:lvl4pPr>
              <a:defRPr sz="5700"/>
            </a:lvl4pPr>
            <a:lvl5pPr>
              <a:defRPr sz="5700"/>
            </a:lvl5pPr>
            <a:lvl6pPr>
              <a:defRPr sz="5700"/>
            </a:lvl6pPr>
            <a:lvl7pPr>
              <a:defRPr sz="5700"/>
            </a:lvl7pPr>
            <a:lvl8pPr>
              <a:defRPr sz="5700"/>
            </a:lvl8pPr>
            <a:lvl9pPr>
              <a:defRPr sz="5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5" name="Date Placeholder 4"/>
          <p:cNvSpPr>
            <a:spLocks noGrp="1"/>
          </p:cNvSpPr>
          <p:nvPr>
            <p:ph type="dt" sz="half" idx="10"/>
          </p:nvPr>
        </p:nvSpPr>
        <p:spPr/>
        <p:txBody>
          <a:bodyPr/>
          <a:lstStyle/>
          <a:p>
            <a:fld id="{8B69DFAF-6C31-45EF-88E7-1E9E236B03EE}" type="datetimeFigureOut">
              <a:rPr lang="bg-BG" smtClean="0"/>
              <a:t>8.2.2016 г.</a:t>
            </a:fld>
            <a:endParaRPr lang="bg-BG"/>
          </a:p>
        </p:txBody>
      </p:sp>
      <p:sp>
        <p:nvSpPr>
          <p:cNvPr id="6" name="Footer Placeholder 5"/>
          <p:cNvSpPr>
            <a:spLocks noGrp="1"/>
          </p:cNvSpPr>
          <p:nvPr>
            <p:ph type="ftr" sz="quarter" idx="11"/>
          </p:nvPr>
        </p:nvSpPr>
        <p:spPr/>
        <p:txBody>
          <a:bodyPr/>
          <a:lstStyle/>
          <a:p>
            <a:endParaRPr lang="bg-BG"/>
          </a:p>
        </p:txBody>
      </p:sp>
      <p:sp>
        <p:nvSpPr>
          <p:cNvPr id="7" name="Slide Number Placeholder 6"/>
          <p:cNvSpPr>
            <a:spLocks noGrp="1"/>
          </p:cNvSpPr>
          <p:nvPr>
            <p:ph type="sldNum" sz="quarter" idx="12"/>
          </p:nvPr>
        </p:nvSpPr>
        <p:spPr/>
        <p:txBody>
          <a:bodyPr/>
          <a:lstStyle/>
          <a:p>
            <a:fld id="{925588E3-5CCC-4948-9A9A-9CCF1655953A}" type="slidenum">
              <a:rPr lang="bg-BG" smtClean="0"/>
              <a:t>‹#›</a:t>
            </a:fld>
            <a:endParaRPr lang="bg-BG"/>
          </a:p>
        </p:txBody>
      </p:sp>
    </p:spTree>
    <p:extLst>
      <p:ext uri="{BB962C8B-B14F-4D97-AF65-F5344CB8AC3E}">
        <p14:creationId xmlns:p14="http://schemas.microsoft.com/office/powerpoint/2010/main" val="15574166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69340" y="1173632"/>
            <a:ext cx="19248120" cy="4884473"/>
          </a:xfrm>
        </p:spPr>
        <p:txBody>
          <a:bodyPr/>
          <a:lstStyle>
            <a:lvl1pPr>
              <a:defRPr/>
            </a:lvl1pPr>
          </a:lstStyle>
          <a:p>
            <a:r>
              <a:rPr lang="en-US" smtClean="0"/>
              <a:t>Click to edit Master title style</a:t>
            </a:r>
            <a:endParaRPr lang="bg-BG"/>
          </a:p>
        </p:txBody>
      </p:sp>
      <p:sp>
        <p:nvSpPr>
          <p:cNvPr id="3" name="Text Placeholder 2"/>
          <p:cNvSpPr>
            <a:spLocks noGrp="1"/>
          </p:cNvSpPr>
          <p:nvPr>
            <p:ph type="body" idx="1"/>
          </p:nvPr>
        </p:nvSpPr>
        <p:spPr>
          <a:xfrm>
            <a:off x="1069340" y="6560121"/>
            <a:ext cx="9449551" cy="2733946"/>
          </a:xfrm>
        </p:spPr>
        <p:txBody>
          <a:bodyPr anchor="b"/>
          <a:lstStyle>
            <a:lvl1pPr marL="0" indent="0">
              <a:buNone/>
              <a:defRPr sz="7600" b="1"/>
            </a:lvl1pPr>
            <a:lvl2pPr marL="1448259" indent="0">
              <a:buNone/>
              <a:defRPr sz="6300" b="1"/>
            </a:lvl2pPr>
            <a:lvl3pPr marL="2896519" indent="0">
              <a:buNone/>
              <a:defRPr sz="5700" b="1"/>
            </a:lvl3pPr>
            <a:lvl4pPr marL="4344781" indent="0">
              <a:buNone/>
              <a:defRPr sz="5100" b="1"/>
            </a:lvl4pPr>
            <a:lvl5pPr marL="5793041" indent="0">
              <a:buNone/>
              <a:defRPr sz="5100" b="1"/>
            </a:lvl5pPr>
            <a:lvl6pPr marL="7241300" indent="0">
              <a:buNone/>
              <a:defRPr sz="5100" b="1"/>
            </a:lvl6pPr>
            <a:lvl7pPr marL="8689562" indent="0">
              <a:buNone/>
              <a:defRPr sz="5100" b="1"/>
            </a:lvl7pPr>
            <a:lvl8pPr marL="10137822" indent="0">
              <a:buNone/>
              <a:defRPr sz="5100" b="1"/>
            </a:lvl8pPr>
            <a:lvl9pPr marL="11586081" indent="0">
              <a:buNone/>
              <a:defRPr sz="5100" b="1"/>
            </a:lvl9pPr>
          </a:lstStyle>
          <a:p>
            <a:pPr lvl="0"/>
            <a:r>
              <a:rPr lang="en-US" smtClean="0"/>
              <a:t>Click to edit Master text styles</a:t>
            </a:r>
          </a:p>
        </p:txBody>
      </p:sp>
      <p:sp>
        <p:nvSpPr>
          <p:cNvPr id="4" name="Content Placeholder 3"/>
          <p:cNvSpPr>
            <a:spLocks noGrp="1"/>
          </p:cNvSpPr>
          <p:nvPr>
            <p:ph sz="half" idx="2"/>
          </p:nvPr>
        </p:nvSpPr>
        <p:spPr>
          <a:xfrm>
            <a:off x="1069340" y="9294067"/>
            <a:ext cx="9449551" cy="16885354"/>
          </a:xfrm>
        </p:spPr>
        <p:txBody>
          <a:bodyPr/>
          <a:lstStyle>
            <a:lvl1pPr>
              <a:defRPr sz="7600"/>
            </a:lvl1pPr>
            <a:lvl2pPr>
              <a:defRPr sz="6300"/>
            </a:lvl2pPr>
            <a:lvl3pPr>
              <a:defRPr sz="5700"/>
            </a:lvl3pPr>
            <a:lvl4pPr>
              <a:defRPr sz="5100"/>
            </a:lvl4pPr>
            <a:lvl5pPr>
              <a:defRPr sz="5100"/>
            </a:lvl5pPr>
            <a:lvl6pPr>
              <a:defRPr sz="5100"/>
            </a:lvl6pPr>
            <a:lvl7pPr>
              <a:defRPr sz="5100"/>
            </a:lvl7pPr>
            <a:lvl8pPr>
              <a:defRPr sz="5100"/>
            </a:lvl8pPr>
            <a:lvl9pPr>
              <a:defRPr sz="5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5" name="Text Placeholder 4"/>
          <p:cNvSpPr>
            <a:spLocks noGrp="1"/>
          </p:cNvSpPr>
          <p:nvPr>
            <p:ph type="body" sz="quarter" idx="3"/>
          </p:nvPr>
        </p:nvSpPr>
        <p:spPr>
          <a:xfrm>
            <a:off x="10864201" y="6560121"/>
            <a:ext cx="9453263" cy="2733946"/>
          </a:xfrm>
        </p:spPr>
        <p:txBody>
          <a:bodyPr anchor="b"/>
          <a:lstStyle>
            <a:lvl1pPr marL="0" indent="0">
              <a:buNone/>
              <a:defRPr sz="7600" b="1"/>
            </a:lvl1pPr>
            <a:lvl2pPr marL="1448259" indent="0">
              <a:buNone/>
              <a:defRPr sz="6300" b="1"/>
            </a:lvl2pPr>
            <a:lvl3pPr marL="2896519" indent="0">
              <a:buNone/>
              <a:defRPr sz="5700" b="1"/>
            </a:lvl3pPr>
            <a:lvl4pPr marL="4344781" indent="0">
              <a:buNone/>
              <a:defRPr sz="5100" b="1"/>
            </a:lvl4pPr>
            <a:lvl5pPr marL="5793041" indent="0">
              <a:buNone/>
              <a:defRPr sz="5100" b="1"/>
            </a:lvl5pPr>
            <a:lvl6pPr marL="7241300" indent="0">
              <a:buNone/>
              <a:defRPr sz="5100" b="1"/>
            </a:lvl6pPr>
            <a:lvl7pPr marL="8689562" indent="0">
              <a:buNone/>
              <a:defRPr sz="5100" b="1"/>
            </a:lvl7pPr>
            <a:lvl8pPr marL="10137822" indent="0">
              <a:buNone/>
              <a:defRPr sz="5100" b="1"/>
            </a:lvl8pPr>
            <a:lvl9pPr marL="11586081" indent="0">
              <a:buNone/>
              <a:defRPr sz="5100" b="1"/>
            </a:lvl9pPr>
          </a:lstStyle>
          <a:p>
            <a:pPr lvl="0"/>
            <a:r>
              <a:rPr lang="en-US" smtClean="0"/>
              <a:t>Click to edit Master text styles</a:t>
            </a:r>
          </a:p>
        </p:txBody>
      </p:sp>
      <p:sp>
        <p:nvSpPr>
          <p:cNvPr id="6" name="Content Placeholder 5"/>
          <p:cNvSpPr>
            <a:spLocks noGrp="1"/>
          </p:cNvSpPr>
          <p:nvPr>
            <p:ph sz="quarter" idx="4"/>
          </p:nvPr>
        </p:nvSpPr>
        <p:spPr>
          <a:xfrm>
            <a:off x="10864201" y="9294067"/>
            <a:ext cx="9453263" cy="16885354"/>
          </a:xfrm>
        </p:spPr>
        <p:txBody>
          <a:bodyPr/>
          <a:lstStyle>
            <a:lvl1pPr>
              <a:defRPr sz="7600"/>
            </a:lvl1pPr>
            <a:lvl2pPr>
              <a:defRPr sz="6300"/>
            </a:lvl2pPr>
            <a:lvl3pPr>
              <a:defRPr sz="5700"/>
            </a:lvl3pPr>
            <a:lvl4pPr>
              <a:defRPr sz="5100"/>
            </a:lvl4pPr>
            <a:lvl5pPr>
              <a:defRPr sz="5100"/>
            </a:lvl5pPr>
            <a:lvl6pPr>
              <a:defRPr sz="5100"/>
            </a:lvl6pPr>
            <a:lvl7pPr>
              <a:defRPr sz="5100"/>
            </a:lvl7pPr>
            <a:lvl8pPr>
              <a:defRPr sz="5100"/>
            </a:lvl8pPr>
            <a:lvl9pPr>
              <a:defRPr sz="5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7" name="Date Placeholder 6"/>
          <p:cNvSpPr>
            <a:spLocks noGrp="1"/>
          </p:cNvSpPr>
          <p:nvPr>
            <p:ph type="dt" sz="half" idx="10"/>
          </p:nvPr>
        </p:nvSpPr>
        <p:spPr/>
        <p:txBody>
          <a:bodyPr/>
          <a:lstStyle/>
          <a:p>
            <a:fld id="{8B69DFAF-6C31-45EF-88E7-1E9E236B03EE}" type="datetimeFigureOut">
              <a:rPr lang="bg-BG" smtClean="0"/>
              <a:t>8.2.2016 г.</a:t>
            </a:fld>
            <a:endParaRPr lang="bg-BG"/>
          </a:p>
        </p:txBody>
      </p:sp>
      <p:sp>
        <p:nvSpPr>
          <p:cNvPr id="8" name="Footer Placeholder 7"/>
          <p:cNvSpPr>
            <a:spLocks noGrp="1"/>
          </p:cNvSpPr>
          <p:nvPr>
            <p:ph type="ftr" sz="quarter" idx="11"/>
          </p:nvPr>
        </p:nvSpPr>
        <p:spPr/>
        <p:txBody>
          <a:bodyPr/>
          <a:lstStyle/>
          <a:p>
            <a:endParaRPr lang="bg-BG"/>
          </a:p>
        </p:txBody>
      </p:sp>
      <p:sp>
        <p:nvSpPr>
          <p:cNvPr id="9" name="Slide Number Placeholder 8"/>
          <p:cNvSpPr>
            <a:spLocks noGrp="1"/>
          </p:cNvSpPr>
          <p:nvPr>
            <p:ph type="sldNum" sz="quarter" idx="12"/>
          </p:nvPr>
        </p:nvSpPr>
        <p:spPr/>
        <p:txBody>
          <a:bodyPr/>
          <a:lstStyle/>
          <a:p>
            <a:fld id="{925588E3-5CCC-4948-9A9A-9CCF1655953A}" type="slidenum">
              <a:rPr lang="bg-BG" smtClean="0"/>
              <a:t>‹#›</a:t>
            </a:fld>
            <a:endParaRPr lang="bg-BG"/>
          </a:p>
        </p:txBody>
      </p:sp>
    </p:spTree>
    <p:extLst>
      <p:ext uri="{BB962C8B-B14F-4D97-AF65-F5344CB8AC3E}">
        <p14:creationId xmlns:p14="http://schemas.microsoft.com/office/powerpoint/2010/main" val="2166213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
        <p:nvSpPr>
          <p:cNvPr id="3" name="Date Placeholder 2"/>
          <p:cNvSpPr>
            <a:spLocks noGrp="1"/>
          </p:cNvSpPr>
          <p:nvPr>
            <p:ph type="dt" sz="half" idx="10"/>
          </p:nvPr>
        </p:nvSpPr>
        <p:spPr/>
        <p:txBody>
          <a:bodyPr/>
          <a:lstStyle/>
          <a:p>
            <a:fld id="{8B69DFAF-6C31-45EF-88E7-1E9E236B03EE}" type="datetimeFigureOut">
              <a:rPr lang="bg-BG" smtClean="0"/>
              <a:t>8.2.2016 г.</a:t>
            </a:fld>
            <a:endParaRPr lang="bg-BG"/>
          </a:p>
        </p:txBody>
      </p:sp>
      <p:sp>
        <p:nvSpPr>
          <p:cNvPr id="4" name="Footer Placeholder 3"/>
          <p:cNvSpPr>
            <a:spLocks noGrp="1"/>
          </p:cNvSpPr>
          <p:nvPr>
            <p:ph type="ftr" sz="quarter" idx="11"/>
          </p:nvPr>
        </p:nvSpPr>
        <p:spPr/>
        <p:txBody>
          <a:bodyPr/>
          <a:lstStyle/>
          <a:p>
            <a:endParaRPr lang="bg-BG"/>
          </a:p>
        </p:txBody>
      </p:sp>
      <p:sp>
        <p:nvSpPr>
          <p:cNvPr id="5" name="Slide Number Placeholder 4"/>
          <p:cNvSpPr>
            <a:spLocks noGrp="1"/>
          </p:cNvSpPr>
          <p:nvPr>
            <p:ph type="sldNum" sz="quarter" idx="12"/>
          </p:nvPr>
        </p:nvSpPr>
        <p:spPr/>
        <p:txBody>
          <a:bodyPr/>
          <a:lstStyle/>
          <a:p>
            <a:fld id="{925588E3-5CCC-4948-9A9A-9CCF1655953A}" type="slidenum">
              <a:rPr lang="bg-BG" smtClean="0"/>
              <a:t>‹#›</a:t>
            </a:fld>
            <a:endParaRPr lang="bg-BG"/>
          </a:p>
        </p:txBody>
      </p:sp>
    </p:spTree>
    <p:extLst>
      <p:ext uri="{BB962C8B-B14F-4D97-AF65-F5344CB8AC3E}">
        <p14:creationId xmlns:p14="http://schemas.microsoft.com/office/powerpoint/2010/main" val="31837439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69DFAF-6C31-45EF-88E7-1E9E236B03EE}" type="datetimeFigureOut">
              <a:rPr lang="bg-BG" smtClean="0"/>
              <a:t>8.2.2016 г.</a:t>
            </a:fld>
            <a:endParaRPr lang="bg-BG"/>
          </a:p>
        </p:txBody>
      </p:sp>
      <p:sp>
        <p:nvSpPr>
          <p:cNvPr id="3" name="Footer Placeholder 2"/>
          <p:cNvSpPr>
            <a:spLocks noGrp="1"/>
          </p:cNvSpPr>
          <p:nvPr>
            <p:ph type="ftr" sz="quarter" idx="11"/>
          </p:nvPr>
        </p:nvSpPr>
        <p:spPr/>
        <p:txBody>
          <a:bodyPr/>
          <a:lstStyle/>
          <a:p>
            <a:endParaRPr lang="bg-BG"/>
          </a:p>
        </p:txBody>
      </p:sp>
      <p:sp>
        <p:nvSpPr>
          <p:cNvPr id="4" name="Slide Number Placeholder 3"/>
          <p:cNvSpPr>
            <a:spLocks noGrp="1"/>
          </p:cNvSpPr>
          <p:nvPr>
            <p:ph type="sldNum" sz="quarter" idx="12"/>
          </p:nvPr>
        </p:nvSpPr>
        <p:spPr/>
        <p:txBody>
          <a:bodyPr/>
          <a:lstStyle/>
          <a:p>
            <a:fld id="{925588E3-5CCC-4948-9A9A-9CCF1655953A}" type="slidenum">
              <a:rPr lang="bg-BG" smtClean="0"/>
              <a:t>‹#›</a:t>
            </a:fld>
            <a:endParaRPr lang="bg-BG"/>
          </a:p>
        </p:txBody>
      </p:sp>
    </p:spTree>
    <p:extLst>
      <p:ext uri="{BB962C8B-B14F-4D97-AF65-F5344CB8AC3E}">
        <p14:creationId xmlns:p14="http://schemas.microsoft.com/office/powerpoint/2010/main" val="1850300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69341" y="1166846"/>
            <a:ext cx="7036110" cy="4965881"/>
          </a:xfrm>
        </p:spPr>
        <p:txBody>
          <a:bodyPr anchor="b"/>
          <a:lstStyle>
            <a:lvl1pPr algn="l">
              <a:defRPr sz="6300" b="1"/>
            </a:lvl1pPr>
          </a:lstStyle>
          <a:p>
            <a:r>
              <a:rPr lang="en-US" smtClean="0"/>
              <a:t>Click to edit Master title style</a:t>
            </a:r>
            <a:endParaRPr lang="bg-BG"/>
          </a:p>
        </p:txBody>
      </p:sp>
      <p:sp>
        <p:nvSpPr>
          <p:cNvPr id="3" name="Content Placeholder 2"/>
          <p:cNvSpPr>
            <a:spLocks noGrp="1"/>
          </p:cNvSpPr>
          <p:nvPr>
            <p:ph idx="1"/>
          </p:nvPr>
        </p:nvSpPr>
        <p:spPr>
          <a:xfrm>
            <a:off x="8361645" y="1166853"/>
            <a:ext cx="11955815" cy="25012574"/>
          </a:xfrm>
        </p:spPr>
        <p:txBody>
          <a:bodyPr/>
          <a:lstStyle>
            <a:lvl1pPr>
              <a:defRPr sz="10100"/>
            </a:lvl1pPr>
            <a:lvl2pPr>
              <a:defRPr sz="8900"/>
            </a:lvl2pPr>
            <a:lvl3pPr>
              <a:defRPr sz="7600"/>
            </a:lvl3pPr>
            <a:lvl4pPr>
              <a:defRPr sz="6300"/>
            </a:lvl4pPr>
            <a:lvl5pPr>
              <a:defRPr sz="6300"/>
            </a:lvl5pPr>
            <a:lvl6pPr>
              <a:defRPr sz="6300"/>
            </a:lvl6pPr>
            <a:lvl7pPr>
              <a:defRPr sz="6300"/>
            </a:lvl7pPr>
            <a:lvl8pPr>
              <a:defRPr sz="6300"/>
            </a:lvl8pPr>
            <a:lvl9pPr>
              <a:defRPr sz="6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Text Placeholder 3"/>
          <p:cNvSpPr>
            <a:spLocks noGrp="1"/>
          </p:cNvSpPr>
          <p:nvPr>
            <p:ph type="body" sz="half" idx="2"/>
          </p:nvPr>
        </p:nvSpPr>
        <p:spPr>
          <a:xfrm>
            <a:off x="1069341" y="6132730"/>
            <a:ext cx="7036110" cy="20046693"/>
          </a:xfrm>
        </p:spPr>
        <p:txBody>
          <a:bodyPr/>
          <a:lstStyle>
            <a:lvl1pPr marL="0" indent="0">
              <a:buNone/>
              <a:defRPr sz="4400"/>
            </a:lvl1pPr>
            <a:lvl2pPr marL="1448259" indent="0">
              <a:buNone/>
              <a:defRPr sz="3800"/>
            </a:lvl2pPr>
            <a:lvl3pPr marL="2896519" indent="0">
              <a:buNone/>
              <a:defRPr sz="3200"/>
            </a:lvl3pPr>
            <a:lvl4pPr marL="4344781" indent="0">
              <a:buNone/>
              <a:defRPr sz="2900"/>
            </a:lvl4pPr>
            <a:lvl5pPr marL="5793041" indent="0">
              <a:buNone/>
              <a:defRPr sz="2900"/>
            </a:lvl5pPr>
            <a:lvl6pPr marL="7241300" indent="0">
              <a:buNone/>
              <a:defRPr sz="2900"/>
            </a:lvl6pPr>
            <a:lvl7pPr marL="8689562" indent="0">
              <a:buNone/>
              <a:defRPr sz="2900"/>
            </a:lvl7pPr>
            <a:lvl8pPr marL="10137822" indent="0">
              <a:buNone/>
              <a:defRPr sz="2900"/>
            </a:lvl8pPr>
            <a:lvl9pPr marL="11586081" indent="0">
              <a:buNone/>
              <a:defRPr sz="2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69DFAF-6C31-45EF-88E7-1E9E236B03EE}" type="datetimeFigureOut">
              <a:rPr lang="bg-BG" smtClean="0"/>
              <a:t>8.2.2016 г.</a:t>
            </a:fld>
            <a:endParaRPr lang="bg-BG"/>
          </a:p>
        </p:txBody>
      </p:sp>
      <p:sp>
        <p:nvSpPr>
          <p:cNvPr id="6" name="Footer Placeholder 5"/>
          <p:cNvSpPr>
            <a:spLocks noGrp="1"/>
          </p:cNvSpPr>
          <p:nvPr>
            <p:ph type="ftr" sz="quarter" idx="11"/>
          </p:nvPr>
        </p:nvSpPr>
        <p:spPr/>
        <p:txBody>
          <a:bodyPr/>
          <a:lstStyle/>
          <a:p>
            <a:endParaRPr lang="bg-BG"/>
          </a:p>
        </p:txBody>
      </p:sp>
      <p:sp>
        <p:nvSpPr>
          <p:cNvPr id="7" name="Slide Number Placeholder 6"/>
          <p:cNvSpPr>
            <a:spLocks noGrp="1"/>
          </p:cNvSpPr>
          <p:nvPr>
            <p:ph type="sldNum" sz="quarter" idx="12"/>
          </p:nvPr>
        </p:nvSpPr>
        <p:spPr/>
        <p:txBody>
          <a:bodyPr/>
          <a:lstStyle/>
          <a:p>
            <a:fld id="{925588E3-5CCC-4948-9A9A-9CCF1655953A}" type="slidenum">
              <a:rPr lang="bg-BG" smtClean="0"/>
              <a:t>‹#›</a:t>
            </a:fld>
            <a:endParaRPr lang="bg-BG"/>
          </a:p>
        </p:txBody>
      </p:sp>
    </p:spTree>
    <p:extLst>
      <p:ext uri="{BB962C8B-B14F-4D97-AF65-F5344CB8AC3E}">
        <p14:creationId xmlns:p14="http://schemas.microsoft.com/office/powerpoint/2010/main" val="31877599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191962" y="20514786"/>
            <a:ext cx="12832080" cy="2421887"/>
          </a:xfrm>
        </p:spPr>
        <p:txBody>
          <a:bodyPr anchor="b"/>
          <a:lstStyle>
            <a:lvl1pPr algn="l">
              <a:defRPr sz="6300" b="1"/>
            </a:lvl1pPr>
          </a:lstStyle>
          <a:p>
            <a:r>
              <a:rPr lang="en-US" smtClean="0"/>
              <a:t>Click to edit Master title style</a:t>
            </a:r>
            <a:endParaRPr lang="bg-BG"/>
          </a:p>
        </p:txBody>
      </p:sp>
      <p:sp>
        <p:nvSpPr>
          <p:cNvPr id="3" name="Picture Placeholder 2"/>
          <p:cNvSpPr>
            <a:spLocks noGrp="1"/>
          </p:cNvSpPr>
          <p:nvPr>
            <p:ph type="pic" idx="1"/>
          </p:nvPr>
        </p:nvSpPr>
        <p:spPr>
          <a:xfrm>
            <a:off x="4191962" y="2618620"/>
            <a:ext cx="12832080" cy="17584103"/>
          </a:xfrm>
        </p:spPr>
        <p:txBody>
          <a:bodyPr/>
          <a:lstStyle>
            <a:lvl1pPr marL="0" indent="0">
              <a:buNone/>
              <a:defRPr sz="10100"/>
            </a:lvl1pPr>
            <a:lvl2pPr marL="1448259" indent="0">
              <a:buNone/>
              <a:defRPr sz="8900"/>
            </a:lvl2pPr>
            <a:lvl3pPr marL="2896519" indent="0">
              <a:buNone/>
              <a:defRPr sz="7600"/>
            </a:lvl3pPr>
            <a:lvl4pPr marL="4344781" indent="0">
              <a:buNone/>
              <a:defRPr sz="6300"/>
            </a:lvl4pPr>
            <a:lvl5pPr marL="5793041" indent="0">
              <a:buNone/>
              <a:defRPr sz="6300"/>
            </a:lvl5pPr>
            <a:lvl6pPr marL="7241300" indent="0">
              <a:buNone/>
              <a:defRPr sz="6300"/>
            </a:lvl6pPr>
            <a:lvl7pPr marL="8689562" indent="0">
              <a:buNone/>
              <a:defRPr sz="6300"/>
            </a:lvl7pPr>
            <a:lvl8pPr marL="10137822" indent="0">
              <a:buNone/>
              <a:defRPr sz="6300"/>
            </a:lvl8pPr>
            <a:lvl9pPr marL="11586081" indent="0">
              <a:buNone/>
              <a:defRPr sz="6300"/>
            </a:lvl9pPr>
          </a:lstStyle>
          <a:p>
            <a:endParaRPr lang="bg-BG"/>
          </a:p>
        </p:txBody>
      </p:sp>
      <p:sp>
        <p:nvSpPr>
          <p:cNvPr id="4" name="Text Placeholder 3"/>
          <p:cNvSpPr>
            <a:spLocks noGrp="1"/>
          </p:cNvSpPr>
          <p:nvPr>
            <p:ph type="body" sz="half" idx="2"/>
          </p:nvPr>
        </p:nvSpPr>
        <p:spPr>
          <a:xfrm>
            <a:off x="4191962" y="22936673"/>
            <a:ext cx="12832080" cy="3439481"/>
          </a:xfrm>
        </p:spPr>
        <p:txBody>
          <a:bodyPr/>
          <a:lstStyle>
            <a:lvl1pPr marL="0" indent="0">
              <a:buNone/>
              <a:defRPr sz="4400"/>
            </a:lvl1pPr>
            <a:lvl2pPr marL="1448259" indent="0">
              <a:buNone/>
              <a:defRPr sz="3800"/>
            </a:lvl2pPr>
            <a:lvl3pPr marL="2896519" indent="0">
              <a:buNone/>
              <a:defRPr sz="3200"/>
            </a:lvl3pPr>
            <a:lvl4pPr marL="4344781" indent="0">
              <a:buNone/>
              <a:defRPr sz="2900"/>
            </a:lvl4pPr>
            <a:lvl5pPr marL="5793041" indent="0">
              <a:buNone/>
              <a:defRPr sz="2900"/>
            </a:lvl5pPr>
            <a:lvl6pPr marL="7241300" indent="0">
              <a:buNone/>
              <a:defRPr sz="2900"/>
            </a:lvl6pPr>
            <a:lvl7pPr marL="8689562" indent="0">
              <a:buNone/>
              <a:defRPr sz="2900"/>
            </a:lvl7pPr>
            <a:lvl8pPr marL="10137822" indent="0">
              <a:buNone/>
              <a:defRPr sz="2900"/>
            </a:lvl8pPr>
            <a:lvl9pPr marL="11586081" indent="0">
              <a:buNone/>
              <a:defRPr sz="2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69DFAF-6C31-45EF-88E7-1E9E236B03EE}" type="datetimeFigureOut">
              <a:rPr lang="bg-BG" smtClean="0"/>
              <a:t>8.2.2016 г.</a:t>
            </a:fld>
            <a:endParaRPr lang="bg-BG"/>
          </a:p>
        </p:txBody>
      </p:sp>
      <p:sp>
        <p:nvSpPr>
          <p:cNvPr id="6" name="Footer Placeholder 5"/>
          <p:cNvSpPr>
            <a:spLocks noGrp="1"/>
          </p:cNvSpPr>
          <p:nvPr>
            <p:ph type="ftr" sz="quarter" idx="11"/>
          </p:nvPr>
        </p:nvSpPr>
        <p:spPr/>
        <p:txBody>
          <a:bodyPr/>
          <a:lstStyle/>
          <a:p>
            <a:endParaRPr lang="bg-BG"/>
          </a:p>
        </p:txBody>
      </p:sp>
      <p:sp>
        <p:nvSpPr>
          <p:cNvPr id="7" name="Slide Number Placeholder 6"/>
          <p:cNvSpPr>
            <a:spLocks noGrp="1"/>
          </p:cNvSpPr>
          <p:nvPr>
            <p:ph type="sldNum" sz="quarter" idx="12"/>
          </p:nvPr>
        </p:nvSpPr>
        <p:spPr/>
        <p:txBody>
          <a:bodyPr/>
          <a:lstStyle/>
          <a:p>
            <a:fld id="{925588E3-5CCC-4948-9A9A-9CCF1655953A}" type="slidenum">
              <a:rPr lang="bg-BG" smtClean="0"/>
              <a:t>‹#›</a:t>
            </a:fld>
            <a:endParaRPr lang="bg-BG"/>
          </a:p>
        </p:txBody>
      </p:sp>
    </p:spTree>
    <p:extLst>
      <p:ext uri="{BB962C8B-B14F-4D97-AF65-F5344CB8AC3E}">
        <p14:creationId xmlns:p14="http://schemas.microsoft.com/office/powerpoint/2010/main" val="660284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340" y="1173632"/>
            <a:ext cx="19248120" cy="4884473"/>
          </a:xfrm>
          <a:prstGeom prst="rect">
            <a:avLst/>
          </a:prstGeom>
        </p:spPr>
        <p:txBody>
          <a:bodyPr vert="horz" lIns="289651" tIns="144827" rIns="289651" bIns="144827" rtlCol="0" anchor="ctr">
            <a:normAutofit/>
          </a:bodyPr>
          <a:lstStyle/>
          <a:p>
            <a:r>
              <a:rPr lang="en-US" smtClean="0"/>
              <a:t>Click to edit Master title style</a:t>
            </a:r>
            <a:endParaRPr lang="bg-BG"/>
          </a:p>
        </p:txBody>
      </p:sp>
      <p:sp>
        <p:nvSpPr>
          <p:cNvPr id="3" name="Text Placeholder 2"/>
          <p:cNvSpPr>
            <a:spLocks noGrp="1"/>
          </p:cNvSpPr>
          <p:nvPr>
            <p:ph type="body" idx="1"/>
          </p:nvPr>
        </p:nvSpPr>
        <p:spPr>
          <a:xfrm>
            <a:off x="1069340" y="6838269"/>
            <a:ext cx="19248120" cy="19341158"/>
          </a:xfrm>
          <a:prstGeom prst="rect">
            <a:avLst/>
          </a:prstGeom>
        </p:spPr>
        <p:txBody>
          <a:bodyPr vert="horz" lIns="289651" tIns="144827" rIns="289651" bIns="144827"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Date Placeholder 3"/>
          <p:cNvSpPr>
            <a:spLocks noGrp="1"/>
          </p:cNvSpPr>
          <p:nvPr>
            <p:ph type="dt" sz="half" idx="2"/>
          </p:nvPr>
        </p:nvSpPr>
        <p:spPr>
          <a:xfrm>
            <a:off x="1069340" y="27163099"/>
            <a:ext cx="4990253" cy="1560318"/>
          </a:xfrm>
          <a:prstGeom prst="rect">
            <a:avLst/>
          </a:prstGeom>
        </p:spPr>
        <p:txBody>
          <a:bodyPr vert="horz" lIns="289651" tIns="144827" rIns="289651" bIns="144827" rtlCol="0" anchor="ctr"/>
          <a:lstStyle>
            <a:lvl1pPr algn="l">
              <a:defRPr sz="3800">
                <a:solidFill>
                  <a:schemeClr val="tx1">
                    <a:tint val="75000"/>
                  </a:schemeClr>
                </a:solidFill>
              </a:defRPr>
            </a:lvl1pPr>
          </a:lstStyle>
          <a:p>
            <a:fld id="{8B69DFAF-6C31-45EF-88E7-1E9E236B03EE}" type="datetimeFigureOut">
              <a:rPr lang="bg-BG" smtClean="0"/>
              <a:t>8.2.2016 г.</a:t>
            </a:fld>
            <a:endParaRPr lang="bg-BG"/>
          </a:p>
        </p:txBody>
      </p:sp>
      <p:sp>
        <p:nvSpPr>
          <p:cNvPr id="5" name="Footer Placeholder 4"/>
          <p:cNvSpPr>
            <a:spLocks noGrp="1"/>
          </p:cNvSpPr>
          <p:nvPr>
            <p:ph type="ftr" sz="quarter" idx="3"/>
          </p:nvPr>
        </p:nvSpPr>
        <p:spPr>
          <a:xfrm>
            <a:off x="7307157" y="27163099"/>
            <a:ext cx="6772487" cy="1560318"/>
          </a:xfrm>
          <a:prstGeom prst="rect">
            <a:avLst/>
          </a:prstGeom>
        </p:spPr>
        <p:txBody>
          <a:bodyPr vert="horz" lIns="289651" tIns="144827" rIns="289651" bIns="144827" rtlCol="0" anchor="ctr"/>
          <a:lstStyle>
            <a:lvl1pPr algn="ctr">
              <a:defRPr sz="3800">
                <a:solidFill>
                  <a:schemeClr val="tx1">
                    <a:tint val="75000"/>
                  </a:schemeClr>
                </a:solidFill>
              </a:defRPr>
            </a:lvl1pPr>
          </a:lstStyle>
          <a:p>
            <a:endParaRPr lang="bg-BG"/>
          </a:p>
        </p:txBody>
      </p:sp>
      <p:sp>
        <p:nvSpPr>
          <p:cNvPr id="6" name="Slide Number Placeholder 5"/>
          <p:cNvSpPr>
            <a:spLocks noGrp="1"/>
          </p:cNvSpPr>
          <p:nvPr>
            <p:ph type="sldNum" sz="quarter" idx="4"/>
          </p:nvPr>
        </p:nvSpPr>
        <p:spPr>
          <a:xfrm>
            <a:off x="15327207" y="27163099"/>
            <a:ext cx="4990253" cy="1560318"/>
          </a:xfrm>
          <a:prstGeom prst="rect">
            <a:avLst/>
          </a:prstGeom>
        </p:spPr>
        <p:txBody>
          <a:bodyPr vert="horz" lIns="289651" tIns="144827" rIns="289651" bIns="144827" rtlCol="0" anchor="ctr"/>
          <a:lstStyle>
            <a:lvl1pPr algn="r">
              <a:defRPr sz="3800">
                <a:solidFill>
                  <a:schemeClr val="tx1">
                    <a:tint val="75000"/>
                  </a:schemeClr>
                </a:solidFill>
              </a:defRPr>
            </a:lvl1pPr>
          </a:lstStyle>
          <a:p>
            <a:fld id="{925588E3-5CCC-4948-9A9A-9CCF1655953A}" type="slidenum">
              <a:rPr lang="bg-BG" smtClean="0"/>
              <a:t>‹#›</a:t>
            </a:fld>
            <a:endParaRPr lang="bg-BG"/>
          </a:p>
        </p:txBody>
      </p:sp>
    </p:spTree>
    <p:extLst>
      <p:ext uri="{BB962C8B-B14F-4D97-AF65-F5344CB8AC3E}">
        <p14:creationId xmlns:p14="http://schemas.microsoft.com/office/powerpoint/2010/main" val="2487079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896519" rtl="0" eaLnBrk="1" latinLnBrk="0" hangingPunct="1">
        <a:spcBef>
          <a:spcPct val="0"/>
        </a:spcBef>
        <a:buNone/>
        <a:defRPr sz="13900" kern="1200">
          <a:solidFill>
            <a:schemeClr val="tx1"/>
          </a:solidFill>
          <a:latin typeface="+mj-lt"/>
          <a:ea typeface="+mj-ea"/>
          <a:cs typeface="+mj-cs"/>
        </a:defRPr>
      </a:lvl1pPr>
    </p:titleStyle>
    <p:bodyStyle>
      <a:lvl1pPr marL="1086194" indent="-1086194" algn="l" defTabSz="2896519" rtl="0" eaLnBrk="1" latinLnBrk="0" hangingPunct="1">
        <a:spcBef>
          <a:spcPct val="20000"/>
        </a:spcBef>
        <a:buFont typeface="Arial" pitchFamily="34" charset="0"/>
        <a:buChar char="•"/>
        <a:defRPr sz="10100" kern="1200">
          <a:solidFill>
            <a:schemeClr val="tx1"/>
          </a:solidFill>
          <a:latin typeface="+mn-lt"/>
          <a:ea typeface="+mn-ea"/>
          <a:cs typeface="+mn-cs"/>
        </a:defRPr>
      </a:lvl1pPr>
      <a:lvl2pPr marL="2353423" indent="-905164" algn="l" defTabSz="2896519" rtl="0" eaLnBrk="1" latinLnBrk="0" hangingPunct="1">
        <a:spcBef>
          <a:spcPct val="20000"/>
        </a:spcBef>
        <a:buFont typeface="Arial" pitchFamily="34" charset="0"/>
        <a:buChar char="–"/>
        <a:defRPr sz="8900" kern="1200">
          <a:solidFill>
            <a:schemeClr val="tx1"/>
          </a:solidFill>
          <a:latin typeface="+mn-lt"/>
          <a:ea typeface="+mn-ea"/>
          <a:cs typeface="+mn-cs"/>
        </a:defRPr>
      </a:lvl2pPr>
      <a:lvl3pPr marL="3620650" indent="-724131" algn="l" defTabSz="2896519" rtl="0" eaLnBrk="1" latinLnBrk="0" hangingPunct="1">
        <a:spcBef>
          <a:spcPct val="20000"/>
        </a:spcBef>
        <a:buFont typeface="Arial" pitchFamily="34" charset="0"/>
        <a:buChar char="•"/>
        <a:defRPr sz="7600" kern="1200">
          <a:solidFill>
            <a:schemeClr val="tx1"/>
          </a:solidFill>
          <a:latin typeface="+mn-lt"/>
          <a:ea typeface="+mn-ea"/>
          <a:cs typeface="+mn-cs"/>
        </a:defRPr>
      </a:lvl3pPr>
      <a:lvl4pPr marL="5068909" indent="-724131" algn="l" defTabSz="2896519" rtl="0" eaLnBrk="1" latinLnBrk="0" hangingPunct="1">
        <a:spcBef>
          <a:spcPct val="20000"/>
        </a:spcBef>
        <a:buFont typeface="Arial" pitchFamily="34" charset="0"/>
        <a:buChar char="–"/>
        <a:defRPr sz="6300" kern="1200">
          <a:solidFill>
            <a:schemeClr val="tx1"/>
          </a:solidFill>
          <a:latin typeface="+mn-lt"/>
          <a:ea typeface="+mn-ea"/>
          <a:cs typeface="+mn-cs"/>
        </a:defRPr>
      </a:lvl4pPr>
      <a:lvl5pPr marL="6517172" indent="-724131" algn="l" defTabSz="2896519" rtl="0" eaLnBrk="1" latinLnBrk="0" hangingPunct="1">
        <a:spcBef>
          <a:spcPct val="20000"/>
        </a:spcBef>
        <a:buFont typeface="Arial" pitchFamily="34" charset="0"/>
        <a:buChar char="»"/>
        <a:defRPr sz="6300" kern="1200">
          <a:solidFill>
            <a:schemeClr val="tx1"/>
          </a:solidFill>
          <a:latin typeface="+mn-lt"/>
          <a:ea typeface="+mn-ea"/>
          <a:cs typeface="+mn-cs"/>
        </a:defRPr>
      </a:lvl5pPr>
      <a:lvl6pPr marL="7965431" indent="-724131" algn="l" defTabSz="2896519" rtl="0" eaLnBrk="1" latinLnBrk="0" hangingPunct="1">
        <a:spcBef>
          <a:spcPct val="20000"/>
        </a:spcBef>
        <a:buFont typeface="Arial" pitchFamily="34" charset="0"/>
        <a:buChar char="•"/>
        <a:defRPr sz="6300" kern="1200">
          <a:solidFill>
            <a:schemeClr val="tx1"/>
          </a:solidFill>
          <a:latin typeface="+mn-lt"/>
          <a:ea typeface="+mn-ea"/>
          <a:cs typeface="+mn-cs"/>
        </a:defRPr>
      </a:lvl6pPr>
      <a:lvl7pPr marL="9413690" indent="-724131" algn="l" defTabSz="2896519" rtl="0" eaLnBrk="1" latinLnBrk="0" hangingPunct="1">
        <a:spcBef>
          <a:spcPct val="20000"/>
        </a:spcBef>
        <a:buFont typeface="Arial" pitchFamily="34" charset="0"/>
        <a:buChar char="•"/>
        <a:defRPr sz="6300" kern="1200">
          <a:solidFill>
            <a:schemeClr val="tx1"/>
          </a:solidFill>
          <a:latin typeface="+mn-lt"/>
          <a:ea typeface="+mn-ea"/>
          <a:cs typeface="+mn-cs"/>
        </a:defRPr>
      </a:lvl7pPr>
      <a:lvl8pPr marL="10861950" indent="-724131" algn="l" defTabSz="2896519" rtl="0" eaLnBrk="1" latinLnBrk="0" hangingPunct="1">
        <a:spcBef>
          <a:spcPct val="20000"/>
        </a:spcBef>
        <a:buFont typeface="Arial" pitchFamily="34" charset="0"/>
        <a:buChar char="•"/>
        <a:defRPr sz="6300" kern="1200">
          <a:solidFill>
            <a:schemeClr val="tx1"/>
          </a:solidFill>
          <a:latin typeface="+mn-lt"/>
          <a:ea typeface="+mn-ea"/>
          <a:cs typeface="+mn-cs"/>
        </a:defRPr>
      </a:lvl8pPr>
      <a:lvl9pPr marL="12310212" indent="-724131" algn="l" defTabSz="2896519" rtl="0" eaLnBrk="1" latinLnBrk="0" hangingPunct="1">
        <a:spcBef>
          <a:spcPct val="20000"/>
        </a:spcBef>
        <a:buFont typeface="Arial" pitchFamily="34" charset="0"/>
        <a:buChar char="•"/>
        <a:defRPr sz="6300" kern="1200">
          <a:solidFill>
            <a:schemeClr val="tx1"/>
          </a:solidFill>
          <a:latin typeface="+mn-lt"/>
          <a:ea typeface="+mn-ea"/>
          <a:cs typeface="+mn-cs"/>
        </a:defRPr>
      </a:lvl9pPr>
    </p:bodyStyle>
    <p:otherStyle>
      <a:defPPr>
        <a:defRPr lang="bg-BG"/>
      </a:defPPr>
      <a:lvl1pPr marL="0" algn="l" defTabSz="2896519" rtl="0" eaLnBrk="1" latinLnBrk="0" hangingPunct="1">
        <a:defRPr sz="5700" kern="1200">
          <a:solidFill>
            <a:schemeClr val="tx1"/>
          </a:solidFill>
          <a:latin typeface="+mn-lt"/>
          <a:ea typeface="+mn-ea"/>
          <a:cs typeface="+mn-cs"/>
        </a:defRPr>
      </a:lvl1pPr>
      <a:lvl2pPr marL="1448259" algn="l" defTabSz="2896519" rtl="0" eaLnBrk="1" latinLnBrk="0" hangingPunct="1">
        <a:defRPr sz="5700" kern="1200">
          <a:solidFill>
            <a:schemeClr val="tx1"/>
          </a:solidFill>
          <a:latin typeface="+mn-lt"/>
          <a:ea typeface="+mn-ea"/>
          <a:cs typeface="+mn-cs"/>
        </a:defRPr>
      </a:lvl2pPr>
      <a:lvl3pPr marL="2896519" algn="l" defTabSz="2896519" rtl="0" eaLnBrk="1" latinLnBrk="0" hangingPunct="1">
        <a:defRPr sz="5700" kern="1200">
          <a:solidFill>
            <a:schemeClr val="tx1"/>
          </a:solidFill>
          <a:latin typeface="+mn-lt"/>
          <a:ea typeface="+mn-ea"/>
          <a:cs typeface="+mn-cs"/>
        </a:defRPr>
      </a:lvl3pPr>
      <a:lvl4pPr marL="4344781" algn="l" defTabSz="2896519" rtl="0" eaLnBrk="1" latinLnBrk="0" hangingPunct="1">
        <a:defRPr sz="5700" kern="1200">
          <a:solidFill>
            <a:schemeClr val="tx1"/>
          </a:solidFill>
          <a:latin typeface="+mn-lt"/>
          <a:ea typeface="+mn-ea"/>
          <a:cs typeface="+mn-cs"/>
        </a:defRPr>
      </a:lvl4pPr>
      <a:lvl5pPr marL="5793041" algn="l" defTabSz="2896519" rtl="0" eaLnBrk="1" latinLnBrk="0" hangingPunct="1">
        <a:defRPr sz="5700" kern="1200">
          <a:solidFill>
            <a:schemeClr val="tx1"/>
          </a:solidFill>
          <a:latin typeface="+mn-lt"/>
          <a:ea typeface="+mn-ea"/>
          <a:cs typeface="+mn-cs"/>
        </a:defRPr>
      </a:lvl5pPr>
      <a:lvl6pPr marL="7241300" algn="l" defTabSz="2896519" rtl="0" eaLnBrk="1" latinLnBrk="0" hangingPunct="1">
        <a:defRPr sz="5700" kern="1200">
          <a:solidFill>
            <a:schemeClr val="tx1"/>
          </a:solidFill>
          <a:latin typeface="+mn-lt"/>
          <a:ea typeface="+mn-ea"/>
          <a:cs typeface="+mn-cs"/>
        </a:defRPr>
      </a:lvl6pPr>
      <a:lvl7pPr marL="8689562" algn="l" defTabSz="2896519" rtl="0" eaLnBrk="1" latinLnBrk="0" hangingPunct="1">
        <a:defRPr sz="5700" kern="1200">
          <a:solidFill>
            <a:schemeClr val="tx1"/>
          </a:solidFill>
          <a:latin typeface="+mn-lt"/>
          <a:ea typeface="+mn-ea"/>
          <a:cs typeface="+mn-cs"/>
        </a:defRPr>
      </a:lvl7pPr>
      <a:lvl8pPr marL="10137822" algn="l" defTabSz="2896519" rtl="0" eaLnBrk="1" latinLnBrk="0" hangingPunct="1">
        <a:defRPr sz="5700" kern="1200">
          <a:solidFill>
            <a:schemeClr val="tx1"/>
          </a:solidFill>
          <a:latin typeface="+mn-lt"/>
          <a:ea typeface="+mn-ea"/>
          <a:cs typeface="+mn-cs"/>
        </a:defRPr>
      </a:lvl8pPr>
      <a:lvl9pPr marL="11586081" algn="l" defTabSz="2896519" rtl="0" eaLnBrk="1" latinLnBrk="0" hangingPunct="1">
        <a:defRPr sz="5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6" Type="http://schemas.openxmlformats.org/officeDocument/2006/relationships/image" Target="../media/image15.jp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 name="Picture 6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51008" y="10038721"/>
            <a:ext cx="5010388" cy="3812252"/>
          </a:xfrm>
          <a:prstGeom prst="rect">
            <a:avLst/>
          </a:prstGeom>
        </p:spPr>
      </p:pic>
      <p:pic>
        <p:nvPicPr>
          <p:cNvPr id="55" name="Picture 5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103414" y="17591209"/>
            <a:ext cx="3514286" cy="4104762"/>
          </a:xfrm>
          <a:prstGeom prst="rect">
            <a:avLst/>
          </a:prstGeom>
        </p:spPr>
      </p:pic>
      <p:sp>
        <p:nvSpPr>
          <p:cNvPr id="2" name="Title 1"/>
          <p:cNvSpPr>
            <a:spLocks noGrp="1"/>
          </p:cNvSpPr>
          <p:nvPr>
            <p:ph type="ctrTitle"/>
          </p:nvPr>
        </p:nvSpPr>
        <p:spPr>
          <a:xfrm>
            <a:off x="1944700" y="456420"/>
            <a:ext cx="17077058" cy="3223363"/>
          </a:xfrm>
        </p:spPr>
        <p:txBody>
          <a:bodyPr>
            <a:normAutofit/>
          </a:bodyPr>
          <a:lstStyle/>
          <a:p>
            <a:r>
              <a:rPr lang="en-US" sz="4400" dirty="0" smtClean="0"/>
              <a:t>USE AND INTERPRETATION OF ECMWF PRODUCTS IN THE DEPARTMENT OF WEATHER FORECASTS OF NATIONAL INSTITUTE OF METEOROLOGY AND HYDROLOGY OF</a:t>
            </a:r>
            <a:br>
              <a:rPr lang="en-US" sz="4400" dirty="0" smtClean="0"/>
            </a:br>
            <a:r>
              <a:rPr lang="en-US" sz="4400" b="1" dirty="0" smtClean="0"/>
              <a:t>REPUBLIC OF BULGARIA</a:t>
            </a:r>
            <a:endParaRPr lang="bg-BG" sz="4400" b="1" dirty="0"/>
          </a:p>
        </p:txBody>
      </p:sp>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0800000" flipV="1">
            <a:off x="19173876" y="913932"/>
            <a:ext cx="2019134" cy="11529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357" y="816612"/>
            <a:ext cx="1571839" cy="1475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40220" y="2318286"/>
            <a:ext cx="3177126" cy="1307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128442" y="2222169"/>
            <a:ext cx="2005044" cy="11984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38354" y="3330052"/>
            <a:ext cx="5688632" cy="1334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1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32940" y="14048444"/>
            <a:ext cx="4764260" cy="3449958"/>
          </a:xfrm>
          <a:prstGeom prst="rect">
            <a:avLst/>
          </a:prstGeom>
        </p:spPr>
      </p:pic>
      <p:sp>
        <p:nvSpPr>
          <p:cNvPr id="13" name="TextBox 12"/>
          <p:cNvSpPr txBox="1"/>
          <p:nvPr/>
        </p:nvSpPr>
        <p:spPr>
          <a:xfrm>
            <a:off x="58160" y="17602629"/>
            <a:ext cx="5014747" cy="338554"/>
          </a:xfrm>
          <a:prstGeom prst="rect">
            <a:avLst/>
          </a:prstGeom>
          <a:noFill/>
        </p:spPr>
        <p:txBody>
          <a:bodyPr wrap="square" rtlCol="0">
            <a:spAutoFit/>
          </a:bodyPr>
          <a:lstStyle/>
          <a:p>
            <a:pPr algn="just"/>
            <a:r>
              <a:rPr lang="en-US" sz="1600" b="1" dirty="0"/>
              <a:t>fig.1 </a:t>
            </a:r>
            <a:r>
              <a:rPr lang="en-US" sz="1600" dirty="0"/>
              <a:t>Home</a:t>
            </a:r>
            <a:r>
              <a:rPr lang="bg-BG" sz="1600" dirty="0"/>
              <a:t> </a:t>
            </a:r>
            <a:r>
              <a:rPr lang="en-US" sz="1600" dirty="0"/>
              <a:t>web page of NIMH </a:t>
            </a:r>
            <a:r>
              <a:rPr lang="en-US" sz="1600" dirty="0">
                <a:solidFill>
                  <a:srgbClr val="FF0000"/>
                </a:solidFill>
              </a:rPr>
              <a:t> www.meteo.bg</a:t>
            </a:r>
            <a:r>
              <a:rPr lang="en-US" sz="1600" b="1" dirty="0"/>
              <a:t> </a:t>
            </a:r>
          </a:p>
        </p:txBody>
      </p:sp>
      <p:sp>
        <p:nvSpPr>
          <p:cNvPr id="15" name="TextBox 14"/>
          <p:cNvSpPr txBox="1"/>
          <p:nvPr/>
        </p:nvSpPr>
        <p:spPr>
          <a:xfrm>
            <a:off x="9559602" y="5376071"/>
            <a:ext cx="11631695" cy="4555093"/>
          </a:xfrm>
          <a:prstGeom prst="rect">
            <a:avLst/>
          </a:prstGeom>
          <a:noFill/>
        </p:spPr>
        <p:txBody>
          <a:bodyPr wrap="square" rtlCol="0">
            <a:spAutoFit/>
          </a:bodyPr>
          <a:lstStyle/>
          <a:p>
            <a:r>
              <a:rPr lang="en-US" sz="2000" b="1" dirty="0" smtClean="0"/>
              <a:t>CASE 1</a:t>
            </a:r>
          </a:p>
          <a:p>
            <a:r>
              <a:rPr lang="en-US" sz="1800" dirty="0" smtClean="0"/>
              <a:t>Weather forecasts  become very popular before the main public holidays such as the festive period. Few days in advance NIMH’s </a:t>
            </a:r>
            <a:r>
              <a:rPr lang="en-US" sz="1800" dirty="0"/>
              <a:t>weather forecasting department </a:t>
            </a:r>
            <a:r>
              <a:rPr lang="en-US" sz="1800" dirty="0" smtClean="0"/>
              <a:t>issued a warning of heavy </a:t>
            </a:r>
            <a:r>
              <a:rPr lang="en-US" sz="1800" dirty="0"/>
              <a:t>snowfall and </a:t>
            </a:r>
            <a:r>
              <a:rPr lang="en-US" sz="1800" dirty="0" smtClean="0"/>
              <a:t>big accumulation of snow on the ground valid </a:t>
            </a:r>
            <a:r>
              <a:rPr lang="en-US" sz="1800" dirty="0"/>
              <a:t>for </a:t>
            </a:r>
            <a:r>
              <a:rPr lang="en-US" sz="1800" dirty="0" smtClean="0"/>
              <a:t>3</a:t>
            </a:r>
            <a:r>
              <a:rPr lang="en-US" sz="1800" baseline="30000" dirty="0" smtClean="0"/>
              <a:t>rd</a:t>
            </a:r>
            <a:r>
              <a:rPr lang="en-US" sz="1800" dirty="0" smtClean="0"/>
              <a:t> </a:t>
            </a:r>
            <a:r>
              <a:rPr lang="en-US" sz="1800" dirty="0"/>
              <a:t>of </a:t>
            </a:r>
            <a:r>
              <a:rPr lang="en-US" sz="1800" dirty="0" smtClean="0"/>
              <a:t>January (</a:t>
            </a:r>
            <a:r>
              <a:rPr lang="en-US" sz="1800" dirty="0"/>
              <a:t>Sunday</a:t>
            </a:r>
            <a:r>
              <a:rPr lang="en-US" sz="1800" dirty="0" smtClean="0"/>
              <a:t>) 2016, </a:t>
            </a:r>
            <a:r>
              <a:rPr lang="en-US" sz="1800" dirty="0"/>
              <a:t>which was the last  </a:t>
            </a:r>
            <a:r>
              <a:rPr lang="en-US" sz="1800" dirty="0" smtClean="0"/>
              <a:t>day off during the New Year and </a:t>
            </a:r>
            <a:r>
              <a:rPr lang="en-US" sz="1800" dirty="0"/>
              <a:t>the </a:t>
            </a:r>
            <a:r>
              <a:rPr lang="en-US" sz="1800" dirty="0" smtClean="0"/>
              <a:t>traffic was supposed </a:t>
            </a:r>
            <a:r>
              <a:rPr lang="en-US" sz="1800" dirty="0"/>
              <a:t>to be </a:t>
            </a:r>
            <a:r>
              <a:rPr lang="en-US" sz="1800" dirty="0" smtClean="0"/>
              <a:t>heavy. </a:t>
            </a:r>
            <a:endParaRPr lang="bg-BG" sz="1800" dirty="0"/>
          </a:p>
          <a:p>
            <a:r>
              <a:rPr lang="en-US" sz="1800" dirty="0"/>
              <a:t>The forecast </a:t>
            </a:r>
            <a:r>
              <a:rPr lang="en-US" sz="1800" dirty="0" smtClean="0"/>
              <a:t>turned to be correct. </a:t>
            </a:r>
            <a:r>
              <a:rPr lang="en-US" sz="1800" dirty="0"/>
              <a:t>T</a:t>
            </a:r>
            <a:r>
              <a:rPr lang="en-US" sz="1800" dirty="0" smtClean="0"/>
              <a:t>here </a:t>
            </a:r>
            <a:r>
              <a:rPr lang="en-US" sz="1800" dirty="0"/>
              <a:t>was </a:t>
            </a:r>
            <a:r>
              <a:rPr lang="en-US" sz="1800" dirty="0" smtClean="0"/>
              <a:t>heavy </a:t>
            </a:r>
            <a:r>
              <a:rPr lang="en-US" sz="1800" dirty="0"/>
              <a:t>snowfall and the citizens were alarmed </a:t>
            </a:r>
            <a:r>
              <a:rPr lang="en-US" sz="1800" dirty="0" smtClean="0"/>
              <a:t>early enough not to plan </a:t>
            </a:r>
            <a:r>
              <a:rPr lang="en-US" sz="1800" dirty="0"/>
              <a:t>their </a:t>
            </a:r>
            <a:r>
              <a:rPr lang="en-US" sz="1800" dirty="0" smtClean="0"/>
              <a:t>travel on </a:t>
            </a:r>
            <a:r>
              <a:rPr lang="en-US" sz="1800" dirty="0"/>
              <a:t>that day.</a:t>
            </a:r>
            <a:endParaRPr lang="bg-BG" sz="1800" dirty="0"/>
          </a:p>
          <a:p>
            <a:r>
              <a:rPr lang="en-US" sz="1800" dirty="0" smtClean="0"/>
              <a:t>The </a:t>
            </a:r>
            <a:r>
              <a:rPr lang="en-US" sz="1800" dirty="0"/>
              <a:t>c</a:t>
            </a:r>
            <a:r>
              <a:rPr lang="en-US" sz="1800" dirty="0" smtClean="0"/>
              <a:t>ause of the adverse weather conditions was </a:t>
            </a:r>
            <a:r>
              <a:rPr lang="en-US" sz="1800" dirty="0"/>
              <a:t>a </a:t>
            </a:r>
            <a:r>
              <a:rPr lang="en-US" sz="1800" b="1" dirty="0"/>
              <a:t>M</a:t>
            </a:r>
            <a:r>
              <a:rPr lang="en-US" sz="1800" b="1" dirty="0" smtClean="0"/>
              <a:t>editerranean </a:t>
            </a:r>
            <a:r>
              <a:rPr lang="en-US" sz="1800" b="1" dirty="0"/>
              <a:t>cyclone, </a:t>
            </a:r>
            <a:r>
              <a:rPr lang="en-US" sz="1800" dirty="0" smtClean="0"/>
              <a:t>centered over </a:t>
            </a:r>
            <a:r>
              <a:rPr lang="en-US" sz="1800" dirty="0"/>
              <a:t>Greece.</a:t>
            </a:r>
            <a:endParaRPr lang="bg-BG" sz="1800" dirty="0"/>
          </a:p>
          <a:p>
            <a:r>
              <a:rPr lang="en-US" sz="1800" dirty="0"/>
              <a:t>This type of</a:t>
            </a:r>
            <a:r>
              <a:rPr lang="en-US" sz="1800" b="1" dirty="0"/>
              <a:t> cyclones</a:t>
            </a:r>
            <a:r>
              <a:rPr lang="en-US" sz="1800" dirty="0"/>
              <a:t> </a:t>
            </a:r>
            <a:r>
              <a:rPr lang="en-US" sz="1800" dirty="0" smtClean="0"/>
              <a:t>brings very often high-impact weather on </a:t>
            </a:r>
            <a:r>
              <a:rPr lang="en-US" sz="1800" dirty="0"/>
              <a:t>the Balkan peninsula </a:t>
            </a:r>
            <a:r>
              <a:rPr lang="en-US" sz="1800" dirty="0" smtClean="0"/>
              <a:t>including Bulgaria.</a:t>
            </a:r>
            <a:endParaRPr lang="bg-BG" sz="1800" dirty="0"/>
          </a:p>
          <a:p>
            <a:r>
              <a:rPr lang="en-US" sz="1800" dirty="0"/>
              <a:t>The </a:t>
            </a:r>
            <a:r>
              <a:rPr lang="en-US" sz="1800" dirty="0" smtClean="0"/>
              <a:t>images </a:t>
            </a:r>
            <a:r>
              <a:rPr lang="en-US" sz="1800" dirty="0"/>
              <a:t>below (</a:t>
            </a:r>
            <a:r>
              <a:rPr lang="en-US" sz="1800" b="1" dirty="0"/>
              <a:t>fig. 3</a:t>
            </a:r>
            <a:r>
              <a:rPr lang="en-US" sz="1800" dirty="0"/>
              <a:t>) represent </a:t>
            </a:r>
            <a:r>
              <a:rPr lang="en-US" sz="1800" dirty="0" smtClean="0"/>
              <a:t>some </a:t>
            </a:r>
            <a:r>
              <a:rPr lang="en-US" sz="1800" dirty="0"/>
              <a:t>of </a:t>
            </a:r>
            <a:r>
              <a:rPr lang="en-US" sz="1800" dirty="0" smtClean="0"/>
              <a:t>routine charts when forecasting the </a:t>
            </a:r>
            <a:r>
              <a:rPr lang="en-US" sz="1800" dirty="0"/>
              <a:t>general </a:t>
            </a:r>
            <a:r>
              <a:rPr lang="en-US" sz="1800" dirty="0" smtClean="0"/>
              <a:t>synoptic situation </a:t>
            </a:r>
            <a:r>
              <a:rPr lang="en-US" sz="1800" dirty="0"/>
              <a:t>over Europe. The </a:t>
            </a:r>
            <a:r>
              <a:rPr lang="en-US" sz="1800" dirty="0" smtClean="0"/>
              <a:t>charts below represent the 6-day HRES provided by ECMWF.  </a:t>
            </a:r>
            <a:r>
              <a:rPr lang="en-US" sz="1800" dirty="0"/>
              <a:t>It </a:t>
            </a:r>
            <a:r>
              <a:rPr lang="en-US" sz="1800" dirty="0" smtClean="0"/>
              <a:t>shows precipitation amounts and cold temperatures that suggest </a:t>
            </a:r>
            <a:r>
              <a:rPr lang="en-US" sz="1800" dirty="0"/>
              <a:t>wet </a:t>
            </a:r>
            <a:r>
              <a:rPr lang="en-US" sz="1800" dirty="0" smtClean="0"/>
              <a:t>snowfall. ECMWF forecasts from both HRES and ENS helped forecasters issue an early warning of excessive snowfall  6 days in advance.</a:t>
            </a:r>
            <a:r>
              <a:rPr lang="en-US" sz="1800" b="1" dirty="0" smtClean="0"/>
              <a:t> Fig.3 </a:t>
            </a:r>
            <a:r>
              <a:rPr lang="en-US" sz="1800" dirty="0" smtClean="0"/>
              <a:t>shows gradual drop of temperatures from </a:t>
            </a:r>
            <a:r>
              <a:rPr lang="en-US" sz="1800" dirty="0"/>
              <a:t>the </a:t>
            </a:r>
            <a:r>
              <a:rPr lang="en-US" sz="1800" dirty="0" smtClean="0"/>
              <a:t>north towards the end of the day. Although the actual temperatures were even lower well-predicted by the model in later run  even the 6-day HRES forecast was quite good.  Some new forecast products such as precipitation type available through </a:t>
            </a:r>
            <a:r>
              <a:rPr lang="en-US" sz="1800" dirty="0" err="1" smtClean="0"/>
              <a:t>ecChrats</a:t>
            </a:r>
            <a:r>
              <a:rPr lang="en-US" sz="1800" dirty="0" smtClean="0"/>
              <a:t> were of great help in this case. </a:t>
            </a:r>
            <a:endParaRPr lang="bg-BG" sz="1800" dirty="0"/>
          </a:p>
        </p:txBody>
      </p:sp>
      <p:sp>
        <p:nvSpPr>
          <p:cNvPr id="17" name="TextBox 16"/>
          <p:cNvSpPr txBox="1"/>
          <p:nvPr/>
        </p:nvSpPr>
        <p:spPr>
          <a:xfrm>
            <a:off x="58160" y="18025221"/>
            <a:ext cx="11323614" cy="1569660"/>
          </a:xfrm>
          <a:prstGeom prst="rect">
            <a:avLst/>
          </a:prstGeom>
          <a:noFill/>
        </p:spPr>
        <p:txBody>
          <a:bodyPr wrap="square" rtlCol="0">
            <a:spAutoFit/>
          </a:bodyPr>
          <a:lstStyle/>
          <a:p>
            <a:r>
              <a:rPr lang="en-US" sz="1600" dirty="0"/>
              <a:t>In order to provide quality weather forecasts, </a:t>
            </a:r>
            <a:r>
              <a:rPr lang="en-US" sz="1600" dirty="0" smtClean="0"/>
              <a:t>it is essential </a:t>
            </a:r>
            <a:r>
              <a:rPr lang="en-US" sz="1600" dirty="0"/>
              <a:t>for every forecaster to  use various sources of information (ground observations, </a:t>
            </a:r>
            <a:r>
              <a:rPr lang="en-US" sz="1600" dirty="0" smtClean="0"/>
              <a:t>atmospheric </a:t>
            </a:r>
            <a:r>
              <a:rPr lang="en-US" sz="1600" dirty="0"/>
              <a:t>soundings, synoptic analysis, numerical weather prediction models(</a:t>
            </a:r>
            <a:r>
              <a:rPr lang="en-US" sz="1600" b="1" dirty="0"/>
              <a:t>NWP</a:t>
            </a:r>
            <a:r>
              <a:rPr lang="en-US" sz="1600" dirty="0"/>
              <a:t>), satellite and radar data </a:t>
            </a:r>
            <a:r>
              <a:rPr lang="en-US" sz="1600" dirty="0"/>
              <a:t>,</a:t>
            </a:r>
            <a:r>
              <a:rPr lang="en-US" sz="1600" dirty="0" smtClean="0"/>
              <a:t> </a:t>
            </a:r>
            <a:r>
              <a:rPr lang="en-US" sz="1600" dirty="0"/>
              <a:t>etc</a:t>
            </a:r>
            <a:r>
              <a:rPr lang="en-US" sz="1600" dirty="0" smtClean="0"/>
              <a:t>.). </a:t>
            </a:r>
            <a:r>
              <a:rPr lang="en-US" sz="1600" b="1" dirty="0" smtClean="0"/>
              <a:t>NWP </a:t>
            </a:r>
            <a:r>
              <a:rPr lang="en-US" sz="1600" b="1" dirty="0"/>
              <a:t>models </a:t>
            </a:r>
            <a:r>
              <a:rPr lang="en-US" sz="1600" dirty="0" smtClean="0"/>
              <a:t>are essential tools in </a:t>
            </a:r>
            <a:r>
              <a:rPr lang="en-US" sz="1600" dirty="0"/>
              <a:t>the contemporary </a:t>
            </a:r>
            <a:r>
              <a:rPr lang="en-US" sz="1600" dirty="0" smtClean="0"/>
              <a:t>forecast process. </a:t>
            </a:r>
            <a:r>
              <a:rPr lang="en-US" sz="1600" dirty="0"/>
              <a:t>The </a:t>
            </a:r>
            <a:r>
              <a:rPr lang="en-US" sz="1600" b="1" dirty="0" smtClean="0"/>
              <a:t>ECMWF </a:t>
            </a:r>
            <a:r>
              <a:rPr lang="en-US" sz="1600" b="1" dirty="0"/>
              <a:t>Integrated Forecasting System (IFS) </a:t>
            </a:r>
            <a:r>
              <a:rPr lang="en-US" sz="1600" dirty="0"/>
              <a:t>provides forecasts for multiple time ranges, for </a:t>
            </a:r>
            <a:r>
              <a:rPr lang="en-US" sz="1600" dirty="0" smtClean="0"/>
              <a:t>various meteorological variables </a:t>
            </a:r>
            <a:r>
              <a:rPr lang="en-US" sz="1600" dirty="0"/>
              <a:t>and indices. </a:t>
            </a:r>
            <a:r>
              <a:rPr lang="en-US" sz="1600" dirty="0" smtClean="0"/>
              <a:t>It is an important component of </a:t>
            </a:r>
            <a:r>
              <a:rPr lang="en-US" sz="1600" b="1" dirty="0" smtClean="0"/>
              <a:t>Forecast </a:t>
            </a:r>
            <a:r>
              <a:rPr lang="en-US" sz="1600" b="1" smtClean="0"/>
              <a:t>Department </a:t>
            </a:r>
            <a:r>
              <a:rPr lang="en-US" sz="1600" smtClean="0"/>
              <a:t> </a:t>
            </a:r>
            <a:r>
              <a:rPr lang="en-US" sz="1600" dirty="0" smtClean="0"/>
              <a:t>tools used extensively in operations and </a:t>
            </a:r>
            <a:r>
              <a:rPr lang="en-US" sz="1600" dirty="0" smtClean="0"/>
              <a:t>its </a:t>
            </a:r>
            <a:r>
              <a:rPr lang="en-US" sz="1600" dirty="0" smtClean="0"/>
              <a:t>good</a:t>
            </a:r>
            <a:r>
              <a:rPr lang="en-US" sz="1600" dirty="0" smtClean="0"/>
              <a:t> performance </a:t>
            </a:r>
            <a:r>
              <a:rPr lang="en-US" sz="1600" dirty="0" smtClean="0"/>
              <a:t>is </a:t>
            </a:r>
            <a:r>
              <a:rPr lang="en-US" sz="1600" dirty="0" smtClean="0"/>
              <a:t>highly valued. </a:t>
            </a:r>
            <a:r>
              <a:rPr lang="en-US" sz="1600" dirty="0" smtClean="0"/>
              <a:t>In this poster </a:t>
            </a:r>
            <a:r>
              <a:rPr lang="en-US" sz="1600" dirty="0" smtClean="0"/>
              <a:t>two cases </a:t>
            </a:r>
            <a:r>
              <a:rPr lang="en-US" sz="1600" dirty="0"/>
              <a:t>from winter 2015/2016 are </a:t>
            </a:r>
            <a:r>
              <a:rPr lang="en-US" sz="1600" dirty="0" smtClean="0"/>
              <a:t>presented </a:t>
            </a:r>
            <a:r>
              <a:rPr lang="en-US" sz="1600" dirty="0" smtClean="0"/>
              <a:t>displaying different ECMWF </a:t>
            </a:r>
            <a:r>
              <a:rPr lang="en-US" sz="1600" dirty="0" smtClean="0"/>
              <a:t>products.</a:t>
            </a:r>
            <a:endParaRPr lang="en-US" sz="1600" dirty="0"/>
          </a:p>
        </p:txBody>
      </p:sp>
      <p:pic>
        <p:nvPicPr>
          <p:cNvPr id="34" name="Picture 33"/>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73260" y="19803418"/>
            <a:ext cx="9528052" cy="9224127"/>
          </a:xfrm>
          <a:prstGeom prst="rect">
            <a:avLst/>
          </a:prstGeom>
        </p:spPr>
      </p:pic>
      <p:pic>
        <p:nvPicPr>
          <p:cNvPr id="35" name="Picture 34"/>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3141672" y="24018805"/>
            <a:ext cx="7463018" cy="4939829"/>
          </a:xfrm>
          <a:prstGeom prst="rect">
            <a:avLst/>
          </a:prstGeom>
        </p:spPr>
      </p:pic>
      <p:sp>
        <p:nvSpPr>
          <p:cNvPr id="36" name="TextBox 35"/>
          <p:cNvSpPr txBox="1"/>
          <p:nvPr/>
        </p:nvSpPr>
        <p:spPr>
          <a:xfrm>
            <a:off x="6948984" y="19770230"/>
            <a:ext cx="6800118" cy="2339102"/>
          </a:xfrm>
          <a:prstGeom prst="rect">
            <a:avLst/>
          </a:prstGeom>
          <a:noFill/>
        </p:spPr>
        <p:txBody>
          <a:bodyPr wrap="square" rtlCol="0">
            <a:spAutoFit/>
          </a:bodyPr>
          <a:lstStyle/>
          <a:p>
            <a:r>
              <a:rPr lang="en-US" sz="2000" b="1" dirty="0" smtClean="0"/>
              <a:t>CASE 2</a:t>
            </a:r>
          </a:p>
          <a:p>
            <a:r>
              <a:rPr lang="en-US" sz="1800" dirty="0" smtClean="0"/>
              <a:t>20</a:t>
            </a:r>
            <a:r>
              <a:rPr lang="en-US" sz="1800" baseline="30000" dirty="0" smtClean="0"/>
              <a:t>th</a:t>
            </a:r>
            <a:r>
              <a:rPr lang="en-US" sz="1800" dirty="0" smtClean="0"/>
              <a:t> </a:t>
            </a:r>
            <a:r>
              <a:rPr lang="en-US" sz="1800" dirty="0"/>
              <a:t>of January was the coldest day in </a:t>
            </a:r>
            <a:r>
              <a:rPr lang="en-US" sz="1800" dirty="0" smtClean="0"/>
              <a:t>winter </a:t>
            </a:r>
            <a:r>
              <a:rPr lang="en-US" sz="1800" dirty="0"/>
              <a:t>2015/2016 and the coldest day since F</a:t>
            </a:r>
            <a:r>
              <a:rPr lang="en-US" sz="1800" dirty="0" smtClean="0"/>
              <a:t>eb</a:t>
            </a:r>
            <a:r>
              <a:rPr lang="en-US" sz="1800" dirty="0"/>
              <a:t>. 2012. Then, Bulgaria was at the center of anticyclone in combination with very cold </a:t>
            </a:r>
            <a:r>
              <a:rPr lang="en-US" sz="1800" dirty="0" err="1"/>
              <a:t>airmass</a:t>
            </a:r>
            <a:r>
              <a:rPr lang="en-US" sz="1800" dirty="0"/>
              <a:t>. The night was </a:t>
            </a:r>
            <a:r>
              <a:rPr lang="en-US" sz="1800" dirty="0" smtClean="0"/>
              <a:t>clear </a:t>
            </a:r>
            <a:r>
              <a:rPr lang="en-US" sz="1800" dirty="0"/>
              <a:t>and that led to a strong </a:t>
            </a:r>
            <a:r>
              <a:rPr lang="en-US" sz="1800" dirty="0" smtClean="0"/>
              <a:t>cooling</a:t>
            </a:r>
            <a:r>
              <a:rPr lang="en-US" sz="1800" dirty="0"/>
              <a:t>. The minimum temperatures were mainly between -20° and -10°C, but there was places in the </a:t>
            </a:r>
            <a:r>
              <a:rPr lang="en-US" sz="1800" dirty="0" smtClean="0"/>
              <a:t>Danube Plain </a:t>
            </a:r>
            <a:r>
              <a:rPr lang="en-US" sz="1800" dirty="0"/>
              <a:t>with -25</a:t>
            </a:r>
            <a:r>
              <a:rPr lang="en-US" sz="1800" dirty="0" smtClean="0"/>
              <a:t>° to -28</a:t>
            </a:r>
            <a:r>
              <a:rPr lang="en-US" sz="1800" dirty="0"/>
              <a:t>°. The day was sunny, and the temperatures increased in about 5-10°. </a:t>
            </a:r>
            <a:endParaRPr lang="bg-BG" sz="1800" dirty="0"/>
          </a:p>
        </p:txBody>
      </p:sp>
      <p:sp>
        <p:nvSpPr>
          <p:cNvPr id="37" name="TextBox 36"/>
          <p:cNvSpPr txBox="1"/>
          <p:nvPr/>
        </p:nvSpPr>
        <p:spPr>
          <a:xfrm>
            <a:off x="9221318" y="27542851"/>
            <a:ext cx="679994" cy="369332"/>
          </a:xfrm>
          <a:prstGeom prst="rect">
            <a:avLst/>
          </a:prstGeom>
          <a:noFill/>
        </p:spPr>
        <p:txBody>
          <a:bodyPr wrap="none" rtlCol="0">
            <a:spAutoFit/>
          </a:bodyPr>
          <a:lstStyle/>
          <a:p>
            <a:r>
              <a:rPr lang="en-US" sz="1800" b="1" dirty="0" smtClean="0"/>
              <a:t>Fig. 4</a:t>
            </a:r>
            <a:endParaRPr lang="bg-BG" sz="1800" b="1" dirty="0"/>
          </a:p>
        </p:txBody>
      </p:sp>
      <p:pic>
        <p:nvPicPr>
          <p:cNvPr id="40" name="Picture 39"/>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6178873" y="10008133"/>
            <a:ext cx="5181400" cy="3816795"/>
          </a:xfrm>
          <a:prstGeom prst="rect">
            <a:avLst/>
          </a:prstGeom>
        </p:spPr>
      </p:pic>
      <p:pic>
        <p:nvPicPr>
          <p:cNvPr id="41" name="Picture 40"/>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6205400" y="13850973"/>
            <a:ext cx="5181400" cy="3965294"/>
          </a:xfrm>
          <a:prstGeom prst="rect">
            <a:avLst/>
          </a:prstGeom>
        </p:spPr>
      </p:pic>
      <p:sp>
        <p:nvSpPr>
          <p:cNvPr id="48" name="Rectangle 47"/>
          <p:cNvSpPr/>
          <p:nvPr/>
        </p:nvSpPr>
        <p:spPr>
          <a:xfrm>
            <a:off x="16128442" y="2222169"/>
            <a:ext cx="2005044" cy="119847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49" name="TextBox 48"/>
          <p:cNvSpPr txBox="1"/>
          <p:nvPr/>
        </p:nvSpPr>
        <p:spPr>
          <a:xfrm>
            <a:off x="161191" y="5376071"/>
            <a:ext cx="9472017" cy="2031325"/>
          </a:xfrm>
          <a:prstGeom prst="rect">
            <a:avLst/>
          </a:prstGeom>
          <a:noFill/>
        </p:spPr>
        <p:txBody>
          <a:bodyPr wrap="square" rtlCol="0">
            <a:spAutoFit/>
          </a:bodyPr>
          <a:lstStyle/>
          <a:p>
            <a:r>
              <a:rPr lang="en-US" sz="1800" b="1" dirty="0"/>
              <a:t>About NIMH:</a:t>
            </a:r>
            <a:endParaRPr lang="bg-BG" sz="1800" dirty="0"/>
          </a:p>
          <a:p>
            <a:r>
              <a:rPr lang="en-US" sz="1800" dirty="0"/>
              <a:t>National Institute of Meteorology and Hydrology (NIMH) is </a:t>
            </a:r>
            <a:r>
              <a:rPr lang="en-US" sz="1800" dirty="0" smtClean="0"/>
              <a:t>a part </a:t>
            </a:r>
            <a:r>
              <a:rPr lang="en-US" sz="1800" dirty="0"/>
              <a:t>of the Bulgarian Academy of </a:t>
            </a:r>
            <a:r>
              <a:rPr lang="en-US" sz="1800" dirty="0" smtClean="0"/>
              <a:t>Sciences </a:t>
            </a:r>
            <a:r>
              <a:rPr lang="en-US" sz="1800" dirty="0"/>
              <a:t>(BAS). </a:t>
            </a:r>
            <a:r>
              <a:rPr lang="en-US" sz="1800" b="1" dirty="0"/>
              <a:t>NIMH-BAS </a:t>
            </a:r>
            <a:r>
              <a:rPr lang="en-US" sz="1800" dirty="0"/>
              <a:t>is the </a:t>
            </a:r>
            <a:r>
              <a:rPr lang="en-US" sz="1800" dirty="0" smtClean="0"/>
              <a:t>national </a:t>
            </a:r>
            <a:r>
              <a:rPr lang="en-US" sz="1800" dirty="0" err="1" smtClean="0"/>
              <a:t>Hydrometeorological</a:t>
            </a:r>
            <a:r>
              <a:rPr lang="en-US" sz="1800" dirty="0" smtClean="0"/>
              <a:t> Service for </a:t>
            </a:r>
            <a:r>
              <a:rPr lang="en-US" sz="1800" dirty="0"/>
              <a:t>research and operational activities in Meteorology, </a:t>
            </a:r>
            <a:r>
              <a:rPr lang="en-US" sz="1800" dirty="0" smtClean="0"/>
              <a:t>Agro-meteorology </a:t>
            </a:r>
            <a:r>
              <a:rPr lang="en-US" sz="1800" dirty="0"/>
              <a:t>and Hydrology in Bulgaria. NIMH is the official representative of Bulgaria in </a:t>
            </a:r>
            <a:r>
              <a:rPr lang="en-US" sz="1800" dirty="0" smtClean="0"/>
              <a:t>WMO</a:t>
            </a:r>
            <a:r>
              <a:rPr lang="en-US" sz="1800" dirty="0"/>
              <a:t>. The Institute is founded in 1890. The general director is </a:t>
            </a:r>
            <a:r>
              <a:rPr lang="en-US" sz="1800" dirty="0" smtClean="0"/>
              <a:t>Dr. </a:t>
            </a:r>
            <a:r>
              <a:rPr lang="en-US" sz="1800" dirty="0" err="1"/>
              <a:t>Hristomir</a:t>
            </a:r>
            <a:r>
              <a:rPr lang="en-US" sz="1800" dirty="0"/>
              <a:t> </a:t>
            </a:r>
            <a:r>
              <a:rPr lang="en-US" sz="1800" dirty="0" err="1" smtClean="0"/>
              <a:t>Branzov</a:t>
            </a:r>
            <a:r>
              <a:rPr lang="en-US" sz="1400" dirty="0" smtClean="0"/>
              <a:t> </a:t>
            </a:r>
            <a:r>
              <a:rPr lang="en-US" sz="1400" dirty="0" smtClean="0"/>
              <a:t>(Hristomir.Branzov@meteo.bg).</a:t>
            </a:r>
            <a:r>
              <a:rPr lang="en-US" sz="1400" dirty="0" smtClean="0"/>
              <a:t> </a:t>
            </a:r>
            <a:r>
              <a:rPr lang="en-US" sz="1800" dirty="0"/>
              <a:t>The </a:t>
            </a:r>
            <a:r>
              <a:rPr lang="en-US" sz="1800" dirty="0" smtClean="0"/>
              <a:t>Headquarters </a:t>
            </a:r>
            <a:r>
              <a:rPr lang="en-US" sz="1800" dirty="0"/>
              <a:t>is situated in the capital - Sofia, </a:t>
            </a:r>
            <a:r>
              <a:rPr lang="en-US" sz="1800" dirty="0" err="1"/>
              <a:t>blvd</a:t>
            </a:r>
            <a:r>
              <a:rPr lang="en-US" sz="1800" dirty="0"/>
              <a:t> </a:t>
            </a:r>
            <a:r>
              <a:rPr lang="en-US" sz="1800" dirty="0" err="1"/>
              <a:t>Tsarigradsko</a:t>
            </a:r>
            <a:r>
              <a:rPr lang="en-US" sz="1800" dirty="0"/>
              <a:t> </a:t>
            </a:r>
            <a:r>
              <a:rPr lang="en-US" sz="1800" dirty="0" err="1"/>
              <a:t>Shosse</a:t>
            </a:r>
            <a:r>
              <a:rPr lang="en-US" sz="1800" dirty="0"/>
              <a:t> </a:t>
            </a:r>
            <a:r>
              <a:rPr lang="en-US" sz="1800" dirty="0" smtClean="0"/>
              <a:t>66</a:t>
            </a:r>
            <a:r>
              <a:rPr lang="en-US" sz="1800" dirty="0"/>
              <a:t>.</a:t>
            </a:r>
            <a:endParaRPr lang="bg-BG" sz="1800" dirty="0"/>
          </a:p>
        </p:txBody>
      </p:sp>
      <p:sp>
        <p:nvSpPr>
          <p:cNvPr id="50" name="TextBox 49"/>
          <p:cNvSpPr txBox="1"/>
          <p:nvPr/>
        </p:nvSpPr>
        <p:spPr>
          <a:xfrm>
            <a:off x="89298" y="7258874"/>
            <a:ext cx="9472017" cy="3317159"/>
          </a:xfrm>
          <a:prstGeom prst="rect">
            <a:avLst/>
          </a:prstGeom>
          <a:noFill/>
        </p:spPr>
        <p:txBody>
          <a:bodyPr wrap="square" rtlCol="0">
            <a:spAutoFit/>
          </a:bodyPr>
          <a:lstStyle/>
          <a:p>
            <a:pPr algn="just">
              <a:lnSpc>
                <a:spcPct val="115000"/>
              </a:lnSpc>
              <a:spcAft>
                <a:spcPts val="0"/>
              </a:spcAft>
            </a:pPr>
            <a:r>
              <a:rPr lang="en-US" sz="1800" b="1" dirty="0">
                <a:solidFill>
                  <a:srgbClr val="000000"/>
                </a:solidFill>
              </a:rPr>
              <a:t>Activities of NIMH:</a:t>
            </a:r>
            <a:endParaRPr lang="bg-BG" sz="1200" dirty="0">
              <a:ea typeface="Calibri"/>
              <a:cs typeface="Times New Roman"/>
            </a:endParaRPr>
          </a:p>
          <a:p>
            <a:pPr algn="just">
              <a:lnSpc>
                <a:spcPct val="115000"/>
              </a:lnSpc>
              <a:spcAft>
                <a:spcPts val="0"/>
              </a:spcAft>
            </a:pPr>
            <a:r>
              <a:rPr lang="en-US" sz="1800" dirty="0" smtClean="0">
                <a:solidFill>
                  <a:srgbClr val="000000"/>
                </a:solidFill>
              </a:rPr>
              <a:t>- Monitoring</a:t>
            </a:r>
            <a:r>
              <a:rPr lang="en-US" sz="1800" dirty="0">
                <a:solidFill>
                  <a:srgbClr val="000000"/>
                </a:solidFill>
              </a:rPr>
              <a:t>, analysis, and </a:t>
            </a:r>
            <a:r>
              <a:rPr lang="en-US" sz="1800" b="1" dirty="0">
                <a:solidFill>
                  <a:srgbClr val="604A7B"/>
                </a:solidFill>
              </a:rPr>
              <a:t>forecast</a:t>
            </a:r>
            <a:r>
              <a:rPr lang="en-US" sz="1800" dirty="0">
                <a:solidFill>
                  <a:srgbClr val="000000"/>
                </a:solidFill>
              </a:rPr>
              <a:t> of atmospheric and </a:t>
            </a:r>
            <a:r>
              <a:rPr lang="en-US" sz="1800" dirty="0" smtClean="0">
                <a:solidFill>
                  <a:srgbClr val="000000"/>
                </a:solidFill>
              </a:rPr>
              <a:t>hydrological </a:t>
            </a:r>
            <a:r>
              <a:rPr lang="en-US" sz="1800" dirty="0">
                <a:solidFill>
                  <a:srgbClr val="000000"/>
                </a:solidFill>
              </a:rPr>
              <a:t>processes;</a:t>
            </a:r>
            <a:endParaRPr lang="bg-BG" sz="1800" dirty="0">
              <a:ea typeface="Calibri"/>
              <a:cs typeface="Times New Roman"/>
            </a:endParaRPr>
          </a:p>
          <a:p>
            <a:pPr algn="just">
              <a:lnSpc>
                <a:spcPct val="115000"/>
              </a:lnSpc>
              <a:spcAft>
                <a:spcPts val="0"/>
              </a:spcAft>
            </a:pPr>
            <a:r>
              <a:rPr lang="en-US" sz="1800" dirty="0" smtClean="0">
                <a:solidFill>
                  <a:srgbClr val="000000"/>
                </a:solidFill>
              </a:rPr>
              <a:t>- Research on </a:t>
            </a:r>
            <a:r>
              <a:rPr lang="en-US" sz="1800" dirty="0">
                <a:solidFill>
                  <a:srgbClr val="000000"/>
                </a:solidFill>
              </a:rPr>
              <a:t>spatial-temporal characteristics of climate and water resources;</a:t>
            </a:r>
            <a:endParaRPr lang="bg-BG" sz="1800" dirty="0">
              <a:ea typeface="Calibri"/>
              <a:cs typeface="Times New Roman"/>
            </a:endParaRPr>
          </a:p>
          <a:p>
            <a:pPr algn="just">
              <a:lnSpc>
                <a:spcPct val="115000"/>
              </a:lnSpc>
              <a:spcAft>
                <a:spcPts val="0"/>
              </a:spcAft>
            </a:pPr>
            <a:r>
              <a:rPr lang="en-US" sz="1800" dirty="0" smtClean="0">
                <a:solidFill>
                  <a:srgbClr val="000000"/>
                </a:solidFill>
              </a:rPr>
              <a:t>- Research </a:t>
            </a:r>
            <a:r>
              <a:rPr lang="en-US" sz="1800" dirty="0">
                <a:solidFill>
                  <a:srgbClr val="000000"/>
                </a:solidFill>
              </a:rPr>
              <a:t>and forecasting of atmospheric and </a:t>
            </a:r>
            <a:r>
              <a:rPr lang="en-US" sz="1800" dirty="0" smtClean="0">
                <a:solidFill>
                  <a:srgbClr val="000000"/>
                </a:solidFill>
              </a:rPr>
              <a:t>hydrological compositions </a:t>
            </a:r>
            <a:r>
              <a:rPr lang="en-US" sz="1800" dirty="0">
                <a:solidFill>
                  <a:srgbClr val="000000"/>
                </a:solidFill>
              </a:rPr>
              <a:t>and </a:t>
            </a:r>
            <a:r>
              <a:rPr lang="en-US" sz="1800" dirty="0" smtClean="0">
                <a:solidFill>
                  <a:srgbClr val="000000"/>
                </a:solidFill>
              </a:rPr>
              <a:t>their </a:t>
            </a:r>
            <a:r>
              <a:rPr lang="en-US" sz="1800" dirty="0">
                <a:solidFill>
                  <a:srgbClr val="000000"/>
                </a:solidFill>
              </a:rPr>
              <a:t>variations of natural and anthropogenic origin;</a:t>
            </a:r>
            <a:endParaRPr lang="bg-BG" sz="1800" dirty="0">
              <a:ea typeface="Calibri"/>
              <a:cs typeface="Times New Roman"/>
            </a:endParaRPr>
          </a:p>
          <a:p>
            <a:pPr algn="just">
              <a:lnSpc>
                <a:spcPct val="115000"/>
              </a:lnSpc>
              <a:spcAft>
                <a:spcPts val="0"/>
              </a:spcAft>
            </a:pPr>
            <a:r>
              <a:rPr lang="en-US" sz="1800" dirty="0" smtClean="0">
                <a:solidFill>
                  <a:srgbClr val="000000"/>
                </a:solidFill>
              </a:rPr>
              <a:t>- </a:t>
            </a:r>
            <a:r>
              <a:rPr lang="en-US" sz="1800" dirty="0" err="1" smtClean="0">
                <a:solidFill>
                  <a:srgbClr val="000000"/>
                </a:solidFill>
              </a:rPr>
              <a:t>Hydrometeorological</a:t>
            </a:r>
            <a:r>
              <a:rPr lang="en-US" sz="1800" dirty="0" smtClean="0">
                <a:solidFill>
                  <a:srgbClr val="000000"/>
                </a:solidFill>
              </a:rPr>
              <a:t> </a:t>
            </a:r>
            <a:r>
              <a:rPr lang="en-US" sz="1800" dirty="0">
                <a:solidFill>
                  <a:srgbClr val="000000"/>
                </a:solidFill>
              </a:rPr>
              <a:t>Service for the territory of the country and the Black Sea </a:t>
            </a:r>
            <a:r>
              <a:rPr lang="en-US" sz="1800" dirty="0" smtClean="0">
                <a:solidFill>
                  <a:srgbClr val="000000"/>
                </a:solidFill>
              </a:rPr>
              <a:t>dealing with </a:t>
            </a:r>
            <a:r>
              <a:rPr lang="en-US" sz="1800" dirty="0">
                <a:solidFill>
                  <a:srgbClr val="000000"/>
                </a:solidFill>
              </a:rPr>
              <a:t>the state authorities, </a:t>
            </a:r>
            <a:r>
              <a:rPr lang="en-US" sz="1800" dirty="0" smtClean="0">
                <a:solidFill>
                  <a:srgbClr val="000000"/>
                </a:solidFill>
              </a:rPr>
              <a:t>public </a:t>
            </a:r>
            <a:r>
              <a:rPr lang="en-US" sz="1800" dirty="0">
                <a:solidFill>
                  <a:srgbClr val="000000"/>
                </a:solidFill>
              </a:rPr>
              <a:t>and a wide range of users </a:t>
            </a:r>
            <a:r>
              <a:rPr lang="en-US" sz="1800" dirty="0" smtClean="0">
                <a:solidFill>
                  <a:srgbClr val="000000"/>
                </a:solidFill>
              </a:rPr>
              <a:t>that need </a:t>
            </a:r>
            <a:r>
              <a:rPr lang="en-US" sz="1800" dirty="0" err="1" smtClean="0">
                <a:solidFill>
                  <a:srgbClr val="000000"/>
                </a:solidFill>
              </a:rPr>
              <a:t>specialised</a:t>
            </a:r>
            <a:r>
              <a:rPr lang="en-US" sz="1800" dirty="0" smtClean="0">
                <a:solidFill>
                  <a:srgbClr val="000000"/>
                </a:solidFill>
              </a:rPr>
              <a:t> </a:t>
            </a:r>
            <a:r>
              <a:rPr lang="en-US" sz="1800" dirty="0">
                <a:solidFill>
                  <a:srgbClr val="000000"/>
                </a:solidFill>
              </a:rPr>
              <a:t>information;</a:t>
            </a:r>
            <a:endParaRPr lang="bg-BG" sz="1800" dirty="0">
              <a:ea typeface="Calibri"/>
              <a:cs typeface="Times New Roman"/>
            </a:endParaRPr>
          </a:p>
          <a:p>
            <a:pPr algn="just">
              <a:lnSpc>
                <a:spcPct val="115000"/>
              </a:lnSpc>
              <a:spcAft>
                <a:spcPts val="0"/>
              </a:spcAft>
            </a:pPr>
            <a:r>
              <a:rPr lang="en-US" sz="1800" dirty="0" smtClean="0">
                <a:solidFill>
                  <a:srgbClr val="000000"/>
                </a:solidFill>
              </a:rPr>
              <a:t>- Protecting </a:t>
            </a:r>
            <a:r>
              <a:rPr lang="en-US" sz="1800" dirty="0">
                <a:solidFill>
                  <a:srgbClr val="000000"/>
                </a:solidFill>
              </a:rPr>
              <a:t>lives and property through timely prediction of hazardous and weather and flooding;</a:t>
            </a:r>
            <a:endParaRPr lang="bg-BG" sz="1800" dirty="0">
              <a:ea typeface="Calibri"/>
              <a:cs typeface="Times New Roman"/>
            </a:endParaRPr>
          </a:p>
          <a:p>
            <a:pPr algn="just">
              <a:lnSpc>
                <a:spcPct val="115000"/>
              </a:lnSpc>
              <a:spcAft>
                <a:spcPts val="0"/>
              </a:spcAft>
            </a:pPr>
            <a:r>
              <a:rPr lang="en-US" sz="1800" dirty="0" smtClean="0">
                <a:solidFill>
                  <a:srgbClr val="000000"/>
                </a:solidFill>
              </a:rPr>
              <a:t>- Provision </a:t>
            </a:r>
            <a:r>
              <a:rPr lang="en-US" sz="1800" dirty="0">
                <a:solidFill>
                  <a:srgbClr val="000000"/>
                </a:solidFill>
              </a:rPr>
              <a:t>of national and international data exchange in </a:t>
            </a:r>
            <a:r>
              <a:rPr lang="en-US" sz="1800" dirty="0" smtClean="0">
                <a:solidFill>
                  <a:srgbClr val="000000"/>
                </a:solidFill>
              </a:rPr>
              <a:t>South-eastern </a:t>
            </a:r>
            <a:r>
              <a:rPr lang="en-US" sz="1800" dirty="0">
                <a:solidFill>
                  <a:srgbClr val="000000"/>
                </a:solidFill>
              </a:rPr>
              <a:t>Europe and the Middle East for the World Weather Watch (WWW).</a:t>
            </a:r>
            <a:endParaRPr lang="bg-BG" sz="1800" dirty="0">
              <a:ea typeface="Calibri"/>
              <a:cs typeface="Times New Roman"/>
            </a:endParaRPr>
          </a:p>
        </p:txBody>
      </p:sp>
      <p:sp>
        <p:nvSpPr>
          <p:cNvPr id="51" name="TextBox 50"/>
          <p:cNvSpPr txBox="1"/>
          <p:nvPr/>
        </p:nvSpPr>
        <p:spPr>
          <a:xfrm>
            <a:off x="9221318" y="24374499"/>
            <a:ext cx="4469093" cy="1077218"/>
          </a:xfrm>
          <a:prstGeom prst="rect">
            <a:avLst/>
          </a:prstGeom>
          <a:noFill/>
        </p:spPr>
        <p:txBody>
          <a:bodyPr wrap="square" rtlCol="0">
            <a:spAutoFit/>
          </a:bodyPr>
          <a:lstStyle/>
          <a:p>
            <a:r>
              <a:rPr lang="en-US" sz="1600" dirty="0" smtClean="0"/>
              <a:t>Fig. 4 </a:t>
            </a:r>
            <a:r>
              <a:rPr lang="en-US" sz="1600" dirty="0" err="1" smtClean="0"/>
              <a:t>Meteograms</a:t>
            </a:r>
            <a:r>
              <a:rPr lang="en-US" sz="1600" dirty="0" smtClean="0"/>
              <a:t> for Sofia and </a:t>
            </a:r>
            <a:r>
              <a:rPr lang="en-US" sz="1600" dirty="0" err="1" smtClean="0"/>
              <a:t>Lom</a:t>
            </a:r>
            <a:r>
              <a:rPr lang="en-US" sz="1600" dirty="0"/>
              <a:t> </a:t>
            </a:r>
            <a:r>
              <a:rPr lang="en-US" sz="1600" dirty="0" smtClean="0"/>
              <a:t>and </a:t>
            </a:r>
            <a:r>
              <a:rPr lang="en-US" sz="1600" dirty="0" err="1" smtClean="0"/>
              <a:t>ecCharts</a:t>
            </a:r>
            <a:r>
              <a:rPr lang="en-US" sz="1600" dirty="0" smtClean="0"/>
              <a:t> forecaster view screen with the forecast of maximum temperature, cloud cover/type and snow depth.</a:t>
            </a:r>
            <a:endParaRPr lang="bg-BG" sz="1600" dirty="0"/>
          </a:p>
        </p:txBody>
      </p:sp>
      <p:sp>
        <p:nvSpPr>
          <p:cNvPr id="52" name="TextBox 51"/>
          <p:cNvSpPr txBox="1"/>
          <p:nvPr/>
        </p:nvSpPr>
        <p:spPr>
          <a:xfrm>
            <a:off x="128449" y="10404947"/>
            <a:ext cx="10569548" cy="3693319"/>
          </a:xfrm>
          <a:prstGeom prst="rect">
            <a:avLst/>
          </a:prstGeom>
          <a:noFill/>
        </p:spPr>
        <p:txBody>
          <a:bodyPr wrap="square" rtlCol="0">
            <a:spAutoFit/>
          </a:bodyPr>
          <a:lstStyle/>
          <a:p>
            <a:r>
              <a:rPr lang="en-US" sz="1800" b="1" dirty="0" smtClean="0"/>
              <a:t>The Forecast Department  </a:t>
            </a:r>
            <a:r>
              <a:rPr lang="en-US" sz="1800" dirty="0" smtClean="0"/>
              <a:t>is a subdivision </a:t>
            </a:r>
            <a:r>
              <a:rPr lang="en-US" sz="1800" dirty="0"/>
              <a:t>of </a:t>
            </a:r>
            <a:r>
              <a:rPr lang="en-US" sz="1800" b="1" dirty="0"/>
              <a:t>NIMH-BAS </a:t>
            </a:r>
            <a:r>
              <a:rPr lang="en-US" sz="1800" dirty="0"/>
              <a:t> and </a:t>
            </a:r>
            <a:r>
              <a:rPr lang="en-US" sz="1800" dirty="0" smtClean="0"/>
              <a:t>it is </a:t>
            </a:r>
            <a:r>
              <a:rPr lang="en-US" sz="1800" dirty="0"/>
              <a:t>responsible for </a:t>
            </a:r>
            <a:r>
              <a:rPr lang="en-US" sz="1800" dirty="0" smtClean="0"/>
              <a:t>preparing </a:t>
            </a:r>
            <a:r>
              <a:rPr lang="en-US" sz="1800" dirty="0"/>
              <a:t>of short-range,  </a:t>
            </a:r>
            <a:r>
              <a:rPr lang="en-US" sz="1800" dirty="0" smtClean="0"/>
              <a:t>medium-range </a:t>
            </a:r>
            <a:r>
              <a:rPr lang="en-US" sz="1800" dirty="0"/>
              <a:t>and monthly forecasts. The department is the main source of weather forecasts for the B</a:t>
            </a:r>
            <a:r>
              <a:rPr lang="en-US" sz="1800" dirty="0" smtClean="0"/>
              <a:t>ulgarian </a:t>
            </a:r>
            <a:r>
              <a:rPr lang="en-US" sz="1800" dirty="0"/>
              <a:t>citizens, public institutions, </a:t>
            </a:r>
            <a:r>
              <a:rPr lang="en-US" sz="1800" dirty="0" smtClean="0"/>
              <a:t>media </a:t>
            </a:r>
            <a:r>
              <a:rPr lang="en-US" sz="1800" dirty="0"/>
              <a:t>and private customers in different </a:t>
            </a:r>
            <a:r>
              <a:rPr lang="en-US" sz="1800" dirty="0" smtClean="0"/>
              <a:t>areas </a:t>
            </a:r>
            <a:r>
              <a:rPr lang="en-US" sz="1800" dirty="0"/>
              <a:t>of the </a:t>
            </a:r>
            <a:r>
              <a:rPr lang="en-US" sz="1800" dirty="0" smtClean="0"/>
              <a:t>industry. It consists of a central office in Sofia and three regional branches in three cities of Varna</a:t>
            </a:r>
            <a:r>
              <a:rPr lang="en-US" sz="1800" dirty="0"/>
              <a:t>, Pleven and </a:t>
            </a:r>
            <a:r>
              <a:rPr lang="en-US" sz="1800" dirty="0" smtClean="0"/>
              <a:t>Plovdiv. </a:t>
            </a:r>
            <a:r>
              <a:rPr lang="en-US" sz="1800" dirty="0"/>
              <a:t>Each of them has </a:t>
            </a:r>
            <a:r>
              <a:rPr lang="en-US" sz="1800" dirty="0" smtClean="0"/>
              <a:t>specific responsibilities related to </a:t>
            </a:r>
            <a:r>
              <a:rPr lang="en-US" sz="1800" dirty="0"/>
              <a:t>different climate zones and public needs </a:t>
            </a:r>
            <a:r>
              <a:rPr lang="en-US" sz="1800" dirty="0" smtClean="0"/>
              <a:t>(e.g. </a:t>
            </a:r>
            <a:r>
              <a:rPr lang="en-US" sz="1800" dirty="0"/>
              <a:t>the </a:t>
            </a:r>
            <a:r>
              <a:rPr lang="en-US" sz="1800" dirty="0" smtClean="0"/>
              <a:t>office </a:t>
            </a:r>
            <a:r>
              <a:rPr lang="en-US" sz="1800" dirty="0"/>
              <a:t>in Varna has the duty to provide </a:t>
            </a:r>
            <a:r>
              <a:rPr lang="en-US" sz="1800" dirty="0" smtClean="0"/>
              <a:t>marine forecasts </a:t>
            </a:r>
            <a:r>
              <a:rPr lang="en-US" sz="1800" dirty="0"/>
              <a:t>for the </a:t>
            </a:r>
            <a:r>
              <a:rPr lang="en-US" sz="1800" dirty="0" smtClean="0"/>
              <a:t>Black sea area). </a:t>
            </a:r>
            <a:r>
              <a:rPr lang="en-US" sz="1800" dirty="0"/>
              <a:t>The </a:t>
            </a:r>
            <a:r>
              <a:rPr lang="en-US" sz="1800" b="1" dirty="0"/>
              <a:t>main office in Sofia </a:t>
            </a:r>
            <a:r>
              <a:rPr lang="en-US" sz="1800" dirty="0"/>
              <a:t>has the </a:t>
            </a:r>
            <a:r>
              <a:rPr lang="en-US" sz="1800" dirty="0" smtClean="0"/>
              <a:t>responsibility </a:t>
            </a:r>
            <a:r>
              <a:rPr lang="en-US" sz="1800" dirty="0"/>
              <a:t>to provide </a:t>
            </a:r>
            <a:r>
              <a:rPr lang="en-US" sz="1800" dirty="0" smtClean="0"/>
              <a:t>general and </a:t>
            </a:r>
            <a:r>
              <a:rPr lang="en-US" sz="1800" dirty="0" smtClean="0"/>
              <a:t>specialized </a:t>
            </a:r>
            <a:r>
              <a:rPr lang="en-US" sz="1800" dirty="0" smtClean="0"/>
              <a:t>forecasts </a:t>
            </a:r>
            <a:r>
              <a:rPr lang="en-US" sz="1800" dirty="0"/>
              <a:t>for the </a:t>
            </a:r>
            <a:r>
              <a:rPr lang="en-US" sz="1800" dirty="0" smtClean="0"/>
              <a:t>whole </a:t>
            </a:r>
            <a:r>
              <a:rPr lang="en-US" sz="1800" dirty="0"/>
              <a:t>country. Most of the operational </a:t>
            </a:r>
            <a:r>
              <a:rPr lang="en-US" sz="1800" dirty="0" smtClean="0"/>
              <a:t>forecasters </a:t>
            </a:r>
            <a:r>
              <a:rPr lang="en-US" sz="1800" dirty="0"/>
              <a:t>and scientists  in the department are physicists </a:t>
            </a:r>
            <a:r>
              <a:rPr lang="en-US" sz="1800" dirty="0" smtClean="0"/>
              <a:t>graduated in Meteorology </a:t>
            </a:r>
            <a:r>
              <a:rPr lang="en-US" sz="1800" dirty="0"/>
              <a:t>in </a:t>
            </a:r>
            <a:r>
              <a:rPr lang="en-US" sz="1800" dirty="0" smtClean="0"/>
              <a:t>the Faculty </a:t>
            </a:r>
            <a:r>
              <a:rPr lang="en-US" sz="1800" dirty="0"/>
              <a:t>of Physics of Sofia University St. </a:t>
            </a:r>
            <a:r>
              <a:rPr lang="en-US" sz="1800" dirty="0" err="1"/>
              <a:t>Kliment</a:t>
            </a:r>
            <a:r>
              <a:rPr lang="en-US" sz="1800" dirty="0"/>
              <a:t> </a:t>
            </a:r>
            <a:r>
              <a:rPr lang="en-US" sz="1800" dirty="0" err="1"/>
              <a:t>Ohridski</a:t>
            </a:r>
            <a:r>
              <a:rPr lang="en-US" sz="1800" dirty="0"/>
              <a:t>.</a:t>
            </a:r>
            <a:endParaRPr lang="bg-BG" sz="1800" dirty="0"/>
          </a:p>
          <a:p>
            <a:r>
              <a:rPr lang="en-US" sz="1800" dirty="0"/>
              <a:t>The main forecasting office in Sofia is </a:t>
            </a:r>
            <a:r>
              <a:rPr lang="en-US" sz="1800" dirty="0" smtClean="0"/>
              <a:t>a 24/7 operational </a:t>
            </a:r>
            <a:r>
              <a:rPr lang="en-US" sz="1800" dirty="0" err="1" smtClean="0"/>
              <a:t>centre</a:t>
            </a:r>
            <a:r>
              <a:rPr lang="en-US" sz="1800" dirty="0" smtClean="0"/>
              <a:t>.  </a:t>
            </a:r>
            <a:r>
              <a:rPr lang="en-US" sz="1800" dirty="0"/>
              <a:t>Its team </a:t>
            </a:r>
            <a:r>
              <a:rPr lang="en-US" sz="1800" dirty="0" err="1" smtClean="0"/>
              <a:t>comproses</a:t>
            </a:r>
            <a:r>
              <a:rPr lang="en-US" sz="1800" dirty="0" smtClean="0"/>
              <a:t> 11 forecasters, managed by Dr. </a:t>
            </a:r>
            <a:r>
              <a:rPr lang="en-US" sz="1800" i="1" dirty="0" err="1" smtClean="0"/>
              <a:t>Anastassia</a:t>
            </a:r>
            <a:r>
              <a:rPr lang="en-US" sz="1800" i="1" dirty="0" smtClean="0"/>
              <a:t> </a:t>
            </a:r>
            <a:r>
              <a:rPr lang="en-US" sz="1800" i="1" dirty="0" err="1" smtClean="0"/>
              <a:t>Stoycheva</a:t>
            </a:r>
            <a:r>
              <a:rPr lang="en-US" sz="1800" i="1" dirty="0" smtClean="0"/>
              <a:t> </a:t>
            </a:r>
            <a:r>
              <a:rPr lang="en-US" sz="1200" dirty="0" smtClean="0"/>
              <a:t>(</a:t>
            </a:r>
            <a:r>
              <a:rPr lang="en-US" sz="1200" dirty="0"/>
              <a:t>email: </a:t>
            </a:r>
            <a:r>
              <a:rPr lang="en-US" sz="1400" dirty="0"/>
              <a:t>anastassia.stoycheva@meteo.bg</a:t>
            </a:r>
            <a:r>
              <a:rPr lang="en-US" sz="1200" i="1" dirty="0" smtClean="0"/>
              <a:t>).</a:t>
            </a:r>
            <a:endParaRPr lang="bg-BG" sz="1200" dirty="0"/>
          </a:p>
          <a:p>
            <a:r>
              <a:rPr lang="en-US" sz="1800" dirty="0"/>
              <a:t>The other members of the team are: </a:t>
            </a:r>
            <a:r>
              <a:rPr lang="en-US" sz="1800" dirty="0" err="1"/>
              <a:t>Krasimir</a:t>
            </a:r>
            <a:r>
              <a:rPr lang="en-US" sz="1800" dirty="0"/>
              <a:t> </a:t>
            </a:r>
            <a:r>
              <a:rPr lang="en-US" sz="1800" dirty="0" err="1"/>
              <a:t>Stoev</a:t>
            </a:r>
            <a:r>
              <a:rPr lang="en-US" sz="1800" dirty="0"/>
              <a:t>, </a:t>
            </a:r>
            <a:r>
              <a:rPr lang="en-US" sz="1800" dirty="0" err="1"/>
              <a:t>Hristo</a:t>
            </a:r>
            <a:r>
              <a:rPr lang="en-US" sz="1800" dirty="0"/>
              <a:t> </a:t>
            </a:r>
            <a:r>
              <a:rPr lang="en-US" sz="1800" dirty="0" err="1"/>
              <a:t>Hristov</a:t>
            </a:r>
            <a:r>
              <a:rPr lang="en-US" sz="1800" dirty="0"/>
              <a:t>, </a:t>
            </a:r>
            <a:r>
              <a:rPr lang="en-US" sz="1800" dirty="0" err="1"/>
              <a:t>Anastasya</a:t>
            </a:r>
            <a:r>
              <a:rPr lang="en-US" sz="1800" dirty="0"/>
              <a:t> </a:t>
            </a:r>
            <a:r>
              <a:rPr lang="en-US" sz="1800" dirty="0" err="1"/>
              <a:t>Kirilova</a:t>
            </a:r>
            <a:r>
              <a:rPr lang="en-US" sz="1800" dirty="0"/>
              <a:t>, Mariana </a:t>
            </a:r>
            <a:r>
              <a:rPr lang="en-US" sz="1800" dirty="0" err="1"/>
              <a:t>Popova</a:t>
            </a:r>
            <a:r>
              <a:rPr lang="en-US" sz="1800" dirty="0"/>
              <a:t>, </a:t>
            </a:r>
            <a:r>
              <a:rPr lang="en-US" sz="1800" dirty="0" err="1" smtClean="0"/>
              <a:t>Boryana</a:t>
            </a:r>
            <a:r>
              <a:rPr lang="en-US" sz="1800" dirty="0" smtClean="0"/>
              <a:t> </a:t>
            </a:r>
            <a:r>
              <a:rPr lang="en-US" sz="1800" dirty="0"/>
              <a:t>Markova PhD, Anna </a:t>
            </a:r>
            <a:r>
              <a:rPr lang="en-US" sz="1800" dirty="0" err="1"/>
              <a:t>Dyakova</a:t>
            </a:r>
            <a:r>
              <a:rPr lang="en-US" sz="1800" dirty="0"/>
              <a:t>, Martin </a:t>
            </a:r>
            <a:r>
              <a:rPr lang="en-US" sz="1800" dirty="0" err="1"/>
              <a:t>Slavchev</a:t>
            </a:r>
            <a:r>
              <a:rPr lang="en-US" sz="1800" dirty="0"/>
              <a:t>, Boris </a:t>
            </a:r>
            <a:r>
              <a:rPr lang="en-US" sz="1800" dirty="0" err="1"/>
              <a:t>Dimitrov</a:t>
            </a:r>
            <a:r>
              <a:rPr lang="en-US" sz="1800" dirty="0"/>
              <a:t>, </a:t>
            </a:r>
            <a:r>
              <a:rPr lang="en-US" sz="1800" dirty="0" err="1"/>
              <a:t>Evgenia</a:t>
            </a:r>
            <a:r>
              <a:rPr lang="en-US" sz="1800" dirty="0"/>
              <a:t> </a:t>
            </a:r>
            <a:r>
              <a:rPr lang="en-US" sz="1800" dirty="0" err="1"/>
              <a:t>Egova</a:t>
            </a:r>
            <a:r>
              <a:rPr lang="en-US" sz="1800" dirty="0"/>
              <a:t> and </a:t>
            </a:r>
            <a:r>
              <a:rPr lang="en-US" sz="1800" dirty="0" err="1"/>
              <a:t>Georgi</a:t>
            </a:r>
            <a:r>
              <a:rPr lang="en-US" sz="1800" dirty="0"/>
              <a:t> </a:t>
            </a:r>
            <a:r>
              <a:rPr lang="en-US" sz="1800" dirty="0" err="1"/>
              <a:t>Tsekov</a:t>
            </a:r>
            <a:r>
              <a:rPr lang="en-US" sz="1800" dirty="0"/>
              <a:t>.</a:t>
            </a:r>
            <a:endParaRPr lang="bg-BG" sz="1800" dirty="0"/>
          </a:p>
        </p:txBody>
      </p:sp>
      <p:pic>
        <p:nvPicPr>
          <p:cNvPr id="54" name="Picture 53"/>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1412912" y="13908511"/>
            <a:ext cx="4933334" cy="3907756"/>
          </a:xfrm>
          <a:prstGeom prst="rect">
            <a:avLst/>
          </a:prstGeom>
        </p:spPr>
      </p:pic>
      <p:pic>
        <p:nvPicPr>
          <p:cNvPr id="56" name="Picture 55"/>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7602534" y="17771906"/>
            <a:ext cx="3590476" cy="3958287"/>
          </a:xfrm>
          <a:prstGeom prst="rect">
            <a:avLst/>
          </a:prstGeom>
        </p:spPr>
      </p:pic>
      <p:sp>
        <p:nvSpPr>
          <p:cNvPr id="5" name="TextBox 4"/>
          <p:cNvSpPr txBox="1"/>
          <p:nvPr/>
        </p:nvSpPr>
        <p:spPr>
          <a:xfrm>
            <a:off x="8317136" y="364477"/>
            <a:ext cx="3168352" cy="369332"/>
          </a:xfrm>
          <a:prstGeom prst="rect">
            <a:avLst/>
          </a:prstGeom>
          <a:noFill/>
        </p:spPr>
        <p:txBody>
          <a:bodyPr wrap="square" rtlCol="0">
            <a:spAutoFit/>
          </a:bodyPr>
          <a:lstStyle/>
          <a:p>
            <a:r>
              <a:rPr lang="en-US" sz="1800" i="1" dirty="0" smtClean="0"/>
              <a:t>Reading, UK, </a:t>
            </a:r>
            <a:r>
              <a:rPr lang="en-US" sz="1800" i="1" dirty="0" smtClean="0"/>
              <a:t>Feb.8-12.2016</a:t>
            </a:r>
            <a:endParaRPr lang="bg-BG" sz="1800" i="1" dirty="0"/>
          </a:p>
        </p:txBody>
      </p:sp>
      <p:sp>
        <p:nvSpPr>
          <p:cNvPr id="8" name="TextBox 7"/>
          <p:cNvSpPr txBox="1"/>
          <p:nvPr/>
        </p:nvSpPr>
        <p:spPr>
          <a:xfrm>
            <a:off x="6975511" y="21987480"/>
            <a:ext cx="14411289" cy="2031325"/>
          </a:xfrm>
          <a:prstGeom prst="rect">
            <a:avLst/>
          </a:prstGeom>
          <a:noFill/>
        </p:spPr>
        <p:txBody>
          <a:bodyPr wrap="square" rtlCol="0">
            <a:spAutoFit/>
          </a:bodyPr>
          <a:lstStyle/>
          <a:p>
            <a:r>
              <a:rPr lang="en-US" sz="1800" dirty="0" smtClean="0"/>
              <a:t>Icy fog formed in </a:t>
            </a:r>
            <a:r>
              <a:rPr lang="en-US" sz="1800" dirty="0"/>
              <a:t>a vast area </a:t>
            </a:r>
            <a:r>
              <a:rPr lang="en-US" sz="1800" dirty="0" smtClean="0"/>
              <a:t>along Danube and that prevented temperature from rising during daytime. The moisture coming from Danube river in combination with strong </a:t>
            </a:r>
            <a:r>
              <a:rPr lang="en-US" sz="1800" dirty="0"/>
              <a:t>temperature </a:t>
            </a:r>
            <a:r>
              <a:rPr lang="en-US" sz="1800" dirty="0" smtClean="0"/>
              <a:t>inversions and lack of wind led to dense fog formation. ECMWF IFS was the only forecast system  that predicted low-level clouds and extremely cold temperatures pretty well. </a:t>
            </a:r>
            <a:r>
              <a:rPr lang="en-US" sz="1800" b="1" dirty="0" smtClean="0"/>
              <a:t>Fig.4 </a:t>
            </a:r>
            <a:r>
              <a:rPr lang="en-US" sz="1800" dirty="0" smtClean="0"/>
              <a:t>shows</a:t>
            </a:r>
            <a:r>
              <a:rPr lang="en-US" sz="1800" b="1" dirty="0" smtClean="0"/>
              <a:t> </a:t>
            </a:r>
            <a:r>
              <a:rPr lang="en-US" sz="1800" dirty="0" smtClean="0"/>
              <a:t>the forecast of cloud cover, snow depth and maximum temperatures </a:t>
            </a:r>
            <a:r>
              <a:rPr lang="en-US" sz="1800" dirty="0"/>
              <a:t>at </a:t>
            </a:r>
            <a:r>
              <a:rPr lang="en-US" sz="1800" dirty="0" smtClean="0"/>
              <a:t>12UTC(14:00 </a:t>
            </a:r>
            <a:r>
              <a:rPr lang="en-US" sz="1800" dirty="0"/>
              <a:t>local time</a:t>
            </a:r>
            <a:r>
              <a:rPr lang="en-US" sz="1800" dirty="0" smtClean="0"/>
              <a:t>) as seen on the  </a:t>
            </a:r>
            <a:r>
              <a:rPr lang="en-US" sz="1800" dirty="0" err="1" smtClean="0"/>
              <a:t>eCharts</a:t>
            </a:r>
            <a:r>
              <a:rPr lang="en-US" sz="1800" dirty="0" smtClean="0"/>
              <a:t>. The </a:t>
            </a:r>
            <a:r>
              <a:rPr lang="en-US" sz="1800" dirty="0"/>
              <a:t>15-days </a:t>
            </a:r>
            <a:r>
              <a:rPr lang="en-US" sz="1800" dirty="0" smtClean="0"/>
              <a:t>ensemble </a:t>
            </a:r>
            <a:r>
              <a:rPr lang="en-US" sz="1800" dirty="0" err="1" smtClean="0"/>
              <a:t>meteogram</a:t>
            </a:r>
            <a:r>
              <a:rPr lang="en-US" sz="1800" dirty="0" smtClean="0"/>
              <a:t> </a:t>
            </a:r>
            <a:r>
              <a:rPr lang="en-US" sz="1800" dirty="0"/>
              <a:t>for Sofia </a:t>
            </a:r>
            <a:r>
              <a:rPr lang="en-US" sz="1800" dirty="0" smtClean="0"/>
              <a:t>suggests that the day of interest could be the coldest  during that period and this forecast turned to be correct despite the fact that  the validity time was towards the end of the 15-day </a:t>
            </a:r>
            <a:r>
              <a:rPr lang="en-US" sz="1800" dirty="0"/>
              <a:t>forecasting period. The </a:t>
            </a:r>
            <a:r>
              <a:rPr lang="en-US" sz="1800" dirty="0" smtClean="0"/>
              <a:t>other ensemble </a:t>
            </a:r>
            <a:r>
              <a:rPr lang="en-US" sz="1800" dirty="0" err="1"/>
              <a:t>meteogram</a:t>
            </a:r>
            <a:r>
              <a:rPr lang="en-US" sz="1800" dirty="0"/>
              <a:t> is from a </a:t>
            </a:r>
            <a:r>
              <a:rPr lang="en-US" sz="1800" dirty="0" smtClean="0"/>
              <a:t>run closer to the day, </a:t>
            </a:r>
            <a:r>
              <a:rPr lang="en-US" sz="1800" dirty="0"/>
              <a:t>for the small town of </a:t>
            </a:r>
            <a:r>
              <a:rPr lang="en-US" sz="1800" dirty="0" err="1"/>
              <a:t>Lom</a:t>
            </a:r>
            <a:r>
              <a:rPr lang="en-US" sz="1800" dirty="0"/>
              <a:t>, </a:t>
            </a:r>
            <a:r>
              <a:rPr lang="en-US" sz="1800" dirty="0" smtClean="0"/>
              <a:t>where it was foggy and very little diurnal cycle of temperature was observed. </a:t>
            </a:r>
            <a:r>
              <a:rPr lang="en-US" sz="1800" b="1" dirty="0" smtClean="0"/>
              <a:t>Fig. 5 </a:t>
            </a:r>
            <a:r>
              <a:rPr lang="en-US" sz="1800" dirty="0" smtClean="0"/>
              <a:t>shows </a:t>
            </a:r>
            <a:r>
              <a:rPr lang="en-US" sz="1800" dirty="0"/>
              <a:t>the </a:t>
            </a:r>
            <a:r>
              <a:rPr lang="en-US" sz="1800" b="1" dirty="0"/>
              <a:t>Extreme Forecast </a:t>
            </a:r>
            <a:r>
              <a:rPr lang="en-US" sz="1800" b="1" dirty="0" smtClean="0"/>
              <a:t>Index (</a:t>
            </a:r>
            <a:r>
              <a:rPr lang="en-US" sz="1800" b="1" dirty="0"/>
              <a:t>EFI) </a:t>
            </a:r>
            <a:r>
              <a:rPr lang="en-US" sz="1800" dirty="0"/>
              <a:t>for </a:t>
            </a:r>
            <a:r>
              <a:rPr lang="en-US" sz="1800" dirty="0" smtClean="0"/>
              <a:t>2-metre </a:t>
            </a:r>
            <a:r>
              <a:rPr lang="en-US" sz="1800" dirty="0"/>
              <a:t>max. temperatures.</a:t>
            </a:r>
            <a:endParaRPr lang="bg-BG" sz="1800" dirty="0"/>
          </a:p>
        </p:txBody>
      </p:sp>
      <p:cxnSp>
        <p:nvCxnSpPr>
          <p:cNvPr id="12" name="Elbow Connector 11"/>
          <p:cNvCxnSpPr/>
          <p:nvPr/>
        </p:nvCxnSpPr>
        <p:spPr>
          <a:xfrm>
            <a:off x="373260" y="19594881"/>
            <a:ext cx="20519463" cy="2392599"/>
          </a:xfrm>
          <a:prstGeom prst="bentConnector3">
            <a:avLst>
              <a:gd name="adj1" fmla="val 65040"/>
            </a:avLst>
          </a:prstGeom>
        </p:spPr>
        <p:style>
          <a:lnRef idx="1">
            <a:schemeClr val="accent1"/>
          </a:lnRef>
          <a:fillRef idx="0">
            <a:schemeClr val="accent1"/>
          </a:fillRef>
          <a:effectRef idx="0">
            <a:schemeClr val="accent1"/>
          </a:effectRef>
          <a:fontRef idx="minor">
            <a:schemeClr val="tx1"/>
          </a:fontRef>
        </p:style>
      </p:cxnSp>
      <p:cxnSp>
        <p:nvCxnSpPr>
          <p:cNvPr id="19" name="Elbow Connector 18"/>
          <p:cNvCxnSpPr/>
          <p:nvPr/>
        </p:nvCxnSpPr>
        <p:spPr>
          <a:xfrm rot="5400000">
            <a:off x="-4425642" y="24393783"/>
            <a:ext cx="9597807" cy="12701"/>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366911" y="28856053"/>
            <a:ext cx="21019889" cy="85746"/>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21360273" y="29027545"/>
            <a:ext cx="0" cy="0"/>
          </a:xfrm>
          <a:prstGeom prst="line">
            <a:avLst/>
          </a:prstGeom>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12619439" y="28376756"/>
            <a:ext cx="2520280" cy="338554"/>
          </a:xfrm>
          <a:prstGeom prst="rect">
            <a:avLst/>
          </a:prstGeom>
          <a:noFill/>
        </p:spPr>
        <p:txBody>
          <a:bodyPr wrap="square" rtlCol="0">
            <a:spAutoFit/>
          </a:bodyPr>
          <a:lstStyle/>
          <a:p>
            <a:r>
              <a:rPr lang="en-US" sz="1600" b="1" dirty="0" smtClean="0"/>
              <a:t>Fig. 5</a:t>
            </a:r>
            <a:endParaRPr lang="bg-BG" sz="1600" b="1" dirty="0"/>
          </a:p>
        </p:txBody>
      </p:sp>
      <p:sp>
        <p:nvSpPr>
          <p:cNvPr id="29" name="TextBox 28"/>
          <p:cNvSpPr txBox="1"/>
          <p:nvPr/>
        </p:nvSpPr>
        <p:spPr>
          <a:xfrm>
            <a:off x="4794490" y="17548849"/>
            <a:ext cx="5838501" cy="338554"/>
          </a:xfrm>
          <a:prstGeom prst="rect">
            <a:avLst/>
          </a:prstGeom>
          <a:noFill/>
        </p:spPr>
        <p:txBody>
          <a:bodyPr wrap="square" rtlCol="0">
            <a:spAutoFit/>
          </a:bodyPr>
          <a:lstStyle/>
          <a:p>
            <a:r>
              <a:rPr lang="en-US" sz="1600" b="1" dirty="0" smtClean="0"/>
              <a:t>fig. 2 </a:t>
            </a:r>
            <a:r>
              <a:rPr lang="en-US" sz="1600" dirty="0" smtClean="0"/>
              <a:t>NIMH observation </a:t>
            </a:r>
            <a:r>
              <a:rPr lang="en-US" sz="1600" dirty="0" smtClean="0"/>
              <a:t>network</a:t>
            </a:r>
            <a:endParaRPr lang="bg-BG" sz="1600" dirty="0"/>
          </a:p>
        </p:txBody>
      </p:sp>
      <p:pic>
        <p:nvPicPr>
          <p:cNvPr id="30" name="Picture 29"/>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5050137" y="14162636"/>
            <a:ext cx="5003650" cy="3335766"/>
          </a:xfrm>
          <a:prstGeom prst="rect">
            <a:avLst/>
          </a:prstGeom>
        </p:spPr>
      </p:pic>
      <p:cxnSp>
        <p:nvCxnSpPr>
          <p:cNvPr id="38" name="Straight Connector 37"/>
          <p:cNvCxnSpPr/>
          <p:nvPr/>
        </p:nvCxnSpPr>
        <p:spPr>
          <a:xfrm flipV="1">
            <a:off x="9561314" y="5376071"/>
            <a:ext cx="35947" cy="5028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9561314" y="10404947"/>
            <a:ext cx="131554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10876855" y="10404947"/>
            <a:ext cx="0" cy="7620274"/>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10876855" y="18025221"/>
            <a:ext cx="2712664" cy="1576009"/>
          </a:xfrm>
          <a:prstGeom prst="line">
            <a:avLst/>
          </a:prstGeom>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13031599" y="17908201"/>
            <a:ext cx="1008112" cy="338554"/>
          </a:xfrm>
          <a:prstGeom prst="rect">
            <a:avLst/>
          </a:prstGeom>
          <a:noFill/>
        </p:spPr>
        <p:txBody>
          <a:bodyPr wrap="square" rtlCol="0">
            <a:spAutoFit/>
          </a:bodyPr>
          <a:lstStyle/>
          <a:p>
            <a:r>
              <a:rPr lang="en-US" sz="1600" b="1" dirty="0" smtClean="0"/>
              <a:t>Fig.3</a:t>
            </a:r>
            <a:endParaRPr lang="bg-BG" sz="1600" b="1" dirty="0"/>
          </a:p>
        </p:txBody>
      </p:sp>
      <p:sp>
        <p:nvSpPr>
          <p:cNvPr id="63" name="TextBox 62"/>
          <p:cNvSpPr txBox="1"/>
          <p:nvPr/>
        </p:nvSpPr>
        <p:spPr>
          <a:xfrm>
            <a:off x="7411321" y="4664509"/>
            <a:ext cx="10055169" cy="338554"/>
          </a:xfrm>
          <a:prstGeom prst="rect">
            <a:avLst/>
          </a:prstGeom>
          <a:noFill/>
        </p:spPr>
        <p:txBody>
          <a:bodyPr wrap="square" rtlCol="0">
            <a:spAutoFit/>
          </a:bodyPr>
          <a:lstStyle/>
          <a:p>
            <a:r>
              <a:rPr lang="en-US" sz="1600" dirty="0" smtClean="0"/>
              <a:t>Winter 2015/2016,   </a:t>
            </a:r>
            <a:r>
              <a:rPr lang="en-US" sz="1600" dirty="0" err="1" smtClean="0"/>
              <a:t>Georgi</a:t>
            </a:r>
            <a:r>
              <a:rPr lang="en-US" sz="1600" dirty="0" smtClean="0"/>
              <a:t> </a:t>
            </a:r>
            <a:r>
              <a:rPr lang="en-US" sz="1600" dirty="0" err="1" smtClean="0"/>
              <a:t>Tsekov</a:t>
            </a:r>
            <a:r>
              <a:rPr lang="en-US" sz="1600" dirty="0" smtClean="0"/>
              <a:t>, forecaster at NIMH-BAS, Bulgaria</a:t>
            </a:r>
            <a:endParaRPr lang="bg-BG" sz="1600" dirty="0"/>
          </a:p>
        </p:txBody>
      </p:sp>
    </p:spTree>
    <p:extLst>
      <p:ext uri="{BB962C8B-B14F-4D97-AF65-F5344CB8AC3E}">
        <p14:creationId xmlns:p14="http://schemas.microsoft.com/office/powerpoint/2010/main" val="395107459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2949</TotalTime>
  <Words>1135</Words>
  <Application>Microsoft Office PowerPoint</Application>
  <PresentationFormat>Custom</PresentationFormat>
  <Paragraphs>31</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USE AND INTERPRETATION OF ECMWF PRODUCTS IN THE DEPARTMENT OF WEATHER FORECASTS OF NATIONAL INSTITUTE OF METEOROLOGY AND HYDROLOGY OF REPUBLIC OF BULGARIA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Georgi Cekov</dc:creator>
  <cp:lastModifiedBy>Georgi Cekov</cp:lastModifiedBy>
  <cp:revision>98</cp:revision>
  <dcterms:created xsi:type="dcterms:W3CDTF">2016-02-03T22:25:26Z</dcterms:created>
  <dcterms:modified xsi:type="dcterms:W3CDTF">2016-02-07T22:56:46Z</dcterms:modified>
</cp:coreProperties>
</file>