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6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7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8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9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0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12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13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14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5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16.xml" ContentType="application/vnd.openxmlformats-officedocument.theme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  <p:sldMasterId id="2147483671" r:id="rId2"/>
    <p:sldMasterId id="2147483680" r:id="rId3"/>
    <p:sldMasterId id="2147483689" r:id="rId4"/>
    <p:sldMasterId id="2147483697" r:id="rId5"/>
    <p:sldMasterId id="2147483705" r:id="rId6"/>
    <p:sldMasterId id="2147483713" r:id="rId7"/>
    <p:sldMasterId id="2147483730" r:id="rId8"/>
    <p:sldMasterId id="2147483738" r:id="rId9"/>
    <p:sldMasterId id="2147483746" r:id="rId10"/>
    <p:sldMasterId id="2147483756" r:id="rId11"/>
    <p:sldMasterId id="2147483776" r:id="rId12"/>
    <p:sldMasterId id="2147483784" r:id="rId13"/>
    <p:sldMasterId id="2147483792" r:id="rId14"/>
    <p:sldMasterId id="2147483801" r:id="rId15"/>
    <p:sldMasterId id="2147483822" r:id="rId16"/>
    <p:sldMasterId id="2147483830" r:id="rId17"/>
    <p:sldMasterId id="2147483840" r:id="rId18"/>
  </p:sldMasterIdLst>
  <p:notesMasterIdLst>
    <p:notesMasterId r:id="rId54"/>
  </p:notesMasterIdLst>
  <p:sldIdLst>
    <p:sldId id="273" r:id="rId19"/>
    <p:sldId id="388" r:id="rId20"/>
    <p:sldId id="381" r:id="rId21"/>
    <p:sldId id="888" r:id="rId22"/>
    <p:sldId id="297" r:id="rId23"/>
    <p:sldId id="301" r:id="rId24"/>
    <p:sldId id="282" r:id="rId25"/>
    <p:sldId id="288" r:id="rId26"/>
    <p:sldId id="1215" r:id="rId27"/>
    <p:sldId id="385" r:id="rId28"/>
    <p:sldId id="339" r:id="rId29"/>
    <p:sldId id="1216" r:id="rId30"/>
    <p:sldId id="343" r:id="rId31"/>
    <p:sldId id="387" r:id="rId32"/>
    <p:sldId id="1219" r:id="rId33"/>
    <p:sldId id="390" r:id="rId34"/>
    <p:sldId id="342" r:id="rId35"/>
    <p:sldId id="344" r:id="rId36"/>
    <p:sldId id="401" r:id="rId37"/>
    <p:sldId id="1217" r:id="rId38"/>
    <p:sldId id="879" r:id="rId39"/>
    <p:sldId id="261" r:id="rId40"/>
    <p:sldId id="887" r:id="rId41"/>
    <p:sldId id="348" r:id="rId42"/>
    <p:sldId id="1218" r:id="rId43"/>
    <p:sldId id="426" r:id="rId44"/>
    <p:sldId id="400" r:id="rId45"/>
    <p:sldId id="365" r:id="rId46"/>
    <p:sldId id="285" r:id="rId47"/>
    <p:sldId id="286" r:id="rId48"/>
    <p:sldId id="277" r:id="rId49"/>
    <p:sldId id="1214" r:id="rId50"/>
    <p:sldId id="389" r:id="rId51"/>
    <p:sldId id="424" r:id="rId52"/>
    <p:sldId id="382" r:id="rId5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ns Hersbach" initials="HH" lastIdx="0" clrIdx="0">
    <p:extLst>
      <p:ext uri="{19B8F6BF-5375-455C-9EA6-DF929625EA0E}">
        <p15:presenceInfo xmlns:p15="http://schemas.microsoft.com/office/powerpoint/2012/main" userId="S-1-5-21-171678682-3845115016-305999489-355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6DA6"/>
    <a:srgbClr val="DFDB25"/>
    <a:srgbClr val="DA7D2F"/>
    <a:srgbClr val="ED7D30"/>
    <a:srgbClr val="5AC5DD"/>
    <a:srgbClr val="A73F3C"/>
    <a:srgbClr val="6A508C"/>
    <a:srgbClr val="82A144"/>
    <a:srgbClr val="3C97AF"/>
    <a:srgbClr val="B6CA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0" autoAdjust="0"/>
    <p:restoredTop sz="86154" autoAdjust="0"/>
  </p:normalViewPr>
  <p:slideViewPr>
    <p:cSldViewPr>
      <p:cViewPr varScale="1">
        <p:scale>
          <a:sx n="184" d="100"/>
          <a:sy n="184" d="100"/>
        </p:scale>
        <p:origin x="246" y="1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0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slide" Target="slides/slide24.xml"/><Relationship Id="rId47" Type="http://schemas.openxmlformats.org/officeDocument/2006/relationships/slide" Target="slides/slide29.xml"/><Relationship Id="rId50" Type="http://schemas.openxmlformats.org/officeDocument/2006/relationships/slide" Target="slides/slide32.xml"/><Relationship Id="rId55" Type="http://schemas.openxmlformats.org/officeDocument/2006/relationships/commentAuthors" Target="commentAuthor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1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slide" Target="slides/slide27.xml"/><Relationship Id="rId53" Type="http://schemas.openxmlformats.org/officeDocument/2006/relationships/slide" Target="slides/slide35.xml"/><Relationship Id="rId58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slide" Target="slides/slide25.xml"/><Relationship Id="rId48" Type="http://schemas.openxmlformats.org/officeDocument/2006/relationships/slide" Target="slides/slide30.xml"/><Relationship Id="rId56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slide" Target="slides/slide28.xml"/><Relationship Id="rId59" Type="http://schemas.openxmlformats.org/officeDocument/2006/relationships/tableStyles" Target="tableStyles.xml"/><Relationship Id="rId20" Type="http://schemas.openxmlformats.org/officeDocument/2006/relationships/slide" Target="slides/slide2.xml"/><Relationship Id="rId41" Type="http://schemas.openxmlformats.org/officeDocument/2006/relationships/slide" Target="slides/slide23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49" Type="http://schemas.openxmlformats.org/officeDocument/2006/relationships/slide" Target="slides/slide31.xml"/><Relationship Id="rId57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3.xml"/><Relationship Id="rId44" Type="http://schemas.openxmlformats.org/officeDocument/2006/relationships/slide" Target="slides/slide26.xml"/><Relationship Id="rId52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https://ecmwf-my.sharepoint.com/personal/stephen_english_ecmwf_int/Documents/ECMWF/ECMWF_Instruments_Timeline_200319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1033272280642507E-2"/>
          <c:y val="2.0668576800533259E-2"/>
          <c:w val="0.94271669879439346"/>
          <c:h val="0.6555336621569646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'Monitored - weather'!$B$3</c:f>
              <c:strCache>
                <c:ptCount val="1"/>
                <c:pt idx="0">
                  <c:v>POES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weather'!$B$4:$B$50</c:f>
              <c:numCache>
                <c:formatCode>General</c:formatCode>
                <c:ptCount val="47"/>
                <c:pt idx="0">
                  <c:v>5</c:v>
                </c:pt>
                <c:pt idx="1">
                  <c:v>5</c:v>
                </c:pt>
                <c:pt idx="2">
                  <c:v>6</c:v>
                </c:pt>
                <c:pt idx="3">
                  <c:v>5</c:v>
                </c:pt>
                <c:pt idx="4">
                  <c:v>4</c:v>
                </c:pt>
                <c:pt idx="5">
                  <c:v>3</c:v>
                </c:pt>
                <c:pt idx="6">
                  <c:v>4</c:v>
                </c:pt>
                <c:pt idx="7">
                  <c:v>7</c:v>
                </c:pt>
                <c:pt idx="8">
                  <c:v>8</c:v>
                </c:pt>
                <c:pt idx="9">
                  <c:v>7</c:v>
                </c:pt>
                <c:pt idx="10">
                  <c:v>8</c:v>
                </c:pt>
                <c:pt idx="11">
                  <c:v>9</c:v>
                </c:pt>
                <c:pt idx="12">
                  <c:v>9</c:v>
                </c:pt>
                <c:pt idx="13">
                  <c:v>9</c:v>
                </c:pt>
                <c:pt idx="14">
                  <c:v>9</c:v>
                </c:pt>
                <c:pt idx="15">
                  <c:v>9</c:v>
                </c:pt>
                <c:pt idx="16">
                  <c:v>14</c:v>
                </c:pt>
                <c:pt idx="17">
                  <c:v>14</c:v>
                </c:pt>
                <c:pt idx="18">
                  <c:v>11</c:v>
                </c:pt>
                <c:pt idx="19">
                  <c:v>11</c:v>
                </c:pt>
                <c:pt idx="20">
                  <c:v>11</c:v>
                </c:pt>
                <c:pt idx="21">
                  <c:v>11</c:v>
                </c:pt>
                <c:pt idx="22">
                  <c:v>10</c:v>
                </c:pt>
                <c:pt idx="23">
                  <c:v>10</c:v>
                </c:pt>
                <c:pt idx="24">
                  <c:v>9</c:v>
                </c:pt>
                <c:pt idx="25">
                  <c:v>9</c:v>
                </c:pt>
                <c:pt idx="26">
                  <c:v>8</c:v>
                </c:pt>
                <c:pt idx="27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39-4506-AB3A-35D5F53F1D5A}"/>
            </c:ext>
          </c:extLst>
        </c:ser>
        <c:ser>
          <c:idx val="35"/>
          <c:order val="1"/>
          <c:tx>
            <c:strRef>
              <c:f>'Monitored - weather'!$C$3</c:f>
              <c:strCache>
                <c:ptCount val="1"/>
                <c:pt idx="0">
                  <c:v>Suomi-NPP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weather'!$C$4:$C$50</c:f>
              <c:numCache>
                <c:formatCode>General</c:formatCode>
                <c:ptCount val="47"/>
                <c:pt idx="16">
                  <c:v>2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4</c:v>
                </c:pt>
                <c:pt idx="21">
                  <c:v>4</c:v>
                </c:pt>
                <c:pt idx="22">
                  <c:v>4</c:v>
                </c:pt>
                <c:pt idx="23">
                  <c:v>4</c:v>
                </c:pt>
                <c:pt idx="24">
                  <c:v>4</c:v>
                </c:pt>
                <c:pt idx="25">
                  <c:v>4</c:v>
                </c:pt>
                <c:pt idx="26">
                  <c:v>4</c:v>
                </c:pt>
                <c:pt idx="27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39-4506-AB3A-35D5F53F1D5A}"/>
            </c:ext>
          </c:extLst>
        </c:ser>
        <c:ser>
          <c:idx val="22"/>
          <c:order val="2"/>
          <c:tx>
            <c:strRef>
              <c:f>'Monitored - weather'!$D$3</c:f>
              <c:strCache>
                <c:ptCount val="1"/>
                <c:pt idx="0">
                  <c:v>JPSS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weather'!$D$4:$D$50</c:f>
              <c:numCache>
                <c:formatCode>General</c:formatCode>
                <c:ptCount val="47"/>
                <c:pt idx="22">
                  <c:v>3</c:v>
                </c:pt>
                <c:pt idx="23">
                  <c:v>4</c:v>
                </c:pt>
                <c:pt idx="24">
                  <c:v>4</c:v>
                </c:pt>
                <c:pt idx="25">
                  <c:v>4</c:v>
                </c:pt>
                <c:pt idx="26">
                  <c:v>6</c:v>
                </c:pt>
                <c:pt idx="27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39-4506-AB3A-35D5F53F1D5A}"/>
            </c:ext>
          </c:extLst>
        </c:ser>
        <c:ser>
          <c:idx val="2"/>
          <c:order val="3"/>
          <c:tx>
            <c:strRef>
              <c:f>'Monitored - weather'!$F$3</c:f>
              <c:strCache>
                <c:ptCount val="1"/>
                <c:pt idx="0">
                  <c:v>Metop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weather'!$F$4:$F$55</c:f>
              <c:numCache>
                <c:formatCode>General</c:formatCode>
                <c:ptCount val="52"/>
                <c:pt idx="11">
                  <c:v>5</c:v>
                </c:pt>
                <c:pt idx="12">
                  <c:v>7</c:v>
                </c:pt>
                <c:pt idx="13">
                  <c:v>7</c:v>
                </c:pt>
                <c:pt idx="14">
                  <c:v>7</c:v>
                </c:pt>
                <c:pt idx="15">
                  <c:v>7</c:v>
                </c:pt>
                <c:pt idx="16">
                  <c:v>10</c:v>
                </c:pt>
                <c:pt idx="17">
                  <c:v>16</c:v>
                </c:pt>
                <c:pt idx="18">
                  <c:v>16</c:v>
                </c:pt>
                <c:pt idx="19">
                  <c:v>17</c:v>
                </c:pt>
                <c:pt idx="20">
                  <c:v>19</c:v>
                </c:pt>
                <c:pt idx="21">
                  <c:v>19</c:v>
                </c:pt>
                <c:pt idx="22">
                  <c:v>19</c:v>
                </c:pt>
                <c:pt idx="23">
                  <c:v>25</c:v>
                </c:pt>
                <c:pt idx="24">
                  <c:v>25</c:v>
                </c:pt>
                <c:pt idx="25">
                  <c:v>25</c:v>
                </c:pt>
                <c:pt idx="26">
                  <c:v>16</c:v>
                </c:pt>
                <c:pt idx="27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39-4506-AB3A-35D5F53F1D5A}"/>
            </c:ext>
          </c:extLst>
        </c:ser>
        <c:ser>
          <c:idx val="41"/>
          <c:order val="4"/>
          <c:tx>
            <c:strRef>
              <c:f>'Monitored - weather'!$G$3</c:f>
              <c:strCache>
                <c:ptCount val="1"/>
                <c:pt idx="0">
                  <c:v>Metop-SG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weather'!$G$4:$G$55</c:f>
              <c:numCache>
                <c:formatCode>General</c:formatCode>
                <c:ptCount val="52"/>
                <c:pt idx="27">
                  <c:v>10</c:v>
                </c:pt>
                <c:pt idx="36">
                  <c:v>8</c:v>
                </c:pt>
                <c:pt idx="37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939-4506-AB3A-35D5F53F1D5A}"/>
            </c:ext>
          </c:extLst>
        </c:ser>
        <c:ser>
          <c:idx val="12"/>
          <c:order val="5"/>
          <c:tx>
            <c:strRef>
              <c:f>'Monitored - weather'!$Y$3</c:f>
              <c:strCache>
                <c:ptCount val="1"/>
                <c:pt idx="0">
                  <c:v>FY3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weather'!$Y$4:$Y$55</c:f>
              <c:numCache>
                <c:formatCode>General</c:formatCode>
                <c:ptCount val="52"/>
                <c:pt idx="13">
                  <c:v>0</c:v>
                </c:pt>
                <c:pt idx="16">
                  <c:v>1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5</c:v>
                </c:pt>
                <c:pt idx="21">
                  <c:v>5</c:v>
                </c:pt>
                <c:pt idx="22">
                  <c:v>5</c:v>
                </c:pt>
                <c:pt idx="23">
                  <c:v>5</c:v>
                </c:pt>
                <c:pt idx="24">
                  <c:v>7</c:v>
                </c:pt>
                <c:pt idx="25">
                  <c:v>8</c:v>
                </c:pt>
                <c:pt idx="26">
                  <c:v>10</c:v>
                </c:pt>
                <c:pt idx="27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939-4506-AB3A-35D5F53F1D5A}"/>
            </c:ext>
          </c:extLst>
        </c:ser>
        <c:ser>
          <c:idx val="39"/>
          <c:order val="6"/>
          <c:tx>
            <c:strRef>
              <c:f>'Monitored - weather'!$L$3</c:f>
              <c:strCache>
                <c:ptCount val="1"/>
                <c:pt idx="0">
                  <c:v>CHAMP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weather'!$L$4:$L$55</c:f>
              <c:numCache>
                <c:formatCode>General</c:formatCode>
                <c:ptCount val="52"/>
                <c:pt idx="10">
                  <c:v>1</c:v>
                </c:pt>
                <c:pt idx="11">
                  <c:v>1</c:v>
                </c:pt>
                <c:pt idx="1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939-4506-AB3A-35D5F53F1D5A}"/>
            </c:ext>
          </c:extLst>
        </c:ser>
        <c:ser>
          <c:idx val="31"/>
          <c:order val="7"/>
          <c:tx>
            <c:strRef>
              <c:f>'Monitored - weather'!$M$3</c:f>
              <c:strCache>
                <c:ptCount val="1"/>
                <c:pt idx="0">
                  <c:v>GRACE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weather'!$M$4:$M$55</c:f>
              <c:numCache>
                <c:formatCode>General</c:formatCode>
                <c:ptCount val="52"/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2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939-4506-AB3A-35D5F53F1D5A}"/>
            </c:ext>
          </c:extLst>
        </c:ser>
        <c:ser>
          <c:idx val="5"/>
          <c:order val="8"/>
          <c:tx>
            <c:strRef>
              <c:f>'Monitored - weather'!$J$3</c:f>
              <c:strCache>
                <c:ptCount val="1"/>
                <c:pt idx="0">
                  <c:v>COSMIC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weather'!$J$4:$J$55</c:f>
              <c:numCache>
                <c:formatCode>General</c:formatCode>
                <c:ptCount val="52"/>
                <c:pt idx="10">
                  <c:v>6</c:v>
                </c:pt>
                <c:pt idx="11">
                  <c:v>6</c:v>
                </c:pt>
                <c:pt idx="12">
                  <c:v>6</c:v>
                </c:pt>
                <c:pt idx="13">
                  <c:v>6</c:v>
                </c:pt>
                <c:pt idx="14">
                  <c:v>6</c:v>
                </c:pt>
                <c:pt idx="15">
                  <c:v>5</c:v>
                </c:pt>
                <c:pt idx="16">
                  <c:v>5</c:v>
                </c:pt>
                <c:pt idx="17">
                  <c:v>5</c:v>
                </c:pt>
                <c:pt idx="18">
                  <c:v>5</c:v>
                </c:pt>
                <c:pt idx="19">
                  <c:v>5</c:v>
                </c:pt>
                <c:pt idx="20">
                  <c:v>4</c:v>
                </c:pt>
                <c:pt idx="21">
                  <c:v>2</c:v>
                </c:pt>
                <c:pt idx="22">
                  <c:v>2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939-4506-AB3A-35D5F53F1D5A}"/>
            </c:ext>
          </c:extLst>
        </c:ser>
        <c:ser>
          <c:idx val="34"/>
          <c:order val="9"/>
          <c:tx>
            <c:strRef>
              <c:f>'Monitored - weather'!$K$3</c:f>
              <c:strCache>
                <c:ptCount val="1"/>
                <c:pt idx="0">
                  <c:v>COSMIC-2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weather'!$K$4:$K$55</c:f>
              <c:numCache>
                <c:formatCode>General</c:formatCode>
                <c:ptCount val="52"/>
                <c:pt idx="23">
                  <c:v>6</c:v>
                </c:pt>
                <c:pt idx="24">
                  <c:v>6</c:v>
                </c:pt>
                <c:pt idx="25">
                  <c:v>6</c:v>
                </c:pt>
                <c:pt idx="26">
                  <c:v>6</c:v>
                </c:pt>
                <c:pt idx="27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939-4506-AB3A-35D5F53F1D5A}"/>
            </c:ext>
          </c:extLst>
        </c:ser>
        <c:ser>
          <c:idx val="6"/>
          <c:order val="10"/>
          <c:tx>
            <c:strRef>
              <c:f>'Monitored - weather'!$Q$3</c:f>
              <c:strCache>
                <c:ptCount val="1"/>
                <c:pt idx="0">
                  <c:v>CNOFS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weather'!$Q$3:$Q$55</c:f>
              <c:numCache>
                <c:formatCode>General</c:formatCode>
                <c:ptCount val="53"/>
                <c:pt idx="0">
                  <c:v>0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939-4506-AB3A-35D5F53F1D5A}"/>
            </c:ext>
          </c:extLst>
        </c:ser>
        <c:ser>
          <c:idx val="24"/>
          <c:order val="11"/>
          <c:tx>
            <c:strRef>
              <c:f>'Monitored - weather'!$P$3</c:f>
              <c:strCache>
                <c:ptCount val="1"/>
                <c:pt idx="0">
                  <c:v>SAC-C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weather'!$P$4:$P$55</c:f>
              <c:numCache>
                <c:formatCode>General</c:formatCode>
                <c:ptCount val="52"/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8939-4506-AB3A-35D5F53F1D5A}"/>
            </c:ext>
          </c:extLst>
        </c:ser>
        <c:ser>
          <c:idx val="7"/>
          <c:order val="12"/>
          <c:tx>
            <c:strRef>
              <c:f>'Monitored - weather'!$N$3</c:f>
              <c:strCache>
                <c:ptCount val="1"/>
                <c:pt idx="0">
                  <c:v>TERRASAR-X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weather'!$N$4:$N$55</c:f>
              <c:numCache>
                <c:formatCode>General</c:formatCode>
                <c:ptCount val="52"/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8939-4506-AB3A-35D5F53F1D5A}"/>
            </c:ext>
          </c:extLst>
        </c:ser>
        <c:ser>
          <c:idx val="23"/>
          <c:order val="13"/>
          <c:tx>
            <c:strRef>
              <c:f>'Monitored - weather'!$O$3</c:f>
              <c:strCache>
                <c:ptCount val="1"/>
                <c:pt idx="0">
                  <c:v>TANDEM-X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weather'!$O$4:$O$55</c:f>
              <c:numCache>
                <c:formatCode>General</c:formatCode>
                <c:ptCount val="52"/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8939-4506-AB3A-35D5F53F1D5A}"/>
            </c:ext>
          </c:extLst>
        </c:ser>
        <c:ser>
          <c:idx val="1"/>
          <c:order val="14"/>
          <c:tx>
            <c:strRef>
              <c:f>'Monitored - weather'!$E$3</c:f>
              <c:strCache>
                <c:ptCount val="1"/>
                <c:pt idx="0">
                  <c:v>DMSP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weather'!$E$4:$E$55</c:f>
              <c:numCache>
                <c:formatCode>General</c:formatCode>
                <c:ptCount val="52"/>
                <c:pt idx="3">
                  <c:v>1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4</c:v>
                </c:pt>
                <c:pt idx="15">
                  <c:v>4</c:v>
                </c:pt>
                <c:pt idx="16">
                  <c:v>4</c:v>
                </c:pt>
                <c:pt idx="17">
                  <c:v>4</c:v>
                </c:pt>
                <c:pt idx="18">
                  <c:v>4</c:v>
                </c:pt>
                <c:pt idx="19">
                  <c:v>3</c:v>
                </c:pt>
                <c:pt idx="20">
                  <c:v>3</c:v>
                </c:pt>
                <c:pt idx="21">
                  <c:v>2</c:v>
                </c:pt>
                <c:pt idx="22">
                  <c:v>2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8939-4506-AB3A-35D5F53F1D5A}"/>
            </c:ext>
          </c:extLst>
        </c:ser>
        <c:ser>
          <c:idx val="9"/>
          <c:order val="15"/>
          <c:tx>
            <c:strRef>
              <c:f>'Monitored - weather'!$S$3</c:f>
              <c:strCache>
                <c:ptCount val="1"/>
                <c:pt idx="0">
                  <c:v>TRMM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weather'!$S$4:$S$55</c:f>
              <c:numCache>
                <c:formatCode>General</c:formatCode>
                <c:ptCount val="52"/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8939-4506-AB3A-35D5F53F1D5A}"/>
            </c:ext>
          </c:extLst>
        </c:ser>
        <c:ser>
          <c:idx val="8"/>
          <c:order val="16"/>
          <c:tx>
            <c:strRef>
              <c:f>'Monitored - weather'!$R$3</c:f>
              <c:strCache>
                <c:ptCount val="1"/>
                <c:pt idx="0">
                  <c:v>GCOM-W/C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weather'!$R$4:$R$55</c:f>
              <c:numCache>
                <c:formatCode>General</c:formatCode>
                <c:ptCount val="52"/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8939-4506-AB3A-35D5F53F1D5A}"/>
            </c:ext>
          </c:extLst>
        </c:ser>
        <c:ser>
          <c:idx val="32"/>
          <c:order val="17"/>
          <c:tx>
            <c:strRef>
              <c:f>'Monitored - weather'!$T$3</c:f>
              <c:strCache>
                <c:ptCount val="1"/>
                <c:pt idx="0">
                  <c:v>GPM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weather'!$T$4:$T$55</c:f>
              <c:numCache>
                <c:formatCode>General</c:formatCode>
                <c:ptCount val="52"/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8939-4506-AB3A-35D5F53F1D5A}"/>
            </c:ext>
          </c:extLst>
        </c:ser>
        <c:ser>
          <c:idx val="30"/>
          <c:order val="18"/>
          <c:tx>
            <c:strRef>
              <c:f>'Monitored - weather'!$U$3</c:f>
              <c:strCache>
                <c:ptCount val="1"/>
                <c:pt idx="0">
                  <c:v>Megha Tropiques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weather'!$U$4:$U$55</c:f>
              <c:numCache>
                <c:formatCode>General</c:formatCode>
                <c:ptCount val="52"/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8939-4506-AB3A-35D5F53F1D5A}"/>
            </c:ext>
          </c:extLst>
        </c:ser>
        <c:ser>
          <c:idx val="10"/>
          <c:order val="19"/>
          <c:tx>
            <c:strRef>
              <c:f>'Monitored - weather'!$V$3</c:f>
              <c:strCache>
                <c:ptCount val="1"/>
                <c:pt idx="0">
                  <c:v>AQUA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weather'!$V$4:$V$55</c:f>
              <c:numCache>
                <c:formatCode>General</c:formatCode>
                <c:ptCount val="52"/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8939-4506-AB3A-35D5F53F1D5A}"/>
            </c:ext>
          </c:extLst>
        </c:ser>
        <c:ser>
          <c:idx val="11"/>
          <c:order val="20"/>
          <c:tx>
            <c:strRef>
              <c:f>'Monitored - weather'!$X$3</c:f>
              <c:strCache>
                <c:ptCount val="1"/>
                <c:pt idx="0">
                  <c:v>AURA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weather'!$X$4:$X$55</c:f>
              <c:numCache>
                <c:formatCode>General</c:formatCode>
                <c:ptCount val="52"/>
                <c:pt idx="12">
                  <c:v>1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8939-4506-AB3A-35D5F53F1D5A}"/>
            </c:ext>
          </c:extLst>
        </c:ser>
        <c:ser>
          <c:idx val="37"/>
          <c:order val="21"/>
          <c:tx>
            <c:strRef>
              <c:f>'Monitored - weather'!$W$3</c:f>
              <c:strCache>
                <c:ptCount val="1"/>
                <c:pt idx="0">
                  <c:v>TERRA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weather'!$W$4:$W$55</c:f>
              <c:numCache>
                <c:formatCode>General</c:formatCode>
                <c:ptCount val="52"/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8939-4506-AB3A-35D5F53F1D5A}"/>
            </c:ext>
          </c:extLst>
        </c:ser>
        <c:ser>
          <c:idx val="3"/>
          <c:order val="22"/>
          <c:tx>
            <c:strRef>
              <c:f>'Monitored - weather'!$H$3</c:f>
              <c:strCache>
                <c:ptCount val="1"/>
                <c:pt idx="0">
                  <c:v>ERS-1/2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weather'!$H$4:$H$55</c:f>
              <c:numCache>
                <c:formatCode>General</c:formatCode>
                <c:ptCount val="52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3</c:v>
                </c:pt>
                <c:pt idx="8">
                  <c:v>1</c:v>
                </c:pt>
                <c:pt idx="9">
                  <c:v>2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8939-4506-AB3A-35D5F53F1D5A}"/>
            </c:ext>
          </c:extLst>
        </c:ser>
        <c:ser>
          <c:idx val="13"/>
          <c:order val="23"/>
          <c:tx>
            <c:strRef>
              <c:f>'Monitored - weather'!$Z$3</c:f>
              <c:strCache>
                <c:ptCount val="1"/>
                <c:pt idx="0">
                  <c:v>QuikSCAT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weather'!$Z$4:$Z$55</c:f>
              <c:numCache>
                <c:formatCode>General</c:formatCode>
                <c:ptCount val="52"/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8939-4506-AB3A-35D5F53F1D5A}"/>
            </c:ext>
          </c:extLst>
        </c:ser>
        <c:ser>
          <c:idx val="15"/>
          <c:order val="24"/>
          <c:tx>
            <c:strRef>
              <c:f>'Monitored - weather'!$AB$3</c:f>
              <c:strCache>
                <c:ptCount val="1"/>
                <c:pt idx="0">
                  <c:v>Oceansat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weather'!$AB$4:$AB$55</c:f>
              <c:numCache>
                <c:formatCode>General</c:formatCode>
                <c:ptCount val="52"/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8939-4506-AB3A-35D5F53F1D5A}"/>
            </c:ext>
          </c:extLst>
        </c:ser>
        <c:ser>
          <c:idx val="38"/>
          <c:order val="25"/>
          <c:tx>
            <c:strRef>
              <c:f>'Monitored - weather'!$AT$3</c:f>
              <c:strCache>
                <c:ptCount val="1"/>
                <c:pt idx="0">
                  <c:v>RapidSCAT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weather'!$AT$4:$AT$55</c:f>
              <c:numCache>
                <c:formatCode>General</c:formatCode>
                <c:ptCount val="52"/>
              </c:numCache>
            </c:numRef>
          </c:val>
          <c:extLst>
            <c:ext xmlns:c16="http://schemas.microsoft.com/office/drawing/2014/chart" uri="{C3380CC4-5D6E-409C-BE32-E72D297353CC}">
              <c16:uniqueId val="{00000019-8939-4506-AB3A-35D5F53F1D5A}"/>
            </c:ext>
          </c:extLst>
        </c:ser>
        <c:ser>
          <c:idx val="16"/>
          <c:order val="26"/>
          <c:tx>
            <c:strRef>
              <c:f>'Monitored - weather'!$AC$3</c:f>
              <c:strCache>
                <c:ptCount val="1"/>
                <c:pt idx="0">
                  <c:v>HY2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weather'!$AC$4:$AC$55</c:f>
              <c:numCache>
                <c:formatCode>General</c:formatCode>
                <c:ptCount val="52"/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8939-4506-AB3A-35D5F53F1D5A}"/>
            </c:ext>
          </c:extLst>
        </c:ser>
        <c:ser>
          <c:idx val="4"/>
          <c:order val="27"/>
          <c:tx>
            <c:strRef>
              <c:f>'Monitored - weather'!$I$3</c:f>
              <c:strCache>
                <c:ptCount val="1"/>
                <c:pt idx="0">
                  <c:v>ENVISAT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weather'!$I$4:$I$55</c:f>
              <c:numCache>
                <c:formatCode>General</c:formatCode>
                <c:ptCount val="52"/>
                <c:pt idx="6">
                  <c:v>3</c:v>
                </c:pt>
                <c:pt idx="7">
                  <c:v>4</c:v>
                </c:pt>
                <c:pt idx="8">
                  <c:v>6</c:v>
                </c:pt>
                <c:pt idx="9">
                  <c:v>6</c:v>
                </c:pt>
                <c:pt idx="10">
                  <c:v>6</c:v>
                </c:pt>
                <c:pt idx="11">
                  <c:v>6</c:v>
                </c:pt>
                <c:pt idx="12">
                  <c:v>6</c:v>
                </c:pt>
                <c:pt idx="13">
                  <c:v>6</c:v>
                </c:pt>
                <c:pt idx="14">
                  <c:v>6</c:v>
                </c:pt>
                <c:pt idx="15">
                  <c:v>7</c:v>
                </c:pt>
                <c:pt idx="16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8939-4506-AB3A-35D5F53F1D5A}"/>
            </c:ext>
          </c:extLst>
        </c:ser>
        <c:ser>
          <c:idx val="14"/>
          <c:order val="28"/>
          <c:tx>
            <c:strRef>
              <c:f>'Monitored - weather'!$AD$3</c:f>
              <c:strCache>
                <c:ptCount val="1"/>
                <c:pt idx="0">
                  <c:v>JASON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weather'!$AD$4:$AD$55</c:f>
              <c:numCache>
                <c:formatCode>General</c:formatCode>
                <c:ptCount val="52"/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8939-4506-AB3A-35D5F53F1D5A}"/>
            </c:ext>
          </c:extLst>
        </c:ser>
        <c:ser>
          <c:idx val="21"/>
          <c:order val="29"/>
          <c:tx>
            <c:strRef>
              <c:f>'Monitored - weather'!$AE$3</c:f>
              <c:strCache>
                <c:ptCount val="1"/>
                <c:pt idx="0">
                  <c:v>Saral/Altika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weather'!$AE$4:$AE$55</c:f>
              <c:numCache>
                <c:formatCode>General</c:formatCode>
                <c:ptCount val="52"/>
                <c:pt idx="18">
                  <c:v>1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8939-4506-AB3A-35D5F53F1D5A}"/>
            </c:ext>
          </c:extLst>
        </c:ser>
        <c:ser>
          <c:idx val="36"/>
          <c:order val="30"/>
          <c:tx>
            <c:strRef>
              <c:f>'Monitored - weather'!$AL$3</c:f>
              <c:strCache>
                <c:ptCount val="1"/>
                <c:pt idx="0">
                  <c:v>Cryosat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weather'!$AL$4:$AL$55</c:f>
              <c:numCache>
                <c:formatCode>General</c:formatCode>
                <c:ptCount val="52"/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E-8939-4506-AB3A-35D5F53F1D5A}"/>
            </c:ext>
          </c:extLst>
        </c:ser>
        <c:ser>
          <c:idx val="17"/>
          <c:order val="31"/>
          <c:tx>
            <c:strRef>
              <c:f>'Monitored - weather'!$AF$3</c:f>
              <c:strCache>
                <c:ptCount val="1"/>
                <c:pt idx="0">
                  <c:v>Meteosat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weather'!$AF$4:$AF$55</c:f>
              <c:numCache>
                <c:formatCode>General</c:formatCode>
                <c:ptCount val="52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4</c:v>
                </c:pt>
                <c:pt idx="8">
                  <c:v>4</c:v>
                </c:pt>
                <c:pt idx="9">
                  <c:v>4</c:v>
                </c:pt>
                <c:pt idx="10">
                  <c:v>4</c:v>
                </c:pt>
                <c:pt idx="11">
                  <c:v>4</c:v>
                </c:pt>
                <c:pt idx="12">
                  <c:v>4</c:v>
                </c:pt>
                <c:pt idx="13">
                  <c:v>4</c:v>
                </c:pt>
                <c:pt idx="14">
                  <c:v>4</c:v>
                </c:pt>
                <c:pt idx="15">
                  <c:v>4</c:v>
                </c:pt>
                <c:pt idx="16">
                  <c:v>4</c:v>
                </c:pt>
                <c:pt idx="17">
                  <c:v>4</c:v>
                </c:pt>
                <c:pt idx="18">
                  <c:v>4</c:v>
                </c:pt>
                <c:pt idx="19">
                  <c:v>4</c:v>
                </c:pt>
                <c:pt idx="20">
                  <c:v>4</c:v>
                </c:pt>
                <c:pt idx="21">
                  <c:v>6</c:v>
                </c:pt>
                <c:pt idx="22">
                  <c:v>4</c:v>
                </c:pt>
                <c:pt idx="23">
                  <c:v>4</c:v>
                </c:pt>
                <c:pt idx="24">
                  <c:v>4</c:v>
                </c:pt>
                <c:pt idx="25">
                  <c:v>4</c:v>
                </c:pt>
                <c:pt idx="26">
                  <c:v>4</c:v>
                </c:pt>
                <c:pt idx="27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8939-4506-AB3A-35D5F53F1D5A}"/>
            </c:ext>
          </c:extLst>
        </c:ser>
        <c:ser>
          <c:idx val="18"/>
          <c:order val="32"/>
          <c:tx>
            <c:strRef>
              <c:f>'Monitored - weather'!$AG$3</c:f>
              <c:strCache>
                <c:ptCount val="1"/>
                <c:pt idx="0">
                  <c:v>GOES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weather'!$AG$4:$AG$55</c:f>
              <c:numCache>
                <c:formatCode>General</c:formatCode>
                <c:ptCount val="52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4</c:v>
                </c:pt>
                <c:pt idx="11">
                  <c:v>4</c:v>
                </c:pt>
                <c:pt idx="12">
                  <c:v>4</c:v>
                </c:pt>
                <c:pt idx="13">
                  <c:v>4</c:v>
                </c:pt>
                <c:pt idx="14">
                  <c:v>4</c:v>
                </c:pt>
                <c:pt idx="15">
                  <c:v>4</c:v>
                </c:pt>
                <c:pt idx="16">
                  <c:v>4</c:v>
                </c:pt>
                <c:pt idx="17">
                  <c:v>4</c:v>
                </c:pt>
                <c:pt idx="18">
                  <c:v>4</c:v>
                </c:pt>
                <c:pt idx="19">
                  <c:v>4</c:v>
                </c:pt>
                <c:pt idx="20">
                  <c:v>4</c:v>
                </c:pt>
                <c:pt idx="21">
                  <c:v>4</c:v>
                </c:pt>
                <c:pt idx="22">
                  <c:v>2</c:v>
                </c:pt>
                <c:pt idx="23">
                  <c:v>4</c:v>
                </c:pt>
                <c:pt idx="24">
                  <c:v>4</c:v>
                </c:pt>
                <c:pt idx="25">
                  <c:v>4</c:v>
                </c:pt>
                <c:pt idx="26">
                  <c:v>4</c:v>
                </c:pt>
                <c:pt idx="27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8939-4506-AB3A-35D5F53F1D5A}"/>
            </c:ext>
          </c:extLst>
        </c:ser>
        <c:ser>
          <c:idx val="19"/>
          <c:order val="33"/>
          <c:tx>
            <c:strRef>
              <c:f>'Monitored - weather'!$AH$3</c:f>
              <c:strCache>
                <c:ptCount val="1"/>
                <c:pt idx="0">
                  <c:v>Himawari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weather'!$AH$4:$AH$55</c:f>
              <c:numCache>
                <c:formatCode>General</c:formatCode>
                <c:ptCount val="5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3</c:v>
                </c:pt>
                <c:pt idx="20">
                  <c:v>4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8939-4506-AB3A-35D5F53F1D5A}"/>
            </c:ext>
          </c:extLst>
        </c:ser>
        <c:ser>
          <c:idx val="20"/>
          <c:order val="34"/>
          <c:tx>
            <c:strRef>
              <c:f>'Monitored - weather'!$AK$3</c:f>
              <c:strCache>
                <c:ptCount val="1"/>
                <c:pt idx="0">
                  <c:v>FY2+4</c:v>
                </c:pt>
              </c:strCache>
            </c:strRef>
          </c:tx>
          <c:invertIfNegative val="0"/>
          <c:val>
            <c:numRef>
              <c:f>'Monitored - weather'!$AK$4:$AK$31</c:f>
              <c:numCache>
                <c:formatCode>General</c:formatCode>
                <c:ptCount val="28"/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8939-4506-AB3A-35D5F53F1D5A}"/>
            </c:ext>
          </c:extLst>
        </c:ser>
        <c:ser>
          <c:idx val="25"/>
          <c:order val="35"/>
          <c:tx>
            <c:strRef>
              <c:f>'Monitored - weather'!$AM$3</c:f>
              <c:strCache>
                <c:ptCount val="1"/>
                <c:pt idx="0">
                  <c:v>SMOS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weather'!$AM$4:$AM$55</c:f>
              <c:numCache>
                <c:formatCode>General</c:formatCode>
                <c:ptCount val="52"/>
                <c:pt idx="13">
                  <c:v>0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3-8939-4506-AB3A-35D5F53F1D5A}"/>
            </c:ext>
          </c:extLst>
        </c:ser>
        <c:ser>
          <c:idx val="40"/>
          <c:order val="36"/>
          <c:tx>
            <c:strRef>
              <c:f>'Monitored - weather'!$AR$3</c:f>
              <c:strCache>
                <c:ptCount val="1"/>
                <c:pt idx="0">
                  <c:v>SMAP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weather'!$AR$4:$AR$55</c:f>
              <c:numCache>
                <c:formatCode>General</c:formatCode>
                <c:ptCount val="52"/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4-8939-4506-AB3A-35D5F53F1D5A}"/>
            </c:ext>
          </c:extLst>
        </c:ser>
        <c:ser>
          <c:idx val="26"/>
          <c:order val="37"/>
          <c:tx>
            <c:strRef>
              <c:f>'Monitored - weather'!$AN$3</c:f>
              <c:strCache>
                <c:ptCount val="1"/>
                <c:pt idx="0">
                  <c:v>EarthCARE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weather'!$AN$4:$AN$55</c:f>
              <c:numCache>
                <c:formatCode>General</c:formatCode>
                <c:ptCount val="52"/>
                <c:pt idx="26">
                  <c:v>2</c:v>
                </c:pt>
                <c:pt idx="2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5-8939-4506-AB3A-35D5F53F1D5A}"/>
            </c:ext>
          </c:extLst>
        </c:ser>
        <c:ser>
          <c:idx val="27"/>
          <c:order val="38"/>
          <c:tx>
            <c:strRef>
              <c:f>'Monitored - weather'!$AO$3</c:f>
              <c:strCache>
                <c:ptCount val="1"/>
                <c:pt idx="0">
                  <c:v>ADM Aeolus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weather'!$AO$4:$AO$55</c:f>
              <c:numCache>
                <c:formatCode>General</c:formatCode>
                <c:ptCount val="52"/>
                <c:pt idx="23">
                  <c:v>1</c:v>
                </c:pt>
                <c:pt idx="24">
                  <c:v>1</c:v>
                </c:pt>
                <c:pt idx="2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8939-4506-AB3A-35D5F53F1D5A}"/>
            </c:ext>
          </c:extLst>
        </c:ser>
        <c:ser>
          <c:idx val="28"/>
          <c:order val="39"/>
          <c:tx>
            <c:strRef>
              <c:f>'Monitored - weather'!$AP$3</c:f>
              <c:strCache>
                <c:ptCount val="1"/>
                <c:pt idx="0">
                  <c:v>GOSAT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weather'!$AP$4:$AP$55</c:f>
              <c:numCache>
                <c:formatCode>General</c:formatCode>
                <c:ptCount val="52"/>
              </c:numCache>
            </c:numRef>
          </c:val>
          <c:extLst>
            <c:ext xmlns:c16="http://schemas.microsoft.com/office/drawing/2014/chart" uri="{C3380CC4-5D6E-409C-BE32-E72D297353CC}">
              <c16:uniqueId val="{00000027-8939-4506-AB3A-35D5F53F1D5A}"/>
            </c:ext>
          </c:extLst>
        </c:ser>
        <c:ser>
          <c:idx val="29"/>
          <c:order val="40"/>
          <c:tx>
            <c:strRef>
              <c:f>'Monitored - weather'!$AQ$3</c:f>
              <c:strCache>
                <c:ptCount val="1"/>
                <c:pt idx="0">
                  <c:v>Sentinel 3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weather'!$AQ$4:$AQ$55</c:f>
              <c:numCache>
                <c:formatCode>General</c:formatCode>
                <c:ptCount val="52"/>
                <c:pt idx="22">
                  <c:v>1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8-8939-4506-AB3A-35D5F53F1D5A}"/>
            </c:ext>
          </c:extLst>
        </c:ser>
        <c:ser>
          <c:idx val="33"/>
          <c:order val="41"/>
          <c:tx>
            <c:strRef>
              <c:f>'Monitored - weather'!$AS$3</c:f>
              <c:strCache>
                <c:ptCount val="1"/>
                <c:pt idx="0">
                  <c:v>Sentinel 5p</c:v>
                </c:pt>
              </c:strCache>
            </c:strRef>
          </c:tx>
          <c:invertIfNegative val="0"/>
          <c:cat>
            <c:numRef>
              <c:f>'Monitored - weather'!$A$4:$A$38</c:f>
              <c:numCache>
                <c:formatCode>General</c:formatCode>
                <c:ptCount val="35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cat>
          <c:val>
            <c:numRef>
              <c:f>'Monitored - weather'!$AS$4:$AS$55</c:f>
              <c:numCache>
                <c:formatCode>General</c:formatCode>
                <c:ptCount val="52"/>
                <c:pt idx="23">
                  <c:v>1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9-8939-4506-AB3A-35D5F53F1D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24985344"/>
        <c:axId val="1"/>
      </c:barChart>
      <c:dateAx>
        <c:axId val="7249853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3175">
            <a:solidFill>
              <a:srgbClr val="878787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"/>
        <c:crosses val="autoZero"/>
        <c:auto val="0"/>
        <c:lblOffset val="100"/>
        <c:baseTimeUnit val="days"/>
      </c:dateAx>
      <c:valAx>
        <c:axId val="1"/>
        <c:scaling>
          <c:orientation val="minMax"/>
        </c:scaling>
        <c:delete val="0"/>
        <c:axPos val="l"/>
        <c:majorGridlines>
          <c:spPr>
            <a:ln w="3175">
              <a:solidFill>
                <a:srgbClr val="878787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878787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72498534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5.1229507073932617E-2"/>
          <c:y val="0.74517831051590988"/>
          <c:w val="0.93838163895191506"/>
          <c:h val="0.23824451410658307"/>
        </c:manualLayout>
      </c:layout>
      <c:overlay val="0"/>
      <c:txPr>
        <a:bodyPr/>
        <a:lstStyle/>
        <a:p>
          <a:pPr>
            <a:defRPr sz="11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  <c:userShapes r:id="rId2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9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381233-AC79-3E4B-9074-2062DB85F177}" type="doc">
      <dgm:prSet loTypeId="urn:microsoft.com/office/officeart/2005/8/layout/vList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5D982-1D04-EE45-9428-BA1335937811}">
      <dgm:prSet custT="1"/>
      <dgm:spPr/>
      <dgm:t>
        <a:bodyPr/>
        <a:lstStyle/>
        <a:p>
          <a:pPr rtl="0"/>
          <a:endParaRPr lang="en-US" sz="1200" dirty="0">
            <a:solidFill>
              <a:schemeClr val="tx1"/>
            </a:solidFill>
          </a:endParaRPr>
        </a:p>
      </dgm:t>
    </dgm:pt>
    <dgm:pt modelId="{FF93376B-1E5B-1C46-9F7E-C49D386CAFE3}" type="sibTrans" cxnId="{836517A1-9280-FA45-8A6B-484DC763B1C8}">
      <dgm:prSet/>
      <dgm:spPr/>
      <dgm:t>
        <a:bodyPr/>
        <a:lstStyle/>
        <a:p>
          <a:endParaRPr lang="en-US"/>
        </a:p>
      </dgm:t>
    </dgm:pt>
    <dgm:pt modelId="{7DE686F6-6B53-CF4F-88D7-42A3266D5C74}" type="parTrans" cxnId="{836517A1-9280-FA45-8A6B-484DC763B1C8}">
      <dgm:prSet/>
      <dgm:spPr/>
      <dgm:t>
        <a:bodyPr/>
        <a:lstStyle/>
        <a:p>
          <a:endParaRPr lang="en-US"/>
        </a:p>
      </dgm:t>
    </dgm:pt>
    <dgm:pt modelId="{A52DD198-716F-F345-A112-97D5A5B37C00}" type="pres">
      <dgm:prSet presAssocID="{81381233-AC79-3E4B-9074-2062DB85F177}" presName="linearFlow" presStyleCnt="0">
        <dgm:presLayoutVars>
          <dgm:dir/>
          <dgm:resizeHandles val="exact"/>
        </dgm:presLayoutVars>
      </dgm:prSet>
      <dgm:spPr/>
    </dgm:pt>
    <dgm:pt modelId="{229EFE18-CAEF-224F-8B72-2B2494EC696E}" type="pres">
      <dgm:prSet presAssocID="{CC55D982-1D04-EE45-9428-BA1335937811}" presName="composite" presStyleCnt="0"/>
      <dgm:spPr/>
    </dgm:pt>
    <dgm:pt modelId="{2FAEDB34-8EA3-0B43-9E85-7E588549A3D0}" type="pres">
      <dgm:prSet presAssocID="{CC55D982-1D04-EE45-9428-BA1335937811}" presName="imgShp" presStyleLbl="fgImgPlace1" presStyleIdx="0" presStyleCnt="1" custLinFactNeighborX="-57567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EB64C4F-7E58-0946-9ACE-41B3F09AD6FE}" type="pres">
      <dgm:prSet presAssocID="{CC55D982-1D04-EE45-9428-BA1335937811}" presName="txShp" presStyleLbl="node1" presStyleIdx="0" presStyleCnt="1" custScaleX="94399" custScaleY="100000" custLinFactNeighborX="-4180" custLinFactNeighborY="-12709">
        <dgm:presLayoutVars>
          <dgm:bulletEnabled val="1"/>
        </dgm:presLayoutVars>
      </dgm:prSet>
      <dgm:spPr/>
    </dgm:pt>
  </dgm:ptLst>
  <dgm:cxnLst>
    <dgm:cxn modelId="{836517A1-9280-FA45-8A6B-484DC763B1C8}" srcId="{81381233-AC79-3E4B-9074-2062DB85F177}" destId="{CC55D982-1D04-EE45-9428-BA1335937811}" srcOrd="0" destOrd="0" parTransId="{7DE686F6-6B53-CF4F-88D7-42A3266D5C74}" sibTransId="{FF93376B-1E5B-1C46-9F7E-C49D386CAFE3}"/>
    <dgm:cxn modelId="{739786B2-F265-4AB6-8B75-2913A4F8FE04}" type="presOf" srcId="{81381233-AC79-3E4B-9074-2062DB85F177}" destId="{A52DD198-716F-F345-A112-97D5A5B37C00}" srcOrd="0" destOrd="0" presId="urn:microsoft.com/office/officeart/2005/8/layout/vList3"/>
    <dgm:cxn modelId="{C226D4B8-30D3-4821-AC38-1DCE6F90EFB2}" type="presOf" srcId="{CC55D982-1D04-EE45-9428-BA1335937811}" destId="{DEB64C4F-7E58-0946-9ACE-41B3F09AD6FE}" srcOrd="0" destOrd="0" presId="urn:microsoft.com/office/officeart/2005/8/layout/vList3"/>
    <dgm:cxn modelId="{D544F31C-B48B-4F43-A4B3-03F4DA164B3B}" type="presParOf" srcId="{A52DD198-716F-F345-A112-97D5A5B37C00}" destId="{229EFE18-CAEF-224F-8B72-2B2494EC696E}" srcOrd="0" destOrd="0" presId="urn:microsoft.com/office/officeart/2005/8/layout/vList3"/>
    <dgm:cxn modelId="{FF24DBFD-C26F-4FCD-8A79-907EE707F43D}" type="presParOf" srcId="{229EFE18-CAEF-224F-8B72-2B2494EC696E}" destId="{2FAEDB34-8EA3-0B43-9E85-7E588549A3D0}" srcOrd="0" destOrd="0" presId="urn:microsoft.com/office/officeart/2005/8/layout/vList3"/>
    <dgm:cxn modelId="{15F28BF8-B7DF-4368-AE76-F846B39195A8}" type="presParOf" srcId="{229EFE18-CAEF-224F-8B72-2B2494EC696E}" destId="{DEB64C4F-7E58-0946-9ACE-41B3F09AD6F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8F7261-14AF-EF45-B6B9-2AC9FDDE2040}" type="doc">
      <dgm:prSet loTypeId="urn:microsoft.com/office/officeart/2005/8/layout/l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B91477A-A1B8-6640-943F-FE9A4B9DD086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Observations</a:t>
          </a:r>
        </a:p>
      </dgm:t>
    </dgm:pt>
    <dgm:pt modelId="{67956DF0-DDE9-864A-993B-14CA4A691F42}" type="parTrans" cxnId="{15453007-D5E8-0642-9C96-63E6210D2729}">
      <dgm:prSet/>
      <dgm:spPr/>
      <dgm:t>
        <a:bodyPr/>
        <a:lstStyle/>
        <a:p>
          <a:endParaRPr lang="en-US"/>
        </a:p>
      </dgm:t>
    </dgm:pt>
    <dgm:pt modelId="{5CC8EC82-D2C9-1541-B807-68025DA260E1}" type="sibTrans" cxnId="{15453007-D5E8-0642-9C96-63E6210D2729}">
      <dgm:prSet/>
      <dgm:spPr/>
      <dgm:t>
        <a:bodyPr/>
        <a:lstStyle/>
        <a:p>
          <a:endParaRPr lang="en-US"/>
        </a:p>
      </dgm:t>
    </dgm:pt>
    <dgm:pt modelId="{15CC5D97-9C1F-FD46-930A-DDD9B70B8EF3}">
      <dgm:prSet phldrT="[Text]"/>
      <dgm:spPr/>
      <dgm:t>
        <a:bodyPr/>
        <a:lstStyle/>
        <a:p>
          <a:r>
            <a:rPr lang="en-US" b="0" dirty="0">
              <a:solidFill>
                <a:srgbClr val="00B050"/>
              </a:solidFill>
            </a:rPr>
            <a:t>Global estimates of ECVs from satellite and in-situ observations</a:t>
          </a:r>
        </a:p>
      </dgm:t>
    </dgm:pt>
    <dgm:pt modelId="{60ADA425-62D2-E344-9F04-ED5764F60BD3}" type="parTrans" cxnId="{4EDA443D-676E-BE41-B60B-2AB9D851760C}">
      <dgm:prSet/>
      <dgm:spPr/>
      <dgm:t>
        <a:bodyPr/>
        <a:lstStyle/>
        <a:p>
          <a:endParaRPr lang="en-US"/>
        </a:p>
      </dgm:t>
    </dgm:pt>
    <dgm:pt modelId="{87A47A8F-811B-104E-A1EC-70625A7920A6}" type="sibTrans" cxnId="{4EDA443D-676E-BE41-B60B-2AB9D851760C}">
      <dgm:prSet/>
      <dgm:spPr/>
      <dgm:t>
        <a:bodyPr/>
        <a:lstStyle/>
        <a:p>
          <a:endParaRPr lang="en-US"/>
        </a:p>
      </dgm:t>
    </dgm:pt>
    <dgm:pt modelId="{06237953-84F9-C54A-8A4C-3AF0846454F1}">
      <dgm:prSet phldrT="[Text]"/>
      <dgm:spPr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r>
            <a:rPr lang="en-US" dirty="0">
              <a:solidFill>
                <a:srgbClr val="00B050"/>
              </a:solidFill>
            </a:rPr>
            <a:t>Reprocessed CDRs, reference observations</a:t>
          </a:r>
        </a:p>
      </dgm:t>
    </dgm:pt>
    <dgm:pt modelId="{5B237216-27D4-F541-85C3-86C0CE070037}" type="parTrans" cxnId="{DCBC86E2-7357-8342-85A2-F2B3FCFD8209}">
      <dgm:prSet/>
      <dgm:spPr/>
      <dgm:t>
        <a:bodyPr/>
        <a:lstStyle/>
        <a:p>
          <a:endParaRPr lang="en-US"/>
        </a:p>
      </dgm:t>
    </dgm:pt>
    <dgm:pt modelId="{97D3EBB4-73A3-5948-BD31-732C09A74645}" type="sibTrans" cxnId="{DCBC86E2-7357-8342-85A2-F2B3FCFD8209}">
      <dgm:prSet/>
      <dgm:spPr/>
      <dgm:t>
        <a:bodyPr/>
        <a:lstStyle/>
        <a:p>
          <a:endParaRPr lang="en-US"/>
        </a:p>
      </dgm:t>
    </dgm:pt>
    <dgm:pt modelId="{411EE1DB-FDB3-F54E-90E5-FE50FA40DB3C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Climate reanalysis</a:t>
          </a:r>
        </a:p>
      </dgm:t>
    </dgm:pt>
    <dgm:pt modelId="{83436C58-D2F2-7648-A0F3-F48303BCA79A}" type="parTrans" cxnId="{4A354259-B183-334A-A623-9004CC1BD3DB}">
      <dgm:prSet/>
      <dgm:spPr/>
      <dgm:t>
        <a:bodyPr/>
        <a:lstStyle/>
        <a:p>
          <a:endParaRPr lang="en-US"/>
        </a:p>
      </dgm:t>
    </dgm:pt>
    <dgm:pt modelId="{1609C1AA-6928-5B4D-AFEB-C3DBABDCA1B8}" type="sibTrans" cxnId="{4A354259-B183-334A-A623-9004CC1BD3DB}">
      <dgm:prSet/>
      <dgm:spPr/>
      <dgm:t>
        <a:bodyPr/>
        <a:lstStyle/>
        <a:p>
          <a:endParaRPr lang="en-US"/>
        </a:p>
      </dgm:t>
    </dgm:pt>
    <dgm:pt modelId="{9F2B372C-7F0A-A44C-8E56-A60B098DFBE0}">
      <dgm:prSet phldrT="[Text]"/>
      <dgm:spPr/>
      <dgm:t>
        <a:bodyPr/>
        <a:lstStyle/>
        <a:p>
          <a:r>
            <a:rPr lang="en-US" dirty="0">
              <a:solidFill>
                <a:srgbClr val="00B050"/>
              </a:solidFill>
            </a:rPr>
            <a:t>Global atmosphere, ocean, land</a:t>
          </a:r>
        </a:p>
      </dgm:t>
    </dgm:pt>
    <dgm:pt modelId="{9C310F0D-3B94-DE49-A15A-AA0B6C108E52}" type="parTrans" cxnId="{F29B388B-BFB1-4A42-BE4B-DAC73FFD0A73}">
      <dgm:prSet/>
      <dgm:spPr/>
      <dgm:t>
        <a:bodyPr/>
        <a:lstStyle/>
        <a:p>
          <a:endParaRPr lang="en-US"/>
        </a:p>
      </dgm:t>
    </dgm:pt>
    <dgm:pt modelId="{2C28C895-30D8-3A41-BC0B-5C9B768AF294}" type="sibTrans" cxnId="{F29B388B-BFB1-4A42-BE4B-DAC73FFD0A73}">
      <dgm:prSet/>
      <dgm:spPr/>
      <dgm:t>
        <a:bodyPr/>
        <a:lstStyle/>
        <a:p>
          <a:endParaRPr lang="en-US"/>
        </a:p>
      </dgm:t>
    </dgm:pt>
    <dgm:pt modelId="{E4E973F8-8A56-9F4B-8234-17AD49D2542F}">
      <dgm:prSet phldrT="[Text]"/>
      <dgm:spPr/>
      <dgm:t>
        <a:bodyPr/>
        <a:lstStyle/>
        <a:p>
          <a:r>
            <a:rPr lang="en-US" dirty="0">
              <a:solidFill>
                <a:srgbClr val="00B050"/>
              </a:solidFill>
            </a:rPr>
            <a:t>Regional reanalysis for Europe</a:t>
          </a:r>
        </a:p>
      </dgm:t>
    </dgm:pt>
    <dgm:pt modelId="{10834476-AC6D-784D-9A45-7617106838E7}" type="parTrans" cxnId="{20B11E4E-5121-B447-9B5F-C3F316B2519D}">
      <dgm:prSet/>
      <dgm:spPr/>
      <dgm:t>
        <a:bodyPr/>
        <a:lstStyle/>
        <a:p>
          <a:endParaRPr lang="en-US"/>
        </a:p>
      </dgm:t>
    </dgm:pt>
    <dgm:pt modelId="{ADB06B23-3970-E747-8C51-675F13974854}" type="sibTrans" cxnId="{20B11E4E-5121-B447-9B5F-C3F316B2519D}">
      <dgm:prSet/>
      <dgm:spPr/>
      <dgm:t>
        <a:bodyPr/>
        <a:lstStyle/>
        <a:p>
          <a:endParaRPr lang="en-US"/>
        </a:p>
      </dgm:t>
    </dgm:pt>
    <dgm:pt modelId="{6D845765-D39C-F348-9A3F-6EE2CE5B0FBF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Model output</a:t>
          </a:r>
        </a:p>
      </dgm:t>
    </dgm:pt>
    <dgm:pt modelId="{DA5635E9-558A-2248-8DBE-D44149DCA141}" type="parTrans" cxnId="{E9274965-E096-FD4A-95FD-6C3D5D684EFA}">
      <dgm:prSet/>
      <dgm:spPr/>
      <dgm:t>
        <a:bodyPr/>
        <a:lstStyle/>
        <a:p>
          <a:endParaRPr lang="en-US"/>
        </a:p>
      </dgm:t>
    </dgm:pt>
    <dgm:pt modelId="{CD64C363-8904-9040-98BF-7AD534C0F6F3}" type="sibTrans" cxnId="{E9274965-E096-FD4A-95FD-6C3D5D684EFA}">
      <dgm:prSet/>
      <dgm:spPr/>
      <dgm:t>
        <a:bodyPr/>
        <a:lstStyle/>
        <a:p>
          <a:endParaRPr lang="en-US"/>
        </a:p>
      </dgm:t>
    </dgm:pt>
    <dgm:pt modelId="{38AC9810-007F-0441-8AAC-4DF5D3CAAEED}">
      <dgm:prSet phldrT="[Text]"/>
      <dgm:spPr/>
      <dgm:t>
        <a:bodyPr/>
        <a:lstStyle/>
        <a:p>
          <a:r>
            <a:rPr lang="en-US" dirty="0">
              <a:solidFill>
                <a:srgbClr val="00B050"/>
              </a:solidFill>
            </a:rPr>
            <a:t>Multi-model seasonal forecast products</a:t>
          </a:r>
        </a:p>
      </dgm:t>
    </dgm:pt>
    <dgm:pt modelId="{D3F70555-C8AC-D34B-A24E-7B0E05F21468}" type="parTrans" cxnId="{FC5A2740-359A-5C42-B906-A7CC997C6BCF}">
      <dgm:prSet/>
      <dgm:spPr/>
      <dgm:t>
        <a:bodyPr/>
        <a:lstStyle/>
        <a:p>
          <a:endParaRPr lang="en-US"/>
        </a:p>
      </dgm:t>
    </dgm:pt>
    <dgm:pt modelId="{0B4ECB1A-FDFD-1043-8269-20892ECA794F}" type="sibTrans" cxnId="{FC5A2740-359A-5C42-B906-A7CC997C6BCF}">
      <dgm:prSet/>
      <dgm:spPr/>
      <dgm:t>
        <a:bodyPr/>
        <a:lstStyle/>
        <a:p>
          <a:endParaRPr lang="en-US"/>
        </a:p>
      </dgm:t>
    </dgm:pt>
    <dgm:pt modelId="{964175FF-BAAE-D942-B062-DBDA83351A0D}">
      <dgm:prSet phldrT="[Text]"/>
      <dgm:spPr/>
      <dgm:t>
        <a:bodyPr/>
        <a:lstStyle/>
        <a:p>
          <a:r>
            <a:rPr lang="en-US" dirty="0">
              <a:solidFill>
                <a:srgbClr val="00B050"/>
              </a:solidFill>
            </a:rPr>
            <a:t>Access to CMIP data and products (global and regional)</a:t>
          </a:r>
        </a:p>
      </dgm:t>
    </dgm:pt>
    <dgm:pt modelId="{3F50CE98-D39F-344E-83FD-9376D9485A01}" type="parTrans" cxnId="{96AE497D-FAA6-7F4D-9B29-F63FF1E20EE6}">
      <dgm:prSet/>
      <dgm:spPr/>
      <dgm:t>
        <a:bodyPr/>
        <a:lstStyle/>
        <a:p>
          <a:endParaRPr lang="en-US"/>
        </a:p>
      </dgm:t>
    </dgm:pt>
    <dgm:pt modelId="{2EE67AEE-2C91-FF48-B204-3A91B9070025}" type="sibTrans" cxnId="{96AE497D-FAA6-7F4D-9B29-F63FF1E20EE6}">
      <dgm:prSet/>
      <dgm:spPr/>
      <dgm:t>
        <a:bodyPr/>
        <a:lstStyle/>
        <a:p>
          <a:endParaRPr lang="en-US"/>
        </a:p>
      </dgm:t>
    </dgm:pt>
    <dgm:pt modelId="{0F5A609F-9579-1145-93FB-F5D11F53CEDF}">
      <dgm:prSet phldrT="[Text]" custT="1"/>
      <dgm:spPr/>
      <dgm:t>
        <a:bodyPr/>
        <a:lstStyle/>
        <a:p>
          <a:r>
            <a:rPr lang="en-US" sz="1000" dirty="0">
              <a:solidFill>
                <a:srgbClr val="00B050"/>
              </a:solidFill>
            </a:rPr>
            <a:t>Support for data rescue, climate data collections</a:t>
          </a:r>
        </a:p>
      </dgm:t>
    </dgm:pt>
    <dgm:pt modelId="{300B1B5B-1737-6447-AC34-542EFEC4D6BC}" type="parTrans" cxnId="{7911E785-96A2-DC40-A0E5-5DCBD152750C}">
      <dgm:prSet/>
      <dgm:spPr/>
      <dgm:t>
        <a:bodyPr/>
        <a:lstStyle/>
        <a:p>
          <a:endParaRPr lang="en-US"/>
        </a:p>
      </dgm:t>
    </dgm:pt>
    <dgm:pt modelId="{F26A57B4-BE3C-664E-8FC7-5580315A3135}" type="sibTrans" cxnId="{7911E785-96A2-DC40-A0E5-5DCBD152750C}">
      <dgm:prSet/>
      <dgm:spPr/>
      <dgm:t>
        <a:bodyPr/>
        <a:lstStyle/>
        <a:p>
          <a:endParaRPr lang="en-US"/>
        </a:p>
      </dgm:t>
    </dgm:pt>
    <dgm:pt modelId="{79F110D1-AEF9-8043-BACD-1AF1967943F0}">
      <dgm:prSet phldrT="[Text]"/>
      <dgm:spPr/>
      <dgm:t>
        <a:bodyPr/>
        <a:lstStyle/>
        <a:p>
          <a:r>
            <a:rPr lang="en-US" dirty="0">
              <a:solidFill>
                <a:srgbClr val="00B050"/>
              </a:solidFill>
            </a:rPr>
            <a:t>Coupled climate reanalysis for 100 years</a:t>
          </a:r>
        </a:p>
      </dgm:t>
    </dgm:pt>
    <dgm:pt modelId="{91BB5870-BF68-B74D-871C-6263597BC2A2}" type="parTrans" cxnId="{B54B2ADB-407E-3746-81CD-920914A806BC}">
      <dgm:prSet/>
      <dgm:spPr/>
      <dgm:t>
        <a:bodyPr/>
        <a:lstStyle/>
        <a:p>
          <a:endParaRPr lang="en-US"/>
        </a:p>
      </dgm:t>
    </dgm:pt>
    <dgm:pt modelId="{277E45F6-7F7F-8D4C-A33C-4FA919E2E355}" type="sibTrans" cxnId="{B54B2ADB-407E-3746-81CD-920914A806BC}">
      <dgm:prSet/>
      <dgm:spPr/>
      <dgm:t>
        <a:bodyPr/>
        <a:lstStyle/>
        <a:p>
          <a:endParaRPr lang="en-US"/>
        </a:p>
      </dgm:t>
    </dgm:pt>
    <dgm:pt modelId="{E54EE345-801D-5B45-A24A-FBDC62F0DE61}">
      <dgm:prSet phldrT="[Text]"/>
      <dgm:spPr/>
      <dgm:t>
        <a:bodyPr/>
        <a:lstStyle/>
        <a:p>
          <a:r>
            <a:rPr lang="en-US" dirty="0">
              <a:solidFill>
                <a:srgbClr val="00B050"/>
              </a:solidFill>
            </a:rPr>
            <a:t>Reference set of climate projections for Europe</a:t>
          </a:r>
        </a:p>
      </dgm:t>
    </dgm:pt>
    <dgm:pt modelId="{E7BF0476-2D90-0E4B-806C-B8AE76237DEE}" type="parTrans" cxnId="{643D0894-0C15-674C-8628-D5AE16E257B9}">
      <dgm:prSet/>
      <dgm:spPr/>
      <dgm:t>
        <a:bodyPr/>
        <a:lstStyle/>
        <a:p>
          <a:endParaRPr lang="en-US"/>
        </a:p>
      </dgm:t>
    </dgm:pt>
    <dgm:pt modelId="{A51F5806-4A0F-0F46-845B-DA086F8FCCD0}" type="sibTrans" cxnId="{643D0894-0C15-674C-8628-D5AE16E257B9}">
      <dgm:prSet/>
      <dgm:spPr/>
      <dgm:t>
        <a:bodyPr/>
        <a:lstStyle/>
        <a:p>
          <a:endParaRPr lang="en-US"/>
        </a:p>
      </dgm:t>
    </dgm:pt>
    <dgm:pt modelId="{84A8A471-83D1-3048-ACEE-4C58D5095D14}" type="pres">
      <dgm:prSet presAssocID="{B58F7261-14AF-EF45-B6B9-2AC9FDDE2040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4A90E7DB-1237-E342-8AF9-442039CA5B5A}" type="pres">
      <dgm:prSet presAssocID="{5B91477A-A1B8-6640-943F-FE9A4B9DD086}" presName="horFlow" presStyleCnt="0"/>
      <dgm:spPr/>
    </dgm:pt>
    <dgm:pt modelId="{D85A7DE6-F190-5F40-9C56-60A0313D07DE}" type="pres">
      <dgm:prSet presAssocID="{5B91477A-A1B8-6640-943F-FE9A4B9DD086}" presName="bigChev" presStyleLbl="node1" presStyleIdx="0" presStyleCnt="3" custScaleX="85228" custLinFactNeighborX="-50445"/>
      <dgm:spPr/>
    </dgm:pt>
    <dgm:pt modelId="{B2B30B26-CF0A-ED42-B303-E0A71160D278}" type="pres">
      <dgm:prSet presAssocID="{60ADA425-62D2-E344-9F04-ED5764F60BD3}" presName="parTrans" presStyleCnt="0"/>
      <dgm:spPr/>
    </dgm:pt>
    <dgm:pt modelId="{B97CBD24-464C-434F-9C34-99C422E0397F}" type="pres">
      <dgm:prSet presAssocID="{15CC5D97-9C1F-FD46-930A-DDD9B70B8EF3}" presName="node" presStyleLbl="alignAccFollowNode1" presStyleIdx="0" presStyleCnt="9">
        <dgm:presLayoutVars>
          <dgm:bulletEnabled val="1"/>
        </dgm:presLayoutVars>
      </dgm:prSet>
      <dgm:spPr/>
    </dgm:pt>
    <dgm:pt modelId="{D92F2AC4-C69B-BE45-A79E-95B2D9DCD15A}" type="pres">
      <dgm:prSet presAssocID="{87A47A8F-811B-104E-A1EC-70625A7920A6}" presName="sibTrans" presStyleCnt="0"/>
      <dgm:spPr/>
    </dgm:pt>
    <dgm:pt modelId="{0F5F9681-6039-CC4A-A4DC-A9E94C4A9DC3}" type="pres">
      <dgm:prSet presAssocID="{06237953-84F9-C54A-8A4C-3AF0846454F1}" presName="node" presStyleLbl="alignAccFollowNode1" presStyleIdx="1" presStyleCnt="9">
        <dgm:presLayoutVars>
          <dgm:bulletEnabled val="1"/>
        </dgm:presLayoutVars>
      </dgm:prSet>
      <dgm:spPr/>
    </dgm:pt>
    <dgm:pt modelId="{0324418E-51C3-DF4D-8787-50958FC0578D}" type="pres">
      <dgm:prSet presAssocID="{97D3EBB4-73A3-5948-BD31-732C09A74645}" presName="sibTrans" presStyleCnt="0"/>
      <dgm:spPr/>
    </dgm:pt>
    <dgm:pt modelId="{2E7D906C-CA4B-0141-9F15-F69B121F5243}" type="pres">
      <dgm:prSet presAssocID="{0F5A609F-9579-1145-93FB-F5D11F53CEDF}" presName="node" presStyleLbl="alignAccFollowNode1" presStyleIdx="2" presStyleCnt="9">
        <dgm:presLayoutVars>
          <dgm:bulletEnabled val="1"/>
        </dgm:presLayoutVars>
      </dgm:prSet>
      <dgm:spPr/>
    </dgm:pt>
    <dgm:pt modelId="{73B28732-D0CC-C842-87FC-627835B577A6}" type="pres">
      <dgm:prSet presAssocID="{5B91477A-A1B8-6640-943F-FE9A4B9DD086}" presName="vSp" presStyleCnt="0"/>
      <dgm:spPr/>
    </dgm:pt>
    <dgm:pt modelId="{7E7361FC-6118-024C-854C-672F6355E6A0}" type="pres">
      <dgm:prSet presAssocID="{411EE1DB-FDB3-F54E-90E5-FE50FA40DB3C}" presName="horFlow" presStyleCnt="0"/>
      <dgm:spPr/>
    </dgm:pt>
    <dgm:pt modelId="{5543B7F5-541D-E245-B87D-99AC01019E9E}" type="pres">
      <dgm:prSet presAssocID="{411EE1DB-FDB3-F54E-90E5-FE50FA40DB3C}" presName="bigChev" presStyleLbl="node1" presStyleIdx="1" presStyleCnt="3" custScaleX="73749" custLinFactNeighborX="-53808"/>
      <dgm:spPr/>
    </dgm:pt>
    <dgm:pt modelId="{15E3420D-AC84-5E46-8252-48DD2C990D38}" type="pres">
      <dgm:prSet presAssocID="{9C310F0D-3B94-DE49-A15A-AA0B6C108E52}" presName="parTrans" presStyleCnt="0"/>
      <dgm:spPr/>
    </dgm:pt>
    <dgm:pt modelId="{E07D18E2-AB66-2349-90BD-F6A374687CB2}" type="pres">
      <dgm:prSet presAssocID="{9F2B372C-7F0A-A44C-8E56-A60B098DFBE0}" presName="node" presStyleLbl="alignAccFollowNode1" presStyleIdx="3" presStyleCnt="9" custScaleX="117225">
        <dgm:presLayoutVars>
          <dgm:bulletEnabled val="1"/>
        </dgm:presLayoutVars>
      </dgm:prSet>
      <dgm:spPr/>
    </dgm:pt>
    <dgm:pt modelId="{C3A306E1-5442-9C44-A922-C302BFA74156}" type="pres">
      <dgm:prSet presAssocID="{2C28C895-30D8-3A41-BC0B-5C9B768AF294}" presName="sibTrans" presStyleCnt="0"/>
      <dgm:spPr/>
    </dgm:pt>
    <dgm:pt modelId="{1603B95A-E63C-D543-8D28-53012CA1B151}" type="pres">
      <dgm:prSet presAssocID="{E4E973F8-8A56-9F4B-8234-17AD49D2542F}" presName="node" presStyleLbl="alignAccFollowNode1" presStyleIdx="4" presStyleCnt="9">
        <dgm:presLayoutVars>
          <dgm:bulletEnabled val="1"/>
        </dgm:presLayoutVars>
      </dgm:prSet>
      <dgm:spPr/>
    </dgm:pt>
    <dgm:pt modelId="{4C7F7AD4-980B-984C-90F5-30B9125D902B}" type="pres">
      <dgm:prSet presAssocID="{ADB06B23-3970-E747-8C51-675F13974854}" presName="sibTrans" presStyleCnt="0"/>
      <dgm:spPr/>
    </dgm:pt>
    <dgm:pt modelId="{B2E6AE8E-82ED-BC48-A7EE-09A82526DE22}" type="pres">
      <dgm:prSet presAssocID="{79F110D1-AEF9-8043-BACD-1AF1967943F0}" presName="node" presStyleLbl="alignAccFollowNode1" presStyleIdx="5" presStyleCnt="9">
        <dgm:presLayoutVars>
          <dgm:bulletEnabled val="1"/>
        </dgm:presLayoutVars>
      </dgm:prSet>
      <dgm:spPr/>
    </dgm:pt>
    <dgm:pt modelId="{A900B2C6-F595-654D-9C8A-8403D24AC71F}" type="pres">
      <dgm:prSet presAssocID="{411EE1DB-FDB3-F54E-90E5-FE50FA40DB3C}" presName="vSp" presStyleCnt="0"/>
      <dgm:spPr/>
    </dgm:pt>
    <dgm:pt modelId="{25206F3C-7AA1-7E44-9FE9-FC4889599E7C}" type="pres">
      <dgm:prSet presAssocID="{6D845765-D39C-F348-9A3F-6EE2CE5B0FBF}" presName="horFlow" presStyleCnt="0"/>
      <dgm:spPr/>
    </dgm:pt>
    <dgm:pt modelId="{3A08A768-0F8B-3E47-92F8-E3F642B3FA1B}" type="pres">
      <dgm:prSet presAssocID="{6D845765-D39C-F348-9A3F-6EE2CE5B0FBF}" presName="bigChev" presStyleLbl="node1" presStyleIdx="2" presStyleCnt="3" custScaleX="60113" custLinFactNeighborX="-47082"/>
      <dgm:spPr/>
    </dgm:pt>
    <dgm:pt modelId="{7EA11E75-DC59-FB49-93E1-E835448F3183}" type="pres">
      <dgm:prSet presAssocID="{D3F70555-C8AC-D34B-A24E-7B0E05F21468}" presName="parTrans" presStyleCnt="0"/>
      <dgm:spPr/>
    </dgm:pt>
    <dgm:pt modelId="{D8E99B94-590E-F84F-8CBE-609D022B926A}" type="pres">
      <dgm:prSet presAssocID="{38AC9810-007F-0441-8AAC-4DF5D3CAAEED}" presName="node" presStyleLbl="alignAccFollowNode1" presStyleIdx="6" presStyleCnt="9" custScaleX="120212">
        <dgm:presLayoutVars>
          <dgm:bulletEnabled val="1"/>
        </dgm:presLayoutVars>
      </dgm:prSet>
      <dgm:spPr/>
    </dgm:pt>
    <dgm:pt modelId="{20262A95-00FE-B44A-A0F0-6A9A22F48058}" type="pres">
      <dgm:prSet presAssocID="{0B4ECB1A-FDFD-1043-8269-20892ECA794F}" presName="sibTrans" presStyleCnt="0"/>
      <dgm:spPr/>
    </dgm:pt>
    <dgm:pt modelId="{8FC400B5-0B17-EF44-8448-4A21415A0A2C}" type="pres">
      <dgm:prSet presAssocID="{964175FF-BAAE-D942-B062-DBDA83351A0D}" presName="node" presStyleLbl="alignAccFollowNode1" presStyleIdx="7" presStyleCnt="9">
        <dgm:presLayoutVars>
          <dgm:bulletEnabled val="1"/>
        </dgm:presLayoutVars>
      </dgm:prSet>
      <dgm:spPr/>
    </dgm:pt>
    <dgm:pt modelId="{EEA5F2EA-A59E-EE42-BB09-EA8FBDAD52D7}" type="pres">
      <dgm:prSet presAssocID="{2EE67AEE-2C91-FF48-B204-3A91B9070025}" presName="sibTrans" presStyleCnt="0"/>
      <dgm:spPr/>
    </dgm:pt>
    <dgm:pt modelId="{337ABAA6-5304-3745-B373-3D8E4DD2764F}" type="pres">
      <dgm:prSet presAssocID="{E54EE345-801D-5B45-A24A-FBDC62F0DE61}" presName="node" presStyleLbl="alignAccFollowNode1" presStyleIdx="8" presStyleCnt="9" custScaleX="113580">
        <dgm:presLayoutVars>
          <dgm:bulletEnabled val="1"/>
        </dgm:presLayoutVars>
      </dgm:prSet>
      <dgm:spPr/>
    </dgm:pt>
  </dgm:ptLst>
  <dgm:cxnLst>
    <dgm:cxn modelId="{15453007-D5E8-0642-9C96-63E6210D2729}" srcId="{B58F7261-14AF-EF45-B6B9-2AC9FDDE2040}" destId="{5B91477A-A1B8-6640-943F-FE9A4B9DD086}" srcOrd="0" destOrd="0" parTransId="{67956DF0-DDE9-864A-993B-14CA4A691F42}" sibTransId="{5CC8EC82-D2C9-1541-B807-68025DA260E1}"/>
    <dgm:cxn modelId="{B8139319-B5B8-480B-883E-BC8DACC4B31B}" type="presOf" srcId="{5B91477A-A1B8-6640-943F-FE9A4B9DD086}" destId="{D85A7DE6-F190-5F40-9C56-60A0313D07DE}" srcOrd="0" destOrd="0" presId="urn:microsoft.com/office/officeart/2005/8/layout/lProcess3"/>
    <dgm:cxn modelId="{8352E81D-7DA1-4976-9D17-907ADDCE37E2}" type="presOf" srcId="{E4E973F8-8A56-9F4B-8234-17AD49D2542F}" destId="{1603B95A-E63C-D543-8D28-53012CA1B151}" srcOrd="0" destOrd="0" presId="urn:microsoft.com/office/officeart/2005/8/layout/lProcess3"/>
    <dgm:cxn modelId="{4EDA443D-676E-BE41-B60B-2AB9D851760C}" srcId="{5B91477A-A1B8-6640-943F-FE9A4B9DD086}" destId="{15CC5D97-9C1F-FD46-930A-DDD9B70B8EF3}" srcOrd="0" destOrd="0" parTransId="{60ADA425-62D2-E344-9F04-ED5764F60BD3}" sibTransId="{87A47A8F-811B-104E-A1EC-70625A7920A6}"/>
    <dgm:cxn modelId="{FC5A2740-359A-5C42-B906-A7CC997C6BCF}" srcId="{6D845765-D39C-F348-9A3F-6EE2CE5B0FBF}" destId="{38AC9810-007F-0441-8AAC-4DF5D3CAAEED}" srcOrd="0" destOrd="0" parTransId="{D3F70555-C8AC-D34B-A24E-7B0E05F21468}" sibTransId="{0B4ECB1A-FDFD-1043-8269-20892ECA794F}"/>
    <dgm:cxn modelId="{8C2F155E-3C70-4523-9698-6ED030240EAA}" type="presOf" srcId="{6D845765-D39C-F348-9A3F-6EE2CE5B0FBF}" destId="{3A08A768-0F8B-3E47-92F8-E3F642B3FA1B}" srcOrd="0" destOrd="0" presId="urn:microsoft.com/office/officeart/2005/8/layout/lProcess3"/>
    <dgm:cxn modelId="{9A030760-C1F9-4B49-9C4E-05D7E492D779}" type="presOf" srcId="{79F110D1-AEF9-8043-BACD-1AF1967943F0}" destId="{B2E6AE8E-82ED-BC48-A7EE-09A82526DE22}" srcOrd="0" destOrd="0" presId="urn:microsoft.com/office/officeart/2005/8/layout/lProcess3"/>
    <dgm:cxn modelId="{357C7064-BBCD-4354-A12E-77FF87FF8761}" type="presOf" srcId="{0F5A609F-9579-1145-93FB-F5D11F53CEDF}" destId="{2E7D906C-CA4B-0141-9F15-F69B121F5243}" srcOrd="0" destOrd="0" presId="urn:microsoft.com/office/officeart/2005/8/layout/lProcess3"/>
    <dgm:cxn modelId="{E9274965-E096-FD4A-95FD-6C3D5D684EFA}" srcId="{B58F7261-14AF-EF45-B6B9-2AC9FDDE2040}" destId="{6D845765-D39C-F348-9A3F-6EE2CE5B0FBF}" srcOrd="2" destOrd="0" parTransId="{DA5635E9-558A-2248-8DBE-D44149DCA141}" sibTransId="{CD64C363-8904-9040-98BF-7AD534C0F6F3}"/>
    <dgm:cxn modelId="{5DFDE66B-CFF0-4338-9315-1FA7FFFC37B8}" type="presOf" srcId="{B58F7261-14AF-EF45-B6B9-2AC9FDDE2040}" destId="{84A8A471-83D1-3048-ACEE-4C58D5095D14}" srcOrd="0" destOrd="0" presId="urn:microsoft.com/office/officeart/2005/8/layout/lProcess3"/>
    <dgm:cxn modelId="{3896B46D-9DAB-40F2-B52B-5CF05A5E395E}" type="presOf" srcId="{06237953-84F9-C54A-8A4C-3AF0846454F1}" destId="{0F5F9681-6039-CC4A-A4DC-A9E94C4A9DC3}" srcOrd="0" destOrd="0" presId="urn:microsoft.com/office/officeart/2005/8/layout/lProcess3"/>
    <dgm:cxn modelId="{20B11E4E-5121-B447-9B5F-C3F316B2519D}" srcId="{411EE1DB-FDB3-F54E-90E5-FE50FA40DB3C}" destId="{E4E973F8-8A56-9F4B-8234-17AD49D2542F}" srcOrd="1" destOrd="0" parTransId="{10834476-AC6D-784D-9A45-7617106838E7}" sibTransId="{ADB06B23-3970-E747-8C51-675F13974854}"/>
    <dgm:cxn modelId="{82057B50-AD04-430A-A47F-E45FF3ACE498}" type="presOf" srcId="{964175FF-BAAE-D942-B062-DBDA83351A0D}" destId="{8FC400B5-0B17-EF44-8448-4A21415A0A2C}" srcOrd="0" destOrd="0" presId="urn:microsoft.com/office/officeart/2005/8/layout/lProcess3"/>
    <dgm:cxn modelId="{D2DDDD77-F5AE-4B40-9269-51182692C45F}" type="presOf" srcId="{38AC9810-007F-0441-8AAC-4DF5D3CAAEED}" destId="{D8E99B94-590E-F84F-8CBE-609D022B926A}" srcOrd="0" destOrd="0" presId="urn:microsoft.com/office/officeart/2005/8/layout/lProcess3"/>
    <dgm:cxn modelId="{4A354259-B183-334A-A623-9004CC1BD3DB}" srcId="{B58F7261-14AF-EF45-B6B9-2AC9FDDE2040}" destId="{411EE1DB-FDB3-F54E-90E5-FE50FA40DB3C}" srcOrd="1" destOrd="0" parTransId="{83436C58-D2F2-7648-A0F3-F48303BCA79A}" sibTransId="{1609C1AA-6928-5B4D-AFEB-C3DBABDCA1B8}"/>
    <dgm:cxn modelId="{96AE497D-FAA6-7F4D-9B29-F63FF1E20EE6}" srcId="{6D845765-D39C-F348-9A3F-6EE2CE5B0FBF}" destId="{964175FF-BAAE-D942-B062-DBDA83351A0D}" srcOrd="1" destOrd="0" parTransId="{3F50CE98-D39F-344E-83FD-9376D9485A01}" sibTransId="{2EE67AEE-2C91-FF48-B204-3A91B9070025}"/>
    <dgm:cxn modelId="{7911E785-96A2-DC40-A0E5-5DCBD152750C}" srcId="{5B91477A-A1B8-6640-943F-FE9A4B9DD086}" destId="{0F5A609F-9579-1145-93FB-F5D11F53CEDF}" srcOrd="2" destOrd="0" parTransId="{300B1B5B-1737-6447-AC34-542EFEC4D6BC}" sibTransId="{F26A57B4-BE3C-664E-8FC7-5580315A3135}"/>
    <dgm:cxn modelId="{F29B388B-BFB1-4A42-BE4B-DAC73FFD0A73}" srcId="{411EE1DB-FDB3-F54E-90E5-FE50FA40DB3C}" destId="{9F2B372C-7F0A-A44C-8E56-A60B098DFBE0}" srcOrd="0" destOrd="0" parTransId="{9C310F0D-3B94-DE49-A15A-AA0B6C108E52}" sibTransId="{2C28C895-30D8-3A41-BC0B-5C9B768AF294}"/>
    <dgm:cxn modelId="{2F022692-45E8-4C81-854B-5607A490E112}" type="presOf" srcId="{9F2B372C-7F0A-A44C-8E56-A60B098DFBE0}" destId="{E07D18E2-AB66-2349-90BD-F6A374687CB2}" srcOrd="0" destOrd="0" presId="urn:microsoft.com/office/officeart/2005/8/layout/lProcess3"/>
    <dgm:cxn modelId="{643D0894-0C15-674C-8628-D5AE16E257B9}" srcId="{6D845765-D39C-F348-9A3F-6EE2CE5B0FBF}" destId="{E54EE345-801D-5B45-A24A-FBDC62F0DE61}" srcOrd="2" destOrd="0" parTransId="{E7BF0476-2D90-0E4B-806C-B8AE76237DEE}" sibTransId="{A51F5806-4A0F-0F46-845B-DA086F8FCCD0}"/>
    <dgm:cxn modelId="{A8FC989B-6860-42BE-98D9-E77CFACC8F1B}" type="presOf" srcId="{E54EE345-801D-5B45-A24A-FBDC62F0DE61}" destId="{337ABAA6-5304-3745-B373-3D8E4DD2764F}" srcOrd="0" destOrd="0" presId="urn:microsoft.com/office/officeart/2005/8/layout/lProcess3"/>
    <dgm:cxn modelId="{AC8A2BA8-CC3A-4304-A251-9F911D556055}" type="presOf" srcId="{411EE1DB-FDB3-F54E-90E5-FE50FA40DB3C}" destId="{5543B7F5-541D-E245-B87D-99AC01019E9E}" srcOrd="0" destOrd="0" presId="urn:microsoft.com/office/officeart/2005/8/layout/lProcess3"/>
    <dgm:cxn modelId="{7671B4B5-0E60-4153-BE51-9394DFB98B3C}" type="presOf" srcId="{15CC5D97-9C1F-FD46-930A-DDD9B70B8EF3}" destId="{B97CBD24-464C-434F-9C34-99C422E0397F}" srcOrd="0" destOrd="0" presId="urn:microsoft.com/office/officeart/2005/8/layout/lProcess3"/>
    <dgm:cxn modelId="{B54B2ADB-407E-3746-81CD-920914A806BC}" srcId="{411EE1DB-FDB3-F54E-90E5-FE50FA40DB3C}" destId="{79F110D1-AEF9-8043-BACD-1AF1967943F0}" srcOrd="2" destOrd="0" parTransId="{91BB5870-BF68-B74D-871C-6263597BC2A2}" sibTransId="{277E45F6-7F7F-8D4C-A33C-4FA919E2E355}"/>
    <dgm:cxn modelId="{DCBC86E2-7357-8342-85A2-F2B3FCFD8209}" srcId="{5B91477A-A1B8-6640-943F-FE9A4B9DD086}" destId="{06237953-84F9-C54A-8A4C-3AF0846454F1}" srcOrd="1" destOrd="0" parTransId="{5B237216-27D4-F541-85C3-86C0CE070037}" sibTransId="{97D3EBB4-73A3-5948-BD31-732C09A74645}"/>
    <dgm:cxn modelId="{5A644D24-5E50-4B36-9D54-AE8D45DDC9F0}" type="presParOf" srcId="{84A8A471-83D1-3048-ACEE-4C58D5095D14}" destId="{4A90E7DB-1237-E342-8AF9-442039CA5B5A}" srcOrd="0" destOrd="0" presId="urn:microsoft.com/office/officeart/2005/8/layout/lProcess3"/>
    <dgm:cxn modelId="{41C7B808-4FD4-45A6-AA73-191E2C2F7651}" type="presParOf" srcId="{4A90E7DB-1237-E342-8AF9-442039CA5B5A}" destId="{D85A7DE6-F190-5F40-9C56-60A0313D07DE}" srcOrd="0" destOrd="0" presId="urn:microsoft.com/office/officeart/2005/8/layout/lProcess3"/>
    <dgm:cxn modelId="{3F6B6B40-B0DF-4568-997C-01655B7E5486}" type="presParOf" srcId="{4A90E7DB-1237-E342-8AF9-442039CA5B5A}" destId="{B2B30B26-CF0A-ED42-B303-E0A71160D278}" srcOrd="1" destOrd="0" presId="urn:microsoft.com/office/officeart/2005/8/layout/lProcess3"/>
    <dgm:cxn modelId="{B7F07872-3C4C-48B8-86B7-C0E65D39938F}" type="presParOf" srcId="{4A90E7DB-1237-E342-8AF9-442039CA5B5A}" destId="{B97CBD24-464C-434F-9C34-99C422E0397F}" srcOrd="2" destOrd="0" presId="urn:microsoft.com/office/officeart/2005/8/layout/lProcess3"/>
    <dgm:cxn modelId="{DBBF7565-89B3-440C-B9F8-A8A6ACC0A484}" type="presParOf" srcId="{4A90E7DB-1237-E342-8AF9-442039CA5B5A}" destId="{D92F2AC4-C69B-BE45-A79E-95B2D9DCD15A}" srcOrd="3" destOrd="0" presId="urn:microsoft.com/office/officeart/2005/8/layout/lProcess3"/>
    <dgm:cxn modelId="{44902DCB-A9DF-40E4-A192-96E8CEFF4012}" type="presParOf" srcId="{4A90E7DB-1237-E342-8AF9-442039CA5B5A}" destId="{0F5F9681-6039-CC4A-A4DC-A9E94C4A9DC3}" srcOrd="4" destOrd="0" presId="urn:microsoft.com/office/officeart/2005/8/layout/lProcess3"/>
    <dgm:cxn modelId="{90DF40F2-206E-4EDF-876D-1A2936752B24}" type="presParOf" srcId="{4A90E7DB-1237-E342-8AF9-442039CA5B5A}" destId="{0324418E-51C3-DF4D-8787-50958FC0578D}" srcOrd="5" destOrd="0" presId="urn:microsoft.com/office/officeart/2005/8/layout/lProcess3"/>
    <dgm:cxn modelId="{7328E362-AEEA-421E-BC6C-32B32DD866F4}" type="presParOf" srcId="{4A90E7DB-1237-E342-8AF9-442039CA5B5A}" destId="{2E7D906C-CA4B-0141-9F15-F69B121F5243}" srcOrd="6" destOrd="0" presId="urn:microsoft.com/office/officeart/2005/8/layout/lProcess3"/>
    <dgm:cxn modelId="{9B02E811-8855-4DDE-849A-A38E2BCC84F1}" type="presParOf" srcId="{84A8A471-83D1-3048-ACEE-4C58D5095D14}" destId="{73B28732-D0CC-C842-87FC-627835B577A6}" srcOrd="1" destOrd="0" presId="urn:microsoft.com/office/officeart/2005/8/layout/lProcess3"/>
    <dgm:cxn modelId="{5CA153D7-BC93-4FCA-B13F-10E5F426F47E}" type="presParOf" srcId="{84A8A471-83D1-3048-ACEE-4C58D5095D14}" destId="{7E7361FC-6118-024C-854C-672F6355E6A0}" srcOrd="2" destOrd="0" presId="urn:microsoft.com/office/officeart/2005/8/layout/lProcess3"/>
    <dgm:cxn modelId="{F76A0FFB-10D8-4CA4-BD85-C4F1F3F6E359}" type="presParOf" srcId="{7E7361FC-6118-024C-854C-672F6355E6A0}" destId="{5543B7F5-541D-E245-B87D-99AC01019E9E}" srcOrd="0" destOrd="0" presId="urn:microsoft.com/office/officeart/2005/8/layout/lProcess3"/>
    <dgm:cxn modelId="{DFB4F793-7BA2-48E8-BEC6-0B4E98378A0B}" type="presParOf" srcId="{7E7361FC-6118-024C-854C-672F6355E6A0}" destId="{15E3420D-AC84-5E46-8252-48DD2C990D38}" srcOrd="1" destOrd="0" presId="urn:microsoft.com/office/officeart/2005/8/layout/lProcess3"/>
    <dgm:cxn modelId="{D35CC3F7-7B1E-4D8B-AD39-5D7DB7BFDBDD}" type="presParOf" srcId="{7E7361FC-6118-024C-854C-672F6355E6A0}" destId="{E07D18E2-AB66-2349-90BD-F6A374687CB2}" srcOrd="2" destOrd="0" presId="urn:microsoft.com/office/officeart/2005/8/layout/lProcess3"/>
    <dgm:cxn modelId="{157588AC-92AB-4283-8786-89C9AD9C5F2B}" type="presParOf" srcId="{7E7361FC-6118-024C-854C-672F6355E6A0}" destId="{C3A306E1-5442-9C44-A922-C302BFA74156}" srcOrd="3" destOrd="0" presId="urn:microsoft.com/office/officeart/2005/8/layout/lProcess3"/>
    <dgm:cxn modelId="{D871A042-ED9C-42CA-A6DD-D9610D4B4B50}" type="presParOf" srcId="{7E7361FC-6118-024C-854C-672F6355E6A0}" destId="{1603B95A-E63C-D543-8D28-53012CA1B151}" srcOrd="4" destOrd="0" presId="urn:microsoft.com/office/officeart/2005/8/layout/lProcess3"/>
    <dgm:cxn modelId="{C9FE2273-4F1E-4DEA-8385-F3DF071A0A87}" type="presParOf" srcId="{7E7361FC-6118-024C-854C-672F6355E6A0}" destId="{4C7F7AD4-980B-984C-90F5-30B9125D902B}" srcOrd="5" destOrd="0" presId="urn:microsoft.com/office/officeart/2005/8/layout/lProcess3"/>
    <dgm:cxn modelId="{E84EECE1-57E7-4486-B236-C77645903559}" type="presParOf" srcId="{7E7361FC-6118-024C-854C-672F6355E6A0}" destId="{B2E6AE8E-82ED-BC48-A7EE-09A82526DE22}" srcOrd="6" destOrd="0" presId="urn:microsoft.com/office/officeart/2005/8/layout/lProcess3"/>
    <dgm:cxn modelId="{D18B9953-211C-4624-AEBC-81AE05287502}" type="presParOf" srcId="{84A8A471-83D1-3048-ACEE-4C58D5095D14}" destId="{A900B2C6-F595-654D-9C8A-8403D24AC71F}" srcOrd="3" destOrd="0" presId="urn:microsoft.com/office/officeart/2005/8/layout/lProcess3"/>
    <dgm:cxn modelId="{3498FE6A-313D-4B92-9C1C-9A383E094943}" type="presParOf" srcId="{84A8A471-83D1-3048-ACEE-4C58D5095D14}" destId="{25206F3C-7AA1-7E44-9FE9-FC4889599E7C}" srcOrd="4" destOrd="0" presId="urn:microsoft.com/office/officeart/2005/8/layout/lProcess3"/>
    <dgm:cxn modelId="{0FA82349-E968-4818-A8C1-C266AEFDA649}" type="presParOf" srcId="{25206F3C-7AA1-7E44-9FE9-FC4889599E7C}" destId="{3A08A768-0F8B-3E47-92F8-E3F642B3FA1B}" srcOrd="0" destOrd="0" presId="urn:microsoft.com/office/officeart/2005/8/layout/lProcess3"/>
    <dgm:cxn modelId="{34B4FF77-E815-4B55-9FD8-E7E4837A1506}" type="presParOf" srcId="{25206F3C-7AA1-7E44-9FE9-FC4889599E7C}" destId="{7EA11E75-DC59-FB49-93E1-E835448F3183}" srcOrd="1" destOrd="0" presId="urn:microsoft.com/office/officeart/2005/8/layout/lProcess3"/>
    <dgm:cxn modelId="{E34C5FBB-90EC-4CA7-A998-A63D07E41B0A}" type="presParOf" srcId="{25206F3C-7AA1-7E44-9FE9-FC4889599E7C}" destId="{D8E99B94-590E-F84F-8CBE-609D022B926A}" srcOrd="2" destOrd="0" presId="urn:microsoft.com/office/officeart/2005/8/layout/lProcess3"/>
    <dgm:cxn modelId="{CDA8F8AC-6AE6-4BB7-82BF-DD66E7868B44}" type="presParOf" srcId="{25206F3C-7AA1-7E44-9FE9-FC4889599E7C}" destId="{20262A95-00FE-B44A-A0F0-6A9A22F48058}" srcOrd="3" destOrd="0" presId="urn:microsoft.com/office/officeart/2005/8/layout/lProcess3"/>
    <dgm:cxn modelId="{F8F3BEF0-21F4-42B8-9BC1-79FE33B43513}" type="presParOf" srcId="{25206F3C-7AA1-7E44-9FE9-FC4889599E7C}" destId="{8FC400B5-0B17-EF44-8448-4A21415A0A2C}" srcOrd="4" destOrd="0" presId="urn:microsoft.com/office/officeart/2005/8/layout/lProcess3"/>
    <dgm:cxn modelId="{FB817993-5123-4D21-9F73-9E5BE48730CA}" type="presParOf" srcId="{25206F3C-7AA1-7E44-9FE9-FC4889599E7C}" destId="{EEA5F2EA-A59E-EE42-BB09-EA8FBDAD52D7}" srcOrd="5" destOrd="0" presId="urn:microsoft.com/office/officeart/2005/8/layout/lProcess3"/>
    <dgm:cxn modelId="{FAD5F2E3-34A3-47F5-A064-66480A6C2FF4}" type="presParOf" srcId="{25206F3C-7AA1-7E44-9FE9-FC4889599E7C}" destId="{337ABAA6-5304-3745-B373-3D8E4DD2764F}" srcOrd="6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B64C4F-7E58-0946-9ACE-41B3F09AD6FE}">
      <dsp:nvSpPr>
        <dsp:cNvPr id="0" name=""/>
        <dsp:cNvSpPr/>
      </dsp:nvSpPr>
      <dsp:spPr>
        <a:xfrm rot="10800000">
          <a:off x="1310529" y="0"/>
          <a:ext cx="3643353" cy="1350370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5476" tIns="45720" rIns="85344" bIns="45720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>
            <a:solidFill>
              <a:schemeClr val="tx1"/>
            </a:solidFill>
          </a:endParaRPr>
        </a:p>
      </dsp:txBody>
      <dsp:txXfrm rot="10800000">
        <a:off x="1648121" y="0"/>
        <a:ext cx="3305761" cy="1350370"/>
      </dsp:txXfrm>
    </dsp:sp>
    <dsp:sp modelId="{2FAEDB34-8EA3-0B43-9E85-7E588549A3D0}">
      <dsp:nvSpPr>
        <dsp:cNvPr id="0" name=""/>
        <dsp:cNvSpPr/>
      </dsp:nvSpPr>
      <dsp:spPr>
        <a:xfrm>
          <a:off x="0" y="0"/>
          <a:ext cx="1350370" cy="1350370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5A7DE6-F190-5F40-9C56-60A0313D07DE}">
      <dsp:nvSpPr>
        <dsp:cNvPr id="0" name=""/>
        <dsp:cNvSpPr/>
      </dsp:nvSpPr>
      <dsp:spPr>
        <a:xfrm>
          <a:off x="90793" y="565"/>
          <a:ext cx="1628634" cy="76436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tx1"/>
              </a:solidFill>
            </a:rPr>
            <a:t>Observations</a:t>
          </a:r>
        </a:p>
      </dsp:txBody>
      <dsp:txXfrm>
        <a:off x="472976" y="565"/>
        <a:ext cx="864269" cy="764365"/>
      </dsp:txXfrm>
    </dsp:sp>
    <dsp:sp modelId="{B97CBD24-464C-434F-9C34-99C422E0397F}">
      <dsp:nvSpPr>
        <dsp:cNvPr id="0" name=""/>
        <dsp:cNvSpPr/>
      </dsp:nvSpPr>
      <dsp:spPr>
        <a:xfrm>
          <a:off x="1596323" y="65536"/>
          <a:ext cx="1586059" cy="63442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0" kern="1200" dirty="0">
              <a:solidFill>
                <a:srgbClr val="00B050"/>
              </a:solidFill>
            </a:rPr>
            <a:t>Global estimates of ECVs from satellite and in-situ observations</a:t>
          </a:r>
        </a:p>
      </dsp:txBody>
      <dsp:txXfrm>
        <a:off x="1913535" y="65536"/>
        <a:ext cx="951636" cy="634423"/>
      </dsp:txXfrm>
    </dsp:sp>
    <dsp:sp modelId="{0F5F9681-6039-CC4A-A4DC-A9E94C4A9DC3}">
      <dsp:nvSpPr>
        <dsp:cNvPr id="0" name=""/>
        <dsp:cNvSpPr/>
      </dsp:nvSpPr>
      <dsp:spPr>
        <a:xfrm>
          <a:off x="2960334" y="65536"/>
          <a:ext cx="1586059" cy="63442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bg1">
              <a:lumMod val="85000"/>
              <a:alpha val="9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B050"/>
              </a:solidFill>
            </a:rPr>
            <a:t>Reprocessed CDRs, reference observations</a:t>
          </a:r>
        </a:p>
      </dsp:txBody>
      <dsp:txXfrm>
        <a:off x="3277546" y="65536"/>
        <a:ext cx="951636" cy="634423"/>
      </dsp:txXfrm>
    </dsp:sp>
    <dsp:sp modelId="{2E7D906C-CA4B-0141-9F15-F69B121F5243}">
      <dsp:nvSpPr>
        <dsp:cNvPr id="0" name=""/>
        <dsp:cNvSpPr/>
      </dsp:nvSpPr>
      <dsp:spPr>
        <a:xfrm>
          <a:off x="4324345" y="65536"/>
          <a:ext cx="1586059" cy="63442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rgbClr val="00B050"/>
              </a:solidFill>
            </a:rPr>
            <a:t>Support for data rescue, climate data collections</a:t>
          </a:r>
        </a:p>
      </dsp:txBody>
      <dsp:txXfrm>
        <a:off x="4641557" y="65536"/>
        <a:ext cx="951636" cy="634423"/>
      </dsp:txXfrm>
    </dsp:sp>
    <dsp:sp modelId="{5543B7F5-541D-E245-B87D-99AC01019E9E}">
      <dsp:nvSpPr>
        <dsp:cNvPr id="0" name=""/>
        <dsp:cNvSpPr/>
      </dsp:nvSpPr>
      <dsp:spPr>
        <a:xfrm>
          <a:off x="82439" y="871942"/>
          <a:ext cx="1409280" cy="76436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tx1"/>
              </a:solidFill>
            </a:rPr>
            <a:t>Climate reanalysis</a:t>
          </a:r>
        </a:p>
      </dsp:txBody>
      <dsp:txXfrm>
        <a:off x="464622" y="871942"/>
        <a:ext cx="644915" cy="764365"/>
      </dsp:txXfrm>
    </dsp:sp>
    <dsp:sp modelId="{E07D18E2-AB66-2349-90BD-F6A374687CB2}">
      <dsp:nvSpPr>
        <dsp:cNvPr id="0" name=""/>
        <dsp:cNvSpPr/>
      </dsp:nvSpPr>
      <dsp:spPr>
        <a:xfrm>
          <a:off x="1376970" y="936913"/>
          <a:ext cx="1859257" cy="63442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B050"/>
              </a:solidFill>
            </a:rPr>
            <a:t>Global atmosphere, ocean, land</a:t>
          </a:r>
        </a:p>
      </dsp:txBody>
      <dsp:txXfrm>
        <a:off x="1694182" y="936913"/>
        <a:ext cx="1224834" cy="634423"/>
      </dsp:txXfrm>
    </dsp:sp>
    <dsp:sp modelId="{1603B95A-E63C-D543-8D28-53012CA1B151}">
      <dsp:nvSpPr>
        <dsp:cNvPr id="0" name=""/>
        <dsp:cNvSpPr/>
      </dsp:nvSpPr>
      <dsp:spPr>
        <a:xfrm>
          <a:off x="3014179" y="936913"/>
          <a:ext cx="1586059" cy="63442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B050"/>
              </a:solidFill>
            </a:rPr>
            <a:t>Regional reanalysis for Europe</a:t>
          </a:r>
        </a:p>
      </dsp:txBody>
      <dsp:txXfrm>
        <a:off x="3331391" y="936913"/>
        <a:ext cx="951636" cy="634423"/>
      </dsp:txXfrm>
    </dsp:sp>
    <dsp:sp modelId="{B2E6AE8E-82ED-BC48-A7EE-09A82526DE22}">
      <dsp:nvSpPr>
        <dsp:cNvPr id="0" name=""/>
        <dsp:cNvSpPr/>
      </dsp:nvSpPr>
      <dsp:spPr>
        <a:xfrm>
          <a:off x="4378190" y="936913"/>
          <a:ext cx="1586059" cy="63442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B050"/>
              </a:solidFill>
            </a:rPr>
            <a:t>Coupled climate reanalysis for 100 years</a:t>
          </a:r>
        </a:p>
      </dsp:txBody>
      <dsp:txXfrm>
        <a:off x="4695402" y="936913"/>
        <a:ext cx="951636" cy="634423"/>
      </dsp:txXfrm>
    </dsp:sp>
    <dsp:sp modelId="{3A08A768-0F8B-3E47-92F8-E3F642B3FA1B}">
      <dsp:nvSpPr>
        <dsp:cNvPr id="0" name=""/>
        <dsp:cNvSpPr/>
      </dsp:nvSpPr>
      <dsp:spPr>
        <a:xfrm>
          <a:off x="99148" y="1743319"/>
          <a:ext cx="1148708" cy="76436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tx1"/>
              </a:solidFill>
            </a:rPr>
            <a:t>Model output</a:t>
          </a:r>
        </a:p>
      </dsp:txBody>
      <dsp:txXfrm>
        <a:off x="481331" y="1743319"/>
        <a:ext cx="384343" cy="764365"/>
      </dsp:txXfrm>
    </dsp:sp>
    <dsp:sp modelId="{D8E99B94-590E-F84F-8CBE-609D022B926A}">
      <dsp:nvSpPr>
        <dsp:cNvPr id="0" name=""/>
        <dsp:cNvSpPr/>
      </dsp:nvSpPr>
      <dsp:spPr>
        <a:xfrm>
          <a:off x="1116397" y="1808290"/>
          <a:ext cx="1906633" cy="63442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B050"/>
              </a:solidFill>
            </a:rPr>
            <a:t>Multi-model seasonal forecast products</a:t>
          </a:r>
        </a:p>
      </dsp:txBody>
      <dsp:txXfrm>
        <a:off x="1433609" y="1808290"/>
        <a:ext cx="1272210" cy="634423"/>
      </dsp:txXfrm>
    </dsp:sp>
    <dsp:sp modelId="{8FC400B5-0B17-EF44-8448-4A21415A0A2C}">
      <dsp:nvSpPr>
        <dsp:cNvPr id="0" name=""/>
        <dsp:cNvSpPr/>
      </dsp:nvSpPr>
      <dsp:spPr>
        <a:xfrm>
          <a:off x="2800982" y="1808290"/>
          <a:ext cx="1586059" cy="63442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B050"/>
              </a:solidFill>
            </a:rPr>
            <a:t>Access to CMIP data and products (global and regional)</a:t>
          </a:r>
        </a:p>
      </dsp:txBody>
      <dsp:txXfrm>
        <a:off x="3118194" y="1808290"/>
        <a:ext cx="951636" cy="634423"/>
      </dsp:txXfrm>
    </dsp:sp>
    <dsp:sp modelId="{337ABAA6-5304-3745-B373-3D8E4DD2764F}">
      <dsp:nvSpPr>
        <dsp:cNvPr id="0" name=""/>
        <dsp:cNvSpPr/>
      </dsp:nvSpPr>
      <dsp:spPr>
        <a:xfrm>
          <a:off x="4164993" y="1808290"/>
          <a:ext cx="1801445" cy="63442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5715" rIns="0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B050"/>
              </a:solidFill>
            </a:rPr>
            <a:t>Reference set of climate projections for Europe</a:t>
          </a:r>
        </a:p>
      </dsp:txBody>
      <dsp:txXfrm>
        <a:off x="4482205" y="1808290"/>
        <a:ext cx="1167022" cy="6344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4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0.19144</cdr:x>
      <cdr:y>0.02144</cdr:y>
    </cdr:from>
    <cdr:to>
      <cdr:x>0.83662</cdr:x>
      <cdr:y>0.06423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92315" y="140961"/>
          <a:ext cx="5989609" cy="2571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400" dirty="0"/>
            <a:t>Number of satellite data products operationally monitored at ECMWF: IFS only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2CD7E-4193-46CB-8698-CB3797083196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37BDE-1E16-4497-8123-4D9E05ECC3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010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rra.eu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services are the intermediate between the Sentinels and the end users.</a:t>
            </a:r>
          </a:p>
          <a:p>
            <a:r>
              <a:rPr lang="en-GB" baseline="0" dirty="0"/>
              <a:t>ECMWF outsources most of the C3S funding. Global reanalysis, part of seasonal forecasting and operating the service (e.g., contract management) occur in-house.</a:t>
            </a:r>
          </a:p>
          <a:p>
            <a:r>
              <a:rPr lang="en-GB" baseline="0" dirty="0"/>
              <a:t>C3S makes use of the massive European investment in R&amp;D; it is based on mature science to provide an operational service. It is a young service, which needed time to build up.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E37BDE-1E16-4497-8123-4D9E05ECC3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7645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37BDE-1E16-4497-8123-4D9E05ECC39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5202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r>
              <a:rPr lang="en-GB" sz="2000" b="0" strike="noStrike" spc="-1" dirty="0">
                <a:latin typeface="Arial"/>
              </a:rPr>
              <a:t>The first datasets will be available soon in the CDS.</a:t>
            </a:r>
          </a:p>
        </p:txBody>
      </p:sp>
      <p:sp>
        <p:nvSpPr>
          <p:cNvPr id="343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2B9F73-DBAA-4899-AEAD-33E4235F434C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87384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key aspect</a:t>
            </a:r>
            <a:r>
              <a:rPr lang="en-US" baseline="0" dirty="0"/>
              <a:t> of the data assimilation used for ERA-Interim is the way that biases in satellite radiance measurements are estimated and adjusted for.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03270C-FB42-C54A-AC71-B4EEB4FA7F1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4620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lang="en-GB" sz="2000" b="0" strike="noStrike" spc="-1" dirty="0">
              <a:latin typeface="Arial"/>
            </a:endParaRPr>
          </a:p>
        </p:txBody>
      </p:sp>
      <p:sp>
        <p:nvSpPr>
          <p:cNvPr id="343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2B9F73-DBAA-4899-AEAD-33E4235F434C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6458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37BDE-1E16-4497-8123-4D9E05ECC39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575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960" cy="41133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sv-SE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UERRA=</a:t>
            </a:r>
            <a:r>
              <a:rPr lang="sv-SE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Uncertainties</a:t>
            </a:r>
            <a:r>
              <a:rPr lang="sv-SE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in Ensembles </a:t>
            </a:r>
            <a:r>
              <a:rPr lang="sv-SE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of</a:t>
            </a:r>
            <a:r>
              <a:rPr lang="sv-SE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Regional </a:t>
            </a:r>
            <a:r>
              <a:rPr lang="sv-SE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ReAnalysis</a:t>
            </a:r>
            <a:r>
              <a:rPr lang="sv-SE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a </a:t>
            </a:r>
            <a:r>
              <a:rPr lang="sv-SE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preoperational</a:t>
            </a:r>
            <a:r>
              <a:rPr lang="sv-SE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FP7 </a:t>
            </a:r>
            <a:r>
              <a:rPr lang="sv-SE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project</a:t>
            </a:r>
            <a:r>
              <a:rPr lang="sv-SE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sv-SE" sz="1000" b="0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3"/>
              </a:rPr>
              <a:t>www.eurra.eu</a:t>
            </a:r>
            <a:r>
              <a:rPr lang="sv-SE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sv-SE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sv-SE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EDA=Ensemble data assimilation</a:t>
            </a:r>
          </a:p>
          <a:p>
            <a:endParaRPr lang="sv-SE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sv-SE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Note </a:t>
            </a:r>
            <a:r>
              <a:rPr lang="sv-SE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that</a:t>
            </a:r>
            <a:r>
              <a:rPr lang="sv-SE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the </a:t>
            </a:r>
            <a:r>
              <a:rPr lang="sv-SE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surface</a:t>
            </a:r>
            <a:r>
              <a:rPr lang="sv-SE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sv-SE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downscaling</a:t>
            </a:r>
            <a:r>
              <a:rPr lang="sv-SE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in the UERRA system is </a:t>
            </a:r>
            <a:r>
              <a:rPr lang="sv-SE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decoupled</a:t>
            </a:r>
            <a:r>
              <a:rPr lang="sv-SE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(</a:t>
            </a:r>
            <a:r>
              <a:rPr lang="sv-SE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offline</a:t>
            </a:r>
            <a:r>
              <a:rPr lang="sv-SE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 from the 3D </a:t>
            </a:r>
            <a:r>
              <a:rPr lang="sv-SE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product</a:t>
            </a:r>
            <a:r>
              <a:rPr lang="sv-SE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In </a:t>
            </a:r>
            <a:r>
              <a:rPr lang="sv-SE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contrast</a:t>
            </a:r>
            <a:r>
              <a:rPr lang="sv-SE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sv-SE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</a:t>
            </a:r>
            <a:r>
              <a:rPr lang="sv-SE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sv-SE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that</a:t>
            </a:r>
            <a:r>
              <a:rPr lang="sv-SE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the </a:t>
            </a:r>
            <a:r>
              <a:rPr lang="sv-SE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surface</a:t>
            </a:r>
            <a:r>
              <a:rPr lang="sv-SE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sv-SE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analysis</a:t>
            </a:r>
            <a:r>
              <a:rPr lang="sv-SE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sv-SE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will</a:t>
            </a:r>
            <a:r>
              <a:rPr lang="sv-SE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be </a:t>
            </a:r>
            <a:r>
              <a:rPr lang="sv-SE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included</a:t>
            </a:r>
            <a:r>
              <a:rPr lang="sv-SE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sv-SE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into</a:t>
            </a:r>
            <a:r>
              <a:rPr lang="sv-SE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the new system.</a:t>
            </a:r>
          </a:p>
        </p:txBody>
      </p:sp>
      <p:sp>
        <p:nvSpPr>
          <p:cNvPr id="614" name="CustomShape 2"/>
          <p:cNvSpPr/>
          <p:nvPr/>
        </p:nvSpPr>
        <p:spPr>
          <a:xfrm>
            <a:off x="3884760" y="8685360"/>
            <a:ext cx="2970360" cy="45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marL="0" marR="0" lvl="0" indent="0" algn="r" defTabSz="911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E0C2BA-7D80-4F12-B500-C5ADE7F8467F}" type="slidenum">
              <a:rPr kumimoji="0" lang="sv-SE" sz="12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pPr marL="0" marR="0" lvl="0" indent="0" algn="r" defTabSz="9119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sv-SE" sz="1800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4796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37BDE-1E16-4497-8123-4D9E05ECC39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3613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Over the troposphere and lower stratosphere</a:t>
            </a:r>
            <a:r>
              <a:rPr lang="en-GB" baseline="0" dirty="0"/>
              <a:t> there is a general consensus between reanalyses; some differences in the details.</a:t>
            </a:r>
            <a:endParaRPr lang="en-GB" dirty="0"/>
          </a:p>
          <a:p>
            <a:r>
              <a:rPr lang="en-GB" dirty="0"/>
              <a:t>The</a:t>
            </a:r>
            <a:r>
              <a:rPr lang="en-GB" baseline="0" dirty="0"/>
              <a:t> larger response of ERA5 to volcanic eruptions is the result of the forcing with the CMIP5-recommended data set for volcanic sulphate.</a:t>
            </a:r>
          </a:p>
          <a:p>
            <a:r>
              <a:rPr lang="en-GB" baseline="0" dirty="0"/>
              <a:t>The B from 2000 has smaller correlation lengths and makes it more difficult for radiosondes to correct a model warm bias. Large amount of GPS-RO from 2006 (COSMIC) improve the situation.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37BDE-1E16-4497-8123-4D9E05ECC39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100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850K isentropic surface is around 10 </a:t>
            </a:r>
            <a:r>
              <a:rPr lang="en-GB" dirty="0" err="1"/>
              <a:t>hPa</a:t>
            </a:r>
            <a:r>
              <a:rPr lang="en-GB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37BDE-1E16-4497-8123-4D9E05ECC39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0309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313" y="744538"/>
            <a:ext cx="6619875" cy="3724275"/>
          </a:xfrm>
          <a:ln/>
        </p:spPr>
      </p:sp>
      <p:sp>
        <p:nvSpPr>
          <p:cNvPr id="1331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6888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E37BDE-1E16-4497-8123-4D9E05ECC39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50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3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3.xml"/><Relationship Id="rId6" Type="http://schemas.openxmlformats.org/officeDocument/2006/relationships/image" Target="../media/image63.jpe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3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4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4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60.pn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58.tiff"/><Relationship Id="rId5" Type="http://schemas.openxmlformats.org/officeDocument/2006/relationships/image" Target="../media/image32.jpeg"/><Relationship Id="rId4" Type="http://schemas.openxmlformats.org/officeDocument/2006/relationships/image" Target="../media/image53.png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4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4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4.xml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4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5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5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60.png"/><Relationship Id="rId1" Type="http://schemas.openxmlformats.org/officeDocument/2006/relationships/slideMaster" Target="../slideMasters/slideMaster15.xml"/><Relationship Id="rId5" Type="http://schemas.openxmlformats.org/officeDocument/2006/relationships/image" Target="../media/image32.jpeg"/><Relationship Id="rId4" Type="http://schemas.openxmlformats.org/officeDocument/2006/relationships/image" Target="../media/image53.png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5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5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5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5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64.jpeg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64.jpeg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60.png"/><Relationship Id="rId1" Type="http://schemas.openxmlformats.org/officeDocument/2006/relationships/slideMaster" Target="../slideMasters/slideMaster16.xml"/><Relationship Id="rId6" Type="http://schemas.openxmlformats.org/officeDocument/2006/relationships/image" Target="../media/image58.tiff"/><Relationship Id="rId5" Type="http://schemas.openxmlformats.org/officeDocument/2006/relationships/image" Target="../media/image32.jpeg"/><Relationship Id="rId4" Type="http://schemas.openxmlformats.org/officeDocument/2006/relationships/image" Target="../media/image5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6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6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6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65.jpeg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7.xml"/><Relationship Id="rId4" Type="http://schemas.openxmlformats.org/officeDocument/2006/relationships/image" Target="../media/image66.png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7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60.png"/><Relationship Id="rId1" Type="http://schemas.openxmlformats.org/officeDocument/2006/relationships/slideMaster" Target="../slideMasters/slideMaster17.xml"/><Relationship Id="rId6" Type="http://schemas.openxmlformats.org/officeDocument/2006/relationships/image" Target="../media/image58.tiff"/><Relationship Id="rId5" Type="http://schemas.openxmlformats.org/officeDocument/2006/relationships/image" Target="../media/image32.jpeg"/><Relationship Id="rId4" Type="http://schemas.openxmlformats.org/officeDocument/2006/relationships/image" Target="../media/image53.png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7.xml"/></Relationships>
</file>

<file path=ppt/slideLayouts/_rels/slideLayout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7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7.xml"/><Relationship Id="rId4" Type="http://schemas.openxmlformats.org/officeDocument/2006/relationships/image" Target="../media/image6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7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8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8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8.xml"/><Relationship Id="rId6" Type="http://schemas.openxmlformats.org/officeDocument/2006/relationships/image" Target="../media/image32.jpe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8.xml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8.xml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8.xml"/><Relationship Id="rId4" Type="http://schemas.openxmlformats.org/officeDocument/2006/relationships/image" Target="../media/image27.png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8.xml"/><Relationship Id="rId4" Type="http://schemas.openxmlformats.org/officeDocument/2006/relationships/image" Target="../media/image2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28.jpeg"/><Relationship Id="rId7" Type="http://schemas.openxmlformats.org/officeDocument/2006/relationships/image" Target="../media/image54.tif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8.xml"/><Relationship Id="rId6" Type="http://schemas.openxmlformats.org/officeDocument/2006/relationships/image" Target="../media/image53.png"/><Relationship Id="rId11" Type="http://schemas.openxmlformats.org/officeDocument/2006/relationships/image" Target="../media/image58.tiff"/><Relationship Id="rId5" Type="http://schemas.openxmlformats.org/officeDocument/2006/relationships/image" Target="../media/image52.png"/><Relationship Id="rId10" Type="http://schemas.openxmlformats.org/officeDocument/2006/relationships/image" Target="../media/image57.tif"/><Relationship Id="rId4" Type="http://schemas.openxmlformats.org/officeDocument/2006/relationships/image" Target="../media/image29.png"/><Relationship Id="rId9" Type="http://schemas.openxmlformats.org/officeDocument/2006/relationships/image" Target="../media/image56.png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8.xml"/><Relationship Id="rId5" Type="http://schemas.openxmlformats.org/officeDocument/2006/relationships/image" Target="../media/image58.tiff"/><Relationship Id="rId4" Type="http://schemas.openxmlformats.org/officeDocument/2006/relationships/image" Target="../media/image27.png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8.xml"/><Relationship Id="rId5" Type="http://schemas.openxmlformats.org/officeDocument/2006/relationships/image" Target="../media/image58.tiff"/><Relationship Id="rId4" Type="http://schemas.openxmlformats.org/officeDocument/2006/relationships/image" Target="../media/image27.png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8.xml"/><Relationship Id="rId5" Type="http://schemas.openxmlformats.org/officeDocument/2006/relationships/image" Target="../media/image58.tiff"/><Relationship Id="rId4" Type="http://schemas.openxmlformats.org/officeDocument/2006/relationships/image" Target="../media/image27.png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8.xml"/><Relationship Id="rId5" Type="http://schemas.openxmlformats.org/officeDocument/2006/relationships/image" Target="../media/image58.tiff"/><Relationship Id="rId4" Type="http://schemas.openxmlformats.org/officeDocument/2006/relationships/image" Target="../media/image27.png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8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Master" Target="../slideMasters/slideMaster18.xml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Master" Target="../slideMasters/slideMaster18.xml"/></Relationships>
</file>

<file path=ppt/slideLayouts/_rels/slideLayout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Master" Target="../slideMasters/slideMaster18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32.jpe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1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1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27.pn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27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28.jpeg"/><Relationship Id="rId7" Type="http://schemas.openxmlformats.org/officeDocument/2006/relationships/image" Target="../media/image54.tif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53.png"/><Relationship Id="rId11" Type="http://schemas.openxmlformats.org/officeDocument/2006/relationships/image" Target="../media/image58.tiff"/><Relationship Id="rId5" Type="http://schemas.openxmlformats.org/officeDocument/2006/relationships/image" Target="../media/image52.png"/><Relationship Id="rId10" Type="http://schemas.openxmlformats.org/officeDocument/2006/relationships/image" Target="../media/image57.tif"/><Relationship Id="rId4" Type="http://schemas.openxmlformats.org/officeDocument/2006/relationships/image" Target="../media/image29.png"/><Relationship Id="rId9" Type="http://schemas.openxmlformats.org/officeDocument/2006/relationships/image" Target="../media/image56.png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58.tiff"/><Relationship Id="rId4" Type="http://schemas.openxmlformats.org/officeDocument/2006/relationships/image" Target="../media/image27.png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58.tiff"/><Relationship Id="rId4" Type="http://schemas.openxmlformats.org/officeDocument/2006/relationships/image" Target="../media/image27.png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58.tiff"/><Relationship Id="rId4" Type="http://schemas.openxmlformats.org/officeDocument/2006/relationships/image" Target="../media/image27.png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58.tiff"/><Relationship Id="rId4" Type="http://schemas.openxmlformats.org/officeDocument/2006/relationships/image" Target="../media/image27.png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1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Master" Target="../slideMasters/slideMaster11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2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60.png"/><Relationship Id="rId1" Type="http://schemas.openxmlformats.org/officeDocument/2006/relationships/slideMaster" Target="../slideMasters/slideMaster12.xml"/><Relationship Id="rId6" Type="http://schemas.openxmlformats.org/officeDocument/2006/relationships/image" Target="../media/image58.tiff"/><Relationship Id="rId5" Type="http://schemas.openxmlformats.org/officeDocument/2006/relationships/image" Target="../media/image32.jpeg"/><Relationship Id="rId4" Type="http://schemas.openxmlformats.org/officeDocument/2006/relationships/image" Target="../media/image53.png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2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2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2.xml"/><Relationship Id="rId6" Type="http://schemas.openxmlformats.org/officeDocument/2006/relationships/image" Target="../media/image63.jpe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2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3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3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60.png"/><Relationship Id="rId1" Type="http://schemas.openxmlformats.org/officeDocument/2006/relationships/slideMaster" Target="../slideMasters/slideMaster13.xml"/><Relationship Id="rId6" Type="http://schemas.openxmlformats.org/officeDocument/2006/relationships/image" Target="../media/image58.tiff"/><Relationship Id="rId5" Type="http://schemas.openxmlformats.org/officeDocument/2006/relationships/image" Target="../media/image32.jpeg"/><Relationship Id="rId4" Type="http://schemas.openxmlformats.org/officeDocument/2006/relationships/image" Target="../media/image53.png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-4720" y="0"/>
            <a:ext cx="2084906" cy="5164039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946" y="0"/>
            <a:ext cx="2102132" cy="5184000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-36512" y="0"/>
            <a:ext cx="2124000" cy="5220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88032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  <p:pic>
        <p:nvPicPr>
          <p:cNvPr id="13" name="Picture 2" descr="S:\F15015_Copernicus\3_Work\330_Work-in-process\Logos_icons\Accestodata_negatif-01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73" y="118278"/>
            <a:ext cx="541005" cy="541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038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-2"/>
            <a:ext cx="2106504" cy="5175269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-21945" y="-3"/>
            <a:ext cx="2102132" cy="516404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9202" y="699542"/>
            <a:ext cx="7919262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rgbClr val="0B6192"/>
                </a:solidFill>
              </a:rPr>
              <a:t>Marine </a:t>
            </a:r>
          </a:p>
          <a:p>
            <a:pPr algn="ctr"/>
            <a:r>
              <a:rPr lang="es-ES" sz="1000" b="1" dirty="0" err="1">
                <a:solidFill>
                  <a:srgbClr val="0B6192"/>
                </a:solidFill>
              </a:rPr>
              <a:t>Monitoring</a:t>
            </a:r>
            <a:endParaRPr lang="en-US" sz="1000" b="1" dirty="0">
              <a:solidFill>
                <a:srgbClr val="0B6192"/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1582"/>
            <a:ext cx="7819096" cy="277539"/>
          </a:xfrm>
          <a:solidFill>
            <a:srgbClr val="0B6192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794902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0" name="Straight Connector 19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7176896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19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4" name="Straight Connector 23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D43A8E8C-D148-48B8-AF81-7C82CEB72A13}"/>
              </a:ext>
            </a:extLst>
          </p:cNvPr>
          <p:cNvSpPr/>
          <p:nvPr userDrawn="1"/>
        </p:nvSpPr>
        <p:spPr>
          <a:xfrm>
            <a:off x="5940152" y="4521600"/>
            <a:ext cx="302433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7629F0-3CE0-444F-8D42-09010ABBBD2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400" y="4802400"/>
            <a:ext cx="817200" cy="156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C5AA8E-AF22-4911-A356-B6A73688C19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400" y="4705200"/>
            <a:ext cx="784800" cy="28820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E240566-52FD-41B4-AA0A-D3ACE416FAC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600" y="4694400"/>
            <a:ext cx="932400" cy="24463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21582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21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3" name="Straight Connector 2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8450998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34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42" name="Straight Connector 41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2877743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2440460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602384" y="2572001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2602384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24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52536" y="1200704"/>
            <a:ext cx="3240360" cy="271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"/>
          <a:stretch/>
        </p:blipFill>
        <p:spPr bwMode="auto">
          <a:xfrm>
            <a:off x="7291387" y="-11268"/>
            <a:ext cx="1852613" cy="516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621854" y="3536429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Climate</a:t>
            </a:r>
            <a:r>
              <a:rPr lang="es-ES" sz="1100" b="0" baseline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Change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6">
            <a:biLevel thresh="25000"/>
          </a:blip>
          <a:stretch>
            <a:fillRect/>
          </a:stretch>
        </p:blipFill>
        <p:spPr>
          <a:xfrm>
            <a:off x="2771800" y="4811834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68142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18" name="Straight Connector 17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8376726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0" name="Straight Connector 19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4633930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19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4" name="Straight Connector 23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8379755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21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3" name="Straight Connector 2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35194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84000"/>
          </a:xfrm>
          <a:prstGeom prst="rect">
            <a:avLst/>
          </a:prstGeom>
          <a:solidFill>
            <a:srgbClr val="0B61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6512" y="1322672"/>
            <a:ext cx="2747277" cy="288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pPr/>
              <a:t>12/8/2020</a:t>
            </a:fld>
            <a:endParaRPr 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79212" y="-20538"/>
            <a:ext cx="1877256" cy="51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478516" y="3723878"/>
            <a:ext cx="17172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chemeClr val="bg1"/>
                </a:solidFill>
              </a:rPr>
              <a:t>Marine </a:t>
            </a:r>
            <a:r>
              <a:rPr lang="es-ES" sz="1100" b="0" dirty="0" err="1">
                <a:solidFill>
                  <a:schemeClr val="bg1"/>
                </a:solidFill>
              </a:rPr>
              <a:t>Monitoring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4" name="Picture 13" descr="Copernicus white.eps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8" t="29476" r="8802" b="28526"/>
          <a:stretch/>
        </p:blipFill>
        <p:spPr>
          <a:xfrm>
            <a:off x="1547664" y="4522313"/>
            <a:ext cx="868336" cy="324000"/>
          </a:xfrm>
          <a:prstGeom prst="rect">
            <a:avLst/>
          </a:prstGeom>
        </p:spPr>
      </p:pic>
      <p:pic>
        <p:nvPicPr>
          <p:cNvPr id="16" name="Picture 15" descr="logo-ce-horizontal-en-neg-yellow.eps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515966"/>
            <a:ext cx="954504" cy="251989"/>
          </a:xfrm>
          <a:prstGeom prst="rect">
            <a:avLst/>
          </a:prstGeom>
        </p:spPr>
      </p:pic>
      <p:pic>
        <p:nvPicPr>
          <p:cNvPr id="17" name="Picture 16" descr="ECMWF_Master_Logo_CMYK_nostrapNEG.eps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594309"/>
            <a:ext cx="1043108" cy="179996"/>
          </a:xfrm>
          <a:prstGeom prst="rect">
            <a:avLst/>
          </a:prstGeom>
        </p:spPr>
      </p:pic>
      <p:sp>
        <p:nvSpPr>
          <p:cNvPr id="18" name="Subtitle 2"/>
          <p:cNvSpPr>
            <a:spLocks noGrp="1"/>
          </p:cNvSpPr>
          <p:nvPr>
            <p:ph type="subTitle" idx="13"/>
          </p:nvPr>
        </p:nvSpPr>
        <p:spPr>
          <a:xfrm>
            <a:off x="2555776" y="3147814"/>
            <a:ext cx="4752528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55776" y="2427735"/>
            <a:ext cx="4752528" cy="72008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66481256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1" y="-8194"/>
            <a:ext cx="2323579" cy="5195022"/>
            <a:chOff x="-2988840" y="-681190"/>
            <a:chExt cx="2323579" cy="5195022"/>
          </a:xfrm>
        </p:grpSpPr>
        <p:pic>
          <p:nvPicPr>
            <p:cNvPr id="34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5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8" y="699543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5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5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5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107505" y="20835"/>
            <a:ext cx="878633" cy="4929617"/>
            <a:chOff x="164975" y="20834"/>
            <a:chExt cx="878633" cy="4929617"/>
          </a:xfrm>
        </p:grpSpPr>
        <p:cxnSp>
          <p:nvCxnSpPr>
            <p:cNvPr id="42" name="Straight Connector 41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5600741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942975" y="699543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5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5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5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67705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7505" y="20835"/>
            <a:ext cx="878633" cy="4929617"/>
            <a:chOff x="164975" y="20834"/>
            <a:chExt cx="878633" cy="4929617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4923159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2602385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24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52536" y="1200704"/>
            <a:ext cx="3240360" cy="27166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7" y="4650009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"/>
          <a:stretch/>
        </p:blipFill>
        <p:spPr bwMode="auto">
          <a:xfrm>
            <a:off x="7291388" y="-11267"/>
            <a:ext cx="1852613" cy="516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621855" y="3536429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Climate</a:t>
            </a:r>
            <a:r>
              <a:rPr lang="es-ES" sz="1100" b="0" baseline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Change</a:t>
            </a:r>
            <a:endParaRPr lang="en-US" sz="11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88562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3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3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67705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107505" y="20835"/>
            <a:ext cx="878633" cy="4929617"/>
            <a:chOff x="164975" y="20834"/>
            <a:chExt cx="878633" cy="4929617"/>
          </a:xfrm>
        </p:grpSpPr>
        <p:cxnSp>
          <p:nvCxnSpPr>
            <p:cNvPr id="18" name="Straight Connector 17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6525546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5" y="6275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1" y="6275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9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5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7505" y="20835"/>
            <a:ext cx="878633" cy="4929617"/>
            <a:chOff x="164975" y="20834"/>
            <a:chExt cx="878633" cy="4929617"/>
          </a:xfrm>
        </p:grpSpPr>
        <p:cxnSp>
          <p:nvCxnSpPr>
            <p:cNvPr id="20" name="Straight Connector 19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956430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1" y="-8194"/>
            <a:ext cx="2323579" cy="5195022"/>
            <a:chOff x="-2988840" y="-681190"/>
            <a:chExt cx="2323579" cy="5195022"/>
          </a:xfrm>
        </p:grpSpPr>
        <p:pic>
          <p:nvPicPr>
            <p:cNvPr id="19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867705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07505" y="20835"/>
            <a:ext cx="878633" cy="4929617"/>
            <a:chOff x="164975" y="20834"/>
            <a:chExt cx="878633" cy="4929617"/>
          </a:xfrm>
        </p:grpSpPr>
        <p:cxnSp>
          <p:nvCxnSpPr>
            <p:cNvPr id="24" name="Straight Connector 23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9134104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1" y="-8194"/>
            <a:ext cx="2323579" cy="5195022"/>
            <a:chOff x="-2988840" y="-681190"/>
            <a:chExt cx="2323579" cy="5195022"/>
          </a:xfrm>
        </p:grpSpPr>
        <p:pic>
          <p:nvPicPr>
            <p:cNvPr id="21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6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6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7505" y="20835"/>
            <a:ext cx="878633" cy="4929617"/>
            <a:chOff x="164975" y="20834"/>
            <a:chExt cx="878633" cy="4929617"/>
          </a:xfrm>
        </p:grpSpPr>
        <p:cxnSp>
          <p:nvCxnSpPr>
            <p:cNvPr id="23" name="Straight Connector 2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6956803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34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D419B5DE-873E-B64B-9477-3A94B85A392B}" type="datetime1">
              <a:rPr lang="it-IT" smtClean="0"/>
              <a:t>08/12/2020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r>
              <a:rPr lang="de-DE"/>
              <a:t>C3S 311a Lot3 Annual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42" name="Straight Connector 41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6" name="Immagin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464" y="4659982"/>
            <a:ext cx="819869" cy="24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02419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7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18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9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20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E19023A4-8E31-1048-80B5-0BD196D9C1CD}" type="datetime1">
              <a:rPr lang="it-IT" smtClean="0"/>
              <a:t>08/12/2020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r>
              <a:rPr lang="de-DE"/>
              <a:t>C3S 311a Lot3 Annual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5" name="Immagin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464" y="4727861"/>
            <a:ext cx="819869" cy="24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394023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4206E-0FFA-C94E-97DA-FF7CEDAA7A1A}" type="datetime1">
              <a:rPr lang="it-IT" smtClean="0"/>
              <a:t>08/12/2020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C3S 311a Lot3 Annual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602384" y="2572001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Harmonization</a:t>
            </a:r>
            <a:r>
              <a:rPr lang="en-US" sz="2200" baseline="0" dirty="0"/>
              <a:t> of global in-situ observations for climate applications</a:t>
            </a:r>
            <a:endParaRPr lang="en-US" sz="2200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2602384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24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52536" y="1200704"/>
            <a:ext cx="3240360" cy="271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"/>
          <a:stretch/>
        </p:blipFill>
        <p:spPr bwMode="auto">
          <a:xfrm>
            <a:off x="7291387" y="-11268"/>
            <a:ext cx="1852613" cy="516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621854" y="3536429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Climate</a:t>
            </a:r>
            <a:r>
              <a:rPr lang="es-ES" sz="1100" b="0" baseline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Change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6">
            <a:biLevel thresh="25000"/>
          </a:blip>
          <a:stretch>
            <a:fillRect/>
          </a:stretch>
        </p:blipFill>
        <p:spPr>
          <a:xfrm>
            <a:off x="2771800" y="4811834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436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-92546"/>
            <a:ext cx="2270024" cy="5267814"/>
          </a:xfrm>
          <a:prstGeom prst="rect">
            <a:avLst/>
          </a:prstGeom>
        </p:spPr>
      </p:pic>
      <p:grpSp>
        <p:nvGrpSpPr>
          <p:cNvPr id="16" name="Group 15"/>
          <p:cNvGrpSpPr/>
          <p:nvPr userDrawn="1"/>
        </p:nvGrpSpPr>
        <p:grpSpPr>
          <a:xfrm>
            <a:off x="-30511" y="-92546"/>
            <a:ext cx="2298483" cy="5426174"/>
            <a:chOff x="-140429" y="-46112"/>
            <a:chExt cx="2298483" cy="5282158"/>
          </a:xfrm>
        </p:grpSpPr>
        <p:sp>
          <p:nvSpPr>
            <p:cNvPr id="19" name="Rectangle 18"/>
            <p:cNvSpPr/>
            <p:nvPr userDrawn="1"/>
          </p:nvSpPr>
          <p:spPr>
            <a:xfrm>
              <a:off x="-108520" y="969"/>
              <a:ext cx="2266574" cy="5235077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140429" y="-46112"/>
              <a:ext cx="2298483" cy="5189612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/>
          <p:cNvSpPr>
            <a:spLocks noGrp="1"/>
          </p:cNvSpPr>
          <p:nvPr userDrawn="1">
            <p:ph sz="half" idx="1"/>
          </p:nvPr>
        </p:nvSpPr>
        <p:spPr>
          <a:xfrm>
            <a:off x="878904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 userDrawn="1">
            <p:ph sz="half" idx="2"/>
          </p:nvPr>
        </p:nvSpPr>
        <p:spPr>
          <a:xfrm>
            <a:off x="5069904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31582"/>
            <a:ext cx="7819096" cy="277539"/>
          </a:xfrm>
          <a:solidFill>
            <a:srgbClr val="0B6192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chemeClr val="tx2"/>
                </a:solidFill>
              </a:rPr>
              <a:t>Marine </a:t>
            </a:r>
          </a:p>
          <a:p>
            <a:pPr algn="ctr"/>
            <a:r>
              <a:rPr lang="es-ES" sz="1000" b="1" dirty="0" err="1">
                <a:solidFill>
                  <a:schemeClr val="tx2"/>
                </a:solidFill>
              </a:rPr>
              <a:t>Monitoring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66327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08759-D565-EE4B-A3D2-FD84AF82814B}" type="datetime1">
              <a:rPr lang="it-IT" smtClean="0"/>
              <a:t>08/12/2020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C3S 311a Lot3 Annual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18" name="Straight Connector 17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3" name="Immagin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464" y="4727861"/>
            <a:ext cx="819869" cy="24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28373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1E9A-4D7A-0D41-A4F5-8ADCC0295EC8}" type="datetime1">
              <a:rPr lang="it-IT" smtClean="0"/>
              <a:t>08/12/2020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C3S 311a Lot3 Annual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0" name="Straight Connector 19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5" name="Immagin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464" y="4727861"/>
            <a:ext cx="819869" cy="24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079151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25C8-77FE-7142-8F93-B0F03FB659CE}" type="datetime1">
              <a:rPr lang="it-IT" smtClean="0"/>
              <a:t>08/12/2020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C3S 311a Lot3 Annual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4" name="Straight Connector 23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7" name="Immagin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464" y="4727861"/>
            <a:ext cx="819869" cy="24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98274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21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D1D5C-FF88-3C41-A175-CEF619730C67}" type="datetime1">
              <a:rPr lang="it-IT" smtClean="0"/>
              <a:t>08/12/2020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C3S 311a Lot3 Annual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3" name="Straight Connector 2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7" name="Immagine 16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46" y="4736952"/>
            <a:ext cx="1195295" cy="31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56419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34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42" name="Straight Connector 41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5" name="Picture 6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88951" y="4820507"/>
            <a:ext cx="1068237" cy="199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698629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54186889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602384" y="2572001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2602384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24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52536" y="1200704"/>
            <a:ext cx="3240360" cy="271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"/>
          <a:stretch/>
        </p:blipFill>
        <p:spPr bwMode="auto">
          <a:xfrm>
            <a:off x="7291387" y="-11268"/>
            <a:ext cx="1852613" cy="516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621854" y="3536429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Climate</a:t>
            </a:r>
            <a:r>
              <a:rPr lang="es-ES" sz="1100" b="0" baseline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Change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6">
            <a:biLevel thresh="25000"/>
          </a:blip>
          <a:stretch>
            <a:fillRect/>
          </a:stretch>
        </p:blipFill>
        <p:spPr>
          <a:xfrm>
            <a:off x="2771800" y="4811834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58576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18" name="Straight Connector 17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6253234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0" name="Straight Connector 19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5088919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19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4" name="Straight Connector 23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4" name="Picture 6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88951" y="4820507"/>
            <a:ext cx="1068237" cy="199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86303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-92546"/>
            <a:ext cx="2270024" cy="5267814"/>
          </a:xfrm>
          <a:prstGeom prst="rect">
            <a:avLst/>
          </a:prstGeom>
        </p:spPr>
      </p:pic>
      <p:grpSp>
        <p:nvGrpSpPr>
          <p:cNvPr id="16" name="Group 15"/>
          <p:cNvGrpSpPr/>
          <p:nvPr userDrawn="1"/>
        </p:nvGrpSpPr>
        <p:grpSpPr>
          <a:xfrm>
            <a:off x="-30511" y="-92546"/>
            <a:ext cx="2298483" cy="5426174"/>
            <a:chOff x="-140429" y="-46112"/>
            <a:chExt cx="2298483" cy="5282158"/>
          </a:xfrm>
        </p:grpSpPr>
        <p:sp>
          <p:nvSpPr>
            <p:cNvPr id="19" name="Rectangle 18"/>
            <p:cNvSpPr/>
            <p:nvPr userDrawn="1"/>
          </p:nvSpPr>
          <p:spPr>
            <a:xfrm>
              <a:off x="-108520" y="969"/>
              <a:ext cx="2266574" cy="5235077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140429" y="-46112"/>
              <a:ext cx="2298483" cy="5189612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8146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584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5972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5410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1582"/>
            <a:ext cx="7819096" cy="277539"/>
          </a:xfrm>
          <a:solidFill>
            <a:srgbClr val="0B6192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chemeClr val="tx2"/>
                </a:solidFill>
              </a:rPr>
              <a:t>Marine </a:t>
            </a:r>
          </a:p>
          <a:p>
            <a:pPr algn="ctr"/>
            <a:r>
              <a:rPr lang="es-ES" sz="1000" b="1" dirty="0" err="1">
                <a:solidFill>
                  <a:schemeClr val="tx2"/>
                </a:solidFill>
              </a:rPr>
              <a:t>Monitoring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687648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21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3" name="Straight Connector 2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27102430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90872" y="699541"/>
            <a:ext cx="4038601" cy="3816426"/>
          </a:xfrm>
          <a:prstGeom prst="rect">
            <a:avLst/>
          </a:prstGeom>
        </p:spPr>
        <p:txBody>
          <a:bodyPr/>
          <a:lstStyle>
            <a:lvl1pPr indent="-165096">
              <a:spcBef>
                <a:spcPts val="500"/>
              </a:spcBef>
              <a:defRPr sz="2800"/>
            </a:lvl1pPr>
            <a:lvl2pPr marL="765156" indent="-155571">
              <a:spcBef>
                <a:spcPts val="500"/>
              </a:spcBef>
              <a:defRPr sz="2800"/>
            </a:lvl2pPr>
            <a:lvl3pPr marL="1183609" indent="-142235">
              <a:spcBef>
                <a:spcPts val="500"/>
              </a:spcBef>
              <a:defRPr sz="2800"/>
            </a:lvl3pPr>
            <a:lvl4pPr marL="1663658" indent="-177796">
              <a:spcBef>
                <a:spcPts val="500"/>
              </a:spcBef>
              <a:defRPr sz="2800"/>
            </a:lvl4pPr>
            <a:lvl5pPr marL="2120847" indent="-177796">
              <a:spcBef>
                <a:spcPts val="5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hape 73"/>
          <p:cNvSpPr txBox="1">
            <a:spLocks noGrp="1"/>
          </p:cNvSpPr>
          <p:nvPr>
            <p:ph type="body" sz="half" idx="13"/>
          </p:nvPr>
        </p:nvSpPr>
        <p:spPr>
          <a:xfrm>
            <a:off x="4781871" y="699541"/>
            <a:ext cx="4038599" cy="381642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1768" y="4931617"/>
            <a:ext cx="275034" cy="27695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970383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00153" y="627533"/>
            <a:ext cx="4040190" cy="479823"/>
          </a:xfrm>
          <a:prstGeom prst="rect">
            <a:avLst/>
          </a:prstGeom>
        </p:spPr>
        <p:txBody>
          <a:bodyPr anchor="b"/>
          <a:lstStyle>
            <a:lvl1pPr marL="0" indent="0">
              <a:buClrTx/>
              <a:buSzTx/>
              <a:buFontTx/>
              <a:buNone/>
              <a:defRPr sz="2400" b="1"/>
            </a:lvl1pPr>
            <a:lvl2pPr marL="0" indent="0">
              <a:buClrTx/>
              <a:buSzTx/>
              <a:buFontTx/>
              <a:buNone/>
              <a:defRPr sz="2400" b="1"/>
            </a:lvl2pPr>
            <a:lvl3pPr marL="0" indent="0">
              <a:buClrTx/>
              <a:buSzTx/>
              <a:buFontTx/>
              <a:buNone/>
              <a:defRPr sz="2400" b="1"/>
            </a:lvl3pPr>
            <a:lvl4pPr marL="0" indent="0">
              <a:buClrTx/>
              <a:buSzTx/>
              <a:buFontTx/>
              <a:buNone/>
              <a:defRPr sz="2400" b="1"/>
            </a:lvl4pPr>
            <a:lvl5pPr marL="0" indent="0">
              <a:buClrTx/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Shape 84"/>
          <p:cNvSpPr txBox="1">
            <a:spLocks noGrp="1"/>
          </p:cNvSpPr>
          <p:nvPr>
            <p:ph type="body" sz="half" idx="13"/>
          </p:nvPr>
        </p:nvSpPr>
        <p:spPr>
          <a:xfrm>
            <a:off x="899589" y="1203599"/>
            <a:ext cx="4040190" cy="339102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7" name="Shape 85"/>
          <p:cNvSpPr txBox="1">
            <a:spLocks noGrp="1"/>
          </p:cNvSpPr>
          <p:nvPr>
            <p:ph type="body" sz="quarter" idx="14"/>
          </p:nvPr>
        </p:nvSpPr>
        <p:spPr>
          <a:xfrm>
            <a:off x="5087980" y="627533"/>
            <a:ext cx="4041774" cy="479823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8" name="Shape 86"/>
          <p:cNvSpPr txBox="1">
            <a:spLocks noGrp="1"/>
          </p:cNvSpPr>
          <p:nvPr>
            <p:ph type="body" sz="half" idx="15"/>
          </p:nvPr>
        </p:nvSpPr>
        <p:spPr>
          <a:xfrm>
            <a:off x="5087416" y="1203599"/>
            <a:ext cx="4041776" cy="339102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1768" y="4931617"/>
            <a:ext cx="275034" cy="27695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8272778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Shape 15" descr="Shap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0176" y="4624181"/>
            <a:ext cx="2037897" cy="409761"/>
          </a:xfrm>
          <a:prstGeom prst="rect">
            <a:avLst/>
          </a:prstGeom>
          <a:ln w="12700">
            <a:miter lim="400000"/>
          </a:ln>
        </p:spPr>
      </p:pic>
      <p:pic>
        <p:nvPicPr>
          <p:cNvPr id="68" name="Shape 16" descr="Shap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6195" y="4796737"/>
            <a:ext cx="890557" cy="15302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2" name="Shape 96"/>
          <p:cNvGrpSpPr/>
          <p:nvPr/>
        </p:nvGrpSpPr>
        <p:grpSpPr>
          <a:xfrm>
            <a:off x="1" y="-8195"/>
            <a:ext cx="2323579" cy="5195024"/>
            <a:chOff x="0" y="0"/>
            <a:chExt cx="2323578" cy="5195022"/>
          </a:xfrm>
        </p:grpSpPr>
        <p:pic>
          <p:nvPicPr>
            <p:cNvPr id="69" name="Shape 97" descr="Shape 9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12578"/>
              <a:ext cx="2323579" cy="51775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0" name="Shape 98"/>
            <p:cNvSpPr/>
            <p:nvPr/>
          </p:nvSpPr>
          <p:spPr>
            <a:xfrm>
              <a:off x="10442" y="-1"/>
              <a:ext cx="2313137" cy="5184802"/>
            </a:xfrm>
            <a:prstGeom prst="rect">
              <a:avLst/>
            </a:prstGeom>
            <a:gradFill flip="none" rotWithShape="1">
              <a:gsLst>
                <a:gs pos="0">
                  <a:srgbClr val="97B4E4">
                    <a:alpha val="0"/>
                  </a:srgbClr>
                </a:gs>
                <a:gs pos="64000">
                  <a:srgbClr val="FFFFFF"/>
                </a:gs>
                <a:gs pos="100000">
                  <a:srgbClr val="FFFFFF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914378" hangingPunct="0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8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Shape 99"/>
            <p:cNvSpPr/>
            <p:nvPr/>
          </p:nvSpPr>
          <p:spPr>
            <a:xfrm>
              <a:off x="0" y="13961"/>
              <a:ext cx="2323579" cy="5181062"/>
            </a:xfrm>
            <a:prstGeom prst="rect">
              <a:avLst/>
            </a:prstGeom>
            <a:solidFill>
              <a:srgbClr val="FFFFFF">
                <a:alpha val="47843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914378" hangingPunct="0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8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3" name="Title Text"/>
          <p:cNvSpPr txBox="1">
            <a:spLocks noGrp="1"/>
          </p:cNvSpPr>
          <p:nvPr>
            <p:ph type="title"/>
          </p:nvPr>
        </p:nvSpPr>
        <p:spPr>
          <a:xfrm>
            <a:off x="878905" y="204785"/>
            <a:ext cx="3008315" cy="871539"/>
          </a:xfrm>
          <a:prstGeom prst="rect">
            <a:avLst/>
          </a:prstGeom>
          <a:noFill/>
        </p:spPr>
        <p:txBody>
          <a:bodyPr anchor="b"/>
          <a:lstStyle>
            <a:lvl1pPr>
              <a:defRPr sz="2000" b="1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4" name="Body Level One…"/>
          <p:cNvSpPr txBox="1">
            <a:spLocks noGrp="1"/>
          </p:cNvSpPr>
          <p:nvPr>
            <p:ph type="body" idx="1"/>
          </p:nvPr>
        </p:nvSpPr>
        <p:spPr>
          <a:xfrm>
            <a:off x="3996753" y="204788"/>
            <a:ext cx="5111752" cy="4389834"/>
          </a:xfrm>
          <a:prstGeom prst="rect">
            <a:avLst/>
          </a:prstGeom>
        </p:spPr>
        <p:txBody>
          <a:bodyPr/>
          <a:lstStyle>
            <a:lvl1pPr indent="-139697">
              <a:spcBef>
                <a:spcPts val="600"/>
              </a:spcBef>
              <a:defRPr sz="3200"/>
            </a:lvl1pPr>
            <a:lvl2pPr marL="758352" indent="-123368">
              <a:spcBef>
                <a:spcPts val="600"/>
              </a:spcBef>
              <a:defRPr sz="3200"/>
            </a:lvl2pPr>
            <a:lvl3pPr marL="1168371" indent="-101597">
              <a:spcBef>
                <a:spcPts val="600"/>
              </a:spcBef>
              <a:defRPr sz="3200"/>
            </a:lvl3pPr>
            <a:lvl4pPr marL="1661119" indent="-162556">
              <a:spcBef>
                <a:spcPts val="600"/>
              </a:spcBef>
              <a:defRPr sz="3200"/>
            </a:lvl4pPr>
            <a:lvl5pPr marL="2118307" indent="-162556">
              <a:spcBef>
                <a:spcPts val="600"/>
              </a:spcBef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" name="Shape 102"/>
          <p:cNvSpPr txBox="1">
            <a:spLocks noGrp="1"/>
          </p:cNvSpPr>
          <p:nvPr>
            <p:ph type="body" sz="half" idx="13"/>
          </p:nvPr>
        </p:nvSpPr>
        <p:spPr>
          <a:xfrm>
            <a:off x="878903" y="1076325"/>
            <a:ext cx="3008316" cy="3518299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grpSp>
        <p:nvGrpSpPr>
          <p:cNvPr id="79" name="Shape 106"/>
          <p:cNvGrpSpPr/>
          <p:nvPr/>
        </p:nvGrpSpPr>
        <p:grpSpPr>
          <a:xfrm>
            <a:off x="107503" y="20829"/>
            <a:ext cx="878636" cy="4929624"/>
            <a:chOff x="0" y="-2"/>
            <a:chExt cx="878634" cy="4929622"/>
          </a:xfrm>
        </p:grpSpPr>
        <p:sp>
          <p:nvSpPr>
            <p:cNvPr id="76" name="Shape 107"/>
            <p:cNvSpPr/>
            <p:nvPr/>
          </p:nvSpPr>
          <p:spPr>
            <a:xfrm flipH="1">
              <a:off x="338634" y="1041185"/>
              <a:ext cx="2" cy="3888435"/>
            </a:xfrm>
            <a:prstGeom prst="line">
              <a:avLst/>
            </a:prstGeom>
            <a:noFill/>
            <a:ln w="31750" cap="flat">
              <a:solidFill>
                <a:srgbClr val="941333">
                  <a:alpha val="80784"/>
                </a:srgbClr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914378" hangingPunct="0"/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7" name="Shape 108"/>
            <p:cNvSpPr txBox="1"/>
            <p:nvPr/>
          </p:nvSpPr>
          <p:spPr>
            <a:xfrm>
              <a:off x="0" y="593999"/>
              <a:ext cx="878634" cy="4308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 defTabSz="914378" hangingPunct="0">
                <a:defRPr sz="110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100" kern="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rPr>
                <a:t>Climate</a:t>
              </a:r>
            </a:p>
            <a:p>
              <a:pPr defTabSz="914378" hangingPunct="0">
                <a:defRPr sz="110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100" kern="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rPr>
                <a:t>Change</a:t>
              </a:r>
            </a:p>
          </p:txBody>
        </p:sp>
        <p:pic>
          <p:nvPicPr>
            <p:cNvPr id="78" name="Shape 109" descr="Shape 10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270" y="-2"/>
              <a:ext cx="662955" cy="6840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1768" y="4931617"/>
            <a:ext cx="275034" cy="27695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17860669"/>
      </p:ext>
    </p:extLst>
  </p:cSld>
  <p:clrMapOvr>
    <a:masterClrMapping/>
  </p:clrMapOvr>
  <p:transition spd="med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Shape 15" descr="Shap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0176" y="4624181"/>
            <a:ext cx="2037897" cy="40976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" name="Shape 16" descr="Shap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6195" y="4796737"/>
            <a:ext cx="890557" cy="15302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0" name="Shape 55"/>
          <p:cNvGrpSpPr/>
          <p:nvPr/>
        </p:nvGrpSpPr>
        <p:grpSpPr>
          <a:xfrm>
            <a:off x="1" y="-1"/>
            <a:ext cx="2323579" cy="5143503"/>
            <a:chOff x="0" y="0"/>
            <a:chExt cx="2323578" cy="5143501"/>
          </a:xfrm>
        </p:grpSpPr>
        <p:pic>
          <p:nvPicPr>
            <p:cNvPr id="117" name="Shape 56" descr="Shape 5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12453"/>
              <a:ext cx="2323579" cy="512619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8" name="Shape 57"/>
            <p:cNvSpPr/>
            <p:nvPr/>
          </p:nvSpPr>
          <p:spPr>
            <a:xfrm>
              <a:off x="10442" y="-1"/>
              <a:ext cx="2313137" cy="5133381"/>
            </a:xfrm>
            <a:prstGeom prst="rect">
              <a:avLst/>
            </a:prstGeom>
            <a:gradFill flip="none" rotWithShape="1">
              <a:gsLst>
                <a:gs pos="0">
                  <a:srgbClr val="97B4E4">
                    <a:alpha val="0"/>
                  </a:srgbClr>
                </a:gs>
                <a:gs pos="64000">
                  <a:srgbClr val="FFFFFF"/>
                </a:gs>
                <a:gs pos="100000">
                  <a:srgbClr val="FFFFFF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914378" hangingPunct="0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8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Shape 58"/>
            <p:cNvSpPr/>
            <p:nvPr/>
          </p:nvSpPr>
          <p:spPr>
            <a:xfrm>
              <a:off x="0" y="13823"/>
              <a:ext cx="2323579" cy="5129679"/>
            </a:xfrm>
            <a:prstGeom prst="rect">
              <a:avLst/>
            </a:prstGeom>
            <a:solidFill>
              <a:srgbClr val="FFFFFF">
                <a:alpha val="47843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914378" hangingPunct="0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8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grpSp>
        <p:nvGrpSpPr>
          <p:cNvPr id="125" name="Shape 63"/>
          <p:cNvGrpSpPr/>
          <p:nvPr/>
        </p:nvGrpSpPr>
        <p:grpSpPr>
          <a:xfrm>
            <a:off x="107503" y="20829"/>
            <a:ext cx="878636" cy="4929624"/>
            <a:chOff x="0" y="-2"/>
            <a:chExt cx="878634" cy="4929622"/>
          </a:xfrm>
        </p:grpSpPr>
        <p:sp>
          <p:nvSpPr>
            <p:cNvPr id="122" name="Shape 64"/>
            <p:cNvSpPr/>
            <p:nvPr/>
          </p:nvSpPr>
          <p:spPr>
            <a:xfrm flipH="1">
              <a:off x="338634" y="1041185"/>
              <a:ext cx="2" cy="3888435"/>
            </a:xfrm>
            <a:prstGeom prst="line">
              <a:avLst/>
            </a:prstGeom>
            <a:noFill/>
            <a:ln w="31750" cap="flat">
              <a:solidFill>
                <a:srgbClr val="941333">
                  <a:alpha val="80784"/>
                </a:srgbClr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914378" hangingPunct="0"/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" name="Shape 65"/>
            <p:cNvSpPr txBox="1"/>
            <p:nvPr/>
          </p:nvSpPr>
          <p:spPr>
            <a:xfrm>
              <a:off x="0" y="593999"/>
              <a:ext cx="878634" cy="4308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 defTabSz="914378" hangingPunct="0">
                <a:defRPr sz="110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100" kern="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rPr>
                <a:t>Climate</a:t>
              </a:r>
            </a:p>
            <a:p>
              <a:pPr defTabSz="914378" hangingPunct="0">
                <a:defRPr sz="110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100" kern="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rPr>
                <a:t>Change</a:t>
              </a:r>
            </a:p>
          </p:txBody>
        </p:sp>
        <p:pic>
          <p:nvPicPr>
            <p:cNvPr id="124" name="Shape 66" descr="Shape 6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270" y="-2"/>
              <a:ext cx="662955" cy="6840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1768" y="4931617"/>
            <a:ext cx="275034" cy="27695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41895236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7" y="4610264"/>
            <a:ext cx="2037896" cy="409761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Rectangle 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94133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378" hangingPunct="0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8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602384" y="3147815"/>
            <a:ext cx="4680524" cy="1152130"/>
          </a:xfrm>
          <a:prstGeom prst="rect">
            <a:avLst/>
          </a:prstGeom>
        </p:spPr>
        <p:txBody>
          <a:bodyPr lIns="45718" tIns="45718" rIns="45718" bIns="45718"/>
          <a:lstStyle>
            <a:lvl1pPr marL="0" indent="0" defTabSz="914355"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  <a:lvl2pPr marL="0" indent="0" defTabSz="914355"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2pPr>
            <a:lvl3pPr marL="0" indent="0" defTabSz="914355"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3pPr>
            <a:lvl4pPr marL="0" indent="0" defTabSz="914355"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4pPr>
            <a:lvl5pPr marL="0" indent="0" defTabSz="914355"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8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2536" y="1200704"/>
            <a:ext cx="3240360" cy="27166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9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3" y="4680599"/>
            <a:ext cx="769230" cy="280518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" name="Picture 2" descr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8037" y="4650010"/>
            <a:ext cx="1145583" cy="30044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" name="Picture 2" descr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91389" y="-40"/>
            <a:ext cx="1852615" cy="5150390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extBox 16"/>
          <p:cNvSpPr txBox="1"/>
          <p:nvPr/>
        </p:nvSpPr>
        <p:spPr>
          <a:xfrm>
            <a:off x="621854" y="3536429"/>
            <a:ext cx="1440162" cy="261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1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defTabSz="914378" hangingPunct="0"/>
            <a:r>
              <a:rPr sz="1100" kern="0"/>
              <a:t>Climate Change</a:t>
            </a:r>
          </a:p>
        </p:txBody>
      </p:sp>
      <p:sp>
        <p:nvSpPr>
          <p:cNvPr id="173" name="Title 1"/>
          <p:cNvSpPr txBox="1"/>
          <p:nvPr/>
        </p:nvSpPr>
        <p:spPr>
          <a:xfrm>
            <a:off x="2602384" y="2590711"/>
            <a:ext cx="4678291" cy="523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2800" spc="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defTabSz="914378" hangingPunct="0"/>
            <a:r>
              <a:rPr sz="2800" kern="0"/>
              <a:t>Lot5: Aerosols</a:t>
            </a:r>
          </a:p>
        </p:txBody>
      </p:sp>
      <p:sp>
        <p:nvSpPr>
          <p:cNvPr id="1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6920" y="4931599"/>
            <a:ext cx="279881" cy="276995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94909906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7" y="4610264"/>
            <a:ext cx="2037896" cy="409761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90872" y="699543"/>
            <a:ext cx="4038602" cy="3816426"/>
          </a:xfrm>
          <a:prstGeom prst="rect">
            <a:avLst/>
          </a:prstGeom>
        </p:spPr>
        <p:txBody>
          <a:bodyPr lIns="45718" tIns="45718" rIns="45718" bIns="45718"/>
          <a:lstStyle>
            <a:lvl1pPr marL="342884" indent="-342884" defTabSz="914355">
              <a:spcBef>
                <a:spcPts val="600"/>
              </a:spcBef>
              <a:buClrTx/>
              <a:defRPr sz="2800"/>
            </a:lvl1pPr>
            <a:lvl2pPr marL="790535" indent="-333357" defTabSz="914355">
              <a:spcBef>
                <a:spcPts val="600"/>
              </a:spcBef>
              <a:buClrTx/>
              <a:defRPr sz="2800"/>
            </a:lvl2pPr>
            <a:lvl3pPr marL="1234377" indent="-320023" defTabSz="914355">
              <a:spcBef>
                <a:spcPts val="600"/>
              </a:spcBef>
              <a:buClrTx/>
              <a:defRPr sz="2800"/>
            </a:lvl3pPr>
            <a:lvl4pPr marL="1727113" indent="-355581" defTabSz="914355">
              <a:spcBef>
                <a:spcPts val="600"/>
              </a:spcBef>
              <a:buClrTx/>
              <a:defRPr sz="2800"/>
            </a:lvl4pPr>
            <a:lvl5pPr marL="2184289" indent="-355580" defTabSz="914355">
              <a:spcBef>
                <a:spcPts val="600"/>
              </a:spcBef>
              <a:buClrTx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3" name="Title Text"/>
          <p:cNvSpPr txBox="1">
            <a:spLocks noGrp="1"/>
          </p:cNvSpPr>
          <p:nvPr>
            <p:ph type="title"/>
          </p:nvPr>
        </p:nvSpPr>
        <p:spPr>
          <a:xfrm>
            <a:off x="867704" y="235007"/>
            <a:ext cx="7819098" cy="277541"/>
          </a:xfrm>
          <a:prstGeom prst="rect">
            <a:avLst/>
          </a:prstGeom>
        </p:spPr>
        <p:txBody>
          <a:bodyPr lIns="45718" tIns="45718" rIns="45718" bIns="45718"/>
          <a:lstStyle>
            <a:lvl1pPr defTabSz="914355">
              <a:defRPr spc="700"/>
            </a:lvl1pPr>
          </a:lstStyle>
          <a:p>
            <a:r>
              <a:t>Title Text</a:t>
            </a:r>
          </a:p>
        </p:txBody>
      </p:sp>
      <p:grpSp>
        <p:nvGrpSpPr>
          <p:cNvPr id="187" name="Group 16"/>
          <p:cNvGrpSpPr/>
          <p:nvPr/>
        </p:nvGrpSpPr>
        <p:grpSpPr>
          <a:xfrm>
            <a:off x="107506" y="20833"/>
            <a:ext cx="878636" cy="4929621"/>
            <a:chOff x="0" y="-1"/>
            <a:chExt cx="878634" cy="4929620"/>
          </a:xfrm>
        </p:grpSpPr>
        <p:sp>
          <p:nvSpPr>
            <p:cNvPr id="184" name="Straight Connector 17"/>
            <p:cNvSpPr/>
            <p:nvPr/>
          </p:nvSpPr>
          <p:spPr>
            <a:xfrm flipH="1">
              <a:off x="338634" y="1041184"/>
              <a:ext cx="2" cy="3888435"/>
            </a:xfrm>
            <a:prstGeom prst="line">
              <a:avLst/>
            </a:prstGeom>
            <a:noFill/>
            <a:ln w="31750" cap="flat">
              <a:solidFill>
                <a:srgbClr val="941333">
                  <a:alpha val="81000"/>
                </a:srgbClr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914378" hangingPunct="0"/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85" name="TextBox 18"/>
            <p:cNvSpPr txBox="1"/>
            <p:nvPr/>
          </p:nvSpPr>
          <p:spPr>
            <a:xfrm>
              <a:off x="0" y="593999"/>
              <a:ext cx="878634" cy="430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defTabSz="914378" hangingPunct="0">
                <a:defRPr sz="110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100" kern="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rPr>
                <a:t>Climate</a:t>
              </a:r>
            </a:p>
            <a:p>
              <a:pPr defTabSz="914378" hangingPunct="0">
                <a:defRPr sz="110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100" kern="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rPr>
                <a:t>Change</a:t>
              </a:r>
            </a:p>
          </p:txBody>
        </p:sp>
        <p:pic>
          <p:nvPicPr>
            <p:cNvPr id="186" name="Picture 2" descr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271" y="-1"/>
              <a:ext cx="662955" cy="684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6920" y="4931599"/>
            <a:ext cx="279881" cy="276995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77949541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7" y="4610264"/>
            <a:ext cx="2037896" cy="409761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00156" y="627535"/>
            <a:ext cx="4040188" cy="479823"/>
          </a:xfrm>
          <a:prstGeom prst="rect">
            <a:avLst/>
          </a:prstGeom>
        </p:spPr>
        <p:txBody>
          <a:bodyPr lIns="45718" tIns="45718" rIns="45718" bIns="45718" anchor="b"/>
          <a:lstStyle>
            <a:lvl1pPr marL="0" indent="0" defTabSz="914355">
              <a:spcBef>
                <a:spcPts val="500"/>
              </a:spcBef>
              <a:buClrTx/>
              <a:buSzTx/>
              <a:buFontTx/>
              <a:buNone/>
              <a:defRPr sz="2400" b="1"/>
            </a:lvl1pPr>
            <a:lvl2pPr marL="0" indent="0" defTabSz="914355">
              <a:spcBef>
                <a:spcPts val="500"/>
              </a:spcBef>
              <a:buClrTx/>
              <a:buSzTx/>
              <a:buFontTx/>
              <a:buNone/>
              <a:defRPr sz="2400" b="1"/>
            </a:lvl2pPr>
            <a:lvl3pPr marL="0" indent="0" defTabSz="914355">
              <a:spcBef>
                <a:spcPts val="500"/>
              </a:spcBef>
              <a:buClrTx/>
              <a:buSzTx/>
              <a:buFontTx/>
              <a:buNone/>
              <a:defRPr sz="2400" b="1"/>
            </a:lvl3pPr>
            <a:lvl4pPr marL="0" indent="0" defTabSz="914355">
              <a:spcBef>
                <a:spcPts val="500"/>
              </a:spcBef>
              <a:buClrTx/>
              <a:buSzTx/>
              <a:buFontTx/>
              <a:buNone/>
              <a:defRPr sz="2400" b="1"/>
            </a:lvl4pPr>
            <a:lvl5pPr marL="0" indent="0" defTabSz="914355">
              <a:spcBef>
                <a:spcPts val="500"/>
              </a:spcBef>
              <a:buClrTx/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087981" y="627535"/>
            <a:ext cx="4041777" cy="479823"/>
          </a:xfrm>
          <a:prstGeom prst="rect">
            <a:avLst/>
          </a:prstGeom>
        </p:spPr>
        <p:txBody>
          <a:bodyPr lIns="45718" tIns="45718" rIns="45718" bIns="45718" anchor="b"/>
          <a:lstStyle/>
          <a:p>
            <a:endParaRPr/>
          </a:p>
        </p:txBody>
      </p:sp>
      <p:sp>
        <p:nvSpPr>
          <p:cNvPr id="198" name="Title Text"/>
          <p:cNvSpPr txBox="1">
            <a:spLocks noGrp="1"/>
          </p:cNvSpPr>
          <p:nvPr>
            <p:ph type="title"/>
          </p:nvPr>
        </p:nvSpPr>
        <p:spPr>
          <a:xfrm>
            <a:off x="867704" y="235007"/>
            <a:ext cx="7819098" cy="277541"/>
          </a:xfrm>
          <a:prstGeom prst="rect">
            <a:avLst/>
          </a:prstGeom>
        </p:spPr>
        <p:txBody>
          <a:bodyPr lIns="45718" tIns="45718" rIns="45718" bIns="45718"/>
          <a:lstStyle>
            <a:lvl1pPr defTabSz="914355">
              <a:defRPr spc="700"/>
            </a:lvl1pPr>
          </a:lstStyle>
          <a:p>
            <a:r>
              <a:t>Title Text</a:t>
            </a:r>
          </a:p>
        </p:txBody>
      </p:sp>
      <p:grpSp>
        <p:nvGrpSpPr>
          <p:cNvPr id="202" name="Group 18"/>
          <p:cNvGrpSpPr/>
          <p:nvPr/>
        </p:nvGrpSpPr>
        <p:grpSpPr>
          <a:xfrm>
            <a:off x="107506" y="20833"/>
            <a:ext cx="878636" cy="4929621"/>
            <a:chOff x="0" y="-1"/>
            <a:chExt cx="878634" cy="4929620"/>
          </a:xfrm>
        </p:grpSpPr>
        <p:sp>
          <p:nvSpPr>
            <p:cNvPr id="199" name="Straight Connector 19"/>
            <p:cNvSpPr/>
            <p:nvPr/>
          </p:nvSpPr>
          <p:spPr>
            <a:xfrm flipH="1">
              <a:off x="338634" y="1041184"/>
              <a:ext cx="2" cy="3888435"/>
            </a:xfrm>
            <a:prstGeom prst="line">
              <a:avLst/>
            </a:prstGeom>
            <a:noFill/>
            <a:ln w="31750" cap="flat">
              <a:solidFill>
                <a:srgbClr val="941333">
                  <a:alpha val="81000"/>
                </a:srgbClr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914378" hangingPunct="0"/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0" name="TextBox 20"/>
            <p:cNvSpPr txBox="1"/>
            <p:nvPr/>
          </p:nvSpPr>
          <p:spPr>
            <a:xfrm>
              <a:off x="0" y="593999"/>
              <a:ext cx="878634" cy="430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defTabSz="914378" hangingPunct="0">
                <a:defRPr sz="110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100" kern="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rPr>
                <a:t>Climate</a:t>
              </a:r>
            </a:p>
            <a:p>
              <a:pPr defTabSz="914378" hangingPunct="0">
                <a:defRPr sz="110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100" kern="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rPr>
                <a:t>Change</a:t>
              </a:r>
            </a:p>
          </p:txBody>
        </p:sp>
        <p:pic>
          <p:nvPicPr>
            <p:cNvPr id="201" name="Picture 2" descr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271" y="-1"/>
              <a:ext cx="662955" cy="684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6920" y="4931599"/>
            <a:ext cx="279881" cy="276995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6429511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7" y="4610264"/>
            <a:ext cx="2037896" cy="40976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51" name="Group 26"/>
          <p:cNvGrpSpPr/>
          <p:nvPr/>
        </p:nvGrpSpPr>
        <p:grpSpPr>
          <a:xfrm>
            <a:off x="-140429" y="-46114"/>
            <a:ext cx="2298487" cy="5282162"/>
            <a:chOff x="0" y="-1"/>
            <a:chExt cx="2298485" cy="5282160"/>
          </a:xfrm>
        </p:grpSpPr>
        <p:pic>
          <p:nvPicPr>
            <p:cNvPr id="247" name="Picture 2" descr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908" y="-1"/>
              <a:ext cx="2266578" cy="51896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50" name="Group 28"/>
            <p:cNvGrpSpPr/>
            <p:nvPr/>
          </p:nvGrpSpPr>
          <p:grpSpPr>
            <a:xfrm>
              <a:off x="-1" y="-2"/>
              <a:ext cx="2298487" cy="5282162"/>
              <a:chOff x="0" y="-1"/>
              <a:chExt cx="2298485" cy="5282161"/>
            </a:xfrm>
          </p:grpSpPr>
          <p:sp>
            <p:nvSpPr>
              <p:cNvPr id="248" name="Rectangle 29"/>
              <p:cNvSpPr/>
              <p:nvPr/>
            </p:nvSpPr>
            <p:spPr>
              <a:xfrm>
                <a:off x="31908" y="47079"/>
                <a:ext cx="2266578" cy="5235081"/>
              </a:xfrm>
              <a:prstGeom prst="rect">
                <a:avLst/>
              </a:prstGeom>
              <a:gradFill flip="none" rotWithShape="1">
                <a:gsLst>
                  <a:gs pos="0">
                    <a:srgbClr val="949CC8">
                      <a:alpha val="0"/>
                    </a:srgbClr>
                  </a:gs>
                  <a:gs pos="78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9" name="Rectangle 30"/>
              <p:cNvSpPr/>
              <p:nvPr/>
            </p:nvSpPr>
            <p:spPr>
              <a:xfrm>
                <a:off x="-1" y="-2"/>
                <a:ext cx="2298487" cy="5189616"/>
              </a:xfrm>
              <a:prstGeom prst="rect">
                <a:avLst/>
              </a:prstGeom>
              <a:solidFill>
                <a:srgbClr val="FFFFFF">
                  <a:alpha val="47843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52" name="Title Text"/>
          <p:cNvSpPr txBox="1">
            <a:spLocks noGrp="1"/>
          </p:cNvSpPr>
          <p:nvPr>
            <p:ph type="title"/>
          </p:nvPr>
        </p:nvSpPr>
        <p:spPr>
          <a:xfrm>
            <a:off x="867704" y="246286"/>
            <a:ext cx="7819098" cy="288034"/>
          </a:xfrm>
          <a:prstGeom prst="rect">
            <a:avLst/>
          </a:prstGeom>
          <a:solidFill>
            <a:srgbClr val="5AC4DD"/>
          </a:solidFill>
        </p:spPr>
        <p:txBody>
          <a:bodyPr lIns="45718" tIns="45718" rIns="45718" bIns="45718"/>
          <a:lstStyle>
            <a:lvl1pPr>
              <a:defRPr spc="700"/>
            </a:lvl1pPr>
          </a:lstStyle>
          <a:p>
            <a:r>
              <a:t>Title Text</a:t>
            </a:r>
          </a:p>
        </p:txBody>
      </p:sp>
      <p:sp>
        <p:nvSpPr>
          <p:cNvPr id="253" name="Body Level One…"/>
          <p:cNvSpPr txBox="1">
            <a:spLocks noGrp="1"/>
          </p:cNvSpPr>
          <p:nvPr>
            <p:ph type="body" idx="1"/>
          </p:nvPr>
        </p:nvSpPr>
        <p:spPr>
          <a:xfrm>
            <a:off x="1387048" y="699542"/>
            <a:ext cx="7299753" cy="3823075"/>
          </a:xfrm>
          <a:prstGeom prst="rect">
            <a:avLst/>
          </a:prstGeom>
        </p:spPr>
        <p:txBody>
          <a:bodyPr lIns="45718" tIns="45718" rIns="45718" bIns="45718"/>
          <a:lstStyle>
            <a:lvl1pPr indent="-342892">
              <a:buClrTx/>
            </a:lvl1pPr>
            <a:lvl2pPr marL="774681" indent="-317492">
              <a:buClrTx/>
            </a:lvl2pPr>
            <a:lvl3pPr marL="1200120" indent="-285743">
              <a:buClrTx/>
            </a:lvl3pPr>
            <a:lvl4pPr marL="1698128" indent="-326562">
              <a:buClrTx/>
            </a:lvl4pPr>
            <a:lvl5pPr marL="2155316" indent="-326562">
              <a:buClrTx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4" name="Straight Connector 23"/>
          <p:cNvSpPr/>
          <p:nvPr/>
        </p:nvSpPr>
        <p:spPr>
          <a:xfrm flipH="1">
            <a:off x="471541" y="1062019"/>
            <a:ext cx="2" cy="3888433"/>
          </a:xfrm>
          <a:prstGeom prst="line">
            <a:avLst/>
          </a:prstGeom>
          <a:ln w="31750">
            <a:solidFill>
              <a:srgbClr val="5AC4DD"/>
            </a:solidFill>
          </a:ln>
        </p:spPr>
        <p:txBody>
          <a:bodyPr lIns="45718" tIns="45718" rIns="45718" bIns="45718"/>
          <a:lstStyle/>
          <a:p>
            <a:pPr defTabSz="914378" hangingPunct="0"/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55" name="TextBox 24"/>
          <p:cNvSpPr txBox="1"/>
          <p:nvPr/>
        </p:nvSpPr>
        <p:spPr>
          <a:xfrm>
            <a:off x="35497" y="614834"/>
            <a:ext cx="950642" cy="430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Atmosphere</a:t>
            </a:r>
          </a:p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Monitoring</a:t>
            </a:r>
          </a:p>
        </p:txBody>
      </p:sp>
      <p:pic>
        <p:nvPicPr>
          <p:cNvPr id="256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253" y="42236"/>
            <a:ext cx="693116" cy="652348"/>
          </a:xfrm>
          <a:prstGeom prst="rect">
            <a:avLst/>
          </a:prstGeom>
          <a:ln w="12700">
            <a:miter lim="400000"/>
          </a:ln>
        </p:spPr>
      </p:pic>
      <p:sp>
        <p:nvSpPr>
          <p:cNvPr id="25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6920" y="4927189"/>
            <a:ext cx="279881" cy="276995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92191014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7" y="4610264"/>
            <a:ext cx="2037896" cy="40976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69" name="Group 9"/>
          <p:cNvGrpSpPr/>
          <p:nvPr/>
        </p:nvGrpSpPr>
        <p:grpSpPr>
          <a:xfrm>
            <a:off x="-140429" y="-46114"/>
            <a:ext cx="2298487" cy="5282162"/>
            <a:chOff x="0" y="-1"/>
            <a:chExt cx="2298485" cy="5282160"/>
          </a:xfrm>
        </p:grpSpPr>
        <p:pic>
          <p:nvPicPr>
            <p:cNvPr id="265" name="Picture 2" descr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908" y="-1"/>
              <a:ext cx="2266578" cy="51896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68" name="Group 11"/>
            <p:cNvGrpSpPr/>
            <p:nvPr/>
          </p:nvGrpSpPr>
          <p:grpSpPr>
            <a:xfrm>
              <a:off x="-1" y="-2"/>
              <a:ext cx="2298487" cy="5282162"/>
              <a:chOff x="0" y="-1"/>
              <a:chExt cx="2298485" cy="5282161"/>
            </a:xfrm>
          </p:grpSpPr>
          <p:sp>
            <p:nvSpPr>
              <p:cNvPr id="266" name="Rectangle 13"/>
              <p:cNvSpPr/>
              <p:nvPr/>
            </p:nvSpPr>
            <p:spPr>
              <a:xfrm>
                <a:off x="31908" y="47079"/>
                <a:ext cx="2266578" cy="5235081"/>
              </a:xfrm>
              <a:prstGeom prst="rect">
                <a:avLst/>
              </a:prstGeom>
              <a:gradFill flip="none" rotWithShape="1">
                <a:gsLst>
                  <a:gs pos="0">
                    <a:srgbClr val="949CC8">
                      <a:alpha val="0"/>
                    </a:srgbClr>
                  </a:gs>
                  <a:gs pos="78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7" name="Rectangle 17"/>
              <p:cNvSpPr/>
              <p:nvPr/>
            </p:nvSpPr>
            <p:spPr>
              <a:xfrm>
                <a:off x="-1" y="-2"/>
                <a:ext cx="2298487" cy="5189616"/>
              </a:xfrm>
              <a:prstGeom prst="rect">
                <a:avLst/>
              </a:prstGeom>
              <a:solidFill>
                <a:srgbClr val="FFFFFF">
                  <a:alpha val="47843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70" name="Body Level One…"/>
          <p:cNvSpPr txBox="1">
            <a:spLocks noGrp="1"/>
          </p:cNvSpPr>
          <p:nvPr>
            <p:ph type="body" idx="1"/>
          </p:nvPr>
        </p:nvSpPr>
        <p:spPr>
          <a:xfrm>
            <a:off x="942975" y="699542"/>
            <a:ext cx="7743826" cy="3823075"/>
          </a:xfrm>
          <a:prstGeom prst="rect">
            <a:avLst/>
          </a:prstGeom>
        </p:spPr>
        <p:txBody>
          <a:bodyPr lIns="45718" tIns="45718" rIns="45718" bIns="45718"/>
          <a:lstStyle>
            <a:lvl1pPr indent="-342892">
              <a:buClrTx/>
            </a:lvl1pPr>
            <a:lvl2pPr marL="774681" indent="-317492">
              <a:buClrTx/>
            </a:lvl2pPr>
            <a:lvl3pPr marL="1200120" indent="-285743">
              <a:buClrTx/>
            </a:lvl3pPr>
            <a:lvl4pPr marL="1698128" indent="-326562">
              <a:buClrTx/>
            </a:lvl4pPr>
            <a:lvl5pPr marL="2155316" indent="-326562">
              <a:buClrTx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1" name="Title Text"/>
          <p:cNvSpPr txBox="1">
            <a:spLocks noGrp="1"/>
          </p:cNvSpPr>
          <p:nvPr>
            <p:ph type="title"/>
          </p:nvPr>
        </p:nvSpPr>
        <p:spPr>
          <a:xfrm>
            <a:off x="867704" y="246286"/>
            <a:ext cx="7819098" cy="288034"/>
          </a:xfrm>
          <a:prstGeom prst="rect">
            <a:avLst/>
          </a:prstGeom>
          <a:solidFill>
            <a:srgbClr val="5AC4DD"/>
          </a:solidFill>
        </p:spPr>
        <p:txBody>
          <a:bodyPr lIns="45718" tIns="45718" rIns="45718" bIns="45718"/>
          <a:lstStyle>
            <a:lvl1pPr>
              <a:defRPr spc="700"/>
            </a:lvl1pPr>
          </a:lstStyle>
          <a:p>
            <a:r>
              <a:t>Title Text</a:t>
            </a:r>
          </a:p>
        </p:txBody>
      </p:sp>
      <p:sp>
        <p:nvSpPr>
          <p:cNvPr id="272" name="Straight Connector 14"/>
          <p:cNvSpPr/>
          <p:nvPr/>
        </p:nvSpPr>
        <p:spPr>
          <a:xfrm flipH="1">
            <a:off x="471541" y="1062019"/>
            <a:ext cx="2" cy="3888433"/>
          </a:xfrm>
          <a:prstGeom prst="line">
            <a:avLst/>
          </a:prstGeom>
          <a:ln w="31750">
            <a:solidFill>
              <a:srgbClr val="5AC4DD"/>
            </a:solidFill>
          </a:ln>
        </p:spPr>
        <p:txBody>
          <a:bodyPr lIns="45718" tIns="45718" rIns="45718" bIns="45718"/>
          <a:lstStyle/>
          <a:p>
            <a:pPr defTabSz="914378" hangingPunct="0"/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73" name="TextBox 15"/>
          <p:cNvSpPr txBox="1"/>
          <p:nvPr/>
        </p:nvSpPr>
        <p:spPr>
          <a:xfrm>
            <a:off x="35497" y="614834"/>
            <a:ext cx="950642" cy="430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Atmosphere</a:t>
            </a:r>
          </a:p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Monitoring</a:t>
            </a:r>
          </a:p>
        </p:txBody>
      </p:sp>
      <p:pic>
        <p:nvPicPr>
          <p:cNvPr id="274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253" y="42236"/>
            <a:ext cx="693116" cy="652348"/>
          </a:xfrm>
          <a:prstGeom prst="rect">
            <a:avLst/>
          </a:prstGeom>
          <a:ln w="12700">
            <a:miter lim="400000"/>
          </a:ln>
        </p:spPr>
      </p:pic>
      <p:sp>
        <p:nvSpPr>
          <p:cNvPr id="2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6920" y="4927189"/>
            <a:ext cx="279881" cy="276995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8809286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-92546"/>
            <a:ext cx="2270024" cy="5267814"/>
          </a:xfrm>
          <a:prstGeom prst="rect">
            <a:avLst/>
          </a:prstGeom>
        </p:spPr>
      </p:pic>
      <p:grpSp>
        <p:nvGrpSpPr>
          <p:cNvPr id="14" name="Group 13"/>
          <p:cNvGrpSpPr/>
          <p:nvPr userDrawn="1"/>
        </p:nvGrpSpPr>
        <p:grpSpPr>
          <a:xfrm>
            <a:off x="-30511" y="-92546"/>
            <a:ext cx="2298483" cy="5426174"/>
            <a:chOff x="-140429" y="-46112"/>
            <a:chExt cx="2298483" cy="528215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-108520" y="969"/>
              <a:ext cx="2266574" cy="5235077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140429" y="-46112"/>
              <a:ext cx="2298483" cy="5189612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1582"/>
            <a:ext cx="7819096" cy="277539"/>
          </a:xfrm>
          <a:solidFill>
            <a:srgbClr val="0B6192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chemeClr val="tx2"/>
                </a:solidFill>
              </a:rPr>
              <a:t>Marine </a:t>
            </a:r>
          </a:p>
          <a:p>
            <a:pPr algn="ctr"/>
            <a:r>
              <a:rPr lang="es-ES" sz="1000" b="1" dirty="0" err="1">
                <a:solidFill>
                  <a:schemeClr val="tx2"/>
                </a:solidFill>
              </a:rPr>
              <a:t>Monitoring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335462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7" y="4610264"/>
            <a:ext cx="2037896" cy="409761"/>
          </a:xfrm>
          <a:prstGeom prst="rect">
            <a:avLst/>
          </a:prstGeom>
          <a:ln w="12700">
            <a:miter lim="400000"/>
          </a:ln>
        </p:spPr>
      </p:pic>
      <p:sp>
        <p:nvSpPr>
          <p:cNvPr id="283" name="Rectangle 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62C4DD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378" hangingPunct="0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8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4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6279" y="0"/>
            <a:ext cx="1848398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85" name="Title 1"/>
          <p:cNvSpPr txBox="1"/>
          <p:nvPr/>
        </p:nvSpPr>
        <p:spPr>
          <a:xfrm>
            <a:off x="2602384" y="2051309"/>
            <a:ext cx="4678291" cy="12003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2400" spc="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defTabSz="914378" hangingPunct="0"/>
            <a:r>
              <a:rPr sz="2400" kern="0"/>
              <a:t>WHAT’S THE ATMOSPHERE LIKE TODAY?</a:t>
            </a:r>
          </a:p>
        </p:txBody>
      </p:sp>
      <p:sp>
        <p:nvSpPr>
          <p:cNvPr id="2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602384" y="3147815"/>
            <a:ext cx="4680523" cy="1152130"/>
          </a:xfrm>
          <a:prstGeom prst="rect">
            <a:avLst/>
          </a:prstGeom>
        </p:spPr>
        <p:txBody>
          <a:bodyPr lIns="45718" tIns="45718" rIns="45718" bIns="45718"/>
          <a:lstStyle>
            <a:lvl1pPr marL="0" indent="0"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  <a:lvl2pPr marL="0" indent="0"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2pPr>
            <a:lvl3pPr marL="0" indent="0"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3pPr>
            <a:lvl4pPr marL="0" indent="0"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4pPr>
            <a:lvl5pPr marL="0" indent="0"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287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98600" y="509458"/>
            <a:ext cx="3168353" cy="3715574"/>
          </a:xfrm>
          <a:prstGeom prst="rect">
            <a:avLst/>
          </a:prstGeom>
          <a:ln w="12700">
            <a:miter lim="400000"/>
          </a:ln>
        </p:spPr>
      </p:pic>
      <p:pic>
        <p:nvPicPr>
          <p:cNvPr id="288" name="Picture 2" descr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550" y="4680599"/>
            <a:ext cx="769230" cy="280518"/>
          </a:xfrm>
          <a:prstGeom prst="rect">
            <a:avLst/>
          </a:prstGeom>
          <a:ln w="12700">
            <a:miter lim="400000"/>
          </a:ln>
        </p:spPr>
      </p:pic>
      <p:pic>
        <p:nvPicPr>
          <p:cNvPr id="289" name="Picture 2" descr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8036" y="4650009"/>
            <a:ext cx="1145583" cy="300445"/>
          </a:xfrm>
          <a:prstGeom prst="rect">
            <a:avLst/>
          </a:prstGeom>
          <a:ln w="12700">
            <a:miter lim="400000"/>
          </a:ln>
        </p:spPr>
      </p:pic>
      <p:sp>
        <p:nvSpPr>
          <p:cNvPr id="290" name="TextBox 16"/>
          <p:cNvSpPr txBox="1"/>
          <p:nvPr/>
        </p:nvSpPr>
        <p:spPr>
          <a:xfrm>
            <a:off x="204713" y="3507855"/>
            <a:ext cx="2361727" cy="3077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defTabSz="914378" hangingPunct="0"/>
            <a:r>
              <a:rPr sz="1400" kern="0"/>
              <a:t>Atmosphere Monitoring</a:t>
            </a:r>
          </a:p>
        </p:txBody>
      </p:sp>
      <p:sp>
        <p:nvSpPr>
          <p:cNvPr id="291" name="Straight Arrow Connector 2"/>
          <p:cNvSpPr/>
          <p:nvPr/>
        </p:nvSpPr>
        <p:spPr>
          <a:xfrm flipV="1">
            <a:off x="1308780" y="339502"/>
            <a:ext cx="2" cy="864097"/>
          </a:xfrm>
          <a:prstGeom prst="line">
            <a:avLst/>
          </a:prstGeom>
          <a:ln w="76200">
            <a:solidFill>
              <a:srgbClr val="FFFFFF"/>
            </a:solidFill>
            <a:tailEnd type="triangle"/>
          </a:ln>
        </p:spPr>
        <p:txBody>
          <a:bodyPr lIns="45718" tIns="45718" rIns="45718" bIns="45718"/>
          <a:lstStyle/>
          <a:p>
            <a:pPr defTabSz="914378" hangingPunct="0"/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92" name="Straight Arrow Connector 14"/>
          <p:cNvSpPr/>
          <p:nvPr/>
        </p:nvSpPr>
        <p:spPr>
          <a:xfrm flipV="1">
            <a:off x="2418808" y="1419621"/>
            <a:ext cx="785043" cy="408978"/>
          </a:xfrm>
          <a:prstGeom prst="line">
            <a:avLst/>
          </a:prstGeom>
          <a:ln w="76200">
            <a:solidFill>
              <a:srgbClr val="FFFFFF"/>
            </a:solidFill>
            <a:tailEnd type="triangle"/>
          </a:ln>
        </p:spPr>
        <p:txBody>
          <a:bodyPr lIns="45718" tIns="45718" rIns="45718" bIns="45718"/>
          <a:lstStyle/>
          <a:p>
            <a:pPr defTabSz="914378" hangingPunct="0"/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93" name="TextBox 18"/>
          <p:cNvSpPr txBox="1"/>
          <p:nvPr/>
        </p:nvSpPr>
        <p:spPr>
          <a:xfrm>
            <a:off x="4931866" y="4408135"/>
            <a:ext cx="833439" cy="215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defTabSz="914378" hangingPunct="0"/>
            <a:r>
              <a:rPr sz="800" kern="0"/>
              <a:t>Copernicus EU</a:t>
            </a:r>
          </a:p>
        </p:txBody>
      </p:sp>
      <p:sp>
        <p:nvSpPr>
          <p:cNvPr id="294" name="TextBox 19"/>
          <p:cNvSpPr txBox="1"/>
          <p:nvPr/>
        </p:nvSpPr>
        <p:spPr>
          <a:xfrm>
            <a:off x="4931866" y="4778715"/>
            <a:ext cx="833439" cy="215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defTabSz="914378" hangingPunct="0"/>
            <a:r>
              <a:rPr sz="800" kern="0"/>
              <a:t>Copernicus EU</a:t>
            </a:r>
          </a:p>
        </p:txBody>
      </p:sp>
      <p:sp>
        <p:nvSpPr>
          <p:cNvPr id="295" name="TextBox 20"/>
          <p:cNvSpPr txBox="1"/>
          <p:nvPr/>
        </p:nvSpPr>
        <p:spPr>
          <a:xfrm>
            <a:off x="6129008" y="4785988"/>
            <a:ext cx="1083471" cy="215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defTabSz="914378" hangingPunct="0"/>
            <a:r>
              <a:rPr sz="800" kern="0"/>
              <a:t>www.copernicus.eu</a:t>
            </a:r>
          </a:p>
        </p:txBody>
      </p:sp>
      <p:sp>
        <p:nvSpPr>
          <p:cNvPr id="296" name="TextBox 21"/>
          <p:cNvSpPr txBox="1"/>
          <p:nvPr/>
        </p:nvSpPr>
        <p:spPr>
          <a:xfrm>
            <a:off x="6129008" y="4416786"/>
            <a:ext cx="833439" cy="215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defTabSz="914378" hangingPunct="0"/>
            <a:r>
              <a:rPr sz="800" kern="0"/>
              <a:t>Copernicus EU</a:t>
            </a:r>
          </a:p>
        </p:txBody>
      </p:sp>
      <p:pic>
        <p:nvPicPr>
          <p:cNvPr id="297" name="Picture 5" descr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4971" y="4760437"/>
            <a:ext cx="252002" cy="252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98" name="Picture 7" descr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44009" y="4371949"/>
            <a:ext cx="287860" cy="28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99" name="Picture 12" descr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21674" y="4364676"/>
            <a:ext cx="297400" cy="360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00" name="Picture 15" descr="Pictur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53326" y="4743865"/>
            <a:ext cx="288477" cy="28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01" name="Picture 1" descr="Pictur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71800" y="4811834"/>
            <a:ext cx="823502" cy="141502"/>
          </a:xfrm>
          <a:prstGeom prst="rect">
            <a:avLst/>
          </a:prstGeom>
          <a:ln w="12700">
            <a:miter lim="400000"/>
          </a:ln>
        </p:spPr>
      </p:pic>
      <p:sp>
        <p:nvSpPr>
          <p:cNvPr id="30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278168" y="4628785"/>
            <a:ext cx="275034" cy="27695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892384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7" y="4610264"/>
            <a:ext cx="2037896" cy="40976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14" name="Group 7"/>
          <p:cNvGrpSpPr/>
          <p:nvPr/>
        </p:nvGrpSpPr>
        <p:grpSpPr>
          <a:xfrm>
            <a:off x="-140429" y="-46114"/>
            <a:ext cx="2298487" cy="5282162"/>
            <a:chOff x="0" y="-1"/>
            <a:chExt cx="2298485" cy="5282160"/>
          </a:xfrm>
        </p:grpSpPr>
        <p:pic>
          <p:nvPicPr>
            <p:cNvPr id="310" name="Picture 2" descr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908" y="-1"/>
              <a:ext cx="2266578" cy="51896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13" name="Group 28"/>
            <p:cNvGrpSpPr/>
            <p:nvPr/>
          </p:nvGrpSpPr>
          <p:grpSpPr>
            <a:xfrm>
              <a:off x="-1" y="-2"/>
              <a:ext cx="2298487" cy="5282162"/>
              <a:chOff x="0" y="-1"/>
              <a:chExt cx="2298485" cy="5282161"/>
            </a:xfrm>
          </p:grpSpPr>
          <p:sp>
            <p:nvSpPr>
              <p:cNvPr id="311" name="Rectangle 29"/>
              <p:cNvSpPr/>
              <p:nvPr/>
            </p:nvSpPr>
            <p:spPr>
              <a:xfrm>
                <a:off x="31908" y="47079"/>
                <a:ext cx="2266578" cy="5235081"/>
              </a:xfrm>
              <a:prstGeom prst="rect">
                <a:avLst/>
              </a:prstGeom>
              <a:gradFill flip="none" rotWithShape="1">
                <a:gsLst>
                  <a:gs pos="0">
                    <a:srgbClr val="949CC8">
                      <a:alpha val="0"/>
                    </a:srgbClr>
                  </a:gs>
                  <a:gs pos="78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2" name="Rectangle 30"/>
              <p:cNvSpPr/>
              <p:nvPr/>
            </p:nvSpPr>
            <p:spPr>
              <a:xfrm>
                <a:off x="-1" y="-2"/>
                <a:ext cx="2298487" cy="5189616"/>
              </a:xfrm>
              <a:prstGeom prst="rect">
                <a:avLst/>
              </a:prstGeom>
              <a:solidFill>
                <a:srgbClr val="FFFFFF">
                  <a:alpha val="47843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31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22920" y="699541"/>
            <a:ext cx="4038602" cy="3816426"/>
          </a:xfrm>
          <a:prstGeom prst="rect">
            <a:avLst/>
          </a:prstGeom>
        </p:spPr>
        <p:txBody>
          <a:bodyPr lIns="45718" tIns="45718" rIns="45718" bIns="45718"/>
          <a:lstStyle>
            <a:lvl1pPr indent="-342892">
              <a:spcBef>
                <a:spcPts val="600"/>
              </a:spcBef>
              <a:buClrTx/>
              <a:defRPr sz="2800"/>
            </a:lvl1pPr>
            <a:lvl2pPr marL="790556" indent="-333367">
              <a:spcBef>
                <a:spcPts val="600"/>
              </a:spcBef>
              <a:buClrTx/>
              <a:defRPr sz="2800"/>
            </a:lvl2pPr>
            <a:lvl3pPr marL="1234407" indent="-320030">
              <a:spcBef>
                <a:spcPts val="600"/>
              </a:spcBef>
              <a:buClrTx/>
              <a:defRPr sz="2800"/>
            </a:lvl3pPr>
            <a:lvl4pPr marL="1727157" indent="-355591">
              <a:spcBef>
                <a:spcPts val="600"/>
              </a:spcBef>
              <a:buClrTx/>
              <a:defRPr sz="2800"/>
            </a:lvl4pPr>
            <a:lvl5pPr marL="2184346" indent="-355591">
              <a:spcBef>
                <a:spcPts val="600"/>
              </a:spcBef>
              <a:buClrTx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6" name="Title Text"/>
          <p:cNvSpPr txBox="1">
            <a:spLocks noGrp="1"/>
          </p:cNvSpPr>
          <p:nvPr>
            <p:ph type="title"/>
          </p:nvPr>
        </p:nvSpPr>
        <p:spPr>
          <a:xfrm>
            <a:off x="867704" y="246286"/>
            <a:ext cx="7819098" cy="288034"/>
          </a:xfrm>
          <a:prstGeom prst="rect">
            <a:avLst/>
          </a:prstGeom>
          <a:solidFill>
            <a:srgbClr val="5AC4DD"/>
          </a:solidFill>
        </p:spPr>
        <p:txBody>
          <a:bodyPr lIns="45718" tIns="45718" rIns="45718" bIns="45718"/>
          <a:lstStyle>
            <a:lvl1pPr>
              <a:defRPr spc="700"/>
            </a:lvl1pPr>
          </a:lstStyle>
          <a:p>
            <a:r>
              <a:t>Title Text</a:t>
            </a:r>
          </a:p>
        </p:txBody>
      </p:sp>
      <p:sp>
        <p:nvSpPr>
          <p:cNvPr id="317" name="Straight Connector 15"/>
          <p:cNvSpPr/>
          <p:nvPr/>
        </p:nvSpPr>
        <p:spPr>
          <a:xfrm flipH="1">
            <a:off x="471541" y="1062019"/>
            <a:ext cx="2" cy="3888433"/>
          </a:xfrm>
          <a:prstGeom prst="line">
            <a:avLst/>
          </a:prstGeom>
          <a:ln w="31750">
            <a:solidFill>
              <a:srgbClr val="5AC4DD"/>
            </a:solidFill>
          </a:ln>
        </p:spPr>
        <p:txBody>
          <a:bodyPr lIns="45718" tIns="45718" rIns="45718" bIns="45718"/>
          <a:lstStyle/>
          <a:p>
            <a:pPr defTabSz="914378" hangingPunct="0"/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18" name="TextBox 16"/>
          <p:cNvSpPr txBox="1"/>
          <p:nvPr/>
        </p:nvSpPr>
        <p:spPr>
          <a:xfrm>
            <a:off x="35497" y="614834"/>
            <a:ext cx="950642" cy="430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Atmosphere</a:t>
            </a:r>
          </a:p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Monitoring</a:t>
            </a:r>
          </a:p>
        </p:txBody>
      </p:sp>
      <p:pic>
        <p:nvPicPr>
          <p:cNvPr id="319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253" y="42236"/>
            <a:ext cx="693116" cy="652348"/>
          </a:xfrm>
          <a:prstGeom prst="rect">
            <a:avLst/>
          </a:prstGeom>
          <a:ln w="12700">
            <a:miter lim="400000"/>
          </a:ln>
        </p:spPr>
      </p:pic>
      <p:sp>
        <p:nvSpPr>
          <p:cNvPr id="320" name="Rectangle 1"/>
          <p:cNvSpPr/>
          <p:nvPr/>
        </p:nvSpPr>
        <p:spPr>
          <a:xfrm>
            <a:off x="5940152" y="4610776"/>
            <a:ext cx="901143" cy="409245"/>
          </a:xfrm>
          <a:prstGeom prst="rect">
            <a:avLst/>
          </a:prstGeom>
          <a:solidFill>
            <a:srgbClr val="F8F8F9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378" hangingPunct="0">
              <a:defRPr sz="1800">
                <a:latin typeface="Calibri"/>
                <a:ea typeface="Calibri"/>
                <a:cs typeface="Calibri"/>
                <a:sym typeface="Calibri"/>
              </a:defRPr>
            </a:pPr>
            <a:endParaRPr sz="18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1" name="Picture 18" descr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4051" y="4746177"/>
            <a:ext cx="823502" cy="141502"/>
          </a:xfrm>
          <a:prstGeom prst="rect">
            <a:avLst/>
          </a:prstGeom>
          <a:ln w="12700">
            <a:miter lim="400000"/>
          </a:ln>
        </p:spPr>
      </p:pic>
      <p:sp>
        <p:nvSpPr>
          <p:cNvPr id="3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6920" y="4931599"/>
            <a:ext cx="279881" cy="276995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3828095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7" y="4610264"/>
            <a:ext cx="2037896" cy="40976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34" name="Group 12"/>
          <p:cNvGrpSpPr/>
          <p:nvPr/>
        </p:nvGrpSpPr>
        <p:grpSpPr>
          <a:xfrm>
            <a:off x="-140429" y="-46114"/>
            <a:ext cx="2298487" cy="5282162"/>
            <a:chOff x="0" y="-1"/>
            <a:chExt cx="2298485" cy="5282160"/>
          </a:xfrm>
        </p:grpSpPr>
        <p:pic>
          <p:nvPicPr>
            <p:cNvPr id="330" name="Picture 2" descr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908" y="-1"/>
              <a:ext cx="2266578" cy="51896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33" name="Group 17"/>
            <p:cNvGrpSpPr/>
            <p:nvPr/>
          </p:nvGrpSpPr>
          <p:grpSpPr>
            <a:xfrm>
              <a:off x="-1" y="-2"/>
              <a:ext cx="2298487" cy="5282162"/>
              <a:chOff x="0" y="-1"/>
              <a:chExt cx="2298485" cy="5282161"/>
            </a:xfrm>
          </p:grpSpPr>
          <p:sp>
            <p:nvSpPr>
              <p:cNvPr id="331" name="Rectangle 18"/>
              <p:cNvSpPr/>
              <p:nvPr/>
            </p:nvSpPr>
            <p:spPr>
              <a:xfrm>
                <a:off x="31908" y="47079"/>
                <a:ext cx="2266578" cy="5235081"/>
              </a:xfrm>
              <a:prstGeom prst="rect">
                <a:avLst/>
              </a:prstGeom>
              <a:gradFill flip="none" rotWithShape="1">
                <a:gsLst>
                  <a:gs pos="0">
                    <a:srgbClr val="949CC8">
                      <a:alpha val="0"/>
                    </a:srgbClr>
                  </a:gs>
                  <a:gs pos="78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2" name="Rectangle 20"/>
              <p:cNvSpPr/>
              <p:nvPr/>
            </p:nvSpPr>
            <p:spPr>
              <a:xfrm>
                <a:off x="-1" y="-2"/>
                <a:ext cx="2298487" cy="5189616"/>
              </a:xfrm>
              <a:prstGeom prst="rect">
                <a:avLst/>
              </a:prstGeom>
              <a:solidFill>
                <a:srgbClr val="FFFFFF">
                  <a:alpha val="47843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3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00153" y="627534"/>
            <a:ext cx="4040190" cy="479825"/>
          </a:xfrm>
          <a:prstGeom prst="rect">
            <a:avLst/>
          </a:prstGeom>
        </p:spPr>
        <p:txBody>
          <a:bodyPr lIns="45718" tIns="45718" rIns="45718" bIns="45718" anchor="b"/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sz="2400" b="1"/>
            </a:lvl1pPr>
            <a:lvl2pPr marL="0" indent="0">
              <a:spcBef>
                <a:spcPts val="500"/>
              </a:spcBef>
              <a:buClrTx/>
              <a:buSzTx/>
              <a:buFontTx/>
              <a:buNone/>
              <a:defRPr sz="2400" b="1"/>
            </a:lvl2pPr>
            <a:lvl3pPr marL="0" indent="0">
              <a:spcBef>
                <a:spcPts val="500"/>
              </a:spcBef>
              <a:buClrTx/>
              <a:buSzTx/>
              <a:buFontTx/>
              <a:buNone/>
              <a:defRPr sz="2400" b="1"/>
            </a:lvl3pPr>
            <a:lvl4pPr marL="0" indent="0">
              <a:spcBef>
                <a:spcPts val="500"/>
              </a:spcBef>
              <a:buClrTx/>
              <a:buSzTx/>
              <a:buFontTx/>
              <a:buNone/>
              <a:defRPr sz="2400" b="1"/>
            </a:lvl4pPr>
            <a:lvl5pPr marL="0" indent="0">
              <a:spcBef>
                <a:spcPts val="500"/>
              </a:spcBef>
              <a:buClrTx/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6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087981" y="627534"/>
            <a:ext cx="4041777" cy="479825"/>
          </a:xfrm>
          <a:prstGeom prst="rect">
            <a:avLst/>
          </a:prstGeom>
        </p:spPr>
        <p:txBody>
          <a:bodyPr lIns="45718" tIns="45718" rIns="45718" bIns="45718" anchor="b"/>
          <a:lstStyle/>
          <a:p>
            <a:endParaRPr/>
          </a:p>
        </p:txBody>
      </p:sp>
      <p:sp>
        <p:nvSpPr>
          <p:cNvPr id="337" name="Title Text"/>
          <p:cNvSpPr txBox="1">
            <a:spLocks noGrp="1"/>
          </p:cNvSpPr>
          <p:nvPr>
            <p:ph type="title"/>
          </p:nvPr>
        </p:nvSpPr>
        <p:spPr>
          <a:xfrm>
            <a:off x="867704" y="246286"/>
            <a:ext cx="7819098" cy="288034"/>
          </a:xfrm>
          <a:prstGeom prst="rect">
            <a:avLst/>
          </a:prstGeom>
          <a:solidFill>
            <a:srgbClr val="5AC4DD"/>
          </a:solidFill>
        </p:spPr>
        <p:txBody>
          <a:bodyPr lIns="45718" tIns="45718" rIns="45718" bIns="45718"/>
          <a:lstStyle>
            <a:lvl1pPr>
              <a:defRPr spc="700"/>
            </a:lvl1pPr>
          </a:lstStyle>
          <a:p>
            <a:r>
              <a:t>Title Text</a:t>
            </a:r>
          </a:p>
        </p:txBody>
      </p:sp>
      <p:sp>
        <p:nvSpPr>
          <p:cNvPr id="338" name="Straight Connector 14"/>
          <p:cNvSpPr/>
          <p:nvPr/>
        </p:nvSpPr>
        <p:spPr>
          <a:xfrm flipH="1">
            <a:off x="471541" y="1062019"/>
            <a:ext cx="2" cy="3888433"/>
          </a:xfrm>
          <a:prstGeom prst="line">
            <a:avLst/>
          </a:prstGeom>
          <a:ln w="31750">
            <a:solidFill>
              <a:srgbClr val="5AC4DD"/>
            </a:solidFill>
          </a:ln>
        </p:spPr>
        <p:txBody>
          <a:bodyPr lIns="45718" tIns="45718" rIns="45718" bIns="45718"/>
          <a:lstStyle/>
          <a:p>
            <a:pPr defTabSz="914378" hangingPunct="0"/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39" name="TextBox 15"/>
          <p:cNvSpPr txBox="1"/>
          <p:nvPr/>
        </p:nvSpPr>
        <p:spPr>
          <a:xfrm>
            <a:off x="35497" y="614834"/>
            <a:ext cx="950642" cy="430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Atmosphere</a:t>
            </a:r>
          </a:p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Monitoring</a:t>
            </a:r>
          </a:p>
        </p:txBody>
      </p:sp>
      <p:pic>
        <p:nvPicPr>
          <p:cNvPr id="340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253" y="42236"/>
            <a:ext cx="693116" cy="652348"/>
          </a:xfrm>
          <a:prstGeom prst="rect">
            <a:avLst/>
          </a:prstGeom>
          <a:ln w="12700">
            <a:miter lim="400000"/>
          </a:ln>
        </p:spPr>
      </p:pic>
      <p:sp>
        <p:nvSpPr>
          <p:cNvPr id="341" name="Rectangle 21"/>
          <p:cNvSpPr/>
          <p:nvPr/>
        </p:nvSpPr>
        <p:spPr>
          <a:xfrm>
            <a:off x="5940152" y="4610776"/>
            <a:ext cx="901143" cy="409245"/>
          </a:xfrm>
          <a:prstGeom prst="rect">
            <a:avLst/>
          </a:prstGeom>
          <a:solidFill>
            <a:srgbClr val="F8F8F9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378" hangingPunct="0">
              <a:defRPr sz="1800">
                <a:latin typeface="Calibri"/>
                <a:ea typeface="Calibri"/>
                <a:cs typeface="Calibri"/>
                <a:sym typeface="Calibri"/>
              </a:defRPr>
            </a:pPr>
            <a:endParaRPr sz="18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2" name="Picture 22" descr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4051" y="4746177"/>
            <a:ext cx="823502" cy="141502"/>
          </a:xfrm>
          <a:prstGeom prst="rect">
            <a:avLst/>
          </a:prstGeom>
          <a:ln w="12700">
            <a:miter lim="400000"/>
          </a:ln>
        </p:spPr>
      </p:pic>
      <p:sp>
        <p:nvSpPr>
          <p:cNvPr id="3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6920" y="4931599"/>
            <a:ext cx="279881" cy="276995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55379627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0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7" y="4610264"/>
            <a:ext cx="2037896" cy="40976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55" name="Group 28"/>
          <p:cNvGrpSpPr/>
          <p:nvPr/>
        </p:nvGrpSpPr>
        <p:grpSpPr>
          <a:xfrm>
            <a:off x="-140429" y="-46114"/>
            <a:ext cx="2298487" cy="5282162"/>
            <a:chOff x="0" y="-1"/>
            <a:chExt cx="2298485" cy="5282160"/>
          </a:xfrm>
        </p:grpSpPr>
        <p:pic>
          <p:nvPicPr>
            <p:cNvPr id="351" name="Picture 2" descr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908" y="-1"/>
              <a:ext cx="2266578" cy="51896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54" name="Group 30"/>
            <p:cNvGrpSpPr/>
            <p:nvPr/>
          </p:nvGrpSpPr>
          <p:grpSpPr>
            <a:xfrm>
              <a:off x="-1" y="-2"/>
              <a:ext cx="2298487" cy="5282162"/>
              <a:chOff x="0" y="-1"/>
              <a:chExt cx="2298485" cy="5282161"/>
            </a:xfrm>
          </p:grpSpPr>
          <p:sp>
            <p:nvSpPr>
              <p:cNvPr id="352" name="Rectangle 31"/>
              <p:cNvSpPr/>
              <p:nvPr/>
            </p:nvSpPr>
            <p:spPr>
              <a:xfrm>
                <a:off x="31908" y="47079"/>
                <a:ext cx="2266578" cy="5235081"/>
              </a:xfrm>
              <a:prstGeom prst="rect">
                <a:avLst/>
              </a:prstGeom>
              <a:gradFill flip="none" rotWithShape="1">
                <a:gsLst>
                  <a:gs pos="0">
                    <a:srgbClr val="949CC8">
                      <a:alpha val="0"/>
                    </a:srgbClr>
                  </a:gs>
                  <a:gs pos="78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3" name="Rectangle 32"/>
              <p:cNvSpPr/>
              <p:nvPr/>
            </p:nvSpPr>
            <p:spPr>
              <a:xfrm>
                <a:off x="-1" y="-2"/>
                <a:ext cx="2298487" cy="5189616"/>
              </a:xfrm>
              <a:prstGeom prst="rect">
                <a:avLst/>
              </a:prstGeom>
              <a:solidFill>
                <a:srgbClr val="FFFFFF">
                  <a:alpha val="47843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356" name="Title Text"/>
          <p:cNvSpPr txBox="1">
            <a:spLocks noGrp="1"/>
          </p:cNvSpPr>
          <p:nvPr>
            <p:ph type="title"/>
          </p:nvPr>
        </p:nvSpPr>
        <p:spPr>
          <a:xfrm>
            <a:off x="867704" y="246286"/>
            <a:ext cx="7819098" cy="288034"/>
          </a:xfrm>
          <a:prstGeom prst="rect">
            <a:avLst/>
          </a:prstGeom>
          <a:solidFill>
            <a:srgbClr val="5AC4DD"/>
          </a:solidFill>
        </p:spPr>
        <p:txBody>
          <a:bodyPr lIns="45718" tIns="45718" rIns="45718" bIns="45718"/>
          <a:lstStyle>
            <a:lvl1pPr>
              <a:defRPr spc="700"/>
            </a:lvl1pPr>
          </a:lstStyle>
          <a:p>
            <a:r>
              <a:t>Title Text</a:t>
            </a:r>
          </a:p>
        </p:txBody>
      </p:sp>
      <p:sp>
        <p:nvSpPr>
          <p:cNvPr id="357" name="Straight Connector 18"/>
          <p:cNvSpPr/>
          <p:nvPr/>
        </p:nvSpPr>
        <p:spPr>
          <a:xfrm flipH="1">
            <a:off x="471541" y="1062019"/>
            <a:ext cx="2" cy="3888433"/>
          </a:xfrm>
          <a:prstGeom prst="line">
            <a:avLst/>
          </a:prstGeom>
          <a:ln w="31750">
            <a:solidFill>
              <a:srgbClr val="5AC4DD"/>
            </a:solidFill>
          </a:ln>
        </p:spPr>
        <p:txBody>
          <a:bodyPr lIns="45718" tIns="45718" rIns="45718" bIns="45718"/>
          <a:lstStyle/>
          <a:p>
            <a:pPr defTabSz="914378" hangingPunct="0"/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58" name="TextBox 19"/>
          <p:cNvSpPr txBox="1"/>
          <p:nvPr/>
        </p:nvSpPr>
        <p:spPr>
          <a:xfrm>
            <a:off x="35497" y="614834"/>
            <a:ext cx="950642" cy="430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Atmosphere</a:t>
            </a:r>
          </a:p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Monitoring</a:t>
            </a:r>
          </a:p>
        </p:txBody>
      </p:sp>
      <p:pic>
        <p:nvPicPr>
          <p:cNvPr id="359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253" y="42236"/>
            <a:ext cx="693116" cy="652348"/>
          </a:xfrm>
          <a:prstGeom prst="rect">
            <a:avLst/>
          </a:prstGeom>
          <a:ln w="12700">
            <a:miter lim="400000"/>
          </a:ln>
        </p:spPr>
      </p:pic>
      <p:sp>
        <p:nvSpPr>
          <p:cNvPr id="360" name="Rectangle 13"/>
          <p:cNvSpPr/>
          <p:nvPr/>
        </p:nvSpPr>
        <p:spPr>
          <a:xfrm>
            <a:off x="5940152" y="4610776"/>
            <a:ext cx="901143" cy="409245"/>
          </a:xfrm>
          <a:prstGeom prst="rect">
            <a:avLst/>
          </a:prstGeom>
          <a:solidFill>
            <a:srgbClr val="F8F8F9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378" hangingPunct="0">
              <a:defRPr sz="1800">
                <a:latin typeface="Calibri"/>
                <a:ea typeface="Calibri"/>
                <a:cs typeface="Calibri"/>
                <a:sym typeface="Calibri"/>
              </a:defRPr>
            </a:pPr>
            <a:endParaRPr sz="18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1" name="Picture 14" descr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4051" y="4746177"/>
            <a:ext cx="823502" cy="141502"/>
          </a:xfrm>
          <a:prstGeom prst="rect">
            <a:avLst/>
          </a:prstGeom>
          <a:ln w="12700">
            <a:miter lim="400000"/>
          </a:ln>
        </p:spPr>
      </p:pic>
      <p:sp>
        <p:nvSpPr>
          <p:cNvPr id="3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6920" y="4931599"/>
            <a:ext cx="279881" cy="276995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9535642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7" y="4610264"/>
            <a:ext cx="2037896" cy="40976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74" name="Group 25"/>
          <p:cNvGrpSpPr/>
          <p:nvPr/>
        </p:nvGrpSpPr>
        <p:grpSpPr>
          <a:xfrm>
            <a:off x="-140429" y="-46114"/>
            <a:ext cx="2298487" cy="5282162"/>
            <a:chOff x="0" y="-1"/>
            <a:chExt cx="2298485" cy="5282160"/>
          </a:xfrm>
        </p:grpSpPr>
        <p:pic>
          <p:nvPicPr>
            <p:cNvPr id="370" name="Picture 2" descr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908" y="-1"/>
              <a:ext cx="2266578" cy="51896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73" name="Group 27"/>
            <p:cNvGrpSpPr/>
            <p:nvPr/>
          </p:nvGrpSpPr>
          <p:grpSpPr>
            <a:xfrm>
              <a:off x="-1" y="-2"/>
              <a:ext cx="2298487" cy="5282162"/>
              <a:chOff x="0" y="-1"/>
              <a:chExt cx="2298485" cy="5282161"/>
            </a:xfrm>
          </p:grpSpPr>
          <p:sp>
            <p:nvSpPr>
              <p:cNvPr id="371" name="Rectangle 28"/>
              <p:cNvSpPr/>
              <p:nvPr/>
            </p:nvSpPr>
            <p:spPr>
              <a:xfrm>
                <a:off x="31908" y="47079"/>
                <a:ext cx="2266578" cy="5235081"/>
              </a:xfrm>
              <a:prstGeom prst="rect">
                <a:avLst/>
              </a:prstGeom>
              <a:gradFill flip="none" rotWithShape="1">
                <a:gsLst>
                  <a:gs pos="0">
                    <a:srgbClr val="949CC8">
                      <a:alpha val="0"/>
                    </a:srgbClr>
                  </a:gs>
                  <a:gs pos="78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2" name="Rectangle 29"/>
              <p:cNvSpPr/>
              <p:nvPr/>
            </p:nvSpPr>
            <p:spPr>
              <a:xfrm>
                <a:off x="-1" y="-2"/>
                <a:ext cx="2298487" cy="5189616"/>
              </a:xfrm>
              <a:prstGeom prst="rect">
                <a:avLst/>
              </a:prstGeom>
              <a:solidFill>
                <a:srgbClr val="FFFFFF">
                  <a:alpha val="47843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375" name="Title Text"/>
          <p:cNvSpPr txBox="1">
            <a:spLocks noGrp="1"/>
          </p:cNvSpPr>
          <p:nvPr>
            <p:ph type="title"/>
          </p:nvPr>
        </p:nvSpPr>
        <p:spPr>
          <a:xfrm>
            <a:off x="1007224" y="204786"/>
            <a:ext cx="3008317" cy="871540"/>
          </a:xfrm>
          <a:prstGeom prst="rect">
            <a:avLst/>
          </a:prstGeom>
          <a:noFill/>
        </p:spPr>
        <p:txBody>
          <a:bodyPr lIns="45718" tIns="45718" rIns="45718" bIns="45718" anchor="b"/>
          <a:lstStyle>
            <a:lvl1pPr>
              <a:defRPr sz="2000" b="1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76" name="Body Level One…"/>
          <p:cNvSpPr txBox="1">
            <a:spLocks noGrp="1"/>
          </p:cNvSpPr>
          <p:nvPr>
            <p:ph type="body" idx="1"/>
          </p:nvPr>
        </p:nvSpPr>
        <p:spPr>
          <a:xfrm>
            <a:off x="3996755" y="204789"/>
            <a:ext cx="5111752" cy="4389836"/>
          </a:xfrm>
          <a:prstGeom prst="rect">
            <a:avLst/>
          </a:prstGeom>
        </p:spPr>
        <p:txBody>
          <a:bodyPr lIns="45718" tIns="45718" rIns="45718" bIns="45718"/>
          <a:lstStyle>
            <a:lvl1pPr indent="-342892">
              <a:spcBef>
                <a:spcPts val="700"/>
              </a:spcBef>
              <a:buClrTx/>
              <a:defRPr sz="3200"/>
            </a:lvl1pPr>
            <a:lvl2pPr marL="783752" indent="-326563">
              <a:spcBef>
                <a:spcPts val="700"/>
              </a:spcBef>
              <a:buClrTx/>
              <a:defRPr sz="3200"/>
            </a:lvl2pPr>
            <a:lvl3pPr marL="1219169" indent="-304793">
              <a:spcBef>
                <a:spcPts val="700"/>
              </a:spcBef>
              <a:buClrTx/>
              <a:defRPr sz="3200"/>
            </a:lvl3pPr>
            <a:lvl4pPr marL="1737317" indent="-365751">
              <a:spcBef>
                <a:spcPts val="700"/>
              </a:spcBef>
              <a:buClrTx/>
              <a:defRPr sz="3200"/>
            </a:lvl4pPr>
            <a:lvl5pPr marL="2194505" indent="-365751">
              <a:spcBef>
                <a:spcPts val="700"/>
              </a:spcBef>
              <a:buClrTx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007223" y="1076327"/>
            <a:ext cx="3008316" cy="3518297"/>
          </a:xfrm>
          <a:prstGeom prst="rect">
            <a:avLst/>
          </a:prstGeom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78" name="Straight Connector 15"/>
          <p:cNvSpPr/>
          <p:nvPr/>
        </p:nvSpPr>
        <p:spPr>
          <a:xfrm flipH="1">
            <a:off x="471541" y="1062019"/>
            <a:ext cx="2" cy="3888433"/>
          </a:xfrm>
          <a:prstGeom prst="line">
            <a:avLst/>
          </a:prstGeom>
          <a:ln w="31750">
            <a:solidFill>
              <a:srgbClr val="5AC4DD"/>
            </a:solidFill>
          </a:ln>
        </p:spPr>
        <p:txBody>
          <a:bodyPr lIns="45718" tIns="45718" rIns="45718" bIns="45718"/>
          <a:lstStyle/>
          <a:p>
            <a:pPr defTabSz="914378" hangingPunct="0"/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79" name="TextBox 16"/>
          <p:cNvSpPr txBox="1"/>
          <p:nvPr/>
        </p:nvSpPr>
        <p:spPr>
          <a:xfrm>
            <a:off x="35497" y="614834"/>
            <a:ext cx="950642" cy="430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Atmosphere</a:t>
            </a:r>
          </a:p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Monitoring</a:t>
            </a:r>
          </a:p>
        </p:txBody>
      </p:sp>
      <p:pic>
        <p:nvPicPr>
          <p:cNvPr id="380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253" y="42236"/>
            <a:ext cx="693116" cy="652348"/>
          </a:xfrm>
          <a:prstGeom prst="rect">
            <a:avLst/>
          </a:prstGeom>
          <a:ln w="12700">
            <a:miter lim="400000"/>
          </a:ln>
        </p:spPr>
      </p:pic>
      <p:sp>
        <p:nvSpPr>
          <p:cNvPr id="381" name="Rectangle 18"/>
          <p:cNvSpPr/>
          <p:nvPr/>
        </p:nvSpPr>
        <p:spPr>
          <a:xfrm>
            <a:off x="5940152" y="4610776"/>
            <a:ext cx="901143" cy="409245"/>
          </a:xfrm>
          <a:prstGeom prst="rect">
            <a:avLst/>
          </a:prstGeom>
          <a:solidFill>
            <a:srgbClr val="F8F8F9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378" hangingPunct="0">
              <a:defRPr sz="1800">
                <a:latin typeface="Calibri"/>
                <a:ea typeface="Calibri"/>
                <a:cs typeface="Calibri"/>
                <a:sym typeface="Calibri"/>
              </a:defRPr>
            </a:pPr>
            <a:endParaRPr sz="18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2" name="Picture 19" descr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4051" y="4746177"/>
            <a:ext cx="823502" cy="141502"/>
          </a:xfrm>
          <a:prstGeom prst="rect">
            <a:avLst/>
          </a:prstGeom>
          <a:ln w="12700">
            <a:miter lim="400000"/>
          </a:ln>
        </p:spPr>
      </p:pic>
      <p:sp>
        <p:nvSpPr>
          <p:cNvPr id="3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6920" y="4931599"/>
            <a:ext cx="279881" cy="276995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75221124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0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7" y="4610264"/>
            <a:ext cx="2037896" cy="409761"/>
          </a:xfrm>
          <a:prstGeom prst="rect">
            <a:avLst/>
          </a:prstGeom>
          <a:ln w="12700">
            <a:miter lim="400000"/>
          </a:ln>
        </p:spPr>
      </p:pic>
      <p:sp>
        <p:nvSpPr>
          <p:cNvPr id="401" name="Picture Placeholder 7"/>
          <p:cNvSpPr>
            <a:spLocks noGrp="1"/>
          </p:cNvSpPr>
          <p:nvPr>
            <p:ph type="pic" sz="half" idx="13"/>
          </p:nvPr>
        </p:nvSpPr>
        <p:spPr>
          <a:xfrm>
            <a:off x="2" y="976140"/>
            <a:ext cx="2692401" cy="39895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0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04547" y="4998655"/>
            <a:ext cx="279881" cy="276995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75189687"/>
      </p:ext>
    </p:extLst>
  </p:cSld>
  <p:clrMapOvr>
    <a:masterClrMapping/>
  </p:clrMapOvr>
  <p:transition spd="med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MWF_Master_Logo_WHITE_nostrap.png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4488657"/>
            <a:ext cx="1602110" cy="273844"/>
          </a:xfrm>
          <a:prstGeom prst="rect">
            <a:avLst/>
          </a:prstGeom>
        </p:spPr>
      </p:pic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6058978" y="4488657"/>
            <a:ext cx="1465181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7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</a:t>
            </a:r>
            <a:fld id="{D4C56AD5-C73F-B44A-96CB-E8BE2C5CB95A}" type="datetime4">
              <a:rPr kumimoji="0" lang="en-US" sz="675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December 8, 2020</a:t>
            </a:fld>
            <a:endParaRPr kumimoji="0" lang="en-US" sz="675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970649"/>
            <a:ext cx="5903737" cy="38985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700" b="1"/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485000"/>
            <a:ext cx="5903737" cy="29495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250"/>
              </a:lnSpc>
              <a:spcBef>
                <a:spcPts val="0"/>
              </a:spcBef>
              <a:buNone/>
              <a:defRPr sz="1800"/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025001"/>
            <a:ext cx="5903737" cy="23083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2340919"/>
            <a:ext cx="5903737" cy="19107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2571750"/>
            <a:ext cx="5903737" cy="17953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350"/>
              </a:lnSpc>
              <a:spcBef>
                <a:spcPts val="0"/>
              </a:spcBef>
              <a:buNone/>
              <a:defRPr sz="1050"/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9080424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270000"/>
            <a:ext cx="5903737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702000"/>
            <a:ext cx="5903738" cy="3739500"/>
          </a:xfrm>
          <a:prstGeom prst="rect">
            <a:avLst/>
          </a:prstGeom>
        </p:spPr>
        <p:txBody>
          <a:bodyPr lIns="0" tIns="0" rIns="0" bIns="0"/>
          <a:lstStyle>
            <a:lvl1pPr marL="0" indent="-135000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500" indent="-202500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500" indent="-202500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500" indent="-202500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500" indent="-202500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627464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423" y="4720198"/>
            <a:ext cx="1007041" cy="172994"/>
          </a:xfrm>
          <a:prstGeom prst="rect">
            <a:avLst/>
          </a:prstGeom>
        </p:spPr>
      </p:pic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5B4765F8-464D-4106-A1B6-B00A762AC89D}"/>
              </a:ext>
            </a:extLst>
          </p:cNvPr>
          <p:cNvSpPr txBox="1">
            <a:spLocks/>
          </p:cNvSpPr>
          <p:nvPr userDrawn="1"/>
        </p:nvSpPr>
        <p:spPr>
          <a:xfrm>
            <a:off x="2627464" y="4738335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900" b="1" kern="1200" cap="all" baseline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75" dirty="0"/>
              <a:t>European Centre for Medium-Range Weather Forecasts</a:t>
            </a:r>
          </a:p>
        </p:txBody>
      </p:sp>
      <p:pic>
        <p:nvPicPr>
          <p:cNvPr id="10" name="Picture 9" descr="ECMWF_Master_Logo_RGB_nostrap.png">
            <a:extLst>
              <a:ext uri="{FF2B5EF4-FFF2-40B4-BE49-F238E27FC236}">
                <a16:creationId xmlns:a16="http://schemas.microsoft.com/office/drawing/2014/main" id="{8D42D6C7-9921-4FC0-9E6B-BA0616B69F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4727341"/>
            <a:ext cx="1007041" cy="17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477782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270000"/>
            <a:ext cx="7524160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702000"/>
            <a:ext cx="7524160" cy="3739500"/>
          </a:xfrm>
          <a:prstGeom prst="rect">
            <a:avLst/>
          </a:prstGeom>
        </p:spPr>
        <p:txBody>
          <a:bodyPr lIns="0" tIns="0" rIns="0" bIns="0"/>
          <a:lstStyle>
            <a:lvl1pPr marL="0" indent="-109715">
              <a:lnSpc>
                <a:spcPts val="1341"/>
              </a:lnSpc>
              <a:spcBef>
                <a:spcPts val="671"/>
              </a:spcBef>
              <a:buClr>
                <a:srgbClr val="064E83"/>
              </a:buClr>
              <a:defRPr sz="1097">
                <a:solidFill>
                  <a:schemeClr val="tx1"/>
                </a:solidFill>
              </a:defRPr>
            </a:lvl1pPr>
            <a:lvl2pPr marL="384001" indent="-164572">
              <a:lnSpc>
                <a:spcPts val="1219"/>
              </a:lnSpc>
              <a:spcBef>
                <a:spcPts val="610"/>
              </a:spcBef>
              <a:buClr>
                <a:srgbClr val="064E83"/>
              </a:buClr>
              <a:defRPr sz="975">
                <a:solidFill>
                  <a:schemeClr val="tx1"/>
                </a:solidFill>
              </a:defRPr>
            </a:lvl2pPr>
            <a:lvl3pPr marL="603430" indent="-164572">
              <a:lnSpc>
                <a:spcPts val="1097"/>
              </a:lnSpc>
              <a:spcBef>
                <a:spcPts val="548"/>
              </a:spcBef>
              <a:buClr>
                <a:srgbClr val="064E83"/>
              </a:buClr>
              <a:defRPr sz="854">
                <a:solidFill>
                  <a:schemeClr val="tx1"/>
                </a:solidFill>
              </a:defRPr>
            </a:lvl3pPr>
            <a:lvl4pPr marL="822859" indent="-164572">
              <a:lnSpc>
                <a:spcPts val="975"/>
              </a:lnSpc>
              <a:spcBef>
                <a:spcPts val="488"/>
              </a:spcBef>
              <a:buClr>
                <a:srgbClr val="064E83"/>
              </a:buClr>
              <a:defRPr sz="731">
                <a:solidFill>
                  <a:schemeClr val="tx1"/>
                </a:solidFill>
              </a:defRPr>
            </a:lvl4pPr>
            <a:lvl5pPr marL="1042288" indent="-164572">
              <a:lnSpc>
                <a:spcPts val="854"/>
              </a:lnSpc>
              <a:spcBef>
                <a:spcPts val="427"/>
              </a:spcBef>
              <a:buClr>
                <a:srgbClr val="064E83"/>
              </a:buClr>
              <a:defRPr sz="61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292401" y="4808873"/>
            <a:ext cx="83356" cy="84318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548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4731192"/>
            <a:ext cx="1099172" cy="17299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278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8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2" y="4731192"/>
            <a:ext cx="3041022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548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2" y="4731190"/>
            <a:ext cx="1007041" cy="17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29814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82685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-92546"/>
            <a:ext cx="2270024" cy="5267814"/>
          </a:xfrm>
          <a:prstGeom prst="rect">
            <a:avLst/>
          </a:prstGeom>
        </p:spPr>
      </p:pic>
      <p:grpSp>
        <p:nvGrpSpPr>
          <p:cNvPr id="18" name="Group 17"/>
          <p:cNvGrpSpPr/>
          <p:nvPr userDrawn="1"/>
        </p:nvGrpSpPr>
        <p:grpSpPr>
          <a:xfrm>
            <a:off x="-30511" y="-92546"/>
            <a:ext cx="2298483" cy="5426174"/>
            <a:chOff x="-140429" y="-46112"/>
            <a:chExt cx="2298483" cy="5282158"/>
          </a:xfrm>
        </p:grpSpPr>
        <p:sp>
          <p:nvSpPr>
            <p:cNvPr id="19" name="Rectangle 18"/>
            <p:cNvSpPr/>
            <p:nvPr userDrawn="1"/>
          </p:nvSpPr>
          <p:spPr>
            <a:xfrm>
              <a:off x="-108520" y="969"/>
              <a:ext cx="2266574" cy="5235077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140429" y="-46112"/>
              <a:ext cx="2298483" cy="5189612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chemeClr val="tx2"/>
                </a:solidFill>
              </a:rPr>
              <a:t>Marine </a:t>
            </a:r>
          </a:p>
          <a:p>
            <a:pPr algn="ctr"/>
            <a:r>
              <a:rPr lang="es-ES" sz="1000" b="1" dirty="0" err="1">
                <a:solidFill>
                  <a:schemeClr val="tx2"/>
                </a:solidFill>
              </a:rPr>
              <a:t>Monitoring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81182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ECMWF/EUMETSAT satellite course: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376503" y="4927209"/>
            <a:ext cx="310300" cy="276956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 </a:t>
            </a:r>
            <a:fld id="{471A23FC-219B-4F05-903E-C2B6C9B17478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3950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-36512" y="0"/>
            <a:ext cx="2463612" cy="5183078"/>
            <a:chOff x="-4559112" y="-241167"/>
            <a:chExt cx="2463612" cy="5183078"/>
          </a:xfrm>
        </p:grpSpPr>
        <p:pic>
          <p:nvPicPr>
            <p:cNvPr id="19" name="Picture 2" descr="S:\F15015_Copernicus\3_Work\330_Work-in-process\SC4_BackgroundMat\Visual_ID\Photos\Land_ThinkstockPhotos-544457560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33"/>
            <a:stretch/>
          </p:blipFill>
          <p:spPr bwMode="auto">
            <a:xfrm>
              <a:off x="-4533687" y="-212875"/>
              <a:ext cx="2438187" cy="5154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4559112" y="-241167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4533687" y="-212875"/>
              <a:ext cx="2438187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16" name="Straight Connector 15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55462"/>
            <a:ext cx="7819096" cy="265172"/>
          </a:xfrm>
          <a:solidFill>
            <a:srgbClr val="B0BF27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</a:t>
            </a:r>
            <a:r>
              <a:rPr lang="es-ES" sz="1100" b="0" dirty="0" err="1">
                <a:solidFill>
                  <a:srgbClr val="B0BF27"/>
                </a:solidFill>
              </a:rPr>
              <a:t>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9599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55462"/>
            <a:ext cx="7819096" cy="265172"/>
          </a:xfrm>
          <a:solidFill>
            <a:srgbClr val="B0BF27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</a:t>
            </a:r>
            <a:r>
              <a:rPr lang="es-ES" sz="1100" b="0" dirty="0" err="1">
                <a:solidFill>
                  <a:srgbClr val="B0BF27"/>
                </a:solidFill>
              </a:rPr>
              <a:t>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9490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25474" y="-4537"/>
            <a:ext cx="9144000" cy="5184000"/>
          </a:xfrm>
          <a:prstGeom prst="rect">
            <a:avLst/>
          </a:prstGeom>
          <a:solidFill>
            <a:srgbClr val="B0BF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76"/>
          <a:stretch/>
        </p:blipFill>
        <p:spPr bwMode="auto">
          <a:xfrm>
            <a:off x="7260856" y="-4538"/>
            <a:ext cx="1944000" cy="52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52094"/>
            <a:ext cx="2133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52094"/>
            <a:ext cx="2895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52094"/>
            <a:ext cx="2133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170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7873" y="1470422"/>
            <a:ext cx="2409911" cy="252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261033" y="3363838"/>
            <a:ext cx="21890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Land</a:t>
            </a:r>
            <a:r>
              <a:rPr lang="es-ES" sz="1100" b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Monitoring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4" name="Picture 13" descr="Copernicus white.eps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8" t="29476" r="8802" b="28526"/>
          <a:stretch/>
        </p:blipFill>
        <p:spPr>
          <a:xfrm>
            <a:off x="1547664" y="4522313"/>
            <a:ext cx="868336" cy="324000"/>
          </a:xfrm>
          <a:prstGeom prst="rect">
            <a:avLst/>
          </a:prstGeom>
        </p:spPr>
      </p:pic>
      <p:pic>
        <p:nvPicPr>
          <p:cNvPr id="15" name="Picture 14" descr="logo-ce-horizontal-en-neg-yellow.eps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515966"/>
            <a:ext cx="954504" cy="251989"/>
          </a:xfrm>
          <a:prstGeom prst="rect">
            <a:avLst/>
          </a:prstGeom>
        </p:spPr>
      </p:pic>
      <p:pic>
        <p:nvPicPr>
          <p:cNvPr id="16" name="Picture 15" descr="ECMWF_Master_Logo_CMYK_nostrapNEG.eps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594309"/>
            <a:ext cx="1043108" cy="179996"/>
          </a:xfrm>
          <a:prstGeom prst="rect">
            <a:avLst/>
          </a:prstGeom>
        </p:spPr>
      </p:pic>
      <p:sp>
        <p:nvSpPr>
          <p:cNvPr id="18" name="Subtitle 2"/>
          <p:cNvSpPr>
            <a:spLocks noGrp="1"/>
          </p:cNvSpPr>
          <p:nvPr>
            <p:ph type="subTitle" idx="13"/>
          </p:nvPr>
        </p:nvSpPr>
        <p:spPr>
          <a:xfrm>
            <a:off x="2555776" y="3147814"/>
            <a:ext cx="4752528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55776" y="2427735"/>
            <a:ext cx="4752528" cy="72008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6648125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-36512" y="0"/>
            <a:ext cx="2463612" cy="5183078"/>
            <a:chOff x="-4559112" y="-241167"/>
            <a:chExt cx="2463612" cy="5183078"/>
          </a:xfrm>
        </p:grpSpPr>
        <p:pic>
          <p:nvPicPr>
            <p:cNvPr id="24" name="Picture 2" descr="S:\F15015_Copernicus\3_Work\330_Work-in-process\SC4_BackgroundMat\Visual_ID\Photos\Land_ThinkstockPhotos-544457560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33"/>
            <a:stretch/>
          </p:blipFill>
          <p:spPr bwMode="auto">
            <a:xfrm>
              <a:off x="-4533687" y="-212875"/>
              <a:ext cx="2438187" cy="5154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4559112" y="-241167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/>
            <p:cNvSpPr/>
            <p:nvPr userDrawn="1"/>
          </p:nvSpPr>
          <p:spPr>
            <a:xfrm>
              <a:off x="-4533687" y="-212875"/>
              <a:ext cx="2438187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55462"/>
            <a:ext cx="7819096" cy="265172"/>
          </a:xfrm>
          <a:solidFill>
            <a:srgbClr val="B0BF27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</a:t>
            </a:r>
            <a:r>
              <a:rPr lang="es-ES" sz="1100" b="0" dirty="0" err="1">
                <a:solidFill>
                  <a:srgbClr val="B0BF27"/>
                </a:solidFill>
              </a:rPr>
              <a:t>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8663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539" y="699542"/>
            <a:ext cx="7919262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88032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7387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55462"/>
            <a:ext cx="7819096" cy="265172"/>
          </a:xfrm>
          <a:solidFill>
            <a:srgbClr val="B0BF27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</a:t>
            </a:r>
            <a:r>
              <a:rPr lang="es-ES" sz="1100" b="0" dirty="0" err="1">
                <a:solidFill>
                  <a:srgbClr val="B0BF27"/>
                </a:solidFill>
              </a:rPr>
              <a:t>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6876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-36512" y="0"/>
            <a:ext cx="2463612" cy="5183078"/>
            <a:chOff x="-4559112" y="-241167"/>
            <a:chExt cx="2463612" cy="5183078"/>
          </a:xfrm>
        </p:grpSpPr>
        <p:pic>
          <p:nvPicPr>
            <p:cNvPr id="15" name="Picture 2" descr="S:\F15015_Copernicus\3_Work\330_Work-in-process\SC4_BackgroundMat\Visual_ID\Photos\Land_ThinkstockPhotos-544457560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33"/>
            <a:stretch/>
          </p:blipFill>
          <p:spPr bwMode="auto">
            <a:xfrm>
              <a:off x="-4533687" y="-212875"/>
              <a:ext cx="2438187" cy="5154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8"/>
            <p:cNvSpPr/>
            <p:nvPr userDrawn="1"/>
          </p:nvSpPr>
          <p:spPr>
            <a:xfrm>
              <a:off x="-4559112" y="-241167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4533687" y="-212875"/>
              <a:ext cx="2438187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55462"/>
            <a:ext cx="7819096" cy="265172"/>
          </a:xfrm>
          <a:solidFill>
            <a:srgbClr val="B0BF27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</a:t>
            </a:r>
            <a:r>
              <a:rPr lang="es-ES" sz="1100" b="0" dirty="0" err="1">
                <a:solidFill>
                  <a:srgbClr val="B0BF27"/>
                </a:solidFill>
              </a:rPr>
              <a:t>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3354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 userDrawn="1"/>
        </p:nvGrpSpPr>
        <p:grpSpPr>
          <a:xfrm>
            <a:off x="-36512" y="0"/>
            <a:ext cx="2463612" cy="5183078"/>
            <a:chOff x="-4559112" y="-241167"/>
            <a:chExt cx="2463612" cy="5183078"/>
          </a:xfrm>
        </p:grpSpPr>
        <p:pic>
          <p:nvPicPr>
            <p:cNvPr id="19" name="Picture 2" descr="S:\F15015_Copernicus\3_Work\330_Work-in-process\SC4_BackgroundMat\Visual_ID\Photos\Land_ThinkstockPhotos-544457560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33"/>
            <a:stretch/>
          </p:blipFill>
          <p:spPr bwMode="auto">
            <a:xfrm>
              <a:off x="-4533687" y="-212875"/>
              <a:ext cx="2438187" cy="5154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4559112" y="-241167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4533687" y="-212875"/>
              <a:ext cx="2438187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</a:t>
            </a:r>
            <a:r>
              <a:rPr lang="es-ES" sz="1100" b="0" dirty="0" err="1">
                <a:solidFill>
                  <a:srgbClr val="B0BF27"/>
                </a:solidFill>
              </a:rPr>
              <a:t>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811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Designer\Desktop\PRESENTATION COPERNICUS\FOTO5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678" y="-36863"/>
            <a:ext cx="2415629" cy="521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67494"/>
            <a:ext cx="7819096" cy="263921"/>
          </a:xfrm>
          <a:solidFill>
            <a:srgbClr val="FAA741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22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" name="Straight Connector 23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50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50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3160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63921"/>
          </a:xfrm>
          <a:solidFill>
            <a:srgbClr val="FAA741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Connector 13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75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75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7281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5184000"/>
          </a:xfrm>
          <a:prstGeom prst="rect">
            <a:avLst/>
          </a:prstGeom>
          <a:solidFill>
            <a:srgbClr val="FAA7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 descr="C:\Users\Designer\Desktop\PRESENTATION COPERNICUS\foto3.jp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164" y="0"/>
            <a:ext cx="1980000" cy="52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194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9036" y="1288306"/>
            <a:ext cx="2454145" cy="261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758598" y="3390260"/>
            <a:ext cx="185502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Emergency</a:t>
            </a:r>
            <a:r>
              <a:rPr lang="es-ES" sz="1100" b="0" baseline="0" dirty="0">
                <a:solidFill>
                  <a:schemeClr val="bg1"/>
                </a:solidFill>
              </a:rPr>
              <a:t> </a:t>
            </a:r>
            <a:r>
              <a:rPr lang="es-ES" sz="1100" b="0" dirty="0">
                <a:solidFill>
                  <a:schemeClr val="bg1"/>
                </a:solidFill>
              </a:rPr>
              <a:t>Management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4" name="Picture 13" descr="Copernicus white.eps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8" t="29476" r="8802" b="28526"/>
          <a:stretch/>
        </p:blipFill>
        <p:spPr>
          <a:xfrm>
            <a:off x="1547664" y="4522313"/>
            <a:ext cx="868336" cy="324000"/>
          </a:xfrm>
          <a:prstGeom prst="rect">
            <a:avLst/>
          </a:prstGeom>
        </p:spPr>
      </p:pic>
      <p:pic>
        <p:nvPicPr>
          <p:cNvPr id="15" name="Picture 14" descr="logo-ce-horizontal-en-neg-yellow.eps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515966"/>
            <a:ext cx="954504" cy="251989"/>
          </a:xfrm>
          <a:prstGeom prst="rect">
            <a:avLst/>
          </a:prstGeom>
        </p:spPr>
      </p:pic>
      <p:pic>
        <p:nvPicPr>
          <p:cNvPr id="16" name="Picture 15" descr="ECMWF_Master_Logo_CMYK_nostrapNEG.eps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594309"/>
            <a:ext cx="1043108" cy="179996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3"/>
          </p:nvPr>
        </p:nvSpPr>
        <p:spPr>
          <a:xfrm>
            <a:off x="2555776" y="3147814"/>
            <a:ext cx="4752528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55776" y="2427735"/>
            <a:ext cx="4752528" cy="72008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765933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Designer\Desktop\PRESENTATION COPERNICUS\FOTO5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678" y="-36863"/>
            <a:ext cx="2415629" cy="521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2920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6056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63921"/>
          </a:xfrm>
          <a:solidFill>
            <a:srgbClr val="FAA741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Straight Connector 16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50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50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2665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63921"/>
          </a:xfrm>
          <a:solidFill>
            <a:srgbClr val="FAA741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7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Straight Connector 18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75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75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917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Designer\Desktop\PRESENTATION COPERNICUS\FOTO5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678" y="-36863"/>
            <a:ext cx="2415629" cy="521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63921"/>
          </a:xfrm>
          <a:solidFill>
            <a:srgbClr val="FAA741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22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Straight Connector 22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50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50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2277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Designer\Desktop\PRESENTATION COPERNICUS\FOTO5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678" y="-36863"/>
            <a:ext cx="2415629" cy="521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22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22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" name="Straight Connector 19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50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50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690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236046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596" y="251"/>
            <a:ext cx="1958012" cy="525600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7164288" y="0"/>
            <a:ext cx="1728192" cy="5292000"/>
          </a:xfrm>
          <a:prstGeom prst="rect">
            <a:avLst/>
          </a:prstGeom>
          <a:gradFill flip="none" rotWithShape="1">
            <a:gsLst>
              <a:gs pos="4000">
                <a:schemeClr val="accent1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Picture 3" descr="S:\F15015_Copernicus\3_Work\330_Work-in-process\Logos_icons\User Uptake_blanc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6" y="902657"/>
            <a:ext cx="2821221" cy="2821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723496" y="3723878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chemeClr val="bg1"/>
                </a:solidFill>
              </a:rPr>
              <a:t>Data Access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5" name="Picture 14" descr="Copernicus white.eps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8" t="29476" r="8802" b="28526"/>
          <a:stretch/>
        </p:blipFill>
        <p:spPr>
          <a:xfrm>
            <a:off x="1547664" y="4522313"/>
            <a:ext cx="868336" cy="324000"/>
          </a:xfrm>
          <a:prstGeom prst="rect">
            <a:avLst/>
          </a:prstGeom>
        </p:spPr>
      </p:pic>
      <p:sp>
        <p:nvSpPr>
          <p:cNvPr id="23" name="Subtitle 2"/>
          <p:cNvSpPr>
            <a:spLocks noGrp="1"/>
          </p:cNvSpPr>
          <p:nvPr>
            <p:ph type="subTitle" idx="13"/>
          </p:nvPr>
        </p:nvSpPr>
        <p:spPr>
          <a:xfrm>
            <a:off x="2555776" y="3147814"/>
            <a:ext cx="4752528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55776" y="2427735"/>
            <a:ext cx="4752528" cy="72008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2" name="Picture 1" descr="logo-ce-horizontal-en-neg-yellow.eps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515966"/>
            <a:ext cx="954504" cy="251989"/>
          </a:xfrm>
          <a:prstGeom prst="rect">
            <a:avLst/>
          </a:prstGeom>
        </p:spPr>
      </p:pic>
      <p:pic>
        <p:nvPicPr>
          <p:cNvPr id="3" name="Picture 2" descr="ECMWF_Master_Logo_CMYK_nostrapNEG.eps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594309"/>
            <a:ext cx="1043108" cy="17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157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28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" name="Group 28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30" name="Rectangle 29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46286"/>
            <a:ext cx="7819096" cy="288032"/>
          </a:xfr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67777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11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" name="Group 11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14" name="Rectangle 13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46286"/>
            <a:ext cx="7819096" cy="288032"/>
          </a:xfr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58808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84000"/>
          </a:xfrm>
          <a:prstGeom prst="rect">
            <a:avLst/>
          </a:prstGeom>
          <a:solidFill>
            <a:srgbClr val="62C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06278" y="0"/>
            <a:ext cx="1848396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218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1491630"/>
            <a:ext cx="2088232" cy="244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204713" y="3507854"/>
            <a:ext cx="236172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Atmosphere</a:t>
            </a:r>
            <a:r>
              <a:rPr lang="es-ES" sz="1100" b="0" baseline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Monitoring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8" name="Picture 17" descr="Copernicus white.eps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8" t="29476" r="8802" b="28526"/>
          <a:stretch/>
        </p:blipFill>
        <p:spPr>
          <a:xfrm>
            <a:off x="1547664" y="4522313"/>
            <a:ext cx="868336" cy="324000"/>
          </a:xfrm>
          <a:prstGeom prst="rect">
            <a:avLst/>
          </a:prstGeom>
        </p:spPr>
      </p:pic>
      <p:pic>
        <p:nvPicPr>
          <p:cNvPr id="19" name="Picture 18" descr="logo-ce-horizontal-en-neg-yellow.eps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515966"/>
            <a:ext cx="954504" cy="251989"/>
          </a:xfrm>
          <a:prstGeom prst="rect">
            <a:avLst/>
          </a:prstGeom>
        </p:spPr>
      </p:pic>
      <p:pic>
        <p:nvPicPr>
          <p:cNvPr id="20" name="Picture 19" descr="ECMWF_Master_Logo_CMYK_nostrapNEG.eps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594309"/>
            <a:ext cx="1043108" cy="179996"/>
          </a:xfrm>
          <a:prstGeom prst="rect">
            <a:avLst/>
          </a:prstGeom>
        </p:spPr>
      </p:pic>
      <p:sp>
        <p:nvSpPr>
          <p:cNvPr id="26" name="Subtitle 2"/>
          <p:cNvSpPr>
            <a:spLocks noGrp="1"/>
          </p:cNvSpPr>
          <p:nvPr>
            <p:ph type="subTitle" idx="13"/>
          </p:nvPr>
        </p:nvSpPr>
        <p:spPr>
          <a:xfrm>
            <a:off x="2555776" y="3147814"/>
            <a:ext cx="4752528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7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55776" y="2427735"/>
            <a:ext cx="4752528" cy="72008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8938055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2700" y="0"/>
            <a:ext cx="2266574" cy="518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 userDrawn="1"/>
        </p:nvSpPr>
        <p:spPr>
          <a:xfrm>
            <a:off x="-25648" y="-1"/>
            <a:ext cx="2266574" cy="5184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 userDrawn="1"/>
        </p:nvSpPr>
        <p:spPr>
          <a:xfrm>
            <a:off x="0" y="0"/>
            <a:ext cx="2298483" cy="5184000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 userDrawn="1">
            <p:ph sz="half" idx="1"/>
          </p:nvPr>
        </p:nvSpPr>
        <p:spPr>
          <a:xfrm>
            <a:off x="1022920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 userDrawn="1">
            <p:ph sz="half" idx="2"/>
          </p:nvPr>
        </p:nvSpPr>
        <p:spPr>
          <a:xfrm>
            <a:off x="5076056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46286"/>
            <a:ext cx="7819096" cy="288032"/>
          </a:xfr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62821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oup 17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19" name="Rectangle 18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46286"/>
            <a:ext cx="7819096" cy="288032"/>
          </a:xfr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32353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30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1" name="Group 30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32" name="Rectangle 31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Rectangle 32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" name="Date Placeholder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46286"/>
            <a:ext cx="7819096" cy="288032"/>
          </a:xfr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33487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27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8" name="Group 27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29" name="Rectangle 28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22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22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84821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S:\F15015_Copernicus\3_Work\330_Work-in-process\SC4_BackgroundMat\Visual_ID\Photos\Climate_change_ThinkstockPhotos-147656737.jpg"/>
          <p:cNvPicPr>
            <a:picLocks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9"/>
          <a:stretch/>
        </p:blipFill>
        <p:spPr bwMode="auto">
          <a:xfrm>
            <a:off x="0" y="-45910"/>
            <a:ext cx="2350852" cy="52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34"/>
          <p:cNvSpPr/>
          <p:nvPr userDrawn="1"/>
        </p:nvSpPr>
        <p:spPr>
          <a:xfrm>
            <a:off x="-108520" y="-53200"/>
            <a:ext cx="2483768" cy="507322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64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 userDrawn="1"/>
        </p:nvSpPr>
        <p:spPr>
          <a:xfrm>
            <a:off x="0" y="-38100"/>
            <a:ext cx="2350852" cy="4842098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42" name="Straight Connector 41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929666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64542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0" y="0"/>
            <a:ext cx="9144000" cy="5184000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"/>
          <a:stretch/>
        </p:blipFill>
        <p:spPr bwMode="auto">
          <a:xfrm>
            <a:off x="7291387" y="-11269"/>
            <a:ext cx="1873569" cy="52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77494"/>
            <a:ext cx="2133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77494"/>
            <a:ext cx="2895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77494"/>
            <a:ext cx="2133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621854" y="3536429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Climate</a:t>
            </a:r>
            <a:r>
              <a:rPr lang="es-ES" sz="1100" b="0" baseline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Change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3" name="Picture 2" descr="C3Siconwhite copy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95686"/>
            <a:ext cx="1374927" cy="1439997"/>
          </a:xfrm>
          <a:prstGeom prst="rect">
            <a:avLst/>
          </a:prstGeom>
        </p:spPr>
      </p:pic>
      <p:pic>
        <p:nvPicPr>
          <p:cNvPr id="18" name="Picture 17" descr="Copernicus white.eps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8" t="29476" r="8802" b="28526"/>
          <a:stretch/>
        </p:blipFill>
        <p:spPr>
          <a:xfrm>
            <a:off x="1547664" y="4522313"/>
            <a:ext cx="868336" cy="324000"/>
          </a:xfrm>
          <a:prstGeom prst="rect">
            <a:avLst/>
          </a:prstGeom>
        </p:spPr>
      </p:pic>
      <p:pic>
        <p:nvPicPr>
          <p:cNvPr id="19" name="Picture 18" descr="logo-ce-horizontal-en-neg-yellow.eps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515966"/>
            <a:ext cx="954504" cy="251989"/>
          </a:xfrm>
          <a:prstGeom prst="rect">
            <a:avLst/>
          </a:prstGeom>
        </p:spPr>
      </p:pic>
      <p:pic>
        <p:nvPicPr>
          <p:cNvPr id="20" name="Picture 19" descr="ECMWF_Master_Logo_CMYK_nostrapNEG.eps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594309"/>
            <a:ext cx="1043108" cy="179996"/>
          </a:xfrm>
          <a:prstGeom prst="rect">
            <a:avLst/>
          </a:prstGeom>
        </p:spPr>
      </p:pic>
      <p:sp>
        <p:nvSpPr>
          <p:cNvPr id="21" name="Subtitle 2"/>
          <p:cNvSpPr>
            <a:spLocks noGrp="1"/>
          </p:cNvSpPr>
          <p:nvPr>
            <p:ph type="subTitle" idx="13"/>
          </p:nvPr>
        </p:nvSpPr>
        <p:spPr>
          <a:xfrm>
            <a:off x="2555776" y="3147814"/>
            <a:ext cx="4752528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7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55776" y="2427735"/>
            <a:ext cx="4752528" cy="72008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528889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S:\F15015_Copernicus\3_Work\330_Work-in-process\SC4_BackgroundMat\Visual_ID\Photos\Po_River_Italy.jpg"/>
          <p:cNvPicPr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-11410" y="-20538"/>
            <a:ext cx="2077082" cy="518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/>
          <p:cNvSpPr/>
          <p:nvPr userDrawn="1"/>
        </p:nvSpPr>
        <p:spPr>
          <a:xfrm>
            <a:off x="-36513" y="-56538"/>
            <a:ext cx="2124000" cy="522058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-36512" y="-19954"/>
            <a:ext cx="2120906" cy="5184000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 userDrawn="1">
            <p:ph sz="half" idx="1"/>
          </p:nvPr>
        </p:nvSpPr>
        <p:spPr>
          <a:xfrm>
            <a:off x="749424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 userDrawn="1"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67494"/>
            <a:ext cx="7819096" cy="288032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  <p:pic>
        <p:nvPicPr>
          <p:cNvPr id="13" name="Picture 2" descr="S:\F15015_Copernicus\3_Work\330_Work-in-process\Logos_icons\Accestodata_negatif-01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73" y="118278"/>
            <a:ext cx="541005" cy="541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3298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18" name="Straight Connector 17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885258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0" name="Straight Connector 19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597596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S:\F15015_Copernicus\3_Work\330_Work-in-process\SC4_BackgroundMat\Visual_ID\Photos\Climate_change_ThinkstockPhotos-147656737.jpg"/>
          <p:cNvPicPr>
            <a:picLocks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9"/>
          <a:stretch/>
        </p:blipFill>
        <p:spPr bwMode="auto">
          <a:xfrm>
            <a:off x="0" y="-45910"/>
            <a:ext cx="2350852" cy="52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-108520" y="-53200"/>
            <a:ext cx="2483768" cy="5256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64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-38100"/>
            <a:ext cx="2350852" cy="5256000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4" name="Straight Connector 23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626053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S:\F15015_Copernicus\3_Work\330_Work-in-process\SC4_BackgroundMat\Visual_ID\Photos\Climate_change_ThinkstockPhotos-147656737.jpg"/>
          <p:cNvPicPr>
            <a:picLocks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9"/>
          <a:stretch/>
        </p:blipFill>
        <p:spPr bwMode="auto">
          <a:xfrm>
            <a:off x="0" y="-45910"/>
            <a:ext cx="2350852" cy="52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 userDrawn="1"/>
        </p:nvSpPr>
        <p:spPr>
          <a:xfrm>
            <a:off x="-108520" y="-53200"/>
            <a:ext cx="2483768" cy="525322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64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0" y="-38100"/>
            <a:ext cx="2350852" cy="5256000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3" name="Straight Connector 2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594000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-19239" y="-12685"/>
            <a:ext cx="2463883" cy="5176972"/>
            <a:chOff x="-2604708" y="-1040096"/>
            <a:chExt cx="2463883" cy="5176972"/>
          </a:xfrm>
        </p:grpSpPr>
        <p:pic>
          <p:nvPicPr>
            <p:cNvPr id="21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2604436" y="-1028650"/>
              <a:ext cx="2002973" cy="5138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ectangle 21"/>
            <p:cNvSpPr/>
            <p:nvPr userDrawn="1"/>
          </p:nvSpPr>
          <p:spPr>
            <a:xfrm>
              <a:off x="-2604436" y="-1013193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3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-2604708" y="-1040096"/>
              <a:ext cx="2438852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578683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2C4442"/>
                </a:solidFill>
              </a:rPr>
              <a:t>Security</a:t>
            </a:r>
            <a:endParaRPr lang="en-US" sz="1100" b="0" dirty="0">
              <a:solidFill>
                <a:srgbClr val="2C4442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0406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578683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578683"/>
                </a:solidFill>
              </a:rPr>
              <a:t>Security</a:t>
            </a:r>
            <a:endParaRPr lang="en-US" sz="1100" b="0" dirty="0">
              <a:solidFill>
                <a:srgbClr val="578683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67853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5184000"/>
          </a:xfrm>
          <a:prstGeom prst="rect">
            <a:avLst/>
          </a:prstGeom>
          <a:solidFill>
            <a:srgbClr val="5786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50606"/>
            <a:ext cx="2133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50606"/>
            <a:ext cx="2895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13314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9853" y="1937973"/>
            <a:ext cx="2061385" cy="1765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 userDrawn="1"/>
        </p:nvSpPr>
        <p:spPr>
          <a:xfrm>
            <a:off x="1018177" y="3710205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chemeClr val="bg1"/>
                </a:solidFill>
              </a:rPr>
              <a:t>Security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6" t="16406" r="27978" b="9049"/>
          <a:stretch/>
        </p:blipFill>
        <p:spPr bwMode="auto">
          <a:xfrm>
            <a:off x="7195186" y="0"/>
            <a:ext cx="2016000" cy="52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50606"/>
            <a:ext cx="2133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 descr="Copernicus white.eps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8" t="29476" r="8802" b="28526"/>
          <a:stretch/>
        </p:blipFill>
        <p:spPr>
          <a:xfrm>
            <a:off x="1547664" y="4522313"/>
            <a:ext cx="868336" cy="324000"/>
          </a:xfrm>
          <a:prstGeom prst="rect">
            <a:avLst/>
          </a:prstGeom>
        </p:spPr>
      </p:pic>
      <p:pic>
        <p:nvPicPr>
          <p:cNvPr id="19" name="Picture 18" descr="logo-ce-horizontal-en-neg-yellow.eps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515966"/>
            <a:ext cx="954504" cy="251989"/>
          </a:xfrm>
          <a:prstGeom prst="rect">
            <a:avLst/>
          </a:prstGeom>
        </p:spPr>
      </p:pic>
      <p:pic>
        <p:nvPicPr>
          <p:cNvPr id="20" name="Picture 19" descr="ECMWF_Master_Logo_CMYK_nostrapNEG.eps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594309"/>
            <a:ext cx="1043108" cy="179996"/>
          </a:xfrm>
          <a:prstGeom prst="rect">
            <a:avLst/>
          </a:prstGeom>
        </p:spPr>
      </p:pic>
      <p:sp>
        <p:nvSpPr>
          <p:cNvPr id="26" name="Subtitle 2"/>
          <p:cNvSpPr>
            <a:spLocks noGrp="1"/>
          </p:cNvSpPr>
          <p:nvPr>
            <p:ph type="subTitle" idx="13"/>
          </p:nvPr>
        </p:nvSpPr>
        <p:spPr>
          <a:xfrm>
            <a:off x="2555776" y="3147814"/>
            <a:ext cx="4752528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7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55776" y="2427735"/>
            <a:ext cx="4752528" cy="72008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3863769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-38100" y="12576"/>
            <a:ext cx="2482389" cy="5170484"/>
            <a:chOff x="9658589" y="-81666"/>
            <a:chExt cx="2482389" cy="5170484"/>
          </a:xfrm>
        </p:grpSpPr>
        <p:pic>
          <p:nvPicPr>
            <p:cNvPr id="16" name="Picture 3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856" t="16406" r="27978" b="9049"/>
            <a:stretch/>
          </p:blipFill>
          <p:spPr bwMode="auto">
            <a:xfrm>
              <a:off x="9677367" y="-81666"/>
              <a:ext cx="1951417" cy="516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ectangle 21"/>
            <p:cNvSpPr/>
            <p:nvPr userDrawn="1"/>
          </p:nvSpPr>
          <p:spPr>
            <a:xfrm>
              <a:off x="9658589" y="-81389"/>
              <a:ext cx="2438852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9677367" y="-61251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3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/>
          <p:cNvSpPr>
            <a:spLocks noGrp="1"/>
          </p:cNvSpPr>
          <p:nvPr userDrawn="1">
            <p:ph sz="half" idx="1"/>
          </p:nvPr>
        </p:nvSpPr>
        <p:spPr>
          <a:xfrm>
            <a:off x="1022920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 userDrawn="1">
            <p:ph sz="half" idx="2"/>
          </p:nvPr>
        </p:nvSpPr>
        <p:spPr>
          <a:xfrm>
            <a:off x="5076056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578683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2C4442"/>
                </a:solidFill>
              </a:rPr>
              <a:t>Security</a:t>
            </a:r>
            <a:endParaRPr lang="en-US" sz="1100" b="0" dirty="0">
              <a:solidFill>
                <a:srgbClr val="2C44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5083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578683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578683"/>
                </a:solidFill>
              </a:rPr>
              <a:t>Security</a:t>
            </a:r>
            <a:endParaRPr lang="en-US" sz="1100" b="0" dirty="0">
              <a:solidFill>
                <a:srgbClr val="578683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201000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-38100" y="12576"/>
            <a:ext cx="2482389" cy="5170484"/>
            <a:chOff x="9658589" y="-81666"/>
            <a:chExt cx="2482389" cy="5170484"/>
          </a:xfrm>
        </p:grpSpPr>
        <p:pic>
          <p:nvPicPr>
            <p:cNvPr id="19" name="Picture 3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856" t="16406" r="27978" b="9049"/>
            <a:stretch/>
          </p:blipFill>
          <p:spPr bwMode="auto">
            <a:xfrm>
              <a:off x="9677367" y="-81666"/>
              <a:ext cx="1951417" cy="516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9658589" y="-81389"/>
              <a:ext cx="2438852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9677367" y="-61251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3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578683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2C4442"/>
                </a:solidFill>
              </a:rPr>
              <a:t>Security</a:t>
            </a:r>
            <a:endParaRPr lang="en-US" sz="1100" b="0" dirty="0">
              <a:solidFill>
                <a:srgbClr val="2C44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433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3103" y="-92545"/>
            <a:ext cx="2077083" cy="525658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4720" y="0"/>
            <a:ext cx="2084906" cy="5164039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0943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 userDrawn="1"/>
        </p:nvGrpSpPr>
        <p:grpSpPr>
          <a:xfrm>
            <a:off x="-38100" y="12576"/>
            <a:ext cx="2482389" cy="5170484"/>
            <a:chOff x="9658589" y="-81666"/>
            <a:chExt cx="2482389" cy="5170484"/>
          </a:xfrm>
        </p:grpSpPr>
        <p:pic>
          <p:nvPicPr>
            <p:cNvPr id="20" name="Picture 3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856" t="16406" r="27978" b="9049"/>
            <a:stretch/>
          </p:blipFill>
          <p:spPr bwMode="auto">
            <a:xfrm>
              <a:off x="9677367" y="-81666"/>
              <a:ext cx="1951417" cy="516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20"/>
            <p:cNvSpPr/>
            <p:nvPr userDrawn="1"/>
          </p:nvSpPr>
          <p:spPr>
            <a:xfrm>
              <a:off x="9658589" y="-81389"/>
              <a:ext cx="2438852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9677367" y="-61251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3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22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22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2C4442"/>
                </a:solidFill>
              </a:rPr>
              <a:t>Security</a:t>
            </a:r>
            <a:endParaRPr lang="en-US" sz="1100" b="0" dirty="0">
              <a:solidFill>
                <a:srgbClr val="2C44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6045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-34552" y="-19050"/>
            <a:ext cx="2149624" cy="5212283"/>
            <a:chOff x="-5476811" y="-524594"/>
            <a:chExt cx="2149624" cy="5212283"/>
          </a:xfrm>
        </p:grpSpPr>
        <p:pic>
          <p:nvPicPr>
            <p:cNvPr id="1026" name="Picture 2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74" t="-337" r="22574" b="337"/>
            <a:stretch/>
          </p:blipFill>
          <p:spPr bwMode="auto">
            <a:xfrm>
              <a:off x="-5460787" y="-524594"/>
              <a:ext cx="2133600" cy="5193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20"/>
            <p:cNvSpPr/>
            <p:nvPr userDrawn="1"/>
          </p:nvSpPr>
          <p:spPr>
            <a:xfrm>
              <a:off x="-5476811" y="-524594"/>
              <a:ext cx="2149624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5462053" y="-505544"/>
              <a:ext cx="2134866" cy="5193233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9" name="Straight Connector 8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7" name="TextBox 26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sp>
        <p:nvSpPr>
          <p:cNvPr id="17" name="Oval 16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2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76346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539" y="699542"/>
            <a:ext cx="7919262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1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19494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8400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2" t="462" r="31215" b="-462"/>
          <a:stretch/>
        </p:blipFill>
        <p:spPr bwMode="auto">
          <a:xfrm>
            <a:off x="7293990" y="-1"/>
            <a:ext cx="1907999" cy="5281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64794"/>
            <a:ext cx="21336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0E17047-C597-4B34-8FEE-7A0D1EA692A4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64794"/>
            <a:ext cx="28956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64794"/>
            <a:ext cx="21336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42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31" y="699542"/>
            <a:ext cx="3528396" cy="249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683568" y="2332113"/>
            <a:ext cx="1623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Space</a:t>
            </a:r>
            <a:r>
              <a:rPr lang="es-ES" sz="1100" b="0" baseline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Component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7" name="Picture 16" descr="Copernicus white.eps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8" t="29476" r="8802" b="28526"/>
          <a:stretch/>
        </p:blipFill>
        <p:spPr>
          <a:xfrm>
            <a:off x="1547664" y="4522313"/>
            <a:ext cx="868336" cy="324000"/>
          </a:xfrm>
          <a:prstGeom prst="rect">
            <a:avLst/>
          </a:prstGeom>
        </p:spPr>
      </p:pic>
      <p:pic>
        <p:nvPicPr>
          <p:cNvPr id="18" name="Picture 17" descr="logo-ce-horizontal-en-neg-yellow.eps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515966"/>
            <a:ext cx="954504" cy="251989"/>
          </a:xfrm>
          <a:prstGeom prst="rect">
            <a:avLst/>
          </a:prstGeom>
        </p:spPr>
      </p:pic>
      <p:pic>
        <p:nvPicPr>
          <p:cNvPr id="19" name="Picture 18" descr="ECMWF_Master_Logo_CMYK_nostrapNEG.eps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594309"/>
            <a:ext cx="1043108" cy="179996"/>
          </a:xfrm>
          <a:prstGeom prst="rect">
            <a:avLst/>
          </a:prstGeom>
        </p:spPr>
      </p:pic>
      <p:sp>
        <p:nvSpPr>
          <p:cNvPr id="20" name="Subtitle 2"/>
          <p:cNvSpPr>
            <a:spLocks noGrp="1"/>
          </p:cNvSpPr>
          <p:nvPr>
            <p:ph type="subTitle" idx="13"/>
          </p:nvPr>
        </p:nvSpPr>
        <p:spPr>
          <a:xfrm>
            <a:off x="2555776" y="3147814"/>
            <a:ext cx="4752528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6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55776" y="2427735"/>
            <a:ext cx="4752528" cy="72008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85312656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 userDrawn="1"/>
        </p:nvGrpSpPr>
        <p:grpSpPr>
          <a:xfrm>
            <a:off x="-34552" y="-19050"/>
            <a:ext cx="2149624" cy="5212283"/>
            <a:chOff x="-5476811" y="-524594"/>
            <a:chExt cx="2149624" cy="5212283"/>
          </a:xfrm>
        </p:grpSpPr>
        <p:pic>
          <p:nvPicPr>
            <p:cNvPr id="24" name="Picture 2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74" t="-337" r="22574" b="337"/>
            <a:stretch/>
          </p:blipFill>
          <p:spPr bwMode="auto">
            <a:xfrm>
              <a:off x="-5460787" y="-524594"/>
              <a:ext cx="2133600" cy="5193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Rectangle 24"/>
            <p:cNvSpPr/>
            <p:nvPr userDrawn="1"/>
          </p:nvSpPr>
          <p:spPr>
            <a:xfrm>
              <a:off x="-5476811" y="-524594"/>
              <a:ext cx="2149624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-5462053" y="-505544"/>
              <a:ext cx="2134866" cy="5193233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424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Oval 14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23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78275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879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17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0705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0143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Oval 15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4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1880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 userDrawn="1"/>
        </p:nvGrpSpPr>
        <p:grpSpPr>
          <a:xfrm>
            <a:off x="-34552" y="-19050"/>
            <a:ext cx="2149624" cy="5212283"/>
            <a:chOff x="-5476811" y="-524594"/>
            <a:chExt cx="2149624" cy="5212283"/>
          </a:xfrm>
        </p:grpSpPr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74" t="-337" r="22574" b="337"/>
            <a:stretch/>
          </p:blipFill>
          <p:spPr bwMode="auto">
            <a:xfrm>
              <a:off x="-5460787" y="-524594"/>
              <a:ext cx="2133600" cy="5193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5476811" y="-524594"/>
              <a:ext cx="2149624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-5462053" y="-505544"/>
              <a:ext cx="2134866" cy="5193233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Oval 14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21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56004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-34552" y="-19050"/>
            <a:ext cx="2149624" cy="5212283"/>
            <a:chOff x="-5476811" y="-524594"/>
            <a:chExt cx="2149624" cy="5212283"/>
          </a:xfrm>
        </p:grpSpPr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74" t="-337" r="22574" b="337"/>
            <a:stretch/>
          </p:blipFill>
          <p:spPr bwMode="auto">
            <a:xfrm>
              <a:off x="-5460787" y="-524594"/>
              <a:ext cx="2133600" cy="5193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Rectangle 27"/>
            <p:cNvSpPr/>
            <p:nvPr userDrawn="1"/>
          </p:nvSpPr>
          <p:spPr>
            <a:xfrm>
              <a:off x="-5476811" y="-524594"/>
              <a:ext cx="2149624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/>
            <p:cNvSpPr/>
            <p:nvPr userDrawn="1"/>
          </p:nvSpPr>
          <p:spPr>
            <a:xfrm>
              <a:off x="-5462053" y="-505544"/>
              <a:ext cx="2134866" cy="5193233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Oval 18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24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18197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428" y="0"/>
            <a:ext cx="2220615" cy="5178579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-21945" y="-1"/>
            <a:ext cx="2102132" cy="517857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31624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7" name="TextBox 26"/>
          <p:cNvSpPr txBox="1"/>
          <p:nvPr userDrawn="1"/>
        </p:nvSpPr>
        <p:spPr>
          <a:xfrm>
            <a:off x="135837" y="614834"/>
            <a:ext cx="609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User</a:t>
            </a:r>
            <a:r>
              <a:rPr lang="es-ES" sz="1100" b="0" dirty="0">
                <a:solidFill>
                  <a:srgbClr val="25408F"/>
                </a:solidFill>
              </a:rPr>
              <a:t> </a:t>
            </a:r>
            <a:r>
              <a:rPr lang="es-ES" sz="1100" b="0" dirty="0" err="1">
                <a:solidFill>
                  <a:srgbClr val="25408F"/>
                </a:solidFill>
              </a:rPr>
              <a:t>Uptake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2" name="Picture 2" descr="S:\F15015_Copernicus\3_Work\330_Work-in-process\Logos_icons\UserUptake_negatif-01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3" y="90699"/>
            <a:ext cx="557871" cy="55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93162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539" y="699542"/>
            <a:ext cx="7919262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31624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107504" y="614834"/>
            <a:ext cx="609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User</a:t>
            </a:r>
            <a:r>
              <a:rPr lang="es-ES" sz="1100" b="0" dirty="0">
                <a:solidFill>
                  <a:srgbClr val="25408F"/>
                </a:solidFill>
              </a:rPr>
              <a:t> </a:t>
            </a:r>
            <a:r>
              <a:rPr lang="es-ES" sz="1100" b="0" dirty="0" err="1">
                <a:solidFill>
                  <a:srgbClr val="25408F"/>
                </a:solidFill>
              </a:rPr>
              <a:t>Uptake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8" name="Picture 2" descr="S:\F15015_Copernicus\3_Work\330_Work-in-process\Logos_icons\UserUptake_negatif-01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3" y="90699"/>
            <a:ext cx="557871" cy="55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07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879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17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0705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0143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88032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6749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8400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316" y="-92546"/>
            <a:ext cx="2666236" cy="5258917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6802308" y="-2655"/>
            <a:ext cx="2810252" cy="5169026"/>
          </a:xfrm>
          <a:prstGeom prst="rect">
            <a:avLst/>
          </a:prstGeom>
          <a:gradFill flip="none" rotWithShape="1">
            <a:gsLst>
              <a:gs pos="4000">
                <a:schemeClr val="accent1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54798"/>
            <a:ext cx="2133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54798"/>
            <a:ext cx="2895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54798"/>
            <a:ext cx="2133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53" name="Picture 5" descr="S:\F15015_Copernicus\3_Work\330_Work-in-process\Logos_icons\UserUptake_blanc-01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2355"/>
            <a:ext cx="2990300" cy="299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556872" y="3363838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User</a:t>
            </a:r>
            <a:r>
              <a:rPr lang="es-ES" sz="1100" b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Uptake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9" name="Picture 18" descr="Copernicus white.eps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8" t="29476" r="8802" b="28526"/>
          <a:stretch/>
        </p:blipFill>
        <p:spPr>
          <a:xfrm>
            <a:off x="1547664" y="4522313"/>
            <a:ext cx="868336" cy="324000"/>
          </a:xfrm>
          <a:prstGeom prst="rect">
            <a:avLst/>
          </a:prstGeom>
        </p:spPr>
      </p:pic>
      <p:pic>
        <p:nvPicPr>
          <p:cNvPr id="20" name="Picture 19" descr="logo-ce-horizontal-en-neg-yellow.eps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515966"/>
            <a:ext cx="954504" cy="251989"/>
          </a:xfrm>
          <a:prstGeom prst="rect">
            <a:avLst/>
          </a:prstGeom>
        </p:spPr>
      </p:pic>
      <p:pic>
        <p:nvPicPr>
          <p:cNvPr id="21" name="Picture 20" descr="ECMWF_Master_Logo_CMYK_nostrapNEG.eps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594309"/>
            <a:ext cx="1043108" cy="179996"/>
          </a:xfrm>
          <a:prstGeom prst="rect">
            <a:avLst/>
          </a:prstGeom>
        </p:spPr>
      </p:pic>
      <p:sp>
        <p:nvSpPr>
          <p:cNvPr id="27" name="Subtitle 2"/>
          <p:cNvSpPr>
            <a:spLocks noGrp="1"/>
          </p:cNvSpPr>
          <p:nvPr>
            <p:ph type="subTitle" idx="13"/>
          </p:nvPr>
        </p:nvSpPr>
        <p:spPr>
          <a:xfrm>
            <a:off x="2555776" y="3147814"/>
            <a:ext cx="4752528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55776" y="2427735"/>
            <a:ext cx="4752528" cy="72008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167123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31624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07504" y="614834"/>
            <a:ext cx="609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User</a:t>
            </a:r>
            <a:r>
              <a:rPr lang="es-ES" sz="1100" b="0" dirty="0">
                <a:solidFill>
                  <a:srgbClr val="25408F"/>
                </a:solidFill>
              </a:rPr>
              <a:t> </a:t>
            </a:r>
            <a:r>
              <a:rPr lang="es-ES" sz="1100" b="0" dirty="0" err="1">
                <a:solidFill>
                  <a:srgbClr val="25408F"/>
                </a:solidFill>
              </a:rPr>
              <a:t>Uptake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2" name="Picture 2" descr="S:\F15015_Copernicus\3_Work\330_Work-in-process\Logos_icons\UserUptake_negatif-01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3" y="90699"/>
            <a:ext cx="557871" cy="55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01263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879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17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0705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0143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31624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07504" y="614834"/>
            <a:ext cx="609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User</a:t>
            </a:r>
            <a:r>
              <a:rPr lang="es-ES" sz="1100" b="0" dirty="0">
                <a:solidFill>
                  <a:srgbClr val="25408F"/>
                </a:solidFill>
              </a:rPr>
              <a:t> </a:t>
            </a:r>
            <a:r>
              <a:rPr lang="es-ES" sz="1100" b="0" dirty="0" err="1">
                <a:solidFill>
                  <a:srgbClr val="25408F"/>
                </a:solidFill>
              </a:rPr>
              <a:t>Uptake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7" name="Picture 2" descr="S:\F15015_Copernicus\3_Work\330_Work-in-process\Logos_icons\UserUptake_negatif-01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3" y="90699"/>
            <a:ext cx="557871" cy="55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00034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31624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107504" y="614834"/>
            <a:ext cx="609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User</a:t>
            </a:r>
            <a:r>
              <a:rPr lang="es-ES" sz="1100" b="0" dirty="0">
                <a:solidFill>
                  <a:srgbClr val="25408F"/>
                </a:solidFill>
              </a:rPr>
              <a:t> </a:t>
            </a:r>
            <a:r>
              <a:rPr lang="es-ES" sz="1100" b="0" dirty="0" err="1">
                <a:solidFill>
                  <a:srgbClr val="25408F"/>
                </a:solidFill>
              </a:rPr>
              <a:t>Uptake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2" name="Picture 2" descr="S:\F15015_Copernicus\3_Work\330_Work-in-process\Logos_icons\UserUptake_negatif-01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3" y="90699"/>
            <a:ext cx="557871" cy="55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74435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 userDrawn="1"/>
        </p:nvGrpSpPr>
        <p:grpSpPr>
          <a:xfrm>
            <a:off x="-36512" y="-20538"/>
            <a:ext cx="2808312" cy="5175913"/>
            <a:chOff x="-3432453" y="-181390"/>
            <a:chExt cx="2622202" cy="5144541"/>
          </a:xfrm>
        </p:grpSpPr>
        <p:pic>
          <p:nvPicPr>
            <p:cNvPr id="26" name="Picture 2" descr="S:\F15015_Copernicus\3_Work\330_Work-in-process\SC4_BackgroundMat\Visual_ID\Photos\InSitu_centro nazionale ricerca itliano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3426451" y="-181390"/>
              <a:ext cx="2207251" cy="5143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Rectangle 27"/>
            <p:cNvSpPr/>
            <p:nvPr userDrawn="1"/>
          </p:nvSpPr>
          <p:spPr>
            <a:xfrm>
              <a:off x="-3432453" y="-181390"/>
              <a:ext cx="2622202" cy="5131841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3425440" y="-168690"/>
              <a:ext cx="2603624" cy="5131841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6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9" name="Straight Connector 8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B751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18" name="Oval 17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6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Rectangle 16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73414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 userDrawn="1"/>
        </p:nvGrpSpPr>
        <p:grpSpPr>
          <a:xfrm>
            <a:off x="-36512" y="-20538"/>
            <a:ext cx="2808312" cy="5175913"/>
            <a:chOff x="-3432453" y="-181390"/>
            <a:chExt cx="2622202" cy="5144541"/>
          </a:xfrm>
        </p:grpSpPr>
        <p:pic>
          <p:nvPicPr>
            <p:cNvPr id="28" name="Picture 2" descr="S:\F15015_Copernicus\3_Work\330_Work-in-process\SC4_BackgroundMat\Visual_ID\Photos\InSitu_centro nazionale ricerca itliano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3426451" y="-181390"/>
              <a:ext cx="2207251" cy="5143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Rectangle 28"/>
            <p:cNvSpPr/>
            <p:nvPr userDrawn="1"/>
          </p:nvSpPr>
          <p:spPr>
            <a:xfrm>
              <a:off x="-3432453" y="-181390"/>
              <a:ext cx="2622202" cy="5131841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/>
            <p:cNvSpPr/>
            <p:nvPr userDrawn="1"/>
          </p:nvSpPr>
          <p:spPr>
            <a:xfrm>
              <a:off x="-3425440" y="-168690"/>
              <a:ext cx="2603624" cy="5131841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6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539" y="699542"/>
            <a:ext cx="7919262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B751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20" name="Oval 19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3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Rectangle 13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314454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84000"/>
          </a:xfrm>
          <a:prstGeom prst="rect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S:\F15015_Copernicus\3_Work\330_Work-in-process\SC4_BackgroundMat\Visual_ID\Photos\InSitu.jpg"/>
          <p:cNvPicPr>
            <a:picLocks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58"/>
          <a:stretch/>
        </p:blipFill>
        <p:spPr bwMode="auto">
          <a:xfrm>
            <a:off x="7293989" y="-92546"/>
            <a:ext cx="1980000" cy="529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54798"/>
            <a:ext cx="2133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54798"/>
            <a:ext cx="2895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54798"/>
            <a:ext cx="2133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30928" y="3462268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chemeClr val="bg1"/>
                </a:solidFill>
              </a:rPr>
              <a:t>In</a:t>
            </a:r>
            <a:r>
              <a:rPr lang="es-ES" sz="1100" b="0" baseline="0" dirty="0">
                <a:solidFill>
                  <a:schemeClr val="bg1"/>
                </a:solidFill>
              </a:rPr>
              <a:t> situ</a:t>
            </a:r>
            <a:endParaRPr lang="en-US" sz="1100" b="0" dirty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603940" y="1541238"/>
            <a:ext cx="1728192" cy="1784190"/>
            <a:chOff x="-1692696" y="827409"/>
            <a:chExt cx="1728192" cy="1784190"/>
          </a:xfrm>
        </p:grpSpPr>
        <p:pic>
          <p:nvPicPr>
            <p:cNvPr id="2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ectangle 2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8" name="Picture 27" descr="Copernicus white.eps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8" t="29476" r="8802" b="28526"/>
          <a:stretch/>
        </p:blipFill>
        <p:spPr>
          <a:xfrm>
            <a:off x="1547664" y="4522313"/>
            <a:ext cx="868336" cy="324000"/>
          </a:xfrm>
          <a:prstGeom prst="rect">
            <a:avLst/>
          </a:prstGeom>
        </p:spPr>
      </p:pic>
      <p:pic>
        <p:nvPicPr>
          <p:cNvPr id="29" name="Picture 28" descr="logo-ce-horizontal-en-neg-yellow.eps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515966"/>
            <a:ext cx="954504" cy="251989"/>
          </a:xfrm>
          <a:prstGeom prst="rect">
            <a:avLst/>
          </a:prstGeom>
        </p:spPr>
      </p:pic>
      <p:pic>
        <p:nvPicPr>
          <p:cNvPr id="35" name="Picture 34" descr="ECMWF_Master_Logo_CMYK_nostrapNEG.eps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594309"/>
            <a:ext cx="1043108" cy="179996"/>
          </a:xfrm>
          <a:prstGeom prst="rect">
            <a:avLst/>
          </a:prstGeom>
        </p:spPr>
      </p:pic>
      <p:sp>
        <p:nvSpPr>
          <p:cNvPr id="36" name="Subtitle 2"/>
          <p:cNvSpPr>
            <a:spLocks noGrp="1"/>
          </p:cNvSpPr>
          <p:nvPr>
            <p:ph type="subTitle" idx="13"/>
          </p:nvPr>
        </p:nvSpPr>
        <p:spPr>
          <a:xfrm>
            <a:off x="2555776" y="3147814"/>
            <a:ext cx="4752528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55776" y="2427735"/>
            <a:ext cx="4752528" cy="72008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23197627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-36512" y="-20538"/>
            <a:ext cx="2808312" cy="5175913"/>
            <a:chOff x="-3432453" y="-181390"/>
            <a:chExt cx="2622202" cy="5144541"/>
          </a:xfrm>
        </p:grpSpPr>
        <p:pic>
          <p:nvPicPr>
            <p:cNvPr id="30" name="Picture 2" descr="S:\F15015_Copernicus\3_Work\330_Work-in-process\SC4_BackgroundMat\Visual_ID\Photos\InSitu_centro nazionale ricerca itliano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3426451" y="-181390"/>
              <a:ext cx="2207251" cy="5143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Rectangle 30"/>
            <p:cNvSpPr/>
            <p:nvPr userDrawn="1"/>
          </p:nvSpPr>
          <p:spPr>
            <a:xfrm>
              <a:off x="-3432453" y="-181390"/>
              <a:ext cx="2622202" cy="5131841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 userDrawn="1"/>
          </p:nvSpPr>
          <p:spPr>
            <a:xfrm>
              <a:off x="-3425440" y="-168690"/>
              <a:ext cx="2603624" cy="5131841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6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B751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TextBox 23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25" name="Oval 24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8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Rectangle 18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1896026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879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17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0705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0143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B751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Box 22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24" name="Oval 23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6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Rectangle 17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727494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 userDrawn="1"/>
        </p:nvGrpSpPr>
        <p:grpSpPr>
          <a:xfrm>
            <a:off x="-36512" y="-20538"/>
            <a:ext cx="2808312" cy="5175913"/>
            <a:chOff x="-3432453" y="-181390"/>
            <a:chExt cx="2622202" cy="5144541"/>
          </a:xfrm>
        </p:grpSpPr>
        <p:pic>
          <p:nvPicPr>
            <p:cNvPr id="33" name="Picture 2" descr="S:\F15015_Copernicus\3_Work\330_Work-in-process\SC4_BackgroundMat\Visual_ID\Photos\InSitu_centro nazionale ricerca itliano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3426451" y="-181390"/>
              <a:ext cx="2207251" cy="5143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Rectangle 33"/>
            <p:cNvSpPr/>
            <p:nvPr userDrawn="1"/>
          </p:nvSpPr>
          <p:spPr>
            <a:xfrm>
              <a:off x="-3432453" y="-181390"/>
              <a:ext cx="2622202" cy="5131841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Rectangle 34"/>
            <p:cNvSpPr/>
            <p:nvPr userDrawn="1"/>
          </p:nvSpPr>
          <p:spPr>
            <a:xfrm>
              <a:off x="-3425440" y="-168690"/>
              <a:ext cx="2603624" cy="5131841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6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B751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Box 22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24" name="Oval 23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5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Rectangle 16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04360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-11410" y="-11063"/>
            <a:ext cx="2091596" cy="5160587"/>
            <a:chOff x="-2916832" y="-200722"/>
            <a:chExt cx="2091596" cy="5160587"/>
          </a:xfrm>
        </p:grpSpPr>
        <p:grpSp>
          <p:nvGrpSpPr>
            <p:cNvPr id="14" name="Group 13"/>
            <p:cNvGrpSpPr/>
            <p:nvPr userDrawn="1"/>
          </p:nvGrpSpPr>
          <p:grpSpPr>
            <a:xfrm>
              <a:off x="-2916832" y="-200722"/>
              <a:ext cx="2091596" cy="5157838"/>
              <a:chOff x="-3291385" y="112960"/>
              <a:chExt cx="2091596" cy="5157838"/>
            </a:xfrm>
          </p:grpSpPr>
          <p:pic>
            <p:nvPicPr>
              <p:cNvPr id="20" name="Picture 2" descr="S:\F15015_Copernicus\3_Work\330_Work-in-process\SC4_BackgroundMat\Visual_ID\Photos\Po_River_Italy.jp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 rot="10800000">
                <a:off x="-3291385" y="123478"/>
                <a:ext cx="2077082" cy="51473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" name="Rectangle 20"/>
              <p:cNvSpPr/>
              <p:nvPr userDrawn="1"/>
            </p:nvSpPr>
            <p:spPr>
              <a:xfrm>
                <a:off x="-3276872" y="112960"/>
                <a:ext cx="2077083" cy="515006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6" name="Rectangle 15"/>
            <p:cNvSpPr/>
            <p:nvPr userDrawn="1"/>
          </p:nvSpPr>
          <p:spPr>
            <a:xfrm>
              <a:off x="-2910142" y="-190204"/>
              <a:ext cx="2084906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88032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9" name="Picture 2" descr="S:\F15015_Copernicus\3_Work\330_Work-in-process\SC4_BackgroundMat\PPT\item Copernicus\Big data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23478"/>
            <a:ext cx="817912" cy="578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Straight Connector 21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84896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-36512" y="-20538"/>
            <a:ext cx="2808312" cy="5175913"/>
            <a:chOff x="-3432453" y="-181390"/>
            <a:chExt cx="2622202" cy="5144541"/>
          </a:xfrm>
        </p:grpSpPr>
        <p:pic>
          <p:nvPicPr>
            <p:cNvPr id="29" name="Picture 2" descr="S:\F15015_Copernicus\3_Work\330_Work-in-process\SC4_BackgroundMat\Visual_ID\Photos\InSitu_centro nazionale ricerca itliano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3426451" y="-181390"/>
              <a:ext cx="2207251" cy="5143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Rectangle 29"/>
            <p:cNvSpPr/>
            <p:nvPr userDrawn="1"/>
          </p:nvSpPr>
          <p:spPr>
            <a:xfrm>
              <a:off x="-3432453" y="-181390"/>
              <a:ext cx="2622202" cy="5131841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angle 30"/>
            <p:cNvSpPr/>
            <p:nvPr userDrawn="1"/>
          </p:nvSpPr>
          <p:spPr>
            <a:xfrm>
              <a:off x="-3425440" y="-168690"/>
              <a:ext cx="2603624" cy="5131841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6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22" name="Oval 21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Rectangle 18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809496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90872" y="699541"/>
            <a:ext cx="4038601" cy="3816426"/>
          </a:xfrm>
          <a:prstGeom prst="rect">
            <a:avLst/>
          </a:prstGeom>
        </p:spPr>
        <p:txBody>
          <a:bodyPr/>
          <a:lstStyle>
            <a:lvl1pPr indent="-165096">
              <a:spcBef>
                <a:spcPts val="500"/>
              </a:spcBef>
              <a:defRPr sz="2800"/>
            </a:lvl1pPr>
            <a:lvl2pPr marL="765156" indent="-155571">
              <a:spcBef>
                <a:spcPts val="500"/>
              </a:spcBef>
              <a:defRPr sz="2800"/>
            </a:lvl2pPr>
            <a:lvl3pPr marL="1183609" indent="-142235">
              <a:spcBef>
                <a:spcPts val="500"/>
              </a:spcBef>
              <a:defRPr sz="2800"/>
            </a:lvl3pPr>
            <a:lvl4pPr marL="1663658" indent="-177796">
              <a:spcBef>
                <a:spcPts val="500"/>
              </a:spcBef>
              <a:defRPr sz="2800"/>
            </a:lvl4pPr>
            <a:lvl5pPr marL="2120847" indent="-177796">
              <a:spcBef>
                <a:spcPts val="5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hape 73"/>
          <p:cNvSpPr txBox="1">
            <a:spLocks noGrp="1"/>
          </p:cNvSpPr>
          <p:nvPr>
            <p:ph type="body" sz="half" idx="13"/>
          </p:nvPr>
        </p:nvSpPr>
        <p:spPr>
          <a:xfrm>
            <a:off x="4781871" y="699541"/>
            <a:ext cx="4038599" cy="381642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1768" y="4931617"/>
            <a:ext cx="275034" cy="27695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5155343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00153" y="627533"/>
            <a:ext cx="4040190" cy="479823"/>
          </a:xfrm>
          <a:prstGeom prst="rect">
            <a:avLst/>
          </a:prstGeom>
        </p:spPr>
        <p:txBody>
          <a:bodyPr anchor="b"/>
          <a:lstStyle>
            <a:lvl1pPr marL="0" indent="0">
              <a:buClrTx/>
              <a:buSzTx/>
              <a:buFontTx/>
              <a:buNone/>
              <a:defRPr sz="2400" b="1"/>
            </a:lvl1pPr>
            <a:lvl2pPr marL="0" indent="0">
              <a:buClrTx/>
              <a:buSzTx/>
              <a:buFontTx/>
              <a:buNone/>
              <a:defRPr sz="2400" b="1"/>
            </a:lvl2pPr>
            <a:lvl3pPr marL="0" indent="0">
              <a:buClrTx/>
              <a:buSzTx/>
              <a:buFontTx/>
              <a:buNone/>
              <a:defRPr sz="2400" b="1"/>
            </a:lvl3pPr>
            <a:lvl4pPr marL="0" indent="0">
              <a:buClrTx/>
              <a:buSzTx/>
              <a:buFontTx/>
              <a:buNone/>
              <a:defRPr sz="2400" b="1"/>
            </a:lvl4pPr>
            <a:lvl5pPr marL="0" indent="0">
              <a:buClrTx/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Shape 84"/>
          <p:cNvSpPr txBox="1">
            <a:spLocks noGrp="1"/>
          </p:cNvSpPr>
          <p:nvPr>
            <p:ph type="body" sz="half" idx="13"/>
          </p:nvPr>
        </p:nvSpPr>
        <p:spPr>
          <a:xfrm>
            <a:off x="899589" y="1203599"/>
            <a:ext cx="4040190" cy="339102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7" name="Shape 85"/>
          <p:cNvSpPr txBox="1">
            <a:spLocks noGrp="1"/>
          </p:cNvSpPr>
          <p:nvPr>
            <p:ph type="body" sz="quarter" idx="14"/>
          </p:nvPr>
        </p:nvSpPr>
        <p:spPr>
          <a:xfrm>
            <a:off x="5087980" y="627533"/>
            <a:ext cx="4041774" cy="479823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8" name="Shape 86"/>
          <p:cNvSpPr txBox="1">
            <a:spLocks noGrp="1"/>
          </p:cNvSpPr>
          <p:nvPr>
            <p:ph type="body" sz="half" idx="15"/>
          </p:nvPr>
        </p:nvSpPr>
        <p:spPr>
          <a:xfrm>
            <a:off x="5087416" y="1203599"/>
            <a:ext cx="4041776" cy="339102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1768" y="4931617"/>
            <a:ext cx="275034" cy="27695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3002595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Shape 15" descr="Shap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0176" y="4624181"/>
            <a:ext cx="2037897" cy="409761"/>
          </a:xfrm>
          <a:prstGeom prst="rect">
            <a:avLst/>
          </a:prstGeom>
          <a:ln w="12700">
            <a:miter lim="400000"/>
          </a:ln>
        </p:spPr>
      </p:pic>
      <p:pic>
        <p:nvPicPr>
          <p:cNvPr id="68" name="Shape 16" descr="Shap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6195" y="4796737"/>
            <a:ext cx="890557" cy="15302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2" name="Shape 96"/>
          <p:cNvGrpSpPr/>
          <p:nvPr/>
        </p:nvGrpSpPr>
        <p:grpSpPr>
          <a:xfrm>
            <a:off x="1" y="-8195"/>
            <a:ext cx="2323579" cy="5195024"/>
            <a:chOff x="0" y="0"/>
            <a:chExt cx="2323578" cy="5195022"/>
          </a:xfrm>
        </p:grpSpPr>
        <p:pic>
          <p:nvPicPr>
            <p:cNvPr id="69" name="Shape 97" descr="Shape 9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12578"/>
              <a:ext cx="2323579" cy="51775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0" name="Shape 98"/>
            <p:cNvSpPr/>
            <p:nvPr/>
          </p:nvSpPr>
          <p:spPr>
            <a:xfrm>
              <a:off x="10442" y="-1"/>
              <a:ext cx="2313137" cy="5184802"/>
            </a:xfrm>
            <a:prstGeom prst="rect">
              <a:avLst/>
            </a:prstGeom>
            <a:gradFill flip="none" rotWithShape="1">
              <a:gsLst>
                <a:gs pos="0">
                  <a:srgbClr val="97B4E4">
                    <a:alpha val="0"/>
                  </a:srgbClr>
                </a:gs>
                <a:gs pos="64000">
                  <a:srgbClr val="FFFFFF"/>
                </a:gs>
                <a:gs pos="100000">
                  <a:srgbClr val="FFFFFF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914378" hangingPunct="0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8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Shape 99"/>
            <p:cNvSpPr/>
            <p:nvPr/>
          </p:nvSpPr>
          <p:spPr>
            <a:xfrm>
              <a:off x="0" y="13961"/>
              <a:ext cx="2323579" cy="5181062"/>
            </a:xfrm>
            <a:prstGeom prst="rect">
              <a:avLst/>
            </a:prstGeom>
            <a:solidFill>
              <a:srgbClr val="FFFFFF">
                <a:alpha val="47843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914378" hangingPunct="0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8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3" name="Title Text"/>
          <p:cNvSpPr txBox="1">
            <a:spLocks noGrp="1"/>
          </p:cNvSpPr>
          <p:nvPr>
            <p:ph type="title"/>
          </p:nvPr>
        </p:nvSpPr>
        <p:spPr>
          <a:xfrm>
            <a:off x="878905" y="204785"/>
            <a:ext cx="3008315" cy="871539"/>
          </a:xfrm>
          <a:prstGeom prst="rect">
            <a:avLst/>
          </a:prstGeom>
          <a:noFill/>
        </p:spPr>
        <p:txBody>
          <a:bodyPr anchor="b"/>
          <a:lstStyle>
            <a:lvl1pPr>
              <a:defRPr sz="2000" b="1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4" name="Body Level One…"/>
          <p:cNvSpPr txBox="1">
            <a:spLocks noGrp="1"/>
          </p:cNvSpPr>
          <p:nvPr>
            <p:ph type="body" idx="1"/>
          </p:nvPr>
        </p:nvSpPr>
        <p:spPr>
          <a:xfrm>
            <a:off x="3996753" y="204788"/>
            <a:ext cx="5111752" cy="4389834"/>
          </a:xfrm>
          <a:prstGeom prst="rect">
            <a:avLst/>
          </a:prstGeom>
        </p:spPr>
        <p:txBody>
          <a:bodyPr/>
          <a:lstStyle>
            <a:lvl1pPr indent="-139697">
              <a:spcBef>
                <a:spcPts val="600"/>
              </a:spcBef>
              <a:defRPr sz="3200"/>
            </a:lvl1pPr>
            <a:lvl2pPr marL="758352" indent="-123368">
              <a:spcBef>
                <a:spcPts val="600"/>
              </a:spcBef>
              <a:defRPr sz="3200"/>
            </a:lvl2pPr>
            <a:lvl3pPr marL="1168371" indent="-101597">
              <a:spcBef>
                <a:spcPts val="600"/>
              </a:spcBef>
              <a:defRPr sz="3200"/>
            </a:lvl3pPr>
            <a:lvl4pPr marL="1661119" indent="-162556">
              <a:spcBef>
                <a:spcPts val="600"/>
              </a:spcBef>
              <a:defRPr sz="3200"/>
            </a:lvl4pPr>
            <a:lvl5pPr marL="2118307" indent="-162556">
              <a:spcBef>
                <a:spcPts val="600"/>
              </a:spcBef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" name="Shape 102"/>
          <p:cNvSpPr txBox="1">
            <a:spLocks noGrp="1"/>
          </p:cNvSpPr>
          <p:nvPr>
            <p:ph type="body" sz="half" idx="13"/>
          </p:nvPr>
        </p:nvSpPr>
        <p:spPr>
          <a:xfrm>
            <a:off x="878903" y="1076325"/>
            <a:ext cx="3008316" cy="3518299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grpSp>
        <p:nvGrpSpPr>
          <p:cNvPr id="79" name="Shape 106"/>
          <p:cNvGrpSpPr/>
          <p:nvPr/>
        </p:nvGrpSpPr>
        <p:grpSpPr>
          <a:xfrm>
            <a:off x="107503" y="20829"/>
            <a:ext cx="878636" cy="4929624"/>
            <a:chOff x="0" y="-2"/>
            <a:chExt cx="878634" cy="4929622"/>
          </a:xfrm>
        </p:grpSpPr>
        <p:sp>
          <p:nvSpPr>
            <p:cNvPr id="76" name="Shape 107"/>
            <p:cNvSpPr/>
            <p:nvPr/>
          </p:nvSpPr>
          <p:spPr>
            <a:xfrm flipH="1">
              <a:off x="338634" y="1041185"/>
              <a:ext cx="2" cy="3888435"/>
            </a:xfrm>
            <a:prstGeom prst="line">
              <a:avLst/>
            </a:prstGeom>
            <a:noFill/>
            <a:ln w="31750" cap="flat">
              <a:solidFill>
                <a:srgbClr val="941333">
                  <a:alpha val="80784"/>
                </a:srgbClr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914378" hangingPunct="0"/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7" name="Shape 108"/>
            <p:cNvSpPr txBox="1"/>
            <p:nvPr/>
          </p:nvSpPr>
          <p:spPr>
            <a:xfrm>
              <a:off x="0" y="593999"/>
              <a:ext cx="878634" cy="4308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 defTabSz="914378" hangingPunct="0">
                <a:defRPr sz="110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100" kern="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rPr>
                <a:t>Climate</a:t>
              </a:r>
            </a:p>
            <a:p>
              <a:pPr defTabSz="914378" hangingPunct="0">
                <a:defRPr sz="110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100" kern="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rPr>
                <a:t>Change</a:t>
              </a:r>
            </a:p>
          </p:txBody>
        </p:sp>
        <p:pic>
          <p:nvPicPr>
            <p:cNvPr id="78" name="Shape 109" descr="Shape 10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270" y="-2"/>
              <a:ext cx="662955" cy="6840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1768" y="4931617"/>
            <a:ext cx="275034" cy="27695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2249011"/>
      </p:ext>
    </p:extLst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Shape 15" descr="Shap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0176" y="4624181"/>
            <a:ext cx="2037897" cy="40976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" name="Shape 16" descr="Shap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6195" y="4796737"/>
            <a:ext cx="890557" cy="15302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0" name="Shape 55"/>
          <p:cNvGrpSpPr/>
          <p:nvPr/>
        </p:nvGrpSpPr>
        <p:grpSpPr>
          <a:xfrm>
            <a:off x="1" y="-1"/>
            <a:ext cx="2323579" cy="5143503"/>
            <a:chOff x="0" y="0"/>
            <a:chExt cx="2323578" cy="5143501"/>
          </a:xfrm>
        </p:grpSpPr>
        <p:pic>
          <p:nvPicPr>
            <p:cNvPr id="117" name="Shape 56" descr="Shape 5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12453"/>
              <a:ext cx="2323579" cy="512619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8" name="Shape 57"/>
            <p:cNvSpPr/>
            <p:nvPr/>
          </p:nvSpPr>
          <p:spPr>
            <a:xfrm>
              <a:off x="10442" y="-1"/>
              <a:ext cx="2313137" cy="5133381"/>
            </a:xfrm>
            <a:prstGeom prst="rect">
              <a:avLst/>
            </a:prstGeom>
            <a:gradFill flip="none" rotWithShape="1">
              <a:gsLst>
                <a:gs pos="0">
                  <a:srgbClr val="97B4E4">
                    <a:alpha val="0"/>
                  </a:srgbClr>
                </a:gs>
                <a:gs pos="64000">
                  <a:srgbClr val="FFFFFF"/>
                </a:gs>
                <a:gs pos="100000">
                  <a:srgbClr val="FFFFFF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914378" hangingPunct="0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8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Shape 58"/>
            <p:cNvSpPr/>
            <p:nvPr/>
          </p:nvSpPr>
          <p:spPr>
            <a:xfrm>
              <a:off x="0" y="13823"/>
              <a:ext cx="2323579" cy="5129679"/>
            </a:xfrm>
            <a:prstGeom prst="rect">
              <a:avLst/>
            </a:prstGeom>
            <a:solidFill>
              <a:srgbClr val="FFFFFF">
                <a:alpha val="47843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914378" hangingPunct="0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180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grpSp>
        <p:nvGrpSpPr>
          <p:cNvPr id="125" name="Shape 63"/>
          <p:cNvGrpSpPr/>
          <p:nvPr/>
        </p:nvGrpSpPr>
        <p:grpSpPr>
          <a:xfrm>
            <a:off x="107503" y="20829"/>
            <a:ext cx="878636" cy="4929624"/>
            <a:chOff x="0" y="-2"/>
            <a:chExt cx="878634" cy="4929622"/>
          </a:xfrm>
        </p:grpSpPr>
        <p:sp>
          <p:nvSpPr>
            <p:cNvPr id="122" name="Shape 64"/>
            <p:cNvSpPr/>
            <p:nvPr/>
          </p:nvSpPr>
          <p:spPr>
            <a:xfrm flipH="1">
              <a:off x="338634" y="1041185"/>
              <a:ext cx="2" cy="3888435"/>
            </a:xfrm>
            <a:prstGeom prst="line">
              <a:avLst/>
            </a:prstGeom>
            <a:noFill/>
            <a:ln w="31750" cap="flat">
              <a:solidFill>
                <a:srgbClr val="941333">
                  <a:alpha val="80784"/>
                </a:srgbClr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914378" hangingPunct="0"/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23" name="Shape 65"/>
            <p:cNvSpPr txBox="1"/>
            <p:nvPr/>
          </p:nvSpPr>
          <p:spPr>
            <a:xfrm>
              <a:off x="0" y="593999"/>
              <a:ext cx="878634" cy="4308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 defTabSz="914378" hangingPunct="0">
                <a:defRPr sz="110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100" kern="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rPr>
                <a:t>Climate</a:t>
              </a:r>
            </a:p>
            <a:p>
              <a:pPr defTabSz="914378" hangingPunct="0">
                <a:defRPr sz="110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100" kern="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rPr>
                <a:t>Change</a:t>
              </a:r>
            </a:p>
          </p:txBody>
        </p:sp>
        <p:pic>
          <p:nvPicPr>
            <p:cNvPr id="124" name="Shape 66" descr="Shape 6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270" y="-2"/>
              <a:ext cx="662955" cy="6840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1768" y="4931617"/>
            <a:ext cx="275034" cy="27695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387098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7" y="4610264"/>
            <a:ext cx="2037896" cy="409761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Rectangle 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94133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378" hangingPunct="0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8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602384" y="3147815"/>
            <a:ext cx="4680524" cy="1152130"/>
          </a:xfrm>
          <a:prstGeom prst="rect">
            <a:avLst/>
          </a:prstGeom>
        </p:spPr>
        <p:txBody>
          <a:bodyPr lIns="45718" tIns="45718" rIns="45718" bIns="45718"/>
          <a:lstStyle>
            <a:lvl1pPr marL="0" indent="0" defTabSz="914355"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  <a:lvl2pPr marL="0" indent="0" defTabSz="914355"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2pPr>
            <a:lvl3pPr marL="0" indent="0" defTabSz="914355"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3pPr>
            <a:lvl4pPr marL="0" indent="0" defTabSz="914355"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4pPr>
            <a:lvl5pPr marL="0" indent="0" defTabSz="914355"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8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2536" y="1200704"/>
            <a:ext cx="3240360" cy="27166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9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3" y="4680599"/>
            <a:ext cx="769230" cy="280518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" name="Picture 2" descr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8037" y="4650010"/>
            <a:ext cx="1145583" cy="30044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" name="Picture 2" descr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91389" y="-40"/>
            <a:ext cx="1852615" cy="5150390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extBox 16"/>
          <p:cNvSpPr txBox="1"/>
          <p:nvPr/>
        </p:nvSpPr>
        <p:spPr>
          <a:xfrm>
            <a:off x="621854" y="3536429"/>
            <a:ext cx="1440162" cy="261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1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defTabSz="914378" hangingPunct="0"/>
            <a:r>
              <a:rPr sz="1100" kern="0"/>
              <a:t>Climate Change</a:t>
            </a:r>
          </a:p>
        </p:txBody>
      </p:sp>
      <p:sp>
        <p:nvSpPr>
          <p:cNvPr id="173" name="Title 1"/>
          <p:cNvSpPr txBox="1"/>
          <p:nvPr/>
        </p:nvSpPr>
        <p:spPr>
          <a:xfrm>
            <a:off x="2602384" y="2590711"/>
            <a:ext cx="4678291" cy="523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2800" spc="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defTabSz="914378" hangingPunct="0"/>
            <a:r>
              <a:rPr sz="2800" kern="0"/>
              <a:t>Lot5: Aerosols</a:t>
            </a:r>
          </a:p>
        </p:txBody>
      </p:sp>
      <p:sp>
        <p:nvSpPr>
          <p:cNvPr id="1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6920" y="4931599"/>
            <a:ext cx="279881" cy="276995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2584196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7" y="4610264"/>
            <a:ext cx="2037896" cy="409761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90872" y="699543"/>
            <a:ext cx="4038602" cy="3816426"/>
          </a:xfrm>
          <a:prstGeom prst="rect">
            <a:avLst/>
          </a:prstGeom>
        </p:spPr>
        <p:txBody>
          <a:bodyPr lIns="45718" tIns="45718" rIns="45718" bIns="45718"/>
          <a:lstStyle>
            <a:lvl1pPr marL="342884" indent="-342884" defTabSz="914355">
              <a:spcBef>
                <a:spcPts val="600"/>
              </a:spcBef>
              <a:buClrTx/>
              <a:defRPr sz="2800"/>
            </a:lvl1pPr>
            <a:lvl2pPr marL="790535" indent="-333357" defTabSz="914355">
              <a:spcBef>
                <a:spcPts val="600"/>
              </a:spcBef>
              <a:buClrTx/>
              <a:defRPr sz="2800"/>
            </a:lvl2pPr>
            <a:lvl3pPr marL="1234377" indent="-320023" defTabSz="914355">
              <a:spcBef>
                <a:spcPts val="600"/>
              </a:spcBef>
              <a:buClrTx/>
              <a:defRPr sz="2800"/>
            </a:lvl3pPr>
            <a:lvl4pPr marL="1727113" indent="-355581" defTabSz="914355">
              <a:spcBef>
                <a:spcPts val="600"/>
              </a:spcBef>
              <a:buClrTx/>
              <a:defRPr sz="2800"/>
            </a:lvl4pPr>
            <a:lvl5pPr marL="2184289" indent="-355580" defTabSz="914355">
              <a:spcBef>
                <a:spcPts val="600"/>
              </a:spcBef>
              <a:buClrTx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3" name="Title Text"/>
          <p:cNvSpPr txBox="1">
            <a:spLocks noGrp="1"/>
          </p:cNvSpPr>
          <p:nvPr>
            <p:ph type="title"/>
          </p:nvPr>
        </p:nvSpPr>
        <p:spPr>
          <a:xfrm>
            <a:off x="867704" y="235007"/>
            <a:ext cx="7819098" cy="277541"/>
          </a:xfrm>
          <a:prstGeom prst="rect">
            <a:avLst/>
          </a:prstGeom>
        </p:spPr>
        <p:txBody>
          <a:bodyPr lIns="45718" tIns="45718" rIns="45718" bIns="45718"/>
          <a:lstStyle>
            <a:lvl1pPr defTabSz="914355">
              <a:defRPr spc="700"/>
            </a:lvl1pPr>
          </a:lstStyle>
          <a:p>
            <a:r>
              <a:t>Title Text</a:t>
            </a:r>
          </a:p>
        </p:txBody>
      </p:sp>
      <p:grpSp>
        <p:nvGrpSpPr>
          <p:cNvPr id="187" name="Group 16"/>
          <p:cNvGrpSpPr/>
          <p:nvPr/>
        </p:nvGrpSpPr>
        <p:grpSpPr>
          <a:xfrm>
            <a:off x="107506" y="20833"/>
            <a:ext cx="878636" cy="4929621"/>
            <a:chOff x="0" y="-1"/>
            <a:chExt cx="878634" cy="4929620"/>
          </a:xfrm>
        </p:grpSpPr>
        <p:sp>
          <p:nvSpPr>
            <p:cNvPr id="184" name="Straight Connector 17"/>
            <p:cNvSpPr/>
            <p:nvPr/>
          </p:nvSpPr>
          <p:spPr>
            <a:xfrm flipH="1">
              <a:off x="338634" y="1041184"/>
              <a:ext cx="2" cy="3888435"/>
            </a:xfrm>
            <a:prstGeom prst="line">
              <a:avLst/>
            </a:prstGeom>
            <a:noFill/>
            <a:ln w="31750" cap="flat">
              <a:solidFill>
                <a:srgbClr val="941333">
                  <a:alpha val="81000"/>
                </a:srgbClr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914378" hangingPunct="0"/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85" name="TextBox 18"/>
            <p:cNvSpPr txBox="1"/>
            <p:nvPr/>
          </p:nvSpPr>
          <p:spPr>
            <a:xfrm>
              <a:off x="0" y="593999"/>
              <a:ext cx="878634" cy="430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defTabSz="914378" hangingPunct="0">
                <a:defRPr sz="110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100" kern="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rPr>
                <a:t>Climate</a:t>
              </a:r>
            </a:p>
            <a:p>
              <a:pPr defTabSz="914378" hangingPunct="0">
                <a:defRPr sz="110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100" kern="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rPr>
                <a:t>Change</a:t>
              </a:r>
            </a:p>
          </p:txBody>
        </p:sp>
        <p:pic>
          <p:nvPicPr>
            <p:cNvPr id="186" name="Picture 2" descr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271" y="-1"/>
              <a:ext cx="662955" cy="684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6920" y="4931599"/>
            <a:ext cx="279881" cy="276995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1860627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7" y="4610264"/>
            <a:ext cx="2037896" cy="409761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00156" y="627535"/>
            <a:ext cx="4040188" cy="479823"/>
          </a:xfrm>
          <a:prstGeom prst="rect">
            <a:avLst/>
          </a:prstGeom>
        </p:spPr>
        <p:txBody>
          <a:bodyPr lIns="45718" tIns="45718" rIns="45718" bIns="45718" anchor="b"/>
          <a:lstStyle>
            <a:lvl1pPr marL="0" indent="0" defTabSz="914355">
              <a:spcBef>
                <a:spcPts val="500"/>
              </a:spcBef>
              <a:buClrTx/>
              <a:buSzTx/>
              <a:buFontTx/>
              <a:buNone/>
              <a:defRPr sz="2400" b="1"/>
            </a:lvl1pPr>
            <a:lvl2pPr marL="0" indent="0" defTabSz="914355">
              <a:spcBef>
                <a:spcPts val="500"/>
              </a:spcBef>
              <a:buClrTx/>
              <a:buSzTx/>
              <a:buFontTx/>
              <a:buNone/>
              <a:defRPr sz="2400" b="1"/>
            </a:lvl2pPr>
            <a:lvl3pPr marL="0" indent="0" defTabSz="914355">
              <a:spcBef>
                <a:spcPts val="500"/>
              </a:spcBef>
              <a:buClrTx/>
              <a:buSzTx/>
              <a:buFontTx/>
              <a:buNone/>
              <a:defRPr sz="2400" b="1"/>
            </a:lvl3pPr>
            <a:lvl4pPr marL="0" indent="0" defTabSz="914355">
              <a:spcBef>
                <a:spcPts val="500"/>
              </a:spcBef>
              <a:buClrTx/>
              <a:buSzTx/>
              <a:buFontTx/>
              <a:buNone/>
              <a:defRPr sz="2400" b="1"/>
            </a:lvl4pPr>
            <a:lvl5pPr marL="0" indent="0" defTabSz="914355">
              <a:spcBef>
                <a:spcPts val="500"/>
              </a:spcBef>
              <a:buClrTx/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087981" y="627535"/>
            <a:ext cx="4041777" cy="479823"/>
          </a:xfrm>
          <a:prstGeom prst="rect">
            <a:avLst/>
          </a:prstGeom>
        </p:spPr>
        <p:txBody>
          <a:bodyPr lIns="45718" tIns="45718" rIns="45718" bIns="45718" anchor="b"/>
          <a:lstStyle/>
          <a:p>
            <a:endParaRPr/>
          </a:p>
        </p:txBody>
      </p:sp>
      <p:sp>
        <p:nvSpPr>
          <p:cNvPr id="198" name="Title Text"/>
          <p:cNvSpPr txBox="1">
            <a:spLocks noGrp="1"/>
          </p:cNvSpPr>
          <p:nvPr>
            <p:ph type="title"/>
          </p:nvPr>
        </p:nvSpPr>
        <p:spPr>
          <a:xfrm>
            <a:off x="867704" y="235007"/>
            <a:ext cx="7819098" cy="277541"/>
          </a:xfrm>
          <a:prstGeom prst="rect">
            <a:avLst/>
          </a:prstGeom>
        </p:spPr>
        <p:txBody>
          <a:bodyPr lIns="45718" tIns="45718" rIns="45718" bIns="45718"/>
          <a:lstStyle>
            <a:lvl1pPr defTabSz="914355">
              <a:defRPr spc="700"/>
            </a:lvl1pPr>
          </a:lstStyle>
          <a:p>
            <a:r>
              <a:t>Title Text</a:t>
            </a:r>
          </a:p>
        </p:txBody>
      </p:sp>
      <p:grpSp>
        <p:nvGrpSpPr>
          <p:cNvPr id="202" name="Group 18"/>
          <p:cNvGrpSpPr/>
          <p:nvPr/>
        </p:nvGrpSpPr>
        <p:grpSpPr>
          <a:xfrm>
            <a:off x="107506" y="20833"/>
            <a:ext cx="878636" cy="4929621"/>
            <a:chOff x="0" y="-1"/>
            <a:chExt cx="878634" cy="4929620"/>
          </a:xfrm>
        </p:grpSpPr>
        <p:sp>
          <p:nvSpPr>
            <p:cNvPr id="199" name="Straight Connector 19"/>
            <p:cNvSpPr/>
            <p:nvPr/>
          </p:nvSpPr>
          <p:spPr>
            <a:xfrm flipH="1">
              <a:off x="338634" y="1041184"/>
              <a:ext cx="2" cy="3888435"/>
            </a:xfrm>
            <a:prstGeom prst="line">
              <a:avLst/>
            </a:prstGeom>
            <a:noFill/>
            <a:ln w="31750" cap="flat">
              <a:solidFill>
                <a:srgbClr val="941333">
                  <a:alpha val="81000"/>
                </a:srgbClr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914378" hangingPunct="0"/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0" name="TextBox 20"/>
            <p:cNvSpPr txBox="1"/>
            <p:nvPr/>
          </p:nvSpPr>
          <p:spPr>
            <a:xfrm>
              <a:off x="0" y="593999"/>
              <a:ext cx="878634" cy="430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defTabSz="914378" hangingPunct="0">
                <a:defRPr sz="110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100" kern="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rPr>
                <a:t>Climate</a:t>
              </a:r>
            </a:p>
            <a:p>
              <a:pPr defTabSz="914378" hangingPunct="0">
                <a:defRPr sz="110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100" kern="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rPr>
                <a:t>Change</a:t>
              </a:r>
            </a:p>
          </p:txBody>
        </p:sp>
        <p:pic>
          <p:nvPicPr>
            <p:cNvPr id="201" name="Picture 2" descr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271" y="-1"/>
              <a:ext cx="662955" cy="684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6920" y="4931599"/>
            <a:ext cx="279881" cy="276995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68750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7" y="4610264"/>
            <a:ext cx="2037896" cy="40976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51" name="Group 26"/>
          <p:cNvGrpSpPr/>
          <p:nvPr/>
        </p:nvGrpSpPr>
        <p:grpSpPr>
          <a:xfrm>
            <a:off x="-140429" y="-46114"/>
            <a:ext cx="2298487" cy="5282162"/>
            <a:chOff x="0" y="-1"/>
            <a:chExt cx="2298485" cy="5282160"/>
          </a:xfrm>
        </p:grpSpPr>
        <p:pic>
          <p:nvPicPr>
            <p:cNvPr id="247" name="Picture 2" descr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908" y="-1"/>
              <a:ext cx="2266578" cy="51896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50" name="Group 28"/>
            <p:cNvGrpSpPr/>
            <p:nvPr/>
          </p:nvGrpSpPr>
          <p:grpSpPr>
            <a:xfrm>
              <a:off x="-1" y="-2"/>
              <a:ext cx="2298487" cy="5282162"/>
              <a:chOff x="0" y="-1"/>
              <a:chExt cx="2298485" cy="5282161"/>
            </a:xfrm>
          </p:grpSpPr>
          <p:sp>
            <p:nvSpPr>
              <p:cNvPr id="248" name="Rectangle 29"/>
              <p:cNvSpPr/>
              <p:nvPr/>
            </p:nvSpPr>
            <p:spPr>
              <a:xfrm>
                <a:off x="31908" y="47079"/>
                <a:ext cx="2266578" cy="5235081"/>
              </a:xfrm>
              <a:prstGeom prst="rect">
                <a:avLst/>
              </a:prstGeom>
              <a:gradFill flip="none" rotWithShape="1">
                <a:gsLst>
                  <a:gs pos="0">
                    <a:srgbClr val="949CC8">
                      <a:alpha val="0"/>
                    </a:srgbClr>
                  </a:gs>
                  <a:gs pos="78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9" name="Rectangle 30"/>
              <p:cNvSpPr/>
              <p:nvPr/>
            </p:nvSpPr>
            <p:spPr>
              <a:xfrm>
                <a:off x="-1" y="-2"/>
                <a:ext cx="2298487" cy="5189616"/>
              </a:xfrm>
              <a:prstGeom prst="rect">
                <a:avLst/>
              </a:prstGeom>
              <a:solidFill>
                <a:srgbClr val="FFFFFF">
                  <a:alpha val="47843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52" name="Title Text"/>
          <p:cNvSpPr txBox="1">
            <a:spLocks noGrp="1"/>
          </p:cNvSpPr>
          <p:nvPr>
            <p:ph type="title"/>
          </p:nvPr>
        </p:nvSpPr>
        <p:spPr>
          <a:xfrm>
            <a:off x="867704" y="246286"/>
            <a:ext cx="7819098" cy="288034"/>
          </a:xfrm>
          <a:prstGeom prst="rect">
            <a:avLst/>
          </a:prstGeom>
          <a:solidFill>
            <a:srgbClr val="5AC4DD"/>
          </a:solidFill>
        </p:spPr>
        <p:txBody>
          <a:bodyPr lIns="45718" tIns="45718" rIns="45718" bIns="45718"/>
          <a:lstStyle>
            <a:lvl1pPr>
              <a:defRPr spc="700"/>
            </a:lvl1pPr>
          </a:lstStyle>
          <a:p>
            <a:r>
              <a:t>Title Text</a:t>
            </a:r>
          </a:p>
        </p:txBody>
      </p:sp>
      <p:sp>
        <p:nvSpPr>
          <p:cNvPr id="253" name="Body Level One…"/>
          <p:cNvSpPr txBox="1">
            <a:spLocks noGrp="1"/>
          </p:cNvSpPr>
          <p:nvPr>
            <p:ph type="body" idx="1"/>
          </p:nvPr>
        </p:nvSpPr>
        <p:spPr>
          <a:xfrm>
            <a:off x="1387048" y="699542"/>
            <a:ext cx="7299753" cy="3823075"/>
          </a:xfrm>
          <a:prstGeom prst="rect">
            <a:avLst/>
          </a:prstGeom>
        </p:spPr>
        <p:txBody>
          <a:bodyPr lIns="45718" tIns="45718" rIns="45718" bIns="45718"/>
          <a:lstStyle>
            <a:lvl1pPr indent="-342892">
              <a:buClrTx/>
            </a:lvl1pPr>
            <a:lvl2pPr marL="774681" indent="-317492">
              <a:buClrTx/>
            </a:lvl2pPr>
            <a:lvl3pPr marL="1200120" indent="-285743">
              <a:buClrTx/>
            </a:lvl3pPr>
            <a:lvl4pPr marL="1698128" indent="-326562">
              <a:buClrTx/>
            </a:lvl4pPr>
            <a:lvl5pPr marL="2155316" indent="-326562">
              <a:buClrTx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4" name="Straight Connector 23"/>
          <p:cNvSpPr/>
          <p:nvPr/>
        </p:nvSpPr>
        <p:spPr>
          <a:xfrm flipH="1">
            <a:off x="471541" y="1062019"/>
            <a:ext cx="2" cy="3888433"/>
          </a:xfrm>
          <a:prstGeom prst="line">
            <a:avLst/>
          </a:prstGeom>
          <a:ln w="31750">
            <a:solidFill>
              <a:srgbClr val="5AC4DD"/>
            </a:solidFill>
          </a:ln>
        </p:spPr>
        <p:txBody>
          <a:bodyPr lIns="45718" tIns="45718" rIns="45718" bIns="45718"/>
          <a:lstStyle/>
          <a:p>
            <a:pPr defTabSz="914378" hangingPunct="0"/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55" name="TextBox 24"/>
          <p:cNvSpPr txBox="1"/>
          <p:nvPr/>
        </p:nvSpPr>
        <p:spPr>
          <a:xfrm>
            <a:off x="35497" y="614834"/>
            <a:ext cx="950642" cy="430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Atmosphere</a:t>
            </a:r>
          </a:p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Monitoring</a:t>
            </a:r>
          </a:p>
        </p:txBody>
      </p:sp>
      <p:pic>
        <p:nvPicPr>
          <p:cNvPr id="256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253" y="42236"/>
            <a:ext cx="693116" cy="652348"/>
          </a:xfrm>
          <a:prstGeom prst="rect">
            <a:avLst/>
          </a:prstGeom>
          <a:ln w="12700">
            <a:miter lim="400000"/>
          </a:ln>
        </p:spPr>
      </p:pic>
      <p:sp>
        <p:nvSpPr>
          <p:cNvPr id="25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6920" y="4927189"/>
            <a:ext cx="279881" cy="276995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96891938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7" y="4610264"/>
            <a:ext cx="2037896" cy="40976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69" name="Group 9"/>
          <p:cNvGrpSpPr/>
          <p:nvPr/>
        </p:nvGrpSpPr>
        <p:grpSpPr>
          <a:xfrm>
            <a:off x="-140429" y="-46114"/>
            <a:ext cx="2298487" cy="5282162"/>
            <a:chOff x="0" y="-1"/>
            <a:chExt cx="2298485" cy="5282160"/>
          </a:xfrm>
        </p:grpSpPr>
        <p:pic>
          <p:nvPicPr>
            <p:cNvPr id="265" name="Picture 2" descr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908" y="-1"/>
              <a:ext cx="2266578" cy="51896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68" name="Group 11"/>
            <p:cNvGrpSpPr/>
            <p:nvPr/>
          </p:nvGrpSpPr>
          <p:grpSpPr>
            <a:xfrm>
              <a:off x="-1" y="-2"/>
              <a:ext cx="2298487" cy="5282162"/>
              <a:chOff x="0" y="-1"/>
              <a:chExt cx="2298485" cy="5282161"/>
            </a:xfrm>
          </p:grpSpPr>
          <p:sp>
            <p:nvSpPr>
              <p:cNvPr id="266" name="Rectangle 13"/>
              <p:cNvSpPr/>
              <p:nvPr/>
            </p:nvSpPr>
            <p:spPr>
              <a:xfrm>
                <a:off x="31908" y="47079"/>
                <a:ext cx="2266578" cy="5235081"/>
              </a:xfrm>
              <a:prstGeom prst="rect">
                <a:avLst/>
              </a:prstGeom>
              <a:gradFill flip="none" rotWithShape="1">
                <a:gsLst>
                  <a:gs pos="0">
                    <a:srgbClr val="949CC8">
                      <a:alpha val="0"/>
                    </a:srgbClr>
                  </a:gs>
                  <a:gs pos="78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7" name="Rectangle 17"/>
              <p:cNvSpPr/>
              <p:nvPr/>
            </p:nvSpPr>
            <p:spPr>
              <a:xfrm>
                <a:off x="-1" y="-2"/>
                <a:ext cx="2298487" cy="5189616"/>
              </a:xfrm>
              <a:prstGeom prst="rect">
                <a:avLst/>
              </a:prstGeom>
              <a:solidFill>
                <a:srgbClr val="FFFFFF">
                  <a:alpha val="47843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70" name="Body Level One…"/>
          <p:cNvSpPr txBox="1">
            <a:spLocks noGrp="1"/>
          </p:cNvSpPr>
          <p:nvPr>
            <p:ph type="body" idx="1"/>
          </p:nvPr>
        </p:nvSpPr>
        <p:spPr>
          <a:xfrm>
            <a:off x="942975" y="699542"/>
            <a:ext cx="7743826" cy="3823075"/>
          </a:xfrm>
          <a:prstGeom prst="rect">
            <a:avLst/>
          </a:prstGeom>
        </p:spPr>
        <p:txBody>
          <a:bodyPr lIns="45718" tIns="45718" rIns="45718" bIns="45718"/>
          <a:lstStyle>
            <a:lvl1pPr indent="-342892">
              <a:buClrTx/>
            </a:lvl1pPr>
            <a:lvl2pPr marL="774681" indent="-317492">
              <a:buClrTx/>
            </a:lvl2pPr>
            <a:lvl3pPr marL="1200120" indent="-285743">
              <a:buClrTx/>
            </a:lvl3pPr>
            <a:lvl4pPr marL="1698128" indent="-326562">
              <a:buClrTx/>
            </a:lvl4pPr>
            <a:lvl5pPr marL="2155316" indent="-326562">
              <a:buClrTx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1" name="Title Text"/>
          <p:cNvSpPr txBox="1">
            <a:spLocks noGrp="1"/>
          </p:cNvSpPr>
          <p:nvPr>
            <p:ph type="title"/>
          </p:nvPr>
        </p:nvSpPr>
        <p:spPr>
          <a:xfrm>
            <a:off x="867704" y="246286"/>
            <a:ext cx="7819098" cy="288034"/>
          </a:xfrm>
          <a:prstGeom prst="rect">
            <a:avLst/>
          </a:prstGeom>
          <a:solidFill>
            <a:srgbClr val="5AC4DD"/>
          </a:solidFill>
        </p:spPr>
        <p:txBody>
          <a:bodyPr lIns="45718" tIns="45718" rIns="45718" bIns="45718"/>
          <a:lstStyle>
            <a:lvl1pPr>
              <a:defRPr spc="700"/>
            </a:lvl1pPr>
          </a:lstStyle>
          <a:p>
            <a:r>
              <a:t>Title Text</a:t>
            </a:r>
          </a:p>
        </p:txBody>
      </p:sp>
      <p:sp>
        <p:nvSpPr>
          <p:cNvPr id="272" name="Straight Connector 14"/>
          <p:cNvSpPr/>
          <p:nvPr/>
        </p:nvSpPr>
        <p:spPr>
          <a:xfrm flipH="1">
            <a:off x="471541" y="1062019"/>
            <a:ext cx="2" cy="3888433"/>
          </a:xfrm>
          <a:prstGeom prst="line">
            <a:avLst/>
          </a:prstGeom>
          <a:ln w="31750">
            <a:solidFill>
              <a:srgbClr val="5AC4DD"/>
            </a:solidFill>
          </a:ln>
        </p:spPr>
        <p:txBody>
          <a:bodyPr lIns="45718" tIns="45718" rIns="45718" bIns="45718"/>
          <a:lstStyle/>
          <a:p>
            <a:pPr defTabSz="914378" hangingPunct="0"/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73" name="TextBox 15"/>
          <p:cNvSpPr txBox="1"/>
          <p:nvPr/>
        </p:nvSpPr>
        <p:spPr>
          <a:xfrm>
            <a:off x="35497" y="614834"/>
            <a:ext cx="950642" cy="430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Atmosphere</a:t>
            </a:r>
          </a:p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Monitoring</a:t>
            </a:r>
          </a:p>
        </p:txBody>
      </p:sp>
      <p:pic>
        <p:nvPicPr>
          <p:cNvPr id="274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253" y="42236"/>
            <a:ext cx="693116" cy="652348"/>
          </a:xfrm>
          <a:prstGeom prst="rect">
            <a:avLst/>
          </a:prstGeom>
          <a:ln w="12700">
            <a:miter lim="400000"/>
          </a:ln>
        </p:spPr>
      </p:pic>
      <p:sp>
        <p:nvSpPr>
          <p:cNvPr id="2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6920" y="4927189"/>
            <a:ext cx="279881" cy="276995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0807498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-11410" y="-20538"/>
            <a:ext cx="2091596" cy="5160587"/>
            <a:chOff x="-2916832" y="-200722"/>
            <a:chExt cx="2091596" cy="5160587"/>
          </a:xfrm>
        </p:grpSpPr>
        <p:grpSp>
          <p:nvGrpSpPr>
            <p:cNvPr id="20" name="Group 19"/>
            <p:cNvGrpSpPr/>
            <p:nvPr userDrawn="1"/>
          </p:nvGrpSpPr>
          <p:grpSpPr>
            <a:xfrm>
              <a:off x="-2916832" y="-200722"/>
              <a:ext cx="2091596" cy="5157838"/>
              <a:chOff x="-3291385" y="112960"/>
              <a:chExt cx="2091596" cy="5157838"/>
            </a:xfrm>
          </p:grpSpPr>
          <p:pic>
            <p:nvPicPr>
              <p:cNvPr id="22" name="Picture 2" descr="S:\F15015_Copernicus\3_Work\330_Work-in-process\SC4_BackgroundMat\Visual_ID\Photos\Po_River_Italy.jp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 rot="10800000">
                <a:off x="-3291385" y="123478"/>
                <a:ext cx="2077082" cy="51473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" name="Rectangle 24"/>
              <p:cNvSpPr/>
              <p:nvPr userDrawn="1"/>
            </p:nvSpPr>
            <p:spPr>
              <a:xfrm>
                <a:off x="-3276872" y="112960"/>
                <a:ext cx="2077083" cy="515006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1" name="Rectangle 20"/>
            <p:cNvSpPr/>
            <p:nvPr userDrawn="1"/>
          </p:nvSpPr>
          <p:spPr>
            <a:xfrm>
              <a:off x="-2910142" y="-190204"/>
              <a:ext cx="2084906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24" name="Picture 2" descr="S:\F15015_Copernicus\3_Work\330_Work-in-process\SC4_BackgroundMat\PPT\item Copernicus\Big data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23478"/>
            <a:ext cx="817912" cy="578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3781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7" y="4610264"/>
            <a:ext cx="2037896" cy="409761"/>
          </a:xfrm>
          <a:prstGeom prst="rect">
            <a:avLst/>
          </a:prstGeom>
          <a:ln w="12700">
            <a:miter lim="400000"/>
          </a:ln>
        </p:spPr>
      </p:pic>
      <p:sp>
        <p:nvSpPr>
          <p:cNvPr id="283" name="Rectangle 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62C4DD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378" hangingPunct="0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8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4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6279" y="0"/>
            <a:ext cx="1848398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85" name="Title 1"/>
          <p:cNvSpPr txBox="1"/>
          <p:nvPr/>
        </p:nvSpPr>
        <p:spPr>
          <a:xfrm>
            <a:off x="2602384" y="2051309"/>
            <a:ext cx="4678291" cy="12003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2400" spc="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defTabSz="914378" hangingPunct="0"/>
            <a:r>
              <a:rPr sz="2400" kern="0"/>
              <a:t>WHAT’S THE ATMOSPHERE LIKE TODAY?</a:t>
            </a:r>
          </a:p>
        </p:txBody>
      </p:sp>
      <p:sp>
        <p:nvSpPr>
          <p:cNvPr id="2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602384" y="3147815"/>
            <a:ext cx="4680523" cy="1152130"/>
          </a:xfrm>
          <a:prstGeom prst="rect">
            <a:avLst/>
          </a:prstGeom>
        </p:spPr>
        <p:txBody>
          <a:bodyPr lIns="45718" tIns="45718" rIns="45718" bIns="45718"/>
          <a:lstStyle>
            <a:lvl1pPr marL="0" indent="0"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  <a:lvl2pPr marL="0" indent="0"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2pPr>
            <a:lvl3pPr marL="0" indent="0"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3pPr>
            <a:lvl4pPr marL="0" indent="0"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4pPr>
            <a:lvl5pPr marL="0" indent="0"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287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98600" y="509458"/>
            <a:ext cx="3168353" cy="3715574"/>
          </a:xfrm>
          <a:prstGeom prst="rect">
            <a:avLst/>
          </a:prstGeom>
          <a:ln w="12700">
            <a:miter lim="400000"/>
          </a:ln>
        </p:spPr>
      </p:pic>
      <p:pic>
        <p:nvPicPr>
          <p:cNvPr id="288" name="Picture 2" descr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550" y="4680599"/>
            <a:ext cx="769230" cy="280518"/>
          </a:xfrm>
          <a:prstGeom prst="rect">
            <a:avLst/>
          </a:prstGeom>
          <a:ln w="12700">
            <a:miter lim="400000"/>
          </a:ln>
        </p:spPr>
      </p:pic>
      <p:pic>
        <p:nvPicPr>
          <p:cNvPr id="289" name="Picture 2" descr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8036" y="4650009"/>
            <a:ext cx="1145583" cy="300445"/>
          </a:xfrm>
          <a:prstGeom prst="rect">
            <a:avLst/>
          </a:prstGeom>
          <a:ln w="12700">
            <a:miter lim="400000"/>
          </a:ln>
        </p:spPr>
      </p:pic>
      <p:sp>
        <p:nvSpPr>
          <p:cNvPr id="290" name="TextBox 16"/>
          <p:cNvSpPr txBox="1"/>
          <p:nvPr/>
        </p:nvSpPr>
        <p:spPr>
          <a:xfrm>
            <a:off x="204713" y="3507855"/>
            <a:ext cx="2361727" cy="3077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defTabSz="914378" hangingPunct="0"/>
            <a:r>
              <a:rPr sz="1400" kern="0"/>
              <a:t>Atmosphere Monitoring</a:t>
            </a:r>
          </a:p>
        </p:txBody>
      </p:sp>
      <p:sp>
        <p:nvSpPr>
          <p:cNvPr id="291" name="Straight Arrow Connector 2"/>
          <p:cNvSpPr/>
          <p:nvPr/>
        </p:nvSpPr>
        <p:spPr>
          <a:xfrm flipV="1">
            <a:off x="1308780" y="339502"/>
            <a:ext cx="2" cy="864097"/>
          </a:xfrm>
          <a:prstGeom prst="line">
            <a:avLst/>
          </a:prstGeom>
          <a:ln w="76200">
            <a:solidFill>
              <a:srgbClr val="FFFFFF"/>
            </a:solidFill>
            <a:tailEnd type="triangle"/>
          </a:ln>
        </p:spPr>
        <p:txBody>
          <a:bodyPr lIns="45718" tIns="45718" rIns="45718" bIns="45718"/>
          <a:lstStyle/>
          <a:p>
            <a:pPr defTabSz="914378" hangingPunct="0"/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92" name="Straight Arrow Connector 14"/>
          <p:cNvSpPr/>
          <p:nvPr/>
        </p:nvSpPr>
        <p:spPr>
          <a:xfrm flipV="1">
            <a:off x="2418808" y="1419621"/>
            <a:ext cx="785043" cy="408978"/>
          </a:xfrm>
          <a:prstGeom prst="line">
            <a:avLst/>
          </a:prstGeom>
          <a:ln w="76200">
            <a:solidFill>
              <a:srgbClr val="FFFFFF"/>
            </a:solidFill>
            <a:tailEnd type="triangle"/>
          </a:ln>
        </p:spPr>
        <p:txBody>
          <a:bodyPr lIns="45718" tIns="45718" rIns="45718" bIns="45718"/>
          <a:lstStyle/>
          <a:p>
            <a:pPr defTabSz="914378" hangingPunct="0"/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93" name="TextBox 18"/>
          <p:cNvSpPr txBox="1"/>
          <p:nvPr/>
        </p:nvSpPr>
        <p:spPr>
          <a:xfrm>
            <a:off x="4931866" y="4408135"/>
            <a:ext cx="833439" cy="215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defTabSz="914378" hangingPunct="0"/>
            <a:r>
              <a:rPr sz="800" kern="0"/>
              <a:t>Copernicus EU</a:t>
            </a:r>
          </a:p>
        </p:txBody>
      </p:sp>
      <p:sp>
        <p:nvSpPr>
          <p:cNvPr id="294" name="TextBox 19"/>
          <p:cNvSpPr txBox="1"/>
          <p:nvPr/>
        </p:nvSpPr>
        <p:spPr>
          <a:xfrm>
            <a:off x="4931866" y="4778715"/>
            <a:ext cx="833439" cy="215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defTabSz="914378" hangingPunct="0"/>
            <a:r>
              <a:rPr sz="800" kern="0"/>
              <a:t>Copernicus EU</a:t>
            </a:r>
          </a:p>
        </p:txBody>
      </p:sp>
      <p:sp>
        <p:nvSpPr>
          <p:cNvPr id="295" name="TextBox 20"/>
          <p:cNvSpPr txBox="1"/>
          <p:nvPr/>
        </p:nvSpPr>
        <p:spPr>
          <a:xfrm>
            <a:off x="6129008" y="4785988"/>
            <a:ext cx="1083471" cy="215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defTabSz="914378" hangingPunct="0"/>
            <a:r>
              <a:rPr sz="800" kern="0"/>
              <a:t>www.copernicus.eu</a:t>
            </a:r>
          </a:p>
        </p:txBody>
      </p:sp>
      <p:sp>
        <p:nvSpPr>
          <p:cNvPr id="296" name="TextBox 21"/>
          <p:cNvSpPr txBox="1"/>
          <p:nvPr/>
        </p:nvSpPr>
        <p:spPr>
          <a:xfrm>
            <a:off x="6129008" y="4416786"/>
            <a:ext cx="833439" cy="215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defTabSz="914378" hangingPunct="0"/>
            <a:r>
              <a:rPr sz="800" kern="0"/>
              <a:t>Copernicus EU</a:t>
            </a:r>
          </a:p>
        </p:txBody>
      </p:sp>
      <p:pic>
        <p:nvPicPr>
          <p:cNvPr id="297" name="Picture 5" descr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4971" y="4760437"/>
            <a:ext cx="252002" cy="252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98" name="Picture 7" descr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44009" y="4371949"/>
            <a:ext cx="287860" cy="28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99" name="Picture 12" descr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21674" y="4364676"/>
            <a:ext cx="297400" cy="360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00" name="Picture 15" descr="Pictur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53326" y="4743865"/>
            <a:ext cx="288477" cy="288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01" name="Picture 1" descr="Pictur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71800" y="4811834"/>
            <a:ext cx="823502" cy="141502"/>
          </a:xfrm>
          <a:prstGeom prst="rect">
            <a:avLst/>
          </a:prstGeom>
          <a:ln w="12700">
            <a:miter lim="400000"/>
          </a:ln>
        </p:spPr>
      </p:pic>
      <p:sp>
        <p:nvSpPr>
          <p:cNvPr id="30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278168" y="4628785"/>
            <a:ext cx="275034" cy="27695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8838682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7" y="4610264"/>
            <a:ext cx="2037896" cy="40976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14" name="Group 7"/>
          <p:cNvGrpSpPr/>
          <p:nvPr/>
        </p:nvGrpSpPr>
        <p:grpSpPr>
          <a:xfrm>
            <a:off x="-140429" y="-46114"/>
            <a:ext cx="2298487" cy="5282162"/>
            <a:chOff x="0" y="-1"/>
            <a:chExt cx="2298485" cy="5282160"/>
          </a:xfrm>
        </p:grpSpPr>
        <p:pic>
          <p:nvPicPr>
            <p:cNvPr id="310" name="Picture 2" descr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908" y="-1"/>
              <a:ext cx="2266578" cy="51896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13" name="Group 28"/>
            <p:cNvGrpSpPr/>
            <p:nvPr/>
          </p:nvGrpSpPr>
          <p:grpSpPr>
            <a:xfrm>
              <a:off x="-1" y="-2"/>
              <a:ext cx="2298487" cy="5282162"/>
              <a:chOff x="0" y="-1"/>
              <a:chExt cx="2298485" cy="5282161"/>
            </a:xfrm>
          </p:grpSpPr>
          <p:sp>
            <p:nvSpPr>
              <p:cNvPr id="311" name="Rectangle 29"/>
              <p:cNvSpPr/>
              <p:nvPr/>
            </p:nvSpPr>
            <p:spPr>
              <a:xfrm>
                <a:off x="31908" y="47079"/>
                <a:ext cx="2266578" cy="5235081"/>
              </a:xfrm>
              <a:prstGeom prst="rect">
                <a:avLst/>
              </a:prstGeom>
              <a:gradFill flip="none" rotWithShape="1">
                <a:gsLst>
                  <a:gs pos="0">
                    <a:srgbClr val="949CC8">
                      <a:alpha val="0"/>
                    </a:srgbClr>
                  </a:gs>
                  <a:gs pos="78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2" name="Rectangle 30"/>
              <p:cNvSpPr/>
              <p:nvPr/>
            </p:nvSpPr>
            <p:spPr>
              <a:xfrm>
                <a:off x="-1" y="-2"/>
                <a:ext cx="2298487" cy="5189616"/>
              </a:xfrm>
              <a:prstGeom prst="rect">
                <a:avLst/>
              </a:prstGeom>
              <a:solidFill>
                <a:srgbClr val="FFFFFF">
                  <a:alpha val="47843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31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22920" y="699541"/>
            <a:ext cx="4038602" cy="3816426"/>
          </a:xfrm>
          <a:prstGeom prst="rect">
            <a:avLst/>
          </a:prstGeom>
        </p:spPr>
        <p:txBody>
          <a:bodyPr lIns="45718" tIns="45718" rIns="45718" bIns="45718"/>
          <a:lstStyle>
            <a:lvl1pPr indent="-342892">
              <a:spcBef>
                <a:spcPts val="600"/>
              </a:spcBef>
              <a:buClrTx/>
              <a:defRPr sz="2800"/>
            </a:lvl1pPr>
            <a:lvl2pPr marL="790556" indent="-333367">
              <a:spcBef>
                <a:spcPts val="600"/>
              </a:spcBef>
              <a:buClrTx/>
              <a:defRPr sz="2800"/>
            </a:lvl2pPr>
            <a:lvl3pPr marL="1234407" indent="-320030">
              <a:spcBef>
                <a:spcPts val="600"/>
              </a:spcBef>
              <a:buClrTx/>
              <a:defRPr sz="2800"/>
            </a:lvl3pPr>
            <a:lvl4pPr marL="1727157" indent="-355591">
              <a:spcBef>
                <a:spcPts val="600"/>
              </a:spcBef>
              <a:buClrTx/>
              <a:defRPr sz="2800"/>
            </a:lvl4pPr>
            <a:lvl5pPr marL="2184346" indent="-355591">
              <a:spcBef>
                <a:spcPts val="600"/>
              </a:spcBef>
              <a:buClrTx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6" name="Title Text"/>
          <p:cNvSpPr txBox="1">
            <a:spLocks noGrp="1"/>
          </p:cNvSpPr>
          <p:nvPr>
            <p:ph type="title"/>
          </p:nvPr>
        </p:nvSpPr>
        <p:spPr>
          <a:xfrm>
            <a:off x="867704" y="246286"/>
            <a:ext cx="7819098" cy="288034"/>
          </a:xfrm>
          <a:prstGeom prst="rect">
            <a:avLst/>
          </a:prstGeom>
          <a:solidFill>
            <a:srgbClr val="5AC4DD"/>
          </a:solidFill>
        </p:spPr>
        <p:txBody>
          <a:bodyPr lIns="45718" tIns="45718" rIns="45718" bIns="45718"/>
          <a:lstStyle>
            <a:lvl1pPr>
              <a:defRPr spc="700"/>
            </a:lvl1pPr>
          </a:lstStyle>
          <a:p>
            <a:r>
              <a:t>Title Text</a:t>
            </a:r>
          </a:p>
        </p:txBody>
      </p:sp>
      <p:sp>
        <p:nvSpPr>
          <p:cNvPr id="317" name="Straight Connector 15"/>
          <p:cNvSpPr/>
          <p:nvPr/>
        </p:nvSpPr>
        <p:spPr>
          <a:xfrm flipH="1">
            <a:off x="471541" y="1062019"/>
            <a:ext cx="2" cy="3888433"/>
          </a:xfrm>
          <a:prstGeom prst="line">
            <a:avLst/>
          </a:prstGeom>
          <a:ln w="31750">
            <a:solidFill>
              <a:srgbClr val="5AC4DD"/>
            </a:solidFill>
          </a:ln>
        </p:spPr>
        <p:txBody>
          <a:bodyPr lIns="45718" tIns="45718" rIns="45718" bIns="45718"/>
          <a:lstStyle/>
          <a:p>
            <a:pPr defTabSz="914378" hangingPunct="0"/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18" name="TextBox 16"/>
          <p:cNvSpPr txBox="1"/>
          <p:nvPr/>
        </p:nvSpPr>
        <p:spPr>
          <a:xfrm>
            <a:off x="35497" y="614834"/>
            <a:ext cx="950642" cy="430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Atmosphere</a:t>
            </a:r>
          </a:p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Monitoring</a:t>
            </a:r>
          </a:p>
        </p:txBody>
      </p:sp>
      <p:pic>
        <p:nvPicPr>
          <p:cNvPr id="319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253" y="42236"/>
            <a:ext cx="693116" cy="652348"/>
          </a:xfrm>
          <a:prstGeom prst="rect">
            <a:avLst/>
          </a:prstGeom>
          <a:ln w="12700">
            <a:miter lim="400000"/>
          </a:ln>
        </p:spPr>
      </p:pic>
      <p:sp>
        <p:nvSpPr>
          <p:cNvPr id="320" name="Rectangle 1"/>
          <p:cNvSpPr/>
          <p:nvPr/>
        </p:nvSpPr>
        <p:spPr>
          <a:xfrm>
            <a:off x="5940152" y="4610776"/>
            <a:ext cx="901143" cy="409245"/>
          </a:xfrm>
          <a:prstGeom prst="rect">
            <a:avLst/>
          </a:prstGeom>
          <a:solidFill>
            <a:srgbClr val="F8F8F9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378" hangingPunct="0">
              <a:defRPr sz="1800">
                <a:latin typeface="Calibri"/>
                <a:ea typeface="Calibri"/>
                <a:cs typeface="Calibri"/>
                <a:sym typeface="Calibri"/>
              </a:defRPr>
            </a:pPr>
            <a:endParaRPr sz="18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1" name="Picture 18" descr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4051" y="4746177"/>
            <a:ext cx="823502" cy="141502"/>
          </a:xfrm>
          <a:prstGeom prst="rect">
            <a:avLst/>
          </a:prstGeom>
          <a:ln w="12700">
            <a:miter lim="400000"/>
          </a:ln>
        </p:spPr>
      </p:pic>
      <p:sp>
        <p:nvSpPr>
          <p:cNvPr id="3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6920" y="4931599"/>
            <a:ext cx="279881" cy="276995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6228088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7" y="4610264"/>
            <a:ext cx="2037896" cy="40976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34" name="Group 12"/>
          <p:cNvGrpSpPr/>
          <p:nvPr/>
        </p:nvGrpSpPr>
        <p:grpSpPr>
          <a:xfrm>
            <a:off x="-140429" y="-46114"/>
            <a:ext cx="2298487" cy="5282162"/>
            <a:chOff x="0" y="-1"/>
            <a:chExt cx="2298485" cy="5282160"/>
          </a:xfrm>
        </p:grpSpPr>
        <p:pic>
          <p:nvPicPr>
            <p:cNvPr id="330" name="Picture 2" descr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908" y="-1"/>
              <a:ext cx="2266578" cy="51896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33" name="Group 17"/>
            <p:cNvGrpSpPr/>
            <p:nvPr/>
          </p:nvGrpSpPr>
          <p:grpSpPr>
            <a:xfrm>
              <a:off x="-1" y="-2"/>
              <a:ext cx="2298487" cy="5282162"/>
              <a:chOff x="0" y="-1"/>
              <a:chExt cx="2298485" cy="5282161"/>
            </a:xfrm>
          </p:grpSpPr>
          <p:sp>
            <p:nvSpPr>
              <p:cNvPr id="331" name="Rectangle 18"/>
              <p:cNvSpPr/>
              <p:nvPr/>
            </p:nvSpPr>
            <p:spPr>
              <a:xfrm>
                <a:off x="31908" y="47079"/>
                <a:ext cx="2266578" cy="5235081"/>
              </a:xfrm>
              <a:prstGeom prst="rect">
                <a:avLst/>
              </a:prstGeom>
              <a:gradFill flip="none" rotWithShape="1">
                <a:gsLst>
                  <a:gs pos="0">
                    <a:srgbClr val="949CC8">
                      <a:alpha val="0"/>
                    </a:srgbClr>
                  </a:gs>
                  <a:gs pos="78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2" name="Rectangle 20"/>
              <p:cNvSpPr/>
              <p:nvPr/>
            </p:nvSpPr>
            <p:spPr>
              <a:xfrm>
                <a:off x="-1" y="-2"/>
                <a:ext cx="2298487" cy="5189616"/>
              </a:xfrm>
              <a:prstGeom prst="rect">
                <a:avLst/>
              </a:prstGeom>
              <a:solidFill>
                <a:srgbClr val="FFFFFF">
                  <a:alpha val="47843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3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00153" y="627534"/>
            <a:ext cx="4040190" cy="479825"/>
          </a:xfrm>
          <a:prstGeom prst="rect">
            <a:avLst/>
          </a:prstGeom>
        </p:spPr>
        <p:txBody>
          <a:bodyPr lIns="45718" tIns="45718" rIns="45718" bIns="45718" anchor="b"/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sz="2400" b="1"/>
            </a:lvl1pPr>
            <a:lvl2pPr marL="0" indent="0">
              <a:spcBef>
                <a:spcPts val="500"/>
              </a:spcBef>
              <a:buClrTx/>
              <a:buSzTx/>
              <a:buFontTx/>
              <a:buNone/>
              <a:defRPr sz="2400" b="1"/>
            </a:lvl2pPr>
            <a:lvl3pPr marL="0" indent="0">
              <a:spcBef>
                <a:spcPts val="500"/>
              </a:spcBef>
              <a:buClrTx/>
              <a:buSzTx/>
              <a:buFontTx/>
              <a:buNone/>
              <a:defRPr sz="2400" b="1"/>
            </a:lvl3pPr>
            <a:lvl4pPr marL="0" indent="0">
              <a:spcBef>
                <a:spcPts val="500"/>
              </a:spcBef>
              <a:buClrTx/>
              <a:buSzTx/>
              <a:buFontTx/>
              <a:buNone/>
              <a:defRPr sz="2400" b="1"/>
            </a:lvl4pPr>
            <a:lvl5pPr marL="0" indent="0">
              <a:spcBef>
                <a:spcPts val="500"/>
              </a:spcBef>
              <a:buClrTx/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6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087981" y="627534"/>
            <a:ext cx="4041777" cy="479825"/>
          </a:xfrm>
          <a:prstGeom prst="rect">
            <a:avLst/>
          </a:prstGeom>
        </p:spPr>
        <p:txBody>
          <a:bodyPr lIns="45718" tIns="45718" rIns="45718" bIns="45718" anchor="b"/>
          <a:lstStyle/>
          <a:p>
            <a:endParaRPr/>
          </a:p>
        </p:txBody>
      </p:sp>
      <p:sp>
        <p:nvSpPr>
          <p:cNvPr id="337" name="Title Text"/>
          <p:cNvSpPr txBox="1">
            <a:spLocks noGrp="1"/>
          </p:cNvSpPr>
          <p:nvPr>
            <p:ph type="title"/>
          </p:nvPr>
        </p:nvSpPr>
        <p:spPr>
          <a:xfrm>
            <a:off x="867704" y="246286"/>
            <a:ext cx="7819098" cy="288034"/>
          </a:xfrm>
          <a:prstGeom prst="rect">
            <a:avLst/>
          </a:prstGeom>
          <a:solidFill>
            <a:srgbClr val="5AC4DD"/>
          </a:solidFill>
        </p:spPr>
        <p:txBody>
          <a:bodyPr lIns="45718" tIns="45718" rIns="45718" bIns="45718"/>
          <a:lstStyle>
            <a:lvl1pPr>
              <a:defRPr spc="700"/>
            </a:lvl1pPr>
          </a:lstStyle>
          <a:p>
            <a:r>
              <a:t>Title Text</a:t>
            </a:r>
          </a:p>
        </p:txBody>
      </p:sp>
      <p:sp>
        <p:nvSpPr>
          <p:cNvPr id="338" name="Straight Connector 14"/>
          <p:cNvSpPr/>
          <p:nvPr/>
        </p:nvSpPr>
        <p:spPr>
          <a:xfrm flipH="1">
            <a:off x="471541" y="1062019"/>
            <a:ext cx="2" cy="3888433"/>
          </a:xfrm>
          <a:prstGeom prst="line">
            <a:avLst/>
          </a:prstGeom>
          <a:ln w="31750">
            <a:solidFill>
              <a:srgbClr val="5AC4DD"/>
            </a:solidFill>
          </a:ln>
        </p:spPr>
        <p:txBody>
          <a:bodyPr lIns="45718" tIns="45718" rIns="45718" bIns="45718"/>
          <a:lstStyle/>
          <a:p>
            <a:pPr defTabSz="914378" hangingPunct="0"/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39" name="TextBox 15"/>
          <p:cNvSpPr txBox="1"/>
          <p:nvPr/>
        </p:nvSpPr>
        <p:spPr>
          <a:xfrm>
            <a:off x="35497" y="614834"/>
            <a:ext cx="950642" cy="430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Atmosphere</a:t>
            </a:r>
          </a:p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Monitoring</a:t>
            </a:r>
          </a:p>
        </p:txBody>
      </p:sp>
      <p:pic>
        <p:nvPicPr>
          <p:cNvPr id="340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253" y="42236"/>
            <a:ext cx="693116" cy="652348"/>
          </a:xfrm>
          <a:prstGeom prst="rect">
            <a:avLst/>
          </a:prstGeom>
          <a:ln w="12700">
            <a:miter lim="400000"/>
          </a:ln>
        </p:spPr>
      </p:pic>
      <p:sp>
        <p:nvSpPr>
          <p:cNvPr id="341" name="Rectangle 21"/>
          <p:cNvSpPr/>
          <p:nvPr/>
        </p:nvSpPr>
        <p:spPr>
          <a:xfrm>
            <a:off x="5940152" y="4610776"/>
            <a:ext cx="901143" cy="409245"/>
          </a:xfrm>
          <a:prstGeom prst="rect">
            <a:avLst/>
          </a:prstGeom>
          <a:solidFill>
            <a:srgbClr val="F8F8F9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378" hangingPunct="0">
              <a:defRPr sz="1800">
                <a:latin typeface="Calibri"/>
                <a:ea typeface="Calibri"/>
                <a:cs typeface="Calibri"/>
                <a:sym typeface="Calibri"/>
              </a:defRPr>
            </a:pPr>
            <a:endParaRPr sz="18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2" name="Picture 22" descr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4051" y="4746177"/>
            <a:ext cx="823502" cy="141502"/>
          </a:xfrm>
          <a:prstGeom prst="rect">
            <a:avLst/>
          </a:prstGeom>
          <a:ln w="12700">
            <a:miter lim="400000"/>
          </a:ln>
        </p:spPr>
      </p:pic>
      <p:sp>
        <p:nvSpPr>
          <p:cNvPr id="3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6920" y="4931599"/>
            <a:ext cx="279881" cy="276995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353279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0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7" y="4610264"/>
            <a:ext cx="2037896" cy="40976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55" name="Group 28"/>
          <p:cNvGrpSpPr/>
          <p:nvPr/>
        </p:nvGrpSpPr>
        <p:grpSpPr>
          <a:xfrm>
            <a:off x="-140429" y="-46114"/>
            <a:ext cx="2298487" cy="5282162"/>
            <a:chOff x="0" y="-1"/>
            <a:chExt cx="2298485" cy="5282160"/>
          </a:xfrm>
        </p:grpSpPr>
        <p:pic>
          <p:nvPicPr>
            <p:cNvPr id="351" name="Picture 2" descr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908" y="-1"/>
              <a:ext cx="2266578" cy="51896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54" name="Group 30"/>
            <p:cNvGrpSpPr/>
            <p:nvPr/>
          </p:nvGrpSpPr>
          <p:grpSpPr>
            <a:xfrm>
              <a:off x="-1" y="-2"/>
              <a:ext cx="2298487" cy="5282162"/>
              <a:chOff x="0" y="-1"/>
              <a:chExt cx="2298485" cy="5282161"/>
            </a:xfrm>
          </p:grpSpPr>
          <p:sp>
            <p:nvSpPr>
              <p:cNvPr id="352" name="Rectangle 31"/>
              <p:cNvSpPr/>
              <p:nvPr/>
            </p:nvSpPr>
            <p:spPr>
              <a:xfrm>
                <a:off x="31908" y="47079"/>
                <a:ext cx="2266578" cy="5235081"/>
              </a:xfrm>
              <a:prstGeom prst="rect">
                <a:avLst/>
              </a:prstGeom>
              <a:gradFill flip="none" rotWithShape="1">
                <a:gsLst>
                  <a:gs pos="0">
                    <a:srgbClr val="949CC8">
                      <a:alpha val="0"/>
                    </a:srgbClr>
                  </a:gs>
                  <a:gs pos="78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3" name="Rectangle 32"/>
              <p:cNvSpPr/>
              <p:nvPr/>
            </p:nvSpPr>
            <p:spPr>
              <a:xfrm>
                <a:off x="-1" y="-2"/>
                <a:ext cx="2298487" cy="5189616"/>
              </a:xfrm>
              <a:prstGeom prst="rect">
                <a:avLst/>
              </a:prstGeom>
              <a:solidFill>
                <a:srgbClr val="FFFFFF">
                  <a:alpha val="47843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356" name="Title Text"/>
          <p:cNvSpPr txBox="1">
            <a:spLocks noGrp="1"/>
          </p:cNvSpPr>
          <p:nvPr>
            <p:ph type="title"/>
          </p:nvPr>
        </p:nvSpPr>
        <p:spPr>
          <a:xfrm>
            <a:off x="867704" y="246286"/>
            <a:ext cx="7819098" cy="288034"/>
          </a:xfrm>
          <a:prstGeom prst="rect">
            <a:avLst/>
          </a:prstGeom>
          <a:solidFill>
            <a:srgbClr val="5AC4DD"/>
          </a:solidFill>
        </p:spPr>
        <p:txBody>
          <a:bodyPr lIns="45718" tIns="45718" rIns="45718" bIns="45718"/>
          <a:lstStyle>
            <a:lvl1pPr>
              <a:defRPr spc="700"/>
            </a:lvl1pPr>
          </a:lstStyle>
          <a:p>
            <a:r>
              <a:t>Title Text</a:t>
            </a:r>
          </a:p>
        </p:txBody>
      </p:sp>
      <p:sp>
        <p:nvSpPr>
          <p:cNvPr id="357" name="Straight Connector 18"/>
          <p:cNvSpPr/>
          <p:nvPr/>
        </p:nvSpPr>
        <p:spPr>
          <a:xfrm flipH="1">
            <a:off x="471541" y="1062019"/>
            <a:ext cx="2" cy="3888433"/>
          </a:xfrm>
          <a:prstGeom prst="line">
            <a:avLst/>
          </a:prstGeom>
          <a:ln w="31750">
            <a:solidFill>
              <a:srgbClr val="5AC4DD"/>
            </a:solidFill>
          </a:ln>
        </p:spPr>
        <p:txBody>
          <a:bodyPr lIns="45718" tIns="45718" rIns="45718" bIns="45718"/>
          <a:lstStyle/>
          <a:p>
            <a:pPr defTabSz="914378" hangingPunct="0"/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58" name="TextBox 19"/>
          <p:cNvSpPr txBox="1"/>
          <p:nvPr/>
        </p:nvSpPr>
        <p:spPr>
          <a:xfrm>
            <a:off x="35497" y="614834"/>
            <a:ext cx="950642" cy="430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Atmosphere</a:t>
            </a:r>
          </a:p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Monitoring</a:t>
            </a:r>
          </a:p>
        </p:txBody>
      </p:sp>
      <p:pic>
        <p:nvPicPr>
          <p:cNvPr id="359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253" y="42236"/>
            <a:ext cx="693116" cy="652348"/>
          </a:xfrm>
          <a:prstGeom prst="rect">
            <a:avLst/>
          </a:prstGeom>
          <a:ln w="12700">
            <a:miter lim="400000"/>
          </a:ln>
        </p:spPr>
      </p:pic>
      <p:sp>
        <p:nvSpPr>
          <p:cNvPr id="360" name="Rectangle 13"/>
          <p:cNvSpPr/>
          <p:nvPr/>
        </p:nvSpPr>
        <p:spPr>
          <a:xfrm>
            <a:off x="5940152" y="4610776"/>
            <a:ext cx="901143" cy="409245"/>
          </a:xfrm>
          <a:prstGeom prst="rect">
            <a:avLst/>
          </a:prstGeom>
          <a:solidFill>
            <a:srgbClr val="F8F8F9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378" hangingPunct="0">
              <a:defRPr sz="1800">
                <a:latin typeface="Calibri"/>
                <a:ea typeface="Calibri"/>
                <a:cs typeface="Calibri"/>
                <a:sym typeface="Calibri"/>
              </a:defRPr>
            </a:pPr>
            <a:endParaRPr sz="18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1" name="Picture 14" descr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4051" y="4746177"/>
            <a:ext cx="823502" cy="141502"/>
          </a:xfrm>
          <a:prstGeom prst="rect">
            <a:avLst/>
          </a:prstGeom>
          <a:ln w="12700">
            <a:miter lim="400000"/>
          </a:ln>
        </p:spPr>
      </p:pic>
      <p:sp>
        <p:nvSpPr>
          <p:cNvPr id="3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6920" y="4931599"/>
            <a:ext cx="279881" cy="276995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799843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7" y="4610264"/>
            <a:ext cx="2037896" cy="40976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74" name="Group 25"/>
          <p:cNvGrpSpPr/>
          <p:nvPr/>
        </p:nvGrpSpPr>
        <p:grpSpPr>
          <a:xfrm>
            <a:off x="-140429" y="-46114"/>
            <a:ext cx="2298487" cy="5282162"/>
            <a:chOff x="0" y="-1"/>
            <a:chExt cx="2298485" cy="5282160"/>
          </a:xfrm>
        </p:grpSpPr>
        <p:pic>
          <p:nvPicPr>
            <p:cNvPr id="370" name="Picture 2" descr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908" y="-1"/>
              <a:ext cx="2266578" cy="51896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73" name="Group 27"/>
            <p:cNvGrpSpPr/>
            <p:nvPr/>
          </p:nvGrpSpPr>
          <p:grpSpPr>
            <a:xfrm>
              <a:off x="-1" y="-2"/>
              <a:ext cx="2298487" cy="5282162"/>
              <a:chOff x="0" y="-1"/>
              <a:chExt cx="2298485" cy="5282161"/>
            </a:xfrm>
          </p:grpSpPr>
          <p:sp>
            <p:nvSpPr>
              <p:cNvPr id="371" name="Rectangle 28"/>
              <p:cNvSpPr/>
              <p:nvPr/>
            </p:nvSpPr>
            <p:spPr>
              <a:xfrm>
                <a:off x="31908" y="47079"/>
                <a:ext cx="2266578" cy="5235081"/>
              </a:xfrm>
              <a:prstGeom prst="rect">
                <a:avLst/>
              </a:prstGeom>
              <a:gradFill flip="none" rotWithShape="1">
                <a:gsLst>
                  <a:gs pos="0">
                    <a:srgbClr val="949CC8">
                      <a:alpha val="0"/>
                    </a:srgbClr>
                  </a:gs>
                  <a:gs pos="78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2" name="Rectangle 29"/>
              <p:cNvSpPr/>
              <p:nvPr/>
            </p:nvSpPr>
            <p:spPr>
              <a:xfrm>
                <a:off x="-1" y="-2"/>
                <a:ext cx="2298487" cy="5189616"/>
              </a:xfrm>
              <a:prstGeom prst="rect">
                <a:avLst/>
              </a:prstGeom>
              <a:solidFill>
                <a:srgbClr val="FFFFFF">
                  <a:alpha val="47843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914378" hangingPunct="0">
                  <a:def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800" kern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375" name="Title Text"/>
          <p:cNvSpPr txBox="1">
            <a:spLocks noGrp="1"/>
          </p:cNvSpPr>
          <p:nvPr>
            <p:ph type="title"/>
          </p:nvPr>
        </p:nvSpPr>
        <p:spPr>
          <a:xfrm>
            <a:off x="1007224" y="204786"/>
            <a:ext cx="3008317" cy="871540"/>
          </a:xfrm>
          <a:prstGeom prst="rect">
            <a:avLst/>
          </a:prstGeom>
          <a:noFill/>
        </p:spPr>
        <p:txBody>
          <a:bodyPr lIns="45718" tIns="45718" rIns="45718" bIns="45718" anchor="b"/>
          <a:lstStyle>
            <a:lvl1pPr>
              <a:defRPr sz="2000" b="1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76" name="Body Level One…"/>
          <p:cNvSpPr txBox="1">
            <a:spLocks noGrp="1"/>
          </p:cNvSpPr>
          <p:nvPr>
            <p:ph type="body" idx="1"/>
          </p:nvPr>
        </p:nvSpPr>
        <p:spPr>
          <a:xfrm>
            <a:off x="3996755" y="204789"/>
            <a:ext cx="5111752" cy="4389836"/>
          </a:xfrm>
          <a:prstGeom prst="rect">
            <a:avLst/>
          </a:prstGeom>
        </p:spPr>
        <p:txBody>
          <a:bodyPr lIns="45718" tIns="45718" rIns="45718" bIns="45718"/>
          <a:lstStyle>
            <a:lvl1pPr indent="-342892">
              <a:spcBef>
                <a:spcPts val="700"/>
              </a:spcBef>
              <a:buClrTx/>
              <a:defRPr sz="3200"/>
            </a:lvl1pPr>
            <a:lvl2pPr marL="783752" indent="-326563">
              <a:spcBef>
                <a:spcPts val="700"/>
              </a:spcBef>
              <a:buClrTx/>
              <a:defRPr sz="3200"/>
            </a:lvl2pPr>
            <a:lvl3pPr marL="1219169" indent="-304793">
              <a:spcBef>
                <a:spcPts val="700"/>
              </a:spcBef>
              <a:buClrTx/>
              <a:defRPr sz="3200"/>
            </a:lvl3pPr>
            <a:lvl4pPr marL="1737317" indent="-365751">
              <a:spcBef>
                <a:spcPts val="700"/>
              </a:spcBef>
              <a:buClrTx/>
              <a:defRPr sz="3200"/>
            </a:lvl4pPr>
            <a:lvl5pPr marL="2194505" indent="-365751">
              <a:spcBef>
                <a:spcPts val="700"/>
              </a:spcBef>
              <a:buClrTx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007223" y="1076327"/>
            <a:ext cx="3008316" cy="3518297"/>
          </a:xfrm>
          <a:prstGeom prst="rect">
            <a:avLst/>
          </a:prstGeom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78" name="Straight Connector 15"/>
          <p:cNvSpPr/>
          <p:nvPr/>
        </p:nvSpPr>
        <p:spPr>
          <a:xfrm flipH="1">
            <a:off x="471541" y="1062019"/>
            <a:ext cx="2" cy="3888433"/>
          </a:xfrm>
          <a:prstGeom prst="line">
            <a:avLst/>
          </a:prstGeom>
          <a:ln w="31750">
            <a:solidFill>
              <a:srgbClr val="5AC4DD"/>
            </a:solidFill>
          </a:ln>
        </p:spPr>
        <p:txBody>
          <a:bodyPr lIns="45718" tIns="45718" rIns="45718" bIns="45718"/>
          <a:lstStyle/>
          <a:p>
            <a:pPr defTabSz="914378" hangingPunct="0"/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79" name="TextBox 16"/>
          <p:cNvSpPr txBox="1"/>
          <p:nvPr/>
        </p:nvSpPr>
        <p:spPr>
          <a:xfrm>
            <a:off x="35497" y="614834"/>
            <a:ext cx="950642" cy="430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Atmosphere</a:t>
            </a:r>
          </a:p>
          <a:p>
            <a:pPr algn="ctr" defTabSz="914378" hangingPunct="0">
              <a:defRPr sz="110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100" kern="0">
                <a:solidFill>
                  <a:srgbClr val="31859C"/>
                </a:solidFill>
                <a:latin typeface="Calibri"/>
                <a:ea typeface="Calibri"/>
                <a:cs typeface="Calibri"/>
                <a:sym typeface="Calibri"/>
              </a:rPr>
              <a:t>Monitoring</a:t>
            </a:r>
          </a:p>
        </p:txBody>
      </p:sp>
      <p:pic>
        <p:nvPicPr>
          <p:cNvPr id="380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253" y="42236"/>
            <a:ext cx="693116" cy="652348"/>
          </a:xfrm>
          <a:prstGeom prst="rect">
            <a:avLst/>
          </a:prstGeom>
          <a:ln w="12700">
            <a:miter lim="400000"/>
          </a:ln>
        </p:spPr>
      </p:pic>
      <p:sp>
        <p:nvSpPr>
          <p:cNvPr id="381" name="Rectangle 18"/>
          <p:cNvSpPr/>
          <p:nvPr/>
        </p:nvSpPr>
        <p:spPr>
          <a:xfrm>
            <a:off x="5940152" y="4610776"/>
            <a:ext cx="901143" cy="409245"/>
          </a:xfrm>
          <a:prstGeom prst="rect">
            <a:avLst/>
          </a:prstGeom>
          <a:solidFill>
            <a:srgbClr val="F8F8F9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378" hangingPunct="0">
              <a:defRPr sz="1800">
                <a:latin typeface="Calibri"/>
                <a:ea typeface="Calibri"/>
                <a:cs typeface="Calibri"/>
                <a:sym typeface="Calibri"/>
              </a:defRPr>
            </a:pPr>
            <a:endParaRPr sz="18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2" name="Picture 19" descr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4051" y="4746177"/>
            <a:ext cx="823502" cy="141502"/>
          </a:xfrm>
          <a:prstGeom prst="rect">
            <a:avLst/>
          </a:prstGeom>
          <a:ln w="12700">
            <a:miter lim="400000"/>
          </a:ln>
        </p:spPr>
      </p:pic>
      <p:sp>
        <p:nvSpPr>
          <p:cNvPr id="3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6920" y="4931599"/>
            <a:ext cx="279881" cy="276995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44393659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0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7" y="4610264"/>
            <a:ext cx="2037896" cy="409761"/>
          </a:xfrm>
          <a:prstGeom prst="rect">
            <a:avLst/>
          </a:prstGeom>
          <a:ln w="12700">
            <a:miter lim="400000"/>
          </a:ln>
        </p:spPr>
      </p:pic>
      <p:sp>
        <p:nvSpPr>
          <p:cNvPr id="401" name="Picture Placeholder 7"/>
          <p:cNvSpPr>
            <a:spLocks noGrp="1"/>
          </p:cNvSpPr>
          <p:nvPr>
            <p:ph type="pic" sz="half" idx="13"/>
          </p:nvPr>
        </p:nvSpPr>
        <p:spPr>
          <a:xfrm>
            <a:off x="2" y="976140"/>
            <a:ext cx="2692401" cy="39895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0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04547" y="4998655"/>
            <a:ext cx="279881" cy="276995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2021703"/>
      </p:ext>
    </p:extLst>
  </p:cSld>
  <p:clrMapOvr>
    <a:masterClrMapping/>
  </p:clrMapOvr>
  <p:transition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MWF_Master_Logo_WHITE_nostrap.png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4488657"/>
            <a:ext cx="1602110" cy="273844"/>
          </a:xfrm>
          <a:prstGeom prst="rect">
            <a:avLst/>
          </a:prstGeom>
        </p:spPr>
      </p:pic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6058978" y="4488657"/>
            <a:ext cx="1465181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7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</a:t>
            </a:r>
            <a:fld id="{D4C56AD5-C73F-B44A-96CB-E8BE2C5CB95A}" type="datetime4">
              <a:rPr kumimoji="0" lang="en-US" sz="675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December 8, 2020</a:t>
            </a:fld>
            <a:endParaRPr kumimoji="0" lang="en-US" sz="675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970649"/>
            <a:ext cx="5903737" cy="38985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700" b="1"/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485000"/>
            <a:ext cx="5903737" cy="29495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250"/>
              </a:lnSpc>
              <a:spcBef>
                <a:spcPts val="0"/>
              </a:spcBef>
              <a:buNone/>
              <a:defRPr sz="1800"/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025001"/>
            <a:ext cx="5903737" cy="23083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500"/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2340919"/>
            <a:ext cx="5903737" cy="19107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2571750"/>
            <a:ext cx="5903737" cy="17953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350"/>
              </a:lnSpc>
              <a:spcBef>
                <a:spcPts val="0"/>
              </a:spcBef>
              <a:buNone/>
              <a:defRPr sz="1050"/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276057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34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42" name="Straight Connector 41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7380510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838249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1" y="-8194"/>
            <a:ext cx="2323579" cy="5195022"/>
            <a:chOff x="-2988840" y="-681190"/>
            <a:chExt cx="2323579" cy="5195022"/>
          </a:xfrm>
        </p:grpSpPr>
        <p:pic>
          <p:nvPicPr>
            <p:cNvPr id="34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5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8" y="699543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5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5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5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107505" y="20835"/>
            <a:ext cx="878633" cy="4929617"/>
            <a:chOff x="164975" y="20834"/>
            <a:chExt cx="878633" cy="4929617"/>
          </a:xfrm>
        </p:grpSpPr>
        <p:cxnSp>
          <p:nvCxnSpPr>
            <p:cNvPr id="42" name="Straight Connector 41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8409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0"/>
            <a:ext cx="2106504" cy="5175268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-21945" y="-1"/>
            <a:ext cx="2102132" cy="516403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31640" y="722087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TextBox 31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chemeClr val="tx2"/>
                </a:solidFill>
              </a:rPr>
              <a:t>Marine </a:t>
            </a:r>
          </a:p>
          <a:p>
            <a:pPr algn="ctr"/>
            <a:r>
              <a:rPr lang="es-ES" sz="1000" b="1" dirty="0" err="1">
                <a:solidFill>
                  <a:schemeClr val="tx2"/>
                </a:solidFill>
              </a:rPr>
              <a:t>Monitoring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33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31582"/>
            <a:ext cx="7819096" cy="277539"/>
          </a:xfrm>
          <a:solidFill>
            <a:srgbClr val="0B6192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3395991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942975" y="699543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5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5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5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67705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7505" y="20835"/>
            <a:ext cx="878633" cy="4929617"/>
            <a:chOff x="164975" y="20834"/>
            <a:chExt cx="878633" cy="4929617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4715823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0000" y="4933175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0000" y="4933175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1024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60000" y="1080000"/>
            <a:ext cx="3240360" cy="271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00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801" y="4650009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"/>
          <a:stretch/>
        </p:blipFill>
        <p:spPr bwMode="auto">
          <a:xfrm>
            <a:off x="7291388" y="-11267"/>
            <a:ext cx="1852613" cy="516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621855" y="3536429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Climate</a:t>
            </a:r>
            <a:r>
              <a:rPr lang="es-ES" sz="1100" b="0" baseline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Change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6">
            <a:biLevel thresh="25000"/>
          </a:blip>
          <a:stretch>
            <a:fillRect/>
          </a:stretch>
        </p:blipFill>
        <p:spPr>
          <a:xfrm>
            <a:off x="2664000" y="4811835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81721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3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3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67705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107505" y="20835"/>
            <a:ext cx="878633" cy="4929617"/>
            <a:chOff x="164975" y="20834"/>
            <a:chExt cx="878633" cy="4929617"/>
          </a:xfrm>
        </p:grpSpPr>
        <p:cxnSp>
          <p:nvCxnSpPr>
            <p:cNvPr id="18" name="Straight Connector 17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6399283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5" y="6275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1" y="6275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9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5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7505" y="20835"/>
            <a:ext cx="878633" cy="4929617"/>
            <a:chOff x="164975" y="20834"/>
            <a:chExt cx="878633" cy="4929617"/>
          </a:xfrm>
        </p:grpSpPr>
        <p:cxnSp>
          <p:nvCxnSpPr>
            <p:cNvPr id="20" name="Straight Connector 19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3713441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1" y="-8194"/>
            <a:ext cx="2323579" cy="5195022"/>
            <a:chOff x="-2988840" y="-681190"/>
            <a:chExt cx="2323579" cy="5195022"/>
          </a:xfrm>
        </p:grpSpPr>
        <p:pic>
          <p:nvPicPr>
            <p:cNvPr id="19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867705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07505" y="20835"/>
            <a:ext cx="878633" cy="4929617"/>
            <a:chOff x="164975" y="20834"/>
            <a:chExt cx="878633" cy="4929617"/>
          </a:xfrm>
        </p:grpSpPr>
        <p:cxnSp>
          <p:nvCxnSpPr>
            <p:cNvPr id="24" name="Straight Connector 23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D43A8E8C-D148-48B8-AF81-7C82CEB72A13}"/>
              </a:ext>
            </a:extLst>
          </p:cNvPr>
          <p:cNvSpPr/>
          <p:nvPr userDrawn="1"/>
        </p:nvSpPr>
        <p:spPr>
          <a:xfrm>
            <a:off x="5940152" y="4521601"/>
            <a:ext cx="302433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7629F0-3CE0-444F-8D42-09010ABBBD2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400" y="4802401"/>
            <a:ext cx="817200" cy="156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C5AA8E-AF22-4911-A356-B6A73688C19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400" y="4705200"/>
            <a:ext cx="784800" cy="28820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E240566-52FD-41B4-AA0A-D3ACE416FAC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600" y="4694400"/>
            <a:ext cx="932400" cy="24463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3746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1" y="-8194"/>
            <a:ext cx="2323579" cy="5195022"/>
            <a:chOff x="-2988840" y="-681190"/>
            <a:chExt cx="2323579" cy="5195022"/>
          </a:xfrm>
        </p:grpSpPr>
        <p:pic>
          <p:nvPicPr>
            <p:cNvPr id="21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6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6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7505" y="20835"/>
            <a:ext cx="878633" cy="4929617"/>
            <a:chOff x="164975" y="20834"/>
            <a:chExt cx="878633" cy="4929617"/>
          </a:xfrm>
        </p:grpSpPr>
        <p:cxnSp>
          <p:nvCxnSpPr>
            <p:cNvPr id="23" name="Straight Connector 2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0549463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34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42" name="Straight Connector 41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8107465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2466893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0000" y="493317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0000" y="493317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1024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60000" y="1080000"/>
            <a:ext cx="3240360" cy="271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00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800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"/>
          <a:stretch/>
        </p:blipFill>
        <p:spPr bwMode="auto">
          <a:xfrm>
            <a:off x="7291387" y="-11268"/>
            <a:ext cx="1852613" cy="516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621854" y="3536429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Climate</a:t>
            </a:r>
            <a:r>
              <a:rPr lang="es-ES" sz="1100" b="0" baseline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Change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6">
            <a:biLevel thresh="25000"/>
          </a:blip>
          <a:stretch>
            <a:fillRect/>
          </a:stretch>
        </p:blipFill>
        <p:spPr>
          <a:xfrm>
            <a:off x="2664000" y="4811834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5395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18" name="Straight Connector 17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68588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image" Target="../media/image3.emf"/><Relationship Id="rId5" Type="http://schemas.openxmlformats.org/officeDocument/2006/relationships/slideLayout" Target="../slideLayouts/slideLayout68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67.xml"/><Relationship Id="rId9" Type="http://schemas.openxmlformats.org/officeDocument/2006/relationships/image" Target="../media/image1.emf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1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73.xml"/><Relationship Id="rId21" Type="http://schemas.openxmlformats.org/officeDocument/2006/relationships/image" Target="../media/image50.png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slideLayout" Target="../slideLayouts/slideLayout87.xml"/><Relationship Id="rId2" Type="http://schemas.openxmlformats.org/officeDocument/2006/relationships/slideLayout" Target="../slideLayouts/slideLayout72.xml"/><Relationship Id="rId16" Type="http://schemas.openxmlformats.org/officeDocument/2006/relationships/slideLayout" Target="../slideLayouts/slideLayout86.xml"/><Relationship Id="rId20" Type="http://schemas.openxmlformats.org/officeDocument/2006/relationships/image" Target="../media/image49.png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80.xml"/><Relationship Id="rId19" Type="http://schemas.openxmlformats.org/officeDocument/2006/relationships/theme" Target="../theme/theme11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4.xml"/><Relationship Id="rId22" Type="http://schemas.openxmlformats.org/officeDocument/2006/relationships/image" Target="../media/image31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theme" Target="../theme/theme12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image" Target="../media/image58.tiff"/><Relationship Id="rId4" Type="http://schemas.openxmlformats.org/officeDocument/2006/relationships/slideLayout" Target="../slideLayouts/slideLayout92.xml"/><Relationship Id="rId9" Type="http://schemas.openxmlformats.org/officeDocument/2006/relationships/image" Target="../media/image49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theme" Target="../theme/theme13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100.xml"/><Relationship Id="rId10" Type="http://schemas.openxmlformats.org/officeDocument/2006/relationships/image" Target="../media/image58.tiff"/><Relationship Id="rId4" Type="http://schemas.openxmlformats.org/officeDocument/2006/relationships/slideLayout" Target="../slideLayouts/slideLayout99.xml"/><Relationship Id="rId9" Type="http://schemas.openxmlformats.org/officeDocument/2006/relationships/image" Target="../media/image49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theme" Target="../theme/theme14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7.xml"/><Relationship Id="rId10" Type="http://schemas.openxmlformats.org/officeDocument/2006/relationships/image" Target="../media/image58.tiff"/><Relationship Id="rId4" Type="http://schemas.openxmlformats.org/officeDocument/2006/relationships/slideLayout" Target="../slideLayouts/slideLayout106.xml"/><Relationship Id="rId9" Type="http://schemas.openxmlformats.org/officeDocument/2006/relationships/image" Target="../media/image49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theme" Target="../theme/theme15.xml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13.xml"/><Relationship Id="rId9" Type="http://schemas.openxmlformats.org/officeDocument/2006/relationships/image" Target="../media/image49.pn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theme" Target="../theme/theme16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image" Target="../media/image58.tiff"/><Relationship Id="rId4" Type="http://schemas.openxmlformats.org/officeDocument/2006/relationships/slideLayout" Target="../slideLayouts/slideLayout120.xml"/><Relationship Id="rId9" Type="http://schemas.openxmlformats.org/officeDocument/2006/relationships/image" Target="../media/image49.png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theme" Target="../theme/theme17.xml"/><Relationship Id="rId3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30.xml"/><Relationship Id="rId2" Type="http://schemas.openxmlformats.org/officeDocument/2006/relationships/slideLayout" Target="../slideLayouts/slideLayout125.xml"/><Relationship Id="rId1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9.xml"/><Relationship Id="rId11" Type="http://schemas.openxmlformats.org/officeDocument/2006/relationships/image" Target="../media/image66.png"/><Relationship Id="rId5" Type="http://schemas.openxmlformats.org/officeDocument/2006/relationships/slideLayout" Target="../slideLayouts/slideLayout128.xml"/><Relationship Id="rId10" Type="http://schemas.openxmlformats.org/officeDocument/2006/relationships/image" Target="../media/image58.tiff"/><Relationship Id="rId4" Type="http://schemas.openxmlformats.org/officeDocument/2006/relationships/slideLayout" Target="../slideLayouts/slideLayout127.xml"/><Relationship Id="rId9" Type="http://schemas.openxmlformats.org/officeDocument/2006/relationships/image" Target="../media/image49.png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8.xml"/><Relationship Id="rId13" Type="http://schemas.openxmlformats.org/officeDocument/2006/relationships/slideLayout" Target="../slideLayouts/slideLayout143.xml"/><Relationship Id="rId18" Type="http://schemas.openxmlformats.org/officeDocument/2006/relationships/slideLayout" Target="../slideLayouts/slideLayout148.xml"/><Relationship Id="rId3" Type="http://schemas.openxmlformats.org/officeDocument/2006/relationships/slideLayout" Target="../slideLayouts/slideLayout133.xml"/><Relationship Id="rId21" Type="http://schemas.openxmlformats.org/officeDocument/2006/relationships/theme" Target="../theme/theme18.xml"/><Relationship Id="rId7" Type="http://schemas.openxmlformats.org/officeDocument/2006/relationships/slideLayout" Target="../slideLayouts/slideLayout137.xml"/><Relationship Id="rId12" Type="http://schemas.openxmlformats.org/officeDocument/2006/relationships/slideLayout" Target="../slideLayouts/slideLayout142.xml"/><Relationship Id="rId17" Type="http://schemas.openxmlformats.org/officeDocument/2006/relationships/slideLayout" Target="../slideLayouts/slideLayout147.xml"/><Relationship Id="rId2" Type="http://schemas.openxmlformats.org/officeDocument/2006/relationships/slideLayout" Target="../slideLayouts/slideLayout132.xml"/><Relationship Id="rId16" Type="http://schemas.openxmlformats.org/officeDocument/2006/relationships/slideLayout" Target="../slideLayouts/slideLayout146.xml"/><Relationship Id="rId20" Type="http://schemas.openxmlformats.org/officeDocument/2006/relationships/slideLayout" Target="../slideLayouts/slideLayout150.xml"/><Relationship Id="rId1" Type="http://schemas.openxmlformats.org/officeDocument/2006/relationships/slideLayout" Target="../slideLayouts/slideLayout131.xml"/><Relationship Id="rId6" Type="http://schemas.openxmlformats.org/officeDocument/2006/relationships/slideLayout" Target="../slideLayouts/slideLayout136.xml"/><Relationship Id="rId11" Type="http://schemas.openxmlformats.org/officeDocument/2006/relationships/slideLayout" Target="../slideLayouts/slideLayout141.xml"/><Relationship Id="rId24" Type="http://schemas.openxmlformats.org/officeDocument/2006/relationships/image" Target="../media/image31.png"/><Relationship Id="rId5" Type="http://schemas.openxmlformats.org/officeDocument/2006/relationships/slideLayout" Target="../slideLayouts/slideLayout135.xml"/><Relationship Id="rId15" Type="http://schemas.openxmlformats.org/officeDocument/2006/relationships/slideLayout" Target="../slideLayouts/slideLayout145.xml"/><Relationship Id="rId23" Type="http://schemas.openxmlformats.org/officeDocument/2006/relationships/image" Target="../media/image50.png"/><Relationship Id="rId10" Type="http://schemas.openxmlformats.org/officeDocument/2006/relationships/slideLayout" Target="../slideLayouts/slideLayout140.xml"/><Relationship Id="rId19" Type="http://schemas.openxmlformats.org/officeDocument/2006/relationships/slideLayout" Target="../slideLayouts/slideLayout149.xml"/><Relationship Id="rId4" Type="http://schemas.openxmlformats.org/officeDocument/2006/relationships/slideLayout" Target="../slideLayouts/slideLayout134.xml"/><Relationship Id="rId9" Type="http://schemas.openxmlformats.org/officeDocument/2006/relationships/slideLayout" Target="../slideLayouts/slideLayout139.xml"/><Relationship Id="rId14" Type="http://schemas.openxmlformats.org/officeDocument/2006/relationships/slideLayout" Target="../slideLayouts/slideLayout144.xml"/><Relationship Id="rId22" Type="http://schemas.openxmlformats.org/officeDocument/2006/relationships/image" Target="../media/image49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3.emf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image" Target="../media/image3.emf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image" Target="../media/image3.emf"/><Relationship Id="rId5" Type="http://schemas.openxmlformats.org/officeDocument/2006/relationships/slideLayout" Target="../slideLayouts/slideLayout27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1.e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image" Target="../media/image3.emf"/><Relationship Id="rId5" Type="http://schemas.openxmlformats.org/officeDocument/2006/relationships/slideLayout" Target="../slideLayouts/slideLayout34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33.xml"/><Relationship Id="rId9" Type="http://schemas.openxmlformats.org/officeDocument/2006/relationships/image" Target="../media/image1.e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image" Target="../media/image3.emf"/><Relationship Id="rId5" Type="http://schemas.openxmlformats.org/officeDocument/2006/relationships/slideLayout" Target="../slideLayouts/slideLayout41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0.xml"/><Relationship Id="rId9" Type="http://schemas.openxmlformats.org/officeDocument/2006/relationships/image" Target="../media/image1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image" Target="../media/image3.emf"/><Relationship Id="rId5" Type="http://schemas.openxmlformats.org/officeDocument/2006/relationships/slideLayout" Target="../slideLayouts/slideLayout48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7.xml"/><Relationship Id="rId9" Type="http://schemas.openxmlformats.org/officeDocument/2006/relationships/image" Target="../media/image1.e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image" Target="../media/image3.emf"/><Relationship Id="rId5" Type="http://schemas.openxmlformats.org/officeDocument/2006/relationships/slideLayout" Target="../slideLayouts/slideLayout5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54.xml"/><Relationship Id="rId9" Type="http://schemas.openxmlformats.org/officeDocument/2006/relationships/image" Target="../media/image1.emf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60.xml"/><Relationship Id="rId7" Type="http://schemas.openxmlformats.org/officeDocument/2006/relationships/theme" Target="../theme/theme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2.xml"/><Relationship Id="rId10" Type="http://schemas.openxmlformats.org/officeDocument/2006/relationships/image" Target="../media/image3.emf"/><Relationship Id="rId4" Type="http://schemas.openxmlformats.org/officeDocument/2006/relationships/slideLayout" Target="../slideLayouts/slideLayout61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8760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7600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8760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Copernicus vecto def  Europe's eyes on Earth.eps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0" t="24242" r="10776" b="21237"/>
          <a:stretch/>
        </p:blipFill>
        <p:spPr>
          <a:xfrm>
            <a:off x="6516216" y="4372197"/>
            <a:ext cx="889000" cy="431801"/>
          </a:xfrm>
          <a:prstGeom prst="rect">
            <a:avLst/>
          </a:prstGeom>
        </p:spPr>
      </p:pic>
      <p:pic>
        <p:nvPicPr>
          <p:cNvPr id="12" name="Picture 11" descr="ECMWF_Master_Logo_CMYK_nostrap (1).eps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046" y="4545844"/>
            <a:ext cx="1043109" cy="179996"/>
          </a:xfrm>
          <a:prstGeom prst="rect">
            <a:avLst/>
          </a:prstGeom>
        </p:spPr>
      </p:pic>
      <p:pic>
        <p:nvPicPr>
          <p:cNvPr id="7" name="Picture 6" descr="logo-ce-horizontal-en-quadri.eps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427273"/>
            <a:ext cx="1090874" cy="28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243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55" r:id="rId5"/>
    <p:sldLayoutId id="2147483727" r:id="rId6"/>
    <p:sldLayoutId id="2147483728" r:id="rId7"/>
    <p:sldLayoutId id="2147483729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8760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7600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8760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Copernicus vecto def  Europe's eyes on Earth.eps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0" t="24242" r="10776" b="21237"/>
          <a:stretch/>
        </p:blipFill>
        <p:spPr>
          <a:xfrm>
            <a:off x="6516216" y="4372197"/>
            <a:ext cx="889000" cy="431801"/>
          </a:xfrm>
          <a:prstGeom prst="rect">
            <a:avLst/>
          </a:prstGeom>
        </p:spPr>
      </p:pic>
      <p:pic>
        <p:nvPicPr>
          <p:cNvPr id="14" name="Picture 13" descr="ECMWF_Master_Logo_CMYK_nostrap (1).eps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046" y="4545844"/>
            <a:ext cx="1043109" cy="179996"/>
          </a:xfrm>
          <a:prstGeom prst="rect">
            <a:avLst/>
          </a:prstGeom>
        </p:spPr>
      </p:pic>
      <p:pic>
        <p:nvPicPr>
          <p:cNvPr id="15" name="Picture 14" descr="logo-ce-horizontal-en-quadri.eps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427273"/>
            <a:ext cx="1090874" cy="28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504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5" descr="Shape 15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730176" y="4624181"/>
            <a:ext cx="2037897" cy="409761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Shape 16" descr="Shape 16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7856195" y="4796737"/>
            <a:ext cx="890557" cy="153024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942976" y="699542"/>
            <a:ext cx="7743825" cy="3823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23" tIns="91423" rIns="91423" bIns="91423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867704" y="235007"/>
            <a:ext cx="7819098" cy="277541"/>
          </a:xfrm>
          <a:prstGeom prst="rect">
            <a:avLst/>
          </a:prstGeom>
          <a:solidFill>
            <a:srgbClr val="94133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23" tIns="91423" rIns="91423" bIns="91423" anchor="ctr">
            <a:normAutofit/>
          </a:bodyPr>
          <a:lstStyle/>
          <a:p>
            <a:r>
              <a:t>Title Text</a:t>
            </a:r>
          </a:p>
        </p:txBody>
      </p:sp>
      <p:grpSp>
        <p:nvGrpSpPr>
          <p:cNvPr id="9" name="Shape 50"/>
          <p:cNvGrpSpPr/>
          <p:nvPr/>
        </p:nvGrpSpPr>
        <p:grpSpPr>
          <a:xfrm>
            <a:off x="107503" y="20829"/>
            <a:ext cx="878636" cy="4929624"/>
            <a:chOff x="0" y="-2"/>
            <a:chExt cx="878634" cy="4929622"/>
          </a:xfrm>
        </p:grpSpPr>
        <p:sp>
          <p:nvSpPr>
            <p:cNvPr id="6" name="Shape 51"/>
            <p:cNvSpPr/>
            <p:nvPr/>
          </p:nvSpPr>
          <p:spPr>
            <a:xfrm flipH="1">
              <a:off x="338634" y="1041185"/>
              <a:ext cx="2" cy="3888435"/>
            </a:xfrm>
            <a:prstGeom prst="line">
              <a:avLst/>
            </a:prstGeom>
            <a:noFill/>
            <a:ln w="31750" cap="flat">
              <a:solidFill>
                <a:srgbClr val="941333">
                  <a:alpha val="80784"/>
                </a:srgbClr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914378" hangingPunct="0"/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" name="Shape 52"/>
            <p:cNvSpPr txBox="1"/>
            <p:nvPr/>
          </p:nvSpPr>
          <p:spPr>
            <a:xfrm>
              <a:off x="0" y="593999"/>
              <a:ext cx="878634" cy="4308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 defTabSz="914378" hangingPunct="0">
                <a:defRPr sz="110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100" kern="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rPr>
                <a:t>Climate</a:t>
              </a:r>
            </a:p>
            <a:p>
              <a:pPr defTabSz="914378" hangingPunct="0">
                <a:defRPr sz="110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100" kern="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rPr>
                <a:t>Change</a:t>
              </a:r>
            </a:p>
          </p:txBody>
        </p:sp>
        <p:pic>
          <p:nvPicPr>
            <p:cNvPr id="8" name="Shape 53" descr="Shape 53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10270" y="-2"/>
              <a:ext cx="662955" cy="6840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1769" y="4927209"/>
            <a:ext cx="275033" cy="276956"/>
          </a:xfrm>
          <a:prstGeom prst="rect">
            <a:avLst/>
          </a:prstGeom>
          <a:ln w="12700">
            <a:miter lim="400000"/>
          </a:ln>
        </p:spPr>
        <p:txBody>
          <a:bodyPr wrap="none" lIns="45699" tIns="45699" rIns="45699" bIns="45699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defTabSz="914378" hangingPunct="0"/>
            <a:fld id="{86CB4B4D-7CA3-9044-876B-883B54F8677D}" type="slidenum">
              <a:rPr lang="it-IT" kern="0" smtClean="0"/>
              <a:pPr defTabSz="914378" hangingPunct="0"/>
              <a:t>‹#›</a:t>
            </a:fld>
            <a:endParaRPr lang="it-IT" kern="0"/>
          </a:p>
        </p:txBody>
      </p:sp>
    </p:spTree>
    <p:extLst>
      <p:ext uri="{BB962C8B-B14F-4D97-AF65-F5344CB8AC3E}">
        <p14:creationId xmlns:p14="http://schemas.microsoft.com/office/powerpoint/2010/main" val="2705969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1" r:id="rId4"/>
    <p:sldLayoutId id="2147483762" r:id="rId5"/>
    <p:sldLayoutId id="2147483763" r:id="rId6"/>
    <p:sldLayoutId id="2147483764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838" r:id="rId16"/>
    <p:sldLayoutId id="2147483880" r:id="rId17"/>
    <p:sldLayoutId id="2147483881" r:id="rId18"/>
  </p:sldLayoutIdLst>
  <p:transition spd="med"/>
  <p:txStyles>
    <p:titleStyle>
      <a:lvl1pPr marL="0" marR="0" indent="0" algn="l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l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l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l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l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0" algn="l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0" algn="l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0" algn="l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0" algn="l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342892" marR="0" indent="-215894" algn="l" defTabSz="914378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761981" marR="0" indent="-190496" algn="l" defTabSz="914378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000000"/>
        </a:buClr>
        <a:buSzPct val="100000"/>
        <a:buFont typeface="Arial"/>
        <a:buChar char="–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174721" marR="0" indent="-158746" algn="l" defTabSz="914378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1660028" marR="0" indent="-199565" algn="l" defTabSz="914378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000000"/>
        </a:buClr>
        <a:buSzPct val="100000"/>
        <a:buFont typeface="Arial"/>
        <a:buChar char="–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2117217" marR="0" indent="-199565" algn="l" defTabSz="914378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000000"/>
        </a:buClr>
        <a:buSzPct val="100000"/>
        <a:buFont typeface="Arial"/>
        <a:buChar char="»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2514537" marR="0" indent="-101597" algn="l" defTabSz="914378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2971726" marR="0" indent="-101597" algn="l" defTabSz="914378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428915" marR="0" indent="-101597" algn="l" defTabSz="914378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3886103" marR="0" indent="-101597" algn="l" defTabSz="914378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5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4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5940153" y="4610777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004051" y="4746178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435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</p:sldLayoutIdLst>
  <p:txStyles>
    <p:titleStyle>
      <a:lvl1pPr algn="ctr" defTabSz="914378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defTabSz="914378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5940152" y="4610776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004051" y="4746177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055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5940152" y="4610776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004051" y="4746177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429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5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4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3570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</p:sldLayoutIdLst>
  <p:txStyles>
    <p:titleStyle>
      <a:lvl1pPr algn="ctr" defTabSz="914378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defTabSz="914378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2024F-749C-EB4F-9516-B91D3801E622}" type="datetime1">
              <a:rPr lang="it-IT" smtClean="0"/>
              <a:t>08/12/2020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C3S 311a Lot3 Annual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5940152" y="4610776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004051" y="4746177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096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5940152" y="4610776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004051" y="4746177"/>
            <a:ext cx="823500" cy="141500"/>
          </a:xfrm>
          <a:prstGeom prst="rect">
            <a:avLst/>
          </a:prstGeom>
        </p:spPr>
      </p:pic>
      <p:pic>
        <p:nvPicPr>
          <p:cNvPr id="10" name="Picture 6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115616" y="4820507"/>
            <a:ext cx="1068237" cy="199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53218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5" descr="Shape 15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730176" y="4624181"/>
            <a:ext cx="2037897" cy="409761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Shape 16" descr="Shape 16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7856195" y="4796737"/>
            <a:ext cx="890557" cy="153024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942976" y="699542"/>
            <a:ext cx="7743825" cy="3823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23" tIns="91423" rIns="91423" bIns="91423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867704" y="235007"/>
            <a:ext cx="7819098" cy="277541"/>
          </a:xfrm>
          <a:prstGeom prst="rect">
            <a:avLst/>
          </a:prstGeom>
          <a:solidFill>
            <a:srgbClr val="941333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23" tIns="91423" rIns="91423" bIns="91423" anchor="ctr">
            <a:normAutofit/>
          </a:bodyPr>
          <a:lstStyle/>
          <a:p>
            <a:r>
              <a:t>Title Text</a:t>
            </a:r>
          </a:p>
        </p:txBody>
      </p:sp>
      <p:grpSp>
        <p:nvGrpSpPr>
          <p:cNvPr id="9" name="Shape 50"/>
          <p:cNvGrpSpPr/>
          <p:nvPr/>
        </p:nvGrpSpPr>
        <p:grpSpPr>
          <a:xfrm>
            <a:off x="107503" y="20829"/>
            <a:ext cx="878636" cy="4929624"/>
            <a:chOff x="0" y="-2"/>
            <a:chExt cx="878634" cy="4929622"/>
          </a:xfrm>
        </p:grpSpPr>
        <p:sp>
          <p:nvSpPr>
            <p:cNvPr id="6" name="Shape 51"/>
            <p:cNvSpPr/>
            <p:nvPr/>
          </p:nvSpPr>
          <p:spPr>
            <a:xfrm flipH="1">
              <a:off x="338634" y="1041185"/>
              <a:ext cx="2" cy="3888435"/>
            </a:xfrm>
            <a:prstGeom prst="line">
              <a:avLst/>
            </a:prstGeom>
            <a:noFill/>
            <a:ln w="31750" cap="flat">
              <a:solidFill>
                <a:srgbClr val="941333">
                  <a:alpha val="80784"/>
                </a:srgbClr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defTabSz="914378" hangingPunct="0"/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" name="Shape 52"/>
            <p:cNvSpPr txBox="1"/>
            <p:nvPr/>
          </p:nvSpPr>
          <p:spPr>
            <a:xfrm>
              <a:off x="0" y="593999"/>
              <a:ext cx="878634" cy="4308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 defTabSz="914378" hangingPunct="0">
                <a:defRPr sz="110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100" kern="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rPr>
                <a:t>Climate</a:t>
              </a:r>
            </a:p>
            <a:p>
              <a:pPr defTabSz="914378" hangingPunct="0">
                <a:defRPr sz="110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100" kern="0">
                  <a:solidFill>
                    <a:srgbClr val="941333"/>
                  </a:solidFill>
                  <a:latin typeface="Calibri"/>
                  <a:ea typeface="Calibri"/>
                  <a:cs typeface="Calibri"/>
                  <a:sym typeface="Calibri"/>
                </a:rPr>
                <a:t>Change</a:t>
              </a:r>
            </a:p>
          </p:txBody>
        </p:sp>
        <p:pic>
          <p:nvPicPr>
            <p:cNvPr id="8" name="Shape 53" descr="Shape 53"/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10270" y="-2"/>
              <a:ext cx="662955" cy="6840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1769" y="4927209"/>
            <a:ext cx="275033" cy="276956"/>
          </a:xfrm>
          <a:prstGeom prst="rect">
            <a:avLst/>
          </a:prstGeom>
          <a:ln w="12700">
            <a:miter lim="400000"/>
          </a:ln>
        </p:spPr>
        <p:txBody>
          <a:bodyPr wrap="none" lIns="45699" tIns="45699" rIns="45699" bIns="45699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defTabSz="914378" hangingPunct="0"/>
            <a:fld id="{86CB4B4D-7CA3-9044-876B-883B54F8677D}" type="slidenum">
              <a:rPr lang="it-IT" kern="0" smtClean="0"/>
              <a:pPr defTabSz="914378" hangingPunct="0"/>
              <a:t>‹#›</a:t>
            </a:fld>
            <a:endParaRPr lang="it-IT" kern="0"/>
          </a:p>
        </p:txBody>
      </p:sp>
    </p:spTree>
    <p:extLst>
      <p:ext uri="{BB962C8B-B14F-4D97-AF65-F5344CB8AC3E}">
        <p14:creationId xmlns:p14="http://schemas.microsoft.com/office/powerpoint/2010/main" val="3984312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  <p:sldLayoutId id="2147483856" r:id="rId16"/>
    <p:sldLayoutId id="2147483857" r:id="rId17"/>
    <p:sldLayoutId id="2147483858" r:id="rId18"/>
    <p:sldLayoutId id="2147483879" r:id="rId19"/>
    <p:sldLayoutId id="2147483882" r:id="rId20"/>
  </p:sldLayoutIdLst>
  <p:transition spd="med"/>
  <p:txStyles>
    <p:titleStyle>
      <a:lvl1pPr marL="0" marR="0" indent="0" algn="l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l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l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l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l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0" algn="l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0" algn="l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0" algn="l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0" algn="l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342892" marR="0" indent="-215894" algn="l" defTabSz="914378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761981" marR="0" indent="-190496" algn="l" defTabSz="914378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000000"/>
        </a:buClr>
        <a:buSzPct val="100000"/>
        <a:buFont typeface="Arial"/>
        <a:buChar char="–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174721" marR="0" indent="-158746" algn="l" defTabSz="914378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1660028" marR="0" indent="-199565" algn="l" defTabSz="914378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000000"/>
        </a:buClr>
        <a:buSzPct val="100000"/>
        <a:buFont typeface="Arial"/>
        <a:buChar char="–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2117217" marR="0" indent="-199565" algn="l" defTabSz="914378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000000"/>
        </a:buClr>
        <a:buSzPct val="100000"/>
        <a:buFont typeface="Arial"/>
        <a:buChar char="»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2514537" marR="0" indent="-101597" algn="l" defTabSz="914378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2971726" marR="0" indent="-101597" algn="l" defTabSz="914378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428915" marR="0" indent="-101597" algn="l" defTabSz="914378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3886103" marR="0" indent="-101597" algn="l" defTabSz="914378" rtl="0" latinLnBrk="0">
        <a:lnSpc>
          <a:spcPct val="100000"/>
        </a:lnSpc>
        <a:spcBef>
          <a:spcPts val="4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37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8760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7600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8760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Copernicus vecto def  Europe's eyes on Earth.eps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0" t="24242" r="10776" b="21237"/>
          <a:stretch/>
        </p:blipFill>
        <p:spPr>
          <a:xfrm>
            <a:off x="6516216" y="4372197"/>
            <a:ext cx="889000" cy="431801"/>
          </a:xfrm>
          <a:prstGeom prst="rect">
            <a:avLst/>
          </a:prstGeom>
        </p:spPr>
      </p:pic>
      <p:pic>
        <p:nvPicPr>
          <p:cNvPr id="14" name="Picture 13" descr="ECMWF_Master_Logo_CMYK_nostrap (1).eps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046" y="4545844"/>
            <a:ext cx="1043109" cy="179996"/>
          </a:xfrm>
          <a:prstGeom prst="rect">
            <a:avLst/>
          </a:prstGeom>
        </p:spPr>
      </p:pic>
      <p:pic>
        <p:nvPicPr>
          <p:cNvPr id="15" name="Picture 14" descr="logo-ce-horizontal-en-quadri.eps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427273"/>
            <a:ext cx="1090874" cy="28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46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8760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7600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8760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Copernicus vecto def  Europe's eyes on Earth.eps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0" t="24242" r="10776" b="21237"/>
          <a:stretch/>
        </p:blipFill>
        <p:spPr>
          <a:xfrm>
            <a:off x="6516216" y="4372197"/>
            <a:ext cx="889000" cy="431801"/>
          </a:xfrm>
          <a:prstGeom prst="rect">
            <a:avLst/>
          </a:prstGeom>
        </p:spPr>
      </p:pic>
      <p:pic>
        <p:nvPicPr>
          <p:cNvPr id="14" name="Picture 13" descr="ECMWF_Master_Logo_CMYK_nostrap (1).eps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046" y="4545844"/>
            <a:ext cx="1043109" cy="179996"/>
          </a:xfrm>
          <a:prstGeom prst="rect">
            <a:avLst/>
          </a:prstGeom>
        </p:spPr>
      </p:pic>
      <p:pic>
        <p:nvPicPr>
          <p:cNvPr id="15" name="Picture 14" descr="logo-ce-horizontal-en-quadri.eps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427273"/>
            <a:ext cx="1090874" cy="28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46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8760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7600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8760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Copernicus vecto def  Europe's eyes on Earth.eps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0" t="24242" r="10776" b="21237"/>
          <a:stretch/>
        </p:blipFill>
        <p:spPr>
          <a:xfrm>
            <a:off x="6516216" y="4372197"/>
            <a:ext cx="889000" cy="431801"/>
          </a:xfrm>
          <a:prstGeom prst="rect">
            <a:avLst/>
          </a:prstGeom>
        </p:spPr>
      </p:pic>
      <p:pic>
        <p:nvPicPr>
          <p:cNvPr id="14" name="Picture 13" descr="ECMWF_Master_Logo_CMYK_nostrap (1).eps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046" y="4545844"/>
            <a:ext cx="1043109" cy="179996"/>
          </a:xfrm>
          <a:prstGeom prst="rect">
            <a:avLst/>
          </a:prstGeom>
        </p:spPr>
      </p:pic>
      <p:pic>
        <p:nvPicPr>
          <p:cNvPr id="15" name="Picture 14" descr="logo-ce-horizontal-en-quadri.eps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427273"/>
            <a:ext cx="1090874" cy="28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710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8760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7600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8760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Copernicus vecto def  Europe's eyes on Earth.eps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0" t="24242" r="10776" b="21237"/>
          <a:stretch/>
        </p:blipFill>
        <p:spPr>
          <a:xfrm>
            <a:off x="6516216" y="4372197"/>
            <a:ext cx="889000" cy="431801"/>
          </a:xfrm>
          <a:prstGeom prst="rect">
            <a:avLst/>
          </a:prstGeom>
        </p:spPr>
      </p:pic>
      <p:pic>
        <p:nvPicPr>
          <p:cNvPr id="11" name="Picture 10" descr="ECMWF_Master_Logo_CMYK_nostrap (1).eps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046" y="4545844"/>
            <a:ext cx="1043109" cy="179996"/>
          </a:xfrm>
          <a:prstGeom prst="rect">
            <a:avLst/>
          </a:prstGeom>
        </p:spPr>
      </p:pic>
      <p:pic>
        <p:nvPicPr>
          <p:cNvPr id="12" name="Picture 11" descr="logo-ce-horizontal-en-quadri.eps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427273"/>
            <a:ext cx="1090874" cy="28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855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8760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7600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8760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Copernicus vecto def  Europe's eyes on Earth.eps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0" t="24242" r="10776" b="21237"/>
          <a:stretch/>
        </p:blipFill>
        <p:spPr>
          <a:xfrm>
            <a:off x="6516216" y="4372197"/>
            <a:ext cx="889000" cy="431801"/>
          </a:xfrm>
          <a:prstGeom prst="rect">
            <a:avLst/>
          </a:prstGeom>
        </p:spPr>
      </p:pic>
      <p:pic>
        <p:nvPicPr>
          <p:cNvPr id="11" name="Picture 10" descr="ECMWF_Master_Logo_CMYK_nostrap (1).eps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046" y="4545844"/>
            <a:ext cx="1043109" cy="179996"/>
          </a:xfrm>
          <a:prstGeom prst="rect">
            <a:avLst/>
          </a:prstGeom>
        </p:spPr>
      </p:pic>
      <p:pic>
        <p:nvPicPr>
          <p:cNvPr id="12" name="Picture 11" descr="logo-ce-horizontal-en-quadri.eps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427273"/>
            <a:ext cx="1090874" cy="28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689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8760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7600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8760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Copernicus vecto def  Europe's eyes on Earth.eps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0" t="24242" r="10776" b="21237"/>
          <a:stretch/>
        </p:blipFill>
        <p:spPr>
          <a:xfrm>
            <a:off x="6516216" y="4372197"/>
            <a:ext cx="889000" cy="431801"/>
          </a:xfrm>
          <a:prstGeom prst="rect">
            <a:avLst/>
          </a:prstGeom>
        </p:spPr>
      </p:pic>
      <p:pic>
        <p:nvPicPr>
          <p:cNvPr id="14" name="Picture 13" descr="ECMWF_Master_Logo_CMYK_nostrap (1).eps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046" y="4545844"/>
            <a:ext cx="1043109" cy="179996"/>
          </a:xfrm>
          <a:prstGeom prst="rect">
            <a:avLst/>
          </a:prstGeom>
        </p:spPr>
      </p:pic>
      <p:pic>
        <p:nvPicPr>
          <p:cNvPr id="15" name="Picture 14" descr="logo-ce-horizontal-en-quadri.eps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427273"/>
            <a:ext cx="1090874" cy="28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30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8760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7600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8760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Copernicus vecto def  Europe's eyes on Earth.eps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0" t="24242" r="10776" b="21237"/>
          <a:stretch/>
        </p:blipFill>
        <p:spPr>
          <a:xfrm>
            <a:off x="6516216" y="4372197"/>
            <a:ext cx="889000" cy="431801"/>
          </a:xfrm>
          <a:prstGeom prst="rect">
            <a:avLst/>
          </a:prstGeom>
        </p:spPr>
      </p:pic>
      <p:pic>
        <p:nvPicPr>
          <p:cNvPr id="14" name="Picture 13" descr="ECMWF_Master_Logo_CMYK_nostrap (1).eps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046" y="4545844"/>
            <a:ext cx="1043109" cy="179996"/>
          </a:xfrm>
          <a:prstGeom prst="rect">
            <a:avLst/>
          </a:prstGeom>
        </p:spPr>
      </p:pic>
      <p:pic>
        <p:nvPicPr>
          <p:cNvPr id="15" name="Picture 14" descr="logo-ce-horizontal-en-quadri.eps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427273"/>
            <a:ext cx="1090874" cy="28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82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8760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7600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8760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Copernicus vecto def  Europe's eyes on Earth.eps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0" t="24242" r="10776" b="21237"/>
          <a:stretch/>
        </p:blipFill>
        <p:spPr>
          <a:xfrm>
            <a:off x="6516216" y="4372197"/>
            <a:ext cx="889000" cy="431801"/>
          </a:xfrm>
          <a:prstGeom prst="rect">
            <a:avLst/>
          </a:prstGeom>
        </p:spPr>
      </p:pic>
      <p:pic>
        <p:nvPicPr>
          <p:cNvPr id="14" name="Picture 13" descr="ECMWF_Master_Logo_CMYK_nostrap (1).eps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046" y="4545844"/>
            <a:ext cx="1043109" cy="179996"/>
          </a:xfrm>
          <a:prstGeom prst="rect">
            <a:avLst/>
          </a:prstGeom>
        </p:spPr>
      </p:pic>
      <p:pic>
        <p:nvPicPr>
          <p:cNvPr id="15" name="Picture 14" descr="logo-ce-horizontal-en-quadri.eps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427273"/>
            <a:ext cx="1090874" cy="28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69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10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9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9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9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1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14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5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78.png"/><Relationship Id="rId18" Type="http://schemas.openxmlformats.org/officeDocument/2006/relationships/image" Target="../media/image83.png"/><Relationship Id="rId26" Type="http://schemas.openxmlformats.org/officeDocument/2006/relationships/image" Target="../media/image91.png"/><Relationship Id="rId3" Type="http://schemas.openxmlformats.org/officeDocument/2006/relationships/image" Target="../media/image68.png"/><Relationship Id="rId21" Type="http://schemas.openxmlformats.org/officeDocument/2006/relationships/image" Target="../media/image86.png"/><Relationship Id="rId7" Type="http://schemas.openxmlformats.org/officeDocument/2006/relationships/image" Target="../media/image72.png"/><Relationship Id="rId12" Type="http://schemas.openxmlformats.org/officeDocument/2006/relationships/image" Target="../media/image77.png"/><Relationship Id="rId17" Type="http://schemas.openxmlformats.org/officeDocument/2006/relationships/image" Target="../media/image82.png"/><Relationship Id="rId25" Type="http://schemas.openxmlformats.org/officeDocument/2006/relationships/image" Target="../media/image90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81.png"/><Relationship Id="rId20" Type="http://schemas.openxmlformats.org/officeDocument/2006/relationships/image" Target="../media/image85.png"/><Relationship Id="rId29" Type="http://schemas.openxmlformats.org/officeDocument/2006/relationships/image" Target="../media/image94.pn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71.png"/><Relationship Id="rId11" Type="http://schemas.openxmlformats.org/officeDocument/2006/relationships/image" Target="../media/image76.png"/><Relationship Id="rId24" Type="http://schemas.openxmlformats.org/officeDocument/2006/relationships/image" Target="../media/image89.png"/><Relationship Id="rId5" Type="http://schemas.openxmlformats.org/officeDocument/2006/relationships/image" Target="../media/image70.jpeg"/><Relationship Id="rId15" Type="http://schemas.openxmlformats.org/officeDocument/2006/relationships/image" Target="../media/image80.png"/><Relationship Id="rId23" Type="http://schemas.openxmlformats.org/officeDocument/2006/relationships/image" Target="../media/image88.png"/><Relationship Id="rId28" Type="http://schemas.openxmlformats.org/officeDocument/2006/relationships/image" Target="../media/image93.jpeg"/><Relationship Id="rId10" Type="http://schemas.openxmlformats.org/officeDocument/2006/relationships/image" Target="../media/image75.png"/><Relationship Id="rId19" Type="http://schemas.openxmlformats.org/officeDocument/2006/relationships/image" Target="../media/image84.png"/><Relationship Id="rId31" Type="http://schemas.openxmlformats.org/officeDocument/2006/relationships/image" Target="../media/image96.jpeg"/><Relationship Id="rId4" Type="http://schemas.openxmlformats.org/officeDocument/2006/relationships/image" Target="../media/image69.png"/><Relationship Id="rId9" Type="http://schemas.openxmlformats.org/officeDocument/2006/relationships/image" Target="../media/image74.png"/><Relationship Id="rId14" Type="http://schemas.openxmlformats.org/officeDocument/2006/relationships/image" Target="../media/image79.png"/><Relationship Id="rId22" Type="http://schemas.openxmlformats.org/officeDocument/2006/relationships/image" Target="../media/image87.png"/><Relationship Id="rId27" Type="http://schemas.openxmlformats.org/officeDocument/2006/relationships/image" Target="../media/image92.png"/><Relationship Id="rId30" Type="http://schemas.openxmlformats.org/officeDocument/2006/relationships/image" Target="../media/image9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12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13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7" Type="http://schemas.openxmlformats.org/officeDocument/2006/relationships/image" Target="../media/image12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4.xml"/><Relationship Id="rId6" Type="http://schemas.openxmlformats.org/officeDocument/2006/relationships/image" Target="../media/image98.tiff"/><Relationship Id="rId5" Type="http://schemas.openxmlformats.org/officeDocument/2006/relationships/image" Target="../media/image128.jpeg"/><Relationship Id="rId4" Type="http://schemas.openxmlformats.org/officeDocument/2006/relationships/image" Target="../media/image12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94.xml"/><Relationship Id="rId4" Type="http://schemas.openxmlformats.org/officeDocument/2006/relationships/image" Target="../media/image13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7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36.png"/><Relationship Id="rId2" Type="http://schemas.openxmlformats.org/officeDocument/2006/relationships/slideLayout" Target="../slideLayouts/slideLayout14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5.png"/><Relationship Id="rId5" Type="http://schemas.openxmlformats.org/officeDocument/2006/relationships/image" Target="../media/image134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8.xml"/><Relationship Id="rId4" Type="http://schemas.openxmlformats.org/officeDocument/2006/relationships/image" Target="../media/image98.tif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9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gif"/><Relationship Id="rId1" Type="http://schemas.openxmlformats.org/officeDocument/2006/relationships/slideLayout" Target="../slideLayouts/slideLayout13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3"/>
          </p:nvPr>
        </p:nvSpPr>
        <p:spPr>
          <a:xfrm>
            <a:off x="2339752" y="3003798"/>
            <a:ext cx="4752528" cy="1224136"/>
          </a:xfrm>
        </p:spPr>
        <p:txBody>
          <a:bodyPr>
            <a:normAutofit fontScale="77500" lnSpcReduction="20000"/>
          </a:bodyPr>
          <a:lstStyle/>
          <a:p>
            <a:r>
              <a:rPr lang="en-US" sz="1900" dirty="0"/>
              <a:t>Hans Hersbach</a:t>
            </a:r>
            <a:r>
              <a:rPr lang="en-US" sz="1500" dirty="0"/>
              <a:t>, </a:t>
            </a:r>
          </a:p>
          <a:p>
            <a:r>
              <a:rPr lang="en-US" sz="1500" dirty="0"/>
              <a:t>Bill Bell, Adrian Simmons, Julien Nicolas, </a:t>
            </a:r>
            <a:r>
              <a:rPr lang="en-US" sz="1500" dirty="0" err="1"/>
              <a:t>Dinand</a:t>
            </a:r>
            <a:r>
              <a:rPr lang="en-US" sz="1500" dirty="0"/>
              <a:t> </a:t>
            </a:r>
            <a:r>
              <a:rPr lang="en-US" sz="1500" dirty="0" err="1"/>
              <a:t>Schepers</a:t>
            </a:r>
            <a:r>
              <a:rPr lang="en-US" sz="1500" dirty="0"/>
              <a:t>,</a:t>
            </a:r>
          </a:p>
          <a:p>
            <a:r>
              <a:rPr lang="en-US" sz="1500" dirty="0"/>
              <a:t>Paul </a:t>
            </a:r>
            <a:r>
              <a:rPr lang="en-US" sz="1500" dirty="0" err="1"/>
              <a:t>Berrisford</a:t>
            </a:r>
            <a:r>
              <a:rPr lang="en-US" sz="1500" dirty="0"/>
              <a:t>, Andras </a:t>
            </a:r>
            <a:r>
              <a:rPr lang="en-US" sz="1500" dirty="0" err="1"/>
              <a:t>Horanyi</a:t>
            </a:r>
            <a:r>
              <a:rPr lang="en-US" sz="1500" dirty="0"/>
              <a:t>, Joaquin  Munoz-</a:t>
            </a:r>
            <a:r>
              <a:rPr lang="en-US" sz="1500" dirty="0" err="1"/>
              <a:t>Sabater</a:t>
            </a:r>
            <a:r>
              <a:rPr lang="en-US" sz="1500" dirty="0"/>
              <a:t>, Raluca Radu</a:t>
            </a:r>
          </a:p>
          <a:p>
            <a:endParaRPr lang="en-US" sz="1500" dirty="0"/>
          </a:p>
          <a:p>
            <a:r>
              <a:rPr lang="en-US" sz="1600" dirty="0"/>
              <a:t>C3S Reanalysis Team,  Copernicus Department , ECMWF</a:t>
            </a:r>
            <a:endParaRPr lang="en-US" sz="1500" dirty="0"/>
          </a:p>
          <a:p>
            <a:endParaRPr lang="en-US" sz="1500" dirty="0"/>
          </a:p>
          <a:p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5736" y="1491630"/>
            <a:ext cx="4752528" cy="720080"/>
          </a:xfrm>
        </p:spPr>
        <p:txBody>
          <a:bodyPr>
            <a:normAutofit fontScale="25000" lnSpcReduction="20000"/>
          </a:bodyPr>
          <a:lstStyle/>
          <a:p>
            <a:r>
              <a:rPr lang="en-GB" sz="8600" dirty="0"/>
              <a:t>Global and regional reanalysis needs for current satellite observations</a:t>
            </a:r>
          </a:p>
          <a:p>
            <a:r>
              <a:rPr lang="en-GB" sz="5600" i="1" dirty="0"/>
              <a:t>from the perspective of C3S activities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111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Reanalysis uses past observations with today’s weather model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B118003-FCE5-4F26-8C9A-AAFA0CB4FE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11" t="26152" r="3754" b="11721"/>
          <a:stretch/>
        </p:blipFill>
        <p:spPr>
          <a:xfrm>
            <a:off x="971600" y="1419622"/>
            <a:ext cx="4032448" cy="282271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E422D5C-0B7D-434B-9B3F-BA4904B55F2F}"/>
              </a:ext>
            </a:extLst>
          </p:cNvPr>
          <p:cNvSpPr/>
          <p:nvPr/>
        </p:nvSpPr>
        <p:spPr>
          <a:xfrm>
            <a:off x="5375269" y="1393488"/>
            <a:ext cx="37332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sz="1200" dirty="0">
                <a:solidFill>
                  <a:srgbClr val="C00000"/>
                </a:solidFill>
                <a:latin typeface="Arial" panose="020B0604020202020204" pitchFamily="34" charset="0"/>
              </a:rPr>
              <a:t>Complete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: combining vast amounts of observations into (global) fields using data assimilation</a:t>
            </a:r>
            <a:endParaRPr lang="en-GB" sz="1200" i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14313" indent="-214313"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71450" indent="-171450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sz="1200" dirty="0">
                <a:solidFill>
                  <a:srgbClr val="C00000"/>
                </a:solidFill>
                <a:latin typeface="Arial" panose="020B0604020202020204" pitchFamily="34" charset="0"/>
              </a:rPr>
              <a:t>Consistent: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 use the same physical model  and data assimilation system throughout</a:t>
            </a:r>
          </a:p>
          <a:p>
            <a:pPr marL="214313" indent="-214313"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en-GB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71450" indent="-171450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sz="1200" dirty="0">
                <a:solidFill>
                  <a:srgbClr val="C00000"/>
                </a:solidFill>
                <a:latin typeface="Arial" panose="020B0604020202020204" pitchFamily="34" charset="0"/>
              </a:rPr>
              <a:t>Convenient: </a:t>
            </a:r>
            <a:r>
              <a:rPr lang="en-GB" sz="1200" dirty="0">
                <a:latin typeface="Arial" panose="020B0604020202020204" pitchFamily="34" charset="0"/>
              </a:rPr>
              <a:t>“maps without gaps”, always available in the same way</a:t>
            </a:r>
            <a:endParaRPr lang="en-GB" sz="1200" i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30C0B69-1A91-445F-8587-F2A28238B470}"/>
              </a:ext>
            </a:extLst>
          </p:cNvPr>
          <p:cNvSpPr/>
          <p:nvPr/>
        </p:nvSpPr>
        <p:spPr>
          <a:xfrm>
            <a:off x="827584" y="664409"/>
            <a:ext cx="820891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500" b="1" dirty="0">
                <a:solidFill>
                  <a:srgbClr val="C00000"/>
                </a:solidFill>
                <a:latin typeface="Arial" panose="020B0604020202020204" pitchFamily="34" charset="0"/>
              </a:rPr>
              <a:t>The data from reanalysis are widely used   </a:t>
            </a:r>
            <a:r>
              <a:rPr lang="en-GB" sz="1400" dirty="0">
                <a:latin typeface="Arial" panose="020B0604020202020204" pitchFamily="34" charset="0"/>
              </a:rPr>
              <a:t>(39,000 users of the ERA5 reanalysis, so far)</a:t>
            </a:r>
            <a:r>
              <a:rPr lang="en-GB" sz="1400" b="1" dirty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75E4BC-AE49-4EEC-9A13-B8709342BA61}"/>
              </a:ext>
            </a:extLst>
          </p:cNvPr>
          <p:cNvSpPr/>
          <p:nvPr/>
        </p:nvSpPr>
        <p:spPr>
          <a:xfrm>
            <a:off x="5375269" y="3262213"/>
            <a:ext cx="35172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GB" sz="1200" i="1" dirty="0">
                <a:solidFill>
                  <a:srgbClr val="C00000"/>
                </a:solidFill>
                <a:latin typeface="Arial" panose="020B0604020202020204" pitchFamily="34" charset="0"/>
              </a:rPr>
              <a:t>Observations are absolutely key!!</a:t>
            </a:r>
          </a:p>
          <a:p>
            <a:pPr>
              <a:buClr>
                <a:srgbClr val="C00000"/>
              </a:buClr>
            </a:pPr>
            <a:r>
              <a:rPr lang="en-GB" sz="1200" i="1" dirty="0">
                <a:solidFill>
                  <a:srgbClr val="C00000"/>
                </a:solidFill>
                <a:latin typeface="Arial" panose="020B0604020202020204" pitchFamily="34" charset="0"/>
              </a:rPr>
              <a:t>     availability has evolved drastically over time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C0320DB-20F7-4934-8C16-2C1BD7DBE80A}"/>
              </a:ext>
            </a:extLst>
          </p:cNvPr>
          <p:cNvSpPr/>
          <p:nvPr/>
        </p:nvSpPr>
        <p:spPr>
          <a:xfrm>
            <a:off x="5580112" y="3507854"/>
            <a:ext cx="3096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</a:pPr>
            <a:endParaRPr lang="en-GB" sz="1200" dirty="0">
              <a:latin typeface="Arial" panose="020B0604020202020204" pitchFamily="34" charset="0"/>
            </a:endParaRPr>
          </a:p>
          <a:p>
            <a:pPr marL="171450" indent="-17145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GB" sz="1200" dirty="0">
                <a:latin typeface="Arial" panose="020B0604020202020204" pitchFamily="34" charset="0"/>
              </a:rPr>
              <a:t>Reanalysis uncertainty product is important</a:t>
            </a:r>
          </a:p>
        </p:txBody>
      </p:sp>
    </p:spTree>
    <p:extLst>
      <p:ext uri="{BB962C8B-B14F-4D97-AF65-F5344CB8AC3E}">
        <p14:creationId xmlns:p14="http://schemas.microsoft.com/office/powerpoint/2010/main" val="28911433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9E83A1A5-3CF3-460C-85AC-D628CBF4D02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159" y="4463578"/>
            <a:ext cx="474163" cy="499749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84660025-F9C8-4252-9DDC-1CD5C615B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Ensemble spread as a measure for the </a:t>
            </a:r>
            <a:r>
              <a:rPr lang="en-GB" i="1" dirty="0"/>
              <a:t>synoptic</a:t>
            </a:r>
            <a:r>
              <a:rPr lang="en-GB" dirty="0"/>
              <a:t> ERA5 uncertainty </a:t>
            </a:r>
          </a:p>
        </p:txBody>
      </p:sp>
      <p:pic>
        <p:nvPicPr>
          <p:cNvPr id="14" name="Picture 13" descr="A screenshot of a cell phone&#10;&#10;Description automatically generated">
            <a:extLst>
              <a:ext uri="{FF2B5EF4-FFF2-40B4-BE49-F238E27FC236}">
                <a16:creationId xmlns:a16="http://schemas.microsoft.com/office/drawing/2014/main" id="{084BF8D7-D370-4748-BD0F-A6FD5EC01F1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523" y="1080103"/>
            <a:ext cx="6583693" cy="3291847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89B1DB3-3FB1-4D48-B336-1FFB26D980C9}"/>
              </a:ext>
            </a:extLst>
          </p:cNvPr>
          <p:cNvCxnSpPr>
            <a:cxnSpLocks/>
          </p:cNvCxnSpPr>
          <p:nvPr/>
        </p:nvCxnSpPr>
        <p:spPr>
          <a:xfrm flipV="1">
            <a:off x="1619672" y="3652216"/>
            <a:ext cx="727177" cy="719734"/>
          </a:xfrm>
          <a:prstGeom prst="straightConnector1">
            <a:avLst/>
          </a:prstGeom>
          <a:ln w="476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5155B0B-9C5A-402D-9CE8-AE7516D60B4E}"/>
              </a:ext>
            </a:extLst>
          </p:cNvPr>
          <p:cNvSpPr txBox="1"/>
          <p:nvPr/>
        </p:nvSpPr>
        <p:spPr>
          <a:xfrm>
            <a:off x="1259632" y="4299942"/>
            <a:ext cx="407873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595">
              <a:defRPr/>
            </a:pPr>
            <a:r>
              <a:rPr lang="en-US" sz="1200" b="1" dirty="0">
                <a:latin typeface="Calibri"/>
              </a:rPr>
              <a:t>IGY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048516-026B-4E86-8A38-E0D3D12B2875}"/>
              </a:ext>
            </a:extLst>
          </p:cNvPr>
          <p:cNvSpPr txBox="1"/>
          <p:nvPr/>
        </p:nvSpPr>
        <p:spPr>
          <a:xfrm>
            <a:off x="1547663" y="660328"/>
            <a:ext cx="633681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A73F3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Spread decreases over time when more and more observations become available</a:t>
            </a:r>
          </a:p>
          <a:p>
            <a:pPr lvl="0"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Major changes in the observing system are clearly visible</a:t>
            </a:r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04D1A49-28DD-4089-A982-CC35AF49CB05}"/>
              </a:ext>
            </a:extLst>
          </p:cNvPr>
          <p:cNvCxnSpPr>
            <a:cxnSpLocks/>
          </p:cNvCxnSpPr>
          <p:nvPr/>
        </p:nvCxnSpPr>
        <p:spPr>
          <a:xfrm flipV="1">
            <a:off x="2781564" y="3732388"/>
            <a:ext cx="759583" cy="606492"/>
          </a:xfrm>
          <a:prstGeom prst="straightConnector1">
            <a:avLst/>
          </a:prstGeom>
          <a:ln w="476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01F1E88-A41A-4DA0-BD42-41C58DC82DFA}"/>
              </a:ext>
            </a:extLst>
          </p:cNvPr>
          <p:cNvSpPr txBox="1"/>
          <p:nvPr/>
        </p:nvSpPr>
        <p:spPr>
          <a:xfrm>
            <a:off x="2291919" y="4299942"/>
            <a:ext cx="5518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595">
              <a:defRPr/>
            </a:pPr>
            <a:r>
              <a:rPr lang="en-US" sz="1200" b="1" dirty="0">
                <a:latin typeface="Calibri"/>
              </a:rPr>
              <a:t>VTPR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0C6C4D0-3E3A-4A9E-A4CF-3725CFEAC4FD}"/>
              </a:ext>
            </a:extLst>
          </p:cNvPr>
          <p:cNvCxnSpPr>
            <a:cxnSpLocks/>
          </p:cNvCxnSpPr>
          <p:nvPr/>
        </p:nvCxnSpPr>
        <p:spPr>
          <a:xfrm flipV="1">
            <a:off x="3787009" y="3723878"/>
            <a:ext cx="208927" cy="648072"/>
          </a:xfrm>
          <a:prstGeom prst="straightConnector1">
            <a:avLst/>
          </a:prstGeom>
          <a:ln w="476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0CC47D5-0124-448A-8FDA-3FD22F117554}"/>
              </a:ext>
            </a:extLst>
          </p:cNvPr>
          <p:cNvCxnSpPr>
            <a:cxnSpLocks/>
          </p:cNvCxnSpPr>
          <p:nvPr/>
        </p:nvCxnSpPr>
        <p:spPr>
          <a:xfrm flipV="1">
            <a:off x="5364088" y="3652216"/>
            <a:ext cx="207077" cy="719734"/>
          </a:xfrm>
          <a:prstGeom prst="straightConnector1">
            <a:avLst/>
          </a:prstGeom>
          <a:ln w="476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893EDA4-A79A-4C3B-933A-5947960856F8}"/>
              </a:ext>
            </a:extLst>
          </p:cNvPr>
          <p:cNvCxnSpPr>
            <a:cxnSpLocks/>
          </p:cNvCxnSpPr>
          <p:nvPr/>
        </p:nvCxnSpPr>
        <p:spPr>
          <a:xfrm flipV="1">
            <a:off x="6084168" y="2499742"/>
            <a:ext cx="124563" cy="1872209"/>
          </a:xfrm>
          <a:prstGeom prst="straightConnector1">
            <a:avLst/>
          </a:prstGeom>
          <a:ln w="476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4788BAF-155C-484E-B260-B9F6DCE119FA}"/>
              </a:ext>
            </a:extLst>
          </p:cNvPr>
          <p:cNvSpPr txBox="1"/>
          <p:nvPr/>
        </p:nvSpPr>
        <p:spPr>
          <a:xfrm>
            <a:off x="3204106" y="4338880"/>
            <a:ext cx="911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595">
              <a:defRPr/>
            </a:pPr>
            <a:r>
              <a:rPr lang="en-US" sz="1200" b="1" dirty="0">
                <a:latin typeface="Calibri"/>
              </a:rPr>
              <a:t>TOVS</a:t>
            </a:r>
          </a:p>
          <a:p>
            <a:pPr algn="ctr" defTabSz="685595">
              <a:defRPr/>
            </a:pPr>
            <a:r>
              <a:rPr lang="en-US" sz="800" b="1" dirty="0">
                <a:latin typeface="Calibri"/>
              </a:rPr>
              <a:t>(HIRS, MSU, SSU)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A9766DA-10AD-4A75-B9FC-85C63180F9E6}"/>
              </a:ext>
            </a:extLst>
          </p:cNvPr>
          <p:cNvSpPr txBox="1"/>
          <p:nvPr/>
        </p:nvSpPr>
        <p:spPr>
          <a:xfrm>
            <a:off x="4813374" y="4342125"/>
            <a:ext cx="7271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595">
              <a:defRPr/>
            </a:pPr>
            <a:r>
              <a:rPr lang="en-US" sz="1200" b="1" dirty="0">
                <a:latin typeface="Calibri"/>
              </a:rPr>
              <a:t>ATOVS</a:t>
            </a:r>
          </a:p>
          <a:p>
            <a:pPr algn="ctr" defTabSz="685595">
              <a:defRPr/>
            </a:pPr>
            <a:r>
              <a:rPr lang="en-US" sz="800" b="1" dirty="0">
                <a:latin typeface="Calibri"/>
              </a:rPr>
              <a:t>(AMSU-A)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A33D0E-4C38-417D-B221-8864AEC811B6}"/>
              </a:ext>
            </a:extLst>
          </p:cNvPr>
          <p:cNvSpPr txBox="1"/>
          <p:nvPr/>
        </p:nvSpPr>
        <p:spPr>
          <a:xfrm>
            <a:off x="5604287" y="4331880"/>
            <a:ext cx="911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595">
              <a:defRPr/>
            </a:pPr>
            <a:r>
              <a:rPr lang="en-US" sz="1200" b="1" dirty="0">
                <a:latin typeface="Calibri"/>
              </a:rPr>
              <a:t>GNSS-RO</a:t>
            </a:r>
          </a:p>
          <a:p>
            <a:pPr algn="ctr" defTabSz="685595">
              <a:defRPr/>
            </a:pPr>
            <a:r>
              <a:rPr lang="en-US" sz="800" b="1" dirty="0">
                <a:latin typeface="Calibri"/>
              </a:rPr>
              <a:t>(COSMIC,..)</a:t>
            </a:r>
          </a:p>
        </p:txBody>
      </p:sp>
    </p:spTree>
    <p:extLst>
      <p:ext uri="{BB962C8B-B14F-4D97-AF65-F5344CB8AC3E}">
        <p14:creationId xmlns:p14="http://schemas.microsoft.com/office/powerpoint/2010/main" val="2331093909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Overview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E64CB94-A338-4E80-864C-6921BF6D4663}"/>
              </a:ext>
            </a:extLst>
          </p:cNvPr>
          <p:cNvSpPr txBox="1">
            <a:spLocks/>
          </p:cNvSpPr>
          <p:nvPr/>
        </p:nvSpPr>
        <p:spPr>
          <a:xfrm>
            <a:off x="1403648" y="1059582"/>
            <a:ext cx="7128792" cy="3384376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lnSpc>
                <a:spcPts val="2100"/>
              </a:lnSpc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srgbClr val="FFFFFF">
                    <a:lumMod val="65000"/>
                  </a:srgbClr>
                </a:solidFill>
                <a:latin typeface="Arial"/>
                <a:cs typeface="Arial"/>
              </a:rPr>
              <a:t>Overview of C3S reanalysis activities</a:t>
            </a: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600" dirty="0">
              <a:solidFill>
                <a:srgbClr val="FFFFFF">
                  <a:lumMod val="65000"/>
                </a:srgbClr>
              </a:solidFill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srgbClr val="FFFFFF">
                    <a:lumMod val="65000"/>
                  </a:srgbClr>
                </a:solidFill>
                <a:latin typeface="Arial"/>
                <a:cs typeface="Arial"/>
              </a:rPr>
              <a:t>The principle of reanalysis</a:t>
            </a: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600" dirty="0">
              <a:solidFill>
                <a:srgbClr val="FFFFFF">
                  <a:lumMod val="65000"/>
                </a:srgbClr>
              </a:solidFill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b="1" dirty="0">
                <a:solidFill>
                  <a:schemeClr val="tx1"/>
                </a:solidFill>
                <a:latin typeface="Arial"/>
                <a:cs typeface="Arial"/>
              </a:rPr>
              <a:t>Some details on data usage in ERA5</a:t>
            </a:r>
          </a:p>
          <a:p>
            <a:pPr marR="0" lvl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tabLst/>
              <a:defRPr/>
            </a:pPr>
            <a:endParaRPr lang="en-GB" sz="1600" b="1" dirty="0">
              <a:solidFill>
                <a:schemeClr val="tx1"/>
              </a:solidFill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Needs for current satellite observations</a:t>
            </a:r>
          </a:p>
          <a:p>
            <a:pPr marL="0" marR="0" lvl="0" indent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Final remarks</a:t>
            </a:r>
          </a:p>
          <a:p>
            <a:pPr marL="0" marR="0" lvl="0" indent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80605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ERA5 observing system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2DA7CA-E029-43FF-97B5-55AA7CF67161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703" y="115674"/>
            <a:ext cx="5443793" cy="497635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23779B7-81E2-4437-85D6-52EC1CF34796}"/>
              </a:ext>
            </a:extLst>
          </p:cNvPr>
          <p:cNvSpPr/>
          <p:nvPr/>
        </p:nvSpPr>
        <p:spPr>
          <a:xfrm>
            <a:off x="4523285" y="4803998"/>
            <a:ext cx="11288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b="1" i="1" dirty="0">
                <a:solidFill>
                  <a:srgbClr val="416DA6"/>
                </a:solidFill>
              </a:rPr>
              <a:t>Courtesy: Paul </a:t>
            </a:r>
            <a:r>
              <a:rPr lang="en-GB" sz="800" b="1" i="1" dirty="0" err="1">
                <a:solidFill>
                  <a:srgbClr val="416DA6"/>
                </a:solidFill>
              </a:rPr>
              <a:t>Poli</a:t>
            </a:r>
            <a:endParaRPr lang="en-GB" sz="800" b="1" i="1" dirty="0">
              <a:solidFill>
                <a:srgbClr val="416DA6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587E17-7FE8-4779-893C-F4C9C06EDA41}"/>
              </a:ext>
            </a:extLst>
          </p:cNvPr>
          <p:cNvSpPr txBox="1"/>
          <p:nvPr/>
        </p:nvSpPr>
        <p:spPr>
          <a:xfrm>
            <a:off x="746887" y="659472"/>
            <a:ext cx="27142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0.75 (1979) – 24 Million (2019) </a:t>
            </a:r>
            <a:r>
              <a:rPr lang="en-GB" sz="1000" b="1" dirty="0" err="1"/>
              <a:t>obs</a:t>
            </a:r>
            <a:r>
              <a:rPr lang="en-GB" sz="1000" b="1" dirty="0"/>
              <a:t> per day</a:t>
            </a:r>
          </a:p>
          <a:p>
            <a:r>
              <a:rPr lang="en-GB" sz="1000" dirty="0"/>
              <a:t>Over 200 types of reports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A9782C-AFBD-4755-9021-E79FDA5386CA}"/>
              </a:ext>
            </a:extLst>
          </p:cNvPr>
          <p:cNvSpPr/>
          <p:nvPr/>
        </p:nvSpPr>
        <p:spPr>
          <a:xfrm>
            <a:off x="545898" y="1445751"/>
            <a:ext cx="323401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Radiances: SSM/I brightness temp from CM-SAF</a:t>
            </a:r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MSG from EUMETSAT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Atmospheric motion vector winds: METEOSAT, GMS/GOES-9/MTSAT, GOES-8 to 15, AVHRR METOP and NOAA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Scatterometers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ASCAT-A (EUMETSAT),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                   ERS 1/2 soil moisture (ESA)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Radio Occultation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COSMIC, CHAMP, GRACE, SAC-C, TERRASAR-x (UCAR)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Ozone: NIMBUS-7, EP TOMS, ERS-2 GOME, ENVISAT SCIAMACHY, Aura MLS, OMI, MIPAS, SBUV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Wave </a:t>
            </a:r>
            <a:r>
              <a:rPr kumimoji="0" lang="es-ES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Height</a:t>
            </a: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ERS-1,ERS-2, </a:t>
            </a:r>
            <a:r>
              <a:rPr kumimoji="0" lang="es-ES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Envisat</a:t>
            </a: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s-ES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Jason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F8E2D8-9256-42DD-9F06-A17E0C18710D}"/>
              </a:ext>
            </a:extLst>
          </p:cNvPr>
          <p:cNvSpPr txBox="1"/>
          <p:nvPr/>
        </p:nvSpPr>
        <p:spPr>
          <a:xfrm>
            <a:off x="510212" y="1111845"/>
            <a:ext cx="18295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srgbClr val="C00000"/>
                </a:solidFill>
                <a:latin typeface="Calibri"/>
              </a:rPr>
              <a:t>R</a:t>
            </a:r>
            <a:r>
              <a:rPr kumimoji="0" lang="en-GB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eprocessed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data sets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07DC211-A52B-42B0-9445-DD66C064A51C}"/>
              </a:ext>
            </a:extLst>
          </p:cNvPr>
          <p:cNvGrpSpPr/>
          <p:nvPr/>
        </p:nvGrpSpPr>
        <p:grpSpPr>
          <a:xfrm>
            <a:off x="529023" y="4083918"/>
            <a:ext cx="2098761" cy="720077"/>
            <a:chOff x="422647" y="5420273"/>
            <a:chExt cx="2323631" cy="100442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9B27139-9B4E-48F9-ACC6-0439E4D228D5}"/>
                </a:ext>
              </a:extLst>
            </p:cNvPr>
            <p:cNvSpPr txBox="1"/>
            <p:nvPr/>
          </p:nvSpPr>
          <p:spPr>
            <a:xfrm>
              <a:off x="422647" y="5420273"/>
              <a:ext cx="2323631" cy="4103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400" b="1" dirty="0">
                  <a:solidFill>
                    <a:srgbClr val="C00000"/>
                  </a:solidFill>
                  <a:latin typeface="Calibri"/>
                </a:rPr>
                <a:t>Improved data usage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BFA7054-9EFC-490B-ACD5-8D667E0B1024}"/>
                </a:ext>
              </a:extLst>
            </p:cNvPr>
            <p:cNvSpPr txBox="1"/>
            <p:nvPr/>
          </p:nvSpPr>
          <p:spPr>
            <a:xfrm>
              <a:off x="434304" y="5780728"/>
              <a:ext cx="2302211" cy="6439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800" dirty="0">
                  <a:solidFill>
                    <a:prstClr val="black"/>
                  </a:solidFill>
                  <a:latin typeface="Calibri"/>
                </a:rPr>
                <a:t>all-sky  vs clear-sky assimilation,</a:t>
              </a:r>
            </a:p>
            <a:p>
              <a:pPr algn="l"/>
              <a:r>
                <a:rPr lang="en-GB" sz="800" dirty="0">
                  <a:solidFill>
                    <a:prstClr val="black"/>
                  </a:solidFill>
                  <a:latin typeface="Calibri"/>
                </a:rPr>
                <a:t>latest radiative transfer function, corrections,</a:t>
              </a:r>
            </a:p>
            <a:p>
              <a:pPr algn="l"/>
              <a:r>
                <a:rPr lang="en-GB" sz="800" dirty="0">
                  <a:solidFill>
                    <a:prstClr val="black"/>
                  </a:solidFill>
                  <a:latin typeface="Calibri"/>
                </a:rPr>
                <a:t>extended </a:t>
              </a:r>
              <a:r>
                <a:rPr lang="en-GB" sz="800" dirty="0" err="1">
                  <a:solidFill>
                    <a:prstClr val="black"/>
                  </a:solidFill>
                  <a:latin typeface="Calibri"/>
                </a:rPr>
                <a:t>variational</a:t>
              </a:r>
              <a:r>
                <a:rPr lang="en-GB" sz="800" dirty="0">
                  <a:solidFill>
                    <a:prstClr val="black"/>
                  </a:solidFill>
                  <a:latin typeface="Calibri"/>
                </a:rPr>
                <a:t> bias control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D30BE01-7151-4969-AA31-AB353F53FECF}"/>
              </a:ext>
            </a:extLst>
          </p:cNvPr>
          <p:cNvGrpSpPr/>
          <p:nvPr/>
        </p:nvGrpSpPr>
        <p:grpSpPr>
          <a:xfrm>
            <a:off x="517950" y="3507854"/>
            <a:ext cx="2109834" cy="432048"/>
            <a:chOff x="251520" y="3147814"/>
            <a:chExt cx="2109834" cy="43204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7573241-E6FB-4654-858C-36765101F233}"/>
                </a:ext>
              </a:extLst>
            </p:cNvPr>
            <p:cNvSpPr txBox="1"/>
            <p:nvPr/>
          </p:nvSpPr>
          <p:spPr>
            <a:xfrm>
              <a:off x="251520" y="3147814"/>
              <a:ext cx="15681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400" b="1" dirty="0">
                  <a:solidFill>
                    <a:srgbClr val="C00000"/>
                  </a:solidFill>
                  <a:latin typeface="Calibri"/>
                </a:rPr>
                <a:t>Latest instruments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14BCEA0-67E3-4821-A1EC-AE64D07EF337}"/>
                </a:ext>
              </a:extLst>
            </p:cNvPr>
            <p:cNvSpPr txBox="1"/>
            <p:nvPr/>
          </p:nvSpPr>
          <p:spPr>
            <a:xfrm>
              <a:off x="270717" y="3364418"/>
              <a:ext cx="20906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800" dirty="0">
                  <a:solidFill>
                    <a:prstClr val="black"/>
                  </a:solidFill>
                  <a:latin typeface="Calibri"/>
                </a:rPr>
                <a:t>IASI, ASCAT, ATMS, </a:t>
              </a:r>
              <a:r>
                <a:rPr lang="en-GB" sz="800" dirty="0" err="1">
                  <a:solidFill>
                    <a:prstClr val="black"/>
                  </a:solidFill>
                  <a:latin typeface="Calibri"/>
                </a:rPr>
                <a:t>CrIS</a:t>
              </a:r>
              <a:r>
                <a:rPr lang="en-GB" sz="800" dirty="0">
                  <a:solidFill>
                    <a:prstClr val="black"/>
                  </a:solidFill>
                  <a:latin typeface="Calibri"/>
                </a:rPr>
                <a:t>, MWHS,  </a:t>
              </a:r>
              <a:r>
                <a:rPr lang="en-GB" sz="800" dirty="0" err="1">
                  <a:solidFill>
                    <a:prstClr val="black"/>
                  </a:solidFill>
                  <a:latin typeface="Calibri"/>
                </a:rPr>
                <a:t>Himawari</a:t>
              </a:r>
              <a:r>
                <a:rPr lang="en-GB" sz="800" dirty="0">
                  <a:solidFill>
                    <a:prstClr val="black"/>
                  </a:solidFill>
                  <a:latin typeface="Calibri"/>
                </a:rPr>
                <a:t>, …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C320269A-8E94-41F5-A1AD-6ED1BD4E23A2}"/>
              </a:ext>
            </a:extLst>
          </p:cNvPr>
          <p:cNvSpPr/>
          <p:nvPr/>
        </p:nvSpPr>
        <p:spPr>
          <a:xfrm>
            <a:off x="6660232" y="2226273"/>
            <a:ext cx="2318663" cy="432000"/>
          </a:xfrm>
          <a:prstGeom prst="rect">
            <a:avLst/>
          </a:prstGeom>
          <a:noFill/>
          <a:ln w="31750" cap="flat">
            <a:solidFill>
              <a:srgbClr val="00206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05297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1746D-9FDB-42CD-A16B-C8CCB9669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spc="0" dirty="0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GNSS-RO observations assimilated in ERA5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41337B-BC62-473C-92CC-B6A5D95A61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46" y="1131590"/>
            <a:ext cx="7761802" cy="20162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A701977-3AF6-4530-939A-595D65B613F8}"/>
              </a:ext>
            </a:extLst>
          </p:cNvPr>
          <p:cNvSpPr txBox="1"/>
          <p:nvPr/>
        </p:nvSpPr>
        <p:spPr>
          <a:xfrm>
            <a:off x="2195352" y="3260935"/>
            <a:ext cx="2880704" cy="75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r>
              <a:rPr lang="en-US" sz="1400" b="1" kern="0" dirty="0">
                <a:solidFill>
                  <a:srgbClr val="416DA6"/>
                </a:solidFill>
                <a:latin typeface="PF Square Sans Pro" charset="0"/>
                <a:ea typeface="PF Square Sans Pro" charset="0"/>
                <a:cs typeface="PF Square Sans Pro" charset="0"/>
              </a:rPr>
              <a:t>Reprocessed (from UCAR):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r>
              <a:rPr lang="en-US" sz="1200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CHAMP, GRACE-A, SAC-C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r>
              <a:rPr lang="en-US" sz="1200" kern="0" dirty="0" err="1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TerraSAR</a:t>
            </a:r>
            <a:r>
              <a:rPr lang="en-US" sz="1200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-X, COSMIC 1-6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55274F-3B84-488C-8BC9-9B86D1D7F659}"/>
              </a:ext>
            </a:extLst>
          </p:cNvPr>
          <p:cNvSpPr txBox="1"/>
          <p:nvPr/>
        </p:nvSpPr>
        <p:spPr>
          <a:xfrm>
            <a:off x="5004432" y="3291830"/>
            <a:ext cx="316796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r>
              <a:rPr lang="en-US" sz="1400" b="1" kern="0" dirty="0">
                <a:latin typeface="PF Square Sans Pro" charset="0"/>
                <a:ea typeface="PF Square Sans Pro" charset="0"/>
                <a:cs typeface="PF Square Sans Pro" charset="0"/>
              </a:rPr>
              <a:t>Operational product: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r>
              <a:rPr lang="en-US" sz="1200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METOP-A, B and C (from March 2019)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r>
              <a:rPr lang="en-US" sz="1200" kern="0" dirty="0" err="1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TanDEM</a:t>
            </a:r>
            <a:r>
              <a:rPr lang="en-US" sz="1200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-X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r>
              <a:rPr lang="en-US" sz="1200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FY-3C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r>
              <a:rPr lang="en-US" sz="1200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KompSAT-5 (from end July 2019)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r>
              <a:rPr lang="en-US" sz="1200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COSMIC 2 (from March 2020)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48753A-324D-4A78-8F98-EFDF0B7167AA}"/>
              </a:ext>
            </a:extLst>
          </p:cNvPr>
          <p:cNvSpPr txBox="1"/>
          <p:nvPr/>
        </p:nvSpPr>
        <p:spPr>
          <a:xfrm>
            <a:off x="3275856" y="957377"/>
            <a:ext cx="18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r>
              <a:rPr lang="en-US" sz="1000" b="1" kern="0" dirty="0">
                <a:solidFill>
                  <a:srgbClr val="FF0000"/>
                </a:solidFill>
                <a:latin typeface="PF Square Sans Pro" charset="0"/>
                <a:ea typeface="PF Square Sans Pro" charset="0"/>
                <a:cs typeface="PF Square Sans Pro" charset="0"/>
              </a:rPr>
              <a:t>In reference, but not ERA5</a:t>
            </a:r>
            <a:r>
              <a:rPr lang="en-US" sz="1000" kern="0" dirty="0">
                <a:solidFill>
                  <a:srgbClr val="FF0000"/>
                </a:solidFill>
                <a:latin typeface="PF Square Sans Pro" charset="0"/>
                <a:ea typeface="PF Square Sans Pro" charset="0"/>
                <a:cs typeface="PF Square Sans Pro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7BD021-023F-4BC2-9317-CE037E4B1759}"/>
              </a:ext>
            </a:extLst>
          </p:cNvPr>
          <p:cNvSpPr txBox="1"/>
          <p:nvPr/>
        </p:nvSpPr>
        <p:spPr>
          <a:xfrm>
            <a:off x="4932040" y="957377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r>
              <a:rPr lang="en-US" sz="1000" b="1" kern="0" dirty="0">
                <a:solidFill>
                  <a:srgbClr val="00B050"/>
                </a:solidFill>
                <a:latin typeface="PF Square Sans Pro" charset="0"/>
                <a:ea typeface="PF Square Sans Pro" charset="0"/>
                <a:cs typeface="PF Square Sans Pro" charset="0"/>
              </a:rPr>
              <a:t>In ERA5, but not reference</a:t>
            </a:r>
            <a:r>
              <a:rPr lang="en-US" sz="1000" kern="0" dirty="0">
                <a:solidFill>
                  <a:srgbClr val="00B050"/>
                </a:solidFill>
                <a:latin typeface="PF Square Sans Pro" charset="0"/>
                <a:ea typeface="PF Square Sans Pro" charset="0"/>
                <a:cs typeface="PF Square Sans Pro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CAC3DC-7CCE-47BD-A084-FFF2E8B71CAF}"/>
              </a:ext>
            </a:extLst>
          </p:cNvPr>
          <p:cNvSpPr txBox="1"/>
          <p:nvPr/>
        </p:nvSpPr>
        <p:spPr>
          <a:xfrm>
            <a:off x="6516216" y="957377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r>
              <a:rPr lang="en-US" sz="1000" b="1" kern="0" dirty="0">
                <a:solidFill>
                  <a:schemeClr val="bg1">
                    <a:lumMod val="50000"/>
                  </a:schemeClr>
                </a:solidFill>
                <a:latin typeface="PF Square Sans Pro" charset="0"/>
                <a:ea typeface="PF Square Sans Pro" charset="0"/>
                <a:cs typeface="PF Square Sans Pro" charset="0"/>
              </a:rPr>
              <a:t>Used in both</a:t>
            </a:r>
            <a:r>
              <a:rPr lang="en-US" sz="1000" kern="0" dirty="0">
                <a:solidFill>
                  <a:schemeClr val="bg1">
                    <a:lumMod val="50000"/>
                  </a:schemeClr>
                </a:solidFill>
                <a:latin typeface="PF Square Sans Pro" charset="0"/>
                <a:ea typeface="PF Square Sans Pro" charset="0"/>
                <a:cs typeface="PF Square Sans Pro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BF7BCD-7209-4DCA-B5AE-6CB88928FA48}"/>
              </a:ext>
            </a:extLst>
          </p:cNvPr>
          <p:cNvSpPr txBox="1"/>
          <p:nvPr/>
        </p:nvSpPr>
        <p:spPr>
          <a:xfrm>
            <a:off x="2123728" y="957377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r>
              <a:rPr lang="en-US" sz="1000" b="1" kern="0" dirty="0">
                <a:solidFill>
                  <a:srgbClr val="416DA6"/>
                </a:solidFill>
                <a:latin typeface="PF Square Sans Pro" charset="0"/>
                <a:ea typeface="PF Square Sans Pro" charset="0"/>
                <a:cs typeface="PF Square Sans Pro" charset="0"/>
              </a:rPr>
              <a:t>Reprocessed</a:t>
            </a:r>
            <a:r>
              <a:rPr lang="en-US" sz="1000" kern="0" dirty="0">
                <a:solidFill>
                  <a:srgbClr val="FF0000"/>
                </a:solidFill>
                <a:latin typeface="PF Square Sans Pro" charset="0"/>
                <a:ea typeface="PF Square Sans Pro" charset="0"/>
                <a:cs typeface="PF Square Sans Pro" charset="0"/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1C72A4-9EB5-4FFF-B2AF-5F6689C7920E}"/>
              </a:ext>
            </a:extLst>
          </p:cNvPr>
          <p:cNvSpPr txBox="1"/>
          <p:nvPr/>
        </p:nvSpPr>
        <p:spPr>
          <a:xfrm>
            <a:off x="5940152" y="1203598"/>
            <a:ext cx="2880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r>
              <a:rPr lang="en-US" sz="1000" b="1" kern="0" dirty="0">
                <a:latin typeface="PF Square Sans Pro" charset="0"/>
                <a:ea typeface="PF Square Sans Pro" charset="0"/>
                <a:cs typeface="PF Square Sans Pro" charset="0"/>
              </a:rPr>
              <a:t>Reference: ERA-Interim</a:t>
            </a:r>
            <a:r>
              <a:rPr lang="en-US" sz="1000" kern="0" dirty="0">
                <a:latin typeface="PF Square Sans Pro" charset="0"/>
                <a:ea typeface="PF Square Sans Pro" charset="0"/>
                <a:cs typeface="PF Square Sans Pro" charset="0"/>
              </a:rPr>
              <a:t>    </a:t>
            </a:r>
            <a:r>
              <a:rPr lang="en-US" sz="1000" b="1" kern="0" dirty="0">
                <a:latin typeface="PF Square Sans Pro" charset="0"/>
                <a:ea typeface="PF Square Sans Pro" charset="0"/>
                <a:cs typeface="PF Square Sans Pro" charset="0"/>
              </a:rPr>
              <a:t>ECMWF NWP</a:t>
            </a:r>
          </a:p>
        </p:txBody>
      </p:sp>
    </p:spTree>
    <p:extLst>
      <p:ext uri="{BB962C8B-B14F-4D97-AF65-F5344CB8AC3E}">
        <p14:creationId xmlns:p14="http://schemas.microsoft.com/office/powerpoint/2010/main" val="3430262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1746D-9FDB-42CD-A16B-C8CCB9669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spc="0" dirty="0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Positive impact of COSMIC 2 ; improved fit of radiosondes to the </a:t>
            </a:r>
            <a:r>
              <a:rPr lang="en-GB" sz="1600" b="1" spc="0" dirty="0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NWP</a:t>
            </a:r>
            <a:r>
              <a:rPr lang="en-GB" sz="1600" spc="0" dirty="0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 model</a:t>
            </a:r>
          </a:p>
        </p:txBody>
      </p:sp>
      <p:pic>
        <p:nvPicPr>
          <p:cNvPr id="30" name="Content Placeholder 7" descr="A close up of a map&#10;&#10;Description automatically generated">
            <a:extLst>
              <a:ext uri="{FF2B5EF4-FFF2-40B4-BE49-F238E27FC236}">
                <a16:creationId xmlns:a16="http://schemas.microsoft.com/office/drawing/2014/main" id="{D6C6C043-5048-47B3-96A4-58757D88C5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545" y="767727"/>
            <a:ext cx="5760767" cy="389225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327583F-FFB5-4934-905F-7AD5F120A903}"/>
              </a:ext>
            </a:extLst>
          </p:cNvPr>
          <p:cNvSpPr txBox="1"/>
          <p:nvPr/>
        </p:nvSpPr>
        <p:spPr>
          <a:xfrm>
            <a:off x="5868144" y="1995686"/>
            <a:ext cx="7489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good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8C10A76D-4BED-4E91-8D0C-599D99A2A8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1194" y="1339687"/>
            <a:ext cx="742239" cy="61600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0C3EB963-6A92-46F7-BF25-C18A39EAF65A}"/>
              </a:ext>
            </a:extLst>
          </p:cNvPr>
          <p:cNvSpPr txBox="1"/>
          <p:nvPr/>
        </p:nvSpPr>
        <p:spPr>
          <a:xfrm>
            <a:off x="2483768" y="3363838"/>
            <a:ext cx="937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Analysis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D84849F-A29F-457A-8C9F-1C02272B965B}"/>
              </a:ext>
            </a:extLst>
          </p:cNvPr>
          <p:cNvSpPr txBox="1"/>
          <p:nvPr/>
        </p:nvSpPr>
        <p:spPr>
          <a:xfrm>
            <a:off x="4932040" y="3363838"/>
            <a:ext cx="119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First Guess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53FDB31-0D0B-4716-924A-AE6452241A58}"/>
              </a:ext>
            </a:extLst>
          </p:cNvPr>
          <p:cNvSpPr txBox="1"/>
          <p:nvPr/>
        </p:nvSpPr>
        <p:spPr>
          <a:xfrm>
            <a:off x="1475656" y="4568229"/>
            <a:ext cx="15270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2060"/>
                </a:solidFill>
              </a:rPr>
              <a:t>Courtesy: Sean Healy</a:t>
            </a:r>
          </a:p>
        </p:txBody>
      </p:sp>
    </p:spTree>
    <p:extLst>
      <p:ext uri="{BB962C8B-B14F-4D97-AF65-F5344CB8AC3E}">
        <p14:creationId xmlns:p14="http://schemas.microsoft.com/office/powerpoint/2010/main" val="2199553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1746D-9FDB-42CD-A16B-C8CCB9669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spc="0" dirty="0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Assimilation of GNSS-RO data in ERA5; use bending angles rather than level 2 retrievals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18ADAE-C6E8-462B-9C36-7FC8ECD4E76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4" r="31468" b="4141"/>
          <a:stretch/>
        </p:blipFill>
        <p:spPr>
          <a:xfrm>
            <a:off x="867705" y="699541"/>
            <a:ext cx="3975120" cy="4284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11389B-9E57-497E-9415-818F6BCBDAB5}"/>
              </a:ext>
            </a:extLst>
          </p:cNvPr>
          <p:cNvSpPr txBox="1"/>
          <p:nvPr/>
        </p:nvSpPr>
        <p:spPr>
          <a:xfrm>
            <a:off x="5148448" y="1377343"/>
            <a:ext cx="3744032" cy="3003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r>
              <a:rPr lang="en-US" sz="1400" b="1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Observation operator for bending angle: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1200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2-Dimensional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1200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account for both temperature and humidity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F Square Sans Pro" charset="0"/>
                <a:ea typeface="PF Square Sans Pro" charset="0"/>
                <a:cs typeface="PF Square Sans Pro" charset="0"/>
              </a:rPr>
              <a:t>account for tangent</a:t>
            </a:r>
            <a:r>
              <a:rPr kumimoji="0" lang="en-US" sz="12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F Square Sans Pro" charset="0"/>
                <a:ea typeface="PF Square Sans Pro" charset="0"/>
                <a:cs typeface="PF Square Sans Pro" charset="0"/>
              </a:rPr>
              <a:t> drift point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endParaRPr lang="en-US" sz="1200" kern="0" baseline="0" dirty="0">
              <a:solidFill>
                <a:prstClr val="black"/>
              </a:solidFill>
              <a:latin typeface="PF Square Sans Pro" charset="0"/>
              <a:ea typeface="PF Square Sans Pro" charset="0"/>
              <a:cs typeface="PF Square Sans Pro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r>
              <a:rPr lang="en-US" sz="1400" b="1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Assimilation: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1200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Increased</a:t>
            </a:r>
            <a:r>
              <a:rPr lang="en-US" sz="1200" kern="0" baseline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 weight compared</a:t>
            </a:r>
            <a:r>
              <a:rPr lang="en-US" sz="1200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 to</a:t>
            </a:r>
            <a:r>
              <a:rPr lang="en-US" sz="1200" kern="0" baseline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 ERA-Interim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1200" kern="0" noProof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Use f</a:t>
            </a:r>
            <a:r>
              <a:rPr kumimoji="0" lang="en-US" sz="12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F Square Sans Pro" charset="0"/>
                <a:ea typeface="PF Square Sans Pro" charset="0"/>
                <a:cs typeface="PF Square Sans Pro" charset="0"/>
              </a:rPr>
              <a:t>rom 2-50 km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endParaRPr kumimoji="0" lang="en-US" sz="1200" b="0" i="0" u="none" strike="noStrike" kern="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F Square Sans Pro" charset="0"/>
              <a:ea typeface="PF Square Sans Pro" charset="0"/>
              <a:cs typeface="PF Square Sans Pro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r>
              <a:rPr lang="en-US" sz="1400" b="1" kern="0" baseline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Anchor measurements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1200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Do not bias correct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sz="1200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Note: radiosonde temperatures </a:t>
            </a:r>
            <a:r>
              <a:rPr lang="en-US" sz="1200" i="1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are</a:t>
            </a:r>
            <a:r>
              <a:rPr lang="en-US" sz="1200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 subject to </a:t>
            </a:r>
            <a:r>
              <a:rPr lang="en-US" sz="1200" i="1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prescribed</a:t>
            </a:r>
            <a:r>
              <a:rPr lang="en-US" sz="1200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 corrections </a:t>
            </a:r>
            <a:r>
              <a:rPr lang="en-US" sz="1200" kern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(RICH)</a:t>
            </a:r>
            <a:endParaRPr lang="en-US" sz="1200" kern="0" dirty="0">
              <a:solidFill>
                <a:prstClr val="black"/>
              </a:solidFill>
              <a:latin typeface="PF Square Sans Pro" charset="0"/>
              <a:ea typeface="PF Square Sans Pro" charset="0"/>
              <a:cs typeface="PF Squar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265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ERA5 forcing appropriate for climate; these are ingested ‘as is’ and need to be level 4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4B09DA-5EA3-4662-BB3F-68BD612C0575}"/>
              </a:ext>
            </a:extLst>
          </p:cNvPr>
          <p:cNvSpPr txBox="1"/>
          <p:nvPr/>
        </p:nvSpPr>
        <p:spPr>
          <a:xfrm>
            <a:off x="611560" y="987574"/>
            <a:ext cx="2991977" cy="1100301"/>
          </a:xfrm>
          <a:prstGeom prst="rect">
            <a:avLst/>
          </a:prstGeom>
          <a:noFill/>
        </p:spPr>
        <p:txBody>
          <a:bodyPr wrap="square" lIns="27000" rIns="27000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</a:rPr>
              <a:t>CMIP5 recommended data sets</a:t>
            </a:r>
          </a:p>
          <a:p>
            <a:pPr algn="l"/>
            <a:r>
              <a:rPr lang="en-GB" sz="1050" dirty="0"/>
              <a:t>Total solar irradiance, greenhouse gases, ozone, aerosols (including volcanic)</a:t>
            </a:r>
          </a:p>
          <a:p>
            <a:pPr algn="l"/>
            <a:endParaRPr lang="en-GB" sz="1050" dirty="0">
              <a:solidFill>
                <a:srgbClr val="5E0D21"/>
              </a:solidFill>
            </a:endParaRPr>
          </a:p>
          <a:p>
            <a:pPr algn="l"/>
            <a:r>
              <a:rPr lang="en-GB" sz="1000" i="1" dirty="0"/>
              <a:t>(Prepared in the ERA-CLIM project, </a:t>
            </a:r>
            <a:r>
              <a:rPr lang="en-GB" sz="1000" i="1" dirty="0">
                <a:solidFill>
                  <a:srgbClr val="ED7D30"/>
                </a:solidFill>
              </a:rPr>
              <a:t>ERA-20CM,</a:t>
            </a:r>
          </a:p>
          <a:p>
            <a:pPr algn="l"/>
            <a:r>
              <a:rPr lang="en-GB" sz="1000" b="1" i="1" dirty="0">
                <a:solidFill>
                  <a:srgbClr val="416DA6"/>
                </a:solidFill>
              </a:rPr>
              <a:t>Hersbach et. al., 2015</a:t>
            </a:r>
            <a:r>
              <a:rPr lang="en-GB" sz="1000" i="1" dirty="0">
                <a:solidFill>
                  <a:srgbClr val="5E0D21"/>
                </a:solidFill>
              </a:rPr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9E51AB-84FA-429E-8518-273866F82A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7" b="65579"/>
          <a:stretch/>
        </p:blipFill>
        <p:spPr>
          <a:xfrm>
            <a:off x="3529522" y="809205"/>
            <a:ext cx="5506974" cy="12584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A5ABB9B-5779-4014-81C0-A04DB6027B54}"/>
              </a:ext>
            </a:extLst>
          </p:cNvPr>
          <p:cNvSpPr txBox="1"/>
          <p:nvPr/>
        </p:nvSpPr>
        <p:spPr>
          <a:xfrm>
            <a:off x="5220072" y="1707654"/>
            <a:ext cx="7920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GB" sz="900" b="1" dirty="0">
                <a:solidFill>
                  <a:prstClr val="black"/>
                </a:solidFill>
                <a:latin typeface="Arial"/>
              </a:rPr>
              <a:t>Pinatubo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C2B180-E12A-4580-A993-AFCBCE31D4BB}"/>
              </a:ext>
            </a:extLst>
          </p:cNvPr>
          <p:cNvSpPr txBox="1"/>
          <p:nvPr/>
        </p:nvSpPr>
        <p:spPr>
          <a:xfrm>
            <a:off x="3995935" y="1692846"/>
            <a:ext cx="7920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GB" sz="900" b="1" dirty="0">
                <a:solidFill>
                  <a:prstClr val="black"/>
                </a:solidFill>
              </a:rPr>
              <a:t>El </a:t>
            </a:r>
            <a:r>
              <a:rPr lang="en-GB" sz="900" b="1" dirty="0" err="1">
                <a:solidFill>
                  <a:prstClr val="black"/>
                </a:solidFill>
              </a:rPr>
              <a:t>Chichón</a:t>
            </a:r>
            <a:endParaRPr lang="en-GB" sz="900" b="1" dirty="0">
              <a:solidFill>
                <a:prstClr val="black"/>
              </a:solidFill>
              <a:latin typeface="Arial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DF788E4-BFFB-47A5-BF3C-EDCC6928D619}"/>
              </a:ext>
            </a:extLst>
          </p:cNvPr>
          <p:cNvGrpSpPr/>
          <p:nvPr/>
        </p:nvGrpSpPr>
        <p:grpSpPr>
          <a:xfrm>
            <a:off x="529206" y="2427734"/>
            <a:ext cx="8363274" cy="2519925"/>
            <a:chOff x="179512" y="2428089"/>
            <a:chExt cx="8608601" cy="251992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FD9ABF6-4674-410A-8065-6797A79DD9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00" b="64304"/>
            <a:stretch/>
          </p:blipFill>
          <p:spPr>
            <a:xfrm>
              <a:off x="179512" y="2428089"/>
              <a:ext cx="5614035" cy="1223781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CB63ECC-0E47-4362-B13F-9A4332B3E1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99" b="64305"/>
            <a:stretch/>
          </p:blipFill>
          <p:spPr>
            <a:xfrm>
              <a:off x="179512" y="3724233"/>
              <a:ext cx="5614035" cy="1223781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FDF4DBE-0833-4140-BFCB-DA9C3E11B8D8}"/>
                </a:ext>
              </a:extLst>
            </p:cNvPr>
            <p:cNvSpPr txBox="1"/>
            <p:nvPr/>
          </p:nvSpPr>
          <p:spPr>
            <a:xfrm>
              <a:off x="5796136" y="2499742"/>
              <a:ext cx="2991977" cy="1431161"/>
            </a:xfrm>
            <a:prstGeom prst="rect">
              <a:avLst/>
            </a:prstGeom>
            <a:noFill/>
          </p:spPr>
          <p:txBody>
            <a:bodyPr wrap="square" lIns="27000" rIns="27000" rtlCol="0">
              <a:spAutoFit/>
            </a:bodyPr>
            <a:lstStyle/>
            <a:p>
              <a:r>
                <a:rPr lang="en-GB" sz="1400" b="1" dirty="0">
                  <a:solidFill>
                    <a:srgbClr val="C00000"/>
                  </a:solidFill>
                </a:rPr>
                <a:t>SST and sea ice cover</a:t>
              </a:r>
            </a:p>
            <a:p>
              <a:pPr algn="l"/>
              <a:r>
                <a:rPr lang="en-GB" sz="1050" dirty="0"/>
                <a:t>Carefully selected from OSTIA, OSI-SAF and HadISST2 (Hadley Centre, </a:t>
              </a:r>
              <a:r>
                <a:rPr lang="en-GB" sz="1050" i="1" dirty="0"/>
                <a:t>ERA-CLIM</a:t>
              </a:r>
              <a:r>
                <a:rPr lang="en-GB" sz="1050" dirty="0"/>
                <a:t>)</a:t>
              </a:r>
            </a:p>
            <a:p>
              <a:pPr algn="l"/>
              <a:endParaRPr lang="en-GB" sz="1050" dirty="0"/>
            </a:p>
            <a:p>
              <a:pPr algn="l"/>
              <a:r>
                <a:rPr lang="en-GB" sz="1050" dirty="0"/>
                <a:t>Different ensemble members use different SST realizations</a:t>
              </a:r>
            </a:p>
            <a:p>
              <a:pPr algn="l"/>
              <a:endParaRPr lang="en-GB" sz="1050" dirty="0">
                <a:solidFill>
                  <a:srgbClr val="5E0D21"/>
                </a:solidFill>
              </a:endParaRPr>
            </a:p>
            <a:p>
              <a:pPr algn="l"/>
              <a:r>
                <a:rPr lang="en-GB" sz="1000" b="1" i="1" dirty="0">
                  <a:solidFill>
                    <a:srgbClr val="416DA6"/>
                  </a:solidFill>
                </a:rPr>
                <a:t>(</a:t>
              </a:r>
              <a:r>
                <a:rPr lang="en-GB" sz="1000" b="1" i="1" dirty="0" err="1">
                  <a:solidFill>
                    <a:srgbClr val="416DA6"/>
                  </a:solidFill>
                </a:rPr>
                <a:t>Hirahara</a:t>
              </a:r>
              <a:r>
                <a:rPr lang="en-GB" sz="1000" b="1" i="1" dirty="0">
                  <a:solidFill>
                    <a:srgbClr val="416DA6"/>
                  </a:solidFill>
                </a:rPr>
                <a:t> et. al., 2016)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46FF73B-B928-4DC5-9B74-26D9F0673B90}"/>
              </a:ext>
            </a:extLst>
          </p:cNvPr>
          <p:cNvSpPr txBox="1"/>
          <p:nvPr/>
        </p:nvSpPr>
        <p:spPr>
          <a:xfrm>
            <a:off x="7812360" y="1462013"/>
            <a:ext cx="1008112" cy="461665"/>
          </a:xfrm>
          <a:prstGeom prst="rect">
            <a:avLst/>
          </a:prstGeom>
          <a:noFill/>
        </p:spPr>
        <p:txBody>
          <a:bodyPr wrap="square" lIns="27000" rIns="27000" rtlCol="0">
            <a:spAutoFit/>
          </a:bodyPr>
          <a:lstStyle/>
          <a:p>
            <a:r>
              <a:rPr lang="en-GB" sz="800" b="1" dirty="0"/>
              <a:t>1989-2008 (W/m^2)</a:t>
            </a:r>
          </a:p>
          <a:p>
            <a:r>
              <a:rPr lang="en-GB" sz="800" b="1" dirty="0">
                <a:solidFill>
                  <a:srgbClr val="C00000"/>
                </a:solidFill>
              </a:rPr>
              <a:t>ERA5</a:t>
            </a:r>
            <a:r>
              <a:rPr lang="en-GB" sz="800" b="1" dirty="0"/>
              <a:t>              0.4</a:t>
            </a:r>
          </a:p>
          <a:p>
            <a:r>
              <a:rPr lang="en-GB" sz="800" b="1" dirty="0">
                <a:solidFill>
                  <a:srgbClr val="002060"/>
                </a:solidFill>
              </a:rPr>
              <a:t>ERA-Interim</a:t>
            </a:r>
            <a:r>
              <a:rPr lang="en-GB" sz="800" b="1" dirty="0"/>
              <a:t>  -1.2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43200" y="756000"/>
            <a:ext cx="526743" cy="21544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Anomaly</a:t>
            </a:r>
          </a:p>
        </p:txBody>
      </p:sp>
    </p:spTree>
    <p:extLst>
      <p:ext uri="{BB962C8B-B14F-4D97-AF65-F5344CB8AC3E}">
        <p14:creationId xmlns:p14="http://schemas.microsoft.com/office/powerpoint/2010/main" val="8230498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704" y="235007"/>
            <a:ext cx="7880760" cy="277541"/>
          </a:xfrm>
        </p:spPr>
        <p:txBody>
          <a:bodyPr>
            <a:noAutofit/>
          </a:bodyPr>
          <a:lstStyle/>
          <a:p>
            <a:r>
              <a:rPr lang="en-US" sz="1600" dirty="0" err="1"/>
              <a:t>Intercomparison</a:t>
            </a:r>
            <a:r>
              <a:rPr lang="en-US" sz="1600" dirty="0"/>
              <a:t> with reanalysis products from other major </a:t>
            </a:r>
            <a:r>
              <a:rPr lang="en-US" sz="1600" dirty="0" err="1"/>
              <a:t>centres</a:t>
            </a:r>
            <a:endParaRPr lang="en-US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6DD9B0B-A2D3-490C-9EEB-AF8BC28EB55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1" b="2722"/>
          <a:stretch/>
        </p:blipFill>
        <p:spPr>
          <a:xfrm>
            <a:off x="1158928" y="916022"/>
            <a:ext cx="7589536" cy="410400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75D0B38F-6D64-4C8C-B621-909EC3C615C0}"/>
              </a:ext>
            </a:extLst>
          </p:cNvPr>
          <p:cNvGrpSpPr/>
          <p:nvPr/>
        </p:nvGrpSpPr>
        <p:grpSpPr>
          <a:xfrm>
            <a:off x="1475656" y="684734"/>
            <a:ext cx="1584177" cy="446856"/>
            <a:chOff x="1475656" y="684734"/>
            <a:chExt cx="1584177" cy="446856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D0C1D021-3A6D-44C5-A045-1F7A4EE5884D}"/>
                </a:ext>
              </a:extLst>
            </p:cNvPr>
            <p:cNvCxnSpPr>
              <a:cxnSpLocks/>
            </p:cNvCxnSpPr>
            <p:nvPr/>
          </p:nvCxnSpPr>
          <p:spPr>
            <a:xfrm>
              <a:off x="2051720" y="870954"/>
              <a:ext cx="0" cy="260636"/>
            </a:xfrm>
            <a:prstGeom prst="straightConnector1">
              <a:avLst/>
            </a:prstGeom>
            <a:ln w="31750">
              <a:solidFill>
                <a:srgbClr val="C000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A075A01-E950-40A6-AC34-B6B841323206}"/>
                </a:ext>
              </a:extLst>
            </p:cNvPr>
            <p:cNvCxnSpPr>
              <a:cxnSpLocks/>
            </p:cNvCxnSpPr>
            <p:nvPr/>
          </p:nvCxnSpPr>
          <p:spPr>
            <a:xfrm>
              <a:off x="2699792" y="870954"/>
              <a:ext cx="0" cy="260636"/>
            </a:xfrm>
            <a:prstGeom prst="straightConnector1">
              <a:avLst/>
            </a:prstGeom>
            <a:ln w="31750">
              <a:solidFill>
                <a:srgbClr val="C000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7110FA7-CECF-49A8-B165-CE6749D7B549}"/>
                </a:ext>
              </a:extLst>
            </p:cNvPr>
            <p:cNvSpPr txBox="1"/>
            <p:nvPr/>
          </p:nvSpPr>
          <p:spPr>
            <a:xfrm>
              <a:off x="1475656" y="684734"/>
              <a:ext cx="79208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/>
              <a:r>
                <a:rPr lang="en-GB" sz="900" b="1" dirty="0">
                  <a:solidFill>
                    <a:srgbClr val="C00000"/>
                  </a:solidFill>
                </a:rPr>
                <a:t>El </a:t>
              </a:r>
              <a:r>
                <a:rPr lang="en-GB" sz="900" b="1" dirty="0" err="1">
                  <a:solidFill>
                    <a:srgbClr val="C00000"/>
                  </a:solidFill>
                </a:rPr>
                <a:t>Chichón</a:t>
              </a:r>
              <a:endParaRPr lang="en-GB" sz="900" b="1" dirty="0">
                <a:solidFill>
                  <a:srgbClr val="C00000"/>
                </a:solidFill>
                <a:latin typeface="Arial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6AE4B3E-B6E7-49CC-BA8C-BAE0BD96422A}"/>
                </a:ext>
              </a:extLst>
            </p:cNvPr>
            <p:cNvSpPr txBox="1"/>
            <p:nvPr/>
          </p:nvSpPr>
          <p:spPr>
            <a:xfrm>
              <a:off x="2267744" y="684734"/>
              <a:ext cx="79208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/>
              <a:r>
                <a:rPr lang="en-GB" sz="900" b="1" dirty="0">
                  <a:solidFill>
                    <a:srgbClr val="C00000"/>
                  </a:solidFill>
                  <a:latin typeface="Arial"/>
                </a:rPr>
                <a:t>Pinatubo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ED35A5E4-D893-4D5E-AC8C-7C2C938DB926}"/>
              </a:ext>
            </a:extLst>
          </p:cNvPr>
          <p:cNvSpPr/>
          <p:nvPr/>
        </p:nvSpPr>
        <p:spPr>
          <a:xfrm>
            <a:off x="7956376" y="4803998"/>
            <a:ext cx="104227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i="1" dirty="0">
                <a:solidFill>
                  <a:srgbClr val="416DA6"/>
                </a:solidFill>
              </a:rPr>
              <a:t>Julien Nicolas</a:t>
            </a:r>
          </a:p>
        </p:txBody>
      </p:sp>
    </p:spTree>
    <p:extLst>
      <p:ext uri="{BB962C8B-B14F-4D97-AF65-F5344CB8AC3E}">
        <p14:creationId xmlns:p14="http://schemas.microsoft.com/office/powerpoint/2010/main" val="1511341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704" y="235007"/>
            <a:ext cx="7952768" cy="277541"/>
          </a:xfrm>
        </p:spPr>
        <p:txBody>
          <a:bodyPr>
            <a:normAutofit fontScale="90000"/>
          </a:bodyPr>
          <a:lstStyle/>
          <a:p>
            <a:r>
              <a:rPr lang="en-GB" dirty="0"/>
              <a:t>Inter-comparison of global reanalyses: convergence from 2006 COSMIC anchor observations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AFB40B-76B3-41DD-9FBD-F5283D9787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3" t="11717" r="9248" b="14710"/>
          <a:stretch/>
        </p:blipFill>
        <p:spPr>
          <a:xfrm>
            <a:off x="1835696" y="672312"/>
            <a:ext cx="6214676" cy="391566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AA477D0-4EFC-4D2D-979F-EB90D3C0772C}"/>
              </a:ext>
            </a:extLst>
          </p:cNvPr>
          <p:cNvSpPr txBox="1"/>
          <p:nvPr/>
        </p:nvSpPr>
        <p:spPr>
          <a:xfrm>
            <a:off x="2123728" y="4587974"/>
            <a:ext cx="1409997" cy="25391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050" b="0" i="1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Simmons et. Al., 2019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EBFCC96-2110-47ED-8F06-696735BA9BAF}"/>
              </a:ext>
            </a:extLst>
          </p:cNvPr>
          <p:cNvCxnSpPr>
            <a:cxnSpLocks/>
          </p:cNvCxnSpPr>
          <p:nvPr/>
        </p:nvCxnSpPr>
        <p:spPr>
          <a:xfrm flipV="1">
            <a:off x="3995936" y="4498906"/>
            <a:ext cx="0" cy="432048"/>
          </a:xfrm>
          <a:prstGeom prst="straightConnector1">
            <a:avLst/>
          </a:prstGeom>
          <a:noFill/>
          <a:ln w="50800" cap="flat">
            <a:solidFill>
              <a:srgbClr val="C00000"/>
            </a:solidFill>
            <a:prstDash val="solid"/>
            <a:round/>
            <a:tailEnd type="triangle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41765012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Overview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E64CB94-A338-4E80-864C-6921BF6D4663}"/>
              </a:ext>
            </a:extLst>
          </p:cNvPr>
          <p:cNvSpPr txBox="1">
            <a:spLocks/>
          </p:cNvSpPr>
          <p:nvPr/>
        </p:nvSpPr>
        <p:spPr>
          <a:xfrm>
            <a:off x="1403648" y="1059582"/>
            <a:ext cx="7128792" cy="3384376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lnSpc>
                <a:spcPts val="2100"/>
              </a:lnSpc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</a:rPr>
              <a:t>Overview of C3S reanalysis activities</a:t>
            </a: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600" b="1" dirty="0">
              <a:solidFill>
                <a:schemeClr val="tx1"/>
              </a:solidFill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srgbClr val="FFFFFF">
                    <a:lumMod val="65000"/>
                  </a:srgbClr>
                </a:solidFill>
                <a:latin typeface="Arial"/>
                <a:cs typeface="Arial"/>
              </a:rPr>
              <a:t>The principle of reanalysis</a:t>
            </a: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600" dirty="0">
              <a:solidFill>
                <a:srgbClr val="FFFFFF">
                  <a:lumMod val="65000"/>
                </a:srgbClr>
              </a:solidFill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srgbClr val="FFFFFF">
                    <a:lumMod val="65000"/>
                  </a:srgbClr>
                </a:solidFill>
                <a:latin typeface="Arial"/>
                <a:cs typeface="Arial"/>
              </a:rPr>
              <a:t>Some details on data usage in ERA5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  <a:p>
            <a:pPr marR="0" lvl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Needs for current satellite observations</a:t>
            </a:r>
          </a:p>
          <a:p>
            <a:pPr marL="0" marR="0" lvl="0" indent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Final remarks</a:t>
            </a:r>
          </a:p>
          <a:p>
            <a:pPr marL="0" marR="0" lvl="0" indent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4574923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Overview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E64CB94-A338-4E80-864C-6921BF6D4663}"/>
              </a:ext>
            </a:extLst>
          </p:cNvPr>
          <p:cNvSpPr txBox="1">
            <a:spLocks/>
          </p:cNvSpPr>
          <p:nvPr/>
        </p:nvSpPr>
        <p:spPr>
          <a:xfrm>
            <a:off x="1403648" y="1059582"/>
            <a:ext cx="7128792" cy="3384376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lnSpc>
                <a:spcPts val="2100"/>
              </a:lnSpc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srgbClr val="FFFFFF">
                    <a:lumMod val="65000"/>
                  </a:srgbClr>
                </a:solidFill>
                <a:latin typeface="Arial"/>
                <a:cs typeface="Arial"/>
              </a:rPr>
              <a:t>Overview of C3S reanalysis activities</a:t>
            </a: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600" dirty="0">
              <a:solidFill>
                <a:srgbClr val="FFFFFF">
                  <a:lumMod val="65000"/>
                </a:srgbClr>
              </a:solidFill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srgbClr val="FFFFFF">
                    <a:lumMod val="65000"/>
                  </a:srgbClr>
                </a:solidFill>
                <a:latin typeface="Arial"/>
                <a:cs typeface="Arial"/>
              </a:rPr>
              <a:t>The principle of reanalysis</a:t>
            </a: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600" dirty="0">
              <a:solidFill>
                <a:srgbClr val="FFFFFF">
                  <a:lumMod val="65000"/>
                </a:srgbClr>
              </a:solidFill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srgbClr val="FFFFFF">
                    <a:lumMod val="65000"/>
                  </a:srgbClr>
                </a:solidFill>
                <a:latin typeface="Arial"/>
                <a:cs typeface="Arial"/>
              </a:rPr>
              <a:t>Some details on data usage in ERA5</a:t>
            </a:r>
          </a:p>
          <a:p>
            <a:pPr marR="0" lvl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tabLst/>
              <a:defRPr/>
            </a:pPr>
            <a:endParaRPr lang="en-GB" sz="1600" b="1" dirty="0">
              <a:solidFill>
                <a:schemeClr val="tx1"/>
              </a:solidFill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b="1" dirty="0">
                <a:solidFill>
                  <a:schemeClr val="tx1"/>
                </a:solidFill>
                <a:latin typeface="Arial"/>
                <a:cs typeface="Arial"/>
              </a:rPr>
              <a:t>Needs for current satellite observations</a:t>
            </a:r>
          </a:p>
          <a:p>
            <a:pPr marL="0" marR="0" lvl="0" indent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Final remarks</a:t>
            </a:r>
          </a:p>
          <a:p>
            <a:pPr marL="0" marR="0" lvl="0" indent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6418608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C80D49-D152-5A49-9E62-CCAE890D2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239315"/>
            <a:ext cx="7128506" cy="276999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WMO Integrated Global Observing System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4852CD-5FE4-EE46-BDCD-9CFB07C93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8"/>
            <a:fld id="{08C3E809-4BE0-FF45-8A54-F386BF18E701}" type="slidenum">
              <a:rPr lang="en-GB">
                <a:solidFill>
                  <a:srgbClr val="000000"/>
                </a:solidFill>
                <a:latin typeface="Helvetica"/>
                <a:cs typeface="Helvetica"/>
              </a:rPr>
              <a:pPr defTabSz="914378"/>
              <a:t>21</a:t>
            </a:fld>
            <a:endParaRPr lang="en-GB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0CA4BEE5-180F-5B4E-9E45-78AE799314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822" y="3965258"/>
            <a:ext cx="8315004" cy="144741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100" dirty="0">
                <a:solidFill>
                  <a:schemeClr val="tx1"/>
                </a:solidFill>
              </a:rPr>
              <a:t>In 2020 there are </a:t>
            </a:r>
            <a:r>
              <a:rPr lang="en-GB" sz="2100" b="1" dirty="0">
                <a:solidFill>
                  <a:schemeClr val="tx1"/>
                </a:solidFill>
              </a:rPr>
              <a:t>190</a:t>
            </a:r>
            <a:r>
              <a:rPr lang="en-GB" sz="2100" dirty="0">
                <a:solidFill>
                  <a:schemeClr val="tx1"/>
                </a:solidFill>
              </a:rPr>
              <a:t> active satellites supporting weather, climate, earth system and space weather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874240D-1B93-5F42-AA38-73F36EE942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5138" y="626884"/>
            <a:ext cx="5076564" cy="3329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056531"/>
      </p:ext>
    </p:extLst>
  </p:cSld>
  <p:clrMapOvr>
    <a:masterClrMapping/>
  </p:clrMapOvr>
  <p:transition spd="med" advTm="72337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4E69F3F9-69CC-47BD-B884-04439B28D359}"/>
              </a:ext>
            </a:extLst>
          </p:cNvPr>
          <p:cNvGraphicFramePr>
            <a:graphicFrameLocks noGrp="1"/>
          </p:cNvGraphicFramePr>
          <p:nvPr/>
        </p:nvGraphicFramePr>
        <p:xfrm>
          <a:off x="1155939" y="568226"/>
          <a:ext cx="6964476" cy="4007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7408717" y="712242"/>
            <a:ext cx="711699" cy="2843255"/>
          </a:xfrm>
          <a:prstGeom prst="rect">
            <a:avLst/>
          </a:prstGeom>
          <a:solidFill>
            <a:schemeClr val="accent1">
              <a:alpha val="9019"/>
            </a:schemeClr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defTabSz="914378"/>
            <a:endParaRPr lang="en-US" altLang="en-US" sz="1800">
              <a:solidFill>
                <a:srgbClr val="000000"/>
              </a:solidFill>
              <a:cs typeface="Helvetic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26626" y="2213729"/>
            <a:ext cx="795719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/>
            <a:r>
              <a:rPr lang="en-GB" sz="825" b="1" dirty="0">
                <a:solidFill>
                  <a:srgbClr val="000000"/>
                </a:solidFill>
                <a:latin typeface="Helvetica"/>
                <a:cs typeface="Helvetica"/>
              </a:rPr>
              <a:t>EUMETSAT LEO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19825" y="1886037"/>
            <a:ext cx="795718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/>
            <a:r>
              <a:rPr lang="en-GB" sz="825" b="1" dirty="0">
                <a:solidFill>
                  <a:srgbClr val="000000"/>
                </a:solidFill>
                <a:latin typeface="Helvetica"/>
                <a:cs typeface="Helvetica"/>
              </a:rPr>
              <a:t>CMA LEO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26879" y="2751171"/>
            <a:ext cx="57986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/>
            <a:r>
              <a:rPr lang="en-GB" sz="825" b="1" dirty="0">
                <a:solidFill>
                  <a:srgbClr val="000000"/>
                </a:solidFill>
                <a:latin typeface="Helvetica"/>
                <a:cs typeface="Helvetica"/>
              </a:rPr>
              <a:t>NOAA LEO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26625" y="1680795"/>
            <a:ext cx="795719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/>
            <a:r>
              <a:rPr lang="en-GB" sz="825" b="1" dirty="0">
                <a:solidFill>
                  <a:srgbClr val="000000"/>
                </a:solidFill>
                <a:latin typeface="Helvetica"/>
                <a:cs typeface="Helvetica"/>
              </a:rPr>
              <a:t>COSMIC-2</a:t>
            </a:r>
          </a:p>
        </p:txBody>
      </p:sp>
      <p:sp>
        <p:nvSpPr>
          <p:cNvPr id="6" name="Right Brace 5"/>
          <p:cNvSpPr/>
          <p:nvPr/>
        </p:nvSpPr>
        <p:spPr>
          <a:xfrm>
            <a:off x="8129775" y="2760737"/>
            <a:ext cx="61249" cy="47178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78"/>
            <a:endParaRPr lang="en-GB" sz="135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5B8B2F85-2777-481F-9223-831EAEBCEC35}"/>
              </a:ext>
            </a:extLst>
          </p:cNvPr>
          <p:cNvSpPr/>
          <p:nvPr/>
        </p:nvSpPr>
        <p:spPr>
          <a:xfrm>
            <a:off x="8129774" y="2126919"/>
            <a:ext cx="68265" cy="58524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78"/>
            <a:endParaRPr lang="en-GB" sz="135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EB6D24C-059D-40CF-AE01-EAF5FD1E5D71}"/>
              </a:ext>
            </a:extLst>
          </p:cNvPr>
          <p:cNvGrpSpPr/>
          <p:nvPr/>
        </p:nvGrpSpPr>
        <p:grpSpPr>
          <a:xfrm>
            <a:off x="1443972" y="1137051"/>
            <a:ext cx="2584334" cy="1287236"/>
            <a:chOff x="559300" y="465368"/>
            <a:chExt cx="2807358" cy="1357330"/>
          </a:xfrm>
        </p:grpSpPr>
        <p:sp>
          <p:nvSpPr>
            <p:cNvPr id="2" name="TextBox 1"/>
            <p:cNvSpPr txBox="1"/>
            <p:nvPr/>
          </p:nvSpPr>
          <p:spPr>
            <a:xfrm>
              <a:off x="1921676" y="465368"/>
              <a:ext cx="1421123" cy="87624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 defTabSz="914378"/>
              <a:r>
                <a:rPr lang="en-GB" sz="1200" b="1" dirty="0">
                  <a:solidFill>
                    <a:srgbClr val="000000"/>
                  </a:solidFill>
                  <a:latin typeface="Helvetica"/>
                  <a:cs typeface="Helvetica"/>
                </a:rPr>
                <a:t>2020</a:t>
              </a:r>
            </a:p>
            <a:p>
              <a:pPr defTabSz="914378"/>
              <a:r>
                <a:rPr lang="en-GB" sz="1200" dirty="0">
                  <a:solidFill>
                    <a:srgbClr val="000000"/>
                  </a:solidFill>
                  <a:latin typeface="Helvetica"/>
                  <a:cs typeface="Helvetica"/>
                </a:rPr>
                <a:t>30% American</a:t>
              </a:r>
            </a:p>
            <a:p>
              <a:pPr defTabSz="914378"/>
              <a:r>
                <a:rPr lang="en-GB" sz="1200" dirty="0">
                  <a:solidFill>
                    <a:srgbClr val="000000"/>
                  </a:solidFill>
                  <a:latin typeface="Helvetica"/>
                  <a:cs typeface="Helvetica"/>
                </a:rPr>
                <a:t>45% European </a:t>
              </a:r>
            </a:p>
            <a:p>
              <a:pPr defTabSz="914378"/>
              <a:r>
                <a:rPr lang="en-GB" sz="1200" dirty="0">
                  <a:solidFill>
                    <a:srgbClr val="000000"/>
                  </a:solidFill>
                  <a:latin typeface="Helvetica"/>
                  <a:cs typeface="Helvetica"/>
                </a:rPr>
                <a:t>25% Asian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F43AAC2-6080-4858-AD5E-45590538FCFB}"/>
                </a:ext>
              </a:extLst>
            </p:cNvPr>
            <p:cNvSpPr txBox="1"/>
            <p:nvPr/>
          </p:nvSpPr>
          <p:spPr>
            <a:xfrm>
              <a:off x="559300" y="465368"/>
              <a:ext cx="1316203" cy="87624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 defTabSz="914378"/>
              <a:r>
                <a:rPr lang="en-GB" sz="1200" b="1" dirty="0">
                  <a:solidFill>
                    <a:srgbClr val="000000"/>
                  </a:solidFill>
                  <a:latin typeface="Helvetica"/>
                  <a:cs typeface="Helvetica"/>
                </a:rPr>
                <a:t>2000</a:t>
              </a:r>
            </a:p>
            <a:p>
              <a:pPr defTabSz="914378"/>
              <a:r>
                <a:rPr lang="en-GB" sz="1200" dirty="0">
                  <a:solidFill>
                    <a:srgbClr val="000000"/>
                  </a:solidFill>
                  <a:latin typeface="Helvetica"/>
                  <a:cs typeface="Helvetica"/>
                </a:rPr>
                <a:t>70% American</a:t>
              </a:r>
            </a:p>
            <a:p>
              <a:pPr defTabSz="914378"/>
              <a:r>
                <a:rPr lang="en-GB" sz="1200" dirty="0">
                  <a:solidFill>
                    <a:srgbClr val="000000"/>
                  </a:solidFill>
                  <a:latin typeface="Helvetica"/>
                  <a:cs typeface="Helvetica"/>
                </a:rPr>
                <a:t>20% European </a:t>
              </a:r>
            </a:p>
            <a:p>
              <a:pPr defTabSz="914378"/>
              <a:r>
                <a:rPr lang="en-GB" sz="1200" dirty="0">
                  <a:solidFill>
                    <a:srgbClr val="000000"/>
                  </a:solidFill>
                  <a:latin typeface="Helvetica"/>
                  <a:cs typeface="Helvetica"/>
                </a:rPr>
                <a:t>10% Asian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14DCEF1-BF01-473D-9B91-FE3B4EC8E741}"/>
                </a:ext>
              </a:extLst>
            </p:cNvPr>
            <p:cNvSpPr txBox="1"/>
            <p:nvPr/>
          </p:nvSpPr>
          <p:spPr>
            <a:xfrm>
              <a:off x="1945535" y="1389725"/>
              <a:ext cx="1421123" cy="42189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defTabSz="914378"/>
              <a:r>
                <a:rPr lang="en-GB" sz="1000" dirty="0">
                  <a:solidFill>
                    <a:srgbClr val="000000"/>
                  </a:solidFill>
                  <a:latin typeface="Helvetica"/>
                  <a:cs typeface="Helvetica"/>
                </a:rPr>
                <a:t>~50 satellites</a:t>
              </a:r>
            </a:p>
            <a:p>
              <a:pPr defTabSz="914378"/>
              <a:r>
                <a:rPr lang="en-GB" sz="1000" dirty="0">
                  <a:solidFill>
                    <a:srgbClr val="000000"/>
                  </a:solidFill>
                  <a:latin typeface="Helvetica"/>
                  <a:cs typeface="Helvetica"/>
                </a:rPr>
                <a:t>~95 instruments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FAB7557-EFAA-40A2-9D99-72877C1417E4}"/>
                </a:ext>
              </a:extLst>
            </p:cNvPr>
            <p:cNvSpPr txBox="1"/>
            <p:nvPr/>
          </p:nvSpPr>
          <p:spPr>
            <a:xfrm>
              <a:off x="559559" y="1400801"/>
              <a:ext cx="1316203" cy="42189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defTabSz="914378"/>
              <a:r>
                <a:rPr lang="en-GB" sz="1000" dirty="0">
                  <a:solidFill>
                    <a:srgbClr val="000000"/>
                  </a:solidFill>
                  <a:latin typeface="Helvetica"/>
                  <a:cs typeface="Helvetica"/>
                </a:rPr>
                <a:t>~10 satellites</a:t>
              </a:r>
            </a:p>
            <a:p>
              <a:pPr defTabSz="914378"/>
              <a:r>
                <a:rPr lang="en-GB" sz="1000" dirty="0">
                  <a:solidFill>
                    <a:srgbClr val="000000"/>
                  </a:solidFill>
                  <a:latin typeface="Helvetica"/>
                  <a:cs typeface="Helvetica"/>
                </a:rPr>
                <a:t>~12 instruments</a:t>
              </a:r>
            </a:p>
          </p:txBody>
        </p:sp>
      </p:grpSp>
    </p:spTree>
  </p:cSld>
  <p:clrMapOvr>
    <a:masterClrMapping/>
  </p:clrMapOvr>
  <p:transition spd="med" advTm="52375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7" r="3427"/>
          <a:stretch/>
        </p:blipFill>
        <p:spPr>
          <a:xfrm>
            <a:off x="4467163" y="920000"/>
            <a:ext cx="4569333" cy="37210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290" y="148934"/>
            <a:ext cx="7988969" cy="346373"/>
          </a:xfrm>
        </p:spPr>
        <p:txBody>
          <a:bodyPr>
            <a:normAutofit fontScale="90000"/>
          </a:bodyPr>
          <a:lstStyle/>
          <a:p>
            <a:r>
              <a:rPr lang="en-GB" dirty="0"/>
              <a:t>Impact of observing systems in the ECMWF NWP system, January 2020 (FSOI based)</a:t>
            </a:r>
            <a:br>
              <a:rPr lang="en-GB" dirty="0"/>
            </a:br>
            <a:endParaRPr lang="en-GB" sz="675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14213" y="4701665"/>
            <a:ext cx="3186113" cy="296466"/>
          </a:xfrm>
        </p:spPr>
        <p:txBody>
          <a:bodyPr/>
          <a:lstStyle/>
          <a:p>
            <a:pPr defTabSz="914378"/>
            <a:fld id="{6B3B0B0F-E794-1244-9699-107C60B9C23A}" type="slidenum">
              <a:rPr lang="en-US">
                <a:solidFill>
                  <a:srgbClr val="FFFFFF"/>
                </a:solidFill>
                <a:latin typeface="Helvetica"/>
                <a:cs typeface="Helvetica"/>
              </a:rPr>
              <a:pPr defTabSz="914378"/>
              <a:t>23</a:t>
            </a:fld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14378"/>
            <a:endParaRPr lang="en-GB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D314BF-8A1C-48EE-8135-0FE2848E8429}"/>
              </a:ext>
            </a:extLst>
          </p:cNvPr>
          <p:cNvSpPr txBox="1"/>
          <p:nvPr/>
        </p:nvSpPr>
        <p:spPr>
          <a:xfrm>
            <a:off x="622962" y="700699"/>
            <a:ext cx="3877030" cy="42473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685800" hangingPunct="0"/>
            <a:r>
              <a:rPr lang="en-GB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Reanalysis enjoys a </a:t>
            </a:r>
            <a:r>
              <a:rPr lang="en-GB" sz="1050" b="1" i="1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synergetic</a:t>
            </a:r>
            <a:r>
              <a:rPr lang="en-GB" sz="1050" b="1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 </a:t>
            </a:r>
            <a:r>
              <a:rPr lang="en-GB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relationship with NWP:</a:t>
            </a:r>
            <a:endParaRPr lang="en-GB" sz="600" dirty="0">
              <a:solidFill>
                <a:srgbClr val="000000"/>
              </a:solidFill>
              <a:latin typeface="+mj-lt"/>
              <a:ea typeface="+mj-ea"/>
              <a:cs typeface="+mj-cs"/>
              <a:sym typeface="Arial"/>
            </a:endParaRPr>
          </a:p>
          <a:p>
            <a:pPr defTabSz="685800" hangingPunct="0"/>
            <a:endParaRPr lang="en-GB" sz="600" dirty="0">
              <a:solidFill>
                <a:srgbClr val="000000"/>
              </a:solidFill>
              <a:latin typeface="+mj-lt"/>
              <a:ea typeface="+mj-ea"/>
              <a:cs typeface="+mj-cs"/>
              <a:sym typeface="Arial"/>
            </a:endParaRPr>
          </a:p>
          <a:p>
            <a:pPr marL="214313" indent="-214313" defTabSz="685800" hangingPunct="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essentially uses the same observing system, and;</a:t>
            </a:r>
          </a:p>
          <a:p>
            <a:pPr marL="214313" indent="-214313" defTabSz="685800" hangingPunct="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uses the data assimilation system developed for NWP</a:t>
            </a:r>
          </a:p>
          <a:p>
            <a:pPr marL="214313" indent="-214313" defTabSz="685800" hangingPunct="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Both global and regional</a:t>
            </a:r>
          </a:p>
          <a:p>
            <a:pPr marL="214313" indent="-214313" defTabSz="685800" hangingPunct="0">
              <a:buFontTx/>
              <a:buChar char="-"/>
            </a:pPr>
            <a:endParaRPr lang="en-GB" sz="1050" dirty="0">
              <a:solidFill>
                <a:srgbClr val="000000"/>
              </a:solidFill>
              <a:latin typeface="+mj-lt"/>
              <a:ea typeface="+mj-ea"/>
              <a:cs typeface="+mj-cs"/>
              <a:sym typeface="Arial"/>
            </a:endParaRPr>
          </a:p>
          <a:p>
            <a:pPr defTabSz="685800" hangingPunct="0"/>
            <a:r>
              <a:rPr lang="en-GB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Therefore,  the requirements for reanalysis are </a:t>
            </a:r>
            <a:r>
              <a:rPr lang="en-GB" sz="1050" i="1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largely</a:t>
            </a:r>
            <a:r>
              <a:rPr lang="en-GB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 the same as for NWP:</a:t>
            </a:r>
            <a:endParaRPr lang="en-GB" sz="600" dirty="0">
              <a:solidFill>
                <a:srgbClr val="000000"/>
              </a:solidFill>
              <a:latin typeface="+mj-lt"/>
              <a:ea typeface="+mj-ea"/>
              <a:cs typeface="+mj-cs"/>
              <a:sym typeface="Arial"/>
            </a:endParaRPr>
          </a:p>
          <a:p>
            <a:pPr defTabSz="685800" hangingPunct="0"/>
            <a:endParaRPr lang="en-GB" sz="600" dirty="0">
              <a:solidFill>
                <a:srgbClr val="000000"/>
              </a:solidFill>
              <a:latin typeface="+mj-lt"/>
              <a:ea typeface="+mj-ea"/>
              <a:cs typeface="+mj-cs"/>
              <a:sym typeface="Arial"/>
            </a:endParaRPr>
          </a:p>
          <a:p>
            <a:pPr marL="214313" indent="-214313" defTabSz="685800" hangingPunct="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Continuation of the main components of the satellite observing system: radiances (IR &amp; MW), RO, Scat &amp; AMVs are important, as well as the likely evolution (</a:t>
            </a:r>
            <a:r>
              <a:rPr lang="en-GB" sz="1050" i="1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e.g.</a:t>
            </a:r>
            <a:r>
              <a:rPr lang="en-GB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 Aeolus DWL for tropical winds)</a:t>
            </a:r>
          </a:p>
          <a:p>
            <a:pPr marL="214313" indent="-214313" defTabSz="685800" hangingPunct="0">
              <a:buFont typeface="Arial" panose="020B0604020202020204" pitchFamily="34" charset="0"/>
              <a:buChar char="•"/>
            </a:pPr>
            <a:endParaRPr lang="en-GB" sz="1050" dirty="0">
              <a:solidFill>
                <a:srgbClr val="000000"/>
              </a:solidFill>
              <a:latin typeface="+mj-lt"/>
              <a:ea typeface="+mj-ea"/>
              <a:cs typeface="+mj-cs"/>
              <a:sym typeface="Arial"/>
            </a:endParaRPr>
          </a:p>
          <a:p>
            <a:pPr defTabSz="685800" hangingPunct="0"/>
            <a:r>
              <a:rPr lang="en-GB" sz="1050" b="1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However, there are some differences:</a:t>
            </a:r>
            <a:endParaRPr lang="en-GB" sz="600" b="1" dirty="0">
              <a:solidFill>
                <a:srgbClr val="000000"/>
              </a:solidFill>
              <a:latin typeface="+mj-lt"/>
              <a:ea typeface="+mj-ea"/>
              <a:cs typeface="+mj-cs"/>
              <a:sym typeface="Arial"/>
            </a:endParaRPr>
          </a:p>
          <a:p>
            <a:pPr defTabSz="685800" hangingPunct="0"/>
            <a:endParaRPr lang="en-GB" sz="600" dirty="0">
              <a:solidFill>
                <a:srgbClr val="000000"/>
              </a:solidFill>
              <a:latin typeface="+mj-lt"/>
              <a:ea typeface="+mj-ea"/>
              <a:cs typeface="+mj-cs"/>
              <a:sym typeface="Arial"/>
            </a:endParaRPr>
          </a:p>
          <a:p>
            <a:pPr marL="214313" indent="-214313" defTabSz="685800" hangingPunct="0">
              <a:buFont typeface="Arial" panose="020B0604020202020204" pitchFamily="34" charset="0"/>
              <a:buChar char="•"/>
            </a:pPr>
            <a:r>
              <a:rPr lang="en-GB" sz="1050" b="1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Requirement for NRT data </a:t>
            </a:r>
            <a:r>
              <a:rPr lang="en-GB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is more relaxed, enabling the use of research missions (</a:t>
            </a:r>
            <a:r>
              <a:rPr lang="en-GB" sz="1050" i="1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e.g</a:t>
            </a:r>
            <a:r>
              <a:rPr lang="en-GB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. MLS O</a:t>
            </a:r>
            <a:r>
              <a:rPr lang="en-GB" sz="1050" baseline="-250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3 </a:t>
            </a:r>
            <a:r>
              <a:rPr lang="en-GB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);</a:t>
            </a:r>
            <a:endParaRPr lang="en-GB" sz="600" i="1" dirty="0">
              <a:solidFill>
                <a:srgbClr val="000000"/>
              </a:solidFill>
              <a:latin typeface="+mj-lt"/>
              <a:ea typeface="+mj-ea"/>
              <a:cs typeface="+mj-cs"/>
              <a:sym typeface="Arial"/>
            </a:endParaRPr>
          </a:p>
          <a:p>
            <a:pPr defTabSz="685800" hangingPunct="0"/>
            <a:endParaRPr lang="en-GB" sz="600" dirty="0">
              <a:solidFill>
                <a:srgbClr val="000000"/>
              </a:solidFill>
              <a:latin typeface="+mj-lt"/>
              <a:ea typeface="+mj-ea"/>
              <a:cs typeface="+mj-cs"/>
              <a:sym typeface="Arial"/>
            </a:endParaRPr>
          </a:p>
          <a:p>
            <a:pPr marL="214313" indent="-214313" defTabSz="685800" hangingPunct="0">
              <a:buFont typeface="Arial" panose="020B0604020202020204" pitchFamily="34" charset="0"/>
              <a:buChar char="•"/>
            </a:pPr>
            <a:r>
              <a:rPr lang="en-GB" sz="1050" b="1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Accurately representing the whole atmosphere</a:t>
            </a:r>
            <a:r>
              <a:rPr lang="en-GB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 is more important for reanalysis, regardless of forecast skill, </a:t>
            </a:r>
            <a:r>
              <a:rPr lang="en-GB" sz="1050" i="1" dirty="0" err="1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eg</a:t>
            </a:r>
            <a:r>
              <a:rPr lang="en-GB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:</a:t>
            </a:r>
          </a:p>
          <a:p>
            <a:pPr marL="557213" lvl="1" indent="-214313" hangingPunct="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stratospheric humidity  (MLS H</a:t>
            </a:r>
            <a:r>
              <a:rPr lang="en-GB" sz="1050" baseline="-250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2</a:t>
            </a:r>
            <a:r>
              <a:rPr lang="en-GB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O);</a:t>
            </a:r>
          </a:p>
          <a:p>
            <a:pPr marL="557213" lvl="1" indent="-214313" hangingPunct="0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upper stratospheric &amp; mesospheric temperatures (SSMIS Upper Atmospheric Sounding channels)</a:t>
            </a:r>
            <a:endParaRPr lang="en-GB" sz="600" dirty="0">
              <a:solidFill>
                <a:srgbClr val="000000"/>
              </a:solidFill>
              <a:latin typeface="+mj-lt"/>
              <a:ea typeface="+mj-ea"/>
              <a:cs typeface="+mj-cs"/>
              <a:sym typeface="Arial"/>
            </a:endParaRPr>
          </a:p>
          <a:p>
            <a:pPr marL="557213" lvl="1" indent="-214313" hangingPunct="0">
              <a:buFont typeface="Arial" panose="020B0604020202020204" pitchFamily="34" charset="0"/>
              <a:buChar char="•"/>
            </a:pPr>
            <a:endParaRPr lang="en-GB" sz="600" dirty="0">
              <a:solidFill>
                <a:srgbClr val="000000"/>
              </a:solidFill>
              <a:latin typeface="+mj-lt"/>
              <a:ea typeface="+mj-ea"/>
              <a:cs typeface="+mj-cs"/>
              <a:sym typeface="Arial"/>
            </a:endParaRPr>
          </a:p>
          <a:p>
            <a:pPr marL="214313" indent="-214313" hangingPunct="0">
              <a:buFont typeface="Arial" panose="020B0604020202020204" pitchFamily="34" charset="0"/>
              <a:buChar char="•"/>
            </a:pPr>
            <a:r>
              <a:rPr lang="en-GB" sz="1050" b="1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Anchor missions</a:t>
            </a:r>
            <a:r>
              <a:rPr lang="en-GB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 and high quality calibration will, most likely,  become increasingly critical for RA (</a:t>
            </a:r>
            <a:r>
              <a:rPr lang="en-GB" sz="1050" i="1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e.g.</a:t>
            </a:r>
            <a:r>
              <a:rPr lang="en-GB" sz="105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Arial"/>
              </a:rPr>
              <a:t> RO + CLARREO-like missions + TRUTHS)</a:t>
            </a:r>
          </a:p>
        </p:txBody>
      </p:sp>
    </p:spTree>
    <p:extLst>
      <p:ext uri="{BB962C8B-B14F-4D97-AF65-F5344CB8AC3E}">
        <p14:creationId xmlns:p14="http://schemas.microsoft.com/office/powerpoint/2010/main" val="2049353538"/>
      </p:ext>
    </p:extLst>
  </p:cSld>
  <p:clrMapOvr>
    <a:masterClrMapping/>
  </p:clrMapOvr>
  <p:transition spd="med" advTm="99517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230FE13-E566-4F35-A8F7-7A28ECB74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 addition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2332507-B081-4409-81F5-75F4B5201D84}"/>
              </a:ext>
            </a:extLst>
          </p:cNvPr>
          <p:cNvSpPr/>
          <p:nvPr/>
        </p:nvSpPr>
        <p:spPr>
          <a:xfrm>
            <a:off x="827584" y="2931790"/>
            <a:ext cx="784887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prstClr val="black"/>
                </a:solidFill>
                <a:latin typeface="Calibri"/>
              </a:rPr>
              <a:t>Reanalyses need in addition appropriate forcing fields and continuity of these is absolutely essential</a:t>
            </a:r>
            <a:endParaRPr lang="en-GB" sz="1200" dirty="0">
              <a:solidFill>
                <a:prstClr val="black"/>
              </a:solidFill>
              <a:latin typeface="Calibri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SST, sea-ice cover, </a:t>
            </a:r>
            <a:r>
              <a:rPr lang="en-GB" sz="1200" strike="sngStrike" dirty="0">
                <a:latin typeface="Calibri"/>
              </a:rPr>
              <a:t>greenhouse gases, aerosols</a:t>
            </a:r>
            <a:r>
              <a:rPr lang="en-GB" sz="1200" dirty="0">
                <a:solidFill>
                  <a:prstClr val="black"/>
                </a:solidFill>
                <a:latin typeface="Calibri"/>
              </a:rPr>
              <a:t>, surface physiographic dataset (Arctic reanalysis)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These are typically taken ‘as is’ as level 4, so they need to be complete, accurate and guaranteed.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AE5ADB6-6104-4B9A-9E85-17D0CB4CC376}"/>
              </a:ext>
            </a:extLst>
          </p:cNvPr>
          <p:cNvSpPr/>
          <p:nvPr/>
        </p:nvSpPr>
        <p:spPr>
          <a:xfrm>
            <a:off x="827583" y="699542"/>
            <a:ext cx="799288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prstClr val="black"/>
                </a:solidFill>
                <a:latin typeface="Calibri"/>
              </a:rPr>
              <a:t>Reanalyses typically directly assimilate satellite observations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Level 1B radiances rather than level 2 retrievals</a:t>
            </a:r>
          </a:p>
          <a:p>
            <a:pPr>
              <a:buClr>
                <a:srgbClr val="C00000"/>
              </a:buClr>
            </a:pPr>
            <a:endParaRPr lang="en-GB" sz="1200" dirty="0">
              <a:solidFill>
                <a:prstClr val="black"/>
              </a:solidFill>
              <a:latin typeface="Calibri"/>
            </a:endParaRPr>
          </a:p>
          <a:p>
            <a:pPr>
              <a:buClr>
                <a:srgbClr val="C00000"/>
              </a:buClr>
            </a:pPr>
            <a:r>
              <a:rPr lang="en-GB" sz="1400" b="1" dirty="0">
                <a:solidFill>
                  <a:prstClr val="black"/>
                </a:solidFill>
                <a:latin typeface="Calibri"/>
              </a:rPr>
              <a:t>Reanalyses typically use online bias-estimation methods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However, the stability of satellite products remains important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prstClr val="black"/>
              </a:solidFill>
              <a:latin typeface="Calibri"/>
            </a:endParaRPr>
          </a:p>
          <a:p>
            <a:pPr>
              <a:buClr>
                <a:srgbClr val="C00000"/>
              </a:buClr>
            </a:pPr>
            <a:r>
              <a:rPr lang="en-GB" sz="1400" b="1" dirty="0">
                <a:solidFill>
                  <a:prstClr val="black"/>
                </a:solidFill>
                <a:latin typeface="Calibri"/>
              </a:rPr>
              <a:t>ERA5 is maintained close to NRT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Use the same input streams in the ECMWF operational observation stream for those observations we share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For the ‘historical part’ access to the best data (like reprocessed) is very important, though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Tries to keep in pace with ingesting the latest instruments; not always possible (need for new generations of reanalysis)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48B3BDB-4548-4C0A-8EBE-EDFEC88C4A54}"/>
              </a:ext>
            </a:extLst>
          </p:cNvPr>
          <p:cNvSpPr/>
          <p:nvPr/>
        </p:nvSpPr>
        <p:spPr>
          <a:xfrm>
            <a:off x="827584" y="3651870"/>
            <a:ext cx="748883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prstClr val="black"/>
                </a:solidFill>
                <a:latin typeface="Calibri"/>
              </a:rPr>
              <a:t>Special requirements for regional reanalysis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prstClr val="black"/>
                </a:solidFill>
                <a:latin typeface="Calibri"/>
                <a:sym typeface="Arial"/>
              </a:rPr>
              <a:t>E.g. high horizontal resolution (AMVs, Geo hyperspectral-IR, MVIRI, SEVIRI)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prstClr val="black"/>
                </a:solidFill>
                <a:latin typeface="Calibri"/>
                <a:sym typeface="Arial"/>
              </a:rPr>
              <a:t>Snow cover, satellite glacier albedo (both from IR imagers), high-res sea ice (including the Baltic), soil moisture</a:t>
            </a:r>
            <a:endParaRPr lang="en-GB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2A046C9-E308-4B99-9800-E03FB03EB50F}"/>
              </a:ext>
            </a:extLst>
          </p:cNvPr>
          <p:cNvSpPr/>
          <p:nvPr/>
        </p:nvSpPr>
        <p:spPr>
          <a:xfrm>
            <a:off x="827584" y="4371950"/>
            <a:ext cx="748883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prstClr val="black"/>
                </a:solidFill>
                <a:latin typeface="Calibri"/>
              </a:rPr>
              <a:t>The availability of high-quality conventional observations remains essential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Ground truth, used for calibration of satellite observations, etc.</a:t>
            </a:r>
            <a:endParaRPr lang="en-GB" sz="1000" b="1" i="1" dirty="0">
              <a:solidFill>
                <a:srgbClr val="00206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45285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8" grpId="0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Overview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E64CB94-A338-4E80-864C-6921BF6D4663}"/>
              </a:ext>
            </a:extLst>
          </p:cNvPr>
          <p:cNvSpPr txBox="1">
            <a:spLocks/>
          </p:cNvSpPr>
          <p:nvPr/>
        </p:nvSpPr>
        <p:spPr>
          <a:xfrm>
            <a:off x="1403648" y="1059582"/>
            <a:ext cx="7128792" cy="3384376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lnSpc>
                <a:spcPts val="2100"/>
              </a:lnSpc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srgbClr val="FFFFFF">
                    <a:lumMod val="65000"/>
                  </a:srgbClr>
                </a:solidFill>
                <a:latin typeface="Arial"/>
                <a:cs typeface="Arial"/>
              </a:rPr>
              <a:t>Overview of C3S reanalysis activities</a:t>
            </a: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600" dirty="0">
              <a:solidFill>
                <a:srgbClr val="FFFFFF">
                  <a:lumMod val="65000"/>
                </a:srgbClr>
              </a:solidFill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srgbClr val="FFFFFF">
                    <a:lumMod val="65000"/>
                  </a:srgbClr>
                </a:solidFill>
                <a:latin typeface="Arial"/>
                <a:cs typeface="Arial"/>
              </a:rPr>
              <a:t>The principle of reanalysis</a:t>
            </a: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600" dirty="0">
              <a:solidFill>
                <a:srgbClr val="FFFFFF">
                  <a:lumMod val="65000"/>
                </a:srgbClr>
              </a:solidFill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srgbClr val="FFFFFF">
                    <a:lumMod val="65000"/>
                  </a:srgbClr>
                </a:solidFill>
                <a:latin typeface="Arial"/>
                <a:cs typeface="Arial"/>
              </a:rPr>
              <a:t>Some details on data usage in ERA5</a:t>
            </a:r>
          </a:p>
          <a:p>
            <a:pPr marR="0" lvl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tabLst/>
              <a:defRPr/>
            </a:pPr>
            <a:endParaRPr lang="en-GB" sz="1600" b="1" dirty="0">
              <a:solidFill>
                <a:schemeClr val="tx1"/>
              </a:solidFill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srgbClr val="FFFFFF">
                    <a:lumMod val="65000"/>
                  </a:srgbClr>
                </a:solidFill>
                <a:latin typeface="Arial"/>
                <a:cs typeface="Arial"/>
              </a:rPr>
              <a:t>Needs for current satellite observations</a:t>
            </a:r>
          </a:p>
          <a:p>
            <a:pPr marL="0" marR="0" lvl="0" indent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b="1" dirty="0">
                <a:solidFill>
                  <a:schemeClr val="tx1"/>
                </a:solidFill>
                <a:latin typeface="Arial"/>
                <a:cs typeface="Arial"/>
              </a:rPr>
              <a:t>Final remarks</a:t>
            </a:r>
          </a:p>
          <a:p>
            <a:pPr marL="0" marR="0" lvl="0" indent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0008795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230FE13-E566-4F35-A8F7-7A28ECB74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Final remarks and outlook for future C3S reanalysis-related activities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AE5ADB6-6104-4B9A-9E85-17D0CB4CC376}"/>
              </a:ext>
            </a:extLst>
          </p:cNvPr>
          <p:cNvSpPr/>
          <p:nvPr/>
        </p:nvSpPr>
        <p:spPr>
          <a:xfrm>
            <a:off x="827584" y="699542"/>
            <a:ext cx="72728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1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GB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Reanalysis provides ‘maps without gaps’ and are able to deliver consistent estimates based on the entire observing system, rather than focused on a specific subset.</a:t>
            </a:r>
          </a:p>
          <a:p>
            <a:endParaRPr lang="en-GB" sz="12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GB" sz="1100" dirty="0">
                <a:solidFill>
                  <a:srgbClr val="000000"/>
                </a:solidFill>
                <a:latin typeface="Calibri" panose="020F0502020204030204" pitchFamily="34" charset="0"/>
              </a:rPr>
              <a:t>The ongoing production of ERA5 and regional reanalysis is undertaken within the Copernicus C3S framework at ECMWF as part of the C3S operational service.</a:t>
            </a:r>
          </a:p>
          <a:p>
            <a:endParaRPr lang="en-GB" sz="11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GB" sz="1100" dirty="0">
                <a:solidFill>
                  <a:srgbClr val="000000"/>
                </a:solidFill>
                <a:latin typeface="Calibri" panose="020F0502020204030204" pitchFamily="34" charset="0"/>
              </a:rPr>
              <a:t>Many reanalysis-related tasks are being carried out by C3S providers: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000000"/>
                </a:solidFill>
                <a:latin typeface="Calibri" panose="020F0502020204030204" pitchFamily="34" charset="0"/>
              </a:rPr>
              <a:t>satellite reprocessing (EUMETSAT), data rescue, consolidation of historical datasets, to be fed into ERA6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000000"/>
                </a:solidFill>
                <a:latin typeface="Calibri" panose="020F0502020204030204" pitchFamily="34" charset="0"/>
              </a:rPr>
              <a:t>the production of two high-resolution regional reanalyses, for Europe and the Arctic</a:t>
            </a:r>
          </a:p>
          <a:p>
            <a:endParaRPr lang="en-GB" sz="11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GB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ECMWF’s vision for C3S post-2020 continues to allocate a high priority to reanalysis:</a:t>
            </a:r>
          </a:p>
          <a:p>
            <a:endParaRPr lang="en-GB" sz="11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GB" sz="1100" dirty="0">
                <a:solidFill>
                  <a:srgbClr val="000000"/>
                </a:solidFill>
                <a:latin typeface="Calibri" panose="020F0502020204030204" pitchFamily="34" charset="0"/>
              </a:rPr>
              <a:t>Potentially expanding ERA5 further back to 1940 or earlier. </a:t>
            </a:r>
          </a:p>
          <a:p>
            <a:endParaRPr lang="en-GB" sz="11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GB" sz="1100" dirty="0">
                <a:solidFill>
                  <a:srgbClr val="000000"/>
                </a:solidFill>
                <a:latin typeface="Calibri" panose="020F0502020204030204" pitchFamily="34" charset="0"/>
              </a:rPr>
              <a:t>Next full-observing-system coupled reanalysis (ERA6)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000000"/>
                </a:solidFill>
                <a:latin typeface="Calibri" panose="020F0502020204030204" pitchFamily="34" charset="0"/>
              </a:rPr>
              <a:t>State-of-the-art NWP system,  coupled with the ocean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000000"/>
                </a:solidFill>
                <a:latin typeface="Calibri" panose="020F0502020204030204" pitchFamily="34" charset="0"/>
              </a:rPr>
              <a:t>CMIP6 forcing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000000"/>
                </a:solidFill>
                <a:latin typeface="Calibri" panose="020F0502020204030204" pitchFamily="34" charset="0"/>
              </a:rPr>
              <a:t>Improve the handling of model bias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000000"/>
                </a:solidFill>
                <a:latin typeface="Calibri" panose="020F0502020204030204" pitchFamily="34" charset="0"/>
              </a:rPr>
              <a:t>Improve the uncertainty estimate, especially for the mean state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000000"/>
                </a:solidFill>
                <a:latin typeface="Calibri" panose="020F0502020204030204" pitchFamily="34" charset="0"/>
              </a:rPr>
              <a:t>Production to start early 2024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GB" sz="11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r>
              <a:rPr lang="en-GB" sz="1100" dirty="0">
                <a:solidFill>
                  <a:srgbClr val="000000"/>
                </a:solidFill>
                <a:latin typeface="Calibri" panose="020F0502020204030204" pitchFamily="34" charset="0"/>
              </a:rPr>
              <a:t>Next high-resolution regional reanalyses going further back in time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000000"/>
                </a:solidFill>
                <a:latin typeface="Calibri" panose="020F0502020204030204" pitchFamily="34" charset="0"/>
              </a:rPr>
              <a:t>Truly pan-Arctic reanalysis</a:t>
            </a:r>
          </a:p>
        </p:txBody>
      </p:sp>
    </p:spTree>
    <p:extLst>
      <p:ext uri="{BB962C8B-B14F-4D97-AF65-F5344CB8AC3E}">
        <p14:creationId xmlns:p14="http://schemas.microsoft.com/office/powerpoint/2010/main" val="2166526898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Backup slides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E64CB94-A338-4E80-864C-6921BF6D4663}"/>
              </a:ext>
            </a:extLst>
          </p:cNvPr>
          <p:cNvSpPr txBox="1">
            <a:spLocks/>
          </p:cNvSpPr>
          <p:nvPr/>
        </p:nvSpPr>
        <p:spPr>
          <a:xfrm>
            <a:off x="2627784" y="1347614"/>
            <a:ext cx="5544616" cy="3384376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lnSpc>
                <a:spcPts val="2100"/>
              </a:lnSpc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lang="en-GB" sz="1600" dirty="0">
              <a:solidFill>
                <a:srgbClr val="064E83"/>
              </a:solidFill>
              <a:latin typeface="Arial"/>
              <a:cs typeface="Arial"/>
            </a:endParaRPr>
          </a:p>
          <a:p>
            <a:pPr marL="0" marR="0" lvl="0" indent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ctr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rgbClr val="064E83"/>
                </a:solidFill>
                <a:latin typeface="Arial"/>
                <a:cs typeface="Arial"/>
              </a:rPr>
              <a:t>  </a:t>
            </a:r>
          </a:p>
          <a:p>
            <a:pPr marL="0" marR="0" lvl="0" indent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 Back-up slides</a:t>
            </a:r>
          </a:p>
        </p:txBody>
      </p:sp>
    </p:spTree>
    <p:extLst>
      <p:ext uri="{BB962C8B-B14F-4D97-AF65-F5344CB8AC3E}">
        <p14:creationId xmlns:p14="http://schemas.microsoft.com/office/powerpoint/2010/main" val="1103237576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8BB441E-BBF6-4B6F-B00A-F595E1F7CB06}"/>
              </a:ext>
            </a:extLst>
          </p:cNvPr>
          <p:cNvGraphicFramePr>
            <a:graphicFrameLocks noGrp="1"/>
          </p:cNvGraphicFramePr>
          <p:nvPr/>
        </p:nvGraphicFramePr>
        <p:xfrm>
          <a:off x="942975" y="700088"/>
          <a:ext cx="7488832" cy="4392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val="689794606"/>
                    </a:ext>
                  </a:extLst>
                </a:gridCol>
                <a:gridCol w="1879494">
                  <a:extLst>
                    <a:ext uri="{9D8B030D-6E8A-4147-A177-3AD203B41FA5}">
                      <a16:colId xmlns:a16="http://schemas.microsoft.com/office/drawing/2014/main" val="368106204"/>
                    </a:ext>
                  </a:extLst>
                </a:gridCol>
                <a:gridCol w="3665122">
                  <a:extLst>
                    <a:ext uri="{9D8B030D-6E8A-4147-A177-3AD203B41FA5}">
                      <a16:colId xmlns:a16="http://schemas.microsoft.com/office/drawing/2014/main" val="3893270460"/>
                    </a:ext>
                  </a:extLst>
                </a:gridCol>
              </a:tblGrid>
              <a:tr h="273436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62" marR="68562" marT="34281" marB="34281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ERA-Interim</a:t>
                      </a:r>
                    </a:p>
                  </a:txBody>
                  <a:tcPr marL="68562" marR="68562" marT="34281" marB="34281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ERA5</a:t>
                      </a:r>
                    </a:p>
                  </a:txBody>
                  <a:tcPr marL="68562" marR="68562" marT="34281" marB="34281"/>
                </a:tc>
                <a:extLst>
                  <a:ext uri="{0D108BD9-81ED-4DB2-BD59-A6C34878D82A}">
                    <a16:rowId xmlns:a16="http://schemas.microsoft.com/office/drawing/2014/main" val="3562779771"/>
                  </a:ext>
                </a:extLst>
              </a:tr>
              <a:tr h="279482"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solidFill>
                            <a:srgbClr val="C00000"/>
                          </a:solidFill>
                        </a:rPr>
                        <a:t>Period</a:t>
                      </a:r>
                    </a:p>
                  </a:txBody>
                  <a:tcPr marL="68562" marR="68562" marT="34281" marB="34281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215968"/>
                          </a:solidFill>
                        </a:rPr>
                        <a:t>1979 – present</a:t>
                      </a:r>
                    </a:p>
                  </a:txBody>
                  <a:tcPr marL="68562" marR="68562" marT="34281" marB="34281"/>
                </a:tc>
                <a:tc>
                  <a:txBody>
                    <a:bodyPr/>
                    <a:lstStyle/>
                    <a:p>
                      <a:r>
                        <a:rPr lang="en-US" sz="1100" b="1" i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1950 – present</a:t>
                      </a:r>
                      <a:r>
                        <a:rPr lang="en-US" sz="1100" baseline="0" dirty="0"/>
                        <a:t>, produced in 2 phases</a:t>
                      </a:r>
                    </a:p>
                  </a:txBody>
                  <a:tcPr marL="68562" marR="68562" marT="34281" marB="34281"/>
                </a:tc>
                <a:extLst>
                  <a:ext uri="{0D108BD9-81ED-4DB2-BD59-A6C34878D82A}">
                    <a16:rowId xmlns:a16="http://schemas.microsoft.com/office/drawing/2014/main" val="972976853"/>
                  </a:ext>
                </a:extLst>
              </a:tr>
              <a:tr h="391686"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solidFill>
                            <a:srgbClr val="C00000"/>
                          </a:solidFill>
                        </a:rPr>
                        <a:t>Availability behind real time</a:t>
                      </a:r>
                    </a:p>
                  </a:txBody>
                  <a:tcPr marL="68562" marR="68562" marT="34281" marB="34281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215968"/>
                          </a:solidFill>
                        </a:rPr>
                        <a:t>2-3 months</a:t>
                      </a:r>
                    </a:p>
                  </a:txBody>
                  <a:tcPr marL="68562" marR="68562" marT="34281" marB="3428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/>
                        <a:t>2-3 months (final product)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2-5 days </a:t>
                      </a:r>
                      <a:r>
                        <a:rPr lang="en-US" sz="1100" baseline="0" dirty="0"/>
                        <a:t>(ERA5T)</a:t>
                      </a:r>
                    </a:p>
                  </a:txBody>
                  <a:tcPr marL="68562" marR="68562" marT="34281" marB="34281"/>
                </a:tc>
                <a:extLst>
                  <a:ext uri="{0D108BD9-81ED-4DB2-BD59-A6C34878D82A}">
                    <a16:rowId xmlns:a16="http://schemas.microsoft.com/office/drawing/2014/main" val="4101728558"/>
                  </a:ext>
                </a:extLst>
              </a:tr>
              <a:tr h="279482"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solidFill>
                            <a:srgbClr val="C00000"/>
                          </a:solidFill>
                        </a:rPr>
                        <a:t>Assimilation</a:t>
                      </a:r>
                      <a:r>
                        <a:rPr lang="en-US" sz="1100" b="1" i="1" baseline="0" dirty="0">
                          <a:solidFill>
                            <a:srgbClr val="C00000"/>
                          </a:solidFill>
                        </a:rPr>
                        <a:t> system</a:t>
                      </a:r>
                      <a:endParaRPr lang="en-US" sz="1100" b="1" i="1" dirty="0">
                        <a:solidFill>
                          <a:srgbClr val="C00000"/>
                        </a:solidFill>
                      </a:endParaRPr>
                    </a:p>
                  </a:txBody>
                  <a:tcPr marL="68562" marR="68562" marT="34281" marB="34281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215968"/>
                          </a:solidFill>
                        </a:rPr>
                        <a:t>2006 (31r2),</a:t>
                      </a:r>
                      <a:r>
                        <a:rPr lang="en-US" sz="1100" baseline="0" dirty="0">
                          <a:solidFill>
                            <a:srgbClr val="215968"/>
                          </a:solidFill>
                        </a:rPr>
                        <a:t> 4D-Var</a:t>
                      </a:r>
                      <a:endParaRPr lang="en-US" sz="1100" dirty="0">
                        <a:solidFill>
                          <a:srgbClr val="215968"/>
                        </a:solidFill>
                      </a:endParaRPr>
                    </a:p>
                  </a:txBody>
                  <a:tcPr marL="68562" marR="68562" marT="34281" marB="34281"/>
                </a:tc>
                <a:tc>
                  <a:txBody>
                    <a:bodyPr/>
                    <a:lstStyle/>
                    <a:p>
                      <a:r>
                        <a:rPr lang="en-US" sz="1100" b="1" i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r>
                        <a:rPr lang="en-US" sz="1100" b="0" i="0" baseline="0" dirty="0">
                          <a:solidFill>
                            <a:schemeClr val="dk1"/>
                          </a:solidFill>
                        </a:rPr>
                        <a:t> (41r2), </a:t>
                      </a:r>
                      <a:r>
                        <a:rPr lang="en-US" sz="1100" b="1" i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4D-Var, hybrid EDA providing B</a:t>
                      </a:r>
                    </a:p>
                  </a:txBody>
                  <a:tcPr marL="68562" marR="68562" marT="34281" marB="34281"/>
                </a:tc>
                <a:extLst>
                  <a:ext uri="{0D108BD9-81ED-4DB2-BD59-A6C34878D82A}">
                    <a16:rowId xmlns:a16="http://schemas.microsoft.com/office/drawing/2014/main" val="1725556633"/>
                  </a:ext>
                </a:extLst>
              </a:tr>
              <a:tr h="554280"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solidFill>
                            <a:srgbClr val="C00000"/>
                          </a:solidFill>
                        </a:rPr>
                        <a:t>Model input</a:t>
                      </a:r>
                    </a:p>
                    <a:p>
                      <a:r>
                        <a:rPr lang="en-US" sz="1100" b="1" i="1" dirty="0">
                          <a:solidFill>
                            <a:srgbClr val="C00000"/>
                          </a:solidFill>
                        </a:rPr>
                        <a:t>(radiation and surface)</a:t>
                      </a:r>
                    </a:p>
                  </a:txBody>
                  <a:tcPr marL="68562" marR="68562" marT="34281" marB="34281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215968"/>
                          </a:solidFill>
                        </a:rPr>
                        <a:t>As in operations, </a:t>
                      </a:r>
                    </a:p>
                    <a:p>
                      <a:r>
                        <a:rPr lang="en-US" sz="1100" i="1" dirty="0">
                          <a:solidFill>
                            <a:srgbClr val="215968"/>
                          </a:solidFill>
                        </a:rPr>
                        <a:t>(inconsistent</a:t>
                      </a:r>
                      <a:r>
                        <a:rPr lang="en-US" sz="1100" i="1" baseline="0" dirty="0">
                          <a:solidFill>
                            <a:srgbClr val="215968"/>
                          </a:solidFill>
                        </a:rPr>
                        <a:t> SST and sea ice)</a:t>
                      </a:r>
                      <a:endParaRPr lang="en-US" sz="1100" i="1" dirty="0">
                        <a:solidFill>
                          <a:srgbClr val="215968"/>
                        </a:solidFill>
                      </a:endParaRPr>
                    </a:p>
                  </a:txBody>
                  <a:tcPr marL="68562" marR="68562" marT="34281" marB="34281"/>
                </a:tc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solidFill>
                            <a:srgbClr val="C00000"/>
                          </a:solidFill>
                        </a:rPr>
                        <a:t>App</a:t>
                      </a:r>
                      <a:r>
                        <a:rPr lang="en-US" sz="1100" b="1" i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rop</a:t>
                      </a:r>
                      <a:r>
                        <a:rPr lang="en-US" sz="1100" b="1" i="1" dirty="0">
                          <a:solidFill>
                            <a:srgbClr val="C00000"/>
                          </a:solidFill>
                        </a:rPr>
                        <a:t>riate</a:t>
                      </a:r>
                      <a:r>
                        <a:rPr lang="en-US" sz="1100" b="1" i="1" baseline="0" dirty="0">
                          <a:solidFill>
                            <a:srgbClr val="C00000"/>
                          </a:solidFill>
                        </a:rPr>
                        <a:t> for c</a:t>
                      </a:r>
                      <a:r>
                        <a:rPr lang="en-US" sz="1100" b="1" i="1" dirty="0">
                          <a:solidFill>
                            <a:srgbClr val="C00000"/>
                          </a:solidFill>
                        </a:rPr>
                        <a:t>limate</a:t>
                      </a:r>
                      <a:r>
                        <a:rPr lang="en-US" sz="1100" dirty="0"/>
                        <a:t>, e.g.,</a:t>
                      </a:r>
                    </a:p>
                    <a:p>
                      <a:r>
                        <a:rPr lang="en-US" sz="1100" baseline="0" dirty="0"/>
                        <a:t>evolution greenhouse gases, volcanic eruptions, sea surface temperature and sea ice</a:t>
                      </a:r>
                    </a:p>
                  </a:txBody>
                  <a:tcPr marL="68562" marR="68562" marT="34281" marB="34281"/>
                </a:tc>
                <a:extLst>
                  <a:ext uri="{0D108BD9-81ED-4DB2-BD59-A6C34878D82A}">
                    <a16:rowId xmlns:a16="http://schemas.microsoft.com/office/drawing/2014/main" val="3575125910"/>
                  </a:ext>
                </a:extLst>
              </a:tr>
              <a:tr h="391686"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solidFill>
                            <a:srgbClr val="C00000"/>
                          </a:solidFill>
                        </a:rPr>
                        <a:t>Spatial resolution</a:t>
                      </a:r>
                    </a:p>
                  </a:txBody>
                  <a:tcPr marL="68562" marR="68562" marT="34281" marB="34281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215968"/>
                          </a:solidFill>
                        </a:rPr>
                        <a:t>79</a:t>
                      </a:r>
                      <a:r>
                        <a:rPr lang="en-US" sz="1100" baseline="0" dirty="0">
                          <a:solidFill>
                            <a:srgbClr val="215968"/>
                          </a:solidFill>
                        </a:rPr>
                        <a:t> km globally</a:t>
                      </a:r>
                    </a:p>
                    <a:p>
                      <a:r>
                        <a:rPr lang="en-US" sz="1100" baseline="0" dirty="0">
                          <a:solidFill>
                            <a:srgbClr val="215968"/>
                          </a:solidFill>
                        </a:rPr>
                        <a:t>60 levels to 10 Pa</a:t>
                      </a:r>
                    </a:p>
                  </a:txBody>
                  <a:tcPr marL="68562" marR="68562" marT="34281" marB="34281"/>
                </a:tc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solidFill>
                            <a:srgbClr val="C00000"/>
                          </a:solidFill>
                        </a:rPr>
                        <a:t>31 km globally</a:t>
                      </a:r>
                    </a:p>
                    <a:p>
                      <a:r>
                        <a:rPr lang="en-US" sz="1100" dirty="0"/>
                        <a:t>137 </a:t>
                      </a:r>
                      <a:r>
                        <a:rPr lang="en-US" sz="1100" baseline="0" dirty="0"/>
                        <a:t>levels to</a:t>
                      </a:r>
                      <a:r>
                        <a:rPr lang="en-US" sz="1100" dirty="0"/>
                        <a:t> 1 Pa</a:t>
                      </a:r>
                      <a:endParaRPr lang="en-US" sz="1100" baseline="0" dirty="0">
                        <a:solidFill>
                          <a:srgbClr val="7F7F7F"/>
                        </a:solidFill>
                      </a:endParaRPr>
                    </a:p>
                  </a:txBody>
                  <a:tcPr marL="68562" marR="68562" marT="34281" marB="34281"/>
                </a:tc>
                <a:extLst>
                  <a:ext uri="{0D108BD9-81ED-4DB2-BD59-A6C34878D82A}">
                    <a16:rowId xmlns:a16="http://schemas.microsoft.com/office/drawing/2014/main" val="642535594"/>
                  </a:ext>
                </a:extLst>
              </a:tr>
              <a:tr h="229092"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solidFill>
                            <a:srgbClr val="C00000"/>
                          </a:solidFill>
                        </a:rPr>
                        <a:t>Uncertainty estimate</a:t>
                      </a:r>
                    </a:p>
                  </a:txBody>
                  <a:tcPr marL="68562" marR="68562" marT="34281" marB="34281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215968"/>
                        </a:solidFill>
                      </a:endParaRPr>
                    </a:p>
                  </a:txBody>
                  <a:tcPr marL="68562" marR="68562" marT="34281" marB="34281"/>
                </a:tc>
                <a:tc>
                  <a:txBody>
                    <a:bodyPr/>
                    <a:lstStyle/>
                    <a:p>
                      <a:r>
                        <a:rPr lang="en-US" sz="1100" b="1" i="1" kern="1200" baseline="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from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 10-member </a:t>
                      </a:r>
                      <a:r>
                        <a:rPr lang="en-US" sz="1100" b="1" i="1" kern="1200" baseline="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EDA</a:t>
                      </a:r>
                      <a:r>
                        <a:rPr lang="en-US" sz="1100" b="1" i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 at 62 km</a:t>
                      </a:r>
                    </a:p>
                  </a:txBody>
                  <a:tcPr marL="68562" marR="68562" marT="34281" marB="34281"/>
                </a:tc>
                <a:extLst>
                  <a:ext uri="{0D108BD9-81ED-4DB2-BD59-A6C34878D82A}">
                    <a16:rowId xmlns:a16="http://schemas.microsoft.com/office/drawing/2014/main" val="3203552404"/>
                  </a:ext>
                </a:extLst>
              </a:tr>
              <a:tr h="554280"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solidFill>
                            <a:srgbClr val="C00000"/>
                          </a:solidFill>
                        </a:rPr>
                        <a:t>Output</a:t>
                      </a:r>
                      <a:r>
                        <a:rPr lang="en-US" sz="1100" b="1" i="1" baseline="0" dirty="0">
                          <a:solidFill>
                            <a:srgbClr val="C00000"/>
                          </a:solidFill>
                        </a:rPr>
                        <a:t> frequency</a:t>
                      </a:r>
                      <a:endParaRPr lang="en-US" sz="1100" b="1" i="1" dirty="0">
                        <a:solidFill>
                          <a:srgbClr val="C00000"/>
                        </a:solidFill>
                      </a:endParaRPr>
                    </a:p>
                  </a:txBody>
                  <a:tcPr marL="68562" marR="68562" marT="34281" marB="34281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215968"/>
                          </a:solidFill>
                        </a:rPr>
                        <a:t>6-hourly</a:t>
                      </a:r>
                      <a:r>
                        <a:rPr lang="en-US" sz="1100" baseline="0" dirty="0">
                          <a:solidFill>
                            <a:srgbClr val="215968"/>
                          </a:solidFill>
                        </a:rPr>
                        <a:t> Analysis fields</a:t>
                      </a:r>
                      <a:endParaRPr lang="en-US" sz="1100" dirty="0">
                        <a:solidFill>
                          <a:srgbClr val="215968"/>
                        </a:solidFill>
                      </a:endParaRPr>
                    </a:p>
                  </a:txBody>
                  <a:tcPr marL="68562" marR="68562" marT="34281" marB="34281"/>
                </a:tc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solidFill>
                            <a:srgbClr val="C00000"/>
                          </a:solidFill>
                        </a:rPr>
                        <a:t>Hourly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 (three-hourly for the ensemble),</a:t>
                      </a:r>
                    </a:p>
                    <a:p>
                      <a:r>
                        <a:rPr lang="en-US" sz="11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Extended list of parameters  </a:t>
                      </a:r>
                    </a:p>
                    <a:p>
                      <a:r>
                        <a:rPr lang="en-US" sz="11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~ 9 Peta Byte (1950 - timely updates)</a:t>
                      </a:r>
                    </a:p>
                  </a:txBody>
                  <a:tcPr marL="68562" marR="68562" marT="34281" marB="34281"/>
                </a:tc>
                <a:extLst>
                  <a:ext uri="{0D108BD9-81ED-4DB2-BD59-A6C34878D82A}">
                    <a16:rowId xmlns:a16="http://schemas.microsoft.com/office/drawing/2014/main" val="3511633306"/>
                  </a:ext>
                </a:extLst>
              </a:tr>
              <a:tr h="273723"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solidFill>
                            <a:srgbClr val="C00000"/>
                          </a:solidFill>
                        </a:rPr>
                        <a:t>Extra Observations</a:t>
                      </a:r>
                    </a:p>
                  </a:txBody>
                  <a:tcPr marL="68562" marR="68562" marT="34281" marB="34281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215968"/>
                          </a:solidFill>
                        </a:rPr>
                        <a:t>Mostly ERA-40</a:t>
                      </a:r>
                      <a:r>
                        <a:rPr lang="en-US" sz="1100" baseline="0" dirty="0">
                          <a:solidFill>
                            <a:srgbClr val="215968"/>
                          </a:solidFill>
                        </a:rPr>
                        <a:t>, </a:t>
                      </a:r>
                      <a:r>
                        <a:rPr lang="en-US" sz="1100" dirty="0">
                          <a:solidFill>
                            <a:srgbClr val="215968"/>
                          </a:solidFill>
                        </a:rPr>
                        <a:t>GTS</a:t>
                      </a:r>
                    </a:p>
                  </a:txBody>
                  <a:tcPr marL="68562" marR="68562" marT="34281" marB="34281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Various </a:t>
                      </a:r>
                      <a:r>
                        <a:rPr lang="en-US" sz="1100" b="1" i="1" dirty="0">
                          <a:solidFill>
                            <a:srgbClr val="C00000"/>
                          </a:solidFill>
                        </a:rPr>
                        <a:t>reprocessed</a:t>
                      </a:r>
                      <a:r>
                        <a:rPr lang="en-US" sz="1100" b="1" i="1" baseline="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100" b="1" i="1" dirty="0">
                          <a:solidFill>
                            <a:srgbClr val="C00000"/>
                          </a:solidFill>
                        </a:rPr>
                        <a:t>CDRs</a:t>
                      </a:r>
                      <a:r>
                        <a:rPr lang="en-US" sz="1100" dirty="0"/>
                        <a:t>, </a:t>
                      </a:r>
                      <a:r>
                        <a:rPr lang="en-US" sz="1100" b="1" i="1" dirty="0">
                          <a:solidFill>
                            <a:srgbClr val="C00000"/>
                          </a:solidFill>
                        </a:rPr>
                        <a:t>latest instruments</a:t>
                      </a:r>
                    </a:p>
                  </a:txBody>
                  <a:tcPr marL="68562" marR="68562" marT="34281" marB="34281"/>
                </a:tc>
                <a:extLst>
                  <a:ext uri="{0D108BD9-81ED-4DB2-BD59-A6C34878D82A}">
                    <a16:rowId xmlns:a16="http://schemas.microsoft.com/office/drawing/2014/main" val="797460114"/>
                  </a:ext>
                </a:extLst>
              </a:tr>
              <a:tr h="736409">
                <a:tc>
                  <a:txBody>
                    <a:bodyPr/>
                    <a:lstStyle/>
                    <a:p>
                      <a:r>
                        <a:rPr lang="en-US" sz="1100" b="1" i="1" dirty="0" err="1">
                          <a:solidFill>
                            <a:srgbClr val="C00000"/>
                          </a:solidFill>
                        </a:rPr>
                        <a:t>Variational</a:t>
                      </a:r>
                      <a:r>
                        <a:rPr lang="en-US" sz="1100" b="1" i="1" dirty="0">
                          <a:solidFill>
                            <a:srgbClr val="C00000"/>
                          </a:solidFill>
                        </a:rPr>
                        <a:t> Bias</a:t>
                      </a:r>
                      <a:r>
                        <a:rPr lang="en-US" sz="1100" b="1" i="1" baseline="0" dirty="0">
                          <a:solidFill>
                            <a:srgbClr val="C00000"/>
                          </a:solidFill>
                        </a:rPr>
                        <a:t> control radiosondes</a:t>
                      </a:r>
                      <a:endParaRPr lang="en-US" sz="1100" b="1" i="1" dirty="0">
                        <a:solidFill>
                          <a:srgbClr val="C00000"/>
                        </a:solidFill>
                      </a:endParaRPr>
                    </a:p>
                  </a:txBody>
                  <a:tcPr marL="68562" marR="68562" marT="34281" marB="34281"/>
                </a:tc>
                <a:tc>
                  <a:txBody>
                    <a:bodyPr/>
                    <a:lstStyle/>
                    <a:p>
                      <a:r>
                        <a:rPr lang="en-US" sz="1100" baseline="0" dirty="0">
                          <a:solidFill>
                            <a:srgbClr val="215968"/>
                          </a:solidFill>
                        </a:rPr>
                        <a:t>Satellite radiances, RAOBCORE</a:t>
                      </a:r>
                    </a:p>
                  </a:txBody>
                  <a:tcPr marL="68562" marR="68562" marT="34281" marB="34281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Also </a:t>
                      </a:r>
                      <a:r>
                        <a:rPr lang="en-US" sz="1100" baseline="0" dirty="0"/>
                        <a:t>ozone, aircraft, surface pressure, </a:t>
                      </a:r>
                    </a:p>
                    <a:p>
                      <a:r>
                        <a:rPr lang="en-US" sz="1100" baseline="0" dirty="0"/>
                        <a:t>RISE</a:t>
                      </a:r>
                    </a:p>
                  </a:txBody>
                  <a:tcPr marL="68562" marR="68562" marT="34281" marB="34281"/>
                </a:tc>
                <a:extLst>
                  <a:ext uri="{0D108BD9-81ED-4DB2-BD59-A6C34878D82A}">
                    <a16:rowId xmlns:a16="http://schemas.microsoft.com/office/drawing/2014/main" val="1943306809"/>
                  </a:ext>
                </a:extLst>
              </a:tr>
              <a:tr h="354620"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solidFill>
                            <a:srgbClr val="C00000"/>
                          </a:solidFill>
                        </a:rPr>
                        <a:t>Land</a:t>
                      </a:r>
                      <a:r>
                        <a:rPr lang="en-US" sz="1100" b="1" i="1" baseline="0" dirty="0">
                          <a:solidFill>
                            <a:srgbClr val="C00000"/>
                          </a:solidFill>
                        </a:rPr>
                        <a:t> downscaling product</a:t>
                      </a:r>
                      <a:endParaRPr lang="en-US" sz="1100" b="1" i="1" dirty="0">
                        <a:solidFill>
                          <a:srgbClr val="C00000"/>
                        </a:solidFill>
                      </a:endParaRPr>
                    </a:p>
                  </a:txBody>
                  <a:tcPr marL="68562" marR="68562" marT="34281" marB="34281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215968"/>
                          </a:solidFill>
                        </a:rPr>
                        <a:t>ERA-Interim land, 79km</a:t>
                      </a:r>
                    </a:p>
                  </a:txBody>
                  <a:tcPr marL="68562" marR="68562" marT="34281" marB="34281"/>
                </a:tc>
                <a:tc>
                  <a:txBody>
                    <a:bodyPr/>
                    <a:lstStyle/>
                    <a:p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ERA5L, </a:t>
                      </a:r>
                      <a:r>
                        <a:rPr lang="en-US" sz="1100" b="1" i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9km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 (forced by ERA5)</a:t>
                      </a:r>
                    </a:p>
                  </a:txBody>
                  <a:tcPr marL="68562" marR="68562" marT="34281" marB="34281"/>
                </a:tc>
                <a:extLst>
                  <a:ext uri="{0D108BD9-81ED-4DB2-BD59-A6C34878D82A}">
                    <a16:rowId xmlns:a16="http://schemas.microsoft.com/office/drawing/2014/main" val="1646649687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D80E5BCF-5A36-45F7-B600-679099EF2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1600" kern="1200" spc="0" dirty="0">
                <a:ea typeface="+mj-ea"/>
              </a:rPr>
              <a:t>What is new in ERA5? </a:t>
            </a:r>
          </a:p>
        </p:txBody>
      </p:sp>
    </p:spTree>
    <p:extLst>
      <p:ext uri="{BB962C8B-B14F-4D97-AF65-F5344CB8AC3E}">
        <p14:creationId xmlns:p14="http://schemas.microsoft.com/office/powerpoint/2010/main" val="203824023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Satellite Data Records for ERA6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932040" y="1131590"/>
            <a:ext cx="4104456" cy="272781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Atmospheric Sounding Radiance (Microwave and Infrared)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Meteosat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Radiance and Atmospheric Motion Vectors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Radio Occultation bending angle profile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Metop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ASCAT backscatter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Meteorological CDRs: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Metop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global and polar Atmospheric Motion Vectors (LEO)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Metop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multi-sensor aerosol AOD product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667960"/>
            <a:ext cx="71998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EUMETSAT provides high impact CDRs for ERA6 back to the 1970s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5975" y="4011910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Aims at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going back in time as far as possible, best possible individual instrument correction, error flagging, advanced uncertainty estimates and harmonisation over the time series.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867704" y="1104408"/>
            <a:ext cx="3739957" cy="2232000"/>
            <a:chOff x="867704" y="1104408"/>
            <a:chExt cx="3739957" cy="22320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6642" b="5668"/>
            <a:stretch/>
          </p:blipFill>
          <p:spPr>
            <a:xfrm>
              <a:off x="867704" y="1104408"/>
              <a:ext cx="3739957" cy="2232000"/>
            </a:xfrm>
            <a:prstGeom prst="rect">
              <a:avLst/>
            </a:prstGeom>
          </p:spPr>
        </p:pic>
        <p:sp>
          <p:nvSpPr>
            <p:cNvPr id="7" name="Oval 6"/>
            <p:cNvSpPr>
              <a:spLocks noChangeAspect="1"/>
            </p:cNvSpPr>
            <p:nvPr/>
          </p:nvSpPr>
          <p:spPr>
            <a:xfrm>
              <a:off x="3923928" y="1563638"/>
              <a:ext cx="108000" cy="10800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2303736" y="2140403"/>
              <a:ext cx="108000" cy="10800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val 10"/>
            <p:cNvSpPr>
              <a:spLocks noChangeAspect="1"/>
            </p:cNvSpPr>
            <p:nvPr/>
          </p:nvSpPr>
          <p:spPr>
            <a:xfrm>
              <a:off x="3203848" y="1760438"/>
              <a:ext cx="108000" cy="10800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l 11"/>
            <p:cNvSpPr>
              <a:spLocks noChangeAspect="1"/>
            </p:cNvSpPr>
            <p:nvPr/>
          </p:nvSpPr>
          <p:spPr>
            <a:xfrm>
              <a:off x="2303736" y="2504012"/>
              <a:ext cx="108000" cy="10800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2195736" y="2710412"/>
              <a:ext cx="108000" cy="10800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755576" y="3363838"/>
            <a:ext cx="3816424" cy="576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Ranked contributions to forecast error reduction estimated by </a:t>
            </a:r>
            <a:r>
              <a:rPr kumimoji="0" lang="en-US" sz="1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Adjoint</a:t>
            </a: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Sensitivity Diagnostics averaged over the test period in the Southern Hemisphere. From McNally (2014).</a:t>
            </a:r>
            <a:endParaRPr kumimoji="0" lang="en-GB" sz="1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355977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455" y="2967255"/>
            <a:ext cx="5718856" cy="684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569" y="2751535"/>
            <a:ext cx="838200" cy="621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600" kern="1200" dirty="0">
                <a:ea typeface="+mj-ea"/>
              </a:rPr>
              <a:t>The Copernicus Climate Change Service</a:t>
            </a: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4183" y="1858566"/>
            <a:ext cx="912019" cy="635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923486" y="1150144"/>
            <a:ext cx="1039415" cy="392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l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41" b="0" i="0" u="none" strike="noStrike" kern="1200" cap="none" spc="0" normalizeH="0" baseline="0" noProof="0" dirty="0">
                <a:ln>
                  <a:noFill/>
                </a:ln>
                <a:solidFill>
                  <a:srgbClr val="4D4F53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itchFamily="34" charset="-128"/>
                <a:cs typeface="Helvetica"/>
              </a:rPr>
              <a:t>Different</a:t>
            </a:r>
          </a:p>
          <a:p>
            <a:pPr marL="0" marR="0" lvl="0" indent="0" algn="l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41" b="0" i="0" u="none" strike="noStrike" kern="1200" cap="none" spc="0" normalizeH="0" baseline="0" noProof="0" dirty="0">
                <a:ln>
                  <a:noFill/>
                </a:ln>
                <a:solidFill>
                  <a:srgbClr val="4D4F53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itchFamily="34" charset="-128"/>
                <a:cs typeface="Helvetica"/>
              </a:rPr>
              <a:t>Needs</a:t>
            </a: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586" y="1858567"/>
            <a:ext cx="910828" cy="607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207" y="2425304"/>
            <a:ext cx="921544" cy="23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016920" y="2489597"/>
            <a:ext cx="884635" cy="11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ctr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1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Helvetica"/>
              </a:rPr>
              <a:t>Oil Spill Tracking</a:t>
            </a:r>
          </a:p>
        </p:txBody>
      </p:sp>
      <p:pic>
        <p:nvPicPr>
          <p:cNvPr id="11" name="Picture 1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099" y="1858566"/>
            <a:ext cx="844153" cy="586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099" y="2425305"/>
            <a:ext cx="844153" cy="22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1162050" y="2499122"/>
            <a:ext cx="734616" cy="11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ctr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1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Helvetica"/>
              </a:rPr>
              <a:t>Farming</a:t>
            </a:r>
          </a:p>
        </p:txBody>
      </p:sp>
      <p:pic>
        <p:nvPicPr>
          <p:cNvPr id="14" name="Picture 2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539" y="2438401"/>
            <a:ext cx="894160" cy="21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3945733" y="2489597"/>
            <a:ext cx="841772" cy="11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ctr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1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Helvetica"/>
              </a:rPr>
              <a:t>Flood</a:t>
            </a:r>
          </a:p>
        </p:txBody>
      </p:sp>
      <p:pic>
        <p:nvPicPr>
          <p:cNvPr id="16" name="Picture 2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097" y="2702719"/>
            <a:ext cx="837009" cy="670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1162051" y="3211117"/>
            <a:ext cx="796529" cy="11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ctr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1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Helvetica"/>
              </a:rPr>
              <a:t>Land</a:t>
            </a:r>
          </a:p>
        </p:txBody>
      </p:sp>
      <p:pic>
        <p:nvPicPr>
          <p:cNvPr id="18" name="Picture 2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2751535"/>
            <a:ext cx="829866" cy="621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2127647" y="3211117"/>
            <a:ext cx="800100" cy="11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ctr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1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Helvetica"/>
              </a:rPr>
              <a:t>Marine</a:t>
            </a:r>
          </a:p>
        </p:txBody>
      </p:sp>
      <p:pic>
        <p:nvPicPr>
          <p:cNvPr id="22" name="Picture 3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830" y="2751535"/>
            <a:ext cx="831056" cy="621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3992166" y="3211117"/>
            <a:ext cx="796528" cy="11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ctr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1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Helvetica"/>
              </a:rPr>
              <a:t>Emergency</a:t>
            </a:r>
          </a:p>
        </p:txBody>
      </p:sp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56097" y="4230291"/>
            <a:ext cx="5600700" cy="255984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</p:pic>
      <p:sp>
        <p:nvSpPr>
          <p:cNvPr id="25" name="Text Box 33"/>
          <p:cNvSpPr txBox="1">
            <a:spLocks noChangeArrowheads="1"/>
          </p:cNvSpPr>
          <p:nvPr/>
        </p:nvSpPr>
        <p:spPr bwMode="auto">
          <a:xfrm>
            <a:off x="1413274" y="4283870"/>
            <a:ext cx="5306615" cy="16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ctr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3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Helvetica"/>
              </a:rPr>
              <a:t>OBSERVATIONS</a:t>
            </a:r>
          </a:p>
        </p:txBody>
      </p:sp>
      <p:pic>
        <p:nvPicPr>
          <p:cNvPr id="26" name="Picture 40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435" y="3383757"/>
            <a:ext cx="15359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77"/>
          <p:cNvGrpSpPr>
            <a:grpSpLocks/>
          </p:cNvGrpSpPr>
          <p:nvPr/>
        </p:nvGrpSpPr>
        <p:grpSpPr bwMode="auto">
          <a:xfrm>
            <a:off x="2387205" y="3590926"/>
            <a:ext cx="3058715" cy="613172"/>
            <a:chOff x="1805201" y="3787544"/>
            <a:chExt cx="3764381" cy="754380"/>
          </a:xfrm>
        </p:grpSpPr>
        <p:grpSp>
          <p:nvGrpSpPr>
            <p:cNvPr id="28" name="Group 76"/>
            <p:cNvGrpSpPr>
              <a:grpSpLocks/>
            </p:cNvGrpSpPr>
            <p:nvPr/>
          </p:nvGrpSpPr>
          <p:grpSpPr bwMode="auto">
            <a:xfrm>
              <a:off x="1805201" y="3787544"/>
              <a:ext cx="3764381" cy="754380"/>
              <a:chOff x="1792138" y="3787544"/>
              <a:chExt cx="3764381" cy="754380"/>
            </a:xfrm>
          </p:grpSpPr>
          <p:pic>
            <p:nvPicPr>
              <p:cNvPr id="30" name="Picture 41"/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2138" y="3787544"/>
                <a:ext cx="1981489" cy="7472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Text Box 36"/>
              <p:cNvSpPr txBox="1">
                <a:spLocks noChangeArrowheads="1"/>
              </p:cNvSpPr>
              <p:nvPr/>
            </p:nvSpPr>
            <p:spPr bwMode="auto">
              <a:xfrm>
                <a:off x="1858076" y="3960393"/>
                <a:ext cx="1753977" cy="4091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defPPr>
                  <a:defRPr lang="fr-F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9pPr>
              </a:lstStyle>
              <a:p>
                <a:pPr marL="0" marR="0" lvl="0" indent="0" algn="ctr" defTabSz="914378" rtl="0" eaLnBrk="1" fontAlgn="base" latinLnBrk="0" hangingPunct="1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37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8D"/>
                    </a:solidFill>
                    <a:effectLst/>
                    <a:uLnTx/>
                    <a:uFillTx/>
                    <a:latin typeface="Arial" pitchFamily="34" charset="0"/>
                    <a:ea typeface="ＭＳ Ｐゴシック" pitchFamily="34" charset="-128"/>
                    <a:cs typeface="Helvetica"/>
                  </a:rPr>
                  <a:t>Space </a:t>
                </a:r>
                <a:endParaRPr kumimoji="0" lang="en-US" sz="1788" b="0" i="0" u="none" strike="noStrike" kern="1200" cap="none" spc="0" normalizeH="0" baseline="0" noProof="0" dirty="0">
                  <a:ln>
                    <a:noFill/>
                  </a:ln>
                  <a:solidFill>
                    <a:srgbClr val="00338D"/>
                  </a:solidFill>
                  <a:effectLst/>
                  <a:uLnTx/>
                  <a:uFillTx/>
                  <a:latin typeface="Arial" pitchFamily="34" charset="0"/>
                  <a:ea typeface="ＭＳ Ｐゴシック" pitchFamily="34" charset="-128"/>
                  <a:cs typeface="Helvetica"/>
                </a:endParaRPr>
              </a:p>
              <a:p>
                <a:pPr marL="0" marR="0" lvl="0" indent="0" algn="ctr" defTabSz="914378" rtl="0" eaLnBrk="1" fontAlgn="base" latinLnBrk="0" hangingPunct="1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37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8D"/>
                    </a:solidFill>
                    <a:effectLst/>
                    <a:uLnTx/>
                    <a:uFillTx/>
                    <a:latin typeface="Arial" pitchFamily="34" charset="0"/>
                    <a:ea typeface="ＭＳ Ｐゴシック" pitchFamily="34" charset="-128"/>
                    <a:cs typeface="Helvetica"/>
                  </a:rPr>
                  <a:t>Infrastructure</a:t>
                </a:r>
              </a:p>
            </p:txBody>
          </p:sp>
          <p:pic>
            <p:nvPicPr>
              <p:cNvPr id="32" name="Picture 43"/>
              <p:cNvPicPr>
                <a:picLocks noChangeAspect="1" noChangeArrowheads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73537" y="3796116"/>
                <a:ext cx="1982982" cy="745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" name="Text Box 38"/>
              <p:cNvSpPr txBox="1">
                <a:spLocks noChangeArrowheads="1"/>
              </p:cNvSpPr>
              <p:nvPr/>
            </p:nvSpPr>
            <p:spPr bwMode="auto">
              <a:xfrm>
                <a:off x="3697041" y="3936955"/>
                <a:ext cx="1756906" cy="4091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defPPr>
                  <a:defRPr lang="fr-F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  <a:cs typeface="+mn-cs"/>
                  </a:defRPr>
                </a:lvl9pPr>
              </a:lstStyle>
              <a:p>
                <a:pPr marL="0" marR="0" lvl="0" indent="0" algn="ctr" defTabSz="914378" rtl="0" eaLnBrk="1" fontAlgn="base" latinLnBrk="0" hangingPunct="1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37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8D"/>
                    </a:solidFill>
                    <a:effectLst/>
                    <a:uLnTx/>
                    <a:uFillTx/>
                    <a:latin typeface="Arial" pitchFamily="34" charset="0"/>
                    <a:ea typeface="ＭＳ Ｐゴシック" pitchFamily="34" charset="-128"/>
                    <a:cs typeface="Helvetica"/>
                  </a:rPr>
                  <a:t>In Situ </a:t>
                </a:r>
                <a:endParaRPr kumimoji="0" lang="en-US" sz="1788" b="0" i="0" u="none" strike="noStrike" kern="1200" cap="none" spc="0" normalizeH="0" baseline="0" noProof="0" dirty="0">
                  <a:ln>
                    <a:noFill/>
                  </a:ln>
                  <a:solidFill>
                    <a:srgbClr val="00338D"/>
                  </a:solidFill>
                  <a:effectLst/>
                  <a:uLnTx/>
                  <a:uFillTx/>
                  <a:latin typeface="Arial" pitchFamily="34" charset="0"/>
                  <a:ea typeface="ＭＳ Ｐゴシック" pitchFamily="34" charset="-128"/>
                  <a:cs typeface="Helvetica"/>
                </a:endParaRPr>
              </a:p>
              <a:p>
                <a:pPr marL="0" marR="0" lvl="0" indent="0" algn="ctr" defTabSz="914378" rtl="0" eaLnBrk="1" fontAlgn="base" latinLnBrk="0" hangingPunct="1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37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8D"/>
                    </a:solidFill>
                    <a:effectLst/>
                    <a:uLnTx/>
                    <a:uFillTx/>
                    <a:latin typeface="Arial" pitchFamily="34" charset="0"/>
                    <a:ea typeface="ＭＳ Ｐゴシック" pitchFamily="34" charset="-128"/>
                    <a:cs typeface="Helvetica"/>
                  </a:rPr>
                  <a:t>Infrastructure</a:t>
                </a:r>
              </a:p>
            </p:txBody>
          </p:sp>
        </p:grpSp>
        <p:sp>
          <p:nvSpPr>
            <p:cNvPr id="29" name="Text Box 39"/>
            <p:cNvSpPr txBox="1">
              <a:spLocks noChangeArrowheads="1"/>
            </p:cNvSpPr>
            <p:nvPr/>
          </p:nvSpPr>
          <p:spPr bwMode="auto">
            <a:xfrm>
              <a:off x="3468328" y="3995548"/>
              <a:ext cx="344348" cy="3507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marL="0" marR="0" lvl="0" indent="0" algn="r" defTabSz="914378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950" b="0" i="0" u="none" strike="noStrike" kern="1200" cap="none" spc="0" normalizeH="0" baseline="0" noProof="0" dirty="0">
                  <a:ln>
                    <a:noFill/>
                  </a:ln>
                  <a:solidFill>
                    <a:srgbClr val="00338D"/>
                  </a:solidFill>
                  <a:effectLst/>
                  <a:uLnTx/>
                  <a:uFillTx/>
                  <a:latin typeface="Arial" pitchFamily="34" charset="0"/>
                  <a:ea typeface="ＭＳ Ｐゴシック" pitchFamily="34" charset="-128"/>
                  <a:cs typeface="Helvetica"/>
                </a:rPr>
                <a:t>&amp;</a:t>
              </a:r>
            </a:p>
          </p:txBody>
        </p:sp>
      </p:grpSp>
      <p:pic>
        <p:nvPicPr>
          <p:cNvPr id="34" name="Picture 46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8" y="1545432"/>
            <a:ext cx="153591" cy="272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47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4183" y="2438401"/>
            <a:ext cx="912019" cy="21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 Box 42"/>
          <p:cNvSpPr txBox="1">
            <a:spLocks noChangeArrowheads="1"/>
          </p:cNvSpPr>
          <p:nvPr/>
        </p:nvSpPr>
        <p:spPr bwMode="auto">
          <a:xfrm>
            <a:off x="3008710" y="2489597"/>
            <a:ext cx="846534" cy="11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ctr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1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Helvetica"/>
              </a:rPr>
              <a:t>Air Quality</a:t>
            </a:r>
          </a:p>
        </p:txBody>
      </p:sp>
      <p:pic>
        <p:nvPicPr>
          <p:cNvPr id="37" name="Picture 3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88" y="937024"/>
            <a:ext cx="1604963" cy="607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26"/>
          <p:cNvSpPr txBox="1">
            <a:spLocks noChangeArrowheads="1"/>
          </p:cNvSpPr>
          <p:nvPr/>
        </p:nvSpPr>
        <p:spPr bwMode="auto">
          <a:xfrm>
            <a:off x="1996680" y="1152525"/>
            <a:ext cx="901303" cy="16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ctr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37" b="0" i="0" u="none" strike="noStrike" kern="1200" cap="none" spc="0" normalizeH="0" baseline="0" noProof="0" dirty="0">
                <a:ln>
                  <a:noFill/>
                </a:ln>
                <a:solidFill>
                  <a:srgbClr val="FDC82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Helvetica"/>
              </a:rPr>
              <a:t>Policy Makers</a:t>
            </a:r>
          </a:p>
        </p:txBody>
      </p:sp>
      <p:pic>
        <p:nvPicPr>
          <p:cNvPr id="39" name="Picture 35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483" y="937024"/>
            <a:ext cx="1603772" cy="607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 Box 28"/>
          <p:cNvSpPr txBox="1">
            <a:spLocks noChangeArrowheads="1"/>
          </p:cNvSpPr>
          <p:nvPr/>
        </p:nvSpPr>
        <p:spPr bwMode="auto">
          <a:xfrm>
            <a:off x="3423048" y="1152526"/>
            <a:ext cx="909638" cy="16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ctr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37" b="0" i="0" u="none" strike="noStrike" kern="1200" cap="none" spc="0" normalizeH="0" baseline="0" noProof="0" dirty="0">
                <a:ln>
                  <a:noFill/>
                </a:ln>
                <a:solidFill>
                  <a:srgbClr val="FDC82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Helvetica"/>
              </a:rPr>
              <a:t>Public</a:t>
            </a:r>
          </a:p>
        </p:txBody>
      </p:sp>
      <p:sp>
        <p:nvSpPr>
          <p:cNvPr id="41" name="Text Box 29"/>
          <p:cNvSpPr txBox="1">
            <a:spLocks noChangeArrowheads="1"/>
          </p:cNvSpPr>
          <p:nvPr/>
        </p:nvSpPr>
        <p:spPr bwMode="auto">
          <a:xfrm>
            <a:off x="3012281" y="1096566"/>
            <a:ext cx="277416" cy="285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r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50" b="0" i="0" u="none" strike="noStrike" kern="1200" cap="none" spc="0" normalizeH="0" baseline="0" noProof="0" dirty="0">
                <a:ln>
                  <a:noFill/>
                </a:ln>
                <a:solidFill>
                  <a:srgbClr val="FDC82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Helvetica"/>
              </a:rPr>
              <a:t>&amp;</a:t>
            </a:r>
          </a:p>
        </p:txBody>
      </p:sp>
      <p:pic>
        <p:nvPicPr>
          <p:cNvPr id="42" name="Picture 49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414" y="937024"/>
            <a:ext cx="1603772" cy="607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xt Box 45"/>
          <p:cNvSpPr txBox="1">
            <a:spLocks noChangeArrowheads="1"/>
          </p:cNvSpPr>
          <p:nvPr/>
        </p:nvSpPr>
        <p:spPr bwMode="auto">
          <a:xfrm>
            <a:off x="4792266" y="1152526"/>
            <a:ext cx="998934" cy="33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ctr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37" b="0" i="0" u="none" strike="noStrike" kern="1200" cap="none" spc="0" normalizeH="0" baseline="0" noProof="0" dirty="0">
                <a:ln>
                  <a:noFill/>
                </a:ln>
                <a:solidFill>
                  <a:srgbClr val="FDC82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Helvetica"/>
              </a:rPr>
              <a:t>Private, Commercial</a:t>
            </a:r>
          </a:p>
        </p:txBody>
      </p:sp>
      <p:sp>
        <p:nvSpPr>
          <p:cNvPr id="44" name="Text Box 46"/>
          <p:cNvSpPr txBox="1">
            <a:spLocks noChangeArrowheads="1"/>
          </p:cNvSpPr>
          <p:nvPr/>
        </p:nvSpPr>
        <p:spPr bwMode="auto">
          <a:xfrm>
            <a:off x="4413649" y="1096566"/>
            <a:ext cx="277415" cy="285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r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50" b="0" i="0" u="none" strike="noStrike" kern="1200" cap="none" spc="0" normalizeH="0" baseline="0" noProof="0" dirty="0">
                <a:ln>
                  <a:noFill/>
                </a:ln>
                <a:solidFill>
                  <a:srgbClr val="FDC82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Helvetica"/>
              </a:rPr>
              <a:t>&amp;</a:t>
            </a:r>
          </a:p>
        </p:txBody>
      </p:sp>
      <p:sp>
        <p:nvSpPr>
          <p:cNvPr id="45" name="Text Box 48"/>
          <p:cNvSpPr txBox="1">
            <a:spLocks noChangeArrowheads="1"/>
          </p:cNvSpPr>
          <p:nvPr/>
        </p:nvSpPr>
        <p:spPr bwMode="auto">
          <a:xfrm>
            <a:off x="6912770" y="3727847"/>
            <a:ext cx="1121569" cy="588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l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41" b="0" i="0" u="none" strike="noStrike" kern="1200" cap="none" spc="0" normalizeH="0" baseline="0" noProof="0" dirty="0">
                <a:ln>
                  <a:noFill/>
                </a:ln>
                <a:solidFill>
                  <a:srgbClr val="4D4F53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itchFamily="34" charset="-128"/>
                <a:cs typeface="Helvetica"/>
              </a:rPr>
              <a:t>Sustainable </a:t>
            </a:r>
          </a:p>
          <a:p>
            <a:pPr marL="0" marR="0" lvl="0" indent="0" algn="l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41" b="0" i="0" u="none" strike="noStrike" kern="1200" cap="none" spc="0" normalizeH="0" baseline="0" noProof="0" dirty="0">
                <a:ln>
                  <a:noFill/>
                </a:ln>
                <a:solidFill>
                  <a:srgbClr val="4D4F53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itchFamily="34" charset="-128"/>
                <a:cs typeface="Helvetica"/>
              </a:rPr>
              <a:t>observation</a:t>
            </a:r>
          </a:p>
          <a:p>
            <a:pPr marL="0" marR="0" lvl="0" indent="0" algn="l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41" b="0" i="0" u="none" strike="noStrike" kern="1200" cap="none" spc="0" normalizeH="0" baseline="0" noProof="0" dirty="0">
                <a:ln>
                  <a:noFill/>
                </a:ln>
                <a:solidFill>
                  <a:srgbClr val="4D4F53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itchFamily="34" charset="-128"/>
                <a:cs typeface="Helvetica"/>
              </a:rPr>
              <a:t>capabilities</a:t>
            </a:r>
          </a:p>
        </p:txBody>
      </p:sp>
      <p:pic>
        <p:nvPicPr>
          <p:cNvPr id="46" name="Picture 54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655" y="2438401"/>
            <a:ext cx="963215" cy="21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ext Box 50"/>
          <p:cNvSpPr txBox="1">
            <a:spLocks noChangeArrowheads="1"/>
          </p:cNvSpPr>
          <p:nvPr/>
        </p:nvSpPr>
        <p:spPr bwMode="auto">
          <a:xfrm>
            <a:off x="4879182" y="2489597"/>
            <a:ext cx="875110" cy="11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ctr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1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Helvetica"/>
              </a:rPr>
              <a:t>Surveillance</a:t>
            </a:r>
          </a:p>
        </p:txBody>
      </p:sp>
      <p:pic>
        <p:nvPicPr>
          <p:cNvPr id="48" name="Picture 56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382" y="2751535"/>
            <a:ext cx="837010" cy="621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ext Box 52"/>
          <p:cNvSpPr txBox="1">
            <a:spLocks noChangeArrowheads="1"/>
          </p:cNvSpPr>
          <p:nvPr/>
        </p:nvSpPr>
        <p:spPr bwMode="auto">
          <a:xfrm>
            <a:off x="4989911" y="3211117"/>
            <a:ext cx="797719" cy="11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ctr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1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Helvetica"/>
              </a:rPr>
              <a:t>Security</a:t>
            </a:r>
          </a:p>
        </p:txBody>
      </p:sp>
      <p:pic>
        <p:nvPicPr>
          <p:cNvPr id="50" name="Picture 58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989" y="1858568"/>
            <a:ext cx="954881" cy="582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59"/>
          <p:cNvPicPr>
            <a:picLocks noChangeAspect="1" noChangeArrowheads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780" y="2418160"/>
            <a:ext cx="916781" cy="232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Text Box 55"/>
          <p:cNvSpPr txBox="1">
            <a:spLocks noChangeArrowheads="1"/>
          </p:cNvSpPr>
          <p:nvPr/>
        </p:nvSpPr>
        <p:spPr bwMode="auto">
          <a:xfrm>
            <a:off x="5807870" y="2489597"/>
            <a:ext cx="927497" cy="11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ctr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1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Helvetica"/>
              </a:rPr>
              <a:t>Arctic change</a:t>
            </a:r>
          </a:p>
        </p:txBody>
      </p:sp>
      <p:pic>
        <p:nvPicPr>
          <p:cNvPr id="53" name="Picture 61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786" y="2751535"/>
            <a:ext cx="698897" cy="621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62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254" y="1858568"/>
            <a:ext cx="927497" cy="582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 Box 59"/>
          <p:cNvSpPr txBox="1">
            <a:spLocks noChangeArrowheads="1"/>
          </p:cNvSpPr>
          <p:nvPr/>
        </p:nvSpPr>
        <p:spPr bwMode="auto">
          <a:xfrm>
            <a:off x="6924675" y="2075260"/>
            <a:ext cx="1092994" cy="392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l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41" b="0" i="0" u="none" strike="noStrike" kern="1200" cap="none" spc="0" normalizeH="0" baseline="0" noProof="0" dirty="0">
                <a:ln>
                  <a:noFill/>
                </a:ln>
                <a:solidFill>
                  <a:srgbClr val="4D4F53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itchFamily="34" charset="-128"/>
                <a:cs typeface="Helvetica"/>
              </a:rPr>
              <a:t>Examples of</a:t>
            </a:r>
            <a:br>
              <a:rPr kumimoji="0" lang="en-US" sz="1341" b="0" i="0" u="none" strike="noStrike" kern="1200" cap="none" spc="0" normalizeH="0" baseline="0" noProof="0" dirty="0">
                <a:ln>
                  <a:noFill/>
                </a:ln>
                <a:solidFill>
                  <a:srgbClr val="4D4F53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itchFamily="34" charset="-128"/>
                <a:cs typeface="Helvetica"/>
              </a:rPr>
            </a:br>
            <a:r>
              <a:rPr kumimoji="0" lang="en-US" sz="1341" b="0" i="0" u="none" strike="noStrike" kern="1200" cap="none" spc="0" normalizeH="0" baseline="0" noProof="0" dirty="0">
                <a:ln>
                  <a:noFill/>
                </a:ln>
                <a:solidFill>
                  <a:srgbClr val="4D4F53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itchFamily="34" charset="-128"/>
                <a:cs typeface="Helvetica"/>
              </a:rPr>
              <a:t>areas covered</a:t>
            </a:r>
          </a:p>
        </p:txBody>
      </p:sp>
      <p:sp>
        <p:nvSpPr>
          <p:cNvPr id="56" name="Text Box 61"/>
          <p:cNvSpPr txBox="1">
            <a:spLocks noChangeArrowheads="1"/>
          </p:cNvSpPr>
          <p:nvPr/>
        </p:nvSpPr>
        <p:spPr bwMode="auto">
          <a:xfrm>
            <a:off x="6912769" y="2986087"/>
            <a:ext cx="1040606" cy="392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l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41" b="0" i="0" u="none" strike="noStrike" kern="1200" cap="none" spc="0" normalizeH="0" baseline="0" noProof="0" dirty="0">
                <a:ln>
                  <a:noFill/>
                </a:ln>
                <a:solidFill>
                  <a:srgbClr val="4D4F53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itchFamily="34" charset="-128"/>
                <a:cs typeface="Helvetica"/>
              </a:rPr>
              <a:t>6 Information</a:t>
            </a:r>
            <a:br>
              <a:rPr kumimoji="0" lang="en-US" sz="1341" b="0" i="0" u="none" strike="noStrike" kern="1200" cap="none" spc="0" normalizeH="0" baseline="0" noProof="0" dirty="0">
                <a:ln>
                  <a:noFill/>
                </a:ln>
                <a:solidFill>
                  <a:srgbClr val="4D4F53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itchFamily="34" charset="-128"/>
                <a:cs typeface="Helvetica"/>
              </a:rPr>
            </a:br>
            <a:r>
              <a:rPr kumimoji="0" lang="en-US" sz="1341" b="0" i="0" u="none" strike="noStrike" kern="1200" cap="none" spc="0" normalizeH="0" baseline="0" noProof="0" dirty="0">
                <a:ln>
                  <a:noFill/>
                </a:ln>
                <a:solidFill>
                  <a:srgbClr val="4D4F53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itchFamily="34" charset="-128"/>
                <a:cs typeface="Helvetica"/>
              </a:rPr>
              <a:t>Services</a:t>
            </a:r>
          </a:p>
        </p:txBody>
      </p:sp>
      <p:sp>
        <p:nvSpPr>
          <p:cNvPr id="57" name="Text Box 62"/>
          <p:cNvSpPr txBox="1">
            <a:spLocks noChangeArrowheads="1"/>
          </p:cNvSpPr>
          <p:nvPr/>
        </p:nvSpPr>
        <p:spPr bwMode="auto">
          <a:xfrm>
            <a:off x="5850732" y="3211117"/>
            <a:ext cx="798910" cy="11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ctr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1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Helvetica"/>
              </a:rPr>
              <a:t>Climate</a:t>
            </a:r>
          </a:p>
        </p:txBody>
      </p:sp>
      <p:pic>
        <p:nvPicPr>
          <p:cNvPr id="58" name="Picture 68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920" y="1858568"/>
            <a:ext cx="929879" cy="582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58"/>
          <p:cNvPicPr>
            <a:picLocks noChangeAspect="1" noChangeArrowheads="1"/>
          </p:cNvPicPr>
          <p:nvPr/>
        </p:nvPicPr>
        <p:blipFill>
          <a:blip r:embed="rId30"/>
          <a:srcRect/>
          <a:stretch>
            <a:fillRect/>
          </a:stretch>
        </p:blipFill>
        <p:spPr bwMode="auto">
          <a:xfrm>
            <a:off x="1156097" y="654844"/>
            <a:ext cx="5600700" cy="261938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</p:pic>
      <p:sp>
        <p:nvSpPr>
          <p:cNvPr id="60" name="Text Box 31"/>
          <p:cNvSpPr txBox="1">
            <a:spLocks noChangeArrowheads="1"/>
          </p:cNvSpPr>
          <p:nvPr/>
        </p:nvSpPr>
        <p:spPr bwMode="auto">
          <a:xfrm>
            <a:off x="1208486" y="689373"/>
            <a:ext cx="5511403" cy="16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ctr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3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Helvetica"/>
              </a:rPr>
              <a:t>USERS</a:t>
            </a:r>
          </a:p>
        </p:txBody>
      </p:sp>
      <p:pic>
        <p:nvPicPr>
          <p:cNvPr id="63" name="Picture 63"/>
          <p:cNvPicPr>
            <a:picLocks noChangeAspect="1"/>
          </p:cNvPicPr>
          <p:nvPr/>
        </p:nvPicPr>
        <p:blipFill>
          <a:blip r:embed="rId3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542" y="578644"/>
            <a:ext cx="1160859" cy="422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4" name="Group 63">
            <a:extLst>
              <a:ext uri="{FF2B5EF4-FFF2-40B4-BE49-F238E27FC236}">
                <a16:creationId xmlns:a16="http://schemas.microsoft.com/office/drawing/2014/main" id="{649C7639-BF21-4B92-ADBB-CA4330189394}"/>
              </a:ext>
            </a:extLst>
          </p:cNvPr>
          <p:cNvGrpSpPr/>
          <p:nvPr/>
        </p:nvGrpSpPr>
        <p:grpSpPr>
          <a:xfrm>
            <a:off x="539552" y="2714627"/>
            <a:ext cx="6076752" cy="2335012"/>
            <a:chOff x="539552" y="2714627"/>
            <a:chExt cx="6076752" cy="233501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BAA56C5-681E-4911-B0C0-D82A6F649E85}"/>
                </a:ext>
              </a:extLst>
            </p:cNvPr>
            <p:cNvGrpSpPr/>
            <p:nvPr/>
          </p:nvGrpSpPr>
          <p:grpSpPr>
            <a:xfrm>
              <a:off x="2987824" y="2714627"/>
              <a:ext cx="3628480" cy="672703"/>
              <a:chOff x="2987824" y="2714627"/>
              <a:chExt cx="3628480" cy="672703"/>
            </a:xfrm>
          </p:grpSpPr>
          <p:sp>
            <p:nvSpPr>
              <p:cNvPr id="61" name="Isosceles Triangle 60"/>
              <p:cNvSpPr/>
              <p:nvPr/>
            </p:nvSpPr>
            <p:spPr>
              <a:xfrm>
                <a:off x="2987824" y="2714627"/>
                <a:ext cx="920354" cy="669131"/>
              </a:xfrm>
              <a:prstGeom prst="triangle">
                <a:avLst/>
              </a:prstGeom>
              <a:noFill/>
              <a:ln w="57150">
                <a:solidFill>
                  <a:srgbClr val="416DA6"/>
                </a:solidFill>
                <a:prstDash val="sys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37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6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Helvetica"/>
                </a:endParaRPr>
              </a:p>
            </p:txBody>
          </p:sp>
          <p:sp>
            <p:nvSpPr>
              <p:cNvPr id="62" name="Isosceles Triangle 61"/>
              <p:cNvSpPr/>
              <p:nvPr/>
            </p:nvSpPr>
            <p:spPr>
              <a:xfrm>
                <a:off x="5853113" y="2718199"/>
                <a:ext cx="763191" cy="669131"/>
              </a:xfrm>
              <a:prstGeom prst="triangle">
                <a:avLst/>
              </a:prstGeom>
              <a:noFill/>
              <a:ln w="571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37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6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Helvetica"/>
                </a:endParaRPr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539552" y="4587974"/>
              <a:ext cx="60539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231F89"/>
                  </a:solidFill>
                  <a:effectLst/>
                  <a:uLnTx/>
                  <a:uFillTx/>
                  <a:latin typeface="Calibri"/>
                  <a:cs typeface="Helvetica"/>
                </a:rPr>
                <a:t>ECMWF operates the </a:t>
              </a:r>
              <a:r>
                <a:rPr kumimoji="0" lang="en-GB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cs typeface="Helvetica"/>
                </a:rPr>
                <a:t>Copernicus Climate Change Service (C3S) </a:t>
              </a:r>
              <a:r>
                <a:rPr kumimoji="0" lang="en-GB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231F89"/>
                  </a:solidFill>
                  <a:effectLst/>
                  <a:uLnTx/>
                  <a:uFillTx/>
                  <a:latin typeface="Calibri"/>
                  <a:cs typeface="Helvetica"/>
                </a:rPr>
                <a:t>and Copernicus </a:t>
              </a:r>
            </a:p>
            <a:p>
              <a:pPr marL="0" marR="0" lvl="0" indent="0" algn="l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231F89"/>
                  </a:solidFill>
                  <a:effectLst/>
                  <a:uLnTx/>
                  <a:uFillTx/>
                  <a:latin typeface="Calibri"/>
                  <a:cs typeface="Helvetica"/>
                </a:rPr>
                <a:t>Atmosphere Monitoring Service (CAMS) on behalf of the European Commission.</a:t>
              </a:r>
            </a:p>
          </p:txBody>
        </p:sp>
      </p:grp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3063479" y="3211117"/>
            <a:ext cx="800100" cy="11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marL="0" marR="0" lvl="0" indent="0" algn="ctr" defTabSz="914378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1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Helvetica"/>
              </a:rPr>
              <a:t>Atmosphere</a:t>
            </a:r>
          </a:p>
        </p:txBody>
      </p:sp>
    </p:spTree>
    <p:extLst>
      <p:ext uri="{BB962C8B-B14F-4D97-AF65-F5344CB8AC3E}">
        <p14:creationId xmlns:p14="http://schemas.microsoft.com/office/powerpoint/2010/main" val="27015074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Analysis of NIMBUS-6 HIRS-1 Data</a:t>
            </a:r>
          </a:p>
        </p:txBody>
      </p:sp>
      <p:sp>
        <p:nvSpPr>
          <p:cNvPr id="13" name="Rounded Rectangle 82"/>
          <p:cNvSpPr>
            <a:spLocks noChangeArrowheads="1"/>
          </p:cNvSpPr>
          <p:nvPr/>
        </p:nvSpPr>
        <p:spPr bwMode="auto">
          <a:xfrm>
            <a:off x="1043608" y="2700178"/>
            <a:ext cx="3240881" cy="1982390"/>
          </a:xfrm>
          <a:prstGeom prst="roundRect">
            <a:avLst>
              <a:gd name="adj" fmla="val 7427"/>
            </a:avLst>
          </a:prstGeom>
          <a:solidFill>
            <a:srgbClr val="FFC000">
              <a:alpha val="10000"/>
            </a:srgbClr>
          </a:solidFill>
          <a:ln w="25400" cap="flat" cmpd="sng" algn="ctr">
            <a:solidFill>
              <a:srgbClr val="FFC000"/>
            </a:solidFill>
            <a:prstDash val="solid"/>
            <a:headEnd/>
            <a:tailEnd/>
          </a:ln>
          <a:effectLst/>
        </p:spPr>
        <p:txBody>
          <a:bodyPr lIns="0" tIns="0" rIns="0" bIns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Standard Deviation </a:t>
            </a:r>
            <a:b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</a:b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Nimbus-6 – ERA5 departures</a:t>
            </a: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060412" y="670796"/>
            <a:ext cx="6535924" cy="1797844"/>
            <a:chOff x="755576" y="670796"/>
            <a:chExt cx="6535924" cy="1797844"/>
          </a:xfrm>
        </p:grpSpPr>
        <p:sp>
          <p:nvSpPr>
            <p:cNvPr id="11" name="Rounded Rectangle 82"/>
            <p:cNvSpPr>
              <a:spLocks noChangeArrowheads="1"/>
            </p:cNvSpPr>
            <p:nvPr/>
          </p:nvSpPr>
          <p:spPr bwMode="auto">
            <a:xfrm>
              <a:off x="755576" y="670796"/>
              <a:ext cx="3176588" cy="1797844"/>
            </a:xfrm>
            <a:prstGeom prst="roundRect">
              <a:avLst>
                <a:gd name="adj" fmla="val 7427"/>
              </a:avLst>
            </a:prstGeom>
            <a:solidFill>
              <a:schemeClr val="tx2">
                <a:lumMod val="40000"/>
                <a:lumOff val="60000"/>
                <a:alpha val="10000"/>
              </a:schemeClr>
            </a:solidFill>
            <a:ln w="25400" cap="flat" cmpd="sng" algn="ctr">
              <a:solidFill>
                <a:srgbClr val="00B5E2"/>
              </a:solidFill>
              <a:prstDash val="solid"/>
              <a:headEnd/>
              <a:tailEnd/>
            </a:ln>
            <a:effectLst/>
          </p:spPr>
          <p:txBody>
            <a:bodyPr lIns="0" tIns="0" rIns="0" bIns="0" anchor="b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Nimbus-6 (Aug 1975)</a:t>
              </a: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2" name="Rounded Rectangle 82"/>
            <p:cNvSpPr>
              <a:spLocks noChangeArrowheads="1"/>
            </p:cNvSpPr>
            <p:nvPr/>
          </p:nvSpPr>
          <p:spPr bwMode="auto">
            <a:xfrm>
              <a:off x="4114912" y="670796"/>
              <a:ext cx="3176588" cy="1797844"/>
            </a:xfrm>
            <a:prstGeom prst="roundRect">
              <a:avLst>
                <a:gd name="adj" fmla="val 7427"/>
              </a:avLst>
            </a:prstGeom>
            <a:solidFill>
              <a:schemeClr val="tx2">
                <a:lumMod val="40000"/>
                <a:lumOff val="60000"/>
                <a:alpha val="10000"/>
              </a:schemeClr>
            </a:solidFill>
            <a:ln w="25400" cap="flat" cmpd="sng" algn="ctr">
              <a:solidFill>
                <a:srgbClr val="00B5E2"/>
              </a:solidFill>
              <a:prstDash val="solid"/>
              <a:headEnd/>
              <a:tailEnd/>
            </a:ln>
            <a:effectLst/>
          </p:spPr>
          <p:txBody>
            <a:bodyPr lIns="0" tIns="0" rIns="0" bIns="0" anchor="b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ERA5 (Aug 1975)</a:t>
              </a:r>
            </a:p>
          </p:txBody>
        </p:sp>
        <p:pic>
          <p:nvPicPr>
            <p:cNvPr id="14" name="Picture 13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964" y="694720"/>
              <a:ext cx="2957813" cy="148500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8206" y="694720"/>
              <a:ext cx="2970000" cy="1485000"/>
            </a:xfrm>
            <a:prstGeom prst="rect">
              <a:avLst/>
            </a:prstGeom>
          </p:spPr>
        </p:pic>
      </p:grpSp>
      <p:pic>
        <p:nvPicPr>
          <p:cNvPr id="16" name="Picture 15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048" y="2724101"/>
            <a:ext cx="2970000" cy="1458000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 bwMode="auto">
          <a:xfrm>
            <a:off x="1268594" y="3419314"/>
            <a:ext cx="2552700" cy="62865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7000" tIns="27000" rIns="27000" bIns="2700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75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2946306"/>
            <a:ext cx="41764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Reanalysis provides a tool to analyse historical data in absence of satellite and ground-based references;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 standard deviations in SH may point to additional information from HIRS-1 if assimilated. </a:t>
            </a:r>
          </a:p>
        </p:txBody>
      </p:sp>
      <p:grpSp>
        <p:nvGrpSpPr>
          <p:cNvPr id="25" name="Group 20">
            <a:extLst>
              <a:ext uri="{FF2B5EF4-FFF2-40B4-BE49-F238E27FC236}">
                <a16:creationId xmlns:a16="http://schemas.microsoft.com/office/drawing/2014/main" id="{7EC172B6-41D2-40E5-9237-46DAB5514231}"/>
              </a:ext>
            </a:extLst>
          </p:cNvPr>
          <p:cNvGrpSpPr>
            <a:grpSpLocks noChangeAspect="1"/>
          </p:cNvGrpSpPr>
          <p:nvPr/>
        </p:nvGrpSpPr>
        <p:grpSpPr>
          <a:xfrm>
            <a:off x="7524328" y="2027624"/>
            <a:ext cx="1440160" cy="904166"/>
            <a:chOff x="2697399" y="4502736"/>
            <a:chExt cx="4058434" cy="2124947"/>
          </a:xfrm>
        </p:grpSpPr>
        <p:sp>
          <p:nvSpPr>
            <p:cNvPr id="26" name="Circular Arrow 6">
              <a:extLst>
                <a:ext uri="{FF2B5EF4-FFF2-40B4-BE49-F238E27FC236}">
                  <a16:creationId xmlns:a16="http://schemas.microsoft.com/office/drawing/2014/main" id="{61878A17-31F4-4491-9B21-4D61C8D6401A}"/>
                </a:ext>
              </a:extLst>
            </p:cNvPr>
            <p:cNvSpPr/>
            <p:nvPr/>
          </p:nvSpPr>
          <p:spPr>
            <a:xfrm rot="16367227">
              <a:off x="3784412" y="4832241"/>
              <a:ext cx="1285883" cy="1357322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16167712"/>
                <a:gd name="adj5" fmla="val 125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7" name="Circular Arrow 7">
              <a:extLst>
                <a:ext uri="{FF2B5EF4-FFF2-40B4-BE49-F238E27FC236}">
                  <a16:creationId xmlns:a16="http://schemas.microsoft.com/office/drawing/2014/main" id="{7476CEAE-A2AE-44C6-9CBB-A48412FA0F81}"/>
                </a:ext>
              </a:extLst>
            </p:cNvPr>
            <p:cNvSpPr/>
            <p:nvPr/>
          </p:nvSpPr>
          <p:spPr>
            <a:xfrm rot="1911262">
              <a:off x="4118960" y="4951993"/>
              <a:ext cx="1285884" cy="1357322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16167712"/>
                <a:gd name="adj5" fmla="val 12500"/>
              </a:avLst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570E6CC-5FF6-456E-A6AE-0C0ACCF11B47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4220484" y="4502736"/>
              <a:ext cx="2535349" cy="6654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>
                  <a:solidFill>
                    <a:schemeClr val="tx2"/>
                  </a:solidFill>
                </a:rPr>
                <a:t>Better models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683DA7E-74F1-4E50-9890-FFBF6616FB1F}"/>
                </a:ext>
              </a:extLst>
            </p:cNvPr>
            <p:cNvSpPr txBox="1"/>
            <p:nvPr/>
          </p:nvSpPr>
          <p:spPr>
            <a:xfrm>
              <a:off x="4871920" y="5687353"/>
              <a:ext cx="1680992" cy="940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>
                  <a:solidFill>
                    <a:schemeClr val="tx2"/>
                  </a:solidFill>
                </a:rPr>
                <a:t>Better</a:t>
              </a:r>
            </a:p>
            <a:p>
              <a:r>
                <a:rPr lang="en-GB" sz="1000" b="1" dirty="0">
                  <a:solidFill>
                    <a:schemeClr val="tx2"/>
                  </a:solidFill>
                </a:rPr>
                <a:t>reanalysis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0F19F6C-510E-49BD-BDC2-BCD18D63BEA2}"/>
                </a:ext>
              </a:extLst>
            </p:cNvPr>
            <p:cNvSpPr txBox="1"/>
            <p:nvPr/>
          </p:nvSpPr>
          <p:spPr>
            <a:xfrm>
              <a:off x="2697399" y="5687355"/>
              <a:ext cx="2050195" cy="940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>
                  <a:solidFill>
                    <a:srgbClr val="C00000"/>
                  </a:solidFill>
                </a:rPr>
                <a:t>Better </a:t>
              </a:r>
            </a:p>
            <a:p>
              <a:r>
                <a:rPr lang="en-GB" sz="1000" b="1" dirty="0">
                  <a:solidFill>
                    <a:srgbClr val="C00000"/>
                  </a:solidFill>
                </a:rPr>
                <a:t>observations</a:t>
              </a:r>
            </a:p>
          </p:txBody>
        </p:sp>
        <p:sp>
          <p:nvSpPr>
            <p:cNvPr id="31" name="Circular Arrow 11">
              <a:extLst>
                <a:ext uri="{FF2B5EF4-FFF2-40B4-BE49-F238E27FC236}">
                  <a16:creationId xmlns:a16="http://schemas.microsoft.com/office/drawing/2014/main" id="{C0D55F9C-50E7-4440-93A7-C47D8FB51F4C}"/>
                </a:ext>
              </a:extLst>
            </p:cNvPr>
            <p:cNvSpPr/>
            <p:nvPr/>
          </p:nvSpPr>
          <p:spPr>
            <a:xfrm rot="9030970">
              <a:off x="3821176" y="4847984"/>
              <a:ext cx="1285885" cy="1357322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16167712"/>
                <a:gd name="adj5" fmla="val 12500"/>
              </a:avLst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6137318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704" y="235007"/>
            <a:ext cx="8024776" cy="536543"/>
          </a:xfrm>
        </p:spPr>
        <p:txBody>
          <a:bodyPr/>
          <a:lstStyle/>
          <a:p>
            <a:r>
              <a:rPr lang="en-US" dirty="0"/>
              <a:t>C3S_311c:Support for climate reanalysis including satellite data rescue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8FC3C44-3D1C-4297-A5C2-D94C3F684236}"/>
              </a:ext>
            </a:extLst>
          </p:cNvPr>
          <p:cNvGrpSpPr/>
          <p:nvPr/>
        </p:nvGrpSpPr>
        <p:grpSpPr>
          <a:xfrm>
            <a:off x="837797" y="987574"/>
            <a:ext cx="4022235" cy="3744416"/>
            <a:chOff x="2578873" y="1914583"/>
            <a:chExt cx="3600630" cy="344220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BA201A3-AB24-49CD-812D-7843625D22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9" t="18218" b="794"/>
            <a:stretch/>
          </p:blipFill>
          <p:spPr>
            <a:xfrm>
              <a:off x="2578873" y="1914583"/>
              <a:ext cx="3600630" cy="2913168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D5450B5-430B-4F16-AB6C-2DBA7E3322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8873" y="4827751"/>
              <a:ext cx="3592393" cy="529039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795C7A03-6EF5-4BA9-A9B9-1EB78DC04671}"/>
              </a:ext>
            </a:extLst>
          </p:cNvPr>
          <p:cNvSpPr txBox="1"/>
          <p:nvPr/>
        </p:nvSpPr>
        <p:spPr>
          <a:xfrm>
            <a:off x="5148064" y="1707654"/>
            <a:ext cx="35283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Lot 1 Satellite Data Rescue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Focus on early datasets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Range of activities: data provision → bias modelling and uncertainty assessment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Lot 2 Historical Upper Air Data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Focus on observations prior to 1979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Includes development of bias adjustments and uncertainty estimates</a:t>
            </a:r>
          </a:p>
        </p:txBody>
      </p:sp>
      <p:grpSp>
        <p:nvGrpSpPr>
          <p:cNvPr id="7" name="Group 20">
            <a:extLst>
              <a:ext uri="{FF2B5EF4-FFF2-40B4-BE49-F238E27FC236}">
                <a16:creationId xmlns:a16="http://schemas.microsoft.com/office/drawing/2014/main" id="{BA081534-F482-4BDF-9A83-C904F32AC15F}"/>
              </a:ext>
            </a:extLst>
          </p:cNvPr>
          <p:cNvGrpSpPr>
            <a:grpSpLocks noChangeAspect="1"/>
          </p:cNvGrpSpPr>
          <p:nvPr/>
        </p:nvGrpSpPr>
        <p:grpSpPr>
          <a:xfrm>
            <a:off x="7524328" y="843558"/>
            <a:ext cx="1440160" cy="904166"/>
            <a:chOff x="2697399" y="4502736"/>
            <a:chExt cx="4058434" cy="2124947"/>
          </a:xfrm>
        </p:grpSpPr>
        <p:sp>
          <p:nvSpPr>
            <p:cNvPr id="8" name="Circular Arrow 6">
              <a:extLst>
                <a:ext uri="{FF2B5EF4-FFF2-40B4-BE49-F238E27FC236}">
                  <a16:creationId xmlns:a16="http://schemas.microsoft.com/office/drawing/2014/main" id="{E3B8D845-38E6-4CD6-BDDF-F4EBF04357CE}"/>
                </a:ext>
              </a:extLst>
            </p:cNvPr>
            <p:cNvSpPr/>
            <p:nvPr/>
          </p:nvSpPr>
          <p:spPr>
            <a:xfrm rot="16367227">
              <a:off x="3784412" y="4832241"/>
              <a:ext cx="1285883" cy="1357322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16167712"/>
                <a:gd name="adj5" fmla="val 125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" name="Circular Arrow 7">
              <a:extLst>
                <a:ext uri="{FF2B5EF4-FFF2-40B4-BE49-F238E27FC236}">
                  <a16:creationId xmlns:a16="http://schemas.microsoft.com/office/drawing/2014/main" id="{E27B1C94-83BA-4C51-AC69-B0B954B30D2C}"/>
                </a:ext>
              </a:extLst>
            </p:cNvPr>
            <p:cNvSpPr/>
            <p:nvPr/>
          </p:nvSpPr>
          <p:spPr>
            <a:xfrm rot="1911262">
              <a:off x="4118960" y="4951993"/>
              <a:ext cx="1285884" cy="1357322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16167712"/>
                <a:gd name="adj5" fmla="val 12500"/>
              </a:avLst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A8A64E8-6858-4D46-B77D-06AEB263A18A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4220484" y="4502736"/>
              <a:ext cx="2535349" cy="6654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>
                  <a:solidFill>
                    <a:schemeClr val="tx2"/>
                  </a:solidFill>
                </a:rPr>
                <a:t>Better models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0668824-AF33-4B2E-8E00-B8E1D247029E}"/>
                </a:ext>
              </a:extLst>
            </p:cNvPr>
            <p:cNvSpPr txBox="1"/>
            <p:nvPr/>
          </p:nvSpPr>
          <p:spPr>
            <a:xfrm>
              <a:off x="4871920" y="5687353"/>
              <a:ext cx="1680992" cy="940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>
                  <a:solidFill>
                    <a:schemeClr val="tx2"/>
                  </a:solidFill>
                </a:rPr>
                <a:t>Better</a:t>
              </a:r>
            </a:p>
            <a:p>
              <a:r>
                <a:rPr lang="en-GB" sz="1000" b="1" dirty="0">
                  <a:solidFill>
                    <a:schemeClr val="tx2"/>
                  </a:solidFill>
                </a:rPr>
                <a:t>reanalysis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0DB7C9F-52BA-4A8C-B0F2-9A1486296442}"/>
                </a:ext>
              </a:extLst>
            </p:cNvPr>
            <p:cNvSpPr txBox="1"/>
            <p:nvPr/>
          </p:nvSpPr>
          <p:spPr>
            <a:xfrm>
              <a:off x="2697399" y="5687355"/>
              <a:ext cx="2050195" cy="940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>
                  <a:solidFill>
                    <a:srgbClr val="C00000"/>
                  </a:solidFill>
                </a:rPr>
                <a:t>Better </a:t>
              </a:r>
            </a:p>
            <a:p>
              <a:r>
                <a:rPr lang="en-GB" sz="1000" b="1" dirty="0">
                  <a:solidFill>
                    <a:srgbClr val="C00000"/>
                  </a:solidFill>
                </a:rPr>
                <a:t>observations</a:t>
              </a:r>
            </a:p>
          </p:txBody>
        </p:sp>
        <p:sp>
          <p:nvSpPr>
            <p:cNvPr id="13" name="Circular Arrow 11">
              <a:extLst>
                <a:ext uri="{FF2B5EF4-FFF2-40B4-BE49-F238E27FC236}">
                  <a16:creationId xmlns:a16="http://schemas.microsoft.com/office/drawing/2014/main" id="{2EC006ED-40F7-40DA-BF71-80C0D4D37B87}"/>
                </a:ext>
              </a:extLst>
            </p:cNvPr>
            <p:cNvSpPr/>
            <p:nvPr/>
          </p:nvSpPr>
          <p:spPr>
            <a:xfrm rot="9030970">
              <a:off x="3821176" y="4847984"/>
              <a:ext cx="1285885" cy="1357322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16167712"/>
                <a:gd name="adj5" fmla="val 12500"/>
              </a:avLst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2642456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BAC0CB23-DCB1-4F0E-B25D-EE1A60386F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348"/>
          <a:stretch/>
        </p:blipFill>
        <p:spPr>
          <a:xfrm>
            <a:off x="2747796" y="2947358"/>
            <a:ext cx="1595574" cy="1034967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pc="400" dirty="0"/>
              <a:t>Collection and processing of in situ observations</a:t>
            </a:r>
          </a:p>
        </p:txBody>
      </p:sp>
      <p:sp>
        <p:nvSpPr>
          <p:cNvPr id="8" name="TextBox 7"/>
          <p:cNvSpPr txBox="1"/>
          <p:nvPr/>
        </p:nvSpPr>
        <p:spPr>
          <a:xfrm rot="19952515">
            <a:off x="7099161" y="2967443"/>
            <a:ext cx="11956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23000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registered  users</a:t>
            </a:r>
            <a:endParaRPr kumimoji="0" lang="en-US" sz="105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kstvak 2">
            <a:extLst>
              <a:ext uri="{FF2B5EF4-FFF2-40B4-BE49-F238E27FC236}">
                <a16:creationId xmlns:a16="http://schemas.microsoft.com/office/drawing/2014/main" id="{7132C58B-4867-4041-83FD-BCBED3718E92}"/>
              </a:ext>
            </a:extLst>
          </p:cNvPr>
          <p:cNvSpPr txBox="1"/>
          <p:nvPr/>
        </p:nvSpPr>
        <p:spPr>
          <a:xfrm>
            <a:off x="4932040" y="720591"/>
            <a:ext cx="4104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350" b="1" dirty="0">
                <a:solidFill>
                  <a:srgbClr val="C00000"/>
                </a:solidFill>
                <a:latin typeface="Calibri"/>
              </a:rPr>
              <a:t>Historical in situ observations play an important role </a:t>
            </a:r>
          </a:p>
          <a:p>
            <a:pPr defTabSz="685800"/>
            <a:r>
              <a:rPr lang="en-US" sz="1350" b="1" dirty="0">
                <a:solidFill>
                  <a:srgbClr val="C00000"/>
                </a:solidFill>
                <a:latin typeface="Calibri"/>
              </a:rPr>
              <a:t>in C3S, e.g.: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/>
              </a:rPr>
              <a:t>for accurate climate monitoring,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/>
              </a:rPr>
              <a:t>as input to global and regional </a:t>
            </a:r>
            <a:r>
              <a:rPr lang="en-US" sz="1350" dirty="0" err="1">
                <a:solidFill>
                  <a:prstClr val="black"/>
                </a:solidFill>
                <a:latin typeface="Calibri"/>
              </a:rPr>
              <a:t>reanalyses</a:t>
            </a:r>
            <a:r>
              <a:rPr lang="en-US" sz="1350" dirty="0">
                <a:solidFill>
                  <a:prstClr val="black"/>
                </a:solidFill>
                <a:latin typeface="Calibri"/>
              </a:rPr>
              <a:t>,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/>
              </a:rPr>
              <a:t>as ‘ground truth’ for verification of ECV products.</a:t>
            </a:r>
          </a:p>
        </p:txBody>
      </p:sp>
      <p:sp>
        <p:nvSpPr>
          <p:cNvPr id="13" name="Tekstvak 2">
            <a:extLst>
              <a:ext uri="{FF2B5EF4-FFF2-40B4-BE49-F238E27FC236}">
                <a16:creationId xmlns:a16="http://schemas.microsoft.com/office/drawing/2014/main" id="{7168117F-451F-45C7-968B-824C625E8B13}"/>
              </a:ext>
            </a:extLst>
          </p:cNvPr>
          <p:cNvSpPr txBox="1"/>
          <p:nvPr/>
        </p:nvSpPr>
        <p:spPr>
          <a:xfrm>
            <a:off x="4932040" y="1923678"/>
            <a:ext cx="410445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350" b="1" dirty="0">
                <a:solidFill>
                  <a:srgbClr val="C00000"/>
                </a:solidFill>
                <a:latin typeface="Calibri"/>
              </a:rPr>
              <a:t>C3S focuses on: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/>
              </a:rPr>
              <a:t>the facilitation of data rescue activities,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/>
              </a:rPr>
              <a:t>the improvement of historical records,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/>
              </a:rPr>
              <a:t>collection into well-maintained archives,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/>
              </a:rPr>
              <a:t>to provide access via the C3S Climate Data Store.</a:t>
            </a:r>
          </a:p>
        </p:txBody>
      </p:sp>
      <p:sp>
        <p:nvSpPr>
          <p:cNvPr id="14" name="Tekstvak 2">
            <a:extLst>
              <a:ext uri="{FF2B5EF4-FFF2-40B4-BE49-F238E27FC236}">
                <a16:creationId xmlns:a16="http://schemas.microsoft.com/office/drawing/2014/main" id="{4830A9E7-A2F0-45E7-9862-A69ADAE5C8F6}"/>
              </a:ext>
            </a:extLst>
          </p:cNvPr>
          <p:cNvSpPr txBox="1"/>
          <p:nvPr/>
        </p:nvSpPr>
        <p:spPr>
          <a:xfrm>
            <a:off x="4932040" y="3147814"/>
            <a:ext cx="4032448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350" b="1" dirty="0">
                <a:solidFill>
                  <a:srgbClr val="C00000"/>
                </a:solidFill>
                <a:latin typeface="Calibri"/>
              </a:rPr>
              <a:t>Some challenges: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/>
              </a:rPr>
              <a:t>data rescue and improvement is an enormous task,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/>
              </a:rPr>
              <a:t>urgency due to degradation of original records,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/>
              </a:rPr>
              <a:t>non-gridded, irregular in space and time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/>
              </a:rPr>
              <a:t>a wide range of data licenses.</a:t>
            </a:r>
          </a:p>
        </p:txBody>
      </p:sp>
      <p:pic>
        <p:nvPicPr>
          <p:cNvPr id="16" name="Picture 7" descr="CHIMES_Jul1817">
            <a:extLst>
              <a:ext uri="{FF2B5EF4-FFF2-40B4-BE49-F238E27FC236}">
                <a16:creationId xmlns:a16="http://schemas.microsoft.com/office/drawing/2014/main" id="{18059CA0-A80A-42BE-94D6-F5FBD7001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8" t="50023" r="58022"/>
          <a:stretch>
            <a:fillRect/>
          </a:stretch>
        </p:blipFill>
        <p:spPr bwMode="auto">
          <a:xfrm>
            <a:off x="968017" y="914669"/>
            <a:ext cx="1083703" cy="142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6" descr="typing-keyboard-pha-news">
            <a:extLst>
              <a:ext uri="{FF2B5EF4-FFF2-40B4-BE49-F238E27FC236}">
                <a16:creationId xmlns:a16="http://schemas.microsoft.com/office/drawing/2014/main" id="{413267DF-0ADF-475A-88E8-5C0A45CEB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7" r="42067"/>
          <a:stretch>
            <a:fillRect/>
          </a:stretch>
        </p:blipFill>
        <p:spPr bwMode="auto">
          <a:xfrm>
            <a:off x="2843808" y="929245"/>
            <a:ext cx="1203036" cy="1426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8">
            <a:extLst>
              <a:ext uri="{FF2B5EF4-FFF2-40B4-BE49-F238E27FC236}">
                <a16:creationId xmlns:a16="http://schemas.microsoft.com/office/drawing/2014/main" id="{1D94ADE0-A4B7-428D-9CB4-80AF50623F2E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2695804" y="2907697"/>
            <a:ext cx="1715236" cy="1540116"/>
          </a:xfrm>
          <a:prstGeom prst="rect">
            <a:avLst/>
          </a:prstGeom>
          <a:ln>
            <a:noFill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58A5EBB-17D1-4B3B-9F53-731A8B43FB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6996" y="2977809"/>
            <a:ext cx="1770300" cy="933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5863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600" spc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ERA5 data counts; satellite observations are increasingly dominant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DA9437-A718-41C3-A695-77870D90196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2" t="5150" r="859" b="48560"/>
          <a:stretch/>
        </p:blipFill>
        <p:spPr>
          <a:xfrm>
            <a:off x="7020272" y="1476000"/>
            <a:ext cx="1800000" cy="1800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ECD2D1-F8CB-4641-ABD1-A0090F6ECED9}"/>
              </a:ext>
            </a:extLst>
          </p:cNvPr>
          <p:cNvSpPr txBox="1"/>
          <p:nvPr/>
        </p:nvSpPr>
        <p:spPr>
          <a:xfrm>
            <a:off x="547718" y="1165270"/>
            <a:ext cx="2541593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A73F3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ERA5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data usage has increased from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0.75 (1979) to 24 million/day (2019).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Around 100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Billion observations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Assimilated</a:t>
            </a:r>
            <a:r>
              <a:rPr lang="en-GB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(1979 - 2020)</a:t>
            </a:r>
          </a:p>
        </p:txBody>
      </p:sp>
      <p:sp>
        <p:nvSpPr>
          <p:cNvPr id="6" name="Platshållare för innehåll 3">
            <a:extLst>
              <a:ext uri="{FF2B5EF4-FFF2-40B4-BE49-F238E27FC236}">
                <a16:creationId xmlns:a16="http://schemas.microsoft.com/office/drawing/2014/main" id="{2BFE60E1-8DE2-4049-B945-3E25258FD0B7}"/>
              </a:ext>
            </a:extLst>
          </p:cNvPr>
          <p:cNvSpPr txBox="1">
            <a:spLocks/>
          </p:cNvSpPr>
          <p:nvPr/>
        </p:nvSpPr>
        <p:spPr>
          <a:xfrm>
            <a:off x="3491880" y="1131590"/>
            <a:ext cx="5184576" cy="2880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Number of used observations per day (log</a:t>
            </a:r>
            <a:r>
              <a:rPr kumimoji="0" lang="en-US" sz="12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scale) for </a:t>
            </a: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ERA5</a:t>
            </a:r>
            <a:r>
              <a:rPr kumimoji="0" lang="en-US" sz="11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</a:t>
            </a:r>
            <a:r>
              <a:rPr kumimoji="0" lang="en-US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ERA-Interim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31C5870-13D1-4567-A197-F7AF69E7EC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5156" r="67875" b="48553"/>
          <a:stretch/>
        </p:blipFill>
        <p:spPr>
          <a:xfrm>
            <a:off x="3203848" y="1476000"/>
            <a:ext cx="1764000" cy="180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AABC3B6-483A-4B1D-AD46-BA3B8BAC8A5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61" t="5151" r="859" b="49484"/>
          <a:stretch/>
        </p:blipFill>
        <p:spPr>
          <a:xfrm>
            <a:off x="5076056" y="1476000"/>
            <a:ext cx="1800000" cy="1764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0209AD5-9BEB-4318-B2C3-641252928723}"/>
              </a:ext>
            </a:extLst>
          </p:cNvPr>
          <p:cNvSpPr txBox="1"/>
          <p:nvPr/>
        </p:nvSpPr>
        <p:spPr>
          <a:xfrm>
            <a:off x="3491880" y="3435846"/>
            <a:ext cx="113191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srgbClr val="A73F3C"/>
                </a:solidFill>
                <a:latin typeface="Calibri"/>
              </a:rPr>
              <a:t>Radiances: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Largest volume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28C9EF-CF39-4E71-BD3B-5A9E0667F787}"/>
              </a:ext>
            </a:extLst>
          </p:cNvPr>
          <p:cNvSpPr txBox="1"/>
          <p:nvPr/>
        </p:nvSpPr>
        <p:spPr>
          <a:xfrm>
            <a:off x="5292080" y="3447459"/>
            <a:ext cx="149925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srgbClr val="A73F3C"/>
                </a:solidFill>
                <a:latin typeface="Calibri"/>
              </a:rPr>
              <a:t>Conventional: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Radiosondes, aircraft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B122B6-6725-4041-8336-E3A4D455F9DF}"/>
              </a:ext>
            </a:extLst>
          </p:cNvPr>
          <p:cNvSpPr txBox="1"/>
          <p:nvPr/>
        </p:nvSpPr>
        <p:spPr>
          <a:xfrm>
            <a:off x="7177199" y="3435846"/>
            <a:ext cx="157113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srgbClr val="A73F3C"/>
                </a:solidFill>
                <a:latin typeface="Calibri"/>
              </a:rPr>
              <a:t>GNSS-RO: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Initially low numbers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Counts ~ conventional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prstClr val="black"/>
                </a:solidFill>
                <a:latin typeface="Calibri"/>
              </a:rPr>
              <a:t>Some recent decline</a:t>
            </a:r>
          </a:p>
        </p:txBody>
      </p:sp>
    </p:spTree>
    <p:extLst>
      <p:ext uri="{BB962C8B-B14F-4D97-AF65-F5344CB8AC3E}">
        <p14:creationId xmlns:p14="http://schemas.microsoft.com/office/powerpoint/2010/main" val="3016374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3C8B6-23EE-4BF0-9236-24BF1EE5F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705" y="235007"/>
            <a:ext cx="8100406" cy="277539"/>
          </a:xfrm>
        </p:spPr>
        <p:txBody>
          <a:bodyPr>
            <a:normAutofit fontScale="90000"/>
          </a:bodyPr>
          <a:lstStyle/>
          <a:p>
            <a:r>
              <a:rPr lang="en-GB" dirty="0"/>
              <a:t>Inter-comparison of global 2m temperature anomalies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F977B14D-21F1-45EE-82D2-A1F6EA94A4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15" t="12438" r="19270" b="4475"/>
          <a:stretch/>
        </p:blipFill>
        <p:spPr>
          <a:xfrm>
            <a:off x="4611589" y="747882"/>
            <a:ext cx="3488803" cy="326402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4C75AD0-FD8D-48C4-B696-B9215C0C3E86}"/>
              </a:ext>
            </a:extLst>
          </p:cNvPr>
          <p:cNvSpPr/>
          <p:nvPr/>
        </p:nvSpPr>
        <p:spPr>
          <a:xfrm>
            <a:off x="755576" y="771550"/>
            <a:ext cx="259228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i="1" dirty="0">
                <a:solidFill>
                  <a:srgbClr val="000000"/>
                </a:solidFill>
                <a:latin typeface="Calibri" panose="020F0502020204030204" pitchFamily="34" charset="0"/>
              </a:rPr>
              <a:t>Simmons, A. </a:t>
            </a:r>
            <a:r>
              <a:rPr lang="en-GB" sz="900" i="1" dirty="0">
                <a:solidFill>
                  <a:srgbClr val="000000"/>
                </a:solidFill>
                <a:latin typeface="Calibri-Italic"/>
              </a:rPr>
              <a:t>et al.</a:t>
            </a:r>
            <a:r>
              <a:rPr lang="en-GB" sz="900" i="1" dirty="0">
                <a:solidFill>
                  <a:srgbClr val="000000"/>
                </a:solidFill>
                <a:latin typeface="Calibri" panose="020F0502020204030204" pitchFamily="34" charset="0"/>
              </a:rPr>
              <a:t>, 2020 (in preparation):</a:t>
            </a:r>
            <a:endParaRPr lang="en-GB" sz="900" i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835CA4-98EC-4BAA-8795-CBD1A23B48F4}"/>
              </a:ext>
            </a:extLst>
          </p:cNvPr>
          <p:cNvSpPr/>
          <p:nvPr/>
        </p:nvSpPr>
        <p:spPr>
          <a:xfrm>
            <a:off x="755576" y="1067127"/>
            <a:ext cx="363709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latin typeface="TimesNewRomanPSMT"/>
              </a:rPr>
              <a:t>In general there is a good agreement between datasets.</a:t>
            </a:r>
          </a:p>
          <a:p>
            <a:endParaRPr lang="en-GB" sz="1100" dirty="0">
              <a:latin typeface="TimesNewRomanPSMT"/>
            </a:endParaRPr>
          </a:p>
          <a:p>
            <a:r>
              <a:rPr lang="en-GB" sz="1100" dirty="0">
                <a:latin typeface="TimesNewRomanPSMT"/>
              </a:rPr>
              <a:t>Each dataset shows considerable warming over the period shown, with a peak early in 2016 associated with a strong El Niño event and generally high values over the past six years. ERA5 and ERA-Interim are the datasets with the largest anomalies since 2016, but not the datasets with the largest</a:t>
            </a:r>
          </a:p>
          <a:p>
            <a:r>
              <a:rPr lang="en-GB" sz="1100" dirty="0">
                <a:latin typeface="TimesNewRomanPSMT"/>
              </a:rPr>
              <a:t>trends over the period since 1979.</a:t>
            </a:r>
          </a:p>
          <a:p>
            <a:endParaRPr lang="en-GB" sz="1100" dirty="0">
              <a:latin typeface="TimesNewRomanPSMT"/>
            </a:endParaRPr>
          </a:p>
          <a:p>
            <a:r>
              <a:rPr lang="en-GB" sz="1100" dirty="0">
                <a:latin typeface="TimesNewRomanPSMT"/>
              </a:rPr>
              <a:t>Trends from ordinary least squares fits to monthly values for</a:t>
            </a:r>
          </a:p>
          <a:p>
            <a:r>
              <a:rPr lang="en-GB" sz="1100" dirty="0">
                <a:latin typeface="TimesNewRomanPSMT"/>
              </a:rPr>
              <a:t>the forty years 1979 to 2018 are 0.182K/decade for ERA5, 0.183K/decade for ERA-Interim, 0.180K/decade for JRA-55 and otherwise range from 0.171K/decade for </a:t>
            </a:r>
            <a:r>
              <a:rPr lang="en-GB" sz="1100" dirty="0" err="1">
                <a:latin typeface="TimesNewRomanPSMT"/>
              </a:rPr>
              <a:t>NOAAGlobalTemp</a:t>
            </a:r>
            <a:r>
              <a:rPr lang="en-GB" sz="1100" dirty="0">
                <a:latin typeface="TimesNewRomanPSMT"/>
              </a:rPr>
              <a:t> to 0.188K/decade for Berkeley Earth.</a:t>
            </a:r>
          </a:p>
          <a:p>
            <a:endParaRPr lang="en-GB" sz="1100" dirty="0">
              <a:latin typeface="TimesNewRomanPSMT"/>
            </a:endParaRPr>
          </a:p>
          <a:p>
            <a:r>
              <a:rPr lang="en-GB" sz="1100">
                <a:latin typeface="TimesNewRomanPSMT"/>
              </a:rPr>
              <a:t>The reanalyses </a:t>
            </a:r>
            <a:r>
              <a:rPr lang="en-GB" sz="1100" dirty="0">
                <a:latin typeface="TimesNewRomanPSMT"/>
              </a:rPr>
              <a:t>are colder prior to 1970.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9F05960-A102-4406-A931-88A8BF301869}"/>
              </a:ext>
            </a:extLst>
          </p:cNvPr>
          <p:cNvSpPr/>
          <p:nvPr/>
        </p:nvSpPr>
        <p:spPr>
          <a:xfrm>
            <a:off x="4176464" y="4126309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i="1" dirty="0">
                <a:latin typeface="TimesNewRomanPS-ItalicMT"/>
              </a:rPr>
              <a:t>Time series of monthly values from 1950 to 2020. (a) Twelve-month running averages of the global average two-metre temperature (K) anomaly with respect to 1981-2010 from ERA5, ERA-Interim, JRA-55, Berkeley Earth, GISTEMP, HadCRUT4 and </a:t>
            </a:r>
            <a:r>
              <a:rPr lang="en-GB" sz="800" i="1" dirty="0" err="1">
                <a:latin typeface="TimesNewRomanPS-ItalicMT"/>
              </a:rPr>
              <a:t>NOAAGlobalTemp</a:t>
            </a:r>
            <a:r>
              <a:rPr lang="en-GB" sz="800" i="1" dirty="0">
                <a:latin typeface="TimesNewRomanPS-ItalicMT"/>
              </a:rPr>
              <a:t>. (b) As (a), but for averages over land only.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170434721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8758" y="175014"/>
            <a:ext cx="7789706" cy="276999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The merits of </a:t>
            </a:r>
            <a:r>
              <a:rPr lang="en-US" dirty="0" err="1">
                <a:solidFill>
                  <a:schemeClr val="bg1"/>
                </a:solidFill>
              </a:rPr>
              <a:t>variational</a:t>
            </a:r>
            <a:r>
              <a:rPr lang="en-US" dirty="0">
                <a:solidFill>
                  <a:schemeClr val="bg1"/>
                </a:solidFill>
              </a:rPr>
              <a:t> bias correction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593424" y="4389577"/>
            <a:ext cx="70532" cy="84318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AB80EA-DB86-D849-B86F-15DAF31F0474}" type="slidenum">
              <a:rPr kumimoji="0" lang="en-US" sz="548" b="1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548" b="1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43608" y="1707654"/>
            <a:ext cx="5559209" cy="593542"/>
            <a:chOff x="-1084033" y="1614417"/>
            <a:chExt cx="9120429" cy="973763"/>
          </a:xfrm>
        </p:grpSpPr>
        <p:graphicFrame>
          <p:nvGraphicFramePr>
            <p:cNvPr id="14" name="Object 37"/>
            <p:cNvGraphicFramePr>
              <a:graphicFrameLocks noChangeAspect="1"/>
            </p:cNvGraphicFramePr>
            <p:nvPr/>
          </p:nvGraphicFramePr>
          <p:xfrm>
            <a:off x="1843708" y="2132855"/>
            <a:ext cx="6192688" cy="455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6" name="Equation" r:id="rId4" imgW="3632040" imgH="266400" progId="Equation.3">
                    <p:embed/>
                  </p:oleObj>
                </mc:Choice>
                <mc:Fallback>
                  <p:oleObj name="Equation" r:id="rId4" imgW="3632040" imgH="266400" progId="Equation.3">
                    <p:embed/>
                    <p:pic>
                      <p:nvPicPr>
                        <p:cNvPr id="14" name="Object 3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43708" y="2132855"/>
                          <a:ext cx="6192688" cy="455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Rectangle 8"/>
            <p:cNvSpPr/>
            <p:nvPr/>
          </p:nvSpPr>
          <p:spPr>
            <a:xfrm>
              <a:off x="2263056" y="2204864"/>
              <a:ext cx="216024" cy="288032"/>
            </a:xfrm>
            <a:prstGeom prst="rect">
              <a:avLst/>
            </a:prstGeom>
            <a:solidFill>
              <a:srgbClr val="FFFF00">
                <a:alpha val="2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8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cs typeface="Helvetica"/>
              </a:endParaRPr>
            </a:p>
          </p:txBody>
        </p:sp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>
              <a:off x="321389" y="1614417"/>
              <a:ext cx="3878263" cy="239712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none" lIns="55155" tIns="27094" rIns="55155" bIns="27094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8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cs typeface="Helvetica"/>
              </a:endParaRPr>
            </a:p>
          </p:txBody>
        </p:sp>
        <p:sp>
          <p:nvSpPr>
            <p:cNvPr id="11" name="Text Box 47"/>
            <p:cNvSpPr txBox="1">
              <a:spLocks noChangeArrowheads="1"/>
            </p:cNvSpPr>
            <p:nvPr/>
          </p:nvSpPr>
          <p:spPr bwMode="auto">
            <a:xfrm>
              <a:off x="-1084033" y="1664657"/>
              <a:ext cx="7177249" cy="41767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lIns="54858" tIns="28526" rIns="54858" bIns="28526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8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Helvetica"/>
                  <a:cs typeface="Helvetica"/>
                </a:rPr>
                <a:t>The bias parameters are included in the variational control: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973922" y="2204864"/>
              <a:ext cx="216024" cy="288032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8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cs typeface="Helvetica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663477" y="2204864"/>
              <a:ext cx="216024" cy="288032"/>
            </a:xfrm>
            <a:prstGeom prst="rect">
              <a:avLst/>
            </a:prstGeom>
            <a:solidFill>
              <a:srgbClr val="FFFF00">
                <a:alpha val="1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8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cs typeface="Helvetica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F7DAA9B-0878-4189-B436-DA09142A473C}"/>
              </a:ext>
            </a:extLst>
          </p:cNvPr>
          <p:cNvGrpSpPr/>
          <p:nvPr/>
        </p:nvGrpSpPr>
        <p:grpSpPr>
          <a:xfrm>
            <a:off x="1115616" y="2427734"/>
            <a:ext cx="4824537" cy="1277714"/>
            <a:chOff x="1475656" y="2302149"/>
            <a:chExt cx="4824537" cy="1277714"/>
          </a:xfrm>
        </p:grpSpPr>
        <p:pic>
          <p:nvPicPr>
            <p:cNvPr id="7" name="Picture 6" descr="NL-128-Dee-Figure-1.png"/>
            <p:cNvPicPr/>
            <p:nvPr/>
          </p:nvPicPr>
          <p:blipFill>
            <a:blip r:embed="rId6" cstate="print"/>
            <a:srcRect t="59502"/>
            <a:stretch>
              <a:fillRect/>
            </a:stretch>
          </p:blipFill>
          <p:spPr>
            <a:xfrm>
              <a:off x="2820291" y="2302149"/>
              <a:ext cx="3479902" cy="828038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1475656" y="2571751"/>
              <a:ext cx="4001688" cy="1008112"/>
              <a:chOff x="1014555" y="3428997"/>
              <a:chExt cx="6565163" cy="1653906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1014555" y="4215663"/>
                <a:ext cx="6497491" cy="867240"/>
                <a:chOff x="-1666452" y="4189773"/>
                <a:chExt cx="6497491" cy="867240"/>
              </a:xfrm>
            </p:grpSpPr>
            <p:pic>
              <p:nvPicPr>
                <p:cNvPr id="18" name="Picture 8" descr="MSU2_warmtarget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 l="2418" t="55721"/>
                <a:stretch>
                  <a:fillRect/>
                </a:stretch>
              </p:blipFill>
              <p:spPr bwMode="auto">
                <a:xfrm>
                  <a:off x="3508776" y="4189773"/>
                  <a:ext cx="1322263" cy="6309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9" name="TextBox 18"/>
                <p:cNvSpPr txBox="1"/>
                <p:nvPr/>
              </p:nvSpPr>
              <p:spPr>
                <a:xfrm>
                  <a:off x="-1666452" y="4259213"/>
                  <a:ext cx="6100999" cy="7978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8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Helvetica"/>
                      <a:cs typeface="Helvetica"/>
                    </a:rPr>
                    <a:t>On-board warm target variations for</a:t>
                  </a: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8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Helvetica"/>
                      <a:cs typeface="Helvetica"/>
                    </a:rPr>
                    <a:t>MSU NOAA-14: </a:t>
                  </a:r>
                  <a:r>
                    <a:rPr kumimoji="0" lang="en-GB" sz="10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79646">
                          <a:lumMod val="75000"/>
                        </a:srgbClr>
                      </a:solidFill>
                      <a:effectLst/>
                      <a:uLnTx/>
                      <a:uFillTx/>
                      <a:latin typeface="Helvetica"/>
                      <a:cs typeface="Helvetica"/>
                    </a:rPr>
                    <a:t>(Dee and </a:t>
                  </a:r>
                  <a:r>
                    <a:rPr kumimoji="0" lang="en-GB" sz="1000" b="0" i="1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F79646">
                          <a:lumMod val="75000"/>
                        </a:srgbClr>
                      </a:solidFill>
                      <a:effectLst/>
                      <a:uLnTx/>
                      <a:uFillTx/>
                      <a:latin typeface="Helvetica"/>
                      <a:cs typeface="Helvetica"/>
                    </a:rPr>
                    <a:t>Uppala</a:t>
                  </a:r>
                  <a:r>
                    <a:rPr kumimoji="0" lang="en-GB" sz="10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79646">
                          <a:lumMod val="75000"/>
                        </a:srgbClr>
                      </a:solidFill>
                      <a:effectLst/>
                      <a:uLnTx/>
                      <a:uFillTx/>
                      <a:latin typeface="Helvetica"/>
                      <a:cs typeface="Helvetica"/>
                    </a:rPr>
                    <a:t> 2009)</a:t>
                  </a:r>
                </a:p>
              </p:txBody>
            </p:sp>
          </p:grpSp>
          <p:sp>
            <p:nvSpPr>
              <p:cNvPr id="3" name="Rectangle 2"/>
              <p:cNvSpPr/>
              <p:nvPr/>
            </p:nvSpPr>
            <p:spPr>
              <a:xfrm>
                <a:off x="6184591" y="3428997"/>
                <a:ext cx="1395127" cy="1417634"/>
              </a:xfrm>
              <a:prstGeom prst="rect">
                <a:avLst/>
              </a:prstGeom>
              <a:noFill/>
              <a:ln w="19050"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8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/>
                  <a:cs typeface="Helvetica"/>
                </a:endParaRPr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7BAC1362-2969-48B2-BB5A-8042BC5B3ECD}"/>
              </a:ext>
            </a:extLst>
          </p:cNvPr>
          <p:cNvSpPr txBox="1"/>
          <p:nvPr/>
        </p:nvSpPr>
        <p:spPr>
          <a:xfrm>
            <a:off x="1043608" y="609531"/>
            <a:ext cx="7056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Helvetica"/>
              </a:rPr>
              <a:t>Like ERA-Interim, ERA5 has a dynamic way of estimating biases in the observing system: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6DA6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Helvetica"/>
              </a:rPr>
              <a:t>time-evolving biases (both gradual and abrupt)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6DA6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Helvetica"/>
              </a:rPr>
              <a:t>relative biases between different components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Helvetica"/>
              </a:rPr>
              <a:t>Note: </a:t>
            </a:r>
            <a:r>
              <a:rPr lang="en-GB" sz="1400" dirty="0">
                <a:solidFill>
                  <a:prstClr val="black"/>
                </a:solidFill>
                <a:latin typeface="Calibri"/>
                <a:cs typeface="Helvetica"/>
              </a:rPr>
              <a:t>need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Helvetica"/>
              </a:rPr>
              <a:t>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cs typeface="Helvetica"/>
              </a:rPr>
              <a:t>anchors</a:t>
            </a:r>
            <a:r>
              <a:rPr lang="en-GB" sz="1400" dirty="0">
                <a:solidFill>
                  <a:prstClr val="black"/>
                </a:solidFill>
                <a:latin typeface="Calibri"/>
                <a:cs typeface="Helvetica"/>
              </a:rPr>
              <a:t>.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Helvetica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EE1EFA8-62A4-481E-B6F3-147181E333CA}"/>
              </a:ext>
            </a:extLst>
          </p:cNvPr>
          <p:cNvSpPr txBox="1"/>
          <p:nvPr/>
        </p:nvSpPr>
        <p:spPr>
          <a:xfrm>
            <a:off x="1043608" y="3992746"/>
            <a:ext cx="770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Helvetica"/>
              </a:rPr>
              <a:t>Resulting bias estimates also provide a path to more homogeneous observational records</a:t>
            </a:r>
          </a:p>
        </p:txBody>
      </p:sp>
    </p:spTree>
    <p:extLst>
      <p:ext uri="{BB962C8B-B14F-4D97-AF65-F5344CB8AC3E}">
        <p14:creationId xmlns:p14="http://schemas.microsoft.com/office/powerpoint/2010/main" val="176897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Picture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26" r="1549" b="1299"/>
          <a:stretch/>
        </p:blipFill>
        <p:spPr>
          <a:xfrm>
            <a:off x="1547664" y="755253"/>
            <a:ext cx="5040560" cy="3328665"/>
          </a:xfrm>
          <a:prstGeom prst="rect">
            <a:avLst/>
          </a:prstGeom>
          <a:ln>
            <a:noFill/>
          </a:ln>
        </p:spPr>
      </p:pic>
      <p:pic>
        <p:nvPicPr>
          <p:cNvPr id="253" name="Picture 8"/>
          <p:cNvPicPr/>
          <p:nvPr/>
        </p:nvPicPr>
        <p:blipFill>
          <a:blip r:embed="rId4"/>
          <a:stretch/>
        </p:blipFill>
        <p:spPr>
          <a:xfrm>
            <a:off x="1365546" y="609446"/>
            <a:ext cx="5366694" cy="4914632"/>
          </a:xfrm>
          <a:prstGeom prst="rect">
            <a:avLst/>
          </a:prstGeom>
          <a:ln>
            <a:noFill/>
          </a:ln>
        </p:spPr>
      </p:pic>
      <p:sp>
        <p:nvSpPr>
          <p:cNvPr id="254" name="TextShape 1"/>
          <p:cNvSpPr txBox="1"/>
          <p:nvPr/>
        </p:nvSpPr>
        <p:spPr>
          <a:xfrm>
            <a:off x="867780" y="234900"/>
            <a:ext cx="7818930" cy="277290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txBody>
          <a:bodyPr anchor="ctr"/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he C3S Climate Data Store</a:t>
            </a:r>
          </a:p>
        </p:txBody>
      </p:sp>
    </p:spTree>
    <p:extLst>
      <p:ext uri="{BB962C8B-B14F-4D97-AF65-F5344CB8AC3E}">
        <p14:creationId xmlns:p14="http://schemas.microsoft.com/office/powerpoint/2010/main" val="146889070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Climate Data Store content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1176668" y="747828"/>
          <a:ext cx="5803797" cy="1350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1057766" y="2253299"/>
          <a:ext cx="6182548" cy="250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Up-Down Arrow 7"/>
          <p:cNvSpPr/>
          <p:nvPr/>
        </p:nvSpPr>
        <p:spPr bwMode="auto">
          <a:xfrm>
            <a:off x="6980466" y="2295073"/>
            <a:ext cx="1069520" cy="2415721"/>
          </a:xfrm>
          <a:prstGeom prst="upDownArrow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6857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75" b="1" i="0" u="none" strike="noStrike" kern="1200" cap="none" spc="0" normalizeH="0" baseline="0" noProof="0" dirty="0">
              <a:ln>
                <a:noFill/>
              </a:ln>
              <a:solidFill>
                <a:srgbClr val="00468C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 rot="5400000">
            <a:off x="6528875" y="3364532"/>
            <a:ext cx="2036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F Square Sans Pro" charset="0"/>
                <a:ea typeface="PF Square Sans Pro" charset="0"/>
                <a:cs typeface="PF Square Sans Pro" charset="0"/>
              </a:rPr>
              <a:t>Climate Indicators</a:t>
            </a:r>
          </a:p>
        </p:txBody>
      </p:sp>
      <p:sp>
        <p:nvSpPr>
          <p:cNvPr id="3" name="Oval 2"/>
          <p:cNvSpPr/>
          <p:nvPr/>
        </p:nvSpPr>
        <p:spPr>
          <a:xfrm>
            <a:off x="2555775" y="3075806"/>
            <a:ext cx="1656185" cy="864096"/>
          </a:xfrm>
          <a:prstGeom prst="ellipse">
            <a:avLst/>
          </a:prstGeom>
          <a:noFill/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8078A50-EE88-4A23-A30D-1CB7805C3919}"/>
              </a:ext>
            </a:extLst>
          </p:cNvPr>
          <p:cNvSpPr/>
          <p:nvPr/>
        </p:nvSpPr>
        <p:spPr>
          <a:xfrm>
            <a:off x="4067943" y="3075806"/>
            <a:ext cx="1656185" cy="864096"/>
          </a:xfrm>
          <a:prstGeom prst="ellipse">
            <a:avLst/>
          </a:prstGeom>
          <a:noFill/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AF90C9F-93C9-414D-A9DF-85F59A08979C}"/>
              </a:ext>
            </a:extLst>
          </p:cNvPr>
          <p:cNvSpPr/>
          <p:nvPr/>
        </p:nvSpPr>
        <p:spPr>
          <a:xfrm>
            <a:off x="2555776" y="2211710"/>
            <a:ext cx="1656185" cy="864096"/>
          </a:xfrm>
          <a:prstGeom prst="ellipse">
            <a:avLst/>
          </a:prstGeom>
          <a:noFill/>
          <a:ln w="381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3F28BF7-1C1B-4F51-AD6B-F527E9A51BC4}"/>
              </a:ext>
            </a:extLst>
          </p:cNvPr>
          <p:cNvSpPr/>
          <p:nvPr/>
        </p:nvSpPr>
        <p:spPr>
          <a:xfrm>
            <a:off x="3995936" y="2211710"/>
            <a:ext cx="1656185" cy="864096"/>
          </a:xfrm>
          <a:prstGeom prst="ellipse">
            <a:avLst/>
          </a:prstGeom>
          <a:noFill/>
          <a:ln w="381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5709FBC-6424-4298-9E0B-50A500DEB92F}"/>
              </a:ext>
            </a:extLst>
          </p:cNvPr>
          <p:cNvSpPr/>
          <p:nvPr/>
        </p:nvSpPr>
        <p:spPr>
          <a:xfrm>
            <a:off x="5364087" y="2211710"/>
            <a:ext cx="1656185" cy="864096"/>
          </a:xfrm>
          <a:prstGeom prst="ellipse">
            <a:avLst/>
          </a:prstGeom>
          <a:noFill/>
          <a:ln w="381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62EEDC-00CA-49F2-AADD-7DB891815055}"/>
              </a:ext>
            </a:extLst>
          </p:cNvPr>
          <p:cNvSpPr txBox="1"/>
          <p:nvPr/>
        </p:nvSpPr>
        <p:spPr>
          <a:xfrm>
            <a:off x="3023828" y="744255"/>
            <a:ext cx="30963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C3S ECMWF: Global Climate Reanalysis</a:t>
            </a:r>
          </a:p>
          <a:p>
            <a:r>
              <a:rPr lang="en-GB" sz="1000" b="1" dirty="0">
                <a:solidFill>
                  <a:schemeClr val="bg1"/>
                </a:solidFill>
              </a:rPr>
              <a:t>C3S_322:        Regional Reanalysis for Europe</a:t>
            </a:r>
          </a:p>
          <a:p>
            <a:r>
              <a:rPr lang="en-GB" sz="1000" b="1" dirty="0">
                <a:solidFill>
                  <a:schemeClr val="bg1"/>
                </a:solidFill>
              </a:rPr>
              <a:t>                         and the European Arctic</a:t>
            </a:r>
          </a:p>
          <a:p>
            <a:r>
              <a:rPr lang="en-GB" sz="1000" b="1" dirty="0">
                <a:solidFill>
                  <a:schemeClr val="bg1"/>
                </a:solidFill>
              </a:rPr>
              <a:t>C3S_312a/b:  Satellite-based ECV products </a:t>
            </a:r>
          </a:p>
          <a:p>
            <a:r>
              <a:rPr lang="en-GB" sz="1000" b="1" dirty="0">
                <a:solidFill>
                  <a:schemeClr val="bg1"/>
                </a:solidFill>
              </a:rPr>
              <a:t>C3S_311a:      In situ observations</a:t>
            </a:r>
          </a:p>
          <a:p>
            <a:r>
              <a:rPr lang="en-US" sz="1000" b="1" dirty="0">
                <a:solidFill>
                  <a:schemeClr val="bg1"/>
                </a:solidFill>
              </a:rPr>
              <a:t>C3S_311b:      Satellite data reprocessing</a:t>
            </a:r>
            <a:endParaRPr lang="en-GB" sz="1000" b="1" dirty="0">
              <a:solidFill>
                <a:schemeClr val="bg1"/>
              </a:solidFill>
            </a:endParaRPr>
          </a:p>
          <a:p>
            <a:r>
              <a:rPr lang="en-GB" sz="1000" b="1" dirty="0">
                <a:solidFill>
                  <a:schemeClr val="bg1"/>
                </a:solidFill>
              </a:rPr>
              <a:t>C3S_311c:      Support for climate reanalysis</a:t>
            </a:r>
          </a:p>
          <a:p>
            <a:r>
              <a:rPr lang="en-GB" sz="1000" b="1" dirty="0">
                <a:solidFill>
                  <a:schemeClr val="bg1"/>
                </a:solidFill>
              </a:rPr>
              <a:t>                        including satellite data rescue</a:t>
            </a:r>
          </a:p>
        </p:txBody>
      </p:sp>
    </p:spTree>
    <p:extLst>
      <p:ext uri="{BB962C8B-B14F-4D97-AF65-F5344CB8AC3E}">
        <p14:creationId xmlns:p14="http://schemas.microsoft.com/office/powerpoint/2010/main" val="1812988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0" grpId="0" animBg="1"/>
      <p:bldP spid="11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spc="0" dirty="0">
                <a:solidFill>
                  <a:srgbClr val="FFFFFF"/>
                </a:solidFill>
                <a:latin typeface="Calibri"/>
                <a:cs typeface="Calibri"/>
                <a:sym typeface="Calibri"/>
              </a:rPr>
              <a:t>The ERA5 global reanalysis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3EEAC4-8B2F-4545-BBAC-0E259F43BA31}"/>
              </a:ext>
            </a:extLst>
          </p:cNvPr>
          <p:cNvSpPr txBox="1"/>
          <p:nvPr/>
        </p:nvSpPr>
        <p:spPr>
          <a:xfrm>
            <a:off x="881940" y="2188595"/>
            <a:ext cx="5130220" cy="2332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F Square Sans Pro" charset="0"/>
                <a:ea typeface="PF Square Sans Pro" charset="0"/>
                <a:cs typeface="PF Square Sans Pro" charset="0"/>
              </a:rPr>
              <a:t>Improvements compared to ERA-Interim: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F Square Sans Pro" charset="0"/>
                <a:ea typeface="PF Square Sans Pro" charset="0"/>
                <a:cs typeface="PF Square Sans Pro" charset="0"/>
              </a:rPr>
              <a:t>Benefit from additional 10 years </a:t>
            </a:r>
            <a:r>
              <a:rPr lang="en-US" sz="1200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R&amp;D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F Square Sans Pro" charset="0"/>
                <a:ea typeface="PF Square Sans Pro" charset="0"/>
                <a:cs typeface="PF Square Sans Pro" charset="0"/>
              </a:rPr>
              <a:t> development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F Square Sans Pro" charset="0"/>
                <a:ea typeface="PF Square Sans Pro" charset="0"/>
                <a:cs typeface="PF Square Sans Pro" charset="0"/>
              </a:rPr>
              <a:t>Much higher resolution; 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PF Square Sans Pro" charset="0"/>
                <a:ea typeface="PF Square Sans Pro" charset="0"/>
                <a:cs typeface="PF Square Sans Pro" charset="0"/>
              </a:rPr>
              <a:t>31km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F Square Sans Pro" charset="0"/>
                <a:ea typeface="PF Square Sans Pro" charset="0"/>
                <a:cs typeface="PF Square Sans Pro" charset="0"/>
              </a:rPr>
              <a:t> versus 80km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F Square Sans Pro" charset="0"/>
                <a:ea typeface="PF Square Sans Pro" charset="0"/>
                <a:cs typeface="PF Square Sans Pro" charset="0"/>
              </a:rPr>
              <a:t>More and better input data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1" kern="0" dirty="0">
                <a:solidFill>
                  <a:srgbClr val="C00000"/>
                </a:solidFill>
                <a:latin typeface="PF Square Sans Pro" charset="0"/>
                <a:ea typeface="PF Square Sans Pro" charset="0"/>
                <a:cs typeface="PF Square Sans Pro" charset="0"/>
              </a:rPr>
              <a:t>Hourly output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F Square Sans Pro" charset="0"/>
                <a:ea typeface="PF Square Sans Pro" charset="0"/>
                <a:cs typeface="PF Square Sans Pro" charset="0"/>
              </a:rPr>
              <a:t>10-member EDA-based </a:t>
            </a:r>
            <a:r>
              <a:rPr lang="en-US" sz="1200" b="1" kern="0" dirty="0">
                <a:solidFill>
                  <a:srgbClr val="C00000"/>
                </a:solidFill>
                <a:latin typeface="PF Square Sans Pro" charset="0"/>
                <a:ea typeface="PF Square Sans Pro" charset="0"/>
                <a:cs typeface="PF Square Sans Pro" charset="0"/>
              </a:rPr>
              <a:t>uncertainty estimate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F Square Sans Pro" charset="0"/>
                <a:ea typeface="PF Square Sans Pro" charset="0"/>
                <a:cs typeface="PF Square Sans Pro" charset="0"/>
              </a:rPr>
              <a:t>(at 63km)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Continued close to real time; latency of 5 days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endParaRPr lang="en-US" sz="1200" kern="0" dirty="0">
              <a:solidFill>
                <a:prstClr val="black"/>
              </a:solidFill>
              <a:latin typeface="PF Square Sans Pro" charset="0"/>
              <a:ea typeface="PF Square Sans Pro" charset="0"/>
              <a:cs typeface="PF Square Sans Pro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R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F Square Sans Pro" charset="0"/>
                <a:ea typeface="PF Square Sans Pro" charset="0"/>
                <a:cs typeface="PF Square Sans Pro" charset="0"/>
              </a:rPr>
              <a:t>eaches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F Square Sans Pro" charset="0"/>
                <a:ea typeface="PF Square Sans Pro" charset="0"/>
                <a:cs typeface="PF Square Sans Pro" charset="0"/>
              </a:rPr>
              <a:t> further back in time (1950 versus 1979)</a:t>
            </a:r>
            <a:endParaRPr lang="en-US" sz="1200" kern="0" dirty="0">
              <a:solidFill>
                <a:prstClr val="black"/>
              </a:solidFill>
              <a:latin typeface="PF Square Sans Pro" charset="0"/>
              <a:ea typeface="PF Square Sans Pro" charset="0"/>
              <a:cs typeface="PF Square Sans Pro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Tx/>
              <a:tabLst/>
              <a:defRPr/>
            </a:pPr>
            <a:r>
              <a:rPr kumimoji="0" lang="en-US" sz="12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F Square Sans Pro" charset="0"/>
                <a:ea typeface="PF Square Sans Pro" charset="0"/>
                <a:cs typeface="PF Square Sans Pro" charset="0"/>
              </a:rPr>
              <a:t>        (highest quality over data rich areas)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F Square Sans Pro" charset="0"/>
              <a:ea typeface="PF Square Sans Pro" charset="0"/>
              <a:cs typeface="PF Square Sans Pro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ED3DBF-7F25-487E-8990-3CCB2C6755B1}"/>
              </a:ext>
            </a:extLst>
          </p:cNvPr>
          <p:cNvSpPr txBox="1"/>
          <p:nvPr/>
        </p:nvSpPr>
        <p:spPr>
          <a:xfrm>
            <a:off x="899592" y="768877"/>
            <a:ext cx="4536504" cy="129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PF Square Sans Pro" charset="0"/>
                <a:ea typeface="PF Square Sans Pro" charset="0"/>
                <a:cs typeface="PF Square Sans Pro" charset="0"/>
              </a:rPr>
              <a:t>ERA5 is in production at ECMWF for C3S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Atmosphere, land, ocean waves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endParaRPr lang="en-US" sz="1200" kern="0" dirty="0">
              <a:solidFill>
                <a:prstClr val="black"/>
              </a:solidFill>
              <a:latin typeface="PF Square Sans Pro" charset="0"/>
              <a:ea typeface="PF Square Sans Pro" charset="0"/>
              <a:cs typeface="PF Square Sans Pro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F Square Sans Pro" charset="0"/>
                <a:ea typeface="PF Square Sans Pro" charset="0"/>
                <a:cs typeface="PF Square Sans Pro" charset="0"/>
              </a:rPr>
              <a:t>ERA5 </a:t>
            </a:r>
            <a:r>
              <a:rPr lang="en-US" sz="1600" b="1" i="1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has</a:t>
            </a:r>
            <a:r>
              <a:rPr kumimoji="0" lang="en-US" sz="16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F Square Sans Pro" charset="0"/>
                <a:ea typeface="PF Square Sans Pro" charset="0"/>
                <a:cs typeface="PF Square Sans Pro" charset="0"/>
              </a:rPr>
              <a:t> replaced ERA-Interim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prstClr val="black"/>
                </a:solidFill>
                <a:latin typeface="PF Square Sans Pro" charset="0"/>
                <a:ea typeface="PF Square Sans Pro" charset="0"/>
                <a:cs typeface="PF Square Sans Pro" charset="0"/>
              </a:rPr>
              <a:t>(ERA-I was stopped end August 2019)</a:t>
            </a:r>
          </a:p>
        </p:txBody>
      </p:sp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F5345354-0925-44C1-A167-98D58D80DDA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0" t="8289" r="50401" b="46503"/>
          <a:stretch/>
        </p:blipFill>
        <p:spPr>
          <a:xfrm>
            <a:off x="5007655" y="2712815"/>
            <a:ext cx="3596793" cy="1658202"/>
          </a:xfrm>
          <a:prstGeom prst="rect">
            <a:avLst/>
          </a:prstGeom>
        </p:spPr>
      </p:pic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7BA3685B-AE71-4F18-A302-4F77C24241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656" y="738259"/>
            <a:ext cx="3901145" cy="16904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18EEB34-F650-4BEA-98D7-3C8B0EE4AFB3}"/>
              </a:ext>
            </a:extLst>
          </p:cNvPr>
          <p:cNvSpPr txBox="1"/>
          <p:nvPr/>
        </p:nvSpPr>
        <p:spPr>
          <a:xfrm>
            <a:off x="5026098" y="4405241"/>
            <a:ext cx="36503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kern="0" dirty="0">
                <a:solidFill>
                  <a:prstClr val="black"/>
                </a:solidFill>
                <a:latin typeface="PF Square Sans Pro" charset="0"/>
              </a:rPr>
              <a:t>Forecasts from ERA5 have higher skill than those from ERA-Interim</a:t>
            </a:r>
          </a:p>
        </p:txBody>
      </p:sp>
    </p:spTree>
    <p:extLst>
      <p:ext uri="{BB962C8B-B14F-4D97-AF65-F5344CB8AC3E}">
        <p14:creationId xmlns:p14="http://schemas.microsoft.com/office/powerpoint/2010/main" val="1625222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5"/>
          <p:cNvPicPr>
            <a:picLocks noChangeAspect="1"/>
          </p:cNvPicPr>
          <p:nvPr/>
        </p:nvPicPr>
        <p:blipFill>
          <a:blip r:embed="rId3"/>
          <a:srcRect b="4693"/>
          <a:stretch/>
        </p:blipFill>
        <p:spPr>
          <a:xfrm>
            <a:off x="35496" y="843558"/>
            <a:ext cx="1532192" cy="1656643"/>
          </a:xfrm>
          <a:prstGeom prst="rect">
            <a:avLst/>
          </a:prstGeom>
          <a:ln>
            <a:noFill/>
          </a:ln>
        </p:spPr>
      </p:pic>
      <p:sp>
        <p:nvSpPr>
          <p:cNvPr id="2" name="Rektangel 1"/>
          <p:cNvSpPr/>
          <p:nvPr/>
        </p:nvSpPr>
        <p:spPr>
          <a:xfrm>
            <a:off x="899640" y="4521233"/>
            <a:ext cx="4038840" cy="498789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1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08" name="CustomShape 1"/>
          <p:cNvSpPr/>
          <p:nvPr/>
        </p:nvSpPr>
        <p:spPr>
          <a:xfrm>
            <a:off x="867600" y="235080"/>
            <a:ext cx="7817760" cy="276120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769" tIns="44885" rIns="89769" bIns="44885" anchor="ctr"/>
          <a:lstStyle/>
          <a:p>
            <a:pPr marL="0" marR="0" lvl="0" indent="0" defTabSz="911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600" dirty="0">
                <a:solidFill>
                  <a:srgbClr val="FFFFFF"/>
                </a:solidFill>
                <a:latin typeface="Calibri"/>
                <a:ea typeface="+mj-ea"/>
                <a:cs typeface="Calibri"/>
              </a:rPr>
              <a:t>Copernicus regional reanalysis for Europe (CERRA)</a:t>
            </a:r>
          </a:p>
        </p:txBody>
      </p:sp>
      <p:sp>
        <p:nvSpPr>
          <p:cNvPr id="509" name="Line 2"/>
          <p:cNvSpPr/>
          <p:nvPr/>
        </p:nvSpPr>
        <p:spPr>
          <a:xfrm>
            <a:off x="1763644" y="555480"/>
            <a:ext cx="360" cy="3672360"/>
          </a:xfrm>
          <a:prstGeom prst="line">
            <a:avLst/>
          </a:prstGeom>
          <a:ln w="19080">
            <a:solidFill>
              <a:schemeClr val="tx1"/>
            </a:solidFill>
            <a:custDash>
              <a:ds d="400000" sp="3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0" name="CustomShape 3"/>
          <p:cNvSpPr/>
          <p:nvPr/>
        </p:nvSpPr>
        <p:spPr>
          <a:xfrm>
            <a:off x="1043640" y="555480"/>
            <a:ext cx="64656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769" tIns="44885" rIns="89769" bIns="44885"/>
          <a:lstStyle/>
          <a:p>
            <a:pPr marL="0" marR="0" lvl="0" indent="0" algn="ctr" defTabSz="911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2017</a:t>
            </a:r>
            <a:endParaRPr kumimoji="0" lang="sv-SE" sz="1800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1" name="Line 4"/>
          <p:cNvSpPr/>
          <p:nvPr/>
        </p:nvSpPr>
        <p:spPr>
          <a:xfrm>
            <a:off x="3587760" y="555480"/>
            <a:ext cx="360" cy="3672360"/>
          </a:xfrm>
          <a:prstGeom prst="line">
            <a:avLst/>
          </a:prstGeom>
          <a:ln w="19080">
            <a:solidFill>
              <a:schemeClr val="tx1"/>
            </a:solidFill>
            <a:custDash>
              <a:ds d="400000" sp="3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2" name="CustomShape 5"/>
          <p:cNvSpPr/>
          <p:nvPr/>
        </p:nvSpPr>
        <p:spPr>
          <a:xfrm>
            <a:off x="2351880" y="555480"/>
            <a:ext cx="64656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769" tIns="44885" rIns="89769" bIns="44885"/>
          <a:lstStyle/>
          <a:p>
            <a:pPr marL="0" marR="0" lvl="0" indent="0" algn="ctr" defTabSz="911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2018</a:t>
            </a:r>
            <a:endParaRPr kumimoji="0" lang="sv-SE" sz="1800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3" name="CustomShape 6"/>
          <p:cNvSpPr/>
          <p:nvPr/>
        </p:nvSpPr>
        <p:spPr>
          <a:xfrm>
            <a:off x="1763644" y="987480"/>
            <a:ext cx="3058920" cy="970560"/>
          </a:xfrm>
          <a:prstGeom prst="right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9769" tIns="44885" rIns="89769" bIns="44885" anchor="ctr"/>
          <a:lstStyle/>
          <a:p>
            <a:pPr marL="0" marR="0" lvl="0" indent="0" algn="ctr" defTabSz="911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UERRA system in near real time (11km resolution)</a:t>
            </a:r>
            <a:endParaRPr kumimoji="0" lang="sv-SE" sz="14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4" name="Line 7"/>
          <p:cNvSpPr/>
          <p:nvPr/>
        </p:nvSpPr>
        <p:spPr>
          <a:xfrm>
            <a:off x="5411882" y="555480"/>
            <a:ext cx="360" cy="3672360"/>
          </a:xfrm>
          <a:prstGeom prst="line">
            <a:avLst/>
          </a:prstGeom>
          <a:ln w="19080">
            <a:solidFill>
              <a:schemeClr val="tx1"/>
            </a:solidFill>
            <a:custDash>
              <a:ds d="400000" sp="3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5" name="CustomShape 8"/>
          <p:cNvSpPr/>
          <p:nvPr/>
        </p:nvSpPr>
        <p:spPr>
          <a:xfrm>
            <a:off x="4176000" y="555480"/>
            <a:ext cx="64656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769" tIns="44885" rIns="89769" bIns="44885"/>
          <a:lstStyle/>
          <a:p>
            <a:pPr marL="0" marR="0" lvl="0" indent="0" algn="ctr" defTabSz="911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2019</a:t>
            </a:r>
            <a:endParaRPr kumimoji="0" lang="sv-SE" sz="1800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6" name="Line 9"/>
          <p:cNvSpPr/>
          <p:nvPr/>
        </p:nvSpPr>
        <p:spPr>
          <a:xfrm>
            <a:off x="7236000" y="555480"/>
            <a:ext cx="360" cy="3672360"/>
          </a:xfrm>
          <a:prstGeom prst="line">
            <a:avLst/>
          </a:prstGeom>
          <a:ln w="19080">
            <a:solidFill>
              <a:schemeClr val="tx1"/>
            </a:solidFill>
            <a:custDash>
              <a:ds d="400000" sp="300000"/>
            </a:custDash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7" name="CustomShape 10"/>
          <p:cNvSpPr/>
          <p:nvPr/>
        </p:nvSpPr>
        <p:spPr>
          <a:xfrm>
            <a:off x="6000120" y="555480"/>
            <a:ext cx="64656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769" tIns="44885" rIns="89769" bIns="44885"/>
          <a:lstStyle/>
          <a:p>
            <a:pPr marL="0" marR="0" lvl="0" indent="0" algn="ctr" defTabSz="911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2020</a:t>
            </a:r>
            <a:endParaRPr kumimoji="0" lang="sv-SE" sz="1800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8" name="CustomShape 11"/>
          <p:cNvSpPr/>
          <p:nvPr/>
        </p:nvSpPr>
        <p:spPr>
          <a:xfrm>
            <a:off x="7380360" y="555480"/>
            <a:ext cx="646560" cy="332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769" tIns="44885" rIns="89769" bIns="44885"/>
          <a:lstStyle/>
          <a:p>
            <a:pPr marL="0" marR="0" lvl="0" indent="0" algn="ctr" defTabSz="911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2021</a:t>
            </a:r>
            <a:endParaRPr kumimoji="0" lang="sv-SE" sz="1800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9" name="Line 12"/>
          <p:cNvSpPr/>
          <p:nvPr/>
        </p:nvSpPr>
        <p:spPr>
          <a:xfrm>
            <a:off x="971600" y="893880"/>
            <a:ext cx="7489080" cy="360"/>
          </a:xfrm>
          <a:prstGeom prst="line">
            <a:avLst/>
          </a:prstGeom>
          <a:ln w="1908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0" name="CustomShape 13"/>
          <p:cNvSpPr/>
          <p:nvPr/>
        </p:nvSpPr>
        <p:spPr>
          <a:xfrm>
            <a:off x="5604052" y="1563638"/>
            <a:ext cx="2746868" cy="970560"/>
          </a:xfrm>
          <a:prstGeom prst="right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9769" tIns="44885" rIns="89769" bIns="44885" anchor="ctr"/>
          <a:lstStyle/>
          <a:p>
            <a:pPr marL="0" marR="0" lvl="0" indent="0" algn="ctr" defTabSz="911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New system in operational mode (5.5km resolution)</a:t>
            </a:r>
            <a:endParaRPr kumimoji="0" lang="sv-SE" sz="14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1" name="CustomShape 14"/>
          <p:cNvSpPr/>
          <p:nvPr/>
        </p:nvSpPr>
        <p:spPr>
          <a:xfrm>
            <a:off x="1043640" y="2139702"/>
            <a:ext cx="4536472" cy="970560"/>
          </a:xfrm>
          <a:prstGeom prst="rightArrow">
            <a:avLst>
              <a:gd name="adj1" fmla="val 50000"/>
              <a:gd name="adj2" fmla="val 50000"/>
            </a:avLst>
          </a:prstGeom>
          <a:ln>
            <a:solidFill>
              <a:srgbClr val="98B855"/>
            </a:solidFill>
            <a:rou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89769" tIns="44885" rIns="89769" bIns="44885" anchor="ctr"/>
          <a:lstStyle/>
          <a:p>
            <a:pPr marL="0" marR="0" lvl="0" indent="0" algn="ctr" defTabSz="911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               Development of the new system</a:t>
            </a:r>
            <a:endParaRPr kumimoji="0" lang="sv-SE" sz="14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2" name="CustomShape 15"/>
          <p:cNvSpPr/>
          <p:nvPr/>
        </p:nvSpPr>
        <p:spPr>
          <a:xfrm>
            <a:off x="1367640" y="1231200"/>
            <a:ext cx="394560" cy="484560"/>
          </a:xfrm>
          <a:prstGeom prst="rect">
            <a:avLst/>
          </a:prstGeom>
          <a:gradFill>
            <a:gsLst>
              <a:gs pos="26000">
                <a:schemeClr val="accent1">
                  <a:tint val="66000"/>
                  <a:satMod val="160000"/>
                </a:schemeClr>
              </a:gs>
              <a:gs pos="6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/>
          </a:gra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3" name="CustomShape 16"/>
          <p:cNvSpPr/>
          <p:nvPr/>
        </p:nvSpPr>
        <p:spPr>
          <a:xfrm>
            <a:off x="5604052" y="2499638"/>
            <a:ext cx="2746868" cy="970560"/>
          </a:xfrm>
          <a:prstGeom prst="right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9769" tIns="44885" rIns="89769" bIns="44885" anchor="ctr"/>
          <a:lstStyle/>
          <a:p>
            <a:pPr marL="0" marR="0" lvl="0" indent="0" algn="ctr" defTabSz="911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EDA system (10 members at 11km resolution)</a:t>
            </a:r>
            <a:endParaRPr kumimoji="0" lang="sv-SE" sz="1800" b="0" i="0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4" name="CustomShape 17"/>
          <p:cNvSpPr/>
          <p:nvPr/>
        </p:nvSpPr>
        <p:spPr>
          <a:xfrm>
            <a:off x="899592" y="3651870"/>
            <a:ext cx="4032408" cy="766628"/>
          </a:xfrm>
          <a:prstGeom prst="rect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89769" tIns="44885" rIns="89769" bIns="44885"/>
          <a:lstStyle/>
          <a:p>
            <a:pPr marL="342171" marR="0" lvl="0" indent="-340735" algn="l" defTabSz="911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US" sz="1400" b="1" i="0" u="none" strike="noStrike" kern="1200" cap="none" spc="-1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11 km </a:t>
            </a: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(565x565 grid points), 65 levels</a:t>
            </a:r>
            <a:endParaRPr kumimoji="0" lang="en-US" sz="14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171" marR="0" lvl="0" indent="-340735" algn="l" defTabSz="911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Surface downscaling analysis 5.5 km (MESCAN)</a:t>
            </a:r>
            <a:endParaRPr kumimoji="0" lang="en-US" sz="14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171" marR="0" lvl="0" indent="-340735" algn="l" defTabSz="911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1961 to July 2019 (no timely updates)</a:t>
            </a:r>
            <a:endParaRPr kumimoji="0" lang="en-US" sz="14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Calibri"/>
              <a:ea typeface="DejaVu Sans"/>
            </a:endParaRPr>
          </a:p>
          <a:p>
            <a:pPr marL="1436" marR="0" lvl="0" algn="l" defTabSz="911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endParaRPr kumimoji="0" lang="en-US" sz="14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0" marR="0" lvl="0" indent="0" algn="l" defTabSz="911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Arial"/>
              </a:rPr>
              <a:t>Contractor : SMHI – subcontractors:  </a:t>
            </a:r>
            <a:r>
              <a:rPr kumimoji="0" lang="en-US" sz="1500" b="0" i="0" u="none" strike="noStrike" kern="1200" cap="none" spc="-1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Arial"/>
              </a:rPr>
              <a:t>Météo</a:t>
            </a:r>
            <a:r>
              <a:rPr kumimoji="0" lang="en-US" sz="15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Arial"/>
              </a:rPr>
              <a:t>-France - MET Norway</a:t>
            </a:r>
          </a:p>
        </p:txBody>
      </p:sp>
      <p:sp>
        <p:nvSpPr>
          <p:cNvPr id="525" name="CustomShape 18"/>
          <p:cNvSpPr/>
          <p:nvPr/>
        </p:nvSpPr>
        <p:spPr>
          <a:xfrm>
            <a:off x="5076000" y="3761257"/>
            <a:ext cx="3888488" cy="754709"/>
          </a:xfrm>
          <a:prstGeom prst="rect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89769" tIns="44885" rIns="89769" bIns="44885"/>
          <a:lstStyle/>
          <a:p>
            <a:pPr marL="342171" marR="0" lvl="0" indent="-340735" algn="l" defTabSz="91199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US" sz="1400" b="1" i="0" u="none" strike="noStrike" kern="1200" cap="none" spc="-1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5.5 km </a:t>
            </a: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(1069x1069 grid points), 106 levels</a:t>
            </a:r>
            <a:endParaRPr kumimoji="0" lang="en-US" sz="14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171" marR="0" lvl="0" indent="-340735" algn="l" defTabSz="91199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Surface analysis at 5.5 km – no downscaling</a:t>
            </a:r>
            <a:endParaRPr kumimoji="0" lang="en-US" sz="14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171" marR="0" lvl="0" indent="-340735" algn="l" defTabSz="91199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Plus 10 ensemble members at 11km</a:t>
            </a:r>
            <a:endParaRPr kumimoji="0" lang="en-US" sz="14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171" marR="0" lvl="0" indent="-340735" algn="l" defTabSz="91199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</a:t>
            </a:r>
            <a:r>
              <a:rPr kumimoji="0" lang="en-US" sz="1400" b="0" i="0" u="none" strike="noStrike" kern="1200" cap="none" spc="-1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tarted</a:t>
            </a: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from 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September 1984</a:t>
            </a:r>
            <a:endParaRPr kumimoji="0" lang="en-US" sz="14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0" marR="0" lvl="0" indent="0" algn="l" defTabSz="91199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textruta 2"/>
          <p:cNvSpPr txBox="1"/>
          <p:nvPr/>
        </p:nvSpPr>
        <p:spPr>
          <a:xfrm>
            <a:off x="5040048" y="1059582"/>
            <a:ext cx="3204360" cy="523220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911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HARMONIE ALADIN </a:t>
            </a:r>
            <a:r>
              <a:rPr kumimoji="0" lang="sv-S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model</a:t>
            </a: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 and 3D-VAR </a:t>
            </a:r>
            <a:r>
              <a:rPr kumimoji="0" lang="sv-S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with</a:t>
            </a: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 ensemble information</a:t>
            </a:r>
          </a:p>
        </p:txBody>
      </p:sp>
      <p:sp>
        <p:nvSpPr>
          <p:cNvPr id="4" name="textruta 3"/>
          <p:cNvSpPr txBox="1"/>
          <p:nvPr/>
        </p:nvSpPr>
        <p:spPr>
          <a:xfrm>
            <a:off x="5220072" y="3272085"/>
            <a:ext cx="2315057" cy="307777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l" defTabSz="911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Uses satellite observations</a:t>
            </a:r>
          </a:p>
        </p:txBody>
      </p:sp>
      <p:sp>
        <p:nvSpPr>
          <p:cNvPr id="5" name="textruta 4"/>
          <p:cNvSpPr txBox="1"/>
          <p:nvPr/>
        </p:nvSpPr>
        <p:spPr>
          <a:xfrm>
            <a:off x="1807262" y="3167846"/>
            <a:ext cx="2332690" cy="307777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l" defTabSz="9119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User</a:t>
            </a: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 support and </a:t>
            </a:r>
            <a:r>
              <a:rPr kumimoji="0" lang="sv-S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guidance</a:t>
            </a:r>
            <a:endParaRPr kumimoji="0" lang="sv-S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727809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704" y="235007"/>
            <a:ext cx="8096784" cy="276999"/>
          </a:xfrm>
        </p:spPr>
        <p:txBody>
          <a:bodyPr>
            <a:normAutofit fontScale="90000"/>
          </a:bodyPr>
          <a:lstStyle/>
          <a:p>
            <a:r>
              <a:rPr lang="en-US" dirty="0"/>
              <a:t>Copernicus Arctic Regional Reanalysis (CARRA)</a:t>
            </a:r>
          </a:p>
        </p:txBody>
      </p:sp>
      <p:sp>
        <p:nvSpPr>
          <p:cNvPr id="3" name="Platshållare för innehåll 3"/>
          <p:cNvSpPr txBox="1">
            <a:spLocks/>
          </p:cNvSpPr>
          <p:nvPr/>
        </p:nvSpPr>
        <p:spPr>
          <a:xfrm>
            <a:off x="3923928" y="2931790"/>
            <a:ext cx="5095330" cy="172819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wo domains, main areas of interest in the European sector of the Arctic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 resolution,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2.5 km,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adds value to global products</a:t>
            </a:r>
          </a:p>
          <a:p>
            <a:pPr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Reanalysis period July 1997 – June 2021 (24 years)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Extensive use of satellite data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Use local surface observation datasets available in the partner countries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Special emphasis on NWP schemes and observations for the handling of “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cold surfaces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”: Snow, sea ice, glaciers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One year proof of concept (grey area) pan-Arctic reanalysis at </a:t>
            </a:r>
            <a:r>
              <a:rPr lang="en-US" sz="1200" b="1" dirty="0">
                <a:solidFill>
                  <a:srgbClr val="C00000"/>
                </a:solidFill>
                <a:latin typeface="Calibri"/>
              </a:rPr>
              <a:t>3.75km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Platshållare för innehåll 3"/>
          <p:cNvSpPr txBox="1">
            <a:spLocks/>
          </p:cNvSpPr>
          <p:nvPr/>
        </p:nvSpPr>
        <p:spPr>
          <a:xfrm>
            <a:off x="968744" y="1317007"/>
            <a:ext cx="3531248" cy="132675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Warming in the Arctic (observational records and future scenarios) roughly twice as high as global average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Need for understanding and management of change processes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Increased economic activity in the region</a:t>
            </a:r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014600"/>
            <a:ext cx="2952328" cy="16114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2FF72F5-EB85-41F7-B1D3-393940067CD8}"/>
              </a:ext>
            </a:extLst>
          </p:cNvPr>
          <p:cNvSpPr txBox="1"/>
          <p:nvPr/>
        </p:nvSpPr>
        <p:spPr>
          <a:xfrm>
            <a:off x="7236296" y="2613561"/>
            <a:ext cx="12410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>
                <a:solidFill>
                  <a:prstClr val="black"/>
                </a:solidFill>
              </a:rPr>
              <a:t>Animated gif: NASA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98A2F3-76B9-4104-B25D-D53691EC1C45}"/>
              </a:ext>
            </a:extLst>
          </p:cNvPr>
          <p:cNvSpPr/>
          <p:nvPr/>
        </p:nvSpPr>
        <p:spPr>
          <a:xfrm>
            <a:off x="755576" y="98757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US" sz="1200" b="1" dirty="0">
                <a:solidFill>
                  <a:prstClr val="black"/>
                </a:solidFill>
              </a:rPr>
              <a:t>Met Norway (lead), the Nordic countries and </a:t>
            </a:r>
            <a:r>
              <a:rPr lang="en-US" sz="1200" b="1" dirty="0" err="1">
                <a:solidFill>
                  <a:prstClr val="black"/>
                </a:solidFill>
              </a:rPr>
              <a:t>Météo</a:t>
            </a:r>
            <a:r>
              <a:rPr lang="en-US" sz="1200" b="1" dirty="0">
                <a:solidFill>
                  <a:prstClr val="black"/>
                </a:solidFill>
              </a:rPr>
              <a:t>-France.</a:t>
            </a:r>
          </a:p>
        </p:txBody>
      </p:sp>
      <p:pic>
        <p:nvPicPr>
          <p:cNvPr id="9" name="image15.png">
            <a:extLst>
              <a:ext uri="{FF2B5EF4-FFF2-40B4-BE49-F238E27FC236}">
                <a16:creationId xmlns:a16="http://schemas.microsoft.com/office/drawing/2014/main" id="{8EC79BD6-A130-4408-9780-C8DDFA051AD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115615" y="2643758"/>
            <a:ext cx="2620021" cy="232383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3352970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Overview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E64CB94-A338-4E80-864C-6921BF6D4663}"/>
              </a:ext>
            </a:extLst>
          </p:cNvPr>
          <p:cNvSpPr txBox="1">
            <a:spLocks/>
          </p:cNvSpPr>
          <p:nvPr/>
        </p:nvSpPr>
        <p:spPr>
          <a:xfrm>
            <a:off x="1403648" y="1059582"/>
            <a:ext cx="7128792" cy="3384376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lnSpc>
                <a:spcPts val="2100"/>
              </a:lnSpc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srgbClr val="FFFFFF">
                    <a:lumMod val="65000"/>
                  </a:srgbClr>
                </a:solidFill>
                <a:latin typeface="Arial"/>
                <a:cs typeface="Arial"/>
              </a:rPr>
              <a:t>Overview of C3S reanalysis activities</a:t>
            </a: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600" dirty="0">
              <a:solidFill>
                <a:srgbClr val="FFFFFF">
                  <a:lumMod val="65000"/>
                </a:srgbClr>
              </a:solidFill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b="1" dirty="0">
                <a:solidFill>
                  <a:schemeClr val="tx1"/>
                </a:solidFill>
                <a:latin typeface="Arial"/>
                <a:cs typeface="Arial"/>
              </a:rPr>
              <a:t>The principle of reanalysis</a:t>
            </a: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600" dirty="0">
              <a:solidFill>
                <a:srgbClr val="FFFFFF">
                  <a:lumMod val="65000"/>
                </a:srgbClr>
              </a:solidFill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srgbClr val="FFFFFF">
                    <a:lumMod val="65000"/>
                  </a:srgbClr>
                </a:solidFill>
                <a:latin typeface="Arial"/>
                <a:cs typeface="Arial"/>
              </a:rPr>
              <a:t>Some details on data usage in ERA5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  <a:p>
            <a:pPr marR="0" lvl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Needs for current satellite observations</a:t>
            </a:r>
          </a:p>
          <a:p>
            <a:pPr marL="0" marR="0" lvl="0" indent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Final remarks</a:t>
            </a:r>
          </a:p>
          <a:p>
            <a:pPr marL="0" marR="0" lvl="0" indent="0" algn="l" defTabSz="3429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055909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ata Access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32A857"/>
      </a:accent5>
      <a:accent6>
        <a:srgbClr val="F25B32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In situ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32A857"/>
      </a:accent5>
      <a:accent6>
        <a:srgbClr val="F25B32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5_Climate Change">
  <a:themeElements>
    <a:clrScheme name="Climate Chang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Climate Chang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Climate Chang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12.xml><?xml version="1.0" encoding="utf-8"?>
<a:theme xmlns:a="http://schemas.openxmlformats.org/drawingml/2006/main" name="4_Climate Ch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Climate Ch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2_Climate Ch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3_Climate Ch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6_Climate Ch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7_Climate Ch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8_Climate Change">
  <a:themeElements>
    <a:clrScheme name="Climate Chang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Climate Chang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Climate Chang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r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Emergency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Atmosphere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limate Ch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Security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Space component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32A857"/>
      </a:accent5>
      <a:accent6>
        <a:srgbClr val="F25B32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User Uptake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32A857"/>
      </a:accent5>
      <a:accent6>
        <a:srgbClr val="F25B32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4712</TotalTime>
  <Words>3150</Words>
  <Application>Microsoft Office PowerPoint</Application>
  <PresentationFormat>On-screen Show (16:9)</PresentationFormat>
  <Paragraphs>519</Paragraphs>
  <Slides>35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65" baseType="lpstr">
      <vt:lpstr>Arial</vt:lpstr>
      <vt:lpstr>Calibri</vt:lpstr>
      <vt:lpstr>Calibri-Italic</vt:lpstr>
      <vt:lpstr>Helvetica</vt:lpstr>
      <vt:lpstr>PF Square Sans Pro</vt:lpstr>
      <vt:lpstr>Tahoma</vt:lpstr>
      <vt:lpstr>Times</vt:lpstr>
      <vt:lpstr>Times New Roman</vt:lpstr>
      <vt:lpstr>TimesNewRomanPS-ItalicMT</vt:lpstr>
      <vt:lpstr>TimesNewRomanPSMT</vt:lpstr>
      <vt:lpstr>Wingdings</vt:lpstr>
      <vt:lpstr>Data Access</vt:lpstr>
      <vt:lpstr>Marine</vt:lpstr>
      <vt:lpstr>Land</vt:lpstr>
      <vt:lpstr>Emergency</vt:lpstr>
      <vt:lpstr>Atmosphere</vt:lpstr>
      <vt:lpstr>Climate Change</vt:lpstr>
      <vt:lpstr>Security</vt:lpstr>
      <vt:lpstr>Space component</vt:lpstr>
      <vt:lpstr>User Uptake</vt:lpstr>
      <vt:lpstr>In situ</vt:lpstr>
      <vt:lpstr>5_Climate Change</vt:lpstr>
      <vt:lpstr>4_Climate Change</vt:lpstr>
      <vt:lpstr>1_Climate Change</vt:lpstr>
      <vt:lpstr>2_Climate Change</vt:lpstr>
      <vt:lpstr>3_Climate Change</vt:lpstr>
      <vt:lpstr>6_Climate Change</vt:lpstr>
      <vt:lpstr>7_Climate Change</vt:lpstr>
      <vt:lpstr>8_Climate Change</vt:lpstr>
      <vt:lpstr>Equation</vt:lpstr>
      <vt:lpstr>PowerPoint Presentation</vt:lpstr>
      <vt:lpstr>Overview</vt:lpstr>
      <vt:lpstr>The Copernicus Climate Change Service</vt:lpstr>
      <vt:lpstr>PowerPoint Presentation</vt:lpstr>
      <vt:lpstr>Climate Data Store content</vt:lpstr>
      <vt:lpstr>The ERA5 global reanalysis</vt:lpstr>
      <vt:lpstr>PowerPoint Presentation</vt:lpstr>
      <vt:lpstr>Copernicus Arctic Regional Reanalysis (CARRA)</vt:lpstr>
      <vt:lpstr>Overview</vt:lpstr>
      <vt:lpstr>Reanalysis uses past observations with today’s weather model</vt:lpstr>
      <vt:lpstr>Ensemble spread as a measure for the synoptic ERA5 uncertainty </vt:lpstr>
      <vt:lpstr>Overview</vt:lpstr>
      <vt:lpstr>The ERA5 observing system</vt:lpstr>
      <vt:lpstr>GNSS-RO observations assimilated in ERA5</vt:lpstr>
      <vt:lpstr>Positive impact of COSMIC 2 ; improved fit of radiosondes to the NWP model</vt:lpstr>
      <vt:lpstr>Assimilation of GNSS-RO data in ERA5; use bending angles rather than level 2 retrievals</vt:lpstr>
      <vt:lpstr>ERA5 forcing appropriate for climate; these are ingested ‘as is’ and need to be level 4 </vt:lpstr>
      <vt:lpstr>Intercomparison with reanalysis products from other major centres</vt:lpstr>
      <vt:lpstr>Inter-comparison of global reanalyses: convergence from 2006 COSMIC anchor observations</vt:lpstr>
      <vt:lpstr>Overview</vt:lpstr>
      <vt:lpstr>WMO Integrated Global Observing System</vt:lpstr>
      <vt:lpstr>PowerPoint Presentation</vt:lpstr>
      <vt:lpstr>Impact of observing systems in the ECMWF NWP system, January 2020 (FSOI based) </vt:lpstr>
      <vt:lpstr>In addition</vt:lpstr>
      <vt:lpstr>Overview</vt:lpstr>
      <vt:lpstr>Final remarks and outlook for future C3S reanalysis-related activities</vt:lpstr>
      <vt:lpstr>Backup slides</vt:lpstr>
      <vt:lpstr>What is new in ERA5? </vt:lpstr>
      <vt:lpstr>Satellite Data Records for ERA6</vt:lpstr>
      <vt:lpstr>Analysis of NIMBUS-6 HIRS-1 Data</vt:lpstr>
      <vt:lpstr>C3S_311c:Support for climate reanalysis including satellite data rescue</vt:lpstr>
      <vt:lpstr>Collection and processing of in situ observations</vt:lpstr>
      <vt:lpstr>ERA5 data counts; satellite observations are increasingly dominant</vt:lpstr>
      <vt:lpstr>Inter-comparison of global 2m temperature anomalies</vt:lpstr>
      <vt:lpstr>The merits of variational bias correction</vt:lpstr>
    </vt:vector>
  </TitlesOfParts>
  <Company>GCG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Borras, Telm</dc:creator>
  <cp:lastModifiedBy>Hans Hersbach</cp:lastModifiedBy>
  <cp:revision>1063</cp:revision>
  <dcterms:created xsi:type="dcterms:W3CDTF">2016-08-05T07:21:09Z</dcterms:created>
  <dcterms:modified xsi:type="dcterms:W3CDTF">2020-12-09T11:36:27Z</dcterms:modified>
</cp:coreProperties>
</file>