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handoutMasterIdLst>
    <p:handoutMasterId r:id="rId16"/>
  </p:handoutMasterIdLst>
  <p:sldIdLst>
    <p:sldId id="256" r:id="rId5"/>
    <p:sldId id="291" r:id="rId6"/>
    <p:sldId id="560" r:id="rId7"/>
    <p:sldId id="512" r:id="rId8"/>
    <p:sldId id="400" r:id="rId9"/>
    <p:sldId id="521" r:id="rId10"/>
    <p:sldId id="378" r:id="rId11"/>
    <p:sldId id="266" r:id="rId12"/>
    <p:sldId id="765" r:id="rId13"/>
    <p:sldId id="764" r:id="rId14"/>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4E83"/>
    <a:srgbClr val="FF7C80"/>
    <a:srgbClr val="2E3F4C"/>
    <a:srgbClr val="6C8A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FF744D-175B-F44A-8636-30958874406D}" v="491" dt="2021-02-19T14:21:33.520"/>
    <p1510:client id="{FE441E25-ADBD-664F-9B73-2087244C2209}" v="127" dt="2021-02-19T12:14:19.2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3135" autoAdjust="0"/>
  </p:normalViewPr>
  <p:slideViewPr>
    <p:cSldViewPr snapToGrid="0">
      <p:cViewPr varScale="1">
        <p:scale>
          <a:sx n="67" d="100"/>
          <a:sy n="67" d="100"/>
        </p:scale>
        <p:origin x="834" y="66"/>
      </p:cViewPr>
      <p:guideLst>
        <p:guide orient="horz" pos="2160"/>
        <p:guide pos="383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7351A7-8A0E-BC4A-B507-BC9FBEDEB94D}" type="datetime1">
              <a:rPr lang="en-US" smtClean="0"/>
              <a:pPr/>
              <a:t>7/5/2021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461219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BA50B-6875-0F43-A70A-41BA2A188017}" type="datetime1">
              <a:rPr lang="en-US" smtClean="0"/>
              <a:pPr/>
              <a:t>7/5/2021</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24829670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C413D2E-D3A0-4F6F-AC79-7DBAF3B2B39E}" type="slidenum">
              <a:rPr lang="fr-FR" smtClean="0"/>
              <a:t>3</a:t>
            </a:fld>
            <a:endParaRPr lang="fr-FR"/>
          </a:p>
        </p:txBody>
      </p:sp>
    </p:spTree>
    <p:extLst>
      <p:ext uri="{BB962C8B-B14F-4D97-AF65-F5344CB8AC3E}">
        <p14:creationId xmlns:p14="http://schemas.microsoft.com/office/powerpoint/2010/main" val="3647688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GB" dirty="0"/>
              <a:t>For Fire Forecasting a lightning ignition model which is the basis for an operational lightning ignition hazard probability product for fire management has been developed using SMOS soil moisture and currently new updated models are being developed with SMOS L-VOD.​</a:t>
            </a:r>
          </a:p>
          <a:p>
            <a:r>
              <a:rPr lang="en-GB" dirty="0"/>
              <a:t>​</a:t>
            </a:r>
          </a:p>
          <a:p>
            <a:r>
              <a:rPr lang="en-GB" dirty="0"/>
              <a:t>The lightning ignition model is a machine learning classifier, an algorithms that maps data to a specific category, in this context a predicts either a Ignition hazard or no ignition hazard. The binary classifiers were developed on environmental conditions for two types of events: ignition points with lighting activity and points where there was lightning activity but no ignition. </a:t>
            </a:r>
          </a:p>
          <a:p>
            <a:endParaRPr lang="en-GB" dirty="0"/>
          </a:p>
          <a:p>
            <a:r>
              <a:rPr lang="en-GB" dirty="0"/>
              <a:t>Previously, 15 environmental conditions were explored to build the classifier- variables and derived variables from the IFS as well as SMOS soil moisture (Relative humidity, precipitation, 2m temp, vegetation coverage, SMOS soil moisture, vegetation coverage and Vegetations drought index to name a few).  </a:t>
            </a:r>
          </a:p>
          <a:p>
            <a:endParaRPr lang="en-GB" dirty="0"/>
          </a:p>
          <a:p>
            <a:r>
              <a:rPr lang="en-GB" dirty="0"/>
              <a:t>Three different binary classifiers were developed: one single estimator, the decision tree and two ensemble methods. The goal of the ensemble methods is to combine the predictions of several base estimators to improve robustness over a single estimator.​ There are two families of ensemble methods; the first is the averaging method, the driving principle is to build several estimators independently and then to average their predictions, for the average method a Random Forest classifier was developed  and the second method is the boosting method where base estimators are built sequentially and one tries to reduce the bias of the combined estimator. The motivation is to combine several weak models to produce a powerful ensemble for the boosting method a Ada Boost classifier was developed.</a:t>
            </a:r>
          </a:p>
          <a:p>
            <a:endParaRPr lang="en-GB" dirty="0"/>
          </a:p>
          <a:p>
            <a:r>
              <a:rPr lang="en-GB" dirty="0"/>
              <a:t> The overall accuracy for these three classifiers based on their cross validation train data accuracy values reigned ranged from 76.1%  for the decision tree to 78.13% for the random Forest.</a:t>
            </a:r>
          </a:p>
          <a:p>
            <a:endParaRPr lang="en-GB" dirty="0"/>
          </a:p>
          <a:p>
            <a:r>
              <a:rPr lang="en-GB" dirty="0"/>
              <a:t>Further refinements of the classifiers are underway with the introduction of new environmental conditions and the development of new bagging and boosting ensemble methods which will be identified by the use of </a:t>
            </a:r>
            <a:r>
              <a:rPr lang="en-GB" dirty="0" err="1"/>
              <a:t>AutoML</a:t>
            </a:r>
            <a:r>
              <a:rPr lang="en-GB" dirty="0"/>
              <a:t>. Currently the introduction of new environmental conditions  (SMOS VOD, IFS type of vegetation, Leaf area index, Soil Temp, Solar Radiation, Wind speed) have seen the cross validation train accuracy scores increase by 2% to 80 % for the ensemble methods. </a:t>
            </a:r>
          </a:p>
          <a:p>
            <a:endParaRPr lang="en-GB" dirty="0"/>
          </a:p>
          <a:p>
            <a:r>
              <a:rPr lang="en-GB" dirty="0"/>
              <a:t>PYLIM package, is a package that has been designed to undertake all the data processing to produce a probability by lightning ignition product. The chain of production is- the ECMWF total lightning density product and each ensemble data will be gathered and passed to the lightning Hazard ignition model, where total lightning density will be used as a trigger for the model,  the binary results for each ensemble will then be collated together to the produce probability product. Once the current developments and refinements on the machine learning models have been completed, a cross classifier analysis will be undertaken to select the best performing model to be put in placed into PLYIM for production.</a:t>
            </a:r>
          </a:p>
          <a:p>
            <a:endParaRPr lang="en-GB" dirty="0"/>
          </a:p>
          <a:p>
            <a:r>
              <a:rPr lang="en-GB" dirty="0"/>
              <a:t>(Map image is of overlay of Lightning density with ignition points and non ignition points for March 2016, this is given a </a:t>
            </a:r>
            <a:r>
              <a:rPr lang="en-GB" dirty="0" err="1"/>
              <a:t>a</a:t>
            </a:r>
            <a:r>
              <a:rPr lang="en-GB" dirty="0"/>
              <a:t> s</a:t>
            </a:r>
          </a:p>
          <a:p>
            <a:endParaRPr lang="fr-FR" dirty="0"/>
          </a:p>
        </p:txBody>
      </p:sp>
      <p:sp>
        <p:nvSpPr>
          <p:cNvPr id="4" name="Slide Number Placeholder 3"/>
          <p:cNvSpPr>
            <a:spLocks noGrp="1"/>
          </p:cNvSpPr>
          <p:nvPr>
            <p:ph type="sldNum" sz="quarter" idx="5"/>
          </p:nvPr>
        </p:nvSpPr>
        <p:spPr/>
        <p:txBody>
          <a:bodyPr/>
          <a:lstStyle/>
          <a:p>
            <a:fld id="{2D03270C-FB42-C54A-AC71-B4EEB4FA7F12}" type="slidenum">
              <a:rPr lang="en-US" smtClean="0"/>
              <a:pPr/>
              <a:t>9</a:t>
            </a:fld>
            <a:endParaRPr lang="en-US"/>
          </a:p>
        </p:txBody>
      </p:sp>
    </p:spTree>
    <p:extLst>
      <p:ext uri="{BB962C8B-B14F-4D97-AF65-F5344CB8AC3E}">
        <p14:creationId xmlns:p14="http://schemas.microsoft.com/office/powerpoint/2010/main" val="40987359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9866146" y="6166522"/>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July 5, 2021</a:t>
            </a:fld>
            <a:endParaRPr kumimoji="0" lang="en-US" sz="900" b="0" i="0" u="none" strike="noStrike" kern="1200" cap="none" spc="0" normalizeH="0" baseline="0" noProof="0" dirty="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err="1"/>
              <a:t>email@ddress</a:t>
            </a:r>
            <a:endParaRPr lang="en-GB"/>
          </a:p>
        </p:txBody>
      </p:sp>
      <p:pic>
        <p:nvPicPr>
          <p:cNvPr id="10" name="Picture 9" descr="ECMWF_Master_Logo_RGB_nostrap.png"/>
          <p:cNvPicPr>
            <a:picLocks noChangeAspect="1"/>
          </p:cNvPicPr>
          <p:nvPr userDrawn="1"/>
        </p:nvPicPr>
        <p:blipFill>
          <a:blip r:embed="rId2"/>
          <a:stretch>
            <a:fillRect/>
          </a:stretch>
        </p:blipFill>
        <p:spPr>
          <a:xfrm>
            <a:off x="840651" y="6166522"/>
            <a:ext cx="2135591" cy="3669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US"/>
              <a:t>Click to edit Master title style</a:t>
            </a:r>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a:p>
        </p:txBody>
      </p:sp>
      <p:pic>
        <p:nvPicPr>
          <p:cNvPr id="7" name="Picture 6" descr="ECMWF_Master_Logo_RGB_nostrap.png">
            <a:extLst>
              <a:ext uri="{FF2B5EF4-FFF2-40B4-BE49-F238E27FC236}">
                <a16:creationId xmlns:a16="http://schemas.microsoft.com/office/drawing/2014/main" id="{D32FF7AD-5561-4B6A-89E3-0697CAE73A64}"/>
              </a:ext>
            </a:extLst>
          </p:cNvPr>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US"/>
              <a:t>Click to edit Master title style</a:t>
            </a:r>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chemeClr val="bg1"/>
                </a:solidFill>
                <a:effectLst/>
                <a:uLnTx/>
                <a:uFillTx/>
                <a:latin typeface="+mn-lt"/>
                <a:ea typeface="+mn-ea"/>
                <a:cs typeface="+mn-cs"/>
              </a:rPr>
              <a:t>October 29, 2014</a:t>
            </a:r>
          </a:p>
        </p:txBody>
      </p:sp>
      <p:pic>
        <p:nvPicPr>
          <p:cNvPr id="13" name="Picture 12" descr="ECMWF_Master_Logo_RGB_nostrap.png">
            <a:extLst>
              <a:ext uri="{FF2B5EF4-FFF2-40B4-BE49-F238E27FC236}">
                <a16:creationId xmlns:a16="http://schemas.microsoft.com/office/drawing/2014/main" id="{70441BBC-3E15-4241-9D5C-45B120524B12}"/>
              </a:ext>
            </a:extLst>
          </p:cNvPr>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US"/>
              <a:t>Click to edit Master title style</a:t>
            </a:r>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a:t>Top level text goes in here </a:t>
            </a:r>
          </a:p>
          <a:p>
            <a:pPr lvl="1"/>
            <a:r>
              <a:rPr lang="en-GB"/>
              <a:t>Second level text goes in here</a:t>
            </a:r>
          </a:p>
          <a:p>
            <a:pPr lvl="2"/>
            <a:r>
              <a:rPr lang="en-GB"/>
              <a:t>Third level text goes in here</a:t>
            </a:r>
          </a:p>
          <a:p>
            <a:pPr lvl="3"/>
            <a:r>
              <a:rPr lang="en-GB"/>
              <a:t>Fourth level text goes in here</a:t>
            </a:r>
          </a:p>
          <a:p>
            <a:pPr lvl="4"/>
            <a:r>
              <a:rPr lang="en-GB"/>
              <a:t>Fifth level text goes in here</a:t>
            </a:r>
            <a:endParaRPr lang="en-US"/>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chemeClr val="bg1"/>
                </a:solidFill>
                <a:effectLst/>
                <a:uLnTx/>
                <a:uFillTx/>
                <a:latin typeface="+mn-lt"/>
                <a:ea typeface="+mn-ea"/>
                <a:cs typeface="+mn-cs"/>
              </a:rPr>
              <a:t>October 29, 2014</a:t>
            </a:r>
          </a:p>
        </p:txBody>
      </p:sp>
      <p:pic>
        <p:nvPicPr>
          <p:cNvPr id="8" name="Picture 7"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502FD7-A56B-4F4C-ADFB-F27B9E939F39}"/>
              </a:ext>
            </a:extLst>
          </p:cNvPr>
          <p:cNvSpPr>
            <a:spLocks noGrp="1"/>
          </p:cNvSpPr>
          <p:nvPr>
            <p:ph type="sldNum" sz="quarter" idx="10"/>
          </p:nvPr>
        </p:nvSpPr>
        <p:spPr>
          <a:xfrm>
            <a:off x="10029600" y="6454553"/>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pic>
        <p:nvPicPr>
          <p:cNvPr id="5" name="Picture 4" descr="ECMWF_Master_Logo_RGB_nostrap.png">
            <a:extLst>
              <a:ext uri="{FF2B5EF4-FFF2-40B4-BE49-F238E27FC236}">
                <a16:creationId xmlns:a16="http://schemas.microsoft.com/office/drawing/2014/main" id="{FABC2643-A760-40E1-9834-25BFC039FC66}"/>
              </a:ext>
            </a:extLst>
          </p:cNvPr>
          <p:cNvPicPr>
            <a:picLocks noChangeAspect="1"/>
          </p:cNvPicPr>
          <p:nvPr userDrawn="1"/>
        </p:nvPicPr>
        <p:blipFill>
          <a:blip r:embed="rId2"/>
          <a:stretch>
            <a:fillRect/>
          </a:stretch>
        </p:blipFill>
        <p:spPr>
          <a:xfrm>
            <a:off x="1080000" y="6308254"/>
            <a:ext cx="1342372" cy="230658"/>
          </a:xfrm>
          <a:prstGeom prst="rect">
            <a:avLst/>
          </a:prstGeom>
        </p:spPr>
      </p:pic>
    </p:spTree>
    <p:extLst>
      <p:ext uri="{BB962C8B-B14F-4D97-AF65-F5344CB8AC3E}">
        <p14:creationId xmlns:p14="http://schemas.microsoft.com/office/powerpoint/2010/main" val="1997651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60"/>
        <p:cNvGrpSpPr/>
        <p:nvPr/>
      </p:nvGrpSpPr>
      <p:grpSpPr>
        <a:xfrm>
          <a:off x="0" y="0"/>
          <a:ext cx="0" cy="0"/>
          <a:chOff x="0" y="0"/>
          <a:chExt cx="0" cy="0"/>
        </a:xfrm>
      </p:grpSpPr>
      <p:sp>
        <p:nvSpPr>
          <p:cNvPr id="61" name="Google Shape;61;p15"/>
          <p:cNvSpPr txBox="1">
            <a:spLocks noGrp="1"/>
          </p:cNvSpPr>
          <p:nvPr>
            <p:ph type="title"/>
          </p:nvPr>
        </p:nvSpPr>
        <p:spPr>
          <a:xfrm>
            <a:off x="2160000" y="360000"/>
            <a:ext cx="7869550" cy="369200"/>
          </a:xfrm>
          <a:prstGeom prst="rect">
            <a:avLst/>
          </a:prstGeom>
          <a:noFill/>
          <a:ln>
            <a:noFill/>
          </a:ln>
        </p:spPr>
        <p:txBody>
          <a:bodyPr spcFirstLastPara="1" wrap="square" lIns="68575" tIns="68575" rIns="68575" bIns="68575" anchor="t" anchorCtr="0">
            <a:noAutofit/>
          </a:bodyPr>
          <a:lstStyle>
            <a:lvl1pPr marL="0" marR="0" lvl="0" indent="0" algn="l" rtl="0">
              <a:lnSpc>
                <a:spcPct val="116666"/>
              </a:lnSpc>
              <a:spcBef>
                <a:spcPts val="0"/>
              </a:spcBef>
              <a:spcAft>
                <a:spcPts val="0"/>
              </a:spcAft>
              <a:buClr>
                <a:srgbClr val="064E83"/>
              </a:buClr>
              <a:buSzPts val="1100"/>
              <a:buFont typeface="Arial"/>
              <a:buNone/>
              <a:defRPr sz="2399" b="0" i="0" u="none" strike="noStrike" cap="none">
                <a:solidFill>
                  <a:srgbClr val="064E83"/>
                </a:solidFill>
                <a:latin typeface="Arial"/>
                <a:ea typeface="Arial"/>
                <a:cs typeface="Arial"/>
                <a:sym typeface="Arial"/>
              </a:defRPr>
            </a:lvl1pPr>
            <a:lvl2pPr lvl="1" indent="0" rtl="0">
              <a:spcBef>
                <a:spcPts val="0"/>
              </a:spcBef>
              <a:spcAft>
                <a:spcPts val="0"/>
              </a:spcAft>
              <a:buSzPts val="1100"/>
              <a:buNone/>
              <a:defRPr sz="1899"/>
            </a:lvl2pPr>
            <a:lvl3pPr lvl="2" indent="0" rtl="0">
              <a:spcBef>
                <a:spcPts val="0"/>
              </a:spcBef>
              <a:spcAft>
                <a:spcPts val="0"/>
              </a:spcAft>
              <a:buSzPts val="1100"/>
              <a:buNone/>
              <a:defRPr sz="1899"/>
            </a:lvl3pPr>
            <a:lvl4pPr lvl="3" indent="0" rtl="0">
              <a:spcBef>
                <a:spcPts val="0"/>
              </a:spcBef>
              <a:spcAft>
                <a:spcPts val="0"/>
              </a:spcAft>
              <a:buSzPts val="1100"/>
              <a:buNone/>
              <a:defRPr sz="1899"/>
            </a:lvl4pPr>
            <a:lvl5pPr lvl="4" indent="0" rtl="0">
              <a:spcBef>
                <a:spcPts val="0"/>
              </a:spcBef>
              <a:spcAft>
                <a:spcPts val="0"/>
              </a:spcAft>
              <a:buSzPts val="1100"/>
              <a:buNone/>
              <a:defRPr sz="1899"/>
            </a:lvl5pPr>
            <a:lvl6pPr lvl="5" indent="0" rtl="0">
              <a:spcBef>
                <a:spcPts val="0"/>
              </a:spcBef>
              <a:spcAft>
                <a:spcPts val="0"/>
              </a:spcAft>
              <a:buSzPts val="1100"/>
              <a:buNone/>
              <a:defRPr sz="1899"/>
            </a:lvl6pPr>
            <a:lvl7pPr lvl="6" indent="0" rtl="0">
              <a:spcBef>
                <a:spcPts val="0"/>
              </a:spcBef>
              <a:spcAft>
                <a:spcPts val="0"/>
              </a:spcAft>
              <a:buSzPts val="1100"/>
              <a:buNone/>
              <a:defRPr sz="1899"/>
            </a:lvl7pPr>
            <a:lvl8pPr lvl="7" indent="0" rtl="0">
              <a:spcBef>
                <a:spcPts val="0"/>
              </a:spcBef>
              <a:spcAft>
                <a:spcPts val="0"/>
              </a:spcAft>
              <a:buSzPts val="1100"/>
              <a:buNone/>
              <a:defRPr sz="1899"/>
            </a:lvl8pPr>
            <a:lvl9pPr lvl="8" indent="0" rtl="0">
              <a:spcBef>
                <a:spcPts val="0"/>
              </a:spcBef>
              <a:spcAft>
                <a:spcPts val="0"/>
              </a:spcAft>
              <a:buSzPts val="1100"/>
              <a:buNone/>
              <a:defRPr sz="1899"/>
            </a:lvl9pPr>
          </a:lstStyle>
          <a:p>
            <a:endParaRPr/>
          </a:p>
        </p:txBody>
      </p:sp>
      <p:sp>
        <p:nvSpPr>
          <p:cNvPr id="62" name="Google Shape;62;p15"/>
          <p:cNvSpPr txBox="1">
            <a:spLocks noGrp="1"/>
          </p:cNvSpPr>
          <p:nvPr>
            <p:ph type="body" idx="1"/>
          </p:nvPr>
        </p:nvSpPr>
        <p:spPr>
          <a:xfrm>
            <a:off x="2159998" y="936000"/>
            <a:ext cx="7869550" cy="4986000"/>
          </a:xfrm>
          <a:prstGeom prst="rect">
            <a:avLst/>
          </a:prstGeom>
          <a:noFill/>
          <a:ln>
            <a:noFill/>
          </a:ln>
        </p:spPr>
        <p:txBody>
          <a:bodyPr spcFirstLastPara="1" wrap="square" lIns="68575" tIns="68575" rIns="68575" bIns="68575" anchor="t" anchorCtr="0">
            <a:noAutofit/>
          </a:bodyPr>
          <a:lstStyle>
            <a:lvl1pPr marL="609402" marR="0" lvl="0" indent="-423196" algn="l" rtl="0">
              <a:lnSpc>
                <a:spcPct val="122222"/>
              </a:lnSpc>
              <a:spcBef>
                <a:spcPts val="1067"/>
              </a:spcBef>
              <a:spcAft>
                <a:spcPts val="0"/>
              </a:spcAft>
              <a:buClr>
                <a:srgbClr val="064E83"/>
              </a:buClr>
              <a:buSzPts val="1400"/>
              <a:buFont typeface="Arial"/>
              <a:buChar char="•"/>
              <a:defRPr sz="1899" b="0" i="0" u="none" strike="noStrike" cap="none">
                <a:solidFill>
                  <a:schemeClr val="dk1"/>
                </a:solidFill>
                <a:latin typeface="Arial"/>
                <a:ea typeface="Arial"/>
                <a:cs typeface="Arial"/>
                <a:sym typeface="Arial"/>
              </a:defRPr>
            </a:lvl1pPr>
            <a:lvl2pPr marL="1218804" marR="0" lvl="1" indent="-406268" algn="l" rtl="0">
              <a:lnSpc>
                <a:spcPct val="125000"/>
              </a:lnSpc>
              <a:spcBef>
                <a:spcPts val="1067"/>
              </a:spcBef>
              <a:spcAft>
                <a:spcPts val="0"/>
              </a:spcAft>
              <a:buClr>
                <a:srgbClr val="064E83"/>
              </a:buClr>
              <a:buSzPts val="1200"/>
              <a:buFont typeface="Arial"/>
              <a:buChar char="–"/>
              <a:defRPr sz="1600" b="0" i="0" u="none" strike="noStrike" cap="none">
                <a:solidFill>
                  <a:schemeClr val="dk1"/>
                </a:solidFill>
                <a:latin typeface="Arial"/>
                <a:ea typeface="Arial"/>
                <a:cs typeface="Arial"/>
                <a:sym typeface="Arial"/>
              </a:defRPr>
            </a:lvl2pPr>
            <a:lvl3pPr marL="1828205" marR="0" lvl="2" indent="-397804" algn="l" rtl="0">
              <a:lnSpc>
                <a:spcPct val="128571"/>
              </a:lnSpc>
              <a:spcBef>
                <a:spcPts val="933"/>
              </a:spcBef>
              <a:spcAft>
                <a:spcPts val="0"/>
              </a:spcAft>
              <a:buClr>
                <a:srgbClr val="064E83"/>
              </a:buClr>
              <a:buSzPts val="1100"/>
              <a:buFont typeface="Arial"/>
              <a:buChar char="•"/>
              <a:defRPr sz="1500" b="0" i="0" u="none" strike="noStrike" cap="none">
                <a:solidFill>
                  <a:schemeClr val="dk1"/>
                </a:solidFill>
                <a:latin typeface="Arial"/>
                <a:ea typeface="Arial"/>
                <a:cs typeface="Arial"/>
                <a:sym typeface="Arial"/>
              </a:defRPr>
            </a:lvl3pPr>
            <a:lvl4pPr marL="2437607" marR="0" lvl="3" indent="-380876" algn="l" rtl="0">
              <a:lnSpc>
                <a:spcPct val="133333"/>
              </a:lnSpc>
              <a:spcBef>
                <a:spcPts val="800"/>
              </a:spcBef>
              <a:spcAft>
                <a:spcPts val="0"/>
              </a:spcAft>
              <a:buClr>
                <a:srgbClr val="064E83"/>
              </a:buClr>
              <a:buSzPts val="900"/>
              <a:buFont typeface="Arial"/>
              <a:buChar char="–"/>
              <a:defRPr sz="1200" b="0" i="0" u="none" strike="noStrike" cap="none">
                <a:solidFill>
                  <a:schemeClr val="dk1"/>
                </a:solidFill>
                <a:latin typeface="Arial"/>
                <a:ea typeface="Arial"/>
                <a:cs typeface="Arial"/>
                <a:sym typeface="Arial"/>
              </a:defRPr>
            </a:lvl4pPr>
            <a:lvl5pPr marL="3047010" marR="0" lvl="4" indent="-372412" algn="l" rtl="0">
              <a:lnSpc>
                <a:spcPct val="140000"/>
              </a:lnSpc>
              <a:spcBef>
                <a:spcPts val="667"/>
              </a:spcBef>
              <a:spcAft>
                <a:spcPts val="0"/>
              </a:spcAft>
              <a:buClr>
                <a:srgbClr val="064E83"/>
              </a:buClr>
              <a:buSzPts val="800"/>
              <a:buFont typeface="Arial"/>
              <a:buChar char="»"/>
              <a:defRPr sz="1100" b="0" i="0" u="none" strike="noStrike" cap="none">
                <a:solidFill>
                  <a:schemeClr val="dk1"/>
                </a:solidFill>
                <a:latin typeface="Arial"/>
                <a:ea typeface="Arial"/>
                <a:cs typeface="Arial"/>
                <a:sym typeface="Arial"/>
              </a:defRPr>
            </a:lvl5pPr>
            <a:lvl6pPr marL="3656412" marR="0" lvl="5" indent="-431659" algn="l" rtl="0">
              <a:spcBef>
                <a:spcPts val="400"/>
              </a:spcBef>
              <a:spcAft>
                <a:spcPts val="0"/>
              </a:spcAft>
              <a:buClr>
                <a:schemeClr val="dk1"/>
              </a:buClr>
              <a:buSzPts val="1500"/>
              <a:buFont typeface="Arial"/>
              <a:buChar char="•"/>
              <a:defRPr sz="1999" b="0" i="0" u="none" strike="noStrike" cap="none">
                <a:solidFill>
                  <a:schemeClr val="dk1"/>
                </a:solidFill>
                <a:latin typeface="Arial"/>
                <a:ea typeface="Arial"/>
                <a:cs typeface="Arial"/>
                <a:sym typeface="Arial"/>
              </a:defRPr>
            </a:lvl6pPr>
            <a:lvl7pPr marL="4265813" marR="0" lvl="6" indent="-431659" algn="l" rtl="0">
              <a:spcBef>
                <a:spcPts val="400"/>
              </a:spcBef>
              <a:spcAft>
                <a:spcPts val="0"/>
              </a:spcAft>
              <a:buClr>
                <a:schemeClr val="dk1"/>
              </a:buClr>
              <a:buSzPts val="1500"/>
              <a:buFont typeface="Arial"/>
              <a:buChar char="•"/>
              <a:defRPr sz="1999" b="0" i="0" u="none" strike="noStrike" cap="none">
                <a:solidFill>
                  <a:schemeClr val="dk1"/>
                </a:solidFill>
                <a:latin typeface="Arial"/>
                <a:ea typeface="Arial"/>
                <a:cs typeface="Arial"/>
                <a:sym typeface="Arial"/>
              </a:defRPr>
            </a:lvl7pPr>
            <a:lvl8pPr marL="4875215" marR="0" lvl="7" indent="-431659" algn="l" rtl="0">
              <a:spcBef>
                <a:spcPts val="400"/>
              </a:spcBef>
              <a:spcAft>
                <a:spcPts val="0"/>
              </a:spcAft>
              <a:buClr>
                <a:schemeClr val="dk1"/>
              </a:buClr>
              <a:buSzPts val="1500"/>
              <a:buFont typeface="Arial"/>
              <a:buChar char="•"/>
              <a:defRPr sz="1999" b="0" i="0" u="none" strike="noStrike" cap="none">
                <a:solidFill>
                  <a:schemeClr val="dk1"/>
                </a:solidFill>
                <a:latin typeface="Arial"/>
                <a:ea typeface="Arial"/>
                <a:cs typeface="Arial"/>
                <a:sym typeface="Arial"/>
              </a:defRPr>
            </a:lvl8pPr>
            <a:lvl9pPr marL="5484617" marR="0" lvl="8" indent="-431659" algn="l" rtl="0">
              <a:spcBef>
                <a:spcPts val="400"/>
              </a:spcBef>
              <a:spcAft>
                <a:spcPts val="0"/>
              </a:spcAft>
              <a:buClr>
                <a:schemeClr val="dk1"/>
              </a:buClr>
              <a:buSzPts val="1500"/>
              <a:buFont typeface="Arial"/>
              <a:buChar char="•"/>
              <a:defRPr sz="1999" b="0" i="0" u="none" strike="noStrike" cap="none">
                <a:solidFill>
                  <a:schemeClr val="dk1"/>
                </a:solidFill>
                <a:latin typeface="Arial"/>
                <a:ea typeface="Arial"/>
                <a:cs typeface="Arial"/>
                <a:sym typeface="Arial"/>
              </a:defRPr>
            </a:lvl9pPr>
          </a:lstStyle>
          <a:p>
            <a:endParaRPr/>
          </a:p>
        </p:txBody>
      </p:sp>
      <p:sp>
        <p:nvSpPr>
          <p:cNvPr id="63" name="Google Shape;63;p15"/>
          <p:cNvSpPr txBox="1">
            <a:spLocks noGrp="1"/>
          </p:cNvSpPr>
          <p:nvPr>
            <p:ph type="sldNum" idx="12"/>
          </p:nvPr>
        </p:nvSpPr>
        <p:spPr>
          <a:xfrm>
            <a:off x="10029599" y="6308255"/>
            <a:ext cx="2159038" cy="216000"/>
          </a:xfrm>
          <a:prstGeom prst="rect">
            <a:avLst/>
          </a:prstGeom>
          <a:noFill/>
          <a:ln>
            <a:noFill/>
          </a:ln>
        </p:spPr>
        <p:txBody>
          <a:bodyPr spcFirstLastPara="1" wrap="square" lIns="0" tIns="0" rIns="0" bIns="0" anchor="b" anchorCtr="0">
            <a:noAutofit/>
          </a:bodyPr>
          <a:lstStyle>
            <a:lvl1pPr marL="0" marR="0" lvl="0" indent="0" algn="ctr" rtl="0">
              <a:spcBef>
                <a:spcPts val="0"/>
              </a:spcBef>
              <a:buNone/>
              <a:defRPr sz="900" b="1" i="0" u="none" strike="noStrike" cap="none">
                <a:solidFill>
                  <a:srgbClr val="064E83"/>
                </a:solidFill>
                <a:latin typeface="Arial"/>
                <a:ea typeface="Arial"/>
                <a:cs typeface="Arial"/>
                <a:sym typeface="Arial"/>
              </a:defRPr>
            </a:lvl1pPr>
            <a:lvl2pPr marL="0" marR="0" lvl="1" indent="0" algn="ctr" rtl="0">
              <a:spcBef>
                <a:spcPts val="0"/>
              </a:spcBef>
              <a:buNone/>
              <a:defRPr sz="900" b="1" i="0" u="none" strike="noStrike" cap="none">
                <a:solidFill>
                  <a:srgbClr val="064E83"/>
                </a:solidFill>
                <a:latin typeface="Arial"/>
                <a:ea typeface="Arial"/>
                <a:cs typeface="Arial"/>
                <a:sym typeface="Arial"/>
              </a:defRPr>
            </a:lvl2pPr>
            <a:lvl3pPr marL="0" marR="0" lvl="2" indent="0" algn="ctr" rtl="0">
              <a:spcBef>
                <a:spcPts val="0"/>
              </a:spcBef>
              <a:buNone/>
              <a:defRPr sz="900" b="1" i="0" u="none" strike="noStrike" cap="none">
                <a:solidFill>
                  <a:srgbClr val="064E83"/>
                </a:solidFill>
                <a:latin typeface="Arial"/>
                <a:ea typeface="Arial"/>
                <a:cs typeface="Arial"/>
                <a:sym typeface="Arial"/>
              </a:defRPr>
            </a:lvl3pPr>
            <a:lvl4pPr marL="0" marR="0" lvl="3" indent="0" algn="ctr" rtl="0">
              <a:spcBef>
                <a:spcPts val="0"/>
              </a:spcBef>
              <a:buNone/>
              <a:defRPr sz="900" b="1" i="0" u="none" strike="noStrike" cap="none">
                <a:solidFill>
                  <a:srgbClr val="064E83"/>
                </a:solidFill>
                <a:latin typeface="Arial"/>
                <a:ea typeface="Arial"/>
                <a:cs typeface="Arial"/>
                <a:sym typeface="Arial"/>
              </a:defRPr>
            </a:lvl4pPr>
            <a:lvl5pPr marL="0" marR="0" lvl="4" indent="0" algn="ctr" rtl="0">
              <a:spcBef>
                <a:spcPts val="0"/>
              </a:spcBef>
              <a:buNone/>
              <a:defRPr sz="900" b="1" i="0" u="none" strike="noStrike" cap="none">
                <a:solidFill>
                  <a:srgbClr val="064E83"/>
                </a:solidFill>
                <a:latin typeface="Arial"/>
                <a:ea typeface="Arial"/>
                <a:cs typeface="Arial"/>
                <a:sym typeface="Arial"/>
              </a:defRPr>
            </a:lvl5pPr>
            <a:lvl6pPr marL="0" marR="0" lvl="5" indent="0" algn="ctr" rtl="0">
              <a:spcBef>
                <a:spcPts val="0"/>
              </a:spcBef>
              <a:buNone/>
              <a:defRPr sz="900" b="1" i="0" u="none" strike="noStrike" cap="none">
                <a:solidFill>
                  <a:srgbClr val="064E83"/>
                </a:solidFill>
                <a:latin typeface="Arial"/>
                <a:ea typeface="Arial"/>
                <a:cs typeface="Arial"/>
                <a:sym typeface="Arial"/>
              </a:defRPr>
            </a:lvl6pPr>
            <a:lvl7pPr marL="0" marR="0" lvl="6" indent="0" algn="ctr" rtl="0">
              <a:spcBef>
                <a:spcPts val="0"/>
              </a:spcBef>
              <a:buNone/>
              <a:defRPr sz="900" b="1" i="0" u="none" strike="noStrike" cap="none">
                <a:solidFill>
                  <a:srgbClr val="064E83"/>
                </a:solidFill>
                <a:latin typeface="Arial"/>
                <a:ea typeface="Arial"/>
                <a:cs typeface="Arial"/>
                <a:sym typeface="Arial"/>
              </a:defRPr>
            </a:lvl7pPr>
            <a:lvl8pPr marL="0" marR="0" lvl="7" indent="0" algn="ctr" rtl="0">
              <a:spcBef>
                <a:spcPts val="0"/>
              </a:spcBef>
              <a:buNone/>
              <a:defRPr sz="900" b="1" i="0" u="none" strike="noStrike" cap="none">
                <a:solidFill>
                  <a:srgbClr val="064E83"/>
                </a:solidFill>
                <a:latin typeface="Arial"/>
                <a:ea typeface="Arial"/>
                <a:cs typeface="Arial"/>
                <a:sym typeface="Arial"/>
              </a:defRPr>
            </a:lvl8pPr>
            <a:lvl9pPr marL="0" marR="0" lvl="8" indent="0" algn="ctr" rtl="0">
              <a:spcBef>
                <a:spcPts val="0"/>
              </a:spcBef>
              <a:buNone/>
              <a:defRPr sz="900" b="1" i="0" u="none" strike="noStrike" cap="none">
                <a:solidFill>
                  <a:srgbClr val="064E83"/>
                </a:solidFill>
                <a:latin typeface="Arial"/>
                <a:ea typeface="Arial"/>
                <a:cs typeface="Arial"/>
                <a:sym typeface="Arial"/>
              </a:defRPr>
            </a:lvl9pPr>
          </a:lstStyle>
          <a:p>
            <a:fld id="{00000000-1234-1234-1234-123412341234}" type="slidenum">
              <a:rPr lang="en" smtClean="0"/>
              <a:pPr/>
              <a:t>‹#›</a:t>
            </a:fld>
            <a:endParaRPr lang="en"/>
          </a:p>
        </p:txBody>
      </p:sp>
      <p:sp>
        <p:nvSpPr>
          <p:cNvPr id="64" name="Google Shape;64;p15"/>
          <p:cNvSpPr txBox="1">
            <a:spLocks noGrp="1"/>
          </p:cNvSpPr>
          <p:nvPr>
            <p:ph type="ftr" idx="11"/>
          </p:nvPr>
        </p:nvSpPr>
        <p:spPr>
          <a:xfrm>
            <a:off x="3502372" y="6308255"/>
            <a:ext cx="4053744" cy="230800"/>
          </a:xfrm>
          <a:prstGeom prst="rect">
            <a:avLst/>
          </a:prstGeom>
          <a:noFill/>
          <a:ln>
            <a:noFill/>
          </a:ln>
        </p:spPr>
        <p:txBody>
          <a:bodyPr spcFirstLastPara="1" wrap="square" lIns="68575" tIns="68575" rIns="68575" bIns="68575" anchor="b" anchorCtr="0">
            <a:noAutofit/>
          </a:bodyPr>
          <a:lstStyle>
            <a:lvl1pPr marL="0" marR="0" lvl="0" indent="0" algn="l" rtl="0">
              <a:spcBef>
                <a:spcPts val="0"/>
              </a:spcBef>
              <a:spcAft>
                <a:spcPts val="0"/>
              </a:spcAft>
              <a:buSzPts val="1100"/>
              <a:buNone/>
              <a:defRPr sz="900" b="1" i="0" u="none" strike="noStrike" cap="none">
                <a:solidFill>
                  <a:srgbClr val="064E83"/>
                </a:solidFill>
                <a:latin typeface="Arial"/>
                <a:ea typeface="Arial"/>
                <a:cs typeface="Arial"/>
                <a:sym typeface="Arial"/>
              </a:defRPr>
            </a:lvl1pPr>
            <a:lvl2pPr marL="457052" marR="0" lvl="1" indent="0" algn="l" rtl="0">
              <a:spcBef>
                <a:spcPts val="0"/>
              </a:spcBef>
              <a:spcAft>
                <a:spcPts val="0"/>
              </a:spcAft>
              <a:buSzPts val="1100"/>
              <a:buNone/>
              <a:defRPr sz="1899" b="0" i="0" u="none" strike="noStrike" cap="none">
                <a:solidFill>
                  <a:schemeClr val="dk1"/>
                </a:solidFill>
                <a:latin typeface="Arial"/>
                <a:ea typeface="Arial"/>
                <a:cs typeface="Arial"/>
                <a:sym typeface="Arial"/>
              </a:defRPr>
            </a:lvl2pPr>
            <a:lvl3pPr marL="914103" marR="0" lvl="2" indent="0" algn="l" rtl="0">
              <a:spcBef>
                <a:spcPts val="0"/>
              </a:spcBef>
              <a:spcAft>
                <a:spcPts val="0"/>
              </a:spcAft>
              <a:buSzPts val="1100"/>
              <a:buNone/>
              <a:defRPr sz="1899" b="0" i="0" u="none" strike="noStrike" cap="none">
                <a:solidFill>
                  <a:schemeClr val="dk1"/>
                </a:solidFill>
                <a:latin typeface="Arial"/>
                <a:ea typeface="Arial"/>
                <a:cs typeface="Arial"/>
                <a:sym typeface="Arial"/>
              </a:defRPr>
            </a:lvl3pPr>
            <a:lvl4pPr marL="1371155" marR="0" lvl="3" indent="0" algn="l" rtl="0">
              <a:spcBef>
                <a:spcPts val="0"/>
              </a:spcBef>
              <a:spcAft>
                <a:spcPts val="0"/>
              </a:spcAft>
              <a:buSzPts val="1100"/>
              <a:buNone/>
              <a:defRPr sz="1899" b="0" i="0" u="none" strike="noStrike" cap="none">
                <a:solidFill>
                  <a:schemeClr val="dk1"/>
                </a:solidFill>
                <a:latin typeface="Arial"/>
                <a:ea typeface="Arial"/>
                <a:cs typeface="Arial"/>
                <a:sym typeface="Arial"/>
              </a:defRPr>
            </a:lvl4pPr>
            <a:lvl5pPr marL="1828205" marR="0" lvl="4" indent="0" algn="l" rtl="0">
              <a:spcBef>
                <a:spcPts val="0"/>
              </a:spcBef>
              <a:spcAft>
                <a:spcPts val="0"/>
              </a:spcAft>
              <a:buSzPts val="1100"/>
              <a:buNone/>
              <a:defRPr sz="1899" b="0" i="0" u="none" strike="noStrike" cap="none">
                <a:solidFill>
                  <a:schemeClr val="dk1"/>
                </a:solidFill>
                <a:latin typeface="Arial"/>
                <a:ea typeface="Arial"/>
                <a:cs typeface="Arial"/>
                <a:sym typeface="Arial"/>
              </a:defRPr>
            </a:lvl5pPr>
            <a:lvl6pPr marL="2285257" marR="0" lvl="5" indent="0" algn="l" rtl="0">
              <a:spcBef>
                <a:spcPts val="0"/>
              </a:spcBef>
              <a:spcAft>
                <a:spcPts val="0"/>
              </a:spcAft>
              <a:buSzPts val="1100"/>
              <a:buNone/>
              <a:defRPr sz="1899" b="0" i="0" u="none" strike="noStrike" cap="none">
                <a:solidFill>
                  <a:schemeClr val="dk1"/>
                </a:solidFill>
                <a:latin typeface="Arial"/>
                <a:ea typeface="Arial"/>
                <a:cs typeface="Arial"/>
                <a:sym typeface="Arial"/>
              </a:defRPr>
            </a:lvl6pPr>
            <a:lvl7pPr marL="2742308" marR="0" lvl="6" indent="0" algn="l" rtl="0">
              <a:spcBef>
                <a:spcPts val="0"/>
              </a:spcBef>
              <a:spcAft>
                <a:spcPts val="0"/>
              </a:spcAft>
              <a:buSzPts val="1100"/>
              <a:buNone/>
              <a:defRPr sz="1899" b="0" i="0" u="none" strike="noStrike" cap="none">
                <a:solidFill>
                  <a:schemeClr val="dk1"/>
                </a:solidFill>
                <a:latin typeface="Arial"/>
                <a:ea typeface="Arial"/>
                <a:cs typeface="Arial"/>
                <a:sym typeface="Arial"/>
              </a:defRPr>
            </a:lvl7pPr>
            <a:lvl8pPr marL="3199360" marR="0" lvl="7" indent="0" algn="l" rtl="0">
              <a:spcBef>
                <a:spcPts val="0"/>
              </a:spcBef>
              <a:spcAft>
                <a:spcPts val="0"/>
              </a:spcAft>
              <a:buSzPts val="1100"/>
              <a:buNone/>
              <a:defRPr sz="1899" b="0" i="0" u="none" strike="noStrike" cap="none">
                <a:solidFill>
                  <a:schemeClr val="dk1"/>
                </a:solidFill>
                <a:latin typeface="Arial"/>
                <a:ea typeface="Arial"/>
                <a:cs typeface="Arial"/>
                <a:sym typeface="Arial"/>
              </a:defRPr>
            </a:lvl8pPr>
            <a:lvl9pPr marL="3656412" marR="0" lvl="8" indent="0" algn="l" rtl="0">
              <a:spcBef>
                <a:spcPts val="0"/>
              </a:spcBef>
              <a:spcAft>
                <a:spcPts val="0"/>
              </a:spcAft>
              <a:buSzPts val="1100"/>
              <a:buNone/>
              <a:defRPr sz="1899" b="0" i="0" u="none" strike="noStrike" cap="none">
                <a:solidFill>
                  <a:schemeClr val="dk1"/>
                </a:solidFill>
                <a:latin typeface="Arial"/>
                <a:ea typeface="Arial"/>
                <a:cs typeface="Arial"/>
                <a:sym typeface="Arial"/>
              </a:defRPr>
            </a:lvl9pPr>
          </a:lstStyle>
          <a:p>
            <a:endParaRPr/>
          </a:p>
        </p:txBody>
      </p:sp>
      <p:pic>
        <p:nvPicPr>
          <p:cNvPr id="65" name="Google Shape;65;p15" descr="ECMWF_Master_Logo_RGB_nostrap.png"/>
          <p:cNvPicPr preferRelativeResize="0"/>
          <p:nvPr/>
        </p:nvPicPr>
        <p:blipFill rotWithShape="1">
          <a:blip r:embed="rId2">
            <a:alphaModFix/>
          </a:blip>
          <a:srcRect/>
          <a:stretch/>
        </p:blipFill>
        <p:spPr>
          <a:xfrm>
            <a:off x="2160002" y="6293598"/>
            <a:ext cx="1332168" cy="230435"/>
          </a:xfrm>
          <a:prstGeom prst="rect">
            <a:avLst/>
          </a:prstGeom>
          <a:noFill/>
          <a:ln>
            <a:noFill/>
          </a:ln>
        </p:spPr>
      </p:pic>
    </p:spTree>
    <p:extLst>
      <p:ext uri="{BB962C8B-B14F-4D97-AF65-F5344CB8AC3E}">
        <p14:creationId xmlns:p14="http://schemas.microsoft.com/office/powerpoint/2010/main" val="1659390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LEAR3">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7066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9"/>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53" r:id="rId5"/>
    <p:sldLayoutId id="2147483654" r:id="rId6"/>
    <p:sldLayoutId id="2147483655" r:id="rId7"/>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NUL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s://doi.org/10.3390/rs1209149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217628" y="1899541"/>
            <a:ext cx="11971197" cy="1025922"/>
          </a:xfrm>
        </p:spPr>
        <p:txBody>
          <a:bodyPr/>
          <a:lstStyle/>
          <a:p>
            <a:pPr algn="ctr"/>
            <a:r>
              <a:rPr lang="en-US" dirty="0"/>
              <a:t>L-BAND DATA FOR NUMERICAL WEATHER PREDICTION AND EMERGENCY SERVICES AT ECMWF</a:t>
            </a:r>
            <a:endParaRPr lang="fr-FR" dirty="0"/>
          </a:p>
        </p:txBody>
      </p:sp>
      <p:sp>
        <p:nvSpPr>
          <p:cNvPr id="12" name="Text Placeholder 11"/>
          <p:cNvSpPr>
            <a:spLocks noGrp="1"/>
          </p:cNvSpPr>
          <p:nvPr>
            <p:ph type="body" sz="quarter" idx="12"/>
          </p:nvPr>
        </p:nvSpPr>
        <p:spPr>
          <a:xfrm>
            <a:off x="1383253" y="4228521"/>
            <a:ext cx="9639945" cy="1231106"/>
          </a:xfrm>
        </p:spPr>
        <p:txBody>
          <a:bodyPr vert="horz" wrap="square" lIns="0" tIns="0" rIns="0" bIns="0" anchor="t">
            <a:spAutoFit/>
          </a:bodyPr>
          <a:lstStyle/>
          <a:p>
            <a:pPr algn="ctr"/>
            <a:r>
              <a:rPr lang="en-US" dirty="0"/>
              <a:t>Patricia de Rosnay, Pete Weston, </a:t>
            </a:r>
            <a:r>
              <a:rPr lang="en-US" dirty="0" err="1"/>
              <a:t>Nemesio</a:t>
            </a:r>
            <a:r>
              <a:rPr lang="en-US" dirty="0"/>
              <a:t> Rodríguez-Fernández, </a:t>
            </a:r>
            <a:r>
              <a:rPr lang="en-US" dirty="0" err="1"/>
              <a:t>Calum</a:t>
            </a:r>
            <a:r>
              <a:rPr lang="en-US" dirty="0"/>
              <a:t> Baugh, David Fairbairn, Francesca Di Giuseppe, Ruth Coughlan, Joaquín Muñoz-</a:t>
            </a:r>
            <a:r>
              <a:rPr lang="en-US" dirty="0" err="1"/>
              <a:t>Sabater</a:t>
            </a:r>
            <a:r>
              <a:rPr lang="en-US" dirty="0"/>
              <a:t>, Stephen English, Christel Prudhomme, Matthias </a:t>
            </a:r>
            <a:r>
              <a:rPr lang="en-US" dirty="0" err="1"/>
              <a:t>Drusch</a:t>
            </a:r>
            <a:r>
              <a:rPr lang="en-US" dirty="0"/>
              <a:t>,</a:t>
            </a:r>
          </a:p>
          <a:p>
            <a:pPr algn="ctr"/>
            <a:r>
              <a:rPr lang="en-US" dirty="0"/>
              <a:t>and many other colleagues</a:t>
            </a:r>
          </a:p>
        </p:txBody>
      </p:sp>
      <p:sp>
        <p:nvSpPr>
          <p:cNvPr id="13" name="Text Placeholder 12"/>
          <p:cNvSpPr>
            <a:spLocks noGrp="1"/>
          </p:cNvSpPr>
          <p:nvPr>
            <p:ph type="body" sz="quarter" idx="13"/>
          </p:nvPr>
        </p:nvSpPr>
        <p:spPr>
          <a:xfrm>
            <a:off x="3290989" y="6251550"/>
            <a:ext cx="7869600" cy="239040"/>
          </a:xfrm>
        </p:spPr>
        <p:txBody>
          <a:bodyPr vert="horz" wrap="square" lIns="0" tIns="0" rIns="0" bIns="0" anchor="t">
            <a:spAutoFit/>
          </a:bodyPr>
          <a:lstStyle/>
          <a:p>
            <a:r>
              <a:rPr lang="en-US" dirty="0"/>
              <a:t>European Centre for Medium-Range Weather Forecasts</a:t>
            </a:r>
          </a:p>
        </p:txBody>
      </p:sp>
      <p:sp>
        <p:nvSpPr>
          <p:cNvPr id="8" name="Text Placeholder 10">
            <a:extLst>
              <a:ext uri="{FF2B5EF4-FFF2-40B4-BE49-F238E27FC236}">
                <a16:creationId xmlns:a16="http://schemas.microsoft.com/office/drawing/2014/main" id="{C1EA759E-95FE-4D74-BF0B-083F4FA60685}"/>
              </a:ext>
            </a:extLst>
          </p:cNvPr>
          <p:cNvSpPr txBox="1">
            <a:spLocks/>
          </p:cNvSpPr>
          <p:nvPr/>
        </p:nvSpPr>
        <p:spPr>
          <a:xfrm>
            <a:off x="217628" y="95468"/>
            <a:ext cx="11987347" cy="329386"/>
          </a:xfrm>
          <a:prstGeom prst="rect">
            <a:avLst/>
          </a:prstGeom>
          <a:solidFill>
            <a:schemeClr val="bg1"/>
          </a:solidFill>
        </p:spPr>
        <p:txBody>
          <a:bodyPr vert="horz" wrap="square" lIns="0" tIns="0" rIns="0" bIns="0">
            <a:spAutoFit/>
          </a:bodyPr>
          <a:lstStyle>
            <a:lvl1pPr marL="0" indent="0" algn="l" defTabSz="457200" rtl="0" eaLnBrk="1" latinLnBrk="0" hangingPunct="1">
              <a:lnSpc>
                <a:spcPts val="3000"/>
              </a:lnSpc>
              <a:spcBef>
                <a:spcPts val="0"/>
              </a:spcBef>
              <a:buClr>
                <a:schemeClr val="bg1"/>
              </a:buClr>
              <a:buFont typeface="Arial"/>
              <a:buNone/>
              <a:defRPr sz="2400" kern="1200">
                <a:solidFill>
                  <a:srgbClr val="064E83"/>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1400" b="1" dirty="0"/>
              <a:t>IGARSS Brussels virtual conference, 14 July 2021</a:t>
            </a:r>
            <a:endParaRPr lang="en-GB" sz="1400" b="1" dirty="0">
              <a:solidFill>
                <a:srgbClr val="1F497D"/>
              </a:solidFill>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5092"/>
    </mc:Choice>
    <mc:Fallback xmlns="">
      <p:transition spd="slow" advTm="509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DD270321-8025-4463-8C48-1AF3BDCCEB52}"/>
              </a:ext>
            </a:extLst>
          </p:cNvPr>
          <p:cNvSpPr/>
          <p:nvPr/>
        </p:nvSpPr>
        <p:spPr>
          <a:xfrm>
            <a:off x="1444355" y="1514616"/>
            <a:ext cx="1376068" cy="1179867"/>
          </a:xfrm>
          <a:prstGeom prst="ellipse">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1695210" y="1786685"/>
            <a:ext cx="898516" cy="646331"/>
          </a:xfrm>
          <a:prstGeom prst="rect">
            <a:avLst/>
          </a:prstGeom>
          <a:noFill/>
          <a:ln>
            <a:noFill/>
          </a:ln>
        </p:spPr>
        <p:txBody>
          <a:bodyPr wrap="none" rtlCol="0">
            <a:spAutoFit/>
          </a:bodyPr>
          <a:lstStyle/>
          <a:p>
            <a:endParaRPr lang="en-GB" dirty="0"/>
          </a:p>
          <a:p>
            <a:pPr algn="ctr"/>
            <a:r>
              <a:rPr lang="en-GB" dirty="0"/>
              <a:t>4D-Var</a:t>
            </a:r>
          </a:p>
        </p:txBody>
      </p:sp>
      <p:grpSp>
        <p:nvGrpSpPr>
          <p:cNvPr id="17" name="Group 16"/>
          <p:cNvGrpSpPr/>
          <p:nvPr/>
        </p:nvGrpSpPr>
        <p:grpSpPr>
          <a:xfrm>
            <a:off x="255187" y="3314816"/>
            <a:ext cx="1063563" cy="1116801"/>
            <a:chOff x="2062929" y="2625256"/>
            <a:chExt cx="1296144" cy="1296144"/>
          </a:xfrm>
        </p:grpSpPr>
        <p:sp>
          <p:nvSpPr>
            <p:cNvPr id="8" name="Oval 7"/>
            <p:cNvSpPr/>
            <p:nvPr/>
          </p:nvSpPr>
          <p:spPr>
            <a:xfrm>
              <a:off x="2062929" y="2625256"/>
              <a:ext cx="1296144" cy="1296144"/>
            </a:xfrm>
            <a:prstGeom prst="ellipse">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309723" y="2948758"/>
              <a:ext cx="850185" cy="428642"/>
            </a:xfrm>
            <a:prstGeom prst="rect">
              <a:avLst/>
            </a:prstGeom>
            <a:noFill/>
            <a:ln>
              <a:noFill/>
            </a:ln>
          </p:spPr>
          <p:txBody>
            <a:bodyPr wrap="none" rtlCol="0">
              <a:spAutoFit/>
            </a:bodyPr>
            <a:lstStyle/>
            <a:p>
              <a:r>
                <a:rPr lang="en-GB" dirty="0"/>
                <a:t>Land</a:t>
              </a:r>
            </a:p>
          </p:txBody>
        </p:sp>
      </p:grpSp>
      <p:grpSp>
        <p:nvGrpSpPr>
          <p:cNvPr id="19" name="Group 18"/>
          <p:cNvGrpSpPr/>
          <p:nvPr/>
        </p:nvGrpSpPr>
        <p:grpSpPr>
          <a:xfrm>
            <a:off x="3548597" y="3598879"/>
            <a:ext cx="1182180" cy="1212819"/>
            <a:chOff x="5436096" y="2440590"/>
            <a:chExt cx="1296144" cy="1296144"/>
          </a:xfrm>
        </p:grpSpPr>
        <p:sp>
          <p:nvSpPr>
            <p:cNvPr id="10" name="Oval 9"/>
            <p:cNvSpPr/>
            <p:nvPr/>
          </p:nvSpPr>
          <p:spPr>
            <a:xfrm>
              <a:off x="5436096" y="2440590"/>
              <a:ext cx="1296144" cy="129614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5681265" y="2819677"/>
              <a:ext cx="947663" cy="394706"/>
            </a:xfrm>
            <a:prstGeom prst="rect">
              <a:avLst/>
            </a:prstGeom>
            <a:noFill/>
            <a:ln>
              <a:noFill/>
            </a:ln>
          </p:spPr>
          <p:txBody>
            <a:bodyPr wrap="none" rtlCol="0">
              <a:spAutoFit/>
            </a:bodyPr>
            <a:lstStyle/>
            <a:p>
              <a:r>
                <a:rPr lang="en-GB" dirty="0"/>
                <a:t>Ocean</a:t>
              </a:r>
            </a:p>
          </p:txBody>
        </p:sp>
      </p:grpSp>
      <p:grpSp>
        <p:nvGrpSpPr>
          <p:cNvPr id="18" name="Group 17"/>
          <p:cNvGrpSpPr/>
          <p:nvPr/>
        </p:nvGrpSpPr>
        <p:grpSpPr>
          <a:xfrm>
            <a:off x="3662558" y="2051331"/>
            <a:ext cx="1080892" cy="1084143"/>
            <a:chOff x="5179317" y="537293"/>
            <a:chExt cx="1311521" cy="1296144"/>
          </a:xfrm>
        </p:grpSpPr>
        <p:sp>
          <p:nvSpPr>
            <p:cNvPr id="12" name="Oval 11"/>
            <p:cNvSpPr/>
            <p:nvPr/>
          </p:nvSpPr>
          <p:spPr>
            <a:xfrm>
              <a:off x="5179317" y="537293"/>
              <a:ext cx="1296144" cy="1296144"/>
            </a:xfrm>
            <a:prstGeom prst="ellipse">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5317594" y="917583"/>
              <a:ext cx="1173244" cy="441554"/>
            </a:xfrm>
            <a:prstGeom prst="rect">
              <a:avLst/>
            </a:prstGeom>
            <a:noFill/>
            <a:ln>
              <a:noFill/>
            </a:ln>
          </p:spPr>
          <p:txBody>
            <a:bodyPr wrap="none" rtlCol="0">
              <a:spAutoFit/>
            </a:bodyPr>
            <a:lstStyle/>
            <a:p>
              <a:r>
                <a:rPr lang="en-GB" dirty="0"/>
                <a:t>Sea Ice</a:t>
              </a:r>
            </a:p>
          </p:txBody>
        </p:sp>
      </p:grpSp>
      <p:grpSp>
        <p:nvGrpSpPr>
          <p:cNvPr id="20" name="Group 19"/>
          <p:cNvGrpSpPr/>
          <p:nvPr/>
        </p:nvGrpSpPr>
        <p:grpSpPr>
          <a:xfrm>
            <a:off x="1787399" y="4032329"/>
            <a:ext cx="1222941" cy="1218814"/>
            <a:chOff x="3688628" y="3137510"/>
            <a:chExt cx="1296144" cy="1296144"/>
          </a:xfrm>
        </p:grpSpPr>
        <p:sp>
          <p:nvSpPr>
            <p:cNvPr id="14" name="Oval 13"/>
            <p:cNvSpPr/>
            <p:nvPr/>
          </p:nvSpPr>
          <p:spPr>
            <a:xfrm>
              <a:off x="3688628" y="3137510"/>
              <a:ext cx="1296144" cy="129614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938834" y="3552068"/>
              <a:ext cx="934154" cy="392765"/>
            </a:xfrm>
            <a:prstGeom prst="rect">
              <a:avLst/>
            </a:prstGeom>
            <a:noFill/>
            <a:ln>
              <a:noFill/>
            </a:ln>
          </p:spPr>
          <p:txBody>
            <a:bodyPr wrap="none" rtlCol="0">
              <a:spAutoFit/>
            </a:bodyPr>
            <a:lstStyle/>
            <a:p>
              <a:r>
                <a:rPr lang="en-GB" dirty="0"/>
                <a:t>Waves</a:t>
              </a:r>
            </a:p>
          </p:txBody>
        </p:sp>
      </p:grpSp>
      <p:sp>
        <p:nvSpPr>
          <p:cNvPr id="42" name="Title 1"/>
          <p:cNvSpPr>
            <a:spLocks noGrp="1"/>
          </p:cNvSpPr>
          <p:nvPr>
            <p:ph type="title"/>
          </p:nvPr>
        </p:nvSpPr>
        <p:spPr>
          <a:xfrm>
            <a:off x="437448" y="270568"/>
            <a:ext cx="12596498" cy="398420"/>
          </a:xfrm>
        </p:spPr>
        <p:txBody>
          <a:bodyPr>
            <a:noAutofit/>
          </a:bodyPr>
          <a:lstStyle/>
          <a:p>
            <a:r>
              <a:rPr lang="en-GB" sz="3200" b="1" dirty="0">
                <a:solidFill>
                  <a:srgbClr val="1F497D"/>
                </a:solidFill>
                <a:latin typeface="+mn-lt"/>
              </a:rPr>
              <a:t>Summary</a:t>
            </a:r>
          </a:p>
        </p:txBody>
      </p:sp>
      <p:sp>
        <p:nvSpPr>
          <p:cNvPr id="44" name="Oval 43"/>
          <p:cNvSpPr/>
          <p:nvPr/>
        </p:nvSpPr>
        <p:spPr>
          <a:xfrm>
            <a:off x="3428530" y="1124744"/>
            <a:ext cx="3174209" cy="44552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p:cNvSpPr/>
          <p:nvPr/>
        </p:nvSpPr>
        <p:spPr>
          <a:xfrm>
            <a:off x="3330380" y="1206044"/>
            <a:ext cx="5105771" cy="44552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TextBox 45"/>
          <p:cNvSpPr txBox="1"/>
          <p:nvPr/>
        </p:nvSpPr>
        <p:spPr>
          <a:xfrm>
            <a:off x="1465807" y="1865363"/>
            <a:ext cx="1428596" cy="369332"/>
          </a:xfrm>
          <a:prstGeom prst="rect">
            <a:avLst/>
          </a:prstGeom>
          <a:noFill/>
          <a:ln>
            <a:noFill/>
          </a:ln>
        </p:spPr>
        <p:txBody>
          <a:bodyPr wrap="none" rtlCol="0">
            <a:spAutoFit/>
          </a:bodyPr>
          <a:lstStyle/>
          <a:p>
            <a:r>
              <a:rPr lang="en-GB" dirty="0"/>
              <a:t>Atmosphere</a:t>
            </a:r>
          </a:p>
        </p:txBody>
      </p:sp>
      <p:sp>
        <p:nvSpPr>
          <p:cNvPr id="47" name="TextBox 46"/>
          <p:cNvSpPr txBox="1"/>
          <p:nvPr/>
        </p:nvSpPr>
        <p:spPr>
          <a:xfrm>
            <a:off x="3804752" y="2575346"/>
            <a:ext cx="898516" cy="369332"/>
          </a:xfrm>
          <a:prstGeom prst="rect">
            <a:avLst/>
          </a:prstGeom>
          <a:noFill/>
          <a:ln>
            <a:noFill/>
          </a:ln>
        </p:spPr>
        <p:txBody>
          <a:bodyPr wrap="none" rtlCol="0">
            <a:spAutoFit/>
          </a:bodyPr>
          <a:lstStyle/>
          <a:p>
            <a:r>
              <a:rPr lang="en-GB" dirty="0"/>
              <a:t>3D-Var</a:t>
            </a:r>
          </a:p>
        </p:txBody>
      </p:sp>
      <p:sp>
        <p:nvSpPr>
          <p:cNvPr id="48" name="TextBox 47"/>
          <p:cNvSpPr txBox="1"/>
          <p:nvPr/>
        </p:nvSpPr>
        <p:spPr>
          <a:xfrm>
            <a:off x="3761735" y="4161672"/>
            <a:ext cx="898516" cy="369332"/>
          </a:xfrm>
          <a:prstGeom prst="rect">
            <a:avLst/>
          </a:prstGeom>
          <a:noFill/>
          <a:ln>
            <a:noFill/>
          </a:ln>
        </p:spPr>
        <p:txBody>
          <a:bodyPr wrap="none" rtlCol="0">
            <a:spAutoFit/>
          </a:bodyPr>
          <a:lstStyle/>
          <a:p>
            <a:r>
              <a:rPr lang="en-GB" dirty="0"/>
              <a:t>3D-Var</a:t>
            </a:r>
          </a:p>
        </p:txBody>
      </p:sp>
      <p:sp>
        <p:nvSpPr>
          <p:cNvPr id="49" name="TextBox 48"/>
          <p:cNvSpPr txBox="1"/>
          <p:nvPr/>
        </p:nvSpPr>
        <p:spPr>
          <a:xfrm>
            <a:off x="2184707" y="4737734"/>
            <a:ext cx="428323" cy="369332"/>
          </a:xfrm>
          <a:prstGeom prst="rect">
            <a:avLst/>
          </a:prstGeom>
          <a:noFill/>
          <a:ln>
            <a:noFill/>
          </a:ln>
        </p:spPr>
        <p:txBody>
          <a:bodyPr wrap="none" rtlCol="0">
            <a:spAutoFit/>
          </a:bodyPr>
          <a:lstStyle/>
          <a:p>
            <a:pPr algn="ctr"/>
            <a:r>
              <a:rPr lang="en-GB" dirty="0"/>
              <a:t>OI</a:t>
            </a:r>
          </a:p>
        </p:txBody>
      </p:sp>
      <p:sp>
        <p:nvSpPr>
          <p:cNvPr id="50" name="TextBox 49"/>
          <p:cNvSpPr txBox="1"/>
          <p:nvPr/>
        </p:nvSpPr>
        <p:spPr>
          <a:xfrm>
            <a:off x="309896" y="3866585"/>
            <a:ext cx="954145" cy="369332"/>
          </a:xfrm>
          <a:prstGeom prst="rect">
            <a:avLst/>
          </a:prstGeom>
          <a:noFill/>
          <a:ln>
            <a:noFill/>
          </a:ln>
        </p:spPr>
        <p:txBody>
          <a:bodyPr wrap="none" rtlCol="0">
            <a:spAutoFit/>
          </a:bodyPr>
          <a:lstStyle/>
          <a:p>
            <a:pPr algn="ctr"/>
            <a:r>
              <a:rPr lang="en-GB" dirty="0"/>
              <a:t>EKF-OI</a:t>
            </a:r>
          </a:p>
        </p:txBody>
      </p:sp>
      <p:cxnSp>
        <p:nvCxnSpPr>
          <p:cNvPr id="33" name="Straight Arrow Connector 32"/>
          <p:cNvCxnSpPr/>
          <p:nvPr/>
        </p:nvCxnSpPr>
        <p:spPr>
          <a:xfrm>
            <a:off x="2807623" y="2192911"/>
            <a:ext cx="853778" cy="255530"/>
          </a:xfrm>
          <a:prstGeom prst="straightConnector1">
            <a:avLst/>
          </a:prstGeom>
          <a:ln w="19050">
            <a:solidFill>
              <a:srgbClr val="4A7EBB"/>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4184093" y="3159896"/>
            <a:ext cx="0" cy="380081"/>
          </a:xfrm>
          <a:prstGeom prst="straightConnector1">
            <a:avLst/>
          </a:prstGeom>
          <a:ln w="19050">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3046942" y="4377918"/>
            <a:ext cx="473455" cy="53698"/>
          </a:xfrm>
          <a:prstGeom prst="straightConnector1">
            <a:avLst/>
          </a:prstGeom>
          <a:ln w="19050" cmpd="sng">
            <a:prstDash val="soli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2581343" y="2609313"/>
            <a:ext cx="1060870" cy="114142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2220807" y="2778042"/>
            <a:ext cx="178063" cy="111959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1124143" y="2607358"/>
            <a:ext cx="588783" cy="72141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Slide Number Placeholder 1">
            <a:extLst>
              <a:ext uri="{FF2B5EF4-FFF2-40B4-BE49-F238E27FC236}">
                <a16:creationId xmlns:a16="http://schemas.microsoft.com/office/drawing/2014/main" id="{8F1D5BE5-1D59-4B90-AEE1-A1993F87A4B4}"/>
              </a:ext>
            </a:extLst>
          </p:cNvPr>
          <p:cNvSpPr>
            <a:spLocks noGrp="1"/>
          </p:cNvSpPr>
          <p:nvPr>
            <p:ph type="sldNum" sz="quarter" idx="10"/>
          </p:nvPr>
        </p:nvSpPr>
        <p:spPr>
          <a:xfrm>
            <a:off x="10029600" y="6454553"/>
            <a:ext cx="2159224" cy="216000"/>
          </a:xfrm>
        </p:spPr>
        <p:txBody>
          <a:bodyPr/>
          <a:lstStyle/>
          <a:p>
            <a:fld id="{6B3B0B0F-E794-1244-9699-107C60B9C23A}" type="slidenum">
              <a:rPr lang="en-US" smtClean="0"/>
              <a:pPr/>
              <a:t>10</a:t>
            </a:fld>
            <a:endParaRPr lang="en-US" dirty="0"/>
          </a:p>
        </p:txBody>
      </p:sp>
      <p:sp>
        <p:nvSpPr>
          <p:cNvPr id="43" name="Content Placeholder 4">
            <a:extLst>
              <a:ext uri="{FF2B5EF4-FFF2-40B4-BE49-F238E27FC236}">
                <a16:creationId xmlns:a16="http://schemas.microsoft.com/office/drawing/2014/main" id="{BFF6DD87-AEE9-443F-A8B7-C02A0160A138}"/>
              </a:ext>
            </a:extLst>
          </p:cNvPr>
          <p:cNvSpPr txBox="1">
            <a:spLocks/>
          </p:cNvSpPr>
          <p:nvPr/>
        </p:nvSpPr>
        <p:spPr>
          <a:xfrm>
            <a:off x="5024669" y="469778"/>
            <a:ext cx="6989722" cy="6066858"/>
          </a:xfrm>
          <a:prstGeom prst="rect">
            <a:avLst/>
          </a:prstGeom>
          <a:solidFill>
            <a:schemeClr val="bg1"/>
          </a:solidFill>
          <a:ln w="38100">
            <a:solidFill>
              <a:srgbClr val="FF0000"/>
            </a:solidFill>
          </a:ln>
        </p:spPr>
        <p:txBody>
          <a:bodyPr/>
          <a:lst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GB" sz="2400" dirty="0">
                <a:solidFill>
                  <a:schemeClr val="tx1"/>
                </a:solidFill>
                <a:latin typeface="Calibri" panose="020F0502020204030204" pitchFamily="34" charset="0"/>
                <a:sym typeface="Wingdings" panose="05000000000000000000" pitchFamily="2" charset="2"/>
              </a:rPr>
              <a:t>-ECMWF Earth system approach</a:t>
            </a:r>
          </a:p>
          <a:p>
            <a:pPr marL="0" indent="0">
              <a:spcBef>
                <a:spcPts val="0"/>
              </a:spcBef>
              <a:buNone/>
            </a:pPr>
            <a:r>
              <a:rPr lang="en-GB" sz="2400" dirty="0">
                <a:solidFill>
                  <a:schemeClr val="tx1"/>
                </a:solidFill>
                <a:latin typeface="Calibri" panose="020F0502020204030204" pitchFamily="34" charset="0"/>
                <a:sym typeface="Wingdings" panose="05000000000000000000" pitchFamily="2" charset="2"/>
              </a:rPr>
              <a:t>Interface observations  relevance of L-band data</a:t>
            </a:r>
          </a:p>
          <a:p>
            <a:pPr marL="0" indent="0">
              <a:spcBef>
                <a:spcPts val="0"/>
              </a:spcBef>
              <a:buNone/>
            </a:pPr>
            <a:endParaRPr lang="en-GB" sz="2400" dirty="0">
              <a:solidFill>
                <a:schemeClr val="tx1"/>
              </a:solidFill>
              <a:latin typeface="Calibri" panose="020F0502020204030204" pitchFamily="34" charset="0"/>
              <a:sym typeface="Wingdings" panose="05000000000000000000" pitchFamily="2" charset="2"/>
            </a:endParaRPr>
          </a:p>
          <a:p>
            <a:pPr marL="0" indent="0">
              <a:spcBef>
                <a:spcPts val="0"/>
              </a:spcBef>
              <a:buNone/>
            </a:pPr>
            <a:r>
              <a:rPr lang="en-GB" sz="2400" dirty="0">
                <a:solidFill>
                  <a:schemeClr val="tx1"/>
                </a:solidFill>
                <a:latin typeface="Calibri" panose="020F0502020204030204" pitchFamily="34" charset="0"/>
                <a:sym typeface="Wingdings" panose="05000000000000000000" pitchFamily="2" charset="2"/>
              </a:rPr>
              <a:t>-SMOS brightness temperature long term monitoring, SMOS NN soil moisture assimilation operational NWP and research for CEMS flood and fire </a:t>
            </a:r>
            <a:r>
              <a:rPr lang="en-GB" sz="2400" dirty="0" err="1">
                <a:solidFill>
                  <a:schemeClr val="tx1"/>
                </a:solidFill>
                <a:latin typeface="Calibri" panose="020F0502020204030204" pitchFamily="34" charset="0"/>
                <a:sym typeface="Wingdings" panose="05000000000000000000" pitchFamily="2" charset="2"/>
              </a:rPr>
              <a:t>foreacasts</a:t>
            </a:r>
            <a:r>
              <a:rPr lang="en-GB" sz="2400" dirty="0">
                <a:solidFill>
                  <a:schemeClr val="tx1"/>
                </a:solidFill>
                <a:latin typeface="Calibri" panose="020F0502020204030204" pitchFamily="34" charset="0"/>
                <a:sym typeface="Wingdings" panose="05000000000000000000" pitchFamily="2" charset="2"/>
              </a:rPr>
              <a:t> </a:t>
            </a:r>
          </a:p>
          <a:p>
            <a:pPr marL="0" indent="0">
              <a:spcBef>
                <a:spcPts val="0"/>
              </a:spcBef>
              <a:buNone/>
            </a:pPr>
            <a:endParaRPr lang="en-GB" sz="2400" dirty="0">
              <a:solidFill>
                <a:schemeClr val="tx1"/>
              </a:solidFill>
              <a:latin typeface="Calibri" panose="020F0502020204030204" pitchFamily="34" charset="0"/>
              <a:sym typeface="Wingdings" panose="05000000000000000000" pitchFamily="2" charset="2"/>
            </a:endParaRPr>
          </a:p>
          <a:p>
            <a:pPr marL="0" indent="0">
              <a:spcBef>
                <a:spcPts val="0"/>
              </a:spcBef>
              <a:buNone/>
            </a:pPr>
            <a:r>
              <a:rPr lang="en-GB" sz="2400" dirty="0">
                <a:solidFill>
                  <a:schemeClr val="tx1"/>
                </a:solidFill>
                <a:latin typeface="Calibri" panose="020F0502020204030204" pitchFamily="34" charset="0"/>
                <a:sym typeface="Wingdings" panose="05000000000000000000" pitchFamily="2" charset="2"/>
              </a:rPr>
              <a:t>-SMOS used for sea-ice assimilation test (Balan-Sarojini et al., The Cryosphere,  2021) and SMOS Sea Surface Salinity used for OCEAN5 system verification. </a:t>
            </a:r>
          </a:p>
          <a:p>
            <a:pPr marL="0" indent="0">
              <a:spcBef>
                <a:spcPts val="0"/>
              </a:spcBef>
              <a:buNone/>
            </a:pPr>
            <a:endParaRPr lang="en-GB" sz="2400" dirty="0">
              <a:solidFill>
                <a:schemeClr val="tx1"/>
              </a:solidFill>
              <a:latin typeface="Calibri" panose="020F0502020204030204" pitchFamily="34" charset="0"/>
              <a:sym typeface="Wingdings" panose="05000000000000000000" pitchFamily="2" charset="2"/>
            </a:endParaRPr>
          </a:p>
          <a:p>
            <a:pPr marL="0" indent="0">
              <a:spcBef>
                <a:spcPts val="0"/>
              </a:spcBef>
              <a:buNone/>
            </a:pPr>
            <a:r>
              <a:rPr lang="en-GB" sz="2400" dirty="0">
                <a:solidFill>
                  <a:schemeClr val="tx1"/>
                </a:solidFill>
                <a:latin typeface="Calibri" panose="020F0502020204030204" pitchFamily="34" charset="0"/>
                <a:sym typeface="Wingdings" panose="05000000000000000000" pitchFamily="2" charset="2"/>
              </a:rPr>
              <a:t>-SMAP used in operations for Monitoring since 2021</a:t>
            </a:r>
          </a:p>
          <a:p>
            <a:pPr marL="0" indent="0">
              <a:spcBef>
                <a:spcPts val="0"/>
              </a:spcBef>
              <a:buNone/>
            </a:pPr>
            <a:endParaRPr lang="en-GB" sz="2400" dirty="0">
              <a:solidFill>
                <a:schemeClr val="tx1"/>
              </a:solidFill>
              <a:latin typeface="Calibri" panose="020F0502020204030204" pitchFamily="34" charset="0"/>
              <a:sym typeface="Wingdings" panose="05000000000000000000" pitchFamily="2" charset="2"/>
            </a:endParaRPr>
          </a:p>
          <a:p>
            <a:pPr marL="0" indent="0">
              <a:spcBef>
                <a:spcPts val="0"/>
              </a:spcBef>
              <a:buNone/>
            </a:pPr>
            <a:r>
              <a:rPr lang="en-GB" sz="2400" dirty="0">
                <a:solidFill>
                  <a:schemeClr val="tx1"/>
                </a:solidFill>
                <a:latin typeface="Calibri" panose="020F0502020204030204" pitchFamily="34" charset="0"/>
                <a:sym typeface="Wingdings" panose="05000000000000000000" pitchFamily="2" charset="2"/>
              </a:rPr>
              <a:t>-Future L-band missions (e.g. CIMR) will contribute ECMWF’s Earth system approach for NWP and future reanalyses</a:t>
            </a:r>
          </a:p>
        </p:txBody>
      </p:sp>
    </p:spTree>
    <p:extLst>
      <p:ext uri="{BB962C8B-B14F-4D97-AF65-F5344CB8AC3E}">
        <p14:creationId xmlns:p14="http://schemas.microsoft.com/office/powerpoint/2010/main" val="310917595"/>
      </p:ext>
    </p:extLst>
  </p:cSld>
  <p:clrMapOvr>
    <a:masterClrMapping/>
  </p:clrMapOvr>
  <mc:AlternateContent xmlns:mc="http://schemas.openxmlformats.org/markup-compatibility/2006" xmlns:p14="http://schemas.microsoft.com/office/powerpoint/2010/main">
    <mc:Choice Requires="p14">
      <p:transition spd="slow" p14:dur="2000" advTm="4610"/>
    </mc:Choice>
    <mc:Fallback xmlns="">
      <p:transition spd="slow" advTm="461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DD270321-8025-4463-8C48-1AF3BDCCEB52}"/>
              </a:ext>
            </a:extLst>
          </p:cNvPr>
          <p:cNvSpPr/>
          <p:nvPr/>
        </p:nvSpPr>
        <p:spPr>
          <a:xfrm>
            <a:off x="1394757" y="1190198"/>
            <a:ext cx="1376068" cy="1152818"/>
          </a:xfrm>
          <a:prstGeom prst="ellipse">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1645612" y="1462266"/>
            <a:ext cx="898516" cy="646331"/>
          </a:xfrm>
          <a:prstGeom prst="rect">
            <a:avLst/>
          </a:prstGeom>
          <a:noFill/>
          <a:ln>
            <a:noFill/>
          </a:ln>
        </p:spPr>
        <p:txBody>
          <a:bodyPr wrap="none" rtlCol="0">
            <a:spAutoFit/>
          </a:bodyPr>
          <a:lstStyle/>
          <a:p>
            <a:endParaRPr lang="en-GB" dirty="0"/>
          </a:p>
          <a:p>
            <a:pPr algn="ctr"/>
            <a:r>
              <a:rPr lang="en-GB" dirty="0"/>
              <a:t>4D-Var</a:t>
            </a:r>
          </a:p>
        </p:txBody>
      </p:sp>
      <p:grpSp>
        <p:nvGrpSpPr>
          <p:cNvPr id="17" name="Group 16"/>
          <p:cNvGrpSpPr/>
          <p:nvPr/>
        </p:nvGrpSpPr>
        <p:grpSpPr>
          <a:xfrm>
            <a:off x="205589" y="2990398"/>
            <a:ext cx="1063563" cy="1091198"/>
            <a:chOff x="2062929" y="2625256"/>
            <a:chExt cx="1296144" cy="1296144"/>
          </a:xfrm>
        </p:grpSpPr>
        <p:sp>
          <p:nvSpPr>
            <p:cNvPr id="8" name="Oval 7"/>
            <p:cNvSpPr/>
            <p:nvPr/>
          </p:nvSpPr>
          <p:spPr>
            <a:xfrm>
              <a:off x="2062929" y="2625256"/>
              <a:ext cx="1296144" cy="1296144"/>
            </a:xfrm>
            <a:prstGeom prst="ellipse">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309723" y="2948758"/>
              <a:ext cx="850185" cy="428642"/>
            </a:xfrm>
            <a:prstGeom prst="rect">
              <a:avLst/>
            </a:prstGeom>
            <a:noFill/>
            <a:ln>
              <a:noFill/>
            </a:ln>
          </p:spPr>
          <p:txBody>
            <a:bodyPr wrap="none" rtlCol="0">
              <a:spAutoFit/>
            </a:bodyPr>
            <a:lstStyle/>
            <a:p>
              <a:r>
                <a:rPr lang="en-GB" dirty="0"/>
                <a:t>Land</a:t>
              </a:r>
            </a:p>
          </p:txBody>
        </p:sp>
      </p:grpSp>
      <p:grpSp>
        <p:nvGrpSpPr>
          <p:cNvPr id="19" name="Group 18"/>
          <p:cNvGrpSpPr/>
          <p:nvPr/>
        </p:nvGrpSpPr>
        <p:grpSpPr>
          <a:xfrm>
            <a:off x="3498999" y="3274460"/>
            <a:ext cx="1182180" cy="1185015"/>
            <a:chOff x="5436096" y="2440590"/>
            <a:chExt cx="1296144" cy="1296144"/>
          </a:xfrm>
        </p:grpSpPr>
        <p:sp>
          <p:nvSpPr>
            <p:cNvPr id="10" name="Oval 9"/>
            <p:cNvSpPr/>
            <p:nvPr/>
          </p:nvSpPr>
          <p:spPr>
            <a:xfrm>
              <a:off x="5436096" y="2440590"/>
              <a:ext cx="1296144" cy="129614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5681265" y="2819677"/>
              <a:ext cx="947663" cy="394706"/>
            </a:xfrm>
            <a:prstGeom prst="rect">
              <a:avLst/>
            </a:prstGeom>
            <a:noFill/>
            <a:ln>
              <a:noFill/>
            </a:ln>
          </p:spPr>
          <p:txBody>
            <a:bodyPr wrap="none" rtlCol="0">
              <a:spAutoFit/>
            </a:bodyPr>
            <a:lstStyle/>
            <a:p>
              <a:r>
                <a:rPr lang="en-GB" dirty="0"/>
                <a:t>Ocean</a:t>
              </a:r>
            </a:p>
          </p:txBody>
        </p:sp>
      </p:grpSp>
      <p:grpSp>
        <p:nvGrpSpPr>
          <p:cNvPr id="18" name="Group 17"/>
          <p:cNvGrpSpPr/>
          <p:nvPr/>
        </p:nvGrpSpPr>
        <p:grpSpPr>
          <a:xfrm>
            <a:off x="3612960" y="1726912"/>
            <a:ext cx="1080892" cy="1059289"/>
            <a:chOff x="5179317" y="537293"/>
            <a:chExt cx="1311521" cy="1296144"/>
          </a:xfrm>
        </p:grpSpPr>
        <p:sp>
          <p:nvSpPr>
            <p:cNvPr id="12" name="Oval 11"/>
            <p:cNvSpPr/>
            <p:nvPr/>
          </p:nvSpPr>
          <p:spPr>
            <a:xfrm>
              <a:off x="5179317" y="537293"/>
              <a:ext cx="1296144" cy="1296144"/>
            </a:xfrm>
            <a:prstGeom prst="ellipse">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5317594" y="917583"/>
              <a:ext cx="1173244" cy="441554"/>
            </a:xfrm>
            <a:prstGeom prst="rect">
              <a:avLst/>
            </a:prstGeom>
            <a:noFill/>
            <a:ln>
              <a:noFill/>
            </a:ln>
          </p:spPr>
          <p:txBody>
            <a:bodyPr wrap="none" rtlCol="0">
              <a:spAutoFit/>
            </a:bodyPr>
            <a:lstStyle/>
            <a:p>
              <a:r>
                <a:rPr lang="en-GB" dirty="0"/>
                <a:t>Sea Ice</a:t>
              </a:r>
            </a:p>
          </p:txBody>
        </p:sp>
      </p:grpSp>
      <p:grpSp>
        <p:nvGrpSpPr>
          <p:cNvPr id="20" name="Group 19"/>
          <p:cNvGrpSpPr/>
          <p:nvPr/>
        </p:nvGrpSpPr>
        <p:grpSpPr>
          <a:xfrm>
            <a:off x="1737801" y="3707910"/>
            <a:ext cx="1222941" cy="1190872"/>
            <a:chOff x="3688628" y="3137510"/>
            <a:chExt cx="1296144" cy="1296144"/>
          </a:xfrm>
        </p:grpSpPr>
        <p:sp>
          <p:nvSpPr>
            <p:cNvPr id="14" name="Oval 13"/>
            <p:cNvSpPr/>
            <p:nvPr/>
          </p:nvSpPr>
          <p:spPr>
            <a:xfrm>
              <a:off x="3688628" y="3137510"/>
              <a:ext cx="1296144" cy="129614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938834" y="3552068"/>
              <a:ext cx="934154" cy="392765"/>
            </a:xfrm>
            <a:prstGeom prst="rect">
              <a:avLst/>
            </a:prstGeom>
            <a:noFill/>
            <a:ln>
              <a:noFill/>
            </a:ln>
          </p:spPr>
          <p:txBody>
            <a:bodyPr wrap="none" rtlCol="0">
              <a:spAutoFit/>
            </a:bodyPr>
            <a:lstStyle/>
            <a:p>
              <a:r>
                <a:rPr lang="en-GB" dirty="0"/>
                <a:t>Waves</a:t>
              </a:r>
            </a:p>
          </p:txBody>
        </p:sp>
      </p:grpSp>
      <p:sp>
        <p:nvSpPr>
          <p:cNvPr id="42" name="Title 1"/>
          <p:cNvSpPr>
            <a:spLocks noGrp="1"/>
          </p:cNvSpPr>
          <p:nvPr>
            <p:ph type="title"/>
          </p:nvPr>
        </p:nvSpPr>
        <p:spPr>
          <a:xfrm>
            <a:off x="205589" y="-148550"/>
            <a:ext cx="13089244" cy="832437"/>
          </a:xfrm>
        </p:spPr>
        <p:txBody>
          <a:bodyPr>
            <a:noAutofit/>
          </a:bodyPr>
          <a:lstStyle/>
          <a:p>
            <a:br>
              <a:rPr lang="en-GB" sz="2800" b="1" dirty="0">
                <a:solidFill>
                  <a:srgbClr val="1F497D"/>
                </a:solidFill>
                <a:latin typeface="+mn-lt"/>
              </a:rPr>
            </a:br>
            <a:r>
              <a:rPr lang="en-GB" sz="2800" b="1" dirty="0">
                <a:solidFill>
                  <a:srgbClr val="1F497D"/>
                </a:solidFill>
                <a:latin typeface="+mn-lt"/>
              </a:rPr>
              <a:t> Earth System approach</a:t>
            </a:r>
            <a:br>
              <a:rPr lang="en-GB" sz="2800" b="1" dirty="0">
                <a:solidFill>
                  <a:srgbClr val="1F497D"/>
                </a:solidFill>
                <a:latin typeface="+mn-lt"/>
              </a:rPr>
            </a:br>
            <a:r>
              <a:rPr lang="en-GB" sz="2800" b="1" dirty="0">
                <a:solidFill>
                  <a:srgbClr val="1F497D"/>
                </a:solidFill>
                <a:latin typeface="+mn-lt"/>
              </a:rPr>
              <a:t>Coupled assimilation for NWP &amp; reanalyses</a:t>
            </a:r>
          </a:p>
        </p:txBody>
      </p:sp>
      <p:sp>
        <p:nvSpPr>
          <p:cNvPr id="44" name="Oval 43"/>
          <p:cNvSpPr/>
          <p:nvPr/>
        </p:nvSpPr>
        <p:spPr>
          <a:xfrm>
            <a:off x="3428530" y="1124744"/>
            <a:ext cx="3174209" cy="44552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p:cNvSpPr/>
          <p:nvPr/>
        </p:nvSpPr>
        <p:spPr>
          <a:xfrm>
            <a:off x="3330380" y="1206044"/>
            <a:ext cx="5105771" cy="44552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TextBox 45"/>
          <p:cNvSpPr txBox="1"/>
          <p:nvPr/>
        </p:nvSpPr>
        <p:spPr>
          <a:xfrm>
            <a:off x="1416209" y="1540944"/>
            <a:ext cx="1428596" cy="369332"/>
          </a:xfrm>
          <a:prstGeom prst="rect">
            <a:avLst/>
          </a:prstGeom>
          <a:noFill/>
          <a:ln>
            <a:noFill/>
          </a:ln>
        </p:spPr>
        <p:txBody>
          <a:bodyPr wrap="none" rtlCol="0">
            <a:spAutoFit/>
          </a:bodyPr>
          <a:lstStyle/>
          <a:p>
            <a:r>
              <a:rPr lang="en-GB" dirty="0"/>
              <a:t>Atmosphere</a:t>
            </a:r>
          </a:p>
        </p:txBody>
      </p:sp>
      <p:sp>
        <p:nvSpPr>
          <p:cNvPr id="47" name="TextBox 46"/>
          <p:cNvSpPr txBox="1"/>
          <p:nvPr/>
        </p:nvSpPr>
        <p:spPr>
          <a:xfrm>
            <a:off x="3755154" y="2250927"/>
            <a:ext cx="898516" cy="369332"/>
          </a:xfrm>
          <a:prstGeom prst="rect">
            <a:avLst/>
          </a:prstGeom>
          <a:noFill/>
          <a:ln>
            <a:noFill/>
          </a:ln>
        </p:spPr>
        <p:txBody>
          <a:bodyPr wrap="none" rtlCol="0">
            <a:spAutoFit/>
          </a:bodyPr>
          <a:lstStyle/>
          <a:p>
            <a:r>
              <a:rPr lang="en-GB" dirty="0"/>
              <a:t>3D-Var</a:t>
            </a:r>
          </a:p>
        </p:txBody>
      </p:sp>
      <p:sp>
        <p:nvSpPr>
          <p:cNvPr id="48" name="TextBox 47"/>
          <p:cNvSpPr txBox="1"/>
          <p:nvPr/>
        </p:nvSpPr>
        <p:spPr>
          <a:xfrm>
            <a:off x="3712137" y="3837253"/>
            <a:ext cx="898516" cy="369332"/>
          </a:xfrm>
          <a:prstGeom prst="rect">
            <a:avLst/>
          </a:prstGeom>
          <a:noFill/>
          <a:ln>
            <a:noFill/>
          </a:ln>
        </p:spPr>
        <p:txBody>
          <a:bodyPr wrap="none" rtlCol="0">
            <a:spAutoFit/>
          </a:bodyPr>
          <a:lstStyle/>
          <a:p>
            <a:r>
              <a:rPr lang="en-GB" dirty="0"/>
              <a:t>3D-Var</a:t>
            </a:r>
          </a:p>
        </p:txBody>
      </p:sp>
      <p:sp>
        <p:nvSpPr>
          <p:cNvPr id="49" name="TextBox 48"/>
          <p:cNvSpPr txBox="1"/>
          <p:nvPr/>
        </p:nvSpPr>
        <p:spPr>
          <a:xfrm>
            <a:off x="2135109" y="4413315"/>
            <a:ext cx="428323" cy="369332"/>
          </a:xfrm>
          <a:prstGeom prst="rect">
            <a:avLst/>
          </a:prstGeom>
          <a:noFill/>
          <a:ln>
            <a:noFill/>
          </a:ln>
        </p:spPr>
        <p:txBody>
          <a:bodyPr wrap="none" rtlCol="0">
            <a:spAutoFit/>
          </a:bodyPr>
          <a:lstStyle/>
          <a:p>
            <a:pPr algn="ctr"/>
            <a:r>
              <a:rPr lang="en-GB" dirty="0"/>
              <a:t>OI</a:t>
            </a:r>
          </a:p>
        </p:txBody>
      </p:sp>
      <p:sp>
        <p:nvSpPr>
          <p:cNvPr id="50" name="TextBox 49"/>
          <p:cNvSpPr txBox="1"/>
          <p:nvPr/>
        </p:nvSpPr>
        <p:spPr>
          <a:xfrm>
            <a:off x="260298" y="3542166"/>
            <a:ext cx="954145" cy="369332"/>
          </a:xfrm>
          <a:prstGeom prst="rect">
            <a:avLst/>
          </a:prstGeom>
          <a:noFill/>
          <a:ln>
            <a:noFill/>
          </a:ln>
        </p:spPr>
        <p:txBody>
          <a:bodyPr wrap="none" rtlCol="0">
            <a:spAutoFit/>
          </a:bodyPr>
          <a:lstStyle/>
          <a:p>
            <a:pPr algn="ctr"/>
            <a:r>
              <a:rPr lang="en-GB" dirty="0"/>
              <a:t>EKF-OI</a:t>
            </a:r>
          </a:p>
        </p:txBody>
      </p:sp>
      <p:cxnSp>
        <p:nvCxnSpPr>
          <p:cNvPr id="33" name="Straight Arrow Connector 32"/>
          <p:cNvCxnSpPr>
            <a:cxnSpLocks/>
          </p:cNvCxnSpPr>
          <p:nvPr/>
        </p:nvCxnSpPr>
        <p:spPr>
          <a:xfrm>
            <a:off x="2758025" y="1868492"/>
            <a:ext cx="853778" cy="255530"/>
          </a:xfrm>
          <a:prstGeom prst="straightConnector1">
            <a:avLst/>
          </a:prstGeom>
          <a:ln w="19050">
            <a:solidFill>
              <a:srgbClr val="4A7EBB"/>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cxnSpLocks/>
          </p:cNvCxnSpPr>
          <p:nvPr/>
        </p:nvCxnSpPr>
        <p:spPr>
          <a:xfrm>
            <a:off x="4134495" y="2835477"/>
            <a:ext cx="0" cy="371368"/>
          </a:xfrm>
          <a:prstGeom prst="straightConnector1">
            <a:avLst/>
          </a:prstGeom>
          <a:ln w="19050">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cxnSpLocks/>
          </p:cNvCxnSpPr>
          <p:nvPr/>
        </p:nvCxnSpPr>
        <p:spPr>
          <a:xfrm flipV="1">
            <a:off x="2997344" y="4053499"/>
            <a:ext cx="473455" cy="53698"/>
          </a:xfrm>
          <a:prstGeom prst="straightConnector1">
            <a:avLst/>
          </a:prstGeom>
          <a:ln w="19050" cmpd="sng">
            <a:prstDash val="soli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cxnSpLocks/>
          </p:cNvCxnSpPr>
          <p:nvPr/>
        </p:nvCxnSpPr>
        <p:spPr>
          <a:xfrm>
            <a:off x="2531745" y="2284894"/>
            <a:ext cx="1060870" cy="114142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cxnSpLocks/>
          </p:cNvCxnSpPr>
          <p:nvPr/>
        </p:nvCxnSpPr>
        <p:spPr>
          <a:xfrm>
            <a:off x="2171209" y="2453623"/>
            <a:ext cx="178063" cy="111959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cxnSpLocks/>
          </p:cNvCxnSpPr>
          <p:nvPr/>
        </p:nvCxnSpPr>
        <p:spPr>
          <a:xfrm flipH="1">
            <a:off x="1074546" y="2282939"/>
            <a:ext cx="588783" cy="72141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2838800" y="1232068"/>
            <a:ext cx="4134465" cy="369332"/>
          </a:xfrm>
          <a:prstGeom prst="rect">
            <a:avLst/>
          </a:prstGeom>
          <a:noFill/>
        </p:spPr>
        <p:txBody>
          <a:bodyPr wrap="none" rtlCol="0">
            <a:spAutoFit/>
          </a:bodyPr>
          <a:lstStyle/>
          <a:p>
            <a:r>
              <a:rPr lang="en-US" b="1" dirty="0"/>
              <a:t>Integrated Forecasting System (IFS)</a:t>
            </a:r>
          </a:p>
        </p:txBody>
      </p:sp>
      <p:sp>
        <p:nvSpPr>
          <p:cNvPr id="37" name="Slide Number Placeholder 1">
            <a:extLst>
              <a:ext uri="{FF2B5EF4-FFF2-40B4-BE49-F238E27FC236}">
                <a16:creationId xmlns:a16="http://schemas.microsoft.com/office/drawing/2014/main" id="{8F1D5BE5-1D59-4B90-AEE1-A1993F87A4B4}"/>
              </a:ext>
            </a:extLst>
          </p:cNvPr>
          <p:cNvSpPr>
            <a:spLocks noGrp="1"/>
          </p:cNvSpPr>
          <p:nvPr>
            <p:ph type="sldNum" sz="quarter" idx="10"/>
          </p:nvPr>
        </p:nvSpPr>
        <p:spPr>
          <a:xfrm>
            <a:off x="10029600" y="6454553"/>
            <a:ext cx="2159224" cy="216000"/>
          </a:xfrm>
        </p:spPr>
        <p:txBody>
          <a:bodyPr/>
          <a:lstStyle/>
          <a:p>
            <a:fld id="{6B3B0B0F-E794-1244-9699-107C60B9C23A}" type="slidenum">
              <a:rPr lang="en-US" smtClean="0"/>
              <a:pPr/>
              <a:t>2</a:t>
            </a:fld>
            <a:endParaRPr lang="en-US" dirty="0"/>
          </a:p>
        </p:txBody>
      </p:sp>
      <p:sp>
        <p:nvSpPr>
          <p:cNvPr id="43" name="Content Placeholder 4">
            <a:extLst>
              <a:ext uri="{FF2B5EF4-FFF2-40B4-BE49-F238E27FC236}">
                <a16:creationId xmlns:a16="http://schemas.microsoft.com/office/drawing/2014/main" id="{BFF6DD87-AEE9-443F-A8B7-C02A0160A138}"/>
              </a:ext>
            </a:extLst>
          </p:cNvPr>
          <p:cNvSpPr txBox="1">
            <a:spLocks/>
          </p:cNvSpPr>
          <p:nvPr/>
        </p:nvSpPr>
        <p:spPr>
          <a:xfrm>
            <a:off x="174593" y="5547968"/>
            <a:ext cx="12166410" cy="569846"/>
          </a:xfrm>
          <a:prstGeom prst="rect">
            <a:avLst/>
          </a:prstGeom>
          <a:solidFill>
            <a:schemeClr val="bg1"/>
          </a:solidFill>
          <a:ln w="38100">
            <a:noFill/>
          </a:ln>
        </p:spPr>
        <p:txBody>
          <a:bodyPr/>
          <a:lst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GB" sz="2300" dirty="0">
                <a:solidFill>
                  <a:schemeClr val="tx1"/>
                </a:solidFill>
                <a:latin typeface="Calibri" panose="020F0502020204030204" pitchFamily="34" charset="0"/>
                <a:sym typeface="Wingdings" panose="05000000000000000000" pitchFamily="2" charset="2"/>
              </a:rPr>
              <a:t>Importance of observations sensitive to interface variables, e.g. SST,  sea ice, snow and soil moisture</a:t>
            </a:r>
          </a:p>
        </p:txBody>
      </p:sp>
      <p:sp>
        <p:nvSpPr>
          <p:cNvPr id="51" name="Text Box 7">
            <a:extLst>
              <a:ext uri="{FF2B5EF4-FFF2-40B4-BE49-F238E27FC236}">
                <a16:creationId xmlns:a16="http://schemas.microsoft.com/office/drawing/2014/main" id="{BDDF830C-FFE1-40CF-BC2E-01278A100A17}"/>
              </a:ext>
            </a:extLst>
          </p:cNvPr>
          <p:cNvSpPr txBox="1">
            <a:spLocks noChangeArrowheads="1"/>
          </p:cNvSpPr>
          <p:nvPr/>
        </p:nvSpPr>
        <p:spPr bwMode="auto">
          <a:xfrm>
            <a:off x="5110610" y="2516971"/>
            <a:ext cx="7019942" cy="2138022"/>
          </a:xfrm>
          <a:prstGeom prst="rect">
            <a:avLst/>
          </a:prstGeom>
          <a:noFill/>
          <a:ln w="3810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9pPr>
          </a:lstStyle>
          <a:p>
            <a:pPr marL="285750" indent="-285750">
              <a:lnSpc>
                <a:spcPts val="2700"/>
              </a:lnSpc>
              <a:buFont typeface="Wingdings" panose="05000000000000000000" pitchFamily="2" charset="2"/>
              <a:buChar char="Ø"/>
            </a:pPr>
            <a:r>
              <a:rPr lang="en-GB" altLang="en-US" dirty="0">
                <a:solidFill>
                  <a:schemeClr val="tx1"/>
                </a:solidFill>
                <a:latin typeface="+mn-lt"/>
                <a:ea typeface="DejaVu Sans" pitchFamily="32" charset="0"/>
                <a:cs typeface="Arial" charset="0"/>
              </a:rPr>
              <a:t>Coupled Forecast Model</a:t>
            </a:r>
          </a:p>
          <a:p>
            <a:pPr>
              <a:lnSpc>
                <a:spcPts val="2700"/>
              </a:lnSpc>
            </a:pPr>
            <a:endParaRPr lang="en-GB" altLang="en-US" dirty="0">
              <a:solidFill>
                <a:schemeClr val="tx1"/>
              </a:solidFill>
              <a:latin typeface="+mn-lt"/>
              <a:ea typeface="DejaVu Sans" pitchFamily="32" charset="0"/>
              <a:cs typeface="Arial" charset="0"/>
            </a:endParaRPr>
          </a:p>
          <a:p>
            <a:pPr marL="285750" indent="-285750">
              <a:lnSpc>
                <a:spcPts val="2700"/>
              </a:lnSpc>
              <a:buFont typeface="Wingdings" panose="05000000000000000000" pitchFamily="2" charset="2"/>
              <a:buChar char="Ø"/>
            </a:pPr>
            <a:r>
              <a:rPr lang="en-GB" altLang="en-US" dirty="0">
                <a:solidFill>
                  <a:schemeClr val="tx1"/>
                </a:solidFill>
                <a:latin typeface="+mn-lt"/>
                <a:ea typeface="DejaVu Sans" pitchFamily="32" charset="0"/>
                <a:cs typeface="Arial" charset="0"/>
              </a:rPr>
              <a:t>Coupled assimilation</a:t>
            </a:r>
          </a:p>
          <a:p>
            <a:pPr marL="742950" lvl="1" indent="-285750">
              <a:lnSpc>
                <a:spcPts val="2700"/>
              </a:lnSpc>
              <a:buFont typeface="Wingdings" panose="05000000000000000000" pitchFamily="2" charset="2"/>
              <a:buChar char="Ø"/>
            </a:pPr>
            <a:r>
              <a:rPr lang="en-GB" altLang="en-US" dirty="0">
                <a:solidFill>
                  <a:schemeClr val="tx1"/>
                </a:solidFill>
                <a:latin typeface="+mn-lt"/>
                <a:ea typeface="DejaVu Sans" pitchFamily="32" charset="0"/>
                <a:cs typeface="Arial" charset="0"/>
              </a:rPr>
              <a:t>Ocean-atmosphere (Browne et al Rem. Sens. 2019)</a:t>
            </a:r>
          </a:p>
          <a:p>
            <a:pPr marL="742950" lvl="1" indent="-285750">
              <a:lnSpc>
                <a:spcPts val="2700"/>
              </a:lnSpc>
              <a:buFont typeface="Wingdings" panose="05000000000000000000" pitchFamily="2" charset="2"/>
              <a:buChar char="Ø"/>
            </a:pPr>
            <a:r>
              <a:rPr lang="en-GB" altLang="en-US" dirty="0">
                <a:solidFill>
                  <a:schemeClr val="tx1"/>
                </a:solidFill>
                <a:latin typeface="+mn-lt"/>
                <a:ea typeface="DejaVu Sans" pitchFamily="32" charset="0"/>
                <a:cs typeface="Arial" charset="0"/>
              </a:rPr>
              <a:t>Land-atmosphere (de Rosnay et al. </a:t>
            </a:r>
            <a:r>
              <a:rPr lang="en-GB" altLang="en-US" dirty="0" err="1">
                <a:solidFill>
                  <a:schemeClr val="tx1"/>
                </a:solidFill>
                <a:latin typeface="+mn-lt"/>
                <a:ea typeface="DejaVu Sans" pitchFamily="32" charset="0"/>
                <a:cs typeface="Arial" charset="0"/>
              </a:rPr>
              <a:t>Surv</a:t>
            </a:r>
            <a:r>
              <a:rPr lang="en-GB" altLang="en-US" dirty="0">
                <a:solidFill>
                  <a:schemeClr val="tx1"/>
                </a:solidFill>
                <a:latin typeface="+mn-lt"/>
                <a:ea typeface="DejaVu Sans" pitchFamily="32" charset="0"/>
                <a:cs typeface="Arial" charset="0"/>
              </a:rPr>
              <a:t>. </a:t>
            </a:r>
            <a:r>
              <a:rPr lang="en-GB" altLang="en-US" dirty="0" err="1">
                <a:solidFill>
                  <a:schemeClr val="tx1"/>
                </a:solidFill>
                <a:latin typeface="+mn-lt"/>
                <a:ea typeface="DejaVu Sans" pitchFamily="32" charset="0"/>
                <a:cs typeface="Arial" charset="0"/>
              </a:rPr>
              <a:t>Geophys</a:t>
            </a:r>
            <a:r>
              <a:rPr lang="en-GB" altLang="en-US" dirty="0">
                <a:solidFill>
                  <a:schemeClr val="tx1"/>
                </a:solidFill>
                <a:latin typeface="+mn-lt"/>
                <a:ea typeface="DejaVu Sans" pitchFamily="32" charset="0"/>
                <a:cs typeface="Arial" charset="0"/>
              </a:rPr>
              <a:t>. 2014)</a:t>
            </a:r>
          </a:p>
          <a:p>
            <a:pPr lvl="1">
              <a:lnSpc>
                <a:spcPts val="2700"/>
              </a:lnSpc>
            </a:pPr>
            <a:endParaRPr lang="en-GB" altLang="en-US" dirty="0">
              <a:solidFill>
                <a:schemeClr val="tx1"/>
              </a:solidFill>
              <a:latin typeface="+mn-lt"/>
              <a:ea typeface="DejaVu Sans" pitchFamily="32" charset="0"/>
              <a:cs typeface="Arial" charset="0"/>
            </a:endParaRPr>
          </a:p>
        </p:txBody>
      </p:sp>
    </p:spTree>
    <p:custDataLst>
      <p:tags r:id="rId1"/>
    </p:custDataLst>
    <p:extLst>
      <p:ext uri="{BB962C8B-B14F-4D97-AF65-F5344CB8AC3E}">
        <p14:creationId xmlns:p14="http://schemas.microsoft.com/office/powerpoint/2010/main" val="1877385355"/>
      </p:ext>
    </p:extLst>
  </p:cSld>
  <p:clrMapOvr>
    <a:masterClrMapping/>
  </p:clrMapOvr>
  <mc:AlternateContent xmlns:mc="http://schemas.openxmlformats.org/markup-compatibility/2006" xmlns:p14="http://schemas.microsoft.com/office/powerpoint/2010/main">
    <mc:Choice Requires="p14">
      <p:transition spd="slow" p14:dur="2000" advTm="3656"/>
    </mc:Choice>
    <mc:Fallback xmlns="">
      <p:transition spd="slow" advTm="365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7270" y="2532076"/>
            <a:ext cx="3331671" cy="2168695"/>
          </a:xfrm>
          <a:prstGeom prst="rect">
            <a:avLst/>
          </a:prstGeom>
          <a:noFill/>
          <a:ln w="28575">
            <a:solidFill>
              <a:srgbClr val="0070C0"/>
            </a:solidFill>
          </a:ln>
        </p:spPr>
        <p:txBody>
          <a:bodyPr wrap="square" rtlCol="0">
            <a:spAutoFit/>
          </a:bodyPr>
          <a:lstStyle/>
          <a:p>
            <a:pPr algn="ctr">
              <a:lnSpc>
                <a:spcPct val="150000"/>
              </a:lnSpc>
            </a:pPr>
            <a:endParaRPr lang="en-GB" sz="1798" dirty="0"/>
          </a:p>
          <a:p>
            <a:pPr>
              <a:lnSpc>
                <a:spcPct val="150000"/>
              </a:lnSpc>
            </a:pPr>
            <a:r>
              <a:rPr lang="en-GB" sz="1798" dirty="0"/>
              <a:t>       EDA Jacobians</a:t>
            </a:r>
          </a:p>
          <a:p>
            <a:pPr algn="ctr">
              <a:lnSpc>
                <a:spcPct val="150000"/>
              </a:lnSpc>
            </a:pPr>
            <a:r>
              <a:rPr lang="en-GB" sz="1798" dirty="0"/>
              <a:t>                          T2m, RH2m</a:t>
            </a:r>
          </a:p>
          <a:p>
            <a:pPr>
              <a:lnSpc>
                <a:spcPct val="150000"/>
              </a:lnSpc>
            </a:pPr>
            <a:r>
              <a:rPr lang="en-GB" sz="1798" dirty="0"/>
              <a:t>                         &amp; soil moisture</a:t>
            </a:r>
          </a:p>
          <a:p>
            <a:pPr>
              <a:lnSpc>
                <a:spcPct val="150000"/>
              </a:lnSpc>
            </a:pPr>
            <a:r>
              <a:rPr lang="en-GB" sz="1798" dirty="0"/>
              <a:t>                             Background</a:t>
            </a:r>
          </a:p>
        </p:txBody>
      </p:sp>
      <p:sp>
        <p:nvSpPr>
          <p:cNvPr id="17" name="Oval 16"/>
          <p:cNvSpPr/>
          <p:nvPr/>
        </p:nvSpPr>
        <p:spPr>
          <a:xfrm>
            <a:off x="1986084" y="5122619"/>
            <a:ext cx="2021729" cy="1217373"/>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98" b="1" i="1" dirty="0">
                <a:solidFill>
                  <a:schemeClr val="tx1"/>
                </a:solidFill>
              </a:rPr>
              <a:t>in situ</a:t>
            </a:r>
          </a:p>
          <a:p>
            <a:pPr algn="ctr"/>
            <a:r>
              <a:rPr lang="en-GB" sz="1798" b="1" dirty="0">
                <a:solidFill>
                  <a:schemeClr val="tx1"/>
                </a:solidFill>
              </a:rPr>
              <a:t>T_2m RH_2m </a:t>
            </a:r>
          </a:p>
        </p:txBody>
      </p:sp>
      <p:sp>
        <p:nvSpPr>
          <p:cNvPr id="19" name="Right Arrow 18"/>
          <p:cNvSpPr/>
          <p:nvPr/>
        </p:nvSpPr>
        <p:spPr>
          <a:xfrm>
            <a:off x="4062287" y="5437305"/>
            <a:ext cx="787334" cy="484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8"/>
          </a:p>
        </p:txBody>
      </p:sp>
      <p:grpSp>
        <p:nvGrpSpPr>
          <p:cNvPr id="31" name="Group 30"/>
          <p:cNvGrpSpPr/>
          <p:nvPr/>
        </p:nvGrpSpPr>
        <p:grpSpPr>
          <a:xfrm>
            <a:off x="4886938" y="4970551"/>
            <a:ext cx="3309781" cy="1437144"/>
            <a:chOff x="4950372" y="5029869"/>
            <a:chExt cx="3600400" cy="1437892"/>
          </a:xfrm>
        </p:grpSpPr>
        <p:sp>
          <p:nvSpPr>
            <p:cNvPr id="18" name="Rounded Rectangle 17"/>
            <p:cNvSpPr/>
            <p:nvPr/>
          </p:nvSpPr>
          <p:spPr>
            <a:xfrm>
              <a:off x="4950372" y="5029869"/>
              <a:ext cx="3600400" cy="1437892"/>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8" b="1" dirty="0">
                  <a:solidFill>
                    <a:schemeClr val="tx1"/>
                  </a:solidFill>
                </a:rPr>
                <a:t>Screen level analysis (2D-OI)</a:t>
              </a:r>
            </a:p>
            <a:p>
              <a:pPr algn="ctr"/>
              <a:r>
                <a:rPr lang="en-GB" sz="1998" dirty="0">
                  <a:solidFill>
                    <a:schemeClr val="tx1"/>
                  </a:solidFill>
                </a:rPr>
                <a:t>T_2m RH_2m</a:t>
              </a:r>
            </a:p>
            <a:p>
              <a:pPr algn="ctr"/>
              <a:endParaRPr lang="en-GB" sz="1998" b="1" dirty="0">
                <a:solidFill>
                  <a:schemeClr val="tx1"/>
                </a:solidFill>
              </a:endParaRPr>
            </a:p>
            <a:p>
              <a:pPr algn="ctr"/>
              <a:endParaRPr lang="en-GB" sz="1998" b="1" dirty="0">
                <a:solidFill>
                  <a:schemeClr val="tx1"/>
                </a:solidFill>
              </a:endParaRPr>
            </a:p>
          </p:txBody>
        </p:sp>
        <mc:AlternateContent xmlns:mc="http://schemas.openxmlformats.org/markup-compatibility/2006" xmlns:a14="http://schemas.microsoft.com/office/drawing/2010/main">
          <mc:Choice Requires="a14">
            <p:sp>
              <p:nvSpPr>
                <p:cNvPr id="20" name="TextBox 19"/>
                <p:cNvSpPr txBox="1"/>
                <p:nvPr/>
              </p:nvSpPr>
              <p:spPr>
                <a:xfrm>
                  <a:off x="5223614" y="5903620"/>
                  <a:ext cx="1266771" cy="270652"/>
                </a:xfrm>
                <a:prstGeom prst="rect">
                  <a:avLst/>
                </a:prstGeom>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798" i="1">
                            <a:latin typeface="Cambria Math" panose="02040503050406030204" pitchFamily="18" charset="0"/>
                            <a:ea typeface="Cambria Math" panose="02040503050406030204" pitchFamily="18" charset="0"/>
                          </a:rPr>
                          <m:t>𝜎</m:t>
                        </m:r>
                        <m:r>
                          <a:rPr lang="en-GB" sz="1798" i="1" baseline="30000">
                            <a:latin typeface="Cambria Math" panose="02040503050406030204" pitchFamily="18" charset="0"/>
                            <a:ea typeface="Cambria Math" panose="02040503050406030204" pitchFamily="18" charset="0"/>
                          </a:rPr>
                          <m:t>𝑜</m:t>
                        </m:r>
                        <m:r>
                          <a:rPr lang="en-GB" sz="1798" i="1" baseline="-25000">
                            <a:latin typeface="Cambria Math" panose="02040503050406030204" pitchFamily="18" charset="0"/>
                            <a:ea typeface="Cambria Math" panose="02040503050406030204" pitchFamily="18" charset="0"/>
                          </a:rPr>
                          <m:t>𝑇</m:t>
                        </m:r>
                        <m:r>
                          <a:rPr lang="en-GB" sz="1798" i="1" baseline="-25000">
                            <a:latin typeface="Cambria Math" panose="02040503050406030204" pitchFamily="18" charset="0"/>
                            <a:ea typeface="Cambria Math" panose="02040503050406030204" pitchFamily="18" charset="0"/>
                          </a:rPr>
                          <m:t>2</m:t>
                        </m:r>
                        <m:r>
                          <a:rPr lang="en-GB" sz="1798" i="1" baseline="-25000">
                            <a:latin typeface="Cambria Math" panose="02040503050406030204" pitchFamily="18" charset="0"/>
                            <a:ea typeface="Cambria Math" panose="02040503050406030204" pitchFamily="18" charset="0"/>
                          </a:rPr>
                          <m:t>𝑚</m:t>
                        </m:r>
                        <m:r>
                          <a:rPr lang="en-GB" sz="1798" i="1">
                            <a:latin typeface="Cambria Math" panose="02040503050406030204" pitchFamily="18" charset="0"/>
                            <a:ea typeface="Cambria Math" panose="02040503050406030204" pitchFamily="18" charset="0"/>
                          </a:rPr>
                          <m:t>=2</m:t>
                        </m:r>
                        <m:r>
                          <a:rPr lang="en-GB" sz="1798" i="1">
                            <a:latin typeface="Cambria Math" panose="02040503050406030204" pitchFamily="18" charset="0"/>
                            <a:ea typeface="Cambria Math" panose="02040503050406030204" pitchFamily="18" charset="0"/>
                          </a:rPr>
                          <m:t>𝐾</m:t>
                        </m:r>
                      </m:oMath>
                    </m:oMathPara>
                  </a14:m>
                  <a:endParaRPr lang="en-GB" sz="1798" baseline="30000" dirty="0"/>
                </a:p>
              </p:txBody>
            </p:sp>
          </mc:Choice>
          <mc:Fallback xmlns="">
            <p:sp>
              <p:nvSpPr>
                <p:cNvPr id="20" name="TextBox 19"/>
                <p:cNvSpPr txBox="1">
                  <a:spLocks noRot="1" noChangeAspect="1" noMove="1" noResize="1" noEditPoints="1" noAdjustHandles="1" noChangeArrowheads="1" noChangeShapeType="1" noTextEdit="1"/>
                </p:cNvSpPr>
                <p:nvPr/>
              </p:nvSpPr>
              <p:spPr>
                <a:xfrm>
                  <a:off x="5223614" y="5903620"/>
                  <a:ext cx="1266771" cy="270652"/>
                </a:xfrm>
                <a:prstGeom prst="rect">
                  <a:avLst/>
                </a:prstGeom>
                <a:blipFill>
                  <a:blip r:embed="rId3"/>
                  <a:stretch>
                    <a:fillRect l="-3141" r="-3141" b="-2045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6891659" y="5855805"/>
                  <a:ext cx="1576372" cy="2706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1798" i="1">
                            <a:latin typeface="Cambria Math" panose="02040503050406030204" pitchFamily="18" charset="0"/>
                            <a:ea typeface="Cambria Math" panose="02040503050406030204" pitchFamily="18" charset="0"/>
                          </a:rPr>
                          <m:t>𝜎</m:t>
                        </m:r>
                        <m:r>
                          <a:rPr lang="en-GB" sz="1798" i="1" baseline="30000">
                            <a:latin typeface="Cambria Math" panose="02040503050406030204" pitchFamily="18" charset="0"/>
                            <a:ea typeface="Cambria Math" panose="02040503050406030204" pitchFamily="18" charset="0"/>
                          </a:rPr>
                          <m:t>𝑜</m:t>
                        </m:r>
                        <m:r>
                          <a:rPr lang="en-GB" sz="1798" i="1" baseline="-25000">
                            <a:latin typeface="Cambria Math" panose="02040503050406030204" pitchFamily="18" charset="0"/>
                            <a:ea typeface="Cambria Math" panose="02040503050406030204" pitchFamily="18" charset="0"/>
                          </a:rPr>
                          <m:t>𝑅𝐻</m:t>
                        </m:r>
                        <m:r>
                          <a:rPr lang="en-GB" sz="1798" i="1" baseline="-25000">
                            <a:latin typeface="Cambria Math" panose="02040503050406030204" pitchFamily="18" charset="0"/>
                            <a:ea typeface="Cambria Math" panose="02040503050406030204" pitchFamily="18" charset="0"/>
                          </a:rPr>
                          <m:t>2</m:t>
                        </m:r>
                        <m:r>
                          <a:rPr lang="en-GB" sz="1798" i="1" baseline="-25000">
                            <a:latin typeface="Cambria Math" panose="02040503050406030204" pitchFamily="18" charset="0"/>
                            <a:ea typeface="Cambria Math" panose="02040503050406030204" pitchFamily="18" charset="0"/>
                          </a:rPr>
                          <m:t>𝑚</m:t>
                        </m:r>
                        <m:r>
                          <a:rPr lang="en-GB" sz="1798" i="1">
                            <a:latin typeface="Cambria Math" panose="02040503050406030204" pitchFamily="18" charset="0"/>
                            <a:ea typeface="Cambria Math" panose="02040503050406030204" pitchFamily="18" charset="0"/>
                          </a:rPr>
                          <m:t>=10%</m:t>
                        </m:r>
                      </m:oMath>
                    </m:oMathPara>
                  </a14:m>
                  <a:endParaRPr lang="en-GB" sz="1798" baseline="30000" dirty="0"/>
                </a:p>
              </p:txBody>
            </p:sp>
          </mc:Choice>
          <mc:Fallback xmlns="">
            <p:sp>
              <p:nvSpPr>
                <p:cNvPr id="21" name="TextBox 20"/>
                <p:cNvSpPr txBox="1">
                  <a:spLocks noRot="1" noChangeAspect="1" noMove="1" noResize="1" noEditPoints="1" noAdjustHandles="1" noChangeArrowheads="1" noChangeShapeType="1" noTextEdit="1"/>
                </p:cNvSpPr>
                <p:nvPr/>
              </p:nvSpPr>
              <p:spPr>
                <a:xfrm>
                  <a:off x="6891659" y="5855805"/>
                  <a:ext cx="1576372" cy="270652"/>
                </a:xfrm>
                <a:prstGeom prst="rect">
                  <a:avLst/>
                </a:prstGeom>
                <a:blipFill>
                  <a:blip r:embed="rId4"/>
                  <a:stretch>
                    <a:fillRect l="-1681" r="-3361" b="-20455"/>
                  </a:stretch>
                </a:blipFill>
              </p:spPr>
              <p:txBody>
                <a:bodyPr/>
                <a:lstStyle/>
                <a:p>
                  <a:r>
                    <a:rPr lang="en-GB">
                      <a:noFill/>
                    </a:rPr>
                    <a:t> </a:t>
                  </a:r>
                </a:p>
              </p:txBody>
            </p:sp>
          </mc:Fallback>
        </mc:AlternateContent>
      </p:grpSp>
      <p:sp>
        <p:nvSpPr>
          <p:cNvPr id="22" name="Right Arrow 21"/>
          <p:cNvSpPr/>
          <p:nvPr/>
        </p:nvSpPr>
        <p:spPr>
          <a:xfrm rot="16200000">
            <a:off x="7059708" y="4249794"/>
            <a:ext cx="748437" cy="4887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8"/>
          </a:p>
        </p:txBody>
      </p:sp>
      <p:sp>
        <p:nvSpPr>
          <p:cNvPr id="25" name="Right Arrow 24"/>
          <p:cNvSpPr/>
          <p:nvPr/>
        </p:nvSpPr>
        <p:spPr>
          <a:xfrm rot="16200000">
            <a:off x="8722488" y="4366319"/>
            <a:ext cx="951751" cy="4842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8"/>
          </a:p>
        </p:txBody>
      </p:sp>
      <p:sp>
        <p:nvSpPr>
          <p:cNvPr id="16" name="Oval 15"/>
          <p:cNvSpPr/>
          <p:nvPr/>
        </p:nvSpPr>
        <p:spPr>
          <a:xfrm>
            <a:off x="8209248" y="5117772"/>
            <a:ext cx="1944507" cy="1217373"/>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98" b="1" i="1" dirty="0">
                <a:solidFill>
                  <a:schemeClr val="tx1"/>
                </a:solidFill>
              </a:rPr>
              <a:t>satellite</a:t>
            </a:r>
          </a:p>
          <a:p>
            <a:pPr algn="ctr"/>
            <a:r>
              <a:rPr lang="en-GB" sz="1798" b="1" dirty="0">
                <a:solidFill>
                  <a:schemeClr val="tx1"/>
                </a:solidFill>
              </a:rPr>
              <a:t>ASCAT SM</a:t>
            </a:r>
          </a:p>
          <a:p>
            <a:pPr algn="ctr"/>
            <a:r>
              <a:rPr lang="en-GB" sz="1798" b="1" dirty="0">
                <a:solidFill>
                  <a:schemeClr val="tx1"/>
                </a:solidFill>
              </a:rPr>
              <a:t>SMOS SM</a:t>
            </a:r>
          </a:p>
        </p:txBody>
      </p:sp>
      <p:cxnSp>
        <p:nvCxnSpPr>
          <p:cNvPr id="29" name="Straight Connector 28"/>
          <p:cNvCxnSpPr>
            <a:cxnSpLocks/>
          </p:cNvCxnSpPr>
          <p:nvPr/>
        </p:nvCxnSpPr>
        <p:spPr>
          <a:xfrm flipV="1">
            <a:off x="1829833" y="2544456"/>
            <a:ext cx="3331671" cy="213276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3" name="Right Arrow 32"/>
          <p:cNvSpPr/>
          <p:nvPr/>
        </p:nvSpPr>
        <p:spPr>
          <a:xfrm rot="16200000">
            <a:off x="7164848" y="1824326"/>
            <a:ext cx="824027" cy="4887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8"/>
          </a:p>
        </p:txBody>
      </p:sp>
      <p:sp>
        <p:nvSpPr>
          <p:cNvPr id="15" name="Rounded Rectangle 14"/>
          <p:cNvSpPr/>
          <p:nvPr/>
        </p:nvSpPr>
        <p:spPr>
          <a:xfrm>
            <a:off x="6061683" y="2621503"/>
            <a:ext cx="5626116" cy="1442671"/>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8" b="1" dirty="0">
                <a:solidFill>
                  <a:schemeClr val="tx1"/>
                </a:solidFill>
              </a:rPr>
              <a:t>Soil Analysis (SEKF)</a:t>
            </a:r>
          </a:p>
          <a:p>
            <a:pPr algn="ctr"/>
            <a:r>
              <a:rPr lang="en-GB" sz="1998" dirty="0">
                <a:solidFill>
                  <a:schemeClr val="tx1"/>
                </a:solidFill>
              </a:rPr>
              <a:t>SM1, SM2, SM3</a:t>
            </a:r>
          </a:p>
          <a:p>
            <a:pPr algn="ctr"/>
            <a:endParaRPr lang="en-GB" sz="1998" b="1" dirty="0">
              <a:solidFill>
                <a:schemeClr val="tx1"/>
              </a:solidFill>
            </a:endParaRPr>
          </a:p>
          <a:p>
            <a:pPr algn="ctr"/>
            <a:endParaRPr lang="en-GB" sz="1998" b="1" dirty="0">
              <a:solidFill>
                <a:schemeClr val="tx1"/>
              </a:solidFill>
            </a:endParaRPr>
          </a:p>
        </p:txBody>
      </p:sp>
      <p:sp>
        <p:nvSpPr>
          <p:cNvPr id="37" name="Rounded Rectangle 36"/>
          <p:cNvSpPr/>
          <p:nvPr/>
        </p:nvSpPr>
        <p:spPr>
          <a:xfrm>
            <a:off x="5129432" y="567768"/>
            <a:ext cx="3548068" cy="1009178"/>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8" b="1" dirty="0">
                <a:solidFill>
                  <a:schemeClr val="tx1"/>
                </a:solidFill>
              </a:rPr>
              <a:t>NWP Forecast</a:t>
            </a:r>
          </a:p>
          <a:p>
            <a:pPr algn="ctr"/>
            <a:r>
              <a:rPr lang="en-GB" sz="1998" b="1" dirty="0">
                <a:solidFill>
                  <a:schemeClr val="tx1"/>
                </a:solidFill>
              </a:rPr>
              <a:t>Coupled Land-Atmosphere</a:t>
            </a:r>
          </a:p>
        </p:txBody>
      </p:sp>
      <p:sp>
        <p:nvSpPr>
          <p:cNvPr id="40" name="Right Arrow 39"/>
          <p:cNvSpPr/>
          <p:nvPr/>
        </p:nvSpPr>
        <p:spPr>
          <a:xfrm rot="5400000">
            <a:off x="4774992" y="1766094"/>
            <a:ext cx="719705" cy="488799"/>
          </a:xfrm>
          <a:prstGeom prst="rightArrow">
            <a:avLst/>
          </a:prstGeom>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8"/>
          </a:p>
        </p:txBody>
      </p:sp>
      <p:sp>
        <p:nvSpPr>
          <p:cNvPr id="52" name="TextBox 51"/>
          <p:cNvSpPr txBox="1"/>
          <p:nvPr/>
        </p:nvSpPr>
        <p:spPr>
          <a:xfrm>
            <a:off x="358168" y="4449"/>
            <a:ext cx="5469368" cy="451288"/>
          </a:xfrm>
          <a:prstGeom prst="rect">
            <a:avLst/>
          </a:prstGeom>
          <a:noFill/>
        </p:spPr>
        <p:txBody>
          <a:bodyPr wrap="none" rtlCol="0">
            <a:spAutoFit/>
          </a:bodyPr>
          <a:lstStyle/>
          <a:p>
            <a:pPr>
              <a:lnSpc>
                <a:spcPts val="2799"/>
              </a:lnSpc>
              <a:spcBef>
                <a:spcPct val="0"/>
              </a:spcBef>
            </a:pPr>
            <a:r>
              <a:rPr lang="en-GB" sz="2799" b="1" dirty="0">
                <a:solidFill>
                  <a:srgbClr val="1F497D"/>
                </a:solidFill>
                <a:latin typeface="+mj-lt"/>
                <a:ea typeface="+mj-ea"/>
                <a:cs typeface="+mj-cs"/>
              </a:rPr>
              <a:t>ECMWF Soil Analysis for NWP </a:t>
            </a:r>
          </a:p>
        </p:txBody>
      </p:sp>
      <p:sp>
        <p:nvSpPr>
          <p:cNvPr id="27" name="Rounded Rectangle 36">
            <a:extLst>
              <a:ext uri="{FF2B5EF4-FFF2-40B4-BE49-F238E27FC236}">
                <a16:creationId xmlns:a16="http://schemas.microsoft.com/office/drawing/2014/main" id="{81A31974-B425-4FDA-B0DF-F69936200FBD}"/>
              </a:ext>
            </a:extLst>
          </p:cNvPr>
          <p:cNvSpPr/>
          <p:nvPr/>
        </p:nvSpPr>
        <p:spPr>
          <a:xfrm>
            <a:off x="514216" y="641461"/>
            <a:ext cx="3548068" cy="1009178"/>
          </a:xfrm>
          <a:prstGeom prst="round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8" b="1" dirty="0">
                <a:solidFill>
                  <a:schemeClr val="tx1"/>
                </a:solidFill>
              </a:rPr>
              <a:t>Ensemble Data Assimilation (EDA)</a:t>
            </a:r>
          </a:p>
        </p:txBody>
      </p:sp>
      <p:sp>
        <p:nvSpPr>
          <p:cNvPr id="28" name="Right Arrow 39">
            <a:extLst>
              <a:ext uri="{FF2B5EF4-FFF2-40B4-BE49-F238E27FC236}">
                <a16:creationId xmlns:a16="http://schemas.microsoft.com/office/drawing/2014/main" id="{06E7A098-E724-4AE2-97C4-F90D0852A2A6}"/>
              </a:ext>
            </a:extLst>
          </p:cNvPr>
          <p:cNvSpPr/>
          <p:nvPr/>
        </p:nvSpPr>
        <p:spPr>
          <a:xfrm rot="5400000">
            <a:off x="2758273" y="1824327"/>
            <a:ext cx="719705" cy="488799"/>
          </a:xfrm>
          <a:prstGeom prst="rightArrow">
            <a:avLst/>
          </a:prstGeom>
          <a:solidFill>
            <a:schemeClr val="accent1"/>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8">
              <a:solidFill>
                <a:srgbClr val="00CC00"/>
              </a:solidFill>
            </a:endParaRPr>
          </a:p>
        </p:txBody>
      </p:sp>
      <p:sp>
        <p:nvSpPr>
          <p:cNvPr id="30" name="Right Arrow 9">
            <a:extLst>
              <a:ext uri="{FF2B5EF4-FFF2-40B4-BE49-F238E27FC236}">
                <a16:creationId xmlns:a16="http://schemas.microsoft.com/office/drawing/2014/main" id="{60BBA301-50B3-45CD-8D5D-7BB5C693C977}"/>
              </a:ext>
            </a:extLst>
          </p:cNvPr>
          <p:cNvSpPr/>
          <p:nvPr/>
        </p:nvSpPr>
        <p:spPr>
          <a:xfrm>
            <a:off x="5272395" y="3166587"/>
            <a:ext cx="791470" cy="484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8"/>
          </a:p>
        </p:txBody>
      </p:sp>
      <p:sp>
        <p:nvSpPr>
          <p:cNvPr id="4" name="Arrow: Left-Right 3">
            <a:extLst>
              <a:ext uri="{FF2B5EF4-FFF2-40B4-BE49-F238E27FC236}">
                <a16:creationId xmlns:a16="http://schemas.microsoft.com/office/drawing/2014/main" id="{9BDAE4EE-2A12-4018-B1AF-79CCD6825C26}"/>
              </a:ext>
            </a:extLst>
          </p:cNvPr>
          <p:cNvSpPr/>
          <p:nvPr/>
        </p:nvSpPr>
        <p:spPr>
          <a:xfrm>
            <a:off x="4094082" y="843204"/>
            <a:ext cx="1003557" cy="48438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798">
              <a:solidFill>
                <a:srgbClr val="FF0000"/>
              </a:solidFill>
            </a:endParaRPr>
          </a:p>
        </p:txBody>
      </p:sp>
      <p:sp>
        <p:nvSpPr>
          <p:cNvPr id="5" name="TextBox 4">
            <a:extLst>
              <a:ext uri="{FF2B5EF4-FFF2-40B4-BE49-F238E27FC236}">
                <a16:creationId xmlns:a16="http://schemas.microsoft.com/office/drawing/2014/main" id="{381C4E64-E23E-4272-8F8B-BDA3C2DA0BD2}"/>
              </a:ext>
            </a:extLst>
          </p:cNvPr>
          <p:cNvSpPr txBox="1"/>
          <p:nvPr/>
        </p:nvSpPr>
        <p:spPr>
          <a:xfrm>
            <a:off x="7765142" y="1988301"/>
            <a:ext cx="2401344" cy="369140"/>
          </a:xfrm>
          <a:prstGeom prst="rect">
            <a:avLst/>
          </a:prstGeom>
          <a:noFill/>
        </p:spPr>
        <p:txBody>
          <a:bodyPr wrap="none" rtlCol="0">
            <a:spAutoFit/>
          </a:bodyPr>
          <a:lstStyle/>
          <a:p>
            <a:r>
              <a:rPr lang="en-GB" sz="1798" dirty="0"/>
              <a:t>Land initial conditions</a:t>
            </a:r>
          </a:p>
        </p:txBody>
      </p:sp>
      <p:sp>
        <p:nvSpPr>
          <p:cNvPr id="7" name="TextBox 6"/>
          <p:cNvSpPr txBox="1"/>
          <p:nvPr/>
        </p:nvSpPr>
        <p:spPr>
          <a:xfrm>
            <a:off x="9551901" y="3319812"/>
            <a:ext cx="2267149" cy="369140"/>
          </a:xfrm>
          <a:prstGeom prst="rect">
            <a:avLst/>
          </a:prstGeom>
          <a:noFill/>
        </p:spPr>
        <p:txBody>
          <a:bodyPr wrap="square" rtlCol="0">
            <a:spAutoFit/>
          </a:bodyPr>
          <a:lstStyle/>
          <a:p>
            <a:r>
              <a:rPr lang="en-US" sz="1798" dirty="0" err="1"/>
              <a:t>σ</a:t>
            </a:r>
            <a:r>
              <a:rPr lang="en-US" sz="1798" baseline="-25000" dirty="0" err="1"/>
              <a:t>SMOS_NN</a:t>
            </a:r>
            <a:r>
              <a:rPr lang="en-US" sz="1798" dirty="0"/>
              <a:t>= 0.02+3ε</a:t>
            </a:r>
          </a:p>
        </p:txBody>
      </p:sp>
      <p:sp>
        <p:nvSpPr>
          <p:cNvPr id="39" name="TextBox 38"/>
          <p:cNvSpPr txBox="1"/>
          <p:nvPr/>
        </p:nvSpPr>
        <p:spPr>
          <a:xfrm>
            <a:off x="7605977" y="3597816"/>
            <a:ext cx="2180729" cy="369140"/>
          </a:xfrm>
          <a:prstGeom prst="rect">
            <a:avLst/>
          </a:prstGeom>
          <a:noFill/>
        </p:spPr>
        <p:txBody>
          <a:bodyPr wrap="none" rtlCol="0">
            <a:spAutoFit/>
          </a:bodyPr>
          <a:lstStyle/>
          <a:p>
            <a:r>
              <a:rPr lang="en-US" sz="1798" dirty="0" err="1"/>
              <a:t>σ</a:t>
            </a:r>
            <a:r>
              <a:rPr lang="en-US" sz="1798" baseline="-25000" dirty="0" err="1"/>
              <a:t>ASCAT</a:t>
            </a:r>
            <a:r>
              <a:rPr lang="en-US" sz="1798" dirty="0"/>
              <a:t>= 0.05m3/m3</a:t>
            </a:r>
          </a:p>
        </p:txBody>
      </p:sp>
      <p:sp>
        <p:nvSpPr>
          <p:cNvPr id="41" name="TextBox 40"/>
          <p:cNvSpPr txBox="1"/>
          <p:nvPr/>
        </p:nvSpPr>
        <p:spPr>
          <a:xfrm>
            <a:off x="6135973" y="3308747"/>
            <a:ext cx="1324969" cy="369140"/>
          </a:xfrm>
          <a:prstGeom prst="rect">
            <a:avLst/>
          </a:prstGeom>
          <a:noFill/>
        </p:spPr>
        <p:txBody>
          <a:bodyPr wrap="none" rtlCol="0">
            <a:spAutoFit/>
          </a:bodyPr>
          <a:lstStyle/>
          <a:p>
            <a:r>
              <a:rPr lang="en-US" sz="1798" dirty="0"/>
              <a:t>σ</a:t>
            </a:r>
            <a:r>
              <a:rPr lang="en-US" sz="1798" baseline="-25000" dirty="0"/>
              <a:t>O_T2M</a:t>
            </a:r>
            <a:r>
              <a:rPr lang="en-US" sz="1798" dirty="0"/>
              <a:t>= 1K</a:t>
            </a:r>
          </a:p>
        </p:txBody>
      </p:sp>
      <p:sp>
        <p:nvSpPr>
          <p:cNvPr id="42" name="TextBox 41"/>
          <p:cNvSpPr txBox="1"/>
          <p:nvPr/>
        </p:nvSpPr>
        <p:spPr>
          <a:xfrm>
            <a:off x="6112358" y="3611885"/>
            <a:ext cx="1499846" cy="369140"/>
          </a:xfrm>
          <a:prstGeom prst="rect">
            <a:avLst/>
          </a:prstGeom>
          <a:noFill/>
        </p:spPr>
        <p:txBody>
          <a:bodyPr wrap="none" rtlCol="0">
            <a:spAutoFit/>
          </a:bodyPr>
          <a:lstStyle/>
          <a:p>
            <a:r>
              <a:rPr lang="en-US" sz="1798" dirty="0"/>
              <a:t>σ</a:t>
            </a:r>
            <a:r>
              <a:rPr lang="en-US" sz="1798" baseline="-25000" dirty="0"/>
              <a:t>O_RH2M</a:t>
            </a:r>
            <a:r>
              <a:rPr lang="en-US" sz="1798" dirty="0"/>
              <a:t>= 4%</a:t>
            </a:r>
          </a:p>
        </p:txBody>
      </p:sp>
      <p:sp>
        <p:nvSpPr>
          <p:cNvPr id="43" name="TextBox 42"/>
          <p:cNvSpPr txBox="1"/>
          <p:nvPr/>
        </p:nvSpPr>
        <p:spPr>
          <a:xfrm>
            <a:off x="7594920" y="3335384"/>
            <a:ext cx="1850518" cy="369140"/>
          </a:xfrm>
          <a:prstGeom prst="rect">
            <a:avLst/>
          </a:prstGeom>
          <a:noFill/>
        </p:spPr>
        <p:txBody>
          <a:bodyPr wrap="none" rtlCol="0">
            <a:spAutoFit/>
          </a:bodyPr>
          <a:lstStyle/>
          <a:p>
            <a:r>
              <a:rPr lang="en-US" sz="1798" dirty="0" err="1"/>
              <a:t>σ</a:t>
            </a:r>
            <a:r>
              <a:rPr lang="en-US" sz="1798" baseline="-25000" dirty="0" err="1"/>
              <a:t>b</a:t>
            </a:r>
            <a:r>
              <a:rPr lang="en-US" sz="1798" baseline="-25000" dirty="0"/>
              <a:t>_</a:t>
            </a:r>
            <a:r>
              <a:rPr lang="en-US" sz="1798" dirty="0"/>
              <a:t>= 0.01m3/m3</a:t>
            </a:r>
          </a:p>
        </p:txBody>
      </p:sp>
      <p:sp>
        <p:nvSpPr>
          <p:cNvPr id="34" name="Rounded Rectangle 33"/>
          <p:cNvSpPr/>
          <p:nvPr/>
        </p:nvSpPr>
        <p:spPr>
          <a:xfrm>
            <a:off x="10550041" y="4425233"/>
            <a:ext cx="1635610" cy="2016819"/>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998" b="1" dirty="0">
                <a:solidFill>
                  <a:schemeClr val="tx1"/>
                </a:solidFill>
              </a:rPr>
              <a:t>SMOS Neural network</a:t>
            </a:r>
          </a:p>
          <a:p>
            <a:pPr algn="ctr"/>
            <a:endParaRPr lang="en-GB" sz="1998" b="1" dirty="0">
              <a:solidFill>
                <a:schemeClr val="tx1"/>
              </a:solidFill>
            </a:endParaRPr>
          </a:p>
          <a:p>
            <a:pPr algn="ctr"/>
            <a:r>
              <a:rPr lang="en-GB" sz="1998" b="1" dirty="0">
                <a:solidFill>
                  <a:schemeClr val="tx1"/>
                </a:solidFill>
              </a:rPr>
              <a:t>SMOS TB</a:t>
            </a:r>
          </a:p>
        </p:txBody>
      </p:sp>
      <p:sp>
        <p:nvSpPr>
          <p:cNvPr id="38" name="Right Arrow 9">
            <a:extLst>
              <a:ext uri="{FF2B5EF4-FFF2-40B4-BE49-F238E27FC236}">
                <a16:creationId xmlns:a16="http://schemas.microsoft.com/office/drawing/2014/main" id="{60BBA301-50B3-45CD-8D5D-7BB5C693C977}"/>
              </a:ext>
            </a:extLst>
          </p:cNvPr>
          <p:cNvSpPr/>
          <p:nvPr/>
        </p:nvSpPr>
        <p:spPr>
          <a:xfrm rot="10800000">
            <a:off x="10141139" y="5447150"/>
            <a:ext cx="403734" cy="484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8"/>
          </a:p>
        </p:txBody>
      </p:sp>
      <p:sp>
        <p:nvSpPr>
          <p:cNvPr id="36" name="Slide Number Placeholder 3">
            <a:extLst>
              <a:ext uri="{FF2B5EF4-FFF2-40B4-BE49-F238E27FC236}">
                <a16:creationId xmlns:a16="http://schemas.microsoft.com/office/drawing/2014/main" id="{F45D45F2-FDA2-4DB6-ABD8-906D5BCDC1A0}"/>
              </a:ext>
            </a:extLst>
          </p:cNvPr>
          <p:cNvSpPr>
            <a:spLocks noGrp="1"/>
          </p:cNvSpPr>
          <p:nvPr>
            <p:ph type="sldNum" sz="quarter" idx="10"/>
          </p:nvPr>
        </p:nvSpPr>
        <p:spPr>
          <a:xfrm>
            <a:off x="10027550" y="6452977"/>
            <a:ext cx="2158100" cy="215888"/>
          </a:xfrm>
        </p:spPr>
        <p:txBody>
          <a:bodyPr/>
          <a:lstStyle/>
          <a:p>
            <a:r>
              <a:rPr lang="en-US" dirty="0"/>
              <a:t>  </a:t>
            </a:r>
          </a:p>
        </p:txBody>
      </p:sp>
      <p:sp>
        <p:nvSpPr>
          <p:cNvPr id="44" name="Slide Number Placeholder 1">
            <a:extLst>
              <a:ext uri="{FF2B5EF4-FFF2-40B4-BE49-F238E27FC236}">
                <a16:creationId xmlns:a16="http://schemas.microsoft.com/office/drawing/2014/main" id="{4D129383-8639-4CEA-8927-A2EE2A40687B}"/>
              </a:ext>
            </a:extLst>
          </p:cNvPr>
          <p:cNvSpPr txBox="1">
            <a:spLocks/>
          </p:cNvSpPr>
          <p:nvPr/>
        </p:nvSpPr>
        <p:spPr>
          <a:xfrm>
            <a:off x="9828256" y="6444406"/>
            <a:ext cx="2158662" cy="215944"/>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a:pPr/>
              <a:t>3</a:t>
            </a:fld>
            <a:endParaRPr lang="en-US" dirty="0"/>
          </a:p>
        </p:txBody>
      </p:sp>
      <p:sp>
        <p:nvSpPr>
          <p:cNvPr id="45" name="TextBox 44">
            <a:extLst>
              <a:ext uri="{FF2B5EF4-FFF2-40B4-BE49-F238E27FC236}">
                <a16:creationId xmlns:a16="http://schemas.microsoft.com/office/drawing/2014/main" id="{F3BC1F94-5F46-4D07-A99D-4F7427C7F53D}"/>
              </a:ext>
            </a:extLst>
          </p:cNvPr>
          <p:cNvSpPr txBox="1"/>
          <p:nvPr/>
        </p:nvSpPr>
        <p:spPr>
          <a:xfrm>
            <a:off x="9890921" y="218032"/>
            <a:ext cx="2656394" cy="922368"/>
          </a:xfrm>
          <a:prstGeom prst="rect">
            <a:avLst/>
          </a:prstGeom>
          <a:noFill/>
        </p:spPr>
        <p:txBody>
          <a:bodyPr wrap="square" rtlCol="0">
            <a:spAutoFit/>
          </a:bodyPr>
          <a:lstStyle/>
          <a:p>
            <a:r>
              <a:rPr lang="en-GB" sz="1798" dirty="0"/>
              <a:t>Simplified Extended Kalman Filter (SEKF)</a:t>
            </a:r>
          </a:p>
          <a:p>
            <a:r>
              <a:rPr lang="en-GB" sz="1798" dirty="0"/>
              <a:t>with EDA Jacobians</a:t>
            </a:r>
          </a:p>
        </p:txBody>
      </p:sp>
    </p:spTree>
    <p:extLst>
      <p:ext uri="{BB962C8B-B14F-4D97-AF65-F5344CB8AC3E}">
        <p14:creationId xmlns:p14="http://schemas.microsoft.com/office/powerpoint/2010/main" val="685560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5B4899-E0B6-4DC5-BA03-3822385955C0}"/>
              </a:ext>
            </a:extLst>
          </p:cNvPr>
          <p:cNvSpPr>
            <a:spLocks noGrp="1"/>
          </p:cNvSpPr>
          <p:nvPr>
            <p:ph type="sldNum" sz="quarter" idx="10"/>
          </p:nvPr>
        </p:nvSpPr>
        <p:spPr/>
        <p:txBody>
          <a:bodyPr/>
          <a:lstStyle/>
          <a:p>
            <a:fld id="{E4AB80EA-DB86-D849-B86F-15DAF31F0474}" type="slidenum">
              <a:rPr lang="en-US" smtClean="0"/>
              <a:pPr/>
              <a:t>4</a:t>
            </a:fld>
            <a:endParaRPr lang="en-US" dirty="0"/>
          </a:p>
        </p:txBody>
      </p:sp>
      <p:sp>
        <p:nvSpPr>
          <p:cNvPr id="5" name="Footer Placeholder 4">
            <a:extLst>
              <a:ext uri="{FF2B5EF4-FFF2-40B4-BE49-F238E27FC236}">
                <a16:creationId xmlns:a16="http://schemas.microsoft.com/office/drawing/2014/main" id="{9117894F-9174-41DF-92F9-8CC816335367}"/>
              </a:ext>
            </a:extLst>
          </p:cNvPr>
          <p:cNvSpPr>
            <a:spLocks noGrp="1"/>
          </p:cNvSpPr>
          <p:nvPr>
            <p:ph type="ftr" sz="quarter" idx="3"/>
          </p:nvPr>
        </p:nvSpPr>
        <p:spPr>
          <a:xfrm>
            <a:off x="2041160" y="6423584"/>
            <a:ext cx="4053639" cy="230657"/>
          </a:xfrm>
          <a:prstGeom prst="rect">
            <a:avLst/>
          </a:prstGeom>
        </p:spPr>
        <p:txBody>
          <a:bodyPr vert="horz" lIns="0" tIns="0" rIns="0" bIns="0" rtlCol="0" anchor="b" anchorCtr="0">
            <a:noAutofit/>
          </a:bodyPr>
          <a:lstStyle>
            <a:defPPr>
              <a:defRPr lang="en-US"/>
            </a:defPPr>
            <a:lvl1pPr marL="0" algn="l" defTabSz="457200" rtl="0" eaLnBrk="1" latinLnBrk="0" hangingPunct="1">
              <a:defRPr sz="900" b="1" kern="1200" cap="all" baseline="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European Centre for Medium-Range Weather Forecasts</a:t>
            </a:r>
            <a:endParaRPr lang="en-US" dirty="0"/>
          </a:p>
        </p:txBody>
      </p:sp>
      <p:sp>
        <p:nvSpPr>
          <p:cNvPr id="8" name="Title 1">
            <a:extLst>
              <a:ext uri="{FF2B5EF4-FFF2-40B4-BE49-F238E27FC236}">
                <a16:creationId xmlns:a16="http://schemas.microsoft.com/office/drawing/2014/main" id="{4E420E56-50F0-4871-9670-F90D2FAFA5B8}"/>
              </a:ext>
            </a:extLst>
          </p:cNvPr>
          <p:cNvSpPr>
            <a:spLocks noGrp="1"/>
          </p:cNvSpPr>
          <p:nvPr>
            <p:ph type="title"/>
          </p:nvPr>
        </p:nvSpPr>
        <p:spPr>
          <a:xfrm>
            <a:off x="526767" y="127974"/>
            <a:ext cx="11848576" cy="369332"/>
          </a:xfrm>
        </p:spPr>
        <p:txBody>
          <a:bodyPr/>
          <a:lstStyle/>
          <a:p>
            <a:r>
              <a:rPr lang="en-GB" b="1" dirty="0">
                <a:solidFill>
                  <a:srgbClr val="1F497D"/>
                </a:solidFill>
              </a:rPr>
              <a:t>Observation monitoring and quality control</a:t>
            </a:r>
          </a:p>
        </p:txBody>
      </p:sp>
      <p:sp>
        <p:nvSpPr>
          <p:cNvPr id="9" name="Content Placeholder 2">
            <a:extLst>
              <a:ext uri="{FF2B5EF4-FFF2-40B4-BE49-F238E27FC236}">
                <a16:creationId xmlns:a16="http://schemas.microsoft.com/office/drawing/2014/main" id="{6CECCF63-0826-458F-A07E-26479A347FE7}"/>
              </a:ext>
            </a:extLst>
          </p:cNvPr>
          <p:cNvSpPr>
            <a:spLocks noGrp="1"/>
          </p:cNvSpPr>
          <p:nvPr>
            <p:ph sz="quarter" idx="14"/>
          </p:nvPr>
        </p:nvSpPr>
        <p:spPr>
          <a:xfrm>
            <a:off x="371084" y="631050"/>
            <a:ext cx="11848577" cy="1247363"/>
          </a:xfrm>
        </p:spPr>
        <p:txBody>
          <a:bodyPr lIns="0" tIns="0" rIns="0" bIns="0" anchor="t"/>
          <a:lstStyle/>
          <a:p>
            <a:pPr indent="0">
              <a:buNone/>
            </a:pPr>
            <a:r>
              <a:rPr lang="en-GB" b="1" dirty="0"/>
              <a:t>SMOS brightness temperature operational monitoring</a:t>
            </a:r>
          </a:p>
          <a:p>
            <a:r>
              <a:rPr lang="en-GB" dirty="0"/>
              <a:t>Summer 2020: a large area of RFI (Radio Frequency Interference) contamination over South-East China</a:t>
            </a:r>
          </a:p>
          <a:p>
            <a:pPr marL="179388" indent="-179388"/>
            <a:r>
              <a:rPr lang="en-GB" dirty="0"/>
              <a:t>Improved screening does a better job of filtering it out but still not perfect</a:t>
            </a:r>
          </a:p>
          <a:p>
            <a:pPr marL="809388" lvl="1" indent="-179388"/>
            <a:r>
              <a:rPr lang="en-GB" dirty="0"/>
              <a:t>Need for further improvements in RFI filtering flags</a:t>
            </a:r>
          </a:p>
          <a:p>
            <a:pPr marL="809388" lvl="1" indent="-179388"/>
            <a:r>
              <a:rPr lang="en-GB" b="1" dirty="0"/>
              <a:t>Importance of </a:t>
            </a:r>
            <a:r>
              <a:rPr lang="en-GB" b="1" u="sng" dirty="0"/>
              <a:t>quality control</a:t>
            </a:r>
          </a:p>
        </p:txBody>
      </p:sp>
      <p:sp>
        <p:nvSpPr>
          <p:cNvPr id="10" name="TextBox 9">
            <a:extLst>
              <a:ext uri="{FF2B5EF4-FFF2-40B4-BE49-F238E27FC236}">
                <a16:creationId xmlns:a16="http://schemas.microsoft.com/office/drawing/2014/main" id="{8FEFE083-DF48-4DA7-A361-B57C4DC03042}"/>
              </a:ext>
            </a:extLst>
          </p:cNvPr>
          <p:cNvSpPr txBox="1"/>
          <p:nvPr/>
        </p:nvSpPr>
        <p:spPr>
          <a:xfrm>
            <a:off x="2007921" y="5995146"/>
            <a:ext cx="2340245" cy="338554"/>
          </a:xfrm>
          <a:prstGeom prst="rect">
            <a:avLst/>
          </a:prstGeom>
          <a:noFill/>
        </p:spPr>
        <p:txBody>
          <a:bodyPr wrap="square" rtlCol="0">
            <a:spAutoFit/>
          </a:bodyPr>
          <a:lstStyle/>
          <a:p>
            <a:pPr algn="ctr"/>
            <a:r>
              <a:rPr lang="en-GB" sz="1600" dirty="0"/>
              <a:t>Basic RFI screening</a:t>
            </a:r>
          </a:p>
        </p:txBody>
      </p:sp>
      <p:sp>
        <p:nvSpPr>
          <p:cNvPr id="11" name="TextBox 10">
            <a:extLst>
              <a:ext uri="{FF2B5EF4-FFF2-40B4-BE49-F238E27FC236}">
                <a16:creationId xmlns:a16="http://schemas.microsoft.com/office/drawing/2014/main" id="{8DE5FB1D-ABB5-475A-928C-7675B3718EA6}"/>
              </a:ext>
            </a:extLst>
          </p:cNvPr>
          <p:cNvSpPr txBox="1"/>
          <p:nvPr/>
        </p:nvSpPr>
        <p:spPr>
          <a:xfrm>
            <a:off x="6920485" y="6085799"/>
            <a:ext cx="2724964" cy="338554"/>
          </a:xfrm>
          <a:prstGeom prst="rect">
            <a:avLst/>
          </a:prstGeom>
          <a:noFill/>
        </p:spPr>
        <p:txBody>
          <a:bodyPr wrap="square" rtlCol="0">
            <a:spAutoFit/>
          </a:bodyPr>
          <a:lstStyle/>
          <a:p>
            <a:pPr algn="ctr"/>
            <a:r>
              <a:rPr lang="en-GB" sz="1600" dirty="0"/>
              <a:t>Stronger RFI screening</a:t>
            </a:r>
          </a:p>
        </p:txBody>
      </p:sp>
      <p:pic>
        <p:nvPicPr>
          <p:cNvPr id="12" name="Picture 11" descr="Map&#10;&#10;Description automatically generated">
            <a:extLst>
              <a:ext uri="{FF2B5EF4-FFF2-40B4-BE49-F238E27FC236}">
                <a16:creationId xmlns:a16="http://schemas.microsoft.com/office/drawing/2014/main" id="{A311680C-7A3C-4C0A-9105-8E7B9214496B}"/>
              </a:ext>
            </a:extLst>
          </p:cNvPr>
          <p:cNvPicPr>
            <a:picLocks noChangeAspect="1"/>
          </p:cNvPicPr>
          <p:nvPr/>
        </p:nvPicPr>
        <p:blipFill>
          <a:blip r:embed="rId2"/>
          <a:stretch>
            <a:fillRect/>
          </a:stretch>
        </p:blipFill>
        <p:spPr>
          <a:xfrm>
            <a:off x="1009122" y="2903238"/>
            <a:ext cx="4539765" cy="3066483"/>
          </a:xfrm>
          <a:prstGeom prst="rect">
            <a:avLst/>
          </a:prstGeom>
        </p:spPr>
      </p:pic>
      <p:pic>
        <p:nvPicPr>
          <p:cNvPr id="13" name="Picture 12" descr="Map&#10;&#10;Description automatically generated">
            <a:extLst>
              <a:ext uri="{FF2B5EF4-FFF2-40B4-BE49-F238E27FC236}">
                <a16:creationId xmlns:a16="http://schemas.microsoft.com/office/drawing/2014/main" id="{63F71A26-4655-4D6F-B628-C57A6741AC26}"/>
              </a:ext>
            </a:extLst>
          </p:cNvPr>
          <p:cNvPicPr>
            <a:picLocks noChangeAspect="1"/>
          </p:cNvPicPr>
          <p:nvPr/>
        </p:nvPicPr>
        <p:blipFill>
          <a:blip r:embed="rId3"/>
          <a:stretch>
            <a:fillRect/>
          </a:stretch>
        </p:blipFill>
        <p:spPr>
          <a:xfrm>
            <a:off x="6088234" y="2903238"/>
            <a:ext cx="4539766" cy="3066483"/>
          </a:xfrm>
          <a:prstGeom prst="rect">
            <a:avLst/>
          </a:prstGeom>
        </p:spPr>
      </p:pic>
      <p:sp>
        <p:nvSpPr>
          <p:cNvPr id="16" name="Title 1">
            <a:extLst>
              <a:ext uri="{FF2B5EF4-FFF2-40B4-BE49-F238E27FC236}">
                <a16:creationId xmlns:a16="http://schemas.microsoft.com/office/drawing/2014/main" id="{C51B64D3-D91B-4C53-8CD9-E16D6364C783}"/>
              </a:ext>
            </a:extLst>
          </p:cNvPr>
          <p:cNvSpPr txBox="1">
            <a:spLocks/>
          </p:cNvSpPr>
          <p:nvPr/>
        </p:nvSpPr>
        <p:spPr>
          <a:xfrm>
            <a:off x="7292001" y="-18243"/>
            <a:ext cx="11848576"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064E83"/>
                </a:solidFill>
                <a:latin typeface="+mj-lt"/>
                <a:ea typeface="+mj-ea"/>
                <a:cs typeface="+mj-cs"/>
              </a:defRPr>
            </a:lvl1pPr>
          </a:lstStyle>
          <a:p>
            <a:endParaRPr lang="en-GB" b="1" dirty="0">
              <a:solidFill>
                <a:srgbClr val="1F497D"/>
              </a:solidFill>
            </a:endParaRPr>
          </a:p>
        </p:txBody>
      </p:sp>
    </p:spTree>
    <p:extLst>
      <p:ext uri="{BB962C8B-B14F-4D97-AF65-F5344CB8AC3E}">
        <p14:creationId xmlns:p14="http://schemas.microsoft.com/office/powerpoint/2010/main" val="2590130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dirty="0"/>
              <a:t>  </a:t>
            </a:r>
          </a:p>
        </p:txBody>
      </p:sp>
      <p:sp>
        <p:nvSpPr>
          <p:cNvPr id="7" name="Rectangle 6"/>
          <p:cNvSpPr/>
          <p:nvPr/>
        </p:nvSpPr>
        <p:spPr>
          <a:xfrm>
            <a:off x="235985" y="44201"/>
            <a:ext cx="12026961" cy="523084"/>
          </a:xfrm>
          <a:prstGeom prst="rect">
            <a:avLst/>
          </a:prstGeom>
        </p:spPr>
        <p:txBody>
          <a:bodyPr wrap="square">
            <a:spAutoFit/>
          </a:bodyPr>
          <a:lstStyle/>
          <a:p>
            <a:r>
              <a:rPr lang="en-US" sz="2799" b="1" dirty="0">
                <a:solidFill>
                  <a:srgbClr val="064E83"/>
                </a:solidFill>
              </a:rPr>
              <a:t>SMOS TB multi-year monitoring </a:t>
            </a:r>
          </a:p>
        </p:txBody>
      </p:sp>
      <p:pic>
        <p:nvPicPr>
          <p:cNvPr id="11" name="Picture 10" descr="Screen Shot 2018-12-01 at 17.59.42.png"/>
          <p:cNvPicPr>
            <a:picLocks noChangeAspect="1"/>
          </p:cNvPicPr>
          <p:nvPr/>
        </p:nvPicPr>
        <p:blipFill rotWithShape="1">
          <a:blip r:embed="rId2">
            <a:extLst>
              <a:ext uri="{28A0092B-C50C-407E-A947-70E740481C1C}">
                <a14:useLocalDpi xmlns:a14="http://schemas.microsoft.com/office/drawing/2010/main" val="0"/>
              </a:ext>
            </a:extLst>
          </a:blip>
          <a:srcRect t="8962"/>
          <a:stretch/>
        </p:blipFill>
        <p:spPr>
          <a:xfrm>
            <a:off x="673180" y="962632"/>
            <a:ext cx="11152569" cy="4517714"/>
          </a:xfrm>
          <a:prstGeom prst="rect">
            <a:avLst/>
          </a:prstGeom>
        </p:spPr>
      </p:pic>
      <p:sp>
        <p:nvSpPr>
          <p:cNvPr id="8" name="TextBox 7">
            <a:extLst>
              <a:ext uri="{FF2B5EF4-FFF2-40B4-BE49-F238E27FC236}">
                <a16:creationId xmlns:a16="http://schemas.microsoft.com/office/drawing/2014/main" id="{FA230221-E141-48B3-85C2-4E432765FB5B}"/>
              </a:ext>
            </a:extLst>
          </p:cNvPr>
          <p:cNvSpPr txBox="1"/>
          <p:nvPr/>
        </p:nvSpPr>
        <p:spPr>
          <a:xfrm>
            <a:off x="9726932" y="6033952"/>
            <a:ext cx="2461893" cy="307697"/>
          </a:xfrm>
          <a:prstGeom prst="rect">
            <a:avLst/>
          </a:prstGeom>
          <a:noFill/>
        </p:spPr>
        <p:txBody>
          <a:bodyPr wrap="none" rtlCol="0">
            <a:spAutoFit/>
          </a:bodyPr>
          <a:lstStyle/>
          <a:p>
            <a:r>
              <a:rPr lang="en-GB" sz="1400" dirty="0"/>
              <a:t>de Rosnay et al, RSE, 2020</a:t>
            </a:r>
            <a:endParaRPr lang="fr-FR" sz="1400" dirty="0"/>
          </a:p>
        </p:txBody>
      </p:sp>
      <p:sp>
        <p:nvSpPr>
          <p:cNvPr id="9" name="Slide Number Placeholder 1">
            <a:extLst>
              <a:ext uri="{FF2B5EF4-FFF2-40B4-BE49-F238E27FC236}">
                <a16:creationId xmlns:a16="http://schemas.microsoft.com/office/drawing/2014/main" id="{5AE7E4C4-BEC6-4484-BFD8-72E37C92BCD0}"/>
              </a:ext>
            </a:extLst>
          </p:cNvPr>
          <p:cNvSpPr txBox="1">
            <a:spLocks/>
          </p:cNvSpPr>
          <p:nvPr/>
        </p:nvSpPr>
        <p:spPr>
          <a:xfrm>
            <a:off x="10026987" y="6453765"/>
            <a:ext cx="2158662" cy="215944"/>
          </a:xfrm>
          <a:prstGeom prst="rect">
            <a:avLst/>
          </a:prstGeom>
        </p:spPr>
        <p:txBody>
          <a:bodyPr lIns="0" tIns="0" rIns="0" bIns="0" anchor="b" anchorCtr="0"/>
          <a:lstStyle>
            <a:defPPr>
              <a:defRPr lang="en-US"/>
            </a:defPPr>
            <a:lvl1pPr marL="0" algn="ctr" defTabSz="457063" rtl="0" eaLnBrk="1" latinLnBrk="0" hangingPunct="1">
              <a:defRPr sz="900" b="1" kern="1200">
                <a:solidFill>
                  <a:srgbClr val="064E83"/>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a:lstStyle>
          <a:p>
            <a:fld id="{6B3B0B0F-E794-1244-9699-107C60B9C23A}" type="slidenum">
              <a:rPr lang="en-US" smtClean="0"/>
              <a:pPr/>
              <a:t>5</a:t>
            </a:fld>
            <a:endParaRPr lang="en-US" dirty="0"/>
          </a:p>
        </p:txBody>
      </p:sp>
      <p:sp>
        <p:nvSpPr>
          <p:cNvPr id="2" name="TextBox 1">
            <a:extLst>
              <a:ext uri="{FF2B5EF4-FFF2-40B4-BE49-F238E27FC236}">
                <a16:creationId xmlns:a16="http://schemas.microsoft.com/office/drawing/2014/main" id="{5748173E-A982-4A14-ACBB-5BB5C08B6555}"/>
              </a:ext>
            </a:extLst>
          </p:cNvPr>
          <p:cNvSpPr txBox="1"/>
          <p:nvPr/>
        </p:nvSpPr>
        <p:spPr>
          <a:xfrm>
            <a:off x="2712717" y="5999686"/>
            <a:ext cx="6763390" cy="369332"/>
          </a:xfrm>
          <a:prstGeom prst="rect">
            <a:avLst/>
          </a:prstGeom>
          <a:noFill/>
        </p:spPr>
        <p:txBody>
          <a:bodyPr wrap="none" rtlCol="0">
            <a:spAutoFit/>
          </a:bodyPr>
          <a:lstStyle/>
          <a:p>
            <a:r>
              <a:rPr lang="en-GB" b="1" dirty="0"/>
              <a:t>CMEM: Community Microwave Emission Modelling platform</a:t>
            </a:r>
            <a:endParaRPr lang="fr-FR" b="1" dirty="0"/>
          </a:p>
        </p:txBody>
      </p:sp>
    </p:spTree>
    <p:extLst>
      <p:ext uri="{BB962C8B-B14F-4D97-AF65-F5344CB8AC3E}">
        <p14:creationId xmlns:p14="http://schemas.microsoft.com/office/powerpoint/2010/main" val="2716165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C6A200F-1C69-4BA5-8AA0-B54B3E3A7009}"/>
              </a:ext>
            </a:extLst>
          </p:cNvPr>
          <p:cNvSpPr txBox="1"/>
          <p:nvPr/>
        </p:nvSpPr>
        <p:spPr>
          <a:xfrm>
            <a:off x="355151" y="0"/>
            <a:ext cx="7225055" cy="830740"/>
          </a:xfrm>
          <a:prstGeom prst="rect">
            <a:avLst/>
          </a:prstGeom>
          <a:noFill/>
        </p:spPr>
        <p:txBody>
          <a:bodyPr wrap="none" rtlCol="0">
            <a:spAutoFit/>
          </a:bodyPr>
          <a:lstStyle/>
          <a:p>
            <a:r>
              <a:rPr lang="en-GB" sz="2399" b="1" dirty="0">
                <a:solidFill>
                  <a:srgbClr val="1F497D"/>
                </a:solidFill>
              </a:rPr>
              <a:t>SMOS neural </a:t>
            </a:r>
            <a:r>
              <a:rPr lang="en-GB" sz="2399" b="1" dirty="0">
                <a:solidFill>
                  <a:srgbClr val="064E83"/>
                </a:solidFill>
              </a:rPr>
              <a:t>network</a:t>
            </a:r>
            <a:r>
              <a:rPr lang="en-GB" sz="2399" b="1" dirty="0">
                <a:solidFill>
                  <a:srgbClr val="1F497D"/>
                </a:solidFill>
              </a:rPr>
              <a:t> soil moisture assimilation</a:t>
            </a:r>
          </a:p>
          <a:p>
            <a:endParaRPr lang="en-GB" sz="2399" dirty="0">
              <a:solidFill>
                <a:srgbClr val="376092"/>
              </a:solidFill>
            </a:endParaRPr>
          </a:p>
        </p:txBody>
      </p:sp>
      <p:sp>
        <p:nvSpPr>
          <p:cNvPr id="5" name="TextBox 4"/>
          <p:cNvSpPr txBox="1"/>
          <p:nvPr/>
        </p:nvSpPr>
        <p:spPr>
          <a:xfrm>
            <a:off x="8439894" y="1884054"/>
            <a:ext cx="3018991" cy="369236"/>
          </a:xfrm>
          <a:prstGeom prst="rect">
            <a:avLst/>
          </a:prstGeom>
          <a:noFill/>
        </p:spPr>
        <p:txBody>
          <a:bodyPr wrap="none" rtlCol="0">
            <a:spAutoFit/>
          </a:bodyPr>
          <a:lstStyle/>
          <a:p>
            <a:r>
              <a:rPr lang="en-US" sz="1799" dirty="0"/>
              <a:t>Aircraft humidity (JJA 2017)</a:t>
            </a:r>
          </a:p>
        </p:txBody>
      </p:sp>
      <p:sp>
        <p:nvSpPr>
          <p:cNvPr id="17" name="Slide Number Placeholder 1">
            <a:extLst>
              <a:ext uri="{FF2B5EF4-FFF2-40B4-BE49-F238E27FC236}">
                <a16:creationId xmlns:a16="http://schemas.microsoft.com/office/drawing/2014/main" id="{EB9B2F8B-CFA3-4BED-ACB7-3E9B760D233C}"/>
              </a:ext>
            </a:extLst>
          </p:cNvPr>
          <p:cNvSpPr>
            <a:spLocks noGrp="1"/>
          </p:cNvSpPr>
          <p:nvPr>
            <p:ph type="sldNum" sz="quarter" idx="10"/>
          </p:nvPr>
        </p:nvSpPr>
        <p:spPr>
          <a:xfrm>
            <a:off x="9694919" y="5371395"/>
            <a:ext cx="2158662" cy="215944"/>
          </a:xfrm>
          <a:prstGeom prst="rect">
            <a:avLst/>
          </a:prstGeom>
        </p:spPr>
        <p:txBody>
          <a:bodyPr lIns="0" tIns="0" rIns="0" bIns="0" anchor="b" anchorCtr="0"/>
          <a:lstStyle>
            <a:defPPr>
              <a:defRPr lang="en-US"/>
            </a:defPPr>
            <a:lvl1pPr marL="0" algn="ctr" defTabSz="457063" rtl="0" eaLnBrk="1" latinLnBrk="0" hangingPunct="1">
              <a:defRPr sz="900" b="1" kern="1200">
                <a:solidFill>
                  <a:srgbClr val="064E83"/>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a:lstStyle>
          <a:p>
            <a:fld id="{6B3B0B0F-E794-1244-9699-107C60B9C23A}" type="slidenum">
              <a:rPr lang="en-US" smtClean="0"/>
              <a:pPr/>
              <a:t>6</a:t>
            </a:fld>
            <a:endParaRPr lang="en-US" dirty="0"/>
          </a:p>
        </p:txBody>
      </p:sp>
      <p:grpSp>
        <p:nvGrpSpPr>
          <p:cNvPr id="21" name="Group 20">
            <a:extLst>
              <a:ext uri="{FF2B5EF4-FFF2-40B4-BE49-F238E27FC236}">
                <a16:creationId xmlns:a16="http://schemas.microsoft.com/office/drawing/2014/main" id="{F3CF997C-DCAC-432A-B5F7-E6D328489C52}"/>
              </a:ext>
            </a:extLst>
          </p:cNvPr>
          <p:cNvGrpSpPr/>
          <p:nvPr/>
        </p:nvGrpSpPr>
        <p:grpSpPr>
          <a:xfrm>
            <a:off x="7123793" y="2481934"/>
            <a:ext cx="5050387" cy="4198421"/>
            <a:chOff x="649357" y="2930228"/>
            <a:chExt cx="4356808" cy="3591749"/>
          </a:xfrm>
        </p:grpSpPr>
        <p:pic>
          <p:nvPicPr>
            <p:cNvPr id="3" name="Picture 2" descr="gx62_gykk_gykr_obstat_norm_aircraftq_nhemis.png"/>
            <p:cNvPicPr>
              <a:picLocks noChangeAspect="1"/>
            </p:cNvPicPr>
            <p:nvPr/>
          </p:nvPicPr>
          <p:blipFill rotWithShape="1">
            <a:blip r:embed="rId2">
              <a:extLst>
                <a:ext uri="{28A0092B-C50C-407E-A947-70E740481C1C}">
                  <a14:useLocalDpi xmlns:a14="http://schemas.microsoft.com/office/drawing/2010/main" val="0"/>
                </a:ext>
              </a:extLst>
            </a:blip>
            <a:srcRect l="55069" t="37554" b="13170"/>
            <a:stretch/>
          </p:blipFill>
          <p:spPr>
            <a:xfrm>
              <a:off x="1113182" y="3048000"/>
              <a:ext cx="3892983" cy="2884614"/>
            </a:xfrm>
            <a:prstGeom prst="rect">
              <a:avLst/>
            </a:prstGeom>
          </p:spPr>
        </p:pic>
        <p:pic>
          <p:nvPicPr>
            <p:cNvPr id="14" name="Picture 13" descr="gx62_gykk_gykr_obstat_norm_aircraftq_nhemis.png"/>
            <p:cNvPicPr>
              <a:picLocks noChangeAspect="1"/>
            </p:cNvPicPr>
            <p:nvPr/>
          </p:nvPicPr>
          <p:blipFill rotWithShape="1">
            <a:blip r:embed="rId2">
              <a:extLst>
                <a:ext uri="{28A0092B-C50C-407E-A947-70E740481C1C}">
                  <a14:useLocalDpi xmlns:a14="http://schemas.microsoft.com/office/drawing/2010/main" val="0"/>
                </a:ext>
              </a:extLst>
            </a:blip>
            <a:srcRect l="4775" t="37712" r="88382" b="19037"/>
            <a:stretch/>
          </p:blipFill>
          <p:spPr>
            <a:xfrm>
              <a:off x="649357" y="3048000"/>
              <a:ext cx="592943" cy="2531926"/>
            </a:xfrm>
            <a:prstGeom prst="rect">
              <a:avLst/>
            </a:prstGeom>
          </p:spPr>
        </p:pic>
        <p:sp>
          <p:nvSpPr>
            <p:cNvPr id="12" name="Oval 11"/>
            <p:cNvSpPr/>
            <p:nvPr/>
          </p:nvSpPr>
          <p:spPr>
            <a:xfrm>
              <a:off x="1349476" y="3442396"/>
              <a:ext cx="1912280" cy="2053533"/>
            </a:xfrm>
            <a:prstGeom prst="ellipse">
              <a:avLst/>
            </a:prstGeom>
            <a:noFill/>
            <a:ln w="38100" cmpd="sng">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799"/>
            </a:p>
          </p:txBody>
        </p:sp>
        <p:pic>
          <p:nvPicPr>
            <p:cNvPr id="8" name="Picture 7">
              <a:extLst>
                <a:ext uri="{FF2B5EF4-FFF2-40B4-BE49-F238E27FC236}">
                  <a16:creationId xmlns:a16="http://schemas.microsoft.com/office/drawing/2014/main" id="{1D110A0F-E851-48B6-B230-FC86DD028E87}"/>
                </a:ext>
              </a:extLst>
            </p:cNvPr>
            <p:cNvPicPr>
              <a:picLocks noChangeAspect="1"/>
            </p:cNvPicPr>
            <p:nvPr/>
          </p:nvPicPr>
          <p:blipFill>
            <a:blip r:embed="rId3"/>
            <a:stretch>
              <a:fillRect/>
            </a:stretch>
          </p:blipFill>
          <p:spPr>
            <a:xfrm>
              <a:off x="2349675" y="5893723"/>
              <a:ext cx="965089" cy="514467"/>
            </a:xfrm>
            <a:prstGeom prst="rect">
              <a:avLst/>
            </a:prstGeom>
          </p:spPr>
        </p:pic>
        <p:cxnSp>
          <p:nvCxnSpPr>
            <p:cNvPr id="16" name="Straight Connector 15">
              <a:extLst>
                <a:ext uri="{FF2B5EF4-FFF2-40B4-BE49-F238E27FC236}">
                  <a16:creationId xmlns:a16="http://schemas.microsoft.com/office/drawing/2014/main" id="{8F6C032B-CDB6-4320-8EE3-F4831EF8E707}"/>
                </a:ext>
              </a:extLst>
            </p:cNvPr>
            <p:cNvCxnSpPr>
              <a:cxnSpLocks/>
            </p:cNvCxnSpPr>
            <p:nvPr/>
          </p:nvCxnSpPr>
          <p:spPr>
            <a:xfrm>
              <a:off x="2841021" y="5893723"/>
              <a:ext cx="0" cy="628254"/>
            </a:xfrm>
            <a:prstGeom prst="line">
              <a:avLst/>
            </a:prstGeom>
          </p:spPr>
          <p:style>
            <a:lnRef idx="2">
              <a:schemeClr val="accent1"/>
            </a:lnRef>
            <a:fillRef idx="0">
              <a:schemeClr val="accent1"/>
            </a:fillRef>
            <a:effectRef idx="1">
              <a:schemeClr val="accent1"/>
            </a:effectRef>
            <a:fontRef idx="minor">
              <a:schemeClr val="tx1"/>
            </a:fontRef>
          </p:style>
        </p:cxnSp>
        <p:pic>
          <p:nvPicPr>
            <p:cNvPr id="20" name="Picture 19" descr="gx62_gykk_gykr_obstat_norm_aircraftq_nhemis.png">
              <a:extLst>
                <a:ext uri="{FF2B5EF4-FFF2-40B4-BE49-F238E27FC236}">
                  <a16:creationId xmlns:a16="http://schemas.microsoft.com/office/drawing/2014/main" id="{DFBB570D-3E23-484D-9299-0AFCC1503572}"/>
                </a:ext>
              </a:extLst>
            </p:cNvPr>
            <p:cNvPicPr>
              <a:picLocks noChangeAspect="1"/>
            </p:cNvPicPr>
            <p:nvPr/>
          </p:nvPicPr>
          <p:blipFill rotWithShape="1">
            <a:blip r:embed="rId2">
              <a:extLst>
                <a:ext uri="{28A0092B-C50C-407E-A947-70E740481C1C}">
                  <a14:useLocalDpi xmlns:a14="http://schemas.microsoft.com/office/drawing/2010/main" val="0"/>
                </a:ext>
              </a:extLst>
            </a:blip>
            <a:srcRect l="51932" t="10255" r="3137" b="87646"/>
            <a:stretch/>
          </p:blipFill>
          <p:spPr>
            <a:xfrm>
              <a:off x="834884" y="2930228"/>
              <a:ext cx="3892983" cy="122888"/>
            </a:xfrm>
            <a:prstGeom prst="rect">
              <a:avLst/>
            </a:prstGeom>
          </p:spPr>
        </p:pic>
      </p:grpSp>
      <p:sp>
        <p:nvSpPr>
          <p:cNvPr id="22" name="TextBox 21">
            <a:extLst>
              <a:ext uri="{FF2B5EF4-FFF2-40B4-BE49-F238E27FC236}">
                <a16:creationId xmlns:a16="http://schemas.microsoft.com/office/drawing/2014/main" id="{5B7CC119-5632-4D0B-99C7-AE4D1AE021A2}"/>
              </a:ext>
            </a:extLst>
          </p:cNvPr>
          <p:cNvSpPr txBox="1"/>
          <p:nvPr/>
        </p:nvSpPr>
        <p:spPr>
          <a:xfrm rot="16200000">
            <a:off x="6811894" y="4287739"/>
            <a:ext cx="1736373" cy="369204"/>
          </a:xfrm>
          <a:prstGeom prst="rect">
            <a:avLst/>
          </a:prstGeom>
          <a:noFill/>
        </p:spPr>
        <p:txBody>
          <a:bodyPr wrap="none" rtlCol="0">
            <a:spAutoFit/>
          </a:bodyPr>
          <a:lstStyle/>
          <a:p>
            <a:r>
              <a:rPr lang="en-US" sz="1799" dirty="0"/>
              <a:t>Pressure (</a:t>
            </a:r>
            <a:r>
              <a:rPr lang="en-US" sz="1799" dirty="0" err="1"/>
              <a:t>hPa</a:t>
            </a:r>
            <a:r>
              <a:rPr lang="en-US" sz="1799" dirty="0"/>
              <a:t>)</a:t>
            </a:r>
          </a:p>
        </p:txBody>
      </p:sp>
      <p:pic>
        <p:nvPicPr>
          <p:cNvPr id="6" name="Picture 5">
            <a:extLst>
              <a:ext uri="{FF2B5EF4-FFF2-40B4-BE49-F238E27FC236}">
                <a16:creationId xmlns:a16="http://schemas.microsoft.com/office/drawing/2014/main" id="{6B3A0674-A979-45DF-A4AD-5F77FEEB5088}"/>
              </a:ext>
            </a:extLst>
          </p:cNvPr>
          <p:cNvPicPr>
            <a:picLocks noChangeAspect="1"/>
          </p:cNvPicPr>
          <p:nvPr/>
        </p:nvPicPr>
        <p:blipFill>
          <a:blip r:embed="rId4"/>
          <a:stretch>
            <a:fillRect/>
          </a:stretch>
        </p:blipFill>
        <p:spPr>
          <a:xfrm>
            <a:off x="515527" y="814205"/>
            <a:ext cx="5050387" cy="1667729"/>
          </a:xfrm>
          <a:prstGeom prst="rect">
            <a:avLst/>
          </a:prstGeom>
        </p:spPr>
      </p:pic>
      <p:sp>
        <p:nvSpPr>
          <p:cNvPr id="7" name="TextBox 6">
            <a:extLst>
              <a:ext uri="{FF2B5EF4-FFF2-40B4-BE49-F238E27FC236}">
                <a16:creationId xmlns:a16="http://schemas.microsoft.com/office/drawing/2014/main" id="{EE97DEF7-B1C3-4211-ADCE-78ACAA17B45B}"/>
              </a:ext>
            </a:extLst>
          </p:cNvPr>
          <p:cNvSpPr txBox="1"/>
          <p:nvPr/>
        </p:nvSpPr>
        <p:spPr>
          <a:xfrm>
            <a:off x="515527" y="3887909"/>
            <a:ext cx="5763181" cy="2031325"/>
          </a:xfrm>
          <a:prstGeom prst="rect">
            <a:avLst/>
          </a:prstGeom>
          <a:noFill/>
        </p:spPr>
        <p:txBody>
          <a:bodyPr wrap="none" rtlCol="0">
            <a:spAutoFit/>
          </a:bodyPr>
          <a:lstStyle/>
          <a:p>
            <a:r>
              <a:rPr lang="en-GB" dirty="0"/>
              <a:t>A priori training of the SMOS neural network processor</a:t>
            </a:r>
          </a:p>
          <a:p>
            <a:r>
              <a:rPr lang="en-GB" dirty="0"/>
              <a:t>	-&gt; retraining when L1Tb or IFS soil change</a:t>
            </a:r>
          </a:p>
          <a:p>
            <a:r>
              <a:rPr lang="en-GB" dirty="0"/>
              <a:t>Online training possibilities?</a:t>
            </a:r>
          </a:p>
          <a:p>
            <a:endParaRPr lang="en-GB" dirty="0"/>
          </a:p>
          <a:p>
            <a:r>
              <a:rPr lang="en-GB" dirty="0"/>
              <a:t>Further explore ML/AI for forward modelling </a:t>
            </a:r>
          </a:p>
          <a:p>
            <a:endParaRPr lang="en-GB" dirty="0"/>
          </a:p>
          <a:p>
            <a:endParaRPr lang="fr-FR" dirty="0"/>
          </a:p>
        </p:txBody>
      </p:sp>
      <p:sp>
        <p:nvSpPr>
          <p:cNvPr id="10" name="TextBox 9">
            <a:extLst>
              <a:ext uri="{FF2B5EF4-FFF2-40B4-BE49-F238E27FC236}">
                <a16:creationId xmlns:a16="http://schemas.microsoft.com/office/drawing/2014/main" id="{6EB74BBA-0C91-4072-8248-D6E74815FAE7}"/>
              </a:ext>
            </a:extLst>
          </p:cNvPr>
          <p:cNvSpPr txBox="1"/>
          <p:nvPr/>
        </p:nvSpPr>
        <p:spPr>
          <a:xfrm>
            <a:off x="515527" y="2773638"/>
            <a:ext cx="5339923" cy="369332"/>
          </a:xfrm>
          <a:prstGeom prst="rect">
            <a:avLst/>
          </a:prstGeom>
          <a:noFill/>
        </p:spPr>
        <p:txBody>
          <a:bodyPr wrap="none" rtlCol="0">
            <a:spAutoFit/>
          </a:bodyPr>
          <a:lstStyle/>
          <a:p>
            <a:r>
              <a:rPr lang="en-GB" dirty="0"/>
              <a:t>Rodriguez-Fernandez et al., HESS 2017, RS 2019</a:t>
            </a:r>
            <a:endParaRPr lang="fr-FR" dirty="0"/>
          </a:p>
        </p:txBody>
      </p:sp>
      <p:sp>
        <p:nvSpPr>
          <p:cNvPr id="11" name="TextBox 10">
            <a:extLst>
              <a:ext uri="{FF2B5EF4-FFF2-40B4-BE49-F238E27FC236}">
                <a16:creationId xmlns:a16="http://schemas.microsoft.com/office/drawing/2014/main" id="{AFFE9004-21B2-4BEB-8417-3C6667EC5B7F}"/>
              </a:ext>
            </a:extLst>
          </p:cNvPr>
          <p:cNvSpPr txBox="1"/>
          <p:nvPr/>
        </p:nvSpPr>
        <p:spPr>
          <a:xfrm>
            <a:off x="8113843" y="772961"/>
            <a:ext cx="3300904" cy="646331"/>
          </a:xfrm>
          <a:prstGeom prst="rect">
            <a:avLst/>
          </a:prstGeom>
          <a:noFill/>
        </p:spPr>
        <p:txBody>
          <a:bodyPr wrap="none" rtlCol="0">
            <a:spAutoFit/>
          </a:bodyPr>
          <a:lstStyle/>
          <a:p>
            <a:pPr algn="ctr"/>
            <a:r>
              <a:rPr lang="en-GB" b="1" dirty="0"/>
              <a:t>NWP </a:t>
            </a:r>
          </a:p>
          <a:p>
            <a:r>
              <a:rPr lang="en-GB" b="1" dirty="0"/>
              <a:t>SMOS soil moisture impact </a:t>
            </a:r>
            <a:endParaRPr lang="fr-FR" b="1" dirty="0"/>
          </a:p>
        </p:txBody>
      </p:sp>
    </p:spTree>
    <p:extLst>
      <p:ext uri="{BB962C8B-B14F-4D97-AF65-F5344CB8AC3E}">
        <p14:creationId xmlns:p14="http://schemas.microsoft.com/office/powerpoint/2010/main" val="4099179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93703-1C06-40E0-BA47-F4D4DC2C21CF}"/>
              </a:ext>
            </a:extLst>
          </p:cNvPr>
          <p:cNvSpPr>
            <a:spLocks noGrp="1"/>
          </p:cNvSpPr>
          <p:nvPr>
            <p:ph type="title"/>
          </p:nvPr>
        </p:nvSpPr>
        <p:spPr>
          <a:xfrm>
            <a:off x="278753" y="128566"/>
            <a:ext cx="5512904" cy="369332"/>
          </a:xfrm>
        </p:spPr>
        <p:txBody>
          <a:bodyPr/>
          <a:lstStyle/>
          <a:p>
            <a:r>
              <a:rPr lang="en-GB" b="1" dirty="0"/>
              <a:t>SMAP L-band data</a:t>
            </a:r>
            <a:br>
              <a:rPr lang="en-GB" b="1" dirty="0"/>
            </a:br>
            <a:br>
              <a:rPr lang="en-GB" b="1" dirty="0"/>
            </a:br>
            <a:r>
              <a:rPr lang="en-GB" b="1" dirty="0"/>
              <a:t>Operational in the IFS </a:t>
            </a:r>
            <a:br>
              <a:rPr lang="en-GB" b="1" dirty="0"/>
            </a:br>
            <a:r>
              <a:rPr lang="en-GB" b="1" dirty="0"/>
              <a:t>for monitoring since May 2021</a:t>
            </a:r>
          </a:p>
        </p:txBody>
      </p:sp>
      <p:sp>
        <p:nvSpPr>
          <p:cNvPr id="3" name="Content Placeholder 2">
            <a:extLst>
              <a:ext uri="{FF2B5EF4-FFF2-40B4-BE49-F238E27FC236}">
                <a16:creationId xmlns:a16="http://schemas.microsoft.com/office/drawing/2014/main" id="{70A479CF-B71F-4855-AB6B-4E95EE76E733}"/>
              </a:ext>
            </a:extLst>
          </p:cNvPr>
          <p:cNvSpPr>
            <a:spLocks noGrp="1"/>
          </p:cNvSpPr>
          <p:nvPr>
            <p:ph sz="quarter" idx="14"/>
          </p:nvPr>
        </p:nvSpPr>
        <p:spPr>
          <a:xfrm>
            <a:off x="378373" y="2263781"/>
            <a:ext cx="5512904" cy="2217747"/>
          </a:xfrm>
        </p:spPr>
        <p:txBody>
          <a:bodyPr/>
          <a:lstStyle/>
          <a:p>
            <a:pPr marL="179388" indent="-179388"/>
            <a:r>
              <a:rPr lang="en-GB" dirty="0"/>
              <a:t>Set-up operational NRT acquisition</a:t>
            </a:r>
          </a:p>
          <a:p>
            <a:pPr marL="179388" indent="-179388"/>
            <a:r>
              <a:rPr lang="en-GB" dirty="0"/>
              <a:t>Scripts suite and </a:t>
            </a:r>
            <a:r>
              <a:rPr lang="en-GB" dirty="0" err="1"/>
              <a:t>prepIFS</a:t>
            </a:r>
            <a:r>
              <a:rPr lang="en-GB" dirty="0"/>
              <a:t> changes complete</a:t>
            </a:r>
          </a:p>
          <a:p>
            <a:pPr marL="179388" indent="-179388"/>
            <a:r>
              <a:rPr lang="en-GB" dirty="0"/>
              <a:t>SMAP Observation interface (</a:t>
            </a:r>
            <a:r>
              <a:rPr lang="en-GB" dirty="0" err="1"/>
              <a:t>Obs</a:t>
            </a:r>
            <a:r>
              <a:rPr lang="en-GB" dirty="0"/>
              <a:t> Data base, ODB)</a:t>
            </a:r>
          </a:p>
          <a:p>
            <a:pPr marL="179388" indent="-179388"/>
            <a:r>
              <a:rPr lang="en-GB" dirty="0"/>
              <a:t>Script and Fortran changes</a:t>
            </a:r>
          </a:p>
          <a:p>
            <a:pPr marL="179388" indent="-179388"/>
            <a:r>
              <a:rPr lang="en-GB" u="sng" dirty="0"/>
              <a:t>Suite definition </a:t>
            </a:r>
            <a:r>
              <a:rPr lang="en-GB" dirty="0"/>
              <a:t>and </a:t>
            </a:r>
            <a:r>
              <a:rPr lang="en-GB" dirty="0" err="1"/>
              <a:t>prepIFS</a:t>
            </a:r>
            <a:endParaRPr lang="en-GB" dirty="0"/>
          </a:p>
          <a:p>
            <a:pPr marL="179388" indent="-179388"/>
            <a:r>
              <a:rPr lang="en-GB" dirty="0"/>
              <a:t>Monitoring webpage update</a:t>
            </a:r>
          </a:p>
          <a:p>
            <a:pPr marL="179388" indent="-179388"/>
            <a:r>
              <a:rPr lang="en-GB" dirty="0"/>
              <a:t>Next: SMAP assimilation evaluation</a:t>
            </a:r>
          </a:p>
        </p:txBody>
      </p:sp>
      <p:sp>
        <p:nvSpPr>
          <p:cNvPr id="4" name="Slide Number Placeholder 3">
            <a:extLst>
              <a:ext uri="{FF2B5EF4-FFF2-40B4-BE49-F238E27FC236}">
                <a16:creationId xmlns:a16="http://schemas.microsoft.com/office/drawing/2014/main" id="{51BA537F-E8C5-436B-B418-F5FF54314DBC}"/>
              </a:ext>
            </a:extLst>
          </p:cNvPr>
          <p:cNvSpPr>
            <a:spLocks noGrp="1"/>
          </p:cNvSpPr>
          <p:nvPr>
            <p:ph type="sldNum" sz="quarter" idx="10"/>
          </p:nvPr>
        </p:nvSpPr>
        <p:spPr/>
        <p:txBody>
          <a:bodyPr/>
          <a:lstStyle/>
          <a:p>
            <a:fld id="{E4AB80EA-DB86-D849-B86F-15DAF31F0474}" type="slidenum">
              <a:rPr lang="en-US" smtClean="0"/>
              <a:pPr/>
              <a:t>7</a:t>
            </a:fld>
            <a:endParaRPr lang="en-US" dirty="0"/>
          </a:p>
        </p:txBody>
      </p:sp>
      <p:sp>
        <p:nvSpPr>
          <p:cNvPr id="5" name="Footer Placeholder 4">
            <a:extLst>
              <a:ext uri="{FF2B5EF4-FFF2-40B4-BE49-F238E27FC236}">
                <a16:creationId xmlns:a16="http://schemas.microsoft.com/office/drawing/2014/main" id="{77907C48-18ED-47B2-ABF8-29C127A07D00}"/>
              </a:ext>
            </a:extLst>
          </p:cNvPr>
          <p:cNvSpPr>
            <a:spLocks noGrp="1"/>
          </p:cNvSpPr>
          <p:nvPr>
            <p:ph type="ftr" sz="quarter" idx="3"/>
          </p:nvPr>
        </p:nvSpPr>
        <p:spPr>
          <a:xfrm>
            <a:off x="2041160" y="6423584"/>
            <a:ext cx="4053639" cy="230657"/>
          </a:xfrm>
          <a:prstGeom prst="rect">
            <a:avLst/>
          </a:prstGeom>
        </p:spPr>
        <p:txBody>
          <a:bodyPr vert="horz" lIns="0" tIns="0" rIns="0" bIns="0" rtlCol="0" anchor="b" anchorCtr="0">
            <a:noAutofit/>
          </a:bodyPr>
          <a:lstStyle>
            <a:defPPr>
              <a:defRPr lang="en-US"/>
            </a:defPPr>
            <a:lvl1pPr marL="0" algn="l" defTabSz="457200" rtl="0" eaLnBrk="1" latinLnBrk="0" hangingPunct="1">
              <a:defRPr sz="900" b="1" kern="1200" cap="all" baseline="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European Centre for Medium-Range Weather Forecasts</a:t>
            </a:r>
            <a:endParaRPr lang="en-US" dirty="0"/>
          </a:p>
        </p:txBody>
      </p:sp>
      <p:pic>
        <p:nvPicPr>
          <p:cNvPr id="11" name="Picture 10" descr="A screenshot of a cell phone&#10;&#10;Description automatically generated">
            <a:extLst>
              <a:ext uri="{FF2B5EF4-FFF2-40B4-BE49-F238E27FC236}">
                <a16:creationId xmlns:a16="http://schemas.microsoft.com/office/drawing/2014/main" id="{612D5898-2865-41DF-9E36-4043840162D3}"/>
              </a:ext>
            </a:extLst>
          </p:cNvPr>
          <p:cNvPicPr>
            <a:picLocks noChangeAspect="1"/>
          </p:cNvPicPr>
          <p:nvPr/>
        </p:nvPicPr>
        <p:blipFill>
          <a:blip r:embed="rId2"/>
          <a:stretch>
            <a:fillRect/>
          </a:stretch>
        </p:blipFill>
        <p:spPr>
          <a:xfrm>
            <a:off x="5490930" y="41480"/>
            <a:ext cx="4076700" cy="1619250"/>
          </a:xfrm>
          <a:prstGeom prst="rect">
            <a:avLst/>
          </a:prstGeom>
        </p:spPr>
      </p:pic>
      <p:pic>
        <p:nvPicPr>
          <p:cNvPr id="13" name="Picture 12" descr="A screenshot of a cell phone&#10;&#10;Description automatically generated">
            <a:extLst>
              <a:ext uri="{FF2B5EF4-FFF2-40B4-BE49-F238E27FC236}">
                <a16:creationId xmlns:a16="http://schemas.microsoft.com/office/drawing/2014/main" id="{53AE7783-570B-491D-8A15-8A0C6704BD1F}"/>
              </a:ext>
            </a:extLst>
          </p:cNvPr>
          <p:cNvPicPr>
            <a:picLocks noChangeAspect="1"/>
          </p:cNvPicPr>
          <p:nvPr/>
        </p:nvPicPr>
        <p:blipFill rotWithShape="1">
          <a:blip r:embed="rId3"/>
          <a:srcRect t="81589"/>
          <a:stretch/>
        </p:blipFill>
        <p:spPr>
          <a:xfrm>
            <a:off x="9619953" y="360000"/>
            <a:ext cx="1980952" cy="857438"/>
          </a:xfrm>
          <a:prstGeom prst="rect">
            <a:avLst/>
          </a:prstGeom>
        </p:spPr>
      </p:pic>
      <p:sp>
        <p:nvSpPr>
          <p:cNvPr id="14" name="Oval 13">
            <a:extLst>
              <a:ext uri="{FF2B5EF4-FFF2-40B4-BE49-F238E27FC236}">
                <a16:creationId xmlns:a16="http://schemas.microsoft.com/office/drawing/2014/main" id="{585B4E01-3A7C-4835-902D-4E3F3663E54D}"/>
              </a:ext>
            </a:extLst>
          </p:cNvPr>
          <p:cNvSpPr/>
          <p:nvPr/>
        </p:nvSpPr>
        <p:spPr>
          <a:xfrm>
            <a:off x="10196544" y="959786"/>
            <a:ext cx="912281" cy="298488"/>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C923368E-1D54-4CC5-9F89-FEC6E0E86310}"/>
              </a:ext>
            </a:extLst>
          </p:cNvPr>
          <p:cNvSpPr/>
          <p:nvPr/>
        </p:nvSpPr>
        <p:spPr>
          <a:xfrm>
            <a:off x="8633286" y="1024135"/>
            <a:ext cx="912281" cy="419585"/>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FCB42C88-C339-48D3-8337-80AF274B629C}"/>
              </a:ext>
            </a:extLst>
          </p:cNvPr>
          <p:cNvSpPr txBox="1"/>
          <p:nvPr/>
        </p:nvSpPr>
        <p:spPr>
          <a:xfrm>
            <a:off x="7530082" y="6269887"/>
            <a:ext cx="1501373" cy="369332"/>
          </a:xfrm>
          <a:prstGeom prst="rect">
            <a:avLst/>
          </a:prstGeom>
          <a:noFill/>
        </p:spPr>
        <p:txBody>
          <a:bodyPr wrap="none" rtlCol="0">
            <a:spAutoFit/>
          </a:bodyPr>
          <a:lstStyle/>
          <a:p>
            <a:r>
              <a:rPr lang="en-GB" dirty="0"/>
              <a:t>Pete Weston</a:t>
            </a:r>
            <a:endParaRPr lang="fr-FR" dirty="0"/>
          </a:p>
        </p:txBody>
      </p:sp>
      <p:pic>
        <p:nvPicPr>
          <p:cNvPr id="7" name="Picture 6">
            <a:extLst>
              <a:ext uri="{FF2B5EF4-FFF2-40B4-BE49-F238E27FC236}">
                <a16:creationId xmlns:a16="http://schemas.microsoft.com/office/drawing/2014/main" id="{3C59D2AD-117A-484A-B1F3-0E69DA6C60F8}"/>
              </a:ext>
            </a:extLst>
          </p:cNvPr>
          <p:cNvPicPr>
            <a:picLocks noChangeAspect="1"/>
          </p:cNvPicPr>
          <p:nvPr/>
        </p:nvPicPr>
        <p:blipFill>
          <a:blip r:embed="rId4"/>
          <a:stretch>
            <a:fillRect/>
          </a:stretch>
        </p:blipFill>
        <p:spPr>
          <a:xfrm>
            <a:off x="5797647" y="2263781"/>
            <a:ext cx="6467616" cy="3883304"/>
          </a:xfrm>
          <a:prstGeom prst="rect">
            <a:avLst/>
          </a:prstGeom>
        </p:spPr>
      </p:pic>
      <p:sp>
        <p:nvSpPr>
          <p:cNvPr id="8" name="TextBox 7">
            <a:extLst>
              <a:ext uri="{FF2B5EF4-FFF2-40B4-BE49-F238E27FC236}">
                <a16:creationId xmlns:a16="http://schemas.microsoft.com/office/drawing/2014/main" id="{D5772EC0-D936-4433-835B-B6BDE2A6B4C1}"/>
              </a:ext>
            </a:extLst>
          </p:cNvPr>
          <p:cNvSpPr txBox="1"/>
          <p:nvPr/>
        </p:nvSpPr>
        <p:spPr>
          <a:xfrm>
            <a:off x="378373" y="5531648"/>
            <a:ext cx="5313664" cy="369332"/>
          </a:xfrm>
          <a:prstGeom prst="rect">
            <a:avLst/>
          </a:prstGeom>
          <a:noFill/>
        </p:spPr>
        <p:txBody>
          <a:bodyPr wrap="square" rtlCol="0">
            <a:spAutoFit/>
          </a:bodyPr>
          <a:lstStyle/>
          <a:p>
            <a:r>
              <a:rPr lang="en-GB" b="1" dirty="0">
                <a:sym typeface="Wingdings" panose="05000000000000000000" pitchFamily="2" charset="2"/>
              </a:rPr>
              <a:t> SMOS and SMAP L-band operational </a:t>
            </a:r>
            <a:endParaRPr lang="fr-FR" b="1" dirty="0"/>
          </a:p>
        </p:txBody>
      </p:sp>
    </p:spTree>
    <p:extLst>
      <p:ext uri="{BB962C8B-B14F-4D97-AF65-F5344CB8AC3E}">
        <p14:creationId xmlns:p14="http://schemas.microsoft.com/office/powerpoint/2010/main" val="268442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clipart&#10;&#10;Description automatically generated">
            <a:extLst>
              <a:ext uri="{FF2B5EF4-FFF2-40B4-BE49-F238E27FC236}">
                <a16:creationId xmlns:a16="http://schemas.microsoft.com/office/drawing/2014/main" id="{D2EDF42F-67F9-4E84-8727-96D2028FDA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6832" y="272862"/>
            <a:ext cx="2293699" cy="394122"/>
          </a:xfrm>
          <a:prstGeom prst="rect">
            <a:avLst/>
          </a:prstGeom>
        </p:spPr>
      </p:pic>
      <p:sp>
        <p:nvSpPr>
          <p:cNvPr id="4" name="TextBox 3">
            <a:extLst>
              <a:ext uri="{FF2B5EF4-FFF2-40B4-BE49-F238E27FC236}">
                <a16:creationId xmlns:a16="http://schemas.microsoft.com/office/drawing/2014/main" id="{FC01F8F4-815F-4F9B-90F1-A05BF68DC809}"/>
              </a:ext>
            </a:extLst>
          </p:cNvPr>
          <p:cNvSpPr txBox="1"/>
          <p:nvPr/>
        </p:nvSpPr>
        <p:spPr>
          <a:xfrm>
            <a:off x="229580" y="707717"/>
            <a:ext cx="11729663" cy="460286"/>
          </a:xfrm>
          <a:prstGeom prst="rect">
            <a:avLst/>
          </a:prstGeom>
          <a:noFill/>
        </p:spPr>
        <p:txBody>
          <a:bodyPr wrap="square" rtlCol="0">
            <a:spAutoFit/>
          </a:bodyPr>
          <a:lstStyle/>
          <a:p>
            <a:r>
              <a:rPr lang="en-GB" sz="2400" b="1" dirty="0">
                <a:solidFill>
                  <a:srgbClr val="064E83"/>
                </a:solidFill>
              </a:rPr>
              <a:t>Data assimilation impact upon hydrology</a:t>
            </a:r>
          </a:p>
        </p:txBody>
      </p:sp>
      <p:sp>
        <p:nvSpPr>
          <p:cNvPr id="5" name="Content Placeholder 5">
            <a:extLst>
              <a:ext uri="{FF2B5EF4-FFF2-40B4-BE49-F238E27FC236}">
                <a16:creationId xmlns:a16="http://schemas.microsoft.com/office/drawing/2014/main" id="{B1D771A0-12D2-4217-805F-DA80A83D49E2}"/>
              </a:ext>
            </a:extLst>
          </p:cNvPr>
          <p:cNvSpPr txBox="1">
            <a:spLocks/>
          </p:cNvSpPr>
          <p:nvPr/>
        </p:nvSpPr>
        <p:spPr>
          <a:xfrm>
            <a:off x="218944" y="1435914"/>
            <a:ext cx="4493684" cy="4808406"/>
          </a:xfrm>
          <a:prstGeom prst="rect">
            <a:avLst/>
          </a:prstGeom>
        </p:spPr>
        <p:txBody>
          <a:bodyPr/>
          <a:lstStyle>
            <a:lvl1pPr marL="0" indent="0" algn="l" rtl="0" eaLnBrk="1" fontAlgn="base" hangingPunct="1">
              <a:lnSpc>
                <a:spcPct val="119000"/>
              </a:lnSpc>
              <a:spcBef>
                <a:spcPct val="20000"/>
              </a:spcBef>
              <a:spcAft>
                <a:spcPct val="0"/>
              </a:spcAft>
              <a:buClr>
                <a:srgbClr val="8197A6"/>
              </a:buClr>
              <a:buFont typeface="Arial" panose="020B0604020202020204"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1pPr>
            <a:lvl2pPr marL="78132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2pPr>
            <a:lvl3pPr marL="135777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3pPr>
            <a:lvl4pPr marL="193421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4pPr>
            <a:lvl5pPr marL="251066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5pPr>
            <a:lvl6pPr marL="335661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a:lstStyle>
          <a:p>
            <a:pPr marL="284893" indent="-284893">
              <a:buFont typeface="Arial" panose="020B0604020202020204" pitchFamily="34" charset="0"/>
              <a:buChar char="•"/>
            </a:pPr>
            <a:r>
              <a:rPr lang="en-GB" sz="1795" kern="0" dirty="0">
                <a:solidFill>
                  <a:schemeClr val="tx1"/>
                </a:solidFill>
              </a:rPr>
              <a:t>Data denial experiments with SMOS show similar results</a:t>
            </a:r>
          </a:p>
          <a:p>
            <a:pPr marL="1063875" lvl="1" indent="-284893">
              <a:buFont typeface="Arial" panose="020B0604020202020204" pitchFamily="34" charset="0"/>
              <a:buChar char="•"/>
            </a:pPr>
            <a:r>
              <a:rPr lang="en-GB" sz="1795" kern="0" dirty="0">
                <a:solidFill>
                  <a:schemeClr val="tx1"/>
                </a:solidFill>
              </a:rPr>
              <a:t>i.e. muted impact on streamflow</a:t>
            </a:r>
          </a:p>
        </p:txBody>
      </p:sp>
      <p:pic>
        <p:nvPicPr>
          <p:cNvPr id="9" name="Picture 8">
            <a:extLst>
              <a:ext uri="{FF2B5EF4-FFF2-40B4-BE49-F238E27FC236}">
                <a16:creationId xmlns:a16="http://schemas.microsoft.com/office/drawing/2014/main" id="{7F8E8DCE-7EBB-41E7-9A19-8BBB6BF78E4A}"/>
              </a:ext>
            </a:extLst>
          </p:cNvPr>
          <p:cNvPicPr>
            <a:picLocks noChangeAspect="1"/>
          </p:cNvPicPr>
          <p:nvPr/>
        </p:nvPicPr>
        <p:blipFill rotWithShape="1">
          <a:blip r:embed="rId3"/>
          <a:srcRect l="13612" t="25823" r="14308" b="10564"/>
          <a:stretch/>
        </p:blipFill>
        <p:spPr>
          <a:xfrm>
            <a:off x="4582427" y="1418549"/>
            <a:ext cx="7606398" cy="3774152"/>
          </a:xfrm>
          <a:prstGeom prst="rect">
            <a:avLst/>
          </a:prstGeom>
        </p:spPr>
      </p:pic>
      <p:sp>
        <p:nvSpPr>
          <p:cNvPr id="10" name="TextBox 9">
            <a:extLst>
              <a:ext uri="{FF2B5EF4-FFF2-40B4-BE49-F238E27FC236}">
                <a16:creationId xmlns:a16="http://schemas.microsoft.com/office/drawing/2014/main" id="{393E674A-A4E9-48B7-A86C-DDA4930435EF}"/>
              </a:ext>
            </a:extLst>
          </p:cNvPr>
          <p:cNvSpPr txBox="1"/>
          <p:nvPr/>
        </p:nvSpPr>
        <p:spPr>
          <a:xfrm>
            <a:off x="7009179" y="954722"/>
            <a:ext cx="3488905" cy="338554"/>
          </a:xfrm>
          <a:prstGeom prst="rect">
            <a:avLst/>
          </a:prstGeom>
          <a:noFill/>
        </p:spPr>
        <p:txBody>
          <a:bodyPr wrap="square" rtlCol="0">
            <a:spAutoFit/>
          </a:bodyPr>
          <a:lstStyle/>
          <a:p>
            <a:r>
              <a:rPr lang="en-GB" sz="1600" dirty="0">
                <a:hlinkClick r:id="rId4"/>
              </a:rPr>
              <a:t>Figures from Baugh </a:t>
            </a:r>
            <a:r>
              <a:rPr lang="en-GB" sz="1600" i="1" dirty="0">
                <a:hlinkClick r:id="rId4"/>
              </a:rPr>
              <a:t>et al., </a:t>
            </a:r>
            <a:r>
              <a:rPr lang="en-GB" sz="1600" dirty="0">
                <a:hlinkClick r:id="rId4"/>
              </a:rPr>
              <a:t>2020</a:t>
            </a:r>
            <a:endParaRPr lang="en-GB" sz="1600" dirty="0"/>
          </a:p>
        </p:txBody>
      </p:sp>
      <p:pic>
        <p:nvPicPr>
          <p:cNvPr id="7" name="Picture 6" descr="Diagram, engineering drawing&#10;&#10;Description automatically generated">
            <a:extLst>
              <a:ext uri="{FF2B5EF4-FFF2-40B4-BE49-F238E27FC236}">
                <a16:creationId xmlns:a16="http://schemas.microsoft.com/office/drawing/2014/main" id="{6B4EDA6D-76AC-488F-8896-5553425B12A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0000" b="9249"/>
          <a:stretch/>
        </p:blipFill>
        <p:spPr>
          <a:xfrm>
            <a:off x="301072" y="2941609"/>
            <a:ext cx="3589815" cy="3320078"/>
          </a:xfrm>
          <a:prstGeom prst="rect">
            <a:avLst/>
          </a:prstGeom>
        </p:spPr>
      </p:pic>
      <p:sp>
        <p:nvSpPr>
          <p:cNvPr id="11" name="Content Placeholder 5">
            <a:extLst>
              <a:ext uri="{FF2B5EF4-FFF2-40B4-BE49-F238E27FC236}">
                <a16:creationId xmlns:a16="http://schemas.microsoft.com/office/drawing/2014/main" id="{41E9F588-287B-446E-A7D6-A3F58FD3C4FA}"/>
              </a:ext>
            </a:extLst>
          </p:cNvPr>
          <p:cNvSpPr txBox="1">
            <a:spLocks/>
          </p:cNvSpPr>
          <p:nvPr/>
        </p:nvSpPr>
        <p:spPr>
          <a:xfrm>
            <a:off x="4060588" y="5158823"/>
            <a:ext cx="7606398" cy="1328402"/>
          </a:xfrm>
          <a:prstGeom prst="rect">
            <a:avLst/>
          </a:prstGeom>
        </p:spPr>
        <p:txBody>
          <a:bodyPr/>
          <a:lstStyle>
            <a:lvl1pPr marL="0" indent="0" algn="l" rtl="0" eaLnBrk="1" fontAlgn="base" hangingPunct="1">
              <a:lnSpc>
                <a:spcPct val="119000"/>
              </a:lnSpc>
              <a:spcBef>
                <a:spcPct val="20000"/>
              </a:spcBef>
              <a:spcAft>
                <a:spcPct val="0"/>
              </a:spcAft>
              <a:buClr>
                <a:srgbClr val="8197A6"/>
              </a:buClr>
              <a:buFont typeface="Arial" panose="020B0604020202020204"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1pPr>
            <a:lvl2pPr marL="78132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2pPr>
            <a:lvl3pPr marL="135777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3pPr>
            <a:lvl4pPr marL="1934216"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4pPr>
            <a:lvl5pPr marL="2510661" indent="0" algn="l" rtl="0" eaLnBrk="1" fontAlgn="base" hangingPunct="1">
              <a:lnSpc>
                <a:spcPct val="119000"/>
              </a:lnSpc>
              <a:spcBef>
                <a:spcPct val="20000"/>
              </a:spcBef>
              <a:spcAft>
                <a:spcPct val="0"/>
              </a:spcAft>
              <a:buClr>
                <a:schemeClr val="accent1"/>
              </a:buClr>
              <a:buFont typeface="Verdana" pitchFamily="34" charset="0"/>
              <a:buNone/>
              <a:defRPr lang="en-GB" sz="1800" dirty="0" smtClean="0">
                <a:solidFill>
                  <a:srgbClr val="8197A6"/>
                </a:solidFill>
                <a:latin typeface="Arial" panose="020B0604020202020204" pitchFamily="34" charset="0"/>
                <a:ea typeface="+mn-ea"/>
                <a:cs typeface="Arial" panose="020B0604020202020204" pitchFamily="34" charset="0"/>
              </a:defRPr>
            </a:lvl5pPr>
            <a:lvl6pPr marL="335661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6pPr>
            <a:lvl7pPr marL="379763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7pPr>
            <a:lvl8pPr marL="4238645"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8pPr>
            <a:lvl9pPr marL="4679660" indent="-404264" algn="l" rtl="0" eaLnBrk="1" fontAlgn="base" hangingPunct="1">
              <a:lnSpc>
                <a:spcPct val="119000"/>
              </a:lnSpc>
              <a:spcBef>
                <a:spcPct val="20000"/>
              </a:spcBef>
              <a:spcAft>
                <a:spcPct val="0"/>
              </a:spcAft>
              <a:buClr>
                <a:schemeClr val="accent1"/>
              </a:buClr>
              <a:buFont typeface="Verdana" pitchFamily="34" charset="0"/>
              <a:buChar char="–"/>
              <a:defRPr sz="1543">
                <a:solidFill>
                  <a:schemeClr val="bg2"/>
                </a:solidFill>
                <a:latin typeface="+mn-lt"/>
              </a:defRPr>
            </a:lvl9pPr>
          </a:lstStyle>
          <a:p>
            <a:pPr marL="284893" indent="-284893">
              <a:buFont typeface="Arial" panose="020B0604020202020204" pitchFamily="34" charset="0"/>
              <a:buChar char="•"/>
            </a:pPr>
            <a:r>
              <a:rPr lang="en-GB" sz="1795" kern="0" dirty="0">
                <a:solidFill>
                  <a:schemeClr val="tx1"/>
                </a:solidFill>
              </a:rPr>
              <a:t>ECMWF </a:t>
            </a:r>
            <a:r>
              <a:rPr lang="en-GB" sz="1795" kern="0" dirty="0" err="1">
                <a:solidFill>
                  <a:schemeClr val="tx1"/>
                </a:solidFill>
              </a:rPr>
              <a:t>LDAS</a:t>
            </a:r>
            <a:r>
              <a:rPr lang="en-GB" sz="1795" kern="0" dirty="0">
                <a:solidFill>
                  <a:schemeClr val="tx1"/>
                </a:solidFill>
              </a:rPr>
              <a:t> corrects for random errors, not systematic ones</a:t>
            </a:r>
          </a:p>
          <a:p>
            <a:pPr marL="284893" indent="-284893">
              <a:buFont typeface="Arial" panose="020B0604020202020204" pitchFamily="34" charset="0"/>
              <a:buChar char="•"/>
            </a:pPr>
            <a:r>
              <a:rPr lang="en-GB" sz="1795" kern="0" dirty="0">
                <a:solidFill>
                  <a:schemeClr val="tx1"/>
                </a:solidFill>
              </a:rPr>
              <a:t>Process errors in Australia for example, maybe poor representation of processes such as irrigation and lake storage</a:t>
            </a:r>
          </a:p>
          <a:p>
            <a:pPr marL="284893" indent="-284893">
              <a:buFont typeface="Arial" panose="020B0604020202020204" pitchFamily="34" charset="0"/>
              <a:buChar char="•"/>
            </a:pPr>
            <a:endParaRPr lang="en-GB" sz="1795" kern="0" dirty="0"/>
          </a:p>
        </p:txBody>
      </p:sp>
      <p:sp>
        <p:nvSpPr>
          <p:cNvPr id="2" name="TextBox 1">
            <a:extLst>
              <a:ext uri="{FF2B5EF4-FFF2-40B4-BE49-F238E27FC236}">
                <a16:creationId xmlns:a16="http://schemas.microsoft.com/office/drawing/2014/main" id="{FD9225E2-AA27-473B-B596-216E0A35FB91}"/>
              </a:ext>
            </a:extLst>
          </p:cNvPr>
          <p:cNvSpPr txBox="1"/>
          <p:nvPr/>
        </p:nvSpPr>
        <p:spPr>
          <a:xfrm>
            <a:off x="229580" y="140674"/>
            <a:ext cx="11862543" cy="461665"/>
          </a:xfrm>
          <a:prstGeom prst="rect">
            <a:avLst/>
          </a:prstGeom>
          <a:noFill/>
        </p:spPr>
        <p:txBody>
          <a:bodyPr wrap="none" rtlCol="0">
            <a:spAutoFit/>
          </a:bodyPr>
          <a:lstStyle/>
          <a:p>
            <a:r>
              <a:rPr lang="en-GB" sz="2400" b="1" dirty="0">
                <a:solidFill>
                  <a:srgbClr val="064E83"/>
                </a:solidFill>
              </a:rPr>
              <a:t>SMOS applications for the Copernicus Emergency Management Service (CEMS)</a:t>
            </a:r>
            <a:endParaRPr lang="fr-FR" sz="2400" b="1" dirty="0">
              <a:solidFill>
                <a:srgbClr val="064E83"/>
              </a:solidFill>
            </a:endParaRPr>
          </a:p>
        </p:txBody>
      </p:sp>
      <p:pic>
        <p:nvPicPr>
          <p:cNvPr id="8" name="Picture 7">
            <a:extLst>
              <a:ext uri="{FF2B5EF4-FFF2-40B4-BE49-F238E27FC236}">
                <a16:creationId xmlns:a16="http://schemas.microsoft.com/office/drawing/2014/main" id="{ECB56254-6F91-4B4B-8B95-E66407AE693D}"/>
              </a:ext>
            </a:extLst>
          </p:cNvPr>
          <p:cNvPicPr>
            <a:picLocks noChangeAspect="1"/>
          </p:cNvPicPr>
          <p:nvPr/>
        </p:nvPicPr>
        <p:blipFill>
          <a:blip r:embed="rId6"/>
          <a:stretch>
            <a:fillRect/>
          </a:stretch>
        </p:blipFill>
        <p:spPr>
          <a:xfrm>
            <a:off x="10300531" y="639726"/>
            <a:ext cx="1701072" cy="740466"/>
          </a:xfrm>
          <a:prstGeom prst="rect">
            <a:avLst/>
          </a:prstGeom>
        </p:spPr>
      </p:pic>
    </p:spTree>
    <p:extLst>
      <p:ext uri="{BB962C8B-B14F-4D97-AF65-F5344CB8AC3E}">
        <p14:creationId xmlns:p14="http://schemas.microsoft.com/office/powerpoint/2010/main" val="915301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CFDA18E-5585-443B-B23B-57C6D8F53039}"/>
              </a:ext>
            </a:extLst>
          </p:cNvPr>
          <p:cNvSpPr>
            <a:spLocks noGrp="1"/>
          </p:cNvSpPr>
          <p:nvPr>
            <p:ph type="sldNum" idx="12"/>
          </p:nvPr>
        </p:nvSpPr>
        <p:spPr/>
        <p:txBody>
          <a:bodyPr/>
          <a:lstStyle/>
          <a:p>
            <a:fld id="{00000000-1234-1234-1234-123412341234}" type="slidenum">
              <a:rPr lang="en" smtClean="0"/>
              <a:pPr/>
              <a:t>9</a:t>
            </a:fld>
            <a:endParaRPr lang="en"/>
          </a:p>
        </p:txBody>
      </p:sp>
      <p:pic>
        <p:nvPicPr>
          <p:cNvPr id="6" name="Picture 5">
            <a:extLst>
              <a:ext uri="{FF2B5EF4-FFF2-40B4-BE49-F238E27FC236}">
                <a16:creationId xmlns:a16="http://schemas.microsoft.com/office/drawing/2014/main" id="{5B410F82-A963-4648-8CBE-64D5CB54FA33}"/>
              </a:ext>
            </a:extLst>
          </p:cNvPr>
          <p:cNvPicPr>
            <a:picLocks noChangeAspect="1"/>
          </p:cNvPicPr>
          <p:nvPr/>
        </p:nvPicPr>
        <p:blipFill>
          <a:blip r:embed="rId3"/>
          <a:stretch>
            <a:fillRect/>
          </a:stretch>
        </p:blipFill>
        <p:spPr>
          <a:xfrm>
            <a:off x="6229346" y="3453206"/>
            <a:ext cx="5959479" cy="3071049"/>
          </a:xfrm>
          <a:prstGeom prst="rect">
            <a:avLst/>
          </a:prstGeom>
        </p:spPr>
      </p:pic>
      <p:sp>
        <p:nvSpPr>
          <p:cNvPr id="7" name="Google Shape;105;p22">
            <a:extLst>
              <a:ext uri="{FF2B5EF4-FFF2-40B4-BE49-F238E27FC236}">
                <a16:creationId xmlns:a16="http://schemas.microsoft.com/office/drawing/2014/main" id="{E62B7405-914E-48B5-AB31-09ABAFD633FC}"/>
              </a:ext>
            </a:extLst>
          </p:cNvPr>
          <p:cNvSpPr txBox="1">
            <a:spLocks/>
          </p:cNvSpPr>
          <p:nvPr/>
        </p:nvSpPr>
        <p:spPr>
          <a:xfrm>
            <a:off x="364133" y="832656"/>
            <a:ext cx="12323289" cy="779797"/>
          </a:xfrm>
          <a:prstGeom prst="rect">
            <a:avLst/>
          </a:prstGeom>
          <a:noFill/>
          <a:ln>
            <a:noFill/>
          </a:ln>
        </p:spPr>
        <p:txBody>
          <a:bodyPr spcFirstLastPara="1" wrap="square" lIns="91409" tIns="91409" rIns="91409" bIns="91409" anchor="t" anchorCtr="0">
            <a:noAutofit/>
          </a:bodyPr>
          <a:lstStyle>
            <a:lvl1pPr marL="0" marR="0" lvl="0" indent="0" algn="l" defTabSz="457200" rtl="0" eaLnBrk="1" latinLnBrk="0" hangingPunct="1">
              <a:lnSpc>
                <a:spcPct val="116666"/>
              </a:lnSpc>
              <a:spcBef>
                <a:spcPts val="0"/>
              </a:spcBef>
              <a:spcAft>
                <a:spcPts val="0"/>
              </a:spcAft>
              <a:buClr>
                <a:srgbClr val="064E83"/>
              </a:buClr>
              <a:buSzPts val="1100"/>
              <a:buFont typeface="Arial"/>
              <a:buNone/>
              <a:defRPr sz="2399" b="0" i="0" u="none" strike="noStrike" kern="1200" cap="none">
                <a:solidFill>
                  <a:srgbClr val="064E83"/>
                </a:solidFill>
                <a:latin typeface="Arial"/>
                <a:ea typeface="Arial"/>
                <a:cs typeface="Arial"/>
                <a:sym typeface="Arial"/>
              </a:defRPr>
            </a:lvl1pPr>
            <a:lvl2pPr lvl="1" indent="0" rtl="0">
              <a:spcBef>
                <a:spcPts val="0"/>
              </a:spcBef>
              <a:spcAft>
                <a:spcPts val="0"/>
              </a:spcAft>
              <a:buSzPts val="1100"/>
              <a:buNone/>
              <a:defRPr sz="1899"/>
            </a:lvl2pPr>
            <a:lvl3pPr lvl="2" indent="0" rtl="0">
              <a:spcBef>
                <a:spcPts val="0"/>
              </a:spcBef>
              <a:spcAft>
                <a:spcPts val="0"/>
              </a:spcAft>
              <a:buSzPts val="1100"/>
              <a:buNone/>
              <a:defRPr sz="1899"/>
            </a:lvl3pPr>
            <a:lvl4pPr lvl="3" indent="0" rtl="0">
              <a:spcBef>
                <a:spcPts val="0"/>
              </a:spcBef>
              <a:spcAft>
                <a:spcPts val="0"/>
              </a:spcAft>
              <a:buSzPts val="1100"/>
              <a:buNone/>
              <a:defRPr sz="1899"/>
            </a:lvl4pPr>
            <a:lvl5pPr lvl="4" indent="0" rtl="0">
              <a:spcBef>
                <a:spcPts val="0"/>
              </a:spcBef>
              <a:spcAft>
                <a:spcPts val="0"/>
              </a:spcAft>
              <a:buSzPts val="1100"/>
              <a:buNone/>
              <a:defRPr sz="1899"/>
            </a:lvl5pPr>
            <a:lvl6pPr lvl="5" indent="0" rtl="0">
              <a:spcBef>
                <a:spcPts val="0"/>
              </a:spcBef>
              <a:spcAft>
                <a:spcPts val="0"/>
              </a:spcAft>
              <a:buSzPts val="1100"/>
              <a:buNone/>
              <a:defRPr sz="1899"/>
            </a:lvl6pPr>
            <a:lvl7pPr lvl="6" indent="0" rtl="0">
              <a:spcBef>
                <a:spcPts val="0"/>
              </a:spcBef>
              <a:spcAft>
                <a:spcPts val="0"/>
              </a:spcAft>
              <a:buSzPts val="1100"/>
              <a:buNone/>
              <a:defRPr sz="1899"/>
            </a:lvl7pPr>
            <a:lvl8pPr lvl="7" indent="0" rtl="0">
              <a:spcBef>
                <a:spcPts val="0"/>
              </a:spcBef>
              <a:spcAft>
                <a:spcPts val="0"/>
              </a:spcAft>
              <a:buSzPts val="1100"/>
              <a:buNone/>
              <a:defRPr sz="1899"/>
            </a:lvl8pPr>
            <a:lvl9pPr lvl="8" indent="0" rtl="0">
              <a:spcBef>
                <a:spcPts val="0"/>
              </a:spcBef>
              <a:spcAft>
                <a:spcPts val="0"/>
              </a:spcAft>
              <a:buSzPts val="1100"/>
              <a:buNone/>
              <a:defRPr sz="1899"/>
            </a:lvl9pPr>
          </a:lstStyle>
          <a:p>
            <a:r>
              <a:rPr lang="en-GB" b="1" dirty="0"/>
              <a:t>Using machine learning to predict fire-ignition </a:t>
            </a:r>
          </a:p>
          <a:p>
            <a:r>
              <a:rPr lang="en-GB" b="1" dirty="0"/>
              <a:t>occurrences from lightning forecasts</a:t>
            </a:r>
          </a:p>
        </p:txBody>
      </p:sp>
      <p:sp>
        <p:nvSpPr>
          <p:cNvPr id="2" name="TextBox 1">
            <a:extLst>
              <a:ext uri="{FF2B5EF4-FFF2-40B4-BE49-F238E27FC236}">
                <a16:creationId xmlns:a16="http://schemas.microsoft.com/office/drawing/2014/main" id="{0B23A0E2-EB49-46D3-BD8A-B348F8A8FE78}"/>
              </a:ext>
            </a:extLst>
          </p:cNvPr>
          <p:cNvSpPr txBox="1"/>
          <p:nvPr/>
        </p:nvSpPr>
        <p:spPr>
          <a:xfrm>
            <a:off x="8803979" y="3138898"/>
            <a:ext cx="3288144" cy="369332"/>
          </a:xfrm>
          <a:prstGeom prst="rect">
            <a:avLst/>
          </a:prstGeom>
          <a:noFill/>
        </p:spPr>
        <p:txBody>
          <a:bodyPr wrap="none" rtlCol="0">
            <a:spAutoFit/>
          </a:bodyPr>
          <a:lstStyle/>
          <a:p>
            <a:r>
              <a:rPr lang="en-GB" dirty="0" err="1"/>
              <a:t>Couglhan</a:t>
            </a:r>
            <a:r>
              <a:rPr lang="en-GB" dirty="0"/>
              <a:t> et al., Met App 2021</a:t>
            </a:r>
            <a:endParaRPr lang="fr-FR" dirty="0"/>
          </a:p>
        </p:txBody>
      </p:sp>
      <p:sp>
        <p:nvSpPr>
          <p:cNvPr id="3" name="TextBox 2">
            <a:extLst>
              <a:ext uri="{FF2B5EF4-FFF2-40B4-BE49-F238E27FC236}">
                <a16:creationId xmlns:a16="http://schemas.microsoft.com/office/drawing/2014/main" id="{8515F3EF-CCCB-4F10-A28E-A4C84029EA60}"/>
              </a:ext>
            </a:extLst>
          </p:cNvPr>
          <p:cNvSpPr txBox="1"/>
          <p:nvPr/>
        </p:nvSpPr>
        <p:spPr>
          <a:xfrm>
            <a:off x="364133" y="1810595"/>
            <a:ext cx="11460557" cy="2308324"/>
          </a:xfrm>
          <a:prstGeom prst="rect">
            <a:avLst/>
          </a:prstGeom>
          <a:noFill/>
        </p:spPr>
        <p:txBody>
          <a:bodyPr wrap="square" rtlCol="0">
            <a:spAutoFit/>
          </a:bodyPr>
          <a:lstStyle/>
          <a:p>
            <a:pPr marL="285750" indent="-285750">
              <a:buFontTx/>
              <a:buChar char="-"/>
            </a:pPr>
            <a:r>
              <a:rPr lang="en-GB" dirty="0"/>
              <a:t>Connection between fuel moisture and the probability of ignition</a:t>
            </a:r>
          </a:p>
          <a:p>
            <a:pPr marL="285750" indent="-285750">
              <a:buFontTx/>
              <a:buChar char="-"/>
            </a:pPr>
            <a:r>
              <a:rPr lang="en-GB" dirty="0"/>
              <a:t>Mechanisms are poorly understood and predictive methods are underdeveloped</a:t>
            </a:r>
          </a:p>
          <a:p>
            <a:pPr marL="285750" indent="-285750">
              <a:buFontTx/>
              <a:buChar char="-"/>
            </a:pPr>
            <a:r>
              <a:rPr lang="en-GB" dirty="0"/>
              <a:t>Lightning–ignition relationship for early warning systems</a:t>
            </a:r>
          </a:p>
          <a:p>
            <a:pPr marL="285750" indent="-285750">
              <a:buFontTx/>
              <a:buChar char="-"/>
            </a:pPr>
            <a:r>
              <a:rPr lang="en-GB" dirty="0"/>
              <a:t>ML predictive model for wildfire ignition based on lightning forecasts and environmental conditions, including SMOS NN soil moisture</a:t>
            </a:r>
          </a:p>
          <a:p>
            <a:pPr marL="285750" indent="-285750">
              <a:buFontTx/>
              <a:buChar char="-"/>
            </a:pPr>
            <a:endParaRPr lang="en-GB" dirty="0"/>
          </a:p>
          <a:p>
            <a:pPr marL="285750" indent="-285750">
              <a:buFontTx/>
              <a:buChar char="-"/>
            </a:pPr>
            <a:endParaRPr lang="en-GB" dirty="0"/>
          </a:p>
          <a:p>
            <a:endParaRPr lang="fr-FR" dirty="0"/>
          </a:p>
        </p:txBody>
      </p:sp>
      <p:sp>
        <p:nvSpPr>
          <p:cNvPr id="5" name="TextBox 4">
            <a:extLst>
              <a:ext uri="{FF2B5EF4-FFF2-40B4-BE49-F238E27FC236}">
                <a16:creationId xmlns:a16="http://schemas.microsoft.com/office/drawing/2014/main" id="{5F93BD11-79D6-4B0D-A799-9AF28B05980D}"/>
              </a:ext>
            </a:extLst>
          </p:cNvPr>
          <p:cNvSpPr txBox="1"/>
          <p:nvPr/>
        </p:nvSpPr>
        <p:spPr>
          <a:xfrm>
            <a:off x="294967" y="3637868"/>
            <a:ext cx="5309420" cy="2308324"/>
          </a:xfrm>
          <a:prstGeom prst="rect">
            <a:avLst/>
          </a:prstGeom>
          <a:noFill/>
        </p:spPr>
        <p:txBody>
          <a:bodyPr wrap="square" rtlCol="0">
            <a:spAutoFit/>
          </a:bodyPr>
          <a:lstStyle/>
          <a:p>
            <a:pPr marL="285750" indent="-285750">
              <a:buFontTx/>
              <a:buChar char="-"/>
            </a:pPr>
            <a:r>
              <a:rPr lang="en-GB" dirty="0"/>
              <a:t>Three different classifiers</a:t>
            </a:r>
          </a:p>
          <a:p>
            <a:pPr marL="742950" lvl="1" indent="-285750">
              <a:buFontTx/>
              <a:buChar char="-"/>
            </a:pPr>
            <a:r>
              <a:rPr lang="en-GB" dirty="0"/>
              <a:t>Decision tree, AdaBoost, Random Forest</a:t>
            </a:r>
          </a:p>
          <a:p>
            <a:pPr marL="285750" indent="-285750">
              <a:buFontTx/>
              <a:buChar char="-"/>
            </a:pPr>
            <a:r>
              <a:rPr lang="en-GB" dirty="0"/>
              <a:t>Verification for 145 lightning-ignited wildfires in regions of Australia (2016)</a:t>
            </a:r>
          </a:p>
          <a:p>
            <a:pPr marL="285750" indent="-285750">
              <a:buFontTx/>
              <a:buChar char="-"/>
            </a:pPr>
            <a:r>
              <a:rPr lang="en-GB" dirty="0"/>
              <a:t>More than 71% correct prediction</a:t>
            </a:r>
          </a:p>
          <a:p>
            <a:pPr marL="285750" indent="-285750">
              <a:buFontTx/>
              <a:buChar char="-"/>
            </a:pPr>
            <a:r>
              <a:rPr lang="en-GB" dirty="0"/>
              <a:t>Updated model using SMOS VOD</a:t>
            </a:r>
          </a:p>
          <a:p>
            <a:pPr marL="285750" indent="-285750">
              <a:buFontTx/>
              <a:buChar char="-"/>
            </a:pPr>
            <a:r>
              <a:rPr lang="en-GB" dirty="0"/>
              <a:t>Future plans in operational context</a:t>
            </a:r>
          </a:p>
          <a:p>
            <a:pPr marL="285750" indent="-285750">
              <a:buFontTx/>
              <a:buChar char="-"/>
            </a:pPr>
            <a:endParaRPr lang="fr-FR" dirty="0"/>
          </a:p>
        </p:txBody>
      </p:sp>
      <p:pic>
        <p:nvPicPr>
          <p:cNvPr id="10" name="Picture 9">
            <a:extLst>
              <a:ext uri="{FF2B5EF4-FFF2-40B4-BE49-F238E27FC236}">
                <a16:creationId xmlns:a16="http://schemas.microsoft.com/office/drawing/2014/main" id="{54F95001-D5DC-4594-8271-1AD467B34445}"/>
              </a:ext>
            </a:extLst>
          </p:cNvPr>
          <p:cNvPicPr>
            <a:picLocks noChangeAspect="1"/>
          </p:cNvPicPr>
          <p:nvPr/>
        </p:nvPicPr>
        <p:blipFill>
          <a:blip r:embed="rId4"/>
          <a:stretch>
            <a:fillRect/>
          </a:stretch>
        </p:blipFill>
        <p:spPr>
          <a:xfrm>
            <a:off x="10300531" y="639726"/>
            <a:ext cx="1701072" cy="740466"/>
          </a:xfrm>
          <a:prstGeom prst="rect">
            <a:avLst/>
          </a:prstGeom>
        </p:spPr>
      </p:pic>
      <p:sp>
        <p:nvSpPr>
          <p:cNvPr id="11" name="TextBox 10">
            <a:extLst>
              <a:ext uri="{FF2B5EF4-FFF2-40B4-BE49-F238E27FC236}">
                <a16:creationId xmlns:a16="http://schemas.microsoft.com/office/drawing/2014/main" id="{4FC4AED1-EEAC-4105-BFBF-207CD39EA76A}"/>
              </a:ext>
            </a:extLst>
          </p:cNvPr>
          <p:cNvSpPr txBox="1"/>
          <p:nvPr/>
        </p:nvSpPr>
        <p:spPr>
          <a:xfrm>
            <a:off x="229580" y="140674"/>
            <a:ext cx="11862543" cy="461665"/>
          </a:xfrm>
          <a:prstGeom prst="rect">
            <a:avLst/>
          </a:prstGeom>
          <a:noFill/>
        </p:spPr>
        <p:txBody>
          <a:bodyPr wrap="none" rtlCol="0">
            <a:spAutoFit/>
          </a:bodyPr>
          <a:lstStyle/>
          <a:p>
            <a:r>
              <a:rPr lang="en-GB" sz="2400" b="1" dirty="0">
                <a:solidFill>
                  <a:srgbClr val="064E83"/>
                </a:solidFill>
              </a:rPr>
              <a:t>SMOS applications for the Copernicus Emergency Management Service (CEMS)</a:t>
            </a:r>
            <a:endParaRPr lang="fr-FR" sz="2400" b="1" dirty="0">
              <a:solidFill>
                <a:srgbClr val="064E83"/>
              </a:solidFill>
            </a:endParaRPr>
          </a:p>
        </p:txBody>
      </p:sp>
    </p:spTree>
    <p:extLst>
      <p:ext uri="{BB962C8B-B14F-4D97-AF65-F5344CB8AC3E}">
        <p14:creationId xmlns:p14="http://schemas.microsoft.com/office/powerpoint/2010/main" val="41250038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4|0.8"/>
</p:tagLst>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CMWF_16.9_light_blue.potx" id="{6E553A05-1FF4-41A6-8DCD-4A16C4C52284}" vid="{CB9C2DB0-F904-43F7-8D0F-6F373F3FC06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C11B307580C44297B69521475766C4" ma:contentTypeVersion="6" ma:contentTypeDescription="Create a new document." ma:contentTypeScope="" ma:versionID="fbb95419e440098892a92939ed3a10eb">
  <xsd:schema xmlns:xsd="http://www.w3.org/2001/XMLSchema" xmlns:xs="http://www.w3.org/2001/XMLSchema" xmlns:p="http://schemas.microsoft.com/office/2006/metadata/properties" xmlns:ns3="b7c9a153-9920-4347-99ab-957e3230e476" xmlns:ns4="4bf9bf45-9453-40da-aaa0-895ec0932f38" targetNamespace="http://schemas.microsoft.com/office/2006/metadata/properties" ma:root="true" ma:fieldsID="46505145cf552a08df2580ed1727c666" ns3:_="" ns4:_="">
    <xsd:import namespace="b7c9a153-9920-4347-99ab-957e3230e476"/>
    <xsd:import namespace="4bf9bf45-9453-40da-aaa0-895ec0932f3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c9a153-9920-4347-99ab-957e3230e4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bf9bf45-9453-40da-aaa0-895ec0932f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8545B64-7A69-41E9-8258-59F03E40BDA6}">
  <ds:schemaRefs>
    <ds:schemaRef ds:uri="http://purl.org/dc/elements/1.1/"/>
    <ds:schemaRef ds:uri="http://schemas.openxmlformats.org/package/2006/metadata/core-properties"/>
    <ds:schemaRef ds:uri="http://schemas.microsoft.com/office/2006/documentManagement/types"/>
    <ds:schemaRef ds:uri="http://purl.org/dc/dcmitype/"/>
    <ds:schemaRef ds:uri="http://schemas.microsoft.com/office/2006/metadata/properties"/>
    <ds:schemaRef ds:uri="4bf9bf45-9453-40da-aaa0-895ec0932f38"/>
    <ds:schemaRef ds:uri="b7c9a153-9920-4347-99ab-957e3230e476"/>
    <ds:schemaRef ds:uri="http://schemas.microsoft.com/office/infopath/2007/PartnerControls"/>
    <ds:schemaRef ds:uri="http://www.w3.org/XML/1998/namespace"/>
    <ds:schemaRef ds:uri="http://purl.org/dc/terms/"/>
  </ds:schemaRefs>
</ds:datastoreItem>
</file>

<file path=customXml/itemProps2.xml><?xml version="1.0" encoding="utf-8"?>
<ds:datastoreItem xmlns:ds="http://schemas.openxmlformats.org/officeDocument/2006/customXml" ds:itemID="{9046CE9E-8A07-4A12-B9F2-C4F6E1E0FB17}">
  <ds:schemaRefs>
    <ds:schemaRef ds:uri="http://schemas.microsoft.com/sharepoint/v3/contenttype/forms"/>
  </ds:schemaRefs>
</ds:datastoreItem>
</file>

<file path=customXml/itemProps3.xml><?xml version="1.0" encoding="utf-8"?>
<ds:datastoreItem xmlns:ds="http://schemas.openxmlformats.org/officeDocument/2006/customXml" ds:itemID="{13066F93-F098-4504-ACD9-81D2FA3F4D77}">
  <ds:schemaRefs>
    <ds:schemaRef ds:uri="4bf9bf45-9453-40da-aaa0-895ec0932f38"/>
    <ds:schemaRef ds:uri="b7c9a153-9920-4347-99ab-957e3230e47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ECMWF_16.9_light_blue</Template>
  <TotalTime>12420</TotalTime>
  <Words>726</Words>
  <Application>Microsoft Office PowerPoint</Application>
  <PresentationFormat>Custom</PresentationFormat>
  <Paragraphs>160</Paragraphs>
  <Slides>10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Cambria Math</vt:lpstr>
      <vt:lpstr>Wingdings</vt:lpstr>
      <vt:lpstr>ECMWF Light 16:9 blue</vt:lpstr>
      <vt:lpstr>PowerPoint Presentation</vt:lpstr>
      <vt:lpstr>  Earth System approach Coupled assimilation for NWP &amp; reanalyses</vt:lpstr>
      <vt:lpstr>PowerPoint Presentation</vt:lpstr>
      <vt:lpstr>Observation monitoring and quality control</vt:lpstr>
      <vt:lpstr>PowerPoint Presentation</vt:lpstr>
      <vt:lpstr>PowerPoint Presentation</vt:lpstr>
      <vt:lpstr>SMAP L-band data  Operational in the IFS  for monitoring since May 2021</vt:lpstr>
      <vt:lpstr>PowerPoint Presentation</vt:lpstr>
      <vt:lpstr>PowerPoint Presentation</vt:lpstr>
      <vt:lpstr>Summary</vt:lpstr>
    </vt:vector>
  </TitlesOfParts>
  <Company>ECMWF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Keeley</dc:creator>
  <cp:lastModifiedBy>Patricia de Rosnay</cp:lastModifiedBy>
  <cp:revision>91</cp:revision>
  <cp:lastPrinted>2014-11-19T12:15:44Z</cp:lastPrinted>
  <dcterms:created xsi:type="dcterms:W3CDTF">2019-09-16T09:06:41Z</dcterms:created>
  <dcterms:modified xsi:type="dcterms:W3CDTF">2021-07-07T09:42:40Z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0x01010000C11B307580C44297B69521475766C4</vt:lpwstr>
  </property>
</Properties>
</file>