
<file path=[Content_Types].xml><?xml version="1.0" encoding="utf-8"?>
<Types xmlns="http://schemas.openxmlformats.org/package/2006/content-types">
  <Default Extension="png" ContentType="image/png"/>
  <Default Extension="bin" ContentType="application/vnd.openxmlformats-officedocument.oleObject"/>
  <Default Extension="pdf" ContentType="application/pd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30275213" cy="42803763"/>
  <p:notesSz cx="6858000" cy="9144000"/>
  <p:defaultTextStyle>
    <a:defPPr>
      <a:defRPr lang="en-US"/>
    </a:defPPr>
    <a:lvl1pPr marL="0" algn="l" defTabSz="2087941" rtl="0" eaLnBrk="1" latinLnBrk="0" hangingPunct="1">
      <a:defRPr sz="8200" kern="1200">
        <a:solidFill>
          <a:schemeClr val="tx1"/>
        </a:solidFill>
        <a:latin typeface="+mn-lt"/>
        <a:ea typeface="+mn-ea"/>
        <a:cs typeface="+mn-cs"/>
      </a:defRPr>
    </a:lvl1pPr>
    <a:lvl2pPr marL="2087941" algn="l" defTabSz="2087941" rtl="0" eaLnBrk="1" latinLnBrk="0" hangingPunct="1">
      <a:defRPr sz="8200" kern="1200">
        <a:solidFill>
          <a:schemeClr val="tx1"/>
        </a:solidFill>
        <a:latin typeface="+mn-lt"/>
        <a:ea typeface="+mn-ea"/>
        <a:cs typeface="+mn-cs"/>
      </a:defRPr>
    </a:lvl2pPr>
    <a:lvl3pPr marL="4175882" algn="l" defTabSz="2087941" rtl="0" eaLnBrk="1" latinLnBrk="0" hangingPunct="1">
      <a:defRPr sz="8200" kern="1200">
        <a:solidFill>
          <a:schemeClr val="tx1"/>
        </a:solidFill>
        <a:latin typeface="+mn-lt"/>
        <a:ea typeface="+mn-ea"/>
        <a:cs typeface="+mn-cs"/>
      </a:defRPr>
    </a:lvl3pPr>
    <a:lvl4pPr marL="6263823" algn="l" defTabSz="2087941" rtl="0" eaLnBrk="1" latinLnBrk="0" hangingPunct="1">
      <a:defRPr sz="8200" kern="1200">
        <a:solidFill>
          <a:schemeClr val="tx1"/>
        </a:solidFill>
        <a:latin typeface="+mn-lt"/>
        <a:ea typeface="+mn-ea"/>
        <a:cs typeface="+mn-cs"/>
      </a:defRPr>
    </a:lvl4pPr>
    <a:lvl5pPr marL="8351764" algn="l" defTabSz="2087941" rtl="0" eaLnBrk="1" latinLnBrk="0" hangingPunct="1">
      <a:defRPr sz="8200" kern="1200">
        <a:solidFill>
          <a:schemeClr val="tx1"/>
        </a:solidFill>
        <a:latin typeface="+mn-lt"/>
        <a:ea typeface="+mn-ea"/>
        <a:cs typeface="+mn-cs"/>
      </a:defRPr>
    </a:lvl5pPr>
    <a:lvl6pPr marL="10439705" algn="l" defTabSz="2087941" rtl="0" eaLnBrk="1" latinLnBrk="0" hangingPunct="1">
      <a:defRPr sz="8200" kern="1200">
        <a:solidFill>
          <a:schemeClr val="tx1"/>
        </a:solidFill>
        <a:latin typeface="+mn-lt"/>
        <a:ea typeface="+mn-ea"/>
        <a:cs typeface="+mn-cs"/>
      </a:defRPr>
    </a:lvl6pPr>
    <a:lvl7pPr marL="12527646" algn="l" defTabSz="2087941" rtl="0" eaLnBrk="1" latinLnBrk="0" hangingPunct="1">
      <a:defRPr sz="8200" kern="1200">
        <a:solidFill>
          <a:schemeClr val="tx1"/>
        </a:solidFill>
        <a:latin typeface="+mn-lt"/>
        <a:ea typeface="+mn-ea"/>
        <a:cs typeface="+mn-cs"/>
      </a:defRPr>
    </a:lvl7pPr>
    <a:lvl8pPr marL="14615587" algn="l" defTabSz="2087941" rtl="0" eaLnBrk="1" latinLnBrk="0" hangingPunct="1">
      <a:defRPr sz="8200" kern="1200">
        <a:solidFill>
          <a:schemeClr val="tx1"/>
        </a:solidFill>
        <a:latin typeface="+mn-lt"/>
        <a:ea typeface="+mn-ea"/>
        <a:cs typeface="+mn-cs"/>
      </a:defRPr>
    </a:lvl8pPr>
    <a:lvl9pPr marL="16703528" algn="l" defTabSz="2087941" rtl="0" eaLnBrk="1" latinLnBrk="0" hangingPunct="1">
      <a:defRPr sz="8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481">
          <p15:clr>
            <a:srgbClr val="A4A3A4"/>
          </p15:clr>
        </p15:guide>
        <p15:guide id="2" pos="4433">
          <p15:clr>
            <a:srgbClr val="A4A3A4"/>
          </p15:clr>
        </p15:guide>
        <p15:guide id="3" pos="481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3C3C3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867" autoAdjust="0"/>
    <p:restoredTop sz="94660"/>
  </p:normalViewPr>
  <p:slideViewPr>
    <p:cSldViewPr snapToGrid="0" snapToObjects="1" showGuides="1">
      <p:cViewPr>
        <p:scale>
          <a:sx n="50" d="100"/>
          <a:sy n="50" d="100"/>
        </p:scale>
        <p:origin x="36" y="-8262"/>
      </p:cViewPr>
      <p:guideLst>
        <p:guide orient="horz" pos="13481"/>
        <p:guide pos="4433"/>
        <p:guide pos="4813"/>
      </p:guideLst>
    </p:cSldViewPr>
  </p:slideViewPr>
  <p:notesTextViewPr>
    <p:cViewPr>
      <p:scale>
        <a:sx n="100" d="100"/>
        <a:sy n="100" d="100"/>
      </p:scale>
      <p:origin x="0" y="0"/>
    </p:cViewPr>
  </p:notesTextViewPr>
  <p:notesViewPr>
    <p:cSldViewPr snapToGrid="0" snapToObjects="1" showGuides="1">
      <p:cViewPr varScale="1">
        <p:scale>
          <a:sx n="112" d="100"/>
          <a:sy n="112" d="100"/>
        </p:scale>
        <p:origin x="-4136"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5A6373-8B8F-7F43-8A20-B789349D746F}" type="datetimeFigureOut">
              <a:rPr lang="en-US" smtClean="0"/>
              <a:pPr/>
              <a:t>9/11/2018</a:t>
            </a:fld>
            <a:endParaRPr lang="en-US" dirty="0"/>
          </a:p>
        </p:txBody>
      </p:sp>
      <p:sp>
        <p:nvSpPr>
          <p:cNvPr id="4" name="Slide Image Placeholder 3"/>
          <p:cNvSpPr>
            <a:spLocks noGrp="1" noRot="1" noChangeAspect="1"/>
          </p:cNvSpPr>
          <p:nvPr>
            <p:ph type="sldImg" idx="2"/>
          </p:nvPr>
        </p:nvSpPr>
        <p:spPr>
          <a:xfrm>
            <a:off x="2216150" y="685800"/>
            <a:ext cx="24257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C54AF6-9445-8F4D-AA86-318B6E771155}" type="slidenum">
              <a:rPr lang="en-US" smtClean="0"/>
              <a:pPr/>
              <a:t>‹#›</a:t>
            </a:fld>
            <a:endParaRPr lang="en-US" dirty="0"/>
          </a:p>
        </p:txBody>
      </p:sp>
    </p:spTree>
    <p:extLst>
      <p:ext uri="{BB962C8B-B14F-4D97-AF65-F5344CB8AC3E}">
        <p14:creationId xmlns:p14="http://schemas.microsoft.com/office/powerpoint/2010/main" val="3313334756"/>
      </p:ext>
    </p:extLst>
  </p:cSld>
  <p:clrMap bg1="lt1" tx1="dk1" bg2="lt2" tx2="dk2" accent1="accent1" accent2="accent2" accent3="accent3" accent4="accent4" accent5="accent5" accent6="accent6" hlink="hlink" folHlink="folHlink"/>
  <p:notesStyle>
    <a:lvl1pPr marL="0" algn="l" defTabSz="2087941" rtl="0" eaLnBrk="1" latinLnBrk="0" hangingPunct="1">
      <a:defRPr sz="5500" kern="1200">
        <a:solidFill>
          <a:schemeClr val="tx1"/>
        </a:solidFill>
        <a:latin typeface="+mn-lt"/>
        <a:ea typeface="+mn-ea"/>
        <a:cs typeface="+mn-cs"/>
      </a:defRPr>
    </a:lvl1pPr>
    <a:lvl2pPr marL="2087941" algn="l" defTabSz="2087941" rtl="0" eaLnBrk="1" latinLnBrk="0" hangingPunct="1">
      <a:defRPr sz="5500" kern="1200">
        <a:solidFill>
          <a:schemeClr val="tx1"/>
        </a:solidFill>
        <a:latin typeface="+mn-lt"/>
        <a:ea typeface="+mn-ea"/>
        <a:cs typeface="+mn-cs"/>
      </a:defRPr>
    </a:lvl2pPr>
    <a:lvl3pPr marL="4175882" algn="l" defTabSz="2087941" rtl="0" eaLnBrk="1" latinLnBrk="0" hangingPunct="1">
      <a:defRPr sz="5500" kern="1200">
        <a:solidFill>
          <a:schemeClr val="tx1"/>
        </a:solidFill>
        <a:latin typeface="+mn-lt"/>
        <a:ea typeface="+mn-ea"/>
        <a:cs typeface="+mn-cs"/>
      </a:defRPr>
    </a:lvl3pPr>
    <a:lvl4pPr marL="6263823" algn="l" defTabSz="2087941" rtl="0" eaLnBrk="1" latinLnBrk="0" hangingPunct="1">
      <a:defRPr sz="5500" kern="1200">
        <a:solidFill>
          <a:schemeClr val="tx1"/>
        </a:solidFill>
        <a:latin typeface="+mn-lt"/>
        <a:ea typeface="+mn-ea"/>
        <a:cs typeface="+mn-cs"/>
      </a:defRPr>
    </a:lvl4pPr>
    <a:lvl5pPr marL="8351764" algn="l" defTabSz="2087941" rtl="0" eaLnBrk="1" latinLnBrk="0" hangingPunct="1">
      <a:defRPr sz="5500" kern="1200">
        <a:solidFill>
          <a:schemeClr val="tx1"/>
        </a:solidFill>
        <a:latin typeface="+mn-lt"/>
        <a:ea typeface="+mn-ea"/>
        <a:cs typeface="+mn-cs"/>
      </a:defRPr>
    </a:lvl5pPr>
    <a:lvl6pPr marL="10439705" algn="l" defTabSz="2087941" rtl="0" eaLnBrk="1" latinLnBrk="0" hangingPunct="1">
      <a:defRPr sz="5500" kern="1200">
        <a:solidFill>
          <a:schemeClr val="tx1"/>
        </a:solidFill>
        <a:latin typeface="+mn-lt"/>
        <a:ea typeface="+mn-ea"/>
        <a:cs typeface="+mn-cs"/>
      </a:defRPr>
    </a:lvl6pPr>
    <a:lvl7pPr marL="12527646" algn="l" defTabSz="2087941" rtl="0" eaLnBrk="1" latinLnBrk="0" hangingPunct="1">
      <a:defRPr sz="5500" kern="1200">
        <a:solidFill>
          <a:schemeClr val="tx1"/>
        </a:solidFill>
        <a:latin typeface="+mn-lt"/>
        <a:ea typeface="+mn-ea"/>
        <a:cs typeface="+mn-cs"/>
      </a:defRPr>
    </a:lvl7pPr>
    <a:lvl8pPr marL="14615587" algn="l" defTabSz="2087941" rtl="0" eaLnBrk="1" latinLnBrk="0" hangingPunct="1">
      <a:defRPr sz="5500" kern="1200">
        <a:solidFill>
          <a:schemeClr val="tx1"/>
        </a:solidFill>
        <a:latin typeface="+mn-lt"/>
        <a:ea typeface="+mn-ea"/>
        <a:cs typeface="+mn-cs"/>
      </a:defRPr>
    </a:lvl8pPr>
    <a:lvl9pPr marL="16703528" algn="l" defTabSz="2087941" rtl="0" eaLnBrk="1" latinLnBrk="0" hangingPunct="1">
      <a:defRPr sz="5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CC54AF6-9445-8F4D-AA86-318B6E771155}" type="slidenum">
              <a:rPr lang="en-US" smtClean="0"/>
              <a:pPr/>
              <a:t>1</a:t>
            </a:fld>
            <a:endParaRPr lang="en-US" dirty="0"/>
          </a:p>
        </p:txBody>
      </p:sp>
    </p:spTree>
    <p:extLst>
      <p:ext uri="{BB962C8B-B14F-4D97-AF65-F5344CB8AC3E}">
        <p14:creationId xmlns:p14="http://schemas.microsoft.com/office/powerpoint/2010/main" val="34440298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C3C3B"/>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2087941" rtl="0" eaLnBrk="1" latinLnBrk="0" hangingPunct="1">
        <a:spcBef>
          <a:spcPct val="0"/>
        </a:spcBef>
        <a:buNone/>
        <a:defRPr sz="10000" kern="1200">
          <a:solidFill>
            <a:schemeClr val="tx1"/>
          </a:solidFill>
          <a:latin typeface="Arial"/>
          <a:ea typeface="+mj-ea"/>
          <a:cs typeface="Arial"/>
        </a:defRPr>
      </a:lvl1pPr>
    </p:titleStyle>
    <p:bodyStyle>
      <a:lvl1pPr marL="1565956" indent="-1565956" algn="l" defTabSz="2087941" rtl="0" eaLnBrk="1" latinLnBrk="0" hangingPunct="1">
        <a:spcBef>
          <a:spcPct val="20000"/>
        </a:spcBef>
        <a:buFont typeface="Arial"/>
        <a:buChar char="•"/>
        <a:defRPr sz="14600" kern="1200">
          <a:solidFill>
            <a:schemeClr val="tx1"/>
          </a:solidFill>
          <a:latin typeface="Arial"/>
          <a:ea typeface="+mn-ea"/>
          <a:cs typeface="Arial"/>
        </a:defRPr>
      </a:lvl1pPr>
      <a:lvl2pPr marL="3392904" indent="-1304963" algn="l" defTabSz="2087941" rtl="0" eaLnBrk="1" latinLnBrk="0" hangingPunct="1">
        <a:spcBef>
          <a:spcPct val="20000"/>
        </a:spcBef>
        <a:buFont typeface="Arial"/>
        <a:buChar char="–"/>
        <a:defRPr sz="12800" kern="1200">
          <a:solidFill>
            <a:schemeClr val="tx1"/>
          </a:solidFill>
          <a:latin typeface="Arial"/>
          <a:ea typeface="+mn-ea"/>
          <a:cs typeface="Arial"/>
        </a:defRPr>
      </a:lvl2pPr>
      <a:lvl3pPr marL="5219852" indent="-1043970" algn="l" defTabSz="2087941" rtl="0" eaLnBrk="1" latinLnBrk="0" hangingPunct="1">
        <a:spcBef>
          <a:spcPct val="20000"/>
        </a:spcBef>
        <a:buFont typeface="Arial"/>
        <a:buChar char="•"/>
        <a:defRPr sz="11000" kern="1200">
          <a:solidFill>
            <a:schemeClr val="tx1"/>
          </a:solidFill>
          <a:latin typeface="Arial"/>
          <a:ea typeface="+mn-ea"/>
          <a:cs typeface="Arial"/>
        </a:defRPr>
      </a:lvl3pPr>
      <a:lvl4pPr marL="7307793" indent="-1043970" algn="l" defTabSz="2087941" rtl="0" eaLnBrk="1" latinLnBrk="0" hangingPunct="1">
        <a:spcBef>
          <a:spcPct val="20000"/>
        </a:spcBef>
        <a:buFont typeface="Arial"/>
        <a:buChar char="–"/>
        <a:defRPr sz="9100" kern="1200">
          <a:solidFill>
            <a:schemeClr val="tx1"/>
          </a:solidFill>
          <a:latin typeface="Arial"/>
          <a:ea typeface="+mn-ea"/>
          <a:cs typeface="Arial"/>
        </a:defRPr>
      </a:lvl4pPr>
      <a:lvl5pPr marL="9395734" indent="-1043970" algn="l" defTabSz="2087941" rtl="0" eaLnBrk="1" latinLnBrk="0" hangingPunct="1">
        <a:spcBef>
          <a:spcPct val="20000"/>
        </a:spcBef>
        <a:buFont typeface="Arial"/>
        <a:buChar char="»"/>
        <a:defRPr sz="9100" kern="1200">
          <a:solidFill>
            <a:schemeClr val="tx1"/>
          </a:solidFill>
          <a:latin typeface="Arial"/>
          <a:ea typeface="+mn-ea"/>
          <a:cs typeface="Arial"/>
        </a:defRPr>
      </a:lvl5pPr>
      <a:lvl6pPr marL="11483675" indent="-1043970" algn="l" defTabSz="2087941" rtl="0" eaLnBrk="1" latinLnBrk="0" hangingPunct="1">
        <a:spcBef>
          <a:spcPct val="20000"/>
        </a:spcBef>
        <a:buFont typeface="Arial"/>
        <a:buChar char="•"/>
        <a:defRPr sz="9100" kern="1200">
          <a:solidFill>
            <a:schemeClr val="tx1"/>
          </a:solidFill>
          <a:latin typeface="+mn-lt"/>
          <a:ea typeface="+mn-ea"/>
          <a:cs typeface="+mn-cs"/>
        </a:defRPr>
      </a:lvl6pPr>
      <a:lvl7pPr marL="13571616" indent="-1043970" algn="l" defTabSz="2087941" rtl="0" eaLnBrk="1" latinLnBrk="0" hangingPunct="1">
        <a:spcBef>
          <a:spcPct val="20000"/>
        </a:spcBef>
        <a:buFont typeface="Arial"/>
        <a:buChar char="•"/>
        <a:defRPr sz="9100" kern="1200">
          <a:solidFill>
            <a:schemeClr val="tx1"/>
          </a:solidFill>
          <a:latin typeface="+mn-lt"/>
          <a:ea typeface="+mn-ea"/>
          <a:cs typeface="+mn-cs"/>
        </a:defRPr>
      </a:lvl7pPr>
      <a:lvl8pPr marL="15659557" indent="-1043970" algn="l" defTabSz="2087941" rtl="0" eaLnBrk="1" latinLnBrk="0" hangingPunct="1">
        <a:spcBef>
          <a:spcPct val="20000"/>
        </a:spcBef>
        <a:buFont typeface="Arial"/>
        <a:buChar char="•"/>
        <a:defRPr sz="9100" kern="1200">
          <a:solidFill>
            <a:schemeClr val="tx1"/>
          </a:solidFill>
          <a:latin typeface="+mn-lt"/>
          <a:ea typeface="+mn-ea"/>
          <a:cs typeface="+mn-cs"/>
        </a:defRPr>
      </a:lvl8pPr>
      <a:lvl9pPr marL="17747498" indent="-1043970" algn="l" defTabSz="2087941" rtl="0" eaLnBrk="1" latinLnBrk="0" hangingPunct="1">
        <a:spcBef>
          <a:spcPct val="20000"/>
        </a:spcBef>
        <a:buFont typeface="Arial"/>
        <a:buChar char="•"/>
        <a:defRPr sz="9100" kern="1200">
          <a:solidFill>
            <a:schemeClr val="tx1"/>
          </a:solidFill>
          <a:latin typeface="+mn-lt"/>
          <a:ea typeface="+mn-ea"/>
          <a:cs typeface="+mn-cs"/>
        </a:defRPr>
      </a:lvl9pPr>
    </p:bodyStyle>
    <p:otherStyle>
      <a:defPPr>
        <a:defRPr lang="en-US"/>
      </a:defPPr>
      <a:lvl1pPr marL="0" algn="l" defTabSz="2087941" rtl="0" eaLnBrk="1" latinLnBrk="0" hangingPunct="1">
        <a:defRPr sz="8200" kern="1200">
          <a:solidFill>
            <a:schemeClr val="tx1"/>
          </a:solidFill>
          <a:latin typeface="+mn-lt"/>
          <a:ea typeface="+mn-ea"/>
          <a:cs typeface="+mn-cs"/>
        </a:defRPr>
      </a:lvl1pPr>
      <a:lvl2pPr marL="2087941" algn="l" defTabSz="2087941" rtl="0" eaLnBrk="1" latinLnBrk="0" hangingPunct="1">
        <a:defRPr sz="8200" kern="1200">
          <a:solidFill>
            <a:schemeClr val="tx1"/>
          </a:solidFill>
          <a:latin typeface="+mn-lt"/>
          <a:ea typeface="+mn-ea"/>
          <a:cs typeface="+mn-cs"/>
        </a:defRPr>
      </a:lvl2pPr>
      <a:lvl3pPr marL="4175882" algn="l" defTabSz="2087941" rtl="0" eaLnBrk="1" latinLnBrk="0" hangingPunct="1">
        <a:defRPr sz="8200" kern="1200">
          <a:solidFill>
            <a:schemeClr val="tx1"/>
          </a:solidFill>
          <a:latin typeface="+mn-lt"/>
          <a:ea typeface="+mn-ea"/>
          <a:cs typeface="+mn-cs"/>
        </a:defRPr>
      </a:lvl3pPr>
      <a:lvl4pPr marL="6263823" algn="l" defTabSz="2087941" rtl="0" eaLnBrk="1" latinLnBrk="0" hangingPunct="1">
        <a:defRPr sz="8200" kern="1200">
          <a:solidFill>
            <a:schemeClr val="tx1"/>
          </a:solidFill>
          <a:latin typeface="+mn-lt"/>
          <a:ea typeface="+mn-ea"/>
          <a:cs typeface="+mn-cs"/>
        </a:defRPr>
      </a:lvl4pPr>
      <a:lvl5pPr marL="8351764" algn="l" defTabSz="2087941" rtl="0" eaLnBrk="1" latinLnBrk="0" hangingPunct="1">
        <a:defRPr sz="8200" kern="1200">
          <a:solidFill>
            <a:schemeClr val="tx1"/>
          </a:solidFill>
          <a:latin typeface="+mn-lt"/>
          <a:ea typeface="+mn-ea"/>
          <a:cs typeface="+mn-cs"/>
        </a:defRPr>
      </a:lvl5pPr>
      <a:lvl6pPr marL="10439705" algn="l" defTabSz="2087941" rtl="0" eaLnBrk="1" latinLnBrk="0" hangingPunct="1">
        <a:defRPr sz="8200" kern="1200">
          <a:solidFill>
            <a:schemeClr val="tx1"/>
          </a:solidFill>
          <a:latin typeface="+mn-lt"/>
          <a:ea typeface="+mn-ea"/>
          <a:cs typeface="+mn-cs"/>
        </a:defRPr>
      </a:lvl6pPr>
      <a:lvl7pPr marL="12527646" algn="l" defTabSz="2087941" rtl="0" eaLnBrk="1" latinLnBrk="0" hangingPunct="1">
        <a:defRPr sz="8200" kern="1200">
          <a:solidFill>
            <a:schemeClr val="tx1"/>
          </a:solidFill>
          <a:latin typeface="+mn-lt"/>
          <a:ea typeface="+mn-ea"/>
          <a:cs typeface="+mn-cs"/>
        </a:defRPr>
      </a:lvl7pPr>
      <a:lvl8pPr marL="14615587" algn="l" defTabSz="2087941" rtl="0" eaLnBrk="1" latinLnBrk="0" hangingPunct="1">
        <a:defRPr sz="8200" kern="1200">
          <a:solidFill>
            <a:schemeClr val="tx1"/>
          </a:solidFill>
          <a:latin typeface="+mn-lt"/>
          <a:ea typeface="+mn-ea"/>
          <a:cs typeface="+mn-cs"/>
        </a:defRPr>
      </a:lvl8pPr>
      <a:lvl9pPr marL="16703528" algn="l" defTabSz="2087941"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emf"/><Relationship Id="rId13" Type="http://schemas.openxmlformats.org/officeDocument/2006/relationships/image" Target="../media/image8.jpeg"/><Relationship Id="rId18" Type="http://schemas.openxmlformats.org/officeDocument/2006/relationships/image" Target="../media/image13.jpeg"/><Relationship Id="rId26" Type="http://schemas.openxmlformats.org/officeDocument/2006/relationships/image" Target="../media/image21.png"/><Relationship Id="rId3" Type="http://schemas.openxmlformats.org/officeDocument/2006/relationships/notesSlide" Target="../notesSlides/notesSlide1.xml"/><Relationship Id="rId21" Type="http://schemas.openxmlformats.org/officeDocument/2006/relationships/image" Target="../media/image16.emf"/><Relationship Id="rId7" Type="http://schemas.openxmlformats.org/officeDocument/2006/relationships/oleObject" Target="../embeddings/oleObject1.bin"/><Relationship Id="rId12" Type="http://schemas.openxmlformats.org/officeDocument/2006/relationships/image" Target="../media/image7.png"/><Relationship Id="rId17" Type="http://schemas.openxmlformats.org/officeDocument/2006/relationships/image" Target="../media/image12.png"/><Relationship Id="rId25" Type="http://schemas.openxmlformats.org/officeDocument/2006/relationships/image" Target="../media/image20.png"/><Relationship Id="rId2" Type="http://schemas.openxmlformats.org/officeDocument/2006/relationships/slideLayout" Target="../slideLayouts/slideLayout1.xml"/><Relationship Id="rId16" Type="http://schemas.openxmlformats.org/officeDocument/2006/relationships/image" Target="../media/image11.jpeg"/><Relationship Id="rId20" Type="http://schemas.openxmlformats.org/officeDocument/2006/relationships/image" Target="../media/image15.emf"/><Relationship Id="rId1" Type="http://schemas.openxmlformats.org/officeDocument/2006/relationships/vmlDrawing" Target="../drawings/vmlDrawing1.vml"/><Relationship Id="rId6" Type="http://schemas.openxmlformats.org/officeDocument/2006/relationships/image" Target="../media/image3.png"/><Relationship Id="rId11" Type="http://schemas.openxmlformats.org/officeDocument/2006/relationships/image" Target="../media/image6.jpeg"/><Relationship Id="rId24" Type="http://schemas.openxmlformats.org/officeDocument/2006/relationships/image" Target="../media/image19.png"/><Relationship Id="rId5" Type="http://schemas.openxmlformats.org/officeDocument/2006/relationships/image" Target="../media/image3.pdf"/><Relationship Id="rId15" Type="http://schemas.openxmlformats.org/officeDocument/2006/relationships/image" Target="../media/image10.gif"/><Relationship Id="rId23" Type="http://schemas.openxmlformats.org/officeDocument/2006/relationships/image" Target="../media/image18.emf"/><Relationship Id="rId28" Type="http://schemas.openxmlformats.org/officeDocument/2006/relationships/image" Target="../media/image23.png"/><Relationship Id="rId10" Type="http://schemas.openxmlformats.org/officeDocument/2006/relationships/image" Target="../media/image5.jpeg"/><Relationship Id="rId19" Type="http://schemas.openxmlformats.org/officeDocument/2006/relationships/image" Target="../media/image14.png"/><Relationship Id="rId4" Type="http://schemas.openxmlformats.org/officeDocument/2006/relationships/image" Target="../media/image2.emf"/><Relationship Id="rId9" Type="http://schemas.openxmlformats.org/officeDocument/2006/relationships/image" Target="../media/image4.jpeg"/><Relationship Id="rId14" Type="http://schemas.openxmlformats.org/officeDocument/2006/relationships/image" Target="../media/image9.jpeg"/><Relationship Id="rId22" Type="http://schemas.openxmlformats.org/officeDocument/2006/relationships/image" Target="../media/image17.emf"/><Relationship Id="rId27"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Rectangle 146"/>
          <p:cNvSpPr/>
          <p:nvPr/>
        </p:nvSpPr>
        <p:spPr>
          <a:xfrm>
            <a:off x="15400415" y="6048000"/>
            <a:ext cx="14454000" cy="1936879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4" name="Rectangle 143"/>
          <p:cNvSpPr/>
          <p:nvPr/>
        </p:nvSpPr>
        <p:spPr>
          <a:xfrm>
            <a:off x="432001" y="20308557"/>
            <a:ext cx="14508000" cy="752971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7" name="Rectangle 246"/>
          <p:cNvSpPr/>
          <p:nvPr/>
        </p:nvSpPr>
        <p:spPr>
          <a:xfrm>
            <a:off x="15390623" y="37090774"/>
            <a:ext cx="14452590" cy="530313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6" name="Rectangle 55"/>
          <p:cNvSpPr/>
          <p:nvPr/>
        </p:nvSpPr>
        <p:spPr>
          <a:xfrm>
            <a:off x="15389213" y="25880451"/>
            <a:ext cx="14454000" cy="1077832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3" name="Rectangle 232"/>
          <p:cNvSpPr/>
          <p:nvPr/>
        </p:nvSpPr>
        <p:spPr>
          <a:xfrm>
            <a:off x="432000" y="12655320"/>
            <a:ext cx="14508000" cy="7333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Rectangle 20"/>
          <p:cNvSpPr/>
          <p:nvPr/>
        </p:nvSpPr>
        <p:spPr>
          <a:xfrm>
            <a:off x="432000" y="432000"/>
            <a:ext cx="29399334" cy="517781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Title 8"/>
          <p:cNvSpPr txBox="1">
            <a:spLocks/>
          </p:cNvSpPr>
          <p:nvPr/>
        </p:nvSpPr>
        <p:spPr>
          <a:xfrm>
            <a:off x="475461" y="707766"/>
            <a:ext cx="20999188" cy="2943023"/>
          </a:xfrm>
          <a:prstGeom prst="rect">
            <a:avLst/>
          </a:prstGeom>
        </p:spPr>
        <p:txBody>
          <a:bodyPr vert="horz" wrap="square" lIns="432000" tIns="360000" rIns="432000" bIns="360000">
            <a:spAutoFit/>
          </a:bodyPr>
          <a:lstStyle>
            <a:lvl1pPr>
              <a:lnSpc>
                <a:spcPts val="10000"/>
              </a:lnSpc>
              <a:defRPr sz="9000">
                <a:solidFill>
                  <a:schemeClr val="accent5">
                    <a:lumMod val="75000"/>
                  </a:schemeClr>
                </a:solidFill>
              </a:defRPr>
            </a:lvl1pPr>
          </a:lstStyle>
          <a:p>
            <a:pPr lvl="0" defTabSz="457200">
              <a:lnSpc>
                <a:spcPct val="100000"/>
              </a:lnSpc>
              <a:buClr>
                <a:schemeClr val="bg1"/>
              </a:buClr>
              <a:defRPr/>
            </a:pPr>
            <a:r>
              <a:rPr lang="en-GB" sz="7200" b="1">
                <a:latin typeface="Arial"/>
                <a:cs typeface="Arial"/>
              </a:rPr>
              <a:t>The ECMWF land surface scheme and its initialisation in S2S reforecast applications</a:t>
            </a:r>
            <a:endParaRPr kumimoji="0" lang="en-GB" sz="7200" b="1" i="0" u="none" strike="noStrike" kern="1200" cap="none" spc="0" normalizeH="0" baseline="0">
              <a:ln>
                <a:noFill/>
              </a:ln>
              <a:solidFill>
                <a:schemeClr val="accent5">
                  <a:lumMod val="75000"/>
                </a:schemeClr>
              </a:solidFill>
              <a:effectLst/>
              <a:uLnTx/>
              <a:uFillTx/>
              <a:latin typeface="Arial"/>
              <a:ea typeface="+mj-ea"/>
              <a:cs typeface="Arial"/>
            </a:endParaRPr>
          </a:p>
        </p:txBody>
      </p:sp>
      <p:sp>
        <p:nvSpPr>
          <p:cNvPr id="6" name="Title 8"/>
          <p:cNvSpPr txBox="1">
            <a:spLocks/>
          </p:cNvSpPr>
          <p:nvPr/>
        </p:nvSpPr>
        <p:spPr>
          <a:xfrm>
            <a:off x="449931" y="4124719"/>
            <a:ext cx="27669770" cy="515334"/>
          </a:xfrm>
          <a:prstGeom prst="rect">
            <a:avLst/>
          </a:prstGeom>
        </p:spPr>
        <p:txBody>
          <a:bodyPr vert="horz" wrap="square" lIns="432000" tIns="0" rIns="432000" bIns="0">
            <a:spAutoFit/>
          </a:bodyPr>
          <a:lstStyle>
            <a:lvl1pPr>
              <a:defRPr sz="9000">
                <a:solidFill>
                  <a:schemeClr val="accent5">
                    <a:lumMod val="75000"/>
                  </a:schemeClr>
                </a:solidFill>
              </a:defRPr>
            </a:lvl1pPr>
          </a:lstStyle>
          <a:p>
            <a:pPr>
              <a:lnSpc>
                <a:spcPct val="110000"/>
              </a:lnSpc>
            </a:pPr>
            <a:r>
              <a:rPr lang="en-GB" sz="3300" dirty="0" err="1">
                <a:solidFill>
                  <a:schemeClr val="tx1">
                    <a:lumMod val="75000"/>
                    <a:lumOff val="25000"/>
                  </a:schemeClr>
                </a:solidFill>
                <a:latin typeface="Arial"/>
                <a:cs typeface="Arial"/>
              </a:rPr>
              <a:t>Gianpaolo</a:t>
            </a:r>
            <a:r>
              <a:rPr lang="en-GB" sz="3300" dirty="0">
                <a:solidFill>
                  <a:schemeClr val="tx1">
                    <a:lumMod val="75000"/>
                    <a:lumOff val="25000"/>
                  </a:schemeClr>
                </a:solidFill>
                <a:latin typeface="Arial"/>
                <a:cs typeface="Arial"/>
              </a:rPr>
              <a:t> Balsamo, Souhail Boussetta, Frederic </a:t>
            </a:r>
            <a:r>
              <a:rPr lang="en-GB" sz="3300" dirty="0" err="1">
                <a:solidFill>
                  <a:schemeClr val="tx1">
                    <a:lumMod val="75000"/>
                    <a:lumOff val="25000"/>
                  </a:schemeClr>
                </a:solidFill>
                <a:latin typeface="Arial"/>
                <a:cs typeface="Arial"/>
              </a:rPr>
              <a:t>Vitart</a:t>
            </a:r>
            <a:r>
              <a:rPr lang="en-GB" sz="3300" dirty="0">
                <a:solidFill>
                  <a:schemeClr val="tx1">
                    <a:lumMod val="75000"/>
                    <a:lumOff val="25000"/>
                  </a:schemeClr>
                </a:solidFill>
                <a:latin typeface="Arial"/>
                <a:cs typeface="Arial"/>
              </a:rPr>
              <a:t>, Joaquin Muñoz </a:t>
            </a:r>
            <a:r>
              <a:rPr lang="en-GB" sz="3300" dirty="0" err="1">
                <a:solidFill>
                  <a:schemeClr val="tx1">
                    <a:lumMod val="75000"/>
                    <a:lumOff val="25000"/>
                  </a:schemeClr>
                </a:solidFill>
                <a:latin typeface="Arial"/>
                <a:cs typeface="Arial"/>
              </a:rPr>
              <a:t>Sabater</a:t>
            </a:r>
            <a:r>
              <a:rPr lang="en-GB" sz="3300" dirty="0">
                <a:solidFill>
                  <a:schemeClr val="tx1">
                    <a:lumMod val="75000"/>
                    <a:lumOff val="25000"/>
                  </a:schemeClr>
                </a:solidFill>
                <a:latin typeface="Arial"/>
                <a:cs typeface="Arial"/>
              </a:rPr>
              <a:t> </a:t>
            </a:r>
          </a:p>
        </p:txBody>
      </p:sp>
      <p:pic>
        <p:nvPicPr>
          <p:cNvPr id="35" name="Picture 34"/>
          <p:cNvPicPr>
            <a:picLocks noChangeAspect="1"/>
          </p:cNvPicPr>
          <p:nvPr/>
        </p:nvPicPr>
        <p:blipFill>
          <a:blip r:embed="rId4"/>
          <a:stretch>
            <a:fillRect/>
          </a:stretch>
        </p:blipFill>
        <p:spPr>
          <a:xfrm>
            <a:off x="0" y="0"/>
            <a:ext cx="432000" cy="432000"/>
          </a:xfrm>
          <a:prstGeom prst="rect">
            <a:avLst/>
          </a:prstGeom>
        </p:spPr>
      </p:pic>
      <p:pic>
        <p:nvPicPr>
          <p:cNvPr id="36" name="Picture 35"/>
          <p:cNvPicPr>
            <a:picLocks noChangeAspect="1"/>
          </p:cNvPicPr>
          <p:nvPr/>
        </p:nvPicPr>
        <p:blipFill>
          <a:blip r:embed="rId4"/>
          <a:stretch>
            <a:fillRect/>
          </a:stretch>
        </p:blipFill>
        <p:spPr>
          <a:xfrm>
            <a:off x="1" y="0"/>
            <a:ext cx="432000" cy="432000"/>
          </a:xfrm>
          <a:prstGeom prst="rect">
            <a:avLst/>
          </a:prstGeom>
        </p:spPr>
      </p:pic>
      <p:pic>
        <p:nvPicPr>
          <p:cNvPr id="37" name="Picture 36"/>
          <p:cNvPicPr>
            <a:picLocks noChangeAspect="1"/>
          </p:cNvPicPr>
          <p:nvPr/>
        </p:nvPicPr>
        <p:blipFill>
          <a:blip r:embed="rId4"/>
          <a:stretch>
            <a:fillRect/>
          </a:stretch>
        </p:blipFill>
        <p:spPr>
          <a:xfrm>
            <a:off x="14940000" y="5832000"/>
            <a:ext cx="432000" cy="432000"/>
          </a:xfrm>
          <a:prstGeom prst="rect">
            <a:avLst/>
          </a:prstGeom>
        </p:spPr>
      </p:pic>
      <p:pic>
        <p:nvPicPr>
          <p:cNvPr id="38" name="Picture 37"/>
          <p:cNvPicPr>
            <a:picLocks noChangeAspect="1"/>
          </p:cNvPicPr>
          <p:nvPr/>
        </p:nvPicPr>
        <p:blipFill>
          <a:blip r:embed="rId4"/>
          <a:stretch>
            <a:fillRect/>
          </a:stretch>
        </p:blipFill>
        <p:spPr>
          <a:xfrm>
            <a:off x="29831336" y="5832000"/>
            <a:ext cx="432000" cy="432000"/>
          </a:xfrm>
          <a:prstGeom prst="rect">
            <a:avLst/>
          </a:prstGeom>
        </p:spPr>
      </p:pic>
      <p:pic>
        <p:nvPicPr>
          <p:cNvPr id="39" name="Picture 38"/>
          <p:cNvPicPr>
            <a:picLocks noChangeAspect="1"/>
          </p:cNvPicPr>
          <p:nvPr/>
        </p:nvPicPr>
        <p:blipFill>
          <a:blip r:embed="rId4"/>
          <a:stretch>
            <a:fillRect/>
          </a:stretch>
        </p:blipFill>
        <p:spPr>
          <a:xfrm>
            <a:off x="14940000" y="31425299"/>
            <a:ext cx="432000" cy="432000"/>
          </a:xfrm>
          <a:prstGeom prst="rect">
            <a:avLst/>
          </a:prstGeom>
        </p:spPr>
      </p:pic>
      <p:pic>
        <p:nvPicPr>
          <p:cNvPr id="40" name="Picture 39"/>
          <p:cNvPicPr>
            <a:picLocks noChangeAspect="1"/>
          </p:cNvPicPr>
          <p:nvPr/>
        </p:nvPicPr>
        <p:blipFill>
          <a:blip r:embed="rId4"/>
          <a:stretch>
            <a:fillRect/>
          </a:stretch>
        </p:blipFill>
        <p:spPr>
          <a:xfrm>
            <a:off x="14940000" y="26403615"/>
            <a:ext cx="432000" cy="432000"/>
          </a:xfrm>
          <a:prstGeom prst="rect">
            <a:avLst/>
          </a:prstGeom>
        </p:spPr>
      </p:pic>
      <p:pic>
        <p:nvPicPr>
          <p:cNvPr id="42" name="Picture 41"/>
          <p:cNvPicPr>
            <a:picLocks noChangeAspect="1"/>
          </p:cNvPicPr>
          <p:nvPr/>
        </p:nvPicPr>
        <p:blipFill>
          <a:blip r:embed="rId4"/>
          <a:stretch>
            <a:fillRect/>
          </a:stretch>
        </p:blipFill>
        <p:spPr>
          <a:xfrm>
            <a:off x="14940000" y="30862135"/>
            <a:ext cx="432000" cy="432000"/>
          </a:xfrm>
          <a:prstGeom prst="rect">
            <a:avLst/>
          </a:prstGeom>
        </p:spPr>
      </p:pic>
      <p:pic>
        <p:nvPicPr>
          <p:cNvPr id="32" name="Picture 31"/>
          <p:cNvPicPr>
            <a:picLocks noChangeAspect="1"/>
          </p:cNvPicPr>
          <p:nvPr/>
        </p:nvPicPr>
        <p:blipFill>
          <a:blip r:embed="rId4"/>
          <a:stretch>
            <a:fillRect/>
          </a:stretch>
        </p:blipFill>
        <p:spPr>
          <a:xfrm>
            <a:off x="14921646" y="5609814"/>
            <a:ext cx="432000" cy="432000"/>
          </a:xfrm>
          <a:prstGeom prst="rect">
            <a:avLst/>
          </a:prstGeom>
        </p:spPr>
      </p:pic>
      <p:pic>
        <p:nvPicPr>
          <p:cNvPr id="33" name="Picture 32"/>
          <p:cNvPicPr>
            <a:picLocks noChangeAspect="1"/>
          </p:cNvPicPr>
          <p:nvPr/>
        </p:nvPicPr>
        <p:blipFill>
          <a:blip r:embed="rId4"/>
          <a:stretch>
            <a:fillRect/>
          </a:stretch>
        </p:blipFill>
        <p:spPr>
          <a:xfrm>
            <a:off x="29843213" y="5609814"/>
            <a:ext cx="432000" cy="432000"/>
          </a:xfrm>
          <a:prstGeom prst="rect">
            <a:avLst/>
          </a:prstGeom>
        </p:spPr>
      </p:pic>
      <p:pic>
        <p:nvPicPr>
          <p:cNvPr id="34" name="Picture 33"/>
          <p:cNvPicPr>
            <a:picLocks noChangeAspect="1"/>
          </p:cNvPicPr>
          <p:nvPr/>
        </p:nvPicPr>
        <p:blipFill>
          <a:blip r:embed="rId4"/>
          <a:stretch>
            <a:fillRect/>
          </a:stretch>
        </p:blipFill>
        <p:spPr>
          <a:xfrm>
            <a:off x="15156001" y="16345685"/>
            <a:ext cx="432000" cy="432000"/>
          </a:xfrm>
          <a:prstGeom prst="rect">
            <a:avLst/>
          </a:prstGeom>
        </p:spPr>
      </p:pic>
      <p:pic>
        <p:nvPicPr>
          <p:cNvPr id="46" name="Picture 45" descr="ECMWF_Master_Logo_CMYK_nostrap.eps"/>
          <p:cNvPicPr>
            <a:picLocks noChangeAspect="1"/>
          </p:cNvPicPr>
          <p:nvPr/>
        </p:nvPicPr>
        <mc:AlternateContent xmlns:mc="http://schemas.openxmlformats.org/markup-compatibility/2006">
          <mc:Choice xmlns:ma="http://schemas.microsoft.com/office/mac/drawingml/2008/main" xmlns:mv="urn:schemas-microsoft-com:mac:vml" xmlns="" Requires="ma">
            <p:blipFill>
              <a:blip r:embed="rId5"/>
              <a:stretch>
                <a:fillRect/>
              </a:stretch>
            </p:blipFill>
          </mc:Choice>
          <mc:Fallback>
            <p:blipFill>
              <a:blip r:embed="rId6"/>
              <a:stretch>
                <a:fillRect/>
              </a:stretch>
            </p:blipFill>
          </mc:Fallback>
        </mc:AlternateContent>
        <p:spPr>
          <a:xfrm>
            <a:off x="21797922" y="1160398"/>
            <a:ext cx="7486168" cy="1291792"/>
          </a:xfrm>
          <a:prstGeom prst="rect">
            <a:avLst/>
          </a:prstGeom>
        </p:spPr>
      </p:pic>
      <p:sp>
        <p:nvSpPr>
          <p:cNvPr id="55" name="Rectangle 54"/>
          <p:cNvSpPr/>
          <p:nvPr/>
        </p:nvSpPr>
        <p:spPr>
          <a:xfrm>
            <a:off x="432000" y="6017476"/>
            <a:ext cx="14484910" cy="638348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 name="TextBox 51"/>
          <p:cNvSpPr txBox="1"/>
          <p:nvPr/>
        </p:nvSpPr>
        <p:spPr>
          <a:xfrm>
            <a:off x="381195" y="6037315"/>
            <a:ext cx="14503272" cy="6388868"/>
          </a:xfrm>
          <a:prstGeom prst="rect">
            <a:avLst/>
          </a:prstGeom>
          <a:noFill/>
        </p:spPr>
        <p:txBody>
          <a:bodyPr wrap="square" lIns="324000" tIns="140400" rIns="324000" bIns="187200" rtlCol="0">
            <a:spAutoFit/>
          </a:bodyPr>
          <a:lstStyle/>
          <a:p>
            <a:pPr marL="342900" indent="-342900">
              <a:spcBef>
                <a:spcPts val="1200"/>
              </a:spcBef>
              <a:spcAft>
                <a:spcPts val="600"/>
              </a:spcAft>
              <a:buClr>
                <a:schemeClr val="accent1">
                  <a:lumMod val="75000"/>
                </a:schemeClr>
              </a:buClr>
              <a:buSzPct val="140000"/>
            </a:pPr>
            <a:r>
              <a:rPr lang="en-GB" sz="3600" b="1" dirty="0">
                <a:solidFill>
                  <a:schemeClr val="accent5">
                    <a:lumMod val="75000"/>
                  </a:schemeClr>
                </a:solidFill>
                <a:latin typeface="Arial"/>
                <a:cs typeface="Arial"/>
              </a:rPr>
              <a:t>Outline</a:t>
            </a:r>
          </a:p>
          <a:p>
            <a:pPr marL="374400" indent="-374400">
              <a:spcAft>
                <a:spcPts val="1000"/>
              </a:spcAft>
              <a:buClr>
                <a:schemeClr val="accent1">
                  <a:lumMod val="75000"/>
                </a:schemeClr>
              </a:buClr>
              <a:buSzPct val="140000"/>
              <a:buFont typeface="Arial"/>
              <a:buChar char="•"/>
            </a:pPr>
            <a:r>
              <a:rPr lang="en-GB" sz="2800" dirty="0">
                <a:latin typeface="Arial"/>
                <a:cs typeface="Arial"/>
              </a:rPr>
              <a:t>A stand-alone version of the ECMWF surface scheme CHTESSEL (Carbon and Hydrology Tiled ECMWF scheme for surface exchanges over Land) forced with the meteorology provided by atmospheric reanalysis is generating the land surface initial conditions for the ECMWF S2S reforecast system as operational in 2018.</a:t>
            </a:r>
          </a:p>
          <a:p>
            <a:pPr marL="374400" indent="-374400">
              <a:spcAft>
                <a:spcPts val="1000"/>
              </a:spcAft>
              <a:buClr>
                <a:schemeClr val="accent1">
                  <a:lumMod val="75000"/>
                </a:schemeClr>
              </a:buClr>
              <a:buSzPct val="140000"/>
              <a:buFont typeface="Arial"/>
              <a:buChar char="•"/>
            </a:pPr>
            <a:r>
              <a:rPr lang="en-GB" sz="2800" dirty="0">
                <a:latin typeface="Arial"/>
                <a:cs typeface="Arial"/>
              </a:rPr>
              <a:t>Compared to the version used in the ECMWF Interim Reanalysis (ERA-Interim), several changes have been implemented within :</a:t>
            </a:r>
          </a:p>
          <a:p>
            <a:pPr marL="1080000" lvl="1" indent="-374400">
              <a:buClr>
                <a:schemeClr val="accent1">
                  <a:lumMod val="75000"/>
                </a:schemeClr>
              </a:buClr>
              <a:buFont typeface="Wingdings" panose="05000000000000000000" pitchFamily="2" charset="2"/>
              <a:buChar char="§"/>
            </a:pPr>
            <a:r>
              <a:rPr lang="en-GB" sz="2800" dirty="0">
                <a:latin typeface="Arial"/>
                <a:cs typeface="Arial"/>
              </a:rPr>
              <a:t>Model representation of vegetation – LAI</a:t>
            </a:r>
          </a:p>
          <a:p>
            <a:pPr marL="1080000" lvl="1" indent="-374400">
              <a:buClr>
                <a:schemeClr val="accent1">
                  <a:lumMod val="75000"/>
                </a:schemeClr>
              </a:buClr>
              <a:buFont typeface="Wingdings" panose="05000000000000000000" pitchFamily="2" charset="2"/>
              <a:buChar char="§"/>
            </a:pPr>
            <a:r>
              <a:rPr lang="en-GB" sz="2800" dirty="0">
                <a:latin typeface="Arial"/>
                <a:cs typeface="Arial"/>
              </a:rPr>
              <a:t>A new snow scheme</a:t>
            </a:r>
          </a:p>
          <a:p>
            <a:pPr marL="1080000" lvl="1" indent="-374400">
              <a:buClr>
                <a:schemeClr val="accent1">
                  <a:lumMod val="75000"/>
                </a:schemeClr>
              </a:buClr>
              <a:buFont typeface="Wingdings" panose="05000000000000000000" pitchFamily="2" charset="2"/>
              <a:buChar char="§"/>
            </a:pPr>
            <a:r>
              <a:rPr lang="en-GB" sz="2800" dirty="0">
                <a:latin typeface="Arial"/>
                <a:cs typeface="Arial"/>
              </a:rPr>
              <a:t>Model Surface roughness – Aerodynamic Resistance</a:t>
            </a:r>
          </a:p>
          <a:p>
            <a:pPr marL="1080000" lvl="1" indent="-374400">
              <a:buClr>
                <a:schemeClr val="accent1">
                  <a:lumMod val="75000"/>
                </a:schemeClr>
              </a:buClr>
              <a:buFont typeface="Wingdings" panose="05000000000000000000" pitchFamily="2" charset="2"/>
              <a:buChar char="§"/>
            </a:pPr>
            <a:r>
              <a:rPr lang="en-GB" sz="2800" dirty="0">
                <a:latin typeface="Arial"/>
                <a:cs typeface="Arial"/>
              </a:rPr>
              <a:t>Improvement in the representation of water bodies</a:t>
            </a:r>
          </a:p>
          <a:p>
            <a:pPr marL="1080000" lvl="1" indent="-374400">
              <a:buClr>
                <a:schemeClr val="accent1">
                  <a:lumMod val="75000"/>
                </a:schemeClr>
              </a:buClr>
              <a:buFont typeface="Wingdings" panose="05000000000000000000" pitchFamily="2" charset="2"/>
              <a:buChar char="§"/>
            </a:pPr>
            <a:r>
              <a:rPr lang="en-GB" sz="2800" dirty="0">
                <a:latin typeface="Arial"/>
                <a:cs typeface="Arial"/>
              </a:rPr>
              <a:t>Improvement of the soil evaporation</a:t>
            </a:r>
          </a:p>
          <a:p>
            <a:pPr marL="1080000" lvl="1" indent="-374400">
              <a:buClr>
                <a:schemeClr val="accent1">
                  <a:lumMod val="75000"/>
                </a:schemeClr>
              </a:buClr>
              <a:buFont typeface="Wingdings" panose="05000000000000000000" pitchFamily="2" charset="2"/>
              <a:buChar char="§"/>
            </a:pPr>
            <a:r>
              <a:rPr lang="en-GB" sz="2800" dirty="0">
                <a:latin typeface="Arial"/>
                <a:cs typeface="Arial"/>
              </a:rPr>
              <a:t>Integration a biogenic carbon module</a:t>
            </a:r>
          </a:p>
        </p:txBody>
      </p:sp>
      <p:pic>
        <p:nvPicPr>
          <p:cNvPr id="44" name="Picture 43"/>
          <p:cNvPicPr>
            <a:picLocks noChangeAspect="1"/>
          </p:cNvPicPr>
          <p:nvPr/>
        </p:nvPicPr>
        <p:blipFill>
          <a:blip r:embed="rId4"/>
          <a:stretch>
            <a:fillRect/>
          </a:stretch>
        </p:blipFill>
        <p:spPr>
          <a:xfrm>
            <a:off x="629646" y="19468028"/>
            <a:ext cx="432000" cy="432000"/>
          </a:xfrm>
          <a:prstGeom prst="rect">
            <a:avLst/>
          </a:prstGeom>
        </p:spPr>
      </p:pic>
      <p:sp>
        <p:nvSpPr>
          <p:cNvPr id="57" name="TextBox 56"/>
          <p:cNvSpPr txBox="1"/>
          <p:nvPr/>
        </p:nvSpPr>
        <p:spPr>
          <a:xfrm>
            <a:off x="432001" y="12655320"/>
            <a:ext cx="14484909" cy="1486052"/>
          </a:xfrm>
          <a:prstGeom prst="rect">
            <a:avLst/>
          </a:prstGeom>
          <a:noFill/>
        </p:spPr>
        <p:txBody>
          <a:bodyPr wrap="square" lIns="324000" tIns="187200" rIns="324000" bIns="187200" rtlCol="0">
            <a:spAutoFit/>
          </a:bodyPr>
          <a:lstStyle/>
          <a:p>
            <a:pPr>
              <a:spcBef>
                <a:spcPts val="1200"/>
              </a:spcBef>
              <a:spcAft>
                <a:spcPts val="600"/>
              </a:spcAft>
              <a:buClr>
                <a:schemeClr val="accent1">
                  <a:lumMod val="75000"/>
                </a:schemeClr>
              </a:buClr>
              <a:buSzPct val="140000"/>
            </a:pPr>
            <a:r>
              <a:rPr lang="en-GB" sz="3600" b="1" dirty="0">
                <a:solidFill>
                  <a:schemeClr val="accent5">
                    <a:lumMod val="75000"/>
                  </a:schemeClr>
                </a:solidFill>
                <a:latin typeface="Arial"/>
                <a:cs typeface="Arial"/>
              </a:rPr>
              <a:t>Land surface model status at ECMWF and evolution since </a:t>
            </a:r>
            <a:br>
              <a:rPr lang="en-GB" sz="3600" b="1" dirty="0">
                <a:solidFill>
                  <a:schemeClr val="accent5">
                    <a:lumMod val="75000"/>
                  </a:schemeClr>
                </a:solidFill>
                <a:latin typeface="Arial"/>
                <a:cs typeface="Arial"/>
              </a:rPr>
            </a:br>
            <a:r>
              <a:rPr lang="en-GB" sz="3600" b="1" dirty="0">
                <a:solidFill>
                  <a:schemeClr val="accent5">
                    <a:lumMod val="75000"/>
                  </a:schemeClr>
                </a:solidFill>
                <a:latin typeface="Arial"/>
                <a:cs typeface="Arial"/>
              </a:rPr>
              <a:t>ERA-Interim</a:t>
            </a:r>
          </a:p>
        </p:txBody>
      </p:sp>
      <p:graphicFrame>
        <p:nvGraphicFramePr>
          <p:cNvPr id="59" name="Object 2"/>
          <p:cNvGraphicFramePr>
            <a:graphicFrameLocks noChangeAspect="1"/>
          </p:cNvGraphicFramePr>
          <p:nvPr>
            <p:extLst>
              <p:ext uri="{D42A27DB-BD31-4B8C-83A1-F6EECF244321}">
                <p14:modId xmlns:p14="http://schemas.microsoft.com/office/powerpoint/2010/main" val="336818833"/>
              </p:ext>
            </p:extLst>
          </p:nvPr>
        </p:nvGraphicFramePr>
        <p:xfrm>
          <a:off x="788979" y="17056484"/>
          <a:ext cx="2614060" cy="2520950"/>
        </p:xfrm>
        <a:graphic>
          <a:graphicData uri="http://schemas.openxmlformats.org/presentationml/2006/ole">
            <mc:AlternateContent xmlns:mc="http://schemas.openxmlformats.org/markup-compatibility/2006">
              <mc:Choice xmlns:v="urn:schemas-microsoft-com:vml" Requires="v">
                <p:oleObj spid="_x0000_s4160" name="Slide" r:id="rId7" imgW="4572000" imgH="3429000" progId="">
                  <p:embed/>
                </p:oleObj>
              </mc:Choice>
              <mc:Fallback>
                <p:oleObj name="Slide" r:id="rId7" imgW="4572000" imgH="3429000" progId="">
                  <p:embed/>
                  <p:pic>
                    <p:nvPicPr>
                      <p:cNvPr id="0" name="Picture 2"/>
                      <p:cNvPicPr>
                        <a:picLocks noChangeAspect="1" noChangeArrowheads="1"/>
                      </p:cNvPicPr>
                      <p:nvPr/>
                    </p:nvPicPr>
                    <p:blipFill>
                      <a:blip r:embed="rId8">
                        <a:extLst>
                          <a:ext uri="{28A0092B-C50C-407E-A947-70E740481C1C}">
                            <a14:useLocalDpi xmlns:a14="http://schemas.microsoft.com/office/drawing/2010/main" val="0"/>
                          </a:ext>
                        </a:extLst>
                      </a:blip>
                      <a:srcRect l="7549" r="7494" b="-9967"/>
                      <a:stretch>
                        <a:fillRect/>
                      </a:stretch>
                    </p:blipFill>
                    <p:spPr bwMode="auto">
                      <a:xfrm>
                        <a:off x="788979" y="17056484"/>
                        <a:ext cx="2614060" cy="25209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0" name="Rectangle 6"/>
          <p:cNvSpPr>
            <a:spLocks noChangeArrowheads="1"/>
          </p:cNvSpPr>
          <p:nvPr/>
        </p:nvSpPr>
        <p:spPr bwMode="auto">
          <a:xfrm>
            <a:off x="769719" y="14252067"/>
            <a:ext cx="2887200" cy="2733650"/>
          </a:xfrm>
          <a:prstGeom prst="rect">
            <a:avLst/>
          </a:prstGeom>
          <a:noFill/>
          <a:ln w="9525">
            <a:noFill/>
            <a:miter lim="800000"/>
            <a:headEnd/>
            <a:tailEnd/>
          </a:ln>
        </p:spPr>
        <p:txBody>
          <a:bodyPr lIns="0" tIns="0" rIns="0" bIns="0"/>
          <a:lstStyle/>
          <a:p>
            <a:pPr indent="-290513" defTabSz="762000">
              <a:lnSpc>
                <a:spcPts val="2500"/>
              </a:lnSpc>
              <a:spcAft>
                <a:spcPts val="1000"/>
              </a:spcAft>
              <a:buClr>
                <a:schemeClr val="hlink"/>
              </a:buClr>
            </a:pPr>
            <a:r>
              <a:rPr lang="en-GB" sz="1600" b="1">
                <a:solidFill>
                  <a:srgbClr val="FF0000"/>
                </a:solidFill>
                <a:latin typeface="Arial" pitchFamily="34" charset="0"/>
              </a:rPr>
              <a:t>H</a:t>
            </a:r>
            <a:r>
              <a:rPr lang="en-GB" sz="1600">
                <a:solidFill>
                  <a:schemeClr val="tx1"/>
                </a:solidFill>
                <a:latin typeface="Arial" pitchFamily="34" charset="0"/>
              </a:rPr>
              <a:t>ydrology-</a:t>
            </a:r>
            <a:r>
              <a:rPr lang="en-GB" sz="1600" b="1">
                <a:solidFill>
                  <a:srgbClr val="FF0000"/>
                </a:solidFill>
                <a:latin typeface="Arial" pitchFamily="34" charset="0"/>
              </a:rPr>
              <a:t>TESSEL</a:t>
            </a:r>
          </a:p>
          <a:p>
            <a:pPr marL="0" lvl="1" defTabSz="762000">
              <a:spcAft>
                <a:spcPts val="1000"/>
              </a:spcAft>
              <a:buClr>
                <a:schemeClr val="tx1"/>
              </a:buClr>
              <a:buFont typeface="Arial" pitchFamily="34" charset="0"/>
              <a:buNone/>
            </a:pPr>
            <a:r>
              <a:rPr lang="en-GB" sz="1600">
                <a:solidFill>
                  <a:schemeClr val="tx1"/>
                </a:solidFill>
                <a:latin typeface="Arial" pitchFamily="34" charset="0"/>
              </a:rPr>
              <a:t>Balsamo et al. (2009)</a:t>
            </a:r>
            <a:br>
              <a:rPr lang="en-GB" sz="1600">
                <a:solidFill>
                  <a:schemeClr val="tx1"/>
                </a:solidFill>
                <a:latin typeface="Arial" pitchFamily="34" charset="0"/>
              </a:rPr>
            </a:br>
            <a:r>
              <a:rPr lang="en-GB" sz="1600">
                <a:solidFill>
                  <a:schemeClr val="tx1"/>
                </a:solidFill>
                <a:latin typeface="Arial" pitchFamily="34" charset="0"/>
              </a:rPr>
              <a:t>van den Hurk and Viterbo (2003)</a:t>
            </a:r>
          </a:p>
          <a:p>
            <a:pPr marL="0" lvl="1" indent="-285750" defTabSz="762000">
              <a:spcAft>
                <a:spcPts val="1000"/>
              </a:spcAft>
              <a:buClr>
                <a:schemeClr val="tx1"/>
              </a:buClr>
              <a:buFont typeface="Arial" pitchFamily="34" charset="0"/>
              <a:buNone/>
            </a:pPr>
            <a:r>
              <a:rPr lang="en-GB" sz="1600">
                <a:solidFill>
                  <a:schemeClr val="tx1"/>
                </a:solidFill>
                <a:latin typeface="Arial" pitchFamily="34" charset="0"/>
              </a:rPr>
              <a:t>Global Soil Texture (FAO)</a:t>
            </a:r>
          </a:p>
          <a:p>
            <a:pPr marL="0" lvl="1" indent="-285750" defTabSz="762000">
              <a:spcAft>
                <a:spcPts val="1000"/>
              </a:spcAft>
              <a:buClr>
                <a:schemeClr val="tx1"/>
              </a:buClr>
              <a:buFont typeface="Arial" pitchFamily="34" charset="0"/>
              <a:buNone/>
            </a:pPr>
            <a:r>
              <a:rPr lang="en-GB" sz="1600">
                <a:solidFill>
                  <a:schemeClr val="tx1"/>
                </a:solidFill>
                <a:latin typeface="Arial" pitchFamily="34" charset="0"/>
              </a:rPr>
              <a:t>New hydraulic properties</a:t>
            </a:r>
          </a:p>
          <a:p>
            <a:pPr marL="0" lvl="1" defTabSz="762000">
              <a:spcAft>
                <a:spcPts val="1000"/>
              </a:spcAft>
              <a:buClr>
                <a:schemeClr val="tx1"/>
              </a:buClr>
              <a:buFont typeface="Arial" pitchFamily="34" charset="0"/>
              <a:buNone/>
            </a:pPr>
            <a:r>
              <a:rPr lang="en-GB" sz="1600">
                <a:solidFill>
                  <a:schemeClr val="tx1"/>
                </a:solidFill>
                <a:latin typeface="Arial" pitchFamily="34" charset="0"/>
              </a:rPr>
              <a:t>Variable Infiltration capacity &amp; surface runoff revision</a:t>
            </a:r>
          </a:p>
        </p:txBody>
      </p:sp>
      <p:sp>
        <p:nvSpPr>
          <p:cNvPr id="62" name="Rectangle 12"/>
          <p:cNvSpPr>
            <a:spLocks noChangeArrowheads="1"/>
          </p:cNvSpPr>
          <p:nvPr/>
        </p:nvSpPr>
        <p:spPr bwMode="auto">
          <a:xfrm>
            <a:off x="4009103" y="14268377"/>
            <a:ext cx="2041662" cy="2717340"/>
          </a:xfrm>
          <a:prstGeom prst="rect">
            <a:avLst/>
          </a:prstGeom>
          <a:noFill/>
          <a:ln w="9525">
            <a:noFill/>
            <a:miter lim="800000"/>
            <a:headEnd/>
            <a:tailEnd/>
          </a:ln>
        </p:spPr>
        <p:txBody>
          <a:bodyPr lIns="0" tIns="0" rIns="0" bIns="0"/>
          <a:lstStyle/>
          <a:p>
            <a:pPr indent="-290513" defTabSz="762000">
              <a:lnSpc>
                <a:spcPts val="2500"/>
              </a:lnSpc>
              <a:spcAft>
                <a:spcPts val="1000"/>
              </a:spcAft>
              <a:buClr>
                <a:schemeClr val="hlink"/>
              </a:buClr>
            </a:pPr>
            <a:r>
              <a:rPr lang="en-GB" sz="1600" b="1">
                <a:solidFill>
                  <a:srgbClr val="FF0000"/>
                </a:solidFill>
                <a:latin typeface="Arial" pitchFamily="34" charset="0"/>
              </a:rPr>
              <a:t>NEW SNOW</a:t>
            </a:r>
          </a:p>
          <a:p>
            <a:pPr marL="0" lvl="1" indent="-285750" defTabSz="762000">
              <a:spcAft>
                <a:spcPts val="1000"/>
              </a:spcAft>
              <a:buClr>
                <a:schemeClr val="tx1"/>
              </a:buClr>
              <a:buFont typeface="Arial" pitchFamily="34" charset="0"/>
              <a:buNone/>
            </a:pPr>
            <a:r>
              <a:rPr lang="en-GB" sz="1600">
                <a:solidFill>
                  <a:schemeClr val="tx1"/>
                </a:solidFill>
                <a:latin typeface="Arial" pitchFamily="34" charset="0"/>
              </a:rPr>
              <a:t>Dutra et al. (2010)</a:t>
            </a:r>
          </a:p>
          <a:p>
            <a:pPr marL="0" lvl="1" indent="-285750" defTabSz="762000">
              <a:spcAft>
                <a:spcPts val="1000"/>
              </a:spcAft>
              <a:buClr>
                <a:schemeClr val="tx1"/>
              </a:buClr>
              <a:buFont typeface="Arial" pitchFamily="34" charset="0"/>
              <a:buNone/>
            </a:pPr>
            <a:r>
              <a:rPr lang="en-GB" sz="1600">
                <a:solidFill>
                  <a:schemeClr val="tx1"/>
                </a:solidFill>
                <a:latin typeface="Arial" pitchFamily="34" charset="0"/>
              </a:rPr>
              <a:t>Revised snow density</a:t>
            </a:r>
          </a:p>
          <a:p>
            <a:pPr marL="0" lvl="1" indent="-285750" defTabSz="762000">
              <a:spcAft>
                <a:spcPts val="1000"/>
              </a:spcAft>
              <a:buClr>
                <a:schemeClr val="tx1"/>
              </a:buClr>
              <a:buFont typeface="Arial" pitchFamily="34" charset="0"/>
              <a:buNone/>
            </a:pPr>
            <a:r>
              <a:rPr lang="en-GB" sz="1600">
                <a:solidFill>
                  <a:schemeClr val="tx1"/>
                </a:solidFill>
                <a:latin typeface="Arial" pitchFamily="34" charset="0"/>
              </a:rPr>
              <a:t>Liquid water reservoir</a:t>
            </a:r>
          </a:p>
          <a:p>
            <a:pPr marL="0" lvl="1" defTabSz="762000">
              <a:spcAft>
                <a:spcPts val="1000"/>
              </a:spcAft>
              <a:buClr>
                <a:schemeClr val="tx1"/>
              </a:buClr>
              <a:buFont typeface="Arial" pitchFamily="34" charset="0"/>
              <a:buNone/>
            </a:pPr>
            <a:r>
              <a:rPr lang="en-GB" sz="1600">
                <a:solidFill>
                  <a:schemeClr val="tx1"/>
                </a:solidFill>
                <a:latin typeface="Arial" pitchFamily="34" charset="0"/>
              </a:rPr>
              <a:t>Revision of Albedo </a:t>
            </a:r>
            <a:br>
              <a:rPr lang="en-GB" sz="1600">
                <a:solidFill>
                  <a:schemeClr val="tx1"/>
                </a:solidFill>
                <a:latin typeface="Arial" pitchFamily="34" charset="0"/>
              </a:rPr>
            </a:br>
            <a:r>
              <a:rPr lang="en-GB" sz="1600">
                <a:solidFill>
                  <a:schemeClr val="tx1"/>
                </a:solidFill>
                <a:latin typeface="Arial" pitchFamily="34" charset="0"/>
              </a:rPr>
              <a:t>and sub-grid snow cover</a:t>
            </a:r>
          </a:p>
        </p:txBody>
      </p:sp>
      <p:grpSp>
        <p:nvGrpSpPr>
          <p:cNvPr id="63" name="Group 34"/>
          <p:cNvGrpSpPr>
            <a:grpSpLocks/>
          </p:cNvGrpSpPr>
          <p:nvPr/>
        </p:nvGrpSpPr>
        <p:grpSpPr bwMode="auto">
          <a:xfrm>
            <a:off x="4025642" y="17056484"/>
            <a:ext cx="2207109" cy="2520950"/>
            <a:chOff x="2971" y="2341"/>
            <a:chExt cx="1043" cy="1588"/>
          </a:xfrm>
        </p:grpSpPr>
        <p:pic>
          <p:nvPicPr>
            <p:cNvPr id="64" name="Picture 2" descr="tree-snow"/>
            <p:cNvPicPr>
              <a:picLocks noChangeAspect="1" noChangeArrowheads="1"/>
            </p:cNvPicPr>
            <p:nvPr/>
          </p:nvPicPr>
          <p:blipFill>
            <a:blip r:embed="rId9" cstate="print"/>
            <a:srcRect b="82851"/>
            <a:stretch>
              <a:fillRect/>
            </a:stretch>
          </p:blipFill>
          <p:spPr bwMode="auto">
            <a:xfrm>
              <a:off x="3062" y="2385"/>
              <a:ext cx="368" cy="864"/>
            </a:xfrm>
            <a:prstGeom prst="rect">
              <a:avLst/>
            </a:prstGeom>
            <a:noFill/>
            <a:ln w="9525">
              <a:noFill/>
              <a:miter lim="800000"/>
              <a:headEnd/>
              <a:tailEnd/>
            </a:ln>
          </p:spPr>
        </p:pic>
        <p:sp>
          <p:nvSpPr>
            <p:cNvPr id="65" name="AutoShape 13"/>
            <p:cNvSpPr>
              <a:spLocks noChangeArrowheads="1"/>
            </p:cNvSpPr>
            <p:nvPr/>
          </p:nvSpPr>
          <p:spPr bwMode="auto">
            <a:xfrm>
              <a:off x="3062" y="3204"/>
              <a:ext cx="862" cy="181"/>
            </a:xfrm>
            <a:prstGeom prst="roundRect">
              <a:avLst>
                <a:gd name="adj" fmla="val 16667"/>
              </a:avLst>
            </a:prstGeom>
            <a:solidFill>
              <a:schemeClr val="bg1"/>
            </a:solidFill>
            <a:ln w="12700">
              <a:solidFill>
                <a:schemeClr val="tx1"/>
              </a:solidFill>
              <a:round/>
              <a:headEnd/>
              <a:tailEnd/>
            </a:ln>
          </p:spPr>
          <p:txBody>
            <a:bodyPr wrap="none" anchor="ctr"/>
            <a:lstStyle/>
            <a:p>
              <a:endParaRPr lang="en-GB"/>
            </a:p>
          </p:txBody>
        </p:sp>
        <p:sp>
          <p:nvSpPr>
            <p:cNvPr id="66" name="AutoShape 14"/>
            <p:cNvSpPr>
              <a:spLocks noChangeArrowheads="1"/>
            </p:cNvSpPr>
            <p:nvPr/>
          </p:nvSpPr>
          <p:spPr bwMode="auto">
            <a:xfrm>
              <a:off x="3062" y="3340"/>
              <a:ext cx="862" cy="226"/>
            </a:xfrm>
            <a:prstGeom prst="roundRect">
              <a:avLst>
                <a:gd name="adj" fmla="val 16667"/>
              </a:avLst>
            </a:prstGeom>
            <a:solidFill>
              <a:srgbClr val="996633"/>
            </a:solidFill>
            <a:ln w="12700">
              <a:solidFill>
                <a:schemeClr val="tx1"/>
              </a:solidFill>
              <a:round/>
              <a:headEnd/>
              <a:tailEnd/>
            </a:ln>
          </p:spPr>
          <p:txBody>
            <a:bodyPr wrap="none" anchor="ctr"/>
            <a:lstStyle/>
            <a:p>
              <a:endParaRPr lang="en-GB"/>
            </a:p>
          </p:txBody>
        </p:sp>
        <p:sp>
          <p:nvSpPr>
            <p:cNvPr id="67" name="Rectangle 15"/>
            <p:cNvSpPr>
              <a:spLocks noChangeArrowheads="1"/>
            </p:cNvSpPr>
            <p:nvPr/>
          </p:nvSpPr>
          <p:spPr bwMode="auto">
            <a:xfrm>
              <a:off x="3062" y="3340"/>
              <a:ext cx="862" cy="45"/>
            </a:xfrm>
            <a:prstGeom prst="rect">
              <a:avLst/>
            </a:prstGeom>
            <a:solidFill>
              <a:srgbClr val="007000"/>
            </a:solidFill>
            <a:ln w="12700">
              <a:solidFill>
                <a:schemeClr val="tx1"/>
              </a:solidFill>
              <a:miter lim="800000"/>
              <a:headEnd/>
              <a:tailEnd/>
            </a:ln>
          </p:spPr>
          <p:txBody>
            <a:bodyPr wrap="none" anchor="ctr"/>
            <a:lstStyle/>
            <a:p>
              <a:endParaRPr lang="en-GB"/>
            </a:p>
          </p:txBody>
        </p:sp>
        <p:sp>
          <p:nvSpPr>
            <p:cNvPr id="68" name="Rectangle 16"/>
            <p:cNvSpPr>
              <a:spLocks noChangeArrowheads="1"/>
            </p:cNvSpPr>
            <p:nvPr/>
          </p:nvSpPr>
          <p:spPr bwMode="auto">
            <a:xfrm>
              <a:off x="2971" y="2341"/>
              <a:ext cx="1043" cy="1588"/>
            </a:xfrm>
            <a:prstGeom prst="rect">
              <a:avLst/>
            </a:prstGeom>
            <a:noFill/>
            <a:ln w="12700">
              <a:solidFill>
                <a:schemeClr val="tx1"/>
              </a:solidFill>
              <a:miter lim="800000"/>
              <a:headEnd/>
              <a:tailEnd/>
            </a:ln>
          </p:spPr>
          <p:txBody>
            <a:bodyPr wrap="none" anchor="ctr"/>
            <a:lstStyle/>
            <a:p>
              <a:endParaRPr lang="en-GB"/>
            </a:p>
          </p:txBody>
        </p:sp>
        <p:sp>
          <p:nvSpPr>
            <p:cNvPr id="69" name="AutoShape 17"/>
            <p:cNvSpPr>
              <a:spLocks noChangeArrowheads="1"/>
            </p:cNvSpPr>
            <p:nvPr/>
          </p:nvSpPr>
          <p:spPr bwMode="auto">
            <a:xfrm rot="5171156">
              <a:off x="3113" y="2701"/>
              <a:ext cx="135" cy="47"/>
            </a:xfrm>
            <a:prstGeom prst="homePlate">
              <a:avLst>
                <a:gd name="adj" fmla="val 271702"/>
              </a:avLst>
            </a:prstGeom>
            <a:solidFill>
              <a:srgbClr val="0004A2"/>
            </a:solidFill>
            <a:ln w="12700">
              <a:solidFill>
                <a:schemeClr val="tx1"/>
              </a:solidFill>
              <a:miter lim="800000"/>
              <a:headEnd/>
              <a:tailEnd/>
            </a:ln>
          </p:spPr>
          <p:txBody>
            <a:bodyPr wrap="none" anchor="ctr"/>
            <a:lstStyle/>
            <a:p>
              <a:endParaRPr lang="en-GB"/>
            </a:p>
          </p:txBody>
        </p:sp>
        <p:sp>
          <p:nvSpPr>
            <p:cNvPr id="70" name="AutoShape 18"/>
            <p:cNvSpPr>
              <a:spLocks noChangeArrowheads="1"/>
            </p:cNvSpPr>
            <p:nvPr/>
          </p:nvSpPr>
          <p:spPr bwMode="auto">
            <a:xfrm rot="5400000">
              <a:off x="3194" y="2708"/>
              <a:ext cx="142" cy="44"/>
            </a:xfrm>
            <a:prstGeom prst="homePlate">
              <a:avLst>
                <a:gd name="adj" fmla="val 305276"/>
              </a:avLst>
            </a:prstGeom>
            <a:solidFill>
              <a:schemeClr val="bg1"/>
            </a:solidFill>
            <a:ln w="12700">
              <a:solidFill>
                <a:schemeClr val="tx1"/>
              </a:solidFill>
              <a:miter lim="800000"/>
              <a:headEnd/>
              <a:tailEnd/>
            </a:ln>
          </p:spPr>
          <p:txBody>
            <a:bodyPr wrap="none" anchor="ctr"/>
            <a:lstStyle/>
            <a:p>
              <a:endParaRPr lang="en-GB"/>
            </a:p>
          </p:txBody>
        </p:sp>
        <p:pic>
          <p:nvPicPr>
            <p:cNvPr id="71" name="Picture 19" descr="tree-snow"/>
            <p:cNvPicPr>
              <a:picLocks noChangeAspect="1" noChangeArrowheads="1"/>
            </p:cNvPicPr>
            <p:nvPr/>
          </p:nvPicPr>
          <p:blipFill>
            <a:blip r:embed="rId10" cstate="print"/>
            <a:srcRect/>
            <a:stretch>
              <a:fillRect/>
            </a:stretch>
          </p:blipFill>
          <p:spPr bwMode="auto">
            <a:xfrm>
              <a:off x="3424" y="2385"/>
              <a:ext cx="504" cy="840"/>
            </a:xfrm>
            <a:prstGeom prst="rect">
              <a:avLst/>
            </a:prstGeom>
            <a:noFill/>
            <a:ln w="9525">
              <a:noFill/>
              <a:miter lim="800000"/>
              <a:headEnd/>
              <a:tailEnd/>
            </a:ln>
          </p:spPr>
        </p:pic>
        <p:sp>
          <p:nvSpPr>
            <p:cNvPr id="72" name="Rectangle 22"/>
            <p:cNvSpPr>
              <a:spLocks noChangeArrowheads="1"/>
            </p:cNvSpPr>
            <p:nvPr/>
          </p:nvSpPr>
          <p:spPr bwMode="auto">
            <a:xfrm flipV="1">
              <a:off x="3198" y="3204"/>
              <a:ext cx="406" cy="45"/>
            </a:xfrm>
            <a:prstGeom prst="rect">
              <a:avLst/>
            </a:prstGeom>
            <a:solidFill>
              <a:schemeClr val="accent1"/>
            </a:solidFill>
            <a:ln w="12700">
              <a:solidFill>
                <a:schemeClr val="tx1"/>
              </a:solidFill>
              <a:miter lim="800000"/>
              <a:headEnd/>
              <a:tailEnd/>
            </a:ln>
          </p:spPr>
          <p:txBody>
            <a:bodyPr wrap="none" anchor="ctr"/>
            <a:lstStyle/>
            <a:p>
              <a:endParaRPr lang="en-GB"/>
            </a:p>
          </p:txBody>
        </p:sp>
      </p:grpSp>
      <p:sp>
        <p:nvSpPr>
          <p:cNvPr id="77" name="Rectangle 9"/>
          <p:cNvSpPr>
            <a:spLocks noChangeArrowheads="1"/>
          </p:cNvSpPr>
          <p:nvPr/>
        </p:nvSpPr>
        <p:spPr bwMode="auto">
          <a:xfrm>
            <a:off x="6889137" y="14268377"/>
            <a:ext cx="2194562" cy="2717327"/>
          </a:xfrm>
          <a:prstGeom prst="rect">
            <a:avLst/>
          </a:prstGeom>
          <a:noFill/>
          <a:ln w="9525">
            <a:noFill/>
            <a:miter lim="800000"/>
            <a:headEnd/>
            <a:tailEnd/>
          </a:ln>
        </p:spPr>
        <p:txBody>
          <a:bodyPr lIns="0" tIns="0" rIns="0" bIns="0"/>
          <a:lstStyle/>
          <a:p>
            <a:pPr defTabSz="762000">
              <a:spcAft>
                <a:spcPts val="1000"/>
              </a:spcAft>
              <a:buClr>
                <a:schemeClr val="hlink"/>
              </a:buClr>
            </a:pPr>
            <a:r>
              <a:rPr lang="en-GB" sz="1600" b="1">
                <a:solidFill>
                  <a:srgbClr val="FF0000"/>
                </a:solidFill>
                <a:latin typeface="Arial" pitchFamily="34" charset="0"/>
              </a:rPr>
              <a:t>NEW LAI</a:t>
            </a:r>
          </a:p>
          <a:p>
            <a:pPr defTabSz="762000">
              <a:spcAft>
                <a:spcPts val="1000"/>
              </a:spcAft>
              <a:buClr>
                <a:schemeClr val="hlink"/>
              </a:buClr>
            </a:pPr>
            <a:r>
              <a:rPr lang="en-GB" sz="1600">
                <a:solidFill>
                  <a:schemeClr val="tx1"/>
                </a:solidFill>
                <a:latin typeface="Arial" pitchFamily="34" charset="0"/>
              </a:rPr>
              <a:t>Boussetta et al. (2013)</a:t>
            </a:r>
            <a:br>
              <a:rPr lang="en-GB" sz="1600">
                <a:solidFill>
                  <a:schemeClr val="tx1"/>
                </a:solidFill>
                <a:latin typeface="Arial" pitchFamily="34" charset="0"/>
              </a:rPr>
            </a:br>
            <a:r>
              <a:rPr lang="en-GB" sz="1600">
                <a:solidFill>
                  <a:schemeClr val="tx1"/>
                </a:solidFill>
                <a:latin typeface="Arial" pitchFamily="34" charset="0"/>
              </a:rPr>
              <a:t>New satellite-based</a:t>
            </a:r>
            <a:br>
              <a:rPr lang="en-GB" sz="1600">
                <a:solidFill>
                  <a:schemeClr val="tx1"/>
                </a:solidFill>
                <a:latin typeface="Arial" pitchFamily="34" charset="0"/>
              </a:rPr>
            </a:br>
            <a:r>
              <a:rPr lang="en-GB" sz="1600">
                <a:solidFill>
                  <a:schemeClr val="tx1"/>
                </a:solidFill>
                <a:latin typeface="Arial" pitchFamily="34" charset="0"/>
              </a:rPr>
              <a:t>Leaf-Area-Index</a:t>
            </a:r>
          </a:p>
          <a:p>
            <a:pPr defTabSz="762000">
              <a:spcAft>
                <a:spcPts val="1000"/>
              </a:spcAft>
              <a:buClr>
                <a:schemeClr val="hlink"/>
              </a:buClr>
            </a:pPr>
            <a:r>
              <a:rPr lang="en-GB" sz="1600" b="1">
                <a:solidFill>
                  <a:srgbClr val="FF0000"/>
                </a:solidFill>
                <a:latin typeface="Arial" pitchFamily="34" charset="0"/>
              </a:rPr>
              <a:t>SOIL Evaporation</a:t>
            </a:r>
          </a:p>
          <a:p>
            <a:pPr defTabSz="762000">
              <a:spcAft>
                <a:spcPts val="1000"/>
              </a:spcAft>
              <a:buClr>
                <a:schemeClr val="hlink"/>
              </a:buClr>
            </a:pPr>
            <a:r>
              <a:rPr lang="en-GB" sz="1600">
                <a:latin typeface="Arial" charset="0"/>
              </a:rPr>
              <a:t>Balsamo et al. (2011), </a:t>
            </a:r>
            <a:br>
              <a:rPr lang="en-GB" sz="1600">
                <a:latin typeface="Arial" charset="0"/>
              </a:rPr>
            </a:br>
            <a:r>
              <a:rPr lang="en-GB" sz="1600" u="sng">
                <a:latin typeface="Arial" charset="0"/>
              </a:rPr>
              <a:t>Albergel et al. (2012)</a:t>
            </a:r>
            <a:endParaRPr lang="en-GB" sz="1600" u="sng">
              <a:latin typeface="Arial" pitchFamily="34" charset="0"/>
            </a:endParaRPr>
          </a:p>
        </p:txBody>
      </p:sp>
      <p:sp>
        <p:nvSpPr>
          <p:cNvPr id="78" name="Oval 21"/>
          <p:cNvSpPr>
            <a:spLocks noChangeArrowheads="1"/>
          </p:cNvSpPr>
          <p:nvPr/>
        </p:nvSpPr>
        <p:spPr bwMode="auto">
          <a:xfrm rot="266628">
            <a:off x="7487975" y="17707320"/>
            <a:ext cx="1631526" cy="287336"/>
          </a:xfrm>
          <a:prstGeom prst="ellipse">
            <a:avLst/>
          </a:prstGeom>
          <a:solidFill>
            <a:schemeClr val="bg1"/>
          </a:solidFill>
          <a:ln w="12700">
            <a:noFill/>
            <a:round/>
            <a:headEnd/>
            <a:tailEnd/>
          </a:ln>
        </p:spPr>
        <p:txBody>
          <a:bodyPr wrap="none" anchor="ctr"/>
          <a:lstStyle/>
          <a:p>
            <a:endParaRPr lang="en-GB"/>
          </a:p>
        </p:txBody>
      </p:sp>
      <p:sp>
        <p:nvSpPr>
          <p:cNvPr id="79" name="Rectangle 36"/>
          <p:cNvSpPr>
            <a:spLocks noChangeArrowheads="1"/>
          </p:cNvSpPr>
          <p:nvPr/>
        </p:nvSpPr>
        <p:spPr bwMode="auto">
          <a:xfrm>
            <a:off x="6889137" y="17057154"/>
            <a:ext cx="2135404" cy="2520280"/>
          </a:xfrm>
          <a:prstGeom prst="rect">
            <a:avLst/>
          </a:prstGeom>
          <a:solidFill>
            <a:schemeClr val="bg1"/>
          </a:solidFill>
          <a:ln w="12700" algn="ctr">
            <a:solidFill>
              <a:schemeClr val="tx1"/>
            </a:solidFill>
            <a:round/>
            <a:headEnd/>
            <a:tailEnd/>
          </a:ln>
        </p:spPr>
        <p:txBody>
          <a:bodyPr/>
          <a:lstStyle/>
          <a:p>
            <a:pPr defTabSz="914400">
              <a:lnSpc>
                <a:spcPct val="100000"/>
              </a:lnSpc>
              <a:buClrTx/>
              <a:buSzTx/>
              <a:buFontTx/>
              <a:buNone/>
            </a:pPr>
            <a:endParaRPr lang="en-GB" b="1">
              <a:solidFill>
                <a:schemeClr val="tx1"/>
              </a:solidFill>
              <a:latin typeface="Times" pitchFamily="18" charset="0"/>
            </a:endParaRPr>
          </a:p>
        </p:txBody>
      </p:sp>
      <p:pic>
        <p:nvPicPr>
          <p:cNvPr id="80" name="Picture 37" descr="2775011897_19b6365f4f_o.jpg"/>
          <p:cNvPicPr>
            <a:picLocks noChangeAspect="1"/>
          </p:cNvPicPr>
          <p:nvPr/>
        </p:nvPicPr>
        <p:blipFill>
          <a:blip r:embed="rId11" cstate="print"/>
          <a:srcRect/>
          <a:stretch>
            <a:fillRect/>
          </a:stretch>
        </p:blipFill>
        <p:spPr bwMode="auto">
          <a:xfrm>
            <a:off x="7174814" y="17126300"/>
            <a:ext cx="1754632" cy="1357314"/>
          </a:xfrm>
          <a:prstGeom prst="rect">
            <a:avLst/>
          </a:prstGeom>
          <a:noFill/>
          <a:ln w="9525">
            <a:noFill/>
            <a:miter lim="800000"/>
            <a:headEnd/>
            <a:tailEnd/>
          </a:ln>
        </p:spPr>
      </p:pic>
      <p:pic>
        <p:nvPicPr>
          <p:cNvPr id="75" name="Picture 1"/>
          <p:cNvPicPr>
            <a:picLocks noChangeAspect="1" noChangeArrowheads="1"/>
          </p:cNvPicPr>
          <p:nvPr/>
        </p:nvPicPr>
        <p:blipFill>
          <a:blip r:embed="rId12" cstate="print"/>
          <a:srcRect l="1961" r="11765" b="38782"/>
          <a:stretch>
            <a:fillRect/>
          </a:stretch>
        </p:blipFill>
        <p:spPr bwMode="auto">
          <a:xfrm>
            <a:off x="7079588" y="18697928"/>
            <a:ext cx="1945844" cy="571501"/>
          </a:xfrm>
          <a:prstGeom prst="rect">
            <a:avLst/>
          </a:prstGeom>
          <a:noFill/>
          <a:ln w="9525">
            <a:noFill/>
            <a:round/>
            <a:headEnd/>
            <a:tailEnd/>
          </a:ln>
        </p:spPr>
      </p:pic>
      <p:cxnSp>
        <p:nvCxnSpPr>
          <p:cNvPr id="76" name="Straight Connector 40"/>
          <p:cNvCxnSpPr>
            <a:cxnSpLocks noChangeShapeType="1"/>
          </p:cNvCxnSpPr>
          <p:nvPr/>
        </p:nvCxnSpPr>
        <p:spPr bwMode="auto">
          <a:xfrm flipV="1">
            <a:off x="7393676" y="18785346"/>
            <a:ext cx="863871" cy="341208"/>
          </a:xfrm>
          <a:prstGeom prst="line">
            <a:avLst/>
          </a:prstGeom>
          <a:noFill/>
          <a:ln w="19050" algn="ctr">
            <a:solidFill>
              <a:srgbClr val="FF0000"/>
            </a:solidFill>
            <a:round/>
            <a:headEnd/>
            <a:tailEnd/>
          </a:ln>
        </p:spPr>
      </p:cxnSp>
      <p:sp>
        <p:nvSpPr>
          <p:cNvPr id="82" name="Oval 21"/>
          <p:cNvSpPr>
            <a:spLocks noChangeArrowheads="1"/>
          </p:cNvSpPr>
          <p:nvPr/>
        </p:nvSpPr>
        <p:spPr bwMode="auto">
          <a:xfrm rot="266628">
            <a:off x="10245246" y="17713361"/>
            <a:ext cx="1279779" cy="287337"/>
          </a:xfrm>
          <a:prstGeom prst="ellipse">
            <a:avLst/>
          </a:prstGeom>
          <a:solidFill>
            <a:schemeClr val="bg1"/>
          </a:solidFill>
          <a:ln w="12700">
            <a:noFill/>
            <a:round/>
            <a:headEnd/>
            <a:tailEnd/>
          </a:ln>
        </p:spPr>
        <p:txBody>
          <a:bodyPr wrap="none" anchor="ctr"/>
          <a:lstStyle/>
          <a:p>
            <a:pPr eaLnBrk="0" hangingPunct="0"/>
            <a:endParaRPr lang="en-GB"/>
          </a:p>
        </p:txBody>
      </p:sp>
      <p:sp>
        <p:nvSpPr>
          <p:cNvPr id="88" name="Rectangle 3"/>
          <p:cNvSpPr>
            <a:spLocks noChangeArrowheads="1"/>
          </p:cNvSpPr>
          <p:nvPr/>
        </p:nvSpPr>
        <p:spPr bwMode="auto">
          <a:xfrm>
            <a:off x="9638153" y="17056484"/>
            <a:ext cx="2111338" cy="2520951"/>
          </a:xfrm>
          <a:prstGeom prst="rect">
            <a:avLst/>
          </a:prstGeom>
          <a:solidFill>
            <a:schemeClr val="bg2">
              <a:alpha val="14902"/>
            </a:schemeClr>
          </a:solidFill>
          <a:ln w="12700">
            <a:solidFill>
              <a:schemeClr val="tx1"/>
            </a:solidFill>
            <a:miter lim="800000"/>
            <a:headEnd/>
            <a:tailEnd/>
          </a:ln>
        </p:spPr>
        <p:txBody>
          <a:bodyPr wrap="none" anchor="ctr"/>
          <a:lstStyle/>
          <a:p>
            <a:pPr eaLnBrk="0" hangingPunct="0"/>
            <a:endParaRPr lang="en-GB"/>
          </a:p>
        </p:txBody>
      </p:sp>
      <p:sp>
        <p:nvSpPr>
          <p:cNvPr id="89" name="Rectangle 9"/>
          <p:cNvSpPr>
            <a:spLocks noChangeArrowheads="1"/>
          </p:cNvSpPr>
          <p:nvPr/>
        </p:nvSpPr>
        <p:spPr bwMode="auto">
          <a:xfrm>
            <a:off x="9633922" y="14268377"/>
            <a:ext cx="2111684" cy="2717339"/>
          </a:xfrm>
          <a:prstGeom prst="rect">
            <a:avLst/>
          </a:prstGeom>
          <a:noFill/>
          <a:ln w="9525">
            <a:noFill/>
            <a:miter lim="800000"/>
            <a:headEnd/>
            <a:tailEnd/>
          </a:ln>
          <a:effectLst/>
        </p:spPr>
        <p:txBody>
          <a:bodyPr lIns="0" tIns="0" rIns="0" bIns="0"/>
          <a:lstStyle/>
          <a:p>
            <a:pPr defTabSz="762000" eaLnBrk="0" hangingPunct="0">
              <a:spcAft>
                <a:spcPts val="1000"/>
              </a:spcAft>
              <a:buClr>
                <a:schemeClr val="hlink"/>
              </a:buClr>
              <a:buSzPct val="100000"/>
              <a:defRPr/>
            </a:pPr>
            <a:r>
              <a:rPr lang="en-GB" sz="1600" b="1">
                <a:solidFill>
                  <a:schemeClr val="accent1">
                    <a:lumMod val="75000"/>
                  </a:schemeClr>
                </a:solidFill>
                <a:latin typeface="Arial" charset="0"/>
              </a:rPr>
              <a:t>H</a:t>
            </a:r>
            <a:r>
              <a:rPr lang="en-GB" sz="1600" b="1" baseline="-25000">
                <a:solidFill>
                  <a:schemeClr val="accent1">
                    <a:lumMod val="75000"/>
                  </a:schemeClr>
                </a:solidFill>
                <a:latin typeface="Arial" charset="0"/>
              </a:rPr>
              <a:t>2</a:t>
            </a:r>
            <a:r>
              <a:rPr lang="en-GB" sz="1600" b="1">
                <a:solidFill>
                  <a:schemeClr val="accent1">
                    <a:lumMod val="75000"/>
                  </a:schemeClr>
                </a:solidFill>
                <a:latin typeface="Arial" charset="0"/>
              </a:rPr>
              <a:t>O</a:t>
            </a:r>
            <a:r>
              <a:rPr lang="en-GB" sz="1600" b="1">
                <a:latin typeface="Arial" charset="0"/>
              </a:rPr>
              <a:t> / </a:t>
            </a:r>
            <a:r>
              <a:rPr lang="en-GB" sz="1600" b="1">
                <a:solidFill>
                  <a:srgbClr val="FF0000"/>
                </a:solidFill>
                <a:latin typeface="Arial" charset="0"/>
              </a:rPr>
              <a:t>E </a:t>
            </a:r>
            <a:r>
              <a:rPr lang="en-GB" sz="1600" b="1">
                <a:latin typeface="Arial" charset="0"/>
              </a:rPr>
              <a:t> / </a:t>
            </a:r>
            <a:r>
              <a:rPr lang="en-GB" sz="1600" b="1">
                <a:solidFill>
                  <a:srgbClr val="C00000"/>
                </a:solidFill>
                <a:latin typeface="Arial" charset="0"/>
              </a:rPr>
              <a:t>CO</a:t>
            </a:r>
            <a:r>
              <a:rPr lang="en-GB" sz="1600" b="1" baseline="-25000">
                <a:solidFill>
                  <a:srgbClr val="C00000"/>
                </a:solidFill>
                <a:latin typeface="Arial" charset="0"/>
              </a:rPr>
              <a:t>2</a:t>
            </a:r>
          </a:p>
          <a:p>
            <a:pPr defTabSz="762000" eaLnBrk="0" hangingPunct="0">
              <a:spcAft>
                <a:spcPts val="1000"/>
              </a:spcAft>
              <a:buClr>
                <a:schemeClr val="hlink"/>
              </a:buClr>
              <a:buSzPct val="100000"/>
              <a:defRPr/>
            </a:pPr>
            <a:r>
              <a:rPr lang="en-GB" sz="1600">
                <a:latin typeface="Arial" charset="0"/>
              </a:rPr>
              <a:t>Integration of </a:t>
            </a:r>
            <a:br>
              <a:rPr lang="en-GB" sz="1600">
                <a:latin typeface="Arial" charset="0"/>
              </a:rPr>
            </a:br>
            <a:r>
              <a:rPr lang="en-GB" sz="1600">
                <a:latin typeface="Arial" charset="0"/>
              </a:rPr>
              <a:t>Carbon/Energy/Water </a:t>
            </a:r>
            <a:br>
              <a:rPr lang="en-GB" sz="1600">
                <a:latin typeface="Arial" charset="0"/>
              </a:rPr>
            </a:br>
            <a:r>
              <a:rPr lang="en-GB" sz="1600" u="sng">
                <a:latin typeface="Arial" charset="0"/>
              </a:rPr>
              <a:t>Boussetta et al. 2013</a:t>
            </a:r>
          </a:p>
          <a:p>
            <a:pPr defTabSz="762000" eaLnBrk="0" hangingPunct="0">
              <a:spcAft>
                <a:spcPts val="1000"/>
              </a:spcAft>
              <a:buClr>
                <a:schemeClr val="hlink"/>
              </a:buClr>
              <a:buSzPct val="100000"/>
              <a:defRPr/>
            </a:pPr>
            <a:r>
              <a:rPr lang="en-GB" sz="1600" u="sng">
                <a:latin typeface="Arial" charset="0"/>
              </a:rPr>
              <a:t>Agusti-Panareda et al. 2015</a:t>
            </a:r>
            <a:br>
              <a:rPr lang="en-GB" sz="1600">
                <a:latin typeface="Arial" charset="0"/>
              </a:rPr>
            </a:br>
            <a:endParaRPr lang="en-GB" sz="1600">
              <a:latin typeface="Arial" charset="0"/>
            </a:endParaRPr>
          </a:p>
        </p:txBody>
      </p:sp>
      <p:pic>
        <p:nvPicPr>
          <p:cNvPr id="87" name="Picture 44" descr="carbon.jpg"/>
          <p:cNvPicPr>
            <a:picLocks noChangeAspect="1"/>
          </p:cNvPicPr>
          <p:nvPr/>
        </p:nvPicPr>
        <p:blipFill rotWithShape="1">
          <a:blip r:embed="rId13" cstate="print"/>
          <a:srcRect l="1" t="17216" r="58173" b="31454"/>
          <a:stretch/>
        </p:blipFill>
        <p:spPr bwMode="auto">
          <a:xfrm>
            <a:off x="9733566" y="17129161"/>
            <a:ext cx="1929657" cy="2271820"/>
          </a:xfrm>
          <a:prstGeom prst="rect">
            <a:avLst/>
          </a:prstGeom>
          <a:noFill/>
          <a:ln w="9525">
            <a:noFill/>
            <a:miter lim="800000"/>
            <a:headEnd/>
            <a:tailEnd/>
          </a:ln>
        </p:spPr>
      </p:pic>
      <p:sp>
        <p:nvSpPr>
          <p:cNvPr id="84" name="Circular Arrow 83"/>
          <p:cNvSpPr/>
          <p:nvPr/>
        </p:nvSpPr>
        <p:spPr bwMode="auto">
          <a:xfrm flipV="1">
            <a:off x="9925537" y="17717205"/>
            <a:ext cx="1753831" cy="1500188"/>
          </a:xfrm>
          <a:prstGeom prst="circularArrow">
            <a:avLst>
              <a:gd name="adj1" fmla="val 6767"/>
              <a:gd name="adj2" fmla="val 1217366"/>
              <a:gd name="adj3" fmla="val 20512262"/>
              <a:gd name="adj4" fmla="val 10349345"/>
              <a:gd name="adj5" fmla="val 11396"/>
            </a:avLst>
          </a:prstGeom>
          <a:solidFill>
            <a:schemeClr val="accent1">
              <a:lumMod val="75000"/>
            </a:schemeClr>
          </a:solidFill>
          <a:ln w="12700" cap="flat" cmpd="sng" algn="ctr">
            <a:solidFill>
              <a:schemeClr val="tx1"/>
            </a:solidFill>
            <a:prstDash val="solid"/>
            <a:round/>
            <a:headEnd type="none" w="med" len="med"/>
            <a:tailEnd type="none" w="med" len="med"/>
          </a:ln>
          <a:effectLst/>
        </p:spPr>
        <p:txBody>
          <a:bodyPr/>
          <a:lstStyle/>
          <a:p>
            <a:pPr eaLnBrk="0" hangingPunct="0">
              <a:defRPr/>
            </a:pPr>
            <a:endParaRPr lang="en-GB" b="1">
              <a:latin typeface="Times" pitchFamily="1" charset="0"/>
            </a:endParaRPr>
          </a:p>
        </p:txBody>
      </p:sp>
      <p:sp>
        <p:nvSpPr>
          <p:cNvPr id="85" name="Circular Arrow 84"/>
          <p:cNvSpPr/>
          <p:nvPr/>
        </p:nvSpPr>
        <p:spPr bwMode="auto">
          <a:xfrm flipV="1">
            <a:off x="9814226" y="17711674"/>
            <a:ext cx="1935039" cy="1643062"/>
          </a:xfrm>
          <a:prstGeom prst="circularArrow">
            <a:avLst>
              <a:gd name="adj1" fmla="val 7425"/>
              <a:gd name="adj2" fmla="val 1063890"/>
              <a:gd name="adj3" fmla="val 20363991"/>
              <a:gd name="adj4" fmla="val 10387825"/>
              <a:gd name="adj5" fmla="val 11971"/>
            </a:avLst>
          </a:prstGeom>
          <a:solidFill>
            <a:srgbClr val="FF0000"/>
          </a:solidFill>
          <a:ln w="12700" cap="flat" cmpd="sng" algn="ctr">
            <a:solidFill>
              <a:schemeClr val="tx1"/>
            </a:solidFill>
            <a:prstDash val="solid"/>
            <a:round/>
            <a:headEnd type="none" w="med" len="med"/>
            <a:tailEnd type="none" w="med" len="med"/>
          </a:ln>
          <a:effectLst/>
        </p:spPr>
        <p:txBody>
          <a:bodyPr/>
          <a:lstStyle/>
          <a:p>
            <a:pPr eaLnBrk="0" hangingPunct="0">
              <a:defRPr/>
            </a:pPr>
            <a:endParaRPr lang="en-GB" b="1">
              <a:latin typeface="Times" pitchFamily="1" charset="0"/>
            </a:endParaRPr>
          </a:p>
        </p:txBody>
      </p:sp>
      <p:sp>
        <p:nvSpPr>
          <p:cNvPr id="92" name="Rectangle 3"/>
          <p:cNvSpPr>
            <a:spLocks noChangeArrowheads="1"/>
          </p:cNvSpPr>
          <p:nvPr/>
        </p:nvSpPr>
        <p:spPr bwMode="auto">
          <a:xfrm>
            <a:off x="12370072" y="17056483"/>
            <a:ext cx="2111338" cy="2520951"/>
          </a:xfrm>
          <a:prstGeom prst="rect">
            <a:avLst/>
          </a:prstGeom>
          <a:solidFill>
            <a:schemeClr val="bg2">
              <a:alpha val="14902"/>
            </a:schemeClr>
          </a:solidFill>
          <a:ln w="12700">
            <a:solidFill>
              <a:schemeClr val="tx1"/>
            </a:solidFill>
            <a:miter lim="800000"/>
            <a:headEnd/>
            <a:tailEnd/>
          </a:ln>
        </p:spPr>
        <p:txBody>
          <a:bodyPr wrap="none" anchor="ctr"/>
          <a:lstStyle/>
          <a:p>
            <a:pPr eaLnBrk="0" hangingPunct="0"/>
            <a:endParaRPr lang="en-GB"/>
          </a:p>
        </p:txBody>
      </p:sp>
      <p:pic>
        <p:nvPicPr>
          <p:cNvPr id="91" name="Picture 2" descr="tree-snow"/>
          <p:cNvPicPr>
            <a:picLocks noChangeAspect="1" noChangeArrowheads="1"/>
          </p:cNvPicPr>
          <p:nvPr/>
        </p:nvPicPr>
        <p:blipFill>
          <a:blip r:embed="rId9" cstate="print"/>
          <a:srcRect b="82851"/>
          <a:stretch>
            <a:fillRect/>
          </a:stretch>
        </p:blipFill>
        <p:spPr bwMode="auto">
          <a:xfrm>
            <a:off x="12512831" y="17152194"/>
            <a:ext cx="1799019" cy="1371600"/>
          </a:xfrm>
          <a:prstGeom prst="rect">
            <a:avLst/>
          </a:prstGeom>
          <a:noFill/>
          <a:ln w="9525">
            <a:noFill/>
            <a:miter lim="800000"/>
            <a:headEnd/>
            <a:tailEnd/>
          </a:ln>
        </p:spPr>
      </p:pic>
      <p:sp>
        <p:nvSpPr>
          <p:cNvPr id="94" name="Rectangle 9"/>
          <p:cNvSpPr>
            <a:spLocks noChangeArrowheads="1"/>
          </p:cNvSpPr>
          <p:nvPr/>
        </p:nvSpPr>
        <p:spPr bwMode="auto">
          <a:xfrm>
            <a:off x="12370071" y="14268377"/>
            <a:ext cx="2354399" cy="271745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lIns="0" tIns="0" rIns="0" bIns="0"/>
          <a:lstStyle/>
          <a:p>
            <a:pPr defTabSz="762000" eaLnBrk="0" hangingPunct="0">
              <a:spcAft>
                <a:spcPts val="1000"/>
              </a:spcAft>
              <a:buClr>
                <a:schemeClr val="hlink"/>
              </a:buClr>
              <a:buSzPct val="100000"/>
            </a:pPr>
            <a:r>
              <a:rPr lang="en-GB" sz="1600" b="1">
                <a:solidFill>
                  <a:srgbClr val="FF0000"/>
                </a:solidFill>
                <a:latin typeface="Arial" charset="0"/>
              </a:rPr>
              <a:t>Flake</a:t>
            </a:r>
            <a:br>
              <a:rPr lang="en-GB" sz="1600" b="1">
                <a:solidFill>
                  <a:srgbClr val="FF0000"/>
                </a:solidFill>
                <a:latin typeface="Arial" charset="0"/>
              </a:rPr>
            </a:br>
            <a:r>
              <a:rPr lang="en-GB" sz="1600">
                <a:latin typeface="Arial" charset="0"/>
              </a:rPr>
              <a:t>Mironov et al (2010),</a:t>
            </a:r>
          </a:p>
          <a:p>
            <a:pPr defTabSz="762000" eaLnBrk="0" hangingPunct="0">
              <a:spcAft>
                <a:spcPts val="1000"/>
              </a:spcAft>
              <a:buClr>
                <a:schemeClr val="hlink"/>
              </a:buClr>
              <a:buSzPct val="100000"/>
            </a:pPr>
            <a:r>
              <a:rPr lang="en-GB" sz="1600">
                <a:latin typeface="Arial" charset="0"/>
              </a:rPr>
              <a:t>Dutra et al. (2010), </a:t>
            </a:r>
          </a:p>
          <a:p>
            <a:pPr defTabSz="762000" eaLnBrk="0" hangingPunct="0">
              <a:spcAft>
                <a:spcPts val="1000"/>
              </a:spcAft>
              <a:buClr>
                <a:schemeClr val="hlink"/>
              </a:buClr>
              <a:buSzPct val="100000"/>
            </a:pPr>
            <a:r>
              <a:rPr lang="en-GB" sz="1600">
                <a:latin typeface="Arial" charset="0"/>
              </a:rPr>
              <a:t>Balsamo et al. (2012, 2010)</a:t>
            </a:r>
          </a:p>
          <a:p>
            <a:pPr marL="0" lvl="1" defTabSz="762000" eaLnBrk="0" hangingPunct="0">
              <a:spcAft>
                <a:spcPts val="1000"/>
              </a:spcAft>
              <a:buClr>
                <a:schemeClr val="tx1"/>
              </a:buClr>
              <a:buSzPct val="100000"/>
              <a:buFont typeface="Arial" charset="0"/>
              <a:buNone/>
            </a:pPr>
            <a:r>
              <a:rPr lang="en-GB" sz="1600">
                <a:latin typeface="Arial" charset="0"/>
              </a:rPr>
              <a:t>Extra tile (9) to </a:t>
            </a:r>
            <a:br>
              <a:rPr lang="en-GB" sz="1600">
                <a:latin typeface="Arial" charset="0"/>
              </a:rPr>
            </a:br>
            <a:r>
              <a:rPr lang="en-GB" sz="1600">
                <a:latin typeface="Arial" charset="0"/>
              </a:rPr>
              <a:t>for sub-grid lakes and ice</a:t>
            </a:r>
          </a:p>
          <a:p>
            <a:pPr marL="0" lvl="1" defTabSz="762000" eaLnBrk="0" hangingPunct="0">
              <a:spcAft>
                <a:spcPts val="1000"/>
              </a:spcAft>
              <a:buClr>
                <a:schemeClr val="tx1"/>
              </a:buClr>
              <a:buSzPct val="100000"/>
              <a:buFont typeface="Arial" charset="0"/>
              <a:buNone/>
            </a:pPr>
            <a:r>
              <a:rPr lang="en-GB" sz="1600">
                <a:latin typeface="Arial" charset="0"/>
              </a:rPr>
              <a:t>LW tiling (Dutra)</a:t>
            </a:r>
          </a:p>
        </p:txBody>
      </p:sp>
      <p:sp>
        <p:nvSpPr>
          <p:cNvPr id="95" name="AutoShape 10"/>
          <p:cNvSpPr>
            <a:spLocks noChangeArrowheads="1"/>
          </p:cNvSpPr>
          <p:nvPr/>
        </p:nvSpPr>
        <p:spPr bwMode="auto">
          <a:xfrm>
            <a:off x="12729202" y="18852828"/>
            <a:ext cx="1414493" cy="508025"/>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499 w 21600"/>
              <a:gd name="T13" fmla="*/ 4500 h 21600"/>
              <a:gd name="T14" fmla="*/ 17101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w="12700">
            <a:solidFill>
              <a:schemeClr val="tx1"/>
            </a:solidFill>
            <a:miter lim="800000"/>
            <a:headEnd/>
            <a:tailEnd/>
          </a:ln>
        </p:spPr>
        <p:txBody>
          <a:bodyPr wrap="none" anchor="ctr"/>
          <a:lstStyle/>
          <a:p>
            <a:endParaRPr lang="en-GB"/>
          </a:p>
        </p:txBody>
      </p:sp>
      <p:sp>
        <p:nvSpPr>
          <p:cNvPr id="96" name="Line 11"/>
          <p:cNvSpPr>
            <a:spLocks noChangeShapeType="1"/>
          </p:cNvSpPr>
          <p:nvPr/>
        </p:nvSpPr>
        <p:spPr bwMode="auto">
          <a:xfrm>
            <a:off x="12798418" y="18992535"/>
            <a:ext cx="1277836" cy="0"/>
          </a:xfrm>
          <a:prstGeom prst="line">
            <a:avLst/>
          </a:prstGeom>
          <a:noFill/>
          <a:ln w="12700">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
                <a:noFill/>
              </a14:hiddenFill>
            </a:ext>
          </a:extLst>
        </p:spPr>
        <p:txBody>
          <a:bodyPr wrap="none" anchor="ctr"/>
          <a:lstStyle/>
          <a:p>
            <a:endParaRPr lang="en-GB"/>
          </a:p>
        </p:txBody>
      </p:sp>
      <p:pic>
        <p:nvPicPr>
          <p:cNvPr id="97" name="Picture 20" descr="CraterLake05_aerial_crater_lake_mount_scott_12-10-05_med"/>
          <p:cNvPicPr>
            <a:picLocks noChangeAspect="1" noChangeArrowheads="1"/>
          </p:cNvPicPr>
          <p:nvPr/>
        </p:nvPicPr>
        <p:blipFill>
          <a:blip r:embed="rId14"/>
          <a:srcRect/>
          <a:stretch>
            <a:fillRect/>
          </a:stretch>
        </p:blipFill>
        <p:spPr bwMode="auto">
          <a:xfrm>
            <a:off x="12487833" y="18352741"/>
            <a:ext cx="1801394" cy="512788"/>
          </a:xfrm>
          <a:prstGeom prst="rect">
            <a:avLst/>
          </a:prstGeom>
          <a:noFill/>
          <a:effectLst>
            <a:outerShdw dist="35921" dir="2700000" algn="ctr" rotWithShape="0">
              <a:srgbClr val="808080"/>
            </a:outerShdw>
          </a:effectLst>
        </p:spPr>
      </p:pic>
      <p:sp>
        <p:nvSpPr>
          <p:cNvPr id="106" name="Text Box 5"/>
          <p:cNvSpPr txBox="1">
            <a:spLocks noChangeArrowheads="1"/>
          </p:cNvSpPr>
          <p:nvPr/>
        </p:nvSpPr>
        <p:spPr bwMode="auto">
          <a:xfrm>
            <a:off x="1341026" y="25507025"/>
            <a:ext cx="10879258" cy="40011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endParaRPr lang="en-GB" altLang="pt-PT" sz="2000">
              <a:latin typeface="Arial"/>
              <a:cs typeface="Arial"/>
            </a:endParaRPr>
          </a:p>
        </p:txBody>
      </p:sp>
      <p:sp>
        <p:nvSpPr>
          <p:cNvPr id="107" name="Title 1"/>
          <p:cNvSpPr txBox="1">
            <a:spLocks/>
          </p:cNvSpPr>
          <p:nvPr/>
        </p:nvSpPr>
        <p:spPr>
          <a:xfrm>
            <a:off x="284840" y="20242884"/>
            <a:ext cx="14553427" cy="876654"/>
          </a:xfrm>
          <a:prstGeom prst="rect">
            <a:avLst/>
          </a:prstGeom>
        </p:spPr>
        <p:txBody>
          <a:bodyPr lIns="324000" tIns="187200" rIns="324000" bIns="18720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1200"/>
              </a:spcAft>
            </a:pPr>
            <a:r>
              <a:rPr lang="en-GB" sz="3600" b="1" dirty="0">
                <a:solidFill>
                  <a:schemeClr val="accent5">
                    <a:lumMod val="75000"/>
                  </a:schemeClr>
                </a:solidFill>
                <a:latin typeface="Arial"/>
                <a:ea typeface="+mn-ea"/>
                <a:cs typeface="Arial"/>
              </a:rPr>
              <a:t>Forcing and Surface offline configuration</a:t>
            </a:r>
          </a:p>
        </p:txBody>
      </p:sp>
      <p:sp>
        <p:nvSpPr>
          <p:cNvPr id="108" name="Title 1"/>
          <p:cNvSpPr txBox="1">
            <a:spLocks/>
          </p:cNvSpPr>
          <p:nvPr/>
        </p:nvSpPr>
        <p:spPr>
          <a:xfrm>
            <a:off x="361040" y="24583931"/>
            <a:ext cx="14553426" cy="3394267"/>
          </a:xfrm>
          <a:prstGeom prst="rect">
            <a:avLst/>
          </a:prstGeom>
        </p:spPr>
        <p:txBody>
          <a:bodyPr lIns="324000" tIns="187200" rIns="324000" bIns="18720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GB" sz="2800" dirty="0">
                <a:latin typeface="Arial" panose="020B0604020202020204" pitchFamily="34" charset="0"/>
                <a:cs typeface="Arial" panose="020B0604020202020204" pitchFamily="34" charset="0"/>
              </a:rPr>
              <a:t>Schematic representation of the ERA-Interim meteorological forecasts concatenation for the creation of the 3-hourly forcing time series used in ERA-Interim/Land for a given day. </a:t>
            </a:r>
          </a:p>
          <a:p>
            <a:pPr marL="342900" indent="-342900" defTabSz="2087941">
              <a:lnSpc>
                <a:spcPct val="100000"/>
              </a:lnSpc>
              <a:buClr>
                <a:schemeClr val="accent1">
                  <a:lumMod val="75000"/>
                </a:schemeClr>
              </a:buClr>
              <a:buSzPct val="140000"/>
              <a:buFont typeface="Arial"/>
              <a:buChar char="•"/>
            </a:pPr>
            <a:r>
              <a:rPr lang="en-GB" sz="2800" dirty="0">
                <a:latin typeface="Arial"/>
                <a:ea typeface="+mn-ea"/>
                <a:cs typeface="Arial"/>
              </a:rPr>
              <a:t>Orange circles indicate instantaneous variables valid at their time stamp:  10m temperature, humidity, wind speed, and surface pressure. </a:t>
            </a:r>
          </a:p>
          <a:p>
            <a:pPr marL="342900" indent="-342900" defTabSz="2087941">
              <a:lnSpc>
                <a:spcPct val="100000"/>
              </a:lnSpc>
              <a:buClr>
                <a:schemeClr val="accent1">
                  <a:lumMod val="75000"/>
                </a:schemeClr>
              </a:buClr>
              <a:buSzPct val="140000"/>
              <a:buFont typeface="Arial"/>
              <a:buChar char="•"/>
            </a:pPr>
            <a:r>
              <a:rPr lang="en-GB" sz="2800" dirty="0">
                <a:latin typeface="Arial"/>
                <a:ea typeface="+mn-ea"/>
                <a:cs typeface="Arial"/>
              </a:rPr>
              <a:t>Green boxes indicate fluxes valid on the accumulation period: surface incoming short-wave and long-wave radiation, rainfall, and snowfall. </a:t>
            </a:r>
          </a:p>
        </p:txBody>
      </p:sp>
      <p:sp>
        <p:nvSpPr>
          <p:cNvPr id="112" name="TextBox 9"/>
          <p:cNvSpPr txBox="1">
            <a:spLocks noChangeArrowheads="1"/>
          </p:cNvSpPr>
          <p:nvPr/>
        </p:nvSpPr>
        <p:spPr bwMode="auto">
          <a:xfrm>
            <a:off x="16038781" y="24723190"/>
            <a:ext cx="9984797" cy="40011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squar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endParaRPr lang="en-GB" sz="2000" b="0">
              <a:latin typeface="Arial"/>
              <a:cs typeface="Arial"/>
            </a:endParaRPr>
          </a:p>
        </p:txBody>
      </p:sp>
      <p:sp>
        <p:nvSpPr>
          <p:cNvPr id="174" name="Title 1"/>
          <p:cNvSpPr txBox="1">
            <a:spLocks/>
          </p:cNvSpPr>
          <p:nvPr/>
        </p:nvSpPr>
        <p:spPr>
          <a:xfrm>
            <a:off x="15371999" y="6017476"/>
            <a:ext cx="14459334" cy="885888"/>
          </a:xfrm>
          <a:prstGeom prst="rect">
            <a:avLst/>
          </a:prstGeom>
        </p:spPr>
        <p:txBody>
          <a:bodyPr wrap="square" lIns="324000" tIns="187200" rIns="324000" bIns="18720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600" b="1" dirty="0">
                <a:solidFill>
                  <a:schemeClr val="accent5">
                    <a:lumMod val="75000"/>
                  </a:schemeClr>
                </a:solidFill>
                <a:latin typeface="Arial"/>
                <a:ea typeface="+mn-ea"/>
                <a:cs typeface="Arial"/>
              </a:rPr>
              <a:t>Perspectives of enhanced horizontal resolution </a:t>
            </a:r>
          </a:p>
        </p:txBody>
      </p:sp>
      <p:sp>
        <p:nvSpPr>
          <p:cNvPr id="178" name="Title 1"/>
          <p:cNvSpPr txBox="1">
            <a:spLocks/>
          </p:cNvSpPr>
          <p:nvPr/>
        </p:nvSpPr>
        <p:spPr>
          <a:xfrm>
            <a:off x="15519029" y="16820900"/>
            <a:ext cx="14454000" cy="752454"/>
          </a:xfrm>
          <a:prstGeom prst="rect">
            <a:avLst/>
          </a:prstGeom>
        </p:spPr>
        <p:txBody>
          <a:bodyPr lIns="324000" tIns="187200" rIns="324000" bIns="187200">
            <a:spAutoFit/>
          </a:bodyPr>
          <a:lstStyle/>
          <a:p>
            <a:pPr marL="0" marR="0" lvl="0" indent="0" algn="l" defTabSz="457200" rtl="0" eaLnBrk="1" fontAlgn="auto" latinLnBrk="0" hangingPunct="1">
              <a:lnSpc>
                <a:spcPts val="2800"/>
              </a:lnSpc>
              <a:spcBef>
                <a:spcPct val="0"/>
              </a:spcBef>
              <a:spcAft>
                <a:spcPts val="0"/>
              </a:spcAft>
              <a:buClrTx/>
              <a:buSzTx/>
              <a:buFontTx/>
              <a:buNone/>
              <a:tabLst/>
              <a:defRPr/>
            </a:pPr>
            <a:r>
              <a:rPr lang="en-GB" sz="3600" b="1" dirty="0">
                <a:solidFill>
                  <a:schemeClr val="accent5">
                    <a:lumMod val="75000"/>
                  </a:schemeClr>
                </a:solidFill>
                <a:latin typeface="Arial"/>
                <a:cs typeface="Arial"/>
              </a:rPr>
              <a:t>Impact of horizontal resolution</a:t>
            </a:r>
          </a:p>
        </p:txBody>
      </p:sp>
      <p:sp>
        <p:nvSpPr>
          <p:cNvPr id="200" name="TextBox 199"/>
          <p:cNvSpPr txBox="1"/>
          <p:nvPr/>
        </p:nvSpPr>
        <p:spPr>
          <a:xfrm>
            <a:off x="33574342" y="25237768"/>
            <a:ext cx="184666" cy="1354217"/>
          </a:xfrm>
          <a:prstGeom prst="rect">
            <a:avLst/>
          </a:prstGeom>
          <a:noFill/>
        </p:spPr>
        <p:txBody>
          <a:bodyPr wrap="none" rtlCol="0">
            <a:spAutoFit/>
          </a:bodyPr>
          <a:lstStyle/>
          <a:p>
            <a:endParaRPr lang="en-GB"/>
          </a:p>
        </p:txBody>
      </p:sp>
      <p:sp>
        <p:nvSpPr>
          <p:cNvPr id="218" name="Slide Number Placeholder 5"/>
          <p:cNvSpPr txBox="1">
            <a:spLocks/>
          </p:cNvSpPr>
          <p:nvPr/>
        </p:nvSpPr>
        <p:spPr>
          <a:xfrm>
            <a:off x="25735661" y="33583017"/>
            <a:ext cx="2159224" cy="216000"/>
          </a:xfrm>
          <a:prstGeom prst="rect">
            <a:avLst/>
          </a:prstGeom>
        </p:spPr>
        <p:txBody>
          <a:bodyPr lIns="0" tIns="0" rIns="0" bIns="0" anchor="b" anchorCtr="0"/>
          <a:lstStyle/>
          <a:p>
            <a:pPr marL="0" marR="0" lvl="0" indent="0" algn="ctr" defTabSz="457200" rtl="0" eaLnBrk="1" fontAlgn="auto" latinLnBrk="0" hangingPunct="1">
              <a:lnSpc>
                <a:spcPct val="100000"/>
              </a:lnSpc>
              <a:spcBef>
                <a:spcPts val="0"/>
              </a:spcBef>
              <a:spcAft>
                <a:spcPts val="0"/>
              </a:spcAft>
              <a:buClrTx/>
              <a:buSzTx/>
              <a:buFontTx/>
              <a:buNone/>
              <a:tabLst/>
              <a:defRPr/>
            </a:pPr>
            <a:fld id="{E4AB80EA-DB86-D849-B86F-15DAF31F0474}" type="slidenum">
              <a:rPr kumimoji="0" lang="en-GB" sz="900" b="1" i="0" u="none" strike="noStrike" kern="1200" cap="none" spc="0" normalizeH="0" baseline="0" smtClean="0">
                <a:ln>
                  <a:noFill/>
                </a:ln>
                <a:solidFill>
                  <a:srgbClr val="064E83"/>
                </a:solidFill>
                <a:effectLst/>
                <a:uLnTx/>
                <a:uFillTx/>
                <a:latin typeface="+mn-lt"/>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a:t>
            </a:fld>
            <a:endParaRPr kumimoji="0" lang="en-GB" sz="900" b="1" i="0" u="none" strike="noStrike" kern="1200" cap="none" spc="0" normalizeH="0" baseline="0">
              <a:ln>
                <a:noFill/>
              </a:ln>
              <a:solidFill>
                <a:srgbClr val="064E83"/>
              </a:solidFill>
              <a:effectLst/>
              <a:uLnTx/>
              <a:uFillTx/>
              <a:latin typeface="+mn-lt"/>
              <a:ea typeface="+mn-ea"/>
              <a:cs typeface="+mn-cs"/>
            </a:endParaRPr>
          </a:p>
        </p:txBody>
      </p:sp>
      <p:sp>
        <p:nvSpPr>
          <p:cNvPr id="221" name="Slide Number Placeholder 3"/>
          <p:cNvSpPr txBox="1">
            <a:spLocks/>
          </p:cNvSpPr>
          <p:nvPr/>
        </p:nvSpPr>
        <p:spPr>
          <a:xfrm>
            <a:off x="43119913" y="41438753"/>
            <a:ext cx="2159224" cy="216000"/>
          </a:xfrm>
          <a:prstGeom prst="rect">
            <a:avLst/>
          </a:prstGeom>
        </p:spPr>
        <p:txBody>
          <a:bodyPr lIns="0" tIns="0" rIns="0" bIns="0" anchor="b" anchorCtr="0"/>
          <a:lstStyle/>
          <a:p>
            <a:pPr marL="0" marR="0" lvl="0" indent="0" algn="ctr" defTabSz="457200" rtl="0" eaLnBrk="1" fontAlgn="auto" latinLnBrk="0" hangingPunct="1">
              <a:lnSpc>
                <a:spcPct val="100000"/>
              </a:lnSpc>
              <a:spcBef>
                <a:spcPts val="0"/>
              </a:spcBef>
              <a:spcAft>
                <a:spcPts val="0"/>
              </a:spcAft>
              <a:buClrTx/>
              <a:buSzTx/>
              <a:buFontTx/>
              <a:buNone/>
              <a:tabLst/>
              <a:defRPr/>
            </a:pPr>
            <a:fld id="{E4AB80EA-DB86-D849-B86F-15DAF31F0474}" type="slidenum">
              <a:rPr kumimoji="0" lang="en-GB" sz="900" b="1" i="0" u="none" strike="noStrike" kern="1200" cap="none" spc="0" normalizeH="0" baseline="0" smtClean="0">
                <a:ln>
                  <a:noFill/>
                </a:ln>
                <a:solidFill>
                  <a:srgbClr val="064E83"/>
                </a:solidFill>
                <a:effectLst/>
                <a:uLnTx/>
                <a:uFillTx/>
                <a:latin typeface="+mn-lt"/>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a:t>
            </a:fld>
            <a:endParaRPr kumimoji="0" lang="en-GB" sz="900" b="1" i="0" u="none" strike="noStrike" kern="1200" cap="none" spc="0" normalizeH="0" baseline="0">
              <a:ln>
                <a:noFill/>
              </a:ln>
              <a:solidFill>
                <a:srgbClr val="064E83"/>
              </a:solidFill>
              <a:effectLst/>
              <a:uLnTx/>
              <a:uFillTx/>
              <a:latin typeface="+mn-lt"/>
              <a:ea typeface="+mn-ea"/>
              <a:cs typeface="+mn-cs"/>
            </a:endParaRPr>
          </a:p>
        </p:txBody>
      </p:sp>
      <p:sp>
        <p:nvSpPr>
          <p:cNvPr id="230" name="TextBox 229"/>
          <p:cNvSpPr txBox="1"/>
          <p:nvPr/>
        </p:nvSpPr>
        <p:spPr>
          <a:xfrm>
            <a:off x="15390623" y="37052677"/>
            <a:ext cx="14410774" cy="5517925"/>
          </a:xfrm>
          <a:prstGeom prst="rect">
            <a:avLst/>
          </a:prstGeom>
          <a:noFill/>
        </p:spPr>
        <p:txBody>
          <a:bodyPr wrap="square" lIns="324000" tIns="187200" rIns="324000" bIns="187200" rtlCol="0">
            <a:spAutoFit/>
          </a:bodyPr>
          <a:lstStyle/>
          <a:p>
            <a:pPr marL="342900" indent="-342900">
              <a:spcAft>
                <a:spcPts val="1800"/>
              </a:spcAft>
              <a:buClr>
                <a:srgbClr val="FF6600"/>
              </a:buClr>
            </a:pPr>
            <a:r>
              <a:rPr lang="en-GB" sz="3900" b="1" dirty="0">
                <a:solidFill>
                  <a:schemeClr val="accent5">
                    <a:lumMod val="75000"/>
                  </a:schemeClr>
                </a:solidFill>
                <a:latin typeface="Arial"/>
                <a:cs typeface="Arial"/>
              </a:rPr>
              <a:t>Summary</a:t>
            </a:r>
            <a:endParaRPr lang="en-GB" sz="2400" dirty="0">
              <a:latin typeface="Arial"/>
              <a:cs typeface="Arial"/>
            </a:endParaRPr>
          </a:p>
          <a:p>
            <a:pPr marL="342900" indent="-342900">
              <a:spcAft>
                <a:spcPts val="1200"/>
              </a:spcAft>
              <a:buClr>
                <a:schemeClr val="accent1">
                  <a:lumMod val="75000"/>
                </a:schemeClr>
              </a:buClr>
              <a:buSzPct val="140000"/>
              <a:buFont typeface="Arial"/>
              <a:buChar char="•"/>
            </a:pPr>
            <a:r>
              <a:rPr lang="en-GB" sz="2800" dirty="0">
                <a:latin typeface="Arial"/>
                <a:cs typeface="Arial"/>
              </a:rPr>
              <a:t>A consistent initialisation of the reforecast system with the real time analysis based on up-to-date land surface model version is beneficial for the predicted surface parameters. </a:t>
            </a:r>
          </a:p>
          <a:p>
            <a:pPr marL="342900" indent="-342900">
              <a:spcAft>
                <a:spcPts val="1200"/>
              </a:spcAft>
              <a:buClr>
                <a:schemeClr val="accent1">
                  <a:lumMod val="75000"/>
                </a:schemeClr>
              </a:buClr>
              <a:buSzPct val="140000"/>
              <a:buFont typeface="Arial"/>
              <a:buChar char="•"/>
            </a:pPr>
            <a:r>
              <a:rPr lang="en-GB" sz="2800" dirty="0">
                <a:latin typeface="Arial"/>
                <a:cs typeface="Arial"/>
              </a:rPr>
              <a:t>Surface model improvement can be readily tested in S2S system in a flexible way.</a:t>
            </a:r>
          </a:p>
          <a:p>
            <a:pPr marL="342900" indent="-342900">
              <a:spcBef>
                <a:spcPts val="1200"/>
              </a:spcBef>
              <a:spcAft>
                <a:spcPts val="1800"/>
              </a:spcAft>
              <a:buClr>
                <a:srgbClr val="FF6600"/>
              </a:buClr>
            </a:pPr>
            <a:r>
              <a:rPr lang="en-GB" sz="3900" b="1" dirty="0">
                <a:solidFill>
                  <a:schemeClr val="accent5">
                    <a:lumMod val="75000"/>
                  </a:schemeClr>
                </a:solidFill>
                <a:latin typeface="Arial"/>
                <a:cs typeface="Arial"/>
              </a:rPr>
              <a:t>Perspective</a:t>
            </a:r>
          </a:p>
          <a:p>
            <a:pPr marL="342900" indent="-342900">
              <a:spcAft>
                <a:spcPts val="1200"/>
              </a:spcAft>
              <a:buClr>
                <a:schemeClr val="accent1">
                  <a:lumMod val="75000"/>
                </a:schemeClr>
              </a:buClr>
              <a:buSzPct val="140000"/>
              <a:buFont typeface="Arial"/>
              <a:buChar char="•"/>
            </a:pPr>
            <a:r>
              <a:rPr lang="en-GB" sz="2800" dirty="0">
                <a:latin typeface="Arial"/>
                <a:cs typeface="Arial"/>
              </a:rPr>
              <a:t>Improved horizontal and vertical resolutions within CHTESSEL showed potential improvement on surface and near surface parameters for a better initialisation of the reforecast system.</a:t>
            </a:r>
            <a:endParaRPr lang="en-GB" sz="2800" dirty="0"/>
          </a:p>
        </p:txBody>
      </p:sp>
      <p:pic>
        <p:nvPicPr>
          <p:cNvPr id="234" name="Picture 233"/>
          <p:cNvPicPr>
            <a:picLocks noChangeAspect="1"/>
          </p:cNvPicPr>
          <p:nvPr/>
        </p:nvPicPr>
        <p:blipFill>
          <a:blip r:embed="rId4"/>
          <a:stretch>
            <a:fillRect/>
          </a:stretch>
        </p:blipFill>
        <p:spPr>
          <a:xfrm>
            <a:off x="43461" y="11670870"/>
            <a:ext cx="432000" cy="432000"/>
          </a:xfrm>
          <a:prstGeom prst="rect">
            <a:avLst/>
          </a:prstGeom>
        </p:spPr>
      </p:pic>
      <p:sp>
        <p:nvSpPr>
          <p:cNvPr id="242" name="TextBox 241"/>
          <p:cNvSpPr txBox="1"/>
          <p:nvPr/>
        </p:nvSpPr>
        <p:spPr>
          <a:xfrm>
            <a:off x="33320341" y="6996380"/>
            <a:ext cx="184666" cy="1354217"/>
          </a:xfrm>
          <a:prstGeom prst="rect">
            <a:avLst/>
          </a:prstGeom>
          <a:noFill/>
        </p:spPr>
        <p:txBody>
          <a:bodyPr wrap="none" rtlCol="0">
            <a:spAutoFit/>
          </a:bodyPr>
          <a:lstStyle/>
          <a:p>
            <a:endParaRPr lang="en-GB"/>
          </a:p>
        </p:txBody>
      </p:sp>
      <p:pic>
        <p:nvPicPr>
          <p:cNvPr id="249" name="Picture 248"/>
          <p:cNvPicPr>
            <a:picLocks noChangeAspect="1"/>
          </p:cNvPicPr>
          <p:nvPr/>
        </p:nvPicPr>
        <p:blipFill>
          <a:blip r:embed="rId4"/>
          <a:stretch>
            <a:fillRect/>
          </a:stretch>
        </p:blipFill>
        <p:spPr>
          <a:xfrm>
            <a:off x="14916910" y="5609814"/>
            <a:ext cx="432000" cy="432000"/>
          </a:xfrm>
          <a:prstGeom prst="rect">
            <a:avLst/>
          </a:prstGeom>
        </p:spPr>
      </p:pic>
      <p:pic>
        <p:nvPicPr>
          <p:cNvPr id="254" name="Picture 253"/>
          <p:cNvPicPr>
            <a:picLocks noChangeAspect="1"/>
          </p:cNvPicPr>
          <p:nvPr/>
        </p:nvPicPr>
        <p:blipFill>
          <a:blip r:embed="rId4"/>
          <a:stretch>
            <a:fillRect/>
          </a:stretch>
        </p:blipFill>
        <p:spPr>
          <a:xfrm>
            <a:off x="14939695" y="42393908"/>
            <a:ext cx="432000" cy="432000"/>
          </a:xfrm>
          <a:prstGeom prst="rect">
            <a:avLst/>
          </a:prstGeom>
        </p:spPr>
      </p:pic>
      <p:sp>
        <p:nvSpPr>
          <p:cNvPr id="148" name="Rectangle 147">
            <a:extLst>
              <a:ext uri="{FF2B5EF4-FFF2-40B4-BE49-F238E27FC236}">
                <a16:creationId xmlns:a16="http://schemas.microsoft.com/office/drawing/2014/main" id="{FD7964E7-BE76-4BBB-B62C-BBBE89259417}"/>
              </a:ext>
            </a:extLst>
          </p:cNvPr>
          <p:cNvSpPr/>
          <p:nvPr/>
        </p:nvSpPr>
        <p:spPr>
          <a:xfrm>
            <a:off x="408910" y="28092110"/>
            <a:ext cx="14508000" cy="1418971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9" name="Title 1">
            <a:extLst>
              <a:ext uri="{FF2B5EF4-FFF2-40B4-BE49-F238E27FC236}">
                <a16:creationId xmlns:a16="http://schemas.microsoft.com/office/drawing/2014/main" id="{4E1DE17F-1FE9-416F-B8DC-1A9D99ED9A49}"/>
              </a:ext>
            </a:extLst>
          </p:cNvPr>
          <p:cNvSpPr txBox="1">
            <a:spLocks/>
          </p:cNvSpPr>
          <p:nvPr/>
        </p:nvSpPr>
        <p:spPr>
          <a:xfrm>
            <a:off x="15402780" y="25914726"/>
            <a:ext cx="14509966" cy="2370855"/>
          </a:xfrm>
          <a:prstGeom prst="rect">
            <a:avLst/>
          </a:prstGeom>
        </p:spPr>
        <p:txBody>
          <a:bodyPr lIns="324000" tIns="187200" rIns="324000" bIns="18720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1200"/>
              </a:spcAft>
            </a:pPr>
            <a:r>
              <a:rPr lang="en-GB" sz="3600" b="1" dirty="0">
                <a:solidFill>
                  <a:schemeClr val="accent5">
                    <a:lumMod val="75000"/>
                  </a:schemeClr>
                </a:solidFill>
                <a:latin typeface="Arial"/>
                <a:ea typeface="+mn-ea"/>
                <a:cs typeface="Arial"/>
              </a:rPr>
              <a:t>Perspectives of enhanced soil vertical resolution</a:t>
            </a:r>
          </a:p>
          <a:p>
            <a:pPr>
              <a:lnSpc>
                <a:spcPct val="110000"/>
              </a:lnSpc>
            </a:pPr>
            <a:r>
              <a:rPr lang="en-GB" sz="2400" dirty="0">
                <a:latin typeface="Arial"/>
                <a:cs typeface="Arial"/>
              </a:rPr>
              <a:t>The model bias in </a:t>
            </a:r>
            <a:r>
              <a:rPr lang="en-GB" sz="2400" dirty="0" err="1">
                <a:latin typeface="Arial"/>
                <a:cs typeface="Arial"/>
              </a:rPr>
              <a:t>Tskin</a:t>
            </a:r>
            <a:r>
              <a:rPr lang="en-GB" sz="2400" dirty="0">
                <a:latin typeface="Arial"/>
                <a:cs typeface="Arial"/>
              </a:rPr>
              <a:t> amplitude shown by </a:t>
            </a:r>
            <a:r>
              <a:rPr lang="en-GB" sz="2400" i="1" u="sng" dirty="0" err="1">
                <a:latin typeface="Arial"/>
                <a:cs typeface="Arial"/>
              </a:rPr>
              <a:t>Trigo</a:t>
            </a:r>
            <a:r>
              <a:rPr lang="en-GB" sz="2400" i="1" u="sng" dirty="0">
                <a:latin typeface="Arial"/>
                <a:cs typeface="Arial"/>
              </a:rPr>
              <a:t> et al. (2015) </a:t>
            </a:r>
            <a:br>
              <a:rPr lang="en-GB" sz="2400" i="1" u="sng" dirty="0">
                <a:latin typeface="Arial"/>
                <a:cs typeface="Arial"/>
              </a:rPr>
            </a:br>
            <a:r>
              <a:rPr lang="en-GB" sz="2400" dirty="0">
                <a:latin typeface="Arial"/>
                <a:cs typeface="Arial"/>
              </a:rPr>
              <a:t>motivated the development of an enhanced soil vertical </a:t>
            </a:r>
            <a:br>
              <a:rPr lang="en-GB" sz="2400" dirty="0">
                <a:latin typeface="Arial"/>
                <a:cs typeface="Arial"/>
              </a:rPr>
            </a:br>
            <a:r>
              <a:rPr lang="en-GB" sz="2400" dirty="0">
                <a:latin typeface="Arial"/>
                <a:cs typeface="Arial"/>
              </a:rPr>
              <a:t>discretisation to improve the match with satellite products.</a:t>
            </a:r>
          </a:p>
        </p:txBody>
      </p:sp>
      <p:grpSp>
        <p:nvGrpSpPr>
          <p:cNvPr id="4" name="Group 3">
            <a:extLst>
              <a:ext uri="{FF2B5EF4-FFF2-40B4-BE49-F238E27FC236}">
                <a16:creationId xmlns:a16="http://schemas.microsoft.com/office/drawing/2014/main" id="{861DF5E4-1E5D-490F-BB3E-9914516FC399}"/>
              </a:ext>
            </a:extLst>
          </p:cNvPr>
          <p:cNvGrpSpPr/>
          <p:nvPr/>
        </p:nvGrpSpPr>
        <p:grpSpPr>
          <a:xfrm>
            <a:off x="24926654" y="26627726"/>
            <a:ext cx="4575798" cy="5849977"/>
            <a:chOff x="9791536" y="20712764"/>
            <a:chExt cx="4575798" cy="6199718"/>
          </a:xfrm>
        </p:grpSpPr>
        <p:sp>
          <p:nvSpPr>
            <p:cNvPr id="159" name="Left Brace 71684">
              <a:extLst>
                <a:ext uri="{FF2B5EF4-FFF2-40B4-BE49-F238E27FC236}">
                  <a16:creationId xmlns:a16="http://schemas.microsoft.com/office/drawing/2014/main" id="{7DC2D4C8-B2C9-4173-B160-478E2A7A6106}"/>
                </a:ext>
              </a:extLst>
            </p:cNvPr>
            <p:cNvSpPr>
              <a:spLocks/>
            </p:cNvSpPr>
            <p:nvPr/>
          </p:nvSpPr>
          <p:spPr bwMode="auto">
            <a:xfrm flipH="1">
              <a:off x="12555178" y="23041548"/>
              <a:ext cx="385133" cy="576263"/>
            </a:xfrm>
            <a:prstGeom prst="leftBrace">
              <a:avLst>
                <a:gd name="adj1" fmla="val 8255"/>
                <a:gd name="adj2" fmla="val 50000"/>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160" name="Left Brace 71684">
              <a:extLst>
                <a:ext uri="{FF2B5EF4-FFF2-40B4-BE49-F238E27FC236}">
                  <a16:creationId xmlns:a16="http://schemas.microsoft.com/office/drawing/2014/main" id="{8C16C712-317A-4E26-8627-64F85BD38BBC}"/>
                </a:ext>
              </a:extLst>
            </p:cNvPr>
            <p:cNvSpPr>
              <a:spLocks/>
            </p:cNvSpPr>
            <p:nvPr/>
          </p:nvSpPr>
          <p:spPr bwMode="auto">
            <a:xfrm flipH="1">
              <a:off x="12555178" y="22752623"/>
              <a:ext cx="395714" cy="288925"/>
            </a:xfrm>
            <a:prstGeom prst="leftBrace">
              <a:avLst>
                <a:gd name="adj1" fmla="val 8278"/>
                <a:gd name="adj2" fmla="val 50000"/>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grpSp>
          <p:nvGrpSpPr>
            <p:cNvPr id="3" name="Group 2">
              <a:extLst>
                <a:ext uri="{FF2B5EF4-FFF2-40B4-BE49-F238E27FC236}">
                  <a16:creationId xmlns:a16="http://schemas.microsoft.com/office/drawing/2014/main" id="{85F8BE89-ADBE-4684-8826-D04ACEF4E774}"/>
                </a:ext>
              </a:extLst>
            </p:cNvPr>
            <p:cNvGrpSpPr/>
            <p:nvPr/>
          </p:nvGrpSpPr>
          <p:grpSpPr>
            <a:xfrm>
              <a:off x="9791536" y="20712764"/>
              <a:ext cx="4575798" cy="6199718"/>
              <a:chOff x="9772486" y="20712764"/>
              <a:chExt cx="4575798" cy="6199718"/>
            </a:xfrm>
          </p:grpSpPr>
          <p:sp>
            <p:nvSpPr>
              <p:cNvPr id="150" name="Rectangle 41">
                <a:extLst>
                  <a:ext uri="{FF2B5EF4-FFF2-40B4-BE49-F238E27FC236}">
                    <a16:creationId xmlns:a16="http://schemas.microsoft.com/office/drawing/2014/main" id="{14922391-CEE2-44BD-8C81-66A7535410D0}"/>
                  </a:ext>
                </a:extLst>
              </p:cNvPr>
              <p:cNvSpPr>
                <a:spLocks noChangeArrowheads="1"/>
              </p:cNvSpPr>
              <p:nvPr/>
            </p:nvSpPr>
            <p:spPr bwMode="auto">
              <a:xfrm>
                <a:off x="9867711" y="22536723"/>
                <a:ext cx="2520294" cy="144463"/>
              </a:xfrm>
              <a:prstGeom prst="rect">
                <a:avLst/>
              </a:prstGeom>
              <a:solidFill>
                <a:srgbClr val="FF6600"/>
              </a:solidFill>
              <a:ln w="9525">
                <a:solidFill>
                  <a:srgbClr val="000000"/>
                </a:solidFill>
                <a:round/>
                <a:headEnd/>
                <a:tailEnd/>
              </a:ln>
            </p:spPr>
            <p:txBody>
              <a:bodyPr/>
              <a:lstStyle/>
              <a:p>
                <a:endParaRPr lang="en-GB"/>
              </a:p>
            </p:txBody>
          </p:sp>
          <p:sp>
            <p:nvSpPr>
              <p:cNvPr id="151" name="TextBox 81">
                <a:extLst>
                  <a:ext uri="{FF2B5EF4-FFF2-40B4-BE49-F238E27FC236}">
                    <a16:creationId xmlns:a16="http://schemas.microsoft.com/office/drawing/2014/main" id="{FC7DEBFB-61F1-496B-8E90-D05A661AA770}"/>
                  </a:ext>
                </a:extLst>
              </p:cNvPr>
              <p:cNvSpPr txBox="1">
                <a:spLocks noChangeArrowheads="1"/>
              </p:cNvSpPr>
              <p:nvPr/>
            </p:nvSpPr>
            <p:spPr bwMode="auto">
              <a:xfrm>
                <a:off x="9772486" y="23619273"/>
                <a:ext cx="2418719" cy="329320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spAutoFit/>
              </a:bodyPr>
              <a:lstStyle>
                <a:lvl1pPr>
                  <a:defRPr sz="2400">
                    <a:solidFill>
                      <a:schemeClr val="accent2"/>
                    </a:solidFill>
                    <a:latin typeface="Times New Roman" charset="0"/>
                    <a:ea typeface="MS PGothic" charset="0"/>
                    <a:cs typeface="MS PGothic" charset="0"/>
                  </a:defRPr>
                </a:lvl1pPr>
                <a:lvl2pPr marL="742950" indent="-285750">
                  <a:defRPr sz="2400">
                    <a:solidFill>
                      <a:schemeClr val="accent2"/>
                    </a:solidFill>
                    <a:latin typeface="Times New Roman" charset="0"/>
                    <a:ea typeface="MS PGothic" charset="0"/>
                    <a:cs typeface="MS PGothic" charset="0"/>
                  </a:defRPr>
                </a:lvl2pPr>
                <a:lvl3pPr marL="1143000" indent="-228600">
                  <a:defRPr sz="2400">
                    <a:solidFill>
                      <a:schemeClr val="accent2"/>
                    </a:solidFill>
                    <a:latin typeface="Times New Roman" charset="0"/>
                    <a:ea typeface="MS PGothic" charset="0"/>
                    <a:cs typeface="MS PGothic" charset="0"/>
                  </a:defRPr>
                </a:lvl3pPr>
                <a:lvl4pPr marL="1600200" indent="-228600">
                  <a:defRPr sz="2400">
                    <a:solidFill>
                      <a:schemeClr val="accent2"/>
                    </a:solidFill>
                    <a:latin typeface="Times New Roman" charset="0"/>
                    <a:ea typeface="MS PGothic" charset="0"/>
                    <a:cs typeface="MS PGothic" charset="0"/>
                  </a:defRPr>
                </a:lvl4pPr>
                <a:lvl5pPr marL="2057400" indent="-228600">
                  <a:defRPr sz="2400">
                    <a:solidFill>
                      <a:schemeClr val="accent2"/>
                    </a:solidFill>
                    <a:latin typeface="Times New Roman" charset="0"/>
                    <a:ea typeface="MS PGothic" charset="0"/>
                    <a:cs typeface="MS PGothic" charset="0"/>
                  </a:defRPr>
                </a:lvl5pPr>
                <a:lvl6pPr marL="25146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6pPr>
                <a:lvl7pPr marL="29718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7pPr>
                <a:lvl8pPr marL="34290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8pPr>
                <a:lvl9pPr marL="38862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9pPr>
              </a:lstStyle>
              <a:p>
                <a:r>
                  <a:rPr lang="en-GB" sz="1600" u="sng" dirty="0">
                    <a:solidFill>
                      <a:schemeClr val="tx1"/>
                    </a:solidFill>
                    <a:latin typeface="Arial"/>
                    <a:cs typeface="Arial"/>
                  </a:rPr>
                  <a:t>10-layers:</a:t>
                </a:r>
              </a:p>
              <a:p>
                <a:r>
                  <a:rPr lang="en-GB" sz="1600" b="1" dirty="0">
                    <a:solidFill>
                      <a:srgbClr val="FF0000"/>
                    </a:solidFill>
                    <a:latin typeface="Arial"/>
                    <a:cs typeface="Arial"/>
                  </a:rPr>
                  <a:t># 0-1 cm</a:t>
                </a:r>
              </a:p>
              <a:p>
                <a:r>
                  <a:rPr lang="en-GB" sz="1600" b="1" dirty="0">
                    <a:solidFill>
                      <a:srgbClr val="FF0000"/>
                    </a:solidFill>
                    <a:latin typeface="Arial"/>
                    <a:cs typeface="Arial"/>
                  </a:rPr>
                  <a:t># 1-3 cm</a:t>
                </a:r>
              </a:p>
              <a:p>
                <a:r>
                  <a:rPr lang="en-GB" sz="1600" b="1" dirty="0">
                    <a:solidFill>
                      <a:srgbClr val="FF0000"/>
                    </a:solidFill>
                    <a:latin typeface="Arial"/>
                    <a:cs typeface="Arial"/>
                  </a:rPr>
                  <a:t># 3-7 cm</a:t>
                </a:r>
              </a:p>
              <a:p>
                <a:r>
                  <a:rPr lang="en-GB" sz="1600" dirty="0">
                    <a:latin typeface="Arial"/>
                    <a:cs typeface="Arial"/>
                  </a:rPr>
                  <a:t># 7-15 cm</a:t>
                </a:r>
              </a:p>
              <a:p>
                <a:r>
                  <a:rPr lang="en-GB" sz="1600" dirty="0">
                    <a:latin typeface="Arial"/>
                    <a:cs typeface="Arial"/>
                  </a:rPr>
                  <a:t># 15-25 cm</a:t>
                </a:r>
              </a:p>
              <a:p>
                <a:r>
                  <a:rPr lang="en-GB" sz="1600" dirty="0">
                    <a:latin typeface="Arial"/>
                    <a:cs typeface="Arial"/>
                  </a:rPr>
                  <a:t># 25-50 cm</a:t>
                </a:r>
              </a:p>
              <a:p>
                <a:r>
                  <a:rPr lang="en-GB" sz="1600" dirty="0">
                    <a:latin typeface="Arial"/>
                    <a:cs typeface="Arial"/>
                  </a:rPr>
                  <a:t># 50-100 cm</a:t>
                </a:r>
              </a:p>
              <a:p>
                <a:endParaRPr lang="en-GB" sz="1600" dirty="0">
                  <a:latin typeface="Arial"/>
                  <a:cs typeface="Arial"/>
                </a:endParaRPr>
              </a:p>
              <a:p>
                <a:r>
                  <a:rPr lang="en-GB" sz="1600" dirty="0">
                    <a:latin typeface="Arial"/>
                    <a:cs typeface="Arial"/>
                  </a:rPr>
                  <a:t># 100-200 cm</a:t>
                </a:r>
              </a:p>
              <a:p>
                <a:r>
                  <a:rPr lang="en-GB" sz="1600" dirty="0">
                    <a:latin typeface="Arial"/>
                    <a:cs typeface="Arial"/>
                  </a:rPr>
                  <a:t># 200-400 cm</a:t>
                </a:r>
              </a:p>
              <a:p>
                <a:r>
                  <a:rPr lang="en-GB" sz="1600" b="1" dirty="0">
                    <a:solidFill>
                      <a:srgbClr val="008000"/>
                    </a:solidFill>
                    <a:latin typeface="Arial"/>
                    <a:cs typeface="Arial"/>
                  </a:rPr>
                  <a:t># 400-800 cm</a:t>
                </a:r>
              </a:p>
              <a:p>
                <a:endParaRPr lang="en-GB" sz="1600" dirty="0">
                  <a:solidFill>
                    <a:schemeClr val="tx1"/>
                  </a:solidFill>
                  <a:latin typeface="Arial"/>
                  <a:cs typeface="Arial"/>
                </a:endParaRPr>
              </a:p>
            </p:txBody>
          </p:sp>
          <p:sp>
            <p:nvSpPr>
              <p:cNvPr id="153" name="Rectangle 41">
                <a:extLst>
                  <a:ext uri="{FF2B5EF4-FFF2-40B4-BE49-F238E27FC236}">
                    <a16:creationId xmlns:a16="http://schemas.microsoft.com/office/drawing/2014/main" id="{EED18DD7-5EE0-4672-ADAE-000253F11C77}"/>
                  </a:ext>
                </a:extLst>
              </p:cNvPr>
              <p:cNvSpPr>
                <a:spLocks noChangeArrowheads="1"/>
              </p:cNvSpPr>
              <p:nvPr/>
            </p:nvSpPr>
            <p:spPr bwMode="auto">
              <a:xfrm>
                <a:off x="9867711" y="22701374"/>
                <a:ext cx="2520294" cy="279400"/>
              </a:xfrm>
              <a:prstGeom prst="rect">
                <a:avLst/>
              </a:prstGeom>
              <a:solidFill>
                <a:srgbClr val="FF6600"/>
              </a:solidFill>
              <a:ln w="9525">
                <a:solidFill>
                  <a:srgbClr val="000000"/>
                </a:solidFill>
                <a:round/>
                <a:headEnd/>
                <a:tailEnd/>
              </a:ln>
            </p:spPr>
            <p:txBody>
              <a:bodyPr/>
              <a:lstStyle/>
              <a:p>
                <a:endParaRPr lang="en-GB"/>
              </a:p>
            </p:txBody>
          </p:sp>
          <p:sp>
            <p:nvSpPr>
              <p:cNvPr id="154" name="Rectangle 41">
                <a:extLst>
                  <a:ext uri="{FF2B5EF4-FFF2-40B4-BE49-F238E27FC236}">
                    <a16:creationId xmlns:a16="http://schemas.microsoft.com/office/drawing/2014/main" id="{012DAAAF-BFF1-4316-916D-BFA991EC9373}"/>
                  </a:ext>
                </a:extLst>
              </p:cNvPr>
              <p:cNvSpPr>
                <a:spLocks noChangeArrowheads="1"/>
              </p:cNvSpPr>
              <p:nvPr/>
            </p:nvSpPr>
            <p:spPr bwMode="auto">
              <a:xfrm>
                <a:off x="9867711" y="22970110"/>
                <a:ext cx="2520294" cy="639762"/>
              </a:xfrm>
              <a:prstGeom prst="rect">
                <a:avLst/>
              </a:prstGeom>
              <a:solidFill>
                <a:srgbClr val="FF6600"/>
              </a:solidFill>
              <a:ln w="9525">
                <a:solidFill>
                  <a:srgbClr val="000000"/>
                </a:solidFill>
                <a:round/>
                <a:headEnd/>
                <a:tailEnd/>
              </a:ln>
            </p:spPr>
            <p:txBody>
              <a:bodyPr/>
              <a:lstStyle/>
              <a:p>
                <a:endParaRPr lang="en-GB"/>
              </a:p>
            </p:txBody>
          </p:sp>
          <p:sp>
            <p:nvSpPr>
              <p:cNvPr id="158" name="TextBox 81">
                <a:extLst>
                  <a:ext uri="{FF2B5EF4-FFF2-40B4-BE49-F238E27FC236}">
                    <a16:creationId xmlns:a16="http://schemas.microsoft.com/office/drawing/2014/main" id="{AD11FB2B-4C82-43E2-81FB-35C3472C9E46}"/>
                  </a:ext>
                </a:extLst>
              </p:cNvPr>
              <p:cNvSpPr txBox="1">
                <a:spLocks noChangeArrowheads="1"/>
              </p:cNvSpPr>
              <p:nvPr/>
            </p:nvSpPr>
            <p:spPr bwMode="auto">
              <a:xfrm>
                <a:off x="12932615" y="22463325"/>
                <a:ext cx="974484" cy="1036181"/>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accent2"/>
                    </a:solidFill>
                    <a:latin typeface="Times New Roman" charset="0"/>
                    <a:ea typeface="MS PGothic" charset="0"/>
                    <a:cs typeface="MS PGothic" charset="0"/>
                  </a:defRPr>
                </a:lvl1pPr>
                <a:lvl2pPr marL="742950" indent="-285750">
                  <a:defRPr sz="2400">
                    <a:solidFill>
                      <a:schemeClr val="accent2"/>
                    </a:solidFill>
                    <a:latin typeface="Times New Roman" charset="0"/>
                    <a:ea typeface="MS PGothic" charset="0"/>
                    <a:cs typeface="MS PGothic" charset="0"/>
                  </a:defRPr>
                </a:lvl2pPr>
                <a:lvl3pPr marL="1143000" indent="-228600">
                  <a:defRPr sz="2400">
                    <a:solidFill>
                      <a:schemeClr val="accent2"/>
                    </a:solidFill>
                    <a:latin typeface="Times New Roman" charset="0"/>
                    <a:ea typeface="MS PGothic" charset="0"/>
                    <a:cs typeface="MS PGothic" charset="0"/>
                  </a:defRPr>
                </a:lvl3pPr>
                <a:lvl4pPr marL="1600200" indent="-228600">
                  <a:defRPr sz="2400">
                    <a:solidFill>
                      <a:schemeClr val="accent2"/>
                    </a:solidFill>
                    <a:latin typeface="Times New Roman" charset="0"/>
                    <a:ea typeface="MS PGothic" charset="0"/>
                    <a:cs typeface="MS PGothic" charset="0"/>
                  </a:defRPr>
                </a:lvl4pPr>
                <a:lvl5pPr marL="2057400" indent="-228600">
                  <a:defRPr sz="2400">
                    <a:solidFill>
                      <a:schemeClr val="accent2"/>
                    </a:solidFill>
                    <a:latin typeface="Times New Roman" charset="0"/>
                    <a:ea typeface="MS PGothic" charset="0"/>
                    <a:cs typeface="MS PGothic" charset="0"/>
                  </a:defRPr>
                </a:lvl5pPr>
                <a:lvl6pPr marL="25146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6pPr>
                <a:lvl7pPr marL="29718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7pPr>
                <a:lvl8pPr marL="34290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8pPr>
                <a:lvl9pPr marL="38862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9pPr>
              </a:lstStyle>
              <a:p>
                <a:pPr>
                  <a:spcAft>
                    <a:spcPts val="1500"/>
                  </a:spcAft>
                </a:pPr>
                <a:r>
                  <a:rPr lang="en-GB" sz="1600">
                    <a:solidFill>
                      <a:schemeClr val="tx1"/>
                    </a:solidFill>
                    <a:latin typeface="Arial" charset="0"/>
                    <a:cs typeface="Arial" charset="0"/>
                  </a:rPr>
                  <a:t>1 cm</a:t>
                </a:r>
                <a:br>
                  <a:rPr lang="en-GB" sz="1600">
                    <a:solidFill>
                      <a:schemeClr val="tx1"/>
                    </a:solidFill>
                    <a:latin typeface="Arial" charset="0"/>
                    <a:cs typeface="Arial" charset="0"/>
                  </a:rPr>
                </a:br>
                <a:r>
                  <a:rPr lang="en-GB" sz="1600">
                    <a:solidFill>
                      <a:schemeClr val="tx1"/>
                    </a:solidFill>
                    <a:latin typeface="Arial" charset="0"/>
                    <a:cs typeface="Arial" charset="0"/>
                  </a:rPr>
                  <a:t>2 cm</a:t>
                </a:r>
              </a:p>
              <a:p>
                <a:pPr>
                  <a:spcAft>
                    <a:spcPts val="600"/>
                  </a:spcAft>
                </a:pPr>
                <a:r>
                  <a:rPr lang="en-GB" sz="1600">
                    <a:solidFill>
                      <a:schemeClr val="tx1"/>
                    </a:solidFill>
                    <a:latin typeface="Arial" charset="0"/>
                    <a:cs typeface="Arial" charset="0"/>
                  </a:rPr>
                  <a:t>4cm</a:t>
                </a:r>
              </a:p>
            </p:txBody>
          </p:sp>
          <p:sp>
            <p:nvSpPr>
              <p:cNvPr id="161" name="Left Brace 71684">
                <a:extLst>
                  <a:ext uri="{FF2B5EF4-FFF2-40B4-BE49-F238E27FC236}">
                    <a16:creationId xmlns:a16="http://schemas.microsoft.com/office/drawing/2014/main" id="{8EE6D38C-B9DE-4AC6-ADAD-7A65D25F8FE8}"/>
                  </a:ext>
                </a:extLst>
              </p:cNvPr>
              <p:cNvSpPr>
                <a:spLocks/>
              </p:cNvSpPr>
              <p:nvPr/>
            </p:nvSpPr>
            <p:spPr bwMode="auto">
              <a:xfrm flipH="1">
                <a:off x="12555178" y="22536722"/>
                <a:ext cx="385133" cy="215900"/>
              </a:xfrm>
              <a:prstGeom prst="leftBrace">
                <a:avLst>
                  <a:gd name="adj1" fmla="val 8278"/>
                  <a:gd name="adj2" fmla="val 50000"/>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pic>
            <p:nvPicPr>
              <p:cNvPr id="188" name="Picture 187" descr="metop01.gif">
                <a:extLst>
                  <a:ext uri="{FF2B5EF4-FFF2-40B4-BE49-F238E27FC236}">
                    <a16:creationId xmlns:a16="http://schemas.microsoft.com/office/drawing/2014/main" id="{AB1449E0-A80B-4B59-A30F-33B4AD822757}"/>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868371" y="20712764"/>
                <a:ext cx="3743441" cy="1392555"/>
              </a:xfrm>
              <a:prstGeom prst="rect">
                <a:avLst/>
              </a:prstGeom>
            </p:spPr>
          </p:pic>
          <p:pic>
            <p:nvPicPr>
              <p:cNvPr id="189" name="Picture 188" descr="sM.jpg">
                <a:extLst>
                  <a:ext uri="{FF2B5EF4-FFF2-40B4-BE49-F238E27FC236}">
                    <a16:creationId xmlns:a16="http://schemas.microsoft.com/office/drawing/2014/main" id="{4341ED3E-9B19-4BE2-B04E-3398CD59BB4D}"/>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2459984" y="23689495"/>
                <a:ext cx="1888300" cy="1800200"/>
              </a:xfrm>
              <a:prstGeom prst="rect">
                <a:avLst/>
              </a:prstGeom>
            </p:spPr>
          </p:pic>
        </p:grpSp>
        <p:pic>
          <p:nvPicPr>
            <p:cNvPr id="190" name="Picture 189">
              <a:extLst>
                <a:ext uri="{FF2B5EF4-FFF2-40B4-BE49-F238E27FC236}">
                  <a16:creationId xmlns:a16="http://schemas.microsoft.com/office/drawing/2014/main" id="{F7618241-F91D-4BCA-AE59-961048338B34}"/>
                </a:ext>
              </a:extLst>
            </p:cNvPr>
            <p:cNvPicPr>
              <a:picLocks noChangeAspect="1"/>
            </p:cNvPicPr>
            <p:nvPr/>
          </p:nvPicPr>
          <p:blipFill>
            <a:blip r:embed="rId17"/>
            <a:stretch>
              <a:fillRect/>
            </a:stretch>
          </p:blipFill>
          <p:spPr>
            <a:xfrm flipH="1" flipV="1">
              <a:off x="10924214" y="21745279"/>
              <a:ext cx="287957" cy="648072"/>
            </a:xfrm>
            <a:prstGeom prst="rect">
              <a:avLst/>
            </a:prstGeom>
          </p:spPr>
        </p:pic>
      </p:grpSp>
      <p:grpSp>
        <p:nvGrpSpPr>
          <p:cNvPr id="8" name="Group 7">
            <a:extLst>
              <a:ext uri="{FF2B5EF4-FFF2-40B4-BE49-F238E27FC236}">
                <a16:creationId xmlns:a16="http://schemas.microsoft.com/office/drawing/2014/main" id="{6BBFA546-8E94-4E89-BF74-95DE3C9A506F}"/>
              </a:ext>
            </a:extLst>
          </p:cNvPr>
          <p:cNvGrpSpPr/>
          <p:nvPr/>
        </p:nvGrpSpPr>
        <p:grpSpPr>
          <a:xfrm>
            <a:off x="19176027" y="28370288"/>
            <a:ext cx="6088593" cy="3381432"/>
            <a:chOff x="4109232" y="22536722"/>
            <a:chExt cx="6088593" cy="3673053"/>
          </a:xfrm>
        </p:grpSpPr>
        <p:sp>
          <p:nvSpPr>
            <p:cNvPr id="192" name="Rectangle 41">
              <a:extLst>
                <a:ext uri="{FF2B5EF4-FFF2-40B4-BE49-F238E27FC236}">
                  <a16:creationId xmlns:a16="http://schemas.microsoft.com/office/drawing/2014/main" id="{2413CE40-EAF4-4D5C-B218-92D38C2995DD}"/>
                </a:ext>
              </a:extLst>
            </p:cNvPr>
            <p:cNvSpPr>
              <a:spLocks noChangeArrowheads="1"/>
            </p:cNvSpPr>
            <p:nvPr/>
          </p:nvSpPr>
          <p:spPr bwMode="auto">
            <a:xfrm>
              <a:off x="4109232" y="23977527"/>
              <a:ext cx="479928" cy="186048"/>
            </a:xfrm>
            <a:prstGeom prst="rect">
              <a:avLst/>
            </a:prstGeom>
            <a:solidFill>
              <a:srgbClr val="FFB00E"/>
            </a:solidFill>
            <a:ln w="9525">
              <a:solidFill>
                <a:srgbClr val="000000"/>
              </a:solidFill>
              <a:round/>
              <a:headEnd/>
              <a:tailEnd/>
            </a:ln>
          </p:spPr>
          <p:txBody>
            <a:bodyPr/>
            <a:lstStyle/>
            <a:p>
              <a:endParaRPr lang="en-GB"/>
            </a:p>
          </p:txBody>
        </p:sp>
        <p:grpSp>
          <p:nvGrpSpPr>
            <p:cNvPr id="7" name="Group 6">
              <a:extLst>
                <a:ext uri="{FF2B5EF4-FFF2-40B4-BE49-F238E27FC236}">
                  <a16:creationId xmlns:a16="http://schemas.microsoft.com/office/drawing/2014/main" id="{7B2AEA8E-E61C-4B2D-89DB-E2D422A6E61E}"/>
                </a:ext>
              </a:extLst>
            </p:cNvPr>
            <p:cNvGrpSpPr/>
            <p:nvPr/>
          </p:nvGrpSpPr>
          <p:grpSpPr>
            <a:xfrm>
              <a:off x="4109232" y="22536722"/>
              <a:ext cx="6088593" cy="3673053"/>
              <a:chOff x="4109232" y="22536722"/>
              <a:chExt cx="6088593" cy="3673053"/>
            </a:xfrm>
          </p:grpSpPr>
          <p:sp>
            <p:nvSpPr>
              <p:cNvPr id="152" name="Left Brace 71684">
                <a:extLst>
                  <a:ext uri="{FF2B5EF4-FFF2-40B4-BE49-F238E27FC236}">
                    <a16:creationId xmlns:a16="http://schemas.microsoft.com/office/drawing/2014/main" id="{5C1D3CAD-4562-4A2F-86D3-03ACB8F88C98}"/>
                  </a:ext>
                </a:extLst>
              </p:cNvPr>
              <p:cNvSpPr>
                <a:spLocks/>
              </p:cNvSpPr>
              <p:nvPr/>
            </p:nvSpPr>
            <p:spPr bwMode="auto">
              <a:xfrm flipH="1">
                <a:off x="7300863" y="22536722"/>
                <a:ext cx="480358" cy="1081088"/>
              </a:xfrm>
              <a:prstGeom prst="leftBrace">
                <a:avLst>
                  <a:gd name="adj1" fmla="val 8278"/>
                  <a:gd name="adj2" fmla="val 50000"/>
                </a:avLst>
              </a:prstGeom>
              <a:noFill/>
              <a:ln w="9525">
                <a:solidFill>
                  <a:schemeClr val="tx1"/>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155" name="Rectangle 41">
                <a:extLst>
                  <a:ext uri="{FF2B5EF4-FFF2-40B4-BE49-F238E27FC236}">
                    <a16:creationId xmlns:a16="http://schemas.microsoft.com/office/drawing/2014/main" id="{D4241988-3C1E-47A7-82C3-590A49A5F478}"/>
                  </a:ext>
                </a:extLst>
              </p:cNvPr>
              <p:cNvSpPr>
                <a:spLocks noChangeArrowheads="1"/>
              </p:cNvSpPr>
              <p:nvPr/>
            </p:nvSpPr>
            <p:spPr bwMode="auto">
              <a:xfrm>
                <a:off x="4685344" y="22536722"/>
                <a:ext cx="2520293" cy="1081088"/>
              </a:xfrm>
              <a:prstGeom prst="rect">
                <a:avLst/>
              </a:prstGeom>
              <a:solidFill>
                <a:srgbClr val="FF6600"/>
              </a:solidFill>
              <a:ln w="9525">
                <a:solidFill>
                  <a:srgbClr val="000000"/>
                </a:solidFill>
                <a:round/>
                <a:headEnd/>
                <a:tailEnd/>
              </a:ln>
            </p:spPr>
            <p:txBody>
              <a:bodyPr/>
              <a:lstStyle/>
              <a:p>
                <a:endParaRPr lang="en-GB"/>
              </a:p>
            </p:txBody>
          </p:sp>
          <p:sp>
            <p:nvSpPr>
              <p:cNvPr id="156" name="TextBox 81">
                <a:extLst>
                  <a:ext uri="{FF2B5EF4-FFF2-40B4-BE49-F238E27FC236}">
                    <a16:creationId xmlns:a16="http://schemas.microsoft.com/office/drawing/2014/main" id="{7DB210EB-38EE-4E19-A267-8EEB18FA4693}"/>
                  </a:ext>
                </a:extLst>
              </p:cNvPr>
              <p:cNvSpPr txBox="1">
                <a:spLocks noChangeArrowheads="1"/>
              </p:cNvSpPr>
              <p:nvPr/>
            </p:nvSpPr>
            <p:spPr bwMode="auto">
              <a:xfrm>
                <a:off x="4666299" y="23645071"/>
                <a:ext cx="2418721" cy="2308324"/>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spAutoFit/>
              </a:bodyPr>
              <a:lstStyle>
                <a:lvl1pPr>
                  <a:defRPr sz="2400">
                    <a:solidFill>
                      <a:schemeClr val="accent2"/>
                    </a:solidFill>
                    <a:latin typeface="Times New Roman" charset="0"/>
                    <a:ea typeface="MS PGothic" charset="0"/>
                    <a:cs typeface="MS PGothic" charset="0"/>
                  </a:defRPr>
                </a:lvl1pPr>
                <a:lvl2pPr marL="742950" indent="-285750">
                  <a:defRPr sz="2400">
                    <a:solidFill>
                      <a:schemeClr val="accent2"/>
                    </a:solidFill>
                    <a:latin typeface="Times New Roman" charset="0"/>
                    <a:ea typeface="MS PGothic" charset="0"/>
                    <a:cs typeface="MS PGothic" charset="0"/>
                  </a:defRPr>
                </a:lvl2pPr>
                <a:lvl3pPr marL="1143000" indent="-228600">
                  <a:defRPr sz="2400">
                    <a:solidFill>
                      <a:schemeClr val="accent2"/>
                    </a:solidFill>
                    <a:latin typeface="Times New Roman" charset="0"/>
                    <a:ea typeface="MS PGothic" charset="0"/>
                    <a:cs typeface="MS PGothic" charset="0"/>
                  </a:defRPr>
                </a:lvl3pPr>
                <a:lvl4pPr marL="1600200" indent="-228600">
                  <a:defRPr sz="2400">
                    <a:solidFill>
                      <a:schemeClr val="accent2"/>
                    </a:solidFill>
                    <a:latin typeface="Times New Roman" charset="0"/>
                    <a:ea typeface="MS PGothic" charset="0"/>
                    <a:cs typeface="MS PGothic" charset="0"/>
                  </a:defRPr>
                </a:lvl4pPr>
                <a:lvl5pPr marL="2057400" indent="-228600">
                  <a:defRPr sz="2400">
                    <a:solidFill>
                      <a:schemeClr val="accent2"/>
                    </a:solidFill>
                    <a:latin typeface="Times New Roman" charset="0"/>
                    <a:ea typeface="MS PGothic" charset="0"/>
                    <a:cs typeface="MS PGothic" charset="0"/>
                  </a:defRPr>
                </a:lvl5pPr>
                <a:lvl6pPr marL="25146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6pPr>
                <a:lvl7pPr marL="29718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7pPr>
                <a:lvl8pPr marL="34290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8pPr>
                <a:lvl9pPr marL="38862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9pPr>
              </a:lstStyle>
              <a:p>
                <a:r>
                  <a:rPr lang="en-GB" sz="1600" u="sng" dirty="0">
                    <a:solidFill>
                      <a:schemeClr val="tx1"/>
                    </a:solidFill>
                    <a:latin typeface="Arial"/>
                    <a:cs typeface="Arial"/>
                  </a:rPr>
                  <a:t>4-layers:</a:t>
                </a:r>
              </a:p>
              <a:p>
                <a:r>
                  <a:rPr lang="en-GB" sz="1600" b="1" dirty="0">
                    <a:solidFill>
                      <a:srgbClr val="FF0000"/>
                    </a:solidFill>
                    <a:latin typeface="Arial"/>
                    <a:cs typeface="Arial"/>
                  </a:rPr>
                  <a:t># 0-7 cm</a:t>
                </a:r>
              </a:p>
              <a:p>
                <a:r>
                  <a:rPr lang="en-GB" sz="1600" dirty="0">
                    <a:latin typeface="Arial"/>
                    <a:cs typeface="Arial"/>
                  </a:rPr>
                  <a:t># 7-28 cm</a:t>
                </a:r>
              </a:p>
              <a:p>
                <a:endParaRPr lang="en-GB" sz="1600" dirty="0">
                  <a:latin typeface="Arial"/>
                  <a:cs typeface="Arial"/>
                </a:endParaRPr>
              </a:p>
              <a:p>
                <a:r>
                  <a:rPr lang="en-GB" sz="1600" dirty="0">
                    <a:latin typeface="Arial"/>
                    <a:cs typeface="Arial"/>
                  </a:rPr>
                  <a:t># 28-100 cm</a:t>
                </a:r>
              </a:p>
              <a:p>
                <a:endParaRPr lang="en-GB" sz="1600" dirty="0">
                  <a:latin typeface="Arial"/>
                  <a:cs typeface="Arial"/>
                </a:endParaRPr>
              </a:p>
              <a:p>
                <a:endParaRPr lang="en-GB" sz="1600" dirty="0">
                  <a:latin typeface="Arial"/>
                  <a:cs typeface="Arial"/>
                </a:endParaRPr>
              </a:p>
              <a:p>
                <a:endParaRPr lang="en-GB" sz="1600" dirty="0">
                  <a:latin typeface="Arial"/>
                  <a:cs typeface="Arial"/>
                </a:endParaRPr>
              </a:p>
              <a:p>
                <a:r>
                  <a:rPr lang="en-GB" sz="1600" dirty="0">
                    <a:latin typeface="Arial"/>
                    <a:cs typeface="Arial"/>
                  </a:rPr>
                  <a:t># 100-289 cm</a:t>
                </a:r>
              </a:p>
            </p:txBody>
          </p:sp>
          <p:sp>
            <p:nvSpPr>
              <p:cNvPr id="157" name="TextBox 81">
                <a:extLst>
                  <a:ext uri="{FF2B5EF4-FFF2-40B4-BE49-F238E27FC236}">
                    <a16:creationId xmlns:a16="http://schemas.microsoft.com/office/drawing/2014/main" id="{0A53229A-E86F-47D4-BDDB-0D33B6E837F6}"/>
                  </a:ext>
                </a:extLst>
              </p:cNvPr>
              <p:cNvSpPr txBox="1">
                <a:spLocks noChangeArrowheads="1"/>
              </p:cNvSpPr>
              <p:nvPr/>
            </p:nvSpPr>
            <p:spPr bwMode="auto">
              <a:xfrm>
                <a:off x="7781221" y="22897086"/>
                <a:ext cx="2416604" cy="338554"/>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spAutoFit/>
              </a:bodyPr>
              <a:lstStyle>
                <a:lvl1pPr>
                  <a:defRPr sz="2400">
                    <a:solidFill>
                      <a:schemeClr val="accent2"/>
                    </a:solidFill>
                    <a:latin typeface="Times New Roman" charset="0"/>
                    <a:ea typeface="MS PGothic" charset="0"/>
                    <a:cs typeface="MS PGothic" charset="0"/>
                  </a:defRPr>
                </a:lvl1pPr>
                <a:lvl2pPr marL="742950" indent="-285750">
                  <a:defRPr sz="2400">
                    <a:solidFill>
                      <a:schemeClr val="accent2"/>
                    </a:solidFill>
                    <a:latin typeface="Times New Roman" charset="0"/>
                    <a:ea typeface="MS PGothic" charset="0"/>
                    <a:cs typeface="MS PGothic" charset="0"/>
                  </a:defRPr>
                </a:lvl2pPr>
                <a:lvl3pPr marL="1143000" indent="-228600">
                  <a:defRPr sz="2400">
                    <a:solidFill>
                      <a:schemeClr val="accent2"/>
                    </a:solidFill>
                    <a:latin typeface="Times New Roman" charset="0"/>
                    <a:ea typeface="MS PGothic" charset="0"/>
                    <a:cs typeface="MS PGothic" charset="0"/>
                  </a:defRPr>
                </a:lvl3pPr>
                <a:lvl4pPr marL="1600200" indent="-228600">
                  <a:defRPr sz="2400">
                    <a:solidFill>
                      <a:schemeClr val="accent2"/>
                    </a:solidFill>
                    <a:latin typeface="Times New Roman" charset="0"/>
                    <a:ea typeface="MS PGothic" charset="0"/>
                    <a:cs typeface="MS PGothic" charset="0"/>
                  </a:defRPr>
                </a:lvl4pPr>
                <a:lvl5pPr marL="2057400" indent="-228600">
                  <a:defRPr sz="2400">
                    <a:solidFill>
                      <a:schemeClr val="accent2"/>
                    </a:solidFill>
                    <a:latin typeface="Times New Roman" charset="0"/>
                    <a:ea typeface="MS PGothic" charset="0"/>
                    <a:cs typeface="MS PGothic" charset="0"/>
                  </a:defRPr>
                </a:lvl5pPr>
                <a:lvl6pPr marL="25146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6pPr>
                <a:lvl7pPr marL="29718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7pPr>
                <a:lvl8pPr marL="34290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8pPr>
                <a:lvl9pPr marL="38862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9pPr>
              </a:lstStyle>
              <a:p>
                <a:r>
                  <a:rPr lang="en-GB" sz="1600">
                    <a:solidFill>
                      <a:schemeClr val="tx1"/>
                    </a:solidFill>
                    <a:latin typeface="Arial" charset="0"/>
                    <a:cs typeface="Arial" charset="0"/>
                  </a:rPr>
                  <a:t>7 cm</a:t>
                </a:r>
                <a:endParaRPr lang="en-GB" sz="1600"/>
              </a:p>
            </p:txBody>
          </p:sp>
          <p:sp>
            <p:nvSpPr>
              <p:cNvPr id="191" name="Rectangle 41">
                <a:extLst>
                  <a:ext uri="{FF2B5EF4-FFF2-40B4-BE49-F238E27FC236}">
                    <a16:creationId xmlns:a16="http://schemas.microsoft.com/office/drawing/2014/main" id="{C5513E40-B836-4458-9336-B16D43BDB9BD}"/>
                  </a:ext>
                </a:extLst>
              </p:cNvPr>
              <p:cNvSpPr>
                <a:spLocks noChangeArrowheads="1"/>
              </p:cNvSpPr>
              <p:nvPr/>
            </p:nvSpPr>
            <p:spPr bwMode="auto">
              <a:xfrm>
                <a:off x="4109232" y="23905519"/>
                <a:ext cx="479928" cy="62016"/>
              </a:xfrm>
              <a:prstGeom prst="rect">
                <a:avLst/>
              </a:prstGeom>
              <a:solidFill>
                <a:srgbClr val="FF6600"/>
              </a:solidFill>
              <a:ln w="9525">
                <a:solidFill>
                  <a:srgbClr val="000000"/>
                </a:solidFill>
                <a:round/>
                <a:headEnd/>
                <a:tailEnd/>
              </a:ln>
            </p:spPr>
            <p:txBody>
              <a:bodyPr/>
              <a:lstStyle/>
              <a:p>
                <a:endParaRPr lang="en-GB"/>
              </a:p>
            </p:txBody>
          </p:sp>
          <p:sp>
            <p:nvSpPr>
              <p:cNvPr id="193" name="Rectangle 41">
                <a:extLst>
                  <a:ext uri="{FF2B5EF4-FFF2-40B4-BE49-F238E27FC236}">
                    <a16:creationId xmlns:a16="http://schemas.microsoft.com/office/drawing/2014/main" id="{1F2CF024-3504-4985-8CDE-ED1ED05DBA2C}"/>
                  </a:ext>
                </a:extLst>
              </p:cNvPr>
              <p:cNvSpPr>
                <a:spLocks noChangeArrowheads="1"/>
              </p:cNvSpPr>
              <p:nvPr/>
            </p:nvSpPr>
            <p:spPr bwMode="auto">
              <a:xfrm>
                <a:off x="4109232" y="24167391"/>
                <a:ext cx="479928" cy="746241"/>
              </a:xfrm>
              <a:prstGeom prst="rect">
                <a:avLst/>
              </a:prstGeom>
              <a:solidFill>
                <a:srgbClr val="FFB00E"/>
              </a:solidFill>
              <a:ln w="9525">
                <a:solidFill>
                  <a:srgbClr val="000000"/>
                </a:solidFill>
                <a:round/>
                <a:headEnd/>
                <a:tailEnd/>
              </a:ln>
            </p:spPr>
            <p:txBody>
              <a:bodyPr/>
              <a:lstStyle/>
              <a:p>
                <a:endParaRPr lang="en-GB"/>
              </a:p>
            </p:txBody>
          </p:sp>
          <p:sp>
            <p:nvSpPr>
              <p:cNvPr id="194" name="Rectangle 41">
                <a:extLst>
                  <a:ext uri="{FF2B5EF4-FFF2-40B4-BE49-F238E27FC236}">
                    <a16:creationId xmlns:a16="http://schemas.microsoft.com/office/drawing/2014/main" id="{22D5426D-0BCC-46D0-9092-92DE6570071F}"/>
                  </a:ext>
                </a:extLst>
              </p:cNvPr>
              <p:cNvSpPr>
                <a:spLocks noChangeArrowheads="1"/>
              </p:cNvSpPr>
              <p:nvPr/>
            </p:nvSpPr>
            <p:spPr bwMode="auto">
              <a:xfrm>
                <a:off x="4109232" y="24869007"/>
                <a:ext cx="479928" cy="1340768"/>
              </a:xfrm>
              <a:prstGeom prst="rect">
                <a:avLst/>
              </a:prstGeom>
              <a:solidFill>
                <a:srgbClr val="FFB00E"/>
              </a:solidFill>
              <a:ln w="9525">
                <a:solidFill>
                  <a:srgbClr val="000000"/>
                </a:solidFill>
                <a:round/>
                <a:headEnd/>
                <a:tailEnd/>
              </a:ln>
            </p:spPr>
            <p:txBody>
              <a:bodyPr/>
              <a:lstStyle/>
              <a:p>
                <a:endParaRPr lang="en-GB"/>
              </a:p>
            </p:txBody>
          </p:sp>
        </p:grpSp>
      </p:grpSp>
      <p:grpSp>
        <p:nvGrpSpPr>
          <p:cNvPr id="196" name="Group 195">
            <a:extLst>
              <a:ext uri="{FF2B5EF4-FFF2-40B4-BE49-F238E27FC236}">
                <a16:creationId xmlns:a16="http://schemas.microsoft.com/office/drawing/2014/main" id="{887AD53D-CFBE-45A1-824E-C53A0308F632}"/>
              </a:ext>
            </a:extLst>
          </p:cNvPr>
          <p:cNvGrpSpPr/>
          <p:nvPr/>
        </p:nvGrpSpPr>
        <p:grpSpPr>
          <a:xfrm>
            <a:off x="15700304" y="33305657"/>
            <a:ext cx="6990524" cy="3185010"/>
            <a:chOff x="15576396" y="7724071"/>
            <a:chExt cx="7966843" cy="3744416"/>
          </a:xfrm>
        </p:grpSpPr>
        <p:pic>
          <p:nvPicPr>
            <p:cNvPr id="197" name="Picture 2" descr="map_diff_multilayer.jpg">
              <a:extLst>
                <a:ext uri="{FF2B5EF4-FFF2-40B4-BE49-F238E27FC236}">
                  <a16:creationId xmlns:a16="http://schemas.microsoft.com/office/drawing/2014/main" id="{51E12861-586F-49AF-9D32-41D2E1E2B421}"/>
                </a:ext>
              </a:extLst>
            </p:cNvPr>
            <p:cNvPicPr>
              <a:picLocks noChangeAspect="1"/>
            </p:cNvPicPr>
            <p:nvPr/>
          </p:nvPicPr>
          <p:blipFill>
            <a:blip r:embed="rId18">
              <a:extLst>
                <a:ext uri="{28A0092B-C50C-407E-A947-70E740481C1C}">
                  <a14:useLocalDpi xmlns:a14="http://schemas.microsoft.com/office/drawing/2010/main" val="0"/>
                </a:ext>
              </a:extLst>
            </a:blip>
            <a:srcRect l="56209" t="33604" r="15930" b="39948"/>
            <a:stretch>
              <a:fillRect/>
            </a:stretch>
          </p:blipFill>
          <p:spPr bwMode="auto">
            <a:xfrm>
              <a:off x="15576396" y="7724071"/>
              <a:ext cx="7966843" cy="3384202"/>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pic>
        <p:sp>
          <p:nvSpPr>
            <p:cNvPr id="199" name="Right Arrow 165">
              <a:extLst>
                <a:ext uri="{FF2B5EF4-FFF2-40B4-BE49-F238E27FC236}">
                  <a16:creationId xmlns:a16="http://schemas.microsoft.com/office/drawing/2014/main" id="{AD0FF300-5CE4-4035-922C-DE75CB308885}"/>
                </a:ext>
              </a:extLst>
            </p:cNvPr>
            <p:cNvSpPr/>
            <p:nvPr/>
          </p:nvSpPr>
          <p:spPr>
            <a:xfrm>
              <a:off x="19799764" y="11108447"/>
              <a:ext cx="3071541" cy="360040"/>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11" name="Group 210">
            <a:extLst>
              <a:ext uri="{FF2B5EF4-FFF2-40B4-BE49-F238E27FC236}">
                <a16:creationId xmlns:a16="http://schemas.microsoft.com/office/drawing/2014/main" id="{08009B35-614A-41A7-B7D3-76786F087BE9}"/>
              </a:ext>
            </a:extLst>
          </p:cNvPr>
          <p:cNvGrpSpPr/>
          <p:nvPr/>
        </p:nvGrpSpPr>
        <p:grpSpPr>
          <a:xfrm>
            <a:off x="25377031" y="33296961"/>
            <a:ext cx="3743408" cy="3096343"/>
            <a:chOff x="24486781" y="7698244"/>
            <a:chExt cx="3743408" cy="3096343"/>
          </a:xfrm>
        </p:grpSpPr>
        <p:pic>
          <p:nvPicPr>
            <p:cNvPr id="216" name="Picture 3" descr="density_plots_multilayer.png">
              <a:extLst>
                <a:ext uri="{FF2B5EF4-FFF2-40B4-BE49-F238E27FC236}">
                  <a16:creationId xmlns:a16="http://schemas.microsoft.com/office/drawing/2014/main" id="{FDBE86B7-43E3-4D61-8373-98FB83246B3F}"/>
                </a:ext>
              </a:extLst>
            </p:cNvPr>
            <p:cNvPicPr>
              <a:picLocks noChangeAspect="1"/>
            </p:cNvPicPr>
            <p:nvPr/>
          </p:nvPicPr>
          <p:blipFill>
            <a:blip r:embed="rId19">
              <a:extLst>
                <a:ext uri="{28A0092B-C50C-407E-A947-70E740481C1C}">
                  <a14:useLocalDpi xmlns:a14="http://schemas.microsoft.com/office/drawing/2010/main" val="0"/>
                </a:ext>
              </a:extLst>
            </a:blip>
            <a:srcRect l="50221" t="9863" r="29352"/>
            <a:stretch>
              <a:fillRect/>
            </a:stretch>
          </p:blipFill>
          <p:spPr bwMode="auto">
            <a:xfrm>
              <a:off x="24486781" y="7698244"/>
              <a:ext cx="3743408" cy="299558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pic>
        <p:sp>
          <p:nvSpPr>
            <p:cNvPr id="217" name="Right Arrow 166">
              <a:extLst>
                <a:ext uri="{FF2B5EF4-FFF2-40B4-BE49-F238E27FC236}">
                  <a16:creationId xmlns:a16="http://schemas.microsoft.com/office/drawing/2014/main" id="{B09526FE-583D-4D7C-9ED5-93D44C70B3AE}"/>
                </a:ext>
              </a:extLst>
            </p:cNvPr>
            <p:cNvSpPr/>
            <p:nvPr/>
          </p:nvSpPr>
          <p:spPr>
            <a:xfrm>
              <a:off x="26598465" y="10434547"/>
              <a:ext cx="575914" cy="360040"/>
            </a:xfrm>
            <a:prstGeom prst="right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22" name="TextBox 221">
            <a:extLst>
              <a:ext uri="{FF2B5EF4-FFF2-40B4-BE49-F238E27FC236}">
                <a16:creationId xmlns:a16="http://schemas.microsoft.com/office/drawing/2014/main" id="{D8316E53-9229-4CAC-89B8-D28B36056FBF}"/>
              </a:ext>
            </a:extLst>
          </p:cNvPr>
          <p:cNvSpPr txBox="1"/>
          <p:nvPr/>
        </p:nvSpPr>
        <p:spPr>
          <a:xfrm>
            <a:off x="22524130" y="34033839"/>
            <a:ext cx="2920187" cy="1477328"/>
          </a:xfrm>
          <a:prstGeom prst="rect">
            <a:avLst/>
          </a:prstGeom>
          <a:noFill/>
        </p:spPr>
        <p:txBody>
          <a:bodyPr wrap="square" rtlCol="0">
            <a:spAutoFit/>
          </a:bodyPr>
          <a:lstStyle/>
          <a:p>
            <a:r>
              <a:rPr lang="en-GB" sz="1800" dirty="0">
                <a:latin typeface="Arial"/>
                <a:cs typeface="Arial"/>
              </a:rPr>
              <a:t>Globally Improved match to satellite soil moisture (shown is ΔACC calculate on 1-month running mean). Dorigo et al., 2017</a:t>
            </a:r>
          </a:p>
        </p:txBody>
      </p:sp>
      <p:sp>
        <p:nvSpPr>
          <p:cNvPr id="229" name="Rectangle 228">
            <a:extLst>
              <a:ext uri="{FF2B5EF4-FFF2-40B4-BE49-F238E27FC236}">
                <a16:creationId xmlns:a16="http://schemas.microsoft.com/office/drawing/2014/main" id="{96E117BD-B7A5-4F96-B9E0-2FF868DFA9BE}"/>
              </a:ext>
            </a:extLst>
          </p:cNvPr>
          <p:cNvSpPr/>
          <p:nvPr/>
        </p:nvSpPr>
        <p:spPr>
          <a:xfrm>
            <a:off x="15814348" y="32869649"/>
            <a:ext cx="11008270" cy="369332"/>
          </a:xfrm>
          <a:prstGeom prst="rect">
            <a:avLst/>
          </a:prstGeom>
        </p:spPr>
        <p:txBody>
          <a:bodyPr wrap="none">
            <a:spAutoFit/>
          </a:bodyPr>
          <a:lstStyle/>
          <a:p>
            <a:r>
              <a:rPr lang="en-GB" sz="1800" dirty="0">
                <a:latin typeface="Arial"/>
                <a:cs typeface="Arial"/>
              </a:rPr>
              <a:t>Impact on Anomaly Correlation (1988-2014)  with ESA-CCI satellite soil moisture (courtesy of C. </a:t>
            </a:r>
            <a:r>
              <a:rPr lang="en-GB" sz="1800" dirty="0" err="1">
                <a:latin typeface="Arial"/>
                <a:cs typeface="Arial"/>
              </a:rPr>
              <a:t>Albergel</a:t>
            </a:r>
            <a:r>
              <a:rPr lang="en-GB" sz="1800" dirty="0">
                <a:latin typeface="Arial"/>
                <a:cs typeface="Arial"/>
              </a:rPr>
              <a:t>) </a:t>
            </a:r>
          </a:p>
        </p:txBody>
      </p:sp>
      <p:sp>
        <p:nvSpPr>
          <p:cNvPr id="231" name="Title 4">
            <a:extLst>
              <a:ext uri="{FF2B5EF4-FFF2-40B4-BE49-F238E27FC236}">
                <a16:creationId xmlns:a16="http://schemas.microsoft.com/office/drawing/2014/main" id="{C8807772-597B-4A59-AA81-DBFCA09D507B}"/>
              </a:ext>
            </a:extLst>
          </p:cNvPr>
          <p:cNvSpPr txBox="1">
            <a:spLocks/>
          </p:cNvSpPr>
          <p:nvPr/>
        </p:nvSpPr>
        <p:spPr>
          <a:xfrm>
            <a:off x="15183017" y="32160994"/>
            <a:ext cx="14553425" cy="870499"/>
          </a:xfrm>
          <a:prstGeom prst="rect">
            <a:avLst/>
          </a:prstGeom>
        </p:spPr>
        <p:txBody>
          <a:bodyPr lIns="324000" tIns="187200" rIns="216000" bIns="187200">
            <a:spAutoFit/>
          </a:bodyPr>
          <a:lstStyle/>
          <a:p>
            <a:pPr marL="0" marR="0" lvl="0" indent="0" algn="l" defTabSz="457200" rtl="0" eaLnBrk="1" fontAlgn="auto" latinLnBrk="0" hangingPunct="1">
              <a:spcBef>
                <a:spcPct val="0"/>
              </a:spcBef>
              <a:spcAft>
                <a:spcPts val="0"/>
              </a:spcAft>
              <a:buClrTx/>
              <a:buSzTx/>
              <a:buFontTx/>
              <a:buNone/>
              <a:tabLst/>
              <a:defRPr/>
            </a:pPr>
            <a:r>
              <a:rPr lang="en-GB" sz="3200" b="1" dirty="0">
                <a:solidFill>
                  <a:schemeClr val="accent5">
                    <a:lumMod val="75000"/>
                  </a:schemeClr>
                </a:solidFill>
                <a:latin typeface="Arial"/>
                <a:cs typeface="Arial"/>
              </a:rPr>
              <a:t>Impact of soil vertical resolution compared to ESA CCI soil moisture</a:t>
            </a:r>
            <a:endParaRPr kumimoji="0" lang="en-GB" sz="3200" b="1" i="0" u="none" strike="noStrike" kern="1200" cap="none" spc="0" normalizeH="0" baseline="0" dirty="0">
              <a:ln>
                <a:noFill/>
              </a:ln>
              <a:solidFill>
                <a:srgbClr val="002060"/>
              </a:solidFill>
              <a:effectLst/>
              <a:uLnTx/>
              <a:uFillTx/>
              <a:latin typeface="Arial" charset="0"/>
              <a:ea typeface="+mj-ea"/>
              <a:cs typeface="Arial" charset="0"/>
            </a:endParaRPr>
          </a:p>
        </p:txBody>
      </p:sp>
      <p:pic>
        <p:nvPicPr>
          <p:cNvPr id="2" name="Picture 1">
            <a:extLst>
              <a:ext uri="{FF2B5EF4-FFF2-40B4-BE49-F238E27FC236}">
                <a16:creationId xmlns:a16="http://schemas.microsoft.com/office/drawing/2014/main" id="{6A10977F-9C67-4AAC-A073-719BBD855049}"/>
              </a:ext>
            </a:extLst>
          </p:cNvPr>
          <p:cNvPicPr>
            <a:picLocks noChangeAspect="1"/>
          </p:cNvPicPr>
          <p:nvPr/>
        </p:nvPicPr>
        <p:blipFill>
          <a:blip r:embed="rId20">
            <a:lum bright="-20000" contrast="40000"/>
          </a:blip>
          <a:stretch>
            <a:fillRect/>
          </a:stretch>
        </p:blipFill>
        <p:spPr>
          <a:xfrm>
            <a:off x="2830871" y="21041838"/>
            <a:ext cx="8332429" cy="3681352"/>
          </a:xfrm>
          <a:prstGeom prst="rect">
            <a:avLst/>
          </a:prstGeom>
        </p:spPr>
      </p:pic>
      <p:pic>
        <p:nvPicPr>
          <p:cNvPr id="232" name="Picture 4" descr="FKWP-FKN3.ps">
            <a:extLst>
              <a:ext uri="{FF2B5EF4-FFF2-40B4-BE49-F238E27FC236}">
                <a16:creationId xmlns:a16="http://schemas.microsoft.com/office/drawing/2014/main" id="{2EFB4664-4319-4C59-9863-3CD3F7D14D65}"/>
              </a:ext>
            </a:extLst>
          </p:cNvPr>
          <p:cNvPicPr>
            <a:picLocks noChangeAspect="1"/>
          </p:cNvPicPr>
          <p:nvPr/>
        </p:nvPicPr>
        <p:blipFill>
          <a:blip r:embed="rId21">
            <a:extLst>
              <a:ext uri="{28A0092B-C50C-407E-A947-70E740481C1C}">
                <a14:useLocalDpi xmlns:a14="http://schemas.microsoft.com/office/drawing/2010/main" val="0"/>
              </a:ext>
            </a:extLst>
          </a:blip>
          <a:srcRect/>
          <a:stretch>
            <a:fillRect/>
          </a:stretch>
        </p:blipFill>
        <p:spPr bwMode="auto">
          <a:xfrm>
            <a:off x="7858518" y="29786357"/>
            <a:ext cx="6736559" cy="3363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 name="Picture 5" descr="FKWP-FKV5.ps">
            <a:extLst>
              <a:ext uri="{FF2B5EF4-FFF2-40B4-BE49-F238E27FC236}">
                <a16:creationId xmlns:a16="http://schemas.microsoft.com/office/drawing/2014/main" id="{205D7FB6-A1EE-4858-B440-E370FE574D21}"/>
              </a:ext>
            </a:extLst>
          </p:cNvPr>
          <p:cNvPicPr>
            <a:picLocks noChangeAspect="1"/>
          </p:cNvPicPr>
          <p:nvPr/>
        </p:nvPicPr>
        <p:blipFill>
          <a:blip r:embed="rId22">
            <a:extLst>
              <a:ext uri="{28A0092B-C50C-407E-A947-70E740481C1C}">
                <a14:useLocalDpi xmlns:a14="http://schemas.microsoft.com/office/drawing/2010/main" val="0"/>
              </a:ext>
            </a:extLst>
          </a:blip>
          <a:srcRect/>
          <a:stretch>
            <a:fillRect/>
          </a:stretch>
        </p:blipFill>
        <p:spPr bwMode="auto">
          <a:xfrm>
            <a:off x="554549" y="29701989"/>
            <a:ext cx="7035190" cy="3448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6" name="TextBox 6">
            <a:extLst>
              <a:ext uri="{FF2B5EF4-FFF2-40B4-BE49-F238E27FC236}">
                <a16:creationId xmlns:a16="http://schemas.microsoft.com/office/drawing/2014/main" id="{2FFF9242-E7C0-4E58-9F16-48FB66FD2BBE}"/>
              </a:ext>
            </a:extLst>
          </p:cNvPr>
          <p:cNvSpPr txBox="1">
            <a:spLocks noChangeArrowheads="1"/>
          </p:cNvSpPr>
          <p:nvPr/>
        </p:nvSpPr>
        <p:spPr bwMode="auto">
          <a:xfrm>
            <a:off x="4335443" y="34391019"/>
            <a:ext cx="640868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Helvetica" pitchFamily="34" charset="0"/>
              </a:defRPr>
            </a:lvl1pPr>
            <a:lvl2pPr marL="742950" indent="-285750">
              <a:defRPr>
                <a:solidFill>
                  <a:schemeClr val="tx1"/>
                </a:solidFill>
                <a:latin typeface="Helvetica" pitchFamily="34" charset="0"/>
              </a:defRPr>
            </a:lvl2pPr>
            <a:lvl3pPr marL="1143000" indent="-228600">
              <a:defRPr>
                <a:solidFill>
                  <a:schemeClr val="tx1"/>
                </a:solidFill>
                <a:latin typeface="Helvetica" pitchFamily="34" charset="0"/>
              </a:defRPr>
            </a:lvl3pPr>
            <a:lvl4pPr marL="1600200" indent="-228600">
              <a:defRPr>
                <a:solidFill>
                  <a:schemeClr val="tx1"/>
                </a:solidFill>
                <a:latin typeface="Helvetica" pitchFamily="34" charset="0"/>
              </a:defRPr>
            </a:lvl4pPr>
            <a:lvl5pPr marL="2057400" indent="-228600">
              <a:defRPr>
                <a:solidFill>
                  <a:schemeClr val="tx1"/>
                </a:solidFill>
                <a:latin typeface="Helvetica" pitchFamily="34" charset="0"/>
              </a:defRPr>
            </a:lvl5pPr>
            <a:lvl6pPr marL="2514600" indent="-228600" eaLnBrk="0" fontAlgn="base" hangingPunct="0">
              <a:spcBef>
                <a:spcPct val="0"/>
              </a:spcBef>
              <a:spcAft>
                <a:spcPct val="0"/>
              </a:spcAft>
              <a:defRPr>
                <a:solidFill>
                  <a:schemeClr val="tx1"/>
                </a:solidFill>
                <a:latin typeface="Helvetica" pitchFamily="34" charset="0"/>
              </a:defRPr>
            </a:lvl6pPr>
            <a:lvl7pPr marL="2971800" indent="-228600" eaLnBrk="0" fontAlgn="base" hangingPunct="0">
              <a:spcBef>
                <a:spcPct val="0"/>
              </a:spcBef>
              <a:spcAft>
                <a:spcPct val="0"/>
              </a:spcAft>
              <a:defRPr>
                <a:solidFill>
                  <a:schemeClr val="tx1"/>
                </a:solidFill>
                <a:latin typeface="Helvetica" pitchFamily="34" charset="0"/>
              </a:defRPr>
            </a:lvl7pPr>
            <a:lvl8pPr marL="3429000" indent="-228600" eaLnBrk="0" fontAlgn="base" hangingPunct="0">
              <a:spcBef>
                <a:spcPct val="0"/>
              </a:spcBef>
              <a:spcAft>
                <a:spcPct val="0"/>
              </a:spcAft>
              <a:defRPr>
                <a:solidFill>
                  <a:schemeClr val="tx1"/>
                </a:solidFill>
                <a:latin typeface="Helvetica" pitchFamily="34" charset="0"/>
              </a:defRPr>
            </a:lvl8pPr>
            <a:lvl9pPr marL="3886200" indent="-228600" eaLnBrk="0" fontAlgn="base" hangingPunct="0">
              <a:spcBef>
                <a:spcPct val="0"/>
              </a:spcBef>
              <a:spcAft>
                <a:spcPct val="0"/>
              </a:spcAft>
              <a:defRPr>
                <a:solidFill>
                  <a:schemeClr val="tx1"/>
                </a:solidFill>
                <a:latin typeface="Helvetica" pitchFamily="34" charset="0"/>
              </a:defRPr>
            </a:lvl9pPr>
          </a:lstStyle>
          <a:p>
            <a:pPr algn="ctr"/>
            <a:r>
              <a:rPr lang="en-GB" sz="2000" b="1" dirty="0"/>
              <a:t>Surface Temperature Anomalies</a:t>
            </a:r>
          </a:p>
          <a:p>
            <a:pPr algn="ctr"/>
            <a:r>
              <a:rPr lang="en-GB" sz="2000" b="1" dirty="0"/>
              <a:t> 01/05/2011- Day 5-11</a:t>
            </a:r>
          </a:p>
        </p:txBody>
      </p:sp>
      <p:sp>
        <p:nvSpPr>
          <p:cNvPr id="237" name="TextBox 236">
            <a:extLst>
              <a:ext uri="{FF2B5EF4-FFF2-40B4-BE49-F238E27FC236}">
                <a16:creationId xmlns:a16="http://schemas.microsoft.com/office/drawing/2014/main" id="{D16FE080-1259-434C-B5A8-61D150B35A40}"/>
              </a:ext>
            </a:extLst>
          </p:cNvPr>
          <p:cNvSpPr txBox="1"/>
          <p:nvPr/>
        </p:nvSpPr>
        <p:spPr>
          <a:xfrm>
            <a:off x="1872812" y="33474171"/>
            <a:ext cx="3568213" cy="400110"/>
          </a:xfrm>
          <a:prstGeom prst="rect">
            <a:avLst/>
          </a:prstGeom>
          <a:noFill/>
        </p:spPr>
        <p:txBody>
          <a:bodyPr wrap="square">
            <a:spAutoFit/>
          </a:bodyPr>
          <a:lstStyle/>
          <a:p>
            <a:pPr>
              <a:defRPr/>
            </a:pPr>
            <a:r>
              <a:rPr lang="en-GB" sz="2000" b="1" dirty="0">
                <a:solidFill>
                  <a:schemeClr val="accent6">
                    <a:lumMod val="75000"/>
                  </a:schemeClr>
                </a:solidFill>
              </a:rPr>
              <a:t>Old Soil Initial Conditions (Era-I)</a:t>
            </a:r>
          </a:p>
        </p:txBody>
      </p:sp>
      <p:sp>
        <p:nvSpPr>
          <p:cNvPr id="239" name="TextBox 238">
            <a:extLst>
              <a:ext uri="{FF2B5EF4-FFF2-40B4-BE49-F238E27FC236}">
                <a16:creationId xmlns:a16="http://schemas.microsoft.com/office/drawing/2014/main" id="{77A24E75-108D-4B53-8AB3-BB77D531649B}"/>
              </a:ext>
            </a:extLst>
          </p:cNvPr>
          <p:cNvSpPr txBox="1"/>
          <p:nvPr/>
        </p:nvSpPr>
        <p:spPr>
          <a:xfrm>
            <a:off x="9025432" y="33512821"/>
            <a:ext cx="4337997" cy="400110"/>
          </a:xfrm>
          <a:prstGeom prst="rect">
            <a:avLst/>
          </a:prstGeom>
          <a:noFill/>
        </p:spPr>
        <p:txBody>
          <a:bodyPr wrap="square">
            <a:spAutoFit/>
          </a:bodyPr>
          <a:lstStyle/>
          <a:p>
            <a:pPr>
              <a:defRPr/>
            </a:pPr>
            <a:r>
              <a:rPr lang="en-GB" sz="2000" b="1" dirty="0">
                <a:solidFill>
                  <a:schemeClr val="accent6">
                    <a:lumMod val="75000"/>
                  </a:schemeClr>
                </a:solidFill>
              </a:rPr>
              <a:t>New Soil Initial Conditions (Era-I-Land)</a:t>
            </a:r>
          </a:p>
        </p:txBody>
      </p:sp>
      <p:pic>
        <p:nvPicPr>
          <p:cNvPr id="243" name="Picture 10" descr="SYNOPT.ps">
            <a:extLst>
              <a:ext uri="{FF2B5EF4-FFF2-40B4-BE49-F238E27FC236}">
                <a16:creationId xmlns:a16="http://schemas.microsoft.com/office/drawing/2014/main" id="{19CFDBC5-F4D8-450D-91F3-18029E27FE8A}"/>
              </a:ext>
            </a:extLst>
          </p:cNvPr>
          <p:cNvPicPr>
            <a:picLocks noChangeAspect="1"/>
          </p:cNvPicPr>
          <p:nvPr/>
        </p:nvPicPr>
        <p:blipFill>
          <a:blip r:embed="rId23">
            <a:extLst>
              <a:ext uri="{28A0092B-C50C-407E-A947-70E740481C1C}">
                <a14:useLocalDpi xmlns:a14="http://schemas.microsoft.com/office/drawing/2010/main" val="0"/>
              </a:ext>
            </a:extLst>
          </a:blip>
          <a:srcRect l="6168" t="51704" r="4523" b="7248"/>
          <a:stretch>
            <a:fillRect/>
          </a:stretch>
        </p:blipFill>
        <p:spPr bwMode="auto">
          <a:xfrm>
            <a:off x="1286392" y="35295490"/>
            <a:ext cx="13195018" cy="4937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4" name="TextBox 11">
            <a:extLst>
              <a:ext uri="{FF2B5EF4-FFF2-40B4-BE49-F238E27FC236}">
                <a16:creationId xmlns:a16="http://schemas.microsoft.com/office/drawing/2014/main" id="{62395BC0-A16D-49A3-8CA9-410B2DF5EC38}"/>
              </a:ext>
            </a:extLst>
          </p:cNvPr>
          <p:cNvSpPr txBox="1">
            <a:spLocks noChangeArrowheads="1"/>
          </p:cNvSpPr>
          <p:nvPr/>
        </p:nvSpPr>
        <p:spPr bwMode="auto">
          <a:xfrm>
            <a:off x="6231454" y="39970869"/>
            <a:ext cx="28361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Helvetica" pitchFamily="34" charset="0"/>
              </a:defRPr>
            </a:lvl1pPr>
            <a:lvl2pPr marL="742950" indent="-285750">
              <a:defRPr>
                <a:solidFill>
                  <a:schemeClr val="tx1"/>
                </a:solidFill>
                <a:latin typeface="Helvetica" pitchFamily="34" charset="0"/>
              </a:defRPr>
            </a:lvl2pPr>
            <a:lvl3pPr marL="1143000" indent="-228600">
              <a:defRPr>
                <a:solidFill>
                  <a:schemeClr val="tx1"/>
                </a:solidFill>
                <a:latin typeface="Helvetica" pitchFamily="34" charset="0"/>
              </a:defRPr>
            </a:lvl3pPr>
            <a:lvl4pPr marL="1600200" indent="-228600">
              <a:defRPr>
                <a:solidFill>
                  <a:schemeClr val="tx1"/>
                </a:solidFill>
                <a:latin typeface="Helvetica" pitchFamily="34" charset="0"/>
              </a:defRPr>
            </a:lvl4pPr>
            <a:lvl5pPr marL="2057400" indent="-228600">
              <a:defRPr>
                <a:solidFill>
                  <a:schemeClr val="tx1"/>
                </a:solidFill>
                <a:latin typeface="Helvetica" pitchFamily="34" charset="0"/>
              </a:defRPr>
            </a:lvl5pPr>
            <a:lvl6pPr marL="2514600" indent="-228600" eaLnBrk="0" fontAlgn="base" hangingPunct="0">
              <a:spcBef>
                <a:spcPct val="0"/>
              </a:spcBef>
              <a:spcAft>
                <a:spcPct val="0"/>
              </a:spcAft>
              <a:defRPr>
                <a:solidFill>
                  <a:schemeClr val="tx1"/>
                </a:solidFill>
                <a:latin typeface="Helvetica" pitchFamily="34" charset="0"/>
              </a:defRPr>
            </a:lvl6pPr>
            <a:lvl7pPr marL="2971800" indent="-228600" eaLnBrk="0" fontAlgn="base" hangingPunct="0">
              <a:spcBef>
                <a:spcPct val="0"/>
              </a:spcBef>
              <a:spcAft>
                <a:spcPct val="0"/>
              </a:spcAft>
              <a:defRPr>
                <a:solidFill>
                  <a:schemeClr val="tx1"/>
                </a:solidFill>
                <a:latin typeface="Helvetica" pitchFamily="34" charset="0"/>
              </a:defRPr>
            </a:lvl7pPr>
            <a:lvl8pPr marL="3429000" indent="-228600" eaLnBrk="0" fontAlgn="base" hangingPunct="0">
              <a:spcBef>
                <a:spcPct val="0"/>
              </a:spcBef>
              <a:spcAft>
                <a:spcPct val="0"/>
              </a:spcAft>
              <a:defRPr>
                <a:solidFill>
                  <a:schemeClr val="tx1"/>
                </a:solidFill>
                <a:latin typeface="Helvetica" pitchFamily="34" charset="0"/>
              </a:defRPr>
            </a:lvl8pPr>
            <a:lvl9pPr marL="3886200" indent="-228600" eaLnBrk="0" fontAlgn="base" hangingPunct="0">
              <a:spcBef>
                <a:spcPct val="0"/>
              </a:spcBef>
              <a:spcAft>
                <a:spcPct val="0"/>
              </a:spcAft>
              <a:defRPr>
                <a:solidFill>
                  <a:schemeClr val="tx1"/>
                </a:solidFill>
                <a:latin typeface="Helvetica" pitchFamily="34" charset="0"/>
              </a:defRPr>
            </a:lvl9pPr>
          </a:lstStyle>
          <a:p>
            <a:r>
              <a:rPr lang="en-GB" sz="2000" b="1" dirty="0">
                <a:solidFill>
                  <a:schemeClr val="accent6">
                    <a:lumMod val="75000"/>
                  </a:schemeClr>
                </a:solidFill>
                <a:latin typeface="+mn-lt"/>
              </a:rPr>
              <a:t>SYNOP data verification</a:t>
            </a:r>
            <a:r>
              <a:rPr lang="en-GB" sz="2400" dirty="0"/>
              <a:t> </a:t>
            </a:r>
            <a:endParaRPr lang="en-GB" sz="2000" b="1" dirty="0">
              <a:solidFill>
                <a:schemeClr val="accent6">
                  <a:lumMod val="75000"/>
                </a:schemeClr>
              </a:solidFill>
              <a:latin typeface="+mn-lt"/>
            </a:endParaRPr>
          </a:p>
        </p:txBody>
      </p:sp>
      <p:sp>
        <p:nvSpPr>
          <p:cNvPr id="245" name="Title 1">
            <a:extLst>
              <a:ext uri="{FF2B5EF4-FFF2-40B4-BE49-F238E27FC236}">
                <a16:creationId xmlns:a16="http://schemas.microsoft.com/office/drawing/2014/main" id="{8CFF8E8C-3314-425C-8A1C-AE707B3061BC}"/>
              </a:ext>
            </a:extLst>
          </p:cNvPr>
          <p:cNvSpPr txBox="1">
            <a:spLocks/>
          </p:cNvSpPr>
          <p:nvPr/>
        </p:nvSpPr>
        <p:spPr>
          <a:xfrm>
            <a:off x="397742" y="40859103"/>
            <a:ext cx="14553426" cy="1541452"/>
          </a:xfrm>
          <a:prstGeom prst="rect">
            <a:avLst/>
          </a:prstGeom>
        </p:spPr>
        <p:txBody>
          <a:bodyPr lIns="324000" tIns="187200" rIns="324000" bIns="18720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1200"/>
              </a:spcAft>
            </a:pPr>
            <a:r>
              <a:rPr lang="en-GB" sz="2800" dirty="0">
                <a:latin typeface="Arial" panose="020B0604020202020204" pitchFamily="34" charset="0"/>
                <a:cs typeface="Arial" panose="020B0604020202020204" pitchFamily="34" charset="0"/>
              </a:rPr>
              <a:t>Improvement in predicted surface temperature anomalies when initialised with Era Interim Land justified in better consistency between real time analysis and reforecast initialisation. </a:t>
            </a:r>
            <a:endParaRPr lang="en-GB" sz="2800" dirty="0">
              <a:latin typeface="Arial"/>
              <a:ea typeface="+mn-ea"/>
              <a:cs typeface="Arial"/>
            </a:endParaRPr>
          </a:p>
        </p:txBody>
      </p:sp>
      <p:sp>
        <p:nvSpPr>
          <p:cNvPr id="246" name="Title 1">
            <a:extLst>
              <a:ext uri="{FF2B5EF4-FFF2-40B4-BE49-F238E27FC236}">
                <a16:creationId xmlns:a16="http://schemas.microsoft.com/office/drawing/2014/main" id="{150B4C5F-7CEE-48AB-B741-F6767E1FC6F5}"/>
              </a:ext>
            </a:extLst>
          </p:cNvPr>
          <p:cNvSpPr txBox="1">
            <a:spLocks/>
          </p:cNvSpPr>
          <p:nvPr/>
        </p:nvSpPr>
        <p:spPr>
          <a:xfrm>
            <a:off x="565903" y="28092110"/>
            <a:ext cx="14553427" cy="1375252"/>
          </a:xfrm>
          <a:prstGeom prst="rect">
            <a:avLst/>
          </a:prstGeom>
        </p:spPr>
        <p:txBody>
          <a:bodyPr lIns="324000" tIns="187200" rIns="324000" bIns="18720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1200"/>
              </a:spcAft>
            </a:pPr>
            <a:r>
              <a:rPr lang="en-GB" sz="3600" b="1" dirty="0">
                <a:solidFill>
                  <a:schemeClr val="accent5">
                    <a:lumMod val="75000"/>
                  </a:schemeClr>
                </a:solidFill>
                <a:latin typeface="Arial"/>
                <a:ea typeface="+mn-ea"/>
                <a:cs typeface="Arial"/>
              </a:rPr>
              <a:t>Better initialisation consistency of the reforecast system with the real time analysis</a:t>
            </a:r>
          </a:p>
        </p:txBody>
      </p:sp>
      <p:pic>
        <p:nvPicPr>
          <p:cNvPr id="255" name="Picture 254">
            <a:extLst>
              <a:ext uri="{FF2B5EF4-FFF2-40B4-BE49-F238E27FC236}">
                <a16:creationId xmlns:a16="http://schemas.microsoft.com/office/drawing/2014/main" id="{289F4CED-E022-465F-964F-EF5FA16AD50A}"/>
              </a:ext>
            </a:extLst>
          </p:cNvPr>
          <p:cNvPicPr>
            <a:picLocks noChangeAspect="1"/>
          </p:cNvPicPr>
          <p:nvPr/>
        </p:nvPicPr>
        <p:blipFill rotWithShape="1">
          <a:blip r:embed="rId24">
            <a:extLst>
              <a:ext uri="{28A0092B-C50C-407E-A947-70E740481C1C}">
                <a14:useLocalDpi xmlns:a14="http://schemas.microsoft.com/office/drawing/2010/main" val="0"/>
              </a:ext>
            </a:extLst>
          </a:blip>
          <a:srcRect l="6474" t="18979" r="6684" b="4250"/>
          <a:stretch/>
        </p:blipFill>
        <p:spPr>
          <a:xfrm>
            <a:off x="19610039" y="11429077"/>
            <a:ext cx="6208563" cy="3883174"/>
          </a:xfrm>
          <a:prstGeom prst="rect">
            <a:avLst/>
          </a:prstGeom>
        </p:spPr>
      </p:pic>
      <p:grpSp>
        <p:nvGrpSpPr>
          <p:cNvPr id="9" name="Group 8">
            <a:extLst>
              <a:ext uri="{FF2B5EF4-FFF2-40B4-BE49-F238E27FC236}">
                <a16:creationId xmlns:a16="http://schemas.microsoft.com/office/drawing/2014/main" id="{E4C236CD-4EE0-45FC-8711-68AF5695098D}"/>
              </a:ext>
            </a:extLst>
          </p:cNvPr>
          <p:cNvGrpSpPr/>
          <p:nvPr/>
        </p:nvGrpSpPr>
        <p:grpSpPr>
          <a:xfrm>
            <a:off x="15804448" y="7043991"/>
            <a:ext cx="6016523" cy="4215359"/>
            <a:chOff x="16665353" y="7425814"/>
            <a:chExt cx="4756181" cy="3549493"/>
          </a:xfrm>
        </p:grpSpPr>
        <p:pic>
          <p:nvPicPr>
            <p:cNvPr id="251" name="Picture 250">
              <a:extLst>
                <a:ext uri="{FF2B5EF4-FFF2-40B4-BE49-F238E27FC236}">
                  <a16:creationId xmlns:a16="http://schemas.microsoft.com/office/drawing/2014/main" id="{5F50F812-66E7-4129-B8D4-0F7C3E7F134E}"/>
                </a:ext>
              </a:extLst>
            </p:cNvPr>
            <p:cNvPicPr>
              <a:picLocks noChangeAspect="1"/>
            </p:cNvPicPr>
            <p:nvPr/>
          </p:nvPicPr>
          <p:blipFill rotWithShape="1">
            <a:blip r:embed="rId25">
              <a:extLst>
                <a:ext uri="{28A0092B-C50C-407E-A947-70E740481C1C}">
                  <a14:useLocalDpi xmlns:a14="http://schemas.microsoft.com/office/drawing/2010/main" val="0"/>
                </a:ext>
              </a:extLst>
            </a:blip>
            <a:srcRect l="5826" t="13185" r="6452" b="3058"/>
            <a:stretch/>
          </p:blipFill>
          <p:spPr>
            <a:xfrm>
              <a:off x="16665353" y="7762403"/>
              <a:ext cx="4756181" cy="3212904"/>
            </a:xfrm>
            <a:prstGeom prst="rect">
              <a:avLst/>
            </a:prstGeom>
          </p:spPr>
        </p:pic>
        <p:sp>
          <p:nvSpPr>
            <p:cNvPr id="256" name="TextBox 255">
              <a:extLst>
                <a:ext uri="{FF2B5EF4-FFF2-40B4-BE49-F238E27FC236}">
                  <a16:creationId xmlns:a16="http://schemas.microsoft.com/office/drawing/2014/main" id="{FB42B019-7066-4619-96FD-EE2F21CB09AC}"/>
                </a:ext>
              </a:extLst>
            </p:cNvPr>
            <p:cNvSpPr txBox="1"/>
            <p:nvPr/>
          </p:nvSpPr>
          <p:spPr>
            <a:xfrm>
              <a:off x="16793463" y="7425814"/>
              <a:ext cx="809399" cy="461665"/>
            </a:xfrm>
            <a:prstGeom prst="rect">
              <a:avLst/>
            </a:prstGeom>
            <a:noFill/>
          </p:spPr>
          <p:txBody>
            <a:bodyPr wrap="square" rtlCol="0">
              <a:spAutoFit/>
            </a:bodyPr>
            <a:lstStyle/>
            <a:p>
              <a:pPr>
                <a:spcAft>
                  <a:spcPts val="600"/>
                </a:spcAft>
              </a:pPr>
              <a:r>
                <a:rPr lang="en-GB" sz="2400" b="1" dirty="0"/>
                <a:t>-20</a:t>
              </a:r>
              <a:endParaRPr lang="en-GB" sz="2400" dirty="0"/>
            </a:p>
          </p:txBody>
        </p:sp>
        <p:sp>
          <p:nvSpPr>
            <p:cNvPr id="257" name="TextBox 256">
              <a:extLst>
                <a:ext uri="{FF2B5EF4-FFF2-40B4-BE49-F238E27FC236}">
                  <a16:creationId xmlns:a16="http://schemas.microsoft.com/office/drawing/2014/main" id="{D0ED0A18-D3DD-4B49-BB71-644A8505CA2A}"/>
                </a:ext>
              </a:extLst>
            </p:cNvPr>
            <p:cNvSpPr txBox="1"/>
            <p:nvPr/>
          </p:nvSpPr>
          <p:spPr>
            <a:xfrm>
              <a:off x="18175223" y="7425814"/>
              <a:ext cx="411671" cy="461665"/>
            </a:xfrm>
            <a:prstGeom prst="rect">
              <a:avLst/>
            </a:prstGeom>
            <a:noFill/>
          </p:spPr>
          <p:txBody>
            <a:bodyPr wrap="square" rtlCol="0">
              <a:spAutoFit/>
            </a:bodyPr>
            <a:lstStyle/>
            <a:p>
              <a:pPr>
                <a:spcAft>
                  <a:spcPts val="600"/>
                </a:spcAft>
              </a:pPr>
              <a:r>
                <a:rPr lang="en-GB" sz="2400" b="1" dirty="0"/>
                <a:t>0</a:t>
              </a:r>
              <a:endParaRPr lang="en-GB" sz="2400" dirty="0"/>
            </a:p>
          </p:txBody>
        </p:sp>
        <p:sp>
          <p:nvSpPr>
            <p:cNvPr id="258" name="TextBox 257">
              <a:extLst>
                <a:ext uri="{FF2B5EF4-FFF2-40B4-BE49-F238E27FC236}">
                  <a16:creationId xmlns:a16="http://schemas.microsoft.com/office/drawing/2014/main" id="{027E76CE-59CB-4918-B32E-0A8A2D6DE3A9}"/>
                </a:ext>
              </a:extLst>
            </p:cNvPr>
            <p:cNvSpPr txBox="1"/>
            <p:nvPr/>
          </p:nvSpPr>
          <p:spPr>
            <a:xfrm>
              <a:off x="19619111" y="7425814"/>
              <a:ext cx="538437" cy="461665"/>
            </a:xfrm>
            <a:prstGeom prst="rect">
              <a:avLst/>
            </a:prstGeom>
            <a:noFill/>
          </p:spPr>
          <p:txBody>
            <a:bodyPr wrap="square" rtlCol="0">
              <a:spAutoFit/>
            </a:bodyPr>
            <a:lstStyle/>
            <a:p>
              <a:pPr>
                <a:spcAft>
                  <a:spcPts val="600"/>
                </a:spcAft>
              </a:pPr>
              <a:r>
                <a:rPr lang="en-GB" sz="2400" b="1" dirty="0"/>
                <a:t>10</a:t>
              </a:r>
              <a:endParaRPr lang="en-GB" sz="2400" dirty="0"/>
            </a:p>
          </p:txBody>
        </p:sp>
        <p:sp>
          <p:nvSpPr>
            <p:cNvPr id="259" name="TextBox 258">
              <a:extLst>
                <a:ext uri="{FF2B5EF4-FFF2-40B4-BE49-F238E27FC236}">
                  <a16:creationId xmlns:a16="http://schemas.microsoft.com/office/drawing/2014/main" id="{EEA1AFC7-F0DB-4989-B026-44570DA6C161}"/>
                </a:ext>
              </a:extLst>
            </p:cNvPr>
            <p:cNvSpPr txBox="1"/>
            <p:nvPr/>
          </p:nvSpPr>
          <p:spPr>
            <a:xfrm>
              <a:off x="20673095" y="7425814"/>
              <a:ext cx="584754" cy="461665"/>
            </a:xfrm>
            <a:prstGeom prst="rect">
              <a:avLst/>
            </a:prstGeom>
            <a:noFill/>
          </p:spPr>
          <p:txBody>
            <a:bodyPr wrap="square" rtlCol="0">
              <a:spAutoFit/>
            </a:bodyPr>
            <a:lstStyle/>
            <a:p>
              <a:pPr>
                <a:spcAft>
                  <a:spcPts val="600"/>
                </a:spcAft>
              </a:pPr>
              <a:r>
                <a:rPr lang="en-GB" sz="2400" b="1" dirty="0"/>
                <a:t>20</a:t>
              </a:r>
              <a:endParaRPr lang="en-GB" sz="2400" dirty="0"/>
            </a:p>
          </p:txBody>
        </p:sp>
      </p:grpSp>
      <p:grpSp>
        <p:nvGrpSpPr>
          <p:cNvPr id="10" name="Group 9">
            <a:extLst>
              <a:ext uri="{FF2B5EF4-FFF2-40B4-BE49-F238E27FC236}">
                <a16:creationId xmlns:a16="http://schemas.microsoft.com/office/drawing/2014/main" id="{B64B20CA-2CE8-4C01-842D-41F64EC2D530}"/>
              </a:ext>
            </a:extLst>
          </p:cNvPr>
          <p:cNvGrpSpPr/>
          <p:nvPr/>
        </p:nvGrpSpPr>
        <p:grpSpPr>
          <a:xfrm>
            <a:off x="23098662" y="7043992"/>
            <a:ext cx="5785889" cy="4116064"/>
            <a:chOff x="22661053" y="7425814"/>
            <a:chExt cx="4674287" cy="3504145"/>
          </a:xfrm>
        </p:grpSpPr>
        <p:pic>
          <p:nvPicPr>
            <p:cNvPr id="248" name="Picture 247">
              <a:extLst>
                <a:ext uri="{FF2B5EF4-FFF2-40B4-BE49-F238E27FC236}">
                  <a16:creationId xmlns:a16="http://schemas.microsoft.com/office/drawing/2014/main" id="{610068CB-139A-43C4-B332-84A417D012F0}"/>
                </a:ext>
              </a:extLst>
            </p:cNvPr>
            <p:cNvPicPr>
              <a:picLocks noChangeAspect="1"/>
            </p:cNvPicPr>
            <p:nvPr/>
          </p:nvPicPr>
          <p:blipFill rotWithShape="1">
            <a:blip r:embed="rId26">
              <a:extLst>
                <a:ext uri="{28A0092B-C50C-407E-A947-70E740481C1C}">
                  <a14:useLocalDpi xmlns:a14="http://schemas.microsoft.com/office/drawing/2010/main" val="0"/>
                </a:ext>
              </a:extLst>
            </a:blip>
            <a:srcRect l="6632" t="13399" r="7158" b="4027"/>
            <a:stretch/>
          </p:blipFill>
          <p:spPr>
            <a:xfrm>
              <a:off x="22661053" y="7762402"/>
              <a:ext cx="4674287" cy="3167557"/>
            </a:xfrm>
            <a:prstGeom prst="rect">
              <a:avLst/>
            </a:prstGeom>
          </p:spPr>
        </p:pic>
        <p:sp>
          <p:nvSpPr>
            <p:cNvPr id="260" name="TextBox 259">
              <a:extLst>
                <a:ext uri="{FF2B5EF4-FFF2-40B4-BE49-F238E27FC236}">
                  <a16:creationId xmlns:a16="http://schemas.microsoft.com/office/drawing/2014/main" id="{B42DF965-FAEF-4335-B097-0E6BE4998CF5}"/>
                </a:ext>
              </a:extLst>
            </p:cNvPr>
            <p:cNvSpPr txBox="1"/>
            <p:nvPr/>
          </p:nvSpPr>
          <p:spPr>
            <a:xfrm>
              <a:off x="22828503" y="7425814"/>
              <a:ext cx="809399" cy="461665"/>
            </a:xfrm>
            <a:prstGeom prst="rect">
              <a:avLst/>
            </a:prstGeom>
            <a:noFill/>
          </p:spPr>
          <p:txBody>
            <a:bodyPr wrap="square" rtlCol="0">
              <a:spAutoFit/>
            </a:bodyPr>
            <a:lstStyle/>
            <a:p>
              <a:pPr>
                <a:spcAft>
                  <a:spcPts val="600"/>
                </a:spcAft>
              </a:pPr>
              <a:r>
                <a:rPr lang="en-GB" sz="2400" b="1" dirty="0"/>
                <a:t>-20</a:t>
              </a:r>
              <a:endParaRPr lang="en-GB" sz="2400" dirty="0"/>
            </a:p>
          </p:txBody>
        </p:sp>
        <p:sp>
          <p:nvSpPr>
            <p:cNvPr id="261" name="TextBox 260">
              <a:extLst>
                <a:ext uri="{FF2B5EF4-FFF2-40B4-BE49-F238E27FC236}">
                  <a16:creationId xmlns:a16="http://schemas.microsoft.com/office/drawing/2014/main" id="{1191373E-7082-4474-9CEE-C31A55872717}"/>
                </a:ext>
              </a:extLst>
            </p:cNvPr>
            <p:cNvSpPr txBox="1"/>
            <p:nvPr/>
          </p:nvSpPr>
          <p:spPr>
            <a:xfrm>
              <a:off x="24210263" y="7425814"/>
              <a:ext cx="411671" cy="461665"/>
            </a:xfrm>
            <a:prstGeom prst="rect">
              <a:avLst/>
            </a:prstGeom>
            <a:noFill/>
          </p:spPr>
          <p:txBody>
            <a:bodyPr wrap="square" rtlCol="0">
              <a:spAutoFit/>
            </a:bodyPr>
            <a:lstStyle/>
            <a:p>
              <a:pPr>
                <a:spcAft>
                  <a:spcPts val="600"/>
                </a:spcAft>
              </a:pPr>
              <a:r>
                <a:rPr lang="en-GB" sz="2400" b="1" dirty="0"/>
                <a:t>0</a:t>
              </a:r>
              <a:endParaRPr lang="en-GB" sz="2400" dirty="0"/>
            </a:p>
          </p:txBody>
        </p:sp>
        <p:sp>
          <p:nvSpPr>
            <p:cNvPr id="262" name="TextBox 261">
              <a:extLst>
                <a:ext uri="{FF2B5EF4-FFF2-40B4-BE49-F238E27FC236}">
                  <a16:creationId xmlns:a16="http://schemas.microsoft.com/office/drawing/2014/main" id="{F182D939-F83F-49AE-B454-BC0E41E1E445}"/>
                </a:ext>
              </a:extLst>
            </p:cNvPr>
            <p:cNvSpPr txBox="1"/>
            <p:nvPr/>
          </p:nvSpPr>
          <p:spPr>
            <a:xfrm>
              <a:off x="25654151" y="7425814"/>
              <a:ext cx="588247" cy="461665"/>
            </a:xfrm>
            <a:prstGeom prst="rect">
              <a:avLst/>
            </a:prstGeom>
            <a:noFill/>
          </p:spPr>
          <p:txBody>
            <a:bodyPr wrap="square" rtlCol="0">
              <a:spAutoFit/>
            </a:bodyPr>
            <a:lstStyle/>
            <a:p>
              <a:pPr>
                <a:spcAft>
                  <a:spcPts val="600"/>
                </a:spcAft>
              </a:pPr>
              <a:r>
                <a:rPr lang="en-GB" sz="2400" b="1" dirty="0"/>
                <a:t>10</a:t>
              </a:r>
              <a:endParaRPr lang="en-GB" sz="2400" dirty="0"/>
            </a:p>
          </p:txBody>
        </p:sp>
        <p:sp>
          <p:nvSpPr>
            <p:cNvPr id="263" name="TextBox 262">
              <a:extLst>
                <a:ext uri="{FF2B5EF4-FFF2-40B4-BE49-F238E27FC236}">
                  <a16:creationId xmlns:a16="http://schemas.microsoft.com/office/drawing/2014/main" id="{086BAED6-FDB4-4745-838B-E5E62AC5BACA}"/>
                </a:ext>
              </a:extLst>
            </p:cNvPr>
            <p:cNvSpPr txBox="1"/>
            <p:nvPr/>
          </p:nvSpPr>
          <p:spPr>
            <a:xfrm>
              <a:off x="26651319" y="7425814"/>
              <a:ext cx="623295" cy="461665"/>
            </a:xfrm>
            <a:prstGeom prst="rect">
              <a:avLst/>
            </a:prstGeom>
            <a:noFill/>
          </p:spPr>
          <p:txBody>
            <a:bodyPr wrap="square" rtlCol="0">
              <a:spAutoFit/>
            </a:bodyPr>
            <a:lstStyle/>
            <a:p>
              <a:pPr>
                <a:spcAft>
                  <a:spcPts val="600"/>
                </a:spcAft>
              </a:pPr>
              <a:r>
                <a:rPr lang="en-GB" sz="2400" b="1" dirty="0"/>
                <a:t>20</a:t>
              </a:r>
              <a:endParaRPr lang="en-GB" sz="2400" dirty="0"/>
            </a:p>
          </p:txBody>
        </p:sp>
      </p:grpSp>
      <p:sp>
        <p:nvSpPr>
          <p:cNvPr id="264" name="TextBox 263">
            <a:extLst>
              <a:ext uri="{FF2B5EF4-FFF2-40B4-BE49-F238E27FC236}">
                <a16:creationId xmlns:a16="http://schemas.microsoft.com/office/drawing/2014/main" id="{B3D4FE4F-9A22-4EB4-A569-58F3AB2EEFCE}"/>
              </a:ext>
            </a:extLst>
          </p:cNvPr>
          <p:cNvSpPr txBox="1"/>
          <p:nvPr/>
        </p:nvSpPr>
        <p:spPr>
          <a:xfrm>
            <a:off x="15927469" y="11178079"/>
            <a:ext cx="3120422" cy="461665"/>
          </a:xfrm>
          <a:prstGeom prst="rect">
            <a:avLst/>
          </a:prstGeom>
          <a:noFill/>
        </p:spPr>
        <p:txBody>
          <a:bodyPr wrap="square" rtlCol="0">
            <a:spAutoFit/>
          </a:bodyPr>
          <a:lstStyle/>
          <a:p>
            <a:pPr>
              <a:spcAft>
                <a:spcPts val="600"/>
              </a:spcAft>
            </a:pPr>
            <a:r>
              <a:rPr lang="en-GB" sz="2400" b="1" dirty="0"/>
              <a:t>ERA-Interim (79 km)</a:t>
            </a:r>
            <a:endParaRPr lang="en-GB" sz="2400" dirty="0"/>
          </a:p>
        </p:txBody>
      </p:sp>
      <p:sp>
        <p:nvSpPr>
          <p:cNvPr id="265" name="TextBox 264">
            <a:extLst>
              <a:ext uri="{FF2B5EF4-FFF2-40B4-BE49-F238E27FC236}">
                <a16:creationId xmlns:a16="http://schemas.microsoft.com/office/drawing/2014/main" id="{E62F90D6-B867-4540-B5CD-FCC92482F315}"/>
              </a:ext>
            </a:extLst>
          </p:cNvPr>
          <p:cNvSpPr txBox="1"/>
          <p:nvPr/>
        </p:nvSpPr>
        <p:spPr>
          <a:xfrm>
            <a:off x="26742910" y="11145041"/>
            <a:ext cx="2053006" cy="461665"/>
          </a:xfrm>
          <a:prstGeom prst="rect">
            <a:avLst/>
          </a:prstGeom>
          <a:noFill/>
        </p:spPr>
        <p:txBody>
          <a:bodyPr wrap="square" rtlCol="0">
            <a:spAutoFit/>
          </a:bodyPr>
          <a:lstStyle/>
          <a:p>
            <a:pPr algn="r">
              <a:spcAft>
                <a:spcPts val="600"/>
              </a:spcAft>
            </a:pPr>
            <a:r>
              <a:rPr lang="en-GB" sz="2400" b="1" dirty="0"/>
              <a:t>ERA5 (31 km)</a:t>
            </a:r>
            <a:endParaRPr lang="en-GB" sz="2400" dirty="0"/>
          </a:p>
        </p:txBody>
      </p:sp>
      <p:sp>
        <p:nvSpPr>
          <p:cNvPr id="266" name="TextBox 265">
            <a:extLst>
              <a:ext uri="{FF2B5EF4-FFF2-40B4-BE49-F238E27FC236}">
                <a16:creationId xmlns:a16="http://schemas.microsoft.com/office/drawing/2014/main" id="{F616812D-2022-4ABA-99AC-B30E07E517B0}"/>
              </a:ext>
            </a:extLst>
          </p:cNvPr>
          <p:cNvSpPr txBox="1"/>
          <p:nvPr/>
        </p:nvSpPr>
        <p:spPr>
          <a:xfrm>
            <a:off x="21260175" y="15296132"/>
            <a:ext cx="2805628" cy="461665"/>
          </a:xfrm>
          <a:prstGeom prst="rect">
            <a:avLst/>
          </a:prstGeom>
          <a:noFill/>
        </p:spPr>
        <p:txBody>
          <a:bodyPr wrap="square" rtlCol="0">
            <a:spAutoFit/>
          </a:bodyPr>
          <a:lstStyle/>
          <a:p>
            <a:pPr algn="ctr">
              <a:spcAft>
                <a:spcPts val="600"/>
              </a:spcAft>
            </a:pPr>
            <a:r>
              <a:rPr lang="en-GB" sz="2400" b="1" dirty="0"/>
              <a:t>ERA5-Land (9 km)</a:t>
            </a:r>
            <a:endParaRPr lang="en-GB" sz="2400" dirty="0"/>
          </a:p>
        </p:txBody>
      </p:sp>
      <p:sp>
        <p:nvSpPr>
          <p:cNvPr id="267" name="Title 1">
            <a:extLst>
              <a:ext uri="{FF2B5EF4-FFF2-40B4-BE49-F238E27FC236}">
                <a16:creationId xmlns:a16="http://schemas.microsoft.com/office/drawing/2014/main" id="{4C34D3ED-AC5E-4967-95F7-BBC1F60391DF}"/>
              </a:ext>
            </a:extLst>
          </p:cNvPr>
          <p:cNvSpPr txBox="1">
            <a:spLocks/>
          </p:cNvSpPr>
          <p:nvPr/>
        </p:nvSpPr>
        <p:spPr>
          <a:xfrm>
            <a:off x="16613604" y="15943844"/>
            <a:ext cx="12264850" cy="765855"/>
          </a:xfrm>
          <a:prstGeom prst="rect">
            <a:avLst/>
          </a:prstGeom>
        </p:spPr>
        <p:txBody>
          <a:bodyPr wrap="square" lIns="324000" tIns="187200" rIns="324000" bIns="18720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1200"/>
              </a:spcAft>
            </a:pPr>
            <a:r>
              <a:rPr lang="en-GB" sz="2800" dirty="0"/>
              <a:t>Added value of higher spatial resolution on  Soil Temperature (15 March 2010)</a:t>
            </a:r>
            <a:endParaRPr lang="en-GB" sz="2800" dirty="0">
              <a:latin typeface="Arial"/>
              <a:ea typeface="+mn-ea"/>
              <a:cs typeface="Arial"/>
            </a:endParaRPr>
          </a:p>
        </p:txBody>
      </p:sp>
      <p:pic>
        <p:nvPicPr>
          <p:cNvPr id="268" name="Picture 267">
            <a:extLst>
              <a:ext uri="{FF2B5EF4-FFF2-40B4-BE49-F238E27FC236}">
                <a16:creationId xmlns:a16="http://schemas.microsoft.com/office/drawing/2014/main" id="{7D7DB4F9-6CFF-4E4B-A92A-FF33C69C285E}"/>
              </a:ext>
            </a:extLst>
          </p:cNvPr>
          <p:cNvPicPr>
            <a:picLocks noChangeAspect="1"/>
          </p:cNvPicPr>
          <p:nvPr/>
        </p:nvPicPr>
        <p:blipFill rotWithShape="1">
          <a:blip r:embed="rId27">
            <a:extLst>
              <a:ext uri="{28A0092B-C50C-407E-A947-70E740481C1C}">
                <a14:useLocalDpi xmlns:a14="http://schemas.microsoft.com/office/drawing/2010/main" val="0"/>
              </a:ext>
            </a:extLst>
          </a:blip>
          <a:srcRect t="988"/>
          <a:stretch/>
        </p:blipFill>
        <p:spPr>
          <a:xfrm>
            <a:off x="15779665" y="18487987"/>
            <a:ext cx="5651292" cy="4536269"/>
          </a:xfrm>
          <a:prstGeom prst="rect">
            <a:avLst/>
          </a:prstGeom>
        </p:spPr>
      </p:pic>
      <p:pic>
        <p:nvPicPr>
          <p:cNvPr id="269" name="Picture 268">
            <a:extLst>
              <a:ext uri="{FF2B5EF4-FFF2-40B4-BE49-F238E27FC236}">
                <a16:creationId xmlns:a16="http://schemas.microsoft.com/office/drawing/2014/main" id="{E9662EAB-277D-4CC6-A9B7-0C959A84A6A2}"/>
              </a:ext>
            </a:extLst>
          </p:cNvPr>
          <p:cNvPicPr>
            <a:picLocks noChangeAspect="1"/>
          </p:cNvPicPr>
          <p:nvPr/>
        </p:nvPicPr>
        <p:blipFill rotWithShape="1">
          <a:blip r:embed="rId28">
            <a:extLst>
              <a:ext uri="{28A0092B-C50C-407E-A947-70E740481C1C}">
                <a14:useLocalDpi xmlns:a14="http://schemas.microsoft.com/office/drawing/2010/main" val="0"/>
              </a:ext>
            </a:extLst>
          </a:blip>
          <a:srcRect t="10148"/>
          <a:stretch/>
        </p:blipFill>
        <p:spPr>
          <a:xfrm>
            <a:off x="22094892" y="18113038"/>
            <a:ext cx="7089852" cy="4607947"/>
          </a:xfrm>
          <a:prstGeom prst="rect">
            <a:avLst/>
          </a:prstGeom>
        </p:spPr>
      </p:pic>
      <p:sp>
        <p:nvSpPr>
          <p:cNvPr id="270" name="CustomShape 3">
            <a:extLst>
              <a:ext uri="{FF2B5EF4-FFF2-40B4-BE49-F238E27FC236}">
                <a16:creationId xmlns:a16="http://schemas.microsoft.com/office/drawing/2014/main" id="{09627E48-413B-4747-9C4E-EBE10B01F88C}"/>
              </a:ext>
            </a:extLst>
          </p:cNvPr>
          <p:cNvSpPr/>
          <p:nvPr/>
        </p:nvSpPr>
        <p:spPr>
          <a:xfrm>
            <a:off x="17830423" y="17748382"/>
            <a:ext cx="1549775" cy="318004"/>
          </a:xfrm>
          <a:prstGeom prst="rect">
            <a:avLst/>
          </a:prstGeom>
          <a:noFill/>
          <a:ln>
            <a:noFill/>
          </a:ln>
        </p:spPr>
        <p:txBody>
          <a:bodyPr lIns="90000" tIns="45000" rIns="90000" bIns="45000"/>
          <a:lstStyle/>
          <a:p>
            <a:pPr marL="0" marR="0" lvl="0" indent="0" algn="l" defTabSz="914400" rtl="0" eaLnBrk="1" fontAlgn="auto" latinLnBrk="0" hangingPunct="1">
              <a:lnSpc>
                <a:spcPct val="102000"/>
              </a:lnSpc>
              <a:spcBef>
                <a:spcPts val="0"/>
              </a:spcBef>
              <a:spcAft>
                <a:spcPts val="0"/>
              </a:spcAft>
              <a:buClrTx/>
              <a:buSzPct val="50000"/>
              <a:buFontTx/>
              <a:buNone/>
              <a:tabLst/>
              <a:defRPr/>
            </a:pPr>
            <a:r>
              <a:rPr kumimoji="0" lang="el-GR" sz="2400" b="1" i="0" u="none" strike="noStrike" kern="1200" cap="none" spc="0" normalizeH="0" baseline="0" noProof="0" dirty="0">
                <a:ln>
                  <a:noFill/>
                </a:ln>
                <a:solidFill>
                  <a:srgbClr val="000000"/>
                </a:solidFill>
                <a:effectLst/>
                <a:uLnTx/>
                <a:uFillTx/>
                <a:latin typeface="Arial"/>
                <a:ea typeface="+mn-ea"/>
                <a:cs typeface="+mn-cs"/>
              </a:rPr>
              <a:t>Δ</a:t>
            </a:r>
            <a:r>
              <a:rPr kumimoji="0" lang="en-GB" sz="2400" b="1" i="0" u="none" strike="noStrike" kern="1200" cap="none" spc="0" normalizeH="0" baseline="0" noProof="0" dirty="0">
                <a:ln>
                  <a:noFill/>
                </a:ln>
                <a:solidFill>
                  <a:srgbClr val="000000"/>
                </a:solidFill>
                <a:effectLst/>
                <a:uLnTx/>
                <a:uFillTx/>
                <a:latin typeface="Arial"/>
                <a:ea typeface="+mn-ea"/>
                <a:cs typeface="+mn-cs"/>
              </a:rPr>
              <a:t>h (km)</a:t>
            </a:r>
          </a:p>
          <a:p>
            <a:pPr marL="0" marR="0" lvl="0" indent="0" algn="l" defTabSz="914400" rtl="0" eaLnBrk="1" fontAlgn="auto" latinLnBrk="0" hangingPunct="1">
              <a:lnSpc>
                <a:spcPct val="102000"/>
              </a:lnSpc>
              <a:spcBef>
                <a:spcPts val="0"/>
              </a:spcBef>
              <a:spcAft>
                <a:spcPts val="0"/>
              </a:spcAft>
              <a:buClrTx/>
              <a:buSzPct val="50000"/>
              <a:buFontTx/>
              <a:buNone/>
              <a:tabLst/>
              <a:defRPr/>
            </a:pPr>
            <a:endParaRPr kumimoji="0" lang="en-GB" sz="1400" b="1" i="0" u="none" strike="noStrike" kern="1200" cap="none" spc="0" normalizeH="0" baseline="0" noProof="0" dirty="0">
              <a:ln>
                <a:noFill/>
              </a:ln>
              <a:solidFill>
                <a:srgbClr val="000000"/>
              </a:solidFill>
              <a:effectLst/>
              <a:uLnTx/>
              <a:uFillTx/>
              <a:latin typeface="Arial"/>
              <a:ea typeface="+mn-ea"/>
              <a:cs typeface="+mn-cs"/>
            </a:endParaRPr>
          </a:p>
          <a:p>
            <a:pPr marL="457200" marR="0" lvl="1" indent="0" algn="l" defTabSz="914400" rtl="0" eaLnBrk="1" fontAlgn="auto" latinLnBrk="0" hangingPunct="1">
              <a:lnSpc>
                <a:spcPct val="102000"/>
              </a:lnSpc>
              <a:spcBef>
                <a:spcPts val="0"/>
              </a:spcBef>
              <a:spcAft>
                <a:spcPts val="0"/>
              </a:spcAft>
              <a:buClrTx/>
              <a:buSzPct val="50000"/>
              <a:buFontTx/>
              <a:buNone/>
              <a:tabLst/>
              <a:defRPr/>
            </a:pPr>
            <a:endParaRPr kumimoji="0" lang="en-GB" sz="1600" b="0" i="0" u="none" strike="noStrike" kern="1200" cap="none" spc="0" normalizeH="0" baseline="0" noProof="0" dirty="0">
              <a:ln>
                <a:noFill/>
              </a:ln>
              <a:solidFill>
                <a:srgbClr val="000000"/>
              </a:solidFill>
              <a:effectLst/>
              <a:uLnTx/>
              <a:uFillTx/>
              <a:latin typeface="Arial"/>
              <a:ea typeface="+mn-ea"/>
              <a:cs typeface="+mn-cs"/>
              <a:sym typeface="Wingdings" panose="05000000000000000000" pitchFamily="2" charset="2"/>
            </a:endParaRPr>
          </a:p>
          <a:p>
            <a:pPr marL="742950" marR="0" lvl="1" indent="-285750" algn="l" defTabSz="914400" rtl="0" eaLnBrk="1" fontAlgn="auto" latinLnBrk="0" hangingPunct="1">
              <a:lnSpc>
                <a:spcPct val="102000"/>
              </a:lnSpc>
              <a:spcBef>
                <a:spcPts val="0"/>
              </a:spcBef>
              <a:spcAft>
                <a:spcPts val="0"/>
              </a:spcAft>
              <a:buClrTx/>
              <a:buSzPct val="50000"/>
              <a:buFont typeface="Arial" panose="020B0604020202020204" pitchFamily="34" charset="0"/>
              <a:buChar char="•"/>
              <a:tabLst/>
              <a:defRPr/>
            </a:pPr>
            <a:endParaRPr kumimoji="0" lang="en-GB" sz="16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2000"/>
              </a:lnSpc>
              <a:spcBef>
                <a:spcPts val="0"/>
              </a:spcBef>
              <a:spcAft>
                <a:spcPts val="0"/>
              </a:spcAft>
              <a:buClrTx/>
              <a:buSzPct val="50000"/>
              <a:buFontTx/>
              <a:buNone/>
              <a:tabLst/>
              <a:defRPr/>
            </a:pPr>
            <a:endParaRPr kumimoji="0" lang="en-GB" sz="1600" b="1" i="0" u="none" strike="noStrike" kern="1200" cap="none" spc="0" normalizeH="0" baseline="0" noProof="0" dirty="0">
              <a:ln>
                <a:noFill/>
              </a:ln>
              <a:solidFill>
                <a:srgbClr val="000000"/>
              </a:solidFill>
              <a:effectLst/>
              <a:uLnTx/>
              <a:uFillTx/>
              <a:latin typeface="Arial"/>
              <a:ea typeface="+mn-ea"/>
              <a:cs typeface="+mn-cs"/>
            </a:endParaRPr>
          </a:p>
          <a:p>
            <a:pPr marL="285750" marR="0" lvl="0" indent="-285750" algn="l" defTabSz="914400" rtl="0" eaLnBrk="1" fontAlgn="auto" latinLnBrk="0" hangingPunct="1">
              <a:lnSpc>
                <a:spcPct val="102000"/>
              </a:lnSpc>
              <a:spcBef>
                <a:spcPts val="0"/>
              </a:spcBef>
              <a:spcAft>
                <a:spcPts val="0"/>
              </a:spcAft>
              <a:buClrTx/>
              <a:buSzPct val="50000"/>
              <a:buFont typeface="Arial" panose="020B0604020202020204" pitchFamily="34" charset="0"/>
              <a:buChar char="•"/>
              <a:tabLst/>
              <a:defRPr/>
            </a:pPr>
            <a:endParaRPr kumimoji="0" lang="en-GB" sz="1600" b="1" i="0" u="none" strike="noStrike" kern="1200" cap="none" spc="0" normalizeH="0" baseline="0" noProof="0" dirty="0">
              <a:ln>
                <a:noFill/>
              </a:ln>
              <a:solidFill>
                <a:srgbClr val="000000"/>
              </a:solidFill>
              <a:effectLst/>
              <a:uLnTx/>
              <a:uFillTx/>
              <a:latin typeface="Arial"/>
              <a:ea typeface="+mn-ea"/>
              <a:cs typeface="+mn-cs"/>
            </a:endParaRPr>
          </a:p>
        </p:txBody>
      </p:sp>
      <p:sp>
        <p:nvSpPr>
          <p:cNvPr id="271" name="CustomShape 3">
            <a:extLst>
              <a:ext uri="{FF2B5EF4-FFF2-40B4-BE49-F238E27FC236}">
                <a16:creationId xmlns:a16="http://schemas.microsoft.com/office/drawing/2014/main" id="{89CE4FCA-658F-4EA2-8EBC-314520BAFE20}"/>
              </a:ext>
            </a:extLst>
          </p:cNvPr>
          <p:cNvSpPr/>
          <p:nvPr/>
        </p:nvSpPr>
        <p:spPr>
          <a:xfrm>
            <a:off x="23008558" y="17727658"/>
            <a:ext cx="5154930" cy="640938"/>
          </a:xfrm>
          <a:prstGeom prst="rect">
            <a:avLst/>
          </a:prstGeom>
          <a:noFill/>
          <a:ln>
            <a:noFill/>
          </a:ln>
        </p:spPr>
        <p:txBody>
          <a:bodyPr lIns="90000" tIns="45000" rIns="90000" bIns="45000"/>
          <a:lstStyle/>
          <a:p>
            <a:pPr marL="0" marR="0" lvl="0" indent="0" algn="l" defTabSz="914400" rtl="0" eaLnBrk="1" fontAlgn="auto" latinLnBrk="0" hangingPunct="1">
              <a:lnSpc>
                <a:spcPct val="102000"/>
              </a:lnSpc>
              <a:spcBef>
                <a:spcPts val="0"/>
              </a:spcBef>
              <a:spcAft>
                <a:spcPts val="0"/>
              </a:spcAft>
              <a:buClrTx/>
              <a:buSzPct val="50000"/>
              <a:buFontTx/>
              <a:buNone/>
              <a:tabLst/>
              <a:defRPr/>
            </a:pPr>
            <a:r>
              <a:rPr kumimoji="0" lang="en-GB" sz="1800" b="1" i="0" u="none" strike="noStrike" kern="1200" cap="none" spc="0" normalizeH="0" baseline="0" noProof="0" dirty="0">
                <a:ln>
                  <a:noFill/>
                </a:ln>
                <a:solidFill>
                  <a:srgbClr val="000000"/>
                </a:solidFill>
                <a:effectLst/>
                <a:uLnTx/>
                <a:uFillTx/>
                <a:latin typeface="Arial"/>
                <a:ea typeface="+mn-ea"/>
                <a:cs typeface="+mn-cs"/>
              </a:rPr>
              <a:t>		     T2m</a:t>
            </a:r>
          </a:p>
          <a:p>
            <a:pPr marL="0" marR="0" lvl="0" indent="0" algn="l" defTabSz="914400" rtl="0" eaLnBrk="1" fontAlgn="auto" latinLnBrk="0" hangingPunct="1">
              <a:lnSpc>
                <a:spcPct val="102000"/>
              </a:lnSpc>
              <a:spcBef>
                <a:spcPts val="0"/>
              </a:spcBef>
              <a:spcAft>
                <a:spcPts val="0"/>
              </a:spcAft>
              <a:buClrTx/>
              <a:buSzPct val="50000"/>
              <a:buFontTx/>
              <a:buNone/>
              <a:tabLst/>
              <a:defRPr/>
            </a:pPr>
            <a:r>
              <a:rPr kumimoji="0" lang="en-GB" sz="1800" b="1" i="0" u="none" strike="noStrike" kern="1200" cap="none" spc="0" normalizeH="0" baseline="0" noProof="0" dirty="0">
                <a:ln>
                  <a:noFill/>
                </a:ln>
                <a:solidFill>
                  <a:srgbClr val="000000"/>
                </a:solidFill>
                <a:effectLst/>
                <a:uLnTx/>
                <a:uFillTx/>
                <a:latin typeface="Arial"/>
                <a:ea typeface="+mn-ea"/>
                <a:cs typeface="+mn-cs"/>
              </a:rPr>
              <a:t>RMSE(corrected)- RMSE(no corrected) (K)</a:t>
            </a:r>
          </a:p>
          <a:p>
            <a:pPr marL="0" marR="0" lvl="0" indent="0" algn="l" defTabSz="914400" rtl="0" eaLnBrk="1" fontAlgn="auto" latinLnBrk="0" hangingPunct="1">
              <a:lnSpc>
                <a:spcPct val="102000"/>
              </a:lnSpc>
              <a:spcBef>
                <a:spcPts val="0"/>
              </a:spcBef>
              <a:spcAft>
                <a:spcPts val="0"/>
              </a:spcAft>
              <a:buClrTx/>
              <a:buSzPct val="50000"/>
              <a:buFontTx/>
              <a:buNone/>
              <a:tabLst/>
              <a:defRPr/>
            </a:pPr>
            <a:endParaRPr kumimoji="0" lang="en-GB" sz="1400" b="1" i="0" u="none" strike="noStrike" kern="1200" cap="none" spc="0" normalizeH="0" baseline="0" noProof="0" dirty="0">
              <a:ln>
                <a:noFill/>
              </a:ln>
              <a:solidFill>
                <a:srgbClr val="000000"/>
              </a:solidFill>
              <a:effectLst/>
              <a:uLnTx/>
              <a:uFillTx/>
              <a:latin typeface="Arial"/>
              <a:ea typeface="+mn-ea"/>
              <a:cs typeface="+mn-cs"/>
            </a:endParaRPr>
          </a:p>
          <a:p>
            <a:pPr marL="457200" marR="0" lvl="1" indent="0" algn="l" defTabSz="914400" rtl="0" eaLnBrk="1" fontAlgn="auto" latinLnBrk="0" hangingPunct="1">
              <a:lnSpc>
                <a:spcPct val="102000"/>
              </a:lnSpc>
              <a:spcBef>
                <a:spcPts val="0"/>
              </a:spcBef>
              <a:spcAft>
                <a:spcPts val="0"/>
              </a:spcAft>
              <a:buClrTx/>
              <a:buSzPct val="50000"/>
              <a:buFontTx/>
              <a:buNone/>
              <a:tabLst/>
              <a:defRPr/>
            </a:pPr>
            <a:endParaRPr kumimoji="0" lang="en-GB" sz="1600" b="0" i="0" u="none" strike="noStrike" kern="1200" cap="none" spc="0" normalizeH="0" baseline="0" noProof="0" dirty="0">
              <a:ln>
                <a:noFill/>
              </a:ln>
              <a:solidFill>
                <a:srgbClr val="000000"/>
              </a:solidFill>
              <a:effectLst/>
              <a:uLnTx/>
              <a:uFillTx/>
              <a:latin typeface="Arial"/>
              <a:ea typeface="+mn-ea"/>
              <a:cs typeface="+mn-cs"/>
              <a:sym typeface="Wingdings" panose="05000000000000000000" pitchFamily="2" charset="2"/>
            </a:endParaRPr>
          </a:p>
          <a:p>
            <a:pPr marL="742950" marR="0" lvl="1" indent="-285750" algn="l" defTabSz="914400" rtl="0" eaLnBrk="1" fontAlgn="auto" latinLnBrk="0" hangingPunct="1">
              <a:lnSpc>
                <a:spcPct val="102000"/>
              </a:lnSpc>
              <a:spcBef>
                <a:spcPts val="0"/>
              </a:spcBef>
              <a:spcAft>
                <a:spcPts val="0"/>
              </a:spcAft>
              <a:buClrTx/>
              <a:buSzPct val="50000"/>
              <a:buFont typeface="Arial" panose="020B0604020202020204" pitchFamily="34" charset="0"/>
              <a:buChar char="•"/>
              <a:tabLst/>
              <a:defRPr/>
            </a:pPr>
            <a:endParaRPr kumimoji="0" lang="en-GB" sz="16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2000"/>
              </a:lnSpc>
              <a:spcBef>
                <a:spcPts val="0"/>
              </a:spcBef>
              <a:spcAft>
                <a:spcPts val="0"/>
              </a:spcAft>
              <a:buClrTx/>
              <a:buSzPct val="50000"/>
              <a:buFontTx/>
              <a:buNone/>
              <a:tabLst/>
              <a:defRPr/>
            </a:pPr>
            <a:endParaRPr kumimoji="0" lang="en-GB" sz="1600" b="1" i="0" u="none" strike="noStrike" kern="1200" cap="none" spc="0" normalizeH="0" baseline="0" noProof="0" dirty="0">
              <a:ln>
                <a:noFill/>
              </a:ln>
              <a:solidFill>
                <a:srgbClr val="000000"/>
              </a:solidFill>
              <a:effectLst/>
              <a:uLnTx/>
              <a:uFillTx/>
              <a:latin typeface="Arial"/>
              <a:ea typeface="+mn-ea"/>
              <a:cs typeface="+mn-cs"/>
            </a:endParaRPr>
          </a:p>
          <a:p>
            <a:pPr marL="285750" marR="0" lvl="0" indent="-285750" algn="l" defTabSz="914400" rtl="0" eaLnBrk="1" fontAlgn="auto" latinLnBrk="0" hangingPunct="1">
              <a:lnSpc>
                <a:spcPct val="102000"/>
              </a:lnSpc>
              <a:spcBef>
                <a:spcPts val="0"/>
              </a:spcBef>
              <a:spcAft>
                <a:spcPts val="0"/>
              </a:spcAft>
              <a:buClrTx/>
              <a:buSzPct val="50000"/>
              <a:buFont typeface="Arial" panose="020B0604020202020204" pitchFamily="34" charset="0"/>
              <a:buChar char="•"/>
              <a:tabLst/>
              <a:defRPr/>
            </a:pPr>
            <a:endParaRPr kumimoji="0" lang="en-GB" sz="1600" b="1" i="0" u="none" strike="noStrike" kern="1200" cap="none" spc="0" normalizeH="0" baseline="0" noProof="0" dirty="0">
              <a:ln>
                <a:noFill/>
              </a:ln>
              <a:solidFill>
                <a:srgbClr val="000000"/>
              </a:solidFill>
              <a:effectLst/>
              <a:uLnTx/>
              <a:uFillTx/>
              <a:latin typeface="Arial"/>
              <a:ea typeface="+mn-ea"/>
              <a:cs typeface="+mn-cs"/>
            </a:endParaRPr>
          </a:p>
        </p:txBody>
      </p:sp>
      <p:sp>
        <p:nvSpPr>
          <p:cNvPr id="272" name="Title 1">
            <a:extLst>
              <a:ext uri="{FF2B5EF4-FFF2-40B4-BE49-F238E27FC236}">
                <a16:creationId xmlns:a16="http://schemas.microsoft.com/office/drawing/2014/main" id="{B9997FD2-F2E0-4DB6-976C-7D18B06B985A}"/>
              </a:ext>
            </a:extLst>
          </p:cNvPr>
          <p:cNvSpPr txBox="1">
            <a:spLocks/>
          </p:cNvSpPr>
          <p:nvPr/>
        </p:nvSpPr>
        <p:spPr>
          <a:xfrm>
            <a:off x="15505107" y="23637274"/>
            <a:ext cx="14057957" cy="1257015"/>
          </a:xfrm>
          <a:prstGeom prst="rect">
            <a:avLst/>
          </a:prstGeom>
        </p:spPr>
        <p:txBody>
          <a:bodyPr wrap="square" lIns="324000" tIns="187200" rIns="324000" bIns="18720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nSpc>
                <a:spcPct val="102000"/>
              </a:lnSpc>
              <a:spcBef>
                <a:spcPts val="0"/>
              </a:spcBef>
              <a:buClr>
                <a:srgbClr val="FF0000"/>
              </a:buClr>
              <a:buSzPct val="50000"/>
              <a:defRPr/>
            </a:pPr>
            <a:r>
              <a:rPr lang="en-GB" sz="2800" dirty="0">
                <a:solidFill>
                  <a:srgbClr val="000000"/>
                </a:solidFill>
                <a:latin typeface="Arial"/>
              </a:rPr>
              <a:t>Correct for differences in orography due to different model resolutions, with lapse rate adjustment.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6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5" grpId="0"/>
      <p:bldP spid="26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17435</TotalTime>
  <Words>579</Words>
  <Application>Microsoft Office PowerPoint</Application>
  <PresentationFormat>Custom</PresentationFormat>
  <Paragraphs>106</Paragraphs>
  <Slides>1</Slides>
  <Notes>1</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11" baseType="lpstr">
      <vt:lpstr>ＭＳ Ｐゴシック</vt:lpstr>
      <vt:lpstr>ＭＳ Ｐゴシック</vt:lpstr>
      <vt:lpstr>Arial</vt:lpstr>
      <vt:lpstr>Calibri</vt:lpstr>
      <vt:lpstr>Helvetica</vt:lpstr>
      <vt:lpstr>Times</vt:lpstr>
      <vt:lpstr>Times New Roman</vt:lpstr>
      <vt:lpstr>Wingdings</vt:lpstr>
      <vt:lpstr>Office Theme</vt:lpstr>
      <vt:lpstr>Slide</vt:lpstr>
      <vt:lpstr>PowerPoint Presentation</vt:lpstr>
    </vt:vector>
  </TitlesOfParts>
  <Company>ECMWF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Robert Hine</dc:creator>
  <cp:lastModifiedBy>Souhail Boussetta</cp:lastModifiedBy>
  <cp:revision>125</cp:revision>
  <cp:lastPrinted>2015-09-03T16:05:05Z</cp:lastPrinted>
  <dcterms:created xsi:type="dcterms:W3CDTF">2016-05-26T16:11:19Z</dcterms:created>
  <dcterms:modified xsi:type="dcterms:W3CDTF">2018-09-13T18:02:35Z</dcterms:modified>
</cp:coreProperties>
</file>