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6" r:id="rId2"/>
    <p:sldId id="344" r:id="rId3"/>
    <p:sldId id="364" r:id="rId4"/>
    <p:sldId id="345" r:id="rId5"/>
    <p:sldId id="346" r:id="rId6"/>
    <p:sldId id="342" r:id="rId7"/>
    <p:sldId id="366" r:id="rId8"/>
    <p:sldId id="367" r:id="rId9"/>
    <p:sldId id="368" r:id="rId10"/>
    <p:sldId id="369" r:id="rId11"/>
    <p:sldId id="370" r:id="rId12"/>
    <p:sldId id="372" r:id="rId13"/>
    <p:sldId id="379" r:id="rId14"/>
    <p:sldId id="382" r:id="rId15"/>
    <p:sldId id="374" r:id="rId16"/>
    <p:sldId id="375" r:id="rId17"/>
    <p:sldId id="383" r:id="rId18"/>
    <p:sldId id="386" r:id="rId19"/>
    <p:sldId id="378" r:id="rId20"/>
    <p:sldId id="387" r:id="rId21"/>
    <p:sldId id="384" r:id="rId22"/>
    <p:sldId id="385" r:id="rId23"/>
    <p:sldId id="377" r:id="rId24"/>
  </p:sldIdLst>
  <p:sldSz cx="9144000" cy="6858000" type="screen4x3"/>
  <p:notesSz cx="6718300" cy="9855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4156">
          <p15:clr>
            <a:srgbClr val="A4A3A4"/>
          </p15:clr>
        </p15:guide>
        <p15:guide id="2" pos="79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54" d="100"/>
          <a:sy n="54" d="100"/>
        </p:scale>
        <p:origin x="-1608" y="-112"/>
      </p:cViewPr>
      <p:guideLst>
        <p:guide orient="horz" pos="4156"/>
        <p:guide pos="79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312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handoutMaster" Target="handoutMasters/handoutMaster1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05482" y="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631EFE-360F-48AC-BA5A-6156D981C3F7}" type="datetimeFigureOut">
              <a:rPr lang="fr-FR" smtClean="0"/>
              <a:t>16/11/16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6073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05482" y="936073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85876F-B0C2-4528-96BE-BAABE6E6205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56906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05482" y="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51F1A4-9489-9149-A66D-92E3FF76D262}" type="datetimeFigureOut">
              <a:rPr lang="en-US" smtClean="0"/>
              <a:t>16/11/16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95350" y="739775"/>
            <a:ext cx="4927600" cy="3695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1830" y="4681220"/>
            <a:ext cx="5374640" cy="443484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6073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05482" y="9360730"/>
            <a:ext cx="2911263" cy="492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EF6A1A-E8A3-EC49-8ACF-A85B756E99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0930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167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>
              <a:latin typeface="Calibri" charset="0"/>
              <a:ea typeface="ＭＳ Ｐゴシック" charset="0"/>
            </a:endParaRPr>
          </a:p>
        </p:txBody>
      </p:sp>
      <p:sp>
        <p:nvSpPr>
          <p:cNvPr id="1167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3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16679" indent="-275646" eaLnBrk="0" hangingPunct="0">
              <a:defRPr sz="23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02583" indent="-220517" eaLnBrk="0" hangingPunct="0">
              <a:defRPr sz="23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543616" indent="-220517" eaLnBrk="0" hangingPunct="0">
              <a:defRPr sz="23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1984649" indent="-220517" eaLnBrk="0" hangingPunct="0">
              <a:defRPr sz="23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425682" indent="-220517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866716" indent="-220517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307749" indent="-220517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748782" indent="-220517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31C6A7CE-F565-D547-8357-6715835BE46D}" type="slidenum">
              <a:rPr lang="en-GB" sz="1200"/>
              <a:pPr/>
              <a:t>4</a:t>
            </a:fld>
            <a:endParaRPr lang="en-GB" sz="1200"/>
          </a:p>
        </p:txBody>
      </p:sp>
    </p:spTree>
    <p:extLst>
      <p:ext uri="{BB962C8B-B14F-4D97-AF65-F5344CB8AC3E}">
        <p14:creationId xmlns:p14="http://schemas.microsoft.com/office/powerpoint/2010/main" val="22301251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EC116977-5E98-4A19-85A6-B30C45A60F0D}" type="slidenum">
              <a:rPr lang="en-GB" altLang="en-US"/>
              <a:pPr/>
              <a:t>7</a:t>
            </a:fld>
            <a:endParaRPr lang="en-GB" altLang="en-US"/>
          </a:p>
        </p:txBody>
      </p:sp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862013" y="704850"/>
            <a:ext cx="5381625" cy="3960813"/>
          </a:xfrm>
          <a:prstGeom prst="rect">
            <a:avLst/>
          </a:prstGeom>
          <a:solidFill>
            <a:srgbClr val="FFFFFF"/>
          </a:solidFill>
          <a:ln w="9360" cap="flat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8914" name="Text Box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60438" y="4879975"/>
            <a:ext cx="5178425" cy="477837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66600" tIns="33480" rIns="66600" bIns="33480"/>
          <a:lstStyle/>
          <a:p>
            <a:pPr marL="215900" eaLnBrk="1">
              <a:lnSpc>
                <a:spcPct val="95000"/>
              </a:lnSpc>
              <a:spcBef>
                <a:spcPct val="0"/>
              </a:spcBef>
              <a:buSzPct val="45000"/>
              <a:buFont typeface="StarSymbol" charset="0"/>
              <a:buChar char="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</a:tabLst>
            </a:pPr>
            <a:fld id="{6087A301-8B88-4368-8540-6EBD83B5EEA0}" type="slidenum">
              <a:rPr lang="en-GB" altLang="en-US" sz="800">
                <a:latin typeface="Arial" panose="020B0604020202020204" pitchFamily="34" charset="0"/>
                <a:ea typeface="DejaVu Sans" charset="0"/>
                <a:cs typeface="DejaVu Sans" charset="0"/>
              </a:rPr>
              <a:pPr marL="215900" eaLnBrk="1">
                <a:lnSpc>
                  <a:spcPct val="95000"/>
                </a:lnSpc>
                <a:spcBef>
                  <a:spcPct val="0"/>
                </a:spcBef>
                <a:buSzPct val="45000"/>
                <a:buFont typeface="StarSymbol" charset="0"/>
                <a:buChar char=""/>
                <a:tabLst>
                  <a:tab pos="449263" algn="l"/>
                  <a:tab pos="898525" algn="l"/>
                  <a:tab pos="1347788" algn="l"/>
                  <a:tab pos="1797050" algn="l"/>
                  <a:tab pos="2246313" algn="l"/>
                  <a:tab pos="2695575" algn="l"/>
                  <a:tab pos="3144838" algn="l"/>
                  <a:tab pos="3594100" algn="l"/>
                  <a:tab pos="4043363" algn="l"/>
                  <a:tab pos="4492625" algn="l"/>
                  <a:tab pos="4941888" algn="l"/>
                </a:tabLst>
              </a:pPr>
              <a:t>7</a:t>
            </a:fld>
            <a:endParaRPr lang="en-GB" altLang="en-US" sz="800">
              <a:latin typeface="Arial" panose="020B0604020202020204" pitchFamily="34" charset="0"/>
              <a:ea typeface="DejaVu Sans" charset="0"/>
              <a:cs typeface="DejaVu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08930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C6F085-5CC7-42E4-9088-27B4286A7663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99830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1"/>
          <p:cNvSpPr txBox="1">
            <a:spLocks noChangeArrowheads="1"/>
          </p:cNvSpPr>
          <p:nvPr/>
        </p:nvSpPr>
        <p:spPr bwMode="auto">
          <a:xfrm>
            <a:off x="814388" y="678576"/>
            <a:ext cx="5092700" cy="381460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buClr>
                <a:srgbClr val="FFFFFF"/>
              </a:buClr>
            </a:pPr>
            <a:endParaRPr lang="fr-FR">
              <a:solidFill>
                <a:prstClr val="black"/>
              </a:solidFill>
            </a:endParaRPr>
          </a:p>
        </p:txBody>
      </p:sp>
      <p:sp>
        <p:nvSpPr>
          <p:cNvPr id="37891" name="Text Box 2"/>
          <p:cNvSpPr>
            <a:spLocks noGrp="1" noChangeArrowheads="1"/>
          </p:cNvSpPr>
          <p:nvPr>
            <p:ph type="body"/>
          </p:nvPr>
        </p:nvSpPr>
        <p:spPr>
          <a:xfrm>
            <a:off x="909639" y="4697710"/>
            <a:ext cx="4899025" cy="4600996"/>
          </a:xfrm>
          <a:noFill/>
          <a:ln/>
        </p:spPr>
        <p:txBody>
          <a:bodyPr anchor="ctr" anchorCtr="1"/>
          <a:lstStyle/>
          <a:p>
            <a:pPr>
              <a:spcBef>
                <a:spcPts val="45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en-US" dirty="0" smtClean="0">
              <a:ea typeface="DejaVu Sans"/>
              <a:cs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29467242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PlaceHolder 1"/>
          <p:cNvSpPr>
            <a:spLocks noGrp="1"/>
          </p:cNvSpPr>
          <p:nvPr>
            <p:ph type="body"/>
          </p:nvPr>
        </p:nvSpPr>
        <p:spPr>
          <a:xfrm>
            <a:off x="671760" y="4742640"/>
            <a:ext cx="5374440" cy="388008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92" name="TextShape 2"/>
          <p:cNvSpPr txBox="1"/>
          <p:nvPr/>
        </p:nvSpPr>
        <p:spPr>
          <a:xfrm>
            <a:off x="3805560" y="9360720"/>
            <a:ext cx="2910960" cy="494280"/>
          </a:xfrm>
          <a:prstGeom prst="rect">
            <a:avLst/>
          </a:prstGeom>
        </p:spPr>
        <p:txBody>
          <a:bodyPr anchor="b"/>
          <a:lstStyle/>
          <a:p>
            <a:pPr algn="r">
              <a:lnSpc>
                <a:spcPct val="100000"/>
              </a:lnSpc>
            </a:pPr>
            <a:fld id="{DB65EB07-F338-40B2-82F3-44C945B95E06}" type="slidenum">
              <a:rPr lang="en-GB" sz="1200">
                <a:solidFill>
                  <a:srgbClr val="000000"/>
                </a:solidFill>
                <a:latin typeface="+mn-lt"/>
                <a:ea typeface="+mn-ea"/>
              </a:rPr>
              <a:t>13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637626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PlaceHolder 1"/>
          <p:cNvSpPr>
            <a:spLocks noGrp="1"/>
          </p:cNvSpPr>
          <p:nvPr>
            <p:ph type="body"/>
          </p:nvPr>
        </p:nvSpPr>
        <p:spPr>
          <a:xfrm>
            <a:off x="671760" y="4742640"/>
            <a:ext cx="5374440" cy="388008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96" name="TextShape 2"/>
          <p:cNvSpPr txBox="1"/>
          <p:nvPr/>
        </p:nvSpPr>
        <p:spPr>
          <a:xfrm>
            <a:off x="3805560" y="9360720"/>
            <a:ext cx="2910960" cy="494280"/>
          </a:xfrm>
          <a:prstGeom prst="rect">
            <a:avLst/>
          </a:prstGeom>
        </p:spPr>
        <p:txBody>
          <a:bodyPr anchor="b"/>
          <a:lstStyle/>
          <a:p>
            <a:pPr algn="r">
              <a:lnSpc>
                <a:spcPct val="100000"/>
              </a:lnSpc>
            </a:pPr>
            <a:fld id="{BEE05ACB-58BC-46EE-A78D-9DAEA012A1EC}" type="slidenum">
              <a:rPr lang="en-GB" sz="1200">
                <a:solidFill>
                  <a:srgbClr val="000000"/>
                </a:solidFill>
                <a:latin typeface="+mn-lt"/>
                <a:ea typeface="+mn-ea"/>
              </a:rPr>
              <a:t>14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677528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Anomaly correlation</a:t>
            </a:r>
            <a:r>
              <a:rPr lang="en-US" baseline="0" dirty="0" smtClean="0"/>
              <a:t> calculated as </a:t>
            </a:r>
            <a:r>
              <a:rPr lang="en-US" baseline="0" dirty="0" err="1" smtClean="0"/>
              <a:t>centred</a:t>
            </a:r>
            <a:r>
              <a:rPr lang="en-US" baseline="0" dirty="0" smtClean="0"/>
              <a:t> reduce on a 1-month sliding window for the period 1988-2014.</a:t>
            </a:r>
          </a:p>
          <a:p>
            <a:r>
              <a:rPr lang="en-US" baseline="0" dirty="0" smtClean="0"/>
              <a:t>Shown is the difference between the experiment (ge8f 0-1 cm depth of top soil) and ga89 (control 41r1).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9FE64FC-1D76-FD49-BE63-03AA0635F644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5025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8C6813F3-A9FC-467D-AB2E-8D907E2F28A4}" type="slidenum">
              <a:t>17</a:t>
            </a:fld>
            <a:endParaRPr lang="en-GB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prstGeom prst="rect">
            <a:avLst/>
          </a:prstGeo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04142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8C6813F3-A9FC-467D-AB2E-8D907E2F28A4}" type="slidenum">
              <a:t>18</a:t>
            </a:fld>
            <a:endParaRPr lang="en-GB"/>
          </a:p>
        </p:txBody>
      </p:sp>
      <p:sp>
        <p:nvSpPr>
          <p:cNvPr id="2" name="Slide Image Placeholder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prstGeom prst="rect">
            <a:avLst/>
          </a:prstGeo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04142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15616" y="2132856"/>
            <a:ext cx="7342584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91680" y="3886200"/>
            <a:ext cx="608072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236296" y="6378653"/>
            <a:ext cx="952416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F79AF389-457D-4E7D-BED9-0E16D5EAB3DF}" type="datetime1">
              <a:rPr lang="en-GB" smtClean="0"/>
              <a:t>16/11/16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60432" y="6361038"/>
            <a:ext cx="405408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1E6F7D49-625A-4DC0-89B0-0AC14CBD2779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613731" y="6181724"/>
            <a:ext cx="8157407" cy="0"/>
          </a:xfrm>
          <a:prstGeom prst="line">
            <a:avLst/>
          </a:prstGeom>
          <a:ln w="31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8656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 narrow margi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10211" y="360000"/>
            <a:ext cx="7524159" cy="369332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solidFill>
                  <a:srgbClr val="064E83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 hasCustomPrompt="1"/>
          </p:nvPr>
        </p:nvSpPr>
        <p:spPr>
          <a:xfrm>
            <a:off x="810211" y="936000"/>
            <a:ext cx="7524159" cy="4986000"/>
          </a:xfrm>
          <a:prstGeom prst="rect">
            <a:avLst/>
          </a:prstGeom>
        </p:spPr>
        <p:txBody>
          <a:bodyPr lIns="0" tIns="0" rIns="0" bIns="0"/>
          <a:lstStyle>
            <a:lvl1pPr marL="0" indent="-180000">
              <a:lnSpc>
                <a:spcPts val="2200"/>
              </a:lnSpc>
              <a:spcBef>
                <a:spcPts val="1100"/>
              </a:spcBef>
              <a:buClr>
                <a:srgbClr val="064E83"/>
              </a:buClr>
              <a:defRPr sz="1800">
                <a:solidFill>
                  <a:schemeClr val="tx1"/>
                </a:solidFill>
              </a:defRPr>
            </a:lvl1pPr>
            <a:lvl2pPr marL="630000" indent="-270000">
              <a:lnSpc>
                <a:spcPts val="2000"/>
              </a:lnSpc>
              <a:spcBef>
                <a:spcPts val="1000"/>
              </a:spcBef>
              <a:buClr>
                <a:srgbClr val="064E83"/>
              </a:buClr>
              <a:defRPr sz="1600">
                <a:solidFill>
                  <a:schemeClr val="tx1"/>
                </a:solidFill>
              </a:defRPr>
            </a:lvl2pPr>
            <a:lvl3pPr marL="990000" indent="-270000">
              <a:lnSpc>
                <a:spcPts val="1800"/>
              </a:lnSpc>
              <a:spcBef>
                <a:spcPts val="900"/>
              </a:spcBef>
              <a:buClr>
                <a:srgbClr val="064E83"/>
              </a:buClr>
              <a:defRPr sz="1400">
                <a:solidFill>
                  <a:schemeClr val="tx1"/>
                </a:solidFill>
              </a:defRPr>
            </a:lvl3pPr>
            <a:lvl4pPr marL="1350000" indent="-270000">
              <a:lnSpc>
                <a:spcPts val="1600"/>
              </a:lnSpc>
              <a:spcBef>
                <a:spcPts val="800"/>
              </a:spcBef>
              <a:buClr>
                <a:srgbClr val="064E83"/>
              </a:buClr>
              <a:defRPr sz="1200">
                <a:solidFill>
                  <a:schemeClr val="tx1"/>
                </a:solidFill>
              </a:defRPr>
            </a:lvl4pPr>
            <a:lvl5pPr marL="1710000" indent="-270000">
              <a:lnSpc>
                <a:spcPts val="1400"/>
              </a:lnSpc>
              <a:spcBef>
                <a:spcPts val="700"/>
              </a:spcBef>
              <a:buClr>
                <a:srgbClr val="064E83"/>
              </a:buClr>
              <a:defRPr sz="1000">
                <a:solidFill>
                  <a:schemeClr val="tx1"/>
                </a:solidFill>
              </a:defRPr>
            </a:lvl5pPr>
          </a:lstStyle>
          <a:p>
            <a:pPr lvl="0"/>
            <a:r>
              <a:rPr lang="en-GB" dirty="0" smtClean="0"/>
              <a:t>Top level text goes in here </a:t>
            </a:r>
          </a:p>
          <a:p>
            <a:pPr lvl="1"/>
            <a:r>
              <a:rPr lang="en-GB" dirty="0" smtClean="0"/>
              <a:t>Second level text goes in here</a:t>
            </a:r>
          </a:p>
          <a:p>
            <a:pPr lvl="2"/>
            <a:r>
              <a:rPr lang="en-GB" dirty="0" smtClean="0"/>
              <a:t>Third level text goes in here</a:t>
            </a:r>
          </a:p>
          <a:p>
            <a:pPr lvl="3"/>
            <a:r>
              <a:rPr lang="en-GB" dirty="0" smtClean="0"/>
              <a:t>Fourth level text goes in here</a:t>
            </a:r>
          </a:p>
          <a:p>
            <a:pPr lvl="4"/>
            <a:r>
              <a:rPr lang="en-GB" dirty="0" smtClean="0"/>
              <a:t>Fifth level text goes in here</a:t>
            </a:r>
            <a:endParaRPr lang="en-US" dirty="0"/>
          </a:p>
        </p:txBody>
      </p:sp>
      <p:sp>
        <p:nvSpPr>
          <p:cNvPr id="1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7524159" y="6308255"/>
            <a:ext cx="1619840" cy="216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ctr">
              <a:defRPr sz="900" b="1">
                <a:solidFill>
                  <a:srgbClr val="064E83"/>
                </a:solidFill>
              </a:defRPr>
            </a:lvl1pPr>
          </a:lstStyle>
          <a:p>
            <a:fld id="{E4AB80EA-DB86-D849-B86F-15DAF31F047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Date Placeholder 10"/>
          <p:cNvSpPr txBox="1">
            <a:spLocks/>
          </p:cNvSpPr>
          <p:nvPr userDrawn="1"/>
        </p:nvSpPr>
        <p:spPr>
          <a:xfrm>
            <a:off x="6424988" y="6308256"/>
            <a:ext cx="1099172" cy="230657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>
                <a:solidFill>
                  <a:schemeClr val="bg1"/>
                </a:solidFill>
              </a:defRPr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October 29, 2014</a:t>
            </a:r>
          </a:p>
        </p:txBody>
      </p:sp>
      <p:sp>
        <p:nvSpPr>
          <p:cNvPr id="16" name="Footer Placeholder 11"/>
          <p:cNvSpPr>
            <a:spLocks noGrp="1"/>
          </p:cNvSpPr>
          <p:nvPr>
            <p:ph type="ftr" sz="quarter" idx="3"/>
          </p:nvPr>
        </p:nvSpPr>
        <p:spPr>
          <a:xfrm>
            <a:off x="1817253" y="6308256"/>
            <a:ext cx="3041021" cy="230657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900" b="1" cap="all" baseline="0">
                <a:solidFill>
                  <a:srgbClr val="064E83"/>
                </a:solidFill>
              </a:defRPr>
            </a:lvl1pPr>
          </a:lstStyle>
          <a:p>
            <a:pPr algn="ctr"/>
            <a:r>
              <a:rPr lang="en-US" dirty="0" smtClean="0"/>
              <a:t>European Centre for Medium-Range Weather Forecasts</a:t>
            </a:r>
            <a:endParaRPr lang="en-US" dirty="0"/>
          </a:p>
        </p:txBody>
      </p:sp>
      <p:pic>
        <p:nvPicPr>
          <p:cNvPr id="8" name="Picture 7" descr="ECMWF_Master_Logo_RGB_nostrap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0211" y="6308254"/>
            <a:ext cx="1007041" cy="230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3344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74D8D-3ECB-450D-95B9-64FDAD088F57}" type="datetime1">
              <a:rPr lang="en-GB" smtClean="0"/>
              <a:t>16/11/16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F7D49-625A-4DC0-89B0-0AC14CBD27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44793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4406900"/>
            <a:ext cx="723508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9632" y="2780928"/>
            <a:ext cx="7235081" cy="153039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C948EE-7834-4027-8120-F664D8B7F566}" type="datetime1">
              <a:rPr lang="en-GB" smtClean="0"/>
              <a:t>16/11/16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F7D49-625A-4DC0-89B0-0AC14CBD27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2092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47664" y="1628800"/>
            <a:ext cx="3384376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8064" y="1628800"/>
            <a:ext cx="3466728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41B57-4308-444C-B658-21653D5D459F}" type="datetime1">
              <a:rPr lang="en-GB" smtClean="0"/>
              <a:t>16/11/16</a:t>
            </a:fld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F7D49-625A-4DC0-89B0-0AC14CBD27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293135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9632" y="1556791"/>
            <a:ext cx="3672408" cy="79208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9632" y="2348879"/>
            <a:ext cx="3672408" cy="377728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292080" y="1535112"/>
            <a:ext cx="3394720" cy="81376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92080" y="2348879"/>
            <a:ext cx="3394720" cy="377728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D4E65-3DEE-4A90-A0B1-86EAD45D4798}" type="datetime1">
              <a:rPr lang="en-GB" smtClean="0"/>
              <a:t>16/11/16</a:t>
            </a:fld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F7D49-625A-4DC0-89B0-0AC14CBD27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8708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632" y="620688"/>
            <a:ext cx="7427168" cy="1143000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02C380-70CB-4462-A9EB-C27C785A877B}" type="datetime1">
              <a:rPr lang="en-GB" smtClean="0"/>
              <a:t>16/11/16</a:t>
            </a:fld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F7D49-625A-4DC0-89B0-0AC14CBD27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41507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62263-9BF0-44F4-9E8C-167CC5996870}" type="datetime1">
              <a:rPr lang="en-GB" smtClean="0"/>
              <a:t>16/11/16</a:t>
            </a:fld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F7D49-625A-4DC0-89B0-0AC14CBD27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5127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548680"/>
            <a:ext cx="2736304" cy="88642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1920" y="548681"/>
            <a:ext cx="4834880" cy="5472608"/>
          </a:xfrm>
        </p:spPr>
        <p:txBody>
          <a:bodyPr/>
          <a:lstStyle>
            <a:lvl1pPr marL="0" indent="0">
              <a:buNone/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9592" y="1628801"/>
            <a:ext cx="2736304" cy="43924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A2D76-A891-4695-9612-71C1A9412B57}" type="datetime1">
              <a:rPr lang="en-GB" smtClean="0"/>
              <a:t>16/11/16</a:t>
            </a:fld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F7D49-625A-4DC0-89B0-0AC14CBD27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9133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205AD-27CC-4986-B316-4C0D9F23F705}" type="datetime1">
              <a:rPr lang="en-GB" smtClean="0"/>
              <a:t>16/11/16</a:t>
            </a:fld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6F7D49-625A-4DC0-89B0-0AC14CBD27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10049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theme" Target="../theme/theme1.xml"/><Relationship Id="rId12" Type="http://schemas.openxmlformats.org/officeDocument/2006/relationships/image" Target="../media/image1.png"/><Relationship Id="rId13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7584" y="274638"/>
            <a:ext cx="785921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9632" y="1600200"/>
            <a:ext cx="742716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092280" y="6361038"/>
            <a:ext cx="11974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accent1">
                    <a:lumMod val="75000"/>
                  </a:schemeClr>
                </a:solidFill>
                <a:latin typeface="Helvetica" pitchFamily="34" charset="0"/>
              </a:defRPr>
            </a:lvl1pPr>
          </a:lstStyle>
          <a:p>
            <a:fld id="{B15B3FCD-C407-49C4-B899-BFE3D4095827}" type="datetime1">
              <a:rPr lang="en-GB" smtClean="0"/>
              <a:t>16/11/16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6416" y="6356350"/>
            <a:ext cx="3703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accent1">
                    <a:lumMod val="75000"/>
                  </a:schemeClr>
                </a:solidFill>
                <a:latin typeface="Helvetica" pitchFamily="34" charset="0"/>
              </a:defRPr>
            </a:lvl1pPr>
          </a:lstStyle>
          <a:p>
            <a:fld id="{1E6F7D49-625A-4DC0-89B0-0AC14CBD2779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 descr="bluesidebar.png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95536" cy="68580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202633"/>
            <a:ext cx="5937866" cy="639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22178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1">
              <a:lumMod val="75000"/>
            </a:schemeClr>
          </a:solidFill>
          <a:latin typeface="Helvetica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3200" kern="1200">
          <a:solidFill>
            <a:schemeClr val="tx1">
              <a:lumMod val="50000"/>
              <a:lumOff val="50000"/>
            </a:schemeClr>
          </a:solidFill>
          <a:latin typeface="Helvetica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>
              <a:lumMod val="50000"/>
              <a:lumOff val="50000"/>
            </a:schemeClr>
          </a:solidFill>
          <a:latin typeface="Helvetica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Helvetica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>
              <a:lumMod val="50000"/>
              <a:lumOff val="50000"/>
            </a:schemeClr>
          </a:solidFill>
          <a:latin typeface="Helvetica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>
              <a:lumMod val="50000"/>
              <a:lumOff val="50000"/>
            </a:schemeClr>
          </a:solidFill>
          <a:latin typeface="Helvetica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4" Type="http://schemas.openxmlformats.org/officeDocument/2006/relationships/image" Target="../media/image20.jpeg"/><Relationship Id="rId5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5" Type="http://schemas.openxmlformats.org/officeDocument/2006/relationships/image" Target="../media/image24.png"/><Relationship Id="rId6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5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5" Type="http://schemas.openxmlformats.org/officeDocument/2006/relationships/image" Target="../media/image34.png"/><Relationship Id="rId6" Type="http://schemas.openxmlformats.org/officeDocument/2006/relationships/image" Target="../media/image35.png"/><Relationship Id="rId7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tif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7.gi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jpeg"/><Relationship Id="rId3" Type="http://schemas.openxmlformats.org/officeDocument/2006/relationships/image" Target="../media/image39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4" Type="http://schemas.openxmlformats.org/officeDocument/2006/relationships/hyperlink" Target="http://aqua-monitor.appspot.com" TargetMode="External"/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40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software.ecmwf.int/wiki/display/LDAS/SMOS" TargetMode="External"/><Relationship Id="rId4" Type="http://schemas.openxmlformats.org/officeDocument/2006/relationships/hyperlink" Target="https://software.ecmwf.int/wiki/display/LDAS/CMEM" TargetMode="External"/><Relationship Id="rId5" Type="http://schemas.openxmlformats.org/officeDocument/2006/relationships/hyperlink" Target="https://software.ecmwf.int/wiki/display/LDAS/Land+Surface+Observations+monitoring" TargetMode="External"/><Relationship Id="rId1" Type="http://schemas.openxmlformats.org/officeDocument/2006/relationships/slideLayout" Target="../slideLayouts/slideLayout7.xml"/><Relationship Id="rId2" Type="http://schemas.openxmlformats.org/officeDocument/2006/relationships/hyperlink" Target="https://software.ecmwf.int/wiki/display/LDAS/LDAS+Home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50.png"/><Relationship Id="rId5" Type="http://schemas.openxmlformats.org/officeDocument/2006/relationships/image" Target="../media/image60.png"/><Relationship Id="rId6" Type="http://schemas.openxmlformats.org/officeDocument/2006/relationships/image" Target="../media/image70.png"/><Relationship Id="rId7" Type="http://schemas.openxmlformats.org/officeDocument/2006/relationships/image" Target="../media/image8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2060848"/>
            <a:ext cx="7848872" cy="1470025"/>
          </a:xfrm>
        </p:spPr>
        <p:txBody>
          <a:bodyPr>
            <a:normAutofit/>
          </a:bodyPr>
          <a:lstStyle/>
          <a:p>
            <a:r>
              <a:rPr lang="en-GB" sz="2700" b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Initialisation of the land surface </a:t>
            </a:r>
            <a:br>
              <a:rPr lang="en-GB" sz="2700" b="1" dirty="0" smtClean="0">
                <a:solidFill>
                  <a:srgbClr val="002060"/>
                </a:solidFill>
                <a:latin typeface="Arial" charset="0"/>
                <a:cs typeface="Arial" charset="0"/>
              </a:rPr>
            </a:br>
            <a:r>
              <a:rPr lang="en-GB" sz="2700" b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component of ECMWF systems</a:t>
            </a:r>
            <a:r>
              <a:rPr lang="en-GB" sz="2700" b="1" dirty="0">
                <a:solidFill>
                  <a:srgbClr val="002060"/>
                </a:solidFill>
                <a:latin typeface="Arial" charset="0"/>
                <a:cs typeface="Arial" charset="0"/>
              </a:rPr>
              <a:t/>
            </a:r>
            <a:br>
              <a:rPr lang="en-GB" sz="2700" b="1" dirty="0">
                <a:solidFill>
                  <a:srgbClr val="002060"/>
                </a:solidFill>
                <a:latin typeface="Arial" charset="0"/>
                <a:cs typeface="Arial" charset="0"/>
              </a:rPr>
            </a:br>
            <a:endParaRPr lang="en-GB" sz="2700" b="1" dirty="0">
              <a:solidFill>
                <a:srgbClr val="002060"/>
              </a:solidFill>
              <a:latin typeface="Arial" charset="0"/>
              <a:cs typeface="Arial" charset="0"/>
            </a:endParaRPr>
          </a:p>
        </p:txBody>
      </p:sp>
      <p:pic>
        <p:nvPicPr>
          <p:cNvPr id="4" name="Picture 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541" y="-1"/>
            <a:ext cx="391343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99592" y="4005064"/>
            <a:ext cx="66967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Gianpaolo Balsamo, Patricia de </a:t>
            </a:r>
            <a:r>
              <a:rPr lang="en-US" dirty="0" err="1" smtClean="0"/>
              <a:t>Rosnay</a:t>
            </a:r>
            <a:r>
              <a:rPr lang="en-US" dirty="0" smtClean="0"/>
              <a:t>, Emanuel </a:t>
            </a:r>
            <a:r>
              <a:rPr lang="en-US" dirty="0"/>
              <a:t>Dutra,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Joaquin Munoz-</a:t>
            </a:r>
            <a:r>
              <a:rPr lang="en-US" dirty="0" err="1" smtClean="0"/>
              <a:t>Sabater</a:t>
            </a:r>
            <a:r>
              <a:rPr lang="en-US" dirty="0" smtClean="0"/>
              <a:t>, </a:t>
            </a:r>
            <a:r>
              <a:rPr lang="en-US" dirty="0" err="1"/>
              <a:t>Souhail</a:t>
            </a:r>
            <a:r>
              <a:rPr lang="en-US" dirty="0"/>
              <a:t> </a:t>
            </a:r>
            <a:r>
              <a:rPr lang="en-US" dirty="0" err="1"/>
              <a:t>Boussetta</a:t>
            </a:r>
            <a:r>
              <a:rPr lang="en-US" dirty="0" smtClean="0"/>
              <a:t>, Clement </a:t>
            </a:r>
            <a:r>
              <a:rPr lang="en-US" dirty="0" err="1" smtClean="0"/>
              <a:t>Albergel</a:t>
            </a:r>
            <a:r>
              <a:rPr lang="en-US" dirty="0" smtClean="0"/>
              <a:t>, others</a:t>
            </a:r>
            <a:br>
              <a:rPr lang="en-US" dirty="0" smtClean="0"/>
            </a:b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	CM-SAF and EUMETSAT workshop, 16 November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53494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755576" y="-45220"/>
            <a:ext cx="7920880" cy="1202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fr-FR" sz="2400" b="1" dirty="0">
                <a:solidFill>
                  <a:srgbClr val="002060"/>
                </a:solidFill>
                <a:latin typeface="Arial" charset="0"/>
                <a:ea typeface="+mj-ea"/>
                <a:cs typeface="Arial" charset="0"/>
              </a:rPr>
              <a:t>Future ECMWF Re-analysis (ERA5)</a:t>
            </a:r>
          </a:p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fr-FR" sz="2400" b="1" dirty="0">
                <a:solidFill>
                  <a:srgbClr val="002060"/>
                </a:solidFill>
                <a:latin typeface="Arial" charset="0"/>
                <a:ea typeface="+mj-ea"/>
                <a:cs typeface="Arial" charset="0"/>
              </a:rPr>
              <a:t>Assimilation of </a:t>
            </a:r>
            <a:r>
              <a:rPr lang="en-GB" altLang="fr-FR" sz="2400" b="1" dirty="0" err="1">
                <a:solidFill>
                  <a:srgbClr val="002060"/>
                </a:solidFill>
                <a:latin typeface="Arial" charset="0"/>
                <a:ea typeface="+mj-ea"/>
                <a:cs typeface="Arial" charset="0"/>
              </a:rPr>
              <a:t>Scatterometer</a:t>
            </a:r>
            <a:r>
              <a:rPr lang="en-GB" altLang="fr-FR" sz="2400" b="1" dirty="0">
                <a:solidFill>
                  <a:srgbClr val="002060"/>
                </a:solidFill>
                <a:latin typeface="Arial" charset="0"/>
                <a:ea typeface="+mj-ea"/>
                <a:cs typeface="Arial" charset="0"/>
              </a:rPr>
              <a:t> soil moisture data ERS/SCAT and </a:t>
            </a:r>
            <a:r>
              <a:rPr lang="en-GB" altLang="fr-FR" sz="2400" b="1" dirty="0" err="1">
                <a:solidFill>
                  <a:srgbClr val="002060"/>
                </a:solidFill>
                <a:latin typeface="Arial" charset="0"/>
                <a:ea typeface="+mj-ea"/>
                <a:cs typeface="Arial" charset="0"/>
              </a:rPr>
              <a:t>MetOpA</a:t>
            </a:r>
            <a:r>
              <a:rPr lang="en-GB" altLang="fr-FR" sz="2400" b="1" dirty="0">
                <a:solidFill>
                  <a:srgbClr val="002060"/>
                </a:solidFill>
                <a:latin typeface="Arial" charset="0"/>
                <a:ea typeface="+mj-ea"/>
                <a:cs typeface="Arial" charset="0"/>
              </a:rPr>
              <a:t>/B ASCAT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/>
          </p:nvPr>
        </p:nvGraphicFramePr>
        <p:xfrm>
          <a:off x="539552" y="1988840"/>
          <a:ext cx="6444210" cy="14119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8070"/>
                <a:gridCol w="2148070"/>
                <a:gridCol w="2148070"/>
              </a:tblGrid>
              <a:tr h="670220">
                <a:tc>
                  <a:txBody>
                    <a:bodyPr/>
                    <a:lstStyle/>
                    <a:p>
                      <a:endParaRPr lang="en-GB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FG</a:t>
                      </a:r>
                      <a:r>
                        <a:rPr lang="en-GB" baseline="0" dirty="0" smtClean="0"/>
                        <a:t> departure</a:t>
                      </a:r>
                    </a:p>
                    <a:p>
                      <a:r>
                        <a:rPr lang="en-GB" baseline="0" dirty="0" smtClean="0"/>
                        <a:t>Mean </a:t>
                      </a:r>
                      <a:r>
                        <a:rPr lang="en-GB" b="0" baseline="0" dirty="0" smtClean="0"/>
                        <a:t>m</a:t>
                      </a:r>
                      <a:r>
                        <a:rPr lang="en-GB" b="0" baseline="30000" dirty="0" smtClean="0"/>
                        <a:t>3</a:t>
                      </a:r>
                      <a:r>
                        <a:rPr lang="en-GB" b="0" baseline="0" dirty="0" smtClean="0"/>
                        <a:t>m</a:t>
                      </a:r>
                      <a:r>
                        <a:rPr lang="en-GB" b="0" baseline="30000" dirty="0" smtClean="0"/>
                        <a:t>-3</a:t>
                      </a:r>
                      <a:endParaRPr lang="en-GB" b="0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FG departure</a:t>
                      </a:r>
                    </a:p>
                    <a:p>
                      <a:r>
                        <a:rPr lang="en-GB" dirty="0" err="1" smtClean="0"/>
                        <a:t>StDev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="0" baseline="0" dirty="0" smtClean="0"/>
                        <a:t>m</a:t>
                      </a:r>
                      <a:r>
                        <a:rPr lang="en-GB" b="0" baseline="30000" dirty="0" smtClean="0"/>
                        <a:t>3</a:t>
                      </a:r>
                      <a:r>
                        <a:rPr lang="en-GB" b="0" baseline="0" dirty="0" smtClean="0"/>
                        <a:t>m</a:t>
                      </a:r>
                      <a:r>
                        <a:rPr lang="en-GB" b="0" baseline="30000" dirty="0" smtClean="0"/>
                        <a:t>-3</a:t>
                      </a:r>
                      <a:endParaRPr lang="en-GB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Using</a:t>
                      </a:r>
                      <a:r>
                        <a:rPr lang="en-GB" baseline="0" dirty="0" smtClean="0"/>
                        <a:t> NRT ASCAT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0.013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0.05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Using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Reproc</a:t>
                      </a:r>
                      <a:r>
                        <a:rPr lang="en-GB" baseline="0" dirty="0" smtClean="0"/>
                        <a:t> ASCAT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0.006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0.044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393350" y="3501008"/>
            <a:ext cx="87506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sz="2000" dirty="0" smtClean="0">
                <a:sym typeface="Wingdings" panose="05000000000000000000" pitchFamily="2" charset="2"/>
              </a:rPr>
              <a:t>Reprocessed ASCAT has reduced background departure statistics both in mean and </a:t>
            </a:r>
            <a:r>
              <a:rPr lang="en-GB" sz="2000" dirty="0" err="1" smtClean="0">
                <a:sym typeface="Wingdings" panose="05000000000000000000" pitchFamily="2" charset="2"/>
              </a:rPr>
              <a:t>Stdev</a:t>
            </a:r>
            <a:endParaRPr lang="en-GB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395536" y="4437112"/>
            <a:ext cx="432266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ERA5 production (C3S) started (will be available end of 2017)</a:t>
            </a:r>
          </a:p>
          <a:p>
            <a:endParaRPr lang="en-GB" sz="2000" b="1" dirty="0">
              <a:solidFill>
                <a:srgbClr val="FF0000"/>
              </a:solidFill>
            </a:endParaRPr>
          </a:p>
          <a:p>
            <a:r>
              <a:rPr lang="en-GB" sz="2000" b="1" dirty="0" smtClean="0">
                <a:solidFill>
                  <a:srgbClr val="000000"/>
                </a:solidFill>
              </a:rPr>
              <a:t>ASCAT surface soil moisture first guess departure (</a:t>
            </a:r>
            <a:r>
              <a:rPr lang="en-GB" sz="2000" b="1" dirty="0" err="1" smtClean="0">
                <a:solidFill>
                  <a:srgbClr val="000000"/>
                </a:solidFill>
              </a:rPr>
              <a:t>Obs</a:t>
            </a:r>
            <a:r>
              <a:rPr lang="en-GB" sz="2000" b="1" dirty="0" smtClean="0">
                <a:solidFill>
                  <a:srgbClr val="000000"/>
                </a:solidFill>
              </a:rPr>
              <a:t>-Model) in m3/m3</a:t>
            </a:r>
          </a:p>
          <a:p>
            <a:r>
              <a:rPr lang="en-GB" sz="2000" b="1" dirty="0">
                <a:solidFill>
                  <a:srgbClr val="000000"/>
                </a:solidFill>
              </a:rPr>
              <a:t>f</a:t>
            </a:r>
            <a:r>
              <a:rPr lang="en-GB" sz="2000" b="1" dirty="0" smtClean="0">
                <a:solidFill>
                  <a:srgbClr val="000000"/>
                </a:solidFill>
              </a:rPr>
              <a:t>or JJAS 2014</a:t>
            </a:r>
            <a:endParaRPr lang="en-GB" sz="2000" b="1" dirty="0">
              <a:solidFill>
                <a:srgbClr val="0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39552" y="1526622"/>
            <a:ext cx="60172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Use of EUMETSAT ASCAT-A reprocessed data (25km sampling)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308304" y="2060848"/>
            <a:ext cx="12827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(FMA 2010)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28" t="34045" r="3239" b="5495"/>
          <a:stretch/>
        </p:blipFill>
        <p:spPr>
          <a:xfrm>
            <a:off x="4579926" y="4365104"/>
            <a:ext cx="4564074" cy="2164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2575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45475" y="1043439"/>
            <a:ext cx="8301274" cy="4185761"/>
          </a:xfrm>
          <a:prstGeom prst="rect">
            <a:avLst/>
          </a:prstGeom>
          <a:ln w="38100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buClr>
                <a:schemeClr val="accent2"/>
              </a:buClr>
            </a:pPr>
            <a:r>
              <a:rPr lang="en-GB" sz="2000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</a:rPr>
              <a:t>Evaluation of SM-DAS-2/H14</a:t>
            </a:r>
          </a:p>
          <a:p>
            <a:pPr>
              <a:lnSpc>
                <a:spcPct val="100000"/>
              </a:lnSpc>
              <a:buClr>
                <a:schemeClr val="accent2"/>
              </a:buClr>
            </a:pPr>
            <a:r>
              <a:rPr lang="en-GB" dirty="0" smtClean="0">
                <a:latin typeface="Arial" pitchFamily="34" charset="0"/>
                <a:cs typeface="Arial" pitchFamily="34" charset="0"/>
              </a:rPr>
              <a:t>Surface </a:t>
            </a:r>
            <a:r>
              <a:rPr lang="en-GB" dirty="0">
                <a:latin typeface="Arial" pitchFamily="34" charset="0"/>
                <a:cs typeface="Arial" pitchFamily="34" charset="0"/>
              </a:rPr>
              <a:t>and root zone liquid soil moisture content </a:t>
            </a:r>
            <a:endParaRPr lang="en-GB" dirty="0" smtClean="0">
              <a:latin typeface="Arial" pitchFamily="34" charset="0"/>
              <a:cs typeface="Arial" pitchFamily="34" charset="0"/>
            </a:endParaRPr>
          </a:p>
          <a:p>
            <a:pPr>
              <a:spcAft>
                <a:spcPts val="1200"/>
              </a:spcAft>
              <a:buClr>
                <a:schemeClr val="accent2"/>
              </a:buClr>
            </a:pPr>
            <a:endParaRPr lang="en-GB" sz="2000" b="1" dirty="0">
              <a:solidFill>
                <a:srgbClr val="1C1C1C"/>
              </a:solidFill>
              <a:latin typeface="Arial" pitchFamily="34" charset="0"/>
              <a:cs typeface="Arial" pitchFamily="34" charset="0"/>
            </a:endParaRPr>
          </a:p>
          <a:p>
            <a:pPr>
              <a:spcAft>
                <a:spcPts val="1200"/>
              </a:spcAft>
              <a:buClr>
                <a:schemeClr val="accent2"/>
              </a:buClr>
            </a:pPr>
            <a:endParaRPr lang="en-GB" sz="2000" b="1" dirty="0" smtClean="0">
              <a:solidFill>
                <a:srgbClr val="1C1C1C"/>
              </a:solidFill>
              <a:latin typeface="Arial" pitchFamily="34" charset="0"/>
              <a:cs typeface="Arial" pitchFamily="34" charset="0"/>
            </a:endParaRPr>
          </a:p>
          <a:p>
            <a:pPr>
              <a:spcAft>
                <a:spcPts val="1200"/>
              </a:spcAft>
              <a:buClr>
                <a:schemeClr val="accent2"/>
              </a:buClr>
            </a:pPr>
            <a:endParaRPr lang="en-GB" sz="2000" b="1" dirty="0">
              <a:solidFill>
                <a:srgbClr val="1C1C1C"/>
              </a:solidFill>
              <a:latin typeface="Arial" pitchFamily="34" charset="0"/>
              <a:cs typeface="Arial" pitchFamily="34" charset="0"/>
            </a:endParaRPr>
          </a:p>
          <a:p>
            <a:pPr>
              <a:spcAft>
                <a:spcPts val="1200"/>
              </a:spcAft>
              <a:buClr>
                <a:schemeClr val="accent2"/>
              </a:buClr>
            </a:pPr>
            <a:endParaRPr lang="en-GB" sz="2000" b="1" dirty="0" smtClean="0">
              <a:solidFill>
                <a:srgbClr val="1C1C1C"/>
              </a:solidFill>
              <a:latin typeface="Arial" pitchFamily="34" charset="0"/>
              <a:cs typeface="Arial" pitchFamily="34" charset="0"/>
            </a:endParaRPr>
          </a:p>
          <a:p>
            <a:pPr>
              <a:spcAft>
                <a:spcPts val="1200"/>
              </a:spcAft>
              <a:buClr>
                <a:schemeClr val="accent2"/>
              </a:buClr>
            </a:pPr>
            <a:endParaRPr lang="en-GB" sz="2000" b="1" dirty="0">
              <a:solidFill>
                <a:srgbClr val="1C1C1C"/>
              </a:solidFill>
              <a:latin typeface="Arial" pitchFamily="34" charset="0"/>
              <a:cs typeface="Arial" pitchFamily="34" charset="0"/>
            </a:endParaRPr>
          </a:p>
          <a:p>
            <a:pPr>
              <a:spcAft>
                <a:spcPts val="1200"/>
              </a:spcAft>
              <a:buClr>
                <a:schemeClr val="accent2"/>
              </a:buClr>
            </a:pPr>
            <a:endParaRPr lang="en-GB" sz="2000" b="1" dirty="0" smtClean="0">
              <a:solidFill>
                <a:srgbClr val="1C1C1C"/>
              </a:solidFill>
              <a:latin typeface="Arial" pitchFamily="34" charset="0"/>
              <a:cs typeface="Arial" pitchFamily="34" charset="0"/>
            </a:endParaRPr>
          </a:p>
          <a:p>
            <a:pPr>
              <a:spcAft>
                <a:spcPts val="1200"/>
              </a:spcAft>
              <a:buClr>
                <a:schemeClr val="accent2"/>
              </a:buClr>
            </a:pPr>
            <a:endParaRPr lang="en-GB" sz="2000" b="1" dirty="0" smtClean="0">
              <a:solidFill>
                <a:srgbClr val="1C1C1C"/>
              </a:solidFill>
              <a:latin typeface="Arial" pitchFamily="34" charset="0"/>
            </a:endParaRPr>
          </a:p>
          <a:p>
            <a:pPr algn="just">
              <a:buClr>
                <a:schemeClr val="bg2"/>
              </a:buClr>
              <a:buSzPct val="75000"/>
            </a:pPr>
            <a:endParaRPr lang="en-GB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9" r="45553" b="68215"/>
          <a:stretch/>
        </p:blipFill>
        <p:spPr>
          <a:xfrm>
            <a:off x="4750756" y="4095480"/>
            <a:ext cx="4104456" cy="228584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9" t="34216" r="2199" b="34216"/>
          <a:stretch/>
        </p:blipFill>
        <p:spPr>
          <a:xfrm>
            <a:off x="978707" y="2024480"/>
            <a:ext cx="7265701" cy="2196608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/>
          </p:nvPr>
        </p:nvGraphicFramePr>
        <p:xfrm>
          <a:off x="523552" y="4237073"/>
          <a:ext cx="4208463" cy="128015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49998"/>
                <a:gridCol w="986155"/>
                <a:gridCol w="986155"/>
                <a:gridCol w="986155"/>
              </a:tblGrid>
              <a:tr h="0">
                <a:tc gridSpan="4"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1400" b="1" dirty="0" smtClean="0">
                          <a:effectLst/>
                        </a:rPr>
                        <a:t>Accuracy </a:t>
                      </a:r>
                      <a:r>
                        <a:rPr lang="en-GB" sz="1400" b="1" dirty="0">
                          <a:effectLst/>
                        </a:rPr>
                        <a:t>requirements for product SM-DAS-2 </a:t>
                      </a:r>
                      <a:r>
                        <a:rPr lang="en-GB" sz="1400" b="1" dirty="0" smtClean="0">
                          <a:effectLst/>
                        </a:rPr>
                        <a:t>[R] </a:t>
                      </a:r>
                      <a:endParaRPr lang="fr-FR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GB" sz="1400" b="1">
                          <a:effectLst/>
                        </a:rPr>
                        <a:t>Unit</a:t>
                      </a:r>
                      <a:endParaRPr lang="fr-FR" sz="1400" b="1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GB" sz="1400" b="1" dirty="0" smtClean="0">
                          <a:effectLst/>
                        </a:rPr>
                        <a:t>Threshold</a:t>
                      </a:r>
                      <a:endParaRPr lang="fr-FR" sz="1400" b="1" dirty="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GB" sz="1400" b="1" dirty="0" smtClean="0">
                          <a:effectLst/>
                        </a:rPr>
                        <a:t>Target</a:t>
                      </a:r>
                      <a:endParaRPr lang="fr-FR" sz="1400" b="1" dirty="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  <a:tabLst>
                          <a:tab pos="228600" algn="l"/>
                        </a:tabLst>
                      </a:pPr>
                      <a:r>
                        <a:rPr lang="en-GB" sz="1400" b="1" dirty="0" smtClean="0">
                          <a:effectLst/>
                        </a:rPr>
                        <a:t>Optimal</a:t>
                      </a:r>
                      <a:endParaRPr lang="fr-FR" sz="1400" b="1" dirty="0">
                        <a:effectLst/>
                        <a:latin typeface="Courier New" panose="02070309020205020404" pitchFamily="49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400" b="1" dirty="0">
                          <a:effectLst/>
                        </a:rPr>
                        <a:t>Dimensionless</a:t>
                      </a:r>
                      <a:endParaRPr lang="fr-FR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0.50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0.65</a:t>
                      </a:r>
                      <a:endParaRPr lang="fr-FR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20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0.80</a:t>
                      </a:r>
                      <a:endParaRPr lang="fr-FR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6804248" y="3399383"/>
            <a:ext cx="1366208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z="1200" b="1" dirty="0" smtClean="0"/>
              <a:t>Observation (5cm)</a:t>
            </a:r>
          </a:p>
          <a:p>
            <a:r>
              <a:rPr lang="en-GB" sz="1200" b="1" dirty="0" smtClean="0">
                <a:solidFill>
                  <a:srgbClr val="FF0000"/>
                </a:solidFill>
              </a:rPr>
              <a:t>SM-DAS-2 (0-7cm)</a:t>
            </a:r>
            <a:endParaRPr lang="fr-FR" sz="1200" b="1" dirty="0">
              <a:solidFill>
                <a:srgbClr val="FF0000"/>
              </a:solidFill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2195736" y="1700808"/>
            <a:ext cx="5572388" cy="288288"/>
            <a:chOff x="2036648" y="1208041"/>
            <a:chExt cx="5572388" cy="288288"/>
          </a:xfrm>
        </p:grpSpPr>
        <p:cxnSp>
          <p:nvCxnSpPr>
            <p:cNvPr id="7" name="Straight Arrow Connector 6"/>
            <p:cNvCxnSpPr/>
            <p:nvPr/>
          </p:nvCxnSpPr>
          <p:spPr>
            <a:xfrm>
              <a:off x="2036648" y="1340768"/>
              <a:ext cx="1887280" cy="0"/>
            </a:xfrm>
            <a:prstGeom prst="straightConnector1">
              <a:avLst/>
            </a:prstGeom>
            <a:ln w="34925">
              <a:solidFill>
                <a:srgbClr val="00B05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>
              <a:off x="3885828" y="1340768"/>
              <a:ext cx="1887280" cy="0"/>
            </a:xfrm>
            <a:prstGeom prst="straightConnector1">
              <a:avLst/>
            </a:prstGeom>
            <a:ln w="34925">
              <a:solidFill>
                <a:srgbClr val="00B05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>
              <a:off x="5721756" y="1340768"/>
              <a:ext cx="1887280" cy="0"/>
            </a:xfrm>
            <a:prstGeom prst="straightConnector1">
              <a:avLst/>
            </a:prstGeom>
            <a:ln w="34925">
              <a:solidFill>
                <a:srgbClr val="00B05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2627784" y="1212315"/>
              <a:ext cx="761747" cy="27699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>
                  <a:solidFill>
                    <a:srgbClr val="00B050"/>
                  </a:solidFill>
                </a:rPr>
                <a:t>OR_2013</a:t>
              </a:r>
              <a:endParaRPr lang="fr-FR" sz="1200" b="1" dirty="0">
                <a:solidFill>
                  <a:srgbClr val="00B050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458325" y="1208041"/>
              <a:ext cx="761747" cy="27699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>
                  <a:solidFill>
                    <a:srgbClr val="00B050"/>
                  </a:solidFill>
                </a:rPr>
                <a:t>OR_2014</a:t>
              </a:r>
              <a:endParaRPr lang="fr-FR" sz="1200" b="1" dirty="0">
                <a:solidFill>
                  <a:srgbClr val="00B050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258525" y="1219330"/>
              <a:ext cx="761747" cy="27699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B05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200" b="1" dirty="0" smtClean="0">
                  <a:solidFill>
                    <a:srgbClr val="00B050"/>
                  </a:solidFill>
                </a:rPr>
                <a:t>OR_2015</a:t>
              </a:r>
              <a:endParaRPr lang="fr-FR" sz="1200" b="1" dirty="0">
                <a:solidFill>
                  <a:srgbClr val="00B050"/>
                </a:solidFill>
              </a:endParaRPr>
            </a:p>
          </p:txBody>
        </p:sp>
      </p:grpSp>
      <p:pic>
        <p:nvPicPr>
          <p:cNvPr id="2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556" y="5652291"/>
            <a:ext cx="1671733" cy="779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Rectangle 7"/>
          <p:cNvSpPr>
            <a:spLocks noChangeArrowheads="1"/>
          </p:cNvSpPr>
          <p:nvPr/>
        </p:nvSpPr>
        <p:spPr bwMode="auto">
          <a:xfrm>
            <a:off x="404284" y="-99392"/>
            <a:ext cx="8739716" cy="1118127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pPr marL="0" indent="0" algn="ctr">
              <a:buClr>
                <a:schemeClr val="accent2"/>
              </a:buCl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r>
              <a:rPr lang="en-GB" altLang="en-US" sz="2400" b="1" dirty="0">
                <a:solidFill>
                  <a:srgbClr val="002060"/>
                </a:solidFill>
                <a:latin typeface="Arial" charset="0"/>
                <a:ea typeface="+mj-ea"/>
                <a:cs typeface="Arial" charset="0"/>
              </a:rPr>
              <a:t>EUMETSAT H-SAF soil moisture</a:t>
            </a:r>
          </a:p>
          <a:p>
            <a:pPr marL="0" indent="0">
              <a:buClr>
                <a:schemeClr val="accent2"/>
              </a:buClr>
              <a:defRPr/>
            </a:pPr>
            <a:r>
              <a:rPr lang="en-GB" altLang="en-US" sz="2133" b="1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Scatterometer</a:t>
            </a:r>
            <a:r>
              <a:rPr lang="en-GB" altLang="en-US" sz="2133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GB" altLang="en-US" sz="2133" b="1" dirty="0">
                <a:solidFill>
                  <a:srgbClr val="000000"/>
                </a:solidFill>
                <a:latin typeface="Arial" panose="020B0604020202020204" pitchFamily="34" charset="0"/>
              </a:rPr>
              <a:t>r</a:t>
            </a:r>
            <a:r>
              <a:rPr lang="en-GB" altLang="en-US" sz="2133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oot zone soil moisture products based on data assimilation in dedicated LDAS suites</a:t>
            </a:r>
            <a:endParaRPr lang="en-GB" altLang="en-US" sz="2133" b="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31680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631" y="1400455"/>
            <a:ext cx="7075960" cy="1855027"/>
          </a:xfrm>
          <a:prstGeom prst="rect">
            <a:avLst/>
          </a:prstGeom>
        </p:spPr>
      </p:pic>
      <p:sp>
        <p:nvSpPr>
          <p:cNvPr id="8" name="Title 3"/>
          <p:cNvSpPr txBox="1">
            <a:spLocks/>
          </p:cNvSpPr>
          <p:nvPr/>
        </p:nvSpPr>
        <p:spPr>
          <a:xfrm>
            <a:off x="395536" y="44624"/>
            <a:ext cx="8748464" cy="576064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1">
                    <a:lumMod val="75000"/>
                  </a:schemeClr>
                </a:solidFill>
                <a:latin typeface="Helvetica" pitchFamily="34" charset="0"/>
                <a:ea typeface="+mj-ea"/>
                <a:cs typeface="+mj-cs"/>
              </a:defRPr>
            </a:lvl1pPr>
          </a:lstStyle>
          <a:p>
            <a:r>
              <a:rPr lang="en-GB" sz="2400" b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ESA-SMOS </a:t>
            </a:r>
            <a:r>
              <a:rPr lang="en-GB" sz="2400" b="1" dirty="0">
                <a:solidFill>
                  <a:srgbClr val="002060"/>
                </a:solidFill>
                <a:latin typeface="Arial" charset="0"/>
                <a:cs typeface="Arial" charset="0"/>
              </a:rPr>
              <a:t>data assimilation in the IFS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4518941" y="656287"/>
            <a:ext cx="1894216" cy="714435"/>
            <a:chOff x="1402290" y="2036238"/>
            <a:chExt cx="1894216" cy="714435"/>
          </a:xfrm>
        </p:grpSpPr>
        <p:cxnSp>
          <p:nvCxnSpPr>
            <p:cNvPr id="12" name="Connecteur droit 11"/>
            <p:cNvCxnSpPr/>
            <p:nvPr/>
          </p:nvCxnSpPr>
          <p:spPr bwMode="auto">
            <a:xfrm>
              <a:off x="1402290" y="2653274"/>
              <a:ext cx="864096" cy="0"/>
            </a:xfrm>
            <a:prstGeom prst="line">
              <a:avLst/>
            </a:prstGeom>
            <a:solidFill>
              <a:srgbClr val="00B8FF"/>
            </a:solidFill>
            <a:ln w="19050" cap="flat" cmpd="sng" algn="ctr">
              <a:solidFill>
                <a:srgbClr val="92D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4" name="ZoneTexte 12"/>
            <p:cNvSpPr txBox="1"/>
            <p:nvPr/>
          </p:nvSpPr>
          <p:spPr bwMode="auto">
            <a:xfrm>
              <a:off x="2257094" y="2509259"/>
              <a:ext cx="1028762" cy="241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0000" tIns="46800" rIns="90000" bIns="46800" rtlCol="0">
              <a:spAutoFit/>
            </a:bodyPr>
            <a:lstStyle/>
            <a:p>
              <a:pPr>
                <a:lnSpc>
                  <a:spcPct val="102000"/>
                </a:lnSpc>
                <a:spcBef>
                  <a:spcPts val="1125"/>
                </a:spcBef>
                <a:buClr>
                  <a:srgbClr val="D12F4A"/>
                </a:buClr>
                <a:buSzPct val="75000"/>
              </a:pPr>
              <a:r>
                <a:rPr lang="fr-FR" sz="1000" b="1" dirty="0" smtClean="0">
                  <a:solidFill>
                    <a:prstClr val="black"/>
                  </a:solidFill>
                  <a:latin typeface="Arial" pitchFamily="34" charset="0"/>
                </a:rPr>
                <a:t>Config.3</a:t>
              </a:r>
              <a:endParaRPr lang="fr-FR" sz="1000" b="1" baseline="-25000" dirty="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cxnSp>
          <p:nvCxnSpPr>
            <p:cNvPr id="15" name="Connecteur droit 13"/>
            <p:cNvCxnSpPr/>
            <p:nvPr/>
          </p:nvCxnSpPr>
          <p:spPr bwMode="auto">
            <a:xfrm>
              <a:off x="1403648" y="2144053"/>
              <a:ext cx="864096" cy="0"/>
            </a:xfrm>
            <a:prstGeom prst="line">
              <a:avLst/>
            </a:prstGeom>
            <a:solidFill>
              <a:srgbClr val="00B8FF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6" name="ZoneTexte 14"/>
            <p:cNvSpPr txBox="1"/>
            <p:nvPr/>
          </p:nvSpPr>
          <p:spPr bwMode="auto">
            <a:xfrm>
              <a:off x="2267744" y="2267054"/>
              <a:ext cx="1028762" cy="241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0000" tIns="46800" rIns="90000" bIns="46800" rtlCol="0">
              <a:spAutoFit/>
            </a:bodyPr>
            <a:lstStyle/>
            <a:p>
              <a:pPr>
                <a:lnSpc>
                  <a:spcPct val="102000"/>
                </a:lnSpc>
                <a:spcBef>
                  <a:spcPts val="1125"/>
                </a:spcBef>
                <a:buClr>
                  <a:srgbClr val="D12F4A"/>
                </a:buClr>
                <a:buSzPct val="75000"/>
              </a:pPr>
              <a:r>
                <a:rPr lang="fr-FR" sz="1000" b="1" dirty="0" smtClean="0">
                  <a:solidFill>
                    <a:prstClr val="black"/>
                  </a:solidFill>
                  <a:latin typeface="Arial" pitchFamily="34" charset="0"/>
                </a:rPr>
                <a:t>Config.2</a:t>
              </a:r>
              <a:endParaRPr lang="fr-FR" sz="1000" b="1" baseline="-25000" dirty="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cxnSp>
          <p:nvCxnSpPr>
            <p:cNvPr id="17" name="Connecteur droit 17"/>
            <p:cNvCxnSpPr/>
            <p:nvPr/>
          </p:nvCxnSpPr>
          <p:spPr bwMode="auto">
            <a:xfrm>
              <a:off x="1402290" y="2402609"/>
              <a:ext cx="864096" cy="0"/>
            </a:xfrm>
            <a:prstGeom prst="line">
              <a:avLst/>
            </a:prstGeom>
            <a:solidFill>
              <a:srgbClr val="00B8FF"/>
            </a:solidFill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8" name="ZoneTexte 18"/>
            <p:cNvSpPr txBox="1"/>
            <p:nvPr/>
          </p:nvSpPr>
          <p:spPr bwMode="auto">
            <a:xfrm>
              <a:off x="2265953" y="2036238"/>
              <a:ext cx="1028762" cy="241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square" lIns="90000" tIns="46800" rIns="90000" bIns="46800" rtlCol="0">
              <a:spAutoFit/>
            </a:bodyPr>
            <a:lstStyle/>
            <a:p>
              <a:pPr>
                <a:lnSpc>
                  <a:spcPct val="102000"/>
                </a:lnSpc>
                <a:spcBef>
                  <a:spcPts val="1125"/>
                </a:spcBef>
                <a:buClr>
                  <a:srgbClr val="D12F4A"/>
                </a:buClr>
                <a:buSzPct val="75000"/>
              </a:pPr>
              <a:r>
                <a:rPr lang="fr-FR" sz="1000" b="1" dirty="0" smtClean="0">
                  <a:solidFill>
                    <a:prstClr val="black"/>
                  </a:solidFill>
                  <a:latin typeface="Arial" pitchFamily="34" charset="0"/>
                </a:rPr>
                <a:t>Config.1</a:t>
              </a:r>
              <a:endParaRPr lang="fr-FR" sz="1000" b="1" baseline="-25000" dirty="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</p:grpSp>
      <p:sp>
        <p:nvSpPr>
          <p:cNvPr id="22" name="Title 3"/>
          <p:cNvSpPr txBox="1">
            <a:spLocks/>
          </p:cNvSpPr>
          <p:nvPr/>
        </p:nvSpPr>
        <p:spPr>
          <a:xfrm>
            <a:off x="1331640" y="904805"/>
            <a:ext cx="3312368" cy="230583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1">
                    <a:lumMod val="75000"/>
                  </a:schemeClr>
                </a:solidFill>
                <a:latin typeface="Helvetica" pitchFamily="34" charset="0"/>
                <a:ea typeface="+mj-ea"/>
                <a:cs typeface="+mj-cs"/>
              </a:defRPr>
            </a:lvl1pPr>
          </a:lstStyle>
          <a:p>
            <a:pPr algn="l"/>
            <a:r>
              <a:rPr lang="en-GB" sz="1400" u="sng" dirty="0" smtClean="0">
                <a:solidFill>
                  <a:prstClr val="black"/>
                </a:solidFill>
              </a:rPr>
              <a:t>Normalized change in </a:t>
            </a:r>
            <a:r>
              <a:rPr lang="en-GB" sz="1400" u="sng" dirty="0" err="1" smtClean="0">
                <a:solidFill>
                  <a:prstClr val="black"/>
                </a:solidFill>
              </a:rPr>
              <a:t>rms</a:t>
            </a:r>
            <a:r>
              <a:rPr lang="en-GB" sz="1400" u="sng" dirty="0" smtClean="0">
                <a:solidFill>
                  <a:prstClr val="black"/>
                </a:solidFill>
              </a:rPr>
              <a:t> of fc error:</a:t>
            </a:r>
            <a:endParaRPr lang="en-GB" sz="1400" u="sng" dirty="0">
              <a:solidFill>
                <a:prstClr val="black"/>
              </a:solidFill>
            </a:endParaRPr>
          </a:p>
        </p:txBody>
      </p:sp>
      <p:sp>
        <p:nvSpPr>
          <p:cNvPr id="24" name="Rectangle 6"/>
          <p:cNvSpPr>
            <a:spLocks noChangeArrowheads="1"/>
          </p:cNvSpPr>
          <p:nvPr/>
        </p:nvSpPr>
        <p:spPr bwMode="auto">
          <a:xfrm>
            <a:off x="1691680" y="3146725"/>
            <a:ext cx="18002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lvl="2"/>
            <a:r>
              <a:rPr lang="en-GB" sz="1600" b="1" i="1" dirty="0" smtClean="0">
                <a:solidFill>
                  <a:srgbClr val="C00000"/>
                </a:solidFill>
                <a:latin typeface="Arial" pitchFamily="34" charset="0"/>
              </a:rPr>
              <a:t>SH- </a:t>
            </a:r>
            <a:r>
              <a:rPr lang="en-GB" sz="1600" b="1" i="1" dirty="0" err="1" smtClean="0">
                <a:solidFill>
                  <a:srgbClr val="C00000"/>
                </a:solidFill>
                <a:latin typeface="Arial" pitchFamily="34" charset="0"/>
              </a:rPr>
              <a:t>extratropics</a:t>
            </a:r>
            <a:r>
              <a:rPr lang="en-GB" sz="1600" b="1" i="1" dirty="0" smtClean="0">
                <a:solidFill>
                  <a:srgbClr val="C00000"/>
                </a:solidFill>
                <a:latin typeface="Arial" pitchFamily="34" charset="0"/>
              </a:rPr>
              <a:t> </a:t>
            </a:r>
            <a:endParaRPr lang="es-ES" sz="1600" b="1" i="1" dirty="0" smtClean="0">
              <a:solidFill>
                <a:srgbClr val="EB3F2D"/>
              </a:solidFill>
              <a:latin typeface="Arial" pitchFamily="34" charset="0"/>
              <a:ea typeface="DejaVu Sans"/>
              <a:cs typeface="DejaVu Sans"/>
            </a:endParaRPr>
          </a:p>
        </p:txBody>
      </p:sp>
      <p:sp>
        <p:nvSpPr>
          <p:cNvPr id="26" name="Rectangle 6"/>
          <p:cNvSpPr>
            <a:spLocks noChangeArrowheads="1"/>
          </p:cNvSpPr>
          <p:nvPr/>
        </p:nvSpPr>
        <p:spPr bwMode="auto">
          <a:xfrm>
            <a:off x="4264783" y="3147426"/>
            <a:ext cx="108012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lvl="2"/>
            <a:r>
              <a:rPr lang="en-GB" sz="1600" b="1" i="1" dirty="0">
                <a:solidFill>
                  <a:srgbClr val="C00000"/>
                </a:solidFill>
                <a:latin typeface="Arial" pitchFamily="34" charset="0"/>
              </a:rPr>
              <a:t>T</a:t>
            </a:r>
            <a:r>
              <a:rPr lang="en-GB" sz="1600" b="1" i="1" dirty="0" smtClean="0">
                <a:solidFill>
                  <a:srgbClr val="C00000"/>
                </a:solidFill>
                <a:latin typeface="Arial" pitchFamily="34" charset="0"/>
              </a:rPr>
              <a:t>ropics </a:t>
            </a:r>
            <a:endParaRPr lang="es-ES" sz="1600" b="1" i="1" dirty="0" smtClean="0">
              <a:solidFill>
                <a:srgbClr val="EB3F2D"/>
              </a:solidFill>
              <a:latin typeface="Arial" pitchFamily="34" charset="0"/>
              <a:ea typeface="DejaVu Sans"/>
              <a:cs typeface="DejaVu Sans"/>
            </a:endParaRPr>
          </a:p>
        </p:txBody>
      </p:sp>
      <p:sp>
        <p:nvSpPr>
          <p:cNvPr id="27" name="Rectangle 6"/>
          <p:cNvSpPr>
            <a:spLocks noChangeArrowheads="1"/>
          </p:cNvSpPr>
          <p:nvPr/>
        </p:nvSpPr>
        <p:spPr bwMode="auto">
          <a:xfrm>
            <a:off x="6235642" y="3115707"/>
            <a:ext cx="18002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0" lvl="2"/>
            <a:r>
              <a:rPr lang="en-GB" sz="1600" b="1" i="1" dirty="0">
                <a:solidFill>
                  <a:srgbClr val="C00000"/>
                </a:solidFill>
                <a:latin typeface="Arial" pitchFamily="34" charset="0"/>
              </a:rPr>
              <a:t>N</a:t>
            </a:r>
            <a:r>
              <a:rPr lang="en-GB" sz="1600" b="1" i="1" dirty="0" smtClean="0">
                <a:solidFill>
                  <a:srgbClr val="C00000"/>
                </a:solidFill>
                <a:latin typeface="Arial" pitchFamily="34" charset="0"/>
              </a:rPr>
              <a:t>H- </a:t>
            </a:r>
            <a:r>
              <a:rPr lang="en-GB" sz="1600" b="1" i="1" dirty="0" err="1" smtClean="0">
                <a:solidFill>
                  <a:srgbClr val="C00000"/>
                </a:solidFill>
                <a:latin typeface="Arial" pitchFamily="34" charset="0"/>
              </a:rPr>
              <a:t>extratropics</a:t>
            </a:r>
            <a:r>
              <a:rPr lang="en-GB" sz="1600" b="1" i="1" dirty="0" smtClean="0">
                <a:solidFill>
                  <a:srgbClr val="C00000"/>
                </a:solidFill>
                <a:latin typeface="Arial" pitchFamily="34" charset="0"/>
              </a:rPr>
              <a:t> </a:t>
            </a:r>
            <a:endParaRPr lang="es-ES" sz="1600" b="1" i="1" dirty="0" smtClean="0">
              <a:solidFill>
                <a:srgbClr val="EB3F2D"/>
              </a:solidFill>
              <a:latin typeface="Arial" pitchFamily="34" charset="0"/>
              <a:ea typeface="DejaVu Sans"/>
              <a:cs typeface="DejaVu Sans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8563" y="3686658"/>
            <a:ext cx="4476687" cy="2817081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9628" y="3736406"/>
            <a:ext cx="326440" cy="2767333"/>
          </a:xfrm>
          <a:prstGeom prst="rect">
            <a:avLst/>
          </a:prstGeom>
        </p:spPr>
      </p:pic>
      <p:cxnSp>
        <p:nvCxnSpPr>
          <p:cNvPr id="30" name="Straight Arrow Connector 29"/>
          <p:cNvCxnSpPr/>
          <p:nvPr/>
        </p:nvCxnSpPr>
        <p:spPr>
          <a:xfrm>
            <a:off x="8354824" y="5547695"/>
            <a:ext cx="1824" cy="487753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>
            <a:spLocks noChangeArrowheads="1"/>
          </p:cNvSpPr>
          <p:nvPr/>
        </p:nvSpPr>
        <p:spPr bwMode="auto">
          <a:xfrm rot="16200000">
            <a:off x="7590662" y="5666923"/>
            <a:ext cx="1124743" cy="249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lnSpc>
                <a:spcPct val="102000"/>
              </a:lnSpc>
              <a:buClr>
                <a:srgbClr val="000000"/>
              </a:buClr>
              <a:buSzPct val="100000"/>
            </a:pPr>
            <a:r>
              <a:rPr lang="en-GB" sz="1000" b="1" dirty="0" smtClean="0">
                <a:solidFill>
                  <a:srgbClr val="0070C0"/>
                </a:solidFill>
                <a:latin typeface="Arial" pitchFamily="34" charset="0"/>
                <a:sym typeface="Wingdings" pitchFamily="2" charset="2"/>
              </a:rPr>
              <a:t>improvement</a:t>
            </a:r>
            <a:endParaRPr lang="en-GB" sz="1000" dirty="0" smtClean="0">
              <a:solidFill>
                <a:prstClr val="black"/>
              </a:solidFill>
              <a:latin typeface="Arial" pitchFamily="34" charset="0"/>
              <a:sym typeface="Wingdings" pitchFamily="2" charset="2"/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 flipV="1">
            <a:off x="8357979" y="4060739"/>
            <a:ext cx="78" cy="504079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>
            <a:spLocks noChangeArrowheads="1"/>
          </p:cNvSpPr>
          <p:nvPr/>
        </p:nvSpPr>
        <p:spPr bwMode="auto">
          <a:xfrm rot="16200000">
            <a:off x="7683738" y="4188130"/>
            <a:ext cx="922021" cy="249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lnSpc>
                <a:spcPct val="102000"/>
              </a:lnSpc>
              <a:buClr>
                <a:srgbClr val="000000"/>
              </a:buClr>
              <a:buSzPct val="100000"/>
            </a:pPr>
            <a:r>
              <a:rPr lang="en-GB" sz="1000" b="1" dirty="0" smtClean="0">
                <a:solidFill>
                  <a:srgbClr val="FF0000"/>
                </a:solidFill>
                <a:latin typeface="Arial" pitchFamily="34" charset="0"/>
              </a:rPr>
              <a:t>degradation</a:t>
            </a:r>
            <a:endParaRPr lang="en-GB" sz="1000" dirty="0" smtClean="0">
              <a:solidFill>
                <a:srgbClr val="FF0000"/>
              </a:solidFill>
              <a:latin typeface="Arial" pitchFamily="34" charset="0"/>
              <a:sym typeface="Wingdings" pitchFamily="2" charset="2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530" y="5969990"/>
            <a:ext cx="1208804" cy="483346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395536" y="4725144"/>
            <a:ext cx="3300803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b="1" dirty="0" smtClean="0"/>
              <a:t>Based on short experiments</a:t>
            </a:r>
          </a:p>
          <a:p>
            <a:r>
              <a:rPr lang="en-GB" sz="1600" b="1" dirty="0" smtClean="0"/>
              <a:t>Longer experiment under evaluation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133771520"/>
      </p:ext>
    </p:extLst>
  </p:cSld>
  <p:clrMapOvr>
    <a:masterClrMapping/>
  </p:clrMapOvr>
  <p:transition xmlns:p14="http://schemas.microsoft.com/office/powerpoint/2010/main" advClick="0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Shape 1"/>
          <p:cNvSpPr txBox="1"/>
          <p:nvPr/>
        </p:nvSpPr>
        <p:spPr>
          <a:xfrm>
            <a:off x="611640" y="116640"/>
            <a:ext cx="8424720" cy="386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en-US" sz="2400" b="1" dirty="0">
                <a:solidFill>
                  <a:srgbClr val="002060"/>
                </a:solidFill>
                <a:latin typeface="Arial" charset="0"/>
                <a:ea typeface="+mj-ea"/>
                <a:cs typeface="Arial" charset="0"/>
              </a:rPr>
              <a:t>ERA5 a first look</a:t>
            </a:r>
            <a:endParaRPr sz="2400" b="1" dirty="0">
              <a:solidFill>
                <a:srgbClr val="002060"/>
              </a:solidFill>
              <a:latin typeface="Arial" charset="0"/>
              <a:ea typeface="+mj-ea"/>
              <a:cs typeface="Arial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692696"/>
            <a:ext cx="8988232" cy="5328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24723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Line 2"/>
          <p:cNvSpPr/>
          <p:nvPr/>
        </p:nvSpPr>
        <p:spPr>
          <a:xfrm flipV="1">
            <a:off x="611280" y="514800"/>
            <a:ext cx="8437320" cy="9360"/>
          </a:xfrm>
          <a:prstGeom prst="line">
            <a:avLst/>
          </a:prstGeom>
          <a:ln w="9360">
            <a:solidFill>
              <a:srgbClr val="1F497D"/>
            </a:solidFill>
            <a:round/>
          </a:ln>
        </p:spPr>
      </p:sp>
      <p:pic>
        <p:nvPicPr>
          <p:cNvPr id="65" name="Picture 4"/>
          <p:cNvPicPr/>
          <p:nvPr/>
        </p:nvPicPr>
        <p:blipFill>
          <a:blip r:embed="rId3"/>
          <a:srcRect r="632638"/>
          <a:stretch>
            <a:fillRect/>
          </a:stretch>
        </p:blipFill>
        <p:spPr>
          <a:xfrm>
            <a:off x="2376360" y="471960"/>
            <a:ext cx="5328000" cy="2041920"/>
          </a:xfrm>
          <a:prstGeom prst="rect">
            <a:avLst/>
          </a:prstGeom>
          <a:ln>
            <a:noFill/>
          </a:ln>
        </p:spPr>
      </p:pic>
      <p:pic>
        <p:nvPicPr>
          <p:cNvPr id="66" name="Picture 9"/>
          <p:cNvPicPr/>
          <p:nvPr/>
        </p:nvPicPr>
        <p:blipFill>
          <a:blip r:embed="rId3"/>
          <a:srcRect l="2151041"/>
          <a:stretch>
            <a:fillRect/>
          </a:stretch>
        </p:blipFill>
        <p:spPr>
          <a:xfrm>
            <a:off x="7728480" y="493920"/>
            <a:ext cx="1295640" cy="2019960"/>
          </a:xfrm>
          <a:prstGeom prst="rect">
            <a:avLst/>
          </a:prstGeom>
          <a:ln>
            <a:noFill/>
          </a:ln>
        </p:spPr>
      </p:pic>
      <p:sp>
        <p:nvSpPr>
          <p:cNvPr id="18" name="CustomShape 3"/>
          <p:cNvSpPr/>
          <p:nvPr/>
        </p:nvSpPr>
        <p:spPr>
          <a:xfrm>
            <a:off x="539858" y="752278"/>
            <a:ext cx="8472240" cy="1077348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marL="285750" indent="-285750">
              <a:lnSpc>
                <a:spcPct val="70000"/>
              </a:lnSpc>
              <a:buSzPct val="50000"/>
              <a:buFont typeface="Arial" panose="020B0604020202020204" pitchFamily="34" charset="0"/>
              <a:buChar char="•"/>
            </a:pPr>
            <a:r>
              <a:rPr lang="en-GB" sz="1600" b="1" dirty="0" smtClean="0">
                <a:solidFill>
                  <a:srgbClr val="000000"/>
                </a:solidFill>
                <a:latin typeface="Arial"/>
              </a:rPr>
              <a:t>Heatwave in </a:t>
            </a:r>
            <a:r>
              <a:rPr lang="en-GB" sz="1600" b="1" dirty="0" err="1" smtClean="0">
                <a:solidFill>
                  <a:srgbClr val="000000"/>
                </a:solidFill>
                <a:latin typeface="Arial"/>
              </a:rPr>
              <a:t>SouthWest</a:t>
            </a:r>
            <a:r>
              <a:rPr lang="en-GB" sz="1600" b="1" dirty="0" smtClean="0">
                <a:solidFill>
                  <a:srgbClr val="000000"/>
                </a:solidFill>
                <a:latin typeface="Arial"/>
              </a:rPr>
              <a:t> Europe, 2015:</a:t>
            </a:r>
          </a:p>
          <a:p>
            <a:pPr>
              <a:lnSpc>
                <a:spcPct val="70000"/>
              </a:lnSpc>
              <a:buSzPct val="50000"/>
            </a:pPr>
            <a:endParaRPr lang="en-GB" sz="1600" b="1" dirty="0" smtClean="0">
              <a:solidFill>
                <a:srgbClr val="000000"/>
              </a:solidFill>
              <a:latin typeface="Arial"/>
            </a:endParaRPr>
          </a:p>
          <a:p>
            <a:pPr marL="742950" lvl="1" indent="-285750">
              <a:lnSpc>
                <a:spcPct val="70000"/>
              </a:lnSpc>
              <a:buClr>
                <a:srgbClr val="FF0000"/>
              </a:buClr>
              <a:buSzPct val="50000"/>
              <a:buFont typeface="Wingdings" panose="05000000000000000000" pitchFamily="2" charset="2"/>
              <a:buChar char="q"/>
            </a:pPr>
            <a:r>
              <a:rPr lang="en-GB" sz="1500" dirty="0" smtClean="0">
                <a:solidFill>
                  <a:srgbClr val="000000"/>
                </a:solidFill>
                <a:latin typeface="Arial"/>
              </a:rPr>
              <a:t>Madrid</a:t>
            </a:r>
            <a:r>
              <a:rPr lang="en-GB" sz="1500" dirty="0" smtClean="0">
                <a:solidFill>
                  <a:srgbClr val="000000"/>
                </a:solidFill>
              </a:rPr>
              <a:t>, Area </a:t>
            </a:r>
            <a:r>
              <a:rPr lang="en-GB" sz="1500" dirty="0">
                <a:solidFill>
                  <a:srgbClr val="000000"/>
                </a:solidFill>
              </a:rPr>
              <a:t>~ </a:t>
            </a:r>
            <a:r>
              <a:rPr lang="en-GB" sz="1500" dirty="0" smtClean="0">
                <a:solidFill>
                  <a:srgbClr val="000000"/>
                </a:solidFill>
              </a:rPr>
              <a:t>650 </a:t>
            </a:r>
            <a:r>
              <a:rPr lang="en-GB" sz="1500" dirty="0">
                <a:solidFill>
                  <a:srgbClr val="000000"/>
                </a:solidFill>
              </a:rPr>
              <a:t>km², Population ~ </a:t>
            </a:r>
            <a:r>
              <a:rPr lang="en-GB" sz="1500" dirty="0" smtClean="0">
                <a:solidFill>
                  <a:srgbClr val="000000"/>
                </a:solidFill>
              </a:rPr>
              <a:t>4 </a:t>
            </a:r>
            <a:r>
              <a:rPr lang="en-GB" sz="1500" dirty="0">
                <a:solidFill>
                  <a:srgbClr val="000000"/>
                </a:solidFill>
              </a:rPr>
              <a:t>million</a:t>
            </a:r>
            <a:r>
              <a:rPr lang="en-GB" sz="1500" dirty="0" smtClean="0">
                <a:solidFill>
                  <a:srgbClr val="000000"/>
                </a:solidFill>
                <a:latin typeface="Arial"/>
              </a:rPr>
              <a:t> (</a:t>
            </a:r>
            <a:r>
              <a:rPr lang="en-GB" sz="1500" dirty="0" err="1" smtClean="0">
                <a:solidFill>
                  <a:srgbClr val="000000"/>
                </a:solidFill>
                <a:latin typeface="Arial"/>
              </a:rPr>
              <a:t>Parque</a:t>
            </a:r>
            <a:r>
              <a:rPr lang="en-GB" sz="1500" dirty="0" smtClean="0">
                <a:solidFill>
                  <a:srgbClr val="000000"/>
                </a:solidFill>
                <a:latin typeface="Arial"/>
              </a:rPr>
              <a:t> el </a:t>
            </a:r>
            <a:r>
              <a:rPr lang="en-GB" sz="1500" dirty="0" err="1" smtClean="0">
                <a:solidFill>
                  <a:srgbClr val="000000"/>
                </a:solidFill>
                <a:latin typeface="Arial"/>
              </a:rPr>
              <a:t>Retiro</a:t>
            </a:r>
            <a:r>
              <a:rPr lang="en-GB" sz="1500" dirty="0" smtClean="0">
                <a:solidFill>
                  <a:srgbClr val="000000"/>
                </a:solidFill>
                <a:latin typeface="Arial"/>
              </a:rPr>
              <a:t>, 29 June, </a:t>
            </a:r>
            <a:r>
              <a:rPr lang="en-GB" sz="1500" dirty="0" err="1" smtClean="0">
                <a:solidFill>
                  <a:srgbClr val="000000"/>
                </a:solidFill>
                <a:latin typeface="Arial"/>
              </a:rPr>
              <a:t>Tmax</a:t>
            </a:r>
            <a:r>
              <a:rPr lang="en-GB" sz="1500" dirty="0" smtClean="0">
                <a:solidFill>
                  <a:srgbClr val="000000"/>
                </a:solidFill>
                <a:latin typeface="Arial"/>
              </a:rPr>
              <a:t>= 39.9°C (new record)</a:t>
            </a:r>
          </a:p>
          <a:p>
            <a:pPr marL="742950" lvl="1" indent="-285750">
              <a:lnSpc>
                <a:spcPct val="102000"/>
              </a:lnSpc>
              <a:buClr>
                <a:srgbClr val="FF0000"/>
              </a:buClr>
              <a:buSzPct val="50000"/>
              <a:buFont typeface="Wingdings" panose="05000000000000000000" pitchFamily="2" charset="2"/>
              <a:buChar char="q"/>
            </a:pPr>
            <a:endParaRPr lang="en-GB" sz="1600" dirty="0">
              <a:solidFill>
                <a:srgbClr val="000000"/>
              </a:solidFill>
              <a:latin typeface="Arial"/>
            </a:endParaRPr>
          </a:p>
          <a:p>
            <a:pPr marL="742950" lvl="1" indent="-285750">
              <a:lnSpc>
                <a:spcPct val="102000"/>
              </a:lnSpc>
              <a:buClr>
                <a:srgbClr val="FF0000"/>
              </a:buClr>
              <a:buSzPct val="50000"/>
              <a:buFont typeface="Wingdings" panose="05000000000000000000" pitchFamily="2" charset="2"/>
              <a:buChar char="q"/>
            </a:pPr>
            <a:endParaRPr lang="en-GB" sz="1600" dirty="0" smtClean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" name="CustomShape 3"/>
          <p:cNvSpPr/>
          <p:nvPr/>
        </p:nvSpPr>
        <p:spPr>
          <a:xfrm>
            <a:off x="497326" y="3594696"/>
            <a:ext cx="8646674" cy="1077348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marL="285750" indent="-285750">
              <a:lnSpc>
                <a:spcPct val="70000"/>
              </a:lnSpc>
              <a:buSzPct val="50000"/>
              <a:buFont typeface="Arial" panose="020B0604020202020204" pitchFamily="34" charset="0"/>
              <a:buChar char="•"/>
            </a:pPr>
            <a:r>
              <a:rPr lang="en-GB" sz="1600" b="1" dirty="0" smtClean="0">
                <a:solidFill>
                  <a:srgbClr val="000000"/>
                </a:solidFill>
                <a:latin typeface="Arial"/>
              </a:rPr>
              <a:t>Heatwave in Pakistan, June 2015:</a:t>
            </a:r>
          </a:p>
          <a:p>
            <a:pPr>
              <a:lnSpc>
                <a:spcPct val="70000"/>
              </a:lnSpc>
              <a:buSzPct val="50000"/>
            </a:pPr>
            <a:endParaRPr lang="en-GB" sz="1600" b="1" dirty="0" smtClean="0">
              <a:solidFill>
                <a:srgbClr val="000000"/>
              </a:solidFill>
              <a:latin typeface="Arial"/>
            </a:endParaRPr>
          </a:p>
          <a:p>
            <a:pPr marL="742950" lvl="1" indent="-285750">
              <a:lnSpc>
                <a:spcPct val="70000"/>
              </a:lnSpc>
              <a:buClr>
                <a:srgbClr val="FF0000"/>
              </a:buClr>
              <a:buSzPct val="50000"/>
              <a:buFont typeface="Wingdings" panose="05000000000000000000" pitchFamily="2" charset="2"/>
              <a:buChar char="q"/>
            </a:pPr>
            <a:r>
              <a:rPr lang="en-GB" sz="1500" dirty="0" smtClean="0">
                <a:solidFill>
                  <a:srgbClr val="000000"/>
                </a:solidFill>
                <a:latin typeface="Arial"/>
              </a:rPr>
              <a:t>Karachi</a:t>
            </a:r>
            <a:r>
              <a:rPr lang="en-GB" sz="1500" dirty="0">
                <a:solidFill>
                  <a:srgbClr val="000000"/>
                </a:solidFill>
              </a:rPr>
              <a:t>, </a:t>
            </a:r>
            <a:r>
              <a:rPr lang="en-GB" sz="1500" dirty="0" smtClean="0">
                <a:solidFill>
                  <a:srgbClr val="000000"/>
                </a:solidFill>
              </a:rPr>
              <a:t>Area ~ 3,600 </a:t>
            </a:r>
            <a:r>
              <a:rPr lang="en-GB" sz="1500" dirty="0">
                <a:solidFill>
                  <a:srgbClr val="000000"/>
                </a:solidFill>
              </a:rPr>
              <a:t>km², </a:t>
            </a:r>
            <a:r>
              <a:rPr lang="en-GB" sz="1500" dirty="0" smtClean="0">
                <a:solidFill>
                  <a:srgbClr val="000000"/>
                </a:solidFill>
              </a:rPr>
              <a:t>Population</a:t>
            </a:r>
            <a:r>
              <a:rPr lang="en-GB" sz="1500" dirty="0">
                <a:solidFill>
                  <a:srgbClr val="000000"/>
                </a:solidFill>
              </a:rPr>
              <a:t> ~</a:t>
            </a:r>
            <a:r>
              <a:rPr lang="en-GB" sz="1500" dirty="0" smtClean="0">
                <a:solidFill>
                  <a:srgbClr val="000000"/>
                </a:solidFill>
              </a:rPr>
              <a:t> 24 million </a:t>
            </a:r>
            <a:r>
              <a:rPr lang="en-GB" sz="1500" dirty="0" smtClean="0">
                <a:solidFill>
                  <a:srgbClr val="000000"/>
                </a:solidFill>
                <a:latin typeface="Arial"/>
              </a:rPr>
              <a:t>(20 June </a:t>
            </a:r>
            <a:r>
              <a:rPr lang="en-GB" sz="1500" dirty="0" err="1" smtClean="0">
                <a:solidFill>
                  <a:srgbClr val="000000"/>
                </a:solidFill>
                <a:latin typeface="Arial"/>
              </a:rPr>
              <a:t>Tmax</a:t>
            </a:r>
            <a:r>
              <a:rPr lang="en-GB" sz="1500" dirty="0" smtClean="0">
                <a:solidFill>
                  <a:srgbClr val="000000"/>
                </a:solidFill>
                <a:latin typeface="Arial"/>
              </a:rPr>
              <a:t>=</a:t>
            </a:r>
            <a:r>
              <a:rPr lang="en-GB" sz="1500" dirty="0" smtClean="0">
                <a:solidFill>
                  <a:srgbClr val="000000"/>
                </a:solidFill>
              </a:rPr>
              <a:t>43.4°C, </a:t>
            </a:r>
            <a:r>
              <a:rPr lang="en-GB" sz="1500" dirty="0" err="1" smtClean="0">
                <a:solidFill>
                  <a:srgbClr val="000000"/>
                </a:solidFill>
              </a:rPr>
              <a:t>Tmin</a:t>
            </a:r>
            <a:r>
              <a:rPr lang="en-GB" sz="1500" dirty="0" smtClean="0">
                <a:solidFill>
                  <a:srgbClr val="000000"/>
                </a:solidFill>
              </a:rPr>
              <a:t>= 34°.2C</a:t>
            </a:r>
            <a:r>
              <a:rPr lang="en-GB" sz="1500" dirty="0" smtClean="0">
                <a:solidFill>
                  <a:srgbClr val="000000"/>
                </a:solidFill>
                <a:latin typeface="Arial"/>
              </a:rPr>
              <a:t>)</a:t>
            </a:r>
          </a:p>
          <a:p>
            <a:pPr marL="742950" lvl="1" indent="-285750">
              <a:lnSpc>
                <a:spcPct val="102000"/>
              </a:lnSpc>
              <a:buClr>
                <a:srgbClr val="FF0000"/>
              </a:buClr>
              <a:buSzPct val="50000"/>
              <a:buFont typeface="Wingdings" panose="05000000000000000000" pitchFamily="2" charset="2"/>
              <a:buChar char="q"/>
            </a:pPr>
            <a:endParaRPr lang="en-GB" sz="1600" dirty="0">
              <a:solidFill>
                <a:srgbClr val="000000"/>
              </a:solidFill>
              <a:latin typeface="Arial"/>
            </a:endParaRPr>
          </a:p>
          <a:p>
            <a:pPr marL="742950" lvl="1" indent="-285750">
              <a:lnSpc>
                <a:spcPct val="102000"/>
              </a:lnSpc>
              <a:buClr>
                <a:srgbClr val="FF0000"/>
              </a:buClr>
              <a:buSzPct val="50000"/>
              <a:buFont typeface="Wingdings" panose="05000000000000000000" pitchFamily="2" charset="2"/>
              <a:buChar char="q"/>
            </a:pPr>
            <a:endParaRPr lang="en-GB" sz="1600" dirty="0" smtClean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7414" y="4125424"/>
            <a:ext cx="7049386" cy="20560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7407" y="1329068"/>
            <a:ext cx="7049393" cy="2056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09473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map_diff_multilayer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209" t="33604" r="15930" b="39948"/>
          <a:stretch>
            <a:fillRect/>
          </a:stretch>
        </p:blipFill>
        <p:spPr bwMode="auto">
          <a:xfrm>
            <a:off x="1835696" y="1700808"/>
            <a:ext cx="5688657" cy="32211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76356" y="138249"/>
            <a:ext cx="8676456" cy="6096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sz="2400" b="1" dirty="0">
                <a:solidFill>
                  <a:srgbClr val="002060"/>
                </a:solidFill>
                <a:latin typeface="Arial" charset="0"/>
                <a:cs typeface="Arial" charset="0"/>
              </a:rPr>
              <a:t>ESA-CCI soil moisture to validate soil vertical resolution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19422" y="5530006"/>
            <a:ext cx="8301050" cy="923330"/>
          </a:xfrm>
          <a:prstGeom prst="rect">
            <a:avLst/>
          </a:prstGeom>
          <a:noFill/>
          <a:ln w="1905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chemeClr val="accent6">
                    <a:lumMod val="75000"/>
                  </a:schemeClr>
                </a:solidFill>
              </a:rPr>
              <a:t>Anomaly correlation (1988-2014) measured with ESA-CCI soil moisture remote sensing (multi-sensor) product. 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US" sz="1800" dirty="0" smtClean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 P</a:t>
            </a:r>
            <a:r>
              <a:rPr lang="en-US" sz="1800" dirty="0" smtClean="0">
                <a:solidFill>
                  <a:schemeClr val="accent6">
                    <a:lumMod val="75000"/>
                  </a:schemeClr>
                </a:solidFill>
              </a:rPr>
              <a:t>rovides a global validation of the usefulness of increase soil vertical resolution</a:t>
            </a:r>
            <a:endParaRPr lang="en-US" sz="1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Right Arrow 2"/>
          <p:cNvSpPr/>
          <p:nvPr/>
        </p:nvSpPr>
        <p:spPr>
          <a:xfrm>
            <a:off x="3635896" y="4797152"/>
            <a:ext cx="2304256" cy="360040"/>
          </a:xfrm>
          <a:prstGeom prst="righ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156176" y="4706560"/>
            <a:ext cx="288032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Globally Improved match to satellite soil moisture (shown is ΔACC calculate on 1-month running mean)</a:t>
            </a:r>
          </a:p>
        </p:txBody>
      </p:sp>
      <p:sp>
        <p:nvSpPr>
          <p:cNvPr id="6" name="Rectangle 5"/>
          <p:cNvSpPr/>
          <p:nvPr/>
        </p:nvSpPr>
        <p:spPr>
          <a:xfrm>
            <a:off x="645002" y="632882"/>
            <a:ext cx="762059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solidFill>
                  <a:schemeClr val="accent6">
                    <a:lumMod val="75000"/>
                  </a:schemeClr>
                </a:solidFill>
              </a:rPr>
              <a:t>Tests to investigate possible H-TESSEL soil resolution increase: </a:t>
            </a:r>
          </a:p>
          <a:p>
            <a:r>
              <a:rPr lang="en-US" sz="2000" dirty="0" smtClean="0"/>
              <a:t>H-TESSEL </a:t>
            </a:r>
            <a:r>
              <a:rPr lang="en-US" sz="2000" dirty="0"/>
              <a:t>t</a:t>
            </a:r>
            <a:r>
              <a:rPr lang="en-US" sz="2000" dirty="0" smtClean="0"/>
              <a:t>op soil layer 0-7cm replaced by 3 layers 0-1cm, 1-3cm, 3-7cm  </a:t>
            </a:r>
            <a:endParaRPr lang="en-US" sz="2000" dirty="0"/>
          </a:p>
        </p:txBody>
      </p:sp>
      <p:sp>
        <p:nvSpPr>
          <p:cNvPr id="11" name="Rectangle 10"/>
          <p:cNvSpPr/>
          <p:nvPr/>
        </p:nvSpPr>
        <p:spPr>
          <a:xfrm>
            <a:off x="1300514" y="1331476"/>
            <a:ext cx="65838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Impact on Anomaly Correlation with ESA</a:t>
            </a:r>
            <a:r>
              <a:rPr lang="en-US" b="1" dirty="0">
                <a:solidFill>
                  <a:srgbClr val="000000"/>
                </a:solidFill>
              </a:rPr>
              <a:t>-CCI </a:t>
            </a:r>
            <a:r>
              <a:rPr lang="en-US" b="1" dirty="0" smtClean="0">
                <a:solidFill>
                  <a:srgbClr val="000000"/>
                </a:solidFill>
              </a:rPr>
              <a:t>satellite soil moisture</a:t>
            </a:r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0349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378" y="-312585"/>
            <a:ext cx="7859216" cy="11430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sz="2400" b="1" dirty="0">
                <a:solidFill>
                  <a:srgbClr val="002060"/>
                </a:solidFill>
                <a:latin typeface="Arial" charset="0"/>
                <a:cs typeface="Arial" charset="0"/>
              </a:rPr>
              <a:t>The Global Flood Awareness System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995482" y="617145"/>
            <a:ext cx="6362598" cy="4986000"/>
          </a:xfrm>
          <a:prstGeom prst="rect">
            <a:avLst/>
          </a:prstGeom>
        </p:spPr>
        <p:txBody>
          <a:bodyPr/>
          <a:lstStyle/>
          <a:p>
            <a:pPr indent="0" algn="ctr">
              <a:buNone/>
            </a:pPr>
            <a:r>
              <a:rPr lang="en-GB" sz="2000" b="1" u="sng" dirty="0" smtClean="0">
                <a:solidFill>
                  <a:srgbClr val="0070C0"/>
                </a:solidFill>
                <a:latin typeface="+mn-lt"/>
              </a:rPr>
              <a:t>www.globalfloods.eu</a:t>
            </a:r>
          </a:p>
          <a:p>
            <a:pPr indent="0" algn="ctr">
              <a:buNone/>
            </a:pPr>
            <a:endParaRPr lang="en-GB" dirty="0"/>
          </a:p>
        </p:txBody>
      </p:sp>
      <p:pic>
        <p:nvPicPr>
          <p:cNvPr id="6" name="Picture 2" descr="T:\JRC\JRC\DOCUMENTI\JRC-TEMPLATES\JRC_Logo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6459" y="169902"/>
            <a:ext cx="1040037" cy="447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378" y="481236"/>
            <a:ext cx="1657350" cy="571500"/>
          </a:xfrm>
          <a:prstGeom prst="rect">
            <a:avLst/>
          </a:prstGeom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93982" y="3406855"/>
            <a:ext cx="3588221" cy="2927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 descr="Pappenberger_figure_1_08_0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388092" y="1136175"/>
            <a:ext cx="1539511" cy="2349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5"/>
          <p:cNvSpPr txBox="1">
            <a:spLocks noChangeArrowheads="1"/>
          </p:cNvSpPr>
          <p:nvPr/>
        </p:nvSpPr>
        <p:spPr bwMode="auto">
          <a:xfrm>
            <a:off x="410216" y="4857345"/>
            <a:ext cx="6033992" cy="1477328"/>
          </a:xfrm>
          <a:prstGeom prst="rect">
            <a:avLst/>
          </a:prstGeom>
          <a:solidFill>
            <a:schemeClr val="bg1"/>
          </a:solidFill>
          <a:ln w="12700">
            <a:solidFill>
              <a:srgbClr val="0070C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800" b="0" dirty="0">
                <a:solidFill>
                  <a:schemeClr val="tx1"/>
                </a:solidFill>
                <a:latin typeface="Calibri" pitchFamily="34" charset="0"/>
              </a:rPr>
              <a:t>Output from global </a:t>
            </a:r>
            <a:r>
              <a:rPr lang="en-US" sz="1800" b="0" dirty="0" smtClean="0">
                <a:solidFill>
                  <a:schemeClr val="tx1"/>
                </a:solidFill>
                <a:latin typeface="Calibri" pitchFamily="34" charset="0"/>
              </a:rPr>
              <a:t>ECMWF NWP </a:t>
            </a:r>
            <a:r>
              <a:rPr lang="en-US" sz="1800" b="0" dirty="0">
                <a:solidFill>
                  <a:schemeClr val="tx1"/>
                </a:solidFill>
                <a:latin typeface="Calibri" pitchFamily="34" charset="0"/>
              </a:rPr>
              <a:t>land-surface </a:t>
            </a:r>
            <a:r>
              <a:rPr lang="en-US" sz="1800" b="0" dirty="0" smtClean="0">
                <a:solidFill>
                  <a:schemeClr val="tx1"/>
                </a:solidFill>
                <a:latin typeface="Calibri" pitchFamily="34" charset="0"/>
              </a:rPr>
              <a:t>forecast </a:t>
            </a:r>
            <a:r>
              <a:rPr lang="en-US" sz="1800" dirty="0" smtClean="0">
                <a:solidFill>
                  <a:srgbClr val="000000"/>
                </a:solidFill>
                <a:latin typeface="Calibri" pitchFamily="34" charset="0"/>
              </a:rPr>
              <a:t>is fed into a </a:t>
            </a:r>
            <a:r>
              <a:rPr lang="en-US" dirty="0">
                <a:solidFill>
                  <a:srgbClr val="000000"/>
                </a:solidFill>
                <a:latin typeface="Calibri" pitchFamily="34" charset="0"/>
              </a:rPr>
              <a:t>r</a:t>
            </a:r>
            <a:r>
              <a:rPr lang="en-US" sz="1800" b="0" dirty="0" smtClean="0">
                <a:solidFill>
                  <a:srgbClr val="000000"/>
                </a:solidFill>
                <a:latin typeface="Calibri" pitchFamily="34" charset="0"/>
              </a:rPr>
              <a:t>outing model (</a:t>
            </a:r>
            <a:r>
              <a:rPr lang="en-US" sz="1800" dirty="0" smtClean="0">
                <a:solidFill>
                  <a:srgbClr val="000000"/>
                </a:solidFill>
                <a:latin typeface="Calibri" pitchFamily="34" charset="0"/>
              </a:rPr>
              <a:t>Simplified </a:t>
            </a:r>
            <a:r>
              <a:rPr lang="en-US" sz="1800" dirty="0">
                <a:solidFill>
                  <a:srgbClr val="000000"/>
                </a:solidFill>
                <a:latin typeface="Calibri" pitchFamily="34" charset="0"/>
              </a:rPr>
              <a:t>LISFLOOD (JRC</a:t>
            </a:r>
            <a:r>
              <a:rPr lang="en-US" sz="1800" dirty="0" smtClean="0">
                <a:solidFill>
                  <a:srgbClr val="000000"/>
                </a:solidFill>
                <a:latin typeface="Calibri" pitchFamily="34" charset="0"/>
              </a:rPr>
              <a:t>)) to produce flood forecasts – </a:t>
            </a:r>
            <a:r>
              <a:rPr lang="en-US" sz="1800" dirty="0" smtClean="0">
                <a:solidFill>
                  <a:schemeClr val="accent6">
                    <a:lumMod val="75000"/>
                  </a:schemeClr>
                </a:solidFill>
                <a:latin typeface="Calibri" pitchFamily="34" charset="0"/>
              </a:rPr>
              <a:t>benefiting from all the improvements in the ECMWF Integrated Forecasting System (model and assimilation)!</a:t>
            </a:r>
            <a:endParaRPr lang="en-US" sz="1800" dirty="0">
              <a:solidFill>
                <a:schemeClr val="accent6">
                  <a:lumMod val="75000"/>
                </a:schemeClr>
              </a:solidFill>
              <a:latin typeface="Calibri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25630" y="753054"/>
            <a:ext cx="2953726" cy="429633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7544" y="1340768"/>
            <a:ext cx="6665763" cy="34051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252777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333257" y="16645"/>
            <a:ext cx="8032833" cy="653102"/>
          </a:xfrm>
        </p:spPr>
        <p:txBody>
          <a:bodyPr>
            <a:normAutofit/>
          </a:bodyPr>
          <a:lstStyle/>
          <a:p>
            <a:pPr lvl="0" algn="ctr"/>
            <a:r>
              <a:rPr lang="en-GB" sz="2400" b="1" dirty="0">
                <a:solidFill>
                  <a:srgbClr val="002060"/>
                </a:solidFill>
                <a:latin typeface="Arial" charset="0"/>
                <a:cs typeface="Arial" charset="0"/>
              </a:rPr>
              <a:t>ERA-</a:t>
            </a:r>
            <a:r>
              <a:rPr lang="en-GB" sz="2400" b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5Land </a:t>
            </a:r>
            <a:r>
              <a:rPr lang="en-GB" sz="2400" b="1" dirty="0">
                <a:solidFill>
                  <a:srgbClr val="002060"/>
                </a:solidFill>
                <a:latin typeface="Arial" charset="0"/>
                <a:cs typeface="Arial" charset="0"/>
              </a:rPr>
              <a:t>plans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4294967295"/>
          </p:nvPr>
        </p:nvSpPr>
        <p:spPr>
          <a:xfrm>
            <a:off x="211605" y="-67357"/>
            <a:ext cx="8490331" cy="7155302"/>
          </a:xfrm>
        </p:spPr>
        <p:txBody>
          <a:bodyPr anchor="ctr"/>
          <a:lstStyle/>
          <a:p>
            <a:pPr marL="311045" indent="-311045">
              <a:buClr>
                <a:srgbClr val="FF0000"/>
              </a:buClr>
              <a:buSzPct val="45000"/>
              <a:buFont typeface="Wingdings" panose="05000000000000000000" pitchFamily="2" charset="2"/>
              <a:buChar char="v"/>
            </a:pPr>
            <a:r>
              <a:rPr lang="en-GB" sz="1814" dirty="0"/>
              <a:t>High-resolution land component </a:t>
            </a:r>
            <a:r>
              <a:rPr lang="en-GB" sz="1814" dirty="0" smtClean="0"/>
              <a:t>forced by ERA5 </a:t>
            </a:r>
            <a:r>
              <a:rPr lang="en-GB" sz="1814" dirty="0"/>
              <a:t>atmospheric reanalysis</a:t>
            </a:r>
          </a:p>
          <a:p>
            <a:pPr marL="673930" lvl="2" indent="-259204" hangingPunct="0">
              <a:buSzPct val="45000"/>
              <a:buFont typeface="Wingdings" panose="05000000000000000000" pitchFamily="2" charset="2"/>
              <a:buChar char="q"/>
            </a:pPr>
            <a:r>
              <a:rPr lang="en-GB" sz="1451" dirty="0">
                <a:latin typeface="Arial" pitchFamily="18"/>
              </a:rPr>
              <a:t>Running in a stand-alone suite, decoupled from the atmosphere (lower computational cost)  </a:t>
            </a:r>
          </a:p>
          <a:p>
            <a:pPr marL="673930" lvl="2" indent="-259204" hangingPunct="0">
              <a:buSzPct val="45000"/>
              <a:buFont typeface="Wingdings" panose="05000000000000000000" pitchFamily="2" charset="2"/>
              <a:buChar char="q"/>
            </a:pPr>
            <a:r>
              <a:rPr lang="en-GB" sz="1451" dirty="0" smtClean="0">
                <a:latin typeface="Arial" pitchFamily="18"/>
              </a:rPr>
              <a:t>Resolution </a:t>
            </a:r>
            <a:r>
              <a:rPr lang="en-GB" sz="1451" dirty="0">
                <a:latin typeface="Arial" pitchFamily="18"/>
              </a:rPr>
              <a:t>will follow ECMWF operational system (TCo1279 </a:t>
            </a:r>
            <a:r>
              <a:rPr lang="en-GB" sz="1451" dirty="0">
                <a:latin typeface="Arial" pitchFamily="18"/>
                <a:sym typeface="Wingdings" panose="05000000000000000000" pitchFamily="2" charset="2"/>
              </a:rPr>
              <a:t></a:t>
            </a:r>
            <a:r>
              <a:rPr lang="en-GB" sz="1451" dirty="0">
                <a:latin typeface="Arial" pitchFamily="18"/>
              </a:rPr>
              <a:t> approx. 9 km)</a:t>
            </a:r>
          </a:p>
          <a:p>
            <a:pPr marL="673930" lvl="2" indent="-259204" hangingPunct="0">
              <a:buSzPct val="45000"/>
              <a:buFont typeface="Wingdings" panose="05000000000000000000" pitchFamily="2" charset="2"/>
              <a:buChar char="q"/>
            </a:pPr>
            <a:r>
              <a:rPr lang="en-GB" sz="1451" dirty="0" smtClean="0">
                <a:latin typeface="Arial" pitchFamily="18"/>
              </a:rPr>
              <a:t>Extended archive of variables compared to ERA-Interim</a:t>
            </a:r>
          </a:p>
          <a:p>
            <a:pPr marL="673930" lvl="2" indent="-259204" hangingPunct="0">
              <a:buSzPct val="45000"/>
              <a:buFont typeface="Wingdings" panose="05000000000000000000" pitchFamily="2" charset="2"/>
              <a:buChar char="q"/>
            </a:pPr>
            <a:r>
              <a:rPr lang="en-GB" sz="1451" dirty="0" smtClean="0">
                <a:latin typeface="Arial" pitchFamily="18"/>
              </a:rPr>
              <a:t>Monthly means and ensemble spread will be included</a:t>
            </a:r>
            <a:endParaRPr lang="en-GB" sz="1451" dirty="0">
              <a:latin typeface="Arial" pitchFamily="18"/>
            </a:endParaRPr>
          </a:p>
          <a:p>
            <a:pPr marL="673930" lvl="2" indent="-259204" hangingPunct="0">
              <a:buSzPct val="45000"/>
              <a:buFont typeface="Wingdings" panose="05000000000000000000" pitchFamily="2" charset="2"/>
              <a:buChar char="q"/>
            </a:pPr>
            <a:r>
              <a:rPr lang="en-GB" sz="1451" dirty="0" smtClean="0">
                <a:latin typeface="Arial" pitchFamily="18"/>
              </a:rPr>
              <a:t>Higher resolution of land fields very useful for </a:t>
            </a:r>
            <a:r>
              <a:rPr lang="en-GB" sz="1451" dirty="0">
                <a:latin typeface="Arial" pitchFamily="18"/>
              </a:rPr>
              <a:t>commercial </a:t>
            </a:r>
            <a:r>
              <a:rPr lang="en-GB" sz="1451" dirty="0" smtClean="0">
                <a:latin typeface="Arial" pitchFamily="18"/>
              </a:rPr>
              <a:t>applications too</a:t>
            </a:r>
            <a:r>
              <a:rPr lang="en-GB" sz="1451" dirty="0" smtClean="0">
                <a:latin typeface="Arial" pitchFamily="18"/>
                <a:sym typeface="Wingdings" panose="05000000000000000000" pitchFamily="2" charset="2"/>
              </a:rPr>
              <a:t> C3S end-user </a:t>
            </a:r>
            <a:endParaRPr lang="en-GB" sz="1451" dirty="0">
              <a:latin typeface="Arial" pitchFamily="18"/>
            </a:endParaRPr>
          </a:p>
          <a:p>
            <a:pPr marL="673930" lvl="2" indent="-259204" hangingPunct="0">
              <a:buSzPct val="45000"/>
              <a:buFont typeface="Wingdings" panose="05000000000000000000" pitchFamily="2" charset="2"/>
              <a:buChar char="q"/>
            </a:pPr>
            <a:r>
              <a:rPr lang="en-GB" sz="1451" dirty="0">
                <a:latin typeface="Arial" pitchFamily="18"/>
              </a:rPr>
              <a:t>Expected start of production by the </a:t>
            </a:r>
            <a:r>
              <a:rPr lang="en-GB" sz="1451" dirty="0" smtClean="0">
                <a:latin typeface="Arial" pitchFamily="18"/>
              </a:rPr>
              <a:t>Q1-Q2 2017 </a:t>
            </a:r>
            <a:r>
              <a:rPr lang="en-GB" sz="1451" dirty="0">
                <a:latin typeface="Arial" pitchFamily="18"/>
              </a:rPr>
              <a:t>(ERA-5L lags behind the ERA5 production)</a:t>
            </a:r>
          </a:p>
          <a:p>
            <a:pPr lvl="0" algn="l">
              <a:buSzPct val="45000"/>
              <a:buFont typeface="StarSymbol"/>
              <a:buChar char="●"/>
            </a:pPr>
            <a:endParaRPr lang="en-GB" sz="1633" dirty="0"/>
          </a:p>
          <a:p>
            <a:pPr marL="311045" indent="-311045">
              <a:buClr>
                <a:srgbClr val="FF0000"/>
              </a:buClr>
              <a:buSzPct val="45000"/>
              <a:buFont typeface="Wingdings" panose="05000000000000000000" pitchFamily="2" charset="2"/>
              <a:buChar char="v"/>
            </a:pPr>
            <a:r>
              <a:rPr lang="en-GB" sz="1814" dirty="0">
                <a:solidFill>
                  <a:schemeClr val="tx1"/>
                </a:solidFill>
              </a:rPr>
              <a:t>Some characteristics</a:t>
            </a:r>
          </a:p>
          <a:p>
            <a:pPr marL="673930" lvl="2" indent="-259204" hangingPunct="0">
              <a:spcBef>
                <a:spcPts val="0"/>
              </a:spcBef>
              <a:buSzPct val="45000"/>
              <a:buFont typeface="Wingdings" panose="05000000000000000000" pitchFamily="2" charset="2"/>
              <a:buChar char="q"/>
            </a:pPr>
            <a:r>
              <a:rPr lang="en-GB" sz="1451" dirty="0">
                <a:latin typeface="Arial" pitchFamily="18"/>
              </a:rPr>
              <a:t>Atmospheric forcing from ERA5</a:t>
            </a:r>
          </a:p>
          <a:p>
            <a:pPr marL="673930" lvl="2" indent="-259204" hangingPunct="0">
              <a:buSzPct val="45000"/>
              <a:buFont typeface="Wingdings" panose="05000000000000000000" pitchFamily="2" charset="2"/>
              <a:buChar char="q"/>
            </a:pPr>
            <a:r>
              <a:rPr lang="en-GB" sz="1451" dirty="0">
                <a:latin typeface="Arial" pitchFamily="18"/>
              </a:rPr>
              <a:t>T, Q and P fields corrected from orography height difference (lapse-rate correction)</a:t>
            </a:r>
          </a:p>
          <a:p>
            <a:pPr marL="673930" lvl="2" indent="-259204" hangingPunct="0">
              <a:buSzPct val="45000"/>
              <a:buFont typeface="Wingdings" panose="05000000000000000000" pitchFamily="2" charset="2"/>
              <a:buChar char="q"/>
            </a:pPr>
            <a:r>
              <a:rPr lang="en-GB" sz="1451" dirty="0">
                <a:latin typeface="Arial" pitchFamily="18"/>
              </a:rPr>
              <a:t>Surface fields uncertainty estimated from </a:t>
            </a:r>
            <a:r>
              <a:rPr lang="en-GB" sz="1451" dirty="0" smtClean="0">
                <a:latin typeface="Arial" pitchFamily="18"/>
              </a:rPr>
              <a:t>10-ensemble </a:t>
            </a:r>
            <a:r>
              <a:rPr lang="en-GB" sz="1451" dirty="0">
                <a:latin typeface="Arial" pitchFamily="18"/>
              </a:rPr>
              <a:t>members </a:t>
            </a:r>
            <a:r>
              <a:rPr lang="en-GB" sz="1451" dirty="0" smtClean="0">
                <a:latin typeface="Arial" pitchFamily="18"/>
              </a:rPr>
              <a:t>run at TCo639</a:t>
            </a:r>
            <a:r>
              <a:rPr lang="en-GB" sz="1451" dirty="0">
                <a:latin typeface="Arial" pitchFamily="18"/>
              </a:rPr>
              <a:t> </a:t>
            </a:r>
            <a:r>
              <a:rPr lang="en-GB" sz="1451" dirty="0" smtClean="0">
                <a:latin typeface="Arial" pitchFamily="18"/>
              </a:rPr>
              <a:t>resolution</a:t>
            </a:r>
            <a:endParaRPr lang="en-GB" sz="1451" dirty="0">
              <a:latin typeface="Arial" pitchFamily="18"/>
            </a:endParaRPr>
          </a:p>
          <a:p>
            <a:pPr marL="673930" lvl="2" indent="-259204" hangingPunct="0">
              <a:buSzPct val="45000"/>
              <a:buFont typeface="Wingdings" panose="05000000000000000000" pitchFamily="2" charset="2"/>
              <a:buChar char="q"/>
            </a:pPr>
            <a:r>
              <a:rPr lang="en-GB" sz="1451" dirty="0">
                <a:latin typeface="Arial" pitchFamily="18"/>
              </a:rPr>
              <a:t>Currently no assimilation implemented</a:t>
            </a:r>
          </a:p>
          <a:p>
            <a:pPr lvl="0" algn="l">
              <a:buSzPct val="45000"/>
              <a:buFont typeface="StarSymbol"/>
              <a:buChar char="●"/>
            </a:pPr>
            <a:endParaRPr lang="en-GB" sz="1814" dirty="0"/>
          </a:p>
          <a:p>
            <a:pPr marL="311045" indent="-311045">
              <a:buClr>
                <a:srgbClr val="FF0000"/>
              </a:buClr>
              <a:buSzPct val="45000"/>
              <a:buFont typeface="Wingdings" panose="05000000000000000000" pitchFamily="2" charset="2"/>
              <a:buChar char="v"/>
            </a:pPr>
            <a:r>
              <a:rPr lang="en-GB" sz="1814" dirty="0"/>
              <a:t>Current &amp; future developments</a:t>
            </a:r>
          </a:p>
          <a:p>
            <a:pPr marL="673930" lvl="2" indent="-259204" hangingPunct="0">
              <a:spcBef>
                <a:spcPts val="0"/>
              </a:spcBef>
              <a:buSzPct val="45000"/>
              <a:buFont typeface="Wingdings" panose="05000000000000000000" pitchFamily="2" charset="2"/>
              <a:buChar char="q"/>
            </a:pPr>
            <a:r>
              <a:rPr lang="en-GB" sz="1451" dirty="0">
                <a:latin typeface="Arial" pitchFamily="18"/>
              </a:rPr>
              <a:t>Precipitation &amp; lapse-rate corrections</a:t>
            </a:r>
          </a:p>
          <a:p>
            <a:pPr marL="673930" lvl="2" indent="-259204" hangingPunct="0">
              <a:buSzPct val="45000"/>
              <a:buFont typeface="Wingdings" panose="05000000000000000000" pitchFamily="2" charset="2"/>
              <a:buChar char="q"/>
            </a:pPr>
            <a:r>
              <a:rPr lang="en-GB" sz="1451" dirty="0" smtClean="0">
                <a:latin typeface="Arial" pitchFamily="18"/>
              </a:rPr>
              <a:t>Post-processing of carbon fluxes with BFAS</a:t>
            </a:r>
            <a:endParaRPr lang="en-GB" sz="1451" dirty="0">
              <a:latin typeface="Arial" pitchFamily="18"/>
            </a:endParaRPr>
          </a:p>
          <a:p>
            <a:pPr marL="673930" lvl="2" indent="-259204" hangingPunct="0">
              <a:buSzPct val="45000"/>
              <a:buFont typeface="Wingdings" panose="05000000000000000000" pitchFamily="2" charset="2"/>
              <a:buChar char="q"/>
            </a:pPr>
            <a:r>
              <a:rPr lang="en-GB" sz="1451" dirty="0">
                <a:latin typeface="Arial" pitchFamily="18"/>
              </a:rPr>
              <a:t>More realistic ensemble spread through additional perturbations</a:t>
            </a:r>
          </a:p>
          <a:p>
            <a:pPr marL="673930" lvl="2" indent="-259204" hangingPunct="0">
              <a:buSzPct val="45000"/>
              <a:buFont typeface="Wingdings" panose="05000000000000000000" pitchFamily="2" charset="2"/>
              <a:buChar char="q"/>
            </a:pPr>
            <a:r>
              <a:rPr lang="en-GB" sz="1451" dirty="0">
                <a:latin typeface="Arial" pitchFamily="18"/>
              </a:rPr>
              <a:t>Possible increase to 10 soil layers (from the current 4 layers)</a:t>
            </a:r>
          </a:p>
          <a:p>
            <a:pPr marL="0" lvl="1" indent="0" hangingPunct="0">
              <a:buSzPct val="45000"/>
              <a:buFont typeface="StarSymbol"/>
              <a:buChar char="●"/>
            </a:pPr>
            <a:endParaRPr lang="en-GB" sz="1633" dirty="0">
              <a:latin typeface="Arial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3988594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333257" y="16645"/>
            <a:ext cx="8032833" cy="653102"/>
          </a:xfrm>
        </p:spPr>
        <p:txBody>
          <a:bodyPr>
            <a:normAutofit/>
          </a:bodyPr>
          <a:lstStyle/>
          <a:p>
            <a:pPr lvl="0" algn="ctr"/>
            <a:r>
              <a:rPr lang="en-GB" sz="2400" b="1" dirty="0">
                <a:solidFill>
                  <a:srgbClr val="002060"/>
                </a:solidFill>
                <a:latin typeface="Arial" charset="0"/>
                <a:cs typeface="Arial" charset="0"/>
              </a:rPr>
              <a:t>ERA-</a:t>
            </a:r>
            <a:r>
              <a:rPr lang="en-GB" sz="2400" b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5Land: a case for HRES</a:t>
            </a:r>
            <a:endParaRPr lang="en-GB" sz="2400" b="1" dirty="0">
              <a:solidFill>
                <a:srgbClr val="002060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4294967295"/>
          </p:nvPr>
        </p:nvSpPr>
        <p:spPr>
          <a:xfrm>
            <a:off x="467544" y="764704"/>
            <a:ext cx="8490331" cy="792089"/>
          </a:xfrm>
        </p:spPr>
        <p:txBody>
          <a:bodyPr anchor="ctr"/>
          <a:lstStyle/>
          <a:p>
            <a:pPr>
              <a:buClr>
                <a:srgbClr val="FF0000"/>
              </a:buClr>
              <a:buSzPct val="45000"/>
            </a:pPr>
            <a:r>
              <a:rPr lang="en-GB" sz="1814" dirty="0" smtClean="0"/>
              <a:t>Why High</a:t>
            </a:r>
            <a:r>
              <a:rPr lang="en-GB" sz="1814" dirty="0"/>
              <a:t>-resolution land </a:t>
            </a:r>
            <a:r>
              <a:rPr lang="en-GB" sz="1814" dirty="0" smtClean="0"/>
              <a:t>? A case for Puerto Rico from daily-report</a:t>
            </a:r>
            <a:endParaRPr lang="en-GB" sz="1633" dirty="0">
              <a:latin typeface="Arial" pitchFamily="18"/>
            </a:endParaRPr>
          </a:p>
        </p:txBody>
      </p:sp>
      <p:pic>
        <p:nvPicPr>
          <p:cNvPr id="4" name="Picture 3" descr="26th_Soil_moisture_2up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100926"/>
            <a:ext cx="8717762" cy="2840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320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274638"/>
            <a:ext cx="7859216" cy="562074"/>
          </a:xfrm>
        </p:spPr>
        <p:txBody>
          <a:bodyPr>
            <a:normAutofit/>
          </a:bodyPr>
          <a:lstStyle/>
          <a:p>
            <a:r>
              <a:rPr lang="en-GB" sz="2700" b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Summary</a:t>
            </a:r>
            <a:endParaRPr lang="fr-FR" sz="2700" b="1" dirty="0">
              <a:solidFill>
                <a:srgbClr val="002060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980728"/>
            <a:ext cx="8532440" cy="5472608"/>
          </a:xfrm>
        </p:spPr>
        <p:txBody>
          <a:bodyPr>
            <a:normAutofit/>
          </a:bodyPr>
          <a:lstStyle/>
          <a:p>
            <a:r>
              <a:rPr lang="en-GB" sz="1800" dirty="0" smtClean="0">
                <a:solidFill>
                  <a:srgbClr val="FF0000"/>
                </a:solidFill>
              </a:rPr>
              <a:t>Land</a:t>
            </a:r>
            <a:r>
              <a:rPr lang="en-GB" sz="1800" dirty="0" smtClean="0"/>
              <a:t> </a:t>
            </a:r>
            <a:r>
              <a:rPr lang="en-GB" sz="1800" dirty="0" smtClean="0">
                <a:solidFill>
                  <a:srgbClr val="FF0000"/>
                </a:solidFill>
              </a:rPr>
              <a:t>reanalyses</a:t>
            </a:r>
            <a:r>
              <a:rPr lang="en-GB" sz="1800" dirty="0" smtClean="0"/>
              <a:t> at ECMWF are necessary to provide </a:t>
            </a:r>
            <a:r>
              <a:rPr lang="en-GB" sz="1800" dirty="0" smtClean="0">
                <a:solidFill>
                  <a:srgbClr val="FF0000"/>
                </a:solidFill>
              </a:rPr>
              <a:t>appropriate</a:t>
            </a:r>
            <a:r>
              <a:rPr lang="en-GB" sz="1800" dirty="0" smtClean="0"/>
              <a:t> initial conditions </a:t>
            </a:r>
            <a:r>
              <a:rPr lang="en-GB" sz="1800" dirty="0" smtClean="0">
                <a:solidFill>
                  <a:srgbClr val="FF0000"/>
                </a:solidFill>
              </a:rPr>
              <a:t>to reforecasts</a:t>
            </a:r>
            <a:endParaRPr lang="en-GB" sz="1800" dirty="0" smtClean="0"/>
          </a:p>
          <a:p>
            <a:r>
              <a:rPr lang="en-GB" sz="1800" dirty="0" smtClean="0"/>
              <a:t>The quality of meteorological forcing combined with model advances have made them </a:t>
            </a:r>
            <a:r>
              <a:rPr lang="en-GB" sz="1800" dirty="0" smtClean="0">
                <a:solidFill>
                  <a:srgbClr val="FF0000"/>
                </a:solidFill>
              </a:rPr>
              <a:t>added-value products </a:t>
            </a:r>
            <a:r>
              <a:rPr lang="en-GB" sz="1800" dirty="0" smtClean="0"/>
              <a:t>(e.g. conservation, hydrological consistency, verification effort).</a:t>
            </a:r>
          </a:p>
          <a:p>
            <a:r>
              <a:rPr lang="en-GB" sz="1800" dirty="0" smtClean="0"/>
              <a:t>The extension to further processes shall </a:t>
            </a:r>
            <a:r>
              <a:rPr lang="en-GB" sz="1800" dirty="0" smtClean="0">
                <a:solidFill>
                  <a:srgbClr val="FF0000"/>
                </a:solidFill>
              </a:rPr>
              <a:t>enhance the monitoring </a:t>
            </a:r>
            <a:r>
              <a:rPr lang="en-GB" sz="1800" dirty="0" smtClean="0"/>
              <a:t>capacity (e.g. in ERA-5 there are lakes) </a:t>
            </a:r>
          </a:p>
          <a:p>
            <a:r>
              <a:rPr lang="en-GB" sz="1800" dirty="0" smtClean="0"/>
              <a:t>Land reanalyses (such as ERA-Interim/Land and ERA5-Land) do </a:t>
            </a:r>
            <a:r>
              <a:rPr lang="en-GB" sz="1800" dirty="0" smtClean="0">
                <a:solidFill>
                  <a:srgbClr val="FF0000"/>
                </a:solidFill>
              </a:rPr>
              <a:t>not yet </a:t>
            </a:r>
            <a:r>
              <a:rPr lang="en-GB" sz="1800" dirty="0" smtClean="0"/>
              <a:t>include stand-alone </a:t>
            </a:r>
            <a:r>
              <a:rPr lang="en-GB" sz="1800" dirty="0" smtClean="0">
                <a:solidFill>
                  <a:srgbClr val="FF0000"/>
                </a:solidFill>
              </a:rPr>
              <a:t>land data assimilation system </a:t>
            </a:r>
            <a:r>
              <a:rPr lang="en-GB" sz="1800" dirty="0" smtClean="0"/>
              <a:t>and work to include this component will be beneficial to constrain modelling errors</a:t>
            </a:r>
            <a:r>
              <a:rPr lang="en-GB" sz="1800" dirty="0"/>
              <a:t> </a:t>
            </a:r>
            <a:r>
              <a:rPr lang="en-GB" sz="1800" dirty="0" smtClean="0"/>
              <a:t>and enhance the </a:t>
            </a:r>
            <a:r>
              <a:rPr lang="en-GB" sz="1800" dirty="0" smtClean="0">
                <a:solidFill>
                  <a:srgbClr val="FF0000"/>
                </a:solidFill>
              </a:rPr>
              <a:t>consistency</a:t>
            </a:r>
            <a:r>
              <a:rPr lang="en-GB" sz="1800" dirty="0" smtClean="0"/>
              <a:t> with the NRT-LDAS</a:t>
            </a:r>
          </a:p>
          <a:p>
            <a:r>
              <a:rPr lang="en-GB" sz="1800" dirty="0" smtClean="0">
                <a:solidFill>
                  <a:srgbClr val="FF0000"/>
                </a:solidFill>
              </a:rPr>
              <a:t>Land</a:t>
            </a:r>
            <a:r>
              <a:rPr lang="en-GB" sz="1800" dirty="0" smtClean="0"/>
              <a:t> dedicated reanalyses </a:t>
            </a:r>
            <a:r>
              <a:rPr lang="en-GB" sz="1800" dirty="0"/>
              <a:t>foreseen in </a:t>
            </a:r>
            <a:r>
              <a:rPr lang="en-GB" sz="1800" dirty="0" smtClean="0">
                <a:solidFill>
                  <a:srgbClr val="FF0000"/>
                </a:solidFill>
              </a:rPr>
              <a:t>future ERA products</a:t>
            </a:r>
            <a:r>
              <a:rPr lang="en-GB" sz="1800" dirty="0" smtClean="0"/>
              <a:t> will probably still include </a:t>
            </a:r>
            <a:r>
              <a:rPr lang="en-GB" sz="1800" dirty="0" smtClean="0">
                <a:solidFill>
                  <a:srgbClr val="FF0000"/>
                </a:solidFill>
              </a:rPr>
              <a:t>forced-mode integration </a:t>
            </a:r>
            <a:r>
              <a:rPr lang="en-GB" sz="1800" dirty="0" smtClean="0"/>
              <a:t>as they are water-conserving and can provide useful guidance on trends and further information for model error characterisation.</a:t>
            </a:r>
          </a:p>
          <a:p>
            <a:endParaRPr lang="fr-FR" sz="1800" dirty="0"/>
          </a:p>
        </p:txBody>
      </p:sp>
    </p:spTree>
    <p:extLst>
      <p:ext uri="{BB962C8B-B14F-4D97-AF65-F5344CB8AC3E}">
        <p14:creationId xmlns:p14="http://schemas.microsoft.com/office/powerpoint/2010/main" val="25823326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700" b="1" dirty="0">
                <a:solidFill>
                  <a:srgbClr val="002060"/>
                </a:solidFill>
                <a:latin typeface="Arial" charset="0"/>
                <a:cs typeface="Arial" charset="0"/>
              </a:rPr>
              <a:t>Outline</a:t>
            </a:r>
            <a:endParaRPr lang="fr-FR" sz="2700" b="1" dirty="0">
              <a:solidFill>
                <a:srgbClr val="002060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600200"/>
            <a:ext cx="7931224" cy="4525963"/>
          </a:xfrm>
        </p:spPr>
        <p:txBody>
          <a:bodyPr>
            <a:normAutofit/>
          </a:bodyPr>
          <a:lstStyle/>
          <a:p>
            <a:r>
              <a:rPr lang="en-GB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Land surface components of ECMWF systems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GB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Motivations for land reanalysis as support to long-term climate data records (e.g. ERA-Interim/Land and follow-on)</a:t>
            </a:r>
            <a:endParaRPr lang="en-GB" sz="20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457200" indent="-457200">
              <a:buFont typeface="Arial" pitchFamily="34" charset="0"/>
              <a:buChar char="•"/>
            </a:pPr>
            <a:r>
              <a:rPr lang="en-GB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Impact of land systems changes (few cases)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GB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The Land Data Assimilation System (LDAS) for NRT and its perspectives for future reanalysis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GB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Summary</a:t>
            </a:r>
          </a:p>
          <a:p>
            <a:pPr marL="457200" indent="-457200">
              <a:buFont typeface="Arial" pitchFamily="34" charset="0"/>
              <a:buChar char="•"/>
            </a:pPr>
            <a:endParaRPr lang="en-GB" sz="2000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74685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0729" y="121196"/>
            <a:ext cx="7859216" cy="1143000"/>
          </a:xfrm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rgbClr val="002060"/>
                </a:solidFill>
                <a:latin typeface="Arial" charset="0"/>
                <a:cs typeface="Arial" charset="0"/>
              </a:rPr>
              <a:t>Coupling and diurnal </a:t>
            </a:r>
            <a:r>
              <a:rPr lang="en-US" sz="2400" b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cycle: vegetation</a:t>
            </a:r>
            <a:endParaRPr lang="en-US" sz="2400" b="1" dirty="0">
              <a:solidFill>
                <a:srgbClr val="002060"/>
              </a:solidFill>
              <a:latin typeface="Arial" charset="0"/>
              <a:cs typeface="Arial" charset="0"/>
            </a:endParaRPr>
          </a:p>
        </p:txBody>
      </p:sp>
      <p:pic>
        <p:nvPicPr>
          <p:cNvPr id="11" name="Picture 10" descr="C:\Users\Lenovo\Documents\LandSAF\LST\SEVIRI_ECMWF\NEW_EXP\SELECT_AREA\DailyCycle_Examples.jpe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55" r="5295" b="35008"/>
          <a:stretch/>
        </p:blipFill>
        <p:spPr bwMode="auto">
          <a:xfrm>
            <a:off x="1259633" y="3068960"/>
            <a:ext cx="7380313" cy="2520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 descr="C:\Users\Lenovo\Documents\LandSAF\LST\SEVIRI_ECMWF\NEW_EXP\LST_IMPACT\Control_Bias.jpe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18" t="7903" r="22001" b="64719"/>
          <a:stretch/>
        </p:blipFill>
        <p:spPr bwMode="auto">
          <a:xfrm>
            <a:off x="1259633" y="1196752"/>
            <a:ext cx="6192689" cy="20882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3" descr="C:\Users\Lenovo\Documents\LandSAF\LST\SEVIRI_ECMWF\NEW_EXP\LST_IMPACT\Control_Bias.jpe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019" t="20033" r="11614" b="21430"/>
          <a:stretch/>
        </p:blipFill>
        <p:spPr bwMode="auto">
          <a:xfrm>
            <a:off x="7524328" y="1196752"/>
            <a:ext cx="504056" cy="2149872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Rectangle 4"/>
          <p:cNvSpPr>
            <a:spLocks noChangeArrowheads="1"/>
          </p:cNvSpPr>
          <p:nvPr/>
        </p:nvSpPr>
        <p:spPr bwMode="auto">
          <a:xfrm>
            <a:off x="2267745" y="692696"/>
            <a:ext cx="4951481" cy="3099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>
            <a:spAutoFit/>
          </a:bodyPr>
          <a:lstStyle/>
          <a:p>
            <a:pPr eaLnBrk="0" hangingPunct="0">
              <a:buClr>
                <a:srgbClr val="000000"/>
              </a:buClr>
              <a:buSzPct val="100000"/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400" dirty="0" err="1" smtClean="0">
                <a:solidFill>
                  <a:srgbClr val="000000"/>
                </a:solidFill>
                <a:latin typeface="Arial" charset="0"/>
              </a:rPr>
              <a:t>Trigo</a:t>
            </a:r>
            <a:r>
              <a:rPr lang="en-GB" sz="1400" dirty="0" smtClean="0">
                <a:solidFill>
                  <a:srgbClr val="000000"/>
                </a:solidFill>
                <a:latin typeface="Arial" charset="0"/>
              </a:rPr>
              <a:t> et </a:t>
            </a:r>
            <a:r>
              <a:rPr lang="en-GB" sz="1400" dirty="0">
                <a:solidFill>
                  <a:srgbClr val="000000"/>
                </a:solidFill>
                <a:latin typeface="Arial" charset="0"/>
              </a:rPr>
              <a:t>al. (</a:t>
            </a:r>
            <a:r>
              <a:rPr lang="en-GB" sz="1400" dirty="0" smtClean="0">
                <a:solidFill>
                  <a:srgbClr val="000000"/>
                </a:solidFill>
                <a:latin typeface="Arial" charset="0"/>
              </a:rPr>
              <a:t>2015, JGR in rev.), </a:t>
            </a:r>
            <a:r>
              <a:rPr lang="en-GB" sz="1400" dirty="0" err="1" smtClean="0">
                <a:solidFill>
                  <a:srgbClr val="000000"/>
                </a:solidFill>
                <a:latin typeface="Arial" charset="0"/>
              </a:rPr>
              <a:t>Boussetta</a:t>
            </a:r>
            <a:r>
              <a:rPr lang="en-GB" sz="1400" dirty="0" smtClean="0">
                <a:solidFill>
                  <a:srgbClr val="000000"/>
                </a:solidFill>
                <a:latin typeface="Arial" charset="0"/>
              </a:rPr>
              <a:t> et al. (2015, RSE)</a:t>
            </a:r>
            <a:endParaRPr lang="en-GB" sz="14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0" name="TextBox 9"/>
          <p:cNvSpPr txBox="1">
            <a:spLocks noChangeArrowheads="1"/>
          </p:cNvSpPr>
          <p:nvPr/>
        </p:nvSpPr>
        <p:spPr bwMode="auto">
          <a:xfrm>
            <a:off x="539553" y="5733256"/>
            <a:ext cx="8452955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600" dirty="0" smtClean="0">
                <a:latin typeface="Calibri" charset="0"/>
              </a:rPr>
              <a:t>Findings of large biases in the diurnal temperature reposed on the use of MSG Skin Temperature.</a:t>
            </a:r>
            <a:br>
              <a:rPr lang="en-GB" sz="1600" dirty="0" smtClean="0">
                <a:latin typeface="Calibri" charset="0"/>
              </a:rPr>
            </a:br>
            <a:r>
              <a:rPr lang="en-GB" sz="1600" dirty="0" smtClean="0">
                <a:latin typeface="Calibri" charset="0"/>
              </a:rPr>
              <a:t>However with the current model version we are limited (both over bare soil and vegetation) </a:t>
            </a:r>
            <a:endParaRPr lang="en-GB" sz="1600" dirty="0">
              <a:latin typeface="Calibri" charset="0"/>
            </a:endParaRPr>
          </a:p>
        </p:txBody>
      </p:sp>
      <p:sp>
        <p:nvSpPr>
          <p:cNvPr id="22" name="TextBox 9"/>
          <p:cNvSpPr txBox="1">
            <a:spLocks noChangeArrowheads="1"/>
          </p:cNvSpPr>
          <p:nvPr/>
        </p:nvSpPr>
        <p:spPr bwMode="auto">
          <a:xfrm>
            <a:off x="7358260" y="4581130"/>
            <a:ext cx="133782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600" b="0" dirty="0" smtClean="0">
                <a:latin typeface="Calibri" charset="0"/>
              </a:rPr>
              <a:t>T amplitude </a:t>
            </a:r>
          </a:p>
          <a:p>
            <a:pPr eaLnBrk="1" hangingPunct="1"/>
            <a:r>
              <a:rPr lang="en-GB" sz="1600" b="0" dirty="0" smtClean="0">
                <a:latin typeface="Calibri" charset="0"/>
              </a:rPr>
              <a:t>20°C smaller </a:t>
            </a:r>
          </a:p>
          <a:p>
            <a:pPr eaLnBrk="1" hangingPunct="1"/>
            <a:r>
              <a:rPr lang="en-GB" sz="1600" b="0" dirty="0">
                <a:latin typeface="Calibri" charset="0"/>
              </a:rPr>
              <a:t>o</a:t>
            </a:r>
            <a:r>
              <a:rPr lang="en-GB" sz="1600" b="0" dirty="0" smtClean="0">
                <a:latin typeface="Calibri" charset="0"/>
              </a:rPr>
              <a:t>n vegetation</a:t>
            </a:r>
            <a:endParaRPr lang="en-GB" sz="1600" b="0" dirty="0">
              <a:latin typeface="Calibri" charset="0"/>
            </a:endParaRPr>
          </a:p>
        </p:txBody>
      </p:sp>
      <p:sp>
        <p:nvSpPr>
          <p:cNvPr id="10" name="Right Arrow 9"/>
          <p:cNvSpPr/>
          <p:nvPr/>
        </p:nvSpPr>
        <p:spPr>
          <a:xfrm>
            <a:off x="2267744" y="3573016"/>
            <a:ext cx="432048" cy="360040"/>
          </a:xfrm>
          <a:prstGeom prst="rightArrow">
            <a:avLst/>
          </a:prstGeom>
          <a:solidFill>
            <a:srgbClr val="008000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ight Arrow 14"/>
          <p:cNvSpPr/>
          <p:nvPr/>
        </p:nvSpPr>
        <p:spPr>
          <a:xfrm>
            <a:off x="1619672" y="5229200"/>
            <a:ext cx="432048" cy="36004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1918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700" b="1" dirty="0">
                <a:solidFill>
                  <a:srgbClr val="002060"/>
                </a:solidFill>
                <a:latin typeface="Arial" charset="0"/>
                <a:cs typeface="Arial" charset="0"/>
              </a:rPr>
              <a:t>Inland water bodies dataset: a moving target?</a:t>
            </a:r>
          </a:p>
        </p:txBody>
      </p:sp>
      <p:pic>
        <p:nvPicPr>
          <p:cNvPr id="9" name="Content Placeholder 8" descr="_90921462_498cd2e5-df9b-4bcc-9941-0eb9c4777924.jpg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93" b="5793"/>
          <a:stretch>
            <a:fillRect/>
          </a:stretch>
        </p:blipFill>
        <p:spPr/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B80EA-DB86-D849-B86F-15DAF31F0474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ctr"/>
            <a:r>
              <a:rPr lang="en-US" smtClean="0"/>
              <a:t>European Centre for Medium-Range Weather Forecasts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3415" y="3572482"/>
            <a:ext cx="2110956" cy="2390549"/>
          </a:xfrm>
          <a:prstGeom prst="rect">
            <a:avLst/>
          </a:prstGeom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6146267" y="5963031"/>
            <a:ext cx="2997733" cy="1291363"/>
          </a:xfrm>
          <a:prstGeom prst="rect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lIns="90360" tIns="44280" rIns="90360" bIns="44280"/>
          <a:lstStyle/>
          <a:p>
            <a:pPr marL="284163" indent="-284163">
              <a:lnSpc>
                <a:spcPct val="80000"/>
              </a:lnSpc>
              <a:spcAft>
                <a:spcPts val="1000"/>
              </a:spcAft>
              <a:buClr>
                <a:srgbClr val="FC0128"/>
              </a:buClr>
              <a:buSzPct val="100000"/>
              <a:buFont typeface="Wingdings" pitchFamily="1" charset="2"/>
              <a:buChar char=""/>
              <a:tabLst>
                <a:tab pos="284163" algn="l"/>
                <a:tab pos="731838" algn="l"/>
                <a:tab pos="1181100" algn="l"/>
                <a:tab pos="1630363" algn="l"/>
                <a:tab pos="2079625" algn="l"/>
                <a:tab pos="2528888" algn="l"/>
                <a:tab pos="2978150" algn="l"/>
                <a:tab pos="3427413" algn="l"/>
                <a:tab pos="3876675" algn="l"/>
                <a:tab pos="4325938" algn="l"/>
                <a:tab pos="4775200" algn="l"/>
                <a:tab pos="5224463" algn="l"/>
                <a:tab pos="5673725" algn="l"/>
                <a:tab pos="6122988" algn="l"/>
                <a:tab pos="6572250" algn="l"/>
                <a:tab pos="7021513" algn="l"/>
                <a:tab pos="7470775" algn="l"/>
                <a:tab pos="7920038" algn="l"/>
                <a:tab pos="8369300" algn="l"/>
                <a:tab pos="8818563" algn="l"/>
                <a:tab pos="9267825" algn="l"/>
              </a:tabLst>
            </a:pPr>
            <a:r>
              <a:rPr lang="en-GB" sz="1400" dirty="0">
                <a:solidFill>
                  <a:srgbClr val="000000"/>
                </a:solidFill>
                <a:latin typeface="Arial" charset="0"/>
              </a:rPr>
              <a:t>Lake </a:t>
            </a:r>
            <a:r>
              <a:rPr lang="en-GB" sz="1400" dirty="0" smtClean="0">
                <a:solidFill>
                  <a:srgbClr val="000000"/>
                </a:solidFill>
                <a:latin typeface="Arial" charset="0"/>
              </a:rPr>
              <a:t>Aral in 1989 and 2014</a:t>
            </a:r>
            <a:br>
              <a:rPr lang="en-GB" sz="1400" dirty="0" smtClean="0">
                <a:solidFill>
                  <a:srgbClr val="000000"/>
                </a:solidFill>
                <a:latin typeface="Arial" charset="0"/>
              </a:rPr>
            </a:br>
            <a:r>
              <a:rPr lang="en-GB" sz="1400" dirty="0" smtClean="0">
                <a:solidFill>
                  <a:srgbClr val="000000"/>
                </a:solidFill>
                <a:latin typeface="Arial" charset="0"/>
              </a:rPr>
              <a:t>(source: NASA)</a:t>
            </a:r>
            <a:endParaRPr lang="en-GB" sz="14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10211" y="5922000"/>
            <a:ext cx="33919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4"/>
              </a:rPr>
              <a:t>http://aqua-</a:t>
            </a:r>
            <a:r>
              <a:rPr lang="en-US" dirty="0" smtClean="0">
                <a:hlinkClick r:id="rId4"/>
              </a:rPr>
              <a:t>monitor.appspot.com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93661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274638"/>
            <a:ext cx="7859216" cy="562074"/>
          </a:xfrm>
        </p:spPr>
        <p:txBody>
          <a:bodyPr>
            <a:normAutofit/>
          </a:bodyPr>
          <a:lstStyle/>
          <a:p>
            <a:r>
              <a:rPr lang="en-US" sz="2700" b="1" dirty="0">
                <a:solidFill>
                  <a:srgbClr val="002060"/>
                </a:solidFill>
                <a:latin typeface="Arial" charset="0"/>
                <a:cs typeface="Arial" charset="0"/>
              </a:rPr>
              <a:t>Urban cover uncertainties</a:t>
            </a:r>
          </a:p>
        </p:txBody>
      </p:sp>
      <p:pic>
        <p:nvPicPr>
          <p:cNvPr id="8" name="Content Placeholder 7" descr="Potere.png"/>
          <p:cNvPicPr>
            <a:picLocks noGrp="1" noChangeAspect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" r="184"/>
          <a:stretch>
            <a:fillRect/>
          </a:stretch>
        </p:blipFill>
        <p:spPr>
          <a:xfrm>
            <a:off x="1232038" y="733932"/>
            <a:ext cx="6541388" cy="49860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3B0B0F-E794-1244-9699-107C60B9C23A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2627464" y="6308256"/>
            <a:ext cx="3041021" cy="230657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smtClean="0"/>
              <a:t>European Centre for Medium-Range Weather Forecasts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4502732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 </a:t>
            </a:r>
          </a:p>
        </p:txBody>
      </p:sp>
      <p:sp>
        <p:nvSpPr>
          <p:cNvPr id="7" name="Rectangle 6"/>
          <p:cNvSpPr/>
          <p:nvPr/>
        </p:nvSpPr>
        <p:spPr>
          <a:xfrm>
            <a:off x="4502732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 </a:t>
            </a:r>
          </a:p>
        </p:txBody>
      </p:sp>
      <p:sp>
        <p:nvSpPr>
          <p:cNvPr id="9" name="Rectangle 8"/>
          <p:cNvSpPr/>
          <p:nvPr/>
        </p:nvSpPr>
        <p:spPr>
          <a:xfrm>
            <a:off x="487991" y="5786066"/>
            <a:ext cx="7719215" cy="4442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4163" indent="-284163">
              <a:lnSpc>
                <a:spcPct val="80000"/>
              </a:lnSpc>
              <a:spcAft>
                <a:spcPts val="1000"/>
              </a:spcAft>
              <a:buClr>
                <a:srgbClr val="FC0128"/>
              </a:buClr>
              <a:buSzPct val="100000"/>
              <a:buFont typeface="Wingdings" charset="0"/>
              <a:buChar char=""/>
              <a:tabLst>
                <a:tab pos="284163" algn="l"/>
                <a:tab pos="731838" algn="l"/>
                <a:tab pos="1181100" algn="l"/>
                <a:tab pos="1630363" algn="l"/>
                <a:tab pos="2079625" algn="l"/>
                <a:tab pos="2528888" algn="l"/>
                <a:tab pos="2978150" algn="l"/>
                <a:tab pos="3427413" algn="l"/>
                <a:tab pos="3876675" algn="l"/>
                <a:tab pos="4325938" algn="l"/>
                <a:tab pos="4775200" algn="l"/>
                <a:tab pos="5224463" algn="l"/>
                <a:tab pos="5673725" algn="l"/>
                <a:tab pos="6122988" algn="l"/>
                <a:tab pos="6572250" algn="l"/>
                <a:tab pos="7021513" algn="l"/>
                <a:tab pos="7470775" algn="l"/>
                <a:tab pos="7920038" algn="l"/>
                <a:tab pos="8369300" algn="l"/>
                <a:tab pos="8818563" algn="l"/>
                <a:tab pos="9267825" algn="l"/>
              </a:tabLst>
            </a:pPr>
            <a:r>
              <a:rPr lang="en-GB" sz="1400" dirty="0">
                <a:solidFill>
                  <a:srgbClr val="000000"/>
                </a:solidFill>
                <a:latin typeface="Arial" charset="0"/>
              </a:rPr>
              <a:t>Urban area </a:t>
            </a:r>
            <a:r>
              <a:rPr lang="en-GB" sz="1400" dirty="0" smtClean="0">
                <a:solidFill>
                  <a:srgbClr val="000000"/>
                </a:solidFill>
                <a:latin typeface="Arial" charset="0"/>
              </a:rPr>
              <a:t>dataset comparison on selected cities (</a:t>
            </a:r>
            <a:r>
              <a:rPr lang="en-GB" sz="1400" dirty="0" err="1" smtClean="0">
                <a:solidFill>
                  <a:srgbClr val="000000"/>
                </a:solidFill>
                <a:latin typeface="Arial" charset="0"/>
              </a:rPr>
              <a:t>Potere</a:t>
            </a:r>
            <a:r>
              <a:rPr lang="en-GB" sz="1400" dirty="0" smtClean="0">
                <a:solidFill>
                  <a:srgbClr val="000000"/>
                </a:solidFill>
                <a:latin typeface="Arial" charset="0"/>
              </a:rPr>
              <a:t> et </a:t>
            </a:r>
            <a:r>
              <a:rPr lang="en-GB" sz="1400" dirty="0">
                <a:solidFill>
                  <a:srgbClr val="000000"/>
                </a:solidFill>
                <a:latin typeface="Arial" charset="0"/>
              </a:rPr>
              <a:t>al., </a:t>
            </a:r>
            <a:r>
              <a:rPr lang="en-GB" sz="1400" dirty="0" smtClean="0">
                <a:solidFill>
                  <a:srgbClr val="000000"/>
                </a:solidFill>
                <a:latin typeface="Arial" charset="0"/>
              </a:rPr>
              <a:t>2009 IJRS) reveal large uncertainties and discrepancies</a:t>
            </a:r>
            <a:endParaRPr lang="en-GB" sz="1400" dirty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68185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/>
          <p:cNvSpPr txBox="1">
            <a:spLocks noChangeArrowheads="1"/>
          </p:cNvSpPr>
          <p:nvPr/>
        </p:nvSpPr>
        <p:spPr bwMode="auto">
          <a:xfrm>
            <a:off x="395536" y="1268760"/>
            <a:ext cx="8683625" cy="68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2160" tIns="46080" rIns="92160" bIns="4608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Arial" charset="0"/>
                <a:ea typeface="ＭＳ Ｐゴシック" pitchFamily="32" charset="-128"/>
              </a:defRPr>
            </a:lvl9pPr>
          </a:lstStyle>
          <a:p>
            <a:pPr algn="ctr">
              <a:lnSpc>
                <a:spcPct val="104000"/>
              </a:lnSpc>
              <a:spcBef>
                <a:spcPct val="0"/>
              </a:spcBef>
              <a:buClrTx/>
            </a:pPr>
            <a:r>
              <a:rPr lang="en-US" sz="2400" b="1" dirty="0">
                <a:solidFill>
                  <a:srgbClr val="002060"/>
                </a:solidFill>
                <a:ea typeface="+mj-ea"/>
                <a:cs typeface="Arial" charset="0"/>
              </a:rPr>
              <a:t>Thank you for your Attention!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32476" y="2276872"/>
            <a:ext cx="8370087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endParaRPr lang="en-GB" dirty="0" smtClean="0"/>
          </a:p>
          <a:p>
            <a:pPr algn="ctr"/>
            <a:endParaRPr lang="en-GB" dirty="0" smtClean="0"/>
          </a:p>
          <a:p>
            <a:pPr algn="ctr"/>
            <a:endParaRPr lang="en-GB" dirty="0" smtClean="0"/>
          </a:p>
          <a:p>
            <a:pPr algn="ctr"/>
            <a:endParaRPr lang="en-GB" dirty="0"/>
          </a:p>
          <a:p>
            <a:pPr algn="ctr"/>
            <a:r>
              <a:rPr lang="en-GB" b="1" u="sng" dirty="0" smtClean="0">
                <a:solidFill>
                  <a:srgbClr val="0070C0"/>
                </a:solidFill>
              </a:rPr>
              <a:t>Useful links:</a:t>
            </a:r>
          </a:p>
          <a:p>
            <a:pPr algn="ctr"/>
            <a:endParaRPr lang="en-GB" dirty="0" smtClean="0"/>
          </a:p>
          <a:p>
            <a:pPr algn="ctr"/>
            <a:r>
              <a:rPr lang="en-GB" dirty="0" smtClean="0"/>
              <a:t>     ECMWF LDAS</a:t>
            </a:r>
            <a:r>
              <a:rPr lang="en-GB" dirty="0"/>
              <a:t>: </a:t>
            </a:r>
            <a:r>
              <a:rPr lang="en-GB" dirty="0" smtClean="0"/>
              <a:t>	</a:t>
            </a:r>
            <a:r>
              <a:rPr lang="en-GB" dirty="0" smtClean="0">
                <a:solidFill>
                  <a:schemeClr val="tx2">
                    <a:lumMod val="40000"/>
                    <a:lumOff val="60000"/>
                  </a:schemeClr>
                </a:solidFill>
                <a:hlinkClick r:id="rId2"/>
              </a:rPr>
              <a:t>https</a:t>
            </a:r>
            <a:r>
              <a:rPr lang="en-GB" dirty="0">
                <a:solidFill>
                  <a:schemeClr val="tx2">
                    <a:lumMod val="40000"/>
                    <a:lumOff val="60000"/>
                  </a:schemeClr>
                </a:solidFill>
                <a:hlinkClick r:id="rId2"/>
              </a:rPr>
              <a:t>://</a:t>
            </a:r>
            <a:r>
              <a:rPr lang="en-GB" dirty="0" smtClean="0">
                <a:solidFill>
                  <a:schemeClr val="tx2">
                    <a:lumMod val="40000"/>
                    <a:lumOff val="60000"/>
                  </a:schemeClr>
                </a:solidFill>
                <a:hlinkClick r:id="rId2"/>
              </a:rPr>
              <a:t>software.ecmwf.int/wiki/display/LDAS/LDAS+Home</a:t>
            </a:r>
            <a:endParaRPr lang="en-GB" dirty="0" smtClean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pPr algn="ctr"/>
            <a:r>
              <a:rPr lang="en-GB" dirty="0" smtClean="0"/>
              <a:t>ECMWF SMOS: 	</a:t>
            </a:r>
            <a:r>
              <a:rPr lang="en-GB" dirty="0" smtClean="0">
                <a:hlinkClick r:id="rId3"/>
              </a:rPr>
              <a:t>https</a:t>
            </a:r>
            <a:r>
              <a:rPr lang="en-GB" dirty="0">
                <a:hlinkClick r:id="rId3"/>
              </a:rPr>
              <a:t>://</a:t>
            </a:r>
            <a:r>
              <a:rPr lang="en-GB" dirty="0" smtClean="0">
                <a:hlinkClick r:id="rId3"/>
              </a:rPr>
              <a:t>software.ecmwf.int/wiki/display/LDAS/SMOS</a:t>
            </a:r>
            <a:endParaRPr lang="en-GB" dirty="0" smtClean="0"/>
          </a:p>
          <a:p>
            <a:pPr algn="ctr"/>
            <a:r>
              <a:rPr lang="en-GB" dirty="0" smtClean="0"/>
              <a:t>ECMWF CMEM</a:t>
            </a:r>
            <a:r>
              <a:rPr lang="en-GB" dirty="0"/>
              <a:t>: 	</a:t>
            </a:r>
            <a:r>
              <a:rPr lang="en-GB" dirty="0" smtClean="0">
                <a:hlinkClick r:id="rId4"/>
              </a:rPr>
              <a:t>https</a:t>
            </a:r>
            <a:r>
              <a:rPr lang="en-GB" dirty="0">
                <a:hlinkClick r:id="rId4"/>
              </a:rPr>
              <a:t>://</a:t>
            </a:r>
            <a:r>
              <a:rPr lang="en-GB" dirty="0" smtClean="0">
                <a:hlinkClick r:id="rId4"/>
              </a:rPr>
              <a:t>software.ecmwf.int/wiki/display/LDAS/CMEM</a:t>
            </a:r>
            <a:endParaRPr lang="en-GB" dirty="0" smtClean="0"/>
          </a:p>
          <a:p>
            <a:pPr algn="ctr"/>
            <a:endParaRPr lang="en-GB" dirty="0" smtClean="0"/>
          </a:p>
          <a:p>
            <a:pPr algn="ctr"/>
            <a:r>
              <a:rPr lang="en-GB" dirty="0" smtClean="0"/>
              <a:t>ECMWF Land Surface </a:t>
            </a:r>
            <a:r>
              <a:rPr lang="en-GB" dirty="0"/>
              <a:t>Observation monitoring: </a:t>
            </a:r>
            <a:endParaRPr lang="en-GB" dirty="0" smtClean="0"/>
          </a:p>
          <a:p>
            <a:pPr algn="ctr"/>
            <a:r>
              <a:rPr lang="en-GB" dirty="0" smtClean="0">
                <a:hlinkClick r:id="rId5"/>
              </a:rPr>
              <a:t>https</a:t>
            </a:r>
            <a:r>
              <a:rPr lang="en-GB" dirty="0">
                <a:hlinkClick r:id="rId5"/>
              </a:rPr>
              <a:t>://</a:t>
            </a:r>
            <a:r>
              <a:rPr lang="en-GB" dirty="0" smtClean="0">
                <a:hlinkClick r:id="rId5"/>
              </a:rPr>
              <a:t>software.ecmwf.int/wiki/display/LDAS/Land+Surface+Observations+monitoring</a:t>
            </a:r>
            <a:endParaRPr lang="en-GB" dirty="0" smtClean="0"/>
          </a:p>
          <a:p>
            <a:pPr algn="ctr"/>
            <a:endParaRPr lang="en-GB" dirty="0" smtClean="0"/>
          </a:p>
          <a:p>
            <a:pPr algn="ctr"/>
            <a:endParaRPr lang="en-GB" dirty="0" smtClean="0"/>
          </a:p>
          <a:p>
            <a:pPr algn="ctr"/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539552" y="3356992"/>
            <a:ext cx="8539609" cy="2592288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395536" y="116632"/>
            <a:ext cx="8748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CM-SAF and EUMETSAT workshop, 16 November 2016</a:t>
            </a:r>
          </a:p>
        </p:txBody>
      </p:sp>
    </p:spTree>
    <p:extLst>
      <p:ext uri="{BB962C8B-B14F-4D97-AF65-F5344CB8AC3E}">
        <p14:creationId xmlns:p14="http://schemas.microsoft.com/office/powerpoint/2010/main" val="27532596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274638"/>
            <a:ext cx="7859216" cy="850106"/>
          </a:xfrm>
        </p:spPr>
        <p:txBody>
          <a:bodyPr>
            <a:normAutofit/>
          </a:bodyPr>
          <a:lstStyle/>
          <a:p>
            <a:r>
              <a:rPr lang="en-GB" sz="2400" b="1" dirty="0">
                <a:solidFill>
                  <a:srgbClr val="002060"/>
                </a:solidFill>
                <a:latin typeface="Arial" charset="0"/>
                <a:cs typeface="Arial" charset="0"/>
              </a:rPr>
              <a:t>Based on ERA-Interim meteorological forcing and land surface </a:t>
            </a:r>
            <a:r>
              <a:rPr lang="en-GB" sz="2400" b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modelling component</a:t>
            </a:r>
            <a:endParaRPr lang="fr-FR" sz="2400" b="1" dirty="0">
              <a:solidFill>
                <a:srgbClr val="002060"/>
              </a:solidFill>
              <a:latin typeface="Arial" charset="0"/>
              <a:cs typeface="Arial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196752"/>
            <a:ext cx="6120680" cy="4320480"/>
          </a:xfrm>
        </p:spPr>
      </p:pic>
      <p:sp>
        <p:nvSpPr>
          <p:cNvPr id="5" name="Content Placeholder 6"/>
          <p:cNvSpPr txBox="1">
            <a:spLocks/>
          </p:cNvSpPr>
          <p:nvPr/>
        </p:nvSpPr>
        <p:spPr bwMode="auto">
          <a:xfrm>
            <a:off x="539552" y="5710944"/>
            <a:ext cx="8496943" cy="584775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  <a:extLst/>
        </p:spPr>
        <p:txBody>
          <a:bodyPr wrap="square">
            <a:spAutoFit/>
          </a:bodyPr>
          <a:lstStyle>
            <a:defPPr>
              <a:defRPr lang="en-US"/>
            </a:defPPr>
            <a:lvl1pPr eaLnBrk="0" hangingPunct="0">
              <a:defRPr sz="1600" b="1">
                <a:solidFill>
                  <a:srgbClr val="FF0000"/>
                </a:solidFill>
                <a:latin typeface="Times" charset="0"/>
                <a:ea typeface="ＭＳ Ｐゴシック" charset="0"/>
              </a:defRPr>
            </a:lvl1pPr>
            <a:lvl2pPr marL="742950" indent="-285750" eaLnBrk="0" hangingPunct="0">
              <a:defRPr sz="4400" b="1">
                <a:solidFill>
                  <a:srgbClr val="004A9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4400" b="1">
                <a:solidFill>
                  <a:srgbClr val="004A9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4400" b="1">
                <a:solidFill>
                  <a:srgbClr val="004A9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4400" b="1">
                <a:solidFill>
                  <a:srgbClr val="004A9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4A9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4A9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4A9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004A9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dirty="0"/>
              <a:t>ERA-Interim/Land forcing for precipitation and radiation was validated </a:t>
            </a:r>
            <a:r>
              <a:rPr lang="en-GB" dirty="0" smtClean="0"/>
              <a:t>along with a simple </a:t>
            </a:r>
            <a:r>
              <a:rPr lang="en-GB" dirty="0"/>
              <a:t>bias correction </a:t>
            </a:r>
            <a:r>
              <a:rPr lang="en-GB" dirty="0" smtClean="0"/>
              <a:t>method using </a:t>
            </a:r>
            <a:r>
              <a:rPr lang="en-GB" dirty="0"/>
              <a:t>GPCPv2.0 monthly </a:t>
            </a:r>
            <a:r>
              <a:rPr lang="en-GB" dirty="0" smtClean="0"/>
              <a:t>precipitation </a:t>
            </a:r>
            <a:r>
              <a:rPr lang="en-GB" dirty="0"/>
              <a:t>(1979-2010</a:t>
            </a:r>
            <a:r>
              <a:rPr lang="en-GB" dirty="0" smtClean="0"/>
              <a:t>)</a:t>
            </a:r>
            <a:r>
              <a:rPr lang="en-US" dirty="0" smtClean="0"/>
              <a:t> 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73473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Content Placeholder 6"/>
          <p:cNvSpPr txBox="1">
            <a:spLocks/>
          </p:cNvSpPr>
          <p:nvPr/>
        </p:nvSpPr>
        <p:spPr bwMode="auto">
          <a:xfrm>
            <a:off x="395536" y="981075"/>
            <a:ext cx="8291264" cy="58769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GB" sz="1400" dirty="0" smtClean="0"/>
              <a:t>ERA</a:t>
            </a:r>
            <a:r>
              <a:rPr lang="en-GB" sz="1400" dirty="0"/>
              <a:t>-Interim/</a:t>
            </a:r>
            <a:r>
              <a:rPr lang="en-GB" sz="1400" dirty="0" smtClean="0"/>
              <a:t>Land integrates land surface modelling improvements with respect to ERA-Interim surface scheme and provided a balanced initial condition for the Monthly/Seasonal Re-Forecasts</a:t>
            </a:r>
            <a:endParaRPr lang="en-US" sz="1400" dirty="0"/>
          </a:p>
          <a:p>
            <a:pPr eaLnBrk="1" hangingPunct="1">
              <a:spcBef>
                <a:spcPct val="20000"/>
              </a:spcBef>
            </a:pPr>
            <a:endParaRPr lang="en-US" sz="1600" dirty="0"/>
          </a:p>
          <a:p>
            <a:pPr eaLnBrk="1" hangingPunct="1">
              <a:spcBef>
                <a:spcPct val="20000"/>
              </a:spcBef>
            </a:pPr>
            <a:endParaRPr lang="en-US" sz="1600" dirty="0"/>
          </a:p>
          <a:p>
            <a:pPr eaLnBrk="1" hangingPunct="1">
              <a:spcBef>
                <a:spcPct val="20000"/>
              </a:spcBef>
            </a:pPr>
            <a:endParaRPr lang="en-US" sz="1600" dirty="0"/>
          </a:p>
          <a:p>
            <a:pPr eaLnBrk="1" hangingPunct="1">
              <a:spcBef>
                <a:spcPct val="20000"/>
              </a:spcBef>
            </a:pPr>
            <a:endParaRPr lang="en-US" sz="1600" dirty="0"/>
          </a:p>
          <a:p>
            <a:pPr eaLnBrk="1" hangingPunct="1">
              <a:spcBef>
                <a:spcPct val="20000"/>
              </a:spcBef>
            </a:pPr>
            <a:endParaRPr lang="en-US" sz="1600" dirty="0"/>
          </a:p>
          <a:p>
            <a:pPr eaLnBrk="1" hangingPunct="1">
              <a:spcBef>
                <a:spcPct val="20000"/>
              </a:spcBef>
            </a:pPr>
            <a:endParaRPr lang="en-US" sz="1600" dirty="0"/>
          </a:p>
          <a:p>
            <a:pPr eaLnBrk="1" hangingPunct="1">
              <a:spcBef>
                <a:spcPct val="20000"/>
              </a:spcBef>
            </a:pPr>
            <a:endParaRPr lang="en-US" sz="1600" dirty="0"/>
          </a:p>
          <a:p>
            <a:pPr eaLnBrk="1" hangingPunct="1">
              <a:spcBef>
                <a:spcPct val="20000"/>
              </a:spcBef>
            </a:pPr>
            <a:endParaRPr lang="en-US" sz="1600" dirty="0"/>
          </a:p>
          <a:p>
            <a:pPr eaLnBrk="1" hangingPunct="1">
              <a:spcBef>
                <a:spcPct val="20000"/>
              </a:spcBef>
            </a:pPr>
            <a:endParaRPr lang="en-US" sz="1600" dirty="0"/>
          </a:p>
          <a:p>
            <a:pPr eaLnBrk="1" hangingPunct="1">
              <a:spcBef>
                <a:spcPct val="20000"/>
              </a:spcBef>
            </a:pPr>
            <a:endParaRPr lang="en-US" sz="1600" dirty="0"/>
          </a:p>
          <a:p>
            <a:pPr eaLnBrk="1" hangingPunct="1">
              <a:spcBef>
                <a:spcPct val="20000"/>
              </a:spcBef>
            </a:pPr>
            <a:endParaRPr lang="en-US" sz="1600" dirty="0"/>
          </a:p>
          <a:p>
            <a:pPr eaLnBrk="1" hangingPunct="1">
              <a:spcBef>
                <a:spcPct val="20000"/>
              </a:spcBef>
            </a:pPr>
            <a:endParaRPr lang="en-US" sz="1600" dirty="0"/>
          </a:p>
          <a:p>
            <a:pPr eaLnBrk="1" hangingPunct="1">
              <a:spcBef>
                <a:spcPct val="20000"/>
              </a:spcBef>
            </a:pPr>
            <a:endParaRPr lang="en-US" sz="1600" dirty="0"/>
          </a:p>
          <a:p>
            <a:pPr eaLnBrk="1" hangingPunct="1">
              <a:spcBef>
                <a:spcPct val="20000"/>
              </a:spcBef>
            </a:pPr>
            <a:endParaRPr lang="en-US" sz="1600" dirty="0"/>
          </a:p>
          <a:p>
            <a:pPr eaLnBrk="1" hangingPunct="1">
              <a:spcBef>
                <a:spcPct val="20000"/>
              </a:spcBef>
            </a:pPr>
            <a:r>
              <a:rPr lang="en-US" sz="1600" dirty="0"/>
              <a:t/>
            </a:r>
            <a:br>
              <a:rPr lang="en-US" sz="1600" dirty="0"/>
            </a:br>
            <a:r>
              <a:rPr lang="en-US" sz="1600" dirty="0"/>
              <a:t>      </a:t>
            </a:r>
          </a:p>
          <a:p>
            <a:pPr eaLnBrk="1" hangingPunct="1">
              <a:spcBef>
                <a:spcPct val="20000"/>
              </a:spcBef>
            </a:pPr>
            <a:endParaRPr lang="en-GB" sz="1600" dirty="0">
              <a:latin typeface="Arial" charset="0"/>
            </a:endParaRPr>
          </a:p>
        </p:txBody>
      </p:sp>
      <p:sp>
        <p:nvSpPr>
          <p:cNvPr id="38915" name="Title 1"/>
          <p:cNvSpPr>
            <a:spLocks noGrp="1"/>
          </p:cNvSpPr>
          <p:nvPr>
            <p:ph type="title"/>
          </p:nvPr>
        </p:nvSpPr>
        <p:spPr>
          <a:xfrm>
            <a:off x="1133" y="27694"/>
            <a:ext cx="9108504" cy="708025"/>
          </a:xfrm>
        </p:spPr>
        <p:txBody>
          <a:bodyPr>
            <a:noAutofit/>
          </a:bodyPr>
          <a:lstStyle/>
          <a:p>
            <a:r>
              <a:rPr lang="en-GB" sz="2400" b="1" dirty="0">
                <a:solidFill>
                  <a:srgbClr val="002060"/>
                </a:solidFill>
                <a:latin typeface="Arial" charset="0"/>
                <a:cs typeface="Arial" charset="0"/>
              </a:rPr>
              <a:t>ERA-Interim/Land: storages verification</a:t>
            </a:r>
          </a:p>
        </p:txBody>
      </p:sp>
      <p:sp>
        <p:nvSpPr>
          <p:cNvPr id="38916" name="Rectangle 1"/>
          <p:cNvSpPr>
            <a:spLocks noChangeArrowheads="1"/>
          </p:cNvSpPr>
          <p:nvPr/>
        </p:nvSpPr>
        <p:spPr bwMode="auto">
          <a:xfrm>
            <a:off x="827088" y="5948363"/>
            <a:ext cx="7777162" cy="523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en-GB" sz="1400" b="1" dirty="0">
                <a:solidFill>
                  <a:srgbClr val="4F81BD"/>
                </a:solidFill>
                <a:latin typeface="Calibri" charset="0"/>
                <a:cs typeface="Times New Roman" charset="0"/>
              </a:rPr>
              <a:t>Evolution </a:t>
            </a:r>
            <a:r>
              <a:rPr lang="it-IT" sz="1400" b="1" dirty="0" smtClean="0">
                <a:solidFill>
                  <a:srgbClr val="4F81BD"/>
                </a:solidFill>
                <a:latin typeface="Calibri" charset="0"/>
                <a:cs typeface="Times New Roman" charset="0"/>
              </a:rPr>
              <a:t>of </a:t>
            </a:r>
            <a:r>
              <a:rPr lang="it-IT" sz="1400" b="1" dirty="0" err="1" smtClean="0">
                <a:solidFill>
                  <a:srgbClr val="4F81BD"/>
                </a:solidFill>
                <a:latin typeface="Calibri" charset="0"/>
                <a:cs typeface="Times New Roman" charset="0"/>
              </a:rPr>
              <a:t>snow</a:t>
            </a:r>
            <a:r>
              <a:rPr lang="it-IT" sz="1400" b="1" dirty="0" smtClean="0">
                <a:solidFill>
                  <a:srgbClr val="4F81BD"/>
                </a:solidFill>
                <a:latin typeface="Calibri" charset="0"/>
                <a:cs typeface="Times New Roman" charset="0"/>
              </a:rPr>
              <a:t> </a:t>
            </a:r>
            <a:r>
              <a:rPr lang="it-IT" sz="1400" b="1" dirty="0" err="1" smtClean="0">
                <a:solidFill>
                  <a:srgbClr val="4F81BD"/>
                </a:solidFill>
                <a:latin typeface="Calibri" charset="0"/>
                <a:cs typeface="Times New Roman" charset="0"/>
              </a:rPr>
              <a:t>depth</a:t>
            </a:r>
            <a:r>
              <a:rPr lang="it-IT" sz="1400" b="1" dirty="0" smtClean="0">
                <a:solidFill>
                  <a:srgbClr val="4F81BD"/>
                </a:solidFill>
                <a:latin typeface="Calibri" charset="0"/>
                <a:cs typeface="Times New Roman" charset="0"/>
              </a:rPr>
              <a:t> for a site in </a:t>
            </a:r>
            <a:r>
              <a:rPr lang="en-GB" sz="1400" b="1" dirty="0" smtClean="0">
                <a:solidFill>
                  <a:srgbClr val="4F81BD"/>
                </a:solidFill>
                <a:latin typeface="Calibri" charset="0"/>
                <a:cs typeface="Times New Roman" charset="0"/>
              </a:rPr>
              <a:t>Perm Siberia </a:t>
            </a:r>
            <a:r>
              <a:rPr lang="en-GB" sz="1400" b="1" dirty="0">
                <a:solidFill>
                  <a:srgbClr val="4F81BD"/>
                </a:solidFill>
                <a:latin typeface="Calibri" charset="0"/>
                <a:cs typeface="Times New Roman" charset="0"/>
              </a:rPr>
              <a:t>(58.0N, 56.5E)</a:t>
            </a:r>
            <a:r>
              <a:rPr lang="it-IT" sz="1400" b="1" dirty="0" smtClean="0">
                <a:solidFill>
                  <a:srgbClr val="4F81BD"/>
                </a:solidFill>
                <a:latin typeface="Calibri" charset="0"/>
                <a:cs typeface="Times New Roman" charset="0"/>
              </a:rPr>
              <a:t> </a:t>
            </a:r>
            <a:r>
              <a:rPr lang="en-GB" sz="1400" b="1" dirty="0" smtClean="0">
                <a:solidFill>
                  <a:srgbClr val="66CA42"/>
                </a:solidFill>
                <a:latin typeface="Calibri" charset="0"/>
                <a:cs typeface="Times New Roman" charset="0"/>
              </a:rPr>
              <a:t>ERA-Interim/Land</a:t>
            </a:r>
            <a:r>
              <a:rPr lang="en-GB" sz="1400" b="1" dirty="0" smtClean="0">
                <a:solidFill>
                  <a:srgbClr val="4F81BD"/>
                </a:solidFill>
                <a:latin typeface="Calibri" charset="0"/>
                <a:cs typeface="Times New Roman" charset="0"/>
              </a:rPr>
              <a:t> and </a:t>
            </a:r>
            <a:r>
              <a:rPr lang="en-GB" sz="1400" b="1" dirty="0" smtClean="0">
                <a:solidFill>
                  <a:srgbClr val="003399"/>
                </a:solidFill>
                <a:latin typeface="Calibri" charset="0"/>
                <a:cs typeface="Times New Roman" charset="0"/>
              </a:rPr>
              <a:t>in</a:t>
            </a:r>
            <a:r>
              <a:rPr lang="en-GB" sz="1400" b="1" dirty="0">
                <a:solidFill>
                  <a:srgbClr val="003399"/>
                </a:solidFill>
                <a:latin typeface="Calibri" charset="0"/>
                <a:cs typeface="Times New Roman" charset="0"/>
              </a:rPr>
              <a:t>-situ </a:t>
            </a:r>
            <a:r>
              <a:rPr lang="en-GB" sz="1400" b="1" dirty="0" smtClean="0">
                <a:solidFill>
                  <a:srgbClr val="003399"/>
                </a:solidFill>
                <a:latin typeface="Calibri" charset="0"/>
                <a:cs typeface="Times New Roman" charset="0"/>
              </a:rPr>
              <a:t>observation</a:t>
            </a:r>
            <a:r>
              <a:rPr lang="en-GB" sz="1400" b="1" dirty="0" smtClean="0">
                <a:solidFill>
                  <a:srgbClr val="4F81BD"/>
                </a:solidFill>
                <a:latin typeface="Calibri" charset="0"/>
                <a:cs typeface="Times New Roman" charset="0"/>
              </a:rPr>
              <a:t> between </a:t>
            </a:r>
            <a:r>
              <a:rPr lang="en-GB" sz="1400" b="1" dirty="0">
                <a:solidFill>
                  <a:srgbClr val="4F81BD"/>
                </a:solidFill>
                <a:latin typeface="Calibri" charset="0"/>
                <a:cs typeface="Times New Roman" charset="0"/>
              </a:rPr>
              <a:t>1979 </a:t>
            </a:r>
            <a:r>
              <a:rPr lang="en-GB" sz="1400" b="1" dirty="0" smtClean="0">
                <a:solidFill>
                  <a:srgbClr val="4F81BD"/>
                </a:solidFill>
                <a:latin typeface="Calibri" charset="0"/>
                <a:cs typeface="Times New Roman" charset="0"/>
              </a:rPr>
              <a:t>and 1993.</a:t>
            </a:r>
            <a:endParaRPr lang="it-IT" sz="1400" b="1" dirty="0">
              <a:solidFill>
                <a:srgbClr val="4F81BD"/>
              </a:solidFill>
              <a:latin typeface="Calibri" charset="0"/>
              <a:cs typeface="Times New Roman" charset="0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755650" y="3734127"/>
            <a:ext cx="7848798" cy="52322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eaLnBrk="0" hangingPunct="0">
              <a:defRPr/>
            </a:pPr>
            <a:r>
              <a:rPr lang="en-US" sz="1400" b="1" dirty="0">
                <a:solidFill>
                  <a:srgbClr val="4F81BD"/>
                </a:solidFill>
                <a:latin typeface="Calibri" pitchFamily="34" charset="0"/>
                <a:ea typeface="ＭＳ Ｐゴシック" pitchFamily="34" charset="-128"/>
                <a:cs typeface="Times New Roman" pitchFamily="18" charset="0"/>
              </a:rPr>
              <a:t>Evolution </a:t>
            </a:r>
            <a:r>
              <a:rPr lang="en-US" sz="1400" b="1" dirty="0" smtClean="0">
                <a:solidFill>
                  <a:srgbClr val="4F81BD"/>
                </a:solidFill>
                <a:latin typeface="Calibri" pitchFamily="34" charset="0"/>
                <a:ea typeface="ＭＳ Ｐゴシック" pitchFamily="34" charset="-128"/>
                <a:cs typeface="Times New Roman" pitchFamily="18" charset="0"/>
              </a:rPr>
              <a:t>of soil moisture for a site in </a:t>
            </a:r>
            <a:r>
              <a:rPr lang="en-US" sz="1400" b="1" dirty="0">
                <a:solidFill>
                  <a:srgbClr val="4F81BD"/>
                </a:solidFill>
                <a:latin typeface="Calibri" pitchFamily="34" charset="0"/>
                <a:ea typeface="ＭＳ Ｐゴシック" pitchFamily="34" charset="-128"/>
                <a:cs typeface="Times New Roman" pitchFamily="18" charset="0"/>
              </a:rPr>
              <a:t>Utah </a:t>
            </a:r>
            <a:r>
              <a:rPr lang="en-US" sz="1400" b="1" dirty="0" smtClean="0">
                <a:solidFill>
                  <a:srgbClr val="4F81BD"/>
                </a:solidFill>
                <a:latin typeface="Calibri" pitchFamily="34" charset="0"/>
                <a:ea typeface="ＭＳ Ｐゴシック" pitchFamily="34" charset="-128"/>
                <a:cs typeface="Times New Roman" pitchFamily="18" charset="0"/>
              </a:rPr>
              <a:t>in2010</a:t>
            </a:r>
            <a:r>
              <a:rPr lang="en-US" sz="1400" b="1" dirty="0">
                <a:solidFill>
                  <a:srgbClr val="4F81BD"/>
                </a:solidFill>
                <a:latin typeface="Calibri" pitchFamily="34" charset="0"/>
                <a:ea typeface="ＭＳ Ｐゴシック" pitchFamily="34" charset="-128"/>
                <a:cs typeface="Times New Roman" pitchFamily="18" charset="0"/>
              </a:rPr>
              <a:t>. </a:t>
            </a:r>
            <a:r>
              <a:rPr lang="en-US" sz="1400" b="1" dirty="0" smtClean="0">
                <a:solidFill>
                  <a:srgbClr val="66CA42"/>
                </a:solidFill>
                <a:latin typeface="Calibri" pitchFamily="34" charset="0"/>
                <a:ea typeface="ＭＳ Ｐゴシック" pitchFamily="34" charset="-128"/>
                <a:cs typeface="Times New Roman" pitchFamily="18" charset="0"/>
              </a:rPr>
              <a:t>Observations</a:t>
            </a:r>
            <a:r>
              <a:rPr lang="en-US" sz="1400" b="1" dirty="0" smtClean="0">
                <a:solidFill>
                  <a:srgbClr val="4F81BD"/>
                </a:solidFill>
                <a:latin typeface="Calibri" pitchFamily="34" charset="0"/>
                <a:ea typeface="ＭＳ Ｐゴシック" pitchFamily="34" charset="-128"/>
                <a:cs typeface="Times New Roman" pitchFamily="18" charset="0"/>
              </a:rPr>
              <a:t>, </a:t>
            </a:r>
            <a:r>
              <a:rPr lang="en-US" sz="1400" b="1" dirty="0">
                <a:solidFill>
                  <a:srgbClr val="FF0000"/>
                </a:solidFill>
                <a:latin typeface="Calibri" pitchFamily="34" charset="0"/>
                <a:ea typeface="ＭＳ Ｐゴシック" pitchFamily="34" charset="-128"/>
                <a:cs typeface="Times New Roman" pitchFamily="18" charset="0"/>
              </a:rPr>
              <a:t>ERA-</a:t>
            </a:r>
            <a:r>
              <a:rPr lang="en-US" sz="1400" b="1" dirty="0" smtClean="0">
                <a:solidFill>
                  <a:srgbClr val="FF0000"/>
                </a:solidFill>
                <a:latin typeface="Calibri" pitchFamily="34" charset="0"/>
                <a:ea typeface="ＭＳ Ｐゴシック" pitchFamily="34" charset="-128"/>
                <a:cs typeface="Times New Roman" pitchFamily="18" charset="0"/>
              </a:rPr>
              <a:t>Interim</a:t>
            </a:r>
            <a:r>
              <a:rPr lang="en-US" sz="1400" b="1" dirty="0" smtClean="0">
                <a:solidFill>
                  <a:srgbClr val="4F81BD"/>
                </a:solidFill>
                <a:latin typeface="Calibri" pitchFamily="34" charset="0"/>
                <a:ea typeface="ＭＳ Ｐゴシック" pitchFamily="34" charset="-128"/>
                <a:cs typeface="Times New Roman" pitchFamily="18" charset="0"/>
              </a:rPr>
              <a:t>, </a:t>
            </a:r>
            <a:r>
              <a:rPr lang="en-US" sz="1400" b="1" dirty="0">
                <a:solidFill>
                  <a:srgbClr val="4F81BD"/>
                </a:solidFill>
                <a:latin typeface="Calibri" pitchFamily="34" charset="0"/>
                <a:ea typeface="ＭＳ Ｐゴシック" pitchFamily="34" charset="-128"/>
                <a:cs typeface="Times New Roman" pitchFamily="18" charset="0"/>
              </a:rPr>
              <a:t>and </a:t>
            </a:r>
            <a:r>
              <a:rPr lang="en-US" sz="1400" b="1" dirty="0">
                <a:solidFill>
                  <a:srgbClr val="003399"/>
                </a:solidFill>
                <a:latin typeface="Calibri" pitchFamily="34" charset="0"/>
                <a:ea typeface="ＭＳ Ｐゴシック" pitchFamily="34" charset="-128"/>
                <a:cs typeface="Times New Roman" pitchFamily="18" charset="0"/>
              </a:rPr>
              <a:t>ERA-Interim/</a:t>
            </a:r>
            <a:r>
              <a:rPr lang="en-US" sz="1400" b="1" dirty="0" smtClean="0">
                <a:solidFill>
                  <a:srgbClr val="003399"/>
                </a:solidFill>
                <a:latin typeface="Calibri" pitchFamily="34" charset="0"/>
                <a:ea typeface="ＭＳ Ｐゴシック" pitchFamily="34" charset="-128"/>
                <a:cs typeface="Times New Roman" pitchFamily="18" charset="0"/>
              </a:rPr>
              <a:t>Land</a:t>
            </a:r>
            <a:r>
              <a:rPr lang="en-US" sz="1400" b="1" dirty="0" smtClean="0">
                <a:solidFill>
                  <a:srgbClr val="4F81BD"/>
                </a:solidFill>
                <a:latin typeface="Calibri" pitchFamily="34" charset="0"/>
                <a:ea typeface="ＭＳ Ｐゴシック" pitchFamily="34" charset="-128"/>
                <a:cs typeface="Times New Roman" pitchFamily="18" charset="0"/>
              </a:rPr>
              <a:t>.</a:t>
            </a:r>
            <a:endParaRPr lang="en-GB" sz="1400" b="1" dirty="0">
              <a:solidFill>
                <a:srgbClr val="4F81BD"/>
              </a:solidFill>
              <a:latin typeface="Calibri" pitchFamily="34" charset="0"/>
              <a:ea typeface="ＭＳ Ｐゴシック" pitchFamily="34" charset="-128"/>
              <a:cs typeface="Times New Roman" pitchFamily="18" charset="0"/>
            </a:endParaRPr>
          </a:p>
          <a:p>
            <a:pPr eaLnBrk="0" hangingPunct="0">
              <a:defRPr/>
            </a:pPr>
            <a:endParaRPr lang="en-US" sz="1400" b="1" dirty="0">
              <a:solidFill>
                <a:srgbClr val="4F81BD"/>
              </a:solidFill>
              <a:latin typeface="Calibri" pitchFamily="34" charset="0"/>
              <a:ea typeface="ＭＳ Ｐゴシック" pitchFamily="34" charset="-128"/>
              <a:cs typeface="Times New Roman" pitchFamily="18" charset="0"/>
            </a:endParaRPr>
          </a:p>
        </p:txBody>
      </p:sp>
      <p:pic>
        <p:nvPicPr>
          <p:cNvPr id="38918" name="Picture 1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2433" y="1772816"/>
            <a:ext cx="6911975" cy="187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9" name="Picture 1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86"/>
          <a:stretch>
            <a:fillRect/>
          </a:stretch>
        </p:blipFill>
        <p:spPr bwMode="auto">
          <a:xfrm>
            <a:off x="1332433" y="4077072"/>
            <a:ext cx="6911975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6196013" y="1989138"/>
            <a:ext cx="1326004" cy="28982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</a:pPr>
            <a:r>
              <a:rPr lang="fr-FR" sz="1400" b="1" dirty="0" err="1" smtClean="0">
                <a:latin typeface="Arial" charset="0"/>
              </a:rPr>
              <a:t>Soil</a:t>
            </a:r>
            <a:r>
              <a:rPr lang="fr-FR" sz="1400" b="1" dirty="0" smtClean="0">
                <a:latin typeface="Arial" charset="0"/>
              </a:rPr>
              <a:t> </a:t>
            </a:r>
            <a:r>
              <a:rPr lang="fr-FR" sz="1400" b="1" dirty="0" err="1" smtClean="0">
                <a:latin typeface="Arial" charset="0"/>
              </a:rPr>
              <a:t>moisture</a:t>
            </a:r>
            <a:endParaRPr lang="fr-FR" sz="1400" b="1" dirty="0">
              <a:latin typeface="Arial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300192" y="4437063"/>
            <a:ext cx="1272183" cy="2898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fr-FR" sz="1400" b="1" dirty="0" smtClean="0">
                <a:latin typeface="+mn-lt"/>
                <a:ea typeface="ＭＳ Ｐゴシック" pitchFamily="34" charset="-128"/>
              </a:rPr>
              <a:t>Snow </a:t>
            </a:r>
            <a:r>
              <a:rPr lang="fr-FR" sz="1400" b="1" dirty="0" err="1" smtClean="0">
                <a:latin typeface="+mn-lt"/>
                <a:ea typeface="ＭＳ Ｐゴシック" pitchFamily="34" charset="-128"/>
              </a:rPr>
              <a:t>depth</a:t>
            </a:r>
            <a:endParaRPr lang="fr-FR" sz="1400" b="1" dirty="0">
              <a:latin typeface="+mn-lt"/>
              <a:ea typeface="ＭＳ Ｐゴシック" pitchFamily="34" charset="-128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339753" y="548680"/>
            <a:ext cx="51125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20000"/>
              </a:spcBef>
            </a:pPr>
            <a:r>
              <a:rPr lang="en-US" sz="1400" dirty="0" err="1">
                <a:solidFill>
                  <a:srgbClr val="000000"/>
                </a:solidFill>
                <a:latin typeface="Arial" charset="0"/>
              </a:rPr>
              <a:t>Albergel</a:t>
            </a:r>
            <a:r>
              <a:rPr lang="en-US" sz="1400" dirty="0">
                <a:solidFill>
                  <a:srgbClr val="000000"/>
                </a:solidFill>
                <a:latin typeface="Arial" charset="0"/>
              </a:rPr>
              <a:t> et al. (2013 JHM), Balsamo et al. (2013 HESSD)</a:t>
            </a:r>
          </a:p>
        </p:txBody>
      </p:sp>
    </p:spTree>
    <p:extLst>
      <p:ext uri="{BB962C8B-B14F-4D97-AF65-F5344CB8AC3E}">
        <p14:creationId xmlns:p14="http://schemas.microsoft.com/office/powerpoint/2010/main" val="22428107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 txBox="1">
            <a:spLocks/>
          </p:cNvSpPr>
          <p:nvPr/>
        </p:nvSpPr>
        <p:spPr>
          <a:xfrm>
            <a:off x="395288" y="981075"/>
            <a:ext cx="8748712" cy="503238"/>
          </a:xfrm>
          <a:prstGeom prst="rect">
            <a:avLst/>
          </a:prstGeom>
          <a:solidFill>
            <a:schemeClr val="bg1"/>
          </a:solidFill>
        </p:spPr>
        <p:txBody>
          <a:bodyPr>
            <a:normAutofit/>
          </a:bodyPr>
          <a:lstStyle/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GB" sz="1600" dirty="0">
                <a:latin typeface="Arial" pitchFamily="34" charset="0"/>
                <a:ea typeface="+mn-ea"/>
                <a:cs typeface="+mn-cs"/>
              </a:rPr>
              <a:t>The ERA-Interim/Land fluxes  are validated with independent datasets used as benchmarking.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defRPr/>
            </a:pPr>
            <a:endParaRPr lang="en-US" sz="1600" dirty="0">
              <a:latin typeface="Arial" pitchFamily="34" charset="0"/>
              <a:ea typeface="+mn-ea"/>
              <a:cs typeface="+mn-cs"/>
            </a:endParaRP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defRPr/>
            </a:pPr>
            <a:endParaRPr lang="en-GB" sz="1600" b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0" y="2349500"/>
            <a:ext cx="4546600" cy="4508500"/>
          </a:xfrm>
        </p:spPr>
        <p:txBody>
          <a:bodyPr/>
          <a:lstStyle/>
          <a:p>
            <a:endParaRPr lang="en-GB" dirty="0">
              <a:latin typeface="Arial" charset="0"/>
            </a:endParaRPr>
          </a:p>
          <a:p>
            <a:endParaRPr lang="en-GB" dirty="0">
              <a:latin typeface="Arial" charset="0"/>
            </a:endParaRPr>
          </a:p>
          <a:p>
            <a:endParaRPr lang="en-GB" dirty="0">
              <a:latin typeface="Arial" charset="0"/>
            </a:endParaRPr>
          </a:p>
          <a:p>
            <a:endParaRPr lang="en-GB" dirty="0">
              <a:latin typeface="Arial" charset="0"/>
            </a:endParaRPr>
          </a:p>
          <a:p>
            <a:endParaRPr lang="en-GB" dirty="0">
              <a:latin typeface="Arial" charset="0"/>
            </a:endParaRPr>
          </a:p>
          <a:p>
            <a:endParaRPr lang="en-GB" dirty="0">
              <a:latin typeface="Arial" charset="0"/>
            </a:endParaRPr>
          </a:p>
          <a:p>
            <a:pPr>
              <a:buFontTx/>
              <a:buNone/>
            </a:pPr>
            <a:endParaRPr lang="en-GB" dirty="0">
              <a:latin typeface="Arial" charset="0"/>
            </a:endParaRPr>
          </a:p>
        </p:txBody>
      </p:sp>
      <p:pic>
        <p:nvPicPr>
          <p:cNvPr id="14340" name="Picture 4" descr="F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340768"/>
            <a:ext cx="3081337" cy="3614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1" name="Rectangle 1"/>
          <p:cNvSpPr>
            <a:spLocks noChangeArrowheads="1"/>
          </p:cNvSpPr>
          <p:nvPr/>
        </p:nvSpPr>
        <p:spPr bwMode="auto">
          <a:xfrm>
            <a:off x="5040313" y="4493840"/>
            <a:ext cx="4068762" cy="46166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r>
              <a:rPr lang="it-IT" sz="1200" dirty="0">
                <a:solidFill>
                  <a:srgbClr val="4F81BD"/>
                </a:solidFill>
                <a:latin typeface="Calibri" charset="0"/>
                <a:cs typeface="Times New Roman" charset="0"/>
              </a:rPr>
              <a:t>Figure 2: </a:t>
            </a:r>
            <a:r>
              <a:rPr lang="it-IT" sz="1200" dirty="0" smtClean="0">
                <a:solidFill>
                  <a:srgbClr val="4F81BD"/>
                </a:solidFill>
                <a:latin typeface="Calibri" charset="0"/>
                <a:cs typeface="Times New Roman" charset="0"/>
              </a:rPr>
              <a:t>Mean performance measured for the monthly rivers </a:t>
            </a:r>
            <a:r>
              <a:rPr lang="it-IT" sz="1200" dirty="0">
                <a:solidFill>
                  <a:srgbClr val="4F81BD"/>
                </a:solidFill>
                <a:latin typeface="Calibri" charset="0"/>
                <a:cs typeface="Times New Roman" charset="0"/>
              </a:rPr>
              <a:t>discharge </a:t>
            </a:r>
            <a:r>
              <a:rPr lang="it-IT" sz="1200" dirty="0" smtClean="0">
                <a:solidFill>
                  <a:srgbClr val="4F81BD"/>
                </a:solidFill>
                <a:latin typeface="Calibri" charset="0"/>
                <a:cs typeface="Times New Roman" charset="0"/>
              </a:rPr>
              <a:t>verified </a:t>
            </a:r>
            <a:r>
              <a:rPr lang="it-IT" sz="1200" dirty="0">
                <a:solidFill>
                  <a:srgbClr val="4F81BD"/>
                </a:solidFill>
                <a:latin typeface="Calibri" charset="0"/>
                <a:cs typeface="Times New Roman" charset="0"/>
              </a:rPr>
              <a:t>with GRDC </a:t>
            </a:r>
            <a:r>
              <a:rPr lang="it-IT" sz="1200" dirty="0" smtClean="0">
                <a:solidFill>
                  <a:srgbClr val="4F81BD"/>
                </a:solidFill>
                <a:latin typeface="Calibri" charset="0"/>
                <a:cs typeface="Times New Roman" charset="0"/>
              </a:rPr>
              <a:t>observations</a:t>
            </a:r>
            <a:endParaRPr lang="it-IT" sz="3200" b="0" dirty="0">
              <a:solidFill>
                <a:schemeClr val="tx1"/>
              </a:solidFill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94048" y="5013176"/>
            <a:ext cx="3946177" cy="46166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eaLnBrk="0" hangingPunct="0"/>
            <a:r>
              <a:rPr lang="en-GB" sz="1200" dirty="0">
                <a:solidFill>
                  <a:srgbClr val="4F81BD"/>
                </a:solidFill>
                <a:latin typeface="Calibri" charset="0"/>
                <a:cs typeface="Times New Roman" charset="0"/>
              </a:rPr>
              <a:t>Figure </a:t>
            </a:r>
            <a:r>
              <a:rPr lang="en-US" sz="1200" dirty="0">
                <a:solidFill>
                  <a:srgbClr val="4F81BD"/>
                </a:solidFill>
                <a:latin typeface="Calibri" charset="0"/>
                <a:cs typeface="Times New Roman" charset="0"/>
              </a:rPr>
              <a:t>1: Mean </a:t>
            </a:r>
            <a:r>
              <a:rPr lang="en-US" sz="1200" dirty="0" smtClean="0">
                <a:solidFill>
                  <a:srgbClr val="4F81BD"/>
                </a:solidFill>
                <a:latin typeface="Calibri" charset="0"/>
                <a:cs typeface="Times New Roman" charset="0"/>
              </a:rPr>
              <a:t>performance measured over </a:t>
            </a:r>
            <a:r>
              <a:rPr lang="en-US" sz="1200" dirty="0">
                <a:solidFill>
                  <a:srgbClr val="4F81BD"/>
                </a:solidFill>
                <a:latin typeface="Calibri" charset="0"/>
                <a:cs typeface="Times New Roman" charset="0"/>
              </a:rPr>
              <a:t>36 stations with hourly </a:t>
            </a:r>
            <a:r>
              <a:rPr lang="en-US" sz="1200" dirty="0" smtClean="0">
                <a:solidFill>
                  <a:srgbClr val="4F81BD"/>
                </a:solidFill>
                <a:latin typeface="Calibri" charset="0"/>
                <a:cs typeface="Times New Roman" charset="0"/>
              </a:rPr>
              <a:t>Fluxes from </a:t>
            </a:r>
            <a:r>
              <a:rPr lang="en-US" sz="1200" dirty="0">
                <a:solidFill>
                  <a:srgbClr val="4F81BD"/>
                </a:solidFill>
                <a:latin typeface="Calibri" charset="0"/>
                <a:cs typeface="Times New Roman" charset="0"/>
              </a:rPr>
              <a:t>FLUXNET &amp; CEOP </a:t>
            </a:r>
            <a:r>
              <a:rPr lang="en-US" sz="1200" dirty="0" smtClean="0">
                <a:solidFill>
                  <a:srgbClr val="4F81BD"/>
                </a:solidFill>
                <a:latin typeface="Calibri" charset="0"/>
                <a:cs typeface="Times New Roman" charset="0"/>
              </a:rPr>
              <a:t>Observations networks</a:t>
            </a:r>
            <a:endParaRPr lang="en-US" sz="1200" dirty="0">
              <a:solidFill>
                <a:srgbClr val="4F81BD"/>
              </a:solidFill>
              <a:latin typeface="Calibri" charset="0"/>
              <a:cs typeface="Times New Roman" charset="0"/>
            </a:endParaRPr>
          </a:p>
        </p:txBody>
      </p:sp>
      <p:pic>
        <p:nvPicPr>
          <p:cNvPr id="14343" name="Picture 10" descr="F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2060848"/>
            <a:ext cx="3648075" cy="216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4" name="Rectangle 11"/>
          <p:cNvSpPr>
            <a:spLocks noChangeArrowheads="1"/>
          </p:cNvSpPr>
          <p:nvPr/>
        </p:nvSpPr>
        <p:spPr bwMode="auto">
          <a:xfrm>
            <a:off x="4643438" y="1628775"/>
            <a:ext cx="43275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000" dirty="0"/>
              <a:t>Validation of </a:t>
            </a:r>
            <a:r>
              <a:rPr lang="en-US" sz="2000" dirty="0">
                <a:solidFill>
                  <a:srgbClr val="00B0F0"/>
                </a:solidFill>
              </a:rPr>
              <a:t>H</a:t>
            </a:r>
            <a:r>
              <a:rPr lang="en-US" sz="2000" baseline="-25000" dirty="0">
                <a:solidFill>
                  <a:srgbClr val="00B0F0"/>
                </a:solidFill>
              </a:rPr>
              <a:t>2</a:t>
            </a:r>
            <a:r>
              <a:rPr lang="en-US" sz="2000" dirty="0">
                <a:solidFill>
                  <a:srgbClr val="00B0F0"/>
                </a:solidFill>
              </a:rPr>
              <a:t>O</a:t>
            </a:r>
            <a:r>
              <a:rPr lang="en-US" sz="2000" dirty="0"/>
              <a:t> / </a:t>
            </a:r>
            <a:r>
              <a:rPr lang="en-US" sz="2000" dirty="0">
                <a:solidFill>
                  <a:srgbClr val="7077FC"/>
                </a:solidFill>
              </a:rPr>
              <a:t>E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/>
              <a:t> / </a:t>
            </a:r>
            <a:r>
              <a:rPr lang="en-US" sz="2000" dirty="0">
                <a:solidFill>
                  <a:srgbClr val="FF6699"/>
                </a:solidFill>
              </a:rPr>
              <a:t>CO</a:t>
            </a:r>
            <a:r>
              <a:rPr lang="en-US" sz="2000" baseline="-25000" dirty="0">
                <a:solidFill>
                  <a:srgbClr val="FF6699"/>
                </a:solidFill>
              </a:rPr>
              <a:t>2</a:t>
            </a:r>
            <a:r>
              <a:rPr lang="en-US" sz="2000" dirty="0">
                <a:solidFill>
                  <a:srgbClr val="FF6699"/>
                </a:solidFill>
              </a:rPr>
              <a:t> </a:t>
            </a:r>
            <a:r>
              <a:rPr lang="en-US" sz="2000" dirty="0"/>
              <a:t>cycles</a:t>
            </a:r>
            <a:endParaRPr lang="en-GB" sz="2000" dirty="0"/>
          </a:p>
        </p:txBody>
      </p:sp>
      <p:sp>
        <p:nvSpPr>
          <p:cNvPr id="14345" name="Rectangle 13"/>
          <p:cNvSpPr>
            <a:spLocks noChangeArrowheads="1"/>
          </p:cNvSpPr>
          <p:nvPr/>
        </p:nvSpPr>
        <p:spPr bwMode="auto">
          <a:xfrm>
            <a:off x="8685213" y="2852738"/>
            <a:ext cx="5715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400">
                <a:solidFill>
                  <a:srgbClr val="00B0F0"/>
                </a:solidFill>
              </a:rPr>
              <a:t>H</a:t>
            </a:r>
            <a:r>
              <a:rPr lang="en-US" sz="1400" baseline="-25000">
                <a:solidFill>
                  <a:srgbClr val="00B0F0"/>
                </a:solidFill>
              </a:rPr>
              <a:t>2</a:t>
            </a:r>
            <a:r>
              <a:rPr lang="en-US" sz="1400">
                <a:solidFill>
                  <a:srgbClr val="00B0F0"/>
                </a:solidFill>
              </a:rPr>
              <a:t>O</a:t>
            </a:r>
            <a:r>
              <a:rPr lang="en-US" sz="1400"/>
              <a:t> </a:t>
            </a:r>
            <a:endParaRPr lang="en-GB" sz="1400"/>
          </a:p>
        </p:txBody>
      </p:sp>
      <p:sp>
        <p:nvSpPr>
          <p:cNvPr id="14346" name="Rectangle 14"/>
          <p:cNvSpPr>
            <a:spLocks noChangeArrowheads="1"/>
          </p:cNvSpPr>
          <p:nvPr/>
        </p:nvSpPr>
        <p:spPr bwMode="auto">
          <a:xfrm>
            <a:off x="3484200" y="3648074"/>
            <a:ext cx="520700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FF6699"/>
                </a:solidFill>
              </a:rPr>
              <a:t>CO</a:t>
            </a:r>
            <a:r>
              <a:rPr lang="en-US" sz="1400" baseline="-25000" dirty="0">
                <a:solidFill>
                  <a:srgbClr val="FF6699"/>
                </a:solidFill>
              </a:rPr>
              <a:t>2</a:t>
            </a:r>
            <a:endParaRPr lang="en-GB" sz="1400" dirty="0"/>
          </a:p>
        </p:txBody>
      </p:sp>
      <p:sp>
        <p:nvSpPr>
          <p:cNvPr id="14348" name="Rectangle 16"/>
          <p:cNvSpPr>
            <a:spLocks noChangeArrowheads="1"/>
          </p:cNvSpPr>
          <p:nvPr/>
        </p:nvSpPr>
        <p:spPr bwMode="auto">
          <a:xfrm>
            <a:off x="3484200" y="2060848"/>
            <a:ext cx="3048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400">
                <a:solidFill>
                  <a:srgbClr val="7077FC"/>
                </a:solidFill>
              </a:rPr>
              <a:t>E</a:t>
            </a:r>
            <a:endParaRPr lang="en-GB" sz="1400"/>
          </a:p>
        </p:txBody>
      </p:sp>
      <p:sp>
        <p:nvSpPr>
          <p:cNvPr id="14352" name="Rectangle 18"/>
          <p:cNvSpPr>
            <a:spLocks noChangeArrowheads="1"/>
          </p:cNvSpPr>
          <p:nvPr/>
        </p:nvSpPr>
        <p:spPr bwMode="auto">
          <a:xfrm>
            <a:off x="3522663" y="3933825"/>
            <a:ext cx="16351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1000" dirty="0">
                <a:solidFill>
                  <a:schemeClr val="tx1"/>
                </a:solidFill>
              </a:rPr>
              <a:t>GEOLAND-2 R&amp;D support</a:t>
            </a:r>
            <a:endParaRPr lang="en-GB" sz="1000" dirty="0">
              <a:solidFill>
                <a:schemeClr val="tx1"/>
              </a:solidFill>
            </a:endParaRPr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84163" y="200695"/>
            <a:ext cx="8686800" cy="708025"/>
          </a:xfrm>
        </p:spPr>
        <p:txBody>
          <a:bodyPr>
            <a:normAutofit fontScale="90000"/>
          </a:bodyPr>
          <a:lstStyle/>
          <a:p>
            <a:r>
              <a:rPr lang="en-GB" sz="2700" b="1" dirty="0">
                <a:solidFill>
                  <a:srgbClr val="002060"/>
                </a:solidFill>
                <a:latin typeface="Arial" charset="0"/>
                <a:cs typeface="Arial" charset="0"/>
              </a:rPr>
              <a:t>ERA-Interim/Land: fluxes verification</a:t>
            </a:r>
            <a:r>
              <a:rPr lang="en-GB" dirty="0" smtClean="0">
                <a:latin typeface="Arial Black" charset="0"/>
                <a:ea typeface="ＭＳ Ｐゴシック" charset="0"/>
              </a:rPr>
              <a:t> </a:t>
            </a:r>
            <a:br>
              <a:rPr lang="en-GB" dirty="0" smtClean="0">
                <a:latin typeface="Arial Black" charset="0"/>
                <a:ea typeface="ＭＳ Ｐゴシック" charset="0"/>
              </a:rPr>
            </a:br>
            <a:endParaRPr lang="en-GB" dirty="0">
              <a:latin typeface="Arial Black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591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633"/>
          <a:stretch>
            <a:fillRect/>
          </a:stretch>
        </p:blipFill>
        <p:spPr bwMode="auto">
          <a:xfrm>
            <a:off x="732368" y="1314028"/>
            <a:ext cx="8015817" cy="44192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63688" y="2881543"/>
            <a:ext cx="2531533" cy="40005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121917" tIns="60958" rIns="121917" bIns="60958">
            <a:spAutoFit/>
          </a:bodyPr>
          <a:lstStyle/>
          <a:p>
            <a:pPr>
              <a:defRPr/>
            </a:pPr>
            <a:r>
              <a:rPr lang="en-GB" b="1" dirty="0">
                <a:cs typeface="Arial" panose="020B0604020202020204" pitchFamily="34" charset="0"/>
              </a:rPr>
              <a:t>72% of – (drying) trends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635896" y="4866680"/>
            <a:ext cx="2531533" cy="40005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121917" tIns="60958" rIns="121917" bIns="60958">
            <a:spAutoFit/>
          </a:bodyPr>
          <a:lstStyle/>
          <a:p>
            <a:pPr>
              <a:defRPr/>
            </a:pPr>
            <a:r>
              <a:rPr lang="en-GB" b="1" dirty="0">
                <a:cs typeface="Arial" panose="020B0604020202020204" pitchFamily="34" charset="0"/>
              </a:rPr>
              <a:t>73% of – (drying) trends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724128" y="2868935"/>
            <a:ext cx="2531533" cy="40004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lIns="121917" tIns="60958" rIns="121917" bIns="60958">
            <a:spAutoFit/>
          </a:bodyPr>
          <a:lstStyle/>
          <a:p>
            <a:pPr>
              <a:defRPr/>
            </a:pPr>
            <a:r>
              <a:rPr lang="en-GB" b="1" dirty="0">
                <a:cs typeface="Arial" panose="020B0604020202020204" pitchFamily="34" charset="0"/>
              </a:rPr>
              <a:t>44% of – (drying) trends</a:t>
            </a:r>
          </a:p>
        </p:txBody>
      </p:sp>
      <p:sp>
        <p:nvSpPr>
          <p:cNvPr id="9222" name="TextBox 3"/>
          <p:cNvSpPr txBox="1">
            <a:spLocks noChangeArrowheads="1"/>
          </p:cNvSpPr>
          <p:nvPr/>
        </p:nvSpPr>
        <p:spPr bwMode="auto">
          <a:xfrm>
            <a:off x="635000" y="5517232"/>
            <a:ext cx="8161867" cy="861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1917" tIns="60958" rIns="121917" bIns="60958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just"/>
            <a:r>
              <a:rPr lang="en-GB" sz="1600" dirty="0"/>
              <a:t>1988-2010 trends in monthly surface soil moisture (m</a:t>
            </a:r>
            <a:r>
              <a:rPr lang="en-GB" sz="1600" baseline="30000" dirty="0"/>
              <a:t>3</a:t>
            </a:r>
            <a:r>
              <a:rPr lang="en-GB" sz="1600" dirty="0"/>
              <a:t>m</a:t>
            </a:r>
            <a:r>
              <a:rPr lang="en-GB" sz="1600" baseline="30000" dirty="0"/>
              <a:t>-3</a:t>
            </a:r>
            <a:r>
              <a:rPr lang="en-GB" sz="1600" dirty="0"/>
              <a:t>y</a:t>
            </a:r>
            <a:r>
              <a:rPr lang="en-GB" sz="1600" baseline="30000" dirty="0"/>
              <a:t>-1</a:t>
            </a:r>
            <a:r>
              <a:rPr lang="en-GB" sz="1600" dirty="0"/>
              <a:t>) for a) ERA-Interim/Land, b) MERRA-Land and c) SM-MW (ESA-CCI / ECV). Only significant trends (p=0.005) based on the Mann-Kendall test are shown.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439654" y="908720"/>
            <a:ext cx="21404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Albergel</a:t>
            </a:r>
            <a:r>
              <a:rPr lang="en-GB" dirty="0" smtClean="0"/>
              <a:t> et al. (2013)</a:t>
            </a:r>
            <a:endParaRPr lang="fr-FR" dirty="0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457201" y="-122767"/>
            <a:ext cx="8532284" cy="14414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accent1">
                    <a:lumMod val="75000"/>
                  </a:schemeClr>
                </a:solidFill>
                <a:latin typeface="Helvetica" pitchFamily="34" charset="0"/>
                <a:ea typeface="+mj-ea"/>
                <a:cs typeface="+mj-cs"/>
              </a:defRPr>
            </a:lvl1pPr>
          </a:lstStyle>
          <a:p>
            <a:pPr algn="l"/>
            <a:r>
              <a:rPr lang="en-GB" altLang="en-US" sz="2400" b="1" dirty="0">
                <a:solidFill>
                  <a:srgbClr val="002060"/>
                </a:solidFill>
                <a:latin typeface="Arial" charset="0"/>
                <a:cs typeface="Arial" charset="0"/>
              </a:rPr>
              <a:t>Combining Land-reanalyses, In-situ, </a:t>
            </a:r>
            <a:br>
              <a:rPr lang="en-GB" altLang="en-US" sz="2400" b="1" dirty="0">
                <a:solidFill>
                  <a:srgbClr val="002060"/>
                </a:solidFill>
                <a:latin typeface="Arial" charset="0"/>
                <a:cs typeface="Arial" charset="0"/>
              </a:rPr>
            </a:br>
            <a:r>
              <a:rPr lang="en-GB" altLang="en-US" sz="2400" b="1" dirty="0">
                <a:solidFill>
                  <a:srgbClr val="002060"/>
                </a:solidFill>
                <a:latin typeface="Arial" charset="0"/>
                <a:cs typeface="Arial" charset="0"/>
              </a:rPr>
              <a:t>Remote-sensing for characterizing drying trends</a:t>
            </a:r>
          </a:p>
        </p:txBody>
      </p:sp>
    </p:spTree>
    <p:extLst>
      <p:ext uri="{BB962C8B-B14F-4D97-AF65-F5344CB8AC3E}">
        <p14:creationId xmlns:p14="http://schemas.microsoft.com/office/powerpoint/2010/main" val="40617471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468313" y="0"/>
            <a:ext cx="8675687" cy="1700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2708275"/>
            <a:ext cx="9144000" cy="1774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467544" y="-431800"/>
            <a:ext cx="8676456" cy="230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215900" indent="-21590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25146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29718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34290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3886200" indent="-2286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 algn="ctr"/>
            <a:endParaRPr lang="en-GB" altLang="en-US" dirty="0"/>
          </a:p>
          <a:p>
            <a:pPr algn="ctr">
              <a:lnSpc>
                <a:spcPct val="91000"/>
              </a:lnSpc>
            </a:pPr>
            <a:endParaRPr lang="en-GB" altLang="en-US" dirty="0"/>
          </a:p>
          <a:p>
            <a:pPr marL="0" indent="0">
              <a:lnSpc>
                <a:spcPct val="91000"/>
              </a:lnSpc>
              <a:spcBef>
                <a:spcPct val="0"/>
              </a:spcBef>
              <a:buSzPct val="45000"/>
            </a:pPr>
            <a:r>
              <a:rPr lang="en-GB" altLang="en-US" sz="2400" b="1" dirty="0">
                <a:solidFill>
                  <a:srgbClr val="002060"/>
                </a:solidFill>
                <a:latin typeface="Arial" charset="0"/>
                <a:ea typeface="+mj-ea"/>
                <a:cs typeface="Arial" charset="0"/>
              </a:rPr>
              <a:t>ECMWF Land Data Assimilation System (LDAS)</a:t>
            </a:r>
          </a:p>
          <a:p>
            <a:pPr algn="ctr">
              <a:lnSpc>
                <a:spcPct val="91000"/>
              </a:lnSpc>
              <a:buClrTx/>
              <a:buSzTx/>
              <a:buFontTx/>
              <a:buNone/>
            </a:pPr>
            <a:endParaRPr lang="en-GB" altLang="en-US" sz="2800" dirty="0">
              <a:solidFill>
                <a:srgbClr val="0084D1"/>
              </a:solidFill>
            </a:endParaRPr>
          </a:p>
          <a:p>
            <a:pPr algn="ctr">
              <a:lnSpc>
                <a:spcPct val="91000"/>
              </a:lnSpc>
              <a:buSzPct val="45000"/>
              <a:buFont typeface="StarSymbol" charset="0"/>
              <a:buNone/>
            </a:pPr>
            <a:r>
              <a:rPr lang="en-GB" altLang="en-US" sz="1200" dirty="0">
                <a:solidFill>
                  <a:srgbClr val="0084D1"/>
                </a:solidFill>
              </a:rPr>
              <a:t> </a:t>
            </a:r>
          </a:p>
          <a:p>
            <a:pPr algn="ctr">
              <a:lnSpc>
                <a:spcPct val="91000"/>
              </a:lnSpc>
              <a:buClrTx/>
              <a:buSzTx/>
              <a:buFontTx/>
              <a:buNone/>
            </a:pPr>
            <a:endParaRPr lang="en-GB" altLang="en-US" sz="1200" dirty="0">
              <a:solidFill>
                <a:srgbClr val="0084D1"/>
              </a:solidFill>
            </a:endParaRPr>
          </a:p>
          <a:p>
            <a:pPr algn="ctr">
              <a:lnSpc>
                <a:spcPct val="97000"/>
              </a:lnSpc>
              <a:buClrTx/>
              <a:buSzTx/>
              <a:buFontTx/>
              <a:buNone/>
            </a:pPr>
            <a:endParaRPr lang="en-GB" altLang="en-US" sz="1200" dirty="0">
              <a:solidFill>
                <a:srgbClr val="0084D1"/>
              </a:solidFill>
            </a:endParaRPr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158750" y="1012825"/>
            <a:ext cx="184150" cy="261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410145" y="722312"/>
            <a:ext cx="8842375" cy="5224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215900" indent="-21590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1pPr>
            <a:lvl2pPr marL="431800" indent="-21590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2pPr>
            <a:lvl3pPr marL="647700" indent="-21590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3pPr>
            <a:lvl4pPr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4pPr>
            <a:lvl5pPr marL="1079500" indent="-215900"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5pPr>
            <a:lvl6pPr marL="1536700" indent="-2159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6pPr>
            <a:lvl7pPr marL="1993900" indent="-2159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7pPr>
            <a:lvl8pPr marL="2451100" indent="-2159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8pPr>
            <a:lvl9pPr marL="2908300" indent="-215900" defTabSz="449263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  <a:tab pos="3594100" algn="l"/>
                <a:tab pos="4043363" algn="l"/>
                <a:tab pos="4492625" algn="l"/>
                <a:tab pos="4941888" algn="l"/>
                <a:tab pos="5391150" algn="l"/>
                <a:tab pos="5840413" algn="l"/>
                <a:tab pos="6289675" algn="l"/>
                <a:tab pos="6738938" algn="l"/>
                <a:tab pos="7188200" algn="l"/>
                <a:tab pos="7637463" algn="l"/>
                <a:tab pos="8086725" algn="l"/>
                <a:tab pos="8535988" algn="l"/>
                <a:tab pos="8985250" algn="l"/>
              </a:tabLst>
              <a:defRPr>
                <a:solidFill>
                  <a:srgbClr val="000000"/>
                </a:solidFill>
                <a:latin typeface="Arial" panose="020B0604020202020204" pitchFamily="34" charset="0"/>
                <a:ea typeface="Droid Sans Fallback" charset="0"/>
                <a:cs typeface="Droid Sans Fallback" charset="0"/>
              </a:defRPr>
            </a:lvl9pPr>
          </a:lstStyle>
          <a:p>
            <a:pPr>
              <a:lnSpc>
                <a:spcPct val="136000"/>
              </a:lnSpc>
              <a:buSzPct val="45000"/>
              <a:buFont typeface="StarSymbol" charset="0"/>
              <a:buNone/>
            </a:pPr>
            <a:r>
              <a:rPr lang="en-GB" altLang="en-US" sz="2000" b="1" dirty="0" smtClean="0">
                <a:solidFill>
                  <a:srgbClr val="E67814"/>
                </a:solidFill>
                <a:latin typeface="+mn-lt"/>
                <a:ea typeface="DejaVu Sans" charset="0"/>
                <a:cs typeface="DejaVu Sans" charset="0"/>
              </a:rPr>
              <a:t>Soil moisture (SM)</a:t>
            </a:r>
            <a:endParaRPr lang="en-GB" altLang="en-US" sz="2000" b="1" dirty="0">
              <a:solidFill>
                <a:srgbClr val="E67814"/>
              </a:solidFill>
              <a:latin typeface="+mn-lt"/>
              <a:ea typeface="DejaVu Sans" charset="0"/>
              <a:cs typeface="DejaVu Sans" charset="0"/>
            </a:endParaRPr>
          </a:p>
          <a:p>
            <a:pPr marL="215900" lvl="1" indent="0">
              <a:lnSpc>
                <a:spcPct val="136000"/>
              </a:lnSpc>
            </a:pPr>
            <a:r>
              <a:rPr lang="en-GB" altLang="en-US" sz="2000" b="1" u="sng" dirty="0" smtClean="0">
                <a:solidFill>
                  <a:schemeClr val="tx1"/>
                </a:solidFill>
                <a:latin typeface="+mn-lt"/>
                <a:ea typeface="DejaVu Sans" charset="0"/>
                <a:cs typeface="DejaVu Sans" charset="0"/>
              </a:rPr>
              <a:t>Methods</a:t>
            </a:r>
            <a:r>
              <a:rPr lang="en-GB" altLang="en-US" sz="2000" dirty="0">
                <a:solidFill>
                  <a:schemeClr val="tx1"/>
                </a:solidFill>
                <a:latin typeface="+mn-lt"/>
                <a:ea typeface="DejaVu Sans" charset="0"/>
                <a:cs typeface="DejaVu Sans" charset="0"/>
              </a:rPr>
              <a:t>: </a:t>
            </a:r>
            <a:r>
              <a:rPr lang="en-GB" altLang="en-US" sz="2000" dirty="0" smtClean="0">
                <a:solidFill>
                  <a:schemeClr val="tx1"/>
                </a:solidFill>
                <a:latin typeface="+mn-lt"/>
                <a:ea typeface="DejaVu Sans" charset="0"/>
                <a:cs typeface="DejaVu Sans" charset="0"/>
              </a:rPr>
              <a:t> 	- 1D </a:t>
            </a:r>
            <a:r>
              <a:rPr lang="en-GB" altLang="en-US" sz="2000" dirty="0">
                <a:solidFill>
                  <a:schemeClr val="tx1"/>
                </a:solidFill>
                <a:latin typeface="+mn-lt"/>
                <a:ea typeface="DejaVu Sans" charset="0"/>
                <a:cs typeface="DejaVu Sans" charset="0"/>
              </a:rPr>
              <a:t>Optimal Interpolation </a:t>
            </a:r>
            <a:r>
              <a:rPr lang="en-GB" altLang="en-US" sz="2000" dirty="0" smtClean="0">
                <a:solidFill>
                  <a:schemeClr val="tx1"/>
                </a:solidFill>
                <a:latin typeface="+mn-lt"/>
                <a:ea typeface="DejaVu Sans" charset="0"/>
                <a:cs typeface="DejaVu Sans" charset="0"/>
              </a:rPr>
              <a:t>in ERA-Interim </a:t>
            </a:r>
            <a:endParaRPr lang="en-GB" altLang="en-US" sz="2000" dirty="0">
              <a:solidFill>
                <a:schemeClr val="tx1"/>
              </a:solidFill>
              <a:latin typeface="+mn-lt"/>
              <a:ea typeface="DejaVu Sans" charset="0"/>
              <a:cs typeface="DejaVu Sans" charset="0"/>
            </a:endParaRPr>
          </a:p>
          <a:p>
            <a:pPr marL="431800" lvl="2" indent="0">
              <a:lnSpc>
                <a:spcPct val="136000"/>
              </a:lnSpc>
            </a:pPr>
            <a:r>
              <a:rPr lang="en-GB" altLang="en-US" sz="2000" dirty="0">
                <a:solidFill>
                  <a:schemeClr val="tx1"/>
                </a:solidFill>
                <a:latin typeface="+mn-lt"/>
                <a:ea typeface="DejaVu Sans" charset="0"/>
                <a:cs typeface="DejaVu Sans" charset="0"/>
              </a:rPr>
              <a:t>	</a:t>
            </a:r>
            <a:r>
              <a:rPr lang="en-GB" altLang="en-US" sz="2000" dirty="0" smtClean="0">
                <a:solidFill>
                  <a:schemeClr val="tx1"/>
                </a:solidFill>
                <a:latin typeface="+mn-lt"/>
                <a:ea typeface="DejaVu Sans" charset="0"/>
                <a:cs typeface="DejaVu Sans" charset="0"/>
              </a:rPr>
              <a:t>		- Simplified </a:t>
            </a:r>
            <a:r>
              <a:rPr lang="en-GB" altLang="en-US" sz="2000" dirty="0">
                <a:solidFill>
                  <a:schemeClr val="tx1"/>
                </a:solidFill>
                <a:latin typeface="+mn-lt"/>
                <a:ea typeface="DejaVu Sans" charset="0"/>
                <a:cs typeface="DejaVu Sans" charset="0"/>
              </a:rPr>
              <a:t>Extended </a:t>
            </a:r>
            <a:r>
              <a:rPr lang="en-GB" altLang="en-US" sz="2000" dirty="0" err="1">
                <a:solidFill>
                  <a:schemeClr val="tx1"/>
                </a:solidFill>
                <a:latin typeface="+mn-lt"/>
                <a:ea typeface="DejaVu Sans" charset="0"/>
                <a:cs typeface="DejaVu Sans" charset="0"/>
              </a:rPr>
              <a:t>Kalman</a:t>
            </a:r>
            <a:r>
              <a:rPr lang="en-GB" altLang="en-US" sz="2000" dirty="0">
                <a:solidFill>
                  <a:schemeClr val="tx1"/>
                </a:solidFill>
                <a:latin typeface="+mn-lt"/>
                <a:ea typeface="DejaVu Sans" charset="0"/>
                <a:cs typeface="DejaVu Sans" charset="0"/>
              </a:rPr>
              <a:t> Filter (EKF</a:t>
            </a:r>
            <a:r>
              <a:rPr lang="en-GB" altLang="en-US" sz="2000" dirty="0" smtClean="0">
                <a:solidFill>
                  <a:schemeClr val="tx1"/>
                </a:solidFill>
                <a:latin typeface="+mn-lt"/>
                <a:ea typeface="DejaVu Sans" charset="0"/>
                <a:cs typeface="DejaVu Sans" charset="0"/>
              </a:rPr>
              <a:t>) for NWP and for ERA5 </a:t>
            </a:r>
            <a:endParaRPr lang="en-GB" altLang="en-US" sz="2000" dirty="0">
              <a:solidFill>
                <a:schemeClr val="tx1"/>
              </a:solidFill>
              <a:latin typeface="+mn-lt"/>
              <a:ea typeface="DejaVu Sans" charset="0"/>
              <a:cs typeface="DejaVu Sans" charset="0"/>
            </a:endParaRPr>
          </a:p>
          <a:p>
            <a:pPr marL="215900" lvl="1" indent="0">
              <a:lnSpc>
                <a:spcPct val="136000"/>
              </a:lnSpc>
            </a:pPr>
            <a:r>
              <a:rPr lang="en-GB" altLang="en-US" sz="2000" b="1" u="sng" dirty="0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Conventional </a:t>
            </a:r>
            <a:r>
              <a:rPr lang="en-GB" altLang="en-US" sz="2000" b="1" u="sng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observations</a:t>
            </a:r>
            <a:r>
              <a:rPr lang="en-GB" altLang="en-US" sz="2000" b="1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: </a:t>
            </a:r>
            <a:r>
              <a:rPr lang="en-GB" altLang="en-US" sz="2000" dirty="0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Analysed</a:t>
            </a:r>
            <a:r>
              <a:rPr lang="en-GB" altLang="en-US" sz="2000" b="1" dirty="0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 </a:t>
            </a:r>
            <a:r>
              <a:rPr lang="en-GB" altLang="en-US" sz="2000" dirty="0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SYNOP </a:t>
            </a:r>
            <a:r>
              <a:rPr lang="en-GB" altLang="en-US" sz="2000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2m air </a:t>
            </a:r>
            <a:r>
              <a:rPr lang="en-GB" altLang="en-US" sz="2000" dirty="0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rel. </a:t>
            </a:r>
            <a:r>
              <a:rPr lang="en-GB" altLang="en-US" sz="2000" dirty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humidity and air </a:t>
            </a:r>
            <a:r>
              <a:rPr lang="en-GB" altLang="en-US" sz="2000" dirty="0" smtClean="0">
                <a:solidFill>
                  <a:schemeClr val="tx1"/>
                </a:solidFill>
                <a:latin typeface="+mn-lt"/>
                <a:cs typeface="Arial" panose="020B0604020202020204" pitchFamily="34" charset="0"/>
              </a:rPr>
              <a:t>temp.</a:t>
            </a:r>
            <a:endParaRPr lang="en-GB" altLang="en-US" sz="2000" dirty="0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 marL="215900" lvl="1" indent="0">
              <a:lnSpc>
                <a:spcPct val="136000"/>
              </a:lnSpc>
            </a:pPr>
            <a:r>
              <a:rPr lang="en-GB" altLang="en-US" sz="2000" b="1" u="sng" dirty="0">
                <a:solidFill>
                  <a:srgbClr val="0070C0"/>
                </a:solidFill>
                <a:latin typeface="+mn-lt"/>
                <a:cs typeface="Arial" panose="020B0604020202020204" pitchFamily="34" charset="0"/>
              </a:rPr>
              <a:t>Satellite data</a:t>
            </a:r>
            <a:r>
              <a:rPr lang="en-GB" altLang="en-US" sz="2000" b="1" dirty="0">
                <a:solidFill>
                  <a:srgbClr val="0070C0"/>
                </a:solidFill>
                <a:latin typeface="+mn-lt"/>
                <a:cs typeface="Arial" panose="020B0604020202020204" pitchFamily="34" charset="0"/>
              </a:rPr>
              <a:t>: </a:t>
            </a:r>
            <a:r>
              <a:rPr lang="en-GB" altLang="en-US" sz="2000" b="1" dirty="0" err="1" smtClean="0">
                <a:solidFill>
                  <a:srgbClr val="0070C0"/>
                </a:solidFill>
                <a:latin typeface="+mn-lt"/>
                <a:cs typeface="Arial" panose="020B0604020202020204" pitchFamily="34" charset="0"/>
              </a:rPr>
              <a:t>Scatterometer</a:t>
            </a:r>
            <a:r>
              <a:rPr lang="en-GB" altLang="en-US" sz="2000" b="1" dirty="0" smtClean="0">
                <a:solidFill>
                  <a:srgbClr val="0070C0"/>
                </a:solidFill>
                <a:latin typeface="+mn-lt"/>
                <a:cs typeface="Arial" panose="020B0604020202020204" pitchFamily="34" charset="0"/>
              </a:rPr>
              <a:t> for NWP (ASCAT) &amp; for ERA5 (ERS/SCAT &amp;ASCAT) </a:t>
            </a:r>
            <a:endParaRPr lang="en-GB" altLang="en-US" sz="2000" b="1" dirty="0">
              <a:solidFill>
                <a:srgbClr val="0070C0"/>
              </a:solidFill>
              <a:latin typeface="+mn-lt"/>
              <a:cs typeface="Arial" panose="020B0604020202020204" pitchFamily="34" charset="0"/>
            </a:endParaRPr>
          </a:p>
          <a:p>
            <a:pPr lvl="1">
              <a:lnSpc>
                <a:spcPct val="136000"/>
              </a:lnSpc>
              <a:buFont typeface="StarSymbol" charset="0"/>
              <a:buNone/>
            </a:pPr>
            <a:r>
              <a:rPr lang="en-GB" altLang="en-US" sz="2000" b="1" dirty="0">
                <a:solidFill>
                  <a:srgbClr val="0070C0"/>
                </a:solidFill>
                <a:latin typeface="+mn-lt"/>
                <a:cs typeface="Arial" panose="020B0604020202020204" pitchFamily="34" charset="0"/>
              </a:rPr>
              <a:t>			 </a:t>
            </a:r>
            <a:r>
              <a:rPr lang="en-GB" altLang="en-US" sz="2000" b="1" dirty="0" smtClean="0">
                <a:solidFill>
                  <a:srgbClr val="0070C0"/>
                </a:solidFill>
                <a:latin typeface="+mn-lt"/>
                <a:cs typeface="Arial" panose="020B0604020202020204" pitchFamily="34" charset="0"/>
              </a:rPr>
              <a:t>            SMOS </a:t>
            </a:r>
            <a:r>
              <a:rPr lang="en-GB" altLang="en-US" sz="2000" b="1" dirty="0">
                <a:solidFill>
                  <a:srgbClr val="0070C0"/>
                </a:solidFill>
                <a:latin typeface="+mn-lt"/>
                <a:cs typeface="Arial" panose="020B0604020202020204" pitchFamily="34" charset="0"/>
              </a:rPr>
              <a:t>brightness temperature </a:t>
            </a:r>
            <a:r>
              <a:rPr lang="en-GB" altLang="en-US" sz="2000" b="1" dirty="0" smtClean="0">
                <a:solidFill>
                  <a:srgbClr val="0070C0"/>
                </a:solidFill>
                <a:latin typeface="+mn-lt"/>
                <a:cs typeface="Arial" panose="020B0604020202020204" pitchFamily="34" charset="0"/>
              </a:rPr>
              <a:t>in </a:t>
            </a:r>
            <a:r>
              <a:rPr lang="en-GB" altLang="en-US" sz="2000" b="1" dirty="0" err="1" smtClean="0">
                <a:solidFill>
                  <a:srgbClr val="0070C0"/>
                </a:solidFill>
                <a:latin typeface="+mn-lt"/>
                <a:cs typeface="Arial" panose="020B0604020202020204" pitchFamily="34" charset="0"/>
              </a:rPr>
              <a:t>dvpt</a:t>
            </a:r>
            <a:r>
              <a:rPr lang="en-GB" altLang="en-US" sz="2000" b="1" dirty="0" smtClean="0">
                <a:solidFill>
                  <a:srgbClr val="0070C0"/>
                </a:solidFill>
                <a:latin typeface="+mn-lt"/>
                <a:cs typeface="Arial" panose="020B0604020202020204" pitchFamily="34" charset="0"/>
              </a:rPr>
              <a:t>, research NASA SMAP</a:t>
            </a:r>
          </a:p>
          <a:p>
            <a:pPr>
              <a:buFont typeface="StarSymbol" charset="0"/>
              <a:buNone/>
            </a:pPr>
            <a:endParaRPr lang="en-GB" altLang="en-US" b="1" dirty="0" smtClean="0">
              <a:solidFill>
                <a:srgbClr val="E67814"/>
              </a:solidFill>
              <a:latin typeface="+mn-lt"/>
              <a:ea typeface="DejaVu Sans" charset="0"/>
              <a:cs typeface="DejaVu Sans" charset="0"/>
            </a:endParaRPr>
          </a:p>
          <a:p>
            <a:pPr>
              <a:lnSpc>
                <a:spcPct val="136000"/>
              </a:lnSpc>
              <a:buSzPct val="45000"/>
              <a:buFont typeface="StarSymbol" charset="0"/>
              <a:buNone/>
            </a:pPr>
            <a:r>
              <a:rPr lang="en-GB" altLang="en-US" sz="2000" b="1" dirty="0">
                <a:solidFill>
                  <a:schemeClr val="tx1"/>
                </a:solidFill>
                <a:latin typeface="+mn-lt"/>
              </a:rPr>
              <a:t>Snow depth</a:t>
            </a:r>
          </a:p>
          <a:p>
            <a:pPr marL="215900" lvl="1" indent="0">
              <a:lnSpc>
                <a:spcPct val="136000"/>
              </a:lnSpc>
            </a:pPr>
            <a:r>
              <a:rPr lang="en-GB" altLang="en-US" sz="2000" dirty="0">
                <a:solidFill>
                  <a:schemeClr val="tx1"/>
                </a:solidFill>
                <a:latin typeface="+mn-lt"/>
                <a:ea typeface="DejaVu Sans" charset="0"/>
                <a:cs typeface="DejaVu Sans" charset="0"/>
              </a:rPr>
              <a:t>Methods: </a:t>
            </a:r>
            <a:r>
              <a:rPr lang="en-GB" altLang="en-US" sz="2000" dirty="0" smtClean="0">
                <a:solidFill>
                  <a:schemeClr val="tx1"/>
                </a:solidFill>
                <a:latin typeface="+mn-lt"/>
                <a:ea typeface="DejaVu Sans" charset="0"/>
                <a:cs typeface="DejaVu Sans" charset="0"/>
              </a:rPr>
              <a:t>2D </a:t>
            </a:r>
            <a:r>
              <a:rPr lang="en-GB" altLang="en-US" sz="2000" dirty="0">
                <a:solidFill>
                  <a:schemeClr val="tx1"/>
                </a:solidFill>
                <a:latin typeface="+mn-lt"/>
                <a:ea typeface="DejaVu Sans" charset="0"/>
                <a:cs typeface="DejaVu Sans" charset="0"/>
              </a:rPr>
              <a:t>Optimal Interpolation (OI) for NWP &amp; for </a:t>
            </a:r>
            <a:r>
              <a:rPr lang="en-GB" altLang="en-US" sz="2000" dirty="0" smtClean="0">
                <a:solidFill>
                  <a:schemeClr val="tx1"/>
                </a:solidFill>
                <a:latin typeface="+mn-lt"/>
                <a:ea typeface="DejaVu Sans" charset="0"/>
                <a:cs typeface="DejaVu Sans" charset="0"/>
              </a:rPr>
              <a:t>ERA5, </a:t>
            </a:r>
            <a:r>
              <a:rPr lang="en-GB" altLang="en-US" sz="2000" dirty="0" err="1" smtClean="0">
                <a:solidFill>
                  <a:schemeClr val="tx1"/>
                </a:solidFill>
                <a:latin typeface="+mn-lt"/>
                <a:ea typeface="DejaVu Sans" charset="0"/>
                <a:cs typeface="DejaVu Sans" charset="0"/>
              </a:rPr>
              <a:t>Cressman</a:t>
            </a:r>
            <a:r>
              <a:rPr lang="en-GB" altLang="en-US" sz="2000" dirty="0" smtClean="0">
                <a:solidFill>
                  <a:schemeClr val="tx1"/>
                </a:solidFill>
                <a:latin typeface="+mn-lt"/>
                <a:ea typeface="DejaVu Sans" charset="0"/>
                <a:cs typeface="DejaVu Sans" charset="0"/>
              </a:rPr>
              <a:t> 					       interpolation for ERA-Interim  </a:t>
            </a:r>
            <a:endParaRPr lang="en-GB" altLang="en-US" sz="2000" dirty="0">
              <a:solidFill>
                <a:schemeClr val="tx1"/>
              </a:solidFill>
              <a:latin typeface="+mn-lt"/>
              <a:ea typeface="DejaVu Sans" charset="0"/>
              <a:cs typeface="DejaVu Sans" charset="0"/>
            </a:endParaRPr>
          </a:p>
          <a:p>
            <a:pPr marL="215900" lvl="1" indent="0">
              <a:lnSpc>
                <a:spcPct val="136000"/>
              </a:lnSpc>
            </a:pPr>
            <a:r>
              <a:rPr lang="en-GB" altLang="en-US" sz="2000" dirty="0">
                <a:solidFill>
                  <a:schemeClr val="tx1"/>
                </a:solidFill>
                <a:latin typeface="+mn-lt"/>
                <a:ea typeface="DejaVu Sans" charset="0"/>
                <a:cs typeface="DejaVu Sans" charset="0"/>
              </a:rPr>
              <a:t>O</a:t>
            </a:r>
            <a:r>
              <a:rPr lang="en-GB" altLang="en-US" sz="2000" dirty="0" smtClean="0">
                <a:solidFill>
                  <a:schemeClr val="tx1"/>
                </a:solidFill>
                <a:latin typeface="+mn-lt"/>
                <a:ea typeface="DejaVu Sans" charset="0"/>
                <a:cs typeface="DejaVu Sans" charset="0"/>
              </a:rPr>
              <a:t>bservations</a:t>
            </a:r>
            <a:r>
              <a:rPr lang="en-GB" altLang="en-US" sz="2000" dirty="0">
                <a:solidFill>
                  <a:schemeClr val="tx1"/>
                </a:solidFill>
                <a:latin typeface="+mn-lt"/>
                <a:ea typeface="DejaVu Sans" charset="0"/>
                <a:cs typeface="DejaVu Sans" charset="0"/>
              </a:rPr>
              <a:t>: </a:t>
            </a:r>
            <a:r>
              <a:rPr lang="en-GB" altLang="en-US" sz="2000" i="1" dirty="0">
                <a:solidFill>
                  <a:schemeClr val="tx1"/>
                </a:solidFill>
                <a:latin typeface="+mn-lt"/>
                <a:ea typeface="DejaVu Sans" charset="0"/>
                <a:cs typeface="DejaVu Sans" charset="0"/>
              </a:rPr>
              <a:t>in situ </a:t>
            </a:r>
            <a:r>
              <a:rPr lang="en-GB" altLang="en-US" sz="2000" dirty="0">
                <a:solidFill>
                  <a:schemeClr val="tx1"/>
                </a:solidFill>
                <a:latin typeface="+mn-lt"/>
                <a:ea typeface="DejaVu Sans" charset="0"/>
                <a:cs typeface="DejaVu Sans" charset="0"/>
              </a:rPr>
              <a:t>snow </a:t>
            </a:r>
            <a:r>
              <a:rPr lang="en-GB" altLang="en-US" sz="2000" dirty="0" smtClean="0">
                <a:solidFill>
                  <a:schemeClr val="tx1"/>
                </a:solidFill>
                <a:latin typeface="+mn-lt"/>
                <a:ea typeface="DejaVu Sans" charset="0"/>
                <a:cs typeface="DejaVu Sans" charset="0"/>
              </a:rPr>
              <a:t>depth and NOAA</a:t>
            </a:r>
            <a:r>
              <a:rPr lang="en-GB" altLang="en-US" sz="2000" dirty="0">
                <a:solidFill>
                  <a:schemeClr val="tx1"/>
                </a:solidFill>
                <a:latin typeface="+mn-lt"/>
                <a:ea typeface="DejaVu Sans" charset="0"/>
                <a:cs typeface="DejaVu Sans" charset="0"/>
              </a:rPr>
              <a:t>/NESDIS IMS Snow </a:t>
            </a:r>
            <a:r>
              <a:rPr lang="en-GB" altLang="en-US" sz="2000" dirty="0" smtClean="0">
                <a:solidFill>
                  <a:schemeClr val="tx1"/>
                </a:solidFill>
                <a:latin typeface="+mn-lt"/>
                <a:ea typeface="DejaVu Sans" charset="0"/>
                <a:cs typeface="DejaVu Sans" charset="0"/>
              </a:rPr>
              <a:t>Cover</a:t>
            </a:r>
            <a:endParaRPr lang="en-GB" altLang="en-US" sz="2000" dirty="0">
              <a:solidFill>
                <a:schemeClr val="tx1"/>
              </a:solidFill>
              <a:latin typeface="+mn-lt"/>
              <a:ea typeface="DejaVu Sans" charset="0"/>
              <a:cs typeface="DejaVu Sans" charset="0"/>
            </a:endParaRPr>
          </a:p>
          <a:p>
            <a:pPr>
              <a:buFont typeface="StarSymbol" charset="0"/>
              <a:buNone/>
            </a:pPr>
            <a:endParaRPr lang="en-GB" altLang="en-US" sz="2000" b="1" dirty="0" smtClean="0">
              <a:solidFill>
                <a:schemeClr val="tx1"/>
              </a:solidFill>
              <a:latin typeface="+mn-lt"/>
              <a:ea typeface="DejaVu Sans" charset="0"/>
              <a:cs typeface="DejaVu Sans" charset="0"/>
            </a:endParaRPr>
          </a:p>
          <a:p>
            <a:pPr>
              <a:buFont typeface="StarSymbol" charset="0"/>
              <a:buNone/>
            </a:pPr>
            <a:r>
              <a:rPr lang="en-GB" altLang="en-US" sz="2000" b="1" dirty="0" smtClean="0">
                <a:solidFill>
                  <a:schemeClr val="tx1"/>
                </a:solidFill>
                <a:latin typeface="+mn-lt"/>
                <a:ea typeface="DejaVu Sans" charset="0"/>
                <a:cs typeface="DejaVu Sans" charset="0"/>
              </a:rPr>
              <a:t>Soil Temperature and Snow Temperature  </a:t>
            </a:r>
          </a:p>
          <a:p>
            <a:pPr>
              <a:buFont typeface="StarSymbol" charset="0"/>
              <a:buNone/>
            </a:pPr>
            <a:r>
              <a:rPr lang="en-GB" altLang="en-US" sz="2000" b="1" dirty="0">
                <a:solidFill>
                  <a:schemeClr val="tx1"/>
                </a:solidFill>
                <a:latin typeface="+mn-lt"/>
                <a:ea typeface="DejaVu Sans" charset="0"/>
                <a:cs typeface="DejaVu Sans" charset="0"/>
              </a:rPr>
              <a:t>	</a:t>
            </a:r>
            <a:r>
              <a:rPr lang="en-GB" altLang="en-US" sz="2000" dirty="0" smtClean="0">
                <a:solidFill>
                  <a:schemeClr val="tx1"/>
                </a:solidFill>
                <a:latin typeface="+mn-lt"/>
                <a:ea typeface="DejaVu Sans" charset="0"/>
                <a:cs typeface="DejaVu Sans" charset="0"/>
              </a:rPr>
              <a:t>1D-OI using T2m analysis increments</a:t>
            </a:r>
            <a:endParaRPr lang="en-GB" altLang="en-US" b="1" dirty="0">
              <a:solidFill>
                <a:schemeClr val="tx1"/>
              </a:solidFill>
              <a:latin typeface="+mn-lt"/>
              <a:cs typeface="Arial" panose="020B0604020202020204" pitchFamily="34" charset="0"/>
            </a:endParaRPr>
          </a:p>
          <a:p>
            <a:pPr>
              <a:lnSpc>
                <a:spcPct val="103000"/>
              </a:lnSpc>
              <a:buClrTx/>
              <a:buSzTx/>
              <a:buFontTx/>
              <a:buNone/>
            </a:pPr>
            <a:endParaRPr lang="en-GB" altLang="en-US" dirty="0">
              <a:latin typeface="+mn-lt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67545" y="836067"/>
            <a:ext cx="8676456" cy="259293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0349036"/>
      </p:ext>
    </p:extLst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ight Arrow 2"/>
          <p:cNvSpPr/>
          <p:nvPr/>
        </p:nvSpPr>
        <p:spPr>
          <a:xfrm>
            <a:off x="3847936" y="2578277"/>
            <a:ext cx="79208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Oval 3"/>
          <p:cNvSpPr/>
          <p:nvPr/>
        </p:nvSpPr>
        <p:spPr>
          <a:xfrm>
            <a:off x="514972" y="4155209"/>
            <a:ext cx="2023310" cy="1218007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T_2m RH_2m</a:t>
            </a:r>
          </a:p>
          <a:p>
            <a:pPr algn="ctr"/>
            <a:r>
              <a:rPr lang="en-GB" b="1" dirty="0" smtClean="0">
                <a:solidFill>
                  <a:schemeClr val="tx1"/>
                </a:solidFill>
              </a:rPr>
              <a:t>SYNOP </a:t>
            </a:r>
          </a:p>
          <a:p>
            <a:pPr algn="ctr"/>
            <a:r>
              <a:rPr lang="en-GB" b="1" dirty="0" smtClean="0">
                <a:solidFill>
                  <a:schemeClr val="tx1"/>
                </a:solidFill>
              </a:rPr>
              <a:t>OBS</a:t>
            </a:r>
          </a:p>
        </p:txBody>
      </p:sp>
      <p:sp>
        <p:nvSpPr>
          <p:cNvPr id="5" name="Right Arrow 4"/>
          <p:cNvSpPr/>
          <p:nvPr/>
        </p:nvSpPr>
        <p:spPr>
          <a:xfrm>
            <a:off x="2627482" y="4456536"/>
            <a:ext cx="787949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ounded Rectangle 6"/>
          <p:cNvSpPr/>
          <p:nvPr/>
        </p:nvSpPr>
        <p:spPr>
          <a:xfrm>
            <a:off x="3491880" y="4192852"/>
            <a:ext cx="3312368" cy="1437892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chemeClr val="tx1"/>
                </a:solidFill>
              </a:rPr>
              <a:t>Screen level analysis (OI)</a:t>
            </a:r>
          </a:p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T_2m RH_2m</a:t>
            </a:r>
            <a:endParaRPr lang="en-GB" sz="2000" dirty="0">
              <a:solidFill>
                <a:schemeClr val="tx1"/>
              </a:solidFill>
            </a:endParaRPr>
          </a:p>
          <a:p>
            <a:pPr algn="ctr"/>
            <a:endParaRPr lang="en-GB" sz="2000" b="1" dirty="0" smtClean="0">
              <a:solidFill>
                <a:schemeClr val="tx1"/>
              </a:solidFill>
            </a:endParaRPr>
          </a:p>
          <a:p>
            <a:pPr algn="ctr"/>
            <a:endParaRPr lang="en-GB" sz="2000" b="1" dirty="0" smtClean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3764198" y="5102564"/>
                <a:ext cx="1066017" cy="270652"/>
              </a:xfrm>
              <a:prstGeom prst="rect">
                <a:avLst/>
              </a:prstGeom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=""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en-GB" i="1" baseline="300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𝑜</m:t>
                      </m:r>
                      <m:r>
                        <a:rPr lang="en-GB" b="0" i="1" baseline="-250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𝑇</m:t>
                      </m:r>
                      <m:r>
                        <a:rPr lang="en-GB" b="0" i="1" baseline="-250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en-GB" b="0" i="1" baseline="-250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𝐾</m:t>
                      </m:r>
                    </m:oMath>
                  </m:oMathPara>
                </a14:m>
                <a:endParaRPr lang="en-GB" baseline="300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64198" y="5102564"/>
                <a:ext cx="1066017" cy="270652"/>
              </a:xfrm>
              <a:prstGeom prst="rect">
                <a:avLst/>
              </a:prstGeom>
              <a:blipFill rotWithShape="1">
                <a:blip r:embed="rId2"/>
                <a:stretch>
                  <a:fillRect l="-3409" t="-11111" r="-15341"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5220072" y="5102564"/>
                <a:ext cx="1326519" cy="27065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=""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en-GB" i="1" baseline="300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𝑜</m:t>
                      </m:r>
                      <m:r>
                        <a:rPr lang="en-GB" b="0" i="1" baseline="-250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𝑅𝐻</m:t>
                      </m:r>
                      <m:r>
                        <a:rPr lang="en-GB" b="0" i="1" baseline="-250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en-GB" b="0" i="1" baseline="-250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10%</m:t>
                      </m:r>
                    </m:oMath>
                  </m:oMathPara>
                </a14:m>
                <a:endParaRPr lang="en-GB" baseline="30000" dirty="0" smtClean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20072" y="5102564"/>
                <a:ext cx="1326519" cy="270652"/>
              </a:xfrm>
              <a:prstGeom prst="rect">
                <a:avLst/>
              </a:prstGeom>
              <a:blipFill rotWithShape="1">
                <a:blip r:embed="rId3"/>
                <a:stretch>
                  <a:fillRect l="-2752" t="-11111" r="-16055" b="-1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ight Arrow 9"/>
          <p:cNvSpPr/>
          <p:nvPr/>
        </p:nvSpPr>
        <p:spPr>
          <a:xfrm rot="16200000">
            <a:off x="5662517" y="3686188"/>
            <a:ext cx="404315" cy="4891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ight Arrow 10"/>
          <p:cNvSpPr/>
          <p:nvPr/>
        </p:nvSpPr>
        <p:spPr>
          <a:xfrm rot="16200000">
            <a:off x="7375404" y="3670924"/>
            <a:ext cx="439391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/>
          <p:cNvSpPr/>
          <p:nvPr/>
        </p:nvSpPr>
        <p:spPr>
          <a:xfrm>
            <a:off x="6899616" y="4251008"/>
            <a:ext cx="1800200" cy="1218007"/>
          </a:xfrm>
          <a:prstGeom prst="ellipse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ASCAT SM </a:t>
            </a:r>
          </a:p>
          <a:p>
            <a:pPr algn="ctr"/>
            <a:r>
              <a:rPr lang="en-GB" b="1" dirty="0" smtClean="0">
                <a:solidFill>
                  <a:schemeClr val="tx1"/>
                </a:solidFill>
              </a:rPr>
              <a:t>Satellite</a:t>
            </a:r>
            <a:endParaRPr lang="en-GB" b="1" dirty="0">
              <a:solidFill>
                <a:schemeClr val="tx1"/>
              </a:solidFill>
            </a:endParaRPr>
          </a:p>
          <a:p>
            <a:pPr algn="ctr"/>
            <a:r>
              <a:rPr lang="en-GB" b="1" dirty="0" smtClean="0">
                <a:solidFill>
                  <a:schemeClr val="tx1"/>
                </a:solidFill>
              </a:rPr>
              <a:t>OBS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14" name="Right Arrow 13"/>
          <p:cNvSpPr/>
          <p:nvPr/>
        </p:nvSpPr>
        <p:spPr>
          <a:xfrm rot="16200000">
            <a:off x="6111425" y="1656057"/>
            <a:ext cx="464417" cy="4891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ounded Rectangle 15"/>
          <p:cNvSpPr/>
          <p:nvPr/>
        </p:nvSpPr>
        <p:spPr>
          <a:xfrm>
            <a:off x="4768531" y="2202611"/>
            <a:ext cx="4267965" cy="1443423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chemeClr val="tx1"/>
                </a:solidFill>
              </a:rPr>
              <a:t>Soil Analysis (SEKF)</a:t>
            </a:r>
          </a:p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Soil Moisture L1, L2, L3</a:t>
            </a:r>
          </a:p>
          <a:p>
            <a:pPr algn="ctr"/>
            <a:endParaRPr lang="en-GB" sz="2000" b="1" dirty="0">
              <a:solidFill>
                <a:schemeClr val="tx1"/>
              </a:solidFill>
            </a:endParaRPr>
          </a:p>
          <a:p>
            <a:pPr algn="ctr"/>
            <a:endParaRPr lang="en-GB" sz="2000" b="1" dirty="0" smtClean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6617869" y="3247463"/>
                <a:ext cx="2346619" cy="24057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=""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en-GB" sz="1600" i="1" baseline="300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𝑜</m:t>
                      </m:r>
                      <m:r>
                        <a:rPr lang="en-GB" sz="1600" b="0" i="1" baseline="-250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𝐴𝑆𝐶𝐴𝑇</m:t>
                      </m:r>
                      <m:r>
                        <a:rPr lang="en-GB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GB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0.05 </m:t>
                      </m:r>
                      <m:r>
                        <a:rPr lang="en-GB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r>
                        <a:rPr lang="en-GB" sz="1600" b="0" i="1" baseline="300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>
                        <a:rPr lang="en-GB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r>
                        <a:rPr lang="en-GB" sz="1600" b="0" i="1" baseline="300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_3</m:t>
                      </m:r>
                    </m:oMath>
                  </m:oMathPara>
                </a14:m>
                <a:endParaRPr lang="en-GB" sz="1600" baseline="30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17869" y="3247463"/>
                <a:ext cx="2346619" cy="240579"/>
              </a:xfrm>
              <a:prstGeom prst="rect">
                <a:avLst/>
              </a:prstGeom>
              <a:blipFill rotWithShape="1">
                <a:blip r:embed="rId4"/>
                <a:stretch>
                  <a:fillRect l="-1554" t="-9756" b="-243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4791961" y="3006884"/>
                <a:ext cx="1624630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=""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en-GB" sz="1600" i="1" baseline="300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𝑜</m:t>
                      </m:r>
                      <m:r>
                        <a:rPr lang="en-GB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𝑇</m:t>
                      </m:r>
                      <m:r>
                        <a:rPr lang="en-GB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en-GB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r>
                        <a:rPr lang="en-GB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=1</m:t>
                      </m:r>
                      <m:r>
                        <a:rPr lang="en-GB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𝐾</m:t>
                      </m:r>
                    </m:oMath>
                  </m:oMathPara>
                </a14:m>
                <a:endParaRPr lang="en-GB" sz="16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1961" y="3006884"/>
                <a:ext cx="1624630" cy="246221"/>
              </a:xfrm>
              <a:prstGeom prst="rect">
                <a:avLst/>
              </a:prstGeom>
              <a:blipFill rotWithShape="1">
                <a:blip r:embed="rId5"/>
                <a:stretch>
                  <a:fillRect l="-2622" t="-9756" b="-243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4807428" y="3247463"/>
                <a:ext cx="1403286" cy="24057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=""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en-GB" sz="1600" i="1" baseline="3000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𝑜</m:t>
                      </m:r>
                      <m:r>
                        <a:rPr lang="en-GB" sz="1600" b="0" i="1" baseline="-250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𝑅𝐻</m:t>
                      </m:r>
                      <m:r>
                        <a:rPr lang="en-GB" sz="1600" b="0" i="1" baseline="-250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en-GB" sz="1600" b="0" i="1" baseline="-250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r>
                        <a:rPr lang="en-GB" sz="1600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GB" sz="16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4%</m:t>
                      </m:r>
                    </m:oMath>
                  </m:oMathPara>
                </a14:m>
                <a:endParaRPr lang="en-GB" sz="1600" baseline="30000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7428" y="3247463"/>
                <a:ext cx="1403286" cy="240579"/>
              </a:xfrm>
              <a:prstGeom prst="rect">
                <a:avLst/>
              </a:prstGeom>
              <a:blipFill rotWithShape="1">
                <a:blip r:embed="rId6"/>
                <a:stretch>
                  <a:fillRect l="-2597" t="-9756" r="-433" b="-2439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6616307" y="3041960"/>
                <a:ext cx="1844125" cy="24057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=""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r>
                        <a:rPr lang="en-GB" sz="1600" b="0" i="1" baseline="300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𝑏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=0.01 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r>
                        <a:rPr lang="en-GB" sz="1600" b="0" i="1" baseline="300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𝑚</m:t>
                      </m:r>
                      <m:r>
                        <a:rPr lang="en-GB" sz="1600" b="0" i="1" baseline="3000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_3</m:t>
                      </m:r>
                    </m:oMath>
                  </m:oMathPara>
                </a14:m>
                <a:endParaRPr lang="en-GB" sz="1600" baseline="30000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16307" y="3041960"/>
                <a:ext cx="1844125" cy="240579"/>
              </a:xfrm>
              <a:prstGeom prst="rect">
                <a:avLst/>
              </a:prstGeom>
              <a:blipFill rotWithShape="1">
                <a:blip r:embed="rId7"/>
                <a:stretch>
                  <a:fillRect l="-1980" t="-12500" b="-27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Rounded Rectangle 20"/>
          <p:cNvSpPr/>
          <p:nvPr/>
        </p:nvSpPr>
        <p:spPr>
          <a:xfrm>
            <a:off x="3014036" y="567515"/>
            <a:ext cx="3550841" cy="1009704"/>
          </a:xfrm>
          <a:prstGeom prst="round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chemeClr val="tx1"/>
                </a:solidFill>
              </a:rPr>
              <a:t>NWP Forecast</a:t>
            </a:r>
          </a:p>
          <a:p>
            <a:pPr algn="ctr"/>
            <a:r>
              <a:rPr lang="en-GB" sz="2000" b="1" dirty="0" smtClean="0">
                <a:solidFill>
                  <a:schemeClr val="tx1"/>
                </a:solidFill>
              </a:rPr>
              <a:t>Coupled Land-Atmosphere</a:t>
            </a:r>
          </a:p>
        </p:txBody>
      </p:sp>
      <p:sp>
        <p:nvSpPr>
          <p:cNvPr id="22" name="Right Arrow 21"/>
          <p:cNvSpPr/>
          <p:nvPr/>
        </p:nvSpPr>
        <p:spPr>
          <a:xfrm rot="5400000">
            <a:off x="3210516" y="1669024"/>
            <a:ext cx="438485" cy="4891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6" name="Group 25"/>
          <p:cNvGrpSpPr/>
          <p:nvPr/>
        </p:nvGrpSpPr>
        <p:grpSpPr>
          <a:xfrm>
            <a:off x="456631" y="2204055"/>
            <a:ext cx="3334275" cy="1338828"/>
            <a:chOff x="467544" y="2531604"/>
            <a:chExt cx="3334275" cy="1338828"/>
          </a:xfrm>
        </p:grpSpPr>
        <p:sp>
          <p:nvSpPr>
            <p:cNvPr id="2" name="TextBox 1"/>
            <p:cNvSpPr txBox="1"/>
            <p:nvPr/>
          </p:nvSpPr>
          <p:spPr>
            <a:xfrm>
              <a:off x="467544" y="2531604"/>
              <a:ext cx="3334275" cy="1338828"/>
            </a:xfrm>
            <a:prstGeom prst="rect">
              <a:avLst/>
            </a:prstGeom>
            <a:noFill/>
            <a:ln w="28575">
              <a:solidFill>
                <a:srgbClr val="0070C0"/>
              </a:solidFill>
            </a:ln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GB" dirty="0" smtClean="0"/>
                <a:t>T_2m RH_2m </a:t>
              </a:r>
              <a:r>
                <a:rPr lang="en-GB" dirty="0" err="1" smtClean="0"/>
                <a:t>bg</a:t>
              </a:r>
              <a:endParaRPr lang="en-GB" dirty="0" smtClean="0"/>
            </a:p>
            <a:p>
              <a:pPr algn="ctr">
                <a:lnSpc>
                  <a:spcPct val="150000"/>
                </a:lnSpc>
              </a:pPr>
              <a:r>
                <a:rPr lang="en-GB" dirty="0" smtClean="0"/>
                <a:t>Soil Moisture layers L1,L2,L3 </a:t>
              </a:r>
              <a:r>
                <a:rPr lang="en-GB" dirty="0" err="1" smtClean="0"/>
                <a:t>bg</a:t>
              </a:r>
              <a:endParaRPr lang="en-GB" dirty="0" smtClean="0"/>
            </a:p>
            <a:p>
              <a:pPr algn="ctr">
                <a:lnSpc>
                  <a:spcPct val="150000"/>
                </a:lnSpc>
              </a:pPr>
              <a:r>
                <a:rPr lang="en-GB" dirty="0" err="1" smtClean="0"/>
                <a:t>Jacobians</a:t>
              </a:r>
              <a:r>
                <a:rPr lang="en-GB" dirty="0" smtClean="0"/>
                <a:t>, screen </a:t>
              </a:r>
              <a:r>
                <a:rPr lang="en-GB" dirty="0" err="1" smtClean="0"/>
                <a:t>obs</a:t>
              </a:r>
              <a:r>
                <a:rPr lang="en-GB" dirty="0" smtClean="0"/>
                <a:t> operator</a:t>
              </a:r>
              <a:endParaRPr lang="en-GB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467544" y="2996952"/>
              <a:ext cx="3334275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>
              <a:off x="467544" y="3429000"/>
              <a:ext cx="3334275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TextBox 23"/>
          <p:cNvSpPr txBox="1"/>
          <p:nvPr/>
        </p:nvSpPr>
        <p:spPr>
          <a:xfrm>
            <a:off x="460459" y="-42562"/>
            <a:ext cx="50385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002060"/>
                </a:solidFill>
                <a:latin typeface="Arial" charset="0"/>
                <a:ea typeface="+mj-ea"/>
                <a:cs typeface="Arial" charset="0"/>
              </a:rPr>
              <a:t>Soil moisture analysis at ECMWF</a:t>
            </a:r>
            <a:endParaRPr lang="en-GB" sz="2400" b="1" dirty="0">
              <a:solidFill>
                <a:srgbClr val="002060"/>
              </a:solidFill>
              <a:latin typeface="Arial" charset="0"/>
              <a:ea typeface="+mj-ea"/>
              <a:cs typeface="Arial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807170" y="172881"/>
            <a:ext cx="22468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ECMWF IFS cycle 41r2</a:t>
            </a:r>
            <a:endParaRPr lang="en-GB" dirty="0"/>
          </a:p>
        </p:txBody>
      </p:sp>
      <p:sp>
        <p:nvSpPr>
          <p:cNvPr id="27" name="TextBox 26"/>
          <p:cNvSpPr txBox="1"/>
          <p:nvPr/>
        </p:nvSpPr>
        <p:spPr>
          <a:xfrm>
            <a:off x="725785" y="5879013"/>
            <a:ext cx="88867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dirty="0" smtClean="0"/>
              <a:t>Operational soil moisture data assimilation: combines SYNOP and satellite data</a:t>
            </a:r>
          </a:p>
          <a:p>
            <a:endParaRPr lang="en-GB" dirty="0"/>
          </a:p>
        </p:txBody>
      </p:sp>
      <p:sp>
        <p:nvSpPr>
          <p:cNvPr id="30" name="Rectangle 29"/>
          <p:cNvSpPr/>
          <p:nvPr/>
        </p:nvSpPr>
        <p:spPr>
          <a:xfrm>
            <a:off x="456631" y="5859626"/>
            <a:ext cx="8579865" cy="44969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17844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863" y="938213"/>
            <a:ext cx="3563937" cy="178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50" y="2728913"/>
            <a:ext cx="3562350" cy="1779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350" y="4508500"/>
            <a:ext cx="3600450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1" name="TextBox 4"/>
          <p:cNvSpPr txBox="1">
            <a:spLocks noChangeArrowheads="1"/>
          </p:cNvSpPr>
          <p:nvPr/>
        </p:nvSpPr>
        <p:spPr bwMode="auto">
          <a:xfrm>
            <a:off x="530225" y="1988840"/>
            <a:ext cx="83067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GB" altLang="fr-FR" b="1" dirty="0">
                <a:solidFill>
                  <a:srgbClr val="F79646">
                    <a:lumMod val="75000"/>
                  </a:srgbClr>
                </a:solidFill>
                <a:ea typeface="DejaVu Sans" pitchFamily="32" charset="0"/>
                <a:cs typeface="Arial" charset="0"/>
              </a:rPr>
              <a:t>ASCAT</a:t>
            </a:r>
          </a:p>
          <a:p>
            <a:r>
              <a:rPr lang="en-GB" altLang="fr-FR" sz="1400" dirty="0">
                <a:solidFill>
                  <a:srgbClr val="F79646">
                    <a:lumMod val="75000"/>
                  </a:srgbClr>
                </a:solidFill>
                <a:ea typeface="DejaVu Sans" pitchFamily="32" charset="0"/>
                <a:cs typeface="Arial" charset="0"/>
              </a:rPr>
              <a:t>(m3/m3)</a:t>
            </a:r>
            <a:endParaRPr lang="fr-FR" altLang="fr-FR" sz="1400" dirty="0">
              <a:solidFill>
                <a:srgbClr val="F79646">
                  <a:lumMod val="75000"/>
                </a:srgbClr>
              </a:solidFill>
              <a:ea typeface="DejaVu Sans" pitchFamily="32" charset="0"/>
              <a:cs typeface="Arial" charset="0"/>
            </a:endParaRPr>
          </a:p>
        </p:txBody>
      </p:sp>
      <p:sp>
        <p:nvSpPr>
          <p:cNvPr id="14342" name="TextBox 6"/>
          <p:cNvSpPr txBox="1">
            <a:spLocks noChangeArrowheads="1"/>
          </p:cNvSpPr>
          <p:nvPr/>
        </p:nvSpPr>
        <p:spPr bwMode="auto">
          <a:xfrm>
            <a:off x="458788" y="3808413"/>
            <a:ext cx="104227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GB" altLang="fr-FR" b="1" dirty="0">
                <a:solidFill>
                  <a:srgbClr val="F79646">
                    <a:lumMod val="75000"/>
                  </a:srgbClr>
                </a:solidFill>
                <a:ea typeface="DejaVu Sans" pitchFamily="32" charset="0"/>
                <a:cs typeface="Arial" charset="0"/>
              </a:rPr>
              <a:t>RH2m</a:t>
            </a:r>
            <a:r>
              <a:rPr lang="en-GB" altLang="fr-FR" sz="1400" dirty="0">
                <a:solidFill>
                  <a:srgbClr val="F79646">
                    <a:lumMod val="75000"/>
                  </a:srgbClr>
                </a:solidFill>
                <a:ea typeface="DejaVu Sans" pitchFamily="32" charset="0"/>
                <a:cs typeface="Arial" charset="0"/>
              </a:rPr>
              <a:t> (%)</a:t>
            </a:r>
            <a:endParaRPr lang="fr-FR" altLang="fr-FR" sz="1400" dirty="0">
              <a:solidFill>
                <a:srgbClr val="F79646">
                  <a:lumMod val="75000"/>
                </a:srgbClr>
              </a:solidFill>
              <a:ea typeface="DejaVu Sans" pitchFamily="32" charset="0"/>
              <a:cs typeface="Arial" charset="0"/>
            </a:endParaRPr>
          </a:p>
        </p:txBody>
      </p:sp>
      <p:sp>
        <p:nvSpPr>
          <p:cNvPr id="14343" name="TextBox 7"/>
          <p:cNvSpPr txBox="1">
            <a:spLocks noChangeArrowheads="1"/>
          </p:cNvSpPr>
          <p:nvPr/>
        </p:nvSpPr>
        <p:spPr bwMode="auto">
          <a:xfrm>
            <a:off x="442913" y="5589588"/>
            <a:ext cx="84510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GB" altLang="fr-FR" b="1" dirty="0">
                <a:solidFill>
                  <a:srgbClr val="F79646">
                    <a:lumMod val="75000"/>
                  </a:srgbClr>
                </a:solidFill>
                <a:ea typeface="DejaVu Sans" pitchFamily="32" charset="0"/>
                <a:cs typeface="Arial" charset="0"/>
              </a:rPr>
              <a:t>T2m</a:t>
            </a:r>
            <a:r>
              <a:rPr lang="en-GB" altLang="fr-FR" sz="1400" dirty="0">
                <a:solidFill>
                  <a:srgbClr val="F79646">
                    <a:lumMod val="75000"/>
                  </a:srgbClr>
                </a:solidFill>
                <a:ea typeface="DejaVu Sans" pitchFamily="32" charset="0"/>
                <a:cs typeface="Arial" charset="0"/>
              </a:rPr>
              <a:t> (K)</a:t>
            </a:r>
            <a:endParaRPr lang="fr-FR" altLang="fr-FR" sz="1400" dirty="0">
              <a:solidFill>
                <a:srgbClr val="F79646">
                  <a:lumMod val="75000"/>
                </a:srgbClr>
              </a:solidFill>
              <a:ea typeface="DejaVu Sans" pitchFamily="32" charset="0"/>
              <a:cs typeface="Arial" charset="0"/>
            </a:endParaRPr>
          </a:p>
        </p:txBody>
      </p:sp>
      <p:sp>
        <p:nvSpPr>
          <p:cNvPr id="14344" name="TextBox 8"/>
          <p:cNvSpPr txBox="1">
            <a:spLocks noChangeArrowheads="1"/>
          </p:cNvSpPr>
          <p:nvPr/>
        </p:nvSpPr>
        <p:spPr bwMode="auto">
          <a:xfrm>
            <a:off x="987506" y="566738"/>
            <a:ext cx="2511265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GB" altLang="fr-FR" b="1" dirty="0">
                <a:solidFill>
                  <a:srgbClr val="F79646">
                    <a:lumMod val="75000"/>
                  </a:srgbClr>
                </a:solidFill>
                <a:ea typeface="DejaVu Sans" pitchFamily="32" charset="0"/>
                <a:cs typeface="Arial" charset="0"/>
              </a:rPr>
              <a:t>Innovation (</a:t>
            </a:r>
            <a:r>
              <a:rPr lang="en-GB" altLang="fr-FR" b="1" dirty="0" err="1">
                <a:solidFill>
                  <a:srgbClr val="F79646">
                    <a:lumMod val="75000"/>
                  </a:srgbClr>
                </a:solidFill>
                <a:ea typeface="DejaVu Sans" pitchFamily="32" charset="0"/>
                <a:cs typeface="Arial" charset="0"/>
              </a:rPr>
              <a:t>Obs</a:t>
            </a:r>
            <a:r>
              <a:rPr lang="en-GB" altLang="fr-FR" b="1" dirty="0">
                <a:solidFill>
                  <a:srgbClr val="F79646">
                    <a:lumMod val="75000"/>
                  </a:srgbClr>
                </a:solidFill>
                <a:ea typeface="DejaVu Sans" pitchFamily="32" charset="0"/>
                <a:cs typeface="Arial" charset="0"/>
              </a:rPr>
              <a:t>- model)</a:t>
            </a:r>
          </a:p>
          <a:p>
            <a:pPr algn="ctr"/>
            <a:r>
              <a:rPr lang="en-GB" altLang="fr-FR" sz="1600" dirty="0">
                <a:solidFill>
                  <a:prstClr val="black"/>
                </a:solidFill>
                <a:ea typeface="DejaVu Sans" pitchFamily="32" charset="0"/>
                <a:cs typeface="Arial" charset="0"/>
              </a:rPr>
              <a:t>25-30 June 2013</a:t>
            </a:r>
            <a:endParaRPr lang="fr-FR" altLang="fr-FR" sz="1600" dirty="0">
              <a:solidFill>
                <a:prstClr val="black"/>
              </a:solidFill>
              <a:ea typeface="DejaVu Sans" pitchFamily="32" charset="0"/>
              <a:cs typeface="Arial" charset="0"/>
            </a:endParaRPr>
          </a:p>
        </p:txBody>
      </p:sp>
      <p:pic>
        <p:nvPicPr>
          <p:cNvPr id="14345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3809" y="1124744"/>
            <a:ext cx="3584575" cy="179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6" name="Picture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2004" y="3785840"/>
            <a:ext cx="3608388" cy="180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7" name="TextBox 14"/>
          <p:cNvSpPr txBox="1">
            <a:spLocks noChangeArrowheads="1"/>
          </p:cNvSpPr>
          <p:nvPr/>
        </p:nvSpPr>
        <p:spPr bwMode="auto">
          <a:xfrm>
            <a:off x="4656494" y="476672"/>
            <a:ext cx="308385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GB" altLang="fr-FR" sz="1600" b="1" dirty="0" smtClean="0">
                <a:solidFill>
                  <a:srgbClr val="F79646">
                    <a:lumMod val="75000"/>
                  </a:srgbClr>
                </a:solidFill>
                <a:ea typeface="DejaVu Sans" pitchFamily="32" charset="0"/>
                <a:cs typeface="Arial" charset="0"/>
              </a:rPr>
              <a:t>Accumulated Increments </a:t>
            </a:r>
            <a:r>
              <a:rPr lang="en-GB" altLang="fr-FR" sz="1600" b="1" dirty="0">
                <a:solidFill>
                  <a:srgbClr val="F79646">
                    <a:lumMod val="75000"/>
                  </a:srgbClr>
                </a:solidFill>
                <a:ea typeface="DejaVu Sans" pitchFamily="32" charset="0"/>
                <a:cs typeface="Arial" charset="0"/>
              </a:rPr>
              <a:t>(m</a:t>
            </a:r>
            <a:r>
              <a:rPr lang="en-GB" altLang="fr-FR" sz="1600" b="1" baseline="30000" dirty="0">
                <a:solidFill>
                  <a:srgbClr val="F79646">
                    <a:lumMod val="75000"/>
                  </a:srgbClr>
                </a:solidFill>
                <a:ea typeface="DejaVu Sans" pitchFamily="32" charset="0"/>
                <a:cs typeface="Arial" charset="0"/>
              </a:rPr>
              <a:t>3</a:t>
            </a:r>
            <a:r>
              <a:rPr lang="en-GB" altLang="fr-FR" sz="1600" b="1" dirty="0">
                <a:solidFill>
                  <a:srgbClr val="F79646">
                    <a:lumMod val="75000"/>
                  </a:srgbClr>
                </a:solidFill>
                <a:ea typeface="DejaVu Sans" pitchFamily="32" charset="0"/>
                <a:cs typeface="Arial" charset="0"/>
              </a:rPr>
              <a:t>/m</a:t>
            </a:r>
            <a:r>
              <a:rPr lang="en-GB" altLang="fr-FR" sz="1600" b="1" baseline="30000" dirty="0">
                <a:solidFill>
                  <a:srgbClr val="F79646">
                    <a:lumMod val="75000"/>
                  </a:srgbClr>
                </a:solidFill>
                <a:ea typeface="DejaVu Sans" pitchFamily="32" charset="0"/>
                <a:cs typeface="Arial" charset="0"/>
              </a:rPr>
              <a:t>3</a:t>
            </a:r>
            <a:r>
              <a:rPr lang="en-GB" altLang="fr-FR" sz="1600" b="1" dirty="0">
                <a:solidFill>
                  <a:srgbClr val="F79646">
                    <a:lumMod val="75000"/>
                  </a:srgbClr>
                </a:solidFill>
                <a:ea typeface="DejaVu Sans" pitchFamily="32" charset="0"/>
                <a:cs typeface="Arial" charset="0"/>
              </a:rPr>
              <a:t>) </a:t>
            </a:r>
            <a:endParaRPr lang="en-GB" altLang="fr-FR" sz="1600" b="1" dirty="0" smtClean="0">
              <a:solidFill>
                <a:srgbClr val="F79646">
                  <a:lumMod val="75000"/>
                </a:srgbClr>
              </a:solidFill>
              <a:ea typeface="DejaVu Sans" pitchFamily="32" charset="0"/>
              <a:cs typeface="Arial" charset="0"/>
            </a:endParaRPr>
          </a:p>
          <a:p>
            <a:r>
              <a:rPr lang="en-GB" altLang="fr-FR" sz="1600" b="1" dirty="0" smtClean="0">
                <a:solidFill>
                  <a:srgbClr val="F79646">
                    <a:lumMod val="75000"/>
                  </a:srgbClr>
                </a:solidFill>
                <a:ea typeface="DejaVu Sans" pitchFamily="32" charset="0"/>
                <a:cs typeface="Arial" charset="0"/>
              </a:rPr>
              <a:t>in </a:t>
            </a:r>
            <a:r>
              <a:rPr lang="en-GB" altLang="fr-FR" sz="1600" b="1" dirty="0">
                <a:solidFill>
                  <a:srgbClr val="F79646">
                    <a:lumMod val="75000"/>
                  </a:srgbClr>
                </a:solidFill>
                <a:ea typeface="DejaVu Sans" pitchFamily="32" charset="0"/>
                <a:cs typeface="Arial" charset="0"/>
              </a:rPr>
              <a:t>top soil layer (0-7cm)</a:t>
            </a:r>
            <a:endParaRPr lang="fr-FR" altLang="fr-FR" sz="1600" b="1" dirty="0">
              <a:solidFill>
                <a:srgbClr val="F79646">
                  <a:lumMod val="75000"/>
                </a:srgbClr>
              </a:solidFill>
              <a:ea typeface="DejaVu Sans" pitchFamily="32" charset="0"/>
              <a:cs typeface="Arial" charset="0"/>
            </a:endParaRPr>
          </a:p>
        </p:txBody>
      </p:sp>
      <p:sp>
        <p:nvSpPr>
          <p:cNvPr id="14348" name="TextBox 15"/>
          <p:cNvSpPr txBox="1">
            <a:spLocks noChangeArrowheads="1"/>
          </p:cNvSpPr>
          <p:nvPr/>
        </p:nvSpPr>
        <p:spPr bwMode="auto">
          <a:xfrm>
            <a:off x="5488119" y="2946430"/>
            <a:ext cx="138813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GB" altLang="fr-FR" sz="1600" b="1" dirty="0">
                <a:solidFill>
                  <a:srgbClr val="F79646">
                    <a:lumMod val="75000"/>
                  </a:srgbClr>
                </a:solidFill>
                <a:ea typeface="DejaVu Sans" pitchFamily="32" charset="0"/>
                <a:cs typeface="Arial" charset="0"/>
              </a:rPr>
              <a:t>Due to </a:t>
            </a:r>
            <a:r>
              <a:rPr lang="en-GB" altLang="fr-FR" sz="1600" b="1" dirty="0" smtClean="0">
                <a:solidFill>
                  <a:srgbClr val="F79646">
                    <a:lumMod val="75000"/>
                  </a:srgbClr>
                </a:solidFill>
                <a:ea typeface="DejaVu Sans" pitchFamily="32" charset="0"/>
                <a:cs typeface="Arial" charset="0"/>
              </a:rPr>
              <a:t>ASCAT</a:t>
            </a:r>
            <a:endParaRPr lang="fr-FR" altLang="fr-FR" sz="1600" b="1" dirty="0">
              <a:solidFill>
                <a:srgbClr val="F79646">
                  <a:lumMod val="75000"/>
                </a:srgbClr>
              </a:solidFill>
              <a:ea typeface="DejaVu Sans" pitchFamily="32" charset="0"/>
              <a:cs typeface="Arial" charset="0"/>
            </a:endParaRPr>
          </a:p>
        </p:txBody>
      </p:sp>
      <p:sp>
        <p:nvSpPr>
          <p:cNvPr id="14349" name="TextBox 16"/>
          <p:cNvSpPr txBox="1">
            <a:spLocks noChangeArrowheads="1"/>
          </p:cNvSpPr>
          <p:nvPr/>
        </p:nvSpPr>
        <p:spPr bwMode="auto">
          <a:xfrm>
            <a:off x="5175935" y="5538718"/>
            <a:ext cx="278044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GB" altLang="fr-FR" sz="1600" b="1" dirty="0">
                <a:solidFill>
                  <a:srgbClr val="F79646">
                    <a:lumMod val="75000"/>
                  </a:srgbClr>
                </a:solidFill>
                <a:ea typeface="DejaVu Sans" pitchFamily="32" charset="0"/>
                <a:cs typeface="Arial" charset="0"/>
              </a:rPr>
              <a:t>Due to SYNOP T2m and </a:t>
            </a:r>
            <a:r>
              <a:rPr lang="en-GB" altLang="fr-FR" sz="1600" b="1" dirty="0" smtClean="0">
                <a:solidFill>
                  <a:srgbClr val="F79646">
                    <a:lumMod val="75000"/>
                  </a:srgbClr>
                </a:solidFill>
                <a:ea typeface="DejaVu Sans" pitchFamily="32" charset="0"/>
                <a:cs typeface="Arial" charset="0"/>
              </a:rPr>
              <a:t>RH2m</a:t>
            </a:r>
            <a:endParaRPr lang="fr-FR" altLang="fr-FR" sz="1600" b="1" dirty="0">
              <a:solidFill>
                <a:srgbClr val="F79646">
                  <a:lumMod val="75000"/>
                </a:srgbClr>
              </a:solidFill>
              <a:ea typeface="DejaVu Sans" pitchFamily="32" charset="0"/>
              <a:cs typeface="Arial" charset="0"/>
            </a:endParaRPr>
          </a:p>
        </p:txBody>
      </p:sp>
      <p:sp>
        <p:nvSpPr>
          <p:cNvPr id="14350" name="Oval 17"/>
          <p:cNvSpPr>
            <a:spLocks noChangeArrowheads="1"/>
          </p:cNvSpPr>
          <p:nvPr/>
        </p:nvSpPr>
        <p:spPr bwMode="auto">
          <a:xfrm>
            <a:off x="2835275" y="3284538"/>
            <a:ext cx="601663" cy="523875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altLang="fr-FR">
              <a:solidFill>
                <a:prstClr val="black"/>
              </a:solidFill>
            </a:endParaRPr>
          </a:p>
        </p:txBody>
      </p:sp>
      <p:sp>
        <p:nvSpPr>
          <p:cNvPr id="14351" name="Oval 18"/>
          <p:cNvSpPr>
            <a:spLocks noChangeArrowheads="1"/>
          </p:cNvSpPr>
          <p:nvPr/>
        </p:nvSpPr>
        <p:spPr bwMode="auto">
          <a:xfrm>
            <a:off x="2809875" y="5000625"/>
            <a:ext cx="601663" cy="522288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altLang="fr-FR">
              <a:solidFill>
                <a:prstClr val="black"/>
              </a:solidFill>
            </a:endParaRPr>
          </a:p>
        </p:txBody>
      </p:sp>
      <p:sp>
        <p:nvSpPr>
          <p:cNvPr id="14352" name="Oval 19"/>
          <p:cNvSpPr>
            <a:spLocks noChangeArrowheads="1"/>
          </p:cNvSpPr>
          <p:nvPr/>
        </p:nvSpPr>
        <p:spPr bwMode="auto">
          <a:xfrm>
            <a:off x="2686050" y="1563688"/>
            <a:ext cx="601663" cy="522287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altLang="fr-FR">
              <a:solidFill>
                <a:prstClr val="black"/>
              </a:solidFill>
            </a:endParaRPr>
          </a:p>
        </p:txBody>
      </p:sp>
      <p:sp>
        <p:nvSpPr>
          <p:cNvPr id="14353" name="Oval 20"/>
          <p:cNvSpPr>
            <a:spLocks noChangeArrowheads="1"/>
          </p:cNvSpPr>
          <p:nvPr/>
        </p:nvSpPr>
        <p:spPr bwMode="auto">
          <a:xfrm>
            <a:off x="1084263" y="1206500"/>
            <a:ext cx="409575" cy="366713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altLang="fr-FR">
              <a:solidFill>
                <a:prstClr val="black"/>
              </a:solidFill>
            </a:endParaRPr>
          </a:p>
        </p:txBody>
      </p:sp>
      <p:sp>
        <p:nvSpPr>
          <p:cNvPr id="14354" name="Oval 21"/>
          <p:cNvSpPr>
            <a:spLocks noChangeArrowheads="1"/>
          </p:cNvSpPr>
          <p:nvPr/>
        </p:nvSpPr>
        <p:spPr bwMode="auto">
          <a:xfrm>
            <a:off x="1176338" y="2997200"/>
            <a:ext cx="409575" cy="366713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altLang="fr-FR">
              <a:solidFill>
                <a:prstClr val="black"/>
              </a:solidFill>
            </a:endParaRPr>
          </a:p>
        </p:txBody>
      </p:sp>
      <p:sp>
        <p:nvSpPr>
          <p:cNvPr id="14355" name="Oval 22"/>
          <p:cNvSpPr>
            <a:spLocks noChangeArrowheads="1"/>
          </p:cNvSpPr>
          <p:nvPr/>
        </p:nvSpPr>
        <p:spPr bwMode="auto">
          <a:xfrm>
            <a:off x="1176338" y="4816475"/>
            <a:ext cx="409575" cy="366713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altLang="fr-FR">
              <a:solidFill>
                <a:prstClr val="black"/>
              </a:solidFill>
            </a:endParaRPr>
          </a:p>
        </p:txBody>
      </p:sp>
      <p:sp>
        <p:nvSpPr>
          <p:cNvPr id="14356" name="Oval 23"/>
          <p:cNvSpPr>
            <a:spLocks noChangeArrowheads="1"/>
          </p:cNvSpPr>
          <p:nvPr/>
        </p:nvSpPr>
        <p:spPr bwMode="auto">
          <a:xfrm>
            <a:off x="3436938" y="1063625"/>
            <a:ext cx="409575" cy="366713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altLang="fr-FR">
              <a:solidFill>
                <a:prstClr val="black"/>
              </a:solidFill>
            </a:endParaRPr>
          </a:p>
        </p:txBody>
      </p:sp>
      <p:sp>
        <p:nvSpPr>
          <p:cNvPr id="14357" name="Oval 24"/>
          <p:cNvSpPr>
            <a:spLocks noChangeArrowheads="1"/>
          </p:cNvSpPr>
          <p:nvPr/>
        </p:nvSpPr>
        <p:spPr bwMode="auto">
          <a:xfrm>
            <a:off x="3436938" y="2887663"/>
            <a:ext cx="409575" cy="366712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altLang="fr-FR">
              <a:solidFill>
                <a:prstClr val="black"/>
              </a:solidFill>
            </a:endParaRPr>
          </a:p>
        </p:txBody>
      </p:sp>
      <p:sp>
        <p:nvSpPr>
          <p:cNvPr id="14358" name="Oval 25"/>
          <p:cNvSpPr>
            <a:spLocks noChangeArrowheads="1"/>
          </p:cNvSpPr>
          <p:nvPr/>
        </p:nvSpPr>
        <p:spPr bwMode="auto">
          <a:xfrm>
            <a:off x="3436938" y="4633913"/>
            <a:ext cx="407987" cy="366712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altLang="fr-FR">
              <a:solidFill>
                <a:prstClr val="black"/>
              </a:solidFill>
            </a:endParaRPr>
          </a:p>
        </p:txBody>
      </p:sp>
      <p:sp>
        <p:nvSpPr>
          <p:cNvPr id="14359" name="Oval 26"/>
          <p:cNvSpPr>
            <a:spLocks noChangeArrowheads="1"/>
          </p:cNvSpPr>
          <p:nvPr/>
        </p:nvSpPr>
        <p:spPr bwMode="auto">
          <a:xfrm>
            <a:off x="2425700" y="1144588"/>
            <a:ext cx="409575" cy="366712"/>
          </a:xfrm>
          <a:prstGeom prst="ellips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altLang="fr-FR">
              <a:solidFill>
                <a:prstClr val="black"/>
              </a:solidFill>
            </a:endParaRPr>
          </a:p>
        </p:txBody>
      </p:sp>
      <p:sp>
        <p:nvSpPr>
          <p:cNvPr id="14360" name="Oval 27"/>
          <p:cNvSpPr>
            <a:spLocks noChangeArrowheads="1"/>
          </p:cNvSpPr>
          <p:nvPr/>
        </p:nvSpPr>
        <p:spPr bwMode="auto">
          <a:xfrm>
            <a:off x="2482850" y="2917825"/>
            <a:ext cx="407988" cy="366713"/>
          </a:xfrm>
          <a:prstGeom prst="ellipse">
            <a:avLst/>
          </a:prstGeom>
          <a:noFill/>
          <a:ln w="2857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altLang="fr-FR">
              <a:solidFill>
                <a:prstClr val="black"/>
              </a:solidFill>
            </a:endParaRPr>
          </a:p>
        </p:txBody>
      </p:sp>
      <p:sp>
        <p:nvSpPr>
          <p:cNvPr id="14361" name="Oval 29"/>
          <p:cNvSpPr>
            <a:spLocks noChangeArrowheads="1"/>
          </p:cNvSpPr>
          <p:nvPr/>
        </p:nvSpPr>
        <p:spPr bwMode="auto">
          <a:xfrm>
            <a:off x="6994673" y="1248941"/>
            <a:ext cx="601663" cy="523875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altLang="fr-FR">
              <a:solidFill>
                <a:prstClr val="black"/>
              </a:solidFill>
            </a:endParaRPr>
          </a:p>
        </p:txBody>
      </p:sp>
      <p:sp>
        <p:nvSpPr>
          <p:cNvPr id="14362" name="Right Brace 30"/>
          <p:cNvSpPr>
            <a:spLocks/>
          </p:cNvSpPr>
          <p:nvPr/>
        </p:nvSpPr>
        <p:spPr bwMode="auto">
          <a:xfrm>
            <a:off x="3846513" y="2728913"/>
            <a:ext cx="500062" cy="3652837"/>
          </a:xfrm>
          <a:prstGeom prst="rightBrace">
            <a:avLst>
              <a:gd name="adj1" fmla="val 8353"/>
              <a:gd name="adj2" fmla="val 50000"/>
            </a:avLst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altLang="fr-FR">
              <a:solidFill>
                <a:prstClr val="black"/>
              </a:solidFill>
            </a:endParaRPr>
          </a:p>
        </p:txBody>
      </p:sp>
      <p:sp>
        <p:nvSpPr>
          <p:cNvPr id="14366" name="Rectangle 1"/>
          <p:cNvSpPr>
            <a:spLocks noChangeArrowheads="1"/>
          </p:cNvSpPr>
          <p:nvPr/>
        </p:nvSpPr>
        <p:spPr bwMode="auto">
          <a:xfrm>
            <a:off x="423862" y="-27384"/>
            <a:ext cx="8720137" cy="463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square" lIns="90000" tIns="46800" rIns="90000" bIns="46800">
            <a:spAutoFit/>
          </a:bodyPr>
          <a:lstStyle/>
          <a:p>
            <a:pPr algn="ct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altLang="fr-FR" sz="2400" b="1" dirty="0">
                <a:solidFill>
                  <a:srgbClr val="002060"/>
                </a:solidFill>
                <a:latin typeface="Arial" charset="0"/>
                <a:ea typeface="+mj-ea"/>
                <a:cs typeface="Arial" charset="0"/>
              </a:rPr>
              <a:t>Inclusion of ASCAT Soil Moisture in data assimilation</a:t>
            </a:r>
          </a:p>
        </p:txBody>
      </p:sp>
    </p:spTree>
    <p:extLst>
      <p:ext uri="{BB962C8B-B14F-4D97-AF65-F5344CB8AC3E}">
        <p14:creationId xmlns:p14="http://schemas.microsoft.com/office/powerpoint/2010/main" val="29113760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ECMWF_201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ECMWF_2014.potx</Template>
  <TotalTime>7423</TotalTime>
  <Words>1573</Words>
  <Application>Microsoft Macintosh PowerPoint</Application>
  <PresentationFormat>On-screen Show (4:3)</PresentationFormat>
  <Paragraphs>251</Paragraphs>
  <Slides>23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ECMWF_2014</vt:lpstr>
      <vt:lpstr>Initialisation of the land surface  component of ECMWF systems </vt:lpstr>
      <vt:lpstr>Outline</vt:lpstr>
      <vt:lpstr>Based on ERA-Interim meteorological forcing and land surface modelling component</vt:lpstr>
      <vt:lpstr>ERA-Interim/Land: storages verification</vt:lpstr>
      <vt:lpstr>ERA-Interim/Land: fluxes verification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ESA-CCI soil moisture to validate soil vertical resolution</vt:lpstr>
      <vt:lpstr>The Global Flood Awareness System</vt:lpstr>
      <vt:lpstr>ERA-5Land plans</vt:lpstr>
      <vt:lpstr>ERA-5Land: a case for HRES</vt:lpstr>
      <vt:lpstr>Summary</vt:lpstr>
      <vt:lpstr>Coupling and diurnal cycle: vegetation</vt:lpstr>
      <vt:lpstr>Inland water bodies dataset: a moving target?</vt:lpstr>
      <vt:lpstr>Urban cover uncertainties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Hilda Carr</dc:creator>
  <cp:lastModifiedBy>Gianpaolo Balsamo</cp:lastModifiedBy>
  <cp:revision>141</cp:revision>
  <cp:lastPrinted>2014-11-18T20:30:54Z</cp:lastPrinted>
  <dcterms:created xsi:type="dcterms:W3CDTF">2014-07-04T10:18:40Z</dcterms:created>
  <dcterms:modified xsi:type="dcterms:W3CDTF">2016-11-16T10:05:56Z</dcterms:modified>
</cp:coreProperties>
</file>