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1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5" d="100"/>
          <a:sy n="75" d="100"/>
        </p:scale>
        <p:origin x="-1200" y="-96"/>
      </p:cViewPr>
      <p:guideLst>
        <p:guide orient="horz" pos="4156"/>
        <p:guide pos="79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45092-73E0-5A47-A977-5DCDD74FB6AD}" type="datetimeFigureOut">
              <a:rPr lang="en-US" smtClean="0"/>
              <a:t>02/02/15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63D9B8-93EA-F444-AFD6-F935AB278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1810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374009" indent="-374009" defTabSz="2757924">
              <a:spcAft>
                <a:spcPts val="2970"/>
              </a:spcAft>
              <a:tabLst>
                <a:tab pos="4337247" algn="l"/>
                <a:tab pos="6788734" algn="l"/>
              </a:tabLst>
            </a:pPr>
            <a:endParaRPr lang="en-GB" dirty="0" smtClean="0">
              <a:latin typeface="Calibri" charset="0"/>
            </a:endParaRPr>
          </a:p>
          <a:p>
            <a:pPr marL="374009" indent="-374009" defTabSz="2757924">
              <a:spcAft>
                <a:spcPts val="2970"/>
              </a:spcAft>
              <a:tabLst>
                <a:tab pos="4337247" algn="l"/>
                <a:tab pos="6788734" algn="l"/>
              </a:tabLst>
            </a:pPr>
            <a:r>
              <a:rPr lang="en-GB" dirty="0" smtClean="0">
                <a:latin typeface="Calibri" charset="0"/>
              </a:rPr>
              <a:t>For 2011:</a:t>
            </a:r>
          </a:p>
          <a:p>
            <a:pPr marL="374009" indent="-374009" defTabSz="2757924">
              <a:spcAft>
                <a:spcPts val="2970"/>
              </a:spcAft>
              <a:tabLst>
                <a:tab pos="4337247" algn="l"/>
                <a:tab pos="6788734" algn="l"/>
              </a:tabLst>
            </a:pPr>
            <a:r>
              <a:rPr lang="en-GB" dirty="0" smtClean="0">
                <a:latin typeface="Calibri" charset="0"/>
              </a:rPr>
              <a:t>Age of ECMWF:	36 years</a:t>
            </a:r>
          </a:p>
          <a:p>
            <a:pPr marL="374009" indent="-374009" defTabSz="2757924">
              <a:spcAft>
                <a:spcPts val="2970"/>
              </a:spcAft>
              <a:tabLst>
                <a:tab pos="4337247" algn="l"/>
                <a:tab pos="6788734" algn="l"/>
              </a:tabLst>
            </a:pPr>
            <a:r>
              <a:rPr lang="en-GB" dirty="0" smtClean="0">
                <a:latin typeface="Calibri" charset="0"/>
              </a:rPr>
              <a:t>Employees:	227</a:t>
            </a:r>
          </a:p>
          <a:p>
            <a:pPr marL="374009" indent="-374009" defTabSz="2757924">
              <a:spcAft>
                <a:spcPts val="2970"/>
              </a:spcAft>
              <a:tabLst>
                <a:tab pos="4337247" algn="l"/>
                <a:tab pos="6788734" algn="l"/>
              </a:tabLst>
            </a:pPr>
            <a:r>
              <a:rPr lang="en-GB" dirty="0" smtClean="0">
                <a:latin typeface="Calibri" charset="0"/>
              </a:rPr>
              <a:t>Supported by:	34 States</a:t>
            </a:r>
            <a:endParaRPr lang="en-GB" sz="1400" dirty="0">
              <a:latin typeface="Calibri" charset="0"/>
            </a:endParaRPr>
          </a:p>
          <a:p>
            <a:pPr marL="374009" indent="-374009" defTabSz="2757924">
              <a:spcAft>
                <a:spcPts val="2970"/>
              </a:spcAft>
              <a:tabLst>
                <a:tab pos="4337247" algn="l"/>
                <a:tab pos="6788734" algn="l"/>
              </a:tabLst>
            </a:pPr>
            <a:r>
              <a:rPr lang="en-GB" dirty="0" smtClean="0">
                <a:latin typeface="Calibri" charset="0"/>
              </a:rPr>
              <a:t>Budget: 	£43 million per annum </a:t>
            </a:r>
            <a:r>
              <a:rPr lang="en-GB" sz="1400" dirty="0">
                <a:latin typeface="Calibri" charset="0"/>
              </a:rPr>
              <a:t/>
            </a:r>
            <a:br>
              <a:rPr lang="en-GB" sz="1400" dirty="0">
                <a:latin typeface="Calibri" charset="0"/>
              </a:rPr>
            </a:br>
            <a:r>
              <a:rPr lang="en-GB" dirty="0" smtClean="0">
                <a:latin typeface="Calibri" charset="0"/>
              </a:rPr>
              <a:t>Contributions by Member States </a:t>
            </a:r>
            <a:r>
              <a:rPr lang="en-GB" sz="1400" dirty="0">
                <a:latin typeface="Calibri" charset="0"/>
              </a:rPr>
              <a:t>	</a:t>
            </a:r>
            <a:r>
              <a:rPr lang="en-GB" dirty="0" smtClean="0">
                <a:latin typeface="Calibri" charset="0"/>
              </a:rPr>
              <a:t/>
            </a:r>
            <a:br>
              <a:rPr lang="en-GB" dirty="0" smtClean="0">
                <a:latin typeface="Calibri" charset="0"/>
              </a:rPr>
            </a:br>
            <a:r>
              <a:rPr lang="en-GB" dirty="0" smtClean="0">
                <a:latin typeface="Calibri" charset="0"/>
              </a:rPr>
              <a:t>and Co-operating States	£39.8 million per annum</a:t>
            </a:r>
            <a:r>
              <a:rPr lang="en-GB" sz="1400" dirty="0">
                <a:latin typeface="Calibri" charset="0"/>
              </a:rPr>
              <a:t> </a:t>
            </a:r>
            <a:br>
              <a:rPr lang="en-GB" sz="1400" dirty="0">
                <a:latin typeface="Calibri" charset="0"/>
              </a:rPr>
            </a:br>
            <a:endParaRPr lang="en-GB" sz="1400" dirty="0">
              <a:latin typeface="Calibri" charset="0"/>
            </a:endParaRPr>
          </a:p>
          <a:p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dirty="0" smtClean="0">
                <a:latin typeface="Calibri" charset="0"/>
              </a:rPr>
              <a:t>Red Arrow indicates Atmospheric</a:t>
            </a:r>
            <a:r>
              <a:rPr lang="en-US" baseline="0" dirty="0" smtClean="0">
                <a:latin typeface="Calibri" charset="0"/>
              </a:rPr>
              <a:t> Motion Vectors (AMVs)</a:t>
            </a:r>
            <a:endParaRPr lang="en-US" dirty="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TEMP =</a:t>
            </a:r>
            <a:r>
              <a:rPr lang="en-GB" baseline="0" dirty="0" smtClean="0"/>
              <a:t> </a:t>
            </a:r>
            <a:r>
              <a:rPr lang="en-GB" baseline="0" dirty="0" err="1" smtClean="0"/>
              <a:t>radiosonde</a:t>
            </a:r>
            <a:endParaRPr lang="en-GB" baseline="0" dirty="0" smtClean="0"/>
          </a:p>
          <a:p>
            <a:r>
              <a:rPr lang="en-GB" baseline="0" dirty="0" smtClean="0"/>
              <a:t>METAR=</a:t>
            </a:r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00000"/>
              </a:lnSpc>
              <a:spcAft>
                <a:spcPts val="594"/>
              </a:spcAft>
            </a:pPr>
            <a:r>
              <a:rPr lang="en-GB" sz="2000" dirty="0"/>
              <a:t>When scientists forecast the global weather they need to know two things:</a:t>
            </a:r>
          </a:p>
          <a:p>
            <a:pPr lvl="1">
              <a:lnSpc>
                <a:spcPct val="100000"/>
              </a:lnSpc>
              <a:spcAft>
                <a:spcPts val="594"/>
              </a:spcAft>
            </a:pPr>
            <a:r>
              <a:rPr lang="en-GB" sz="2000" dirty="0"/>
              <a:t>firstly the state of the current weather conditions right now and </a:t>
            </a:r>
          </a:p>
          <a:p>
            <a:pPr lvl="1">
              <a:lnSpc>
                <a:spcPct val="100000"/>
              </a:lnSpc>
              <a:spcAft>
                <a:spcPts val="594"/>
              </a:spcAft>
            </a:pPr>
            <a:r>
              <a:rPr lang="en-GB" sz="2000" dirty="0"/>
              <a:t>secondly the physics of how weather conditions interact and evolve over time.</a:t>
            </a:r>
          </a:p>
          <a:p>
            <a:pPr>
              <a:lnSpc>
                <a:spcPct val="100000"/>
              </a:lnSpc>
              <a:spcAft>
                <a:spcPts val="594"/>
              </a:spcAft>
            </a:pPr>
            <a:r>
              <a:rPr lang="en-GB" sz="2000" dirty="0"/>
              <a:t>Knowledge of the current state requires an extensive set of </a:t>
            </a:r>
            <a:r>
              <a:rPr lang="en-GB" sz="2000" dirty="0">
                <a:solidFill>
                  <a:srgbClr val="FF0000"/>
                </a:solidFill>
              </a:rPr>
              <a:t>measurements</a:t>
            </a:r>
            <a:r>
              <a:rPr lang="en-GB" sz="2000" dirty="0"/>
              <a:t> and estimates of conditions both at the Earth’s surface and higher up in the atmosphere, while the </a:t>
            </a:r>
            <a:r>
              <a:rPr lang="en-GB" sz="2000" dirty="0">
                <a:solidFill>
                  <a:srgbClr val="FF0000"/>
                </a:solidFill>
              </a:rPr>
              <a:t>physics</a:t>
            </a:r>
            <a:r>
              <a:rPr lang="en-GB" sz="2000" dirty="0"/>
              <a:t> is represented by thousands of equations in the global weather model. </a:t>
            </a:r>
          </a:p>
          <a:p>
            <a:pPr>
              <a:lnSpc>
                <a:spcPct val="100000"/>
              </a:lnSpc>
              <a:spcAft>
                <a:spcPts val="594"/>
              </a:spcAft>
            </a:pPr>
            <a:r>
              <a:rPr lang="en-GB" sz="2000" dirty="0"/>
              <a:t>The problem for the forecaster is that the models and input measurements are never perfect and small inaccuracies grow naturally in the calculations, resulting in large errors in forecasts a few days hence. </a:t>
            </a:r>
          </a:p>
          <a:p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pPr>
              <a:spcAft>
                <a:spcPts val="594"/>
              </a:spcAft>
            </a:pPr>
            <a:r>
              <a:rPr lang="en-GB" sz="1900" dirty="0">
                <a:latin typeface="Calibri" charset="0"/>
              </a:rPr>
              <a:t>Short-range weather forecast (0–2 days ahead)</a:t>
            </a:r>
          </a:p>
          <a:p>
            <a:pPr lvl="1">
              <a:spcAft>
                <a:spcPts val="594"/>
              </a:spcAft>
            </a:pPr>
            <a:r>
              <a:rPr lang="en-GB" sz="1900" dirty="0">
                <a:latin typeface="Calibri" charset="0"/>
              </a:rPr>
              <a:t>Detailed prediction – regional forecasting system</a:t>
            </a:r>
          </a:p>
          <a:p>
            <a:pPr lvl="1"/>
            <a:r>
              <a:rPr lang="en-GB" sz="1900" dirty="0">
                <a:latin typeface="Calibri" charset="0"/>
              </a:rPr>
              <a:t>Produce forecast an hour or two after observations are made</a:t>
            </a:r>
          </a:p>
          <a:p>
            <a:pPr>
              <a:spcAft>
                <a:spcPts val="594"/>
              </a:spcAft>
            </a:pPr>
            <a:r>
              <a:rPr lang="en-GB" sz="1900" dirty="0">
                <a:latin typeface="Calibri" charset="0"/>
              </a:rPr>
              <a:t>Medium-range weather forecast (2 weeks ahead)</a:t>
            </a:r>
          </a:p>
          <a:p>
            <a:pPr lvl="1">
              <a:spcAft>
                <a:spcPts val="594"/>
              </a:spcAft>
            </a:pPr>
            <a:r>
              <a:rPr lang="en-GB" sz="1900" dirty="0">
                <a:latin typeface="Calibri" charset="0"/>
              </a:rPr>
              <a:t>Less detailed prediction – global forecasting system</a:t>
            </a:r>
          </a:p>
          <a:p>
            <a:pPr lvl="1"/>
            <a:r>
              <a:rPr lang="en-GB" sz="1900" dirty="0">
                <a:latin typeface="Calibri" charset="0"/>
              </a:rPr>
              <a:t>Produce forecast up to 6 hours after observations are made</a:t>
            </a:r>
          </a:p>
          <a:p>
            <a:pPr>
              <a:spcAft>
                <a:spcPts val="594"/>
              </a:spcAft>
            </a:pPr>
            <a:r>
              <a:rPr lang="en-GB" sz="1900" dirty="0">
                <a:latin typeface="Calibri" charset="0"/>
              </a:rPr>
              <a:t>Long-range weather forecast (more than 2 weeks ahead)</a:t>
            </a:r>
          </a:p>
          <a:p>
            <a:pPr lvl="1"/>
            <a:r>
              <a:rPr lang="en-GB" sz="1900" dirty="0">
                <a:latin typeface="Calibri" charset="0"/>
              </a:rPr>
              <a:t>Predict statistics of weather for coming month or season</a:t>
            </a:r>
          </a:p>
          <a:p>
            <a:pPr>
              <a:spcAft>
                <a:spcPts val="594"/>
              </a:spcAft>
            </a:pPr>
            <a:r>
              <a:rPr lang="en-GB" sz="1900" dirty="0">
                <a:latin typeface="Calibri" charset="0"/>
              </a:rPr>
              <a:t>Climate prediction</a:t>
            </a:r>
          </a:p>
          <a:p>
            <a:pPr lvl="1">
              <a:spcAft>
                <a:spcPts val="594"/>
              </a:spcAft>
            </a:pPr>
            <a:r>
              <a:rPr lang="en-GB" sz="1900" dirty="0">
                <a:latin typeface="Calibri" charset="0"/>
              </a:rPr>
              <a:t>Predict what the climate would be like if . . .</a:t>
            </a:r>
          </a:p>
          <a:p>
            <a:endParaRPr lang="en-US" dirty="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Observations</a:t>
            </a:r>
          </a:p>
          <a:p>
            <a:pPr lvl="1">
              <a:spcAft>
                <a:spcPts val="1188"/>
              </a:spcAft>
            </a:pPr>
            <a:r>
              <a:rPr lang="en-GB" dirty="0" smtClean="0"/>
              <a:t>Surface (weather stations, balloons, ships, buoys, …)</a:t>
            </a:r>
          </a:p>
          <a:p>
            <a:pPr lvl="1">
              <a:spcAft>
                <a:spcPts val="1188"/>
              </a:spcAft>
            </a:pPr>
            <a:r>
              <a:rPr lang="en-GB" dirty="0" smtClean="0"/>
              <a:t>Space (satellites)</a:t>
            </a:r>
          </a:p>
          <a:p>
            <a:r>
              <a:rPr lang="en-GB" dirty="0" smtClean="0"/>
              <a:t>Mathematical model</a:t>
            </a:r>
          </a:p>
          <a:p>
            <a:pPr lvl="1"/>
            <a:r>
              <a:rPr lang="en-GB" dirty="0" smtClean="0"/>
              <a:t>Modelling software developed by the Research Department</a:t>
            </a:r>
          </a:p>
          <a:p>
            <a:r>
              <a:rPr lang="en-GB" dirty="0" smtClean="0"/>
              <a:t>Very large computer (supercomputer)</a:t>
            </a:r>
          </a:p>
          <a:p>
            <a:pPr lvl="1">
              <a:spcAft>
                <a:spcPts val="1188"/>
              </a:spcAft>
            </a:pPr>
            <a:r>
              <a:rPr lang="en-GB" dirty="0" smtClean="0"/>
              <a:t>Was central to the establishment of ECMWF</a:t>
            </a:r>
          </a:p>
          <a:p>
            <a:pPr lvl="1">
              <a:spcAft>
                <a:spcPts val="1188"/>
              </a:spcAft>
            </a:pPr>
            <a:r>
              <a:rPr lang="en-GB" dirty="0" smtClean="0"/>
              <a:t>Today, a single 10-day forecast requires  6,500,000,000,000,000 calculations</a:t>
            </a:r>
          </a:p>
          <a:p>
            <a:pPr lvl="1">
              <a:spcAft>
                <a:spcPts val="1188"/>
              </a:spcAft>
            </a:pPr>
            <a:endParaRPr lang="en-GB" dirty="0" smtClean="0"/>
          </a:p>
          <a:p>
            <a:pPr>
              <a:spcAft>
                <a:spcPts val="792"/>
              </a:spcAft>
            </a:pPr>
            <a:r>
              <a:rPr lang="en-GB" sz="1900" dirty="0">
                <a:latin typeface="Calibri" charset="0"/>
              </a:rPr>
              <a:t>Four-dimensional variational data assimilation based on 16 / 80 km horizontal resolution and 91-level vertical resolution (4D-Var).</a:t>
            </a:r>
          </a:p>
          <a:p>
            <a:pPr>
              <a:spcAft>
                <a:spcPts val="792"/>
              </a:spcAft>
            </a:pPr>
            <a:r>
              <a:rPr lang="en-GB" sz="1900" dirty="0">
                <a:latin typeface="Calibri" charset="0"/>
              </a:rPr>
              <a:t>16 km 91-level model for single-valued (deterministic) forecast twice daily.</a:t>
            </a:r>
          </a:p>
          <a:p>
            <a:pPr>
              <a:spcAft>
                <a:spcPct val="0"/>
              </a:spcAft>
            </a:pPr>
            <a:r>
              <a:rPr lang="en-US" sz="1900" dirty="0">
                <a:latin typeface="Calibri" charset="0"/>
              </a:rPr>
              <a:t>Ensemble Prediction System</a:t>
            </a:r>
          </a:p>
          <a:p>
            <a:pPr lvl="1">
              <a:spcAft>
                <a:spcPct val="0"/>
              </a:spcAft>
              <a:buFont typeface="Wingdings" charset="2"/>
              <a:buChar char="§"/>
            </a:pPr>
            <a:r>
              <a:rPr lang="en-US" sz="1900" dirty="0">
                <a:latin typeface="Calibri" charset="0"/>
              </a:rPr>
              <a:t>With 32 km (62 levels) to 10 days twice per day</a:t>
            </a:r>
          </a:p>
          <a:p>
            <a:pPr lvl="1">
              <a:spcAft>
                <a:spcPct val="0"/>
              </a:spcAft>
              <a:buFont typeface="Wingdings" charset="2"/>
              <a:buChar char="§"/>
            </a:pPr>
            <a:r>
              <a:rPr lang="en-US" sz="1900" dirty="0">
                <a:latin typeface="Calibri" charset="0"/>
              </a:rPr>
              <a:t>With 65 km (62 levels) coupled to an ocean model out to 15 days</a:t>
            </a:r>
            <a:br>
              <a:rPr lang="en-US" sz="1900" dirty="0">
                <a:latin typeface="Calibri" charset="0"/>
              </a:rPr>
            </a:br>
            <a:r>
              <a:rPr lang="en-US" sz="1900" dirty="0">
                <a:latin typeface="Calibri" charset="0"/>
              </a:rPr>
              <a:t>(32 days on Thursdays at 00 UTC)</a:t>
            </a:r>
          </a:p>
          <a:p>
            <a:pPr lvl="1">
              <a:spcAft>
                <a:spcPts val="792"/>
              </a:spcAft>
              <a:buFont typeface="Wingdings" charset="2"/>
              <a:buChar char="§"/>
            </a:pPr>
            <a:r>
              <a:rPr lang="en-US" sz="1900" dirty="0">
                <a:latin typeface="Calibri" charset="0"/>
              </a:rPr>
              <a:t>Coupled ocean model with horizontally varying resolution</a:t>
            </a:r>
            <a:br>
              <a:rPr lang="en-US" sz="1900" dirty="0">
                <a:latin typeface="Calibri" charset="0"/>
              </a:rPr>
            </a:br>
            <a:r>
              <a:rPr lang="en-US" sz="1900" dirty="0">
                <a:latin typeface="Calibri" charset="0"/>
              </a:rPr>
              <a:t>(110 km midlat / 33 km tropics)</a:t>
            </a:r>
          </a:p>
          <a:p>
            <a:pPr>
              <a:spcAft>
                <a:spcPct val="0"/>
              </a:spcAft>
            </a:pPr>
            <a:r>
              <a:rPr lang="en-US" sz="1900" dirty="0">
                <a:latin typeface="Calibri" charset="0"/>
              </a:rPr>
              <a:t>Seasonal Forecast System (once a month)</a:t>
            </a:r>
          </a:p>
          <a:p>
            <a:pPr lvl="1">
              <a:spcAft>
                <a:spcPts val="792"/>
              </a:spcAft>
              <a:buFont typeface="Wingdings" charset="2"/>
              <a:buChar char="§"/>
            </a:pPr>
            <a:r>
              <a:rPr lang="en-US" sz="1900" dirty="0">
                <a:latin typeface="Calibri" charset="0"/>
              </a:rPr>
              <a:t>125 km horizontal (62 levels) to 7 months (12 months every quarter) with coupled ocean model</a:t>
            </a:r>
          </a:p>
          <a:p>
            <a:pPr>
              <a:spcAft>
                <a:spcPct val="0"/>
              </a:spcAft>
              <a:buFontTx/>
              <a:buNone/>
            </a:pPr>
            <a:r>
              <a:rPr lang="en-GB" sz="1900" i="1" dirty="0">
                <a:solidFill>
                  <a:schemeClr val="tx2"/>
                </a:solidFill>
                <a:latin typeface="Calibri" charset="0"/>
              </a:rPr>
              <a:t>(All forecasts are coupled to an ocean wave model)</a:t>
            </a:r>
            <a:r>
              <a:rPr lang="en-GB" sz="1900" i="1" dirty="0">
                <a:latin typeface="Calibri" charset="0"/>
              </a:rPr>
              <a:t> </a:t>
            </a:r>
          </a:p>
          <a:p>
            <a:pPr lvl="1">
              <a:spcAft>
                <a:spcPts val="1188"/>
              </a:spcAft>
            </a:pP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2132856"/>
            <a:ext cx="7342584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1680" y="3886200"/>
            <a:ext cx="608072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36296" y="6378653"/>
            <a:ext cx="952416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D453335-DA42-40B6-8F20-5EBA8B548E60}" type="datetimeFigureOut">
              <a:rPr lang="en-GB" smtClean="0"/>
              <a:pPr/>
              <a:t>02/02/15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61038"/>
            <a:ext cx="405408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1E6F7D49-625A-4DC0-89B0-0AC14CBD2779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13731" y="6181724"/>
            <a:ext cx="8157407" cy="0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8656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3335-DA42-40B6-8F20-5EBA8B548E60}" type="datetimeFigureOut">
              <a:rPr lang="en-GB" smtClean="0"/>
              <a:t>02/02/15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479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06900"/>
            <a:ext cx="723508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32" y="2780928"/>
            <a:ext cx="7235081" cy="153039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3335-DA42-40B6-8F20-5EBA8B548E60}" type="datetimeFigureOut">
              <a:rPr lang="en-GB" smtClean="0"/>
              <a:t>02/02/15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092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47664" y="1628800"/>
            <a:ext cx="338437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8064" y="1628800"/>
            <a:ext cx="34667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3335-DA42-40B6-8F20-5EBA8B548E60}" type="datetimeFigureOut">
              <a:rPr lang="en-GB" smtClean="0"/>
              <a:t>02/02/15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313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32" y="1556791"/>
            <a:ext cx="3672408" cy="7920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32" y="2348879"/>
            <a:ext cx="3672408" cy="37772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2080" y="1535112"/>
            <a:ext cx="3394720" cy="8137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92080" y="2348879"/>
            <a:ext cx="3394720" cy="37772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3335-DA42-40B6-8F20-5EBA8B548E60}" type="datetimeFigureOut">
              <a:rPr lang="en-GB" smtClean="0"/>
              <a:t>02/02/15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708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7427168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3335-DA42-40B6-8F20-5EBA8B548E60}" type="datetimeFigureOut">
              <a:rPr lang="en-GB" smtClean="0"/>
              <a:t>02/02/15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150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3335-DA42-40B6-8F20-5EBA8B548E60}" type="datetimeFigureOut">
              <a:rPr lang="en-GB" smtClean="0"/>
              <a:t>02/02/15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127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2736304" cy="88642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1920" y="548681"/>
            <a:ext cx="4834880" cy="5472608"/>
          </a:xfrm>
        </p:spPr>
        <p:txBody>
          <a:bodyPr/>
          <a:lstStyle>
            <a:lvl1pPr marL="0" indent="0"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9592" y="1628801"/>
            <a:ext cx="2736304" cy="4392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3335-DA42-40B6-8F20-5EBA8B548E60}" type="datetimeFigureOut">
              <a:rPr lang="en-GB" smtClean="0"/>
              <a:t>02/02/15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133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3335-DA42-40B6-8F20-5EBA8B548E60}" type="datetimeFigureOut">
              <a:rPr lang="en-GB" smtClean="0"/>
              <a:t>02/02/15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004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.png"/><Relationship Id="rId1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32" y="1600200"/>
            <a:ext cx="742716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92280" y="6361038"/>
            <a:ext cx="11974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75000"/>
                  </a:schemeClr>
                </a:solidFill>
                <a:latin typeface="Helvetica" pitchFamily="34" charset="0"/>
              </a:defRPr>
            </a:lvl1pPr>
          </a:lstStyle>
          <a:p>
            <a:fld id="{3D453335-DA42-40B6-8F20-5EBA8B548E60}" type="datetimeFigureOut">
              <a:rPr lang="en-GB" smtClean="0"/>
              <a:pPr/>
              <a:t>02/02/15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6416" y="6356350"/>
            <a:ext cx="370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75000"/>
                  </a:schemeClr>
                </a:solidFill>
                <a:latin typeface="Helvetica" pitchFamily="34" charset="0"/>
              </a:defRPr>
            </a:lvl1pPr>
          </a:lstStyle>
          <a:p>
            <a:fld id="{1E6F7D49-625A-4DC0-89B0-0AC14CBD2779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bluesidebar.p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5536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2633"/>
            <a:ext cx="5937866" cy="639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2217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Helvetica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Introducing ECMWF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sz="2800" dirty="0" smtClean="0"/>
          </a:p>
          <a:p>
            <a:r>
              <a:rPr lang="en-GB" sz="2800" dirty="0"/>
              <a:t>A</a:t>
            </a:r>
            <a:r>
              <a:rPr lang="en-GB" sz="2800" dirty="0" smtClean="0"/>
              <a:t>nna Ghelli</a:t>
            </a:r>
          </a:p>
          <a:p>
            <a:r>
              <a:rPr lang="en-GB" sz="2800" dirty="0" err="1"/>
              <a:t>a</a:t>
            </a:r>
            <a:r>
              <a:rPr lang="en-GB" sz="2800" dirty="0" err="1" smtClean="0"/>
              <a:t>nna.ghelli@ecmwf.int</a:t>
            </a:r>
            <a:endParaRPr lang="en-GB" sz="2800" dirty="0"/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41" y="-1"/>
            <a:ext cx="391343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" descr="Anna Ghelli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820" y="3350171"/>
            <a:ext cx="1296988" cy="195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5349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Why “medium-range”?</a:t>
            </a:r>
            <a:endParaRPr lang="en-GB" dirty="0"/>
          </a:p>
        </p:txBody>
      </p:sp>
      <p:pic>
        <p:nvPicPr>
          <p:cNvPr id="8" name="Picture 7" descr="Slide-90-Why-medium-ran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532" y="2012278"/>
            <a:ext cx="8370956" cy="3360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04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operational forecasting system</a:t>
            </a:r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13371" y="1844824"/>
            <a:ext cx="8351837" cy="4282579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000" dirty="0" smtClean="0">
                <a:solidFill>
                  <a:srgbClr val="0F3692"/>
                </a:solidFill>
              </a:rPr>
              <a:t>High resolution deterministic forecast:</a:t>
            </a:r>
            <a:r>
              <a:rPr lang="en-GB" sz="2000" dirty="0" smtClean="0"/>
              <a:t> twice per day</a:t>
            </a:r>
            <a:br>
              <a:rPr lang="en-GB" sz="2000" dirty="0" smtClean="0"/>
            </a:br>
            <a:r>
              <a:rPr lang="en-GB" sz="2000" dirty="0" smtClean="0"/>
              <a:t>16 km 137-level, to 10 days ahead 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000" dirty="0" smtClean="0">
                <a:solidFill>
                  <a:srgbClr val="0F3692"/>
                </a:solidFill>
              </a:rPr>
              <a:t>Ensemble forecast:</a:t>
            </a:r>
            <a:r>
              <a:rPr lang="en-GB" sz="2000" dirty="0" smtClean="0"/>
              <a:t> twice daily</a:t>
            </a:r>
            <a:br>
              <a:rPr lang="en-GB" sz="2000" dirty="0" smtClean="0"/>
            </a:br>
            <a:r>
              <a:rPr lang="en-GB" sz="2000" dirty="0" smtClean="0"/>
              <a:t>51 members, 30/60 km 91-level, to 15 days ahead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endParaRPr lang="en-GB" sz="2000" dirty="0" smtClean="0">
              <a:solidFill>
                <a:srgbClr val="0F3692"/>
              </a:solidFill>
            </a:endParaRPr>
          </a:p>
          <a:p>
            <a:pPr>
              <a:lnSpc>
                <a:spcPct val="100000"/>
              </a:lnSpc>
              <a:spcAft>
                <a:spcPts val="1000"/>
              </a:spcAft>
            </a:pPr>
            <a:endParaRPr lang="en-GB" sz="2000" dirty="0">
              <a:solidFill>
                <a:srgbClr val="0F3692"/>
              </a:solidFill>
            </a:endParaRPr>
          </a:p>
          <a:p>
            <a:pPr>
              <a:lnSpc>
                <a:spcPct val="100000"/>
              </a:lnSpc>
              <a:spcAft>
                <a:spcPts val="1000"/>
              </a:spcAft>
            </a:pPr>
            <a:endParaRPr lang="en-GB" sz="2000" dirty="0" smtClean="0">
              <a:solidFill>
                <a:srgbClr val="0F3692"/>
              </a:solidFill>
            </a:endParaRP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000" dirty="0" smtClean="0">
                <a:solidFill>
                  <a:srgbClr val="0F3692"/>
                </a:solidFill>
              </a:rPr>
              <a:t>Monthly forecast:</a:t>
            </a:r>
            <a:r>
              <a:rPr lang="en-GB" sz="2000" dirty="0" smtClean="0"/>
              <a:t> </a:t>
            </a:r>
            <a:r>
              <a:rPr lang="en-GB" sz="2000" dirty="0"/>
              <a:t>twice a week (Mon/Thursdays</a:t>
            </a:r>
            <a:r>
              <a:rPr lang="en-GB" sz="2000" dirty="0" smtClean="0"/>
              <a:t>)</a:t>
            </a:r>
            <a:br>
              <a:rPr lang="en-GB" sz="2000" dirty="0" smtClean="0"/>
            </a:br>
            <a:r>
              <a:rPr lang="en-GB" sz="2000" dirty="0" smtClean="0"/>
              <a:t>51 members, 30/60 km 91 levels, to 1 month ahead</a:t>
            </a:r>
          </a:p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2000" dirty="0" smtClean="0">
                <a:solidFill>
                  <a:srgbClr val="0F3692"/>
                </a:solidFill>
              </a:rPr>
              <a:t>Seasonal forecast:</a:t>
            </a:r>
            <a:r>
              <a:rPr lang="en-GB" sz="2000" dirty="0" smtClean="0"/>
              <a:t> once a month (coupled to ocean model)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000" dirty="0"/>
              <a:t>5</a:t>
            </a:r>
            <a:r>
              <a:rPr lang="en-GB" sz="2000" dirty="0" smtClean="0"/>
              <a:t>1 members, 80 km, 91 levels, to 7 months ahead</a:t>
            </a:r>
          </a:p>
        </p:txBody>
      </p:sp>
      <p:pic>
        <p:nvPicPr>
          <p:cNvPr id="11" name="Picture 10" descr="Bulgaria_wind"/>
          <p:cNvPicPr>
            <a:picLocks noChangeAspect="1"/>
          </p:cNvPicPr>
          <p:nvPr/>
        </p:nvPicPr>
        <p:blipFill>
          <a:blip r:embed="rId3" cstate="print"/>
          <a:srcRect l="7562" t="32244" r="8450" b="5700"/>
          <a:stretch>
            <a:fillRect/>
          </a:stretch>
        </p:blipFill>
        <p:spPr bwMode="auto">
          <a:xfrm>
            <a:off x="971600" y="3429000"/>
            <a:ext cx="2232248" cy="1164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060327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72483190"/>
              </p:ext>
            </p:extLst>
          </p:nvPr>
        </p:nvGraphicFramePr>
        <p:xfrm>
          <a:off x="1115616" y="1004844"/>
          <a:ext cx="7172781" cy="5068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Acrobat Document" r:id="rId4" imgW="8020016" imgH="5667172" progId="AcroExch.Document.7">
                  <p:embed/>
                </p:oleObj>
              </mc:Choice>
              <mc:Fallback>
                <p:oleObj name="Acrobat Document" r:id="rId4" imgW="8020016" imgH="5667172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1004844"/>
                        <a:ext cx="7172781" cy="50686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ECMWF scores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395536" y="2924684"/>
            <a:ext cx="1159565" cy="1512428"/>
            <a:chOff x="7907134" y="1723577"/>
            <a:chExt cx="1159565" cy="1512428"/>
          </a:xfrm>
        </p:grpSpPr>
        <p:cxnSp>
          <p:nvCxnSpPr>
            <p:cNvPr id="6" name="Straight Arrow Connector 5"/>
            <p:cNvCxnSpPr/>
            <p:nvPr/>
          </p:nvCxnSpPr>
          <p:spPr bwMode="auto">
            <a:xfrm rot="5400000">
              <a:off x="8023090" y="2186609"/>
              <a:ext cx="927652" cy="1588"/>
            </a:xfrm>
            <a:prstGeom prst="straightConnector1">
              <a:avLst/>
            </a:prstGeom>
            <a:ln>
              <a:headEnd type="none" w="med" len="med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7907134" y="2651229"/>
              <a:ext cx="1159565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latin typeface="Calibri"/>
                </a:rPr>
                <a:t>Reducing error</a:t>
              </a:r>
              <a:endParaRPr lang="en-US" sz="1600" dirty="0"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3853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mtClean="0"/>
              <a:t>ECMWF Objectives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99592" y="1772816"/>
            <a:ext cx="7920880" cy="4392488"/>
          </a:xfrm>
          <a:noFill/>
        </p:spPr>
        <p:txBody>
          <a:bodyPr>
            <a:normAutofit/>
          </a:bodyPr>
          <a:lstStyle/>
          <a:p>
            <a:pPr marL="406400" indent="-406400">
              <a:spcAft>
                <a:spcPts val="1200"/>
              </a:spcAft>
              <a:buSzPct val="80000"/>
            </a:pPr>
            <a:r>
              <a:rPr lang="en-GB" sz="2000" dirty="0" smtClean="0"/>
              <a:t>Operational forecasting up to 15 days ahead (including ocean waves)</a:t>
            </a:r>
          </a:p>
          <a:p>
            <a:pPr marL="406400" indent="-406400">
              <a:lnSpc>
                <a:spcPct val="80000"/>
              </a:lnSpc>
              <a:spcAft>
                <a:spcPts val="1200"/>
              </a:spcAft>
              <a:buSzPct val="80000"/>
            </a:pPr>
            <a:r>
              <a:rPr lang="en-GB" sz="2000" dirty="0" smtClean="0"/>
              <a:t>R &amp; D activities in forecast modelling</a:t>
            </a:r>
          </a:p>
          <a:p>
            <a:pPr marL="406400" indent="-406400">
              <a:lnSpc>
                <a:spcPct val="80000"/>
              </a:lnSpc>
              <a:spcAft>
                <a:spcPts val="1200"/>
              </a:spcAft>
              <a:buSzPct val="80000"/>
            </a:pPr>
            <a:r>
              <a:rPr lang="en-GB" sz="2000" dirty="0" smtClean="0"/>
              <a:t>Data archiving and related services</a:t>
            </a:r>
          </a:p>
          <a:p>
            <a:pPr marL="406400" indent="-406400">
              <a:lnSpc>
                <a:spcPct val="80000"/>
              </a:lnSpc>
              <a:spcAft>
                <a:spcPts val="1200"/>
              </a:spcAft>
              <a:buSzPct val="80000"/>
            </a:pPr>
            <a:r>
              <a:rPr lang="en-GB" sz="2000" dirty="0" smtClean="0"/>
              <a:t>Operational forecasts for the coming month and season</a:t>
            </a:r>
          </a:p>
          <a:p>
            <a:pPr marL="406400" indent="-406400">
              <a:lnSpc>
                <a:spcPct val="80000"/>
              </a:lnSpc>
              <a:spcAft>
                <a:spcPts val="1200"/>
              </a:spcAft>
              <a:buSzPct val="80000"/>
            </a:pPr>
            <a:r>
              <a:rPr lang="en-GB" sz="2000" dirty="0" smtClean="0"/>
              <a:t>Advanced NWP training</a:t>
            </a:r>
          </a:p>
          <a:p>
            <a:pPr marL="406400" indent="-406400">
              <a:lnSpc>
                <a:spcPct val="80000"/>
              </a:lnSpc>
              <a:spcAft>
                <a:spcPts val="1200"/>
              </a:spcAft>
              <a:buSzPct val="80000"/>
            </a:pPr>
            <a:r>
              <a:rPr lang="en-GB" sz="2000" dirty="0" smtClean="0"/>
              <a:t>Provision of supercomputer resources</a:t>
            </a:r>
          </a:p>
          <a:p>
            <a:pPr marL="406400" indent="-406400">
              <a:lnSpc>
                <a:spcPct val="80000"/>
              </a:lnSpc>
              <a:spcAft>
                <a:spcPts val="1200"/>
              </a:spcAft>
              <a:buSzPct val="80000"/>
            </a:pPr>
            <a:r>
              <a:rPr lang="en-GB" sz="2000" dirty="0" smtClean="0"/>
              <a:t>Assistance to WMO programmes</a:t>
            </a:r>
          </a:p>
          <a:p>
            <a:pPr marL="406400" indent="-406400">
              <a:lnSpc>
                <a:spcPct val="80000"/>
              </a:lnSpc>
              <a:spcAft>
                <a:spcPts val="1800"/>
              </a:spcAft>
              <a:buSzPct val="80000"/>
            </a:pPr>
            <a:r>
              <a:rPr lang="en-GB" sz="2000" dirty="0" smtClean="0"/>
              <a:t>Management of Regional Meteorological Data Communications Network (RMDCN)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8"/>
          <p:cNvSpPr>
            <a:spLocks noChangeArrowheads="1"/>
          </p:cNvSpPr>
          <p:nvPr/>
        </p:nvSpPr>
        <p:spPr bwMode="auto">
          <a:xfrm>
            <a:off x="467544" y="2420938"/>
            <a:ext cx="8555037" cy="2952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/>
          <a:lstStyle/>
          <a:p>
            <a:pPr marL="406400" indent="-406400">
              <a:lnSpc>
                <a:spcPts val="2600"/>
              </a:lnSpc>
              <a:spcAft>
                <a:spcPts val="1200"/>
              </a:spcAft>
              <a:buClr>
                <a:srgbClr val="3365FB"/>
              </a:buClr>
              <a:buSzPct val="80000"/>
              <a:buFont typeface="Wingdings" pitchFamily="2" charset="2"/>
              <a:buNone/>
            </a:pPr>
            <a:r>
              <a:rPr lang="en-GB" sz="2800" b="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A warm welcome to all participants!</a:t>
            </a:r>
          </a:p>
          <a:p>
            <a:pPr marL="406400" indent="-406400">
              <a:lnSpc>
                <a:spcPts val="2600"/>
              </a:lnSpc>
              <a:spcAft>
                <a:spcPts val="1200"/>
              </a:spcAft>
              <a:buClr>
                <a:srgbClr val="3365FB"/>
              </a:buClr>
              <a:buSzPct val="80000"/>
              <a:buFont typeface="Wingdings" pitchFamily="2" charset="2"/>
              <a:buChar char=""/>
            </a:pPr>
            <a:endParaRPr lang="en-GB" sz="2800" b="0" dirty="0">
              <a:solidFill>
                <a:srgbClr val="00279F"/>
              </a:solidFill>
              <a:latin typeface="Arial Black" pitchFamily="34" charset="0"/>
            </a:endParaRPr>
          </a:p>
          <a:p>
            <a:pPr marL="406400" indent="-406400">
              <a:lnSpc>
                <a:spcPts val="2600"/>
              </a:lnSpc>
              <a:spcAft>
                <a:spcPts val="1200"/>
              </a:spcAft>
              <a:buSzPct val="80000"/>
              <a:buFont typeface="Wingdings" pitchFamily="2" charset="2"/>
              <a:buChar char=""/>
            </a:pPr>
            <a:r>
              <a:rPr lang="en-GB" sz="2000" dirty="0"/>
              <a:t>The forecasting systems: observations &amp; models</a:t>
            </a:r>
          </a:p>
          <a:p>
            <a:pPr marL="406400" indent="-406400">
              <a:lnSpc>
                <a:spcPts val="2600"/>
              </a:lnSpc>
              <a:spcAft>
                <a:spcPts val="1200"/>
              </a:spcAft>
              <a:buSzPct val="80000"/>
              <a:buFont typeface="Wingdings" pitchFamily="2" charset="2"/>
              <a:buChar char=""/>
            </a:pPr>
            <a:r>
              <a:rPr lang="en-GB" sz="2000" dirty="0"/>
              <a:t>Operational forecasting / Lab Sessions</a:t>
            </a:r>
          </a:p>
          <a:p>
            <a:pPr marL="406400" indent="-406400">
              <a:lnSpc>
                <a:spcPts val="2600"/>
              </a:lnSpc>
              <a:spcAft>
                <a:spcPts val="1200"/>
              </a:spcAft>
              <a:buSzPct val="80000"/>
              <a:buFont typeface="Wingdings" pitchFamily="2" charset="2"/>
              <a:buChar char=""/>
            </a:pPr>
            <a:r>
              <a:rPr lang="en-GB" sz="2000" dirty="0"/>
              <a:t>Discussion and exchange of ideas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ECMWF training course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38667" y="22013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ember-states-Jul-2011+negotiation.png"/>
          <p:cNvPicPr>
            <a:picLocks noChangeAspect="1"/>
          </p:cNvPicPr>
          <p:nvPr/>
        </p:nvPicPr>
        <p:blipFill>
          <a:blip r:embed="rId3">
            <a:alphaModFix amt="65000"/>
          </a:blip>
          <a:stretch>
            <a:fillRect/>
          </a:stretch>
        </p:blipFill>
        <p:spPr>
          <a:xfrm>
            <a:off x="433702" y="275463"/>
            <a:ext cx="7450666" cy="6321889"/>
          </a:xfrm>
          <a:prstGeom prst="rect">
            <a:avLst/>
          </a:prstGeom>
        </p:spPr>
      </p:pic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6095429" y="692696"/>
            <a:ext cx="3013075" cy="3540125"/>
          </a:xfrm>
          <a:prstGeom prst="rect">
            <a:avLst/>
          </a:prstGeom>
          <a:noFill/>
          <a:ln w="25400">
            <a:solidFill>
              <a:srgbClr val="0070C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GB" sz="2400" dirty="0">
                <a:solidFill>
                  <a:srgbClr val="000000"/>
                </a:solidFill>
                <a:latin typeface="Calibri"/>
              </a:rPr>
              <a:t>ECMWF</a:t>
            </a:r>
          </a:p>
          <a:p>
            <a:endParaRPr lang="en-GB" sz="2000" dirty="0">
              <a:solidFill>
                <a:srgbClr val="000000"/>
              </a:solidFill>
              <a:latin typeface="Calibri"/>
            </a:endParaRPr>
          </a:p>
          <a:p>
            <a:r>
              <a:rPr lang="en-GB" sz="2000" dirty="0">
                <a:latin typeface="Calibri"/>
              </a:rPr>
              <a:t>An independent intergovernmental organisation</a:t>
            </a:r>
          </a:p>
          <a:p>
            <a:endParaRPr lang="en-GB" sz="2000" dirty="0">
              <a:solidFill>
                <a:srgbClr val="000000"/>
              </a:solidFill>
              <a:latin typeface="Calibri"/>
            </a:endParaRPr>
          </a:p>
          <a:p>
            <a:r>
              <a:rPr lang="en-GB" sz="2000" dirty="0">
                <a:solidFill>
                  <a:srgbClr val="000000"/>
                </a:solidFill>
                <a:latin typeface="Calibri"/>
              </a:rPr>
              <a:t>established in 1975</a:t>
            </a:r>
          </a:p>
          <a:p>
            <a:endParaRPr lang="en-GB" sz="2000" dirty="0">
              <a:solidFill>
                <a:srgbClr val="000000"/>
              </a:solidFill>
              <a:latin typeface="Calibri"/>
            </a:endParaRPr>
          </a:p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With</a:t>
            </a:r>
            <a:endParaRPr lang="en-GB" sz="2000" dirty="0">
              <a:solidFill>
                <a:srgbClr val="000000"/>
              </a:solidFill>
              <a:latin typeface="Calibri"/>
            </a:endParaRPr>
          </a:p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20 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Member States</a:t>
            </a:r>
            <a:endParaRPr lang="en-GB" sz="2000" dirty="0" smtClean="0">
              <a:solidFill>
                <a:srgbClr val="000000"/>
              </a:solidFill>
              <a:latin typeface="Calibri"/>
            </a:endParaRPr>
          </a:p>
          <a:p>
            <a:r>
              <a:rPr lang="en-GB" sz="2000" dirty="0" smtClean="0">
                <a:solidFill>
                  <a:srgbClr val="000000"/>
                </a:solidFill>
                <a:latin typeface="Calibri"/>
              </a:rPr>
              <a:t>14 Co</a:t>
            </a:r>
            <a:r>
              <a:rPr lang="en-GB" sz="2000" dirty="0">
                <a:solidFill>
                  <a:srgbClr val="000000"/>
                </a:solidFill>
                <a:latin typeface="Calibri"/>
              </a:rPr>
              <a:t>-operating States</a:t>
            </a:r>
          </a:p>
        </p:txBody>
      </p:sp>
    </p:spTree>
    <p:extLst>
      <p:ext uri="{BB962C8B-B14F-4D97-AF65-F5344CB8AC3E}">
        <p14:creationId xmlns:p14="http://schemas.microsoft.com/office/powerpoint/2010/main" val="1789222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6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/>
              <a:t>Who are we and what do we do? </a:t>
            </a:r>
          </a:p>
        </p:txBody>
      </p:sp>
      <p:grpSp>
        <p:nvGrpSpPr>
          <p:cNvPr id="2" name="Group 12"/>
          <p:cNvGrpSpPr/>
          <p:nvPr/>
        </p:nvGrpSpPr>
        <p:grpSpPr>
          <a:xfrm>
            <a:off x="5436096" y="3140968"/>
            <a:ext cx="2953145" cy="1996889"/>
            <a:chOff x="4775200" y="4200525"/>
            <a:chExt cx="3167063" cy="2141538"/>
          </a:xfrm>
        </p:grpSpPr>
        <p:sp>
          <p:nvSpPr>
            <p:cNvPr id="209922" name="Rectangle 2"/>
            <p:cNvSpPr>
              <a:spLocks noChangeArrowheads="1"/>
            </p:cNvSpPr>
            <p:nvPr/>
          </p:nvSpPr>
          <p:spPr bwMode="auto">
            <a:xfrm>
              <a:off x="4775200" y="4200525"/>
              <a:ext cx="3167063" cy="21415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>
                <a:latin typeface="Calibri"/>
              </a:endParaRPr>
            </a:p>
          </p:txBody>
        </p:sp>
        <p:pic>
          <p:nvPicPr>
            <p:cNvPr id="20992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30763" y="4221163"/>
              <a:ext cx="3084512" cy="2097087"/>
            </a:xfrm>
            <a:prstGeom prst="rect">
              <a:avLst/>
            </a:prstGeom>
            <a:noFill/>
          </p:spPr>
        </p:pic>
      </p:grpSp>
      <p:sp>
        <p:nvSpPr>
          <p:cNvPr id="10" name="TextBox 9"/>
          <p:cNvSpPr txBox="1"/>
          <p:nvPr/>
        </p:nvSpPr>
        <p:spPr>
          <a:xfrm>
            <a:off x="539552" y="1700808"/>
            <a:ext cx="5040560" cy="473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54238" indent="-2154238">
              <a:spcAft>
                <a:spcPct val="20000"/>
              </a:spcAft>
            </a:pPr>
            <a:r>
              <a:rPr lang="en-GB" dirty="0" smtClean="0">
                <a:latin typeface="+mn-lt"/>
              </a:rPr>
              <a:t>Medium-Range</a:t>
            </a:r>
            <a:r>
              <a:rPr lang="en-GB" b="0" dirty="0" smtClean="0">
                <a:latin typeface="+mn-lt"/>
              </a:rPr>
              <a:t>	</a:t>
            </a:r>
            <a:r>
              <a:rPr lang="en-GB" b="0" dirty="0">
                <a:latin typeface="+mn-lt"/>
              </a:rPr>
              <a:t>Up to </a:t>
            </a:r>
            <a:r>
              <a:rPr lang="en-GB" b="0" dirty="0">
                <a:solidFill>
                  <a:srgbClr val="FF3300"/>
                </a:solidFill>
                <a:latin typeface="+mn-lt"/>
              </a:rPr>
              <a:t>fifteen</a:t>
            </a:r>
            <a:r>
              <a:rPr lang="en-GB" b="0" dirty="0">
                <a:latin typeface="+mn-lt"/>
              </a:rPr>
              <a:t> </a:t>
            </a:r>
            <a:r>
              <a:rPr lang="en-GB" b="0" dirty="0">
                <a:solidFill>
                  <a:srgbClr val="FF3300"/>
                </a:solidFill>
                <a:latin typeface="+mn-lt"/>
              </a:rPr>
              <a:t>day</a:t>
            </a:r>
            <a:r>
              <a:rPr lang="en-GB" b="0" dirty="0">
                <a:solidFill>
                  <a:srgbClr val="FF0000"/>
                </a:solidFill>
                <a:latin typeface="+mn-lt"/>
              </a:rPr>
              <a:t>s</a:t>
            </a:r>
            <a:r>
              <a:rPr lang="en-GB" b="0" dirty="0">
                <a:latin typeface="+mn-lt"/>
              </a:rPr>
              <a:t> ahead.</a:t>
            </a:r>
            <a:br>
              <a:rPr lang="en-GB" b="0" dirty="0">
                <a:latin typeface="+mn-lt"/>
              </a:rPr>
            </a:br>
            <a:r>
              <a:rPr lang="en-GB" b="0" dirty="0" smtClean="0">
                <a:latin typeface="+mn-lt"/>
              </a:rPr>
              <a:t>Also </a:t>
            </a:r>
            <a:r>
              <a:rPr lang="en-GB" b="0" dirty="0" smtClean="0">
                <a:solidFill>
                  <a:srgbClr val="FF3300"/>
                </a:solidFill>
                <a:latin typeface="+mn-lt"/>
              </a:rPr>
              <a:t>monthly</a:t>
            </a:r>
            <a:r>
              <a:rPr lang="en-GB" b="0" dirty="0" smtClean="0">
                <a:latin typeface="+mn-lt"/>
              </a:rPr>
              <a:t> and </a:t>
            </a:r>
            <a:r>
              <a:rPr lang="en-GB" b="0" dirty="0" smtClean="0">
                <a:solidFill>
                  <a:srgbClr val="FF3300"/>
                </a:solidFill>
                <a:latin typeface="+mn-lt"/>
              </a:rPr>
              <a:t>seasonal</a:t>
            </a:r>
            <a:r>
              <a:rPr lang="en-GB" b="0" dirty="0" smtClean="0">
                <a:latin typeface="+mn-lt"/>
              </a:rPr>
              <a:t> forecasts. We collect and store meteorological data.</a:t>
            </a:r>
          </a:p>
          <a:p>
            <a:pPr marL="2154238" indent="-2154238">
              <a:spcAft>
                <a:spcPts val="1200"/>
              </a:spcAft>
            </a:pPr>
            <a:r>
              <a:rPr lang="en-GB" dirty="0" smtClean="0">
                <a:latin typeface="+mn-lt"/>
              </a:rPr>
              <a:t>Weather Forecasts</a:t>
            </a:r>
            <a:r>
              <a:rPr lang="en-GB" b="0" dirty="0" smtClean="0">
                <a:latin typeface="+mn-lt"/>
              </a:rPr>
              <a:t>	We produce </a:t>
            </a:r>
            <a:r>
              <a:rPr lang="en-GB" b="0" dirty="0" smtClean="0">
                <a:solidFill>
                  <a:srgbClr val="FF3300"/>
                </a:solidFill>
                <a:latin typeface="+mn-lt"/>
              </a:rPr>
              <a:t>world-wide </a:t>
            </a:r>
            <a:r>
              <a:rPr lang="en-GB" b="0" dirty="0">
                <a:latin typeface="+mn-lt"/>
              </a:rPr>
              <a:t>weather forecasts</a:t>
            </a:r>
          </a:p>
          <a:p>
            <a:pPr marL="2154238" indent="-2154238">
              <a:spcAft>
                <a:spcPct val="20000"/>
              </a:spcAft>
            </a:pPr>
            <a:endParaRPr lang="en-GB" dirty="0" smtClean="0">
              <a:solidFill>
                <a:srgbClr val="00279F"/>
              </a:solidFill>
              <a:latin typeface="+mn-lt"/>
            </a:endParaRPr>
          </a:p>
          <a:p>
            <a:pPr marL="2154238" indent="-2154238">
              <a:spcAft>
                <a:spcPct val="20000"/>
              </a:spcAft>
            </a:pPr>
            <a:r>
              <a:rPr lang="en-GB" dirty="0" smtClean="0">
                <a:solidFill>
                  <a:srgbClr val="00279F"/>
                </a:solidFill>
                <a:latin typeface="+mn-lt"/>
              </a:rPr>
              <a:t>What do we have to achieve this?</a:t>
            </a:r>
          </a:p>
          <a:p>
            <a:pPr marL="2154238" indent="-2154238">
              <a:spcAft>
                <a:spcPct val="20000"/>
              </a:spcAft>
            </a:pPr>
            <a:r>
              <a:rPr lang="en-GB" dirty="0" smtClean="0">
                <a:latin typeface="+mn-lt"/>
              </a:rPr>
              <a:t>People</a:t>
            </a:r>
            <a:r>
              <a:rPr lang="en-GB" b="0" dirty="0" smtClean="0">
                <a:latin typeface="+mn-lt"/>
              </a:rPr>
              <a:t>	About 270 staff,</a:t>
            </a:r>
            <a:br>
              <a:rPr lang="en-GB" b="0" dirty="0" smtClean="0">
                <a:latin typeface="+mn-lt"/>
              </a:rPr>
            </a:br>
            <a:r>
              <a:rPr lang="en-GB" b="0" dirty="0" smtClean="0">
                <a:latin typeface="+mn-lt"/>
              </a:rPr>
              <a:t>specialists and contractors</a:t>
            </a:r>
          </a:p>
          <a:p>
            <a:pPr marL="2154238" indent="-2154238">
              <a:spcAft>
                <a:spcPct val="20000"/>
              </a:spcAft>
            </a:pPr>
            <a:r>
              <a:rPr lang="en-GB" dirty="0" smtClean="0">
                <a:latin typeface="+mn-lt"/>
              </a:rPr>
              <a:t>Equipment</a:t>
            </a:r>
            <a:r>
              <a:rPr lang="en-GB" b="0" dirty="0" smtClean="0">
                <a:latin typeface="+mn-lt"/>
              </a:rPr>
              <a:t>	State-of-the-art supercomputers and data handling systems</a:t>
            </a:r>
          </a:p>
          <a:p>
            <a:pPr marL="2154238" indent="-2154238">
              <a:spcAft>
                <a:spcPct val="20000"/>
              </a:spcAft>
            </a:pPr>
            <a:r>
              <a:rPr lang="en-GB" dirty="0" smtClean="0">
                <a:latin typeface="+mn-lt"/>
              </a:rPr>
              <a:t>Budget</a:t>
            </a:r>
            <a:r>
              <a:rPr lang="en-GB" b="0" dirty="0" smtClean="0">
                <a:latin typeface="+mn-lt"/>
              </a:rPr>
              <a:t>	£50 million per year</a:t>
            </a:r>
          </a:p>
          <a:p>
            <a:pPr marL="2154238" indent="-2154238">
              <a:spcAft>
                <a:spcPct val="20000"/>
              </a:spcAft>
            </a:pPr>
            <a:r>
              <a:rPr lang="en-GB" dirty="0" smtClean="0">
                <a:latin typeface="+mn-lt"/>
              </a:rPr>
              <a:t>Experience</a:t>
            </a:r>
            <a:r>
              <a:rPr lang="en-GB" b="0" smtClean="0">
                <a:latin typeface="+mn-lt"/>
              </a:rPr>
              <a:t>	</a:t>
            </a:r>
            <a:r>
              <a:rPr lang="en-GB" smtClean="0"/>
              <a:t>40</a:t>
            </a:r>
            <a:r>
              <a:rPr lang="en-GB" b="0" smtClean="0">
                <a:latin typeface="+mn-lt"/>
              </a:rPr>
              <a:t> </a:t>
            </a:r>
            <a:r>
              <a:rPr lang="en-GB" b="0" dirty="0" smtClean="0">
                <a:latin typeface="+mn-lt"/>
              </a:rPr>
              <a:t>years</a:t>
            </a:r>
            <a:endParaRPr lang="en-US" b="0" dirty="0">
              <a:latin typeface="+mn-lt"/>
            </a:endParaRPr>
          </a:p>
        </p:txBody>
      </p:sp>
      <p:pic>
        <p:nvPicPr>
          <p:cNvPr id="13" name="Picture 12" descr="ECMWF-grounds-ppt.png"/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60232" y="1526575"/>
            <a:ext cx="2198810" cy="1470377"/>
          </a:xfrm>
          <a:prstGeom prst="rect">
            <a:avLst/>
          </a:prstGeom>
        </p:spPr>
      </p:pic>
      <p:grpSp>
        <p:nvGrpSpPr>
          <p:cNvPr id="4" name="Group 10"/>
          <p:cNvGrpSpPr/>
          <p:nvPr/>
        </p:nvGrpSpPr>
        <p:grpSpPr>
          <a:xfrm>
            <a:off x="6817137" y="3342327"/>
            <a:ext cx="2075343" cy="3039001"/>
            <a:chOff x="4054613" y="2048357"/>
            <a:chExt cx="2225675" cy="3259138"/>
          </a:xfrm>
        </p:grpSpPr>
        <p:sp>
          <p:nvSpPr>
            <p:cNvPr id="209928" name="Rectangle 8"/>
            <p:cNvSpPr>
              <a:spLocks noChangeArrowheads="1"/>
            </p:cNvSpPr>
            <p:nvPr/>
          </p:nvSpPr>
          <p:spPr bwMode="auto">
            <a:xfrm>
              <a:off x="4054613" y="2048357"/>
              <a:ext cx="2225675" cy="325913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>
                <a:latin typeface="Calibri"/>
              </a:endParaRPr>
            </a:p>
          </p:txBody>
        </p:sp>
        <p:pic>
          <p:nvPicPr>
            <p:cNvPr id="209929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84776" y="2078520"/>
              <a:ext cx="2138362" cy="3176587"/>
            </a:xfrm>
            <a:prstGeom prst="rect">
              <a:avLst/>
            </a:prstGeom>
            <a:noFill/>
          </p:spPr>
        </p:pic>
      </p:grpSp>
      <p:grpSp>
        <p:nvGrpSpPr>
          <p:cNvPr id="14" name="Group 11"/>
          <p:cNvGrpSpPr/>
          <p:nvPr/>
        </p:nvGrpSpPr>
        <p:grpSpPr>
          <a:xfrm>
            <a:off x="6012160" y="4293096"/>
            <a:ext cx="1453391" cy="2088232"/>
            <a:chOff x="6505575" y="701364"/>
            <a:chExt cx="2176463" cy="3009900"/>
          </a:xfrm>
        </p:grpSpPr>
        <p:sp>
          <p:nvSpPr>
            <p:cNvPr id="15" name="Rectangle 4"/>
            <p:cNvSpPr>
              <a:spLocks noChangeArrowheads="1"/>
            </p:cNvSpPr>
            <p:nvPr/>
          </p:nvSpPr>
          <p:spPr bwMode="auto">
            <a:xfrm>
              <a:off x="6505575" y="701364"/>
              <a:ext cx="2176463" cy="30099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>
                <a:latin typeface="Calibri"/>
              </a:endParaRPr>
            </a:p>
          </p:txBody>
        </p:sp>
        <p:pic>
          <p:nvPicPr>
            <p:cNvPr id="16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542881" y="745814"/>
              <a:ext cx="2101850" cy="2921000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646934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DM-intro-slide-for-Strategy-2011_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576" y="298174"/>
            <a:ext cx="7338848" cy="5753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212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252413" y="5486400"/>
            <a:ext cx="8637587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 algn="ctr">
              <a:lnSpc>
                <a:spcPts val="2200"/>
              </a:lnSpc>
              <a:spcAft>
                <a:spcPct val="100000"/>
              </a:spcAft>
            </a:pPr>
            <a:r>
              <a:rPr lang="en-GB" sz="2000" b="0" dirty="0">
                <a:latin typeface="Calibri" charset="0"/>
                <a:ea typeface="Calibri" charset="0"/>
                <a:cs typeface="Calibri" charset="0"/>
              </a:rPr>
              <a:t>Data sources for the ECMWF Meteorological Operational </a:t>
            </a:r>
            <a:r>
              <a:rPr lang="en-GB" sz="2000" b="0" dirty="0" smtClean="0">
                <a:latin typeface="Calibri" charset="0"/>
                <a:ea typeface="Calibri" charset="0"/>
                <a:cs typeface="Calibri" charset="0"/>
              </a:rPr>
              <a:t>System</a:t>
            </a:r>
            <a:endParaRPr lang="en-GB" b="0" dirty="0">
              <a:solidFill>
                <a:schemeClr val="hlink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4" name="Picture 3" descr="24h-observations-no-valu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094" y="408609"/>
            <a:ext cx="8660410" cy="493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47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ata-collected-satellites-combined-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9192" y="1627336"/>
            <a:ext cx="7045256" cy="482600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used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1669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</a:rPr>
              <a:t>Satellite data used by ECMWF</a:t>
            </a:r>
            <a:endParaRPr lang="en-US" dirty="0"/>
          </a:p>
        </p:txBody>
      </p:sp>
      <p:pic>
        <p:nvPicPr>
          <p:cNvPr id="3" name="Picture 2" descr="Satellite-data-usage-by-instrument-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130" y="1484784"/>
            <a:ext cx="8061740" cy="4742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831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HS-composit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744" y="488545"/>
            <a:ext cx="7217688" cy="554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66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</a:t>
            </a:r>
            <a:r>
              <a:rPr lang="en-US" dirty="0" smtClean="0"/>
              <a:t>ur models  </a:t>
            </a:r>
            <a:endParaRPr lang="en-US" dirty="0"/>
          </a:p>
        </p:txBody>
      </p:sp>
      <p:pic>
        <p:nvPicPr>
          <p:cNvPr id="5" name="Picture 4" descr="ECMWF-basic-description-of-mode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280" y="1235301"/>
            <a:ext cx="8118184" cy="5146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951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CMWF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ECMWF_2014.potx</Template>
  <TotalTime>49</TotalTime>
  <Words>508</Words>
  <Application>Microsoft Macintosh PowerPoint</Application>
  <PresentationFormat>On-screen Show (4:3)</PresentationFormat>
  <Paragraphs>94</Paragraphs>
  <Slides>14</Slides>
  <Notes>9</Notes>
  <HiddenSlides>2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ECMWF_2014</vt:lpstr>
      <vt:lpstr>Acrobat Document</vt:lpstr>
      <vt:lpstr>Introducing ECMWF</vt:lpstr>
      <vt:lpstr>PowerPoint Presentation</vt:lpstr>
      <vt:lpstr>Who are we and what do we do? </vt:lpstr>
      <vt:lpstr>PowerPoint Presentation</vt:lpstr>
      <vt:lpstr>PowerPoint Presentation</vt:lpstr>
      <vt:lpstr>Data used</vt:lpstr>
      <vt:lpstr>Satellite data used by ECMWF</vt:lpstr>
      <vt:lpstr>PowerPoint Presentation</vt:lpstr>
      <vt:lpstr>Our models  </vt:lpstr>
      <vt:lpstr>Why “medium-range”?</vt:lpstr>
      <vt:lpstr>The operational forecasting system</vt:lpstr>
      <vt:lpstr>ECMWF scores</vt:lpstr>
      <vt:lpstr>ECMWF Objectives</vt:lpstr>
      <vt:lpstr>ECMWF training course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Hilda Carr</dc:creator>
  <cp:lastModifiedBy>Microsoft Office User</cp:lastModifiedBy>
  <cp:revision>12</cp:revision>
  <dcterms:created xsi:type="dcterms:W3CDTF">2014-07-04T10:18:40Z</dcterms:created>
  <dcterms:modified xsi:type="dcterms:W3CDTF">2015-02-02T11:42:24Z</dcterms:modified>
</cp:coreProperties>
</file>