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4"/>
  </p:notesMasterIdLst>
  <p:handoutMasterIdLst>
    <p:handoutMasterId r:id="rId65"/>
  </p:handoutMasterIdLst>
  <p:sldIdLst>
    <p:sldId id="256" r:id="rId2"/>
    <p:sldId id="676" r:id="rId3"/>
    <p:sldId id="597" r:id="rId4"/>
    <p:sldId id="257" r:id="rId5"/>
    <p:sldId id="259" r:id="rId6"/>
    <p:sldId id="599" r:id="rId7"/>
    <p:sldId id="598" r:id="rId8"/>
    <p:sldId id="311" r:id="rId9"/>
    <p:sldId id="600" r:id="rId10"/>
    <p:sldId id="314" r:id="rId11"/>
    <p:sldId id="312" r:id="rId12"/>
    <p:sldId id="315" r:id="rId13"/>
    <p:sldId id="605" r:id="rId14"/>
    <p:sldId id="320" r:id="rId15"/>
    <p:sldId id="323" r:id="rId16"/>
    <p:sldId id="328" r:id="rId17"/>
    <p:sldId id="322" r:id="rId18"/>
    <p:sldId id="325" r:id="rId19"/>
    <p:sldId id="329" r:id="rId20"/>
    <p:sldId id="418" r:id="rId21"/>
    <p:sldId id="428" r:id="rId22"/>
    <p:sldId id="429" r:id="rId23"/>
    <p:sldId id="433" r:id="rId24"/>
    <p:sldId id="432" r:id="rId25"/>
    <p:sldId id="431" r:id="rId26"/>
    <p:sldId id="412" r:id="rId27"/>
    <p:sldId id="604" r:id="rId28"/>
    <p:sldId id="587" r:id="rId29"/>
    <p:sldId id="437" r:id="rId30"/>
    <p:sldId id="350" r:id="rId31"/>
    <p:sldId id="355" r:id="rId32"/>
    <p:sldId id="573" r:id="rId33"/>
    <p:sldId id="561" r:id="rId34"/>
    <p:sldId id="291" r:id="rId35"/>
    <p:sldId id="562" r:id="rId36"/>
    <p:sldId id="675" r:id="rId37"/>
    <p:sldId id="585" r:id="rId38"/>
    <p:sldId id="626" r:id="rId39"/>
    <p:sldId id="547" r:id="rId40"/>
    <p:sldId id="565" r:id="rId41"/>
    <p:sldId id="632" r:id="rId42"/>
    <p:sldId id="606" r:id="rId43"/>
    <p:sldId id="674" r:id="rId44"/>
    <p:sldId id="608" r:id="rId45"/>
    <p:sldId id="641" r:id="rId46"/>
    <p:sldId id="663" r:id="rId47"/>
    <p:sldId id="673" r:id="rId48"/>
    <p:sldId id="638" r:id="rId49"/>
    <p:sldId id="664" r:id="rId50"/>
    <p:sldId id="593" r:id="rId51"/>
    <p:sldId id="591" r:id="rId52"/>
    <p:sldId id="601" r:id="rId53"/>
    <p:sldId id="319" r:id="rId54"/>
    <p:sldId id="317" r:id="rId55"/>
    <p:sldId id="316" r:id="rId56"/>
    <p:sldId id="321" r:id="rId57"/>
    <p:sldId id="324" r:id="rId58"/>
    <p:sldId id="607" r:id="rId59"/>
    <p:sldId id="588" r:id="rId60"/>
    <p:sldId id="589" r:id="rId61"/>
    <p:sldId id="289" r:id="rId62"/>
    <p:sldId id="552" r:id="rId63"/>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ael Rennie" initials="MR" lastIdx="1" clrIdx="0">
    <p:extLst>
      <p:ext uri="{19B8F6BF-5375-455C-9EA6-DF929625EA0E}">
        <p15:presenceInfo xmlns:p15="http://schemas.microsoft.com/office/powerpoint/2012/main" userId="S-1-5-21-171678682-3845115016-305999489-35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EC1ADD"/>
    <a:srgbClr val="6600FF"/>
    <a:srgbClr val="ACC37E"/>
    <a:srgbClr val="8064A2"/>
    <a:srgbClr val="BFB8C7"/>
    <a:srgbClr val="A7BF76"/>
    <a:srgbClr val="0098DB"/>
    <a:srgbClr val="E6E6E6"/>
    <a:srgbClr val="064E83"/>
    <a:srgbClr val="6C8A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72" autoAdjust="0"/>
    <p:restoredTop sz="94598" autoAdjust="0"/>
  </p:normalViewPr>
  <p:slideViewPr>
    <p:cSldViewPr snapToGrid="0" snapToObjects="1" showGuides="1">
      <p:cViewPr varScale="1">
        <p:scale>
          <a:sx n="85" d="100"/>
          <a:sy n="85" d="100"/>
        </p:scale>
        <p:origin x="96" y="1092"/>
      </p:cViewPr>
      <p:guideLst>
        <p:guide orient="horz" pos="2160"/>
        <p:guide pos="3838"/>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11184"/>
    </p:cViewPr>
  </p:sorterViewPr>
  <p:notesViewPr>
    <p:cSldViewPr snapToGrid="0" snapToObjects="1">
      <p:cViewPr varScale="1">
        <p:scale>
          <a:sx n="94" d="100"/>
          <a:sy n="94" d="100"/>
        </p:scale>
        <p:origin x="3684"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51A7-8A0E-BC4A-B507-BC9FBEDEB94D}" type="datetime1">
              <a:rPr lang="en-US" smtClean="0"/>
              <a:pPr/>
              <a:t>3/11/2022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461219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BA50B-6875-0F43-A70A-41BA2A188017}" type="datetime1">
              <a:rPr lang="en-US" smtClean="0"/>
              <a:pPr/>
              <a:t>3/11/2022</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482967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~110 downloads of L2Bp</a:t>
            </a:r>
            <a:r>
              <a:rPr lang="en-GB" baseline="0" dirty="0"/>
              <a:t> so far</a:t>
            </a:r>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22</a:t>
            </a:fld>
            <a:endParaRPr lang="en-US" dirty="0"/>
          </a:p>
        </p:txBody>
      </p:sp>
    </p:spTree>
    <p:extLst>
      <p:ext uri="{BB962C8B-B14F-4D97-AF65-F5344CB8AC3E}">
        <p14:creationId xmlns:p14="http://schemas.microsoft.com/office/powerpoint/2010/main" val="2187742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895BC-06EC-475A-97CA-BF53472F2E03}" type="slidenum">
              <a:rPr lang="de-DE" smtClean="0"/>
              <a:pPr/>
              <a:t>46</a:t>
            </a:fld>
            <a:endParaRPr lang="de-DE" dirty="0"/>
          </a:p>
        </p:txBody>
      </p:sp>
    </p:spTree>
    <p:extLst>
      <p:ext uri="{BB962C8B-B14F-4D97-AF65-F5344CB8AC3E}">
        <p14:creationId xmlns:p14="http://schemas.microsoft.com/office/powerpoint/2010/main" val="3704105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Orbit 8508</a:t>
            </a:r>
          </a:p>
        </p:txBody>
      </p:sp>
      <p:sp>
        <p:nvSpPr>
          <p:cNvPr id="4" name="Slide Number Placeholder 3"/>
          <p:cNvSpPr>
            <a:spLocks noGrp="1"/>
          </p:cNvSpPr>
          <p:nvPr>
            <p:ph type="sldNum" sz="quarter" idx="5"/>
          </p:nvPr>
        </p:nvSpPr>
        <p:spPr/>
        <p:txBody>
          <a:bodyPr/>
          <a:lstStyle/>
          <a:p>
            <a:fld id="{2D03270C-FB42-C54A-AC71-B4EEB4FA7F12}" type="slidenum">
              <a:rPr lang="en-US" smtClean="0"/>
              <a:pPr/>
              <a:t>23</a:t>
            </a:fld>
            <a:endParaRPr lang="en-US"/>
          </a:p>
        </p:txBody>
      </p:sp>
    </p:spTree>
    <p:extLst>
      <p:ext uri="{BB962C8B-B14F-4D97-AF65-F5344CB8AC3E}">
        <p14:creationId xmlns:p14="http://schemas.microsoft.com/office/powerpoint/2010/main" val="2609303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Get a positive HLOS wind if laser is pointing in same direction as wind vector.  Giving positive HLOS winds in westerly jets in ascending orbit, negative HLOS winds in westerly jets in descending orbit.</a:t>
            </a:r>
          </a:p>
        </p:txBody>
      </p:sp>
      <p:sp>
        <p:nvSpPr>
          <p:cNvPr id="4" name="Slide Number Placeholder 3"/>
          <p:cNvSpPr>
            <a:spLocks noGrp="1"/>
          </p:cNvSpPr>
          <p:nvPr>
            <p:ph type="sldNum" sz="quarter" idx="10"/>
          </p:nvPr>
        </p:nvSpPr>
        <p:spPr/>
        <p:txBody>
          <a:bodyPr/>
          <a:lstStyle/>
          <a:p>
            <a:fld id="{2D03270C-FB42-C54A-AC71-B4EEB4FA7F12}" type="slidenum">
              <a:rPr lang="en-US" smtClean="0"/>
              <a:pPr/>
              <a:t>24</a:t>
            </a:fld>
            <a:endParaRPr lang="en-US" dirty="0"/>
          </a:p>
        </p:txBody>
      </p:sp>
    </p:spTree>
    <p:extLst>
      <p:ext uri="{BB962C8B-B14F-4D97-AF65-F5344CB8AC3E}">
        <p14:creationId xmlns:p14="http://schemas.microsoft.com/office/powerpoint/2010/main" val="2850732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~07 UTC on 10/3/2019</a:t>
            </a:r>
          </a:p>
        </p:txBody>
      </p:sp>
      <p:sp>
        <p:nvSpPr>
          <p:cNvPr id="4" name="Slide Number Placeholder 3"/>
          <p:cNvSpPr>
            <a:spLocks noGrp="1"/>
          </p:cNvSpPr>
          <p:nvPr>
            <p:ph type="sldNum" sz="quarter" idx="10"/>
          </p:nvPr>
        </p:nvSpPr>
        <p:spPr/>
        <p:txBody>
          <a:bodyPr/>
          <a:lstStyle/>
          <a:p>
            <a:fld id="{2D03270C-FB42-C54A-AC71-B4EEB4FA7F12}" type="slidenum">
              <a:rPr lang="en-US" smtClean="0"/>
              <a:pPr/>
              <a:t>25</a:t>
            </a:fld>
            <a:endParaRPr lang="en-US" dirty="0"/>
          </a:p>
        </p:txBody>
      </p:sp>
    </p:spTree>
    <p:extLst>
      <p:ext uri="{BB962C8B-B14F-4D97-AF65-F5344CB8AC3E}">
        <p14:creationId xmlns:p14="http://schemas.microsoft.com/office/powerpoint/2010/main" val="2877754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Errors in Rayleigh winds due</a:t>
            </a:r>
            <a:r>
              <a:rPr lang="es-ES" baseline="0" dirty="0"/>
              <a:t> to a priori:</a:t>
            </a:r>
            <a:endParaRPr lang="es-ES" dirty="0"/>
          </a:p>
          <a:p>
            <a:r>
              <a:rPr lang="es-ES" dirty="0"/>
              <a:t>0.003 (m/s)/hPa LOS</a:t>
            </a:r>
          </a:p>
          <a:p>
            <a:r>
              <a:rPr lang="es-ES" dirty="0"/>
              <a:t>0.1 (m/s)/K LOS?</a:t>
            </a:r>
          </a:p>
          <a:p>
            <a:endParaRPr lang="en-GB" dirty="0"/>
          </a:p>
        </p:txBody>
      </p:sp>
      <p:sp>
        <p:nvSpPr>
          <p:cNvPr id="4" name="Slide Number Placeholder 3"/>
          <p:cNvSpPr>
            <a:spLocks noGrp="1"/>
          </p:cNvSpPr>
          <p:nvPr>
            <p:ph type="sldNum" sz="quarter" idx="10"/>
          </p:nvPr>
        </p:nvSpPr>
        <p:spPr/>
        <p:txBody>
          <a:bodyPr/>
          <a:lstStyle/>
          <a:p>
            <a:pPr>
              <a:defRPr/>
            </a:pPr>
            <a:fld id="{F853F268-7186-41F2-9C9D-BACD42093C8E}" type="slidenum">
              <a:rPr lang="en-GB" smtClean="0">
                <a:solidFill>
                  <a:srgbClr val="000000"/>
                </a:solidFill>
              </a:rPr>
              <a:pPr>
                <a:defRPr/>
              </a:pPr>
              <a:t>29</a:t>
            </a:fld>
            <a:endParaRPr lang="en-GB" dirty="0">
              <a:solidFill>
                <a:srgbClr val="000000"/>
              </a:solidFill>
            </a:endParaRPr>
          </a:p>
        </p:txBody>
      </p:sp>
    </p:spTree>
    <p:extLst>
      <p:ext uri="{BB962C8B-B14F-4D97-AF65-F5344CB8AC3E}">
        <p14:creationId xmlns:p14="http://schemas.microsoft.com/office/powerpoint/2010/main" val="3524595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895BC-06EC-475A-97CA-BF53472F2E03}" type="slidenum">
              <a:rPr lang="de-DE" smtClean="0"/>
              <a:pPr/>
              <a:t>37</a:t>
            </a:fld>
            <a:endParaRPr lang="de-DE" dirty="0"/>
          </a:p>
        </p:txBody>
      </p:sp>
    </p:spTree>
    <p:extLst>
      <p:ext uri="{BB962C8B-B14F-4D97-AF65-F5344CB8AC3E}">
        <p14:creationId xmlns:p14="http://schemas.microsoft.com/office/powerpoint/2010/main" val="2598227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895BC-06EC-475A-97CA-BF53472F2E03}" type="slidenum">
              <a:rPr lang="de-DE" smtClean="0"/>
              <a:pPr/>
              <a:t>41</a:t>
            </a:fld>
            <a:endParaRPr lang="de-DE" dirty="0"/>
          </a:p>
        </p:txBody>
      </p:sp>
    </p:spTree>
    <p:extLst>
      <p:ext uri="{BB962C8B-B14F-4D97-AF65-F5344CB8AC3E}">
        <p14:creationId xmlns:p14="http://schemas.microsoft.com/office/powerpoint/2010/main" val="2500037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895BC-06EC-475A-97CA-BF53472F2E03}" type="slidenum">
              <a:rPr lang="de-DE" smtClean="0"/>
              <a:pPr/>
              <a:t>43</a:t>
            </a:fld>
            <a:endParaRPr lang="de-DE" dirty="0"/>
          </a:p>
        </p:txBody>
      </p:sp>
    </p:spTree>
    <p:extLst>
      <p:ext uri="{BB962C8B-B14F-4D97-AF65-F5344CB8AC3E}">
        <p14:creationId xmlns:p14="http://schemas.microsoft.com/office/powerpoint/2010/main" val="40543887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F1895BC-06EC-475A-97CA-BF53472F2E03}" type="slidenum">
              <a:rPr lang="de-DE" smtClean="0"/>
              <a:pPr/>
              <a:t>45</a:t>
            </a:fld>
            <a:endParaRPr lang="de-DE" dirty="0"/>
          </a:p>
        </p:txBody>
      </p:sp>
    </p:spTree>
    <p:extLst>
      <p:ext uri="{BB962C8B-B14F-4D97-AF65-F5344CB8AC3E}">
        <p14:creationId xmlns:p14="http://schemas.microsoft.com/office/powerpoint/2010/main" val="4987804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March 11, 2022</a:t>
            </a:fld>
            <a:endParaRPr kumimoji="0" lang="en-US" sz="900" b="0" i="0" u="none" strike="noStrike" kern="1200" cap="none" spc="0" normalizeH="0" baseline="0" noProof="0" dirty="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a:t>email@ddress</a:t>
            </a:r>
            <a:endParaRPr lang="en-GB" dirty="0"/>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
        <p:nvSpPr>
          <p:cNvPr id="16" name="Footer Placeholder 11"/>
          <p:cNvSpPr>
            <a:spLocks noGrp="1"/>
          </p:cNvSpPr>
          <p:nvPr>
            <p:ph type="ftr" sz="quarter" idx="3"/>
          </p:nvPr>
        </p:nvSpPr>
        <p:spPr>
          <a:xfrm>
            <a:off x="350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a:t>European Centre for Medium-Range Weather Forecasts</a:t>
            </a:r>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4582373"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a:t>European Centre for Medium-Range Weather Forecasts</a:t>
            </a:r>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242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a:t>European Centre for Medium-Range Weather Forecasts</a:t>
            </a:r>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C901EF-C147-4085-8B27-6838AD05299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43174A6-5DAF-474E-921C-05B5B749EF3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384973-A2AD-4F0E-8061-332F2BBE5BC4}"/>
              </a:ext>
            </a:extLst>
          </p:cNvPr>
          <p:cNvSpPr>
            <a:spLocks noGrp="1"/>
          </p:cNvSpPr>
          <p:nvPr>
            <p:ph type="dt" sz="half" idx="10"/>
          </p:nvPr>
        </p:nvSpPr>
        <p:spPr/>
        <p:txBody>
          <a:bodyPr/>
          <a:lstStyle/>
          <a:p>
            <a:fld id="{ECD039E5-F49C-49B1-BC3F-D4552595D7F5}" type="datetimeFigureOut">
              <a:rPr lang="en-GB" smtClean="0"/>
              <a:t>11/03/2022</a:t>
            </a:fld>
            <a:endParaRPr lang="en-GB"/>
          </a:p>
        </p:txBody>
      </p:sp>
      <p:sp>
        <p:nvSpPr>
          <p:cNvPr id="5" name="Footer Placeholder 4">
            <a:extLst>
              <a:ext uri="{FF2B5EF4-FFF2-40B4-BE49-F238E27FC236}">
                <a16:creationId xmlns:a16="http://schemas.microsoft.com/office/drawing/2014/main" id="{C94B59D2-D95D-441C-AEC8-117A07A21C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FD81249-F15C-4E06-A7AE-1967FC14D0E1}"/>
              </a:ext>
            </a:extLst>
          </p:cNvPr>
          <p:cNvSpPr>
            <a:spLocks noGrp="1"/>
          </p:cNvSpPr>
          <p:nvPr>
            <p:ph type="sldNum" sz="quarter" idx="12"/>
          </p:nvPr>
        </p:nvSpPr>
        <p:spPr/>
        <p:txBody>
          <a:bodyPr/>
          <a:lstStyle/>
          <a:p>
            <a:fld id="{8971EE68-754E-4E82-A9C3-C74A87F3CCE2}" type="slidenum">
              <a:rPr lang="en-GB" smtClean="0"/>
              <a:t>‹#›</a:t>
            </a:fld>
            <a:endParaRPr lang="en-GB"/>
          </a:p>
        </p:txBody>
      </p:sp>
    </p:spTree>
    <p:extLst>
      <p:ext uri="{BB962C8B-B14F-4D97-AF65-F5344CB8AC3E}">
        <p14:creationId xmlns:p14="http://schemas.microsoft.com/office/powerpoint/2010/main" val="19403119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7"/>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190.png"/><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7.jp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gif"/></Relationships>
</file>

<file path=ppt/slides/_rels/slide15.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00.png"/><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confluence.ecmwf.int/display/AEO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aeolus.services/" TargetMode="External"/><Relationship Id="rId4" Type="http://schemas.openxmlformats.org/officeDocument/2006/relationships/hyperlink" Target="https://aeolus-ds.eo.esa.int/"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00.png"/></Relationships>
</file>

<file path=ppt/slides/_rels/slide25.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jpeg"/></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3" Type="http://schemas.openxmlformats.org/officeDocument/2006/relationships/image" Target="../media/image490.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30.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amt.copernicus.org/articles/14/7167/2021/amt-14-7167-2021-discussion.html" TargetMode="External"/><Relationship Id="rId2" Type="http://schemas.openxmlformats.org/officeDocument/2006/relationships/hyperlink" Target="https://rmets.onlinelibrary.wiley.com/doi/full/10.1002/qj.4142"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5" Type="http://schemas.openxmlformats.org/officeDocument/2006/relationships/image" Target="../media/image56.jpeg"/><Relationship Id="rId4"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gif"/><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jpg"/></Relationships>
</file>

<file path=ppt/slides/_rels/slide4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4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90.png"/></Relationships>
</file>

<file path=ppt/slides/_rels/slide4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4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0.png"/><Relationship Id="rId4" Type="http://schemas.openxmlformats.org/officeDocument/2006/relationships/image" Target="../media/image13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7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80.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5.jp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a:xfrm>
            <a:off x="545283" y="470117"/>
            <a:ext cx="7869600" cy="519800"/>
          </a:xfrm>
        </p:spPr>
        <p:txBody>
          <a:bodyPr/>
          <a:lstStyle/>
          <a:p>
            <a:r>
              <a:rPr lang="en-US" dirty="0"/>
              <a:t>Wind information from Aeolus</a:t>
            </a:r>
          </a:p>
        </p:txBody>
      </p:sp>
      <p:sp>
        <p:nvSpPr>
          <p:cNvPr id="11" name="Text Placeholder 10"/>
          <p:cNvSpPr>
            <a:spLocks noGrp="1"/>
          </p:cNvSpPr>
          <p:nvPr>
            <p:ph type="body" sz="quarter" idx="11"/>
          </p:nvPr>
        </p:nvSpPr>
        <p:spPr>
          <a:xfrm>
            <a:off x="545283" y="1109287"/>
            <a:ext cx="10891006" cy="743280"/>
          </a:xfrm>
        </p:spPr>
        <p:txBody>
          <a:bodyPr/>
          <a:lstStyle/>
          <a:p>
            <a:r>
              <a:rPr lang="en-US" dirty="0"/>
              <a:t>EUMETSAT/ECMWF NWP-SAF Satellite data assimilation training course, 2022</a:t>
            </a:r>
          </a:p>
        </p:txBody>
      </p:sp>
      <p:sp>
        <p:nvSpPr>
          <p:cNvPr id="12" name="Text Placeholder 11"/>
          <p:cNvSpPr>
            <a:spLocks noGrp="1"/>
          </p:cNvSpPr>
          <p:nvPr>
            <p:ph type="body" sz="quarter" idx="12"/>
          </p:nvPr>
        </p:nvSpPr>
        <p:spPr>
          <a:xfrm>
            <a:off x="545283" y="1776719"/>
            <a:ext cx="8910771" cy="585288"/>
          </a:xfrm>
        </p:spPr>
        <p:txBody>
          <a:bodyPr/>
          <a:lstStyle/>
          <a:p>
            <a:r>
              <a:rPr lang="en-US" dirty="0"/>
              <a:t>by Michael Rennie (</a:t>
            </a:r>
            <a:r>
              <a:rPr lang="en-US" dirty="0" err="1"/>
              <a:t>m.rennie@</a:t>
            </a:r>
            <a:r>
              <a:rPr lang="en-US" err="1"/>
              <a:t>ecmwf</a:t>
            </a:r>
            <a:r>
              <a:rPr lang="en-US"/>
              <a:t>.int)</a:t>
            </a:r>
            <a:endParaRPr lang="en-US" dirty="0"/>
          </a:p>
          <a:p>
            <a:r>
              <a:rPr lang="en-US" sz="1600" dirty="0"/>
              <a:t>Many thanks to ECMWF, ESA, Aeolus DISC and particularly DLR colleagues for providing material</a:t>
            </a:r>
          </a:p>
        </p:txBody>
      </p:sp>
      <p:pic>
        <p:nvPicPr>
          <p:cNvPr id="7" name="Grafik 37">
            <a:extLst>
              <a:ext uri="{FF2B5EF4-FFF2-40B4-BE49-F238E27FC236}">
                <a16:creationId xmlns:a16="http://schemas.microsoft.com/office/drawing/2014/main" id="{17C2F0AF-E3DC-440C-AE20-8C8643C38F1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53951" y="5612687"/>
            <a:ext cx="2274722" cy="1137329"/>
          </a:xfrm>
          <a:prstGeom prst="rect">
            <a:avLst/>
          </a:prstGeom>
        </p:spPr>
      </p:pic>
      <p:pic>
        <p:nvPicPr>
          <p:cNvPr id="3" name="Picture 2">
            <a:extLst>
              <a:ext uri="{FF2B5EF4-FFF2-40B4-BE49-F238E27FC236}">
                <a16:creationId xmlns:a16="http://schemas.microsoft.com/office/drawing/2014/main" id="{0A33A664-B046-4D1E-A815-6F117868E5D5}"/>
              </a:ext>
            </a:extLst>
          </p:cNvPr>
          <p:cNvPicPr>
            <a:picLocks noChangeAspect="1"/>
          </p:cNvPicPr>
          <p:nvPr/>
        </p:nvPicPr>
        <p:blipFill>
          <a:blip r:embed="rId3"/>
          <a:stretch>
            <a:fillRect/>
          </a:stretch>
        </p:blipFill>
        <p:spPr>
          <a:xfrm>
            <a:off x="4469315" y="5702334"/>
            <a:ext cx="1784636" cy="1133357"/>
          </a:xfrm>
          <a:prstGeom prst="rect">
            <a:avLst/>
          </a:prstGeom>
        </p:spPr>
      </p:pic>
      <p:pic>
        <p:nvPicPr>
          <p:cNvPr id="1026" name="Picture 2" descr="ESA - Introducing Aeolus">
            <a:extLst>
              <a:ext uri="{FF2B5EF4-FFF2-40B4-BE49-F238E27FC236}">
                <a16:creationId xmlns:a16="http://schemas.microsoft.com/office/drawing/2014/main" id="{40F64DB9-BE0B-477B-A7C9-6D48E2D8D3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5283" y="2770685"/>
            <a:ext cx="4851707" cy="2729164"/>
          </a:xfrm>
          <a:prstGeom prst="rect">
            <a:avLst/>
          </a:prstGeom>
          <a:noFill/>
          <a:effectLst>
            <a:softEdge rad="76200"/>
          </a:effectLst>
          <a:extLst>
            <a:ext uri="{909E8E84-426E-40DD-AFC4-6F175D3DCCD1}">
              <a14:hiddenFill xmlns:a14="http://schemas.microsoft.com/office/drawing/2010/main">
                <a:solidFill>
                  <a:srgbClr val="FFFFFF"/>
                </a:solidFill>
              </a14:hiddenFill>
            </a:ext>
          </a:extLst>
        </p:spPr>
      </p:pic>
      <p:pic>
        <p:nvPicPr>
          <p:cNvPr id="13" name="Picture 12" descr="Map&#10;&#10;Description automatically generated">
            <a:extLst>
              <a:ext uri="{FF2B5EF4-FFF2-40B4-BE49-F238E27FC236}">
                <a16:creationId xmlns:a16="http://schemas.microsoft.com/office/drawing/2014/main" id="{9290D997-FC97-4D63-9AD2-8D46554FCC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18790" y="2519999"/>
            <a:ext cx="4643236" cy="2940082"/>
          </a:xfrm>
          <a:prstGeom prst="rect">
            <a:avLst/>
          </a:prstGeom>
          <a:effectLst>
            <a:softEdge rad="3048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A5A4A8-5916-4DEF-80DC-0673B6247EBA}"/>
              </a:ext>
            </a:extLst>
          </p:cNvPr>
          <p:cNvSpPr>
            <a:spLocks noGrp="1"/>
          </p:cNvSpPr>
          <p:nvPr>
            <p:ph type="title"/>
          </p:nvPr>
        </p:nvSpPr>
        <p:spPr>
          <a:xfrm>
            <a:off x="315686" y="79518"/>
            <a:ext cx="11756339" cy="369332"/>
          </a:xfrm>
        </p:spPr>
        <p:txBody>
          <a:bodyPr/>
          <a:lstStyle/>
          <a:p>
            <a:r>
              <a:rPr lang="en-GB" dirty="0"/>
              <a:t>“Lidar curtain” of space-borne lidar (CALIPSO (532 nm)), attenuated backscatter: </a:t>
            </a:r>
            <a:r>
              <a:rPr lang="el-GR" i="1" dirty="0"/>
              <a:t>β</a:t>
            </a:r>
            <a:r>
              <a:rPr lang="en-GB" i="1" dirty="0"/>
              <a:t>T</a:t>
            </a:r>
            <a:r>
              <a:rPr lang="en-GB" baseline="30000" dirty="0"/>
              <a:t>2</a:t>
            </a:r>
            <a:endParaRPr lang="en-GB" dirty="0"/>
          </a:p>
        </p:txBody>
      </p:sp>
      <p:sp>
        <p:nvSpPr>
          <p:cNvPr id="4" name="Slide Number Placeholder 3">
            <a:extLst>
              <a:ext uri="{FF2B5EF4-FFF2-40B4-BE49-F238E27FC236}">
                <a16:creationId xmlns:a16="http://schemas.microsoft.com/office/drawing/2014/main" id="{038A07D3-2C2A-4E08-BBC3-FD0782AB50A5}"/>
              </a:ext>
            </a:extLst>
          </p:cNvPr>
          <p:cNvSpPr>
            <a:spLocks noGrp="1"/>
          </p:cNvSpPr>
          <p:nvPr>
            <p:ph type="sldNum" sz="quarter" idx="10"/>
          </p:nvPr>
        </p:nvSpPr>
        <p:spPr/>
        <p:txBody>
          <a:bodyPr/>
          <a:lstStyle/>
          <a:p>
            <a:fld id="{6B3B0B0F-E794-1244-9699-107C60B9C23A}" type="slidenum">
              <a:rPr lang="en-US" smtClean="0"/>
              <a:pPr/>
              <a:t>10</a:t>
            </a:fld>
            <a:endParaRPr lang="en-US" dirty="0"/>
          </a:p>
        </p:txBody>
      </p:sp>
      <p:sp>
        <p:nvSpPr>
          <p:cNvPr id="5" name="Footer Placeholder 4">
            <a:extLst>
              <a:ext uri="{FF2B5EF4-FFF2-40B4-BE49-F238E27FC236}">
                <a16:creationId xmlns:a16="http://schemas.microsoft.com/office/drawing/2014/main" id="{6B1A9819-97EC-4EC7-BB9B-C8AFFBE4DB49}"/>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5">
            <a:extLst>
              <a:ext uri="{FF2B5EF4-FFF2-40B4-BE49-F238E27FC236}">
                <a16:creationId xmlns:a16="http://schemas.microsoft.com/office/drawing/2014/main" id="{2566D89C-5169-4975-8497-00BD840D83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742" y="448850"/>
            <a:ext cx="11420130" cy="5859405"/>
          </a:xfrm>
          <a:prstGeom prst="rect">
            <a:avLst/>
          </a:prstGeom>
        </p:spPr>
      </p:pic>
      <p:sp>
        <p:nvSpPr>
          <p:cNvPr id="7" name="TextBox 6">
            <a:extLst>
              <a:ext uri="{FF2B5EF4-FFF2-40B4-BE49-F238E27FC236}">
                <a16:creationId xmlns:a16="http://schemas.microsoft.com/office/drawing/2014/main" id="{348C0435-0BFB-47B0-9014-6EDF2884E4D2}"/>
              </a:ext>
            </a:extLst>
          </p:cNvPr>
          <p:cNvSpPr txBox="1"/>
          <p:nvPr/>
        </p:nvSpPr>
        <p:spPr>
          <a:xfrm>
            <a:off x="1828423" y="2700390"/>
            <a:ext cx="1729740" cy="1200329"/>
          </a:xfrm>
          <a:prstGeom prst="rect">
            <a:avLst/>
          </a:prstGeom>
          <a:noFill/>
        </p:spPr>
        <p:txBody>
          <a:bodyPr wrap="square" rtlCol="0">
            <a:spAutoFit/>
          </a:bodyPr>
          <a:lstStyle/>
          <a:p>
            <a:r>
              <a:rPr lang="en-GB" dirty="0">
                <a:solidFill>
                  <a:srgbClr val="FFFFFF"/>
                </a:solidFill>
                <a:latin typeface="Arial"/>
              </a:rPr>
              <a:t>Total attenuation below optically thick clouds</a:t>
            </a:r>
          </a:p>
        </p:txBody>
      </p:sp>
      <p:cxnSp>
        <p:nvCxnSpPr>
          <p:cNvPr id="8" name="Straight Arrow Connector 7">
            <a:extLst>
              <a:ext uri="{FF2B5EF4-FFF2-40B4-BE49-F238E27FC236}">
                <a16:creationId xmlns:a16="http://schemas.microsoft.com/office/drawing/2014/main" id="{DACC2978-2B0B-4C32-ADC0-285A917EECA2}"/>
              </a:ext>
            </a:extLst>
          </p:cNvPr>
          <p:cNvCxnSpPr>
            <a:cxnSpLocks/>
          </p:cNvCxnSpPr>
          <p:nvPr/>
        </p:nvCxnSpPr>
        <p:spPr bwMode="auto">
          <a:xfrm>
            <a:off x="2693293" y="3900719"/>
            <a:ext cx="809079" cy="1106710"/>
          </a:xfrm>
          <a:prstGeom prst="straightConnector1">
            <a:avLst/>
          </a:prstGeom>
          <a:solidFill>
            <a:schemeClr val="accent1"/>
          </a:solidFill>
          <a:ln w="28575" cap="flat" cmpd="sng" algn="ctr">
            <a:solidFill>
              <a:schemeClr val="bg1"/>
            </a:solidFill>
            <a:prstDash val="solid"/>
            <a:round/>
            <a:headEnd type="none" w="med" len="med"/>
            <a:tailEnd type="triangle"/>
          </a:ln>
          <a:effectLst/>
        </p:spPr>
      </p:cxnSp>
      <p:sp>
        <p:nvSpPr>
          <p:cNvPr id="9" name="TextBox 8">
            <a:extLst>
              <a:ext uri="{FF2B5EF4-FFF2-40B4-BE49-F238E27FC236}">
                <a16:creationId xmlns:a16="http://schemas.microsoft.com/office/drawing/2014/main" id="{96F573C7-C63B-4656-83E1-498BC382022D}"/>
              </a:ext>
            </a:extLst>
          </p:cNvPr>
          <p:cNvSpPr txBox="1"/>
          <p:nvPr/>
        </p:nvSpPr>
        <p:spPr>
          <a:xfrm>
            <a:off x="6454775" y="1580607"/>
            <a:ext cx="1729740" cy="646331"/>
          </a:xfrm>
          <a:prstGeom prst="rect">
            <a:avLst/>
          </a:prstGeom>
          <a:noFill/>
        </p:spPr>
        <p:txBody>
          <a:bodyPr wrap="square" rtlCol="0">
            <a:spAutoFit/>
          </a:bodyPr>
          <a:lstStyle/>
          <a:p>
            <a:r>
              <a:rPr lang="en-GB" dirty="0">
                <a:solidFill>
                  <a:srgbClr val="FFFFFF"/>
                </a:solidFill>
                <a:latin typeface="Arial"/>
              </a:rPr>
              <a:t>Transparent clouds – cirrus</a:t>
            </a:r>
          </a:p>
        </p:txBody>
      </p:sp>
      <p:cxnSp>
        <p:nvCxnSpPr>
          <p:cNvPr id="10" name="Straight Arrow Connector 9">
            <a:extLst>
              <a:ext uri="{FF2B5EF4-FFF2-40B4-BE49-F238E27FC236}">
                <a16:creationId xmlns:a16="http://schemas.microsoft.com/office/drawing/2014/main" id="{1172AD46-852E-4CB0-9938-B5FDE3CBBF6B}"/>
              </a:ext>
            </a:extLst>
          </p:cNvPr>
          <p:cNvCxnSpPr>
            <a:cxnSpLocks/>
            <a:stCxn id="9" idx="2"/>
          </p:cNvCxnSpPr>
          <p:nvPr/>
        </p:nvCxnSpPr>
        <p:spPr bwMode="auto">
          <a:xfrm flipH="1">
            <a:off x="6726872" y="2226938"/>
            <a:ext cx="592773" cy="1129105"/>
          </a:xfrm>
          <a:prstGeom prst="straightConnector1">
            <a:avLst/>
          </a:prstGeom>
          <a:solidFill>
            <a:schemeClr val="accent1"/>
          </a:solidFill>
          <a:ln w="28575" cap="flat" cmpd="sng" algn="ctr">
            <a:solidFill>
              <a:schemeClr val="bg1"/>
            </a:solidFill>
            <a:prstDash val="solid"/>
            <a:round/>
            <a:headEnd type="none" w="med" len="med"/>
            <a:tailEnd type="triangle"/>
          </a:ln>
          <a:effectLst/>
        </p:spPr>
      </p:cxnSp>
      <p:sp>
        <p:nvSpPr>
          <p:cNvPr id="11" name="TextBox 10">
            <a:extLst>
              <a:ext uri="{FF2B5EF4-FFF2-40B4-BE49-F238E27FC236}">
                <a16:creationId xmlns:a16="http://schemas.microsoft.com/office/drawing/2014/main" id="{BC01D7DD-58D5-44E4-87BD-1329BE06A1D7}"/>
              </a:ext>
            </a:extLst>
          </p:cNvPr>
          <p:cNvSpPr txBox="1"/>
          <p:nvPr/>
        </p:nvSpPr>
        <p:spPr>
          <a:xfrm>
            <a:off x="8959273" y="3916960"/>
            <a:ext cx="1729740" cy="646331"/>
          </a:xfrm>
          <a:prstGeom prst="rect">
            <a:avLst/>
          </a:prstGeom>
          <a:noFill/>
        </p:spPr>
        <p:txBody>
          <a:bodyPr wrap="square" rtlCol="0">
            <a:spAutoFit/>
          </a:bodyPr>
          <a:lstStyle/>
          <a:p>
            <a:r>
              <a:rPr lang="en-GB" dirty="0">
                <a:solidFill>
                  <a:srgbClr val="FFFFFF"/>
                </a:solidFill>
                <a:latin typeface="Arial"/>
              </a:rPr>
              <a:t>aerosol e.g. dust, smoke</a:t>
            </a:r>
          </a:p>
        </p:txBody>
      </p:sp>
      <p:cxnSp>
        <p:nvCxnSpPr>
          <p:cNvPr id="12" name="Straight Arrow Connector 11">
            <a:extLst>
              <a:ext uri="{FF2B5EF4-FFF2-40B4-BE49-F238E27FC236}">
                <a16:creationId xmlns:a16="http://schemas.microsoft.com/office/drawing/2014/main" id="{6319FBBC-1614-447A-B7E4-244EB4C5FAF6}"/>
              </a:ext>
            </a:extLst>
          </p:cNvPr>
          <p:cNvCxnSpPr>
            <a:cxnSpLocks/>
            <a:stCxn id="11" idx="2"/>
          </p:cNvCxnSpPr>
          <p:nvPr/>
        </p:nvCxnSpPr>
        <p:spPr bwMode="auto">
          <a:xfrm flipH="1">
            <a:off x="9582539" y="4563291"/>
            <a:ext cx="241604" cy="615199"/>
          </a:xfrm>
          <a:prstGeom prst="straightConnector1">
            <a:avLst/>
          </a:prstGeom>
          <a:solidFill>
            <a:schemeClr val="accent1"/>
          </a:solidFill>
          <a:ln w="28575" cap="flat" cmpd="sng" algn="ctr">
            <a:solidFill>
              <a:schemeClr val="bg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7AF7E7C-A044-46D2-B48C-569A4D28372F}"/>
                  </a:ext>
                </a:extLst>
              </p:cNvPr>
              <p:cNvSpPr txBox="1"/>
              <p:nvPr/>
            </p:nvSpPr>
            <p:spPr>
              <a:xfrm>
                <a:off x="7023257" y="3719492"/>
                <a:ext cx="1896803" cy="923330"/>
              </a:xfrm>
              <a:prstGeom prst="rect">
                <a:avLst/>
              </a:prstGeom>
              <a:noFill/>
            </p:spPr>
            <p:txBody>
              <a:bodyPr wrap="square" rtlCol="0">
                <a:spAutoFit/>
              </a:bodyPr>
              <a:lstStyle/>
              <a:p>
                <a:r>
                  <a:rPr lang="en-GB" dirty="0">
                    <a:solidFill>
                      <a:srgbClr val="FFFFFF"/>
                    </a:solidFill>
                    <a:latin typeface="Arial"/>
                  </a:rPr>
                  <a:t>Scattering from molecules (clear air) </a:t>
                </a:r>
                <a14:m>
                  <m:oMath xmlns:m="http://schemas.openxmlformats.org/officeDocument/2006/math">
                    <m:r>
                      <a:rPr lang="en-GB" i="1" smtClean="0">
                        <a:solidFill>
                          <a:srgbClr val="FFFFFF"/>
                        </a:solidFill>
                        <a:latin typeface="Cambria Math" panose="02040503050406030204" pitchFamily="18" charset="0"/>
                        <a:ea typeface="Cambria Math" panose="02040503050406030204" pitchFamily="18" charset="0"/>
                      </a:rPr>
                      <m:t>∝</m:t>
                    </m:r>
                    <m:r>
                      <a:rPr lang="en-GB" b="0" i="1" smtClean="0">
                        <a:solidFill>
                          <a:srgbClr val="FFFFFF"/>
                        </a:solidFill>
                        <a:latin typeface="Cambria Math" panose="02040503050406030204" pitchFamily="18" charset="0"/>
                        <a:ea typeface="Cambria Math" panose="02040503050406030204" pitchFamily="18" charset="0"/>
                      </a:rPr>
                      <m:t>𝑑𝑒𝑛𝑠𝑖𝑡𝑦</m:t>
                    </m:r>
                  </m:oMath>
                </a14:m>
                <a:endParaRPr lang="en-GB" dirty="0">
                  <a:solidFill>
                    <a:srgbClr val="FFFFFF"/>
                  </a:solidFill>
                  <a:latin typeface="Arial"/>
                </a:endParaRPr>
              </a:p>
            </p:txBody>
          </p:sp>
        </mc:Choice>
        <mc:Fallback xmlns="">
          <p:sp>
            <p:nvSpPr>
              <p:cNvPr id="13" name="TextBox 12">
                <a:extLst>
                  <a:ext uri="{FF2B5EF4-FFF2-40B4-BE49-F238E27FC236}">
                    <a16:creationId xmlns:a16="http://schemas.microsoft.com/office/drawing/2014/main" id="{87AF7E7C-A044-46D2-B48C-569A4D28372F}"/>
                  </a:ext>
                </a:extLst>
              </p:cNvPr>
              <p:cNvSpPr txBox="1">
                <a:spLocks noRot="1" noChangeAspect="1" noMove="1" noResize="1" noEditPoints="1" noAdjustHandles="1" noChangeArrowheads="1" noChangeShapeType="1" noTextEdit="1"/>
              </p:cNvSpPr>
              <p:nvPr/>
            </p:nvSpPr>
            <p:spPr>
              <a:xfrm>
                <a:off x="7023257" y="3719492"/>
                <a:ext cx="1896803" cy="923330"/>
              </a:xfrm>
              <a:prstGeom prst="rect">
                <a:avLst/>
              </a:prstGeom>
              <a:blipFill>
                <a:blip r:embed="rId3"/>
                <a:stretch>
                  <a:fillRect l="-2572" t="-3289" r="-3537" b="-9211"/>
                </a:stretch>
              </a:blipFill>
            </p:spPr>
            <p:txBody>
              <a:bodyPr/>
              <a:lstStyle/>
              <a:p>
                <a:r>
                  <a:rPr lang="en-GB">
                    <a:noFill/>
                  </a:rPr>
                  <a:t> </a:t>
                </a:r>
              </a:p>
            </p:txBody>
          </p:sp>
        </mc:Fallback>
      </mc:AlternateContent>
      <p:pic>
        <p:nvPicPr>
          <p:cNvPr id="19" name="Picture 18">
            <a:extLst>
              <a:ext uri="{FF2B5EF4-FFF2-40B4-BE49-F238E27FC236}">
                <a16:creationId xmlns:a16="http://schemas.microsoft.com/office/drawing/2014/main" id="{04474D34-EC50-4014-AF6F-0D503CF27D93}"/>
              </a:ext>
            </a:extLst>
          </p:cNvPr>
          <p:cNvPicPr>
            <a:picLocks noChangeAspect="1"/>
          </p:cNvPicPr>
          <p:nvPr/>
        </p:nvPicPr>
        <p:blipFill>
          <a:blip r:embed="rId4"/>
          <a:stretch>
            <a:fillRect/>
          </a:stretch>
        </p:blipFill>
        <p:spPr>
          <a:xfrm>
            <a:off x="8182100" y="1009767"/>
            <a:ext cx="2506913" cy="2346276"/>
          </a:xfrm>
          <a:prstGeom prst="rect">
            <a:avLst/>
          </a:prstGeom>
        </p:spPr>
      </p:pic>
      <p:sp>
        <p:nvSpPr>
          <p:cNvPr id="24" name="TextBox 23">
            <a:extLst>
              <a:ext uri="{FF2B5EF4-FFF2-40B4-BE49-F238E27FC236}">
                <a16:creationId xmlns:a16="http://schemas.microsoft.com/office/drawing/2014/main" id="{22A8C52D-3BB2-4CBB-B241-83106A0C7173}"/>
              </a:ext>
            </a:extLst>
          </p:cNvPr>
          <p:cNvSpPr txBox="1"/>
          <p:nvPr/>
        </p:nvSpPr>
        <p:spPr>
          <a:xfrm>
            <a:off x="9089571" y="6308255"/>
            <a:ext cx="1505540" cy="369332"/>
          </a:xfrm>
          <a:prstGeom prst="rect">
            <a:avLst/>
          </a:prstGeom>
          <a:noFill/>
        </p:spPr>
        <p:txBody>
          <a:bodyPr wrap="none" rtlCol="0">
            <a:spAutoFit/>
          </a:bodyPr>
          <a:lstStyle/>
          <a:p>
            <a:r>
              <a:rPr lang="en-GB" dirty="0"/>
              <a:t>credit: NASA</a:t>
            </a:r>
          </a:p>
        </p:txBody>
      </p:sp>
    </p:spTree>
    <p:extLst>
      <p:ext uri="{BB962C8B-B14F-4D97-AF65-F5344CB8AC3E}">
        <p14:creationId xmlns:p14="http://schemas.microsoft.com/office/powerpoint/2010/main" val="2641556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16030-48EE-49B2-BED9-8A9DFDDF9AF0}"/>
              </a:ext>
            </a:extLst>
          </p:cNvPr>
          <p:cNvSpPr>
            <a:spLocks noGrp="1"/>
          </p:cNvSpPr>
          <p:nvPr>
            <p:ph type="title"/>
          </p:nvPr>
        </p:nvSpPr>
        <p:spPr>
          <a:xfrm>
            <a:off x="1027289" y="347756"/>
            <a:ext cx="7869600" cy="369332"/>
          </a:xfrm>
        </p:spPr>
        <p:txBody>
          <a:bodyPr/>
          <a:lstStyle/>
          <a:p>
            <a:r>
              <a:rPr lang="en-GB" dirty="0"/>
              <a:t>What’s different about a Doppler lidar</a:t>
            </a:r>
          </a:p>
        </p:txBody>
      </p:sp>
      <p:sp>
        <p:nvSpPr>
          <p:cNvPr id="3" name="Content Placeholder 2">
            <a:extLst>
              <a:ext uri="{FF2B5EF4-FFF2-40B4-BE49-F238E27FC236}">
                <a16:creationId xmlns:a16="http://schemas.microsoft.com/office/drawing/2014/main" id="{33F416AB-BE32-4689-AE92-AFD156427AAB}"/>
              </a:ext>
            </a:extLst>
          </p:cNvPr>
          <p:cNvSpPr>
            <a:spLocks noGrp="1"/>
          </p:cNvSpPr>
          <p:nvPr>
            <p:ph sz="quarter" idx="14"/>
          </p:nvPr>
        </p:nvSpPr>
        <p:spPr>
          <a:xfrm>
            <a:off x="1027289" y="936000"/>
            <a:ext cx="10261600" cy="4986000"/>
          </a:xfrm>
        </p:spPr>
        <p:txBody>
          <a:bodyPr/>
          <a:lstStyle/>
          <a:p>
            <a:r>
              <a:rPr lang="en-GB" sz="2000" dirty="0"/>
              <a:t>Lidars for atmospheric measurements (like CALIPSO) exploit the </a:t>
            </a:r>
            <a:r>
              <a:rPr lang="en-GB" sz="2000" b="1" dirty="0"/>
              <a:t>amplitude of backscatter signal </a:t>
            </a:r>
            <a:r>
              <a:rPr lang="en-GB" sz="2000" dirty="0"/>
              <a:t>and properties such as the </a:t>
            </a:r>
            <a:r>
              <a:rPr lang="en-GB" sz="2000" b="1" dirty="0"/>
              <a:t>polarisation</a:t>
            </a:r>
            <a:r>
              <a:rPr lang="en-GB" sz="2000" dirty="0"/>
              <a:t> (at several frequencies) to provide information about the </a:t>
            </a:r>
            <a:r>
              <a:rPr lang="en-GB" sz="2000" b="1" dirty="0"/>
              <a:t>atmospheric composition</a:t>
            </a:r>
          </a:p>
          <a:p>
            <a:r>
              <a:rPr lang="en-GB" sz="2000" dirty="0"/>
              <a:t>Doppler lidars measure the </a:t>
            </a:r>
            <a:r>
              <a:rPr lang="en-GB" sz="2000" b="1" dirty="0"/>
              <a:t>change in the frequency </a:t>
            </a:r>
            <a:r>
              <a:rPr lang="en-GB" sz="2000" dirty="0"/>
              <a:t>(Doppler shift) of the received signal relative to that emitted </a:t>
            </a:r>
            <a:r>
              <a:rPr lang="en-GB" sz="2000" b="1" dirty="0"/>
              <a:t>to determine line-of-sight wind</a:t>
            </a:r>
          </a:p>
          <a:p>
            <a:pPr lvl="1"/>
            <a:r>
              <a:rPr lang="en-GB" sz="1800" dirty="0"/>
              <a:t>N.B. Aeolus also provides atmospheric composition information (Level-2A product) and is a useful demonstration of space-based UV lidar for this purpose; in anticipation of ESA’s </a:t>
            </a:r>
            <a:r>
              <a:rPr lang="en-GB" sz="1800" dirty="0" err="1"/>
              <a:t>EarthCare</a:t>
            </a:r>
            <a:r>
              <a:rPr lang="en-GB" sz="1800" dirty="0"/>
              <a:t> mission (ATLID lidar)</a:t>
            </a:r>
          </a:p>
        </p:txBody>
      </p:sp>
      <p:sp>
        <p:nvSpPr>
          <p:cNvPr id="4" name="Slide Number Placeholder 3">
            <a:extLst>
              <a:ext uri="{FF2B5EF4-FFF2-40B4-BE49-F238E27FC236}">
                <a16:creationId xmlns:a16="http://schemas.microsoft.com/office/drawing/2014/main" id="{2E4136A5-88E6-4788-9DB4-FE659F93C767}"/>
              </a:ext>
            </a:extLst>
          </p:cNvPr>
          <p:cNvSpPr>
            <a:spLocks noGrp="1"/>
          </p:cNvSpPr>
          <p:nvPr>
            <p:ph type="sldNum" sz="quarter" idx="10"/>
          </p:nvPr>
        </p:nvSpPr>
        <p:spPr/>
        <p:txBody>
          <a:bodyPr/>
          <a:lstStyle/>
          <a:p>
            <a:fld id="{6B3B0B0F-E794-1244-9699-107C60B9C23A}" type="slidenum">
              <a:rPr lang="en-US" smtClean="0"/>
              <a:pPr/>
              <a:t>11</a:t>
            </a:fld>
            <a:endParaRPr lang="en-US" dirty="0"/>
          </a:p>
        </p:txBody>
      </p:sp>
      <p:sp>
        <p:nvSpPr>
          <p:cNvPr id="5" name="Footer Placeholder 4">
            <a:extLst>
              <a:ext uri="{FF2B5EF4-FFF2-40B4-BE49-F238E27FC236}">
                <a16:creationId xmlns:a16="http://schemas.microsoft.com/office/drawing/2014/main" id="{069650DE-9A14-4B1F-9079-72EE28F1017D}"/>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2947176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6AA43-1101-443C-8EDA-304739CAFE45}"/>
              </a:ext>
            </a:extLst>
          </p:cNvPr>
          <p:cNvSpPr>
            <a:spLocks noGrp="1"/>
          </p:cNvSpPr>
          <p:nvPr>
            <p:ph type="title"/>
          </p:nvPr>
        </p:nvSpPr>
        <p:spPr>
          <a:xfrm>
            <a:off x="210860" y="103141"/>
            <a:ext cx="7869600" cy="369332"/>
          </a:xfrm>
        </p:spPr>
        <p:txBody>
          <a:bodyPr/>
          <a:lstStyle/>
          <a:p>
            <a:r>
              <a:rPr lang="en-GB" dirty="0"/>
              <a:t>Doppler wind lidar</a:t>
            </a:r>
          </a:p>
        </p:txBody>
      </p:sp>
      <p:sp>
        <p:nvSpPr>
          <p:cNvPr id="4" name="Slide Number Placeholder 3">
            <a:extLst>
              <a:ext uri="{FF2B5EF4-FFF2-40B4-BE49-F238E27FC236}">
                <a16:creationId xmlns:a16="http://schemas.microsoft.com/office/drawing/2014/main" id="{B9C21C4D-AD45-487C-A1EC-5A361AE32064}"/>
              </a:ext>
            </a:extLst>
          </p:cNvPr>
          <p:cNvSpPr>
            <a:spLocks noGrp="1"/>
          </p:cNvSpPr>
          <p:nvPr>
            <p:ph type="sldNum" sz="quarter" idx="10"/>
          </p:nvPr>
        </p:nvSpPr>
        <p:spPr/>
        <p:txBody>
          <a:bodyPr/>
          <a:lstStyle/>
          <a:p>
            <a:fld id="{6B3B0B0F-E794-1244-9699-107C60B9C23A}" type="slidenum">
              <a:rPr lang="en-US" smtClean="0"/>
              <a:pPr/>
              <a:t>12</a:t>
            </a:fld>
            <a:endParaRPr lang="en-US" dirty="0"/>
          </a:p>
        </p:txBody>
      </p:sp>
      <p:sp>
        <p:nvSpPr>
          <p:cNvPr id="5" name="Footer Placeholder 4">
            <a:extLst>
              <a:ext uri="{FF2B5EF4-FFF2-40B4-BE49-F238E27FC236}">
                <a16:creationId xmlns:a16="http://schemas.microsoft.com/office/drawing/2014/main" id="{57FFFA7C-2C77-4FE7-8268-B2FECF643981}"/>
              </a:ext>
            </a:extLst>
          </p:cNvPr>
          <p:cNvSpPr>
            <a:spLocks noGrp="1"/>
          </p:cNvSpPr>
          <p:nvPr>
            <p:ph type="ftr" sz="quarter" idx="3"/>
          </p:nvPr>
        </p:nvSpPr>
        <p:spPr/>
        <p:txBody>
          <a:bodyPr/>
          <a:lstStyle/>
          <a:p>
            <a:pPr algn="ctr"/>
            <a:r>
              <a:rPr lang="en-US"/>
              <a:t>European Centre for Medium-Range Weather Forecasts</a:t>
            </a:r>
            <a:endParaRPr lang="en-US" dirty="0"/>
          </a:p>
        </p:txBody>
      </p:sp>
      <mc:AlternateContent xmlns:mc="http://schemas.openxmlformats.org/markup-compatibility/2006">
        <mc:Choice xmlns:a14="http://schemas.microsoft.com/office/drawing/2010/main" Requires="a14">
          <p:sp>
            <p:nvSpPr>
              <p:cNvPr id="10" name="Content Placeholder 2">
                <a:extLst>
                  <a:ext uri="{FF2B5EF4-FFF2-40B4-BE49-F238E27FC236}">
                    <a16:creationId xmlns:a16="http://schemas.microsoft.com/office/drawing/2014/main" id="{F29D7FB8-A7A8-4F07-8D58-C41C0DFB9DC1}"/>
                  </a:ext>
                </a:extLst>
              </p:cNvPr>
              <p:cNvSpPr>
                <a:spLocks noGrp="1"/>
              </p:cNvSpPr>
              <p:nvPr>
                <p:ph sz="quarter" idx="14"/>
              </p:nvPr>
            </p:nvSpPr>
            <p:spPr>
              <a:xfrm>
                <a:off x="210859" y="736246"/>
                <a:ext cx="8921851" cy="5924197"/>
              </a:xfrm>
              <a:solidFill>
                <a:schemeClr val="bg1"/>
              </a:solidFill>
            </p:spPr>
            <p:txBody>
              <a:bodyPr/>
              <a:lstStyle/>
              <a:p>
                <a:pPr indent="0">
                  <a:buNone/>
                </a:pPr>
                <a:r>
                  <a:rPr lang="en-GB" sz="2000" dirty="0"/>
                  <a:t>A DWL measures the Doppler frequency shift of backscattered light</a:t>
                </a:r>
              </a:p>
              <a:p>
                <a:pPr lvl="1"/>
                <a:endParaRPr lang="en-GB" sz="2000" dirty="0"/>
              </a:p>
              <a:p>
                <a:pPr lvl="1"/>
                <a:endParaRPr lang="en-GB" sz="2000" dirty="0"/>
              </a:p>
              <a:p>
                <a:pPr lvl="1"/>
                <a:endParaRPr lang="en-GB" sz="2000" dirty="0"/>
              </a:p>
              <a:p>
                <a:pPr lvl="1"/>
                <a:endParaRPr lang="en-GB" sz="2000" dirty="0"/>
              </a:p>
              <a:p>
                <a:pPr lvl="1"/>
                <a:r>
                  <a:rPr lang="en-GB" sz="2000" dirty="0"/>
                  <a:t>Doppler frequency shift: </a:t>
                </a:r>
                <a14:m>
                  <m:oMath xmlns:m="http://schemas.openxmlformats.org/officeDocument/2006/math">
                    <m:r>
                      <a:rPr lang="en-GB" sz="2000" i="1">
                        <a:latin typeface="Cambria Math"/>
                        <a:ea typeface="Cambria Math"/>
                      </a:rPr>
                      <m:t>∆</m:t>
                    </m:r>
                    <m:r>
                      <a:rPr lang="en-GB" sz="2000" i="1">
                        <a:latin typeface="Cambria Math"/>
                        <a:ea typeface="Cambria Math"/>
                      </a:rPr>
                      <m:t>𝒇</m:t>
                    </m:r>
                    <m:r>
                      <a:rPr lang="en-GB" sz="2000" i="1">
                        <a:latin typeface="Cambria Math"/>
                        <a:ea typeface="Cambria Math"/>
                      </a:rPr>
                      <m:t>=</m:t>
                    </m:r>
                    <m:r>
                      <a:rPr lang="en-GB" sz="2000" i="1">
                        <a:latin typeface="Cambria Math"/>
                        <a:ea typeface="Cambria Math"/>
                      </a:rPr>
                      <m:t>𝟐</m:t>
                    </m:r>
                    <m:sSub>
                      <m:sSubPr>
                        <m:ctrlPr>
                          <a:rPr lang="en-GB" sz="2000" i="1">
                            <a:latin typeface="Cambria Math" panose="02040503050406030204" pitchFamily="18" charset="0"/>
                            <a:ea typeface="Cambria Math"/>
                          </a:rPr>
                        </m:ctrlPr>
                      </m:sSubPr>
                      <m:e>
                        <m:r>
                          <a:rPr lang="en-GB" sz="2000" i="1">
                            <a:latin typeface="Cambria Math"/>
                            <a:ea typeface="Cambria Math"/>
                          </a:rPr>
                          <m:t>𝒇</m:t>
                        </m:r>
                      </m:e>
                      <m:sub>
                        <m:r>
                          <a:rPr lang="en-GB" sz="2000" i="1">
                            <a:latin typeface="Cambria Math"/>
                            <a:ea typeface="Cambria Math"/>
                          </a:rPr>
                          <m:t>𝟎</m:t>
                        </m:r>
                      </m:sub>
                    </m:sSub>
                    <m:sSub>
                      <m:sSubPr>
                        <m:ctrlPr>
                          <a:rPr lang="en-GB" sz="2000" i="1" smtClean="0">
                            <a:solidFill>
                              <a:srgbClr val="00B050"/>
                            </a:solidFill>
                            <a:latin typeface="Cambria Math" panose="02040503050406030204" pitchFamily="18" charset="0"/>
                            <a:ea typeface="Cambria Math"/>
                          </a:rPr>
                        </m:ctrlPr>
                      </m:sSubPr>
                      <m:e>
                        <m:r>
                          <a:rPr lang="en-GB" sz="2000" i="1">
                            <a:solidFill>
                              <a:srgbClr val="00B050"/>
                            </a:solidFill>
                            <a:latin typeface="Cambria Math"/>
                            <a:ea typeface="Cambria Math"/>
                          </a:rPr>
                          <m:t>𝒗</m:t>
                        </m:r>
                      </m:e>
                      <m:sub>
                        <m:r>
                          <a:rPr lang="en-GB" sz="2000" i="1">
                            <a:solidFill>
                              <a:srgbClr val="00B050"/>
                            </a:solidFill>
                            <a:latin typeface="Cambria Math"/>
                            <a:ea typeface="Cambria Math"/>
                          </a:rPr>
                          <m:t>𝑳𝑶𝑺</m:t>
                        </m:r>
                      </m:sub>
                    </m:sSub>
                    <m:r>
                      <a:rPr lang="en-GB" sz="2000" i="1">
                        <a:latin typeface="Cambria Math"/>
                        <a:ea typeface="Cambria Math"/>
                      </a:rPr>
                      <m:t>/</m:t>
                    </m:r>
                    <m:r>
                      <a:rPr lang="en-GB" sz="2000" i="1">
                        <a:latin typeface="Cambria Math"/>
                        <a:ea typeface="Cambria Math"/>
                      </a:rPr>
                      <m:t>𝒄</m:t>
                    </m:r>
                  </m:oMath>
                </a14:m>
                <a:endParaRPr lang="en-GB" sz="2000" dirty="0"/>
              </a:p>
              <a:p>
                <a:pPr lvl="2"/>
                <a14:m>
                  <m:oMath xmlns:m="http://schemas.openxmlformats.org/officeDocument/2006/math">
                    <m:r>
                      <a:rPr lang="en-GB" sz="2000" i="1">
                        <a:latin typeface="Cambria Math"/>
                        <a:ea typeface="Cambria Math"/>
                      </a:rPr>
                      <m:t>∆</m:t>
                    </m:r>
                    <m:r>
                      <a:rPr lang="en-GB" sz="2000" i="1" smtClean="0">
                        <a:latin typeface="Cambria Math"/>
                        <a:ea typeface="Cambria Math"/>
                      </a:rPr>
                      <m:t>𝒇</m:t>
                    </m:r>
                    <m:r>
                      <a:rPr lang="en-GB" sz="2000" b="0" i="1" smtClean="0">
                        <a:latin typeface="Cambria Math" panose="02040503050406030204" pitchFamily="18" charset="0"/>
                        <a:ea typeface="Cambria Math"/>
                      </a:rPr>
                      <m:t>=</m:t>
                    </m:r>
                  </m:oMath>
                </a14:m>
                <a:r>
                  <a:rPr lang="en-GB" sz="2000" i="1" dirty="0">
                    <a:latin typeface="Cambria Math" panose="02040503050406030204" pitchFamily="18" charset="0"/>
                    <a:ea typeface="Cambria Math"/>
                  </a:rPr>
                  <a:t> </a:t>
                </a:r>
                <a:r>
                  <a:rPr lang="en-GB" sz="2000" dirty="0">
                    <a:ea typeface="Cambria Math"/>
                    <a:cs typeface="Calibri" panose="020F0502020204030204" pitchFamily="34" charset="0"/>
                  </a:rPr>
                  <a:t>change in frequency</a:t>
                </a:r>
              </a:p>
              <a:p>
                <a:pPr lvl="2"/>
                <a14:m>
                  <m:oMath xmlns:m="http://schemas.openxmlformats.org/officeDocument/2006/math">
                    <m:sSub>
                      <m:sSubPr>
                        <m:ctrlPr>
                          <a:rPr lang="en-GB" sz="2000" i="1">
                            <a:latin typeface="Cambria Math" panose="02040503050406030204" pitchFamily="18" charset="0"/>
                            <a:ea typeface="Cambria Math"/>
                          </a:rPr>
                        </m:ctrlPr>
                      </m:sSubPr>
                      <m:e>
                        <m:r>
                          <a:rPr lang="en-GB" sz="2000" i="1">
                            <a:latin typeface="Cambria Math"/>
                            <a:ea typeface="Cambria Math"/>
                          </a:rPr>
                          <m:t>𝒇</m:t>
                        </m:r>
                      </m:e>
                      <m:sub>
                        <m:r>
                          <a:rPr lang="en-GB" sz="2000" i="1">
                            <a:latin typeface="Cambria Math"/>
                            <a:ea typeface="Cambria Math"/>
                          </a:rPr>
                          <m:t>𝟎</m:t>
                        </m:r>
                      </m:sub>
                    </m:sSub>
                    <m:r>
                      <a:rPr lang="en-GB" sz="2000" b="0" i="1" smtClean="0">
                        <a:latin typeface="Cambria Math" panose="02040503050406030204" pitchFamily="18" charset="0"/>
                        <a:ea typeface="Cambria Math"/>
                      </a:rPr>
                      <m:t>=</m:t>
                    </m:r>
                  </m:oMath>
                </a14:m>
                <a:r>
                  <a:rPr lang="en-GB" sz="2000" dirty="0"/>
                  <a:t> emitted frequency e.g. ~</a:t>
                </a:r>
                <a14:m>
                  <m:oMath xmlns:m="http://schemas.openxmlformats.org/officeDocument/2006/math">
                    <m:r>
                      <a:rPr lang="en-GB" sz="2000" b="0" i="0" smtClean="0">
                        <a:latin typeface="Cambria Math" panose="02040503050406030204" pitchFamily="18" charset="0"/>
                        <a:ea typeface="Cambria Math"/>
                      </a:rPr>
                      <m:t>8.45</m:t>
                    </m:r>
                    <m:r>
                      <a:rPr lang="en-GB" sz="2000" b="0" i="1" smtClean="0">
                        <a:latin typeface="Cambria Math" panose="02040503050406030204" pitchFamily="18" charset="0"/>
                        <a:ea typeface="Cambria Math" panose="02040503050406030204" pitchFamily="18" charset="0"/>
                      </a:rPr>
                      <m:t>×</m:t>
                    </m:r>
                    <m:sSup>
                      <m:sSupPr>
                        <m:ctrlPr>
                          <a:rPr lang="en-GB" sz="2000" i="1">
                            <a:latin typeface="Cambria Math" panose="02040503050406030204" pitchFamily="18" charset="0"/>
                            <a:ea typeface="Cambria Math"/>
                          </a:rPr>
                        </m:ctrlPr>
                      </m:sSupPr>
                      <m:e>
                        <m:r>
                          <a:rPr lang="en-GB" sz="2000" i="1">
                            <a:latin typeface="Cambria Math" panose="02040503050406030204" pitchFamily="18" charset="0"/>
                            <a:ea typeface="Cambria Math"/>
                          </a:rPr>
                          <m:t>10</m:t>
                        </m:r>
                      </m:e>
                      <m:sup>
                        <m:r>
                          <a:rPr lang="en-GB" sz="2000" i="1">
                            <a:latin typeface="Cambria Math" panose="02040503050406030204" pitchFamily="18" charset="0"/>
                            <a:ea typeface="Cambria Math"/>
                          </a:rPr>
                          <m:t>8</m:t>
                        </m:r>
                      </m:sup>
                    </m:sSup>
                  </m:oMath>
                </a14:m>
                <a:r>
                  <a:rPr lang="en-GB" sz="2000" dirty="0"/>
                  <a:t> MHz for Aeolus</a:t>
                </a:r>
              </a:p>
              <a:p>
                <a:pPr lvl="2"/>
                <a14:m>
                  <m:oMath xmlns:m="http://schemas.openxmlformats.org/officeDocument/2006/math">
                    <m:r>
                      <a:rPr lang="en-GB" sz="2000" i="1">
                        <a:latin typeface="Cambria Math"/>
                        <a:ea typeface="Cambria Math"/>
                      </a:rPr>
                      <m:t>𝒄</m:t>
                    </m:r>
                    <m:r>
                      <a:rPr lang="en-GB" sz="2000" b="0" i="1" smtClean="0">
                        <a:latin typeface="Cambria Math" panose="02040503050406030204" pitchFamily="18" charset="0"/>
                        <a:ea typeface="Cambria Math"/>
                      </a:rPr>
                      <m:t>=</m:t>
                    </m:r>
                  </m:oMath>
                </a14:m>
                <a:r>
                  <a:rPr lang="en-GB" sz="2000" dirty="0"/>
                  <a:t> speed of light</a:t>
                </a:r>
              </a:p>
              <a:p>
                <a:pPr lvl="2"/>
                <a14:m>
                  <m:oMath xmlns:m="http://schemas.openxmlformats.org/officeDocument/2006/math">
                    <m:sSub>
                      <m:sSubPr>
                        <m:ctrlPr>
                          <a:rPr lang="en-GB" sz="2000" i="1">
                            <a:solidFill>
                              <a:srgbClr val="00B050"/>
                            </a:solidFill>
                            <a:latin typeface="Cambria Math" panose="02040503050406030204" pitchFamily="18" charset="0"/>
                            <a:ea typeface="Cambria Math"/>
                          </a:rPr>
                        </m:ctrlPr>
                      </m:sSubPr>
                      <m:e>
                        <m:r>
                          <a:rPr lang="en-GB" sz="2000" i="1">
                            <a:solidFill>
                              <a:srgbClr val="00B050"/>
                            </a:solidFill>
                            <a:latin typeface="Cambria Math"/>
                            <a:ea typeface="Cambria Math"/>
                          </a:rPr>
                          <m:t>𝒗</m:t>
                        </m:r>
                      </m:e>
                      <m:sub>
                        <m:r>
                          <a:rPr lang="en-GB" sz="2000" i="1">
                            <a:solidFill>
                              <a:srgbClr val="00B050"/>
                            </a:solidFill>
                            <a:latin typeface="Cambria Math"/>
                            <a:ea typeface="Cambria Math"/>
                          </a:rPr>
                          <m:t>𝑳𝑶𝑺</m:t>
                        </m:r>
                      </m:sub>
                    </m:sSub>
                    <m:r>
                      <a:rPr lang="en-GB" sz="2000" b="0" i="1" smtClean="0">
                        <a:solidFill>
                          <a:srgbClr val="00B050"/>
                        </a:solidFill>
                        <a:latin typeface="Cambria Math" panose="02040503050406030204" pitchFamily="18" charset="0"/>
                        <a:ea typeface="Cambria Math"/>
                      </a:rPr>
                      <m:t>=</m:t>
                    </m:r>
                  </m:oMath>
                </a14:m>
                <a:r>
                  <a:rPr lang="en-GB" sz="2000" dirty="0"/>
                  <a:t> component of the atmosphere’s wind velocity along the line-of-sight direction.  Average speed of molecules/particles in volume of air.</a:t>
                </a:r>
              </a:p>
              <a:p>
                <a:pPr lvl="1"/>
                <a:r>
                  <a:rPr lang="en-GB" sz="2000" dirty="0"/>
                  <a:t>Relative Doppler shift is very small, </a:t>
                </a:r>
                <a14:m>
                  <m:oMath xmlns:m="http://schemas.openxmlformats.org/officeDocument/2006/math">
                    <m:f>
                      <m:fPr>
                        <m:ctrlPr>
                          <a:rPr lang="en-GB" sz="2000" i="1" smtClean="0">
                            <a:latin typeface="Cambria Math" panose="02040503050406030204" pitchFamily="18" charset="0"/>
                            <a:ea typeface="Cambria Math"/>
                          </a:rPr>
                        </m:ctrlPr>
                      </m:fPr>
                      <m:num>
                        <m:r>
                          <a:rPr lang="en-GB" sz="2000" i="1">
                            <a:latin typeface="Cambria Math"/>
                            <a:ea typeface="Cambria Math"/>
                          </a:rPr>
                          <m:t>∆</m:t>
                        </m:r>
                        <m:r>
                          <a:rPr lang="en-GB" sz="2000" i="1">
                            <a:latin typeface="Cambria Math"/>
                            <a:ea typeface="Cambria Math"/>
                          </a:rPr>
                          <m:t>𝒇</m:t>
                        </m:r>
                      </m:num>
                      <m:den>
                        <m:sSub>
                          <m:sSubPr>
                            <m:ctrlPr>
                              <a:rPr lang="en-GB" sz="2000" i="1" smtClean="0">
                                <a:latin typeface="Cambria Math" panose="02040503050406030204" pitchFamily="18" charset="0"/>
                                <a:ea typeface="Cambria Math"/>
                              </a:rPr>
                            </m:ctrlPr>
                          </m:sSubPr>
                          <m:e>
                            <m:r>
                              <a:rPr lang="en-GB" sz="2000" b="0" i="1" smtClean="0">
                                <a:latin typeface="Cambria Math" panose="02040503050406030204" pitchFamily="18" charset="0"/>
                                <a:ea typeface="Cambria Math"/>
                              </a:rPr>
                              <m:t>𝑓</m:t>
                            </m:r>
                          </m:e>
                          <m:sub>
                            <m:r>
                              <a:rPr lang="en-GB" sz="2000" b="0" i="1" smtClean="0">
                                <a:latin typeface="Cambria Math" panose="02040503050406030204" pitchFamily="18" charset="0"/>
                                <a:ea typeface="Cambria Math"/>
                              </a:rPr>
                              <m:t>0</m:t>
                            </m:r>
                          </m:sub>
                        </m:sSub>
                      </m:den>
                    </m:f>
                    <m:r>
                      <a:rPr lang="en-GB" sz="2000" i="1" smtClean="0">
                        <a:latin typeface="Cambria Math"/>
                        <a:ea typeface="Cambria Math"/>
                      </a:rPr>
                      <m:t>≈</m:t>
                    </m:r>
                    <m:sSup>
                      <m:sSupPr>
                        <m:ctrlPr>
                          <a:rPr lang="en-GB" sz="2000" b="0" i="1" smtClean="0">
                            <a:latin typeface="Cambria Math" panose="02040503050406030204" pitchFamily="18" charset="0"/>
                            <a:ea typeface="Cambria Math"/>
                          </a:rPr>
                        </m:ctrlPr>
                      </m:sSupPr>
                      <m:e>
                        <m:r>
                          <a:rPr lang="en-GB" sz="2000" b="0" i="1" smtClean="0">
                            <a:latin typeface="Cambria Math" panose="02040503050406030204" pitchFamily="18" charset="0"/>
                            <a:ea typeface="Cambria Math"/>
                          </a:rPr>
                          <m:t>10</m:t>
                        </m:r>
                      </m:e>
                      <m:sup>
                        <m:r>
                          <a:rPr lang="en-GB" sz="2000" b="0" i="1" smtClean="0">
                            <a:latin typeface="Cambria Math" panose="02040503050406030204" pitchFamily="18" charset="0"/>
                            <a:ea typeface="Cambria Math"/>
                          </a:rPr>
                          <m:t>−8</m:t>
                        </m:r>
                      </m:sup>
                    </m:sSup>
                  </m:oMath>
                </a14:m>
                <a:r>
                  <a:rPr lang="en-GB" sz="2000" dirty="0"/>
                  <a:t> for 1 m/s LOS wind change; need </a:t>
                </a:r>
                <a:r>
                  <a:rPr lang="en-GB" sz="2000" b="1" dirty="0"/>
                  <a:t>very sensitive instrument</a:t>
                </a:r>
              </a:p>
              <a:p>
                <a:pPr lvl="1"/>
                <a:r>
                  <a:rPr lang="en-GB" sz="2000" dirty="0"/>
                  <a:t> </a:t>
                </a:r>
                <a:r>
                  <a:rPr lang="en-GB" sz="2000" u="sng" dirty="0"/>
                  <a:t>Backscattering from:</a:t>
                </a:r>
                <a:r>
                  <a:rPr lang="en-GB" sz="2000" dirty="0"/>
                  <a:t> </a:t>
                </a:r>
              </a:p>
              <a:p>
                <a:pPr lvl="2"/>
                <a:r>
                  <a:rPr lang="en-GB" sz="2000" dirty="0"/>
                  <a:t>Air molecules (clear air), particles (aerosol/cloud) and </a:t>
                </a:r>
                <a:r>
                  <a:rPr lang="en-GB" sz="2000" b="1" dirty="0"/>
                  <a:t>Earth’s surface (zero wind reference)</a:t>
                </a:r>
              </a:p>
            </p:txBody>
          </p:sp>
        </mc:Choice>
        <mc:Fallback>
          <p:sp>
            <p:nvSpPr>
              <p:cNvPr id="10" name="Content Placeholder 2">
                <a:extLst>
                  <a:ext uri="{FF2B5EF4-FFF2-40B4-BE49-F238E27FC236}">
                    <a16:creationId xmlns:a16="http://schemas.microsoft.com/office/drawing/2014/main" id="{F29D7FB8-A7A8-4F07-8D58-C41C0DFB9DC1}"/>
                  </a:ext>
                </a:extLst>
              </p:cNvPr>
              <p:cNvSpPr>
                <a:spLocks noGrp="1" noRot="1" noChangeAspect="1" noMove="1" noResize="1" noEditPoints="1" noAdjustHandles="1" noChangeArrowheads="1" noChangeShapeType="1" noTextEdit="1"/>
              </p:cNvSpPr>
              <p:nvPr>
                <p:ph sz="quarter" idx="14"/>
              </p:nvPr>
            </p:nvSpPr>
            <p:spPr>
              <a:xfrm>
                <a:off x="210859" y="736246"/>
                <a:ext cx="8921851" cy="5924197"/>
              </a:xfrm>
              <a:blipFill>
                <a:blip r:embed="rId2"/>
                <a:stretch>
                  <a:fillRect l="-1777" t="-1749" r="-2051"/>
                </a:stretch>
              </a:blipFill>
            </p:spPr>
            <p:txBody>
              <a:bodyPr/>
              <a:lstStyle/>
              <a:p>
                <a:r>
                  <a:rPr lang="en-GB">
                    <a:noFill/>
                  </a:rPr>
                  <a:t> </a:t>
                </a:r>
              </a:p>
            </p:txBody>
          </p:sp>
        </mc:Fallback>
      </mc:AlternateContent>
      <p:pic>
        <p:nvPicPr>
          <p:cNvPr id="11" name="Picture 2">
            <a:extLst>
              <a:ext uri="{FF2B5EF4-FFF2-40B4-BE49-F238E27FC236}">
                <a16:creationId xmlns:a16="http://schemas.microsoft.com/office/drawing/2014/main" id="{7A509960-D504-4127-A35E-F0E622EB01D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964" b="9929"/>
          <a:stretch/>
        </p:blipFill>
        <p:spPr bwMode="auto">
          <a:xfrm>
            <a:off x="1559132" y="1137003"/>
            <a:ext cx="4788846" cy="1306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a:extLst>
              <a:ext uri="{FF2B5EF4-FFF2-40B4-BE49-F238E27FC236}">
                <a16:creationId xmlns:a16="http://schemas.microsoft.com/office/drawing/2014/main" id="{1552DDE6-175F-446E-B7D3-2473704608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36489" y="505835"/>
            <a:ext cx="3293146" cy="3417734"/>
          </a:xfrm>
          <a:prstGeom prst="rect">
            <a:avLst/>
          </a:prstGeom>
        </p:spPr>
      </p:pic>
      <p:cxnSp>
        <p:nvCxnSpPr>
          <p:cNvPr id="14" name="Straight Arrow Connector 13">
            <a:extLst>
              <a:ext uri="{FF2B5EF4-FFF2-40B4-BE49-F238E27FC236}">
                <a16:creationId xmlns:a16="http://schemas.microsoft.com/office/drawing/2014/main" id="{010B452E-EBF9-4127-A6EF-89F941488930}"/>
              </a:ext>
            </a:extLst>
          </p:cNvPr>
          <p:cNvCxnSpPr>
            <a:cxnSpLocks/>
            <a:stCxn id="15" idx="3"/>
          </p:cNvCxnSpPr>
          <p:nvPr/>
        </p:nvCxnSpPr>
        <p:spPr>
          <a:xfrm flipH="1" flipV="1">
            <a:off x="10690580" y="2965623"/>
            <a:ext cx="225776" cy="315568"/>
          </a:xfrm>
          <a:prstGeom prst="straightConnector1">
            <a:avLst/>
          </a:prstGeom>
          <a:ln w="41275">
            <a:solidFill>
              <a:srgbClr val="00B050"/>
            </a:solidFill>
            <a:tailEnd type="triangle" w="lg" len="med"/>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Rectangle 14">
                <a:extLst>
                  <a:ext uri="{FF2B5EF4-FFF2-40B4-BE49-F238E27FC236}">
                    <a16:creationId xmlns:a16="http://schemas.microsoft.com/office/drawing/2014/main" id="{5589BBE5-50D4-4D77-88B8-BBE8E98013A4}"/>
                  </a:ext>
                </a:extLst>
              </p:cNvPr>
              <p:cNvSpPr/>
              <p:nvPr/>
            </p:nvSpPr>
            <p:spPr>
              <a:xfrm>
                <a:off x="10690579" y="3050358"/>
                <a:ext cx="225777" cy="461665"/>
              </a:xfrm>
              <a:prstGeom prst="rect">
                <a:avLst/>
              </a:prstGeom>
            </p:spPr>
            <p:txBody>
              <a:bodyPr wrap="square">
                <a:spAutoFit/>
              </a:bodyPr>
              <a:lstStyle/>
              <a:p>
                <a:pPr lvl="1"/>
                <a14:m>
                  <m:oMathPara xmlns:m="http://schemas.openxmlformats.org/officeDocument/2006/math">
                    <m:oMathParaPr>
                      <m:jc m:val="centerGroup"/>
                    </m:oMathParaPr>
                    <m:oMath xmlns:m="http://schemas.openxmlformats.org/officeDocument/2006/math">
                      <m:sSub>
                        <m:sSubPr>
                          <m:ctrlPr>
                            <a:rPr lang="en-GB" sz="2400" i="1" smtClean="0">
                              <a:solidFill>
                                <a:srgbClr val="00B050"/>
                              </a:solidFill>
                              <a:latin typeface="Cambria Math" panose="02040503050406030204" pitchFamily="18" charset="0"/>
                              <a:ea typeface="Cambria Math"/>
                            </a:rPr>
                          </m:ctrlPr>
                        </m:sSubPr>
                        <m:e>
                          <m:r>
                            <a:rPr lang="en-GB" sz="2400" i="1">
                              <a:solidFill>
                                <a:srgbClr val="00B050"/>
                              </a:solidFill>
                              <a:latin typeface="Cambria Math"/>
                              <a:ea typeface="Cambria Math"/>
                            </a:rPr>
                            <m:t>𝒗</m:t>
                          </m:r>
                        </m:e>
                        <m:sub>
                          <m:r>
                            <a:rPr lang="en-GB" sz="2400" i="1">
                              <a:solidFill>
                                <a:srgbClr val="00B050"/>
                              </a:solidFill>
                              <a:latin typeface="Cambria Math"/>
                              <a:ea typeface="Cambria Math"/>
                            </a:rPr>
                            <m:t>𝑳𝑶𝑺</m:t>
                          </m:r>
                        </m:sub>
                      </m:sSub>
                    </m:oMath>
                  </m:oMathPara>
                </a14:m>
                <a:endParaRPr lang="en-GB" sz="2400" dirty="0"/>
              </a:p>
            </p:txBody>
          </p:sp>
        </mc:Choice>
        <mc:Fallback xmlns="">
          <p:sp>
            <p:nvSpPr>
              <p:cNvPr id="15" name="Rectangle 14">
                <a:extLst>
                  <a:ext uri="{FF2B5EF4-FFF2-40B4-BE49-F238E27FC236}">
                    <a16:creationId xmlns:a16="http://schemas.microsoft.com/office/drawing/2014/main" id="{5589BBE5-50D4-4D77-88B8-BBE8E98013A4}"/>
                  </a:ext>
                </a:extLst>
              </p:cNvPr>
              <p:cNvSpPr>
                <a:spLocks noRot="1" noChangeAspect="1" noMove="1" noResize="1" noEditPoints="1" noAdjustHandles="1" noChangeArrowheads="1" noChangeShapeType="1" noTextEdit="1"/>
              </p:cNvSpPr>
              <p:nvPr/>
            </p:nvSpPr>
            <p:spPr>
              <a:xfrm>
                <a:off x="10690579" y="3050358"/>
                <a:ext cx="225777" cy="461665"/>
              </a:xfrm>
              <a:prstGeom prst="rect">
                <a:avLst/>
              </a:prstGeom>
              <a:blipFill>
                <a:blip r:embed="rId5"/>
                <a:stretch>
                  <a:fillRect r="-445946" b="-5263"/>
                </a:stretch>
              </a:blipFill>
            </p:spPr>
            <p:txBody>
              <a:bodyPr/>
              <a:lstStyle/>
              <a:p>
                <a:r>
                  <a:rPr lang="en-GB">
                    <a:noFill/>
                  </a:rPr>
                  <a:t> </a:t>
                </a:r>
              </a:p>
            </p:txBody>
          </p:sp>
        </mc:Fallback>
      </mc:AlternateContent>
      <p:sp>
        <p:nvSpPr>
          <p:cNvPr id="16" name="TextBox 15">
            <a:extLst>
              <a:ext uri="{FF2B5EF4-FFF2-40B4-BE49-F238E27FC236}">
                <a16:creationId xmlns:a16="http://schemas.microsoft.com/office/drawing/2014/main" id="{594F0532-ADE9-48BD-9575-C35BE1C4BB36}"/>
              </a:ext>
            </a:extLst>
          </p:cNvPr>
          <p:cNvSpPr txBox="1"/>
          <p:nvPr/>
        </p:nvSpPr>
        <p:spPr>
          <a:xfrm>
            <a:off x="1559132" y="1583973"/>
            <a:ext cx="1133644" cy="369332"/>
          </a:xfrm>
          <a:prstGeom prst="rect">
            <a:avLst/>
          </a:prstGeom>
          <a:noFill/>
        </p:spPr>
        <p:txBody>
          <a:bodyPr wrap="none" rtlCol="0">
            <a:spAutoFit/>
          </a:bodyPr>
          <a:lstStyle/>
          <a:p>
            <a:r>
              <a:rPr lang="en-GB" dirty="0">
                <a:solidFill>
                  <a:schemeClr val="tx2"/>
                </a:solidFill>
              </a:rPr>
              <a:t>Blue shift</a:t>
            </a:r>
          </a:p>
        </p:txBody>
      </p:sp>
      <p:sp>
        <p:nvSpPr>
          <p:cNvPr id="17" name="TextBox 16">
            <a:extLst>
              <a:ext uri="{FF2B5EF4-FFF2-40B4-BE49-F238E27FC236}">
                <a16:creationId xmlns:a16="http://schemas.microsoft.com/office/drawing/2014/main" id="{FBCD7177-D218-4DEA-88BF-5138A33F08F1}"/>
              </a:ext>
            </a:extLst>
          </p:cNvPr>
          <p:cNvSpPr txBox="1"/>
          <p:nvPr/>
        </p:nvSpPr>
        <p:spPr>
          <a:xfrm>
            <a:off x="5081287" y="1577764"/>
            <a:ext cx="1095172" cy="369332"/>
          </a:xfrm>
          <a:prstGeom prst="rect">
            <a:avLst/>
          </a:prstGeom>
          <a:noFill/>
        </p:spPr>
        <p:txBody>
          <a:bodyPr wrap="none" rtlCol="0">
            <a:spAutoFit/>
          </a:bodyPr>
          <a:lstStyle/>
          <a:p>
            <a:r>
              <a:rPr lang="en-GB" dirty="0">
                <a:solidFill>
                  <a:srgbClr val="FF0000"/>
                </a:solidFill>
              </a:rPr>
              <a:t>Red shift</a:t>
            </a:r>
          </a:p>
        </p:txBody>
      </p:sp>
    </p:spTree>
    <p:extLst>
      <p:ext uri="{BB962C8B-B14F-4D97-AF65-F5344CB8AC3E}">
        <p14:creationId xmlns:p14="http://schemas.microsoft.com/office/powerpoint/2010/main" val="535336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75F62-C99F-4D8D-AE6A-582068BDDE00}"/>
              </a:ext>
            </a:extLst>
          </p:cNvPr>
          <p:cNvSpPr>
            <a:spLocks noGrp="1"/>
          </p:cNvSpPr>
          <p:nvPr>
            <p:ph type="title"/>
          </p:nvPr>
        </p:nvSpPr>
        <p:spPr>
          <a:xfrm>
            <a:off x="3335867" y="141328"/>
            <a:ext cx="6343154" cy="369332"/>
          </a:xfrm>
        </p:spPr>
        <p:txBody>
          <a:bodyPr/>
          <a:lstStyle/>
          <a:p>
            <a:r>
              <a:rPr lang="en-US" dirty="0"/>
              <a:t>Aeolus operates lidar at 355 nm wavelength</a:t>
            </a:r>
            <a:endParaRPr lang="en-GB" dirty="0"/>
          </a:p>
        </p:txBody>
      </p:sp>
      <p:sp>
        <p:nvSpPr>
          <p:cNvPr id="4" name="Slide Number Placeholder 3">
            <a:extLst>
              <a:ext uri="{FF2B5EF4-FFF2-40B4-BE49-F238E27FC236}">
                <a16:creationId xmlns:a16="http://schemas.microsoft.com/office/drawing/2014/main" id="{4458AB56-91C6-4DBD-8974-8A6E4242AE37}"/>
              </a:ext>
            </a:extLst>
          </p:cNvPr>
          <p:cNvSpPr>
            <a:spLocks noGrp="1"/>
          </p:cNvSpPr>
          <p:nvPr>
            <p:ph type="sldNum" sz="quarter" idx="10"/>
          </p:nvPr>
        </p:nvSpPr>
        <p:spPr/>
        <p:txBody>
          <a:bodyPr/>
          <a:lstStyle/>
          <a:p>
            <a:fld id="{6B3B0B0F-E794-1244-9699-107C60B9C23A}" type="slidenum">
              <a:rPr lang="en-US" smtClean="0"/>
              <a:pPr/>
              <a:t>13</a:t>
            </a:fld>
            <a:endParaRPr lang="en-US" dirty="0"/>
          </a:p>
        </p:txBody>
      </p:sp>
      <p:sp>
        <p:nvSpPr>
          <p:cNvPr id="5" name="Footer Placeholder 4">
            <a:extLst>
              <a:ext uri="{FF2B5EF4-FFF2-40B4-BE49-F238E27FC236}">
                <a16:creationId xmlns:a16="http://schemas.microsoft.com/office/drawing/2014/main" id="{F5563A3E-0AE4-4690-8DBE-EC254EEB3497}"/>
              </a:ext>
            </a:extLst>
          </p:cNvPr>
          <p:cNvSpPr>
            <a:spLocks noGrp="1"/>
          </p:cNvSpPr>
          <p:nvPr>
            <p:ph type="ftr" sz="quarter" idx="3"/>
          </p:nvPr>
        </p:nvSpPr>
        <p:spPr>
          <a:xfrm>
            <a:off x="3502372" y="6166927"/>
            <a:ext cx="4053639" cy="230657"/>
          </a:xfrm>
        </p:spPr>
        <p:txBody>
          <a:bodyPr/>
          <a:lstStyle/>
          <a:p>
            <a:pPr algn="ctr"/>
            <a:r>
              <a:rPr lang="en-US"/>
              <a:t>European Centre for Medium-Range Weather Forecasts</a:t>
            </a:r>
            <a:endParaRPr lang="en-US" dirty="0"/>
          </a:p>
        </p:txBody>
      </p:sp>
      <p:pic>
        <p:nvPicPr>
          <p:cNvPr id="6" name="Picture 5">
            <a:extLst>
              <a:ext uri="{FF2B5EF4-FFF2-40B4-BE49-F238E27FC236}">
                <a16:creationId xmlns:a16="http://schemas.microsoft.com/office/drawing/2014/main" id="{3B740AB5-4D89-40AF-A5D7-B209B00FAEA2}"/>
              </a:ext>
            </a:extLst>
          </p:cNvPr>
          <p:cNvPicPr>
            <a:picLocks noChangeAspect="1"/>
          </p:cNvPicPr>
          <p:nvPr/>
        </p:nvPicPr>
        <p:blipFill rotWithShape="1">
          <a:blip r:embed="rId2"/>
          <a:srcRect l="14144" t="20412" r="44650" b="16378"/>
          <a:stretch/>
        </p:blipFill>
        <p:spPr>
          <a:xfrm>
            <a:off x="2160000" y="705336"/>
            <a:ext cx="6269957" cy="6011336"/>
          </a:xfrm>
          <a:prstGeom prst="rect">
            <a:avLst/>
          </a:prstGeom>
        </p:spPr>
      </p:pic>
      <p:cxnSp>
        <p:nvCxnSpPr>
          <p:cNvPr id="8" name="Straight Connector 7">
            <a:extLst>
              <a:ext uri="{FF2B5EF4-FFF2-40B4-BE49-F238E27FC236}">
                <a16:creationId xmlns:a16="http://schemas.microsoft.com/office/drawing/2014/main" id="{D9FD561B-301C-4FD4-AB6D-56D39CDC47A5}"/>
              </a:ext>
            </a:extLst>
          </p:cNvPr>
          <p:cNvCxnSpPr>
            <a:cxnSpLocks/>
            <a:stCxn id="3" idx="0"/>
          </p:cNvCxnSpPr>
          <p:nvPr/>
        </p:nvCxnSpPr>
        <p:spPr>
          <a:xfrm flipH="1" flipV="1">
            <a:off x="3234267" y="1664895"/>
            <a:ext cx="101600" cy="3966950"/>
          </a:xfrm>
          <a:prstGeom prst="line">
            <a:avLst/>
          </a:prstGeom>
          <a:ln>
            <a:solidFill>
              <a:srgbClr val="6600FF"/>
            </a:solidFill>
            <a:prstDash val="dash"/>
          </a:ln>
        </p:spPr>
        <p:style>
          <a:lnRef idx="2">
            <a:schemeClr val="accent4"/>
          </a:lnRef>
          <a:fillRef idx="0">
            <a:schemeClr val="accent4"/>
          </a:fillRef>
          <a:effectRef idx="1">
            <a:schemeClr val="accent4"/>
          </a:effectRef>
          <a:fontRef idx="minor">
            <a:schemeClr val="tx1"/>
          </a:fontRef>
        </p:style>
      </p:cxnSp>
      <p:sp>
        <p:nvSpPr>
          <p:cNvPr id="10" name="Right Brace 9">
            <a:extLst>
              <a:ext uri="{FF2B5EF4-FFF2-40B4-BE49-F238E27FC236}">
                <a16:creationId xmlns:a16="http://schemas.microsoft.com/office/drawing/2014/main" id="{01261A8A-3D06-4A3E-BA8A-92EA434DB9C8}"/>
              </a:ext>
            </a:extLst>
          </p:cNvPr>
          <p:cNvSpPr/>
          <p:nvPr/>
        </p:nvSpPr>
        <p:spPr>
          <a:xfrm>
            <a:off x="3335867" y="4679594"/>
            <a:ext cx="310291" cy="663866"/>
          </a:xfrm>
          <a:prstGeom prst="rightBrace">
            <a:avLst>
              <a:gd name="adj1" fmla="val 49510"/>
              <a:gd name="adj2" fmla="val 50000"/>
            </a:avLst>
          </a:prstGeom>
          <a:ln>
            <a:solidFill>
              <a:srgbClr val="66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solidFill>
                <a:srgbClr val="BFB8C7"/>
              </a:solidFill>
            </a:endParaRPr>
          </a:p>
        </p:txBody>
      </p:sp>
      <p:sp>
        <p:nvSpPr>
          <p:cNvPr id="11" name="Right Brace 10">
            <a:extLst>
              <a:ext uri="{FF2B5EF4-FFF2-40B4-BE49-F238E27FC236}">
                <a16:creationId xmlns:a16="http://schemas.microsoft.com/office/drawing/2014/main" id="{F0171D92-190A-4834-AA28-C86F6020DEEF}"/>
              </a:ext>
            </a:extLst>
          </p:cNvPr>
          <p:cNvSpPr/>
          <p:nvPr/>
        </p:nvSpPr>
        <p:spPr>
          <a:xfrm>
            <a:off x="3285067" y="3049006"/>
            <a:ext cx="310291" cy="1513255"/>
          </a:xfrm>
          <a:prstGeom prst="rightBrace">
            <a:avLst>
              <a:gd name="adj1" fmla="val 49510"/>
              <a:gd name="adj2" fmla="val 50000"/>
            </a:avLst>
          </a:prstGeom>
          <a:ln>
            <a:solidFill>
              <a:srgbClr val="66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solidFill>
                <a:srgbClr val="6600FF"/>
              </a:solidFill>
            </a:endParaRPr>
          </a:p>
        </p:txBody>
      </p:sp>
      <p:sp>
        <p:nvSpPr>
          <p:cNvPr id="20" name="TextBox 19">
            <a:extLst>
              <a:ext uri="{FF2B5EF4-FFF2-40B4-BE49-F238E27FC236}">
                <a16:creationId xmlns:a16="http://schemas.microsoft.com/office/drawing/2014/main" id="{117FA7B0-1991-45F7-8488-6F0D019DC55C}"/>
              </a:ext>
            </a:extLst>
          </p:cNvPr>
          <p:cNvSpPr txBox="1"/>
          <p:nvPr/>
        </p:nvSpPr>
        <p:spPr>
          <a:xfrm>
            <a:off x="3530394" y="3526338"/>
            <a:ext cx="1210588" cy="369332"/>
          </a:xfrm>
          <a:prstGeom prst="rect">
            <a:avLst/>
          </a:prstGeom>
          <a:noFill/>
        </p:spPr>
        <p:txBody>
          <a:bodyPr wrap="none" rtlCol="0">
            <a:spAutoFit/>
          </a:bodyPr>
          <a:lstStyle/>
          <a:p>
            <a:r>
              <a:rPr lang="en-US" i="1" dirty="0">
                <a:solidFill>
                  <a:srgbClr val="6600FF"/>
                </a:solidFill>
              </a:rPr>
              <a:t>Mie winds</a:t>
            </a:r>
            <a:endParaRPr lang="en-GB" i="1" dirty="0">
              <a:solidFill>
                <a:srgbClr val="6600FF"/>
              </a:solidFill>
            </a:endParaRPr>
          </a:p>
        </p:txBody>
      </p:sp>
      <p:sp>
        <p:nvSpPr>
          <p:cNvPr id="21" name="TextBox 20">
            <a:extLst>
              <a:ext uri="{FF2B5EF4-FFF2-40B4-BE49-F238E27FC236}">
                <a16:creationId xmlns:a16="http://schemas.microsoft.com/office/drawing/2014/main" id="{2512AC0B-C08B-4283-B029-07F92C788BBF}"/>
              </a:ext>
            </a:extLst>
          </p:cNvPr>
          <p:cNvSpPr txBox="1"/>
          <p:nvPr/>
        </p:nvSpPr>
        <p:spPr>
          <a:xfrm>
            <a:off x="3530394" y="4881349"/>
            <a:ext cx="1736373" cy="369332"/>
          </a:xfrm>
          <a:prstGeom prst="rect">
            <a:avLst/>
          </a:prstGeom>
          <a:noFill/>
        </p:spPr>
        <p:txBody>
          <a:bodyPr wrap="none" rtlCol="0">
            <a:spAutoFit/>
          </a:bodyPr>
          <a:lstStyle/>
          <a:p>
            <a:r>
              <a:rPr lang="en-US" i="1" dirty="0">
                <a:solidFill>
                  <a:srgbClr val="6600FF"/>
                </a:solidFill>
              </a:rPr>
              <a:t>Rayleigh winds</a:t>
            </a:r>
            <a:endParaRPr lang="en-GB" i="1" dirty="0">
              <a:solidFill>
                <a:srgbClr val="6600FF"/>
              </a:solidFill>
            </a:endParaRPr>
          </a:p>
        </p:txBody>
      </p:sp>
      <p:sp>
        <p:nvSpPr>
          <p:cNvPr id="22" name="TextBox 21">
            <a:extLst>
              <a:ext uri="{FF2B5EF4-FFF2-40B4-BE49-F238E27FC236}">
                <a16:creationId xmlns:a16="http://schemas.microsoft.com/office/drawing/2014/main" id="{8288ED8F-DA4D-4101-A362-5CC24FC5135B}"/>
              </a:ext>
            </a:extLst>
          </p:cNvPr>
          <p:cNvSpPr txBox="1"/>
          <p:nvPr/>
        </p:nvSpPr>
        <p:spPr>
          <a:xfrm>
            <a:off x="5126476" y="6434017"/>
            <a:ext cx="4370620" cy="276999"/>
          </a:xfrm>
          <a:prstGeom prst="rect">
            <a:avLst/>
          </a:prstGeom>
          <a:noFill/>
        </p:spPr>
        <p:txBody>
          <a:bodyPr wrap="none" rtlCol="0">
            <a:spAutoFit/>
          </a:bodyPr>
          <a:lstStyle/>
          <a:p>
            <a:r>
              <a:rPr lang="en-US" sz="1200" i="1" dirty="0"/>
              <a:t>Figure from: A First Course in Atmospheric Radiation, G Petty</a:t>
            </a:r>
            <a:endParaRPr lang="en-GB" sz="1200" i="1" dirty="0"/>
          </a:p>
        </p:txBody>
      </p:sp>
      <p:sp>
        <p:nvSpPr>
          <p:cNvPr id="3" name="TextBox 2">
            <a:extLst>
              <a:ext uri="{FF2B5EF4-FFF2-40B4-BE49-F238E27FC236}">
                <a16:creationId xmlns:a16="http://schemas.microsoft.com/office/drawing/2014/main" id="{8165AB44-9795-43C5-BA7D-4D7AFF9662CD}"/>
              </a:ext>
            </a:extLst>
          </p:cNvPr>
          <p:cNvSpPr txBox="1"/>
          <p:nvPr/>
        </p:nvSpPr>
        <p:spPr>
          <a:xfrm>
            <a:off x="2987855" y="5631845"/>
            <a:ext cx="696024" cy="276999"/>
          </a:xfrm>
          <a:prstGeom prst="rect">
            <a:avLst/>
          </a:prstGeom>
          <a:noFill/>
        </p:spPr>
        <p:txBody>
          <a:bodyPr wrap="none" rtlCol="0">
            <a:spAutoFit/>
          </a:bodyPr>
          <a:lstStyle/>
          <a:p>
            <a:r>
              <a:rPr lang="en-US" sz="1200" dirty="0">
                <a:solidFill>
                  <a:srgbClr val="6600FF"/>
                </a:solidFill>
              </a:rPr>
              <a:t>355 nm</a:t>
            </a:r>
            <a:endParaRPr lang="en-GB" sz="1200" dirty="0">
              <a:solidFill>
                <a:srgbClr val="6600FF"/>
              </a:solidFill>
            </a:endParaRPr>
          </a:p>
        </p:txBody>
      </p:sp>
      <p:cxnSp>
        <p:nvCxnSpPr>
          <p:cNvPr id="12" name="Straight Arrow Connector 11">
            <a:extLst>
              <a:ext uri="{FF2B5EF4-FFF2-40B4-BE49-F238E27FC236}">
                <a16:creationId xmlns:a16="http://schemas.microsoft.com/office/drawing/2014/main" id="{E7D63AF0-84D6-4849-B70D-9838EF40ABAC}"/>
              </a:ext>
            </a:extLst>
          </p:cNvPr>
          <p:cNvCxnSpPr>
            <a:cxnSpLocks/>
          </p:cNvCxnSpPr>
          <p:nvPr/>
        </p:nvCxnSpPr>
        <p:spPr>
          <a:xfrm flipV="1">
            <a:off x="3440212" y="3049006"/>
            <a:ext cx="3333121" cy="1"/>
          </a:xfrm>
          <a:prstGeom prst="straightConnector1">
            <a:avLst/>
          </a:prstGeom>
          <a:ln>
            <a:solidFill>
              <a:srgbClr val="6600FF"/>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5C9A403B-4153-4664-8730-B12A2EC6B7C9}"/>
              </a:ext>
            </a:extLst>
          </p:cNvPr>
          <p:cNvCxnSpPr>
            <a:cxnSpLocks/>
          </p:cNvCxnSpPr>
          <p:nvPr/>
        </p:nvCxnSpPr>
        <p:spPr>
          <a:xfrm>
            <a:off x="3389947" y="4635095"/>
            <a:ext cx="3383386" cy="8066"/>
          </a:xfrm>
          <a:prstGeom prst="straightConnector1">
            <a:avLst/>
          </a:prstGeom>
          <a:ln>
            <a:solidFill>
              <a:srgbClr val="6600FF"/>
            </a:solidFill>
            <a:tailEnd type="triangle"/>
          </a:ln>
        </p:spPr>
        <p:style>
          <a:lnRef idx="2">
            <a:schemeClr val="accent1"/>
          </a:lnRef>
          <a:fillRef idx="0">
            <a:schemeClr val="accent1"/>
          </a:fillRef>
          <a:effectRef idx="1">
            <a:schemeClr val="accent1"/>
          </a:effectRef>
          <a:fontRef idx="minor">
            <a:schemeClr val="tx1"/>
          </a:fontRef>
        </p:style>
      </p:cxnSp>
      <p:sp>
        <p:nvSpPr>
          <p:cNvPr id="23" name="Right Brace 22">
            <a:extLst>
              <a:ext uri="{FF2B5EF4-FFF2-40B4-BE49-F238E27FC236}">
                <a16:creationId xmlns:a16="http://schemas.microsoft.com/office/drawing/2014/main" id="{195BEB67-8FC0-46B2-88FE-59A5D2DDD80D}"/>
              </a:ext>
            </a:extLst>
          </p:cNvPr>
          <p:cNvSpPr/>
          <p:nvPr/>
        </p:nvSpPr>
        <p:spPr>
          <a:xfrm>
            <a:off x="7704667" y="3020673"/>
            <a:ext cx="310291" cy="1513255"/>
          </a:xfrm>
          <a:prstGeom prst="rightBrace">
            <a:avLst>
              <a:gd name="adj1" fmla="val 49510"/>
              <a:gd name="adj2" fmla="val 50000"/>
            </a:avLst>
          </a:prstGeom>
          <a:ln>
            <a:solidFill>
              <a:srgbClr val="66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solidFill>
                <a:srgbClr val="6600FF"/>
              </a:solidFill>
            </a:endParaRPr>
          </a:p>
        </p:txBody>
      </p:sp>
      <p:sp>
        <p:nvSpPr>
          <p:cNvPr id="24" name="Right Brace 23">
            <a:extLst>
              <a:ext uri="{FF2B5EF4-FFF2-40B4-BE49-F238E27FC236}">
                <a16:creationId xmlns:a16="http://schemas.microsoft.com/office/drawing/2014/main" id="{7B562F52-D86A-4FF8-B3AD-ABE1969AEA8A}"/>
              </a:ext>
            </a:extLst>
          </p:cNvPr>
          <p:cNvSpPr/>
          <p:nvPr/>
        </p:nvSpPr>
        <p:spPr>
          <a:xfrm>
            <a:off x="7701921" y="4577461"/>
            <a:ext cx="310291" cy="766000"/>
          </a:xfrm>
          <a:prstGeom prst="rightBrace">
            <a:avLst>
              <a:gd name="adj1" fmla="val 49510"/>
              <a:gd name="adj2" fmla="val 50000"/>
            </a:avLst>
          </a:prstGeom>
          <a:ln>
            <a:solidFill>
              <a:srgbClr val="66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solidFill>
                <a:srgbClr val="6600FF"/>
              </a:solidFill>
            </a:endParaRPr>
          </a:p>
        </p:txBody>
      </p:sp>
      <p:sp>
        <p:nvSpPr>
          <p:cNvPr id="17" name="TextBox 16">
            <a:extLst>
              <a:ext uri="{FF2B5EF4-FFF2-40B4-BE49-F238E27FC236}">
                <a16:creationId xmlns:a16="http://schemas.microsoft.com/office/drawing/2014/main" id="{34ED2057-26B3-491B-967F-967E7C0CBF38}"/>
              </a:ext>
            </a:extLst>
          </p:cNvPr>
          <p:cNvSpPr txBox="1"/>
          <p:nvPr/>
        </p:nvSpPr>
        <p:spPr>
          <a:xfrm>
            <a:off x="8108095" y="4775795"/>
            <a:ext cx="2428870" cy="369332"/>
          </a:xfrm>
          <a:prstGeom prst="rect">
            <a:avLst/>
          </a:prstGeom>
          <a:noFill/>
        </p:spPr>
        <p:txBody>
          <a:bodyPr wrap="none" rtlCol="0">
            <a:spAutoFit/>
          </a:bodyPr>
          <a:lstStyle/>
          <a:p>
            <a:r>
              <a:rPr lang="en-US" dirty="0">
                <a:solidFill>
                  <a:srgbClr val="6600FF"/>
                </a:solidFill>
              </a:rPr>
              <a:t>Molecular backscatter</a:t>
            </a:r>
            <a:endParaRPr lang="en-GB" dirty="0">
              <a:solidFill>
                <a:srgbClr val="6600FF"/>
              </a:solidFill>
            </a:endParaRPr>
          </a:p>
        </p:txBody>
      </p:sp>
      <p:sp>
        <p:nvSpPr>
          <p:cNvPr id="25" name="TextBox 24">
            <a:extLst>
              <a:ext uri="{FF2B5EF4-FFF2-40B4-BE49-F238E27FC236}">
                <a16:creationId xmlns:a16="http://schemas.microsoft.com/office/drawing/2014/main" id="{3B28FBCD-5D1F-47B8-AB44-CC65376CE552}"/>
              </a:ext>
            </a:extLst>
          </p:cNvPr>
          <p:cNvSpPr txBox="1"/>
          <p:nvPr/>
        </p:nvSpPr>
        <p:spPr>
          <a:xfrm>
            <a:off x="8014958" y="3563684"/>
            <a:ext cx="2634054" cy="369332"/>
          </a:xfrm>
          <a:prstGeom prst="rect">
            <a:avLst/>
          </a:prstGeom>
          <a:noFill/>
        </p:spPr>
        <p:txBody>
          <a:bodyPr wrap="none" rtlCol="0">
            <a:spAutoFit/>
          </a:bodyPr>
          <a:lstStyle/>
          <a:p>
            <a:r>
              <a:rPr lang="en-US" dirty="0">
                <a:solidFill>
                  <a:srgbClr val="6600FF"/>
                </a:solidFill>
              </a:rPr>
              <a:t>Particulates backscatter</a:t>
            </a:r>
            <a:endParaRPr lang="en-GB" dirty="0">
              <a:solidFill>
                <a:srgbClr val="6600FF"/>
              </a:solidFill>
            </a:endParaRPr>
          </a:p>
        </p:txBody>
      </p:sp>
    </p:spTree>
    <p:extLst>
      <p:ext uri="{BB962C8B-B14F-4D97-AF65-F5344CB8AC3E}">
        <p14:creationId xmlns:p14="http://schemas.microsoft.com/office/powerpoint/2010/main" val="1458571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B66F5-0140-4360-8E3E-C9D3988E5F6C}"/>
              </a:ext>
            </a:extLst>
          </p:cNvPr>
          <p:cNvSpPr>
            <a:spLocks noGrp="1"/>
          </p:cNvSpPr>
          <p:nvPr>
            <p:ph type="title"/>
          </p:nvPr>
        </p:nvSpPr>
        <p:spPr>
          <a:xfrm>
            <a:off x="695170" y="226847"/>
            <a:ext cx="11039630" cy="369332"/>
          </a:xfrm>
        </p:spPr>
        <p:txBody>
          <a:bodyPr/>
          <a:lstStyle/>
          <a:p>
            <a:r>
              <a:rPr lang="en-GB" dirty="0"/>
              <a:t>Winds from </a:t>
            </a:r>
            <a:r>
              <a:rPr lang="en-GB" b="1" dirty="0"/>
              <a:t>clear sky </a:t>
            </a:r>
            <a:r>
              <a:rPr lang="en-GB" dirty="0"/>
              <a:t>conditions; Rayleigh scattering</a:t>
            </a:r>
          </a:p>
        </p:txBody>
      </p:sp>
      <p:sp>
        <p:nvSpPr>
          <p:cNvPr id="4" name="Slide Number Placeholder 3">
            <a:extLst>
              <a:ext uri="{FF2B5EF4-FFF2-40B4-BE49-F238E27FC236}">
                <a16:creationId xmlns:a16="http://schemas.microsoft.com/office/drawing/2014/main" id="{B7E77985-B2D9-4558-91D5-C80135D55E33}"/>
              </a:ext>
            </a:extLst>
          </p:cNvPr>
          <p:cNvSpPr>
            <a:spLocks noGrp="1"/>
          </p:cNvSpPr>
          <p:nvPr>
            <p:ph type="sldNum" sz="quarter" idx="10"/>
          </p:nvPr>
        </p:nvSpPr>
        <p:spPr/>
        <p:txBody>
          <a:bodyPr/>
          <a:lstStyle/>
          <a:p>
            <a:fld id="{6B3B0B0F-E794-1244-9699-107C60B9C23A}" type="slidenum">
              <a:rPr lang="en-US" smtClean="0"/>
              <a:pPr/>
              <a:t>14</a:t>
            </a:fld>
            <a:endParaRPr lang="en-US" dirty="0"/>
          </a:p>
        </p:txBody>
      </p:sp>
      <p:sp>
        <p:nvSpPr>
          <p:cNvPr id="5" name="Footer Placeholder 4">
            <a:extLst>
              <a:ext uri="{FF2B5EF4-FFF2-40B4-BE49-F238E27FC236}">
                <a16:creationId xmlns:a16="http://schemas.microsoft.com/office/drawing/2014/main" id="{A8A947FF-8998-4D12-83A4-2035F4C6A577}"/>
              </a:ext>
            </a:extLst>
          </p:cNvPr>
          <p:cNvSpPr>
            <a:spLocks noGrp="1"/>
          </p:cNvSpPr>
          <p:nvPr>
            <p:ph type="ftr" sz="quarter" idx="3"/>
          </p:nvPr>
        </p:nvSpPr>
        <p:spPr>
          <a:xfrm>
            <a:off x="3502372" y="6308255"/>
            <a:ext cx="4053639" cy="230657"/>
          </a:xfrm>
        </p:spPr>
        <p:txBody>
          <a:bodyPr/>
          <a:lstStyle/>
          <a:p>
            <a:pPr algn="ctr"/>
            <a:r>
              <a:rPr lang="en-US"/>
              <a:t>European Centre for Medium-Range Weather Forecasts</a:t>
            </a:r>
            <a:endParaRPr lang="en-US" dirty="0"/>
          </a:p>
        </p:txBody>
      </p:sp>
      <p:pic>
        <p:nvPicPr>
          <p:cNvPr id="6" name="Picture 5">
            <a:extLst>
              <a:ext uri="{FF2B5EF4-FFF2-40B4-BE49-F238E27FC236}">
                <a16:creationId xmlns:a16="http://schemas.microsoft.com/office/drawing/2014/main" id="{EBA39E75-9281-47F5-B7CF-213A97770C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0312" y="2228371"/>
            <a:ext cx="2130612" cy="1849652"/>
          </a:xfrm>
          <a:prstGeom prst="rect">
            <a:avLst/>
          </a:prstGeom>
        </p:spPr>
      </p:pic>
      <p:sp>
        <p:nvSpPr>
          <p:cNvPr id="7" name="Right Arrow 26">
            <a:extLst>
              <a:ext uri="{FF2B5EF4-FFF2-40B4-BE49-F238E27FC236}">
                <a16:creationId xmlns:a16="http://schemas.microsoft.com/office/drawing/2014/main" id="{E26B6134-5022-4419-BC12-17DFF007A178}"/>
              </a:ext>
            </a:extLst>
          </p:cNvPr>
          <p:cNvSpPr/>
          <p:nvPr/>
        </p:nvSpPr>
        <p:spPr bwMode="auto">
          <a:xfrm rot="10800000">
            <a:off x="9565514" y="2926465"/>
            <a:ext cx="1197429" cy="453856"/>
          </a:xfrm>
          <a:prstGeom prst="rightArrow">
            <a:avLst/>
          </a:prstGeom>
          <a:solidFill>
            <a:schemeClr val="accent1">
              <a:alpha val="56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dirty="0">
              <a:solidFill>
                <a:srgbClr val="000000"/>
              </a:solidFill>
              <a:latin typeface="Times" pitchFamily="18" charset="0"/>
            </a:endParaRPr>
          </a:p>
        </p:txBody>
      </p:sp>
      <p:grpSp>
        <p:nvGrpSpPr>
          <p:cNvPr id="8" name="Group 7">
            <a:extLst>
              <a:ext uri="{FF2B5EF4-FFF2-40B4-BE49-F238E27FC236}">
                <a16:creationId xmlns:a16="http://schemas.microsoft.com/office/drawing/2014/main" id="{329E71C3-1E09-41D9-8A8D-D49D0EA81765}"/>
              </a:ext>
            </a:extLst>
          </p:cNvPr>
          <p:cNvGrpSpPr/>
          <p:nvPr/>
        </p:nvGrpSpPr>
        <p:grpSpPr>
          <a:xfrm>
            <a:off x="7223568" y="3891461"/>
            <a:ext cx="4722025" cy="2966539"/>
            <a:chOff x="740126" y="918371"/>
            <a:chExt cx="7888064" cy="4390606"/>
          </a:xfrm>
        </p:grpSpPr>
        <p:cxnSp>
          <p:nvCxnSpPr>
            <p:cNvPr id="9" name="Straight Arrow Connector 8">
              <a:extLst>
                <a:ext uri="{FF2B5EF4-FFF2-40B4-BE49-F238E27FC236}">
                  <a16:creationId xmlns:a16="http://schemas.microsoft.com/office/drawing/2014/main" id="{5FCA862A-9E38-4A44-824D-9187D05C557F}"/>
                </a:ext>
              </a:extLst>
            </p:cNvPr>
            <p:cNvCxnSpPr/>
            <p:nvPr/>
          </p:nvCxnSpPr>
          <p:spPr bwMode="auto">
            <a:xfrm flipV="1">
              <a:off x="740126" y="4680857"/>
              <a:ext cx="5704217" cy="1"/>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0" name="Straight Arrow Connector 9">
              <a:extLst>
                <a:ext uri="{FF2B5EF4-FFF2-40B4-BE49-F238E27FC236}">
                  <a16:creationId xmlns:a16="http://schemas.microsoft.com/office/drawing/2014/main" id="{05466199-6343-4E21-B994-FA9946FF8F64}"/>
                </a:ext>
              </a:extLst>
            </p:cNvPr>
            <p:cNvCxnSpPr/>
            <p:nvPr/>
          </p:nvCxnSpPr>
          <p:spPr bwMode="auto">
            <a:xfrm flipV="1">
              <a:off x="3722914" y="1091971"/>
              <a:ext cx="32657" cy="3588888"/>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1" name="TextBox 10">
              <a:extLst>
                <a:ext uri="{FF2B5EF4-FFF2-40B4-BE49-F238E27FC236}">
                  <a16:creationId xmlns:a16="http://schemas.microsoft.com/office/drawing/2014/main" id="{CEA8D226-3DB2-4174-BE8D-944863510CDD}"/>
                </a:ext>
              </a:extLst>
            </p:cNvPr>
            <p:cNvSpPr txBox="1"/>
            <p:nvPr/>
          </p:nvSpPr>
          <p:spPr>
            <a:xfrm>
              <a:off x="6431865" y="4450025"/>
              <a:ext cx="2196325" cy="683284"/>
            </a:xfrm>
            <a:prstGeom prst="rect">
              <a:avLst/>
            </a:prstGeom>
            <a:noFill/>
          </p:spPr>
          <p:txBody>
            <a:bodyPr wrap="none" rtlCol="0">
              <a:spAutoFit/>
            </a:bodyPr>
            <a:lstStyle/>
            <a:p>
              <a:pPr defTabSz="914400" fontAlgn="base">
                <a:spcBef>
                  <a:spcPct val="0"/>
                </a:spcBef>
                <a:spcAft>
                  <a:spcPct val="0"/>
                </a:spcAft>
              </a:pPr>
              <a:r>
                <a:rPr lang="el-GR" sz="2400" i="1" dirty="0">
                  <a:solidFill>
                    <a:srgbClr val="000000"/>
                  </a:solidFill>
                  <a:latin typeface="Times"/>
                </a:rPr>
                <a:t>Δ</a:t>
              </a:r>
              <a:r>
                <a:rPr lang="en-GB" sz="2400" i="1" dirty="0">
                  <a:solidFill>
                    <a:srgbClr val="000000"/>
                  </a:solidFill>
                  <a:latin typeface="Times"/>
                </a:rPr>
                <a:t>f </a:t>
              </a:r>
              <a:r>
                <a:rPr lang="en-GB" sz="2400" dirty="0">
                  <a:solidFill>
                    <a:srgbClr val="000000"/>
                  </a:solidFill>
                  <a:latin typeface="Times"/>
                </a:rPr>
                <a:t>(GHz)</a:t>
              </a:r>
            </a:p>
          </p:txBody>
        </p:sp>
        <p:sp>
          <p:nvSpPr>
            <p:cNvPr id="12" name="TextBox 11">
              <a:extLst>
                <a:ext uri="{FF2B5EF4-FFF2-40B4-BE49-F238E27FC236}">
                  <a16:creationId xmlns:a16="http://schemas.microsoft.com/office/drawing/2014/main" id="{03E03AF8-9692-4DE4-829D-A433FC8AECD4}"/>
                </a:ext>
              </a:extLst>
            </p:cNvPr>
            <p:cNvSpPr txBox="1"/>
            <p:nvPr/>
          </p:nvSpPr>
          <p:spPr>
            <a:xfrm rot="16200000">
              <a:off x="2852625" y="1235102"/>
              <a:ext cx="1070478" cy="437015"/>
            </a:xfrm>
            <a:prstGeom prst="rect">
              <a:avLst/>
            </a:prstGeom>
            <a:noFill/>
          </p:spPr>
          <p:txBody>
            <a:bodyPr wrap="none" rtlCol="0">
              <a:spAutoFit/>
            </a:bodyPr>
            <a:lstStyle/>
            <a:p>
              <a:pPr defTabSz="914400" fontAlgn="base">
                <a:spcBef>
                  <a:spcPct val="0"/>
                </a:spcBef>
                <a:spcAft>
                  <a:spcPct val="0"/>
                </a:spcAft>
              </a:pPr>
              <a:r>
                <a:rPr lang="en-GB" sz="1100" dirty="0">
                  <a:solidFill>
                    <a:srgbClr val="000000"/>
                  </a:solidFill>
                  <a:latin typeface="Times"/>
                </a:rPr>
                <a:t>Spectrum</a:t>
              </a:r>
            </a:p>
          </p:txBody>
        </p:sp>
        <p:sp>
          <p:nvSpPr>
            <p:cNvPr id="13" name="TextBox 12">
              <a:extLst>
                <a:ext uri="{FF2B5EF4-FFF2-40B4-BE49-F238E27FC236}">
                  <a16:creationId xmlns:a16="http://schemas.microsoft.com/office/drawing/2014/main" id="{0A85721B-95E6-43FC-899A-4CF0E6B386D5}"/>
                </a:ext>
              </a:extLst>
            </p:cNvPr>
            <p:cNvSpPr txBox="1"/>
            <p:nvPr/>
          </p:nvSpPr>
          <p:spPr>
            <a:xfrm>
              <a:off x="1017540" y="4604084"/>
              <a:ext cx="736927" cy="683284"/>
            </a:xfrm>
            <a:prstGeom prst="rect">
              <a:avLst/>
            </a:prstGeom>
            <a:noFill/>
          </p:spPr>
          <p:txBody>
            <a:bodyPr wrap="none" rtlCol="0">
              <a:spAutoFit/>
            </a:bodyPr>
            <a:lstStyle/>
            <a:p>
              <a:pPr defTabSz="914400" fontAlgn="base">
                <a:spcBef>
                  <a:spcPct val="0"/>
                </a:spcBef>
                <a:spcAft>
                  <a:spcPct val="0"/>
                </a:spcAft>
              </a:pPr>
              <a:r>
                <a:rPr lang="en-GB" sz="2400" i="1" dirty="0">
                  <a:solidFill>
                    <a:srgbClr val="000000"/>
                  </a:solidFill>
                  <a:latin typeface="Times"/>
                </a:rPr>
                <a:t>-5</a:t>
              </a:r>
            </a:p>
          </p:txBody>
        </p:sp>
        <p:sp>
          <p:nvSpPr>
            <p:cNvPr id="14" name="TextBox 13">
              <a:extLst>
                <a:ext uri="{FF2B5EF4-FFF2-40B4-BE49-F238E27FC236}">
                  <a16:creationId xmlns:a16="http://schemas.microsoft.com/office/drawing/2014/main" id="{6ACEEEAA-E12E-4C41-9C63-8F566336417F}"/>
                </a:ext>
              </a:extLst>
            </p:cNvPr>
            <p:cNvSpPr txBox="1"/>
            <p:nvPr/>
          </p:nvSpPr>
          <p:spPr>
            <a:xfrm>
              <a:off x="5776628" y="4625693"/>
              <a:ext cx="565549" cy="683284"/>
            </a:xfrm>
            <a:prstGeom prst="rect">
              <a:avLst/>
            </a:prstGeom>
            <a:noFill/>
          </p:spPr>
          <p:txBody>
            <a:bodyPr wrap="none" rtlCol="0">
              <a:spAutoFit/>
            </a:bodyPr>
            <a:lstStyle/>
            <a:p>
              <a:pPr defTabSz="914400" fontAlgn="base">
                <a:spcBef>
                  <a:spcPct val="0"/>
                </a:spcBef>
                <a:spcAft>
                  <a:spcPct val="0"/>
                </a:spcAft>
              </a:pPr>
              <a:r>
                <a:rPr lang="en-GB" sz="2400" i="1" dirty="0">
                  <a:solidFill>
                    <a:srgbClr val="000000"/>
                  </a:solidFill>
                  <a:latin typeface="Times"/>
                </a:rPr>
                <a:t>5</a:t>
              </a:r>
            </a:p>
          </p:txBody>
        </p:sp>
        <p:sp>
          <p:nvSpPr>
            <p:cNvPr id="15" name="TextBox 14">
              <a:extLst>
                <a:ext uri="{FF2B5EF4-FFF2-40B4-BE49-F238E27FC236}">
                  <a16:creationId xmlns:a16="http://schemas.microsoft.com/office/drawing/2014/main" id="{D394FF98-3B09-4445-B4D9-8A5392B992AD}"/>
                </a:ext>
              </a:extLst>
            </p:cNvPr>
            <p:cNvSpPr txBox="1"/>
            <p:nvPr/>
          </p:nvSpPr>
          <p:spPr>
            <a:xfrm>
              <a:off x="3496646" y="4625691"/>
              <a:ext cx="565549" cy="683284"/>
            </a:xfrm>
            <a:prstGeom prst="rect">
              <a:avLst/>
            </a:prstGeom>
            <a:noFill/>
          </p:spPr>
          <p:txBody>
            <a:bodyPr wrap="none" rtlCol="0">
              <a:spAutoFit/>
            </a:bodyPr>
            <a:lstStyle/>
            <a:p>
              <a:pPr defTabSz="914400" fontAlgn="base">
                <a:spcBef>
                  <a:spcPct val="0"/>
                </a:spcBef>
                <a:spcAft>
                  <a:spcPct val="0"/>
                </a:spcAft>
              </a:pPr>
              <a:r>
                <a:rPr lang="en-GB" sz="2400" i="1" dirty="0">
                  <a:solidFill>
                    <a:srgbClr val="000000"/>
                  </a:solidFill>
                  <a:latin typeface="Times"/>
                </a:rPr>
                <a:t>0</a:t>
              </a:r>
            </a:p>
          </p:txBody>
        </p:sp>
      </p:grpSp>
      <p:sp>
        <p:nvSpPr>
          <p:cNvPr id="16" name="Freeform 42">
            <a:extLst>
              <a:ext uri="{FF2B5EF4-FFF2-40B4-BE49-F238E27FC236}">
                <a16:creationId xmlns:a16="http://schemas.microsoft.com/office/drawing/2014/main" id="{080D09B4-CE10-463A-B3A4-EF8108A2C055}"/>
              </a:ext>
            </a:extLst>
          </p:cNvPr>
          <p:cNvSpPr/>
          <p:nvPr/>
        </p:nvSpPr>
        <p:spPr bwMode="auto">
          <a:xfrm>
            <a:off x="7637257" y="4469607"/>
            <a:ext cx="2782886" cy="1964001"/>
          </a:xfrm>
          <a:custGeom>
            <a:avLst/>
            <a:gdLst>
              <a:gd name="connsiteX0" fmla="*/ 0 w 3722914"/>
              <a:gd name="connsiteY0" fmla="*/ 2852145 h 2852145"/>
              <a:gd name="connsiteX1" fmla="*/ 413657 w 3722914"/>
              <a:gd name="connsiteY1" fmla="*/ 2732402 h 2852145"/>
              <a:gd name="connsiteX2" fmla="*/ 664029 w 3722914"/>
              <a:gd name="connsiteY2" fmla="*/ 2471145 h 2852145"/>
              <a:gd name="connsiteX3" fmla="*/ 947057 w 3722914"/>
              <a:gd name="connsiteY3" fmla="*/ 1970402 h 2852145"/>
              <a:gd name="connsiteX4" fmla="*/ 1208314 w 3722914"/>
              <a:gd name="connsiteY4" fmla="*/ 1306374 h 2852145"/>
              <a:gd name="connsiteX5" fmla="*/ 1436914 w 3722914"/>
              <a:gd name="connsiteY5" fmla="*/ 642345 h 2852145"/>
              <a:gd name="connsiteX6" fmla="*/ 1665514 w 3722914"/>
              <a:gd name="connsiteY6" fmla="*/ 130717 h 2852145"/>
              <a:gd name="connsiteX7" fmla="*/ 1872343 w 3722914"/>
              <a:gd name="connsiteY7" fmla="*/ 88 h 2852145"/>
              <a:gd name="connsiteX8" fmla="*/ 2068286 w 3722914"/>
              <a:gd name="connsiteY8" fmla="*/ 141602 h 2852145"/>
              <a:gd name="connsiteX9" fmla="*/ 2296886 w 3722914"/>
              <a:gd name="connsiteY9" fmla="*/ 642345 h 2852145"/>
              <a:gd name="connsiteX10" fmla="*/ 2481943 w 3722914"/>
              <a:gd name="connsiteY10" fmla="*/ 1186631 h 2852145"/>
              <a:gd name="connsiteX11" fmla="*/ 2645229 w 3722914"/>
              <a:gd name="connsiteY11" fmla="*/ 1654717 h 2852145"/>
              <a:gd name="connsiteX12" fmla="*/ 2906486 w 3722914"/>
              <a:gd name="connsiteY12" fmla="*/ 2253431 h 2852145"/>
              <a:gd name="connsiteX13" fmla="*/ 3222171 w 3722914"/>
              <a:gd name="connsiteY13" fmla="*/ 2656202 h 2852145"/>
              <a:gd name="connsiteX14" fmla="*/ 3537857 w 3722914"/>
              <a:gd name="connsiteY14" fmla="*/ 2797717 h 2852145"/>
              <a:gd name="connsiteX15" fmla="*/ 3722914 w 3722914"/>
              <a:gd name="connsiteY15" fmla="*/ 2830374 h 2852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722914" h="2852145">
                <a:moveTo>
                  <a:pt x="0" y="2852145"/>
                </a:moveTo>
                <a:cubicBezTo>
                  <a:pt x="151493" y="2824023"/>
                  <a:pt x="302986" y="2795902"/>
                  <a:pt x="413657" y="2732402"/>
                </a:cubicBezTo>
                <a:cubicBezTo>
                  <a:pt x="524328" y="2668902"/>
                  <a:pt x="575129" y="2598145"/>
                  <a:pt x="664029" y="2471145"/>
                </a:cubicBezTo>
                <a:cubicBezTo>
                  <a:pt x="752929" y="2344145"/>
                  <a:pt x="856343" y="2164530"/>
                  <a:pt x="947057" y="1970402"/>
                </a:cubicBezTo>
                <a:cubicBezTo>
                  <a:pt x="1037771" y="1776273"/>
                  <a:pt x="1126671" y="1527717"/>
                  <a:pt x="1208314" y="1306374"/>
                </a:cubicBezTo>
                <a:cubicBezTo>
                  <a:pt x="1289957" y="1085031"/>
                  <a:pt x="1360714" y="838288"/>
                  <a:pt x="1436914" y="642345"/>
                </a:cubicBezTo>
                <a:cubicBezTo>
                  <a:pt x="1513114" y="446402"/>
                  <a:pt x="1592943" y="237760"/>
                  <a:pt x="1665514" y="130717"/>
                </a:cubicBezTo>
                <a:cubicBezTo>
                  <a:pt x="1738085" y="23674"/>
                  <a:pt x="1805214" y="-1726"/>
                  <a:pt x="1872343" y="88"/>
                </a:cubicBezTo>
                <a:cubicBezTo>
                  <a:pt x="1939472" y="1902"/>
                  <a:pt x="1997529" y="34559"/>
                  <a:pt x="2068286" y="141602"/>
                </a:cubicBezTo>
                <a:cubicBezTo>
                  <a:pt x="2139043" y="248645"/>
                  <a:pt x="2227943" y="468173"/>
                  <a:pt x="2296886" y="642345"/>
                </a:cubicBezTo>
                <a:cubicBezTo>
                  <a:pt x="2365829" y="816516"/>
                  <a:pt x="2423886" y="1017902"/>
                  <a:pt x="2481943" y="1186631"/>
                </a:cubicBezTo>
                <a:cubicBezTo>
                  <a:pt x="2540000" y="1355360"/>
                  <a:pt x="2574472" y="1476917"/>
                  <a:pt x="2645229" y="1654717"/>
                </a:cubicBezTo>
                <a:cubicBezTo>
                  <a:pt x="2715986" y="1832517"/>
                  <a:pt x="2810329" y="2086517"/>
                  <a:pt x="2906486" y="2253431"/>
                </a:cubicBezTo>
                <a:cubicBezTo>
                  <a:pt x="3002643" y="2420345"/>
                  <a:pt x="3116943" y="2565488"/>
                  <a:pt x="3222171" y="2656202"/>
                </a:cubicBezTo>
                <a:cubicBezTo>
                  <a:pt x="3327400" y="2746916"/>
                  <a:pt x="3454400" y="2768688"/>
                  <a:pt x="3537857" y="2797717"/>
                </a:cubicBezTo>
                <a:cubicBezTo>
                  <a:pt x="3621314" y="2826746"/>
                  <a:pt x="3672114" y="2828560"/>
                  <a:pt x="3722914" y="2830374"/>
                </a:cubicBezTo>
              </a:path>
            </a:pathLst>
          </a:custGeom>
          <a:noFill/>
          <a:ln w="127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solidFill>
                <a:srgbClr val="000000"/>
              </a:solidFill>
              <a:latin typeface="Times" pitchFamily="18" charset="0"/>
            </a:endParaRPr>
          </a:p>
        </p:txBody>
      </p:sp>
      <p:sp>
        <p:nvSpPr>
          <p:cNvPr id="17" name="TextBox 16">
            <a:extLst>
              <a:ext uri="{FF2B5EF4-FFF2-40B4-BE49-F238E27FC236}">
                <a16:creationId xmlns:a16="http://schemas.microsoft.com/office/drawing/2014/main" id="{D868BA8E-428B-4232-986D-AF9784684319}"/>
              </a:ext>
            </a:extLst>
          </p:cNvPr>
          <p:cNvSpPr txBox="1"/>
          <p:nvPr/>
        </p:nvSpPr>
        <p:spPr>
          <a:xfrm>
            <a:off x="6082070" y="5324350"/>
            <a:ext cx="2282997" cy="400110"/>
          </a:xfrm>
          <a:prstGeom prst="rect">
            <a:avLst/>
          </a:prstGeom>
          <a:noFill/>
        </p:spPr>
        <p:txBody>
          <a:bodyPr wrap="none" rtlCol="0">
            <a:spAutoFit/>
          </a:bodyPr>
          <a:lstStyle/>
          <a:p>
            <a:pPr defTabSz="914400" fontAlgn="base">
              <a:spcBef>
                <a:spcPct val="0"/>
              </a:spcBef>
              <a:spcAft>
                <a:spcPct val="0"/>
              </a:spcAft>
            </a:pPr>
            <a:r>
              <a:rPr lang="en-GB" sz="2000" dirty="0">
                <a:solidFill>
                  <a:srgbClr val="618FFD">
                    <a:lumMod val="75000"/>
                  </a:srgbClr>
                </a:solidFill>
                <a:latin typeface="Times"/>
              </a:rPr>
              <a:t>Rayleigh (Gaussian)</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517C0DD-3BCA-4C54-B58E-BCFDDD389AF8}"/>
                  </a:ext>
                </a:extLst>
              </p:cNvPr>
              <p:cNvSpPr txBox="1"/>
              <p:nvPr/>
            </p:nvSpPr>
            <p:spPr>
              <a:xfrm>
                <a:off x="9511400" y="4752062"/>
                <a:ext cx="1119409" cy="728854"/>
              </a:xfrm>
              <a:prstGeom prst="rect">
                <a:avLst/>
              </a:prstGeom>
              <a:noFill/>
            </p:spPr>
            <p:txBody>
              <a:bodyPr wrap="none" rtlCol="0">
                <a:spAutoFit/>
              </a:bodyPr>
              <a:lstStyle/>
              <a:p>
                <a:pPr defTabSz="914400" fontAlgn="base">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GB" sz="1400" i="1">
                              <a:solidFill>
                                <a:srgbClr val="000000"/>
                              </a:solidFill>
                              <a:latin typeface="Cambria Math" panose="02040503050406030204" pitchFamily="18" charset="0"/>
                            </a:rPr>
                          </m:ctrlPr>
                        </m:sSubPr>
                        <m:e>
                          <m:r>
                            <a:rPr lang="en-GB" sz="1400" i="1">
                              <a:solidFill>
                                <a:srgbClr val="000000"/>
                              </a:solidFill>
                              <a:latin typeface="Cambria Math"/>
                              <a:ea typeface="Cambria Math"/>
                            </a:rPr>
                            <m:t>𝜎</m:t>
                          </m:r>
                        </m:e>
                        <m:sub>
                          <m:r>
                            <a:rPr lang="en-GB" sz="1400" i="1">
                              <a:solidFill>
                                <a:srgbClr val="000000"/>
                              </a:solidFill>
                              <a:latin typeface="Cambria Math"/>
                            </a:rPr>
                            <m:t>𝑣</m:t>
                          </m:r>
                        </m:sub>
                      </m:sSub>
                      <m:r>
                        <a:rPr lang="en-GB" sz="1400" i="1">
                          <a:solidFill>
                            <a:srgbClr val="000000"/>
                          </a:solidFill>
                          <a:latin typeface="Cambria Math"/>
                        </a:rPr>
                        <m:t>=</m:t>
                      </m:r>
                      <m:f>
                        <m:fPr>
                          <m:ctrlPr>
                            <a:rPr lang="en-GB" sz="1400" i="1">
                              <a:solidFill>
                                <a:srgbClr val="000000"/>
                              </a:solidFill>
                              <a:latin typeface="Cambria Math" panose="02040503050406030204" pitchFamily="18" charset="0"/>
                            </a:rPr>
                          </m:ctrlPr>
                        </m:fPr>
                        <m:num>
                          <m:r>
                            <a:rPr lang="en-GB" sz="1400" i="1">
                              <a:solidFill>
                                <a:srgbClr val="000000"/>
                              </a:solidFill>
                              <a:latin typeface="Cambria Math"/>
                            </a:rPr>
                            <m:t>2</m:t>
                          </m:r>
                        </m:num>
                        <m:den>
                          <m:r>
                            <a:rPr lang="en-GB" sz="1400" i="1">
                              <a:solidFill>
                                <a:srgbClr val="000000"/>
                              </a:solidFill>
                              <a:latin typeface="Cambria Math"/>
                              <a:ea typeface="Cambria Math"/>
                            </a:rPr>
                            <m:t>𝜆</m:t>
                          </m:r>
                        </m:den>
                      </m:f>
                      <m:rad>
                        <m:radPr>
                          <m:degHide m:val="on"/>
                          <m:ctrlPr>
                            <a:rPr lang="en-GB" sz="1400" i="1">
                              <a:solidFill>
                                <a:srgbClr val="000000"/>
                              </a:solidFill>
                              <a:latin typeface="Cambria Math" panose="02040503050406030204" pitchFamily="18" charset="0"/>
                            </a:rPr>
                          </m:ctrlPr>
                        </m:radPr>
                        <m:deg/>
                        <m:e>
                          <m:f>
                            <m:fPr>
                              <m:ctrlPr>
                                <a:rPr lang="en-GB" sz="1400" i="1">
                                  <a:solidFill>
                                    <a:srgbClr val="000000"/>
                                  </a:solidFill>
                                  <a:latin typeface="Cambria Math" panose="02040503050406030204" pitchFamily="18" charset="0"/>
                                </a:rPr>
                              </m:ctrlPr>
                            </m:fPr>
                            <m:num>
                              <m:r>
                                <a:rPr lang="en-GB" sz="1400" i="1">
                                  <a:solidFill>
                                    <a:srgbClr val="000000"/>
                                  </a:solidFill>
                                  <a:latin typeface="Cambria Math"/>
                                </a:rPr>
                                <m:t>𝑘𝑇</m:t>
                              </m:r>
                            </m:num>
                            <m:den>
                              <m:r>
                                <a:rPr lang="en-GB" sz="1400" i="1">
                                  <a:solidFill>
                                    <a:srgbClr val="000000"/>
                                  </a:solidFill>
                                  <a:latin typeface="Cambria Math"/>
                                </a:rPr>
                                <m:t>𝑚</m:t>
                              </m:r>
                            </m:den>
                          </m:f>
                        </m:e>
                      </m:rad>
                    </m:oMath>
                  </m:oMathPara>
                </a14:m>
                <a:endParaRPr lang="en-GB" sz="1400" dirty="0">
                  <a:solidFill>
                    <a:srgbClr val="000000"/>
                  </a:solidFill>
                  <a:latin typeface="Times"/>
                </a:endParaRPr>
              </a:p>
            </p:txBody>
          </p:sp>
        </mc:Choice>
        <mc:Fallback xmlns="">
          <p:sp>
            <p:nvSpPr>
              <p:cNvPr id="18" name="TextBox 17">
                <a:extLst>
                  <a:ext uri="{FF2B5EF4-FFF2-40B4-BE49-F238E27FC236}">
                    <a16:creationId xmlns:a16="http://schemas.microsoft.com/office/drawing/2014/main" id="{6517C0DD-3BCA-4C54-B58E-BCFDDD389AF8}"/>
                  </a:ext>
                </a:extLst>
              </p:cNvPr>
              <p:cNvSpPr txBox="1">
                <a:spLocks noRot="1" noChangeAspect="1" noMove="1" noResize="1" noEditPoints="1" noAdjustHandles="1" noChangeArrowheads="1" noChangeShapeType="1" noTextEdit="1"/>
              </p:cNvSpPr>
              <p:nvPr/>
            </p:nvSpPr>
            <p:spPr>
              <a:xfrm>
                <a:off x="9511400" y="4752062"/>
                <a:ext cx="1119409" cy="728854"/>
              </a:xfrm>
              <a:prstGeom prst="rect">
                <a:avLst/>
              </a:prstGeom>
              <a:blipFill>
                <a:blip r:embed="rId3"/>
                <a:stretch>
                  <a:fillRect/>
                </a:stretch>
              </a:blipFill>
            </p:spPr>
            <p:txBody>
              <a:bodyPr/>
              <a:lstStyle/>
              <a:p>
                <a:r>
                  <a:rPr lang="en-GB">
                    <a:noFill/>
                  </a:rPr>
                  <a:t> </a:t>
                </a:r>
              </a:p>
            </p:txBody>
          </p:sp>
        </mc:Fallback>
      </mc:AlternateContent>
      <p:cxnSp>
        <p:nvCxnSpPr>
          <p:cNvPr id="19" name="Straight Arrow Connector 18">
            <a:extLst>
              <a:ext uri="{FF2B5EF4-FFF2-40B4-BE49-F238E27FC236}">
                <a16:creationId xmlns:a16="http://schemas.microsoft.com/office/drawing/2014/main" id="{55DE16E2-AEA4-4A67-BB7F-5FB9054EB39D}"/>
              </a:ext>
            </a:extLst>
          </p:cNvPr>
          <p:cNvCxnSpPr/>
          <p:nvPr/>
        </p:nvCxnSpPr>
        <p:spPr bwMode="auto">
          <a:xfrm>
            <a:off x="9028701" y="5324350"/>
            <a:ext cx="536813"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20" name="Freeform 47">
            <a:extLst>
              <a:ext uri="{FF2B5EF4-FFF2-40B4-BE49-F238E27FC236}">
                <a16:creationId xmlns:a16="http://schemas.microsoft.com/office/drawing/2014/main" id="{73029E3E-FFBB-4511-8592-CBAECA0C2DEC}"/>
              </a:ext>
            </a:extLst>
          </p:cNvPr>
          <p:cNvSpPr/>
          <p:nvPr/>
        </p:nvSpPr>
        <p:spPr bwMode="auto">
          <a:xfrm>
            <a:off x="7759122" y="4614736"/>
            <a:ext cx="2500060" cy="1804367"/>
          </a:xfrm>
          <a:custGeom>
            <a:avLst/>
            <a:gdLst>
              <a:gd name="connsiteX0" fmla="*/ 0 w 3679372"/>
              <a:gd name="connsiteY0" fmla="*/ 2558321 h 2558321"/>
              <a:gd name="connsiteX1" fmla="*/ 304800 w 3679372"/>
              <a:gd name="connsiteY1" fmla="*/ 2514779 h 2558321"/>
              <a:gd name="connsiteX2" fmla="*/ 500743 w 3679372"/>
              <a:gd name="connsiteY2" fmla="*/ 2395036 h 2558321"/>
              <a:gd name="connsiteX3" fmla="*/ 762000 w 3679372"/>
              <a:gd name="connsiteY3" fmla="*/ 2068464 h 2558321"/>
              <a:gd name="connsiteX4" fmla="*/ 936172 w 3679372"/>
              <a:gd name="connsiteY4" fmla="*/ 1622150 h 2558321"/>
              <a:gd name="connsiteX5" fmla="*/ 1121229 w 3679372"/>
              <a:gd name="connsiteY5" fmla="*/ 1001664 h 2558321"/>
              <a:gd name="connsiteX6" fmla="*/ 1317172 w 3679372"/>
              <a:gd name="connsiteY6" fmla="*/ 479150 h 2558321"/>
              <a:gd name="connsiteX7" fmla="*/ 1513115 w 3679372"/>
              <a:gd name="connsiteY7" fmla="*/ 152579 h 2558321"/>
              <a:gd name="connsiteX8" fmla="*/ 1709058 w 3679372"/>
              <a:gd name="connsiteY8" fmla="*/ 21950 h 2558321"/>
              <a:gd name="connsiteX9" fmla="*/ 1861458 w 3679372"/>
              <a:gd name="connsiteY9" fmla="*/ 179 h 2558321"/>
              <a:gd name="connsiteX10" fmla="*/ 1992086 w 3679372"/>
              <a:gd name="connsiteY10" fmla="*/ 21950 h 2558321"/>
              <a:gd name="connsiteX11" fmla="*/ 2166258 w 3679372"/>
              <a:gd name="connsiteY11" fmla="*/ 119921 h 2558321"/>
              <a:gd name="connsiteX12" fmla="*/ 2340429 w 3679372"/>
              <a:gd name="connsiteY12" fmla="*/ 381179 h 2558321"/>
              <a:gd name="connsiteX13" fmla="*/ 2481943 w 3679372"/>
              <a:gd name="connsiteY13" fmla="*/ 729521 h 2558321"/>
              <a:gd name="connsiteX14" fmla="*/ 2601686 w 3679372"/>
              <a:gd name="connsiteY14" fmla="*/ 1110521 h 2558321"/>
              <a:gd name="connsiteX15" fmla="*/ 2732315 w 3679372"/>
              <a:gd name="connsiteY15" fmla="*/ 1589493 h 2558321"/>
              <a:gd name="connsiteX16" fmla="*/ 2928258 w 3679372"/>
              <a:gd name="connsiteY16" fmla="*/ 2057579 h 2558321"/>
              <a:gd name="connsiteX17" fmla="*/ 3102429 w 3679372"/>
              <a:gd name="connsiteY17" fmla="*/ 2329721 h 2558321"/>
              <a:gd name="connsiteX18" fmla="*/ 3276600 w 3679372"/>
              <a:gd name="connsiteY18" fmla="*/ 2460350 h 2558321"/>
              <a:gd name="connsiteX19" fmla="*/ 3505200 w 3679372"/>
              <a:gd name="connsiteY19" fmla="*/ 2547436 h 2558321"/>
              <a:gd name="connsiteX20" fmla="*/ 3679372 w 3679372"/>
              <a:gd name="connsiteY20" fmla="*/ 2547436 h 2558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679372" h="2558321">
                <a:moveTo>
                  <a:pt x="0" y="2558321"/>
                </a:moveTo>
                <a:cubicBezTo>
                  <a:pt x="110671" y="2550157"/>
                  <a:pt x="221343" y="2541993"/>
                  <a:pt x="304800" y="2514779"/>
                </a:cubicBezTo>
                <a:cubicBezTo>
                  <a:pt x="388257" y="2487565"/>
                  <a:pt x="424543" y="2469422"/>
                  <a:pt x="500743" y="2395036"/>
                </a:cubicBezTo>
                <a:cubicBezTo>
                  <a:pt x="576943" y="2320650"/>
                  <a:pt x="689429" y="2197278"/>
                  <a:pt x="762000" y="2068464"/>
                </a:cubicBezTo>
                <a:cubicBezTo>
                  <a:pt x="834572" y="1939650"/>
                  <a:pt x="876301" y="1799950"/>
                  <a:pt x="936172" y="1622150"/>
                </a:cubicBezTo>
                <a:cubicBezTo>
                  <a:pt x="996043" y="1444350"/>
                  <a:pt x="1057729" y="1192164"/>
                  <a:pt x="1121229" y="1001664"/>
                </a:cubicBezTo>
                <a:cubicBezTo>
                  <a:pt x="1184729" y="811164"/>
                  <a:pt x="1251858" y="620664"/>
                  <a:pt x="1317172" y="479150"/>
                </a:cubicBezTo>
                <a:cubicBezTo>
                  <a:pt x="1382486" y="337636"/>
                  <a:pt x="1447801" y="228779"/>
                  <a:pt x="1513115" y="152579"/>
                </a:cubicBezTo>
                <a:cubicBezTo>
                  <a:pt x="1578429" y="76379"/>
                  <a:pt x="1651001" y="47350"/>
                  <a:pt x="1709058" y="21950"/>
                </a:cubicBezTo>
                <a:cubicBezTo>
                  <a:pt x="1767115" y="-3450"/>
                  <a:pt x="1814287" y="179"/>
                  <a:pt x="1861458" y="179"/>
                </a:cubicBezTo>
                <a:cubicBezTo>
                  <a:pt x="1908629" y="179"/>
                  <a:pt x="1941286" y="1993"/>
                  <a:pt x="1992086" y="21950"/>
                </a:cubicBezTo>
                <a:cubicBezTo>
                  <a:pt x="2042886" y="41907"/>
                  <a:pt x="2108201" y="60050"/>
                  <a:pt x="2166258" y="119921"/>
                </a:cubicBezTo>
                <a:cubicBezTo>
                  <a:pt x="2224315" y="179792"/>
                  <a:pt x="2287815" y="279579"/>
                  <a:pt x="2340429" y="381179"/>
                </a:cubicBezTo>
                <a:cubicBezTo>
                  <a:pt x="2393043" y="482779"/>
                  <a:pt x="2438400" y="607964"/>
                  <a:pt x="2481943" y="729521"/>
                </a:cubicBezTo>
                <a:cubicBezTo>
                  <a:pt x="2525486" y="851078"/>
                  <a:pt x="2559957" y="967192"/>
                  <a:pt x="2601686" y="1110521"/>
                </a:cubicBezTo>
                <a:cubicBezTo>
                  <a:pt x="2643415" y="1253850"/>
                  <a:pt x="2677886" y="1431650"/>
                  <a:pt x="2732315" y="1589493"/>
                </a:cubicBezTo>
                <a:cubicBezTo>
                  <a:pt x="2786744" y="1747336"/>
                  <a:pt x="2866572" y="1934208"/>
                  <a:pt x="2928258" y="2057579"/>
                </a:cubicBezTo>
                <a:cubicBezTo>
                  <a:pt x="2989944" y="2180950"/>
                  <a:pt x="3044372" y="2262593"/>
                  <a:pt x="3102429" y="2329721"/>
                </a:cubicBezTo>
                <a:cubicBezTo>
                  <a:pt x="3160486" y="2396849"/>
                  <a:pt x="3209472" y="2424064"/>
                  <a:pt x="3276600" y="2460350"/>
                </a:cubicBezTo>
                <a:cubicBezTo>
                  <a:pt x="3343728" y="2496636"/>
                  <a:pt x="3438071" y="2532922"/>
                  <a:pt x="3505200" y="2547436"/>
                </a:cubicBezTo>
                <a:cubicBezTo>
                  <a:pt x="3572329" y="2561950"/>
                  <a:pt x="3625850" y="2554693"/>
                  <a:pt x="3679372" y="2547436"/>
                </a:cubicBezTo>
              </a:path>
            </a:pathLst>
          </a:custGeom>
          <a:noFill/>
          <a:ln w="127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solidFill>
                <a:srgbClr val="000000"/>
              </a:solidFill>
              <a:latin typeface="Times" pitchFamily="18" charset="0"/>
            </a:endParaRPr>
          </a:p>
        </p:txBody>
      </p:sp>
      <p:sp>
        <p:nvSpPr>
          <p:cNvPr id="21" name="TextBox 20">
            <a:extLst>
              <a:ext uri="{FF2B5EF4-FFF2-40B4-BE49-F238E27FC236}">
                <a16:creationId xmlns:a16="http://schemas.microsoft.com/office/drawing/2014/main" id="{68281F13-AAA3-43EF-A448-1D5AD0FA1A49}"/>
              </a:ext>
            </a:extLst>
          </p:cNvPr>
          <p:cNvSpPr txBox="1"/>
          <p:nvPr/>
        </p:nvSpPr>
        <p:spPr>
          <a:xfrm>
            <a:off x="6082070" y="5649538"/>
            <a:ext cx="2117887" cy="400110"/>
          </a:xfrm>
          <a:prstGeom prst="rect">
            <a:avLst/>
          </a:prstGeom>
          <a:noFill/>
        </p:spPr>
        <p:txBody>
          <a:bodyPr wrap="none" rtlCol="0">
            <a:spAutoFit/>
          </a:bodyPr>
          <a:lstStyle/>
          <a:p>
            <a:pPr defTabSz="914400" fontAlgn="base">
              <a:spcBef>
                <a:spcPct val="0"/>
              </a:spcBef>
              <a:spcAft>
                <a:spcPct val="0"/>
              </a:spcAft>
            </a:pPr>
            <a:r>
              <a:rPr lang="en-GB" sz="2000" dirty="0">
                <a:solidFill>
                  <a:srgbClr val="00AE00"/>
                </a:solidFill>
                <a:latin typeface="Times"/>
              </a:rPr>
              <a:t>Rayleigh-</a:t>
            </a:r>
            <a:r>
              <a:rPr lang="en-GB" sz="2000" dirty="0" err="1">
                <a:solidFill>
                  <a:srgbClr val="00AE00"/>
                </a:solidFill>
                <a:latin typeface="Times"/>
              </a:rPr>
              <a:t>Brillouin</a:t>
            </a:r>
            <a:endParaRPr lang="en-GB" sz="2000" dirty="0">
              <a:solidFill>
                <a:srgbClr val="00AE00"/>
              </a:solidFill>
              <a:latin typeface="Times"/>
            </a:endParaRPr>
          </a:p>
        </p:txBody>
      </p:sp>
      <p:cxnSp>
        <p:nvCxnSpPr>
          <p:cNvPr id="22" name="Straight Arrow Connector 21">
            <a:extLst>
              <a:ext uri="{FF2B5EF4-FFF2-40B4-BE49-F238E27FC236}">
                <a16:creationId xmlns:a16="http://schemas.microsoft.com/office/drawing/2014/main" id="{B748599E-57AE-43E4-B163-8A05A95F0F01}"/>
              </a:ext>
            </a:extLst>
          </p:cNvPr>
          <p:cNvCxnSpPr>
            <a:cxnSpLocks/>
            <a:endCxn id="23" idx="0"/>
          </p:cNvCxnSpPr>
          <p:nvPr/>
        </p:nvCxnSpPr>
        <p:spPr bwMode="auto">
          <a:xfrm flipH="1">
            <a:off x="8575271" y="4752062"/>
            <a:ext cx="443654" cy="1"/>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23" name="TextBox 22">
            <a:extLst>
              <a:ext uri="{FF2B5EF4-FFF2-40B4-BE49-F238E27FC236}">
                <a16:creationId xmlns:a16="http://schemas.microsoft.com/office/drawing/2014/main" id="{0D156DF5-4780-468F-83B1-508AA779EF5F}"/>
              </a:ext>
            </a:extLst>
          </p:cNvPr>
          <p:cNvSpPr txBox="1"/>
          <p:nvPr/>
        </p:nvSpPr>
        <p:spPr>
          <a:xfrm>
            <a:off x="8074172" y="4752063"/>
            <a:ext cx="1002197" cy="461665"/>
          </a:xfrm>
          <a:prstGeom prst="rect">
            <a:avLst/>
          </a:prstGeom>
          <a:noFill/>
        </p:spPr>
        <p:txBody>
          <a:bodyPr wrap="none" rtlCol="0">
            <a:spAutoFit/>
          </a:bodyPr>
          <a:lstStyle/>
          <a:p>
            <a:pPr defTabSz="914400" fontAlgn="base">
              <a:spcBef>
                <a:spcPct val="0"/>
              </a:spcBef>
              <a:spcAft>
                <a:spcPct val="0"/>
              </a:spcAft>
            </a:pPr>
            <a:r>
              <a:rPr lang="en-GB" sz="1200" dirty="0">
                <a:solidFill>
                  <a:srgbClr val="000000"/>
                </a:solidFill>
                <a:latin typeface="Times"/>
              </a:rPr>
              <a:t>Doppler shift</a:t>
            </a:r>
          </a:p>
          <a:p>
            <a:pPr defTabSz="914400" fontAlgn="base">
              <a:spcBef>
                <a:spcPct val="0"/>
              </a:spcBef>
              <a:spcAft>
                <a:spcPct val="0"/>
              </a:spcAft>
            </a:pPr>
            <a:r>
              <a:rPr lang="en-GB" sz="1200" dirty="0">
                <a:solidFill>
                  <a:srgbClr val="000000"/>
                </a:solidFill>
                <a:latin typeface="Times"/>
              </a:rPr>
              <a:t>from wind</a:t>
            </a:r>
          </a:p>
        </p:txBody>
      </p:sp>
      <p:grpSp>
        <p:nvGrpSpPr>
          <p:cNvPr id="24" name="Group 23">
            <a:extLst>
              <a:ext uri="{FF2B5EF4-FFF2-40B4-BE49-F238E27FC236}">
                <a16:creationId xmlns:a16="http://schemas.microsoft.com/office/drawing/2014/main" id="{B1F25DCF-CF18-455E-9B4F-98EB6DFF71F5}"/>
              </a:ext>
            </a:extLst>
          </p:cNvPr>
          <p:cNvGrpSpPr/>
          <p:nvPr/>
        </p:nvGrpSpPr>
        <p:grpSpPr>
          <a:xfrm>
            <a:off x="8766856" y="661870"/>
            <a:ext cx="2525487" cy="1253920"/>
            <a:chOff x="4643701" y="0"/>
            <a:chExt cx="2525487" cy="1253920"/>
          </a:xfrm>
        </p:grpSpPr>
        <p:pic>
          <p:nvPicPr>
            <p:cNvPr id="25" name="Picture 24">
              <a:extLst>
                <a:ext uri="{FF2B5EF4-FFF2-40B4-BE49-F238E27FC236}">
                  <a16:creationId xmlns:a16="http://schemas.microsoft.com/office/drawing/2014/main" id="{D2BF2407-C67E-4525-A682-C1A827854BDC}"/>
                </a:ext>
              </a:extLst>
            </p:cNvPr>
            <p:cNvPicPr>
              <a:picLocks noChangeAspect="1"/>
            </p:cNvPicPr>
            <p:nvPr/>
          </p:nvPicPr>
          <p:blipFill rotWithShape="1">
            <a:blip r:embed="rId4">
              <a:extLst>
                <a:ext uri="{28A0092B-C50C-407E-A947-70E740481C1C}">
                  <a14:useLocalDpi xmlns:a14="http://schemas.microsoft.com/office/drawing/2010/main" val="0"/>
                </a:ext>
              </a:extLst>
            </a:blip>
            <a:srcRect t="17073" r="68527" b="18172"/>
            <a:stretch/>
          </p:blipFill>
          <p:spPr>
            <a:xfrm>
              <a:off x="5046472" y="0"/>
              <a:ext cx="2122716" cy="1253920"/>
            </a:xfrm>
            <a:prstGeom prst="rect">
              <a:avLst/>
            </a:prstGeom>
          </p:spPr>
        </p:pic>
        <p:cxnSp>
          <p:nvCxnSpPr>
            <p:cNvPr id="26" name="Straight Arrow Connector 25">
              <a:extLst>
                <a:ext uri="{FF2B5EF4-FFF2-40B4-BE49-F238E27FC236}">
                  <a16:creationId xmlns:a16="http://schemas.microsoft.com/office/drawing/2014/main" id="{331E25FB-2782-4E4F-9D35-CD852FED9FDB}"/>
                </a:ext>
              </a:extLst>
            </p:cNvPr>
            <p:cNvCxnSpPr/>
            <p:nvPr/>
          </p:nvCxnSpPr>
          <p:spPr bwMode="auto">
            <a:xfrm flipV="1">
              <a:off x="4643701" y="621517"/>
              <a:ext cx="1208314" cy="10886"/>
            </a:xfrm>
            <a:prstGeom prst="straightConnector1">
              <a:avLst/>
            </a:prstGeom>
            <a:solidFill>
              <a:schemeClr val="accent1"/>
            </a:solidFill>
            <a:ln w="31750" cap="flat" cmpd="sng" algn="ctr">
              <a:solidFill>
                <a:schemeClr val="tx1"/>
              </a:solidFill>
              <a:prstDash val="solid"/>
              <a:round/>
              <a:headEnd type="none" w="med" len="med"/>
              <a:tailEnd type="triangle" w="lg" len="lg"/>
            </a:ln>
            <a:effectLst/>
          </p:spPr>
        </p:cxnSp>
      </p:grpSp>
      <mc:AlternateContent xmlns:mc="http://schemas.openxmlformats.org/markup-compatibility/2006">
        <mc:Choice xmlns:a14="http://schemas.microsoft.com/office/drawing/2010/main" Requires="a14">
          <p:sp>
            <p:nvSpPr>
              <p:cNvPr id="27" name="Content Placeholder 2">
                <a:extLst>
                  <a:ext uri="{FF2B5EF4-FFF2-40B4-BE49-F238E27FC236}">
                    <a16:creationId xmlns:a16="http://schemas.microsoft.com/office/drawing/2014/main" id="{C73630DA-AF34-4F28-9D8D-3DA22E708420}"/>
                  </a:ext>
                </a:extLst>
              </p:cNvPr>
              <p:cNvSpPr txBox="1">
                <a:spLocks/>
              </p:cNvSpPr>
              <p:nvPr/>
            </p:nvSpPr>
            <p:spPr>
              <a:xfrm>
                <a:off x="695170" y="914316"/>
                <a:ext cx="7717899" cy="6638917"/>
              </a:xfrm>
              <a:prstGeom prst="rect">
                <a:avLst/>
              </a:prstGeom>
            </p:spPr>
            <p:txBody>
              <a:bodyPr/>
              <a:lst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Tx/>
                  <a:buFont typeface="Arial" panose="020B0604020202020204" pitchFamily="34" charset="0"/>
                  <a:buChar char="•"/>
                </a:pPr>
                <a:r>
                  <a:rPr lang="en-GB" sz="2400" dirty="0">
                    <a:solidFill>
                      <a:schemeClr val="tx1"/>
                    </a:solidFill>
                  </a:rPr>
                  <a:t>For Rayleigh scattering: </a:t>
                </a:r>
                <a14:m>
                  <m:oMath xmlns:m="http://schemas.openxmlformats.org/officeDocument/2006/math">
                    <m:r>
                      <a:rPr lang="en-GB" sz="2400" b="0" i="1" smtClean="0">
                        <a:solidFill>
                          <a:schemeClr val="tx1"/>
                        </a:solidFill>
                        <a:latin typeface="Cambria Math"/>
                      </a:rPr>
                      <m:t>𝐼</m:t>
                    </m:r>
                    <m:r>
                      <a:rPr lang="en-GB" sz="2400" b="0" i="1" smtClean="0">
                        <a:solidFill>
                          <a:schemeClr val="tx1"/>
                        </a:solidFill>
                        <a:latin typeface="Cambria Math"/>
                        <a:ea typeface="Cambria Math"/>
                      </a:rPr>
                      <m:t>∝</m:t>
                    </m:r>
                    <m:sSup>
                      <m:sSupPr>
                        <m:ctrlPr>
                          <a:rPr lang="en-GB" sz="2400" i="1" smtClean="0">
                            <a:solidFill>
                              <a:schemeClr val="tx1"/>
                            </a:solidFill>
                            <a:latin typeface="Cambria Math" panose="02040503050406030204" pitchFamily="18" charset="0"/>
                            <a:ea typeface="Cambria Math"/>
                          </a:rPr>
                        </m:ctrlPr>
                      </m:sSupPr>
                      <m:e>
                        <m:r>
                          <a:rPr lang="en-GB" sz="2400" b="0" i="1" smtClean="0">
                            <a:solidFill>
                              <a:schemeClr val="tx1"/>
                            </a:solidFill>
                            <a:latin typeface="Cambria Math"/>
                            <a:ea typeface="Cambria Math"/>
                          </a:rPr>
                          <m:t>𝜆</m:t>
                        </m:r>
                      </m:e>
                      <m:sup>
                        <m:r>
                          <a:rPr lang="en-GB" sz="2400" b="0" i="1" smtClean="0">
                            <a:solidFill>
                              <a:schemeClr val="tx1"/>
                            </a:solidFill>
                            <a:latin typeface="Cambria Math"/>
                            <a:ea typeface="Cambria Math"/>
                          </a:rPr>
                          <m:t>−4</m:t>
                        </m:r>
                      </m:sup>
                    </m:sSup>
                    <m:r>
                      <a:rPr lang="en-GB" sz="2400" b="0" smtClean="0">
                        <a:solidFill>
                          <a:schemeClr val="tx1"/>
                        </a:solidFill>
                        <a:latin typeface="Cambria Math"/>
                        <a:ea typeface="Cambria Math"/>
                      </a:rPr>
                      <m:t>;</m:t>
                    </m:r>
                  </m:oMath>
                </a14:m>
                <a:r>
                  <a:rPr lang="en-GB" sz="2400" dirty="0">
                    <a:solidFill>
                      <a:schemeClr val="tx1"/>
                    </a:solidFill>
                  </a:rPr>
                  <a:t> scatterer size &lt; </a:t>
                </a:r>
                <a14:m>
                  <m:oMath xmlns:m="http://schemas.openxmlformats.org/officeDocument/2006/math">
                    <m:f>
                      <m:fPr>
                        <m:ctrlPr>
                          <a:rPr lang="en-GB" sz="2400" i="1" smtClean="0">
                            <a:solidFill>
                              <a:schemeClr val="tx1"/>
                            </a:solidFill>
                            <a:latin typeface="Cambria Math" panose="02040503050406030204" pitchFamily="18" charset="0"/>
                            <a:ea typeface="Cambria Math"/>
                          </a:rPr>
                        </m:ctrlPr>
                      </m:fPr>
                      <m:num>
                        <m:r>
                          <a:rPr lang="en-GB" sz="2400" b="0" i="1" smtClean="0">
                            <a:solidFill>
                              <a:schemeClr val="tx1"/>
                            </a:solidFill>
                            <a:latin typeface="Cambria Math"/>
                            <a:ea typeface="Cambria Math"/>
                          </a:rPr>
                          <m:t>𝜆</m:t>
                        </m:r>
                      </m:num>
                      <m:den>
                        <m:r>
                          <a:rPr lang="en-GB" sz="2400" b="0" i="1" smtClean="0">
                            <a:solidFill>
                              <a:schemeClr val="tx1"/>
                            </a:solidFill>
                            <a:latin typeface="Cambria Math"/>
                            <a:ea typeface="Cambria Math"/>
                          </a:rPr>
                          <m:t>10</m:t>
                        </m:r>
                      </m:den>
                    </m:f>
                  </m:oMath>
                </a14:m>
                <a:endParaRPr lang="en-GB" sz="2400" dirty="0">
                  <a:solidFill>
                    <a:schemeClr val="tx1"/>
                  </a:solidFill>
                  <a:ea typeface="Cambria Math"/>
                </a:endParaRPr>
              </a:p>
              <a:p>
                <a:pPr>
                  <a:buClrTx/>
                  <a:buFont typeface="Arial" panose="020B0604020202020204" pitchFamily="34" charset="0"/>
                  <a:buChar char="•"/>
                </a:pPr>
                <a:r>
                  <a:rPr lang="en-GB" sz="2400" dirty="0">
                    <a:solidFill>
                      <a:schemeClr val="tx1"/>
                    </a:solidFill>
                  </a:rPr>
                  <a:t>For strong scattering from air molecules need short </a:t>
                </a:r>
                <a:r>
                  <a:rPr lang="en-GB" sz="2400" dirty="0" err="1">
                    <a:solidFill>
                      <a:schemeClr val="tx1"/>
                    </a:solidFill>
                  </a:rPr>
                  <a:t>waveleng</a:t>
                </a:r>
                <a:r>
                  <a:rPr lang="en-GB" sz="2400" dirty="0">
                    <a:solidFill>
                      <a:schemeClr val="tx1"/>
                    </a:solidFill>
                  </a:rPr>
                  <a:t>, hence Aeolus uses UV</a:t>
                </a:r>
              </a:p>
              <a:p>
                <a:pPr>
                  <a:buClrTx/>
                  <a:buFont typeface="Arial" panose="020B0604020202020204" pitchFamily="34" charset="0"/>
                  <a:buChar char="•"/>
                </a:pPr>
                <a:r>
                  <a:rPr lang="en-GB" sz="2400" b="1" dirty="0">
                    <a:solidFill>
                      <a:schemeClr val="tx1"/>
                    </a:solidFill>
                  </a:rPr>
                  <a:t>Thermal motion </a:t>
                </a:r>
                <a:r>
                  <a:rPr lang="en-GB" sz="2400" dirty="0">
                    <a:solidFill>
                      <a:schemeClr val="tx1"/>
                    </a:solidFill>
                  </a:rPr>
                  <a:t>of molecules leads to </a:t>
                </a:r>
                <a:r>
                  <a:rPr lang="en-GB" sz="2400" b="1" dirty="0">
                    <a:solidFill>
                      <a:schemeClr val="tx1"/>
                    </a:solidFill>
                  </a:rPr>
                  <a:t>Doppler broadening</a:t>
                </a:r>
                <a:r>
                  <a:rPr lang="en-GB" sz="2400" dirty="0">
                    <a:solidFill>
                      <a:schemeClr val="tx1"/>
                    </a:solidFill>
                  </a:rPr>
                  <a:t> </a:t>
                </a:r>
              </a:p>
              <a:p>
                <a:pPr lvl="1">
                  <a:buClrTx/>
                  <a:buFont typeface="Arial" panose="020B0604020202020204" pitchFamily="34" charset="0"/>
                  <a:buChar char="•"/>
                </a:pPr>
                <a:r>
                  <a:rPr lang="en-GB" sz="2400" dirty="0">
                    <a:solidFill>
                      <a:schemeClr val="tx1"/>
                    </a:solidFill>
                  </a:rPr>
                  <a:t>e.g. T=15 °C get 459 m/s!</a:t>
                </a:r>
              </a:p>
              <a:p>
                <a:pPr lvl="1">
                  <a:buClrTx/>
                  <a:buFont typeface="Arial" panose="020B0604020202020204" pitchFamily="34" charset="0"/>
                  <a:buChar char="•"/>
                </a:pPr>
                <a:r>
                  <a:rPr lang="en-GB" sz="2400" dirty="0" err="1">
                    <a:solidFill>
                      <a:srgbClr val="00B050"/>
                    </a:solidFill>
                  </a:rPr>
                  <a:t>Brillouin</a:t>
                </a:r>
                <a:r>
                  <a:rPr lang="en-GB" sz="2400" dirty="0">
                    <a:solidFill>
                      <a:schemeClr val="tx1"/>
                    </a:solidFill>
                  </a:rPr>
                  <a:t> scattering effect due to acoustic waves (at high pressure) has to be considered</a:t>
                </a:r>
              </a:p>
              <a:p>
                <a:pPr>
                  <a:buClrTx/>
                  <a:buFont typeface="Arial" panose="020B0604020202020204" pitchFamily="34" charset="0"/>
                  <a:buChar char="•"/>
                </a:pPr>
                <a:r>
                  <a:rPr lang="en-GB" sz="2400" u="sng" dirty="0">
                    <a:solidFill>
                      <a:schemeClr val="tx1"/>
                    </a:solidFill>
                  </a:rPr>
                  <a:t>Wind</a:t>
                </a:r>
                <a:r>
                  <a:rPr lang="en-GB" sz="2400" dirty="0">
                    <a:solidFill>
                      <a:schemeClr val="tx1"/>
                    </a:solidFill>
                  </a:rPr>
                  <a:t> measured as frequency shift in mean of broadened spectrum</a:t>
                </a:r>
              </a:p>
            </p:txBody>
          </p:sp>
        </mc:Choice>
        <mc:Fallback>
          <p:sp>
            <p:nvSpPr>
              <p:cNvPr id="27" name="Content Placeholder 2">
                <a:extLst>
                  <a:ext uri="{FF2B5EF4-FFF2-40B4-BE49-F238E27FC236}">
                    <a16:creationId xmlns:a16="http://schemas.microsoft.com/office/drawing/2014/main" id="{C73630DA-AF34-4F28-9D8D-3DA22E708420}"/>
                  </a:ext>
                </a:extLst>
              </p:cNvPr>
              <p:cNvSpPr txBox="1">
                <a:spLocks noRot="1" noChangeAspect="1" noMove="1" noResize="1" noEditPoints="1" noAdjustHandles="1" noChangeArrowheads="1" noChangeShapeType="1" noTextEdit="1"/>
              </p:cNvSpPr>
              <p:nvPr/>
            </p:nvSpPr>
            <p:spPr>
              <a:xfrm>
                <a:off x="695170" y="914316"/>
                <a:ext cx="7717899" cy="6638917"/>
              </a:xfrm>
              <a:prstGeom prst="rect">
                <a:avLst/>
              </a:prstGeom>
              <a:blipFill>
                <a:blip r:embed="rId5"/>
                <a:stretch>
                  <a:fillRect l="-1027"/>
                </a:stretch>
              </a:blipFill>
            </p:spPr>
            <p:txBody>
              <a:bodyPr/>
              <a:lstStyle/>
              <a:p>
                <a:r>
                  <a:rPr lang="en-GB">
                    <a:noFill/>
                  </a:rPr>
                  <a:t> </a:t>
                </a:r>
              </a:p>
            </p:txBody>
          </p:sp>
        </mc:Fallback>
      </mc:AlternateContent>
    </p:spTree>
    <p:extLst>
      <p:ext uri="{BB962C8B-B14F-4D97-AF65-F5344CB8AC3E}">
        <p14:creationId xmlns:p14="http://schemas.microsoft.com/office/powerpoint/2010/main" val="2712400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63" presetClass="path" presetSubtype="0" accel="50000" decel="50000" fill="hold" grpId="1" nodeType="withEffect">
                                  <p:stCondLst>
                                    <p:cond delay="0"/>
                                  </p:stCondLst>
                                  <p:childTnLst>
                                    <p:animMotion origin="layout" path="M -4.77208E-6 1.85185E-6 L -0.03138 -0.00394 " pathEditMode="relative" rAng="0" ptsTypes="AA">
                                      <p:cBhvr>
                                        <p:cTn id="34" dur="2000" fill="hold"/>
                                        <p:tgtEl>
                                          <p:spTgt spid="20"/>
                                        </p:tgtEl>
                                        <p:attrNameLst>
                                          <p:attrName>ppt_x</p:attrName>
                                          <p:attrName>ppt_y</p:attrName>
                                        </p:attrNameLst>
                                      </p:cBhvr>
                                      <p:rCtr x="-1576" y="-208"/>
                                    </p:animMotion>
                                  </p:childTnLst>
                                </p:cTn>
                              </p:par>
                              <p:par>
                                <p:cTn id="35" presetID="10" presetClass="entr" presetSubtype="0" fill="hold" nodeType="withEffect">
                                  <p:stCondLst>
                                    <p:cond delay="0"/>
                                  </p:stCondLst>
                                  <p:iterate type="lt">
                                    <p:tmPct val="10000"/>
                                  </p:iterate>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iterate type="lt">
                                    <p:tmPct val="10000"/>
                                  </p:iterate>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42" presetClass="path" presetSubtype="0" accel="50000" decel="50000" fill="hold" nodeType="withEffect">
                                  <p:stCondLst>
                                    <p:cond delay="0"/>
                                  </p:stCondLst>
                                  <p:childTnLst>
                                    <p:animMotion origin="layout" path="M 2.18286E-6 -2.22222E-6 L -0.05588 0.00093 " pathEditMode="relative" rAng="0" ptsTypes="AA">
                                      <p:cBhvr>
                                        <p:cTn id="42" dur="2000" fill="hold"/>
                                        <p:tgtEl>
                                          <p:spTgt spid="6"/>
                                        </p:tgtEl>
                                        <p:attrNameLst>
                                          <p:attrName>ppt_x</p:attrName>
                                          <p:attrName>ppt_y</p:attrName>
                                        </p:attrNameLst>
                                      </p:cBhvr>
                                      <p:rCtr x="-2800"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7" grpId="0"/>
      <p:bldP spid="18" grpId="0"/>
      <p:bldP spid="20" grpId="0" animBg="1"/>
      <p:bldP spid="20" grpId="1" animBg="1"/>
      <p:bldP spid="21"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8D64B-F4E7-498D-B42D-743A4F48152D}"/>
              </a:ext>
            </a:extLst>
          </p:cNvPr>
          <p:cNvSpPr>
            <a:spLocks noGrp="1"/>
          </p:cNvSpPr>
          <p:nvPr>
            <p:ph type="title"/>
          </p:nvPr>
        </p:nvSpPr>
        <p:spPr>
          <a:xfrm>
            <a:off x="670565" y="118086"/>
            <a:ext cx="11107778" cy="369332"/>
          </a:xfrm>
        </p:spPr>
        <p:txBody>
          <a:bodyPr/>
          <a:lstStyle/>
          <a:p>
            <a:r>
              <a:rPr lang="en-GB" dirty="0"/>
              <a:t>Winds from “</a:t>
            </a:r>
            <a:r>
              <a:rPr lang="en-GB" b="1" dirty="0"/>
              <a:t>cloudy”</a:t>
            </a:r>
            <a:r>
              <a:rPr lang="en-GB" dirty="0"/>
              <a:t> conditions i.e. scattering from cloud water/ice droplets and aerosols; Mie scattering</a:t>
            </a:r>
          </a:p>
        </p:txBody>
      </p:sp>
      <p:sp>
        <p:nvSpPr>
          <p:cNvPr id="4" name="Slide Number Placeholder 3">
            <a:extLst>
              <a:ext uri="{FF2B5EF4-FFF2-40B4-BE49-F238E27FC236}">
                <a16:creationId xmlns:a16="http://schemas.microsoft.com/office/drawing/2014/main" id="{35AB4916-7272-4E45-8B15-7A75657F520F}"/>
              </a:ext>
            </a:extLst>
          </p:cNvPr>
          <p:cNvSpPr>
            <a:spLocks noGrp="1"/>
          </p:cNvSpPr>
          <p:nvPr>
            <p:ph type="sldNum" sz="quarter" idx="10"/>
          </p:nvPr>
        </p:nvSpPr>
        <p:spPr/>
        <p:txBody>
          <a:bodyPr/>
          <a:lstStyle/>
          <a:p>
            <a:fld id="{6B3B0B0F-E794-1244-9699-107C60B9C23A}" type="slidenum">
              <a:rPr lang="en-US" smtClean="0"/>
              <a:pPr/>
              <a:t>15</a:t>
            </a:fld>
            <a:endParaRPr lang="en-US" dirty="0"/>
          </a:p>
        </p:txBody>
      </p:sp>
      <p:sp>
        <p:nvSpPr>
          <p:cNvPr id="5" name="Footer Placeholder 4">
            <a:extLst>
              <a:ext uri="{FF2B5EF4-FFF2-40B4-BE49-F238E27FC236}">
                <a16:creationId xmlns:a16="http://schemas.microsoft.com/office/drawing/2014/main" id="{74C1773F-1C15-4C14-884F-216F9BF10008}"/>
              </a:ext>
            </a:extLst>
          </p:cNvPr>
          <p:cNvSpPr>
            <a:spLocks noGrp="1"/>
          </p:cNvSpPr>
          <p:nvPr>
            <p:ph type="ftr" sz="quarter" idx="3"/>
          </p:nvPr>
        </p:nvSpPr>
        <p:spPr>
          <a:xfrm>
            <a:off x="3565310" y="6265610"/>
            <a:ext cx="4053639" cy="230657"/>
          </a:xfrm>
        </p:spPr>
        <p:txBody>
          <a:bodyPr/>
          <a:lstStyle/>
          <a:p>
            <a:pPr algn="ctr"/>
            <a:r>
              <a:rPr lang="en-US"/>
              <a:t>European Centre for Medium-Range Weather Forecasts</a:t>
            </a:r>
            <a:endParaRPr lang="en-US" dirty="0"/>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A2B944E6-CDAE-470C-9759-47AF35C1080A}"/>
                  </a:ext>
                </a:extLst>
              </p:cNvPr>
              <p:cNvSpPr txBox="1">
                <a:spLocks/>
              </p:cNvSpPr>
              <p:nvPr/>
            </p:nvSpPr>
            <p:spPr>
              <a:xfrm>
                <a:off x="344202" y="1046838"/>
                <a:ext cx="8699891" cy="2276354"/>
              </a:xfrm>
              <a:prstGeom prst="rect">
                <a:avLst/>
              </a:prstGeom>
            </p:spPr>
            <p:txBody>
              <a:bodyPr/>
              <a:lst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Tx/>
                  <a:buFont typeface="Arial" panose="020B0604020202020204" pitchFamily="34" charset="0"/>
                  <a:buChar char="•"/>
                </a:pPr>
                <a:r>
                  <a:rPr lang="en-GB" sz="2400" dirty="0">
                    <a:solidFill>
                      <a:schemeClr val="tx1"/>
                    </a:solidFill>
                  </a:rPr>
                  <a:t>Particle sizes </a:t>
                </a:r>
                <a14:m>
                  <m:oMath xmlns:m="http://schemas.openxmlformats.org/officeDocument/2006/math">
                    <m:r>
                      <a:rPr lang="en-GB" sz="2400" b="0" i="1" smtClean="0">
                        <a:solidFill>
                          <a:schemeClr val="tx1"/>
                        </a:solidFill>
                        <a:latin typeface="Cambria Math" panose="02040503050406030204" pitchFamily="18" charset="0"/>
                        <a:ea typeface="Cambria Math" panose="02040503050406030204" pitchFamily="18" charset="0"/>
                      </a:rPr>
                      <m:t>≥</m:t>
                    </m:r>
                    <m:r>
                      <a:rPr lang="en-GB" sz="2400" b="0" i="1" smtClean="0">
                        <a:solidFill>
                          <a:schemeClr val="tx1"/>
                        </a:solidFill>
                        <a:latin typeface="Cambria Math"/>
                        <a:ea typeface="Cambria Math"/>
                      </a:rPr>
                      <m:t>𝜆</m:t>
                    </m:r>
                  </m:oMath>
                </a14:m>
                <a:r>
                  <a:rPr lang="en-GB" sz="2400" dirty="0">
                    <a:solidFill>
                      <a:schemeClr val="tx1"/>
                    </a:solidFill>
                  </a:rPr>
                  <a:t>; intensity not strongly dependent on </a:t>
                </a:r>
                <a14:m>
                  <m:oMath xmlns:m="http://schemas.openxmlformats.org/officeDocument/2006/math">
                    <m:r>
                      <a:rPr lang="en-GB" sz="2400" b="0" i="1">
                        <a:solidFill>
                          <a:schemeClr val="tx1"/>
                        </a:solidFill>
                        <a:latin typeface="Cambria Math"/>
                        <a:ea typeface="Cambria Math"/>
                      </a:rPr>
                      <m:t>𝜆</m:t>
                    </m:r>
                  </m:oMath>
                </a14:m>
                <a:endParaRPr lang="en-GB" sz="2400" dirty="0">
                  <a:solidFill>
                    <a:schemeClr val="tx1"/>
                  </a:solidFill>
                  <a:ea typeface="Cambria Math"/>
                </a:endParaRPr>
              </a:p>
              <a:p>
                <a:pPr>
                  <a:buClrTx/>
                  <a:buFont typeface="Arial" panose="020B0604020202020204" pitchFamily="34" charset="0"/>
                  <a:buChar char="•"/>
                </a:pPr>
                <a:r>
                  <a:rPr lang="en-GB" sz="2400" dirty="0">
                    <a:solidFill>
                      <a:schemeClr val="tx1"/>
                    </a:solidFill>
                  </a:rPr>
                  <a:t>Doppler broadening negligible (particles “heavy”)</a:t>
                </a:r>
              </a:p>
              <a:p>
                <a:pPr lvl="1">
                  <a:buClrTx/>
                  <a:buFont typeface="Arial" panose="020B0604020202020204" pitchFamily="34" charset="0"/>
                  <a:buChar char="•"/>
                </a:pPr>
                <a:r>
                  <a:rPr lang="en-GB" sz="2400" dirty="0">
                    <a:solidFill>
                      <a:schemeClr val="tx1"/>
                    </a:solidFill>
                  </a:rPr>
                  <a:t>Narrow spectrum</a:t>
                </a:r>
              </a:p>
              <a:p>
                <a:pPr lvl="1">
                  <a:buClrTx/>
                  <a:buFont typeface="Arial" panose="020B0604020202020204" pitchFamily="34" charset="0"/>
                  <a:buChar char="•"/>
                </a:pPr>
                <a:r>
                  <a:rPr lang="en-GB" sz="2400" dirty="0">
                    <a:solidFill>
                      <a:schemeClr val="tx1"/>
                    </a:solidFill>
                  </a:rPr>
                  <a:t>No temperature, pressure dependence</a:t>
                </a:r>
              </a:p>
              <a:p>
                <a:pPr>
                  <a:buClrTx/>
                  <a:buFont typeface="Arial" panose="020B0604020202020204" pitchFamily="34" charset="0"/>
                  <a:buChar char="•"/>
                </a:pPr>
                <a:r>
                  <a:rPr lang="en-GB" sz="2400" u="sng" dirty="0">
                    <a:solidFill>
                      <a:schemeClr val="tx1"/>
                    </a:solidFill>
                  </a:rPr>
                  <a:t>Wind</a:t>
                </a:r>
                <a:r>
                  <a:rPr lang="en-GB" sz="2400" dirty="0">
                    <a:solidFill>
                      <a:schemeClr val="tx1"/>
                    </a:solidFill>
                  </a:rPr>
                  <a:t> measured as frequency shift in mean of the narrow Mie spectrum</a:t>
                </a:r>
              </a:p>
              <a:p>
                <a:pPr>
                  <a:buClrTx/>
                  <a:buFont typeface="Arial" panose="020B0604020202020204" pitchFamily="34" charset="0"/>
                  <a:buChar char="•"/>
                </a:pPr>
                <a:r>
                  <a:rPr lang="en-GB" sz="2400" dirty="0">
                    <a:solidFill>
                      <a:schemeClr val="tx1"/>
                    </a:solidFill>
                  </a:rPr>
                  <a:t>Since light is strongly attenuated by most clouds, then measure winds mostly from the top of clouds (from space)</a:t>
                </a:r>
              </a:p>
            </p:txBody>
          </p:sp>
        </mc:Choice>
        <mc:Fallback xmlns="">
          <p:sp>
            <p:nvSpPr>
              <p:cNvPr id="6" name="Content Placeholder 2">
                <a:extLst>
                  <a:ext uri="{FF2B5EF4-FFF2-40B4-BE49-F238E27FC236}">
                    <a16:creationId xmlns:a16="http://schemas.microsoft.com/office/drawing/2014/main" id="{A2B944E6-CDAE-470C-9759-47AF35C1080A}"/>
                  </a:ext>
                </a:extLst>
              </p:cNvPr>
              <p:cNvSpPr txBox="1">
                <a:spLocks noRot="1" noChangeAspect="1" noMove="1" noResize="1" noEditPoints="1" noAdjustHandles="1" noChangeArrowheads="1" noChangeShapeType="1" noTextEdit="1"/>
              </p:cNvSpPr>
              <p:nvPr/>
            </p:nvSpPr>
            <p:spPr>
              <a:xfrm>
                <a:off x="344202" y="1046838"/>
                <a:ext cx="8699891" cy="2276354"/>
              </a:xfrm>
              <a:prstGeom prst="rect">
                <a:avLst/>
              </a:prstGeom>
              <a:blipFill>
                <a:blip r:embed="rId2"/>
                <a:stretch>
                  <a:fillRect l="-910" t="-1877" b="-55228"/>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71E49977-E7A1-4348-802E-D6535363B410}"/>
              </a:ext>
            </a:extLst>
          </p:cNvPr>
          <p:cNvPicPr>
            <a:picLocks noChangeAspect="1"/>
          </p:cNvPicPr>
          <p:nvPr/>
        </p:nvPicPr>
        <p:blipFill rotWithShape="1">
          <a:blip r:embed="rId3">
            <a:extLst>
              <a:ext uri="{28A0092B-C50C-407E-A947-70E740481C1C}">
                <a14:useLocalDpi xmlns:a14="http://schemas.microsoft.com/office/drawing/2010/main" val="0"/>
              </a:ext>
            </a:extLst>
          </a:blip>
          <a:srcRect l="33330" t="17073" r="334" b="18172"/>
          <a:stretch/>
        </p:blipFill>
        <p:spPr>
          <a:xfrm>
            <a:off x="7996918" y="1203250"/>
            <a:ext cx="3949790" cy="1106994"/>
          </a:xfrm>
          <a:prstGeom prst="rect">
            <a:avLst/>
          </a:prstGeom>
        </p:spPr>
      </p:pic>
      <p:grpSp>
        <p:nvGrpSpPr>
          <p:cNvPr id="8" name="Group 7">
            <a:extLst>
              <a:ext uri="{FF2B5EF4-FFF2-40B4-BE49-F238E27FC236}">
                <a16:creationId xmlns:a16="http://schemas.microsoft.com/office/drawing/2014/main" id="{5AC12B35-A60B-4ED9-ABF5-D39E2764BE1B}"/>
              </a:ext>
            </a:extLst>
          </p:cNvPr>
          <p:cNvGrpSpPr/>
          <p:nvPr/>
        </p:nvGrpSpPr>
        <p:grpSpPr>
          <a:xfrm>
            <a:off x="7390751" y="3429000"/>
            <a:ext cx="4555957" cy="2966539"/>
            <a:chOff x="1017540" y="918371"/>
            <a:chExt cx="7610650" cy="4390606"/>
          </a:xfrm>
        </p:grpSpPr>
        <p:cxnSp>
          <p:nvCxnSpPr>
            <p:cNvPr id="9" name="Straight Arrow Connector 8">
              <a:extLst>
                <a:ext uri="{FF2B5EF4-FFF2-40B4-BE49-F238E27FC236}">
                  <a16:creationId xmlns:a16="http://schemas.microsoft.com/office/drawing/2014/main" id="{99AEB77E-F06C-4B63-B89E-91723062D8B0}"/>
                </a:ext>
              </a:extLst>
            </p:cNvPr>
            <p:cNvCxnSpPr/>
            <p:nvPr/>
          </p:nvCxnSpPr>
          <p:spPr bwMode="auto">
            <a:xfrm>
              <a:off x="1458686" y="4680857"/>
              <a:ext cx="4985657"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0" name="Straight Arrow Connector 9">
              <a:extLst>
                <a:ext uri="{FF2B5EF4-FFF2-40B4-BE49-F238E27FC236}">
                  <a16:creationId xmlns:a16="http://schemas.microsoft.com/office/drawing/2014/main" id="{155DC814-4C7D-48B4-B274-B962AE8AB870}"/>
                </a:ext>
              </a:extLst>
            </p:cNvPr>
            <p:cNvCxnSpPr/>
            <p:nvPr/>
          </p:nvCxnSpPr>
          <p:spPr bwMode="auto">
            <a:xfrm flipV="1">
              <a:off x="3722914" y="1091971"/>
              <a:ext cx="32657" cy="3588888"/>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1" name="TextBox 10">
              <a:extLst>
                <a:ext uri="{FF2B5EF4-FFF2-40B4-BE49-F238E27FC236}">
                  <a16:creationId xmlns:a16="http://schemas.microsoft.com/office/drawing/2014/main" id="{F89FCFC0-D4CC-45BE-9724-F3F763BEDBAE}"/>
                </a:ext>
              </a:extLst>
            </p:cNvPr>
            <p:cNvSpPr txBox="1"/>
            <p:nvPr/>
          </p:nvSpPr>
          <p:spPr>
            <a:xfrm>
              <a:off x="6431865" y="4450025"/>
              <a:ext cx="2196325" cy="683284"/>
            </a:xfrm>
            <a:prstGeom prst="rect">
              <a:avLst/>
            </a:prstGeom>
            <a:noFill/>
          </p:spPr>
          <p:txBody>
            <a:bodyPr wrap="none" rtlCol="0">
              <a:spAutoFit/>
            </a:bodyPr>
            <a:lstStyle/>
            <a:p>
              <a:pPr defTabSz="914400" fontAlgn="base">
                <a:spcBef>
                  <a:spcPct val="0"/>
                </a:spcBef>
                <a:spcAft>
                  <a:spcPct val="0"/>
                </a:spcAft>
              </a:pPr>
              <a:r>
                <a:rPr lang="el-GR" sz="2400" i="1" dirty="0">
                  <a:solidFill>
                    <a:srgbClr val="000000"/>
                  </a:solidFill>
                  <a:latin typeface="Times"/>
                </a:rPr>
                <a:t>Δ</a:t>
              </a:r>
              <a:r>
                <a:rPr lang="en-GB" sz="2400" i="1" dirty="0">
                  <a:solidFill>
                    <a:srgbClr val="000000"/>
                  </a:solidFill>
                  <a:latin typeface="Times"/>
                </a:rPr>
                <a:t>f </a:t>
              </a:r>
              <a:r>
                <a:rPr lang="en-GB" sz="2400" dirty="0">
                  <a:solidFill>
                    <a:srgbClr val="000000"/>
                  </a:solidFill>
                  <a:latin typeface="Times"/>
                </a:rPr>
                <a:t>(GHz)</a:t>
              </a:r>
            </a:p>
          </p:txBody>
        </p:sp>
        <p:sp>
          <p:nvSpPr>
            <p:cNvPr id="12" name="TextBox 11">
              <a:extLst>
                <a:ext uri="{FF2B5EF4-FFF2-40B4-BE49-F238E27FC236}">
                  <a16:creationId xmlns:a16="http://schemas.microsoft.com/office/drawing/2014/main" id="{70E7A44F-4A01-4E3B-A0C4-F7B4CBBA0C12}"/>
                </a:ext>
              </a:extLst>
            </p:cNvPr>
            <p:cNvSpPr txBox="1"/>
            <p:nvPr/>
          </p:nvSpPr>
          <p:spPr>
            <a:xfrm rot="16200000">
              <a:off x="2852626" y="1235102"/>
              <a:ext cx="1070478" cy="437015"/>
            </a:xfrm>
            <a:prstGeom prst="rect">
              <a:avLst/>
            </a:prstGeom>
            <a:noFill/>
          </p:spPr>
          <p:txBody>
            <a:bodyPr wrap="none" rtlCol="0">
              <a:spAutoFit/>
            </a:bodyPr>
            <a:lstStyle/>
            <a:p>
              <a:pPr defTabSz="914400" fontAlgn="base">
                <a:spcBef>
                  <a:spcPct val="0"/>
                </a:spcBef>
                <a:spcAft>
                  <a:spcPct val="0"/>
                </a:spcAft>
              </a:pPr>
              <a:r>
                <a:rPr lang="en-GB" sz="1100" dirty="0">
                  <a:solidFill>
                    <a:srgbClr val="000000"/>
                  </a:solidFill>
                  <a:latin typeface="Times"/>
                </a:rPr>
                <a:t>Spectrum</a:t>
              </a:r>
            </a:p>
          </p:txBody>
        </p:sp>
        <p:sp>
          <p:nvSpPr>
            <p:cNvPr id="13" name="TextBox 12">
              <a:extLst>
                <a:ext uri="{FF2B5EF4-FFF2-40B4-BE49-F238E27FC236}">
                  <a16:creationId xmlns:a16="http://schemas.microsoft.com/office/drawing/2014/main" id="{79B3B1A0-AF5A-4C2D-BCA7-67D810D69A09}"/>
                </a:ext>
              </a:extLst>
            </p:cNvPr>
            <p:cNvSpPr txBox="1"/>
            <p:nvPr/>
          </p:nvSpPr>
          <p:spPr>
            <a:xfrm>
              <a:off x="1017540" y="4604084"/>
              <a:ext cx="736927" cy="683284"/>
            </a:xfrm>
            <a:prstGeom prst="rect">
              <a:avLst/>
            </a:prstGeom>
            <a:noFill/>
          </p:spPr>
          <p:txBody>
            <a:bodyPr wrap="none" rtlCol="0">
              <a:spAutoFit/>
            </a:bodyPr>
            <a:lstStyle/>
            <a:p>
              <a:pPr defTabSz="914400" fontAlgn="base">
                <a:spcBef>
                  <a:spcPct val="0"/>
                </a:spcBef>
                <a:spcAft>
                  <a:spcPct val="0"/>
                </a:spcAft>
              </a:pPr>
              <a:r>
                <a:rPr lang="en-GB" sz="2400" i="1" dirty="0">
                  <a:solidFill>
                    <a:srgbClr val="000000"/>
                  </a:solidFill>
                  <a:latin typeface="Times"/>
                </a:rPr>
                <a:t>-5</a:t>
              </a:r>
            </a:p>
          </p:txBody>
        </p:sp>
        <p:sp>
          <p:nvSpPr>
            <p:cNvPr id="14" name="TextBox 13">
              <a:extLst>
                <a:ext uri="{FF2B5EF4-FFF2-40B4-BE49-F238E27FC236}">
                  <a16:creationId xmlns:a16="http://schemas.microsoft.com/office/drawing/2014/main" id="{AE383D96-1441-4043-8653-A7E6E3963B13}"/>
                </a:ext>
              </a:extLst>
            </p:cNvPr>
            <p:cNvSpPr txBox="1"/>
            <p:nvPr/>
          </p:nvSpPr>
          <p:spPr>
            <a:xfrm>
              <a:off x="5776628" y="4625693"/>
              <a:ext cx="565549" cy="683284"/>
            </a:xfrm>
            <a:prstGeom prst="rect">
              <a:avLst/>
            </a:prstGeom>
            <a:noFill/>
          </p:spPr>
          <p:txBody>
            <a:bodyPr wrap="none" rtlCol="0">
              <a:spAutoFit/>
            </a:bodyPr>
            <a:lstStyle/>
            <a:p>
              <a:pPr defTabSz="914400" fontAlgn="base">
                <a:spcBef>
                  <a:spcPct val="0"/>
                </a:spcBef>
                <a:spcAft>
                  <a:spcPct val="0"/>
                </a:spcAft>
              </a:pPr>
              <a:r>
                <a:rPr lang="en-GB" sz="2400" i="1" dirty="0">
                  <a:solidFill>
                    <a:srgbClr val="000000"/>
                  </a:solidFill>
                  <a:latin typeface="Times"/>
                </a:rPr>
                <a:t>5</a:t>
              </a:r>
            </a:p>
          </p:txBody>
        </p:sp>
        <p:sp>
          <p:nvSpPr>
            <p:cNvPr id="15" name="TextBox 14">
              <a:extLst>
                <a:ext uri="{FF2B5EF4-FFF2-40B4-BE49-F238E27FC236}">
                  <a16:creationId xmlns:a16="http://schemas.microsoft.com/office/drawing/2014/main" id="{24D26D35-DA41-4DF7-8D14-39415971C71A}"/>
                </a:ext>
              </a:extLst>
            </p:cNvPr>
            <p:cNvSpPr txBox="1"/>
            <p:nvPr/>
          </p:nvSpPr>
          <p:spPr>
            <a:xfrm>
              <a:off x="3496646" y="4625691"/>
              <a:ext cx="565549" cy="683284"/>
            </a:xfrm>
            <a:prstGeom prst="rect">
              <a:avLst/>
            </a:prstGeom>
            <a:noFill/>
          </p:spPr>
          <p:txBody>
            <a:bodyPr wrap="none" rtlCol="0">
              <a:spAutoFit/>
            </a:bodyPr>
            <a:lstStyle/>
            <a:p>
              <a:pPr defTabSz="914400" fontAlgn="base">
                <a:spcBef>
                  <a:spcPct val="0"/>
                </a:spcBef>
                <a:spcAft>
                  <a:spcPct val="0"/>
                </a:spcAft>
              </a:pPr>
              <a:r>
                <a:rPr lang="en-GB" sz="2400" i="1" dirty="0">
                  <a:solidFill>
                    <a:srgbClr val="000000"/>
                  </a:solidFill>
                  <a:latin typeface="Times"/>
                </a:rPr>
                <a:t>0</a:t>
              </a:r>
            </a:p>
          </p:txBody>
        </p:sp>
      </p:grpSp>
      <p:sp>
        <p:nvSpPr>
          <p:cNvPr id="17" name="Freeform 20">
            <a:extLst>
              <a:ext uri="{FF2B5EF4-FFF2-40B4-BE49-F238E27FC236}">
                <a16:creationId xmlns:a16="http://schemas.microsoft.com/office/drawing/2014/main" id="{ADFF63C6-C2FA-4844-8241-E0F472CF744F}"/>
              </a:ext>
            </a:extLst>
          </p:cNvPr>
          <p:cNvSpPr/>
          <p:nvPr/>
        </p:nvSpPr>
        <p:spPr bwMode="auto">
          <a:xfrm>
            <a:off x="7887383" y="3279832"/>
            <a:ext cx="2471738" cy="2672678"/>
          </a:xfrm>
          <a:custGeom>
            <a:avLst/>
            <a:gdLst>
              <a:gd name="connsiteX0" fmla="*/ 0 w 2471738"/>
              <a:gd name="connsiteY0" fmla="*/ 2667000 h 2672678"/>
              <a:gd name="connsiteX1" fmla="*/ 166688 w 2471738"/>
              <a:gd name="connsiteY1" fmla="*/ 2657475 h 2672678"/>
              <a:gd name="connsiteX2" fmla="*/ 352425 w 2471738"/>
              <a:gd name="connsiteY2" fmla="*/ 2552700 h 2672678"/>
              <a:gd name="connsiteX3" fmla="*/ 490538 w 2471738"/>
              <a:gd name="connsiteY3" fmla="*/ 2366962 h 2672678"/>
              <a:gd name="connsiteX4" fmla="*/ 633413 w 2471738"/>
              <a:gd name="connsiteY4" fmla="*/ 2033587 h 2672678"/>
              <a:gd name="connsiteX5" fmla="*/ 733425 w 2471738"/>
              <a:gd name="connsiteY5" fmla="*/ 1685925 h 2672678"/>
              <a:gd name="connsiteX6" fmla="*/ 838200 w 2471738"/>
              <a:gd name="connsiteY6" fmla="*/ 1362075 h 2672678"/>
              <a:gd name="connsiteX7" fmla="*/ 971550 w 2471738"/>
              <a:gd name="connsiteY7" fmla="*/ 1052512 h 2672678"/>
              <a:gd name="connsiteX8" fmla="*/ 1143000 w 2471738"/>
              <a:gd name="connsiteY8" fmla="*/ 885825 h 2672678"/>
              <a:gd name="connsiteX9" fmla="*/ 1209675 w 2471738"/>
              <a:gd name="connsiteY9" fmla="*/ 866775 h 2672678"/>
              <a:gd name="connsiteX10" fmla="*/ 1214438 w 2471738"/>
              <a:gd name="connsiteY10" fmla="*/ 862012 h 2672678"/>
              <a:gd name="connsiteX11" fmla="*/ 1219200 w 2471738"/>
              <a:gd name="connsiteY11" fmla="*/ 866775 h 2672678"/>
              <a:gd name="connsiteX12" fmla="*/ 1233488 w 2471738"/>
              <a:gd name="connsiteY12" fmla="*/ 0 h 2672678"/>
              <a:gd name="connsiteX13" fmla="*/ 1266825 w 2471738"/>
              <a:gd name="connsiteY13" fmla="*/ 871537 h 2672678"/>
              <a:gd name="connsiteX14" fmla="*/ 1271588 w 2471738"/>
              <a:gd name="connsiteY14" fmla="*/ 871537 h 2672678"/>
              <a:gd name="connsiteX15" fmla="*/ 1343025 w 2471738"/>
              <a:gd name="connsiteY15" fmla="*/ 871537 h 2672678"/>
              <a:gd name="connsiteX16" fmla="*/ 1509713 w 2471738"/>
              <a:gd name="connsiteY16" fmla="*/ 985837 h 2672678"/>
              <a:gd name="connsiteX17" fmla="*/ 1647825 w 2471738"/>
              <a:gd name="connsiteY17" fmla="*/ 1247775 h 2672678"/>
              <a:gd name="connsiteX18" fmla="*/ 1728788 w 2471738"/>
              <a:gd name="connsiteY18" fmla="*/ 1504950 h 2672678"/>
              <a:gd name="connsiteX19" fmla="*/ 1804988 w 2471738"/>
              <a:gd name="connsiteY19" fmla="*/ 1809750 h 2672678"/>
              <a:gd name="connsiteX20" fmla="*/ 1933575 w 2471738"/>
              <a:gd name="connsiteY20" fmla="*/ 2185987 h 2672678"/>
              <a:gd name="connsiteX21" fmla="*/ 2052638 w 2471738"/>
              <a:gd name="connsiteY21" fmla="*/ 2428875 h 2672678"/>
              <a:gd name="connsiteX22" fmla="*/ 2157413 w 2471738"/>
              <a:gd name="connsiteY22" fmla="*/ 2566987 h 2672678"/>
              <a:gd name="connsiteX23" fmla="*/ 2328863 w 2471738"/>
              <a:gd name="connsiteY23" fmla="*/ 2657475 h 2672678"/>
              <a:gd name="connsiteX24" fmla="*/ 2471738 w 2471738"/>
              <a:gd name="connsiteY24" fmla="*/ 2671762 h 2672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71738" h="2672678">
                <a:moveTo>
                  <a:pt x="0" y="2667000"/>
                </a:moveTo>
                <a:cubicBezTo>
                  <a:pt x="53975" y="2671762"/>
                  <a:pt x="107951" y="2676525"/>
                  <a:pt x="166688" y="2657475"/>
                </a:cubicBezTo>
                <a:cubicBezTo>
                  <a:pt x="225425" y="2638425"/>
                  <a:pt x="298450" y="2601119"/>
                  <a:pt x="352425" y="2552700"/>
                </a:cubicBezTo>
                <a:cubicBezTo>
                  <a:pt x="406400" y="2504281"/>
                  <a:pt x="443707" y="2453481"/>
                  <a:pt x="490538" y="2366962"/>
                </a:cubicBezTo>
                <a:cubicBezTo>
                  <a:pt x="537369" y="2280443"/>
                  <a:pt x="592932" y="2147093"/>
                  <a:pt x="633413" y="2033587"/>
                </a:cubicBezTo>
                <a:cubicBezTo>
                  <a:pt x="673894" y="1920081"/>
                  <a:pt x="699294" y="1797844"/>
                  <a:pt x="733425" y="1685925"/>
                </a:cubicBezTo>
                <a:cubicBezTo>
                  <a:pt x="767556" y="1574006"/>
                  <a:pt x="798513" y="1467644"/>
                  <a:pt x="838200" y="1362075"/>
                </a:cubicBezTo>
                <a:cubicBezTo>
                  <a:pt x="877888" y="1256506"/>
                  <a:pt x="920750" y="1131887"/>
                  <a:pt x="971550" y="1052512"/>
                </a:cubicBezTo>
                <a:cubicBezTo>
                  <a:pt x="1022350" y="973137"/>
                  <a:pt x="1103313" y="916781"/>
                  <a:pt x="1143000" y="885825"/>
                </a:cubicBezTo>
                <a:cubicBezTo>
                  <a:pt x="1182688" y="854869"/>
                  <a:pt x="1197769" y="870744"/>
                  <a:pt x="1209675" y="866775"/>
                </a:cubicBezTo>
                <a:cubicBezTo>
                  <a:pt x="1221581" y="862806"/>
                  <a:pt x="1212851" y="862012"/>
                  <a:pt x="1214438" y="862012"/>
                </a:cubicBezTo>
                <a:cubicBezTo>
                  <a:pt x="1216025" y="862012"/>
                  <a:pt x="1216025" y="1010444"/>
                  <a:pt x="1219200" y="866775"/>
                </a:cubicBezTo>
                <a:cubicBezTo>
                  <a:pt x="1222375" y="723106"/>
                  <a:pt x="1225551" y="-794"/>
                  <a:pt x="1233488" y="0"/>
                </a:cubicBezTo>
                <a:cubicBezTo>
                  <a:pt x="1241425" y="794"/>
                  <a:pt x="1260475" y="726281"/>
                  <a:pt x="1266825" y="871537"/>
                </a:cubicBezTo>
                <a:cubicBezTo>
                  <a:pt x="1273175" y="1016793"/>
                  <a:pt x="1271588" y="871537"/>
                  <a:pt x="1271588" y="871537"/>
                </a:cubicBezTo>
                <a:cubicBezTo>
                  <a:pt x="1284288" y="871537"/>
                  <a:pt x="1303337" y="852487"/>
                  <a:pt x="1343025" y="871537"/>
                </a:cubicBezTo>
                <a:cubicBezTo>
                  <a:pt x="1382713" y="890587"/>
                  <a:pt x="1458913" y="923131"/>
                  <a:pt x="1509713" y="985837"/>
                </a:cubicBezTo>
                <a:cubicBezTo>
                  <a:pt x="1560513" y="1048543"/>
                  <a:pt x="1611313" y="1161256"/>
                  <a:pt x="1647825" y="1247775"/>
                </a:cubicBezTo>
                <a:cubicBezTo>
                  <a:pt x="1684337" y="1334294"/>
                  <a:pt x="1702594" y="1411288"/>
                  <a:pt x="1728788" y="1504950"/>
                </a:cubicBezTo>
                <a:cubicBezTo>
                  <a:pt x="1754982" y="1598612"/>
                  <a:pt x="1770857" y="1696244"/>
                  <a:pt x="1804988" y="1809750"/>
                </a:cubicBezTo>
                <a:cubicBezTo>
                  <a:pt x="1839119" y="1923256"/>
                  <a:pt x="1892300" y="2082800"/>
                  <a:pt x="1933575" y="2185987"/>
                </a:cubicBezTo>
                <a:cubicBezTo>
                  <a:pt x="1974850" y="2289174"/>
                  <a:pt x="2015332" y="2365375"/>
                  <a:pt x="2052638" y="2428875"/>
                </a:cubicBezTo>
                <a:cubicBezTo>
                  <a:pt x="2089944" y="2492375"/>
                  <a:pt x="2111376" y="2528887"/>
                  <a:pt x="2157413" y="2566987"/>
                </a:cubicBezTo>
                <a:cubicBezTo>
                  <a:pt x="2203450" y="2605087"/>
                  <a:pt x="2276476" y="2640013"/>
                  <a:pt x="2328863" y="2657475"/>
                </a:cubicBezTo>
                <a:cubicBezTo>
                  <a:pt x="2381250" y="2674937"/>
                  <a:pt x="2426494" y="2673349"/>
                  <a:pt x="2471738" y="2671762"/>
                </a:cubicBezTo>
              </a:path>
            </a:pathLst>
          </a:custGeom>
          <a:no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solidFill>
                <a:srgbClr val="000000"/>
              </a:solidFill>
              <a:latin typeface="Times" pitchFamily="18" charset="0"/>
            </a:endParaRPr>
          </a:p>
        </p:txBody>
      </p:sp>
      <p:sp>
        <p:nvSpPr>
          <p:cNvPr id="19" name="TextBox 18">
            <a:extLst>
              <a:ext uri="{FF2B5EF4-FFF2-40B4-BE49-F238E27FC236}">
                <a16:creationId xmlns:a16="http://schemas.microsoft.com/office/drawing/2014/main" id="{335C0D17-57B9-4092-9C66-21C5E192BC1B}"/>
              </a:ext>
            </a:extLst>
          </p:cNvPr>
          <p:cNvSpPr txBox="1"/>
          <p:nvPr/>
        </p:nvSpPr>
        <p:spPr>
          <a:xfrm>
            <a:off x="5386867" y="4452227"/>
            <a:ext cx="3408305" cy="400110"/>
          </a:xfrm>
          <a:prstGeom prst="rect">
            <a:avLst/>
          </a:prstGeom>
          <a:noFill/>
        </p:spPr>
        <p:txBody>
          <a:bodyPr wrap="none" rtlCol="0">
            <a:spAutoFit/>
          </a:bodyPr>
          <a:lstStyle/>
          <a:p>
            <a:pPr defTabSz="914400" fontAlgn="base">
              <a:spcBef>
                <a:spcPct val="0"/>
              </a:spcBef>
              <a:spcAft>
                <a:spcPct val="0"/>
              </a:spcAft>
            </a:pPr>
            <a:r>
              <a:rPr lang="en-GB" sz="2000" dirty="0">
                <a:solidFill>
                  <a:srgbClr val="FF0000"/>
                </a:solidFill>
                <a:latin typeface="Times"/>
              </a:rPr>
              <a:t>Rayleigh-Brillouin + </a:t>
            </a:r>
            <a:r>
              <a:rPr lang="en-GB" sz="2000" b="1" dirty="0">
                <a:solidFill>
                  <a:srgbClr val="FF0000"/>
                </a:solidFill>
                <a:latin typeface="Times"/>
              </a:rPr>
              <a:t>Mie peak</a:t>
            </a:r>
          </a:p>
        </p:txBody>
      </p:sp>
      <p:cxnSp>
        <p:nvCxnSpPr>
          <p:cNvPr id="20" name="Straight Arrow Connector 19">
            <a:extLst>
              <a:ext uri="{FF2B5EF4-FFF2-40B4-BE49-F238E27FC236}">
                <a16:creationId xmlns:a16="http://schemas.microsoft.com/office/drawing/2014/main" id="{87C31CF9-CF22-4A88-BE41-8EFBE40DD353}"/>
              </a:ext>
            </a:extLst>
          </p:cNvPr>
          <p:cNvCxnSpPr>
            <a:cxnSpLocks/>
          </p:cNvCxnSpPr>
          <p:nvPr/>
        </p:nvCxnSpPr>
        <p:spPr bwMode="auto">
          <a:xfrm>
            <a:off x="9044093" y="4452050"/>
            <a:ext cx="552938" cy="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21" name="TextBox 20">
            <a:extLst>
              <a:ext uri="{FF2B5EF4-FFF2-40B4-BE49-F238E27FC236}">
                <a16:creationId xmlns:a16="http://schemas.microsoft.com/office/drawing/2014/main" id="{2001B4AE-C5E4-444B-8929-F16911010E27}"/>
              </a:ext>
            </a:extLst>
          </p:cNvPr>
          <p:cNvSpPr txBox="1"/>
          <p:nvPr/>
        </p:nvSpPr>
        <p:spPr>
          <a:xfrm>
            <a:off x="9043994" y="4167294"/>
            <a:ext cx="1824416" cy="276999"/>
          </a:xfrm>
          <a:prstGeom prst="rect">
            <a:avLst/>
          </a:prstGeom>
          <a:noFill/>
        </p:spPr>
        <p:txBody>
          <a:bodyPr wrap="square" rtlCol="0">
            <a:spAutoFit/>
          </a:bodyPr>
          <a:lstStyle/>
          <a:p>
            <a:pPr defTabSz="914400" fontAlgn="base">
              <a:spcBef>
                <a:spcPct val="0"/>
              </a:spcBef>
              <a:spcAft>
                <a:spcPct val="0"/>
              </a:spcAft>
            </a:pPr>
            <a:r>
              <a:rPr lang="en-GB" sz="1200" dirty="0">
                <a:solidFill>
                  <a:srgbClr val="000000"/>
                </a:solidFill>
                <a:latin typeface="Times"/>
              </a:rPr>
              <a:t>Doppler shift from wind</a:t>
            </a:r>
          </a:p>
        </p:txBody>
      </p:sp>
      <p:cxnSp>
        <p:nvCxnSpPr>
          <p:cNvPr id="22" name="Straight Arrow Connector 21">
            <a:extLst>
              <a:ext uri="{FF2B5EF4-FFF2-40B4-BE49-F238E27FC236}">
                <a16:creationId xmlns:a16="http://schemas.microsoft.com/office/drawing/2014/main" id="{767442E5-A2A3-43E0-BC06-E4F40390651B}"/>
              </a:ext>
            </a:extLst>
          </p:cNvPr>
          <p:cNvCxnSpPr/>
          <p:nvPr/>
        </p:nvCxnSpPr>
        <p:spPr bwMode="auto">
          <a:xfrm>
            <a:off x="7564486" y="1756747"/>
            <a:ext cx="936188" cy="0"/>
          </a:xfrm>
          <a:prstGeom prst="straightConnector1">
            <a:avLst/>
          </a:prstGeom>
          <a:solidFill>
            <a:schemeClr val="accent1"/>
          </a:solidFill>
          <a:ln w="25400" cap="flat" cmpd="sng" algn="ctr">
            <a:solidFill>
              <a:schemeClr val="tx1"/>
            </a:solidFill>
            <a:prstDash val="solid"/>
            <a:round/>
            <a:headEnd type="none" w="med" len="med"/>
            <a:tailEnd type="triangle" w="lg" len="lg"/>
          </a:ln>
          <a:effectLst/>
        </p:spPr>
      </p:cxnSp>
      <p:cxnSp>
        <p:nvCxnSpPr>
          <p:cNvPr id="23" name="Straight Arrow Connector 22">
            <a:extLst>
              <a:ext uri="{FF2B5EF4-FFF2-40B4-BE49-F238E27FC236}">
                <a16:creationId xmlns:a16="http://schemas.microsoft.com/office/drawing/2014/main" id="{36152602-61D7-49A9-828F-66B99AFD92AD}"/>
              </a:ext>
            </a:extLst>
          </p:cNvPr>
          <p:cNvCxnSpPr/>
          <p:nvPr/>
        </p:nvCxnSpPr>
        <p:spPr bwMode="auto">
          <a:xfrm>
            <a:off x="9426613" y="1799610"/>
            <a:ext cx="936188" cy="0"/>
          </a:xfrm>
          <a:prstGeom prst="straightConnector1">
            <a:avLst/>
          </a:prstGeom>
          <a:solidFill>
            <a:schemeClr val="accent1"/>
          </a:solidFill>
          <a:ln w="25400" cap="flat" cmpd="sng" algn="ctr">
            <a:solidFill>
              <a:schemeClr val="tx1"/>
            </a:solidFill>
            <a:prstDash val="solid"/>
            <a:round/>
            <a:headEnd type="none" w="med" len="med"/>
            <a:tailEnd type="triangle" w="lg" len="lg"/>
          </a:ln>
          <a:effectLst/>
        </p:spPr>
      </p:cxnSp>
    </p:spTree>
    <p:extLst>
      <p:ext uri="{BB962C8B-B14F-4D97-AF65-F5344CB8AC3E}">
        <p14:creationId xmlns:p14="http://schemas.microsoft.com/office/powerpoint/2010/main" val="2445796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63" presetClass="path" presetSubtype="0" accel="50000" decel="50000" fill="hold" grpId="1" nodeType="clickEffect">
                                  <p:stCondLst>
                                    <p:cond delay="0"/>
                                  </p:stCondLst>
                                  <p:childTnLst>
                                    <p:animMotion origin="layout" path="M -1.97187E-6 1.85185E-6 L 0.03334 1.85185E-6 " pathEditMode="relative" rAng="0" ptsTypes="AA">
                                      <p:cBhvr>
                                        <p:cTn id="11" dur="2000" fill="hold"/>
                                        <p:tgtEl>
                                          <p:spTgt spid="17"/>
                                        </p:tgtEl>
                                        <p:attrNameLst>
                                          <p:attrName>ppt_x</p:attrName>
                                          <p:attrName>ppt_y</p:attrName>
                                        </p:attrNameLst>
                                      </p:cBhvr>
                                      <p:rCtr x="1667" y="0"/>
                                    </p:animMotion>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animBg="1"/>
      <p:bldP spid="19"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47AAE-EA2D-4A7B-B790-1FC5CBF6CD83}"/>
              </a:ext>
            </a:extLst>
          </p:cNvPr>
          <p:cNvSpPr>
            <a:spLocks noGrp="1"/>
          </p:cNvSpPr>
          <p:nvPr>
            <p:ph type="title"/>
          </p:nvPr>
        </p:nvSpPr>
        <p:spPr>
          <a:xfrm>
            <a:off x="223371" y="9118"/>
            <a:ext cx="4408006" cy="369332"/>
          </a:xfrm>
        </p:spPr>
        <p:txBody>
          <a:bodyPr/>
          <a:lstStyle/>
          <a:p>
            <a:r>
              <a:rPr lang="en-GB" dirty="0">
                <a:solidFill>
                  <a:srgbClr val="000000"/>
                </a:solidFill>
              </a:rPr>
              <a:t>Aeolus’s payload: ALADIN: </a:t>
            </a:r>
            <a:r>
              <a:rPr lang="en-GB" dirty="0">
                <a:solidFill>
                  <a:srgbClr val="3919F9"/>
                </a:solidFill>
              </a:rPr>
              <a:t>A</a:t>
            </a:r>
            <a:r>
              <a:rPr lang="en-GB" dirty="0">
                <a:solidFill>
                  <a:srgbClr val="000000"/>
                </a:solidFill>
              </a:rPr>
              <a:t>tmospheric </a:t>
            </a:r>
            <a:r>
              <a:rPr lang="en-GB" dirty="0" err="1">
                <a:solidFill>
                  <a:srgbClr val="3919F9"/>
                </a:solidFill>
              </a:rPr>
              <a:t>LA</a:t>
            </a:r>
            <a:r>
              <a:rPr lang="en-GB" dirty="0" err="1">
                <a:solidFill>
                  <a:srgbClr val="000000"/>
                </a:solidFill>
              </a:rPr>
              <a:t>ser</a:t>
            </a:r>
            <a:r>
              <a:rPr lang="en-GB" dirty="0">
                <a:solidFill>
                  <a:srgbClr val="000000"/>
                </a:solidFill>
              </a:rPr>
              <a:t> </a:t>
            </a:r>
            <a:r>
              <a:rPr lang="en-GB" dirty="0">
                <a:solidFill>
                  <a:srgbClr val="3919F9"/>
                </a:solidFill>
              </a:rPr>
              <a:t>D</a:t>
            </a:r>
            <a:r>
              <a:rPr lang="en-GB" dirty="0">
                <a:solidFill>
                  <a:srgbClr val="000000"/>
                </a:solidFill>
              </a:rPr>
              <a:t>oppler </a:t>
            </a:r>
            <a:r>
              <a:rPr lang="en-GB" dirty="0">
                <a:solidFill>
                  <a:srgbClr val="3919F9"/>
                </a:solidFill>
              </a:rPr>
              <a:t>In</a:t>
            </a:r>
            <a:r>
              <a:rPr lang="en-GB" dirty="0">
                <a:solidFill>
                  <a:srgbClr val="000000"/>
                </a:solidFill>
              </a:rPr>
              <a:t>strument</a:t>
            </a:r>
            <a:br>
              <a:rPr lang="en-US" dirty="0">
                <a:solidFill>
                  <a:srgbClr val="000000"/>
                </a:solidFill>
              </a:rPr>
            </a:br>
            <a:endParaRPr lang="en-GB" dirty="0"/>
          </a:p>
        </p:txBody>
      </p:sp>
      <p:sp>
        <p:nvSpPr>
          <p:cNvPr id="4" name="Slide Number Placeholder 3">
            <a:extLst>
              <a:ext uri="{FF2B5EF4-FFF2-40B4-BE49-F238E27FC236}">
                <a16:creationId xmlns:a16="http://schemas.microsoft.com/office/drawing/2014/main" id="{FB5E79BC-BFA3-4AC4-B502-5923F687B39F}"/>
              </a:ext>
            </a:extLst>
          </p:cNvPr>
          <p:cNvSpPr>
            <a:spLocks noGrp="1"/>
          </p:cNvSpPr>
          <p:nvPr>
            <p:ph type="sldNum" sz="quarter" idx="10"/>
          </p:nvPr>
        </p:nvSpPr>
        <p:spPr/>
        <p:txBody>
          <a:bodyPr/>
          <a:lstStyle/>
          <a:p>
            <a:fld id="{6B3B0B0F-E794-1244-9699-107C60B9C23A}" type="slidenum">
              <a:rPr lang="en-US" smtClean="0"/>
              <a:pPr/>
              <a:t>16</a:t>
            </a:fld>
            <a:endParaRPr lang="en-US" dirty="0"/>
          </a:p>
        </p:txBody>
      </p:sp>
      <p:sp>
        <p:nvSpPr>
          <p:cNvPr id="5" name="Footer Placeholder 4">
            <a:extLst>
              <a:ext uri="{FF2B5EF4-FFF2-40B4-BE49-F238E27FC236}">
                <a16:creationId xmlns:a16="http://schemas.microsoft.com/office/drawing/2014/main" id="{7E6C1C39-5473-45B3-A075-A4551D9CA890}"/>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6" name="Grafik 2">
            <a:extLst>
              <a:ext uri="{FF2B5EF4-FFF2-40B4-BE49-F238E27FC236}">
                <a16:creationId xmlns:a16="http://schemas.microsoft.com/office/drawing/2014/main" id="{B8B1C6BA-FE50-4156-ACC1-8431DE87777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36375" y="-12585"/>
            <a:ext cx="3891653" cy="6870586"/>
          </a:xfrm>
          <a:prstGeom prst="rect">
            <a:avLst/>
          </a:prstGeom>
          <a:solidFill>
            <a:schemeClr val="bg1"/>
          </a:solidFill>
        </p:spPr>
      </p:pic>
      <p:sp>
        <p:nvSpPr>
          <p:cNvPr id="7" name="TextBox 6">
            <a:extLst>
              <a:ext uri="{FF2B5EF4-FFF2-40B4-BE49-F238E27FC236}">
                <a16:creationId xmlns:a16="http://schemas.microsoft.com/office/drawing/2014/main" id="{E6A1E98A-E9E3-44F8-8304-C84BD5599958}"/>
              </a:ext>
            </a:extLst>
          </p:cNvPr>
          <p:cNvSpPr txBox="1"/>
          <p:nvPr/>
        </p:nvSpPr>
        <p:spPr>
          <a:xfrm>
            <a:off x="7200213" y="28735"/>
            <a:ext cx="1789272" cy="276999"/>
          </a:xfrm>
          <a:prstGeom prst="rect">
            <a:avLst/>
          </a:prstGeom>
          <a:noFill/>
        </p:spPr>
        <p:txBody>
          <a:bodyPr wrap="none" rtlCol="0">
            <a:spAutoFit/>
          </a:bodyPr>
          <a:lstStyle/>
          <a:p>
            <a:r>
              <a:rPr lang="en-GB" sz="1200" dirty="0"/>
              <a:t>credit: Oliver Lux (DLR)</a:t>
            </a:r>
          </a:p>
        </p:txBody>
      </p:sp>
      <p:pic>
        <p:nvPicPr>
          <p:cNvPr id="11" name="Picture 10">
            <a:extLst>
              <a:ext uri="{FF2B5EF4-FFF2-40B4-BE49-F238E27FC236}">
                <a16:creationId xmlns:a16="http://schemas.microsoft.com/office/drawing/2014/main" id="{AE7F926D-28FA-4B02-B5C7-8473B43557B0}"/>
              </a:ext>
            </a:extLst>
          </p:cNvPr>
          <p:cNvPicPr>
            <a:picLocks noChangeAspect="1"/>
          </p:cNvPicPr>
          <p:nvPr/>
        </p:nvPicPr>
        <p:blipFill>
          <a:blip r:embed="rId3"/>
          <a:stretch>
            <a:fillRect/>
          </a:stretch>
        </p:blipFill>
        <p:spPr>
          <a:xfrm>
            <a:off x="8495735" y="378450"/>
            <a:ext cx="3547921" cy="4730561"/>
          </a:xfrm>
          <a:prstGeom prst="rect">
            <a:avLst/>
          </a:prstGeom>
        </p:spPr>
      </p:pic>
      <p:pic>
        <p:nvPicPr>
          <p:cNvPr id="16" name="Picture 3">
            <a:extLst>
              <a:ext uri="{FF2B5EF4-FFF2-40B4-BE49-F238E27FC236}">
                <a16:creationId xmlns:a16="http://schemas.microsoft.com/office/drawing/2014/main" id="{C08EE61E-F35F-4E85-822C-105F6C7BDEA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482" t="1548" b="2617"/>
          <a:stretch/>
        </p:blipFill>
        <p:spPr bwMode="auto">
          <a:xfrm>
            <a:off x="145169" y="2236154"/>
            <a:ext cx="3500928" cy="274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8" name="Straight Arrow Connector 17">
            <a:extLst>
              <a:ext uri="{FF2B5EF4-FFF2-40B4-BE49-F238E27FC236}">
                <a16:creationId xmlns:a16="http://schemas.microsoft.com/office/drawing/2014/main" id="{32FA9588-9889-4323-A45B-47AD6AF274C7}"/>
              </a:ext>
            </a:extLst>
          </p:cNvPr>
          <p:cNvCxnSpPr>
            <a:cxnSpLocks/>
          </p:cNvCxnSpPr>
          <p:nvPr/>
        </p:nvCxnSpPr>
        <p:spPr>
          <a:xfrm flipV="1">
            <a:off x="3404681" y="3142035"/>
            <a:ext cx="1226696" cy="467194"/>
          </a:xfrm>
          <a:prstGeom prst="straightConnector1">
            <a:avLst/>
          </a:prstGeom>
          <a:ln w="44450">
            <a:tailEnd type="triangle" w="lg" len="lg"/>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B6D67205-BEBB-4A96-A141-1158CD7EBF0E}"/>
              </a:ext>
            </a:extLst>
          </p:cNvPr>
          <p:cNvCxnSpPr>
            <a:cxnSpLocks/>
          </p:cNvCxnSpPr>
          <p:nvPr/>
        </p:nvCxnSpPr>
        <p:spPr>
          <a:xfrm flipH="1" flipV="1">
            <a:off x="7556011" y="1352145"/>
            <a:ext cx="1180164" cy="142220"/>
          </a:xfrm>
          <a:prstGeom prst="straightConnector1">
            <a:avLst/>
          </a:prstGeom>
          <a:ln>
            <a:tailEnd type="triangle" w="lg" len="lg"/>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5341E948-E0DF-4784-B179-CADF271D8353}"/>
              </a:ext>
            </a:extLst>
          </p:cNvPr>
          <p:cNvSpPr txBox="1"/>
          <p:nvPr/>
        </p:nvSpPr>
        <p:spPr>
          <a:xfrm>
            <a:off x="857956" y="4939535"/>
            <a:ext cx="1808508" cy="400110"/>
          </a:xfrm>
          <a:prstGeom prst="rect">
            <a:avLst/>
          </a:prstGeom>
          <a:noFill/>
        </p:spPr>
        <p:txBody>
          <a:bodyPr wrap="none" rtlCol="0">
            <a:spAutoFit/>
          </a:bodyPr>
          <a:lstStyle/>
          <a:p>
            <a:r>
              <a:rPr lang="en-GB" sz="2000" b="1" i="1" dirty="0"/>
              <a:t>Complicated!</a:t>
            </a:r>
          </a:p>
        </p:txBody>
      </p:sp>
      <p:sp>
        <p:nvSpPr>
          <p:cNvPr id="3" name="Rectangle 2">
            <a:extLst>
              <a:ext uri="{FF2B5EF4-FFF2-40B4-BE49-F238E27FC236}">
                <a16:creationId xmlns:a16="http://schemas.microsoft.com/office/drawing/2014/main" id="{5982BA9B-DD42-4C88-A101-5A726F2497FB}"/>
              </a:ext>
            </a:extLst>
          </p:cNvPr>
          <p:cNvSpPr/>
          <p:nvPr/>
        </p:nvSpPr>
        <p:spPr>
          <a:xfrm>
            <a:off x="9930113" y="5139590"/>
            <a:ext cx="1475084" cy="276999"/>
          </a:xfrm>
          <a:prstGeom prst="rect">
            <a:avLst/>
          </a:prstGeom>
        </p:spPr>
        <p:txBody>
          <a:bodyPr wrap="none">
            <a:spAutoFit/>
          </a:bodyPr>
          <a:lstStyle/>
          <a:p>
            <a:r>
              <a:rPr lang="en-GB" sz="1200" dirty="0"/>
              <a:t>credit: ESA/Airbus </a:t>
            </a:r>
          </a:p>
        </p:txBody>
      </p:sp>
      <p:sp>
        <p:nvSpPr>
          <p:cNvPr id="13" name="Rectangle 12">
            <a:extLst>
              <a:ext uri="{FF2B5EF4-FFF2-40B4-BE49-F238E27FC236}">
                <a16:creationId xmlns:a16="http://schemas.microsoft.com/office/drawing/2014/main" id="{1662C999-C2BC-47F8-AE9D-659E3CB080F9}"/>
              </a:ext>
            </a:extLst>
          </p:cNvPr>
          <p:cNvSpPr/>
          <p:nvPr/>
        </p:nvSpPr>
        <p:spPr>
          <a:xfrm>
            <a:off x="857956" y="1981503"/>
            <a:ext cx="1475084" cy="276999"/>
          </a:xfrm>
          <a:prstGeom prst="rect">
            <a:avLst/>
          </a:prstGeom>
        </p:spPr>
        <p:txBody>
          <a:bodyPr wrap="none">
            <a:spAutoFit/>
          </a:bodyPr>
          <a:lstStyle/>
          <a:p>
            <a:r>
              <a:rPr lang="en-GB" sz="1200" dirty="0"/>
              <a:t>credit: ESA/Airbus </a:t>
            </a:r>
          </a:p>
        </p:txBody>
      </p:sp>
    </p:spTree>
    <p:extLst>
      <p:ext uri="{BB962C8B-B14F-4D97-AF65-F5344CB8AC3E}">
        <p14:creationId xmlns:p14="http://schemas.microsoft.com/office/powerpoint/2010/main" val="22486494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A7C34-4316-4262-A1AC-CCDFD6C507E4}"/>
              </a:ext>
            </a:extLst>
          </p:cNvPr>
          <p:cNvSpPr>
            <a:spLocks noGrp="1"/>
          </p:cNvSpPr>
          <p:nvPr>
            <p:ph type="title"/>
          </p:nvPr>
        </p:nvSpPr>
        <p:spPr>
          <a:xfrm>
            <a:off x="1829914" y="113967"/>
            <a:ext cx="7869600" cy="369332"/>
          </a:xfrm>
        </p:spPr>
        <p:txBody>
          <a:bodyPr/>
          <a:lstStyle/>
          <a:p>
            <a:r>
              <a:rPr lang="en-GB" dirty="0"/>
              <a:t>Rayleigh channel method</a:t>
            </a:r>
          </a:p>
        </p:txBody>
      </p:sp>
      <p:sp>
        <p:nvSpPr>
          <p:cNvPr id="4" name="Slide Number Placeholder 3">
            <a:extLst>
              <a:ext uri="{FF2B5EF4-FFF2-40B4-BE49-F238E27FC236}">
                <a16:creationId xmlns:a16="http://schemas.microsoft.com/office/drawing/2014/main" id="{67A9A086-D9E1-4BB8-84E5-842939676D78}"/>
              </a:ext>
            </a:extLst>
          </p:cNvPr>
          <p:cNvSpPr>
            <a:spLocks noGrp="1"/>
          </p:cNvSpPr>
          <p:nvPr>
            <p:ph type="sldNum" sz="quarter" idx="10"/>
          </p:nvPr>
        </p:nvSpPr>
        <p:spPr/>
        <p:txBody>
          <a:bodyPr/>
          <a:lstStyle/>
          <a:p>
            <a:fld id="{6B3B0B0F-E794-1244-9699-107C60B9C23A}" type="slidenum">
              <a:rPr lang="en-US" smtClean="0"/>
              <a:pPr/>
              <a:t>17</a:t>
            </a:fld>
            <a:endParaRPr lang="en-US" dirty="0"/>
          </a:p>
        </p:txBody>
      </p:sp>
      <p:sp>
        <p:nvSpPr>
          <p:cNvPr id="5" name="Footer Placeholder 4">
            <a:extLst>
              <a:ext uri="{FF2B5EF4-FFF2-40B4-BE49-F238E27FC236}">
                <a16:creationId xmlns:a16="http://schemas.microsoft.com/office/drawing/2014/main" id="{F3A76E26-675C-4EA3-B42B-330648A3DBF0}"/>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5">
            <a:extLst>
              <a:ext uri="{FF2B5EF4-FFF2-40B4-BE49-F238E27FC236}">
                <a16:creationId xmlns:a16="http://schemas.microsoft.com/office/drawing/2014/main" id="{82BFA8AD-1335-493A-BFB5-A6DDC024FFC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56" t="2409" r="49815" b="8527"/>
          <a:stretch/>
        </p:blipFill>
        <p:spPr bwMode="auto">
          <a:xfrm>
            <a:off x="1150070" y="483298"/>
            <a:ext cx="4439388" cy="5752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a16="http://schemas.microsoft.com/office/drawing/2014/main" id="{DF42789C-4C58-4E6B-B3FF-83DF8909C44F}"/>
              </a:ext>
            </a:extLst>
          </p:cNvPr>
          <p:cNvSpPr/>
          <p:nvPr/>
        </p:nvSpPr>
        <p:spPr>
          <a:xfrm>
            <a:off x="1829914" y="6146584"/>
            <a:ext cx="1890228" cy="553998"/>
          </a:xfrm>
          <a:prstGeom prst="rect">
            <a:avLst/>
          </a:prstGeom>
          <a:solidFill>
            <a:schemeClr val="bg1"/>
          </a:solidFill>
        </p:spPr>
        <p:txBody>
          <a:bodyPr wrap="square">
            <a:spAutoFit/>
          </a:bodyPr>
          <a:lstStyle/>
          <a:p>
            <a:pPr defTabSz="914400" fontAlgn="base">
              <a:spcBef>
                <a:spcPct val="0"/>
              </a:spcBef>
              <a:spcAft>
                <a:spcPct val="0"/>
              </a:spcAft>
            </a:pPr>
            <a:r>
              <a:rPr lang="en-US" sz="1000" b="1" dirty="0">
                <a:solidFill>
                  <a:srgbClr val="000000"/>
                </a:solidFill>
                <a:latin typeface="Times"/>
              </a:rPr>
              <a:t>Figure from </a:t>
            </a:r>
            <a:r>
              <a:rPr lang="en-US" sz="1000" b="1" dirty="0" err="1">
                <a:solidFill>
                  <a:srgbClr val="000000"/>
                </a:solidFill>
                <a:latin typeface="Times"/>
              </a:rPr>
              <a:t>Reitebuch</a:t>
            </a:r>
            <a:r>
              <a:rPr lang="en-US" sz="1000" b="1" dirty="0">
                <a:solidFill>
                  <a:srgbClr val="000000"/>
                </a:solidFill>
                <a:latin typeface="Times"/>
              </a:rPr>
              <a:t> (2012):</a:t>
            </a:r>
            <a:br>
              <a:rPr lang="en-US" sz="1000" b="1" dirty="0">
                <a:solidFill>
                  <a:srgbClr val="000000"/>
                </a:solidFill>
                <a:latin typeface="Times"/>
              </a:rPr>
            </a:br>
            <a:r>
              <a:rPr lang="en-US" sz="1000" b="1" dirty="0">
                <a:solidFill>
                  <a:srgbClr val="000000"/>
                </a:solidFill>
                <a:latin typeface="Times"/>
              </a:rPr>
              <a:t>Wind </a:t>
            </a:r>
            <a:r>
              <a:rPr lang="en-US" sz="1000" b="1" dirty="0" err="1">
                <a:solidFill>
                  <a:srgbClr val="000000"/>
                </a:solidFill>
                <a:latin typeface="Times"/>
              </a:rPr>
              <a:t>Lidar</a:t>
            </a:r>
            <a:r>
              <a:rPr lang="en-US" sz="1000" b="1" dirty="0">
                <a:solidFill>
                  <a:srgbClr val="000000"/>
                </a:solidFill>
                <a:latin typeface="Times"/>
              </a:rPr>
              <a:t> for Atmospheric </a:t>
            </a:r>
          </a:p>
          <a:p>
            <a:pPr defTabSz="914400" fontAlgn="base">
              <a:spcBef>
                <a:spcPct val="0"/>
              </a:spcBef>
              <a:spcAft>
                <a:spcPct val="0"/>
              </a:spcAft>
            </a:pPr>
            <a:r>
              <a:rPr lang="en-US" sz="1000" b="1" dirty="0">
                <a:solidFill>
                  <a:srgbClr val="000000"/>
                </a:solidFill>
                <a:latin typeface="Times"/>
              </a:rPr>
              <a:t>Research, in Springer Series</a:t>
            </a:r>
          </a:p>
        </p:txBody>
      </p:sp>
      <p:pic>
        <p:nvPicPr>
          <p:cNvPr id="8" name="Picture 7">
            <a:extLst>
              <a:ext uri="{FF2B5EF4-FFF2-40B4-BE49-F238E27FC236}">
                <a16:creationId xmlns:a16="http://schemas.microsoft.com/office/drawing/2014/main" id="{E5286801-2F63-4785-8B34-133C26869562}"/>
              </a:ext>
            </a:extLst>
          </p:cNvPr>
          <p:cNvPicPr>
            <a:picLocks noChangeAspect="1"/>
          </p:cNvPicPr>
          <p:nvPr/>
        </p:nvPicPr>
        <p:blipFill rotWithShape="1">
          <a:blip r:embed="rId3">
            <a:extLst>
              <a:ext uri="{28A0092B-C50C-407E-A947-70E740481C1C}">
                <a14:useLocalDpi xmlns:a14="http://schemas.microsoft.com/office/drawing/2010/main" val="0"/>
              </a:ext>
            </a:extLst>
          </a:blip>
          <a:srcRect l="36767" t="43782" r="44125" b="25004"/>
          <a:stretch/>
        </p:blipFill>
        <p:spPr>
          <a:xfrm>
            <a:off x="5524173" y="2311595"/>
            <a:ext cx="2588963" cy="2770291"/>
          </a:xfrm>
          <a:prstGeom prst="rect">
            <a:avLst/>
          </a:prstGeom>
        </p:spPr>
      </p:pic>
      <p:sp>
        <p:nvSpPr>
          <p:cNvPr id="9" name="Rectangle 8">
            <a:extLst>
              <a:ext uri="{FF2B5EF4-FFF2-40B4-BE49-F238E27FC236}">
                <a16:creationId xmlns:a16="http://schemas.microsoft.com/office/drawing/2014/main" id="{47E99514-62C0-4246-BD3E-F30681DD43DF}"/>
              </a:ext>
            </a:extLst>
          </p:cNvPr>
          <p:cNvSpPr/>
          <p:nvPr/>
        </p:nvSpPr>
        <p:spPr>
          <a:xfrm>
            <a:off x="5764714" y="5081886"/>
            <a:ext cx="1869622" cy="707886"/>
          </a:xfrm>
          <a:prstGeom prst="rect">
            <a:avLst/>
          </a:prstGeom>
          <a:solidFill>
            <a:schemeClr val="bg1"/>
          </a:solidFill>
        </p:spPr>
        <p:txBody>
          <a:bodyPr wrap="square">
            <a:spAutoFit/>
          </a:bodyPr>
          <a:lstStyle/>
          <a:p>
            <a:pPr defTabSz="914400" fontAlgn="base">
              <a:spcBef>
                <a:spcPct val="0"/>
              </a:spcBef>
              <a:spcAft>
                <a:spcPct val="0"/>
              </a:spcAft>
            </a:pPr>
            <a:r>
              <a:rPr lang="en-GB" sz="1000" b="1" dirty="0">
                <a:solidFill>
                  <a:srgbClr val="000000"/>
                </a:solidFill>
                <a:latin typeface="Times"/>
              </a:rPr>
              <a:t>Figure from </a:t>
            </a:r>
            <a:r>
              <a:rPr lang="en-GB" sz="1000" b="1" dirty="0" err="1">
                <a:solidFill>
                  <a:srgbClr val="000000"/>
                </a:solidFill>
                <a:latin typeface="Times"/>
              </a:rPr>
              <a:t>Reitebuch</a:t>
            </a:r>
            <a:r>
              <a:rPr lang="en-GB" sz="1000" b="1" dirty="0">
                <a:solidFill>
                  <a:srgbClr val="000000"/>
                </a:solidFill>
                <a:latin typeface="Times"/>
              </a:rPr>
              <a:t> (2012) The </a:t>
            </a:r>
            <a:r>
              <a:rPr lang="en-GB" sz="1000" b="1" dirty="0" err="1">
                <a:solidFill>
                  <a:srgbClr val="000000"/>
                </a:solidFill>
                <a:latin typeface="Times"/>
              </a:rPr>
              <a:t>Spaceborne</a:t>
            </a:r>
            <a:r>
              <a:rPr lang="en-GB" sz="1000" b="1" dirty="0">
                <a:solidFill>
                  <a:srgbClr val="000000"/>
                </a:solidFill>
                <a:latin typeface="Times"/>
              </a:rPr>
              <a:t> Wind </a:t>
            </a:r>
            <a:r>
              <a:rPr lang="en-GB" sz="1000" b="1" dirty="0" err="1">
                <a:solidFill>
                  <a:srgbClr val="000000"/>
                </a:solidFill>
                <a:latin typeface="Times"/>
              </a:rPr>
              <a:t>Lidar</a:t>
            </a:r>
            <a:r>
              <a:rPr lang="en-GB" sz="1000" b="1" dirty="0">
                <a:solidFill>
                  <a:srgbClr val="000000"/>
                </a:solidFill>
                <a:latin typeface="Times"/>
              </a:rPr>
              <a:t> Mission ADM-Aeolus, Springer</a:t>
            </a:r>
          </a:p>
        </p:txBody>
      </p:sp>
      <p:sp>
        <p:nvSpPr>
          <p:cNvPr id="11" name="TextBox 10">
            <a:extLst>
              <a:ext uri="{FF2B5EF4-FFF2-40B4-BE49-F238E27FC236}">
                <a16:creationId xmlns:a16="http://schemas.microsoft.com/office/drawing/2014/main" id="{D82538E1-617A-4C48-B4BE-FA83C79BE47A}"/>
              </a:ext>
            </a:extLst>
          </p:cNvPr>
          <p:cNvSpPr txBox="1"/>
          <p:nvPr/>
        </p:nvSpPr>
        <p:spPr>
          <a:xfrm>
            <a:off x="5752551" y="518504"/>
            <a:ext cx="3532851" cy="1754326"/>
          </a:xfrm>
          <a:prstGeom prst="rect">
            <a:avLst/>
          </a:prstGeom>
          <a:noFill/>
        </p:spPr>
        <p:txBody>
          <a:bodyPr wrap="square" rtlCol="0">
            <a:spAutoFit/>
          </a:bodyPr>
          <a:lstStyle/>
          <a:p>
            <a:pPr defTabSz="914400" fontAlgn="base">
              <a:spcBef>
                <a:spcPct val="0"/>
              </a:spcBef>
              <a:spcAft>
                <a:spcPct val="0"/>
              </a:spcAft>
            </a:pPr>
            <a:r>
              <a:rPr lang="en-GB" b="1" dirty="0" err="1">
                <a:solidFill>
                  <a:srgbClr val="000000"/>
                </a:solidFill>
                <a:latin typeface="Arial"/>
              </a:rPr>
              <a:t>Doube</a:t>
            </a:r>
            <a:r>
              <a:rPr lang="en-GB" b="1" dirty="0">
                <a:solidFill>
                  <a:srgbClr val="000000"/>
                </a:solidFill>
                <a:latin typeface="Arial"/>
              </a:rPr>
              <a:t>-edge Fabry-</a:t>
            </a:r>
            <a:r>
              <a:rPr lang="en-GB" b="1" dirty="0" err="1">
                <a:solidFill>
                  <a:srgbClr val="000000"/>
                </a:solidFill>
                <a:latin typeface="Arial"/>
              </a:rPr>
              <a:t>Pérot</a:t>
            </a:r>
            <a:r>
              <a:rPr lang="en-GB" b="1" dirty="0">
                <a:solidFill>
                  <a:srgbClr val="000000"/>
                </a:solidFill>
                <a:latin typeface="Arial"/>
              </a:rPr>
              <a:t> interferometer </a:t>
            </a:r>
          </a:p>
          <a:p>
            <a:pPr marL="285750" indent="-285750" defTabSz="914400" fontAlgn="base">
              <a:spcBef>
                <a:spcPct val="0"/>
              </a:spcBef>
              <a:spcAft>
                <a:spcPct val="0"/>
              </a:spcAft>
              <a:buFont typeface="Arial" panose="020B0604020202020204" pitchFamily="34" charset="0"/>
              <a:buChar char="•"/>
            </a:pPr>
            <a:r>
              <a:rPr lang="en-GB" dirty="0">
                <a:solidFill>
                  <a:srgbClr val="000000"/>
                </a:solidFill>
                <a:latin typeface="Arial"/>
              </a:rPr>
              <a:t>transmission maximum occurs for a specific wavelength of light; which differs for each interferometer</a:t>
            </a:r>
          </a:p>
        </p:txBody>
      </p:sp>
      <p:cxnSp>
        <p:nvCxnSpPr>
          <p:cNvPr id="14" name="Straight Arrow Connector 13">
            <a:extLst>
              <a:ext uri="{FF2B5EF4-FFF2-40B4-BE49-F238E27FC236}">
                <a16:creationId xmlns:a16="http://schemas.microsoft.com/office/drawing/2014/main" id="{8D8C3C5B-0F46-4596-9BB0-35C01894A030}"/>
              </a:ext>
            </a:extLst>
          </p:cNvPr>
          <p:cNvCxnSpPr/>
          <p:nvPr/>
        </p:nvCxnSpPr>
        <p:spPr bwMode="auto">
          <a:xfrm>
            <a:off x="6699526" y="2611535"/>
            <a:ext cx="660271" cy="0"/>
          </a:xfrm>
          <a:prstGeom prst="straightConnector1">
            <a:avLst/>
          </a:prstGeom>
          <a:solidFill>
            <a:schemeClr val="accent1"/>
          </a:solidFill>
          <a:ln w="12700" cap="flat" cmpd="sng" algn="ctr">
            <a:solidFill>
              <a:schemeClr val="tx1"/>
            </a:solidFill>
            <a:prstDash val="solid"/>
            <a:round/>
            <a:headEnd type="arrow"/>
            <a:tailEnd type="arrow"/>
          </a:ln>
          <a:effectLst/>
        </p:spPr>
      </p:cxnSp>
      <p:sp>
        <p:nvSpPr>
          <p:cNvPr id="15" name="TextBox 14">
            <a:extLst>
              <a:ext uri="{FF2B5EF4-FFF2-40B4-BE49-F238E27FC236}">
                <a16:creationId xmlns:a16="http://schemas.microsoft.com/office/drawing/2014/main" id="{31962689-ACE5-4761-A4F2-4928AE2905B8}"/>
              </a:ext>
            </a:extLst>
          </p:cNvPr>
          <p:cNvSpPr txBox="1"/>
          <p:nvPr/>
        </p:nvSpPr>
        <p:spPr>
          <a:xfrm>
            <a:off x="6928124" y="2311595"/>
            <a:ext cx="287258" cy="338554"/>
          </a:xfrm>
          <a:prstGeom prst="rect">
            <a:avLst/>
          </a:prstGeom>
          <a:noFill/>
        </p:spPr>
        <p:txBody>
          <a:bodyPr wrap="none" rtlCol="0">
            <a:spAutoFit/>
          </a:bodyPr>
          <a:lstStyle/>
          <a:p>
            <a:pPr defTabSz="914400" fontAlgn="base">
              <a:spcBef>
                <a:spcPct val="0"/>
              </a:spcBef>
              <a:spcAft>
                <a:spcPct val="0"/>
              </a:spcAft>
            </a:pPr>
            <a:r>
              <a:rPr lang="en-GB" sz="1600" dirty="0">
                <a:solidFill>
                  <a:srgbClr val="000000"/>
                </a:solidFill>
                <a:latin typeface="Times"/>
              </a:rPr>
              <a:t>d</a:t>
            </a:r>
          </a:p>
        </p:txBody>
      </p:sp>
      <p:sp>
        <p:nvSpPr>
          <p:cNvPr id="16" name="TextBox 15">
            <a:extLst>
              <a:ext uri="{FF2B5EF4-FFF2-40B4-BE49-F238E27FC236}">
                <a16:creationId xmlns:a16="http://schemas.microsoft.com/office/drawing/2014/main" id="{22E6FC1D-41A9-42DB-9D7B-11D801D985BF}"/>
              </a:ext>
            </a:extLst>
          </p:cNvPr>
          <p:cNvSpPr txBox="1"/>
          <p:nvPr/>
        </p:nvSpPr>
        <p:spPr>
          <a:xfrm>
            <a:off x="7029660" y="4814201"/>
            <a:ext cx="490840" cy="307777"/>
          </a:xfrm>
          <a:prstGeom prst="rect">
            <a:avLst/>
          </a:prstGeom>
          <a:noFill/>
        </p:spPr>
        <p:txBody>
          <a:bodyPr wrap="none" rtlCol="0">
            <a:spAutoFit/>
          </a:bodyPr>
          <a:lstStyle/>
          <a:p>
            <a:pPr defTabSz="914400" fontAlgn="base">
              <a:spcBef>
                <a:spcPct val="0"/>
              </a:spcBef>
              <a:spcAft>
                <a:spcPct val="0"/>
              </a:spcAft>
            </a:pPr>
            <a:r>
              <a:rPr lang="en-GB" sz="1400" dirty="0">
                <a:solidFill>
                  <a:srgbClr val="000000"/>
                </a:solidFill>
                <a:latin typeface="Times"/>
              </a:rPr>
              <a:t>+</a:t>
            </a:r>
            <a:r>
              <a:rPr lang="el-GR" sz="1400" dirty="0">
                <a:solidFill>
                  <a:srgbClr val="000000"/>
                </a:solidFill>
                <a:latin typeface="Times"/>
              </a:rPr>
              <a:t>Δ</a:t>
            </a:r>
            <a:r>
              <a:rPr lang="en-GB" sz="1400" dirty="0">
                <a:solidFill>
                  <a:srgbClr val="000000"/>
                </a:solidFill>
                <a:latin typeface="Times"/>
              </a:rPr>
              <a:t>d</a:t>
            </a:r>
          </a:p>
        </p:txBody>
      </p:sp>
      <p:grpSp>
        <p:nvGrpSpPr>
          <p:cNvPr id="22" name="Group 21">
            <a:extLst>
              <a:ext uri="{FF2B5EF4-FFF2-40B4-BE49-F238E27FC236}">
                <a16:creationId xmlns:a16="http://schemas.microsoft.com/office/drawing/2014/main" id="{7B0001D0-C59F-46C8-94BC-1934936DF119}"/>
              </a:ext>
            </a:extLst>
          </p:cNvPr>
          <p:cNvGrpSpPr/>
          <p:nvPr/>
        </p:nvGrpSpPr>
        <p:grpSpPr>
          <a:xfrm>
            <a:off x="8863655" y="2351677"/>
            <a:ext cx="2612049" cy="2631898"/>
            <a:chOff x="8480328" y="2311595"/>
            <a:chExt cx="2612049" cy="2631898"/>
          </a:xfrm>
        </p:grpSpPr>
        <p:grpSp>
          <p:nvGrpSpPr>
            <p:cNvPr id="21" name="Group 20">
              <a:extLst>
                <a:ext uri="{FF2B5EF4-FFF2-40B4-BE49-F238E27FC236}">
                  <a16:creationId xmlns:a16="http://schemas.microsoft.com/office/drawing/2014/main" id="{D3995312-90B6-4639-AEE4-17978F289F8C}"/>
                </a:ext>
              </a:extLst>
            </p:cNvPr>
            <p:cNvGrpSpPr/>
            <p:nvPr/>
          </p:nvGrpSpPr>
          <p:grpSpPr>
            <a:xfrm>
              <a:off x="8480328" y="2311595"/>
              <a:ext cx="2612049" cy="2631898"/>
              <a:chOff x="8480328" y="2311595"/>
              <a:chExt cx="2612049" cy="2631898"/>
            </a:xfrm>
          </p:grpSpPr>
          <p:pic>
            <p:nvPicPr>
              <p:cNvPr id="10" name="Picture 9">
                <a:extLst>
                  <a:ext uri="{FF2B5EF4-FFF2-40B4-BE49-F238E27FC236}">
                    <a16:creationId xmlns:a16="http://schemas.microsoft.com/office/drawing/2014/main" id="{F66A2C9D-F5F1-486D-8606-6D128DDD9BB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123" r="3061"/>
              <a:stretch/>
            </p:blipFill>
            <p:spPr>
              <a:xfrm>
                <a:off x="8480328" y="2311595"/>
                <a:ext cx="2612049" cy="2631898"/>
              </a:xfrm>
              <a:prstGeom prst="rect">
                <a:avLst/>
              </a:prstGeom>
            </p:spPr>
          </p:pic>
          <p:grpSp>
            <p:nvGrpSpPr>
              <p:cNvPr id="20" name="Group 19">
                <a:extLst>
                  <a:ext uri="{FF2B5EF4-FFF2-40B4-BE49-F238E27FC236}">
                    <a16:creationId xmlns:a16="http://schemas.microsoft.com/office/drawing/2014/main" id="{A4BDD6BB-0535-4D42-BFE8-E85CBAB6BA95}"/>
                  </a:ext>
                </a:extLst>
              </p:cNvPr>
              <p:cNvGrpSpPr/>
              <p:nvPr/>
            </p:nvGrpSpPr>
            <p:grpSpPr>
              <a:xfrm>
                <a:off x="8968560" y="3396711"/>
                <a:ext cx="1609334" cy="473115"/>
                <a:chOff x="8968560" y="3396711"/>
                <a:chExt cx="1609334" cy="473115"/>
              </a:xfrm>
            </p:grpSpPr>
            <p:sp>
              <p:nvSpPr>
                <p:cNvPr id="12" name="TextBox 11">
                  <a:extLst>
                    <a:ext uri="{FF2B5EF4-FFF2-40B4-BE49-F238E27FC236}">
                      <a16:creationId xmlns:a16="http://schemas.microsoft.com/office/drawing/2014/main" id="{0922AA1E-0F7F-490D-8F06-0C822BCC2464}"/>
                    </a:ext>
                  </a:extLst>
                </p:cNvPr>
                <p:cNvSpPr txBox="1"/>
                <p:nvPr/>
              </p:nvSpPr>
              <p:spPr>
                <a:xfrm>
                  <a:off x="8968560" y="3408161"/>
                  <a:ext cx="407484" cy="461665"/>
                </a:xfrm>
                <a:prstGeom prst="rect">
                  <a:avLst/>
                </a:prstGeom>
                <a:noFill/>
              </p:spPr>
              <p:txBody>
                <a:bodyPr wrap="none" rtlCol="0">
                  <a:spAutoFit/>
                </a:bodyPr>
                <a:lstStyle/>
                <a:p>
                  <a:pPr defTabSz="914400" fontAlgn="base">
                    <a:spcBef>
                      <a:spcPct val="0"/>
                    </a:spcBef>
                    <a:spcAft>
                      <a:spcPct val="0"/>
                    </a:spcAft>
                  </a:pPr>
                  <a:r>
                    <a:rPr lang="en-GB" sz="2400" dirty="0">
                      <a:solidFill>
                        <a:srgbClr val="000000"/>
                      </a:solidFill>
                      <a:latin typeface="Times"/>
                    </a:rPr>
                    <a:t>A</a:t>
                  </a:r>
                </a:p>
              </p:txBody>
            </p:sp>
            <p:sp>
              <p:nvSpPr>
                <p:cNvPr id="13" name="TextBox 12">
                  <a:extLst>
                    <a:ext uri="{FF2B5EF4-FFF2-40B4-BE49-F238E27FC236}">
                      <a16:creationId xmlns:a16="http://schemas.microsoft.com/office/drawing/2014/main" id="{3851458B-7AAB-4C3E-BE16-215E82F956D8}"/>
                    </a:ext>
                  </a:extLst>
                </p:cNvPr>
                <p:cNvSpPr txBox="1"/>
                <p:nvPr/>
              </p:nvSpPr>
              <p:spPr>
                <a:xfrm>
                  <a:off x="10188044" y="3396711"/>
                  <a:ext cx="389850" cy="461665"/>
                </a:xfrm>
                <a:prstGeom prst="rect">
                  <a:avLst/>
                </a:prstGeom>
                <a:noFill/>
              </p:spPr>
              <p:txBody>
                <a:bodyPr wrap="none" rtlCol="0">
                  <a:spAutoFit/>
                </a:bodyPr>
                <a:lstStyle/>
                <a:p>
                  <a:pPr defTabSz="914400" fontAlgn="base">
                    <a:spcBef>
                      <a:spcPct val="0"/>
                    </a:spcBef>
                    <a:spcAft>
                      <a:spcPct val="0"/>
                    </a:spcAft>
                  </a:pPr>
                  <a:r>
                    <a:rPr lang="en-GB" sz="2400" dirty="0">
                      <a:solidFill>
                        <a:srgbClr val="000000"/>
                      </a:solidFill>
                      <a:latin typeface="Times"/>
                    </a:rPr>
                    <a:t>B</a:t>
                  </a:r>
                </a:p>
              </p:txBody>
            </p:sp>
          </p:grpSp>
        </p:grpSp>
        <p:cxnSp>
          <p:nvCxnSpPr>
            <p:cNvPr id="17" name="Straight Connector 16">
              <a:extLst>
                <a:ext uri="{FF2B5EF4-FFF2-40B4-BE49-F238E27FC236}">
                  <a16:creationId xmlns:a16="http://schemas.microsoft.com/office/drawing/2014/main" id="{7DEF3682-2723-47A4-8B68-50811F9B1EDC}"/>
                </a:ext>
              </a:extLst>
            </p:cNvPr>
            <p:cNvCxnSpPr/>
            <p:nvPr/>
          </p:nvCxnSpPr>
          <p:spPr bwMode="auto">
            <a:xfrm>
              <a:off x="8553965" y="4488772"/>
              <a:ext cx="2440441" cy="0"/>
            </a:xfrm>
            <a:prstGeom prst="line">
              <a:avLst/>
            </a:prstGeom>
            <a:solidFill>
              <a:schemeClr val="accent1"/>
            </a:solidFill>
            <a:ln w="6350" cap="flat" cmpd="sng" algn="ctr">
              <a:solidFill>
                <a:schemeClr val="tx1"/>
              </a:solidFill>
              <a:prstDash val="solid"/>
              <a:round/>
              <a:headEnd type="none" w="med" len="med"/>
              <a:tailEnd type="none" w="med" len="med"/>
            </a:ln>
            <a:effectLst/>
          </p:spPr>
        </p:cxnSp>
      </p:grpSp>
      <mc:AlternateContent xmlns:mc="http://schemas.openxmlformats.org/markup-compatibility/2006">
        <mc:Choice xmlns:a14="http://schemas.microsoft.com/office/drawing/2010/main" Requires="a14">
          <p:sp>
            <p:nvSpPr>
              <p:cNvPr id="18" name="TextBox 17">
                <a:extLst>
                  <a:ext uri="{FF2B5EF4-FFF2-40B4-BE49-F238E27FC236}">
                    <a16:creationId xmlns:a16="http://schemas.microsoft.com/office/drawing/2014/main" id="{B7756543-5A03-47E2-9811-73F0F590C008}"/>
                  </a:ext>
                </a:extLst>
              </p:cNvPr>
              <p:cNvSpPr txBox="1"/>
              <p:nvPr/>
            </p:nvSpPr>
            <p:spPr>
              <a:xfrm>
                <a:off x="8218517" y="4872879"/>
                <a:ext cx="3711597" cy="1761957"/>
              </a:xfrm>
              <a:prstGeom prst="rect">
                <a:avLst/>
              </a:prstGeom>
              <a:noFill/>
            </p:spPr>
            <p:txBody>
              <a:bodyPr wrap="square" rtlCol="0">
                <a:spAutoFit/>
              </a:bodyPr>
              <a:lstStyle/>
              <a:p>
                <a:pPr marL="342900" indent="-342900" defTabSz="914400" fontAlgn="base">
                  <a:spcBef>
                    <a:spcPct val="0"/>
                  </a:spcBef>
                  <a:spcAft>
                    <a:spcPct val="0"/>
                  </a:spcAft>
                  <a:buFont typeface="Arial" pitchFamily="34" charset="0"/>
                  <a:buChar char="•"/>
                </a:pPr>
                <a:r>
                  <a:rPr lang="en-GB" sz="2000" dirty="0">
                    <a:solidFill>
                      <a:srgbClr val="000000"/>
                    </a:solidFill>
                    <a:latin typeface="Arial"/>
                  </a:rPr>
                  <a:t>Rayleigh spots imaged on accumulation CCD</a:t>
                </a:r>
              </a:p>
              <a:p>
                <a:pPr marL="342900" indent="-342900" defTabSz="914400" fontAlgn="base">
                  <a:spcBef>
                    <a:spcPct val="0"/>
                  </a:spcBef>
                  <a:spcAft>
                    <a:spcPct val="0"/>
                  </a:spcAft>
                  <a:buFont typeface="Arial" pitchFamily="34" charset="0"/>
                  <a:buChar char="•"/>
                </a:pPr>
                <a:r>
                  <a:rPr lang="en-GB" sz="2000" dirty="0">
                    <a:solidFill>
                      <a:srgbClr val="000000"/>
                    </a:solidFill>
                    <a:latin typeface="Arial"/>
                  </a:rPr>
                  <a:t>Contrast of spots </a:t>
                </a:r>
                <a14:m>
                  <m:oMath xmlns:m="http://schemas.openxmlformats.org/officeDocument/2006/math">
                    <m:r>
                      <a:rPr lang="en-GB" sz="2000" i="1">
                        <a:solidFill>
                          <a:srgbClr val="000000"/>
                        </a:solidFill>
                        <a:latin typeface="Cambria Math"/>
                      </a:rPr>
                      <m:t>𝑅</m:t>
                    </m:r>
                    <m:r>
                      <a:rPr lang="en-GB" sz="2000" i="1">
                        <a:solidFill>
                          <a:srgbClr val="000000"/>
                        </a:solidFill>
                        <a:latin typeface="Cambria Math"/>
                      </a:rPr>
                      <m:t>=</m:t>
                    </m:r>
                    <m:f>
                      <m:fPr>
                        <m:ctrlPr>
                          <a:rPr lang="en-GB" sz="2000" i="1">
                            <a:solidFill>
                              <a:srgbClr val="000000"/>
                            </a:solidFill>
                            <a:latin typeface="Cambria Math" panose="02040503050406030204" pitchFamily="18" charset="0"/>
                          </a:rPr>
                        </m:ctrlPr>
                      </m:fPr>
                      <m:num>
                        <m:r>
                          <a:rPr lang="en-GB" sz="2000" i="1">
                            <a:solidFill>
                              <a:srgbClr val="000000"/>
                            </a:solidFill>
                            <a:latin typeface="Cambria Math"/>
                          </a:rPr>
                          <m:t>𝐴</m:t>
                        </m:r>
                        <m:r>
                          <a:rPr lang="en-GB" sz="2000" i="1">
                            <a:solidFill>
                              <a:srgbClr val="000000"/>
                            </a:solidFill>
                            <a:latin typeface="Cambria Math"/>
                          </a:rPr>
                          <m:t>−</m:t>
                        </m:r>
                        <m:r>
                          <a:rPr lang="en-GB" sz="2000" i="1">
                            <a:solidFill>
                              <a:srgbClr val="000000"/>
                            </a:solidFill>
                            <a:latin typeface="Cambria Math"/>
                          </a:rPr>
                          <m:t>𝐵</m:t>
                        </m:r>
                      </m:num>
                      <m:den>
                        <m:r>
                          <a:rPr lang="en-GB" sz="2000" i="1">
                            <a:solidFill>
                              <a:srgbClr val="000000"/>
                            </a:solidFill>
                            <a:latin typeface="Cambria Math"/>
                          </a:rPr>
                          <m:t>𝐴</m:t>
                        </m:r>
                        <m:r>
                          <a:rPr lang="en-GB" sz="2000" i="1">
                            <a:solidFill>
                              <a:srgbClr val="000000"/>
                            </a:solidFill>
                            <a:latin typeface="Cambria Math"/>
                          </a:rPr>
                          <m:t>+</m:t>
                        </m:r>
                        <m:r>
                          <a:rPr lang="en-GB" sz="2000" i="1">
                            <a:solidFill>
                              <a:srgbClr val="000000"/>
                            </a:solidFill>
                            <a:latin typeface="Cambria Math"/>
                          </a:rPr>
                          <m:t>𝐵</m:t>
                        </m:r>
                      </m:den>
                    </m:f>
                  </m:oMath>
                </a14:m>
                <a:r>
                  <a:rPr lang="en-GB" sz="2000" dirty="0">
                    <a:solidFill>
                      <a:srgbClr val="000000"/>
                    </a:solidFill>
                    <a:latin typeface="Arial"/>
                  </a:rPr>
                  <a:t> calibrated against frequency</a:t>
                </a:r>
              </a:p>
              <a:p>
                <a:pPr defTabSz="914400" fontAlgn="base">
                  <a:spcBef>
                    <a:spcPct val="0"/>
                  </a:spcBef>
                  <a:spcAft>
                    <a:spcPct val="0"/>
                  </a:spcAft>
                </a:pPr>
                <a:endParaRPr lang="en-GB" sz="2000" dirty="0">
                  <a:solidFill>
                    <a:srgbClr val="000000"/>
                  </a:solidFill>
                  <a:latin typeface="Arial"/>
                </a:endParaRPr>
              </a:p>
            </p:txBody>
          </p:sp>
        </mc:Choice>
        <mc:Fallback>
          <p:sp>
            <p:nvSpPr>
              <p:cNvPr id="18" name="TextBox 17">
                <a:extLst>
                  <a:ext uri="{FF2B5EF4-FFF2-40B4-BE49-F238E27FC236}">
                    <a16:creationId xmlns:a16="http://schemas.microsoft.com/office/drawing/2014/main" id="{B7756543-5A03-47E2-9811-73F0F590C008}"/>
                  </a:ext>
                </a:extLst>
              </p:cNvPr>
              <p:cNvSpPr txBox="1">
                <a:spLocks noRot="1" noChangeAspect="1" noMove="1" noResize="1" noEditPoints="1" noAdjustHandles="1" noChangeArrowheads="1" noChangeShapeType="1" noTextEdit="1"/>
              </p:cNvSpPr>
              <p:nvPr/>
            </p:nvSpPr>
            <p:spPr>
              <a:xfrm>
                <a:off x="8218517" y="4872879"/>
                <a:ext cx="3711597" cy="1761957"/>
              </a:xfrm>
              <a:prstGeom prst="rect">
                <a:avLst/>
              </a:prstGeom>
              <a:blipFill>
                <a:blip r:embed="rId5"/>
                <a:stretch>
                  <a:fillRect l="-1478" t="-1384" r="-1642"/>
                </a:stretch>
              </a:blipFill>
            </p:spPr>
            <p:txBody>
              <a:bodyPr/>
              <a:lstStyle/>
              <a:p>
                <a:r>
                  <a:rPr lang="en-GB">
                    <a:noFill/>
                  </a:rPr>
                  <a:t> </a:t>
                </a:r>
              </a:p>
            </p:txBody>
          </p:sp>
        </mc:Fallback>
      </mc:AlternateContent>
      <p:sp>
        <p:nvSpPr>
          <p:cNvPr id="3" name="TextBox 2">
            <a:extLst>
              <a:ext uri="{FF2B5EF4-FFF2-40B4-BE49-F238E27FC236}">
                <a16:creationId xmlns:a16="http://schemas.microsoft.com/office/drawing/2014/main" id="{90B9B60B-15C7-4086-A657-743664AEA925}"/>
              </a:ext>
            </a:extLst>
          </p:cNvPr>
          <p:cNvSpPr txBox="1"/>
          <p:nvPr/>
        </p:nvSpPr>
        <p:spPr>
          <a:xfrm>
            <a:off x="8109265" y="2945609"/>
            <a:ext cx="338554" cy="369332"/>
          </a:xfrm>
          <a:prstGeom prst="rect">
            <a:avLst/>
          </a:prstGeom>
          <a:noFill/>
        </p:spPr>
        <p:txBody>
          <a:bodyPr wrap="none" rtlCol="0">
            <a:spAutoFit/>
          </a:bodyPr>
          <a:lstStyle/>
          <a:p>
            <a:r>
              <a:rPr lang="en-GB" dirty="0">
                <a:solidFill>
                  <a:schemeClr val="tx2"/>
                </a:solidFill>
              </a:rPr>
              <a:t>A</a:t>
            </a:r>
          </a:p>
        </p:txBody>
      </p:sp>
      <p:sp>
        <p:nvSpPr>
          <p:cNvPr id="19" name="TextBox 18">
            <a:extLst>
              <a:ext uri="{FF2B5EF4-FFF2-40B4-BE49-F238E27FC236}">
                <a16:creationId xmlns:a16="http://schemas.microsoft.com/office/drawing/2014/main" id="{AD85631B-4420-4D92-8825-6D55993CBEA5}"/>
              </a:ext>
            </a:extLst>
          </p:cNvPr>
          <p:cNvSpPr txBox="1"/>
          <p:nvPr/>
        </p:nvSpPr>
        <p:spPr>
          <a:xfrm>
            <a:off x="8099048" y="4166995"/>
            <a:ext cx="338554" cy="369332"/>
          </a:xfrm>
          <a:prstGeom prst="rect">
            <a:avLst/>
          </a:prstGeom>
          <a:noFill/>
        </p:spPr>
        <p:txBody>
          <a:bodyPr wrap="none" rtlCol="0">
            <a:spAutoFit/>
          </a:bodyPr>
          <a:lstStyle/>
          <a:p>
            <a:r>
              <a:rPr lang="en-GB" dirty="0">
                <a:solidFill>
                  <a:schemeClr val="tx2"/>
                </a:solidFill>
              </a:rPr>
              <a:t>B</a:t>
            </a:r>
          </a:p>
        </p:txBody>
      </p:sp>
    </p:spTree>
    <p:extLst>
      <p:ext uri="{BB962C8B-B14F-4D97-AF65-F5344CB8AC3E}">
        <p14:creationId xmlns:p14="http://schemas.microsoft.com/office/powerpoint/2010/main" val="36171066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567A4-9C8C-4082-89B1-2D7D61C08A5E}"/>
              </a:ext>
            </a:extLst>
          </p:cNvPr>
          <p:cNvSpPr>
            <a:spLocks noGrp="1"/>
          </p:cNvSpPr>
          <p:nvPr>
            <p:ph type="title"/>
          </p:nvPr>
        </p:nvSpPr>
        <p:spPr>
          <a:xfrm>
            <a:off x="1769829" y="113871"/>
            <a:ext cx="7869600" cy="369332"/>
          </a:xfrm>
        </p:spPr>
        <p:txBody>
          <a:bodyPr/>
          <a:lstStyle/>
          <a:p>
            <a:r>
              <a:rPr lang="en-GB" dirty="0"/>
              <a:t>Mie channel method</a:t>
            </a:r>
          </a:p>
        </p:txBody>
      </p:sp>
      <p:sp>
        <p:nvSpPr>
          <p:cNvPr id="4" name="Slide Number Placeholder 3">
            <a:extLst>
              <a:ext uri="{FF2B5EF4-FFF2-40B4-BE49-F238E27FC236}">
                <a16:creationId xmlns:a16="http://schemas.microsoft.com/office/drawing/2014/main" id="{73C2E296-0076-433B-8EC5-A71642BF678C}"/>
              </a:ext>
            </a:extLst>
          </p:cNvPr>
          <p:cNvSpPr>
            <a:spLocks noGrp="1"/>
          </p:cNvSpPr>
          <p:nvPr>
            <p:ph type="sldNum" sz="quarter" idx="10"/>
          </p:nvPr>
        </p:nvSpPr>
        <p:spPr/>
        <p:txBody>
          <a:bodyPr/>
          <a:lstStyle/>
          <a:p>
            <a:fld id="{6B3B0B0F-E794-1244-9699-107C60B9C23A}" type="slidenum">
              <a:rPr lang="en-US" smtClean="0"/>
              <a:pPr/>
              <a:t>18</a:t>
            </a:fld>
            <a:endParaRPr lang="en-US" dirty="0"/>
          </a:p>
        </p:txBody>
      </p:sp>
      <p:sp>
        <p:nvSpPr>
          <p:cNvPr id="5" name="Footer Placeholder 4">
            <a:extLst>
              <a:ext uri="{FF2B5EF4-FFF2-40B4-BE49-F238E27FC236}">
                <a16:creationId xmlns:a16="http://schemas.microsoft.com/office/drawing/2014/main" id="{82A28EB5-9F1A-4580-84A6-8EF370EF1FF1}"/>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3">
            <a:extLst>
              <a:ext uri="{FF2B5EF4-FFF2-40B4-BE49-F238E27FC236}">
                <a16:creationId xmlns:a16="http://schemas.microsoft.com/office/drawing/2014/main" id="{B69B5028-97F5-4F9A-9DD0-D6D994786EC8}"/>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0185" t="1994" r="2187" b="6918"/>
          <a:stretch/>
        </p:blipFill>
        <p:spPr bwMode="auto">
          <a:xfrm>
            <a:off x="1446214" y="545615"/>
            <a:ext cx="3922128" cy="5241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a:extLst>
              <a:ext uri="{FF2B5EF4-FFF2-40B4-BE49-F238E27FC236}">
                <a16:creationId xmlns:a16="http://schemas.microsoft.com/office/drawing/2014/main" id="{64868B88-DD48-404B-9E78-AB4FB76E94D5}"/>
              </a:ext>
            </a:extLst>
          </p:cNvPr>
          <p:cNvPicPr>
            <a:picLocks noChangeAspect="1"/>
          </p:cNvPicPr>
          <p:nvPr/>
        </p:nvPicPr>
        <p:blipFill rotWithShape="1">
          <a:blip r:embed="rId3">
            <a:extLst>
              <a:ext uri="{28A0092B-C50C-407E-A947-70E740481C1C}">
                <a14:useLocalDpi xmlns:a14="http://schemas.microsoft.com/office/drawing/2010/main" val="0"/>
              </a:ext>
            </a:extLst>
          </a:blip>
          <a:srcRect l="57723" t="43577" r="22317" b="23413"/>
          <a:stretch/>
        </p:blipFill>
        <p:spPr>
          <a:xfrm rot="16200000">
            <a:off x="6182809" y="3509471"/>
            <a:ext cx="2382693" cy="2581252"/>
          </a:xfrm>
          <a:prstGeom prst="rect">
            <a:avLst/>
          </a:prstGeom>
        </p:spPr>
      </p:pic>
      <p:sp>
        <p:nvSpPr>
          <p:cNvPr id="8" name="Rectangle 7">
            <a:extLst>
              <a:ext uri="{FF2B5EF4-FFF2-40B4-BE49-F238E27FC236}">
                <a16:creationId xmlns:a16="http://schemas.microsoft.com/office/drawing/2014/main" id="{FEB89496-34A2-49DD-838A-E4601C96BAE8}"/>
              </a:ext>
            </a:extLst>
          </p:cNvPr>
          <p:cNvSpPr/>
          <p:nvPr/>
        </p:nvSpPr>
        <p:spPr>
          <a:xfrm>
            <a:off x="1838681" y="5655689"/>
            <a:ext cx="1890228" cy="553998"/>
          </a:xfrm>
          <a:prstGeom prst="rect">
            <a:avLst/>
          </a:prstGeom>
        </p:spPr>
        <p:txBody>
          <a:bodyPr wrap="square">
            <a:spAutoFit/>
          </a:bodyPr>
          <a:lstStyle/>
          <a:p>
            <a:pPr defTabSz="914400" fontAlgn="base">
              <a:spcBef>
                <a:spcPct val="0"/>
              </a:spcBef>
              <a:spcAft>
                <a:spcPct val="0"/>
              </a:spcAft>
            </a:pPr>
            <a:r>
              <a:rPr lang="en-US" sz="1000" b="1" dirty="0">
                <a:solidFill>
                  <a:srgbClr val="000000"/>
                </a:solidFill>
                <a:latin typeface="Times"/>
              </a:rPr>
              <a:t>Figure from </a:t>
            </a:r>
            <a:r>
              <a:rPr lang="en-US" sz="1000" b="1" dirty="0" err="1">
                <a:solidFill>
                  <a:srgbClr val="000000"/>
                </a:solidFill>
                <a:latin typeface="Times"/>
              </a:rPr>
              <a:t>Reitebuch</a:t>
            </a:r>
            <a:r>
              <a:rPr lang="en-US" sz="1000" b="1" dirty="0">
                <a:solidFill>
                  <a:srgbClr val="000000"/>
                </a:solidFill>
                <a:latin typeface="Times"/>
              </a:rPr>
              <a:t> (2012):</a:t>
            </a:r>
            <a:br>
              <a:rPr lang="en-US" sz="1000" b="1" dirty="0">
                <a:solidFill>
                  <a:srgbClr val="000000"/>
                </a:solidFill>
                <a:latin typeface="Times"/>
              </a:rPr>
            </a:br>
            <a:r>
              <a:rPr lang="en-US" sz="1000" b="1" dirty="0">
                <a:solidFill>
                  <a:srgbClr val="000000"/>
                </a:solidFill>
                <a:latin typeface="Times"/>
              </a:rPr>
              <a:t>Wind </a:t>
            </a:r>
            <a:r>
              <a:rPr lang="en-US" sz="1000" b="1" dirty="0" err="1">
                <a:solidFill>
                  <a:srgbClr val="000000"/>
                </a:solidFill>
                <a:latin typeface="Times"/>
              </a:rPr>
              <a:t>Lidar</a:t>
            </a:r>
            <a:r>
              <a:rPr lang="en-US" sz="1000" b="1" dirty="0">
                <a:solidFill>
                  <a:srgbClr val="000000"/>
                </a:solidFill>
                <a:latin typeface="Times"/>
              </a:rPr>
              <a:t> for Atmospheric </a:t>
            </a:r>
          </a:p>
          <a:p>
            <a:pPr defTabSz="914400" fontAlgn="base">
              <a:spcBef>
                <a:spcPct val="0"/>
              </a:spcBef>
              <a:spcAft>
                <a:spcPct val="0"/>
              </a:spcAft>
            </a:pPr>
            <a:r>
              <a:rPr lang="en-US" sz="1000" b="1" dirty="0">
                <a:solidFill>
                  <a:srgbClr val="000000"/>
                </a:solidFill>
                <a:latin typeface="Times"/>
              </a:rPr>
              <a:t>Research, in Springer Series</a:t>
            </a:r>
          </a:p>
        </p:txBody>
      </p:sp>
      <p:sp>
        <p:nvSpPr>
          <p:cNvPr id="9" name="Rectangle 8">
            <a:extLst>
              <a:ext uri="{FF2B5EF4-FFF2-40B4-BE49-F238E27FC236}">
                <a16:creationId xmlns:a16="http://schemas.microsoft.com/office/drawing/2014/main" id="{61A0A66B-7487-4A15-B294-3DEC5C0269B8}"/>
              </a:ext>
            </a:extLst>
          </p:cNvPr>
          <p:cNvSpPr/>
          <p:nvPr/>
        </p:nvSpPr>
        <p:spPr>
          <a:xfrm>
            <a:off x="8102963" y="5635968"/>
            <a:ext cx="1869622" cy="707886"/>
          </a:xfrm>
          <a:prstGeom prst="rect">
            <a:avLst/>
          </a:prstGeom>
        </p:spPr>
        <p:txBody>
          <a:bodyPr wrap="square">
            <a:spAutoFit/>
          </a:bodyPr>
          <a:lstStyle/>
          <a:p>
            <a:pPr defTabSz="914400" fontAlgn="base">
              <a:spcBef>
                <a:spcPct val="0"/>
              </a:spcBef>
              <a:spcAft>
                <a:spcPct val="0"/>
              </a:spcAft>
            </a:pPr>
            <a:r>
              <a:rPr lang="en-GB" sz="1000" b="1" dirty="0">
                <a:solidFill>
                  <a:srgbClr val="000000"/>
                </a:solidFill>
                <a:latin typeface="Times"/>
              </a:rPr>
              <a:t>Figure from </a:t>
            </a:r>
            <a:r>
              <a:rPr lang="en-GB" sz="1000" b="1" dirty="0" err="1">
                <a:solidFill>
                  <a:srgbClr val="000000"/>
                </a:solidFill>
                <a:latin typeface="Times"/>
              </a:rPr>
              <a:t>Reitebuch</a:t>
            </a:r>
            <a:r>
              <a:rPr lang="en-GB" sz="1000" b="1" dirty="0">
                <a:solidFill>
                  <a:srgbClr val="000000"/>
                </a:solidFill>
                <a:latin typeface="Times"/>
              </a:rPr>
              <a:t> (2012) The </a:t>
            </a:r>
            <a:r>
              <a:rPr lang="en-GB" sz="1000" b="1" dirty="0" err="1">
                <a:solidFill>
                  <a:srgbClr val="000000"/>
                </a:solidFill>
                <a:latin typeface="Times"/>
              </a:rPr>
              <a:t>Spaceborne</a:t>
            </a:r>
            <a:r>
              <a:rPr lang="en-GB" sz="1000" b="1" dirty="0">
                <a:solidFill>
                  <a:srgbClr val="000000"/>
                </a:solidFill>
                <a:latin typeface="Times"/>
              </a:rPr>
              <a:t> Wind </a:t>
            </a:r>
            <a:r>
              <a:rPr lang="en-GB" sz="1000" b="1" dirty="0" err="1">
                <a:solidFill>
                  <a:srgbClr val="000000"/>
                </a:solidFill>
                <a:latin typeface="Times"/>
              </a:rPr>
              <a:t>Lidar</a:t>
            </a:r>
            <a:r>
              <a:rPr lang="en-GB" sz="1000" b="1" dirty="0">
                <a:solidFill>
                  <a:srgbClr val="000000"/>
                </a:solidFill>
                <a:latin typeface="Times"/>
              </a:rPr>
              <a:t> Mission ADM-Aeolus, Springer</a:t>
            </a:r>
          </a:p>
        </p:txBody>
      </p:sp>
      <p:sp>
        <p:nvSpPr>
          <p:cNvPr id="10" name="TextBox 9">
            <a:extLst>
              <a:ext uri="{FF2B5EF4-FFF2-40B4-BE49-F238E27FC236}">
                <a16:creationId xmlns:a16="http://schemas.microsoft.com/office/drawing/2014/main" id="{1B9D263B-F8EF-48CA-94A0-65E6C754054F}"/>
              </a:ext>
            </a:extLst>
          </p:cNvPr>
          <p:cNvSpPr txBox="1"/>
          <p:nvPr/>
        </p:nvSpPr>
        <p:spPr>
          <a:xfrm>
            <a:off x="5824843" y="469951"/>
            <a:ext cx="2907206" cy="461665"/>
          </a:xfrm>
          <a:prstGeom prst="rect">
            <a:avLst/>
          </a:prstGeom>
          <a:noFill/>
        </p:spPr>
        <p:txBody>
          <a:bodyPr wrap="none" rtlCol="0">
            <a:spAutoFit/>
          </a:bodyPr>
          <a:lstStyle/>
          <a:p>
            <a:pPr defTabSz="914400" fontAlgn="base">
              <a:spcBef>
                <a:spcPct val="0"/>
              </a:spcBef>
              <a:spcAft>
                <a:spcPct val="0"/>
              </a:spcAft>
            </a:pPr>
            <a:r>
              <a:rPr lang="en-GB" sz="2400" dirty="0">
                <a:solidFill>
                  <a:srgbClr val="000000"/>
                </a:solidFill>
                <a:latin typeface="Arial"/>
              </a:rPr>
              <a:t>Mie fringe on ACCD</a:t>
            </a:r>
          </a:p>
        </p:txBody>
      </p:sp>
      <p:pic>
        <p:nvPicPr>
          <p:cNvPr id="11" name="Picture 2">
            <a:extLst>
              <a:ext uri="{FF2B5EF4-FFF2-40B4-BE49-F238E27FC236}">
                <a16:creationId xmlns:a16="http://schemas.microsoft.com/office/drawing/2014/main" id="{98CF93F7-339B-4EDC-B5DB-8956378F9E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2006" y="885007"/>
            <a:ext cx="3152775"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a:extLst>
              <a:ext uri="{FF2B5EF4-FFF2-40B4-BE49-F238E27FC236}">
                <a16:creationId xmlns:a16="http://schemas.microsoft.com/office/drawing/2014/main" id="{B04C6624-A4EB-4A2D-B114-B0D8DD581EC4}"/>
              </a:ext>
            </a:extLst>
          </p:cNvPr>
          <p:cNvSpPr txBox="1"/>
          <p:nvPr/>
        </p:nvSpPr>
        <p:spPr>
          <a:xfrm>
            <a:off x="8536245" y="3751779"/>
            <a:ext cx="2860761" cy="1754326"/>
          </a:xfrm>
          <a:prstGeom prst="rect">
            <a:avLst/>
          </a:prstGeom>
          <a:noFill/>
        </p:spPr>
        <p:txBody>
          <a:bodyPr wrap="square" rtlCol="0">
            <a:spAutoFit/>
          </a:bodyPr>
          <a:lstStyle/>
          <a:p>
            <a:pPr defTabSz="914400" fontAlgn="base">
              <a:spcBef>
                <a:spcPct val="0"/>
              </a:spcBef>
              <a:spcAft>
                <a:spcPct val="0"/>
              </a:spcAft>
            </a:pPr>
            <a:r>
              <a:rPr lang="en-GB" dirty="0">
                <a:solidFill>
                  <a:srgbClr val="000000"/>
                </a:solidFill>
                <a:latin typeface="Arial"/>
              </a:rPr>
              <a:t>Narrowband </a:t>
            </a:r>
            <a:r>
              <a:rPr lang="en-GB" b="1" dirty="0">
                <a:solidFill>
                  <a:srgbClr val="000000"/>
                </a:solidFill>
                <a:latin typeface="Arial"/>
              </a:rPr>
              <a:t>Fizeau interferometer</a:t>
            </a:r>
            <a:endParaRPr lang="en-GB" dirty="0">
              <a:solidFill>
                <a:srgbClr val="000000"/>
              </a:solidFill>
              <a:latin typeface="Arial"/>
            </a:endParaRPr>
          </a:p>
          <a:p>
            <a:pPr defTabSz="914400" fontAlgn="base">
              <a:spcBef>
                <a:spcPct val="0"/>
              </a:spcBef>
              <a:spcAft>
                <a:spcPct val="0"/>
              </a:spcAft>
            </a:pPr>
            <a:r>
              <a:rPr lang="en-GB" dirty="0">
                <a:solidFill>
                  <a:srgbClr val="000000"/>
                </a:solidFill>
                <a:latin typeface="Arial"/>
              </a:rPr>
              <a:t>Transmission max. for </a:t>
            </a:r>
            <a:r>
              <a:rPr lang="en-GB" i="1" dirty="0">
                <a:solidFill>
                  <a:srgbClr val="000000"/>
                </a:solidFill>
                <a:latin typeface="Arial"/>
              </a:rPr>
              <a:t>f</a:t>
            </a:r>
            <a:r>
              <a:rPr lang="en-GB" dirty="0">
                <a:solidFill>
                  <a:srgbClr val="000000"/>
                </a:solidFill>
                <a:latin typeface="Arial"/>
              </a:rPr>
              <a:t> depends on x-position – thickness of gap (wedge shape)</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DDC9836E-A317-48BC-B7E8-0A9B44AC0CC5}"/>
                  </a:ext>
                </a:extLst>
              </p:cNvPr>
              <p:cNvSpPr txBox="1"/>
              <p:nvPr/>
            </p:nvSpPr>
            <p:spPr>
              <a:xfrm>
                <a:off x="8397648" y="1735225"/>
                <a:ext cx="2210862" cy="646331"/>
              </a:xfrm>
              <a:prstGeom prst="rect">
                <a:avLst/>
              </a:prstGeom>
              <a:noFill/>
            </p:spPr>
            <p:txBody>
              <a:bodyPr wrap="none" rtlCol="0">
                <a:spAutoFit/>
              </a:bodyPr>
              <a:lstStyle/>
              <a:p>
                <a:pPr defTabSz="914400" fontAlgn="base">
                  <a:spcBef>
                    <a:spcPct val="0"/>
                  </a:spcBef>
                  <a:spcAft>
                    <a:spcPct val="0"/>
                  </a:spcAft>
                </a:pPr>
                <a:r>
                  <a:rPr lang="en-GB" dirty="0">
                    <a:solidFill>
                      <a:srgbClr val="000000"/>
                    </a:solidFill>
                    <a:latin typeface="Arial"/>
                  </a:rPr>
                  <a:t>Fringe position </a:t>
                </a:r>
                <a14:m>
                  <m:oMath xmlns:m="http://schemas.openxmlformats.org/officeDocument/2006/math">
                    <m:r>
                      <a:rPr lang="en-GB" i="1">
                        <a:solidFill>
                          <a:srgbClr val="000000"/>
                        </a:solidFill>
                        <a:latin typeface="Cambria Math"/>
                        <a:ea typeface="Cambria Math"/>
                      </a:rPr>
                      <m:t>∝</m:t>
                    </m:r>
                    <m:r>
                      <a:rPr lang="en-GB" i="1">
                        <a:solidFill>
                          <a:srgbClr val="000000"/>
                        </a:solidFill>
                        <a:latin typeface="Cambria Math"/>
                        <a:ea typeface="Cambria Math"/>
                      </a:rPr>
                      <m:t>𝑓</m:t>
                    </m:r>
                  </m:oMath>
                </a14:m>
                <a:r>
                  <a:rPr lang="en-GB" dirty="0">
                    <a:solidFill>
                      <a:srgbClr val="000000"/>
                    </a:solidFill>
                    <a:latin typeface="Arial"/>
                    <a:ea typeface="Cambria Math"/>
                  </a:rPr>
                  <a:t>,</a:t>
                </a:r>
              </a:p>
              <a:p>
                <a:pPr defTabSz="914400" fontAlgn="base">
                  <a:spcBef>
                    <a:spcPct val="0"/>
                  </a:spcBef>
                  <a:spcAft>
                    <a:spcPct val="0"/>
                  </a:spcAft>
                </a:pPr>
                <a:r>
                  <a:rPr lang="en-GB" dirty="0">
                    <a:solidFill>
                      <a:srgbClr val="000000"/>
                    </a:solidFill>
                    <a:latin typeface="Arial"/>
                  </a:rPr>
                  <a:t>calibration required </a:t>
                </a:r>
              </a:p>
            </p:txBody>
          </p:sp>
        </mc:Choice>
        <mc:Fallback xmlns="">
          <p:sp>
            <p:nvSpPr>
              <p:cNvPr id="13" name="TextBox 12">
                <a:extLst>
                  <a:ext uri="{FF2B5EF4-FFF2-40B4-BE49-F238E27FC236}">
                    <a16:creationId xmlns:a16="http://schemas.microsoft.com/office/drawing/2014/main" id="{DDC9836E-A317-48BC-B7E8-0A9B44AC0CC5}"/>
                  </a:ext>
                </a:extLst>
              </p:cNvPr>
              <p:cNvSpPr txBox="1">
                <a:spLocks noRot="1" noChangeAspect="1" noMove="1" noResize="1" noEditPoints="1" noAdjustHandles="1" noChangeArrowheads="1" noChangeShapeType="1" noTextEdit="1"/>
              </p:cNvSpPr>
              <p:nvPr/>
            </p:nvSpPr>
            <p:spPr>
              <a:xfrm>
                <a:off x="8397648" y="1735225"/>
                <a:ext cx="2210862" cy="646331"/>
              </a:xfrm>
              <a:prstGeom prst="rect">
                <a:avLst/>
              </a:prstGeom>
              <a:blipFill>
                <a:blip r:embed="rId5"/>
                <a:stretch>
                  <a:fillRect l="-2486" t="-5660" r="-1381" b="-14151"/>
                </a:stretch>
              </a:blipFill>
            </p:spPr>
            <p:txBody>
              <a:bodyPr/>
              <a:lstStyle/>
              <a:p>
                <a:r>
                  <a:rPr lang="en-GB">
                    <a:noFill/>
                  </a:rPr>
                  <a:t> </a:t>
                </a:r>
              </a:p>
            </p:txBody>
          </p:sp>
        </mc:Fallback>
      </mc:AlternateContent>
      <p:sp>
        <p:nvSpPr>
          <p:cNvPr id="14" name="Freeform 14">
            <a:extLst>
              <a:ext uri="{FF2B5EF4-FFF2-40B4-BE49-F238E27FC236}">
                <a16:creationId xmlns:a16="http://schemas.microsoft.com/office/drawing/2014/main" id="{877103DE-DCF8-4105-84BC-83B1FB37626B}"/>
              </a:ext>
            </a:extLst>
          </p:cNvPr>
          <p:cNvSpPr/>
          <p:nvPr/>
        </p:nvSpPr>
        <p:spPr bwMode="auto">
          <a:xfrm>
            <a:off x="5778726" y="3995057"/>
            <a:ext cx="468086" cy="1219200"/>
          </a:xfrm>
          <a:custGeom>
            <a:avLst/>
            <a:gdLst>
              <a:gd name="connsiteX0" fmla="*/ 87086 w 468086"/>
              <a:gd name="connsiteY0" fmla="*/ 0 h 1219200"/>
              <a:gd name="connsiteX1" fmla="*/ 381000 w 468086"/>
              <a:gd name="connsiteY1" fmla="*/ 97972 h 1219200"/>
              <a:gd name="connsiteX2" fmla="*/ 446315 w 468086"/>
              <a:gd name="connsiteY2" fmla="*/ 631372 h 1219200"/>
              <a:gd name="connsiteX3" fmla="*/ 468086 w 468086"/>
              <a:gd name="connsiteY3" fmla="*/ 947057 h 1219200"/>
              <a:gd name="connsiteX4" fmla="*/ 381000 w 468086"/>
              <a:gd name="connsiteY4" fmla="*/ 1208314 h 1219200"/>
              <a:gd name="connsiteX5" fmla="*/ 0 w 468086"/>
              <a:gd name="connsiteY5" fmla="*/ 1219200 h 1219200"/>
              <a:gd name="connsiteX6" fmla="*/ 87086 w 468086"/>
              <a:gd name="connsiteY6" fmla="*/ 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8086" h="1219200">
                <a:moveTo>
                  <a:pt x="87086" y="0"/>
                </a:moveTo>
                <a:lnTo>
                  <a:pt x="381000" y="97972"/>
                </a:lnTo>
                <a:lnTo>
                  <a:pt x="446315" y="631372"/>
                </a:lnTo>
                <a:lnTo>
                  <a:pt x="468086" y="947057"/>
                </a:lnTo>
                <a:lnTo>
                  <a:pt x="381000" y="1208314"/>
                </a:lnTo>
                <a:lnTo>
                  <a:pt x="0" y="1219200"/>
                </a:lnTo>
                <a:lnTo>
                  <a:pt x="87086" y="0"/>
                </a:lnTo>
                <a:close/>
              </a:path>
            </a:pathLst>
          </a:cu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solidFill>
                <a:srgbClr val="000000"/>
              </a:solidFill>
              <a:latin typeface="Times" pitchFamily="18" charset="0"/>
            </a:endParaRPr>
          </a:p>
        </p:txBody>
      </p:sp>
    </p:spTree>
    <p:extLst>
      <p:ext uri="{BB962C8B-B14F-4D97-AF65-F5344CB8AC3E}">
        <p14:creationId xmlns:p14="http://schemas.microsoft.com/office/powerpoint/2010/main" val="4149258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E6838-7FC2-4457-AB4B-10CD5978EE11}"/>
              </a:ext>
            </a:extLst>
          </p:cNvPr>
          <p:cNvSpPr>
            <a:spLocks noGrp="1"/>
          </p:cNvSpPr>
          <p:nvPr>
            <p:ph type="title"/>
          </p:nvPr>
        </p:nvSpPr>
        <p:spPr>
          <a:xfrm>
            <a:off x="3344042" y="344797"/>
            <a:ext cx="5071988" cy="369332"/>
          </a:xfrm>
        </p:spPr>
        <p:txBody>
          <a:bodyPr/>
          <a:lstStyle/>
          <a:p>
            <a:pPr algn="ctr"/>
            <a:r>
              <a:rPr lang="en-GB" dirty="0"/>
              <a:t>Examples of Aeolus Level-2B horizontal line-of-sight (HLOS) winds</a:t>
            </a:r>
          </a:p>
        </p:txBody>
      </p:sp>
      <p:sp>
        <p:nvSpPr>
          <p:cNvPr id="4" name="Slide Number Placeholder 3">
            <a:extLst>
              <a:ext uri="{FF2B5EF4-FFF2-40B4-BE49-F238E27FC236}">
                <a16:creationId xmlns:a16="http://schemas.microsoft.com/office/drawing/2014/main" id="{BDFF0952-57A3-49BC-96ED-3FFD2EADCDDD}"/>
              </a:ext>
            </a:extLst>
          </p:cNvPr>
          <p:cNvSpPr>
            <a:spLocks noGrp="1"/>
          </p:cNvSpPr>
          <p:nvPr>
            <p:ph type="sldNum" sz="quarter" idx="10"/>
          </p:nvPr>
        </p:nvSpPr>
        <p:spPr/>
        <p:txBody>
          <a:bodyPr/>
          <a:lstStyle/>
          <a:p>
            <a:fld id="{6B3B0B0F-E794-1244-9699-107C60B9C23A}" type="slidenum">
              <a:rPr lang="en-US" smtClean="0"/>
              <a:pPr/>
              <a:t>19</a:t>
            </a:fld>
            <a:endParaRPr lang="en-US" dirty="0"/>
          </a:p>
        </p:txBody>
      </p:sp>
      <p:sp>
        <p:nvSpPr>
          <p:cNvPr id="5" name="Footer Placeholder 4">
            <a:extLst>
              <a:ext uri="{FF2B5EF4-FFF2-40B4-BE49-F238E27FC236}">
                <a16:creationId xmlns:a16="http://schemas.microsoft.com/office/drawing/2014/main" id="{CA7D6195-9563-4439-920B-8C173FF1012B}"/>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5" descr="Map&#10;&#10;Description automatically generated">
            <a:extLst>
              <a:ext uri="{FF2B5EF4-FFF2-40B4-BE49-F238E27FC236}">
                <a16:creationId xmlns:a16="http://schemas.microsoft.com/office/drawing/2014/main" id="{B79C90DE-55CA-4592-96D5-6BF794DDE29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3727" y="1425146"/>
            <a:ext cx="6994520" cy="4428908"/>
          </a:xfrm>
          <a:prstGeom prst="rect">
            <a:avLst/>
          </a:prstGeom>
          <a:effectLst>
            <a:softEdge rad="304800"/>
          </a:effectLst>
        </p:spPr>
      </p:pic>
      <p:sp>
        <p:nvSpPr>
          <p:cNvPr id="3" name="TextBox 2">
            <a:extLst>
              <a:ext uri="{FF2B5EF4-FFF2-40B4-BE49-F238E27FC236}">
                <a16:creationId xmlns:a16="http://schemas.microsoft.com/office/drawing/2014/main" id="{E808D51C-1600-46AF-9B1F-FBD149D5A537}"/>
              </a:ext>
            </a:extLst>
          </p:cNvPr>
          <p:cNvSpPr txBox="1"/>
          <p:nvPr/>
        </p:nvSpPr>
        <p:spPr>
          <a:xfrm>
            <a:off x="4232618" y="5669562"/>
            <a:ext cx="3723588" cy="646331"/>
          </a:xfrm>
          <a:prstGeom prst="rect">
            <a:avLst/>
          </a:prstGeom>
          <a:noFill/>
        </p:spPr>
        <p:txBody>
          <a:bodyPr wrap="square" rtlCol="0">
            <a:spAutoFit/>
          </a:bodyPr>
          <a:lstStyle/>
          <a:p>
            <a:pPr algn="ctr"/>
            <a:r>
              <a:rPr lang="en-GB" dirty="0"/>
              <a:t>Several orbits of L2B Rayleigh-clear HLOS winds</a:t>
            </a:r>
          </a:p>
        </p:txBody>
      </p:sp>
    </p:spTree>
    <p:extLst>
      <p:ext uri="{BB962C8B-B14F-4D97-AF65-F5344CB8AC3E}">
        <p14:creationId xmlns:p14="http://schemas.microsoft.com/office/powerpoint/2010/main" val="1607424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2E5221-B214-4C39-BDE4-278ED8F0D255}"/>
              </a:ext>
            </a:extLst>
          </p:cNvPr>
          <p:cNvSpPr>
            <a:spLocks noGrp="1"/>
          </p:cNvSpPr>
          <p:nvPr>
            <p:ph type="sldNum" sz="quarter" idx="10"/>
          </p:nvPr>
        </p:nvSpPr>
        <p:spPr/>
        <p:txBody>
          <a:bodyPr/>
          <a:lstStyle/>
          <a:p>
            <a:fld id="{6B3B0B0F-E794-1244-9699-107C60B9C23A}" type="slidenum">
              <a:rPr lang="en-US" smtClean="0"/>
              <a:pPr/>
              <a:t>2</a:t>
            </a:fld>
            <a:endParaRPr lang="en-US" dirty="0"/>
          </a:p>
        </p:txBody>
      </p:sp>
      <p:sp>
        <p:nvSpPr>
          <p:cNvPr id="5" name="Footer Placeholder 4">
            <a:extLst>
              <a:ext uri="{FF2B5EF4-FFF2-40B4-BE49-F238E27FC236}">
                <a16:creationId xmlns:a16="http://schemas.microsoft.com/office/drawing/2014/main" id="{026014EA-96A2-4787-BFB3-0089E344B9CE}"/>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3">
            <a:extLst>
              <a:ext uri="{FF2B5EF4-FFF2-40B4-BE49-F238E27FC236}">
                <a16:creationId xmlns:a16="http://schemas.microsoft.com/office/drawing/2014/main" id="{478E0EE4-AE74-498E-82B6-2B5FFCD744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95" y="5"/>
            <a:ext cx="12330666" cy="6859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Freeform: Shape 6">
            <a:extLst>
              <a:ext uri="{FF2B5EF4-FFF2-40B4-BE49-F238E27FC236}">
                <a16:creationId xmlns:a16="http://schemas.microsoft.com/office/drawing/2014/main" id="{900BD43F-FDA5-4185-8AA5-22B7D68A9096}"/>
              </a:ext>
            </a:extLst>
          </p:cNvPr>
          <p:cNvSpPr/>
          <p:nvPr/>
        </p:nvSpPr>
        <p:spPr>
          <a:xfrm>
            <a:off x="1861457" y="2873828"/>
            <a:ext cx="3646714" cy="3984167"/>
          </a:xfrm>
          <a:custGeom>
            <a:avLst/>
            <a:gdLst>
              <a:gd name="connsiteX0" fmla="*/ 2830286 w 3646714"/>
              <a:gd name="connsiteY0" fmla="*/ 97971 h 4103914"/>
              <a:gd name="connsiteX1" fmla="*/ 2852057 w 3646714"/>
              <a:gd name="connsiteY1" fmla="*/ 0 h 4103914"/>
              <a:gd name="connsiteX2" fmla="*/ 3646714 w 3646714"/>
              <a:gd name="connsiteY2" fmla="*/ 903514 h 4103914"/>
              <a:gd name="connsiteX3" fmla="*/ 1752600 w 3646714"/>
              <a:gd name="connsiteY3" fmla="*/ 4093028 h 4103914"/>
              <a:gd name="connsiteX4" fmla="*/ 0 w 3646714"/>
              <a:gd name="connsiteY4" fmla="*/ 4103914 h 4103914"/>
              <a:gd name="connsiteX5" fmla="*/ 2830286 w 3646714"/>
              <a:gd name="connsiteY5" fmla="*/ 97971 h 410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46714" h="4103914">
                <a:moveTo>
                  <a:pt x="2830286" y="97971"/>
                </a:moveTo>
                <a:lnTo>
                  <a:pt x="2852057" y="0"/>
                </a:lnTo>
                <a:lnTo>
                  <a:pt x="3646714" y="903514"/>
                </a:lnTo>
                <a:lnTo>
                  <a:pt x="1752600" y="4093028"/>
                </a:lnTo>
                <a:lnTo>
                  <a:pt x="0" y="4103914"/>
                </a:lnTo>
                <a:lnTo>
                  <a:pt x="2830286" y="97971"/>
                </a:lnTo>
                <a:close/>
              </a:path>
            </a:pathLst>
          </a:custGeom>
          <a:gradFill>
            <a:gsLst>
              <a:gs pos="0">
                <a:srgbClr val="6600FF">
                  <a:alpha val="20000"/>
                </a:srgbClr>
              </a:gs>
              <a:gs pos="100000">
                <a:srgbClr val="6600FF">
                  <a:alpha val="27000"/>
                </a:srgbClr>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60BA3475-876B-479E-A125-D76EE5F47E09}"/>
              </a:ext>
            </a:extLst>
          </p:cNvPr>
          <p:cNvSpPr txBox="1"/>
          <p:nvPr/>
        </p:nvSpPr>
        <p:spPr>
          <a:xfrm>
            <a:off x="3962587" y="69847"/>
            <a:ext cx="3591689" cy="461665"/>
          </a:xfrm>
          <a:prstGeom prst="rect">
            <a:avLst/>
          </a:prstGeom>
          <a:noFill/>
        </p:spPr>
        <p:txBody>
          <a:bodyPr wrap="none" rtlCol="0">
            <a:spAutoFit/>
          </a:bodyPr>
          <a:lstStyle/>
          <a:p>
            <a:r>
              <a:rPr lang="en-GB" sz="2400" dirty="0">
                <a:solidFill>
                  <a:schemeClr val="bg1"/>
                </a:solidFill>
              </a:rPr>
              <a:t>An introduction to Aeolus</a:t>
            </a:r>
          </a:p>
        </p:txBody>
      </p:sp>
      <p:pic>
        <p:nvPicPr>
          <p:cNvPr id="9" name="Picture 5">
            <a:extLst>
              <a:ext uri="{FF2B5EF4-FFF2-40B4-BE49-F238E27FC236}">
                <a16:creationId xmlns:a16="http://schemas.microsoft.com/office/drawing/2014/main" id="{0C22091A-6C6A-47CE-9D77-635ECC6CD37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826" t="12515" r="11074" b="-1"/>
          <a:stretch/>
        </p:blipFill>
        <p:spPr bwMode="auto">
          <a:xfrm>
            <a:off x="178820" y="704118"/>
            <a:ext cx="1825078" cy="4336226"/>
          </a:xfrm>
          <a:prstGeom prst="rect">
            <a:avLst/>
          </a:prstGeom>
          <a:noFill/>
          <a:ln>
            <a:noFill/>
          </a:ln>
          <a:effectLst>
            <a:softEdge rad="508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a:extLst>
              <a:ext uri="{FF2B5EF4-FFF2-40B4-BE49-F238E27FC236}">
                <a16:creationId xmlns:a16="http://schemas.microsoft.com/office/drawing/2014/main" id="{A4E8B9C7-7FD6-422A-AFEF-1739FD9154DD}"/>
              </a:ext>
            </a:extLst>
          </p:cNvPr>
          <p:cNvPicPr>
            <a:picLocks noChangeAspect="1"/>
          </p:cNvPicPr>
          <p:nvPr/>
        </p:nvPicPr>
        <p:blipFill>
          <a:blip r:embed="rId4"/>
          <a:stretch>
            <a:fillRect/>
          </a:stretch>
        </p:blipFill>
        <p:spPr>
          <a:xfrm>
            <a:off x="5958226" y="3151475"/>
            <a:ext cx="2728574" cy="3636678"/>
          </a:xfrm>
          <a:prstGeom prst="rect">
            <a:avLst/>
          </a:prstGeom>
          <a:effectLst>
            <a:softEdge rad="50800"/>
          </a:effectLst>
        </p:spPr>
      </p:pic>
    </p:spTree>
    <p:extLst>
      <p:ext uri="{BB962C8B-B14F-4D97-AF65-F5344CB8AC3E}">
        <p14:creationId xmlns:p14="http://schemas.microsoft.com/office/powerpoint/2010/main" val="397398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Slide Number Placeholder 3"/>
          <p:cNvSpPr>
            <a:spLocks noGrp="1"/>
          </p:cNvSpPr>
          <p:nvPr>
            <p:ph type="sldNum" sz="quarter" idx="10"/>
          </p:nvPr>
        </p:nvSpPr>
        <p:spPr/>
        <p:txBody>
          <a:bodyPr/>
          <a:lstStyle/>
          <a:p>
            <a:fld id="{6B3B0B0F-E794-1244-9699-107C60B9C23A}" type="slidenum">
              <a:rPr lang="en-US" smtClean="0"/>
              <a:pPr/>
              <a:t>20</a:t>
            </a:fld>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6361" t="2417" r="6179" b="82357"/>
          <a:stretch/>
        </p:blipFill>
        <p:spPr>
          <a:xfrm>
            <a:off x="631239" y="258961"/>
            <a:ext cx="9494588" cy="1002629"/>
          </a:xfrm>
          <a:prstGeom prst="rect">
            <a:avLst/>
          </a:prstGeom>
        </p:spPr>
      </p:pic>
      <p:sp>
        <p:nvSpPr>
          <p:cNvPr id="7" name="Rectangle 6"/>
          <p:cNvSpPr/>
          <p:nvPr/>
        </p:nvSpPr>
        <p:spPr>
          <a:xfrm>
            <a:off x="7683712" y="2660963"/>
            <a:ext cx="1835942" cy="43787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799"/>
          </a:p>
        </p:txBody>
      </p:sp>
      <p:sp>
        <p:nvSpPr>
          <p:cNvPr id="8" name="Parallelogram 7">
            <a:extLst>
              <a:ext uri="{FF2B5EF4-FFF2-40B4-BE49-F238E27FC236}">
                <a16:creationId xmlns:a16="http://schemas.microsoft.com/office/drawing/2014/main" id="{50BF361F-B7D0-4F30-A37A-4983A5E77F24}"/>
              </a:ext>
            </a:extLst>
          </p:cNvPr>
          <p:cNvSpPr/>
          <p:nvPr/>
        </p:nvSpPr>
        <p:spPr>
          <a:xfrm>
            <a:off x="6644783" y="3461367"/>
            <a:ext cx="1297030" cy="914162"/>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799" dirty="0"/>
              <a:t>L2C</a:t>
            </a:r>
          </a:p>
        </p:txBody>
      </p:sp>
      <p:sp>
        <p:nvSpPr>
          <p:cNvPr id="17" name="TextBox 16">
            <a:extLst>
              <a:ext uri="{FF2B5EF4-FFF2-40B4-BE49-F238E27FC236}">
                <a16:creationId xmlns:a16="http://schemas.microsoft.com/office/drawing/2014/main" id="{93D3A852-F555-49E5-A43C-4678D96EBC37}"/>
              </a:ext>
            </a:extLst>
          </p:cNvPr>
          <p:cNvSpPr txBox="1"/>
          <p:nvPr/>
        </p:nvSpPr>
        <p:spPr>
          <a:xfrm>
            <a:off x="7163792" y="1762836"/>
            <a:ext cx="1517632" cy="1323094"/>
          </a:xfrm>
          <a:prstGeom prst="rect">
            <a:avLst/>
          </a:prstGeom>
          <a:noFill/>
          <a:ln>
            <a:solidFill>
              <a:schemeClr val="tx1"/>
            </a:solidFill>
          </a:ln>
        </p:spPr>
        <p:txBody>
          <a:bodyPr wrap="square" rtlCol="0">
            <a:spAutoFit/>
          </a:bodyPr>
          <a:lstStyle/>
          <a:p>
            <a:r>
              <a:rPr lang="en-GB" sz="1999" dirty="0"/>
              <a:t>ECWMF data assimilation analysis</a:t>
            </a:r>
          </a:p>
        </p:txBody>
      </p:sp>
      <p:cxnSp>
        <p:nvCxnSpPr>
          <p:cNvPr id="18" name="Straight Arrow Connector 17">
            <a:extLst>
              <a:ext uri="{FF2B5EF4-FFF2-40B4-BE49-F238E27FC236}">
                <a16:creationId xmlns:a16="http://schemas.microsoft.com/office/drawing/2014/main" id="{DAD4C53F-5784-421C-AC65-1FDF52D81F34}"/>
              </a:ext>
            </a:extLst>
          </p:cNvPr>
          <p:cNvCxnSpPr>
            <a:cxnSpLocks/>
            <a:stCxn id="17" idx="2"/>
            <a:endCxn id="8" idx="1"/>
          </p:cNvCxnSpPr>
          <p:nvPr/>
        </p:nvCxnSpPr>
        <p:spPr>
          <a:xfrm flipH="1">
            <a:off x="7407568" y="3085930"/>
            <a:ext cx="515040" cy="375437"/>
          </a:xfrm>
          <a:prstGeom prst="straightConnector1">
            <a:avLst/>
          </a:prstGeom>
          <a:ln>
            <a:tailEnd type="triangle" w="lg" len="lg"/>
          </a:ln>
        </p:spPr>
        <p:style>
          <a:lnRef idx="2">
            <a:schemeClr val="accent1"/>
          </a:lnRef>
          <a:fillRef idx="0">
            <a:schemeClr val="accent1"/>
          </a:fillRef>
          <a:effectRef idx="1">
            <a:schemeClr val="accent1"/>
          </a:effectRef>
          <a:fontRef idx="minor">
            <a:schemeClr val="tx1"/>
          </a:fontRef>
        </p:style>
      </p:cxnSp>
      <p:pic>
        <p:nvPicPr>
          <p:cNvPr id="13" name="Picture 12">
            <a:extLst>
              <a:ext uri="{FF2B5EF4-FFF2-40B4-BE49-F238E27FC236}">
                <a16:creationId xmlns:a16="http://schemas.microsoft.com/office/drawing/2014/main" id="{CE993FAA-EFE7-496F-9B2A-93F18F6D7D65}"/>
              </a:ext>
            </a:extLst>
          </p:cNvPr>
          <p:cNvPicPr>
            <a:picLocks noChangeAspect="1"/>
          </p:cNvPicPr>
          <p:nvPr/>
        </p:nvPicPr>
        <p:blipFill rotWithShape="1">
          <a:blip r:embed="rId2">
            <a:extLst>
              <a:ext uri="{28A0092B-C50C-407E-A947-70E740481C1C}">
                <a14:useLocalDpi xmlns:a14="http://schemas.microsoft.com/office/drawing/2010/main" val="0"/>
              </a:ext>
            </a:extLst>
          </a:blip>
          <a:srcRect l="57557" t="56712" r="6072" b="3987"/>
          <a:stretch/>
        </p:blipFill>
        <p:spPr>
          <a:xfrm>
            <a:off x="2477083" y="3188780"/>
            <a:ext cx="3948382" cy="2587832"/>
          </a:xfrm>
          <a:prstGeom prst="rect">
            <a:avLst/>
          </a:prstGeom>
        </p:spPr>
      </p:pic>
      <p:cxnSp>
        <p:nvCxnSpPr>
          <p:cNvPr id="16" name="Straight Arrow Connector 15">
            <a:extLst>
              <a:ext uri="{FF2B5EF4-FFF2-40B4-BE49-F238E27FC236}">
                <a16:creationId xmlns:a16="http://schemas.microsoft.com/office/drawing/2014/main" id="{EF79E26B-2CEB-40FD-8679-88A39D545E76}"/>
              </a:ext>
            </a:extLst>
          </p:cNvPr>
          <p:cNvCxnSpPr>
            <a:cxnSpLocks/>
            <a:endCxn id="8" idx="5"/>
          </p:cNvCxnSpPr>
          <p:nvPr/>
        </p:nvCxnSpPr>
        <p:spPr>
          <a:xfrm>
            <a:off x="5737998" y="3918448"/>
            <a:ext cx="1021055" cy="0"/>
          </a:xfrm>
          <a:prstGeom prst="straightConnector1">
            <a:avLst/>
          </a:prstGeom>
          <a:ln>
            <a:tailEnd type="triangle" w="lg" len="lg"/>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B0A2827-D53E-444A-8A0D-C604C493F64C}"/>
              </a:ext>
            </a:extLst>
          </p:cNvPr>
          <p:cNvSpPr txBox="1"/>
          <p:nvPr/>
        </p:nvSpPr>
        <p:spPr>
          <a:xfrm>
            <a:off x="563880" y="4492318"/>
            <a:ext cx="1889544" cy="707702"/>
          </a:xfrm>
          <a:prstGeom prst="rect">
            <a:avLst/>
          </a:prstGeom>
          <a:noFill/>
          <a:ln>
            <a:solidFill>
              <a:schemeClr val="tx1"/>
            </a:solidFill>
          </a:ln>
        </p:spPr>
        <p:txBody>
          <a:bodyPr wrap="square" rtlCol="0">
            <a:spAutoFit/>
          </a:bodyPr>
          <a:lstStyle/>
          <a:p>
            <a:r>
              <a:rPr lang="en-GB" sz="1999" dirty="0"/>
              <a:t>L0 and L1A data</a:t>
            </a:r>
          </a:p>
        </p:txBody>
      </p:sp>
      <p:sp>
        <p:nvSpPr>
          <p:cNvPr id="23" name="TextBox 22">
            <a:extLst>
              <a:ext uri="{FF2B5EF4-FFF2-40B4-BE49-F238E27FC236}">
                <a16:creationId xmlns:a16="http://schemas.microsoft.com/office/drawing/2014/main" id="{CAA80B49-056E-4DCE-BE46-BE2FB660E48F}"/>
              </a:ext>
            </a:extLst>
          </p:cNvPr>
          <p:cNvSpPr txBox="1"/>
          <p:nvPr/>
        </p:nvSpPr>
        <p:spPr>
          <a:xfrm>
            <a:off x="5883290" y="5049410"/>
            <a:ext cx="2518968" cy="1015399"/>
          </a:xfrm>
          <a:prstGeom prst="rect">
            <a:avLst/>
          </a:prstGeom>
          <a:noFill/>
          <a:ln>
            <a:solidFill>
              <a:schemeClr val="tx1"/>
            </a:solidFill>
          </a:ln>
        </p:spPr>
        <p:txBody>
          <a:bodyPr wrap="square" rtlCol="0">
            <a:spAutoFit/>
          </a:bodyPr>
          <a:lstStyle/>
          <a:p>
            <a:r>
              <a:rPr lang="en-GB" sz="1999" dirty="0"/>
              <a:t>ESA-ESRIN produce L2A (optical properties) product</a:t>
            </a:r>
          </a:p>
        </p:txBody>
      </p:sp>
      <p:sp>
        <p:nvSpPr>
          <p:cNvPr id="3" name="TextBox 2">
            <a:extLst>
              <a:ext uri="{FF2B5EF4-FFF2-40B4-BE49-F238E27FC236}">
                <a16:creationId xmlns:a16="http://schemas.microsoft.com/office/drawing/2014/main" id="{CED42290-7E0E-42A1-9549-E30E35CC358A}"/>
              </a:ext>
            </a:extLst>
          </p:cNvPr>
          <p:cNvSpPr txBox="1"/>
          <p:nvPr/>
        </p:nvSpPr>
        <p:spPr>
          <a:xfrm>
            <a:off x="1392298" y="2060506"/>
            <a:ext cx="2612361" cy="1322926"/>
          </a:xfrm>
          <a:prstGeom prst="rect">
            <a:avLst/>
          </a:prstGeom>
          <a:noFill/>
          <a:ln>
            <a:solidFill>
              <a:schemeClr val="tx1"/>
            </a:solidFill>
          </a:ln>
        </p:spPr>
        <p:txBody>
          <a:bodyPr wrap="square" rtlCol="0">
            <a:spAutoFit/>
          </a:bodyPr>
          <a:lstStyle/>
          <a:p>
            <a:r>
              <a:rPr lang="en-GB" sz="1999" dirty="0"/>
              <a:t>ESA-ESRIN produce </a:t>
            </a:r>
            <a:r>
              <a:rPr lang="en-GB" sz="1999" b="1" dirty="0"/>
              <a:t>Level-1B</a:t>
            </a:r>
            <a:r>
              <a:rPr lang="en-GB" sz="1999" dirty="0"/>
              <a:t> data (calibrated signal levels)</a:t>
            </a:r>
          </a:p>
        </p:txBody>
      </p:sp>
      <p:sp>
        <p:nvSpPr>
          <p:cNvPr id="6" name="TextBox 5"/>
          <p:cNvSpPr txBox="1"/>
          <p:nvPr/>
        </p:nvSpPr>
        <p:spPr>
          <a:xfrm>
            <a:off x="4126547" y="2255157"/>
            <a:ext cx="2794753" cy="1015278"/>
          </a:xfrm>
          <a:prstGeom prst="rect">
            <a:avLst/>
          </a:prstGeom>
          <a:solidFill>
            <a:schemeClr val="bg1">
              <a:alpha val="49000"/>
            </a:schemeClr>
          </a:solidFill>
          <a:ln w="57150">
            <a:solidFill>
              <a:schemeClr val="tx1"/>
            </a:solidFill>
          </a:ln>
        </p:spPr>
        <p:txBody>
          <a:bodyPr wrap="square" rtlCol="0">
            <a:spAutoFit/>
          </a:bodyPr>
          <a:lstStyle/>
          <a:p>
            <a:r>
              <a:rPr lang="en-GB" sz="1999" b="1" dirty="0"/>
              <a:t>Level-2B</a:t>
            </a:r>
            <a:r>
              <a:rPr lang="en-GB" sz="1999" dirty="0"/>
              <a:t> wind product (suited for NWP); produced by </a:t>
            </a:r>
            <a:r>
              <a:rPr lang="en-GB" sz="1999" b="1" dirty="0"/>
              <a:t>ECMWF</a:t>
            </a:r>
          </a:p>
        </p:txBody>
      </p:sp>
      <p:sp>
        <p:nvSpPr>
          <p:cNvPr id="9" name="TextBox 8">
            <a:extLst>
              <a:ext uri="{FF2B5EF4-FFF2-40B4-BE49-F238E27FC236}">
                <a16:creationId xmlns:a16="http://schemas.microsoft.com/office/drawing/2014/main" id="{48A7A51C-504F-4F51-BF87-C3C7F56D303F}"/>
              </a:ext>
            </a:extLst>
          </p:cNvPr>
          <p:cNvSpPr txBox="1"/>
          <p:nvPr/>
        </p:nvSpPr>
        <p:spPr>
          <a:xfrm>
            <a:off x="8923916" y="2375044"/>
            <a:ext cx="3240264" cy="1938223"/>
          </a:xfrm>
          <a:prstGeom prst="rect">
            <a:avLst/>
          </a:prstGeom>
          <a:noFill/>
          <a:ln>
            <a:solidFill>
              <a:schemeClr val="accent1"/>
            </a:solidFill>
          </a:ln>
        </p:spPr>
        <p:txBody>
          <a:bodyPr wrap="square" rtlCol="0">
            <a:spAutoFit/>
          </a:bodyPr>
          <a:lstStyle/>
          <a:p>
            <a:pPr marL="285664" indent="-285664">
              <a:buFont typeface="Arial" panose="020B0604020202020204" pitchFamily="34" charset="0"/>
              <a:buChar char="•"/>
            </a:pPr>
            <a:r>
              <a:rPr lang="en-GB" sz="1999" b="1" i="1" dirty="0"/>
              <a:t>Since May 2020</a:t>
            </a:r>
          </a:p>
          <a:p>
            <a:pPr marL="742864" lvl="1" indent="-285664">
              <a:buFont typeface="Arial" panose="020B0604020202020204" pitchFamily="34" charset="0"/>
              <a:buChar char="•"/>
            </a:pPr>
            <a:r>
              <a:rPr lang="en-GB" sz="1999" dirty="0"/>
              <a:t>L2B BUFR from ECMWF to EUMETSAT for distribution on GTS/</a:t>
            </a:r>
            <a:r>
              <a:rPr lang="en-GB" sz="1999" dirty="0" err="1"/>
              <a:t>EUMETCast</a:t>
            </a:r>
            <a:endParaRPr lang="en-GB" sz="1999" dirty="0"/>
          </a:p>
        </p:txBody>
      </p:sp>
      <p:sp>
        <p:nvSpPr>
          <p:cNvPr id="10" name="TextBox 9">
            <a:extLst>
              <a:ext uri="{FF2B5EF4-FFF2-40B4-BE49-F238E27FC236}">
                <a16:creationId xmlns:a16="http://schemas.microsoft.com/office/drawing/2014/main" id="{CED0D845-F2C8-4945-9FE3-B634B0BACA28}"/>
              </a:ext>
            </a:extLst>
          </p:cNvPr>
          <p:cNvSpPr txBox="1"/>
          <p:nvPr/>
        </p:nvSpPr>
        <p:spPr>
          <a:xfrm>
            <a:off x="3749667" y="6193792"/>
            <a:ext cx="7087261" cy="461665"/>
          </a:xfrm>
          <a:prstGeom prst="rect">
            <a:avLst/>
          </a:prstGeom>
          <a:noFill/>
          <a:ln>
            <a:solidFill>
              <a:schemeClr val="accent1"/>
            </a:solidFill>
          </a:ln>
        </p:spPr>
        <p:txBody>
          <a:bodyPr wrap="none" rtlCol="0">
            <a:spAutoFit/>
          </a:bodyPr>
          <a:lstStyle/>
          <a:p>
            <a:r>
              <a:rPr lang="en-GB" sz="2400" dirty="0"/>
              <a:t>Wind products available in NRT for benefit of NWP</a:t>
            </a:r>
          </a:p>
        </p:txBody>
      </p:sp>
      <p:sp>
        <p:nvSpPr>
          <p:cNvPr id="20" name="TextBox 19">
            <a:extLst>
              <a:ext uri="{FF2B5EF4-FFF2-40B4-BE49-F238E27FC236}">
                <a16:creationId xmlns:a16="http://schemas.microsoft.com/office/drawing/2014/main" id="{87DA1E06-EC54-4ED8-8765-879D44F82387}"/>
              </a:ext>
            </a:extLst>
          </p:cNvPr>
          <p:cNvSpPr txBox="1"/>
          <p:nvPr/>
        </p:nvSpPr>
        <p:spPr>
          <a:xfrm>
            <a:off x="0" y="3488599"/>
            <a:ext cx="1681607" cy="707630"/>
          </a:xfrm>
          <a:prstGeom prst="rect">
            <a:avLst/>
          </a:prstGeom>
          <a:solidFill>
            <a:schemeClr val="bg1"/>
          </a:solidFill>
          <a:ln>
            <a:solidFill>
              <a:schemeClr val="tx1"/>
            </a:solidFill>
          </a:ln>
        </p:spPr>
        <p:txBody>
          <a:bodyPr wrap="square" rtlCol="0">
            <a:spAutoFit/>
          </a:bodyPr>
          <a:lstStyle/>
          <a:p>
            <a:r>
              <a:rPr lang="en-GB" sz="1999" dirty="0"/>
              <a:t>Raw satellite telemetry</a:t>
            </a:r>
          </a:p>
        </p:txBody>
      </p:sp>
      <p:cxnSp>
        <p:nvCxnSpPr>
          <p:cNvPr id="12" name="Straight Arrow Connector 11">
            <a:extLst>
              <a:ext uri="{FF2B5EF4-FFF2-40B4-BE49-F238E27FC236}">
                <a16:creationId xmlns:a16="http://schemas.microsoft.com/office/drawing/2014/main" id="{F8802358-E2DB-498D-A802-BC8AA961C9A0}"/>
              </a:ext>
            </a:extLst>
          </p:cNvPr>
          <p:cNvCxnSpPr>
            <a:stCxn id="20" idx="2"/>
            <a:endCxn id="19" idx="0"/>
          </p:cNvCxnSpPr>
          <p:nvPr/>
        </p:nvCxnSpPr>
        <p:spPr>
          <a:xfrm>
            <a:off x="840804" y="4196229"/>
            <a:ext cx="667848" cy="296089"/>
          </a:xfrm>
          <a:prstGeom prst="straightConnector1">
            <a:avLst/>
          </a:prstGeom>
          <a:ln w="44450">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608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3995" y="893"/>
            <a:ext cx="9723182" cy="369236"/>
          </a:xfrm>
        </p:spPr>
        <p:txBody>
          <a:bodyPr/>
          <a:lstStyle/>
          <a:p>
            <a:r>
              <a:rPr lang="en-GB" dirty="0">
                <a:solidFill>
                  <a:schemeClr val="tx1"/>
                </a:solidFill>
              </a:rPr>
              <a:t>Level-2B wind processing summary</a:t>
            </a:r>
          </a:p>
        </p:txBody>
      </p:sp>
      <p:sp>
        <p:nvSpPr>
          <p:cNvPr id="3" name="Content Placeholder 2"/>
          <p:cNvSpPr>
            <a:spLocks noGrp="1"/>
          </p:cNvSpPr>
          <p:nvPr>
            <p:ph sz="quarter" idx="14"/>
          </p:nvPr>
        </p:nvSpPr>
        <p:spPr>
          <a:xfrm>
            <a:off x="828726" y="565775"/>
            <a:ext cx="10850332" cy="5253290"/>
          </a:xfrm>
          <a:solidFill>
            <a:schemeClr val="bg1"/>
          </a:solidFill>
        </p:spPr>
        <p:txBody>
          <a:bodyPr/>
          <a:lstStyle/>
          <a:p>
            <a:r>
              <a:rPr lang="en-GB" sz="1999" dirty="0">
                <a:solidFill>
                  <a:schemeClr val="tx2"/>
                </a:solidFill>
              </a:rPr>
              <a:t>Line-of-sight (</a:t>
            </a:r>
            <a:r>
              <a:rPr lang="en-GB" sz="1999" b="1" dirty="0">
                <a:solidFill>
                  <a:schemeClr val="tx2"/>
                </a:solidFill>
              </a:rPr>
              <a:t>LOS</a:t>
            </a:r>
            <a:r>
              <a:rPr lang="en-GB" sz="1999" dirty="0">
                <a:solidFill>
                  <a:schemeClr val="tx2"/>
                </a:solidFill>
              </a:rPr>
              <a:t>) or </a:t>
            </a:r>
            <a:r>
              <a:rPr lang="en-GB" sz="1999" b="1" dirty="0">
                <a:solidFill>
                  <a:schemeClr val="tx2"/>
                </a:solidFill>
              </a:rPr>
              <a:t>H</a:t>
            </a:r>
            <a:r>
              <a:rPr lang="en-GB" sz="1999" dirty="0">
                <a:solidFill>
                  <a:schemeClr val="tx2"/>
                </a:solidFill>
              </a:rPr>
              <a:t>orizontal </a:t>
            </a:r>
            <a:r>
              <a:rPr lang="en-GB" sz="1999" b="1" dirty="0">
                <a:solidFill>
                  <a:schemeClr val="tx2"/>
                </a:solidFill>
              </a:rPr>
              <a:t>LOS</a:t>
            </a:r>
            <a:r>
              <a:rPr lang="en-GB" sz="1999" dirty="0">
                <a:solidFill>
                  <a:schemeClr val="tx2"/>
                </a:solidFill>
              </a:rPr>
              <a:t> wind components suitable for use in NWP/research</a:t>
            </a:r>
          </a:p>
          <a:p>
            <a:pPr marL="972608" lvl="1" indent="-342797"/>
            <a:r>
              <a:rPr lang="en-GB" sz="1999" dirty="0"/>
              <a:t>Using measurement-level L1B data and calibration products</a:t>
            </a:r>
          </a:p>
          <a:p>
            <a:pPr marL="342797" indent="-342797"/>
            <a:r>
              <a:rPr lang="en-GB" sz="1999" dirty="0">
                <a:solidFill>
                  <a:schemeClr val="tx2"/>
                </a:solidFill>
              </a:rPr>
              <a:t>Enhancements compared to L1B observations:</a:t>
            </a:r>
          </a:p>
          <a:p>
            <a:pPr lvl="1"/>
            <a:r>
              <a:rPr lang="en-GB" sz="1999" b="1" dirty="0">
                <a:solidFill>
                  <a:schemeClr val="tx2"/>
                </a:solidFill>
              </a:rPr>
              <a:t>Grouping of measurements</a:t>
            </a:r>
            <a:r>
              <a:rPr lang="en-GB" sz="1999" dirty="0">
                <a:solidFill>
                  <a:schemeClr val="tx2"/>
                </a:solidFill>
              </a:rPr>
              <a:t>: control of horizontal resolution and noise</a:t>
            </a:r>
          </a:p>
          <a:p>
            <a:pPr lvl="1"/>
            <a:r>
              <a:rPr lang="en-GB" sz="1999" b="1" dirty="0">
                <a:solidFill>
                  <a:schemeClr val="tx2"/>
                </a:solidFill>
              </a:rPr>
              <a:t>Classification of measurements</a:t>
            </a:r>
            <a:r>
              <a:rPr lang="en-GB" sz="1999" dirty="0">
                <a:solidFill>
                  <a:schemeClr val="tx2"/>
                </a:solidFill>
              </a:rPr>
              <a:t>: into different </a:t>
            </a:r>
            <a:r>
              <a:rPr lang="en-GB" sz="1999" b="1" dirty="0">
                <a:solidFill>
                  <a:schemeClr val="tx2"/>
                </a:solidFill>
              </a:rPr>
              <a:t>types</a:t>
            </a:r>
            <a:r>
              <a:rPr lang="en-GB" sz="1999" dirty="0">
                <a:solidFill>
                  <a:schemeClr val="tx2"/>
                </a:solidFill>
              </a:rPr>
              <a:t> using optical properties (clear/cloudy); to avoid significant Mie contamination of Rayleigh</a:t>
            </a:r>
          </a:p>
          <a:p>
            <a:pPr lvl="1"/>
            <a:r>
              <a:rPr lang="en-GB" sz="1999" b="1" dirty="0">
                <a:solidFill>
                  <a:schemeClr val="tx2"/>
                </a:solidFill>
              </a:rPr>
              <a:t>Accumulation</a:t>
            </a:r>
            <a:r>
              <a:rPr lang="en-GB" sz="1999" dirty="0">
                <a:solidFill>
                  <a:schemeClr val="tx2"/>
                </a:solidFill>
              </a:rPr>
              <a:t>: of L1B signal of </a:t>
            </a:r>
            <a:r>
              <a:rPr lang="en-GB" sz="1999" b="1" dirty="0">
                <a:solidFill>
                  <a:schemeClr val="tx2"/>
                </a:solidFill>
              </a:rPr>
              <a:t>grouped</a:t>
            </a:r>
            <a:r>
              <a:rPr lang="en-GB" sz="1999" dirty="0">
                <a:solidFill>
                  <a:schemeClr val="tx2"/>
                </a:solidFill>
              </a:rPr>
              <a:t> and </a:t>
            </a:r>
            <a:r>
              <a:rPr lang="en-GB" sz="1999" b="1" dirty="0">
                <a:solidFill>
                  <a:schemeClr val="tx2"/>
                </a:solidFill>
              </a:rPr>
              <a:t>classified</a:t>
            </a:r>
            <a:r>
              <a:rPr lang="en-GB" sz="1999" dirty="0">
                <a:solidFill>
                  <a:schemeClr val="tx2"/>
                </a:solidFill>
              </a:rPr>
              <a:t> measurements</a:t>
            </a:r>
          </a:p>
          <a:p>
            <a:pPr lvl="1"/>
            <a:r>
              <a:rPr lang="en-GB" sz="1999" b="1" dirty="0">
                <a:solidFill>
                  <a:schemeClr val="tx2"/>
                </a:solidFill>
              </a:rPr>
              <a:t>Wind retrieval </a:t>
            </a:r>
            <a:r>
              <a:rPr lang="en-GB" sz="1999" dirty="0">
                <a:solidFill>
                  <a:schemeClr val="tx2"/>
                </a:solidFill>
              </a:rPr>
              <a:t>for different observation types:</a:t>
            </a:r>
          </a:p>
          <a:p>
            <a:pPr lvl="2"/>
            <a:r>
              <a:rPr lang="en-GB" sz="1999" b="1" dirty="0"/>
              <a:t>Rayleigh-clear; Mie-cloudy</a:t>
            </a:r>
            <a:r>
              <a:rPr lang="en-GB" sz="1999" b="1" dirty="0">
                <a:solidFill>
                  <a:schemeClr val="bg1">
                    <a:lumMod val="50000"/>
                  </a:schemeClr>
                </a:solidFill>
              </a:rPr>
              <a:t>; Rayleigh-cloudy; Mie-clear </a:t>
            </a:r>
          </a:p>
          <a:p>
            <a:pPr lvl="1"/>
            <a:r>
              <a:rPr lang="en-GB" sz="1999" b="1" dirty="0">
                <a:solidFill>
                  <a:schemeClr val="tx2"/>
                </a:solidFill>
              </a:rPr>
              <a:t>Rayleigh corrections</a:t>
            </a:r>
            <a:r>
              <a:rPr lang="en-GB" sz="1999" dirty="0">
                <a:solidFill>
                  <a:schemeClr val="tx2"/>
                </a:solidFill>
              </a:rPr>
              <a:t>:</a:t>
            </a:r>
            <a:endParaRPr lang="en-GB" sz="1999" dirty="0"/>
          </a:p>
          <a:p>
            <a:pPr lvl="2"/>
            <a:r>
              <a:rPr lang="en-GB" sz="1999" b="1" dirty="0"/>
              <a:t>Temperature</a:t>
            </a:r>
            <a:r>
              <a:rPr lang="en-GB" sz="1999" dirty="0"/>
              <a:t>, </a:t>
            </a:r>
            <a:r>
              <a:rPr lang="en-GB" sz="1999" b="1" dirty="0"/>
              <a:t>pressure</a:t>
            </a:r>
            <a:r>
              <a:rPr lang="en-GB" sz="1999" dirty="0"/>
              <a:t> sensitivity (</a:t>
            </a:r>
            <a:r>
              <a:rPr lang="en-GB" sz="1999" b="1" dirty="0"/>
              <a:t>R</a:t>
            </a:r>
            <a:r>
              <a:rPr lang="en-GB" sz="1999" dirty="0"/>
              <a:t>ayleigh-</a:t>
            </a:r>
            <a:r>
              <a:rPr lang="en-GB" sz="1999" b="1" dirty="0"/>
              <a:t>B</a:t>
            </a:r>
            <a:r>
              <a:rPr lang="en-GB" sz="1999" dirty="0"/>
              <a:t>rillouin </a:t>
            </a:r>
            <a:r>
              <a:rPr lang="en-GB" sz="1999" b="1" dirty="0"/>
              <a:t>C</a:t>
            </a:r>
            <a:r>
              <a:rPr lang="en-GB" sz="1999" dirty="0"/>
              <a:t>orrection) using </a:t>
            </a:r>
            <a:r>
              <a:rPr lang="en-GB" sz="1999" i="1" dirty="0"/>
              <a:t>a priori (AUX_MET) </a:t>
            </a:r>
            <a:r>
              <a:rPr lang="en-GB" sz="1999" dirty="0"/>
              <a:t>information</a:t>
            </a:r>
          </a:p>
          <a:p>
            <a:pPr lvl="3"/>
            <a:r>
              <a:rPr lang="en-GB" sz="1999" dirty="0"/>
              <a:t>without this correction up to 10 m/s HLOS wind biases could occur</a:t>
            </a:r>
          </a:p>
          <a:p>
            <a:pPr lvl="2"/>
            <a:r>
              <a:rPr lang="en-GB" sz="1999" dirty="0"/>
              <a:t>Account for Mie signal on Rayleigh channel using L1B scattering ratio</a:t>
            </a:r>
            <a:endParaRPr lang="en-GB" sz="1999" dirty="0">
              <a:solidFill>
                <a:schemeClr val="tx2"/>
              </a:solidFill>
            </a:endParaRPr>
          </a:p>
        </p:txBody>
      </p:sp>
    </p:spTree>
    <p:extLst>
      <p:ext uri="{BB962C8B-B14F-4D97-AF65-F5344CB8AC3E}">
        <p14:creationId xmlns:p14="http://schemas.microsoft.com/office/powerpoint/2010/main" val="190021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Effect transition="in" filter="fade">
                                      <p:cBhvr>
                                        <p:cTn id="43" dur="500"/>
                                        <p:tgtEl>
                                          <p:spTgt spid="3">
                                            <p:txEl>
                                              <p:pRg st="8" end="8"/>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fade">
                                      <p:cBhvr>
                                        <p:cTn id="46" dur="500"/>
                                        <p:tgtEl>
                                          <p:spTgt spid="3">
                                            <p:txEl>
                                              <p:pRg st="9" end="9"/>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fade">
                                      <p:cBhvr>
                                        <p:cTn id="49" dur="500"/>
                                        <p:tgtEl>
                                          <p:spTgt spid="3">
                                            <p:txEl>
                                              <p:pRg st="10" end="10"/>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0769" y="176181"/>
            <a:ext cx="5902200" cy="369236"/>
          </a:xfrm>
        </p:spPr>
        <p:txBody>
          <a:bodyPr/>
          <a:lstStyle/>
          <a:p>
            <a:r>
              <a:rPr lang="en-GB" dirty="0"/>
              <a:t>… continued</a:t>
            </a:r>
          </a:p>
        </p:txBody>
      </p:sp>
      <p:sp>
        <p:nvSpPr>
          <p:cNvPr id="3" name="Content Placeholder 2"/>
          <p:cNvSpPr>
            <a:spLocks noGrp="1"/>
          </p:cNvSpPr>
          <p:nvPr>
            <p:ph sz="quarter" idx="14"/>
          </p:nvPr>
        </p:nvSpPr>
        <p:spPr>
          <a:xfrm>
            <a:off x="657854" y="936649"/>
            <a:ext cx="10388980" cy="4984702"/>
          </a:xfrm>
        </p:spPr>
        <p:txBody>
          <a:bodyPr/>
          <a:lstStyle/>
          <a:p>
            <a:r>
              <a:rPr lang="en-GB" sz="1999" dirty="0">
                <a:solidFill>
                  <a:schemeClr val="tx2"/>
                </a:solidFill>
              </a:rPr>
              <a:t>Uncertainty estimates (dynamic instrument error estimate) and quality flags for each wind result</a:t>
            </a:r>
          </a:p>
          <a:p>
            <a:r>
              <a:rPr lang="en-GB" sz="1999" dirty="0">
                <a:solidFill>
                  <a:schemeClr val="tx2"/>
                </a:solidFill>
              </a:rPr>
              <a:t>Wind observations are essentially independent – however profile also provided pointing to observation index</a:t>
            </a:r>
          </a:p>
          <a:p>
            <a:r>
              <a:rPr lang="en-GB" sz="1999" dirty="0">
                <a:solidFill>
                  <a:schemeClr val="tx2"/>
                </a:solidFill>
              </a:rPr>
              <a:t>Processing settings controlled (with AUX_PAR_2B file)</a:t>
            </a:r>
          </a:p>
          <a:p>
            <a:r>
              <a:rPr lang="en-GB" sz="1999" dirty="0">
                <a:solidFill>
                  <a:schemeClr val="tx2"/>
                </a:solidFill>
              </a:rPr>
              <a:t>Software freely available and highly portable: </a:t>
            </a:r>
            <a:r>
              <a:rPr lang="en-GB" sz="1999" dirty="0">
                <a:solidFill>
                  <a:schemeClr val="tx2"/>
                </a:solidFill>
                <a:hlinkClick r:id="rId3"/>
              </a:rPr>
              <a:t>https://confluence.ecmwf.int/display/AEOL</a:t>
            </a:r>
            <a:endParaRPr lang="en-GB" sz="1999" dirty="0">
              <a:solidFill>
                <a:schemeClr val="tx2"/>
              </a:solidFill>
            </a:endParaRPr>
          </a:p>
          <a:p>
            <a:r>
              <a:rPr lang="en-GB" sz="1999" dirty="0">
                <a:solidFill>
                  <a:schemeClr val="tx2"/>
                </a:solidFill>
              </a:rPr>
              <a:t>Additional tools in software package:  </a:t>
            </a:r>
          </a:p>
          <a:p>
            <a:pPr lvl="1"/>
            <a:r>
              <a:rPr lang="en-GB" sz="1999" dirty="0">
                <a:solidFill>
                  <a:schemeClr val="tx2"/>
                </a:solidFill>
              </a:rPr>
              <a:t>L2B EE to BUFR converter for NWP users</a:t>
            </a:r>
          </a:p>
          <a:p>
            <a:pPr lvl="1"/>
            <a:r>
              <a:rPr lang="en-GB" sz="1999" dirty="0">
                <a:solidFill>
                  <a:schemeClr val="tx2"/>
                </a:solidFill>
              </a:rPr>
              <a:t>Various tools to write products to ASCII</a:t>
            </a:r>
          </a:p>
          <a:p>
            <a:r>
              <a:rPr lang="en-GB" sz="1999" dirty="0">
                <a:solidFill>
                  <a:schemeClr val="tx2"/>
                </a:solidFill>
              </a:rPr>
              <a:t>Aeolus L2B data can be browsed in the ADDF archive (</a:t>
            </a:r>
            <a:r>
              <a:rPr lang="en-GB" sz="1999" dirty="0">
                <a:hlinkClick r:id="rId4"/>
              </a:rPr>
              <a:t>https://aeolus-ds.eo.esa.int</a:t>
            </a:r>
            <a:r>
              <a:rPr lang="en-GB" sz="1999" dirty="0">
                <a:solidFill>
                  <a:schemeClr val="tx2"/>
                </a:solidFill>
              </a:rPr>
              <a:t>) and browsed and plotted by the </a:t>
            </a:r>
            <a:r>
              <a:rPr lang="en-GB" sz="1999" dirty="0" err="1">
                <a:solidFill>
                  <a:schemeClr val="tx2"/>
                </a:solidFill>
              </a:rPr>
              <a:t>VirES</a:t>
            </a:r>
            <a:r>
              <a:rPr lang="en-GB" sz="1999" dirty="0">
                <a:solidFill>
                  <a:schemeClr val="tx2"/>
                </a:solidFill>
              </a:rPr>
              <a:t> tool (</a:t>
            </a:r>
            <a:r>
              <a:rPr lang="en-GB" sz="1999" dirty="0">
                <a:solidFill>
                  <a:schemeClr val="tx2"/>
                </a:solidFill>
                <a:hlinkClick r:id="rId5"/>
              </a:rPr>
              <a:t>https://aeolus.services/</a:t>
            </a:r>
            <a:r>
              <a:rPr lang="en-GB" sz="1999" dirty="0">
                <a:solidFill>
                  <a:schemeClr val="tx2"/>
                </a:solidFill>
              </a:rPr>
              <a:t>)</a:t>
            </a:r>
          </a:p>
          <a:p>
            <a:endParaRPr lang="en-GB" sz="1999" dirty="0">
              <a:solidFill>
                <a:schemeClr val="tx2"/>
              </a:solidFill>
            </a:endParaRPr>
          </a:p>
          <a:p>
            <a:endParaRPr lang="en-GB" sz="1999"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22</a:t>
            </a:fld>
            <a:endParaRPr lang="en-US" dirty="0"/>
          </a:p>
        </p:txBody>
      </p:sp>
    </p:spTree>
    <p:extLst>
      <p:ext uri="{BB962C8B-B14F-4D97-AF65-F5344CB8AC3E}">
        <p14:creationId xmlns:p14="http://schemas.microsoft.com/office/powerpoint/2010/main" val="3025640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7DB6881-FF97-42C0-AA59-5268593C3628}"/>
              </a:ext>
            </a:extLst>
          </p:cNvPr>
          <p:cNvPicPr>
            <a:picLocks noChangeAspect="1"/>
          </p:cNvPicPr>
          <p:nvPr/>
        </p:nvPicPr>
        <p:blipFill>
          <a:blip r:embed="rId3"/>
          <a:stretch>
            <a:fillRect/>
          </a:stretch>
        </p:blipFill>
        <p:spPr>
          <a:xfrm>
            <a:off x="912263" y="450050"/>
            <a:ext cx="9684151" cy="6407950"/>
          </a:xfrm>
          <a:prstGeom prst="rect">
            <a:avLst/>
          </a:prstGeom>
        </p:spPr>
      </p:pic>
      <p:sp>
        <p:nvSpPr>
          <p:cNvPr id="4" name="Slide Number Placeholder 3">
            <a:extLst>
              <a:ext uri="{FF2B5EF4-FFF2-40B4-BE49-F238E27FC236}">
                <a16:creationId xmlns:a16="http://schemas.microsoft.com/office/drawing/2014/main" id="{802EF240-C92E-4058-9E59-4232C38F3C78}"/>
              </a:ext>
            </a:extLst>
          </p:cNvPr>
          <p:cNvSpPr>
            <a:spLocks noGrp="1"/>
          </p:cNvSpPr>
          <p:nvPr>
            <p:ph type="sldNum" sz="quarter" idx="10"/>
          </p:nvPr>
        </p:nvSpPr>
        <p:spPr/>
        <p:txBody>
          <a:bodyPr/>
          <a:lstStyle/>
          <a:p>
            <a:fld id="{6B3B0B0F-E794-1244-9699-107C60B9C23A}" type="slidenum">
              <a:rPr lang="en-US" smtClean="0"/>
              <a:pPr/>
              <a:t>23</a:t>
            </a:fld>
            <a:endParaRPr lang="en-US" dirty="0"/>
          </a:p>
        </p:txBody>
      </p:sp>
      <p:sp>
        <p:nvSpPr>
          <p:cNvPr id="7" name="TextBox 6">
            <a:extLst>
              <a:ext uri="{FF2B5EF4-FFF2-40B4-BE49-F238E27FC236}">
                <a16:creationId xmlns:a16="http://schemas.microsoft.com/office/drawing/2014/main" id="{2E16EC11-BD94-4E67-B792-DEF5E499A135}"/>
              </a:ext>
            </a:extLst>
          </p:cNvPr>
          <p:cNvSpPr txBox="1"/>
          <p:nvPr/>
        </p:nvSpPr>
        <p:spPr>
          <a:xfrm>
            <a:off x="2077802" y="-16948"/>
            <a:ext cx="8967519" cy="461537"/>
          </a:xfrm>
          <a:prstGeom prst="rect">
            <a:avLst/>
          </a:prstGeom>
          <a:noFill/>
        </p:spPr>
        <p:txBody>
          <a:bodyPr wrap="none" rtlCol="0">
            <a:spAutoFit/>
          </a:bodyPr>
          <a:lstStyle/>
          <a:p>
            <a:r>
              <a:rPr lang="en-GB" sz="2399" dirty="0">
                <a:solidFill>
                  <a:schemeClr val="tx2"/>
                </a:solidFill>
              </a:rPr>
              <a:t>Aeolus L2B Rayleigh-clear </a:t>
            </a:r>
            <a:r>
              <a:rPr lang="en-GB" sz="2399" b="1" dirty="0">
                <a:solidFill>
                  <a:schemeClr val="tx2"/>
                </a:solidFill>
              </a:rPr>
              <a:t>and</a:t>
            </a:r>
            <a:r>
              <a:rPr lang="en-GB" sz="2399" dirty="0">
                <a:solidFill>
                  <a:schemeClr val="tx2"/>
                </a:solidFill>
              </a:rPr>
              <a:t> Mie-cloudy HLOS winds (</a:t>
            </a:r>
            <a:r>
              <a:rPr lang="en-GB" sz="2399" b="1" dirty="0">
                <a:solidFill>
                  <a:schemeClr val="tx2"/>
                </a:solidFill>
              </a:rPr>
              <a:t>1 orbit</a:t>
            </a:r>
            <a:r>
              <a:rPr lang="en-GB" sz="2399" dirty="0">
                <a:solidFill>
                  <a:schemeClr val="tx2"/>
                </a:solidFill>
              </a:rPr>
              <a:t>)</a:t>
            </a:r>
          </a:p>
        </p:txBody>
      </p:sp>
      <p:sp>
        <p:nvSpPr>
          <p:cNvPr id="14" name="TextBox 13">
            <a:extLst>
              <a:ext uri="{FF2B5EF4-FFF2-40B4-BE49-F238E27FC236}">
                <a16:creationId xmlns:a16="http://schemas.microsoft.com/office/drawing/2014/main" id="{AFC3325C-0882-473A-A9E7-3E81EFE86477}"/>
              </a:ext>
            </a:extLst>
          </p:cNvPr>
          <p:cNvSpPr txBox="1"/>
          <p:nvPr/>
        </p:nvSpPr>
        <p:spPr>
          <a:xfrm>
            <a:off x="10544958" y="3669259"/>
            <a:ext cx="1642736" cy="646163"/>
          </a:xfrm>
          <a:prstGeom prst="rect">
            <a:avLst/>
          </a:prstGeom>
          <a:noFill/>
        </p:spPr>
        <p:txBody>
          <a:bodyPr wrap="square" rtlCol="0">
            <a:spAutoFit/>
          </a:bodyPr>
          <a:lstStyle/>
          <a:p>
            <a:r>
              <a:rPr lang="en-GB" sz="1799" dirty="0"/>
              <a:t>Polar front jet; westerlies</a:t>
            </a:r>
          </a:p>
        </p:txBody>
      </p:sp>
      <p:cxnSp>
        <p:nvCxnSpPr>
          <p:cNvPr id="21" name="Straight Arrow Connector 20">
            <a:extLst>
              <a:ext uri="{FF2B5EF4-FFF2-40B4-BE49-F238E27FC236}">
                <a16:creationId xmlns:a16="http://schemas.microsoft.com/office/drawing/2014/main" id="{6C4333F3-7EFE-432C-8837-3FAE50F33188}"/>
              </a:ext>
            </a:extLst>
          </p:cNvPr>
          <p:cNvCxnSpPr>
            <a:cxnSpLocks/>
          </p:cNvCxnSpPr>
          <p:nvPr/>
        </p:nvCxnSpPr>
        <p:spPr>
          <a:xfrm flipH="1">
            <a:off x="6186132" y="834507"/>
            <a:ext cx="4200419" cy="10010"/>
          </a:xfrm>
          <a:prstGeom prst="straightConnector1">
            <a:avLst/>
          </a:prstGeom>
          <a:ln>
            <a:solidFill>
              <a:srgbClr val="FF0000"/>
            </a:solidFill>
            <a:headEnd type="triangle" w="lg" len="lg"/>
            <a:tailEnd type="triangle" w="lg" len="lg"/>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EEA372A0-3A34-4F32-B43C-260EC105E513}"/>
              </a:ext>
            </a:extLst>
          </p:cNvPr>
          <p:cNvSpPr txBox="1"/>
          <p:nvPr/>
        </p:nvSpPr>
        <p:spPr>
          <a:xfrm>
            <a:off x="6952448" y="496133"/>
            <a:ext cx="2921807" cy="369204"/>
          </a:xfrm>
          <a:prstGeom prst="rect">
            <a:avLst/>
          </a:prstGeom>
          <a:noFill/>
        </p:spPr>
        <p:txBody>
          <a:bodyPr wrap="square" rtlCol="0">
            <a:spAutoFit/>
          </a:bodyPr>
          <a:lstStyle/>
          <a:p>
            <a:r>
              <a:rPr lang="en-GB" sz="1799" dirty="0">
                <a:solidFill>
                  <a:schemeClr val="bg1"/>
                </a:solidFill>
              </a:rPr>
              <a:t>Ascending orbit phase</a:t>
            </a:r>
          </a:p>
        </p:txBody>
      </p:sp>
      <p:cxnSp>
        <p:nvCxnSpPr>
          <p:cNvPr id="28" name="Straight Arrow Connector 27">
            <a:extLst>
              <a:ext uri="{FF2B5EF4-FFF2-40B4-BE49-F238E27FC236}">
                <a16:creationId xmlns:a16="http://schemas.microsoft.com/office/drawing/2014/main" id="{8FEDA908-8D04-45A5-B3E0-482CD18EF280}"/>
              </a:ext>
            </a:extLst>
          </p:cNvPr>
          <p:cNvCxnSpPr>
            <a:cxnSpLocks/>
          </p:cNvCxnSpPr>
          <p:nvPr/>
        </p:nvCxnSpPr>
        <p:spPr>
          <a:xfrm flipH="1" flipV="1">
            <a:off x="1749199" y="844517"/>
            <a:ext cx="4437302" cy="10010"/>
          </a:xfrm>
          <a:prstGeom prst="straightConnector1">
            <a:avLst/>
          </a:prstGeom>
          <a:ln>
            <a:solidFill>
              <a:schemeClr val="accent1"/>
            </a:solidFill>
            <a:headEnd type="triangle" w="lg" len="lg"/>
            <a:tailEnd type="triangle" w="lg" len="lg"/>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E96FE8CC-5CD9-45C8-8FF1-57B0F3E323C9}"/>
              </a:ext>
            </a:extLst>
          </p:cNvPr>
          <p:cNvSpPr txBox="1"/>
          <p:nvPr/>
        </p:nvSpPr>
        <p:spPr>
          <a:xfrm>
            <a:off x="2898843" y="528613"/>
            <a:ext cx="3103850" cy="369204"/>
          </a:xfrm>
          <a:prstGeom prst="rect">
            <a:avLst/>
          </a:prstGeom>
          <a:noFill/>
        </p:spPr>
        <p:txBody>
          <a:bodyPr wrap="square" rtlCol="0">
            <a:spAutoFit/>
          </a:bodyPr>
          <a:lstStyle/>
          <a:p>
            <a:r>
              <a:rPr lang="en-GB" sz="1799" dirty="0">
                <a:solidFill>
                  <a:schemeClr val="bg1"/>
                </a:solidFill>
              </a:rPr>
              <a:t>Descending orbit phase </a:t>
            </a:r>
          </a:p>
        </p:txBody>
      </p:sp>
      <p:sp>
        <p:nvSpPr>
          <p:cNvPr id="30" name="TextBox 29">
            <a:extLst>
              <a:ext uri="{FF2B5EF4-FFF2-40B4-BE49-F238E27FC236}">
                <a16:creationId xmlns:a16="http://schemas.microsoft.com/office/drawing/2014/main" id="{5F518A5D-8007-4C5A-B510-FD6CB2E33D13}"/>
              </a:ext>
            </a:extLst>
          </p:cNvPr>
          <p:cNvSpPr txBox="1"/>
          <p:nvPr/>
        </p:nvSpPr>
        <p:spPr>
          <a:xfrm>
            <a:off x="10602142" y="1307190"/>
            <a:ext cx="1750250" cy="646074"/>
          </a:xfrm>
          <a:prstGeom prst="rect">
            <a:avLst/>
          </a:prstGeom>
          <a:noFill/>
        </p:spPr>
        <p:txBody>
          <a:bodyPr wrap="square" rtlCol="0">
            <a:spAutoFit/>
          </a:bodyPr>
          <a:lstStyle/>
          <a:p>
            <a:r>
              <a:rPr lang="en-GB" sz="1799" dirty="0"/>
              <a:t>Polar-night jet; westerlies)</a:t>
            </a:r>
          </a:p>
        </p:txBody>
      </p:sp>
      <p:cxnSp>
        <p:nvCxnSpPr>
          <p:cNvPr id="32" name="Straight Arrow Connector 31">
            <a:extLst>
              <a:ext uri="{FF2B5EF4-FFF2-40B4-BE49-F238E27FC236}">
                <a16:creationId xmlns:a16="http://schemas.microsoft.com/office/drawing/2014/main" id="{E84C6609-1E51-42C8-93B1-762611068B0D}"/>
              </a:ext>
            </a:extLst>
          </p:cNvPr>
          <p:cNvCxnSpPr>
            <a:cxnSpLocks/>
          </p:cNvCxnSpPr>
          <p:nvPr/>
        </p:nvCxnSpPr>
        <p:spPr>
          <a:xfrm flipH="1">
            <a:off x="9899174" y="4185654"/>
            <a:ext cx="645784" cy="0"/>
          </a:xfrm>
          <a:prstGeom prst="straightConnector1">
            <a:avLst/>
          </a:prstGeom>
          <a:ln>
            <a:solidFill>
              <a:schemeClr val="accent4"/>
            </a:solidFill>
            <a:tailEnd type="triangle" w="med" len="lg"/>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9ED2C114-72DC-4599-957B-6FB72645A829}"/>
              </a:ext>
            </a:extLst>
          </p:cNvPr>
          <p:cNvCxnSpPr>
            <a:cxnSpLocks/>
          </p:cNvCxnSpPr>
          <p:nvPr/>
        </p:nvCxnSpPr>
        <p:spPr>
          <a:xfrm flipH="1">
            <a:off x="10208579" y="1505635"/>
            <a:ext cx="416011" cy="31389"/>
          </a:xfrm>
          <a:prstGeom prst="straightConnector1">
            <a:avLst/>
          </a:prstGeom>
          <a:ln>
            <a:solidFill>
              <a:schemeClr val="accent4"/>
            </a:solidFill>
            <a:tailEnd type="triangle" w="med" len="lg"/>
          </a:ln>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0E88C339-264E-4229-8F92-68DCB5F350FB}"/>
              </a:ext>
            </a:extLst>
          </p:cNvPr>
          <p:cNvSpPr txBox="1"/>
          <p:nvPr/>
        </p:nvSpPr>
        <p:spPr>
          <a:xfrm>
            <a:off x="10570686" y="2676348"/>
            <a:ext cx="1642736" cy="646074"/>
          </a:xfrm>
          <a:prstGeom prst="rect">
            <a:avLst/>
          </a:prstGeom>
          <a:noFill/>
        </p:spPr>
        <p:txBody>
          <a:bodyPr wrap="square" rtlCol="0">
            <a:spAutoFit/>
          </a:bodyPr>
          <a:lstStyle/>
          <a:p>
            <a:r>
              <a:rPr lang="en-GB" sz="1799" dirty="0"/>
              <a:t>Subtropical jet; westerlies</a:t>
            </a:r>
          </a:p>
        </p:txBody>
      </p:sp>
      <p:cxnSp>
        <p:nvCxnSpPr>
          <p:cNvPr id="39" name="Straight Arrow Connector 38">
            <a:extLst>
              <a:ext uri="{FF2B5EF4-FFF2-40B4-BE49-F238E27FC236}">
                <a16:creationId xmlns:a16="http://schemas.microsoft.com/office/drawing/2014/main" id="{33CA80FD-FE96-499E-84AB-244671CC6472}"/>
              </a:ext>
            </a:extLst>
          </p:cNvPr>
          <p:cNvCxnSpPr>
            <a:cxnSpLocks/>
          </p:cNvCxnSpPr>
          <p:nvPr/>
        </p:nvCxnSpPr>
        <p:spPr>
          <a:xfrm flipH="1">
            <a:off x="9105089" y="3076276"/>
            <a:ext cx="1465597" cy="172762"/>
          </a:xfrm>
          <a:prstGeom prst="straightConnector1">
            <a:avLst/>
          </a:prstGeom>
          <a:ln>
            <a:solidFill>
              <a:schemeClr val="accent4"/>
            </a:solidFill>
            <a:tailEnd type="triangle" w="med" len="lg"/>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83482D23-DF0F-45E3-BEBC-9CFCDDBF6092}"/>
              </a:ext>
            </a:extLst>
          </p:cNvPr>
          <p:cNvSpPr txBox="1"/>
          <p:nvPr/>
        </p:nvSpPr>
        <p:spPr>
          <a:xfrm>
            <a:off x="-31675" y="891884"/>
            <a:ext cx="1471014" cy="1476686"/>
          </a:xfrm>
          <a:prstGeom prst="rect">
            <a:avLst/>
          </a:prstGeom>
          <a:noFill/>
        </p:spPr>
        <p:txBody>
          <a:bodyPr wrap="square" rtlCol="0">
            <a:spAutoFit/>
          </a:bodyPr>
          <a:lstStyle/>
          <a:p>
            <a:r>
              <a:rPr lang="en-GB" sz="1799" dirty="0"/>
              <a:t>Polar-night jet (aka Polar Vortex); westerlies</a:t>
            </a:r>
          </a:p>
        </p:txBody>
      </p:sp>
      <p:cxnSp>
        <p:nvCxnSpPr>
          <p:cNvPr id="42" name="Straight Arrow Connector 41">
            <a:extLst>
              <a:ext uri="{FF2B5EF4-FFF2-40B4-BE49-F238E27FC236}">
                <a16:creationId xmlns:a16="http://schemas.microsoft.com/office/drawing/2014/main" id="{A7F5BEEA-F473-4B22-8EBF-C108E4D64864}"/>
              </a:ext>
            </a:extLst>
          </p:cNvPr>
          <p:cNvCxnSpPr>
            <a:cxnSpLocks/>
          </p:cNvCxnSpPr>
          <p:nvPr/>
        </p:nvCxnSpPr>
        <p:spPr>
          <a:xfrm flipV="1">
            <a:off x="912263" y="1505636"/>
            <a:ext cx="1471014" cy="170790"/>
          </a:xfrm>
          <a:prstGeom prst="straightConnector1">
            <a:avLst/>
          </a:prstGeom>
          <a:ln>
            <a:solidFill>
              <a:schemeClr val="accent4"/>
            </a:solidFill>
            <a:tailEnd type="triangle" w="med" len="lg"/>
          </a:ln>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A09BBCA7-BDEC-4D3C-A6B2-ED2B67750817}"/>
              </a:ext>
            </a:extLst>
          </p:cNvPr>
          <p:cNvSpPr txBox="1"/>
          <p:nvPr/>
        </p:nvSpPr>
        <p:spPr>
          <a:xfrm>
            <a:off x="-31675" y="2506055"/>
            <a:ext cx="1100647" cy="1753557"/>
          </a:xfrm>
          <a:prstGeom prst="rect">
            <a:avLst/>
          </a:prstGeom>
          <a:noFill/>
        </p:spPr>
        <p:txBody>
          <a:bodyPr wrap="square" rtlCol="0">
            <a:spAutoFit/>
          </a:bodyPr>
          <a:lstStyle/>
          <a:p>
            <a:r>
              <a:rPr lang="en-GB" sz="1799" dirty="0"/>
              <a:t>Range-bin settings can vary along the orbit</a:t>
            </a:r>
          </a:p>
        </p:txBody>
      </p:sp>
      <p:cxnSp>
        <p:nvCxnSpPr>
          <p:cNvPr id="52" name="Straight Arrow Connector 51">
            <a:extLst>
              <a:ext uri="{FF2B5EF4-FFF2-40B4-BE49-F238E27FC236}">
                <a16:creationId xmlns:a16="http://schemas.microsoft.com/office/drawing/2014/main" id="{C7350806-9D98-4BA8-853E-FF4F58F22C51}"/>
              </a:ext>
            </a:extLst>
          </p:cNvPr>
          <p:cNvCxnSpPr>
            <a:cxnSpLocks/>
          </p:cNvCxnSpPr>
          <p:nvPr/>
        </p:nvCxnSpPr>
        <p:spPr>
          <a:xfrm flipV="1">
            <a:off x="735507" y="2368570"/>
            <a:ext cx="1894804" cy="397208"/>
          </a:xfrm>
          <a:prstGeom prst="straightConnector1">
            <a:avLst/>
          </a:prstGeom>
          <a:ln>
            <a:solidFill>
              <a:schemeClr val="accent4"/>
            </a:solidFill>
            <a:tailEnd type="triangle" w="med" len="lg"/>
          </a:ln>
        </p:spPr>
        <p:style>
          <a:lnRef idx="2">
            <a:schemeClr val="accent1"/>
          </a:lnRef>
          <a:fillRef idx="0">
            <a:schemeClr val="accent1"/>
          </a:fillRef>
          <a:effectRef idx="1">
            <a:schemeClr val="accent1"/>
          </a:effectRef>
          <a:fontRef idx="minor">
            <a:schemeClr val="tx1"/>
          </a:fontRef>
        </p:style>
      </p:cxnSp>
      <p:sp>
        <p:nvSpPr>
          <p:cNvPr id="55" name="TextBox 54">
            <a:extLst>
              <a:ext uri="{FF2B5EF4-FFF2-40B4-BE49-F238E27FC236}">
                <a16:creationId xmlns:a16="http://schemas.microsoft.com/office/drawing/2014/main" id="{D1CE4B28-2746-4C46-8C55-3BEFF06928D8}"/>
              </a:ext>
            </a:extLst>
          </p:cNvPr>
          <p:cNvSpPr txBox="1"/>
          <p:nvPr/>
        </p:nvSpPr>
        <p:spPr>
          <a:xfrm>
            <a:off x="10544958" y="4499713"/>
            <a:ext cx="1642736" cy="369204"/>
          </a:xfrm>
          <a:prstGeom prst="rect">
            <a:avLst/>
          </a:prstGeom>
          <a:noFill/>
        </p:spPr>
        <p:txBody>
          <a:bodyPr wrap="square" rtlCol="0">
            <a:spAutoFit/>
          </a:bodyPr>
          <a:lstStyle/>
          <a:p>
            <a:r>
              <a:rPr lang="en-GB" sz="1799" dirty="0"/>
              <a:t>Mountains</a:t>
            </a:r>
          </a:p>
        </p:txBody>
      </p:sp>
      <p:cxnSp>
        <p:nvCxnSpPr>
          <p:cNvPr id="56" name="Straight Arrow Connector 55">
            <a:extLst>
              <a:ext uri="{FF2B5EF4-FFF2-40B4-BE49-F238E27FC236}">
                <a16:creationId xmlns:a16="http://schemas.microsoft.com/office/drawing/2014/main" id="{D718B4AF-45A0-4A80-A0D1-D877ED28BA38}"/>
              </a:ext>
            </a:extLst>
          </p:cNvPr>
          <p:cNvCxnSpPr>
            <a:cxnSpLocks/>
            <a:stCxn id="55" idx="1"/>
          </p:cNvCxnSpPr>
          <p:nvPr/>
        </p:nvCxnSpPr>
        <p:spPr>
          <a:xfrm flipH="1">
            <a:off x="9482667" y="4684315"/>
            <a:ext cx="1062291" cy="17735"/>
          </a:xfrm>
          <a:prstGeom prst="straightConnector1">
            <a:avLst/>
          </a:prstGeom>
          <a:ln>
            <a:solidFill>
              <a:schemeClr val="accent4"/>
            </a:solidFill>
            <a:tailEnd type="triangle" w="med" len="lg"/>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7AA81B6A-59BA-46EA-91C4-741F03936600}"/>
              </a:ext>
            </a:extLst>
          </p:cNvPr>
          <p:cNvSpPr txBox="1"/>
          <p:nvPr/>
        </p:nvSpPr>
        <p:spPr>
          <a:xfrm>
            <a:off x="267863" y="117914"/>
            <a:ext cx="1624163" cy="400110"/>
          </a:xfrm>
          <a:prstGeom prst="rect">
            <a:avLst/>
          </a:prstGeom>
          <a:noFill/>
        </p:spPr>
        <p:txBody>
          <a:bodyPr wrap="none" rtlCol="0">
            <a:spAutoFit/>
          </a:bodyPr>
          <a:lstStyle/>
          <a:p>
            <a:r>
              <a:rPr lang="en-GB" sz="2000" dirty="0"/>
              <a:t>10 Feb 2020</a:t>
            </a:r>
          </a:p>
        </p:txBody>
      </p:sp>
    </p:spTree>
    <p:extLst>
      <p:ext uri="{BB962C8B-B14F-4D97-AF65-F5344CB8AC3E}">
        <p14:creationId xmlns:p14="http://schemas.microsoft.com/office/powerpoint/2010/main" val="902047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0"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500"/>
                                        <p:tgtEl>
                                          <p:spTgt spid="35"/>
                                        </p:tgtEl>
                                      </p:cBhvr>
                                    </p:animEffect>
                                  </p:childTnLst>
                                </p:cTn>
                              </p:par>
                              <p:par>
                                <p:cTn id="27" presetID="1"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0"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1"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childTnLst>
                                </p:cTn>
                              </p:par>
                              <p:par>
                                <p:cTn id="34" presetID="10" presetClass="entr" presetSubtype="0" fill="hold"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0" presetClass="entr" presetSubtype="0" fill="hold" nodeType="with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500"/>
                                        <p:tgtEl>
                                          <p:spTgt spid="52"/>
                                        </p:tgtEl>
                                      </p:cBhvr>
                                    </p:animEffect>
                                  </p:childTnLst>
                                </p:cTn>
                              </p:par>
                              <p:par>
                                <p:cTn id="42" presetID="1" presetClass="entr" presetSubtype="0"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childTnLst>
                                </p:cTn>
                              </p:par>
                              <p:par>
                                <p:cTn id="44" presetID="10" presetClass="entr" presetSubtype="0" fill="hold"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p:bldP spid="29" grpId="0"/>
      <p:bldP spid="30" grpId="0"/>
      <p:bldP spid="38" grpId="0"/>
      <p:bldP spid="41" grpId="0"/>
      <p:bldP spid="51"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C54360C-07DD-4F42-B674-4F05C058C098}"/>
              </a:ext>
            </a:extLst>
          </p:cNvPr>
          <p:cNvPicPr>
            <a:picLocks noChangeAspect="1"/>
          </p:cNvPicPr>
          <p:nvPr/>
        </p:nvPicPr>
        <p:blipFill>
          <a:blip r:embed="rId3"/>
          <a:stretch>
            <a:fillRect/>
          </a:stretch>
        </p:blipFill>
        <p:spPr>
          <a:xfrm>
            <a:off x="900767" y="400898"/>
            <a:ext cx="9750445" cy="6417207"/>
          </a:xfrm>
          <a:prstGeom prst="rect">
            <a:avLst/>
          </a:prstGeom>
        </p:spPr>
      </p:pic>
      <p:sp>
        <p:nvSpPr>
          <p:cNvPr id="4" name="Slide Number Placeholder 3">
            <a:extLst>
              <a:ext uri="{FF2B5EF4-FFF2-40B4-BE49-F238E27FC236}">
                <a16:creationId xmlns:a16="http://schemas.microsoft.com/office/drawing/2014/main" id="{CDB5A8EA-4581-4236-AC6D-22BD15BAF6B1}"/>
              </a:ext>
            </a:extLst>
          </p:cNvPr>
          <p:cNvSpPr>
            <a:spLocks noGrp="1"/>
          </p:cNvSpPr>
          <p:nvPr>
            <p:ph type="sldNum" sz="quarter" idx="10"/>
          </p:nvPr>
        </p:nvSpPr>
        <p:spPr/>
        <p:txBody>
          <a:bodyPr/>
          <a:lstStyle/>
          <a:p>
            <a:fld id="{6B3B0B0F-E794-1244-9699-107C60B9C23A}" type="slidenum">
              <a:rPr lang="en-US" smtClean="0"/>
              <a:pPr/>
              <a:t>24</a:t>
            </a:fld>
            <a:endParaRPr lang="en-US"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C4A64956-9497-4BED-ACF6-D7CBB0914442}"/>
                  </a:ext>
                </a:extLst>
              </p:cNvPr>
              <p:cNvSpPr txBox="1"/>
              <p:nvPr/>
            </p:nvSpPr>
            <p:spPr>
              <a:xfrm>
                <a:off x="4789198" y="557628"/>
                <a:ext cx="3428503" cy="369332"/>
              </a:xfrm>
              <a:prstGeom prst="rect">
                <a:avLst/>
              </a:prstGeom>
              <a:noFill/>
              <a:ln>
                <a:solidFill>
                  <a:schemeClr val="tx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i="1">
                              <a:latin typeface="Cambria Math" panose="02040503050406030204" pitchFamily="18" charset="0"/>
                            </a:rPr>
                          </m:ctrlPr>
                        </m:sSubPr>
                        <m:e>
                          <m:r>
                            <a:rPr lang="en-GB" sz="2400" i="1">
                              <a:latin typeface="Cambria Math" panose="02040503050406030204" pitchFamily="18" charset="0"/>
                            </a:rPr>
                            <m:t>𝑣</m:t>
                          </m:r>
                        </m:e>
                        <m:sub>
                          <m:r>
                            <a:rPr lang="en-GB" sz="2400" i="1">
                              <a:latin typeface="Cambria Math" panose="02040503050406030204" pitchFamily="18" charset="0"/>
                            </a:rPr>
                            <m:t>𝐻𝐿𝑂𝑆</m:t>
                          </m:r>
                        </m:sub>
                      </m:sSub>
                      <m:r>
                        <a:rPr lang="en-GB" sz="2400" i="1">
                          <a:latin typeface="Cambria Math" panose="02040503050406030204" pitchFamily="18" charset="0"/>
                        </a:rPr>
                        <m:t>=−</m:t>
                      </m:r>
                      <m:r>
                        <a:rPr lang="en-GB" sz="2400" i="1">
                          <a:latin typeface="Cambria Math" panose="02040503050406030204" pitchFamily="18" charset="0"/>
                        </a:rPr>
                        <m:t>𝑢𝑠𝑖𝑛</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𝑣𝑐𝑜𝑠</m:t>
                      </m:r>
                      <m:r>
                        <a:rPr lang="en-GB" sz="2400" i="1">
                          <a:latin typeface="Cambria Math" panose="02040503050406030204" pitchFamily="18" charset="0"/>
                          <a:ea typeface="Cambria Math" panose="02040503050406030204" pitchFamily="18" charset="0"/>
                        </a:rPr>
                        <m:t>∅</m:t>
                      </m:r>
                    </m:oMath>
                  </m:oMathPara>
                </a14:m>
                <a:endParaRPr lang="en-GB" sz="2400" dirty="0"/>
              </a:p>
            </p:txBody>
          </p:sp>
        </mc:Choice>
        <mc:Fallback xmlns="">
          <p:sp>
            <p:nvSpPr>
              <p:cNvPr id="2" name="TextBox 1">
                <a:extLst>
                  <a:ext uri="{FF2B5EF4-FFF2-40B4-BE49-F238E27FC236}">
                    <a16:creationId xmlns:a16="http://schemas.microsoft.com/office/drawing/2014/main" id="{C4A64956-9497-4BED-ACF6-D7CBB0914442}"/>
                  </a:ext>
                </a:extLst>
              </p:cNvPr>
              <p:cNvSpPr txBox="1">
                <a:spLocks noRot="1" noChangeAspect="1" noMove="1" noResize="1" noEditPoints="1" noAdjustHandles="1" noChangeArrowheads="1" noChangeShapeType="1" noTextEdit="1"/>
              </p:cNvSpPr>
              <p:nvPr/>
            </p:nvSpPr>
            <p:spPr>
              <a:xfrm>
                <a:off x="4789198" y="557628"/>
                <a:ext cx="3428503" cy="369332"/>
              </a:xfrm>
              <a:prstGeom prst="rect">
                <a:avLst/>
              </a:prstGeom>
              <a:blipFill>
                <a:blip r:embed="rId4"/>
                <a:stretch>
                  <a:fillRect l="-355" r="-1596" b="-19048"/>
                </a:stretch>
              </a:blipFill>
              <a:ln>
                <a:solidFill>
                  <a:schemeClr val="tx1"/>
                </a:solidFill>
              </a:ln>
            </p:spPr>
            <p:txBody>
              <a:bodyPr/>
              <a:lstStyle/>
              <a:p>
                <a:r>
                  <a:rPr lang="en-GB">
                    <a:noFill/>
                  </a:rPr>
                  <a:t> </a:t>
                </a:r>
              </a:p>
            </p:txBody>
          </p:sp>
        </mc:Fallback>
      </mc:AlternateContent>
      <p:sp>
        <p:nvSpPr>
          <p:cNvPr id="3" name="TextBox 2">
            <a:extLst>
              <a:ext uri="{FF2B5EF4-FFF2-40B4-BE49-F238E27FC236}">
                <a16:creationId xmlns:a16="http://schemas.microsoft.com/office/drawing/2014/main" id="{EB9AB56E-6C3D-40C0-9F96-DB4F40DC0CC2}"/>
              </a:ext>
            </a:extLst>
          </p:cNvPr>
          <p:cNvSpPr txBox="1"/>
          <p:nvPr/>
        </p:nvSpPr>
        <p:spPr>
          <a:xfrm>
            <a:off x="4482342" y="1082008"/>
            <a:ext cx="2803243" cy="400006"/>
          </a:xfrm>
          <a:prstGeom prst="rect">
            <a:avLst/>
          </a:prstGeom>
          <a:noFill/>
        </p:spPr>
        <p:txBody>
          <a:bodyPr wrap="none" rtlCol="0">
            <a:spAutoFit/>
          </a:bodyPr>
          <a:lstStyle/>
          <a:p>
            <a:r>
              <a:rPr lang="en-GB" sz="1999" i="1" dirty="0"/>
              <a:t>Lidar “curtain” type plot</a:t>
            </a:r>
          </a:p>
        </p:txBody>
      </p:sp>
      <p:sp>
        <p:nvSpPr>
          <p:cNvPr id="5" name="TextBox 4">
            <a:extLst>
              <a:ext uri="{FF2B5EF4-FFF2-40B4-BE49-F238E27FC236}">
                <a16:creationId xmlns:a16="http://schemas.microsoft.com/office/drawing/2014/main" id="{DF1A2148-E171-41EC-BE8B-37595F47AA93}"/>
              </a:ext>
            </a:extLst>
          </p:cNvPr>
          <p:cNvSpPr txBox="1"/>
          <p:nvPr/>
        </p:nvSpPr>
        <p:spPr>
          <a:xfrm>
            <a:off x="7130290" y="4603338"/>
            <a:ext cx="2184645" cy="369236"/>
          </a:xfrm>
          <a:prstGeom prst="rect">
            <a:avLst/>
          </a:prstGeom>
          <a:noFill/>
        </p:spPr>
        <p:txBody>
          <a:bodyPr wrap="none" rtlCol="0">
            <a:spAutoFit/>
          </a:bodyPr>
          <a:lstStyle/>
          <a:p>
            <a:r>
              <a:rPr lang="en-GB" sz="1799" dirty="0"/>
              <a:t>Along satellite track</a:t>
            </a:r>
          </a:p>
        </p:txBody>
      </p:sp>
      <p:cxnSp>
        <p:nvCxnSpPr>
          <p:cNvPr id="10" name="Straight Arrow Connector 9">
            <a:extLst>
              <a:ext uri="{FF2B5EF4-FFF2-40B4-BE49-F238E27FC236}">
                <a16:creationId xmlns:a16="http://schemas.microsoft.com/office/drawing/2014/main" id="{E83D57EC-83B1-4490-A23E-AD02B24AF414}"/>
              </a:ext>
            </a:extLst>
          </p:cNvPr>
          <p:cNvCxnSpPr/>
          <p:nvPr/>
        </p:nvCxnSpPr>
        <p:spPr>
          <a:xfrm>
            <a:off x="7446517" y="5000673"/>
            <a:ext cx="125820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2139C8FD-7140-45F6-B2BB-DF9922E32C50}"/>
              </a:ext>
            </a:extLst>
          </p:cNvPr>
          <p:cNvSpPr txBox="1"/>
          <p:nvPr/>
        </p:nvSpPr>
        <p:spPr>
          <a:xfrm>
            <a:off x="4215158" y="19572"/>
            <a:ext cx="6784230" cy="461537"/>
          </a:xfrm>
          <a:prstGeom prst="rect">
            <a:avLst/>
          </a:prstGeom>
          <a:noFill/>
        </p:spPr>
        <p:txBody>
          <a:bodyPr wrap="none" rtlCol="0">
            <a:spAutoFit/>
          </a:bodyPr>
          <a:lstStyle/>
          <a:p>
            <a:r>
              <a:rPr lang="en-GB" sz="2399" b="1" dirty="0">
                <a:solidFill>
                  <a:schemeClr val="tx2"/>
                </a:solidFill>
              </a:rPr>
              <a:t>ECMWF forward modelled </a:t>
            </a:r>
            <a:r>
              <a:rPr lang="en-GB" sz="2399" dirty="0">
                <a:solidFill>
                  <a:schemeClr val="tx2"/>
                </a:solidFill>
              </a:rPr>
              <a:t>HLOS wind (1 orbit)</a:t>
            </a:r>
          </a:p>
        </p:txBody>
      </p:sp>
      <p:pic>
        <p:nvPicPr>
          <p:cNvPr id="13" name="Picture 12">
            <a:extLst>
              <a:ext uri="{FF2B5EF4-FFF2-40B4-BE49-F238E27FC236}">
                <a16:creationId xmlns:a16="http://schemas.microsoft.com/office/drawing/2014/main" id="{446C6B4E-7F82-4838-BC52-7A99D0EA76C8}"/>
              </a:ext>
            </a:extLst>
          </p:cNvPr>
          <p:cNvPicPr>
            <a:picLocks noChangeAspect="1"/>
          </p:cNvPicPr>
          <p:nvPr/>
        </p:nvPicPr>
        <p:blipFill>
          <a:blip r:embed="rId5"/>
          <a:stretch>
            <a:fillRect/>
          </a:stretch>
        </p:blipFill>
        <p:spPr>
          <a:xfrm>
            <a:off x="1385489" y="113134"/>
            <a:ext cx="2770805" cy="1628507"/>
          </a:xfrm>
          <a:prstGeom prst="rect">
            <a:avLst/>
          </a:prstGeom>
        </p:spPr>
      </p:pic>
      <p:sp>
        <p:nvSpPr>
          <p:cNvPr id="6" name="TextBox 5">
            <a:extLst>
              <a:ext uri="{FF2B5EF4-FFF2-40B4-BE49-F238E27FC236}">
                <a16:creationId xmlns:a16="http://schemas.microsoft.com/office/drawing/2014/main" id="{9837D0BC-0251-42D3-8EC8-DD26940AB3CA}"/>
              </a:ext>
            </a:extLst>
          </p:cNvPr>
          <p:cNvSpPr txBox="1"/>
          <p:nvPr/>
        </p:nvSpPr>
        <p:spPr>
          <a:xfrm>
            <a:off x="267863" y="117914"/>
            <a:ext cx="1624163" cy="400110"/>
          </a:xfrm>
          <a:prstGeom prst="rect">
            <a:avLst/>
          </a:prstGeom>
          <a:noFill/>
        </p:spPr>
        <p:txBody>
          <a:bodyPr wrap="none" rtlCol="0">
            <a:spAutoFit/>
          </a:bodyPr>
          <a:lstStyle/>
          <a:p>
            <a:r>
              <a:rPr lang="en-GB" sz="2000" dirty="0"/>
              <a:t>10 Feb 2020</a:t>
            </a:r>
          </a:p>
        </p:txBody>
      </p:sp>
      <p:sp>
        <p:nvSpPr>
          <p:cNvPr id="8" name="TextBox 7">
            <a:extLst>
              <a:ext uri="{FF2B5EF4-FFF2-40B4-BE49-F238E27FC236}">
                <a16:creationId xmlns:a16="http://schemas.microsoft.com/office/drawing/2014/main" id="{FE512727-35E1-4E05-B31E-6BEE0D93F348}"/>
              </a:ext>
            </a:extLst>
          </p:cNvPr>
          <p:cNvSpPr txBox="1"/>
          <p:nvPr/>
        </p:nvSpPr>
        <p:spPr>
          <a:xfrm>
            <a:off x="10235682" y="6272436"/>
            <a:ext cx="556563" cy="369332"/>
          </a:xfrm>
          <a:prstGeom prst="rect">
            <a:avLst/>
          </a:prstGeom>
          <a:noFill/>
        </p:spPr>
        <p:txBody>
          <a:bodyPr wrap="none" rtlCol="0">
            <a:spAutoFit/>
          </a:bodyPr>
          <a:lstStyle/>
          <a:p>
            <a:r>
              <a:rPr lang="en-GB" dirty="0"/>
              <a:t>m/s</a:t>
            </a:r>
          </a:p>
        </p:txBody>
      </p:sp>
      <p:sp>
        <p:nvSpPr>
          <p:cNvPr id="9" name="TextBox 8">
            <a:extLst>
              <a:ext uri="{FF2B5EF4-FFF2-40B4-BE49-F238E27FC236}">
                <a16:creationId xmlns:a16="http://schemas.microsoft.com/office/drawing/2014/main" id="{9CBB0C5F-75BD-4C17-BCFA-9CE64E2E7DA3}"/>
              </a:ext>
            </a:extLst>
          </p:cNvPr>
          <p:cNvSpPr txBox="1"/>
          <p:nvPr/>
        </p:nvSpPr>
        <p:spPr>
          <a:xfrm>
            <a:off x="10792245" y="1670180"/>
            <a:ext cx="1396579" cy="2308324"/>
          </a:xfrm>
          <a:prstGeom prst="rect">
            <a:avLst/>
          </a:prstGeom>
          <a:noFill/>
        </p:spPr>
        <p:txBody>
          <a:bodyPr wrap="square" rtlCol="0">
            <a:spAutoFit/>
          </a:bodyPr>
          <a:lstStyle/>
          <a:p>
            <a:r>
              <a:rPr lang="en-GB" dirty="0"/>
              <a:t>Aeolus HLOS winds are positive if wind blowing away from satellite</a:t>
            </a:r>
          </a:p>
        </p:txBody>
      </p:sp>
    </p:spTree>
    <p:extLst>
      <p:ext uri="{BB962C8B-B14F-4D97-AF65-F5344CB8AC3E}">
        <p14:creationId xmlns:p14="http://schemas.microsoft.com/office/powerpoint/2010/main" val="18266820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240FC2E-0557-4F2D-8723-60CD9CFAAC85}"/>
              </a:ext>
            </a:extLst>
          </p:cNvPr>
          <p:cNvPicPr>
            <a:picLocks noChangeAspect="1"/>
          </p:cNvPicPr>
          <p:nvPr/>
        </p:nvPicPr>
        <p:blipFill rotWithShape="1">
          <a:blip r:embed="rId3"/>
          <a:srcRect l="32637" t="32274" r="36833" b="16885"/>
          <a:stretch/>
        </p:blipFill>
        <p:spPr>
          <a:xfrm>
            <a:off x="303485" y="3218276"/>
            <a:ext cx="2093175" cy="3485776"/>
          </a:xfrm>
          <a:prstGeom prst="rect">
            <a:avLst/>
          </a:prstGeom>
        </p:spPr>
      </p:pic>
      <p:sp>
        <p:nvSpPr>
          <p:cNvPr id="2" name="Title 1">
            <a:extLst>
              <a:ext uri="{FF2B5EF4-FFF2-40B4-BE49-F238E27FC236}">
                <a16:creationId xmlns:a16="http://schemas.microsoft.com/office/drawing/2014/main" id="{1AC25EEB-4FF2-4D58-9679-817163EF0C02}"/>
              </a:ext>
            </a:extLst>
          </p:cNvPr>
          <p:cNvSpPr>
            <a:spLocks noGrp="1"/>
          </p:cNvSpPr>
          <p:nvPr>
            <p:ph type="title"/>
          </p:nvPr>
        </p:nvSpPr>
        <p:spPr>
          <a:xfrm>
            <a:off x="1758453" y="44687"/>
            <a:ext cx="7869599" cy="369236"/>
          </a:xfrm>
        </p:spPr>
        <p:txBody>
          <a:bodyPr/>
          <a:lstStyle/>
          <a:p>
            <a:r>
              <a:rPr lang="en-GB" dirty="0"/>
              <a:t>A very windy day in north-west Europe (10 March 2019)</a:t>
            </a:r>
          </a:p>
        </p:txBody>
      </p:sp>
      <p:sp>
        <p:nvSpPr>
          <p:cNvPr id="4" name="Slide Number Placeholder 3">
            <a:extLst>
              <a:ext uri="{FF2B5EF4-FFF2-40B4-BE49-F238E27FC236}">
                <a16:creationId xmlns:a16="http://schemas.microsoft.com/office/drawing/2014/main" id="{71E1865E-78C2-43A5-9BFD-BFEA45C8F2AA}"/>
              </a:ext>
            </a:extLst>
          </p:cNvPr>
          <p:cNvSpPr>
            <a:spLocks noGrp="1"/>
          </p:cNvSpPr>
          <p:nvPr>
            <p:ph type="sldNum" sz="quarter" idx="10"/>
          </p:nvPr>
        </p:nvSpPr>
        <p:spPr/>
        <p:txBody>
          <a:bodyPr/>
          <a:lstStyle/>
          <a:p>
            <a:fld id="{6B3B0B0F-E794-1244-9699-107C60B9C23A}" type="slidenum">
              <a:rPr lang="en-US" smtClean="0"/>
              <a:pPr/>
              <a:t>25</a:t>
            </a:fld>
            <a:endParaRPr lang="en-US" dirty="0"/>
          </a:p>
        </p:txBody>
      </p:sp>
      <p:pic>
        <p:nvPicPr>
          <p:cNvPr id="6" name="Picture 5">
            <a:extLst>
              <a:ext uri="{FF2B5EF4-FFF2-40B4-BE49-F238E27FC236}">
                <a16:creationId xmlns:a16="http://schemas.microsoft.com/office/drawing/2014/main" id="{493BD338-9120-4B6D-BE7B-7958324ECC8B}"/>
              </a:ext>
            </a:extLst>
          </p:cNvPr>
          <p:cNvPicPr>
            <a:picLocks noChangeAspect="1"/>
          </p:cNvPicPr>
          <p:nvPr/>
        </p:nvPicPr>
        <p:blipFill>
          <a:blip r:embed="rId4"/>
          <a:stretch>
            <a:fillRect/>
          </a:stretch>
        </p:blipFill>
        <p:spPr>
          <a:xfrm>
            <a:off x="296177" y="527090"/>
            <a:ext cx="3437363" cy="2578021"/>
          </a:xfrm>
          <a:prstGeom prst="rect">
            <a:avLst/>
          </a:prstGeom>
        </p:spPr>
      </p:pic>
      <p:sp>
        <p:nvSpPr>
          <p:cNvPr id="7" name="TextBox 6">
            <a:extLst>
              <a:ext uri="{FF2B5EF4-FFF2-40B4-BE49-F238E27FC236}">
                <a16:creationId xmlns:a16="http://schemas.microsoft.com/office/drawing/2014/main" id="{4F59C9E4-2FD1-4D66-BE1A-AF2AF8225AA2}"/>
              </a:ext>
            </a:extLst>
          </p:cNvPr>
          <p:cNvSpPr txBox="1"/>
          <p:nvPr/>
        </p:nvSpPr>
        <p:spPr>
          <a:xfrm>
            <a:off x="3733540" y="580225"/>
            <a:ext cx="4916190" cy="646074"/>
          </a:xfrm>
          <a:prstGeom prst="rect">
            <a:avLst/>
          </a:prstGeom>
          <a:noFill/>
        </p:spPr>
        <p:txBody>
          <a:bodyPr wrap="square" rtlCol="0">
            <a:spAutoFit/>
          </a:bodyPr>
          <a:lstStyle/>
          <a:p>
            <a:r>
              <a:rPr lang="en-GB" sz="1799" dirty="0"/>
              <a:t>Photo from my garden near Reading:</a:t>
            </a:r>
          </a:p>
          <a:p>
            <a:r>
              <a:rPr lang="en-GB" sz="1799" dirty="0"/>
              <a:t>apart from low level clouds, sky was clear</a:t>
            </a:r>
          </a:p>
        </p:txBody>
      </p:sp>
      <p:pic>
        <p:nvPicPr>
          <p:cNvPr id="9" name="Picture 8">
            <a:extLst>
              <a:ext uri="{FF2B5EF4-FFF2-40B4-BE49-F238E27FC236}">
                <a16:creationId xmlns:a16="http://schemas.microsoft.com/office/drawing/2014/main" id="{94A5BD6A-9B9A-4FA5-BD5D-BFF8A7166AD0}"/>
              </a:ext>
            </a:extLst>
          </p:cNvPr>
          <p:cNvPicPr>
            <a:picLocks noChangeAspect="1"/>
          </p:cNvPicPr>
          <p:nvPr/>
        </p:nvPicPr>
        <p:blipFill rotWithShape="1">
          <a:blip r:embed="rId5"/>
          <a:srcRect t="8053"/>
          <a:stretch/>
        </p:blipFill>
        <p:spPr>
          <a:xfrm>
            <a:off x="4980901" y="1932268"/>
            <a:ext cx="7207922" cy="4688760"/>
          </a:xfrm>
          <a:prstGeom prst="rect">
            <a:avLst/>
          </a:prstGeom>
        </p:spPr>
      </p:pic>
      <p:grpSp>
        <p:nvGrpSpPr>
          <p:cNvPr id="15" name="Group 14">
            <a:extLst>
              <a:ext uri="{FF2B5EF4-FFF2-40B4-BE49-F238E27FC236}">
                <a16:creationId xmlns:a16="http://schemas.microsoft.com/office/drawing/2014/main" id="{BB11CA7B-1CB0-421C-A212-C25A9873C2A5}"/>
              </a:ext>
            </a:extLst>
          </p:cNvPr>
          <p:cNvGrpSpPr/>
          <p:nvPr/>
        </p:nvGrpSpPr>
        <p:grpSpPr>
          <a:xfrm>
            <a:off x="2037012" y="3871044"/>
            <a:ext cx="2943889" cy="2766995"/>
            <a:chOff x="2999575" y="1415451"/>
            <a:chExt cx="2944656" cy="2767716"/>
          </a:xfrm>
        </p:grpSpPr>
        <p:pic>
          <p:nvPicPr>
            <p:cNvPr id="11" name="Picture 10">
              <a:extLst>
                <a:ext uri="{FF2B5EF4-FFF2-40B4-BE49-F238E27FC236}">
                  <a16:creationId xmlns:a16="http://schemas.microsoft.com/office/drawing/2014/main" id="{1200D6AD-A1BF-4744-AB6D-71425F1E0C17}"/>
                </a:ext>
              </a:extLst>
            </p:cNvPr>
            <p:cNvPicPr>
              <a:picLocks noChangeAspect="1"/>
            </p:cNvPicPr>
            <p:nvPr/>
          </p:nvPicPr>
          <p:blipFill rotWithShape="1">
            <a:blip r:embed="rId6"/>
            <a:srcRect l="38959" t="14988" r="41130" b="58559"/>
            <a:stretch/>
          </p:blipFill>
          <p:spPr>
            <a:xfrm>
              <a:off x="2999575" y="1415451"/>
              <a:ext cx="2944656" cy="2767716"/>
            </a:xfrm>
            <a:prstGeom prst="rect">
              <a:avLst/>
            </a:prstGeom>
            <a:ln>
              <a:solidFill>
                <a:schemeClr val="dk1"/>
              </a:solidFill>
            </a:ln>
          </p:spPr>
        </p:pic>
        <p:cxnSp>
          <p:nvCxnSpPr>
            <p:cNvPr id="13" name="Straight Arrow Connector 12">
              <a:extLst>
                <a:ext uri="{FF2B5EF4-FFF2-40B4-BE49-F238E27FC236}">
                  <a16:creationId xmlns:a16="http://schemas.microsoft.com/office/drawing/2014/main" id="{F835EB16-2CBC-43A5-8096-7A917C99C2A7}"/>
                </a:ext>
              </a:extLst>
            </p:cNvPr>
            <p:cNvCxnSpPr>
              <a:cxnSpLocks/>
            </p:cNvCxnSpPr>
            <p:nvPr/>
          </p:nvCxnSpPr>
          <p:spPr>
            <a:xfrm flipH="1">
              <a:off x="4264352" y="2409914"/>
              <a:ext cx="128186" cy="470019"/>
            </a:xfrm>
            <a:prstGeom prst="straightConnector1">
              <a:avLst/>
            </a:prstGeom>
            <a:ln>
              <a:solidFill>
                <a:schemeClr val="dk1"/>
              </a:solidFill>
              <a:tailEnd type="triangle" w="lg" len="lg"/>
            </a:ln>
          </p:spPr>
          <p:style>
            <a:lnRef idx="2">
              <a:schemeClr val="dk1"/>
            </a:lnRef>
            <a:fillRef idx="0">
              <a:schemeClr val="dk1"/>
            </a:fillRef>
            <a:effectRef idx="1">
              <a:schemeClr val="dk1"/>
            </a:effectRef>
            <a:fontRef idx="minor">
              <a:schemeClr val="tx1"/>
            </a:fontRef>
          </p:style>
        </p:cxnSp>
      </p:grpSp>
      <p:sp>
        <p:nvSpPr>
          <p:cNvPr id="16" name="TextBox 15">
            <a:extLst>
              <a:ext uri="{FF2B5EF4-FFF2-40B4-BE49-F238E27FC236}">
                <a16:creationId xmlns:a16="http://schemas.microsoft.com/office/drawing/2014/main" id="{EF60BF34-D883-464A-81D0-C39782404575}"/>
              </a:ext>
            </a:extLst>
          </p:cNvPr>
          <p:cNvSpPr txBox="1"/>
          <p:nvPr/>
        </p:nvSpPr>
        <p:spPr>
          <a:xfrm>
            <a:off x="5693252" y="1533173"/>
            <a:ext cx="6460407" cy="369236"/>
          </a:xfrm>
          <a:prstGeom prst="rect">
            <a:avLst/>
          </a:prstGeom>
          <a:noFill/>
        </p:spPr>
        <p:txBody>
          <a:bodyPr wrap="none" rtlCol="0">
            <a:spAutoFit/>
          </a:bodyPr>
          <a:lstStyle/>
          <a:p>
            <a:r>
              <a:rPr lang="en-GB" sz="1799" dirty="0"/>
              <a:t>What Aeolus observed (Rayleigh + Mie winds) near the low</a:t>
            </a:r>
          </a:p>
        </p:txBody>
      </p:sp>
      <p:cxnSp>
        <p:nvCxnSpPr>
          <p:cNvPr id="20" name="Straight Arrow Connector 19">
            <a:extLst>
              <a:ext uri="{FF2B5EF4-FFF2-40B4-BE49-F238E27FC236}">
                <a16:creationId xmlns:a16="http://schemas.microsoft.com/office/drawing/2014/main" id="{63557B6A-CB38-4EF7-84FB-E64A654301EA}"/>
              </a:ext>
            </a:extLst>
          </p:cNvPr>
          <p:cNvCxnSpPr/>
          <p:nvPr/>
        </p:nvCxnSpPr>
        <p:spPr>
          <a:xfrm>
            <a:off x="1247361" y="4349569"/>
            <a:ext cx="6518743" cy="750626"/>
          </a:xfrm>
          <a:prstGeom prst="straightConnector1">
            <a:avLst/>
          </a:prstGeom>
          <a:ln>
            <a:solidFill>
              <a:srgbClr val="00B05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56C8EBB3-6823-435C-ABC9-28599BA02AFC}"/>
              </a:ext>
            </a:extLst>
          </p:cNvPr>
          <p:cNvSpPr txBox="1"/>
          <p:nvPr/>
        </p:nvSpPr>
        <p:spPr>
          <a:xfrm>
            <a:off x="405549" y="3220052"/>
            <a:ext cx="1352904" cy="276927"/>
          </a:xfrm>
          <a:prstGeom prst="rect">
            <a:avLst/>
          </a:prstGeom>
          <a:noFill/>
        </p:spPr>
        <p:txBody>
          <a:bodyPr wrap="none" rtlCol="0">
            <a:spAutoFit/>
          </a:bodyPr>
          <a:lstStyle/>
          <a:p>
            <a:r>
              <a:rPr lang="en-GB" sz="1200" dirty="0"/>
              <a:t>sat.dundee.ac.uk</a:t>
            </a:r>
          </a:p>
        </p:txBody>
      </p:sp>
      <p:sp>
        <p:nvSpPr>
          <p:cNvPr id="22" name="TextBox 21">
            <a:extLst>
              <a:ext uri="{FF2B5EF4-FFF2-40B4-BE49-F238E27FC236}">
                <a16:creationId xmlns:a16="http://schemas.microsoft.com/office/drawing/2014/main" id="{C64AA63B-08EF-4084-8E70-5987258C45E6}"/>
              </a:ext>
            </a:extLst>
          </p:cNvPr>
          <p:cNvSpPr txBox="1"/>
          <p:nvPr/>
        </p:nvSpPr>
        <p:spPr>
          <a:xfrm>
            <a:off x="8203349" y="1894574"/>
            <a:ext cx="1707519" cy="400110"/>
          </a:xfrm>
          <a:prstGeom prst="rect">
            <a:avLst/>
          </a:prstGeom>
          <a:noFill/>
        </p:spPr>
        <p:txBody>
          <a:bodyPr wrap="none" rtlCol="0">
            <a:spAutoFit/>
          </a:bodyPr>
          <a:lstStyle/>
          <a:p>
            <a:r>
              <a:rPr lang="en-GB" sz="2000" dirty="0">
                <a:solidFill>
                  <a:schemeClr val="bg1"/>
                </a:solidFill>
              </a:rPr>
              <a:t>Polar front jet</a:t>
            </a:r>
          </a:p>
        </p:txBody>
      </p:sp>
      <p:sp>
        <p:nvSpPr>
          <p:cNvPr id="3" name="Oval 2">
            <a:extLst>
              <a:ext uri="{FF2B5EF4-FFF2-40B4-BE49-F238E27FC236}">
                <a16:creationId xmlns:a16="http://schemas.microsoft.com/office/drawing/2014/main" id="{8BF98185-28C4-4BAF-B0EC-6EBD3AD81308}"/>
              </a:ext>
            </a:extLst>
          </p:cNvPr>
          <p:cNvSpPr/>
          <p:nvPr/>
        </p:nvSpPr>
        <p:spPr>
          <a:xfrm>
            <a:off x="1518373" y="4808664"/>
            <a:ext cx="123813" cy="11316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799"/>
          </a:p>
        </p:txBody>
      </p:sp>
      <p:cxnSp>
        <p:nvCxnSpPr>
          <p:cNvPr id="8" name="Straight Arrow Connector 7">
            <a:extLst>
              <a:ext uri="{FF2B5EF4-FFF2-40B4-BE49-F238E27FC236}">
                <a16:creationId xmlns:a16="http://schemas.microsoft.com/office/drawing/2014/main" id="{78D59682-784D-48DC-81FD-A7CBB13FB6BD}"/>
              </a:ext>
            </a:extLst>
          </p:cNvPr>
          <p:cNvCxnSpPr/>
          <p:nvPr/>
        </p:nvCxnSpPr>
        <p:spPr>
          <a:xfrm flipV="1">
            <a:off x="8778328" y="5699454"/>
            <a:ext cx="0" cy="401547"/>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ACF9F6C3-C726-447C-85AA-79CDA5F638FF}"/>
              </a:ext>
            </a:extLst>
          </p:cNvPr>
          <p:cNvCxnSpPr>
            <a:cxnSpLocks/>
            <a:stCxn id="22" idx="2"/>
          </p:cNvCxnSpPr>
          <p:nvPr/>
        </p:nvCxnSpPr>
        <p:spPr>
          <a:xfrm flipH="1">
            <a:off x="8891557" y="2294684"/>
            <a:ext cx="165552" cy="1987092"/>
          </a:xfrm>
          <a:prstGeom prst="straightConnector1">
            <a:avLst/>
          </a:prstGeom>
          <a:ln w="34925">
            <a:solidFill>
              <a:srgbClr val="00B050"/>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1231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3EF0B01B-6A5A-4CEC-883D-93F7EE6E7B8A}"/>
              </a:ext>
            </a:extLst>
          </p:cNvPr>
          <p:cNvSpPr txBox="1"/>
          <p:nvPr/>
        </p:nvSpPr>
        <p:spPr>
          <a:xfrm>
            <a:off x="1164820" y="922822"/>
            <a:ext cx="2607727" cy="400006"/>
          </a:xfrm>
          <a:prstGeom prst="rect">
            <a:avLst/>
          </a:prstGeom>
          <a:noFill/>
        </p:spPr>
        <p:txBody>
          <a:bodyPr wrap="none" rtlCol="0">
            <a:spAutoFit/>
          </a:bodyPr>
          <a:lstStyle/>
          <a:p>
            <a:r>
              <a:rPr lang="en-GB" sz="1999" dirty="0"/>
              <a:t>ECMWF model cloud</a:t>
            </a:r>
          </a:p>
        </p:txBody>
      </p:sp>
      <p:sp>
        <p:nvSpPr>
          <p:cNvPr id="2" name="Title 1">
            <a:extLst>
              <a:ext uri="{FF2B5EF4-FFF2-40B4-BE49-F238E27FC236}">
                <a16:creationId xmlns:a16="http://schemas.microsoft.com/office/drawing/2014/main" id="{6D786715-BAAE-48E4-96D8-66BC46CE3EC4}"/>
              </a:ext>
            </a:extLst>
          </p:cNvPr>
          <p:cNvSpPr>
            <a:spLocks noGrp="1"/>
          </p:cNvSpPr>
          <p:nvPr>
            <p:ph type="title"/>
          </p:nvPr>
        </p:nvSpPr>
        <p:spPr>
          <a:xfrm>
            <a:off x="793673" y="168965"/>
            <a:ext cx="7869599" cy="369236"/>
          </a:xfrm>
        </p:spPr>
        <p:txBody>
          <a:bodyPr/>
          <a:lstStyle/>
          <a:p>
            <a:r>
              <a:rPr lang="en-GB" dirty="0"/>
              <a:t>Rayleigh and Mie winds are complementary</a:t>
            </a:r>
          </a:p>
        </p:txBody>
      </p:sp>
      <p:sp>
        <p:nvSpPr>
          <p:cNvPr id="4" name="Slide Number Placeholder 3">
            <a:extLst>
              <a:ext uri="{FF2B5EF4-FFF2-40B4-BE49-F238E27FC236}">
                <a16:creationId xmlns:a16="http://schemas.microsoft.com/office/drawing/2014/main" id="{83E6C313-FD8D-42CF-A540-768FC7F379D8}"/>
              </a:ext>
            </a:extLst>
          </p:cNvPr>
          <p:cNvSpPr>
            <a:spLocks noGrp="1"/>
          </p:cNvSpPr>
          <p:nvPr>
            <p:ph type="sldNum" sz="quarter" idx="10"/>
          </p:nvPr>
        </p:nvSpPr>
        <p:spPr/>
        <p:txBody>
          <a:bodyPr/>
          <a:lstStyle/>
          <a:p>
            <a:fld id="{6B3B0B0F-E794-1244-9699-107C60B9C23A}" type="slidenum">
              <a:rPr lang="en-US" smtClean="0"/>
              <a:pPr/>
              <a:t>26</a:t>
            </a:fld>
            <a:endParaRPr lang="en-US" dirty="0"/>
          </a:p>
        </p:txBody>
      </p:sp>
      <p:sp>
        <p:nvSpPr>
          <p:cNvPr id="9" name="TextBox 8">
            <a:extLst>
              <a:ext uri="{FF2B5EF4-FFF2-40B4-BE49-F238E27FC236}">
                <a16:creationId xmlns:a16="http://schemas.microsoft.com/office/drawing/2014/main" id="{1FE14E78-FDDA-4F78-873B-A464E91C9F5F}"/>
              </a:ext>
            </a:extLst>
          </p:cNvPr>
          <p:cNvSpPr txBox="1"/>
          <p:nvPr/>
        </p:nvSpPr>
        <p:spPr>
          <a:xfrm>
            <a:off x="7254317" y="860166"/>
            <a:ext cx="3849731" cy="400006"/>
          </a:xfrm>
          <a:prstGeom prst="rect">
            <a:avLst/>
          </a:prstGeom>
          <a:noFill/>
        </p:spPr>
        <p:txBody>
          <a:bodyPr wrap="none" rtlCol="0">
            <a:spAutoFit/>
          </a:bodyPr>
          <a:lstStyle/>
          <a:p>
            <a:r>
              <a:rPr lang="en-GB" sz="1999" dirty="0"/>
              <a:t>Rayleigh-clear L2B HLOS winds</a:t>
            </a:r>
          </a:p>
        </p:txBody>
      </p:sp>
      <p:sp>
        <p:nvSpPr>
          <p:cNvPr id="10" name="TextBox 9">
            <a:extLst>
              <a:ext uri="{FF2B5EF4-FFF2-40B4-BE49-F238E27FC236}">
                <a16:creationId xmlns:a16="http://schemas.microsoft.com/office/drawing/2014/main" id="{4AB4AB93-9F45-438D-8D1F-AFD16E1F2B2D}"/>
              </a:ext>
            </a:extLst>
          </p:cNvPr>
          <p:cNvSpPr txBox="1"/>
          <p:nvPr/>
        </p:nvSpPr>
        <p:spPr>
          <a:xfrm>
            <a:off x="1164820" y="922822"/>
            <a:ext cx="3449085" cy="400006"/>
          </a:xfrm>
          <a:prstGeom prst="rect">
            <a:avLst/>
          </a:prstGeom>
          <a:solidFill>
            <a:schemeClr val="bg1"/>
          </a:solidFill>
        </p:spPr>
        <p:txBody>
          <a:bodyPr wrap="none" rtlCol="0">
            <a:spAutoFit/>
          </a:bodyPr>
          <a:lstStyle/>
          <a:p>
            <a:r>
              <a:rPr lang="en-GB" sz="1999" dirty="0"/>
              <a:t>Mie-cloudy L2B HLOS winds</a:t>
            </a:r>
          </a:p>
        </p:txBody>
      </p:sp>
      <p:pic>
        <p:nvPicPr>
          <p:cNvPr id="5" name="Picture 4">
            <a:extLst>
              <a:ext uri="{FF2B5EF4-FFF2-40B4-BE49-F238E27FC236}">
                <a16:creationId xmlns:a16="http://schemas.microsoft.com/office/drawing/2014/main" id="{4E756541-E85C-4FEE-9FF8-7E7411561E0A}"/>
              </a:ext>
            </a:extLst>
          </p:cNvPr>
          <p:cNvPicPr>
            <a:picLocks noChangeAspect="1"/>
          </p:cNvPicPr>
          <p:nvPr/>
        </p:nvPicPr>
        <p:blipFill>
          <a:blip r:embed="rId2"/>
          <a:stretch>
            <a:fillRect/>
          </a:stretch>
        </p:blipFill>
        <p:spPr>
          <a:xfrm>
            <a:off x="-18378" y="1322828"/>
            <a:ext cx="6182027" cy="3985490"/>
          </a:xfrm>
          <a:prstGeom prst="rect">
            <a:avLst/>
          </a:prstGeom>
        </p:spPr>
      </p:pic>
      <p:pic>
        <p:nvPicPr>
          <p:cNvPr id="13" name="Picture 12">
            <a:extLst>
              <a:ext uri="{FF2B5EF4-FFF2-40B4-BE49-F238E27FC236}">
                <a16:creationId xmlns:a16="http://schemas.microsoft.com/office/drawing/2014/main" id="{FD183111-D33E-48AB-B999-E2F0D31C07B2}"/>
              </a:ext>
            </a:extLst>
          </p:cNvPr>
          <p:cNvPicPr>
            <a:picLocks noChangeAspect="1"/>
          </p:cNvPicPr>
          <p:nvPr/>
        </p:nvPicPr>
        <p:blipFill>
          <a:blip r:embed="rId3"/>
          <a:stretch>
            <a:fillRect/>
          </a:stretch>
        </p:blipFill>
        <p:spPr>
          <a:xfrm>
            <a:off x="-27839" y="1358512"/>
            <a:ext cx="6200948" cy="3981709"/>
          </a:xfrm>
          <a:prstGeom prst="rect">
            <a:avLst/>
          </a:prstGeom>
        </p:spPr>
      </p:pic>
      <p:pic>
        <p:nvPicPr>
          <p:cNvPr id="16" name="Picture 15">
            <a:extLst>
              <a:ext uri="{FF2B5EF4-FFF2-40B4-BE49-F238E27FC236}">
                <a16:creationId xmlns:a16="http://schemas.microsoft.com/office/drawing/2014/main" id="{FC2183A7-2313-419E-9701-D0A0A9A344BC}"/>
              </a:ext>
            </a:extLst>
          </p:cNvPr>
          <p:cNvPicPr>
            <a:picLocks noChangeAspect="1"/>
          </p:cNvPicPr>
          <p:nvPr/>
        </p:nvPicPr>
        <p:blipFill>
          <a:blip r:embed="rId4"/>
          <a:stretch>
            <a:fillRect/>
          </a:stretch>
        </p:blipFill>
        <p:spPr>
          <a:xfrm>
            <a:off x="6094412" y="1322828"/>
            <a:ext cx="6103240" cy="4016817"/>
          </a:xfrm>
          <a:prstGeom prst="rect">
            <a:avLst/>
          </a:prstGeom>
        </p:spPr>
      </p:pic>
      <p:sp>
        <p:nvSpPr>
          <p:cNvPr id="3" name="TextBox 2">
            <a:extLst>
              <a:ext uri="{FF2B5EF4-FFF2-40B4-BE49-F238E27FC236}">
                <a16:creationId xmlns:a16="http://schemas.microsoft.com/office/drawing/2014/main" id="{29E0E737-BA5C-4602-88BC-E2D26DD31396}"/>
              </a:ext>
            </a:extLst>
          </p:cNvPr>
          <p:cNvSpPr txBox="1"/>
          <p:nvPr/>
        </p:nvSpPr>
        <p:spPr>
          <a:xfrm>
            <a:off x="7865706" y="5392970"/>
            <a:ext cx="3025187" cy="369332"/>
          </a:xfrm>
          <a:prstGeom prst="rect">
            <a:avLst/>
          </a:prstGeom>
          <a:noFill/>
        </p:spPr>
        <p:txBody>
          <a:bodyPr wrap="none" rtlCol="0">
            <a:spAutoFit/>
          </a:bodyPr>
          <a:lstStyle/>
          <a:p>
            <a:r>
              <a:rPr lang="en-GB" dirty="0"/>
              <a:t>~86 km horizontal averages</a:t>
            </a:r>
          </a:p>
        </p:txBody>
      </p:sp>
      <p:sp>
        <p:nvSpPr>
          <p:cNvPr id="11" name="TextBox 10">
            <a:extLst>
              <a:ext uri="{FF2B5EF4-FFF2-40B4-BE49-F238E27FC236}">
                <a16:creationId xmlns:a16="http://schemas.microsoft.com/office/drawing/2014/main" id="{0894C240-B2DA-4DAF-BD97-6F5CBCBF207A}"/>
              </a:ext>
            </a:extLst>
          </p:cNvPr>
          <p:cNvSpPr txBox="1"/>
          <p:nvPr/>
        </p:nvSpPr>
        <p:spPr>
          <a:xfrm>
            <a:off x="1297932" y="5395956"/>
            <a:ext cx="3025187" cy="369332"/>
          </a:xfrm>
          <a:prstGeom prst="rect">
            <a:avLst/>
          </a:prstGeom>
          <a:noFill/>
        </p:spPr>
        <p:txBody>
          <a:bodyPr wrap="none" rtlCol="0">
            <a:spAutoFit/>
          </a:bodyPr>
          <a:lstStyle/>
          <a:p>
            <a:r>
              <a:rPr lang="en-GB" dirty="0"/>
              <a:t>~14 km horizontal averages</a:t>
            </a:r>
          </a:p>
        </p:txBody>
      </p:sp>
    </p:spTree>
    <p:extLst>
      <p:ext uri="{BB962C8B-B14F-4D97-AF65-F5344CB8AC3E}">
        <p14:creationId xmlns:p14="http://schemas.microsoft.com/office/powerpoint/2010/main" val="254559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3D168-CE16-4413-A2E4-44C9788FB2EB}"/>
              </a:ext>
            </a:extLst>
          </p:cNvPr>
          <p:cNvSpPr>
            <a:spLocks noGrp="1"/>
          </p:cNvSpPr>
          <p:nvPr>
            <p:ph type="title"/>
          </p:nvPr>
        </p:nvSpPr>
        <p:spPr>
          <a:xfrm>
            <a:off x="3782854" y="2625406"/>
            <a:ext cx="7869600" cy="369332"/>
          </a:xfrm>
        </p:spPr>
        <p:txBody>
          <a:bodyPr/>
          <a:lstStyle/>
          <a:p>
            <a:r>
              <a:rPr lang="en-GB" dirty="0"/>
              <a:t>Use of Aeolus in NWP at ECMWF</a:t>
            </a:r>
          </a:p>
        </p:txBody>
      </p:sp>
      <p:sp>
        <p:nvSpPr>
          <p:cNvPr id="4" name="Slide Number Placeholder 3">
            <a:extLst>
              <a:ext uri="{FF2B5EF4-FFF2-40B4-BE49-F238E27FC236}">
                <a16:creationId xmlns:a16="http://schemas.microsoft.com/office/drawing/2014/main" id="{03C43643-657E-4D5F-94C3-1A4C06451781}"/>
              </a:ext>
            </a:extLst>
          </p:cNvPr>
          <p:cNvSpPr>
            <a:spLocks noGrp="1"/>
          </p:cNvSpPr>
          <p:nvPr>
            <p:ph type="sldNum" sz="quarter" idx="10"/>
          </p:nvPr>
        </p:nvSpPr>
        <p:spPr/>
        <p:txBody>
          <a:bodyPr/>
          <a:lstStyle/>
          <a:p>
            <a:fld id="{6B3B0B0F-E794-1244-9699-107C60B9C23A}" type="slidenum">
              <a:rPr lang="en-US" smtClean="0"/>
              <a:pPr/>
              <a:t>27</a:t>
            </a:fld>
            <a:endParaRPr lang="en-US" dirty="0"/>
          </a:p>
        </p:txBody>
      </p:sp>
      <p:sp>
        <p:nvSpPr>
          <p:cNvPr id="5" name="Footer Placeholder 4">
            <a:extLst>
              <a:ext uri="{FF2B5EF4-FFF2-40B4-BE49-F238E27FC236}">
                <a16:creationId xmlns:a16="http://schemas.microsoft.com/office/drawing/2014/main" id="{D8593FBF-B52A-47AB-BAEC-9DA415BD18BF}"/>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5156000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C2A75-E725-4E8D-8463-6035E47DBE9B}"/>
              </a:ext>
            </a:extLst>
          </p:cNvPr>
          <p:cNvSpPr>
            <a:spLocks noGrp="1"/>
          </p:cNvSpPr>
          <p:nvPr>
            <p:ph type="title"/>
          </p:nvPr>
        </p:nvSpPr>
        <p:spPr>
          <a:xfrm>
            <a:off x="820132" y="319088"/>
            <a:ext cx="7869600" cy="369332"/>
          </a:xfrm>
        </p:spPr>
        <p:txBody>
          <a:bodyPr/>
          <a:lstStyle/>
          <a:p>
            <a:r>
              <a:rPr lang="en-GB" dirty="0"/>
              <a:t>Aeolus use in global NWP at ECMWF</a:t>
            </a:r>
          </a:p>
        </p:txBody>
      </p:sp>
      <p:sp>
        <p:nvSpPr>
          <p:cNvPr id="3" name="Content Placeholder 2">
            <a:extLst>
              <a:ext uri="{FF2B5EF4-FFF2-40B4-BE49-F238E27FC236}">
                <a16:creationId xmlns:a16="http://schemas.microsoft.com/office/drawing/2014/main" id="{FA325387-5D3C-4FF6-AF12-F4917CBF891A}"/>
              </a:ext>
            </a:extLst>
          </p:cNvPr>
          <p:cNvSpPr>
            <a:spLocks noGrp="1"/>
          </p:cNvSpPr>
          <p:nvPr>
            <p:ph sz="quarter" idx="14"/>
          </p:nvPr>
        </p:nvSpPr>
        <p:spPr>
          <a:xfrm>
            <a:off x="820132" y="936000"/>
            <a:ext cx="10539167" cy="4986000"/>
          </a:xfrm>
        </p:spPr>
        <p:txBody>
          <a:bodyPr/>
          <a:lstStyle/>
          <a:p>
            <a:r>
              <a:rPr lang="en-GB" sz="2000" dirty="0"/>
              <a:t>Positive NWP impact has been demonstrated at ECMWF</a:t>
            </a:r>
          </a:p>
          <a:p>
            <a:pPr lvl="1"/>
            <a:r>
              <a:rPr lang="en-GB" sz="2000" i="1" dirty="0"/>
              <a:t>However</a:t>
            </a:r>
            <a:r>
              <a:rPr lang="en-GB" sz="2000" dirty="0"/>
              <a:t>, </a:t>
            </a:r>
            <a:r>
              <a:rPr lang="en-GB" sz="2000" b="1" dirty="0"/>
              <a:t>data quality was not as good as expected </a:t>
            </a:r>
            <a:r>
              <a:rPr lang="en-GB" sz="2000" dirty="0"/>
              <a:t>pre-launch i.e. significantly noisier winds, larger biases than expected</a:t>
            </a:r>
          </a:p>
          <a:p>
            <a:pPr lvl="1"/>
            <a:r>
              <a:rPr lang="en-GB" sz="2000" dirty="0"/>
              <a:t>Larger noise is an instrumental issue that </a:t>
            </a:r>
            <a:r>
              <a:rPr lang="en-GB" sz="2000" i="1" dirty="0"/>
              <a:t>ground processing </a:t>
            </a:r>
            <a:r>
              <a:rPr lang="en-GB" sz="2000" dirty="0"/>
              <a:t>cannot fully resolve (signal loss in transmit path of instrument; possible Laser Induced Contamination)</a:t>
            </a:r>
          </a:p>
          <a:p>
            <a:pPr lvl="1"/>
            <a:r>
              <a:rPr lang="en-GB" sz="2000" dirty="0"/>
              <a:t>Larger biases than expected meant a bias correction scheme was required</a:t>
            </a:r>
          </a:p>
          <a:p>
            <a:r>
              <a:rPr lang="en-GB" sz="2000" dirty="0">
                <a:solidFill>
                  <a:srgbClr val="00B050"/>
                </a:solidFill>
              </a:rPr>
              <a:t>Despite this NWP impact is very good for one satellite instrument</a:t>
            </a:r>
          </a:p>
          <a:p>
            <a:r>
              <a:rPr lang="en-GB" sz="2000" dirty="0"/>
              <a:t>Aeolus Level-2B HLOS wind operationally assimilated </a:t>
            </a:r>
            <a:r>
              <a:rPr lang="en-GB" sz="2000" b="1" dirty="0"/>
              <a:t>since 9 January 2020</a:t>
            </a:r>
            <a:endParaRPr lang="en-GB" sz="2000" dirty="0"/>
          </a:p>
          <a:p>
            <a:r>
              <a:rPr lang="en-GB" sz="2000" dirty="0"/>
              <a:t>Other NWP centres corroborate positive impact; operationally assimilated at DWD, </a:t>
            </a:r>
            <a:r>
              <a:rPr lang="en-GB" sz="2000" dirty="0" err="1"/>
              <a:t>Météo</a:t>
            </a:r>
            <a:r>
              <a:rPr lang="en-GB" sz="2000" dirty="0"/>
              <a:t>-France, Met Office and NCMRWF</a:t>
            </a:r>
          </a:p>
          <a:p>
            <a:r>
              <a:rPr lang="en-GB" sz="2000" dirty="0"/>
              <a:t>Being still a relatively new mission and still finding ways to improve the data and its usage</a:t>
            </a:r>
          </a:p>
        </p:txBody>
      </p:sp>
      <p:sp>
        <p:nvSpPr>
          <p:cNvPr id="4" name="Slide Number Placeholder 3">
            <a:extLst>
              <a:ext uri="{FF2B5EF4-FFF2-40B4-BE49-F238E27FC236}">
                <a16:creationId xmlns:a16="http://schemas.microsoft.com/office/drawing/2014/main" id="{3250C50F-EEDA-4F8B-BB1C-3C009A8AF9A3}"/>
              </a:ext>
            </a:extLst>
          </p:cNvPr>
          <p:cNvSpPr>
            <a:spLocks noGrp="1"/>
          </p:cNvSpPr>
          <p:nvPr>
            <p:ph type="sldNum" sz="quarter" idx="10"/>
          </p:nvPr>
        </p:nvSpPr>
        <p:spPr/>
        <p:txBody>
          <a:bodyPr/>
          <a:lstStyle/>
          <a:p>
            <a:fld id="{6B3B0B0F-E794-1244-9699-107C60B9C23A}" type="slidenum">
              <a:rPr lang="en-US" smtClean="0"/>
              <a:pPr/>
              <a:t>28</a:t>
            </a:fld>
            <a:endParaRPr lang="en-US" dirty="0"/>
          </a:p>
        </p:txBody>
      </p:sp>
      <p:sp>
        <p:nvSpPr>
          <p:cNvPr id="5" name="Footer Placeholder 4">
            <a:extLst>
              <a:ext uri="{FF2B5EF4-FFF2-40B4-BE49-F238E27FC236}">
                <a16:creationId xmlns:a16="http://schemas.microsoft.com/office/drawing/2014/main" id="{AFD4FE71-E8A2-446C-9D2A-3AA244F1E76A}"/>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15003773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5048" y="53808"/>
            <a:ext cx="8113712" cy="468615"/>
          </a:xfrm>
        </p:spPr>
        <p:txBody>
          <a:bodyPr/>
          <a:lstStyle/>
          <a:p>
            <a:r>
              <a:rPr lang="en-GB" dirty="0"/>
              <a:t>L2B HLOS (horizontal line-of-sight) wind assimilation</a:t>
            </a:r>
          </a:p>
        </p:txBody>
      </p:sp>
      <p:sp>
        <p:nvSpPr>
          <p:cNvPr id="3" name="Content Placeholder 2"/>
          <p:cNvSpPr>
            <a:spLocks noGrp="1"/>
          </p:cNvSpPr>
          <p:nvPr>
            <p:ph idx="4294967295"/>
          </p:nvPr>
        </p:nvSpPr>
        <p:spPr>
          <a:xfrm>
            <a:off x="101600" y="569072"/>
            <a:ext cx="11525956" cy="4928617"/>
          </a:xfrm>
          <a:prstGeom prst="rect">
            <a:avLst/>
          </a:prstGeom>
        </p:spPr>
        <p:txBody>
          <a:bodyPr/>
          <a:lstStyle/>
          <a:p>
            <a:pPr>
              <a:buClrTx/>
            </a:pPr>
            <a:r>
              <a:rPr lang="en-GB" sz="2000" u="sng" dirty="0">
                <a:solidFill>
                  <a:schemeClr val="accent1"/>
                </a:solidFill>
              </a:rPr>
              <a:t>ECMWF forward model</a:t>
            </a:r>
            <a:r>
              <a:rPr lang="en-GB" sz="2000" i="1" dirty="0">
                <a:solidFill>
                  <a:schemeClr val="accent1"/>
                </a:solidFill>
              </a:rPr>
              <a:t>: </a:t>
            </a:r>
            <a:r>
              <a:rPr lang="en-GB" sz="2000" dirty="0">
                <a:solidFill>
                  <a:schemeClr val="accent1"/>
                </a:solidFill>
              </a:rPr>
              <a:t>HLOS forward model (</a:t>
            </a:r>
            <a:r>
              <a:rPr lang="en-GB" sz="2000" i="1" dirty="0">
                <a:solidFill>
                  <a:schemeClr val="accent1"/>
                </a:solidFill>
              </a:rPr>
              <a:t>point-wind version)</a:t>
            </a:r>
          </a:p>
          <a:p>
            <a:pPr lvl="1">
              <a:buClrTx/>
            </a:pPr>
            <a:r>
              <a:rPr lang="en-GB" sz="2000" dirty="0">
                <a:solidFill>
                  <a:schemeClr val="tx1"/>
                </a:solidFill>
              </a:rPr>
              <a:t>Interpolation of model wind to obs geolocation </a:t>
            </a:r>
            <a:r>
              <a:rPr lang="en-GB" sz="2000" b="1" dirty="0">
                <a:solidFill>
                  <a:schemeClr val="tx1"/>
                </a:solidFill>
              </a:rPr>
              <a:t>point</a:t>
            </a:r>
          </a:p>
          <a:p>
            <a:pPr lvl="1">
              <a:buClrTx/>
            </a:pPr>
            <a:r>
              <a:rPr lang="en-GB" sz="2000" dirty="0">
                <a:solidFill>
                  <a:schemeClr val="tx1"/>
                </a:solidFill>
              </a:rPr>
              <a:t>Calculate HLOS wind from model wind vector (</a:t>
            </a:r>
            <a:r>
              <a:rPr lang="en-GB" sz="2000" i="1" dirty="0" err="1">
                <a:solidFill>
                  <a:schemeClr val="tx1"/>
                </a:solidFill>
              </a:rPr>
              <a:t>u</a:t>
            </a:r>
            <a:r>
              <a:rPr lang="en-GB" sz="2000" dirty="0" err="1">
                <a:solidFill>
                  <a:schemeClr val="tx1"/>
                </a:solidFill>
              </a:rPr>
              <a:t>,</a:t>
            </a:r>
            <a:r>
              <a:rPr lang="en-GB" sz="2000" i="1" dirty="0" err="1">
                <a:solidFill>
                  <a:schemeClr val="tx1"/>
                </a:solidFill>
              </a:rPr>
              <a:t>v</a:t>
            </a:r>
            <a:r>
              <a:rPr lang="en-GB" sz="2000" i="1" dirty="0">
                <a:solidFill>
                  <a:schemeClr val="tx1"/>
                </a:solidFill>
              </a:rPr>
              <a:t>)</a:t>
            </a:r>
          </a:p>
          <a:p>
            <a:pPr lvl="1">
              <a:buClrTx/>
            </a:pPr>
            <a:r>
              <a:rPr lang="en-GB" sz="2000" dirty="0">
                <a:solidFill>
                  <a:schemeClr val="tx1"/>
                </a:solidFill>
              </a:rPr>
              <a:t>Dot product of wind vector with laser pointing unit vector</a:t>
            </a:r>
            <a:endParaRPr lang="en-GB" sz="2000" dirty="0">
              <a:solidFill>
                <a:schemeClr val="accent2">
                  <a:lumMod val="75000"/>
                </a:schemeClr>
              </a:solidFill>
            </a:endParaRPr>
          </a:p>
          <a:p>
            <a:pPr>
              <a:buClrTx/>
            </a:pPr>
            <a:r>
              <a:rPr lang="en-GB" sz="2000" b="1" dirty="0">
                <a:solidFill>
                  <a:schemeClr val="tx1"/>
                </a:solidFill>
              </a:rPr>
              <a:t>Assigned observation error (R matrix) </a:t>
            </a:r>
            <a:r>
              <a:rPr lang="en-GB" sz="2000" dirty="0">
                <a:solidFill>
                  <a:schemeClr val="tx1"/>
                </a:solidFill>
              </a:rPr>
              <a:t>uses L2B processor estimated instrument noise and representativeness error for Mie-cloudy</a:t>
            </a:r>
            <a:endParaRPr lang="en-GB" sz="2000" dirty="0">
              <a:solidFill>
                <a:srgbClr val="00B050"/>
              </a:solidFill>
            </a:endParaRPr>
          </a:p>
          <a:p>
            <a:pPr>
              <a:buClrTx/>
            </a:pPr>
            <a:r>
              <a:rPr lang="en-GB" sz="2000" dirty="0">
                <a:solidFill>
                  <a:srgbClr val="00B050"/>
                </a:solidFill>
              </a:rPr>
              <a:t>Improvements to forward model for consideration:</a:t>
            </a:r>
          </a:p>
          <a:p>
            <a:pPr lvl="1">
              <a:buClrTx/>
            </a:pPr>
            <a:r>
              <a:rPr lang="en-GB" sz="2000" dirty="0">
                <a:solidFill>
                  <a:schemeClr val="tx1"/>
                </a:solidFill>
              </a:rPr>
              <a:t>Spatial averaging (horizontal and vertical)</a:t>
            </a:r>
          </a:p>
          <a:p>
            <a:pPr lvl="2">
              <a:buClrTx/>
            </a:pPr>
            <a:r>
              <a:rPr lang="en-GB" sz="2000" dirty="0">
                <a:solidFill>
                  <a:schemeClr val="tx1"/>
                </a:solidFill>
              </a:rPr>
              <a:t>HLOS wind no really a “point” measurement, but a spatial average</a:t>
            </a:r>
          </a:p>
          <a:p>
            <a:pPr lvl="3">
              <a:buClrTx/>
            </a:pPr>
            <a:r>
              <a:rPr lang="en-GB" dirty="0">
                <a:solidFill>
                  <a:schemeClr val="tx1"/>
                </a:solidFill>
              </a:rPr>
              <a:t>However, model effective resolution is ~4-8 times the grid (~36-72 km horizontally)</a:t>
            </a:r>
          </a:p>
          <a:p>
            <a:pPr lvl="3">
              <a:buClrTx/>
            </a:pPr>
            <a:r>
              <a:rPr lang="en-GB" dirty="0">
                <a:solidFill>
                  <a:schemeClr val="tx1"/>
                </a:solidFill>
              </a:rPr>
              <a:t>Vertical averaging may be more important</a:t>
            </a:r>
          </a:p>
          <a:p>
            <a:pPr lvl="1">
              <a:buClrTx/>
            </a:pPr>
            <a:r>
              <a:rPr lang="en-GB" sz="2000" dirty="0">
                <a:solidFill>
                  <a:schemeClr val="tx1"/>
                </a:solidFill>
              </a:rPr>
              <a:t>Include vertical wind component </a:t>
            </a:r>
            <a:r>
              <a:rPr lang="en-GB" sz="2000" i="1" dirty="0">
                <a:solidFill>
                  <a:schemeClr val="tx1"/>
                </a:solidFill>
              </a:rPr>
              <a:t>w (assume averages to zero over Aeolus scales, but may be important in local conditions of convection, gravity waves)</a:t>
            </a:r>
          </a:p>
          <a:p>
            <a:pPr lvl="1">
              <a:buClrTx/>
            </a:pPr>
            <a:r>
              <a:rPr lang="en-GB" sz="2000" dirty="0">
                <a:solidFill>
                  <a:schemeClr val="tx1"/>
                </a:solidFill>
              </a:rPr>
              <a:t>Account for </a:t>
            </a:r>
            <a:r>
              <a:rPr lang="en-GB" sz="2000" b="1" dirty="0">
                <a:solidFill>
                  <a:schemeClr val="tx1"/>
                </a:solidFill>
              </a:rPr>
              <a:t>Rayleigh</a:t>
            </a:r>
            <a:r>
              <a:rPr lang="en-GB" sz="2000" dirty="0">
                <a:solidFill>
                  <a:schemeClr val="tx1"/>
                </a:solidFill>
              </a:rPr>
              <a:t> wind retrieval sensitivity to </a:t>
            </a:r>
            <a:r>
              <a:rPr lang="en-GB" sz="2000" i="1" dirty="0">
                <a:solidFill>
                  <a:schemeClr val="tx1"/>
                </a:solidFill>
              </a:rPr>
              <a:t>T, p </a:t>
            </a:r>
            <a:r>
              <a:rPr lang="en-GB" sz="2000" dirty="0">
                <a:solidFill>
                  <a:schemeClr val="tx1"/>
                </a:solidFill>
              </a:rPr>
              <a:t>(a small dependence on background error)</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CC9E00E1-CA14-4F04-B28D-B9FA3AC0B1AF}"/>
                  </a:ext>
                </a:extLst>
              </p:cNvPr>
              <p:cNvSpPr txBox="1"/>
              <p:nvPr/>
            </p:nvSpPr>
            <p:spPr>
              <a:xfrm>
                <a:off x="7166123" y="933314"/>
                <a:ext cx="3933577" cy="738664"/>
              </a:xfrm>
              <a:prstGeom prst="rect">
                <a:avLst/>
              </a:prstGeom>
              <a:noFill/>
              <a:ln>
                <a:solidFill>
                  <a:schemeClr val="accent4"/>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i="1" smtClean="0">
                              <a:solidFill>
                                <a:schemeClr val="accent1"/>
                              </a:solidFill>
                              <a:latin typeface="Cambria Math" panose="02040503050406030204" pitchFamily="18" charset="0"/>
                            </a:rPr>
                          </m:ctrlPr>
                        </m:sSubPr>
                        <m:e>
                          <m:r>
                            <a:rPr lang="en-GB" sz="2400" i="1">
                              <a:solidFill>
                                <a:schemeClr val="accent1"/>
                              </a:solidFill>
                              <a:latin typeface="Cambria Math" panose="02040503050406030204" pitchFamily="18" charset="0"/>
                            </a:rPr>
                            <m:t>𝑣</m:t>
                          </m:r>
                        </m:e>
                        <m:sub>
                          <m:r>
                            <a:rPr lang="en-GB" sz="2400" i="1">
                              <a:solidFill>
                                <a:schemeClr val="accent1"/>
                              </a:solidFill>
                              <a:latin typeface="Cambria Math" panose="02040503050406030204" pitchFamily="18" charset="0"/>
                            </a:rPr>
                            <m:t>𝐻𝐿𝑂𝑆</m:t>
                          </m:r>
                        </m:sub>
                      </m:sSub>
                      <m:r>
                        <a:rPr lang="en-GB" sz="2400" i="1">
                          <a:solidFill>
                            <a:schemeClr val="accent1"/>
                          </a:solidFill>
                          <a:latin typeface="Cambria Math" panose="02040503050406030204" pitchFamily="18" charset="0"/>
                        </a:rPr>
                        <m:t>=−</m:t>
                      </m:r>
                      <m:r>
                        <a:rPr lang="en-GB" sz="2400" i="1">
                          <a:solidFill>
                            <a:schemeClr val="accent1"/>
                          </a:solidFill>
                          <a:latin typeface="Cambria Math" panose="02040503050406030204" pitchFamily="18" charset="0"/>
                        </a:rPr>
                        <m:t>𝑢𝑠𝑖𝑛</m:t>
                      </m:r>
                      <m:r>
                        <a:rPr lang="en-GB" sz="2400" i="1">
                          <a:solidFill>
                            <a:schemeClr val="accent1"/>
                          </a:solidFill>
                          <a:latin typeface="Cambria Math" panose="02040503050406030204" pitchFamily="18" charset="0"/>
                          <a:ea typeface="Cambria Math" panose="02040503050406030204" pitchFamily="18" charset="0"/>
                        </a:rPr>
                        <m:t>∅−</m:t>
                      </m:r>
                      <m:r>
                        <a:rPr lang="en-GB" sz="2400" i="1">
                          <a:solidFill>
                            <a:schemeClr val="accent1"/>
                          </a:solidFill>
                          <a:latin typeface="Cambria Math" panose="02040503050406030204" pitchFamily="18" charset="0"/>
                          <a:ea typeface="Cambria Math" panose="02040503050406030204" pitchFamily="18" charset="0"/>
                        </a:rPr>
                        <m:t>𝑣𝑐𝑜𝑠</m:t>
                      </m:r>
                      <m:r>
                        <a:rPr lang="en-GB" sz="2400" i="1">
                          <a:solidFill>
                            <a:schemeClr val="accent1"/>
                          </a:solidFill>
                          <a:latin typeface="Cambria Math" panose="02040503050406030204" pitchFamily="18" charset="0"/>
                          <a:ea typeface="Cambria Math" panose="02040503050406030204" pitchFamily="18" charset="0"/>
                        </a:rPr>
                        <m:t>∅</m:t>
                      </m:r>
                    </m:oMath>
                  </m:oMathPara>
                </a14:m>
                <a:endParaRPr lang="en-GB" sz="2400" dirty="0">
                  <a:solidFill>
                    <a:schemeClr val="accent1"/>
                  </a:solidFill>
                  <a:ea typeface="Cambria Math" panose="02040503050406030204" pitchFamily="18" charset="0"/>
                </a:endParaRPr>
              </a:p>
              <a:p>
                <a14:m>
                  <m:oMath xmlns:m="http://schemas.openxmlformats.org/officeDocument/2006/math">
                    <m:r>
                      <a:rPr lang="en-GB" sz="2400" i="1">
                        <a:solidFill>
                          <a:schemeClr val="accent1"/>
                        </a:solidFill>
                        <a:latin typeface="Cambria Math" panose="02040503050406030204" pitchFamily="18" charset="0"/>
                        <a:ea typeface="Cambria Math" panose="02040503050406030204" pitchFamily="18" charset="0"/>
                      </a:rPr>
                      <m:t>∅</m:t>
                    </m:r>
                  </m:oMath>
                </a14:m>
                <a:r>
                  <a:rPr lang="en-GB" sz="2400" dirty="0">
                    <a:solidFill>
                      <a:schemeClr val="accent1"/>
                    </a:solidFill>
                    <a:ea typeface="Cambria Math" panose="02040503050406030204" pitchFamily="18" charset="0"/>
                  </a:rPr>
                  <a:t>=</a:t>
                </a:r>
                <a:r>
                  <a:rPr lang="en-GB" sz="2000" dirty="0">
                    <a:solidFill>
                      <a:schemeClr val="accent1"/>
                    </a:solidFill>
                    <a:ea typeface="Cambria Math" panose="02040503050406030204" pitchFamily="18" charset="0"/>
                  </a:rPr>
                  <a:t>azimuth angle of line-of-sight</a:t>
                </a:r>
              </a:p>
            </p:txBody>
          </p:sp>
        </mc:Choice>
        <mc:Fallback xmlns="">
          <p:sp>
            <p:nvSpPr>
              <p:cNvPr id="4" name="TextBox 3">
                <a:extLst>
                  <a:ext uri="{FF2B5EF4-FFF2-40B4-BE49-F238E27FC236}">
                    <a16:creationId xmlns:a16="http://schemas.microsoft.com/office/drawing/2014/main" id="{CC9E00E1-CA14-4F04-B28D-B9FA3AC0B1AF}"/>
                  </a:ext>
                </a:extLst>
              </p:cNvPr>
              <p:cNvSpPr txBox="1">
                <a:spLocks noRot="1" noChangeAspect="1" noMove="1" noResize="1" noEditPoints="1" noAdjustHandles="1" noChangeArrowheads="1" noChangeShapeType="1" noTextEdit="1"/>
              </p:cNvSpPr>
              <p:nvPr/>
            </p:nvSpPr>
            <p:spPr>
              <a:xfrm>
                <a:off x="7166123" y="933314"/>
                <a:ext cx="3933577" cy="738664"/>
              </a:xfrm>
              <a:prstGeom prst="rect">
                <a:avLst/>
              </a:prstGeom>
              <a:blipFill>
                <a:blip r:embed="rId3"/>
                <a:stretch>
                  <a:fillRect l="-3091" b="-24390"/>
                </a:stretch>
              </a:blipFill>
              <a:ln>
                <a:solidFill>
                  <a:schemeClr val="accent4"/>
                </a:solidFill>
              </a:ln>
            </p:spPr>
            <p:txBody>
              <a:bodyPr/>
              <a:lstStyle/>
              <a:p>
                <a:r>
                  <a:rPr lang="en-GB">
                    <a:noFill/>
                  </a:rPr>
                  <a:t> </a:t>
                </a:r>
              </a:p>
            </p:txBody>
          </p:sp>
        </mc:Fallback>
      </mc:AlternateContent>
    </p:spTree>
    <p:extLst>
      <p:ext uri="{BB962C8B-B14F-4D97-AF65-F5344CB8AC3E}">
        <p14:creationId xmlns:p14="http://schemas.microsoft.com/office/powerpoint/2010/main" val="4374388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40660B6-D089-4E12-A391-BC0C88F29E4A}"/>
              </a:ext>
            </a:extLst>
          </p:cNvPr>
          <p:cNvSpPr>
            <a:spLocks noGrp="1"/>
          </p:cNvSpPr>
          <p:nvPr>
            <p:ph type="sldNum" sz="quarter" idx="10"/>
          </p:nvPr>
        </p:nvSpPr>
        <p:spPr/>
        <p:txBody>
          <a:bodyPr/>
          <a:lstStyle/>
          <a:p>
            <a:fld id="{6B3B0B0F-E794-1244-9699-107C60B9C23A}" type="slidenum">
              <a:rPr lang="en-US" smtClean="0"/>
              <a:pPr/>
              <a:t>3</a:t>
            </a:fld>
            <a:endParaRPr lang="en-US" dirty="0"/>
          </a:p>
        </p:txBody>
      </p:sp>
      <p:sp>
        <p:nvSpPr>
          <p:cNvPr id="5" name="Footer Placeholder 4">
            <a:extLst>
              <a:ext uri="{FF2B5EF4-FFF2-40B4-BE49-F238E27FC236}">
                <a16:creationId xmlns:a16="http://schemas.microsoft.com/office/drawing/2014/main" id="{77831D40-7802-4B2C-9018-7F97075AA024}"/>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6" name="Content Placeholder 2">
            <a:extLst>
              <a:ext uri="{FF2B5EF4-FFF2-40B4-BE49-F238E27FC236}">
                <a16:creationId xmlns:a16="http://schemas.microsoft.com/office/drawing/2014/main" id="{8C1B74FB-0740-4191-AECF-6D34C12467AF}"/>
              </a:ext>
            </a:extLst>
          </p:cNvPr>
          <p:cNvSpPr>
            <a:spLocks noGrp="1"/>
          </p:cNvSpPr>
          <p:nvPr>
            <p:ph sz="quarter" idx="14"/>
          </p:nvPr>
        </p:nvSpPr>
        <p:spPr>
          <a:xfrm>
            <a:off x="520520" y="70022"/>
            <a:ext cx="11147784" cy="4984750"/>
          </a:xfrm>
        </p:spPr>
        <p:txBody>
          <a:bodyPr/>
          <a:lstStyle/>
          <a:p>
            <a:pPr indent="0">
              <a:buNone/>
            </a:pPr>
            <a:r>
              <a:rPr lang="en-GB" sz="2400" dirty="0">
                <a:solidFill>
                  <a:schemeClr val="tx2"/>
                </a:solidFill>
              </a:rPr>
              <a:t>Aeolus satellite mission</a:t>
            </a:r>
          </a:p>
          <a:p>
            <a:pPr marL="285750" indent="-285750"/>
            <a:r>
              <a:rPr lang="en-GB" sz="2000" b="1" dirty="0"/>
              <a:t>E</a:t>
            </a:r>
            <a:r>
              <a:rPr lang="en-GB" sz="2000" dirty="0"/>
              <a:t>uropean </a:t>
            </a:r>
            <a:r>
              <a:rPr lang="en-GB" sz="2000" b="1" dirty="0"/>
              <a:t>S</a:t>
            </a:r>
            <a:r>
              <a:rPr lang="en-GB" sz="2000" dirty="0"/>
              <a:t>pace </a:t>
            </a:r>
            <a:r>
              <a:rPr lang="en-GB" sz="2000" b="1" dirty="0"/>
              <a:t>A</a:t>
            </a:r>
            <a:r>
              <a:rPr lang="en-GB" sz="2000" dirty="0"/>
              <a:t>gency Earth Explorer mission to measure profiles of wind globally</a:t>
            </a:r>
          </a:p>
          <a:p>
            <a:pPr marL="915750" lvl="1" indent="-285750"/>
            <a:r>
              <a:rPr lang="en-GB" sz="2000" dirty="0">
                <a:solidFill>
                  <a:schemeClr val="tx2"/>
                </a:solidFill>
              </a:rPr>
              <a:t>Chosen in 1999</a:t>
            </a:r>
          </a:p>
          <a:p>
            <a:pPr marL="915750" lvl="1" indent="-285750"/>
            <a:r>
              <a:rPr lang="en-GB" sz="2000" dirty="0">
                <a:solidFill>
                  <a:schemeClr val="tx2"/>
                </a:solidFill>
              </a:rPr>
              <a:t>Named from Greek mythology: “Keeper of the Winds”</a:t>
            </a:r>
          </a:p>
          <a:p>
            <a:pPr marL="285750" indent="-285750"/>
            <a:r>
              <a:rPr lang="en-GB" sz="2000" dirty="0">
                <a:solidFill>
                  <a:schemeClr val="tx2"/>
                </a:solidFill>
              </a:rPr>
              <a:t>Payload: </a:t>
            </a:r>
            <a:r>
              <a:rPr lang="en-GB" sz="2000" dirty="0"/>
              <a:t>Doppler wind lidar (DWL); ALADIN: </a:t>
            </a:r>
            <a:r>
              <a:rPr lang="en-GB" sz="2000" b="1" dirty="0"/>
              <a:t>A</a:t>
            </a:r>
            <a:r>
              <a:rPr lang="en-GB" sz="2000" dirty="0"/>
              <a:t>tmospheric </a:t>
            </a:r>
            <a:r>
              <a:rPr lang="en-GB" sz="2000" b="1" dirty="0" err="1"/>
              <a:t>LA</a:t>
            </a:r>
            <a:r>
              <a:rPr lang="en-GB" sz="2000" dirty="0" err="1"/>
              <a:t>ser</a:t>
            </a:r>
            <a:r>
              <a:rPr lang="en-GB" sz="2000" dirty="0"/>
              <a:t> </a:t>
            </a:r>
            <a:r>
              <a:rPr lang="en-GB" sz="2000" b="1" dirty="0"/>
              <a:t>D</a:t>
            </a:r>
            <a:r>
              <a:rPr lang="en-GB" sz="2000" dirty="0"/>
              <a:t>oppler </a:t>
            </a:r>
            <a:r>
              <a:rPr lang="en-GB" sz="2000" b="1" dirty="0" err="1"/>
              <a:t>IN</a:t>
            </a:r>
            <a:r>
              <a:rPr lang="en-GB" sz="2000" dirty="0" err="1"/>
              <a:t>strument</a:t>
            </a:r>
            <a:endParaRPr lang="en-GB" sz="2000" dirty="0"/>
          </a:p>
          <a:p>
            <a:pPr marL="285750" indent="-285750"/>
            <a:r>
              <a:rPr lang="en-GB" sz="2000" b="1" dirty="0"/>
              <a:t>Technology demonstration</a:t>
            </a:r>
            <a:r>
              <a:rPr lang="en-GB" sz="2000" dirty="0"/>
              <a:t>; engineered to last for 3 years</a:t>
            </a:r>
          </a:p>
          <a:p>
            <a:pPr marL="285750" indent="-285750"/>
            <a:r>
              <a:rPr lang="en-GB" sz="2000" dirty="0"/>
              <a:t>Satellite and instrument built by Airbus Defence and Space</a:t>
            </a:r>
          </a:p>
          <a:p>
            <a:pPr marL="342900" indent="-342900"/>
            <a:r>
              <a:rPr lang="en-GB" sz="2000" dirty="0">
                <a:solidFill>
                  <a:schemeClr val="tx2"/>
                </a:solidFill>
              </a:rPr>
              <a:t>Status of mission:</a:t>
            </a:r>
          </a:p>
          <a:p>
            <a:pPr marL="915750" lvl="1" indent="-285750"/>
            <a:r>
              <a:rPr lang="en-GB" sz="2000" dirty="0"/>
              <a:t>After a decade delay due to instrument technical problems it was successfully launched on </a:t>
            </a:r>
            <a:r>
              <a:rPr lang="en-GB" sz="2000" b="1" dirty="0"/>
              <a:t>22 August 2018</a:t>
            </a:r>
          </a:p>
          <a:p>
            <a:pPr marL="915750" lvl="1" indent="-285750"/>
            <a:r>
              <a:rPr lang="en-GB" sz="2000" dirty="0"/>
              <a:t>Aeolus is the </a:t>
            </a:r>
            <a:r>
              <a:rPr lang="en-GB" sz="2000" b="1" dirty="0"/>
              <a:t>first wind lidar in space </a:t>
            </a:r>
            <a:r>
              <a:rPr lang="en-GB" sz="2000" dirty="0"/>
              <a:t>and first European lidar in space</a:t>
            </a:r>
          </a:p>
          <a:p>
            <a:pPr marL="915750" lvl="1" indent="-285750"/>
            <a:r>
              <a:rPr lang="en-GB" sz="2000" dirty="0"/>
              <a:t>Producing wind profiles in Near Real Time since 3 September 2018. Still working! So has exceeded the nominal mission lifetime.</a:t>
            </a:r>
          </a:p>
          <a:p>
            <a:pPr marL="285750" indent="-285750"/>
            <a:endParaRPr lang="en-GB" sz="2000" dirty="0"/>
          </a:p>
        </p:txBody>
      </p:sp>
      <p:pic>
        <p:nvPicPr>
          <p:cNvPr id="7" name="Picture 6">
            <a:extLst>
              <a:ext uri="{FF2B5EF4-FFF2-40B4-BE49-F238E27FC236}">
                <a16:creationId xmlns:a16="http://schemas.microsoft.com/office/drawing/2014/main" id="{016077A4-AC4F-4CAC-A149-ED4B1A766AB1}"/>
              </a:ext>
            </a:extLst>
          </p:cNvPr>
          <p:cNvPicPr>
            <a:picLocks noChangeAspect="1"/>
          </p:cNvPicPr>
          <p:nvPr/>
        </p:nvPicPr>
        <p:blipFill rotWithShape="1">
          <a:blip r:embed="rId2"/>
          <a:srcRect l="25637" t="26814" r="9268" b="17334"/>
          <a:stretch/>
        </p:blipFill>
        <p:spPr>
          <a:xfrm>
            <a:off x="7625105" y="4754891"/>
            <a:ext cx="3791317" cy="2033087"/>
          </a:xfrm>
          <a:prstGeom prst="rect">
            <a:avLst/>
          </a:prstGeom>
          <a:effectLst>
            <a:softEdge rad="38100"/>
          </a:effectLst>
        </p:spPr>
      </p:pic>
      <p:pic>
        <p:nvPicPr>
          <p:cNvPr id="9" name="Picture 4" descr="Wind profile from Aeolus 6 May 2020">
            <a:extLst>
              <a:ext uri="{FF2B5EF4-FFF2-40B4-BE49-F238E27FC236}">
                <a16:creationId xmlns:a16="http://schemas.microsoft.com/office/drawing/2014/main" id="{7ADB1D1D-1BFB-4543-9216-508EF6CC4F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169" y="4754891"/>
            <a:ext cx="3975601" cy="2172652"/>
          </a:xfrm>
          <a:prstGeom prst="rect">
            <a:avLst/>
          </a:prstGeom>
          <a:noFill/>
          <a:effectLst>
            <a:softEdge rad="88900"/>
          </a:effectLst>
          <a:extLst>
            <a:ext uri="{909E8E84-426E-40DD-AFC4-6F175D3DCCD1}">
              <a14:hiddenFill xmlns:a14="http://schemas.microsoft.com/office/drawing/2010/main">
                <a:solidFill>
                  <a:srgbClr val="FFFFFF"/>
                </a:solidFill>
              </a14:hiddenFill>
            </a:ext>
          </a:extLst>
        </p:spPr>
      </p:pic>
      <p:pic>
        <p:nvPicPr>
          <p:cNvPr id="1026" name="Picture 2" descr="Aeolus (Odyssey) - Wikipedia">
            <a:extLst>
              <a:ext uri="{FF2B5EF4-FFF2-40B4-BE49-F238E27FC236}">
                <a16:creationId xmlns:a16="http://schemas.microsoft.com/office/drawing/2014/main" id="{ED89481B-7F70-4494-AEF4-EB670027E44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971" t="6374" r="4373" b="7022"/>
          <a:stretch/>
        </p:blipFill>
        <p:spPr bwMode="auto">
          <a:xfrm>
            <a:off x="7625105" y="782596"/>
            <a:ext cx="1349146" cy="831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6498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D4B4B60-F028-441B-B380-DA5C72E1D5A1}"/>
              </a:ext>
            </a:extLst>
          </p:cNvPr>
          <p:cNvPicPr>
            <a:picLocks noChangeAspect="1"/>
          </p:cNvPicPr>
          <p:nvPr/>
        </p:nvPicPr>
        <p:blipFill rotWithShape="1">
          <a:blip r:embed="rId2">
            <a:extLst>
              <a:ext uri="{28A0092B-C50C-407E-A947-70E740481C1C}">
                <a14:useLocalDpi xmlns:a14="http://schemas.microsoft.com/office/drawing/2010/main" val="0"/>
              </a:ext>
            </a:extLst>
          </a:blip>
          <a:srcRect t="8874"/>
          <a:stretch/>
        </p:blipFill>
        <p:spPr>
          <a:xfrm>
            <a:off x="-52009" y="910032"/>
            <a:ext cx="6380833" cy="5930117"/>
          </a:xfrm>
          <a:prstGeom prst="rect">
            <a:avLst/>
          </a:prstGeom>
        </p:spPr>
      </p:pic>
      <p:sp>
        <p:nvSpPr>
          <p:cNvPr id="2" name="Title 1">
            <a:extLst>
              <a:ext uri="{FF2B5EF4-FFF2-40B4-BE49-F238E27FC236}">
                <a16:creationId xmlns:a16="http://schemas.microsoft.com/office/drawing/2014/main" id="{70D3D5C7-2560-4F91-B3DF-8C190AE6FD51}"/>
              </a:ext>
            </a:extLst>
          </p:cNvPr>
          <p:cNvSpPr>
            <a:spLocks noGrp="1"/>
          </p:cNvSpPr>
          <p:nvPr>
            <p:ph type="title"/>
          </p:nvPr>
        </p:nvSpPr>
        <p:spPr>
          <a:xfrm>
            <a:off x="406806" y="92620"/>
            <a:ext cx="10986124" cy="369225"/>
          </a:xfrm>
        </p:spPr>
        <p:txBody>
          <a:bodyPr/>
          <a:lstStyle/>
          <a:p>
            <a:r>
              <a:rPr lang="en-GB" dirty="0"/>
              <a:t>Global HLOS wind O-B departure statistics for L2B </a:t>
            </a:r>
            <a:r>
              <a:rPr lang="en-GB" b="1" dirty="0"/>
              <a:t>Rayleigh-clear</a:t>
            </a:r>
            <a:r>
              <a:rPr lang="en-GB" dirty="0"/>
              <a:t>, </a:t>
            </a:r>
            <a:r>
              <a:rPr lang="en-GB" b="1" dirty="0"/>
              <a:t>10 orbits on 21 Jan 2020</a:t>
            </a:r>
            <a:endParaRPr lang="en-GB" dirty="0"/>
          </a:p>
        </p:txBody>
      </p:sp>
      <p:sp>
        <p:nvSpPr>
          <p:cNvPr id="4" name="Slide Number Placeholder 3">
            <a:extLst>
              <a:ext uri="{FF2B5EF4-FFF2-40B4-BE49-F238E27FC236}">
                <a16:creationId xmlns:a16="http://schemas.microsoft.com/office/drawing/2014/main" id="{6B5CA7B0-F9DF-4314-8AE3-CC23A906C712}"/>
              </a:ext>
            </a:extLst>
          </p:cNvPr>
          <p:cNvSpPr>
            <a:spLocks noGrp="1"/>
          </p:cNvSpPr>
          <p:nvPr>
            <p:ph type="sldNum" sz="quarter" idx="10"/>
          </p:nvPr>
        </p:nvSpPr>
        <p:spPr/>
        <p:txBody>
          <a:bodyPr/>
          <a:lstStyle/>
          <a:p>
            <a:fld id="{6B3B0B0F-E794-1244-9699-107C60B9C23A}" type="slidenum">
              <a:rPr lang="en-US" smtClean="0"/>
              <a:pPr/>
              <a:t>30</a:t>
            </a:fld>
            <a:endParaRPr lang="en-US"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ED47639-5346-4CDD-A6C6-FEB3D74B5357}"/>
                  </a:ext>
                </a:extLst>
              </p:cNvPr>
              <p:cNvSpPr txBox="1"/>
              <p:nvPr/>
            </p:nvSpPr>
            <p:spPr>
              <a:xfrm>
                <a:off x="7614787" y="584662"/>
                <a:ext cx="4508051" cy="5951287"/>
              </a:xfrm>
              <a:prstGeom prst="rect">
                <a:avLst/>
              </a:prstGeom>
              <a:solidFill>
                <a:schemeClr val="bg1"/>
              </a:solidFill>
              <a:ln>
                <a:solidFill>
                  <a:schemeClr val="accent1"/>
                </a:solidFill>
              </a:ln>
            </p:spPr>
            <p:txBody>
              <a:bodyPr wrap="square" rtlCol="0">
                <a:spAutoFit/>
              </a:bodyPr>
              <a:lstStyle/>
              <a:p>
                <a:pPr marL="342798" indent="-342798">
                  <a:buFont typeface="Arial" panose="020B0604020202020204" pitchFamily="34" charset="0"/>
                  <a:buChar char="•"/>
                </a:pPr>
                <a:r>
                  <a:rPr lang="en-GB" sz="2399" dirty="0">
                    <a:solidFill>
                      <a:schemeClr val="tx2"/>
                    </a:solidFill>
                  </a:rPr>
                  <a:t>Global average bias is reasonable</a:t>
                </a:r>
              </a:p>
              <a:p>
                <a:pPr marL="342798" indent="-342798">
                  <a:buFont typeface="Arial" panose="020B0604020202020204" pitchFamily="34" charset="0"/>
                  <a:buChar char="•"/>
                </a:pPr>
                <a:r>
                  <a:rPr lang="en-GB" sz="2399" dirty="0">
                    <a:solidFill>
                      <a:schemeClr val="tx2"/>
                    </a:solidFill>
                  </a:rPr>
                  <a:t>Robust st. dev. (O-B)</a:t>
                </a:r>
                <a:r>
                  <a:rPr lang="en-GB" sz="2399" dirty="0"/>
                  <a:t>:</a:t>
                </a:r>
              </a:p>
              <a:p>
                <a:pPr marL="742727" lvl="1" indent="-285664">
                  <a:buFont typeface="Arial" panose="020B0604020202020204" pitchFamily="34" charset="0"/>
                  <a:buChar char="•"/>
                </a:pPr>
                <a:r>
                  <a:rPr lang="en-GB" sz="2399" dirty="0"/>
                  <a:t>Profile average = </a:t>
                </a:r>
                <a:r>
                  <a:rPr lang="en-GB" sz="2399" b="1" dirty="0"/>
                  <a:t>5.95 m/s</a:t>
                </a:r>
              </a:p>
              <a:p>
                <a:pPr marL="742727" lvl="1" indent="-285664">
                  <a:buFont typeface="Arial" panose="020B0604020202020204" pitchFamily="34" charset="0"/>
                  <a:buChar char="•"/>
                </a:pPr>
                <a:r>
                  <a:rPr lang="en-GB" sz="2399" dirty="0"/>
                  <a:t>At 5 km = </a:t>
                </a:r>
                <a:r>
                  <a:rPr lang="en-GB" sz="2399" b="1" dirty="0"/>
                  <a:t>5 m/s</a:t>
                </a:r>
              </a:p>
              <a:p>
                <a:pPr marL="742727" lvl="1" indent="-285664">
                  <a:buFont typeface="Arial" panose="020B0604020202020204" pitchFamily="34" charset="0"/>
                  <a:buChar char="•"/>
                </a:pPr>
                <a:endParaRPr lang="en-GB" sz="2399" b="1" dirty="0"/>
              </a:p>
              <a:p>
                <a:pPr marL="342798" indent="-342798">
                  <a:buFont typeface="Arial" panose="020B0604020202020204" pitchFamily="34" charset="0"/>
                  <a:buChar char="•"/>
                </a:pPr>
                <a:r>
                  <a:rPr lang="en-GB" sz="2399" i="1" dirty="0"/>
                  <a:t>Estimated</a:t>
                </a:r>
                <a:r>
                  <a:rPr lang="en-GB" sz="2399" dirty="0"/>
                  <a:t> observation error from O-B departures </a:t>
                </a:r>
                <a14:m>
                  <m:oMath xmlns:m="http://schemas.openxmlformats.org/officeDocument/2006/math">
                    <m:rad>
                      <m:radPr>
                        <m:degHide m:val="on"/>
                        <m:ctrlPr>
                          <a:rPr lang="en-GB" sz="2399" i="1">
                            <a:latin typeface="Cambria Math" panose="02040503050406030204" pitchFamily="18" charset="0"/>
                          </a:rPr>
                        </m:ctrlPr>
                      </m:radPr>
                      <m:deg/>
                      <m:e>
                        <m:sSup>
                          <m:sSupPr>
                            <m:ctrlPr>
                              <a:rPr lang="en-GB" sz="2399" i="1">
                                <a:latin typeface="Cambria Math" panose="02040503050406030204" pitchFamily="18" charset="0"/>
                              </a:rPr>
                            </m:ctrlPr>
                          </m:sSupPr>
                          <m:e>
                            <m:r>
                              <a:rPr lang="en-GB" sz="2399" i="1">
                                <a:latin typeface="Cambria Math" panose="02040503050406030204" pitchFamily="18" charset="0"/>
                              </a:rPr>
                              <m:t>𝑠𝑡</m:t>
                            </m:r>
                            <m:r>
                              <a:rPr lang="en-GB" sz="2399" i="1">
                                <a:latin typeface="Cambria Math" panose="02040503050406030204" pitchFamily="18" charset="0"/>
                              </a:rPr>
                              <m:t>.</m:t>
                            </m:r>
                            <m:r>
                              <a:rPr lang="en-GB" sz="2399" i="1">
                                <a:latin typeface="Cambria Math" panose="02040503050406030204" pitchFamily="18" charset="0"/>
                              </a:rPr>
                              <m:t>𝑑𝑒𝑣</m:t>
                            </m:r>
                            <m:r>
                              <a:rPr lang="en-GB" sz="2399" i="1">
                                <a:latin typeface="Cambria Math" panose="02040503050406030204" pitchFamily="18" charset="0"/>
                              </a:rPr>
                              <m:t>. (</m:t>
                            </m:r>
                            <m:r>
                              <a:rPr lang="en-GB" sz="2399" i="1">
                                <a:latin typeface="Cambria Math" panose="02040503050406030204" pitchFamily="18" charset="0"/>
                              </a:rPr>
                              <m:t>𝑂</m:t>
                            </m:r>
                            <m:r>
                              <a:rPr lang="en-GB" sz="2399" i="1">
                                <a:latin typeface="Cambria Math" panose="02040503050406030204" pitchFamily="18" charset="0"/>
                              </a:rPr>
                              <m:t>−</m:t>
                            </m:r>
                            <m:r>
                              <a:rPr lang="en-GB" sz="2399" i="1">
                                <a:latin typeface="Cambria Math" panose="02040503050406030204" pitchFamily="18" charset="0"/>
                              </a:rPr>
                              <m:t>𝐵</m:t>
                            </m:r>
                            <m:r>
                              <a:rPr lang="en-GB" sz="2399" i="1">
                                <a:latin typeface="Cambria Math" panose="02040503050406030204" pitchFamily="18" charset="0"/>
                              </a:rPr>
                              <m:t>)</m:t>
                            </m:r>
                          </m:e>
                          <m:sup>
                            <m:r>
                              <a:rPr lang="en-GB" sz="2399" i="1">
                                <a:latin typeface="Cambria Math" panose="02040503050406030204" pitchFamily="18" charset="0"/>
                              </a:rPr>
                              <m:t>2</m:t>
                            </m:r>
                          </m:sup>
                        </m:sSup>
                        <m:r>
                          <a:rPr lang="en-GB" sz="2399" i="1">
                            <a:latin typeface="Cambria Math" panose="02040503050406030204" pitchFamily="18" charset="0"/>
                          </a:rPr>
                          <m:t>−</m:t>
                        </m:r>
                        <m:sSup>
                          <m:sSupPr>
                            <m:ctrlPr>
                              <a:rPr lang="en-GB" sz="2399" i="1">
                                <a:latin typeface="Cambria Math" panose="02040503050406030204" pitchFamily="18" charset="0"/>
                              </a:rPr>
                            </m:ctrlPr>
                          </m:sSupPr>
                          <m:e>
                            <m:sSub>
                              <m:sSubPr>
                                <m:ctrlPr>
                                  <a:rPr lang="en-GB" sz="2399" i="1">
                                    <a:latin typeface="Cambria Math" panose="02040503050406030204" pitchFamily="18" charset="0"/>
                                  </a:rPr>
                                </m:ctrlPr>
                              </m:sSubPr>
                              <m:e>
                                <m:r>
                                  <a:rPr lang="en-GB" sz="2399" i="1">
                                    <a:latin typeface="Cambria Math" panose="02040503050406030204" pitchFamily="18" charset="0"/>
                                    <a:ea typeface="Cambria Math" panose="02040503050406030204" pitchFamily="18" charset="0"/>
                                  </a:rPr>
                                  <m:t>𝜎</m:t>
                                </m:r>
                              </m:e>
                              <m:sub>
                                <m:r>
                                  <a:rPr lang="en-GB" sz="2399" i="1">
                                    <a:latin typeface="Cambria Math" panose="02040503050406030204" pitchFamily="18" charset="0"/>
                                  </a:rPr>
                                  <m:t>𝐵</m:t>
                                </m:r>
                              </m:sub>
                            </m:sSub>
                          </m:e>
                          <m:sup>
                            <m:r>
                              <a:rPr lang="en-GB" sz="2399" i="1">
                                <a:latin typeface="Cambria Math" panose="02040503050406030204" pitchFamily="18" charset="0"/>
                              </a:rPr>
                              <m:t>2</m:t>
                            </m:r>
                          </m:sup>
                        </m:sSup>
                      </m:e>
                    </m:rad>
                  </m:oMath>
                </a14:m>
                <a:endParaRPr lang="en-GB" sz="2399" dirty="0"/>
              </a:p>
              <a:p>
                <a:pPr marL="799860" lvl="1" indent="-342798">
                  <a:buFont typeface="Arial" panose="020B0604020202020204" pitchFamily="34" charset="0"/>
                  <a:buChar char="•"/>
                </a:pPr>
                <a:r>
                  <a:rPr lang="en-GB" sz="2399" dirty="0"/>
                  <a:t>Profile average </a:t>
                </a:r>
                <a:r>
                  <a:rPr lang="en-GB" sz="2399" b="1" dirty="0"/>
                  <a:t>= 5.6 m/s</a:t>
                </a:r>
              </a:p>
              <a:p>
                <a:pPr marL="799860" lvl="1" indent="-342798">
                  <a:buFont typeface="Arial" panose="020B0604020202020204" pitchFamily="34" charset="0"/>
                  <a:buChar char="•"/>
                </a:pPr>
                <a:r>
                  <a:rPr lang="en-GB" sz="2399" dirty="0"/>
                  <a:t>At 5 km </a:t>
                </a:r>
                <a:r>
                  <a:rPr lang="en-GB" sz="2399" b="1" dirty="0"/>
                  <a:t>= 4.6 m/s</a:t>
                </a:r>
              </a:p>
              <a:p>
                <a:pPr marL="799860" lvl="1" indent="-342798">
                  <a:buFont typeface="Arial" panose="020B0604020202020204" pitchFamily="34" charset="0"/>
                  <a:buChar char="•"/>
                </a:pPr>
                <a:r>
                  <a:rPr lang="en-GB" sz="2399" b="1" dirty="0">
                    <a:solidFill>
                      <a:schemeClr val="accent6"/>
                    </a:solidFill>
                  </a:rPr>
                  <a:t>Larger than we hoped for before launch</a:t>
                </a:r>
              </a:p>
              <a:p>
                <a:pPr marL="342798" indent="-342798">
                  <a:buFont typeface="Arial" panose="020B0604020202020204" pitchFamily="34" charset="0"/>
                  <a:buChar char="•"/>
                </a:pPr>
                <a:r>
                  <a:rPr lang="en-GB" sz="1999" b="1" dirty="0"/>
                  <a:t>Radiosonde assigned obs. error is around 2 m/s </a:t>
                </a:r>
              </a:p>
            </p:txBody>
          </p:sp>
        </mc:Choice>
        <mc:Fallback xmlns="">
          <p:sp>
            <p:nvSpPr>
              <p:cNvPr id="11" name="TextBox 10">
                <a:extLst>
                  <a:ext uri="{FF2B5EF4-FFF2-40B4-BE49-F238E27FC236}">
                    <a16:creationId xmlns:a16="http://schemas.microsoft.com/office/drawing/2014/main" id="{FED47639-5346-4CDD-A6C6-FEB3D74B5357}"/>
                  </a:ext>
                </a:extLst>
              </p:cNvPr>
              <p:cNvSpPr txBox="1">
                <a:spLocks noRot="1" noChangeAspect="1" noMove="1" noResize="1" noEditPoints="1" noAdjustHandles="1" noChangeArrowheads="1" noChangeShapeType="1" noTextEdit="1"/>
              </p:cNvSpPr>
              <p:nvPr/>
            </p:nvSpPr>
            <p:spPr>
              <a:xfrm>
                <a:off x="7614787" y="584662"/>
                <a:ext cx="4508051" cy="5951287"/>
              </a:xfrm>
              <a:prstGeom prst="rect">
                <a:avLst/>
              </a:prstGeom>
              <a:blipFill>
                <a:blip r:embed="rId3"/>
                <a:stretch>
                  <a:fillRect l="-1617" t="-613" r="-539" b="-920"/>
                </a:stretch>
              </a:blipFill>
              <a:ln>
                <a:solidFill>
                  <a:schemeClr val="accent1"/>
                </a:solidFill>
              </a:ln>
            </p:spPr>
            <p:txBody>
              <a:bodyPr/>
              <a:lstStyle/>
              <a:p>
                <a:r>
                  <a:rPr lang="en-GB">
                    <a:noFill/>
                  </a:rPr>
                  <a:t> </a:t>
                </a:r>
              </a:p>
            </p:txBody>
          </p:sp>
        </mc:Fallback>
      </mc:AlternateContent>
      <p:sp>
        <p:nvSpPr>
          <p:cNvPr id="3" name="TextBox 2">
            <a:extLst>
              <a:ext uri="{FF2B5EF4-FFF2-40B4-BE49-F238E27FC236}">
                <a16:creationId xmlns:a16="http://schemas.microsoft.com/office/drawing/2014/main" id="{1BD6A123-FC00-4E4C-830D-17C5B3E7685B}"/>
              </a:ext>
            </a:extLst>
          </p:cNvPr>
          <p:cNvSpPr txBox="1"/>
          <p:nvPr/>
        </p:nvSpPr>
        <p:spPr>
          <a:xfrm>
            <a:off x="5322630" y="582209"/>
            <a:ext cx="2020244" cy="461537"/>
          </a:xfrm>
          <a:prstGeom prst="rect">
            <a:avLst/>
          </a:prstGeom>
          <a:solidFill>
            <a:schemeClr val="bg1"/>
          </a:solidFill>
          <a:ln>
            <a:solidFill>
              <a:schemeClr val="accent1"/>
            </a:solidFill>
          </a:ln>
        </p:spPr>
        <p:txBody>
          <a:bodyPr wrap="square" rtlCol="0">
            <a:spAutoFit/>
          </a:bodyPr>
          <a:lstStyle/>
          <a:p>
            <a:r>
              <a:rPr lang="en-GB" sz="2399" dirty="0">
                <a:solidFill>
                  <a:srgbClr val="0000FF"/>
                </a:solidFill>
              </a:rPr>
              <a:t>mean(O-B)</a:t>
            </a:r>
          </a:p>
        </p:txBody>
      </p:sp>
      <p:cxnSp>
        <p:nvCxnSpPr>
          <p:cNvPr id="8" name="Straight Arrow Connector 7">
            <a:extLst>
              <a:ext uri="{FF2B5EF4-FFF2-40B4-BE49-F238E27FC236}">
                <a16:creationId xmlns:a16="http://schemas.microsoft.com/office/drawing/2014/main" id="{83C7F03F-9537-45D3-B138-8385C8117921}"/>
              </a:ext>
            </a:extLst>
          </p:cNvPr>
          <p:cNvCxnSpPr>
            <a:cxnSpLocks/>
            <a:stCxn id="3" idx="2"/>
          </p:cNvCxnSpPr>
          <p:nvPr/>
        </p:nvCxnSpPr>
        <p:spPr>
          <a:xfrm flipH="1">
            <a:off x="4223182" y="1043746"/>
            <a:ext cx="2109570" cy="785312"/>
          </a:xfrm>
          <a:prstGeom prst="straightConnector1">
            <a:avLst/>
          </a:prstGeom>
          <a:ln>
            <a:solidFill>
              <a:srgbClr val="0000FF"/>
            </a:solidFill>
            <a:tailEnd type="triangle" w="lg" len="lg"/>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F52267D1-7F48-4122-A233-855B9149FED3}"/>
              </a:ext>
            </a:extLst>
          </p:cNvPr>
          <p:cNvSpPr txBox="1"/>
          <p:nvPr/>
        </p:nvSpPr>
        <p:spPr>
          <a:xfrm>
            <a:off x="6043053" y="3078190"/>
            <a:ext cx="1446899" cy="1569205"/>
          </a:xfrm>
          <a:prstGeom prst="rect">
            <a:avLst/>
          </a:prstGeom>
          <a:solidFill>
            <a:schemeClr val="bg1"/>
          </a:solidFill>
          <a:ln>
            <a:solidFill>
              <a:schemeClr val="accent1"/>
            </a:solidFill>
          </a:ln>
        </p:spPr>
        <p:txBody>
          <a:bodyPr wrap="square" rtlCol="0">
            <a:spAutoFit/>
          </a:bodyPr>
          <a:lstStyle/>
          <a:p>
            <a:r>
              <a:rPr lang="en-GB" sz="2399" dirty="0">
                <a:solidFill>
                  <a:srgbClr val="05FFFF"/>
                </a:solidFill>
              </a:rPr>
              <a:t>Robust standard deviation (O-B)</a:t>
            </a:r>
          </a:p>
        </p:txBody>
      </p:sp>
      <p:cxnSp>
        <p:nvCxnSpPr>
          <p:cNvPr id="13" name="Straight Arrow Connector 12">
            <a:extLst>
              <a:ext uri="{FF2B5EF4-FFF2-40B4-BE49-F238E27FC236}">
                <a16:creationId xmlns:a16="http://schemas.microsoft.com/office/drawing/2014/main" id="{10B28B19-E59E-42D9-AE6A-B122897E368F}"/>
              </a:ext>
            </a:extLst>
          </p:cNvPr>
          <p:cNvCxnSpPr>
            <a:cxnSpLocks/>
            <a:stCxn id="12" idx="1"/>
          </p:cNvCxnSpPr>
          <p:nvPr/>
        </p:nvCxnSpPr>
        <p:spPr>
          <a:xfrm flipH="1" flipV="1">
            <a:off x="5014855" y="3660085"/>
            <a:ext cx="1028198" cy="202707"/>
          </a:xfrm>
          <a:prstGeom prst="straightConnector1">
            <a:avLst/>
          </a:prstGeom>
          <a:ln>
            <a:solidFill>
              <a:srgbClr val="00FFFF"/>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4B94AC7A-93F6-41AA-B150-13A4B7D042FA}"/>
              </a:ext>
            </a:extLst>
          </p:cNvPr>
          <p:cNvSpPr txBox="1"/>
          <p:nvPr/>
        </p:nvSpPr>
        <p:spPr>
          <a:xfrm>
            <a:off x="6219297" y="1952602"/>
            <a:ext cx="1123577" cy="830756"/>
          </a:xfrm>
          <a:prstGeom prst="rect">
            <a:avLst/>
          </a:prstGeom>
          <a:solidFill>
            <a:schemeClr val="bg1"/>
          </a:solidFill>
          <a:ln>
            <a:solidFill>
              <a:schemeClr val="accent1"/>
            </a:solidFill>
          </a:ln>
        </p:spPr>
        <p:txBody>
          <a:bodyPr wrap="square" rtlCol="0">
            <a:spAutoFit/>
          </a:bodyPr>
          <a:lstStyle/>
          <a:p>
            <a:r>
              <a:rPr lang="en-GB" sz="2399" dirty="0">
                <a:solidFill>
                  <a:srgbClr val="FF7F00"/>
                </a:solidFill>
              </a:rPr>
              <a:t>Obs count</a:t>
            </a:r>
          </a:p>
        </p:txBody>
      </p:sp>
      <p:cxnSp>
        <p:nvCxnSpPr>
          <p:cNvPr id="16" name="Straight Arrow Connector 15">
            <a:extLst>
              <a:ext uri="{FF2B5EF4-FFF2-40B4-BE49-F238E27FC236}">
                <a16:creationId xmlns:a16="http://schemas.microsoft.com/office/drawing/2014/main" id="{5D387D20-FF14-4009-966C-FC9B719188AD}"/>
              </a:ext>
            </a:extLst>
          </p:cNvPr>
          <p:cNvCxnSpPr>
            <a:cxnSpLocks/>
            <a:stCxn id="15" idx="1"/>
          </p:cNvCxnSpPr>
          <p:nvPr/>
        </p:nvCxnSpPr>
        <p:spPr>
          <a:xfrm flipH="1">
            <a:off x="3935297" y="2367980"/>
            <a:ext cx="2284000" cy="437650"/>
          </a:xfrm>
          <a:prstGeom prst="straightConnector1">
            <a:avLst/>
          </a:prstGeom>
          <a:ln>
            <a:solidFill>
              <a:srgbClr val="FFC000"/>
            </a:solidFill>
            <a:tailEnd type="triangle" w="lg" len="lg"/>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2D936838-FF85-44BB-A0F1-0DD1624834FB}"/>
                  </a:ext>
                </a:extLst>
              </p:cNvPr>
              <p:cNvSpPr txBox="1"/>
              <p:nvPr/>
            </p:nvSpPr>
            <p:spPr>
              <a:xfrm>
                <a:off x="6020544" y="4669667"/>
                <a:ext cx="1528831" cy="1938431"/>
              </a:xfrm>
              <a:prstGeom prst="rect">
                <a:avLst/>
              </a:prstGeom>
              <a:solidFill>
                <a:schemeClr val="bg1"/>
              </a:solidFill>
              <a:ln>
                <a:solidFill>
                  <a:schemeClr val="accent1"/>
                </a:solidFill>
              </a:ln>
            </p:spPr>
            <p:txBody>
              <a:bodyPr wrap="square" rtlCol="0">
                <a:spAutoFit/>
              </a:bodyPr>
              <a:lstStyle/>
              <a:p>
                <a:r>
                  <a:rPr lang="en-GB" sz="2399" dirty="0">
                    <a:solidFill>
                      <a:srgbClr val="BE27FF"/>
                    </a:solidFill>
                  </a:rPr>
                  <a:t>L2B processor estimated error:</a:t>
                </a:r>
                <a14:m>
                  <m:oMath xmlns:m="http://schemas.openxmlformats.org/officeDocument/2006/math">
                    <m:sSub>
                      <m:sSubPr>
                        <m:ctrlPr>
                          <a:rPr lang="en-GB" sz="2399" i="1">
                            <a:solidFill>
                              <a:srgbClr val="BE27FF"/>
                            </a:solidFill>
                            <a:latin typeface="Cambria Math" panose="02040503050406030204" pitchFamily="18" charset="0"/>
                          </a:rPr>
                        </m:ctrlPr>
                      </m:sSubPr>
                      <m:e>
                        <m:r>
                          <a:rPr lang="en-GB" sz="2399" i="1">
                            <a:solidFill>
                              <a:srgbClr val="BE27FF"/>
                            </a:solidFill>
                            <a:latin typeface="Cambria Math" panose="02040503050406030204" pitchFamily="18" charset="0"/>
                            <a:ea typeface="Cambria Math" panose="02040503050406030204" pitchFamily="18" charset="0"/>
                          </a:rPr>
                          <m:t>𝜎</m:t>
                        </m:r>
                      </m:e>
                      <m:sub>
                        <m:r>
                          <a:rPr lang="en-GB" sz="2399" i="1">
                            <a:solidFill>
                              <a:srgbClr val="BE27FF"/>
                            </a:solidFill>
                            <a:latin typeface="Cambria Math" panose="02040503050406030204" pitchFamily="18" charset="0"/>
                          </a:rPr>
                          <m:t>𝑂𝑒𝑠𝑡</m:t>
                        </m:r>
                      </m:sub>
                    </m:sSub>
                  </m:oMath>
                </a14:m>
                <a:r>
                  <a:rPr lang="en-GB" sz="2399" dirty="0">
                    <a:solidFill>
                      <a:srgbClr val="BE27FF"/>
                    </a:solidFill>
                  </a:rPr>
                  <a:t> </a:t>
                </a:r>
              </a:p>
            </p:txBody>
          </p:sp>
        </mc:Choice>
        <mc:Fallback xmlns="">
          <p:sp>
            <p:nvSpPr>
              <p:cNvPr id="20" name="TextBox 19">
                <a:extLst>
                  <a:ext uri="{FF2B5EF4-FFF2-40B4-BE49-F238E27FC236}">
                    <a16:creationId xmlns:a16="http://schemas.microsoft.com/office/drawing/2014/main" id="{2D936838-FF85-44BB-A0F1-0DD1624834FB}"/>
                  </a:ext>
                </a:extLst>
              </p:cNvPr>
              <p:cNvSpPr txBox="1">
                <a:spLocks noRot="1" noChangeAspect="1" noMove="1" noResize="1" noEditPoints="1" noAdjustHandles="1" noChangeArrowheads="1" noChangeShapeType="1" noTextEdit="1"/>
              </p:cNvSpPr>
              <p:nvPr/>
            </p:nvSpPr>
            <p:spPr>
              <a:xfrm>
                <a:off x="6020544" y="4669667"/>
                <a:ext cx="1528831" cy="1938431"/>
              </a:xfrm>
              <a:prstGeom prst="rect">
                <a:avLst/>
              </a:prstGeom>
              <a:blipFill>
                <a:blip r:embed="rId4"/>
                <a:stretch>
                  <a:fillRect l="-5952" t="-1875" r="-11111"/>
                </a:stretch>
              </a:blipFill>
              <a:ln>
                <a:solidFill>
                  <a:schemeClr val="accent1"/>
                </a:solidFill>
              </a:ln>
            </p:spPr>
            <p:txBody>
              <a:bodyPr/>
              <a:lstStyle/>
              <a:p>
                <a:r>
                  <a:rPr lang="en-GB">
                    <a:noFill/>
                  </a:rPr>
                  <a:t> </a:t>
                </a:r>
              </a:p>
            </p:txBody>
          </p:sp>
        </mc:Fallback>
      </mc:AlternateContent>
      <p:cxnSp>
        <p:nvCxnSpPr>
          <p:cNvPr id="21" name="Straight Arrow Connector 20">
            <a:extLst>
              <a:ext uri="{FF2B5EF4-FFF2-40B4-BE49-F238E27FC236}">
                <a16:creationId xmlns:a16="http://schemas.microsoft.com/office/drawing/2014/main" id="{5F27D6D1-3BF8-4569-8652-4C85D69A8BA1}"/>
              </a:ext>
            </a:extLst>
          </p:cNvPr>
          <p:cNvCxnSpPr>
            <a:cxnSpLocks/>
            <a:stCxn id="20" idx="1"/>
          </p:cNvCxnSpPr>
          <p:nvPr/>
        </p:nvCxnSpPr>
        <p:spPr>
          <a:xfrm flipH="1" flipV="1">
            <a:off x="4439091" y="5251563"/>
            <a:ext cx="1581453" cy="387320"/>
          </a:xfrm>
          <a:prstGeom prst="straightConnector1">
            <a:avLst/>
          </a:prstGeom>
          <a:ln>
            <a:solidFill>
              <a:srgbClr val="CA4EFF"/>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902999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A5D0A6D-BC07-4389-AA68-059256351A58}"/>
              </a:ext>
            </a:extLst>
          </p:cNvPr>
          <p:cNvSpPr>
            <a:spLocks noGrp="1"/>
          </p:cNvSpPr>
          <p:nvPr>
            <p:ph type="sldNum" sz="quarter" idx="10"/>
          </p:nvPr>
        </p:nvSpPr>
        <p:spPr/>
        <p:txBody>
          <a:bodyPr/>
          <a:lstStyle/>
          <a:p>
            <a:fld id="{6B3B0B0F-E794-1244-9699-107C60B9C23A}" type="slidenum">
              <a:rPr lang="en-US" smtClean="0"/>
              <a:pPr/>
              <a:t>31</a:t>
            </a:fld>
            <a:endParaRPr lang="en-US" dirty="0"/>
          </a:p>
        </p:txBody>
      </p:sp>
      <p:sp>
        <p:nvSpPr>
          <p:cNvPr id="7" name="Title 1">
            <a:extLst>
              <a:ext uri="{FF2B5EF4-FFF2-40B4-BE49-F238E27FC236}">
                <a16:creationId xmlns:a16="http://schemas.microsoft.com/office/drawing/2014/main" id="{42FFD229-3145-4E4E-9290-8FF6DB4CE578}"/>
              </a:ext>
            </a:extLst>
          </p:cNvPr>
          <p:cNvSpPr txBox="1">
            <a:spLocks/>
          </p:cNvSpPr>
          <p:nvPr/>
        </p:nvSpPr>
        <p:spPr>
          <a:xfrm>
            <a:off x="403182" y="100477"/>
            <a:ext cx="11785466" cy="369225"/>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r>
              <a:rPr lang="en-GB" sz="2399" dirty="0"/>
              <a:t>Global HLOS O-B statistics for </a:t>
            </a:r>
            <a:r>
              <a:rPr lang="en-GB" sz="2399" b="1" dirty="0"/>
              <a:t>L2B Mie-cloudy</a:t>
            </a:r>
            <a:r>
              <a:rPr lang="en-GB" sz="2399" dirty="0"/>
              <a:t>, </a:t>
            </a:r>
            <a:r>
              <a:rPr lang="en-GB" sz="2399" b="1" dirty="0"/>
              <a:t>10 orbits on 21 Jan 2020</a:t>
            </a:r>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3D20C5FB-4F64-4B6A-97B1-925DB62DB49C}"/>
                  </a:ext>
                </a:extLst>
              </p:cNvPr>
              <p:cNvSpPr txBox="1"/>
              <p:nvPr/>
            </p:nvSpPr>
            <p:spPr>
              <a:xfrm>
                <a:off x="6432463" y="466916"/>
                <a:ext cx="5756185" cy="5708294"/>
              </a:xfrm>
              <a:prstGeom prst="rect">
                <a:avLst/>
              </a:prstGeom>
              <a:solidFill>
                <a:schemeClr val="bg1"/>
              </a:solidFill>
              <a:ln>
                <a:solidFill>
                  <a:schemeClr val="tx1"/>
                </a:solidFill>
              </a:ln>
            </p:spPr>
            <p:txBody>
              <a:bodyPr wrap="square" rtlCol="0">
                <a:spAutoFit/>
              </a:bodyPr>
              <a:lstStyle/>
              <a:p>
                <a:pPr marL="342798" indent="-342798">
                  <a:buFont typeface="Arial" panose="020B0604020202020204" pitchFamily="34" charset="0"/>
                  <a:buChar char="•"/>
                </a:pPr>
                <a:r>
                  <a:rPr lang="en-GB" sz="2399" dirty="0">
                    <a:solidFill>
                      <a:schemeClr val="tx2"/>
                    </a:solidFill>
                  </a:rPr>
                  <a:t>Global average bias is reasonable and stable with time</a:t>
                </a:r>
              </a:p>
              <a:p>
                <a:pPr marL="342798" indent="-342798">
                  <a:buFont typeface="Arial" panose="020B0604020202020204" pitchFamily="34" charset="0"/>
                  <a:buChar char="•"/>
                </a:pPr>
                <a:r>
                  <a:rPr lang="en-GB" sz="2399" dirty="0">
                    <a:solidFill>
                      <a:schemeClr val="tx2"/>
                    </a:solidFill>
                  </a:rPr>
                  <a:t>Global average robust std. dev. (O-B):</a:t>
                </a:r>
              </a:p>
              <a:p>
                <a:pPr marL="742727" lvl="1" indent="-285664">
                  <a:buFont typeface="Arial" panose="020B0604020202020204" pitchFamily="34" charset="0"/>
                  <a:buChar char="•"/>
                </a:pPr>
                <a:r>
                  <a:rPr lang="en-GB" sz="2399" dirty="0"/>
                  <a:t>Profile average = </a:t>
                </a:r>
                <a:r>
                  <a:rPr lang="en-GB" sz="2399" b="1" dirty="0"/>
                  <a:t>4.2 m/s</a:t>
                </a:r>
              </a:p>
              <a:p>
                <a:pPr marL="742727" lvl="1" indent="-285664">
                  <a:buFont typeface="Arial" panose="020B0604020202020204" pitchFamily="34" charset="0"/>
                  <a:buChar char="•"/>
                </a:pPr>
                <a:r>
                  <a:rPr lang="en-GB" sz="2399" dirty="0"/>
                  <a:t>At 1-2 km ~ </a:t>
                </a:r>
                <a:r>
                  <a:rPr lang="en-GB" sz="2399" b="1" dirty="0"/>
                  <a:t>3.5 m/s</a:t>
                </a:r>
              </a:p>
              <a:p>
                <a:pPr marL="285664" indent="-285664">
                  <a:buFont typeface="Arial" panose="020B0604020202020204" pitchFamily="34" charset="0"/>
                  <a:buChar char="•"/>
                </a:pPr>
                <a:endParaRPr lang="en-GB" sz="2399" dirty="0"/>
              </a:p>
              <a:p>
                <a:pPr marL="285664" indent="-285664">
                  <a:buFont typeface="Arial" panose="020B0604020202020204" pitchFamily="34" charset="0"/>
                  <a:buChar char="•"/>
                </a:pPr>
                <a:r>
                  <a:rPr lang="en-GB" sz="2399" i="1" dirty="0"/>
                  <a:t>Estimated</a:t>
                </a:r>
                <a:r>
                  <a:rPr lang="en-GB" sz="2399" dirty="0"/>
                  <a:t> observation random error from O-B departures </a:t>
                </a:r>
                <a14:m>
                  <m:oMath xmlns:m="http://schemas.openxmlformats.org/officeDocument/2006/math">
                    <m:rad>
                      <m:radPr>
                        <m:degHide m:val="on"/>
                        <m:ctrlPr>
                          <a:rPr lang="en-GB" sz="2399" i="1">
                            <a:latin typeface="Cambria Math" panose="02040503050406030204" pitchFamily="18" charset="0"/>
                          </a:rPr>
                        </m:ctrlPr>
                      </m:radPr>
                      <m:deg/>
                      <m:e>
                        <m:sSup>
                          <m:sSupPr>
                            <m:ctrlPr>
                              <a:rPr lang="en-GB" sz="2399" i="1">
                                <a:latin typeface="Cambria Math" panose="02040503050406030204" pitchFamily="18" charset="0"/>
                              </a:rPr>
                            </m:ctrlPr>
                          </m:sSupPr>
                          <m:e>
                            <m:r>
                              <a:rPr lang="en-GB" sz="2399" i="1">
                                <a:latin typeface="Cambria Math" panose="02040503050406030204" pitchFamily="18" charset="0"/>
                              </a:rPr>
                              <m:t>𝑠𝑡</m:t>
                            </m:r>
                            <m:r>
                              <a:rPr lang="en-GB" sz="2399" i="1">
                                <a:latin typeface="Cambria Math" panose="02040503050406030204" pitchFamily="18" charset="0"/>
                              </a:rPr>
                              <m:t>.</m:t>
                            </m:r>
                            <m:r>
                              <a:rPr lang="en-GB" sz="2399" i="1">
                                <a:latin typeface="Cambria Math" panose="02040503050406030204" pitchFamily="18" charset="0"/>
                              </a:rPr>
                              <m:t>𝑑𝑒𝑣</m:t>
                            </m:r>
                            <m:r>
                              <a:rPr lang="en-GB" sz="2399" i="1">
                                <a:latin typeface="Cambria Math" panose="02040503050406030204" pitchFamily="18" charset="0"/>
                              </a:rPr>
                              <m:t>(</m:t>
                            </m:r>
                            <m:r>
                              <a:rPr lang="en-GB" sz="2399" i="1">
                                <a:latin typeface="Cambria Math" panose="02040503050406030204" pitchFamily="18" charset="0"/>
                              </a:rPr>
                              <m:t>𝑂</m:t>
                            </m:r>
                            <m:r>
                              <a:rPr lang="en-GB" sz="2399" i="1">
                                <a:latin typeface="Cambria Math" panose="02040503050406030204" pitchFamily="18" charset="0"/>
                              </a:rPr>
                              <m:t>−</m:t>
                            </m:r>
                            <m:r>
                              <a:rPr lang="en-GB" sz="2399" i="1">
                                <a:latin typeface="Cambria Math" panose="02040503050406030204" pitchFamily="18" charset="0"/>
                              </a:rPr>
                              <m:t>𝐵</m:t>
                            </m:r>
                            <m:r>
                              <a:rPr lang="en-GB" sz="2399" i="1">
                                <a:latin typeface="Cambria Math" panose="02040503050406030204" pitchFamily="18" charset="0"/>
                              </a:rPr>
                              <m:t>))</m:t>
                            </m:r>
                          </m:e>
                          <m:sup>
                            <m:r>
                              <a:rPr lang="en-GB" sz="2399" i="1">
                                <a:latin typeface="Cambria Math" panose="02040503050406030204" pitchFamily="18" charset="0"/>
                              </a:rPr>
                              <m:t>2</m:t>
                            </m:r>
                          </m:sup>
                        </m:sSup>
                        <m:r>
                          <a:rPr lang="en-GB" sz="2399" i="1">
                            <a:latin typeface="Cambria Math" panose="02040503050406030204" pitchFamily="18" charset="0"/>
                          </a:rPr>
                          <m:t>−</m:t>
                        </m:r>
                        <m:sSup>
                          <m:sSupPr>
                            <m:ctrlPr>
                              <a:rPr lang="en-GB" sz="2399" i="1">
                                <a:latin typeface="Cambria Math" panose="02040503050406030204" pitchFamily="18" charset="0"/>
                              </a:rPr>
                            </m:ctrlPr>
                          </m:sSupPr>
                          <m:e>
                            <m:sSub>
                              <m:sSubPr>
                                <m:ctrlPr>
                                  <a:rPr lang="en-GB" sz="2399" i="1">
                                    <a:latin typeface="Cambria Math" panose="02040503050406030204" pitchFamily="18" charset="0"/>
                                  </a:rPr>
                                </m:ctrlPr>
                              </m:sSubPr>
                              <m:e>
                                <m:r>
                                  <a:rPr lang="en-GB" sz="2399" i="1">
                                    <a:latin typeface="Cambria Math" panose="02040503050406030204" pitchFamily="18" charset="0"/>
                                    <a:ea typeface="Cambria Math" panose="02040503050406030204" pitchFamily="18" charset="0"/>
                                  </a:rPr>
                                  <m:t>𝜎</m:t>
                                </m:r>
                              </m:e>
                              <m:sub>
                                <m:r>
                                  <a:rPr lang="en-GB" sz="2399" i="1">
                                    <a:latin typeface="Cambria Math" panose="02040503050406030204" pitchFamily="18" charset="0"/>
                                  </a:rPr>
                                  <m:t>𝐵</m:t>
                                </m:r>
                              </m:sub>
                            </m:sSub>
                          </m:e>
                          <m:sup>
                            <m:r>
                              <a:rPr lang="en-GB" sz="2399" i="1">
                                <a:latin typeface="Cambria Math" panose="02040503050406030204" pitchFamily="18" charset="0"/>
                              </a:rPr>
                              <m:t>2</m:t>
                            </m:r>
                          </m:sup>
                        </m:sSup>
                      </m:e>
                    </m:rad>
                  </m:oMath>
                </a14:m>
                <a:r>
                  <a:rPr lang="en-GB" sz="2399" dirty="0"/>
                  <a:t> is</a:t>
                </a:r>
              </a:p>
              <a:p>
                <a:pPr marL="742727" lvl="1" indent="-285664">
                  <a:buFont typeface="Arial" panose="020B0604020202020204" pitchFamily="34" charset="0"/>
                  <a:buChar char="•"/>
                </a:pPr>
                <a:r>
                  <a:rPr lang="en-GB" sz="2399" dirty="0"/>
                  <a:t>Profile average =</a:t>
                </a:r>
                <a:r>
                  <a:rPr lang="en-GB" sz="2399" b="1" dirty="0"/>
                  <a:t> 3.7 m/s</a:t>
                </a:r>
              </a:p>
              <a:p>
                <a:pPr marL="742727" lvl="1" indent="-285664">
                  <a:buFont typeface="Arial" panose="020B0604020202020204" pitchFamily="34" charset="0"/>
                  <a:buChar char="•"/>
                </a:pPr>
                <a:r>
                  <a:rPr lang="en-GB" sz="2399" dirty="0"/>
                  <a:t>At 1-2 km  =</a:t>
                </a:r>
                <a:r>
                  <a:rPr lang="en-GB" sz="2399" b="1" dirty="0"/>
                  <a:t> 2.9 m/s</a:t>
                </a:r>
              </a:p>
              <a:p>
                <a:pPr marL="285664" indent="-285664">
                  <a:buFont typeface="Arial" panose="020B0604020202020204" pitchFamily="34" charset="0"/>
                  <a:buChar char="•"/>
                </a:pPr>
                <a:r>
                  <a:rPr lang="en-GB" sz="2399" dirty="0"/>
                  <a:t>Mie averaging length scale is </a:t>
                </a:r>
                <a14:m>
                  <m:oMath xmlns:m="http://schemas.openxmlformats.org/officeDocument/2006/math">
                    <m:r>
                      <a:rPr lang="en-GB" sz="2399" i="1">
                        <a:latin typeface="Cambria Math" panose="02040503050406030204" pitchFamily="18" charset="0"/>
                        <a:ea typeface="Cambria Math" panose="02040503050406030204" pitchFamily="18" charset="0"/>
                      </a:rPr>
                      <m:t>≤</m:t>
                    </m:r>
                  </m:oMath>
                </a14:m>
                <a:r>
                  <a:rPr lang="en-GB" sz="2399" dirty="0"/>
                  <a:t> 14 km (Rayleigh is </a:t>
                </a:r>
                <a14:m>
                  <m:oMath xmlns:m="http://schemas.openxmlformats.org/officeDocument/2006/math">
                    <m:r>
                      <a:rPr lang="en-GB" sz="2399" i="1">
                        <a:latin typeface="Cambria Math" panose="02040503050406030204" pitchFamily="18" charset="0"/>
                        <a:ea typeface="Cambria Math" panose="02040503050406030204" pitchFamily="18" charset="0"/>
                      </a:rPr>
                      <m:t>≤</m:t>
                    </m:r>
                  </m:oMath>
                </a14:m>
                <a:r>
                  <a:rPr lang="en-GB" sz="2399" dirty="0"/>
                  <a:t> ~86 km)  </a:t>
                </a:r>
              </a:p>
              <a:p>
                <a:pPr marL="285664" indent="-285664">
                  <a:buFont typeface="Arial" panose="020B0604020202020204" pitchFamily="34" charset="0"/>
                  <a:buChar char="•"/>
                </a:pPr>
                <a:r>
                  <a:rPr lang="en-GB" sz="2399" dirty="0">
                    <a:solidFill>
                      <a:srgbClr val="00B050"/>
                    </a:solidFill>
                  </a:rPr>
                  <a:t>Mie noise better despite finer horizontal resolution than Rayleigh</a:t>
                </a:r>
              </a:p>
            </p:txBody>
          </p:sp>
        </mc:Choice>
        <mc:Fallback>
          <p:sp>
            <p:nvSpPr>
              <p:cNvPr id="8" name="TextBox 7">
                <a:extLst>
                  <a:ext uri="{FF2B5EF4-FFF2-40B4-BE49-F238E27FC236}">
                    <a16:creationId xmlns:a16="http://schemas.microsoft.com/office/drawing/2014/main" id="{3D20C5FB-4F64-4B6A-97B1-925DB62DB49C}"/>
                  </a:ext>
                </a:extLst>
              </p:cNvPr>
              <p:cNvSpPr txBox="1">
                <a:spLocks noRot="1" noChangeAspect="1" noMove="1" noResize="1" noEditPoints="1" noAdjustHandles="1" noChangeArrowheads="1" noChangeShapeType="1" noTextEdit="1"/>
              </p:cNvSpPr>
              <p:nvPr/>
            </p:nvSpPr>
            <p:spPr>
              <a:xfrm>
                <a:off x="6432463" y="466916"/>
                <a:ext cx="5756185" cy="5708294"/>
              </a:xfrm>
              <a:prstGeom prst="rect">
                <a:avLst/>
              </a:prstGeom>
              <a:blipFill>
                <a:blip r:embed="rId2"/>
                <a:stretch>
                  <a:fillRect l="-1268" t="-640" r="-2643" b="-1493"/>
                </a:stretch>
              </a:blipFill>
              <a:ln>
                <a:solidFill>
                  <a:schemeClr val="tx1"/>
                </a:solidFill>
              </a:ln>
            </p:spPr>
            <p:txBody>
              <a:bodyPr/>
              <a:lstStyle/>
              <a:p>
                <a:r>
                  <a:rPr lang="en-GB">
                    <a:noFill/>
                  </a:rPr>
                  <a:t> </a:t>
                </a:r>
              </a:p>
            </p:txBody>
          </p:sp>
        </mc:Fallback>
      </mc:AlternateContent>
      <p:sp>
        <p:nvSpPr>
          <p:cNvPr id="6" name="Rectangle 5">
            <a:extLst>
              <a:ext uri="{FF2B5EF4-FFF2-40B4-BE49-F238E27FC236}">
                <a16:creationId xmlns:a16="http://schemas.microsoft.com/office/drawing/2014/main" id="{E4E1D5A7-2DCE-4937-9F8E-9F6A9BEAE3DF}"/>
              </a:ext>
            </a:extLst>
          </p:cNvPr>
          <p:cNvSpPr/>
          <p:nvPr/>
        </p:nvSpPr>
        <p:spPr>
          <a:xfrm>
            <a:off x="265929" y="982442"/>
            <a:ext cx="2326149" cy="50279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799" dirty="0"/>
          </a:p>
        </p:txBody>
      </p:sp>
      <p:pic>
        <p:nvPicPr>
          <p:cNvPr id="3" name="Picture 2">
            <a:extLst>
              <a:ext uri="{FF2B5EF4-FFF2-40B4-BE49-F238E27FC236}">
                <a16:creationId xmlns:a16="http://schemas.microsoft.com/office/drawing/2014/main" id="{9CD170A3-DD2A-4EF1-B72F-71817E52EFC8}"/>
              </a:ext>
            </a:extLst>
          </p:cNvPr>
          <p:cNvPicPr>
            <a:picLocks noChangeAspect="1"/>
          </p:cNvPicPr>
          <p:nvPr/>
        </p:nvPicPr>
        <p:blipFill rotWithShape="1">
          <a:blip r:embed="rId3">
            <a:extLst>
              <a:ext uri="{28A0092B-C50C-407E-A947-70E740481C1C}">
                <a14:useLocalDpi xmlns:a14="http://schemas.microsoft.com/office/drawing/2010/main" val="0"/>
              </a:ext>
            </a:extLst>
          </a:blip>
          <a:srcRect t="8370"/>
          <a:stretch/>
        </p:blipFill>
        <p:spPr>
          <a:xfrm>
            <a:off x="0" y="792781"/>
            <a:ext cx="6432463" cy="6064227"/>
          </a:xfrm>
          <a:prstGeom prst="rect">
            <a:avLst/>
          </a:prstGeom>
        </p:spPr>
      </p:pic>
    </p:spTree>
    <p:extLst>
      <p:ext uri="{BB962C8B-B14F-4D97-AF65-F5344CB8AC3E}">
        <p14:creationId xmlns:p14="http://schemas.microsoft.com/office/powerpoint/2010/main" val="29112306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80FF-55ED-417A-BA0C-B72BA6846AB7}"/>
              </a:ext>
            </a:extLst>
          </p:cNvPr>
          <p:cNvSpPr>
            <a:spLocks noGrp="1"/>
          </p:cNvSpPr>
          <p:nvPr>
            <p:ph type="title"/>
          </p:nvPr>
        </p:nvSpPr>
        <p:spPr>
          <a:xfrm>
            <a:off x="768593" y="150027"/>
            <a:ext cx="11227401" cy="369226"/>
          </a:xfrm>
        </p:spPr>
        <p:txBody>
          <a:bodyPr/>
          <a:lstStyle/>
          <a:p>
            <a:r>
              <a:rPr lang="en-GB" b="1" dirty="0"/>
              <a:t>A breakthrough in 2019</a:t>
            </a:r>
            <a:r>
              <a:rPr lang="en-GB" dirty="0"/>
              <a:t>: explanation for dominant source of </a:t>
            </a:r>
            <a:r>
              <a:rPr lang="en-GB" b="0" dirty="0"/>
              <a:t>Rayleigh wind bias </a:t>
            </a:r>
            <a:r>
              <a:rPr lang="en-GB" dirty="0"/>
              <a:t>which </a:t>
            </a:r>
            <a:r>
              <a:rPr lang="en-GB" b="0" dirty="0"/>
              <a:t>varies on less than one orbit time-scales was found</a:t>
            </a:r>
          </a:p>
        </p:txBody>
      </p:sp>
      <p:sp>
        <p:nvSpPr>
          <p:cNvPr id="3" name="Content Placeholder 2">
            <a:extLst>
              <a:ext uri="{FF2B5EF4-FFF2-40B4-BE49-F238E27FC236}">
                <a16:creationId xmlns:a16="http://schemas.microsoft.com/office/drawing/2014/main" id="{B1D51506-6DBA-4053-9AE2-3583FF4CF4AE}"/>
              </a:ext>
            </a:extLst>
          </p:cNvPr>
          <p:cNvSpPr>
            <a:spLocks noGrp="1"/>
          </p:cNvSpPr>
          <p:nvPr>
            <p:ph sz="quarter" idx="14"/>
          </p:nvPr>
        </p:nvSpPr>
        <p:spPr>
          <a:xfrm>
            <a:off x="746333" y="1362178"/>
            <a:ext cx="9716020" cy="4102319"/>
          </a:xfrm>
        </p:spPr>
        <p:txBody>
          <a:bodyPr/>
          <a:lstStyle/>
          <a:p>
            <a:r>
              <a:rPr lang="en-GB" sz="1999" dirty="0"/>
              <a:t>Investigations showed Rayleigh </a:t>
            </a:r>
            <a:r>
              <a:rPr lang="en-GB" sz="1999" b="1" dirty="0"/>
              <a:t>wind bias</a:t>
            </a:r>
            <a:r>
              <a:rPr lang="en-GB" sz="1999" dirty="0"/>
              <a:t>, which varies along the orbit, is strongly correlated with telescope </a:t>
            </a:r>
            <a:r>
              <a:rPr lang="en-GB" sz="1999" b="1" dirty="0"/>
              <a:t>primary mirror temperatures variations</a:t>
            </a:r>
          </a:p>
          <a:p>
            <a:r>
              <a:rPr lang="en-GB" sz="1999" dirty="0"/>
              <a:t>Temperatures vary due to varying Earthshine and the mirror’s thermal control</a:t>
            </a:r>
          </a:p>
          <a:p>
            <a:pPr lvl="1"/>
            <a:r>
              <a:rPr lang="en-GB" sz="1999" dirty="0"/>
              <a:t>Temperature variations correlate with outgoing SW and LW radiation</a:t>
            </a:r>
          </a:p>
          <a:p>
            <a:r>
              <a:rPr lang="en-GB" sz="1999" i="1" dirty="0"/>
              <a:t>Probable mechanism: </a:t>
            </a:r>
            <a:r>
              <a:rPr lang="en-GB" sz="1999" dirty="0"/>
              <a:t>thermal variations alter primary mirror shape, causing angular changes of light onto spectrometer, causing apparent frequency changes</a:t>
            </a:r>
          </a:p>
          <a:p>
            <a:r>
              <a:rPr lang="en-GB" sz="1999" b="1" dirty="0"/>
              <a:t>Bias correction </a:t>
            </a:r>
            <a:r>
              <a:rPr lang="en-GB" sz="1999" dirty="0"/>
              <a:t>using measured telescope primary mirror temperatures was demonstrated to work in offline testing and is being implemented in next processor versions:</a:t>
            </a:r>
          </a:p>
          <a:p>
            <a:pPr lvl="1"/>
            <a:r>
              <a:rPr lang="en-GB" sz="1799" dirty="0"/>
              <a:t>See references for more details:</a:t>
            </a:r>
          </a:p>
          <a:p>
            <a:pPr lvl="1"/>
            <a:r>
              <a:rPr lang="en-GB" sz="1799" dirty="0">
                <a:hlinkClick r:id="rId2"/>
              </a:rPr>
              <a:t>https://rmets.onlinelibrary.wiley.com/doi/full/10.1002/qj.4142</a:t>
            </a:r>
            <a:endParaRPr lang="en-GB" sz="1799" dirty="0"/>
          </a:p>
          <a:p>
            <a:pPr lvl="1"/>
            <a:r>
              <a:rPr lang="en-GB" sz="1799" dirty="0">
                <a:hlinkClick r:id="rId3"/>
              </a:rPr>
              <a:t>https://amt.copernicus.org/articles/14/7167/2021/amt-14-7167-2021-discussion.html</a:t>
            </a:r>
            <a:endParaRPr lang="en-GB" sz="1799" dirty="0"/>
          </a:p>
        </p:txBody>
      </p:sp>
      <p:sp>
        <p:nvSpPr>
          <p:cNvPr id="4" name="Slide Number Placeholder 3">
            <a:extLst>
              <a:ext uri="{FF2B5EF4-FFF2-40B4-BE49-F238E27FC236}">
                <a16:creationId xmlns:a16="http://schemas.microsoft.com/office/drawing/2014/main" id="{2387A8ED-8AFA-44FD-A86A-A7A92986AD0D}"/>
              </a:ext>
            </a:extLst>
          </p:cNvPr>
          <p:cNvSpPr>
            <a:spLocks noGrp="1"/>
          </p:cNvSpPr>
          <p:nvPr>
            <p:ph type="sldNum" sz="quarter" idx="10"/>
          </p:nvPr>
        </p:nvSpPr>
        <p:spPr/>
        <p:txBody>
          <a:bodyPr/>
          <a:lstStyle/>
          <a:p>
            <a:fld id="{6B3B0B0F-E794-1244-9699-107C60B9C23A}" type="slidenum">
              <a:rPr lang="en-US" smtClean="0"/>
              <a:pPr/>
              <a:t>32</a:t>
            </a:fld>
            <a:endParaRPr lang="en-US" dirty="0"/>
          </a:p>
        </p:txBody>
      </p:sp>
    </p:spTree>
    <p:extLst>
      <p:ext uri="{BB962C8B-B14F-4D97-AF65-F5344CB8AC3E}">
        <p14:creationId xmlns:p14="http://schemas.microsoft.com/office/powerpoint/2010/main" val="38763586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D2C1F21C-461A-4D3A-82D8-A0D51FCDC23D}"/>
              </a:ext>
            </a:extLst>
          </p:cNvPr>
          <p:cNvPicPr>
            <a:picLocks noChangeAspect="1"/>
          </p:cNvPicPr>
          <p:nvPr/>
        </p:nvPicPr>
        <p:blipFill>
          <a:blip r:embed="rId2"/>
          <a:stretch>
            <a:fillRect/>
          </a:stretch>
        </p:blipFill>
        <p:spPr>
          <a:xfrm>
            <a:off x="115223" y="3943022"/>
            <a:ext cx="6217492" cy="2727555"/>
          </a:xfrm>
          <a:prstGeom prst="rect">
            <a:avLst/>
          </a:prstGeom>
        </p:spPr>
      </p:pic>
      <p:pic>
        <p:nvPicPr>
          <p:cNvPr id="29" name="Picture 28">
            <a:extLst>
              <a:ext uri="{FF2B5EF4-FFF2-40B4-BE49-F238E27FC236}">
                <a16:creationId xmlns:a16="http://schemas.microsoft.com/office/drawing/2014/main" id="{3020C696-01B2-4D66-A70A-13CEF179F2B6}"/>
              </a:ext>
            </a:extLst>
          </p:cNvPr>
          <p:cNvPicPr>
            <a:picLocks noChangeAspect="1"/>
          </p:cNvPicPr>
          <p:nvPr/>
        </p:nvPicPr>
        <p:blipFill>
          <a:blip r:embed="rId3"/>
          <a:stretch>
            <a:fillRect/>
          </a:stretch>
        </p:blipFill>
        <p:spPr>
          <a:xfrm>
            <a:off x="177" y="777978"/>
            <a:ext cx="6332538" cy="2775442"/>
          </a:xfrm>
          <a:prstGeom prst="rect">
            <a:avLst/>
          </a:prstGeom>
        </p:spPr>
      </p:pic>
      <p:sp>
        <p:nvSpPr>
          <p:cNvPr id="4" name="Slide Number Placeholder 3">
            <a:extLst>
              <a:ext uri="{FF2B5EF4-FFF2-40B4-BE49-F238E27FC236}">
                <a16:creationId xmlns:a16="http://schemas.microsoft.com/office/drawing/2014/main" id="{994557A2-85FA-44E6-88C4-1CC4594F1711}"/>
              </a:ext>
            </a:extLst>
          </p:cNvPr>
          <p:cNvSpPr>
            <a:spLocks noGrp="1"/>
          </p:cNvSpPr>
          <p:nvPr>
            <p:ph type="sldNum" sz="quarter" idx="10"/>
          </p:nvPr>
        </p:nvSpPr>
        <p:spPr/>
        <p:txBody>
          <a:bodyPr/>
          <a:lstStyle/>
          <a:p>
            <a:fld id="{6B3B0B0F-E794-1244-9699-107C60B9C23A}" type="slidenum">
              <a:rPr lang="en-US" smtClean="0"/>
              <a:pPr/>
              <a:t>33</a:t>
            </a:fld>
            <a:endParaRPr lang="en-US" dirty="0"/>
          </a:p>
        </p:txBody>
      </p:sp>
      <p:sp>
        <p:nvSpPr>
          <p:cNvPr id="9" name="TextBox 8">
            <a:extLst>
              <a:ext uri="{FF2B5EF4-FFF2-40B4-BE49-F238E27FC236}">
                <a16:creationId xmlns:a16="http://schemas.microsoft.com/office/drawing/2014/main" id="{09170756-5352-43A8-8863-7092858FB524}"/>
              </a:ext>
            </a:extLst>
          </p:cNvPr>
          <p:cNvSpPr txBox="1"/>
          <p:nvPr/>
        </p:nvSpPr>
        <p:spPr>
          <a:xfrm>
            <a:off x="768528" y="400424"/>
            <a:ext cx="3958795" cy="399995"/>
          </a:xfrm>
          <a:prstGeom prst="rect">
            <a:avLst/>
          </a:prstGeom>
          <a:solidFill>
            <a:schemeClr val="bg1"/>
          </a:solidFill>
        </p:spPr>
        <p:txBody>
          <a:bodyPr wrap="square" rtlCol="0">
            <a:spAutoFit/>
          </a:bodyPr>
          <a:lstStyle/>
          <a:p>
            <a:r>
              <a:rPr lang="en-GB" sz="1999" dirty="0"/>
              <a:t>Ascending orbit phase</a:t>
            </a:r>
          </a:p>
        </p:txBody>
      </p:sp>
      <p:sp>
        <p:nvSpPr>
          <p:cNvPr id="10" name="TextBox 9">
            <a:extLst>
              <a:ext uri="{FF2B5EF4-FFF2-40B4-BE49-F238E27FC236}">
                <a16:creationId xmlns:a16="http://schemas.microsoft.com/office/drawing/2014/main" id="{86C9FAE1-F1C4-47D3-8D5B-F5F89A4BDB05}"/>
              </a:ext>
            </a:extLst>
          </p:cNvPr>
          <p:cNvSpPr txBox="1"/>
          <p:nvPr/>
        </p:nvSpPr>
        <p:spPr>
          <a:xfrm>
            <a:off x="592662" y="3569146"/>
            <a:ext cx="2987878" cy="399995"/>
          </a:xfrm>
          <a:prstGeom prst="rect">
            <a:avLst/>
          </a:prstGeom>
          <a:solidFill>
            <a:schemeClr val="bg1"/>
          </a:solidFill>
        </p:spPr>
        <p:txBody>
          <a:bodyPr wrap="square" rtlCol="0">
            <a:spAutoFit/>
          </a:bodyPr>
          <a:lstStyle/>
          <a:p>
            <a:r>
              <a:rPr lang="en-GB" sz="1999" dirty="0"/>
              <a:t>Descending orbit phase</a:t>
            </a:r>
          </a:p>
        </p:txBody>
      </p:sp>
      <p:sp>
        <p:nvSpPr>
          <p:cNvPr id="37" name="TextBox 36">
            <a:extLst>
              <a:ext uri="{FF2B5EF4-FFF2-40B4-BE49-F238E27FC236}">
                <a16:creationId xmlns:a16="http://schemas.microsoft.com/office/drawing/2014/main" id="{F5242343-7C0E-4E48-8631-DB9F929E8BE1}"/>
              </a:ext>
            </a:extLst>
          </p:cNvPr>
          <p:cNvSpPr txBox="1"/>
          <p:nvPr/>
        </p:nvSpPr>
        <p:spPr>
          <a:xfrm>
            <a:off x="5559772" y="6404134"/>
            <a:ext cx="556402" cy="369225"/>
          </a:xfrm>
          <a:prstGeom prst="rect">
            <a:avLst/>
          </a:prstGeom>
          <a:noFill/>
        </p:spPr>
        <p:txBody>
          <a:bodyPr wrap="none" rtlCol="0">
            <a:spAutoFit/>
          </a:bodyPr>
          <a:lstStyle/>
          <a:p>
            <a:r>
              <a:rPr lang="en-GB" sz="1799" dirty="0"/>
              <a:t>m/s</a:t>
            </a:r>
          </a:p>
        </p:txBody>
      </p:sp>
      <p:pic>
        <p:nvPicPr>
          <p:cNvPr id="12" name="Picture 11">
            <a:extLst>
              <a:ext uri="{FF2B5EF4-FFF2-40B4-BE49-F238E27FC236}">
                <a16:creationId xmlns:a16="http://schemas.microsoft.com/office/drawing/2014/main" id="{D2243861-2B5B-402C-9C6D-0C4B8D9C054F}"/>
              </a:ext>
            </a:extLst>
          </p:cNvPr>
          <p:cNvPicPr>
            <a:picLocks noChangeAspect="1"/>
          </p:cNvPicPr>
          <p:nvPr/>
        </p:nvPicPr>
        <p:blipFill>
          <a:blip r:embed="rId4"/>
          <a:stretch>
            <a:fillRect/>
          </a:stretch>
        </p:blipFill>
        <p:spPr>
          <a:xfrm>
            <a:off x="6490611" y="642865"/>
            <a:ext cx="5811385" cy="2966510"/>
          </a:xfrm>
          <a:prstGeom prst="rect">
            <a:avLst/>
          </a:prstGeom>
        </p:spPr>
      </p:pic>
      <p:sp>
        <p:nvSpPr>
          <p:cNvPr id="13" name="TextBox 12">
            <a:extLst>
              <a:ext uri="{FF2B5EF4-FFF2-40B4-BE49-F238E27FC236}">
                <a16:creationId xmlns:a16="http://schemas.microsoft.com/office/drawing/2014/main" id="{67B33698-19BF-45C4-A2B2-04A00C7B1A01}"/>
              </a:ext>
            </a:extLst>
          </p:cNvPr>
          <p:cNvSpPr txBox="1"/>
          <p:nvPr/>
        </p:nvSpPr>
        <p:spPr>
          <a:xfrm>
            <a:off x="7606267" y="358182"/>
            <a:ext cx="4692420" cy="369140"/>
          </a:xfrm>
          <a:prstGeom prst="rect">
            <a:avLst/>
          </a:prstGeom>
          <a:noFill/>
        </p:spPr>
        <p:txBody>
          <a:bodyPr wrap="square" rtlCol="0">
            <a:spAutoFit/>
          </a:bodyPr>
          <a:lstStyle/>
          <a:p>
            <a:r>
              <a:rPr lang="en-GB" sz="1799" b="1" dirty="0"/>
              <a:t>Average</a:t>
            </a:r>
            <a:r>
              <a:rPr lang="en-GB" sz="1799" dirty="0"/>
              <a:t> M1 telescope mirror temperature</a:t>
            </a:r>
          </a:p>
        </p:txBody>
      </p:sp>
      <p:sp>
        <p:nvSpPr>
          <p:cNvPr id="3" name="TextBox 2">
            <a:extLst>
              <a:ext uri="{FF2B5EF4-FFF2-40B4-BE49-F238E27FC236}">
                <a16:creationId xmlns:a16="http://schemas.microsoft.com/office/drawing/2014/main" id="{F786BC4E-4C1B-4739-8226-31F6B57C4DB8}"/>
              </a:ext>
            </a:extLst>
          </p:cNvPr>
          <p:cNvSpPr txBox="1"/>
          <p:nvPr/>
        </p:nvSpPr>
        <p:spPr>
          <a:xfrm>
            <a:off x="5577060" y="3402129"/>
            <a:ext cx="556402" cy="369225"/>
          </a:xfrm>
          <a:prstGeom prst="rect">
            <a:avLst/>
          </a:prstGeom>
          <a:noFill/>
        </p:spPr>
        <p:txBody>
          <a:bodyPr wrap="none" rtlCol="0">
            <a:spAutoFit/>
          </a:bodyPr>
          <a:lstStyle/>
          <a:p>
            <a:r>
              <a:rPr lang="en-US" sz="1799" dirty="0"/>
              <a:t>m/s</a:t>
            </a:r>
            <a:endParaRPr lang="en-GB" sz="1799" dirty="0"/>
          </a:p>
        </p:txBody>
      </p:sp>
      <p:sp>
        <p:nvSpPr>
          <p:cNvPr id="2" name="Title 1">
            <a:extLst>
              <a:ext uri="{FF2B5EF4-FFF2-40B4-BE49-F238E27FC236}">
                <a16:creationId xmlns:a16="http://schemas.microsoft.com/office/drawing/2014/main" id="{C8378015-F5A0-4BBB-A9F2-520887AFDDEF}"/>
              </a:ext>
            </a:extLst>
          </p:cNvPr>
          <p:cNvSpPr>
            <a:spLocks noGrp="1"/>
          </p:cNvSpPr>
          <p:nvPr>
            <p:ph type="title"/>
          </p:nvPr>
        </p:nvSpPr>
        <p:spPr>
          <a:xfrm>
            <a:off x="334377" y="53639"/>
            <a:ext cx="11455584" cy="369225"/>
          </a:xfrm>
        </p:spPr>
        <p:txBody>
          <a:bodyPr/>
          <a:lstStyle/>
          <a:p>
            <a:r>
              <a:rPr lang="en-GB" b="1" dirty="0"/>
              <a:t>Rayleigh has large biases which vary with geolocation</a:t>
            </a:r>
            <a:endParaRPr lang="en-GB" dirty="0"/>
          </a:p>
        </p:txBody>
      </p:sp>
      <p:sp>
        <p:nvSpPr>
          <p:cNvPr id="11" name="TextBox 10">
            <a:extLst>
              <a:ext uri="{FF2B5EF4-FFF2-40B4-BE49-F238E27FC236}">
                <a16:creationId xmlns:a16="http://schemas.microsoft.com/office/drawing/2014/main" id="{DA5FAD53-CC3F-432A-A462-0026AFECE1B0}"/>
              </a:ext>
            </a:extLst>
          </p:cNvPr>
          <p:cNvSpPr txBox="1"/>
          <p:nvPr/>
        </p:nvSpPr>
        <p:spPr>
          <a:xfrm>
            <a:off x="3733575" y="412470"/>
            <a:ext cx="3446158" cy="399981"/>
          </a:xfrm>
          <a:prstGeom prst="rect">
            <a:avLst/>
          </a:prstGeom>
          <a:noFill/>
        </p:spPr>
        <p:txBody>
          <a:bodyPr wrap="square" rtlCol="0">
            <a:spAutoFit/>
          </a:bodyPr>
          <a:lstStyle/>
          <a:p>
            <a:r>
              <a:rPr lang="en-GB" sz="1999" b="1" dirty="0"/>
              <a:t>e.g. 6/8/2019 to 7/9/2019</a:t>
            </a:r>
          </a:p>
        </p:txBody>
      </p:sp>
      <p:pic>
        <p:nvPicPr>
          <p:cNvPr id="15" name="Picture 14">
            <a:extLst>
              <a:ext uri="{FF2B5EF4-FFF2-40B4-BE49-F238E27FC236}">
                <a16:creationId xmlns:a16="http://schemas.microsoft.com/office/drawing/2014/main" id="{FDFD7D49-3C81-41D3-8B3A-72A4248C57D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6757" t="4938" r="25006" b="57284"/>
          <a:stretch/>
        </p:blipFill>
        <p:spPr>
          <a:xfrm>
            <a:off x="8253527" y="3829376"/>
            <a:ext cx="2852442" cy="2880684"/>
          </a:xfrm>
          <a:prstGeom prst="rect">
            <a:avLst/>
          </a:prstGeom>
        </p:spPr>
      </p:pic>
      <p:sp>
        <p:nvSpPr>
          <p:cNvPr id="16" name="TextBox 15">
            <a:extLst>
              <a:ext uri="{FF2B5EF4-FFF2-40B4-BE49-F238E27FC236}">
                <a16:creationId xmlns:a16="http://schemas.microsoft.com/office/drawing/2014/main" id="{30DEF6D8-DB20-44FB-82DC-CAA3B1EE74B2}"/>
              </a:ext>
            </a:extLst>
          </p:cNvPr>
          <p:cNvSpPr txBox="1"/>
          <p:nvPr/>
        </p:nvSpPr>
        <p:spPr>
          <a:xfrm>
            <a:off x="6934859" y="4839795"/>
            <a:ext cx="1278851" cy="707262"/>
          </a:xfrm>
          <a:prstGeom prst="rect">
            <a:avLst/>
          </a:prstGeom>
          <a:noFill/>
        </p:spPr>
        <p:txBody>
          <a:bodyPr wrap="none" rtlCol="0">
            <a:spAutoFit/>
          </a:bodyPr>
          <a:lstStyle/>
          <a:p>
            <a:r>
              <a:rPr lang="en-GB" sz="1999" dirty="0"/>
              <a:t>M1 mirror</a:t>
            </a:r>
          </a:p>
          <a:p>
            <a:r>
              <a:rPr lang="en-GB" sz="1999" dirty="0"/>
              <a:t>Ø 1.5 m</a:t>
            </a:r>
          </a:p>
        </p:txBody>
      </p:sp>
      <p:cxnSp>
        <p:nvCxnSpPr>
          <p:cNvPr id="17" name="Straight Arrow Connector 16">
            <a:extLst>
              <a:ext uri="{FF2B5EF4-FFF2-40B4-BE49-F238E27FC236}">
                <a16:creationId xmlns:a16="http://schemas.microsoft.com/office/drawing/2014/main" id="{5C1F354F-ECAB-4555-BEF5-6AADE5E80CB7}"/>
              </a:ext>
            </a:extLst>
          </p:cNvPr>
          <p:cNvCxnSpPr>
            <a:cxnSpLocks/>
          </p:cNvCxnSpPr>
          <p:nvPr/>
        </p:nvCxnSpPr>
        <p:spPr>
          <a:xfrm>
            <a:off x="8016531" y="5228663"/>
            <a:ext cx="1572025" cy="427674"/>
          </a:xfrm>
          <a:prstGeom prst="straightConnector1">
            <a:avLst/>
          </a:prstGeom>
          <a:ln>
            <a:solidFill>
              <a:srgbClr val="0000FF"/>
            </a:solidFill>
            <a:tailEnd type="triangle" w="lg" len="lg"/>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4556D7BF-09B4-451D-B02F-6971D297B41D}"/>
              </a:ext>
            </a:extLst>
          </p:cNvPr>
          <p:cNvSpPr txBox="1"/>
          <p:nvPr/>
        </p:nvSpPr>
        <p:spPr>
          <a:xfrm>
            <a:off x="9681753" y="668918"/>
            <a:ext cx="1987019" cy="215315"/>
          </a:xfrm>
          <a:prstGeom prst="rect">
            <a:avLst/>
          </a:prstGeom>
          <a:noFill/>
        </p:spPr>
        <p:txBody>
          <a:bodyPr wrap="none" lIns="0" tIns="0" rIns="0" bIns="0" rtlCol="0">
            <a:spAutoFit/>
          </a:bodyPr>
          <a:lstStyle/>
          <a:p>
            <a:r>
              <a:rPr lang="en-GB" sz="1399" dirty="0">
                <a:latin typeface="Arial" pitchFamily="34" charset="0"/>
                <a:cs typeface="Arial" pitchFamily="34" charset="0"/>
              </a:rPr>
              <a:t>Plot from F. </a:t>
            </a:r>
            <a:r>
              <a:rPr lang="en-GB" sz="1399" dirty="0" err="1">
                <a:latin typeface="Arial" pitchFamily="34" charset="0"/>
                <a:cs typeface="Arial" pitchFamily="34" charset="0"/>
              </a:rPr>
              <a:t>Weiler</a:t>
            </a:r>
            <a:r>
              <a:rPr lang="en-GB" sz="1399" dirty="0">
                <a:latin typeface="Arial" pitchFamily="34" charset="0"/>
                <a:cs typeface="Arial" pitchFamily="34" charset="0"/>
              </a:rPr>
              <a:t> (DLR)</a:t>
            </a:r>
          </a:p>
        </p:txBody>
      </p:sp>
    </p:spTree>
    <p:extLst>
      <p:ext uri="{BB962C8B-B14F-4D97-AF65-F5344CB8AC3E}">
        <p14:creationId xmlns:p14="http://schemas.microsoft.com/office/powerpoint/2010/main" val="39576121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4096E31-BA9E-48A6-8BB3-0EA4DA61059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16442" y="1403813"/>
            <a:ext cx="4172207" cy="3260182"/>
          </a:xfrm>
          <a:prstGeom prst="rect">
            <a:avLst/>
          </a:prstGeom>
          <a:noFill/>
        </p:spPr>
      </p:pic>
      <p:sp>
        <p:nvSpPr>
          <p:cNvPr id="8" name="Oval 7">
            <a:extLst>
              <a:ext uri="{FF2B5EF4-FFF2-40B4-BE49-F238E27FC236}">
                <a16:creationId xmlns:a16="http://schemas.microsoft.com/office/drawing/2014/main" id="{CB969CA1-F8CF-4DDF-9205-52E591DAB552}"/>
              </a:ext>
            </a:extLst>
          </p:cNvPr>
          <p:cNvSpPr/>
          <p:nvPr/>
        </p:nvSpPr>
        <p:spPr>
          <a:xfrm>
            <a:off x="9786113" y="3292623"/>
            <a:ext cx="281272" cy="308959"/>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9" name="Oval 8">
            <a:extLst>
              <a:ext uri="{FF2B5EF4-FFF2-40B4-BE49-F238E27FC236}">
                <a16:creationId xmlns:a16="http://schemas.microsoft.com/office/drawing/2014/main" id="{EBFDBD08-658B-42CC-A387-3C3D7915700D}"/>
              </a:ext>
            </a:extLst>
          </p:cNvPr>
          <p:cNvSpPr/>
          <p:nvPr/>
        </p:nvSpPr>
        <p:spPr>
          <a:xfrm>
            <a:off x="9763776" y="2270239"/>
            <a:ext cx="281272" cy="308959"/>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10" name="Oval 9">
            <a:extLst>
              <a:ext uri="{FF2B5EF4-FFF2-40B4-BE49-F238E27FC236}">
                <a16:creationId xmlns:a16="http://schemas.microsoft.com/office/drawing/2014/main" id="{0A15FE40-2AA3-4091-BD9A-F039EBD63064}"/>
              </a:ext>
            </a:extLst>
          </p:cNvPr>
          <p:cNvSpPr/>
          <p:nvPr/>
        </p:nvSpPr>
        <p:spPr>
          <a:xfrm>
            <a:off x="9752056" y="2630944"/>
            <a:ext cx="281272" cy="308959"/>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11" name="Oval 10">
            <a:extLst>
              <a:ext uri="{FF2B5EF4-FFF2-40B4-BE49-F238E27FC236}">
                <a16:creationId xmlns:a16="http://schemas.microsoft.com/office/drawing/2014/main" id="{F0026BED-A0BD-4F1E-BBC7-A30314646E09}"/>
              </a:ext>
            </a:extLst>
          </p:cNvPr>
          <p:cNvSpPr/>
          <p:nvPr/>
        </p:nvSpPr>
        <p:spPr>
          <a:xfrm>
            <a:off x="9752056" y="1450089"/>
            <a:ext cx="281272" cy="30895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13" name="Oval 12">
            <a:extLst>
              <a:ext uri="{FF2B5EF4-FFF2-40B4-BE49-F238E27FC236}">
                <a16:creationId xmlns:a16="http://schemas.microsoft.com/office/drawing/2014/main" id="{1994CE38-F814-4D42-8A91-ED1E30680926}"/>
              </a:ext>
            </a:extLst>
          </p:cNvPr>
          <p:cNvSpPr/>
          <p:nvPr/>
        </p:nvSpPr>
        <p:spPr>
          <a:xfrm>
            <a:off x="11123259" y="2958757"/>
            <a:ext cx="281272" cy="30895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14" name="Oval 13">
            <a:extLst>
              <a:ext uri="{FF2B5EF4-FFF2-40B4-BE49-F238E27FC236}">
                <a16:creationId xmlns:a16="http://schemas.microsoft.com/office/drawing/2014/main" id="{921DECDF-413C-4C17-A79A-266007A0E270}"/>
              </a:ext>
            </a:extLst>
          </p:cNvPr>
          <p:cNvSpPr/>
          <p:nvPr/>
        </p:nvSpPr>
        <p:spPr>
          <a:xfrm>
            <a:off x="9786113" y="4160528"/>
            <a:ext cx="281272" cy="30895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pic>
        <p:nvPicPr>
          <p:cNvPr id="3" name="Picture 2">
            <a:extLst>
              <a:ext uri="{FF2B5EF4-FFF2-40B4-BE49-F238E27FC236}">
                <a16:creationId xmlns:a16="http://schemas.microsoft.com/office/drawing/2014/main" id="{FD7D5CEE-5385-4A49-BED4-128E8C014ABD}"/>
              </a:ext>
            </a:extLst>
          </p:cNvPr>
          <p:cNvPicPr>
            <a:picLocks noChangeAspect="1"/>
          </p:cNvPicPr>
          <p:nvPr/>
        </p:nvPicPr>
        <p:blipFill rotWithShape="1">
          <a:blip r:embed="rId3">
            <a:extLst>
              <a:ext uri="{28A0092B-C50C-407E-A947-70E740481C1C}">
                <a14:useLocalDpi xmlns:a14="http://schemas.microsoft.com/office/drawing/2010/main" val="0"/>
              </a:ext>
            </a:extLst>
          </a:blip>
          <a:srcRect t="6197"/>
          <a:stretch/>
        </p:blipFill>
        <p:spPr>
          <a:xfrm>
            <a:off x="178" y="1341855"/>
            <a:ext cx="7949713" cy="5508768"/>
          </a:xfrm>
          <a:prstGeom prst="rect">
            <a:avLst/>
          </a:prstGeom>
        </p:spPr>
      </p:pic>
      <p:sp>
        <p:nvSpPr>
          <p:cNvPr id="7" name="TextBox 6">
            <a:extLst>
              <a:ext uri="{FF2B5EF4-FFF2-40B4-BE49-F238E27FC236}">
                <a16:creationId xmlns:a16="http://schemas.microsoft.com/office/drawing/2014/main" id="{DCC9E7E9-7966-42CD-9ADF-0D9DA2EF7985}"/>
              </a:ext>
            </a:extLst>
          </p:cNvPr>
          <p:cNvSpPr txBox="1"/>
          <p:nvPr/>
        </p:nvSpPr>
        <p:spPr>
          <a:xfrm>
            <a:off x="6678724" y="2055493"/>
            <a:ext cx="1147473" cy="369012"/>
          </a:xfrm>
          <a:prstGeom prst="rect">
            <a:avLst/>
          </a:prstGeom>
          <a:noFill/>
        </p:spPr>
        <p:txBody>
          <a:bodyPr wrap="none" rtlCol="0">
            <a:spAutoFit/>
          </a:bodyPr>
          <a:lstStyle/>
          <a:p>
            <a:r>
              <a:rPr lang="en-GB" sz="1799" dirty="0"/>
              <a:t>R</a:t>
            </a:r>
            <a:r>
              <a:rPr lang="en-GB" sz="1799" baseline="30000" dirty="0"/>
              <a:t>2</a:t>
            </a:r>
            <a:r>
              <a:rPr lang="en-GB" sz="1799" dirty="0"/>
              <a:t> = 0.93</a:t>
            </a:r>
          </a:p>
        </p:txBody>
      </p:sp>
      <p:sp>
        <p:nvSpPr>
          <p:cNvPr id="15" name="Oval 14">
            <a:extLst>
              <a:ext uri="{FF2B5EF4-FFF2-40B4-BE49-F238E27FC236}">
                <a16:creationId xmlns:a16="http://schemas.microsoft.com/office/drawing/2014/main" id="{CBBC0250-FF5E-461E-88EA-940CFFEBD330}"/>
              </a:ext>
            </a:extLst>
          </p:cNvPr>
          <p:cNvSpPr/>
          <p:nvPr/>
        </p:nvSpPr>
        <p:spPr>
          <a:xfrm>
            <a:off x="9055572" y="2879423"/>
            <a:ext cx="281272" cy="308959"/>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16" name="Oval 15">
            <a:extLst>
              <a:ext uri="{FF2B5EF4-FFF2-40B4-BE49-F238E27FC236}">
                <a16:creationId xmlns:a16="http://schemas.microsoft.com/office/drawing/2014/main" id="{18B471F7-4FD2-4902-A3DA-45A63CFBA275}"/>
              </a:ext>
            </a:extLst>
          </p:cNvPr>
          <p:cNvSpPr/>
          <p:nvPr/>
        </p:nvSpPr>
        <p:spPr>
          <a:xfrm>
            <a:off x="10339142" y="2939903"/>
            <a:ext cx="281272" cy="308959"/>
          </a:xfrm>
          <a:prstGeom prst="ellipse">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9"/>
          </a:p>
        </p:txBody>
      </p:sp>
      <p:sp>
        <p:nvSpPr>
          <p:cNvPr id="6" name="TextBox 5">
            <a:extLst>
              <a:ext uri="{FF2B5EF4-FFF2-40B4-BE49-F238E27FC236}">
                <a16:creationId xmlns:a16="http://schemas.microsoft.com/office/drawing/2014/main" id="{0791EFF4-14BC-4F3E-8DA6-8044F0FC0172}"/>
              </a:ext>
            </a:extLst>
          </p:cNvPr>
          <p:cNvSpPr txBox="1"/>
          <p:nvPr/>
        </p:nvSpPr>
        <p:spPr>
          <a:xfrm>
            <a:off x="698057" y="993"/>
            <a:ext cx="10290349" cy="1937982"/>
          </a:xfrm>
          <a:prstGeom prst="rect">
            <a:avLst/>
          </a:prstGeom>
          <a:noFill/>
        </p:spPr>
        <p:txBody>
          <a:bodyPr wrap="square" rtlCol="0">
            <a:spAutoFit/>
          </a:bodyPr>
          <a:lstStyle/>
          <a:p>
            <a:r>
              <a:rPr lang="en-GB" sz="2399" b="1" dirty="0"/>
              <a:t>Regression of &lt;O-B&gt; versus M1 temperature function</a:t>
            </a:r>
          </a:p>
          <a:p>
            <a:r>
              <a:rPr lang="en-GB" sz="2399" b="1" dirty="0"/>
              <a:t>Best results on 8/8/19 obtained with:</a:t>
            </a:r>
          </a:p>
          <a:p>
            <a:r>
              <a:rPr lang="en-GB" sz="2399" dirty="0">
                <a:solidFill>
                  <a:srgbClr val="FF0000"/>
                </a:solidFill>
              </a:rPr>
              <a:t>Outer temp. average</a:t>
            </a:r>
            <a:r>
              <a:rPr lang="en-GB" sz="2399" dirty="0"/>
              <a:t>: AHT-27, TC-20, TC-21 </a:t>
            </a:r>
          </a:p>
          <a:p>
            <a:r>
              <a:rPr lang="en-GB" sz="2399" dirty="0">
                <a:solidFill>
                  <a:srgbClr val="0000FF"/>
                </a:solidFill>
              </a:rPr>
              <a:t>Inner temp. average</a:t>
            </a:r>
            <a:r>
              <a:rPr lang="en-GB" sz="2399" dirty="0"/>
              <a:t>:  AHT-24, AHT-25, AHT-26, TC-18, TC-19</a:t>
            </a:r>
          </a:p>
          <a:p>
            <a:endParaRPr lang="en-GB" sz="2399" dirty="0"/>
          </a:p>
        </p:txBody>
      </p:sp>
      <p:sp>
        <p:nvSpPr>
          <p:cNvPr id="17" name="TextBox 16">
            <a:extLst>
              <a:ext uri="{FF2B5EF4-FFF2-40B4-BE49-F238E27FC236}">
                <a16:creationId xmlns:a16="http://schemas.microsoft.com/office/drawing/2014/main" id="{10798F84-9224-4527-9F88-B0ED05C5EA99}"/>
              </a:ext>
            </a:extLst>
          </p:cNvPr>
          <p:cNvSpPr txBox="1"/>
          <p:nvPr/>
        </p:nvSpPr>
        <p:spPr>
          <a:xfrm>
            <a:off x="1560270" y="6307820"/>
            <a:ext cx="5689620" cy="707262"/>
          </a:xfrm>
          <a:prstGeom prst="rect">
            <a:avLst/>
          </a:prstGeom>
          <a:solidFill>
            <a:schemeClr val="bg1"/>
          </a:solidFill>
        </p:spPr>
        <p:txBody>
          <a:bodyPr wrap="none" rtlCol="0">
            <a:spAutoFit/>
          </a:bodyPr>
          <a:lstStyle/>
          <a:p>
            <a:r>
              <a:rPr lang="en-GB" sz="1999" b="1" i="1" dirty="0"/>
              <a:t>Outer</a:t>
            </a:r>
            <a:r>
              <a:rPr lang="en-GB" sz="1999" i="1" dirty="0"/>
              <a:t> minus </a:t>
            </a:r>
            <a:r>
              <a:rPr lang="en-GB" sz="1999" b="1" i="1" dirty="0"/>
              <a:t>inner</a:t>
            </a:r>
            <a:r>
              <a:rPr lang="en-GB" sz="1999" i="1" dirty="0"/>
              <a:t> M1 temperature function (°C)</a:t>
            </a:r>
          </a:p>
          <a:p>
            <a:endParaRPr lang="en-GB" sz="1999" i="1" dirty="0"/>
          </a:p>
        </p:txBody>
      </p:sp>
      <p:sp>
        <p:nvSpPr>
          <p:cNvPr id="18" name="TextBox 17">
            <a:extLst>
              <a:ext uri="{FF2B5EF4-FFF2-40B4-BE49-F238E27FC236}">
                <a16:creationId xmlns:a16="http://schemas.microsoft.com/office/drawing/2014/main" id="{B1A2352E-9A78-4CA3-B598-02127194507B}"/>
              </a:ext>
            </a:extLst>
          </p:cNvPr>
          <p:cNvSpPr txBox="1"/>
          <p:nvPr/>
        </p:nvSpPr>
        <p:spPr>
          <a:xfrm rot="16200000">
            <a:off x="-465091" y="3274154"/>
            <a:ext cx="1330085" cy="399981"/>
          </a:xfrm>
          <a:prstGeom prst="rect">
            <a:avLst/>
          </a:prstGeom>
          <a:solidFill>
            <a:schemeClr val="bg1"/>
          </a:solidFill>
        </p:spPr>
        <p:txBody>
          <a:bodyPr wrap="square" rtlCol="0">
            <a:spAutoFit/>
          </a:bodyPr>
          <a:lstStyle/>
          <a:p>
            <a:r>
              <a:rPr lang="en-GB" sz="1999" dirty="0"/>
              <a:t>&lt;O-B&gt;</a:t>
            </a:r>
          </a:p>
        </p:txBody>
      </p:sp>
      <p:cxnSp>
        <p:nvCxnSpPr>
          <p:cNvPr id="5" name="Straight Arrow Connector 4">
            <a:extLst>
              <a:ext uri="{FF2B5EF4-FFF2-40B4-BE49-F238E27FC236}">
                <a16:creationId xmlns:a16="http://schemas.microsoft.com/office/drawing/2014/main" id="{AB961C3A-4373-484D-AEA0-9CE06B7F26FE}"/>
              </a:ext>
            </a:extLst>
          </p:cNvPr>
          <p:cNvCxnSpPr/>
          <p:nvPr/>
        </p:nvCxnSpPr>
        <p:spPr>
          <a:xfrm>
            <a:off x="1056477" y="5732056"/>
            <a:ext cx="5181876" cy="0"/>
          </a:xfrm>
          <a:prstGeom prst="straightConnector1">
            <a:avLst/>
          </a:prstGeom>
          <a:ln w="1905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DD0823F-DB5B-4852-98D1-7D55425609B7}"/>
              </a:ext>
            </a:extLst>
          </p:cNvPr>
          <p:cNvSpPr txBox="1"/>
          <p:nvPr/>
        </p:nvSpPr>
        <p:spPr>
          <a:xfrm>
            <a:off x="2819894" y="5771456"/>
            <a:ext cx="1771998" cy="276727"/>
          </a:xfrm>
          <a:prstGeom prst="rect">
            <a:avLst/>
          </a:prstGeom>
          <a:noFill/>
        </p:spPr>
        <p:txBody>
          <a:bodyPr wrap="none" lIns="0" tIns="0" rIns="0" bIns="0" rtlCol="0">
            <a:spAutoFit/>
          </a:bodyPr>
          <a:lstStyle/>
          <a:p>
            <a:r>
              <a:rPr lang="en-GB" sz="1799" dirty="0">
                <a:latin typeface="+mj-lt"/>
                <a:cs typeface="Arial" pitchFamily="34" charset="0"/>
              </a:rPr>
              <a:t>Only 0.3</a:t>
            </a:r>
            <a:r>
              <a:rPr lang="en-GB" sz="1799" dirty="0">
                <a:latin typeface="+mj-lt"/>
              </a:rPr>
              <a:t>°C range</a:t>
            </a:r>
            <a:endParaRPr lang="en-GB" sz="1799" dirty="0">
              <a:latin typeface="+mj-lt"/>
              <a:cs typeface="Arial" pitchFamily="34" charset="0"/>
            </a:endParaRPr>
          </a:p>
        </p:txBody>
      </p:sp>
      <p:cxnSp>
        <p:nvCxnSpPr>
          <p:cNvPr id="19" name="Straight Arrow Connector 18">
            <a:extLst>
              <a:ext uri="{FF2B5EF4-FFF2-40B4-BE49-F238E27FC236}">
                <a16:creationId xmlns:a16="http://schemas.microsoft.com/office/drawing/2014/main" id="{797C71F6-3B45-4D5D-9D0C-7DB703B4E5B2}"/>
              </a:ext>
            </a:extLst>
          </p:cNvPr>
          <p:cNvCxnSpPr>
            <a:cxnSpLocks/>
          </p:cNvCxnSpPr>
          <p:nvPr/>
        </p:nvCxnSpPr>
        <p:spPr>
          <a:xfrm flipH="1">
            <a:off x="561665" y="1864379"/>
            <a:ext cx="1695" cy="3828279"/>
          </a:xfrm>
          <a:prstGeom prst="straightConnector1">
            <a:avLst/>
          </a:prstGeom>
          <a:ln w="19050">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9D5B9F7-ABC9-4C2D-AAD8-5868078E1A68}"/>
              </a:ext>
            </a:extLst>
          </p:cNvPr>
          <p:cNvSpPr txBox="1"/>
          <p:nvPr/>
        </p:nvSpPr>
        <p:spPr>
          <a:xfrm>
            <a:off x="619252" y="2286291"/>
            <a:ext cx="2102045" cy="276727"/>
          </a:xfrm>
          <a:prstGeom prst="rect">
            <a:avLst/>
          </a:prstGeom>
          <a:noFill/>
        </p:spPr>
        <p:txBody>
          <a:bodyPr wrap="none" lIns="0" tIns="0" rIns="0" bIns="0" rtlCol="0">
            <a:spAutoFit/>
          </a:bodyPr>
          <a:lstStyle/>
          <a:p>
            <a:r>
              <a:rPr lang="en-GB" sz="1799" dirty="0">
                <a:latin typeface="+mj-lt"/>
                <a:cs typeface="Arial" pitchFamily="34" charset="0"/>
              </a:rPr>
              <a:t>15 m/s HLOS </a:t>
            </a:r>
            <a:r>
              <a:rPr lang="en-GB" sz="1799" dirty="0">
                <a:latin typeface="+mj-lt"/>
              </a:rPr>
              <a:t>range!</a:t>
            </a:r>
            <a:endParaRPr lang="en-GB" sz="1799" dirty="0">
              <a:latin typeface="+mj-lt"/>
              <a:cs typeface="Arial" pitchFamily="34" charset="0"/>
            </a:endParaRPr>
          </a:p>
        </p:txBody>
      </p:sp>
      <p:sp>
        <p:nvSpPr>
          <p:cNvPr id="2" name="TextBox 1">
            <a:extLst>
              <a:ext uri="{FF2B5EF4-FFF2-40B4-BE49-F238E27FC236}">
                <a16:creationId xmlns:a16="http://schemas.microsoft.com/office/drawing/2014/main" id="{A6510FBF-40D4-4093-B09C-416588C1A16C}"/>
              </a:ext>
            </a:extLst>
          </p:cNvPr>
          <p:cNvSpPr txBox="1"/>
          <p:nvPr/>
        </p:nvSpPr>
        <p:spPr>
          <a:xfrm>
            <a:off x="7949891" y="5105602"/>
            <a:ext cx="3778603" cy="1323439"/>
          </a:xfrm>
          <a:prstGeom prst="rect">
            <a:avLst/>
          </a:prstGeom>
          <a:solidFill>
            <a:schemeClr val="bg1"/>
          </a:solidFill>
          <a:ln>
            <a:solidFill>
              <a:srgbClr val="00B050"/>
            </a:solidFill>
          </a:ln>
        </p:spPr>
        <p:txBody>
          <a:bodyPr wrap="square" rtlCol="0">
            <a:spAutoFit/>
          </a:bodyPr>
          <a:lstStyle/>
          <a:p>
            <a:r>
              <a:rPr lang="en-GB" sz="2000" dirty="0"/>
              <a:t>Demonstrates the power of NWP models for helping to determine the source of errors in observations</a:t>
            </a:r>
          </a:p>
        </p:txBody>
      </p:sp>
    </p:spTree>
    <p:extLst>
      <p:ext uri="{BB962C8B-B14F-4D97-AF65-F5344CB8AC3E}">
        <p14:creationId xmlns:p14="http://schemas.microsoft.com/office/powerpoint/2010/main" val="35551441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7D4AFA-083F-4E44-B42B-C39884FC8C1C}"/>
              </a:ext>
            </a:extLst>
          </p:cNvPr>
          <p:cNvSpPr>
            <a:spLocks noGrp="1"/>
          </p:cNvSpPr>
          <p:nvPr>
            <p:ph type="sldNum" sz="quarter" idx="10"/>
          </p:nvPr>
        </p:nvSpPr>
        <p:spPr/>
        <p:txBody>
          <a:bodyPr/>
          <a:lstStyle/>
          <a:p>
            <a:fld id="{6B3B0B0F-E794-1244-9699-107C60B9C23A}" type="slidenum">
              <a:rPr lang="en-US" smtClean="0"/>
              <a:pPr/>
              <a:t>35</a:t>
            </a:fld>
            <a:endParaRPr lang="en-US" dirty="0"/>
          </a:p>
        </p:txBody>
      </p:sp>
      <p:pic>
        <p:nvPicPr>
          <p:cNvPr id="10" name="Picture 9">
            <a:extLst>
              <a:ext uri="{FF2B5EF4-FFF2-40B4-BE49-F238E27FC236}">
                <a16:creationId xmlns:a16="http://schemas.microsoft.com/office/drawing/2014/main" id="{CFD7015B-4064-4538-AD96-6EF493474C61}"/>
              </a:ext>
            </a:extLst>
          </p:cNvPr>
          <p:cNvPicPr>
            <a:picLocks noChangeAspect="1"/>
          </p:cNvPicPr>
          <p:nvPr/>
        </p:nvPicPr>
        <p:blipFill rotWithShape="1">
          <a:blip r:embed="rId2"/>
          <a:srcRect b="11128"/>
          <a:stretch/>
        </p:blipFill>
        <p:spPr>
          <a:xfrm>
            <a:off x="109518" y="2329161"/>
            <a:ext cx="11969788" cy="4305762"/>
          </a:xfrm>
          <a:prstGeom prst="rect">
            <a:avLst/>
          </a:prstGeom>
        </p:spPr>
      </p:pic>
      <p:sp>
        <p:nvSpPr>
          <p:cNvPr id="2" name="Title 1">
            <a:extLst>
              <a:ext uri="{FF2B5EF4-FFF2-40B4-BE49-F238E27FC236}">
                <a16:creationId xmlns:a16="http://schemas.microsoft.com/office/drawing/2014/main" id="{3C9C0BF1-FA41-4565-90F2-E6CFFFCCBE6F}"/>
              </a:ext>
            </a:extLst>
          </p:cNvPr>
          <p:cNvSpPr>
            <a:spLocks noGrp="1"/>
          </p:cNvSpPr>
          <p:nvPr>
            <p:ph type="title"/>
          </p:nvPr>
        </p:nvSpPr>
        <p:spPr>
          <a:xfrm>
            <a:off x="330280" y="72734"/>
            <a:ext cx="11858368" cy="369225"/>
          </a:xfrm>
        </p:spPr>
        <p:txBody>
          <a:bodyPr/>
          <a:lstStyle/>
          <a:p>
            <a:r>
              <a:rPr lang="en-GB" dirty="0"/>
              <a:t>Example of bias correction</a:t>
            </a:r>
          </a:p>
        </p:txBody>
      </p:sp>
      <p:pic>
        <p:nvPicPr>
          <p:cNvPr id="16" name="Picture 15">
            <a:extLst>
              <a:ext uri="{FF2B5EF4-FFF2-40B4-BE49-F238E27FC236}">
                <a16:creationId xmlns:a16="http://schemas.microsoft.com/office/drawing/2014/main" id="{A2675139-8A48-41D8-B8CC-0148FE36D68F}"/>
              </a:ext>
            </a:extLst>
          </p:cNvPr>
          <p:cNvPicPr>
            <a:picLocks noChangeAspect="1"/>
          </p:cNvPicPr>
          <p:nvPr/>
        </p:nvPicPr>
        <p:blipFill rotWithShape="1">
          <a:blip r:embed="rId2"/>
          <a:srcRect l="23182" t="89184" r="46042"/>
          <a:stretch/>
        </p:blipFill>
        <p:spPr>
          <a:xfrm>
            <a:off x="2545215" y="936930"/>
            <a:ext cx="6822984" cy="970548"/>
          </a:xfrm>
          <a:prstGeom prst="rect">
            <a:avLst/>
          </a:prstGeom>
          <a:noFill/>
          <a:ln>
            <a:solidFill>
              <a:srgbClr val="0000FF"/>
            </a:solidFill>
          </a:ln>
        </p:spPr>
      </p:pic>
      <p:sp>
        <p:nvSpPr>
          <p:cNvPr id="19" name="TextBox 18">
            <a:extLst>
              <a:ext uri="{FF2B5EF4-FFF2-40B4-BE49-F238E27FC236}">
                <a16:creationId xmlns:a16="http://schemas.microsoft.com/office/drawing/2014/main" id="{BFF2EE82-2CFD-449C-BC03-56B5369C0B2F}"/>
              </a:ext>
            </a:extLst>
          </p:cNvPr>
          <p:cNvSpPr txBox="1"/>
          <p:nvPr/>
        </p:nvSpPr>
        <p:spPr>
          <a:xfrm>
            <a:off x="-99968" y="2808852"/>
            <a:ext cx="863889" cy="369012"/>
          </a:xfrm>
          <a:prstGeom prst="rect">
            <a:avLst/>
          </a:prstGeom>
          <a:noFill/>
        </p:spPr>
        <p:txBody>
          <a:bodyPr wrap="none" rtlCol="0">
            <a:spAutoFit/>
          </a:bodyPr>
          <a:lstStyle/>
          <a:p>
            <a:r>
              <a:rPr lang="en-GB" sz="1799" dirty="0"/>
              <a:t>&lt;O-B&gt;</a:t>
            </a:r>
          </a:p>
        </p:txBody>
      </p:sp>
      <p:sp>
        <p:nvSpPr>
          <p:cNvPr id="20" name="TextBox 19">
            <a:extLst>
              <a:ext uri="{FF2B5EF4-FFF2-40B4-BE49-F238E27FC236}">
                <a16:creationId xmlns:a16="http://schemas.microsoft.com/office/drawing/2014/main" id="{D0A5CDF9-340C-4E82-92C3-72FE36E0A822}"/>
              </a:ext>
            </a:extLst>
          </p:cNvPr>
          <p:cNvSpPr txBox="1"/>
          <p:nvPr/>
        </p:nvSpPr>
        <p:spPr>
          <a:xfrm>
            <a:off x="5618031" y="6450310"/>
            <a:ext cx="1376583" cy="369012"/>
          </a:xfrm>
          <a:prstGeom prst="rect">
            <a:avLst/>
          </a:prstGeom>
          <a:solidFill>
            <a:schemeClr val="bg1"/>
          </a:solidFill>
        </p:spPr>
        <p:txBody>
          <a:bodyPr wrap="none" rtlCol="0">
            <a:spAutoFit/>
          </a:bodyPr>
          <a:lstStyle/>
          <a:p>
            <a:r>
              <a:rPr lang="en-GB" sz="1799" dirty="0"/>
              <a:t>Hour of day</a:t>
            </a:r>
          </a:p>
        </p:txBody>
      </p:sp>
      <p:sp>
        <p:nvSpPr>
          <p:cNvPr id="24" name="TextBox 23">
            <a:extLst>
              <a:ext uri="{FF2B5EF4-FFF2-40B4-BE49-F238E27FC236}">
                <a16:creationId xmlns:a16="http://schemas.microsoft.com/office/drawing/2014/main" id="{4F493DCD-019F-4CFF-8B92-97CF08FE69CA}"/>
              </a:ext>
            </a:extLst>
          </p:cNvPr>
          <p:cNvSpPr txBox="1"/>
          <p:nvPr/>
        </p:nvSpPr>
        <p:spPr>
          <a:xfrm>
            <a:off x="9908850" y="1485796"/>
            <a:ext cx="1789942" cy="1322237"/>
          </a:xfrm>
          <a:prstGeom prst="rect">
            <a:avLst/>
          </a:prstGeom>
          <a:solidFill>
            <a:schemeClr val="bg1"/>
          </a:solidFill>
          <a:ln>
            <a:solidFill>
              <a:schemeClr val="tx1"/>
            </a:solidFill>
          </a:ln>
        </p:spPr>
        <p:txBody>
          <a:bodyPr wrap="none" rtlCol="0">
            <a:spAutoFit/>
          </a:bodyPr>
          <a:lstStyle/>
          <a:p>
            <a:r>
              <a:rPr lang="en-GB" sz="1999" dirty="0" err="1"/>
              <a:t>stdev</a:t>
            </a:r>
            <a:r>
              <a:rPr lang="en-GB" sz="1999" dirty="0"/>
              <a:t>(&lt;O-B&gt;):</a:t>
            </a:r>
          </a:p>
          <a:p>
            <a:pPr marL="285664" indent="-285664">
              <a:buFont typeface="Arial" panose="020B0604020202020204" pitchFamily="34" charset="0"/>
              <a:buChar char="•"/>
            </a:pPr>
            <a:r>
              <a:rPr lang="en-GB" sz="1999" dirty="0">
                <a:solidFill>
                  <a:srgbClr val="FF0000"/>
                </a:solidFill>
              </a:rPr>
              <a:t>2.62 m/s</a:t>
            </a:r>
          </a:p>
          <a:p>
            <a:pPr marL="285664" indent="-285664">
              <a:buFont typeface="Arial" panose="020B0604020202020204" pitchFamily="34" charset="0"/>
              <a:buChar char="•"/>
            </a:pPr>
            <a:r>
              <a:rPr lang="en-GB" sz="1999" dirty="0">
                <a:solidFill>
                  <a:srgbClr val="0000FF"/>
                </a:solidFill>
              </a:rPr>
              <a:t>1.05 m/s</a:t>
            </a:r>
          </a:p>
          <a:p>
            <a:pPr marL="285664" indent="-285664">
              <a:buFont typeface="Arial" panose="020B0604020202020204" pitchFamily="34" charset="0"/>
              <a:buChar char="•"/>
            </a:pPr>
            <a:r>
              <a:rPr lang="en-GB" sz="1999" dirty="0">
                <a:solidFill>
                  <a:srgbClr val="00B050"/>
                </a:solidFill>
              </a:rPr>
              <a:t>0.76 m/s</a:t>
            </a:r>
          </a:p>
        </p:txBody>
      </p:sp>
      <p:sp>
        <p:nvSpPr>
          <p:cNvPr id="7" name="TextBox 6">
            <a:extLst>
              <a:ext uri="{FF2B5EF4-FFF2-40B4-BE49-F238E27FC236}">
                <a16:creationId xmlns:a16="http://schemas.microsoft.com/office/drawing/2014/main" id="{8C006E80-2E74-496C-A62A-CF6A557709E7}"/>
              </a:ext>
            </a:extLst>
          </p:cNvPr>
          <p:cNvSpPr txBox="1"/>
          <p:nvPr/>
        </p:nvSpPr>
        <p:spPr>
          <a:xfrm>
            <a:off x="4240678" y="2210850"/>
            <a:ext cx="4241259" cy="399773"/>
          </a:xfrm>
          <a:prstGeom prst="rect">
            <a:avLst/>
          </a:prstGeom>
          <a:solidFill>
            <a:schemeClr val="bg1"/>
          </a:solidFill>
        </p:spPr>
        <p:txBody>
          <a:bodyPr wrap="none" rtlCol="0">
            <a:spAutoFit/>
          </a:bodyPr>
          <a:lstStyle/>
          <a:p>
            <a:r>
              <a:rPr lang="en-GB" sz="1999" dirty="0"/>
              <a:t>Rayleigh bias versus time on </a:t>
            </a:r>
            <a:r>
              <a:rPr lang="en-GB" sz="1999" b="1" dirty="0"/>
              <a:t>9/8/19</a:t>
            </a:r>
          </a:p>
        </p:txBody>
      </p:sp>
      <p:sp>
        <p:nvSpPr>
          <p:cNvPr id="5" name="TextBox 4">
            <a:extLst>
              <a:ext uri="{FF2B5EF4-FFF2-40B4-BE49-F238E27FC236}">
                <a16:creationId xmlns:a16="http://schemas.microsoft.com/office/drawing/2014/main" id="{F2EBB6B8-5375-45DB-8BFF-4EA6FA0666B9}"/>
              </a:ext>
            </a:extLst>
          </p:cNvPr>
          <p:cNvSpPr txBox="1"/>
          <p:nvPr/>
        </p:nvSpPr>
        <p:spPr>
          <a:xfrm>
            <a:off x="562006" y="6415391"/>
            <a:ext cx="440916" cy="369012"/>
          </a:xfrm>
          <a:prstGeom prst="rect">
            <a:avLst/>
          </a:prstGeom>
          <a:solidFill>
            <a:schemeClr val="bg1"/>
          </a:solidFill>
        </p:spPr>
        <p:txBody>
          <a:bodyPr wrap="none" rtlCol="0">
            <a:spAutoFit/>
          </a:bodyPr>
          <a:lstStyle/>
          <a:p>
            <a:r>
              <a:rPr lang="en-GB" sz="1799" dirty="0"/>
              <a:t>16</a:t>
            </a:r>
          </a:p>
        </p:txBody>
      </p:sp>
      <p:sp>
        <p:nvSpPr>
          <p:cNvPr id="21" name="TextBox 20">
            <a:extLst>
              <a:ext uri="{FF2B5EF4-FFF2-40B4-BE49-F238E27FC236}">
                <a16:creationId xmlns:a16="http://schemas.microsoft.com/office/drawing/2014/main" id="{D620CD99-3BD8-4289-BD4F-89205D1A2E8C}"/>
              </a:ext>
            </a:extLst>
          </p:cNvPr>
          <p:cNvSpPr txBox="1"/>
          <p:nvPr/>
        </p:nvSpPr>
        <p:spPr>
          <a:xfrm>
            <a:off x="11747629" y="6501890"/>
            <a:ext cx="440916" cy="369012"/>
          </a:xfrm>
          <a:prstGeom prst="rect">
            <a:avLst/>
          </a:prstGeom>
          <a:solidFill>
            <a:schemeClr val="bg1"/>
          </a:solidFill>
        </p:spPr>
        <p:txBody>
          <a:bodyPr wrap="none" rtlCol="0">
            <a:spAutoFit/>
          </a:bodyPr>
          <a:lstStyle/>
          <a:p>
            <a:r>
              <a:rPr lang="en-GB" sz="1799" dirty="0"/>
              <a:t>24</a:t>
            </a:r>
          </a:p>
        </p:txBody>
      </p:sp>
    </p:spTree>
    <p:extLst>
      <p:ext uri="{BB962C8B-B14F-4D97-AF65-F5344CB8AC3E}">
        <p14:creationId xmlns:p14="http://schemas.microsoft.com/office/powerpoint/2010/main" val="9269691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3D168-CE16-4413-A2E4-44C9788FB2EB}"/>
              </a:ext>
            </a:extLst>
          </p:cNvPr>
          <p:cNvSpPr>
            <a:spLocks noGrp="1"/>
          </p:cNvSpPr>
          <p:nvPr>
            <p:ph type="title"/>
          </p:nvPr>
        </p:nvSpPr>
        <p:spPr>
          <a:xfrm>
            <a:off x="3782854" y="2625406"/>
            <a:ext cx="7869600" cy="369332"/>
          </a:xfrm>
        </p:spPr>
        <p:txBody>
          <a:bodyPr/>
          <a:lstStyle/>
          <a:p>
            <a:r>
              <a:rPr lang="en-GB" dirty="0"/>
              <a:t>Aeolus NWP impact at ECMWF</a:t>
            </a:r>
          </a:p>
        </p:txBody>
      </p:sp>
      <p:sp>
        <p:nvSpPr>
          <p:cNvPr id="4" name="Slide Number Placeholder 3">
            <a:extLst>
              <a:ext uri="{FF2B5EF4-FFF2-40B4-BE49-F238E27FC236}">
                <a16:creationId xmlns:a16="http://schemas.microsoft.com/office/drawing/2014/main" id="{03C43643-657E-4D5F-94C3-1A4C06451781}"/>
              </a:ext>
            </a:extLst>
          </p:cNvPr>
          <p:cNvSpPr>
            <a:spLocks noGrp="1"/>
          </p:cNvSpPr>
          <p:nvPr>
            <p:ph type="sldNum" sz="quarter" idx="10"/>
          </p:nvPr>
        </p:nvSpPr>
        <p:spPr/>
        <p:txBody>
          <a:bodyPr/>
          <a:lstStyle/>
          <a:p>
            <a:fld id="{6B3B0B0F-E794-1244-9699-107C60B9C23A}" type="slidenum">
              <a:rPr lang="en-US" smtClean="0"/>
              <a:pPr/>
              <a:t>36</a:t>
            </a:fld>
            <a:endParaRPr lang="en-US" dirty="0"/>
          </a:p>
        </p:txBody>
      </p:sp>
      <p:sp>
        <p:nvSpPr>
          <p:cNvPr id="5" name="Footer Placeholder 4">
            <a:extLst>
              <a:ext uri="{FF2B5EF4-FFF2-40B4-BE49-F238E27FC236}">
                <a16:creationId xmlns:a16="http://schemas.microsoft.com/office/drawing/2014/main" id="{D8593FBF-B52A-47AB-BAEC-9DA415BD18BF}"/>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5762040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41D6F-05EF-4E1E-8D57-93A6FC2FEF77}"/>
              </a:ext>
            </a:extLst>
          </p:cNvPr>
          <p:cNvSpPr>
            <a:spLocks noGrp="1"/>
          </p:cNvSpPr>
          <p:nvPr>
            <p:ph type="title"/>
          </p:nvPr>
        </p:nvSpPr>
        <p:spPr>
          <a:xfrm>
            <a:off x="264801" y="59211"/>
            <a:ext cx="11803163" cy="369118"/>
          </a:xfrm>
        </p:spPr>
        <p:txBody>
          <a:bodyPr/>
          <a:lstStyle/>
          <a:p>
            <a:r>
              <a:rPr lang="en-GB" dirty="0"/>
              <a:t>Methods for Aeolus L2B wind NWP impact assessment at ECMWF</a:t>
            </a:r>
          </a:p>
        </p:txBody>
      </p:sp>
      <p:sp>
        <p:nvSpPr>
          <p:cNvPr id="3" name="Content Placeholder 2">
            <a:extLst>
              <a:ext uri="{FF2B5EF4-FFF2-40B4-BE49-F238E27FC236}">
                <a16:creationId xmlns:a16="http://schemas.microsoft.com/office/drawing/2014/main" id="{9E39BF6E-D593-43DF-AAA7-DF743E465DB0}"/>
              </a:ext>
            </a:extLst>
          </p:cNvPr>
          <p:cNvSpPr>
            <a:spLocks noGrp="1"/>
          </p:cNvSpPr>
          <p:nvPr>
            <p:ph sz="quarter" idx="14"/>
          </p:nvPr>
        </p:nvSpPr>
        <p:spPr>
          <a:xfrm>
            <a:off x="264801" y="557784"/>
            <a:ext cx="11571572" cy="4444882"/>
          </a:xfrm>
        </p:spPr>
        <p:txBody>
          <a:bodyPr/>
          <a:lstStyle/>
          <a:p>
            <a:pPr marL="342729" indent="-342729"/>
            <a:r>
              <a:rPr lang="en-GB" sz="1999" b="1" dirty="0">
                <a:solidFill>
                  <a:schemeClr val="tx2"/>
                </a:solidFill>
              </a:rPr>
              <a:t>O</a:t>
            </a:r>
            <a:r>
              <a:rPr lang="en-GB" sz="1999" dirty="0">
                <a:solidFill>
                  <a:schemeClr val="tx2"/>
                </a:solidFill>
              </a:rPr>
              <a:t>bserving </a:t>
            </a:r>
            <a:r>
              <a:rPr lang="en-GB" sz="1999" b="1" dirty="0">
                <a:solidFill>
                  <a:schemeClr val="tx2"/>
                </a:solidFill>
              </a:rPr>
              <a:t>S</a:t>
            </a:r>
            <a:r>
              <a:rPr lang="en-GB" sz="1999" dirty="0">
                <a:solidFill>
                  <a:schemeClr val="tx2"/>
                </a:solidFill>
              </a:rPr>
              <a:t>ystem </a:t>
            </a:r>
            <a:r>
              <a:rPr lang="en-GB" sz="1999" b="1" dirty="0">
                <a:solidFill>
                  <a:schemeClr val="tx2"/>
                </a:solidFill>
              </a:rPr>
              <a:t>E</a:t>
            </a:r>
            <a:r>
              <a:rPr lang="en-GB" sz="1999" dirty="0">
                <a:solidFill>
                  <a:schemeClr val="tx2"/>
                </a:solidFill>
              </a:rPr>
              <a:t>xperiments (OSEs):</a:t>
            </a:r>
          </a:p>
          <a:p>
            <a:pPr marL="816846" lvl="1" indent="-457062"/>
            <a:r>
              <a:rPr lang="en-US" sz="1999" dirty="0"/>
              <a:t>For robust assessment of impact into the medium-range</a:t>
            </a:r>
          </a:p>
          <a:p>
            <a:pPr marL="816846" lvl="1" indent="-457062"/>
            <a:r>
              <a:rPr lang="en-GB" sz="1999" dirty="0"/>
              <a:t>2</a:t>
            </a:r>
            <a:r>
              <a:rPr lang="en-GB" sz="1999" baseline="30000" dirty="0"/>
              <a:t>nd</a:t>
            </a:r>
            <a:r>
              <a:rPr lang="en-GB" sz="1999" dirty="0"/>
              <a:t> reprocessed FM-B period (</a:t>
            </a:r>
            <a:r>
              <a:rPr lang="en-GB" sz="1999" b="1" dirty="0"/>
              <a:t>most recent OSE for long period</a:t>
            </a:r>
            <a:r>
              <a:rPr lang="en-GB" sz="1999" dirty="0"/>
              <a:t>):</a:t>
            </a:r>
          </a:p>
          <a:p>
            <a:pPr marL="1176738" lvl="2" indent="-457062"/>
            <a:r>
              <a:rPr lang="en-US" sz="1999" dirty="0"/>
              <a:t>Rayleigh-clear + Mie-cloudy as in current operations; </a:t>
            </a:r>
            <a:r>
              <a:rPr lang="en-US" sz="1999" b="1" dirty="0"/>
              <a:t>29 June 2019 to 30 April 2020 </a:t>
            </a:r>
            <a:r>
              <a:rPr lang="en-US" sz="1999" dirty="0"/>
              <a:t>(still running)</a:t>
            </a:r>
          </a:p>
          <a:p>
            <a:pPr marL="1176738" lvl="2" indent="-457062"/>
            <a:r>
              <a:rPr lang="en-GB" sz="1999" dirty="0"/>
              <a:t>T</a:t>
            </a:r>
            <a:r>
              <a:rPr lang="en-GB" sz="1999" baseline="-25000" dirty="0"/>
              <a:t>CO</a:t>
            </a:r>
            <a:r>
              <a:rPr lang="en-GB" sz="1999" dirty="0"/>
              <a:t>639 model resolution</a:t>
            </a:r>
            <a:r>
              <a:rPr lang="en-US" sz="1999" dirty="0"/>
              <a:t> (~18 km)</a:t>
            </a:r>
          </a:p>
          <a:p>
            <a:pPr marL="187035" indent="-457062"/>
            <a:r>
              <a:rPr lang="en-GB" sz="1999" b="1" dirty="0">
                <a:solidFill>
                  <a:schemeClr val="tx2"/>
                </a:solidFill>
              </a:rPr>
              <a:t>F</a:t>
            </a:r>
            <a:r>
              <a:rPr lang="en-GB" sz="1999" dirty="0">
                <a:solidFill>
                  <a:schemeClr val="tx2"/>
                </a:solidFill>
              </a:rPr>
              <a:t>orecast</a:t>
            </a:r>
            <a:r>
              <a:rPr lang="en-GB" sz="1999" b="1" dirty="0">
                <a:solidFill>
                  <a:schemeClr val="tx2"/>
                </a:solidFill>
              </a:rPr>
              <a:t> S</a:t>
            </a:r>
            <a:r>
              <a:rPr lang="en-GB" sz="1999" dirty="0">
                <a:solidFill>
                  <a:schemeClr val="tx2"/>
                </a:solidFill>
              </a:rPr>
              <a:t>ensitivity</a:t>
            </a:r>
            <a:r>
              <a:rPr lang="en-GB" sz="1999" b="1" dirty="0">
                <a:solidFill>
                  <a:schemeClr val="tx2"/>
                </a:solidFill>
              </a:rPr>
              <a:t> O</a:t>
            </a:r>
            <a:r>
              <a:rPr lang="en-GB" sz="1999" dirty="0">
                <a:solidFill>
                  <a:schemeClr val="tx2"/>
                </a:solidFill>
              </a:rPr>
              <a:t>bservation</a:t>
            </a:r>
            <a:r>
              <a:rPr lang="en-GB" sz="1999" b="1" dirty="0">
                <a:solidFill>
                  <a:schemeClr val="tx2"/>
                </a:solidFill>
              </a:rPr>
              <a:t> I</a:t>
            </a:r>
            <a:r>
              <a:rPr lang="en-GB" sz="1999" dirty="0">
                <a:solidFill>
                  <a:schemeClr val="tx2"/>
                </a:solidFill>
              </a:rPr>
              <a:t>mpact (FSOI):</a:t>
            </a:r>
            <a:endParaRPr lang="en-GB" sz="1999" b="1" dirty="0">
              <a:solidFill>
                <a:schemeClr val="tx2"/>
              </a:solidFill>
            </a:endParaRPr>
          </a:p>
          <a:p>
            <a:pPr marL="816846" lvl="1" indent="-457062"/>
            <a:r>
              <a:rPr lang="en-GB" sz="1999" dirty="0"/>
              <a:t>Assessment of short-range forecast impact – with some limitations</a:t>
            </a:r>
          </a:p>
          <a:p>
            <a:pPr marL="816846" lvl="1" indent="-457062"/>
            <a:r>
              <a:rPr lang="en-GB" sz="1999" dirty="0"/>
              <a:t>Operational FSOI; since 9 January 2020</a:t>
            </a:r>
          </a:p>
          <a:p>
            <a:pPr marL="816846" lvl="1" indent="-457062"/>
            <a:r>
              <a:rPr lang="en-GB" sz="1999" dirty="0"/>
              <a:t>FSOI via 2</a:t>
            </a:r>
            <a:r>
              <a:rPr lang="en-GB" sz="1999" baseline="30000" dirty="0"/>
              <a:t>nd</a:t>
            </a:r>
            <a:r>
              <a:rPr lang="en-GB" sz="1999" dirty="0"/>
              <a:t> reprocessed dataset OSE (Aeolus “on” experiment)</a:t>
            </a:r>
          </a:p>
        </p:txBody>
      </p:sp>
      <p:sp>
        <p:nvSpPr>
          <p:cNvPr id="4" name="Slide Number Placeholder 3">
            <a:extLst>
              <a:ext uri="{FF2B5EF4-FFF2-40B4-BE49-F238E27FC236}">
                <a16:creationId xmlns:a16="http://schemas.microsoft.com/office/drawing/2014/main" id="{BF6840C1-13BD-451B-8540-3F7502EA01D1}"/>
              </a:ext>
            </a:extLst>
          </p:cNvPr>
          <p:cNvSpPr>
            <a:spLocks noGrp="1"/>
          </p:cNvSpPr>
          <p:nvPr>
            <p:ph type="sldNum" sz="quarter" idx="10"/>
          </p:nvPr>
        </p:nvSpPr>
        <p:spPr/>
        <p:txBody>
          <a:bodyPr/>
          <a:lstStyle/>
          <a:p>
            <a:fld id="{6B3B0B0F-E794-1244-9699-107C60B9C23A}" type="slidenum">
              <a:rPr lang="en-US" smtClean="0"/>
              <a:pPr/>
              <a:t>37</a:t>
            </a:fld>
            <a:endParaRPr lang="en-US" dirty="0"/>
          </a:p>
        </p:txBody>
      </p:sp>
    </p:spTree>
    <p:extLst>
      <p:ext uri="{BB962C8B-B14F-4D97-AF65-F5344CB8AC3E}">
        <p14:creationId xmlns:p14="http://schemas.microsoft.com/office/powerpoint/2010/main" val="22713518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Diagram&#10;&#10;Description automatically generated">
            <a:extLst>
              <a:ext uri="{FF2B5EF4-FFF2-40B4-BE49-F238E27FC236}">
                <a16:creationId xmlns:a16="http://schemas.microsoft.com/office/drawing/2014/main" id="{C7092F26-F674-44A6-AE08-C357504774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9572" y="727978"/>
            <a:ext cx="7369783" cy="4945471"/>
          </a:xfrm>
          <a:prstGeom prst="rect">
            <a:avLst/>
          </a:prstGeom>
        </p:spPr>
      </p:pic>
      <p:sp>
        <p:nvSpPr>
          <p:cNvPr id="4" name="Slide Number Placeholder 3">
            <a:extLst>
              <a:ext uri="{FF2B5EF4-FFF2-40B4-BE49-F238E27FC236}">
                <a16:creationId xmlns:a16="http://schemas.microsoft.com/office/drawing/2014/main" id="{E8C468CF-AAB2-4BC7-A2D9-FD0AE43EA094}"/>
              </a:ext>
            </a:extLst>
          </p:cNvPr>
          <p:cNvSpPr>
            <a:spLocks noGrp="1"/>
          </p:cNvSpPr>
          <p:nvPr>
            <p:ph type="sldNum" sz="quarter" idx="10"/>
          </p:nvPr>
        </p:nvSpPr>
        <p:spPr/>
        <p:txBody>
          <a:bodyPr/>
          <a:lstStyle/>
          <a:p>
            <a:fld id="{6B3B0B0F-E794-1244-9699-107C60B9C23A}" type="slidenum">
              <a:rPr lang="en-US" smtClean="0"/>
              <a:pPr/>
              <a:t>38</a:t>
            </a:fld>
            <a:endParaRPr lang="en-US" dirty="0"/>
          </a:p>
        </p:txBody>
      </p:sp>
      <p:sp>
        <p:nvSpPr>
          <p:cNvPr id="5" name="Footer Placeholder 4">
            <a:extLst>
              <a:ext uri="{FF2B5EF4-FFF2-40B4-BE49-F238E27FC236}">
                <a16:creationId xmlns:a16="http://schemas.microsoft.com/office/drawing/2014/main" id="{D8D0476D-53EC-432B-BCC2-7A8DD1E876CC}"/>
              </a:ext>
            </a:extLst>
          </p:cNvPr>
          <p:cNvSpPr>
            <a:spLocks noGrp="1"/>
          </p:cNvSpPr>
          <p:nvPr>
            <p:ph type="ftr" sz="quarter" idx="3"/>
          </p:nvPr>
        </p:nvSpPr>
        <p:spPr>
          <a:xfrm>
            <a:off x="3500549" y="6305963"/>
            <a:ext cx="4051528" cy="230537"/>
          </a:xfrm>
          <a:prstGeom prst="rect">
            <a:avLst/>
          </a:prstGeom>
        </p:spPr>
        <p:txBody>
          <a:bodyPr vert="horz" lIns="0" tIns="0" rIns="0" bIns="0" rtlCol="0" anchor="b" anchorCtr="0">
            <a:noAutofit/>
          </a:bodyPr>
          <a:lstStyle>
            <a:defPPr>
              <a:defRPr lang="en-US"/>
            </a:defPPr>
            <a:lvl1pPr marL="0" algn="l" defTabSz="456971" rtl="0" eaLnBrk="1" latinLnBrk="0" hangingPunct="1">
              <a:defRPr sz="900" b="1" kern="1200" cap="all" baseline="0">
                <a:solidFill>
                  <a:srgbClr val="064E83"/>
                </a:solidFill>
                <a:latin typeface="+mn-lt"/>
                <a:ea typeface="+mn-ea"/>
                <a:cs typeface="+mn-cs"/>
              </a:defRPr>
            </a:lvl1pPr>
            <a:lvl2pPr marL="456971" algn="l" defTabSz="456971" rtl="0" eaLnBrk="1" latinLnBrk="0" hangingPunct="1">
              <a:defRPr sz="1799" kern="1200">
                <a:solidFill>
                  <a:schemeClr val="tx1"/>
                </a:solidFill>
                <a:latin typeface="+mn-lt"/>
                <a:ea typeface="+mn-ea"/>
                <a:cs typeface="+mn-cs"/>
              </a:defRPr>
            </a:lvl2pPr>
            <a:lvl3pPr marL="913943" algn="l" defTabSz="456971" rtl="0" eaLnBrk="1" latinLnBrk="0" hangingPunct="1">
              <a:defRPr sz="1799" kern="1200">
                <a:solidFill>
                  <a:schemeClr val="tx1"/>
                </a:solidFill>
                <a:latin typeface="+mn-lt"/>
                <a:ea typeface="+mn-ea"/>
                <a:cs typeface="+mn-cs"/>
              </a:defRPr>
            </a:lvl3pPr>
            <a:lvl4pPr marL="1370914" algn="l" defTabSz="456971" rtl="0" eaLnBrk="1" latinLnBrk="0" hangingPunct="1">
              <a:defRPr sz="1799" kern="1200">
                <a:solidFill>
                  <a:schemeClr val="tx1"/>
                </a:solidFill>
                <a:latin typeface="+mn-lt"/>
                <a:ea typeface="+mn-ea"/>
                <a:cs typeface="+mn-cs"/>
              </a:defRPr>
            </a:lvl4pPr>
            <a:lvl5pPr marL="1827886" algn="l" defTabSz="456971" rtl="0" eaLnBrk="1" latinLnBrk="0" hangingPunct="1">
              <a:defRPr sz="1799" kern="1200">
                <a:solidFill>
                  <a:schemeClr val="tx1"/>
                </a:solidFill>
                <a:latin typeface="+mn-lt"/>
                <a:ea typeface="+mn-ea"/>
                <a:cs typeface="+mn-cs"/>
              </a:defRPr>
            </a:lvl5pPr>
            <a:lvl6pPr marL="2284857" algn="l" defTabSz="456971" rtl="0" eaLnBrk="1" latinLnBrk="0" hangingPunct="1">
              <a:defRPr sz="1799" kern="1200">
                <a:solidFill>
                  <a:schemeClr val="tx1"/>
                </a:solidFill>
                <a:latin typeface="+mn-lt"/>
                <a:ea typeface="+mn-ea"/>
                <a:cs typeface="+mn-cs"/>
              </a:defRPr>
            </a:lvl6pPr>
            <a:lvl7pPr marL="2741828" algn="l" defTabSz="456971" rtl="0" eaLnBrk="1" latinLnBrk="0" hangingPunct="1">
              <a:defRPr sz="1799" kern="1200">
                <a:solidFill>
                  <a:schemeClr val="tx1"/>
                </a:solidFill>
                <a:latin typeface="+mn-lt"/>
                <a:ea typeface="+mn-ea"/>
                <a:cs typeface="+mn-cs"/>
              </a:defRPr>
            </a:lvl7pPr>
            <a:lvl8pPr marL="3198800" algn="l" defTabSz="456971" rtl="0" eaLnBrk="1" latinLnBrk="0" hangingPunct="1">
              <a:defRPr sz="1799" kern="1200">
                <a:solidFill>
                  <a:schemeClr val="tx1"/>
                </a:solidFill>
                <a:latin typeface="+mn-lt"/>
                <a:ea typeface="+mn-ea"/>
                <a:cs typeface="+mn-cs"/>
              </a:defRPr>
            </a:lvl8pPr>
            <a:lvl9pPr marL="3655771" algn="l" defTabSz="456971" rtl="0" eaLnBrk="1" latinLnBrk="0" hangingPunct="1">
              <a:defRPr sz="1799" kern="1200">
                <a:solidFill>
                  <a:schemeClr val="tx1"/>
                </a:solidFill>
                <a:latin typeface="+mn-lt"/>
                <a:ea typeface="+mn-ea"/>
                <a:cs typeface="+mn-cs"/>
              </a:defRPr>
            </a:lvl9pPr>
          </a:lstStyle>
          <a:p>
            <a:pPr algn="ctr"/>
            <a:r>
              <a:rPr lang="en-US"/>
              <a:t>European Centre for Medium-Range Weather Forecasts</a:t>
            </a:r>
            <a:endParaRPr lang="en-US" dirty="0"/>
          </a:p>
        </p:txBody>
      </p:sp>
      <p:sp>
        <p:nvSpPr>
          <p:cNvPr id="7" name="Title 1">
            <a:extLst>
              <a:ext uri="{FF2B5EF4-FFF2-40B4-BE49-F238E27FC236}">
                <a16:creationId xmlns:a16="http://schemas.microsoft.com/office/drawing/2014/main" id="{852C632F-113F-4957-931E-CE5758CE07CF}"/>
              </a:ext>
            </a:extLst>
          </p:cNvPr>
          <p:cNvSpPr txBox="1">
            <a:spLocks/>
          </p:cNvSpPr>
          <p:nvPr/>
        </p:nvSpPr>
        <p:spPr>
          <a:xfrm>
            <a:off x="361216" y="10855"/>
            <a:ext cx="11074493" cy="369225"/>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pPr algn="ctr"/>
            <a:r>
              <a:rPr lang="en-GB" sz="2399" b="1" dirty="0">
                <a:latin typeface="Arial" panose="020B0604020202020204" pitchFamily="34" charset="0"/>
                <a:cs typeface="Arial" panose="020B0604020202020204" pitchFamily="34" charset="0"/>
              </a:rPr>
              <a:t>Standard deviation of zonal wind analysis differences (with Aeolus minus without Aeolus) i.e. where Aeolus is changing the analysis</a:t>
            </a:r>
          </a:p>
        </p:txBody>
      </p:sp>
      <p:sp>
        <p:nvSpPr>
          <p:cNvPr id="9" name="TextBox 8">
            <a:extLst>
              <a:ext uri="{FF2B5EF4-FFF2-40B4-BE49-F238E27FC236}">
                <a16:creationId xmlns:a16="http://schemas.microsoft.com/office/drawing/2014/main" id="{1B016553-A88A-4104-8AE6-CBDB118B7B17}"/>
              </a:ext>
            </a:extLst>
          </p:cNvPr>
          <p:cNvSpPr txBox="1"/>
          <p:nvPr/>
        </p:nvSpPr>
        <p:spPr>
          <a:xfrm>
            <a:off x="253588" y="5880234"/>
            <a:ext cx="11681648" cy="769185"/>
          </a:xfrm>
          <a:prstGeom prst="rect">
            <a:avLst/>
          </a:prstGeom>
          <a:solidFill>
            <a:schemeClr val="bg1"/>
          </a:solidFill>
          <a:ln>
            <a:solidFill>
              <a:schemeClr val="tx1"/>
            </a:solidFill>
          </a:ln>
        </p:spPr>
        <p:txBody>
          <a:bodyPr wrap="square" rtlCol="0">
            <a:spAutoFit/>
          </a:bodyPr>
          <a:lstStyle/>
          <a:p>
            <a:r>
              <a:rPr lang="en-GB" sz="2199" dirty="0"/>
              <a:t>Largest changes made to tropical upper troposphere and SH </a:t>
            </a:r>
            <a:r>
              <a:rPr lang="en-GB" sz="2199" dirty="0" err="1"/>
              <a:t>extratropics</a:t>
            </a:r>
            <a:r>
              <a:rPr lang="en-GB" sz="2199" dirty="0"/>
              <a:t> – in climatological </a:t>
            </a:r>
            <a:r>
              <a:rPr lang="en-GB" sz="2199" b="1" dirty="0"/>
              <a:t>convergence zones</a:t>
            </a:r>
            <a:r>
              <a:rPr lang="en-GB" sz="2199" dirty="0"/>
              <a:t>; larger model wind errors in convective outflow is the likely explanation</a:t>
            </a:r>
          </a:p>
        </p:txBody>
      </p:sp>
      <p:sp>
        <p:nvSpPr>
          <p:cNvPr id="10" name="TextBox 9">
            <a:extLst>
              <a:ext uri="{FF2B5EF4-FFF2-40B4-BE49-F238E27FC236}">
                <a16:creationId xmlns:a16="http://schemas.microsoft.com/office/drawing/2014/main" id="{E51CE19C-93AB-4354-9476-CAA23B0D241E}"/>
              </a:ext>
            </a:extLst>
          </p:cNvPr>
          <p:cNvSpPr txBox="1"/>
          <p:nvPr/>
        </p:nvSpPr>
        <p:spPr>
          <a:xfrm>
            <a:off x="5898463" y="1402340"/>
            <a:ext cx="697264" cy="369012"/>
          </a:xfrm>
          <a:prstGeom prst="rect">
            <a:avLst/>
          </a:prstGeom>
          <a:noFill/>
        </p:spPr>
        <p:txBody>
          <a:bodyPr wrap="none" rtlCol="0">
            <a:spAutoFit/>
          </a:bodyPr>
          <a:lstStyle/>
          <a:p>
            <a:r>
              <a:rPr lang="en-GB" sz="1799" dirty="0"/>
              <a:t>ITCZ</a:t>
            </a:r>
          </a:p>
        </p:txBody>
      </p:sp>
      <p:sp>
        <p:nvSpPr>
          <p:cNvPr id="11" name="TextBox 10">
            <a:extLst>
              <a:ext uri="{FF2B5EF4-FFF2-40B4-BE49-F238E27FC236}">
                <a16:creationId xmlns:a16="http://schemas.microsoft.com/office/drawing/2014/main" id="{8317A2BC-D865-44DC-81A8-792FD28588A7}"/>
              </a:ext>
            </a:extLst>
          </p:cNvPr>
          <p:cNvSpPr txBox="1"/>
          <p:nvPr/>
        </p:nvSpPr>
        <p:spPr>
          <a:xfrm rot="868726">
            <a:off x="5806007" y="1733945"/>
            <a:ext cx="799802" cy="369012"/>
          </a:xfrm>
          <a:prstGeom prst="rect">
            <a:avLst/>
          </a:prstGeom>
          <a:noFill/>
        </p:spPr>
        <p:txBody>
          <a:bodyPr wrap="none" rtlCol="0">
            <a:spAutoFit/>
          </a:bodyPr>
          <a:lstStyle/>
          <a:p>
            <a:r>
              <a:rPr lang="en-GB" sz="1799" dirty="0"/>
              <a:t>SPCZ</a:t>
            </a:r>
          </a:p>
        </p:txBody>
      </p:sp>
      <p:sp>
        <p:nvSpPr>
          <p:cNvPr id="13" name="TextBox 12">
            <a:extLst>
              <a:ext uri="{FF2B5EF4-FFF2-40B4-BE49-F238E27FC236}">
                <a16:creationId xmlns:a16="http://schemas.microsoft.com/office/drawing/2014/main" id="{E3A62535-C5F2-4F55-A070-A9454DF8D57D}"/>
              </a:ext>
            </a:extLst>
          </p:cNvPr>
          <p:cNvSpPr txBox="1"/>
          <p:nvPr/>
        </p:nvSpPr>
        <p:spPr>
          <a:xfrm rot="543674">
            <a:off x="6908422" y="1814375"/>
            <a:ext cx="1080341" cy="369225"/>
          </a:xfrm>
          <a:prstGeom prst="rect">
            <a:avLst/>
          </a:prstGeom>
          <a:noFill/>
        </p:spPr>
        <p:txBody>
          <a:bodyPr wrap="square" rtlCol="0">
            <a:spAutoFit/>
          </a:bodyPr>
          <a:lstStyle/>
          <a:p>
            <a:r>
              <a:rPr lang="en-GB" sz="1799" dirty="0"/>
              <a:t>SACZ</a:t>
            </a:r>
          </a:p>
        </p:txBody>
      </p:sp>
      <p:sp>
        <p:nvSpPr>
          <p:cNvPr id="12" name="TextBox 11">
            <a:extLst>
              <a:ext uri="{FF2B5EF4-FFF2-40B4-BE49-F238E27FC236}">
                <a16:creationId xmlns:a16="http://schemas.microsoft.com/office/drawing/2014/main" id="{E9A768E2-A79A-4F94-8A7E-FB72C8B3B9AD}"/>
              </a:ext>
            </a:extLst>
          </p:cNvPr>
          <p:cNvSpPr txBox="1"/>
          <p:nvPr/>
        </p:nvSpPr>
        <p:spPr>
          <a:xfrm>
            <a:off x="7764076" y="1316083"/>
            <a:ext cx="1229697" cy="645994"/>
          </a:xfrm>
          <a:prstGeom prst="rect">
            <a:avLst/>
          </a:prstGeom>
          <a:noFill/>
        </p:spPr>
        <p:txBody>
          <a:bodyPr wrap="square" rtlCol="0">
            <a:spAutoFit/>
          </a:bodyPr>
          <a:lstStyle/>
          <a:p>
            <a:r>
              <a:rPr lang="en-GB" sz="1799" dirty="0"/>
              <a:t>Asian monsoon</a:t>
            </a:r>
          </a:p>
        </p:txBody>
      </p:sp>
      <p:sp>
        <p:nvSpPr>
          <p:cNvPr id="14" name="TextBox 13">
            <a:extLst>
              <a:ext uri="{FF2B5EF4-FFF2-40B4-BE49-F238E27FC236}">
                <a16:creationId xmlns:a16="http://schemas.microsoft.com/office/drawing/2014/main" id="{EAFDE8B5-4620-448A-9F10-AB6E3B92329B}"/>
              </a:ext>
            </a:extLst>
          </p:cNvPr>
          <p:cNvSpPr txBox="1"/>
          <p:nvPr/>
        </p:nvSpPr>
        <p:spPr>
          <a:xfrm>
            <a:off x="9715221" y="2301920"/>
            <a:ext cx="2220015" cy="2245871"/>
          </a:xfrm>
          <a:prstGeom prst="rect">
            <a:avLst/>
          </a:prstGeom>
          <a:solidFill>
            <a:schemeClr val="bg1"/>
          </a:solidFill>
          <a:ln>
            <a:solidFill>
              <a:schemeClr val="tx1"/>
            </a:solidFill>
          </a:ln>
        </p:spPr>
        <p:txBody>
          <a:bodyPr wrap="square" rtlCol="0">
            <a:spAutoFit/>
          </a:bodyPr>
          <a:lstStyle/>
          <a:p>
            <a:pPr marL="342900" indent="-342900">
              <a:buFont typeface="Arial" panose="020B0604020202020204" pitchFamily="34" charset="0"/>
              <a:buChar char="•"/>
            </a:pPr>
            <a:r>
              <a:rPr lang="en-GB" sz="1999" b="1" dirty="0"/>
              <a:t>Mid-2020 OSE: </a:t>
            </a:r>
            <a:r>
              <a:rPr lang="en-GB" sz="1999" dirty="0"/>
              <a:t>Period 4 April to 19 August 2020</a:t>
            </a:r>
          </a:p>
          <a:p>
            <a:pPr marL="342900" indent="-342900">
              <a:buFont typeface="Arial" panose="020B0604020202020204" pitchFamily="34" charset="0"/>
              <a:buChar char="•"/>
            </a:pPr>
            <a:r>
              <a:rPr lang="en-GB" sz="1999" i="1" dirty="0"/>
              <a:t>Similar picture for different periods</a:t>
            </a:r>
          </a:p>
        </p:txBody>
      </p:sp>
      <p:sp>
        <p:nvSpPr>
          <p:cNvPr id="2" name="TextBox 1">
            <a:extLst>
              <a:ext uri="{FF2B5EF4-FFF2-40B4-BE49-F238E27FC236}">
                <a16:creationId xmlns:a16="http://schemas.microsoft.com/office/drawing/2014/main" id="{E32D48AC-53D1-4242-8FCA-4345210A8E6C}"/>
              </a:ext>
            </a:extLst>
          </p:cNvPr>
          <p:cNvSpPr txBox="1"/>
          <p:nvPr/>
        </p:nvSpPr>
        <p:spPr>
          <a:xfrm>
            <a:off x="4252137" y="2602300"/>
            <a:ext cx="788266" cy="276855"/>
          </a:xfrm>
          <a:prstGeom prst="rect">
            <a:avLst/>
          </a:prstGeom>
          <a:noFill/>
        </p:spPr>
        <p:txBody>
          <a:bodyPr wrap="none" lIns="0" tIns="0" rIns="0" bIns="0" rtlCol="0">
            <a:spAutoFit/>
          </a:bodyPr>
          <a:lstStyle/>
          <a:p>
            <a:r>
              <a:rPr lang="en-US" sz="1799" dirty="0">
                <a:latin typeface="Arial" pitchFamily="34" charset="0"/>
                <a:cs typeface="Arial" pitchFamily="34" charset="0"/>
              </a:rPr>
              <a:t>(~3 km)</a:t>
            </a:r>
            <a:endParaRPr lang="en-GB" sz="1799" dirty="0">
              <a:latin typeface="Arial" pitchFamily="34" charset="0"/>
              <a:cs typeface="Arial" pitchFamily="34" charset="0"/>
            </a:endParaRPr>
          </a:p>
        </p:txBody>
      </p:sp>
      <p:sp>
        <p:nvSpPr>
          <p:cNvPr id="15" name="TextBox 14">
            <a:extLst>
              <a:ext uri="{FF2B5EF4-FFF2-40B4-BE49-F238E27FC236}">
                <a16:creationId xmlns:a16="http://schemas.microsoft.com/office/drawing/2014/main" id="{F55DF92F-151C-4FCC-9069-F932DC63D99F}"/>
              </a:ext>
            </a:extLst>
          </p:cNvPr>
          <p:cNvSpPr txBox="1"/>
          <p:nvPr/>
        </p:nvSpPr>
        <p:spPr>
          <a:xfrm>
            <a:off x="7944982" y="2595821"/>
            <a:ext cx="916441" cy="276855"/>
          </a:xfrm>
          <a:prstGeom prst="rect">
            <a:avLst/>
          </a:prstGeom>
          <a:noFill/>
        </p:spPr>
        <p:txBody>
          <a:bodyPr wrap="none" lIns="0" tIns="0" rIns="0" bIns="0" rtlCol="0">
            <a:spAutoFit/>
          </a:bodyPr>
          <a:lstStyle/>
          <a:p>
            <a:r>
              <a:rPr lang="en-US" sz="1799" dirty="0">
                <a:latin typeface="Arial" pitchFamily="34" charset="0"/>
                <a:cs typeface="Arial" pitchFamily="34" charset="0"/>
              </a:rPr>
              <a:t>(~10 km)</a:t>
            </a:r>
            <a:endParaRPr lang="en-GB" sz="1799" dirty="0">
              <a:latin typeface="Arial" pitchFamily="34" charset="0"/>
              <a:cs typeface="Arial" pitchFamily="34" charset="0"/>
            </a:endParaRPr>
          </a:p>
        </p:txBody>
      </p:sp>
      <p:sp>
        <p:nvSpPr>
          <p:cNvPr id="17" name="TextBox 16">
            <a:extLst>
              <a:ext uri="{FF2B5EF4-FFF2-40B4-BE49-F238E27FC236}">
                <a16:creationId xmlns:a16="http://schemas.microsoft.com/office/drawing/2014/main" id="{3AF577E7-D1D6-4A14-95E2-425BA9D951C3}"/>
              </a:ext>
            </a:extLst>
          </p:cNvPr>
          <p:cNvSpPr txBox="1"/>
          <p:nvPr/>
        </p:nvSpPr>
        <p:spPr>
          <a:xfrm>
            <a:off x="4252137" y="4923547"/>
            <a:ext cx="1249691" cy="276855"/>
          </a:xfrm>
          <a:prstGeom prst="rect">
            <a:avLst/>
          </a:prstGeom>
          <a:noFill/>
        </p:spPr>
        <p:txBody>
          <a:bodyPr wrap="none" lIns="0" tIns="0" rIns="0" bIns="0" rtlCol="0">
            <a:spAutoFit/>
          </a:bodyPr>
          <a:lstStyle/>
          <a:p>
            <a:r>
              <a:rPr lang="en-US" sz="1799" dirty="0">
                <a:latin typeface="Arial" pitchFamily="34" charset="0"/>
                <a:cs typeface="Arial" pitchFamily="34" charset="0"/>
              </a:rPr>
              <a:t>(~13-14 km)</a:t>
            </a:r>
            <a:endParaRPr lang="en-GB" sz="1799" dirty="0">
              <a:latin typeface="Arial" pitchFamily="34" charset="0"/>
              <a:cs typeface="Arial" pitchFamily="34" charset="0"/>
            </a:endParaRPr>
          </a:p>
        </p:txBody>
      </p:sp>
      <p:sp>
        <p:nvSpPr>
          <p:cNvPr id="18" name="TextBox 17">
            <a:extLst>
              <a:ext uri="{FF2B5EF4-FFF2-40B4-BE49-F238E27FC236}">
                <a16:creationId xmlns:a16="http://schemas.microsoft.com/office/drawing/2014/main" id="{E958B014-2CF4-4739-8DD6-5BC463432172}"/>
              </a:ext>
            </a:extLst>
          </p:cNvPr>
          <p:cNvSpPr txBox="1"/>
          <p:nvPr/>
        </p:nvSpPr>
        <p:spPr>
          <a:xfrm>
            <a:off x="7831511" y="4885173"/>
            <a:ext cx="916441" cy="276855"/>
          </a:xfrm>
          <a:prstGeom prst="rect">
            <a:avLst/>
          </a:prstGeom>
          <a:noFill/>
        </p:spPr>
        <p:txBody>
          <a:bodyPr wrap="none" lIns="0" tIns="0" rIns="0" bIns="0" rtlCol="0">
            <a:spAutoFit/>
          </a:bodyPr>
          <a:lstStyle/>
          <a:p>
            <a:r>
              <a:rPr lang="en-US" sz="1799" dirty="0">
                <a:latin typeface="Arial" pitchFamily="34" charset="0"/>
                <a:cs typeface="Arial" pitchFamily="34" charset="0"/>
              </a:rPr>
              <a:t>(~48 km)</a:t>
            </a:r>
            <a:endParaRPr lang="en-GB" sz="1799" dirty="0">
              <a:latin typeface="Arial" pitchFamily="34" charset="0"/>
              <a:cs typeface="Arial" pitchFamily="34" charset="0"/>
            </a:endParaRPr>
          </a:p>
        </p:txBody>
      </p:sp>
    </p:spTree>
    <p:extLst>
      <p:ext uri="{BB962C8B-B14F-4D97-AF65-F5344CB8AC3E}">
        <p14:creationId xmlns:p14="http://schemas.microsoft.com/office/powerpoint/2010/main" val="4542225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a:extLst>
              <a:ext uri="{FF2B5EF4-FFF2-40B4-BE49-F238E27FC236}">
                <a16:creationId xmlns:a16="http://schemas.microsoft.com/office/drawing/2014/main" id="{BA5D412D-32F7-42E4-8A86-CB5648272E6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664" t="9932" r="1869" b="10904"/>
          <a:stretch/>
        </p:blipFill>
        <p:spPr bwMode="auto">
          <a:xfrm>
            <a:off x="9038973" y="2122627"/>
            <a:ext cx="2957020" cy="347858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9DC77FF6-5425-4FFF-B683-5C265B66645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634" t="9932" r="1899" b="10904"/>
          <a:stretch/>
        </p:blipFill>
        <p:spPr bwMode="auto">
          <a:xfrm>
            <a:off x="4833007" y="2071352"/>
            <a:ext cx="3008907" cy="353962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8B7804ED-5746-4404-8BA8-A283A184ED2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2634" t="9778" r="1899" b="9909"/>
          <a:stretch/>
        </p:blipFill>
        <p:spPr bwMode="auto">
          <a:xfrm>
            <a:off x="779424" y="2132476"/>
            <a:ext cx="2866860" cy="34215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9694C4E-2C99-4DBD-AAC0-817A4E546235}"/>
              </a:ext>
            </a:extLst>
          </p:cNvPr>
          <p:cNvSpPr>
            <a:spLocks noGrp="1"/>
          </p:cNvSpPr>
          <p:nvPr>
            <p:ph type="title"/>
          </p:nvPr>
        </p:nvSpPr>
        <p:spPr>
          <a:xfrm>
            <a:off x="283520" y="45297"/>
            <a:ext cx="11903542" cy="369118"/>
          </a:xfrm>
        </p:spPr>
        <p:txBody>
          <a:bodyPr/>
          <a:lstStyle/>
          <a:p>
            <a:r>
              <a:rPr lang="en-GB" dirty="0"/>
              <a:t>Background (short-range forecast) fit to other observations when assimilating Aeolus </a:t>
            </a:r>
            <a:r>
              <a:rPr lang="en-GB" dirty="0">
                <a:solidFill>
                  <a:schemeClr val="tx1"/>
                </a:solidFill>
              </a:rPr>
              <a:t>– 2</a:t>
            </a:r>
            <a:r>
              <a:rPr lang="en-GB" baseline="30000" dirty="0">
                <a:solidFill>
                  <a:schemeClr val="tx1"/>
                </a:solidFill>
              </a:rPr>
              <a:t>nd</a:t>
            </a:r>
            <a:r>
              <a:rPr lang="en-GB" dirty="0">
                <a:solidFill>
                  <a:schemeClr val="tx1"/>
                </a:solidFill>
              </a:rPr>
              <a:t> reprocessed dataset (29 June 2019 – 30 April 2020)</a:t>
            </a:r>
          </a:p>
        </p:txBody>
      </p:sp>
      <p:sp>
        <p:nvSpPr>
          <p:cNvPr id="9" name="TextBox 8">
            <a:extLst>
              <a:ext uri="{FF2B5EF4-FFF2-40B4-BE49-F238E27FC236}">
                <a16:creationId xmlns:a16="http://schemas.microsoft.com/office/drawing/2014/main" id="{391FA369-84BE-4424-AD04-F70288204FFD}"/>
              </a:ext>
            </a:extLst>
          </p:cNvPr>
          <p:cNvSpPr txBox="1"/>
          <p:nvPr/>
        </p:nvSpPr>
        <p:spPr>
          <a:xfrm>
            <a:off x="283520" y="845840"/>
            <a:ext cx="11842125" cy="953610"/>
          </a:xfrm>
          <a:prstGeom prst="rect">
            <a:avLst/>
          </a:prstGeom>
          <a:noFill/>
        </p:spPr>
        <p:txBody>
          <a:bodyPr wrap="square" rtlCol="0">
            <a:spAutoFit/>
          </a:bodyPr>
          <a:lstStyle/>
          <a:p>
            <a:r>
              <a:rPr lang="en-GB" sz="2799" dirty="0"/>
              <a:t>Fit to “conventional” wind observations: from aircraft, radiosondes and radar wind profilers</a:t>
            </a:r>
          </a:p>
        </p:txBody>
      </p:sp>
      <p:sp>
        <p:nvSpPr>
          <p:cNvPr id="12" name="TextBox 11">
            <a:extLst>
              <a:ext uri="{FF2B5EF4-FFF2-40B4-BE49-F238E27FC236}">
                <a16:creationId xmlns:a16="http://schemas.microsoft.com/office/drawing/2014/main" id="{3C890E85-CC4F-4379-89DC-134DFC50364E}"/>
              </a:ext>
            </a:extLst>
          </p:cNvPr>
          <p:cNvSpPr txBox="1"/>
          <p:nvPr/>
        </p:nvSpPr>
        <p:spPr>
          <a:xfrm>
            <a:off x="9029873" y="1701036"/>
            <a:ext cx="3039633" cy="461297"/>
          </a:xfrm>
          <a:prstGeom prst="rect">
            <a:avLst/>
          </a:prstGeom>
          <a:noFill/>
        </p:spPr>
        <p:txBody>
          <a:bodyPr wrap="none" rtlCol="0">
            <a:spAutoFit/>
          </a:bodyPr>
          <a:lstStyle/>
          <a:p>
            <a:r>
              <a:rPr lang="en-GB" sz="2399" dirty="0">
                <a:solidFill>
                  <a:schemeClr val="tx2"/>
                </a:solidFill>
              </a:rPr>
              <a:t>S. Hemi. </a:t>
            </a:r>
            <a:r>
              <a:rPr lang="en-GB" sz="2399" dirty="0" err="1">
                <a:solidFill>
                  <a:schemeClr val="tx2"/>
                </a:solidFill>
              </a:rPr>
              <a:t>extratropics</a:t>
            </a:r>
            <a:endParaRPr lang="en-GB" sz="2399" dirty="0">
              <a:solidFill>
                <a:schemeClr val="tx2"/>
              </a:solidFill>
            </a:endParaRPr>
          </a:p>
        </p:txBody>
      </p:sp>
      <p:sp>
        <p:nvSpPr>
          <p:cNvPr id="36" name="TextBox 35">
            <a:extLst>
              <a:ext uri="{FF2B5EF4-FFF2-40B4-BE49-F238E27FC236}">
                <a16:creationId xmlns:a16="http://schemas.microsoft.com/office/drawing/2014/main" id="{2A1C355E-278F-4695-87B7-0BD15ED9898A}"/>
              </a:ext>
            </a:extLst>
          </p:cNvPr>
          <p:cNvSpPr txBox="1"/>
          <p:nvPr/>
        </p:nvSpPr>
        <p:spPr>
          <a:xfrm>
            <a:off x="5851734" y="1653014"/>
            <a:ext cx="1091397" cy="461297"/>
          </a:xfrm>
          <a:prstGeom prst="rect">
            <a:avLst/>
          </a:prstGeom>
          <a:noFill/>
        </p:spPr>
        <p:txBody>
          <a:bodyPr wrap="none" rtlCol="0">
            <a:spAutoFit/>
          </a:bodyPr>
          <a:lstStyle/>
          <a:p>
            <a:r>
              <a:rPr lang="en-GB" sz="2399" dirty="0">
                <a:solidFill>
                  <a:schemeClr val="tx2"/>
                </a:solidFill>
              </a:rPr>
              <a:t>tropics</a:t>
            </a:r>
          </a:p>
        </p:txBody>
      </p:sp>
      <p:sp>
        <p:nvSpPr>
          <p:cNvPr id="13" name="TextBox 12">
            <a:extLst>
              <a:ext uri="{FF2B5EF4-FFF2-40B4-BE49-F238E27FC236}">
                <a16:creationId xmlns:a16="http://schemas.microsoft.com/office/drawing/2014/main" id="{CFF8E62F-094A-4ED0-B3E2-5D4F3FD5BA9C}"/>
              </a:ext>
            </a:extLst>
          </p:cNvPr>
          <p:cNvSpPr txBox="1"/>
          <p:nvPr/>
        </p:nvSpPr>
        <p:spPr>
          <a:xfrm>
            <a:off x="709292" y="1696058"/>
            <a:ext cx="3057258" cy="461297"/>
          </a:xfrm>
          <a:prstGeom prst="rect">
            <a:avLst/>
          </a:prstGeom>
          <a:noFill/>
        </p:spPr>
        <p:txBody>
          <a:bodyPr wrap="none" rtlCol="0">
            <a:spAutoFit/>
          </a:bodyPr>
          <a:lstStyle/>
          <a:p>
            <a:r>
              <a:rPr lang="en-GB" sz="2399" dirty="0">
                <a:solidFill>
                  <a:schemeClr val="tx2"/>
                </a:solidFill>
              </a:rPr>
              <a:t>N. Hemi. </a:t>
            </a:r>
            <a:r>
              <a:rPr lang="en-GB" sz="2399" dirty="0" err="1">
                <a:solidFill>
                  <a:schemeClr val="tx2"/>
                </a:solidFill>
              </a:rPr>
              <a:t>extratropics</a:t>
            </a:r>
            <a:endParaRPr lang="en-GB" sz="2399" dirty="0">
              <a:solidFill>
                <a:schemeClr val="tx2"/>
              </a:solidFill>
            </a:endParaRPr>
          </a:p>
        </p:txBody>
      </p:sp>
      <p:sp>
        <p:nvSpPr>
          <p:cNvPr id="17" name="TextBox 16">
            <a:extLst>
              <a:ext uri="{FF2B5EF4-FFF2-40B4-BE49-F238E27FC236}">
                <a16:creationId xmlns:a16="http://schemas.microsoft.com/office/drawing/2014/main" id="{55D2C952-4827-4D8D-99D8-536B60192EB6}"/>
              </a:ext>
            </a:extLst>
          </p:cNvPr>
          <p:cNvSpPr txBox="1"/>
          <p:nvPr/>
        </p:nvSpPr>
        <p:spPr>
          <a:xfrm>
            <a:off x="114599" y="6315579"/>
            <a:ext cx="10901281" cy="461297"/>
          </a:xfrm>
          <a:prstGeom prst="rect">
            <a:avLst/>
          </a:prstGeom>
          <a:solidFill>
            <a:schemeClr val="bg1"/>
          </a:solidFill>
          <a:ln>
            <a:solidFill>
              <a:schemeClr val="accent1"/>
            </a:solidFill>
          </a:ln>
        </p:spPr>
        <p:txBody>
          <a:bodyPr wrap="none" rtlCol="0">
            <a:spAutoFit/>
          </a:bodyPr>
          <a:lstStyle/>
          <a:p>
            <a:r>
              <a:rPr lang="en-GB" sz="2399" dirty="0"/>
              <a:t>Aeolus’ impact largest in tropical upper troposphere – similar to previous OSEs</a:t>
            </a:r>
          </a:p>
        </p:txBody>
      </p:sp>
      <p:sp>
        <p:nvSpPr>
          <p:cNvPr id="3" name="TextBox 2">
            <a:extLst>
              <a:ext uri="{FF2B5EF4-FFF2-40B4-BE49-F238E27FC236}">
                <a16:creationId xmlns:a16="http://schemas.microsoft.com/office/drawing/2014/main" id="{C6DF1E8A-4238-49D3-AC77-3DC61DFC6856}"/>
              </a:ext>
            </a:extLst>
          </p:cNvPr>
          <p:cNvSpPr txBox="1"/>
          <p:nvPr/>
        </p:nvSpPr>
        <p:spPr>
          <a:xfrm>
            <a:off x="7607484" y="3670001"/>
            <a:ext cx="962333" cy="369140"/>
          </a:xfrm>
          <a:prstGeom prst="rect">
            <a:avLst/>
          </a:prstGeom>
          <a:noFill/>
        </p:spPr>
        <p:txBody>
          <a:bodyPr wrap="square" rtlCol="0">
            <a:spAutoFit/>
          </a:bodyPr>
          <a:lstStyle/>
          <a:p>
            <a:r>
              <a:rPr lang="en-US" sz="1799" dirty="0">
                <a:solidFill>
                  <a:schemeClr val="tx2"/>
                </a:solidFill>
              </a:rPr>
              <a:t>~10 km  </a:t>
            </a:r>
            <a:endParaRPr lang="en-GB" sz="1799" dirty="0">
              <a:solidFill>
                <a:schemeClr val="tx2"/>
              </a:solidFill>
            </a:endParaRPr>
          </a:p>
        </p:txBody>
      </p:sp>
      <p:sp>
        <p:nvSpPr>
          <p:cNvPr id="15" name="TextBox 14">
            <a:extLst>
              <a:ext uri="{FF2B5EF4-FFF2-40B4-BE49-F238E27FC236}">
                <a16:creationId xmlns:a16="http://schemas.microsoft.com/office/drawing/2014/main" id="{D15583F2-470C-480A-BBD4-640DF43D65F2}"/>
              </a:ext>
            </a:extLst>
          </p:cNvPr>
          <p:cNvSpPr txBox="1"/>
          <p:nvPr/>
        </p:nvSpPr>
        <p:spPr>
          <a:xfrm>
            <a:off x="7657187" y="2694545"/>
            <a:ext cx="962333" cy="369140"/>
          </a:xfrm>
          <a:prstGeom prst="rect">
            <a:avLst/>
          </a:prstGeom>
          <a:noFill/>
        </p:spPr>
        <p:txBody>
          <a:bodyPr wrap="square" rtlCol="0">
            <a:spAutoFit/>
          </a:bodyPr>
          <a:lstStyle/>
          <a:p>
            <a:r>
              <a:rPr lang="en-US" sz="1799" dirty="0">
                <a:solidFill>
                  <a:schemeClr val="tx2"/>
                </a:solidFill>
              </a:rPr>
              <a:t>~20 km  </a:t>
            </a:r>
            <a:endParaRPr lang="en-GB" sz="1799" dirty="0">
              <a:solidFill>
                <a:schemeClr val="tx2"/>
              </a:solidFill>
            </a:endParaRPr>
          </a:p>
        </p:txBody>
      </p:sp>
      <p:sp>
        <p:nvSpPr>
          <p:cNvPr id="18" name="TextBox 17">
            <a:extLst>
              <a:ext uri="{FF2B5EF4-FFF2-40B4-BE49-F238E27FC236}">
                <a16:creationId xmlns:a16="http://schemas.microsoft.com/office/drawing/2014/main" id="{3FDB2353-E32D-4110-B054-F0BB05A67A8D}"/>
              </a:ext>
            </a:extLst>
          </p:cNvPr>
          <p:cNvSpPr txBox="1"/>
          <p:nvPr/>
        </p:nvSpPr>
        <p:spPr>
          <a:xfrm>
            <a:off x="7607484" y="2092467"/>
            <a:ext cx="962333" cy="369140"/>
          </a:xfrm>
          <a:prstGeom prst="rect">
            <a:avLst/>
          </a:prstGeom>
          <a:noFill/>
        </p:spPr>
        <p:txBody>
          <a:bodyPr wrap="square" rtlCol="0">
            <a:spAutoFit/>
          </a:bodyPr>
          <a:lstStyle/>
          <a:p>
            <a:r>
              <a:rPr lang="en-US" sz="1799" dirty="0">
                <a:solidFill>
                  <a:schemeClr val="tx2"/>
                </a:solidFill>
              </a:rPr>
              <a:t>~30 km  </a:t>
            </a:r>
            <a:endParaRPr lang="en-GB" sz="1799" dirty="0">
              <a:solidFill>
                <a:schemeClr val="tx2"/>
              </a:solidFill>
            </a:endParaRPr>
          </a:p>
        </p:txBody>
      </p:sp>
      <p:sp>
        <p:nvSpPr>
          <p:cNvPr id="19" name="TextBox 18">
            <a:extLst>
              <a:ext uri="{FF2B5EF4-FFF2-40B4-BE49-F238E27FC236}">
                <a16:creationId xmlns:a16="http://schemas.microsoft.com/office/drawing/2014/main" id="{27120A62-3D87-4870-88B8-1E26FB6C3F38}"/>
              </a:ext>
            </a:extLst>
          </p:cNvPr>
          <p:cNvSpPr txBox="1"/>
          <p:nvPr/>
        </p:nvSpPr>
        <p:spPr>
          <a:xfrm>
            <a:off x="7657187" y="3172630"/>
            <a:ext cx="962333" cy="369140"/>
          </a:xfrm>
          <a:prstGeom prst="rect">
            <a:avLst/>
          </a:prstGeom>
          <a:noFill/>
        </p:spPr>
        <p:txBody>
          <a:bodyPr wrap="square" rtlCol="0">
            <a:spAutoFit/>
          </a:bodyPr>
          <a:lstStyle/>
          <a:p>
            <a:r>
              <a:rPr lang="en-US" sz="1799" dirty="0">
                <a:solidFill>
                  <a:schemeClr val="tx2"/>
                </a:solidFill>
              </a:rPr>
              <a:t>~15 km  </a:t>
            </a:r>
            <a:endParaRPr lang="en-GB" sz="1799" dirty="0">
              <a:solidFill>
                <a:schemeClr val="tx2"/>
              </a:solidFill>
            </a:endParaRPr>
          </a:p>
        </p:txBody>
      </p:sp>
      <p:sp>
        <p:nvSpPr>
          <p:cNvPr id="5" name="TextBox 4">
            <a:extLst>
              <a:ext uri="{FF2B5EF4-FFF2-40B4-BE49-F238E27FC236}">
                <a16:creationId xmlns:a16="http://schemas.microsoft.com/office/drawing/2014/main" id="{E5412757-0859-43ED-8E74-82E8BF7F8707}"/>
              </a:ext>
            </a:extLst>
          </p:cNvPr>
          <p:cNvSpPr txBox="1"/>
          <p:nvPr/>
        </p:nvSpPr>
        <p:spPr>
          <a:xfrm>
            <a:off x="1153703" y="5528969"/>
            <a:ext cx="1907297" cy="645994"/>
          </a:xfrm>
          <a:prstGeom prst="rect">
            <a:avLst/>
          </a:prstGeom>
          <a:noFill/>
          <a:ln>
            <a:solidFill>
              <a:schemeClr val="tx2"/>
            </a:solidFill>
          </a:ln>
        </p:spPr>
        <p:txBody>
          <a:bodyPr wrap="square" rtlCol="0">
            <a:spAutoFit/>
          </a:bodyPr>
          <a:lstStyle/>
          <a:p>
            <a:r>
              <a:rPr lang="en-US" sz="1799" dirty="0">
                <a:solidFill>
                  <a:schemeClr val="tx2"/>
                </a:solidFill>
              </a:rPr>
              <a:t>Small positive in NH </a:t>
            </a:r>
            <a:r>
              <a:rPr lang="en-US" sz="1799" dirty="0" err="1">
                <a:solidFill>
                  <a:schemeClr val="tx2"/>
                </a:solidFill>
              </a:rPr>
              <a:t>extratropics</a:t>
            </a:r>
            <a:endParaRPr lang="en-GB" sz="1799" dirty="0">
              <a:solidFill>
                <a:schemeClr val="tx2"/>
              </a:solidFill>
            </a:endParaRPr>
          </a:p>
        </p:txBody>
      </p:sp>
      <p:sp>
        <p:nvSpPr>
          <p:cNvPr id="20" name="TextBox 19">
            <a:extLst>
              <a:ext uri="{FF2B5EF4-FFF2-40B4-BE49-F238E27FC236}">
                <a16:creationId xmlns:a16="http://schemas.microsoft.com/office/drawing/2014/main" id="{0DDFD863-8EB6-4ED0-8099-A9488FCC51A6}"/>
              </a:ext>
            </a:extLst>
          </p:cNvPr>
          <p:cNvSpPr txBox="1"/>
          <p:nvPr/>
        </p:nvSpPr>
        <p:spPr>
          <a:xfrm>
            <a:off x="8913392" y="5617894"/>
            <a:ext cx="3126166" cy="922464"/>
          </a:xfrm>
          <a:prstGeom prst="rect">
            <a:avLst/>
          </a:prstGeom>
          <a:noFill/>
          <a:ln>
            <a:solidFill>
              <a:schemeClr val="tx2"/>
            </a:solidFill>
          </a:ln>
        </p:spPr>
        <p:txBody>
          <a:bodyPr wrap="square" rtlCol="0">
            <a:spAutoFit/>
          </a:bodyPr>
          <a:lstStyle/>
          <a:p>
            <a:r>
              <a:rPr lang="en-US" sz="1799" dirty="0">
                <a:solidFill>
                  <a:schemeClr val="tx2"/>
                </a:solidFill>
              </a:rPr>
              <a:t>Good impact in SH </a:t>
            </a:r>
            <a:r>
              <a:rPr lang="en-US" sz="1799" dirty="0" err="1">
                <a:solidFill>
                  <a:schemeClr val="tx2"/>
                </a:solidFill>
              </a:rPr>
              <a:t>extratropics</a:t>
            </a:r>
            <a:r>
              <a:rPr lang="en-US" sz="1799" dirty="0">
                <a:solidFill>
                  <a:schemeClr val="tx2"/>
                </a:solidFill>
              </a:rPr>
              <a:t>; </a:t>
            </a:r>
            <a:r>
              <a:rPr lang="en-US" sz="1799" i="1" dirty="0">
                <a:solidFill>
                  <a:schemeClr val="tx2"/>
                </a:solidFill>
              </a:rPr>
              <a:t>apart from &gt; 850 </a:t>
            </a:r>
            <a:r>
              <a:rPr lang="en-US" sz="1799" i="1" dirty="0" err="1">
                <a:solidFill>
                  <a:schemeClr val="tx2"/>
                </a:solidFill>
              </a:rPr>
              <a:t>hPa</a:t>
            </a:r>
            <a:endParaRPr lang="en-GB" sz="1799" i="1" dirty="0">
              <a:solidFill>
                <a:schemeClr val="tx2"/>
              </a:solidFill>
            </a:endParaRPr>
          </a:p>
        </p:txBody>
      </p:sp>
      <p:sp>
        <p:nvSpPr>
          <p:cNvPr id="21" name="TextBox 20">
            <a:extLst>
              <a:ext uri="{FF2B5EF4-FFF2-40B4-BE49-F238E27FC236}">
                <a16:creationId xmlns:a16="http://schemas.microsoft.com/office/drawing/2014/main" id="{22AB481D-FB8F-44EE-B8D8-619D3062E713}"/>
              </a:ext>
            </a:extLst>
          </p:cNvPr>
          <p:cNvSpPr txBox="1"/>
          <p:nvPr/>
        </p:nvSpPr>
        <p:spPr>
          <a:xfrm>
            <a:off x="4809934" y="5652923"/>
            <a:ext cx="2936689" cy="645738"/>
          </a:xfrm>
          <a:prstGeom prst="rect">
            <a:avLst/>
          </a:prstGeom>
          <a:noFill/>
          <a:ln>
            <a:solidFill>
              <a:schemeClr val="tx2"/>
            </a:solidFill>
          </a:ln>
        </p:spPr>
        <p:txBody>
          <a:bodyPr wrap="square" rtlCol="0">
            <a:spAutoFit/>
          </a:bodyPr>
          <a:lstStyle/>
          <a:p>
            <a:r>
              <a:rPr lang="en-US" sz="1799" dirty="0">
                <a:solidFill>
                  <a:schemeClr val="tx2"/>
                </a:solidFill>
              </a:rPr>
              <a:t>V. good impact in the tropics</a:t>
            </a:r>
            <a:endParaRPr lang="en-GB" sz="1799" dirty="0">
              <a:solidFill>
                <a:schemeClr val="tx2"/>
              </a:solidFill>
            </a:endParaRPr>
          </a:p>
        </p:txBody>
      </p:sp>
      <p:pic>
        <p:nvPicPr>
          <p:cNvPr id="1028" name="Picture 4">
            <a:extLst>
              <a:ext uri="{FF2B5EF4-FFF2-40B4-BE49-F238E27FC236}">
                <a16:creationId xmlns:a16="http://schemas.microsoft.com/office/drawing/2014/main" id="{2B8DDD08-93A0-4348-BD2A-AE3BA001A83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4266" t="8696" r="72928" b="17706"/>
          <a:stretch/>
        </p:blipFill>
        <p:spPr bwMode="auto">
          <a:xfrm>
            <a:off x="4523710" y="2021240"/>
            <a:ext cx="658098" cy="3286382"/>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a:extLst>
              <a:ext uri="{FF2B5EF4-FFF2-40B4-BE49-F238E27FC236}">
                <a16:creationId xmlns:a16="http://schemas.microsoft.com/office/drawing/2014/main" id="{808C1B1B-5E74-4AC8-9238-547A20C579C9}"/>
              </a:ext>
            </a:extLst>
          </p:cNvPr>
          <p:cNvSpPr txBox="1"/>
          <p:nvPr/>
        </p:nvSpPr>
        <p:spPr>
          <a:xfrm>
            <a:off x="5089594" y="4432970"/>
            <a:ext cx="2056438" cy="1014173"/>
          </a:xfrm>
          <a:prstGeom prst="rect">
            <a:avLst/>
          </a:prstGeom>
          <a:noFill/>
        </p:spPr>
        <p:txBody>
          <a:bodyPr wrap="square" rtlCol="0">
            <a:spAutoFit/>
          </a:bodyPr>
          <a:lstStyle/>
          <a:p>
            <a:r>
              <a:rPr lang="en-GB" sz="1998" i="1" dirty="0">
                <a:solidFill>
                  <a:srgbClr val="00B050"/>
                </a:solidFill>
              </a:rPr>
              <a:t>Better with Aeolus if &lt; 100%</a:t>
            </a:r>
          </a:p>
        </p:txBody>
      </p:sp>
      <p:pic>
        <p:nvPicPr>
          <p:cNvPr id="24" name="Picture 4">
            <a:extLst>
              <a:ext uri="{FF2B5EF4-FFF2-40B4-BE49-F238E27FC236}">
                <a16:creationId xmlns:a16="http://schemas.microsoft.com/office/drawing/2014/main" id="{07933884-F118-43A2-9225-22284C66806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4266" t="8696" r="72928" b="17706"/>
          <a:stretch/>
        </p:blipFill>
        <p:spPr bwMode="auto">
          <a:xfrm>
            <a:off x="8638035" y="2070936"/>
            <a:ext cx="658098" cy="323668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a:extLst>
              <a:ext uri="{FF2B5EF4-FFF2-40B4-BE49-F238E27FC236}">
                <a16:creationId xmlns:a16="http://schemas.microsoft.com/office/drawing/2014/main" id="{AE8C708E-6BA2-4BF8-8C64-1268FE2F153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14" t="9427" r="88237" b="17725"/>
          <a:stretch/>
        </p:blipFill>
        <p:spPr bwMode="auto">
          <a:xfrm>
            <a:off x="359502" y="2095296"/>
            <a:ext cx="685818" cy="3111277"/>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Straight Arrow Connector 25">
            <a:extLst>
              <a:ext uri="{FF2B5EF4-FFF2-40B4-BE49-F238E27FC236}">
                <a16:creationId xmlns:a16="http://schemas.microsoft.com/office/drawing/2014/main" id="{F8DE8E1D-23E6-4B5F-BD8B-52FC4FBD1228}"/>
              </a:ext>
            </a:extLst>
          </p:cNvPr>
          <p:cNvCxnSpPr>
            <a:cxnSpLocks/>
          </p:cNvCxnSpPr>
          <p:nvPr/>
        </p:nvCxnSpPr>
        <p:spPr>
          <a:xfrm flipH="1">
            <a:off x="5650977" y="5224508"/>
            <a:ext cx="1367439" cy="0"/>
          </a:xfrm>
          <a:prstGeom prst="straightConnector1">
            <a:avLst/>
          </a:prstGeom>
          <a:ln w="53975">
            <a:solidFill>
              <a:srgbClr val="00B050"/>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14619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B3B0B0F-E794-1244-9699-107C60B9C23A}" type="slidenum">
              <a:rPr lang="en-US" smtClean="0"/>
              <a:pPr/>
              <a:t>4</a:t>
            </a:fld>
            <a:endParaRPr lang="en-US" dirty="0"/>
          </a:p>
        </p:txBody>
      </p:sp>
      <p:sp>
        <p:nvSpPr>
          <p:cNvPr id="5" name="Footer Placeholder 4"/>
          <p:cNvSpPr>
            <a:spLocks noGrp="1"/>
          </p:cNvSpPr>
          <p:nvPr>
            <p:ph type="ftr" sz="quarter" idx="3"/>
          </p:nvPr>
        </p:nvSpPr>
        <p:spPr/>
        <p:txBody>
          <a:bodyPr/>
          <a:lstStyle/>
          <a:p>
            <a:pPr algn="ctr"/>
            <a:r>
              <a:rPr lang="en-US"/>
              <a:t>European Centre for Medium-Range Weather Forecasts</a:t>
            </a:r>
            <a:endParaRPr lang="en-US" dirty="0"/>
          </a:p>
        </p:txBody>
      </p:sp>
      <p:pic>
        <p:nvPicPr>
          <p:cNvPr id="7" name="Picture 6">
            <a:extLst>
              <a:ext uri="{FF2B5EF4-FFF2-40B4-BE49-F238E27FC236}">
                <a16:creationId xmlns:a16="http://schemas.microsoft.com/office/drawing/2014/main" id="{F40020F6-D71F-4818-8A4B-6FF47C2B0301}"/>
              </a:ext>
            </a:extLst>
          </p:cNvPr>
          <p:cNvPicPr>
            <a:picLocks noChangeAspect="1"/>
          </p:cNvPicPr>
          <p:nvPr/>
        </p:nvPicPr>
        <p:blipFill>
          <a:blip r:embed="rId2"/>
          <a:stretch>
            <a:fillRect/>
          </a:stretch>
        </p:blipFill>
        <p:spPr>
          <a:xfrm>
            <a:off x="0" y="9718"/>
            <a:ext cx="12188825" cy="6838564"/>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FBC99EB-5939-4E45-9576-0A7FA58DAF8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862" t="13333" r="1714" b="10835"/>
          <a:stretch/>
        </p:blipFill>
        <p:spPr bwMode="auto">
          <a:xfrm>
            <a:off x="8273434" y="1539689"/>
            <a:ext cx="3314050" cy="373801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4B9AC822-6925-4B43-A01C-12DEED16224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3039" t="9842" r="2467" b="10836"/>
          <a:stretch/>
        </p:blipFill>
        <p:spPr bwMode="auto">
          <a:xfrm>
            <a:off x="3928853" y="1524807"/>
            <a:ext cx="3110117" cy="37461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9694C4E-2C99-4DBD-AAC0-817A4E546235}"/>
              </a:ext>
            </a:extLst>
          </p:cNvPr>
          <p:cNvSpPr>
            <a:spLocks noGrp="1"/>
          </p:cNvSpPr>
          <p:nvPr>
            <p:ph type="title"/>
          </p:nvPr>
        </p:nvSpPr>
        <p:spPr>
          <a:xfrm>
            <a:off x="283696" y="25138"/>
            <a:ext cx="10651635" cy="369118"/>
          </a:xfrm>
        </p:spPr>
        <p:txBody>
          <a:bodyPr/>
          <a:lstStyle/>
          <a:p>
            <a:pPr algn="ctr"/>
            <a:r>
              <a:rPr lang="en-GB" dirty="0"/>
              <a:t>… background fit to other observations when assimilating Aeolus</a:t>
            </a:r>
          </a:p>
        </p:txBody>
      </p:sp>
      <p:sp>
        <p:nvSpPr>
          <p:cNvPr id="17" name="TextBox 16">
            <a:extLst>
              <a:ext uri="{FF2B5EF4-FFF2-40B4-BE49-F238E27FC236}">
                <a16:creationId xmlns:a16="http://schemas.microsoft.com/office/drawing/2014/main" id="{9B67C087-0D99-47AB-970B-FD7443DD92D0}"/>
              </a:ext>
            </a:extLst>
          </p:cNvPr>
          <p:cNvSpPr txBox="1"/>
          <p:nvPr/>
        </p:nvSpPr>
        <p:spPr>
          <a:xfrm>
            <a:off x="4098402" y="843622"/>
            <a:ext cx="2906698" cy="707262"/>
          </a:xfrm>
          <a:prstGeom prst="rect">
            <a:avLst/>
          </a:prstGeom>
          <a:noFill/>
        </p:spPr>
        <p:txBody>
          <a:bodyPr wrap="square" rtlCol="0">
            <a:spAutoFit/>
          </a:bodyPr>
          <a:lstStyle/>
          <a:p>
            <a:pPr algn="ctr"/>
            <a:r>
              <a:rPr lang="en-GB" sz="1998" dirty="0">
                <a:solidFill>
                  <a:schemeClr val="tx2"/>
                </a:solidFill>
              </a:rPr>
              <a:t>Global, ATMS (microwave radiances)</a:t>
            </a:r>
          </a:p>
        </p:txBody>
      </p:sp>
      <p:sp>
        <p:nvSpPr>
          <p:cNvPr id="22" name="TextBox 21">
            <a:extLst>
              <a:ext uri="{FF2B5EF4-FFF2-40B4-BE49-F238E27FC236}">
                <a16:creationId xmlns:a16="http://schemas.microsoft.com/office/drawing/2014/main" id="{6863F798-B35F-4BFF-AEC9-5B66E9AEF71C}"/>
              </a:ext>
            </a:extLst>
          </p:cNvPr>
          <p:cNvSpPr txBox="1"/>
          <p:nvPr/>
        </p:nvSpPr>
        <p:spPr>
          <a:xfrm>
            <a:off x="1146551" y="326704"/>
            <a:ext cx="7322888" cy="461404"/>
          </a:xfrm>
          <a:prstGeom prst="rect">
            <a:avLst/>
          </a:prstGeom>
          <a:noFill/>
        </p:spPr>
        <p:txBody>
          <a:bodyPr wrap="square" rtlCol="0">
            <a:spAutoFit/>
          </a:bodyPr>
          <a:lstStyle/>
          <a:p>
            <a:r>
              <a:rPr lang="en-GB" sz="2398" dirty="0"/>
              <a:t>Fit to important temperature/humidity sensitive data</a:t>
            </a:r>
          </a:p>
        </p:txBody>
      </p:sp>
      <p:sp>
        <p:nvSpPr>
          <p:cNvPr id="33" name="TextBox 32">
            <a:extLst>
              <a:ext uri="{FF2B5EF4-FFF2-40B4-BE49-F238E27FC236}">
                <a16:creationId xmlns:a16="http://schemas.microsoft.com/office/drawing/2014/main" id="{D160EB2B-7AE5-4C97-A681-8D96B8581703}"/>
              </a:ext>
            </a:extLst>
          </p:cNvPr>
          <p:cNvSpPr txBox="1"/>
          <p:nvPr/>
        </p:nvSpPr>
        <p:spPr>
          <a:xfrm>
            <a:off x="197762" y="5952372"/>
            <a:ext cx="11712297" cy="830564"/>
          </a:xfrm>
          <a:prstGeom prst="rect">
            <a:avLst/>
          </a:prstGeom>
          <a:solidFill>
            <a:schemeClr val="bg1"/>
          </a:solidFill>
          <a:ln>
            <a:solidFill>
              <a:schemeClr val="tx2"/>
            </a:solidFill>
          </a:ln>
        </p:spPr>
        <p:txBody>
          <a:bodyPr wrap="square" rtlCol="0">
            <a:spAutoFit/>
          </a:bodyPr>
          <a:lstStyle/>
          <a:p>
            <a:r>
              <a:rPr lang="en-GB" sz="2399" dirty="0">
                <a:solidFill>
                  <a:srgbClr val="00B050"/>
                </a:solidFill>
              </a:rPr>
              <a:t>Good </a:t>
            </a:r>
            <a:r>
              <a:rPr lang="en-GB" sz="2399" dirty="0"/>
              <a:t>positive impact: </a:t>
            </a:r>
            <a:r>
              <a:rPr lang="en-GB" sz="2399" b="1" dirty="0"/>
              <a:t>Aeolus improves wind</a:t>
            </a:r>
            <a:r>
              <a:rPr lang="en-GB" sz="2399" dirty="0"/>
              <a:t>, </a:t>
            </a:r>
            <a:r>
              <a:rPr lang="en-GB" sz="2399" b="1" dirty="0"/>
              <a:t>temperature</a:t>
            </a:r>
            <a:r>
              <a:rPr lang="en-GB" sz="2399" dirty="0"/>
              <a:t> and </a:t>
            </a:r>
            <a:r>
              <a:rPr lang="en-GB" sz="2399" b="1" dirty="0"/>
              <a:t>humidity</a:t>
            </a:r>
            <a:r>
              <a:rPr lang="en-GB" sz="2399" dirty="0"/>
              <a:t> background fits, most strongly in </a:t>
            </a:r>
            <a:r>
              <a:rPr lang="en-GB" sz="2399" b="1" dirty="0"/>
              <a:t>upper troposphere</a:t>
            </a:r>
          </a:p>
        </p:txBody>
      </p:sp>
      <p:pic>
        <p:nvPicPr>
          <p:cNvPr id="4" name="Picture 3" descr="A close up of a map&#10;&#10;Description automatically generated">
            <a:extLst>
              <a:ext uri="{FF2B5EF4-FFF2-40B4-BE49-F238E27FC236}">
                <a16:creationId xmlns:a16="http://schemas.microsoft.com/office/drawing/2014/main" id="{E6D5740A-7A84-4BD6-B25B-D02D56E7B499}"/>
              </a:ext>
            </a:extLst>
          </p:cNvPr>
          <p:cNvPicPr>
            <a:picLocks noChangeAspect="1"/>
          </p:cNvPicPr>
          <p:nvPr/>
        </p:nvPicPr>
        <p:blipFill>
          <a:blip r:embed="rId4"/>
          <a:stretch>
            <a:fillRect/>
          </a:stretch>
        </p:blipFill>
        <p:spPr>
          <a:xfrm>
            <a:off x="-9017" y="2259968"/>
            <a:ext cx="3091992" cy="3097881"/>
          </a:xfrm>
          <a:prstGeom prst="rect">
            <a:avLst/>
          </a:prstGeom>
        </p:spPr>
      </p:pic>
      <p:sp>
        <p:nvSpPr>
          <p:cNvPr id="8" name="TextBox 7">
            <a:extLst>
              <a:ext uri="{FF2B5EF4-FFF2-40B4-BE49-F238E27FC236}">
                <a16:creationId xmlns:a16="http://schemas.microsoft.com/office/drawing/2014/main" id="{F59B7845-30C0-419E-A3A1-96EFC61C78AA}"/>
              </a:ext>
            </a:extLst>
          </p:cNvPr>
          <p:cNvSpPr txBox="1"/>
          <p:nvPr/>
        </p:nvSpPr>
        <p:spPr>
          <a:xfrm>
            <a:off x="710339" y="2299251"/>
            <a:ext cx="2024073" cy="922464"/>
          </a:xfrm>
          <a:prstGeom prst="rect">
            <a:avLst/>
          </a:prstGeom>
          <a:noFill/>
        </p:spPr>
        <p:txBody>
          <a:bodyPr wrap="square" rtlCol="0">
            <a:spAutoFit/>
          </a:bodyPr>
          <a:lstStyle/>
          <a:p>
            <a:r>
              <a:rPr lang="en-US" sz="1799" dirty="0"/>
              <a:t>ATMS channel weighting functions</a:t>
            </a:r>
            <a:endParaRPr lang="en-GB" sz="1799" dirty="0"/>
          </a:p>
        </p:txBody>
      </p:sp>
      <p:cxnSp>
        <p:nvCxnSpPr>
          <p:cNvPr id="20" name="Straight Arrow Connector 19">
            <a:extLst>
              <a:ext uri="{FF2B5EF4-FFF2-40B4-BE49-F238E27FC236}">
                <a16:creationId xmlns:a16="http://schemas.microsoft.com/office/drawing/2014/main" id="{3EC697BD-9CF3-4D70-849F-C44F897332CA}"/>
              </a:ext>
            </a:extLst>
          </p:cNvPr>
          <p:cNvCxnSpPr>
            <a:cxnSpLocks/>
          </p:cNvCxnSpPr>
          <p:nvPr/>
        </p:nvCxnSpPr>
        <p:spPr>
          <a:xfrm flipH="1">
            <a:off x="4686471" y="4884068"/>
            <a:ext cx="1367439" cy="0"/>
          </a:xfrm>
          <a:prstGeom prst="straightConnector1">
            <a:avLst/>
          </a:prstGeom>
          <a:ln w="53975">
            <a:solidFill>
              <a:srgbClr val="00B050"/>
            </a:solidFill>
            <a:tailEnd type="triangle" w="lg" len="lg"/>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1F66F5F7-9CD6-492B-ABA9-2E4569B9597C}"/>
              </a:ext>
            </a:extLst>
          </p:cNvPr>
          <p:cNvSpPr txBox="1"/>
          <p:nvPr/>
        </p:nvSpPr>
        <p:spPr>
          <a:xfrm>
            <a:off x="3809135" y="5244854"/>
            <a:ext cx="2377667" cy="707517"/>
          </a:xfrm>
          <a:prstGeom prst="rect">
            <a:avLst/>
          </a:prstGeom>
          <a:solidFill>
            <a:schemeClr val="bg1"/>
          </a:solidFill>
          <a:ln>
            <a:noFill/>
          </a:ln>
        </p:spPr>
        <p:txBody>
          <a:bodyPr wrap="square" rtlCol="0">
            <a:spAutoFit/>
          </a:bodyPr>
          <a:lstStyle/>
          <a:p>
            <a:r>
              <a:rPr lang="en-GB" sz="1999" i="1" dirty="0">
                <a:solidFill>
                  <a:srgbClr val="00B050"/>
                </a:solidFill>
              </a:rPr>
              <a:t>Better with Aeolus if &lt; 100%</a:t>
            </a:r>
          </a:p>
        </p:txBody>
      </p:sp>
      <p:sp>
        <p:nvSpPr>
          <p:cNvPr id="23" name="TextBox 22">
            <a:extLst>
              <a:ext uri="{FF2B5EF4-FFF2-40B4-BE49-F238E27FC236}">
                <a16:creationId xmlns:a16="http://schemas.microsoft.com/office/drawing/2014/main" id="{F327CD3F-66FB-47EE-97A8-9A840E40888C}"/>
              </a:ext>
            </a:extLst>
          </p:cNvPr>
          <p:cNvSpPr txBox="1"/>
          <p:nvPr/>
        </p:nvSpPr>
        <p:spPr>
          <a:xfrm>
            <a:off x="7950861" y="839997"/>
            <a:ext cx="3959198" cy="707262"/>
          </a:xfrm>
          <a:prstGeom prst="rect">
            <a:avLst/>
          </a:prstGeom>
          <a:noFill/>
        </p:spPr>
        <p:txBody>
          <a:bodyPr wrap="square" rtlCol="0">
            <a:spAutoFit/>
          </a:bodyPr>
          <a:lstStyle/>
          <a:p>
            <a:pPr algn="ctr"/>
            <a:r>
              <a:rPr lang="en-GB" sz="1998" dirty="0">
                <a:solidFill>
                  <a:schemeClr val="tx2"/>
                </a:solidFill>
              </a:rPr>
              <a:t>Global, GNSS radio occultation (bending angles)</a:t>
            </a:r>
          </a:p>
        </p:txBody>
      </p:sp>
      <p:pic>
        <p:nvPicPr>
          <p:cNvPr id="26" name="Picture 2">
            <a:extLst>
              <a:ext uri="{FF2B5EF4-FFF2-40B4-BE49-F238E27FC236}">
                <a16:creationId xmlns:a16="http://schemas.microsoft.com/office/drawing/2014/main" id="{DF4C3402-9C1D-419B-B891-9F47E3A182B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332" t="12565" r="88648" b="18900"/>
          <a:stretch/>
        </p:blipFill>
        <p:spPr bwMode="auto">
          <a:xfrm>
            <a:off x="8049267" y="1500152"/>
            <a:ext cx="506215" cy="3383916"/>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a:extLst>
              <a:ext uri="{FF2B5EF4-FFF2-40B4-BE49-F238E27FC236}">
                <a16:creationId xmlns:a16="http://schemas.microsoft.com/office/drawing/2014/main" id="{F7C2B8C3-16D1-470F-B5CD-70A37CCF05D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830" t="10401" r="88699" b="19157"/>
          <a:stretch/>
        </p:blipFill>
        <p:spPr bwMode="auto">
          <a:xfrm>
            <a:off x="3621150" y="1566088"/>
            <a:ext cx="518409" cy="331798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8043A198-641F-4F69-AE64-E2D42CF43BD8}"/>
              </a:ext>
            </a:extLst>
          </p:cNvPr>
          <p:cNvSpPr txBox="1"/>
          <p:nvPr/>
        </p:nvSpPr>
        <p:spPr>
          <a:xfrm rot="16200000">
            <a:off x="2430385" y="1956049"/>
            <a:ext cx="1716436" cy="399773"/>
          </a:xfrm>
          <a:prstGeom prst="rect">
            <a:avLst/>
          </a:prstGeom>
          <a:noFill/>
        </p:spPr>
        <p:txBody>
          <a:bodyPr wrap="none" rtlCol="0">
            <a:spAutoFit/>
          </a:bodyPr>
          <a:lstStyle/>
          <a:p>
            <a:r>
              <a:rPr lang="en-GB" sz="1999" i="1" dirty="0">
                <a:solidFill>
                  <a:schemeClr val="accent1"/>
                </a:solidFill>
              </a:rPr>
              <a:t>Water vapour</a:t>
            </a:r>
          </a:p>
        </p:txBody>
      </p:sp>
      <p:sp>
        <p:nvSpPr>
          <p:cNvPr id="25" name="TextBox 24">
            <a:extLst>
              <a:ext uri="{FF2B5EF4-FFF2-40B4-BE49-F238E27FC236}">
                <a16:creationId xmlns:a16="http://schemas.microsoft.com/office/drawing/2014/main" id="{FEC6D35D-97FB-4432-89FD-96603E0655C5}"/>
              </a:ext>
            </a:extLst>
          </p:cNvPr>
          <p:cNvSpPr txBox="1"/>
          <p:nvPr/>
        </p:nvSpPr>
        <p:spPr>
          <a:xfrm rot="16200000">
            <a:off x="2442403" y="3723124"/>
            <a:ext cx="1627034" cy="399773"/>
          </a:xfrm>
          <a:prstGeom prst="rect">
            <a:avLst/>
          </a:prstGeom>
          <a:noFill/>
        </p:spPr>
        <p:txBody>
          <a:bodyPr wrap="none" rtlCol="0">
            <a:spAutoFit/>
          </a:bodyPr>
          <a:lstStyle/>
          <a:p>
            <a:r>
              <a:rPr lang="en-GB" sz="1999" i="1" dirty="0">
                <a:solidFill>
                  <a:schemeClr val="accent1"/>
                </a:solidFill>
              </a:rPr>
              <a:t>Temperature</a:t>
            </a:r>
          </a:p>
        </p:txBody>
      </p:sp>
      <p:sp>
        <p:nvSpPr>
          <p:cNvPr id="18" name="Left Brace 17">
            <a:extLst>
              <a:ext uri="{FF2B5EF4-FFF2-40B4-BE49-F238E27FC236}">
                <a16:creationId xmlns:a16="http://schemas.microsoft.com/office/drawing/2014/main" id="{F0F4FA54-966C-4E0E-927F-6E8473FD0DD0}"/>
              </a:ext>
            </a:extLst>
          </p:cNvPr>
          <p:cNvSpPr/>
          <p:nvPr/>
        </p:nvSpPr>
        <p:spPr>
          <a:xfrm>
            <a:off x="3500112" y="1571807"/>
            <a:ext cx="319333" cy="108262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8" dirty="0"/>
          </a:p>
        </p:txBody>
      </p:sp>
      <p:sp>
        <p:nvSpPr>
          <p:cNvPr id="24" name="Left Brace 23">
            <a:extLst>
              <a:ext uri="{FF2B5EF4-FFF2-40B4-BE49-F238E27FC236}">
                <a16:creationId xmlns:a16="http://schemas.microsoft.com/office/drawing/2014/main" id="{C850523C-09A9-49DC-B13C-4B12015118A1}"/>
              </a:ext>
            </a:extLst>
          </p:cNvPr>
          <p:cNvSpPr/>
          <p:nvPr/>
        </p:nvSpPr>
        <p:spPr>
          <a:xfrm>
            <a:off x="3428863" y="2709295"/>
            <a:ext cx="319333" cy="2174773"/>
          </a:xfrm>
          <a:prstGeom prst="leftBrace">
            <a:avLst>
              <a:gd name="adj1" fmla="val 34568"/>
              <a:gd name="adj2" fmla="val 46711"/>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798" dirty="0"/>
          </a:p>
        </p:txBody>
      </p:sp>
    </p:spTree>
    <p:extLst>
      <p:ext uri="{BB962C8B-B14F-4D97-AF65-F5344CB8AC3E}">
        <p14:creationId xmlns:p14="http://schemas.microsoft.com/office/powerpoint/2010/main" val="12717546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a:extLst>
              <a:ext uri="{FF2B5EF4-FFF2-40B4-BE49-F238E27FC236}">
                <a16:creationId xmlns:a16="http://schemas.microsoft.com/office/drawing/2014/main" id="{D341ADA0-A532-45ED-A9F0-FE592FB3EAC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712" t="5489" r="4712" b="662"/>
          <a:stretch/>
        </p:blipFill>
        <p:spPr bwMode="auto">
          <a:xfrm>
            <a:off x="8302863" y="757221"/>
            <a:ext cx="3610621" cy="533106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BE1E6FE8-4873-4615-8DB7-9BD43EE6152F}"/>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373" r="4711" b="1120"/>
          <a:stretch/>
        </p:blipFill>
        <p:spPr bwMode="auto">
          <a:xfrm>
            <a:off x="3567" y="707426"/>
            <a:ext cx="3652056" cy="527605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BC32862-A4D4-44D7-A25E-20C92DB4F0B3}"/>
              </a:ext>
            </a:extLst>
          </p:cNvPr>
          <p:cNvSpPr>
            <a:spLocks noGrp="1"/>
          </p:cNvSpPr>
          <p:nvPr>
            <p:ph type="title"/>
          </p:nvPr>
        </p:nvSpPr>
        <p:spPr>
          <a:xfrm>
            <a:off x="2045856" y="8211"/>
            <a:ext cx="7484933" cy="369119"/>
          </a:xfrm>
        </p:spPr>
        <p:txBody>
          <a:bodyPr/>
          <a:lstStyle/>
          <a:p>
            <a:r>
              <a:rPr lang="en-GB" dirty="0"/>
              <a:t>Impact of Aeolus; forecast root mean square error </a:t>
            </a:r>
            <a:endParaRPr lang="en-GB" dirty="0">
              <a:solidFill>
                <a:schemeClr val="accent2"/>
              </a:solidFill>
            </a:endParaRPr>
          </a:p>
        </p:txBody>
      </p:sp>
      <p:sp>
        <p:nvSpPr>
          <p:cNvPr id="11" name="TextBox 10">
            <a:extLst>
              <a:ext uri="{FF2B5EF4-FFF2-40B4-BE49-F238E27FC236}">
                <a16:creationId xmlns:a16="http://schemas.microsoft.com/office/drawing/2014/main" id="{AC69F563-2D12-4B51-8121-584223858D44}"/>
              </a:ext>
            </a:extLst>
          </p:cNvPr>
          <p:cNvSpPr txBox="1"/>
          <p:nvPr/>
        </p:nvSpPr>
        <p:spPr>
          <a:xfrm>
            <a:off x="62316" y="369410"/>
            <a:ext cx="3888719" cy="307617"/>
          </a:xfrm>
          <a:prstGeom prst="rect">
            <a:avLst/>
          </a:prstGeom>
          <a:noFill/>
        </p:spPr>
        <p:txBody>
          <a:bodyPr wrap="none" lIns="0" tIns="0" rIns="0" bIns="0" rtlCol="0">
            <a:spAutoFit/>
          </a:bodyPr>
          <a:lstStyle/>
          <a:p>
            <a:r>
              <a:rPr lang="en-US" sz="1999" dirty="0">
                <a:latin typeface="Arial" pitchFamily="34" charset="0"/>
                <a:cs typeface="Arial" pitchFamily="34" charset="0"/>
              </a:rPr>
              <a:t>Vector wind RMSE zonal average</a:t>
            </a:r>
            <a:endParaRPr lang="en-GB" sz="1999" dirty="0">
              <a:latin typeface="Arial" pitchFamily="34" charset="0"/>
              <a:cs typeface="Arial" pitchFamily="34" charset="0"/>
            </a:endParaRPr>
          </a:p>
        </p:txBody>
      </p:sp>
      <p:sp>
        <p:nvSpPr>
          <p:cNvPr id="3" name="TextBox 2">
            <a:extLst>
              <a:ext uri="{FF2B5EF4-FFF2-40B4-BE49-F238E27FC236}">
                <a16:creationId xmlns:a16="http://schemas.microsoft.com/office/drawing/2014/main" id="{E32BD2FA-3541-498F-9BC4-38A39F37CE2E}"/>
              </a:ext>
            </a:extLst>
          </p:cNvPr>
          <p:cNvSpPr txBox="1"/>
          <p:nvPr/>
        </p:nvSpPr>
        <p:spPr>
          <a:xfrm>
            <a:off x="264802" y="6194914"/>
            <a:ext cx="11083458" cy="615232"/>
          </a:xfrm>
          <a:prstGeom prst="rect">
            <a:avLst/>
          </a:prstGeom>
          <a:solidFill>
            <a:schemeClr val="bg1"/>
          </a:solidFill>
          <a:ln>
            <a:solidFill>
              <a:schemeClr val="tx1"/>
            </a:solidFill>
          </a:ln>
        </p:spPr>
        <p:txBody>
          <a:bodyPr wrap="square" lIns="0" tIns="0" rIns="0" bIns="0" rtlCol="0">
            <a:spAutoFit/>
          </a:bodyPr>
          <a:lstStyle/>
          <a:p>
            <a:pPr marL="342729" indent="-342729">
              <a:buFont typeface="Arial" panose="020B0604020202020204" pitchFamily="34" charset="0"/>
              <a:buChar char="•"/>
            </a:pPr>
            <a:r>
              <a:rPr lang="en-US" sz="1999" dirty="0">
                <a:solidFill>
                  <a:srgbClr val="23FFDC"/>
                </a:solidFill>
                <a:latin typeface="Arial" pitchFamily="34" charset="0"/>
                <a:cs typeface="Arial" pitchFamily="34" charset="0"/>
              </a:rPr>
              <a:t>A lot of positive impact </a:t>
            </a:r>
            <a:r>
              <a:rPr lang="en-US" sz="1999" dirty="0">
                <a:latin typeface="Arial" pitchFamily="34" charset="0"/>
                <a:cs typeface="Arial" pitchFamily="34" charset="0"/>
              </a:rPr>
              <a:t>– but </a:t>
            </a:r>
            <a:r>
              <a:rPr lang="en-US" sz="1999" b="1" dirty="0">
                <a:latin typeface="Arial" pitchFamily="34" charset="0"/>
                <a:cs typeface="Arial" pitchFamily="34" charset="0"/>
              </a:rPr>
              <a:t>magnitude reduces </a:t>
            </a:r>
            <a:r>
              <a:rPr lang="en-US" sz="1999" dirty="0">
                <a:latin typeface="Arial" pitchFamily="34" charset="0"/>
                <a:cs typeface="Arial" pitchFamily="34" charset="0"/>
              </a:rPr>
              <a:t>as longer period included (due to Rayleigh-clear noise increasing)</a:t>
            </a:r>
          </a:p>
        </p:txBody>
      </p:sp>
      <p:sp>
        <p:nvSpPr>
          <p:cNvPr id="10" name="TextBox 9">
            <a:extLst>
              <a:ext uri="{FF2B5EF4-FFF2-40B4-BE49-F238E27FC236}">
                <a16:creationId xmlns:a16="http://schemas.microsoft.com/office/drawing/2014/main" id="{86E03A5C-94DE-47BE-9814-3AE5E89821A8}"/>
              </a:ext>
            </a:extLst>
          </p:cNvPr>
          <p:cNvSpPr txBox="1"/>
          <p:nvPr/>
        </p:nvSpPr>
        <p:spPr>
          <a:xfrm>
            <a:off x="3325204" y="5507473"/>
            <a:ext cx="410250" cy="246093"/>
          </a:xfrm>
          <a:prstGeom prst="rect">
            <a:avLst/>
          </a:prstGeom>
          <a:solidFill>
            <a:schemeClr val="bg1"/>
          </a:solidFill>
        </p:spPr>
        <p:txBody>
          <a:bodyPr wrap="square" lIns="0" tIns="0" rIns="0" bIns="0" rtlCol="0">
            <a:spAutoFit/>
          </a:bodyPr>
          <a:lstStyle/>
          <a:p>
            <a:r>
              <a:rPr lang="en-GB" sz="1599" dirty="0">
                <a:latin typeface="Arial" pitchFamily="34" charset="0"/>
                <a:cs typeface="Arial" pitchFamily="34" charset="0"/>
              </a:rPr>
              <a:t>-4%</a:t>
            </a:r>
          </a:p>
        </p:txBody>
      </p:sp>
      <p:sp>
        <p:nvSpPr>
          <p:cNvPr id="9" name="TextBox 8">
            <a:extLst>
              <a:ext uri="{FF2B5EF4-FFF2-40B4-BE49-F238E27FC236}">
                <a16:creationId xmlns:a16="http://schemas.microsoft.com/office/drawing/2014/main" id="{26860892-6437-4CBD-9807-3484A36D288E}"/>
              </a:ext>
            </a:extLst>
          </p:cNvPr>
          <p:cNvSpPr txBox="1"/>
          <p:nvPr/>
        </p:nvSpPr>
        <p:spPr>
          <a:xfrm>
            <a:off x="3523218" y="762998"/>
            <a:ext cx="416564" cy="246093"/>
          </a:xfrm>
          <a:prstGeom prst="rect">
            <a:avLst/>
          </a:prstGeom>
          <a:solidFill>
            <a:schemeClr val="bg1"/>
          </a:solidFill>
        </p:spPr>
        <p:txBody>
          <a:bodyPr wrap="none" lIns="0" tIns="0" rIns="0" bIns="0" rtlCol="0">
            <a:spAutoFit/>
          </a:bodyPr>
          <a:lstStyle/>
          <a:p>
            <a:r>
              <a:rPr lang="en-GB" sz="1599" dirty="0">
                <a:latin typeface="Arial" pitchFamily="34" charset="0"/>
                <a:cs typeface="Arial" pitchFamily="34" charset="0"/>
              </a:rPr>
              <a:t>+4%</a:t>
            </a:r>
          </a:p>
        </p:txBody>
      </p:sp>
      <p:sp>
        <p:nvSpPr>
          <p:cNvPr id="22" name="TextBox 21">
            <a:extLst>
              <a:ext uri="{FF2B5EF4-FFF2-40B4-BE49-F238E27FC236}">
                <a16:creationId xmlns:a16="http://schemas.microsoft.com/office/drawing/2014/main" id="{0F136C97-A3BC-492E-A272-EC14FFE13C53}"/>
              </a:ext>
            </a:extLst>
          </p:cNvPr>
          <p:cNvSpPr txBox="1"/>
          <p:nvPr/>
        </p:nvSpPr>
        <p:spPr>
          <a:xfrm>
            <a:off x="8241915" y="424863"/>
            <a:ext cx="3930567" cy="307617"/>
          </a:xfrm>
          <a:prstGeom prst="rect">
            <a:avLst/>
          </a:prstGeom>
          <a:noFill/>
        </p:spPr>
        <p:txBody>
          <a:bodyPr wrap="none" lIns="0" tIns="0" rIns="0" bIns="0" rtlCol="0">
            <a:spAutoFit/>
          </a:bodyPr>
          <a:lstStyle/>
          <a:p>
            <a:r>
              <a:rPr lang="en-US" sz="1999" dirty="0">
                <a:latin typeface="Arial" pitchFamily="34" charset="0"/>
                <a:cs typeface="Arial" pitchFamily="34" charset="0"/>
              </a:rPr>
              <a:t>Temperature RMSE zonal average</a:t>
            </a:r>
            <a:endParaRPr lang="en-GB" sz="1999" dirty="0">
              <a:latin typeface="Arial" pitchFamily="34" charset="0"/>
              <a:cs typeface="Arial" pitchFamily="34" charset="0"/>
            </a:endParaRPr>
          </a:p>
        </p:txBody>
      </p:sp>
      <p:sp>
        <p:nvSpPr>
          <p:cNvPr id="23" name="TextBox 22">
            <a:extLst>
              <a:ext uri="{FF2B5EF4-FFF2-40B4-BE49-F238E27FC236}">
                <a16:creationId xmlns:a16="http://schemas.microsoft.com/office/drawing/2014/main" id="{C43EAB13-DAE6-4D43-B4F2-43AE26E24819}"/>
              </a:ext>
            </a:extLst>
          </p:cNvPr>
          <p:cNvSpPr txBox="1"/>
          <p:nvPr/>
        </p:nvSpPr>
        <p:spPr>
          <a:xfrm>
            <a:off x="3995438" y="1081570"/>
            <a:ext cx="4056946" cy="307617"/>
          </a:xfrm>
          <a:prstGeom prst="rect">
            <a:avLst/>
          </a:prstGeom>
          <a:noFill/>
        </p:spPr>
        <p:txBody>
          <a:bodyPr wrap="none" lIns="0" tIns="0" rIns="0" bIns="0" rtlCol="0">
            <a:spAutoFit/>
          </a:bodyPr>
          <a:lstStyle/>
          <a:p>
            <a:r>
              <a:rPr lang="en-US" sz="1999" dirty="0">
                <a:latin typeface="Arial" pitchFamily="34" charset="0"/>
                <a:cs typeface="Arial" pitchFamily="34" charset="0"/>
              </a:rPr>
              <a:t>Vector wind RMSE 500 </a:t>
            </a:r>
            <a:r>
              <a:rPr lang="en-US" sz="1999" dirty="0" err="1">
                <a:latin typeface="Arial" pitchFamily="34" charset="0"/>
                <a:cs typeface="Arial" pitchFamily="34" charset="0"/>
              </a:rPr>
              <a:t>hPa</a:t>
            </a:r>
            <a:r>
              <a:rPr lang="en-US" sz="1999" dirty="0">
                <a:latin typeface="Arial" pitchFamily="34" charset="0"/>
                <a:cs typeface="Arial" pitchFamily="34" charset="0"/>
              </a:rPr>
              <a:t> (±10%)</a:t>
            </a:r>
            <a:endParaRPr lang="en-GB" sz="1999" dirty="0">
              <a:latin typeface="Arial" pitchFamily="34" charset="0"/>
              <a:cs typeface="Arial" pitchFamily="34" charset="0"/>
            </a:endParaRPr>
          </a:p>
        </p:txBody>
      </p:sp>
      <p:sp>
        <p:nvSpPr>
          <p:cNvPr id="25" name="TextBox 24">
            <a:extLst>
              <a:ext uri="{FF2B5EF4-FFF2-40B4-BE49-F238E27FC236}">
                <a16:creationId xmlns:a16="http://schemas.microsoft.com/office/drawing/2014/main" id="{7DA22CA3-3D35-4321-98BF-17EFBF194167}"/>
              </a:ext>
            </a:extLst>
          </p:cNvPr>
          <p:cNvSpPr txBox="1"/>
          <p:nvPr/>
        </p:nvSpPr>
        <p:spPr>
          <a:xfrm>
            <a:off x="3899930" y="3523640"/>
            <a:ext cx="4169291" cy="307617"/>
          </a:xfrm>
          <a:prstGeom prst="rect">
            <a:avLst/>
          </a:prstGeom>
          <a:noFill/>
        </p:spPr>
        <p:txBody>
          <a:bodyPr wrap="none" lIns="0" tIns="0" rIns="0" bIns="0" rtlCol="0">
            <a:spAutoFit/>
          </a:bodyPr>
          <a:lstStyle/>
          <a:p>
            <a:r>
              <a:rPr lang="en-US" sz="1999" dirty="0">
                <a:latin typeface="Arial" pitchFamily="34" charset="0"/>
                <a:cs typeface="Arial" pitchFamily="34" charset="0"/>
              </a:rPr>
              <a:t>Temperature RMSE 500 </a:t>
            </a:r>
            <a:r>
              <a:rPr lang="en-US" sz="1999" dirty="0" err="1">
                <a:latin typeface="Arial" pitchFamily="34" charset="0"/>
                <a:cs typeface="Arial" pitchFamily="34" charset="0"/>
              </a:rPr>
              <a:t>hPa</a:t>
            </a:r>
            <a:r>
              <a:rPr lang="en-US" sz="1999" dirty="0">
                <a:latin typeface="Arial" pitchFamily="34" charset="0"/>
                <a:cs typeface="Arial" pitchFamily="34" charset="0"/>
              </a:rPr>
              <a:t> (±10%)</a:t>
            </a:r>
            <a:endParaRPr lang="en-GB" sz="1999" dirty="0">
              <a:latin typeface="Arial" pitchFamily="34" charset="0"/>
              <a:cs typeface="Arial" pitchFamily="34" charset="0"/>
            </a:endParaRPr>
          </a:p>
        </p:txBody>
      </p:sp>
      <p:sp>
        <p:nvSpPr>
          <p:cNvPr id="19" name="TextBox 18">
            <a:extLst>
              <a:ext uri="{FF2B5EF4-FFF2-40B4-BE49-F238E27FC236}">
                <a16:creationId xmlns:a16="http://schemas.microsoft.com/office/drawing/2014/main" id="{A9367692-5AF1-4D12-A321-507C70F981EB}"/>
              </a:ext>
            </a:extLst>
          </p:cNvPr>
          <p:cNvSpPr txBox="1"/>
          <p:nvPr/>
        </p:nvSpPr>
        <p:spPr>
          <a:xfrm>
            <a:off x="11728772" y="711827"/>
            <a:ext cx="416564" cy="246093"/>
          </a:xfrm>
          <a:prstGeom prst="rect">
            <a:avLst/>
          </a:prstGeom>
          <a:solidFill>
            <a:schemeClr val="bg1"/>
          </a:solidFill>
        </p:spPr>
        <p:txBody>
          <a:bodyPr wrap="none" lIns="0" tIns="0" rIns="0" bIns="0" rtlCol="0">
            <a:spAutoFit/>
          </a:bodyPr>
          <a:lstStyle/>
          <a:p>
            <a:r>
              <a:rPr lang="en-GB" sz="1599" dirty="0">
                <a:latin typeface="Arial" pitchFamily="34" charset="0"/>
                <a:cs typeface="Arial" pitchFamily="34" charset="0"/>
              </a:rPr>
              <a:t>+4%</a:t>
            </a:r>
          </a:p>
        </p:txBody>
      </p:sp>
      <p:sp>
        <p:nvSpPr>
          <p:cNvPr id="17" name="TextBox 16">
            <a:extLst>
              <a:ext uri="{FF2B5EF4-FFF2-40B4-BE49-F238E27FC236}">
                <a16:creationId xmlns:a16="http://schemas.microsoft.com/office/drawing/2014/main" id="{722DCEAD-30FE-4471-BE7B-7AB0ABDA901D}"/>
              </a:ext>
            </a:extLst>
          </p:cNvPr>
          <p:cNvSpPr txBox="1"/>
          <p:nvPr/>
        </p:nvSpPr>
        <p:spPr>
          <a:xfrm>
            <a:off x="11708359" y="5572076"/>
            <a:ext cx="410250" cy="246093"/>
          </a:xfrm>
          <a:prstGeom prst="rect">
            <a:avLst/>
          </a:prstGeom>
          <a:solidFill>
            <a:schemeClr val="bg1"/>
          </a:solidFill>
        </p:spPr>
        <p:txBody>
          <a:bodyPr wrap="square" lIns="0" tIns="0" rIns="0" bIns="0" rtlCol="0">
            <a:spAutoFit/>
          </a:bodyPr>
          <a:lstStyle/>
          <a:p>
            <a:r>
              <a:rPr lang="en-GB" sz="1599" dirty="0">
                <a:latin typeface="Arial" pitchFamily="34" charset="0"/>
                <a:cs typeface="Arial" pitchFamily="34" charset="0"/>
              </a:rPr>
              <a:t>-4%</a:t>
            </a:r>
          </a:p>
        </p:txBody>
      </p:sp>
      <p:sp>
        <p:nvSpPr>
          <p:cNvPr id="28" name="TextBox 27">
            <a:extLst>
              <a:ext uri="{FF2B5EF4-FFF2-40B4-BE49-F238E27FC236}">
                <a16:creationId xmlns:a16="http://schemas.microsoft.com/office/drawing/2014/main" id="{BB8E5B6A-404F-4418-8F3C-2ACED40C0B9A}"/>
              </a:ext>
            </a:extLst>
          </p:cNvPr>
          <p:cNvSpPr txBox="1"/>
          <p:nvPr/>
        </p:nvSpPr>
        <p:spPr>
          <a:xfrm>
            <a:off x="4491232" y="3988902"/>
            <a:ext cx="718975" cy="276855"/>
          </a:xfrm>
          <a:prstGeom prst="rect">
            <a:avLst/>
          </a:prstGeom>
          <a:solidFill>
            <a:schemeClr val="bg1"/>
          </a:solidFill>
          <a:ln>
            <a:solidFill>
              <a:schemeClr val="tx1"/>
            </a:solidFill>
          </a:ln>
        </p:spPr>
        <p:txBody>
          <a:bodyPr wrap="square" lIns="0" tIns="0" rIns="0" bIns="0" rtlCol="0">
            <a:spAutoFit/>
          </a:bodyPr>
          <a:lstStyle/>
          <a:p>
            <a:r>
              <a:rPr lang="en-US" sz="1799" dirty="0">
                <a:latin typeface="Arial" pitchFamily="34" charset="0"/>
                <a:cs typeface="Arial" pitchFamily="34" charset="0"/>
              </a:rPr>
              <a:t>2 days</a:t>
            </a:r>
            <a:endParaRPr lang="en-GB" sz="1799" dirty="0">
              <a:latin typeface="Arial" pitchFamily="34" charset="0"/>
              <a:cs typeface="Arial" pitchFamily="34" charset="0"/>
            </a:endParaRPr>
          </a:p>
        </p:txBody>
      </p:sp>
      <p:sp>
        <p:nvSpPr>
          <p:cNvPr id="29" name="TextBox 28">
            <a:extLst>
              <a:ext uri="{FF2B5EF4-FFF2-40B4-BE49-F238E27FC236}">
                <a16:creationId xmlns:a16="http://schemas.microsoft.com/office/drawing/2014/main" id="{9CD20EC8-381A-470A-8F44-E9D818B604D9}"/>
              </a:ext>
            </a:extLst>
          </p:cNvPr>
          <p:cNvSpPr txBox="1"/>
          <p:nvPr/>
        </p:nvSpPr>
        <p:spPr>
          <a:xfrm>
            <a:off x="6742147" y="3977232"/>
            <a:ext cx="719705" cy="276855"/>
          </a:xfrm>
          <a:prstGeom prst="rect">
            <a:avLst/>
          </a:prstGeom>
          <a:solidFill>
            <a:schemeClr val="bg1"/>
          </a:solidFill>
          <a:ln>
            <a:solidFill>
              <a:schemeClr val="tx1"/>
            </a:solidFill>
          </a:ln>
        </p:spPr>
        <p:txBody>
          <a:bodyPr wrap="square" lIns="0" tIns="0" rIns="0" bIns="0" rtlCol="0">
            <a:spAutoFit/>
          </a:bodyPr>
          <a:lstStyle/>
          <a:p>
            <a:r>
              <a:rPr lang="en-US" sz="1799" dirty="0">
                <a:latin typeface="Arial" pitchFamily="34" charset="0"/>
                <a:cs typeface="Arial" pitchFamily="34" charset="0"/>
              </a:rPr>
              <a:t>3 days</a:t>
            </a:r>
            <a:endParaRPr lang="en-GB" sz="1799" dirty="0">
              <a:latin typeface="Arial" pitchFamily="34" charset="0"/>
              <a:cs typeface="Arial" pitchFamily="34" charset="0"/>
            </a:endParaRPr>
          </a:p>
        </p:txBody>
      </p:sp>
      <p:cxnSp>
        <p:nvCxnSpPr>
          <p:cNvPr id="30" name="Straight Arrow Connector 29">
            <a:extLst>
              <a:ext uri="{FF2B5EF4-FFF2-40B4-BE49-F238E27FC236}">
                <a16:creationId xmlns:a16="http://schemas.microsoft.com/office/drawing/2014/main" id="{7453F3C0-E7F4-48D4-BDD2-620DD424C1BA}"/>
              </a:ext>
            </a:extLst>
          </p:cNvPr>
          <p:cNvCxnSpPr>
            <a:cxnSpLocks/>
          </p:cNvCxnSpPr>
          <p:nvPr/>
        </p:nvCxnSpPr>
        <p:spPr>
          <a:xfrm>
            <a:off x="3575444" y="3429001"/>
            <a:ext cx="0" cy="876934"/>
          </a:xfrm>
          <a:prstGeom prst="straightConnector1">
            <a:avLst/>
          </a:prstGeom>
          <a:ln w="53975">
            <a:solidFill>
              <a:srgbClr val="00B050"/>
            </a:solidFill>
            <a:tailEnd type="triangle" w="lg" len="lg"/>
          </a:ln>
        </p:spPr>
        <p:style>
          <a:lnRef idx="2">
            <a:schemeClr val="accent1"/>
          </a:lnRef>
          <a:fillRef idx="0">
            <a:schemeClr val="accent1"/>
          </a:fillRef>
          <a:effectRef idx="1">
            <a:schemeClr val="accent1"/>
          </a:effectRef>
          <a:fontRef idx="minor">
            <a:schemeClr val="tx1"/>
          </a:fontRef>
        </p:style>
      </p:cxnSp>
      <p:sp>
        <p:nvSpPr>
          <p:cNvPr id="15" name="Rectangle 14">
            <a:extLst>
              <a:ext uri="{FF2B5EF4-FFF2-40B4-BE49-F238E27FC236}">
                <a16:creationId xmlns:a16="http://schemas.microsoft.com/office/drawing/2014/main" id="{915DE0C4-F1B3-4FAD-BFF8-663081F56B28}"/>
              </a:ext>
            </a:extLst>
          </p:cNvPr>
          <p:cNvSpPr/>
          <p:nvPr/>
        </p:nvSpPr>
        <p:spPr>
          <a:xfrm>
            <a:off x="192833" y="724084"/>
            <a:ext cx="1502037" cy="982850"/>
          </a:xfrm>
          <a:prstGeom prst="rect">
            <a:avLst/>
          </a:prstGeom>
          <a:solidFill>
            <a:schemeClr val="accent6">
              <a:lumMod val="60000"/>
              <a:lumOff val="40000"/>
              <a:alpha val="46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799" dirty="0">
              <a:solidFill>
                <a:schemeClr val="tx1"/>
              </a:solidFill>
              <a:latin typeface="Arial" pitchFamily="34" charset="0"/>
              <a:cs typeface="Arial" pitchFamily="34" charset="0"/>
            </a:endParaRPr>
          </a:p>
        </p:txBody>
      </p:sp>
      <p:sp>
        <p:nvSpPr>
          <p:cNvPr id="34" name="Rectangle 33">
            <a:extLst>
              <a:ext uri="{FF2B5EF4-FFF2-40B4-BE49-F238E27FC236}">
                <a16:creationId xmlns:a16="http://schemas.microsoft.com/office/drawing/2014/main" id="{E6A91F9A-6136-4025-9024-52FAC606DB2A}"/>
              </a:ext>
            </a:extLst>
          </p:cNvPr>
          <p:cNvSpPr/>
          <p:nvPr/>
        </p:nvSpPr>
        <p:spPr>
          <a:xfrm>
            <a:off x="8469489" y="761932"/>
            <a:ext cx="1454952" cy="982850"/>
          </a:xfrm>
          <a:prstGeom prst="rect">
            <a:avLst/>
          </a:prstGeom>
          <a:solidFill>
            <a:schemeClr val="accent6">
              <a:lumMod val="60000"/>
              <a:lumOff val="40000"/>
              <a:alpha val="46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799" dirty="0">
              <a:solidFill>
                <a:schemeClr val="tx1"/>
              </a:solidFill>
              <a:latin typeface="Arial" pitchFamily="34" charset="0"/>
              <a:cs typeface="Arial" pitchFamily="34" charset="0"/>
            </a:endParaRPr>
          </a:p>
        </p:txBody>
      </p:sp>
      <p:sp>
        <p:nvSpPr>
          <p:cNvPr id="16" name="TextBox 15">
            <a:extLst>
              <a:ext uri="{FF2B5EF4-FFF2-40B4-BE49-F238E27FC236}">
                <a16:creationId xmlns:a16="http://schemas.microsoft.com/office/drawing/2014/main" id="{97B9D4FC-35B6-4151-A5C1-56A72F4067B0}"/>
              </a:ext>
            </a:extLst>
          </p:cNvPr>
          <p:cNvSpPr txBox="1"/>
          <p:nvPr/>
        </p:nvSpPr>
        <p:spPr>
          <a:xfrm>
            <a:off x="5071284" y="468181"/>
            <a:ext cx="1696823" cy="553710"/>
          </a:xfrm>
          <a:prstGeom prst="rect">
            <a:avLst/>
          </a:prstGeom>
          <a:solidFill>
            <a:srgbClr val="FDE2CC"/>
          </a:solidFill>
        </p:spPr>
        <p:txBody>
          <a:bodyPr wrap="square" lIns="0" tIns="0" rIns="0" bIns="0" rtlCol="0">
            <a:spAutoFit/>
          </a:bodyPr>
          <a:lstStyle/>
          <a:p>
            <a:r>
              <a:rPr lang="en-US" sz="1199" i="1" dirty="0">
                <a:latin typeface="Arial" pitchFamily="34" charset="0"/>
                <a:cs typeface="Arial" pitchFamily="34" charset="0"/>
              </a:rPr>
              <a:t>Short-range analysis-based verification is not trustworthy</a:t>
            </a:r>
            <a:endParaRPr lang="en-GB" sz="1199" i="1" dirty="0">
              <a:latin typeface="Arial" pitchFamily="34" charset="0"/>
              <a:cs typeface="Arial" pitchFamily="34" charset="0"/>
            </a:endParaRPr>
          </a:p>
        </p:txBody>
      </p:sp>
      <p:cxnSp>
        <p:nvCxnSpPr>
          <p:cNvPr id="31" name="Straight Arrow Connector 30">
            <a:extLst>
              <a:ext uri="{FF2B5EF4-FFF2-40B4-BE49-F238E27FC236}">
                <a16:creationId xmlns:a16="http://schemas.microsoft.com/office/drawing/2014/main" id="{56A1D960-B4B6-46B1-AAB1-6A9A41D3E0CE}"/>
              </a:ext>
            </a:extLst>
          </p:cNvPr>
          <p:cNvCxnSpPr>
            <a:cxnSpLocks/>
            <a:stCxn id="16" idx="3"/>
          </p:cNvCxnSpPr>
          <p:nvPr/>
        </p:nvCxnSpPr>
        <p:spPr>
          <a:xfrm>
            <a:off x="6768106" y="745037"/>
            <a:ext cx="1701383" cy="922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C6F26DF-67C9-4AE4-84D0-E04CDBC394D7}"/>
              </a:ext>
            </a:extLst>
          </p:cNvPr>
          <p:cNvCxnSpPr>
            <a:cxnSpLocks/>
            <a:stCxn id="16" idx="1"/>
          </p:cNvCxnSpPr>
          <p:nvPr/>
        </p:nvCxnSpPr>
        <p:spPr>
          <a:xfrm flipH="1">
            <a:off x="1636306" y="745036"/>
            <a:ext cx="3434977" cy="386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980C51C-1596-423E-B6DB-CA361DF5F974}"/>
              </a:ext>
            </a:extLst>
          </p:cNvPr>
          <p:cNvSpPr txBox="1"/>
          <p:nvPr/>
        </p:nvSpPr>
        <p:spPr>
          <a:xfrm>
            <a:off x="4758506" y="5679742"/>
            <a:ext cx="2851965" cy="276855"/>
          </a:xfrm>
          <a:prstGeom prst="rect">
            <a:avLst/>
          </a:prstGeom>
          <a:noFill/>
        </p:spPr>
        <p:txBody>
          <a:bodyPr wrap="square" lIns="0" tIns="0" rIns="0" bIns="0" rtlCol="0">
            <a:spAutoFit/>
          </a:bodyPr>
          <a:lstStyle/>
          <a:p>
            <a:r>
              <a:rPr lang="en-GB" sz="1799" i="1" dirty="0">
                <a:solidFill>
                  <a:srgbClr val="40E0D0"/>
                </a:solidFill>
                <a:latin typeface="Arial" pitchFamily="34" charset="0"/>
                <a:cs typeface="Arial" pitchFamily="34" charset="0"/>
              </a:rPr>
              <a:t>Better with Aeolus if blue</a:t>
            </a:r>
          </a:p>
        </p:txBody>
      </p:sp>
      <p:sp>
        <p:nvSpPr>
          <p:cNvPr id="5" name="TextBox 4">
            <a:extLst>
              <a:ext uri="{FF2B5EF4-FFF2-40B4-BE49-F238E27FC236}">
                <a16:creationId xmlns:a16="http://schemas.microsoft.com/office/drawing/2014/main" id="{025F05B8-FDE0-46F9-A910-BB8D663176DE}"/>
              </a:ext>
            </a:extLst>
          </p:cNvPr>
          <p:cNvSpPr txBox="1"/>
          <p:nvPr/>
        </p:nvSpPr>
        <p:spPr>
          <a:xfrm>
            <a:off x="2711799" y="4940381"/>
            <a:ext cx="461425" cy="153808"/>
          </a:xfrm>
          <a:prstGeom prst="rect">
            <a:avLst/>
          </a:prstGeom>
          <a:noFill/>
        </p:spPr>
        <p:txBody>
          <a:bodyPr wrap="none" lIns="0" tIns="0" rIns="0" bIns="0" rtlCol="0">
            <a:spAutoFit/>
          </a:bodyPr>
          <a:lstStyle/>
          <a:p>
            <a:r>
              <a:rPr lang="en-US" sz="999" dirty="0">
                <a:latin typeface="Arial" pitchFamily="34" charset="0"/>
                <a:cs typeface="Arial" pitchFamily="34" charset="0"/>
              </a:rPr>
              <a:t>(9 days)</a:t>
            </a:r>
            <a:endParaRPr lang="en-GB" sz="999" dirty="0">
              <a:latin typeface="Arial" pitchFamily="34" charset="0"/>
              <a:cs typeface="Arial" pitchFamily="34" charset="0"/>
            </a:endParaRPr>
          </a:p>
        </p:txBody>
      </p:sp>
      <p:pic>
        <p:nvPicPr>
          <p:cNvPr id="12" name="Picture 6">
            <a:extLst>
              <a:ext uri="{FF2B5EF4-FFF2-40B4-BE49-F238E27FC236}">
                <a16:creationId xmlns:a16="http://schemas.microsoft.com/office/drawing/2014/main" id="{2E185AC1-A455-4E89-9C88-AD49FE25105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2829" r="12751" b="49748"/>
          <a:stretch/>
        </p:blipFill>
        <p:spPr bwMode="auto">
          <a:xfrm>
            <a:off x="3833959" y="1707926"/>
            <a:ext cx="4437924" cy="130473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a:extLst>
              <a:ext uri="{FF2B5EF4-FFF2-40B4-BE49-F238E27FC236}">
                <a16:creationId xmlns:a16="http://schemas.microsoft.com/office/drawing/2014/main" id="{2D6534F2-8A6D-49C1-99B1-06BCF47C445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3554" r="13066" b="49044"/>
          <a:stretch/>
        </p:blipFill>
        <p:spPr bwMode="auto">
          <a:xfrm>
            <a:off x="3833959" y="4294581"/>
            <a:ext cx="4437924" cy="130789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945CE26-8A2B-4C79-B39F-2896F2B4AD14}"/>
              </a:ext>
            </a:extLst>
          </p:cNvPr>
          <p:cNvSpPr txBox="1"/>
          <p:nvPr/>
        </p:nvSpPr>
        <p:spPr>
          <a:xfrm>
            <a:off x="4511061" y="1429658"/>
            <a:ext cx="679319" cy="276855"/>
          </a:xfrm>
          <a:prstGeom prst="rect">
            <a:avLst/>
          </a:prstGeom>
          <a:solidFill>
            <a:schemeClr val="bg1"/>
          </a:solidFill>
          <a:ln>
            <a:solidFill>
              <a:schemeClr val="tx1"/>
            </a:solidFill>
          </a:ln>
        </p:spPr>
        <p:txBody>
          <a:bodyPr wrap="none" lIns="0" tIns="0" rIns="0" bIns="0" rtlCol="0">
            <a:spAutoFit/>
          </a:bodyPr>
          <a:lstStyle/>
          <a:p>
            <a:r>
              <a:rPr lang="en-US" sz="1799" dirty="0">
                <a:latin typeface="Arial" pitchFamily="34" charset="0"/>
                <a:cs typeface="Arial" pitchFamily="34" charset="0"/>
              </a:rPr>
              <a:t>2 days</a:t>
            </a:r>
            <a:endParaRPr lang="en-GB" sz="1799" dirty="0">
              <a:latin typeface="Arial" pitchFamily="34" charset="0"/>
              <a:cs typeface="Arial" pitchFamily="34" charset="0"/>
            </a:endParaRPr>
          </a:p>
        </p:txBody>
      </p:sp>
      <p:sp>
        <p:nvSpPr>
          <p:cNvPr id="27" name="TextBox 26">
            <a:extLst>
              <a:ext uri="{FF2B5EF4-FFF2-40B4-BE49-F238E27FC236}">
                <a16:creationId xmlns:a16="http://schemas.microsoft.com/office/drawing/2014/main" id="{597F6B3E-ED9A-4470-B938-025BB6D1569D}"/>
              </a:ext>
            </a:extLst>
          </p:cNvPr>
          <p:cNvSpPr txBox="1"/>
          <p:nvPr/>
        </p:nvSpPr>
        <p:spPr>
          <a:xfrm>
            <a:off x="6742147" y="1429658"/>
            <a:ext cx="679319" cy="276855"/>
          </a:xfrm>
          <a:prstGeom prst="rect">
            <a:avLst/>
          </a:prstGeom>
          <a:solidFill>
            <a:schemeClr val="bg1"/>
          </a:solidFill>
          <a:ln>
            <a:solidFill>
              <a:schemeClr val="tx1"/>
            </a:solidFill>
          </a:ln>
        </p:spPr>
        <p:txBody>
          <a:bodyPr wrap="none" lIns="0" tIns="0" rIns="0" bIns="0" rtlCol="0">
            <a:spAutoFit/>
          </a:bodyPr>
          <a:lstStyle/>
          <a:p>
            <a:r>
              <a:rPr lang="en-US" sz="1799" dirty="0">
                <a:latin typeface="Arial" pitchFamily="34" charset="0"/>
                <a:cs typeface="Arial" pitchFamily="34" charset="0"/>
              </a:rPr>
              <a:t>3 days</a:t>
            </a:r>
            <a:endParaRPr lang="en-GB" sz="1799" dirty="0">
              <a:latin typeface="Arial" pitchFamily="34" charset="0"/>
              <a:cs typeface="Arial" pitchFamily="34" charset="0"/>
            </a:endParaRPr>
          </a:p>
        </p:txBody>
      </p:sp>
    </p:spTree>
    <p:extLst>
      <p:ext uri="{BB962C8B-B14F-4D97-AF65-F5344CB8AC3E}">
        <p14:creationId xmlns:p14="http://schemas.microsoft.com/office/powerpoint/2010/main" val="36624833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583C0-37D1-4951-8D0A-90CC84BA1326}"/>
              </a:ext>
            </a:extLst>
          </p:cNvPr>
          <p:cNvSpPr>
            <a:spLocks noGrp="1"/>
          </p:cNvSpPr>
          <p:nvPr>
            <p:ph type="title"/>
          </p:nvPr>
        </p:nvSpPr>
        <p:spPr>
          <a:xfrm>
            <a:off x="608000" y="121164"/>
            <a:ext cx="11090663" cy="369332"/>
          </a:xfrm>
        </p:spPr>
        <p:txBody>
          <a:bodyPr/>
          <a:lstStyle/>
          <a:p>
            <a:r>
              <a:rPr lang="en-US" dirty="0"/>
              <a:t>Aeolus signal levels during mission so far – unfortunately, </a:t>
            </a:r>
            <a:r>
              <a:rPr lang="en-US" dirty="0">
                <a:solidFill>
                  <a:srgbClr val="FF0000"/>
                </a:solidFill>
              </a:rPr>
              <a:t>signal</a:t>
            </a:r>
            <a:r>
              <a:rPr lang="en-US" dirty="0"/>
              <a:t> is dropping at steady rate (loss in transmission likely because of </a:t>
            </a:r>
            <a:r>
              <a:rPr lang="en-US" b="1" dirty="0"/>
              <a:t>L</a:t>
            </a:r>
            <a:r>
              <a:rPr lang="en-US" dirty="0"/>
              <a:t>aser </a:t>
            </a:r>
            <a:r>
              <a:rPr lang="en-US" b="1" dirty="0"/>
              <a:t>I</a:t>
            </a:r>
            <a:r>
              <a:rPr lang="en-US" dirty="0"/>
              <a:t>nduced </a:t>
            </a:r>
            <a:r>
              <a:rPr lang="en-US" b="1" dirty="0"/>
              <a:t>C</a:t>
            </a:r>
            <a:r>
              <a:rPr lang="en-US" dirty="0"/>
              <a:t>ontamination)</a:t>
            </a:r>
            <a:endParaRPr lang="en-GB" dirty="0"/>
          </a:p>
        </p:txBody>
      </p:sp>
      <p:sp>
        <p:nvSpPr>
          <p:cNvPr id="4" name="Slide Number Placeholder 3">
            <a:extLst>
              <a:ext uri="{FF2B5EF4-FFF2-40B4-BE49-F238E27FC236}">
                <a16:creationId xmlns:a16="http://schemas.microsoft.com/office/drawing/2014/main" id="{AC6C27E3-46AF-4BB4-AD69-35844BF3D05D}"/>
              </a:ext>
            </a:extLst>
          </p:cNvPr>
          <p:cNvSpPr>
            <a:spLocks noGrp="1"/>
          </p:cNvSpPr>
          <p:nvPr>
            <p:ph type="sldNum" sz="quarter" idx="10"/>
          </p:nvPr>
        </p:nvSpPr>
        <p:spPr/>
        <p:txBody>
          <a:bodyPr/>
          <a:lstStyle/>
          <a:p>
            <a:fld id="{6B3B0B0F-E794-1244-9699-107C60B9C23A}" type="slidenum">
              <a:rPr lang="en-US" smtClean="0"/>
              <a:pPr/>
              <a:t>42</a:t>
            </a:fld>
            <a:endParaRPr lang="en-US" dirty="0"/>
          </a:p>
        </p:txBody>
      </p:sp>
      <p:sp>
        <p:nvSpPr>
          <p:cNvPr id="5" name="Footer Placeholder 4">
            <a:extLst>
              <a:ext uri="{FF2B5EF4-FFF2-40B4-BE49-F238E27FC236}">
                <a16:creationId xmlns:a16="http://schemas.microsoft.com/office/drawing/2014/main" id="{76BB9371-4268-4D9B-8017-185ECE58A899}"/>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7" name="TextBox 6">
            <a:extLst>
              <a:ext uri="{FF2B5EF4-FFF2-40B4-BE49-F238E27FC236}">
                <a16:creationId xmlns:a16="http://schemas.microsoft.com/office/drawing/2014/main" id="{D6DBA5F6-3103-432F-9935-11024353D06F}"/>
              </a:ext>
            </a:extLst>
          </p:cNvPr>
          <p:cNvSpPr txBox="1"/>
          <p:nvPr/>
        </p:nvSpPr>
        <p:spPr>
          <a:xfrm>
            <a:off x="8040104" y="6170838"/>
            <a:ext cx="2480166" cy="369332"/>
          </a:xfrm>
          <a:prstGeom prst="rect">
            <a:avLst/>
          </a:prstGeom>
          <a:noFill/>
        </p:spPr>
        <p:txBody>
          <a:bodyPr wrap="none" rtlCol="0">
            <a:spAutoFit/>
          </a:bodyPr>
          <a:lstStyle/>
          <a:p>
            <a:r>
              <a:rPr lang="en-US" i="1" dirty="0"/>
              <a:t>Figure by O. Lux, DLR</a:t>
            </a:r>
            <a:endParaRPr lang="en-GB" i="1" dirty="0"/>
          </a:p>
        </p:txBody>
      </p:sp>
      <p:sp>
        <p:nvSpPr>
          <p:cNvPr id="11" name="TextBox 10">
            <a:extLst>
              <a:ext uri="{FF2B5EF4-FFF2-40B4-BE49-F238E27FC236}">
                <a16:creationId xmlns:a16="http://schemas.microsoft.com/office/drawing/2014/main" id="{0DBDA94C-E201-4801-ABA9-4EB7048971CF}"/>
              </a:ext>
            </a:extLst>
          </p:cNvPr>
          <p:cNvSpPr txBox="1"/>
          <p:nvPr/>
        </p:nvSpPr>
        <p:spPr>
          <a:xfrm>
            <a:off x="8431915" y="1536174"/>
            <a:ext cx="2705642" cy="3416320"/>
          </a:xfrm>
          <a:prstGeom prst="rect">
            <a:avLst/>
          </a:prstGeom>
          <a:solidFill>
            <a:schemeClr val="bg1"/>
          </a:solidFill>
        </p:spPr>
        <p:txBody>
          <a:bodyPr wrap="square" rtlCol="0">
            <a:spAutoFit/>
          </a:bodyPr>
          <a:lstStyle/>
          <a:p>
            <a:r>
              <a:rPr lang="en-US" sz="5400" dirty="0"/>
              <a:t>?</a:t>
            </a:r>
          </a:p>
          <a:p>
            <a:endParaRPr lang="en-US" sz="5400" dirty="0"/>
          </a:p>
          <a:p>
            <a:endParaRPr lang="en-US" sz="5400" dirty="0"/>
          </a:p>
          <a:p>
            <a:endParaRPr lang="en-US" sz="5400" dirty="0"/>
          </a:p>
        </p:txBody>
      </p:sp>
      <p:pic>
        <p:nvPicPr>
          <p:cNvPr id="15" name="Picture 14" descr="Chart&#10;&#10;Description automatically generated">
            <a:extLst>
              <a:ext uri="{FF2B5EF4-FFF2-40B4-BE49-F238E27FC236}">
                <a16:creationId xmlns:a16="http://schemas.microsoft.com/office/drawing/2014/main" id="{03E5C3C4-EF47-47C1-BAD3-30148DEC74FC}"/>
              </a:ext>
            </a:extLst>
          </p:cNvPr>
          <p:cNvPicPr>
            <a:picLocks noChangeAspect="1"/>
          </p:cNvPicPr>
          <p:nvPr/>
        </p:nvPicPr>
        <p:blipFill>
          <a:blip r:embed="rId2"/>
          <a:stretch>
            <a:fillRect/>
          </a:stretch>
        </p:blipFill>
        <p:spPr>
          <a:xfrm>
            <a:off x="608001" y="870070"/>
            <a:ext cx="10972822" cy="5181611"/>
          </a:xfrm>
          <a:prstGeom prst="rect">
            <a:avLst/>
          </a:prstGeom>
        </p:spPr>
      </p:pic>
      <p:sp>
        <p:nvSpPr>
          <p:cNvPr id="12" name="TextBox 11">
            <a:extLst>
              <a:ext uri="{FF2B5EF4-FFF2-40B4-BE49-F238E27FC236}">
                <a16:creationId xmlns:a16="http://schemas.microsoft.com/office/drawing/2014/main" id="{7130550A-2D75-4FFE-96D4-FBFB497A697A}"/>
              </a:ext>
            </a:extLst>
          </p:cNvPr>
          <p:cNvSpPr txBox="1"/>
          <p:nvPr/>
        </p:nvSpPr>
        <p:spPr>
          <a:xfrm>
            <a:off x="2658951" y="806319"/>
            <a:ext cx="740908" cy="400110"/>
          </a:xfrm>
          <a:prstGeom prst="rect">
            <a:avLst/>
          </a:prstGeom>
          <a:noFill/>
        </p:spPr>
        <p:txBody>
          <a:bodyPr wrap="none" rtlCol="0">
            <a:spAutoFit/>
          </a:bodyPr>
          <a:lstStyle/>
          <a:p>
            <a:r>
              <a:rPr lang="en-US" sz="2000" dirty="0"/>
              <a:t>laser</a:t>
            </a:r>
            <a:endParaRPr lang="en-GB" sz="2000" dirty="0"/>
          </a:p>
        </p:txBody>
      </p:sp>
      <p:sp>
        <p:nvSpPr>
          <p:cNvPr id="13" name="TextBox 12">
            <a:extLst>
              <a:ext uri="{FF2B5EF4-FFF2-40B4-BE49-F238E27FC236}">
                <a16:creationId xmlns:a16="http://schemas.microsoft.com/office/drawing/2014/main" id="{C249CBD7-F2C5-400F-9FA4-DAFA74B0B6DA}"/>
              </a:ext>
            </a:extLst>
          </p:cNvPr>
          <p:cNvSpPr txBox="1"/>
          <p:nvPr/>
        </p:nvSpPr>
        <p:spPr>
          <a:xfrm>
            <a:off x="6683564" y="806319"/>
            <a:ext cx="740908" cy="400110"/>
          </a:xfrm>
          <a:prstGeom prst="rect">
            <a:avLst/>
          </a:prstGeom>
          <a:noFill/>
        </p:spPr>
        <p:txBody>
          <a:bodyPr wrap="none" rtlCol="0">
            <a:spAutoFit/>
          </a:bodyPr>
          <a:lstStyle/>
          <a:p>
            <a:r>
              <a:rPr lang="en-US" sz="2000" dirty="0"/>
              <a:t>laser</a:t>
            </a:r>
            <a:endParaRPr lang="en-GB" sz="2000" dirty="0"/>
          </a:p>
        </p:txBody>
      </p:sp>
      <p:sp>
        <p:nvSpPr>
          <p:cNvPr id="3" name="Oval 2">
            <a:extLst>
              <a:ext uri="{FF2B5EF4-FFF2-40B4-BE49-F238E27FC236}">
                <a16:creationId xmlns:a16="http://schemas.microsoft.com/office/drawing/2014/main" id="{5AA8A241-E5C8-4BC4-9C0D-6064F37D998C}"/>
              </a:ext>
            </a:extLst>
          </p:cNvPr>
          <p:cNvSpPr/>
          <p:nvPr/>
        </p:nvSpPr>
        <p:spPr>
          <a:xfrm>
            <a:off x="1244338" y="4952494"/>
            <a:ext cx="1414613" cy="241675"/>
          </a:xfrm>
          <a:prstGeom prst="ellipse">
            <a:avLst/>
          </a:prstGeom>
          <a:noFill/>
          <a:ln w="19050">
            <a:solidFill>
              <a:srgbClr val="EC1AD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524472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imeline&#10;&#10;Description automatically generated">
            <a:extLst>
              <a:ext uri="{FF2B5EF4-FFF2-40B4-BE49-F238E27FC236}">
                <a16:creationId xmlns:a16="http://schemas.microsoft.com/office/drawing/2014/main" id="{DAA2C0ED-0861-43C8-94EE-EA9CA2439F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65" y="1190284"/>
            <a:ext cx="9334134" cy="5530942"/>
          </a:xfrm>
          <a:prstGeom prst="rect">
            <a:avLst/>
          </a:prstGeom>
        </p:spPr>
      </p:pic>
      <p:sp>
        <p:nvSpPr>
          <p:cNvPr id="4" name="Slide Number Placeholder 3">
            <a:extLst>
              <a:ext uri="{FF2B5EF4-FFF2-40B4-BE49-F238E27FC236}">
                <a16:creationId xmlns:a16="http://schemas.microsoft.com/office/drawing/2014/main" id="{DC85141B-8210-4B9F-9742-70032682C757}"/>
              </a:ext>
            </a:extLst>
          </p:cNvPr>
          <p:cNvSpPr>
            <a:spLocks noGrp="1"/>
          </p:cNvSpPr>
          <p:nvPr>
            <p:ph type="sldNum" sz="quarter" idx="10"/>
          </p:nvPr>
        </p:nvSpPr>
        <p:spPr/>
        <p:txBody>
          <a:bodyPr/>
          <a:lstStyle/>
          <a:p>
            <a:fld id="{6B3B0B0F-E794-1244-9699-107C60B9C23A}" type="slidenum">
              <a:rPr lang="en-US" smtClean="0"/>
              <a:pPr/>
              <a:t>43</a:t>
            </a:fld>
            <a:endParaRPr lang="en-US" dirty="0"/>
          </a:p>
        </p:txBody>
      </p:sp>
      <p:sp>
        <p:nvSpPr>
          <p:cNvPr id="11" name="TextBox 10">
            <a:extLst>
              <a:ext uri="{FF2B5EF4-FFF2-40B4-BE49-F238E27FC236}">
                <a16:creationId xmlns:a16="http://schemas.microsoft.com/office/drawing/2014/main" id="{CA4F7411-14BF-41C9-A984-DB9BD7973BA3}"/>
              </a:ext>
            </a:extLst>
          </p:cNvPr>
          <p:cNvSpPr txBox="1"/>
          <p:nvPr/>
        </p:nvSpPr>
        <p:spPr>
          <a:xfrm>
            <a:off x="9311825" y="570761"/>
            <a:ext cx="2839336" cy="2861168"/>
          </a:xfrm>
          <a:prstGeom prst="rect">
            <a:avLst/>
          </a:prstGeom>
          <a:solidFill>
            <a:schemeClr val="bg1"/>
          </a:solidFill>
          <a:ln>
            <a:solidFill>
              <a:schemeClr val="tx1"/>
            </a:solidFill>
          </a:ln>
        </p:spPr>
        <p:txBody>
          <a:bodyPr wrap="square" rtlCol="0">
            <a:spAutoFit/>
          </a:bodyPr>
          <a:lstStyle/>
          <a:p>
            <a:pPr marL="285664" indent="-285664">
              <a:buFont typeface="Arial" panose="020B0604020202020204" pitchFamily="34" charset="0"/>
              <a:buChar char="•"/>
            </a:pPr>
            <a:r>
              <a:rPr lang="en-GB" sz="1999" dirty="0"/>
              <a:t>Generally the L2B winds got noisier with time</a:t>
            </a:r>
          </a:p>
          <a:p>
            <a:pPr marL="285664" indent="-285664">
              <a:buFont typeface="Arial" panose="020B0604020202020204" pitchFamily="34" charset="0"/>
              <a:buChar char="•"/>
            </a:pPr>
            <a:r>
              <a:rPr lang="en-GB" sz="1999" dirty="0"/>
              <a:t>Profile average random error recently ~6 m/s</a:t>
            </a:r>
          </a:p>
          <a:p>
            <a:pPr marL="285664" indent="-285664">
              <a:buFont typeface="Arial" panose="020B0604020202020204" pitchFamily="34" charset="0"/>
              <a:buChar char="•"/>
            </a:pPr>
            <a:r>
              <a:rPr lang="en-GB" sz="1999" dirty="0"/>
              <a:t>Best was about 4.7 m/s in early FM-A and early FM-B</a:t>
            </a:r>
          </a:p>
        </p:txBody>
      </p:sp>
      <p:sp>
        <p:nvSpPr>
          <p:cNvPr id="21" name="Title 1">
            <a:extLst>
              <a:ext uri="{FF2B5EF4-FFF2-40B4-BE49-F238E27FC236}">
                <a16:creationId xmlns:a16="http://schemas.microsoft.com/office/drawing/2014/main" id="{7B403A94-F006-4ECD-9314-018808D57EEA}"/>
              </a:ext>
            </a:extLst>
          </p:cNvPr>
          <p:cNvSpPr>
            <a:spLocks noGrp="1"/>
          </p:cNvSpPr>
          <p:nvPr>
            <p:ph type="title"/>
          </p:nvPr>
        </p:nvSpPr>
        <p:spPr>
          <a:xfrm>
            <a:off x="378390" y="18901"/>
            <a:ext cx="11110393" cy="369226"/>
          </a:xfrm>
        </p:spPr>
        <p:txBody>
          <a:bodyPr/>
          <a:lstStyle/>
          <a:p>
            <a:r>
              <a:rPr lang="en-US" dirty="0"/>
              <a:t>Long-term L2B quality monitoring via operational ECMWF (observation minus ECMWF; (O-B)) statistics</a:t>
            </a:r>
            <a:endParaRPr lang="en-GB" dirty="0"/>
          </a:p>
        </p:txBody>
      </p:sp>
      <p:sp>
        <p:nvSpPr>
          <p:cNvPr id="6" name="Rectangle 5">
            <a:extLst>
              <a:ext uri="{FF2B5EF4-FFF2-40B4-BE49-F238E27FC236}">
                <a16:creationId xmlns:a16="http://schemas.microsoft.com/office/drawing/2014/main" id="{816B8253-97F1-4B20-90B0-D56F30476AD4}"/>
              </a:ext>
            </a:extLst>
          </p:cNvPr>
          <p:cNvSpPr/>
          <p:nvPr/>
        </p:nvSpPr>
        <p:spPr>
          <a:xfrm>
            <a:off x="1923663" y="1148573"/>
            <a:ext cx="5562135" cy="252228"/>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799" dirty="0">
              <a:solidFill>
                <a:schemeClr val="tx1"/>
              </a:solidFill>
              <a:latin typeface="Arial" pitchFamily="34" charset="0"/>
              <a:cs typeface="Arial" pitchFamily="34" charset="0"/>
            </a:endParaRPr>
          </a:p>
        </p:txBody>
      </p:sp>
      <p:sp>
        <p:nvSpPr>
          <p:cNvPr id="8" name="TextBox 7">
            <a:extLst>
              <a:ext uri="{FF2B5EF4-FFF2-40B4-BE49-F238E27FC236}">
                <a16:creationId xmlns:a16="http://schemas.microsoft.com/office/drawing/2014/main" id="{5C50C876-9A07-46EC-8A16-001D23530EBD}"/>
              </a:ext>
            </a:extLst>
          </p:cNvPr>
          <p:cNvSpPr txBox="1"/>
          <p:nvPr/>
        </p:nvSpPr>
        <p:spPr>
          <a:xfrm>
            <a:off x="257932" y="831156"/>
            <a:ext cx="7416372" cy="461297"/>
          </a:xfrm>
          <a:prstGeom prst="rect">
            <a:avLst/>
          </a:prstGeom>
          <a:noFill/>
        </p:spPr>
        <p:txBody>
          <a:bodyPr wrap="none" rtlCol="0">
            <a:spAutoFit/>
          </a:bodyPr>
          <a:lstStyle/>
          <a:p>
            <a:r>
              <a:rPr lang="en-GB" sz="2399" dirty="0">
                <a:solidFill>
                  <a:schemeClr val="accent1"/>
                </a:solidFill>
              </a:rPr>
              <a:t>L2B Rayleigh-clear winds; </a:t>
            </a:r>
            <a:r>
              <a:rPr lang="en-GB" sz="2399" b="1" dirty="0">
                <a:solidFill>
                  <a:schemeClr val="accent1"/>
                </a:solidFill>
              </a:rPr>
              <a:t>global</a:t>
            </a:r>
            <a:r>
              <a:rPr lang="en-GB" sz="2399" dirty="0">
                <a:solidFill>
                  <a:schemeClr val="accent1"/>
                </a:solidFill>
              </a:rPr>
              <a:t>, daily, whole profile</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FCCA56D-E152-4F3C-8471-26612E96D02E}"/>
                  </a:ext>
                </a:extLst>
              </p:cNvPr>
              <p:cNvSpPr txBox="1"/>
              <p:nvPr/>
            </p:nvSpPr>
            <p:spPr>
              <a:xfrm>
                <a:off x="378390" y="6489813"/>
                <a:ext cx="2968113" cy="338250"/>
              </a:xfrm>
              <a:prstGeom prst="rect">
                <a:avLst/>
              </a:prstGeom>
              <a:solidFill>
                <a:schemeClr val="bg1"/>
              </a:solidFill>
              <a:ln>
                <a:solidFill>
                  <a:schemeClr val="tx1"/>
                </a:solidFill>
              </a:ln>
            </p:spPr>
            <p:txBody>
              <a:bodyPr wrap="none" rtlCol="0">
                <a:spAutoFit/>
              </a:bodyPr>
              <a:lstStyle/>
              <a:p>
                <a:r>
                  <a:rPr lang="en-GB" sz="1599" dirty="0"/>
                  <a:t>QC: </a:t>
                </a:r>
                <a14:m>
                  <m:oMath xmlns:m="http://schemas.openxmlformats.org/officeDocument/2006/math">
                    <m:d>
                      <m:dPr>
                        <m:begChr m:val="|"/>
                        <m:endChr m:val="|"/>
                        <m:ctrlPr>
                          <a:rPr lang="en-GB" sz="1599" i="1">
                            <a:latin typeface="Cambria Math" panose="02040503050406030204" pitchFamily="18" charset="0"/>
                          </a:rPr>
                        </m:ctrlPr>
                      </m:dPr>
                      <m:e>
                        <m:r>
                          <a:rPr lang="en-GB" sz="1599" i="1">
                            <a:latin typeface="Cambria Math" panose="02040503050406030204" pitchFamily="18" charset="0"/>
                          </a:rPr>
                          <m:t>𝑂</m:t>
                        </m:r>
                        <m:r>
                          <a:rPr lang="en-GB" sz="1599" i="1">
                            <a:latin typeface="Cambria Math" panose="02040503050406030204" pitchFamily="18" charset="0"/>
                          </a:rPr>
                          <m:t>−</m:t>
                        </m:r>
                        <m:r>
                          <a:rPr lang="en-GB" sz="1599" i="1">
                            <a:latin typeface="Cambria Math" panose="02040503050406030204" pitchFamily="18" charset="0"/>
                          </a:rPr>
                          <m:t>𝐵</m:t>
                        </m:r>
                      </m:e>
                    </m:d>
                    <m:r>
                      <a:rPr lang="en-GB" sz="1599" i="1">
                        <a:latin typeface="Cambria Math" panose="02040503050406030204" pitchFamily="18" charset="0"/>
                      </a:rPr>
                      <m:t>&gt;15 </m:t>
                    </m:r>
                    <m:r>
                      <a:rPr lang="en-GB" sz="1599" i="1">
                        <a:latin typeface="Cambria Math" panose="02040503050406030204" pitchFamily="18" charset="0"/>
                      </a:rPr>
                      <m:t>𝑚</m:t>
                    </m:r>
                    <m:r>
                      <a:rPr lang="en-GB" sz="1599" i="1">
                        <a:latin typeface="Cambria Math" panose="02040503050406030204" pitchFamily="18" charset="0"/>
                      </a:rPr>
                      <m:t>/</m:t>
                    </m:r>
                    <m:r>
                      <a:rPr lang="en-GB" sz="1599" i="1">
                        <a:latin typeface="Cambria Math" panose="02040503050406030204" pitchFamily="18" charset="0"/>
                      </a:rPr>
                      <m:t>𝑠</m:t>
                    </m:r>
                  </m:oMath>
                </a14:m>
                <a:r>
                  <a:rPr lang="en-GB" sz="1599" dirty="0"/>
                  <a:t> rejected</a:t>
                </a:r>
              </a:p>
            </p:txBody>
          </p:sp>
        </mc:Choice>
        <mc:Fallback xmlns="">
          <p:sp>
            <p:nvSpPr>
              <p:cNvPr id="14" name="TextBox 13">
                <a:extLst>
                  <a:ext uri="{FF2B5EF4-FFF2-40B4-BE49-F238E27FC236}">
                    <a16:creationId xmlns:a16="http://schemas.microsoft.com/office/drawing/2014/main" id="{9FCCA56D-E152-4F3C-8471-26612E96D02E}"/>
                  </a:ext>
                </a:extLst>
              </p:cNvPr>
              <p:cNvSpPr txBox="1">
                <a:spLocks noRot="1" noChangeAspect="1" noMove="1" noResize="1" noEditPoints="1" noAdjustHandles="1" noChangeArrowheads="1" noChangeShapeType="1" noTextEdit="1"/>
              </p:cNvSpPr>
              <p:nvPr/>
            </p:nvSpPr>
            <p:spPr>
              <a:xfrm>
                <a:off x="378390" y="6489813"/>
                <a:ext cx="2968113" cy="338250"/>
              </a:xfrm>
              <a:prstGeom prst="rect">
                <a:avLst/>
              </a:prstGeom>
              <a:blipFill>
                <a:blip r:embed="rId4"/>
                <a:stretch>
                  <a:fillRect l="-818" t="-3509" b="-21053"/>
                </a:stretch>
              </a:blipFill>
              <a:ln>
                <a:solidFill>
                  <a:schemeClr val="tx1"/>
                </a:solidFill>
              </a:ln>
            </p:spPr>
            <p:txBody>
              <a:bodyPr/>
              <a:lstStyle/>
              <a:p>
                <a:r>
                  <a:rPr lang="en-GB">
                    <a:noFill/>
                  </a:rPr>
                  <a:t> </a:t>
                </a:r>
              </a:p>
            </p:txBody>
          </p:sp>
        </mc:Fallback>
      </mc:AlternateContent>
      <p:sp>
        <p:nvSpPr>
          <p:cNvPr id="2" name="TextBox 1">
            <a:extLst>
              <a:ext uri="{FF2B5EF4-FFF2-40B4-BE49-F238E27FC236}">
                <a16:creationId xmlns:a16="http://schemas.microsoft.com/office/drawing/2014/main" id="{05850615-4737-41E1-B17E-7C06604BA3F1}"/>
              </a:ext>
            </a:extLst>
          </p:cNvPr>
          <p:cNvSpPr txBox="1"/>
          <p:nvPr/>
        </p:nvSpPr>
        <p:spPr>
          <a:xfrm>
            <a:off x="6886088" y="428335"/>
            <a:ext cx="1884149" cy="276855"/>
          </a:xfrm>
          <a:prstGeom prst="rect">
            <a:avLst/>
          </a:prstGeom>
          <a:noFill/>
        </p:spPr>
        <p:txBody>
          <a:bodyPr wrap="none" lIns="0" tIns="0" rIns="0" bIns="0" rtlCol="0">
            <a:spAutoFit/>
          </a:bodyPr>
          <a:lstStyle/>
          <a:p>
            <a:r>
              <a:rPr lang="en-US" sz="1799" i="1" dirty="0">
                <a:latin typeface="Arial" pitchFamily="34" charset="0"/>
                <a:cs typeface="Arial" pitchFamily="34" charset="0"/>
              </a:rPr>
              <a:t>Up to 10 Jan 2022</a:t>
            </a:r>
            <a:endParaRPr lang="en-GB" sz="1799" i="1" dirty="0">
              <a:latin typeface="Arial" pitchFamily="34" charset="0"/>
              <a:cs typeface="Arial" pitchFamily="34" charset="0"/>
            </a:endParaRPr>
          </a:p>
        </p:txBody>
      </p:sp>
      <p:sp>
        <p:nvSpPr>
          <p:cNvPr id="10" name="TextBox 9">
            <a:extLst>
              <a:ext uri="{FF2B5EF4-FFF2-40B4-BE49-F238E27FC236}">
                <a16:creationId xmlns:a16="http://schemas.microsoft.com/office/drawing/2014/main" id="{D4DC98C8-E4E8-449E-BED1-1235B6923A9F}"/>
              </a:ext>
            </a:extLst>
          </p:cNvPr>
          <p:cNvSpPr txBox="1"/>
          <p:nvPr/>
        </p:nvSpPr>
        <p:spPr>
          <a:xfrm>
            <a:off x="5483748" y="1361104"/>
            <a:ext cx="1313180" cy="369332"/>
          </a:xfrm>
          <a:prstGeom prst="rect">
            <a:avLst/>
          </a:prstGeom>
          <a:noFill/>
        </p:spPr>
        <p:txBody>
          <a:bodyPr wrap="none" rtlCol="0">
            <a:spAutoFit/>
          </a:bodyPr>
          <a:lstStyle/>
          <a:p>
            <a:r>
              <a:rPr lang="en-GB" dirty="0"/>
              <a:t>FM-B laser</a:t>
            </a:r>
          </a:p>
        </p:txBody>
      </p:sp>
      <p:cxnSp>
        <p:nvCxnSpPr>
          <p:cNvPr id="12" name="Straight Arrow Connector 11">
            <a:extLst>
              <a:ext uri="{FF2B5EF4-FFF2-40B4-BE49-F238E27FC236}">
                <a16:creationId xmlns:a16="http://schemas.microsoft.com/office/drawing/2014/main" id="{2615998D-B095-4C82-89D1-4C8EAE34DDB9}"/>
              </a:ext>
            </a:extLst>
          </p:cNvPr>
          <p:cNvCxnSpPr>
            <a:cxnSpLocks/>
          </p:cNvCxnSpPr>
          <p:nvPr/>
        </p:nvCxnSpPr>
        <p:spPr>
          <a:xfrm>
            <a:off x="493118" y="1366708"/>
            <a:ext cx="2142990" cy="0"/>
          </a:xfrm>
          <a:prstGeom prst="straightConnector1">
            <a:avLst/>
          </a:prstGeom>
          <a:ln>
            <a:headEnd type="triangle" w="lg" len="lg"/>
            <a:tailEnd type="triangle" w="lg" len="lg"/>
          </a:ln>
        </p:spPr>
        <p:style>
          <a:lnRef idx="2">
            <a:schemeClr val="accent6"/>
          </a:lnRef>
          <a:fillRef idx="0">
            <a:schemeClr val="accent6"/>
          </a:fillRef>
          <a:effectRef idx="1">
            <a:schemeClr val="accent6"/>
          </a:effectRef>
          <a:fontRef idx="minor">
            <a:schemeClr val="tx1"/>
          </a:fontRef>
        </p:style>
      </p:cxnSp>
      <p:sp>
        <p:nvSpPr>
          <p:cNvPr id="13" name="TextBox 12">
            <a:extLst>
              <a:ext uri="{FF2B5EF4-FFF2-40B4-BE49-F238E27FC236}">
                <a16:creationId xmlns:a16="http://schemas.microsoft.com/office/drawing/2014/main" id="{F2DFEF74-EA51-493C-BD16-EB1CCC5116F4}"/>
              </a:ext>
            </a:extLst>
          </p:cNvPr>
          <p:cNvSpPr txBox="1"/>
          <p:nvPr/>
        </p:nvSpPr>
        <p:spPr>
          <a:xfrm>
            <a:off x="1002659" y="1366708"/>
            <a:ext cx="1300421" cy="369332"/>
          </a:xfrm>
          <a:prstGeom prst="rect">
            <a:avLst/>
          </a:prstGeom>
          <a:noFill/>
        </p:spPr>
        <p:txBody>
          <a:bodyPr wrap="none" rtlCol="0">
            <a:spAutoFit/>
          </a:bodyPr>
          <a:lstStyle/>
          <a:p>
            <a:r>
              <a:rPr lang="en-GB" dirty="0"/>
              <a:t>FM-A laser</a:t>
            </a:r>
          </a:p>
        </p:txBody>
      </p:sp>
      <p:cxnSp>
        <p:nvCxnSpPr>
          <p:cNvPr id="15" name="Straight Arrow Connector 14">
            <a:extLst>
              <a:ext uri="{FF2B5EF4-FFF2-40B4-BE49-F238E27FC236}">
                <a16:creationId xmlns:a16="http://schemas.microsoft.com/office/drawing/2014/main" id="{9DA9B385-0E83-4172-8743-930148D11BC1}"/>
              </a:ext>
            </a:extLst>
          </p:cNvPr>
          <p:cNvCxnSpPr>
            <a:cxnSpLocks/>
          </p:cNvCxnSpPr>
          <p:nvPr/>
        </p:nvCxnSpPr>
        <p:spPr>
          <a:xfrm>
            <a:off x="3440108" y="1366708"/>
            <a:ext cx="5480372" cy="0"/>
          </a:xfrm>
          <a:prstGeom prst="straightConnector1">
            <a:avLst/>
          </a:prstGeom>
          <a:ln>
            <a:headEnd type="triangle" w="lg" len="lg"/>
            <a:tailEnd type="triangle" w="lg" len="lg"/>
          </a:ln>
        </p:spPr>
        <p:style>
          <a:lnRef idx="2">
            <a:schemeClr val="accent6"/>
          </a:lnRef>
          <a:fillRef idx="0">
            <a:schemeClr val="accent6"/>
          </a:fillRef>
          <a:effectRef idx="1">
            <a:schemeClr val="accent6"/>
          </a:effectRef>
          <a:fontRef idx="minor">
            <a:schemeClr val="tx1"/>
          </a:fontRef>
        </p:style>
      </p:cxnSp>
      <p:sp>
        <p:nvSpPr>
          <p:cNvPr id="16" name="TextBox 15">
            <a:extLst>
              <a:ext uri="{FF2B5EF4-FFF2-40B4-BE49-F238E27FC236}">
                <a16:creationId xmlns:a16="http://schemas.microsoft.com/office/drawing/2014/main" id="{0C07FD3F-CB8E-4CB7-8CC4-C558B0624837}"/>
              </a:ext>
            </a:extLst>
          </p:cNvPr>
          <p:cNvSpPr txBox="1"/>
          <p:nvPr/>
        </p:nvSpPr>
        <p:spPr>
          <a:xfrm>
            <a:off x="9106633" y="5324439"/>
            <a:ext cx="3044527" cy="1199816"/>
          </a:xfrm>
          <a:prstGeom prst="rect">
            <a:avLst/>
          </a:prstGeom>
          <a:solidFill>
            <a:schemeClr val="bg1"/>
          </a:solidFill>
          <a:ln>
            <a:solidFill>
              <a:schemeClr val="tx1"/>
            </a:solidFill>
          </a:ln>
        </p:spPr>
        <p:txBody>
          <a:bodyPr wrap="square" rtlCol="0">
            <a:spAutoFit/>
          </a:bodyPr>
          <a:lstStyle/>
          <a:p>
            <a:r>
              <a:rPr lang="en-GB" sz="1799" dirty="0"/>
              <a:t>Bias improved due to telescope-mirror temperature dependent bias correction</a:t>
            </a:r>
          </a:p>
        </p:txBody>
      </p:sp>
      <p:cxnSp>
        <p:nvCxnSpPr>
          <p:cNvPr id="17" name="Straight Arrow Connector 16">
            <a:extLst>
              <a:ext uri="{FF2B5EF4-FFF2-40B4-BE49-F238E27FC236}">
                <a16:creationId xmlns:a16="http://schemas.microsoft.com/office/drawing/2014/main" id="{C1C2C82F-3B36-4D1D-88EF-92274A7AA9B6}"/>
              </a:ext>
            </a:extLst>
          </p:cNvPr>
          <p:cNvCxnSpPr>
            <a:cxnSpLocks/>
          </p:cNvCxnSpPr>
          <p:nvPr/>
        </p:nvCxnSpPr>
        <p:spPr>
          <a:xfrm flipH="1" flipV="1">
            <a:off x="4620390" y="3824555"/>
            <a:ext cx="4486243" cy="1499884"/>
          </a:xfrm>
          <a:prstGeom prst="straightConnector1">
            <a:avLst/>
          </a:prstGeom>
          <a:ln>
            <a:solidFill>
              <a:schemeClr val="tx1"/>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0445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BE2AA63-EDBB-40EA-924B-B821129075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831" y="686749"/>
            <a:ext cx="9445242" cy="5596779"/>
          </a:xfrm>
          <a:prstGeom prst="rect">
            <a:avLst/>
          </a:prstGeom>
        </p:spPr>
      </p:pic>
      <p:sp>
        <p:nvSpPr>
          <p:cNvPr id="4" name="Slide Number Placeholder 3">
            <a:extLst>
              <a:ext uri="{FF2B5EF4-FFF2-40B4-BE49-F238E27FC236}">
                <a16:creationId xmlns:a16="http://schemas.microsoft.com/office/drawing/2014/main" id="{DCC90DBC-A24A-4504-A00A-E26AE04377ED}"/>
              </a:ext>
            </a:extLst>
          </p:cNvPr>
          <p:cNvSpPr>
            <a:spLocks noGrp="1"/>
          </p:cNvSpPr>
          <p:nvPr>
            <p:ph type="sldNum" sz="quarter" idx="10"/>
          </p:nvPr>
        </p:nvSpPr>
        <p:spPr/>
        <p:txBody>
          <a:bodyPr/>
          <a:lstStyle/>
          <a:p>
            <a:fld id="{6B3B0B0F-E794-1244-9699-107C60B9C23A}" type="slidenum">
              <a:rPr lang="en-US" smtClean="0"/>
              <a:pPr/>
              <a:t>44</a:t>
            </a:fld>
            <a:endParaRPr lang="en-US" dirty="0"/>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C5AB954F-E359-4217-B611-51812763D654}"/>
                  </a:ext>
                </a:extLst>
              </p:cNvPr>
              <p:cNvSpPr txBox="1"/>
              <p:nvPr/>
            </p:nvSpPr>
            <p:spPr>
              <a:xfrm>
                <a:off x="8416211" y="111493"/>
                <a:ext cx="3655507" cy="399773"/>
              </a:xfrm>
              <a:prstGeom prst="rect">
                <a:avLst/>
              </a:prstGeom>
              <a:noFill/>
            </p:spPr>
            <p:txBody>
              <a:bodyPr wrap="none" rtlCol="0">
                <a:spAutoFit/>
              </a:bodyPr>
              <a:lstStyle/>
              <a:p>
                <a:r>
                  <a:rPr lang="en-GB" sz="1999" dirty="0"/>
                  <a:t>QC: </a:t>
                </a:r>
                <a14:m>
                  <m:oMath xmlns:m="http://schemas.openxmlformats.org/officeDocument/2006/math">
                    <m:d>
                      <m:dPr>
                        <m:begChr m:val="|"/>
                        <m:endChr m:val="|"/>
                        <m:ctrlPr>
                          <a:rPr lang="en-GB" sz="1999" i="1">
                            <a:latin typeface="Cambria Math" panose="02040503050406030204" pitchFamily="18" charset="0"/>
                          </a:rPr>
                        </m:ctrlPr>
                      </m:dPr>
                      <m:e>
                        <m:r>
                          <a:rPr lang="en-GB" sz="1999" i="1">
                            <a:latin typeface="Cambria Math" panose="02040503050406030204" pitchFamily="18" charset="0"/>
                          </a:rPr>
                          <m:t>𝑂</m:t>
                        </m:r>
                        <m:r>
                          <a:rPr lang="en-GB" sz="1999" i="1">
                            <a:latin typeface="Cambria Math" panose="02040503050406030204" pitchFamily="18" charset="0"/>
                          </a:rPr>
                          <m:t>−</m:t>
                        </m:r>
                        <m:r>
                          <a:rPr lang="en-GB" sz="1999" i="1">
                            <a:latin typeface="Cambria Math" panose="02040503050406030204" pitchFamily="18" charset="0"/>
                          </a:rPr>
                          <m:t>𝐵</m:t>
                        </m:r>
                      </m:e>
                    </m:d>
                    <m:r>
                      <a:rPr lang="en-GB" sz="1999" i="1">
                        <a:latin typeface="Cambria Math" panose="02040503050406030204" pitchFamily="18" charset="0"/>
                      </a:rPr>
                      <m:t>&gt;10 </m:t>
                    </m:r>
                    <m:r>
                      <a:rPr lang="en-GB" sz="1999" i="1">
                        <a:latin typeface="Cambria Math" panose="02040503050406030204" pitchFamily="18" charset="0"/>
                      </a:rPr>
                      <m:t>𝑚</m:t>
                    </m:r>
                    <m:r>
                      <a:rPr lang="en-GB" sz="1999" i="1">
                        <a:latin typeface="Cambria Math" panose="02040503050406030204" pitchFamily="18" charset="0"/>
                      </a:rPr>
                      <m:t>/</m:t>
                    </m:r>
                    <m:r>
                      <a:rPr lang="en-GB" sz="1999" i="1">
                        <a:latin typeface="Cambria Math" panose="02040503050406030204" pitchFamily="18" charset="0"/>
                      </a:rPr>
                      <m:t>𝑠</m:t>
                    </m:r>
                  </m:oMath>
                </a14:m>
                <a:r>
                  <a:rPr lang="en-GB" sz="1999" dirty="0"/>
                  <a:t> rejected</a:t>
                </a:r>
              </a:p>
            </p:txBody>
          </p:sp>
        </mc:Choice>
        <mc:Fallback>
          <p:sp>
            <p:nvSpPr>
              <p:cNvPr id="11" name="TextBox 10">
                <a:extLst>
                  <a:ext uri="{FF2B5EF4-FFF2-40B4-BE49-F238E27FC236}">
                    <a16:creationId xmlns:a16="http://schemas.microsoft.com/office/drawing/2014/main" id="{C5AB954F-E359-4217-B611-51812763D654}"/>
                  </a:ext>
                </a:extLst>
              </p:cNvPr>
              <p:cNvSpPr txBox="1">
                <a:spLocks noRot="1" noChangeAspect="1" noMove="1" noResize="1" noEditPoints="1" noAdjustHandles="1" noChangeArrowheads="1" noChangeShapeType="1" noTextEdit="1"/>
              </p:cNvSpPr>
              <p:nvPr/>
            </p:nvSpPr>
            <p:spPr>
              <a:xfrm>
                <a:off x="8416211" y="111493"/>
                <a:ext cx="3655507" cy="399773"/>
              </a:xfrm>
              <a:prstGeom prst="rect">
                <a:avLst/>
              </a:prstGeom>
              <a:blipFill>
                <a:blip r:embed="rId3"/>
                <a:stretch>
                  <a:fillRect l="-1836" t="-6061" r="-1002" b="-27273"/>
                </a:stretch>
              </a:blipFill>
            </p:spPr>
            <p:txBody>
              <a:bodyPr/>
              <a:lstStyle/>
              <a:p>
                <a:r>
                  <a:rPr lang="en-GB">
                    <a:noFill/>
                  </a:rPr>
                  <a:t> </a:t>
                </a:r>
              </a:p>
            </p:txBody>
          </p:sp>
        </mc:Fallback>
      </mc:AlternateContent>
      <p:sp>
        <p:nvSpPr>
          <p:cNvPr id="7" name="TextBox 6">
            <a:extLst>
              <a:ext uri="{FF2B5EF4-FFF2-40B4-BE49-F238E27FC236}">
                <a16:creationId xmlns:a16="http://schemas.microsoft.com/office/drawing/2014/main" id="{C2875DDA-31C9-44C3-86A4-20878BF77E28}"/>
              </a:ext>
            </a:extLst>
          </p:cNvPr>
          <p:cNvSpPr txBox="1"/>
          <p:nvPr/>
        </p:nvSpPr>
        <p:spPr>
          <a:xfrm>
            <a:off x="9550405" y="921148"/>
            <a:ext cx="2589530" cy="1938992"/>
          </a:xfrm>
          <a:prstGeom prst="rect">
            <a:avLst/>
          </a:prstGeom>
          <a:solidFill>
            <a:schemeClr val="bg1"/>
          </a:solidFill>
          <a:ln>
            <a:solidFill>
              <a:schemeClr val="tx1"/>
            </a:solidFill>
          </a:ln>
        </p:spPr>
        <p:txBody>
          <a:bodyPr wrap="square" rtlCol="0">
            <a:spAutoFit/>
          </a:bodyPr>
          <a:lstStyle/>
          <a:p>
            <a:pPr marL="285664" indent="-285664">
              <a:buFont typeface="Arial" panose="020B0604020202020204" pitchFamily="34" charset="0"/>
              <a:buChar char="•"/>
            </a:pPr>
            <a:r>
              <a:rPr lang="en-US" sz="2000" dirty="0"/>
              <a:t>Mie-cloudy quality has improved a bit recently</a:t>
            </a:r>
          </a:p>
          <a:p>
            <a:pPr marL="285664" indent="-285664">
              <a:buFont typeface="Arial" panose="020B0604020202020204" pitchFamily="34" charset="0"/>
              <a:buChar char="•"/>
            </a:pPr>
            <a:r>
              <a:rPr lang="en-US" sz="2000" dirty="0"/>
              <a:t>Due to ground processing improvements</a:t>
            </a:r>
            <a:endParaRPr lang="en-GB" sz="2000" dirty="0"/>
          </a:p>
        </p:txBody>
      </p:sp>
      <p:sp>
        <p:nvSpPr>
          <p:cNvPr id="17" name="Rectangle 16">
            <a:extLst>
              <a:ext uri="{FF2B5EF4-FFF2-40B4-BE49-F238E27FC236}">
                <a16:creationId xmlns:a16="http://schemas.microsoft.com/office/drawing/2014/main" id="{EB250CF2-BB39-4258-B8CB-2E7D0434C108}"/>
              </a:ext>
            </a:extLst>
          </p:cNvPr>
          <p:cNvSpPr/>
          <p:nvPr/>
        </p:nvSpPr>
        <p:spPr>
          <a:xfrm>
            <a:off x="2134384" y="521246"/>
            <a:ext cx="5562135" cy="39990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799" dirty="0">
              <a:solidFill>
                <a:schemeClr val="tx1"/>
              </a:solidFill>
              <a:latin typeface="Arial" pitchFamily="34" charset="0"/>
              <a:cs typeface="Arial" pitchFamily="34" charset="0"/>
            </a:endParaRPr>
          </a:p>
        </p:txBody>
      </p:sp>
      <p:sp>
        <p:nvSpPr>
          <p:cNvPr id="8" name="TextBox 7">
            <a:extLst>
              <a:ext uri="{FF2B5EF4-FFF2-40B4-BE49-F238E27FC236}">
                <a16:creationId xmlns:a16="http://schemas.microsoft.com/office/drawing/2014/main" id="{218C78A2-6B1C-4290-9D0C-C59DCB70784B}"/>
              </a:ext>
            </a:extLst>
          </p:cNvPr>
          <p:cNvSpPr txBox="1"/>
          <p:nvPr/>
        </p:nvSpPr>
        <p:spPr>
          <a:xfrm>
            <a:off x="624654" y="21293"/>
            <a:ext cx="7791557" cy="523092"/>
          </a:xfrm>
          <a:prstGeom prst="rect">
            <a:avLst/>
          </a:prstGeom>
          <a:noFill/>
        </p:spPr>
        <p:txBody>
          <a:bodyPr wrap="none" rtlCol="0">
            <a:spAutoFit/>
          </a:bodyPr>
          <a:lstStyle/>
          <a:p>
            <a:r>
              <a:rPr lang="en-GB" sz="2799" dirty="0">
                <a:solidFill>
                  <a:schemeClr val="tx2"/>
                </a:solidFill>
              </a:rPr>
              <a:t>L2B Mie-cloudy; </a:t>
            </a:r>
            <a:r>
              <a:rPr lang="en-GB" sz="2799" b="1" dirty="0">
                <a:solidFill>
                  <a:schemeClr val="tx2"/>
                </a:solidFill>
              </a:rPr>
              <a:t>global</a:t>
            </a:r>
            <a:r>
              <a:rPr lang="en-GB" sz="2799" dirty="0">
                <a:solidFill>
                  <a:schemeClr val="tx2"/>
                </a:solidFill>
              </a:rPr>
              <a:t>, daily, whole profile O-B</a:t>
            </a:r>
          </a:p>
        </p:txBody>
      </p:sp>
      <p:sp>
        <p:nvSpPr>
          <p:cNvPr id="9" name="TextBox 8">
            <a:extLst>
              <a:ext uri="{FF2B5EF4-FFF2-40B4-BE49-F238E27FC236}">
                <a16:creationId xmlns:a16="http://schemas.microsoft.com/office/drawing/2014/main" id="{1C96B4FF-F222-4CC0-ABE1-4E22A52BA452}"/>
              </a:ext>
            </a:extLst>
          </p:cNvPr>
          <p:cNvSpPr txBox="1"/>
          <p:nvPr/>
        </p:nvSpPr>
        <p:spPr>
          <a:xfrm>
            <a:off x="5804259" y="915544"/>
            <a:ext cx="1313180" cy="369332"/>
          </a:xfrm>
          <a:prstGeom prst="rect">
            <a:avLst/>
          </a:prstGeom>
          <a:noFill/>
        </p:spPr>
        <p:txBody>
          <a:bodyPr wrap="none" rtlCol="0">
            <a:spAutoFit/>
          </a:bodyPr>
          <a:lstStyle/>
          <a:p>
            <a:r>
              <a:rPr lang="en-GB" dirty="0"/>
              <a:t>FM-B laser</a:t>
            </a:r>
          </a:p>
        </p:txBody>
      </p:sp>
      <p:cxnSp>
        <p:nvCxnSpPr>
          <p:cNvPr id="10" name="Straight Arrow Connector 9">
            <a:extLst>
              <a:ext uri="{FF2B5EF4-FFF2-40B4-BE49-F238E27FC236}">
                <a16:creationId xmlns:a16="http://schemas.microsoft.com/office/drawing/2014/main" id="{9B621C49-1D47-4F55-BFEC-06363181FC51}"/>
              </a:ext>
            </a:extLst>
          </p:cNvPr>
          <p:cNvCxnSpPr>
            <a:cxnSpLocks/>
          </p:cNvCxnSpPr>
          <p:nvPr/>
        </p:nvCxnSpPr>
        <p:spPr>
          <a:xfrm>
            <a:off x="813629" y="921148"/>
            <a:ext cx="1891864" cy="0"/>
          </a:xfrm>
          <a:prstGeom prst="straightConnector1">
            <a:avLst/>
          </a:prstGeom>
          <a:ln>
            <a:headEnd type="triangle" w="lg" len="lg"/>
            <a:tailEnd type="triangle" w="lg" len="lg"/>
          </a:ln>
        </p:spPr>
        <p:style>
          <a:lnRef idx="2">
            <a:schemeClr val="accent6"/>
          </a:lnRef>
          <a:fillRef idx="0">
            <a:schemeClr val="accent6"/>
          </a:fillRef>
          <a:effectRef idx="1">
            <a:schemeClr val="accent6"/>
          </a:effectRef>
          <a:fontRef idx="minor">
            <a:schemeClr val="tx1"/>
          </a:fontRef>
        </p:style>
      </p:cxnSp>
      <p:sp>
        <p:nvSpPr>
          <p:cNvPr id="12" name="TextBox 11">
            <a:extLst>
              <a:ext uri="{FF2B5EF4-FFF2-40B4-BE49-F238E27FC236}">
                <a16:creationId xmlns:a16="http://schemas.microsoft.com/office/drawing/2014/main" id="{4D2D484A-E30F-4BDE-A20D-8ADAF4D57B04}"/>
              </a:ext>
            </a:extLst>
          </p:cNvPr>
          <p:cNvSpPr txBox="1"/>
          <p:nvPr/>
        </p:nvSpPr>
        <p:spPr>
          <a:xfrm>
            <a:off x="1323170" y="921148"/>
            <a:ext cx="1300421" cy="369332"/>
          </a:xfrm>
          <a:prstGeom prst="rect">
            <a:avLst/>
          </a:prstGeom>
          <a:noFill/>
        </p:spPr>
        <p:txBody>
          <a:bodyPr wrap="none" rtlCol="0">
            <a:spAutoFit/>
          </a:bodyPr>
          <a:lstStyle/>
          <a:p>
            <a:r>
              <a:rPr lang="en-GB" dirty="0"/>
              <a:t>FM-A laser</a:t>
            </a:r>
          </a:p>
        </p:txBody>
      </p:sp>
      <p:cxnSp>
        <p:nvCxnSpPr>
          <p:cNvPr id="13" name="Straight Arrow Connector 12">
            <a:extLst>
              <a:ext uri="{FF2B5EF4-FFF2-40B4-BE49-F238E27FC236}">
                <a16:creationId xmlns:a16="http://schemas.microsoft.com/office/drawing/2014/main" id="{F03D176E-1674-49EA-B4C9-060C978C0DA1}"/>
              </a:ext>
            </a:extLst>
          </p:cNvPr>
          <p:cNvCxnSpPr>
            <a:cxnSpLocks/>
          </p:cNvCxnSpPr>
          <p:nvPr/>
        </p:nvCxnSpPr>
        <p:spPr>
          <a:xfrm>
            <a:off x="3016577" y="921148"/>
            <a:ext cx="5986021" cy="0"/>
          </a:xfrm>
          <a:prstGeom prst="straightConnector1">
            <a:avLst/>
          </a:prstGeom>
          <a:ln>
            <a:headEnd type="triangle" w="lg" len="lg"/>
            <a:tailEnd type="triangle" w="lg" len="lg"/>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26400758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10;&#10;Description automatically generated">
            <a:extLst>
              <a:ext uri="{FF2B5EF4-FFF2-40B4-BE49-F238E27FC236}">
                <a16:creationId xmlns:a16="http://schemas.microsoft.com/office/drawing/2014/main" id="{F5963A04-E5C2-4168-855B-45402BE34226}"/>
              </a:ext>
            </a:extLst>
          </p:cNvPr>
          <p:cNvPicPr>
            <a:picLocks noChangeAspect="1"/>
          </p:cNvPicPr>
          <p:nvPr/>
        </p:nvPicPr>
        <p:blipFill rotWithShape="1">
          <a:blip r:embed="rId3">
            <a:extLst>
              <a:ext uri="{28A0092B-C50C-407E-A947-70E740481C1C}">
                <a14:useLocalDpi xmlns:a14="http://schemas.microsoft.com/office/drawing/2010/main" val="0"/>
              </a:ext>
            </a:extLst>
          </a:blip>
          <a:srcRect l="4689" t="45027" b="2761"/>
          <a:stretch/>
        </p:blipFill>
        <p:spPr>
          <a:xfrm>
            <a:off x="574605" y="869601"/>
            <a:ext cx="6073374" cy="4351602"/>
          </a:xfrm>
          <a:prstGeom prst="rect">
            <a:avLst/>
          </a:prstGeom>
        </p:spPr>
      </p:pic>
      <p:sp>
        <p:nvSpPr>
          <p:cNvPr id="2" name="Title 1">
            <a:extLst>
              <a:ext uri="{FF2B5EF4-FFF2-40B4-BE49-F238E27FC236}">
                <a16:creationId xmlns:a16="http://schemas.microsoft.com/office/drawing/2014/main" id="{66203A94-C7E8-4A53-A8B2-57DE14F8B275}"/>
              </a:ext>
            </a:extLst>
          </p:cNvPr>
          <p:cNvSpPr>
            <a:spLocks noGrp="1"/>
          </p:cNvSpPr>
          <p:nvPr>
            <p:ph type="title"/>
          </p:nvPr>
        </p:nvSpPr>
        <p:spPr>
          <a:xfrm>
            <a:off x="292870" y="38952"/>
            <a:ext cx="11894190" cy="369225"/>
          </a:xfrm>
        </p:spPr>
        <p:txBody>
          <a:bodyPr/>
          <a:lstStyle/>
          <a:p>
            <a:r>
              <a:rPr lang="en-GB" dirty="0"/>
              <a:t>Relative FSOI with </a:t>
            </a:r>
            <a:r>
              <a:rPr lang="en-GB" b="1" u="sng" dirty="0"/>
              <a:t>2</a:t>
            </a:r>
            <a:r>
              <a:rPr lang="en-GB" b="1" u="sng" baseline="30000" dirty="0"/>
              <a:t>nd</a:t>
            </a:r>
            <a:r>
              <a:rPr lang="en-GB" b="1" u="sng" dirty="0"/>
              <a:t> reprocessed dataset</a:t>
            </a:r>
            <a:r>
              <a:rPr lang="en-GB" b="1" dirty="0"/>
              <a:t>; 3-29 July 2019 (</a:t>
            </a:r>
            <a:r>
              <a:rPr lang="en-GB" b="1" i="1" dirty="0">
                <a:solidFill>
                  <a:srgbClr val="00B050"/>
                </a:solidFill>
              </a:rPr>
              <a:t>when Aeolus had its smallest random errors</a:t>
            </a:r>
            <a:r>
              <a:rPr lang="en-GB" b="1" dirty="0"/>
              <a:t>)</a:t>
            </a:r>
            <a:endParaRPr lang="en-GB" i="1" dirty="0"/>
          </a:p>
        </p:txBody>
      </p:sp>
      <p:sp>
        <p:nvSpPr>
          <p:cNvPr id="4" name="Slide Number Placeholder 3">
            <a:extLst>
              <a:ext uri="{FF2B5EF4-FFF2-40B4-BE49-F238E27FC236}">
                <a16:creationId xmlns:a16="http://schemas.microsoft.com/office/drawing/2014/main" id="{5A9BF5A3-A097-4821-9512-09D1EB81B681}"/>
              </a:ext>
            </a:extLst>
          </p:cNvPr>
          <p:cNvSpPr>
            <a:spLocks noGrp="1"/>
          </p:cNvSpPr>
          <p:nvPr>
            <p:ph type="sldNum" sz="quarter" idx="10"/>
          </p:nvPr>
        </p:nvSpPr>
        <p:spPr/>
        <p:txBody>
          <a:bodyPr/>
          <a:lstStyle/>
          <a:p>
            <a:fld id="{6B3B0B0F-E794-1244-9699-107C60B9C23A}" type="slidenum">
              <a:rPr lang="en-US" smtClean="0"/>
              <a:pPr/>
              <a:t>45</a:t>
            </a:fld>
            <a:endParaRPr lang="en-US" dirty="0"/>
          </a:p>
        </p:txBody>
      </p:sp>
      <p:sp>
        <p:nvSpPr>
          <p:cNvPr id="13" name="TextBox 12">
            <a:extLst>
              <a:ext uri="{FF2B5EF4-FFF2-40B4-BE49-F238E27FC236}">
                <a16:creationId xmlns:a16="http://schemas.microsoft.com/office/drawing/2014/main" id="{76E9CD08-F4A1-4B25-96C6-7CC688B160F1}"/>
              </a:ext>
            </a:extLst>
          </p:cNvPr>
          <p:cNvSpPr txBox="1"/>
          <p:nvPr/>
        </p:nvSpPr>
        <p:spPr>
          <a:xfrm>
            <a:off x="2807783" y="869601"/>
            <a:ext cx="3592964" cy="830740"/>
          </a:xfrm>
          <a:prstGeom prst="rect">
            <a:avLst/>
          </a:prstGeom>
          <a:noFill/>
        </p:spPr>
        <p:txBody>
          <a:bodyPr wrap="square" rtlCol="0">
            <a:spAutoFit/>
          </a:bodyPr>
          <a:lstStyle/>
          <a:p>
            <a:r>
              <a:rPr lang="en-GB" sz="2399" i="1" dirty="0"/>
              <a:t>Relative FSOI split by instrument</a:t>
            </a:r>
          </a:p>
        </p:txBody>
      </p:sp>
      <p:sp>
        <p:nvSpPr>
          <p:cNvPr id="15" name="TextBox 14">
            <a:extLst>
              <a:ext uri="{FF2B5EF4-FFF2-40B4-BE49-F238E27FC236}">
                <a16:creationId xmlns:a16="http://schemas.microsoft.com/office/drawing/2014/main" id="{6784EE9F-B605-47F1-B9AB-FE1C80F9F163}"/>
              </a:ext>
            </a:extLst>
          </p:cNvPr>
          <p:cNvSpPr txBox="1"/>
          <p:nvPr/>
        </p:nvSpPr>
        <p:spPr>
          <a:xfrm>
            <a:off x="292870" y="5237599"/>
            <a:ext cx="7168982" cy="1568843"/>
          </a:xfrm>
          <a:prstGeom prst="rect">
            <a:avLst/>
          </a:prstGeom>
          <a:solidFill>
            <a:schemeClr val="bg1"/>
          </a:solidFill>
          <a:ln>
            <a:solidFill>
              <a:schemeClr val="accent1"/>
            </a:solidFill>
          </a:ln>
        </p:spPr>
        <p:txBody>
          <a:bodyPr wrap="square" rtlCol="0">
            <a:spAutoFit/>
          </a:bodyPr>
          <a:lstStyle/>
          <a:p>
            <a:pPr marL="342729" indent="-342729">
              <a:buFont typeface="Arial" panose="020B0604020202020204" pitchFamily="34" charset="0"/>
              <a:buChar char="•"/>
            </a:pPr>
            <a:r>
              <a:rPr lang="en-GB" sz="2399" dirty="0"/>
              <a:t>Aeolus </a:t>
            </a:r>
            <a:r>
              <a:rPr lang="en-GB" sz="2399" dirty="0">
                <a:solidFill>
                  <a:srgbClr val="00B050"/>
                </a:solidFill>
              </a:rPr>
              <a:t>does very well </a:t>
            </a:r>
            <a:r>
              <a:rPr lang="en-GB" sz="2399" dirty="0"/>
              <a:t>for </a:t>
            </a:r>
            <a:r>
              <a:rPr lang="en-GB" sz="2399" b="1" dirty="0"/>
              <a:t>one satellite instrument (2</a:t>
            </a:r>
            <a:r>
              <a:rPr lang="en-GB" sz="2399" b="1" baseline="30000" dirty="0"/>
              <a:t>nd</a:t>
            </a:r>
            <a:r>
              <a:rPr lang="en-GB" sz="2399" b="1" dirty="0"/>
              <a:t>;</a:t>
            </a:r>
            <a:r>
              <a:rPr lang="en-GB" sz="2399" b="1" baseline="30000" dirty="0"/>
              <a:t> </a:t>
            </a:r>
            <a:r>
              <a:rPr lang="en-GB" sz="2399" b="1" dirty="0"/>
              <a:t>after </a:t>
            </a:r>
            <a:r>
              <a:rPr lang="en-GB" sz="2399" b="1" dirty="0" err="1"/>
              <a:t>MetOp</a:t>
            </a:r>
            <a:r>
              <a:rPr lang="en-GB" sz="2399" b="1" dirty="0"/>
              <a:t>-B IASI)</a:t>
            </a:r>
          </a:p>
          <a:p>
            <a:pPr marL="342729" indent="-342729">
              <a:buFont typeface="Arial" panose="020B0604020202020204" pitchFamily="34" charset="0"/>
              <a:buChar char="•"/>
            </a:pPr>
            <a:r>
              <a:rPr lang="en-GB" sz="2399" dirty="0"/>
              <a:t>When have reasonable Rayleigh-clear random errors</a:t>
            </a:r>
          </a:p>
        </p:txBody>
      </p:sp>
      <p:sp>
        <p:nvSpPr>
          <p:cNvPr id="28" name="Oval 27">
            <a:extLst>
              <a:ext uri="{FF2B5EF4-FFF2-40B4-BE49-F238E27FC236}">
                <a16:creationId xmlns:a16="http://schemas.microsoft.com/office/drawing/2014/main" id="{252BB9D2-BC7B-4787-BB78-B3E16D8CA6BE}"/>
              </a:ext>
            </a:extLst>
          </p:cNvPr>
          <p:cNvSpPr/>
          <p:nvPr/>
        </p:nvSpPr>
        <p:spPr>
          <a:xfrm>
            <a:off x="984506" y="4622755"/>
            <a:ext cx="1223499" cy="124811"/>
          </a:xfrm>
          <a:prstGeom prst="ellipse">
            <a:avLst/>
          </a:prstGeom>
          <a:noFill/>
          <a:ln w="19050">
            <a:solidFill>
              <a:srgbClr val="00F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799" dirty="0">
              <a:solidFill>
                <a:schemeClr val="tx1"/>
              </a:solidFill>
              <a:latin typeface="Arial" pitchFamily="34" charset="0"/>
              <a:cs typeface="Arial" pitchFamily="34" charset="0"/>
            </a:endParaRPr>
          </a:p>
        </p:txBody>
      </p:sp>
      <p:pic>
        <p:nvPicPr>
          <p:cNvPr id="11" name="Picture 10" descr="Chart, pie chart&#10;&#10;Description automatically generated">
            <a:extLst>
              <a:ext uri="{FF2B5EF4-FFF2-40B4-BE49-F238E27FC236}">
                <a16:creationId xmlns:a16="http://schemas.microsoft.com/office/drawing/2014/main" id="{CD55C515-2A5B-40D4-81A3-2E2CCAD24422}"/>
              </a:ext>
            </a:extLst>
          </p:cNvPr>
          <p:cNvPicPr>
            <a:picLocks noChangeAspect="1"/>
          </p:cNvPicPr>
          <p:nvPr/>
        </p:nvPicPr>
        <p:blipFill rotWithShape="1">
          <a:blip r:embed="rId4">
            <a:extLst>
              <a:ext uri="{28A0092B-C50C-407E-A947-70E740481C1C}">
                <a14:useLocalDpi xmlns:a14="http://schemas.microsoft.com/office/drawing/2010/main" val="0"/>
              </a:ext>
            </a:extLst>
          </a:blip>
          <a:srcRect l="7476" t="10045" r="8263" b="10045"/>
          <a:stretch/>
        </p:blipFill>
        <p:spPr>
          <a:xfrm>
            <a:off x="6816736" y="975328"/>
            <a:ext cx="5370324" cy="3814437"/>
          </a:xfrm>
          <a:prstGeom prst="rect">
            <a:avLst/>
          </a:prstGeom>
        </p:spPr>
      </p:pic>
      <p:sp>
        <p:nvSpPr>
          <p:cNvPr id="31" name="TextBox 30">
            <a:extLst>
              <a:ext uri="{FF2B5EF4-FFF2-40B4-BE49-F238E27FC236}">
                <a16:creationId xmlns:a16="http://schemas.microsoft.com/office/drawing/2014/main" id="{3DE0AB92-DF8B-47CD-9C84-40FB9243DE90}"/>
              </a:ext>
            </a:extLst>
          </p:cNvPr>
          <p:cNvSpPr txBox="1"/>
          <p:nvPr/>
        </p:nvSpPr>
        <p:spPr>
          <a:xfrm>
            <a:off x="8109587" y="5001123"/>
            <a:ext cx="3814437" cy="922849"/>
          </a:xfrm>
          <a:prstGeom prst="rect">
            <a:avLst/>
          </a:prstGeom>
          <a:noFill/>
          <a:ln>
            <a:solidFill>
              <a:schemeClr val="tx1"/>
            </a:solidFill>
          </a:ln>
        </p:spPr>
        <p:txBody>
          <a:bodyPr wrap="square" lIns="0" tIns="0" rIns="0" bIns="0" rtlCol="0">
            <a:spAutoFit/>
          </a:bodyPr>
          <a:lstStyle/>
          <a:p>
            <a:pPr marL="285607" indent="-285607">
              <a:buFont typeface="Arial" panose="020B0604020202020204" pitchFamily="34" charset="0"/>
              <a:buChar char="•"/>
            </a:pPr>
            <a:r>
              <a:rPr lang="en-US" sz="1999" dirty="0">
                <a:latin typeface="Arial" pitchFamily="34" charset="0"/>
                <a:cs typeface="Arial" pitchFamily="34" charset="0"/>
              </a:rPr>
              <a:t>Wind lidar = Aeolus = 5.1%</a:t>
            </a:r>
          </a:p>
          <a:p>
            <a:pPr marL="285607" indent="-285607">
              <a:buFont typeface="Arial" panose="020B0604020202020204" pitchFamily="34" charset="0"/>
              <a:buChar char="•"/>
            </a:pPr>
            <a:r>
              <a:rPr lang="en-US" sz="1999" dirty="0">
                <a:latin typeface="Arial" pitchFamily="34" charset="0"/>
                <a:cs typeface="Arial" pitchFamily="34" charset="0"/>
              </a:rPr>
              <a:t>Larger impact than radiosondes for this period</a:t>
            </a:r>
            <a:endParaRPr lang="en-GB" sz="1999" dirty="0">
              <a:latin typeface="Arial" pitchFamily="34" charset="0"/>
              <a:cs typeface="Arial" pitchFamily="34" charset="0"/>
            </a:endParaRPr>
          </a:p>
        </p:txBody>
      </p:sp>
      <p:sp>
        <p:nvSpPr>
          <p:cNvPr id="32" name="Oval 31">
            <a:extLst>
              <a:ext uri="{FF2B5EF4-FFF2-40B4-BE49-F238E27FC236}">
                <a16:creationId xmlns:a16="http://schemas.microsoft.com/office/drawing/2014/main" id="{48ABDBC8-8753-4ADD-ADCB-1EB9D0401971}"/>
              </a:ext>
            </a:extLst>
          </p:cNvPr>
          <p:cNvSpPr/>
          <p:nvPr/>
        </p:nvSpPr>
        <p:spPr>
          <a:xfrm>
            <a:off x="10727499" y="1463541"/>
            <a:ext cx="1043572" cy="142401"/>
          </a:xfrm>
          <a:prstGeom prst="ellipse">
            <a:avLst/>
          </a:prstGeom>
          <a:noFill/>
          <a:ln w="19050">
            <a:solidFill>
              <a:srgbClr val="00F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799"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0679447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10;&#10;Description automatically generated">
            <a:extLst>
              <a:ext uri="{FF2B5EF4-FFF2-40B4-BE49-F238E27FC236}">
                <a16:creationId xmlns:a16="http://schemas.microsoft.com/office/drawing/2014/main" id="{721B897F-266B-453C-AAA0-C7595B904E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41" y="1482204"/>
            <a:ext cx="9171029" cy="5303299"/>
          </a:xfrm>
          <a:prstGeom prst="rect">
            <a:avLst/>
          </a:prstGeom>
        </p:spPr>
      </p:pic>
      <p:sp>
        <p:nvSpPr>
          <p:cNvPr id="2" name="Title 1">
            <a:extLst>
              <a:ext uri="{FF2B5EF4-FFF2-40B4-BE49-F238E27FC236}">
                <a16:creationId xmlns:a16="http://schemas.microsoft.com/office/drawing/2014/main" id="{5B5C0621-ACF8-494D-A497-8CF3144E7B99}"/>
              </a:ext>
            </a:extLst>
          </p:cNvPr>
          <p:cNvSpPr>
            <a:spLocks noGrp="1"/>
          </p:cNvSpPr>
          <p:nvPr>
            <p:ph type="title"/>
          </p:nvPr>
        </p:nvSpPr>
        <p:spPr>
          <a:xfrm>
            <a:off x="327312" y="72497"/>
            <a:ext cx="11559658" cy="369225"/>
          </a:xfrm>
        </p:spPr>
        <p:txBody>
          <a:bodyPr/>
          <a:lstStyle/>
          <a:p>
            <a:r>
              <a:rPr lang="en-GB" dirty="0"/>
              <a:t>Time-series of FSOI for Aeolus </a:t>
            </a:r>
            <a:r>
              <a:rPr lang="en-GB" b="0" dirty="0">
                <a:solidFill>
                  <a:schemeClr val="tx1"/>
                </a:solidFill>
              </a:rPr>
              <a:t>from July 2019 to 24 Feb 2022 (combined offline via 1</a:t>
            </a:r>
            <a:r>
              <a:rPr lang="en-GB" b="0" baseline="30000" dirty="0">
                <a:solidFill>
                  <a:schemeClr val="tx1"/>
                </a:solidFill>
              </a:rPr>
              <a:t>st</a:t>
            </a:r>
            <a:r>
              <a:rPr lang="en-GB" b="0" dirty="0">
                <a:solidFill>
                  <a:schemeClr val="tx1"/>
                </a:solidFill>
              </a:rPr>
              <a:t> reprocessing and operations)</a:t>
            </a:r>
          </a:p>
        </p:txBody>
      </p:sp>
      <p:sp>
        <p:nvSpPr>
          <p:cNvPr id="4" name="Slide Number Placeholder 3">
            <a:extLst>
              <a:ext uri="{FF2B5EF4-FFF2-40B4-BE49-F238E27FC236}">
                <a16:creationId xmlns:a16="http://schemas.microsoft.com/office/drawing/2014/main" id="{4D7FB69F-F907-428E-A87D-79BF5AA9FBB9}"/>
              </a:ext>
            </a:extLst>
          </p:cNvPr>
          <p:cNvSpPr>
            <a:spLocks noGrp="1"/>
          </p:cNvSpPr>
          <p:nvPr>
            <p:ph type="sldNum" sz="quarter" idx="10"/>
          </p:nvPr>
        </p:nvSpPr>
        <p:spPr/>
        <p:txBody>
          <a:bodyPr/>
          <a:lstStyle/>
          <a:p>
            <a:fld id="{6B3B0B0F-E794-1244-9699-107C60B9C23A}" type="slidenum">
              <a:rPr lang="en-US" smtClean="0"/>
              <a:pPr/>
              <a:t>46</a:t>
            </a:fld>
            <a:endParaRPr lang="en-US" dirty="0"/>
          </a:p>
        </p:txBody>
      </p:sp>
      <p:sp>
        <p:nvSpPr>
          <p:cNvPr id="7" name="TextBox 6">
            <a:extLst>
              <a:ext uri="{FF2B5EF4-FFF2-40B4-BE49-F238E27FC236}">
                <a16:creationId xmlns:a16="http://schemas.microsoft.com/office/drawing/2014/main" id="{6D81C0D9-0EF3-44F1-8534-87798E6D73FF}"/>
              </a:ext>
            </a:extLst>
          </p:cNvPr>
          <p:cNvSpPr txBox="1"/>
          <p:nvPr/>
        </p:nvSpPr>
        <p:spPr>
          <a:xfrm>
            <a:off x="9171030" y="729870"/>
            <a:ext cx="3001354" cy="5630003"/>
          </a:xfrm>
          <a:prstGeom prst="rect">
            <a:avLst/>
          </a:prstGeom>
          <a:solidFill>
            <a:schemeClr val="bg1"/>
          </a:solidFill>
          <a:ln>
            <a:solidFill>
              <a:schemeClr val="tx1"/>
            </a:solidFill>
          </a:ln>
        </p:spPr>
        <p:txBody>
          <a:bodyPr wrap="square" rtlCol="0">
            <a:spAutoFit/>
          </a:bodyPr>
          <a:lstStyle/>
          <a:p>
            <a:pPr marL="342729" indent="-342729">
              <a:buFont typeface="Arial" panose="020B0604020202020204" pitchFamily="34" charset="0"/>
              <a:buChar char="•"/>
            </a:pPr>
            <a:r>
              <a:rPr lang="en-GB" sz="1999" b="1" dirty="0"/>
              <a:t>Impact depends on random error and amount of data used (data gaps, QC)</a:t>
            </a:r>
          </a:p>
          <a:p>
            <a:pPr marL="799700" lvl="1" indent="-342729">
              <a:buFont typeface="Arial" panose="020B0604020202020204" pitchFamily="34" charset="0"/>
              <a:buChar char="•"/>
            </a:pPr>
            <a:r>
              <a:rPr lang="en-GB" sz="1999" dirty="0"/>
              <a:t>Impact decreased over time with FM-B laser – instrument noise</a:t>
            </a:r>
          </a:p>
          <a:p>
            <a:pPr marL="342729" indent="-342729">
              <a:buFont typeface="Arial" panose="020B0604020202020204" pitchFamily="34" charset="0"/>
              <a:buChar char="•"/>
            </a:pPr>
            <a:r>
              <a:rPr lang="en-GB" sz="1999" b="1" dirty="0"/>
              <a:t>Still have positive impact</a:t>
            </a:r>
          </a:p>
          <a:p>
            <a:pPr marL="799700" lvl="1" indent="-342729">
              <a:buFont typeface="Arial" panose="020B0604020202020204" pitchFamily="34" charset="0"/>
              <a:buChar char="•"/>
            </a:pPr>
            <a:r>
              <a:rPr lang="en-GB" sz="1999" b="1" dirty="0">
                <a:solidFill>
                  <a:srgbClr val="FF962D"/>
                </a:solidFill>
              </a:rPr>
              <a:t>But </a:t>
            </a:r>
            <a:r>
              <a:rPr lang="en-GB" sz="1999" dirty="0">
                <a:solidFill>
                  <a:srgbClr val="FF962D"/>
                </a:solidFill>
              </a:rPr>
              <a:t>about half of July 2019 impact</a:t>
            </a:r>
            <a:endParaRPr lang="en-GB" sz="1999" dirty="0"/>
          </a:p>
          <a:p>
            <a:pPr marL="799700" lvl="1" indent="-342729">
              <a:buFont typeface="Arial" panose="020B0604020202020204" pitchFamily="34" charset="0"/>
              <a:buChar char="•"/>
            </a:pPr>
            <a:r>
              <a:rPr lang="en-GB" sz="1999" dirty="0"/>
              <a:t>Both Mie and Rayleigh impact decreasing</a:t>
            </a:r>
          </a:p>
          <a:p>
            <a:pPr marL="799700" lvl="1" indent="-342729">
              <a:buFont typeface="Arial" panose="020B0604020202020204" pitchFamily="34" charset="0"/>
              <a:buChar char="•"/>
            </a:pPr>
            <a:r>
              <a:rPr lang="en-GB" sz="1999" dirty="0"/>
              <a:t>Mie &gt; Rayleigh recently</a:t>
            </a:r>
          </a:p>
        </p:txBody>
      </p:sp>
      <p:cxnSp>
        <p:nvCxnSpPr>
          <p:cNvPr id="14" name="Straight Arrow Connector 13">
            <a:extLst>
              <a:ext uri="{FF2B5EF4-FFF2-40B4-BE49-F238E27FC236}">
                <a16:creationId xmlns:a16="http://schemas.microsoft.com/office/drawing/2014/main" id="{494F646D-C2B0-4923-96C3-DAE510D3548A}"/>
              </a:ext>
            </a:extLst>
          </p:cNvPr>
          <p:cNvCxnSpPr>
            <a:cxnSpLocks/>
          </p:cNvCxnSpPr>
          <p:nvPr/>
        </p:nvCxnSpPr>
        <p:spPr>
          <a:xfrm>
            <a:off x="840565" y="2015098"/>
            <a:ext cx="1182218"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FC0DBD6-D0C3-43F2-B704-8D84B18FED72}"/>
              </a:ext>
            </a:extLst>
          </p:cNvPr>
          <p:cNvSpPr txBox="1"/>
          <p:nvPr/>
        </p:nvSpPr>
        <p:spPr>
          <a:xfrm>
            <a:off x="941741" y="1215554"/>
            <a:ext cx="1126852" cy="738279"/>
          </a:xfrm>
          <a:prstGeom prst="rect">
            <a:avLst/>
          </a:prstGeom>
          <a:noFill/>
        </p:spPr>
        <p:txBody>
          <a:bodyPr wrap="square" lIns="0" tIns="0" rIns="0" bIns="0" rtlCol="0">
            <a:spAutoFit/>
          </a:bodyPr>
          <a:lstStyle/>
          <a:p>
            <a:r>
              <a:rPr lang="en-US" sz="1599" i="1" dirty="0">
                <a:latin typeface="Arial" pitchFamily="34" charset="0"/>
                <a:cs typeface="Arial" pitchFamily="34" charset="0"/>
              </a:rPr>
              <a:t>1</a:t>
            </a:r>
            <a:r>
              <a:rPr lang="en-US" sz="1599" i="1" baseline="30000" dirty="0">
                <a:latin typeface="Arial" pitchFamily="34" charset="0"/>
                <a:cs typeface="Arial" pitchFamily="34" charset="0"/>
              </a:rPr>
              <a:t>st</a:t>
            </a:r>
            <a:r>
              <a:rPr lang="en-US" sz="1599" i="1" dirty="0">
                <a:latin typeface="Arial" pitchFamily="34" charset="0"/>
                <a:cs typeface="Arial" pitchFamily="34" charset="0"/>
              </a:rPr>
              <a:t> reprocessed dataset </a:t>
            </a:r>
            <a:endParaRPr lang="en-GB" sz="1599" i="1" dirty="0">
              <a:latin typeface="Arial" pitchFamily="34" charset="0"/>
              <a:cs typeface="Arial" pitchFamily="34" charset="0"/>
            </a:endParaRPr>
          </a:p>
        </p:txBody>
      </p:sp>
      <p:cxnSp>
        <p:nvCxnSpPr>
          <p:cNvPr id="19" name="Straight Arrow Connector 18">
            <a:extLst>
              <a:ext uri="{FF2B5EF4-FFF2-40B4-BE49-F238E27FC236}">
                <a16:creationId xmlns:a16="http://schemas.microsoft.com/office/drawing/2014/main" id="{B9E2D80B-B51D-4AEB-BDFE-56954D1ECAC8}"/>
              </a:ext>
            </a:extLst>
          </p:cNvPr>
          <p:cNvCxnSpPr>
            <a:cxnSpLocks/>
          </p:cNvCxnSpPr>
          <p:nvPr/>
        </p:nvCxnSpPr>
        <p:spPr>
          <a:xfrm>
            <a:off x="2068593" y="2803459"/>
            <a:ext cx="5033407"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CB6C6E3-47AE-4B55-A0D3-E1DC3A9EC0EE}"/>
              </a:ext>
            </a:extLst>
          </p:cNvPr>
          <p:cNvSpPr txBox="1"/>
          <p:nvPr/>
        </p:nvSpPr>
        <p:spPr>
          <a:xfrm>
            <a:off x="3196845" y="2557366"/>
            <a:ext cx="2538843" cy="246093"/>
          </a:xfrm>
          <a:prstGeom prst="rect">
            <a:avLst/>
          </a:prstGeom>
          <a:noFill/>
        </p:spPr>
        <p:txBody>
          <a:bodyPr wrap="square" lIns="0" tIns="0" rIns="0" bIns="0" rtlCol="0">
            <a:spAutoFit/>
          </a:bodyPr>
          <a:lstStyle/>
          <a:p>
            <a:r>
              <a:rPr lang="en-US" sz="1599" i="1" dirty="0">
                <a:latin typeface="Arial" pitchFamily="34" charset="0"/>
                <a:cs typeface="Arial" pitchFamily="34" charset="0"/>
              </a:rPr>
              <a:t>Operations, NRT dataset </a:t>
            </a:r>
            <a:endParaRPr lang="en-GB" sz="1599" i="1" dirty="0">
              <a:latin typeface="Arial" pitchFamily="34" charset="0"/>
              <a:cs typeface="Arial" pitchFamily="34" charset="0"/>
            </a:endParaRPr>
          </a:p>
        </p:txBody>
      </p:sp>
      <p:sp>
        <p:nvSpPr>
          <p:cNvPr id="17" name="TextBox 16">
            <a:extLst>
              <a:ext uri="{FF2B5EF4-FFF2-40B4-BE49-F238E27FC236}">
                <a16:creationId xmlns:a16="http://schemas.microsoft.com/office/drawing/2014/main" id="{7DB6B359-E5F1-480F-9B58-7B7B18A42377}"/>
              </a:ext>
            </a:extLst>
          </p:cNvPr>
          <p:cNvSpPr txBox="1"/>
          <p:nvPr/>
        </p:nvSpPr>
        <p:spPr>
          <a:xfrm>
            <a:off x="865076" y="5237368"/>
            <a:ext cx="1626117" cy="276855"/>
          </a:xfrm>
          <a:prstGeom prst="rect">
            <a:avLst/>
          </a:prstGeom>
          <a:noFill/>
        </p:spPr>
        <p:txBody>
          <a:bodyPr wrap="square" lIns="0" tIns="0" rIns="0" bIns="0" rtlCol="0">
            <a:spAutoFit/>
          </a:bodyPr>
          <a:lstStyle/>
          <a:p>
            <a:r>
              <a:rPr lang="en-GB" sz="1799" i="1" dirty="0">
                <a:latin typeface="Arial" pitchFamily="34" charset="0"/>
                <a:cs typeface="Arial" pitchFamily="34" charset="0"/>
              </a:rPr>
              <a:t>FM-B laser</a:t>
            </a:r>
          </a:p>
        </p:txBody>
      </p:sp>
    </p:spTree>
    <p:extLst>
      <p:ext uri="{BB962C8B-B14F-4D97-AF65-F5344CB8AC3E}">
        <p14:creationId xmlns:p14="http://schemas.microsoft.com/office/powerpoint/2010/main" val="17893313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hart, bar chart&#10;&#10;Description automatically generated">
            <a:extLst>
              <a:ext uri="{FF2B5EF4-FFF2-40B4-BE49-F238E27FC236}">
                <a16:creationId xmlns:a16="http://schemas.microsoft.com/office/drawing/2014/main" id="{E158BA30-D496-4637-9FF9-25568CB655B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260" t="4473" r="2301"/>
          <a:stretch/>
        </p:blipFill>
        <p:spPr>
          <a:xfrm>
            <a:off x="7162745" y="205824"/>
            <a:ext cx="4993227" cy="6606184"/>
          </a:xfrm>
          <a:prstGeom prst="rect">
            <a:avLst/>
          </a:prstGeom>
        </p:spPr>
      </p:pic>
      <p:pic>
        <p:nvPicPr>
          <p:cNvPr id="6" name="Picture 5" descr="Chart, pie chart&#10;&#10;Description automatically generated">
            <a:extLst>
              <a:ext uri="{FF2B5EF4-FFF2-40B4-BE49-F238E27FC236}">
                <a16:creationId xmlns:a16="http://schemas.microsoft.com/office/drawing/2014/main" id="{D79B7213-8B0A-4B05-9548-0D433479F5BD}"/>
              </a:ext>
            </a:extLst>
          </p:cNvPr>
          <p:cNvPicPr>
            <a:picLocks noChangeAspect="1"/>
          </p:cNvPicPr>
          <p:nvPr/>
        </p:nvPicPr>
        <p:blipFill rotWithShape="1">
          <a:blip r:embed="rId3">
            <a:extLst>
              <a:ext uri="{28A0092B-C50C-407E-A947-70E740481C1C}">
                <a14:useLocalDpi xmlns:a14="http://schemas.microsoft.com/office/drawing/2010/main" val="0"/>
              </a:ext>
            </a:extLst>
          </a:blip>
          <a:srcRect l="9349" t="9878" r="8572" b="8809"/>
          <a:stretch/>
        </p:blipFill>
        <p:spPr>
          <a:xfrm>
            <a:off x="716846" y="2270144"/>
            <a:ext cx="5168395" cy="3834837"/>
          </a:xfrm>
          <a:prstGeom prst="rect">
            <a:avLst/>
          </a:prstGeom>
        </p:spPr>
      </p:pic>
      <p:sp>
        <p:nvSpPr>
          <p:cNvPr id="2" name="Title 1">
            <a:extLst>
              <a:ext uri="{FF2B5EF4-FFF2-40B4-BE49-F238E27FC236}">
                <a16:creationId xmlns:a16="http://schemas.microsoft.com/office/drawing/2014/main" id="{956B91B1-365F-41CC-9694-0935770459AD}"/>
              </a:ext>
            </a:extLst>
          </p:cNvPr>
          <p:cNvSpPr>
            <a:spLocks noGrp="1"/>
          </p:cNvSpPr>
          <p:nvPr>
            <p:ph type="title"/>
          </p:nvPr>
        </p:nvSpPr>
        <p:spPr>
          <a:xfrm>
            <a:off x="336772" y="82803"/>
            <a:ext cx="7869599" cy="369226"/>
          </a:xfrm>
        </p:spPr>
        <p:txBody>
          <a:bodyPr/>
          <a:lstStyle/>
          <a:p>
            <a:r>
              <a:rPr lang="en-US" dirty="0"/>
              <a:t>1 Jan to 12 Feb 2022 relative FSOI, from operations</a:t>
            </a:r>
            <a:endParaRPr lang="en-GB" dirty="0"/>
          </a:p>
        </p:txBody>
      </p:sp>
      <p:sp>
        <p:nvSpPr>
          <p:cNvPr id="5" name="TextBox 4">
            <a:extLst>
              <a:ext uri="{FF2B5EF4-FFF2-40B4-BE49-F238E27FC236}">
                <a16:creationId xmlns:a16="http://schemas.microsoft.com/office/drawing/2014/main" id="{31F7AA32-9DC0-4044-A40B-C37AE57A81F6}"/>
              </a:ext>
            </a:extLst>
          </p:cNvPr>
          <p:cNvSpPr txBox="1"/>
          <p:nvPr/>
        </p:nvSpPr>
        <p:spPr>
          <a:xfrm>
            <a:off x="408742" y="982003"/>
            <a:ext cx="2770054" cy="276871"/>
          </a:xfrm>
          <a:prstGeom prst="rect">
            <a:avLst/>
          </a:prstGeom>
          <a:noFill/>
          <a:ln>
            <a:solidFill>
              <a:schemeClr val="tx1"/>
            </a:solidFill>
          </a:ln>
        </p:spPr>
        <p:txBody>
          <a:bodyPr wrap="none" lIns="0" tIns="0" rIns="0" bIns="0" rtlCol="0">
            <a:spAutoFit/>
          </a:bodyPr>
          <a:lstStyle/>
          <a:p>
            <a:r>
              <a:rPr lang="en-US" sz="1799" dirty="0">
                <a:solidFill>
                  <a:srgbClr val="00FF7F"/>
                </a:solidFill>
                <a:latin typeface="Arial" pitchFamily="34" charset="0"/>
                <a:cs typeface="Arial" pitchFamily="34" charset="0"/>
              </a:rPr>
              <a:t>Wind lidar = Aeolus = 2.4%</a:t>
            </a:r>
            <a:endParaRPr lang="en-GB" sz="1799" dirty="0">
              <a:solidFill>
                <a:srgbClr val="00FF7F"/>
              </a:solidFill>
              <a:latin typeface="Arial" pitchFamily="34" charset="0"/>
              <a:cs typeface="Arial" pitchFamily="34" charset="0"/>
            </a:endParaRPr>
          </a:p>
        </p:txBody>
      </p:sp>
      <p:cxnSp>
        <p:nvCxnSpPr>
          <p:cNvPr id="7" name="Straight Arrow Connector 6">
            <a:extLst>
              <a:ext uri="{FF2B5EF4-FFF2-40B4-BE49-F238E27FC236}">
                <a16:creationId xmlns:a16="http://schemas.microsoft.com/office/drawing/2014/main" id="{E9A22AF6-43BF-4E06-9FA1-0421C0B849AA}"/>
              </a:ext>
            </a:extLst>
          </p:cNvPr>
          <p:cNvCxnSpPr>
            <a:cxnSpLocks/>
            <a:stCxn id="5" idx="2"/>
          </p:cNvCxnSpPr>
          <p:nvPr/>
        </p:nvCxnSpPr>
        <p:spPr>
          <a:xfrm>
            <a:off x="1793769" y="1258874"/>
            <a:ext cx="198325" cy="1306480"/>
          </a:xfrm>
          <a:prstGeom prst="straightConnector1">
            <a:avLst/>
          </a:prstGeom>
          <a:ln>
            <a:solidFill>
              <a:srgbClr val="00FF7F"/>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CCC67F15-E52A-4486-B03D-CA7A85FC2EF5}"/>
              </a:ext>
            </a:extLst>
          </p:cNvPr>
          <p:cNvSpPr/>
          <p:nvPr/>
        </p:nvSpPr>
        <p:spPr>
          <a:xfrm>
            <a:off x="7477195" y="5372203"/>
            <a:ext cx="1223499" cy="71971"/>
          </a:xfrm>
          <a:prstGeom prst="ellipse">
            <a:avLst/>
          </a:prstGeom>
          <a:noFill/>
          <a:ln w="19050">
            <a:solidFill>
              <a:srgbClr val="00F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799" dirty="0">
              <a:solidFill>
                <a:schemeClr val="tx1"/>
              </a:solidFill>
              <a:latin typeface="Arial" pitchFamily="34" charset="0"/>
              <a:cs typeface="Arial" pitchFamily="34" charset="0"/>
            </a:endParaRPr>
          </a:p>
        </p:txBody>
      </p:sp>
      <p:sp>
        <p:nvSpPr>
          <p:cNvPr id="12" name="TextBox 11">
            <a:extLst>
              <a:ext uri="{FF2B5EF4-FFF2-40B4-BE49-F238E27FC236}">
                <a16:creationId xmlns:a16="http://schemas.microsoft.com/office/drawing/2014/main" id="{DD7C512E-E7EC-4653-B95F-B2A099AE9376}"/>
              </a:ext>
            </a:extLst>
          </p:cNvPr>
          <p:cNvSpPr txBox="1"/>
          <p:nvPr/>
        </p:nvSpPr>
        <p:spPr>
          <a:xfrm>
            <a:off x="2495887" y="1635250"/>
            <a:ext cx="1871233" cy="553710"/>
          </a:xfrm>
          <a:prstGeom prst="rect">
            <a:avLst/>
          </a:prstGeom>
          <a:noFill/>
          <a:ln>
            <a:solidFill>
              <a:schemeClr val="tx1"/>
            </a:solidFill>
          </a:ln>
        </p:spPr>
        <p:txBody>
          <a:bodyPr wrap="square" lIns="0" tIns="0" rIns="0" bIns="0" rtlCol="0">
            <a:spAutoFit/>
          </a:bodyPr>
          <a:lstStyle/>
          <a:p>
            <a:r>
              <a:rPr lang="en-US" sz="1799" dirty="0">
                <a:solidFill>
                  <a:schemeClr val="accent1"/>
                </a:solidFill>
                <a:latin typeface="Arial" pitchFamily="34" charset="0"/>
                <a:cs typeface="Arial" pitchFamily="34" charset="0"/>
              </a:rPr>
              <a:t>Relative FSOI by observation group </a:t>
            </a:r>
            <a:endParaRPr lang="en-GB" sz="1799" dirty="0">
              <a:solidFill>
                <a:schemeClr val="accent1"/>
              </a:solidFill>
              <a:latin typeface="Arial" pitchFamily="34" charset="0"/>
              <a:cs typeface="Arial" pitchFamily="34" charset="0"/>
            </a:endParaRPr>
          </a:p>
        </p:txBody>
      </p:sp>
      <p:sp>
        <p:nvSpPr>
          <p:cNvPr id="15" name="TextBox 14">
            <a:extLst>
              <a:ext uri="{FF2B5EF4-FFF2-40B4-BE49-F238E27FC236}">
                <a16:creationId xmlns:a16="http://schemas.microsoft.com/office/drawing/2014/main" id="{2A3F75FB-7130-4CFD-9162-0FC958CE3C95}"/>
              </a:ext>
            </a:extLst>
          </p:cNvPr>
          <p:cNvSpPr txBox="1"/>
          <p:nvPr/>
        </p:nvSpPr>
        <p:spPr>
          <a:xfrm>
            <a:off x="9350790" y="843575"/>
            <a:ext cx="1871233" cy="553710"/>
          </a:xfrm>
          <a:prstGeom prst="rect">
            <a:avLst/>
          </a:prstGeom>
          <a:noFill/>
          <a:ln>
            <a:solidFill>
              <a:schemeClr val="tx1"/>
            </a:solidFill>
          </a:ln>
        </p:spPr>
        <p:txBody>
          <a:bodyPr wrap="square" lIns="0" tIns="0" rIns="0" bIns="0" rtlCol="0">
            <a:spAutoFit/>
          </a:bodyPr>
          <a:lstStyle/>
          <a:p>
            <a:r>
              <a:rPr lang="en-US" sz="1799" dirty="0">
                <a:solidFill>
                  <a:schemeClr val="accent1"/>
                </a:solidFill>
                <a:latin typeface="Arial" pitchFamily="34" charset="0"/>
                <a:cs typeface="Arial" pitchFamily="34" charset="0"/>
              </a:rPr>
              <a:t>Relative FSOI by instrument type</a:t>
            </a:r>
            <a:endParaRPr lang="en-GB" sz="1799" dirty="0">
              <a:solidFill>
                <a:schemeClr val="accent1"/>
              </a:solidFill>
              <a:latin typeface="Arial" pitchFamily="34" charset="0"/>
              <a:cs typeface="Arial" pitchFamily="34" charset="0"/>
            </a:endParaRPr>
          </a:p>
        </p:txBody>
      </p:sp>
      <p:sp>
        <p:nvSpPr>
          <p:cNvPr id="16" name="TextBox 15">
            <a:extLst>
              <a:ext uri="{FF2B5EF4-FFF2-40B4-BE49-F238E27FC236}">
                <a16:creationId xmlns:a16="http://schemas.microsoft.com/office/drawing/2014/main" id="{9C4ED8EA-DAB6-4791-A232-6DEFD298F637}"/>
              </a:ext>
            </a:extLst>
          </p:cNvPr>
          <p:cNvSpPr txBox="1"/>
          <p:nvPr/>
        </p:nvSpPr>
        <p:spPr>
          <a:xfrm>
            <a:off x="4583032" y="734262"/>
            <a:ext cx="2774833" cy="1230593"/>
          </a:xfrm>
          <a:prstGeom prst="rect">
            <a:avLst/>
          </a:prstGeom>
          <a:noFill/>
        </p:spPr>
        <p:txBody>
          <a:bodyPr wrap="square" lIns="0" tIns="0" rIns="0" bIns="0" rtlCol="0">
            <a:spAutoFit/>
          </a:bodyPr>
          <a:lstStyle/>
          <a:p>
            <a:r>
              <a:rPr lang="en-US" sz="1999" dirty="0">
                <a:latin typeface="Arial" pitchFamily="34" charset="0"/>
                <a:cs typeface="Arial" pitchFamily="34" charset="0"/>
              </a:rPr>
              <a:t>Aeolus is </a:t>
            </a:r>
            <a:r>
              <a:rPr lang="en-US" sz="1999" i="1" dirty="0">
                <a:latin typeface="Arial" pitchFamily="34" charset="0"/>
                <a:cs typeface="Arial" pitchFamily="34" charset="0"/>
              </a:rPr>
              <a:t>still</a:t>
            </a:r>
            <a:r>
              <a:rPr lang="en-US" sz="1999" dirty="0">
                <a:latin typeface="Arial" pitchFamily="34" charset="0"/>
                <a:cs typeface="Arial" pitchFamily="34" charset="0"/>
              </a:rPr>
              <a:t> useful in operational NWP – but less than half the maximum impact</a:t>
            </a:r>
            <a:endParaRPr lang="en-GB" sz="1999" dirty="0">
              <a:latin typeface="Arial" pitchFamily="34" charset="0"/>
              <a:cs typeface="Arial" pitchFamily="34" charset="0"/>
            </a:endParaRPr>
          </a:p>
        </p:txBody>
      </p:sp>
      <p:sp>
        <p:nvSpPr>
          <p:cNvPr id="13" name="Oval 12">
            <a:extLst>
              <a:ext uri="{FF2B5EF4-FFF2-40B4-BE49-F238E27FC236}">
                <a16:creationId xmlns:a16="http://schemas.microsoft.com/office/drawing/2014/main" id="{68F0BB20-A18D-4D56-A7B3-FCA95EEF0DA6}"/>
              </a:ext>
            </a:extLst>
          </p:cNvPr>
          <p:cNvSpPr/>
          <p:nvPr/>
        </p:nvSpPr>
        <p:spPr>
          <a:xfrm>
            <a:off x="1542278" y="2559644"/>
            <a:ext cx="1043572" cy="149651"/>
          </a:xfrm>
          <a:prstGeom prst="ellipse">
            <a:avLst/>
          </a:prstGeom>
          <a:noFill/>
          <a:ln w="19050">
            <a:solidFill>
              <a:srgbClr val="00F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799"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2779174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6CD2FB8-C741-44AF-9B61-AD4072DF89F7}"/>
              </a:ext>
            </a:extLst>
          </p:cNvPr>
          <p:cNvSpPr>
            <a:spLocks noGrp="1"/>
          </p:cNvSpPr>
          <p:nvPr>
            <p:ph sz="quarter" idx="14"/>
          </p:nvPr>
        </p:nvSpPr>
        <p:spPr>
          <a:xfrm>
            <a:off x="234452" y="503337"/>
            <a:ext cx="11714694" cy="5539243"/>
          </a:xfrm>
          <a:solidFill>
            <a:schemeClr val="bg1"/>
          </a:solidFill>
        </p:spPr>
        <p:txBody>
          <a:bodyPr/>
          <a:lstStyle/>
          <a:p>
            <a:pPr marL="285664" indent="-285664"/>
            <a:r>
              <a:rPr lang="en-GB" sz="2000" b="1" dirty="0">
                <a:solidFill>
                  <a:schemeClr val="tx2"/>
                </a:solidFill>
              </a:rPr>
              <a:t>Short-to-medium range Aeolus forecast impact via OSEs:</a:t>
            </a:r>
          </a:p>
          <a:p>
            <a:pPr marL="915475" lvl="1" indent="-285664"/>
            <a:r>
              <a:rPr lang="en-GB" sz="2000" dirty="0"/>
              <a:t>Reprocessed data OSE shows the </a:t>
            </a:r>
            <a:r>
              <a:rPr lang="en-GB" sz="2000" b="1" dirty="0"/>
              <a:t>best impact </a:t>
            </a:r>
            <a:r>
              <a:rPr lang="en-GB" sz="2000" dirty="0"/>
              <a:t>seen</a:t>
            </a:r>
          </a:p>
          <a:p>
            <a:pPr marL="1275475" lvl="2" indent="-285664"/>
            <a:r>
              <a:rPr lang="en-GB" sz="2000" dirty="0"/>
              <a:t>Due to: larger sample (statistical significance); higher resolution OSE; improved L2B data quality</a:t>
            </a:r>
          </a:p>
          <a:p>
            <a:pPr marL="915475" lvl="1" indent="-285664"/>
            <a:r>
              <a:rPr lang="en-GB" sz="2000" b="1" dirty="0"/>
              <a:t>Highlights:</a:t>
            </a:r>
          </a:p>
          <a:p>
            <a:pPr marL="1275367" lvl="2" indent="-285664"/>
            <a:r>
              <a:rPr lang="en-GB" sz="2000" b="1" dirty="0"/>
              <a:t>Statistically significant and good magnitude </a:t>
            </a:r>
            <a:r>
              <a:rPr lang="en-GB" sz="2000" dirty="0"/>
              <a:t>positive impact on </a:t>
            </a:r>
            <a:r>
              <a:rPr lang="en-GB" sz="2000" b="1" dirty="0"/>
              <a:t>wind, temperature, geopotential and humidity </a:t>
            </a:r>
            <a:r>
              <a:rPr lang="en-GB" sz="2000" dirty="0"/>
              <a:t>forecasts in </a:t>
            </a:r>
            <a:r>
              <a:rPr lang="en-GB" sz="2000" b="1" dirty="0"/>
              <a:t>tropics and polar regions:</a:t>
            </a:r>
          </a:p>
          <a:p>
            <a:pPr marL="1635259" lvl="3" indent="-285664"/>
            <a:r>
              <a:rPr lang="en-GB" sz="2000" dirty="0"/>
              <a:t>Up to </a:t>
            </a:r>
            <a:r>
              <a:rPr lang="en-GB" sz="2000" b="1" dirty="0"/>
              <a:t>9-10 days </a:t>
            </a:r>
            <a:r>
              <a:rPr lang="en-GB" sz="2000" dirty="0"/>
              <a:t>in tropics and S. Hemi. </a:t>
            </a:r>
            <a:r>
              <a:rPr lang="en-GB" sz="2000" dirty="0" err="1"/>
              <a:t>extratropics</a:t>
            </a:r>
            <a:r>
              <a:rPr lang="en-GB" sz="2000" dirty="0"/>
              <a:t> at 100 and 50 </a:t>
            </a:r>
            <a:r>
              <a:rPr lang="en-GB" sz="2000" dirty="0" err="1"/>
              <a:t>hPa</a:t>
            </a:r>
            <a:r>
              <a:rPr lang="en-GB" sz="2000" dirty="0"/>
              <a:t> (15-20 km)</a:t>
            </a:r>
          </a:p>
          <a:p>
            <a:pPr marL="1635259" lvl="3" indent="-285664"/>
            <a:r>
              <a:rPr lang="en-GB" sz="2000" dirty="0"/>
              <a:t>Even </a:t>
            </a:r>
            <a:r>
              <a:rPr lang="en-GB" sz="2000" b="1" dirty="0"/>
              <a:t>N. Hemi. </a:t>
            </a:r>
            <a:r>
              <a:rPr lang="en-GB" sz="2000" b="1" dirty="0" err="1"/>
              <a:t>extratropics</a:t>
            </a:r>
            <a:r>
              <a:rPr lang="en-GB" sz="2000" b="1" dirty="0"/>
              <a:t> geopotential at 500 </a:t>
            </a:r>
            <a:r>
              <a:rPr lang="en-GB" sz="2000" b="1" dirty="0" err="1"/>
              <a:t>hPa</a:t>
            </a:r>
            <a:r>
              <a:rPr lang="en-GB" sz="2000" b="1" dirty="0"/>
              <a:t> (~5 km) is improved </a:t>
            </a:r>
            <a:r>
              <a:rPr lang="en-GB" sz="2000" dirty="0"/>
              <a:t>to day 4 by ~1%</a:t>
            </a:r>
          </a:p>
          <a:p>
            <a:pPr marL="915475" lvl="1" indent="-285664"/>
            <a:r>
              <a:rPr lang="en-GB" sz="2000" dirty="0"/>
              <a:t>Impact starts to wane as OSE length increased, increasingly noisy data</a:t>
            </a:r>
          </a:p>
          <a:p>
            <a:pPr marL="285664" indent="-285664"/>
            <a:r>
              <a:rPr lang="en-GB" sz="2000" b="1" dirty="0">
                <a:solidFill>
                  <a:schemeClr val="tx2"/>
                </a:solidFill>
              </a:rPr>
              <a:t>Short forecast range Aeolus impact via FSOI:</a:t>
            </a:r>
          </a:p>
          <a:p>
            <a:pPr marL="915475" lvl="1" indent="-285664"/>
            <a:r>
              <a:rPr lang="en-GB" sz="2000" dirty="0"/>
              <a:t>July 2019 for 2</a:t>
            </a:r>
            <a:r>
              <a:rPr lang="en-GB" sz="2000" baseline="30000" dirty="0"/>
              <a:t>nd</a:t>
            </a:r>
            <a:r>
              <a:rPr lang="en-GB" sz="2000" dirty="0"/>
              <a:t> reprocessing gives </a:t>
            </a:r>
            <a:r>
              <a:rPr lang="en-GB" sz="2000" b="1" dirty="0"/>
              <a:t>2</a:t>
            </a:r>
            <a:r>
              <a:rPr lang="en-GB" sz="2000" b="1" baseline="30000" dirty="0"/>
              <a:t>nd</a:t>
            </a:r>
            <a:r>
              <a:rPr lang="en-GB" sz="2000" b="1" dirty="0"/>
              <a:t> largest impact of individual satellite </a:t>
            </a:r>
            <a:r>
              <a:rPr lang="en-GB" sz="2000" dirty="0"/>
              <a:t>instruments (after </a:t>
            </a:r>
            <a:r>
              <a:rPr lang="en-GB" sz="2000" dirty="0" err="1"/>
              <a:t>MetOp</a:t>
            </a:r>
            <a:r>
              <a:rPr lang="en-GB" sz="2000" dirty="0"/>
              <a:t>-B IASI) and has </a:t>
            </a:r>
            <a:r>
              <a:rPr lang="en-GB" sz="2000" b="1" dirty="0"/>
              <a:t>similar impact to radiosonde network</a:t>
            </a:r>
          </a:p>
          <a:p>
            <a:pPr marL="915475" lvl="1" indent="-285664"/>
            <a:r>
              <a:rPr lang="en-GB" sz="2000" dirty="0"/>
              <a:t>Operational </a:t>
            </a:r>
            <a:r>
              <a:rPr lang="en-GB" sz="2000" b="1" dirty="0"/>
              <a:t>FSOI still </a:t>
            </a:r>
            <a:r>
              <a:rPr lang="en-GB" sz="2000" dirty="0"/>
              <a:t>shows </a:t>
            </a:r>
            <a:r>
              <a:rPr lang="en-GB" sz="2000" b="1" dirty="0"/>
              <a:t>positive impact recently </a:t>
            </a:r>
            <a:r>
              <a:rPr lang="en-GB" sz="2000" dirty="0"/>
              <a:t>(~2.4%)</a:t>
            </a:r>
          </a:p>
          <a:p>
            <a:pPr marL="1275367" lvl="2" indent="-285664"/>
            <a:r>
              <a:rPr lang="en-GB" sz="2000" b="1" dirty="0"/>
              <a:t>But less than half of July 2019 (~5.1%)</a:t>
            </a:r>
            <a:r>
              <a:rPr lang="en-GB" sz="2000" dirty="0"/>
              <a:t>; due to noise increasing</a:t>
            </a:r>
          </a:p>
          <a:p>
            <a:pPr indent="0">
              <a:buNone/>
            </a:pPr>
            <a:endParaRPr lang="en-GB" sz="2000" dirty="0"/>
          </a:p>
          <a:p>
            <a:pPr indent="0">
              <a:buNone/>
            </a:pPr>
            <a:endParaRPr lang="en-GB" sz="2000" dirty="0"/>
          </a:p>
        </p:txBody>
      </p:sp>
      <p:sp>
        <p:nvSpPr>
          <p:cNvPr id="6" name="Title 1">
            <a:extLst>
              <a:ext uri="{FF2B5EF4-FFF2-40B4-BE49-F238E27FC236}">
                <a16:creationId xmlns:a16="http://schemas.microsoft.com/office/drawing/2014/main" id="{97F9F5A3-C672-493E-9A1A-F962E6418BCA}"/>
              </a:ext>
            </a:extLst>
          </p:cNvPr>
          <p:cNvSpPr>
            <a:spLocks noGrp="1"/>
          </p:cNvSpPr>
          <p:nvPr>
            <p:ph type="title"/>
          </p:nvPr>
        </p:nvSpPr>
        <p:spPr>
          <a:xfrm>
            <a:off x="234452" y="9152"/>
            <a:ext cx="11155538" cy="368193"/>
          </a:xfrm>
        </p:spPr>
        <p:txBody>
          <a:bodyPr/>
          <a:lstStyle/>
          <a:p>
            <a:r>
              <a:rPr lang="en-GB" dirty="0"/>
              <a:t>Summary on Aeolus NWP impact at ECMWF</a:t>
            </a:r>
          </a:p>
        </p:txBody>
      </p:sp>
    </p:spTree>
    <p:extLst>
      <p:ext uri="{BB962C8B-B14F-4D97-AF65-F5344CB8AC3E}">
        <p14:creationId xmlns:p14="http://schemas.microsoft.com/office/powerpoint/2010/main" val="29759859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6F649-C1A8-4EB4-8204-EA712694C1ED}"/>
              </a:ext>
            </a:extLst>
          </p:cNvPr>
          <p:cNvSpPr>
            <a:spLocks noGrp="1"/>
          </p:cNvSpPr>
          <p:nvPr>
            <p:ph type="title"/>
          </p:nvPr>
        </p:nvSpPr>
        <p:spPr>
          <a:xfrm>
            <a:off x="273727" y="30525"/>
            <a:ext cx="9004093" cy="369226"/>
          </a:xfrm>
        </p:spPr>
        <p:txBody>
          <a:bodyPr/>
          <a:lstStyle/>
          <a:p>
            <a:r>
              <a:rPr lang="en-GB" dirty="0"/>
              <a:t>Beyond NWP: some of the other scientific highlights of Aeolus</a:t>
            </a:r>
          </a:p>
        </p:txBody>
      </p:sp>
      <p:sp>
        <p:nvSpPr>
          <p:cNvPr id="3" name="Content Placeholder 2">
            <a:extLst>
              <a:ext uri="{FF2B5EF4-FFF2-40B4-BE49-F238E27FC236}">
                <a16:creationId xmlns:a16="http://schemas.microsoft.com/office/drawing/2014/main" id="{3DF6C4BF-0800-4818-AD3D-FB2C31D47A6B}"/>
              </a:ext>
            </a:extLst>
          </p:cNvPr>
          <p:cNvSpPr>
            <a:spLocks noGrp="1"/>
          </p:cNvSpPr>
          <p:nvPr>
            <p:ph sz="quarter" idx="14"/>
          </p:nvPr>
        </p:nvSpPr>
        <p:spPr>
          <a:xfrm>
            <a:off x="273727" y="520995"/>
            <a:ext cx="11622899" cy="3721067"/>
          </a:xfrm>
        </p:spPr>
        <p:txBody>
          <a:bodyPr/>
          <a:lstStyle/>
          <a:p>
            <a:r>
              <a:rPr lang="en-GB" sz="2000" dirty="0"/>
              <a:t>Several applications found in atmospheric dynamics research of Aeolus winds: </a:t>
            </a:r>
          </a:p>
          <a:p>
            <a:pPr lvl="1"/>
            <a:r>
              <a:rPr lang="en-GB" sz="2000" dirty="0"/>
              <a:t>gravity waves, equatorial waves, SSW events, QBO disruption events</a:t>
            </a:r>
          </a:p>
          <a:p>
            <a:r>
              <a:rPr lang="en-GB" sz="2000" dirty="0"/>
              <a:t>Aeolus winds are useful for verifying and improving usage of other satellite wind observation types, particularly </a:t>
            </a:r>
            <a:r>
              <a:rPr lang="en-GB" sz="2000" b="1" dirty="0"/>
              <a:t>A</a:t>
            </a:r>
            <a:r>
              <a:rPr lang="en-GB" sz="2000" dirty="0"/>
              <a:t>tmospheric </a:t>
            </a:r>
            <a:r>
              <a:rPr lang="en-GB" sz="2000" b="1" dirty="0"/>
              <a:t>M</a:t>
            </a:r>
            <a:r>
              <a:rPr lang="en-GB" sz="2000" dirty="0"/>
              <a:t>otion </a:t>
            </a:r>
            <a:r>
              <a:rPr lang="en-GB" sz="2000" b="1" dirty="0"/>
              <a:t>V</a:t>
            </a:r>
            <a:r>
              <a:rPr lang="en-GB" sz="2000" dirty="0"/>
              <a:t>ectors</a:t>
            </a:r>
          </a:p>
          <a:p>
            <a:r>
              <a:rPr lang="en-GB" sz="2000" dirty="0"/>
              <a:t>Aeolus optical properties are being used in atmospheric composition research e.g. wildfire smoke, Saharan dust, volcanic plumes and atmospheric composition data assimilation</a:t>
            </a:r>
          </a:p>
          <a:p>
            <a:pPr lvl="1"/>
            <a:r>
              <a:rPr lang="en-GB" sz="2000" dirty="0"/>
              <a:t>The unique ability of Aeolus to measure dynamics and optical properties should be exploited further – the example of the Australian wildfire smoke vortex highlights this; coupled composition and dynamics forecasts</a:t>
            </a:r>
          </a:p>
        </p:txBody>
      </p:sp>
      <p:sp>
        <p:nvSpPr>
          <p:cNvPr id="4" name="Slide Number Placeholder 3">
            <a:extLst>
              <a:ext uri="{FF2B5EF4-FFF2-40B4-BE49-F238E27FC236}">
                <a16:creationId xmlns:a16="http://schemas.microsoft.com/office/drawing/2014/main" id="{76856301-7907-455F-BE4F-A25792485575}"/>
              </a:ext>
            </a:extLst>
          </p:cNvPr>
          <p:cNvSpPr>
            <a:spLocks noGrp="1"/>
          </p:cNvSpPr>
          <p:nvPr>
            <p:ph type="sldNum" sz="quarter" idx="10"/>
          </p:nvPr>
        </p:nvSpPr>
        <p:spPr/>
        <p:txBody>
          <a:bodyPr/>
          <a:lstStyle/>
          <a:p>
            <a:fld id="{6B3B0B0F-E794-1244-9699-107C60B9C23A}" type="slidenum">
              <a:rPr lang="en-US" smtClean="0"/>
              <a:pPr/>
              <a:t>49</a:t>
            </a:fld>
            <a:endParaRPr lang="en-US" dirty="0"/>
          </a:p>
        </p:txBody>
      </p:sp>
      <p:pic>
        <p:nvPicPr>
          <p:cNvPr id="7" name="Picture 6" descr="A picture containing text, stationary&#10;&#10;Description automatically generated">
            <a:extLst>
              <a:ext uri="{FF2B5EF4-FFF2-40B4-BE49-F238E27FC236}">
                <a16:creationId xmlns:a16="http://schemas.microsoft.com/office/drawing/2014/main" id="{A0D3EEBD-6C8D-4022-A0A1-E5400043C1B3}"/>
              </a:ext>
            </a:extLst>
          </p:cNvPr>
          <p:cNvPicPr>
            <a:picLocks noChangeAspect="1"/>
          </p:cNvPicPr>
          <p:nvPr/>
        </p:nvPicPr>
        <p:blipFill rotWithShape="1">
          <a:blip r:embed="rId2"/>
          <a:srcRect l="7347" r="19490" b="7263"/>
          <a:stretch/>
        </p:blipFill>
        <p:spPr>
          <a:xfrm>
            <a:off x="3704880" y="3479236"/>
            <a:ext cx="4779063" cy="3348239"/>
          </a:xfrm>
          <a:prstGeom prst="rect">
            <a:avLst/>
          </a:prstGeom>
        </p:spPr>
      </p:pic>
      <p:sp>
        <p:nvSpPr>
          <p:cNvPr id="8" name="TextBox 7">
            <a:extLst>
              <a:ext uri="{FF2B5EF4-FFF2-40B4-BE49-F238E27FC236}">
                <a16:creationId xmlns:a16="http://schemas.microsoft.com/office/drawing/2014/main" id="{FBC16E03-14DD-4226-9B6B-E1797CE2E798}"/>
              </a:ext>
            </a:extLst>
          </p:cNvPr>
          <p:cNvSpPr txBox="1"/>
          <p:nvPr/>
        </p:nvSpPr>
        <p:spPr>
          <a:xfrm>
            <a:off x="7673237" y="3859638"/>
            <a:ext cx="4468272" cy="923330"/>
          </a:xfrm>
          <a:prstGeom prst="rect">
            <a:avLst/>
          </a:prstGeom>
          <a:noFill/>
        </p:spPr>
        <p:txBody>
          <a:bodyPr wrap="square" rtlCol="0">
            <a:spAutoFit/>
          </a:bodyPr>
          <a:lstStyle/>
          <a:p>
            <a:r>
              <a:rPr lang="en-GB" dirty="0" err="1"/>
              <a:t>Hunga</a:t>
            </a:r>
            <a:r>
              <a:rPr lang="en-GB" dirty="0"/>
              <a:t> Tonga </a:t>
            </a:r>
            <a:r>
              <a:rPr lang="en-GB" dirty="0" err="1"/>
              <a:t>Hunga</a:t>
            </a:r>
            <a:r>
              <a:rPr lang="en-GB" dirty="0"/>
              <a:t> </a:t>
            </a:r>
            <a:r>
              <a:rPr lang="en-GB" dirty="0" err="1"/>
              <a:t>Ha'apai</a:t>
            </a:r>
            <a:r>
              <a:rPr lang="en-GB" dirty="0"/>
              <a:t> volcano plume (</a:t>
            </a:r>
            <a:r>
              <a:rPr lang="en-GB" dirty="0">
                <a:highlight>
                  <a:srgbClr val="FFFF00"/>
                </a:highlight>
              </a:rPr>
              <a:t>yellow</a:t>
            </a:r>
            <a:r>
              <a:rPr lang="en-GB" dirty="0"/>
              <a:t>) between 20-30 km in February 2022</a:t>
            </a:r>
          </a:p>
        </p:txBody>
      </p:sp>
    </p:spTree>
    <p:extLst>
      <p:ext uri="{BB962C8B-B14F-4D97-AF65-F5344CB8AC3E}">
        <p14:creationId xmlns:p14="http://schemas.microsoft.com/office/powerpoint/2010/main" val="3763627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4EE0D-3B9A-455A-A0F4-5ADC030D0C60}"/>
              </a:ext>
            </a:extLst>
          </p:cNvPr>
          <p:cNvSpPr>
            <a:spLocks noGrp="1"/>
          </p:cNvSpPr>
          <p:nvPr>
            <p:ph type="title"/>
          </p:nvPr>
        </p:nvSpPr>
        <p:spPr>
          <a:xfrm>
            <a:off x="603048" y="60407"/>
            <a:ext cx="7869600" cy="369332"/>
          </a:xfrm>
        </p:spPr>
        <p:txBody>
          <a:bodyPr/>
          <a:lstStyle/>
          <a:p>
            <a:r>
              <a:rPr lang="en-GB" dirty="0"/>
              <a:t>Aeolus satellite mission continued</a:t>
            </a:r>
          </a:p>
        </p:txBody>
      </p:sp>
      <p:sp>
        <p:nvSpPr>
          <p:cNvPr id="3" name="Content Placeholder 2">
            <a:extLst>
              <a:ext uri="{FF2B5EF4-FFF2-40B4-BE49-F238E27FC236}">
                <a16:creationId xmlns:a16="http://schemas.microsoft.com/office/drawing/2014/main" id="{123BB693-01F9-48F6-A0E9-BAB2EA4DCEC7}"/>
              </a:ext>
            </a:extLst>
          </p:cNvPr>
          <p:cNvSpPr>
            <a:spLocks noGrp="1"/>
          </p:cNvSpPr>
          <p:nvPr>
            <p:ph sz="quarter" idx="14"/>
          </p:nvPr>
        </p:nvSpPr>
        <p:spPr>
          <a:xfrm>
            <a:off x="654621" y="674608"/>
            <a:ext cx="6440303" cy="5748000"/>
          </a:xfrm>
        </p:spPr>
        <p:txBody>
          <a:bodyPr/>
          <a:lstStyle/>
          <a:p>
            <a:pPr indent="0">
              <a:buNone/>
            </a:pPr>
            <a:r>
              <a:rPr lang="en-GB" sz="2000" b="1" u="sng" dirty="0"/>
              <a:t>Scientific Objectives:</a:t>
            </a:r>
          </a:p>
          <a:p>
            <a:pPr marL="162900" indent="-342900">
              <a:buFont typeface="+mj-lt"/>
              <a:buAutoNum type="arabicPeriod"/>
            </a:pPr>
            <a:r>
              <a:rPr lang="en-GB" sz="2000" dirty="0"/>
              <a:t>To </a:t>
            </a:r>
            <a:r>
              <a:rPr lang="en-GB" sz="2000" b="1" dirty="0"/>
              <a:t>improve the quality of weather forecasts </a:t>
            </a:r>
            <a:r>
              <a:rPr lang="en-GB" sz="2000" dirty="0"/>
              <a:t>by providing </a:t>
            </a:r>
            <a:r>
              <a:rPr lang="en-GB" sz="2000" b="1" dirty="0"/>
              <a:t>global profile measurements of horizontal line-of-sight wind </a:t>
            </a:r>
            <a:r>
              <a:rPr lang="en-GB" sz="2000" dirty="0"/>
              <a:t>in the troposphere and lower stratosphere</a:t>
            </a:r>
          </a:p>
          <a:p>
            <a:pPr marL="162900" indent="-342900">
              <a:buFont typeface="+mj-lt"/>
              <a:buAutoNum type="arabicPeriod"/>
            </a:pPr>
            <a:r>
              <a:rPr lang="en-GB" sz="2000" dirty="0"/>
              <a:t>To advance understanding of atmospheric dynamics and climate processes</a:t>
            </a:r>
          </a:p>
          <a:p>
            <a:pPr indent="0">
              <a:buNone/>
            </a:pPr>
            <a:r>
              <a:rPr lang="en-GB" sz="2000" b="1" u="sng" dirty="0"/>
              <a:t>Long-term goal:</a:t>
            </a:r>
          </a:p>
          <a:p>
            <a:pPr indent="0">
              <a:buNone/>
            </a:pPr>
            <a:r>
              <a:rPr lang="en-GB" sz="2000" b="1" dirty="0"/>
              <a:t>Demonstrate</a:t>
            </a:r>
            <a:r>
              <a:rPr lang="en-GB" sz="2000" dirty="0"/>
              <a:t> space-based Doppler wind lidar’s capability for operational use</a:t>
            </a:r>
          </a:p>
          <a:p>
            <a:pPr marL="342900" indent="-342900"/>
            <a:r>
              <a:rPr lang="en-GB" sz="2000" dirty="0">
                <a:solidFill>
                  <a:schemeClr val="tx2"/>
                </a:solidFill>
              </a:rPr>
              <a:t>Global Observing System </a:t>
            </a:r>
            <a:r>
              <a:rPr lang="en-GB" sz="2000" b="1" dirty="0">
                <a:solidFill>
                  <a:schemeClr val="tx2"/>
                </a:solidFill>
              </a:rPr>
              <a:t>still</a:t>
            </a:r>
            <a:r>
              <a:rPr lang="en-GB" sz="2000" dirty="0">
                <a:solidFill>
                  <a:schemeClr val="tx2"/>
                </a:solidFill>
              </a:rPr>
              <a:t> lacks globally distributed </a:t>
            </a:r>
            <a:r>
              <a:rPr lang="en-GB" sz="2000" b="1" dirty="0">
                <a:solidFill>
                  <a:schemeClr val="tx2"/>
                </a:solidFill>
              </a:rPr>
              <a:t>wind profiles</a:t>
            </a:r>
          </a:p>
          <a:p>
            <a:pPr marL="342900" indent="-342900"/>
            <a:r>
              <a:rPr lang="en-GB" sz="2000" dirty="0">
                <a:solidFill>
                  <a:schemeClr val="tx2"/>
                </a:solidFill>
              </a:rPr>
              <a:t>NWP impact was predicted before launch to be greatest in the </a:t>
            </a:r>
            <a:r>
              <a:rPr lang="en-GB" sz="2000" b="1" dirty="0">
                <a:solidFill>
                  <a:schemeClr val="tx2"/>
                </a:solidFill>
              </a:rPr>
              <a:t>tropics</a:t>
            </a:r>
            <a:r>
              <a:rPr lang="en-GB" sz="2000" dirty="0">
                <a:solidFill>
                  <a:schemeClr val="tx2"/>
                </a:solidFill>
              </a:rPr>
              <a:t> due to the </a:t>
            </a:r>
            <a:r>
              <a:rPr lang="en-GB" sz="2000" b="1" dirty="0">
                <a:solidFill>
                  <a:schemeClr val="tx2"/>
                </a:solidFill>
              </a:rPr>
              <a:t>lack of conventional wind profiles </a:t>
            </a:r>
            <a:r>
              <a:rPr lang="en-GB" sz="2000" dirty="0">
                <a:solidFill>
                  <a:schemeClr val="tx2"/>
                </a:solidFill>
              </a:rPr>
              <a:t>and </a:t>
            </a:r>
            <a:r>
              <a:rPr lang="en-GB" sz="2000" b="1" dirty="0">
                <a:solidFill>
                  <a:schemeClr val="tx2"/>
                </a:solidFill>
              </a:rPr>
              <a:t>dynamical arguments </a:t>
            </a:r>
            <a:r>
              <a:rPr lang="en-GB" sz="2000" dirty="0">
                <a:solidFill>
                  <a:schemeClr val="tx2"/>
                </a:solidFill>
              </a:rPr>
              <a:t>regarding the importance of wind versus mass information near the equator</a:t>
            </a:r>
          </a:p>
        </p:txBody>
      </p:sp>
      <p:sp>
        <p:nvSpPr>
          <p:cNvPr id="4" name="Slide Number Placeholder 3">
            <a:extLst>
              <a:ext uri="{FF2B5EF4-FFF2-40B4-BE49-F238E27FC236}">
                <a16:creationId xmlns:a16="http://schemas.microsoft.com/office/drawing/2014/main" id="{9A75A1EF-5B0F-4FB5-B70E-41E07CA53FAD}"/>
              </a:ext>
            </a:extLst>
          </p:cNvPr>
          <p:cNvSpPr>
            <a:spLocks noGrp="1"/>
          </p:cNvSpPr>
          <p:nvPr>
            <p:ph type="sldNum" sz="quarter" idx="10"/>
          </p:nvPr>
        </p:nvSpPr>
        <p:spPr/>
        <p:txBody>
          <a:bodyPr/>
          <a:lstStyle/>
          <a:p>
            <a:fld id="{6B3B0B0F-E794-1244-9699-107C60B9C23A}" type="slidenum">
              <a:rPr lang="en-US" smtClean="0"/>
              <a:pPr/>
              <a:t>5</a:t>
            </a:fld>
            <a:endParaRPr lang="en-US" dirty="0"/>
          </a:p>
        </p:txBody>
      </p:sp>
      <p:sp>
        <p:nvSpPr>
          <p:cNvPr id="5" name="Footer Placeholder 4">
            <a:extLst>
              <a:ext uri="{FF2B5EF4-FFF2-40B4-BE49-F238E27FC236}">
                <a16:creationId xmlns:a16="http://schemas.microsoft.com/office/drawing/2014/main" id="{438B7C3F-E5A8-45B1-AD58-4AE671D98FCA}"/>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10" name="Picture 9">
            <a:extLst>
              <a:ext uri="{FF2B5EF4-FFF2-40B4-BE49-F238E27FC236}">
                <a16:creationId xmlns:a16="http://schemas.microsoft.com/office/drawing/2014/main" id="{5B8A27DA-7558-4D13-9622-FF33C3413FB6}"/>
              </a:ext>
            </a:extLst>
          </p:cNvPr>
          <p:cNvPicPr>
            <a:picLocks noChangeAspect="1"/>
          </p:cNvPicPr>
          <p:nvPr/>
        </p:nvPicPr>
        <p:blipFill rotWithShape="1">
          <a:blip r:embed="rId2"/>
          <a:srcRect l="3931" t="2585" r="2459"/>
          <a:stretch/>
        </p:blipFill>
        <p:spPr>
          <a:xfrm>
            <a:off x="7094925" y="2871935"/>
            <a:ext cx="4967374" cy="3946936"/>
          </a:xfrm>
          <a:prstGeom prst="rect">
            <a:avLst/>
          </a:prstGeom>
        </p:spPr>
      </p:pic>
      <p:sp>
        <p:nvSpPr>
          <p:cNvPr id="8" name="TextBox 7">
            <a:extLst>
              <a:ext uri="{FF2B5EF4-FFF2-40B4-BE49-F238E27FC236}">
                <a16:creationId xmlns:a16="http://schemas.microsoft.com/office/drawing/2014/main" id="{7D1163CD-AF7B-416F-B894-21DF919F8BD3}"/>
              </a:ext>
            </a:extLst>
          </p:cNvPr>
          <p:cNvSpPr txBox="1"/>
          <p:nvPr/>
        </p:nvSpPr>
        <p:spPr>
          <a:xfrm>
            <a:off x="9796284" y="6572650"/>
            <a:ext cx="1345240" cy="246221"/>
          </a:xfrm>
          <a:prstGeom prst="rect">
            <a:avLst/>
          </a:prstGeom>
          <a:noFill/>
        </p:spPr>
        <p:txBody>
          <a:bodyPr wrap="none" rtlCol="0">
            <a:spAutoFit/>
          </a:bodyPr>
          <a:lstStyle/>
          <a:p>
            <a:r>
              <a:rPr lang="en-GB" sz="1000" dirty="0"/>
              <a:t>courtesy: ESA, 1999</a:t>
            </a: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459DBC5-1B9C-4D7A-A4A8-8D4331C63F6D}"/>
                  </a:ext>
                </a:extLst>
              </p:cNvPr>
              <p:cNvSpPr txBox="1"/>
              <p:nvPr/>
            </p:nvSpPr>
            <p:spPr>
              <a:xfrm>
                <a:off x="10106887" y="2009795"/>
                <a:ext cx="1443600" cy="66069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b="0" i="1" smtClean="0">
                          <a:solidFill>
                            <a:schemeClr val="tx2"/>
                          </a:solidFill>
                          <a:latin typeface="Cambria Math" panose="02040503050406030204" pitchFamily="18" charset="0"/>
                        </a:rPr>
                        <m:t>𝑅</m:t>
                      </m:r>
                      <m:r>
                        <a:rPr lang="en-GB" sz="2000" b="0" i="1" smtClean="0">
                          <a:solidFill>
                            <a:schemeClr val="tx2"/>
                          </a:solidFill>
                          <a:latin typeface="Cambria Math" panose="02040503050406030204" pitchFamily="18" charset="0"/>
                        </a:rPr>
                        <m:t>=</m:t>
                      </m:r>
                      <m:f>
                        <m:fPr>
                          <m:ctrlPr>
                            <a:rPr lang="en-GB" sz="2000" b="0" i="1" smtClean="0">
                              <a:solidFill>
                                <a:schemeClr val="tx2"/>
                              </a:solidFill>
                              <a:latin typeface="Cambria Math" panose="02040503050406030204" pitchFamily="18" charset="0"/>
                            </a:rPr>
                          </m:ctrlPr>
                        </m:fPr>
                        <m:num>
                          <m:rad>
                            <m:radPr>
                              <m:degHide m:val="on"/>
                              <m:ctrlPr>
                                <a:rPr lang="en-GB" sz="2000" b="0" i="1" smtClean="0">
                                  <a:solidFill>
                                    <a:schemeClr val="tx2"/>
                                  </a:solidFill>
                                  <a:latin typeface="Cambria Math" panose="02040503050406030204" pitchFamily="18" charset="0"/>
                                </a:rPr>
                              </m:ctrlPr>
                            </m:radPr>
                            <m:deg/>
                            <m:e>
                              <m:r>
                                <a:rPr lang="en-GB" sz="2000" b="0" i="1" smtClean="0">
                                  <a:solidFill>
                                    <a:schemeClr val="tx2"/>
                                  </a:solidFill>
                                  <a:latin typeface="Cambria Math" panose="02040503050406030204" pitchFamily="18" charset="0"/>
                                </a:rPr>
                                <m:t>𝑔h</m:t>
                              </m:r>
                            </m:e>
                          </m:rad>
                        </m:num>
                        <m:den>
                          <m:r>
                            <a:rPr lang="en-GB" sz="2000" b="0" i="1" smtClean="0">
                              <a:solidFill>
                                <a:schemeClr val="tx2"/>
                              </a:solidFill>
                              <a:latin typeface="Cambria Math" panose="02040503050406030204" pitchFamily="18" charset="0"/>
                            </a:rPr>
                            <m:t>2</m:t>
                          </m:r>
                          <m:r>
                            <m:rPr>
                              <m:sty m:val="p"/>
                            </m:rPr>
                            <a:rPr lang="el-GR" sz="2000" b="0" i="1" smtClean="0">
                              <a:solidFill>
                                <a:schemeClr val="tx2"/>
                              </a:solidFill>
                              <a:latin typeface="Cambria Math" panose="02040503050406030204" pitchFamily="18" charset="0"/>
                              <a:ea typeface="Cambria Math" panose="02040503050406030204" pitchFamily="18" charset="0"/>
                            </a:rPr>
                            <m:t>Ω</m:t>
                          </m:r>
                          <m:r>
                            <a:rPr lang="en-GB" sz="2000" b="0" i="1" smtClean="0">
                              <a:solidFill>
                                <a:schemeClr val="tx2"/>
                              </a:solidFill>
                              <a:latin typeface="Cambria Math" panose="02040503050406030204" pitchFamily="18" charset="0"/>
                              <a:ea typeface="Cambria Math" panose="02040503050406030204" pitchFamily="18" charset="0"/>
                            </a:rPr>
                            <m:t>𝑠𝑖𝑛</m:t>
                          </m:r>
                          <m:r>
                            <m:rPr>
                              <m:sty m:val="p"/>
                            </m:rPr>
                            <a:rPr lang="el-GR" sz="2000" b="0" i="1" smtClean="0">
                              <a:solidFill>
                                <a:schemeClr val="tx2"/>
                              </a:solidFill>
                              <a:latin typeface="Cambria Math" panose="02040503050406030204" pitchFamily="18" charset="0"/>
                              <a:ea typeface="Cambria Math" panose="02040503050406030204" pitchFamily="18" charset="0"/>
                            </a:rPr>
                            <m:t>Φ</m:t>
                          </m:r>
                        </m:den>
                      </m:f>
                    </m:oMath>
                  </m:oMathPara>
                </a14:m>
                <a:endParaRPr lang="en-GB" sz="2000" dirty="0">
                  <a:solidFill>
                    <a:schemeClr val="tx2"/>
                  </a:solidFill>
                </a:endParaRPr>
              </a:p>
            </p:txBody>
          </p:sp>
        </mc:Choice>
        <mc:Fallback xmlns="">
          <p:sp>
            <p:nvSpPr>
              <p:cNvPr id="11" name="TextBox 10">
                <a:extLst>
                  <a:ext uri="{FF2B5EF4-FFF2-40B4-BE49-F238E27FC236}">
                    <a16:creationId xmlns:a16="http://schemas.microsoft.com/office/drawing/2014/main" id="{2459DBC5-1B9C-4D7A-A4A8-8D4331C63F6D}"/>
                  </a:ext>
                </a:extLst>
              </p:cNvPr>
              <p:cNvSpPr txBox="1">
                <a:spLocks noRot="1" noChangeAspect="1" noMove="1" noResize="1" noEditPoints="1" noAdjustHandles="1" noChangeArrowheads="1" noChangeShapeType="1" noTextEdit="1"/>
              </p:cNvSpPr>
              <p:nvPr/>
            </p:nvSpPr>
            <p:spPr>
              <a:xfrm>
                <a:off x="10106887" y="2009795"/>
                <a:ext cx="1443600" cy="660694"/>
              </a:xfrm>
              <a:prstGeom prst="rect">
                <a:avLst/>
              </a:prstGeom>
              <a:blipFill>
                <a:blip r:embed="rId3"/>
                <a:stretch>
                  <a:fillRect/>
                </a:stretch>
              </a:blipFill>
            </p:spPr>
            <p:txBody>
              <a:bodyPr/>
              <a:lstStyle/>
              <a:p>
                <a:r>
                  <a:rPr lang="en-GB">
                    <a:noFill/>
                  </a:rPr>
                  <a:t> </a:t>
                </a:r>
              </a:p>
            </p:txBody>
          </p:sp>
        </mc:Fallback>
      </mc:AlternateContent>
      <p:cxnSp>
        <p:nvCxnSpPr>
          <p:cNvPr id="13" name="Straight Arrow Connector 12">
            <a:extLst>
              <a:ext uri="{FF2B5EF4-FFF2-40B4-BE49-F238E27FC236}">
                <a16:creationId xmlns:a16="http://schemas.microsoft.com/office/drawing/2014/main" id="{6B961A47-75C6-4D17-BC25-9653FDA66852}"/>
              </a:ext>
            </a:extLst>
          </p:cNvPr>
          <p:cNvCxnSpPr>
            <a:cxnSpLocks/>
          </p:cNvCxnSpPr>
          <p:nvPr/>
        </p:nvCxnSpPr>
        <p:spPr>
          <a:xfrm flipH="1">
            <a:off x="8922205" y="2915047"/>
            <a:ext cx="1814228" cy="2698357"/>
          </a:xfrm>
          <a:prstGeom prst="straightConnector1">
            <a:avLst/>
          </a:prstGeom>
          <a:ln>
            <a:tailEnd type="none" w="lg" len="lg"/>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B8CB5E1-3D77-4499-8632-9BF04F389666}"/>
                  </a:ext>
                </a:extLst>
              </p:cNvPr>
              <p:cNvSpPr txBox="1"/>
              <p:nvPr/>
            </p:nvSpPr>
            <p:spPr>
              <a:xfrm>
                <a:off x="10564362" y="5693937"/>
                <a:ext cx="212045"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𝐿</m:t>
                      </m:r>
                    </m:oMath>
                  </m:oMathPara>
                </a14:m>
                <a:endParaRPr lang="en-GB" sz="2000" dirty="0"/>
              </a:p>
            </p:txBody>
          </p:sp>
        </mc:Choice>
        <mc:Fallback xmlns="">
          <p:sp>
            <p:nvSpPr>
              <p:cNvPr id="17" name="TextBox 16">
                <a:extLst>
                  <a:ext uri="{FF2B5EF4-FFF2-40B4-BE49-F238E27FC236}">
                    <a16:creationId xmlns:a16="http://schemas.microsoft.com/office/drawing/2014/main" id="{1B8CB5E1-3D77-4499-8632-9BF04F389666}"/>
                  </a:ext>
                </a:extLst>
              </p:cNvPr>
              <p:cNvSpPr txBox="1">
                <a:spLocks noRot="1" noChangeAspect="1" noMove="1" noResize="1" noEditPoints="1" noAdjustHandles="1" noChangeArrowheads="1" noChangeShapeType="1" noTextEdit="1"/>
              </p:cNvSpPr>
              <p:nvPr/>
            </p:nvSpPr>
            <p:spPr>
              <a:xfrm>
                <a:off x="10564362" y="5693937"/>
                <a:ext cx="212045" cy="307777"/>
              </a:xfrm>
              <a:prstGeom prst="rect">
                <a:avLst/>
              </a:prstGeom>
              <a:blipFill>
                <a:blip r:embed="rId4"/>
                <a:stretch>
                  <a:fillRect l="-25714" r="-20000" b="-98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2AD199D-69ED-4960-B269-F1B419087BAF}"/>
                  </a:ext>
                </a:extLst>
              </p:cNvPr>
              <p:cNvSpPr txBox="1"/>
              <p:nvPr/>
            </p:nvSpPr>
            <p:spPr>
              <a:xfrm>
                <a:off x="10110798" y="4318589"/>
                <a:ext cx="71788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b="0" i="1" smtClean="0">
                          <a:solidFill>
                            <a:schemeClr val="tx2"/>
                          </a:solidFill>
                          <a:latin typeface="Cambria Math" panose="02040503050406030204" pitchFamily="18" charset="0"/>
                        </a:rPr>
                        <m:t>𝐿</m:t>
                      </m:r>
                      <m:r>
                        <a:rPr lang="en-GB" sz="2000" b="0" i="1" smtClean="0">
                          <a:solidFill>
                            <a:schemeClr val="tx2"/>
                          </a:solidFill>
                          <a:latin typeface="Cambria Math" panose="02040503050406030204" pitchFamily="18" charset="0"/>
                        </a:rPr>
                        <m:t>&gt;</m:t>
                      </m:r>
                      <m:r>
                        <a:rPr lang="en-GB" sz="2000" b="0" i="1" smtClean="0">
                          <a:solidFill>
                            <a:schemeClr val="tx2"/>
                          </a:solidFill>
                          <a:latin typeface="Cambria Math" panose="02040503050406030204" pitchFamily="18" charset="0"/>
                        </a:rPr>
                        <m:t>𝑅</m:t>
                      </m:r>
                    </m:oMath>
                  </m:oMathPara>
                </a14:m>
                <a:endParaRPr lang="en-GB" sz="2000" dirty="0">
                  <a:solidFill>
                    <a:schemeClr val="tx2"/>
                  </a:solidFill>
                </a:endParaRPr>
              </a:p>
            </p:txBody>
          </p:sp>
        </mc:Choice>
        <mc:Fallback xmlns="">
          <p:sp>
            <p:nvSpPr>
              <p:cNvPr id="18" name="TextBox 17">
                <a:extLst>
                  <a:ext uri="{FF2B5EF4-FFF2-40B4-BE49-F238E27FC236}">
                    <a16:creationId xmlns:a16="http://schemas.microsoft.com/office/drawing/2014/main" id="{32AD199D-69ED-4960-B269-F1B419087BAF}"/>
                  </a:ext>
                </a:extLst>
              </p:cNvPr>
              <p:cNvSpPr txBox="1">
                <a:spLocks noRot="1" noChangeAspect="1" noMove="1" noResize="1" noEditPoints="1" noAdjustHandles="1" noChangeArrowheads="1" noChangeShapeType="1" noTextEdit="1"/>
              </p:cNvSpPr>
              <p:nvPr/>
            </p:nvSpPr>
            <p:spPr>
              <a:xfrm>
                <a:off x="10110798" y="4318589"/>
                <a:ext cx="717889" cy="307777"/>
              </a:xfrm>
              <a:prstGeom prst="rect">
                <a:avLst/>
              </a:prstGeom>
              <a:blipFill>
                <a:blip r:embed="rId5"/>
                <a:stretch>
                  <a:fillRect l="-7692" r="-6838" b="-980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E39FB247-F66A-45B6-9021-411895C5B326}"/>
                  </a:ext>
                </a:extLst>
              </p:cNvPr>
              <p:cNvSpPr txBox="1"/>
              <p:nvPr/>
            </p:nvSpPr>
            <p:spPr>
              <a:xfrm>
                <a:off x="8798612" y="4290290"/>
                <a:ext cx="71788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b="0" i="1" smtClean="0">
                          <a:solidFill>
                            <a:schemeClr val="tx2"/>
                          </a:solidFill>
                          <a:latin typeface="Cambria Math" panose="02040503050406030204" pitchFamily="18" charset="0"/>
                        </a:rPr>
                        <m:t>𝐿</m:t>
                      </m:r>
                      <m:r>
                        <a:rPr lang="en-GB" sz="2000" b="0" i="1" smtClean="0">
                          <a:solidFill>
                            <a:schemeClr val="tx2"/>
                          </a:solidFill>
                          <a:latin typeface="Cambria Math" panose="02040503050406030204" pitchFamily="18" charset="0"/>
                        </a:rPr>
                        <m:t>&lt;</m:t>
                      </m:r>
                      <m:r>
                        <a:rPr lang="en-GB" sz="2000" b="0" i="1" smtClean="0">
                          <a:solidFill>
                            <a:schemeClr val="tx2"/>
                          </a:solidFill>
                          <a:latin typeface="Cambria Math" panose="02040503050406030204" pitchFamily="18" charset="0"/>
                        </a:rPr>
                        <m:t>𝑅</m:t>
                      </m:r>
                    </m:oMath>
                  </m:oMathPara>
                </a14:m>
                <a:endParaRPr lang="en-GB" sz="2000" dirty="0">
                  <a:solidFill>
                    <a:schemeClr val="tx2"/>
                  </a:solidFill>
                </a:endParaRPr>
              </a:p>
            </p:txBody>
          </p:sp>
        </mc:Choice>
        <mc:Fallback xmlns="">
          <p:sp>
            <p:nvSpPr>
              <p:cNvPr id="19" name="TextBox 18">
                <a:extLst>
                  <a:ext uri="{FF2B5EF4-FFF2-40B4-BE49-F238E27FC236}">
                    <a16:creationId xmlns:a16="http://schemas.microsoft.com/office/drawing/2014/main" id="{E39FB247-F66A-45B6-9021-411895C5B326}"/>
                  </a:ext>
                </a:extLst>
              </p:cNvPr>
              <p:cNvSpPr txBox="1">
                <a:spLocks noRot="1" noChangeAspect="1" noMove="1" noResize="1" noEditPoints="1" noAdjustHandles="1" noChangeArrowheads="1" noChangeShapeType="1" noTextEdit="1"/>
              </p:cNvSpPr>
              <p:nvPr/>
            </p:nvSpPr>
            <p:spPr>
              <a:xfrm>
                <a:off x="8798612" y="4290290"/>
                <a:ext cx="717889" cy="307777"/>
              </a:xfrm>
              <a:prstGeom prst="rect">
                <a:avLst/>
              </a:prstGeom>
              <a:blipFill>
                <a:blip r:embed="rId6"/>
                <a:stretch>
                  <a:fillRect l="-6780" r="-6780" b="-1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E1FDD6CB-F47C-4052-90FC-AD7BC5D7E569}"/>
                  </a:ext>
                </a:extLst>
              </p:cNvPr>
              <p:cNvSpPr txBox="1"/>
              <p:nvPr/>
            </p:nvSpPr>
            <p:spPr>
              <a:xfrm>
                <a:off x="7378780" y="3241173"/>
                <a:ext cx="21755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h</m:t>
                      </m:r>
                    </m:oMath>
                  </m:oMathPara>
                </a14:m>
                <a:endParaRPr lang="en-GB" sz="2000" dirty="0"/>
              </a:p>
            </p:txBody>
          </p:sp>
        </mc:Choice>
        <mc:Fallback xmlns="">
          <p:sp>
            <p:nvSpPr>
              <p:cNvPr id="20" name="TextBox 19">
                <a:extLst>
                  <a:ext uri="{FF2B5EF4-FFF2-40B4-BE49-F238E27FC236}">
                    <a16:creationId xmlns:a16="http://schemas.microsoft.com/office/drawing/2014/main" id="{E1FDD6CB-F47C-4052-90FC-AD7BC5D7E569}"/>
                  </a:ext>
                </a:extLst>
              </p:cNvPr>
              <p:cNvSpPr txBox="1">
                <a:spLocks noRot="1" noChangeAspect="1" noMove="1" noResize="1" noEditPoints="1" noAdjustHandles="1" noChangeArrowheads="1" noChangeShapeType="1" noTextEdit="1"/>
              </p:cNvSpPr>
              <p:nvPr/>
            </p:nvSpPr>
            <p:spPr>
              <a:xfrm>
                <a:off x="7378780" y="3241173"/>
                <a:ext cx="217559" cy="307777"/>
              </a:xfrm>
              <a:prstGeom prst="rect">
                <a:avLst/>
              </a:prstGeom>
              <a:blipFill>
                <a:blip r:embed="rId7"/>
                <a:stretch>
                  <a:fillRect l="-25000" r="-22222" b="-12000"/>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ED6FDFAC-2D6E-44EF-9467-B01876DF83F8}"/>
              </a:ext>
            </a:extLst>
          </p:cNvPr>
          <p:cNvSpPr txBox="1"/>
          <p:nvPr/>
        </p:nvSpPr>
        <p:spPr>
          <a:xfrm>
            <a:off x="8005175" y="2015620"/>
            <a:ext cx="2456167" cy="707886"/>
          </a:xfrm>
          <a:prstGeom prst="rect">
            <a:avLst/>
          </a:prstGeom>
          <a:noFill/>
        </p:spPr>
        <p:txBody>
          <a:bodyPr wrap="square" rtlCol="0">
            <a:spAutoFit/>
          </a:bodyPr>
          <a:lstStyle/>
          <a:p>
            <a:r>
              <a:rPr lang="en-GB" sz="2000" dirty="0">
                <a:solidFill>
                  <a:schemeClr val="tx2"/>
                </a:solidFill>
              </a:rPr>
              <a:t>Rossby radius of deformation:</a:t>
            </a:r>
          </a:p>
        </p:txBody>
      </p:sp>
      <p:sp>
        <p:nvSpPr>
          <p:cNvPr id="7" name="TextBox 6">
            <a:extLst>
              <a:ext uri="{FF2B5EF4-FFF2-40B4-BE49-F238E27FC236}">
                <a16:creationId xmlns:a16="http://schemas.microsoft.com/office/drawing/2014/main" id="{C89FF692-6B51-4727-8A24-0025AEFA5CE2}"/>
              </a:ext>
            </a:extLst>
          </p:cNvPr>
          <p:cNvSpPr txBox="1"/>
          <p:nvPr/>
        </p:nvSpPr>
        <p:spPr>
          <a:xfrm>
            <a:off x="7787566" y="3870615"/>
            <a:ext cx="684803" cy="369332"/>
          </a:xfrm>
          <a:prstGeom prst="rect">
            <a:avLst/>
          </a:prstGeom>
          <a:noFill/>
        </p:spPr>
        <p:txBody>
          <a:bodyPr wrap="none" rtlCol="0">
            <a:spAutoFit/>
          </a:bodyPr>
          <a:lstStyle/>
          <a:p>
            <a:r>
              <a:rPr lang="en-US" dirty="0">
                <a:solidFill>
                  <a:srgbClr val="A7BF76"/>
                </a:solidFill>
              </a:rPr>
              <a:t>1 km</a:t>
            </a:r>
            <a:endParaRPr lang="en-GB" dirty="0">
              <a:solidFill>
                <a:srgbClr val="A7BF76"/>
              </a:solidFill>
            </a:endParaRPr>
          </a:p>
        </p:txBody>
      </p:sp>
      <p:sp>
        <p:nvSpPr>
          <p:cNvPr id="21" name="TextBox 20">
            <a:extLst>
              <a:ext uri="{FF2B5EF4-FFF2-40B4-BE49-F238E27FC236}">
                <a16:creationId xmlns:a16="http://schemas.microsoft.com/office/drawing/2014/main" id="{6BBF9C65-2CDF-449A-8A15-1C518FF52E62}"/>
              </a:ext>
            </a:extLst>
          </p:cNvPr>
          <p:cNvSpPr txBox="1"/>
          <p:nvPr/>
        </p:nvSpPr>
        <p:spPr>
          <a:xfrm>
            <a:off x="7860595" y="3059668"/>
            <a:ext cx="813043" cy="369332"/>
          </a:xfrm>
          <a:prstGeom prst="rect">
            <a:avLst/>
          </a:prstGeom>
          <a:noFill/>
        </p:spPr>
        <p:txBody>
          <a:bodyPr wrap="none" rtlCol="0">
            <a:spAutoFit/>
          </a:bodyPr>
          <a:lstStyle/>
          <a:p>
            <a:r>
              <a:rPr lang="en-US" dirty="0"/>
              <a:t>10 km</a:t>
            </a:r>
            <a:endParaRPr lang="en-GB" dirty="0"/>
          </a:p>
        </p:txBody>
      </p:sp>
      <p:cxnSp>
        <p:nvCxnSpPr>
          <p:cNvPr id="14" name="Straight Connector 13">
            <a:extLst>
              <a:ext uri="{FF2B5EF4-FFF2-40B4-BE49-F238E27FC236}">
                <a16:creationId xmlns:a16="http://schemas.microsoft.com/office/drawing/2014/main" id="{C0E04493-8B7F-468C-BC5E-E9336584CB03}"/>
              </a:ext>
            </a:extLst>
          </p:cNvPr>
          <p:cNvCxnSpPr>
            <a:cxnSpLocks/>
          </p:cNvCxnSpPr>
          <p:nvPr/>
        </p:nvCxnSpPr>
        <p:spPr>
          <a:xfrm>
            <a:off x="7787566" y="3939702"/>
            <a:ext cx="820703" cy="0"/>
          </a:xfrm>
          <a:prstGeom prst="line">
            <a:avLst/>
          </a:prstGeom>
          <a:ln>
            <a:prstDash val="lgDash"/>
          </a:ln>
        </p:spPr>
        <p:style>
          <a:lnRef idx="2">
            <a:schemeClr val="accent3"/>
          </a:lnRef>
          <a:fillRef idx="0">
            <a:schemeClr val="accent3"/>
          </a:fillRef>
          <a:effectRef idx="1">
            <a:schemeClr val="accent3"/>
          </a:effectRef>
          <a:fontRef idx="minor">
            <a:schemeClr val="tx1"/>
          </a:fontRef>
        </p:style>
      </p:cxnSp>
      <p:sp>
        <p:nvSpPr>
          <p:cNvPr id="22" name="TextBox 21">
            <a:extLst>
              <a:ext uri="{FF2B5EF4-FFF2-40B4-BE49-F238E27FC236}">
                <a16:creationId xmlns:a16="http://schemas.microsoft.com/office/drawing/2014/main" id="{E55C7078-36CE-4BC6-AAD5-2FF58D02A4F6}"/>
              </a:ext>
            </a:extLst>
          </p:cNvPr>
          <p:cNvSpPr txBox="1"/>
          <p:nvPr/>
        </p:nvSpPr>
        <p:spPr>
          <a:xfrm>
            <a:off x="9469374" y="5295392"/>
            <a:ext cx="1069524" cy="369332"/>
          </a:xfrm>
          <a:prstGeom prst="rect">
            <a:avLst/>
          </a:prstGeom>
          <a:noFill/>
        </p:spPr>
        <p:txBody>
          <a:bodyPr wrap="none" rtlCol="0">
            <a:spAutoFit/>
          </a:bodyPr>
          <a:lstStyle/>
          <a:p>
            <a:r>
              <a:rPr lang="en-US" dirty="0"/>
              <a:t>1000 km</a:t>
            </a:r>
            <a:endParaRPr lang="en-GB" dirty="0"/>
          </a:p>
        </p:txBody>
      </p:sp>
      <p:cxnSp>
        <p:nvCxnSpPr>
          <p:cNvPr id="23" name="Straight Connector 22">
            <a:extLst>
              <a:ext uri="{FF2B5EF4-FFF2-40B4-BE49-F238E27FC236}">
                <a16:creationId xmlns:a16="http://schemas.microsoft.com/office/drawing/2014/main" id="{5370EF9C-AAFB-411C-B68B-ECB1EFABED42}"/>
              </a:ext>
            </a:extLst>
          </p:cNvPr>
          <p:cNvCxnSpPr>
            <a:cxnSpLocks/>
            <a:stCxn id="25" idx="1"/>
          </p:cNvCxnSpPr>
          <p:nvPr/>
        </p:nvCxnSpPr>
        <p:spPr>
          <a:xfrm>
            <a:off x="8583771" y="3990490"/>
            <a:ext cx="8839" cy="1665551"/>
          </a:xfrm>
          <a:prstGeom prst="line">
            <a:avLst/>
          </a:prstGeom>
          <a:ln>
            <a:prstDash val="lgDash"/>
          </a:ln>
        </p:spPr>
        <p:style>
          <a:lnRef idx="2">
            <a:schemeClr val="accent3"/>
          </a:lnRef>
          <a:fillRef idx="0">
            <a:schemeClr val="accent3"/>
          </a:fillRef>
          <a:effectRef idx="1">
            <a:schemeClr val="accent3"/>
          </a:effectRef>
          <a:fontRef idx="minor">
            <a:schemeClr val="tx1"/>
          </a:fontRef>
        </p:style>
      </p:cxnSp>
      <p:sp>
        <p:nvSpPr>
          <p:cNvPr id="25" name="TextBox 24">
            <a:extLst>
              <a:ext uri="{FF2B5EF4-FFF2-40B4-BE49-F238E27FC236}">
                <a16:creationId xmlns:a16="http://schemas.microsoft.com/office/drawing/2014/main" id="{7499C34B-9180-4291-8720-53EB44207E32}"/>
              </a:ext>
            </a:extLst>
          </p:cNvPr>
          <p:cNvSpPr txBox="1"/>
          <p:nvPr/>
        </p:nvSpPr>
        <p:spPr>
          <a:xfrm>
            <a:off x="8583771" y="3621158"/>
            <a:ext cx="1639385" cy="738664"/>
          </a:xfrm>
          <a:prstGeom prst="rect">
            <a:avLst/>
          </a:prstGeom>
          <a:noFill/>
        </p:spPr>
        <p:txBody>
          <a:bodyPr wrap="square" rtlCol="0">
            <a:spAutoFit/>
          </a:bodyPr>
          <a:lstStyle/>
          <a:p>
            <a:r>
              <a:rPr lang="en-US" sz="1400" dirty="0">
                <a:solidFill>
                  <a:srgbClr val="A7BF76"/>
                </a:solidFill>
              </a:rPr>
              <a:t>~typical Aeolus wind observation resolution</a:t>
            </a:r>
            <a:endParaRPr lang="en-GB" sz="1400" dirty="0">
              <a:solidFill>
                <a:srgbClr val="A7BF76"/>
              </a:solidFill>
            </a:endParaRPr>
          </a:p>
        </p:txBody>
      </p:sp>
      <p:sp>
        <p:nvSpPr>
          <p:cNvPr id="29" name="TextBox 28">
            <a:extLst>
              <a:ext uri="{FF2B5EF4-FFF2-40B4-BE49-F238E27FC236}">
                <a16:creationId xmlns:a16="http://schemas.microsoft.com/office/drawing/2014/main" id="{AD20A673-F384-4355-8B11-A4D280CC1133}"/>
              </a:ext>
            </a:extLst>
          </p:cNvPr>
          <p:cNvSpPr txBox="1"/>
          <p:nvPr/>
        </p:nvSpPr>
        <p:spPr>
          <a:xfrm>
            <a:off x="8258504" y="5310199"/>
            <a:ext cx="947695" cy="369332"/>
          </a:xfrm>
          <a:prstGeom prst="rect">
            <a:avLst/>
          </a:prstGeom>
          <a:noFill/>
        </p:spPr>
        <p:txBody>
          <a:bodyPr wrap="none" rtlCol="0">
            <a:spAutoFit/>
          </a:bodyPr>
          <a:lstStyle/>
          <a:p>
            <a:r>
              <a:rPr lang="en-US" dirty="0">
                <a:solidFill>
                  <a:srgbClr val="A7BF76"/>
                </a:solidFill>
              </a:rPr>
              <a:t>&lt;90 km</a:t>
            </a:r>
            <a:endParaRPr lang="en-GB" dirty="0">
              <a:solidFill>
                <a:srgbClr val="A7BF76"/>
              </a:solidFill>
            </a:endParaRPr>
          </a:p>
        </p:txBody>
      </p:sp>
      <p:sp>
        <p:nvSpPr>
          <p:cNvPr id="12" name="Oval 11">
            <a:extLst>
              <a:ext uri="{FF2B5EF4-FFF2-40B4-BE49-F238E27FC236}">
                <a16:creationId xmlns:a16="http://schemas.microsoft.com/office/drawing/2014/main" id="{12D0CDD2-C77B-4E53-93C6-38FA80F44D41}"/>
              </a:ext>
            </a:extLst>
          </p:cNvPr>
          <p:cNvSpPr/>
          <p:nvPr/>
        </p:nvSpPr>
        <p:spPr>
          <a:xfrm>
            <a:off x="8472648" y="3870615"/>
            <a:ext cx="200990" cy="119875"/>
          </a:xfrm>
          <a:prstGeom prst="ellipse">
            <a:avLst/>
          </a:prstGeom>
          <a:solidFill>
            <a:srgbClr val="ACC37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DE746289-B5FB-40A2-ACB7-9B8E77F7DF70}"/>
              </a:ext>
            </a:extLst>
          </p:cNvPr>
          <p:cNvSpPr txBox="1"/>
          <p:nvPr/>
        </p:nvSpPr>
        <p:spPr>
          <a:xfrm>
            <a:off x="7991944" y="1515565"/>
            <a:ext cx="3608680" cy="369332"/>
          </a:xfrm>
          <a:prstGeom prst="rect">
            <a:avLst/>
          </a:prstGeom>
          <a:noFill/>
        </p:spPr>
        <p:txBody>
          <a:bodyPr wrap="none" rtlCol="0">
            <a:spAutoFit/>
          </a:bodyPr>
          <a:lstStyle/>
          <a:p>
            <a:r>
              <a:rPr lang="en-GB" b="1" u="sng" dirty="0"/>
              <a:t>Geostrophic adjustment theory</a:t>
            </a:r>
          </a:p>
        </p:txBody>
      </p:sp>
    </p:spTree>
    <p:extLst>
      <p:ext uri="{BB962C8B-B14F-4D97-AF65-F5344CB8AC3E}">
        <p14:creationId xmlns:p14="http://schemas.microsoft.com/office/powerpoint/2010/main" val="3834506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7" grpId="0"/>
      <p:bldP spid="18" grpId="0"/>
      <p:bldP spid="19" grpId="0"/>
      <p:bldP spid="20" grpId="0"/>
      <p:bldP spid="9" grpId="0"/>
      <p:bldP spid="7" grpId="0"/>
      <p:bldP spid="21" grpId="0"/>
      <p:bldP spid="22" grpId="0"/>
      <p:bldP spid="25" grpId="0"/>
      <p:bldP spid="29" grpId="0"/>
      <p:bldP spid="12" grpId="0" animBg="1"/>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0A36F-A4F9-4DB3-BA94-3C8A76E90F47}"/>
              </a:ext>
            </a:extLst>
          </p:cNvPr>
          <p:cNvSpPr>
            <a:spLocks noGrp="1"/>
          </p:cNvSpPr>
          <p:nvPr>
            <p:ph type="title"/>
          </p:nvPr>
        </p:nvSpPr>
        <p:spPr>
          <a:xfrm>
            <a:off x="509158" y="15047"/>
            <a:ext cx="7869600" cy="369332"/>
          </a:xfrm>
        </p:spPr>
        <p:txBody>
          <a:bodyPr/>
          <a:lstStyle/>
          <a:p>
            <a:r>
              <a:rPr lang="en-GB" dirty="0"/>
              <a:t>Summary of lecture on Aeolus</a:t>
            </a:r>
          </a:p>
        </p:txBody>
      </p:sp>
      <p:sp>
        <p:nvSpPr>
          <p:cNvPr id="3" name="Content Placeholder 2">
            <a:extLst>
              <a:ext uri="{FF2B5EF4-FFF2-40B4-BE49-F238E27FC236}">
                <a16:creationId xmlns:a16="http://schemas.microsoft.com/office/drawing/2014/main" id="{1993D21F-B8D4-445E-9A40-360A3132EB64}"/>
              </a:ext>
            </a:extLst>
          </p:cNvPr>
          <p:cNvSpPr>
            <a:spLocks noGrp="1"/>
          </p:cNvSpPr>
          <p:nvPr>
            <p:ph sz="quarter" idx="14"/>
          </p:nvPr>
        </p:nvSpPr>
        <p:spPr>
          <a:xfrm>
            <a:off x="509158" y="384379"/>
            <a:ext cx="11170508" cy="5424460"/>
          </a:xfrm>
        </p:spPr>
        <p:txBody>
          <a:bodyPr/>
          <a:lstStyle/>
          <a:p>
            <a:r>
              <a:rPr lang="en-GB" sz="2000" dirty="0"/>
              <a:t>Aeolus is the first Doppler wind lidar and space, </a:t>
            </a:r>
            <a:r>
              <a:rPr lang="en-GB" sz="2000" i="1" dirty="0"/>
              <a:t>and hopefully not the last</a:t>
            </a:r>
          </a:p>
          <a:p>
            <a:r>
              <a:rPr lang="en-GB" sz="2000" dirty="0"/>
              <a:t>Has demonstrated the principle of measuring wind profiles from space of sufficient quality to improve global NWP forecasts by a decent amount</a:t>
            </a:r>
          </a:p>
          <a:p>
            <a:pPr marL="342900" indent="-342900"/>
            <a:r>
              <a:rPr lang="en-GB" sz="2000" dirty="0"/>
              <a:t>NWP impact is of good magnitude considering that &lt; 1% of observation assimilated are from Aeolus and that this is a new technology with many data quality issues</a:t>
            </a:r>
          </a:p>
          <a:p>
            <a:pPr lvl="1"/>
            <a:r>
              <a:rPr lang="en-GB" sz="1800" dirty="0"/>
              <a:t>Second largest satellite instrument FSOI when signal was highest</a:t>
            </a:r>
          </a:p>
          <a:p>
            <a:r>
              <a:rPr lang="en-GB" sz="2000" dirty="0"/>
              <a:t>If random errors met original aim of 2.5 m/s (rather than 4-5 m/s for the Rayleigh), then it is thought that the impact would be significantly larger</a:t>
            </a:r>
          </a:p>
          <a:p>
            <a:r>
              <a:rPr lang="en-GB" sz="2000" b="1" dirty="0"/>
              <a:t>Future: </a:t>
            </a:r>
          </a:p>
          <a:p>
            <a:pPr lvl="1"/>
            <a:r>
              <a:rPr lang="en-GB" sz="1800" dirty="0"/>
              <a:t>A switch back to laser FM-A is probably going to be necessary this year</a:t>
            </a:r>
          </a:p>
          <a:p>
            <a:pPr lvl="1"/>
            <a:r>
              <a:rPr lang="en-GB" sz="1800" dirty="0"/>
              <a:t>The available onboard fuel for such a low orbit means Aeolus will probably last to 2023-2024 (increased solar activity – drag)</a:t>
            </a:r>
          </a:p>
          <a:p>
            <a:pPr lvl="1"/>
            <a:r>
              <a:rPr lang="en-GB" sz="1800" dirty="0"/>
              <a:t>An </a:t>
            </a:r>
            <a:r>
              <a:rPr lang="en-GB" sz="1800" b="1" dirty="0"/>
              <a:t>operational follow-on mission </a:t>
            </a:r>
            <a:r>
              <a:rPr lang="en-GB" sz="1800" dirty="0"/>
              <a:t>with two satellites (one after the other) in 2030 time-frame being considered by ESA/EUMETSAT (phase A/B1 is in progress)</a:t>
            </a:r>
          </a:p>
          <a:p>
            <a:pPr lvl="1"/>
            <a:r>
              <a:rPr lang="en-GB" sz="1800" dirty="0"/>
              <a:t>The operational follow-on mission design </a:t>
            </a:r>
            <a:r>
              <a:rPr lang="en-GB" sz="1800" b="1" dirty="0"/>
              <a:t>improves many aspects </a:t>
            </a:r>
            <a:r>
              <a:rPr lang="en-GB" sz="1800" dirty="0"/>
              <a:t>of Aeolus e.g. more stable laser(s), more vertical range-bins, better radiometric performance of the transmit-receive path (alignment), reduced risk of LIC (bistatic design)</a:t>
            </a:r>
          </a:p>
          <a:p>
            <a:pPr lvl="1"/>
            <a:endParaRPr lang="en-GB" sz="1800" dirty="0"/>
          </a:p>
        </p:txBody>
      </p:sp>
      <p:sp>
        <p:nvSpPr>
          <p:cNvPr id="4" name="Slide Number Placeholder 3">
            <a:extLst>
              <a:ext uri="{FF2B5EF4-FFF2-40B4-BE49-F238E27FC236}">
                <a16:creationId xmlns:a16="http://schemas.microsoft.com/office/drawing/2014/main" id="{96A39030-43C5-41C0-985A-A01BAFD957F6}"/>
              </a:ext>
            </a:extLst>
          </p:cNvPr>
          <p:cNvSpPr>
            <a:spLocks noGrp="1"/>
          </p:cNvSpPr>
          <p:nvPr>
            <p:ph type="sldNum" sz="quarter" idx="10"/>
          </p:nvPr>
        </p:nvSpPr>
        <p:spPr/>
        <p:txBody>
          <a:bodyPr/>
          <a:lstStyle/>
          <a:p>
            <a:fld id="{6B3B0B0F-E794-1244-9699-107C60B9C23A}" type="slidenum">
              <a:rPr lang="en-US" smtClean="0"/>
              <a:pPr/>
              <a:t>50</a:t>
            </a:fld>
            <a:endParaRPr lang="en-US" dirty="0"/>
          </a:p>
        </p:txBody>
      </p:sp>
      <p:sp>
        <p:nvSpPr>
          <p:cNvPr id="5" name="Footer Placeholder 4">
            <a:extLst>
              <a:ext uri="{FF2B5EF4-FFF2-40B4-BE49-F238E27FC236}">
                <a16:creationId xmlns:a16="http://schemas.microsoft.com/office/drawing/2014/main" id="{A5041E35-19DC-4C55-B428-46C8A8C9F42C}"/>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16680182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58CEA-9AF0-4FFF-BCB2-1E23B70F1080}"/>
              </a:ext>
            </a:extLst>
          </p:cNvPr>
          <p:cNvSpPr>
            <a:spLocks noGrp="1"/>
          </p:cNvSpPr>
          <p:nvPr>
            <p:ph type="title"/>
          </p:nvPr>
        </p:nvSpPr>
        <p:spPr>
          <a:xfrm>
            <a:off x="5129529" y="2670028"/>
            <a:ext cx="4155873" cy="369332"/>
          </a:xfrm>
        </p:spPr>
        <p:txBody>
          <a:bodyPr/>
          <a:lstStyle/>
          <a:p>
            <a:r>
              <a:rPr lang="en-GB" dirty="0"/>
              <a:t>The end</a:t>
            </a:r>
          </a:p>
        </p:txBody>
      </p:sp>
      <p:sp>
        <p:nvSpPr>
          <p:cNvPr id="4" name="Slide Number Placeholder 3">
            <a:extLst>
              <a:ext uri="{FF2B5EF4-FFF2-40B4-BE49-F238E27FC236}">
                <a16:creationId xmlns:a16="http://schemas.microsoft.com/office/drawing/2014/main" id="{98E4A632-1A53-4EC8-8943-0B9FB1E46A2C}"/>
              </a:ext>
            </a:extLst>
          </p:cNvPr>
          <p:cNvSpPr>
            <a:spLocks noGrp="1"/>
          </p:cNvSpPr>
          <p:nvPr>
            <p:ph type="sldNum" sz="quarter" idx="10"/>
          </p:nvPr>
        </p:nvSpPr>
        <p:spPr/>
        <p:txBody>
          <a:bodyPr/>
          <a:lstStyle/>
          <a:p>
            <a:fld id="{6B3B0B0F-E794-1244-9699-107C60B9C23A}" type="slidenum">
              <a:rPr lang="en-US" smtClean="0"/>
              <a:pPr/>
              <a:t>51</a:t>
            </a:fld>
            <a:endParaRPr lang="en-US" dirty="0"/>
          </a:p>
        </p:txBody>
      </p:sp>
      <p:sp>
        <p:nvSpPr>
          <p:cNvPr id="5" name="Footer Placeholder 4">
            <a:extLst>
              <a:ext uri="{FF2B5EF4-FFF2-40B4-BE49-F238E27FC236}">
                <a16:creationId xmlns:a16="http://schemas.microsoft.com/office/drawing/2014/main" id="{EB5ECCFD-2792-4584-8120-2B7DE25C47F5}"/>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12312510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C64C9-F351-4C44-9769-B244EA18823F}"/>
              </a:ext>
            </a:extLst>
          </p:cNvPr>
          <p:cNvSpPr>
            <a:spLocks noGrp="1"/>
          </p:cNvSpPr>
          <p:nvPr>
            <p:ph type="title"/>
          </p:nvPr>
        </p:nvSpPr>
        <p:spPr>
          <a:xfrm>
            <a:off x="4672541" y="2691308"/>
            <a:ext cx="7869600" cy="369332"/>
          </a:xfrm>
        </p:spPr>
        <p:txBody>
          <a:bodyPr/>
          <a:lstStyle/>
          <a:p>
            <a:r>
              <a:rPr lang="en-GB" dirty="0"/>
              <a:t>Backup slides</a:t>
            </a:r>
          </a:p>
        </p:txBody>
      </p:sp>
      <p:sp>
        <p:nvSpPr>
          <p:cNvPr id="4" name="Slide Number Placeholder 3">
            <a:extLst>
              <a:ext uri="{FF2B5EF4-FFF2-40B4-BE49-F238E27FC236}">
                <a16:creationId xmlns:a16="http://schemas.microsoft.com/office/drawing/2014/main" id="{8E4A8317-AE19-4794-BAAD-039076CD92C6}"/>
              </a:ext>
            </a:extLst>
          </p:cNvPr>
          <p:cNvSpPr>
            <a:spLocks noGrp="1"/>
          </p:cNvSpPr>
          <p:nvPr>
            <p:ph type="sldNum" sz="quarter" idx="10"/>
          </p:nvPr>
        </p:nvSpPr>
        <p:spPr/>
        <p:txBody>
          <a:bodyPr/>
          <a:lstStyle/>
          <a:p>
            <a:fld id="{6B3B0B0F-E794-1244-9699-107C60B9C23A}" type="slidenum">
              <a:rPr lang="en-US" smtClean="0"/>
              <a:pPr/>
              <a:t>52</a:t>
            </a:fld>
            <a:endParaRPr lang="en-US" dirty="0"/>
          </a:p>
        </p:txBody>
      </p:sp>
      <p:sp>
        <p:nvSpPr>
          <p:cNvPr id="5" name="Footer Placeholder 4">
            <a:extLst>
              <a:ext uri="{FF2B5EF4-FFF2-40B4-BE49-F238E27FC236}">
                <a16:creationId xmlns:a16="http://schemas.microsoft.com/office/drawing/2014/main" id="{DF2D9192-8E8A-4B9E-BF52-F8B957C2C8EE}"/>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18627998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4CC23C-2A61-4871-BEC6-1A2BCCC8A8A1}"/>
              </a:ext>
            </a:extLst>
          </p:cNvPr>
          <p:cNvSpPr>
            <a:spLocks noGrp="1"/>
          </p:cNvSpPr>
          <p:nvPr>
            <p:ph type="title"/>
          </p:nvPr>
        </p:nvSpPr>
        <p:spPr>
          <a:xfrm>
            <a:off x="693634" y="207969"/>
            <a:ext cx="7869600" cy="369332"/>
          </a:xfrm>
        </p:spPr>
        <p:txBody>
          <a:bodyPr/>
          <a:lstStyle/>
          <a:p>
            <a:r>
              <a:rPr lang="en-GB" dirty="0"/>
              <a:t>Aeolus’ orbital parameters</a:t>
            </a:r>
          </a:p>
        </p:txBody>
      </p:sp>
      <p:sp>
        <p:nvSpPr>
          <p:cNvPr id="4" name="Slide Number Placeholder 3">
            <a:extLst>
              <a:ext uri="{FF2B5EF4-FFF2-40B4-BE49-F238E27FC236}">
                <a16:creationId xmlns:a16="http://schemas.microsoft.com/office/drawing/2014/main" id="{E7314034-82AC-4724-A82A-8A8FA4E3CF09}"/>
              </a:ext>
            </a:extLst>
          </p:cNvPr>
          <p:cNvSpPr>
            <a:spLocks noGrp="1"/>
          </p:cNvSpPr>
          <p:nvPr>
            <p:ph type="sldNum" sz="quarter" idx="10"/>
          </p:nvPr>
        </p:nvSpPr>
        <p:spPr/>
        <p:txBody>
          <a:bodyPr/>
          <a:lstStyle/>
          <a:p>
            <a:fld id="{6B3B0B0F-E794-1244-9699-107C60B9C23A}" type="slidenum">
              <a:rPr lang="en-US" smtClean="0"/>
              <a:pPr/>
              <a:t>53</a:t>
            </a:fld>
            <a:endParaRPr lang="en-US" dirty="0"/>
          </a:p>
        </p:txBody>
      </p:sp>
      <p:sp>
        <p:nvSpPr>
          <p:cNvPr id="5" name="Footer Placeholder 4">
            <a:extLst>
              <a:ext uri="{FF2B5EF4-FFF2-40B4-BE49-F238E27FC236}">
                <a16:creationId xmlns:a16="http://schemas.microsoft.com/office/drawing/2014/main" id="{51C41B6C-3F96-4D96-8DB3-68D299A8B283}"/>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8" name="Picture 7">
            <a:extLst>
              <a:ext uri="{FF2B5EF4-FFF2-40B4-BE49-F238E27FC236}">
                <a16:creationId xmlns:a16="http://schemas.microsoft.com/office/drawing/2014/main" id="{19403C2F-B0E9-4A3C-83AD-754EEE4010D0}"/>
              </a:ext>
            </a:extLst>
          </p:cNvPr>
          <p:cNvPicPr>
            <a:picLocks noChangeAspect="1"/>
          </p:cNvPicPr>
          <p:nvPr/>
        </p:nvPicPr>
        <p:blipFill>
          <a:blip r:embed="rId2"/>
          <a:stretch>
            <a:fillRect/>
          </a:stretch>
        </p:blipFill>
        <p:spPr>
          <a:xfrm>
            <a:off x="-1" y="591485"/>
            <a:ext cx="7117237" cy="3885945"/>
          </a:xfrm>
          <a:prstGeom prst="rect">
            <a:avLst/>
          </a:prstGeom>
        </p:spPr>
      </p:pic>
      <p:cxnSp>
        <p:nvCxnSpPr>
          <p:cNvPr id="10" name="Straight Arrow Connector 9">
            <a:extLst>
              <a:ext uri="{FF2B5EF4-FFF2-40B4-BE49-F238E27FC236}">
                <a16:creationId xmlns:a16="http://schemas.microsoft.com/office/drawing/2014/main" id="{4755C94C-92B9-4818-9771-227D77AB5EAA}"/>
              </a:ext>
            </a:extLst>
          </p:cNvPr>
          <p:cNvCxnSpPr>
            <a:cxnSpLocks/>
          </p:cNvCxnSpPr>
          <p:nvPr/>
        </p:nvCxnSpPr>
        <p:spPr>
          <a:xfrm flipH="1" flipV="1">
            <a:off x="4949687" y="2589337"/>
            <a:ext cx="389614" cy="87464"/>
          </a:xfrm>
          <a:prstGeom prst="straightConnector1">
            <a:avLst/>
          </a:prstGeom>
          <a:ln>
            <a:solidFill>
              <a:schemeClr val="accent4">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30FEFFA9-F6AF-4422-84CF-353D454FB297}"/>
              </a:ext>
            </a:extLst>
          </p:cNvPr>
          <p:cNvCxnSpPr>
            <a:cxnSpLocks/>
          </p:cNvCxnSpPr>
          <p:nvPr/>
        </p:nvCxnSpPr>
        <p:spPr>
          <a:xfrm flipH="1" flipV="1">
            <a:off x="1770386" y="2614175"/>
            <a:ext cx="389614" cy="87464"/>
          </a:xfrm>
          <a:prstGeom prst="straightConnector1">
            <a:avLst/>
          </a:prstGeom>
          <a:ln>
            <a:solidFill>
              <a:schemeClr val="accent4">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73B90D6-ABD2-44C2-A9D8-4BE77B646EC7}"/>
              </a:ext>
            </a:extLst>
          </p:cNvPr>
          <p:cNvCxnSpPr>
            <a:cxnSpLocks/>
          </p:cNvCxnSpPr>
          <p:nvPr/>
        </p:nvCxnSpPr>
        <p:spPr>
          <a:xfrm flipH="1">
            <a:off x="2192364" y="1576227"/>
            <a:ext cx="60642" cy="712538"/>
          </a:xfrm>
          <a:prstGeom prst="straightConnector1">
            <a:avLst/>
          </a:prstGeom>
          <a:ln w="34925">
            <a:tailEnd type="triangle" w="lg" len="med"/>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F99AA4F5-17C6-4D24-A4B8-E023D23690B2}"/>
              </a:ext>
            </a:extLst>
          </p:cNvPr>
          <p:cNvCxnSpPr>
            <a:cxnSpLocks/>
          </p:cNvCxnSpPr>
          <p:nvPr/>
        </p:nvCxnSpPr>
        <p:spPr>
          <a:xfrm flipH="1">
            <a:off x="5458120" y="1262821"/>
            <a:ext cx="188410" cy="791852"/>
          </a:xfrm>
          <a:prstGeom prst="straightConnector1">
            <a:avLst/>
          </a:prstGeom>
          <a:ln w="34925">
            <a:tailEnd type="triangle" w="lg" len="med"/>
          </a:ln>
        </p:spPr>
        <p:style>
          <a:lnRef idx="2">
            <a:schemeClr val="accent1"/>
          </a:lnRef>
          <a:fillRef idx="0">
            <a:schemeClr val="accent1"/>
          </a:fillRef>
          <a:effectRef idx="1">
            <a:schemeClr val="accent1"/>
          </a:effectRef>
          <a:fontRef idx="minor">
            <a:schemeClr val="tx1"/>
          </a:fontRef>
        </p:style>
      </p:cxnSp>
      <p:sp>
        <p:nvSpPr>
          <p:cNvPr id="6" name="Content Placeholder 5">
            <a:extLst>
              <a:ext uri="{FF2B5EF4-FFF2-40B4-BE49-F238E27FC236}">
                <a16:creationId xmlns:a16="http://schemas.microsoft.com/office/drawing/2014/main" id="{3EC70BE8-014C-4E0A-BE05-847968B2EC75}"/>
              </a:ext>
            </a:extLst>
          </p:cNvPr>
          <p:cNvSpPr txBox="1">
            <a:spLocks noGrp="1"/>
          </p:cNvSpPr>
          <p:nvPr>
            <p:ph sz="quarter" idx="14"/>
          </p:nvPr>
        </p:nvSpPr>
        <p:spPr>
          <a:xfrm>
            <a:off x="7350873" y="222153"/>
            <a:ext cx="4253523" cy="3949799"/>
          </a:xfrm>
          <a:prstGeom prst="rect">
            <a:avLst/>
          </a:prstGeom>
          <a:noFill/>
        </p:spPr>
        <p:txBody>
          <a:bodyPr wrap="square" rtlCol="0">
            <a:spAutoFit/>
          </a:bodyPr>
          <a:lstStyle/>
          <a:p>
            <a:pPr marL="285750" indent="-285750">
              <a:buFont typeface="Arial" panose="020B0604020202020204" pitchFamily="34" charset="0"/>
              <a:buChar char="•"/>
            </a:pPr>
            <a:r>
              <a:rPr lang="en-GB" sz="2400" dirty="0">
                <a:solidFill>
                  <a:srgbClr val="000000"/>
                </a:solidFill>
                <a:latin typeface="Arial"/>
              </a:rPr>
              <a:t>Dawn-dusk sun synchronous (18:00 ascending node)</a:t>
            </a:r>
          </a:p>
          <a:p>
            <a:pPr marL="285750" indent="-285750">
              <a:buFont typeface="Arial" panose="020B0604020202020204" pitchFamily="34" charset="0"/>
              <a:buChar char="•"/>
            </a:pPr>
            <a:r>
              <a:rPr lang="en-GB" sz="2400" dirty="0">
                <a:solidFill>
                  <a:srgbClr val="000000"/>
                </a:solidFill>
                <a:latin typeface="Arial"/>
              </a:rPr>
              <a:t>7 day repeat cycle (111 orbits)</a:t>
            </a:r>
          </a:p>
          <a:p>
            <a:pPr marL="285750" indent="-285750">
              <a:buFont typeface="Arial" panose="020B0604020202020204" pitchFamily="34" charset="0"/>
              <a:buChar char="•"/>
            </a:pPr>
            <a:r>
              <a:rPr lang="en-GB" sz="2400" dirty="0">
                <a:solidFill>
                  <a:srgbClr val="000000"/>
                </a:solidFill>
                <a:latin typeface="Arial"/>
              </a:rPr>
              <a:t>Inclination: ~97 degrees</a:t>
            </a:r>
          </a:p>
          <a:p>
            <a:pPr marL="285750" indent="-285750">
              <a:buFont typeface="Arial" panose="020B0604020202020204" pitchFamily="34" charset="0"/>
              <a:buChar char="•"/>
            </a:pPr>
            <a:r>
              <a:rPr lang="en-GB" sz="2400" dirty="0">
                <a:solidFill>
                  <a:srgbClr val="000000"/>
                </a:solidFill>
                <a:latin typeface="Arial"/>
              </a:rPr>
              <a:t>Altitude: ~320 km</a:t>
            </a:r>
          </a:p>
          <a:p>
            <a:pPr marL="285750" indent="-285750">
              <a:buFont typeface="Arial" panose="020B0604020202020204" pitchFamily="34" charset="0"/>
              <a:buChar char="•"/>
            </a:pPr>
            <a:r>
              <a:rPr lang="en-GB" sz="2400" dirty="0">
                <a:solidFill>
                  <a:srgbClr val="000000"/>
                </a:solidFill>
                <a:latin typeface="Arial"/>
              </a:rPr>
              <a:t>The laser points towards the dark side of the terminator to reduce UV solar background noise – but this can’t be avoided over the poles in summer</a:t>
            </a:r>
          </a:p>
        </p:txBody>
      </p:sp>
    </p:spTree>
    <p:extLst>
      <p:ext uri="{BB962C8B-B14F-4D97-AF65-F5344CB8AC3E}">
        <p14:creationId xmlns:p14="http://schemas.microsoft.com/office/powerpoint/2010/main" val="42202083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95942-9BF7-48CE-B9AA-C469955640C8}"/>
              </a:ext>
            </a:extLst>
          </p:cNvPr>
          <p:cNvSpPr>
            <a:spLocks noGrp="1"/>
          </p:cNvSpPr>
          <p:nvPr>
            <p:ph type="title"/>
          </p:nvPr>
        </p:nvSpPr>
        <p:spPr/>
        <p:txBody>
          <a:bodyPr/>
          <a:lstStyle/>
          <a:p>
            <a:r>
              <a:rPr lang="en-GB" dirty="0"/>
              <a:t>Some features of DWL</a:t>
            </a:r>
          </a:p>
        </p:txBody>
      </p:sp>
      <p:sp>
        <p:nvSpPr>
          <p:cNvPr id="3" name="Content Placeholder 2">
            <a:extLst>
              <a:ext uri="{FF2B5EF4-FFF2-40B4-BE49-F238E27FC236}">
                <a16:creationId xmlns:a16="http://schemas.microsoft.com/office/drawing/2014/main" id="{640825B0-5DC4-471C-89FD-2C36CDB391D4}"/>
              </a:ext>
            </a:extLst>
          </p:cNvPr>
          <p:cNvSpPr>
            <a:spLocks noGrp="1"/>
          </p:cNvSpPr>
          <p:nvPr>
            <p:ph sz="quarter" idx="14"/>
          </p:nvPr>
        </p:nvSpPr>
        <p:spPr/>
        <p:txBody>
          <a:bodyPr/>
          <a:lstStyle/>
          <a:p>
            <a:r>
              <a:rPr lang="en-GB" sz="2000" dirty="0">
                <a:solidFill>
                  <a:schemeClr val="tx2"/>
                </a:solidFill>
              </a:rPr>
              <a:t>Advantages:</a:t>
            </a:r>
          </a:p>
          <a:p>
            <a:pPr lvl="1"/>
            <a:r>
              <a:rPr lang="en-GB" sz="2000" dirty="0"/>
              <a:t>Good vertical and horizontal resolution is possible</a:t>
            </a:r>
          </a:p>
          <a:p>
            <a:pPr lvl="1"/>
            <a:r>
              <a:rPr lang="en-GB" sz="2000" dirty="0"/>
              <a:t>Not many processing steps and assumptions to get wind i.e. reasonably direct measure of the geophysical variable</a:t>
            </a:r>
          </a:p>
          <a:p>
            <a:pPr lvl="1"/>
            <a:r>
              <a:rPr lang="en-GB" sz="2000" dirty="0"/>
              <a:t>Provides vertical profiles of wind (along line-of-sight)</a:t>
            </a:r>
          </a:p>
          <a:p>
            <a:r>
              <a:rPr lang="en-GB" sz="2000" dirty="0">
                <a:solidFill>
                  <a:schemeClr val="tx2"/>
                </a:solidFill>
              </a:rPr>
              <a:t>Disadvantages:</a:t>
            </a:r>
          </a:p>
          <a:p>
            <a:pPr lvl="1"/>
            <a:r>
              <a:rPr lang="en-GB" sz="2000" dirty="0"/>
              <a:t>Totally attenuated by optically thick cloud or aerosol</a:t>
            </a:r>
          </a:p>
          <a:p>
            <a:pPr lvl="1"/>
            <a:r>
              <a:rPr lang="en-GB" sz="2000" dirty="0"/>
              <a:t>Space-borne DWL:</a:t>
            </a:r>
          </a:p>
          <a:p>
            <a:pPr lvl="2"/>
            <a:r>
              <a:rPr lang="en-GB" sz="2000" dirty="0"/>
              <a:t>Complex technology – Aeolus was delayed by a decade!</a:t>
            </a:r>
          </a:p>
          <a:p>
            <a:pPr lvl="2"/>
            <a:r>
              <a:rPr lang="en-GB" sz="2000" dirty="0"/>
              <a:t>Several LOS “looks” are required to get </a:t>
            </a:r>
            <a:r>
              <a:rPr lang="en-GB" sz="2000" u="sng" dirty="0"/>
              <a:t>vector</a:t>
            </a:r>
            <a:r>
              <a:rPr lang="en-GB" sz="2000" dirty="0"/>
              <a:t> wind, nominally have wind component along the LOS</a:t>
            </a:r>
          </a:p>
          <a:p>
            <a:pPr lvl="2"/>
            <a:r>
              <a:rPr lang="en-GB" sz="2000" dirty="0"/>
              <a:t>Limited sampling across-track (e.g. sub-satellite “curtain”)</a:t>
            </a:r>
          </a:p>
          <a:p>
            <a:pPr lvl="2"/>
            <a:r>
              <a:rPr lang="en-GB" sz="2000" dirty="0"/>
              <a:t>Due to 1/r</a:t>
            </a:r>
            <a:r>
              <a:rPr lang="en-GB" sz="2000" baseline="30000" dirty="0"/>
              <a:t>2</a:t>
            </a:r>
            <a:r>
              <a:rPr lang="en-GB" sz="2000" dirty="0"/>
              <a:t> dependence of signal, then needs to be relatively low orbit (closer to target)</a:t>
            </a:r>
          </a:p>
          <a:p>
            <a:pPr lvl="1"/>
            <a:r>
              <a:rPr lang="en-GB" sz="2000" dirty="0"/>
              <a:t>Calibration can be tricky</a:t>
            </a:r>
          </a:p>
          <a:p>
            <a:endParaRPr lang="en-GB" sz="2000" dirty="0"/>
          </a:p>
        </p:txBody>
      </p:sp>
      <p:sp>
        <p:nvSpPr>
          <p:cNvPr id="4" name="Slide Number Placeholder 3">
            <a:extLst>
              <a:ext uri="{FF2B5EF4-FFF2-40B4-BE49-F238E27FC236}">
                <a16:creationId xmlns:a16="http://schemas.microsoft.com/office/drawing/2014/main" id="{45372E77-34C4-49CF-8D5B-6CC24A502A80}"/>
              </a:ext>
            </a:extLst>
          </p:cNvPr>
          <p:cNvSpPr>
            <a:spLocks noGrp="1"/>
          </p:cNvSpPr>
          <p:nvPr>
            <p:ph type="sldNum" sz="quarter" idx="10"/>
          </p:nvPr>
        </p:nvSpPr>
        <p:spPr/>
        <p:txBody>
          <a:bodyPr/>
          <a:lstStyle/>
          <a:p>
            <a:fld id="{6B3B0B0F-E794-1244-9699-107C60B9C23A}" type="slidenum">
              <a:rPr lang="en-US" smtClean="0"/>
              <a:pPr/>
              <a:t>54</a:t>
            </a:fld>
            <a:endParaRPr lang="en-US" dirty="0"/>
          </a:p>
        </p:txBody>
      </p:sp>
      <p:sp>
        <p:nvSpPr>
          <p:cNvPr id="5" name="Footer Placeholder 4">
            <a:extLst>
              <a:ext uri="{FF2B5EF4-FFF2-40B4-BE49-F238E27FC236}">
                <a16:creationId xmlns:a16="http://schemas.microsoft.com/office/drawing/2014/main" id="{4F439305-4169-4769-A9F6-45CCDF710EDD}"/>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95189731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7C584-2634-495F-8E4D-3B440743B78F}"/>
              </a:ext>
            </a:extLst>
          </p:cNvPr>
          <p:cNvSpPr>
            <a:spLocks noGrp="1"/>
          </p:cNvSpPr>
          <p:nvPr>
            <p:ph type="title"/>
          </p:nvPr>
        </p:nvSpPr>
        <p:spPr/>
        <p:txBody>
          <a:bodyPr/>
          <a:lstStyle/>
          <a:p>
            <a:r>
              <a:rPr lang="en-GB" dirty="0"/>
              <a:t>Types of Doppler wind lidar</a:t>
            </a:r>
          </a:p>
        </p:txBody>
      </p:sp>
      <p:sp>
        <p:nvSpPr>
          <p:cNvPr id="3" name="Content Placeholder 2">
            <a:extLst>
              <a:ext uri="{FF2B5EF4-FFF2-40B4-BE49-F238E27FC236}">
                <a16:creationId xmlns:a16="http://schemas.microsoft.com/office/drawing/2014/main" id="{0CC8B67F-57B3-4B1E-89A8-1E3FC5B4524F}"/>
              </a:ext>
            </a:extLst>
          </p:cNvPr>
          <p:cNvSpPr>
            <a:spLocks noGrp="1"/>
          </p:cNvSpPr>
          <p:nvPr>
            <p:ph sz="quarter" idx="14"/>
          </p:nvPr>
        </p:nvSpPr>
        <p:spPr>
          <a:xfrm>
            <a:off x="2159611" y="936000"/>
            <a:ext cx="7869601" cy="4986000"/>
          </a:xfrm>
        </p:spPr>
        <p:txBody>
          <a:bodyPr/>
          <a:lstStyle/>
          <a:p>
            <a:r>
              <a:rPr lang="en-GB" sz="2000" dirty="0">
                <a:solidFill>
                  <a:schemeClr val="tx2"/>
                </a:solidFill>
              </a:rPr>
              <a:t>Coherent detection</a:t>
            </a:r>
          </a:p>
          <a:p>
            <a:pPr lvl="1"/>
            <a:r>
              <a:rPr lang="en-GB" sz="2000" dirty="0"/>
              <a:t>Detecting beat signal mixing of returned signal with internal reference</a:t>
            </a:r>
          </a:p>
          <a:p>
            <a:pPr lvl="1"/>
            <a:r>
              <a:rPr lang="en-GB" sz="2000" dirty="0"/>
              <a:t>Particulate (Mie) scattering only</a:t>
            </a:r>
          </a:p>
          <a:p>
            <a:r>
              <a:rPr lang="en-GB" sz="2000" b="1" dirty="0">
                <a:solidFill>
                  <a:schemeClr val="tx2"/>
                </a:solidFill>
              </a:rPr>
              <a:t>Direct detection:</a:t>
            </a:r>
          </a:p>
          <a:p>
            <a:pPr lvl="1"/>
            <a:r>
              <a:rPr lang="en-GB" sz="2000" dirty="0">
                <a:solidFill>
                  <a:schemeClr val="accent1">
                    <a:lumMod val="75000"/>
                  </a:schemeClr>
                </a:solidFill>
              </a:rPr>
              <a:t>Aeolus uses this</a:t>
            </a:r>
          </a:p>
          <a:p>
            <a:pPr lvl="1"/>
            <a:r>
              <a:rPr lang="en-GB" sz="2000" dirty="0"/>
              <a:t>Measurement is </a:t>
            </a:r>
            <a:r>
              <a:rPr lang="en-GB" sz="2000" i="1" dirty="0"/>
              <a:t>signal intensity</a:t>
            </a:r>
            <a:r>
              <a:rPr lang="en-GB" sz="2000" dirty="0"/>
              <a:t> (or </a:t>
            </a:r>
            <a:r>
              <a:rPr lang="en-GB" sz="2000" i="1" dirty="0"/>
              <a:t>photon counts)</a:t>
            </a:r>
            <a:r>
              <a:rPr lang="en-GB" sz="2000" dirty="0"/>
              <a:t> through optical filters (interferometers) which varies with the frequency of light</a:t>
            </a:r>
            <a:endParaRPr lang="en-GB" sz="2000" dirty="0">
              <a:solidFill>
                <a:schemeClr val="accent1">
                  <a:lumMod val="75000"/>
                </a:schemeClr>
              </a:solidFill>
            </a:endParaRPr>
          </a:p>
          <a:p>
            <a:pPr lvl="1"/>
            <a:r>
              <a:rPr lang="en-GB" sz="2000" u="sng" dirty="0"/>
              <a:t>Molecules </a:t>
            </a:r>
            <a:r>
              <a:rPr lang="en-GB" sz="2000" i="1" u="sng" dirty="0"/>
              <a:t>and</a:t>
            </a:r>
            <a:r>
              <a:rPr lang="en-GB" sz="2000" u="sng" dirty="0"/>
              <a:t> particles</a:t>
            </a:r>
            <a:r>
              <a:rPr lang="en-GB" sz="2000" dirty="0"/>
              <a:t> are the source of the backscattered signal</a:t>
            </a:r>
          </a:p>
          <a:p>
            <a:pPr lvl="2"/>
            <a:r>
              <a:rPr lang="en-GB" sz="2000" dirty="0"/>
              <a:t>Useful for NWP to have both clear air + cloud/aerosol winds</a:t>
            </a:r>
          </a:p>
          <a:p>
            <a:endParaRPr lang="en-GB" sz="2000" dirty="0"/>
          </a:p>
        </p:txBody>
      </p:sp>
      <p:sp>
        <p:nvSpPr>
          <p:cNvPr id="4" name="Slide Number Placeholder 3">
            <a:extLst>
              <a:ext uri="{FF2B5EF4-FFF2-40B4-BE49-F238E27FC236}">
                <a16:creationId xmlns:a16="http://schemas.microsoft.com/office/drawing/2014/main" id="{C96C0CD8-7329-43C9-80AF-636C5DBD88F9}"/>
              </a:ext>
            </a:extLst>
          </p:cNvPr>
          <p:cNvSpPr>
            <a:spLocks noGrp="1"/>
          </p:cNvSpPr>
          <p:nvPr>
            <p:ph type="sldNum" sz="quarter" idx="10"/>
          </p:nvPr>
        </p:nvSpPr>
        <p:spPr/>
        <p:txBody>
          <a:bodyPr/>
          <a:lstStyle/>
          <a:p>
            <a:fld id="{6B3B0B0F-E794-1244-9699-107C60B9C23A}" type="slidenum">
              <a:rPr lang="en-US" smtClean="0"/>
              <a:pPr/>
              <a:t>55</a:t>
            </a:fld>
            <a:endParaRPr lang="en-US" dirty="0"/>
          </a:p>
        </p:txBody>
      </p:sp>
      <p:sp>
        <p:nvSpPr>
          <p:cNvPr id="5" name="Footer Placeholder 4">
            <a:extLst>
              <a:ext uri="{FF2B5EF4-FFF2-40B4-BE49-F238E27FC236}">
                <a16:creationId xmlns:a16="http://schemas.microsoft.com/office/drawing/2014/main" id="{F99AD682-EF14-43D3-B8A5-100E9BC85F24}"/>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6973401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A353D-1F4C-4EAE-842D-515D579F450E}"/>
              </a:ext>
            </a:extLst>
          </p:cNvPr>
          <p:cNvSpPr>
            <a:spLocks noGrp="1"/>
          </p:cNvSpPr>
          <p:nvPr>
            <p:ph type="title"/>
          </p:nvPr>
        </p:nvSpPr>
        <p:spPr>
          <a:xfrm>
            <a:off x="967248" y="319088"/>
            <a:ext cx="9218153" cy="369332"/>
          </a:xfrm>
        </p:spPr>
        <p:txBody>
          <a:bodyPr/>
          <a:lstStyle/>
          <a:p>
            <a:r>
              <a:rPr lang="en-GB" dirty="0"/>
              <a:t>Aeolus Rayleigh channel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D6ECAE8-E57C-4A7F-96A4-DFC2FFFA4D0F}"/>
                  </a:ext>
                </a:extLst>
              </p:cNvPr>
              <p:cNvSpPr>
                <a:spLocks noGrp="1"/>
              </p:cNvSpPr>
              <p:nvPr>
                <p:ph sz="quarter" idx="14"/>
              </p:nvPr>
            </p:nvSpPr>
            <p:spPr>
              <a:xfrm>
                <a:off x="869027" y="913704"/>
                <a:ext cx="10046522" cy="3764608"/>
              </a:xfrm>
            </p:spPr>
            <p:txBody>
              <a:bodyPr/>
              <a:lstStyle/>
              <a:p>
                <a:pPr indent="0">
                  <a:buNone/>
                </a:pPr>
                <a:r>
                  <a:rPr lang="en-GB" sz="2000" dirty="0"/>
                  <a:t>Uses “filter method”, specifically the double-edge technique</a:t>
                </a:r>
              </a:p>
              <a:p>
                <a:pPr lvl="1"/>
                <a:r>
                  <a:rPr lang="en-GB" sz="2000" dirty="0"/>
                  <a:t>Two frequency filters (A and B) sample sides of Rayleigh-Brillouin spectrum, providing photon counts</a:t>
                </a:r>
              </a:p>
              <a:p>
                <a:pPr lvl="1"/>
                <a:r>
                  <a:rPr lang="en-GB" sz="2000" dirty="0"/>
                  <a:t>Contrast function (response) calculated from counts: </a:t>
                </a:r>
                <a14:m>
                  <m:oMath xmlns:m="http://schemas.openxmlformats.org/officeDocument/2006/math">
                    <m:r>
                      <a:rPr lang="en-GB" sz="2000" i="1">
                        <a:latin typeface="Cambria Math"/>
                      </a:rPr>
                      <m:t>𝑹</m:t>
                    </m:r>
                    <m:r>
                      <a:rPr lang="en-GB" sz="2000" i="1">
                        <a:latin typeface="Cambria Math"/>
                      </a:rPr>
                      <m:t>=</m:t>
                    </m:r>
                    <m:f>
                      <m:fPr>
                        <m:ctrlPr>
                          <a:rPr lang="en-GB" sz="2000" i="1">
                            <a:latin typeface="Cambria Math" panose="02040503050406030204" pitchFamily="18" charset="0"/>
                          </a:rPr>
                        </m:ctrlPr>
                      </m:fPr>
                      <m:num>
                        <m:r>
                          <a:rPr lang="en-GB" sz="2000" i="1">
                            <a:latin typeface="Cambria Math"/>
                          </a:rPr>
                          <m:t>𝑨</m:t>
                        </m:r>
                        <m:r>
                          <a:rPr lang="en-GB" sz="2000" i="1">
                            <a:latin typeface="Cambria Math"/>
                          </a:rPr>
                          <m:t>−</m:t>
                        </m:r>
                        <m:r>
                          <a:rPr lang="en-GB" sz="2000" i="1">
                            <a:latin typeface="Cambria Math"/>
                          </a:rPr>
                          <m:t>𝑩</m:t>
                        </m:r>
                      </m:num>
                      <m:den>
                        <m:r>
                          <a:rPr lang="en-GB" sz="2000" i="1">
                            <a:latin typeface="Cambria Math"/>
                          </a:rPr>
                          <m:t>𝑨</m:t>
                        </m:r>
                        <m:r>
                          <a:rPr lang="en-GB" sz="2000" i="1">
                            <a:latin typeface="Cambria Math"/>
                          </a:rPr>
                          <m:t>+</m:t>
                        </m:r>
                        <m:r>
                          <a:rPr lang="en-GB" sz="2000" i="1">
                            <a:latin typeface="Cambria Math"/>
                          </a:rPr>
                          <m:t>𝑩</m:t>
                        </m:r>
                      </m:den>
                    </m:f>
                  </m:oMath>
                </a14:m>
                <a:endParaRPr lang="en-GB" sz="2000" dirty="0"/>
              </a:p>
              <a:p>
                <a:pPr lvl="1"/>
                <a:r>
                  <a:rPr lang="en-GB" sz="2000" i="1" dirty="0"/>
                  <a:t>R</a:t>
                </a:r>
                <a:r>
                  <a:rPr lang="en-GB" sz="2000" dirty="0"/>
                  <a:t> is measured for both internal reference (i.e. outgoing laser spectrum) and for atmospheric return</a:t>
                </a:r>
              </a:p>
              <a:p>
                <a:pPr lvl="1"/>
                <a:r>
                  <a:rPr lang="en-GB" sz="2000" dirty="0"/>
                  <a:t>Calibration is needed for both internal and atmospheric responses to relate response to frequency</a:t>
                </a:r>
              </a:p>
              <a:p>
                <a:pPr lvl="1"/>
                <a:r>
                  <a:rPr lang="en-GB" sz="2000" dirty="0"/>
                  <a:t>Change in frequency of atmospheric relative to internal frequency is obtained </a:t>
                </a:r>
                <a14:m>
                  <m:oMath xmlns:m="http://schemas.openxmlformats.org/officeDocument/2006/math">
                    <m:r>
                      <a:rPr lang="en-GB" sz="2000" i="1">
                        <a:latin typeface="Cambria Math"/>
                        <a:ea typeface="Cambria Math"/>
                      </a:rPr>
                      <m:t>∆</m:t>
                    </m:r>
                    <m:r>
                      <a:rPr lang="en-GB" sz="2000" b="1" i="1">
                        <a:latin typeface="Cambria Math"/>
                        <a:ea typeface="Cambria Math"/>
                      </a:rPr>
                      <m:t>𝒇</m:t>
                    </m:r>
                    <m:r>
                      <a:rPr lang="en-GB" sz="2000" b="1" i="1">
                        <a:latin typeface="Cambria Math"/>
                        <a:ea typeface="Cambria Math"/>
                      </a:rPr>
                      <m:t>=</m:t>
                    </m:r>
                    <m:sSub>
                      <m:sSubPr>
                        <m:ctrlPr>
                          <a:rPr lang="en-GB" sz="2000" b="1" i="1">
                            <a:latin typeface="Cambria Math" panose="02040503050406030204" pitchFamily="18" charset="0"/>
                            <a:ea typeface="Cambria Math"/>
                          </a:rPr>
                        </m:ctrlPr>
                      </m:sSubPr>
                      <m:e>
                        <m:r>
                          <a:rPr lang="en-GB" sz="2000" b="1" i="1">
                            <a:latin typeface="Cambria Math"/>
                            <a:ea typeface="Cambria Math"/>
                          </a:rPr>
                          <m:t>𝒇</m:t>
                        </m:r>
                      </m:e>
                      <m:sub>
                        <m:r>
                          <a:rPr lang="en-GB" sz="2000" b="1" i="1">
                            <a:latin typeface="Cambria Math"/>
                            <a:ea typeface="Cambria Math"/>
                          </a:rPr>
                          <m:t>𝒂𝒕𝒎</m:t>
                        </m:r>
                      </m:sub>
                    </m:sSub>
                    <m:r>
                      <a:rPr lang="en-GB" sz="2000" b="1" i="1">
                        <a:latin typeface="Cambria Math"/>
                        <a:ea typeface="Cambria Math"/>
                      </a:rPr>
                      <m:t>−</m:t>
                    </m:r>
                    <m:sSub>
                      <m:sSubPr>
                        <m:ctrlPr>
                          <a:rPr lang="en-GB" sz="2000" b="1" i="1">
                            <a:latin typeface="Cambria Math" panose="02040503050406030204" pitchFamily="18" charset="0"/>
                            <a:ea typeface="Cambria Math"/>
                          </a:rPr>
                        </m:ctrlPr>
                      </m:sSubPr>
                      <m:e>
                        <m:r>
                          <a:rPr lang="en-GB" sz="2000" b="1" i="1">
                            <a:latin typeface="Cambria Math"/>
                            <a:ea typeface="Cambria Math"/>
                          </a:rPr>
                          <m:t>𝒇</m:t>
                        </m:r>
                      </m:e>
                      <m:sub>
                        <m:r>
                          <a:rPr lang="en-GB" sz="2000" b="1" i="1">
                            <a:latin typeface="Cambria Math"/>
                            <a:ea typeface="Cambria Math"/>
                          </a:rPr>
                          <m:t>𝒊𝒏𝒕</m:t>
                        </m:r>
                      </m:sub>
                    </m:sSub>
                  </m:oMath>
                </a14:m>
                <a:r>
                  <a:rPr lang="en-GB" sz="2000" dirty="0"/>
                  <a:t> i.e. the Doppler shift, hence LOS wind</a:t>
                </a:r>
              </a:p>
              <a:p>
                <a:pPr indent="0">
                  <a:buNone/>
                </a:pPr>
                <a:endParaRPr lang="en-GB" sz="2000" dirty="0"/>
              </a:p>
            </p:txBody>
          </p:sp>
        </mc:Choice>
        <mc:Fallback xmlns="">
          <p:sp>
            <p:nvSpPr>
              <p:cNvPr id="3" name="Content Placeholder 2">
                <a:extLst>
                  <a:ext uri="{FF2B5EF4-FFF2-40B4-BE49-F238E27FC236}">
                    <a16:creationId xmlns:a16="http://schemas.microsoft.com/office/drawing/2014/main" id="{6D6ECAE8-E57C-4A7F-96A4-DFC2FFFA4D0F}"/>
                  </a:ext>
                </a:extLst>
              </p:cNvPr>
              <p:cNvSpPr>
                <a:spLocks noGrp="1" noRot="1" noChangeAspect="1" noMove="1" noResize="1" noEditPoints="1" noAdjustHandles="1" noChangeArrowheads="1" noChangeShapeType="1" noTextEdit="1"/>
              </p:cNvSpPr>
              <p:nvPr>
                <p:ph sz="quarter" idx="14"/>
              </p:nvPr>
            </p:nvSpPr>
            <p:spPr>
              <a:xfrm>
                <a:off x="869027" y="913704"/>
                <a:ext cx="10046522" cy="3764608"/>
              </a:xfrm>
              <a:blipFill>
                <a:blip r:embed="rId2"/>
                <a:stretch>
                  <a:fillRect l="-1578" t="-2755"/>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C1D76691-8677-454E-9C5E-4C0BE28B3C22}"/>
              </a:ext>
            </a:extLst>
          </p:cNvPr>
          <p:cNvSpPr>
            <a:spLocks noGrp="1"/>
          </p:cNvSpPr>
          <p:nvPr>
            <p:ph type="sldNum" sz="quarter" idx="10"/>
          </p:nvPr>
        </p:nvSpPr>
        <p:spPr/>
        <p:txBody>
          <a:bodyPr/>
          <a:lstStyle/>
          <a:p>
            <a:fld id="{6B3B0B0F-E794-1244-9699-107C60B9C23A}" type="slidenum">
              <a:rPr lang="en-US" smtClean="0"/>
              <a:pPr/>
              <a:t>56</a:t>
            </a:fld>
            <a:endParaRPr lang="en-US" dirty="0"/>
          </a:p>
        </p:txBody>
      </p:sp>
      <p:sp>
        <p:nvSpPr>
          <p:cNvPr id="5" name="Footer Placeholder 4">
            <a:extLst>
              <a:ext uri="{FF2B5EF4-FFF2-40B4-BE49-F238E27FC236}">
                <a16:creationId xmlns:a16="http://schemas.microsoft.com/office/drawing/2014/main" id="{68268505-BD62-4462-8279-FCD056B7022D}"/>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5999295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F126B-DD13-497B-9AA4-2C3CA539289B}"/>
              </a:ext>
            </a:extLst>
          </p:cNvPr>
          <p:cNvSpPr>
            <a:spLocks noGrp="1"/>
          </p:cNvSpPr>
          <p:nvPr>
            <p:ph type="title"/>
          </p:nvPr>
        </p:nvSpPr>
        <p:spPr>
          <a:xfrm>
            <a:off x="1110133" y="317844"/>
            <a:ext cx="7869600" cy="369332"/>
          </a:xfrm>
        </p:spPr>
        <p:txBody>
          <a:bodyPr/>
          <a:lstStyle/>
          <a:p>
            <a:r>
              <a:rPr lang="en-GB" dirty="0"/>
              <a:t>Aeolus Mie channel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AD3D9FE-35D7-4CD6-998D-1E0A2B2308C1}"/>
                  </a:ext>
                </a:extLst>
              </p:cNvPr>
              <p:cNvSpPr>
                <a:spLocks noGrp="1"/>
              </p:cNvSpPr>
              <p:nvPr>
                <p:ph sz="quarter" idx="14"/>
              </p:nvPr>
            </p:nvSpPr>
            <p:spPr>
              <a:xfrm>
                <a:off x="1110132" y="1004715"/>
                <a:ext cx="9174046" cy="2493000"/>
              </a:xfrm>
            </p:spPr>
            <p:txBody>
              <a:bodyPr/>
              <a:lstStyle/>
              <a:p>
                <a:pPr indent="0">
                  <a:buNone/>
                </a:pPr>
                <a:r>
                  <a:rPr lang="en-GB" sz="2000" dirty="0"/>
                  <a:t>Wind derived from the narrow Mie spectrum obtained by “Fringe Imaging Technique”</a:t>
                </a:r>
              </a:p>
              <a:p>
                <a:pPr lvl="1"/>
                <a:r>
                  <a:rPr lang="en-GB" sz="2000" dirty="0"/>
                  <a:t>Position of interference pattern (called a ‘‘fringe’’) is related to frequency (by calibration), both for the internal and atmospheric returns</a:t>
                </a:r>
              </a:p>
              <a:p>
                <a:pPr lvl="1"/>
                <a:r>
                  <a:rPr lang="en-GB" sz="2000" dirty="0"/>
                  <a:t>Measured fringe centroid for both internal and atmospheric signals is then converted to frequency, hence calculate </a:t>
                </a:r>
                <a14:m>
                  <m:oMath xmlns:m="http://schemas.openxmlformats.org/officeDocument/2006/math">
                    <m:r>
                      <a:rPr lang="en-GB" sz="2000" i="1">
                        <a:latin typeface="Cambria Math"/>
                        <a:ea typeface="Cambria Math"/>
                      </a:rPr>
                      <m:t>∆</m:t>
                    </m:r>
                    <m:r>
                      <a:rPr lang="en-GB" sz="2000" i="1">
                        <a:latin typeface="Cambria Math"/>
                        <a:ea typeface="Cambria Math"/>
                      </a:rPr>
                      <m:t>𝒇</m:t>
                    </m:r>
                    <m:r>
                      <a:rPr lang="en-GB" sz="2000" i="1">
                        <a:latin typeface="Cambria Math"/>
                        <a:ea typeface="Cambria Math"/>
                      </a:rPr>
                      <m:t>=</m:t>
                    </m:r>
                    <m:sSub>
                      <m:sSubPr>
                        <m:ctrlPr>
                          <a:rPr lang="en-GB" sz="2000" i="1">
                            <a:latin typeface="Cambria Math" panose="02040503050406030204" pitchFamily="18" charset="0"/>
                            <a:ea typeface="Cambria Math"/>
                          </a:rPr>
                        </m:ctrlPr>
                      </m:sSubPr>
                      <m:e>
                        <m:r>
                          <a:rPr lang="en-GB" sz="2000" i="1">
                            <a:latin typeface="Cambria Math"/>
                            <a:ea typeface="Cambria Math"/>
                          </a:rPr>
                          <m:t>𝒇</m:t>
                        </m:r>
                      </m:e>
                      <m:sub>
                        <m:r>
                          <a:rPr lang="en-GB" sz="2000" i="1">
                            <a:latin typeface="Cambria Math"/>
                            <a:ea typeface="Cambria Math"/>
                          </a:rPr>
                          <m:t>𝒂𝒕𝒎</m:t>
                        </m:r>
                      </m:sub>
                    </m:sSub>
                    <m:r>
                      <a:rPr lang="en-GB" sz="2000" i="1">
                        <a:latin typeface="Cambria Math"/>
                        <a:ea typeface="Cambria Math"/>
                      </a:rPr>
                      <m:t>−</m:t>
                    </m:r>
                    <m:sSub>
                      <m:sSubPr>
                        <m:ctrlPr>
                          <a:rPr lang="en-GB" sz="2000" i="1">
                            <a:latin typeface="Cambria Math" panose="02040503050406030204" pitchFamily="18" charset="0"/>
                            <a:ea typeface="Cambria Math"/>
                          </a:rPr>
                        </m:ctrlPr>
                      </m:sSubPr>
                      <m:e>
                        <m:r>
                          <a:rPr lang="en-GB" sz="2000" i="1">
                            <a:latin typeface="Cambria Math"/>
                            <a:ea typeface="Cambria Math"/>
                          </a:rPr>
                          <m:t>𝒇</m:t>
                        </m:r>
                      </m:e>
                      <m:sub>
                        <m:r>
                          <a:rPr lang="en-GB" sz="2000" i="1">
                            <a:latin typeface="Cambria Math"/>
                            <a:ea typeface="Cambria Math"/>
                          </a:rPr>
                          <m:t>𝒊𝒏𝒕</m:t>
                        </m:r>
                      </m:sub>
                    </m:sSub>
                  </m:oMath>
                </a14:m>
                <a:r>
                  <a:rPr lang="en-GB" sz="2000" dirty="0"/>
                  <a:t> i.e. the Doppler shift, hence LOS wind</a:t>
                </a:r>
              </a:p>
              <a:p>
                <a:endParaRPr lang="en-GB" sz="2000" dirty="0"/>
              </a:p>
            </p:txBody>
          </p:sp>
        </mc:Choice>
        <mc:Fallback xmlns="">
          <p:sp>
            <p:nvSpPr>
              <p:cNvPr id="3" name="Content Placeholder 2">
                <a:extLst>
                  <a:ext uri="{FF2B5EF4-FFF2-40B4-BE49-F238E27FC236}">
                    <a16:creationId xmlns:a16="http://schemas.microsoft.com/office/drawing/2014/main" id="{9AD3D9FE-35D7-4CD6-998D-1E0A2B2308C1}"/>
                  </a:ext>
                </a:extLst>
              </p:cNvPr>
              <p:cNvSpPr>
                <a:spLocks noGrp="1" noRot="1" noChangeAspect="1" noMove="1" noResize="1" noEditPoints="1" noAdjustHandles="1" noChangeArrowheads="1" noChangeShapeType="1" noTextEdit="1"/>
              </p:cNvSpPr>
              <p:nvPr>
                <p:ph sz="quarter" idx="14"/>
              </p:nvPr>
            </p:nvSpPr>
            <p:spPr>
              <a:xfrm>
                <a:off x="1110132" y="1004715"/>
                <a:ext cx="9174046" cy="2493000"/>
              </a:xfrm>
              <a:blipFill>
                <a:blip r:embed="rId2"/>
                <a:stretch>
                  <a:fillRect l="-1661" t="-4156" r="-1794"/>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9591E2C6-A47E-4407-997C-1DF68FCD6FEA}"/>
              </a:ext>
            </a:extLst>
          </p:cNvPr>
          <p:cNvSpPr>
            <a:spLocks noGrp="1"/>
          </p:cNvSpPr>
          <p:nvPr>
            <p:ph type="sldNum" sz="quarter" idx="10"/>
          </p:nvPr>
        </p:nvSpPr>
        <p:spPr/>
        <p:txBody>
          <a:bodyPr/>
          <a:lstStyle/>
          <a:p>
            <a:fld id="{6B3B0B0F-E794-1244-9699-107C60B9C23A}" type="slidenum">
              <a:rPr lang="en-US" smtClean="0"/>
              <a:pPr/>
              <a:t>57</a:t>
            </a:fld>
            <a:endParaRPr lang="en-US" dirty="0"/>
          </a:p>
        </p:txBody>
      </p:sp>
      <p:sp>
        <p:nvSpPr>
          <p:cNvPr id="5" name="Footer Placeholder 4">
            <a:extLst>
              <a:ext uri="{FF2B5EF4-FFF2-40B4-BE49-F238E27FC236}">
                <a16:creationId xmlns:a16="http://schemas.microsoft.com/office/drawing/2014/main" id="{0C82119D-7BFC-480F-8D9F-E86FB274E91F}"/>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18781986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37561EA-F43E-417E-A940-81A1EA8A3EC5}"/>
              </a:ext>
            </a:extLst>
          </p:cNvPr>
          <p:cNvSpPr>
            <a:spLocks noGrp="1"/>
          </p:cNvSpPr>
          <p:nvPr>
            <p:ph type="sldNum" sz="quarter" idx="10"/>
          </p:nvPr>
        </p:nvSpPr>
        <p:spPr/>
        <p:txBody>
          <a:bodyPr/>
          <a:lstStyle/>
          <a:p>
            <a:fld id="{6B3B0B0F-E794-1244-9699-107C60B9C23A}" type="slidenum">
              <a:rPr lang="en-US" smtClean="0"/>
              <a:pPr/>
              <a:t>58</a:t>
            </a:fld>
            <a:endParaRPr lang="en-US" dirty="0"/>
          </a:p>
        </p:txBody>
      </p:sp>
      <p:sp>
        <p:nvSpPr>
          <p:cNvPr id="5" name="Footer Placeholder 4">
            <a:extLst>
              <a:ext uri="{FF2B5EF4-FFF2-40B4-BE49-F238E27FC236}">
                <a16:creationId xmlns:a16="http://schemas.microsoft.com/office/drawing/2014/main" id="{D4FAF385-EBAE-4C20-815D-2EE85A2A6B63}"/>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5">
            <a:extLst>
              <a:ext uri="{FF2B5EF4-FFF2-40B4-BE49-F238E27FC236}">
                <a16:creationId xmlns:a16="http://schemas.microsoft.com/office/drawing/2014/main" id="{61376AA5-7A6E-40C4-A486-2C68B620D8E1}"/>
              </a:ext>
            </a:extLst>
          </p:cNvPr>
          <p:cNvPicPr>
            <a:picLocks noChangeAspect="1"/>
          </p:cNvPicPr>
          <p:nvPr/>
        </p:nvPicPr>
        <p:blipFill rotWithShape="1">
          <a:blip r:embed="rId2"/>
          <a:srcRect l="3843" t="12373" r="5541" b="5826"/>
          <a:stretch/>
        </p:blipFill>
        <p:spPr>
          <a:xfrm>
            <a:off x="325425" y="125627"/>
            <a:ext cx="11709750" cy="6606746"/>
          </a:xfrm>
          <a:prstGeom prst="rect">
            <a:avLst/>
          </a:prstGeom>
        </p:spPr>
      </p:pic>
    </p:spTree>
    <p:extLst>
      <p:ext uri="{BB962C8B-B14F-4D97-AF65-F5344CB8AC3E}">
        <p14:creationId xmlns:p14="http://schemas.microsoft.com/office/powerpoint/2010/main" val="52614254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A8611-3DB3-4CA5-AFAD-8A4B07E2854C}"/>
              </a:ext>
            </a:extLst>
          </p:cNvPr>
          <p:cNvSpPr>
            <a:spLocks noGrp="1"/>
          </p:cNvSpPr>
          <p:nvPr>
            <p:ph type="title"/>
          </p:nvPr>
        </p:nvSpPr>
        <p:spPr>
          <a:xfrm>
            <a:off x="578499" y="319088"/>
            <a:ext cx="11358128" cy="369332"/>
          </a:xfrm>
        </p:spPr>
        <p:txBody>
          <a:bodyPr/>
          <a:lstStyle/>
          <a:p>
            <a:r>
              <a:rPr lang="en-GB" dirty="0"/>
              <a:t>Example of Level-1B signal amplitude (photon counts, i.e. </a:t>
            </a:r>
            <a:r>
              <a:rPr lang="en-GB" i="1" dirty="0"/>
              <a:t>not winds) </a:t>
            </a:r>
            <a:r>
              <a:rPr lang="en-GB" dirty="0"/>
              <a:t>for a 3000 km stretch of data</a:t>
            </a:r>
          </a:p>
        </p:txBody>
      </p:sp>
      <p:sp>
        <p:nvSpPr>
          <p:cNvPr id="4" name="Slide Number Placeholder 3">
            <a:extLst>
              <a:ext uri="{FF2B5EF4-FFF2-40B4-BE49-F238E27FC236}">
                <a16:creationId xmlns:a16="http://schemas.microsoft.com/office/drawing/2014/main" id="{C6AF39AE-F483-4041-A416-3E11D47CC356}"/>
              </a:ext>
            </a:extLst>
          </p:cNvPr>
          <p:cNvSpPr>
            <a:spLocks noGrp="1"/>
          </p:cNvSpPr>
          <p:nvPr>
            <p:ph type="sldNum" sz="quarter" idx="10"/>
          </p:nvPr>
        </p:nvSpPr>
        <p:spPr/>
        <p:txBody>
          <a:bodyPr/>
          <a:lstStyle/>
          <a:p>
            <a:fld id="{6B3B0B0F-E794-1244-9699-107C60B9C23A}" type="slidenum">
              <a:rPr lang="en-US" smtClean="0"/>
              <a:pPr/>
              <a:t>59</a:t>
            </a:fld>
            <a:endParaRPr lang="en-US" dirty="0"/>
          </a:p>
        </p:txBody>
      </p:sp>
      <p:pic>
        <p:nvPicPr>
          <p:cNvPr id="7" name="Picture 6">
            <a:extLst>
              <a:ext uri="{FF2B5EF4-FFF2-40B4-BE49-F238E27FC236}">
                <a16:creationId xmlns:a16="http://schemas.microsoft.com/office/drawing/2014/main" id="{021F0837-1B69-4B61-91B0-408700D76721}"/>
              </a:ext>
            </a:extLst>
          </p:cNvPr>
          <p:cNvPicPr>
            <a:picLocks noChangeAspect="1"/>
          </p:cNvPicPr>
          <p:nvPr/>
        </p:nvPicPr>
        <p:blipFill rotWithShape="1">
          <a:blip r:embed="rId2"/>
          <a:srcRect t="5808"/>
          <a:stretch/>
        </p:blipFill>
        <p:spPr>
          <a:xfrm>
            <a:off x="6094413" y="2077155"/>
            <a:ext cx="6094412" cy="3992767"/>
          </a:xfrm>
          <a:prstGeom prst="rect">
            <a:avLst/>
          </a:prstGeom>
        </p:spPr>
      </p:pic>
      <p:pic>
        <p:nvPicPr>
          <p:cNvPr id="9" name="Picture 8">
            <a:extLst>
              <a:ext uri="{FF2B5EF4-FFF2-40B4-BE49-F238E27FC236}">
                <a16:creationId xmlns:a16="http://schemas.microsoft.com/office/drawing/2014/main" id="{A396948B-D26E-4B07-8C44-09BF5BD1E02D}"/>
              </a:ext>
            </a:extLst>
          </p:cNvPr>
          <p:cNvPicPr>
            <a:picLocks noChangeAspect="1"/>
          </p:cNvPicPr>
          <p:nvPr/>
        </p:nvPicPr>
        <p:blipFill rotWithShape="1">
          <a:blip r:embed="rId3"/>
          <a:srcRect t="4786"/>
          <a:stretch/>
        </p:blipFill>
        <p:spPr>
          <a:xfrm>
            <a:off x="57927" y="2092945"/>
            <a:ext cx="6029619" cy="4001223"/>
          </a:xfrm>
          <a:prstGeom prst="rect">
            <a:avLst/>
          </a:prstGeom>
        </p:spPr>
      </p:pic>
      <p:sp>
        <p:nvSpPr>
          <p:cNvPr id="10" name="TextBox 9">
            <a:extLst>
              <a:ext uri="{FF2B5EF4-FFF2-40B4-BE49-F238E27FC236}">
                <a16:creationId xmlns:a16="http://schemas.microsoft.com/office/drawing/2014/main" id="{9DDEF49A-4ECF-44BC-9DFA-5B3B8F70D15A}"/>
              </a:ext>
            </a:extLst>
          </p:cNvPr>
          <p:cNvSpPr txBox="1"/>
          <p:nvPr/>
        </p:nvSpPr>
        <p:spPr>
          <a:xfrm>
            <a:off x="1298222" y="1614312"/>
            <a:ext cx="2896947" cy="400110"/>
          </a:xfrm>
          <a:prstGeom prst="rect">
            <a:avLst/>
          </a:prstGeom>
          <a:noFill/>
        </p:spPr>
        <p:txBody>
          <a:bodyPr wrap="none" rtlCol="0">
            <a:spAutoFit/>
          </a:bodyPr>
          <a:lstStyle/>
          <a:p>
            <a:r>
              <a:rPr lang="en-GB" sz="2000" dirty="0"/>
              <a:t>Rayleigh channel signal</a:t>
            </a:r>
          </a:p>
        </p:txBody>
      </p:sp>
      <p:sp>
        <p:nvSpPr>
          <p:cNvPr id="11" name="TextBox 10">
            <a:extLst>
              <a:ext uri="{FF2B5EF4-FFF2-40B4-BE49-F238E27FC236}">
                <a16:creationId xmlns:a16="http://schemas.microsoft.com/office/drawing/2014/main" id="{7A47BB91-D4EC-48D4-9679-FC71C99B0BEA}"/>
              </a:ext>
            </a:extLst>
          </p:cNvPr>
          <p:cNvSpPr txBox="1"/>
          <p:nvPr/>
        </p:nvSpPr>
        <p:spPr>
          <a:xfrm>
            <a:off x="7993657" y="1614312"/>
            <a:ext cx="2310248" cy="400110"/>
          </a:xfrm>
          <a:prstGeom prst="rect">
            <a:avLst/>
          </a:prstGeom>
          <a:noFill/>
        </p:spPr>
        <p:txBody>
          <a:bodyPr wrap="none" rtlCol="0">
            <a:spAutoFit/>
          </a:bodyPr>
          <a:lstStyle/>
          <a:p>
            <a:r>
              <a:rPr lang="en-GB" sz="2000" dirty="0"/>
              <a:t>Mie channel signal</a:t>
            </a:r>
          </a:p>
        </p:txBody>
      </p:sp>
      <p:sp>
        <p:nvSpPr>
          <p:cNvPr id="12" name="TextBox 11">
            <a:extLst>
              <a:ext uri="{FF2B5EF4-FFF2-40B4-BE49-F238E27FC236}">
                <a16:creationId xmlns:a16="http://schemas.microsoft.com/office/drawing/2014/main" id="{32DD8D4D-A514-4482-80E3-93BA6255E052}"/>
              </a:ext>
            </a:extLst>
          </p:cNvPr>
          <p:cNvSpPr txBox="1"/>
          <p:nvPr/>
        </p:nvSpPr>
        <p:spPr>
          <a:xfrm>
            <a:off x="1693334" y="3118683"/>
            <a:ext cx="1154483" cy="400110"/>
          </a:xfrm>
          <a:prstGeom prst="rect">
            <a:avLst/>
          </a:prstGeom>
          <a:noFill/>
        </p:spPr>
        <p:txBody>
          <a:bodyPr wrap="none" rtlCol="0">
            <a:spAutoFit/>
          </a:bodyPr>
          <a:lstStyle/>
          <a:p>
            <a:r>
              <a:rPr lang="en-GB" sz="2000" dirty="0"/>
              <a:t>Clear air</a:t>
            </a:r>
          </a:p>
        </p:txBody>
      </p:sp>
      <p:sp>
        <p:nvSpPr>
          <p:cNvPr id="13" name="TextBox 12">
            <a:extLst>
              <a:ext uri="{FF2B5EF4-FFF2-40B4-BE49-F238E27FC236}">
                <a16:creationId xmlns:a16="http://schemas.microsoft.com/office/drawing/2014/main" id="{B9401367-96C9-4E47-A9BF-04DE9789D2F2}"/>
              </a:ext>
            </a:extLst>
          </p:cNvPr>
          <p:cNvSpPr txBox="1"/>
          <p:nvPr/>
        </p:nvSpPr>
        <p:spPr>
          <a:xfrm>
            <a:off x="975015" y="3999642"/>
            <a:ext cx="984565" cy="400110"/>
          </a:xfrm>
          <a:prstGeom prst="rect">
            <a:avLst/>
          </a:prstGeom>
          <a:noFill/>
        </p:spPr>
        <p:txBody>
          <a:bodyPr wrap="none" rtlCol="0">
            <a:spAutoFit/>
          </a:bodyPr>
          <a:lstStyle/>
          <a:p>
            <a:r>
              <a:rPr lang="en-GB" sz="2000" dirty="0"/>
              <a:t>Clouds</a:t>
            </a:r>
          </a:p>
        </p:txBody>
      </p:sp>
      <p:sp>
        <p:nvSpPr>
          <p:cNvPr id="14" name="TextBox 13">
            <a:extLst>
              <a:ext uri="{FF2B5EF4-FFF2-40B4-BE49-F238E27FC236}">
                <a16:creationId xmlns:a16="http://schemas.microsoft.com/office/drawing/2014/main" id="{D69F7B71-B8CA-4559-A4EC-361FEC09C7F1}"/>
              </a:ext>
            </a:extLst>
          </p:cNvPr>
          <p:cNvSpPr txBox="1"/>
          <p:nvPr/>
        </p:nvSpPr>
        <p:spPr>
          <a:xfrm>
            <a:off x="3335608" y="4552152"/>
            <a:ext cx="1255472" cy="400110"/>
          </a:xfrm>
          <a:prstGeom prst="rect">
            <a:avLst/>
          </a:prstGeom>
          <a:noFill/>
        </p:spPr>
        <p:txBody>
          <a:bodyPr wrap="none" rtlCol="0">
            <a:spAutoFit/>
          </a:bodyPr>
          <a:lstStyle/>
          <a:p>
            <a:r>
              <a:rPr lang="en-GB" sz="2000" dirty="0">
                <a:solidFill>
                  <a:schemeClr val="bg1"/>
                </a:solidFill>
              </a:rPr>
              <a:t>No signal</a:t>
            </a:r>
          </a:p>
        </p:txBody>
      </p:sp>
      <p:sp>
        <p:nvSpPr>
          <p:cNvPr id="15" name="TextBox 14">
            <a:extLst>
              <a:ext uri="{FF2B5EF4-FFF2-40B4-BE49-F238E27FC236}">
                <a16:creationId xmlns:a16="http://schemas.microsoft.com/office/drawing/2014/main" id="{6B8FE31D-1341-4618-9037-4C5833EC3377}"/>
              </a:ext>
            </a:extLst>
          </p:cNvPr>
          <p:cNvSpPr txBox="1"/>
          <p:nvPr/>
        </p:nvSpPr>
        <p:spPr>
          <a:xfrm>
            <a:off x="2847817" y="893493"/>
            <a:ext cx="7380547" cy="400110"/>
          </a:xfrm>
          <a:prstGeom prst="rect">
            <a:avLst/>
          </a:prstGeom>
          <a:noFill/>
        </p:spPr>
        <p:txBody>
          <a:bodyPr wrap="none" rtlCol="0">
            <a:spAutoFit/>
          </a:bodyPr>
          <a:lstStyle/>
          <a:p>
            <a:r>
              <a:rPr lang="en-GB" sz="2000" dirty="0"/>
              <a:t>Each data point is ~2.7 km across (a flexible instrument setting)</a:t>
            </a:r>
          </a:p>
        </p:txBody>
      </p:sp>
      <p:sp>
        <p:nvSpPr>
          <p:cNvPr id="3" name="Arrow: Right 2">
            <a:extLst>
              <a:ext uri="{FF2B5EF4-FFF2-40B4-BE49-F238E27FC236}">
                <a16:creationId xmlns:a16="http://schemas.microsoft.com/office/drawing/2014/main" id="{39F695AC-59FD-48EC-9C44-A2D61CE85D60}"/>
              </a:ext>
            </a:extLst>
          </p:cNvPr>
          <p:cNvSpPr/>
          <p:nvPr/>
        </p:nvSpPr>
        <p:spPr>
          <a:xfrm>
            <a:off x="3443416" y="6172878"/>
            <a:ext cx="1255472" cy="32116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89E18048-949C-450B-869F-8F907846A6C0}"/>
              </a:ext>
            </a:extLst>
          </p:cNvPr>
          <p:cNvSpPr txBox="1"/>
          <p:nvPr/>
        </p:nvSpPr>
        <p:spPr>
          <a:xfrm>
            <a:off x="4698888" y="6154923"/>
            <a:ext cx="6287299" cy="369332"/>
          </a:xfrm>
          <a:prstGeom prst="rect">
            <a:avLst/>
          </a:prstGeom>
          <a:noFill/>
        </p:spPr>
        <p:txBody>
          <a:bodyPr wrap="none" rtlCol="0">
            <a:spAutoFit/>
          </a:bodyPr>
          <a:lstStyle/>
          <a:p>
            <a:r>
              <a:rPr lang="en-GB" dirty="0"/>
              <a:t>Satellite moves at ~7.3 km/s to sweep out this lidar “curtain”</a:t>
            </a:r>
          </a:p>
        </p:txBody>
      </p:sp>
      <p:sp>
        <p:nvSpPr>
          <p:cNvPr id="16" name="TextBox 15">
            <a:extLst>
              <a:ext uri="{FF2B5EF4-FFF2-40B4-BE49-F238E27FC236}">
                <a16:creationId xmlns:a16="http://schemas.microsoft.com/office/drawing/2014/main" id="{AFE5ABF8-AB51-40EA-A3DC-43392CD9FA28}"/>
              </a:ext>
            </a:extLst>
          </p:cNvPr>
          <p:cNvSpPr txBox="1"/>
          <p:nvPr/>
        </p:nvSpPr>
        <p:spPr>
          <a:xfrm>
            <a:off x="7722953" y="3118683"/>
            <a:ext cx="1154483" cy="400110"/>
          </a:xfrm>
          <a:prstGeom prst="rect">
            <a:avLst/>
          </a:prstGeom>
          <a:noFill/>
        </p:spPr>
        <p:txBody>
          <a:bodyPr wrap="none" rtlCol="0">
            <a:spAutoFit/>
          </a:bodyPr>
          <a:lstStyle/>
          <a:p>
            <a:r>
              <a:rPr lang="en-GB" sz="2000" dirty="0"/>
              <a:t>Clear air</a:t>
            </a:r>
          </a:p>
        </p:txBody>
      </p:sp>
      <p:sp>
        <p:nvSpPr>
          <p:cNvPr id="17" name="TextBox 16">
            <a:extLst>
              <a:ext uri="{FF2B5EF4-FFF2-40B4-BE49-F238E27FC236}">
                <a16:creationId xmlns:a16="http://schemas.microsoft.com/office/drawing/2014/main" id="{11F90673-A46B-4F48-B7C6-CE4624F1E2A1}"/>
              </a:ext>
            </a:extLst>
          </p:cNvPr>
          <p:cNvSpPr txBox="1"/>
          <p:nvPr/>
        </p:nvSpPr>
        <p:spPr>
          <a:xfrm>
            <a:off x="7004634" y="3999642"/>
            <a:ext cx="984565" cy="400110"/>
          </a:xfrm>
          <a:prstGeom prst="rect">
            <a:avLst/>
          </a:prstGeom>
          <a:noFill/>
        </p:spPr>
        <p:txBody>
          <a:bodyPr wrap="none" rtlCol="0">
            <a:spAutoFit/>
          </a:bodyPr>
          <a:lstStyle/>
          <a:p>
            <a:r>
              <a:rPr lang="en-GB" sz="2000" dirty="0"/>
              <a:t>Clouds</a:t>
            </a:r>
          </a:p>
        </p:txBody>
      </p:sp>
      <p:sp>
        <p:nvSpPr>
          <p:cNvPr id="18" name="TextBox 17">
            <a:extLst>
              <a:ext uri="{FF2B5EF4-FFF2-40B4-BE49-F238E27FC236}">
                <a16:creationId xmlns:a16="http://schemas.microsoft.com/office/drawing/2014/main" id="{C2F5A9D3-D02E-4E4A-BC2B-536BFACF32F4}"/>
              </a:ext>
            </a:extLst>
          </p:cNvPr>
          <p:cNvSpPr txBox="1"/>
          <p:nvPr/>
        </p:nvSpPr>
        <p:spPr>
          <a:xfrm>
            <a:off x="9365227" y="4552152"/>
            <a:ext cx="1255472" cy="400110"/>
          </a:xfrm>
          <a:prstGeom prst="rect">
            <a:avLst/>
          </a:prstGeom>
          <a:noFill/>
        </p:spPr>
        <p:txBody>
          <a:bodyPr wrap="none" rtlCol="0">
            <a:spAutoFit/>
          </a:bodyPr>
          <a:lstStyle/>
          <a:p>
            <a:r>
              <a:rPr lang="en-GB" sz="2000" dirty="0">
                <a:solidFill>
                  <a:schemeClr val="bg1"/>
                </a:solidFill>
              </a:rPr>
              <a:t>No signal</a:t>
            </a:r>
          </a:p>
        </p:txBody>
      </p:sp>
    </p:spTree>
    <p:extLst>
      <p:ext uri="{BB962C8B-B14F-4D97-AF65-F5344CB8AC3E}">
        <p14:creationId xmlns:p14="http://schemas.microsoft.com/office/powerpoint/2010/main" val="2939264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1CFB0-B066-4723-8646-59B932081CB7}"/>
              </a:ext>
            </a:extLst>
          </p:cNvPr>
          <p:cNvSpPr>
            <a:spLocks noGrp="1"/>
          </p:cNvSpPr>
          <p:nvPr>
            <p:ph type="title"/>
          </p:nvPr>
        </p:nvSpPr>
        <p:spPr>
          <a:xfrm>
            <a:off x="193655" y="0"/>
            <a:ext cx="7869600" cy="369332"/>
          </a:xfrm>
        </p:spPr>
        <p:txBody>
          <a:bodyPr/>
          <a:lstStyle/>
          <a:p>
            <a:r>
              <a:rPr lang="en-GB" dirty="0"/>
              <a:t>Aeolus measurement principle</a:t>
            </a:r>
          </a:p>
        </p:txBody>
      </p:sp>
      <p:sp>
        <p:nvSpPr>
          <p:cNvPr id="3" name="Content Placeholder 2">
            <a:extLst>
              <a:ext uri="{FF2B5EF4-FFF2-40B4-BE49-F238E27FC236}">
                <a16:creationId xmlns:a16="http://schemas.microsoft.com/office/drawing/2014/main" id="{72859319-4C0E-4235-8282-9868B4540D74}"/>
              </a:ext>
            </a:extLst>
          </p:cNvPr>
          <p:cNvSpPr>
            <a:spLocks noGrp="1"/>
          </p:cNvSpPr>
          <p:nvPr>
            <p:ph sz="quarter" idx="14"/>
          </p:nvPr>
        </p:nvSpPr>
        <p:spPr>
          <a:xfrm>
            <a:off x="5033920" y="39136"/>
            <a:ext cx="6961247" cy="4691545"/>
          </a:xfrm>
        </p:spPr>
        <p:txBody>
          <a:bodyPr/>
          <a:lstStyle/>
          <a:p>
            <a:r>
              <a:rPr lang="en-GB" sz="2000" b="1" dirty="0">
                <a:solidFill>
                  <a:schemeClr val="tx2"/>
                </a:solidFill>
              </a:rPr>
              <a:t>Satellite: </a:t>
            </a:r>
            <a:r>
              <a:rPr lang="en-GB" sz="2000" b="1" dirty="0"/>
              <a:t>sun-synchronous, dawn-dusk </a:t>
            </a:r>
            <a:r>
              <a:rPr lang="en-GB" sz="2000" dirty="0"/>
              <a:t>(06/18 Local Solar Time) near </a:t>
            </a:r>
            <a:r>
              <a:rPr lang="en-GB" sz="2000" b="1" dirty="0"/>
              <a:t>polar orbit</a:t>
            </a:r>
            <a:r>
              <a:rPr lang="en-GB" sz="2000" dirty="0"/>
              <a:t>; ~15-16 orbits per day (111 per week)</a:t>
            </a:r>
          </a:p>
          <a:p>
            <a:pPr lvl="1"/>
            <a:r>
              <a:rPr lang="en-US" sz="2000" i="1" dirty="0"/>
              <a:t>rides the terminator between day and night to keep solar panels in light and to </a:t>
            </a:r>
            <a:r>
              <a:rPr lang="en-US" sz="2000" i="1" dirty="0" err="1"/>
              <a:t>minimise</a:t>
            </a:r>
            <a:r>
              <a:rPr lang="en-US" sz="2000" i="1" dirty="0"/>
              <a:t> solar background noise</a:t>
            </a:r>
            <a:endParaRPr lang="en-GB" sz="2000" i="1" dirty="0"/>
          </a:p>
          <a:p>
            <a:r>
              <a:rPr lang="en-GB" sz="2000" b="1" dirty="0">
                <a:solidFill>
                  <a:schemeClr val="tx2"/>
                </a:solidFill>
              </a:rPr>
              <a:t>Instrument: </a:t>
            </a:r>
          </a:p>
          <a:p>
            <a:pPr lvl="1"/>
            <a:r>
              <a:rPr lang="en-GB" sz="2000" i="1" dirty="0"/>
              <a:t>Direct detection </a:t>
            </a:r>
            <a:r>
              <a:rPr lang="en-GB" sz="2000" b="1" dirty="0"/>
              <a:t>Doppler wind lidar </a:t>
            </a:r>
            <a:r>
              <a:rPr lang="en-GB" sz="2000" dirty="0"/>
              <a:t>operating at ~355 nm (long wave ultraviolet), fires ~50 laser pulses per second</a:t>
            </a:r>
          </a:p>
          <a:p>
            <a:pPr lvl="1"/>
            <a:r>
              <a:rPr lang="en-GB" sz="2000" dirty="0"/>
              <a:t>Two receiver channels:</a:t>
            </a:r>
          </a:p>
          <a:p>
            <a:pPr lvl="2"/>
            <a:r>
              <a:rPr lang="en-GB" sz="2000" b="1" dirty="0"/>
              <a:t>Mie</a:t>
            </a:r>
            <a:r>
              <a:rPr lang="en-GB" sz="2000" dirty="0"/>
              <a:t> to determine winds from </a:t>
            </a:r>
            <a:r>
              <a:rPr lang="en-GB" sz="2000" b="1" dirty="0"/>
              <a:t>cloud</a:t>
            </a:r>
            <a:r>
              <a:rPr lang="en-GB" sz="2000" dirty="0"/>
              <a:t> and </a:t>
            </a:r>
            <a:r>
              <a:rPr lang="en-GB" sz="2000" b="1" dirty="0"/>
              <a:t>aerosol</a:t>
            </a:r>
            <a:r>
              <a:rPr lang="en-GB" sz="2000" dirty="0"/>
              <a:t> backscatter (cloudy-air)</a:t>
            </a:r>
          </a:p>
          <a:p>
            <a:pPr lvl="2"/>
            <a:r>
              <a:rPr lang="en-GB" sz="2000" b="1" dirty="0"/>
              <a:t>Rayleigh</a:t>
            </a:r>
            <a:r>
              <a:rPr lang="en-GB" sz="2000" dirty="0"/>
              <a:t> to determine winds from </a:t>
            </a:r>
            <a:r>
              <a:rPr lang="en-GB" sz="2000" b="1" dirty="0"/>
              <a:t>molecular</a:t>
            </a:r>
            <a:r>
              <a:rPr lang="en-GB" sz="2000" dirty="0"/>
              <a:t> backscatter (clear-air)</a:t>
            </a:r>
          </a:p>
          <a:p>
            <a:pPr lvl="1"/>
            <a:r>
              <a:rPr lang="en-GB" sz="2000" dirty="0"/>
              <a:t>Lidar line-of-sight points:</a:t>
            </a:r>
          </a:p>
          <a:p>
            <a:pPr lvl="2"/>
            <a:r>
              <a:rPr lang="en-GB" sz="2000" dirty="0"/>
              <a:t>35° off-nadir to determine </a:t>
            </a:r>
            <a:r>
              <a:rPr lang="en-GB" sz="2000" b="1" dirty="0"/>
              <a:t>horizontal line-of-sight wind component </a:t>
            </a:r>
            <a:r>
              <a:rPr lang="en-GB" sz="2000" i="1" dirty="0"/>
              <a:t>(not vector wind)</a:t>
            </a:r>
          </a:p>
          <a:p>
            <a:pPr lvl="2"/>
            <a:r>
              <a:rPr lang="en-GB" sz="2000" dirty="0"/>
              <a:t>Perpendicular to satellite velocity to minimise Doppler shift due to satellite-earth relative motion</a:t>
            </a:r>
          </a:p>
          <a:p>
            <a:pPr lvl="2"/>
            <a:r>
              <a:rPr lang="en-GB" sz="2000" dirty="0"/>
              <a:t>To </a:t>
            </a:r>
            <a:r>
              <a:rPr lang="en-GB" sz="2000" b="1" dirty="0"/>
              <a:t>dark side </a:t>
            </a:r>
            <a:r>
              <a:rPr lang="en-GB" sz="2000" dirty="0"/>
              <a:t>to minimise solar background noise</a:t>
            </a:r>
          </a:p>
          <a:p>
            <a:pPr indent="0">
              <a:buNone/>
            </a:pPr>
            <a:endParaRPr lang="en-GB" sz="2000" dirty="0"/>
          </a:p>
        </p:txBody>
      </p:sp>
      <p:sp>
        <p:nvSpPr>
          <p:cNvPr id="4" name="Slide Number Placeholder 3">
            <a:extLst>
              <a:ext uri="{FF2B5EF4-FFF2-40B4-BE49-F238E27FC236}">
                <a16:creationId xmlns:a16="http://schemas.microsoft.com/office/drawing/2014/main" id="{F65F5DB3-B66A-4201-9F39-36B07C8AFF90}"/>
              </a:ext>
            </a:extLst>
          </p:cNvPr>
          <p:cNvSpPr>
            <a:spLocks noGrp="1"/>
          </p:cNvSpPr>
          <p:nvPr>
            <p:ph type="sldNum" sz="quarter" idx="10"/>
          </p:nvPr>
        </p:nvSpPr>
        <p:spPr/>
        <p:txBody>
          <a:bodyPr/>
          <a:lstStyle/>
          <a:p>
            <a:fld id="{6B3B0B0F-E794-1244-9699-107C60B9C23A}" type="slidenum">
              <a:rPr lang="en-US" smtClean="0"/>
              <a:pPr/>
              <a:t>6</a:t>
            </a:fld>
            <a:endParaRPr lang="en-US" dirty="0"/>
          </a:p>
        </p:txBody>
      </p:sp>
      <p:sp>
        <p:nvSpPr>
          <p:cNvPr id="5" name="Footer Placeholder 4">
            <a:extLst>
              <a:ext uri="{FF2B5EF4-FFF2-40B4-BE49-F238E27FC236}">
                <a16:creationId xmlns:a16="http://schemas.microsoft.com/office/drawing/2014/main" id="{F852C481-1E3A-4513-A0F2-D89B2E0ACE00}"/>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5">
            <a:extLst>
              <a:ext uri="{FF2B5EF4-FFF2-40B4-BE49-F238E27FC236}">
                <a16:creationId xmlns:a16="http://schemas.microsoft.com/office/drawing/2014/main" id="{397FB5F2-ED31-4B7F-9DA8-339A0FA109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095" y="388780"/>
            <a:ext cx="3563322" cy="3675440"/>
          </a:xfrm>
          <a:prstGeom prst="rect">
            <a:avLst/>
          </a:prstGeom>
        </p:spPr>
      </p:pic>
      <p:pic>
        <p:nvPicPr>
          <p:cNvPr id="7" name="Picture 6">
            <a:extLst>
              <a:ext uri="{FF2B5EF4-FFF2-40B4-BE49-F238E27FC236}">
                <a16:creationId xmlns:a16="http://schemas.microsoft.com/office/drawing/2014/main" id="{D42C24F2-1BCD-4258-A6E8-11059C316460}"/>
              </a:ext>
            </a:extLst>
          </p:cNvPr>
          <p:cNvPicPr>
            <a:picLocks noChangeAspect="1"/>
          </p:cNvPicPr>
          <p:nvPr/>
        </p:nvPicPr>
        <p:blipFill rotWithShape="1">
          <a:blip r:embed="rId3"/>
          <a:srcRect l="5162" t="5414" r="5257"/>
          <a:stretch/>
        </p:blipFill>
        <p:spPr>
          <a:xfrm>
            <a:off x="211183" y="4407244"/>
            <a:ext cx="2515567" cy="2450756"/>
          </a:xfrm>
          <a:prstGeom prst="rect">
            <a:avLst/>
          </a:prstGeom>
        </p:spPr>
      </p:pic>
      <p:sp>
        <p:nvSpPr>
          <p:cNvPr id="8" name="TextBox 7">
            <a:extLst>
              <a:ext uri="{FF2B5EF4-FFF2-40B4-BE49-F238E27FC236}">
                <a16:creationId xmlns:a16="http://schemas.microsoft.com/office/drawing/2014/main" id="{4D0185EA-B8FA-4B5D-A571-ACE61015C7DF}"/>
              </a:ext>
            </a:extLst>
          </p:cNvPr>
          <p:cNvSpPr txBox="1"/>
          <p:nvPr/>
        </p:nvSpPr>
        <p:spPr>
          <a:xfrm>
            <a:off x="272767" y="4034638"/>
            <a:ext cx="3028393" cy="461665"/>
          </a:xfrm>
          <a:prstGeom prst="rect">
            <a:avLst/>
          </a:prstGeom>
          <a:noFill/>
        </p:spPr>
        <p:txBody>
          <a:bodyPr wrap="none" rtlCol="0">
            <a:spAutoFit/>
          </a:bodyPr>
          <a:lstStyle/>
          <a:p>
            <a:r>
              <a:rPr lang="en-GB" sz="2400" dirty="0">
                <a:solidFill>
                  <a:schemeClr val="accent1"/>
                </a:solidFill>
              </a:rPr>
              <a:t>Coverage in one day</a:t>
            </a:r>
          </a:p>
        </p:txBody>
      </p:sp>
      <p:grpSp>
        <p:nvGrpSpPr>
          <p:cNvPr id="12" name="Group 11">
            <a:extLst>
              <a:ext uri="{FF2B5EF4-FFF2-40B4-BE49-F238E27FC236}">
                <a16:creationId xmlns:a16="http://schemas.microsoft.com/office/drawing/2014/main" id="{303692FA-7594-4095-9D5E-3E1C1C907BCB}"/>
              </a:ext>
            </a:extLst>
          </p:cNvPr>
          <p:cNvGrpSpPr/>
          <p:nvPr/>
        </p:nvGrpSpPr>
        <p:grpSpPr>
          <a:xfrm>
            <a:off x="2818998" y="4451774"/>
            <a:ext cx="2515567" cy="2450756"/>
            <a:chOff x="8771816" y="4524248"/>
            <a:chExt cx="2515567" cy="2450756"/>
          </a:xfrm>
        </p:grpSpPr>
        <p:pic>
          <p:nvPicPr>
            <p:cNvPr id="9" name="Picture 8">
              <a:extLst>
                <a:ext uri="{FF2B5EF4-FFF2-40B4-BE49-F238E27FC236}">
                  <a16:creationId xmlns:a16="http://schemas.microsoft.com/office/drawing/2014/main" id="{D437D104-7EFE-4C35-893A-2187882F1AA7}"/>
                </a:ext>
              </a:extLst>
            </p:cNvPr>
            <p:cNvPicPr>
              <a:picLocks noChangeAspect="1"/>
            </p:cNvPicPr>
            <p:nvPr/>
          </p:nvPicPr>
          <p:blipFill rotWithShape="1">
            <a:blip r:embed="rId4"/>
            <a:srcRect t="7475" r="48146"/>
            <a:stretch/>
          </p:blipFill>
          <p:spPr>
            <a:xfrm>
              <a:off x="8771816" y="4524248"/>
              <a:ext cx="2515567" cy="2450756"/>
            </a:xfrm>
            <a:prstGeom prst="rect">
              <a:avLst/>
            </a:prstGeom>
          </p:spPr>
        </p:pic>
        <p:cxnSp>
          <p:nvCxnSpPr>
            <p:cNvPr id="10" name="Straight Arrow Connector 9">
              <a:extLst>
                <a:ext uri="{FF2B5EF4-FFF2-40B4-BE49-F238E27FC236}">
                  <a16:creationId xmlns:a16="http://schemas.microsoft.com/office/drawing/2014/main" id="{9F23DF71-5F68-4ABB-A8AA-68F8B7A22DCD}"/>
                </a:ext>
              </a:extLst>
            </p:cNvPr>
            <p:cNvCxnSpPr>
              <a:cxnSpLocks/>
            </p:cNvCxnSpPr>
            <p:nvPr/>
          </p:nvCxnSpPr>
          <p:spPr>
            <a:xfrm flipH="1" flipV="1">
              <a:off x="9834793" y="5662162"/>
              <a:ext cx="389614" cy="87464"/>
            </a:xfrm>
            <a:prstGeom prst="straightConnector1">
              <a:avLst/>
            </a:prstGeom>
            <a:ln>
              <a:solidFill>
                <a:schemeClr val="accent4">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8CC0E7A4-D16F-4552-923D-DB0E64D7C976}"/>
                </a:ext>
              </a:extLst>
            </p:cNvPr>
            <p:cNvCxnSpPr>
              <a:cxnSpLocks/>
            </p:cNvCxnSpPr>
            <p:nvPr/>
          </p:nvCxnSpPr>
          <p:spPr>
            <a:xfrm>
              <a:off x="10323059" y="4631887"/>
              <a:ext cx="0" cy="492048"/>
            </a:xfrm>
            <a:prstGeom prst="straightConnector1">
              <a:avLst/>
            </a:prstGeom>
            <a:ln w="34925">
              <a:tailEnd type="triangle" w="lg" len="med"/>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7881053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BCF6A-2A99-42DC-A3E3-6E9029988D43}"/>
              </a:ext>
            </a:extLst>
          </p:cNvPr>
          <p:cNvSpPr>
            <a:spLocks noGrp="1"/>
          </p:cNvSpPr>
          <p:nvPr>
            <p:ph type="title"/>
          </p:nvPr>
        </p:nvSpPr>
        <p:spPr>
          <a:xfrm>
            <a:off x="569171" y="22659"/>
            <a:ext cx="7869600" cy="369332"/>
          </a:xfrm>
        </p:spPr>
        <p:txBody>
          <a:bodyPr/>
          <a:lstStyle/>
          <a:p>
            <a:r>
              <a:rPr lang="en-GB" dirty="0"/>
              <a:t>There are 24 vertical range-bins to assign</a:t>
            </a:r>
          </a:p>
        </p:txBody>
      </p:sp>
      <p:sp>
        <p:nvSpPr>
          <p:cNvPr id="3" name="Content Placeholder 2">
            <a:extLst>
              <a:ext uri="{FF2B5EF4-FFF2-40B4-BE49-F238E27FC236}">
                <a16:creationId xmlns:a16="http://schemas.microsoft.com/office/drawing/2014/main" id="{CBD11497-110E-4F80-9026-8E40EB21F96F}"/>
              </a:ext>
            </a:extLst>
          </p:cNvPr>
          <p:cNvSpPr>
            <a:spLocks noGrp="1"/>
          </p:cNvSpPr>
          <p:nvPr>
            <p:ph sz="quarter" idx="14"/>
          </p:nvPr>
        </p:nvSpPr>
        <p:spPr>
          <a:xfrm>
            <a:off x="569171" y="672457"/>
            <a:ext cx="5866401" cy="4986000"/>
          </a:xfrm>
        </p:spPr>
        <p:txBody>
          <a:bodyPr/>
          <a:lstStyle/>
          <a:p>
            <a:r>
              <a:rPr lang="en-GB" sz="2000" dirty="0"/>
              <a:t>Range-bin thickness can vary from 0.25 to 2 km thick in 0.25 km increments</a:t>
            </a:r>
          </a:p>
          <a:p>
            <a:r>
              <a:rPr lang="en-GB" sz="2000" dirty="0"/>
              <a:t>Rayleigh and Mie range-bin settings can be different</a:t>
            </a:r>
          </a:p>
          <a:p>
            <a:r>
              <a:rPr lang="en-GB" sz="2000" dirty="0"/>
              <a:t>Range-bins settings can vary according to latitude/longitude boxes that are defined on-board the satellite</a:t>
            </a:r>
          </a:p>
          <a:p>
            <a:pPr lvl="1"/>
            <a:r>
              <a:rPr lang="en-GB" sz="2000" dirty="0"/>
              <a:t>An attempt has been made to optimise the settings for NWP impact – varying with latitude</a:t>
            </a:r>
          </a:p>
          <a:p>
            <a:pPr marL="360000" lvl="1" indent="0">
              <a:buNone/>
            </a:pPr>
            <a:endParaRPr lang="en-GB" sz="2000" dirty="0"/>
          </a:p>
        </p:txBody>
      </p:sp>
      <p:sp>
        <p:nvSpPr>
          <p:cNvPr id="4" name="Slide Number Placeholder 3">
            <a:extLst>
              <a:ext uri="{FF2B5EF4-FFF2-40B4-BE49-F238E27FC236}">
                <a16:creationId xmlns:a16="http://schemas.microsoft.com/office/drawing/2014/main" id="{2D6DFA19-7B6A-49F0-8057-A0565C5A69C6}"/>
              </a:ext>
            </a:extLst>
          </p:cNvPr>
          <p:cNvSpPr>
            <a:spLocks noGrp="1"/>
          </p:cNvSpPr>
          <p:nvPr>
            <p:ph type="sldNum" sz="quarter" idx="10"/>
          </p:nvPr>
        </p:nvSpPr>
        <p:spPr/>
        <p:txBody>
          <a:bodyPr/>
          <a:lstStyle/>
          <a:p>
            <a:fld id="{6B3B0B0F-E794-1244-9699-107C60B9C23A}" type="slidenum">
              <a:rPr lang="en-US" smtClean="0"/>
              <a:pPr/>
              <a:t>60</a:t>
            </a:fld>
            <a:endParaRPr lang="en-US" dirty="0"/>
          </a:p>
        </p:txBody>
      </p:sp>
      <p:sp>
        <p:nvSpPr>
          <p:cNvPr id="5" name="Footer Placeholder 4">
            <a:extLst>
              <a:ext uri="{FF2B5EF4-FFF2-40B4-BE49-F238E27FC236}">
                <a16:creationId xmlns:a16="http://schemas.microsoft.com/office/drawing/2014/main" id="{3B043375-26D6-4FE2-9734-7D196CA9ADD7}"/>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7" name="Picture 6">
            <a:extLst>
              <a:ext uri="{FF2B5EF4-FFF2-40B4-BE49-F238E27FC236}">
                <a16:creationId xmlns:a16="http://schemas.microsoft.com/office/drawing/2014/main" id="{2FA18CF6-D3D0-42BB-A60E-972E6CD533FF}"/>
              </a:ext>
            </a:extLst>
          </p:cNvPr>
          <p:cNvPicPr>
            <a:picLocks noChangeAspect="1"/>
          </p:cNvPicPr>
          <p:nvPr/>
        </p:nvPicPr>
        <p:blipFill rotWithShape="1">
          <a:blip r:embed="rId2"/>
          <a:srcRect l="1724"/>
          <a:stretch/>
        </p:blipFill>
        <p:spPr>
          <a:xfrm>
            <a:off x="7063261" y="127406"/>
            <a:ext cx="5125563" cy="6076102"/>
          </a:xfrm>
          <a:prstGeom prst="rect">
            <a:avLst/>
          </a:prstGeom>
        </p:spPr>
      </p:pic>
      <p:sp>
        <p:nvSpPr>
          <p:cNvPr id="8" name="TextBox 7">
            <a:extLst>
              <a:ext uri="{FF2B5EF4-FFF2-40B4-BE49-F238E27FC236}">
                <a16:creationId xmlns:a16="http://schemas.microsoft.com/office/drawing/2014/main" id="{4A51B567-B48B-4932-B129-D36C3F69EE1B}"/>
              </a:ext>
            </a:extLst>
          </p:cNvPr>
          <p:cNvSpPr txBox="1"/>
          <p:nvPr/>
        </p:nvSpPr>
        <p:spPr>
          <a:xfrm>
            <a:off x="7778827" y="454437"/>
            <a:ext cx="4258153" cy="400110"/>
          </a:xfrm>
          <a:prstGeom prst="rect">
            <a:avLst/>
          </a:prstGeom>
          <a:noFill/>
        </p:spPr>
        <p:txBody>
          <a:bodyPr wrap="none" rtlCol="0">
            <a:spAutoFit/>
          </a:bodyPr>
          <a:lstStyle/>
          <a:p>
            <a:r>
              <a:rPr lang="en-GB" sz="2000" dirty="0"/>
              <a:t>A possible setting for the range-bins</a:t>
            </a:r>
          </a:p>
        </p:txBody>
      </p:sp>
    </p:spTree>
    <p:extLst>
      <p:ext uri="{BB962C8B-B14F-4D97-AF65-F5344CB8AC3E}">
        <p14:creationId xmlns:p14="http://schemas.microsoft.com/office/powerpoint/2010/main" val="105964106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bwMode="auto">
          <a:xfrm>
            <a:off x="2654527" y="728244"/>
            <a:ext cx="6379029" cy="2369358"/>
          </a:xfrm>
          <a:prstGeom prst="rect">
            <a:avLst/>
          </a:prstGeom>
          <a:solidFill>
            <a:schemeClr val="accent1">
              <a:alpha val="3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dirty="0">
              <a:latin typeface="Times" pitchFamily="18" charset="0"/>
            </a:endParaRPr>
          </a:p>
        </p:txBody>
      </p:sp>
      <p:sp>
        <p:nvSpPr>
          <p:cNvPr id="34" name="Rectangle 33"/>
          <p:cNvSpPr/>
          <p:nvPr/>
        </p:nvSpPr>
        <p:spPr bwMode="auto">
          <a:xfrm>
            <a:off x="2645921" y="3080230"/>
            <a:ext cx="6387635" cy="2681680"/>
          </a:xfrm>
          <a:prstGeom prst="rect">
            <a:avLst/>
          </a:prstGeom>
          <a:solidFill>
            <a:srgbClr val="FFC000">
              <a:alpha val="35000"/>
            </a:srgb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latin typeface="Times" pitchFamily="18" charset="0"/>
            </a:endParaRPr>
          </a:p>
        </p:txBody>
      </p:sp>
      <p:cxnSp>
        <p:nvCxnSpPr>
          <p:cNvPr id="7" name="Straight Arrow Connector 6"/>
          <p:cNvCxnSpPr/>
          <p:nvPr/>
        </p:nvCxnSpPr>
        <p:spPr bwMode="auto">
          <a:xfrm>
            <a:off x="1805442" y="3080230"/>
            <a:ext cx="7793001" cy="0"/>
          </a:xfrm>
          <a:prstGeom prst="straightConnector1">
            <a:avLst/>
          </a:prstGeom>
          <a:solidFill>
            <a:schemeClr val="accent1"/>
          </a:solidFill>
          <a:ln w="57150" cap="flat" cmpd="sng" algn="ctr">
            <a:solidFill>
              <a:schemeClr val="tx1"/>
            </a:solidFill>
            <a:prstDash val="solid"/>
            <a:round/>
            <a:headEnd type="triangle"/>
            <a:tailEnd type="triangle"/>
          </a:ln>
          <a:effectLst/>
        </p:spPr>
      </p:cxnSp>
      <p:sp>
        <p:nvSpPr>
          <p:cNvPr id="9" name="TextBox 8"/>
          <p:cNvSpPr txBox="1"/>
          <p:nvPr/>
        </p:nvSpPr>
        <p:spPr>
          <a:xfrm>
            <a:off x="611633" y="3129925"/>
            <a:ext cx="2691420" cy="1015663"/>
          </a:xfrm>
          <a:prstGeom prst="rect">
            <a:avLst/>
          </a:prstGeom>
          <a:noFill/>
        </p:spPr>
        <p:txBody>
          <a:bodyPr wrap="square" rtlCol="0">
            <a:spAutoFit/>
          </a:bodyPr>
          <a:lstStyle/>
          <a:p>
            <a:r>
              <a:rPr lang="en-GB" sz="2000" dirty="0" err="1"/>
              <a:t>Obs</a:t>
            </a:r>
            <a:r>
              <a:rPr lang="en-GB" sz="2000" dirty="0"/>
              <a:t> closer to instrument measurements</a:t>
            </a:r>
          </a:p>
        </p:txBody>
      </p:sp>
      <p:sp>
        <p:nvSpPr>
          <p:cNvPr id="10" name="TextBox 9"/>
          <p:cNvSpPr txBox="1"/>
          <p:nvPr/>
        </p:nvSpPr>
        <p:spPr>
          <a:xfrm>
            <a:off x="8979780" y="3177320"/>
            <a:ext cx="2597403" cy="1015663"/>
          </a:xfrm>
          <a:prstGeom prst="rect">
            <a:avLst/>
          </a:prstGeom>
          <a:noFill/>
        </p:spPr>
        <p:txBody>
          <a:bodyPr wrap="square" rtlCol="0">
            <a:spAutoFit/>
          </a:bodyPr>
          <a:lstStyle/>
          <a:p>
            <a:r>
              <a:rPr lang="en-GB" sz="2000" dirty="0" err="1"/>
              <a:t>Obs</a:t>
            </a:r>
            <a:r>
              <a:rPr lang="en-GB" sz="2000" dirty="0"/>
              <a:t> closer to geophysical variable of interest</a:t>
            </a:r>
          </a:p>
        </p:txBody>
      </p:sp>
      <p:cxnSp>
        <p:nvCxnSpPr>
          <p:cNvPr id="13" name="Straight Arrow Connector 12"/>
          <p:cNvCxnSpPr/>
          <p:nvPr/>
        </p:nvCxnSpPr>
        <p:spPr bwMode="auto">
          <a:xfrm flipV="1">
            <a:off x="3024641" y="2612572"/>
            <a:ext cx="0" cy="936171"/>
          </a:xfrm>
          <a:prstGeom prst="straightConnector1">
            <a:avLst/>
          </a:prstGeom>
          <a:solidFill>
            <a:schemeClr val="accent1"/>
          </a:solidFill>
          <a:ln w="57150" cap="flat" cmpd="sng" algn="ctr">
            <a:solidFill>
              <a:schemeClr val="tx1"/>
            </a:solidFill>
            <a:prstDash val="solid"/>
            <a:round/>
            <a:headEnd type="triangle"/>
            <a:tailEnd type="triangle"/>
          </a:ln>
          <a:effectLst/>
        </p:spPr>
      </p:cxnSp>
      <p:cxnSp>
        <p:nvCxnSpPr>
          <p:cNvPr id="15" name="Straight Arrow Connector 14"/>
          <p:cNvCxnSpPr/>
          <p:nvPr/>
        </p:nvCxnSpPr>
        <p:spPr bwMode="auto">
          <a:xfrm flipV="1">
            <a:off x="8521927" y="2612572"/>
            <a:ext cx="0" cy="936171"/>
          </a:xfrm>
          <a:prstGeom prst="straightConnector1">
            <a:avLst/>
          </a:prstGeom>
          <a:solidFill>
            <a:schemeClr val="accent1"/>
          </a:solidFill>
          <a:ln w="57150" cap="flat" cmpd="sng" algn="ctr">
            <a:solidFill>
              <a:schemeClr val="tx1"/>
            </a:solidFill>
            <a:prstDash val="solid"/>
            <a:round/>
            <a:headEnd type="triangle"/>
            <a:tailEnd type="triangle"/>
          </a:ln>
          <a:effectLst/>
        </p:spPr>
      </p:cxnSp>
      <p:sp>
        <p:nvSpPr>
          <p:cNvPr id="17" name="TextBox 16"/>
          <p:cNvSpPr txBox="1"/>
          <p:nvPr/>
        </p:nvSpPr>
        <p:spPr>
          <a:xfrm>
            <a:off x="7976674" y="1989580"/>
            <a:ext cx="1816893" cy="584775"/>
          </a:xfrm>
          <a:prstGeom prst="rect">
            <a:avLst/>
          </a:prstGeom>
          <a:noFill/>
        </p:spPr>
        <p:txBody>
          <a:bodyPr wrap="square" rtlCol="0">
            <a:spAutoFit/>
          </a:bodyPr>
          <a:lstStyle/>
          <a:p>
            <a:r>
              <a:rPr lang="en-GB" sz="1600" dirty="0"/>
              <a:t>Wind vector: </a:t>
            </a:r>
          </a:p>
          <a:p>
            <a:r>
              <a:rPr lang="en-GB" sz="1600" i="1" dirty="0"/>
              <a:t>H</a:t>
            </a:r>
            <a:r>
              <a:rPr lang="en-GB" sz="1600" dirty="0"/>
              <a:t>(u) +</a:t>
            </a:r>
            <a:r>
              <a:rPr lang="en-GB" sz="1600" i="1" dirty="0"/>
              <a:t>H</a:t>
            </a:r>
            <a:r>
              <a:rPr lang="en-GB" sz="1600" dirty="0"/>
              <a:t>(v)</a:t>
            </a:r>
          </a:p>
        </p:txBody>
      </p:sp>
      <p:sp>
        <p:nvSpPr>
          <p:cNvPr id="18" name="TextBox 17"/>
          <p:cNvSpPr txBox="1"/>
          <p:nvPr/>
        </p:nvSpPr>
        <p:spPr>
          <a:xfrm>
            <a:off x="2583307" y="1321892"/>
            <a:ext cx="1297890" cy="1323439"/>
          </a:xfrm>
          <a:prstGeom prst="rect">
            <a:avLst/>
          </a:prstGeom>
          <a:noFill/>
        </p:spPr>
        <p:txBody>
          <a:bodyPr wrap="square" rtlCol="0">
            <a:spAutoFit/>
          </a:bodyPr>
          <a:lstStyle/>
          <a:p>
            <a:r>
              <a:rPr lang="en-GB" sz="1600" dirty="0"/>
              <a:t>Lidar signal:</a:t>
            </a:r>
          </a:p>
          <a:p>
            <a:r>
              <a:rPr lang="en-GB" sz="1600" i="1" dirty="0"/>
              <a:t>H</a:t>
            </a:r>
            <a:r>
              <a:rPr lang="en-GB" sz="1600" dirty="0"/>
              <a:t>(</a:t>
            </a:r>
            <a:r>
              <a:rPr lang="en-GB" sz="1600" dirty="0" err="1"/>
              <a:t>u,v,w,T,p,</a:t>
            </a:r>
            <a:r>
              <a:rPr lang="en-GB" sz="1600" dirty="0" err="1">
                <a:solidFill>
                  <a:srgbClr val="FE7A90"/>
                </a:solidFill>
              </a:rPr>
              <a:t>CLWC</a:t>
            </a:r>
            <a:r>
              <a:rPr lang="en-GB" sz="1600" dirty="0">
                <a:solidFill>
                  <a:srgbClr val="FE7A90"/>
                </a:solidFill>
              </a:rPr>
              <a:t>, CIWC, aerosol</a:t>
            </a:r>
            <a:r>
              <a:rPr lang="en-GB" sz="1600" dirty="0"/>
              <a:t>)</a:t>
            </a:r>
          </a:p>
        </p:txBody>
      </p:sp>
      <p:sp>
        <p:nvSpPr>
          <p:cNvPr id="19" name="TextBox 18"/>
          <p:cNvSpPr txBox="1"/>
          <p:nvPr/>
        </p:nvSpPr>
        <p:spPr>
          <a:xfrm>
            <a:off x="5466526" y="4193270"/>
            <a:ext cx="412292" cy="584775"/>
          </a:xfrm>
          <a:prstGeom prst="rect">
            <a:avLst/>
          </a:prstGeom>
          <a:noFill/>
        </p:spPr>
        <p:txBody>
          <a:bodyPr wrap="none" rtlCol="0">
            <a:spAutoFit/>
          </a:bodyPr>
          <a:lstStyle/>
          <a:p>
            <a:r>
              <a:rPr lang="en-GB" sz="3200" b="1" i="1" dirty="0">
                <a:solidFill>
                  <a:srgbClr val="FF9933"/>
                </a:solidFill>
              </a:rPr>
              <a:t>y</a:t>
            </a:r>
          </a:p>
        </p:txBody>
      </p:sp>
      <p:sp>
        <p:nvSpPr>
          <p:cNvPr id="20" name="TextBox 19"/>
          <p:cNvSpPr txBox="1"/>
          <p:nvPr/>
        </p:nvSpPr>
        <p:spPr>
          <a:xfrm>
            <a:off x="5142445" y="1145124"/>
            <a:ext cx="981359" cy="584775"/>
          </a:xfrm>
          <a:prstGeom prst="rect">
            <a:avLst/>
          </a:prstGeom>
          <a:noFill/>
        </p:spPr>
        <p:txBody>
          <a:bodyPr wrap="none" rtlCol="0">
            <a:spAutoFit/>
          </a:bodyPr>
          <a:lstStyle/>
          <a:p>
            <a:r>
              <a:rPr lang="en-GB" sz="3200" b="1" i="1" dirty="0">
                <a:solidFill>
                  <a:schemeClr val="accent1">
                    <a:lumMod val="75000"/>
                  </a:schemeClr>
                </a:solidFill>
              </a:rPr>
              <a:t>H(x)</a:t>
            </a:r>
          </a:p>
        </p:txBody>
      </p:sp>
      <p:sp>
        <p:nvSpPr>
          <p:cNvPr id="22" name="TextBox 21"/>
          <p:cNvSpPr txBox="1"/>
          <p:nvPr/>
        </p:nvSpPr>
        <p:spPr>
          <a:xfrm>
            <a:off x="7976674" y="3531264"/>
            <a:ext cx="1166237" cy="830997"/>
          </a:xfrm>
          <a:prstGeom prst="rect">
            <a:avLst/>
          </a:prstGeom>
          <a:noFill/>
        </p:spPr>
        <p:txBody>
          <a:bodyPr wrap="square" rtlCol="0">
            <a:spAutoFit/>
          </a:bodyPr>
          <a:lstStyle/>
          <a:p>
            <a:r>
              <a:rPr lang="en-GB" sz="1600" dirty="0"/>
              <a:t>L2C wind vector: </a:t>
            </a:r>
            <a:r>
              <a:rPr lang="en-GB" sz="1600" dirty="0">
                <a:solidFill>
                  <a:srgbClr val="FF0000"/>
                </a:solidFill>
              </a:rPr>
              <a:t>Bad idea!</a:t>
            </a:r>
          </a:p>
        </p:txBody>
      </p:sp>
      <p:cxnSp>
        <p:nvCxnSpPr>
          <p:cNvPr id="26" name="Straight Arrow Connector 25"/>
          <p:cNvCxnSpPr/>
          <p:nvPr/>
        </p:nvCxnSpPr>
        <p:spPr bwMode="auto">
          <a:xfrm flipV="1">
            <a:off x="7193870" y="2617465"/>
            <a:ext cx="0" cy="936171"/>
          </a:xfrm>
          <a:prstGeom prst="straightConnector1">
            <a:avLst/>
          </a:prstGeom>
          <a:solidFill>
            <a:schemeClr val="accent1"/>
          </a:solidFill>
          <a:ln w="57150" cap="flat" cmpd="sng" algn="ctr">
            <a:solidFill>
              <a:schemeClr val="tx1"/>
            </a:solidFill>
            <a:prstDash val="solid"/>
            <a:round/>
            <a:headEnd type="triangle"/>
            <a:tailEnd type="triangle"/>
          </a:ln>
          <a:effectLst/>
        </p:spPr>
      </p:cxnSp>
      <p:sp>
        <p:nvSpPr>
          <p:cNvPr id="27" name="TextBox 26"/>
          <p:cNvSpPr txBox="1"/>
          <p:nvPr/>
        </p:nvSpPr>
        <p:spPr>
          <a:xfrm>
            <a:off x="6650876" y="3535659"/>
            <a:ext cx="1490897" cy="1077218"/>
          </a:xfrm>
          <a:prstGeom prst="rect">
            <a:avLst/>
          </a:prstGeom>
          <a:noFill/>
        </p:spPr>
        <p:txBody>
          <a:bodyPr wrap="square" rtlCol="0">
            <a:spAutoFit/>
          </a:bodyPr>
          <a:lstStyle/>
          <a:p>
            <a:r>
              <a:rPr lang="en-GB" sz="1600" dirty="0"/>
              <a:t>L2B HLOS wind:</a:t>
            </a:r>
          </a:p>
          <a:p>
            <a:r>
              <a:rPr lang="en-GB" sz="1600" dirty="0"/>
              <a:t>Mie</a:t>
            </a:r>
          </a:p>
          <a:p>
            <a:r>
              <a:rPr lang="en-GB" sz="1600" dirty="0">
                <a:solidFill>
                  <a:schemeClr val="accent6">
                    <a:lumMod val="75000"/>
                  </a:schemeClr>
                </a:solidFill>
              </a:rPr>
              <a:t>Rayleigh</a:t>
            </a:r>
          </a:p>
        </p:txBody>
      </p:sp>
      <p:sp>
        <p:nvSpPr>
          <p:cNvPr id="28" name="TextBox 27"/>
          <p:cNvSpPr txBox="1"/>
          <p:nvPr/>
        </p:nvSpPr>
        <p:spPr>
          <a:xfrm>
            <a:off x="6724038" y="1791414"/>
            <a:ext cx="1272138" cy="830997"/>
          </a:xfrm>
          <a:prstGeom prst="rect">
            <a:avLst/>
          </a:prstGeom>
          <a:noFill/>
        </p:spPr>
        <p:txBody>
          <a:bodyPr wrap="square" rtlCol="0">
            <a:spAutoFit/>
          </a:bodyPr>
          <a:lstStyle/>
          <a:p>
            <a:r>
              <a:rPr lang="en-GB" sz="1600" dirty="0"/>
              <a:t>HLOS wind:</a:t>
            </a:r>
          </a:p>
          <a:p>
            <a:r>
              <a:rPr lang="en-GB" sz="1600" i="1" dirty="0"/>
              <a:t>H</a:t>
            </a:r>
            <a:r>
              <a:rPr lang="en-GB" sz="1600" dirty="0"/>
              <a:t>(</a:t>
            </a:r>
            <a:r>
              <a:rPr lang="en-GB" sz="1600" dirty="0" err="1"/>
              <a:t>u,v,w</a:t>
            </a:r>
            <a:r>
              <a:rPr lang="en-GB" sz="1600" dirty="0"/>
              <a:t>)</a:t>
            </a:r>
          </a:p>
          <a:p>
            <a:r>
              <a:rPr lang="en-GB" sz="1600" dirty="0"/>
              <a:t>or </a:t>
            </a:r>
            <a:r>
              <a:rPr lang="en-GB" sz="1600" i="1" dirty="0">
                <a:solidFill>
                  <a:srgbClr val="00B050"/>
                </a:solidFill>
              </a:rPr>
              <a:t>H</a:t>
            </a:r>
            <a:r>
              <a:rPr lang="en-GB" sz="1600" dirty="0">
                <a:solidFill>
                  <a:srgbClr val="00B050"/>
                </a:solidFill>
              </a:rPr>
              <a:t>(</a:t>
            </a:r>
            <a:r>
              <a:rPr lang="en-GB" sz="1600" dirty="0" err="1">
                <a:solidFill>
                  <a:srgbClr val="00B050"/>
                </a:solidFill>
              </a:rPr>
              <a:t>u,v</a:t>
            </a:r>
            <a:r>
              <a:rPr lang="en-GB" sz="1600" dirty="0">
                <a:solidFill>
                  <a:srgbClr val="00B050"/>
                </a:solidFill>
              </a:rPr>
              <a:t>)</a:t>
            </a:r>
          </a:p>
        </p:txBody>
      </p:sp>
      <p:cxnSp>
        <p:nvCxnSpPr>
          <p:cNvPr id="29" name="Straight Arrow Connector 28"/>
          <p:cNvCxnSpPr/>
          <p:nvPr/>
        </p:nvCxnSpPr>
        <p:spPr bwMode="auto">
          <a:xfrm flipV="1">
            <a:off x="4398963" y="2645331"/>
            <a:ext cx="0" cy="936171"/>
          </a:xfrm>
          <a:prstGeom prst="straightConnector1">
            <a:avLst/>
          </a:prstGeom>
          <a:solidFill>
            <a:schemeClr val="accent1"/>
          </a:solidFill>
          <a:ln w="57150" cap="flat" cmpd="sng" algn="ctr">
            <a:solidFill>
              <a:schemeClr val="tx1"/>
            </a:solidFill>
            <a:prstDash val="solid"/>
            <a:round/>
            <a:headEnd type="triangle"/>
            <a:tailEnd type="triangle"/>
          </a:ln>
          <a:effectLst/>
        </p:spPr>
      </p:cxnSp>
      <p:sp>
        <p:nvSpPr>
          <p:cNvPr id="31" name="TextBox 30"/>
          <p:cNvSpPr txBox="1"/>
          <p:nvPr/>
        </p:nvSpPr>
        <p:spPr>
          <a:xfrm>
            <a:off x="4000486" y="3542200"/>
            <a:ext cx="1126870" cy="1077218"/>
          </a:xfrm>
          <a:prstGeom prst="rect">
            <a:avLst/>
          </a:prstGeom>
          <a:noFill/>
        </p:spPr>
        <p:txBody>
          <a:bodyPr wrap="square" rtlCol="0">
            <a:spAutoFit/>
          </a:bodyPr>
          <a:lstStyle/>
          <a:p>
            <a:r>
              <a:rPr lang="en-GB" sz="1600" dirty="0"/>
              <a:t>L1B Rayleigh </a:t>
            </a:r>
          </a:p>
          <a:p>
            <a:r>
              <a:rPr lang="en-GB" sz="1600" dirty="0"/>
              <a:t>Response (RR)</a:t>
            </a:r>
          </a:p>
        </p:txBody>
      </p:sp>
      <p:sp>
        <p:nvSpPr>
          <p:cNvPr id="32" name="TextBox 31"/>
          <p:cNvSpPr txBox="1"/>
          <p:nvPr/>
        </p:nvSpPr>
        <p:spPr>
          <a:xfrm>
            <a:off x="3913855" y="2017944"/>
            <a:ext cx="1254189" cy="584775"/>
          </a:xfrm>
          <a:prstGeom prst="rect">
            <a:avLst/>
          </a:prstGeom>
          <a:noFill/>
        </p:spPr>
        <p:txBody>
          <a:bodyPr wrap="none" rtlCol="0">
            <a:spAutoFit/>
          </a:bodyPr>
          <a:lstStyle/>
          <a:p>
            <a:r>
              <a:rPr lang="en-GB" sz="1600" dirty="0"/>
              <a:t>RR:</a:t>
            </a:r>
          </a:p>
          <a:p>
            <a:r>
              <a:rPr lang="en-GB" sz="1600" i="1" dirty="0"/>
              <a:t>H</a:t>
            </a:r>
            <a:r>
              <a:rPr lang="en-GB" sz="1600" dirty="0"/>
              <a:t>(</a:t>
            </a:r>
            <a:r>
              <a:rPr lang="en-GB" sz="1600" dirty="0" err="1"/>
              <a:t>u,v,w,T,p</a:t>
            </a:r>
            <a:r>
              <a:rPr lang="en-GB" sz="1600" dirty="0"/>
              <a:t>)</a:t>
            </a:r>
          </a:p>
        </p:txBody>
      </p:sp>
      <p:sp>
        <p:nvSpPr>
          <p:cNvPr id="41" name="TextBox 40"/>
          <p:cNvSpPr txBox="1"/>
          <p:nvPr/>
        </p:nvSpPr>
        <p:spPr>
          <a:xfrm>
            <a:off x="5870999" y="5843292"/>
            <a:ext cx="2230689" cy="646331"/>
          </a:xfrm>
          <a:prstGeom prst="rect">
            <a:avLst/>
          </a:prstGeom>
          <a:solidFill>
            <a:schemeClr val="bg1"/>
          </a:solidFill>
          <a:ln>
            <a:solidFill>
              <a:schemeClr val="tx1"/>
            </a:solidFill>
          </a:ln>
        </p:spPr>
        <p:txBody>
          <a:bodyPr wrap="square" rtlCol="0">
            <a:spAutoFit/>
          </a:bodyPr>
          <a:lstStyle/>
          <a:p>
            <a:r>
              <a:rPr lang="en-GB" dirty="0"/>
              <a:t>Need a priori: </a:t>
            </a:r>
            <a:r>
              <a:rPr lang="en-GB" i="1" dirty="0"/>
              <a:t>T</a:t>
            </a:r>
            <a:r>
              <a:rPr lang="en-GB" dirty="0"/>
              <a:t>, </a:t>
            </a:r>
            <a:r>
              <a:rPr lang="en-GB" i="1" dirty="0"/>
              <a:t>p</a:t>
            </a:r>
          </a:p>
          <a:p>
            <a:r>
              <a:rPr lang="en-GB" i="1" dirty="0"/>
              <a:t>Weak sensitivity</a:t>
            </a:r>
          </a:p>
        </p:txBody>
      </p:sp>
      <p:cxnSp>
        <p:nvCxnSpPr>
          <p:cNvPr id="43" name="Straight Arrow Connector 42"/>
          <p:cNvCxnSpPr>
            <a:stCxn id="41" idx="0"/>
          </p:cNvCxnSpPr>
          <p:nvPr/>
        </p:nvCxnSpPr>
        <p:spPr bwMode="auto">
          <a:xfrm flipV="1">
            <a:off x="6986343" y="4467713"/>
            <a:ext cx="146922" cy="1375578"/>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cxnSp>
        <p:nvCxnSpPr>
          <p:cNvPr id="44" name="Straight Arrow Connector 43"/>
          <p:cNvCxnSpPr>
            <a:stCxn id="49" idx="0"/>
            <a:endCxn id="22" idx="2"/>
          </p:cNvCxnSpPr>
          <p:nvPr/>
        </p:nvCxnSpPr>
        <p:spPr bwMode="auto">
          <a:xfrm flipH="1" flipV="1">
            <a:off x="8559793" y="4362261"/>
            <a:ext cx="964635" cy="1153731"/>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
        <p:nvSpPr>
          <p:cNvPr id="49" name="TextBox 48"/>
          <p:cNvSpPr txBox="1"/>
          <p:nvPr/>
        </p:nvSpPr>
        <p:spPr>
          <a:xfrm>
            <a:off x="8521927" y="5515991"/>
            <a:ext cx="2005000" cy="923330"/>
          </a:xfrm>
          <a:prstGeom prst="rect">
            <a:avLst/>
          </a:prstGeom>
          <a:solidFill>
            <a:schemeClr val="bg1"/>
          </a:solidFill>
          <a:ln>
            <a:solidFill>
              <a:srgbClr val="FF0000"/>
            </a:solidFill>
          </a:ln>
        </p:spPr>
        <p:txBody>
          <a:bodyPr wrap="square" rtlCol="0">
            <a:spAutoFit/>
          </a:bodyPr>
          <a:lstStyle/>
          <a:p>
            <a:r>
              <a:rPr lang="en-GB" dirty="0"/>
              <a:t>Need a priori: e.g. 1D-Var retrieval</a:t>
            </a:r>
          </a:p>
          <a:p>
            <a:r>
              <a:rPr lang="en-GB" i="1" dirty="0"/>
              <a:t>strong sensitivity!</a:t>
            </a:r>
          </a:p>
        </p:txBody>
      </p:sp>
      <p:sp>
        <p:nvSpPr>
          <p:cNvPr id="52" name="Title 1"/>
          <p:cNvSpPr>
            <a:spLocks noGrp="1"/>
          </p:cNvSpPr>
          <p:nvPr>
            <p:ph type="title"/>
          </p:nvPr>
        </p:nvSpPr>
        <p:spPr>
          <a:xfrm>
            <a:off x="2703595" y="135402"/>
            <a:ext cx="8113712" cy="708025"/>
          </a:xfrm>
        </p:spPr>
        <p:txBody>
          <a:bodyPr/>
          <a:lstStyle/>
          <a:p>
            <a:r>
              <a:rPr lang="en-GB" dirty="0"/>
              <a:t>What to assimilate from Aeolus for NWP?</a:t>
            </a:r>
          </a:p>
        </p:txBody>
      </p:sp>
      <p:cxnSp>
        <p:nvCxnSpPr>
          <p:cNvPr id="54" name="Straight Arrow Connector 53"/>
          <p:cNvCxnSpPr/>
          <p:nvPr/>
        </p:nvCxnSpPr>
        <p:spPr bwMode="auto">
          <a:xfrm flipH="1">
            <a:off x="3010264" y="875750"/>
            <a:ext cx="1877826" cy="0"/>
          </a:xfrm>
          <a:prstGeom prst="straightConnector1">
            <a:avLst/>
          </a:prstGeom>
          <a:solidFill>
            <a:schemeClr val="accent1"/>
          </a:solidFill>
          <a:ln w="22225" cap="flat" cmpd="sng" algn="ctr">
            <a:solidFill>
              <a:schemeClr val="tx2"/>
            </a:solidFill>
            <a:prstDash val="solid"/>
            <a:round/>
            <a:headEnd type="none" w="med" len="med"/>
            <a:tailEnd type="triangle" w="lg" len="lg"/>
          </a:ln>
          <a:effectLst/>
        </p:spPr>
      </p:cxnSp>
      <p:sp>
        <p:nvSpPr>
          <p:cNvPr id="55" name="TextBox 54"/>
          <p:cNvSpPr txBox="1"/>
          <p:nvPr/>
        </p:nvSpPr>
        <p:spPr>
          <a:xfrm>
            <a:off x="4888091" y="700764"/>
            <a:ext cx="3976373" cy="584775"/>
          </a:xfrm>
          <a:prstGeom prst="rect">
            <a:avLst/>
          </a:prstGeom>
          <a:noFill/>
        </p:spPr>
        <p:txBody>
          <a:bodyPr wrap="square" rtlCol="0">
            <a:spAutoFit/>
          </a:bodyPr>
          <a:lstStyle/>
          <a:p>
            <a:r>
              <a:rPr lang="en-GB" sz="1600" dirty="0">
                <a:solidFill>
                  <a:schemeClr val="tx2"/>
                </a:solidFill>
              </a:rPr>
              <a:t>More complex </a:t>
            </a:r>
            <a:r>
              <a:rPr lang="en-GB" sz="1600" dirty="0" err="1">
                <a:solidFill>
                  <a:schemeClr val="tx2"/>
                </a:solidFill>
              </a:rPr>
              <a:t>obs</a:t>
            </a:r>
            <a:r>
              <a:rPr lang="en-GB" sz="1600" dirty="0">
                <a:solidFill>
                  <a:schemeClr val="tx2"/>
                </a:solidFill>
              </a:rPr>
              <a:t> operator: increasing knowledge of instrument/physics needed</a:t>
            </a:r>
          </a:p>
        </p:txBody>
      </p:sp>
      <p:sp>
        <p:nvSpPr>
          <p:cNvPr id="56" name="TextBox 55"/>
          <p:cNvSpPr txBox="1"/>
          <p:nvPr/>
        </p:nvSpPr>
        <p:spPr>
          <a:xfrm>
            <a:off x="4153268" y="5015544"/>
            <a:ext cx="2959711" cy="584775"/>
          </a:xfrm>
          <a:prstGeom prst="rect">
            <a:avLst/>
          </a:prstGeom>
          <a:noFill/>
        </p:spPr>
        <p:txBody>
          <a:bodyPr wrap="square" rtlCol="0">
            <a:spAutoFit/>
          </a:bodyPr>
          <a:lstStyle/>
          <a:p>
            <a:r>
              <a:rPr lang="en-GB" sz="1600" dirty="0">
                <a:solidFill>
                  <a:schemeClr val="accent6"/>
                </a:solidFill>
              </a:rPr>
              <a:t>More complex retrieval (processing)</a:t>
            </a:r>
          </a:p>
        </p:txBody>
      </p:sp>
      <p:cxnSp>
        <p:nvCxnSpPr>
          <p:cNvPr id="57" name="Straight Arrow Connector 56"/>
          <p:cNvCxnSpPr/>
          <p:nvPr/>
        </p:nvCxnSpPr>
        <p:spPr bwMode="auto">
          <a:xfrm>
            <a:off x="5724761" y="5342364"/>
            <a:ext cx="2251912" cy="0"/>
          </a:xfrm>
          <a:prstGeom prst="straightConnector1">
            <a:avLst/>
          </a:prstGeom>
          <a:solidFill>
            <a:schemeClr val="accent1"/>
          </a:solidFill>
          <a:ln w="22225" cap="flat" cmpd="sng" algn="ctr">
            <a:solidFill>
              <a:schemeClr val="accent6"/>
            </a:solidFill>
            <a:prstDash val="solid"/>
            <a:round/>
            <a:headEnd type="none" w="med" len="med"/>
            <a:tailEnd type="triangle" w="lg" len="lg"/>
          </a:ln>
          <a:effectLst/>
        </p:spPr>
      </p:cxnSp>
      <p:sp>
        <p:nvSpPr>
          <p:cNvPr id="61" name="Oval 60"/>
          <p:cNvSpPr/>
          <p:nvPr/>
        </p:nvSpPr>
        <p:spPr bwMode="auto">
          <a:xfrm>
            <a:off x="6490563" y="1341937"/>
            <a:ext cx="1502551" cy="3472273"/>
          </a:xfrm>
          <a:prstGeom prst="ellipse">
            <a:avLst/>
          </a:prstGeom>
          <a:solidFill>
            <a:schemeClr val="accent3">
              <a:alpha val="3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latin typeface="Times" pitchFamily="18" charset="0"/>
            </a:endParaRPr>
          </a:p>
        </p:txBody>
      </p:sp>
      <p:sp>
        <p:nvSpPr>
          <p:cNvPr id="65" name="TextBox 64"/>
          <p:cNvSpPr txBox="1"/>
          <p:nvPr/>
        </p:nvSpPr>
        <p:spPr>
          <a:xfrm>
            <a:off x="6396305" y="1454967"/>
            <a:ext cx="1632178" cy="338554"/>
          </a:xfrm>
          <a:prstGeom prst="rect">
            <a:avLst/>
          </a:prstGeom>
          <a:noFill/>
        </p:spPr>
        <p:txBody>
          <a:bodyPr wrap="none" rtlCol="0">
            <a:spAutoFit/>
          </a:bodyPr>
          <a:lstStyle/>
          <a:p>
            <a:r>
              <a:rPr lang="en-GB" sz="1600" b="1" dirty="0">
                <a:solidFill>
                  <a:srgbClr val="00B050"/>
                </a:solidFill>
              </a:rPr>
              <a:t>Current choice</a:t>
            </a:r>
          </a:p>
        </p:txBody>
      </p:sp>
      <p:sp>
        <p:nvSpPr>
          <p:cNvPr id="25" name="TextBox 24"/>
          <p:cNvSpPr txBox="1"/>
          <p:nvPr/>
        </p:nvSpPr>
        <p:spPr>
          <a:xfrm>
            <a:off x="2660027" y="3553636"/>
            <a:ext cx="1157197" cy="584775"/>
          </a:xfrm>
          <a:prstGeom prst="rect">
            <a:avLst/>
          </a:prstGeom>
          <a:noFill/>
        </p:spPr>
        <p:txBody>
          <a:bodyPr wrap="square" rtlCol="0">
            <a:spAutoFit/>
          </a:bodyPr>
          <a:lstStyle/>
          <a:p>
            <a:r>
              <a:rPr lang="en-GB" sz="1600" dirty="0"/>
              <a:t>L1B Lidar signal</a:t>
            </a:r>
          </a:p>
        </p:txBody>
      </p:sp>
      <p:sp>
        <p:nvSpPr>
          <p:cNvPr id="53" name="TextBox 52"/>
          <p:cNvSpPr txBox="1"/>
          <p:nvPr/>
        </p:nvSpPr>
        <p:spPr>
          <a:xfrm>
            <a:off x="5392582" y="2009970"/>
            <a:ext cx="1272138" cy="584775"/>
          </a:xfrm>
          <a:prstGeom prst="rect">
            <a:avLst/>
          </a:prstGeom>
          <a:noFill/>
        </p:spPr>
        <p:txBody>
          <a:bodyPr wrap="square" rtlCol="0">
            <a:spAutoFit/>
          </a:bodyPr>
          <a:lstStyle/>
          <a:p>
            <a:r>
              <a:rPr lang="en-GB" sz="1600" dirty="0"/>
              <a:t>LOS wind:</a:t>
            </a:r>
          </a:p>
          <a:p>
            <a:r>
              <a:rPr lang="en-GB" sz="1600" i="1" dirty="0"/>
              <a:t>H</a:t>
            </a:r>
            <a:r>
              <a:rPr lang="en-GB" sz="1600" dirty="0"/>
              <a:t>(</a:t>
            </a:r>
            <a:r>
              <a:rPr lang="en-GB" sz="1600" dirty="0" err="1"/>
              <a:t>u,v,w</a:t>
            </a:r>
            <a:r>
              <a:rPr lang="en-GB" sz="1600" dirty="0"/>
              <a:t>)</a:t>
            </a:r>
          </a:p>
        </p:txBody>
      </p:sp>
      <p:cxnSp>
        <p:nvCxnSpPr>
          <p:cNvPr id="58" name="Straight Arrow Connector 57"/>
          <p:cNvCxnSpPr/>
          <p:nvPr/>
        </p:nvCxnSpPr>
        <p:spPr bwMode="auto">
          <a:xfrm flipV="1">
            <a:off x="5813068" y="2617465"/>
            <a:ext cx="0" cy="936171"/>
          </a:xfrm>
          <a:prstGeom prst="straightConnector1">
            <a:avLst/>
          </a:prstGeom>
          <a:solidFill>
            <a:schemeClr val="accent1"/>
          </a:solidFill>
          <a:ln w="57150" cap="flat" cmpd="sng" algn="ctr">
            <a:solidFill>
              <a:schemeClr val="tx1"/>
            </a:solidFill>
            <a:prstDash val="solid"/>
            <a:round/>
            <a:headEnd type="triangle"/>
            <a:tailEnd type="triangle"/>
          </a:ln>
          <a:effectLst/>
        </p:spPr>
      </p:cxnSp>
      <p:sp>
        <p:nvSpPr>
          <p:cNvPr id="59" name="TextBox 58"/>
          <p:cNvSpPr txBox="1"/>
          <p:nvPr/>
        </p:nvSpPr>
        <p:spPr>
          <a:xfrm>
            <a:off x="5369401" y="3557744"/>
            <a:ext cx="1018834" cy="584775"/>
          </a:xfrm>
          <a:prstGeom prst="rect">
            <a:avLst/>
          </a:prstGeom>
          <a:noFill/>
        </p:spPr>
        <p:txBody>
          <a:bodyPr wrap="square" rtlCol="0">
            <a:spAutoFit/>
          </a:bodyPr>
          <a:lstStyle/>
          <a:p>
            <a:r>
              <a:rPr lang="en-GB" sz="1600" dirty="0"/>
              <a:t>L2B LOS wind</a:t>
            </a:r>
          </a:p>
        </p:txBody>
      </p:sp>
      <p:cxnSp>
        <p:nvCxnSpPr>
          <p:cNvPr id="60" name="Straight Arrow Connector 59"/>
          <p:cNvCxnSpPr>
            <a:stCxn id="41" idx="0"/>
            <a:endCxn id="59" idx="2"/>
          </p:cNvCxnSpPr>
          <p:nvPr/>
        </p:nvCxnSpPr>
        <p:spPr bwMode="auto">
          <a:xfrm flipH="1" flipV="1">
            <a:off x="5878819" y="4142519"/>
            <a:ext cx="1107525" cy="1700773"/>
          </a:xfrm>
          <a:prstGeom prst="straightConnector1">
            <a:avLst/>
          </a:prstGeom>
          <a:solidFill>
            <a:schemeClr val="accent1"/>
          </a:solidFill>
          <a:ln w="1905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96334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barn(inVertical)">
                                      <p:cBhvr>
                                        <p:cTn id="7" dur="500"/>
                                        <p:tgtEl>
                                          <p:spTgt spid="6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barn(inVertical)">
                                      <p:cBhvr>
                                        <p:cTn id="1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3BD8E-7C31-4338-BBA7-02DE55146FE7}"/>
              </a:ext>
            </a:extLst>
          </p:cNvPr>
          <p:cNvSpPr>
            <a:spLocks noGrp="1"/>
          </p:cNvSpPr>
          <p:nvPr>
            <p:ph type="title"/>
          </p:nvPr>
        </p:nvSpPr>
        <p:spPr>
          <a:xfrm>
            <a:off x="647947" y="96046"/>
            <a:ext cx="11355596" cy="369225"/>
          </a:xfrm>
        </p:spPr>
        <p:txBody>
          <a:bodyPr/>
          <a:lstStyle/>
          <a:p>
            <a:r>
              <a:rPr lang="en-GB" dirty="0"/>
              <a:t>Bias correction to the ECMWF model</a:t>
            </a:r>
          </a:p>
        </p:txBody>
      </p:sp>
      <p:sp>
        <p:nvSpPr>
          <p:cNvPr id="3" name="Content Placeholder 2">
            <a:extLst>
              <a:ext uri="{FF2B5EF4-FFF2-40B4-BE49-F238E27FC236}">
                <a16:creationId xmlns:a16="http://schemas.microsoft.com/office/drawing/2014/main" id="{B2FE0771-2972-4F4A-90D1-645A1A2E083E}"/>
              </a:ext>
            </a:extLst>
          </p:cNvPr>
          <p:cNvSpPr>
            <a:spLocks noGrp="1"/>
          </p:cNvSpPr>
          <p:nvPr>
            <p:ph sz="quarter" idx="14"/>
          </p:nvPr>
        </p:nvSpPr>
        <p:spPr>
          <a:xfrm>
            <a:off x="647947" y="594988"/>
            <a:ext cx="11355596" cy="2395468"/>
          </a:xfrm>
        </p:spPr>
        <p:txBody>
          <a:bodyPr/>
          <a:lstStyle/>
          <a:p>
            <a:r>
              <a:rPr lang="en-GB" sz="1999" dirty="0"/>
              <a:t>Implemented bias correction scheme: </a:t>
            </a:r>
            <a:r>
              <a:rPr lang="en-GB" sz="1999" i="1" dirty="0">
                <a:solidFill>
                  <a:schemeClr val="tx2"/>
                </a:solidFill>
              </a:rPr>
              <a:t>&lt;O-B&gt; </a:t>
            </a:r>
            <a:r>
              <a:rPr lang="en-GB" sz="1999" dirty="0">
                <a:solidFill>
                  <a:schemeClr val="tx2"/>
                </a:solidFill>
              </a:rPr>
              <a:t>vs. “</a:t>
            </a:r>
            <a:r>
              <a:rPr lang="en-GB" sz="1999" i="1" dirty="0">
                <a:solidFill>
                  <a:schemeClr val="tx2"/>
                </a:solidFill>
              </a:rPr>
              <a:t>orbit’s argument of latitude” and longitude</a:t>
            </a:r>
          </a:p>
          <a:p>
            <a:r>
              <a:rPr lang="en-GB" sz="1999" dirty="0"/>
              <a:t>Updates to bias correction look-up table done typically done every few days in experiments</a:t>
            </a:r>
          </a:p>
          <a:p>
            <a:r>
              <a:rPr lang="en-GB" sz="1999" dirty="0"/>
              <a:t>Mie biases very stable and do not require the longitude dimension</a:t>
            </a:r>
          </a:p>
          <a:p>
            <a:endParaRPr lang="en-GB" sz="1999" dirty="0"/>
          </a:p>
          <a:p>
            <a:endParaRPr lang="en-GB" sz="1999" dirty="0"/>
          </a:p>
          <a:p>
            <a:endParaRPr lang="en-GB" sz="1999" dirty="0"/>
          </a:p>
          <a:p>
            <a:endParaRPr lang="en-GB" sz="1999" dirty="0"/>
          </a:p>
        </p:txBody>
      </p:sp>
      <p:sp>
        <p:nvSpPr>
          <p:cNvPr id="4" name="Slide Number Placeholder 3">
            <a:extLst>
              <a:ext uri="{FF2B5EF4-FFF2-40B4-BE49-F238E27FC236}">
                <a16:creationId xmlns:a16="http://schemas.microsoft.com/office/drawing/2014/main" id="{5D623DA7-3255-4A3A-8F5D-7B0E78763835}"/>
              </a:ext>
            </a:extLst>
          </p:cNvPr>
          <p:cNvSpPr>
            <a:spLocks noGrp="1"/>
          </p:cNvSpPr>
          <p:nvPr>
            <p:ph type="sldNum" sz="quarter" idx="10"/>
          </p:nvPr>
        </p:nvSpPr>
        <p:spPr/>
        <p:txBody>
          <a:bodyPr/>
          <a:lstStyle/>
          <a:p>
            <a:fld id="{6B3B0B0F-E794-1244-9699-107C60B9C23A}" type="slidenum">
              <a:rPr lang="en-US" smtClean="0"/>
              <a:pPr/>
              <a:t>62</a:t>
            </a:fld>
            <a:endParaRPr lang="en-US" dirty="0"/>
          </a:p>
        </p:txBody>
      </p:sp>
      <p:sp>
        <p:nvSpPr>
          <p:cNvPr id="9" name="TextBox 8">
            <a:extLst>
              <a:ext uri="{FF2B5EF4-FFF2-40B4-BE49-F238E27FC236}">
                <a16:creationId xmlns:a16="http://schemas.microsoft.com/office/drawing/2014/main" id="{7DF7E1AA-2074-4AA6-B97C-DFEDD2775525}"/>
              </a:ext>
            </a:extLst>
          </p:cNvPr>
          <p:cNvSpPr txBox="1"/>
          <p:nvPr/>
        </p:nvSpPr>
        <p:spPr>
          <a:xfrm>
            <a:off x="4782734" y="1895314"/>
            <a:ext cx="3712213" cy="1014749"/>
          </a:xfrm>
          <a:prstGeom prst="rect">
            <a:avLst/>
          </a:prstGeom>
          <a:noFill/>
        </p:spPr>
        <p:txBody>
          <a:bodyPr wrap="square" rtlCol="0">
            <a:spAutoFit/>
          </a:bodyPr>
          <a:lstStyle/>
          <a:p>
            <a:r>
              <a:rPr lang="en-GB" sz="1999" dirty="0">
                <a:solidFill>
                  <a:srgbClr val="FF0000"/>
                </a:solidFill>
              </a:rPr>
              <a:t>Example of how </a:t>
            </a:r>
            <a:r>
              <a:rPr lang="en-GB" sz="1999" b="1" dirty="0">
                <a:solidFill>
                  <a:srgbClr val="FF0000"/>
                </a:solidFill>
              </a:rPr>
              <a:t>Rayleigh</a:t>
            </a:r>
            <a:r>
              <a:rPr lang="en-GB" sz="1999" dirty="0">
                <a:solidFill>
                  <a:srgbClr val="FF0000"/>
                </a:solidFill>
              </a:rPr>
              <a:t> biases varied during the FM-B period</a:t>
            </a:r>
            <a:endParaRPr lang="en-GB" sz="1999" dirty="0"/>
          </a:p>
        </p:txBody>
      </p:sp>
      <p:pic>
        <p:nvPicPr>
          <p:cNvPr id="8" name="Picture 7">
            <a:extLst>
              <a:ext uri="{FF2B5EF4-FFF2-40B4-BE49-F238E27FC236}">
                <a16:creationId xmlns:a16="http://schemas.microsoft.com/office/drawing/2014/main" id="{EFD00722-522D-491A-963C-2A4FF01E22F5}"/>
              </a:ext>
            </a:extLst>
          </p:cNvPr>
          <p:cNvPicPr>
            <a:picLocks noChangeAspect="1"/>
          </p:cNvPicPr>
          <p:nvPr/>
        </p:nvPicPr>
        <p:blipFill>
          <a:blip r:embed="rId2"/>
          <a:stretch>
            <a:fillRect/>
          </a:stretch>
        </p:blipFill>
        <p:spPr>
          <a:xfrm>
            <a:off x="647946" y="2750680"/>
            <a:ext cx="4202225" cy="4114680"/>
          </a:xfrm>
          <a:prstGeom prst="rect">
            <a:avLst/>
          </a:prstGeom>
        </p:spPr>
      </p:pic>
      <p:pic>
        <p:nvPicPr>
          <p:cNvPr id="17" name="Picture 16">
            <a:extLst>
              <a:ext uri="{FF2B5EF4-FFF2-40B4-BE49-F238E27FC236}">
                <a16:creationId xmlns:a16="http://schemas.microsoft.com/office/drawing/2014/main" id="{8A6BE70F-64AF-4FF7-A29B-7728105D2E41}"/>
              </a:ext>
            </a:extLst>
          </p:cNvPr>
          <p:cNvPicPr>
            <a:picLocks noChangeAspect="1"/>
          </p:cNvPicPr>
          <p:nvPr/>
        </p:nvPicPr>
        <p:blipFill>
          <a:blip r:embed="rId3"/>
          <a:stretch>
            <a:fillRect/>
          </a:stretch>
        </p:blipFill>
        <p:spPr>
          <a:xfrm>
            <a:off x="7868637" y="2682279"/>
            <a:ext cx="4209110" cy="4174730"/>
          </a:xfrm>
          <a:prstGeom prst="rect">
            <a:avLst/>
          </a:prstGeom>
        </p:spPr>
      </p:pic>
      <p:sp>
        <p:nvSpPr>
          <p:cNvPr id="18" name="TextBox 17">
            <a:extLst>
              <a:ext uri="{FF2B5EF4-FFF2-40B4-BE49-F238E27FC236}">
                <a16:creationId xmlns:a16="http://schemas.microsoft.com/office/drawing/2014/main" id="{C98D37C0-5256-49DE-AEB1-21936C5FEE69}"/>
              </a:ext>
            </a:extLst>
          </p:cNvPr>
          <p:cNvSpPr txBox="1"/>
          <p:nvPr/>
        </p:nvSpPr>
        <p:spPr>
          <a:xfrm>
            <a:off x="5336070" y="4146492"/>
            <a:ext cx="2060525" cy="1323056"/>
          </a:xfrm>
          <a:prstGeom prst="rect">
            <a:avLst/>
          </a:prstGeom>
          <a:noFill/>
        </p:spPr>
        <p:txBody>
          <a:bodyPr wrap="square" rtlCol="0">
            <a:spAutoFit/>
          </a:bodyPr>
          <a:lstStyle/>
          <a:p>
            <a:r>
              <a:rPr lang="en-GB" sz="1999" dirty="0">
                <a:solidFill>
                  <a:schemeClr val="accent1"/>
                </a:solidFill>
              </a:rPr>
              <a:t>M1 temperature induced biases were larger in boreal summer</a:t>
            </a:r>
          </a:p>
        </p:txBody>
      </p:sp>
      <p:sp>
        <p:nvSpPr>
          <p:cNvPr id="11" name="TextBox 10">
            <a:extLst>
              <a:ext uri="{FF2B5EF4-FFF2-40B4-BE49-F238E27FC236}">
                <a16:creationId xmlns:a16="http://schemas.microsoft.com/office/drawing/2014/main" id="{7BB7A222-BD93-46A1-9DF1-D6471956CAC3}"/>
              </a:ext>
            </a:extLst>
          </p:cNvPr>
          <p:cNvSpPr txBox="1"/>
          <p:nvPr/>
        </p:nvSpPr>
        <p:spPr>
          <a:xfrm>
            <a:off x="1500707" y="3428333"/>
            <a:ext cx="2264440" cy="399773"/>
          </a:xfrm>
          <a:prstGeom prst="rect">
            <a:avLst/>
          </a:prstGeom>
          <a:noFill/>
        </p:spPr>
        <p:txBody>
          <a:bodyPr wrap="none" rtlCol="0">
            <a:spAutoFit/>
          </a:bodyPr>
          <a:lstStyle/>
          <a:p>
            <a:r>
              <a:rPr lang="en-GB" sz="1999" dirty="0"/>
              <a:t>Early August 2019</a:t>
            </a:r>
          </a:p>
        </p:txBody>
      </p:sp>
      <p:sp>
        <p:nvSpPr>
          <p:cNvPr id="12" name="TextBox 11">
            <a:extLst>
              <a:ext uri="{FF2B5EF4-FFF2-40B4-BE49-F238E27FC236}">
                <a16:creationId xmlns:a16="http://schemas.microsoft.com/office/drawing/2014/main" id="{0DD0E9A8-6B35-4C3F-A895-6310AC386CF4}"/>
              </a:ext>
            </a:extLst>
          </p:cNvPr>
          <p:cNvSpPr txBox="1"/>
          <p:nvPr/>
        </p:nvSpPr>
        <p:spPr>
          <a:xfrm>
            <a:off x="8494947" y="3872709"/>
            <a:ext cx="2971151" cy="399995"/>
          </a:xfrm>
          <a:prstGeom prst="rect">
            <a:avLst/>
          </a:prstGeom>
          <a:noFill/>
        </p:spPr>
        <p:txBody>
          <a:bodyPr wrap="square" rtlCol="0">
            <a:spAutoFit/>
          </a:bodyPr>
          <a:lstStyle/>
          <a:p>
            <a:r>
              <a:rPr lang="en-GB" sz="1999" dirty="0"/>
              <a:t>Mid-November 2019</a:t>
            </a:r>
          </a:p>
        </p:txBody>
      </p:sp>
      <p:sp>
        <p:nvSpPr>
          <p:cNvPr id="15" name="TextBox 14">
            <a:extLst>
              <a:ext uri="{FF2B5EF4-FFF2-40B4-BE49-F238E27FC236}">
                <a16:creationId xmlns:a16="http://schemas.microsoft.com/office/drawing/2014/main" id="{B8962DB7-1CE6-4580-9ED2-E453087E5164}"/>
              </a:ext>
            </a:extLst>
          </p:cNvPr>
          <p:cNvSpPr txBox="1"/>
          <p:nvPr/>
        </p:nvSpPr>
        <p:spPr>
          <a:xfrm>
            <a:off x="7021742" y="3562482"/>
            <a:ext cx="846896" cy="338456"/>
          </a:xfrm>
          <a:prstGeom prst="rect">
            <a:avLst/>
          </a:prstGeom>
          <a:solidFill>
            <a:schemeClr val="bg1"/>
          </a:solidFill>
        </p:spPr>
        <p:txBody>
          <a:bodyPr wrap="square" rtlCol="0">
            <a:spAutoFit/>
          </a:bodyPr>
          <a:lstStyle/>
          <a:p>
            <a:r>
              <a:rPr lang="en-GB" sz="1599" dirty="0"/>
              <a:t>+5 m/s</a:t>
            </a:r>
          </a:p>
        </p:txBody>
      </p:sp>
      <p:sp>
        <p:nvSpPr>
          <p:cNvPr id="14" name="TextBox 13">
            <a:extLst>
              <a:ext uri="{FF2B5EF4-FFF2-40B4-BE49-F238E27FC236}">
                <a16:creationId xmlns:a16="http://schemas.microsoft.com/office/drawing/2014/main" id="{4D4829C2-302A-4598-9549-540A2E1FE954}"/>
              </a:ext>
            </a:extLst>
          </p:cNvPr>
          <p:cNvSpPr txBox="1"/>
          <p:nvPr/>
        </p:nvSpPr>
        <p:spPr>
          <a:xfrm>
            <a:off x="7030909" y="5483647"/>
            <a:ext cx="846896" cy="338456"/>
          </a:xfrm>
          <a:prstGeom prst="rect">
            <a:avLst/>
          </a:prstGeom>
          <a:solidFill>
            <a:schemeClr val="bg1"/>
          </a:solidFill>
        </p:spPr>
        <p:txBody>
          <a:bodyPr wrap="square" rtlCol="0">
            <a:spAutoFit/>
          </a:bodyPr>
          <a:lstStyle/>
          <a:p>
            <a:r>
              <a:rPr lang="en-GB" sz="1599" dirty="0"/>
              <a:t>-5 m/s</a:t>
            </a:r>
          </a:p>
        </p:txBody>
      </p:sp>
      <p:sp>
        <p:nvSpPr>
          <p:cNvPr id="5" name="TextBox 4">
            <a:extLst>
              <a:ext uri="{FF2B5EF4-FFF2-40B4-BE49-F238E27FC236}">
                <a16:creationId xmlns:a16="http://schemas.microsoft.com/office/drawing/2014/main" id="{0F19A1C7-E1A1-4FCD-8805-D9715BDD3195}"/>
              </a:ext>
            </a:extLst>
          </p:cNvPr>
          <p:cNvSpPr txBox="1"/>
          <p:nvPr/>
        </p:nvSpPr>
        <p:spPr>
          <a:xfrm>
            <a:off x="31129" y="3659098"/>
            <a:ext cx="810471" cy="338456"/>
          </a:xfrm>
          <a:prstGeom prst="rect">
            <a:avLst/>
          </a:prstGeom>
          <a:solidFill>
            <a:schemeClr val="bg1"/>
          </a:solidFill>
        </p:spPr>
        <p:txBody>
          <a:bodyPr wrap="square" rtlCol="0">
            <a:spAutoFit/>
          </a:bodyPr>
          <a:lstStyle/>
          <a:p>
            <a:r>
              <a:rPr lang="en-GB" sz="1599" dirty="0"/>
              <a:t>+5 m/s</a:t>
            </a:r>
          </a:p>
        </p:txBody>
      </p:sp>
      <p:sp>
        <p:nvSpPr>
          <p:cNvPr id="13" name="TextBox 12">
            <a:extLst>
              <a:ext uri="{FF2B5EF4-FFF2-40B4-BE49-F238E27FC236}">
                <a16:creationId xmlns:a16="http://schemas.microsoft.com/office/drawing/2014/main" id="{D0483C74-F12B-4F50-82C3-D9A88F701D08}"/>
              </a:ext>
            </a:extLst>
          </p:cNvPr>
          <p:cNvSpPr txBox="1"/>
          <p:nvPr/>
        </p:nvSpPr>
        <p:spPr>
          <a:xfrm>
            <a:off x="49976" y="5534136"/>
            <a:ext cx="772775" cy="338456"/>
          </a:xfrm>
          <a:prstGeom prst="rect">
            <a:avLst/>
          </a:prstGeom>
          <a:solidFill>
            <a:schemeClr val="bg1"/>
          </a:solidFill>
        </p:spPr>
        <p:txBody>
          <a:bodyPr wrap="square" rtlCol="0">
            <a:spAutoFit/>
          </a:bodyPr>
          <a:lstStyle/>
          <a:p>
            <a:r>
              <a:rPr lang="en-GB" sz="1599" dirty="0"/>
              <a:t>-5 m/s</a:t>
            </a:r>
          </a:p>
        </p:txBody>
      </p:sp>
    </p:spTree>
    <p:extLst>
      <p:ext uri="{BB962C8B-B14F-4D97-AF65-F5344CB8AC3E}">
        <p14:creationId xmlns:p14="http://schemas.microsoft.com/office/powerpoint/2010/main" val="3912620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F5AD1-B7ED-49B9-8544-A5F65CB06D36}"/>
              </a:ext>
            </a:extLst>
          </p:cNvPr>
          <p:cNvSpPr>
            <a:spLocks noGrp="1"/>
          </p:cNvSpPr>
          <p:nvPr>
            <p:ph type="title"/>
          </p:nvPr>
        </p:nvSpPr>
        <p:spPr>
          <a:xfrm>
            <a:off x="4000089" y="2606489"/>
            <a:ext cx="4567262" cy="369332"/>
          </a:xfrm>
        </p:spPr>
        <p:txBody>
          <a:bodyPr/>
          <a:lstStyle/>
          <a:p>
            <a:pPr algn="ctr"/>
            <a:r>
              <a:rPr lang="en-GB" dirty="0"/>
              <a:t>Introduction to lidar, Doppler wind lidar and Aeolus’ specific design</a:t>
            </a:r>
          </a:p>
        </p:txBody>
      </p:sp>
      <p:sp>
        <p:nvSpPr>
          <p:cNvPr id="4" name="Slide Number Placeholder 3">
            <a:extLst>
              <a:ext uri="{FF2B5EF4-FFF2-40B4-BE49-F238E27FC236}">
                <a16:creationId xmlns:a16="http://schemas.microsoft.com/office/drawing/2014/main" id="{DD84436C-AD5C-47D9-BA0A-6332548A782B}"/>
              </a:ext>
            </a:extLst>
          </p:cNvPr>
          <p:cNvSpPr>
            <a:spLocks noGrp="1"/>
          </p:cNvSpPr>
          <p:nvPr>
            <p:ph type="sldNum" sz="quarter" idx="10"/>
          </p:nvPr>
        </p:nvSpPr>
        <p:spPr/>
        <p:txBody>
          <a:bodyPr/>
          <a:lstStyle/>
          <a:p>
            <a:fld id="{6B3B0B0F-E794-1244-9699-107C60B9C23A}" type="slidenum">
              <a:rPr lang="en-US" smtClean="0"/>
              <a:pPr/>
              <a:t>7</a:t>
            </a:fld>
            <a:endParaRPr lang="en-US" dirty="0"/>
          </a:p>
        </p:txBody>
      </p:sp>
      <p:sp>
        <p:nvSpPr>
          <p:cNvPr id="5" name="Footer Placeholder 4">
            <a:extLst>
              <a:ext uri="{FF2B5EF4-FFF2-40B4-BE49-F238E27FC236}">
                <a16:creationId xmlns:a16="http://schemas.microsoft.com/office/drawing/2014/main" id="{78A5643E-4D9E-4662-9AAF-2EE6F9B61CAF}"/>
              </a:ext>
            </a:extLst>
          </p:cNvPr>
          <p:cNvSpPr>
            <a:spLocks noGrp="1"/>
          </p:cNvSpPr>
          <p:nvPr>
            <p:ph type="ftr" sz="quarter" idx="3"/>
          </p:nvPr>
        </p:nvSpPr>
        <p:spPr/>
        <p:txBody>
          <a:bodyPr/>
          <a:lstStyle/>
          <a:p>
            <a:pPr algn="ctr"/>
            <a:r>
              <a:rPr lang="en-US"/>
              <a:t>European Centre for Medium-Range Weather Forecasts</a:t>
            </a:r>
            <a:endParaRPr lang="en-US" dirty="0"/>
          </a:p>
        </p:txBody>
      </p:sp>
    </p:spTree>
    <p:extLst>
      <p:ext uri="{BB962C8B-B14F-4D97-AF65-F5344CB8AC3E}">
        <p14:creationId xmlns:p14="http://schemas.microsoft.com/office/powerpoint/2010/main" val="1067787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177572-9116-4387-A5A9-EDB97D6EA590}"/>
              </a:ext>
            </a:extLst>
          </p:cNvPr>
          <p:cNvSpPr/>
          <p:nvPr/>
        </p:nvSpPr>
        <p:spPr>
          <a:xfrm>
            <a:off x="1991090" y="6285994"/>
            <a:ext cx="1869989" cy="4738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9" name="Picture 18">
            <a:extLst>
              <a:ext uri="{FF2B5EF4-FFF2-40B4-BE49-F238E27FC236}">
                <a16:creationId xmlns:a16="http://schemas.microsoft.com/office/drawing/2014/main" id="{9B8EC7BD-C400-4B17-B1B5-91304D84522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29303" y="516737"/>
            <a:ext cx="3247548" cy="3370410"/>
          </a:xfrm>
          <a:prstGeom prst="rect">
            <a:avLst/>
          </a:prstGeom>
        </p:spPr>
      </p:pic>
      <p:sp>
        <p:nvSpPr>
          <p:cNvPr id="4" name="Slide Number Placeholder 3">
            <a:extLst>
              <a:ext uri="{FF2B5EF4-FFF2-40B4-BE49-F238E27FC236}">
                <a16:creationId xmlns:a16="http://schemas.microsoft.com/office/drawing/2014/main" id="{96D75CD6-7438-4E5D-A850-B65EB04005CE}"/>
              </a:ext>
            </a:extLst>
          </p:cNvPr>
          <p:cNvSpPr>
            <a:spLocks noGrp="1"/>
          </p:cNvSpPr>
          <p:nvPr>
            <p:ph type="sldNum" sz="quarter" idx="10"/>
          </p:nvPr>
        </p:nvSpPr>
        <p:spPr/>
        <p:txBody>
          <a:bodyPr/>
          <a:lstStyle/>
          <a:p>
            <a:fld id="{6B3B0B0F-E794-1244-9699-107C60B9C23A}" type="slidenum">
              <a:rPr lang="en-US" smtClean="0"/>
              <a:pPr/>
              <a:t>8</a:t>
            </a:fld>
            <a:endParaRPr lang="en-US" dirty="0"/>
          </a:p>
        </p:txBody>
      </p:sp>
      <p:pic>
        <p:nvPicPr>
          <p:cNvPr id="6" name="Picture 5">
            <a:extLst>
              <a:ext uri="{FF2B5EF4-FFF2-40B4-BE49-F238E27FC236}">
                <a16:creationId xmlns:a16="http://schemas.microsoft.com/office/drawing/2014/main" id="{265A6446-6295-4E96-94B0-5CFF3454CB4C}"/>
              </a:ext>
            </a:extLst>
          </p:cNvPr>
          <p:cNvPicPr>
            <a:picLocks noChangeAspect="1"/>
          </p:cNvPicPr>
          <p:nvPr/>
        </p:nvPicPr>
        <p:blipFill rotWithShape="1">
          <a:blip r:embed="rId3">
            <a:extLst>
              <a:ext uri="{28A0092B-C50C-407E-A947-70E740481C1C}">
                <a14:useLocalDpi xmlns:a14="http://schemas.microsoft.com/office/drawing/2010/main" val="0"/>
              </a:ext>
            </a:extLst>
          </a:blip>
          <a:srcRect l="31847" t="18645" r="18481" b="13452"/>
          <a:stretch/>
        </p:blipFill>
        <p:spPr>
          <a:xfrm>
            <a:off x="2162904" y="399200"/>
            <a:ext cx="6696915" cy="5996509"/>
          </a:xfrm>
          <a:prstGeom prst="rect">
            <a:avLst/>
          </a:prstGeom>
        </p:spPr>
      </p:pic>
      <p:grpSp>
        <p:nvGrpSpPr>
          <p:cNvPr id="7" name="Group 6">
            <a:extLst>
              <a:ext uri="{FF2B5EF4-FFF2-40B4-BE49-F238E27FC236}">
                <a16:creationId xmlns:a16="http://schemas.microsoft.com/office/drawing/2014/main" id="{E9FBA8F7-54C2-4962-A623-58B5050CBA4F}"/>
              </a:ext>
            </a:extLst>
          </p:cNvPr>
          <p:cNvGrpSpPr/>
          <p:nvPr/>
        </p:nvGrpSpPr>
        <p:grpSpPr>
          <a:xfrm>
            <a:off x="137166" y="4579205"/>
            <a:ext cx="2602374" cy="1773221"/>
            <a:chOff x="-92597" y="4521160"/>
            <a:chExt cx="2602374" cy="1773221"/>
          </a:xfrm>
        </p:grpSpPr>
        <p:cxnSp>
          <p:nvCxnSpPr>
            <p:cNvPr id="8" name="Straight Arrow Connector 7">
              <a:extLst>
                <a:ext uri="{FF2B5EF4-FFF2-40B4-BE49-F238E27FC236}">
                  <a16:creationId xmlns:a16="http://schemas.microsoft.com/office/drawing/2014/main" id="{7BC356B9-6DCD-4032-8C78-9CC6DCCE3FBC}"/>
                </a:ext>
              </a:extLst>
            </p:cNvPr>
            <p:cNvCxnSpPr/>
            <p:nvPr/>
          </p:nvCxnSpPr>
          <p:spPr bwMode="auto">
            <a:xfrm flipV="1">
              <a:off x="833377" y="4521160"/>
              <a:ext cx="0" cy="1446836"/>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9" name="Straight Arrow Connector 8">
              <a:extLst>
                <a:ext uri="{FF2B5EF4-FFF2-40B4-BE49-F238E27FC236}">
                  <a16:creationId xmlns:a16="http://schemas.microsoft.com/office/drawing/2014/main" id="{F83E6139-0E95-49C0-99E3-C8899158CDC0}"/>
                </a:ext>
              </a:extLst>
            </p:cNvPr>
            <p:cNvCxnSpPr/>
            <p:nvPr/>
          </p:nvCxnSpPr>
          <p:spPr bwMode="auto">
            <a:xfrm>
              <a:off x="833377" y="5967996"/>
              <a:ext cx="1676400" cy="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10" name="Freeform 19">
              <a:extLst>
                <a:ext uri="{FF2B5EF4-FFF2-40B4-BE49-F238E27FC236}">
                  <a16:creationId xmlns:a16="http://schemas.microsoft.com/office/drawing/2014/main" id="{B9DD844C-7B8E-4E06-B7E8-6C23732B5A1A}"/>
                </a:ext>
              </a:extLst>
            </p:cNvPr>
            <p:cNvSpPr/>
            <p:nvPr/>
          </p:nvSpPr>
          <p:spPr bwMode="auto">
            <a:xfrm>
              <a:off x="1030147" y="4742478"/>
              <a:ext cx="1161326" cy="1201044"/>
            </a:xfrm>
            <a:custGeom>
              <a:avLst/>
              <a:gdLst>
                <a:gd name="connsiteX0" fmla="*/ 0 w 1161326"/>
                <a:gd name="connsiteY0" fmla="*/ 1179219 h 1201044"/>
                <a:gd name="connsiteX1" fmla="*/ 358815 w 1161326"/>
                <a:gd name="connsiteY1" fmla="*/ 1144495 h 1201044"/>
                <a:gd name="connsiteX2" fmla="*/ 694481 w 1161326"/>
                <a:gd name="connsiteY2" fmla="*/ 693082 h 1201044"/>
                <a:gd name="connsiteX3" fmla="*/ 810228 w 1161326"/>
                <a:gd name="connsiteY3" fmla="*/ 415290 h 1201044"/>
                <a:gd name="connsiteX4" fmla="*/ 879676 w 1161326"/>
                <a:gd name="connsiteY4" fmla="*/ 600485 h 1201044"/>
                <a:gd name="connsiteX5" fmla="*/ 1122744 w 1161326"/>
                <a:gd name="connsiteY5" fmla="*/ 10176 h 1201044"/>
                <a:gd name="connsiteX6" fmla="*/ 1157468 w 1161326"/>
                <a:gd name="connsiteY6" fmla="*/ 1179219 h 1201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1326" h="1201044">
                  <a:moveTo>
                    <a:pt x="0" y="1179219"/>
                  </a:moveTo>
                  <a:cubicBezTo>
                    <a:pt x="121534" y="1202368"/>
                    <a:pt x="243068" y="1225518"/>
                    <a:pt x="358815" y="1144495"/>
                  </a:cubicBezTo>
                  <a:cubicBezTo>
                    <a:pt x="474562" y="1063472"/>
                    <a:pt x="619246" y="814616"/>
                    <a:pt x="694481" y="693082"/>
                  </a:cubicBezTo>
                  <a:cubicBezTo>
                    <a:pt x="769717" y="571548"/>
                    <a:pt x="779362" y="430723"/>
                    <a:pt x="810228" y="415290"/>
                  </a:cubicBezTo>
                  <a:cubicBezTo>
                    <a:pt x="841094" y="399857"/>
                    <a:pt x="827590" y="668004"/>
                    <a:pt x="879676" y="600485"/>
                  </a:cubicBezTo>
                  <a:cubicBezTo>
                    <a:pt x="931762" y="532966"/>
                    <a:pt x="1076445" y="-86280"/>
                    <a:pt x="1122744" y="10176"/>
                  </a:cubicBezTo>
                  <a:cubicBezTo>
                    <a:pt x="1169043" y="106632"/>
                    <a:pt x="1163255" y="642925"/>
                    <a:pt x="1157468" y="1179219"/>
                  </a:cubicBezTo>
                </a:path>
              </a:pathLst>
            </a:cu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solidFill>
                  <a:srgbClr val="000000"/>
                </a:solidFill>
                <a:latin typeface="Times" pitchFamily="18" charset="0"/>
              </a:endParaRPr>
            </a:p>
          </p:txBody>
        </p:sp>
        <p:sp>
          <p:nvSpPr>
            <p:cNvPr id="11" name="TextBox 10">
              <a:extLst>
                <a:ext uri="{FF2B5EF4-FFF2-40B4-BE49-F238E27FC236}">
                  <a16:creationId xmlns:a16="http://schemas.microsoft.com/office/drawing/2014/main" id="{D55B2002-ED92-4E99-911C-8BDD7094075A}"/>
                </a:ext>
              </a:extLst>
            </p:cNvPr>
            <p:cNvSpPr txBox="1"/>
            <p:nvPr/>
          </p:nvSpPr>
          <p:spPr>
            <a:xfrm>
              <a:off x="-92597" y="4819780"/>
              <a:ext cx="1024639" cy="523220"/>
            </a:xfrm>
            <a:prstGeom prst="rect">
              <a:avLst/>
            </a:prstGeom>
            <a:noFill/>
          </p:spPr>
          <p:txBody>
            <a:bodyPr wrap="none" rtlCol="0">
              <a:spAutoFit/>
            </a:bodyPr>
            <a:lstStyle/>
            <a:p>
              <a:pPr defTabSz="914400" fontAlgn="base">
                <a:spcBef>
                  <a:spcPct val="0"/>
                </a:spcBef>
                <a:spcAft>
                  <a:spcPct val="0"/>
                </a:spcAft>
              </a:pPr>
              <a:r>
                <a:rPr lang="en-GB" sz="1400" dirty="0">
                  <a:solidFill>
                    <a:srgbClr val="000000"/>
                  </a:solidFill>
                  <a:latin typeface="Times"/>
                </a:rPr>
                <a:t>Backscatter</a:t>
              </a:r>
            </a:p>
            <a:p>
              <a:pPr defTabSz="914400" fontAlgn="base">
                <a:spcBef>
                  <a:spcPct val="0"/>
                </a:spcBef>
                <a:spcAft>
                  <a:spcPct val="0"/>
                </a:spcAft>
              </a:pPr>
              <a:r>
                <a:rPr lang="en-GB" sz="1400" dirty="0">
                  <a:solidFill>
                    <a:srgbClr val="000000"/>
                  </a:solidFill>
                  <a:latin typeface="Times"/>
                </a:rPr>
                <a:t>signal</a:t>
              </a:r>
            </a:p>
          </p:txBody>
        </p:sp>
        <p:sp>
          <p:nvSpPr>
            <p:cNvPr id="12" name="TextBox 11">
              <a:extLst>
                <a:ext uri="{FF2B5EF4-FFF2-40B4-BE49-F238E27FC236}">
                  <a16:creationId xmlns:a16="http://schemas.microsoft.com/office/drawing/2014/main" id="{754CFF5E-F607-4CB2-AD4B-62E4283940A2}"/>
                </a:ext>
              </a:extLst>
            </p:cNvPr>
            <p:cNvSpPr txBox="1"/>
            <p:nvPr/>
          </p:nvSpPr>
          <p:spPr>
            <a:xfrm>
              <a:off x="1098279" y="5986604"/>
              <a:ext cx="1146596" cy="307777"/>
            </a:xfrm>
            <a:prstGeom prst="rect">
              <a:avLst/>
            </a:prstGeom>
            <a:noFill/>
          </p:spPr>
          <p:txBody>
            <a:bodyPr wrap="none" rtlCol="0">
              <a:spAutoFit/>
            </a:bodyPr>
            <a:lstStyle/>
            <a:p>
              <a:pPr defTabSz="914400" fontAlgn="base">
                <a:spcBef>
                  <a:spcPct val="0"/>
                </a:spcBef>
                <a:spcAft>
                  <a:spcPct val="0"/>
                </a:spcAft>
              </a:pPr>
              <a:r>
                <a:rPr lang="en-GB" sz="1400" dirty="0">
                  <a:solidFill>
                    <a:srgbClr val="000000"/>
                  </a:solidFill>
                  <a:latin typeface="Times"/>
                </a:rPr>
                <a:t>Time ≡ range</a:t>
              </a:r>
            </a:p>
          </p:txBody>
        </p:sp>
      </p:grpSp>
      <p:sp>
        <p:nvSpPr>
          <p:cNvPr id="13" name="TextBox 12">
            <a:extLst>
              <a:ext uri="{FF2B5EF4-FFF2-40B4-BE49-F238E27FC236}">
                <a16:creationId xmlns:a16="http://schemas.microsoft.com/office/drawing/2014/main" id="{682E42FD-F910-4DD9-9363-DE6B8AFC4C9F}"/>
              </a:ext>
            </a:extLst>
          </p:cNvPr>
          <p:cNvSpPr txBox="1"/>
          <p:nvPr/>
        </p:nvSpPr>
        <p:spPr>
          <a:xfrm>
            <a:off x="7926940" y="5258471"/>
            <a:ext cx="2682132" cy="1200329"/>
          </a:xfrm>
          <a:prstGeom prst="rect">
            <a:avLst/>
          </a:prstGeom>
          <a:noFill/>
        </p:spPr>
        <p:txBody>
          <a:bodyPr wrap="square" rtlCol="0">
            <a:spAutoFit/>
          </a:bodyPr>
          <a:lstStyle/>
          <a:p>
            <a:pPr defTabSz="914400" fontAlgn="base">
              <a:spcBef>
                <a:spcPct val="0"/>
              </a:spcBef>
              <a:spcAft>
                <a:spcPct val="0"/>
              </a:spcAft>
            </a:pPr>
            <a:r>
              <a:rPr lang="en-GB" sz="1200" dirty="0">
                <a:solidFill>
                  <a:srgbClr val="000000"/>
                </a:solidFill>
                <a:latin typeface="Times"/>
              </a:rPr>
              <a:t>Figure from </a:t>
            </a:r>
            <a:r>
              <a:rPr lang="en-GB" sz="1200" dirty="0" err="1">
                <a:solidFill>
                  <a:srgbClr val="000000"/>
                </a:solidFill>
                <a:latin typeface="Times"/>
              </a:rPr>
              <a:t>Wandinger</a:t>
            </a:r>
            <a:r>
              <a:rPr lang="en-GB" sz="1200" dirty="0">
                <a:solidFill>
                  <a:srgbClr val="000000"/>
                </a:solidFill>
                <a:latin typeface="Times"/>
              </a:rPr>
              <a:t>, U. (2005), Introduction to </a:t>
            </a:r>
            <a:r>
              <a:rPr lang="en-GB" sz="1200" dirty="0" err="1">
                <a:solidFill>
                  <a:srgbClr val="000000"/>
                </a:solidFill>
                <a:latin typeface="Times"/>
              </a:rPr>
              <a:t>lidar</a:t>
            </a:r>
            <a:r>
              <a:rPr lang="en-GB" sz="1200" dirty="0">
                <a:solidFill>
                  <a:srgbClr val="000000"/>
                </a:solidFill>
                <a:latin typeface="Times"/>
              </a:rPr>
              <a:t>, in LIDAR—Range-Resolved Optical Remote Sensing of the Atmosphere, edited by C. </a:t>
            </a:r>
            <a:r>
              <a:rPr lang="en-GB" sz="1200" dirty="0" err="1">
                <a:solidFill>
                  <a:srgbClr val="000000"/>
                </a:solidFill>
                <a:latin typeface="Times"/>
              </a:rPr>
              <a:t>Weitkamp</a:t>
            </a:r>
            <a:r>
              <a:rPr lang="en-GB" sz="1200" dirty="0">
                <a:solidFill>
                  <a:srgbClr val="000000"/>
                </a:solidFill>
                <a:latin typeface="Times"/>
              </a:rPr>
              <a:t>, pp. 1–18, Springer, New York.</a:t>
            </a:r>
          </a:p>
        </p:txBody>
      </p:sp>
      <p:sp>
        <p:nvSpPr>
          <p:cNvPr id="14" name="Freeform 30">
            <a:extLst>
              <a:ext uri="{FF2B5EF4-FFF2-40B4-BE49-F238E27FC236}">
                <a16:creationId xmlns:a16="http://schemas.microsoft.com/office/drawing/2014/main" id="{86C8CDA8-76ED-4733-B193-9103F1E4FC66}"/>
              </a:ext>
            </a:extLst>
          </p:cNvPr>
          <p:cNvSpPr/>
          <p:nvPr/>
        </p:nvSpPr>
        <p:spPr bwMode="auto">
          <a:xfrm>
            <a:off x="5137890" y="1231053"/>
            <a:ext cx="816427" cy="4606573"/>
          </a:xfrm>
          <a:custGeom>
            <a:avLst/>
            <a:gdLst>
              <a:gd name="connsiteX0" fmla="*/ 380390 w 841248"/>
              <a:gd name="connsiteY0" fmla="*/ 4608576 h 4608576"/>
              <a:gd name="connsiteX1" fmla="*/ 0 w 841248"/>
              <a:gd name="connsiteY1" fmla="*/ 95097 h 4608576"/>
              <a:gd name="connsiteX2" fmla="*/ 43891 w 841248"/>
              <a:gd name="connsiteY2" fmla="*/ 36576 h 4608576"/>
              <a:gd name="connsiteX3" fmla="*/ 182880 w 841248"/>
              <a:gd name="connsiteY3" fmla="*/ 14630 h 4608576"/>
              <a:gd name="connsiteX4" fmla="*/ 380390 w 841248"/>
              <a:gd name="connsiteY4" fmla="*/ 0 h 4608576"/>
              <a:gd name="connsiteX5" fmla="*/ 585216 w 841248"/>
              <a:gd name="connsiteY5" fmla="*/ 0 h 4608576"/>
              <a:gd name="connsiteX6" fmla="*/ 738835 w 841248"/>
              <a:gd name="connsiteY6" fmla="*/ 21945 h 4608576"/>
              <a:gd name="connsiteX7" fmla="*/ 841248 w 841248"/>
              <a:gd name="connsiteY7" fmla="*/ 80467 h 4608576"/>
              <a:gd name="connsiteX8" fmla="*/ 482803 w 841248"/>
              <a:gd name="connsiteY8" fmla="*/ 4601260 h 4608576"/>
              <a:gd name="connsiteX9" fmla="*/ 380390 w 841248"/>
              <a:gd name="connsiteY9" fmla="*/ 4608576 h 4608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1248" h="4608576">
                <a:moveTo>
                  <a:pt x="380390" y="4608576"/>
                </a:moveTo>
                <a:lnTo>
                  <a:pt x="0" y="95097"/>
                </a:lnTo>
                <a:lnTo>
                  <a:pt x="43891" y="36576"/>
                </a:lnTo>
                <a:lnTo>
                  <a:pt x="182880" y="14630"/>
                </a:lnTo>
                <a:lnTo>
                  <a:pt x="380390" y="0"/>
                </a:lnTo>
                <a:lnTo>
                  <a:pt x="585216" y="0"/>
                </a:lnTo>
                <a:lnTo>
                  <a:pt x="738835" y="21945"/>
                </a:lnTo>
                <a:lnTo>
                  <a:pt x="841248" y="80467"/>
                </a:lnTo>
                <a:lnTo>
                  <a:pt x="482803" y="4601260"/>
                </a:lnTo>
                <a:lnTo>
                  <a:pt x="380390" y="4608576"/>
                </a:lnTo>
                <a:close/>
              </a:path>
            </a:pathLst>
          </a:custGeom>
          <a:solidFill>
            <a:srgbClr val="AB2AF2">
              <a:alpha val="41000"/>
            </a:srgb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solidFill>
                <a:srgbClr val="000000"/>
              </a:solidFill>
              <a:latin typeface="Times" pitchFamily="18" charset="0"/>
            </a:endParaRPr>
          </a:p>
        </p:txBody>
      </p:sp>
      <p:sp>
        <p:nvSpPr>
          <p:cNvPr id="15" name="Freeform 32">
            <a:extLst>
              <a:ext uri="{FF2B5EF4-FFF2-40B4-BE49-F238E27FC236}">
                <a16:creationId xmlns:a16="http://schemas.microsoft.com/office/drawing/2014/main" id="{9D1A83D9-025C-4AB1-BFC6-B35546D7CDFF}"/>
              </a:ext>
            </a:extLst>
          </p:cNvPr>
          <p:cNvSpPr/>
          <p:nvPr/>
        </p:nvSpPr>
        <p:spPr bwMode="auto">
          <a:xfrm>
            <a:off x="5002384" y="2633567"/>
            <a:ext cx="1148487" cy="3343046"/>
          </a:xfrm>
          <a:custGeom>
            <a:avLst/>
            <a:gdLst>
              <a:gd name="connsiteX0" fmla="*/ 570586 w 1148487"/>
              <a:gd name="connsiteY0" fmla="*/ 0 h 3343046"/>
              <a:gd name="connsiteX1" fmla="*/ 0 w 1148487"/>
              <a:gd name="connsiteY1" fmla="*/ 3196742 h 3343046"/>
              <a:gd name="connsiteX2" fmla="*/ 73152 w 1148487"/>
              <a:gd name="connsiteY2" fmla="*/ 3277210 h 3343046"/>
              <a:gd name="connsiteX3" fmla="*/ 234087 w 1148487"/>
              <a:gd name="connsiteY3" fmla="*/ 3313786 h 3343046"/>
              <a:gd name="connsiteX4" fmla="*/ 409651 w 1148487"/>
              <a:gd name="connsiteY4" fmla="*/ 3343046 h 3343046"/>
              <a:gd name="connsiteX5" fmla="*/ 643738 w 1148487"/>
              <a:gd name="connsiteY5" fmla="*/ 3335731 h 3343046"/>
              <a:gd name="connsiteX6" fmla="*/ 899770 w 1148487"/>
              <a:gd name="connsiteY6" fmla="*/ 3328416 h 3343046"/>
              <a:gd name="connsiteX7" fmla="*/ 1075335 w 1148487"/>
              <a:gd name="connsiteY7" fmla="*/ 3284525 h 3343046"/>
              <a:gd name="connsiteX8" fmla="*/ 1148487 w 1148487"/>
              <a:gd name="connsiteY8" fmla="*/ 3233318 h 3343046"/>
              <a:gd name="connsiteX9" fmla="*/ 570586 w 1148487"/>
              <a:gd name="connsiteY9" fmla="*/ 0 h 3343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8487" h="3343046">
                <a:moveTo>
                  <a:pt x="570586" y="0"/>
                </a:moveTo>
                <a:lnTo>
                  <a:pt x="0" y="3196742"/>
                </a:lnTo>
                <a:lnTo>
                  <a:pt x="73152" y="3277210"/>
                </a:lnTo>
                <a:lnTo>
                  <a:pt x="234087" y="3313786"/>
                </a:lnTo>
                <a:lnTo>
                  <a:pt x="409651" y="3343046"/>
                </a:lnTo>
                <a:lnTo>
                  <a:pt x="643738" y="3335731"/>
                </a:lnTo>
                <a:lnTo>
                  <a:pt x="899770" y="3328416"/>
                </a:lnTo>
                <a:lnTo>
                  <a:pt x="1075335" y="3284525"/>
                </a:lnTo>
                <a:lnTo>
                  <a:pt x="1148487" y="3233318"/>
                </a:lnTo>
                <a:lnTo>
                  <a:pt x="570586" y="0"/>
                </a:lnTo>
                <a:close/>
              </a:path>
            </a:pathLst>
          </a:custGeom>
          <a:solidFill>
            <a:srgbClr val="AB2AF2">
              <a:alpha val="33000"/>
            </a:srgb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solidFill>
                <a:srgbClr val="000000"/>
              </a:solidFill>
              <a:latin typeface="Times" pitchFamily="18" charset="0"/>
            </a:endParaRPr>
          </a:p>
        </p:txBody>
      </p:sp>
      <p:sp>
        <p:nvSpPr>
          <p:cNvPr id="16" name="Can 33">
            <a:extLst>
              <a:ext uri="{FF2B5EF4-FFF2-40B4-BE49-F238E27FC236}">
                <a16:creationId xmlns:a16="http://schemas.microsoft.com/office/drawing/2014/main" id="{5C66E996-34EB-4388-8C22-E00215DDCF0B}"/>
              </a:ext>
            </a:extLst>
          </p:cNvPr>
          <p:cNvSpPr/>
          <p:nvPr/>
        </p:nvSpPr>
        <p:spPr bwMode="auto">
          <a:xfrm>
            <a:off x="5247443" y="2326330"/>
            <a:ext cx="629107" cy="519379"/>
          </a:xfrm>
          <a:prstGeom prst="can">
            <a:avLst>
              <a:gd name="adj" fmla="val 30634"/>
            </a:avLst>
          </a:prstGeom>
          <a:solidFill>
            <a:srgbClr val="AB2AF2">
              <a:alpha val="36000"/>
            </a:srgb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sz="2400">
              <a:solidFill>
                <a:srgbClr val="000000"/>
              </a:solidFill>
              <a:latin typeface="Times" pitchFamily="18" charset="0"/>
            </a:endParaRPr>
          </a:p>
        </p:txBody>
      </p:sp>
      <p:sp>
        <p:nvSpPr>
          <p:cNvPr id="17" name="TextBox 16">
            <a:extLst>
              <a:ext uri="{FF2B5EF4-FFF2-40B4-BE49-F238E27FC236}">
                <a16:creationId xmlns:a16="http://schemas.microsoft.com/office/drawing/2014/main" id="{0A009642-B042-466C-A469-2A1E3CE62F05}"/>
              </a:ext>
            </a:extLst>
          </p:cNvPr>
          <p:cNvSpPr txBox="1"/>
          <p:nvPr/>
        </p:nvSpPr>
        <p:spPr>
          <a:xfrm>
            <a:off x="2810503" y="12806"/>
            <a:ext cx="4775666" cy="461665"/>
          </a:xfrm>
          <a:prstGeom prst="rect">
            <a:avLst/>
          </a:prstGeom>
          <a:noFill/>
        </p:spPr>
        <p:txBody>
          <a:bodyPr wrap="none" rtlCol="0">
            <a:spAutoFit/>
          </a:bodyPr>
          <a:lstStyle/>
          <a:p>
            <a:pPr defTabSz="914400" fontAlgn="base">
              <a:spcBef>
                <a:spcPct val="0"/>
              </a:spcBef>
              <a:spcAft>
                <a:spcPct val="0"/>
              </a:spcAft>
            </a:pPr>
            <a:r>
              <a:rPr lang="en-GB" sz="2400" u="sng" dirty="0">
                <a:solidFill>
                  <a:srgbClr val="000000"/>
                </a:solidFill>
                <a:latin typeface="Arial"/>
              </a:rPr>
              <a:t>Lidar (light detection and ranging)</a:t>
            </a:r>
          </a:p>
        </p:txBody>
      </p:sp>
      <p:sp>
        <p:nvSpPr>
          <p:cNvPr id="18" name="TextBox 17">
            <a:extLst>
              <a:ext uri="{FF2B5EF4-FFF2-40B4-BE49-F238E27FC236}">
                <a16:creationId xmlns:a16="http://schemas.microsoft.com/office/drawing/2014/main" id="{EEDEADDA-AB7E-4340-AB98-E4E53C715606}"/>
              </a:ext>
            </a:extLst>
          </p:cNvPr>
          <p:cNvSpPr txBox="1"/>
          <p:nvPr/>
        </p:nvSpPr>
        <p:spPr>
          <a:xfrm>
            <a:off x="11974" y="4074258"/>
            <a:ext cx="3214341" cy="461665"/>
          </a:xfrm>
          <a:prstGeom prst="rect">
            <a:avLst/>
          </a:prstGeom>
          <a:noFill/>
        </p:spPr>
        <p:txBody>
          <a:bodyPr wrap="none" rtlCol="0">
            <a:spAutoFit/>
          </a:bodyPr>
          <a:lstStyle/>
          <a:p>
            <a:pPr defTabSz="914400" fontAlgn="base">
              <a:spcBef>
                <a:spcPct val="0"/>
              </a:spcBef>
              <a:spcAft>
                <a:spcPct val="0"/>
              </a:spcAft>
            </a:pPr>
            <a:r>
              <a:rPr lang="en-GB" sz="2400" dirty="0">
                <a:solidFill>
                  <a:srgbClr val="000000"/>
                </a:solidFill>
                <a:latin typeface="Arial"/>
              </a:rPr>
              <a:t>Active remote sensing</a:t>
            </a:r>
          </a:p>
        </p:txBody>
      </p:sp>
    </p:spTree>
    <p:extLst>
      <p:ext uri="{BB962C8B-B14F-4D97-AF65-F5344CB8AC3E}">
        <p14:creationId xmlns:p14="http://schemas.microsoft.com/office/powerpoint/2010/main" val="176470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inVertic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up)">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22" presetClass="entr" presetSubtype="4"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25DF0-20EF-46BC-A26A-FAB8E51C1F3D}"/>
              </a:ext>
            </a:extLst>
          </p:cNvPr>
          <p:cNvSpPr>
            <a:spLocks noGrp="1"/>
          </p:cNvSpPr>
          <p:nvPr>
            <p:ph type="title"/>
          </p:nvPr>
        </p:nvSpPr>
        <p:spPr>
          <a:xfrm>
            <a:off x="510639" y="175334"/>
            <a:ext cx="11590317" cy="369332"/>
          </a:xfrm>
        </p:spPr>
        <p:txBody>
          <a:bodyPr/>
          <a:lstStyle/>
          <a:p>
            <a:r>
              <a:rPr lang="en-GB" u="sng" dirty="0"/>
              <a:t>Lidar equation (</a:t>
            </a:r>
            <a:r>
              <a:rPr lang="en-GB" i="1" u="sng" dirty="0"/>
              <a:t>a simplified form</a:t>
            </a:r>
            <a:r>
              <a:rPr lang="en-GB" u="sng" dirty="0"/>
              <a:t>)</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28C3A57-1DF7-43E2-8382-9788358B94AA}"/>
                  </a:ext>
                </a:extLst>
              </p:cNvPr>
              <p:cNvSpPr>
                <a:spLocks noGrp="1"/>
              </p:cNvSpPr>
              <p:nvPr>
                <p:ph sz="quarter" idx="14"/>
              </p:nvPr>
            </p:nvSpPr>
            <p:spPr>
              <a:xfrm>
                <a:off x="813386" y="740910"/>
                <a:ext cx="10295826" cy="5387515"/>
              </a:xfrm>
            </p:spPr>
            <p:txBody>
              <a:bodyPr/>
              <a:lstStyle/>
              <a:p>
                <a:r>
                  <a:rPr lang="en-GB" sz="2000" dirty="0"/>
                  <a:t>The total scattered </a:t>
                </a:r>
                <a:r>
                  <a:rPr lang="en-GB" sz="2000" b="1" dirty="0"/>
                  <a:t>power received by the lidar</a:t>
                </a:r>
                <a:r>
                  <a:rPr lang="en-GB" sz="2000" dirty="0"/>
                  <a:t> at a time corresponding to range </a:t>
                </a:r>
                <a:r>
                  <a:rPr lang="en-GB" sz="2000" i="1" dirty="0"/>
                  <a:t>R </a:t>
                </a:r>
                <a:r>
                  <a:rPr lang="en-GB" sz="2000" dirty="0"/>
                  <a:t>is:</a:t>
                </a:r>
              </a:p>
              <a:p>
                <a:endParaRPr lang="en-GB" sz="2000" dirty="0"/>
              </a:p>
              <a:p>
                <a:pPr indent="0">
                  <a:buNone/>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rPr>
                        <m:t>𝑃</m:t>
                      </m:r>
                      <m:d>
                        <m:dPr>
                          <m:ctrlPr>
                            <a:rPr lang="en-GB" sz="2400" b="0" i="1" smtClean="0">
                              <a:latin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𝜆</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𝑅</m:t>
                          </m:r>
                        </m:e>
                      </m:d>
                      <m:r>
                        <a:rPr lang="en-GB" sz="2400" b="0" i="1" smtClean="0">
                          <a:latin typeface="Cambria Math" panose="02040503050406030204" pitchFamily="18" charset="0"/>
                          <a:ea typeface="Cambria Math" panose="02040503050406030204" pitchFamily="18" charset="0"/>
                        </a:rPr>
                        <m:t>=</m:t>
                      </m:r>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𝑃</m:t>
                          </m:r>
                        </m:e>
                        <m:sub>
                          <m:r>
                            <a:rPr lang="en-GB" sz="2400" b="0" i="1" smtClean="0">
                              <a:latin typeface="Cambria Math" panose="02040503050406030204" pitchFamily="18" charset="0"/>
                              <a:ea typeface="Cambria Math" panose="02040503050406030204" pitchFamily="18" charset="0"/>
                            </a:rPr>
                            <m:t>𝐿</m:t>
                          </m:r>
                        </m:sub>
                      </m:sSub>
                      <m:f>
                        <m:fPr>
                          <m:ctrlPr>
                            <a:rPr lang="en-GB" sz="2400" b="0" i="1" smtClean="0">
                              <a:latin typeface="Cambria Math" panose="02040503050406030204" pitchFamily="18" charset="0"/>
                              <a:ea typeface="Cambria Math" panose="02040503050406030204" pitchFamily="18" charset="0"/>
                            </a:rPr>
                          </m:ctrlPr>
                        </m:fPr>
                        <m:num>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𝐴</m:t>
                              </m:r>
                            </m:e>
                            <m:sub>
                              <m:r>
                                <a:rPr lang="en-GB" sz="2400" b="0" i="1" smtClean="0">
                                  <a:latin typeface="Cambria Math" panose="02040503050406030204" pitchFamily="18" charset="0"/>
                                  <a:ea typeface="Cambria Math" panose="02040503050406030204" pitchFamily="18" charset="0"/>
                                </a:rPr>
                                <m:t>0</m:t>
                              </m:r>
                            </m:sub>
                          </m:sSub>
                        </m:num>
                        <m:den>
                          <m:sSup>
                            <m:sSupPr>
                              <m:ctrlPr>
                                <a:rPr lang="en-GB" sz="2400" b="0" i="1" smtClean="0">
                                  <a:latin typeface="Cambria Math" panose="02040503050406030204" pitchFamily="18" charset="0"/>
                                  <a:ea typeface="Cambria Math" panose="02040503050406030204" pitchFamily="18" charset="0"/>
                                </a:rPr>
                              </m:ctrlPr>
                            </m:sSupPr>
                            <m:e>
                              <m:r>
                                <a:rPr lang="en-GB" sz="2400" b="0" i="1" smtClean="0">
                                  <a:latin typeface="Cambria Math" panose="02040503050406030204" pitchFamily="18" charset="0"/>
                                  <a:ea typeface="Cambria Math" panose="02040503050406030204" pitchFamily="18" charset="0"/>
                                </a:rPr>
                                <m:t>𝑅</m:t>
                              </m:r>
                            </m:e>
                            <m:sup>
                              <m:r>
                                <a:rPr lang="en-GB" sz="2400" b="0" i="1" smtClean="0">
                                  <a:latin typeface="Cambria Math" panose="02040503050406030204" pitchFamily="18" charset="0"/>
                                  <a:ea typeface="Cambria Math" panose="02040503050406030204" pitchFamily="18" charset="0"/>
                                </a:rPr>
                                <m:t>2</m:t>
                              </m:r>
                            </m:sup>
                          </m:sSup>
                        </m:den>
                      </m:f>
                      <m:r>
                        <a:rPr lang="en-GB" sz="2400" b="0" i="1" smtClean="0">
                          <a:latin typeface="Cambria Math" panose="02040503050406030204" pitchFamily="18" charset="0"/>
                          <a:ea typeface="Cambria Math" panose="02040503050406030204" pitchFamily="18" charset="0"/>
                        </a:rPr>
                        <m:t>𝜉</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𝜆</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𝑅</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𝛽</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𝜆</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𝑅</m:t>
                      </m:r>
                      <m:r>
                        <a:rPr lang="en-GB" sz="2400" b="0" i="1" smtClean="0">
                          <a:latin typeface="Cambria Math" panose="02040503050406030204" pitchFamily="18" charset="0"/>
                          <a:ea typeface="Cambria Math" panose="02040503050406030204" pitchFamily="18" charset="0"/>
                        </a:rPr>
                        <m:t>)</m:t>
                      </m:r>
                      <m:sSup>
                        <m:sSupPr>
                          <m:ctrlPr>
                            <a:rPr lang="en-GB" sz="2400" b="0" i="1" smtClean="0">
                              <a:latin typeface="Cambria Math" panose="02040503050406030204" pitchFamily="18" charset="0"/>
                              <a:ea typeface="Cambria Math" panose="02040503050406030204" pitchFamily="18" charset="0"/>
                            </a:rPr>
                          </m:ctrlPr>
                        </m:sSupPr>
                        <m:e>
                          <m:r>
                            <a:rPr lang="en-GB" sz="2400" b="0" i="1" smtClean="0">
                              <a:latin typeface="Cambria Math" panose="02040503050406030204" pitchFamily="18" charset="0"/>
                              <a:ea typeface="Cambria Math" panose="02040503050406030204" pitchFamily="18" charset="0"/>
                            </a:rPr>
                            <m:t>𝑇</m:t>
                          </m:r>
                        </m:e>
                        <m:sup>
                          <m:r>
                            <a:rPr lang="en-GB" sz="2400" b="0" i="1" smtClean="0">
                              <a:latin typeface="Cambria Math" panose="02040503050406030204" pitchFamily="18" charset="0"/>
                              <a:ea typeface="Cambria Math" panose="02040503050406030204" pitchFamily="18" charset="0"/>
                            </a:rPr>
                            <m:t>2</m:t>
                          </m:r>
                        </m:sup>
                      </m:sSup>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𝜆</m:t>
                      </m:r>
                      <m:r>
                        <a:rPr lang="en-GB" sz="2400" i="1">
                          <a:latin typeface="Cambria Math" panose="02040503050406030204" pitchFamily="18" charset="0"/>
                          <a:ea typeface="Cambria Math" panose="02040503050406030204" pitchFamily="18" charset="0"/>
                        </a:rPr>
                        <m:t>,</m:t>
                      </m:r>
                      <m:r>
                        <a:rPr lang="en-GB" sz="2400" i="1">
                          <a:latin typeface="Cambria Math" panose="02040503050406030204" pitchFamily="18" charset="0"/>
                          <a:ea typeface="Cambria Math" panose="02040503050406030204" pitchFamily="18" charset="0"/>
                        </a:rPr>
                        <m:t>𝑅</m:t>
                      </m:r>
                      <m:r>
                        <a:rPr lang="en-GB" sz="2400" b="0" i="1" smtClean="0">
                          <a:latin typeface="Cambria Math" panose="02040503050406030204" pitchFamily="18" charset="0"/>
                          <a:ea typeface="Cambria Math" panose="02040503050406030204" pitchFamily="18" charset="0"/>
                        </a:rPr>
                        <m:t>)</m:t>
                      </m:r>
                      <m:f>
                        <m:fPr>
                          <m:ctrlPr>
                            <a:rPr lang="en-GB" sz="2400" b="0" i="1" smtClean="0">
                              <a:latin typeface="Cambria Math" panose="02040503050406030204" pitchFamily="18" charset="0"/>
                              <a:ea typeface="Cambria Math" panose="02040503050406030204" pitchFamily="18" charset="0"/>
                            </a:rPr>
                          </m:ctrlPr>
                        </m:fPr>
                        <m:num>
                          <m:r>
                            <a:rPr lang="en-GB" sz="2400" b="0" i="1" smtClean="0">
                              <a:latin typeface="Cambria Math" panose="02040503050406030204" pitchFamily="18" charset="0"/>
                              <a:ea typeface="Cambria Math" panose="02040503050406030204" pitchFamily="18" charset="0"/>
                            </a:rPr>
                            <m:t>𝑐</m:t>
                          </m:r>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𝜏</m:t>
                              </m:r>
                            </m:e>
                            <m:sub>
                              <m:r>
                                <a:rPr lang="en-GB" sz="2400" b="0" i="1" smtClean="0">
                                  <a:latin typeface="Cambria Math" panose="02040503050406030204" pitchFamily="18" charset="0"/>
                                  <a:ea typeface="Cambria Math" panose="02040503050406030204" pitchFamily="18" charset="0"/>
                                </a:rPr>
                                <m:t>𝐿</m:t>
                              </m:r>
                            </m:sub>
                          </m:sSub>
                        </m:num>
                        <m:den>
                          <m:r>
                            <a:rPr lang="en-GB" sz="2400" b="0" i="1" smtClean="0">
                              <a:latin typeface="Cambria Math" panose="02040503050406030204" pitchFamily="18" charset="0"/>
                              <a:ea typeface="Cambria Math" panose="02040503050406030204" pitchFamily="18" charset="0"/>
                            </a:rPr>
                            <m:t>2</m:t>
                          </m:r>
                        </m:den>
                      </m:f>
                    </m:oMath>
                  </m:oMathPara>
                </a14:m>
                <a:endParaRPr lang="en-GB" sz="2400" dirty="0"/>
              </a:p>
              <a:p>
                <a14:m>
                  <m:oMath xmlns:m="http://schemas.openxmlformats.org/officeDocument/2006/math">
                    <m:r>
                      <a:rPr lang="en-GB" sz="2000" i="1">
                        <a:latin typeface="Cambria Math" panose="02040503050406030204" pitchFamily="18" charset="0"/>
                        <a:ea typeface="Cambria Math" panose="02040503050406030204" pitchFamily="18" charset="0"/>
                      </a:rPr>
                      <m:t>𝜆</m:t>
                    </m:r>
                  </m:oMath>
                </a14:m>
                <a:r>
                  <a:rPr lang="en-GB" sz="2000" dirty="0"/>
                  <a:t> = laser wavelength</a:t>
                </a:r>
              </a:p>
              <a:p>
                <a14:m>
                  <m:oMath xmlns:m="http://schemas.openxmlformats.org/officeDocument/2006/math">
                    <m:r>
                      <a:rPr lang="en-GB" sz="2000" i="1">
                        <a:latin typeface="Cambria Math" panose="02040503050406030204" pitchFamily="18" charset="0"/>
                        <a:ea typeface="Cambria Math" panose="02040503050406030204" pitchFamily="18" charset="0"/>
                      </a:rPr>
                      <m:t>𝑅</m:t>
                    </m:r>
                  </m:oMath>
                </a14:m>
                <a:r>
                  <a:rPr lang="en-GB" sz="2000" dirty="0"/>
                  <a:t> = range of </a:t>
                </a:r>
                <a:r>
                  <a:rPr lang="en-GB" sz="2000" dirty="0" err="1"/>
                  <a:t>scatterer</a:t>
                </a:r>
                <a:r>
                  <a:rPr lang="en-GB" sz="2000" dirty="0"/>
                  <a:t> from sensor</a:t>
                </a:r>
              </a:p>
              <a:p>
                <a14:m>
                  <m:oMath xmlns:m="http://schemas.openxmlformats.org/officeDocument/2006/math">
                    <m:r>
                      <a:rPr lang="en-GB" sz="2000" i="1">
                        <a:latin typeface="Cambria Math" panose="02040503050406030204" pitchFamily="18" charset="0"/>
                        <a:ea typeface="Cambria Math" panose="02040503050406030204" pitchFamily="18" charset="0"/>
                      </a:rPr>
                      <m:t>𝛽</m:t>
                    </m:r>
                  </m:oMath>
                </a14:m>
                <a:r>
                  <a:rPr lang="en-GB" sz="2000" dirty="0"/>
                  <a:t> = volume backscattering coefficient of atmosphere</a:t>
                </a:r>
              </a:p>
              <a:p>
                <a14:m>
                  <m:oMath xmlns:m="http://schemas.openxmlformats.org/officeDocument/2006/math">
                    <m:r>
                      <a:rPr lang="en-GB" sz="2000" i="1">
                        <a:latin typeface="Cambria Math" panose="02040503050406030204" pitchFamily="18" charset="0"/>
                        <a:ea typeface="Cambria Math" panose="02040503050406030204" pitchFamily="18" charset="0"/>
                      </a:rPr>
                      <m:t>𝑇</m:t>
                    </m:r>
                  </m:oMath>
                </a14:m>
                <a:r>
                  <a:rPr lang="en-GB" sz="2000" dirty="0"/>
                  <a:t> = one way transmission factor (Beer-Lambert law): </a:t>
                </a:r>
                <a14:m>
                  <m:oMath xmlns:m="http://schemas.openxmlformats.org/officeDocument/2006/math">
                    <m:r>
                      <a:rPr lang="en-GB" sz="2400" b="0" i="1" smtClean="0">
                        <a:latin typeface="Cambria Math" panose="02040503050406030204" pitchFamily="18" charset="0"/>
                      </a:rPr>
                      <m:t>𝑇</m:t>
                    </m:r>
                    <m:d>
                      <m:dPr>
                        <m:ctrlPr>
                          <a:rPr lang="en-GB" sz="2400" b="0" i="1" smtClean="0">
                            <a:latin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𝜆</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rPr>
                          <m:t>𝑅</m:t>
                        </m:r>
                      </m:e>
                    </m:d>
                    <m:r>
                      <a:rPr lang="en-GB" sz="2400" b="0" i="1" smtClean="0">
                        <a:latin typeface="Cambria Math" panose="02040503050406030204" pitchFamily="18" charset="0"/>
                      </a:rPr>
                      <m:t>=</m:t>
                    </m:r>
                    <m:sSup>
                      <m:sSupPr>
                        <m:ctrlPr>
                          <a:rPr lang="en-GB" sz="2400" b="0" i="1" smtClean="0">
                            <a:latin typeface="Cambria Math" panose="02040503050406030204" pitchFamily="18" charset="0"/>
                          </a:rPr>
                        </m:ctrlPr>
                      </m:sSupPr>
                      <m:e>
                        <m:r>
                          <a:rPr lang="en-GB" sz="2400" b="0" i="1" smtClean="0">
                            <a:latin typeface="Cambria Math" panose="02040503050406030204" pitchFamily="18" charset="0"/>
                          </a:rPr>
                          <m:t>𝑒</m:t>
                        </m:r>
                      </m:e>
                      <m:sup>
                        <m:r>
                          <a:rPr lang="en-GB" sz="2400" b="0" i="1" smtClean="0">
                            <a:latin typeface="Cambria Math" panose="02040503050406030204" pitchFamily="18" charset="0"/>
                          </a:rPr>
                          <m:t>−</m:t>
                        </m:r>
                        <m:nary>
                          <m:naryPr>
                            <m:ctrlPr>
                              <a:rPr lang="en-GB" sz="2400" b="0" i="1" smtClean="0">
                                <a:latin typeface="Cambria Math" panose="02040503050406030204" pitchFamily="18" charset="0"/>
                              </a:rPr>
                            </m:ctrlPr>
                          </m:naryPr>
                          <m:sub>
                            <m:r>
                              <m:rPr>
                                <m:brk m:alnAt="23"/>
                              </m:rPr>
                              <a:rPr lang="en-GB" sz="2400" b="0" i="1" smtClean="0">
                                <a:latin typeface="Cambria Math" panose="02040503050406030204" pitchFamily="18" charset="0"/>
                              </a:rPr>
                              <m:t>0</m:t>
                            </m:r>
                          </m:sub>
                          <m:sup>
                            <m:r>
                              <a:rPr lang="en-GB" sz="2400" b="0" i="1" smtClean="0">
                                <a:latin typeface="Cambria Math" panose="02040503050406030204" pitchFamily="18" charset="0"/>
                              </a:rPr>
                              <m:t>𝑅</m:t>
                            </m:r>
                          </m:sup>
                          <m:e>
                            <m:r>
                              <a:rPr lang="en-GB" sz="2400" b="0" i="1" smtClean="0">
                                <a:latin typeface="Cambria Math" panose="02040503050406030204" pitchFamily="18" charset="0"/>
                                <a:ea typeface="Cambria Math" panose="02040503050406030204" pitchFamily="18" charset="0"/>
                              </a:rPr>
                              <m:t>𝛼</m:t>
                            </m:r>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𝜆</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𝑅</m:t>
                                </m:r>
                              </m:e>
                            </m:d>
                            <m:r>
                              <a:rPr lang="en-GB" sz="2400" b="0" i="1" smtClean="0">
                                <a:latin typeface="Cambria Math" panose="02040503050406030204" pitchFamily="18" charset="0"/>
                                <a:ea typeface="Cambria Math" panose="02040503050406030204" pitchFamily="18" charset="0"/>
                              </a:rPr>
                              <m:t>𝑑𝑅</m:t>
                            </m:r>
                          </m:e>
                        </m:nary>
                      </m:sup>
                    </m:sSup>
                  </m:oMath>
                </a14:m>
                <a:r>
                  <a:rPr lang="en-GB" sz="2000" dirty="0"/>
                  <a:t> </a:t>
                </a:r>
              </a:p>
              <a:p>
                <a14:m>
                  <m:oMath xmlns:m="http://schemas.openxmlformats.org/officeDocument/2006/math">
                    <m:r>
                      <a:rPr lang="en-GB" sz="2000" i="1">
                        <a:latin typeface="Cambria Math" panose="02040503050406030204" pitchFamily="18" charset="0"/>
                        <a:ea typeface="Cambria Math" panose="02040503050406030204" pitchFamily="18" charset="0"/>
                      </a:rPr>
                      <m:t>𝛼</m:t>
                    </m:r>
                  </m:oMath>
                </a14:m>
                <a:r>
                  <a:rPr lang="en-GB" sz="2000" dirty="0"/>
                  <a:t> = atmospheric attenuation coefficient</a:t>
                </a:r>
              </a:p>
              <a:p>
                <a14:m>
                  <m:oMath xmlns:m="http://schemas.openxmlformats.org/officeDocument/2006/math">
                    <m:sSub>
                      <m:sSubPr>
                        <m:ctrlPr>
                          <a:rPr lang="en-GB" sz="2000" i="1">
                            <a:latin typeface="Cambria Math" panose="02040503050406030204" pitchFamily="18" charset="0"/>
                            <a:ea typeface="Cambria Math" panose="02040503050406030204" pitchFamily="18" charset="0"/>
                          </a:rPr>
                        </m:ctrlPr>
                      </m:sSubPr>
                      <m:e>
                        <m:r>
                          <a:rPr lang="en-GB" sz="2000" i="1">
                            <a:latin typeface="Cambria Math" panose="02040503050406030204" pitchFamily="18" charset="0"/>
                            <a:ea typeface="Cambria Math" panose="02040503050406030204" pitchFamily="18" charset="0"/>
                          </a:rPr>
                          <m:t>𝑃</m:t>
                        </m:r>
                      </m:e>
                      <m:sub>
                        <m:r>
                          <a:rPr lang="en-GB" sz="2000" i="1">
                            <a:latin typeface="Cambria Math" panose="02040503050406030204" pitchFamily="18" charset="0"/>
                            <a:ea typeface="Cambria Math" panose="02040503050406030204" pitchFamily="18" charset="0"/>
                          </a:rPr>
                          <m:t>𝐿</m:t>
                        </m:r>
                      </m:sub>
                    </m:sSub>
                  </m:oMath>
                </a14:m>
                <a:r>
                  <a:rPr lang="en-GB" sz="2000" dirty="0"/>
                  <a:t> = average power in laser pulse</a:t>
                </a:r>
              </a:p>
              <a:p>
                <a14:m>
                  <m:oMath xmlns:m="http://schemas.openxmlformats.org/officeDocument/2006/math">
                    <m:sSub>
                      <m:sSubPr>
                        <m:ctrlPr>
                          <a:rPr lang="en-GB" sz="2000" i="1" smtClean="0">
                            <a:latin typeface="Cambria Math" panose="02040503050406030204" pitchFamily="18" charset="0"/>
                          </a:rPr>
                        </m:ctrlPr>
                      </m:sSubPr>
                      <m:e>
                        <m:r>
                          <a:rPr lang="en-US" sz="2000" b="0" i="1" smtClean="0">
                            <a:latin typeface="Cambria Math" panose="02040503050406030204" pitchFamily="18" charset="0"/>
                          </a:rPr>
                          <m:t>𝐴</m:t>
                        </m:r>
                      </m:e>
                      <m:sub>
                        <m:r>
                          <a:rPr lang="en-US" sz="2000" b="0" i="1" smtClean="0">
                            <a:latin typeface="Cambria Math" panose="02040503050406030204" pitchFamily="18" charset="0"/>
                          </a:rPr>
                          <m:t>0</m:t>
                        </m:r>
                      </m:sub>
                    </m:sSub>
                  </m:oMath>
                </a14:m>
                <a:r>
                  <a:rPr lang="en-GB" sz="2000" dirty="0"/>
                  <a:t>= area of objective lens</a:t>
                </a:r>
              </a:p>
              <a:p>
                <a14:m>
                  <m:oMath xmlns:m="http://schemas.openxmlformats.org/officeDocument/2006/math">
                    <m:r>
                      <a:rPr lang="en-US" sz="2000" b="0" i="1" smtClean="0">
                        <a:latin typeface="Cambria Math" panose="02040503050406030204" pitchFamily="18" charset="0"/>
                      </a:rPr>
                      <m:t>𝑐</m:t>
                    </m:r>
                  </m:oMath>
                </a14:m>
                <a:r>
                  <a:rPr lang="en-GB" sz="2000" dirty="0"/>
                  <a:t> = speed of light</a:t>
                </a:r>
              </a:p>
              <a:p>
                <a14:m>
                  <m:oMath xmlns:m="http://schemas.openxmlformats.org/officeDocument/2006/math">
                    <m:sSub>
                      <m:sSubPr>
                        <m:ctrlPr>
                          <a:rPr lang="en-GB" sz="2000" i="1">
                            <a:latin typeface="Cambria Math" panose="02040503050406030204" pitchFamily="18" charset="0"/>
                          </a:rPr>
                        </m:ctrlPr>
                      </m:sSubPr>
                      <m:e>
                        <m:r>
                          <a:rPr lang="en-US" sz="2000" i="1" smtClean="0">
                            <a:latin typeface="Cambria Math" panose="02040503050406030204" pitchFamily="18" charset="0"/>
                            <a:ea typeface="Cambria Math" panose="02040503050406030204" pitchFamily="18" charset="0"/>
                          </a:rPr>
                          <m:t>𝜏</m:t>
                        </m:r>
                      </m:e>
                      <m:sub>
                        <m:r>
                          <a:rPr lang="en-US" sz="2000" b="0" i="1" smtClean="0">
                            <a:latin typeface="Cambria Math" panose="02040503050406030204" pitchFamily="18" charset="0"/>
                          </a:rPr>
                          <m:t>𝐿</m:t>
                        </m:r>
                      </m:sub>
                    </m:sSub>
                    <m:r>
                      <a:rPr lang="en-US" sz="2000" i="1">
                        <a:latin typeface="Cambria Math" panose="02040503050406030204" pitchFamily="18" charset="0"/>
                      </a:rPr>
                      <m:t> </m:t>
                    </m:r>
                  </m:oMath>
                </a14:m>
                <a:r>
                  <a:rPr lang="en-GB" sz="2000" dirty="0"/>
                  <a:t>= laser pulse duration</a:t>
                </a:r>
              </a:p>
              <a:p>
                <a14:m>
                  <m:oMath xmlns:m="http://schemas.openxmlformats.org/officeDocument/2006/math">
                    <m:r>
                      <a:rPr lang="en-GB" sz="2000" i="1" smtClean="0">
                        <a:latin typeface="Cambria Math" panose="02040503050406030204" pitchFamily="18" charset="0"/>
                        <a:ea typeface="Cambria Math" panose="02040503050406030204" pitchFamily="18" charset="0"/>
                      </a:rPr>
                      <m:t>𝜉</m:t>
                    </m:r>
                  </m:oMath>
                </a14:m>
                <a:r>
                  <a:rPr lang="en-GB" sz="2000" dirty="0"/>
                  <a:t> = calibration factor (depending on spectral transmission of receiver and overlap factor)</a:t>
                </a:r>
              </a:p>
            </p:txBody>
          </p:sp>
        </mc:Choice>
        <mc:Fallback xmlns="">
          <p:sp>
            <p:nvSpPr>
              <p:cNvPr id="3" name="Content Placeholder 2">
                <a:extLst>
                  <a:ext uri="{FF2B5EF4-FFF2-40B4-BE49-F238E27FC236}">
                    <a16:creationId xmlns:a16="http://schemas.microsoft.com/office/drawing/2014/main" id="{728C3A57-1DF7-43E2-8382-9788358B94AA}"/>
                  </a:ext>
                </a:extLst>
              </p:cNvPr>
              <p:cNvSpPr>
                <a:spLocks noGrp="1" noRot="1" noChangeAspect="1" noMove="1" noResize="1" noEditPoints="1" noAdjustHandles="1" noChangeArrowheads="1" noChangeShapeType="1" noTextEdit="1"/>
              </p:cNvSpPr>
              <p:nvPr>
                <p:ph sz="quarter" idx="14"/>
              </p:nvPr>
            </p:nvSpPr>
            <p:spPr>
              <a:xfrm>
                <a:off x="813386" y="740910"/>
                <a:ext cx="10295826" cy="5387515"/>
              </a:xfrm>
              <a:blipFill>
                <a:blip r:embed="rId2"/>
                <a:stretch>
                  <a:fillRect l="-1421" t="-1925"/>
                </a:stretch>
              </a:blipFill>
            </p:spPr>
            <p:txBody>
              <a:bodyPr/>
              <a:lstStyle/>
              <a:p>
                <a:r>
                  <a:rPr lang="en-GB">
                    <a:noFill/>
                  </a:rPr>
                  <a:t> </a:t>
                </a:r>
              </a:p>
            </p:txBody>
          </p:sp>
        </mc:Fallback>
      </mc:AlternateContent>
      <p:sp>
        <p:nvSpPr>
          <p:cNvPr id="4" name="Slide Number Placeholder 3">
            <a:extLst>
              <a:ext uri="{FF2B5EF4-FFF2-40B4-BE49-F238E27FC236}">
                <a16:creationId xmlns:a16="http://schemas.microsoft.com/office/drawing/2014/main" id="{F4F7362B-B835-4F31-9530-D8FB580F5D62}"/>
              </a:ext>
            </a:extLst>
          </p:cNvPr>
          <p:cNvSpPr>
            <a:spLocks noGrp="1"/>
          </p:cNvSpPr>
          <p:nvPr>
            <p:ph type="sldNum" sz="quarter" idx="10"/>
          </p:nvPr>
        </p:nvSpPr>
        <p:spPr/>
        <p:txBody>
          <a:bodyPr/>
          <a:lstStyle/>
          <a:p>
            <a:fld id="{6B3B0B0F-E794-1244-9699-107C60B9C23A}" type="slidenum">
              <a:rPr lang="en-US" smtClean="0"/>
              <a:pPr/>
              <a:t>9</a:t>
            </a:fld>
            <a:endParaRPr lang="en-US" dirty="0"/>
          </a:p>
        </p:txBody>
      </p:sp>
      <p:sp>
        <p:nvSpPr>
          <p:cNvPr id="5" name="Footer Placeholder 4">
            <a:extLst>
              <a:ext uri="{FF2B5EF4-FFF2-40B4-BE49-F238E27FC236}">
                <a16:creationId xmlns:a16="http://schemas.microsoft.com/office/drawing/2014/main" id="{E92ADFD1-DE59-4389-9380-0B2F04999DD3}"/>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8" name="TextBox 7">
            <a:extLst>
              <a:ext uri="{FF2B5EF4-FFF2-40B4-BE49-F238E27FC236}">
                <a16:creationId xmlns:a16="http://schemas.microsoft.com/office/drawing/2014/main" id="{8CEC1AFF-1E9F-4388-A5D4-0082398BE2F8}"/>
              </a:ext>
            </a:extLst>
          </p:cNvPr>
          <p:cNvSpPr txBox="1"/>
          <p:nvPr/>
        </p:nvSpPr>
        <p:spPr>
          <a:xfrm>
            <a:off x="8572310" y="42625"/>
            <a:ext cx="2914580" cy="600164"/>
          </a:xfrm>
          <a:prstGeom prst="rect">
            <a:avLst/>
          </a:prstGeom>
          <a:noFill/>
        </p:spPr>
        <p:txBody>
          <a:bodyPr wrap="none" rtlCol="0">
            <a:spAutoFit/>
          </a:bodyPr>
          <a:lstStyle/>
          <a:p>
            <a:r>
              <a:rPr lang="en-GB" sz="1100" dirty="0"/>
              <a:t>Source: Measures (1992); R.M. Measures,</a:t>
            </a:r>
          </a:p>
          <a:p>
            <a:r>
              <a:rPr lang="en-GB" sz="1100" dirty="0"/>
              <a:t>"Laser Remote Sensing. Fundamentals and</a:t>
            </a:r>
          </a:p>
          <a:p>
            <a:r>
              <a:rPr lang="en-GB" sz="1100" dirty="0"/>
              <a:t>Applications". John Wiley &amp; Sons, 1984</a:t>
            </a:r>
          </a:p>
        </p:txBody>
      </p:sp>
    </p:spTree>
    <p:extLst>
      <p:ext uri="{BB962C8B-B14F-4D97-AF65-F5344CB8AC3E}">
        <p14:creationId xmlns:p14="http://schemas.microsoft.com/office/powerpoint/2010/main" val="1703148904"/>
      </p:ext>
    </p:extLst>
  </p:cSld>
  <p:clrMapOvr>
    <a:masterClrMapping/>
  </p:clrMapOvr>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CMWF_16.9_light_blue.potx" id="{6E553A05-1FF4-41A6-8DCD-4A16C4C52284}" vid="{CB9C2DB0-F904-43F7-8D0F-6F373F3FC06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ECMWF_16.9_light_blue</Template>
  <TotalTime>11917</TotalTime>
  <Words>5134</Words>
  <Application>Microsoft Office PowerPoint</Application>
  <PresentationFormat>Custom</PresentationFormat>
  <Paragraphs>661</Paragraphs>
  <Slides>62</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62</vt:i4>
      </vt:variant>
    </vt:vector>
  </HeadingPairs>
  <TitlesOfParts>
    <vt:vector size="67" baseType="lpstr">
      <vt:lpstr>Arial</vt:lpstr>
      <vt:lpstr>Calibri</vt:lpstr>
      <vt:lpstr>Cambria Math</vt:lpstr>
      <vt:lpstr>Times</vt:lpstr>
      <vt:lpstr>ECMWF Light 16:9 blue</vt:lpstr>
      <vt:lpstr>PowerPoint Presentation</vt:lpstr>
      <vt:lpstr>PowerPoint Presentation</vt:lpstr>
      <vt:lpstr>PowerPoint Presentation</vt:lpstr>
      <vt:lpstr>PowerPoint Presentation</vt:lpstr>
      <vt:lpstr>Aeolus satellite mission continued</vt:lpstr>
      <vt:lpstr>Aeolus measurement principle</vt:lpstr>
      <vt:lpstr>Introduction to lidar, Doppler wind lidar and Aeolus’ specific design</vt:lpstr>
      <vt:lpstr>PowerPoint Presentation</vt:lpstr>
      <vt:lpstr>Lidar equation (a simplified form)</vt:lpstr>
      <vt:lpstr>“Lidar curtain” of space-borne lidar (CALIPSO (532 nm)), attenuated backscatter: βT2</vt:lpstr>
      <vt:lpstr>What’s different about a Doppler lidar</vt:lpstr>
      <vt:lpstr>Doppler wind lidar</vt:lpstr>
      <vt:lpstr>Aeolus operates lidar at 355 nm wavelength</vt:lpstr>
      <vt:lpstr>Winds from clear sky conditions; Rayleigh scattering</vt:lpstr>
      <vt:lpstr>Winds from “cloudy” conditions i.e. scattering from cloud water/ice droplets and aerosols; Mie scattering</vt:lpstr>
      <vt:lpstr>Aeolus’s payload: ALADIN: Atmospheric LAser Doppler Instrument </vt:lpstr>
      <vt:lpstr>Rayleigh channel method</vt:lpstr>
      <vt:lpstr>Mie channel method</vt:lpstr>
      <vt:lpstr>Examples of Aeolus Level-2B horizontal line-of-sight (HLOS) winds</vt:lpstr>
      <vt:lpstr>PowerPoint Presentation</vt:lpstr>
      <vt:lpstr>Level-2B wind processing summary</vt:lpstr>
      <vt:lpstr>… continued</vt:lpstr>
      <vt:lpstr>PowerPoint Presentation</vt:lpstr>
      <vt:lpstr>PowerPoint Presentation</vt:lpstr>
      <vt:lpstr>A very windy day in north-west Europe (10 March 2019)</vt:lpstr>
      <vt:lpstr>Rayleigh and Mie winds are complementary</vt:lpstr>
      <vt:lpstr>Use of Aeolus in NWP at ECMWF</vt:lpstr>
      <vt:lpstr>Aeolus use in global NWP at ECMWF</vt:lpstr>
      <vt:lpstr>L2B HLOS (horizontal line-of-sight) wind assimilation</vt:lpstr>
      <vt:lpstr>Global HLOS wind O-B departure statistics for L2B Rayleigh-clear, 10 orbits on 21 Jan 2020</vt:lpstr>
      <vt:lpstr>PowerPoint Presentation</vt:lpstr>
      <vt:lpstr>A breakthrough in 2019: explanation for dominant source of Rayleigh wind bias which varies on less than one orbit time-scales was found</vt:lpstr>
      <vt:lpstr>Rayleigh has large biases which vary with geolocation</vt:lpstr>
      <vt:lpstr>PowerPoint Presentation</vt:lpstr>
      <vt:lpstr>Example of bias correction</vt:lpstr>
      <vt:lpstr>Aeolus NWP impact at ECMWF</vt:lpstr>
      <vt:lpstr>Methods for Aeolus L2B wind NWP impact assessment at ECMWF</vt:lpstr>
      <vt:lpstr>PowerPoint Presentation</vt:lpstr>
      <vt:lpstr>Background (short-range forecast) fit to other observations when assimilating Aeolus – 2nd reprocessed dataset (29 June 2019 – 30 April 2020)</vt:lpstr>
      <vt:lpstr>… background fit to other observations when assimilating Aeolus</vt:lpstr>
      <vt:lpstr>Impact of Aeolus; forecast root mean square error </vt:lpstr>
      <vt:lpstr>Aeolus signal levels during mission so far – unfortunately, signal is dropping at steady rate (loss in transmission likely because of Laser Induced Contamination)</vt:lpstr>
      <vt:lpstr>Long-term L2B quality monitoring via operational ECMWF (observation minus ECMWF; (O-B)) statistics</vt:lpstr>
      <vt:lpstr>PowerPoint Presentation</vt:lpstr>
      <vt:lpstr>Relative FSOI with 2nd reprocessed dataset; 3-29 July 2019 (when Aeolus had its smallest random errors)</vt:lpstr>
      <vt:lpstr>Time-series of FSOI for Aeolus from July 2019 to 24 Feb 2022 (combined offline via 1st reprocessing and operations)</vt:lpstr>
      <vt:lpstr>1 Jan to 12 Feb 2022 relative FSOI, from operations</vt:lpstr>
      <vt:lpstr>Summary on Aeolus NWP impact at ECMWF</vt:lpstr>
      <vt:lpstr>Beyond NWP: some of the other scientific highlights of Aeolus</vt:lpstr>
      <vt:lpstr>Summary of lecture on Aeolus</vt:lpstr>
      <vt:lpstr>The end</vt:lpstr>
      <vt:lpstr>Backup slides</vt:lpstr>
      <vt:lpstr>Aeolus’ orbital parameters</vt:lpstr>
      <vt:lpstr>Some features of DWL</vt:lpstr>
      <vt:lpstr>Types of Doppler wind lidar</vt:lpstr>
      <vt:lpstr>Aeolus Rayleigh channel</vt:lpstr>
      <vt:lpstr>Aeolus Mie channel</vt:lpstr>
      <vt:lpstr>PowerPoint Presentation</vt:lpstr>
      <vt:lpstr>Example of Level-1B signal amplitude (photon counts, i.e. not winds) for a 3000 km stretch of data</vt:lpstr>
      <vt:lpstr>There are 24 vertical range-bins to assign</vt:lpstr>
      <vt:lpstr>What to assimilate from Aeolus for NWP?</vt:lpstr>
      <vt:lpstr>Bias correction to the ECMWF model</vt:lpstr>
    </vt:vector>
  </TitlesOfParts>
  <Company>ECMWF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Rennie</dc:creator>
  <cp:lastModifiedBy>Michael Rennie</cp:lastModifiedBy>
  <cp:revision>412</cp:revision>
  <cp:lastPrinted>2014-11-19T12:15:44Z</cp:lastPrinted>
  <dcterms:created xsi:type="dcterms:W3CDTF">2020-02-21T15:11:07Z</dcterms:created>
  <dcterms:modified xsi:type="dcterms:W3CDTF">2022-03-11T10:21:28Z</dcterms:modified>
</cp:coreProperties>
</file>