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8">
  <p:sldMasterIdLst>
    <p:sldMasterId id="2147483648" r:id="rId1"/>
    <p:sldMasterId id="2147483652" r:id="rId2"/>
  </p:sldMasterIdLst>
  <p:notesMasterIdLst>
    <p:notesMasterId r:id="rId57"/>
  </p:notesMasterIdLst>
  <p:handoutMasterIdLst>
    <p:handoutMasterId r:id="rId58"/>
  </p:handoutMasterIdLst>
  <p:sldIdLst>
    <p:sldId id="256" r:id="rId3"/>
    <p:sldId id="257" r:id="rId4"/>
    <p:sldId id="314" r:id="rId5"/>
    <p:sldId id="315" r:id="rId6"/>
    <p:sldId id="317" r:id="rId7"/>
    <p:sldId id="325" r:id="rId8"/>
    <p:sldId id="326" r:id="rId9"/>
    <p:sldId id="309" r:id="rId10"/>
    <p:sldId id="279" r:id="rId11"/>
    <p:sldId id="266" r:id="rId12"/>
    <p:sldId id="258" r:id="rId13"/>
    <p:sldId id="260" r:id="rId14"/>
    <p:sldId id="261" r:id="rId15"/>
    <p:sldId id="271" r:id="rId16"/>
    <p:sldId id="272" r:id="rId17"/>
    <p:sldId id="273" r:id="rId18"/>
    <p:sldId id="274" r:id="rId19"/>
    <p:sldId id="308" r:id="rId20"/>
    <p:sldId id="286" r:id="rId21"/>
    <p:sldId id="310" r:id="rId22"/>
    <p:sldId id="300" r:id="rId23"/>
    <p:sldId id="301" r:id="rId24"/>
    <p:sldId id="267" r:id="rId25"/>
    <p:sldId id="303" r:id="rId26"/>
    <p:sldId id="302" r:id="rId27"/>
    <p:sldId id="304" r:id="rId28"/>
    <p:sldId id="312" r:id="rId29"/>
    <p:sldId id="305" r:id="rId30"/>
    <p:sldId id="293" r:id="rId31"/>
    <p:sldId id="287" r:id="rId32"/>
    <p:sldId id="288" r:id="rId33"/>
    <p:sldId id="289" r:id="rId34"/>
    <p:sldId id="290" r:id="rId35"/>
    <p:sldId id="327" r:id="rId36"/>
    <p:sldId id="268" r:id="rId37"/>
    <p:sldId id="269" r:id="rId38"/>
    <p:sldId id="270" r:id="rId39"/>
    <p:sldId id="328" r:id="rId40"/>
    <p:sldId id="306" r:id="rId41"/>
    <p:sldId id="278" r:id="rId42"/>
    <p:sldId id="262" r:id="rId43"/>
    <p:sldId id="284" r:id="rId44"/>
    <p:sldId id="291" r:id="rId45"/>
    <p:sldId id="259" r:id="rId46"/>
    <p:sldId id="311" r:id="rId47"/>
    <p:sldId id="294" r:id="rId48"/>
    <p:sldId id="295" r:id="rId49"/>
    <p:sldId id="281" r:id="rId50"/>
    <p:sldId id="298" r:id="rId51"/>
    <p:sldId id="283" r:id="rId52"/>
    <p:sldId id="282" r:id="rId53"/>
    <p:sldId id="275" r:id="rId54"/>
    <p:sldId id="265" r:id="rId55"/>
    <p:sldId id="307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Rennie" initials="MR" lastIdx="2" clrIdx="0">
    <p:extLst>
      <p:ext uri="{19B8F6BF-5375-455C-9EA6-DF929625EA0E}">
        <p15:presenceInfo xmlns:p15="http://schemas.microsoft.com/office/powerpoint/2012/main" userId="S-1-5-21-171678682-3845115016-305999489-35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FF33CC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4641" autoAdjust="0"/>
  </p:normalViewPr>
  <p:slideViewPr>
    <p:cSldViewPr snapToGrid="0" snapToObjects="1" showGuides="1">
      <p:cViewPr varScale="1">
        <p:scale>
          <a:sx n="121" d="100"/>
          <a:sy n="121" d="100"/>
        </p:scale>
        <p:origin x="90" y="150"/>
      </p:cViewPr>
      <p:guideLst>
        <p:guide orient="horz" pos="216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593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600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216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61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Based</a:t>
            </a:r>
            <a:r>
              <a:rPr lang="en-GB" baseline="0" dirty="0" smtClean="0"/>
              <a:t> on 4 orbits.  Using ECMWF cloud properties for cloud backscatter</a:t>
            </a:r>
            <a:endParaRPr lang="en-GB" dirty="0" smtClean="0"/>
          </a:p>
          <a:p>
            <a:r>
              <a:rPr lang="en-GB" dirty="0" smtClean="0"/>
              <a:t>80 mJ laser</a:t>
            </a:r>
          </a:p>
          <a:p>
            <a:r>
              <a:rPr lang="en-GB" dirty="0" smtClean="0"/>
              <a:t>1</a:t>
            </a:r>
            <a:r>
              <a:rPr lang="en-GB" baseline="0" dirty="0" smtClean="0"/>
              <a:t> BRC </a:t>
            </a:r>
            <a:r>
              <a:rPr lang="en-GB" dirty="0" smtClean="0"/>
              <a:t>horizontal averaging</a:t>
            </a:r>
          </a:p>
          <a:p>
            <a:r>
              <a:rPr lang="en-GB" dirty="0" smtClean="0"/>
              <a:t>Stats are sensitive to QC; QC applied:</a:t>
            </a:r>
          </a:p>
          <a:p>
            <a:r>
              <a:rPr lang="en-GB" dirty="0" smtClean="0"/>
              <a:t>reject &gt; 5 m/s error estimates on Rayleigh</a:t>
            </a:r>
          </a:p>
          <a:p>
            <a:r>
              <a:rPr lang="en-GB" dirty="0" smtClean="0"/>
              <a:t>Reject &gt;</a:t>
            </a:r>
            <a:r>
              <a:rPr lang="en-GB" baseline="0" dirty="0" smtClean="0"/>
              <a:t> 3 m/s error estimates on Mie</a:t>
            </a:r>
          </a:p>
          <a:p>
            <a:r>
              <a:rPr lang="en-GB" baseline="0" dirty="0" smtClean="0"/>
              <a:t>Rayleigh signal attenuated by clouds lower down, hence drop off in number of “good” quality observations.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540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/>
              <a:t>non-moving rigid surface with high SNR</a:t>
            </a:r>
          </a:p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/>
              <a:t>Dark</a:t>
            </a:r>
            <a:r>
              <a:rPr lang="en-GB" sz="1600" baseline="0" dirty="0" smtClean="0"/>
              <a:t> current noise</a:t>
            </a:r>
          </a:p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aseline="0" dirty="0" smtClean="0"/>
              <a:t>SNR ~Sqrt(N)</a:t>
            </a:r>
            <a:endParaRPr lang="en-GB" sz="16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147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Lidar geometry doppler shift</a:t>
            </a:r>
          </a:p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Very demanding to detect such small changes in frequency 10-7 10-8, need sophisticated technology</a:t>
            </a:r>
            <a:endParaRPr lang="en-GB" u="sng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684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Return for one laser pulse too noisy for useful wind, therefore </a:t>
            </a:r>
            <a:r>
              <a:rPr lang="en-GB" i="1" dirty="0" smtClean="0"/>
              <a:t>accumulate pulses</a:t>
            </a:r>
            <a:r>
              <a:rPr lang="en-GB" dirty="0" smtClean="0"/>
              <a:t> to get accuracy ~2 m/s</a:t>
            </a:r>
          </a:p>
          <a:p>
            <a:pPr lvl="1"/>
            <a:r>
              <a:rPr lang="en-GB" dirty="0" smtClean="0"/>
              <a:t>Since satellite moving</a:t>
            </a:r>
          </a:p>
          <a:p>
            <a:pPr lvl="2"/>
            <a:r>
              <a:rPr lang="en-GB" dirty="0" smtClean="0"/>
              <a:t>Average across varying atmospheric scene</a:t>
            </a:r>
          </a:p>
          <a:p>
            <a:pPr lvl="2"/>
            <a:r>
              <a:rPr lang="en-GB" dirty="0" smtClean="0"/>
              <a:t>Wind turbulence averaged:  more suitable for global NWP (</a:t>
            </a:r>
            <a:r>
              <a:rPr lang="en-GB" dirty="0" smtClean="0"/>
              <a:t>representativeness </a:t>
            </a:r>
            <a:r>
              <a:rPr lang="en-GB" dirty="0" smtClean="0"/>
              <a:t>error reduced)</a:t>
            </a:r>
          </a:p>
          <a:p>
            <a:pPr lvl="1"/>
            <a:r>
              <a:rPr lang="en-GB" dirty="0" smtClean="0"/>
              <a:t>Less horizontal averaging needed for Mie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069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processsin</a:t>
            </a:r>
            <a:r>
              <a:rPr lang="en-GB" baseline="0" dirty="0" smtClean="0"/>
              <a:t>g of the simulated raw Aeolus measurements is done with the to be opertaional processors, i.e. the L1B followed by L2B processors.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97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258">
              <a:defRPr/>
            </a:pPr>
            <a:r>
              <a:rPr lang="en-GB" sz="1100" dirty="0"/>
              <a:t>Polar jet stream partially obscured by cloud</a:t>
            </a:r>
          </a:p>
          <a:p>
            <a:pPr defTabSz="874258">
              <a:defRPr/>
            </a:pPr>
            <a:r>
              <a:rPr lang="en-GB" sz="1100" dirty="0"/>
              <a:t>Extensive coverage along the “curtain” of the orbital ground-track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161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258">
              <a:defRPr/>
            </a:pPr>
            <a:r>
              <a:rPr lang="en-GB" sz="1100" dirty="0"/>
              <a:t>Polar jet stream partially obscured by cloud</a:t>
            </a:r>
          </a:p>
          <a:p>
            <a:pPr defTabSz="874258">
              <a:defRPr/>
            </a:pPr>
            <a:r>
              <a:rPr lang="en-GB" sz="1100" dirty="0"/>
              <a:t>Extensive coverage along the “curtain” of the orbital ground-track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878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Based</a:t>
            </a:r>
            <a:r>
              <a:rPr lang="en-GB" baseline="0" dirty="0" smtClean="0"/>
              <a:t> on 4 orbits.  Using ECMWF cloud properties for cloud backscatter</a:t>
            </a:r>
            <a:endParaRPr lang="en-GB" dirty="0" smtClean="0"/>
          </a:p>
          <a:p>
            <a:r>
              <a:rPr lang="en-GB" dirty="0" smtClean="0"/>
              <a:t>80 mJ laser</a:t>
            </a:r>
          </a:p>
          <a:p>
            <a:r>
              <a:rPr lang="en-GB" dirty="0" smtClean="0"/>
              <a:t>1</a:t>
            </a:r>
            <a:r>
              <a:rPr lang="en-GB" baseline="0" dirty="0" smtClean="0"/>
              <a:t> BRC </a:t>
            </a:r>
            <a:r>
              <a:rPr lang="en-GB" dirty="0" smtClean="0"/>
              <a:t>horizontal averaging</a:t>
            </a:r>
          </a:p>
          <a:p>
            <a:r>
              <a:rPr lang="en-GB" dirty="0" smtClean="0"/>
              <a:t>Stats are sensitive to QC; QC applied:</a:t>
            </a:r>
          </a:p>
          <a:p>
            <a:r>
              <a:rPr lang="en-GB" dirty="0" smtClean="0"/>
              <a:t>reject &gt; 5 m/s error estimates on Rayleigh</a:t>
            </a:r>
          </a:p>
          <a:p>
            <a:r>
              <a:rPr lang="en-GB" dirty="0" smtClean="0"/>
              <a:t>Reject &gt;</a:t>
            </a:r>
            <a:r>
              <a:rPr lang="en-GB" baseline="0" dirty="0" smtClean="0"/>
              <a:t> 3 m/s error estimates on Mie</a:t>
            </a:r>
          </a:p>
          <a:p>
            <a:r>
              <a:rPr lang="en-GB" baseline="0" dirty="0" smtClean="0"/>
              <a:t>Rayleigh signal attenuated by clouds lower down, hence drop off in number of “good” quality observations.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50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Starts</a:t>
            </a:r>
            <a:r>
              <a:rPr lang="en-GB" baseline="0" dirty="0" smtClean="0"/>
              <a:t> in tropics, ascending toward N America, rockies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48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Errors in Rayleigh winds due</a:t>
            </a:r>
            <a:r>
              <a:rPr lang="es-ES" baseline="0" dirty="0" smtClean="0"/>
              <a:t> to a priori:</a:t>
            </a:r>
            <a:endParaRPr lang="es-ES" dirty="0" smtClean="0"/>
          </a:p>
          <a:p>
            <a:r>
              <a:rPr lang="es-ES" dirty="0" smtClean="0"/>
              <a:t>0.003 (m/s)/hPa LOS</a:t>
            </a:r>
          </a:p>
          <a:p>
            <a:r>
              <a:rPr lang="es-ES" dirty="0" smtClean="0"/>
              <a:t>0.1 (m/s)/K LOS?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3F268-7186-41F2-9C9D-BACD42093C8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36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72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5984876"/>
            <a:ext cx="2135591" cy="36695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5836856" y="5984876"/>
            <a:ext cx="168730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September 16, 2016</a:t>
            </a:fld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B214F7DE-F076-4EB5-8C7C-0D9253C4756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030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9DCC2DFB-98E0-4A25-B294-E91AA1E9B1D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78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B59D1F2D-FF0E-4476-9037-91FC0D5BC30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344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1D74189B-59C6-44E1-BB19-1B025ABD0F61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34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E57C8B85-97E6-4FC3-BD6A-E48E5B7831FA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149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BDBD3A15-AB24-4000-AC44-7A46B3C0368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28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385FF66D-62E3-47F2-BFE9-70E8D2F072F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6FB51654-AE7C-4FD5-88CA-67F1E200E2F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43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CA40083F-AB5C-414A-BDB6-1E7880A1F44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0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41D19F0C-D2DA-4D00-8D39-5470B2C599C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08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E001E30C-7E4A-45EC-B6A4-721D930CD6D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3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3333FF"/>
              </a:solidFill>
              <a:latin typeface="Times" pitchFamily="18" charset="0"/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FFFFFF"/>
                </a:solidFill>
              </a:rPr>
              <a:t>10/09/2014  wind lidar assimilation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dirty="0">
                <a:solidFill>
                  <a:srgbClr val="FFFFFF"/>
                </a:solidFill>
              </a:rPr>
              <a:t>Slide </a:t>
            </a:r>
            <a:fld id="{103B975A-AEEC-41B8-A766-86DFEF123602}" type="slidenum">
              <a:rPr lang="en-GB" sz="1200" b="1">
                <a:solidFill>
                  <a:srgbClr val="FFFFFF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dirty="0">
              <a:solidFill>
                <a:srgbClr val="FFFFFF"/>
              </a:solidFill>
            </a:endParaRPr>
          </a:p>
        </p:txBody>
      </p:sp>
      <p:pic>
        <p:nvPicPr>
          <p:cNvPr id="1031" name="Picture 9" descr="ECMWF_new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FFFFFF"/>
                </a:solidFill>
              </a:rPr>
              <a:t>Slide </a:t>
            </a:r>
            <a:fld id="{8746F2B6-AB8C-4878-8FC9-082B64080E18}" type="slidenum">
              <a:rPr lang="en-GB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6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fontAlgn="base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fontAlgn="base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fontAlgn="base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fontAlgn="base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fontAlgn="base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fontAlgn="base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fontAlgn="base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software.ecmwf.int/wiki/display/AEOL/ADM-Aeolus+Level-2B+Processor+Package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13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22202" y="573383"/>
            <a:ext cx="7310218" cy="1025922"/>
          </a:xfrm>
        </p:spPr>
        <p:txBody>
          <a:bodyPr/>
          <a:lstStyle/>
          <a:p>
            <a:r>
              <a:rPr lang="en-US" dirty="0" smtClean="0"/>
              <a:t>ADM-Aeolus Level-2B wind observations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2202" y="1816513"/>
            <a:ext cx="5903737" cy="1923604"/>
          </a:xfrm>
        </p:spPr>
        <p:txBody>
          <a:bodyPr/>
          <a:lstStyle/>
          <a:p>
            <a:r>
              <a:rPr lang="en-US" i="1" dirty="0" smtClean="0"/>
              <a:t>Workshop on Wind Profiles and Mesoscale </a:t>
            </a:r>
            <a:r>
              <a:rPr lang="en-US" i="1" dirty="0"/>
              <a:t>Data Assimilation, Ljubljana, 19-20 September </a:t>
            </a:r>
            <a:r>
              <a:rPr lang="en-US" i="1" dirty="0" smtClean="0"/>
              <a:t>2016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96736" y="3265064"/>
            <a:ext cx="3277334" cy="1846659"/>
          </a:xfrm>
        </p:spPr>
        <p:txBody>
          <a:bodyPr/>
          <a:lstStyle/>
          <a:p>
            <a:r>
              <a:rPr lang="en-US" dirty="0" smtClean="0"/>
              <a:t>Michael Rennie, ECMWF</a:t>
            </a:r>
          </a:p>
          <a:p>
            <a:r>
              <a:rPr lang="en-US" sz="1200" dirty="0" smtClean="0"/>
              <a:t>Acknowledgements: ESA and L1/L2 expert teams, in particular KNMI (Jos de Kloe, Gert-Jan Marseille and Ad Stoffelen) and Lars Isaksen (ECMWF)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35" y="3002569"/>
            <a:ext cx="5252807" cy="29541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960" y="1986557"/>
            <a:ext cx="1780064" cy="1130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230" y="-48635"/>
            <a:ext cx="8595991" cy="708025"/>
          </a:xfrm>
        </p:spPr>
        <p:txBody>
          <a:bodyPr/>
          <a:lstStyle/>
          <a:p>
            <a:r>
              <a:rPr lang="en-GB" dirty="0" smtClean="0"/>
              <a:t>Aeolus spatial sampling</a:t>
            </a:r>
            <a:endParaRPr lang="en-GB" dirty="0"/>
          </a:p>
        </p:txBody>
      </p:sp>
      <p:sp>
        <p:nvSpPr>
          <p:cNvPr id="10" name="Cube 9"/>
          <p:cNvSpPr/>
          <p:nvPr/>
        </p:nvSpPr>
        <p:spPr bwMode="auto">
          <a:xfrm>
            <a:off x="1195270" y="2811409"/>
            <a:ext cx="4571310" cy="1399213"/>
          </a:xfrm>
          <a:prstGeom prst="cube">
            <a:avLst>
              <a:gd name="adj" fmla="val 3677"/>
            </a:avLst>
          </a:prstGeom>
          <a:solidFill>
            <a:srgbClr val="0070C0">
              <a:alpha val="39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55902" y="349453"/>
            <a:ext cx="639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+mn-lt"/>
              </a:rPr>
              <a:t>Laser pulses (pulse rate 50 Hz, energy per pulse 80-120 mJ)</a:t>
            </a:r>
            <a:endParaRPr lang="en-GB" sz="1800" dirty="0">
              <a:latin typeface="+mn-lt"/>
            </a:endParaRPr>
          </a:p>
        </p:txBody>
      </p:sp>
      <p:sp>
        <p:nvSpPr>
          <p:cNvPr id="17" name="Can 16"/>
          <p:cNvSpPr/>
          <p:nvPr/>
        </p:nvSpPr>
        <p:spPr bwMode="auto">
          <a:xfrm>
            <a:off x="1736203" y="774181"/>
            <a:ext cx="324091" cy="1458409"/>
          </a:xfrm>
          <a:prstGeom prst="can">
            <a:avLst>
              <a:gd name="adj" fmla="val 35714"/>
            </a:avLst>
          </a:prstGeom>
          <a:solidFill>
            <a:srgbClr val="AB2AF2">
              <a:alpha val="39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162216" y="833376"/>
            <a:ext cx="359483" cy="1399213"/>
            <a:chOff x="1162216" y="833376"/>
            <a:chExt cx="359483" cy="1399213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 flipV="1">
              <a:off x="1521699" y="833376"/>
              <a:ext cx="0" cy="13992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 rot="16200000">
              <a:off x="702154" y="1334108"/>
              <a:ext cx="1258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0.25 – 2 km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sp>
        <p:nvSpPr>
          <p:cNvPr id="23" name="Can 22"/>
          <p:cNvSpPr/>
          <p:nvPr/>
        </p:nvSpPr>
        <p:spPr bwMode="auto">
          <a:xfrm>
            <a:off x="4379087" y="729424"/>
            <a:ext cx="324091" cy="1458409"/>
          </a:xfrm>
          <a:prstGeom prst="can">
            <a:avLst>
              <a:gd name="adj" fmla="val 35714"/>
            </a:avLst>
          </a:prstGeom>
          <a:solidFill>
            <a:srgbClr val="AB2AF2">
              <a:alpha val="39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4" name="Can 23"/>
          <p:cNvSpPr/>
          <p:nvPr/>
        </p:nvSpPr>
        <p:spPr bwMode="auto">
          <a:xfrm>
            <a:off x="7191737" y="729424"/>
            <a:ext cx="324091" cy="1458409"/>
          </a:xfrm>
          <a:prstGeom prst="can">
            <a:avLst>
              <a:gd name="adj" fmla="val 35714"/>
            </a:avLst>
          </a:prstGeom>
          <a:solidFill>
            <a:srgbClr val="AB2AF2">
              <a:alpha val="39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597079" y="2295421"/>
            <a:ext cx="2789499" cy="338554"/>
            <a:chOff x="4435033" y="2488335"/>
            <a:chExt cx="2789499" cy="338554"/>
          </a:xfrm>
        </p:grpSpPr>
        <p:cxnSp>
          <p:nvCxnSpPr>
            <p:cNvPr id="26" name="Straight Arrow Connector 25"/>
            <p:cNvCxnSpPr/>
            <p:nvPr/>
          </p:nvCxnSpPr>
          <p:spPr bwMode="auto">
            <a:xfrm>
              <a:off x="4435033" y="2490486"/>
              <a:ext cx="278949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5555508" y="2488335"/>
              <a:ext cx="7553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144 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816886" y="2305067"/>
            <a:ext cx="2789499" cy="338554"/>
            <a:chOff x="4435033" y="2488335"/>
            <a:chExt cx="2789499" cy="338554"/>
          </a:xfrm>
        </p:grpSpPr>
        <p:cxnSp>
          <p:nvCxnSpPr>
            <p:cNvPr id="32" name="Straight Arrow Connector 31"/>
            <p:cNvCxnSpPr/>
            <p:nvPr/>
          </p:nvCxnSpPr>
          <p:spPr bwMode="auto">
            <a:xfrm>
              <a:off x="4435033" y="2490486"/>
              <a:ext cx="278949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5555508" y="2488335"/>
              <a:ext cx="7553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144 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68792" y="657039"/>
            <a:ext cx="881406" cy="338554"/>
            <a:chOff x="1786545" y="604615"/>
            <a:chExt cx="1005834" cy="410529"/>
          </a:xfrm>
        </p:grpSpPr>
        <p:sp>
          <p:nvSpPr>
            <p:cNvPr id="21" name="TextBox 20"/>
            <p:cNvSpPr txBox="1"/>
            <p:nvPr/>
          </p:nvSpPr>
          <p:spPr>
            <a:xfrm>
              <a:off x="2060295" y="604615"/>
              <a:ext cx="732084" cy="4105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10 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1786545" y="729424"/>
              <a:ext cx="223406" cy="19729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grpSp>
        <p:nvGrpSpPr>
          <p:cNvPr id="35" name="Group 34"/>
          <p:cNvGrpSpPr/>
          <p:nvPr/>
        </p:nvGrpSpPr>
        <p:grpSpPr>
          <a:xfrm>
            <a:off x="1195270" y="4425684"/>
            <a:ext cx="4571310" cy="307777"/>
            <a:chOff x="4435033" y="2488335"/>
            <a:chExt cx="2789499" cy="30777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4435033" y="2490486"/>
              <a:ext cx="278949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5555508" y="2488335"/>
              <a:ext cx="1001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tx2"/>
                  </a:solidFill>
                </a:rPr>
                <a:t>20*0.144=2.88 km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3299" y="2811409"/>
            <a:ext cx="359483" cy="1399213"/>
            <a:chOff x="1162216" y="833376"/>
            <a:chExt cx="359483" cy="1399213"/>
          </a:xfrm>
        </p:grpSpPr>
        <p:cxnSp>
          <p:nvCxnSpPr>
            <p:cNvPr id="40" name="Straight Arrow Connector 39"/>
            <p:cNvCxnSpPr/>
            <p:nvPr/>
          </p:nvCxnSpPr>
          <p:spPr bwMode="auto">
            <a:xfrm flipV="1">
              <a:off x="1521699" y="833376"/>
              <a:ext cx="0" cy="13992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 rot="16200000">
              <a:off x="702154" y="1334108"/>
              <a:ext cx="1258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0.25 – 2 km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sp>
        <p:nvSpPr>
          <p:cNvPr id="43" name="Cube 42"/>
          <p:cNvSpPr/>
          <p:nvPr/>
        </p:nvSpPr>
        <p:spPr bwMode="auto">
          <a:xfrm>
            <a:off x="961527" y="5236864"/>
            <a:ext cx="7587760" cy="530600"/>
          </a:xfrm>
          <a:prstGeom prst="cube">
            <a:avLst>
              <a:gd name="adj" fmla="val 3677"/>
            </a:avLst>
          </a:prstGeom>
          <a:solidFill>
            <a:srgbClr val="AB2AF2">
              <a:alpha val="39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61527" y="5879197"/>
            <a:ext cx="7587760" cy="338554"/>
            <a:chOff x="4435033" y="2488335"/>
            <a:chExt cx="2789499" cy="338554"/>
          </a:xfrm>
        </p:grpSpPr>
        <p:cxnSp>
          <p:nvCxnSpPr>
            <p:cNvPr id="45" name="Straight Arrow Connector 44"/>
            <p:cNvCxnSpPr/>
            <p:nvPr/>
          </p:nvCxnSpPr>
          <p:spPr bwMode="auto">
            <a:xfrm>
              <a:off x="4435033" y="2490486"/>
              <a:ext cx="278949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5555508" y="2488335"/>
              <a:ext cx="4533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90 km BRC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3956" y="4898963"/>
            <a:ext cx="359483" cy="1258678"/>
            <a:chOff x="1162217" y="586714"/>
            <a:chExt cx="359483" cy="1833348"/>
          </a:xfrm>
        </p:grpSpPr>
        <p:cxnSp>
          <p:nvCxnSpPr>
            <p:cNvPr id="48" name="Straight Arrow Connector 47"/>
            <p:cNvCxnSpPr/>
            <p:nvPr/>
          </p:nvCxnSpPr>
          <p:spPr bwMode="auto">
            <a:xfrm flipV="1">
              <a:off x="1521700" y="1078890"/>
              <a:ext cx="0" cy="77285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 rot="16200000">
              <a:off x="414820" y="1334111"/>
              <a:ext cx="18333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0.25 – 2 km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820732" y="2679008"/>
            <a:ext cx="729857" cy="338554"/>
            <a:chOff x="1853937" y="652566"/>
            <a:chExt cx="729857" cy="338554"/>
          </a:xfrm>
        </p:grpSpPr>
        <p:sp>
          <p:nvSpPr>
            <p:cNvPr id="57" name="TextBox 56"/>
            <p:cNvSpPr txBox="1"/>
            <p:nvPr/>
          </p:nvSpPr>
          <p:spPr>
            <a:xfrm>
              <a:off x="1942272" y="652566"/>
              <a:ext cx="64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tx2"/>
                  </a:solidFill>
                </a:rPr>
                <a:t>10 m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V="1">
              <a:off x="1853937" y="729425"/>
              <a:ext cx="156014" cy="12293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arrow" w="sm" len="sm"/>
              <a:tailEnd type="arrow" w="sm" len="sm"/>
            </a:ln>
            <a:effectLst/>
          </p:spPr>
        </p:cxnSp>
      </p:grpSp>
      <p:sp>
        <p:nvSpPr>
          <p:cNvPr id="62" name="TextBox 61"/>
          <p:cNvSpPr txBox="1"/>
          <p:nvPr/>
        </p:nvSpPr>
        <p:spPr>
          <a:xfrm rot="16200000">
            <a:off x="556299" y="1363705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  <a:latin typeface="+mn-lt"/>
              </a:rPr>
              <a:t>Range-bin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>
            <a:off x="2604942" y="1522934"/>
            <a:ext cx="117571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2334635" y="1522934"/>
            <a:ext cx="1915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Ground track speed ~7.2 km/s</a:t>
            </a:r>
            <a:endParaRPr lang="en-GB" sz="16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177605" y="4210622"/>
            <a:ext cx="236055" cy="102624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1736203" y="4210622"/>
            <a:ext cx="3981351" cy="102624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1413660" y="5236865"/>
            <a:ext cx="0" cy="5305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1736203" y="5236865"/>
            <a:ext cx="0" cy="5305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1413660" y="5236865"/>
            <a:ext cx="322543" cy="530599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1574931" y="2878801"/>
            <a:ext cx="0" cy="133182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flipH="1">
            <a:off x="1574931" y="2187833"/>
            <a:ext cx="161273" cy="6909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1574931" y="2187833"/>
            <a:ext cx="485363" cy="67198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1816886" y="2859817"/>
            <a:ext cx="0" cy="133182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flipH="1">
            <a:off x="1817612" y="2147888"/>
            <a:ext cx="2561476" cy="71192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H="1">
            <a:off x="1817612" y="2147888"/>
            <a:ext cx="2885566" cy="71192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H="1">
            <a:off x="2056091" y="2147888"/>
            <a:ext cx="5135648" cy="71192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flipH="1">
            <a:off x="2060295" y="2147888"/>
            <a:ext cx="5455534" cy="7119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2056091" y="2878800"/>
            <a:ext cx="0" cy="133182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89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897039" y="3205341"/>
            <a:ext cx="2463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latin typeface="+mn-lt"/>
              </a:rPr>
              <a:t>Measurement</a:t>
            </a:r>
            <a:r>
              <a:rPr lang="en-GB" sz="1800" dirty="0" smtClean="0">
                <a:latin typeface="+mn-lt"/>
              </a:rPr>
              <a:t> = accumulation of 20 pulses on instrument</a:t>
            </a:r>
            <a:endParaRPr lang="en-GB" sz="1800" dirty="0"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61527" y="4822499"/>
            <a:ext cx="751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latin typeface="+mn-lt"/>
              </a:rPr>
              <a:t>Observation</a:t>
            </a:r>
            <a:r>
              <a:rPr lang="en-GB" sz="1800" dirty="0" smtClean="0">
                <a:latin typeface="+mn-lt"/>
              </a:rPr>
              <a:t> = average of e.g. 30 measurements, in ground processing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79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360000"/>
            <a:ext cx="6959698" cy="369332"/>
          </a:xfrm>
        </p:spPr>
        <p:txBody>
          <a:bodyPr/>
          <a:lstStyle/>
          <a:p>
            <a:r>
              <a:rPr lang="en-GB" sz="2800" dirty="0" smtClean="0"/>
              <a:t>Aeolus instrument data processing levels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Parallelogram 4"/>
          <p:cNvSpPr/>
          <p:nvPr/>
        </p:nvSpPr>
        <p:spPr>
          <a:xfrm>
            <a:off x="322450" y="2508278"/>
            <a:ext cx="1322744" cy="922200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AISP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1811288" y="2508278"/>
            <a:ext cx="1322744" cy="922200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L0</a:t>
            </a:r>
            <a:endParaRPr lang="en-GB" dirty="0"/>
          </a:p>
        </p:txBody>
      </p:sp>
      <p:sp>
        <p:nvSpPr>
          <p:cNvPr id="7" name="Parallelogram 6"/>
          <p:cNvSpPr/>
          <p:nvPr/>
        </p:nvSpPr>
        <p:spPr>
          <a:xfrm>
            <a:off x="3110383" y="2508278"/>
            <a:ext cx="1322744" cy="922200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L1A</a:t>
            </a:r>
            <a:endParaRPr lang="en-GB" dirty="0"/>
          </a:p>
        </p:txBody>
      </p:sp>
      <p:sp>
        <p:nvSpPr>
          <p:cNvPr id="8" name="Parallelogram 7"/>
          <p:cNvSpPr/>
          <p:nvPr/>
        </p:nvSpPr>
        <p:spPr>
          <a:xfrm>
            <a:off x="4840299" y="2508278"/>
            <a:ext cx="1322744" cy="922200"/>
          </a:xfrm>
          <a:prstGeom prst="parallelogram">
            <a:avLst/>
          </a:prstGeom>
          <a:gradFill>
            <a:gsLst>
              <a:gs pos="0">
                <a:schemeClr val="accent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L1B</a:t>
            </a:r>
            <a:endParaRPr lang="en-GB" dirty="0"/>
          </a:p>
        </p:txBody>
      </p:sp>
      <p:sp>
        <p:nvSpPr>
          <p:cNvPr id="9" name="Parallelogram 8"/>
          <p:cNvSpPr/>
          <p:nvPr/>
        </p:nvSpPr>
        <p:spPr>
          <a:xfrm>
            <a:off x="6316690" y="2033430"/>
            <a:ext cx="1322744" cy="922200"/>
          </a:xfrm>
          <a:prstGeom prst="parallelogram">
            <a:avLst/>
          </a:prstGeom>
          <a:gradFill>
            <a:gsLst>
              <a:gs pos="0">
                <a:schemeClr val="accent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L2A</a:t>
            </a:r>
            <a:endParaRPr lang="en-GB" dirty="0"/>
          </a:p>
        </p:txBody>
      </p:sp>
      <p:sp>
        <p:nvSpPr>
          <p:cNvPr id="10" name="Parallelogram 9"/>
          <p:cNvSpPr/>
          <p:nvPr/>
        </p:nvSpPr>
        <p:spPr>
          <a:xfrm>
            <a:off x="6137536" y="3227864"/>
            <a:ext cx="1322744" cy="922200"/>
          </a:xfrm>
          <a:prstGeom prst="parallelogram">
            <a:avLst/>
          </a:prstGeom>
          <a:gradFill>
            <a:gsLst>
              <a:gs pos="0">
                <a:schemeClr val="accent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L2B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 rot="5400000">
            <a:off x="2173695" y="1567201"/>
            <a:ext cx="385755" cy="4088245"/>
          </a:xfrm>
          <a:prstGeom prst="rightBrace">
            <a:avLst>
              <a:gd name="adj1" fmla="val 8333"/>
              <a:gd name="adj2" fmla="val 498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/>
          <p:cNvCxnSpPr>
            <a:stCxn id="5" idx="2"/>
            <a:endCxn id="6" idx="5"/>
          </p:cNvCxnSpPr>
          <p:nvPr/>
        </p:nvCxnSpPr>
        <p:spPr>
          <a:xfrm>
            <a:off x="1529919" y="2969378"/>
            <a:ext cx="39664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2"/>
            <a:endCxn id="7" idx="5"/>
          </p:cNvCxnSpPr>
          <p:nvPr/>
        </p:nvCxnSpPr>
        <p:spPr>
          <a:xfrm>
            <a:off x="3018757" y="2969378"/>
            <a:ext cx="2069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  <a:endCxn id="8" idx="5"/>
          </p:cNvCxnSpPr>
          <p:nvPr/>
        </p:nvCxnSpPr>
        <p:spPr>
          <a:xfrm>
            <a:off x="4317852" y="2969378"/>
            <a:ext cx="6377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2"/>
            <a:endCxn id="9" idx="5"/>
          </p:cNvCxnSpPr>
          <p:nvPr/>
        </p:nvCxnSpPr>
        <p:spPr>
          <a:xfrm flipV="1">
            <a:off x="6047768" y="2494530"/>
            <a:ext cx="384197" cy="4748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2"/>
            <a:endCxn id="10" idx="5"/>
          </p:cNvCxnSpPr>
          <p:nvPr/>
        </p:nvCxnSpPr>
        <p:spPr>
          <a:xfrm>
            <a:off x="6047768" y="2969378"/>
            <a:ext cx="205043" cy="7195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69076" y="3879545"/>
            <a:ext cx="25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Data preparation</a:t>
            </a:r>
            <a:endParaRPr lang="en-GB" sz="2400" dirty="0"/>
          </a:p>
        </p:txBody>
      </p:sp>
      <p:sp>
        <p:nvSpPr>
          <p:cNvPr id="56" name="Right Brace 55"/>
          <p:cNvSpPr/>
          <p:nvPr/>
        </p:nvSpPr>
        <p:spPr>
          <a:xfrm rot="5400000">
            <a:off x="5931173" y="2950072"/>
            <a:ext cx="379245" cy="2806727"/>
          </a:xfrm>
          <a:prstGeom prst="rightBrace">
            <a:avLst>
              <a:gd name="adj1" fmla="val 8333"/>
              <a:gd name="adj2" fmla="val 498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4840299" y="4590020"/>
            <a:ext cx="2502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Products exploitable in NWP</a:t>
            </a:r>
            <a:endParaRPr lang="en-GB" sz="2400" dirty="0"/>
          </a:p>
        </p:txBody>
      </p:sp>
      <p:sp>
        <p:nvSpPr>
          <p:cNvPr id="60" name="Parallelogram 59"/>
          <p:cNvSpPr/>
          <p:nvPr/>
        </p:nvSpPr>
        <p:spPr>
          <a:xfrm>
            <a:off x="7754083" y="3227864"/>
            <a:ext cx="1322744" cy="922200"/>
          </a:xfrm>
          <a:prstGeom prst="parallelogram">
            <a:avLst/>
          </a:prstGeom>
          <a:gradFill>
            <a:gsLst>
              <a:gs pos="0">
                <a:schemeClr val="accent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L2C</a:t>
            </a:r>
            <a:endParaRPr lang="en-GB" dirty="0"/>
          </a:p>
        </p:txBody>
      </p:sp>
      <p:cxnSp>
        <p:nvCxnSpPr>
          <p:cNvPr id="61" name="Straight Arrow Connector 60"/>
          <p:cNvCxnSpPr>
            <a:stCxn id="10" idx="2"/>
            <a:endCxn id="60" idx="5"/>
          </p:cNvCxnSpPr>
          <p:nvPr/>
        </p:nvCxnSpPr>
        <p:spPr>
          <a:xfrm>
            <a:off x="7345005" y="3688964"/>
            <a:ext cx="5243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ight Brace 63"/>
          <p:cNvSpPr/>
          <p:nvPr/>
        </p:nvSpPr>
        <p:spPr>
          <a:xfrm rot="5400000">
            <a:off x="8210235" y="3662717"/>
            <a:ext cx="379245" cy="1353939"/>
          </a:xfrm>
          <a:prstGeom prst="rightBrace">
            <a:avLst>
              <a:gd name="adj1" fmla="val 8333"/>
              <a:gd name="adj2" fmla="val 498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7460280" y="4582828"/>
            <a:ext cx="1683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Product is result of NWP DA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166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6041" y="408914"/>
            <a:ext cx="8557260" cy="5620107"/>
          </a:xfrm>
          <a:solidFill>
            <a:schemeClr val="bg1"/>
          </a:solidFill>
        </p:spPr>
        <p:txBody>
          <a:bodyPr/>
          <a:lstStyle/>
          <a:p>
            <a:r>
              <a:rPr lang="en-GB" sz="2000" dirty="0">
                <a:solidFill>
                  <a:schemeClr val="tx2"/>
                </a:solidFill>
              </a:rPr>
              <a:t>L1B product</a:t>
            </a:r>
          </a:p>
          <a:p>
            <a:pPr lvl="1"/>
            <a:r>
              <a:rPr lang="en-GB" sz="2000" dirty="0" smtClean="0"/>
              <a:t>Measurement-level Mie </a:t>
            </a:r>
            <a:r>
              <a:rPr lang="en-GB" sz="2000" dirty="0"/>
              <a:t>&amp; Rayleigh useful signal </a:t>
            </a:r>
            <a:r>
              <a:rPr lang="en-GB" sz="2000" dirty="0" smtClean="0"/>
              <a:t>data with many corrections/calibrations applied</a:t>
            </a:r>
          </a:p>
          <a:p>
            <a:pPr lvl="1"/>
            <a:r>
              <a:rPr lang="en-GB" sz="2000" dirty="0" smtClean="0"/>
              <a:t>(H)LOS wind observations with fixed 1 BRC (~86 km) horizontal resolution.  </a:t>
            </a:r>
            <a:r>
              <a:rPr lang="en-GB" sz="2000" i="1" dirty="0" smtClean="0"/>
              <a:t>Critical corrections missing for Rayleigh winds.</a:t>
            </a:r>
          </a:p>
          <a:p>
            <a:pPr lvl="1"/>
            <a:r>
              <a:rPr lang="en-GB" sz="2000" dirty="0" smtClean="0"/>
              <a:t>Some calibration modes</a:t>
            </a:r>
            <a:endParaRPr lang="en-GB" sz="2000" dirty="0"/>
          </a:p>
          <a:p>
            <a:r>
              <a:rPr lang="en-GB" sz="2000" dirty="0" smtClean="0">
                <a:solidFill>
                  <a:srgbClr val="00B050"/>
                </a:solidFill>
              </a:rPr>
              <a:t>L2B product:</a:t>
            </a:r>
          </a:p>
          <a:p>
            <a:pPr lvl="1"/>
            <a:r>
              <a:rPr lang="en-GB" sz="2000" dirty="0" smtClean="0"/>
              <a:t>(H)LOS wind observations suitable for NWP data assimilation</a:t>
            </a:r>
          </a:p>
          <a:p>
            <a:r>
              <a:rPr lang="en-GB" sz="2000" i="1" dirty="0" smtClean="0">
                <a:solidFill>
                  <a:schemeClr val="tx2"/>
                </a:solidFill>
              </a:rPr>
              <a:t>L2C product:</a:t>
            </a:r>
          </a:p>
          <a:p>
            <a:pPr lvl="1"/>
            <a:r>
              <a:rPr lang="en-GB" sz="2000" i="1" dirty="0" smtClean="0"/>
              <a:t>Vector winds from the ECMWF analysis after the assimilation of L2B winds</a:t>
            </a:r>
            <a:endParaRPr lang="en-GB" sz="2000" i="1" dirty="0"/>
          </a:p>
          <a:p>
            <a:r>
              <a:rPr lang="en-GB" sz="2000" dirty="0">
                <a:solidFill>
                  <a:schemeClr val="tx2"/>
                </a:solidFill>
              </a:rPr>
              <a:t>L2A product:</a:t>
            </a:r>
          </a:p>
          <a:p>
            <a:pPr lvl="1"/>
            <a:r>
              <a:rPr lang="en-GB" sz="2000" dirty="0"/>
              <a:t>Supplementary aerosol and cloud product</a:t>
            </a:r>
          </a:p>
          <a:p>
            <a:pPr lvl="1"/>
            <a:r>
              <a:rPr lang="en-GB" sz="2000" dirty="0"/>
              <a:t>Cross-talk corrected profiles of particle co-polar backscatter and extinction coefficients</a:t>
            </a:r>
          </a:p>
          <a:p>
            <a:pPr marL="360000" lvl="1" indent="0">
              <a:buNone/>
            </a:pP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9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002" y="175334"/>
            <a:ext cx="5903737" cy="369332"/>
          </a:xfrm>
        </p:spPr>
        <p:txBody>
          <a:bodyPr/>
          <a:lstStyle/>
          <a:p>
            <a:r>
              <a:rPr lang="en-GB" dirty="0" smtClean="0"/>
              <a:t>L2B product </a:t>
            </a:r>
            <a:r>
              <a:rPr lang="en-GB" dirty="0" smtClean="0"/>
              <a:t>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30200" y="758552"/>
            <a:ext cx="7621320" cy="5939428"/>
          </a:xfrm>
          <a:solidFill>
            <a:schemeClr val="bg1"/>
          </a:solidFill>
        </p:spPr>
        <p:txBody>
          <a:bodyPr/>
          <a:lstStyle/>
          <a:p>
            <a:r>
              <a:rPr lang="en-GB" sz="2000" dirty="0" smtClean="0">
                <a:solidFill>
                  <a:schemeClr val="tx2"/>
                </a:solidFill>
              </a:rPr>
              <a:t>Line-of-sight (LOS) or Horizontal LOS wind component observations</a:t>
            </a:r>
          </a:p>
          <a:p>
            <a:r>
              <a:rPr lang="en-GB" sz="2000" dirty="0">
                <a:solidFill>
                  <a:schemeClr val="tx2"/>
                </a:solidFill>
              </a:rPr>
              <a:t>Rayleigh winds corrected for temperature, pressure dependence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2"/>
                </a:solidFill>
              </a:rPr>
              <a:t>and particle cross-talk </a:t>
            </a:r>
          </a:p>
          <a:p>
            <a:pPr lvl="1"/>
            <a:r>
              <a:rPr lang="en-GB" sz="2000" dirty="0"/>
              <a:t> using </a:t>
            </a:r>
            <a:r>
              <a:rPr lang="en-GB" sz="2000" i="1" dirty="0"/>
              <a:t>a priori </a:t>
            </a:r>
            <a:r>
              <a:rPr lang="en-GB" sz="2000" dirty="0"/>
              <a:t>information – not done for </a:t>
            </a:r>
            <a:r>
              <a:rPr lang="en-GB" sz="2000" dirty="0" smtClean="0"/>
              <a:t>L1B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Each observation (either Mie or Rayleigh):</a:t>
            </a:r>
          </a:p>
          <a:p>
            <a:pPr lvl="1"/>
            <a:r>
              <a:rPr lang="en-GB" sz="2000" dirty="0" smtClean="0"/>
              <a:t>Classified into a type: </a:t>
            </a:r>
            <a:r>
              <a:rPr lang="en-GB" sz="2000" b="1" dirty="0" smtClean="0"/>
              <a:t>cloudy</a:t>
            </a:r>
            <a:r>
              <a:rPr lang="en-GB" sz="2000" dirty="0" smtClean="0"/>
              <a:t> </a:t>
            </a:r>
            <a:r>
              <a:rPr lang="en-GB" sz="2000" dirty="0"/>
              <a:t>or </a:t>
            </a:r>
            <a:r>
              <a:rPr lang="en-GB" sz="2000" b="1" dirty="0"/>
              <a:t>clear</a:t>
            </a:r>
            <a:r>
              <a:rPr lang="en-GB" sz="2000" dirty="0"/>
              <a:t> </a:t>
            </a:r>
            <a:endParaRPr lang="en-GB" sz="2000" dirty="0" smtClean="0"/>
          </a:p>
          <a:p>
            <a:pPr lvl="1"/>
            <a:r>
              <a:rPr lang="en-GB" sz="2000" b="1" dirty="0" smtClean="0"/>
              <a:t>Geolocation </a:t>
            </a:r>
            <a:r>
              <a:rPr lang="en-GB" sz="2000" b="1" dirty="0"/>
              <a:t>info: </a:t>
            </a:r>
            <a:r>
              <a:rPr lang="en-GB" sz="2000" dirty="0"/>
              <a:t>geometric height, lat, lon, azimuth angle, </a:t>
            </a:r>
            <a:r>
              <a:rPr lang="en-GB" sz="2000" dirty="0" smtClean="0"/>
              <a:t>time</a:t>
            </a:r>
          </a:p>
          <a:p>
            <a:pPr lvl="1"/>
            <a:r>
              <a:rPr lang="en-GB" sz="2000" dirty="0" smtClean="0"/>
              <a:t>Uncertainty estimates </a:t>
            </a:r>
            <a:r>
              <a:rPr lang="en-GB" sz="2000" dirty="0"/>
              <a:t>for each wind result, quality </a:t>
            </a:r>
            <a:r>
              <a:rPr lang="en-GB" sz="2000" dirty="0" smtClean="0"/>
              <a:t>flags</a:t>
            </a:r>
            <a:endParaRPr lang="en-GB" sz="2000" dirty="0"/>
          </a:p>
          <a:p>
            <a:r>
              <a:rPr lang="en-GB" sz="2000" dirty="0">
                <a:solidFill>
                  <a:schemeClr val="tx2"/>
                </a:solidFill>
              </a:rPr>
              <a:t>“Flexible “grouping” algorithm for </a:t>
            </a:r>
            <a:r>
              <a:rPr lang="en-GB" sz="2000" dirty="0" smtClean="0">
                <a:solidFill>
                  <a:schemeClr val="tx2"/>
                </a:solidFill>
              </a:rPr>
              <a:t>observations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Many </a:t>
            </a:r>
            <a:r>
              <a:rPr lang="en-GB" sz="2000" dirty="0">
                <a:solidFill>
                  <a:schemeClr val="tx2"/>
                </a:solidFill>
              </a:rPr>
              <a:t>processing options </a:t>
            </a:r>
            <a:r>
              <a:rPr lang="en-GB" sz="2000" dirty="0" smtClean="0">
                <a:solidFill>
                  <a:schemeClr val="tx2"/>
                </a:solidFill>
              </a:rPr>
              <a:t>easily controllable </a:t>
            </a:r>
            <a:r>
              <a:rPr lang="en-GB" sz="2000" dirty="0">
                <a:solidFill>
                  <a:schemeClr val="tx2"/>
                </a:solidFill>
              </a:rPr>
              <a:t>from </a:t>
            </a:r>
            <a:r>
              <a:rPr lang="en-GB" sz="2000" dirty="0" smtClean="0">
                <a:solidFill>
                  <a:schemeClr val="tx2"/>
                </a:solidFill>
              </a:rPr>
              <a:t>a settings file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L2B processor developed by ECMWF and KNMI for ESA</a:t>
            </a:r>
            <a:endParaRPr lang="en-GB" sz="2000" dirty="0">
              <a:solidFill>
                <a:schemeClr val="tx2"/>
              </a:solidFill>
            </a:endParaRP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2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326" y="2475372"/>
            <a:ext cx="4730714" cy="708025"/>
          </a:xfrm>
        </p:spPr>
        <p:txBody>
          <a:bodyPr/>
          <a:lstStyle/>
          <a:p>
            <a:pPr algn="ctr"/>
            <a:r>
              <a:rPr lang="en-GB" sz="3200" dirty="0" smtClean="0"/>
              <a:t>Simulated examples of L2B winds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7896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10/09/2014  wind lidar assimilation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Slide </a:t>
            </a:r>
            <a:fld id="{385FF66D-62E3-47F2-BFE9-70E8D2F072F3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7"/>
          <a:stretch/>
        </p:blipFill>
        <p:spPr>
          <a:xfrm>
            <a:off x="138897" y="787078"/>
            <a:ext cx="8900931" cy="5934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77653" y="1849421"/>
            <a:ext cx="1937188" cy="70788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Ice cloud:</a:t>
            </a:r>
          </a:p>
          <a:p>
            <a:r>
              <a:rPr lang="en-GB" sz="2000" dirty="0" smtClean="0">
                <a:latin typeface="+mn-lt"/>
              </a:rPr>
              <a:t>tropical cirrus</a:t>
            </a:r>
            <a:endParaRPr lang="en-GB" sz="2000" dirty="0">
              <a:latin typeface="+mn-lt"/>
            </a:endParaRP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 bwMode="auto">
          <a:xfrm flipH="1">
            <a:off x="6377653" y="2557307"/>
            <a:ext cx="968594" cy="74733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571230" y="1843450"/>
            <a:ext cx="1643604" cy="70788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Saharan dust</a:t>
            </a:r>
            <a:endParaRPr lang="en-GB" sz="2000" dirty="0">
              <a:latin typeface="+mn-lt"/>
            </a:endParaRP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 bwMode="auto">
          <a:xfrm>
            <a:off x="5393032" y="2551336"/>
            <a:ext cx="289956" cy="23109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" t="11615" r="76003" b="5056"/>
          <a:stretch/>
        </p:blipFill>
        <p:spPr>
          <a:xfrm>
            <a:off x="717630" y="1175922"/>
            <a:ext cx="2488557" cy="15983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578734" y="5532698"/>
            <a:ext cx="2500132" cy="92597"/>
          </a:xfrm>
          <a:prstGeom prst="rect">
            <a:avLst/>
          </a:prstGeom>
          <a:solidFill>
            <a:srgbClr val="FF00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78866" y="5532698"/>
            <a:ext cx="2500132" cy="9259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578998" y="5532697"/>
            <a:ext cx="2202927" cy="92597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781925" y="5532698"/>
            <a:ext cx="1101463" cy="92598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4431" y="2735814"/>
            <a:ext cx="1376799" cy="70788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Ice cloud:</a:t>
            </a:r>
          </a:p>
          <a:p>
            <a:r>
              <a:rPr lang="en-GB" sz="2000" dirty="0" smtClean="0">
                <a:latin typeface="+mn-lt"/>
              </a:rPr>
              <a:t>cirrus</a:t>
            </a:r>
            <a:endParaRPr lang="en-GB" sz="2000" dirty="0">
              <a:latin typeface="+mn-lt"/>
            </a:endParaRPr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 bwMode="auto">
          <a:xfrm flipH="1">
            <a:off x="3599169" y="3443700"/>
            <a:ext cx="283662" cy="4588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747221" y="2842981"/>
            <a:ext cx="1030146" cy="95410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Frontal</a:t>
            </a:r>
            <a:r>
              <a:rPr lang="en-GB" sz="1800" dirty="0" smtClean="0">
                <a:latin typeface="+mn-lt"/>
              </a:rPr>
              <a:t> system cloud</a:t>
            </a:r>
            <a:endParaRPr lang="en-GB" sz="1800" dirty="0">
              <a:latin typeface="+mn-lt"/>
            </a:endParaRP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 bwMode="auto">
          <a:xfrm>
            <a:off x="2262294" y="3797088"/>
            <a:ext cx="411458" cy="4623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8" name="Straight Arrow Connector 37"/>
          <p:cNvCxnSpPr>
            <a:stCxn id="29" idx="2"/>
          </p:cNvCxnSpPr>
          <p:nvPr/>
        </p:nvCxnSpPr>
        <p:spPr bwMode="auto">
          <a:xfrm flipH="1">
            <a:off x="2095018" y="3797088"/>
            <a:ext cx="167276" cy="7517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693" y="115877"/>
            <a:ext cx="8530400" cy="708025"/>
          </a:xfrm>
        </p:spPr>
        <p:txBody>
          <a:bodyPr/>
          <a:lstStyle/>
          <a:p>
            <a:r>
              <a:rPr lang="en-GB" sz="2400" u="sng" dirty="0" smtClean="0"/>
              <a:t>e.g. Aeolus simulator input:</a:t>
            </a:r>
            <a:r>
              <a:rPr lang="en-GB" sz="2400" dirty="0" smtClean="0"/>
              <a:t> log</a:t>
            </a:r>
            <a:r>
              <a:rPr lang="en-GB" sz="2400" baseline="-25000" dirty="0" smtClean="0"/>
              <a:t>10</a:t>
            </a:r>
            <a:r>
              <a:rPr lang="en-GB" sz="2400" dirty="0" smtClean="0"/>
              <a:t>(scattering ratio) at 355 nm (derived from CALIPSO)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103303" y="874429"/>
            <a:ext cx="1627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CALIPSO scene courtesy of G. J. Marseille and J de Kloe, KNMI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3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4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589607" y="254437"/>
            <a:ext cx="2136028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solidFill>
                  <a:schemeClr val="accent1"/>
                </a:solidFill>
                <a:latin typeface="+mn-lt"/>
              </a:rPr>
              <a:t>Simulator input:</a:t>
            </a:r>
            <a:r>
              <a:rPr lang="en-GB" sz="24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“True” HLOS wind (ECMWF model)</a:t>
            </a:r>
            <a:endParaRPr lang="en-GB" sz="2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8858" y="4198517"/>
            <a:ext cx="322366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solidFill>
                  <a:schemeClr val="accent1"/>
                </a:solidFill>
                <a:latin typeface="+mn-lt"/>
              </a:rPr>
              <a:t>Output:</a:t>
            </a:r>
            <a:r>
              <a:rPr lang="en-GB" sz="24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L2B “</a:t>
            </a:r>
            <a:r>
              <a:rPr lang="en-GB" sz="2400" b="1" dirty="0" smtClean="0">
                <a:latin typeface="+mn-lt"/>
              </a:rPr>
              <a:t>Rayleigh-clear</a:t>
            </a:r>
            <a:r>
              <a:rPr lang="en-GB" sz="2400" dirty="0" smtClean="0">
                <a:latin typeface="+mn-lt"/>
              </a:rPr>
              <a:t>” HLOS wind i.e. what the winds should look like</a:t>
            </a:r>
            <a:endParaRPr lang="en-GB" sz="2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0"/>
          <a:stretch/>
        </p:blipFill>
        <p:spPr>
          <a:xfrm>
            <a:off x="0" y="0"/>
            <a:ext cx="5589607" cy="37463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5"/>
          <a:stretch/>
        </p:blipFill>
        <p:spPr>
          <a:xfrm>
            <a:off x="0" y="3078866"/>
            <a:ext cx="5586213" cy="377913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6307540" y="3431559"/>
            <a:ext cx="1418095" cy="77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41755" y="307859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Along-track distance (km)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080231" y="2419338"/>
            <a:ext cx="0" cy="1045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5085378" y="26742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Altitude (km)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9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7"/>
          <a:stretch/>
        </p:blipFill>
        <p:spPr>
          <a:xfrm>
            <a:off x="3" y="3118126"/>
            <a:ext cx="5589604" cy="37266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847" y="463664"/>
            <a:ext cx="2081784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solidFill>
                  <a:schemeClr val="accent1"/>
                </a:solidFill>
                <a:latin typeface="+mn-lt"/>
              </a:rPr>
              <a:t>Simulator input:</a:t>
            </a:r>
            <a:r>
              <a:rPr lang="en-GB" sz="24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“True” HLOS wind (ECMWF)</a:t>
            </a:r>
            <a:endParaRPr lang="en-GB" sz="2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8858" y="4198517"/>
            <a:ext cx="292919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solidFill>
                  <a:schemeClr val="accent1"/>
                </a:solidFill>
                <a:latin typeface="+mn-lt"/>
              </a:rPr>
              <a:t>Output:</a:t>
            </a:r>
            <a:r>
              <a:rPr lang="en-GB" sz="24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L2B “</a:t>
            </a:r>
            <a:r>
              <a:rPr lang="en-GB" sz="2400" b="1" dirty="0" smtClean="0">
                <a:latin typeface="+mn-lt"/>
              </a:rPr>
              <a:t>Mie-cloudy</a:t>
            </a:r>
            <a:r>
              <a:rPr lang="en-GB" sz="2400" dirty="0" smtClean="0">
                <a:latin typeface="+mn-lt"/>
              </a:rPr>
              <a:t>” HLOS wind</a:t>
            </a:r>
            <a:endParaRPr lang="en-GB" sz="2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0"/>
          <a:stretch/>
        </p:blipFill>
        <p:spPr>
          <a:xfrm>
            <a:off x="0" y="0"/>
            <a:ext cx="5589607" cy="37463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7"/>
          <a:stretch/>
        </p:blipFill>
        <p:spPr>
          <a:xfrm>
            <a:off x="-2" y="3118126"/>
            <a:ext cx="5589608" cy="37266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5"/>
          <a:stretch/>
        </p:blipFill>
        <p:spPr>
          <a:xfrm>
            <a:off x="-2" y="3118126"/>
            <a:ext cx="5589607" cy="375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5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483" y="201393"/>
            <a:ext cx="8039100" cy="369332"/>
          </a:xfrm>
        </p:spPr>
        <p:txBody>
          <a:bodyPr/>
          <a:lstStyle/>
          <a:p>
            <a:r>
              <a:rPr lang="en-GB" sz="2800" dirty="0" smtClean="0"/>
              <a:t>L2B 1-</a:t>
            </a:r>
            <a:r>
              <a:rPr lang="el-GR" sz="2800" dirty="0" smtClean="0"/>
              <a:t>σ</a:t>
            </a:r>
            <a:r>
              <a:rPr lang="en-GB" sz="2800" dirty="0" smtClean="0"/>
              <a:t> estimates provided with each wind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6"/>
          <a:stretch/>
        </p:blipFill>
        <p:spPr>
          <a:xfrm>
            <a:off x="190500" y="942359"/>
            <a:ext cx="8610599" cy="56921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3332879" y="480694"/>
            <a:ext cx="2156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Rayleigh-clear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688580" y="644983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"/>
          <a:stretch/>
        </p:blipFill>
        <p:spPr bwMode="auto">
          <a:xfrm>
            <a:off x="4184542" y="1703701"/>
            <a:ext cx="5171130" cy="49605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8" y="1594849"/>
            <a:ext cx="4413636" cy="50694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 9"/>
          <p:cNvSpPr/>
          <p:nvPr/>
        </p:nvSpPr>
        <p:spPr bwMode="auto">
          <a:xfrm>
            <a:off x="5954763" y="1389102"/>
            <a:ext cx="2939970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11" y="128066"/>
            <a:ext cx="4144763" cy="1218847"/>
          </a:xfrm>
        </p:spPr>
        <p:txBody>
          <a:bodyPr/>
          <a:lstStyle/>
          <a:p>
            <a:r>
              <a:rPr lang="en-GB" dirty="0" smtClean="0"/>
              <a:t>Typical L2B HLOS wind error statistics (2016)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E2S input: </a:t>
            </a:r>
            <a:r>
              <a:rPr lang="en-GB" dirty="0">
                <a:solidFill>
                  <a:schemeClr val="tx1"/>
                </a:solidFill>
              </a:rPr>
              <a:t>ECMWF TcO1279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541420" y="1224932"/>
            <a:ext cx="3463684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053295" y="1294977"/>
            <a:ext cx="3320849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41421" y="1224932"/>
            <a:ext cx="3602580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87714" y="1494003"/>
            <a:ext cx="138905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Mie-cloudy</a:t>
            </a:r>
            <a:endParaRPr lang="en-GB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6237" y="1361354"/>
            <a:ext cx="1633657" cy="70660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843939" y="1329106"/>
            <a:ext cx="2997761" cy="7473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9617" y="1529517"/>
            <a:ext cx="42135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Rayleigh-clear (typical solar conditions)</a:t>
            </a:r>
            <a:endParaRPr lang="en-GB" dirty="0">
              <a:latin typeface="+mn-lt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904038" y="2308578"/>
            <a:ext cx="1467556" cy="9200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247648" y="2305232"/>
            <a:ext cx="1467556" cy="92339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4510" y="3199823"/>
            <a:ext cx="22680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1.5-2 m/s</a:t>
            </a:r>
          </a:p>
          <a:p>
            <a:endParaRPr lang="en-GB" dirty="0" smtClean="0">
              <a:solidFill>
                <a:srgbClr val="FF0000"/>
              </a:solidFill>
              <a:latin typeface="+mn-lt"/>
            </a:endParaRP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~0.1 m/s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33138" y="222513"/>
            <a:ext cx="2851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St. dev.(error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)</a:t>
            </a:r>
            <a:endParaRPr lang="en-GB" sz="2000" dirty="0">
              <a:solidFill>
                <a:srgbClr val="FF0000"/>
              </a:solidFill>
              <a:latin typeface="+mn-lt"/>
            </a:endParaRP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Mean(error)</a:t>
            </a:r>
          </a:p>
          <a:p>
            <a:r>
              <a:rPr lang="en-GB" sz="2000" dirty="0" smtClean="0">
                <a:solidFill>
                  <a:srgbClr val="FFC000"/>
                </a:solidFill>
                <a:latin typeface="+mn-lt"/>
              </a:rPr>
              <a:t>Number of obs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1116" y="2587821"/>
            <a:ext cx="1191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~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3 m/s</a:t>
            </a:r>
          </a:p>
          <a:p>
            <a:endParaRPr lang="en-GB" dirty="0" smtClean="0">
              <a:solidFill>
                <a:srgbClr val="FF0000"/>
              </a:solidFill>
              <a:latin typeface="+mn-lt"/>
            </a:endParaRP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Typically &lt; 0.5 m/s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1698959" y="2823674"/>
            <a:ext cx="1460435" cy="15971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1959577" y="3622161"/>
            <a:ext cx="520432" cy="5009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6423660" y="3512820"/>
            <a:ext cx="919051" cy="15544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6362054" y="4149458"/>
            <a:ext cx="581187" cy="8234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1928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Outline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162900" indent="-342900">
              <a:buFont typeface="+mj-lt"/>
              <a:buAutoNum type="arabicPeriod"/>
            </a:pPr>
            <a:r>
              <a:rPr lang="en-US" sz="2400" dirty="0" smtClean="0"/>
              <a:t>Brief intro to Aeolus</a:t>
            </a:r>
          </a:p>
          <a:p>
            <a:pPr marL="162900" indent="-342900">
              <a:buFont typeface="+mj-lt"/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 smtClean="0"/>
              <a:t>are L2B winds?</a:t>
            </a:r>
          </a:p>
          <a:p>
            <a:pPr marL="162900" indent="-342900">
              <a:buFont typeface="+mj-lt"/>
              <a:buAutoNum type="arabicPeriod"/>
            </a:pPr>
            <a:r>
              <a:rPr lang="en-US" sz="2400" dirty="0" smtClean="0"/>
              <a:t>What accuracy is </a:t>
            </a:r>
            <a:r>
              <a:rPr lang="en-US" sz="2400" dirty="0" smtClean="0"/>
              <a:t>expected (using simulations)?</a:t>
            </a:r>
            <a:endParaRPr lang="en-US" sz="2400" dirty="0" smtClean="0"/>
          </a:p>
          <a:p>
            <a:pPr marL="162900" indent="-342900">
              <a:buFont typeface="+mj-lt"/>
              <a:buAutoNum type="arabicPeriod"/>
            </a:pPr>
            <a:r>
              <a:rPr lang="en-US" sz="2400" dirty="0" smtClean="0"/>
              <a:t>Discussion on assimilation choices</a:t>
            </a:r>
          </a:p>
          <a:p>
            <a:pPr marL="162900" indent="-342900">
              <a:buFont typeface="+mj-lt"/>
              <a:buAutoNum type="arabicPeriod"/>
            </a:pPr>
            <a:r>
              <a:rPr lang="en-US" sz="2400" dirty="0" smtClean="0"/>
              <a:t>Where to get the data?</a:t>
            </a:r>
            <a:endParaRPr lang="en-US" sz="2400" dirty="0"/>
          </a:p>
          <a:p>
            <a:pPr marL="162900" indent="-34290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15" y="336687"/>
            <a:ext cx="4737253" cy="322792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15" y="3592378"/>
            <a:ext cx="4748775" cy="32166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78371" y="4347093"/>
            <a:ext cx="1722822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Zonal mean: assigned obs error (m/s)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827477" y="898127"/>
            <a:ext cx="225522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Zonal mean: </a:t>
            </a:r>
            <a:r>
              <a:rPr lang="en-GB" sz="2000" dirty="0"/>
              <a:t>log</a:t>
            </a:r>
            <a:r>
              <a:rPr lang="en-GB" sz="2000" baseline="-25000" dirty="0"/>
              <a:t>10</a:t>
            </a:r>
            <a:r>
              <a:rPr lang="en-GB" sz="2000" dirty="0"/>
              <a:t>(number of obs per area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9493" y="3354396"/>
            <a:ext cx="1864122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L2B errors are larger than conventional and </a:t>
            </a:r>
            <a:r>
              <a:rPr lang="en-GB" sz="2000" dirty="0" smtClean="0"/>
              <a:t>scatterometer, </a:t>
            </a:r>
            <a:r>
              <a:rPr lang="en-GB" sz="2000" dirty="0" smtClean="0"/>
              <a:t>but </a:t>
            </a:r>
            <a:r>
              <a:rPr lang="en-GB" sz="2000" dirty="0" smtClean="0"/>
              <a:t>less </a:t>
            </a:r>
            <a:r>
              <a:rPr lang="en-GB" sz="2000" dirty="0" smtClean="0"/>
              <a:t>than AMVs 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168242" y="1907870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AMVs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330042" y="2070996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AMVs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324408" y="2230243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AMVs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072204" y="1958802"/>
            <a:ext cx="8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aircraft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072204" y="2368742"/>
            <a:ext cx="8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aircraft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311641" y="434725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sondes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7575"/>
            <a:ext cx="7056853" cy="369332"/>
          </a:xfrm>
        </p:spPr>
        <p:txBody>
          <a:bodyPr/>
          <a:lstStyle/>
          <a:p>
            <a:r>
              <a:rPr lang="en-GB" dirty="0" smtClean="0"/>
              <a:t>Typical ECMWF DA; assigned u-wind obs error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85881" y="1231068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sondes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0548" y="314212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~30 km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246558" y="3553191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~30 km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9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7055" y="260940"/>
            <a:ext cx="7555965" cy="369332"/>
          </a:xfrm>
        </p:spPr>
        <p:txBody>
          <a:bodyPr/>
          <a:lstStyle/>
          <a:p>
            <a:r>
              <a:rPr lang="en-GB" sz="2800" dirty="0" smtClean="0"/>
              <a:t>Assessing appropriate averaging length scale</a:t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285141" y="1248420"/>
            <a:ext cx="6694903" cy="3239760"/>
          </a:xfrm>
        </p:spPr>
        <p:txBody>
          <a:bodyPr/>
          <a:lstStyle/>
          <a:p>
            <a:r>
              <a:rPr lang="en-GB" sz="2400" dirty="0" smtClean="0">
                <a:solidFill>
                  <a:schemeClr val="tx2"/>
                </a:solidFill>
              </a:rPr>
              <a:t>Investigate </a:t>
            </a:r>
            <a:r>
              <a:rPr lang="en-GB" sz="2400" b="1" dirty="0" smtClean="0">
                <a:solidFill>
                  <a:schemeClr val="tx2"/>
                </a:solidFill>
              </a:rPr>
              <a:t>horizontal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>
                <a:solidFill>
                  <a:schemeClr val="tx2"/>
                </a:solidFill>
              </a:rPr>
              <a:t>averaging lengths in the L2B </a:t>
            </a:r>
            <a:r>
              <a:rPr lang="en-GB" sz="2400" dirty="0" smtClean="0">
                <a:solidFill>
                  <a:schemeClr val="tx2"/>
                </a:solidFill>
              </a:rPr>
              <a:t>processor</a:t>
            </a:r>
          </a:p>
          <a:p>
            <a:pPr lvl="1"/>
            <a:r>
              <a:rPr lang="en-GB" sz="2200" dirty="0"/>
              <a:t>s</a:t>
            </a:r>
            <a:r>
              <a:rPr lang="en-GB" sz="2200" dirty="0" smtClean="0"/>
              <a:t>ee </a:t>
            </a:r>
            <a:r>
              <a:rPr lang="en-GB" sz="2200" dirty="0" smtClean="0"/>
              <a:t>how the (L2B wind – “true” wind) errors vary</a:t>
            </a:r>
          </a:p>
          <a:p>
            <a:pPr lvl="1"/>
            <a:r>
              <a:rPr lang="en-GB" sz="2400" dirty="0"/>
              <a:t>t</a:t>
            </a:r>
            <a:r>
              <a:rPr lang="en-GB" sz="2400" dirty="0" smtClean="0"/>
              <a:t>ruth </a:t>
            </a:r>
            <a:r>
              <a:rPr lang="en-GB" sz="2400" dirty="0" smtClean="0"/>
              <a:t>wind defined as point wind from </a:t>
            </a:r>
            <a:r>
              <a:rPr lang="en-GB" sz="2400" dirty="0" smtClean="0"/>
              <a:t>model</a:t>
            </a:r>
          </a:p>
          <a:p>
            <a:pPr marL="360000" lvl="1" indent="0">
              <a:buNone/>
            </a:pPr>
            <a:endParaRPr lang="en-GB" sz="2400" dirty="0" smtClean="0"/>
          </a:p>
          <a:p>
            <a:r>
              <a:rPr lang="en-GB" sz="2400" b="1" dirty="0">
                <a:solidFill>
                  <a:schemeClr val="tx2"/>
                </a:solidFill>
              </a:rPr>
              <a:t>Test scenario: </a:t>
            </a:r>
            <a:endParaRPr lang="en-GB" sz="2400" b="1" dirty="0" smtClean="0">
              <a:solidFill>
                <a:schemeClr val="tx2"/>
              </a:solidFill>
            </a:endParaRPr>
          </a:p>
          <a:p>
            <a:pPr indent="0">
              <a:buNone/>
            </a:pPr>
            <a:r>
              <a:rPr lang="en-GB" sz="2400" dirty="0" smtClean="0">
                <a:solidFill>
                  <a:schemeClr val="tx2"/>
                </a:solidFill>
              </a:rPr>
              <a:t>ECMWF </a:t>
            </a:r>
            <a:r>
              <a:rPr lang="en-GB" sz="2400" dirty="0">
                <a:solidFill>
                  <a:schemeClr val="tx2"/>
                </a:solidFill>
              </a:rPr>
              <a:t>TcO1279 (~9 km grid) as input “truth” meteorological data i.e. HLOS, T, p, ice/water clouds</a:t>
            </a:r>
          </a:p>
          <a:p>
            <a:pPr lvl="1"/>
            <a:r>
              <a:rPr lang="en-GB" sz="2400" dirty="0"/>
              <a:t>u</a:t>
            </a:r>
            <a:r>
              <a:rPr lang="en-GB" sz="2400" dirty="0" smtClean="0"/>
              <a:t>nderestimates </a:t>
            </a:r>
            <a:r>
              <a:rPr lang="en-GB" sz="2400" dirty="0"/>
              <a:t>Mie performance in PBL (in cloud-free conditions) since </a:t>
            </a:r>
            <a:r>
              <a:rPr lang="en-GB" sz="2400" b="1" dirty="0"/>
              <a:t>no aerosol</a:t>
            </a:r>
            <a:r>
              <a:rPr lang="en-GB" sz="2400" dirty="0"/>
              <a:t> in E2S input fields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0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5" y="356461"/>
            <a:ext cx="8361335" cy="5774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4" y="380846"/>
            <a:ext cx="8361335" cy="574978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2" y="380845"/>
            <a:ext cx="8361337" cy="57497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36659" y="55517"/>
            <a:ext cx="6477701" cy="369332"/>
          </a:xfrm>
        </p:spPr>
        <p:txBody>
          <a:bodyPr/>
          <a:lstStyle/>
          <a:p>
            <a:r>
              <a:rPr lang="en-GB" dirty="0" smtClean="0"/>
              <a:t>ECMWF TcO1279 inputs to simulator: “truth”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57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9964" y="199722"/>
            <a:ext cx="7304944" cy="466706"/>
          </a:xfrm>
        </p:spPr>
        <p:txBody>
          <a:bodyPr/>
          <a:lstStyle/>
          <a:p>
            <a:r>
              <a:rPr lang="en-GB" sz="2800" dirty="0" smtClean="0"/>
              <a:t>L2B wind error </a:t>
            </a:r>
            <a:r>
              <a:rPr lang="en-GB" sz="2800" dirty="0" smtClean="0"/>
              <a:t>st. dev. </a:t>
            </a:r>
            <a:r>
              <a:rPr lang="en-GB" sz="2800" dirty="0" smtClean="0"/>
              <a:t>vs. grouping length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" y="536203"/>
            <a:ext cx="6583679" cy="633961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1672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35" y="986432"/>
            <a:ext cx="7454415" cy="5126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100 km group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35" y="986432"/>
            <a:ext cx="7454415" cy="51804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35" y="986432"/>
            <a:ext cx="7454415" cy="51804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1574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9" y="542440"/>
            <a:ext cx="7676557" cy="52788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9" y="542440"/>
            <a:ext cx="7676556" cy="53348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8" y="542440"/>
            <a:ext cx="7676556" cy="53348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36659" y="55517"/>
            <a:ext cx="5903737" cy="369332"/>
          </a:xfrm>
        </p:spPr>
        <p:txBody>
          <a:bodyPr/>
          <a:lstStyle/>
          <a:p>
            <a:r>
              <a:rPr lang="en-GB" dirty="0" smtClean="0"/>
              <a:t>10 km group size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42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400 km group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9" y="822960"/>
            <a:ext cx="7586030" cy="5216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9" y="822960"/>
            <a:ext cx="7596193" cy="527901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9" y="822959"/>
            <a:ext cx="7596193" cy="527901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045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9964" y="199722"/>
            <a:ext cx="7304944" cy="466706"/>
          </a:xfrm>
        </p:spPr>
        <p:txBody>
          <a:bodyPr/>
          <a:lstStyle/>
          <a:p>
            <a:r>
              <a:rPr lang="en-GB" sz="2800" dirty="0" smtClean="0"/>
              <a:t>L2B wind error </a:t>
            </a:r>
            <a:r>
              <a:rPr lang="en-GB" sz="2800" dirty="0" smtClean="0"/>
              <a:t>st. dev. </a:t>
            </a:r>
            <a:r>
              <a:rPr lang="en-GB" sz="2800" dirty="0" smtClean="0"/>
              <a:t>vs. grouping length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918" y="1727554"/>
            <a:ext cx="28576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Can achieve reasonable accuracy 10 km Mie winds</a:t>
            </a:r>
          </a:p>
          <a:p>
            <a:endParaRPr lang="en-GB" sz="2000" dirty="0"/>
          </a:p>
          <a:p>
            <a:r>
              <a:rPr lang="en-GB" sz="2000" dirty="0" smtClean="0"/>
              <a:t>For ECMWF: 100 km for Rayleigh and ~30 km for Mie seems reasonable</a:t>
            </a:r>
          </a:p>
          <a:p>
            <a:endParaRPr lang="en-GB" sz="2000" dirty="0"/>
          </a:p>
          <a:p>
            <a:r>
              <a:rPr lang="en-GB" sz="2000" dirty="0" smtClean="0"/>
              <a:t>For e.g. 2 km models, I would try the 10 km averaging for Mie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17" y="915466"/>
            <a:ext cx="5625885" cy="541733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7231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547" y="255628"/>
            <a:ext cx="5903737" cy="369332"/>
          </a:xfrm>
        </p:spPr>
        <p:txBody>
          <a:bodyPr/>
          <a:lstStyle/>
          <a:p>
            <a:r>
              <a:rPr lang="en-GB" dirty="0"/>
              <a:t>L2B wind </a:t>
            </a:r>
            <a:r>
              <a:rPr lang="en-GB" dirty="0" smtClean="0"/>
              <a:t>slope error </a:t>
            </a:r>
            <a:r>
              <a:rPr lang="en-GB" dirty="0"/>
              <a:t>vs. grouping 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62" y="935902"/>
            <a:ext cx="5448190" cy="52085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16003" y="3229077"/>
            <a:ext cx="31579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Too much horizontal averaging blurs jet stream gradients in Rayleigh winds – i.e. reducing the extremes and hence leading to a slope error (bias</a:t>
            </a:r>
            <a:r>
              <a:rPr lang="en-GB" sz="2000" dirty="0" smtClean="0"/>
              <a:t>) compared to “point” winds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500221" y="1638300"/>
            <a:ext cx="20478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494993" y="796008"/>
            <a:ext cx="0" cy="1645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631485" y="840917"/>
            <a:ext cx="1743075" cy="155541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631485" y="1094622"/>
            <a:ext cx="1743075" cy="1077474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94008" y="15509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truth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245876" y="50203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obs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273763" y="95835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actual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84162" y="56657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</a:rPr>
              <a:t>ideal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522" y="105236"/>
            <a:ext cx="5903737" cy="369332"/>
          </a:xfrm>
        </p:spPr>
        <p:txBody>
          <a:bodyPr/>
          <a:lstStyle/>
          <a:p>
            <a:r>
              <a:rPr lang="en-GB" dirty="0" smtClean="0"/>
              <a:t>Vertical representativeness </a:t>
            </a:r>
            <a:r>
              <a:rPr lang="en-GB" dirty="0"/>
              <a:t>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73283" y="634742"/>
            <a:ext cx="4942986" cy="4986000"/>
          </a:xfrm>
        </p:spPr>
        <p:txBody>
          <a:bodyPr/>
          <a:lstStyle/>
          <a:p>
            <a:pPr indent="0">
              <a:buClrTx/>
              <a:buNone/>
            </a:pPr>
            <a:r>
              <a:rPr lang="en-GB" sz="2000" dirty="0" smtClean="0"/>
              <a:t>Variability over sampling volume in: </a:t>
            </a:r>
            <a:r>
              <a:rPr lang="en-GB" sz="2000" b="1" dirty="0" smtClean="0"/>
              <a:t>scatterers</a:t>
            </a:r>
            <a:r>
              <a:rPr lang="en-GB" sz="2000" dirty="0" smtClean="0"/>
              <a:t> and </a:t>
            </a:r>
            <a:r>
              <a:rPr lang="en-GB" sz="2000" b="1" dirty="0" smtClean="0"/>
              <a:t>wind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365" y="502836"/>
            <a:ext cx="3922230" cy="213512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" t="2552" r="1531" b="3011"/>
          <a:stretch/>
        </p:blipFill>
        <p:spPr bwMode="auto">
          <a:xfrm>
            <a:off x="19446" y="2847866"/>
            <a:ext cx="5572125" cy="3828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373283" y="1488409"/>
            <a:ext cx="20153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 smtClean="0"/>
              <a:t>Relevant reference: K</a:t>
            </a:r>
            <a:r>
              <a:rPr lang="en-GB" sz="1600" i="1" dirty="0"/>
              <a:t>. </a:t>
            </a:r>
            <a:r>
              <a:rPr lang="en-GB" sz="1600" i="1" dirty="0" smtClean="0"/>
              <a:t>Houchi</a:t>
            </a:r>
            <a:r>
              <a:rPr lang="en-GB" sz="1600" i="1" dirty="0"/>
              <a:t> </a:t>
            </a:r>
            <a:r>
              <a:rPr lang="en-GB" sz="1600" i="1" dirty="0" smtClean="0"/>
              <a:t>et al. 2010</a:t>
            </a:r>
            <a:endParaRPr lang="en-GB" sz="1600" i="1" dirty="0"/>
          </a:p>
        </p:txBody>
      </p:sp>
      <p:grpSp>
        <p:nvGrpSpPr>
          <p:cNvPr id="10" name="Group 179"/>
          <p:cNvGrpSpPr>
            <a:grpSpLocks/>
          </p:cNvGrpSpPr>
          <p:nvPr/>
        </p:nvGrpSpPr>
        <p:grpSpPr bwMode="auto">
          <a:xfrm>
            <a:off x="5329934" y="2769869"/>
            <a:ext cx="2455863" cy="3502157"/>
            <a:chOff x="158" y="1214"/>
            <a:chExt cx="1547" cy="2281"/>
          </a:xfrm>
        </p:grpSpPr>
        <p:grpSp>
          <p:nvGrpSpPr>
            <p:cNvPr id="11" name="Group 177"/>
            <p:cNvGrpSpPr>
              <a:grpSpLocks/>
            </p:cNvGrpSpPr>
            <p:nvPr/>
          </p:nvGrpSpPr>
          <p:grpSpPr bwMode="auto">
            <a:xfrm>
              <a:off x="158" y="1214"/>
              <a:ext cx="1547" cy="2281"/>
              <a:chOff x="158" y="1226"/>
              <a:chExt cx="1547" cy="2281"/>
            </a:xfrm>
          </p:grpSpPr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274" y="1226"/>
                <a:ext cx="1103" cy="4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sz="1400" b="1" dirty="0">
                    <a:latin typeface="Arial" charset="0"/>
                  </a:rPr>
                  <a:t>Example of Aeolus vertical </a:t>
                </a:r>
                <a:r>
                  <a:rPr lang="en-GB" sz="1400" b="1" dirty="0" smtClean="0">
                    <a:latin typeface="Arial" charset="0"/>
                  </a:rPr>
                  <a:t>sampling (24 bins)</a:t>
                </a:r>
                <a:endParaRPr lang="en-GB" sz="1400" b="1" dirty="0">
                  <a:latin typeface="Arial" charset="0"/>
                </a:endParaRPr>
              </a:p>
            </p:txBody>
          </p:sp>
          <p:grpSp>
            <p:nvGrpSpPr>
              <p:cNvPr id="15" name="Group 159"/>
              <p:cNvGrpSpPr>
                <a:grpSpLocks/>
              </p:cNvGrpSpPr>
              <p:nvPr/>
            </p:nvGrpSpPr>
            <p:grpSpPr bwMode="auto">
              <a:xfrm>
                <a:off x="158" y="1641"/>
                <a:ext cx="1547" cy="1866"/>
                <a:chOff x="78" y="1260"/>
                <a:chExt cx="1547" cy="1866"/>
              </a:xfrm>
            </p:grpSpPr>
            <p:grpSp>
              <p:nvGrpSpPr>
                <p:cNvPr id="16" name="Group 132"/>
                <p:cNvGrpSpPr>
                  <a:grpSpLocks/>
                </p:cNvGrpSpPr>
                <p:nvPr/>
              </p:nvGrpSpPr>
              <p:grpSpPr bwMode="auto">
                <a:xfrm>
                  <a:off x="438" y="1910"/>
                  <a:ext cx="340" cy="1126"/>
                  <a:chOff x="438" y="1710"/>
                  <a:chExt cx="340" cy="1126"/>
                </a:xfrm>
              </p:grpSpPr>
              <p:grpSp>
                <p:nvGrpSpPr>
                  <p:cNvPr id="55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440" y="2274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79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80" name="Rectangl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81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82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83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56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441" y="1993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74" name="Rectangle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6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7" name="Rectangle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8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57" name="Group 75"/>
                  <p:cNvGrpSpPr>
                    <a:grpSpLocks/>
                  </p:cNvGrpSpPr>
                  <p:nvPr/>
                </p:nvGrpSpPr>
                <p:grpSpPr bwMode="auto">
                  <a:xfrm>
                    <a:off x="440" y="1710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69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0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1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2" name="Rectangl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73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58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438" y="2553"/>
                    <a:ext cx="340" cy="283"/>
                    <a:chOff x="438" y="2553"/>
                    <a:chExt cx="340" cy="283"/>
                  </a:xfrm>
                </p:grpSpPr>
                <p:grpSp>
                  <p:nvGrpSpPr>
                    <p:cNvPr id="59" name="Group 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0" y="2553"/>
                      <a:ext cx="337" cy="283"/>
                      <a:chOff x="720" y="2849"/>
                      <a:chExt cx="337" cy="283"/>
                    </a:xfrm>
                  </p:grpSpPr>
                  <p:sp>
                    <p:nvSpPr>
                      <p:cNvPr id="64" name="Rectangl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2849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65" name="Rectangl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05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66" name="Rectangle 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63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67" name="Rectangle 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18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68" name="Rectangle 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76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</p:grpSp>
                <p:sp>
                  <p:nvSpPr>
                    <p:cNvPr id="60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0" y="2804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61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750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62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694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63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" y="2638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17" name="Group 150"/>
                <p:cNvGrpSpPr>
                  <a:grpSpLocks/>
                </p:cNvGrpSpPr>
                <p:nvPr/>
              </p:nvGrpSpPr>
              <p:grpSpPr bwMode="auto">
                <a:xfrm>
                  <a:off x="778" y="1339"/>
                  <a:ext cx="338" cy="1641"/>
                  <a:chOff x="778" y="1339"/>
                  <a:chExt cx="338" cy="1641"/>
                </a:xfrm>
              </p:grpSpPr>
              <p:grpSp>
                <p:nvGrpSpPr>
                  <p:cNvPr id="2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778" y="2364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50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1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2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3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" name="Rectangle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779" y="2083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45" name="Rectangle 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46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47" name="Rectangle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48" name="Rectangle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49" name="Rectangl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7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778" y="2643"/>
                    <a:ext cx="337" cy="337"/>
                    <a:chOff x="784" y="2329"/>
                    <a:chExt cx="337" cy="337"/>
                  </a:xfrm>
                </p:grpSpPr>
                <p:grpSp>
                  <p:nvGrpSpPr>
                    <p:cNvPr id="38" name="Group 1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84" y="2329"/>
                      <a:ext cx="337" cy="283"/>
                      <a:chOff x="720" y="2849"/>
                      <a:chExt cx="337" cy="283"/>
                    </a:xfrm>
                  </p:grpSpPr>
                  <p:sp>
                    <p:nvSpPr>
                      <p:cNvPr id="40" name="Rectangle 1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2849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41" name="Rectangle 1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05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42" name="Rectangle 1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63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43" name="Rectangle 1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18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44" name="Rectangle 1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76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</p:grpSp>
                <p:sp>
                  <p:nvSpPr>
                    <p:cNvPr id="39" name="Rectangl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4" y="2610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8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778" y="1339"/>
                    <a:ext cx="337" cy="568"/>
                    <a:chOff x="778" y="1339"/>
                    <a:chExt cx="337" cy="568"/>
                  </a:xfrm>
                </p:grpSpPr>
                <p:sp>
                  <p:nvSpPr>
                    <p:cNvPr id="33" name="Rectangle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677"/>
                      <a:ext cx="336" cy="11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4" name="Rectangle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793"/>
                      <a:ext cx="336" cy="114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5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451"/>
                      <a:ext cx="336" cy="113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6" name="Rectangle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565"/>
                      <a:ext cx="336" cy="112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7" name="Rectangle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339"/>
                      <a:ext cx="336" cy="113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9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779" y="1907"/>
                    <a:ext cx="337" cy="176"/>
                    <a:chOff x="779" y="1907"/>
                    <a:chExt cx="337" cy="176"/>
                  </a:xfrm>
                </p:grpSpPr>
                <p:sp>
                  <p:nvSpPr>
                    <p:cNvPr id="30" name="Rectangle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2023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1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964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32" name="Rectangle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0" y="1907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sp>
              <p:nvSpPr>
                <p:cNvPr id="18" name="Line 145"/>
                <p:cNvSpPr>
                  <a:spLocks noChangeShapeType="1"/>
                </p:cNvSpPr>
                <p:nvPr/>
              </p:nvSpPr>
              <p:spPr bwMode="auto">
                <a:xfrm>
                  <a:off x="246" y="2979"/>
                  <a:ext cx="97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9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982" y="2972"/>
                  <a:ext cx="442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sz="1000" b="1" dirty="0"/>
                    <a:t>WGS84</a:t>
                  </a:r>
                </a:p>
              </p:txBody>
            </p:sp>
            <p:sp>
              <p:nvSpPr>
                <p:cNvPr id="20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150" y="1836"/>
                  <a:ext cx="280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16 km</a:t>
                  </a:r>
                </a:p>
              </p:txBody>
            </p:sp>
            <p:sp>
              <p:nvSpPr>
                <p:cNvPr id="21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78" y="2884"/>
                  <a:ext cx="223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0 km</a:t>
                  </a:r>
                </a:p>
              </p:txBody>
            </p:sp>
            <p:sp>
              <p:nvSpPr>
                <p:cNvPr id="22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1114" y="1260"/>
                  <a:ext cx="511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30 </a:t>
                  </a:r>
                  <a:r>
                    <a:rPr lang="en-GB" sz="1000" b="1" dirty="0" smtClean="0"/>
                    <a:t>km ~10 hPa</a:t>
                  </a:r>
                  <a:endParaRPr lang="en-GB" sz="1000" b="1" dirty="0"/>
                </a:p>
              </p:txBody>
            </p:sp>
            <p:sp>
              <p:nvSpPr>
                <p:cNvPr id="23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1130" y="1832"/>
                  <a:ext cx="280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16 km</a:t>
                  </a:r>
                </a:p>
              </p:txBody>
            </p:sp>
            <p:sp>
              <p:nvSpPr>
                <p:cNvPr id="24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1150" y="2880"/>
                  <a:ext cx="223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0 km</a:t>
                  </a:r>
                </a:p>
              </p:txBody>
            </p:sp>
          </p:grpSp>
        </p:grpSp>
        <p:sp>
          <p:nvSpPr>
            <p:cNvPr id="12" name="Line 168"/>
            <p:cNvSpPr>
              <a:spLocks noChangeShapeType="1"/>
            </p:cNvSpPr>
            <p:nvPr/>
          </p:nvSpPr>
          <p:spPr bwMode="auto">
            <a:xfrm>
              <a:off x="1196" y="1720"/>
              <a:ext cx="0" cy="16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Line 169"/>
            <p:cNvSpPr>
              <a:spLocks noChangeShapeType="1"/>
            </p:cNvSpPr>
            <p:nvPr/>
          </p:nvSpPr>
          <p:spPr bwMode="auto">
            <a:xfrm>
              <a:off x="860" y="1716"/>
              <a:ext cx="0" cy="16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315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629823" y="90490"/>
            <a:ext cx="7302598" cy="6554150"/>
          </a:xfrm>
          <a:solidFill>
            <a:schemeClr val="bg1"/>
          </a:solidFill>
        </p:spPr>
        <p:txBody>
          <a:bodyPr/>
          <a:lstStyle/>
          <a:p>
            <a:pPr indent="0">
              <a:buNone/>
            </a:pPr>
            <a:r>
              <a:rPr lang="en-GB" sz="2000" dirty="0" smtClean="0">
                <a:solidFill>
                  <a:schemeClr val="accent1"/>
                </a:solidFill>
              </a:rPr>
              <a:t>Atmospheric Dynamics Mission (ADM) Aeolus: </a:t>
            </a:r>
          </a:p>
          <a:p>
            <a:pPr marL="285750" indent="-285750"/>
            <a:r>
              <a:rPr lang="en-GB" sz="2000" dirty="0" smtClean="0"/>
              <a:t>ESA </a:t>
            </a:r>
            <a:r>
              <a:rPr lang="en-GB" sz="2000" dirty="0"/>
              <a:t>Earth Explorer Core </a:t>
            </a:r>
            <a:r>
              <a:rPr lang="en-GB" sz="2000" dirty="0" smtClean="0"/>
              <a:t>Mission</a:t>
            </a:r>
          </a:p>
          <a:p>
            <a:pPr marL="915750" lvl="1" indent="-285750"/>
            <a:r>
              <a:rPr lang="en-GB" sz="2000" dirty="0" smtClean="0">
                <a:solidFill>
                  <a:schemeClr val="tx2"/>
                </a:solidFill>
              </a:rPr>
              <a:t>chosen in 1999</a:t>
            </a:r>
          </a:p>
          <a:p>
            <a:pPr marL="915750" lvl="1" indent="-285750"/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dirty="0" smtClean="0">
                <a:solidFill>
                  <a:schemeClr val="tx2"/>
                </a:solidFill>
              </a:rPr>
              <a:t>art of </a:t>
            </a:r>
            <a:r>
              <a:rPr lang="en-GB" sz="2000" dirty="0" smtClean="0">
                <a:solidFill>
                  <a:schemeClr val="tx2"/>
                </a:solidFill>
              </a:rPr>
              <a:t>Living </a:t>
            </a:r>
            <a:r>
              <a:rPr lang="en-GB" sz="2000" dirty="0" smtClean="0">
                <a:solidFill>
                  <a:schemeClr val="tx2"/>
                </a:solidFill>
              </a:rPr>
              <a:t>Planet Programme</a:t>
            </a:r>
          </a:p>
          <a:p>
            <a:pPr marL="285750" indent="-285750"/>
            <a:r>
              <a:rPr lang="en-GB" sz="2000" dirty="0"/>
              <a:t>Doppler wind lidar (DWL) </a:t>
            </a:r>
            <a:r>
              <a:rPr lang="en-GB" sz="2000" dirty="0" smtClean="0"/>
              <a:t>payload</a:t>
            </a:r>
          </a:p>
          <a:p>
            <a:pPr marL="285750" indent="-285750"/>
            <a:r>
              <a:rPr lang="en-GB" sz="2000" dirty="0" smtClean="0"/>
              <a:t>Technology demonstration</a:t>
            </a:r>
            <a:r>
              <a:rPr lang="en-GB" sz="2000" dirty="0"/>
              <a:t>;</a:t>
            </a:r>
            <a:r>
              <a:rPr lang="en-GB" sz="2000" dirty="0" smtClean="0"/>
              <a:t> engineered to last for 3 years</a:t>
            </a:r>
          </a:p>
          <a:p>
            <a:pPr marL="285750" indent="-285750"/>
            <a:r>
              <a:rPr lang="en-GB" sz="2000" dirty="0" smtClean="0"/>
              <a:t>Will </a:t>
            </a:r>
            <a:r>
              <a:rPr lang="en-GB" sz="2000" dirty="0"/>
              <a:t>be first European </a:t>
            </a:r>
            <a:r>
              <a:rPr lang="en-GB" sz="2000" dirty="0" smtClean="0"/>
              <a:t>lidar </a:t>
            </a:r>
            <a:r>
              <a:rPr lang="en-GB" sz="2000" dirty="0"/>
              <a:t>and first wind lidar in </a:t>
            </a:r>
            <a:r>
              <a:rPr lang="en-GB" sz="2000" dirty="0" smtClean="0"/>
              <a:t>space</a:t>
            </a:r>
          </a:p>
          <a:p>
            <a:pPr indent="0"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Mission status: </a:t>
            </a:r>
          </a:p>
          <a:p>
            <a:pPr marL="285750" indent="-285750"/>
            <a:r>
              <a:rPr lang="en-GB" sz="2000" dirty="0" smtClean="0"/>
              <a:t>Long </a:t>
            </a:r>
            <a:r>
              <a:rPr lang="en-GB" sz="2000" dirty="0"/>
              <a:t>delays due to </a:t>
            </a:r>
            <a:r>
              <a:rPr lang="en-GB" sz="2000" dirty="0" smtClean="0"/>
              <a:t>many technical difficulties</a:t>
            </a:r>
          </a:p>
          <a:p>
            <a:pPr marL="915750" lvl="1" indent="-285750"/>
            <a:r>
              <a:rPr lang="en-GB" sz="2000" dirty="0" smtClean="0">
                <a:solidFill>
                  <a:schemeClr val="tx2"/>
                </a:solidFill>
              </a:rPr>
              <a:t>Lack of stability with burst mode</a:t>
            </a:r>
          </a:p>
          <a:p>
            <a:pPr marL="915750" lvl="1" indent="-285750"/>
            <a:r>
              <a:rPr lang="en-GB" sz="2000" dirty="0" smtClean="0">
                <a:solidFill>
                  <a:schemeClr val="tx2"/>
                </a:solidFill>
              </a:rPr>
              <a:t>Laser induced damage </a:t>
            </a:r>
            <a:r>
              <a:rPr lang="en-GB" sz="2000" dirty="0" smtClean="0">
                <a:solidFill>
                  <a:schemeClr val="tx2"/>
                </a:solidFill>
              </a:rPr>
              <a:t>and laser induced contamination in </a:t>
            </a:r>
            <a:r>
              <a:rPr lang="en-GB" sz="2000" dirty="0" smtClean="0">
                <a:solidFill>
                  <a:schemeClr val="tx2"/>
                </a:solidFill>
              </a:rPr>
              <a:t>vacuum</a:t>
            </a:r>
            <a:endParaRPr lang="en-GB" sz="2000" dirty="0">
              <a:solidFill>
                <a:schemeClr val="tx2"/>
              </a:solidFill>
            </a:endParaRPr>
          </a:p>
          <a:p>
            <a:pPr marL="285750" indent="-285750"/>
            <a:r>
              <a:rPr lang="en-GB" sz="2000" dirty="0" smtClean="0"/>
              <a:t>Recent good news:</a:t>
            </a:r>
          </a:p>
          <a:p>
            <a:pPr marL="915750" lvl="1" indent="-285750"/>
            <a:r>
              <a:rPr lang="en-GB" sz="2000" dirty="0">
                <a:solidFill>
                  <a:schemeClr val="tx2"/>
                </a:solidFill>
              </a:rPr>
              <a:t>ALADIN </a:t>
            </a:r>
            <a:r>
              <a:rPr lang="en-GB" sz="2000" dirty="0" smtClean="0">
                <a:solidFill>
                  <a:schemeClr val="tx2"/>
                </a:solidFill>
              </a:rPr>
              <a:t>(Atmospheric LAser </a:t>
            </a:r>
            <a:r>
              <a:rPr lang="en-GB" sz="2000" dirty="0">
                <a:solidFill>
                  <a:schemeClr val="tx2"/>
                </a:solidFill>
              </a:rPr>
              <a:t>Doppler </a:t>
            </a:r>
            <a:r>
              <a:rPr lang="en-GB" sz="2000" dirty="0" smtClean="0">
                <a:solidFill>
                  <a:schemeClr val="tx2"/>
                </a:solidFill>
              </a:rPr>
              <a:t>INstrument) </a:t>
            </a:r>
            <a:r>
              <a:rPr lang="en-GB" sz="2000" dirty="0" smtClean="0">
                <a:solidFill>
                  <a:schemeClr val="tx2"/>
                </a:solidFill>
              </a:rPr>
              <a:t>integrated with rest of satellite at Airbus </a:t>
            </a:r>
            <a:r>
              <a:rPr lang="en-GB" sz="2000" dirty="0" smtClean="0">
                <a:solidFill>
                  <a:schemeClr val="tx2"/>
                </a:solidFill>
              </a:rPr>
              <a:t>D&amp;S </a:t>
            </a:r>
            <a:r>
              <a:rPr lang="en-GB" sz="2000" dirty="0" smtClean="0">
                <a:solidFill>
                  <a:schemeClr val="tx2"/>
                </a:solidFill>
              </a:rPr>
              <a:t>Stevenage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915750" lvl="1" indent="-285750"/>
            <a:r>
              <a:rPr lang="en-GB" sz="2000" dirty="0">
                <a:solidFill>
                  <a:schemeClr val="tx2"/>
                </a:solidFill>
              </a:rPr>
              <a:t>L</a:t>
            </a:r>
            <a:r>
              <a:rPr lang="en-GB" sz="2000" dirty="0" smtClean="0">
                <a:solidFill>
                  <a:schemeClr val="tx2"/>
                </a:solidFill>
              </a:rPr>
              <a:t>auncher contract signed</a:t>
            </a:r>
          </a:p>
          <a:p>
            <a:pPr marL="915750" lvl="1" indent="-285750"/>
            <a:r>
              <a:rPr lang="en-GB" sz="2000" dirty="0" smtClean="0">
                <a:solidFill>
                  <a:schemeClr val="tx2"/>
                </a:solidFill>
              </a:rPr>
              <a:t>Expect launch end of 2017</a:t>
            </a: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986" y="342900"/>
            <a:ext cx="3650653" cy="177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Mie test case</a:t>
            </a:r>
            <a:r>
              <a:rPr lang="en-GB" dirty="0"/>
              <a:t> </a:t>
            </a:r>
            <a:r>
              <a:rPr lang="en-GB" dirty="0" smtClean="0"/>
              <a:t>in realistic atmosphere (ECMWF clouds) with “perfect” calibration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7" t="12184" r="5686"/>
          <a:stretch/>
        </p:blipFill>
        <p:spPr bwMode="auto">
          <a:xfrm>
            <a:off x="1492118" y="1970812"/>
            <a:ext cx="4988101" cy="43918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3580" y="1511896"/>
            <a:ext cx="7810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L2B Mie-cloudy HLOS wind error dependence on true HLOS wind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834612" y="2357631"/>
            <a:ext cx="4408715" cy="32126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96123" y="2452782"/>
            <a:ext cx="21437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Slope error ~2%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0219" y="2572297"/>
            <a:ext cx="2087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Even “perfect” calibration has a large overall </a:t>
            </a:r>
            <a:r>
              <a:rPr lang="en-GB" sz="2000" b="1" dirty="0"/>
              <a:t>slope </a:t>
            </a:r>
            <a:r>
              <a:rPr lang="en-GB" sz="2000" b="1" dirty="0" smtClean="0"/>
              <a:t>error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18294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130029"/>
            <a:ext cx="5903737" cy="369332"/>
          </a:xfrm>
        </p:spPr>
        <p:txBody>
          <a:bodyPr/>
          <a:lstStyle/>
          <a:p>
            <a:r>
              <a:rPr lang="en-GB" dirty="0" smtClean="0"/>
              <a:t>Possible explanation for Mie slope error in ECMWF wind/cloud atmosphere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027670" y="989613"/>
            <a:ext cx="7089239" cy="2529349"/>
          </a:xfrm>
        </p:spPr>
        <p:txBody>
          <a:bodyPr/>
          <a:lstStyle/>
          <a:p>
            <a:r>
              <a:rPr lang="en-GB" dirty="0" smtClean="0"/>
              <a:t>Larger HLOS wind associated with jet streams</a:t>
            </a:r>
          </a:p>
          <a:p>
            <a:r>
              <a:rPr lang="en-GB" dirty="0" smtClean="0"/>
              <a:t>Jet streams have large vertical wind shear</a:t>
            </a:r>
          </a:p>
          <a:p>
            <a:r>
              <a:rPr lang="en-GB" dirty="0" smtClean="0"/>
              <a:t>Mie wind obs</a:t>
            </a:r>
            <a:r>
              <a:rPr lang="en-GB" dirty="0"/>
              <a:t> </a:t>
            </a:r>
            <a:r>
              <a:rPr lang="en-GB" dirty="0" smtClean="0"/>
              <a:t>in strong vertical wind shear combined with thicker range-bins can have unrepresentative height assignment giving </a:t>
            </a:r>
            <a:r>
              <a:rPr lang="en-GB" b="1" dirty="0" smtClean="0"/>
              <a:t>effective HLOS wind bias</a:t>
            </a:r>
          </a:p>
          <a:p>
            <a:r>
              <a:rPr lang="en-GB" dirty="0" smtClean="0"/>
              <a:t>See slope error due to symmetry of +ve (ascending) and –ve HLOS wind (descending orbit)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2298569" y="3749878"/>
            <a:ext cx="2726437" cy="1736522"/>
          </a:xfrm>
          <a:custGeom>
            <a:avLst/>
            <a:gdLst>
              <a:gd name="connsiteX0" fmla="*/ 0 w 2726437"/>
              <a:gd name="connsiteY0" fmla="*/ 0 h 1736522"/>
              <a:gd name="connsiteX1" fmla="*/ 696286 w 2726437"/>
              <a:gd name="connsiteY1" fmla="*/ 310393 h 1736522"/>
              <a:gd name="connsiteX2" fmla="*/ 2726422 w 2726437"/>
              <a:gd name="connsiteY2" fmla="*/ 637564 h 1736522"/>
              <a:gd name="connsiteX3" fmla="*/ 729842 w 2726437"/>
              <a:gd name="connsiteY3" fmla="*/ 1006679 h 1736522"/>
              <a:gd name="connsiteX4" fmla="*/ 33556 w 2726437"/>
              <a:gd name="connsiteY4" fmla="*/ 1736522 h 173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6437" h="1736522">
                <a:moveTo>
                  <a:pt x="0" y="0"/>
                </a:moveTo>
                <a:cubicBezTo>
                  <a:pt x="120941" y="102066"/>
                  <a:pt x="241882" y="204132"/>
                  <a:pt x="696286" y="310393"/>
                </a:cubicBezTo>
                <a:cubicBezTo>
                  <a:pt x="1150690" y="416654"/>
                  <a:pt x="2720829" y="521516"/>
                  <a:pt x="2726422" y="637564"/>
                </a:cubicBezTo>
                <a:cubicBezTo>
                  <a:pt x="2732015" y="753612"/>
                  <a:pt x="1178653" y="823519"/>
                  <a:pt x="729842" y="1006679"/>
                </a:cubicBezTo>
                <a:cubicBezTo>
                  <a:pt x="281031" y="1189839"/>
                  <a:pt x="157293" y="1463180"/>
                  <a:pt x="33556" y="1736522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963009" y="4311941"/>
            <a:ext cx="3162650" cy="855677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963009" y="5167618"/>
            <a:ext cx="3162650" cy="855677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963009" y="3456264"/>
            <a:ext cx="3162650" cy="855677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loud 8"/>
          <p:cNvSpPr/>
          <p:nvPr/>
        </p:nvSpPr>
        <p:spPr>
          <a:xfrm rot="10800000">
            <a:off x="1963009" y="4819476"/>
            <a:ext cx="3162650" cy="239086"/>
          </a:xfrm>
          <a:prstGeom prst="cloud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125659" y="4939019"/>
            <a:ext cx="1635853" cy="1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 flipV="1">
            <a:off x="5125659" y="4730692"/>
            <a:ext cx="1719758" cy="908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37398" y="4327024"/>
            <a:ext cx="2397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ssigned height (mid-bin)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736745" y="4803003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true height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650908" y="4906594"/>
            <a:ext cx="134224" cy="1195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01244" y="4650190"/>
            <a:ext cx="0" cy="2627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18020" y="4716604"/>
            <a:ext cx="50649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644227" y="3397541"/>
            <a:ext cx="8389" cy="229858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984582" y="4294886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height</a:t>
            </a:r>
            <a:endParaRPr lang="en-GB" dirty="0"/>
          </a:p>
        </p:txBody>
      </p:sp>
      <p:sp>
        <p:nvSpPr>
          <p:cNvPr id="31" name="Right Brace 30"/>
          <p:cNvSpPr/>
          <p:nvPr/>
        </p:nvSpPr>
        <p:spPr>
          <a:xfrm>
            <a:off x="5226312" y="3456264"/>
            <a:ext cx="99344" cy="8556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5306045" y="3668341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ange-bin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796627" y="6132350"/>
            <a:ext cx="2984923" cy="1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81550" y="599393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HLOS wind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3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760" y="294110"/>
            <a:ext cx="5903737" cy="369332"/>
          </a:xfrm>
        </p:spPr>
        <p:txBody>
          <a:bodyPr/>
          <a:lstStyle/>
          <a:p>
            <a:r>
              <a:rPr lang="en-GB" dirty="0" smtClean="0"/>
              <a:t>Evidence in monitoring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22" y="1763587"/>
            <a:ext cx="4406089" cy="4331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479" y="1763587"/>
            <a:ext cx="4406089" cy="43319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9932" y="862149"/>
            <a:ext cx="409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HLOS wind vertical wind shear wind shear positively correlated with HLOS wind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02175" y="840257"/>
            <a:ext cx="3791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L2B Mie-cloudy HLOS wind mean error has small dependence on HLOS vertical wind shear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60120" y="3307080"/>
            <a:ext cx="3398520" cy="54864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928360" y="3070861"/>
            <a:ext cx="2156460" cy="85868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34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59584"/>
            <a:ext cx="5903737" cy="369332"/>
          </a:xfrm>
        </p:spPr>
        <p:txBody>
          <a:bodyPr/>
          <a:lstStyle/>
          <a:p>
            <a:r>
              <a:rPr lang="en-GB" dirty="0" smtClean="0"/>
              <a:t>Test hypothesis: use same optical properties (clouds) but with </a:t>
            </a:r>
            <a:r>
              <a:rPr lang="en-GB" dirty="0" smtClean="0">
                <a:solidFill>
                  <a:schemeClr val="accent2"/>
                </a:solidFill>
              </a:rPr>
              <a:t>zero vertical wind shear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7" t="12184" r="5686"/>
          <a:stretch/>
        </p:blipFill>
        <p:spPr bwMode="auto">
          <a:xfrm>
            <a:off x="2038550" y="1201909"/>
            <a:ext cx="4899145" cy="44810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67993" y="1652631"/>
            <a:ext cx="2063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Original: with ECMWF winds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2" t="6899" r="11720"/>
          <a:stretch/>
        </p:blipFill>
        <p:spPr>
          <a:xfrm>
            <a:off x="3506598" y="998289"/>
            <a:ext cx="2323751" cy="4558895"/>
          </a:xfrm>
          <a:prstGeom prst="rect">
            <a:avLst/>
          </a:prstGeom>
          <a:solidFill>
            <a:schemeClr val="bg1"/>
          </a:solidFill>
          <a:effectLst>
            <a:glow rad="127000">
              <a:schemeClr val="accent2"/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7025640" y="3699545"/>
            <a:ext cx="1772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Slope error reduced – but not the whole story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25582" y="1619470"/>
            <a:ext cx="2080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New: </a:t>
            </a:r>
            <a:r>
              <a:rPr lang="en-GB" dirty="0" smtClean="0"/>
              <a:t>with no vertical wind shear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75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402" y="2722200"/>
            <a:ext cx="5903737" cy="369332"/>
          </a:xfrm>
        </p:spPr>
        <p:txBody>
          <a:bodyPr/>
          <a:lstStyle/>
          <a:p>
            <a:r>
              <a:rPr lang="en-GB" dirty="0" smtClean="0"/>
              <a:t>Data assimilation of Aeolus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9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1132114" y="728244"/>
            <a:ext cx="6379029" cy="2369358"/>
          </a:xfrm>
          <a:prstGeom prst="rect">
            <a:avLst/>
          </a:prstGeom>
          <a:solidFill>
            <a:schemeClr val="accent1">
              <a:alpha val="3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1123508" y="3080230"/>
            <a:ext cx="6387635" cy="2681680"/>
          </a:xfrm>
          <a:prstGeom prst="rect">
            <a:avLst/>
          </a:prstGeom>
          <a:solidFill>
            <a:srgbClr val="FFC000">
              <a:alpha val="3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83029" y="3080230"/>
            <a:ext cx="7793001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84853" y="3113416"/>
            <a:ext cx="871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“Raw” obs</a:t>
            </a:r>
            <a:endParaRPr lang="en-GB" sz="20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7369" y="3177319"/>
            <a:ext cx="1774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Geophysical variable/direct obs</a:t>
            </a:r>
            <a:endParaRPr lang="en-GB" sz="2000" dirty="0">
              <a:latin typeface="+mn-lt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1502229" y="2612571"/>
            <a:ext cx="0" cy="9361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999515" y="2612571"/>
            <a:ext cx="0" cy="9361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454261" y="1989579"/>
            <a:ext cx="1816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Wind vector: </a:t>
            </a:r>
          </a:p>
          <a:p>
            <a:r>
              <a:rPr lang="en-GB" sz="1600" i="1" dirty="0" smtClean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(u) +</a:t>
            </a:r>
            <a:r>
              <a:rPr lang="en-GB" sz="1600" i="1" dirty="0" smtClean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(v)</a:t>
            </a:r>
            <a:endParaRPr lang="en-GB" sz="16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0895" y="1321891"/>
            <a:ext cx="12978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</a:t>
            </a:r>
            <a:r>
              <a:rPr lang="en-GB" sz="1600" dirty="0" smtClean="0">
                <a:latin typeface="+mn-lt"/>
              </a:rPr>
              <a:t>idar signal:</a:t>
            </a:r>
          </a:p>
          <a:p>
            <a:r>
              <a:rPr lang="en-GB" sz="1600" i="1" dirty="0" smtClean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(u,v,w,T,p,</a:t>
            </a:r>
            <a:r>
              <a:rPr lang="en-GB" sz="1600" dirty="0" smtClean="0">
                <a:solidFill>
                  <a:srgbClr val="FE7A90"/>
                </a:solidFill>
                <a:latin typeface="+mn-lt"/>
              </a:rPr>
              <a:t>CLWC, CIWC, aerosol</a:t>
            </a:r>
            <a:r>
              <a:rPr lang="en-GB" sz="1600" dirty="0" smtClean="0">
                <a:latin typeface="+mn-lt"/>
              </a:rPr>
              <a:t>)</a:t>
            </a:r>
            <a:endParaRPr lang="en-GB" sz="16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44114" y="4193269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>
                <a:solidFill>
                  <a:srgbClr val="FF9933"/>
                </a:solidFill>
                <a:latin typeface="+mn-lt"/>
              </a:rPr>
              <a:t>y</a:t>
            </a:r>
            <a:endParaRPr lang="en-GB" sz="3200" b="1" i="1" dirty="0">
              <a:solidFill>
                <a:srgbClr val="FF9933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0032" y="1145123"/>
            <a:ext cx="981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H(x)</a:t>
            </a:r>
            <a:endParaRPr lang="en-GB" sz="3200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54261" y="3531263"/>
            <a:ext cx="1166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L2C wind vector: 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Bad idea!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V="1">
            <a:off x="5671458" y="2617464"/>
            <a:ext cx="0" cy="9361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128463" y="3535659"/>
            <a:ext cx="1490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L2B HLOS wind:</a:t>
            </a:r>
          </a:p>
          <a:p>
            <a:r>
              <a:rPr lang="en-GB" sz="1600" dirty="0" smtClean="0">
                <a:latin typeface="+mn-lt"/>
              </a:rPr>
              <a:t>Mie</a:t>
            </a:r>
          </a:p>
          <a:p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Rayleigh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16808" y="1989579"/>
            <a:ext cx="127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</a:t>
            </a:r>
            <a:r>
              <a:rPr lang="en-GB" sz="1600" dirty="0" smtClean="0">
                <a:latin typeface="+mn-lt"/>
              </a:rPr>
              <a:t>LOS wind:</a:t>
            </a:r>
          </a:p>
          <a:p>
            <a:r>
              <a:rPr lang="en-GB" sz="1600" i="1" dirty="0" smtClean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(u,v)</a:t>
            </a:r>
            <a:endParaRPr lang="en-GB" sz="1600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2876551" y="2645330"/>
            <a:ext cx="0" cy="9361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478074" y="3542200"/>
            <a:ext cx="11268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L1B Rayleigh </a:t>
            </a:r>
          </a:p>
          <a:p>
            <a:r>
              <a:rPr lang="en-GB" sz="1600" dirty="0" smtClean="0">
                <a:latin typeface="+mn-lt"/>
              </a:rPr>
              <a:t>Response (RR)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91442" y="2017943"/>
            <a:ext cx="1254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n-lt"/>
              </a:rPr>
              <a:t>RR:</a:t>
            </a:r>
          </a:p>
          <a:p>
            <a:r>
              <a:rPr lang="en-GB" sz="1600" i="1" dirty="0" smtClean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(u,v,w,T,p)</a:t>
            </a:r>
            <a:endParaRPr lang="en-GB" sz="16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290656" y="5616605"/>
                <a:ext cx="2371196" cy="1084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Need a priori </a:t>
                </a:r>
                <a:r>
                  <a:rPr lang="en-GB" i="1" dirty="0" smtClean="0"/>
                  <a:t>T</a:t>
                </a:r>
                <a:r>
                  <a:rPr lang="en-GB" dirty="0" smtClean="0"/>
                  <a:t>, </a:t>
                </a:r>
                <a:r>
                  <a:rPr lang="en-GB" i="1" dirty="0" smtClean="0"/>
                  <a:t>p </a:t>
                </a:r>
                <a:r>
                  <a:rPr lang="en-GB" dirty="0" smtClean="0"/>
                  <a:t>for RBC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𝐻𝐿𝑂𝑆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GB" i="1" dirty="0" smtClean="0"/>
                  <a:t> small sensitivity</a:t>
                </a:r>
                <a:endParaRPr lang="en-GB" i="1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656" y="5616605"/>
                <a:ext cx="2371196" cy="1084015"/>
              </a:xfrm>
              <a:prstGeom prst="rect">
                <a:avLst/>
              </a:prstGeom>
              <a:blipFill rotWithShape="0">
                <a:blip r:embed="rId2"/>
                <a:stretch>
                  <a:fillRect l="-2046" t="-2222" r="-10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>
            <a:stCxn id="41" idx="0"/>
          </p:cNvCxnSpPr>
          <p:nvPr/>
        </p:nvCxnSpPr>
        <p:spPr bwMode="auto">
          <a:xfrm flipV="1">
            <a:off x="5476254" y="4558016"/>
            <a:ext cx="170675" cy="10585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49" idx="0"/>
            <a:endCxn id="22" idx="2"/>
          </p:cNvCxnSpPr>
          <p:nvPr/>
        </p:nvCxnSpPr>
        <p:spPr bwMode="auto">
          <a:xfrm flipH="1" flipV="1">
            <a:off x="7037380" y="4362260"/>
            <a:ext cx="829155" cy="13554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864035" y="5717754"/>
            <a:ext cx="2005000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Need a priori: e.g. 1D-Var retrieval</a:t>
            </a:r>
          </a:p>
          <a:p>
            <a:r>
              <a:rPr lang="en-GB" i="1" dirty="0"/>
              <a:t>s</a:t>
            </a:r>
            <a:r>
              <a:rPr lang="en-GB" i="1" dirty="0" smtClean="0"/>
              <a:t>trong sensitivity!</a:t>
            </a:r>
            <a:endParaRPr lang="en-GB" i="1" dirty="0"/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755323" y="89870"/>
            <a:ext cx="8113712" cy="708025"/>
          </a:xfrm>
        </p:spPr>
        <p:txBody>
          <a:bodyPr/>
          <a:lstStyle/>
          <a:p>
            <a:r>
              <a:rPr lang="en-GB" dirty="0" smtClean="0"/>
              <a:t>What level Aeolus product to assimilate in NWP?</a:t>
            </a:r>
            <a:endParaRPr lang="en-GB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1487852" y="875750"/>
            <a:ext cx="1202008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2714524" y="700763"/>
            <a:ext cx="4867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  <a:latin typeface="+mn-lt"/>
              </a:rPr>
              <a:t>More complex obs operator: increasing knowledge of instrument and atmospheric physics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0855" y="5015543"/>
            <a:ext cx="2959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  <a:latin typeface="+mn-lt"/>
              </a:rPr>
              <a:t>More complex retrieval (processing)</a:t>
            </a:r>
            <a:endParaRPr lang="en-GB" sz="16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4202349" y="5342364"/>
            <a:ext cx="2251912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1" name="Oval 60"/>
          <p:cNvSpPr/>
          <p:nvPr/>
        </p:nvSpPr>
        <p:spPr bwMode="auto">
          <a:xfrm>
            <a:off x="4873480" y="1408788"/>
            <a:ext cx="1502551" cy="3472273"/>
          </a:xfrm>
          <a:prstGeom prst="ellipse">
            <a:avLst/>
          </a:prstGeom>
          <a:solidFill>
            <a:schemeClr val="accent3">
              <a:alpha val="3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384722" y="1600508"/>
            <a:ext cx="2704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  <a:latin typeface="+mn-lt"/>
              </a:rPr>
              <a:t>Current choice at ECMWF</a:t>
            </a:r>
            <a:endParaRPr lang="en-GB" sz="16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37614" y="3553635"/>
            <a:ext cx="11571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L1B lidar useful signal</a:t>
            </a:r>
            <a:endParaRPr lang="en-GB" sz="1600" dirty="0">
              <a:latin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70170" y="2009969"/>
            <a:ext cx="127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LOS wind:</a:t>
            </a:r>
          </a:p>
          <a:p>
            <a:r>
              <a:rPr lang="en-GB" sz="1600" i="1" dirty="0" smtClean="0">
                <a:latin typeface="+mn-lt"/>
              </a:rPr>
              <a:t>H</a:t>
            </a:r>
            <a:r>
              <a:rPr lang="en-GB" sz="1600" dirty="0" smtClean="0">
                <a:latin typeface="+mn-lt"/>
              </a:rPr>
              <a:t>(u,v,w)</a:t>
            </a:r>
            <a:endParaRPr lang="en-GB" sz="1600" dirty="0">
              <a:latin typeface="+mn-lt"/>
            </a:endParaRPr>
          </a:p>
        </p:txBody>
      </p:sp>
      <p:cxnSp>
        <p:nvCxnSpPr>
          <p:cNvPr id="58" name="Straight Arrow Connector 57"/>
          <p:cNvCxnSpPr/>
          <p:nvPr/>
        </p:nvCxnSpPr>
        <p:spPr bwMode="auto">
          <a:xfrm flipV="1">
            <a:off x="4290656" y="2617464"/>
            <a:ext cx="0" cy="9361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3846989" y="3557743"/>
            <a:ext cx="1018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L2B LOS wind</a:t>
            </a:r>
          </a:p>
        </p:txBody>
      </p:sp>
      <p:cxnSp>
        <p:nvCxnSpPr>
          <p:cNvPr id="60" name="Straight Arrow Connector 59"/>
          <p:cNvCxnSpPr>
            <a:stCxn id="41" idx="0"/>
            <a:endCxn id="59" idx="2"/>
          </p:cNvCxnSpPr>
          <p:nvPr/>
        </p:nvCxnSpPr>
        <p:spPr bwMode="auto">
          <a:xfrm flipH="1" flipV="1">
            <a:off x="4356406" y="4142518"/>
            <a:ext cx="1119848" cy="147408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7512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636" y="53807"/>
            <a:ext cx="8113712" cy="468615"/>
          </a:xfrm>
        </p:spPr>
        <p:txBody>
          <a:bodyPr/>
          <a:lstStyle/>
          <a:p>
            <a:r>
              <a:rPr lang="en-GB" dirty="0" smtClean="0"/>
              <a:t>L2B HLOS wind assimilation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0853" y="569071"/>
            <a:ext cx="8656927" cy="5702189"/>
          </a:xfrm>
          <a:prstGeom prst="rect">
            <a:avLst/>
          </a:prstGeom>
        </p:spPr>
        <p:txBody>
          <a:bodyPr/>
          <a:lstStyle/>
          <a:p>
            <a:pPr>
              <a:buClrTx/>
            </a:pPr>
            <a:r>
              <a:rPr lang="en-GB" sz="2000" u="sng" dirty="0" smtClean="0">
                <a:solidFill>
                  <a:schemeClr val="accent1"/>
                </a:solidFill>
              </a:rPr>
              <a:t>Observation operator</a:t>
            </a:r>
            <a:r>
              <a:rPr lang="en-GB" sz="2000" dirty="0" smtClean="0">
                <a:solidFill>
                  <a:schemeClr val="accent1"/>
                </a:solidFill>
              </a:rPr>
              <a:t>: HLOS wind operator </a:t>
            </a:r>
            <a:r>
              <a:rPr lang="en-GB" sz="2000" dirty="0" smtClean="0">
                <a:solidFill>
                  <a:schemeClr val="accent1"/>
                </a:solidFill>
              </a:rPr>
              <a:t>(</a:t>
            </a:r>
            <a:r>
              <a:rPr lang="en-GB" sz="2000" i="1" dirty="0" smtClean="0">
                <a:solidFill>
                  <a:schemeClr val="accent1"/>
                </a:solidFill>
              </a:rPr>
              <a:t>point-wind version)</a:t>
            </a:r>
            <a:endParaRPr lang="en-GB" sz="2000" i="1" dirty="0" smtClean="0">
              <a:solidFill>
                <a:schemeClr val="accent1"/>
              </a:solidFill>
            </a:endParaRPr>
          </a:p>
          <a:p>
            <a:pPr lvl="1">
              <a:buClrTx/>
            </a:pPr>
            <a:r>
              <a:rPr lang="en-GB" sz="2000" dirty="0">
                <a:solidFill>
                  <a:schemeClr val="tx1"/>
                </a:solidFill>
              </a:rPr>
              <a:t>I</a:t>
            </a:r>
            <a:r>
              <a:rPr lang="en-GB" sz="2000" dirty="0" smtClean="0">
                <a:solidFill>
                  <a:schemeClr val="tx1"/>
                </a:solidFill>
              </a:rPr>
              <a:t>nterpolation of model wind to obs geolocation </a:t>
            </a:r>
            <a:r>
              <a:rPr lang="en-GB" sz="2000" b="1" dirty="0" smtClean="0">
                <a:solidFill>
                  <a:schemeClr val="tx1"/>
                </a:solidFill>
              </a:rPr>
              <a:t>point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Calculate HLOS wind from model </a:t>
            </a:r>
            <a:r>
              <a:rPr lang="en-GB" sz="2000" i="1" dirty="0" smtClean="0">
                <a:solidFill>
                  <a:schemeClr val="tx1"/>
                </a:solidFill>
              </a:rPr>
              <a:t>u</a:t>
            </a:r>
            <a:r>
              <a:rPr lang="en-GB" sz="2000" dirty="0" smtClean="0">
                <a:solidFill>
                  <a:schemeClr val="tx1"/>
                </a:solidFill>
              </a:rPr>
              <a:t>,</a:t>
            </a:r>
            <a:r>
              <a:rPr lang="en-GB" sz="2000" i="1" dirty="0" smtClean="0">
                <a:solidFill>
                  <a:schemeClr val="tx1"/>
                </a:solidFill>
              </a:rPr>
              <a:t>v</a:t>
            </a:r>
            <a:endParaRPr lang="en-GB" sz="2000" i="1" dirty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Dot product of wind vector with laser pointing unit vector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Tx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Weaknesses</a:t>
            </a:r>
            <a:r>
              <a:rPr lang="en-GB" sz="2000" dirty="0" smtClean="0">
                <a:solidFill>
                  <a:schemeClr val="tx1"/>
                </a:solidFill>
              </a:rPr>
              <a:t>: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HLOS wind assumed as grid-point wind rather than spatial average</a:t>
            </a:r>
          </a:p>
          <a:p>
            <a:pPr lvl="2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However </a:t>
            </a:r>
            <a:r>
              <a:rPr lang="en-GB" sz="2000" dirty="0" smtClean="0">
                <a:solidFill>
                  <a:schemeClr val="tx1"/>
                </a:solidFill>
              </a:rPr>
              <a:t>model </a:t>
            </a:r>
            <a:r>
              <a:rPr lang="en-GB" sz="2000" dirty="0" smtClean="0">
                <a:solidFill>
                  <a:schemeClr val="tx1"/>
                </a:solidFill>
              </a:rPr>
              <a:t>effective resolution is 4-8 times the grid (~36-72 km horizontally</a:t>
            </a:r>
            <a:r>
              <a:rPr lang="en-GB" sz="2000" dirty="0" smtClean="0">
                <a:solidFill>
                  <a:schemeClr val="tx1"/>
                </a:solidFill>
              </a:rPr>
              <a:t>), so may not matter</a:t>
            </a:r>
            <a:endParaRPr lang="en-GB" sz="2000" dirty="0" smtClean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Ignores vertical wind component </a:t>
            </a:r>
            <a:r>
              <a:rPr lang="en-GB" sz="2000" i="1" dirty="0" smtClean="0">
                <a:solidFill>
                  <a:schemeClr val="tx1"/>
                </a:solidFill>
              </a:rPr>
              <a:t>w</a:t>
            </a:r>
          </a:p>
          <a:p>
            <a:pPr lvl="1">
              <a:buClrTx/>
            </a:pPr>
            <a:r>
              <a:rPr lang="en-GB" sz="2000" u="sng" dirty="0" smtClean="0">
                <a:solidFill>
                  <a:schemeClr val="tx1"/>
                </a:solidFill>
              </a:rPr>
              <a:t>L2B Rayleigh</a:t>
            </a:r>
            <a:r>
              <a:rPr lang="en-GB" sz="2000" dirty="0" smtClean="0">
                <a:solidFill>
                  <a:schemeClr val="tx1"/>
                </a:solidFill>
              </a:rPr>
              <a:t> wind retrieval uses </a:t>
            </a:r>
            <a:r>
              <a:rPr lang="en-GB" sz="2000" i="1" dirty="0" smtClean="0">
                <a:solidFill>
                  <a:schemeClr val="tx1"/>
                </a:solidFill>
              </a:rPr>
              <a:t>a </a:t>
            </a:r>
            <a:r>
              <a:rPr lang="en-GB" sz="2000" i="1" dirty="0">
                <a:solidFill>
                  <a:schemeClr val="tx1"/>
                </a:solidFill>
              </a:rPr>
              <a:t>priori </a:t>
            </a:r>
            <a:r>
              <a:rPr lang="en-GB" sz="2000" dirty="0">
                <a:solidFill>
                  <a:schemeClr val="tx1"/>
                </a:solidFill>
              </a:rPr>
              <a:t>knowledge of </a:t>
            </a:r>
            <a:r>
              <a:rPr lang="en-GB" sz="2000" i="1" dirty="0">
                <a:solidFill>
                  <a:schemeClr val="tx1"/>
                </a:solidFill>
              </a:rPr>
              <a:t>T, p </a:t>
            </a:r>
            <a:r>
              <a:rPr lang="en-GB" sz="2000" dirty="0">
                <a:solidFill>
                  <a:schemeClr val="tx1"/>
                </a:solidFill>
              </a:rPr>
              <a:t>(a small dependence on background </a:t>
            </a:r>
            <a:r>
              <a:rPr lang="en-GB" sz="2000" dirty="0" smtClean="0">
                <a:solidFill>
                  <a:schemeClr val="tx1"/>
                </a:solidFill>
              </a:rPr>
              <a:t>error), but can be accounted for in obs operator, see D. Tan (2007</a:t>
            </a:r>
            <a:r>
              <a:rPr lang="en-GB" sz="2000" dirty="0" smtClean="0">
                <a:solidFill>
                  <a:schemeClr val="tx1"/>
                </a:solidFill>
              </a:rPr>
              <a:t>)</a:t>
            </a:r>
          </a:p>
          <a:p>
            <a:pPr>
              <a:buClrTx/>
            </a:pPr>
            <a:r>
              <a:rPr lang="en-GB" sz="2000" b="1" dirty="0">
                <a:solidFill>
                  <a:schemeClr val="tx1"/>
                </a:solidFill>
              </a:rPr>
              <a:t>R</a:t>
            </a:r>
            <a:r>
              <a:rPr lang="en-GB" sz="2000" dirty="0">
                <a:solidFill>
                  <a:schemeClr val="tx1"/>
                </a:solidFill>
              </a:rPr>
              <a:t> can be based on L2B standard error estimates</a:t>
            </a:r>
          </a:p>
          <a:p>
            <a:pPr>
              <a:buClrTx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21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24815" y="502819"/>
                <a:ext cx="8582025" cy="615811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/>
              <a:lstStyle/>
              <a:p>
                <a:pPr marL="0" indent="0">
                  <a:buClrTx/>
                  <a:buNone/>
                </a:pPr>
                <a:r>
                  <a:rPr lang="en-GB" sz="2000" u="sng" dirty="0" smtClean="0">
                    <a:solidFill>
                      <a:schemeClr val="tx1"/>
                    </a:solidFill>
                  </a:rPr>
                  <a:t>Observation = L1B lidar useful signal (both channels)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:</a:t>
                </a:r>
                <a:endParaRPr lang="en-GB" sz="2000" dirty="0">
                  <a:solidFill>
                    <a:schemeClr val="tx1"/>
                  </a:solidFill>
                </a:endParaRPr>
              </a:p>
              <a:p>
                <a:pPr lvl="1">
                  <a:buClrTx/>
                </a:pPr>
                <a:r>
                  <a:rPr lang="en-GB" sz="2000" b="0" i="1" dirty="0" smtClean="0">
                    <a:solidFill>
                      <a:schemeClr val="tx1"/>
                    </a:solidFill>
                  </a:rPr>
                  <a:t>H</a:t>
                </a:r>
                <a:r>
                  <a:rPr lang="en-GB" sz="2000" b="0" dirty="0" smtClean="0">
                    <a:solidFill>
                      <a:schemeClr val="tx1"/>
                    </a:solidFill>
                  </a:rPr>
                  <a:t>(x) is </a:t>
                </a:r>
                <a:r>
                  <a:rPr lang="en-GB" sz="2000" b="1" dirty="0" smtClean="0">
                    <a:solidFill>
                      <a:schemeClr val="tx1"/>
                    </a:solidFill>
                  </a:rPr>
                  <a:t>complicated</a:t>
                </a:r>
                <a:r>
                  <a:rPr lang="en-GB" sz="2000" b="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lvl="2">
                  <a:lnSpc>
                    <a:spcPct val="100000"/>
                  </a:lnSpc>
                  <a:buClrTx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𝑅𝑎𝑦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_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𝑠𝑖𝑔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𝑢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𝑣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𝑤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𝑝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𝐶𝐿𝑊𝐶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𝐶𝐼𝑊𝐶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𝑎𝑒𝑟𝑜𝑠𝑜𝑙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𝑎𝑒𝑜𝑙𝑢𝑠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_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𝑠𝑒𝑡𝑡𝑖𝑛𝑔𝑠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GB" sz="2000" b="0" dirty="0" smtClean="0">
                  <a:solidFill>
                    <a:schemeClr val="tx1"/>
                  </a:solidFill>
                </a:endParaRPr>
              </a:p>
              <a:p>
                <a:pPr lvl="2">
                  <a:lnSpc>
                    <a:spcPct val="100000"/>
                  </a:lnSpc>
                  <a:buClrTx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𝑀𝑖𝑒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_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𝑠𝑖𝑔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𝑢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𝑣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𝑤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𝐶𝐿𝑊𝐶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𝐶𝐼𝑊𝐶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𝑎𝑒𝑟𝑜𝑠𝑜𝑙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𝑎𝑒𝑜𝑙𝑢𝑠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_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𝑠𝑒𝑡𝑡𝑖𝑛𝑔𝑠</m:t>
                    </m:r>
                    <m:r>
                      <a:rPr lang="en-GB" sz="2000" b="0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GB" sz="2000" b="0" dirty="0" smtClean="0">
                  <a:solidFill>
                    <a:schemeClr val="tx1"/>
                  </a:solidFill>
                </a:endParaRPr>
              </a:p>
              <a:p>
                <a:pPr lvl="1">
                  <a:buClrTx/>
                </a:pPr>
                <a:r>
                  <a:rPr lang="en-GB" sz="2000" dirty="0">
                    <a:solidFill>
                      <a:schemeClr val="tx1"/>
                    </a:solidFill>
                  </a:rPr>
                  <a:t>A</a:t>
                </a:r>
                <a:r>
                  <a:rPr lang="en-GB" sz="2000" b="0" dirty="0" smtClean="0">
                    <a:solidFill>
                      <a:schemeClr val="tx1"/>
                    </a:solidFill>
                  </a:rPr>
                  <a:t>lready have end-to-end </a:t>
                </a:r>
                <a:r>
                  <a:rPr lang="en-GB" sz="2000" b="0" dirty="0" smtClean="0">
                    <a:solidFill>
                      <a:schemeClr val="tx1"/>
                    </a:solidFill>
                  </a:rPr>
                  <a:t>simulator</a:t>
                </a:r>
              </a:p>
              <a:p>
                <a:pPr lvl="1">
                  <a:buClrTx/>
                </a:pPr>
                <a:r>
                  <a:rPr lang="en-GB" sz="2000" dirty="0" smtClean="0">
                    <a:solidFill>
                      <a:schemeClr val="accent3"/>
                    </a:solidFill>
                  </a:rPr>
                  <a:t>Pros: </a:t>
                </a:r>
              </a:p>
              <a:p>
                <a:pPr lvl="2">
                  <a:buClrTx/>
                </a:pPr>
                <a:r>
                  <a:rPr lang="en-GB" sz="1600" b="0" dirty="0" smtClean="0">
                    <a:solidFill>
                      <a:schemeClr val="tx1"/>
                    </a:solidFill>
                  </a:rPr>
                  <a:t>No need for a priori</a:t>
                </a:r>
              </a:p>
              <a:p>
                <a:pPr lvl="2">
                  <a:buClrTx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No retrieval assumptions</a:t>
                </a:r>
                <a:endParaRPr lang="en-GB" sz="1600" b="0" dirty="0" smtClean="0">
                  <a:solidFill>
                    <a:schemeClr val="tx1"/>
                  </a:solidFill>
                </a:endParaRPr>
              </a:p>
              <a:p>
                <a:pPr lvl="1">
                  <a:buClrTx/>
                </a:pPr>
                <a:r>
                  <a:rPr lang="en-GB" sz="2000" dirty="0" smtClean="0">
                    <a:solidFill>
                      <a:schemeClr val="accent2"/>
                    </a:solidFill>
                  </a:rPr>
                  <a:t>Cons:</a:t>
                </a:r>
                <a:endParaRPr lang="en-GB" sz="2000" b="0" dirty="0" smtClean="0">
                  <a:solidFill>
                    <a:schemeClr val="accent2"/>
                  </a:solidFill>
                </a:endParaRPr>
              </a:p>
              <a:p>
                <a:pPr lvl="2">
                  <a:buClrTx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Complicated </a:t>
                </a:r>
                <a:r>
                  <a:rPr lang="en-GB" sz="1600" i="1" dirty="0" smtClean="0">
                    <a:solidFill>
                      <a:schemeClr val="tx1"/>
                    </a:solidFill>
                  </a:rPr>
                  <a:t>H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(x)</a:t>
                </a:r>
              </a:p>
              <a:p>
                <a:pPr lvl="2">
                  <a:buClrTx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ALADIN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signals n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ot </a:t>
                </a:r>
                <a:r>
                  <a:rPr lang="en-GB" sz="1600" b="0" dirty="0">
                    <a:solidFill>
                      <a:schemeClr val="tx1"/>
                    </a:solidFill>
                  </a:rPr>
                  <a:t>an intuitive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observation</a:t>
                </a:r>
                <a:r>
                  <a:rPr lang="en-GB" sz="1600" b="0" dirty="0">
                    <a:solidFill>
                      <a:schemeClr val="tx1"/>
                    </a:solidFill>
                  </a:rPr>
                  <a:t>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for meteorology</a:t>
                </a:r>
              </a:p>
              <a:p>
                <a:pPr lvl="2">
                  <a:buClrTx/>
                </a:pPr>
                <a:r>
                  <a:rPr lang="en-GB" sz="1600" b="0" dirty="0">
                    <a:solidFill>
                      <a:schemeClr val="tx1"/>
                    </a:solidFill>
                  </a:rPr>
                  <a:t>Needs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accurate details of ALADIN instrument (recalibration once per week)</a:t>
                </a:r>
              </a:p>
              <a:p>
                <a:pPr lvl="2">
                  <a:buClrTx/>
                </a:pPr>
                <a:r>
                  <a:rPr lang="en-GB" sz="1600" b="0" dirty="0" smtClean="0">
                    <a:solidFill>
                      <a:schemeClr val="tx1"/>
                    </a:solidFill>
                  </a:rPr>
                  <a:t>Needs accurate parameterisations </a:t>
                </a:r>
                <a:r>
                  <a:rPr lang="en-GB" sz="1600" b="0" dirty="0">
                    <a:solidFill>
                      <a:schemeClr val="tx1"/>
                    </a:solidFill>
                  </a:rPr>
                  <a:t>of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cloud and aerosol optical properties</a:t>
                </a:r>
              </a:p>
              <a:p>
                <a:pPr lvl="1">
                  <a:buClrTx/>
                </a:pPr>
                <a:r>
                  <a:rPr lang="en-GB" sz="2000" dirty="0">
                    <a:solidFill>
                      <a:schemeClr val="accent1"/>
                    </a:solidFill>
                  </a:rPr>
                  <a:t>In principle: </a:t>
                </a:r>
                <a:r>
                  <a:rPr lang="en-GB" sz="2000" dirty="0">
                    <a:solidFill>
                      <a:schemeClr val="tx1"/>
                    </a:solidFill>
                  </a:rPr>
                  <a:t>analysis increments to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u</a:t>
                </a:r>
                <a:r>
                  <a:rPr lang="en-GB" sz="2000" dirty="0">
                    <a:solidFill>
                      <a:schemeClr val="tx1"/>
                    </a:solidFill>
                  </a:rPr>
                  <a:t>,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v</a:t>
                </a:r>
                <a:r>
                  <a:rPr lang="en-GB" sz="2000" dirty="0">
                    <a:solidFill>
                      <a:schemeClr val="tx1"/>
                    </a:solidFill>
                  </a:rPr>
                  <a:t>,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w</a:t>
                </a:r>
                <a:r>
                  <a:rPr lang="en-GB" sz="2000" dirty="0">
                    <a:solidFill>
                      <a:schemeClr val="tx1"/>
                    </a:solidFill>
                  </a:rPr>
                  <a:t>,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T</a:t>
                </a:r>
                <a:r>
                  <a:rPr lang="en-GB" sz="2000" dirty="0">
                    <a:solidFill>
                      <a:schemeClr val="tx1"/>
                    </a:solidFill>
                  </a:rPr>
                  <a:t>,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p</a:t>
                </a:r>
                <a:r>
                  <a:rPr lang="en-GB" sz="2000" dirty="0">
                    <a:solidFill>
                      <a:schemeClr val="tx1"/>
                    </a:solidFill>
                  </a:rPr>
                  <a:t>,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CLWC, CIWC, aerosol 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possible</a:t>
                </a:r>
                <a:endParaRPr lang="en-GB" sz="2000" b="0" dirty="0" smtClean="0">
                  <a:solidFill>
                    <a:schemeClr val="tx1"/>
                  </a:solidFill>
                </a:endParaRPr>
              </a:p>
              <a:p>
                <a:pPr lvl="1">
                  <a:buClrTx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Perhaps in a future Earth system assimilation model</a:t>
                </a:r>
              </a:p>
              <a:p>
                <a:pPr lvl="2">
                  <a:buClrTx/>
                </a:pPr>
                <a:r>
                  <a:rPr lang="en-GB" sz="1600" b="1" dirty="0" smtClean="0">
                    <a:solidFill>
                      <a:schemeClr val="tx1"/>
                    </a:solidFill>
                  </a:rPr>
                  <a:t>Current strategy: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assimilate retrieved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L2B winds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in IFS and assimilate retrieved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L2A composition </a:t>
                </a:r>
                <a:r>
                  <a:rPr lang="en-GB" sz="1600" b="0" dirty="0" smtClean="0">
                    <a:solidFill>
                      <a:schemeClr val="tx1"/>
                    </a:solidFill>
                  </a:rPr>
                  <a:t>(aerosol only) in C-IFS</a:t>
                </a:r>
              </a:p>
              <a:p>
                <a:pPr marL="0" indent="0"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  <a:p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24815" y="502819"/>
                <a:ext cx="8582025" cy="6158112"/>
              </a:xfrm>
              <a:prstGeom prst="rect">
                <a:avLst/>
              </a:prstGeom>
              <a:blipFill rotWithShape="0">
                <a:blip r:embed="rId2"/>
                <a:stretch>
                  <a:fillRect l="-781" t="-396" r="-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3714" y="99061"/>
            <a:ext cx="8113712" cy="523824"/>
          </a:xfrm>
        </p:spPr>
        <p:txBody>
          <a:bodyPr/>
          <a:lstStyle/>
          <a:p>
            <a:r>
              <a:rPr lang="en-GB" dirty="0" smtClean="0"/>
              <a:t>Could L1B signals be assimilated?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3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2442" y="2485980"/>
            <a:ext cx="5903737" cy="369332"/>
          </a:xfrm>
        </p:spPr>
        <p:txBody>
          <a:bodyPr/>
          <a:lstStyle/>
          <a:p>
            <a:r>
              <a:rPr lang="en-GB" dirty="0" smtClean="0"/>
              <a:t>Where to get the data?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 descr="Macintosh HD:Users:fabusca:Documents:04.Aeolus:01.Technical:AIV PDGS-SystemTests:AeolusPDGS functional  decomposition 2016042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04826"/>
            <a:ext cx="8039100" cy="55530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80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768"/>
            <a:ext cx="9144000" cy="536894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5341620" y="2686050"/>
            <a:ext cx="1005840" cy="678180"/>
          </a:xfrm>
          <a:prstGeom prst="ellipse">
            <a:avLst/>
          </a:prstGeom>
          <a:solidFill>
            <a:schemeClr val="accent3">
              <a:alpha val="6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5440" y="-7620"/>
            <a:ext cx="704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Where Aeolus fits into ESA’s Earth observation satellite programme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29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592" y="190735"/>
            <a:ext cx="6845398" cy="369332"/>
          </a:xfrm>
        </p:spPr>
        <p:txBody>
          <a:bodyPr/>
          <a:lstStyle/>
          <a:p>
            <a:r>
              <a:rPr lang="en-GB" dirty="0" smtClean="0"/>
              <a:t>Aeolus L2B products during the 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59362" y="1042680"/>
            <a:ext cx="7013038" cy="4986000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ECMWF will operationally produce L2B products for ESA in NRT</a:t>
            </a:r>
          </a:p>
          <a:p>
            <a:pPr lvl="1"/>
            <a:r>
              <a:rPr lang="en-GB" dirty="0" smtClean="0"/>
              <a:t>Processor settings will be optimised for ECMWF’s benefit</a:t>
            </a:r>
          </a:p>
          <a:p>
            <a:pPr lvl="1"/>
            <a:r>
              <a:rPr lang="en-GB" dirty="0" smtClean="0"/>
              <a:t>L2B WMO approved BUFR archived for member states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User’s may wish to install and run L2B processor themselves</a:t>
            </a:r>
          </a:p>
          <a:p>
            <a:pPr lvl="1"/>
            <a:r>
              <a:rPr lang="en-GB" i="1" dirty="0" smtClean="0"/>
              <a:t>Get involved in research to improve winds!</a:t>
            </a:r>
          </a:p>
          <a:p>
            <a:pPr lvl="1"/>
            <a:r>
              <a:rPr lang="en-GB" dirty="0" smtClean="0"/>
              <a:t>Highly portable, easily installed software – mostly Fortran 90</a:t>
            </a:r>
          </a:p>
          <a:p>
            <a:pPr lvl="1"/>
            <a:r>
              <a:rPr lang="en-GB" dirty="0" smtClean="0"/>
              <a:t>Easy to run on Linux</a:t>
            </a:r>
          </a:p>
          <a:p>
            <a:pPr lvl="1"/>
            <a:r>
              <a:rPr lang="en-GB" dirty="0" smtClean="0"/>
              <a:t>Software can be freely downloaded from:</a:t>
            </a:r>
          </a:p>
          <a:p>
            <a:pPr lvl="2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software.ecmwf.int/wiki/display/AEOL/ADM-Aeolus+Level-2B+Processor+Package</a:t>
            </a:r>
            <a:endParaRPr lang="en-GB" dirty="0" smtClean="0"/>
          </a:p>
          <a:p>
            <a:pPr lvl="1"/>
            <a:r>
              <a:rPr lang="en-GB" dirty="0" smtClean="0"/>
              <a:t>L1B data will be provided in NRT by ESA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KNMI may also be producing research products in NRT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8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302" y="195185"/>
            <a:ext cx="8182195" cy="369332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ADM-Aeolus operational L2B (winds) processing at ECMWF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60942" y="952661"/>
            <a:ext cx="8758106" cy="5189059"/>
          </a:xfrm>
        </p:spPr>
        <p:txBody>
          <a:bodyPr/>
          <a:lstStyle/>
          <a:p>
            <a:pPr marL="342900" indent="-342900"/>
            <a:r>
              <a:rPr lang="en-GB" dirty="0" smtClean="0">
                <a:solidFill>
                  <a:schemeClr val="tx2"/>
                </a:solidFill>
              </a:rPr>
              <a:t>ECMWF to be funded by ESA to operationally process and monitor L2B winds during mission</a:t>
            </a:r>
          </a:p>
          <a:p>
            <a:pPr marL="342900" indent="-342900"/>
            <a:r>
              <a:rPr lang="en-GB" dirty="0">
                <a:solidFill>
                  <a:schemeClr val="tx2"/>
                </a:solidFill>
              </a:rPr>
              <a:t>L2B processing </a:t>
            </a:r>
            <a:r>
              <a:rPr lang="en-GB" dirty="0" smtClean="0">
                <a:solidFill>
                  <a:schemeClr val="tx2"/>
                </a:solidFill>
              </a:rPr>
              <a:t>will now run as part </a:t>
            </a:r>
            <a:r>
              <a:rPr lang="en-GB" dirty="0">
                <a:solidFill>
                  <a:schemeClr val="tx2"/>
                </a:solidFill>
              </a:rPr>
              <a:t>of </a:t>
            </a:r>
            <a:r>
              <a:rPr lang="en-GB" dirty="0" smtClean="0">
                <a:solidFill>
                  <a:schemeClr val="tx2"/>
                </a:solidFill>
              </a:rPr>
              <a:t>operational </a:t>
            </a:r>
            <a:r>
              <a:rPr lang="en-GB" dirty="0">
                <a:solidFill>
                  <a:schemeClr val="tx2"/>
                </a:solidFill>
              </a:rPr>
              <a:t>observation </a:t>
            </a:r>
            <a:r>
              <a:rPr lang="en-GB" dirty="0" smtClean="0">
                <a:solidFill>
                  <a:schemeClr val="tx2"/>
                </a:solidFill>
              </a:rPr>
              <a:t>pre-processing:</a:t>
            </a:r>
          </a:p>
          <a:p>
            <a:pPr indent="0">
              <a:buNone/>
            </a:pPr>
            <a:r>
              <a:rPr lang="en-GB" b="1" dirty="0" smtClean="0"/>
              <a:t>	Data </a:t>
            </a:r>
            <a:r>
              <a:rPr lang="en-GB" b="1" dirty="0"/>
              <a:t>driven: </a:t>
            </a:r>
            <a:r>
              <a:rPr lang="en-GB" dirty="0"/>
              <a:t>process each L1B product as it arrives from ESA’s </a:t>
            </a:r>
            <a:r>
              <a:rPr lang="en-GB" dirty="0" smtClean="0"/>
              <a:t>PDGS</a:t>
            </a:r>
          </a:p>
          <a:p>
            <a:pPr indent="0">
              <a:buNone/>
            </a:pPr>
            <a:r>
              <a:rPr lang="en-GB" dirty="0"/>
              <a:t>	</a:t>
            </a:r>
            <a:r>
              <a:rPr lang="en-GB" dirty="0" smtClean="0"/>
              <a:t>This means ECMWF will perform </a:t>
            </a:r>
            <a:r>
              <a:rPr lang="en-GB" b="1" u="sng" dirty="0" smtClean="0"/>
              <a:t>Near-Real-Time </a:t>
            </a:r>
            <a:r>
              <a:rPr lang="en-GB" b="1" u="sng" dirty="0"/>
              <a:t>L2B </a:t>
            </a:r>
            <a:r>
              <a:rPr lang="en-GB" b="1" u="sng" dirty="0" smtClean="0"/>
              <a:t>processing</a:t>
            </a:r>
            <a:endParaRPr lang="en-GB" b="1" dirty="0" smtClean="0"/>
          </a:p>
          <a:p>
            <a:pPr indent="-270000">
              <a:buNone/>
            </a:pPr>
            <a:r>
              <a:rPr lang="en-GB" b="1" u="sng" dirty="0" smtClean="0"/>
              <a:t>Benefits:</a:t>
            </a:r>
            <a:endParaRPr lang="en-GB" b="1" u="sng" dirty="0"/>
          </a:p>
          <a:p>
            <a:pPr marL="360000" lvl="1" indent="0">
              <a:buNone/>
            </a:pPr>
            <a:r>
              <a:rPr lang="en-GB" sz="1800" dirty="0"/>
              <a:t>Reduced complication compared to having L2Bp as part of the data assimilation suite(s</a:t>
            </a:r>
            <a:r>
              <a:rPr lang="en-GB" sz="1800" dirty="0" smtClean="0"/>
              <a:t>).</a:t>
            </a:r>
            <a:endParaRPr lang="en-GB" sz="1800" dirty="0"/>
          </a:p>
          <a:p>
            <a:pPr marL="360000" lvl="1" indent="0">
              <a:buNone/>
            </a:pPr>
            <a:r>
              <a:rPr lang="en-GB" sz="1800" dirty="0"/>
              <a:t>Will allow more Aeolus L2B data into early delivery data assimilation </a:t>
            </a:r>
            <a:r>
              <a:rPr lang="en-GB" sz="1800" dirty="0" smtClean="0"/>
              <a:t>suite.</a:t>
            </a:r>
            <a:endParaRPr lang="en-GB" sz="1800" dirty="0"/>
          </a:p>
          <a:p>
            <a:pPr marL="360000" lvl="1" indent="0">
              <a:buNone/>
            </a:pPr>
            <a:r>
              <a:rPr lang="en-GB" sz="1800" dirty="0"/>
              <a:t>Member states and other users will have access to Aeolus L2B BUFR </a:t>
            </a:r>
            <a:r>
              <a:rPr lang="en-GB" sz="1800" dirty="0" smtClean="0"/>
              <a:t>sooner.</a:t>
            </a:r>
          </a:p>
          <a:p>
            <a:pPr indent="0"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pPr marL="342900" indent="-342900"/>
            <a:r>
              <a:rPr lang="en-GB" dirty="0" smtClean="0">
                <a:solidFill>
                  <a:schemeClr val="tx2"/>
                </a:solidFill>
              </a:rPr>
              <a:t>To achieve this, the forecast background used in the processing (“AUX_MET”) will be based on our early delivery forecast (up to 19 h forecast) and predicted orbits.</a:t>
            </a:r>
          </a:p>
          <a:p>
            <a:pPr marL="720000" lvl="2" indent="0">
              <a:buNone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31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6166" y="76994"/>
            <a:ext cx="5903737" cy="369332"/>
          </a:xfrm>
        </p:spPr>
        <p:txBody>
          <a:bodyPr/>
          <a:lstStyle/>
          <a:p>
            <a:r>
              <a:rPr lang="en-GB" dirty="0" smtClean="0"/>
              <a:t>Advanced monitoring of L1B/L2B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71739" y="539182"/>
            <a:ext cx="8677224" cy="2516187"/>
          </a:xfrm>
        </p:spPr>
        <p:txBody>
          <a:bodyPr/>
          <a:lstStyle/>
          <a:p>
            <a:pPr indent="0">
              <a:buNone/>
            </a:pPr>
            <a:r>
              <a:rPr lang="en-GB" sz="2000" dirty="0" smtClean="0"/>
              <a:t>Developed advanced monitoring tools for Aeolus – NWP model as reference</a:t>
            </a:r>
          </a:p>
          <a:p>
            <a:pPr marL="285750" indent="-285750"/>
            <a:r>
              <a:rPr lang="en-GB" sz="2000" dirty="0" smtClean="0"/>
              <a:t>Want to understand Aeolus data problems soon after launch</a:t>
            </a:r>
          </a:p>
          <a:p>
            <a:pPr marL="285750" indent="-285750"/>
            <a:r>
              <a:rPr lang="en-GB" sz="2000" dirty="0" smtClean="0"/>
              <a:t>Focus on bias detection</a:t>
            </a:r>
          </a:p>
          <a:p>
            <a:pPr marL="285750" indent="-285750"/>
            <a:r>
              <a:rPr lang="en-GB" sz="2000" dirty="0" smtClean="0"/>
              <a:t>Assess conditions where NWP model has large bias – i.e. is less useful as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432020" y="5389071"/>
            <a:ext cx="1619840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2" y="3380649"/>
            <a:ext cx="3325906" cy="23615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68" y="2998456"/>
            <a:ext cx="2814305" cy="282922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3585" y="3493883"/>
            <a:ext cx="3133795" cy="21111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117" y="3055369"/>
            <a:ext cx="350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ECMWF predicted optical prop.: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6898" y="3193837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Detailed look at assimilation: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73750" y="264087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Bias models: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0182" y="2714580"/>
            <a:ext cx="5903737" cy="369332"/>
          </a:xfrm>
        </p:spPr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4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42" y="175334"/>
            <a:ext cx="5903737" cy="369332"/>
          </a:xfrm>
        </p:spPr>
        <p:txBody>
          <a:bodyPr/>
          <a:lstStyle/>
          <a:p>
            <a:r>
              <a:rPr lang="en-GB" dirty="0" smtClean="0"/>
              <a:t>Data preparation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670560" y="943620"/>
                <a:ext cx="7970520" cy="3491220"/>
              </a:xfrm>
            </p:spPr>
            <p:txBody>
              <a:bodyPr/>
              <a:lstStyle/>
              <a:p>
                <a:r>
                  <a:rPr lang="en-GB" sz="2200" dirty="0" smtClean="0">
                    <a:solidFill>
                      <a:schemeClr val="tx2"/>
                    </a:solidFill>
                  </a:rPr>
                  <a:t>AISP (Annotated </a:t>
                </a:r>
                <a:r>
                  <a:rPr lang="en-GB" sz="2200" dirty="0">
                    <a:solidFill>
                      <a:schemeClr val="tx2"/>
                    </a:solidFill>
                  </a:rPr>
                  <a:t>Instrument Source </a:t>
                </a:r>
                <a:r>
                  <a:rPr lang="en-GB" sz="2200" dirty="0" smtClean="0">
                    <a:solidFill>
                      <a:schemeClr val="tx2"/>
                    </a:solidFill>
                  </a:rPr>
                  <a:t>Packet)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2200" dirty="0" smtClean="0"/>
                  <a:t> raw satellite data</a:t>
                </a:r>
              </a:p>
              <a:p>
                <a:r>
                  <a:rPr lang="en-GB" sz="2200" dirty="0" smtClean="0">
                    <a:solidFill>
                      <a:schemeClr val="tx2"/>
                    </a:solidFill>
                  </a:rPr>
                  <a:t>L0 product</a:t>
                </a:r>
              </a:p>
              <a:p>
                <a:pPr lvl="1"/>
                <a:r>
                  <a:rPr lang="en-GB" sz="2200" dirty="0" smtClean="0"/>
                  <a:t>Cleaned and time ordered data</a:t>
                </a:r>
              </a:p>
              <a:p>
                <a:r>
                  <a:rPr lang="en-GB" sz="2200" dirty="0" smtClean="0">
                    <a:solidFill>
                      <a:schemeClr val="tx2"/>
                    </a:solidFill>
                  </a:rPr>
                  <a:t>L1A product</a:t>
                </a:r>
              </a:p>
              <a:p>
                <a:pPr lvl="1"/>
                <a:r>
                  <a:rPr lang="en-GB" sz="2200" dirty="0" smtClean="0"/>
                  <a:t>geo-located </a:t>
                </a:r>
                <a:r>
                  <a:rPr lang="en-GB" sz="2200" dirty="0"/>
                  <a:t>but unprocessed observational </a:t>
                </a:r>
                <a:r>
                  <a:rPr lang="en-GB" sz="2200" dirty="0" smtClean="0"/>
                  <a:t>data</a:t>
                </a:r>
              </a:p>
              <a:p>
                <a:pPr lvl="1"/>
                <a:r>
                  <a:rPr lang="en-GB" sz="2200" dirty="0" smtClean="0"/>
                  <a:t>fully </a:t>
                </a:r>
                <a:r>
                  <a:rPr lang="en-GB" sz="2200" dirty="0"/>
                  <a:t>processed housekeeping </a:t>
                </a:r>
                <a:r>
                  <a:rPr lang="en-GB" sz="2200" dirty="0" smtClean="0"/>
                  <a:t>data</a:t>
                </a:r>
              </a:p>
              <a:p>
                <a:pPr marL="360000" lvl="1" indent="0">
                  <a:buNone/>
                </a:pPr>
                <a:endParaRPr lang="en-GB" sz="2000" dirty="0" smtClean="0"/>
              </a:p>
              <a:p>
                <a:endParaRPr lang="en-GB" sz="2000" dirty="0" smtClean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670560" y="943620"/>
                <a:ext cx="7970520" cy="3491220"/>
              </a:xfrm>
              <a:blipFill rotWithShape="0">
                <a:blip r:embed="rId2"/>
                <a:stretch>
                  <a:fillRect l="-1988" t="-40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5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622" y="-1"/>
            <a:ext cx="4753158" cy="3543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4615" y="3543199"/>
                <a:ext cx="6985405" cy="2989216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400" b="0" dirty="0" smtClean="0"/>
                  <a:t>LOS wind is defined as: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𝐿𝑂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𝑤𝑖𝑛𝑑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ba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.</m:t>
                      </m:r>
                      <m:bar>
                        <m:bar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acc>
                            <m:accPr>
                              <m:chr m:val="̂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</m:e>
                      </m:ba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</a:rPr>
                        <m:t>u</m:t>
                      </m:r>
                      <m:func>
                        <m:func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func>
                            <m:func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unc>
                                <m:func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func>
                            </m:fName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func>
                                <m:func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func>
                                    <m:func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4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𝑤</m:t>
                                      </m:r>
                                      <m:func>
                                        <m:funcPr>
                                          <m:ctrlPr>
                                            <a:rPr lang="en-GB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1400" b="0" i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GB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func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If no vertical wind component then:</a:t>
                </a:r>
                <a:endParaRPr lang="en-GB" sz="1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𝐿𝑂𝑆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𝑤𝑖𝑛𝑑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bar>
                      <m:r>
                        <a:rPr lang="en-GB" sz="1400" i="1">
                          <a:latin typeface="Cambria Math" panose="02040503050406030204" pitchFamily="18" charset="0"/>
                        </a:rPr>
                        <m:t>.</m:t>
                      </m:r>
                      <m:bar>
                        <m:bar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acc>
                            <m:accPr>
                              <m:chr m:val="̂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acc>
                        </m:e>
                      </m:ba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1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400">
                          <a:latin typeface="Cambria Math" panose="02040503050406030204" pitchFamily="18" charset="0"/>
                        </a:rPr>
                        <m:t>u</m:t>
                      </m:r>
                      <m:func>
                        <m:func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func>
                                <m:func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func>
                                    <m:func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4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GB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n-GB" sz="1400" dirty="0" smtClean="0"/>
              </a:p>
              <a:p>
                <a:r>
                  <a:rPr lang="en-GB" sz="1400" dirty="0" smtClean="0"/>
                  <a:t>Aeolus mission defines HLOS wind to be (N.B. mission provides azimuth angle of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−</m:t>
                    </m:r>
                    <m:bar>
                      <m:bar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acc>
                          </m:e>
                          <m:sub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e>
                    </m:bar>
                  </m:oMath>
                </a14:m>
                <a:r>
                  <a:rPr lang="en-GB" sz="1400" dirty="0" smtClean="0"/>
                  <a:t> i.e.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sz="1400" dirty="0" smtClean="0"/>
                  <a:t>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𝐻𝐿𝑂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𝑤𝑖𝑛𝑑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bar>
                      <m:r>
                        <a:rPr lang="en-GB" sz="1400" i="1">
                          <a:latin typeface="Cambria Math" panose="02040503050406030204" pitchFamily="18" charset="0"/>
                        </a:rPr>
                        <m:t>.</m:t>
                      </m:r>
                      <m:bar>
                        <m:bar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ba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GB" sz="1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</a:rPr>
                        <m:t>u</m:t>
                      </m:r>
                      <m:func>
                        <m:func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𝑣</m:t>
                      </m:r>
                      <m:func>
                        <m:func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fName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func>
                            <m:func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</m:func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func>
                            <m:func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</m:func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𝑢</m:t>
                          </m:r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func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  <m:func>
                            <m:func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func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𝐿𝑂𝑆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𝑤𝑖𝑛𝑑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</m:sSub>
                            </m:num>
                            <m:den>
                              <m:func>
                                <m:func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den>
                          </m:f>
                        </m:e>
                      </m:func>
                    </m:oMath>
                  </m:oMathPara>
                </a14:m>
                <a:endParaRPr lang="en-GB" sz="1400" dirty="0" smtClean="0"/>
              </a:p>
              <a:p>
                <a:endParaRPr lang="en-GB" sz="1400" b="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615" y="3543199"/>
                <a:ext cx="6985405" cy="2989216"/>
              </a:xfrm>
              <a:prstGeom prst="rect">
                <a:avLst/>
              </a:prstGeom>
              <a:blipFill rotWithShape="0">
                <a:blip r:embed="rId3"/>
                <a:stretch>
                  <a:fillRect l="-1481" t="-1623" r="-8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03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Freeform 2053"/>
          <p:cNvSpPr/>
          <p:nvPr/>
        </p:nvSpPr>
        <p:spPr>
          <a:xfrm>
            <a:off x="5551736" y="4101948"/>
            <a:ext cx="1271587" cy="209550"/>
          </a:xfrm>
          <a:custGeom>
            <a:avLst/>
            <a:gdLst>
              <a:gd name="connsiteX0" fmla="*/ 0 w 1271587"/>
              <a:gd name="connsiteY0" fmla="*/ 142875 h 209550"/>
              <a:gd name="connsiteX1" fmla="*/ 100012 w 1271587"/>
              <a:gd name="connsiteY1" fmla="*/ 57150 h 209550"/>
              <a:gd name="connsiteX2" fmla="*/ 771525 w 1271587"/>
              <a:gd name="connsiteY2" fmla="*/ 71437 h 209550"/>
              <a:gd name="connsiteX3" fmla="*/ 862012 w 1271587"/>
              <a:gd name="connsiteY3" fmla="*/ 0 h 209550"/>
              <a:gd name="connsiteX4" fmla="*/ 1271587 w 1271587"/>
              <a:gd name="connsiteY4" fmla="*/ 119062 h 209550"/>
              <a:gd name="connsiteX5" fmla="*/ 623887 w 1271587"/>
              <a:gd name="connsiteY5" fmla="*/ 209550 h 209550"/>
              <a:gd name="connsiteX6" fmla="*/ 723900 w 1271587"/>
              <a:gd name="connsiteY6" fmla="*/ 123825 h 209550"/>
              <a:gd name="connsiteX7" fmla="*/ 0 w 1271587"/>
              <a:gd name="connsiteY7" fmla="*/ 142875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1587" h="209550">
                <a:moveTo>
                  <a:pt x="0" y="142875"/>
                </a:moveTo>
                <a:lnTo>
                  <a:pt x="100012" y="57150"/>
                </a:lnTo>
                <a:lnTo>
                  <a:pt x="771525" y="71437"/>
                </a:lnTo>
                <a:lnTo>
                  <a:pt x="862012" y="0"/>
                </a:lnTo>
                <a:lnTo>
                  <a:pt x="1271587" y="119062"/>
                </a:lnTo>
                <a:lnTo>
                  <a:pt x="623887" y="209550"/>
                </a:lnTo>
                <a:lnTo>
                  <a:pt x="723900" y="123825"/>
                </a:lnTo>
                <a:lnTo>
                  <a:pt x="0" y="14287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4277852" y="4125112"/>
            <a:ext cx="216024" cy="1800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Aeolus geometry</a:t>
            </a:r>
            <a:endParaRPr lang="en-GB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121646" y="4212648"/>
            <a:ext cx="416646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047754" y="3420560"/>
            <a:ext cx="2318674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Straight Connector 2060"/>
          <p:cNvCxnSpPr/>
          <p:nvPr/>
        </p:nvCxnSpPr>
        <p:spPr>
          <a:xfrm>
            <a:off x="2220819" y="1749743"/>
            <a:ext cx="0" cy="244461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706154" y="2191553"/>
            <a:ext cx="2" cy="247458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48669" y="1736980"/>
            <a:ext cx="330489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1695548" y="1238652"/>
            <a:ext cx="1076978" cy="9682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3832342" y="2191553"/>
            <a:ext cx="6555" cy="24600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1706154" y="4208937"/>
            <a:ext cx="504058" cy="457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838895" y="4208937"/>
            <a:ext cx="504058" cy="457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3838895" y="1238652"/>
            <a:ext cx="1054134" cy="9555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342953" y="1736980"/>
            <a:ext cx="3025" cy="24971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54121" y="2191553"/>
            <a:ext cx="328477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210212" y="4215134"/>
            <a:ext cx="213274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700460" y="4666137"/>
            <a:ext cx="2085551" cy="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TextBox 2067"/>
          <p:cNvSpPr txBox="1"/>
          <p:nvPr/>
        </p:nvSpPr>
        <p:spPr>
          <a:xfrm>
            <a:off x="2828707" y="520029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5217990" y="311703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6255093" y="40279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endParaRPr lang="en-GB" dirty="0"/>
          </a:p>
        </p:txBody>
      </p:sp>
      <p:sp>
        <p:nvSpPr>
          <p:cNvPr id="80" name="TextBox 79"/>
          <p:cNvSpPr txBox="1"/>
          <p:nvPr/>
        </p:nvSpPr>
        <p:spPr>
          <a:xfrm>
            <a:off x="1683573" y="402371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</a:p>
        </p:txBody>
      </p:sp>
      <p:sp>
        <p:nvSpPr>
          <p:cNvPr id="2070" name="Rectangle 2069"/>
          <p:cNvSpPr/>
          <p:nvPr/>
        </p:nvSpPr>
        <p:spPr>
          <a:xfrm rot="19464340">
            <a:off x="1578768" y="2001399"/>
            <a:ext cx="302938" cy="360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1706156" y="4194357"/>
            <a:ext cx="2639822" cy="471782"/>
          </a:xfrm>
          <a:prstGeom prst="straightConnector1">
            <a:avLst/>
          </a:prstGeom>
          <a:ln w="19050">
            <a:solidFill>
              <a:schemeClr val="accent4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139457" y="4643109"/>
            <a:ext cx="2937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a</a:t>
            </a:r>
            <a:r>
              <a:rPr lang="en-GB" dirty="0" smtClean="0">
                <a:solidFill>
                  <a:schemeClr val="accent2"/>
                </a:solidFill>
              </a:rPr>
              <a:t>zimuth angle (~260 deg) = angle clockwise from N to target-to-satellite pointing vector (projected on horizontal)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72" name="Freeform 71"/>
          <p:cNvSpPr/>
          <p:nvPr/>
        </p:nvSpPr>
        <p:spPr>
          <a:xfrm rot="20297336">
            <a:off x="3521692" y="3877325"/>
            <a:ext cx="432418" cy="409203"/>
          </a:xfrm>
          <a:custGeom>
            <a:avLst/>
            <a:gdLst>
              <a:gd name="connsiteX0" fmla="*/ 1986 w 306786"/>
              <a:gd name="connsiteY0" fmla="*/ 378372 h 378372"/>
              <a:gd name="connsiteX1" fmla="*/ 12496 w 306786"/>
              <a:gd name="connsiteY1" fmla="*/ 210207 h 378372"/>
              <a:gd name="connsiteX2" fmla="*/ 96579 w 306786"/>
              <a:gd name="connsiteY2" fmla="*/ 73572 h 378372"/>
              <a:gd name="connsiteX3" fmla="*/ 180662 w 306786"/>
              <a:gd name="connsiteY3" fmla="*/ 21021 h 378372"/>
              <a:gd name="connsiteX4" fmla="*/ 306786 w 306786"/>
              <a:gd name="connsiteY4" fmla="*/ 0 h 37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786" h="378372">
                <a:moveTo>
                  <a:pt x="1986" y="378372"/>
                </a:moveTo>
                <a:cubicBezTo>
                  <a:pt x="-642" y="319689"/>
                  <a:pt x="-3270" y="261007"/>
                  <a:pt x="12496" y="210207"/>
                </a:cubicBezTo>
                <a:cubicBezTo>
                  <a:pt x="28262" y="159407"/>
                  <a:pt x="68551" y="105103"/>
                  <a:pt x="96579" y="73572"/>
                </a:cubicBezTo>
                <a:cubicBezTo>
                  <a:pt x="124607" y="42041"/>
                  <a:pt x="145628" y="33283"/>
                  <a:pt x="180662" y="21021"/>
                </a:cubicBezTo>
                <a:cubicBezTo>
                  <a:pt x="215696" y="8759"/>
                  <a:pt x="261241" y="4379"/>
                  <a:pt x="306786" y="0"/>
                </a:cubicBezTo>
              </a:path>
            </a:pathLst>
          </a:custGeom>
          <a:noFill/>
          <a:ln>
            <a:solidFill>
              <a:schemeClr val="accent3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3" name="TextBox 112"/>
          <p:cNvSpPr txBox="1"/>
          <p:nvPr/>
        </p:nvSpPr>
        <p:spPr>
          <a:xfrm>
            <a:off x="2142392" y="3654387"/>
            <a:ext cx="161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e</a:t>
            </a:r>
            <a:r>
              <a:rPr lang="en-GB" dirty="0" smtClean="0">
                <a:solidFill>
                  <a:schemeClr val="accent3"/>
                </a:solidFill>
              </a:rPr>
              <a:t>levation angle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09567" y="2031209"/>
            <a:ext cx="1773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atellite </a:t>
            </a:r>
          </a:p>
          <a:p>
            <a:r>
              <a:rPr lang="en-GB" dirty="0" smtClean="0"/>
              <a:t>(ascending orbit)</a:t>
            </a:r>
            <a:endParaRPr lang="en-GB" dirty="0"/>
          </a:p>
        </p:txBody>
      </p:sp>
      <p:cxnSp>
        <p:nvCxnSpPr>
          <p:cNvPr id="77" name="Straight Arrow Connector 76"/>
          <p:cNvCxnSpPr/>
          <p:nvPr/>
        </p:nvCxnSpPr>
        <p:spPr>
          <a:xfrm flipV="1">
            <a:off x="1751978" y="1238652"/>
            <a:ext cx="661663" cy="94276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758712" y="1223262"/>
            <a:ext cx="47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v</a:t>
            </a:r>
            <a:r>
              <a:rPr lang="en-GB" baseline="-25000" dirty="0" smtClean="0"/>
              <a:t>sat</a:t>
            </a:r>
            <a:endParaRPr lang="en-GB" baseline="-25000" dirty="0"/>
          </a:p>
        </p:txBody>
      </p:sp>
      <p:sp>
        <p:nvSpPr>
          <p:cNvPr id="120" name="TextBox 119"/>
          <p:cNvSpPr txBox="1"/>
          <p:nvPr/>
        </p:nvSpPr>
        <p:spPr>
          <a:xfrm>
            <a:off x="3983858" y="3733767"/>
            <a:ext cx="744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t</a:t>
            </a:r>
            <a:r>
              <a:rPr lang="en-GB" dirty="0" smtClean="0">
                <a:solidFill>
                  <a:schemeClr val="accent1"/>
                </a:solidFill>
              </a:rPr>
              <a:t>arget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>
            <a:stCxn id="16" idx="1"/>
          </p:cNvCxnSpPr>
          <p:nvPr/>
        </p:nvCxnSpPr>
        <p:spPr>
          <a:xfrm flipH="1" flipV="1">
            <a:off x="1706156" y="2181417"/>
            <a:ext cx="2603332" cy="1970058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c 25"/>
          <p:cNvSpPr/>
          <p:nvPr/>
        </p:nvSpPr>
        <p:spPr>
          <a:xfrm rot="20639102">
            <a:off x="3745382" y="3962618"/>
            <a:ext cx="1311661" cy="697761"/>
          </a:xfrm>
          <a:prstGeom prst="arc">
            <a:avLst>
              <a:gd name="adj1" fmla="val 19656688"/>
              <a:gd name="adj2" fmla="val 11892741"/>
            </a:avLst>
          </a:prstGeom>
          <a:ln w="1905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1620422" y="1224616"/>
            <a:ext cx="330489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554121" y="1223262"/>
            <a:ext cx="1076978" cy="9682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187529" y="3568803"/>
            <a:ext cx="276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horizontal wind +ve </a:t>
            </a:r>
            <a:r>
              <a:rPr lang="en-GB" i="1" dirty="0" smtClean="0"/>
              <a:t>u</a:t>
            </a:r>
          </a:p>
          <a:p>
            <a:r>
              <a:rPr lang="en-GB" dirty="0" smtClean="0"/>
              <a:t>Then get +ve </a:t>
            </a:r>
            <a:r>
              <a:rPr lang="en-GB" i="1" dirty="0" smtClean="0"/>
              <a:t>HLOS </a:t>
            </a:r>
            <a:r>
              <a:rPr lang="en-GB" dirty="0" smtClean="0"/>
              <a:t>wind</a:t>
            </a:r>
            <a:endParaRPr lang="en-GB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5" t="10000" r="4223" b="11666"/>
          <a:stretch/>
        </p:blipFill>
        <p:spPr>
          <a:xfrm>
            <a:off x="4932324" y="464621"/>
            <a:ext cx="4078931" cy="248557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6136530" y="1115127"/>
            <a:ext cx="118563" cy="70266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195811" y="1455305"/>
            <a:ext cx="362653" cy="64784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8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5"/>
          <p:cNvSpPr/>
          <p:nvPr/>
        </p:nvSpPr>
        <p:spPr>
          <a:xfrm>
            <a:off x="4592790" y="3768329"/>
            <a:ext cx="1271587" cy="209550"/>
          </a:xfrm>
          <a:custGeom>
            <a:avLst/>
            <a:gdLst>
              <a:gd name="connsiteX0" fmla="*/ 0 w 1271587"/>
              <a:gd name="connsiteY0" fmla="*/ 142875 h 209550"/>
              <a:gd name="connsiteX1" fmla="*/ 100012 w 1271587"/>
              <a:gd name="connsiteY1" fmla="*/ 57150 h 209550"/>
              <a:gd name="connsiteX2" fmla="*/ 771525 w 1271587"/>
              <a:gd name="connsiteY2" fmla="*/ 71437 h 209550"/>
              <a:gd name="connsiteX3" fmla="*/ 862012 w 1271587"/>
              <a:gd name="connsiteY3" fmla="*/ 0 h 209550"/>
              <a:gd name="connsiteX4" fmla="*/ 1271587 w 1271587"/>
              <a:gd name="connsiteY4" fmla="*/ 119062 h 209550"/>
              <a:gd name="connsiteX5" fmla="*/ 623887 w 1271587"/>
              <a:gd name="connsiteY5" fmla="*/ 209550 h 209550"/>
              <a:gd name="connsiteX6" fmla="*/ 723900 w 1271587"/>
              <a:gd name="connsiteY6" fmla="*/ 123825 h 209550"/>
              <a:gd name="connsiteX7" fmla="*/ 0 w 1271587"/>
              <a:gd name="connsiteY7" fmla="*/ 142875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1587" h="209550">
                <a:moveTo>
                  <a:pt x="0" y="142875"/>
                </a:moveTo>
                <a:lnTo>
                  <a:pt x="100012" y="57150"/>
                </a:lnTo>
                <a:lnTo>
                  <a:pt x="771525" y="71437"/>
                </a:lnTo>
                <a:lnTo>
                  <a:pt x="862012" y="0"/>
                </a:lnTo>
                <a:lnTo>
                  <a:pt x="1271587" y="119062"/>
                </a:lnTo>
                <a:lnTo>
                  <a:pt x="623887" y="209550"/>
                </a:lnTo>
                <a:lnTo>
                  <a:pt x="723900" y="123825"/>
                </a:lnTo>
                <a:lnTo>
                  <a:pt x="0" y="14287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2859759" y="3783094"/>
            <a:ext cx="216024" cy="1800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083388" y="3870630"/>
            <a:ext cx="3786633" cy="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701078" y="3078542"/>
            <a:ext cx="2247257" cy="18722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Straight Connector 2060"/>
          <p:cNvCxnSpPr/>
          <p:nvPr/>
        </p:nvCxnSpPr>
        <p:spPr>
          <a:xfrm>
            <a:off x="2994640" y="1393542"/>
            <a:ext cx="0" cy="244461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2479975" y="1835352"/>
            <a:ext cx="2" cy="247458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983119" y="1380779"/>
            <a:ext cx="339094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2469369" y="882451"/>
            <a:ext cx="1076978" cy="9682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606163" y="1835352"/>
            <a:ext cx="6555" cy="24600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2479975" y="3852736"/>
            <a:ext cx="504058" cy="457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4612716" y="3852736"/>
            <a:ext cx="504058" cy="457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5847000" y="882451"/>
            <a:ext cx="1054134" cy="9555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116774" y="1380779"/>
            <a:ext cx="3025" cy="24971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2479977" y="1825215"/>
            <a:ext cx="3412115" cy="101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984033" y="3858933"/>
            <a:ext cx="213274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2474281" y="4309936"/>
            <a:ext cx="2085551" cy="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TextBox 2067"/>
          <p:cNvSpPr txBox="1"/>
          <p:nvPr/>
        </p:nvSpPr>
        <p:spPr>
          <a:xfrm>
            <a:off x="1410614" y="485827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3799897" y="27750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4837000" y="368596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endParaRPr lang="en-GB" dirty="0"/>
          </a:p>
        </p:txBody>
      </p:sp>
      <p:sp>
        <p:nvSpPr>
          <p:cNvPr id="80" name="TextBox 79"/>
          <p:cNvSpPr txBox="1"/>
          <p:nvPr/>
        </p:nvSpPr>
        <p:spPr>
          <a:xfrm>
            <a:off x="699109" y="367426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</a:p>
        </p:txBody>
      </p:sp>
      <p:sp>
        <p:nvSpPr>
          <p:cNvPr id="2070" name="Rectangle 2069"/>
          <p:cNvSpPr/>
          <p:nvPr/>
        </p:nvSpPr>
        <p:spPr>
          <a:xfrm rot="19464340">
            <a:off x="4461249" y="1655331"/>
            <a:ext cx="302938" cy="360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5" name="Straight Arrow Connector 84"/>
          <p:cNvCxnSpPr>
            <a:stCxn id="16" idx="6"/>
          </p:cNvCxnSpPr>
          <p:nvPr/>
        </p:nvCxnSpPr>
        <p:spPr>
          <a:xfrm>
            <a:off x="3075783" y="3873104"/>
            <a:ext cx="1536936" cy="422252"/>
          </a:xfrm>
          <a:prstGeom prst="straightConnector1">
            <a:avLst/>
          </a:prstGeom>
          <a:ln w="19050">
            <a:solidFill>
              <a:schemeClr val="accent4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2560528" y="4309561"/>
            <a:ext cx="256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a</a:t>
            </a:r>
            <a:r>
              <a:rPr lang="en-GB" dirty="0" smtClean="0">
                <a:solidFill>
                  <a:schemeClr val="accent2"/>
                </a:solidFill>
              </a:rPr>
              <a:t>zimuth angle (~100 deg)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814329" y="3233145"/>
            <a:ext cx="161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e</a:t>
            </a:r>
            <a:r>
              <a:rPr lang="en-GB" dirty="0" smtClean="0">
                <a:solidFill>
                  <a:schemeClr val="accent3"/>
                </a:solidFill>
              </a:rPr>
              <a:t>levation angle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73817" y="1877740"/>
            <a:ext cx="1899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atellite </a:t>
            </a:r>
          </a:p>
          <a:p>
            <a:r>
              <a:rPr lang="en-GB" dirty="0" smtClean="0"/>
              <a:t>(descending orbit)</a:t>
            </a:r>
            <a:endParaRPr lang="en-GB" dirty="0"/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4636170" y="1112658"/>
            <a:ext cx="1255922" cy="73808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240774" y="1356475"/>
            <a:ext cx="47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v</a:t>
            </a:r>
            <a:r>
              <a:rPr lang="en-GB" baseline="-25000" dirty="0" smtClean="0"/>
              <a:t>sat</a:t>
            </a:r>
            <a:endParaRPr lang="en-GB" baseline="-25000" dirty="0"/>
          </a:p>
        </p:txBody>
      </p:sp>
      <p:sp>
        <p:nvSpPr>
          <p:cNvPr id="120" name="TextBox 119"/>
          <p:cNvSpPr txBox="1"/>
          <p:nvPr/>
        </p:nvSpPr>
        <p:spPr>
          <a:xfrm>
            <a:off x="2273066" y="3427217"/>
            <a:ext cx="744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t</a:t>
            </a:r>
            <a:r>
              <a:rPr lang="en-GB" dirty="0" smtClean="0">
                <a:solidFill>
                  <a:schemeClr val="accent1"/>
                </a:solidFill>
              </a:rPr>
              <a:t>arget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>
            <a:stCxn id="16" idx="7"/>
          </p:cNvCxnSpPr>
          <p:nvPr/>
        </p:nvCxnSpPr>
        <p:spPr>
          <a:xfrm flipV="1">
            <a:off x="3044147" y="1835352"/>
            <a:ext cx="1568572" cy="1974105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c 25"/>
          <p:cNvSpPr/>
          <p:nvPr/>
        </p:nvSpPr>
        <p:spPr>
          <a:xfrm rot="20639102">
            <a:off x="2327289" y="3620600"/>
            <a:ext cx="1311661" cy="697761"/>
          </a:xfrm>
          <a:prstGeom prst="arc">
            <a:avLst>
              <a:gd name="adj1" fmla="val 19656688"/>
              <a:gd name="adj2" fmla="val 1386737"/>
            </a:avLst>
          </a:prstGeom>
          <a:ln w="1905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3611685" y="882598"/>
            <a:ext cx="330489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4636170" y="882451"/>
            <a:ext cx="1076977" cy="94276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>
            <a:off x="3129345" y="3290347"/>
            <a:ext cx="755750" cy="1095618"/>
          </a:xfrm>
          <a:prstGeom prst="arc">
            <a:avLst>
              <a:gd name="adj1" fmla="val 15704525"/>
              <a:gd name="adj2" fmla="val 1998824"/>
            </a:avLst>
          </a:prstGeom>
          <a:ln w="19050">
            <a:solidFill>
              <a:srgbClr val="92D05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5725096" y="3535767"/>
            <a:ext cx="2710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horizontal wind +ve </a:t>
            </a:r>
            <a:r>
              <a:rPr lang="en-GB" i="1" dirty="0" smtClean="0"/>
              <a:t>u</a:t>
            </a:r>
          </a:p>
          <a:p>
            <a:r>
              <a:rPr lang="en-GB" dirty="0" smtClean="0"/>
              <a:t>Then get -ve </a:t>
            </a:r>
            <a:r>
              <a:rPr lang="en-GB" i="1" dirty="0" smtClean="0"/>
              <a:t>HLOS </a:t>
            </a:r>
            <a:r>
              <a:rPr lang="en-GB" dirty="0" smtClean="0"/>
              <a:t>wind</a:t>
            </a:r>
            <a:endParaRPr lang="en-GB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5" t="10000" r="4223" b="11666"/>
          <a:stretch/>
        </p:blipFill>
        <p:spPr>
          <a:xfrm>
            <a:off x="5365841" y="4466906"/>
            <a:ext cx="3778159" cy="2302291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H="1">
            <a:off x="7621421" y="5084118"/>
            <a:ext cx="129540" cy="79576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6161" y="5369346"/>
            <a:ext cx="240030" cy="50294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65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1" y="49892"/>
            <a:ext cx="5903737" cy="369332"/>
          </a:xfrm>
        </p:spPr>
        <p:txBody>
          <a:bodyPr/>
          <a:lstStyle/>
          <a:p>
            <a:r>
              <a:rPr lang="en-GB" dirty="0" smtClean="0"/>
              <a:t>L2B processor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51420" y="547221"/>
            <a:ext cx="8041738" cy="4986000"/>
          </a:xfrm>
        </p:spPr>
        <p:txBody>
          <a:bodyPr/>
          <a:lstStyle/>
          <a:p>
            <a:pPr marL="285750" indent="-285750"/>
            <a:r>
              <a:rPr lang="en-GB" dirty="0" smtClean="0">
                <a:solidFill>
                  <a:schemeClr val="tx2"/>
                </a:solidFill>
              </a:rPr>
              <a:t>Software developed over many years by ECMWF, KNMI + for ESA</a:t>
            </a:r>
          </a:p>
          <a:p>
            <a:pPr marL="285750" indent="-285750"/>
            <a:r>
              <a:rPr lang="en-GB" dirty="0" smtClean="0">
                <a:solidFill>
                  <a:schemeClr val="tx2"/>
                </a:solidFill>
              </a:rPr>
              <a:t>Steps in HLOS wind retrieval:</a:t>
            </a:r>
          </a:p>
          <a:p>
            <a:pPr lvl="1"/>
            <a:r>
              <a:rPr lang="en-GB" dirty="0" smtClean="0"/>
              <a:t>Input Screening of L1B data e.g. range checks</a:t>
            </a:r>
            <a:endParaRPr lang="en-GB" dirty="0"/>
          </a:p>
          <a:p>
            <a:pPr lvl="1"/>
            <a:r>
              <a:rPr lang="en-GB" dirty="0" smtClean="0"/>
              <a:t>Match AUX_MET (</a:t>
            </a:r>
            <a:r>
              <a:rPr lang="en-GB" i="1" dirty="0" smtClean="0"/>
              <a:t>T</a:t>
            </a:r>
            <a:r>
              <a:rPr lang="en-GB" dirty="0" smtClean="0"/>
              <a:t>,</a:t>
            </a:r>
            <a:r>
              <a:rPr lang="en-GB" i="1" dirty="0" smtClean="0"/>
              <a:t>p</a:t>
            </a:r>
            <a:r>
              <a:rPr lang="en-GB" dirty="0" smtClean="0"/>
              <a:t>) data to measurements (used for Rayleigh T, p correction)</a:t>
            </a:r>
          </a:p>
          <a:p>
            <a:pPr lvl="1"/>
            <a:r>
              <a:rPr lang="en-GB" i="1" dirty="0" smtClean="0">
                <a:solidFill>
                  <a:schemeClr val="accent1"/>
                </a:solidFill>
              </a:rPr>
              <a:t>Optional: </a:t>
            </a:r>
            <a:r>
              <a:rPr lang="en-GB" dirty="0" smtClean="0"/>
              <a:t>Optical properties</a:t>
            </a:r>
          </a:p>
          <a:p>
            <a:pPr lvl="2"/>
            <a:r>
              <a:rPr lang="en-GB" dirty="0" smtClean="0"/>
              <a:t>Estimates of measurement-level particulate backscatter/extinction; scattering ratio</a:t>
            </a:r>
            <a:endParaRPr lang="en-GB" dirty="0"/>
          </a:p>
          <a:p>
            <a:pPr lvl="1"/>
            <a:r>
              <a:rPr lang="en-GB" dirty="0" smtClean="0"/>
              <a:t>Horizontal grouping </a:t>
            </a:r>
            <a:r>
              <a:rPr lang="en-GB" dirty="0"/>
              <a:t>of </a:t>
            </a:r>
            <a:r>
              <a:rPr lang="en-GB" dirty="0" smtClean="0"/>
              <a:t>measurements</a:t>
            </a:r>
          </a:p>
          <a:p>
            <a:pPr lvl="1"/>
            <a:r>
              <a:rPr lang="en-GB" dirty="0" smtClean="0"/>
              <a:t>Classification </a:t>
            </a:r>
            <a:r>
              <a:rPr lang="en-GB" dirty="0"/>
              <a:t>(</a:t>
            </a:r>
            <a:r>
              <a:rPr lang="en-GB" dirty="0" smtClean="0"/>
              <a:t>clear/cloud) of measurements</a:t>
            </a:r>
          </a:p>
          <a:p>
            <a:pPr lvl="2"/>
            <a:r>
              <a:rPr lang="en-GB" b="1" dirty="0" smtClean="0"/>
              <a:t>Default: </a:t>
            </a:r>
            <a:r>
              <a:rPr lang="en-GB" dirty="0" smtClean="0"/>
              <a:t>using threshold on L1B scattering ratio</a:t>
            </a:r>
          </a:p>
          <a:p>
            <a:pPr lvl="2"/>
            <a:r>
              <a:rPr lang="en-GB" b="1" dirty="0" smtClean="0"/>
              <a:t>Optional:</a:t>
            </a:r>
            <a:r>
              <a:rPr lang="en-GB" dirty="0" smtClean="0"/>
              <a:t> using threshold on L2B optical properties </a:t>
            </a:r>
            <a:endParaRPr lang="en-GB" dirty="0"/>
          </a:p>
          <a:p>
            <a:pPr lvl="1"/>
            <a:r>
              <a:rPr lang="en-GB" dirty="0" smtClean="0"/>
              <a:t>Accumulation of measurement signals</a:t>
            </a:r>
            <a:endParaRPr lang="en-GB" dirty="0"/>
          </a:p>
          <a:p>
            <a:pPr lvl="1"/>
            <a:r>
              <a:rPr lang="en-GB" dirty="0"/>
              <a:t>Mie </a:t>
            </a:r>
            <a:r>
              <a:rPr lang="en-GB" dirty="0" smtClean="0"/>
              <a:t>channel wind retrieval</a:t>
            </a:r>
          </a:p>
          <a:p>
            <a:pPr lvl="1"/>
            <a:r>
              <a:rPr lang="en-GB" dirty="0" smtClean="0"/>
              <a:t>Rayleigh channel wind </a:t>
            </a:r>
            <a:r>
              <a:rPr lang="en-GB" dirty="0"/>
              <a:t>retrieval </a:t>
            </a:r>
            <a:r>
              <a:rPr lang="en-GB" dirty="0" smtClean="0"/>
              <a:t>(with Rayleigh-Brillouin correction)</a:t>
            </a:r>
            <a:endParaRPr lang="en-GB" dirty="0"/>
          </a:p>
          <a:p>
            <a:pPr lvl="1"/>
            <a:r>
              <a:rPr lang="en-GB" dirty="0"/>
              <a:t>Error quantifier </a:t>
            </a:r>
            <a:r>
              <a:rPr lang="en-GB" dirty="0" smtClean="0"/>
              <a:t>estimation</a:t>
            </a:r>
            <a:endParaRPr lang="en-GB" dirty="0"/>
          </a:p>
          <a:p>
            <a:r>
              <a:rPr lang="en-GB" dirty="0" smtClean="0">
                <a:solidFill>
                  <a:schemeClr val="tx2"/>
                </a:solidFill>
              </a:rPr>
              <a:t>Additional tools:  L2B EE to BUFR converter, various ASCII dump tools, etc.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486" y="161936"/>
            <a:ext cx="7112517" cy="369332"/>
          </a:xfrm>
        </p:spPr>
        <p:txBody>
          <a:bodyPr/>
          <a:lstStyle/>
          <a:p>
            <a:r>
              <a:rPr lang="en-GB" sz="2800" dirty="0" smtClean="0"/>
              <a:t>Classification into clear/cloudy: using L1B measurement level scattering ratio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2" y="2081024"/>
            <a:ext cx="4338583" cy="328139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74" y="2088882"/>
            <a:ext cx="4636256" cy="3273531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25472" y="1651046"/>
                <a:ext cx="11356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Truth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472" y="1651046"/>
                <a:ext cx="113563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8602" t="-9211" r="-1075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52295" y="1680995"/>
                <a:ext cx="99475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L1B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295" y="1680995"/>
                <a:ext cx="994759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9202" t="-5147" r="-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576361" y="2422913"/>
            <a:ext cx="1556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LITE scene 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7794" y="2441224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45% missing values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46304" y="5637361"/>
                <a:ext cx="72945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Optical properties retrieval may improve upon L1B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304" y="5637361"/>
                <a:ext cx="7294561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1338" t="-9333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63617" y="887965"/>
                <a:ext cx="3784177" cy="702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Scattering ratio,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3617" y="887965"/>
                <a:ext cx="3784177" cy="702436"/>
              </a:xfrm>
              <a:prstGeom prst="rect">
                <a:avLst/>
              </a:prstGeom>
              <a:blipFill rotWithShape="0">
                <a:blip r:embed="rId7"/>
                <a:stretch>
                  <a:fillRect l="-2576" b="-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327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267950" cy="676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4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360000"/>
            <a:ext cx="6837778" cy="369332"/>
          </a:xfrm>
        </p:spPr>
        <p:txBody>
          <a:bodyPr/>
          <a:lstStyle/>
          <a:p>
            <a:r>
              <a:rPr lang="en-GB" dirty="0" smtClean="0"/>
              <a:t>Grouping of measurements and accumulation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20" y="975360"/>
            <a:ext cx="7735399" cy="490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85" y="555949"/>
            <a:ext cx="7928786" cy="511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82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5806654" y="1329106"/>
            <a:ext cx="2939970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12" y="128066"/>
            <a:ext cx="3989030" cy="1218847"/>
          </a:xfrm>
        </p:spPr>
        <p:txBody>
          <a:bodyPr/>
          <a:lstStyle/>
          <a:p>
            <a:r>
              <a:rPr lang="en-GB" dirty="0" smtClean="0"/>
              <a:t>Typical L2B HLOS wind error statistics (2014)</a:t>
            </a:r>
            <a:br>
              <a:rPr lang="en-GB" dirty="0" smtClean="0"/>
            </a:br>
            <a:r>
              <a:rPr lang="en-GB" dirty="0" smtClean="0"/>
              <a:t>E2S input: ECMWF T1279</a:t>
            </a:r>
            <a:br>
              <a:rPr lang="en-GB" dirty="0" smtClean="0"/>
            </a:b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541420" y="1224932"/>
            <a:ext cx="3463684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8" r="6575"/>
          <a:stretch/>
        </p:blipFill>
        <p:spPr>
          <a:xfrm>
            <a:off x="317782" y="1656611"/>
            <a:ext cx="4415074" cy="453514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053295" y="1312002"/>
            <a:ext cx="3320849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r="6552"/>
          <a:stretch/>
        </p:blipFill>
        <p:spPr>
          <a:xfrm>
            <a:off x="4617720" y="1626985"/>
            <a:ext cx="4526280" cy="459439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5528982" y="1316159"/>
            <a:ext cx="3602580" cy="461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87714" y="1494003"/>
            <a:ext cx="138905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Mie-cloudy</a:t>
            </a:r>
            <a:endParaRPr lang="en-GB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44730" y="1436523"/>
            <a:ext cx="1467556" cy="70660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308549" y="1358360"/>
            <a:ext cx="1467556" cy="7473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005" y="1471945"/>
            <a:ext cx="336747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Rayleigh-clear (night-time)</a:t>
            </a:r>
            <a:endParaRPr lang="en-GB" dirty="0">
              <a:latin typeface="+mn-lt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904038" y="2308578"/>
            <a:ext cx="1467556" cy="9200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237881" y="2294993"/>
            <a:ext cx="1467556" cy="92339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4742" y="3229830"/>
            <a:ext cx="226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1-2 m/s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~0.3 m/s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74144" y="146584"/>
            <a:ext cx="28510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Stdev(error)</a:t>
            </a:r>
            <a:endParaRPr lang="en-GB" dirty="0">
              <a:solidFill>
                <a:srgbClr val="FF0000"/>
              </a:solidFill>
              <a:latin typeface="+mn-lt"/>
            </a:endParaRP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Mean(error)</a:t>
            </a:r>
          </a:p>
          <a:p>
            <a:r>
              <a:rPr lang="en-GB" dirty="0" smtClean="0">
                <a:solidFill>
                  <a:srgbClr val="FFC000"/>
                </a:solidFill>
                <a:latin typeface="+mn-lt"/>
              </a:rPr>
              <a:t>Number of obs</a:t>
            </a:r>
          </a:p>
          <a:p>
            <a:r>
              <a:rPr lang="en-GB" dirty="0" smtClean="0">
                <a:solidFill>
                  <a:srgbClr val="00B050"/>
                </a:solidFill>
                <a:latin typeface="+mn-lt"/>
              </a:rPr>
              <a:t>ESA required accuracy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1430" y="2315431"/>
            <a:ext cx="120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2-3 m/s</a:t>
            </a:r>
          </a:p>
          <a:p>
            <a:endParaRPr lang="en-GB" dirty="0" smtClean="0">
              <a:solidFill>
                <a:srgbClr val="FF0000"/>
              </a:solidFill>
              <a:latin typeface="+mn-lt"/>
            </a:endParaRP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Typically &lt; 0.5 m/s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1650569" y="2518475"/>
            <a:ext cx="1422911" cy="12181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1800225" y="3228622"/>
            <a:ext cx="908456" cy="5994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6311753" y="3436926"/>
            <a:ext cx="1077324" cy="14397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6171447" y="3828081"/>
            <a:ext cx="903946" cy="1060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6568750" y="481005"/>
            <a:ext cx="2575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Rayleigh and Mie are complementary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02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137" y="217171"/>
            <a:ext cx="8113712" cy="434340"/>
          </a:xfrm>
        </p:spPr>
        <p:txBody>
          <a:bodyPr/>
          <a:lstStyle/>
          <a:p>
            <a:r>
              <a:rPr lang="en-GB" dirty="0" smtClean="0"/>
              <a:t>L2B wind error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8048" y="746124"/>
            <a:ext cx="8311612" cy="6111876"/>
          </a:xfrm>
          <a:prstGeom prst="rect">
            <a:avLst/>
          </a:prstGeom>
          <a:noFill/>
        </p:spPr>
        <p:txBody>
          <a:bodyPr/>
          <a:lstStyle/>
          <a:p>
            <a:pPr>
              <a:buClrTx/>
            </a:pPr>
            <a:r>
              <a:rPr lang="en-GB" sz="2000" dirty="0" smtClean="0">
                <a:solidFill>
                  <a:schemeClr val="tx2"/>
                </a:solidFill>
              </a:rPr>
              <a:t>Instrument errors: 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e.g. readout noise, laser frequency stability, digitisation errors, vertical bin overlap, detection chain offset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2000" dirty="0" smtClean="0">
                <a:solidFill>
                  <a:schemeClr val="tx2"/>
                </a:solidFill>
              </a:rPr>
              <a:t>Unwanted signals: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Shot noise: SNR ~√N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Solar background, dark current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Unknown non-zero ground relative velocity and angular sensitivity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Vertical wind; </a:t>
            </a:r>
            <a:r>
              <a:rPr lang="en-GB" sz="2000" i="1" dirty="0" smtClean="0">
                <a:solidFill>
                  <a:schemeClr val="tx1"/>
                </a:solidFill>
              </a:rPr>
              <a:t>assumed zero in HLOS wind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Rayleigh sensitivity to </a:t>
            </a:r>
            <a:r>
              <a:rPr lang="en-GB" sz="2000" i="1" dirty="0" smtClean="0">
                <a:solidFill>
                  <a:schemeClr val="tx1"/>
                </a:solidFill>
              </a:rPr>
              <a:t>T</a:t>
            </a:r>
            <a:r>
              <a:rPr lang="en-GB" sz="2000" dirty="0" smtClean="0">
                <a:solidFill>
                  <a:schemeClr val="tx1"/>
                </a:solidFill>
              </a:rPr>
              <a:t>, </a:t>
            </a:r>
            <a:r>
              <a:rPr lang="en-GB" sz="2000" i="1" dirty="0" smtClean="0">
                <a:solidFill>
                  <a:schemeClr val="tx1"/>
                </a:solidFill>
              </a:rPr>
              <a:t>p</a:t>
            </a:r>
            <a:r>
              <a:rPr lang="en-GB" sz="2000" dirty="0" smtClean="0">
                <a:solidFill>
                  <a:schemeClr val="tx1"/>
                </a:solidFill>
              </a:rPr>
              <a:t> of atmosphere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Cross-talk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Mixing of ground return and near surface winds</a:t>
            </a:r>
          </a:p>
          <a:p>
            <a:pPr>
              <a:buClrTx/>
            </a:pPr>
            <a:r>
              <a:rPr lang="en-GB" sz="2000" dirty="0" smtClean="0">
                <a:solidFill>
                  <a:schemeClr val="tx2"/>
                </a:solidFill>
              </a:rPr>
              <a:t>Imperfect calibrations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Inst. error and unwanted signals during calibration</a:t>
            </a:r>
          </a:p>
          <a:p>
            <a:pPr lvl="1"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Instrument drift</a:t>
            </a:r>
          </a:p>
          <a:p>
            <a:pPr>
              <a:buClrTx/>
            </a:pPr>
            <a:r>
              <a:rPr lang="en-GB" sz="2000" dirty="0" smtClean="0">
                <a:solidFill>
                  <a:schemeClr val="tx1"/>
                </a:solidFill>
              </a:rPr>
              <a:t>Many biases can be partially corrected for by ground returns</a:t>
            </a:r>
          </a:p>
          <a:p>
            <a:pPr marL="0" indent="0">
              <a:buClrTx/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pPr lvl="1">
              <a:buClrTx/>
            </a:pP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7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28"/>
          <a:stretch/>
        </p:blipFill>
        <p:spPr bwMode="auto">
          <a:xfrm>
            <a:off x="240161" y="933450"/>
            <a:ext cx="8664258" cy="43195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39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385FF66D-62E3-47F2-BFE9-70E8D2F072F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38"/>
            <a:ext cx="9144000" cy="658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8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223" y="920707"/>
            <a:ext cx="3160890" cy="32804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8711" y="560614"/>
                <a:ext cx="7589666" cy="4452258"/>
              </a:xfrm>
            </p:spPr>
            <p:txBody>
              <a:bodyPr/>
              <a:lstStyle/>
              <a:p>
                <a:r>
                  <a:rPr lang="en-GB" dirty="0" smtClean="0"/>
                  <a:t>DWL measures Doppler frequency shift of backscattered light</a:t>
                </a:r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  <a:p>
                <a:pPr lvl="1"/>
                <a:endParaRPr lang="en-GB" dirty="0" smtClean="0"/>
              </a:p>
              <a:p>
                <a:pPr lvl="1"/>
                <a:endParaRPr lang="en-GB" dirty="0" smtClean="0"/>
              </a:p>
              <a:p>
                <a:pPr lvl="1"/>
                <a:r>
                  <a:rPr lang="en-GB" sz="2000" dirty="0" smtClean="0"/>
                  <a:t>Doppler shift,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000" b="1" i="1" smtClean="0">
                        <a:latin typeface="Cambria Math"/>
                        <a:ea typeface="Cambria Math"/>
                      </a:rPr>
                      <m:t>𝒇</m:t>
                    </m:r>
                    <m:r>
                      <a:rPr lang="en-GB" sz="20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2000" b="1" i="1" smtClean="0">
                        <a:latin typeface="Cambria Math"/>
                        <a:ea typeface="Cambria Math"/>
                      </a:rPr>
                      <m:t>𝟐</m:t>
                    </m:r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  <m:sub>
                        <m:r>
                          <a:rPr lang="en-GB" sz="2000" b="1" i="1" smtClean="0">
                            <a:latin typeface="Cambria Math"/>
                            <a:ea typeface="Cambria Math"/>
                          </a:rPr>
                          <m:t>𝟎</m:t>
                        </m:r>
                      </m:sub>
                    </m:sSub>
                    <m:sSub>
                      <m:sSubPr>
                        <m:ctrlPr>
                          <a:rPr lang="en-GB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𝒗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𝑳𝑶𝑺</m:t>
                        </m:r>
                      </m:sub>
                    </m:sSub>
                    <m:r>
                      <a:rPr lang="en-GB" sz="2000" b="1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GB" sz="2000" b="1" i="1" smtClean="0">
                        <a:latin typeface="Cambria Math"/>
                        <a:ea typeface="Cambria Math"/>
                      </a:rPr>
                      <m:t>𝒄</m:t>
                    </m:r>
                  </m:oMath>
                </a14:m>
                <a:endParaRPr lang="en-GB" sz="2000" dirty="0" smtClean="0"/>
              </a:p>
              <a:p>
                <a:pPr lvl="1"/>
                <a:endParaRPr lang="en-GB" sz="2000" dirty="0" smtClean="0"/>
              </a:p>
              <a:p>
                <a:pPr lvl="1"/>
                <a:r>
                  <a:rPr lang="en-GB" sz="2000" u="sng" dirty="0" smtClean="0"/>
                  <a:t>Scattering from:</a:t>
                </a:r>
                <a:r>
                  <a:rPr lang="en-GB" sz="2000" dirty="0" smtClean="0"/>
                  <a:t> </a:t>
                </a:r>
              </a:p>
              <a:p>
                <a:pPr lvl="2"/>
                <a:r>
                  <a:rPr lang="en-GB" sz="2000" dirty="0" smtClean="0"/>
                  <a:t>air molecules (clear air), particles (aerosol/cloud) and ground</a:t>
                </a:r>
              </a:p>
              <a:p>
                <a:pPr lvl="2"/>
                <a:r>
                  <a:rPr lang="en-GB" sz="2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Wind</a:t>
                </a:r>
                <a:r>
                  <a:rPr lang="en-GB" sz="2000" dirty="0" smtClean="0"/>
                  <a:t> = Average speed of movement of molecules/particle in volume of air</a:t>
                </a:r>
                <a:endParaRPr lang="en-GB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8711" y="560614"/>
                <a:ext cx="7589666" cy="4452258"/>
              </a:xfrm>
              <a:blipFill rotWithShape="0">
                <a:blip r:embed="rId4"/>
                <a:stretch>
                  <a:fillRect l="-884" t="-1233" b="-18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6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4" b="9929"/>
          <a:stretch/>
        </p:blipFill>
        <p:spPr bwMode="auto">
          <a:xfrm>
            <a:off x="36720" y="1291772"/>
            <a:ext cx="4788846" cy="130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942" y="0"/>
            <a:ext cx="8113712" cy="708025"/>
          </a:xfrm>
        </p:spPr>
        <p:txBody>
          <a:bodyPr/>
          <a:lstStyle/>
          <a:p>
            <a:r>
              <a:rPr lang="en-GB" dirty="0" smtClean="0"/>
              <a:t>Doppler wind </a:t>
            </a:r>
            <a:r>
              <a:rPr lang="en-GB" dirty="0"/>
              <a:t>l</a:t>
            </a:r>
            <a:r>
              <a:rPr lang="en-GB" dirty="0" smtClean="0"/>
              <a:t>idar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385FF66D-62E3-47F2-BFE9-70E8D2F072F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1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4185" y="0"/>
            <a:ext cx="6580603" cy="369332"/>
          </a:xfrm>
        </p:spPr>
        <p:txBody>
          <a:bodyPr/>
          <a:lstStyle/>
          <a:p>
            <a:r>
              <a:rPr lang="en-GB" dirty="0" smtClean="0"/>
              <a:t>Two types of wind observations from Aeolus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5908" y="478799"/>
            <a:ext cx="8115300" cy="6185471"/>
          </a:xfrm>
          <a:solidFill>
            <a:schemeClr val="bg1"/>
          </a:solidFill>
        </p:spPr>
        <p:txBody>
          <a:bodyPr/>
          <a:lstStyle/>
          <a:p>
            <a:r>
              <a:rPr lang="en-GB" sz="2000" dirty="0" smtClean="0">
                <a:solidFill>
                  <a:schemeClr val="tx2"/>
                </a:solidFill>
              </a:rPr>
              <a:t>Rayleigh winds:</a:t>
            </a:r>
          </a:p>
          <a:p>
            <a:pPr lvl="1"/>
            <a:r>
              <a:rPr lang="en-GB" sz="2000" dirty="0"/>
              <a:t>M</a:t>
            </a:r>
            <a:r>
              <a:rPr lang="en-GB" sz="2000" dirty="0" smtClean="0"/>
              <a:t>olecular backscatter</a:t>
            </a:r>
          </a:p>
          <a:p>
            <a:pPr lvl="1"/>
            <a:r>
              <a:rPr lang="en-GB" sz="2000" dirty="0"/>
              <a:t>M</a:t>
            </a:r>
            <a:r>
              <a:rPr lang="en-GB" sz="2000" dirty="0" smtClean="0"/>
              <a:t>ajority of wind results</a:t>
            </a:r>
          </a:p>
          <a:p>
            <a:pPr lvl="1"/>
            <a:r>
              <a:rPr lang="en-GB" sz="2000" b="1" dirty="0" smtClean="0"/>
              <a:t>Coverage: </a:t>
            </a:r>
            <a:r>
              <a:rPr lang="en-GB" sz="2000" dirty="0" smtClean="0"/>
              <a:t>From </a:t>
            </a:r>
            <a:r>
              <a:rPr lang="en-GB" sz="2000" dirty="0" smtClean="0"/>
              <a:t>surface to ~30 km (if clear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lvl="1"/>
            <a:r>
              <a:rPr lang="en-GB" sz="2000" dirty="0" smtClean="0"/>
              <a:t>Very noisy below thicker clouds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Mie winds:</a:t>
            </a:r>
          </a:p>
          <a:p>
            <a:pPr lvl="1"/>
            <a:r>
              <a:rPr lang="en-GB" sz="2000" dirty="0"/>
              <a:t>P</a:t>
            </a:r>
            <a:r>
              <a:rPr lang="en-GB" sz="2000" dirty="0" smtClean="0"/>
              <a:t>articulate backscatter (cloud ice/water droplets, aerosols, hydrometeors)</a:t>
            </a:r>
          </a:p>
          <a:p>
            <a:pPr lvl="1"/>
            <a:r>
              <a:rPr lang="en-GB" sz="2000" b="1" dirty="0" smtClean="0"/>
              <a:t>Coverage: </a:t>
            </a:r>
            <a:r>
              <a:rPr lang="en-GB" sz="2000" dirty="0" smtClean="0"/>
              <a:t>top of optically thick clouds, within optically thin clouds, boundary layer aerosol (if no cloud)</a:t>
            </a:r>
          </a:p>
          <a:p>
            <a:pPr lvl="1"/>
            <a:r>
              <a:rPr lang="en-GB" sz="2000" dirty="0" smtClean="0"/>
              <a:t>Lower noise than Rayleigh winds</a:t>
            </a:r>
          </a:p>
          <a:p>
            <a:r>
              <a:rPr lang="en-GB" sz="2000" dirty="0">
                <a:solidFill>
                  <a:schemeClr val="tx2"/>
                </a:solidFill>
              </a:rPr>
              <a:t>C</a:t>
            </a:r>
            <a:r>
              <a:rPr lang="en-GB" sz="2000" dirty="0" smtClean="0">
                <a:solidFill>
                  <a:schemeClr val="tx2"/>
                </a:solidFill>
              </a:rPr>
              <a:t>omplementary</a:t>
            </a:r>
            <a:r>
              <a:rPr lang="en-GB" sz="2000" dirty="0" smtClean="0"/>
              <a:t> </a:t>
            </a:r>
            <a:endParaRPr lang="en-GB" sz="2000" dirty="0" smtClean="0"/>
          </a:p>
          <a:p>
            <a:pPr lvl="1"/>
            <a:r>
              <a:rPr lang="en-GB" sz="2000" dirty="0" smtClean="0"/>
              <a:t>i.e</a:t>
            </a:r>
            <a:r>
              <a:rPr lang="en-GB" sz="2000" dirty="0" smtClean="0"/>
              <a:t>. good Rayleigh in clear conditions and good Mie </a:t>
            </a:r>
            <a:r>
              <a:rPr lang="en-GB" sz="2000" dirty="0" smtClean="0"/>
              <a:t>with (some) cloud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4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54" y="591326"/>
            <a:ext cx="5429492" cy="5681700"/>
          </a:xfrm>
          <a:prstGeom prst="rect">
            <a:avLst/>
          </a:prstGeom>
        </p:spPr>
      </p:pic>
      <p:cxnSp>
        <p:nvCxnSpPr>
          <p:cNvPr id="85" name="Straight Connector 84"/>
          <p:cNvCxnSpPr>
            <a:stCxn id="89" idx="0"/>
          </p:cNvCxnSpPr>
          <p:nvPr/>
        </p:nvCxnSpPr>
        <p:spPr bwMode="auto">
          <a:xfrm>
            <a:off x="2734070" y="3609181"/>
            <a:ext cx="1637905" cy="17414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</p:cxnSp>
      <p:grpSp>
        <p:nvGrpSpPr>
          <p:cNvPr id="87" name="Group 179"/>
          <p:cNvGrpSpPr>
            <a:grpSpLocks/>
          </p:cNvGrpSpPr>
          <p:nvPr/>
        </p:nvGrpSpPr>
        <p:grpSpPr bwMode="auto">
          <a:xfrm>
            <a:off x="1086245" y="2805906"/>
            <a:ext cx="2455863" cy="3621088"/>
            <a:chOff x="158" y="1214"/>
            <a:chExt cx="1547" cy="2281"/>
          </a:xfrm>
        </p:grpSpPr>
        <p:grpSp>
          <p:nvGrpSpPr>
            <p:cNvPr id="88" name="Group 177"/>
            <p:cNvGrpSpPr>
              <a:grpSpLocks/>
            </p:cNvGrpSpPr>
            <p:nvPr/>
          </p:nvGrpSpPr>
          <p:grpSpPr bwMode="auto">
            <a:xfrm>
              <a:off x="158" y="1214"/>
              <a:ext cx="1547" cy="2281"/>
              <a:chOff x="158" y="1226"/>
              <a:chExt cx="1547" cy="2281"/>
            </a:xfrm>
          </p:grpSpPr>
          <p:sp>
            <p:nvSpPr>
              <p:cNvPr id="91" name="Text Box 7"/>
              <p:cNvSpPr txBox="1">
                <a:spLocks noChangeArrowheads="1"/>
              </p:cNvSpPr>
              <p:nvPr/>
            </p:nvSpPr>
            <p:spPr bwMode="auto">
              <a:xfrm>
                <a:off x="274" y="1226"/>
                <a:ext cx="1103" cy="4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sz="1400" b="1" dirty="0">
                    <a:latin typeface="Arial" charset="0"/>
                  </a:rPr>
                  <a:t>Example of Aeolus vertical </a:t>
                </a:r>
                <a:r>
                  <a:rPr lang="en-GB" sz="1400" b="1" dirty="0" smtClean="0">
                    <a:latin typeface="Arial" charset="0"/>
                  </a:rPr>
                  <a:t>sampling (24 bins)</a:t>
                </a:r>
                <a:endParaRPr lang="en-GB" sz="1400" b="1" dirty="0">
                  <a:latin typeface="Arial" charset="0"/>
                </a:endParaRPr>
              </a:p>
            </p:txBody>
          </p:sp>
          <p:grpSp>
            <p:nvGrpSpPr>
              <p:cNvPr id="92" name="Group 159"/>
              <p:cNvGrpSpPr>
                <a:grpSpLocks/>
              </p:cNvGrpSpPr>
              <p:nvPr/>
            </p:nvGrpSpPr>
            <p:grpSpPr bwMode="auto">
              <a:xfrm>
                <a:off x="158" y="1641"/>
                <a:ext cx="1547" cy="1866"/>
                <a:chOff x="78" y="1260"/>
                <a:chExt cx="1547" cy="1866"/>
              </a:xfrm>
            </p:grpSpPr>
            <p:grpSp>
              <p:nvGrpSpPr>
                <p:cNvPr id="93" name="Group 132"/>
                <p:cNvGrpSpPr>
                  <a:grpSpLocks/>
                </p:cNvGrpSpPr>
                <p:nvPr/>
              </p:nvGrpSpPr>
              <p:grpSpPr bwMode="auto">
                <a:xfrm>
                  <a:off x="438" y="1910"/>
                  <a:ext cx="340" cy="1126"/>
                  <a:chOff x="438" y="1710"/>
                  <a:chExt cx="340" cy="1126"/>
                </a:xfrm>
              </p:grpSpPr>
              <p:grpSp>
                <p:nvGrpSpPr>
                  <p:cNvPr id="132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440" y="2274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56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7" name="Rectangl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8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9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60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33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441" y="1993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51" name="Rectangle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2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3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4" name="Rectangle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5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34" name="Group 75"/>
                  <p:cNvGrpSpPr>
                    <a:grpSpLocks/>
                  </p:cNvGrpSpPr>
                  <p:nvPr/>
                </p:nvGrpSpPr>
                <p:grpSpPr bwMode="auto">
                  <a:xfrm>
                    <a:off x="440" y="1710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46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47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48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49" name="Rectangl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50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35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438" y="2553"/>
                    <a:ext cx="340" cy="283"/>
                    <a:chOff x="438" y="2553"/>
                    <a:chExt cx="340" cy="283"/>
                  </a:xfrm>
                </p:grpSpPr>
                <p:grpSp>
                  <p:nvGrpSpPr>
                    <p:cNvPr id="136" name="Group 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0" y="2553"/>
                      <a:ext cx="337" cy="283"/>
                      <a:chOff x="720" y="2849"/>
                      <a:chExt cx="337" cy="283"/>
                    </a:xfrm>
                  </p:grpSpPr>
                  <p:sp>
                    <p:nvSpPr>
                      <p:cNvPr id="141" name="Rectangl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2849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42" name="Rectangl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05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43" name="Rectangle 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63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44" name="Rectangle 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18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45" name="Rectangle 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76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</p:grpSp>
                <p:sp>
                  <p:nvSpPr>
                    <p:cNvPr id="137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0" y="2804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38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750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39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" y="2694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40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" y="2638"/>
                      <a:ext cx="33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94" name="Group 150"/>
                <p:cNvGrpSpPr>
                  <a:grpSpLocks/>
                </p:cNvGrpSpPr>
                <p:nvPr/>
              </p:nvGrpSpPr>
              <p:grpSpPr bwMode="auto">
                <a:xfrm>
                  <a:off x="778" y="1339"/>
                  <a:ext cx="338" cy="1641"/>
                  <a:chOff x="778" y="1339"/>
                  <a:chExt cx="338" cy="1641"/>
                </a:xfrm>
              </p:grpSpPr>
              <p:grpSp>
                <p:nvGrpSpPr>
                  <p:cNvPr id="10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778" y="2364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27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28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29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30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31" name="Rectangle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03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779" y="2083"/>
                    <a:ext cx="337" cy="283"/>
                    <a:chOff x="720" y="2849"/>
                    <a:chExt cx="337" cy="283"/>
                  </a:xfrm>
                </p:grpSpPr>
                <p:sp>
                  <p:nvSpPr>
                    <p:cNvPr id="122" name="Rectangle 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2849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23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05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24" name="Rectangle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" y="2963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25" name="Rectangle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18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26" name="Rectangl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1" y="3076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04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778" y="2643"/>
                    <a:ext cx="337" cy="337"/>
                    <a:chOff x="784" y="2329"/>
                    <a:chExt cx="337" cy="337"/>
                  </a:xfrm>
                </p:grpSpPr>
                <p:grpSp>
                  <p:nvGrpSpPr>
                    <p:cNvPr id="115" name="Group 1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84" y="2329"/>
                      <a:ext cx="337" cy="283"/>
                      <a:chOff x="720" y="2849"/>
                      <a:chExt cx="337" cy="283"/>
                    </a:xfrm>
                  </p:grpSpPr>
                  <p:sp>
                    <p:nvSpPr>
                      <p:cNvPr id="117" name="Rectangle 1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2849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18" name="Rectangle 1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05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19" name="Rectangle 1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" y="2963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20" name="Rectangle 1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18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  <p:sp>
                    <p:nvSpPr>
                      <p:cNvPr id="121" name="Rectangle 1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1" y="3076"/>
                        <a:ext cx="336" cy="56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 dirty="0"/>
                      </a:p>
                    </p:txBody>
                  </p:sp>
                </p:grpSp>
                <p:sp>
                  <p:nvSpPr>
                    <p:cNvPr id="116" name="Rectangl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4" y="2610"/>
                      <a:ext cx="336" cy="5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05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778" y="1339"/>
                    <a:ext cx="337" cy="568"/>
                    <a:chOff x="778" y="1339"/>
                    <a:chExt cx="337" cy="568"/>
                  </a:xfrm>
                </p:grpSpPr>
                <p:sp>
                  <p:nvSpPr>
                    <p:cNvPr id="110" name="Rectangle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677"/>
                      <a:ext cx="336" cy="11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11" name="Rectangle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793"/>
                      <a:ext cx="336" cy="114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12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451"/>
                      <a:ext cx="336" cy="113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13" name="Rectangle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565"/>
                      <a:ext cx="336" cy="112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14" name="Rectangle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8" y="1339"/>
                      <a:ext cx="336" cy="113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06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779" y="1907"/>
                    <a:ext cx="337" cy="176"/>
                    <a:chOff x="779" y="1907"/>
                    <a:chExt cx="337" cy="176"/>
                  </a:xfrm>
                </p:grpSpPr>
                <p:sp>
                  <p:nvSpPr>
                    <p:cNvPr id="107" name="Rectangle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2023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08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9" y="1964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09" name="Rectangle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0" y="1907"/>
                      <a:ext cx="336" cy="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</p:grpSp>
            </p:grpSp>
            <p:sp>
              <p:nvSpPr>
                <p:cNvPr id="95" name="Line 145"/>
                <p:cNvSpPr>
                  <a:spLocks noChangeShapeType="1"/>
                </p:cNvSpPr>
                <p:nvPr/>
              </p:nvSpPr>
              <p:spPr bwMode="auto">
                <a:xfrm>
                  <a:off x="246" y="2979"/>
                  <a:ext cx="97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96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982" y="2972"/>
                  <a:ext cx="442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GB" sz="1000" b="1" dirty="0"/>
                    <a:t>WGS84</a:t>
                  </a:r>
                </a:p>
              </p:txBody>
            </p:sp>
            <p:sp>
              <p:nvSpPr>
                <p:cNvPr id="97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150" y="1836"/>
                  <a:ext cx="280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16 km</a:t>
                  </a:r>
                </a:p>
              </p:txBody>
            </p:sp>
            <p:sp>
              <p:nvSpPr>
                <p:cNvPr id="98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78" y="2884"/>
                  <a:ext cx="223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0 km</a:t>
                  </a:r>
                </a:p>
              </p:txBody>
            </p:sp>
            <p:sp>
              <p:nvSpPr>
                <p:cNvPr id="99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1114" y="1260"/>
                  <a:ext cx="511" cy="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30 </a:t>
                  </a:r>
                  <a:r>
                    <a:rPr lang="en-GB" sz="1000" b="1" dirty="0" smtClean="0"/>
                    <a:t>km ~10 hPa</a:t>
                  </a:r>
                  <a:endParaRPr lang="en-GB" sz="1000" b="1" dirty="0"/>
                </a:p>
              </p:txBody>
            </p:sp>
            <p:sp>
              <p:nvSpPr>
                <p:cNvPr id="100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1130" y="1832"/>
                  <a:ext cx="280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16 km</a:t>
                  </a:r>
                </a:p>
              </p:txBody>
            </p:sp>
            <p:sp>
              <p:nvSpPr>
                <p:cNvPr id="101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1150" y="2880"/>
                  <a:ext cx="223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1000" b="1" dirty="0"/>
                    <a:t>0 km</a:t>
                  </a:r>
                </a:p>
              </p:txBody>
            </p:sp>
          </p:grpSp>
        </p:grpSp>
        <p:sp>
          <p:nvSpPr>
            <p:cNvPr id="89" name="Line 168"/>
            <p:cNvSpPr>
              <a:spLocks noChangeShapeType="1"/>
            </p:cNvSpPr>
            <p:nvPr/>
          </p:nvSpPr>
          <p:spPr bwMode="auto">
            <a:xfrm>
              <a:off x="1196" y="1720"/>
              <a:ext cx="0" cy="16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90" name="Line 169"/>
            <p:cNvSpPr>
              <a:spLocks noChangeShapeType="1"/>
            </p:cNvSpPr>
            <p:nvPr/>
          </p:nvSpPr>
          <p:spPr bwMode="auto">
            <a:xfrm>
              <a:off x="860" y="1716"/>
              <a:ext cx="0" cy="16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</p:grpSp>
      <p:cxnSp>
        <p:nvCxnSpPr>
          <p:cNvPr id="164" name="Straight Connector 163"/>
          <p:cNvCxnSpPr>
            <a:stCxn id="89" idx="1"/>
          </p:cNvCxnSpPr>
          <p:nvPr/>
        </p:nvCxnSpPr>
        <p:spPr bwMode="auto">
          <a:xfrm flipV="1">
            <a:off x="2734071" y="5923757"/>
            <a:ext cx="1837929" cy="28257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</p:cxnSp>
      <p:pic>
        <p:nvPicPr>
          <p:cNvPr id="173" name="Picture 17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5" t="10000" r="4223" b="11666"/>
          <a:stretch/>
        </p:blipFill>
        <p:spPr>
          <a:xfrm>
            <a:off x="190797" y="547390"/>
            <a:ext cx="3314815" cy="2019944"/>
          </a:xfrm>
          <a:prstGeom prst="rect">
            <a:avLst/>
          </a:prstGeom>
        </p:spPr>
      </p:pic>
      <p:sp>
        <p:nvSpPr>
          <p:cNvPr id="177" name="TextBox 176"/>
          <p:cNvSpPr txBox="1"/>
          <p:nvPr/>
        </p:nvSpPr>
        <p:spPr>
          <a:xfrm>
            <a:off x="3653035" y="782230"/>
            <a:ext cx="2388536" cy="1323439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12 hrs coverage, ~72K “good” winds; ~11% increase in wind GOS</a:t>
            </a:r>
            <a:endParaRPr lang="en-GB" sz="2000" dirty="0">
              <a:latin typeface="+mn-lt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737640" y="4868039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  <a:latin typeface="+mn-lt"/>
              </a:rPr>
              <a:t>Rayleigh</a:t>
            </a:r>
            <a:endParaRPr lang="en-GB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046804" y="4990307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  <a:latin typeface="+mn-lt"/>
              </a:rPr>
              <a:t>Mie</a:t>
            </a:r>
            <a:endParaRPr lang="en-GB" sz="2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83" name="TextBox 182"/>
          <p:cNvSpPr txBox="1"/>
          <p:nvPr/>
        </p:nvSpPr>
        <p:spPr>
          <a:xfrm rot="20119852">
            <a:off x="7717132" y="5585225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n-lt"/>
              </a:rPr>
              <a:t>BRC</a:t>
            </a:r>
            <a:endParaRPr lang="en-GB" sz="2000" dirty="0">
              <a:latin typeface="+mn-lt"/>
            </a:endParaRPr>
          </a:p>
        </p:txBody>
      </p:sp>
      <p:pic>
        <p:nvPicPr>
          <p:cNvPr id="187" name="Picture 18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" r="9673"/>
          <a:stretch/>
        </p:blipFill>
        <p:spPr>
          <a:xfrm>
            <a:off x="4321990" y="4379119"/>
            <a:ext cx="4744355" cy="825103"/>
          </a:xfrm>
          <a:prstGeom prst="rect">
            <a:avLst/>
          </a:prstGeom>
          <a:noFill/>
          <a:effectLst>
            <a:softEdge rad="0"/>
          </a:effectLst>
          <a:scene3d>
            <a:camera prst="orthographicFront">
              <a:rot lat="2940000" lon="60000" rev="1260000"/>
            </a:camera>
            <a:lightRig rig="threePt" dir="t"/>
          </a:scene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5134" y="0"/>
            <a:ext cx="8801212" cy="708025"/>
          </a:xfrm>
        </p:spPr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xample Aeolus wind observation sampling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795667" y="5834212"/>
            <a:ext cx="4706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Continuous coverage along-track</a:t>
            </a:r>
            <a:endParaRPr lang="en-GB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25344" y="210566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UV lidar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5056" y="2689178"/>
            <a:ext cx="1813722" cy="101566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Mostly zonal component of wind</a:t>
            </a:r>
            <a:endParaRPr lang="en-GB" sz="20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7451" y="2229177"/>
            <a:ext cx="1249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Coverage up to ~83 </a:t>
            </a:r>
            <a:r>
              <a:rPr lang="en-GB" sz="1400" dirty="0"/>
              <a:t>°</a:t>
            </a:r>
            <a:r>
              <a:rPr lang="en-GB" sz="1400" dirty="0" smtClean="0"/>
              <a:t>N/S</a:t>
            </a:r>
            <a:endParaRPr lang="en-GB" sz="1400" dirty="0"/>
          </a:p>
        </p:txBody>
      </p:sp>
      <p:cxnSp>
        <p:nvCxnSpPr>
          <p:cNvPr id="11" name="Straight Arrow Connector 10"/>
          <p:cNvCxnSpPr>
            <a:stCxn id="177" idx="1"/>
          </p:cNvCxnSpPr>
          <p:nvPr/>
        </p:nvCxnSpPr>
        <p:spPr bwMode="auto">
          <a:xfrm flipH="1">
            <a:off x="3223021" y="1443950"/>
            <a:ext cx="430014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1" name="TextBox 160"/>
          <p:cNvSpPr txBox="1"/>
          <p:nvPr/>
        </p:nvSpPr>
        <p:spPr>
          <a:xfrm rot="20440321">
            <a:off x="3937090" y="4231549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observation</a:t>
            </a:r>
            <a:endParaRPr lang="en-GB" sz="1600" dirty="0"/>
          </a:p>
        </p:txBody>
      </p:sp>
      <p:cxnSp>
        <p:nvCxnSpPr>
          <p:cNvPr id="5" name="Straight Arrow Connector 4"/>
          <p:cNvCxnSpPr>
            <a:stCxn id="161" idx="2"/>
          </p:cNvCxnSpPr>
          <p:nvPr/>
        </p:nvCxnSpPr>
        <p:spPr>
          <a:xfrm>
            <a:off x="4615242" y="4560562"/>
            <a:ext cx="251529" cy="6377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4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81" grpId="0"/>
      <p:bldP spid="182" grpId="0"/>
      <p:bldP spid="2" grpId="0"/>
      <p:bldP spid="8" grpId="0" animBg="1"/>
      <p:bldP spid="9" grpId="0"/>
      <p:bldP spid="161" grpId="0"/>
    </p:bldLst>
  </p:timing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Committe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34445</TotalTime>
  <Words>2654</Words>
  <Application>Microsoft Office PowerPoint</Application>
  <PresentationFormat>On-screen Show (4:3)</PresentationFormat>
  <Paragraphs>482</Paragraphs>
  <Slides>54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Arial Black</vt:lpstr>
      <vt:lpstr>Calibri</vt:lpstr>
      <vt:lpstr>Cambria Math</vt:lpstr>
      <vt:lpstr>Times</vt:lpstr>
      <vt:lpstr>Wingdings</vt:lpstr>
      <vt:lpstr>ECMWF Light 4:3 blue</vt:lpstr>
      <vt:lpstr>ECMWF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Doppler wind lidar</vt:lpstr>
      <vt:lpstr>Two types of wind observations from Aeolus</vt:lpstr>
      <vt:lpstr>Example Aeolus wind observation sampling</vt:lpstr>
      <vt:lpstr>Aeolus spatial sampling</vt:lpstr>
      <vt:lpstr>Aeolus instrument data processing levels</vt:lpstr>
      <vt:lpstr>PowerPoint Presentation</vt:lpstr>
      <vt:lpstr>L2B product properties</vt:lpstr>
      <vt:lpstr>Simulated examples of L2B winds</vt:lpstr>
      <vt:lpstr>e.g. Aeolus simulator input: log10(scattering ratio) at 355 nm (derived from CALIPSO)</vt:lpstr>
      <vt:lpstr>PowerPoint Presentation</vt:lpstr>
      <vt:lpstr>PowerPoint Presentation</vt:lpstr>
      <vt:lpstr>L2B 1-σ estimates provided with each wind</vt:lpstr>
      <vt:lpstr>Typical L2B HLOS wind error statistics (2016) E2S input: ECMWF TcO1279 </vt:lpstr>
      <vt:lpstr>Typical ECMWF DA; assigned u-wind obs error</vt:lpstr>
      <vt:lpstr>Assessing appropriate averaging length scale </vt:lpstr>
      <vt:lpstr>ECMWF TcO1279 inputs to simulator: “truth”</vt:lpstr>
      <vt:lpstr>L2B wind error st. dev. vs. grouping length</vt:lpstr>
      <vt:lpstr>100 km group size</vt:lpstr>
      <vt:lpstr>10 km group size</vt:lpstr>
      <vt:lpstr>400 km group size</vt:lpstr>
      <vt:lpstr>L2B wind error st. dev. vs. grouping length</vt:lpstr>
      <vt:lpstr>L2B wind slope error vs. grouping length</vt:lpstr>
      <vt:lpstr>Vertical representativeness issues</vt:lpstr>
      <vt:lpstr>Mie test case in realistic atmosphere (ECMWF clouds) with “perfect” calibration</vt:lpstr>
      <vt:lpstr>Possible explanation for Mie slope error in ECMWF wind/cloud atmosphere</vt:lpstr>
      <vt:lpstr>Evidence in monitoring</vt:lpstr>
      <vt:lpstr>Test hypothesis: use same optical properties (clouds) but with zero vertical wind shear</vt:lpstr>
      <vt:lpstr>Data assimilation of Aeolus</vt:lpstr>
      <vt:lpstr>What level Aeolus product to assimilate in NWP?</vt:lpstr>
      <vt:lpstr>L2B HLOS wind assimilation</vt:lpstr>
      <vt:lpstr>Could L1B signals be assimilated?</vt:lpstr>
      <vt:lpstr>Where to get the data?</vt:lpstr>
      <vt:lpstr>PowerPoint Presentation</vt:lpstr>
      <vt:lpstr>Aeolus L2B products during the mission</vt:lpstr>
      <vt:lpstr>ADM-Aeolus operational L2B (winds) processing at ECMWF</vt:lpstr>
      <vt:lpstr>Advanced monitoring of L1B/L2B data</vt:lpstr>
      <vt:lpstr>Any questions?</vt:lpstr>
      <vt:lpstr>Data preparation</vt:lpstr>
      <vt:lpstr>PowerPoint Presentation</vt:lpstr>
      <vt:lpstr>Aeolus geometry</vt:lpstr>
      <vt:lpstr>PowerPoint Presentation</vt:lpstr>
      <vt:lpstr>L2B processor</vt:lpstr>
      <vt:lpstr>Classification into clear/cloudy: using L1B measurement level scattering ratio</vt:lpstr>
      <vt:lpstr>Grouping of measurements and accumulation</vt:lpstr>
      <vt:lpstr>PowerPoint Presentation</vt:lpstr>
      <vt:lpstr>Typical L2B HLOS wind error statistics (2014) E2S input: ECMWF T1279 </vt:lpstr>
      <vt:lpstr>L2B wind error sources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Michael Rennie</cp:lastModifiedBy>
  <cp:revision>1727</cp:revision>
  <cp:lastPrinted>2014-11-19T12:15:44Z</cp:lastPrinted>
  <dcterms:created xsi:type="dcterms:W3CDTF">2015-03-12T16:17:10Z</dcterms:created>
  <dcterms:modified xsi:type="dcterms:W3CDTF">2016-09-16T14:21:38Z</dcterms:modified>
</cp:coreProperties>
</file>