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547" r:id="rId5"/>
    <p:sldId id="546" r:id="rId6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6C8AAF"/>
    <a:srgbClr val="064E83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87" autoAdjust="0"/>
    <p:restoredTop sz="96327" autoAdjust="0"/>
  </p:normalViewPr>
  <p:slideViewPr>
    <p:cSldViewPr snapToGrid="0" snapToObjects="1" showGuides="1">
      <p:cViewPr varScale="1">
        <p:scale>
          <a:sx n="195" d="100"/>
          <a:sy n="195" d="100"/>
        </p:scale>
        <p:origin x="904" y="18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11/6/23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11/6/23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5959F42-CEE5-4BDB-AC82-3E6873DC4E24}" type="slidenum">
              <a:rPr lang="en-GB" sz="1400" b="0" strike="noStrike" spc="-1">
                <a:latin typeface="Times New Roman"/>
                <a:ea typeface="DejaVu Sans"/>
              </a:rPr>
              <a:t>1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0645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5959F42-CEE5-4BDB-AC82-3E6873DC4E24}" type="slidenum">
              <a:rPr lang="en-GB" sz="1400" b="0" strike="noStrike" spc="-1">
                <a:latin typeface="Times New Roman"/>
                <a:ea typeface="DejaVu Sans"/>
              </a:rPr>
              <a:t>2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2901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6, 2023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0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ecmwf.int/display/~daep/Notebook+example+for+T2m+2DO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2"/>
          <p:cNvSpPr/>
          <p:nvPr/>
        </p:nvSpPr>
        <p:spPr>
          <a:xfrm>
            <a:off x="609560" y="997763"/>
            <a:ext cx="10968494" cy="53009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793701" y="1181904"/>
            <a:ext cx="10968494" cy="53009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609560" y="1051542"/>
            <a:ext cx="5902274" cy="49567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 anchor="t"/>
          <a:lstStyle/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2DOI uses Python packages from Met Norway (</a:t>
            </a:r>
            <a:r>
              <a:rPr lang="en-GB" sz="1400" spc="-1" dirty="0" err="1">
                <a:solidFill>
                  <a:srgbClr val="000000"/>
                </a:solidFill>
                <a:highlight>
                  <a:srgbClr val="C0C0C0"/>
                </a:highlight>
                <a:latin typeface="Monaco" pitchFamily="2" charset="77"/>
                <a:cs typeface="Calibri" panose="020F0502020204030204" pitchFamily="34" charset="0"/>
              </a:rPr>
              <a:t>titanlib</a:t>
            </a: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400" spc="-1" dirty="0" err="1">
                <a:solidFill>
                  <a:srgbClr val="000000"/>
                </a:solidFill>
                <a:highlight>
                  <a:srgbClr val="C0C0C0"/>
                </a:highlight>
                <a:latin typeface="Monaco" pitchFamily="2" charset="77"/>
                <a:cs typeface="Calibri" panose="020F0502020204030204" pitchFamily="34" charset="0"/>
              </a:rPr>
              <a:t>gridpp</a:t>
            </a: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buClr>
                <a:srgbClr val="000000"/>
              </a:buClr>
            </a:pPr>
            <a:endParaRPr lang="en-GB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Changes to ifs-source, ifs-scripts, ifs-suites &amp; ifs-defaults</a:t>
            </a:r>
          </a:p>
          <a:p>
            <a:pPr>
              <a:buClr>
                <a:srgbClr val="000000"/>
              </a:buClr>
            </a:pPr>
            <a:endParaRPr lang="en-GB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added SAPP retrieval for NRT operational suite following David’s </a:t>
            </a:r>
            <a:r>
              <a:rPr lang="en-GB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Ascat</a:t>
            </a: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examples</a:t>
            </a:r>
          </a:p>
          <a:p>
            <a:pPr>
              <a:buClr>
                <a:srgbClr val="000000"/>
              </a:buClr>
            </a:pPr>
            <a:endParaRPr lang="en-GB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including </a:t>
            </a:r>
            <a:r>
              <a:rPr lang="en-GB" sz="1400" spc="-1" dirty="0">
                <a:solidFill>
                  <a:srgbClr val="000000"/>
                </a:solidFill>
                <a:highlight>
                  <a:srgbClr val="C0C0C0"/>
                </a:highlight>
                <a:latin typeface="Monaco" pitchFamily="2" charset="77"/>
                <a:cs typeface="Calibri" panose="020F0502020204030204" pitchFamily="34" charset="0"/>
              </a:rPr>
              <a:t>synop_bufr2odb.py</a:t>
            </a: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script to convert the retrieved SAPP </a:t>
            </a:r>
            <a:r>
              <a:rPr lang="en-GB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synop</a:t>
            </a:r>
            <a:r>
              <a:rPr lang="en-GB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observations from BUFR to ODB</a:t>
            </a:r>
          </a:p>
        </p:txBody>
      </p:sp>
      <p:sp>
        <p:nvSpPr>
          <p:cNvPr id="2" name="CustomShape 6">
            <a:extLst>
              <a:ext uri="{FF2B5EF4-FFF2-40B4-BE49-F238E27FC236}">
                <a16:creationId xmlns:a16="http://schemas.microsoft.com/office/drawing/2014/main" id="{CCB3C18A-35AB-BB67-0067-558A29FFA7AF}"/>
              </a:ext>
            </a:extLst>
          </p:cNvPr>
          <p:cNvSpPr/>
          <p:nvPr/>
        </p:nvSpPr>
        <p:spPr>
          <a:xfrm>
            <a:off x="607314" y="131432"/>
            <a:ext cx="7970156" cy="752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 anchor="t"/>
          <a:lstStyle/>
          <a:p>
            <a:r>
              <a:rPr lang="en-GB" sz="4398" spc="-1" dirty="0">
                <a:solidFill>
                  <a:srgbClr val="000000"/>
                </a:solidFill>
                <a:latin typeface="Calibri Light"/>
              </a:rPr>
              <a:t>Offline LDAS 2DOI Implementation</a:t>
            </a:r>
            <a:endParaRPr lang="en-GB" sz="4398" spc="-1" dirty="0">
              <a:latin typeface="Calibri Light"/>
            </a:endParaRPr>
          </a:p>
        </p:txBody>
      </p:sp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615B54E5-6395-92FF-C85C-A60570AA6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925" y="3992786"/>
            <a:ext cx="5113544" cy="239797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080BBE0-3271-C682-33FE-1CF035246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834" y="1846849"/>
            <a:ext cx="5560647" cy="3270121"/>
          </a:xfrm>
          <a:prstGeom prst="rect">
            <a:avLst/>
          </a:prstGeom>
          <a:ln>
            <a:solidFill>
              <a:srgbClr val="6C8AAF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031B3D-09B2-E025-0FE8-B4F9B1399717}"/>
              </a:ext>
            </a:extLst>
          </p:cNvPr>
          <p:cNvSpPr txBox="1"/>
          <p:nvPr/>
        </p:nvSpPr>
        <p:spPr>
          <a:xfrm>
            <a:off x="7362558" y="5116970"/>
            <a:ext cx="3859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Offline LDAS python utils package added to ifs-source</a:t>
            </a:r>
          </a:p>
        </p:txBody>
      </p:sp>
    </p:spTree>
    <p:extLst>
      <p:ext uri="{BB962C8B-B14F-4D97-AF65-F5344CB8AC3E}">
        <p14:creationId xmlns:p14="http://schemas.microsoft.com/office/powerpoint/2010/main" val="33399615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2"/>
          <p:cNvSpPr/>
          <p:nvPr/>
        </p:nvSpPr>
        <p:spPr>
          <a:xfrm>
            <a:off x="609560" y="997763"/>
            <a:ext cx="10968494" cy="53009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793701" y="1181904"/>
            <a:ext cx="10968494" cy="53009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 marL="552737"/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32" spc="-1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609560" y="1051542"/>
            <a:ext cx="6509098" cy="49567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 anchor="t"/>
          <a:lstStyle/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z="2177" spc="-1" dirty="0">
                <a:solidFill>
                  <a:srgbClr val="000000"/>
                </a:solidFill>
                <a:latin typeface="Calibri"/>
              </a:rPr>
              <a:t>Using 2DOI in Offline LDAS improves subsequent forecast only experiments for temperature and relative humidity vs. assimilation of ERA5 pseudo-observations</a:t>
            </a:r>
            <a:endParaRPr lang="en-GB" sz="2177" spc="-1" dirty="0">
              <a:latin typeface="Calibri"/>
            </a:endParaRPr>
          </a:p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z="2177" spc="-1" dirty="0">
                <a:solidFill>
                  <a:srgbClr val="000000"/>
                </a:solidFill>
                <a:latin typeface="Calibri"/>
              </a:rPr>
              <a:t>Plot (right) shows reductions in RMSE for Temperature at long lead times</a:t>
            </a:r>
          </a:p>
          <a:p>
            <a:pPr marL="344953" indent="-344953">
              <a:buClr>
                <a:srgbClr val="000000"/>
              </a:buClr>
              <a:buFont typeface="Arial"/>
              <a:buChar char="•"/>
            </a:pPr>
            <a:r>
              <a:rPr lang="en-GB" sz="2177" spc="-1" dirty="0">
                <a:solidFill>
                  <a:srgbClr val="000000"/>
                </a:solidFill>
                <a:latin typeface="Calibri"/>
              </a:rPr>
              <a:t>Can see how to implement the 2DOI in notebook here: </a:t>
            </a:r>
            <a:r>
              <a:rPr lang="en-GB" sz="1270" spc="-1" dirty="0">
                <a:solidFill>
                  <a:srgbClr val="000000"/>
                </a:solidFill>
                <a:ea typeface="+mn-lt"/>
                <a:cs typeface="+mn-lt"/>
                <a:hlinkClick r:id="rId3"/>
              </a:rPr>
              <a:t>confluence.ecmwf.int/display/~daep/Notebook+example+for+T2m+2DOI</a:t>
            </a:r>
            <a:r>
              <a:rPr lang="en-GB" sz="1270" spc="-1" dirty="0">
                <a:solidFill>
                  <a:srgbClr val="000000"/>
                </a:solidFill>
                <a:latin typeface="Calibri"/>
                <a:ea typeface="+mn-lt"/>
                <a:cs typeface="+mn-lt"/>
              </a:rPr>
              <a:t> </a:t>
            </a:r>
            <a:endParaRPr lang="en-GB" sz="1451" spc="-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CustomShape 6">
            <a:extLst>
              <a:ext uri="{FF2B5EF4-FFF2-40B4-BE49-F238E27FC236}">
                <a16:creationId xmlns:a16="http://schemas.microsoft.com/office/drawing/2014/main" id="{CCB3C18A-35AB-BB67-0067-558A29FFA7AF}"/>
              </a:ext>
            </a:extLst>
          </p:cNvPr>
          <p:cNvSpPr/>
          <p:nvPr/>
        </p:nvSpPr>
        <p:spPr>
          <a:xfrm>
            <a:off x="607315" y="131432"/>
            <a:ext cx="3891046" cy="7522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 anchor="t"/>
          <a:lstStyle/>
          <a:p>
            <a:r>
              <a:rPr lang="en-GB" sz="4398" spc="-1" dirty="0">
                <a:solidFill>
                  <a:srgbClr val="000000"/>
                </a:solidFill>
                <a:latin typeface="Calibri Light"/>
              </a:rPr>
              <a:t>2DOI Impact</a:t>
            </a:r>
            <a:endParaRPr lang="en-GB" sz="4398" spc="-1" dirty="0">
              <a:latin typeface="Calibri Light"/>
            </a:endParaRPr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90D30928-4372-74D5-65B5-04A661A6C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722" y="55279"/>
            <a:ext cx="4613596" cy="6807964"/>
          </a:xfrm>
          <a:prstGeom prst="rect">
            <a:avLst/>
          </a:prstGeom>
        </p:spPr>
      </p:pic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615B54E5-6395-92FF-C85C-A60570AA6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171" y="3845458"/>
            <a:ext cx="5113544" cy="239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989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BE5B23F872F249BA78B9EED1161059" ma:contentTypeVersion="2" ma:contentTypeDescription="Create a new document." ma:contentTypeScope="" ma:versionID="1562de66bdcae0938cbb0da2aa9de3a8">
  <xsd:schema xmlns:xsd="http://www.w3.org/2001/XMLSchema" xmlns:xs="http://www.w3.org/2001/XMLSchema" xmlns:p="http://schemas.microsoft.com/office/2006/metadata/properties" xmlns:ns2="34da5c7c-42ce-4f97-8e89-5ab6a0675279" targetNamespace="http://schemas.microsoft.com/office/2006/metadata/properties" ma:root="true" ma:fieldsID="e2ee1d9abc429cf7aea48e7d28e07128" ns2:_="">
    <xsd:import namespace="34da5c7c-42ce-4f97-8e89-5ab6a06752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da5c7c-42ce-4f97-8e89-5ab6a06752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C7391A-24E9-458E-ACEF-7669EE83A2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6E9600-85F3-4CCC-A1C1-254358A263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da5c7c-42ce-4f97-8e89-5ab6a06752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940C50-C4CE-40EC-9E91-05D71EB15BD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ECMWF Light 16:9 blue</Template>
  <TotalTime>16</TotalTime>
  <Words>134</Words>
  <Application>Microsoft Macintosh PowerPoint</Application>
  <PresentationFormat>Custom</PresentationFormat>
  <Paragraphs>87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Monaco</vt:lpstr>
      <vt:lpstr>Times New Roman</vt:lpstr>
      <vt:lpstr>ECMWF Light 16:9 blue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Ewan Pinnington</dc:creator>
  <cp:lastModifiedBy>Ewan Pinnington</cp:lastModifiedBy>
  <cp:revision>1</cp:revision>
  <cp:lastPrinted>2014-11-19T12:15:44Z</cp:lastPrinted>
  <dcterms:created xsi:type="dcterms:W3CDTF">2023-11-06T11:13:14Z</dcterms:created>
  <dcterms:modified xsi:type="dcterms:W3CDTF">2023-11-06T11:29:38Z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0x01010079BE5B23F872F249BA78B9EED1161059</vt:lpwstr>
  </property>
  <property fmtid="{D5CDD505-2E9C-101B-9397-08002B2CF9AE}" pid="3" name="Order">
    <vt:r8>1400</vt:r8>
  </property>
</Properties>
</file>