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1" r:id="rId2"/>
  </p:sldMasterIdLst>
  <p:notesMasterIdLst>
    <p:notesMasterId r:id="rId10"/>
  </p:notesMasterIdLst>
  <p:sldIdLst>
    <p:sldId id="256" r:id="rId3"/>
    <p:sldId id="542" r:id="rId4"/>
    <p:sldId id="259" r:id="rId5"/>
    <p:sldId id="598" r:id="rId6"/>
    <p:sldId id="543" r:id="rId7"/>
    <p:sldId id="548" r:id="rId8"/>
    <p:sldId id="545" r:id="rId9"/>
  </p:sldIdLst>
  <p:sldSz cx="13439775" cy="7559675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86"/>
    <p:restoredTop sz="94720"/>
  </p:normalViewPr>
  <p:slideViewPr>
    <p:cSldViewPr snapToGrid="0">
      <p:cViewPr varScale="1">
        <p:scale>
          <a:sx n="195" d="100"/>
          <a:sy n="195" d="100"/>
        </p:scale>
        <p:origin x="444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20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3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GB" sz="14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GB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GB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97B17633-B3D2-4258-B6CF-33B1FB5DE619}" type="slidenum">
              <a:rPr lang="en-GB" sz="1400" b="0" strike="noStrike" spc="-1">
                <a:latin typeface="Times New Roman"/>
              </a:rPr>
              <a:t>‹#›</a:t>
            </a:fld>
            <a:endParaRPr lang="en-GB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B787D9D0-95D8-4020-9B2C-85D6ED9E28A3}" type="slidenum">
              <a:rPr lang="en-GB" sz="1400" b="0" strike="noStrike" spc="-1">
                <a:latin typeface="Times New Roman"/>
                <a:ea typeface="DejaVu Sans"/>
              </a:rPr>
              <a:t>1</a:t>
            </a:fld>
            <a:endParaRPr lang="en-GB" sz="1400" b="0" strike="noStrike" spc="-1">
              <a:latin typeface="Times New Roman"/>
            </a:endParaRPr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5959F42-CEE5-4BDB-AC82-3E6873DC4E24}" type="slidenum">
              <a:rPr lang="en-GB" sz="1400" b="0" strike="noStrike" spc="-1">
                <a:latin typeface="Times New Roman"/>
                <a:ea typeface="DejaVu Sans"/>
              </a:rPr>
              <a:t>2</a:t>
            </a:fld>
            <a:endParaRPr lang="en-GB" sz="1400" b="0" strike="noStrike" spc="-1">
              <a:latin typeface="Times New Roman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30524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5959F42-CEE5-4BDB-AC82-3E6873DC4E24}" type="slidenum">
              <a:rPr lang="en-GB" sz="1400" b="0" strike="noStrike" spc="-1">
                <a:latin typeface="Times New Roman"/>
                <a:ea typeface="DejaVu Sans"/>
              </a:rPr>
              <a:t>3</a:t>
            </a:fld>
            <a:endParaRPr lang="en-GB" sz="1400" b="0" strike="noStrike" spc="-1">
              <a:latin typeface="Times New Roman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4278960" y="10157400"/>
            <a:ext cx="3280320" cy="533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/>
          <a:lstStyle/>
          <a:p>
            <a:pPr algn="r">
              <a:lnSpc>
                <a:spcPct val="100000"/>
              </a:lnSpc>
            </a:pPr>
            <a:fld id="{35959F42-CEE5-4BDB-AC82-3E6873DC4E24}" type="slidenum">
              <a:rPr lang="en-GB" sz="1400" b="0" strike="noStrike" spc="-1">
                <a:latin typeface="Times New Roman"/>
                <a:ea typeface="DejaVu Sans"/>
              </a:rPr>
              <a:t>5</a:t>
            </a:fld>
            <a:endParaRPr lang="en-GB" sz="1400" b="0" strike="noStrike" spc="-1">
              <a:latin typeface="Times New Roman"/>
            </a:endParaRPr>
          </a:p>
        </p:txBody>
      </p:sp>
      <p:sp>
        <p:nvSpPr>
          <p:cNvPr id="172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280" cy="4810680"/>
          </a:xfrm>
          <a:prstGeom prst="rect">
            <a:avLst/>
          </a:prstGeom>
        </p:spPr>
        <p:txBody>
          <a:bodyPr lIns="0" tIns="0" rIns="0" bIns="0"/>
          <a:lstStyle/>
          <a:p>
            <a:endParaRPr lang="en-GB" sz="2000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57871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1159128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924120" y="4518000"/>
            <a:ext cx="1159128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6863760" y="20124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6863760" y="45180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924120" y="45180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37321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843080" y="2012400"/>
            <a:ext cx="37321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8762400" y="2012400"/>
            <a:ext cx="37321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762400" y="4518000"/>
            <a:ext cx="37321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4843080" y="4518000"/>
            <a:ext cx="37321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924120" y="4518000"/>
            <a:ext cx="37321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bulle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1308984" y="294793"/>
            <a:ext cx="11655388" cy="472130"/>
          </a:xfrm>
          <a:prstGeom prst="rect">
            <a:avLst/>
          </a:prstGeom>
          <a:solidFill>
            <a:srgbClr val="62C4DD"/>
          </a:solidFill>
        </p:spPr>
        <p:txBody>
          <a:bodyPr vert="horz" lIns="108000" tIns="0" rIns="108000" bIns="0" rtlCol="0" anchor="ctr" anchorCtr="0">
            <a:normAutofit/>
          </a:bodyPr>
          <a:lstStyle>
            <a:lvl1pPr>
              <a:defRPr sz="3527" spc="-22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idx="1"/>
          </p:nvPr>
        </p:nvSpPr>
        <p:spPr>
          <a:xfrm>
            <a:off x="1308983" y="1144168"/>
            <a:ext cx="11655388" cy="5775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>
              <a:defRPr sz="3086">
                <a:solidFill>
                  <a:schemeClr val="tx1"/>
                </a:solidFill>
                <a:latin typeface="+mn-lt"/>
              </a:defRPr>
            </a:lvl1pPr>
            <a:lvl2pPr marL="297483" indent="-297483">
              <a:buClr>
                <a:schemeClr val="tx1"/>
              </a:buClr>
              <a:buSzPct val="130000"/>
              <a:tabLst/>
              <a:defRPr sz="2646">
                <a:solidFill>
                  <a:schemeClr val="tx1"/>
                </a:solidFill>
                <a:latin typeface="+mn-lt"/>
              </a:defRPr>
            </a:lvl2pPr>
            <a:lvl3pPr>
              <a:buClr>
                <a:schemeClr val="tx1"/>
              </a:buClr>
              <a:buSzPct val="130000"/>
              <a:buFont typeface="Arial" panose="020B0604020202020204" pitchFamily="34" charset="0"/>
              <a:buChar char="•"/>
              <a:defRPr sz="1984">
                <a:solidFill>
                  <a:schemeClr val="tx1"/>
                </a:solidFill>
                <a:latin typeface="+mn-lt"/>
              </a:defRPr>
            </a:lvl3pPr>
            <a:lvl4pPr>
              <a:buClr>
                <a:schemeClr val="tx1"/>
              </a:buClr>
              <a:buSzPct val="130000"/>
              <a:buFont typeface="Arial" panose="020B0604020202020204" pitchFamily="34" charset="0"/>
              <a:buChar char="•"/>
              <a:defRPr sz="1984">
                <a:solidFill>
                  <a:schemeClr val="tx1"/>
                </a:solidFill>
                <a:latin typeface="+mn-lt"/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First level continued</a:t>
            </a:r>
          </a:p>
          <a:p>
            <a:pPr lvl="2"/>
            <a:r>
              <a:rPr lang="en-US"/>
              <a:t>Second level</a:t>
            </a:r>
          </a:p>
          <a:p>
            <a:pPr lvl="3"/>
            <a:r>
              <a:rPr lang="en-US"/>
              <a:t>Third level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8243E64-CE5E-9A40-B8E8-2C6A36BF796F}"/>
              </a:ext>
            </a:extLst>
          </p:cNvPr>
          <p:cNvSpPr txBox="1"/>
          <p:nvPr userDrawn="1"/>
        </p:nvSpPr>
        <p:spPr>
          <a:xfrm>
            <a:off x="530577" y="7112211"/>
            <a:ext cx="4343038" cy="29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11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23">
                <a:solidFill>
                  <a:srgbClr val="62C4DD"/>
                </a:solidFill>
              </a:rPr>
              <a:t>CoCO2 – Prototype system for a Copernicus CO</a:t>
            </a:r>
            <a:r>
              <a:rPr lang="en-US" sz="1323" baseline="-25000">
                <a:solidFill>
                  <a:srgbClr val="62C4DD"/>
                </a:solidFill>
              </a:rPr>
              <a:t>2</a:t>
            </a:r>
            <a:r>
              <a:rPr lang="en-US" sz="1323">
                <a:solidFill>
                  <a:srgbClr val="62C4DD"/>
                </a:solidFill>
              </a:rPr>
              <a:t> service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2F80BE7-5CD7-C242-B3FB-987A55030A8D}"/>
              </a:ext>
            </a:extLst>
          </p:cNvPr>
          <p:cNvCxnSpPr>
            <a:cxnSpLocks/>
          </p:cNvCxnSpPr>
          <p:nvPr userDrawn="1"/>
        </p:nvCxnSpPr>
        <p:spPr>
          <a:xfrm>
            <a:off x="668014" y="1269280"/>
            <a:ext cx="0" cy="5650207"/>
          </a:xfrm>
          <a:prstGeom prst="line">
            <a:avLst/>
          </a:prstGeom>
          <a:ln w="31750">
            <a:solidFill>
              <a:srgbClr val="62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7132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>
            <a:extLst>
              <a:ext uri="{FF2B5EF4-FFF2-40B4-BE49-F238E27FC236}">
                <a16:creationId xmlns:a16="http://schemas.microsoft.com/office/drawing/2014/main" id="{DF9C8299-557F-4040-B0F3-70C7DBFCAD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308984" y="294793"/>
            <a:ext cx="11655388" cy="472130"/>
          </a:xfrm>
          <a:prstGeom prst="rect">
            <a:avLst/>
          </a:prstGeom>
          <a:solidFill>
            <a:srgbClr val="62C4DD"/>
          </a:solidFill>
        </p:spPr>
        <p:txBody>
          <a:bodyPr vert="horz" lIns="108000" tIns="0" rIns="108000" bIns="0" rtlCol="0" anchor="ctr" anchorCtr="0">
            <a:normAutofit/>
          </a:bodyPr>
          <a:lstStyle>
            <a:lvl1pPr>
              <a:defRPr sz="3527" spc="-22" baseline="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A069EEDA-858E-824E-8E61-B1CCE0CBF1E3}"/>
              </a:ext>
            </a:extLst>
          </p:cNvPr>
          <p:cNvCxnSpPr>
            <a:cxnSpLocks/>
          </p:cNvCxnSpPr>
          <p:nvPr userDrawn="1"/>
        </p:nvCxnSpPr>
        <p:spPr>
          <a:xfrm>
            <a:off x="668014" y="1269280"/>
            <a:ext cx="0" cy="5650207"/>
          </a:xfrm>
          <a:prstGeom prst="line">
            <a:avLst/>
          </a:prstGeom>
          <a:ln w="31750">
            <a:solidFill>
              <a:srgbClr val="62C4D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DAAF67D-C4DF-2A44-B90D-81D205B6211D}"/>
              </a:ext>
            </a:extLst>
          </p:cNvPr>
          <p:cNvSpPr txBox="1"/>
          <p:nvPr userDrawn="1"/>
        </p:nvSpPr>
        <p:spPr>
          <a:xfrm>
            <a:off x="530577" y="7112211"/>
            <a:ext cx="4343038" cy="295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6112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323">
                <a:solidFill>
                  <a:srgbClr val="62C4DD"/>
                </a:solidFill>
              </a:rPr>
              <a:t>CoCO2 – Prototype system for a Copernicus CO</a:t>
            </a:r>
            <a:r>
              <a:rPr lang="en-US" sz="1323" baseline="-25000">
                <a:solidFill>
                  <a:srgbClr val="62C4DD"/>
                </a:solidFill>
              </a:rPr>
              <a:t>2</a:t>
            </a:r>
            <a:r>
              <a:rPr lang="en-US" sz="1323">
                <a:solidFill>
                  <a:srgbClr val="62C4DD"/>
                </a:solidFill>
              </a:rPr>
              <a:t> service</a:t>
            </a:r>
          </a:p>
        </p:txBody>
      </p:sp>
    </p:spTree>
    <p:extLst>
      <p:ext uri="{BB962C8B-B14F-4D97-AF65-F5344CB8AC3E}">
        <p14:creationId xmlns:p14="http://schemas.microsoft.com/office/powerpoint/2010/main" val="78485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924120" y="2012400"/>
            <a:ext cx="11591280" cy="4796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1159128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565632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6863760" y="2012400"/>
            <a:ext cx="565632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924120" y="402480"/>
            <a:ext cx="11591280" cy="67730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GB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924120" y="45180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6863760" y="2012400"/>
            <a:ext cx="565632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5656320" cy="4796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6863760" y="20124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6863760" y="45180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924120" y="402480"/>
            <a:ext cx="11591280" cy="1460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 lang="en-US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924120" y="20124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6863760" y="2012400"/>
            <a:ext cx="565632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924120" y="4518000"/>
            <a:ext cx="11591280" cy="228780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dt"/>
          </p:nvPr>
        </p:nvSpPr>
        <p:spPr>
          <a:xfrm>
            <a:off x="924120" y="7006680"/>
            <a:ext cx="3023640" cy="402120"/>
          </a:xfrm>
          <a:prstGeom prst="rect">
            <a:avLst/>
          </a:prstGeom>
        </p:spPr>
        <p:txBody>
          <a:bodyPr anchor="ctr"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ftr"/>
          </p:nvPr>
        </p:nvSpPr>
        <p:spPr>
          <a:xfrm>
            <a:off x="4451760" y="7006680"/>
            <a:ext cx="4535640" cy="402120"/>
          </a:xfrm>
          <a:prstGeom prst="rect">
            <a:avLst/>
          </a:prstGeom>
        </p:spPr>
        <p:txBody>
          <a:bodyPr anchor="ctr"/>
          <a:lstStyle/>
          <a:p>
            <a:endParaRPr lang="en-GB" sz="2400" b="0" strike="noStrike" spc="-1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sldNum"/>
          </p:nvPr>
        </p:nvSpPr>
        <p:spPr>
          <a:xfrm>
            <a:off x="9491760" y="7006680"/>
            <a:ext cx="3023640" cy="402120"/>
          </a:xfrm>
          <a:prstGeom prst="rect">
            <a:avLst/>
          </a:prstGeom>
        </p:spPr>
        <p:txBody>
          <a:bodyPr anchor="ctr"/>
          <a:lstStyle/>
          <a:p>
            <a:pPr algn="r">
              <a:lnSpc>
                <a:spcPct val="100000"/>
              </a:lnSpc>
            </a:pPr>
            <a:fld id="{DF424232-A6BF-4B25-A70A-E916B34DFEB1}" type="slidenum">
              <a:rPr lang="en-GB" sz="133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en-GB" sz="1330" b="0" strike="noStrike" spc="-1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671760" y="301320"/>
            <a:ext cx="1209528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/>
              </a:rPr>
              <a:t>Click to edit the title text format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71760" y="1768680"/>
            <a:ext cx="120952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090" b="0" strike="noStrike" spc="-1">
                <a:solidFill>
                  <a:srgbClr val="000000"/>
                </a:solidFill>
                <a:latin typeface="Calibri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210" b="0" strike="noStrike" spc="-1">
                <a:solidFill>
                  <a:srgbClr val="000000"/>
                </a:solidFill>
                <a:latin typeface="Calibri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990" b="0" strike="noStrike" spc="-1">
                <a:solidFill>
                  <a:srgbClr val="000000"/>
                </a:solidFill>
                <a:latin typeface="Calibri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1990" b="0" strike="noStrike" spc="-1">
                <a:solidFill>
                  <a:srgbClr val="000000"/>
                </a:solidFill>
                <a:latin typeface="Calibri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/>
              </a:rPr>
              <a:t>Seventh Outline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9635366" y="7160024"/>
            <a:ext cx="3023949" cy="1695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fld id="{81D60167-4931-47E6-BA6A-407CBD079E47}" type="slidenum">
              <a:rPr lang="en-US" sz="1102" b="1" i="0" spc="-3" smtClean="0">
                <a:solidFill>
                  <a:srgbClr val="62C4DD"/>
                </a:solidFill>
                <a:latin typeface="Arial" charset="0"/>
                <a:ea typeface="Arial" charset="0"/>
                <a:cs typeface="Arial" charset="0"/>
              </a:rPr>
              <a:pPr algn="r"/>
              <a:t>‹#›</a:t>
            </a:fld>
            <a:endParaRPr lang="en-US" sz="1102" b="1" i="0">
              <a:solidFill>
                <a:srgbClr val="62C4DD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AC42C4EE-8C91-3043-8228-9A7E7CA3ED1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31" y="240764"/>
            <a:ext cx="976002" cy="928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427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88" r:id="rId2"/>
  </p:sldLayoutIdLst>
  <p:hf hdr="0" dt="0"/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sz="4850" b="0" i="0" kern="1200">
          <a:solidFill>
            <a:srgbClr val="141464"/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1007943" rtl="0" eaLnBrk="1" latinLnBrk="0" hangingPunct="1">
        <a:lnSpc>
          <a:spcPct val="90000"/>
        </a:lnSpc>
        <a:spcBef>
          <a:spcPts val="1102"/>
        </a:spcBef>
        <a:buFont typeface="Arial"/>
        <a:buNone/>
        <a:defRPr sz="2756" b="0" i="0" kern="1200">
          <a:solidFill>
            <a:srgbClr val="FF8C7F"/>
          </a:solidFill>
          <a:latin typeface="Arial" charset="0"/>
          <a:ea typeface="Arial" charset="0"/>
          <a:cs typeface="Arial" charset="0"/>
        </a:defRPr>
      </a:lvl1pPr>
      <a:lvl2pPr marL="0" indent="-158731" algn="l" defTabSz="1007943" rtl="0" eaLnBrk="1" latinLnBrk="0" hangingPunct="1">
        <a:lnSpc>
          <a:spcPct val="90000"/>
        </a:lnSpc>
        <a:spcBef>
          <a:spcPts val="1488"/>
        </a:spcBef>
        <a:buClr>
          <a:srgbClr val="FF8C7F"/>
        </a:buClr>
        <a:buFont typeface="Arial"/>
        <a:buChar char="•"/>
        <a:defRPr sz="2205" b="0" i="0" kern="1200">
          <a:solidFill>
            <a:srgbClr val="141464"/>
          </a:solidFill>
          <a:latin typeface="Arial" charset="0"/>
          <a:ea typeface="Arial" charset="0"/>
          <a:cs typeface="Arial" charset="0"/>
        </a:defRPr>
      </a:lvl2pPr>
      <a:lvl3pPr marL="436511" indent="-277780" algn="l" defTabSz="1007943" rtl="0" eaLnBrk="1" latinLnBrk="0" hangingPunct="1">
        <a:lnSpc>
          <a:spcPts val="2205"/>
        </a:lnSpc>
        <a:spcBef>
          <a:spcPts val="1213"/>
        </a:spcBef>
        <a:buClr>
          <a:srgbClr val="FF8C7F"/>
        </a:buClr>
        <a:buSzPct val="91000"/>
        <a:buFont typeface="Monaco" charset="0"/>
        <a:buChar char="-"/>
        <a:defRPr sz="1901" b="0" i="0" kern="1200">
          <a:solidFill>
            <a:srgbClr val="141464"/>
          </a:solidFill>
          <a:latin typeface="Arial" charset="0"/>
          <a:ea typeface="Arial" charset="0"/>
          <a:cs typeface="Arial" charset="0"/>
        </a:defRPr>
      </a:lvl3pPr>
      <a:lvl4pPr marL="753973" indent="-317462" algn="l" defTabSz="1007943" rtl="0" eaLnBrk="1" latinLnBrk="0" hangingPunct="1">
        <a:lnSpc>
          <a:spcPts val="2205"/>
        </a:lnSpc>
        <a:spcBef>
          <a:spcPts val="1246"/>
        </a:spcBef>
        <a:buClr>
          <a:srgbClr val="FF8C7F"/>
        </a:buClr>
        <a:buSzPct val="91000"/>
        <a:buFont typeface="Monaco" charset="0"/>
        <a:buChar char="-"/>
        <a:defRPr sz="1901" b="0" i="0" kern="1200">
          <a:solidFill>
            <a:srgbClr val="141464"/>
          </a:solidFill>
          <a:latin typeface="Arial" charset="0"/>
          <a:ea typeface="Arial" charset="0"/>
          <a:cs typeface="Arial" charset="0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/>
        <a:buChar char="•"/>
        <a:defRPr sz="1984" b="0" i="0" kern="1200">
          <a:solidFill>
            <a:srgbClr val="141464"/>
          </a:solidFill>
          <a:latin typeface="Arial" charset="0"/>
          <a:ea typeface="Arial" charset="0"/>
          <a:cs typeface="Arial" charset="0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406" userDrawn="1">
          <p15:clr>
            <a:srgbClr val="F26B43"/>
          </p15:clr>
        </p15:guide>
        <p15:guide id="2" pos="798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998640" y="138240"/>
            <a:ext cx="11627640" cy="4109760"/>
          </a:xfrm>
          <a:prstGeom prst="rect">
            <a:avLst/>
          </a:prstGeom>
          <a:noFill/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3740" spc="-1">
                <a:solidFill>
                  <a:srgbClr val="000000"/>
                </a:solidFill>
                <a:latin typeface="Calibri"/>
              </a:rPr>
              <a:t>Offline land data assimilation system</a:t>
            </a:r>
            <a:endParaRPr lang="en-US" sz="374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TextShape 2"/>
          <p:cNvSpPr txBox="1"/>
          <p:nvPr/>
        </p:nvSpPr>
        <p:spPr>
          <a:xfrm>
            <a:off x="531360" y="3311640"/>
            <a:ext cx="12094920" cy="18727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25000" lnSpcReduction="20000"/>
          </a:bodyPr>
          <a:lstStyle/>
          <a:p>
            <a:pPr algn="ctr">
              <a:lnSpc>
                <a:spcPct val="100000"/>
              </a:lnSpc>
              <a:spcBef>
                <a:spcPts val="1103"/>
              </a:spcBef>
            </a:pPr>
            <a:r>
              <a:rPr lang="en-GB" sz="12800" b="0" strike="noStrike" spc="-1" dirty="0">
                <a:solidFill>
                  <a:srgbClr val="000000"/>
                </a:solidFill>
                <a:latin typeface="Calibri"/>
              </a:rPr>
              <a:t>LSC 2023</a:t>
            </a:r>
            <a:endParaRPr lang="en-GB" sz="1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03"/>
              </a:spcBef>
            </a:pPr>
            <a:r>
              <a:rPr lang="en-GB" sz="12800" b="0" strike="noStrike" spc="-1" dirty="0">
                <a:solidFill>
                  <a:srgbClr val="000000"/>
                </a:solidFill>
                <a:latin typeface="Calibri"/>
              </a:rPr>
              <a:t>11</a:t>
            </a:r>
            <a:r>
              <a:rPr lang="en-GB" sz="12800" b="0" strike="noStrike" spc="-1" baseline="30000" dirty="0">
                <a:solidFill>
                  <a:srgbClr val="000000"/>
                </a:solidFill>
                <a:latin typeface="Calibri"/>
              </a:rPr>
              <a:t>th</a:t>
            </a:r>
            <a:r>
              <a:rPr lang="en-GB" sz="12800" b="0" strike="noStrike" spc="-1" dirty="0">
                <a:solidFill>
                  <a:srgbClr val="000000"/>
                </a:solidFill>
                <a:latin typeface="Calibri"/>
              </a:rPr>
              <a:t> October 2023</a:t>
            </a:r>
            <a:endParaRPr lang="en-GB" sz="1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03"/>
              </a:spcBef>
            </a:pPr>
            <a:endParaRPr lang="en-GB" sz="12800" b="0" strike="noStrike" spc="-1" dirty="0">
              <a:latin typeface="Arial"/>
            </a:endParaRPr>
          </a:p>
          <a:p>
            <a:pPr algn="ctr">
              <a:lnSpc>
                <a:spcPct val="100000"/>
              </a:lnSpc>
              <a:spcBef>
                <a:spcPts val="1103"/>
              </a:spcBef>
            </a:pPr>
            <a:r>
              <a:rPr lang="en-GB" sz="12800" b="0" strike="noStrike" spc="-1" dirty="0">
                <a:solidFill>
                  <a:srgbClr val="000000"/>
                </a:solidFill>
                <a:latin typeface="Calibri"/>
              </a:rPr>
              <a:t>David Fairbairn, Patricia de </a:t>
            </a:r>
            <a:r>
              <a:rPr lang="en-GB" sz="12800" b="0" strike="noStrike" spc="-1" dirty="0" err="1">
                <a:solidFill>
                  <a:srgbClr val="000000"/>
                </a:solidFill>
                <a:latin typeface="Calibri"/>
              </a:rPr>
              <a:t>Rosnay</a:t>
            </a:r>
            <a:r>
              <a:rPr lang="en-GB" sz="12800" b="0" strike="noStrike" spc="-1" dirty="0">
                <a:solidFill>
                  <a:srgbClr val="000000"/>
                </a:solidFill>
                <a:latin typeface="Calibri"/>
              </a:rPr>
              <a:t>, Ewan </a:t>
            </a:r>
            <a:r>
              <a:rPr lang="en-GB" sz="12800" b="0" strike="noStrike" spc="-1" dirty="0" err="1">
                <a:solidFill>
                  <a:srgbClr val="000000"/>
                </a:solidFill>
                <a:latin typeface="Calibri"/>
              </a:rPr>
              <a:t>Pinnington</a:t>
            </a:r>
            <a:r>
              <a:rPr lang="en-GB" sz="12800" b="0" strike="noStrike" spc="-1" dirty="0">
                <a:solidFill>
                  <a:srgbClr val="000000"/>
                </a:solidFill>
                <a:latin typeface="Calibri"/>
              </a:rPr>
              <a:t>, Kenta Ochi, Christoph Herbert, Peter Weston, Sebastien Garrigues </a:t>
            </a:r>
            <a:endParaRPr lang="en-GB" sz="12800" b="0" strike="noStrike" spc="-1" dirty="0">
              <a:latin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-327476" y="2760111"/>
            <a:ext cx="12094920" cy="438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672120" y="109908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875160" y="130212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875160" y="19116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640080" y="5773362"/>
            <a:ext cx="1256436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Adap</a:t>
            </a:r>
            <a:r>
              <a:rPr lang="en-GB" sz="2400" spc="-1">
                <a:solidFill>
                  <a:srgbClr val="000000"/>
                </a:solidFill>
                <a:latin typeface="Calibri"/>
              </a:rPr>
              <a:t>ted from H SAF suite by Clement </a:t>
            </a:r>
            <a:r>
              <a:rPr lang="en-GB" sz="2400" spc="-1" err="1">
                <a:solidFill>
                  <a:srgbClr val="000000"/>
                </a:solidFill>
                <a:latin typeface="Calibri"/>
              </a:rPr>
              <a:t>Albergel</a:t>
            </a:r>
            <a:r>
              <a:rPr lang="en-GB" sz="2400" spc="-1">
                <a:solidFill>
                  <a:srgbClr val="000000"/>
                </a:solidFill>
                <a:latin typeface="Calibri"/>
              </a:rPr>
              <a:t> (2016)</a:t>
            </a:r>
          </a:p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12-hour assimilation windows (0-12 h and 12-24h)</a:t>
            </a:r>
          </a:p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spc="-1">
                <a:solidFill>
                  <a:srgbClr val="000000"/>
                </a:solidFill>
                <a:latin typeface="Calibri"/>
              </a:rPr>
              <a:t>Option of EDA </a:t>
            </a:r>
            <a:r>
              <a:rPr lang="en-GB" sz="2400" b="1" spc="-1">
                <a:solidFill>
                  <a:srgbClr val="000000"/>
                </a:solidFill>
                <a:latin typeface="Calibri"/>
              </a:rPr>
              <a:t>H</a:t>
            </a:r>
            <a:r>
              <a:rPr lang="en-GB" sz="2400" spc="-1">
                <a:solidFill>
                  <a:srgbClr val="000000"/>
                </a:solidFill>
                <a:latin typeface="Calibri"/>
              </a:rPr>
              <a:t> Jacobians or finite differences in SEKF</a:t>
            </a:r>
            <a:endParaRPr lang="en-GB" sz="2400" b="0" strike="noStrike" spc="-1">
              <a:latin typeface="Arial"/>
            </a:endParaRPr>
          </a:p>
        </p:txBody>
      </p:sp>
      <p:sp>
        <p:nvSpPr>
          <p:cNvPr id="98" name="CustomShape 6"/>
          <p:cNvSpPr/>
          <p:nvPr/>
        </p:nvSpPr>
        <p:spPr>
          <a:xfrm>
            <a:off x="3173779" y="156240"/>
            <a:ext cx="6789729" cy="82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4850" b="0" strike="noStrike" spc="-1">
                <a:solidFill>
                  <a:srgbClr val="000000"/>
                </a:solidFill>
                <a:latin typeface="Calibri Light"/>
              </a:rPr>
              <a:t>1. Cycle 48R1 </a:t>
            </a:r>
            <a:endParaRPr lang="en-GB" sz="4850" b="0" strike="noStrike" spc="-1">
              <a:latin typeface="Arial"/>
            </a:endParaRPr>
          </a:p>
        </p:txBody>
      </p:sp>
      <p:pic>
        <p:nvPicPr>
          <p:cNvPr id="100" name="Picture 10"/>
          <p:cNvPicPr/>
          <p:nvPr/>
        </p:nvPicPr>
        <p:blipFill>
          <a:blip r:embed="rId3"/>
          <a:stretch/>
        </p:blipFill>
        <p:spPr>
          <a:xfrm>
            <a:off x="8972713" y="1570435"/>
            <a:ext cx="2447640" cy="4411080"/>
          </a:xfrm>
          <a:prstGeom prst="rect">
            <a:avLst/>
          </a:prstGeom>
          <a:ln>
            <a:noFill/>
          </a:ln>
        </p:spPr>
      </p:pic>
      <p:pic>
        <p:nvPicPr>
          <p:cNvPr id="101" name="Picture 14"/>
          <p:cNvPicPr/>
          <p:nvPr/>
        </p:nvPicPr>
        <p:blipFill>
          <a:blip r:embed="rId4"/>
          <a:stretch/>
        </p:blipFill>
        <p:spPr>
          <a:xfrm>
            <a:off x="559459" y="889253"/>
            <a:ext cx="1943898" cy="1219785"/>
          </a:xfrm>
          <a:prstGeom prst="rect">
            <a:avLst/>
          </a:prstGeom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BD91432-D03F-401A-BDD2-9EF43D1F5DD4}"/>
              </a:ext>
            </a:extLst>
          </p:cNvPr>
          <p:cNvSpPr/>
          <p:nvPr/>
        </p:nvSpPr>
        <p:spPr>
          <a:xfrm>
            <a:off x="8650829" y="6128448"/>
            <a:ext cx="67183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">
              <a:lnSpc>
                <a:spcPct val="100000"/>
              </a:lnSpc>
              <a:buClr>
                <a:srgbClr val="000000"/>
              </a:buClr>
            </a:pPr>
            <a:r>
              <a:rPr lang="en-GB" spc="-1">
                <a:solidFill>
                  <a:srgbClr val="000000"/>
                </a:solidFill>
                <a:latin typeface="Calibri"/>
              </a:rPr>
              <a:t>Simplified Extended Kalman (SEKF) filter of </a:t>
            </a:r>
          </a:p>
          <a:p>
            <a:pPr marL="360">
              <a:lnSpc>
                <a:spcPct val="100000"/>
              </a:lnSpc>
              <a:buClr>
                <a:srgbClr val="000000"/>
              </a:buClr>
            </a:pPr>
            <a:r>
              <a:rPr lang="en-GB" spc="-1">
                <a:solidFill>
                  <a:srgbClr val="000000"/>
                </a:solidFill>
                <a:latin typeface="Calibri"/>
              </a:rPr>
              <a:t>de </a:t>
            </a:r>
            <a:r>
              <a:rPr lang="en-GB" spc="-1" err="1">
                <a:solidFill>
                  <a:srgbClr val="000000"/>
                </a:solidFill>
                <a:latin typeface="Calibri"/>
              </a:rPr>
              <a:t>Rosnay</a:t>
            </a:r>
            <a:r>
              <a:rPr lang="en-GB" spc="-1">
                <a:solidFill>
                  <a:srgbClr val="000000"/>
                </a:solidFill>
                <a:latin typeface="Calibri"/>
              </a:rPr>
              <a:t> et al., 2013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7F04709-75FC-4B2F-B3C3-D49664153420}"/>
              </a:ext>
            </a:extLst>
          </p:cNvPr>
          <p:cNvSpPr/>
          <p:nvPr/>
        </p:nvSpPr>
        <p:spPr>
          <a:xfrm>
            <a:off x="2616018" y="1332844"/>
            <a:ext cx="20842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BZ" sz="1200"/>
              <a:t>SSM derived from </a:t>
            </a:r>
          </a:p>
          <a:p>
            <a:r>
              <a:rPr lang="en-BZ" sz="1200"/>
              <a:t>change-detection approach </a:t>
            </a:r>
          </a:p>
          <a:p>
            <a:r>
              <a:rPr lang="en-BZ" sz="1200"/>
              <a:t>(Wagner et al., 1999)</a:t>
            </a:r>
            <a:endParaRPr lang="en-GB" sz="120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F92D5F20-A3DB-DE02-BD3C-B72E3BB89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1919" y="1068700"/>
            <a:ext cx="2124075" cy="900430"/>
          </a:xfrm>
          <a:prstGeom prst="rect">
            <a:avLst/>
          </a:prstGeom>
          <a:solidFill>
            <a:srgbClr val="FFFFFF"/>
          </a:solidFill>
          <a:ln w="38100">
            <a:solidFill>
              <a:srgbClr val="70AD47">
                <a:lumMod val="60000"/>
                <a:lumOff val="4000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2000" b="1" kern="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Atmospheric forcing </a:t>
            </a:r>
            <a:endParaRPr lang="en-GB" sz="1200" kern="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F657AB2F-59AF-8F66-11C2-484D05FF0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893" y="2398873"/>
            <a:ext cx="1762125" cy="90043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HTESSEL land surface model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D857DAC9-7E94-B450-1C82-77CE7BDE2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3888" y="3606075"/>
            <a:ext cx="2124075" cy="40703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EKF SM analysis 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05391AF5-1EA7-C0BD-9BFA-EB19E8E95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59" y="2887095"/>
            <a:ext cx="1783245" cy="1600182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observations: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ASCAT SM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T2m/RH2m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AF1DC0FD-8CA6-D0BB-45A2-1309F2ABC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58" y="4641692"/>
            <a:ext cx="2186106" cy="870955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Output fields: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 layers 1-3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Left-up Arrow 20">
            <a:extLst>
              <a:ext uri="{FF2B5EF4-FFF2-40B4-BE49-F238E27FC236}">
                <a16:creationId xmlns:a16="http://schemas.microsoft.com/office/drawing/2014/main" id="{312BCF39-76A9-A850-7D89-26420D510528}"/>
              </a:ext>
            </a:extLst>
          </p:cNvPr>
          <p:cNvSpPr/>
          <p:nvPr/>
        </p:nvSpPr>
        <p:spPr>
          <a:xfrm rot="10800000">
            <a:off x="4524412" y="2808655"/>
            <a:ext cx="794479" cy="715618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CC7A8FB2-B1A7-38CA-F3CA-CA2B53BDB629}"/>
              </a:ext>
            </a:extLst>
          </p:cNvPr>
          <p:cNvSpPr/>
          <p:nvPr/>
        </p:nvSpPr>
        <p:spPr>
          <a:xfrm>
            <a:off x="6157179" y="2039488"/>
            <a:ext cx="329784" cy="31844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F7D75AE3-8A42-DF36-C135-4CDCE59631C0}"/>
              </a:ext>
            </a:extLst>
          </p:cNvPr>
          <p:cNvSpPr/>
          <p:nvPr/>
        </p:nvSpPr>
        <p:spPr>
          <a:xfrm>
            <a:off x="4370459" y="4134189"/>
            <a:ext cx="426682" cy="42146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F52EFC90-D89A-CCEB-54DC-B925126CC317}"/>
              </a:ext>
            </a:extLst>
          </p:cNvPr>
          <p:cNvSpPr/>
          <p:nvPr/>
        </p:nvSpPr>
        <p:spPr>
          <a:xfrm rot="16200000">
            <a:off x="2377229" y="3600323"/>
            <a:ext cx="426682" cy="4805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52237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Shape 1"/>
          <p:cNvSpPr txBox="1"/>
          <p:nvPr/>
        </p:nvSpPr>
        <p:spPr>
          <a:xfrm>
            <a:off x="1141560" y="2718953"/>
            <a:ext cx="12094920" cy="4384440"/>
          </a:xfrm>
          <a:prstGeom prst="rect">
            <a:avLst/>
          </a:prstGeom>
          <a:noFill/>
          <a:ln>
            <a:noFill/>
          </a:ln>
        </p:spPr>
        <p:txBody>
          <a:bodyPr/>
          <a:lstStyle/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100000"/>
              </a:lnSpc>
            </a:pPr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  <a:p>
            <a:endParaRPr lang="en-US" sz="309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CustomShape 2"/>
          <p:cNvSpPr/>
          <p:nvPr/>
        </p:nvSpPr>
        <p:spPr>
          <a:xfrm>
            <a:off x="672120" y="109908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875160" y="130212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875160" y="19116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672120" y="5862622"/>
            <a:ext cx="1256436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Addition of snow depth analysis </a:t>
            </a:r>
          </a:p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spc="-1">
                <a:solidFill>
                  <a:srgbClr val="000000"/>
                </a:solidFill>
                <a:latin typeface="Calibri"/>
              </a:rPr>
              <a:t>Optimization of python code for higher resolution analyses</a:t>
            </a:r>
          </a:p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>
                <a:solidFill>
                  <a:srgbClr val="000000"/>
                </a:solidFill>
                <a:latin typeface="Calibri"/>
              </a:rPr>
              <a:t>Adaptive SM bias-correction</a:t>
            </a:r>
            <a:endParaRPr lang="en-GB" sz="2400" b="0" strike="noStrike" spc="-1">
              <a:latin typeface="Arial"/>
            </a:endParaRPr>
          </a:p>
        </p:txBody>
      </p:sp>
      <p:sp>
        <p:nvSpPr>
          <p:cNvPr id="98" name="CustomShape 6"/>
          <p:cNvSpPr/>
          <p:nvPr/>
        </p:nvSpPr>
        <p:spPr>
          <a:xfrm>
            <a:off x="3173779" y="156240"/>
            <a:ext cx="6789729" cy="82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4850" spc="-1">
                <a:solidFill>
                  <a:srgbClr val="000000"/>
                </a:solidFill>
                <a:latin typeface="Calibri Light"/>
              </a:rPr>
              <a:t>2</a:t>
            </a:r>
            <a:r>
              <a:rPr lang="en-GB" sz="4850" b="0" strike="noStrike" spc="-1">
                <a:solidFill>
                  <a:srgbClr val="000000"/>
                </a:solidFill>
                <a:latin typeface="Calibri Light"/>
              </a:rPr>
              <a:t>. Cycle 49R1 </a:t>
            </a:r>
            <a:endParaRPr lang="en-GB" sz="4850" b="0" strike="noStrike" spc="-1">
              <a:latin typeface="Arial"/>
            </a:endParaRPr>
          </a:p>
        </p:txBody>
      </p:sp>
      <p:pic>
        <p:nvPicPr>
          <p:cNvPr id="101" name="Picture 14"/>
          <p:cNvPicPr/>
          <p:nvPr/>
        </p:nvPicPr>
        <p:blipFill>
          <a:blip r:embed="rId3"/>
          <a:stretch/>
        </p:blipFill>
        <p:spPr>
          <a:xfrm>
            <a:off x="641056" y="935523"/>
            <a:ext cx="1943898" cy="1219785"/>
          </a:xfrm>
          <a:prstGeom prst="rect">
            <a:avLst/>
          </a:prstGeom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7F04709-75FC-4B2F-B3C3-D49664153420}"/>
              </a:ext>
            </a:extLst>
          </p:cNvPr>
          <p:cNvSpPr/>
          <p:nvPr/>
        </p:nvSpPr>
        <p:spPr>
          <a:xfrm>
            <a:off x="2616018" y="1332844"/>
            <a:ext cx="208422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BZ" sz="1200"/>
              <a:t>SSM derived from </a:t>
            </a:r>
          </a:p>
          <a:p>
            <a:r>
              <a:rPr lang="en-BZ" sz="1200"/>
              <a:t>change-detection approach </a:t>
            </a:r>
          </a:p>
          <a:p>
            <a:r>
              <a:rPr lang="en-BZ" sz="1200"/>
              <a:t>(Wagner et al., 1999)</a:t>
            </a:r>
            <a:endParaRPr lang="en-GB" sz="1200"/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F92D5F20-A3DB-DE02-BD3C-B72E3BB898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91919" y="1068700"/>
            <a:ext cx="2124075" cy="900430"/>
          </a:xfrm>
          <a:prstGeom prst="rect">
            <a:avLst/>
          </a:prstGeom>
          <a:solidFill>
            <a:srgbClr val="FFFFFF"/>
          </a:solidFill>
          <a:ln w="38100">
            <a:solidFill>
              <a:srgbClr val="70AD47">
                <a:lumMod val="60000"/>
                <a:lumOff val="4000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2000" b="1" kern="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Atmospheric forcing </a:t>
            </a:r>
            <a:endParaRPr lang="en-GB" sz="1200" kern="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F657AB2F-59AF-8F66-11C2-484D05FF02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2893" y="2398873"/>
            <a:ext cx="1762125" cy="90043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HTESSEL land surface model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D857DAC9-7E94-B450-1C82-77CE7BDE2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3888" y="3606075"/>
            <a:ext cx="2124075" cy="40703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EKF SM analysis 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CA5503CF-8750-FC7D-6A9F-7BE688D3F7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994" y="3620837"/>
            <a:ext cx="2124075" cy="40703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EKF snow analysis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05391AF5-1EA7-C0BD-9BFA-EB19E8E95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559" y="2887095"/>
            <a:ext cx="1783245" cy="1600182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observations: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ASCAT SM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T2m/RH2m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AF1DC0FD-8CA6-D0BB-45A2-1309F2ABC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71858" y="4641692"/>
            <a:ext cx="2186106" cy="870955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Output fields: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 layers 1-3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Left-up Arrow 20">
            <a:extLst>
              <a:ext uri="{FF2B5EF4-FFF2-40B4-BE49-F238E27FC236}">
                <a16:creationId xmlns:a16="http://schemas.microsoft.com/office/drawing/2014/main" id="{312BCF39-76A9-A850-7D89-26420D510528}"/>
              </a:ext>
            </a:extLst>
          </p:cNvPr>
          <p:cNvSpPr/>
          <p:nvPr/>
        </p:nvSpPr>
        <p:spPr>
          <a:xfrm rot="10800000">
            <a:off x="4524412" y="2808655"/>
            <a:ext cx="794479" cy="715618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Left-up Arrow 21">
            <a:extLst>
              <a:ext uri="{FF2B5EF4-FFF2-40B4-BE49-F238E27FC236}">
                <a16:creationId xmlns:a16="http://schemas.microsoft.com/office/drawing/2014/main" id="{DE439363-116B-5680-90FD-22669EC80589}"/>
              </a:ext>
            </a:extLst>
          </p:cNvPr>
          <p:cNvSpPr/>
          <p:nvPr/>
        </p:nvSpPr>
        <p:spPr>
          <a:xfrm rot="16200000">
            <a:off x="7149590" y="2809068"/>
            <a:ext cx="794479" cy="715618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>
            <a:extLst>
              <a:ext uri="{FF2B5EF4-FFF2-40B4-BE49-F238E27FC236}">
                <a16:creationId xmlns:a16="http://schemas.microsoft.com/office/drawing/2014/main" id="{CC7A8FB2-B1A7-38CA-F3CA-CA2B53BDB629}"/>
              </a:ext>
            </a:extLst>
          </p:cNvPr>
          <p:cNvSpPr/>
          <p:nvPr/>
        </p:nvSpPr>
        <p:spPr>
          <a:xfrm>
            <a:off x="6157179" y="2039488"/>
            <a:ext cx="329784" cy="31844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>
            <a:extLst>
              <a:ext uri="{FF2B5EF4-FFF2-40B4-BE49-F238E27FC236}">
                <a16:creationId xmlns:a16="http://schemas.microsoft.com/office/drawing/2014/main" id="{F7D75AE3-8A42-DF36-C135-4CDCE59631C0}"/>
              </a:ext>
            </a:extLst>
          </p:cNvPr>
          <p:cNvSpPr/>
          <p:nvPr/>
        </p:nvSpPr>
        <p:spPr>
          <a:xfrm>
            <a:off x="4370459" y="4134189"/>
            <a:ext cx="426682" cy="42146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 Box 2">
            <a:extLst>
              <a:ext uri="{FF2B5EF4-FFF2-40B4-BE49-F238E27FC236}">
                <a16:creationId xmlns:a16="http://schemas.microsoft.com/office/drawing/2014/main" id="{8332D2CC-6909-BF0C-6BA0-7EB362F67E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98958" y="4694476"/>
            <a:ext cx="2186106" cy="870955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Output fields: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Snow depth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7" name="Down Arrow 26">
            <a:extLst>
              <a:ext uri="{FF2B5EF4-FFF2-40B4-BE49-F238E27FC236}">
                <a16:creationId xmlns:a16="http://schemas.microsoft.com/office/drawing/2014/main" id="{09AB5070-49E1-B8AF-1490-E25E2E102763}"/>
              </a:ext>
            </a:extLst>
          </p:cNvPr>
          <p:cNvSpPr/>
          <p:nvPr/>
        </p:nvSpPr>
        <p:spPr>
          <a:xfrm>
            <a:off x="8101555" y="4180207"/>
            <a:ext cx="426682" cy="42146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F52EFC90-D89A-CCEB-54DC-B925126CC317}"/>
              </a:ext>
            </a:extLst>
          </p:cNvPr>
          <p:cNvSpPr/>
          <p:nvPr/>
        </p:nvSpPr>
        <p:spPr>
          <a:xfrm rot="16200000">
            <a:off x="2377229" y="3600323"/>
            <a:ext cx="426682" cy="4805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>
            <a:extLst>
              <a:ext uri="{FF2B5EF4-FFF2-40B4-BE49-F238E27FC236}">
                <a16:creationId xmlns:a16="http://schemas.microsoft.com/office/drawing/2014/main" id="{5C955D32-35EE-7CD9-3CF9-6D6D81D2545B}"/>
              </a:ext>
            </a:extLst>
          </p:cNvPr>
          <p:cNvSpPr/>
          <p:nvPr/>
        </p:nvSpPr>
        <p:spPr>
          <a:xfrm rot="5400000">
            <a:off x="9584675" y="3559491"/>
            <a:ext cx="426682" cy="4805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 Box 2">
            <a:extLst>
              <a:ext uri="{FF2B5EF4-FFF2-40B4-BE49-F238E27FC236}">
                <a16:creationId xmlns:a16="http://schemas.microsoft.com/office/drawing/2014/main" id="{F52616F9-BF45-53AB-4239-66A2D6AE8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8134" y="2887095"/>
            <a:ext cx="1783245" cy="1497589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observations: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IMS snow cover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0E2F93A-5AE2-9F2F-E374-3DA4AB098F1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618"/>
          <a:stretch/>
        </p:blipFill>
        <p:spPr bwMode="auto">
          <a:xfrm>
            <a:off x="9963508" y="1540980"/>
            <a:ext cx="2558396" cy="122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2912E5-0EAB-2688-63CC-A7FFCCB95F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50" y="2216083"/>
            <a:ext cx="6626310" cy="5187352"/>
          </a:xfrm>
          <a:prstGeom prst="rect">
            <a:avLst/>
          </a:prstGeom>
        </p:spPr>
      </p:pic>
      <p:sp>
        <p:nvSpPr>
          <p:cNvPr id="8" name="CustomShape 6">
            <a:extLst>
              <a:ext uri="{FF2B5EF4-FFF2-40B4-BE49-F238E27FC236}">
                <a16:creationId xmlns:a16="http://schemas.microsoft.com/office/drawing/2014/main" id="{43ED5A44-66EC-5B36-74B4-3735FAEE3E9A}"/>
              </a:ext>
            </a:extLst>
          </p:cNvPr>
          <p:cNvSpPr/>
          <p:nvPr/>
        </p:nvSpPr>
        <p:spPr>
          <a:xfrm>
            <a:off x="3173779" y="156240"/>
            <a:ext cx="6789729" cy="82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4850" b="0" strike="noStrike" spc="-1" dirty="0">
                <a:solidFill>
                  <a:srgbClr val="000000"/>
                </a:solidFill>
                <a:latin typeface="Calibri Light"/>
              </a:rPr>
              <a:t>3. Example applications</a:t>
            </a:r>
            <a:endParaRPr lang="en-GB" sz="4850" b="0" strike="noStrike" spc="-1" dirty="0">
              <a:latin typeface="Arial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26DCAF-D302-08AC-0804-DBDA7ED85128}"/>
              </a:ext>
            </a:extLst>
          </p:cNvPr>
          <p:cNvSpPr txBox="1"/>
          <p:nvPr/>
        </p:nvSpPr>
        <p:spPr>
          <a:xfrm>
            <a:off x="736299" y="6880360"/>
            <a:ext cx="6721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8AD18"/>
                </a:solidFill>
              </a:rPr>
              <a:t>Drought captured over Europe</a:t>
            </a:r>
            <a:endParaRPr lang="en-US" dirty="0"/>
          </a:p>
        </p:txBody>
      </p:sp>
      <p:pic>
        <p:nvPicPr>
          <p:cNvPr id="12" name="図 3">
            <a:extLst>
              <a:ext uri="{FF2B5EF4-FFF2-40B4-BE49-F238E27FC236}">
                <a16:creationId xmlns:a16="http://schemas.microsoft.com/office/drawing/2014/main" id="{35AD710E-CE2E-D257-92B3-54C2FF5E8D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005" t="1576" r="50800" b="17373"/>
          <a:stretch/>
        </p:blipFill>
        <p:spPr>
          <a:xfrm>
            <a:off x="7457733" y="2138137"/>
            <a:ext cx="5324604" cy="4556138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C205203-3908-C642-7EC2-23E2E9B641F7}"/>
              </a:ext>
            </a:extLst>
          </p:cNvPr>
          <p:cNvSpPr/>
          <p:nvPr/>
        </p:nvSpPr>
        <p:spPr>
          <a:xfrm>
            <a:off x="888699" y="1722152"/>
            <a:ext cx="5483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Offline</a:t>
            </a:r>
            <a:r>
              <a:rPr lang="en-GB" b="1" dirty="0"/>
              <a:t> </a:t>
            </a:r>
            <a:r>
              <a:rPr lang="en-GB" dirty="0"/>
              <a:t>soil moisture analysis (28-100 cm depth) anomaly (%) with respect to 1992-2021 mean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FC4C92D-B69F-D1FF-4807-8A42152907AD}"/>
              </a:ext>
            </a:extLst>
          </p:cNvPr>
          <p:cNvSpPr/>
          <p:nvPr/>
        </p:nvSpPr>
        <p:spPr>
          <a:xfrm>
            <a:off x="7457733" y="1491806"/>
            <a:ext cx="54837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Offline</a:t>
            </a:r>
            <a:r>
              <a:rPr lang="en-GB" b="1" dirty="0"/>
              <a:t> </a:t>
            </a:r>
            <a:r>
              <a:rPr lang="en-GB" dirty="0"/>
              <a:t>snow depth analysis comparison with ERA5 and open loop (model only)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E1F94AD-0940-3368-3AC2-9545921DBF2E}"/>
              </a:ext>
            </a:extLst>
          </p:cNvPr>
          <p:cNvSpPr txBox="1"/>
          <p:nvPr/>
        </p:nvSpPr>
        <p:spPr>
          <a:xfrm>
            <a:off x="7663682" y="6747737"/>
            <a:ext cx="672143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8AD18"/>
                </a:solidFill>
              </a:rPr>
              <a:t>Improved snow depth in offline analysis – </a:t>
            </a:r>
          </a:p>
          <a:p>
            <a:r>
              <a:rPr lang="en-GB" b="1" dirty="0">
                <a:solidFill>
                  <a:srgbClr val="F8AD18"/>
                </a:solidFill>
              </a:rPr>
              <a:t>Kenta Ochi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0991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2"/>
          <p:cNvSpPr/>
          <p:nvPr/>
        </p:nvSpPr>
        <p:spPr>
          <a:xfrm>
            <a:off x="672120" y="109908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5" name="CustomShape 3"/>
          <p:cNvSpPr/>
          <p:nvPr/>
        </p:nvSpPr>
        <p:spPr>
          <a:xfrm>
            <a:off x="875160" y="130212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6" name="CustomShape 4"/>
          <p:cNvSpPr/>
          <p:nvPr/>
        </p:nvSpPr>
        <p:spPr>
          <a:xfrm>
            <a:off x="875160" y="191160"/>
            <a:ext cx="12094200" cy="58449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/>
          <a:lstStyle/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marL="609480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 algn="ctr"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  <a:p>
            <a:pPr>
              <a:lnSpc>
                <a:spcPct val="100000"/>
              </a:lnSpc>
            </a:pPr>
            <a:endParaRPr lang="en-GB" sz="1800" b="0" strike="noStrike" spc="-1">
              <a:latin typeface="Arial"/>
            </a:endParaRPr>
          </a:p>
        </p:txBody>
      </p:sp>
      <p:sp>
        <p:nvSpPr>
          <p:cNvPr id="97" name="CustomShape 5"/>
          <p:cNvSpPr/>
          <p:nvPr/>
        </p:nvSpPr>
        <p:spPr>
          <a:xfrm>
            <a:off x="672120" y="5291223"/>
            <a:ext cx="12564360" cy="1187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Currently external T2m/RH2m analysis (e.g. from 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ERA5) used as pseudo </a:t>
            </a:r>
            <a:r>
              <a:rPr lang="en-GB" sz="2400" spc="-1" dirty="0" err="1">
                <a:solidFill>
                  <a:srgbClr val="000000"/>
                </a:solidFill>
                <a:latin typeface="Calibri"/>
              </a:rPr>
              <a:t>obs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for SEKF – inconsistencies between offline cycle 48R1 and ERA5 (cycle 41R2)</a:t>
            </a:r>
          </a:p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Development of 2D OI screen-level analysis as input </a:t>
            </a:r>
            <a:r>
              <a:rPr lang="en-GB" sz="2400" b="0" strike="noStrike" spc="-1" dirty="0" err="1">
                <a:solidFill>
                  <a:srgbClr val="000000"/>
                </a:solidFill>
                <a:latin typeface="Calibri"/>
              </a:rPr>
              <a:t>obs</a:t>
            </a: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 for SEKF SM analysis</a:t>
            </a:r>
          </a:p>
          <a:p>
            <a:pPr marL="380880" indent="-3805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GB" sz="2400" b="0" strike="noStrike" spc="-1" dirty="0">
                <a:solidFill>
                  <a:srgbClr val="000000"/>
                </a:solidFill>
                <a:latin typeface="Calibri"/>
              </a:rPr>
              <a:t>New suite</a:t>
            </a:r>
            <a:r>
              <a:rPr lang="en-GB" sz="2400" spc="-1" dirty="0">
                <a:solidFill>
                  <a:srgbClr val="000000"/>
                </a:solidFill>
                <a:latin typeface="Calibri"/>
              </a:rPr>
              <a:t> structure for long-range and SEAS6 forecast initialization</a:t>
            </a:r>
            <a:endParaRPr lang="en-GB" sz="2400" b="0" strike="noStrike" spc="-1" dirty="0">
              <a:latin typeface="Arial"/>
            </a:endParaRPr>
          </a:p>
        </p:txBody>
      </p:sp>
      <p:sp>
        <p:nvSpPr>
          <p:cNvPr id="98" name="CustomShape 6"/>
          <p:cNvSpPr/>
          <p:nvPr/>
        </p:nvSpPr>
        <p:spPr>
          <a:xfrm>
            <a:off x="2801455" y="143837"/>
            <a:ext cx="7957324" cy="82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4850" b="0" strike="noStrike" spc="-1">
                <a:solidFill>
                  <a:srgbClr val="000000"/>
                </a:solidFill>
                <a:latin typeface="Calibri Light"/>
              </a:rPr>
              <a:t>3. Cycle 49R2 (in progress) </a:t>
            </a:r>
            <a:endParaRPr lang="en-GB" sz="4850" b="0" strike="noStrike" spc="-1">
              <a:latin typeface="Arial"/>
            </a:endParaRP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D857DAC9-7E94-B450-1C82-77CE7BDE26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65700" y="4010295"/>
            <a:ext cx="2124075" cy="40703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2D OI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05391AF5-1EA7-C0BD-9BFA-EB19E8E951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4396" y="3413722"/>
            <a:ext cx="1783245" cy="1600182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observations: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T2m/RH2m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Synop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 Box 2">
            <a:extLst>
              <a:ext uri="{FF2B5EF4-FFF2-40B4-BE49-F238E27FC236}">
                <a16:creationId xmlns:a16="http://schemas.microsoft.com/office/drawing/2014/main" id="{AF1DC0FD-8CA6-D0BB-45A2-1309F2ABC5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4818" y="3671814"/>
            <a:ext cx="2186106" cy="1242396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Output fields: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T2m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RH2m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F52EFC90-D89A-CCEB-54DC-B925126CC317}"/>
              </a:ext>
            </a:extLst>
          </p:cNvPr>
          <p:cNvSpPr/>
          <p:nvPr/>
        </p:nvSpPr>
        <p:spPr>
          <a:xfrm rot="16200000">
            <a:off x="3840951" y="4021977"/>
            <a:ext cx="426682" cy="4805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own Arrow 2">
            <a:extLst>
              <a:ext uri="{FF2B5EF4-FFF2-40B4-BE49-F238E27FC236}">
                <a16:creationId xmlns:a16="http://schemas.microsoft.com/office/drawing/2014/main" id="{C1EDBDF6-71B4-A4B1-80CE-A69799188E52}"/>
              </a:ext>
            </a:extLst>
          </p:cNvPr>
          <p:cNvSpPr/>
          <p:nvPr/>
        </p:nvSpPr>
        <p:spPr>
          <a:xfrm rot="16200000">
            <a:off x="9750167" y="4028559"/>
            <a:ext cx="426682" cy="410209"/>
          </a:xfrm>
          <a:prstGeom prst="downArrow">
            <a:avLst>
              <a:gd name="adj1" fmla="val 50000"/>
              <a:gd name="adj2" fmla="val 3946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Box 2">
            <a:extLst>
              <a:ext uri="{FF2B5EF4-FFF2-40B4-BE49-F238E27FC236}">
                <a16:creationId xmlns:a16="http://schemas.microsoft.com/office/drawing/2014/main" id="{943C29D9-455B-46A6-D4C9-F6626E5DEC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18329" y="3984195"/>
            <a:ext cx="2124075" cy="40703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EKF SM analysis 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84805FC-08AC-9B2D-8513-7F00FC735396}"/>
              </a:ext>
            </a:extLst>
          </p:cNvPr>
          <p:cNvSpPr/>
          <p:nvPr/>
        </p:nvSpPr>
        <p:spPr>
          <a:xfrm>
            <a:off x="3173779" y="1032660"/>
            <a:ext cx="2124075" cy="212796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86C79A13-EDF0-B023-58C4-8786B6C83589}"/>
              </a:ext>
            </a:extLst>
          </p:cNvPr>
          <p:cNvSpPr/>
          <p:nvPr/>
        </p:nvSpPr>
        <p:spPr>
          <a:xfrm flipV="1">
            <a:off x="4165153" y="2004106"/>
            <a:ext cx="106120" cy="111746"/>
          </a:xfrm>
          <a:prstGeom prst="ellipse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>
            <a:extLst>
              <a:ext uri="{FF2B5EF4-FFF2-40B4-BE49-F238E27FC236}">
                <a16:creationId xmlns:a16="http://schemas.microsoft.com/office/drawing/2014/main" id="{3BF17923-1A34-0413-FDDA-3FB97B4E013A}"/>
              </a:ext>
            </a:extLst>
          </p:cNvPr>
          <p:cNvSpPr/>
          <p:nvPr/>
        </p:nvSpPr>
        <p:spPr>
          <a:xfrm rot="16200000">
            <a:off x="6814644" y="4014685"/>
            <a:ext cx="426682" cy="410209"/>
          </a:xfrm>
          <a:prstGeom prst="downArrow">
            <a:avLst>
              <a:gd name="adj1" fmla="val 50000"/>
              <a:gd name="adj2" fmla="val 3946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39781FD-3DC7-2AC4-35BE-75D134BEAF03}"/>
              </a:ext>
            </a:extLst>
          </p:cNvPr>
          <p:cNvCxnSpPr>
            <a:cxnSpLocks/>
          </p:cNvCxnSpPr>
          <p:nvPr/>
        </p:nvCxnSpPr>
        <p:spPr>
          <a:xfrm flipV="1">
            <a:off x="2735158" y="2057149"/>
            <a:ext cx="1319134" cy="6420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28C2318-DD7D-182A-D42D-DB61585B5B38}"/>
              </a:ext>
            </a:extLst>
          </p:cNvPr>
          <p:cNvCxnSpPr>
            <a:cxnSpLocks/>
          </p:cNvCxnSpPr>
          <p:nvPr/>
        </p:nvCxnSpPr>
        <p:spPr>
          <a:xfrm>
            <a:off x="4329777" y="2063569"/>
            <a:ext cx="968077" cy="0"/>
          </a:xfrm>
          <a:prstGeom prst="straightConnector1">
            <a:avLst/>
          </a:prstGeom>
          <a:ln w="5715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2">
            <a:extLst>
              <a:ext uri="{FF2B5EF4-FFF2-40B4-BE49-F238E27FC236}">
                <a16:creationId xmlns:a16="http://schemas.microsoft.com/office/drawing/2014/main" id="{E60FA96A-2D7F-B82D-D261-518B5FC2A6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73865" y="1767606"/>
            <a:ext cx="2124075" cy="736355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Calibrated length-scale 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0" name="Text Box 2">
            <a:extLst>
              <a:ext uri="{FF2B5EF4-FFF2-40B4-BE49-F238E27FC236}">
                <a16:creationId xmlns:a16="http://schemas.microsoft.com/office/drawing/2014/main" id="{AA8EBA69-F9B0-0DDC-C82D-F35B81622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2432" y="1636176"/>
            <a:ext cx="2124075" cy="83894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 err="1">
                <a:latin typeface="Calibri" panose="020F0502020204030204" pitchFamily="34" charset="0"/>
                <a:cs typeface="Times New Roman" panose="02020603050405020304" pitchFamily="18" charset="0"/>
              </a:rPr>
              <a:t>Synop</a:t>
            </a:r>
            <a:r>
              <a:rPr lang="en-GB" sz="2000" b="1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latin typeface="Calibri" panose="020F0502020204030204" pitchFamily="34" charset="0"/>
                <a:cs typeface="Times New Roman" panose="02020603050405020304" pitchFamily="18" charset="0"/>
              </a:rPr>
              <a:t>observation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CCCE520-28FE-A299-7BDA-EF12DEFFC9AF}"/>
              </a:ext>
            </a:extLst>
          </p:cNvPr>
          <p:cNvSpPr txBox="1"/>
          <p:nvPr/>
        </p:nvSpPr>
        <p:spPr>
          <a:xfrm>
            <a:off x="7027985" y="6819088"/>
            <a:ext cx="6721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8AD18"/>
                </a:solidFill>
              </a:rPr>
              <a:t>T2m/RH2m analysis with 2DOI – Ewan </a:t>
            </a:r>
            <a:r>
              <a:rPr lang="en-GB" b="1" dirty="0" err="1">
                <a:solidFill>
                  <a:srgbClr val="F8AD18"/>
                </a:solidFill>
              </a:rPr>
              <a:t>Pinnington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915711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76A333-25AF-8073-6A7B-736DD103C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500">
                <a:cs typeface="Arial"/>
              </a:rPr>
              <a:t>Assimilating VOD to </a:t>
            </a:r>
            <a:r>
              <a:rPr lang="en-US" sz="3500" err="1">
                <a:cs typeface="Arial"/>
              </a:rPr>
              <a:t>analyse</a:t>
            </a:r>
            <a:r>
              <a:rPr lang="en-US" sz="3500">
                <a:cs typeface="Arial"/>
              </a:rPr>
              <a:t> LAI</a:t>
            </a:r>
            <a:endParaRPr lang="en-US" sz="3500"/>
          </a:p>
        </p:txBody>
      </p:sp>
      <p:sp>
        <p:nvSpPr>
          <p:cNvPr id="10" name="Text Box 2">
            <a:extLst>
              <a:ext uri="{FF2B5EF4-FFF2-40B4-BE49-F238E27FC236}">
                <a16:creationId xmlns:a16="http://schemas.microsoft.com/office/drawing/2014/main" id="{094FEE1A-3E6E-AF2D-26DE-F4428C61B7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0929" y="1731515"/>
            <a:ext cx="2124075" cy="900430"/>
          </a:xfrm>
          <a:prstGeom prst="rect">
            <a:avLst/>
          </a:prstGeom>
          <a:solidFill>
            <a:srgbClr val="FFFFFF"/>
          </a:solidFill>
          <a:ln w="38100">
            <a:solidFill>
              <a:srgbClr val="70AD47">
                <a:lumMod val="60000"/>
                <a:lumOff val="4000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2000" b="1" kern="10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Atmospheric forcing </a:t>
            </a:r>
            <a:endParaRPr lang="en-GB" sz="1200" kern="10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 Box 2">
            <a:extLst>
              <a:ext uri="{FF2B5EF4-FFF2-40B4-BE49-F238E27FC236}">
                <a16:creationId xmlns:a16="http://schemas.microsoft.com/office/drawing/2014/main" id="{D30C3348-B923-FC99-3432-238E65BB49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71903" y="3061688"/>
            <a:ext cx="1762125" cy="900430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HTESSEL land surface model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 Box 2">
            <a:extLst>
              <a:ext uri="{FF2B5EF4-FFF2-40B4-BE49-F238E27FC236}">
                <a16:creationId xmlns:a16="http://schemas.microsoft.com/office/drawing/2014/main" id="{9CA8C36B-5B97-DF46-6175-C31C4E9704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32898" y="4268890"/>
            <a:ext cx="2124075" cy="407035"/>
          </a:xfrm>
          <a:prstGeom prst="rect">
            <a:avLst/>
          </a:prstGeom>
          <a:solidFill>
            <a:srgbClr val="FFFFFF"/>
          </a:solidFill>
          <a:ln w="38100">
            <a:solidFill>
              <a:schemeClr val="accent6">
                <a:lumMod val="60000"/>
                <a:lumOff val="40000"/>
              </a:scheme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EKF SM analysis 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Text Box 2">
            <a:extLst>
              <a:ext uri="{FF2B5EF4-FFF2-40B4-BE49-F238E27FC236}">
                <a16:creationId xmlns:a16="http://schemas.microsoft.com/office/drawing/2014/main" id="{84B0440D-AFFD-D5D6-4A70-3F5B88BF652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9569" y="3549910"/>
            <a:ext cx="1783245" cy="1600182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Input observations: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ASCAT SM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T2m/RH2m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 Box 2">
            <a:extLst>
              <a:ext uri="{FF2B5EF4-FFF2-40B4-BE49-F238E27FC236}">
                <a16:creationId xmlns:a16="http://schemas.microsoft.com/office/drawing/2014/main" id="{2AB04A97-2FB8-1F9B-8744-03CF5C737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0868" y="5304507"/>
            <a:ext cx="2186106" cy="870955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Output fields: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 layers 1-3</a:t>
            </a:r>
            <a:endParaRPr lang="en-GB" sz="110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Left-up Arrow 20">
            <a:extLst>
              <a:ext uri="{FF2B5EF4-FFF2-40B4-BE49-F238E27FC236}">
                <a16:creationId xmlns:a16="http://schemas.microsoft.com/office/drawing/2014/main" id="{2E5FE739-16A0-332F-394F-E6F5D7234C75}"/>
              </a:ext>
            </a:extLst>
          </p:cNvPr>
          <p:cNvSpPr/>
          <p:nvPr/>
        </p:nvSpPr>
        <p:spPr>
          <a:xfrm rot="10800000">
            <a:off x="9923422" y="3471470"/>
            <a:ext cx="794479" cy="715618"/>
          </a:xfrm>
          <a:prstGeom prst="lef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2">
            <a:extLst>
              <a:ext uri="{FF2B5EF4-FFF2-40B4-BE49-F238E27FC236}">
                <a16:creationId xmlns:a16="http://schemas.microsoft.com/office/drawing/2014/main" id="{0915B2A5-ECB3-C3FD-CF6A-D3F49CF52419}"/>
              </a:ext>
            </a:extLst>
          </p:cNvPr>
          <p:cNvSpPr/>
          <p:nvPr/>
        </p:nvSpPr>
        <p:spPr>
          <a:xfrm>
            <a:off x="11556189" y="2702303"/>
            <a:ext cx="329784" cy="31844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Down Arrow 23">
            <a:extLst>
              <a:ext uri="{FF2B5EF4-FFF2-40B4-BE49-F238E27FC236}">
                <a16:creationId xmlns:a16="http://schemas.microsoft.com/office/drawing/2014/main" id="{B67F73AD-1F14-56F1-9AD1-2D266B7F1116}"/>
              </a:ext>
            </a:extLst>
          </p:cNvPr>
          <p:cNvSpPr/>
          <p:nvPr/>
        </p:nvSpPr>
        <p:spPr>
          <a:xfrm>
            <a:off x="9769469" y="4797004"/>
            <a:ext cx="426682" cy="421463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Down Arrow 27">
            <a:extLst>
              <a:ext uri="{FF2B5EF4-FFF2-40B4-BE49-F238E27FC236}">
                <a16:creationId xmlns:a16="http://schemas.microsoft.com/office/drawing/2014/main" id="{F7723FD4-77F1-FD4F-B624-8976EC7FF380}"/>
              </a:ext>
            </a:extLst>
          </p:cNvPr>
          <p:cNvSpPr/>
          <p:nvPr/>
        </p:nvSpPr>
        <p:spPr>
          <a:xfrm rot="16200000">
            <a:off x="7776239" y="4263138"/>
            <a:ext cx="426682" cy="48055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 Box 2">
            <a:extLst>
              <a:ext uri="{FF2B5EF4-FFF2-40B4-BE49-F238E27FC236}">
                <a16:creationId xmlns:a16="http://schemas.microsoft.com/office/drawing/2014/main" id="{DA23FB2C-77C1-3E51-3A0E-E221C7A04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6628" y="2912153"/>
            <a:ext cx="2124075" cy="400110"/>
          </a:xfrm>
          <a:prstGeom prst="rect">
            <a:avLst/>
          </a:prstGeom>
          <a:solidFill>
            <a:srgbClr val="FFFFFF"/>
          </a:solidFill>
          <a:ln w="38100">
            <a:solidFill>
              <a:srgbClr val="70AD47">
                <a:lumMod val="60000"/>
                <a:lumOff val="40000"/>
              </a:srgbClr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/>
            <a:r>
              <a:rPr lang="en-GB" sz="2000" b="1" kern="100">
                <a:latin typeface="Calibri"/>
                <a:ea typeface="Times New Roman" panose="02020603050405020304" pitchFamily="18" charset="0"/>
                <a:cs typeface="Times New Roman"/>
              </a:rPr>
              <a:t>LAI climatology</a:t>
            </a:r>
            <a:endParaRPr lang="en-GB" sz="2000" b="1" kern="100">
              <a:effectLst/>
              <a:latin typeface="Calibri"/>
              <a:ea typeface="Times New Roman" panose="02020603050405020304" pitchFamily="18" charset="0"/>
              <a:cs typeface="Times New Roman"/>
            </a:endParaRPr>
          </a:p>
        </p:txBody>
      </p:sp>
      <p:sp>
        <p:nvSpPr>
          <p:cNvPr id="40" name="Down Arrow 27">
            <a:extLst>
              <a:ext uri="{FF2B5EF4-FFF2-40B4-BE49-F238E27FC236}">
                <a16:creationId xmlns:a16="http://schemas.microsoft.com/office/drawing/2014/main" id="{2E4D054D-38D2-C880-C4E0-FC75C9415650}"/>
              </a:ext>
            </a:extLst>
          </p:cNvPr>
          <p:cNvSpPr/>
          <p:nvPr/>
        </p:nvSpPr>
        <p:spPr>
          <a:xfrm>
            <a:off x="8694589" y="3469037"/>
            <a:ext cx="426682" cy="604938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 Box 2">
            <a:extLst>
              <a:ext uri="{FF2B5EF4-FFF2-40B4-BE49-F238E27FC236}">
                <a16:creationId xmlns:a16="http://schemas.microsoft.com/office/drawing/2014/main" id="{A9941982-E88C-8A06-CF27-0EE2922F68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74132" y="3549909"/>
            <a:ext cx="1783245" cy="2361416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/>
                <a:ea typeface="Calibri"/>
                <a:cs typeface="Times New Roman"/>
              </a:rPr>
              <a:t>Input observations:</a:t>
            </a:r>
            <a:endParaRPr lang="en-GB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/>
                <a:ea typeface="Calibri"/>
                <a:cs typeface="Times New Roman"/>
              </a:rPr>
              <a:t>ASCAT SM</a:t>
            </a:r>
            <a:endParaRPr lang="en-GB" sz="1100">
              <a:effectLst/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/>
                <a:ea typeface="Calibri"/>
                <a:cs typeface="Times New Roman"/>
              </a:rPr>
              <a:t>T2m/RH2m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latin typeface="Calibri"/>
                <a:ea typeface="Calibri"/>
                <a:cs typeface="Times New Roman"/>
              </a:rPr>
              <a:t>AMSR2 &amp; SMOS VOD</a:t>
            </a:r>
            <a:endParaRPr lang="en-GB" sz="2000" b="1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Text Box 2">
            <a:extLst>
              <a:ext uri="{FF2B5EF4-FFF2-40B4-BE49-F238E27FC236}">
                <a16:creationId xmlns:a16="http://schemas.microsoft.com/office/drawing/2014/main" id="{83C8458C-026A-4713-BAC5-8EA6185891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71372" y="5304505"/>
            <a:ext cx="2186106" cy="1644888"/>
          </a:xfrm>
          <a:prstGeom prst="rect">
            <a:avLst/>
          </a:prstGeom>
          <a:solidFill>
            <a:srgbClr val="FFFFFF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/>
                <a:ea typeface="Calibri"/>
                <a:cs typeface="Times New Roman"/>
              </a:rPr>
              <a:t>Output fields: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effectLst/>
                <a:latin typeface="Calibri"/>
                <a:ea typeface="Calibri"/>
                <a:cs typeface="Times New Roman"/>
              </a:rPr>
              <a:t>SM layers 1-3</a:t>
            </a: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GB" sz="2000" b="1">
                <a:latin typeface="Calibri"/>
                <a:ea typeface="Calibri"/>
                <a:cs typeface="Times New Roman"/>
              </a:rPr>
              <a:t>LAI (high &amp; low veg types)</a:t>
            </a:r>
            <a:endParaRPr lang="en-GB" sz="2000" b="1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A9FB8B30-F780-ADDB-5416-2295F20FCA89}"/>
              </a:ext>
            </a:extLst>
          </p:cNvPr>
          <p:cNvSpPr txBox="1"/>
          <p:nvPr/>
        </p:nvSpPr>
        <p:spPr>
          <a:xfrm>
            <a:off x="1001422" y="1001695"/>
            <a:ext cx="7437553" cy="3924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98120" indent="-198120">
              <a:spcBef>
                <a:spcPts val="1102"/>
              </a:spcBef>
              <a:buFont typeface="Arial" panose="020B0604020202020204" pitchFamily="34" charset="0"/>
              <a:buChar char="•"/>
            </a:pPr>
            <a:r>
              <a:rPr lang="en-US" sz="1950">
                <a:latin typeface="Arial"/>
                <a:cs typeface="Arial"/>
              </a:rPr>
              <a:t>Use LAI climatology as background LAI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AEA338C-C2F9-5C51-F1E4-5E65B788BA6C}"/>
              </a:ext>
            </a:extLst>
          </p:cNvPr>
          <p:cNvSpPr txBox="1"/>
          <p:nvPr/>
        </p:nvSpPr>
        <p:spPr>
          <a:xfrm>
            <a:off x="994815" y="1449349"/>
            <a:ext cx="7437553" cy="6924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98120" indent="-198120">
              <a:spcBef>
                <a:spcPts val="1102"/>
              </a:spcBef>
              <a:buFont typeface="Arial" panose="020B0604020202020204" pitchFamily="34" charset="0"/>
              <a:buChar char="•"/>
            </a:pPr>
            <a:r>
              <a:rPr lang="en-US" sz="1950">
                <a:latin typeface="Arial"/>
                <a:cs typeface="Arial"/>
              </a:rPr>
              <a:t>Rescale AMSR2 &amp; SMOS VOD observations to CONFESS (time-varying) LAI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A6D7DEDB-BB34-DD33-713A-11908F6B40D7}"/>
              </a:ext>
            </a:extLst>
          </p:cNvPr>
          <p:cNvSpPr txBox="1"/>
          <p:nvPr/>
        </p:nvSpPr>
        <p:spPr>
          <a:xfrm>
            <a:off x="995780" y="2177115"/>
            <a:ext cx="7437553" cy="39241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198120" indent="-198120">
              <a:spcBef>
                <a:spcPts val="1102"/>
              </a:spcBef>
              <a:buFont typeface="Arial" panose="020B0604020202020204" pitchFamily="34" charset="0"/>
              <a:buChar char="•"/>
            </a:pPr>
            <a:r>
              <a:rPr lang="en-US" sz="1950">
                <a:latin typeface="Arial"/>
                <a:cs typeface="Arial"/>
              </a:rPr>
              <a:t>Additionally </a:t>
            </a:r>
            <a:r>
              <a:rPr lang="en-US" sz="1950" err="1">
                <a:latin typeface="Arial"/>
                <a:cs typeface="Arial"/>
              </a:rPr>
              <a:t>analyse</a:t>
            </a:r>
            <a:r>
              <a:rPr lang="en-US" sz="1950">
                <a:latin typeface="Arial"/>
                <a:cs typeface="Arial"/>
              </a:rPr>
              <a:t> LAI for both high and low vegetation types</a:t>
            </a: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E8D71B-CFDD-2A0B-8245-EF852482B30F}"/>
              </a:ext>
            </a:extLst>
          </p:cNvPr>
          <p:cNvSpPr txBox="1"/>
          <p:nvPr/>
        </p:nvSpPr>
        <p:spPr>
          <a:xfrm>
            <a:off x="914568" y="6522372"/>
            <a:ext cx="6721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>
                <a:solidFill>
                  <a:srgbClr val="F8AD18"/>
                </a:solidFill>
              </a:rPr>
              <a:t>LAI analysis – Peter Weston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41333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38" grpId="0" animBg="1"/>
      <p:bldP spid="40" grpId="0" animBg="1"/>
      <p:bldP spid="41" grpId="0" animBg="1"/>
      <p:bldP spid="42" grpId="0" animBg="1"/>
      <p:bldP spid="44" grpId="0"/>
      <p:bldP spid="48" grpId="0"/>
      <p:bldP spid="5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27911-14DB-62D0-58C1-FDD9488CF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Suite structure</a:t>
            </a:r>
          </a:p>
        </p:txBody>
      </p:sp>
      <p:pic>
        <p:nvPicPr>
          <p:cNvPr id="5" name="Picture 4" descr="A screenshot of a computer&#10;&#10;Description automatically generated">
            <a:extLst>
              <a:ext uri="{FF2B5EF4-FFF2-40B4-BE49-F238E27FC236}">
                <a16:creationId xmlns:a16="http://schemas.microsoft.com/office/drawing/2014/main" id="{1A168560-CD2F-D5F8-988B-9BA040EB32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0307" y="249518"/>
            <a:ext cx="3285029" cy="6751928"/>
          </a:xfrm>
          <a:prstGeom prst="rect">
            <a:avLst/>
          </a:prstGeom>
        </p:spPr>
      </p:pic>
      <p:sp>
        <p:nvSpPr>
          <p:cNvPr id="6" name="Left Brace 5">
            <a:extLst>
              <a:ext uri="{FF2B5EF4-FFF2-40B4-BE49-F238E27FC236}">
                <a16:creationId xmlns:a16="http://schemas.microsoft.com/office/drawing/2014/main" id="{BA5837A3-2689-ABB2-C364-336D60F26BD6}"/>
              </a:ext>
            </a:extLst>
          </p:cNvPr>
          <p:cNvSpPr/>
          <p:nvPr/>
        </p:nvSpPr>
        <p:spPr>
          <a:xfrm>
            <a:off x="5739050" y="1648919"/>
            <a:ext cx="479685" cy="1603948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6C6FB6-0628-8E80-E800-5AA4EB45863B}"/>
              </a:ext>
            </a:extLst>
          </p:cNvPr>
          <p:cNvSpPr txBox="1"/>
          <p:nvPr/>
        </p:nvSpPr>
        <p:spPr>
          <a:xfrm>
            <a:off x="2173574" y="1863360"/>
            <a:ext cx="32378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err="1"/>
              <a:t>Obs</a:t>
            </a:r>
            <a:r>
              <a:rPr lang="en-US" b="1"/>
              <a:t> family:</a:t>
            </a:r>
          </a:p>
          <a:p>
            <a:r>
              <a:rPr lang="en-US"/>
              <a:t>Retrieve SCAT/IMS/T2m/RH2m </a:t>
            </a:r>
            <a:r>
              <a:rPr lang="en-US" err="1"/>
              <a:t>obs</a:t>
            </a:r>
            <a:r>
              <a:rPr lang="en-US"/>
              <a:t> 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AF51077B-B20A-D2A1-B286-CC861062754D}"/>
              </a:ext>
            </a:extLst>
          </p:cNvPr>
          <p:cNvSpPr/>
          <p:nvPr/>
        </p:nvSpPr>
        <p:spPr>
          <a:xfrm>
            <a:off x="5739049" y="3375286"/>
            <a:ext cx="479685" cy="112402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2490AD-DCBC-9B69-BBB5-BA6485A7E74D}"/>
              </a:ext>
            </a:extLst>
          </p:cNvPr>
          <p:cNvSpPr txBox="1"/>
          <p:nvPr/>
        </p:nvSpPr>
        <p:spPr>
          <a:xfrm>
            <a:off x="2173574" y="3375286"/>
            <a:ext cx="34016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Forcing family:</a:t>
            </a:r>
          </a:p>
          <a:p>
            <a:r>
              <a:rPr lang="en-US"/>
              <a:t>Retrieve</a:t>
            </a:r>
          </a:p>
          <a:p>
            <a:r>
              <a:rPr lang="en-US"/>
              <a:t>Atmospheric forcing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063EEB26-C7A2-41B5-ED35-A827E1D628E4}"/>
              </a:ext>
            </a:extLst>
          </p:cNvPr>
          <p:cNvSpPr/>
          <p:nvPr/>
        </p:nvSpPr>
        <p:spPr>
          <a:xfrm>
            <a:off x="5739047" y="4764793"/>
            <a:ext cx="499043" cy="1830879"/>
          </a:xfrm>
          <a:prstGeom prst="leftBrace">
            <a:avLst>
              <a:gd name="adj1" fmla="val 8333"/>
              <a:gd name="adj2" fmla="val 5102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B659A8-540A-3D68-5186-5942681466E1}"/>
              </a:ext>
            </a:extLst>
          </p:cNvPr>
          <p:cNvSpPr txBox="1"/>
          <p:nvPr/>
        </p:nvSpPr>
        <p:spPr>
          <a:xfrm>
            <a:off x="2173573" y="5011712"/>
            <a:ext cx="35654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Main family:</a:t>
            </a:r>
          </a:p>
          <a:p>
            <a:r>
              <a:rPr lang="en-US"/>
              <a:t>Run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Surface model (first guess)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T2m/RH2m 2D OI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SEKF SM and Snow analysis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5A7B1E1-0B91-1F08-580F-AB531529252A}"/>
              </a:ext>
            </a:extLst>
          </p:cNvPr>
          <p:cNvSpPr txBox="1"/>
          <p:nvPr/>
        </p:nvSpPr>
        <p:spPr>
          <a:xfrm>
            <a:off x="2261801" y="6489040"/>
            <a:ext cx="35654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Lag family:</a:t>
            </a:r>
          </a:p>
          <a:p>
            <a:r>
              <a:rPr lang="en-US"/>
              <a:t>Archive an/fc/flux fields</a:t>
            </a:r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AEB813C8-8134-C8E6-43B2-769BA4D15B6B}"/>
              </a:ext>
            </a:extLst>
          </p:cNvPr>
          <p:cNvSpPr/>
          <p:nvPr/>
        </p:nvSpPr>
        <p:spPr>
          <a:xfrm>
            <a:off x="5827277" y="6783265"/>
            <a:ext cx="449232" cy="21818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0982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nk slide mast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oCO2-template" id="{ED83384F-3E44-6641-97D3-57CCB38C49E6}" vid="{18DAA876-D41F-B545-8C1E-2E4B819FA1AF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</TotalTime>
  <Words>465</Words>
  <Application>Microsoft Macintosh PowerPoint</Application>
  <PresentationFormat>Custom</PresentationFormat>
  <Paragraphs>298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Calibri Light</vt:lpstr>
      <vt:lpstr>Monaco</vt:lpstr>
      <vt:lpstr>Symbol</vt:lpstr>
      <vt:lpstr>Times New Roman</vt:lpstr>
      <vt:lpstr>Wingdings</vt:lpstr>
      <vt:lpstr>Office Theme</vt:lpstr>
      <vt:lpstr>Blank slide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Assimilating VOD to analyse LAI</vt:lpstr>
      <vt:lpstr>Suite structure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Soil moisture validation and “skip-4DVar” offline surface analysis</dc:title>
  <dc:subject/>
  <dc:creator>David Fairbairn</dc:creator>
  <dc:description/>
  <cp:lastModifiedBy>David Fairbairn</cp:lastModifiedBy>
  <cp:revision>4</cp:revision>
  <dcterms:created xsi:type="dcterms:W3CDTF">2017-09-07T14:47:44Z</dcterms:created>
  <dcterms:modified xsi:type="dcterms:W3CDTF">2023-11-08T09:46:21Z</dcterms:modified>
  <dc:language>en-GB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15.0033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7</vt:i4>
  </property>
  <property fmtid="{D5CDD505-2E9C-101B-9397-08002B2CF9AE}" pid="8" name="PresentationFormat">
    <vt:lpwstr>Custom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13</vt:i4>
  </property>
</Properties>
</file>