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67" r:id="rId4"/>
    <p:sldId id="264" r:id="rId5"/>
    <p:sldId id="266" r:id="rId6"/>
    <p:sldId id="268" r:id="rId7"/>
    <p:sldId id="265" r:id="rId8"/>
    <p:sldId id="259" r:id="rId9"/>
    <p:sldId id="270" r:id="rId10"/>
    <p:sldId id="269" r:id="rId11"/>
    <p:sldId id="263" r:id="rId12"/>
    <p:sldId id="262" r:id="rId13"/>
    <p:sldId id="258" r:id="rId14"/>
    <p:sldId id="26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827EFE-A477-344C-81A1-16B15AAF93C5}" v="2" dt="2023-04-20T16:59:18.7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18"/>
    <p:restoredTop sz="96327"/>
  </p:normalViewPr>
  <p:slideViewPr>
    <p:cSldViewPr snapToGrid="0">
      <p:cViewPr varScale="1">
        <p:scale>
          <a:sx n="128" d="100"/>
          <a:sy n="128" d="100"/>
        </p:scale>
        <p:origin x="41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duardo Penabad" userId="7c7939e3-8026-4b57-8ff6-522836fc6fcf" providerId="ADAL" clId="{05827EFE-A477-344C-81A1-16B15AAF93C5}"/>
    <pc:docChg chg="custSel addSld modSld sldOrd">
      <pc:chgData name="Eduardo Penabad" userId="7c7939e3-8026-4b57-8ff6-522836fc6fcf" providerId="ADAL" clId="{05827EFE-A477-344C-81A1-16B15AAF93C5}" dt="2023-04-20T17:15:57.019" v="1883" actId="1076"/>
      <pc:docMkLst>
        <pc:docMk/>
      </pc:docMkLst>
      <pc:sldChg chg="modSp mod">
        <pc:chgData name="Eduardo Penabad" userId="7c7939e3-8026-4b57-8ff6-522836fc6fcf" providerId="ADAL" clId="{05827EFE-A477-344C-81A1-16B15AAF93C5}" dt="2023-04-20T15:02:08.006" v="94" actId="20577"/>
        <pc:sldMkLst>
          <pc:docMk/>
          <pc:sldMk cId="2075302528" sldId="256"/>
        </pc:sldMkLst>
        <pc:spChg chg="mod">
          <ac:chgData name="Eduardo Penabad" userId="7c7939e3-8026-4b57-8ff6-522836fc6fcf" providerId="ADAL" clId="{05827EFE-A477-344C-81A1-16B15AAF93C5}" dt="2023-04-20T15:01:40.114" v="40" actId="20577"/>
          <ac:spMkLst>
            <pc:docMk/>
            <pc:sldMk cId="2075302528" sldId="256"/>
            <ac:spMk id="2" creationId="{43548357-ED25-6DCA-765C-1C9486882159}"/>
          </ac:spMkLst>
        </pc:spChg>
        <pc:spChg chg="mod">
          <ac:chgData name="Eduardo Penabad" userId="7c7939e3-8026-4b57-8ff6-522836fc6fcf" providerId="ADAL" clId="{05827EFE-A477-344C-81A1-16B15AAF93C5}" dt="2023-04-20T15:02:08.006" v="94" actId="20577"/>
          <ac:spMkLst>
            <pc:docMk/>
            <pc:sldMk cId="2075302528" sldId="256"/>
            <ac:spMk id="3" creationId="{7324104D-38EC-FF81-B6B4-EA737C294267}"/>
          </ac:spMkLst>
        </pc:spChg>
      </pc:sldChg>
      <pc:sldChg chg="modSp mod">
        <pc:chgData name="Eduardo Penabad" userId="7c7939e3-8026-4b57-8ff6-522836fc6fcf" providerId="ADAL" clId="{05827EFE-A477-344C-81A1-16B15AAF93C5}" dt="2023-04-20T16:12:22.685" v="231" actId="403"/>
        <pc:sldMkLst>
          <pc:docMk/>
          <pc:sldMk cId="4167325951" sldId="257"/>
        </pc:sldMkLst>
        <pc:spChg chg="mod">
          <ac:chgData name="Eduardo Penabad" userId="7c7939e3-8026-4b57-8ff6-522836fc6fcf" providerId="ADAL" clId="{05827EFE-A477-344C-81A1-16B15AAF93C5}" dt="2023-04-20T16:12:22.685" v="231" actId="403"/>
          <ac:spMkLst>
            <pc:docMk/>
            <pc:sldMk cId="4167325951" sldId="257"/>
            <ac:spMk id="3" creationId="{7032D4B4-0EE3-59F1-44FC-04974786FE79}"/>
          </ac:spMkLst>
        </pc:spChg>
      </pc:sldChg>
      <pc:sldChg chg="mod modShow">
        <pc:chgData name="Eduardo Penabad" userId="7c7939e3-8026-4b57-8ff6-522836fc6fcf" providerId="ADAL" clId="{05827EFE-A477-344C-81A1-16B15AAF93C5}" dt="2023-04-20T17:13:26.334" v="1863" actId="729"/>
        <pc:sldMkLst>
          <pc:docMk/>
          <pc:sldMk cId="3428380066" sldId="258"/>
        </pc:sldMkLst>
      </pc:sldChg>
      <pc:sldChg chg="modSp add mod">
        <pc:chgData name="Eduardo Penabad" userId="7c7939e3-8026-4b57-8ff6-522836fc6fcf" providerId="ADAL" clId="{05827EFE-A477-344C-81A1-16B15AAF93C5}" dt="2023-04-20T17:15:57.019" v="1883" actId="1076"/>
        <pc:sldMkLst>
          <pc:docMk/>
          <pc:sldMk cId="2993450880" sldId="259"/>
        </pc:sldMkLst>
        <pc:spChg chg="mod">
          <ac:chgData name="Eduardo Penabad" userId="7c7939e3-8026-4b57-8ff6-522836fc6fcf" providerId="ADAL" clId="{05827EFE-A477-344C-81A1-16B15AAF93C5}" dt="2023-04-20T17:15:57.019" v="1883" actId="1076"/>
          <ac:spMkLst>
            <pc:docMk/>
            <pc:sldMk cId="2993450880" sldId="259"/>
            <ac:spMk id="3" creationId="{035C31C9-8455-65E4-5358-18DE8CCEBE6E}"/>
          </ac:spMkLst>
        </pc:spChg>
      </pc:sldChg>
      <pc:sldChg chg="mod modShow">
        <pc:chgData name="Eduardo Penabad" userId="7c7939e3-8026-4b57-8ff6-522836fc6fcf" providerId="ADAL" clId="{05827EFE-A477-344C-81A1-16B15AAF93C5}" dt="2023-04-20T17:13:31.527" v="1864" actId="729"/>
        <pc:sldMkLst>
          <pc:docMk/>
          <pc:sldMk cId="2501243596" sldId="262"/>
        </pc:sldMkLst>
      </pc:sldChg>
      <pc:sldChg chg="modSp add mod">
        <pc:chgData name="Eduardo Penabad" userId="7c7939e3-8026-4b57-8ff6-522836fc6fcf" providerId="ADAL" clId="{05827EFE-A477-344C-81A1-16B15AAF93C5}" dt="2023-04-20T17:13:56.693" v="1874" actId="20577"/>
        <pc:sldMkLst>
          <pc:docMk/>
          <pc:sldMk cId="4167150327" sldId="263"/>
        </pc:sldMkLst>
        <pc:spChg chg="mod">
          <ac:chgData name="Eduardo Penabad" userId="7c7939e3-8026-4b57-8ff6-522836fc6fcf" providerId="ADAL" clId="{05827EFE-A477-344C-81A1-16B15AAF93C5}" dt="2023-04-20T17:07:27.134" v="1423" actId="20577"/>
          <ac:spMkLst>
            <pc:docMk/>
            <pc:sldMk cId="4167150327" sldId="263"/>
            <ac:spMk id="2" creationId="{24D1BD1A-A8C1-466E-1808-A92D058E870A}"/>
          </ac:spMkLst>
        </pc:spChg>
        <pc:spChg chg="mod">
          <ac:chgData name="Eduardo Penabad" userId="7c7939e3-8026-4b57-8ff6-522836fc6fcf" providerId="ADAL" clId="{05827EFE-A477-344C-81A1-16B15AAF93C5}" dt="2023-04-20T17:13:56.693" v="1874" actId="20577"/>
          <ac:spMkLst>
            <pc:docMk/>
            <pc:sldMk cId="4167150327" sldId="263"/>
            <ac:spMk id="3" creationId="{7032D4B4-0EE3-59F1-44FC-04974786FE79}"/>
          </ac:spMkLst>
        </pc:spChg>
      </pc:sldChg>
      <pc:sldChg chg="add">
        <pc:chgData name="Eduardo Penabad" userId="7c7939e3-8026-4b57-8ff6-522836fc6fcf" providerId="ADAL" clId="{05827EFE-A477-344C-81A1-16B15AAF93C5}" dt="2023-04-20T16:11:53.574" v="200"/>
        <pc:sldMkLst>
          <pc:docMk/>
          <pc:sldMk cId="1305122877" sldId="264"/>
        </pc:sldMkLst>
      </pc:sldChg>
      <pc:sldChg chg="modSp add mod">
        <pc:chgData name="Eduardo Penabad" userId="7c7939e3-8026-4b57-8ff6-522836fc6fcf" providerId="ADAL" clId="{05827EFE-A477-344C-81A1-16B15AAF93C5}" dt="2023-04-20T17:15:46.781" v="1878" actId="20577"/>
        <pc:sldMkLst>
          <pc:docMk/>
          <pc:sldMk cId="3038546010" sldId="265"/>
        </pc:sldMkLst>
        <pc:spChg chg="mod">
          <ac:chgData name="Eduardo Penabad" userId="7c7939e3-8026-4b57-8ff6-522836fc6fcf" providerId="ADAL" clId="{05827EFE-A477-344C-81A1-16B15AAF93C5}" dt="2023-04-20T17:15:46.781" v="1878" actId="20577"/>
          <ac:spMkLst>
            <pc:docMk/>
            <pc:sldMk cId="3038546010" sldId="265"/>
            <ac:spMk id="12" creationId="{52682B8B-327B-4260-9233-C59E7FA3A5D5}"/>
          </ac:spMkLst>
        </pc:spChg>
      </pc:sldChg>
      <pc:sldChg chg="modSp add mod ord">
        <pc:chgData name="Eduardo Penabad" userId="7c7939e3-8026-4b57-8ff6-522836fc6fcf" providerId="ADAL" clId="{05827EFE-A477-344C-81A1-16B15AAF93C5}" dt="2023-04-20T16:14:47.214" v="336" actId="20577"/>
        <pc:sldMkLst>
          <pc:docMk/>
          <pc:sldMk cId="2440823525" sldId="266"/>
        </pc:sldMkLst>
        <pc:spChg chg="mod">
          <ac:chgData name="Eduardo Penabad" userId="7c7939e3-8026-4b57-8ff6-522836fc6fcf" providerId="ADAL" clId="{05827EFE-A477-344C-81A1-16B15AAF93C5}" dt="2023-04-20T16:14:34.564" v="335" actId="6549"/>
          <ac:spMkLst>
            <pc:docMk/>
            <pc:sldMk cId="2440823525" sldId="266"/>
            <ac:spMk id="6" creationId="{F0847466-ABA5-2825-6F71-EA5F33DB8A1D}"/>
          </ac:spMkLst>
        </pc:spChg>
        <pc:spChg chg="mod">
          <ac:chgData name="Eduardo Penabad" userId="7c7939e3-8026-4b57-8ff6-522836fc6fcf" providerId="ADAL" clId="{05827EFE-A477-344C-81A1-16B15AAF93C5}" dt="2023-04-20T16:14:47.214" v="336" actId="20577"/>
          <ac:spMkLst>
            <pc:docMk/>
            <pc:sldMk cId="2440823525" sldId="266"/>
            <ac:spMk id="14" creationId="{B88136B8-EEA9-3A89-E002-5ED9463FA862}"/>
          </ac:spMkLst>
        </pc:spChg>
      </pc:sldChg>
      <pc:sldChg chg="modSp add mod">
        <pc:chgData name="Eduardo Penabad" userId="7c7939e3-8026-4b57-8ff6-522836fc6fcf" providerId="ADAL" clId="{05827EFE-A477-344C-81A1-16B15AAF93C5}" dt="2023-04-20T16:41:32.922" v="338" actId="207"/>
        <pc:sldMkLst>
          <pc:docMk/>
          <pc:sldMk cId="206608250" sldId="267"/>
        </pc:sldMkLst>
        <pc:spChg chg="mod">
          <ac:chgData name="Eduardo Penabad" userId="7c7939e3-8026-4b57-8ff6-522836fc6fcf" providerId="ADAL" clId="{05827EFE-A477-344C-81A1-16B15AAF93C5}" dt="2023-04-20T16:41:32.922" v="338" actId="207"/>
          <ac:spMkLst>
            <pc:docMk/>
            <pc:sldMk cId="206608250" sldId="267"/>
            <ac:spMk id="3" creationId="{7032D4B4-0EE3-59F1-44FC-04974786FE79}"/>
          </ac:spMkLst>
        </pc:spChg>
      </pc:sldChg>
      <pc:sldChg chg="modSp add mod ord">
        <pc:chgData name="Eduardo Penabad" userId="7c7939e3-8026-4b57-8ff6-522836fc6fcf" providerId="ADAL" clId="{05827EFE-A477-344C-81A1-16B15AAF93C5}" dt="2023-04-20T16:41:53.062" v="342" actId="207"/>
        <pc:sldMkLst>
          <pc:docMk/>
          <pc:sldMk cId="4234720292" sldId="268"/>
        </pc:sldMkLst>
        <pc:spChg chg="mod">
          <ac:chgData name="Eduardo Penabad" userId="7c7939e3-8026-4b57-8ff6-522836fc6fcf" providerId="ADAL" clId="{05827EFE-A477-344C-81A1-16B15AAF93C5}" dt="2023-04-20T16:41:53.062" v="342" actId="207"/>
          <ac:spMkLst>
            <pc:docMk/>
            <pc:sldMk cId="4234720292" sldId="268"/>
            <ac:spMk id="3" creationId="{7032D4B4-0EE3-59F1-44FC-04974786FE79}"/>
          </ac:spMkLst>
        </pc:spChg>
      </pc:sldChg>
      <pc:sldChg chg="modSp add mod ord">
        <pc:chgData name="Eduardo Penabad" userId="7c7939e3-8026-4b57-8ff6-522836fc6fcf" providerId="ADAL" clId="{05827EFE-A477-344C-81A1-16B15AAF93C5}" dt="2023-04-20T16:42:11.887" v="346" actId="207"/>
        <pc:sldMkLst>
          <pc:docMk/>
          <pc:sldMk cId="1150497681" sldId="269"/>
        </pc:sldMkLst>
        <pc:spChg chg="mod">
          <ac:chgData name="Eduardo Penabad" userId="7c7939e3-8026-4b57-8ff6-522836fc6fcf" providerId="ADAL" clId="{05827EFE-A477-344C-81A1-16B15AAF93C5}" dt="2023-04-20T16:42:11.887" v="346" actId="207"/>
          <ac:spMkLst>
            <pc:docMk/>
            <pc:sldMk cId="1150497681" sldId="269"/>
            <ac:spMk id="3" creationId="{7032D4B4-0EE3-59F1-44FC-04974786FE79}"/>
          </ac:spMkLst>
        </pc:spChg>
      </pc:sldChg>
      <pc:sldChg chg="addSp modSp new mod">
        <pc:chgData name="Eduardo Penabad" userId="7c7939e3-8026-4b57-8ff6-522836fc6fcf" providerId="ADAL" clId="{05827EFE-A477-344C-81A1-16B15AAF93C5}" dt="2023-04-20T17:06:29.272" v="1394" actId="20577"/>
        <pc:sldMkLst>
          <pc:docMk/>
          <pc:sldMk cId="2735487877" sldId="270"/>
        </pc:sldMkLst>
        <pc:spChg chg="mod">
          <ac:chgData name="Eduardo Penabad" userId="7c7939e3-8026-4b57-8ff6-522836fc6fcf" providerId="ADAL" clId="{05827EFE-A477-344C-81A1-16B15AAF93C5}" dt="2023-04-20T17:00:39.251" v="1100" actId="20577"/>
          <ac:spMkLst>
            <pc:docMk/>
            <pc:sldMk cId="2735487877" sldId="270"/>
            <ac:spMk id="2" creationId="{94D8B7CA-B482-8603-6253-65047B4F6559}"/>
          </ac:spMkLst>
        </pc:spChg>
        <pc:spChg chg="mod">
          <ac:chgData name="Eduardo Penabad" userId="7c7939e3-8026-4b57-8ff6-522836fc6fcf" providerId="ADAL" clId="{05827EFE-A477-344C-81A1-16B15AAF93C5}" dt="2023-04-20T17:06:29.272" v="1394" actId="20577"/>
          <ac:spMkLst>
            <pc:docMk/>
            <pc:sldMk cId="2735487877" sldId="270"/>
            <ac:spMk id="3" creationId="{7D711F69-5630-E873-E0CD-D606EEC86028}"/>
          </ac:spMkLst>
        </pc:spChg>
        <pc:spChg chg="add mod">
          <ac:chgData name="Eduardo Penabad" userId="7c7939e3-8026-4b57-8ff6-522836fc6fcf" providerId="ADAL" clId="{05827EFE-A477-344C-81A1-16B15AAF93C5}" dt="2023-04-20T17:00:23.997" v="1092" actId="20577"/>
          <ac:spMkLst>
            <pc:docMk/>
            <pc:sldMk cId="2735487877" sldId="270"/>
            <ac:spMk id="4" creationId="{C1466AB4-8C4A-B7F9-5B79-86BE67964467}"/>
          </ac:spMkLst>
        </pc:spChg>
      </pc:sldChg>
    </pc:docChg>
  </pc:docChgLst>
  <pc:docChgLst>
    <pc:chgData name="Eduardo Penabad" userId="S::eduardo.penabad@ecmwf.int::7c7939e3-8026-4b57-8ff6-522836fc6fcf" providerId="AD" clId="Web-{64844AC2-6492-A559-6AA2-44E6AA08CB13}"/>
    <pc:docChg chg="modSld">
      <pc:chgData name="Eduardo Penabad" userId="S::eduardo.penabad@ecmwf.int::7c7939e3-8026-4b57-8ff6-522836fc6fcf" providerId="AD" clId="Web-{64844AC2-6492-A559-6AA2-44E6AA08CB13}" dt="2023-03-22T18:09:31.243" v="5"/>
      <pc:docMkLst>
        <pc:docMk/>
      </pc:docMkLst>
      <pc:sldChg chg="modSp">
        <pc:chgData name="Eduardo Penabad" userId="S::eduardo.penabad@ecmwf.int::7c7939e3-8026-4b57-8ff6-522836fc6fcf" providerId="AD" clId="Web-{64844AC2-6492-A559-6AA2-44E6AA08CB13}" dt="2023-03-22T18:09:31.243" v="5"/>
        <pc:sldMkLst>
          <pc:docMk/>
          <pc:sldMk cId="3428380066" sldId="258"/>
        </pc:sldMkLst>
        <pc:graphicFrameChg chg="mod modGraphic">
          <ac:chgData name="Eduardo Penabad" userId="S::eduardo.penabad@ecmwf.int::7c7939e3-8026-4b57-8ff6-522836fc6fcf" providerId="AD" clId="Web-{64844AC2-6492-A559-6AA2-44E6AA08CB13}" dt="2023-03-22T18:09:31.243" v="5"/>
          <ac:graphicFrameMkLst>
            <pc:docMk/>
            <pc:sldMk cId="3428380066" sldId="258"/>
            <ac:graphicFrameMk id="4" creationId="{CD1547DB-B198-0A7D-EF5E-70E9C6602364}"/>
          </ac:graphicFrameMkLst>
        </pc:graphicFrameChg>
      </pc:sldChg>
    </pc:docChg>
  </pc:docChgLst>
  <pc:docChgLst>
    <pc:chgData name="Eduardo Penabad" userId="7c7939e3-8026-4b57-8ff6-522836fc6fcf" providerId="ADAL" clId="{B88DA01E-C5E0-714A-823F-DC48ED074C12}"/>
    <pc:docChg chg="undo custSel modSld modShowInfo">
      <pc:chgData name="Eduardo Penabad" userId="7c7939e3-8026-4b57-8ff6-522836fc6fcf" providerId="ADAL" clId="{B88DA01E-C5E0-714A-823F-DC48ED074C12}" dt="2023-03-23T10:16:24.945" v="400" actId="1076"/>
      <pc:docMkLst>
        <pc:docMk/>
      </pc:docMkLst>
      <pc:sldChg chg="modSp mod">
        <pc:chgData name="Eduardo Penabad" userId="7c7939e3-8026-4b57-8ff6-522836fc6fcf" providerId="ADAL" clId="{B88DA01E-C5E0-714A-823F-DC48ED074C12}" dt="2023-03-23T09:32:27.709" v="55" actId="20577"/>
        <pc:sldMkLst>
          <pc:docMk/>
          <pc:sldMk cId="2075302528" sldId="256"/>
        </pc:sldMkLst>
        <pc:spChg chg="mod">
          <ac:chgData name="Eduardo Penabad" userId="7c7939e3-8026-4b57-8ff6-522836fc6fcf" providerId="ADAL" clId="{B88DA01E-C5E0-714A-823F-DC48ED074C12}" dt="2023-03-23T09:32:13.438" v="19" actId="20577"/>
          <ac:spMkLst>
            <pc:docMk/>
            <pc:sldMk cId="2075302528" sldId="256"/>
            <ac:spMk id="2" creationId="{43548357-ED25-6DCA-765C-1C9486882159}"/>
          </ac:spMkLst>
        </pc:spChg>
        <pc:spChg chg="mod">
          <ac:chgData name="Eduardo Penabad" userId="7c7939e3-8026-4b57-8ff6-522836fc6fcf" providerId="ADAL" clId="{B88DA01E-C5E0-714A-823F-DC48ED074C12}" dt="2023-03-23T09:32:27.709" v="55" actId="20577"/>
          <ac:spMkLst>
            <pc:docMk/>
            <pc:sldMk cId="2075302528" sldId="256"/>
            <ac:spMk id="3" creationId="{7324104D-38EC-FF81-B6B4-EA737C294267}"/>
          </ac:spMkLst>
        </pc:spChg>
      </pc:sldChg>
      <pc:sldChg chg="modSp mod">
        <pc:chgData name="Eduardo Penabad" userId="7c7939e3-8026-4b57-8ff6-522836fc6fcf" providerId="ADAL" clId="{B88DA01E-C5E0-714A-823F-DC48ED074C12}" dt="2023-03-23T10:16:24.945" v="400" actId="1076"/>
        <pc:sldMkLst>
          <pc:docMk/>
          <pc:sldMk cId="3428380066" sldId="258"/>
        </pc:sldMkLst>
        <pc:spChg chg="mod">
          <ac:chgData name="Eduardo Penabad" userId="7c7939e3-8026-4b57-8ff6-522836fc6fcf" providerId="ADAL" clId="{B88DA01E-C5E0-714A-823F-DC48ED074C12}" dt="2023-03-23T10:16:24.945" v="400" actId="1076"/>
          <ac:spMkLst>
            <pc:docMk/>
            <pc:sldMk cId="3428380066" sldId="258"/>
            <ac:spMk id="7" creationId="{DB2656BA-FFD0-9168-6981-26E7ADD54721}"/>
          </ac:spMkLst>
        </pc:spChg>
      </pc:sldChg>
      <pc:sldChg chg="modSp mod">
        <pc:chgData name="Eduardo Penabad" userId="7c7939e3-8026-4b57-8ff6-522836fc6fcf" providerId="ADAL" clId="{B88DA01E-C5E0-714A-823F-DC48ED074C12}" dt="2023-03-23T09:52:47.908" v="399" actId="20577"/>
        <pc:sldMkLst>
          <pc:docMk/>
          <pc:sldMk cId="2501243596" sldId="262"/>
        </pc:sldMkLst>
        <pc:spChg chg="mod">
          <ac:chgData name="Eduardo Penabad" userId="7c7939e3-8026-4b57-8ff6-522836fc6fcf" providerId="ADAL" clId="{B88DA01E-C5E0-714A-823F-DC48ED074C12}" dt="2023-03-23T09:52:47.908" v="399" actId="20577"/>
          <ac:spMkLst>
            <pc:docMk/>
            <pc:sldMk cId="2501243596" sldId="262"/>
            <ac:spMk id="3" creationId="{24DC7FE8-CBDB-E697-E5DF-FDF116546AC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B66A19-8D1A-794C-80C5-BCBB0023F6DE}" type="datetimeFigureOut">
              <a:rPr lang="en-US" smtClean="0"/>
              <a:t>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0C7F7F-7B5F-5149-844C-5515D3A59C3C}" type="slidenum">
              <a:rPr lang="en-US" smtClean="0"/>
              <a:t>‹#›</a:t>
            </a:fld>
            <a:endParaRPr lang="en-US"/>
          </a:p>
        </p:txBody>
      </p:sp>
    </p:spTree>
    <p:extLst>
      <p:ext uri="{BB962C8B-B14F-4D97-AF65-F5344CB8AC3E}">
        <p14:creationId xmlns:p14="http://schemas.microsoft.com/office/powerpoint/2010/main" val="1104062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07D2B95D-A434-774A-ABEA-77B7DAFBB728}" type="slidenum">
              <a:rPr lang="en-DE" smtClean="0"/>
              <a:t>5</a:t>
            </a:fld>
            <a:endParaRPr lang="en-DE"/>
          </a:p>
        </p:txBody>
      </p:sp>
    </p:spTree>
    <p:extLst>
      <p:ext uri="{BB962C8B-B14F-4D97-AF65-F5344CB8AC3E}">
        <p14:creationId xmlns:p14="http://schemas.microsoft.com/office/powerpoint/2010/main" val="4135791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7C29B-1C2F-8B9B-3225-C0D472D4193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6CCF224-22DF-CB5A-043A-CAC3321C33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DDD6537-7510-6608-15BF-A8811ABEF0C3}"/>
              </a:ext>
            </a:extLst>
          </p:cNvPr>
          <p:cNvSpPr>
            <a:spLocks noGrp="1"/>
          </p:cNvSpPr>
          <p:nvPr>
            <p:ph type="dt" sz="half" idx="10"/>
          </p:nvPr>
        </p:nvSpPr>
        <p:spPr/>
        <p:txBody>
          <a:bodyPr/>
          <a:lstStyle/>
          <a:p>
            <a:fld id="{D2F5EE5F-C22D-3A4F-9DEE-3BE36549849B}" type="datetimeFigureOut">
              <a:rPr lang="en-US" smtClean="0"/>
              <a:t>4/20/23</a:t>
            </a:fld>
            <a:endParaRPr lang="en-US"/>
          </a:p>
        </p:txBody>
      </p:sp>
      <p:sp>
        <p:nvSpPr>
          <p:cNvPr id="5" name="Footer Placeholder 4">
            <a:extLst>
              <a:ext uri="{FF2B5EF4-FFF2-40B4-BE49-F238E27FC236}">
                <a16:creationId xmlns:a16="http://schemas.microsoft.com/office/drawing/2014/main" id="{9D833500-C220-DCDE-D557-5C4B9ECE9A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B1FB85-EC26-9E8C-9EC9-AF230726BC3F}"/>
              </a:ext>
            </a:extLst>
          </p:cNvPr>
          <p:cNvSpPr>
            <a:spLocks noGrp="1"/>
          </p:cNvSpPr>
          <p:nvPr>
            <p:ph type="sldNum" sz="quarter" idx="12"/>
          </p:nvPr>
        </p:nvSpPr>
        <p:spPr/>
        <p:txBody>
          <a:bodyPr/>
          <a:lstStyle/>
          <a:p>
            <a:fld id="{A806CB5E-53A4-8C49-A8AE-6878D9C7FAB0}" type="slidenum">
              <a:rPr lang="en-US" smtClean="0"/>
              <a:t>‹#›</a:t>
            </a:fld>
            <a:endParaRPr lang="en-US"/>
          </a:p>
        </p:txBody>
      </p:sp>
    </p:spTree>
    <p:extLst>
      <p:ext uri="{BB962C8B-B14F-4D97-AF65-F5344CB8AC3E}">
        <p14:creationId xmlns:p14="http://schemas.microsoft.com/office/powerpoint/2010/main" val="794746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312CC-6E59-F301-675D-AA8CFC022ABA}"/>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5739851-AFF0-5D3B-D146-55C0C273761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A573B19-DB1B-FFC2-F06E-0F0D9D2134D9}"/>
              </a:ext>
            </a:extLst>
          </p:cNvPr>
          <p:cNvSpPr>
            <a:spLocks noGrp="1"/>
          </p:cNvSpPr>
          <p:nvPr>
            <p:ph type="dt" sz="half" idx="10"/>
          </p:nvPr>
        </p:nvSpPr>
        <p:spPr/>
        <p:txBody>
          <a:bodyPr/>
          <a:lstStyle/>
          <a:p>
            <a:fld id="{D2F5EE5F-C22D-3A4F-9DEE-3BE36549849B}" type="datetimeFigureOut">
              <a:rPr lang="en-US" smtClean="0"/>
              <a:t>4/20/23</a:t>
            </a:fld>
            <a:endParaRPr lang="en-US"/>
          </a:p>
        </p:txBody>
      </p:sp>
      <p:sp>
        <p:nvSpPr>
          <p:cNvPr id="5" name="Footer Placeholder 4">
            <a:extLst>
              <a:ext uri="{FF2B5EF4-FFF2-40B4-BE49-F238E27FC236}">
                <a16:creationId xmlns:a16="http://schemas.microsoft.com/office/drawing/2014/main" id="{1706F9A6-2358-99E5-D980-83956267B3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BA7FC1-00AC-A232-5D37-980E7B33A818}"/>
              </a:ext>
            </a:extLst>
          </p:cNvPr>
          <p:cNvSpPr>
            <a:spLocks noGrp="1"/>
          </p:cNvSpPr>
          <p:nvPr>
            <p:ph type="sldNum" sz="quarter" idx="12"/>
          </p:nvPr>
        </p:nvSpPr>
        <p:spPr/>
        <p:txBody>
          <a:bodyPr/>
          <a:lstStyle/>
          <a:p>
            <a:fld id="{A806CB5E-53A4-8C49-A8AE-6878D9C7FAB0}" type="slidenum">
              <a:rPr lang="en-US" smtClean="0"/>
              <a:t>‹#›</a:t>
            </a:fld>
            <a:endParaRPr lang="en-US"/>
          </a:p>
        </p:txBody>
      </p:sp>
    </p:spTree>
    <p:extLst>
      <p:ext uri="{BB962C8B-B14F-4D97-AF65-F5344CB8AC3E}">
        <p14:creationId xmlns:p14="http://schemas.microsoft.com/office/powerpoint/2010/main" val="3801997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067061-70CF-9640-CD1B-1A219324183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E208F1B-051F-0541-E212-905E914D0DA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D861C73-2664-2CDF-3BF1-4FC5C5A64D5A}"/>
              </a:ext>
            </a:extLst>
          </p:cNvPr>
          <p:cNvSpPr>
            <a:spLocks noGrp="1"/>
          </p:cNvSpPr>
          <p:nvPr>
            <p:ph type="dt" sz="half" idx="10"/>
          </p:nvPr>
        </p:nvSpPr>
        <p:spPr/>
        <p:txBody>
          <a:bodyPr/>
          <a:lstStyle/>
          <a:p>
            <a:fld id="{D2F5EE5F-C22D-3A4F-9DEE-3BE36549849B}" type="datetimeFigureOut">
              <a:rPr lang="en-US" smtClean="0"/>
              <a:t>4/20/23</a:t>
            </a:fld>
            <a:endParaRPr lang="en-US"/>
          </a:p>
        </p:txBody>
      </p:sp>
      <p:sp>
        <p:nvSpPr>
          <p:cNvPr id="5" name="Footer Placeholder 4">
            <a:extLst>
              <a:ext uri="{FF2B5EF4-FFF2-40B4-BE49-F238E27FC236}">
                <a16:creationId xmlns:a16="http://schemas.microsoft.com/office/drawing/2014/main" id="{67F7E97C-79C9-98B0-B8B4-37DEA85EB0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BA6678-50C4-1B07-838D-429F34EEB012}"/>
              </a:ext>
            </a:extLst>
          </p:cNvPr>
          <p:cNvSpPr>
            <a:spLocks noGrp="1"/>
          </p:cNvSpPr>
          <p:nvPr>
            <p:ph type="sldNum" sz="quarter" idx="12"/>
          </p:nvPr>
        </p:nvSpPr>
        <p:spPr/>
        <p:txBody>
          <a:bodyPr/>
          <a:lstStyle/>
          <a:p>
            <a:fld id="{A806CB5E-53A4-8C49-A8AE-6878D9C7FAB0}" type="slidenum">
              <a:rPr lang="en-US" smtClean="0"/>
              <a:t>‹#›</a:t>
            </a:fld>
            <a:endParaRPr lang="en-US"/>
          </a:p>
        </p:txBody>
      </p:sp>
    </p:spTree>
    <p:extLst>
      <p:ext uri="{BB962C8B-B14F-4D97-AF65-F5344CB8AC3E}">
        <p14:creationId xmlns:p14="http://schemas.microsoft.com/office/powerpoint/2010/main" val="2883491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26717-7F1A-82C0-8316-C44AF145759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A17DEA9-D66B-9533-984B-3C9C5277FA4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FDCD277-5085-969E-AF82-F674D0D9EF87}"/>
              </a:ext>
            </a:extLst>
          </p:cNvPr>
          <p:cNvSpPr>
            <a:spLocks noGrp="1"/>
          </p:cNvSpPr>
          <p:nvPr>
            <p:ph type="dt" sz="half" idx="10"/>
          </p:nvPr>
        </p:nvSpPr>
        <p:spPr/>
        <p:txBody>
          <a:bodyPr/>
          <a:lstStyle/>
          <a:p>
            <a:fld id="{D2F5EE5F-C22D-3A4F-9DEE-3BE36549849B}" type="datetimeFigureOut">
              <a:rPr lang="en-US" smtClean="0"/>
              <a:t>4/20/23</a:t>
            </a:fld>
            <a:endParaRPr lang="en-US"/>
          </a:p>
        </p:txBody>
      </p:sp>
      <p:sp>
        <p:nvSpPr>
          <p:cNvPr id="5" name="Footer Placeholder 4">
            <a:extLst>
              <a:ext uri="{FF2B5EF4-FFF2-40B4-BE49-F238E27FC236}">
                <a16:creationId xmlns:a16="http://schemas.microsoft.com/office/drawing/2014/main" id="{861FC509-B4A2-2012-65E4-F595645E7B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5697D6-EE6A-29F4-CEBC-72DF63EFFEFF}"/>
              </a:ext>
            </a:extLst>
          </p:cNvPr>
          <p:cNvSpPr>
            <a:spLocks noGrp="1"/>
          </p:cNvSpPr>
          <p:nvPr>
            <p:ph type="sldNum" sz="quarter" idx="12"/>
          </p:nvPr>
        </p:nvSpPr>
        <p:spPr/>
        <p:txBody>
          <a:bodyPr/>
          <a:lstStyle/>
          <a:p>
            <a:fld id="{A806CB5E-53A4-8C49-A8AE-6878D9C7FAB0}" type="slidenum">
              <a:rPr lang="en-US" smtClean="0"/>
              <a:t>‹#›</a:t>
            </a:fld>
            <a:endParaRPr lang="en-US"/>
          </a:p>
        </p:txBody>
      </p:sp>
    </p:spTree>
    <p:extLst>
      <p:ext uri="{BB962C8B-B14F-4D97-AF65-F5344CB8AC3E}">
        <p14:creationId xmlns:p14="http://schemas.microsoft.com/office/powerpoint/2010/main" val="1268710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6E766-A193-38BE-2A86-DB330063593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CCC756A-B6F1-3B59-B25E-80EAA6392BF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D1A0F28-445B-14FC-562F-39DA6C876CE0}"/>
              </a:ext>
            </a:extLst>
          </p:cNvPr>
          <p:cNvSpPr>
            <a:spLocks noGrp="1"/>
          </p:cNvSpPr>
          <p:nvPr>
            <p:ph type="dt" sz="half" idx="10"/>
          </p:nvPr>
        </p:nvSpPr>
        <p:spPr/>
        <p:txBody>
          <a:bodyPr/>
          <a:lstStyle/>
          <a:p>
            <a:fld id="{D2F5EE5F-C22D-3A4F-9DEE-3BE36549849B}" type="datetimeFigureOut">
              <a:rPr lang="en-US" smtClean="0"/>
              <a:t>4/20/23</a:t>
            </a:fld>
            <a:endParaRPr lang="en-US"/>
          </a:p>
        </p:txBody>
      </p:sp>
      <p:sp>
        <p:nvSpPr>
          <p:cNvPr id="5" name="Footer Placeholder 4">
            <a:extLst>
              <a:ext uri="{FF2B5EF4-FFF2-40B4-BE49-F238E27FC236}">
                <a16:creationId xmlns:a16="http://schemas.microsoft.com/office/drawing/2014/main" id="{B252798D-2F8E-3439-FCE9-9EFD436700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F3A619-4AC4-2B2D-B64B-54D2599E9579}"/>
              </a:ext>
            </a:extLst>
          </p:cNvPr>
          <p:cNvSpPr>
            <a:spLocks noGrp="1"/>
          </p:cNvSpPr>
          <p:nvPr>
            <p:ph type="sldNum" sz="quarter" idx="12"/>
          </p:nvPr>
        </p:nvSpPr>
        <p:spPr/>
        <p:txBody>
          <a:bodyPr/>
          <a:lstStyle/>
          <a:p>
            <a:fld id="{A806CB5E-53A4-8C49-A8AE-6878D9C7FAB0}" type="slidenum">
              <a:rPr lang="en-US" smtClean="0"/>
              <a:t>‹#›</a:t>
            </a:fld>
            <a:endParaRPr lang="en-US"/>
          </a:p>
        </p:txBody>
      </p:sp>
    </p:spTree>
    <p:extLst>
      <p:ext uri="{BB962C8B-B14F-4D97-AF65-F5344CB8AC3E}">
        <p14:creationId xmlns:p14="http://schemas.microsoft.com/office/powerpoint/2010/main" val="2129929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D8B15-DAF9-DE26-6E3E-29134334DC9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6381D9A-4AB4-34A8-D76D-934C63BED17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1A5AF3B-9CC9-E733-D4C6-3FA1DE7FEAF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586649A-30D6-31BD-AC37-92B58CE3DFD5}"/>
              </a:ext>
            </a:extLst>
          </p:cNvPr>
          <p:cNvSpPr>
            <a:spLocks noGrp="1"/>
          </p:cNvSpPr>
          <p:nvPr>
            <p:ph type="dt" sz="half" idx="10"/>
          </p:nvPr>
        </p:nvSpPr>
        <p:spPr/>
        <p:txBody>
          <a:bodyPr/>
          <a:lstStyle/>
          <a:p>
            <a:fld id="{D2F5EE5F-C22D-3A4F-9DEE-3BE36549849B}" type="datetimeFigureOut">
              <a:rPr lang="en-US" smtClean="0"/>
              <a:t>4/20/23</a:t>
            </a:fld>
            <a:endParaRPr lang="en-US"/>
          </a:p>
        </p:txBody>
      </p:sp>
      <p:sp>
        <p:nvSpPr>
          <p:cNvPr id="6" name="Footer Placeholder 5">
            <a:extLst>
              <a:ext uri="{FF2B5EF4-FFF2-40B4-BE49-F238E27FC236}">
                <a16:creationId xmlns:a16="http://schemas.microsoft.com/office/drawing/2014/main" id="{6E328163-1E70-C580-293C-FCD6C7C7AA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E60F4B-1664-DE01-0121-7D703ABD2D6E}"/>
              </a:ext>
            </a:extLst>
          </p:cNvPr>
          <p:cNvSpPr>
            <a:spLocks noGrp="1"/>
          </p:cNvSpPr>
          <p:nvPr>
            <p:ph type="sldNum" sz="quarter" idx="12"/>
          </p:nvPr>
        </p:nvSpPr>
        <p:spPr/>
        <p:txBody>
          <a:bodyPr/>
          <a:lstStyle/>
          <a:p>
            <a:fld id="{A806CB5E-53A4-8C49-A8AE-6878D9C7FAB0}" type="slidenum">
              <a:rPr lang="en-US" smtClean="0"/>
              <a:t>‹#›</a:t>
            </a:fld>
            <a:endParaRPr lang="en-US"/>
          </a:p>
        </p:txBody>
      </p:sp>
    </p:spTree>
    <p:extLst>
      <p:ext uri="{BB962C8B-B14F-4D97-AF65-F5344CB8AC3E}">
        <p14:creationId xmlns:p14="http://schemas.microsoft.com/office/powerpoint/2010/main" val="1778366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003C4-1028-EA0A-4D32-C9AB1C177FC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2160894-85D2-4619-AF77-D01E42E153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96164D7-54EC-649B-2883-67C2B570B73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6E6D648-D211-C312-5217-1BF5500206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6C2822F-7A7C-C4B8-DA47-44A90574264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CB80B89-985A-2F33-CC0B-B7A3E66EE37A}"/>
              </a:ext>
            </a:extLst>
          </p:cNvPr>
          <p:cNvSpPr>
            <a:spLocks noGrp="1"/>
          </p:cNvSpPr>
          <p:nvPr>
            <p:ph type="dt" sz="half" idx="10"/>
          </p:nvPr>
        </p:nvSpPr>
        <p:spPr/>
        <p:txBody>
          <a:bodyPr/>
          <a:lstStyle/>
          <a:p>
            <a:fld id="{D2F5EE5F-C22D-3A4F-9DEE-3BE36549849B}" type="datetimeFigureOut">
              <a:rPr lang="en-US" smtClean="0"/>
              <a:t>4/20/23</a:t>
            </a:fld>
            <a:endParaRPr lang="en-US"/>
          </a:p>
        </p:txBody>
      </p:sp>
      <p:sp>
        <p:nvSpPr>
          <p:cNvPr id="8" name="Footer Placeholder 7">
            <a:extLst>
              <a:ext uri="{FF2B5EF4-FFF2-40B4-BE49-F238E27FC236}">
                <a16:creationId xmlns:a16="http://schemas.microsoft.com/office/drawing/2014/main" id="{056EE9AA-DFF3-ED4B-75EE-1F0BE0C708C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C83EF7-33D9-B777-2B9C-013193AB2A6F}"/>
              </a:ext>
            </a:extLst>
          </p:cNvPr>
          <p:cNvSpPr>
            <a:spLocks noGrp="1"/>
          </p:cNvSpPr>
          <p:nvPr>
            <p:ph type="sldNum" sz="quarter" idx="12"/>
          </p:nvPr>
        </p:nvSpPr>
        <p:spPr/>
        <p:txBody>
          <a:bodyPr/>
          <a:lstStyle/>
          <a:p>
            <a:fld id="{A806CB5E-53A4-8C49-A8AE-6878D9C7FAB0}" type="slidenum">
              <a:rPr lang="en-US" smtClean="0"/>
              <a:t>‹#›</a:t>
            </a:fld>
            <a:endParaRPr lang="en-US"/>
          </a:p>
        </p:txBody>
      </p:sp>
    </p:spTree>
    <p:extLst>
      <p:ext uri="{BB962C8B-B14F-4D97-AF65-F5344CB8AC3E}">
        <p14:creationId xmlns:p14="http://schemas.microsoft.com/office/powerpoint/2010/main" val="1970470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646B7-8C3F-60A8-99DD-36CDF747DC7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3DA8FBE-BF41-47FD-2F0C-F74D11FE1923}"/>
              </a:ext>
            </a:extLst>
          </p:cNvPr>
          <p:cNvSpPr>
            <a:spLocks noGrp="1"/>
          </p:cNvSpPr>
          <p:nvPr>
            <p:ph type="dt" sz="half" idx="10"/>
          </p:nvPr>
        </p:nvSpPr>
        <p:spPr/>
        <p:txBody>
          <a:bodyPr/>
          <a:lstStyle/>
          <a:p>
            <a:fld id="{D2F5EE5F-C22D-3A4F-9DEE-3BE36549849B}" type="datetimeFigureOut">
              <a:rPr lang="en-US" smtClean="0"/>
              <a:t>4/20/23</a:t>
            </a:fld>
            <a:endParaRPr lang="en-US"/>
          </a:p>
        </p:txBody>
      </p:sp>
      <p:sp>
        <p:nvSpPr>
          <p:cNvPr id="4" name="Footer Placeholder 3">
            <a:extLst>
              <a:ext uri="{FF2B5EF4-FFF2-40B4-BE49-F238E27FC236}">
                <a16:creationId xmlns:a16="http://schemas.microsoft.com/office/drawing/2014/main" id="{A798C169-F068-E49B-1BEC-EB3AC1E3DC1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18614CA-3F11-3A54-AF4A-5FDCCEFC931A}"/>
              </a:ext>
            </a:extLst>
          </p:cNvPr>
          <p:cNvSpPr>
            <a:spLocks noGrp="1"/>
          </p:cNvSpPr>
          <p:nvPr>
            <p:ph type="sldNum" sz="quarter" idx="12"/>
          </p:nvPr>
        </p:nvSpPr>
        <p:spPr/>
        <p:txBody>
          <a:bodyPr/>
          <a:lstStyle/>
          <a:p>
            <a:fld id="{A806CB5E-53A4-8C49-A8AE-6878D9C7FAB0}" type="slidenum">
              <a:rPr lang="en-US" smtClean="0"/>
              <a:t>‹#›</a:t>
            </a:fld>
            <a:endParaRPr lang="en-US"/>
          </a:p>
        </p:txBody>
      </p:sp>
    </p:spTree>
    <p:extLst>
      <p:ext uri="{BB962C8B-B14F-4D97-AF65-F5344CB8AC3E}">
        <p14:creationId xmlns:p14="http://schemas.microsoft.com/office/powerpoint/2010/main" val="2051061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F4C354-BFA5-9AD8-2022-F9B658E28A78}"/>
              </a:ext>
            </a:extLst>
          </p:cNvPr>
          <p:cNvSpPr>
            <a:spLocks noGrp="1"/>
          </p:cNvSpPr>
          <p:nvPr>
            <p:ph type="dt" sz="half" idx="10"/>
          </p:nvPr>
        </p:nvSpPr>
        <p:spPr/>
        <p:txBody>
          <a:bodyPr/>
          <a:lstStyle/>
          <a:p>
            <a:fld id="{D2F5EE5F-C22D-3A4F-9DEE-3BE36549849B}" type="datetimeFigureOut">
              <a:rPr lang="en-US" smtClean="0"/>
              <a:t>4/20/23</a:t>
            </a:fld>
            <a:endParaRPr lang="en-US"/>
          </a:p>
        </p:txBody>
      </p:sp>
      <p:sp>
        <p:nvSpPr>
          <p:cNvPr id="3" name="Footer Placeholder 2">
            <a:extLst>
              <a:ext uri="{FF2B5EF4-FFF2-40B4-BE49-F238E27FC236}">
                <a16:creationId xmlns:a16="http://schemas.microsoft.com/office/drawing/2014/main" id="{D6C18ABB-8AA7-7D66-D1AC-5F8C3547C45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046245C-AC22-21F0-C647-0EEF8FCCCCD6}"/>
              </a:ext>
            </a:extLst>
          </p:cNvPr>
          <p:cNvSpPr>
            <a:spLocks noGrp="1"/>
          </p:cNvSpPr>
          <p:nvPr>
            <p:ph type="sldNum" sz="quarter" idx="12"/>
          </p:nvPr>
        </p:nvSpPr>
        <p:spPr/>
        <p:txBody>
          <a:bodyPr/>
          <a:lstStyle/>
          <a:p>
            <a:fld id="{A806CB5E-53A4-8C49-A8AE-6878D9C7FAB0}" type="slidenum">
              <a:rPr lang="en-US" smtClean="0"/>
              <a:t>‹#›</a:t>
            </a:fld>
            <a:endParaRPr lang="en-US"/>
          </a:p>
        </p:txBody>
      </p:sp>
    </p:spTree>
    <p:extLst>
      <p:ext uri="{BB962C8B-B14F-4D97-AF65-F5344CB8AC3E}">
        <p14:creationId xmlns:p14="http://schemas.microsoft.com/office/powerpoint/2010/main" val="1020318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D548E-22D3-7C7C-8CAA-DF9544BD0CD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735E1B2-07C5-F32C-B658-AA00805439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3BF68ED-8382-E5FE-2089-3C68100102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1880E50-C718-E9B3-D757-AC111417888A}"/>
              </a:ext>
            </a:extLst>
          </p:cNvPr>
          <p:cNvSpPr>
            <a:spLocks noGrp="1"/>
          </p:cNvSpPr>
          <p:nvPr>
            <p:ph type="dt" sz="half" idx="10"/>
          </p:nvPr>
        </p:nvSpPr>
        <p:spPr/>
        <p:txBody>
          <a:bodyPr/>
          <a:lstStyle/>
          <a:p>
            <a:fld id="{D2F5EE5F-C22D-3A4F-9DEE-3BE36549849B}" type="datetimeFigureOut">
              <a:rPr lang="en-US" smtClean="0"/>
              <a:t>4/20/23</a:t>
            </a:fld>
            <a:endParaRPr lang="en-US"/>
          </a:p>
        </p:txBody>
      </p:sp>
      <p:sp>
        <p:nvSpPr>
          <p:cNvPr id="6" name="Footer Placeholder 5">
            <a:extLst>
              <a:ext uri="{FF2B5EF4-FFF2-40B4-BE49-F238E27FC236}">
                <a16:creationId xmlns:a16="http://schemas.microsoft.com/office/drawing/2014/main" id="{34DA30A4-F202-0DA8-F009-73520764ED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0B9AD1-163C-5122-3280-093B80A00195}"/>
              </a:ext>
            </a:extLst>
          </p:cNvPr>
          <p:cNvSpPr>
            <a:spLocks noGrp="1"/>
          </p:cNvSpPr>
          <p:nvPr>
            <p:ph type="sldNum" sz="quarter" idx="12"/>
          </p:nvPr>
        </p:nvSpPr>
        <p:spPr/>
        <p:txBody>
          <a:bodyPr/>
          <a:lstStyle/>
          <a:p>
            <a:fld id="{A806CB5E-53A4-8C49-A8AE-6878D9C7FAB0}" type="slidenum">
              <a:rPr lang="en-US" smtClean="0"/>
              <a:t>‹#›</a:t>
            </a:fld>
            <a:endParaRPr lang="en-US"/>
          </a:p>
        </p:txBody>
      </p:sp>
    </p:spTree>
    <p:extLst>
      <p:ext uri="{BB962C8B-B14F-4D97-AF65-F5344CB8AC3E}">
        <p14:creationId xmlns:p14="http://schemas.microsoft.com/office/powerpoint/2010/main" val="1009423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5EDDE-1EDC-7442-4D02-50D098F4764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3B788FE-A890-4C95-DF33-1542E4C172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AE45AB5-F26D-3D5A-72FA-2DE1E3AA51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B55E8D3-D148-0923-8444-EA1D5F8DC3FC}"/>
              </a:ext>
            </a:extLst>
          </p:cNvPr>
          <p:cNvSpPr>
            <a:spLocks noGrp="1"/>
          </p:cNvSpPr>
          <p:nvPr>
            <p:ph type="dt" sz="half" idx="10"/>
          </p:nvPr>
        </p:nvSpPr>
        <p:spPr/>
        <p:txBody>
          <a:bodyPr/>
          <a:lstStyle/>
          <a:p>
            <a:fld id="{D2F5EE5F-C22D-3A4F-9DEE-3BE36549849B}" type="datetimeFigureOut">
              <a:rPr lang="en-US" smtClean="0"/>
              <a:t>4/20/23</a:t>
            </a:fld>
            <a:endParaRPr lang="en-US"/>
          </a:p>
        </p:txBody>
      </p:sp>
      <p:sp>
        <p:nvSpPr>
          <p:cNvPr id="6" name="Footer Placeholder 5">
            <a:extLst>
              <a:ext uri="{FF2B5EF4-FFF2-40B4-BE49-F238E27FC236}">
                <a16:creationId xmlns:a16="http://schemas.microsoft.com/office/drawing/2014/main" id="{74F08F07-8811-229A-37E0-BE366C2B8E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F0DFAF-C925-BD92-B84F-BC3B36608F5E}"/>
              </a:ext>
            </a:extLst>
          </p:cNvPr>
          <p:cNvSpPr>
            <a:spLocks noGrp="1"/>
          </p:cNvSpPr>
          <p:nvPr>
            <p:ph type="sldNum" sz="quarter" idx="12"/>
          </p:nvPr>
        </p:nvSpPr>
        <p:spPr/>
        <p:txBody>
          <a:bodyPr/>
          <a:lstStyle/>
          <a:p>
            <a:fld id="{A806CB5E-53A4-8C49-A8AE-6878D9C7FAB0}" type="slidenum">
              <a:rPr lang="en-US" smtClean="0"/>
              <a:t>‹#›</a:t>
            </a:fld>
            <a:endParaRPr lang="en-US"/>
          </a:p>
        </p:txBody>
      </p:sp>
    </p:spTree>
    <p:extLst>
      <p:ext uri="{BB962C8B-B14F-4D97-AF65-F5344CB8AC3E}">
        <p14:creationId xmlns:p14="http://schemas.microsoft.com/office/powerpoint/2010/main" val="1178251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996114-68B9-65D9-80CB-914EA18C9D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58C05C1-F987-EFE0-1D48-0115CA25E0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CECD69C-EA8A-4517-FF14-802BE7B4C9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5EE5F-C22D-3A4F-9DEE-3BE36549849B}" type="datetimeFigureOut">
              <a:rPr lang="en-US" smtClean="0"/>
              <a:t>4/20/23</a:t>
            </a:fld>
            <a:endParaRPr lang="en-US"/>
          </a:p>
        </p:txBody>
      </p:sp>
      <p:sp>
        <p:nvSpPr>
          <p:cNvPr id="5" name="Footer Placeholder 4">
            <a:extLst>
              <a:ext uri="{FF2B5EF4-FFF2-40B4-BE49-F238E27FC236}">
                <a16:creationId xmlns:a16="http://schemas.microsoft.com/office/drawing/2014/main" id="{5036830E-9778-C6B3-1B89-BB41FD7DC7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72C4962-2BE7-AA6B-8678-FF327B5456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06CB5E-53A4-8C49-A8AE-6878D9C7FAB0}" type="slidenum">
              <a:rPr lang="en-US" smtClean="0"/>
              <a:t>‹#›</a:t>
            </a:fld>
            <a:endParaRPr lang="en-US"/>
          </a:p>
        </p:txBody>
      </p:sp>
    </p:spTree>
    <p:extLst>
      <p:ext uri="{BB962C8B-B14F-4D97-AF65-F5344CB8AC3E}">
        <p14:creationId xmlns:p14="http://schemas.microsoft.com/office/powerpoint/2010/main" val="814021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48357-ED25-6DCA-765C-1C9486882159}"/>
              </a:ext>
            </a:extLst>
          </p:cNvPr>
          <p:cNvSpPr>
            <a:spLocks noGrp="1"/>
          </p:cNvSpPr>
          <p:nvPr>
            <p:ph type="ctrTitle"/>
          </p:nvPr>
        </p:nvSpPr>
        <p:spPr/>
        <p:txBody>
          <a:bodyPr/>
          <a:lstStyle/>
          <a:p>
            <a:r>
              <a:rPr lang="en-US" dirty="0"/>
              <a:t>ASPECT and CERISE</a:t>
            </a:r>
            <a:br>
              <a:rPr lang="en-US" dirty="0"/>
            </a:br>
            <a:r>
              <a:rPr lang="en-US" dirty="0"/>
              <a:t>Data Management</a:t>
            </a:r>
          </a:p>
        </p:txBody>
      </p:sp>
      <p:sp>
        <p:nvSpPr>
          <p:cNvPr id="3" name="Subtitle 2">
            <a:extLst>
              <a:ext uri="{FF2B5EF4-FFF2-40B4-BE49-F238E27FC236}">
                <a16:creationId xmlns:a16="http://schemas.microsoft.com/office/drawing/2014/main" id="{7324104D-38EC-FF81-B6B4-EA737C294267}"/>
              </a:ext>
            </a:extLst>
          </p:cNvPr>
          <p:cNvSpPr>
            <a:spLocks noGrp="1"/>
          </p:cNvSpPr>
          <p:nvPr>
            <p:ph type="subTitle" idx="1"/>
          </p:nvPr>
        </p:nvSpPr>
        <p:spPr/>
        <p:txBody>
          <a:bodyPr/>
          <a:lstStyle/>
          <a:p>
            <a:r>
              <a:rPr lang="en-US" dirty="0"/>
              <a:t>(DGOV-related matters)</a:t>
            </a:r>
          </a:p>
        </p:txBody>
      </p:sp>
    </p:spTree>
    <p:extLst>
      <p:ext uri="{BB962C8B-B14F-4D97-AF65-F5344CB8AC3E}">
        <p14:creationId xmlns:p14="http://schemas.microsoft.com/office/powerpoint/2010/main" val="20753025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1BD1A-A8C1-466E-1808-A92D058E870A}"/>
              </a:ext>
            </a:extLst>
          </p:cNvPr>
          <p:cNvSpPr>
            <a:spLocks noGrp="1"/>
          </p:cNvSpPr>
          <p:nvPr>
            <p:ph type="title"/>
          </p:nvPr>
        </p:nvSpPr>
        <p:spPr/>
        <p:txBody>
          <a:bodyPr/>
          <a:lstStyle/>
          <a:p>
            <a:r>
              <a:rPr lang="en-US" dirty="0"/>
              <a:t>Items for the discussion</a:t>
            </a:r>
          </a:p>
        </p:txBody>
      </p:sp>
      <p:sp>
        <p:nvSpPr>
          <p:cNvPr id="3" name="Content Placeholder 2">
            <a:extLst>
              <a:ext uri="{FF2B5EF4-FFF2-40B4-BE49-F238E27FC236}">
                <a16:creationId xmlns:a16="http://schemas.microsoft.com/office/drawing/2014/main" id="{7032D4B4-0EE3-59F1-44FC-04974786FE79}"/>
              </a:ext>
            </a:extLst>
          </p:cNvPr>
          <p:cNvSpPr>
            <a:spLocks noGrp="1"/>
          </p:cNvSpPr>
          <p:nvPr>
            <p:ph idx="1"/>
          </p:nvPr>
        </p:nvSpPr>
        <p:spPr/>
        <p:txBody>
          <a:bodyPr>
            <a:normAutofit/>
          </a:bodyPr>
          <a:lstStyle/>
          <a:p>
            <a:r>
              <a:rPr lang="en-US" sz="3600" dirty="0">
                <a:solidFill>
                  <a:schemeClr val="bg2"/>
                </a:solidFill>
              </a:rPr>
              <a:t>Introduction: CERISE and ASPECT</a:t>
            </a:r>
          </a:p>
          <a:p>
            <a:r>
              <a:rPr lang="en-US" sz="3600" dirty="0">
                <a:solidFill>
                  <a:schemeClr val="bg2"/>
                </a:solidFill>
              </a:rPr>
              <a:t>Data archiving needs</a:t>
            </a:r>
          </a:p>
          <a:p>
            <a:r>
              <a:rPr lang="en-US" sz="3600" dirty="0"/>
              <a:t>Relation to GRIB2 migration</a:t>
            </a:r>
          </a:p>
        </p:txBody>
      </p:sp>
    </p:spTree>
    <p:extLst>
      <p:ext uri="{BB962C8B-B14F-4D97-AF65-F5344CB8AC3E}">
        <p14:creationId xmlns:p14="http://schemas.microsoft.com/office/powerpoint/2010/main" val="1150497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1BD1A-A8C1-466E-1808-A92D058E870A}"/>
              </a:ext>
            </a:extLst>
          </p:cNvPr>
          <p:cNvSpPr>
            <a:spLocks noGrp="1"/>
          </p:cNvSpPr>
          <p:nvPr>
            <p:ph type="title"/>
          </p:nvPr>
        </p:nvSpPr>
        <p:spPr/>
        <p:txBody>
          <a:bodyPr/>
          <a:lstStyle/>
          <a:p>
            <a:r>
              <a:rPr lang="en-US" dirty="0"/>
              <a:t>Relation to GRIB2 migration</a:t>
            </a:r>
          </a:p>
        </p:txBody>
      </p:sp>
      <p:sp>
        <p:nvSpPr>
          <p:cNvPr id="3" name="Content Placeholder 2">
            <a:extLst>
              <a:ext uri="{FF2B5EF4-FFF2-40B4-BE49-F238E27FC236}">
                <a16:creationId xmlns:a16="http://schemas.microsoft.com/office/drawing/2014/main" id="{7032D4B4-0EE3-59F1-44FC-04974786FE79}"/>
              </a:ext>
            </a:extLst>
          </p:cNvPr>
          <p:cNvSpPr>
            <a:spLocks noGrp="1"/>
          </p:cNvSpPr>
          <p:nvPr>
            <p:ph idx="1"/>
          </p:nvPr>
        </p:nvSpPr>
        <p:spPr/>
        <p:txBody>
          <a:bodyPr>
            <a:normAutofit/>
          </a:bodyPr>
          <a:lstStyle/>
          <a:p>
            <a:r>
              <a:rPr lang="en-US" dirty="0"/>
              <a:t>Aim to use GRIB2 for both CERISE and ASPECT</a:t>
            </a:r>
          </a:p>
          <a:p>
            <a:endParaRPr lang="en-US" dirty="0"/>
          </a:p>
          <a:p>
            <a:r>
              <a:rPr lang="en-US" dirty="0"/>
              <a:t>Would the move to GRIB2 promote/facilitate/require some changes?</a:t>
            </a:r>
          </a:p>
          <a:p>
            <a:pPr lvl="1"/>
            <a:r>
              <a:rPr lang="en-US" dirty="0"/>
              <a:t>Hindcast encoding</a:t>
            </a:r>
          </a:p>
          <a:p>
            <a:pPr lvl="2"/>
            <a:r>
              <a:rPr lang="en-US" dirty="0"/>
              <a:t>Explicitly label re-forecasts vs forecasts?</a:t>
            </a:r>
          </a:p>
          <a:p>
            <a:pPr lvl="2"/>
            <a:r>
              <a:rPr lang="en-US" dirty="0"/>
              <a:t>Use of ‘system’ keyword vs. ‘</a:t>
            </a:r>
            <a:r>
              <a:rPr lang="en-US" dirty="0" err="1"/>
              <a:t>modelVersionDate</a:t>
            </a:r>
            <a:r>
              <a:rPr lang="en-US" dirty="0"/>
              <a:t>’</a:t>
            </a:r>
          </a:p>
          <a:p>
            <a:pPr lvl="1"/>
            <a:r>
              <a:rPr lang="en-US" dirty="0"/>
              <a:t>Variables encoding</a:t>
            </a:r>
          </a:p>
          <a:p>
            <a:pPr lvl="2"/>
            <a:r>
              <a:rPr lang="en-US" dirty="0"/>
              <a:t>Parameter IDs for monthly/anomalies</a:t>
            </a:r>
          </a:p>
          <a:p>
            <a:pPr lvl="3"/>
            <a:r>
              <a:rPr lang="en-US" dirty="0"/>
              <a:t>Accumulated variables change of units?</a:t>
            </a:r>
          </a:p>
          <a:p>
            <a:pPr lvl="3"/>
            <a:r>
              <a:rPr lang="en-US" dirty="0"/>
              <a:t>Are new SECTION4 templates (May23) enough?</a:t>
            </a:r>
          </a:p>
        </p:txBody>
      </p:sp>
    </p:spTree>
    <p:extLst>
      <p:ext uri="{BB962C8B-B14F-4D97-AF65-F5344CB8AC3E}">
        <p14:creationId xmlns:p14="http://schemas.microsoft.com/office/powerpoint/2010/main" val="4167150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7A78B-0D7D-D4B1-2FD5-C97A32C40C5C}"/>
              </a:ext>
            </a:extLst>
          </p:cNvPr>
          <p:cNvSpPr>
            <a:spLocks noGrp="1"/>
          </p:cNvSpPr>
          <p:nvPr>
            <p:ph type="title"/>
          </p:nvPr>
        </p:nvSpPr>
        <p:spPr/>
        <p:txBody>
          <a:bodyPr/>
          <a:lstStyle/>
          <a:p>
            <a:r>
              <a:rPr lang="en-US" dirty="0"/>
              <a:t>Hindcast encoding</a:t>
            </a:r>
          </a:p>
        </p:txBody>
      </p:sp>
      <p:sp>
        <p:nvSpPr>
          <p:cNvPr id="3" name="Content Placeholder 2">
            <a:extLst>
              <a:ext uri="{FF2B5EF4-FFF2-40B4-BE49-F238E27FC236}">
                <a16:creationId xmlns:a16="http://schemas.microsoft.com/office/drawing/2014/main" id="{24DC7FE8-CBDB-E697-E5DF-FDF116546AC8}"/>
              </a:ext>
            </a:extLst>
          </p:cNvPr>
          <p:cNvSpPr>
            <a:spLocks noGrp="1"/>
          </p:cNvSpPr>
          <p:nvPr>
            <p:ph idx="1"/>
          </p:nvPr>
        </p:nvSpPr>
        <p:spPr>
          <a:xfrm>
            <a:off x="838200" y="1408387"/>
            <a:ext cx="10515600" cy="5084488"/>
          </a:xfrm>
        </p:spPr>
        <p:txBody>
          <a:bodyPr>
            <a:normAutofit fontScale="32500" lnSpcReduction="20000"/>
          </a:bodyPr>
          <a:lstStyle/>
          <a:p>
            <a:r>
              <a:rPr lang="en-US" sz="5500" dirty="0"/>
              <a:t>ECMWF “core” (</a:t>
            </a:r>
            <a:r>
              <a:rPr lang="en-US" sz="6000" dirty="0"/>
              <a:t>GRIB1, with a few exceptions)</a:t>
            </a:r>
            <a:endParaRPr lang="en-US" sz="5500" dirty="0"/>
          </a:p>
          <a:p>
            <a:pPr lvl="1"/>
            <a:r>
              <a:rPr lang="en-US" sz="4900" dirty="0"/>
              <a:t>seasonal: no distinction between real-time forecast vs hindcast</a:t>
            </a:r>
          </a:p>
          <a:p>
            <a:pPr lvl="1"/>
            <a:r>
              <a:rPr lang="en-US" sz="4900" dirty="0"/>
              <a:t>monthly: 2 different streams ’</a:t>
            </a:r>
            <a:r>
              <a:rPr lang="en-US" sz="4900" dirty="0" err="1"/>
              <a:t>enfo</a:t>
            </a:r>
            <a:r>
              <a:rPr lang="en-US" sz="4900" dirty="0"/>
              <a:t>’ (real-time forecast) and ‘</a:t>
            </a:r>
            <a:r>
              <a:rPr lang="en-US" sz="4900" dirty="0" err="1"/>
              <a:t>enfh</a:t>
            </a:r>
            <a:r>
              <a:rPr lang="en-US" sz="4900" dirty="0"/>
              <a:t>’ (hindcasts)</a:t>
            </a:r>
          </a:p>
          <a:p>
            <a:pPr lvl="2"/>
            <a:r>
              <a:rPr lang="en-US" sz="4900" dirty="0"/>
              <a:t>stream=</a:t>
            </a:r>
            <a:r>
              <a:rPr lang="en-US" sz="4900" dirty="0" err="1"/>
              <a:t>enfh</a:t>
            </a:r>
            <a:br>
              <a:rPr lang="en-US" sz="4900" dirty="0"/>
            </a:br>
            <a:r>
              <a:rPr lang="en-US" sz="4900" dirty="0"/>
              <a:t>start date (</a:t>
            </a:r>
            <a:r>
              <a:rPr lang="en-US" sz="4900" dirty="0" err="1"/>
              <a:t>mars.hdate</a:t>
            </a:r>
            <a:r>
              <a:rPr lang="en-US" sz="4900" dirty="0"/>
              <a:t>) and </a:t>
            </a:r>
            <a:r>
              <a:rPr lang="en-US" sz="4900" dirty="0" err="1"/>
              <a:t>referenceDate</a:t>
            </a:r>
            <a:r>
              <a:rPr lang="en-US" sz="4900" dirty="0"/>
              <a:t> (</a:t>
            </a:r>
            <a:r>
              <a:rPr lang="en-US" sz="4900" dirty="0" err="1"/>
              <a:t>mars.date</a:t>
            </a:r>
            <a:r>
              <a:rPr lang="en-US" sz="4900" dirty="0"/>
              <a:t>) </a:t>
            </a:r>
            <a:r>
              <a:rPr lang="en-US" sz="4300" dirty="0"/>
              <a:t>[real-time forecast date; defined in local definitions table 30]</a:t>
            </a:r>
          </a:p>
          <a:p>
            <a:pPr marL="457200" lvl="1" indent="0">
              <a:buNone/>
            </a:pPr>
            <a:endParaRPr lang="en-US" sz="4500" dirty="0"/>
          </a:p>
          <a:p>
            <a:r>
              <a:rPr lang="en-US" sz="5500" dirty="0"/>
              <a:t>S2S (GRIB2)</a:t>
            </a:r>
          </a:p>
          <a:p>
            <a:pPr lvl="1"/>
            <a:r>
              <a:rPr lang="en-US" sz="4500" dirty="0"/>
              <a:t>1 solution: (in stream=</a:t>
            </a:r>
            <a:r>
              <a:rPr lang="en-US" sz="4500" dirty="0" err="1"/>
              <a:t>enfh</a:t>
            </a:r>
            <a:r>
              <a:rPr lang="en-US" sz="4500" dirty="0"/>
              <a:t>)</a:t>
            </a:r>
          </a:p>
          <a:p>
            <a:pPr lvl="2"/>
            <a:r>
              <a:rPr lang="en-US" sz="4500" dirty="0"/>
              <a:t>start date (</a:t>
            </a:r>
            <a:r>
              <a:rPr lang="en-US" sz="4500" dirty="0" err="1"/>
              <a:t>mars.hdate</a:t>
            </a:r>
            <a:r>
              <a:rPr lang="en-US" sz="4500" dirty="0"/>
              <a:t>) and </a:t>
            </a:r>
            <a:r>
              <a:rPr lang="en-US" sz="4500" dirty="0" err="1"/>
              <a:t>modelVersionDate</a:t>
            </a:r>
            <a:r>
              <a:rPr lang="en-US" sz="4500" dirty="0"/>
              <a:t> (</a:t>
            </a:r>
            <a:r>
              <a:rPr lang="en-US" sz="4500" dirty="0" err="1"/>
              <a:t>mars.date</a:t>
            </a:r>
            <a:r>
              <a:rPr lang="en-US" sz="4500" dirty="0"/>
              <a:t>) [real-time forecast date; defined in section4 template 61]</a:t>
            </a:r>
          </a:p>
          <a:p>
            <a:pPr marL="914400" lvl="2" indent="0">
              <a:buNone/>
            </a:pPr>
            <a:endParaRPr lang="en-US" sz="4500" dirty="0"/>
          </a:p>
          <a:p>
            <a:pPr lvl="1"/>
            <a:r>
              <a:rPr lang="en-US" sz="4500" dirty="0"/>
              <a:t>2 approaches</a:t>
            </a:r>
          </a:p>
          <a:p>
            <a:pPr lvl="2"/>
            <a:r>
              <a:rPr lang="en-US" sz="4500" dirty="0"/>
              <a:t>On-the-fly (e.g. ECMWF): </a:t>
            </a:r>
            <a:r>
              <a:rPr lang="en-US" sz="4500" dirty="0" err="1"/>
              <a:t>modelVersionDate</a:t>
            </a:r>
            <a:r>
              <a:rPr lang="en-US" sz="4500" dirty="0"/>
              <a:t> ≡ real-time forecast start date</a:t>
            </a:r>
          </a:p>
          <a:p>
            <a:pPr lvl="2"/>
            <a:r>
              <a:rPr lang="en-US" sz="4500" dirty="0"/>
              <a:t>Burst (e.g. </a:t>
            </a:r>
            <a:r>
              <a:rPr lang="en-US" sz="4500" dirty="0" err="1"/>
              <a:t>Meteo</a:t>
            </a:r>
            <a:r>
              <a:rPr lang="en-US" sz="4500" dirty="0"/>
              <a:t>-France): </a:t>
            </a:r>
            <a:r>
              <a:rPr lang="en-US" sz="4500" dirty="0" err="1"/>
              <a:t>modelVersionDate</a:t>
            </a:r>
            <a:r>
              <a:rPr lang="en-US" sz="4500" dirty="0"/>
              <a:t> ≡ fixed date</a:t>
            </a:r>
          </a:p>
          <a:p>
            <a:pPr lvl="2"/>
            <a:endParaRPr lang="en-US" sz="4500" dirty="0"/>
          </a:p>
          <a:p>
            <a:pPr lvl="1"/>
            <a:r>
              <a:rPr lang="en-US" sz="4500" dirty="0"/>
              <a:t>Shortcomings of ECMWF approach</a:t>
            </a:r>
          </a:p>
          <a:p>
            <a:pPr lvl="2"/>
            <a:r>
              <a:rPr lang="en-US" sz="4500" dirty="0"/>
              <a:t>How to use it for: </a:t>
            </a:r>
          </a:p>
          <a:p>
            <a:pPr lvl="3"/>
            <a:r>
              <a:rPr lang="en-US" sz="4500" dirty="0"/>
              <a:t>Same hindcast start date, different start year</a:t>
            </a:r>
          </a:p>
          <a:p>
            <a:pPr lvl="3"/>
            <a:r>
              <a:rPr lang="en-US" sz="4500" dirty="0"/>
              <a:t>Same hindcast start date, different start dates (e.g. real-time every day, hindcasts every 2 days)</a:t>
            </a:r>
          </a:p>
          <a:p>
            <a:pPr lvl="1"/>
            <a:endParaRPr lang="en-US" sz="4500" dirty="0"/>
          </a:p>
          <a:p>
            <a:pPr lvl="1"/>
            <a:r>
              <a:rPr lang="en-US" sz="4500" dirty="0"/>
              <a:t>Is “system” keyword needed?</a:t>
            </a:r>
          </a:p>
          <a:p>
            <a:endParaRPr lang="en-US" dirty="0"/>
          </a:p>
        </p:txBody>
      </p:sp>
    </p:spTree>
    <p:extLst>
      <p:ext uri="{BB962C8B-B14F-4D97-AF65-F5344CB8AC3E}">
        <p14:creationId xmlns:p14="http://schemas.microsoft.com/office/powerpoint/2010/main" val="2501243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1933B-CCE4-58B4-3FF5-67ADC20CFA9E}"/>
              </a:ext>
            </a:extLst>
          </p:cNvPr>
          <p:cNvSpPr>
            <a:spLocks noGrp="1"/>
          </p:cNvSpPr>
          <p:nvPr>
            <p:ph type="title"/>
          </p:nvPr>
        </p:nvSpPr>
        <p:spPr/>
        <p:txBody>
          <a:bodyPr/>
          <a:lstStyle/>
          <a:p>
            <a:r>
              <a:rPr lang="en-US" dirty="0"/>
              <a:t>Variables (ECMWF SEAS and C3S)</a:t>
            </a:r>
          </a:p>
        </p:txBody>
      </p:sp>
      <p:sp>
        <p:nvSpPr>
          <p:cNvPr id="3" name="Content Placeholder 2">
            <a:extLst>
              <a:ext uri="{FF2B5EF4-FFF2-40B4-BE49-F238E27FC236}">
                <a16:creationId xmlns:a16="http://schemas.microsoft.com/office/drawing/2014/main" id="{B71B49FB-FD0D-7960-FC50-074588E115BA}"/>
              </a:ext>
            </a:extLst>
          </p:cNvPr>
          <p:cNvSpPr>
            <a:spLocks noGrp="1"/>
          </p:cNvSpPr>
          <p:nvPr>
            <p:ph idx="1"/>
          </p:nvPr>
        </p:nvSpPr>
        <p:spPr/>
        <p:txBody>
          <a:bodyPr/>
          <a:lstStyle/>
          <a:p>
            <a:pPr marL="0" indent="0">
              <a:buNone/>
            </a:pPr>
            <a:endParaRPr lang="en-US" dirty="0"/>
          </a:p>
          <a:p>
            <a:pPr lvl="1"/>
            <a:endParaRPr lang="en-US" dirty="0"/>
          </a:p>
        </p:txBody>
      </p:sp>
      <p:graphicFrame>
        <p:nvGraphicFramePr>
          <p:cNvPr id="4" name="Table 4">
            <a:extLst>
              <a:ext uri="{FF2B5EF4-FFF2-40B4-BE49-F238E27FC236}">
                <a16:creationId xmlns:a16="http://schemas.microsoft.com/office/drawing/2014/main" id="{CD1547DB-B198-0A7D-EF5E-70E9C6602364}"/>
              </a:ext>
            </a:extLst>
          </p:cNvPr>
          <p:cNvGraphicFramePr>
            <a:graphicFrameLocks noGrp="1"/>
          </p:cNvGraphicFramePr>
          <p:nvPr>
            <p:extLst>
              <p:ext uri="{D42A27DB-BD31-4B8C-83A1-F6EECF244321}">
                <p14:modId xmlns:p14="http://schemas.microsoft.com/office/powerpoint/2010/main" val="3819432487"/>
              </p:ext>
            </p:extLst>
          </p:nvPr>
        </p:nvGraphicFramePr>
        <p:xfrm>
          <a:off x="838200" y="1452975"/>
          <a:ext cx="10302462" cy="3657600"/>
        </p:xfrm>
        <a:graphic>
          <a:graphicData uri="http://schemas.openxmlformats.org/drawingml/2006/table">
            <a:tbl>
              <a:tblPr firstRow="1" bandRow="1">
                <a:tableStyleId>{5940675A-B579-460E-94D1-54222C63F5DA}</a:tableStyleId>
              </a:tblPr>
              <a:tblGrid>
                <a:gridCol w="1626704">
                  <a:extLst>
                    <a:ext uri="{9D8B030D-6E8A-4147-A177-3AD203B41FA5}">
                      <a16:colId xmlns:a16="http://schemas.microsoft.com/office/drawing/2014/main" val="1458103602"/>
                    </a:ext>
                  </a:extLst>
                </a:gridCol>
                <a:gridCol w="4600713">
                  <a:extLst>
                    <a:ext uri="{9D8B030D-6E8A-4147-A177-3AD203B41FA5}">
                      <a16:colId xmlns:a16="http://schemas.microsoft.com/office/drawing/2014/main" val="121611789"/>
                    </a:ext>
                  </a:extLst>
                </a:gridCol>
                <a:gridCol w="4075045">
                  <a:extLst>
                    <a:ext uri="{9D8B030D-6E8A-4147-A177-3AD203B41FA5}">
                      <a16:colId xmlns:a16="http://schemas.microsoft.com/office/drawing/2014/main" val="3414658468"/>
                    </a:ext>
                  </a:extLst>
                </a:gridCol>
              </a:tblGrid>
              <a:tr h="346398">
                <a:tc>
                  <a:txBody>
                    <a:bodyPr/>
                    <a:lstStyle/>
                    <a:p>
                      <a:endParaRPr lang="en-US" dirty="0"/>
                    </a:p>
                  </a:txBody>
                  <a:tcPr/>
                </a:tc>
                <a:tc>
                  <a:txBody>
                    <a:bodyPr/>
                    <a:lstStyle/>
                    <a:p>
                      <a:r>
                        <a:rPr lang="en-US" dirty="0"/>
                        <a:t>GRIB2 </a:t>
                      </a:r>
                      <a:r>
                        <a:rPr lang="en-US" dirty="0" err="1"/>
                        <a:t>ToDo</a:t>
                      </a:r>
                      <a:endParaRPr lang="en-US" dirty="0"/>
                    </a:p>
                  </a:txBody>
                  <a:tcPr/>
                </a:tc>
                <a:tc>
                  <a:txBody>
                    <a:bodyPr/>
                    <a:lstStyle/>
                    <a:p>
                      <a:r>
                        <a:rPr lang="en-US" dirty="0"/>
                        <a:t>GRIB2 Done</a:t>
                      </a:r>
                    </a:p>
                  </a:txBody>
                  <a:tcPr/>
                </a:tc>
                <a:extLst>
                  <a:ext uri="{0D108BD9-81ED-4DB2-BD59-A6C34878D82A}">
                    <a16:rowId xmlns:a16="http://schemas.microsoft.com/office/drawing/2014/main" val="769604544"/>
                  </a:ext>
                </a:extLst>
              </a:tr>
              <a:tr h="597892">
                <a:tc>
                  <a:txBody>
                    <a:bodyPr/>
                    <a:lstStyle/>
                    <a:p>
                      <a:r>
                        <a:rPr lang="en-US" dirty="0"/>
                        <a:t>MMSF</a:t>
                      </a:r>
                      <a:br>
                        <a:rPr lang="en-US" dirty="0"/>
                      </a:br>
                      <a:r>
                        <a:rPr lang="en-US" dirty="0"/>
                        <a:t>“original” data</a:t>
                      </a:r>
                    </a:p>
                  </a:txBody>
                  <a:tcPr/>
                </a:tc>
                <a:tc>
                  <a:txBody>
                    <a:bodyPr/>
                    <a:lstStyle/>
                    <a:p>
                      <a:r>
                        <a:rPr lang="en-US" dirty="0"/>
                        <a:t>Double-check </a:t>
                      </a:r>
                      <a:r>
                        <a:rPr lang="en-US" dirty="0" err="1"/>
                        <a:t>paramId</a:t>
                      </a:r>
                      <a:r>
                        <a:rPr lang="en-US" dirty="0"/>
                        <a:t> availability</a:t>
                      </a:r>
                    </a:p>
                    <a:p>
                      <a:pPr marL="285750" lvl="0" indent="-285750">
                        <a:buFont typeface="Arial"/>
                        <a:buChar char="•"/>
                      </a:pPr>
                      <a:r>
                        <a:rPr lang="en-US" sz="1800" b="0" i="0" u="none" strike="noStrike" noProof="0" dirty="0">
                          <a:latin typeface="Calibri"/>
                        </a:rPr>
                        <a:t>NOTE: 2-m vs. 1.5-m temp?</a:t>
                      </a:r>
                      <a:endParaRPr lang="en-US" dirty="0"/>
                    </a:p>
                  </a:txBody>
                  <a:tcPr/>
                </a:tc>
                <a:tc>
                  <a:txBody>
                    <a:bodyPr/>
                    <a:lstStyle/>
                    <a:p>
                      <a:endParaRPr lang="en-US" dirty="0"/>
                    </a:p>
                  </a:txBody>
                  <a:tcPr/>
                </a:tc>
                <a:extLst>
                  <a:ext uri="{0D108BD9-81ED-4DB2-BD59-A6C34878D82A}">
                    <a16:rowId xmlns:a16="http://schemas.microsoft.com/office/drawing/2014/main" val="1440792262"/>
                  </a:ext>
                </a:extLst>
              </a:tr>
              <a:tr h="1622849">
                <a:tc>
                  <a:txBody>
                    <a:bodyPr/>
                    <a:lstStyle/>
                    <a:p>
                      <a:r>
                        <a:rPr lang="en-US" dirty="0"/>
                        <a:t>MSMM</a:t>
                      </a:r>
                    </a:p>
                    <a:p>
                      <a:r>
                        <a:rPr lang="en-US" dirty="0"/>
                        <a:t>monthly aggregations</a:t>
                      </a:r>
                    </a:p>
                  </a:txBody>
                  <a:tcPr/>
                </a:tc>
                <a:tc>
                  <a:txBody>
                    <a:bodyPr/>
                    <a:lstStyle/>
                    <a:p>
                      <a:r>
                        <a:rPr lang="en-US" dirty="0"/>
                        <a:t>Encoding of accumulated variables:</a:t>
                      </a:r>
                    </a:p>
                    <a:p>
                      <a:pPr marL="285750" indent="-285750">
                        <a:buFont typeface="Arial" panose="020B0604020202020204" pitchFamily="34" charset="0"/>
                        <a:buChar char="•"/>
                      </a:pPr>
                      <a:r>
                        <a:rPr lang="en-US" dirty="0"/>
                        <a:t>Is this a problem?</a:t>
                      </a:r>
                    </a:p>
                    <a:p>
                      <a:pPr marL="742950" lvl="1" indent="-285750">
                        <a:buFont typeface="Arial" panose="020B0604020202020204" pitchFamily="34" charset="0"/>
                        <a:buChar char="•"/>
                      </a:pPr>
                      <a:r>
                        <a:rPr lang="en-US" dirty="0"/>
                        <a:t>GRIB2 already have, e.g. 172228</a:t>
                      </a:r>
                    </a:p>
                    <a:p>
                      <a:pPr marL="285750" indent="-285750">
                        <a:buFont typeface="Arial" panose="020B0604020202020204" pitchFamily="34" charset="0"/>
                        <a:buChar char="•"/>
                      </a:pPr>
                      <a:r>
                        <a:rPr lang="en-US" dirty="0"/>
                        <a:t>Change of units</a:t>
                      </a:r>
                    </a:p>
                    <a:p>
                      <a:pPr marL="742950" lvl="1" indent="-285750">
                        <a:buFont typeface="Arial" panose="020B0604020202020204" pitchFamily="34" charset="0"/>
                        <a:buChar char="•"/>
                      </a:pPr>
                      <a:r>
                        <a:rPr lang="en-US" dirty="0"/>
                        <a:t>Is this really needed? or</a:t>
                      </a:r>
                    </a:p>
                    <a:p>
                      <a:pPr marL="742950" lvl="1" indent="-285750">
                        <a:buFont typeface="Arial" panose="020B0604020202020204" pitchFamily="34" charset="0"/>
                        <a:buChar char="•"/>
                      </a:pPr>
                      <a:r>
                        <a:rPr lang="en-US" dirty="0"/>
                        <a:t>Mapping of </a:t>
                      </a:r>
                      <a:r>
                        <a:rPr lang="en-US" dirty="0" err="1"/>
                        <a:t>paramId</a:t>
                      </a:r>
                      <a:r>
                        <a:rPr lang="en-US" dirty="0"/>
                        <a:t> (TTT.NNN)?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Local-definitions (</a:t>
                      </a:r>
                      <a:r>
                        <a:rPr lang="en-US" dirty="0" err="1"/>
                        <a:t>ecCodes</a:t>
                      </a:r>
                      <a:r>
                        <a:rPr lang="en-US" dirty="0"/>
                        <a:t>&gt;=27)</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a:t>forecastMonth</a:t>
                      </a:r>
                      <a:r>
                        <a:rPr lang="en-US" dirty="0"/>
                        <a:t> (MARS, read-only)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a:t>verifyingMonth</a:t>
                      </a:r>
                      <a:r>
                        <a:rPr lang="en-US" dirty="0"/>
                        <a:t>, </a:t>
                      </a:r>
                      <a:r>
                        <a:rPr lang="en-US" dirty="0" err="1"/>
                        <a:t>averagingPeriod</a:t>
                      </a:r>
                      <a:r>
                        <a:rPr lang="en-US" dirty="0"/>
                        <a:t> (derived from SECTION4 headers)</a:t>
                      </a:r>
                    </a:p>
                  </a:txBody>
                  <a:tcPr/>
                </a:tc>
                <a:extLst>
                  <a:ext uri="{0D108BD9-81ED-4DB2-BD59-A6C34878D82A}">
                    <a16:rowId xmlns:a16="http://schemas.microsoft.com/office/drawing/2014/main" val="124435288"/>
                  </a:ext>
                </a:extLst>
              </a:tr>
              <a:tr h="854131">
                <a:tc>
                  <a:txBody>
                    <a:bodyPr/>
                    <a:lstStyle/>
                    <a:p>
                      <a:r>
                        <a:rPr lang="en-US" dirty="0"/>
                        <a:t>MMSA</a:t>
                      </a:r>
                    </a:p>
                    <a:p>
                      <a:r>
                        <a:rPr lang="en-US" dirty="0"/>
                        <a:t>anomalies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Mapping of </a:t>
                      </a:r>
                      <a:r>
                        <a:rPr lang="en-US" dirty="0" err="1"/>
                        <a:t>paramId</a:t>
                      </a:r>
                      <a:r>
                        <a:rPr lang="en-US" dirty="0"/>
                        <a:t> (TTT.NNN)?</a:t>
                      </a:r>
                    </a:p>
                    <a:p>
                      <a:pPr marL="285750" indent="-285750">
                        <a:buFont typeface="Arial" panose="020B0604020202020204" pitchFamily="34" charset="0"/>
                        <a:buChar char="•"/>
                      </a:pPr>
                      <a:r>
                        <a:rPr lang="en-US" dirty="0"/>
                        <a:t>Once monthly is solved, is stream (MARS) enough?</a:t>
                      </a:r>
                    </a:p>
                  </a:txBody>
                  <a:tcPr/>
                </a:tc>
                <a:tc>
                  <a:txBody>
                    <a:bodyPr/>
                    <a:lstStyle/>
                    <a:p>
                      <a:r>
                        <a:rPr lang="en-US" dirty="0"/>
                        <a:t>Anomalies in SECTION4 (new GRIB2 templates May2023)</a:t>
                      </a:r>
                    </a:p>
                  </a:txBody>
                  <a:tcPr/>
                </a:tc>
                <a:extLst>
                  <a:ext uri="{0D108BD9-81ED-4DB2-BD59-A6C34878D82A}">
                    <a16:rowId xmlns:a16="http://schemas.microsoft.com/office/drawing/2014/main" val="1854497358"/>
                  </a:ext>
                </a:extLst>
              </a:tr>
            </a:tbl>
          </a:graphicData>
        </a:graphic>
      </p:graphicFrame>
      <p:sp>
        <p:nvSpPr>
          <p:cNvPr id="6" name="TextBox 5">
            <a:extLst>
              <a:ext uri="{FF2B5EF4-FFF2-40B4-BE49-F238E27FC236}">
                <a16:creationId xmlns:a16="http://schemas.microsoft.com/office/drawing/2014/main" id="{E5AEDDF9-9D55-5C6E-9F60-8481D1915AC6}"/>
              </a:ext>
            </a:extLst>
          </p:cNvPr>
          <p:cNvSpPr txBox="1"/>
          <p:nvPr/>
        </p:nvSpPr>
        <p:spPr>
          <a:xfrm>
            <a:off x="838200" y="5269240"/>
            <a:ext cx="6243889" cy="1200329"/>
          </a:xfrm>
          <a:prstGeom prst="rect">
            <a:avLst/>
          </a:prstGeom>
          <a:noFill/>
        </p:spPr>
        <p:txBody>
          <a:bodyPr wrap="none" rtlCol="0">
            <a:spAutoFit/>
          </a:bodyPr>
          <a:lstStyle/>
          <a:p>
            <a:r>
              <a:rPr lang="en-US" dirty="0"/>
              <a:t>Other products?</a:t>
            </a:r>
          </a:p>
          <a:p>
            <a:pPr marL="285750" indent="-285750">
              <a:buFont typeface="Arial" panose="020B0604020202020204" pitchFamily="34" charset="0"/>
              <a:buChar char="•"/>
            </a:pPr>
            <a:r>
              <a:rPr lang="en-US" dirty="0"/>
              <a:t>3-month aggregations: GRIB2 sufficient metadata, but MARS?</a:t>
            </a:r>
          </a:p>
          <a:p>
            <a:pPr marL="285750" indent="-285750">
              <a:buFont typeface="Arial" panose="020B0604020202020204" pitchFamily="34" charset="0"/>
              <a:buChar char="•"/>
            </a:pPr>
            <a:r>
              <a:rPr lang="en-US" dirty="0" err="1"/>
              <a:t>Probabilites</a:t>
            </a:r>
            <a:r>
              <a:rPr lang="en-US" dirty="0"/>
              <a:t>: GRIB2 sufficient metadata, but MARS?</a:t>
            </a:r>
          </a:p>
          <a:p>
            <a:pPr marL="285750" indent="-285750">
              <a:buFont typeface="Arial" panose="020B0604020202020204" pitchFamily="34" charset="0"/>
              <a:buChar char="•"/>
            </a:pPr>
            <a:r>
              <a:rPr lang="en-US" dirty="0"/>
              <a:t>Other?</a:t>
            </a:r>
          </a:p>
        </p:txBody>
      </p:sp>
      <p:sp>
        <p:nvSpPr>
          <p:cNvPr id="7" name="&quot;No&quot; Symbol 6">
            <a:extLst>
              <a:ext uri="{FF2B5EF4-FFF2-40B4-BE49-F238E27FC236}">
                <a16:creationId xmlns:a16="http://schemas.microsoft.com/office/drawing/2014/main" id="{DB2656BA-FFD0-9168-6981-26E7ADD54721}"/>
              </a:ext>
            </a:extLst>
          </p:cNvPr>
          <p:cNvSpPr/>
          <p:nvPr/>
        </p:nvSpPr>
        <p:spPr>
          <a:xfrm>
            <a:off x="4908331" y="3429000"/>
            <a:ext cx="231228" cy="210207"/>
          </a:xfrm>
          <a:prstGeom prst="noSmoking">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quot;No&quot; Symbol 7">
            <a:extLst>
              <a:ext uri="{FF2B5EF4-FFF2-40B4-BE49-F238E27FC236}">
                <a16:creationId xmlns:a16="http://schemas.microsoft.com/office/drawing/2014/main" id="{CFFD75B3-A348-6AC5-6B62-1532740C7AB0}"/>
              </a:ext>
            </a:extLst>
          </p:cNvPr>
          <p:cNvSpPr/>
          <p:nvPr/>
        </p:nvSpPr>
        <p:spPr>
          <a:xfrm>
            <a:off x="8056179" y="5538665"/>
            <a:ext cx="231228" cy="210207"/>
          </a:xfrm>
          <a:prstGeom prst="noSmoking">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FAF45086-37A5-0F29-92BD-1E3550D05B54}"/>
              </a:ext>
            </a:extLst>
          </p:cNvPr>
          <p:cNvSpPr txBox="1"/>
          <p:nvPr/>
        </p:nvSpPr>
        <p:spPr>
          <a:xfrm>
            <a:off x="8287407" y="5427492"/>
            <a:ext cx="2869324" cy="923330"/>
          </a:xfrm>
          <a:prstGeom prst="rect">
            <a:avLst/>
          </a:prstGeom>
          <a:solidFill>
            <a:schemeClr val="accent2">
              <a:lumMod val="20000"/>
              <a:lumOff val="80000"/>
            </a:schemeClr>
          </a:solidFill>
        </p:spPr>
        <p:txBody>
          <a:bodyPr wrap="square" rtlCol="0">
            <a:spAutoFit/>
          </a:bodyPr>
          <a:lstStyle/>
          <a:p>
            <a:r>
              <a:rPr lang="en-US" dirty="0"/>
              <a:t>Do we need to care about</a:t>
            </a:r>
          </a:p>
          <a:p>
            <a:r>
              <a:rPr lang="en-US" dirty="0"/>
              <a:t>the approach(es) used for reanalysis?</a:t>
            </a:r>
          </a:p>
        </p:txBody>
      </p:sp>
    </p:spTree>
    <p:extLst>
      <p:ext uri="{BB962C8B-B14F-4D97-AF65-F5344CB8AC3E}">
        <p14:creationId xmlns:p14="http://schemas.microsoft.com/office/powerpoint/2010/main" val="3428380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83594-B82E-E24F-90A6-DE925852EB56}"/>
              </a:ext>
            </a:extLst>
          </p:cNvPr>
          <p:cNvSpPr>
            <a:spLocks noGrp="1"/>
          </p:cNvSpPr>
          <p:nvPr>
            <p:ph type="title"/>
          </p:nvPr>
        </p:nvSpPr>
        <p:spPr/>
        <p:txBody>
          <a:bodyPr/>
          <a:lstStyle/>
          <a:p>
            <a:r>
              <a:rPr lang="en-GB" dirty="0"/>
              <a:t>GRIB2 monthly/anomalies issues</a:t>
            </a:r>
            <a:br>
              <a:rPr lang="en-GB" dirty="0"/>
            </a:br>
            <a:r>
              <a:rPr lang="en-GB" dirty="0"/>
              <a:t>Parameter tables in GRIB1</a:t>
            </a:r>
          </a:p>
        </p:txBody>
      </p:sp>
      <p:sp>
        <p:nvSpPr>
          <p:cNvPr id="5" name="Content Placeholder 4">
            <a:extLst>
              <a:ext uri="{FF2B5EF4-FFF2-40B4-BE49-F238E27FC236}">
                <a16:creationId xmlns:a16="http://schemas.microsoft.com/office/drawing/2014/main" id="{6AC360E4-F0BE-F54A-9783-C320901FE532}"/>
              </a:ext>
            </a:extLst>
          </p:cNvPr>
          <p:cNvSpPr>
            <a:spLocks noGrp="1"/>
          </p:cNvSpPr>
          <p:nvPr>
            <p:ph idx="1"/>
          </p:nvPr>
        </p:nvSpPr>
        <p:spPr>
          <a:xfrm>
            <a:off x="813487" y="1837982"/>
            <a:ext cx="10515600" cy="4351338"/>
          </a:xfrm>
        </p:spPr>
        <p:txBody>
          <a:bodyPr>
            <a:normAutofit fontScale="92500" lnSpcReduction="20000"/>
          </a:bodyPr>
          <a:lstStyle/>
          <a:p>
            <a:pPr marL="0" indent="0">
              <a:buNone/>
            </a:pPr>
            <a:r>
              <a:rPr lang="en-GB" dirty="0"/>
              <a:t>Currently in use </a:t>
            </a:r>
          </a:p>
          <a:p>
            <a:pPr marL="0" indent="0">
              <a:buNone/>
            </a:pPr>
            <a:r>
              <a:rPr lang="en-GB" dirty="0"/>
              <a:t>171: anomalies</a:t>
            </a:r>
          </a:p>
          <a:p>
            <a:pPr marL="0" indent="0">
              <a:buNone/>
            </a:pPr>
            <a:r>
              <a:rPr lang="en-GB" dirty="0"/>
              <a:t>172: rates (monthly means of accumulated parameters)</a:t>
            </a:r>
          </a:p>
          <a:p>
            <a:pPr marL="0" indent="0">
              <a:buNone/>
            </a:pPr>
            <a:r>
              <a:rPr lang="en-GB" dirty="0"/>
              <a:t>173: anomalous rates (anomalies of 172)</a:t>
            </a:r>
          </a:p>
          <a:p>
            <a:pPr marL="0" indent="0">
              <a:buNone/>
            </a:pPr>
            <a:endParaRPr lang="en-GB" dirty="0"/>
          </a:p>
          <a:p>
            <a:pPr marL="0" indent="0">
              <a:buNone/>
            </a:pPr>
            <a:r>
              <a:rPr lang="en-GB" dirty="0"/>
              <a:t>Not used in C3S</a:t>
            </a:r>
          </a:p>
          <a:p>
            <a:pPr marL="0" indent="0">
              <a:buNone/>
            </a:pPr>
            <a:r>
              <a:rPr lang="en-GB" dirty="0"/>
              <a:t>170: seasonal forecasting ???</a:t>
            </a:r>
          </a:p>
          <a:p>
            <a:pPr marL="0" indent="0">
              <a:buNone/>
            </a:pPr>
            <a:r>
              <a:rPr lang="en-GB" dirty="0"/>
              <a:t>190: seasonal to interannual ensemble forecasts ???</a:t>
            </a:r>
          </a:p>
          <a:p>
            <a:pPr marL="0" indent="0">
              <a:buNone/>
            </a:pPr>
            <a:r>
              <a:rPr lang="en-GB" dirty="0"/>
              <a:t>174: Non-ECMWF seasonal forecast model</a:t>
            </a:r>
          </a:p>
          <a:p>
            <a:pPr marL="0" indent="0">
              <a:buNone/>
            </a:pPr>
            <a:r>
              <a:rPr lang="en-GB" dirty="0"/>
              <a:t>175: Non-ECMWF seasonal forecast model anomalies</a:t>
            </a:r>
          </a:p>
          <a:p>
            <a:endParaRPr lang="en-GB" dirty="0"/>
          </a:p>
        </p:txBody>
      </p:sp>
      <p:sp>
        <p:nvSpPr>
          <p:cNvPr id="6" name="Right Brace 5">
            <a:extLst>
              <a:ext uri="{FF2B5EF4-FFF2-40B4-BE49-F238E27FC236}">
                <a16:creationId xmlns:a16="http://schemas.microsoft.com/office/drawing/2014/main" id="{B8A63835-90ED-6E49-82BC-45B28790C938}"/>
              </a:ext>
            </a:extLst>
          </p:cNvPr>
          <p:cNvSpPr/>
          <p:nvPr/>
        </p:nvSpPr>
        <p:spPr>
          <a:xfrm>
            <a:off x="8143103" y="5016843"/>
            <a:ext cx="296562" cy="803189"/>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TextBox 6">
            <a:extLst>
              <a:ext uri="{FF2B5EF4-FFF2-40B4-BE49-F238E27FC236}">
                <a16:creationId xmlns:a16="http://schemas.microsoft.com/office/drawing/2014/main" id="{5C57E82C-B34F-5242-9219-F2684C930670}"/>
              </a:ext>
            </a:extLst>
          </p:cNvPr>
          <p:cNvSpPr txBox="1"/>
          <p:nvPr/>
        </p:nvSpPr>
        <p:spPr>
          <a:xfrm>
            <a:off x="8439665" y="5095271"/>
            <a:ext cx="3632886" cy="646331"/>
          </a:xfrm>
          <a:prstGeom prst="rect">
            <a:avLst/>
          </a:prstGeom>
          <a:noFill/>
        </p:spPr>
        <p:txBody>
          <a:bodyPr wrap="square" rtlCol="0">
            <a:spAutoFit/>
          </a:bodyPr>
          <a:lstStyle/>
          <a:p>
            <a:pPr marL="285750" indent="-285750">
              <a:buFont typeface="Arial" panose="020B0604020202020204" pitchFamily="34" charset="0"/>
              <a:buChar char="•"/>
            </a:pPr>
            <a:r>
              <a:rPr lang="en-GB" dirty="0"/>
              <a:t>e.g. 1.5-m temperature</a:t>
            </a:r>
          </a:p>
          <a:p>
            <a:pPr marL="285750" indent="-285750">
              <a:buFont typeface="Arial" panose="020B0604020202020204" pitchFamily="34" charset="0"/>
              <a:buChar char="•"/>
            </a:pPr>
            <a:r>
              <a:rPr lang="en-GB" dirty="0"/>
              <a:t>maybe fortunate omission in C3S</a:t>
            </a:r>
          </a:p>
        </p:txBody>
      </p:sp>
    </p:spTree>
    <p:extLst>
      <p:ext uri="{BB962C8B-B14F-4D97-AF65-F5344CB8AC3E}">
        <p14:creationId xmlns:p14="http://schemas.microsoft.com/office/powerpoint/2010/main" val="2542413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1BD1A-A8C1-466E-1808-A92D058E870A}"/>
              </a:ext>
            </a:extLst>
          </p:cNvPr>
          <p:cNvSpPr>
            <a:spLocks noGrp="1"/>
          </p:cNvSpPr>
          <p:nvPr>
            <p:ph type="title"/>
          </p:nvPr>
        </p:nvSpPr>
        <p:spPr/>
        <p:txBody>
          <a:bodyPr/>
          <a:lstStyle/>
          <a:p>
            <a:r>
              <a:rPr lang="en-US" dirty="0"/>
              <a:t>Items for the discussion</a:t>
            </a:r>
          </a:p>
        </p:txBody>
      </p:sp>
      <p:sp>
        <p:nvSpPr>
          <p:cNvPr id="3" name="Content Placeholder 2">
            <a:extLst>
              <a:ext uri="{FF2B5EF4-FFF2-40B4-BE49-F238E27FC236}">
                <a16:creationId xmlns:a16="http://schemas.microsoft.com/office/drawing/2014/main" id="{7032D4B4-0EE3-59F1-44FC-04974786FE79}"/>
              </a:ext>
            </a:extLst>
          </p:cNvPr>
          <p:cNvSpPr>
            <a:spLocks noGrp="1"/>
          </p:cNvSpPr>
          <p:nvPr>
            <p:ph idx="1"/>
          </p:nvPr>
        </p:nvSpPr>
        <p:spPr/>
        <p:txBody>
          <a:bodyPr>
            <a:normAutofit/>
          </a:bodyPr>
          <a:lstStyle/>
          <a:p>
            <a:r>
              <a:rPr lang="en-US" sz="3600" dirty="0"/>
              <a:t>Introduction: CERISE and ASPECT</a:t>
            </a:r>
          </a:p>
          <a:p>
            <a:r>
              <a:rPr lang="en-US" sz="3600" dirty="0"/>
              <a:t>Data archiving needs</a:t>
            </a:r>
          </a:p>
          <a:p>
            <a:r>
              <a:rPr lang="en-US" sz="3600" dirty="0"/>
              <a:t>Relation to GRIB2 migration</a:t>
            </a:r>
          </a:p>
        </p:txBody>
      </p:sp>
    </p:spTree>
    <p:extLst>
      <p:ext uri="{BB962C8B-B14F-4D97-AF65-F5344CB8AC3E}">
        <p14:creationId xmlns:p14="http://schemas.microsoft.com/office/powerpoint/2010/main" val="4167325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1BD1A-A8C1-466E-1808-A92D058E870A}"/>
              </a:ext>
            </a:extLst>
          </p:cNvPr>
          <p:cNvSpPr>
            <a:spLocks noGrp="1"/>
          </p:cNvSpPr>
          <p:nvPr>
            <p:ph type="title"/>
          </p:nvPr>
        </p:nvSpPr>
        <p:spPr/>
        <p:txBody>
          <a:bodyPr/>
          <a:lstStyle/>
          <a:p>
            <a:r>
              <a:rPr lang="en-US" dirty="0"/>
              <a:t>Items for the discussion</a:t>
            </a:r>
          </a:p>
        </p:txBody>
      </p:sp>
      <p:sp>
        <p:nvSpPr>
          <p:cNvPr id="3" name="Content Placeholder 2">
            <a:extLst>
              <a:ext uri="{FF2B5EF4-FFF2-40B4-BE49-F238E27FC236}">
                <a16:creationId xmlns:a16="http://schemas.microsoft.com/office/drawing/2014/main" id="{7032D4B4-0EE3-59F1-44FC-04974786FE79}"/>
              </a:ext>
            </a:extLst>
          </p:cNvPr>
          <p:cNvSpPr>
            <a:spLocks noGrp="1"/>
          </p:cNvSpPr>
          <p:nvPr>
            <p:ph idx="1"/>
          </p:nvPr>
        </p:nvSpPr>
        <p:spPr/>
        <p:txBody>
          <a:bodyPr>
            <a:normAutofit/>
          </a:bodyPr>
          <a:lstStyle/>
          <a:p>
            <a:r>
              <a:rPr lang="en-US" sz="3600" dirty="0"/>
              <a:t>Introduction: CERISE and ASPECT</a:t>
            </a:r>
          </a:p>
          <a:p>
            <a:r>
              <a:rPr lang="en-US" sz="3600" dirty="0">
                <a:solidFill>
                  <a:schemeClr val="bg2"/>
                </a:solidFill>
              </a:rPr>
              <a:t>Data archiving needs</a:t>
            </a:r>
          </a:p>
          <a:p>
            <a:r>
              <a:rPr lang="en-US" sz="3600" dirty="0">
                <a:solidFill>
                  <a:schemeClr val="bg2"/>
                </a:solidFill>
              </a:rPr>
              <a:t>Relation to GRIB2 migration</a:t>
            </a:r>
          </a:p>
        </p:txBody>
      </p:sp>
    </p:spTree>
    <p:extLst>
      <p:ext uri="{BB962C8B-B14F-4D97-AF65-F5344CB8AC3E}">
        <p14:creationId xmlns:p14="http://schemas.microsoft.com/office/powerpoint/2010/main" val="206608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C2A26E9-43C7-CC76-6366-98A9BB9F4120}"/>
              </a:ext>
            </a:extLst>
          </p:cNvPr>
          <p:cNvSpPr txBox="1"/>
          <p:nvPr/>
        </p:nvSpPr>
        <p:spPr>
          <a:xfrm>
            <a:off x="2947780" y="369392"/>
            <a:ext cx="8263560" cy="523220"/>
          </a:xfrm>
          <a:prstGeom prst="rect">
            <a:avLst/>
          </a:prstGeom>
          <a:noFill/>
        </p:spPr>
        <p:txBody>
          <a:bodyPr wrap="square">
            <a:spAutoFit/>
          </a:bodyPr>
          <a:lstStyle/>
          <a:p>
            <a:r>
              <a:rPr lang="en-DE" sz="2800" b="1"/>
              <a:t>C</a:t>
            </a:r>
            <a:r>
              <a:rPr lang="en-DE" sz="2800"/>
              <a:t>op</a:t>
            </a:r>
            <a:r>
              <a:rPr lang="en-DE" sz="2800" b="1"/>
              <a:t>ER</a:t>
            </a:r>
            <a:r>
              <a:rPr lang="en-DE" sz="2800"/>
              <a:t>nIcus climate change </a:t>
            </a:r>
            <a:r>
              <a:rPr lang="en-DE" sz="2800" b="1"/>
              <a:t>S</a:t>
            </a:r>
            <a:r>
              <a:rPr lang="en-DE" sz="2800"/>
              <a:t>ervice </a:t>
            </a:r>
            <a:r>
              <a:rPr lang="en-DE" sz="2800" b="1"/>
              <a:t>E</a:t>
            </a:r>
            <a:r>
              <a:rPr lang="en-DE" sz="2800"/>
              <a:t>volution (CERISE) </a:t>
            </a:r>
            <a:endParaRPr lang="en-DE" sz="2800" dirty="0"/>
          </a:p>
        </p:txBody>
      </p:sp>
      <p:pic>
        <p:nvPicPr>
          <p:cNvPr id="8" name="Picture 7">
            <a:extLst>
              <a:ext uri="{FF2B5EF4-FFF2-40B4-BE49-F238E27FC236}">
                <a16:creationId xmlns:a16="http://schemas.microsoft.com/office/drawing/2014/main" id="{4BAA5CED-6AE8-8114-DB2B-2F91B39EEEC9}"/>
              </a:ext>
            </a:extLst>
          </p:cNvPr>
          <p:cNvPicPr>
            <a:picLocks noChangeAspect="1"/>
          </p:cNvPicPr>
          <p:nvPr/>
        </p:nvPicPr>
        <p:blipFill>
          <a:blip r:embed="rId2"/>
          <a:stretch>
            <a:fillRect/>
          </a:stretch>
        </p:blipFill>
        <p:spPr>
          <a:xfrm>
            <a:off x="246270" y="170622"/>
            <a:ext cx="2618238" cy="1379882"/>
          </a:xfrm>
          <a:prstGeom prst="rect">
            <a:avLst/>
          </a:prstGeom>
        </p:spPr>
      </p:pic>
      <p:sp>
        <p:nvSpPr>
          <p:cNvPr id="12" name="TextBox 11">
            <a:extLst>
              <a:ext uri="{FF2B5EF4-FFF2-40B4-BE49-F238E27FC236}">
                <a16:creationId xmlns:a16="http://schemas.microsoft.com/office/drawing/2014/main" id="{52682B8B-327B-4260-9233-C59E7FA3A5D5}"/>
              </a:ext>
            </a:extLst>
          </p:cNvPr>
          <p:cNvSpPr txBox="1"/>
          <p:nvPr/>
        </p:nvSpPr>
        <p:spPr>
          <a:xfrm>
            <a:off x="404192" y="1590260"/>
            <a:ext cx="11627678" cy="4247317"/>
          </a:xfrm>
          <a:prstGeom prst="rect">
            <a:avLst/>
          </a:prstGeom>
          <a:noFill/>
        </p:spPr>
        <p:txBody>
          <a:bodyPr wrap="square">
            <a:spAutoFit/>
          </a:bodyPr>
          <a:lstStyle/>
          <a:p>
            <a:r>
              <a:rPr lang="en-DE" dirty="0"/>
              <a:t>The Copernicus Climate Change Service Evolution (CERISE) project aims to:</a:t>
            </a:r>
          </a:p>
          <a:p>
            <a:endParaRPr lang="en-DE" dirty="0"/>
          </a:p>
          <a:p>
            <a:pPr marL="285750" indent="-285750">
              <a:buFont typeface="Arial" panose="020B0604020202020204" pitchFamily="34" charset="0"/>
              <a:buChar char="•"/>
            </a:pPr>
            <a:r>
              <a:rPr lang="en-DE" dirty="0"/>
              <a:t>enhance the quality of the C3S reanalysis and seasonal forecast portfolio and support the evolution of C3S</a:t>
            </a:r>
          </a:p>
          <a:p>
            <a:pPr marL="285750" indent="-285750">
              <a:buFont typeface="Arial" panose="020B0604020202020204" pitchFamily="34" charset="0"/>
              <a:buChar char="•"/>
            </a:pPr>
            <a:r>
              <a:rPr lang="en-DE" dirty="0"/>
              <a:t>develop diagnostic tools and prediction skill metrics and deliver prototypes and demonstrators.  </a:t>
            </a:r>
          </a:p>
          <a:p>
            <a:pPr marL="285750" indent="-285750">
              <a:buFont typeface="Arial" panose="020B0604020202020204" pitchFamily="34" charset="0"/>
              <a:buChar char="•"/>
            </a:pPr>
            <a:endParaRPr lang="en-DE" dirty="0"/>
          </a:p>
          <a:p>
            <a:r>
              <a:rPr lang="en-DE" dirty="0"/>
              <a:t>Objectives</a:t>
            </a:r>
          </a:p>
          <a:p>
            <a:endParaRPr lang="en-DE" dirty="0"/>
          </a:p>
          <a:p>
            <a:pPr marL="285750" indent="-285750">
              <a:buFont typeface="Arial" panose="020B0604020202020204" pitchFamily="34" charset="0"/>
              <a:buChar char="•"/>
            </a:pPr>
            <a:r>
              <a:rPr lang="en-GB" dirty="0"/>
              <a:t>Development of land-atmosphere coupled data assimilation (DA) to improve the climate consistency of the next generations of C3S Earth system reanalyses</a:t>
            </a:r>
          </a:p>
          <a:p>
            <a:pPr marL="285750" indent="-285750">
              <a:buFont typeface="Arial" panose="020B0604020202020204" pitchFamily="34" charset="0"/>
              <a:buChar char="•"/>
            </a:pPr>
            <a:r>
              <a:rPr lang="en-GB" dirty="0"/>
              <a:t>Enhancement of the quality of user-relevant seasonal forecast information by improving forecast skill and process understanding over land, </a:t>
            </a:r>
          </a:p>
          <a:p>
            <a:pPr marL="285750" indent="-285750">
              <a:buFont typeface="Arial" panose="020B0604020202020204" pitchFamily="34" charset="0"/>
              <a:buChar char="•"/>
            </a:pPr>
            <a:r>
              <a:rPr lang="en-GB" dirty="0"/>
              <a:t>Demonstration of the proof of concept by delivering global and regional reanalysis prototype datasets and seasonal forecast demonstrator datasets showing the feasibility and the added value of the integration in the existing core service.</a:t>
            </a:r>
            <a:endParaRPr lang="en-DE" dirty="0"/>
          </a:p>
          <a:p>
            <a:endParaRPr lang="en-DE" dirty="0"/>
          </a:p>
        </p:txBody>
      </p:sp>
      <p:sp>
        <p:nvSpPr>
          <p:cNvPr id="16" name="TextBox 15">
            <a:extLst>
              <a:ext uri="{FF2B5EF4-FFF2-40B4-BE49-F238E27FC236}">
                <a16:creationId xmlns:a16="http://schemas.microsoft.com/office/drawing/2014/main" id="{A9E13DB6-74CC-66C3-959B-A9EC8EC13231}"/>
              </a:ext>
            </a:extLst>
          </p:cNvPr>
          <p:cNvSpPr txBox="1"/>
          <p:nvPr/>
        </p:nvSpPr>
        <p:spPr>
          <a:xfrm>
            <a:off x="404192" y="5731165"/>
            <a:ext cx="11055625" cy="369332"/>
          </a:xfrm>
          <a:prstGeom prst="rect">
            <a:avLst/>
          </a:prstGeom>
          <a:noFill/>
        </p:spPr>
        <p:txBody>
          <a:bodyPr wrap="square">
            <a:spAutoFit/>
          </a:bodyPr>
          <a:lstStyle/>
          <a:p>
            <a:r>
              <a:rPr lang="en-GB" b="0" i="0" dirty="0">
                <a:solidFill>
                  <a:srgbClr val="212529"/>
                </a:solidFill>
                <a:effectLst/>
                <a:latin typeface="Lato" panose="020F0502020204030203" pitchFamily="34" charset="0"/>
              </a:rPr>
              <a:t>CERISE involves 12 partners from eight European countries, coordinated by ECMWF. </a:t>
            </a:r>
            <a:endParaRPr lang="en-DE" dirty="0"/>
          </a:p>
        </p:txBody>
      </p:sp>
    </p:spTree>
    <p:extLst>
      <p:ext uri="{BB962C8B-B14F-4D97-AF65-F5344CB8AC3E}">
        <p14:creationId xmlns:p14="http://schemas.microsoft.com/office/powerpoint/2010/main" val="1305122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C2A26E9-43C7-CC76-6366-98A9BB9F4120}"/>
              </a:ext>
            </a:extLst>
          </p:cNvPr>
          <p:cNvSpPr txBox="1"/>
          <p:nvPr/>
        </p:nvSpPr>
        <p:spPr>
          <a:xfrm>
            <a:off x="4448432" y="369392"/>
            <a:ext cx="6762908" cy="954107"/>
          </a:xfrm>
          <a:prstGeom prst="rect">
            <a:avLst/>
          </a:prstGeom>
          <a:noFill/>
        </p:spPr>
        <p:txBody>
          <a:bodyPr wrap="square">
            <a:spAutoFit/>
          </a:bodyPr>
          <a:lstStyle/>
          <a:p>
            <a:r>
              <a:rPr lang="en-GB" sz="2800" b="1" dirty="0"/>
              <a:t>A</a:t>
            </a:r>
            <a:r>
              <a:rPr lang="en-GB" sz="2800" dirty="0"/>
              <a:t>daptation-oriented </a:t>
            </a:r>
            <a:r>
              <a:rPr lang="en-GB" sz="2800" b="1" dirty="0"/>
              <a:t>S</a:t>
            </a:r>
            <a:r>
              <a:rPr lang="en-GB" sz="2800" dirty="0"/>
              <a:t>eamless </a:t>
            </a:r>
            <a:r>
              <a:rPr lang="en-GB" sz="2800" b="1" dirty="0"/>
              <a:t>P</a:t>
            </a:r>
            <a:r>
              <a:rPr lang="en-GB" sz="2800" dirty="0"/>
              <a:t>redictions of </a:t>
            </a:r>
            <a:r>
              <a:rPr lang="en-GB" sz="2800" b="1" dirty="0"/>
              <a:t>E</a:t>
            </a:r>
            <a:r>
              <a:rPr lang="en-GB" sz="2800" dirty="0"/>
              <a:t>uropean </a:t>
            </a:r>
            <a:r>
              <a:rPr lang="en-GB" sz="2800" b="1" dirty="0" err="1"/>
              <a:t>C</a:t>
            </a:r>
            <a:r>
              <a:rPr lang="en-GB" sz="2800" dirty="0" err="1"/>
              <a:t>lima</a:t>
            </a:r>
            <a:r>
              <a:rPr lang="en-GB" sz="2800" b="1" dirty="0" err="1"/>
              <a:t>T</a:t>
            </a:r>
            <a:r>
              <a:rPr lang="en-GB" sz="2800" dirty="0" err="1"/>
              <a:t>e</a:t>
            </a:r>
            <a:endParaRPr lang="en-DE" sz="2800" dirty="0"/>
          </a:p>
        </p:txBody>
      </p:sp>
      <p:sp>
        <p:nvSpPr>
          <p:cNvPr id="2" name="AutoShape 2">
            <a:extLst>
              <a:ext uri="{FF2B5EF4-FFF2-40B4-BE49-F238E27FC236}">
                <a16:creationId xmlns:a16="http://schemas.microsoft.com/office/drawing/2014/main" id="{7B05D94C-C45B-8EAE-2935-E7613A2E970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DE"/>
          </a:p>
        </p:txBody>
      </p:sp>
      <p:sp>
        <p:nvSpPr>
          <p:cNvPr id="6" name="TextBox 5">
            <a:extLst>
              <a:ext uri="{FF2B5EF4-FFF2-40B4-BE49-F238E27FC236}">
                <a16:creationId xmlns:a16="http://schemas.microsoft.com/office/drawing/2014/main" id="{F0847466-ABA5-2825-6F71-EA5F33DB8A1D}"/>
              </a:ext>
            </a:extLst>
          </p:cNvPr>
          <p:cNvSpPr txBox="1"/>
          <p:nvPr/>
        </p:nvSpPr>
        <p:spPr>
          <a:xfrm>
            <a:off x="129761" y="1560442"/>
            <a:ext cx="11627678" cy="4524315"/>
          </a:xfrm>
          <a:prstGeom prst="rect">
            <a:avLst/>
          </a:prstGeom>
          <a:noFill/>
        </p:spPr>
        <p:txBody>
          <a:bodyPr wrap="square">
            <a:spAutoFit/>
          </a:bodyPr>
          <a:lstStyle/>
          <a:p>
            <a:r>
              <a:rPr lang="en-DE"/>
              <a:t>The </a:t>
            </a:r>
            <a:r>
              <a:rPr lang="en-GB" dirty="0"/>
              <a:t>Adaptation-oriented Seamless Predictions of European </a:t>
            </a:r>
            <a:r>
              <a:rPr lang="en-GB" dirty="0" err="1"/>
              <a:t>ClimaTe</a:t>
            </a:r>
            <a:r>
              <a:rPr lang="en-DE"/>
              <a:t> (</a:t>
            </a:r>
            <a:r>
              <a:rPr lang="en-GB" dirty="0"/>
              <a:t>ASPECT</a:t>
            </a:r>
            <a:r>
              <a:rPr lang="en-DE"/>
              <a:t>) </a:t>
            </a:r>
            <a:r>
              <a:rPr lang="en-DE" dirty="0"/>
              <a:t>project aims to :</a:t>
            </a:r>
          </a:p>
          <a:p>
            <a:endParaRPr lang="en-DE" dirty="0"/>
          </a:p>
          <a:p>
            <a:pPr marL="285750" indent="-285750">
              <a:buFont typeface="Arial" panose="020B0604020202020204" pitchFamily="34" charset="0"/>
              <a:buChar char="•"/>
            </a:pPr>
            <a:r>
              <a:rPr lang="en-GB" dirty="0"/>
              <a:t>Improve existing climate prediction and merge their output with climate projection;</a:t>
            </a:r>
          </a:p>
          <a:p>
            <a:pPr marL="285750" indent="-285750">
              <a:buFont typeface="Arial" panose="020B0604020202020204" pitchFamily="34" charset="0"/>
              <a:buChar char="•"/>
            </a:pPr>
            <a:r>
              <a:rPr lang="en-GB" dirty="0"/>
              <a:t>study impacts and provide new applications; </a:t>
            </a:r>
          </a:p>
          <a:p>
            <a:pPr marL="285750" indent="-285750">
              <a:buFont typeface="Arial" panose="020B0604020202020204" pitchFamily="34" charset="0"/>
              <a:buChar char="•"/>
            </a:pPr>
            <a:r>
              <a:rPr lang="en-GB" dirty="0"/>
              <a:t>enhance communication, user engagement and co-development;</a:t>
            </a:r>
          </a:p>
          <a:p>
            <a:pPr marL="285750" indent="-285750">
              <a:buFont typeface="Arial" panose="020B0604020202020204" pitchFamily="34" charset="0"/>
              <a:buChar char="•"/>
            </a:pPr>
            <a:r>
              <a:rPr lang="en-GB" dirty="0"/>
              <a:t>improve climate service design and delivery; and</a:t>
            </a:r>
          </a:p>
          <a:p>
            <a:pPr marL="285750" indent="-285750">
              <a:buFont typeface="Arial" panose="020B0604020202020204" pitchFamily="34" charset="0"/>
              <a:buChar char="•"/>
            </a:pPr>
            <a:r>
              <a:rPr lang="en-GB" dirty="0"/>
              <a:t>design data management.</a:t>
            </a:r>
            <a:r>
              <a:rPr lang="en-DE" dirty="0"/>
              <a:t> </a:t>
            </a:r>
          </a:p>
          <a:p>
            <a:pPr marL="285750" indent="-285750">
              <a:buFont typeface="Arial" panose="020B0604020202020204" pitchFamily="34" charset="0"/>
              <a:buChar char="•"/>
            </a:pPr>
            <a:endParaRPr lang="en-DE" dirty="0"/>
          </a:p>
          <a:p>
            <a:r>
              <a:rPr lang="en-DE" dirty="0"/>
              <a:t>Objectives</a:t>
            </a:r>
          </a:p>
          <a:p>
            <a:endParaRPr lang="en-DE" dirty="0"/>
          </a:p>
          <a:p>
            <a:pPr marL="285750" indent="-285750" rtl="0" fontAlgn="base">
              <a:spcBef>
                <a:spcPts val="0"/>
              </a:spcBef>
              <a:spcAft>
                <a:spcPts val="0"/>
              </a:spcAft>
              <a:buFont typeface="Arial" panose="020B0604020202020204" pitchFamily="34" charset="0"/>
              <a:buChar char="•"/>
            </a:pPr>
            <a:r>
              <a:rPr lang="en-GB" dirty="0"/>
              <a:t>Improve seasonal-to-decadal forecasts;</a:t>
            </a:r>
          </a:p>
          <a:p>
            <a:pPr marL="285750" indent="-285750" rtl="0" fontAlgn="base">
              <a:spcBef>
                <a:spcPts val="0"/>
              </a:spcBef>
              <a:spcAft>
                <a:spcPts val="0"/>
              </a:spcAft>
              <a:buFont typeface="Arial" panose="020B0604020202020204" pitchFamily="34" charset="0"/>
              <a:buChar char="•"/>
            </a:pPr>
            <a:r>
              <a:rPr lang="en-GB" dirty="0"/>
              <a:t>pioneer new extended initialised forecasts up to 30 years;</a:t>
            </a:r>
          </a:p>
          <a:p>
            <a:pPr marL="285750" indent="-285750" rtl="0" fontAlgn="base">
              <a:spcBef>
                <a:spcPts val="0"/>
              </a:spcBef>
              <a:spcAft>
                <a:spcPts val="0"/>
              </a:spcAft>
              <a:buFont typeface="Arial" panose="020B0604020202020204" pitchFamily="34" charset="0"/>
              <a:buChar char="•"/>
            </a:pPr>
            <a:r>
              <a:rPr lang="en-GB" dirty="0"/>
              <a:t>pioneer new approaches to join the best forecasts;</a:t>
            </a:r>
          </a:p>
          <a:p>
            <a:pPr marL="285750" indent="-285750" rtl="0" fontAlgn="base">
              <a:spcBef>
                <a:spcPts val="0"/>
              </a:spcBef>
              <a:spcAft>
                <a:spcPts val="0"/>
              </a:spcAft>
              <a:buFont typeface="Arial" panose="020B0604020202020204" pitchFamily="34" charset="0"/>
              <a:buChar char="•"/>
            </a:pPr>
            <a:r>
              <a:rPr lang="en-GB" dirty="0"/>
              <a:t>design and implement new ways to extract high-resolution information on extremes;</a:t>
            </a:r>
          </a:p>
          <a:p>
            <a:pPr marL="285750" indent="-285750" rtl="0" fontAlgn="base">
              <a:spcBef>
                <a:spcPts val="0"/>
              </a:spcBef>
              <a:spcAft>
                <a:spcPts val="0"/>
              </a:spcAft>
              <a:buFont typeface="Arial" panose="020B0604020202020204" pitchFamily="34" charset="0"/>
              <a:buChar char="•"/>
            </a:pPr>
            <a:r>
              <a:rPr lang="en-GB" dirty="0"/>
              <a:t>explore how users can get value;</a:t>
            </a:r>
          </a:p>
          <a:p>
            <a:pPr marL="285750" indent="-285750" rtl="0" fontAlgn="base">
              <a:spcBef>
                <a:spcPts val="0"/>
              </a:spcBef>
              <a:spcAft>
                <a:spcPts val="0"/>
              </a:spcAft>
              <a:buFont typeface="Arial" panose="020B0604020202020204" pitchFamily="34" charset="0"/>
              <a:buChar char="•"/>
            </a:pPr>
            <a:r>
              <a:rPr lang="en-GB" dirty="0"/>
              <a:t>design and implement a delivery system scaling up the use of climate risk information;</a:t>
            </a:r>
          </a:p>
        </p:txBody>
      </p:sp>
      <p:pic>
        <p:nvPicPr>
          <p:cNvPr id="10" name="Picture 9" descr="Logo&#10;&#10;Description automatically generated">
            <a:extLst>
              <a:ext uri="{FF2B5EF4-FFF2-40B4-BE49-F238E27FC236}">
                <a16:creationId xmlns:a16="http://schemas.microsoft.com/office/drawing/2014/main" id="{FD43D679-1DF0-568D-6FE1-6EFF22D27FBE}"/>
              </a:ext>
            </a:extLst>
          </p:cNvPr>
          <p:cNvPicPr>
            <a:picLocks noChangeAspect="1"/>
          </p:cNvPicPr>
          <p:nvPr/>
        </p:nvPicPr>
        <p:blipFill>
          <a:blip r:embed="rId3"/>
          <a:stretch>
            <a:fillRect/>
          </a:stretch>
        </p:blipFill>
        <p:spPr>
          <a:xfrm>
            <a:off x="271848" y="200268"/>
            <a:ext cx="4000008" cy="1256612"/>
          </a:xfrm>
          <a:prstGeom prst="rect">
            <a:avLst/>
          </a:prstGeom>
        </p:spPr>
      </p:pic>
      <p:sp>
        <p:nvSpPr>
          <p:cNvPr id="14" name="TextBox 13">
            <a:extLst>
              <a:ext uri="{FF2B5EF4-FFF2-40B4-BE49-F238E27FC236}">
                <a16:creationId xmlns:a16="http://schemas.microsoft.com/office/drawing/2014/main" id="{B88136B8-EEA9-3A89-E002-5ED9463FA862}"/>
              </a:ext>
            </a:extLst>
          </p:cNvPr>
          <p:cNvSpPr txBox="1"/>
          <p:nvPr/>
        </p:nvSpPr>
        <p:spPr>
          <a:xfrm>
            <a:off x="271848" y="6188319"/>
            <a:ext cx="11055625" cy="369332"/>
          </a:xfrm>
          <a:prstGeom prst="rect">
            <a:avLst/>
          </a:prstGeom>
          <a:noFill/>
        </p:spPr>
        <p:txBody>
          <a:bodyPr wrap="square">
            <a:spAutoFit/>
          </a:bodyPr>
          <a:lstStyle/>
          <a:p>
            <a:r>
              <a:rPr lang="en-GB" b="0" i="0" dirty="0">
                <a:solidFill>
                  <a:srgbClr val="212529"/>
                </a:solidFill>
                <a:effectLst/>
                <a:latin typeface="Lato" panose="020F0502020204030203" pitchFamily="34" charset="0"/>
              </a:rPr>
              <a:t>ASPECT involves 11 partners from 8 European countries, coordinated by ECMWF. </a:t>
            </a:r>
            <a:endParaRPr lang="en-DE" dirty="0"/>
          </a:p>
        </p:txBody>
      </p:sp>
    </p:spTree>
    <p:extLst>
      <p:ext uri="{BB962C8B-B14F-4D97-AF65-F5344CB8AC3E}">
        <p14:creationId xmlns:p14="http://schemas.microsoft.com/office/powerpoint/2010/main" val="2440823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1BD1A-A8C1-466E-1808-A92D058E870A}"/>
              </a:ext>
            </a:extLst>
          </p:cNvPr>
          <p:cNvSpPr>
            <a:spLocks noGrp="1"/>
          </p:cNvSpPr>
          <p:nvPr>
            <p:ph type="title"/>
          </p:nvPr>
        </p:nvSpPr>
        <p:spPr/>
        <p:txBody>
          <a:bodyPr/>
          <a:lstStyle/>
          <a:p>
            <a:r>
              <a:rPr lang="en-US" dirty="0"/>
              <a:t>Items for the discussion</a:t>
            </a:r>
          </a:p>
        </p:txBody>
      </p:sp>
      <p:sp>
        <p:nvSpPr>
          <p:cNvPr id="3" name="Content Placeholder 2">
            <a:extLst>
              <a:ext uri="{FF2B5EF4-FFF2-40B4-BE49-F238E27FC236}">
                <a16:creationId xmlns:a16="http://schemas.microsoft.com/office/drawing/2014/main" id="{7032D4B4-0EE3-59F1-44FC-04974786FE79}"/>
              </a:ext>
            </a:extLst>
          </p:cNvPr>
          <p:cNvSpPr>
            <a:spLocks noGrp="1"/>
          </p:cNvSpPr>
          <p:nvPr>
            <p:ph idx="1"/>
          </p:nvPr>
        </p:nvSpPr>
        <p:spPr/>
        <p:txBody>
          <a:bodyPr>
            <a:normAutofit/>
          </a:bodyPr>
          <a:lstStyle/>
          <a:p>
            <a:r>
              <a:rPr lang="en-US" sz="3600" dirty="0">
                <a:solidFill>
                  <a:schemeClr val="bg2"/>
                </a:solidFill>
              </a:rPr>
              <a:t>Introduction: CERISE and ASPECT</a:t>
            </a:r>
          </a:p>
          <a:p>
            <a:r>
              <a:rPr lang="en-US" sz="3600" dirty="0"/>
              <a:t>Data archiving needs</a:t>
            </a:r>
          </a:p>
          <a:p>
            <a:r>
              <a:rPr lang="en-US" sz="3600" dirty="0">
                <a:solidFill>
                  <a:schemeClr val="bg2"/>
                </a:solidFill>
              </a:rPr>
              <a:t>Relation to GRIB2 migration</a:t>
            </a:r>
          </a:p>
        </p:txBody>
      </p:sp>
    </p:spTree>
    <p:extLst>
      <p:ext uri="{BB962C8B-B14F-4D97-AF65-F5344CB8AC3E}">
        <p14:creationId xmlns:p14="http://schemas.microsoft.com/office/powerpoint/2010/main" val="4234720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C2A26E9-43C7-CC76-6366-98A9BB9F4120}"/>
              </a:ext>
            </a:extLst>
          </p:cNvPr>
          <p:cNvSpPr txBox="1"/>
          <p:nvPr/>
        </p:nvSpPr>
        <p:spPr>
          <a:xfrm>
            <a:off x="2947780" y="369392"/>
            <a:ext cx="8263560" cy="523220"/>
          </a:xfrm>
          <a:prstGeom prst="rect">
            <a:avLst/>
          </a:prstGeom>
          <a:noFill/>
        </p:spPr>
        <p:txBody>
          <a:bodyPr wrap="square">
            <a:spAutoFit/>
          </a:bodyPr>
          <a:lstStyle/>
          <a:p>
            <a:r>
              <a:rPr lang="en-DE" sz="2800" b="1"/>
              <a:t>C</a:t>
            </a:r>
            <a:r>
              <a:rPr lang="en-DE" sz="2800"/>
              <a:t>op</a:t>
            </a:r>
            <a:r>
              <a:rPr lang="en-DE" sz="2800" b="1"/>
              <a:t>ER</a:t>
            </a:r>
            <a:r>
              <a:rPr lang="en-DE" sz="2800"/>
              <a:t>nIcus climate change </a:t>
            </a:r>
            <a:r>
              <a:rPr lang="en-DE" sz="2800" b="1"/>
              <a:t>S</a:t>
            </a:r>
            <a:r>
              <a:rPr lang="en-DE" sz="2800"/>
              <a:t>ervice </a:t>
            </a:r>
            <a:r>
              <a:rPr lang="en-DE" sz="2800" b="1"/>
              <a:t>E</a:t>
            </a:r>
            <a:r>
              <a:rPr lang="en-DE" sz="2800"/>
              <a:t>volution (CERISE) </a:t>
            </a:r>
            <a:endParaRPr lang="en-DE" sz="2800" dirty="0"/>
          </a:p>
        </p:txBody>
      </p:sp>
      <p:pic>
        <p:nvPicPr>
          <p:cNvPr id="8" name="Picture 7">
            <a:extLst>
              <a:ext uri="{FF2B5EF4-FFF2-40B4-BE49-F238E27FC236}">
                <a16:creationId xmlns:a16="http://schemas.microsoft.com/office/drawing/2014/main" id="{4BAA5CED-6AE8-8114-DB2B-2F91B39EEEC9}"/>
              </a:ext>
            </a:extLst>
          </p:cNvPr>
          <p:cNvPicPr>
            <a:picLocks noChangeAspect="1"/>
          </p:cNvPicPr>
          <p:nvPr/>
        </p:nvPicPr>
        <p:blipFill>
          <a:blip r:embed="rId2"/>
          <a:stretch>
            <a:fillRect/>
          </a:stretch>
        </p:blipFill>
        <p:spPr>
          <a:xfrm>
            <a:off x="246270" y="170622"/>
            <a:ext cx="2618238" cy="1379882"/>
          </a:xfrm>
          <a:prstGeom prst="rect">
            <a:avLst/>
          </a:prstGeom>
        </p:spPr>
      </p:pic>
      <p:sp>
        <p:nvSpPr>
          <p:cNvPr id="12" name="TextBox 11">
            <a:extLst>
              <a:ext uri="{FF2B5EF4-FFF2-40B4-BE49-F238E27FC236}">
                <a16:creationId xmlns:a16="http://schemas.microsoft.com/office/drawing/2014/main" id="{52682B8B-327B-4260-9233-C59E7FA3A5D5}"/>
              </a:ext>
            </a:extLst>
          </p:cNvPr>
          <p:cNvSpPr txBox="1"/>
          <p:nvPr/>
        </p:nvSpPr>
        <p:spPr>
          <a:xfrm>
            <a:off x="282161" y="1911915"/>
            <a:ext cx="11627678" cy="5078313"/>
          </a:xfrm>
          <a:prstGeom prst="rect">
            <a:avLst/>
          </a:prstGeom>
          <a:noFill/>
        </p:spPr>
        <p:txBody>
          <a:bodyPr wrap="square">
            <a:spAutoFit/>
          </a:bodyPr>
          <a:lstStyle/>
          <a:p>
            <a:pPr marL="742950" indent="-285750"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Roboto" panose="020F0502020204030204" pitchFamily="34" charset="0"/>
              </a:rPr>
              <a:t>Forecast length: 4 months forecast length (for saving storage space)</a:t>
            </a:r>
          </a:p>
          <a:p>
            <a:pPr marL="742950" indent="-285750" rtl="0" fontAlgn="base">
              <a:spcBef>
                <a:spcPts val="0"/>
              </a:spcBef>
              <a:spcAft>
                <a:spcPts val="0"/>
              </a:spcAft>
              <a:buFont typeface="Arial" panose="020B0604020202020204" pitchFamily="34" charset="0"/>
              <a:buChar char="•"/>
            </a:pPr>
            <a:endParaRPr lang="en-GB" sz="1800" b="0" i="0" u="none" strike="noStrike" dirty="0">
              <a:solidFill>
                <a:srgbClr val="000000"/>
              </a:solidFill>
              <a:effectLst/>
              <a:latin typeface="Roboto" panose="020F0502020204030204" pitchFamily="34" charset="0"/>
            </a:endParaRPr>
          </a:p>
          <a:p>
            <a:pPr marL="742950" indent="-285750"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Roboto" panose="020F0502020204030204" pitchFamily="34" charset="0"/>
              </a:rPr>
              <a:t>Hindcast period: 1993-2022 or at least 2003(4)-2022</a:t>
            </a:r>
          </a:p>
          <a:p>
            <a:pPr marL="742950" indent="-285750" rtl="0" fontAlgn="base">
              <a:spcBef>
                <a:spcPts val="0"/>
              </a:spcBef>
              <a:spcAft>
                <a:spcPts val="0"/>
              </a:spcAft>
              <a:buFont typeface="Arial" panose="020B0604020202020204" pitchFamily="34" charset="0"/>
              <a:buChar char="•"/>
            </a:pPr>
            <a:endParaRPr lang="en-GB" sz="1800" b="0" i="0" u="none" strike="noStrike" dirty="0">
              <a:solidFill>
                <a:srgbClr val="000000"/>
              </a:solidFill>
              <a:effectLst/>
              <a:latin typeface="Roboto" panose="020F0502020204030204" pitchFamily="34" charset="0"/>
            </a:endParaRPr>
          </a:p>
          <a:p>
            <a:pPr marL="742950" indent="-285750"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Roboto" panose="020F0502020204030204" pitchFamily="34" charset="0"/>
              </a:rPr>
              <a:t>Resolution: high-frequency (daily or sub-daily up to 3hr) in the original grip outputs that later can be post-process to C3S 1x1 regular grid, probably need to archive data in two different</a:t>
            </a:r>
            <a:r>
              <a:rPr lang="en-GB" dirty="0">
                <a:solidFill>
                  <a:srgbClr val="000000"/>
                </a:solidFill>
                <a:latin typeface="Roboto" panose="020F0502020204030204" pitchFamily="34" charset="0"/>
              </a:rPr>
              <a:t> grids </a:t>
            </a:r>
          </a:p>
          <a:p>
            <a:pPr marL="1200150" lvl="1" indent="-285750" fontAlgn="base">
              <a:buFont typeface="Arial" panose="020B0604020202020204" pitchFamily="34" charset="0"/>
              <a:buChar char="•"/>
            </a:pPr>
            <a:r>
              <a:rPr lang="en-GB" dirty="0">
                <a:solidFill>
                  <a:srgbClr val="000000"/>
                </a:solidFill>
                <a:latin typeface="Roboto" panose="020F0502020204030204" pitchFamily="34" charset="0"/>
              </a:rPr>
              <a:t>o</a:t>
            </a:r>
            <a:r>
              <a:rPr lang="en-GB" b="0" i="0" u="none" strike="noStrike" dirty="0">
                <a:solidFill>
                  <a:srgbClr val="000000"/>
                </a:solidFill>
                <a:effectLst/>
                <a:latin typeface="Roboto" panose="020F0502020204030204" pitchFamily="34" charset="0"/>
              </a:rPr>
              <a:t>ption1</a:t>
            </a:r>
            <a:r>
              <a:rPr lang="en-GB" dirty="0">
                <a:solidFill>
                  <a:srgbClr val="000000"/>
                </a:solidFill>
                <a:latin typeface="Roboto" panose="020F0502020204030204" pitchFamily="34" charset="0"/>
              </a:rPr>
              <a:t>:</a:t>
            </a:r>
            <a:r>
              <a:rPr lang="en-GB" b="0" i="0" u="none" strike="noStrike" dirty="0">
                <a:solidFill>
                  <a:srgbClr val="000000"/>
                </a:solidFill>
                <a:effectLst/>
                <a:latin typeface="Roboto" panose="020F0502020204030204" pitchFamily="34" charset="0"/>
              </a:rPr>
              <a:t> </a:t>
            </a:r>
            <a:r>
              <a:rPr lang="en-GB" b="0" i="0" u="none" strike="noStrike" dirty="0">
                <a:solidFill>
                  <a:srgbClr val="000000"/>
                </a:solidFill>
                <a:effectLst/>
                <a:latin typeface="Roboto" panose="02000000000000000000" pitchFamily="2" charset="0"/>
              </a:rPr>
              <a:t>both original and </a:t>
            </a:r>
            <a:r>
              <a:rPr lang="en-GB" b="0" i="0" u="none" strike="noStrike" dirty="0" err="1">
                <a:solidFill>
                  <a:srgbClr val="000000"/>
                </a:solidFill>
                <a:effectLst/>
                <a:latin typeface="Roboto" panose="02000000000000000000" pitchFamily="2" charset="0"/>
              </a:rPr>
              <a:t>regrided</a:t>
            </a:r>
            <a:r>
              <a:rPr lang="en-GB" b="0" i="0" u="none" strike="noStrike" dirty="0">
                <a:solidFill>
                  <a:srgbClr val="000000"/>
                </a:solidFill>
                <a:effectLst/>
                <a:latin typeface="Roboto" panose="02000000000000000000" pitchFamily="2" charset="0"/>
              </a:rPr>
              <a:t> datasets are to be stored</a:t>
            </a:r>
            <a:r>
              <a:rPr lang="en-GB" dirty="0">
                <a:solidFill>
                  <a:srgbClr val="000000"/>
                </a:solidFill>
                <a:latin typeface="Roboto" panose="020F0502020204030204" pitchFamily="34" charset="0"/>
              </a:rPr>
              <a:t>)</a:t>
            </a:r>
          </a:p>
          <a:p>
            <a:pPr marL="1200150" lvl="1" indent="-285750" fontAlgn="base">
              <a:buFont typeface="Arial" panose="020B0604020202020204" pitchFamily="34" charset="0"/>
              <a:buChar char="•"/>
            </a:pPr>
            <a:r>
              <a:rPr lang="en-GB" b="0" i="0" u="none" strike="noStrike" dirty="0">
                <a:solidFill>
                  <a:srgbClr val="000000"/>
                </a:solidFill>
                <a:effectLst/>
                <a:latin typeface="Roboto" panose="020F0502020204030204" pitchFamily="34" charset="0"/>
              </a:rPr>
              <a:t>option2: </a:t>
            </a:r>
            <a:r>
              <a:rPr lang="en-GB" sz="1800" b="0" i="0" u="none" strike="noStrike" dirty="0">
                <a:solidFill>
                  <a:srgbClr val="000000"/>
                </a:solidFill>
                <a:effectLst/>
                <a:latin typeface="Roboto" panose="02000000000000000000" pitchFamily="2" charset="0"/>
              </a:rPr>
              <a:t>create a workflow that reads the data in the original grid and </a:t>
            </a:r>
            <a:r>
              <a:rPr lang="en-GB" sz="1800" b="0" i="0" u="none" strike="noStrike" dirty="0" err="1">
                <a:solidFill>
                  <a:srgbClr val="000000"/>
                </a:solidFill>
                <a:effectLst/>
                <a:latin typeface="Roboto" panose="02000000000000000000" pitchFamily="2" charset="0"/>
              </a:rPr>
              <a:t>regrid</a:t>
            </a:r>
            <a:r>
              <a:rPr lang="en-GB" sz="1800" b="0" i="0" u="none" strike="noStrike" dirty="0">
                <a:solidFill>
                  <a:srgbClr val="000000"/>
                </a:solidFill>
                <a:effectLst/>
                <a:latin typeface="Roboto" panose="02000000000000000000" pitchFamily="2" charset="0"/>
              </a:rPr>
              <a:t> on the fly</a:t>
            </a:r>
          </a:p>
          <a:p>
            <a:pPr marL="742950" indent="-285750" fontAlgn="base">
              <a:buFont typeface="Arial" panose="020B0604020202020204" pitchFamily="34" charset="0"/>
              <a:buChar char="•"/>
            </a:pPr>
            <a:endParaRPr lang="en-GB" dirty="0">
              <a:solidFill>
                <a:srgbClr val="000000"/>
              </a:solidFill>
              <a:latin typeface="Roboto" panose="02000000000000000000" pitchFamily="2" charset="0"/>
            </a:endParaRPr>
          </a:p>
          <a:p>
            <a:pPr marL="742950" indent="-285750" fontAlgn="base">
              <a:buFont typeface="Arial" panose="020B0604020202020204" pitchFamily="34" charset="0"/>
              <a:buChar char="•"/>
            </a:pPr>
            <a:r>
              <a:rPr lang="en-GB" b="0" i="0" u="none" strike="noStrike" dirty="0">
                <a:solidFill>
                  <a:srgbClr val="000000"/>
                </a:solidFill>
                <a:effectLst/>
                <a:latin typeface="Roboto" panose="02000000000000000000" pitchFamily="2" charset="0"/>
              </a:rPr>
              <a:t>Ensemble members: ??</a:t>
            </a:r>
            <a:endParaRPr lang="en-GB" b="0" i="0" u="none" strike="noStrike" dirty="0">
              <a:solidFill>
                <a:srgbClr val="000000"/>
              </a:solidFill>
              <a:effectLst/>
              <a:latin typeface="Roboto" panose="020F0502020204030204" pitchFamily="34" charset="0"/>
            </a:endParaRPr>
          </a:p>
          <a:p>
            <a:pPr marL="742950" indent="-285750" rtl="0" fontAlgn="base">
              <a:spcBef>
                <a:spcPts val="0"/>
              </a:spcBef>
              <a:spcAft>
                <a:spcPts val="0"/>
              </a:spcAft>
              <a:buFont typeface="Arial" panose="020B0604020202020204" pitchFamily="34" charset="0"/>
              <a:buChar char="•"/>
            </a:pPr>
            <a:endParaRPr lang="en-GB" dirty="0">
              <a:solidFill>
                <a:srgbClr val="000000"/>
              </a:solidFill>
              <a:latin typeface="Roboto" panose="020F0502020204030204" pitchFamily="34" charset="0"/>
            </a:endParaRPr>
          </a:p>
          <a:p>
            <a:pPr marL="742950" indent="-285750" rtl="0" fontAlgn="base">
              <a:spcBef>
                <a:spcPts val="0"/>
              </a:spcBef>
              <a:spcAft>
                <a:spcPts val="0"/>
              </a:spcAft>
              <a:buFont typeface="Arial" panose="020B0604020202020204" pitchFamily="34" charset="0"/>
              <a:buChar char="•"/>
            </a:pPr>
            <a:r>
              <a:rPr lang="en-GB" dirty="0">
                <a:solidFill>
                  <a:srgbClr val="000000"/>
                </a:solidFill>
                <a:latin typeface="Roboto" panose="020F0502020204030204" pitchFamily="34" charset="0"/>
              </a:rPr>
              <a:t>List of variables: based on current C3S variables in CDS with additions if it is needed.</a:t>
            </a:r>
          </a:p>
          <a:p>
            <a:pPr marL="742950" indent="-285750" rtl="0" fontAlgn="base">
              <a:spcBef>
                <a:spcPts val="0"/>
              </a:spcBef>
              <a:spcAft>
                <a:spcPts val="0"/>
              </a:spcAft>
              <a:buFont typeface="Arial" panose="020B0604020202020204" pitchFamily="34" charset="0"/>
              <a:buChar char="•"/>
            </a:pPr>
            <a:endParaRPr lang="en-GB" dirty="0">
              <a:solidFill>
                <a:srgbClr val="000000"/>
              </a:solidFill>
              <a:latin typeface="Roboto" panose="020F0502020204030204" pitchFamily="34" charset="0"/>
            </a:endParaRPr>
          </a:p>
          <a:p>
            <a:pPr marL="742950" indent="-285750" rtl="0" fontAlgn="base">
              <a:spcBef>
                <a:spcPts val="0"/>
              </a:spcBef>
              <a:spcAft>
                <a:spcPts val="0"/>
              </a:spcAft>
              <a:buFont typeface="Arial" panose="020B0604020202020204" pitchFamily="34" charset="0"/>
              <a:buChar char="•"/>
            </a:pPr>
            <a:r>
              <a:rPr lang="en-GB" dirty="0">
                <a:solidFill>
                  <a:srgbClr val="000000"/>
                </a:solidFill>
                <a:latin typeface="Roboto" panose="020F0502020204030204" pitchFamily="34" charset="0"/>
              </a:rPr>
              <a:t>Models: ECMWF(?), CMCC, DWD, </a:t>
            </a:r>
            <a:r>
              <a:rPr lang="en-GB" dirty="0" err="1">
                <a:solidFill>
                  <a:srgbClr val="000000"/>
                </a:solidFill>
                <a:latin typeface="Roboto" panose="020F0502020204030204" pitchFamily="34" charset="0"/>
              </a:rPr>
              <a:t>MetOffice</a:t>
            </a:r>
            <a:r>
              <a:rPr lang="en-GB" dirty="0">
                <a:solidFill>
                  <a:srgbClr val="000000"/>
                </a:solidFill>
                <a:latin typeface="Roboto" panose="020F0502020204030204" pitchFamily="34" charset="0"/>
              </a:rPr>
              <a:t>, </a:t>
            </a:r>
            <a:r>
              <a:rPr lang="en-GB" dirty="0" err="1">
                <a:solidFill>
                  <a:srgbClr val="000000"/>
                </a:solidFill>
                <a:latin typeface="Roboto" panose="020F0502020204030204" pitchFamily="34" charset="0"/>
              </a:rPr>
              <a:t>MeteoFrance</a:t>
            </a:r>
            <a:r>
              <a:rPr lang="en-GB" dirty="0">
                <a:solidFill>
                  <a:srgbClr val="000000"/>
                </a:solidFill>
                <a:latin typeface="Roboto" panose="020F0502020204030204" pitchFamily="34" charset="0"/>
              </a:rPr>
              <a:t> </a:t>
            </a:r>
          </a:p>
          <a:p>
            <a:pPr marL="742950" indent="-285750" rtl="0" fontAlgn="base">
              <a:spcBef>
                <a:spcPts val="0"/>
              </a:spcBef>
              <a:spcAft>
                <a:spcPts val="0"/>
              </a:spcAft>
              <a:buFont typeface="Arial" panose="020B0604020202020204" pitchFamily="34" charset="0"/>
              <a:buChar char="•"/>
            </a:pPr>
            <a:endParaRPr lang="en-GB" sz="1800" b="0" i="0" u="none" strike="noStrike" dirty="0">
              <a:solidFill>
                <a:srgbClr val="000000"/>
              </a:solidFill>
              <a:effectLst/>
              <a:latin typeface="Roboto" panose="020F0502020204030204" pitchFamily="34" charset="0"/>
            </a:endParaRPr>
          </a:p>
          <a:p>
            <a:pPr marL="742950" indent="-285750" rtl="0" fontAlgn="base">
              <a:spcBef>
                <a:spcPts val="0"/>
              </a:spcBef>
              <a:spcAft>
                <a:spcPts val="0"/>
              </a:spcAft>
              <a:buFont typeface="Arial" panose="020B0604020202020204" pitchFamily="34" charset="0"/>
              <a:buChar char="•"/>
            </a:pPr>
            <a:r>
              <a:rPr lang="en-GB" dirty="0">
                <a:solidFill>
                  <a:srgbClr val="000000"/>
                </a:solidFill>
                <a:latin typeface="Roboto" panose="020F0502020204030204" pitchFamily="34" charset="0"/>
              </a:rPr>
              <a:t>Data users: project partners </a:t>
            </a:r>
          </a:p>
          <a:p>
            <a:pPr marL="1200150" lvl="1" indent="-285750" fontAlgn="base">
              <a:buFont typeface="Arial" panose="020B0604020202020204" pitchFamily="34" charset="0"/>
              <a:buChar char="•"/>
            </a:pPr>
            <a:r>
              <a:rPr lang="en-GB" dirty="0">
                <a:solidFill>
                  <a:srgbClr val="000000"/>
                </a:solidFill>
                <a:latin typeface="Roboto" panose="020F0502020204030204" pitchFamily="34" charset="0"/>
              </a:rPr>
              <a:t>Outcomes to final “public” users will come as improvements to C3S</a:t>
            </a:r>
            <a:endParaRPr lang="en-GB" b="0" i="0" u="none" strike="noStrike" dirty="0">
              <a:solidFill>
                <a:srgbClr val="000000"/>
              </a:solidFill>
              <a:effectLst/>
              <a:latin typeface="Roboto" panose="020F0502020204030204" pitchFamily="34" charset="0"/>
            </a:endParaRPr>
          </a:p>
          <a:p>
            <a:endParaRPr lang="en-DE" dirty="0"/>
          </a:p>
        </p:txBody>
      </p:sp>
    </p:spTree>
    <p:extLst>
      <p:ext uri="{BB962C8B-B14F-4D97-AF65-F5344CB8AC3E}">
        <p14:creationId xmlns:p14="http://schemas.microsoft.com/office/powerpoint/2010/main" val="3038546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C2A26E9-43C7-CC76-6366-98A9BB9F4120}"/>
              </a:ext>
            </a:extLst>
          </p:cNvPr>
          <p:cNvSpPr txBox="1"/>
          <p:nvPr/>
        </p:nvSpPr>
        <p:spPr>
          <a:xfrm>
            <a:off x="4448432" y="369392"/>
            <a:ext cx="6762908" cy="954107"/>
          </a:xfrm>
          <a:prstGeom prst="rect">
            <a:avLst/>
          </a:prstGeom>
          <a:noFill/>
        </p:spPr>
        <p:txBody>
          <a:bodyPr wrap="square">
            <a:spAutoFit/>
          </a:bodyPr>
          <a:lstStyle/>
          <a:p>
            <a:r>
              <a:rPr lang="en-GB" sz="2800" b="1" dirty="0"/>
              <a:t>A</a:t>
            </a:r>
            <a:r>
              <a:rPr lang="en-GB" sz="2800" dirty="0"/>
              <a:t>daptation-oriented </a:t>
            </a:r>
            <a:r>
              <a:rPr lang="en-GB" sz="2800" b="1" dirty="0"/>
              <a:t>S</a:t>
            </a:r>
            <a:r>
              <a:rPr lang="en-GB" sz="2800" dirty="0"/>
              <a:t>eamless </a:t>
            </a:r>
            <a:r>
              <a:rPr lang="en-GB" sz="2800" b="1" dirty="0"/>
              <a:t>P</a:t>
            </a:r>
            <a:r>
              <a:rPr lang="en-GB" sz="2800" dirty="0"/>
              <a:t>redictions of </a:t>
            </a:r>
            <a:r>
              <a:rPr lang="en-GB" sz="2800" b="1" dirty="0"/>
              <a:t>E</a:t>
            </a:r>
            <a:r>
              <a:rPr lang="en-GB" sz="2800" dirty="0"/>
              <a:t>uropean </a:t>
            </a:r>
            <a:r>
              <a:rPr lang="en-GB" sz="2800" b="1" dirty="0" err="1"/>
              <a:t>C</a:t>
            </a:r>
            <a:r>
              <a:rPr lang="en-GB" sz="2800" dirty="0" err="1"/>
              <a:t>lima</a:t>
            </a:r>
            <a:r>
              <a:rPr lang="en-GB" sz="2800" b="1" dirty="0" err="1"/>
              <a:t>T</a:t>
            </a:r>
            <a:r>
              <a:rPr lang="en-GB" sz="2800" dirty="0" err="1"/>
              <a:t>e</a:t>
            </a:r>
            <a:endParaRPr lang="en-DE" sz="2800" dirty="0"/>
          </a:p>
        </p:txBody>
      </p:sp>
      <p:sp>
        <p:nvSpPr>
          <p:cNvPr id="2" name="AutoShape 2">
            <a:extLst>
              <a:ext uri="{FF2B5EF4-FFF2-40B4-BE49-F238E27FC236}">
                <a16:creationId xmlns:a16="http://schemas.microsoft.com/office/drawing/2014/main" id="{7B05D94C-C45B-8EAE-2935-E7613A2E970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DE"/>
          </a:p>
        </p:txBody>
      </p:sp>
      <p:pic>
        <p:nvPicPr>
          <p:cNvPr id="10" name="Picture 9" descr="Logo&#10;&#10;Description automatically generated">
            <a:extLst>
              <a:ext uri="{FF2B5EF4-FFF2-40B4-BE49-F238E27FC236}">
                <a16:creationId xmlns:a16="http://schemas.microsoft.com/office/drawing/2014/main" id="{FD43D679-1DF0-568D-6FE1-6EFF22D27FBE}"/>
              </a:ext>
            </a:extLst>
          </p:cNvPr>
          <p:cNvPicPr>
            <a:picLocks noChangeAspect="1"/>
          </p:cNvPicPr>
          <p:nvPr/>
        </p:nvPicPr>
        <p:blipFill>
          <a:blip r:embed="rId2"/>
          <a:stretch>
            <a:fillRect/>
          </a:stretch>
        </p:blipFill>
        <p:spPr>
          <a:xfrm>
            <a:off x="271848" y="200268"/>
            <a:ext cx="4000008" cy="1256612"/>
          </a:xfrm>
          <a:prstGeom prst="rect">
            <a:avLst/>
          </a:prstGeom>
        </p:spPr>
      </p:pic>
      <p:sp>
        <p:nvSpPr>
          <p:cNvPr id="3" name="TextBox 2">
            <a:extLst>
              <a:ext uri="{FF2B5EF4-FFF2-40B4-BE49-F238E27FC236}">
                <a16:creationId xmlns:a16="http://schemas.microsoft.com/office/drawing/2014/main" id="{035C31C9-8455-65E4-5358-18DE8CCEBE6E}"/>
              </a:ext>
            </a:extLst>
          </p:cNvPr>
          <p:cNvSpPr txBox="1"/>
          <p:nvPr/>
        </p:nvSpPr>
        <p:spPr>
          <a:xfrm>
            <a:off x="282161" y="1623680"/>
            <a:ext cx="11627678" cy="5355312"/>
          </a:xfrm>
          <a:prstGeom prst="rect">
            <a:avLst/>
          </a:prstGeom>
          <a:noFill/>
        </p:spPr>
        <p:txBody>
          <a:bodyPr wrap="square">
            <a:spAutoFit/>
          </a:bodyPr>
          <a:lstStyle/>
          <a:p>
            <a:pPr marL="742950" indent="-285750"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Roboto" panose="020F0502020204030204" pitchFamily="34" charset="0"/>
              </a:rPr>
              <a:t>Four different types of simulations: </a:t>
            </a:r>
          </a:p>
          <a:p>
            <a:pPr marL="1200150" lvl="1" indent="-285750" fontAlgn="base">
              <a:buFont typeface="Arial" panose="020B0604020202020204" pitchFamily="34" charset="0"/>
              <a:buChar char="•"/>
            </a:pPr>
            <a:r>
              <a:rPr lang="en-GB" dirty="0">
                <a:solidFill>
                  <a:srgbClr val="000000"/>
                </a:solidFill>
                <a:latin typeface="Roboto" panose="020F0502020204030204" pitchFamily="34" charset="0"/>
              </a:rPr>
              <a:t>Seasonal (stored in MARS)</a:t>
            </a:r>
          </a:p>
          <a:p>
            <a:pPr marL="1200150" lvl="1" indent="-285750" fontAlgn="base">
              <a:buFont typeface="Arial" panose="020B0604020202020204" pitchFamily="34" charset="0"/>
              <a:buChar char="•"/>
            </a:pPr>
            <a:r>
              <a:rPr lang="en-GB" b="0" i="0" u="none" strike="noStrike" dirty="0">
                <a:solidFill>
                  <a:srgbClr val="000000"/>
                </a:solidFill>
                <a:effectLst/>
                <a:latin typeface="Roboto" panose="020F0502020204030204" pitchFamily="34" charset="0"/>
              </a:rPr>
              <a:t>Extended seasonal (partially stored in MARS)</a:t>
            </a:r>
          </a:p>
          <a:p>
            <a:pPr marL="1200150" lvl="1" indent="-285750" fontAlgn="base">
              <a:buFont typeface="Arial" panose="020B0604020202020204" pitchFamily="34" charset="0"/>
              <a:buChar char="•"/>
            </a:pPr>
            <a:r>
              <a:rPr lang="en-GB" dirty="0">
                <a:solidFill>
                  <a:srgbClr val="000000"/>
                </a:solidFill>
                <a:latin typeface="Roboto" panose="020F0502020204030204" pitchFamily="34" charset="0"/>
              </a:rPr>
              <a:t>Decadal (stored in ESGF)</a:t>
            </a:r>
          </a:p>
          <a:p>
            <a:pPr marL="1200150" lvl="1" indent="-285750" fontAlgn="base">
              <a:buFont typeface="Arial" panose="020B0604020202020204" pitchFamily="34" charset="0"/>
              <a:buChar char="•"/>
            </a:pPr>
            <a:r>
              <a:rPr lang="en-GB" b="0" i="0" u="none" strike="noStrike" dirty="0">
                <a:solidFill>
                  <a:srgbClr val="000000"/>
                </a:solidFill>
                <a:effectLst/>
                <a:latin typeface="Roboto" panose="020F0502020204030204" pitchFamily="34" charset="0"/>
              </a:rPr>
              <a:t>30-year predictions (aim to store all the output in ESGF)</a:t>
            </a:r>
          </a:p>
          <a:p>
            <a:pPr marL="742950" indent="-285750" fontAlgn="base">
              <a:buFont typeface="Arial" panose="020B0604020202020204" pitchFamily="34" charset="0"/>
              <a:buChar char="•"/>
            </a:pPr>
            <a:r>
              <a:rPr lang="en-GB" sz="1800" b="0" i="0" u="none" strike="noStrike" dirty="0">
                <a:solidFill>
                  <a:srgbClr val="000000"/>
                </a:solidFill>
                <a:effectLst/>
                <a:latin typeface="Roboto" panose="020F0502020204030204" pitchFamily="34" charset="0"/>
              </a:rPr>
              <a:t>Hindcast period: not agreed yet (1993–&gt;1981 or 1960)</a:t>
            </a:r>
          </a:p>
          <a:p>
            <a:pPr marL="742950" indent="-285750" rtl="0" fontAlgn="base">
              <a:spcBef>
                <a:spcPts val="0"/>
              </a:spcBef>
              <a:spcAft>
                <a:spcPts val="0"/>
              </a:spcAft>
              <a:buFont typeface="Arial" panose="020B0604020202020204" pitchFamily="34" charset="0"/>
              <a:buChar char="•"/>
            </a:pPr>
            <a:endParaRPr lang="en-GB" sz="1800" b="0" i="0" u="none" strike="noStrike" dirty="0">
              <a:solidFill>
                <a:srgbClr val="000000"/>
              </a:solidFill>
              <a:effectLst/>
              <a:latin typeface="Roboto" panose="020F0502020204030204" pitchFamily="34" charset="0"/>
            </a:endParaRPr>
          </a:p>
          <a:p>
            <a:pPr marL="742950" indent="-285750" rtl="0" fontAlgn="base">
              <a:spcBef>
                <a:spcPts val="0"/>
              </a:spcBef>
              <a:spcAft>
                <a:spcPts val="0"/>
              </a:spcAft>
              <a:buFont typeface="Arial" panose="020B0604020202020204" pitchFamily="34" charset="0"/>
              <a:buChar char="•"/>
            </a:pPr>
            <a:r>
              <a:rPr lang="en-GB" sz="1800" b="0" i="0" u="none" strike="noStrike" dirty="0">
                <a:solidFill>
                  <a:srgbClr val="000000"/>
                </a:solidFill>
                <a:effectLst/>
                <a:latin typeface="Roboto" panose="020F0502020204030204" pitchFamily="34" charset="0"/>
              </a:rPr>
              <a:t>Resolution: daily or sub-daily in the original grip outputs that later can be post-process to C3S 1x1 regular grid (ongoing discussion) </a:t>
            </a:r>
          </a:p>
          <a:p>
            <a:pPr marL="742950" indent="-285750" rtl="0" fontAlgn="base">
              <a:spcBef>
                <a:spcPts val="0"/>
              </a:spcBef>
              <a:spcAft>
                <a:spcPts val="0"/>
              </a:spcAft>
              <a:buFont typeface="Arial" panose="020B0604020202020204" pitchFamily="34" charset="0"/>
              <a:buChar char="•"/>
            </a:pPr>
            <a:endParaRPr lang="en-GB" dirty="0">
              <a:solidFill>
                <a:srgbClr val="000000"/>
              </a:solidFill>
              <a:latin typeface="Roboto" panose="020F0502020204030204" pitchFamily="34" charset="0"/>
            </a:endParaRPr>
          </a:p>
          <a:p>
            <a:pPr marL="742950" indent="-285750" fontAlgn="base">
              <a:buFont typeface="Arial" panose="020B0604020202020204" pitchFamily="34" charset="0"/>
              <a:buChar char="•"/>
            </a:pPr>
            <a:r>
              <a:rPr lang="en-GB" b="0" i="0" u="none" strike="noStrike" dirty="0">
                <a:solidFill>
                  <a:srgbClr val="000000"/>
                </a:solidFill>
                <a:effectLst/>
                <a:latin typeface="Roboto" panose="02000000000000000000" pitchFamily="2" charset="0"/>
              </a:rPr>
              <a:t>Ensemble members: ongoing discussion, possible with boosted ensemble size (up to 100 members)</a:t>
            </a:r>
            <a:endParaRPr lang="en-GB" dirty="0">
              <a:solidFill>
                <a:srgbClr val="000000"/>
              </a:solidFill>
              <a:latin typeface="Roboto" panose="020F0502020204030204" pitchFamily="34" charset="0"/>
            </a:endParaRPr>
          </a:p>
          <a:p>
            <a:pPr marL="742950" indent="-285750" rtl="0" fontAlgn="base">
              <a:spcBef>
                <a:spcPts val="0"/>
              </a:spcBef>
              <a:spcAft>
                <a:spcPts val="0"/>
              </a:spcAft>
              <a:buFont typeface="Arial" panose="020B0604020202020204" pitchFamily="34" charset="0"/>
              <a:buChar char="•"/>
            </a:pPr>
            <a:endParaRPr lang="en-GB" dirty="0">
              <a:solidFill>
                <a:srgbClr val="000000"/>
              </a:solidFill>
              <a:latin typeface="Roboto" panose="020F0502020204030204" pitchFamily="34" charset="0"/>
            </a:endParaRPr>
          </a:p>
          <a:p>
            <a:pPr marL="742950" indent="-285750" rtl="0" fontAlgn="base">
              <a:spcBef>
                <a:spcPts val="0"/>
              </a:spcBef>
              <a:spcAft>
                <a:spcPts val="0"/>
              </a:spcAft>
              <a:buFont typeface="Arial" panose="020B0604020202020204" pitchFamily="34" charset="0"/>
              <a:buChar char="•"/>
            </a:pPr>
            <a:r>
              <a:rPr lang="en-GB" dirty="0">
                <a:solidFill>
                  <a:srgbClr val="000000"/>
                </a:solidFill>
                <a:latin typeface="Roboto" panose="020F0502020204030204" pitchFamily="34" charset="0"/>
              </a:rPr>
              <a:t>List of variables: based on the type of simulation. For seasonal prediction, based on the current C3S variables, for decadal based on DCPP in CMIP6.</a:t>
            </a:r>
          </a:p>
          <a:p>
            <a:pPr marL="742950" indent="-285750" rtl="0" fontAlgn="base">
              <a:spcBef>
                <a:spcPts val="0"/>
              </a:spcBef>
              <a:spcAft>
                <a:spcPts val="0"/>
              </a:spcAft>
              <a:buFont typeface="Arial" panose="020B0604020202020204" pitchFamily="34" charset="0"/>
              <a:buChar char="•"/>
            </a:pPr>
            <a:endParaRPr lang="en-GB" dirty="0">
              <a:solidFill>
                <a:srgbClr val="000000"/>
              </a:solidFill>
              <a:latin typeface="Roboto" panose="020F0502020204030204" pitchFamily="34" charset="0"/>
            </a:endParaRPr>
          </a:p>
          <a:p>
            <a:pPr marL="742950" indent="-285750" rtl="0" fontAlgn="base">
              <a:spcBef>
                <a:spcPts val="0"/>
              </a:spcBef>
              <a:spcAft>
                <a:spcPts val="0"/>
              </a:spcAft>
              <a:buFont typeface="Arial" panose="020B0604020202020204" pitchFamily="34" charset="0"/>
              <a:buChar char="•"/>
            </a:pPr>
            <a:r>
              <a:rPr lang="en-GB" dirty="0">
                <a:solidFill>
                  <a:srgbClr val="000000"/>
                </a:solidFill>
                <a:latin typeface="Roboto" panose="020F0502020204030204" pitchFamily="34" charset="0"/>
              </a:rPr>
              <a:t>Models: ECMWF, CMCC, </a:t>
            </a:r>
            <a:r>
              <a:rPr lang="en-GB" dirty="0" err="1">
                <a:solidFill>
                  <a:srgbClr val="000000"/>
                </a:solidFill>
                <a:latin typeface="Roboto" panose="020F0502020204030204" pitchFamily="34" charset="0"/>
              </a:rPr>
              <a:t>MetOffice</a:t>
            </a:r>
            <a:r>
              <a:rPr lang="en-GB" dirty="0">
                <a:solidFill>
                  <a:srgbClr val="000000"/>
                </a:solidFill>
                <a:latin typeface="Roboto" panose="020F0502020204030204" pitchFamily="34" charset="0"/>
              </a:rPr>
              <a:t>, </a:t>
            </a:r>
            <a:r>
              <a:rPr lang="en-GB" dirty="0" err="1">
                <a:solidFill>
                  <a:srgbClr val="000000"/>
                </a:solidFill>
                <a:latin typeface="Roboto" panose="020F0502020204030204" pitchFamily="34" charset="0"/>
              </a:rPr>
              <a:t>MaxPlanck</a:t>
            </a:r>
            <a:r>
              <a:rPr lang="en-GB" dirty="0">
                <a:solidFill>
                  <a:srgbClr val="000000"/>
                </a:solidFill>
                <a:latin typeface="Roboto" panose="020F0502020204030204" pitchFamily="34" charset="0"/>
              </a:rPr>
              <a:t>, BSC (no plans to store data in MARS). </a:t>
            </a:r>
          </a:p>
          <a:p>
            <a:pPr marL="742950" indent="-285750" fontAlgn="base">
              <a:buFont typeface="Arial" panose="020B0604020202020204" pitchFamily="34" charset="0"/>
              <a:buChar char="•"/>
            </a:pPr>
            <a:r>
              <a:rPr lang="en-GB" dirty="0">
                <a:solidFill>
                  <a:srgbClr val="000000"/>
                </a:solidFill>
                <a:latin typeface="Roboto" panose="020F0502020204030204" pitchFamily="34" charset="0"/>
              </a:rPr>
              <a:t>Data users: project partners </a:t>
            </a:r>
          </a:p>
          <a:p>
            <a:pPr marL="1200150" lvl="1" indent="-285750" fontAlgn="base">
              <a:buFont typeface="Arial" panose="020B0604020202020204" pitchFamily="34" charset="0"/>
              <a:buChar char="•"/>
            </a:pPr>
            <a:r>
              <a:rPr lang="en-GB" dirty="0">
                <a:solidFill>
                  <a:srgbClr val="000000"/>
                </a:solidFill>
                <a:latin typeface="Roboto" panose="020F0502020204030204" pitchFamily="34" charset="0"/>
              </a:rPr>
              <a:t>Outcomes to final “public” users will come as improvements to C3S ???</a:t>
            </a:r>
            <a:endParaRPr lang="en-GB" b="0" i="0" u="none" strike="noStrike" dirty="0">
              <a:solidFill>
                <a:srgbClr val="000000"/>
              </a:solidFill>
              <a:effectLst/>
              <a:latin typeface="Roboto" panose="020F0502020204030204" pitchFamily="34" charset="0"/>
            </a:endParaRPr>
          </a:p>
          <a:p>
            <a:endParaRPr lang="en-DE" dirty="0"/>
          </a:p>
        </p:txBody>
      </p:sp>
    </p:spTree>
    <p:extLst>
      <p:ext uri="{BB962C8B-B14F-4D97-AF65-F5344CB8AC3E}">
        <p14:creationId xmlns:p14="http://schemas.microsoft.com/office/powerpoint/2010/main" val="2993450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8B7CA-B482-8603-6253-65047B4F6559}"/>
              </a:ext>
            </a:extLst>
          </p:cNvPr>
          <p:cNvSpPr>
            <a:spLocks noGrp="1"/>
          </p:cNvSpPr>
          <p:nvPr>
            <p:ph type="title"/>
          </p:nvPr>
        </p:nvSpPr>
        <p:spPr/>
        <p:txBody>
          <a:bodyPr/>
          <a:lstStyle/>
          <a:p>
            <a:r>
              <a:rPr lang="en-US" dirty="0"/>
              <a:t>Summary of data archiving needs (*)</a:t>
            </a:r>
          </a:p>
        </p:txBody>
      </p:sp>
      <p:sp>
        <p:nvSpPr>
          <p:cNvPr id="3" name="Content Placeholder 2">
            <a:extLst>
              <a:ext uri="{FF2B5EF4-FFF2-40B4-BE49-F238E27FC236}">
                <a16:creationId xmlns:a16="http://schemas.microsoft.com/office/drawing/2014/main" id="{7D711F69-5630-E873-E0CD-D606EEC86028}"/>
              </a:ext>
            </a:extLst>
          </p:cNvPr>
          <p:cNvSpPr>
            <a:spLocks noGrp="1"/>
          </p:cNvSpPr>
          <p:nvPr>
            <p:ph idx="1"/>
          </p:nvPr>
        </p:nvSpPr>
        <p:spPr/>
        <p:txBody>
          <a:bodyPr>
            <a:normAutofit/>
          </a:bodyPr>
          <a:lstStyle/>
          <a:p>
            <a:r>
              <a:rPr lang="en-US" dirty="0"/>
              <a:t>Data “structurally” identical to C3S seasonal</a:t>
            </a:r>
          </a:p>
          <a:p>
            <a:pPr lvl="1"/>
            <a:r>
              <a:rPr lang="en-US" dirty="0"/>
              <a:t>New MARS class?</a:t>
            </a:r>
          </a:p>
          <a:p>
            <a:pPr lvl="1"/>
            <a:r>
              <a:rPr lang="en-US" dirty="0"/>
              <a:t>MARS streams: </a:t>
            </a:r>
            <a:r>
              <a:rPr lang="en-US" dirty="0" err="1"/>
              <a:t>mmsf</a:t>
            </a:r>
            <a:r>
              <a:rPr lang="en-US" dirty="0"/>
              <a:t>, </a:t>
            </a:r>
            <a:r>
              <a:rPr lang="en-US" dirty="0" err="1"/>
              <a:t>msmm</a:t>
            </a:r>
            <a:r>
              <a:rPr lang="en-US" dirty="0"/>
              <a:t> and </a:t>
            </a:r>
            <a:r>
              <a:rPr lang="en-US" dirty="0" err="1"/>
              <a:t>mmsa</a:t>
            </a:r>
            <a:r>
              <a:rPr lang="en-US" dirty="0"/>
              <a:t> enough (for the time being)</a:t>
            </a:r>
          </a:p>
          <a:p>
            <a:pPr lvl="2"/>
            <a:r>
              <a:rPr lang="en-US" dirty="0"/>
              <a:t>Might need future additions (specially ASPECT) not currently known</a:t>
            </a:r>
          </a:p>
          <a:p>
            <a:pPr lvl="1"/>
            <a:r>
              <a:rPr lang="en-US" dirty="0"/>
              <a:t>MARS origin: potentially (but unlikely) origins not currently used in C3S (e.g. BSC?, MPI?)</a:t>
            </a:r>
          </a:p>
          <a:p>
            <a:pPr lvl="1"/>
            <a:r>
              <a:rPr lang="en-US" dirty="0"/>
              <a:t>MARS </a:t>
            </a:r>
            <a:r>
              <a:rPr lang="en-US" dirty="0" err="1"/>
              <a:t>expver</a:t>
            </a:r>
            <a:r>
              <a:rPr lang="en-US" dirty="0"/>
              <a:t>: more than one to be used</a:t>
            </a:r>
          </a:p>
          <a:p>
            <a:pPr lvl="1"/>
            <a:endParaRPr lang="en-US" dirty="0"/>
          </a:p>
          <a:p>
            <a:r>
              <a:rPr lang="en-US" dirty="0"/>
              <a:t>CERISE: slightly clearer needs</a:t>
            </a:r>
          </a:p>
          <a:p>
            <a:pPr lvl="1"/>
            <a:r>
              <a:rPr lang="en-US" dirty="0"/>
              <a:t>Quick-and-dirty rough volume estimate: 200TB</a:t>
            </a:r>
          </a:p>
          <a:p>
            <a:pPr marL="914400" lvl="2" indent="0">
              <a:buNone/>
            </a:pPr>
            <a:endParaRPr lang="en-US" dirty="0"/>
          </a:p>
        </p:txBody>
      </p:sp>
      <p:sp>
        <p:nvSpPr>
          <p:cNvPr id="4" name="TextBox 3">
            <a:extLst>
              <a:ext uri="{FF2B5EF4-FFF2-40B4-BE49-F238E27FC236}">
                <a16:creationId xmlns:a16="http://schemas.microsoft.com/office/drawing/2014/main" id="{C1466AB4-8C4A-B7F9-5B79-86BE67964467}"/>
              </a:ext>
            </a:extLst>
          </p:cNvPr>
          <p:cNvSpPr txBox="1"/>
          <p:nvPr/>
        </p:nvSpPr>
        <p:spPr>
          <a:xfrm>
            <a:off x="0" y="6488668"/>
            <a:ext cx="12192000" cy="369332"/>
          </a:xfrm>
          <a:prstGeom prst="rect">
            <a:avLst/>
          </a:prstGeom>
          <a:noFill/>
        </p:spPr>
        <p:txBody>
          <a:bodyPr wrap="square" rtlCol="0">
            <a:spAutoFit/>
          </a:bodyPr>
          <a:lstStyle/>
          <a:p>
            <a:r>
              <a:rPr lang="en-US" dirty="0"/>
              <a:t>(*) we are ignoring here that for CERISE, there is also reanalysis data (global/regional). It is not clear to us what their plans are.</a:t>
            </a:r>
          </a:p>
        </p:txBody>
      </p:sp>
    </p:spTree>
    <p:extLst>
      <p:ext uri="{BB962C8B-B14F-4D97-AF65-F5344CB8AC3E}">
        <p14:creationId xmlns:p14="http://schemas.microsoft.com/office/powerpoint/2010/main" val="27354878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7227</TotalTime>
  <Words>1265</Words>
  <Application>Microsoft Macintosh PowerPoint</Application>
  <PresentationFormat>Widescreen</PresentationFormat>
  <Paragraphs>166</Paragraphs>
  <Slides>14</Slides>
  <Notes>1</Notes>
  <HiddenSlides>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Lato</vt:lpstr>
      <vt:lpstr>Roboto</vt:lpstr>
      <vt:lpstr>Office Theme</vt:lpstr>
      <vt:lpstr>ASPECT and CERISE Data Management</vt:lpstr>
      <vt:lpstr>Items for the discussion</vt:lpstr>
      <vt:lpstr>Items for the discussion</vt:lpstr>
      <vt:lpstr>PowerPoint Presentation</vt:lpstr>
      <vt:lpstr>PowerPoint Presentation</vt:lpstr>
      <vt:lpstr>Items for the discussion</vt:lpstr>
      <vt:lpstr>PowerPoint Presentation</vt:lpstr>
      <vt:lpstr>PowerPoint Presentation</vt:lpstr>
      <vt:lpstr>Summary of data archiving needs (*)</vt:lpstr>
      <vt:lpstr>Items for the discussion</vt:lpstr>
      <vt:lpstr>Relation to GRIB2 migration</vt:lpstr>
      <vt:lpstr>Hindcast encoding</vt:lpstr>
      <vt:lpstr>Variables (ECMWF SEAS and C3S)</vt:lpstr>
      <vt:lpstr>GRIB2 monthly/anomalies issues Parameter tables in GRIB1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GRIB2 at C3S seasonal</dc:title>
  <dc:creator>Eduardo Penabad</dc:creator>
  <cp:lastModifiedBy>Eduardo Penabad</cp:lastModifiedBy>
  <cp:revision>3</cp:revision>
  <dcterms:created xsi:type="dcterms:W3CDTF">2023-03-17T14:42:08Z</dcterms:created>
  <dcterms:modified xsi:type="dcterms:W3CDTF">2023-04-20T17:16:02Z</dcterms:modified>
</cp:coreProperties>
</file>