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1" r:id="rId1"/>
    <p:sldMasterId id="2147483684" r:id="rId2"/>
    <p:sldMasterId id="2147483671" r:id="rId3"/>
    <p:sldMasterId id="2147483673" r:id="rId4"/>
  </p:sldMasterIdLst>
  <p:notesMasterIdLst>
    <p:notesMasterId r:id="rId31"/>
  </p:notesMasterIdLst>
  <p:handoutMasterIdLst>
    <p:handoutMasterId r:id="rId32"/>
  </p:handoutMasterIdLst>
  <p:sldIdLst>
    <p:sldId id="256" r:id="rId5"/>
    <p:sldId id="662" r:id="rId6"/>
    <p:sldId id="690" r:id="rId7"/>
    <p:sldId id="689" r:id="rId8"/>
    <p:sldId id="702" r:id="rId9"/>
    <p:sldId id="683" r:id="rId10"/>
    <p:sldId id="712" r:id="rId11"/>
    <p:sldId id="666" r:id="rId12"/>
    <p:sldId id="708" r:id="rId13"/>
    <p:sldId id="709" r:id="rId14"/>
    <p:sldId id="710" r:id="rId15"/>
    <p:sldId id="705" r:id="rId16"/>
    <p:sldId id="703" r:id="rId17"/>
    <p:sldId id="693" r:id="rId18"/>
    <p:sldId id="692" r:id="rId19"/>
    <p:sldId id="700" r:id="rId20"/>
    <p:sldId id="694" r:id="rId21"/>
    <p:sldId id="695" r:id="rId22"/>
    <p:sldId id="711" r:id="rId23"/>
    <p:sldId id="691" r:id="rId24"/>
    <p:sldId id="685" r:id="rId25"/>
    <p:sldId id="706" r:id="rId26"/>
    <p:sldId id="687" r:id="rId27"/>
    <p:sldId id="688" r:id="rId28"/>
    <p:sldId id="704" r:id="rId29"/>
    <p:sldId id="707" r:id="rId30"/>
  </p:sldIdLst>
  <p:sldSz cx="12192000" cy="6858000"/>
  <p:notesSz cx="20104100" cy="11309350"/>
  <p:defaultTextStyle>
    <a:defPPr>
      <a:defRPr lang="en-US"/>
    </a:defPPr>
    <a:lvl1pPr marL="0" algn="l" defTabSz="554492" rtl="0" eaLnBrk="1" latinLnBrk="0" hangingPunct="1">
      <a:defRPr sz="1092" kern="1200">
        <a:solidFill>
          <a:schemeClr val="tx1"/>
        </a:solidFill>
        <a:latin typeface="+mn-lt"/>
        <a:ea typeface="+mn-ea"/>
        <a:cs typeface="+mn-cs"/>
      </a:defRPr>
    </a:lvl1pPr>
    <a:lvl2pPr marL="277246" algn="l" defTabSz="554492" rtl="0" eaLnBrk="1" latinLnBrk="0" hangingPunct="1">
      <a:defRPr sz="1092" kern="1200">
        <a:solidFill>
          <a:schemeClr val="tx1"/>
        </a:solidFill>
        <a:latin typeface="+mn-lt"/>
        <a:ea typeface="+mn-ea"/>
        <a:cs typeface="+mn-cs"/>
      </a:defRPr>
    </a:lvl2pPr>
    <a:lvl3pPr marL="554492" algn="l" defTabSz="554492" rtl="0" eaLnBrk="1" latinLnBrk="0" hangingPunct="1">
      <a:defRPr sz="1092" kern="1200">
        <a:solidFill>
          <a:schemeClr val="tx1"/>
        </a:solidFill>
        <a:latin typeface="+mn-lt"/>
        <a:ea typeface="+mn-ea"/>
        <a:cs typeface="+mn-cs"/>
      </a:defRPr>
    </a:lvl3pPr>
    <a:lvl4pPr marL="831738" algn="l" defTabSz="554492" rtl="0" eaLnBrk="1" latinLnBrk="0" hangingPunct="1">
      <a:defRPr sz="1092" kern="1200">
        <a:solidFill>
          <a:schemeClr val="tx1"/>
        </a:solidFill>
        <a:latin typeface="+mn-lt"/>
        <a:ea typeface="+mn-ea"/>
        <a:cs typeface="+mn-cs"/>
      </a:defRPr>
    </a:lvl4pPr>
    <a:lvl5pPr marL="1108984" algn="l" defTabSz="554492" rtl="0" eaLnBrk="1" latinLnBrk="0" hangingPunct="1">
      <a:defRPr sz="1092" kern="1200">
        <a:solidFill>
          <a:schemeClr val="tx1"/>
        </a:solidFill>
        <a:latin typeface="+mn-lt"/>
        <a:ea typeface="+mn-ea"/>
        <a:cs typeface="+mn-cs"/>
      </a:defRPr>
    </a:lvl5pPr>
    <a:lvl6pPr marL="1386230" algn="l" defTabSz="554492" rtl="0" eaLnBrk="1" latinLnBrk="0" hangingPunct="1">
      <a:defRPr sz="1092" kern="1200">
        <a:solidFill>
          <a:schemeClr val="tx1"/>
        </a:solidFill>
        <a:latin typeface="+mn-lt"/>
        <a:ea typeface="+mn-ea"/>
        <a:cs typeface="+mn-cs"/>
      </a:defRPr>
    </a:lvl6pPr>
    <a:lvl7pPr marL="1663476" algn="l" defTabSz="554492" rtl="0" eaLnBrk="1" latinLnBrk="0" hangingPunct="1">
      <a:defRPr sz="1092" kern="1200">
        <a:solidFill>
          <a:schemeClr val="tx1"/>
        </a:solidFill>
        <a:latin typeface="+mn-lt"/>
        <a:ea typeface="+mn-ea"/>
        <a:cs typeface="+mn-cs"/>
      </a:defRPr>
    </a:lvl7pPr>
    <a:lvl8pPr marL="1940723" algn="l" defTabSz="554492" rtl="0" eaLnBrk="1" latinLnBrk="0" hangingPunct="1">
      <a:defRPr sz="1092" kern="1200">
        <a:solidFill>
          <a:schemeClr val="tx1"/>
        </a:solidFill>
        <a:latin typeface="+mn-lt"/>
        <a:ea typeface="+mn-ea"/>
        <a:cs typeface="+mn-cs"/>
      </a:defRPr>
    </a:lvl8pPr>
    <a:lvl9pPr marL="2217969" algn="l" defTabSz="554492" rtl="0" eaLnBrk="1" latinLnBrk="0" hangingPunct="1">
      <a:defRPr sz="1092"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8" userDrawn="1">
          <p15:clr>
            <a:srgbClr val="A4A3A4"/>
          </p15:clr>
        </p15:guide>
        <p15:guide id="2" pos="12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2C4DD"/>
    <a:srgbClr val="4EA8BE"/>
    <a:srgbClr val="294667"/>
    <a:srgbClr val="2A4768"/>
    <a:srgbClr val="F58C64"/>
    <a:srgbClr val="141464"/>
    <a:srgbClr val="FF8C7F"/>
    <a:srgbClr val="1311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3BBD79-15B0-DB42-9BC2-A4E3C6B81A90}" v="301" dt="2023-06-12T08:03:38.042"/>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854" autoAdjust="0"/>
    <p:restoredTop sz="94786"/>
  </p:normalViewPr>
  <p:slideViewPr>
    <p:cSldViewPr>
      <p:cViewPr varScale="1">
        <p:scale>
          <a:sx n="125" d="100"/>
          <a:sy n="125" d="100"/>
        </p:scale>
        <p:origin x="632" y="176"/>
      </p:cViewPr>
      <p:guideLst>
        <p:guide orient="horz" pos="1888"/>
        <p:guide pos="121"/>
      </p:guideLst>
    </p:cSldViewPr>
  </p:slideViewPr>
  <p:notesTextViewPr>
    <p:cViewPr>
      <p:scale>
        <a:sx n="100" d="100"/>
        <a:sy n="100" d="100"/>
      </p:scale>
      <p:origin x="0" y="0"/>
    </p:cViewPr>
  </p:notesTextViewPr>
  <p:notesViewPr>
    <p:cSldViewPr>
      <p:cViewPr varScale="1">
        <p:scale>
          <a:sx n="73" d="100"/>
          <a:sy n="73" d="100"/>
        </p:scale>
        <p:origin x="272" y="193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bastien Garrigues" userId="81eaa62b-4ec6-4571-87b7-606c0b19106c" providerId="ADAL" clId="{1F3BBD79-15B0-DB42-9BC2-A4E3C6B81A90}"/>
    <pc:docChg chg="addSld delSld modSld">
      <pc:chgData name="Sebastien Garrigues" userId="81eaa62b-4ec6-4571-87b7-606c0b19106c" providerId="ADAL" clId="{1F3BBD79-15B0-DB42-9BC2-A4E3C6B81A90}" dt="2023-06-12T08:03:38.036" v="1"/>
      <pc:docMkLst>
        <pc:docMk/>
      </pc:docMkLst>
      <pc:sldChg chg="add">
        <pc:chgData name="Sebastien Garrigues" userId="81eaa62b-4ec6-4571-87b7-606c0b19106c" providerId="ADAL" clId="{1F3BBD79-15B0-DB42-9BC2-A4E3C6B81A90}" dt="2023-06-12T08:03:38.036" v="1"/>
        <pc:sldMkLst>
          <pc:docMk/>
          <pc:sldMk cId="1334032796" sldId="707"/>
        </pc:sldMkLst>
      </pc:sldChg>
      <pc:sldChg chg="del">
        <pc:chgData name="Sebastien Garrigues" userId="81eaa62b-4ec6-4571-87b7-606c0b19106c" providerId="ADAL" clId="{1F3BBD79-15B0-DB42-9BC2-A4E3C6B81A90}" dt="2023-06-12T08:03:33.784" v="0" actId="2696"/>
        <pc:sldMkLst>
          <pc:docMk/>
          <pc:sldMk cId="3056118504" sldId="70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3365E035-832F-9649-A001-21C3D82DE790}" type="datetimeFigureOut">
              <a:rPr lang="en-US" smtClean="0"/>
              <a:t>6/12/23</a:t>
            </a:fld>
            <a:endParaRPr lang="en-US"/>
          </a:p>
        </p:txBody>
      </p:sp>
      <p:sp>
        <p:nvSpPr>
          <p:cNvPr id="4" name="Footer Placeholder 3"/>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D29DF4C7-8E2B-224A-AC41-93A1BC0891DC}" type="slidenum">
              <a:rPr lang="en-US" smtClean="0"/>
              <a:t>‹#›</a:t>
            </a:fld>
            <a:endParaRPr lang="en-US"/>
          </a:p>
        </p:txBody>
      </p:sp>
    </p:spTree>
    <p:extLst>
      <p:ext uri="{BB962C8B-B14F-4D97-AF65-F5344CB8AC3E}">
        <p14:creationId xmlns:p14="http://schemas.microsoft.com/office/powerpoint/2010/main" val="861268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17F32D96-09E8-9545-961E-1AEF65D6B5FA}" type="datetimeFigureOut">
              <a:rPr lang="en-US" smtClean="0"/>
              <a:t>6/12/23</a:t>
            </a:fld>
            <a:endParaRPr lang="en-US"/>
          </a:p>
        </p:txBody>
      </p:sp>
      <p:sp>
        <p:nvSpPr>
          <p:cNvPr id="4" name="Slide Image Placeholder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220C0E70-3F36-7D4F-AF6C-DEF52E12A294}" type="slidenum">
              <a:rPr lang="en-US" smtClean="0"/>
              <a:t>‹#›</a:t>
            </a:fld>
            <a:endParaRPr lang="en-US"/>
          </a:p>
        </p:txBody>
      </p:sp>
    </p:spTree>
    <p:extLst>
      <p:ext uri="{BB962C8B-B14F-4D97-AF65-F5344CB8AC3E}">
        <p14:creationId xmlns:p14="http://schemas.microsoft.com/office/powerpoint/2010/main" val="857999531"/>
      </p:ext>
    </p:extLst>
  </p:cSld>
  <p:clrMap bg1="lt1" tx1="dk1" bg2="lt2" tx2="dk2" accent1="accent1" accent2="accent2" accent3="accent3" accent4="accent4" accent5="accent5" accent6="accent6" hlink="hlink" folHlink="folHlink"/>
  <p:notesStyle>
    <a:lvl1pPr marL="0" algn="l" defTabSz="554492" rtl="0" eaLnBrk="1" latinLnBrk="0" hangingPunct="1">
      <a:defRPr sz="728" kern="1200">
        <a:solidFill>
          <a:schemeClr val="tx1"/>
        </a:solidFill>
        <a:latin typeface="+mn-lt"/>
        <a:ea typeface="+mn-ea"/>
        <a:cs typeface="+mn-cs"/>
      </a:defRPr>
    </a:lvl1pPr>
    <a:lvl2pPr marL="277246" algn="l" defTabSz="554492" rtl="0" eaLnBrk="1" latinLnBrk="0" hangingPunct="1">
      <a:defRPr sz="728" kern="1200">
        <a:solidFill>
          <a:schemeClr val="tx1"/>
        </a:solidFill>
        <a:latin typeface="+mn-lt"/>
        <a:ea typeface="+mn-ea"/>
        <a:cs typeface="+mn-cs"/>
      </a:defRPr>
    </a:lvl2pPr>
    <a:lvl3pPr marL="554492" algn="l" defTabSz="554492" rtl="0" eaLnBrk="1" latinLnBrk="0" hangingPunct="1">
      <a:defRPr sz="728" kern="1200">
        <a:solidFill>
          <a:schemeClr val="tx1"/>
        </a:solidFill>
        <a:latin typeface="+mn-lt"/>
        <a:ea typeface="+mn-ea"/>
        <a:cs typeface="+mn-cs"/>
      </a:defRPr>
    </a:lvl3pPr>
    <a:lvl4pPr marL="831738" algn="l" defTabSz="554492" rtl="0" eaLnBrk="1" latinLnBrk="0" hangingPunct="1">
      <a:defRPr sz="728" kern="1200">
        <a:solidFill>
          <a:schemeClr val="tx1"/>
        </a:solidFill>
        <a:latin typeface="+mn-lt"/>
        <a:ea typeface="+mn-ea"/>
        <a:cs typeface="+mn-cs"/>
      </a:defRPr>
    </a:lvl4pPr>
    <a:lvl5pPr marL="1108984" algn="l" defTabSz="554492" rtl="0" eaLnBrk="1" latinLnBrk="0" hangingPunct="1">
      <a:defRPr sz="728" kern="1200">
        <a:solidFill>
          <a:schemeClr val="tx1"/>
        </a:solidFill>
        <a:latin typeface="+mn-lt"/>
        <a:ea typeface="+mn-ea"/>
        <a:cs typeface="+mn-cs"/>
      </a:defRPr>
    </a:lvl5pPr>
    <a:lvl6pPr marL="1386230" algn="l" defTabSz="554492" rtl="0" eaLnBrk="1" latinLnBrk="0" hangingPunct="1">
      <a:defRPr sz="728" kern="1200">
        <a:solidFill>
          <a:schemeClr val="tx1"/>
        </a:solidFill>
        <a:latin typeface="+mn-lt"/>
        <a:ea typeface="+mn-ea"/>
        <a:cs typeface="+mn-cs"/>
      </a:defRPr>
    </a:lvl6pPr>
    <a:lvl7pPr marL="1663476" algn="l" defTabSz="554492" rtl="0" eaLnBrk="1" latinLnBrk="0" hangingPunct="1">
      <a:defRPr sz="728" kern="1200">
        <a:solidFill>
          <a:schemeClr val="tx1"/>
        </a:solidFill>
        <a:latin typeface="+mn-lt"/>
        <a:ea typeface="+mn-ea"/>
        <a:cs typeface="+mn-cs"/>
      </a:defRPr>
    </a:lvl7pPr>
    <a:lvl8pPr marL="1940723" algn="l" defTabSz="554492" rtl="0" eaLnBrk="1" latinLnBrk="0" hangingPunct="1">
      <a:defRPr sz="728" kern="1200">
        <a:solidFill>
          <a:schemeClr val="tx1"/>
        </a:solidFill>
        <a:latin typeface="+mn-lt"/>
        <a:ea typeface="+mn-ea"/>
        <a:cs typeface="+mn-cs"/>
      </a:defRPr>
    </a:lvl8pPr>
    <a:lvl9pPr marL="2217969" algn="l" defTabSz="554492" rtl="0" eaLnBrk="1" latinLnBrk="0" hangingPunct="1">
      <a:defRPr sz="728"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03278" y="2214000"/>
            <a:ext cx="6383322" cy="1255200"/>
          </a:xfrm>
          <a:prstGeom prst="rect">
            <a:avLst/>
          </a:prstGeom>
        </p:spPr>
        <p:txBody>
          <a:bodyPr lIns="0" tIns="0" rIns="0" bIns="0" anchor="t" anchorCtr="0"/>
          <a:lstStyle>
            <a:lvl1pPr algn="l">
              <a:defRPr sz="4500" cap="all" baseline="0">
                <a:solidFill>
                  <a:schemeClr val="bg1"/>
                </a:solidFill>
                <a:latin typeface="Arial" charset="0"/>
              </a:defRPr>
            </a:lvl1pPr>
          </a:lstStyle>
          <a:p>
            <a:r>
              <a:rPr lang="en-US" dirty="0"/>
              <a:t>Click to edit DOCUMENT TITLE</a:t>
            </a:r>
          </a:p>
        </p:txBody>
      </p:sp>
      <p:sp>
        <p:nvSpPr>
          <p:cNvPr id="3" name="Subtitle 2"/>
          <p:cNvSpPr>
            <a:spLocks noGrp="1"/>
          </p:cNvSpPr>
          <p:nvPr>
            <p:ph type="subTitle" idx="1"/>
          </p:nvPr>
        </p:nvSpPr>
        <p:spPr>
          <a:xfrm>
            <a:off x="703278" y="3670975"/>
            <a:ext cx="4935522" cy="523200"/>
          </a:xfrm>
          <a:prstGeom prst="rect">
            <a:avLst/>
          </a:prstGeom>
        </p:spPr>
        <p:txBody>
          <a:bodyPr lIns="0" tIns="0" rIns="0" bIns="0"/>
          <a:lstStyle>
            <a:lvl1pPr marL="0" indent="0" algn="l">
              <a:lnSpc>
                <a:spcPts val="3000"/>
              </a:lnSpc>
              <a:spcBef>
                <a:spcPts val="0"/>
              </a:spcBef>
              <a:buNone/>
              <a:defRPr sz="2500" b="0" i="0">
                <a:solidFill>
                  <a:schemeClr val="bg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object 31"/>
          <p:cNvSpPr/>
          <p:nvPr userDrawn="1"/>
        </p:nvSpPr>
        <p:spPr>
          <a:xfrm>
            <a:off x="703278" y="3545559"/>
            <a:ext cx="720841" cy="0"/>
          </a:xfrm>
          <a:custGeom>
            <a:avLst/>
            <a:gdLst/>
            <a:ahLst/>
            <a:cxnLst/>
            <a:rect l="l" t="t" r="r" b="b"/>
            <a:pathLst>
              <a:path w="1188720">
                <a:moveTo>
                  <a:pt x="0" y="0"/>
                </a:moveTo>
                <a:lnTo>
                  <a:pt x="1188173" y="0"/>
                </a:lnTo>
              </a:path>
            </a:pathLst>
          </a:custGeom>
          <a:ln w="33611">
            <a:solidFill>
              <a:schemeClr val="bg1"/>
            </a:solidFill>
          </a:ln>
        </p:spPr>
        <p:txBody>
          <a:bodyPr wrap="square" lIns="0" tIns="0" rIns="0" bIns="0" rtlCol="0"/>
          <a:lstStyle/>
          <a:p>
            <a:endParaRPr sz="662"/>
          </a:p>
        </p:txBody>
      </p:sp>
      <p:sp>
        <p:nvSpPr>
          <p:cNvPr id="19" name="Text Placeholder 18"/>
          <p:cNvSpPr>
            <a:spLocks noGrp="1"/>
          </p:cNvSpPr>
          <p:nvPr>
            <p:ph type="body" sz="quarter" idx="10" hasCustomPrompt="1"/>
          </p:nvPr>
        </p:nvSpPr>
        <p:spPr>
          <a:xfrm>
            <a:off x="703278" y="5023787"/>
            <a:ext cx="4935522" cy="240708"/>
          </a:xfrm>
          <a:prstGeom prst="rect">
            <a:avLst/>
          </a:prstGeom>
        </p:spPr>
        <p:txBody>
          <a:bodyPr lIns="0" tIns="0" rIns="0" bIns="0"/>
          <a:lstStyle>
            <a:lvl1pPr marL="0" indent="0">
              <a:lnSpc>
                <a:spcPts val="1775"/>
              </a:lnSpc>
              <a:buNone/>
              <a:defRPr sz="1500" b="0" i="0">
                <a:solidFill>
                  <a:schemeClr val="bg1"/>
                </a:solidFill>
                <a:latin typeface="Arial" charset="0"/>
                <a:ea typeface="Arial" charset="0"/>
                <a:cs typeface="Arial"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Presenter Name</a:t>
            </a:r>
          </a:p>
        </p:txBody>
      </p:sp>
      <p:sp>
        <p:nvSpPr>
          <p:cNvPr id="20" name="object 28"/>
          <p:cNvSpPr txBox="1"/>
          <p:nvPr userDrawn="1"/>
        </p:nvSpPr>
        <p:spPr>
          <a:xfrm>
            <a:off x="691177" y="6335503"/>
            <a:ext cx="3676631" cy="138275"/>
          </a:xfrm>
          <a:prstGeom prst="rect">
            <a:avLst/>
          </a:prstGeom>
        </p:spPr>
        <p:txBody>
          <a:bodyPr vert="horz" wrap="square" lIns="0" tIns="15018" rIns="0" bIns="0" rtlCol="0">
            <a:spAutoFit/>
          </a:bodyPr>
          <a:lstStyle/>
          <a:p>
            <a:pPr marL="0" marR="3081" lvl="0" indent="0" algn="l" defTabSz="554492" rtl="0" eaLnBrk="1" fontAlgn="auto" latinLnBrk="0" hangingPunct="1">
              <a:lnSpc>
                <a:spcPct val="100000"/>
              </a:lnSpc>
              <a:spcBef>
                <a:spcPts val="0"/>
              </a:spcBef>
              <a:spcAft>
                <a:spcPts val="0"/>
              </a:spcAft>
              <a:buClrTx/>
              <a:buSzTx/>
              <a:buFontTx/>
              <a:buNone/>
              <a:tabLst/>
              <a:defRPr/>
            </a:pPr>
            <a:r>
              <a:rPr lang="en-GB" sz="800" b="0" i="0" dirty="0">
                <a:solidFill>
                  <a:schemeClr val="bg1"/>
                </a:solidFill>
                <a:effectLst/>
                <a:latin typeface="+mn-lt"/>
              </a:rPr>
              <a:t>The  CORSO project (grant agreement No 101082194) is funded by the European Union.</a:t>
            </a:r>
            <a:endParaRPr lang="en-GB" sz="300" b="0" dirty="0">
              <a:solidFill>
                <a:schemeClr val="bg1"/>
              </a:solidFill>
              <a:latin typeface="+mn-lt"/>
              <a:cs typeface="Arial"/>
            </a:endParaRPr>
          </a:p>
        </p:txBody>
      </p:sp>
      <p:sp>
        <p:nvSpPr>
          <p:cNvPr id="28" name="Text Placeholder 27"/>
          <p:cNvSpPr>
            <a:spLocks noGrp="1"/>
          </p:cNvSpPr>
          <p:nvPr>
            <p:ph type="body" idx="11" hasCustomPrompt="1"/>
          </p:nvPr>
        </p:nvSpPr>
        <p:spPr>
          <a:xfrm>
            <a:off x="707579" y="5256519"/>
            <a:ext cx="4931221" cy="551428"/>
          </a:xfrm>
          <a:prstGeom prst="rect">
            <a:avLst/>
          </a:prstGeom>
        </p:spPr>
        <p:txBody>
          <a:bodyPr lIns="0" tIns="0" rIns="0" bIns="0"/>
          <a:lstStyle>
            <a:lvl1pPr marL="0" indent="0">
              <a:lnSpc>
                <a:spcPts val="1800"/>
              </a:lnSpc>
              <a:spcBef>
                <a:spcPts val="0"/>
              </a:spcBef>
              <a:buNone/>
              <a:defRPr sz="1500" b="0" i="0">
                <a:solidFill>
                  <a:schemeClr val="bg1"/>
                </a:solidFill>
                <a:latin typeface="Arial" charset="0"/>
                <a:ea typeface="Arial" charset="0"/>
                <a:cs typeface="Arial" charset="0"/>
              </a:defRPr>
            </a:lvl1pPr>
          </a:lstStyle>
          <a:p>
            <a:pPr lvl="0"/>
            <a:r>
              <a:rPr lang="en-US" dirty="0"/>
              <a:t>Affiliation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sp>
        <p:nvSpPr>
          <p:cNvPr id="7" name="object 31"/>
          <p:cNvSpPr/>
          <p:nvPr userDrawn="1"/>
        </p:nvSpPr>
        <p:spPr>
          <a:xfrm>
            <a:off x="703278" y="4678617"/>
            <a:ext cx="720841" cy="0"/>
          </a:xfrm>
          <a:custGeom>
            <a:avLst/>
            <a:gdLst/>
            <a:ahLst/>
            <a:cxnLst/>
            <a:rect l="l" t="t" r="r" b="b"/>
            <a:pathLst>
              <a:path w="1188720">
                <a:moveTo>
                  <a:pt x="0" y="0"/>
                </a:moveTo>
                <a:lnTo>
                  <a:pt x="1188173" y="0"/>
                </a:lnTo>
              </a:path>
            </a:pathLst>
          </a:custGeom>
          <a:ln w="33611">
            <a:solidFill>
              <a:schemeClr val="bg1"/>
            </a:solidFill>
          </a:ln>
        </p:spPr>
        <p:txBody>
          <a:bodyPr wrap="square" lIns="0" tIns="0" rIns="0" bIns="0" rtlCol="0"/>
          <a:lstStyle/>
          <a:p>
            <a:endParaRPr sz="662"/>
          </a:p>
        </p:txBody>
      </p:sp>
      <p:sp>
        <p:nvSpPr>
          <p:cNvPr id="20" name="object 28"/>
          <p:cNvSpPr txBox="1"/>
          <p:nvPr userDrawn="1"/>
        </p:nvSpPr>
        <p:spPr>
          <a:xfrm>
            <a:off x="691177" y="6237312"/>
            <a:ext cx="3460607" cy="353719"/>
          </a:xfrm>
          <a:prstGeom prst="rect">
            <a:avLst/>
          </a:prstGeom>
        </p:spPr>
        <p:txBody>
          <a:bodyPr vert="horz" wrap="square" lIns="0" tIns="15018" rIns="0" bIns="0" rtlCol="0">
            <a:spAutoFit/>
          </a:bodyPr>
          <a:lstStyle/>
          <a:p>
            <a:pPr marL="0" marR="3081" lvl="0" indent="0" algn="l" defTabSz="554492" rtl="0" eaLnBrk="1" fontAlgn="auto" latinLnBrk="0" hangingPunct="1">
              <a:lnSpc>
                <a:spcPct val="100000"/>
              </a:lnSpc>
              <a:spcBef>
                <a:spcPts val="0"/>
              </a:spcBef>
              <a:spcAft>
                <a:spcPts val="0"/>
              </a:spcAft>
              <a:buClrTx/>
              <a:buSzTx/>
              <a:buFontTx/>
              <a:buNone/>
              <a:tabLst/>
              <a:defRPr/>
            </a:pPr>
            <a:r>
              <a:rPr lang="en-GB" sz="1100" b="0" i="0" dirty="0">
                <a:solidFill>
                  <a:schemeClr val="bg1"/>
                </a:solidFill>
                <a:effectLst/>
                <a:latin typeface="+mn-lt"/>
              </a:rPr>
              <a:t>The  CORSO project (grant agreement No 101082194) is funded by the European Union.</a:t>
            </a:r>
            <a:endParaRPr sz="697" b="0" dirty="0">
              <a:solidFill>
                <a:schemeClr val="bg1"/>
              </a:solidFill>
              <a:latin typeface="+mn-lt"/>
              <a:cs typeface="Arial"/>
            </a:endParaRPr>
          </a:p>
        </p:txBody>
      </p:sp>
      <p:sp>
        <p:nvSpPr>
          <p:cNvPr id="5" name="TextBox 4">
            <a:extLst>
              <a:ext uri="{FF2B5EF4-FFF2-40B4-BE49-F238E27FC236}">
                <a16:creationId xmlns:a16="http://schemas.microsoft.com/office/drawing/2014/main" id="{7E1F3229-166F-F04D-92E6-F4194529ADCB}"/>
              </a:ext>
            </a:extLst>
          </p:cNvPr>
          <p:cNvSpPr txBox="1"/>
          <p:nvPr userDrawn="1"/>
        </p:nvSpPr>
        <p:spPr>
          <a:xfrm>
            <a:off x="621603" y="1091461"/>
            <a:ext cx="3841066" cy="784830"/>
          </a:xfrm>
          <a:prstGeom prst="rect">
            <a:avLst/>
          </a:prstGeom>
          <a:noFill/>
        </p:spPr>
        <p:txBody>
          <a:bodyPr wrap="square" rtlCol="0">
            <a:spAutoFit/>
          </a:bodyPr>
          <a:lstStyle/>
          <a:p>
            <a:r>
              <a:rPr lang="en-US" sz="4500" dirty="0">
                <a:solidFill>
                  <a:schemeClr val="bg1"/>
                </a:solidFill>
                <a:latin typeface="Arial" panose="020B0604020202020204" pitchFamily="34" charset="0"/>
                <a:cs typeface="Arial" panose="020B0604020202020204" pitchFamily="34" charset="0"/>
              </a:rPr>
              <a:t>THANK YOU</a:t>
            </a:r>
          </a:p>
        </p:txBody>
      </p:sp>
      <p:sp>
        <p:nvSpPr>
          <p:cNvPr id="6" name="TextBox 5">
            <a:extLst>
              <a:ext uri="{FF2B5EF4-FFF2-40B4-BE49-F238E27FC236}">
                <a16:creationId xmlns:a16="http://schemas.microsoft.com/office/drawing/2014/main" id="{27E6E9F4-6596-5345-ADD8-D8F75D770B87}"/>
              </a:ext>
            </a:extLst>
          </p:cNvPr>
          <p:cNvSpPr txBox="1"/>
          <p:nvPr userDrawn="1"/>
        </p:nvSpPr>
        <p:spPr>
          <a:xfrm>
            <a:off x="1185900" y="4850102"/>
            <a:ext cx="4129301" cy="461665"/>
          </a:xfrm>
          <a:prstGeom prst="rect">
            <a:avLst/>
          </a:prstGeom>
          <a:noFill/>
        </p:spPr>
        <p:txBody>
          <a:bodyPr wrap="square" rtlCol="0">
            <a:spAutoFit/>
          </a:bodyPr>
          <a:lstStyle/>
          <a:p>
            <a:r>
              <a:rPr lang="en-US" sz="2400" dirty="0">
                <a:solidFill>
                  <a:schemeClr val="bg1"/>
                </a:solidFill>
                <a:latin typeface="Arial" panose="020B0604020202020204" pitchFamily="34" charset="0"/>
                <a:cs typeface="Arial" panose="020B0604020202020204" pitchFamily="34" charset="0"/>
              </a:rPr>
              <a:t>TBC</a:t>
            </a:r>
          </a:p>
        </p:txBody>
      </p:sp>
      <p:pic>
        <p:nvPicPr>
          <p:cNvPr id="9" name="Picture 8" descr="Logo, icon&#10;&#10;Description automatically generated">
            <a:extLst>
              <a:ext uri="{FF2B5EF4-FFF2-40B4-BE49-F238E27FC236}">
                <a16:creationId xmlns:a16="http://schemas.microsoft.com/office/drawing/2014/main" id="{8C1365AB-A397-0846-979C-A6C5EA643E8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1115" y="4877016"/>
            <a:ext cx="434751" cy="434751"/>
          </a:xfrm>
          <a:prstGeom prst="rect">
            <a:avLst/>
          </a:prstGeom>
        </p:spPr>
      </p:pic>
      <p:pic>
        <p:nvPicPr>
          <p:cNvPr id="13" name="Picture 12" descr="Logo&#10;&#10;Description automatically generated">
            <a:extLst>
              <a:ext uri="{FF2B5EF4-FFF2-40B4-BE49-F238E27FC236}">
                <a16:creationId xmlns:a16="http://schemas.microsoft.com/office/drawing/2014/main" id="{9B6899DA-F9F5-914E-90E1-0BE1B6247DB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56890" y="5365938"/>
            <a:ext cx="523200" cy="523200"/>
          </a:xfrm>
          <a:prstGeom prst="rect">
            <a:avLst/>
          </a:prstGeom>
        </p:spPr>
      </p:pic>
      <p:sp>
        <p:nvSpPr>
          <p:cNvPr id="16" name="TextBox 15">
            <a:extLst>
              <a:ext uri="{FF2B5EF4-FFF2-40B4-BE49-F238E27FC236}">
                <a16:creationId xmlns:a16="http://schemas.microsoft.com/office/drawing/2014/main" id="{483DEA93-2C44-BF40-BE6F-0763FC53379F}"/>
              </a:ext>
            </a:extLst>
          </p:cNvPr>
          <p:cNvSpPr txBox="1"/>
          <p:nvPr userDrawn="1"/>
        </p:nvSpPr>
        <p:spPr>
          <a:xfrm>
            <a:off x="1185900" y="5365938"/>
            <a:ext cx="4129301" cy="461665"/>
          </a:xfrm>
          <a:prstGeom prst="rect">
            <a:avLst/>
          </a:prstGeom>
          <a:noFill/>
        </p:spPr>
        <p:txBody>
          <a:bodyPr wrap="square" rtlCol="0">
            <a:spAutoFit/>
          </a:bodyPr>
          <a:lstStyle/>
          <a:p>
            <a:r>
              <a:rPr lang="en-US" sz="2400" dirty="0">
                <a:solidFill>
                  <a:schemeClr val="bg1"/>
                </a:solidFill>
                <a:latin typeface="Arial" panose="020B0604020202020204" pitchFamily="34" charset="0"/>
                <a:cs typeface="Arial" panose="020B0604020202020204" pitchFamily="34" charset="0"/>
              </a:rPr>
              <a:t>TBC</a:t>
            </a:r>
          </a:p>
        </p:txBody>
      </p:sp>
      <p:sp>
        <p:nvSpPr>
          <p:cNvPr id="2" name="TextBox 1">
            <a:extLst>
              <a:ext uri="{FF2B5EF4-FFF2-40B4-BE49-F238E27FC236}">
                <a16:creationId xmlns:a16="http://schemas.microsoft.com/office/drawing/2014/main" id="{DA5A576A-84B3-1F48-850A-429F18E9D4C3}"/>
              </a:ext>
            </a:extLst>
          </p:cNvPr>
          <p:cNvSpPr txBox="1"/>
          <p:nvPr userDrawn="1"/>
        </p:nvSpPr>
        <p:spPr>
          <a:xfrm>
            <a:off x="636494" y="4005064"/>
            <a:ext cx="5531223" cy="596510"/>
          </a:xfrm>
          <a:prstGeom prst="rect">
            <a:avLst/>
          </a:prstGeom>
          <a:noFill/>
        </p:spPr>
        <p:txBody>
          <a:bodyPr wrap="square" rtlCol="0">
            <a:spAutoFit/>
          </a:bodyPr>
          <a:lstStyle/>
          <a:p>
            <a:r>
              <a:rPr lang="en-GB" sz="1092" b="0" i="0" kern="1200" dirty="0">
                <a:solidFill>
                  <a:schemeClr val="bg1"/>
                </a:solidFill>
                <a:effectLst/>
                <a:latin typeface="+mn-lt"/>
                <a:ea typeface="+mn-ea"/>
                <a:cs typeface="+mn-cs"/>
              </a:rPr>
              <a:t>Views and opinions expressed are those of the author(s) only and do not necessarily reflect those of the European Union or the Commission. Neither the European Union nor the granting authority can be held responsible for them.</a:t>
            </a:r>
            <a:endParaRPr lang="en-US" b="0" dirty="0">
              <a:solidFill>
                <a:schemeClr val="bg1"/>
              </a:solidFill>
            </a:endParaRPr>
          </a:p>
        </p:txBody>
      </p:sp>
    </p:spTree>
    <p:extLst>
      <p:ext uri="{BB962C8B-B14F-4D97-AF65-F5344CB8AC3E}">
        <p14:creationId xmlns:p14="http://schemas.microsoft.com/office/powerpoint/2010/main" val="1649914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lain bullet slide">
    <p:spTree>
      <p:nvGrpSpPr>
        <p:cNvPr id="1" name=""/>
        <p:cNvGrpSpPr/>
        <p:nvPr/>
      </p:nvGrpSpPr>
      <p:grpSpPr>
        <a:xfrm>
          <a:off x="0" y="0"/>
          <a:ext cx="0" cy="0"/>
          <a:chOff x="0" y="0"/>
          <a:chExt cx="0" cy="0"/>
        </a:xfrm>
      </p:grpSpPr>
      <p:sp>
        <p:nvSpPr>
          <p:cNvPr id="11" name="Title Placeholder 1"/>
          <p:cNvSpPr>
            <a:spLocks noGrp="1"/>
          </p:cNvSpPr>
          <p:nvPr>
            <p:ph type="title" hasCustomPrompt="1"/>
          </p:nvPr>
        </p:nvSpPr>
        <p:spPr>
          <a:xfrm>
            <a:off x="1187455" y="267431"/>
            <a:ext cx="10573279" cy="428308"/>
          </a:xfrm>
          <a:prstGeom prst="rect">
            <a:avLst/>
          </a:prstGeom>
          <a:solidFill>
            <a:srgbClr val="62C4DD"/>
          </a:solidFill>
        </p:spPr>
        <p:txBody>
          <a:bodyPr vert="horz" lIns="108000" tIns="0" rIns="108000" bIns="0" rtlCol="0" anchor="ctr" anchorCtr="0">
            <a:normAutofit/>
          </a:bodyPr>
          <a:lstStyle>
            <a:lvl1pPr>
              <a:defRPr sz="3200" spc="-20" baseline="0">
                <a:solidFill>
                  <a:schemeClr val="bg1"/>
                </a:solidFill>
                <a:latin typeface="+mn-lt"/>
              </a:defRPr>
            </a:lvl1pPr>
          </a:lstStyle>
          <a:p>
            <a:r>
              <a:rPr lang="en-US" dirty="0"/>
              <a:t>CLICK TO EDIT MASTER TITLE STYLE</a:t>
            </a:r>
          </a:p>
        </p:txBody>
      </p:sp>
      <p:sp>
        <p:nvSpPr>
          <p:cNvPr id="12" name="Text Placeholder 2"/>
          <p:cNvSpPr>
            <a:spLocks noGrp="1"/>
          </p:cNvSpPr>
          <p:nvPr>
            <p:ph type="body" idx="1"/>
          </p:nvPr>
        </p:nvSpPr>
        <p:spPr>
          <a:xfrm>
            <a:off x="1187454" y="1037968"/>
            <a:ext cx="10573279" cy="5239264"/>
          </a:xfrm>
          <a:prstGeom prst="rect">
            <a:avLst/>
          </a:prstGeom>
        </p:spPr>
        <p:txBody>
          <a:bodyPr vert="horz" lIns="0" tIns="0" rIns="0" bIns="0" rtlCol="0">
            <a:normAutofit/>
          </a:bodyPr>
          <a:lstStyle>
            <a:lvl1pPr>
              <a:defRPr sz="2800">
                <a:solidFill>
                  <a:schemeClr val="tx1"/>
                </a:solidFill>
                <a:latin typeface="+mn-lt"/>
              </a:defRPr>
            </a:lvl1pPr>
            <a:lvl2pPr marL="269875" indent="-269875">
              <a:buClr>
                <a:schemeClr val="tx1"/>
              </a:buClr>
              <a:buSzPct val="130000"/>
              <a:tabLst/>
              <a:defRPr sz="2400">
                <a:solidFill>
                  <a:schemeClr val="tx1"/>
                </a:solidFill>
                <a:latin typeface="+mn-lt"/>
              </a:defRPr>
            </a:lvl2pPr>
            <a:lvl3pPr>
              <a:buClr>
                <a:schemeClr val="tx1"/>
              </a:buClr>
              <a:buSzPct val="130000"/>
              <a:buFont typeface="Arial" panose="020B0604020202020204" pitchFamily="34" charset="0"/>
              <a:buChar char="•"/>
              <a:defRPr sz="1800">
                <a:solidFill>
                  <a:schemeClr val="tx1"/>
                </a:solidFill>
                <a:latin typeface="+mn-lt"/>
              </a:defRPr>
            </a:lvl3pPr>
            <a:lvl4pPr>
              <a:buClr>
                <a:schemeClr val="tx1"/>
              </a:buClr>
              <a:buSzPct val="130000"/>
              <a:buFont typeface="Arial" panose="020B0604020202020204" pitchFamily="34" charset="0"/>
              <a:buChar char="•"/>
              <a:defRPr sz="1800">
                <a:solidFill>
                  <a:schemeClr val="tx1"/>
                </a:solidFill>
                <a:latin typeface="+mn-lt"/>
              </a:defRPr>
            </a:lvl4pPr>
          </a:lstStyle>
          <a:p>
            <a:pPr lvl="0"/>
            <a:r>
              <a:rPr lang="en-US" dirty="0"/>
              <a:t>Click to edit Master text styles</a:t>
            </a:r>
          </a:p>
          <a:p>
            <a:pPr lvl="1"/>
            <a:r>
              <a:rPr lang="en-US" dirty="0"/>
              <a:t>First level continued</a:t>
            </a:r>
          </a:p>
          <a:p>
            <a:pPr lvl="2"/>
            <a:r>
              <a:rPr lang="en-US" dirty="0"/>
              <a:t>Second level</a:t>
            </a:r>
          </a:p>
          <a:p>
            <a:pPr lvl="3"/>
            <a:r>
              <a:rPr lang="en-US" dirty="0"/>
              <a:t>Third level</a:t>
            </a:r>
          </a:p>
        </p:txBody>
      </p:sp>
      <p:sp>
        <p:nvSpPr>
          <p:cNvPr id="2" name="TextBox 1">
            <a:extLst>
              <a:ext uri="{FF2B5EF4-FFF2-40B4-BE49-F238E27FC236}">
                <a16:creationId xmlns:a16="http://schemas.microsoft.com/office/drawing/2014/main" id="{18243E64-CE5E-9A40-B8E8-2C6A36BF796F}"/>
              </a:ext>
            </a:extLst>
          </p:cNvPr>
          <p:cNvSpPr txBox="1"/>
          <p:nvPr userDrawn="1"/>
        </p:nvSpPr>
        <p:spPr>
          <a:xfrm>
            <a:off x="481317" y="6452069"/>
            <a:ext cx="3939822" cy="276999"/>
          </a:xfrm>
          <a:prstGeom prst="rect">
            <a:avLst/>
          </a:prstGeom>
          <a:noFill/>
        </p:spPr>
        <p:txBody>
          <a:bodyPr wrap="square" rtlCol="0">
            <a:spAutoFit/>
          </a:bodyPr>
          <a:lstStyle/>
          <a:p>
            <a:pPr marL="0" marR="0" lvl="0" indent="0" algn="l" defTabSz="554492" rtl="0" eaLnBrk="1" fontAlgn="auto" latinLnBrk="0" hangingPunct="1">
              <a:lnSpc>
                <a:spcPct val="100000"/>
              </a:lnSpc>
              <a:spcBef>
                <a:spcPts val="0"/>
              </a:spcBef>
              <a:spcAft>
                <a:spcPts val="0"/>
              </a:spcAft>
              <a:buClrTx/>
              <a:buSzTx/>
              <a:buFontTx/>
              <a:buNone/>
              <a:tabLst/>
              <a:defRPr/>
            </a:pPr>
            <a:r>
              <a:rPr lang="en-US" sz="1200" dirty="0">
                <a:solidFill>
                  <a:srgbClr val="62C4DD"/>
                </a:solidFill>
              </a:rPr>
              <a:t>CORSO – CO2MVS Research on Supplementary Observations</a:t>
            </a:r>
          </a:p>
        </p:txBody>
      </p:sp>
      <p:cxnSp>
        <p:nvCxnSpPr>
          <p:cNvPr id="7" name="Straight Connector 6">
            <a:extLst>
              <a:ext uri="{FF2B5EF4-FFF2-40B4-BE49-F238E27FC236}">
                <a16:creationId xmlns:a16="http://schemas.microsoft.com/office/drawing/2014/main" id="{12F80BE7-5CD7-C242-B3FB-987A55030A8D}"/>
              </a:ext>
            </a:extLst>
          </p:cNvPr>
          <p:cNvCxnSpPr>
            <a:cxnSpLocks/>
          </p:cNvCxnSpPr>
          <p:nvPr userDrawn="1"/>
        </p:nvCxnSpPr>
        <p:spPr>
          <a:xfrm>
            <a:off x="605994" y="1151467"/>
            <a:ext cx="0" cy="5125765"/>
          </a:xfrm>
          <a:prstGeom prst="line">
            <a:avLst/>
          </a:prstGeom>
          <a:ln w="31750">
            <a:solidFill>
              <a:srgbClr val="62C4D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713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lain slide">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DF9C8299-557F-4040-B0F3-70C7DBFCAD1B}"/>
              </a:ext>
            </a:extLst>
          </p:cNvPr>
          <p:cNvSpPr>
            <a:spLocks noGrp="1"/>
          </p:cNvSpPr>
          <p:nvPr>
            <p:ph type="title" hasCustomPrompt="1"/>
          </p:nvPr>
        </p:nvSpPr>
        <p:spPr>
          <a:xfrm>
            <a:off x="1187455" y="267431"/>
            <a:ext cx="10573279" cy="428308"/>
          </a:xfrm>
          <a:prstGeom prst="rect">
            <a:avLst/>
          </a:prstGeom>
          <a:solidFill>
            <a:srgbClr val="62C4DD"/>
          </a:solidFill>
        </p:spPr>
        <p:txBody>
          <a:bodyPr vert="horz" lIns="108000" tIns="0" rIns="108000" bIns="0" rtlCol="0" anchor="ctr" anchorCtr="0">
            <a:normAutofit/>
          </a:bodyPr>
          <a:lstStyle>
            <a:lvl1pPr>
              <a:defRPr sz="3200" spc="-20" baseline="0">
                <a:solidFill>
                  <a:schemeClr val="bg1"/>
                </a:solidFill>
                <a:latin typeface="+mn-lt"/>
              </a:defRPr>
            </a:lvl1pPr>
          </a:lstStyle>
          <a:p>
            <a:r>
              <a:rPr lang="en-US" dirty="0"/>
              <a:t>CLICK TO EDIT MASTER TITLE STYLE</a:t>
            </a:r>
          </a:p>
        </p:txBody>
      </p:sp>
      <p:cxnSp>
        <p:nvCxnSpPr>
          <p:cNvPr id="6" name="Straight Connector 5">
            <a:extLst>
              <a:ext uri="{FF2B5EF4-FFF2-40B4-BE49-F238E27FC236}">
                <a16:creationId xmlns:a16="http://schemas.microsoft.com/office/drawing/2014/main" id="{A069EEDA-858E-824E-8E61-B1CCE0CBF1E3}"/>
              </a:ext>
            </a:extLst>
          </p:cNvPr>
          <p:cNvCxnSpPr>
            <a:cxnSpLocks/>
          </p:cNvCxnSpPr>
          <p:nvPr userDrawn="1"/>
        </p:nvCxnSpPr>
        <p:spPr>
          <a:xfrm>
            <a:off x="605994" y="1151467"/>
            <a:ext cx="0" cy="5125765"/>
          </a:xfrm>
          <a:prstGeom prst="line">
            <a:avLst/>
          </a:prstGeom>
          <a:ln w="31750">
            <a:solidFill>
              <a:srgbClr val="62C4DD"/>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3DAAF67D-C4DF-2A44-B90D-81D205B6211D}"/>
              </a:ext>
            </a:extLst>
          </p:cNvPr>
          <p:cNvSpPr txBox="1"/>
          <p:nvPr userDrawn="1"/>
        </p:nvSpPr>
        <p:spPr>
          <a:xfrm>
            <a:off x="481317" y="6452069"/>
            <a:ext cx="3939822" cy="276999"/>
          </a:xfrm>
          <a:prstGeom prst="rect">
            <a:avLst/>
          </a:prstGeom>
          <a:noFill/>
        </p:spPr>
        <p:txBody>
          <a:bodyPr wrap="square" rtlCol="0">
            <a:spAutoFit/>
          </a:bodyPr>
          <a:lstStyle/>
          <a:p>
            <a:pPr marL="0" marR="0" lvl="0" indent="0" algn="l" defTabSz="554492" rtl="0" eaLnBrk="1" fontAlgn="auto" latinLnBrk="0" hangingPunct="1">
              <a:lnSpc>
                <a:spcPct val="100000"/>
              </a:lnSpc>
              <a:spcBef>
                <a:spcPts val="0"/>
              </a:spcBef>
              <a:spcAft>
                <a:spcPts val="0"/>
              </a:spcAft>
              <a:buClrTx/>
              <a:buSzTx/>
              <a:buFontTx/>
              <a:buNone/>
              <a:tabLst/>
              <a:defRPr/>
            </a:pPr>
            <a:r>
              <a:rPr lang="en-US" sz="1200" dirty="0">
                <a:solidFill>
                  <a:srgbClr val="62C4DD"/>
                </a:solidFill>
              </a:rPr>
              <a:t>CORSO – CO2MVS Research on Supplementary Observations</a:t>
            </a:r>
          </a:p>
        </p:txBody>
      </p:sp>
    </p:spTree>
    <p:extLst>
      <p:ext uri="{BB962C8B-B14F-4D97-AF65-F5344CB8AC3E}">
        <p14:creationId xmlns:p14="http://schemas.microsoft.com/office/powerpoint/2010/main" val="784851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lain bullet slide with logo">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5C03D956-5A1B-1C44-80A6-CFF50C6C869A}"/>
              </a:ext>
            </a:extLst>
          </p:cNvPr>
          <p:cNvSpPr>
            <a:spLocks noGrp="1"/>
          </p:cNvSpPr>
          <p:nvPr>
            <p:ph type="title" hasCustomPrompt="1"/>
          </p:nvPr>
        </p:nvSpPr>
        <p:spPr>
          <a:xfrm>
            <a:off x="1187455" y="267431"/>
            <a:ext cx="10573279" cy="428308"/>
          </a:xfrm>
          <a:prstGeom prst="rect">
            <a:avLst/>
          </a:prstGeom>
          <a:solidFill>
            <a:srgbClr val="62C4DD"/>
          </a:solidFill>
        </p:spPr>
        <p:txBody>
          <a:bodyPr vert="horz" lIns="108000" tIns="0" rIns="108000" bIns="0" rtlCol="0" anchor="ctr" anchorCtr="0">
            <a:normAutofit/>
          </a:bodyPr>
          <a:lstStyle>
            <a:lvl1pPr>
              <a:defRPr sz="3200" spc="-20" baseline="0">
                <a:solidFill>
                  <a:schemeClr val="bg1"/>
                </a:solidFill>
                <a:latin typeface="+mj-lt"/>
              </a:defRPr>
            </a:lvl1pPr>
          </a:lstStyle>
          <a:p>
            <a:r>
              <a:rPr lang="en-US" dirty="0"/>
              <a:t>CLICK TO EDIT MASTER TITLE STYLE</a:t>
            </a:r>
          </a:p>
        </p:txBody>
      </p:sp>
      <p:sp>
        <p:nvSpPr>
          <p:cNvPr id="7" name="Text Placeholder 2">
            <a:extLst>
              <a:ext uri="{FF2B5EF4-FFF2-40B4-BE49-F238E27FC236}">
                <a16:creationId xmlns:a16="http://schemas.microsoft.com/office/drawing/2014/main" id="{4525D19C-296E-5043-B2A6-C7DF16D5347B}"/>
              </a:ext>
            </a:extLst>
          </p:cNvPr>
          <p:cNvSpPr>
            <a:spLocks noGrp="1"/>
          </p:cNvSpPr>
          <p:nvPr>
            <p:ph type="body" idx="1"/>
          </p:nvPr>
        </p:nvSpPr>
        <p:spPr>
          <a:xfrm>
            <a:off x="1187454" y="1037968"/>
            <a:ext cx="10573279" cy="5239264"/>
          </a:xfrm>
          <a:prstGeom prst="rect">
            <a:avLst/>
          </a:prstGeom>
        </p:spPr>
        <p:txBody>
          <a:bodyPr vert="horz" lIns="0" tIns="0" rIns="0" bIns="0" rtlCol="0">
            <a:normAutofit/>
          </a:bodyPr>
          <a:lstStyle>
            <a:lvl1pPr>
              <a:defRPr sz="2800">
                <a:solidFill>
                  <a:schemeClr val="tx1"/>
                </a:solidFill>
                <a:latin typeface="+mn-lt"/>
              </a:defRPr>
            </a:lvl1pPr>
            <a:lvl2pPr marL="269875" indent="-269875">
              <a:buClr>
                <a:schemeClr val="tx1"/>
              </a:buClr>
              <a:buSzPct val="130000"/>
              <a:tabLst/>
              <a:defRPr sz="2400">
                <a:solidFill>
                  <a:schemeClr val="tx1"/>
                </a:solidFill>
                <a:latin typeface="+mn-lt"/>
              </a:defRPr>
            </a:lvl2pPr>
            <a:lvl3pPr>
              <a:buClr>
                <a:schemeClr val="tx1"/>
              </a:buClr>
              <a:buSzPct val="130000"/>
              <a:buFont typeface="Arial" panose="020B0604020202020204" pitchFamily="34" charset="0"/>
              <a:buChar char="•"/>
              <a:defRPr sz="1800">
                <a:solidFill>
                  <a:schemeClr val="tx1"/>
                </a:solidFill>
                <a:latin typeface="+mn-lt"/>
              </a:defRPr>
            </a:lvl3pPr>
            <a:lvl4pPr>
              <a:buClr>
                <a:schemeClr val="tx1"/>
              </a:buClr>
              <a:buSzPct val="130000"/>
              <a:buFont typeface="Arial" panose="020B0604020202020204" pitchFamily="34" charset="0"/>
              <a:buChar char="•"/>
              <a:defRPr sz="1800">
                <a:solidFill>
                  <a:schemeClr val="tx1"/>
                </a:solidFill>
                <a:latin typeface="+mn-lt"/>
              </a:defRPr>
            </a:lvl4pPr>
          </a:lstStyle>
          <a:p>
            <a:pPr lvl="0"/>
            <a:r>
              <a:rPr lang="en-US" dirty="0"/>
              <a:t>Click to edit Master text styles</a:t>
            </a:r>
          </a:p>
          <a:p>
            <a:pPr lvl="1"/>
            <a:r>
              <a:rPr lang="en-US" dirty="0"/>
              <a:t>First level continued</a:t>
            </a:r>
          </a:p>
          <a:p>
            <a:pPr lvl="2"/>
            <a:r>
              <a:rPr lang="en-US" dirty="0"/>
              <a:t>Second level</a:t>
            </a:r>
          </a:p>
          <a:p>
            <a:pPr lvl="3"/>
            <a:r>
              <a:rPr lang="en-US" dirty="0"/>
              <a:t>Third level</a:t>
            </a:r>
          </a:p>
        </p:txBody>
      </p:sp>
      <p:cxnSp>
        <p:nvCxnSpPr>
          <p:cNvPr id="9" name="Straight Connector 8">
            <a:extLst>
              <a:ext uri="{FF2B5EF4-FFF2-40B4-BE49-F238E27FC236}">
                <a16:creationId xmlns:a16="http://schemas.microsoft.com/office/drawing/2014/main" id="{2770CF0A-74F9-D348-B01C-52A226FC7E28}"/>
              </a:ext>
            </a:extLst>
          </p:cNvPr>
          <p:cNvCxnSpPr>
            <a:cxnSpLocks/>
          </p:cNvCxnSpPr>
          <p:nvPr userDrawn="1"/>
        </p:nvCxnSpPr>
        <p:spPr>
          <a:xfrm>
            <a:off x="605994" y="1151467"/>
            <a:ext cx="0" cy="5125765"/>
          </a:xfrm>
          <a:prstGeom prst="line">
            <a:avLst/>
          </a:prstGeom>
          <a:ln w="31750">
            <a:solidFill>
              <a:srgbClr val="62C4DD"/>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9BD5B79-3321-2E42-9689-DAD7E945C634}"/>
              </a:ext>
            </a:extLst>
          </p:cNvPr>
          <p:cNvSpPr txBox="1"/>
          <p:nvPr userDrawn="1"/>
        </p:nvSpPr>
        <p:spPr>
          <a:xfrm>
            <a:off x="481317" y="6452069"/>
            <a:ext cx="3939822" cy="276999"/>
          </a:xfrm>
          <a:prstGeom prst="rect">
            <a:avLst/>
          </a:prstGeom>
          <a:noFill/>
        </p:spPr>
        <p:txBody>
          <a:bodyPr wrap="square" rtlCol="0">
            <a:spAutoFit/>
          </a:bodyPr>
          <a:lstStyle/>
          <a:p>
            <a:pPr marL="0" marR="0" lvl="0" indent="0" algn="l" defTabSz="554492" rtl="0" eaLnBrk="1" fontAlgn="auto" latinLnBrk="0" hangingPunct="1">
              <a:lnSpc>
                <a:spcPct val="100000"/>
              </a:lnSpc>
              <a:spcBef>
                <a:spcPts val="0"/>
              </a:spcBef>
              <a:spcAft>
                <a:spcPts val="0"/>
              </a:spcAft>
              <a:buClrTx/>
              <a:buSzTx/>
              <a:buFontTx/>
              <a:buNone/>
              <a:tabLst/>
              <a:defRPr/>
            </a:pPr>
            <a:r>
              <a:rPr lang="en-US" sz="1200" dirty="0">
                <a:solidFill>
                  <a:srgbClr val="62C4DD"/>
                </a:solidFill>
              </a:rPr>
              <a:t>CORSO – CO2MVS Research on Supplementary Observations</a:t>
            </a:r>
          </a:p>
        </p:txBody>
      </p:sp>
    </p:spTree>
    <p:extLst>
      <p:ext uri="{BB962C8B-B14F-4D97-AF65-F5344CB8AC3E}">
        <p14:creationId xmlns:p14="http://schemas.microsoft.com/office/powerpoint/2010/main" val="3620281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lain slide with logo">
    <p:spTree>
      <p:nvGrpSpPr>
        <p:cNvPr id="1" name=""/>
        <p:cNvGrpSpPr/>
        <p:nvPr/>
      </p:nvGrpSpPr>
      <p:grpSpPr>
        <a:xfrm>
          <a:off x="0" y="0"/>
          <a:ext cx="0" cy="0"/>
          <a:chOff x="0" y="0"/>
          <a:chExt cx="0" cy="0"/>
        </a:xfrm>
      </p:grpSpPr>
      <p:sp>
        <p:nvSpPr>
          <p:cNvPr id="6" name="Title Placeholder 1">
            <a:extLst>
              <a:ext uri="{FF2B5EF4-FFF2-40B4-BE49-F238E27FC236}">
                <a16:creationId xmlns:a16="http://schemas.microsoft.com/office/drawing/2014/main" id="{1AF8F347-37DC-024D-B4EF-3FEE76377C2C}"/>
              </a:ext>
            </a:extLst>
          </p:cNvPr>
          <p:cNvSpPr>
            <a:spLocks noGrp="1"/>
          </p:cNvSpPr>
          <p:nvPr>
            <p:ph type="title" hasCustomPrompt="1"/>
          </p:nvPr>
        </p:nvSpPr>
        <p:spPr>
          <a:xfrm>
            <a:off x="1187455" y="267431"/>
            <a:ext cx="10573279" cy="428308"/>
          </a:xfrm>
          <a:prstGeom prst="rect">
            <a:avLst/>
          </a:prstGeom>
          <a:solidFill>
            <a:srgbClr val="62C4DD"/>
          </a:solidFill>
        </p:spPr>
        <p:txBody>
          <a:bodyPr vert="horz" lIns="108000" tIns="0" rIns="108000" bIns="0" rtlCol="0" anchor="ctr" anchorCtr="0">
            <a:normAutofit/>
          </a:bodyPr>
          <a:lstStyle>
            <a:lvl1pPr>
              <a:defRPr sz="3200" spc="-20" baseline="0">
                <a:solidFill>
                  <a:schemeClr val="bg1"/>
                </a:solidFill>
                <a:latin typeface="+mj-lt"/>
              </a:defRPr>
            </a:lvl1pPr>
          </a:lstStyle>
          <a:p>
            <a:r>
              <a:rPr lang="en-US" dirty="0"/>
              <a:t>CLICK TO EDIT MASTER TITLE STYLE</a:t>
            </a:r>
          </a:p>
        </p:txBody>
      </p:sp>
      <p:cxnSp>
        <p:nvCxnSpPr>
          <p:cNvPr id="9" name="Straight Connector 8">
            <a:extLst>
              <a:ext uri="{FF2B5EF4-FFF2-40B4-BE49-F238E27FC236}">
                <a16:creationId xmlns:a16="http://schemas.microsoft.com/office/drawing/2014/main" id="{9B6FFEA4-3B13-1942-91C7-91AE54505A5C}"/>
              </a:ext>
            </a:extLst>
          </p:cNvPr>
          <p:cNvCxnSpPr>
            <a:cxnSpLocks/>
          </p:cNvCxnSpPr>
          <p:nvPr userDrawn="1"/>
        </p:nvCxnSpPr>
        <p:spPr>
          <a:xfrm>
            <a:off x="605994" y="1151467"/>
            <a:ext cx="0" cy="5125765"/>
          </a:xfrm>
          <a:prstGeom prst="line">
            <a:avLst/>
          </a:prstGeom>
          <a:ln w="31750">
            <a:solidFill>
              <a:srgbClr val="62C4DD"/>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0401ABC1-FB99-7C43-9C72-E5EE18C89858}"/>
              </a:ext>
            </a:extLst>
          </p:cNvPr>
          <p:cNvSpPr txBox="1"/>
          <p:nvPr userDrawn="1"/>
        </p:nvSpPr>
        <p:spPr>
          <a:xfrm>
            <a:off x="481317" y="6452069"/>
            <a:ext cx="3939822" cy="276999"/>
          </a:xfrm>
          <a:prstGeom prst="rect">
            <a:avLst/>
          </a:prstGeom>
          <a:noFill/>
        </p:spPr>
        <p:txBody>
          <a:bodyPr wrap="square" rtlCol="0">
            <a:spAutoFit/>
          </a:bodyPr>
          <a:lstStyle/>
          <a:p>
            <a:pPr marL="0" marR="0" lvl="0" indent="0" algn="l" defTabSz="554492" rtl="0" eaLnBrk="1" fontAlgn="auto" latinLnBrk="0" hangingPunct="1">
              <a:lnSpc>
                <a:spcPct val="100000"/>
              </a:lnSpc>
              <a:spcBef>
                <a:spcPts val="0"/>
              </a:spcBef>
              <a:spcAft>
                <a:spcPts val="0"/>
              </a:spcAft>
              <a:buClrTx/>
              <a:buSzTx/>
              <a:buFontTx/>
              <a:buNone/>
              <a:tabLst/>
              <a:defRPr/>
            </a:pPr>
            <a:r>
              <a:rPr lang="en-US" sz="1200" dirty="0">
                <a:solidFill>
                  <a:srgbClr val="62C4DD"/>
                </a:solidFill>
              </a:rPr>
              <a:t>CORSO – CO2MVS Research on Supplementary Observations</a:t>
            </a:r>
          </a:p>
        </p:txBody>
      </p:sp>
    </p:spTree>
    <p:extLst>
      <p:ext uri="{BB962C8B-B14F-4D97-AF65-F5344CB8AC3E}">
        <p14:creationId xmlns:p14="http://schemas.microsoft.com/office/powerpoint/2010/main" val="38072858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8.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0" y="-1"/>
            <a:ext cx="12192000" cy="6858000"/>
          </a:xfrm>
          <a:prstGeom prst="rect">
            <a:avLst/>
          </a:prstGeom>
          <a:noFill/>
        </p:spPr>
      </p:pic>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rcRect t="9960" b="9960"/>
          <a:stretch/>
        </p:blipFill>
        <p:spPr>
          <a:xfrm>
            <a:off x="8784000" y="432000"/>
            <a:ext cx="2700000" cy="1021621"/>
          </a:xfrm>
          <a:prstGeom prst="rect">
            <a:avLst/>
          </a:prstGeom>
        </p:spPr>
      </p:pic>
      <p:pic>
        <p:nvPicPr>
          <p:cNvPr id="3" name="Picture 2" descr="Text&#10;&#10;Description automatically generated">
            <a:extLst>
              <a:ext uri="{FF2B5EF4-FFF2-40B4-BE49-F238E27FC236}">
                <a16:creationId xmlns:a16="http://schemas.microsoft.com/office/drawing/2014/main" id="{8E000F36-BBB8-B249-9489-471F2EC02DA5}"/>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l="29466" t="-11465"/>
          <a:stretch/>
        </p:blipFill>
        <p:spPr>
          <a:xfrm>
            <a:off x="1406520" y="432000"/>
            <a:ext cx="1521128" cy="428759"/>
          </a:xfrm>
          <a:prstGeom prst="rect">
            <a:avLst/>
          </a:prstGeom>
        </p:spPr>
      </p:pic>
      <p:pic>
        <p:nvPicPr>
          <p:cNvPr id="4" name="Picture 3" descr="A picture containing shape&#10;&#10;Description automatically generated">
            <a:extLst>
              <a:ext uri="{FF2B5EF4-FFF2-40B4-BE49-F238E27FC236}">
                <a16:creationId xmlns:a16="http://schemas.microsoft.com/office/drawing/2014/main" id="{B40BC6A3-2244-4AA8-9A38-7BFF30AA5B16}"/>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51384" y="432000"/>
            <a:ext cx="683728" cy="692744"/>
          </a:xfrm>
          <a:prstGeom prst="rect">
            <a:avLst/>
          </a:prstGeom>
        </p:spPr>
      </p:pic>
    </p:spTree>
    <p:extLst>
      <p:ext uri="{BB962C8B-B14F-4D97-AF65-F5344CB8AC3E}">
        <p14:creationId xmlns:p14="http://schemas.microsoft.com/office/powerpoint/2010/main" val="1033760510"/>
      </p:ext>
    </p:extLst>
  </p:cSld>
  <p:clrMap bg1="lt1" tx1="dk1" bg2="lt2" tx2="dk2" accent1="accent1" accent2="accent2" accent3="accent3" accent4="accent4" accent5="accent5" accent6="accent6" hlink="hlink" folHlink="folHlink"/>
  <p:sldLayoutIdLst>
    <p:sldLayoutId id="2147483682"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0" y="2"/>
            <a:ext cx="12192000" cy="6858000"/>
          </a:xfrm>
          <a:prstGeom prst="rect">
            <a:avLst/>
          </a:prstGeom>
          <a:noFill/>
        </p:spPr>
      </p:pic>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rcRect t="9960" b="9960"/>
          <a:stretch/>
        </p:blipFill>
        <p:spPr>
          <a:xfrm>
            <a:off x="8784000" y="432000"/>
            <a:ext cx="2700000" cy="1021621"/>
          </a:xfrm>
          <a:prstGeom prst="rect">
            <a:avLst/>
          </a:prstGeom>
        </p:spPr>
      </p:pic>
    </p:spTree>
    <p:extLst>
      <p:ext uri="{BB962C8B-B14F-4D97-AF65-F5344CB8AC3E}">
        <p14:creationId xmlns:p14="http://schemas.microsoft.com/office/powerpoint/2010/main" val="415307190"/>
      </p:ext>
    </p:extLst>
  </p:cSld>
  <p:clrMap bg1="lt1" tx1="dk1" bg2="lt2" tx2="dk2" accent1="accent1" accent2="accent2" accent3="accent3" accent4="accent4" accent5="accent5" accent6="accent6" hlink="hlink" folHlink="folHlink"/>
  <p:sldLayoutIdLst>
    <p:sldLayoutId id="2147483685"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8740800" y="6495444"/>
            <a:ext cx="2743200" cy="153888"/>
          </a:xfrm>
          <a:prstGeom prst="rect">
            <a:avLst/>
          </a:prstGeom>
        </p:spPr>
        <p:txBody>
          <a:bodyPr wrap="square" lIns="0" tIns="0" rIns="0" bIns="0">
            <a:spAutoFit/>
          </a:bodyPr>
          <a:lstStyle/>
          <a:p>
            <a:pPr algn="r"/>
            <a:fld id="{81D60167-4931-47E6-BA6A-407CBD079E47}" type="slidenum">
              <a:rPr lang="en-US" sz="1000" b="1" i="0" spc="-3" smtClean="0">
                <a:solidFill>
                  <a:srgbClr val="62C4DD"/>
                </a:solidFill>
                <a:latin typeface="Arial" charset="0"/>
                <a:ea typeface="Arial" charset="0"/>
                <a:cs typeface="Arial" charset="0"/>
              </a:rPr>
              <a:pPr algn="r"/>
              <a:t>‹#›</a:t>
            </a:fld>
            <a:endParaRPr lang="en-US" sz="1000" b="1" i="0" dirty="0">
              <a:solidFill>
                <a:srgbClr val="62C4DD"/>
              </a:solidFill>
              <a:latin typeface="Arial" charset="0"/>
              <a:ea typeface="Arial" charset="0"/>
              <a:cs typeface="Arial" charset="0"/>
            </a:endParaRPr>
          </a:p>
        </p:txBody>
      </p:sp>
      <p:pic>
        <p:nvPicPr>
          <p:cNvPr id="4" name="Picture 3" descr="Icon&#10;&#10;Description automatically generated">
            <a:extLst>
              <a:ext uri="{FF2B5EF4-FFF2-40B4-BE49-F238E27FC236}">
                <a16:creationId xmlns:a16="http://schemas.microsoft.com/office/drawing/2014/main" id="{AC42C4EE-8C91-3043-8228-9A7E7CA3ED1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6465" y="218416"/>
            <a:ext cx="885388" cy="842633"/>
          </a:xfrm>
          <a:prstGeom prst="rect">
            <a:avLst/>
          </a:prstGeom>
        </p:spPr>
      </p:pic>
    </p:spTree>
    <p:extLst>
      <p:ext uri="{BB962C8B-B14F-4D97-AF65-F5344CB8AC3E}">
        <p14:creationId xmlns:p14="http://schemas.microsoft.com/office/powerpoint/2010/main" val="1471427376"/>
      </p:ext>
    </p:extLst>
  </p:cSld>
  <p:clrMap bg1="lt1" tx1="dk1" bg2="lt2" tx2="dk2" accent1="accent1" accent2="accent2" accent3="accent3" accent4="accent4" accent5="accent5" accent6="accent6" hlink="hlink" folHlink="folHlink"/>
  <p:sldLayoutIdLst>
    <p:sldLayoutId id="2147483672" r:id="rId1"/>
    <p:sldLayoutId id="2147483688" r:id="rId2"/>
  </p:sldLayoutIdLst>
  <p:hf hdr="0" dt="0"/>
  <p:txStyles>
    <p:titleStyle>
      <a:lvl1pPr algn="l" defTabSz="914400" rtl="0" eaLnBrk="1" latinLnBrk="0" hangingPunct="1">
        <a:lnSpc>
          <a:spcPct val="90000"/>
        </a:lnSpc>
        <a:spcBef>
          <a:spcPct val="0"/>
        </a:spcBef>
        <a:buNone/>
        <a:defRPr sz="4400" b="0" i="0" kern="1200">
          <a:solidFill>
            <a:srgbClr val="141464"/>
          </a:solidFill>
          <a:latin typeface="Arial" charset="0"/>
          <a:ea typeface="Arial" charset="0"/>
          <a:cs typeface="Arial" charset="0"/>
        </a:defRPr>
      </a:lvl1pPr>
    </p:titleStyle>
    <p:bodyStyle>
      <a:lvl1pPr marL="0" indent="0" algn="l" defTabSz="914400" rtl="0" eaLnBrk="1" latinLnBrk="0" hangingPunct="1">
        <a:lnSpc>
          <a:spcPct val="90000"/>
        </a:lnSpc>
        <a:spcBef>
          <a:spcPts val="1000"/>
        </a:spcBef>
        <a:buFont typeface="Arial"/>
        <a:buNone/>
        <a:defRPr sz="2500" b="0" i="0" kern="1200">
          <a:solidFill>
            <a:srgbClr val="FF8C7F"/>
          </a:solidFill>
          <a:latin typeface="Arial" charset="0"/>
          <a:ea typeface="Arial" charset="0"/>
          <a:cs typeface="Arial" charset="0"/>
        </a:defRPr>
      </a:lvl1pPr>
      <a:lvl2pPr marL="0" indent="-144000" algn="l" defTabSz="914400" rtl="0" eaLnBrk="1" latinLnBrk="0" hangingPunct="1">
        <a:lnSpc>
          <a:spcPct val="90000"/>
        </a:lnSpc>
        <a:spcBef>
          <a:spcPts val="1350"/>
        </a:spcBef>
        <a:buClr>
          <a:srgbClr val="FF8C7F"/>
        </a:buClr>
        <a:buFont typeface="Arial"/>
        <a:buChar char="•"/>
        <a:defRPr sz="2000" b="0" i="0" kern="1200">
          <a:solidFill>
            <a:srgbClr val="141464"/>
          </a:solidFill>
          <a:latin typeface="Arial" charset="0"/>
          <a:ea typeface="Arial" charset="0"/>
          <a:cs typeface="Arial" charset="0"/>
        </a:defRPr>
      </a:lvl2pPr>
      <a:lvl3pPr marL="396000" indent="-252000" algn="l" defTabSz="914400" rtl="0" eaLnBrk="1" latinLnBrk="0" hangingPunct="1">
        <a:lnSpc>
          <a:spcPts val="2000"/>
        </a:lnSpc>
        <a:spcBef>
          <a:spcPts val="1100"/>
        </a:spcBef>
        <a:buClr>
          <a:srgbClr val="FF8C7F"/>
        </a:buClr>
        <a:buSzPct val="91000"/>
        <a:buFont typeface="Monaco" charset="0"/>
        <a:buChar char="-"/>
        <a:defRPr sz="1725" b="0" i="0" kern="1200">
          <a:solidFill>
            <a:srgbClr val="141464"/>
          </a:solidFill>
          <a:latin typeface="Arial" charset="0"/>
          <a:ea typeface="Arial" charset="0"/>
          <a:cs typeface="Arial" charset="0"/>
        </a:defRPr>
      </a:lvl3pPr>
      <a:lvl4pPr marL="684000" indent="-288000" algn="l" defTabSz="914400" rtl="0" eaLnBrk="1" latinLnBrk="0" hangingPunct="1">
        <a:lnSpc>
          <a:spcPts val="2000"/>
        </a:lnSpc>
        <a:spcBef>
          <a:spcPts val="1130"/>
        </a:spcBef>
        <a:buClr>
          <a:srgbClr val="FF8C7F"/>
        </a:buClr>
        <a:buSzPct val="91000"/>
        <a:buFont typeface="Monaco" charset="0"/>
        <a:buChar char="-"/>
        <a:defRPr sz="1725" b="0" i="0" kern="1200">
          <a:solidFill>
            <a:srgbClr val="141464"/>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rgbClr val="141464"/>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97" userDrawn="1">
          <p15:clr>
            <a:srgbClr val="F26B43"/>
          </p15:clr>
        </p15:guide>
        <p15:guide id="2" pos="7242"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0"/>
            <a:ext cx="12192000" cy="6885657"/>
          </a:xfrm>
          <a:prstGeom prst="rect">
            <a:avLst/>
          </a:prstGeom>
        </p:spPr>
      </p:pic>
      <p:pic>
        <p:nvPicPr>
          <p:cNvPr id="4" name="Picture 3" descr="Icon&#10;&#10;Description automatically generated">
            <a:extLst>
              <a:ext uri="{FF2B5EF4-FFF2-40B4-BE49-F238E27FC236}">
                <a16:creationId xmlns:a16="http://schemas.microsoft.com/office/drawing/2014/main" id="{E7CC523F-C185-174D-A064-A4D508228A6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36465" y="218416"/>
            <a:ext cx="885388" cy="842633"/>
          </a:xfrm>
          <a:prstGeom prst="rect">
            <a:avLst/>
          </a:prstGeom>
        </p:spPr>
      </p:pic>
      <p:sp>
        <p:nvSpPr>
          <p:cNvPr id="6" name="Rectangle 5">
            <a:extLst>
              <a:ext uri="{FF2B5EF4-FFF2-40B4-BE49-F238E27FC236}">
                <a16:creationId xmlns:a16="http://schemas.microsoft.com/office/drawing/2014/main" id="{8A6B9D41-7F3E-8041-BEB7-0D2381D3E48C}"/>
              </a:ext>
            </a:extLst>
          </p:cNvPr>
          <p:cNvSpPr/>
          <p:nvPr userDrawn="1"/>
        </p:nvSpPr>
        <p:spPr>
          <a:xfrm>
            <a:off x="8740800" y="6495444"/>
            <a:ext cx="2743200" cy="153888"/>
          </a:xfrm>
          <a:prstGeom prst="rect">
            <a:avLst/>
          </a:prstGeom>
        </p:spPr>
        <p:txBody>
          <a:bodyPr wrap="square" lIns="0" tIns="0" rIns="0" bIns="0">
            <a:spAutoFit/>
          </a:bodyPr>
          <a:lstStyle/>
          <a:p>
            <a:pPr algn="r"/>
            <a:fld id="{81D60167-4931-47E6-BA6A-407CBD079E47}" type="slidenum">
              <a:rPr lang="en-US" sz="1000" b="1" i="0" spc="-3" smtClean="0">
                <a:solidFill>
                  <a:srgbClr val="62C4DD"/>
                </a:solidFill>
                <a:latin typeface="Arial" charset="0"/>
                <a:ea typeface="Arial" charset="0"/>
                <a:cs typeface="Arial" charset="0"/>
              </a:rPr>
              <a:pPr algn="r"/>
              <a:t>‹#›</a:t>
            </a:fld>
            <a:endParaRPr lang="en-US" sz="1000" b="1" i="0" dirty="0">
              <a:solidFill>
                <a:srgbClr val="62C4DD"/>
              </a:solidFill>
              <a:latin typeface="Arial" charset="0"/>
              <a:ea typeface="Arial" charset="0"/>
              <a:cs typeface="Arial" charset="0"/>
            </a:endParaRPr>
          </a:p>
        </p:txBody>
      </p:sp>
    </p:spTree>
    <p:extLst>
      <p:ext uri="{BB962C8B-B14F-4D97-AF65-F5344CB8AC3E}">
        <p14:creationId xmlns:p14="http://schemas.microsoft.com/office/powerpoint/2010/main" val="1327664764"/>
      </p:ext>
    </p:extLst>
  </p:cSld>
  <p:clrMap bg1="lt1" tx1="dk1" bg2="lt2" tx2="dk2" accent1="accent1" accent2="accent2" accent3="accent3" accent4="accent4" accent5="accent5" accent6="accent6" hlink="hlink" folHlink="folHlink"/>
  <p:sldLayoutIdLst>
    <p:sldLayoutId id="2147483686" r:id="rId1"/>
    <p:sldLayoutId id="2147483687" r:id="rId2"/>
  </p:sldLayoutIdLst>
  <p:hf hdr="0" dt="0"/>
  <p:txStyles>
    <p:titleStyle>
      <a:lvl1pPr algn="l" defTabSz="914400" rtl="0" eaLnBrk="1" latinLnBrk="0" hangingPunct="1">
        <a:lnSpc>
          <a:spcPct val="90000"/>
        </a:lnSpc>
        <a:spcBef>
          <a:spcPct val="0"/>
        </a:spcBef>
        <a:buNone/>
        <a:defRPr sz="4400" b="0" i="0" kern="1200">
          <a:solidFill>
            <a:srgbClr val="141464"/>
          </a:solidFill>
          <a:latin typeface="Arial" charset="0"/>
          <a:ea typeface="Arial" charset="0"/>
          <a:cs typeface="Arial" charset="0"/>
        </a:defRPr>
      </a:lvl1pPr>
    </p:titleStyle>
    <p:bodyStyle>
      <a:lvl1pPr marL="0" indent="0" algn="l" defTabSz="914400" rtl="0" eaLnBrk="1" latinLnBrk="0" hangingPunct="1">
        <a:lnSpc>
          <a:spcPct val="90000"/>
        </a:lnSpc>
        <a:spcBef>
          <a:spcPts val="1000"/>
        </a:spcBef>
        <a:buFont typeface="Arial"/>
        <a:buNone/>
        <a:defRPr sz="2500" b="0" i="0" kern="1200">
          <a:solidFill>
            <a:srgbClr val="FF8C7F"/>
          </a:solidFill>
          <a:latin typeface="Arial" charset="0"/>
          <a:ea typeface="Arial" charset="0"/>
          <a:cs typeface="Arial" charset="0"/>
        </a:defRPr>
      </a:lvl1pPr>
      <a:lvl2pPr marL="0" indent="-144000" algn="l" defTabSz="914400" rtl="0" eaLnBrk="1" latinLnBrk="0" hangingPunct="1">
        <a:lnSpc>
          <a:spcPct val="90000"/>
        </a:lnSpc>
        <a:spcBef>
          <a:spcPts val="1350"/>
        </a:spcBef>
        <a:buClr>
          <a:srgbClr val="FF8C7F"/>
        </a:buClr>
        <a:buFont typeface="Arial"/>
        <a:buChar char="•"/>
        <a:defRPr sz="2000" b="0" i="0" kern="1200">
          <a:solidFill>
            <a:srgbClr val="141464"/>
          </a:solidFill>
          <a:latin typeface="Arial" charset="0"/>
          <a:ea typeface="Arial" charset="0"/>
          <a:cs typeface="Arial" charset="0"/>
        </a:defRPr>
      </a:lvl2pPr>
      <a:lvl3pPr marL="396000" indent="-252000" algn="l" defTabSz="914400" rtl="0" eaLnBrk="1" latinLnBrk="0" hangingPunct="1">
        <a:lnSpc>
          <a:spcPts val="2000"/>
        </a:lnSpc>
        <a:spcBef>
          <a:spcPts val="1100"/>
        </a:spcBef>
        <a:buClr>
          <a:srgbClr val="FF8C7F"/>
        </a:buClr>
        <a:buSzPct val="91000"/>
        <a:buFont typeface="Monaco" charset="0"/>
        <a:buChar char="-"/>
        <a:defRPr sz="1725" b="0" i="0" kern="1200">
          <a:solidFill>
            <a:srgbClr val="141464"/>
          </a:solidFill>
          <a:latin typeface="Arial" charset="0"/>
          <a:ea typeface="Arial" charset="0"/>
          <a:cs typeface="Arial" charset="0"/>
        </a:defRPr>
      </a:lvl3pPr>
      <a:lvl4pPr marL="684000" indent="-288000" algn="l" defTabSz="914400" rtl="0" eaLnBrk="1" latinLnBrk="0" hangingPunct="1">
        <a:lnSpc>
          <a:spcPts val="2000"/>
        </a:lnSpc>
        <a:spcBef>
          <a:spcPts val="1130"/>
        </a:spcBef>
        <a:buClr>
          <a:srgbClr val="FF8C7F"/>
        </a:buClr>
        <a:buSzPct val="91000"/>
        <a:buFont typeface="Monaco" charset="0"/>
        <a:buChar char="-"/>
        <a:defRPr sz="1725" b="0" i="0" kern="1200">
          <a:solidFill>
            <a:srgbClr val="141464"/>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rgbClr val="141464"/>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933">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 Id="rId6" Type="http://schemas.openxmlformats.org/officeDocument/2006/relationships/image" Target="file:////Users/cxsg/Library/Group%20Containers/UBF8T346G9.ms/WebArchiveCopyPasteTempFiles/com.microsoft.Word/multi-scatter_lowvegtype_grid_ASCAT_global_soilmoisture_soil_temperature_backscatter_2016-01-01_2017-12-31.png%3fversion=1&amp;modificationDate=1686516588646&amp;api=v2" TargetMode="External"/><Relationship Id="rId5" Type="http://schemas.openxmlformats.org/officeDocument/2006/relationships/image" Target="../media/image23.png"/><Relationship Id="rId4" Type="http://schemas.openxmlformats.org/officeDocument/2006/relationships/image" Target="file:////Users/cxsg/Library/Group%20Containers/UBF8T346G9.ms/WebArchiveCopyPasteTempFiles/com.microsoft.Word/multi-scatter_highvegtype_grid_ASCAT_global_soilmoisture_soil_temperature_backscatter_2016-01-01_2017-12-31.png%3fversion=1&amp;modificationDate=1686516587700&amp;api=v2"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 Id="rId5" Type="http://schemas.openxmlformats.org/officeDocument/2006/relationships/image" Target="../media/image32.pn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 Id="rId5" Type="http://schemas.openxmlformats.org/officeDocument/2006/relationships/image" Target="../media/image39.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9336" y="1671809"/>
            <a:ext cx="11953328" cy="1255200"/>
          </a:xfrm>
        </p:spPr>
        <p:txBody>
          <a:bodyPr/>
          <a:lstStyle/>
          <a:p>
            <a:r>
              <a:rPr lang="en-US" sz="3200" dirty="0"/>
              <a:t>STATISTICAL FORWARD OBSERVATION OPERATOR TO ASSIMILATE LEVEL-1 ASCAT OBSERVATIONS</a:t>
            </a:r>
          </a:p>
        </p:txBody>
      </p:sp>
      <p:sp>
        <p:nvSpPr>
          <p:cNvPr id="7" name="Text Placeholder 6">
            <a:extLst>
              <a:ext uri="{FF2B5EF4-FFF2-40B4-BE49-F238E27FC236}">
                <a16:creationId xmlns:a16="http://schemas.microsoft.com/office/drawing/2014/main" id="{27598BE8-D3C5-0D47-DE95-042643755FB8}"/>
              </a:ext>
            </a:extLst>
          </p:cNvPr>
          <p:cNvSpPr>
            <a:spLocks noGrp="1"/>
          </p:cNvSpPr>
          <p:nvPr>
            <p:ph type="body" idx="11"/>
          </p:nvPr>
        </p:nvSpPr>
        <p:spPr>
          <a:xfrm>
            <a:off x="271230" y="4980805"/>
            <a:ext cx="4931221" cy="551428"/>
          </a:xfrm>
        </p:spPr>
        <p:txBody>
          <a:bodyPr/>
          <a:lstStyle/>
          <a:p>
            <a:r>
              <a:rPr lang="en-US" dirty="0"/>
              <a:t>ECMWF</a:t>
            </a:r>
          </a:p>
        </p:txBody>
      </p:sp>
      <p:sp>
        <p:nvSpPr>
          <p:cNvPr id="9" name="Text Placeholder 8">
            <a:extLst>
              <a:ext uri="{FF2B5EF4-FFF2-40B4-BE49-F238E27FC236}">
                <a16:creationId xmlns:a16="http://schemas.microsoft.com/office/drawing/2014/main" id="{72A60BD2-1244-D7BC-0C9A-37C6A27EE314}"/>
              </a:ext>
            </a:extLst>
          </p:cNvPr>
          <p:cNvSpPr>
            <a:spLocks noGrp="1"/>
          </p:cNvSpPr>
          <p:nvPr>
            <p:ph type="body" sz="quarter" idx="10"/>
          </p:nvPr>
        </p:nvSpPr>
        <p:spPr>
          <a:xfrm>
            <a:off x="271230" y="3971410"/>
            <a:ext cx="11801434" cy="240708"/>
          </a:xfrm>
        </p:spPr>
        <p:txBody>
          <a:bodyPr/>
          <a:lstStyle/>
          <a:p>
            <a:r>
              <a:rPr lang="en-US" dirty="0"/>
              <a:t>Sebastien Garrigues with contributions to </a:t>
            </a:r>
          </a:p>
          <a:p>
            <a:r>
              <a:rPr lang="en-US" dirty="0"/>
              <a:t>Patricia de </a:t>
            </a:r>
            <a:r>
              <a:rPr lang="en-US" dirty="0" err="1"/>
              <a:t>Rosnay</a:t>
            </a:r>
            <a:r>
              <a:rPr lang="en-US" dirty="0"/>
              <a:t>, Pete Weston, Ewan </a:t>
            </a:r>
            <a:r>
              <a:rPr lang="en-US" dirty="0" err="1"/>
              <a:t>Pinnington</a:t>
            </a:r>
            <a:r>
              <a:rPr lang="en-US" dirty="0"/>
              <a:t>, David Fairbairn</a:t>
            </a:r>
          </a:p>
        </p:txBody>
      </p:sp>
    </p:spTree>
    <p:extLst>
      <p:ext uri="{BB962C8B-B14F-4D97-AF65-F5344CB8AC3E}">
        <p14:creationId xmlns:p14="http://schemas.microsoft.com/office/powerpoint/2010/main" val="12336478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63B5250-35D6-CA69-E0FF-35C9AC441731}"/>
              </a:ext>
            </a:extLst>
          </p:cNvPr>
          <p:cNvSpPr txBox="1"/>
          <p:nvPr/>
        </p:nvSpPr>
        <p:spPr>
          <a:xfrm>
            <a:off x="4727848" y="784133"/>
            <a:ext cx="1489831" cy="400110"/>
          </a:xfrm>
          <a:prstGeom prst="rect">
            <a:avLst/>
          </a:prstGeom>
          <a:noFill/>
        </p:spPr>
        <p:txBody>
          <a:bodyPr wrap="none" rtlCol="0">
            <a:spAutoFit/>
          </a:bodyPr>
          <a:lstStyle/>
          <a:p>
            <a:pPr algn="l"/>
            <a:r>
              <a:rPr lang="en-US" sz="2000" dirty="0"/>
              <a:t>Scatter plots</a:t>
            </a:r>
          </a:p>
        </p:txBody>
      </p:sp>
      <p:pic>
        <p:nvPicPr>
          <p:cNvPr id="8194" name="Picture 2">
            <a:extLst>
              <a:ext uri="{FF2B5EF4-FFF2-40B4-BE49-F238E27FC236}">
                <a16:creationId xmlns:a16="http://schemas.microsoft.com/office/drawing/2014/main" id="{20EBCF11-AAE0-7E6F-D424-DFFCB25C4E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360" y="1243358"/>
            <a:ext cx="5361067" cy="536106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7FB135E-392C-078F-B191-DBA950E70E06}"/>
              </a:ext>
            </a:extLst>
          </p:cNvPr>
          <p:cNvSpPr txBox="1"/>
          <p:nvPr/>
        </p:nvSpPr>
        <p:spPr>
          <a:xfrm>
            <a:off x="1991544" y="984188"/>
            <a:ext cx="992579" cy="400110"/>
          </a:xfrm>
          <a:prstGeom prst="rect">
            <a:avLst/>
          </a:prstGeom>
          <a:solidFill>
            <a:schemeClr val="bg1"/>
          </a:solidFill>
        </p:spPr>
        <p:txBody>
          <a:bodyPr wrap="none" rtlCol="0">
            <a:spAutoFit/>
          </a:bodyPr>
          <a:lstStyle/>
          <a:p>
            <a:pPr algn="l"/>
            <a:r>
              <a:rPr lang="en-US" sz="2000" dirty="0"/>
              <a:t>LAI bins</a:t>
            </a:r>
          </a:p>
        </p:txBody>
      </p:sp>
      <p:sp>
        <p:nvSpPr>
          <p:cNvPr id="7" name="Title 1">
            <a:extLst>
              <a:ext uri="{FF2B5EF4-FFF2-40B4-BE49-F238E27FC236}">
                <a16:creationId xmlns:a16="http://schemas.microsoft.com/office/drawing/2014/main" id="{946C2FE8-7A9F-5050-C8B2-6EA04895C526}"/>
              </a:ext>
            </a:extLst>
          </p:cNvPr>
          <p:cNvSpPr txBox="1">
            <a:spLocks/>
          </p:cNvSpPr>
          <p:nvPr/>
        </p:nvSpPr>
        <p:spPr>
          <a:xfrm>
            <a:off x="983432" y="178731"/>
            <a:ext cx="10573279" cy="428308"/>
          </a:xfrm>
          <a:prstGeom prst="rect">
            <a:avLst/>
          </a:prstGeom>
          <a:solidFill>
            <a:srgbClr val="62C4DD"/>
          </a:solidFill>
        </p:spPr>
        <p:txBody>
          <a:bodyPr vert="horz" lIns="108000" tIns="0" rIns="108000" bIns="0" rtlCol="0" anchor="ctr" anchorCtr="0">
            <a:normAutofit fontScale="97500"/>
          </a:bodyPr>
          <a:lstStyle>
            <a:lvl1pPr algn="l" defTabSz="914400" rtl="0" eaLnBrk="1" latinLnBrk="0" hangingPunct="1">
              <a:lnSpc>
                <a:spcPct val="90000"/>
              </a:lnSpc>
              <a:spcBef>
                <a:spcPct val="0"/>
              </a:spcBef>
              <a:buNone/>
              <a:defRPr sz="3200" b="0" i="0" kern="1200" spc="-20" baseline="0">
                <a:solidFill>
                  <a:schemeClr val="bg1"/>
                </a:solidFill>
                <a:latin typeface="+mn-lt"/>
                <a:ea typeface="Arial" charset="0"/>
                <a:cs typeface="Arial" charset="0"/>
              </a:defRPr>
            </a:lvl1pPr>
          </a:lstStyle>
          <a:p>
            <a:r>
              <a:rPr lang="en-US" dirty="0"/>
              <a:t>Information content of active microwave database (ASCAT)</a:t>
            </a:r>
          </a:p>
        </p:txBody>
      </p:sp>
    </p:spTree>
    <p:extLst>
      <p:ext uri="{BB962C8B-B14F-4D97-AF65-F5344CB8AC3E}">
        <p14:creationId xmlns:p14="http://schemas.microsoft.com/office/powerpoint/2010/main" val="563157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63B5250-35D6-CA69-E0FF-35C9AC441731}"/>
              </a:ext>
            </a:extLst>
          </p:cNvPr>
          <p:cNvSpPr txBox="1"/>
          <p:nvPr/>
        </p:nvSpPr>
        <p:spPr>
          <a:xfrm>
            <a:off x="5073033" y="731661"/>
            <a:ext cx="1489831" cy="400110"/>
          </a:xfrm>
          <a:prstGeom prst="rect">
            <a:avLst/>
          </a:prstGeom>
          <a:noFill/>
        </p:spPr>
        <p:txBody>
          <a:bodyPr wrap="none" rtlCol="0">
            <a:spAutoFit/>
          </a:bodyPr>
          <a:lstStyle/>
          <a:p>
            <a:pPr algn="l"/>
            <a:r>
              <a:rPr lang="en-US" sz="2000" dirty="0"/>
              <a:t>Scatter plots</a:t>
            </a:r>
          </a:p>
        </p:txBody>
      </p:sp>
      <p:pic>
        <p:nvPicPr>
          <p:cNvPr id="9218" name="Picture 2">
            <a:extLst>
              <a:ext uri="{FF2B5EF4-FFF2-40B4-BE49-F238E27FC236}">
                <a16:creationId xmlns:a16="http://schemas.microsoft.com/office/drawing/2014/main" id="{18DBB384-29AB-F2A6-F699-F6C2065696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488" y="1176306"/>
            <a:ext cx="8110760" cy="1545058"/>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a:extLst>
              <a:ext uri="{FF2B5EF4-FFF2-40B4-BE49-F238E27FC236}">
                <a16:creationId xmlns:a16="http://schemas.microsoft.com/office/drawing/2014/main" id="{A9954A9F-6098-3D45-8A02-2FE2ABF9A48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6">
            <a:extLst>
              <a:ext uri="{FF2B5EF4-FFF2-40B4-BE49-F238E27FC236}">
                <a16:creationId xmlns:a16="http://schemas.microsoft.com/office/drawing/2014/main" id="{0A4B7315-3808-8183-77A1-4A7DA387F366}"/>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8">
            <a:extLst>
              <a:ext uri="{FF2B5EF4-FFF2-40B4-BE49-F238E27FC236}">
                <a16:creationId xmlns:a16="http://schemas.microsoft.com/office/drawing/2014/main" id="{C90B1A33-4FBD-A5BA-0751-69F675EF0DF2}"/>
              </a:ext>
            </a:extLst>
          </p:cNvPr>
          <p:cNvSpPr>
            <a:spLocks noChangeAspect="1" noChangeArrowheads="1"/>
          </p:cNvSpPr>
          <p:nvPr/>
        </p:nvSpPr>
        <p:spPr bwMode="auto">
          <a:xfrm>
            <a:off x="2783632" y="3581400"/>
            <a:ext cx="3769568" cy="376956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10">
            <a:extLst>
              <a:ext uri="{FF2B5EF4-FFF2-40B4-BE49-F238E27FC236}">
                <a16:creationId xmlns:a16="http://schemas.microsoft.com/office/drawing/2014/main" id="{6A2D6CEE-36AB-DB4E-7816-591C1B8BECD2}"/>
              </a:ext>
            </a:extLst>
          </p:cNvPr>
          <p:cNvSpPr>
            <a:spLocks noChangeAspect="1" noChangeArrowheads="1"/>
          </p:cNvSpPr>
          <p:nvPr/>
        </p:nvSpPr>
        <p:spPr bwMode="auto">
          <a:xfrm>
            <a:off x="6248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12">
            <a:extLst>
              <a:ext uri="{FF2B5EF4-FFF2-40B4-BE49-F238E27FC236}">
                <a16:creationId xmlns:a16="http://schemas.microsoft.com/office/drawing/2014/main" id="{49B6ECC8-0D71-9642-594C-E94F1E5BC800}"/>
              </a:ext>
            </a:extLst>
          </p:cNvPr>
          <p:cNvSpPr>
            <a:spLocks noChangeAspect="1" noChangeArrowheads="1"/>
          </p:cNvSpPr>
          <p:nvPr/>
        </p:nvSpPr>
        <p:spPr bwMode="auto">
          <a:xfrm>
            <a:off x="4826000" y="2159000"/>
            <a:ext cx="2540000" cy="2540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14">
            <a:extLst>
              <a:ext uri="{FF2B5EF4-FFF2-40B4-BE49-F238E27FC236}">
                <a16:creationId xmlns:a16="http://schemas.microsoft.com/office/drawing/2014/main" id="{FB0F2AAD-E1E7-6C5B-7F20-672A086C28DC}"/>
              </a:ext>
            </a:extLst>
          </p:cNvPr>
          <p:cNvSpPr>
            <a:spLocks noChangeArrowheads="1"/>
          </p:cNvSpPr>
          <p:nvPr/>
        </p:nvSpPr>
        <p:spPr bwMode="auto">
          <a:xfrm>
            <a:off x="1415480" y="3594616"/>
            <a:ext cx="1747351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9229" name="Picture 1" descr="A picture containing text, font, screenshot&#10;&#10;Description automatically generated">
            <a:extLst>
              <a:ext uri="{FF2B5EF4-FFF2-40B4-BE49-F238E27FC236}">
                <a16:creationId xmlns:a16="http://schemas.microsoft.com/office/drawing/2014/main" id="{04E73BC2-FF45-8F61-4F91-BD4E0C92B330}"/>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449790" y="3035397"/>
            <a:ext cx="7759360" cy="1720479"/>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16">
            <a:extLst>
              <a:ext uri="{FF2B5EF4-FFF2-40B4-BE49-F238E27FC236}">
                <a16:creationId xmlns:a16="http://schemas.microsoft.com/office/drawing/2014/main" id="{6FCFAF0C-03A8-1F59-222A-A7F76576FC06}"/>
              </a:ext>
            </a:extLst>
          </p:cNvPr>
          <p:cNvSpPr>
            <a:spLocks noChangeArrowheads="1"/>
          </p:cNvSpPr>
          <p:nvPr/>
        </p:nvSpPr>
        <p:spPr bwMode="auto">
          <a:xfrm>
            <a:off x="1443975" y="5194565"/>
            <a:ext cx="1630377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9231" name="Picture 2">
            <a:extLst>
              <a:ext uri="{FF2B5EF4-FFF2-40B4-BE49-F238E27FC236}">
                <a16:creationId xmlns:a16="http://schemas.microsoft.com/office/drawing/2014/main" id="{DCA38017-C8CC-E318-38EB-DA7BD7498D1D}"/>
              </a:ext>
            </a:extLst>
          </p:cNvPr>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417926" y="5086060"/>
            <a:ext cx="7637494" cy="145315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F5626291-1E84-3225-FC31-A28CCD2AD033}"/>
              </a:ext>
            </a:extLst>
          </p:cNvPr>
          <p:cNvSpPr txBox="1"/>
          <p:nvPr/>
        </p:nvSpPr>
        <p:spPr>
          <a:xfrm>
            <a:off x="7824192" y="1452939"/>
            <a:ext cx="1079142" cy="400110"/>
          </a:xfrm>
          <a:prstGeom prst="rect">
            <a:avLst/>
          </a:prstGeom>
          <a:solidFill>
            <a:schemeClr val="bg1"/>
          </a:solidFill>
        </p:spPr>
        <p:txBody>
          <a:bodyPr wrap="none" rtlCol="0">
            <a:spAutoFit/>
          </a:bodyPr>
          <a:lstStyle/>
          <a:p>
            <a:pPr algn="l"/>
            <a:r>
              <a:rPr lang="en-US" sz="2000" dirty="0"/>
              <a:t>Soil type</a:t>
            </a:r>
          </a:p>
        </p:txBody>
      </p:sp>
      <p:sp>
        <p:nvSpPr>
          <p:cNvPr id="12" name="TextBox 11">
            <a:extLst>
              <a:ext uri="{FF2B5EF4-FFF2-40B4-BE49-F238E27FC236}">
                <a16:creationId xmlns:a16="http://schemas.microsoft.com/office/drawing/2014/main" id="{1EBE1F9E-F72E-C031-BCD9-F8E3988CDE8B}"/>
              </a:ext>
            </a:extLst>
          </p:cNvPr>
          <p:cNvSpPr txBox="1"/>
          <p:nvPr/>
        </p:nvSpPr>
        <p:spPr>
          <a:xfrm>
            <a:off x="7839764" y="3503602"/>
            <a:ext cx="1356269" cy="400110"/>
          </a:xfrm>
          <a:prstGeom prst="rect">
            <a:avLst/>
          </a:prstGeom>
          <a:solidFill>
            <a:schemeClr val="bg1"/>
          </a:solidFill>
        </p:spPr>
        <p:txBody>
          <a:bodyPr wrap="none" rtlCol="0">
            <a:spAutoFit/>
          </a:bodyPr>
          <a:lstStyle/>
          <a:p>
            <a:pPr algn="l"/>
            <a:r>
              <a:rPr lang="en-US" sz="2000" dirty="0"/>
              <a:t>Forest type</a:t>
            </a:r>
          </a:p>
        </p:txBody>
      </p:sp>
      <p:sp>
        <p:nvSpPr>
          <p:cNvPr id="13" name="TextBox 12">
            <a:extLst>
              <a:ext uri="{FF2B5EF4-FFF2-40B4-BE49-F238E27FC236}">
                <a16:creationId xmlns:a16="http://schemas.microsoft.com/office/drawing/2014/main" id="{4D2362B8-FCE9-5706-7651-7E8F15107BE7}"/>
              </a:ext>
            </a:extLst>
          </p:cNvPr>
          <p:cNvSpPr txBox="1"/>
          <p:nvPr/>
        </p:nvSpPr>
        <p:spPr>
          <a:xfrm>
            <a:off x="7824192" y="5453893"/>
            <a:ext cx="1550104" cy="400110"/>
          </a:xfrm>
          <a:prstGeom prst="rect">
            <a:avLst/>
          </a:prstGeom>
          <a:solidFill>
            <a:schemeClr val="bg1"/>
          </a:solidFill>
        </p:spPr>
        <p:txBody>
          <a:bodyPr wrap="none" rtlCol="0">
            <a:spAutoFit/>
          </a:bodyPr>
          <a:lstStyle/>
          <a:p>
            <a:pPr algn="l"/>
            <a:r>
              <a:rPr lang="en-US" sz="2000" dirty="0"/>
              <a:t>Low veg type</a:t>
            </a:r>
          </a:p>
        </p:txBody>
      </p:sp>
      <p:sp>
        <p:nvSpPr>
          <p:cNvPr id="16" name="Title 1">
            <a:extLst>
              <a:ext uri="{FF2B5EF4-FFF2-40B4-BE49-F238E27FC236}">
                <a16:creationId xmlns:a16="http://schemas.microsoft.com/office/drawing/2014/main" id="{045302AD-A2AF-06CF-FD22-CA60CD68BC11}"/>
              </a:ext>
            </a:extLst>
          </p:cNvPr>
          <p:cNvSpPr txBox="1">
            <a:spLocks/>
          </p:cNvSpPr>
          <p:nvPr/>
        </p:nvSpPr>
        <p:spPr>
          <a:xfrm>
            <a:off x="983432" y="178731"/>
            <a:ext cx="10573279" cy="428308"/>
          </a:xfrm>
          <a:prstGeom prst="rect">
            <a:avLst/>
          </a:prstGeom>
          <a:solidFill>
            <a:srgbClr val="62C4DD"/>
          </a:solidFill>
        </p:spPr>
        <p:txBody>
          <a:bodyPr vert="horz" lIns="108000" tIns="0" rIns="108000" bIns="0" rtlCol="0" anchor="ctr" anchorCtr="0">
            <a:normAutofit fontScale="97500"/>
          </a:bodyPr>
          <a:lstStyle>
            <a:lvl1pPr algn="l" defTabSz="914400" rtl="0" eaLnBrk="1" latinLnBrk="0" hangingPunct="1">
              <a:lnSpc>
                <a:spcPct val="90000"/>
              </a:lnSpc>
              <a:spcBef>
                <a:spcPct val="0"/>
              </a:spcBef>
              <a:buNone/>
              <a:defRPr sz="3200" b="0" i="0" kern="1200" spc="-20" baseline="0">
                <a:solidFill>
                  <a:schemeClr val="bg1"/>
                </a:solidFill>
                <a:latin typeface="+mn-lt"/>
                <a:ea typeface="Arial" charset="0"/>
                <a:cs typeface="Arial" charset="0"/>
              </a:defRPr>
            </a:lvl1pPr>
          </a:lstStyle>
          <a:p>
            <a:r>
              <a:rPr lang="en-US" dirty="0"/>
              <a:t>Information content of active microwave database (ASCAT)</a:t>
            </a:r>
          </a:p>
        </p:txBody>
      </p:sp>
    </p:spTree>
    <p:extLst>
      <p:ext uri="{BB962C8B-B14F-4D97-AF65-F5344CB8AC3E}">
        <p14:creationId xmlns:p14="http://schemas.microsoft.com/office/powerpoint/2010/main" val="30423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A76DC-43A0-8027-BCA4-F59B53BC51B6}"/>
              </a:ext>
            </a:extLst>
          </p:cNvPr>
          <p:cNvSpPr>
            <a:spLocks noGrp="1"/>
          </p:cNvSpPr>
          <p:nvPr>
            <p:ph type="title"/>
          </p:nvPr>
        </p:nvSpPr>
        <p:spPr>
          <a:xfrm>
            <a:off x="1271464" y="103782"/>
            <a:ext cx="10573279" cy="428308"/>
          </a:xfrm>
        </p:spPr>
        <p:txBody>
          <a:bodyPr>
            <a:normAutofit fontScale="90000"/>
          </a:bodyPr>
          <a:lstStyle/>
          <a:p>
            <a:r>
              <a:rPr lang="en-US" dirty="0"/>
              <a:t>Importance of model fields on the signal prediction from </a:t>
            </a:r>
            <a:r>
              <a:rPr lang="en-US" dirty="0" err="1"/>
              <a:t>xgboost</a:t>
            </a:r>
            <a:endParaRPr lang="en-US" dirty="0"/>
          </a:p>
        </p:txBody>
      </p:sp>
      <p:pic>
        <p:nvPicPr>
          <p:cNvPr id="17410" name="Picture 2">
            <a:extLst>
              <a:ext uri="{FF2B5EF4-FFF2-40B4-BE49-F238E27FC236}">
                <a16:creationId xmlns:a16="http://schemas.microsoft.com/office/drawing/2014/main" id="{5F094F44-44CD-FC51-0E64-E8A9E89BAE0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959" t="9567" r="7916" b="9112"/>
          <a:stretch/>
        </p:blipFill>
        <p:spPr bwMode="auto">
          <a:xfrm>
            <a:off x="1055440" y="514257"/>
            <a:ext cx="6264696" cy="6358199"/>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a:extLst>
              <a:ext uri="{FF2B5EF4-FFF2-40B4-BE49-F238E27FC236}">
                <a16:creationId xmlns:a16="http://schemas.microsoft.com/office/drawing/2014/main" id="{055713A9-08E8-565F-32A4-6713EC9D22AA}"/>
              </a:ext>
            </a:extLst>
          </p:cNvPr>
          <p:cNvSpPr/>
          <p:nvPr/>
        </p:nvSpPr>
        <p:spPr>
          <a:xfrm>
            <a:off x="1919536" y="1052736"/>
            <a:ext cx="936104" cy="936104"/>
          </a:xfrm>
          <a:prstGeom prst="ellipse">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8F4BE4B8-0120-0E32-F912-AEF38689C53D}"/>
              </a:ext>
            </a:extLst>
          </p:cNvPr>
          <p:cNvSpPr/>
          <p:nvPr/>
        </p:nvSpPr>
        <p:spPr>
          <a:xfrm>
            <a:off x="1954068" y="2235666"/>
            <a:ext cx="936104" cy="428308"/>
          </a:xfrm>
          <a:prstGeom prst="ellipse">
            <a:avLst/>
          </a:prstGeom>
          <a:no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511DAACE-8620-3F5E-CA0D-79784857B5E7}"/>
              </a:ext>
            </a:extLst>
          </p:cNvPr>
          <p:cNvCxnSpPr>
            <a:cxnSpLocks/>
          </p:cNvCxnSpPr>
          <p:nvPr/>
        </p:nvCxnSpPr>
        <p:spPr>
          <a:xfrm flipH="1">
            <a:off x="2890172" y="1481044"/>
            <a:ext cx="5942132" cy="0"/>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81CC8AF9-B223-9E72-D7B8-64488983BF57}"/>
              </a:ext>
            </a:extLst>
          </p:cNvPr>
          <p:cNvCxnSpPr>
            <a:cxnSpLocks/>
          </p:cNvCxnSpPr>
          <p:nvPr/>
        </p:nvCxnSpPr>
        <p:spPr>
          <a:xfrm flipH="1" flipV="1">
            <a:off x="2890172" y="2492896"/>
            <a:ext cx="5798116" cy="42830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D7F3355E-9807-0816-2004-5A910AD0D20A}"/>
              </a:ext>
            </a:extLst>
          </p:cNvPr>
          <p:cNvSpPr txBox="1"/>
          <p:nvPr/>
        </p:nvSpPr>
        <p:spPr>
          <a:xfrm>
            <a:off x="9065369" y="1265647"/>
            <a:ext cx="950132" cy="400110"/>
          </a:xfrm>
          <a:prstGeom prst="rect">
            <a:avLst/>
          </a:prstGeom>
          <a:noFill/>
        </p:spPr>
        <p:txBody>
          <a:bodyPr wrap="none" rtlCol="0">
            <a:spAutoFit/>
          </a:bodyPr>
          <a:lstStyle/>
          <a:p>
            <a:pPr algn="l"/>
            <a:r>
              <a:rPr lang="en-US" sz="2000" dirty="0"/>
              <a:t>Lat, </a:t>
            </a:r>
            <a:r>
              <a:rPr lang="en-US" sz="2000" dirty="0" err="1"/>
              <a:t>lon</a:t>
            </a:r>
            <a:endParaRPr lang="en-US" sz="2000" dirty="0"/>
          </a:p>
        </p:txBody>
      </p:sp>
      <p:sp>
        <p:nvSpPr>
          <p:cNvPr id="26" name="TextBox 25">
            <a:extLst>
              <a:ext uri="{FF2B5EF4-FFF2-40B4-BE49-F238E27FC236}">
                <a16:creationId xmlns:a16="http://schemas.microsoft.com/office/drawing/2014/main" id="{D734DF5C-F9AA-2091-A8F6-2861B727905E}"/>
              </a:ext>
            </a:extLst>
          </p:cNvPr>
          <p:cNvSpPr txBox="1"/>
          <p:nvPr/>
        </p:nvSpPr>
        <p:spPr>
          <a:xfrm>
            <a:off x="8826762" y="2707050"/>
            <a:ext cx="3167919" cy="400110"/>
          </a:xfrm>
          <a:prstGeom prst="rect">
            <a:avLst/>
          </a:prstGeom>
          <a:noFill/>
        </p:spPr>
        <p:txBody>
          <a:bodyPr wrap="none" rtlCol="0">
            <a:spAutoFit/>
          </a:bodyPr>
          <a:lstStyle/>
          <a:p>
            <a:pPr algn="l"/>
            <a:r>
              <a:rPr lang="en-US" sz="2000" dirty="0"/>
              <a:t>Categorical variable soil type</a:t>
            </a:r>
          </a:p>
        </p:txBody>
      </p:sp>
      <p:cxnSp>
        <p:nvCxnSpPr>
          <p:cNvPr id="3" name="Straight Arrow Connector 2">
            <a:extLst>
              <a:ext uri="{FF2B5EF4-FFF2-40B4-BE49-F238E27FC236}">
                <a16:creationId xmlns:a16="http://schemas.microsoft.com/office/drawing/2014/main" id="{6657854D-F37B-FBDA-650D-7570B74C4CDE}"/>
              </a:ext>
            </a:extLst>
          </p:cNvPr>
          <p:cNvCxnSpPr>
            <a:cxnSpLocks/>
          </p:cNvCxnSpPr>
          <p:nvPr/>
        </p:nvCxnSpPr>
        <p:spPr>
          <a:xfrm flipH="1">
            <a:off x="2423592" y="2996952"/>
            <a:ext cx="6192688" cy="136815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2582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A76DC-43A0-8027-BCA4-F59B53BC51B6}"/>
              </a:ext>
            </a:extLst>
          </p:cNvPr>
          <p:cNvSpPr>
            <a:spLocks noGrp="1"/>
          </p:cNvSpPr>
          <p:nvPr>
            <p:ph type="title"/>
          </p:nvPr>
        </p:nvSpPr>
        <p:spPr>
          <a:xfrm>
            <a:off x="767408" y="1484784"/>
            <a:ext cx="10441160" cy="1584176"/>
          </a:xfrm>
        </p:spPr>
        <p:txBody>
          <a:bodyPr>
            <a:normAutofit/>
          </a:bodyPr>
          <a:lstStyle/>
          <a:p>
            <a:r>
              <a:rPr lang="en-US" dirty="0"/>
              <a:t>ML-based forward </a:t>
            </a:r>
            <a:r>
              <a:rPr lang="en-US" dirty="0" err="1"/>
              <a:t>operator:first</a:t>
            </a:r>
            <a:r>
              <a:rPr lang="en-US" dirty="0"/>
              <a:t> results</a:t>
            </a:r>
          </a:p>
        </p:txBody>
      </p:sp>
    </p:spTree>
    <p:extLst>
      <p:ext uri="{BB962C8B-B14F-4D97-AF65-F5344CB8AC3E}">
        <p14:creationId xmlns:p14="http://schemas.microsoft.com/office/powerpoint/2010/main" val="3201183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A76DC-43A0-8027-BCA4-F59B53BC51B6}"/>
              </a:ext>
            </a:extLst>
          </p:cNvPr>
          <p:cNvSpPr>
            <a:spLocks noGrp="1"/>
          </p:cNvSpPr>
          <p:nvPr>
            <p:ph type="title"/>
          </p:nvPr>
        </p:nvSpPr>
        <p:spPr/>
        <p:txBody>
          <a:bodyPr>
            <a:normAutofit fontScale="90000"/>
          </a:bodyPr>
          <a:lstStyle/>
          <a:p>
            <a:r>
              <a:rPr lang="en-US" dirty="0"/>
              <a:t>Comparison of ML approaches for forward operator for ASCAT</a:t>
            </a:r>
          </a:p>
        </p:txBody>
      </p:sp>
      <p:sp>
        <p:nvSpPr>
          <p:cNvPr id="4" name="TextBox 3">
            <a:extLst>
              <a:ext uri="{FF2B5EF4-FFF2-40B4-BE49-F238E27FC236}">
                <a16:creationId xmlns:a16="http://schemas.microsoft.com/office/drawing/2014/main" id="{6A074F0A-199E-DD29-2A85-15E0A19B65AC}"/>
              </a:ext>
            </a:extLst>
          </p:cNvPr>
          <p:cNvSpPr txBox="1"/>
          <p:nvPr/>
        </p:nvSpPr>
        <p:spPr>
          <a:xfrm>
            <a:off x="3935760" y="786465"/>
            <a:ext cx="6635599" cy="707886"/>
          </a:xfrm>
          <a:prstGeom prst="rect">
            <a:avLst/>
          </a:prstGeom>
          <a:noFill/>
        </p:spPr>
        <p:txBody>
          <a:bodyPr wrap="none" rtlCol="0">
            <a:spAutoFit/>
          </a:bodyPr>
          <a:lstStyle/>
          <a:p>
            <a:pPr algn="l"/>
            <a:r>
              <a:rPr lang="en-US" sz="2000" dirty="0"/>
              <a:t>Gradient boosted trees (</a:t>
            </a:r>
            <a:r>
              <a:rPr lang="en-US" sz="2000" dirty="0" err="1"/>
              <a:t>xgboost</a:t>
            </a:r>
            <a:r>
              <a:rPr lang="en-US" sz="2000" dirty="0"/>
              <a:t> package, histogram method) </a:t>
            </a:r>
          </a:p>
          <a:p>
            <a:pPr algn="l"/>
            <a:endParaRPr lang="en-US" sz="2000" dirty="0"/>
          </a:p>
        </p:txBody>
      </p:sp>
      <p:pic>
        <p:nvPicPr>
          <p:cNvPr id="2050" name="Picture 2">
            <a:extLst>
              <a:ext uri="{FF2B5EF4-FFF2-40B4-BE49-F238E27FC236}">
                <a16:creationId xmlns:a16="http://schemas.microsoft.com/office/drawing/2014/main" id="{C48B7FC6-1532-768C-ACFB-CCE17314DA8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1465" t="347" r="15541" b="2200"/>
          <a:stretch/>
        </p:blipFill>
        <p:spPr bwMode="auto">
          <a:xfrm>
            <a:off x="479376" y="1700808"/>
            <a:ext cx="5294787" cy="40005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3E9DE546-2C68-1854-7A92-428E57ED931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9871"/>
          <a:stretch/>
        </p:blipFill>
        <p:spPr bwMode="auto">
          <a:xfrm>
            <a:off x="5519936" y="1494351"/>
            <a:ext cx="6408712" cy="474038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8C94039D-2D54-B90A-D32A-4A8ED257A5C8}"/>
              </a:ext>
            </a:extLst>
          </p:cNvPr>
          <p:cNvSpPr txBox="1"/>
          <p:nvPr/>
        </p:nvSpPr>
        <p:spPr>
          <a:xfrm>
            <a:off x="7929529" y="1238703"/>
            <a:ext cx="1457194" cy="400110"/>
          </a:xfrm>
          <a:prstGeom prst="rect">
            <a:avLst/>
          </a:prstGeom>
          <a:solidFill>
            <a:schemeClr val="bg1"/>
          </a:solidFill>
        </p:spPr>
        <p:txBody>
          <a:bodyPr wrap="none" rtlCol="0">
            <a:spAutoFit/>
          </a:bodyPr>
          <a:lstStyle/>
          <a:p>
            <a:pPr algn="l"/>
            <a:r>
              <a:rPr lang="en-US" sz="2000" dirty="0"/>
              <a:t>Observation</a:t>
            </a:r>
          </a:p>
        </p:txBody>
      </p:sp>
      <p:sp>
        <p:nvSpPr>
          <p:cNvPr id="7" name="TextBox 6">
            <a:extLst>
              <a:ext uri="{FF2B5EF4-FFF2-40B4-BE49-F238E27FC236}">
                <a16:creationId xmlns:a16="http://schemas.microsoft.com/office/drawing/2014/main" id="{8B18544A-C1FB-4111-BD07-27D8B087BF8C}"/>
              </a:ext>
            </a:extLst>
          </p:cNvPr>
          <p:cNvSpPr txBox="1"/>
          <p:nvPr/>
        </p:nvSpPr>
        <p:spPr>
          <a:xfrm>
            <a:off x="2207568" y="5507655"/>
            <a:ext cx="1250471" cy="400110"/>
          </a:xfrm>
          <a:prstGeom prst="rect">
            <a:avLst/>
          </a:prstGeom>
          <a:solidFill>
            <a:schemeClr val="bg1"/>
          </a:solidFill>
        </p:spPr>
        <p:txBody>
          <a:bodyPr wrap="none" rtlCol="0">
            <a:spAutoFit/>
          </a:bodyPr>
          <a:lstStyle/>
          <a:p>
            <a:pPr algn="l"/>
            <a:r>
              <a:rPr lang="en-US" sz="2000" dirty="0"/>
              <a:t>Prediction</a:t>
            </a:r>
          </a:p>
        </p:txBody>
      </p:sp>
      <p:sp>
        <p:nvSpPr>
          <p:cNvPr id="8" name="TextBox 7">
            <a:extLst>
              <a:ext uri="{FF2B5EF4-FFF2-40B4-BE49-F238E27FC236}">
                <a16:creationId xmlns:a16="http://schemas.microsoft.com/office/drawing/2014/main" id="{8B769A69-121B-346A-07C6-EAF3060A20E2}"/>
              </a:ext>
            </a:extLst>
          </p:cNvPr>
          <p:cNvSpPr txBox="1"/>
          <p:nvPr/>
        </p:nvSpPr>
        <p:spPr>
          <a:xfrm>
            <a:off x="8124092" y="3708515"/>
            <a:ext cx="1250471" cy="400110"/>
          </a:xfrm>
          <a:prstGeom prst="rect">
            <a:avLst/>
          </a:prstGeom>
          <a:solidFill>
            <a:schemeClr val="bg1"/>
          </a:solidFill>
        </p:spPr>
        <p:txBody>
          <a:bodyPr wrap="none" rtlCol="0">
            <a:spAutoFit/>
          </a:bodyPr>
          <a:lstStyle/>
          <a:p>
            <a:pPr algn="l"/>
            <a:r>
              <a:rPr lang="en-US" sz="2000" dirty="0"/>
              <a:t>Prediction</a:t>
            </a:r>
          </a:p>
        </p:txBody>
      </p:sp>
      <p:sp>
        <p:nvSpPr>
          <p:cNvPr id="9" name="TextBox 8">
            <a:extLst>
              <a:ext uri="{FF2B5EF4-FFF2-40B4-BE49-F238E27FC236}">
                <a16:creationId xmlns:a16="http://schemas.microsoft.com/office/drawing/2014/main" id="{DFBF49AA-2408-7172-FD0E-402E4669E2F3}"/>
              </a:ext>
            </a:extLst>
          </p:cNvPr>
          <p:cNvSpPr txBox="1"/>
          <p:nvPr/>
        </p:nvSpPr>
        <p:spPr>
          <a:xfrm rot="16200000">
            <a:off x="-92521" y="3664486"/>
            <a:ext cx="1457194" cy="400110"/>
          </a:xfrm>
          <a:prstGeom prst="rect">
            <a:avLst/>
          </a:prstGeom>
          <a:solidFill>
            <a:schemeClr val="bg1"/>
          </a:solidFill>
        </p:spPr>
        <p:txBody>
          <a:bodyPr wrap="none" rtlCol="0">
            <a:spAutoFit/>
          </a:bodyPr>
          <a:lstStyle/>
          <a:p>
            <a:pPr algn="l"/>
            <a:r>
              <a:rPr lang="en-US" sz="2000" dirty="0"/>
              <a:t>Observation</a:t>
            </a:r>
          </a:p>
        </p:txBody>
      </p:sp>
      <p:sp>
        <p:nvSpPr>
          <p:cNvPr id="10" name="TextBox 9">
            <a:extLst>
              <a:ext uri="{FF2B5EF4-FFF2-40B4-BE49-F238E27FC236}">
                <a16:creationId xmlns:a16="http://schemas.microsoft.com/office/drawing/2014/main" id="{7272F0A9-B797-FC7A-F85B-8A6010985FD3}"/>
              </a:ext>
            </a:extLst>
          </p:cNvPr>
          <p:cNvSpPr txBox="1"/>
          <p:nvPr/>
        </p:nvSpPr>
        <p:spPr>
          <a:xfrm>
            <a:off x="1187455" y="1418101"/>
            <a:ext cx="3194721" cy="400110"/>
          </a:xfrm>
          <a:prstGeom prst="rect">
            <a:avLst/>
          </a:prstGeom>
          <a:noFill/>
        </p:spPr>
        <p:txBody>
          <a:bodyPr wrap="none" rtlCol="0">
            <a:spAutoFit/>
          </a:bodyPr>
          <a:lstStyle/>
          <a:p>
            <a:pPr algn="l"/>
            <a:r>
              <a:rPr lang="en-US" sz="2000" dirty="0"/>
              <a:t>Evaluation over 2017 test set</a:t>
            </a:r>
          </a:p>
        </p:txBody>
      </p:sp>
      <p:sp>
        <p:nvSpPr>
          <p:cNvPr id="11" name="TextBox 10">
            <a:extLst>
              <a:ext uri="{FF2B5EF4-FFF2-40B4-BE49-F238E27FC236}">
                <a16:creationId xmlns:a16="http://schemas.microsoft.com/office/drawing/2014/main" id="{E485ED50-5BD4-96B9-2D77-4E9F60F6C162}"/>
              </a:ext>
            </a:extLst>
          </p:cNvPr>
          <p:cNvSpPr txBox="1"/>
          <p:nvPr/>
        </p:nvSpPr>
        <p:spPr>
          <a:xfrm>
            <a:off x="1159233" y="1777058"/>
            <a:ext cx="3597460" cy="400110"/>
          </a:xfrm>
          <a:prstGeom prst="rect">
            <a:avLst/>
          </a:prstGeom>
          <a:solidFill>
            <a:schemeClr val="bg1"/>
          </a:solidFill>
        </p:spPr>
        <p:txBody>
          <a:bodyPr wrap="none" rtlCol="0">
            <a:spAutoFit/>
          </a:bodyPr>
          <a:lstStyle/>
          <a:p>
            <a:pPr algn="l"/>
            <a:r>
              <a:rPr lang="en-US" sz="2000" dirty="0"/>
              <a:t>R2=0.66 RMSE=1.98, MAE=1.15</a:t>
            </a:r>
          </a:p>
        </p:txBody>
      </p:sp>
    </p:spTree>
    <p:extLst>
      <p:ext uri="{BB962C8B-B14F-4D97-AF65-F5344CB8AC3E}">
        <p14:creationId xmlns:p14="http://schemas.microsoft.com/office/powerpoint/2010/main" val="29001816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a:extLst>
              <a:ext uri="{FF2B5EF4-FFF2-40B4-BE49-F238E27FC236}">
                <a16:creationId xmlns:a16="http://schemas.microsoft.com/office/drawing/2014/main" id="{EECD9FA6-B71D-6BA2-1BDC-2AF2591F837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9401"/>
          <a:stretch/>
        </p:blipFill>
        <p:spPr bwMode="auto">
          <a:xfrm>
            <a:off x="5257459" y="1418101"/>
            <a:ext cx="6801334" cy="500469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D0D4D21E-1083-18F4-5973-2132CCE9B5A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1972" r="16507"/>
          <a:stretch/>
        </p:blipFill>
        <p:spPr bwMode="auto">
          <a:xfrm>
            <a:off x="636075" y="1879204"/>
            <a:ext cx="5062333" cy="4064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C6A76DC-43A0-8027-BCA4-F59B53BC51B6}"/>
              </a:ext>
            </a:extLst>
          </p:cNvPr>
          <p:cNvSpPr>
            <a:spLocks noGrp="1"/>
          </p:cNvSpPr>
          <p:nvPr>
            <p:ph type="title"/>
          </p:nvPr>
        </p:nvSpPr>
        <p:spPr/>
        <p:txBody>
          <a:bodyPr>
            <a:normAutofit fontScale="90000"/>
          </a:bodyPr>
          <a:lstStyle/>
          <a:p>
            <a:r>
              <a:rPr lang="en-US" dirty="0"/>
              <a:t>Comparison of ML approaches for forward operator for ASCAT</a:t>
            </a:r>
          </a:p>
        </p:txBody>
      </p:sp>
      <p:sp>
        <p:nvSpPr>
          <p:cNvPr id="4" name="TextBox 3">
            <a:extLst>
              <a:ext uri="{FF2B5EF4-FFF2-40B4-BE49-F238E27FC236}">
                <a16:creationId xmlns:a16="http://schemas.microsoft.com/office/drawing/2014/main" id="{6A074F0A-199E-DD29-2A85-15E0A19B65AC}"/>
              </a:ext>
            </a:extLst>
          </p:cNvPr>
          <p:cNvSpPr txBox="1"/>
          <p:nvPr/>
        </p:nvSpPr>
        <p:spPr>
          <a:xfrm>
            <a:off x="3935760" y="786465"/>
            <a:ext cx="5133136" cy="707886"/>
          </a:xfrm>
          <a:prstGeom prst="rect">
            <a:avLst/>
          </a:prstGeom>
          <a:noFill/>
        </p:spPr>
        <p:txBody>
          <a:bodyPr wrap="none" rtlCol="0">
            <a:spAutoFit/>
          </a:bodyPr>
          <a:lstStyle/>
          <a:p>
            <a:pPr algn="l"/>
            <a:r>
              <a:rPr lang="en-US" sz="2000" dirty="0"/>
              <a:t>NN (2 hidden layers, 60 neurons</a:t>
            </a:r>
            <a:r>
              <a:rPr lang="en-US" sz="2000" b="1" dirty="0"/>
              <a:t>,</a:t>
            </a:r>
            <a:r>
              <a:rPr lang="en-GB" sz="2000" i="0" u="none" strike="noStrike" dirty="0">
                <a:solidFill>
                  <a:srgbClr val="172B4D"/>
                </a:solidFill>
                <a:effectLst/>
              </a:rPr>
              <a:t> </a:t>
            </a:r>
            <a:r>
              <a:rPr lang="en-GB" sz="2000" i="0" u="none" strike="noStrike" dirty="0" err="1">
                <a:solidFill>
                  <a:srgbClr val="172B4D"/>
                </a:solidFill>
                <a:effectLst/>
              </a:rPr>
              <a:t>LeakyReLu</a:t>
            </a:r>
            <a:r>
              <a:rPr lang="en-GB" sz="2000" i="0" u="none" strike="noStrike" dirty="0">
                <a:solidFill>
                  <a:srgbClr val="172B4D"/>
                </a:solidFill>
                <a:effectLst/>
              </a:rPr>
              <a:t>,)</a:t>
            </a:r>
            <a:r>
              <a:rPr lang="en-US" sz="2000" dirty="0"/>
              <a:t> </a:t>
            </a:r>
          </a:p>
          <a:p>
            <a:pPr algn="l"/>
            <a:endParaRPr lang="en-US" sz="2000" dirty="0"/>
          </a:p>
        </p:txBody>
      </p:sp>
      <p:sp>
        <p:nvSpPr>
          <p:cNvPr id="6" name="TextBox 5">
            <a:extLst>
              <a:ext uri="{FF2B5EF4-FFF2-40B4-BE49-F238E27FC236}">
                <a16:creationId xmlns:a16="http://schemas.microsoft.com/office/drawing/2014/main" id="{8C94039D-2D54-B90A-D32A-4A8ED257A5C8}"/>
              </a:ext>
            </a:extLst>
          </p:cNvPr>
          <p:cNvSpPr txBox="1"/>
          <p:nvPr/>
        </p:nvSpPr>
        <p:spPr>
          <a:xfrm>
            <a:off x="7929529" y="1238703"/>
            <a:ext cx="1457194" cy="400110"/>
          </a:xfrm>
          <a:prstGeom prst="rect">
            <a:avLst/>
          </a:prstGeom>
          <a:solidFill>
            <a:schemeClr val="bg1"/>
          </a:solidFill>
        </p:spPr>
        <p:txBody>
          <a:bodyPr wrap="none" rtlCol="0">
            <a:spAutoFit/>
          </a:bodyPr>
          <a:lstStyle/>
          <a:p>
            <a:pPr algn="l"/>
            <a:r>
              <a:rPr lang="en-US" sz="2000" dirty="0"/>
              <a:t>Observation</a:t>
            </a:r>
          </a:p>
        </p:txBody>
      </p:sp>
      <p:sp>
        <p:nvSpPr>
          <p:cNvPr id="7" name="TextBox 6">
            <a:extLst>
              <a:ext uri="{FF2B5EF4-FFF2-40B4-BE49-F238E27FC236}">
                <a16:creationId xmlns:a16="http://schemas.microsoft.com/office/drawing/2014/main" id="{8B18544A-C1FB-4111-BD07-27D8B087BF8C}"/>
              </a:ext>
            </a:extLst>
          </p:cNvPr>
          <p:cNvSpPr txBox="1"/>
          <p:nvPr/>
        </p:nvSpPr>
        <p:spPr>
          <a:xfrm>
            <a:off x="2029843" y="5743149"/>
            <a:ext cx="1250471" cy="400110"/>
          </a:xfrm>
          <a:prstGeom prst="rect">
            <a:avLst/>
          </a:prstGeom>
          <a:solidFill>
            <a:schemeClr val="bg1"/>
          </a:solidFill>
        </p:spPr>
        <p:txBody>
          <a:bodyPr wrap="none" rtlCol="0">
            <a:spAutoFit/>
          </a:bodyPr>
          <a:lstStyle/>
          <a:p>
            <a:pPr algn="l"/>
            <a:r>
              <a:rPr lang="en-US" sz="2000" dirty="0"/>
              <a:t>Prediction</a:t>
            </a:r>
          </a:p>
        </p:txBody>
      </p:sp>
      <p:sp>
        <p:nvSpPr>
          <p:cNvPr id="8" name="TextBox 7">
            <a:extLst>
              <a:ext uri="{FF2B5EF4-FFF2-40B4-BE49-F238E27FC236}">
                <a16:creationId xmlns:a16="http://schemas.microsoft.com/office/drawing/2014/main" id="{8B769A69-121B-346A-07C6-EAF3060A20E2}"/>
              </a:ext>
            </a:extLst>
          </p:cNvPr>
          <p:cNvSpPr txBox="1"/>
          <p:nvPr/>
        </p:nvSpPr>
        <p:spPr>
          <a:xfrm>
            <a:off x="8124092" y="3708515"/>
            <a:ext cx="1250471" cy="400110"/>
          </a:xfrm>
          <a:prstGeom prst="rect">
            <a:avLst/>
          </a:prstGeom>
          <a:solidFill>
            <a:schemeClr val="bg1"/>
          </a:solidFill>
        </p:spPr>
        <p:txBody>
          <a:bodyPr wrap="none" rtlCol="0">
            <a:spAutoFit/>
          </a:bodyPr>
          <a:lstStyle/>
          <a:p>
            <a:pPr algn="l"/>
            <a:r>
              <a:rPr lang="en-US" sz="2000" dirty="0"/>
              <a:t>Prediction</a:t>
            </a:r>
          </a:p>
        </p:txBody>
      </p:sp>
      <p:sp>
        <p:nvSpPr>
          <p:cNvPr id="9" name="TextBox 8">
            <a:extLst>
              <a:ext uri="{FF2B5EF4-FFF2-40B4-BE49-F238E27FC236}">
                <a16:creationId xmlns:a16="http://schemas.microsoft.com/office/drawing/2014/main" id="{DFBF49AA-2408-7172-FD0E-402E4669E2F3}"/>
              </a:ext>
            </a:extLst>
          </p:cNvPr>
          <p:cNvSpPr txBox="1"/>
          <p:nvPr/>
        </p:nvSpPr>
        <p:spPr>
          <a:xfrm rot="16200000">
            <a:off x="-92521" y="3664486"/>
            <a:ext cx="1457194" cy="400110"/>
          </a:xfrm>
          <a:prstGeom prst="rect">
            <a:avLst/>
          </a:prstGeom>
          <a:solidFill>
            <a:schemeClr val="bg1"/>
          </a:solidFill>
        </p:spPr>
        <p:txBody>
          <a:bodyPr wrap="none" rtlCol="0">
            <a:spAutoFit/>
          </a:bodyPr>
          <a:lstStyle/>
          <a:p>
            <a:pPr algn="l"/>
            <a:r>
              <a:rPr lang="en-US" sz="2000" dirty="0"/>
              <a:t>Observation</a:t>
            </a:r>
          </a:p>
        </p:txBody>
      </p:sp>
      <p:sp>
        <p:nvSpPr>
          <p:cNvPr id="10" name="TextBox 9">
            <a:extLst>
              <a:ext uri="{FF2B5EF4-FFF2-40B4-BE49-F238E27FC236}">
                <a16:creationId xmlns:a16="http://schemas.microsoft.com/office/drawing/2014/main" id="{7272F0A9-B797-FC7A-F85B-8A6010985FD3}"/>
              </a:ext>
            </a:extLst>
          </p:cNvPr>
          <p:cNvSpPr txBox="1"/>
          <p:nvPr/>
        </p:nvSpPr>
        <p:spPr>
          <a:xfrm>
            <a:off x="1187455" y="1418101"/>
            <a:ext cx="3194721" cy="400110"/>
          </a:xfrm>
          <a:prstGeom prst="rect">
            <a:avLst/>
          </a:prstGeom>
          <a:noFill/>
        </p:spPr>
        <p:txBody>
          <a:bodyPr wrap="none" rtlCol="0">
            <a:spAutoFit/>
          </a:bodyPr>
          <a:lstStyle/>
          <a:p>
            <a:pPr algn="l"/>
            <a:r>
              <a:rPr lang="en-US" sz="2000" dirty="0"/>
              <a:t>Evaluation over 2017 test set</a:t>
            </a:r>
          </a:p>
        </p:txBody>
      </p:sp>
      <p:sp>
        <p:nvSpPr>
          <p:cNvPr id="11" name="TextBox 10">
            <a:extLst>
              <a:ext uri="{FF2B5EF4-FFF2-40B4-BE49-F238E27FC236}">
                <a16:creationId xmlns:a16="http://schemas.microsoft.com/office/drawing/2014/main" id="{E485ED50-5BD4-96B9-2D77-4E9F60F6C162}"/>
              </a:ext>
            </a:extLst>
          </p:cNvPr>
          <p:cNvSpPr txBox="1"/>
          <p:nvPr/>
        </p:nvSpPr>
        <p:spPr>
          <a:xfrm>
            <a:off x="1159233" y="1777058"/>
            <a:ext cx="3345788" cy="400110"/>
          </a:xfrm>
          <a:prstGeom prst="rect">
            <a:avLst/>
          </a:prstGeom>
          <a:solidFill>
            <a:schemeClr val="bg1"/>
          </a:solidFill>
        </p:spPr>
        <p:txBody>
          <a:bodyPr wrap="none" rtlCol="0">
            <a:spAutoFit/>
          </a:bodyPr>
          <a:lstStyle/>
          <a:p>
            <a:pPr algn="l"/>
            <a:r>
              <a:rPr lang="en-US" sz="2000" dirty="0"/>
              <a:t>R2=0.63 RMSE=2.1, MAE=1.17</a:t>
            </a:r>
          </a:p>
        </p:txBody>
      </p:sp>
    </p:spTree>
    <p:extLst>
      <p:ext uri="{BB962C8B-B14F-4D97-AF65-F5344CB8AC3E}">
        <p14:creationId xmlns:p14="http://schemas.microsoft.com/office/powerpoint/2010/main" val="10989256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082B5A52-57F4-B2E1-D0CF-F4F3B66FBE9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2322" r="16335"/>
          <a:stretch/>
        </p:blipFill>
        <p:spPr bwMode="auto">
          <a:xfrm>
            <a:off x="373181" y="1275696"/>
            <a:ext cx="3888505" cy="313514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C6A76DC-43A0-8027-BCA4-F59B53BC51B6}"/>
              </a:ext>
            </a:extLst>
          </p:cNvPr>
          <p:cNvSpPr>
            <a:spLocks noGrp="1"/>
          </p:cNvSpPr>
          <p:nvPr>
            <p:ph type="title"/>
          </p:nvPr>
        </p:nvSpPr>
        <p:spPr/>
        <p:txBody>
          <a:bodyPr>
            <a:normAutofit fontScale="90000"/>
          </a:bodyPr>
          <a:lstStyle/>
          <a:p>
            <a:r>
              <a:rPr lang="en-US" dirty="0"/>
              <a:t>Impact of extending the training database (2 years)</a:t>
            </a:r>
          </a:p>
        </p:txBody>
      </p:sp>
      <p:sp>
        <p:nvSpPr>
          <p:cNvPr id="4" name="TextBox 3">
            <a:extLst>
              <a:ext uri="{FF2B5EF4-FFF2-40B4-BE49-F238E27FC236}">
                <a16:creationId xmlns:a16="http://schemas.microsoft.com/office/drawing/2014/main" id="{6A074F0A-199E-DD29-2A85-15E0A19B65AC}"/>
              </a:ext>
            </a:extLst>
          </p:cNvPr>
          <p:cNvSpPr txBox="1"/>
          <p:nvPr/>
        </p:nvSpPr>
        <p:spPr>
          <a:xfrm>
            <a:off x="4083682" y="729261"/>
            <a:ext cx="6749989" cy="677108"/>
          </a:xfrm>
          <a:prstGeom prst="rect">
            <a:avLst/>
          </a:prstGeom>
          <a:noFill/>
        </p:spPr>
        <p:txBody>
          <a:bodyPr wrap="none" rtlCol="0">
            <a:spAutoFit/>
          </a:bodyPr>
          <a:lstStyle/>
          <a:p>
            <a:pPr algn="l"/>
            <a:r>
              <a:rPr lang="en-US" sz="1800" dirty="0"/>
              <a:t>Feedforward neural network (2 hidden layers, 60 neurons</a:t>
            </a:r>
            <a:r>
              <a:rPr lang="en-US" sz="1800" b="1" dirty="0"/>
              <a:t>,</a:t>
            </a:r>
            <a:r>
              <a:rPr lang="en-GB" sz="1800" i="0" u="none" strike="noStrike" dirty="0">
                <a:solidFill>
                  <a:srgbClr val="172B4D"/>
                </a:solidFill>
                <a:effectLst/>
              </a:rPr>
              <a:t> </a:t>
            </a:r>
            <a:r>
              <a:rPr lang="en-GB" sz="1800" i="0" u="none" strike="noStrike" dirty="0" err="1">
                <a:solidFill>
                  <a:srgbClr val="172B4D"/>
                </a:solidFill>
                <a:effectLst/>
              </a:rPr>
              <a:t>LeakyReLu</a:t>
            </a:r>
            <a:r>
              <a:rPr lang="en-GB" sz="1800" i="0" u="none" strike="noStrike" dirty="0">
                <a:solidFill>
                  <a:srgbClr val="172B4D"/>
                </a:solidFill>
                <a:effectLst/>
              </a:rPr>
              <a:t>)</a:t>
            </a:r>
            <a:r>
              <a:rPr lang="en-US" sz="1800" dirty="0"/>
              <a:t> </a:t>
            </a:r>
          </a:p>
          <a:p>
            <a:pPr algn="l"/>
            <a:endParaRPr lang="en-US" sz="2000" dirty="0"/>
          </a:p>
        </p:txBody>
      </p:sp>
      <p:sp>
        <p:nvSpPr>
          <p:cNvPr id="7" name="TextBox 6">
            <a:extLst>
              <a:ext uri="{FF2B5EF4-FFF2-40B4-BE49-F238E27FC236}">
                <a16:creationId xmlns:a16="http://schemas.microsoft.com/office/drawing/2014/main" id="{8B18544A-C1FB-4111-BD07-27D8B087BF8C}"/>
              </a:ext>
            </a:extLst>
          </p:cNvPr>
          <p:cNvSpPr txBox="1"/>
          <p:nvPr/>
        </p:nvSpPr>
        <p:spPr>
          <a:xfrm>
            <a:off x="1624392" y="4410839"/>
            <a:ext cx="1250471" cy="400110"/>
          </a:xfrm>
          <a:prstGeom prst="rect">
            <a:avLst/>
          </a:prstGeom>
          <a:solidFill>
            <a:schemeClr val="bg1"/>
          </a:solidFill>
        </p:spPr>
        <p:txBody>
          <a:bodyPr wrap="none" rtlCol="0">
            <a:spAutoFit/>
          </a:bodyPr>
          <a:lstStyle/>
          <a:p>
            <a:pPr algn="l"/>
            <a:r>
              <a:rPr lang="en-US" sz="2000" dirty="0"/>
              <a:t>Prediction</a:t>
            </a:r>
          </a:p>
        </p:txBody>
      </p:sp>
      <p:sp>
        <p:nvSpPr>
          <p:cNvPr id="9" name="TextBox 8">
            <a:extLst>
              <a:ext uri="{FF2B5EF4-FFF2-40B4-BE49-F238E27FC236}">
                <a16:creationId xmlns:a16="http://schemas.microsoft.com/office/drawing/2014/main" id="{DFBF49AA-2408-7172-FD0E-402E4669E2F3}"/>
              </a:ext>
            </a:extLst>
          </p:cNvPr>
          <p:cNvSpPr txBox="1"/>
          <p:nvPr/>
        </p:nvSpPr>
        <p:spPr>
          <a:xfrm rot="16200000">
            <a:off x="-155361" y="2743239"/>
            <a:ext cx="1457194" cy="400110"/>
          </a:xfrm>
          <a:prstGeom prst="rect">
            <a:avLst/>
          </a:prstGeom>
          <a:solidFill>
            <a:schemeClr val="bg1"/>
          </a:solidFill>
        </p:spPr>
        <p:txBody>
          <a:bodyPr wrap="none" rtlCol="0">
            <a:spAutoFit/>
          </a:bodyPr>
          <a:lstStyle/>
          <a:p>
            <a:pPr algn="l"/>
            <a:r>
              <a:rPr lang="en-US" sz="2000" dirty="0"/>
              <a:t>Observation</a:t>
            </a:r>
          </a:p>
        </p:txBody>
      </p:sp>
      <p:sp>
        <p:nvSpPr>
          <p:cNvPr id="10" name="TextBox 9">
            <a:extLst>
              <a:ext uri="{FF2B5EF4-FFF2-40B4-BE49-F238E27FC236}">
                <a16:creationId xmlns:a16="http://schemas.microsoft.com/office/drawing/2014/main" id="{7272F0A9-B797-FC7A-F85B-8A6010985FD3}"/>
              </a:ext>
            </a:extLst>
          </p:cNvPr>
          <p:cNvSpPr txBox="1"/>
          <p:nvPr/>
        </p:nvSpPr>
        <p:spPr>
          <a:xfrm>
            <a:off x="652268" y="875585"/>
            <a:ext cx="3194721" cy="400110"/>
          </a:xfrm>
          <a:prstGeom prst="rect">
            <a:avLst/>
          </a:prstGeom>
          <a:noFill/>
        </p:spPr>
        <p:txBody>
          <a:bodyPr wrap="none" rtlCol="0">
            <a:spAutoFit/>
          </a:bodyPr>
          <a:lstStyle/>
          <a:p>
            <a:pPr algn="l"/>
            <a:r>
              <a:rPr lang="en-US" sz="2000" dirty="0"/>
              <a:t>Evaluation over 2018 test set</a:t>
            </a:r>
          </a:p>
        </p:txBody>
      </p:sp>
      <p:sp>
        <p:nvSpPr>
          <p:cNvPr id="11" name="TextBox 10">
            <a:extLst>
              <a:ext uri="{FF2B5EF4-FFF2-40B4-BE49-F238E27FC236}">
                <a16:creationId xmlns:a16="http://schemas.microsoft.com/office/drawing/2014/main" id="{E485ED50-5BD4-96B9-2D77-4E9F60F6C162}"/>
              </a:ext>
            </a:extLst>
          </p:cNvPr>
          <p:cNvSpPr txBox="1"/>
          <p:nvPr/>
        </p:nvSpPr>
        <p:spPr>
          <a:xfrm>
            <a:off x="604145" y="1235932"/>
            <a:ext cx="3475631" cy="400110"/>
          </a:xfrm>
          <a:prstGeom prst="rect">
            <a:avLst/>
          </a:prstGeom>
          <a:solidFill>
            <a:schemeClr val="bg1"/>
          </a:solidFill>
        </p:spPr>
        <p:txBody>
          <a:bodyPr wrap="none" rtlCol="0">
            <a:spAutoFit/>
          </a:bodyPr>
          <a:lstStyle/>
          <a:p>
            <a:pPr algn="l"/>
            <a:r>
              <a:rPr lang="en-US" sz="2000" dirty="0"/>
              <a:t>R2=0.66 RMSE=2.00, MAE=1.15</a:t>
            </a:r>
          </a:p>
        </p:txBody>
      </p:sp>
      <p:pic>
        <p:nvPicPr>
          <p:cNvPr id="3078" name="Picture 6">
            <a:extLst>
              <a:ext uri="{FF2B5EF4-FFF2-40B4-BE49-F238E27FC236}">
                <a16:creationId xmlns:a16="http://schemas.microsoft.com/office/drawing/2014/main" id="{3F4004B4-474A-1678-FD66-C092EAE3BD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2177" y="1141104"/>
            <a:ext cx="3544108" cy="2658081"/>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a:extLst>
              <a:ext uri="{FF2B5EF4-FFF2-40B4-BE49-F238E27FC236}">
                <a16:creationId xmlns:a16="http://schemas.microsoft.com/office/drawing/2014/main" id="{903C685E-ABB1-9B04-FF17-AA545CA991D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846" t="8934" r="6402"/>
          <a:stretch/>
        </p:blipFill>
        <p:spPr bwMode="auto">
          <a:xfrm>
            <a:off x="8629462" y="1435987"/>
            <a:ext cx="3142700" cy="239155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4A5AD3F-223A-86BC-944A-F5DDADA58E7C}"/>
              </a:ext>
            </a:extLst>
          </p:cNvPr>
          <p:cNvSpPr txBox="1"/>
          <p:nvPr/>
        </p:nvSpPr>
        <p:spPr>
          <a:xfrm rot="16200000">
            <a:off x="5084037" y="2303458"/>
            <a:ext cx="505267" cy="400110"/>
          </a:xfrm>
          <a:prstGeom prst="rect">
            <a:avLst/>
          </a:prstGeom>
          <a:solidFill>
            <a:schemeClr val="bg1"/>
          </a:solidFill>
        </p:spPr>
        <p:txBody>
          <a:bodyPr wrap="none" rtlCol="0">
            <a:spAutoFit/>
          </a:bodyPr>
          <a:lstStyle/>
          <a:p>
            <a:pPr algn="l"/>
            <a:r>
              <a:rPr lang="en-US" sz="2000" dirty="0"/>
              <a:t>LAI</a:t>
            </a:r>
          </a:p>
        </p:txBody>
      </p:sp>
      <p:sp>
        <p:nvSpPr>
          <p:cNvPr id="5" name="TextBox 4">
            <a:extLst>
              <a:ext uri="{FF2B5EF4-FFF2-40B4-BE49-F238E27FC236}">
                <a16:creationId xmlns:a16="http://schemas.microsoft.com/office/drawing/2014/main" id="{6F665B62-88BD-47D1-12EF-2AF3263F9870}"/>
              </a:ext>
            </a:extLst>
          </p:cNvPr>
          <p:cNvSpPr txBox="1"/>
          <p:nvPr/>
        </p:nvSpPr>
        <p:spPr>
          <a:xfrm rot="16200000">
            <a:off x="8485105" y="2270088"/>
            <a:ext cx="505267" cy="400110"/>
          </a:xfrm>
          <a:prstGeom prst="rect">
            <a:avLst/>
          </a:prstGeom>
          <a:solidFill>
            <a:schemeClr val="bg1"/>
          </a:solidFill>
        </p:spPr>
        <p:txBody>
          <a:bodyPr wrap="none" rtlCol="0">
            <a:spAutoFit/>
          </a:bodyPr>
          <a:lstStyle/>
          <a:p>
            <a:pPr algn="l"/>
            <a:r>
              <a:rPr lang="en-US" sz="2000" dirty="0"/>
              <a:t>LAI</a:t>
            </a:r>
          </a:p>
        </p:txBody>
      </p:sp>
      <p:sp>
        <p:nvSpPr>
          <p:cNvPr id="12" name="TextBox 11">
            <a:extLst>
              <a:ext uri="{FF2B5EF4-FFF2-40B4-BE49-F238E27FC236}">
                <a16:creationId xmlns:a16="http://schemas.microsoft.com/office/drawing/2014/main" id="{4CCC994F-8924-8B0B-C777-727F347B7763}"/>
              </a:ext>
            </a:extLst>
          </p:cNvPr>
          <p:cNvSpPr txBox="1"/>
          <p:nvPr/>
        </p:nvSpPr>
        <p:spPr>
          <a:xfrm>
            <a:off x="5757750" y="1112745"/>
            <a:ext cx="2530393" cy="400110"/>
          </a:xfrm>
          <a:prstGeom prst="rect">
            <a:avLst/>
          </a:prstGeom>
          <a:solidFill>
            <a:schemeClr val="bg1"/>
          </a:solidFill>
        </p:spPr>
        <p:txBody>
          <a:bodyPr wrap="square" rtlCol="0">
            <a:spAutoFit/>
          </a:bodyPr>
          <a:lstStyle/>
          <a:p>
            <a:pPr algn="l"/>
            <a:r>
              <a:rPr lang="en-US" sz="2000" dirty="0"/>
              <a:t>Observed backscatter</a:t>
            </a:r>
          </a:p>
        </p:txBody>
      </p:sp>
      <p:sp>
        <p:nvSpPr>
          <p:cNvPr id="13" name="TextBox 12">
            <a:extLst>
              <a:ext uri="{FF2B5EF4-FFF2-40B4-BE49-F238E27FC236}">
                <a16:creationId xmlns:a16="http://schemas.microsoft.com/office/drawing/2014/main" id="{DC2001BA-D527-B029-380F-B828B1536E53}"/>
              </a:ext>
            </a:extLst>
          </p:cNvPr>
          <p:cNvSpPr txBox="1"/>
          <p:nvPr/>
        </p:nvSpPr>
        <p:spPr>
          <a:xfrm>
            <a:off x="8914945" y="1124510"/>
            <a:ext cx="2530393" cy="400110"/>
          </a:xfrm>
          <a:prstGeom prst="rect">
            <a:avLst/>
          </a:prstGeom>
          <a:solidFill>
            <a:schemeClr val="bg1"/>
          </a:solidFill>
        </p:spPr>
        <p:txBody>
          <a:bodyPr wrap="square" rtlCol="0">
            <a:spAutoFit/>
          </a:bodyPr>
          <a:lstStyle/>
          <a:p>
            <a:pPr algn="l"/>
            <a:r>
              <a:rPr lang="en-US" sz="2000" dirty="0"/>
              <a:t>predicted backscatter</a:t>
            </a:r>
          </a:p>
        </p:txBody>
      </p:sp>
      <p:sp>
        <p:nvSpPr>
          <p:cNvPr id="6" name="TextBox 5">
            <a:extLst>
              <a:ext uri="{FF2B5EF4-FFF2-40B4-BE49-F238E27FC236}">
                <a16:creationId xmlns:a16="http://schemas.microsoft.com/office/drawing/2014/main" id="{7546610E-624B-DDFB-FD07-FDB04BB21718}"/>
              </a:ext>
            </a:extLst>
          </p:cNvPr>
          <p:cNvSpPr txBox="1"/>
          <p:nvPr/>
        </p:nvSpPr>
        <p:spPr>
          <a:xfrm>
            <a:off x="5877694" y="3478582"/>
            <a:ext cx="2530393" cy="400110"/>
          </a:xfrm>
          <a:prstGeom prst="rect">
            <a:avLst/>
          </a:prstGeom>
          <a:solidFill>
            <a:schemeClr val="bg1"/>
          </a:solidFill>
        </p:spPr>
        <p:txBody>
          <a:bodyPr wrap="square" rtlCol="0">
            <a:spAutoFit/>
          </a:bodyPr>
          <a:lstStyle/>
          <a:p>
            <a:pPr algn="l"/>
            <a:r>
              <a:rPr lang="en-US" sz="2000" dirty="0"/>
              <a:t>Soil moisture</a:t>
            </a:r>
          </a:p>
        </p:txBody>
      </p:sp>
      <p:sp>
        <p:nvSpPr>
          <p:cNvPr id="8" name="TextBox 7">
            <a:extLst>
              <a:ext uri="{FF2B5EF4-FFF2-40B4-BE49-F238E27FC236}">
                <a16:creationId xmlns:a16="http://schemas.microsoft.com/office/drawing/2014/main" id="{C8D618C8-784F-9AC1-AA38-5FF3443C95A1}"/>
              </a:ext>
            </a:extLst>
          </p:cNvPr>
          <p:cNvSpPr txBox="1"/>
          <p:nvPr/>
        </p:nvSpPr>
        <p:spPr>
          <a:xfrm>
            <a:off x="9225427" y="3627489"/>
            <a:ext cx="2530393" cy="400110"/>
          </a:xfrm>
          <a:prstGeom prst="rect">
            <a:avLst/>
          </a:prstGeom>
          <a:solidFill>
            <a:schemeClr val="bg1"/>
          </a:solidFill>
        </p:spPr>
        <p:txBody>
          <a:bodyPr wrap="square" rtlCol="0">
            <a:spAutoFit/>
          </a:bodyPr>
          <a:lstStyle/>
          <a:p>
            <a:pPr algn="l"/>
            <a:r>
              <a:rPr lang="en-US" sz="2000" dirty="0"/>
              <a:t>Soil moisture</a:t>
            </a:r>
          </a:p>
        </p:txBody>
      </p:sp>
      <p:pic>
        <p:nvPicPr>
          <p:cNvPr id="10244" name="Picture 4">
            <a:extLst>
              <a:ext uri="{FF2B5EF4-FFF2-40B4-BE49-F238E27FC236}">
                <a16:creationId xmlns:a16="http://schemas.microsoft.com/office/drawing/2014/main" id="{CDB534D6-74D5-ABEA-898F-173AEEBFCFF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9313" y="3895805"/>
            <a:ext cx="4220730" cy="2995077"/>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884244B7-9781-4EE4-F1A1-90719235ACCC}"/>
              </a:ext>
            </a:extLst>
          </p:cNvPr>
          <p:cNvSpPr txBox="1"/>
          <p:nvPr/>
        </p:nvSpPr>
        <p:spPr>
          <a:xfrm>
            <a:off x="7434211" y="4210784"/>
            <a:ext cx="1252074" cy="400110"/>
          </a:xfrm>
          <a:prstGeom prst="rect">
            <a:avLst/>
          </a:prstGeom>
          <a:noFill/>
        </p:spPr>
        <p:txBody>
          <a:bodyPr wrap="none" rtlCol="0">
            <a:spAutoFit/>
          </a:bodyPr>
          <a:lstStyle/>
          <a:p>
            <a:pPr algn="l"/>
            <a:r>
              <a:rPr lang="en-US" sz="2000" dirty="0">
                <a:solidFill>
                  <a:srgbClr val="FFC000"/>
                </a:solidFill>
              </a:rPr>
              <a:t>prediction</a:t>
            </a:r>
          </a:p>
        </p:txBody>
      </p:sp>
      <p:sp>
        <p:nvSpPr>
          <p:cNvPr id="15" name="TextBox 14">
            <a:extLst>
              <a:ext uri="{FF2B5EF4-FFF2-40B4-BE49-F238E27FC236}">
                <a16:creationId xmlns:a16="http://schemas.microsoft.com/office/drawing/2014/main" id="{BE4EF785-7FCF-0AD0-3045-5476EEAE552B}"/>
              </a:ext>
            </a:extLst>
          </p:cNvPr>
          <p:cNvSpPr txBox="1"/>
          <p:nvPr/>
        </p:nvSpPr>
        <p:spPr>
          <a:xfrm>
            <a:off x="7577179" y="5064571"/>
            <a:ext cx="1421928" cy="400110"/>
          </a:xfrm>
          <a:prstGeom prst="rect">
            <a:avLst/>
          </a:prstGeom>
          <a:noFill/>
        </p:spPr>
        <p:txBody>
          <a:bodyPr wrap="none" rtlCol="0">
            <a:spAutoFit/>
          </a:bodyPr>
          <a:lstStyle/>
          <a:p>
            <a:pPr algn="l"/>
            <a:r>
              <a:rPr lang="en-US" sz="2000" dirty="0">
                <a:solidFill>
                  <a:schemeClr val="accent1"/>
                </a:solidFill>
              </a:rPr>
              <a:t>observation</a:t>
            </a:r>
          </a:p>
        </p:txBody>
      </p:sp>
      <p:sp>
        <p:nvSpPr>
          <p:cNvPr id="16" name="TextBox 15">
            <a:extLst>
              <a:ext uri="{FF2B5EF4-FFF2-40B4-BE49-F238E27FC236}">
                <a16:creationId xmlns:a16="http://schemas.microsoft.com/office/drawing/2014/main" id="{5A6990E7-C138-EB0B-6786-8BFEB94201B9}"/>
              </a:ext>
            </a:extLst>
          </p:cNvPr>
          <p:cNvSpPr txBox="1"/>
          <p:nvPr/>
        </p:nvSpPr>
        <p:spPr>
          <a:xfrm>
            <a:off x="4626566" y="4321764"/>
            <a:ext cx="2530393" cy="400110"/>
          </a:xfrm>
          <a:prstGeom prst="rect">
            <a:avLst/>
          </a:prstGeom>
          <a:solidFill>
            <a:schemeClr val="bg1"/>
          </a:solidFill>
        </p:spPr>
        <p:txBody>
          <a:bodyPr wrap="square" rtlCol="0">
            <a:spAutoFit/>
          </a:bodyPr>
          <a:lstStyle/>
          <a:p>
            <a:pPr algn="l"/>
            <a:r>
              <a:rPr lang="en-US" sz="2000" dirty="0"/>
              <a:t>Backscatter signal</a:t>
            </a:r>
          </a:p>
        </p:txBody>
      </p:sp>
    </p:spTree>
    <p:extLst>
      <p:ext uri="{BB962C8B-B14F-4D97-AF65-F5344CB8AC3E}">
        <p14:creationId xmlns:p14="http://schemas.microsoft.com/office/powerpoint/2010/main" val="876441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A76DC-43A0-8027-BCA4-F59B53BC51B6}"/>
              </a:ext>
            </a:extLst>
          </p:cNvPr>
          <p:cNvSpPr>
            <a:spLocks noGrp="1"/>
          </p:cNvSpPr>
          <p:nvPr>
            <p:ph type="title"/>
          </p:nvPr>
        </p:nvSpPr>
        <p:spPr/>
        <p:txBody>
          <a:bodyPr>
            <a:normAutofit fontScale="90000"/>
          </a:bodyPr>
          <a:lstStyle/>
          <a:p>
            <a:r>
              <a:rPr lang="en-US" dirty="0"/>
              <a:t>Impact of adding categorical variables</a:t>
            </a:r>
          </a:p>
        </p:txBody>
      </p:sp>
      <p:sp>
        <p:nvSpPr>
          <p:cNvPr id="4" name="TextBox 3">
            <a:extLst>
              <a:ext uri="{FF2B5EF4-FFF2-40B4-BE49-F238E27FC236}">
                <a16:creationId xmlns:a16="http://schemas.microsoft.com/office/drawing/2014/main" id="{6A074F0A-199E-DD29-2A85-15E0A19B65AC}"/>
              </a:ext>
            </a:extLst>
          </p:cNvPr>
          <p:cNvSpPr txBox="1"/>
          <p:nvPr/>
        </p:nvSpPr>
        <p:spPr>
          <a:xfrm>
            <a:off x="1527782" y="1280047"/>
            <a:ext cx="1004121" cy="707886"/>
          </a:xfrm>
          <a:prstGeom prst="rect">
            <a:avLst/>
          </a:prstGeom>
          <a:noFill/>
        </p:spPr>
        <p:txBody>
          <a:bodyPr wrap="none" rtlCol="0">
            <a:spAutoFit/>
          </a:bodyPr>
          <a:lstStyle/>
          <a:p>
            <a:pPr algn="l"/>
            <a:r>
              <a:rPr lang="en-US" sz="2000" dirty="0" err="1"/>
              <a:t>xgboost</a:t>
            </a:r>
            <a:endParaRPr lang="en-US" sz="2000" dirty="0"/>
          </a:p>
          <a:p>
            <a:pPr algn="l"/>
            <a:endParaRPr lang="en-US" sz="2000" dirty="0"/>
          </a:p>
        </p:txBody>
      </p:sp>
      <p:sp>
        <p:nvSpPr>
          <p:cNvPr id="7" name="TextBox 6">
            <a:extLst>
              <a:ext uri="{FF2B5EF4-FFF2-40B4-BE49-F238E27FC236}">
                <a16:creationId xmlns:a16="http://schemas.microsoft.com/office/drawing/2014/main" id="{8B18544A-C1FB-4111-BD07-27D8B087BF8C}"/>
              </a:ext>
            </a:extLst>
          </p:cNvPr>
          <p:cNvSpPr txBox="1"/>
          <p:nvPr/>
        </p:nvSpPr>
        <p:spPr>
          <a:xfrm>
            <a:off x="2029843" y="5743149"/>
            <a:ext cx="1250471" cy="400110"/>
          </a:xfrm>
          <a:prstGeom prst="rect">
            <a:avLst/>
          </a:prstGeom>
          <a:solidFill>
            <a:schemeClr val="bg1"/>
          </a:solidFill>
        </p:spPr>
        <p:txBody>
          <a:bodyPr wrap="none" rtlCol="0">
            <a:spAutoFit/>
          </a:bodyPr>
          <a:lstStyle/>
          <a:p>
            <a:pPr algn="l"/>
            <a:r>
              <a:rPr lang="en-US" sz="2000" dirty="0"/>
              <a:t>Prediction</a:t>
            </a:r>
          </a:p>
        </p:txBody>
      </p:sp>
      <p:sp>
        <p:nvSpPr>
          <p:cNvPr id="9" name="TextBox 8">
            <a:extLst>
              <a:ext uri="{FF2B5EF4-FFF2-40B4-BE49-F238E27FC236}">
                <a16:creationId xmlns:a16="http://schemas.microsoft.com/office/drawing/2014/main" id="{DFBF49AA-2408-7172-FD0E-402E4669E2F3}"/>
              </a:ext>
            </a:extLst>
          </p:cNvPr>
          <p:cNvSpPr txBox="1"/>
          <p:nvPr/>
        </p:nvSpPr>
        <p:spPr>
          <a:xfrm rot="16200000">
            <a:off x="-92521" y="3664486"/>
            <a:ext cx="1457194" cy="400110"/>
          </a:xfrm>
          <a:prstGeom prst="rect">
            <a:avLst/>
          </a:prstGeom>
          <a:solidFill>
            <a:schemeClr val="bg1"/>
          </a:solidFill>
        </p:spPr>
        <p:txBody>
          <a:bodyPr wrap="none" rtlCol="0">
            <a:spAutoFit/>
          </a:bodyPr>
          <a:lstStyle/>
          <a:p>
            <a:pPr algn="l"/>
            <a:r>
              <a:rPr lang="en-US" sz="2000" dirty="0"/>
              <a:t>Observation</a:t>
            </a:r>
          </a:p>
        </p:txBody>
      </p:sp>
      <p:sp>
        <p:nvSpPr>
          <p:cNvPr id="10" name="TextBox 9">
            <a:extLst>
              <a:ext uri="{FF2B5EF4-FFF2-40B4-BE49-F238E27FC236}">
                <a16:creationId xmlns:a16="http://schemas.microsoft.com/office/drawing/2014/main" id="{7272F0A9-B797-FC7A-F85B-8A6010985FD3}"/>
              </a:ext>
            </a:extLst>
          </p:cNvPr>
          <p:cNvSpPr txBox="1"/>
          <p:nvPr/>
        </p:nvSpPr>
        <p:spPr>
          <a:xfrm>
            <a:off x="983432" y="836288"/>
            <a:ext cx="3892284" cy="400110"/>
          </a:xfrm>
          <a:prstGeom prst="rect">
            <a:avLst/>
          </a:prstGeom>
          <a:noFill/>
        </p:spPr>
        <p:txBody>
          <a:bodyPr wrap="none" rtlCol="0">
            <a:spAutoFit/>
          </a:bodyPr>
          <a:lstStyle/>
          <a:p>
            <a:pPr algn="l"/>
            <a:r>
              <a:rPr lang="en-US" sz="2000" dirty="0"/>
              <a:t>Training 2016, Evaluation over 2017</a:t>
            </a:r>
          </a:p>
        </p:txBody>
      </p:sp>
      <p:sp>
        <p:nvSpPr>
          <p:cNvPr id="11" name="TextBox 10">
            <a:extLst>
              <a:ext uri="{FF2B5EF4-FFF2-40B4-BE49-F238E27FC236}">
                <a16:creationId xmlns:a16="http://schemas.microsoft.com/office/drawing/2014/main" id="{E485ED50-5BD4-96B9-2D77-4E9F60F6C162}"/>
              </a:ext>
            </a:extLst>
          </p:cNvPr>
          <p:cNvSpPr txBox="1"/>
          <p:nvPr/>
        </p:nvSpPr>
        <p:spPr>
          <a:xfrm>
            <a:off x="1129908" y="1711913"/>
            <a:ext cx="3337773" cy="400110"/>
          </a:xfrm>
          <a:prstGeom prst="rect">
            <a:avLst/>
          </a:prstGeom>
          <a:solidFill>
            <a:schemeClr val="bg1"/>
          </a:solidFill>
        </p:spPr>
        <p:txBody>
          <a:bodyPr wrap="none" rtlCol="0">
            <a:spAutoFit/>
          </a:bodyPr>
          <a:lstStyle/>
          <a:p>
            <a:pPr algn="l"/>
            <a:r>
              <a:rPr lang="en-US" sz="2000" dirty="0"/>
              <a:t>R2=0.7,  RMSE=1.77, MAE=1.8</a:t>
            </a:r>
          </a:p>
        </p:txBody>
      </p:sp>
      <p:sp>
        <p:nvSpPr>
          <p:cNvPr id="3" name="TextBox 2">
            <a:extLst>
              <a:ext uri="{FF2B5EF4-FFF2-40B4-BE49-F238E27FC236}">
                <a16:creationId xmlns:a16="http://schemas.microsoft.com/office/drawing/2014/main" id="{DEC8DFB8-C163-B768-D26F-120621C3C474}"/>
              </a:ext>
            </a:extLst>
          </p:cNvPr>
          <p:cNvSpPr txBox="1"/>
          <p:nvPr/>
        </p:nvSpPr>
        <p:spPr>
          <a:xfrm>
            <a:off x="7980898" y="1357970"/>
            <a:ext cx="514885" cy="707886"/>
          </a:xfrm>
          <a:prstGeom prst="rect">
            <a:avLst/>
          </a:prstGeom>
          <a:noFill/>
        </p:spPr>
        <p:txBody>
          <a:bodyPr wrap="none" rtlCol="0">
            <a:spAutoFit/>
          </a:bodyPr>
          <a:lstStyle/>
          <a:p>
            <a:pPr algn="l"/>
            <a:r>
              <a:rPr lang="en-US" sz="2000" dirty="0"/>
              <a:t>NN</a:t>
            </a:r>
          </a:p>
          <a:p>
            <a:pPr algn="l"/>
            <a:endParaRPr lang="en-US" sz="2000" dirty="0"/>
          </a:p>
        </p:txBody>
      </p:sp>
      <p:pic>
        <p:nvPicPr>
          <p:cNvPr id="3074" name="Picture 2">
            <a:extLst>
              <a:ext uri="{FF2B5EF4-FFF2-40B4-BE49-F238E27FC236}">
                <a16:creationId xmlns:a16="http://schemas.microsoft.com/office/drawing/2014/main" id="{7AF3A053-43A4-29EF-CACE-A53ADA3E681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2112" t="-7312" r="15553" b="7312"/>
          <a:stretch/>
        </p:blipFill>
        <p:spPr bwMode="auto">
          <a:xfrm>
            <a:off x="6408300" y="1577003"/>
            <a:ext cx="5291264" cy="416614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C8E86C2B-F21D-303C-5EF8-E880B7D51DA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2441" r="15224"/>
          <a:stretch/>
        </p:blipFill>
        <p:spPr bwMode="auto">
          <a:xfrm>
            <a:off x="460404" y="2033080"/>
            <a:ext cx="5112568" cy="4025446"/>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2B6951E4-B2A5-D716-BD7B-B2AE8207235D}"/>
              </a:ext>
            </a:extLst>
          </p:cNvPr>
          <p:cNvSpPr txBox="1"/>
          <p:nvPr/>
        </p:nvSpPr>
        <p:spPr>
          <a:xfrm>
            <a:off x="7032104" y="1668390"/>
            <a:ext cx="3207929" cy="400110"/>
          </a:xfrm>
          <a:prstGeom prst="rect">
            <a:avLst/>
          </a:prstGeom>
          <a:solidFill>
            <a:schemeClr val="bg1"/>
          </a:solidFill>
        </p:spPr>
        <p:txBody>
          <a:bodyPr wrap="none" rtlCol="0">
            <a:spAutoFit/>
          </a:bodyPr>
          <a:lstStyle/>
          <a:p>
            <a:pPr algn="l"/>
            <a:r>
              <a:rPr lang="en-US" sz="2000" dirty="0"/>
              <a:t>R2=0.5,  RMSE=2.3, MAE=1.2</a:t>
            </a:r>
          </a:p>
        </p:txBody>
      </p:sp>
      <p:sp>
        <p:nvSpPr>
          <p:cNvPr id="13" name="TextBox 12">
            <a:extLst>
              <a:ext uri="{FF2B5EF4-FFF2-40B4-BE49-F238E27FC236}">
                <a16:creationId xmlns:a16="http://schemas.microsoft.com/office/drawing/2014/main" id="{300B36AA-6C58-9B37-79BD-3A7C58397CBA}"/>
              </a:ext>
            </a:extLst>
          </p:cNvPr>
          <p:cNvSpPr txBox="1"/>
          <p:nvPr/>
        </p:nvSpPr>
        <p:spPr>
          <a:xfrm rot="16200000">
            <a:off x="5745497" y="3845748"/>
            <a:ext cx="1457194" cy="400110"/>
          </a:xfrm>
          <a:prstGeom prst="rect">
            <a:avLst/>
          </a:prstGeom>
          <a:solidFill>
            <a:schemeClr val="bg1"/>
          </a:solidFill>
        </p:spPr>
        <p:txBody>
          <a:bodyPr wrap="none" rtlCol="0">
            <a:spAutoFit/>
          </a:bodyPr>
          <a:lstStyle/>
          <a:p>
            <a:pPr algn="l"/>
            <a:r>
              <a:rPr lang="en-US" sz="2000" dirty="0"/>
              <a:t>Observation</a:t>
            </a:r>
          </a:p>
        </p:txBody>
      </p:sp>
      <p:sp>
        <p:nvSpPr>
          <p:cNvPr id="14" name="TextBox 13">
            <a:extLst>
              <a:ext uri="{FF2B5EF4-FFF2-40B4-BE49-F238E27FC236}">
                <a16:creationId xmlns:a16="http://schemas.microsoft.com/office/drawing/2014/main" id="{C5288EB1-3385-C286-AB39-ACD04142FEB8}"/>
              </a:ext>
            </a:extLst>
          </p:cNvPr>
          <p:cNvSpPr txBox="1"/>
          <p:nvPr/>
        </p:nvSpPr>
        <p:spPr>
          <a:xfrm rot="16200000">
            <a:off x="-236161" y="3812219"/>
            <a:ext cx="1457194" cy="400110"/>
          </a:xfrm>
          <a:prstGeom prst="rect">
            <a:avLst/>
          </a:prstGeom>
          <a:solidFill>
            <a:schemeClr val="bg1"/>
          </a:solidFill>
        </p:spPr>
        <p:txBody>
          <a:bodyPr wrap="none" rtlCol="0">
            <a:spAutoFit/>
          </a:bodyPr>
          <a:lstStyle/>
          <a:p>
            <a:pPr algn="l"/>
            <a:r>
              <a:rPr lang="en-US" sz="2000" dirty="0"/>
              <a:t>Observation</a:t>
            </a:r>
          </a:p>
        </p:txBody>
      </p:sp>
      <p:sp>
        <p:nvSpPr>
          <p:cNvPr id="15" name="TextBox 14">
            <a:extLst>
              <a:ext uri="{FF2B5EF4-FFF2-40B4-BE49-F238E27FC236}">
                <a16:creationId xmlns:a16="http://schemas.microsoft.com/office/drawing/2014/main" id="{829EA6E0-D40D-B716-88B1-C37BD24D21E5}"/>
              </a:ext>
            </a:extLst>
          </p:cNvPr>
          <p:cNvSpPr txBox="1"/>
          <p:nvPr/>
        </p:nvSpPr>
        <p:spPr>
          <a:xfrm>
            <a:off x="2182243" y="5895549"/>
            <a:ext cx="1250471" cy="400110"/>
          </a:xfrm>
          <a:prstGeom prst="rect">
            <a:avLst/>
          </a:prstGeom>
          <a:solidFill>
            <a:schemeClr val="bg1"/>
          </a:solidFill>
        </p:spPr>
        <p:txBody>
          <a:bodyPr wrap="none" rtlCol="0">
            <a:spAutoFit/>
          </a:bodyPr>
          <a:lstStyle/>
          <a:p>
            <a:pPr algn="l"/>
            <a:r>
              <a:rPr lang="en-US" sz="2000" dirty="0"/>
              <a:t>Prediction</a:t>
            </a:r>
          </a:p>
        </p:txBody>
      </p:sp>
      <p:sp>
        <p:nvSpPr>
          <p:cNvPr id="16" name="TextBox 15">
            <a:extLst>
              <a:ext uri="{FF2B5EF4-FFF2-40B4-BE49-F238E27FC236}">
                <a16:creationId xmlns:a16="http://schemas.microsoft.com/office/drawing/2014/main" id="{182DC735-6F27-AD31-A5AD-05DC6712D341}"/>
              </a:ext>
            </a:extLst>
          </p:cNvPr>
          <p:cNvSpPr txBox="1"/>
          <p:nvPr/>
        </p:nvSpPr>
        <p:spPr>
          <a:xfrm>
            <a:off x="8232292" y="5821446"/>
            <a:ext cx="1250471" cy="400110"/>
          </a:xfrm>
          <a:prstGeom prst="rect">
            <a:avLst/>
          </a:prstGeom>
          <a:solidFill>
            <a:schemeClr val="bg1"/>
          </a:solidFill>
        </p:spPr>
        <p:txBody>
          <a:bodyPr wrap="none" rtlCol="0">
            <a:spAutoFit/>
          </a:bodyPr>
          <a:lstStyle/>
          <a:p>
            <a:pPr algn="l"/>
            <a:r>
              <a:rPr lang="en-US" sz="2000" dirty="0"/>
              <a:t>Prediction</a:t>
            </a:r>
          </a:p>
        </p:txBody>
      </p:sp>
    </p:spTree>
    <p:extLst>
      <p:ext uri="{BB962C8B-B14F-4D97-AF65-F5344CB8AC3E}">
        <p14:creationId xmlns:p14="http://schemas.microsoft.com/office/powerpoint/2010/main" val="38382377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a:extLst>
              <a:ext uri="{FF2B5EF4-FFF2-40B4-BE49-F238E27FC236}">
                <a16:creationId xmlns:a16="http://schemas.microsoft.com/office/drawing/2014/main" id="{0F96ADCB-5395-682F-BE69-F2AC926A918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1685" r="16691"/>
          <a:stretch/>
        </p:blipFill>
        <p:spPr bwMode="auto">
          <a:xfrm>
            <a:off x="623392" y="2064594"/>
            <a:ext cx="4791679" cy="383725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C6A76DC-43A0-8027-BCA4-F59B53BC51B6}"/>
              </a:ext>
            </a:extLst>
          </p:cNvPr>
          <p:cNvSpPr>
            <a:spLocks noGrp="1"/>
          </p:cNvSpPr>
          <p:nvPr>
            <p:ph type="title"/>
          </p:nvPr>
        </p:nvSpPr>
        <p:spPr/>
        <p:txBody>
          <a:bodyPr>
            <a:normAutofit fontScale="90000"/>
          </a:bodyPr>
          <a:lstStyle/>
          <a:p>
            <a:r>
              <a:rPr lang="en-US" dirty="0"/>
              <a:t>Impact of adding latitude longitude</a:t>
            </a:r>
          </a:p>
        </p:txBody>
      </p:sp>
      <p:sp>
        <p:nvSpPr>
          <p:cNvPr id="7" name="TextBox 6">
            <a:extLst>
              <a:ext uri="{FF2B5EF4-FFF2-40B4-BE49-F238E27FC236}">
                <a16:creationId xmlns:a16="http://schemas.microsoft.com/office/drawing/2014/main" id="{8B18544A-C1FB-4111-BD07-27D8B087BF8C}"/>
              </a:ext>
            </a:extLst>
          </p:cNvPr>
          <p:cNvSpPr txBox="1"/>
          <p:nvPr/>
        </p:nvSpPr>
        <p:spPr>
          <a:xfrm>
            <a:off x="2029843" y="5743149"/>
            <a:ext cx="1250471" cy="400110"/>
          </a:xfrm>
          <a:prstGeom prst="rect">
            <a:avLst/>
          </a:prstGeom>
          <a:solidFill>
            <a:schemeClr val="bg1"/>
          </a:solidFill>
        </p:spPr>
        <p:txBody>
          <a:bodyPr wrap="none" rtlCol="0">
            <a:spAutoFit/>
          </a:bodyPr>
          <a:lstStyle/>
          <a:p>
            <a:pPr algn="l"/>
            <a:r>
              <a:rPr lang="en-US" sz="2000" dirty="0"/>
              <a:t>Prediction</a:t>
            </a:r>
          </a:p>
        </p:txBody>
      </p:sp>
      <p:sp>
        <p:nvSpPr>
          <p:cNvPr id="9" name="TextBox 8">
            <a:extLst>
              <a:ext uri="{FF2B5EF4-FFF2-40B4-BE49-F238E27FC236}">
                <a16:creationId xmlns:a16="http://schemas.microsoft.com/office/drawing/2014/main" id="{DFBF49AA-2408-7172-FD0E-402E4669E2F3}"/>
              </a:ext>
            </a:extLst>
          </p:cNvPr>
          <p:cNvSpPr txBox="1"/>
          <p:nvPr/>
        </p:nvSpPr>
        <p:spPr>
          <a:xfrm rot="16200000">
            <a:off x="-92521" y="3664486"/>
            <a:ext cx="1457194" cy="400110"/>
          </a:xfrm>
          <a:prstGeom prst="rect">
            <a:avLst/>
          </a:prstGeom>
          <a:solidFill>
            <a:schemeClr val="bg1"/>
          </a:solidFill>
        </p:spPr>
        <p:txBody>
          <a:bodyPr wrap="none" rtlCol="0">
            <a:spAutoFit/>
          </a:bodyPr>
          <a:lstStyle/>
          <a:p>
            <a:pPr algn="l"/>
            <a:r>
              <a:rPr lang="en-US" sz="2000" dirty="0"/>
              <a:t>Observation</a:t>
            </a:r>
          </a:p>
        </p:txBody>
      </p:sp>
      <p:sp>
        <p:nvSpPr>
          <p:cNvPr id="3" name="TextBox 2">
            <a:extLst>
              <a:ext uri="{FF2B5EF4-FFF2-40B4-BE49-F238E27FC236}">
                <a16:creationId xmlns:a16="http://schemas.microsoft.com/office/drawing/2014/main" id="{DDE84647-ECA9-9D74-0928-1C75102BEBE6}"/>
              </a:ext>
            </a:extLst>
          </p:cNvPr>
          <p:cNvSpPr txBox="1"/>
          <p:nvPr/>
        </p:nvSpPr>
        <p:spPr>
          <a:xfrm>
            <a:off x="1527782" y="1280047"/>
            <a:ext cx="1004121" cy="707886"/>
          </a:xfrm>
          <a:prstGeom prst="rect">
            <a:avLst/>
          </a:prstGeom>
          <a:noFill/>
        </p:spPr>
        <p:txBody>
          <a:bodyPr wrap="none" rtlCol="0">
            <a:spAutoFit/>
          </a:bodyPr>
          <a:lstStyle/>
          <a:p>
            <a:pPr algn="l"/>
            <a:r>
              <a:rPr lang="en-US" sz="2000" dirty="0" err="1"/>
              <a:t>xgboost</a:t>
            </a:r>
            <a:endParaRPr lang="en-US" sz="2000" dirty="0"/>
          </a:p>
          <a:p>
            <a:pPr algn="l"/>
            <a:endParaRPr lang="en-US" sz="2000" dirty="0"/>
          </a:p>
        </p:txBody>
      </p:sp>
      <p:sp>
        <p:nvSpPr>
          <p:cNvPr id="5" name="TextBox 4">
            <a:extLst>
              <a:ext uri="{FF2B5EF4-FFF2-40B4-BE49-F238E27FC236}">
                <a16:creationId xmlns:a16="http://schemas.microsoft.com/office/drawing/2014/main" id="{09150154-D4D5-93B5-7D8E-08B66B6436D0}"/>
              </a:ext>
            </a:extLst>
          </p:cNvPr>
          <p:cNvSpPr txBox="1"/>
          <p:nvPr/>
        </p:nvSpPr>
        <p:spPr>
          <a:xfrm>
            <a:off x="2029843" y="5743149"/>
            <a:ext cx="1250471" cy="400110"/>
          </a:xfrm>
          <a:prstGeom prst="rect">
            <a:avLst/>
          </a:prstGeom>
          <a:solidFill>
            <a:schemeClr val="bg1"/>
          </a:solidFill>
        </p:spPr>
        <p:txBody>
          <a:bodyPr wrap="none" rtlCol="0">
            <a:spAutoFit/>
          </a:bodyPr>
          <a:lstStyle/>
          <a:p>
            <a:pPr algn="l"/>
            <a:r>
              <a:rPr lang="en-US" sz="2000" dirty="0"/>
              <a:t>Prediction</a:t>
            </a:r>
          </a:p>
        </p:txBody>
      </p:sp>
      <p:sp>
        <p:nvSpPr>
          <p:cNvPr id="12" name="TextBox 11">
            <a:extLst>
              <a:ext uri="{FF2B5EF4-FFF2-40B4-BE49-F238E27FC236}">
                <a16:creationId xmlns:a16="http://schemas.microsoft.com/office/drawing/2014/main" id="{17CBD55A-B909-C354-D1E3-54B8738B566D}"/>
              </a:ext>
            </a:extLst>
          </p:cNvPr>
          <p:cNvSpPr txBox="1"/>
          <p:nvPr/>
        </p:nvSpPr>
        <p:spPr>
          <a:xfrm rot="16200000">
            <a:off x="-92521" y="3664486"/>
            <a:ext cx="1457194" cy="400110"/>
          </a:xfrm>
          <a:prstGeom prst="rect">
            <a:avLst/>
          </a:prstGeom>
          <a:solidFill>
            <a:schemeClr val="bg1"/>
          </a:solidFill>
        </p:spPr>
        <p:txBody>
          <a:bodyPr wrap="none" rtlCol="0">
            <a:spAutoFit/>
          </a:bodyPr>
          <a:lstStyle/>
          <a:p>
            <a:pPr algn="l"/>
            <a:r>
              <a:rPr lang="en-US" sz="2000" dirty="0"/>
              <a:t>Observation</a:t>
            </a:r>
          </a:p>
        </p:txBody>
      </p:sp>
      <p:sp>
        <p:nvSpPr>
          <p:cNvPr id="13" name="TextBox 12">
            <a:extLst>
              <a:ext uri="{FF2B5EF4-FFF2-40B4-BE49-F238E27FC236}">
                <a16:creationId xmlns:a16="http://schemas.microsoft.com/office/drawing/2014/main" id="{C2A0EB53-B700-7A0A-0A1D-9D5467BFA045}"/>
              </a:ext>
            </a:extLst>
          </p:cNvPr>
          <p:cNvSpPr txBox="1"/>
          <p:nvPr/>
        </p:nvSpPr>
        <p:spPr>
          <a:xfrm>
            <a:off x="1222919" y="787838"/>
            <a:ext cx="3892284" cy="400110"/>
          </a:xfrm>
          <a:prstGeom prst="rect">
            <a:avLst/>
          </a:prstGeom>
          <a:noFill/>
        </p:spPr>
        <p:txBody>
          <a:bodyPr wrap="none" rtlCol="0">
            <a:spAutoFit/>
          </a:bodyPr>
          <a:lstStyle/>
          <a:p>
            <a:pPr algn="l"/>
            <a:r>
              <a:rPr lang="en-US" sz="2000" dirty="0"/>
              <a:t>Training 2016, Evaluation over 2017</a:t>
            </a:r>
          </a:p>
        </p:txBody>
      </p:sp>
      <p:sp>
        <p:nvSpPr>
          <p:cNvPr id="14" name="TextBox 13">
            <a:extLst>
              <a:ext uri="{FF2B5EF4-FFF2-40B4-BE49-F238E27FC236}">
                <a16:creationId xmlns:a16="http://schemas.microsoft.com/office/drawing/2014/main" id="{B34126B2-066A-892F-C1CF-BE4A83A2E53E}"/>
              </a:ext>
            </a:extLst>
          </p:cNvPr>
          <p:cNvSpPr txBox="1"/>
          <p:nvPr/>
        </p:nvSpPr>
        <p:spPr>
          <a:xfrm>
            <a:off x="1129908" y="1711913"/>
            <a:ext cx="3337773" cy="400110"/>
          </a:xfrm>
          <a:prstGeom prst="rect">
            <a:avLst/>
          </a:prstGeom>
          <a:solidFill>
            <a:schemeClr val="bg1"/>
          </a:solidFill>
        </p:spPr>
        <p:txBody>
          <a:bodyPr wrap="none" rtlCol="0">
            <a:spAutoFit/>
          </a:bodyPr>
          <a:lstStyle/>
          <a:p>
            <a:pPr algn="l"/>
            <a:r>
              <a:rPr lang="en-US" sz="2000" dirty="0"/>
              <a:t>R2=0.88,  RMSE=1.2, MAE=0.9</a:t>
            </a:r>
          </a:p>
        </p:txBody>
      </p:sp>
      <p:sp>
        <p:nvSpPr>
          <p:cNvPr id="15" name="TextBox 14">
            <a:extLst>
              <a:ext uri="{FF2B5EF4-FFF2-40B4-BE49-F238E27FC236}">
                <a16:creationId xmlns:a16="http://schemas.microsoft.com/office/drawing/2014/main" id="{AC3B8B47-3D57-09AB-3691-E49DAE5A5EE8}"/>
              </a:ext>
            </a:extLst>
          </p:cNvPr>
          <p:cNvSpPr txBox="1"/>
          <p:nvPr/>
        </p:nvSpPr>
        <p:spPr>
          <a:xfrm>
            <a:off x="7980898" y="1357970"/>
            <a:ext cx="514885" cy="707886"/>
          </a:xfrm>
          <a:prstGeom prst="rect">
            <a:avLst/>
          </a:prstGeom>
          <a:noFill/>
        </p:spPr>
        <p:txBody>
          <a:bodyPr wrap="none" rtlCol="0">
            <a:spAutoFit/>
          </a:bodyPr>
          <a:lstStyle/>
          <a:p>
            <a:pPr algn="l"/>
            <a:r>
              <a:rPr lang="en-US" sz="2000" dirty="0"/>
              <a:t>NN</a:t>
            </a:r>
          </a:p>
          <a:p>
            <a:pPr algn="l"/>
            <a:endParaRPr lang="en-US" sz="2000" dirty="0"/>
          </a:p>
        </p:txBody>
      </p:sp>
      <p:sp>
        <p:nvSpPr>
          <p:cNvPr id="18" name="TextBox 17">
            <a:extLst>
              <a:ext uri="{FF2B5EF4-FFF2-40B4-BE49-F238E27FC236}">
                <a16:creationId xmlns:a16="http://schemas.microsoft.com/office/drawing/2014/main" id="{4D51E5BF-5AF3-7CCF-D108-EFE600F5031C}"/>
              </a:ext>
            </a:extLst>
          </p:cNvPr>
          <p:cNvSpPr txBox="1"/>
          <p:nvPr/>
        </p:nvSpPr>
        <p:spPr>
          <a:xfrm>
            <a:off x="7032104" y="1668390"/>
            <a:ext cx="3337773" cy="400110"/>
          </a:xfrm>
          <a:prstGeom prst="rect">
            <a:avLst/>
          </a:prstGeom>
          <a:solidFill>
            <a:schemeClr val="bg1"/>
          </a:solidFill>
        </p:spPr>
        <p:txBody>
          <a:bodyPr wrap="none" rtlCol="0">
            <a:spAutoFit/>
          </a:bodyPr>
          <a:lstStyle/>
          <a:p>
            <a:pPr algn="l"/>
            <a:r>
              <a:rPr lang="en-US" sz="2000" dirty="0"/>
              <a:t>R2=0.87,  RMSE=1.2, MAE=0.9</a:t>
            </a:r>
          </a:p>
        </p:txBody>
      </p:sp>
      <p:pic>
        <p:nvPicPr>
          <p:cNvPr id="4102" name="Picture 6">
            <a:extLst>
              <a:ext uri="{FF2B5EF4-FFF2-40B4-BE49-F238E27FC236}">
                <a16:creationId xmlns:a16="http://schemas.microsoft.com/office/drawing/2014/main" id="{84C914DC-9DDC-F216-E850-063CF6CDF0B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1956" r="16334"/>
          <a:stretch/>
        </p:blipFill>
        <p:spPr bwMode="auto">
          <a:xfrm>
            <a:off x="6369061" y="2079259"/>
            <a:ext cx="5085254" cy="406400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E12A14BC-07CF-7E13-B70E-01F451AD54BB}"/>
              </a:ext>
            </a:extLst>
          </p:cNvPr>
          <p:cNvSpPr txBox="1"/>
          <p:nvPr/>
        </p:nvSpPr>
        <p:spPr>
          <a:xfrm>
            <a:off x="7980898" y="5943204"/>
            <a:ext cx="1250471" cy="400110"/>
          </a:xfrm>
          <a:prstGeom prst="rect">
            <a:avLst/>
          </a:prstGeom>
          <a:solidFill>
            <a:schemeClr val="bg1"/>
          </a:solidFill>
        </p:spPr>
        <p:txBody>
          <a:bodyPr wrap="none" rtlCol="0">
            <a:spAutoFit/>
          </a:bodyPr>
          <a:lstStyle/>
          <a:p>
            <a:pPr algn="l"/>
            <a:r>
              <a:rPr lang="en-US" sz="2000" dirty="0"/>
              <a:t>Prediction</a:t>
            </a:r>
          </a:p>
        </p:txBody>
      </p:sp>
      <p:sp>
        <p:nvSpPr>
          <p:cNvPr id="20" name="TextBox 19">
            <a:extLst>
              <a:ext uri="{FF2B5EF4-FFF2-40B4-BE49-F238E27FC236}">
                <a16:creationId xmlns:a16="http://schemas.microsoft.com/office/drawing/2014/main" id="{D5FC9EA8-15D6-8EBE-BF60-73569E635F7D}"/>
              </a:ext>
            </a:extLst>
          </p:cNvPr>
          <p:cNvSpPr txBox="1"/>
          <p:nvPr/>
        </p:nvSpPr>
        <p:spPr>
          <a:xfrm rot="16200000">
            <a:off x="5640464" y="3962878"/>
            <a:ext cx="1457194" cy="400110"/>
          </a:xfrm>
          <a:prstGeom prst="rect">
            <a:avLst/>
          </a:prstGeom>
          <a:solidFill>
            <a:schemeClr val="bg1"/>
          </a:solidFill>
        </p:spPr>
        <p:txBody>
          <a:bodyPr wrap="none" rtlCol="0">
            <a:spAutoFit/>
          </a:bodyPr>
          <a:lstStyle/>
          <a:p>
            <a:pPr algn="l"/>
            <a:r>
              <a:rPr lang="en-US" sz="2000" dirty="0"/>
              <a:t>Observation</a:t>
            </a:r>
          </a:p>
        </p:txBody>
      </p:sp>
    </p:spTree>
    <p:extLst>
      <p:ext uri="{BB962C8B-B14F-4D97-AF65-F5344CB8AC3E}">
        <p14:creationId xmlns:p14="http://schemas.microsoft.com/office/powerpoint/2010/main" val="18547305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69EC3CF5-2CEC-8D6C-6BEA-E0065EA38AA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1140" r="16054"/>
          <a:stretch/>
        </p:blipFill>
        <p:spPr bwMode="auto">
          <a:xfrm>
            <a:off x="636075" y="1231845"/>
            <a:ext cx="4166047" cy="324411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C6A76DC-43A0-8027-BCA4-F59B53BC51B6}"/>
              </a:ext>
            </a:extLst>
          </p:cNvPr>
          <p:cNvSpPr>
            <a:spLocks noGrp="1"/>
          </p:cNvSpPr>
          <p:nvPr>
            <p:ph type="title"/>
          </p:nvPr>
        </p:nvSpPr>
        <p:spPr/>
        <p:txBody>
          <a:bodyPr>
            <a:normAutofit fontScale="90000"/>
          </a:bodyPr>
          <a:lstStyle/>
          <a:p>
            <a:r>
              <a:rPr lang="en-US" dirty="0"/>
              <a:t>Local ML at grid point scale</a:t>
            </a:r>
          </a:p>
        </p:txBody>
      </p:sp>
      <p:sp>
        <p:nvSpPr>
          <p:cNvPr id="7" name="TextBox 6">
            <a:extLst>
              <a:ext uri="{FF2B5EF4-FFF2-40B4-BE49-F238E27FC236}">
                <a16:creationId xmlns:a16="http://schemas.microsoft.com/office/drawing/2014/main" id="{8B18544A-C1FB-4111-BD07-27D8B087BF8C}"/>
              </a:ext>
            </a:extLst>
          </p:cNvPr>
          <p:cNvSpPr txBox="1"/>
          <p:nvPr/>
        </p:nvSpPr>
        <p:spPr>
          <a:xfrm>
            <a:off x="9184229" y="4149080"/>
            <a:ext cx="1250471" cy="400110"/>
          </a:xfrm>
          <a:prstGeom prst="rect">
            <a:avLst/>
          </a:prstGeom>
          <a:solidFill>
            <a:schemeClr val="bg1"/>
          </a:solidFill>
        </p:spPr>
        <p:txBody>
          <a:bodyPr wrap="none" rtlCol="0">
            <a:spAutoFit/>
          </a:bodyPr>
          <a:lstStyle/>
          <a:p>
            <a:pPr algn="l"/>
            <a:r>
              <a:rPr lang="en-US" sz="2000" dirty="0"/>
              <a:t>Prediction</a:t>
            </a:r>
          </a:p>
        </p:txBody>
      </p:sp>
      <p:sp>
        <p:nvSpPr>
          <p:cNvPr id="3" name="TextBox 2">
            <a:extLst>
              <a:ext uri="{FF2B5EF4-FFF2-40B4-BE49-F238E27FC236}">
                <a16:creationId xmlns:a16="http://schemas.microsoft.com/office/drawing/2014/main" id="{DDE84647-ECA9-9D74-0928-1C75102BEBE6}"/>
              </a:ext>
            </a:extLst>
          </p:cNvPr>
          <p:cNvSpPr txBox="1"/>
          <p:nvPr/>
        </p:nvSpPr>
        <p:spPr>
          <a:xfrm>
            <a:off x="5448135" y="695739"/>
            <a:ext cx="1004121" cy="707886"/>
          </a:xfrm>
          <a:prstGeom prst="rect">
            <a:avLst/>
          </a:prstGeom>
          <a:noFill/>
        </p:spPr>
        <p:txBody>
          <a:bodyPr wrap="none" rtlCol="0">
            <a:spAutoFit/>
          </a:bodyPr>
          <a:lstStyle/>
          <a:p>
            <a:pPr algn="l"/>
            <a:r>
              <a:rPr lang="en-US" sz="2000" dirty="0" err="1"/>
              <a:t>xgboost</a:t>
            </a:r>
            <a:endParaRPr lang="en-US" sz="2000" dirty="0"/>
          </a:p>
          <a:p>
            <a:pPr algn="l"/>
            <a:endParaRPr lang="en-US" sz="2000" dirty="0"/>
          </a:p>
        </p:txBody>
      </p:sp>
      <p:sp>
        <p:nvSpPr>
          <p:cNvPr id="5" name="TextBox 4">
            <a:extLst>
              <a:ext uri="{FF2B5EF4-FFF2-40B4-BE49-F238E27FC236}">
                <a16:creationId xmlns:a16="http://schemas.microsoft.com/office/drawing/2014/main" id="{09150154-D4D5-93B5-7D8E-08B66B6436D0}"/>
              </a:ext>
            </a:extLst>
          </p:cNvPr>
          <p:cNvSpPr txBox="1"/>
          <p:nvPr/>
        </p:nvSpPr>
        <p:spPr>
          <a:xfrm>
            <a:off x="1798437" y="4275908"/>
            <a:ext cx="1250471" cy="400110"/>
          </a:xfrm>
          <a:prstGeom prst="rect">
            <a:avLst/>
          </a:prstGeom>
          <a:solidFill>
            <a:schemeClr val="bg1"/>
          </a:solidFill>
        </p:spPr>
        <p:txBody>
          <a:bodyPr wrap="none" rtlCol="0">
            <a:spAutoFit/>
          </a:bodyPr>
          <a:lstStyle/>
          <a:p>
            <a:pPr algn="l"/>
            <a:r>
              <a:rPr lang="en-US" sz="2000" dirty="0"/>
              <a:t>Prediction</a:t>
            </a:r>
          </a:p>
        </p:txBody>
      </p:sp>
      <p:sp>
        <p:nvSpPr>
          <p:cNvPr id="12" name="TextBox 11">
            <a:extLst>
              <a:ext uri="{FF2B5EF4-FFF2-40B4-BE49-F238E27FC236}">
                <a16:creationId xmlns:a16="http://schemas.microsoft.com/office/drawing/2014/main" id="{17CBD55A-B909-C354-D1E3-54B8738B566D}"/>
              </a:ext>
            </a:extLst>
          </p:cNvPr>
          <p:cNvSpPr txBox="1"/>
          <p:nvPr/>
        </p:nvSpPr>
        <p:spPr>
          <a:xfrm rot="16200000">
            <a:off x="-22111" y="2653849"/>
            <a:ext cx="1457194" cy="400110"/>
          </a:xfrm>
          <a:prstGeom prst="rect">
            <a:avLst/>
          </a:prstGeom>
          <a:solidFill>
            <a:schemeClr val="bg1"/>
          </a:solidFill>
        </p:spPr>
        <p:txBody>
          <a:bodyPr wrap="none" rtlCol="0">
            <a:spAutoFit/>
          </a:bodyPr>
          <a:lstStyle/>
          <a:p>
            <a:pPr algn="l"/>
            <a:r>
              <a:rPr lang="en-US" sz="2000" dirty="0"/>
              <a:t>Observation</a:t>
            </a:r>
          </a:p>
        </p:txBody>
      </p:sp>
      <p:sp>
        <p:nvSpPr>
          <p:cNvPr id="13" name="TextBox 12">
            <a:extLst>
              <a:ext uri="{FF2B5EF4-FFF2-40B4-BE49-F238E27FC236}">
                <a16:creationId xmlns:a16="http://schemas.microsoft.com/office/drawing/2014/main" id="{C2A0EB53-B700-7A0A-0A1D-9D5467BFA045}"/>
              </a:ext>
            </a:extLst>
          </p:cNvPr>
          <p:cNvSpPr txBox="1"/>
          <p:nvPr/>
        </p:nvSpPr>
        <p:spPr>
          <a:xfrm>
            <a:off x="1102766" y="735052"/>
            <a:ext cx="2368149" cy="400110"/>
          </a:xfrm>
          <a:prstGeom prst="rect">
            <a:avLst/>
          </a:prstGeom>
          <a:noFill/>
        </p:spPr>
        <p:txBody>
          <a:bodyPr wrap="none" rtlCol="0">
            <a:spAutoFit/>
          </a:bodyPr>
          <a:lstStyle/>
          <a:p>
            <a:pPr algn="l"/>
            <a:r>
              <a:rPr lang="en-US" sz="2000" dirty="0"/>
              <a:t>Evaluation over 2017</a:t>
            </a:r>
          </a:p>
        </p:txBody>
      </p:sp>
      <p:sp>
        <p:nvSpPr>
          <p:cNvPr id="14" name="TextBox 13">
            <a:extLst>
              <a:ext uri="{FF2B5EF4-FFF2-40B4-BE49-F238E27FC236}">
                <a16:creationId xmlns:a16="http://schemas.microsoft.com/office/drawing/2014/main" id="{B34126B2-066A-892F-C1CF-BE4A83A2E53E}"/>
              </a:ext>
            </a:extLst>
          </p:cNvPr>
          <p:cNvSpPr txBox="1"/>
          <p:nvPr/>
        </p:nvSpPr>
        <p:spPr>
          <a:xfrm>
            <a:off x="913957" y="1114059"/>
            <a:ext cx="3467616" cy="400110"/>
          </a:xfrm>
          <a:prstGeom prst="rect">
            <a:avLst/>
          </a:prstGeom>
          <a:solidFill>
            <a:schemeClr val="bg1"/>
          </a:solidFill>
        </p:spPr>
        <p:txBody>
          <a:bodyPr wrap="none" rtlCol="0">
            <a:spAutoFit/>
          </a:bodyPr>
          <a:lstStyle/>
          <a:p>
            <a:pPr algn="l"/>
            <a:r>
              <a:rPr lang="en-US" sz="2000" dirty="0"/>
              <a:t>R2=0.9,  RMSE=0.88, MAE=0.74</a:t>
            </a:r>
          </a:p>
        </p:txBody>
      </p:sp>
      <p:pic>
        <p:nvPicPr>
          <p:cNvPr id="1028" name="Picture 4">
            <a:extLst>
              <a:ext uri="{FF2B5EF4-FFF2-40B4-BE49-F238E27FC236}">
                <a16:creationId xmlns:a16="http://schemas.microsoft.com/office/drawing/2014/main" id="{D385D524-DB72-897C-4B61-0B0940E02B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79342" y="1101106"/>
            <a:ext cx="3030122" cy="3030122"/>
          </a:xfrm>
          <a:prstGeom prst="rect">
            <a:avLst/>
          </a:prstGeom>
          <a:noFill/>
          <a:extLst>
            <a:ext uri="{909E8E84-426E-40DD-AFC4-6F175D3DCCD1}">
              <a14:hiddenFill xmlns:a14="http://schemas.microsoft.com/office/drawing/2010/main">
                <a:solidFill>
                  <a:srgbClr val="FFFFFF"/>
                </a:solidFill>
              </a14:hiddenFill>
            </a:ext>
          </a:extLst>
        </p:spPr>
      </p:pic>
      <p:pic>
        <p:nvPicPr>
          <p:cNvPr id="11266" name="Picture 2">
            <a:extLst>
              <a:ext uri="{FF2B5EF4-FFF2-40B4-BE49-F238E27FC236}">
                <a16:creationId xmlns:a16="http://schemas.microsoft.com/office/drawing/2014/main" id="{E07A5A3A-0D80-159D-1EF2-421E710D62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13799" y="4275445"/>
            <a:ext cx="3256010" cy="2442008"/>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a:extLst>
              <a:ext uri="{FF2B5EF4-FFF2-40B4-BE49-F238E27FC236}">
                <a16:creationId xmlns:a16="http://schemas.microsoft.com/office/drawing/2014/main" id="{450BCBC4-99C9-5FF4-4A79-8FA1F87E9C4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818" t="6673" r="4818"/>
          <a:stretch/>
        </p:blipFill>
        <p:spPr bwMode="auto">
          <a:xfrm>
            <a:off x="8472264" y="4453331"/>
            <a:ext cx="2843337" cy="220239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1216EE9-E929-54B1-D654-E4DA0BF15AA2}"/>
              </a:ext>
            </a:extLst>
          </p:cNvPr>
          <p:cNvSpPr txBox="1"/>
          <p:nvPr/>
        </p:nvSpPr>
        <p:spPr>
          <a:xfrm>
            <a:off x="5964484" y="4180522"/>
            <a:ext cx="1148841" cy="400110"/>
          </a:xfrm>
          <a:prstGeom prst="rect">
            <a:avLst/>
          </a:prstGeom>
          <a:solidFill>
            <a:schemeClr val="bg1"/>
          </a:solidFill>
        </p:spPr>
        <p:txBody>
          <a:bodyPr wrap="none" rtlCol="0">
            <a:spAutoFit/>
          </a:bodyPr>
          <a:lstStyle/>
          <a:p>
            <a:pPr algn="l"/>
            <a:r>
              <a:rPr lang="en-US" sz="2000" dirty="0"/>
              <a:t>Raw data</a:t>
            </a:r>
          </a:p>
        </p:txBody>
      </p:sp>
      <p:sp>
        <p:nvSpPr>
          <p:cNvPr id="6" name="TextBox 5">
            <a:extLst>
              <a:ext uri="{FF2B5EF4-FFF2-40B4-BE49-F238E27FC236}">
                <a16:creationId xmlns:a16="http://schemas.microsoft.com/office/drawing/2014/main" id="{F7CA6255-04AD-CE8A-83DA-B51D4F83F0E1}"/>
              </a:ext>
            </a:extLst>
          </p:cNvPr>
          <p:cNvSpPr txBox="1"/>
          <p:nvPr/>
        </p:nvSpPr>
        <p:spPr>
          <a:xfrm rot="16200000">
            <a:off x="4972245" y="5296393"/>
            <a:ext cx="505267" cy="400110"/>
          </a:xfrm>
          <a:prstGeom prst="rect">
            <a:avLst/>
          </a:prstGeom>
          <a:solidFill>
            <a:schemeClr val="bg1"/>
          </a:solidFill>
        </p:spPr>
        <p:txBody>
          <a:bodyPr wrap="none" rtlCol="0">
            <a:spAutoFit/>
          </a:bodyPr>
          <a:lstStyle/>
          <a:p>
            <a:pPr algn="l"/>
            <a:r>
              <a:rPr lang="en-US" sz="2000" dirty="0"/>
              <a:t>LAI</a:t>
            </a:r>
          </a:p>
        </p:txBody>
      </p:sp>
      <p:sp>
        <p:nvSpPr>
          <p:cNvPr id="8" name="TextBox 7">
            <a:extLst>
              <a:ext uri="{FF2B5EF4-FFF2-40B4-BE49-F238E27FC236}">
                <a16:creationId xmlns:a16="http://schemas.microsoft.com/office/drawing/2014/main" id="{59398023-EDAE-D793-DED3-DD3604CB5A96}"/>
              </a:ext>
            </a:extLst>
          </p:cNvPr>
          <p:cNvSpPr txBox="1"/>
          <p:nvPr/>
        </p:nvSpPr>
        <p:spPr>
          <a:xfrm>
            <a:off x="6057614" y="6517398"/>
            <a:ext cx="1547347" cy="400110"/>
          </a:xfrm>
          <a:prstGeom prst="rect">
            <a:avLst/>
          </a:prstGeom>
          <a:solidFill>
            <a:schemeClr val="bg1"/>
          </a:solidFill>
        </p:spPr>
        <p:txBody>
          <a:bodyPr wrap="none" rtlCol="0">
            <a:spAutoFit/>
          </a:bodyPr>
          <a:lstStyle/>
          <a:p>
            <a:pPr algn="l"/>
            <a:r>
              <a:rPr lang="en-US" sz="2000" dirty="0"/>
              <a:t>Soil moisture</a:t>
            </a:r>
          </a:p>
        </p:txBody>
      </p:sp>
      <p:sp>
        <p:nvSpPr>
          <p:cNvPr id="10" name="TextBox 9">
            <a:extLst>
              <a:ext uri="{FF2B5EF4-FFF2-40B4-BE49-F238E27FC236}">
                <a16:creationId xmlns:a16="http://schemas.microsoft.com/office/drawing/2014/main" id="{50C19A74-810E-88C5-861E-04739DCC3ED1}"/>
              </a:ext>
            </a:extLst>
          </p:cNvPr>
          <p:cNvSpPr txBox="1"/>
          <p:nvPr/>
        </p:nvSpPr>
        <p:spPr>
          <a:xfrm>
            <a:off x="9184229" y="6487846"/>
            <a:ext cx="1547347" cy="400110"/>
          </a:xfrm>
          <a:prstGeom prst="rect">
            <a:avLst/>
          </a:prstGeom>
          <a:solidFill>
            <a:schemeClr val="bg1"/>
          </a:solidFill>
        </p:spPr>
        <p:txBody>
          <a:bodyPr wrap="none" rtlCol="0">
            <a:spAutoFit/>
          </a:bodyPr>
          <a:lstStyle/>
          <a:p>
            <a:pPr algn="l"/>
            <a:r>
              <a:rPr lang="en-US" sz="2000" dirty="0"/>
              <a:t>Soil moisture</a:t>
            </a:r>
          </a:p>
        </p:txBody>
      </p:sp>
    </p:spTree>
    <p:extLst>
      <p:ext uri="{BB962C8B-B14F-4D97-AF65-F5344CB8AC3E}">
        <p14:creationId xmlns:p14="http://schemas.microsoft.com/office/powerpoint/2010/main" val="475564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page17image1010715808">
            <a:extLst>
              <a:ext uri="{FF2B5EF4-FFF2-40B4-BE49-F238E27FC236}">
                <a16:creationId xmlns:a16="http://schemas.microsoft.com/office/drawing/2014/main" id="{652853C2-1C02-A31C-E252-449CDCA758A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652" t="33924" b="32710"/>
          <a:stretch/>
        </p:blipFill>
        <p:spPr bwMode="auto">
          <a:xfrm>
            <a:off x="8956396" y="1010422"/>
            <a:ext cx="2880320" cy="240491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C6A76DC-43A0-8027-BCA4-F59B53BC51B6}"/>
              </a:ext>
            </a:extLst>
          </p:cNvPr>
          <p:cNvSpPr>
            <a:spLocks noGrp="1"/>
          </p:cNvSpPr>
          <p:nvPr>
            <p:ph type="title"/>
          </p:nvPr>
        </p:nvSpPr>
        <p:spPr>
          <a:xfrm>
            <a:off x="1233397" y="80472"/>
            <a:ext cx="10573279" cy="428308"/>
          </a:xfrm>
        </p:spPr>
        <p:txBody>
          <a:bodyPr>
            <a:normAutofit fontScale="90000"/>
          </a:bodyPr>
          <a:lstStyle/>
          <a:p>
            <a:r>
              <a:rPr lang="en-US" dirty="0"/>
              <a:t>Introduction</a:t>
            </a:r>
          </a:p>
        </p:txBody>
      </p:sp>
      <p:sp>
        <p:nvSpPr>
          <p:cNvPr id="3" name="TextBox 2">
            <a:extLst>
              <a:ext uri="{FF2B5EF4-FFF2-40B4-BE49-F238E27FC236}">
                <a16:creationId xmlns:a16="http://schemas.microsoft.com/office/drawing/2014/main" id="{29196A46-0B93-2918-0AC4-2BFE39E3087B}"/>
              </a:ext>
            </a:extLst>
          </p:cNvPr>
          <p:cNvSpPr txBox="1"/>
          <p:nvPr/>
        </p:nvSpPr>
        <p:spPr>
          <a:xfrm>
            <a:off x="545255" y="2219111"/>
            <a:ext cx="11664977" cy="5378395"/>
          </a:xfrm>
          <a:prstGeom prst="rect">
            <a:avLst/>
          </a:prstGeom>
          <a:noFill/>
        </p:spPr>
        <p:txBody>
          <a:bodyPr wrap="square" rtlCol="0">
            <a:spAutoFit/>
          </a:bodyPr>
          <a:lstStyle/>
          <a:p>
            <a:pPr marL="285750" lvl="0" indent="-285750">
              <a:spcAft>
                <a:spcPts val="300"/>
              </a:spcAft>
              <a:buFont typeface="Wingdings" pitchFamily="2" charset="2"/>
              <a:buChar char="Ø"/>
              <a:tabLst>
                <a:tab pos="228600" algn="l"/>
              </a:tabLst>
            </a:pPr>
            <a:endParaRPr lang="en-US" sz="1800" dirty="0">
              <a:solidFill>
                <a:srgbClr val="FF0000"/>
              </a:solidFill>
            </a:endParaRPr>
          </a:p>
          <a:p>
            <a:pPr lvl="0">
              <a:spcAft>
                <a:spcPts val="300"/>
              </a:spcAft>
              <a:tabLst>
                <a:tab pos="228600" algn="l"/>
              </a:tabLst>
            </a:pPr>
            <a:endParaRPr lang="en-US" sz="1800" dirty="0">
              <a:solidFill>
                <a:srgbClr val="FF0000"/>
              </a:solidFill>
            </a:endParaRPr>
          </a:p>
          <a:p>
            <a:pPr marL="285750" lvl="0" indent="-285750">
              <a:spcAft>
                <a:spcPts val="300"/>
              </a:spcAft>
              <a:buFont typeface="Wingdings" pitchFamily="2" charset="2"/>
              <a:buChar char="Ø"/>
              <a:tabLst>
                <a:tab pos="228600" algn="l"/>
              </a:tabLst>
            </a:pPr>
            <a:r>
              <a:rPr lang="en-US" sz="1800" dirty="0">
                <a:solidFill>
                  <a:srgbClr val="FF0000"/>
                </a:solidFill>
              </a:rPr>
              <a:t>Why assimilating level-1 satellite observations instead of soil moisture retrieval ?</a:t>
            </a:r>
          </a:p>
          <a:p>
            <a:pPr marL="562996" lvl="1" indent="-285750">
              <a:spcAft>
                <a:spcPts val="300"/>
              </a:spcAft>
              <a:buFont typeface="Arial" panose="020B0604020202020204" pitchFamily="34" charset="0"/>
              <a:buChar char="•"/>
              <a:tabLst>
                <a:tab pos="228600" algn="l"/>
              </a:tabLst>
            </a:pPr>
            <a:r>
              <a:rPr lang="en-US" sz="1800" dirty="0"/>
              <a:t>More accurate  quantification of uncertainties</a:t>
            </a:r>
          </a:p>
          <a:p>
            <a:pPr marL="562996" lvl="1" indent="-285750">
              <a:spcAft>
                <a:spcPts val="300"/>
              </a:spcAft>
              <a:buFont typeface="Arial" panose="020B0604020202020204" pitchFamily="34" charset="0"/>
              <a:buChar char="•"/>
              <a:tabLst>
                <a:tab pos="228600" algn="l"/>
              </a:tabLst>
            </a:pPr>
            <a:r>
              <a:rPr lang="en-US" sz="1800" dirty="0"/>
              <a:t>Analyze not only soil moisture but also vegetation variables</a:t>
            </a:r>
          </a:p>
          <a:p>
            <a:pPr marL="562996" lvl="1" indent="-285750">
              <a:spcAft>
                <a:spcPts val="300"/>
              </a:spcAft>
              <a:buFont typeface="Arial" panose="020B0604020202020204" pitchFamily="34" charset="0"/>
              <a:buChar char="•"/>
              <a:tabLst>
                <a:tab pos="228600" algn="l"/>
              </a:tabLst>
            </a:pPr>
            <a:r>
              <a:rPr lang="en-US" sz="1800" dirty="0"/>
              <a:t>Consistent with NWP radiance DA framework</a:t>
            </a:r>
          </a:p>
          <a:p>
            <a:pPr marL="562996" lvl="1" indent="-285750">
              <a:spcAft>
                <a:spcPts val="300"/>
              </a:spcAft>
              <a:buFont typeface="Arial" panose="020B0604020202020204" pitchFamily="34" charset="0"/>
              <a:buChar char="•"/>
              <a:tabLst>
                <a:tab pos="228600" algn="l"/>
              </a:tabLst>
            </a:pPr>
            <a:endParaRPr lang="en-US" sz="1800" dirty="0"/>
          </a:p>
          <a:p>
            <a:pPr lvl="1">
              <a:spcAft>
                <a:spcPts val="300"/>
              </a:spcAft>
              <a:tabLst>
                <a:tab pos="228600" algn="l"/>
              </a:tabLst>
            </a:pPr>
            <a:endParaRPr lang="en-US" sz="1800" dirty="0"/>
          </a:p>
          <a:p>
            <a:pPr lvl="1">
              <a:spcAft>
                <a:spcPts val="300"/>
              </a:spcAft>
              <a:tabLst>
                <a:tab pos="228600" algn="l"/>
              </a:tabLst>
            </a:pPr>
            <a:endParaRPr lang="en-US" sz="1800" dirty="0">
              <a:solidFill>
                <a:srgbClr val="FF0000"/>
              </a:solidFill>
            </a:endParaRPr>
          </a:p>
          <a:p>
            <a:pPr marL="285750" lvl="0" indent="-285750">
              <a:spcAft>
                <a:spcPts val="300"/>
              </a:spcAft>
              <a:buFont typeface="Wingdings" pitchFamily="2" charset="2"/>
              <a:buChar char="Ø"/>
              <a:tabLst>
                <a:tab pos="228600" algn="l"/>
              </a:tabLst>
            </a:pPr>
            <a:r>
              <a:rPr lang="en-US" sz="1800" dirty="0">
                <a:solidFill>
                  <a:srgbClr val="FF0000"/>
                </a:solidFill>
              </a:rPr>
              <a:t>Why statistical observation operator ?</a:t>
            </a:r>
          </a:p>
          <a:p>
            <a:pPr marL="562996" lvl="1" indent="-285750">
              <a:spcAft>
                <a:spcPts val="300"/>
              </a:spcAft>
              <a:buFont typeface="Arial" panose="020B0604020202020204" pitchFamily="34" charset="0"/>
              <a:buChar char="•"/>
              <a:tabLst>
                <a:tab pos="228600" algn="l"/>
              </a:tabLst>
            </a:pPr>
            <a:r>
              <a:rPr lang="en-US" sz="1800" dirty="0"/>
              <a:t>Large uncertainties in physical-based model for land surface: e.g. surface heterogeneity, volume scattering, subsurface scattering</a:t>
            </a:r>
          </a:p>
          <a:p>
            <a:pPr marL="562996" lvl="1" indent="-285750">
              <a:spcAft>
                <a:spcPts val="300"/>
              </a:spcAft>
              <a:buFont typeface="Arial" panose="020B0604020202020204" pitchFamily="34" charset="0"/>
              <a:buChar char="•"/>
              <a:tabLst>
                <a:tab pos="228600" algn="l"/>
              </a:tabLst>
            </a:pPr>
            <a:r>
              <a:rPr lang="en-US" sz="1800" dirty="0"/>
              <a:t>Remove bias between model and retrieval</a:t>
            </a:r>
          </a:p>
          <a:p>
            <a:pPr marL="285750" lvl="0" indent="-285750">
              <a:spcAft>
                <a:spcPts val="300"/>
              </a:spcAft>
              <a:buFont typeface="Wingdings" pitchFamily="2" charset="2"/>
              <a:buChar char="Ø"/>
              <a:tabLst>
                <a:tab pos="228600" algn="l"/>
              </a:tabLst>
            </a:pPr>
            <a:endParaRPr lang="en-US" sz="1800" dirty="0">
              <a:solidFill>
                <a:srgbClr val="FF0000"/>
              </a:solidFill>
            </a:endParaRPr>
          </a:p>
          <a:p>
            <a:pPr lvl="0">
              <a:spcAft>
                <a:spcPts val="300"/>
              </a:spcAft>
              <a:tabLst>
                <a:tab pos="228600" algn="l"/>
              </a:tabLst>
            </a:pPr>
            <a:endParaRPr lang="en-US" sz="1800" dirty="0">
              <a:solidFill>
                <a:srgbClr val="FF0000"/>
              </a:solidFill>
            </a:endParaRPr>
          </a:p>
          <a:p>
            <a:pPr marL="562996" lvl="1" indent="-285750">
              <a:spcAft>
                <a:spcPts val="300"/>
              </a:spcAft>
              <a:buFont typeface="Arial" panose="020B0604020202020204" pitchFamily="34" charset="0"/>
              <a:buChar char="•"/>
              <a:tabLst>
                <a:tab pos="228600" algn="l"/>
              </a:tabLst>
            </a:pPr>
            <a:endParaRPr lang="en-US" sz="1800" dirty="0"/>
          </a:p>
          <a:p>
            <a:pPr lvl="1">
              <a:spcAft>
                <a:spcPts val="300"/>
              </a:spcAft>
              <a:tabLst>
                <a:tab pos="228600" algn="l"/>
              </a:tabLst>
            </a:pPr>
            <a:endParaRPr lang="en-US" sz="1800" dirty="0"/>
          </a:p>
        </p:txBody>
      </p:sp>
      <p:sp>
        <p:nvSpPr>
          <p:cNvPr id="5" name="TextBox 4">
            <a:extLst>
              <a:ext uri="{FF2B5EF4-FFF2-40B4-BE49-F238E27FC236}">
                <a16:creationId xmlns:a16="http://schemas.microsoft.com/office/drawing/2014/main" id="{6C260145-3E41-7F91-B0AB-1A23A93E811A}"/>
              </a:ext>
            </a:extLst>
          </p:cNvPr>
          <p:cNvSpPr txBox="1"/>
          <p:nvPr/>
        </p:nvSpPr>
        <p:spPr>
          <a:xfrm>
            <a:off x="9331344" y="3298195"/>
            <a:ext cx="6096000" cy="261610"/>
          </a:xfrm>
          <a:prstGeom prst="rect">
            <a:avLst/>
          </a:prstGeom>
          <a:noFill/>
        </p:spPr>
        <p:txBody>
          <a:bodyPr wrap="square">
            <a:spAutoFit/>
          </a:bodyPr>
          <a:lstStyle/>
          <a:p>
            <a:r>
              <a:rPr lang="en-GB" sz="1100" dirty="0">
                <a:solidFill>
                  <a:srgbClr val="196691"/>
                </a:solidFill>
                <a:effectLst/>
                <a:latin typeface="NimbusSanL"/>
              </a:rPr>
              <a:t> </a:t>
            </a:r>
            <a:r>
              <a:rPr lang="en-GB" sz="1100" dirty="0" err="1">
                <a:solidFill>
                  <a:srgbClr val="196691"/>
                </a:solidFill>
                <a:effectLst/>
                <a:latin typeface="NimbusSanL"/>
              </a:rPr>
              <a:t>Friedlingstein</a:t>
            </a:r>
            <a:r>
              <a:rPr lang="en-GB" sz="1100" dirty="0">
                <a:solidFill>
                  <a:srgbClr val="196691"/>
                </a:solidFill>
                <a:effectLst/>
                <a:latin typeface="NimbusSanL"/>
              </a:rPr>
              <a:t> et al.: Global Carbon Budget 2021 </a:t>
            </a:r>
            <a:endParaRPr lang="en-GB" dirty="0"/>
          </a:p>
        </p:txBody>
      </p:sp>
      <p:sp>
        <p:nvSpPr>
          <p:cNvPr id="6" name="TextBox 5">
            <a:extLst>
              <a:ext uri="{FF2B5EF4-FFF2-40B4-BE49-F238E27FC236}">
                <a16:creationId xmlns:a16="http://schemas.microsoft.com/office/drawing/2014/main" id="{FD31A763-0DA7-A087-62EB-46062B2DDA4B}"/>
              </a:ext>
            </a:extLst>
          </p:cNvPr>
          <p:cNvSpPr txBox="1"/>
          <p:nvPr/>
        </p:nvSpPr>
        <p:spPr>
          <a:xfrm>
            <a:off x="652337" y="733347"/>
            <a:ext cx="8544434" cy="2223686"/>
          </a:xfrm>
          <a:prstGeom prst="rect">
            <a:avLst/>
          </a:prstGeom>
          <a:noFill/>
        </p:spPr>
        <p:txBody>
          <a:bodyPr wrap="square" rtlCol="0">
            <a:spAutoFit/>
          </a:bodyPr>
          <a:lstStyle/>
          <a:p>
            <a:pPr marL="285750" lvl="0" indent="-285750">
              <a:spcAft>
                <a:spcPts val="300"/>
              </a:spcAft>
              <a:buFont typeface="Wingdings" pitchFamily="2" charset="2"/>
              <a:buChar char="Ø"/>
              <a:tabLst>
                <a:tab pos="228600" algn="l"/>
              </a:tabLst>
            </a:pPr>
            <a:r>
              <a:rPr lang="en-US" sz="1800" dirty="0">
                <a:solidFill>
                  <a:srgbClr val="FF0000"/>
                </a:solidFill>
              </a:rPr>
              <a:t>CORSO Copernicus project</a:t>
            </a:r>
          </a:p>
          <a:p>
            <a:pPr marL="562996" lvl="1" indent="-285750">
              <a:spcAft>
                <a:spcPts val="300"/>
              </a:spcAft>
              <a:buFont typeface="Arial" panose="020B0604020202020204" pitchFamily="34" charset="0"/>
              <a:buChar char="•"/>
              <a:tabLst>
                <a:tab pos="228600" algn="l"/>
              </a:tabLst>
            </a:pPr>
            <a:r>
              <a:rPr lang="en-US" sz="1800" dirty="0"/>
              <a:t>Preparation of the C02MVS</a:t>
            </a:r>
          </a:p>
          <a:p>
            <a:pPr marL="562996" lvl="1" indent="-285750">
              <a:spcAft>
                <a:spcPts val="300"/>
              </a:spcAft>
              <a:buFont typeface="Arial" panose="020B0604020202020204" pitchFamily="34" charset="0"/>
              <a:buChar char="•"/>
              <a:tabLst>
                <a:tab pos="228600" algn="l"/>
              </a:tabLst>
            </a:pPr>
            <a:r>
              <a:rPr lang="en-US" sz="1800" dirty="0"/>
              <a:t>Better constraint biogenic fluxes</a:t>
            </a:r>
          </a:p>
          <a:p>
            <a:pPr marL="562996" lvl="1" indent="-285750">
              <a:spcAft>
                <a:spcPts val="300"/>
              </a:spcAft>
              <a:buFont typeface="Arial" panose="020B0604020202020204" pitchFamily="34" charset="0"/>
              <a:buChar char="•"/>
              <a:tabLst>
                <a:tab pos="228600" algn="l"/>
              </a:tabLst>
            </a:pPr>
            <a:r>
              <a:rPr lang="en-US" sz="1800" dirty="0"/>
              <a:t>Develop statistical forward observation operators  to </a:t>
            </a:r>
            <a:r>
              <a:rPr lang="en-US" sz="1800" dirty="0" err="1"/>
              <a:t>analyse</a:t>
            </a:r>
            <a:r>
              <a:rPr lang="en-US" sz="1800" dirty="0"/>
              <a:t> land surface variables controlling carbon fluxes</a:t>
            </a:r>
          </a:p>
          <a:p>
            <a:pPr marL="562996" lvl="1" indent="-285750">
              <a:spcAft>
                <a:spcPts val="300"/>
              </a:spcAft>
              <a:buFont typeface="Arial" panose="020B0604020202020204" pitchFamily="34" charset="0"/>
              <a:buChar char="•"/>
              <a:tabLst>
                <a:tab pos="228600" algn="l"/>
              </a:tabLst>
            </a:pPr>
            <a:endParaRPr lang="en-US" sz="1800" dirty="0"/>
          </a:p>
          <a:p>
            <a:pPr lvl="1">
              <a:spcAft>
                <a:spcPts val="300"/>
              </a:spcAft>
              <a:tabLst>
                <a:tab pos="228600" algn="l"/>
              </a:tabLst>
            </a:pPr>
            <a:endParaRPr lang="en-US" sz="1800" dirty="0"/>
          </a:p>
        </p:txBody>
      </p:sp>
      <p:sp>
        <p:nvSpPr>
          <p:cNvPr id="7" name="TextBox 6">
            <a:extLst>
              <a:ext uri="{FF2B5EF4-FFF2-40B4-BE49-F238E27FC236}">
                <a16:creationId xmlns:a16="http://schemas.microsoft.com/office/drawing/2014/main" id="{0E218688-8FA5-9DAF-4A78-7DFA3366B924}"/>
              </a:ext>
            </a:extLst>
          </p:cNvPr>
          <p:cNvSpPr txBox="1"/>
          <p:nvPr/>
        </p:nvSpPr>
        <p:spPr>
          <a:xfrm>
            <a:off x="7824192" y="589252"/>
            <a:ext cx="4484754" cy="400110"/>
          </a:xfrm>
          <a:prstGeom prst="rect">
            <a:avLst/>
          </a:prstGeom>
          <a:noFill/>
        </p:spPr>
        <p:txBody>
          <a:bodyPr wrap="none" rtlCol="0">
            <a:spAutoFit/>
          </a:bodyPr>
          <a:lstStyle/>
          <a:p>
            <a:pPr algn="l"/>
            <a:r>
              <a:rPr lang="en-US" sz="2000" dirty="0"/>
              <a:t>Large uncertainties in biogenic C0</a:t>
            </a:r>
            <a:r>
              <a:rPr lang="en-US" sz="2000" baseline="-25000" dirty="0"/>
              <a:t>2</a:t>
            </a:r>
            <a:r>
              <a:rPr lang="en-US" sz="2000" dirty="0"/>
              <a:t> fluxes</a:t>
            </a:r>
          </a:p>
        </p:txBody>
      </p:sp>
    </p:spTree>
    <p:extLst>
      <p:ext uri="{BB962C8B-B14F-4D97-AF65-F5344CB8AC3E}">
        <p14:creationId xmlns:p14="http://schemas.microsoft.com/office/powerpoint/2010/main" val="9468838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A76DC-43A0-8027-BCA4-F59B53BC51B6}"/>
              </a:ext>
            </a:extLst>
          </p:cNvPr>
          <p:cNvSpPr>
            <a:spLocks noGrp="1"/>
          </p:cNvSpPr>
          <p:nvPr>
            <p:ph type="title"/>
          </p:nvPr>
        </p:nvSpPr>
        <p:spPr/>
        <p:txBody>
          <a:bodyPr>
            <a:normAutofit fontScale="90000"/>
          </a:bodyPr>
          <a:lstStyle/>
          <a:p>
            <a:r>
              <a:rPr lang="en-US" dirty="0"/>
              <a:t>Discussion </a:t>
            </a:r>
          </a:p>
        </p:txBody>
      </p:sp>
      <p:sp>
        <p:nvSpPr>
          <p:cNvPr id="3" name="TextBox 2">
            <a:extLst>
              <a:ext uri="{FF2B5EF4-FFF2-40B4-BE49-F238E27FC236}">
                <a16:creationId xmlns:a16="http://schemas.microsoft.com/office/drawing/2014/main" id="{1CCDFA7A-CAB6-240B-5293-DD98EDC921CE}"/>
              </a:ext>
            </a:extLst>
          </p:cNvPr>
          <p:cNvSpPr txBox="1"/>
          <p:nvPr/>
        </p:nvSpPr>
        <p:spPr>
          <a:xfrm>
            <a:off x="839416" y="908720"/>
            <a:ext cx="10297144" cy="5940088"/>
          </a:xfrm>
          <a:prstGeom prst="rect">
            <a:avLst/>
          </a:prstGeom>
          <a:noFill/>
        </p:spPr>
        <p:txBody>
          <a:bodyPr wrap="square" rtlCol="0">
            <a:spAutoFit/>
          </a:bodyPr>
          <a:lstStyle/>
          <a:p>
            <a:pPr marL="342900" indent="-342900" algn="l">
              <a:buFont typeface="Wingdings" pitchFamily="2" charset="2"/>
              <a:buChar char="Ø"/>
            </a:pPr>
            <a:r>
              <a:rPr lang="en-US" sz="2000" dirty="0">
                <a:solidFill>
                  <a:srgbClr val="C00000"/>
                </a:solidFill>
              </a:rPr>
              <a:t>What are the main drivers of the backscatter coefficient</a:t>
            </a:r>
          </a:p>
          <a:p>
            <a:pPr marL="620146" lvl="1" indent="-342900">
              <a:buFont typeface="Arial" panose="020B0604020202020204" pitchFamily="34" charset="0"/>
              <a:buChar char="•"/>
            </a:pPr>
            <a:r>
              <a:rPr lang="en-US" sz="2000" dirty="0"/>
              <a:t>Vegetation (dry biomass and water content) affects the slope and curvature of the relationship between backscatter and incidence angle </a:t>
            </a:r>
          </a:p>
          <a:p>
            <a:pPr marL="620146" lvl="1" indent="-342900">
              <a:buFont typeface="Arial" panose="020B0604020202020204" pitchFamily="34" charset="0"/>
              <a:buChar char="•"/>
            </a:pPr>
            <a:r>
              <a:rPr lang="en-US" sz="2000" dirty="0"/>
              <a:t>How is normalized backscatter (at 40 degree) sensitive to vegetation ?</a:t>
            </a:r>
          </a:p>
          <a:p>
            <a:pPr marL="620146" lvl="1" indent="-342900">
              <a:buFont typeface="Arial" panose="020B0604020202020204" pitchFamily="34" charset="0"/>
              <a:buChar char="•"/>
            </a:pPr>
            <a:r>
              <a:rPr lang="en-US" sz="2000" dirty="0"/>
              <a:t>Main influent factors: soil type, LAI, type of vegetation (high/low vegetation) ?</a:t>
            </a:r>
          </a:p>
          <a:p>
            <a:pPr marL="620146" lvl="1" indent="-342900">
              <a:buFont typeface="Arial" panose="020B0604020202020204" pitchFamily="34" charset="0"/>
              <a:buChar char="•"/>
            </a:pPr>
            <a:r>
              <a:rPr lang="en-US" sz="2000" dirty="0"/>
              <a:t>Impact of snow and ice</a:t>
            </a:r>
          </a:p>
          <a:p>
            <a:pPr lvl="1"/>
            <a:endParaRPr lang="en-US" sz="2000" dirty="0"/>
          </a:p>
          <a:p>
            <a:pPr marL="342900" indent="-342900" algn="l">
              <a:buFont typeface="Wingdings" pitchFamily="2" charset="2"/>
              <a:buChar char="Ø"/>
            </a:pPr>
            <a:r>
              <a:rPr lang="en-US" sz="2000" dirty="0">
                <a:solidFill>
                  <a:srgbClr val="C00000"/>
                </a:solidFill>
              </a:rPr>
              <a:t>Possibility of using backscatter from each beam to better capture vegetation changes ?</a:t>
            </a:r>
          </a:p>
          <a:p>
            <a:pPr algn="l"/>
            <a:endParaRPr lang="en-US" sz="2000" dirty="0">
              <a:solidFill>
                <a:srgbClr val="C00000"/>
              </a:solidFill>
            </a:endParaRPr>
          </a:p>
          <a:p>
            <a:pPr marL="342900" indent="-342900" algn="l">
              <a:buFont typeface="Wingdings" pitchFamily="2" charset="2"/>
              <a:buChar char="Ø"/>
            </a:pPr>
            <a:r>
              <a:rPr lang="en-US" sz="2000" dirty="0">
                <a:solidFill>
                  <a:srgbClr val="C00000"/>
                </a:solidFill>
              </a:rPr>
              <a:t>Choice of input model variables for the observation operator:</a:t>
            </a:r>
          </a:p>
          <a:p>
            <a:pPr marL="620146" lvl="1" indent="-342900">
              <a:buFont typeface="Arial" panose="020B0604020202020204" pitchFamily="34" charset="0"/>
              <a:buChar char="•"/>
            </a:pPr>
            <a:r>
              <a:rPr lang="en-US" sz="2000" dirty="0"/>
              <a:t>LAI, Soil moisture up to 1m, Soil temperature up to 1 meter, T2m ?, Soil type, Vegetation type, vegetation cover</a:t>
            </a:r>
          </a:p>
          <a:p>
            <a:pPr marL="620146" lvl="1" indent="-342900">
              <a:buFont typeface="Arial" panose="020B0604020202020204" pitchFamily="34" charset="0"/>
              <a:buChar char="•"/>
            </a:pPr>
            <a:r>
              <a:rPr lang="en-US" sz="2000" dirty="0"/>
              <a:t>Importance of time and day of the year ? (impact of variation in satellite geometry?)</a:t>
            </a:r>
          </a:p>
          <a:p>
            <a:pPr marL="342900" indent="-342900" algn="l">
              <a:buFont typeface="Arial" panose="020B0604020202020204" pitchFamily="34" charset="0"/>
              <a:buChar char="•"/>
            </a:pPr>
            <a:endParaRPr lang="en-US" sz="2000" dirty="0"/>
          </a:p>
          <a:p>
            <a:pPr marL="342900" indent="-342900" algn="l">
              <a:buFont typeface="Wingdings" pitchFamily="2" charset="2"/>
              <a:buChar char="Ø"/>
            </a:pPr>
            <a:r>
              <a:rPr lang="en-US" sz="2000" dirty="0">
                <a:solidFill>
                  <a:srgbClr val="C00000"/>
                </a:solidFill>
              </a:rPr>
              <a:t>Localization approaches</a:t>
            </a:r>
          </a:p>
          <a:p>
            <a:pPr marL="620146" lvl="1" indent="-342900">
              <a:buFont typeface="Arial" panose="020B0604020202020204" pitchFamily="34" charset="0"/>
              <a:buChar char="•"/>
            </a:pPr>
            <a:r>
              <a:rPr lang="en-US" sz="2000" dirty="0"/>
              <a:t>Grid point in the observation space</a:t>
            </a:r>
          </a:p>
          <a:p>
            <a:pPr marL="620146" lvl="1" indent="-342900">
              <a:buFont typeface="Arial" panose="020B0604020202020204" pitchFamily="34" charset="0"/>
              <a:buChar char="•"/>
            </a:pPr>
            <a:r>
              <a:rPr lang="en-US" sz="2000" dirty="0"/>
              <a:t>Global but using information on surface type, vegetation type, soil type</a:t>
            </a:r>
          </a:p>
          <a:p>
            <a:pPr marL="620146" lvl="1" indent="-342900">
              <a:buFont typeface="Arial" panose="020B0604020202020204" pitchFamily="34" charset="0"/>
              <a:buChar char="•"/>
            </a:pPr>
            <a:r>
              <a:rPr lang="en-US" sz="2000" dirty="0"/>
              <a:t>Filtering</a:t>
            </a:r>
          </a:p>
          <a:p>
            <a:pPr lvl="1"/>
            <a:endParaRPr lang="en-US" sz="2000" dirty="0"/>
          </a:p>
        </p:txBody>
      </p:sp>
    </p:spTree>
    <p:extLst>
      <p:ext uri="{BB962C8B-B14F-4D97-AF65-F5344CB8AC3E}">
        <p14:creationId xmlns:p14="http://schemas.microsoft.com/office/powerpoint/2010/main" val="1729888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A76DC-43A0-8027-BCA4-F59B53BC51B6}"/>
              </a:ext>
            </a:extLst>
          </p:cNvPr>
          <p:cNvSpPr>
            <a:spLocks noGrp="1"/>
          </p:cNvSpPr>
          <p:nvPr>
            <p:ph type="title"/>
          </p:nvPr>
        </p:nvSpPr>
        <p:spPr/>
        <p:txBody>
          <a:bodyPr>
            <a:normAutofit fontScale="90000"/>
          </a:bodyPr>
          <a:lstStyle/>
          <a:p>
            <a:r>
              <a:rPr lang="en-US" dirty="0"/>
              <a:t>Conclusions and next steps</a:t>
            </a:r>
          </a:p>
        </p:txBody>
      </p:sp>
      <p:sp>
        <p:nvSpPr>
          <p:cNvPr id="3" name="TextBox 2">
            <a:extLst>
              <a:ext uri="{FF2B5EF4-FFF2-40B4-BE49-F238E27FC236}">
                <a16:creationId xmlns:a16="http://schemas.microsoft.com/office/drawing/2014/main" id="{1CCDFA7A-CAB6-240B-5293-DD98EDC921CE}"/>
              </a:ext>
            </a:extLst>
          </p:cNvPr>
          <p:cNvSpPr txBox="1"/>
          <p:nvPr/>
        </p:nvSpPr>
        <p:spPr>
          <a:xfrm>
            <a:off x="1271464" y="1382286"/>
            <a:ext cx="9577064" cy="3785652"/>
          </a:xfrm>
          <a:prstGeom prst="rect">
            <a:avLst/>
          </a:prstGeom>
          <a:noFill/>
        </p:spPr>
        <p:txBody>
          <a:bodyPr wrap="square" rtlCol="0">
            <a:spAutoFit/>
          </a:bodyPr>
          <a:lstStyle/>
          <a:p>
            <a:pPr marL="342900" indent="-342900" algn="l">
              <a:buFont typeface="Wingdings" pitchFamily="2" charset="2"/>
              <a:buChar char="Ø"/>
            </a:pPr>
            <a:r>
              <a:rPr lang="en-US" sz="2000" dirty="0"/>
              <a:t>Implement a first simple version the observation operator in IFS to test level-1 ASCAT assimilation</a:t>
            </a:r>
          </a:p>
          <a:p>
            <a:pPr algn="l"/>
            <a:endParaRPr lang="en-US" sz="2000" dirty="0"/>
          </a:p>
          <a:p>
            <a:pPr marL="342900" indent="-342900" algn="l">
              <a:buFont typeface="Wingdings" pitchFamily="2" charset="2"/>
              <a:buChar char="Ø"/>
            </a:pPr>
            <a:r>
              <a:rPr lang="en-US" sz="2000" dirty="0"/>
              <a:t>Refine the forward operator</a:t>
            </a:r>
          </a:p>
          <a:p>
            <a:pPr marL="620146" lvl="1" indent="-342900">
              <a:buFont typeface="Arial" panose="020B0604020202020204" pitchFamily="34" charset="0"/>
              <a:buChar char="•"/>
            </a:pPr>
            <a:r>
              <a:rPr lang="en-US" sz="2000" dirty="0"/>
              <a:t>Test other deep learning architecture: use of convolutional layer and autoencoder to deal with lack of information content and uncertainties  in the model variables</a:t>
            </a:r>
          </a:p>
          <a:p>
            <a:pPr marL="620146" lvl="1" indent="-342900">
              <a:buFont typeface="Arial" panose="020B0604020202020204" pitchFamily="34" charset="0"/>
              <a:buChar char="•"/>
            </a:pPr>
            <a:r>
              <a:rPr lang="en-US" sz="2000" dirty="0"/>
              <a:t>Use backscatter from each beam as outputs ?</a:t>
            </a:r>
          </a:p>
          <a:p>
            <a:pPr marL="342900" indent="-342900" algn="l">
              <a:buFont typeface="Wingdings" pitchFamily="2" charset="2"/>
              <a:buChar char="Ø"/>
            </a:pPr>
            <a:endParaRPr lang="en-US" sz="2000" dirty="0"/>
          </a:p>
          <a:p>
            <a:pPr marL="342900" indent="-342900" algn="l">
              <a:buFont typeface="Wingdings" pitchFamily="2" charset="2"/>
              <a:buChar char="Ø"/>
            </a:pPr>
            <a:r>
              <a:rPr lang="en-US" sz="2000" dirty="0"/>
              <a:t>Application to passive microwave: AMSR-2 (</a:t>
            </a:r>
            <a:r>
              <a:rPr lang="en-US" sz="2000" dirty="0" err="1"/>
              <a:t>C,X,Ka,Ku</a:t>
            </a:r>
            <a:r>
              <a:rPr lang="en-US" sz="2000" dirty="0"/>
              <a:t> bands)+SMOS (L-band)</a:t>
            </a:r>
          </a:p>
          <a:p>
            <a:pPr algn="l"/>
            <a:r>
              <a:rPr lang="en-US" sz="2000" dirty="0"/>
              <a:t> </a:t>
            </a:r>
          </a:p>
          <a:p>
            <a:pPr marL="342900" indent="-342900" algn="l">
              <a:buFont typeface="Wingdings" pitchFamily="2" charset="2"/>
              <a:buChar char="Ø"/>
            </a:pPr>
            <a:r>
              <a:rPr lang="en-US" sz="2000" dirty="0"/>
              <a:t>Develop a training database and a NN for SIF </a:t>
            </a:r>
          </a:p>
          <a:p>
            <a:pPr marL="342900" indent="-342900" algn="l">
              <a:buFont typeface="Wingdings" pitchFamily="2" charset="2"/>
              <a:buChar char="Ø"/>
            </a:pPr>
            <a:endParaRPr lang="en-US" sz="2000" dirty="0"/>
          </a:p>
        </p:txBody>
      </p:sp>
    </p:spTree>
    <p:extLst>
      <p:ext uri="{BB962C8B-B14F-4D97-AF65-F5344CB8AC3E}">
        <p14:creationId xmlns:p14="http://schemas.microsoft.com/office/powerpoint/2010/main" val="24456589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A76DC-43A0-8027-BCA4-F59B53BC51B6}"/>
              </a:ext>
            </a:extLst>
          </p:cNvPr>
          <p:cNvSpPr>
            <a:spLocks noGrp="1"/>
          </p:cNvSpPr>
          <p:nvPr>
            <p:ph type="title"/>
          </p:nvPr>
        </p:nvSpPr>
        <p:spPr/>
        <p:txBody>
          <a:bodyPr>
            <a:normAutofit fontScale="90000"/>
          </a:bodyPr>
          <a:lstStyle/>
          <a:p>
            <a:r>
              <a:rPr lang="en-US" dirty="0"/>
              <a:t>Local ML at grid point scale</a:t>
            </a:r>
          </a:p>
        </p:txBody>
      </p:sp>
      <p:sp>
        <p:nvSpPr>
          <p:cNvPr id="7" name="TextBox 6">
            <a:extLst>
              <a:ext uri="{FF2B5EF4-FFF2-40B4-BE49-F238E27FC236}">
                <a16:creationId xmlns:a16="http://schemas.microsoft.com/office/drawing/2014/main" id="{8B18544A-C1FB-4111-BD07-27D8B087BF8C}"/>
              </a:ext>
            </a:extLst>
          </p:cNvPr>
          <p:cNvSpPr txBox="1"/>
          <p:nvPr/>
        </p:nvSpPr>
        <p:spPr>
          <a:xfrm>
            <a:off x="2029843" y="5743149"/>
            <a:ext cx="1250471" cy="400110"/>
          </a:xfrm>
          <a:prstGeom prst="rect">
            <a:avLst/>
          </a:prstGeom>
          <a:solidFill>
            <a:schemeClr val="bg1"/>
          </a:solidFill>
        </p:spPr>
        <p:txBody>
          <a:bodyPr wrap="none" rtlCol="0">
            <a:spAutoFit/>
          </a:bodyPr>
          <a:lstStyle/>
          <a:p>
            <a:pPr algn="l"/>
            <a:r>
              <a:rPr lang="en-US" sz="2000" dirty="0"/>
              <a:t>Prediction</a:t>
            </a:r>
          </a:p>
        </p:txBody>
      </p:sp>
      <p:sp>
        <p:nvSpPr>
          <p:cNvPr id="9" name="TextBox 8">
            <a:extLst>
              <a:ext uri="{FF2B5EF4-FFF2-40B4-BE49-F238E27FC236}">
                <a16:creationId xmlns:a16="http://schemas.microsoft.com/office/drawing/2014/main" id="{DFBF49AA-2408-7172-FD0E-402E4669E2F3}"/>
              </a:ext>
            </a:extLst>
          </p:cNvPr>
          <p:cNvSpPr txBox="1"/>
          <p:nvPr/>
        </p:nvSpPr>
        <p:spPr>
          <a:xfrm rot="16200000">
            <a:off x="-92521" y="3664486"/>
            <a:ext cx="1457194" cy="400110"/>
          </a:xfrm>
          <a:prstGeom prst="rect">
            <a:avLst/>
          </a:prstGeom>
          <a:solidFill>
            <a:schemeClr val="bg1"/>
          </a:solidFill>
        </p:spPr>
        <p:txBody>
          <a:bodyPr wrap="none" rtlCol="0">
            <a:spAutoFit/>
          </a:bodyPr>
          <a:lstStyle/>
          <a:p>
            <a:pPr algn="l"/>
            <a:r>
              <a:rPr lang="en-US" sz="2000" dirty="0"/>
              <a:t>Observation</a:t>
            </a:r>
          </a:p>
        </p:txBody>
      </p:sp>
      <p:sp>
        <p:nvSpPr>
          <p:cNvPr id="3" name="TextBox 2">
            <a:extLst>
              <a:ext uri="{FF2B5EF4-FFF2-40B4-BE49-F238E27FC236}">
                <a16:creationId xmlns:a16="http://schemas.microsoft.com/office/drawing/2014/main" id="{DDE84647-ECA9-9D74-0928-1C75102BEBE6}"/>
              </a:ext>
            </a:extLst>
          </p:cNvPr>
          <p:cNvSpPr txBox="1"/>
          <p:nvPr/>
        </p:nvSpPr>
        <p:spPr>
          <a:xfrm>
            <a:off x="1527782" y="1280047"/>
            <a:ext cx="1004121" cy="707886"/>
          </a:xfrm>
          <a:prstGeom prst="rect">
            <a:avLst/>
          </a:prstGeom>
          <a:noFill/>
        </p:spPr>
        <p:txBody>
          <a:bodyPr wrap="none" rtlCol="0">
            <a:spAutoFit/>
          </a:bodyPr>
          <a:lstStyle/>
          <a:p>
            <a:pPr algn="l"/>
            <a:r>
              <a:rPr lang="en-US" sz="2000" dirty="0" err="1"/>
              <a:t>xgboost</a:t>
            </a:r>
            <a:endParaRPr lang="en-US" sz="2000" dirty="0"/>
          </a:p>
          <a:p>
            <a:pPr algn="l"/>
            <a:endParaRPr lang="en-US" sz="2000" dirty="0"/>
          </a:p>
        </p:txBody>
      </p:sp>
      <p:sp>
        <p:nvSpPr>
          <p:cNvPr id="5" name="TextBox 4">
            <a:extLst>
              <a:ext uri="{FF2B5EF4-FFF2-40B4-BE49-F238E27FC236}">
                <a16:creationId xmlns:a16="http://schemas.microsoft.com/office/drawing/2014/main" id="{09150154-D4D5-93B5-7D8E-08B66B6436D0}"/>
              </a:ext>
            </a:extLst>
          </p:cNvPr>
          <p:cNvSpPr txBox="1"/>
          <p:nvPr/>
        </p:nvSpPr>
        <p:spPr>
          <a:xfrm>
            <a:off x="2029843" y="5743149"/>
            <a:ext cx="1250471" cy="400110"/>
          </a:xfrm>
          <a:prstGeom prst="rect">
            <a:avLst/>
          </a:prstGeom>
          <a:solidFill>
            <a:schemeClr val="bg1"/>
          </a:solidFill>
        </p:spPr>
        <p:txBody>
          <a:bodyPr wrap="none" rtlCol="0">
            <a:spAutoFit/>
          </a:bodyPr>
          <a:lstStyle/>
          <a:p>
            <a:pPr algn="l"/>
            <a:r>
              <a:rPr lang="en-US" sz="2000" dirty="0"/>
              <a:t>Prediction</a:t>
            </a:r>
          </a:p>
        </p:txBody>
      </p:sp>
      <p:sp>
        <p:nvSpPr>
          <p:cNvPr id="12" name="TextBox 11">
            <a:extLst>
              <a:ext uri="{FF2B5EF4-FFF2-40B4-BE49-F238E27FC236}">
                <a16:creationId xmlns:a16="http://schemas.microsoft.com/office/drawing/2014/main" id="{17CBD55A-B909-C354-D1E3-54B8738B566D}"/>
              </a:ext>
            </a:extLst>
          </p:cNvPr>
          <p:cNvSpPr txBox="1"/>
          <p:nvPr/>
        </p:nvSpPr>
        <p:spPr>
          <a:xfrm rot="16200000">
            <a:off x="-92521" y="3664486"/>
            <a:ext cx="1457194" cy="400110"/>
          </a:xfrm>
          <a:prstGeom prst="rect">
            <a:avLst/>
          </a:prstGeom>
          <a:solidFill>
            <a:schemeClr val="bg1"/>
          </a:solidFill>
        </p:spPr>
        <p:txBody>
          <a:bodyPr wrap="none" rtlCol="0">
            <a:spAutoFit/>
          </a:bodyPr>
          <a:lstStyle/>
          <a:p>
            <a:pPr algn="l"/>
            <a:r>
              <a:rPr lang="en-US" sz="2000" dirty="0"/>
              <a:t>Observation</a:t>
            </a:r>
          </a:p>
        </p:txBody>
      </p:sp>
      <p:sp>
        <p:nvSpPr>
          <p:cNvPr id="13" name="TextBox 12">
            <a:extLst>
              <a:ext uri="{FF2B5EF4-FFF2-40B4-BE49-F238E27FC236}">
                <a16:creationId xmlns:a16="http://schemas.microsoft.com/office/drawing/2014/main" id="{C2A0EB53-B700-7A0A-0A1D-9D5467BFA045}"/>
              </a:ext>
            </a:extLst>
          </p:cNvPr>
          <p:cNvSpPr txBox="1"/>
          <p:nvPr/>
        </p:nvSpPr>
        <p:spPr>
          <a:xfrm>
            <a:off x="1222919" y="787838"/>
            <a:ext cx="5817746" cy="400110"/>
          </a:xfrm>
          <a:prstGeom prst="rect">
            <a:avLst/>
          </a:prstGeom>
          <a:noFill/>
        </p:spPr>
        <p:txBody>
          <a:bodyPr wrap="none" rtlCol="0">
            <a:spAutoFit/>
          </a:bodyPr>
          <a:lstStyle/>
          <a:p>
            <a:pPr algn="l"/>
            <a:r>
              <a:rPr lang="en-US" sz="2000" dirty="0"/>
              <a:t>Training 2016 (for 15000 points), Evaluation over 2017</a:t>
            </a:r>
          </a:p>
        </p:txBody>
      </p:sp>
      <p:sp>
        <p:nvSpPr>
          <p:cNvPr id="14" name="TextBox 13">
            <a:extLst>
              <a:ext uri="{FF2B5EF4-FFF2-40B4-BE49-F238E27FC236}">
                <a16:creationId xmlns:a16="http://schemas.microsoft.com/office/drawing/2014/main" id="{B34126B2-066A-892F-C1CF-BE4A83A2E53E}"/>
              </a:ext>
            </a:extLst>
          </p:cNvPr>
          <p:cNvSpPr txBox="1"/>
          <p:nvPr/>
        </p:nvSpPr>
        <p:spPr>
          <a:xfrm>
            <a:off x="983432" y="1911031"/>
            <a:ext cx="3467616" cy="400110"/>
          </a:xfrm>
          <a:prstGeom prst="rect">
            <a:avLst/>
          </a:prstGeom>
          <a:solidFill>
            <a:schemeClr val="bg1"/>
          </a:solidFill>
        </p:spPr>
        <p:txBody>
          <a:bodyPr wrap="none" rtlCol="0">
            <a:spAutoFit/>
          </a:bodyPr>
          <a:lstStyle/>
          <a:p>
            <a:pPr algn="l"/>
            <a:r>
              <a:rPr lang="en-US" sz="2000" dirty="0"/>
              <a:t>R2=0.9,  RMSE=0.88, MAE=0.74</a:t>
            </a:r>
          </a:p>
        </p:txBody>
      </p:sp>
      <p:sp>
        <p:nvSpPr>
          <p:cNvPr id="15" name="TextBox 14">
            <a:extLst>
              <a:ext uri="{FF2B5EF4-FFF2-40B4-BE49-F238E27FC236}">
                <a16:creationId xmlns:a16="http://schemas.microsoft.com/office/drawing/2014/main" id="{AC3B8B47-3D57-09AB-3691-E49DAE5A5EE8}"/>
              </a:ext>
            </a:extLst>
          </p:cNvPr>
          <p:cNvSpPr txBox="1"/>
          <p:nvPr/>
        </p:nvSpPr>
        <p:spPr>
          <a:xfrm>
            <a:off x="7980898" y="1357970"/>
            <a:ext cx="514885" cy="707886"/>
          </a:xfrm>
          <a:prstGeom prst="rect">
            <a:avLst/>
          </a:prstGeom>
          <a:noFill/>
        </p:spPr>
        <p:txBody>
          <a:bodyPr wrap="none" rtlCol="0">
            <a:spAutoFit/>
          </a:bodyPr>
          <a:lstStyle/>
          <a:p>
            <a:pPr algn="l"/>
            <a:r>
              <a:rPr lang="en-US" sz="2000" dirty="0"/>
              <a:t>NN</a:t>
            </a:r>
          </a:p>
          <a:p>
            <a:pPr algn="l"/>
            <a:endParaRPr lang="en-US" sz="2000" dirty="0"/>
          </a:p>
        </p:txBody>
      </p:sp>
      <p:sp>
        <p:nvSpPr>
          <p:cNvPr id="18" name="TextBox 17">
            <a:extLst>
              <a:ext uri="{FF2B5EF4-FFF2-40B4-BE49-F238E27FC236}">
                <a16:creationId xmlns:a16="http://schemas.microsoft.com/office/drawing/2014/main" id="{4D51E5BF-5AF3-7CCF-D108-EFE600F5031C}"/>
              </a:ext>
            </a:extLst>
          </p:cNvPr>
          <p:cNvSpPr txBox="1"/>
          <p:nvPr/>
        </p:nvSpPr>
        <p:spPr>
          <a:xfrm>
            <a:off x="7032104" y="1668390"/>
            <a:ext cx="2236510" cy="400110"/>
          </a:xfrm>
          <a:prstGeom prst="rect">
            <a:avLst/>
          </a:prstGeom>
          <a:solidFill>
            <a:schemeClr val="bg1"/>
          </a:solidFill>
        </p:spPr>
        <p:txBody>
          <a:bodyPr wrap="none" rtlCol="0">
            <a:spAutoFit/>
          </a:bodyPr>
          <a:lstStyle/>
          <a:p>
            <a:pPr algn="l"/>
            <a:r>
              <a:rPr lang="en-US" sz="2000" dirty="0"/>
              <a:t>R2=,  RMSE=, MAE=</a:t>
            </a:r>
          </a:p>
        </p:txBody>
      </p:sp>
      <p:sp>
        <p:nvSpPr>
          <p:cNvPr id="19" name="TextBox 18">
            <a:extLst>
              <a:ext uri="{FF2B5EF4-FFF2-40B4-BE49-F238E27FC236}">
                <a16:creationId xmlns:a16="http://schemas.microsoft.com/office/drawing/2014/main" id="{E12A14BC-07CF-7E13-B70E-01F451AD54BB}"/>
              </a:ext>
            </a:extLst>
          </p:cNvPr>
          <p:cNvSpPr txBox="1"/>
          <p:nvPr/>
        </p:nvSpPr>
        <p:spPr>
          <a:xfrm>
            <a:off x="7980898" y="5943204"/>
            <a:ext cx="1250471" cy="400110"/>
          </a:xfrm>
          <a:prstGeom prst="rect">
            <a:avLst/>
          </a:prstGeom>
          <a:solidFill>
            <a:schemeClr val="bg1"/>
          </a:solidFill>
        </p:spPr>
        <p:txBody>
          <a:bodyPr wrap="none" rtlCol="0">
            <a:spAutoFit/>
          </a:bodyPr>
          <a:lstStyle/>
          <a:p>
            <a:pPr algn="l"/>
            <a:r>
              <a:rPr lang="en-US" sz="2000" dirty="0"/>
              <a:t>Prediction</a:t>
            </a:r>
          </a:p>
        </p:txBody>
      </p:sp>
      <p:sp>
        <p:nvSpPr>
          <p:cNvPr id="20" name="TextBox 19">
            <a:extLst>
              <a:ext uri="{FF2B5EF4-FFF2-40B4-BE49-F238E27FC236}">
                <a16:creationId xmlns:a16="http://schemas.microsoft.com/office/drawing/2014/main" id="{D5FC9EA8-15D6-8EBE-BF60-73569E635F7D}"/>
              </a:ext>
            </a:extLst>
          </p:cNvPr>
          <p:cNvSpPr txBox="1"/>
          <p:nvPr/>
        </p:nvSpPr>
        <p:spPr>
          <a:xfrm rot="16200000">
            <a:off x="5640464" y="3962878"/>
            <a:ext cx="1457194" cy="400110"/>
          </a:xfrm>
          <a:prstGeom prst="rect">
            <a:avLst/>
          </a:prstGeom>
          <a:solidFill>
            <a:schemeClr val="bg1"/>
          </a:solidFill>
        </p:spPr>
        <p:txBody>
          <a:bodyPr wrap="none" rtlCol="0">
            <a:spAutoFit/>
          </a:bodyPr>
          <a:lstStyle/>
          <a:p>
            <a:pPr algn="l"/>
            <a:r>
              <a:rPr lang="en-US" sz="2000" dirty="0"/>
              <a:t>Observation</a:t>
            </a:r>
          </a:p>
        </p:txBody>
      </p:sp>
      <p:pic>
        <p:nvPicPr>
          <p:cNvPr id="1026" name="Picture 2">
            <a:extLst>
              <a:ext uri="{FF2B5EF4-FFF2-40B4-BE49-F238E27FC236}">
                <a16:creationId xmlns:a16="http://schemas.microsoft.com/office/drawing/2014/main" id="{69EC3CF5-2CEC-8D6C-6BEA-E0065EA38AA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1140" r="16054"/>
          <a:stretch/>
        </p:blipFill>
        <p:spPr bwMode="auto">
          <a:xfrm>
            <a:off x="836131" y="2305527"/>
            <a:ext cx="4166047" cy="32441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33613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A76DC-43A0-8027-BCA4-F59B53BC51B6}"/>
              </a:ext>
            </a:extLst>
          </p:cNvPr>
          <p:cNvSpPr>
            <a:spLocks noGrp="1"/>
          </p:cNvSpPr>
          <p:nvPr>
            <p:ph type="title"/>
          </p:nvPr>
        </p:nvSpPr>
        <p:spPr/>
        <p:txBody>
          <a:bodyPr>
            <a:normAutofit fontScale="90000"/>
          </a:bodyPr>
          <a:lstStyle/>
          <a:p>
            <a:r>
              <a:rPr lang="en-US" dirty="0"/>
              <a:t>Comparison of ML approaches for forward operator for ASCAT</a:t>
            </a:r>
          </a:p>
        </p:txBody>
      </p:sp>
      <p:sp>
        <p:nvSpPr>
          <p:cNvPr id="4" name="TextBox 3">
            <a:extLst>
              <a:ext uri="{FF2B5EF4-FFF2-40B4-BE49-F238E27FC236}">
                <a16:creationId xmlns:a16="http://schemas.microsoft.com/office/drawing/2014/main" id="{6A074F0A-199E-DD29-2A85-15E0A19B65AC}"/>
              </a:ext>
            </a:extLst>
          </p:cNvPr>
          <p:cNvSpPr txBox="1"/>
          <p:nvPr/>
        </p:nvSpPr>
        <p:spPr>
          <a:xfrm>
            <a:off x="3935760" y="786465"/>
            <a:ext cx="4711161" cy="707886"/>
          </a:xfrm>
          <a:prstGeom prst="rect">
            <a:avLst/>
          </a:prstGeom>
          <a:noFill/>
        </p:spPr>
        <p:txBody>
          <a:bodyPr wrap="none" rtlCol="0">
            <a:spAutoFit/>
          </a:bodyPr>
          <a:lstStyle/>
          <a:p>
            <a:pPr algn="l"/>
            <a:r>
              <a:rPr lang="en-US" sz="2000" dirty="0"/>
              <a:t>Gradient boosted trees (</a:t>
            </a:r>
            <a:r>
              <a:rPr lang="en-US" sz="2000" dirty="0" err="1"/>
              <a:t>xgboost</a:t>
            </a:r>
            <a:r>
              <a:rPr lang="en-US" sz="2000" dirty="0"/>
              <a:t> package) </a:t>
            </a:r>
          </a:p>
          <a:p>
            <a:pPr algn="l"/>
            <a:endParaRPr lang="en-US" sz="2000" dirty="0"/>
          </a:p>
        </p:txBody>
      </p:sp>
      <p:pic>
        <p:nvPicPr>
          <p:cNvPr id="2050" name="Picture 2">
            <a:extLst>
              <a:ext uri="{FF2B5EF4-FFF2-40B4-BE49-F238E27FC236}">
                <a16:creationId xmlns:a16="http://schemas.microsoft.com/office/drawing/2014/main" id="{C48B7FC6-1532-768C-ACFB-CCE17314DA8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1465" t="347" r="15541" b="2200"/>
          <a:stretch/>
        </p:blipFill>
        <p:spPr bwMode="auto">
          <a:xfrm>
            <a:off x="479376" y="1700808"/>
            <a:ext cx="5294787" cy="40005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3E9DE546-2C68-1854-7A92-428E57ED93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9936" y="1494351"/>
            <a:ext cx="7110572" cy="474038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8C94039D-2D54-B90A-D32A-4A8ED257A5C8}"/>
              </a:ext>
            </a:extLst>
          </p:cNvPr>
          <p:cNvSpPr txBox="1"/>
          <p:nvPr/>
        </p:nvSpPr>
        <p:spPr>
          <a:xfrm>
            <a:off x="7929529" y="1238703"/>
            <a:ext cx="1457194" cy="400110"/>
          </a:xfrm>
          <a:prstGeom prst="rect">
            <a:avLst/>
          </a:prstGeom>
          <a:solidFill>
            <a:schemeClr val="bg1"/>
          </a:solidFill>
        </p:spPr>
        <p:txBody>
          <a:bodyPr wrap="none" rtlCol="0">
            <a:spAutoFit/>
          </a:bodyPr>
          <a:lstStyle/>
          <a:p>
            <a:pPr algn="l"/>
            <a:r>
              <a:rPr lang="en-US" sz="2000" dirty="0"/>
              <a:t>Observation</a:t>
            </a:r>
          </a:p>
        </p:txBody>
      </p:sp>
      <p:sp>
        <p:nvSpPr>
          <p:cNvPr id="7" name="TextBox 6">
            <a:extLst>
              <a:ext uri="{FF2B5EF4-FFF2-40B4-BE49-F238E27FC236}">
                <a16:creationId xmlns:a16="http://schemas.microsoft.com/office/drawing/2014/main" id="{8B18544A-C1FB-4111-BD07-27D8B087BF8C}"/>
              </a:ext>
            </a:extLst>
          </p:cNvPr>
          <p:cNvSpPr txBox="1"/>
          <p:nvPr/>
        </p:nvSpPr>
        <p:spPr>
          <a:xfrm>
            <a:off x="2207568" y="5507655"/>
            <a:ext cx="1250471" cy="400110"/>
          </a:xfrm>
          <a:prstGeom prst="rect">
            <a:avLst/>
          </a:prstGeom>
          <a:solidFill>
            <a:schemeClr val="bg1"/>
          </a:solidFill>
        </p:spPr>
        <p:txBody>
          <a:bodyPr wrap="none" rtlCol="0">
            <a:spAutoFit/>
          </a:bodyPr>
          <a:lstStyle/>
          <a:p>
            <a:pPr algn="l"/>
            <a:r>
              <a:rPr lang="en-US" sz="2000" dirty="0"/>
              <a:t>Prediction</a:t>
            </a:r>
          </a:p>
        </p:txBody>
      </p:sp>
      <p:sp>
        <p:nvSpPr>
          <p:cNvPr id="8" name="TextBox 7">
            <a:extLst>
              <a:ext uri="{FF2B5EF4-FFF2-40B4-BE49-F238E27FC236}">
                <a16:creationId xmlns:a16="http://schemas.microsoft.com/office/drawing/2014/main" id="{8B769A69-121B-346A-07C6-EAF3060A20E2}"/>
              </a:ext>
            </a:extLst>
          </p:cNvPr>
          <p:cNvSpPr txBox="1"/>
          <p:nvPr/>
        </p:nvSpPr>
        <p:spPr>
          <a:xfrm>
            <a:off x="8124092" y="3708515"/>
            <a:ext cx="1250471" cy="400110"/>
          </a:xfrm>
          <a:prstGeom prst="rect">
            <a:avLst/>
          </a:prstGeom>
          <a:solidFill>
            <a:schemeClr val="bg1"/>
          </a:solidFill>
        </p:spPr>
        <p:txBody>
          <a:bodyPr wrap="none" rtlCol="0">
            <a:spAutoFit/>
          </a:bodyPr>
          <a:lstStyle/>
          <a:p>
            <a:pPr algn="l"/>
            <a:r>
              <a:rPr lang="en-US" sz="2000" dirty="0"/>
              <a:t>Prediction</a:t>
            </a:r>
          </a:p>
        </p:txBody>
      </p:sp>
      <p:sp>
        <p:nvSpPr>
          <p:cNvPr id="9" name="TextBox 8">
            <a:extLst>
              <a:ext uri="{FF2B5EF4-FFF2-40B4-BE49-F238E27FC236}">
                <a16:creationId xmlns:a16="http://schemas.microsoft.com/office/drawing/2014/main" id="{DFBF49AA-2408-7172-FD0E-402E4669E2F3}"/>
              </a:ext>
            </a:extLst>
          </p:cNvPr>
          <p:cNvSpPr txBox="1"/>
          <p:nvPr/>
        </p:nvSpPr>
        <p:spPr>
          <a:xfrm rot="16200000">
            <a:off x="-92521" y="3664486"/>
            <a:ext cx="1457194" cy="400110"/>
          </a:xfrm>
          <a:prstGeom prst="rect">
            <a:avLst/>
          </a:prstGeom>
          <a:solidFill>
            <a:schemeClr val="bg1"/>
          </a:solidFill>
        </p:spPr>
        <p:txBody>
          <a:bodyPr wrap="none" rtlCol="0">
            <a:spAutoFit/>
          </a:bodyPr>
          <a:lstStyle/>
          <a:p>
            <a:pPr algn="l"/>
            <a:r>
              <a:rPr lang="en-US" sz="2000" dirty="0"/>
              <a:t>Observation</a:t>
            </a:r>
          </a:p>
        </p:txBody>
      </p:sp>
      <p:sp>
        <p:nvSpPr>
          <p:cNvPr id="10" name="TextBox 9">
            <a:extLst>
              <a:ext uri="{FF2B5EF4-FFF2-40B4-BE49-F238E27FC236}">
                <a16:creationId xmlns:a16="http://schemas.microsoft.com/office/drawing/2014/main" id="{7272F0A9-B797-FC7A-F85B-8A6010985FD3}"/>
              </a:ext>
            </a:extLst>
          </p:cNvPr>
          <p:cNvSpPr txBox="1"/>
          <p:nvPr/>
        </p:nvSpPr>
        <p:spPr>
          <a:xfrm>
            <a:off x="1187455" y="1418101"/>
            <a:ext cx="3194721" cy="400110"/>
          </a:xfrm>
          <a:prstGeom prst="rect">
            <a:avLst/>
          </a:prstGeom>
          <a:noFill/>
        </p:spPr>
        <p:txBody>
          <a:bodyPr wrap="none" rtlCol="0">
            <a:spAutoFit/>
          </a:bodyPr>
          <a:lstStyle/>
          <a:p>
            <a:pPr algn="l"/>
            <a:r>
              <a:rPr lang="en-US" sz="2000" dirty="0"/>
              <a:t>Evaluation over 2017 test set</a:t>
            </a:r>
          </a:p>
        </p:txBody>
      </p:sp>
      <p:sp>
        <p:nvSpPr>
          <p:cNvPr id="11" name="TextBox 10">
            <a:extLst>
              <a:ext uri="{FF2B5EF4-FFF2-40B4-BE49-F238E27FC236}">
                <a16:creationId xmlns:a16="http://schemas.microsoft.com/office/drawing/2014/main" id="{E485ED50-5BD4-96B9-2D77-4E9F60F6C162}"/>
              </a:ext>
            </a:extLst>
          </p:cNvPr>
          <p:cNvSpPr txBox="1"/>
          <p:nvPr/>
        </p:nvSpPr>
        <p:spPr>
          <a:xfrm>
            <a:off x="1159233" y="1777058"/>
            <a:ext cx="3597460" cy="400110"/>
          </a:xfrm>
          <a:prstGeom prst="rect">
            <a:avLst/>
          </a:prstGeom>
          <a:solidFill>
            <a:schemeClr val="bg1"/>
          </a:solidFill>
        </p:spPr>
        <p:txBody>
          <a:bodyPr wrap="none" rtlCol="0">
            <a:spAutoFit/>
          </a:bodyPr>
          <a:lstStyle/>
          <a:p>
            <a:pPr algn="l"/>
            <a:r>
              <a:rPr lang="en-US" sz="2000" dirty="0"/>
              <a:t>R2=0.66 RMSE=1.98, MAE=1.15</a:t>
            </a:r>
          </a:p>
        </p:txBody>
      </p:sp>
    </p:spTree>
    <p:extLst>
      <p:ext uri="{BB962C8B-B14F-4D97-AF65-F5344CB8AC3E}">
        <p14:creationId xmlns:p14="http://schemas.microsoft.com/office/powerpoint/2010/main" val="20963711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082B5A52-57F4-B2E1-D0CF-F4F3B66FBE9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2322" r="16335"/>
          <a:stretch/>
        </p:blipFill>
        <p:spPr bwMode="auto">
          <a:xfrm>
            <a:off x="452004" y="1704591"/>
            <a:ext cx="5040560" cy="4064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C6A76DC-43A0-8027-BCA4-F59B53BC51B6}"/>
              </a:ext>
            </a:extLst>
          </p:cNvPr>
          <p:cNvSpPr>
            <a:spLocks noGrp="1"/>
          </p:cNvSpPr>
          <p:nvPr>
            <p:ph type="title"/>
          </p:nvPr>
        </p:nvSpPr>
        <p:spPr/>
        <p:txBody>
          <a:bodyPr>
            <a:normAutofit fontScale="90000"/>
          </a:bodyPr>
          <a:lstStyle/>
          <a:p>
            <a:r>
              <a:rPr lang="en-US" dirty="0"/>
              <a:t>Comparison of ML approaches for forward operator for ASCAT</a:t>
            </a:r>
          </a:p>
        </p:txBody>
      </p:sp>
      <p:sp>
        <p:nvSpPr>
          <p:cNvPr id="4" name="TextBox 3">
            <a:extLst>
              <a:ext uri="{FF2B5EF4-FFF2-40B4-BE49-F238E27FC236}">
                <a16:creationId xmlns:a16="http://schemas.microsoft.com/office/drawing/2014/main" id="{6A074F0A-199E-DD29-2A85-15E0A19B65AC}"/>
              </a:ext>
            </a:extLst>
          </p:cNvPr>
          <p:cNvSpPr txBox="1"/>
          <p:nvPr/>
        </p:nvSpPr>
        <p:spPr>
          <a:xfrm>
            <a:off x="4079776" y="802550"/>
            <a:ext cx="6749989" cy="677108"/>
          </a:xfrm>
          <a:prstGeom prst="rect">
            <a:avLst/>
          </a:prstGeom>
          <a:noFill/>
        </p:spPr>
        <p:txBody>
          <a:bodyPr wrap="none" rtlCol="0">
            <a:spAutoFit/>
          </a:bodyPr>
          <a:lstStyle/>
          <a:p>
            <a:pPr algn="l"/>
            <a:r>
              <a:rPr lang="en-US" sz="1800" dirty="0"/>
              <a:t>Feedforward neural network (2 hidden layers, 60 neurons</a:t>
            </a:r>
            <a:r>
              <a:rPr lang="en-US" sz="1800" b="1" dirty="0"/>
              <a:t>,</a:t>
            </a:r>
            <a:r>
              <a:rPr lang="en-GB" sz="1800" i="0" u="none" strike="noStrike" dirty="0">
                <a:solidFill>
                  <a:srgbClr val="172B4D"/>
                </a:solidFill>
                <a:effectLst/>
              </a:rPr>
              <a:t> </a:t>
            </a:r>
            <a:r>
              <a:rPr lang="en-GB" sz="1800" i="0" u="none" strike="noStrike" dirty="0" err="1">
                <a:solidFill>
                  <a:srgbClr val="172B4D"/>
                </a:solidFill>
                <a:effectLst/>
              </a:rPr>
              <a:t>LeakyReLu</a:t>
            </a:r>
            <a:r>
              <a:rPr lang="en-GB" sz="1800" i="0" u="none" strike="noStrike" dirty="0">
                <a:solidFill>
                  <a:srgbClr val="172B4D"/>
                </a:solidFill>
                <a:effectLst/>
              </a:rPr>
              <a:t>)</a:t>
            </a:r>
            <a:r>
              <a:rPr lang="en-US" sz="1800" dirty="0"/>
              <a:t> </a:t>
            </a:r>
          </a:p>
          <a:p>
            <a:pPr algn="l"/>
            <a:endParaRPr lang="en-US" sz="2000" dirty="0"/>
          </a:p>
        </p:txBody>
      </p:sp>
      <p:sp>
        <p:nvSpPr>
          <p:cNvPr id="7" name="TextBox 6">
            <a:extLst>
              <a:ext uri="{FF2B5EF4-FFF2-40B4-BE49-F238E27FC236}">
                <a16:creationId xmlns:a16="http://schemas.microsoft.com/office/drawing/2014/main" id="{8B18544A-C1FB-4111-BD07-27D8B087BF8C}"/>
              </a:ext>
            </a:extLst>
          </p:cNvPr>
          <p:cNvSpPr txBox="1"/>
          <p:nvPr/>
        </p:nvSpPr>
        <p:spPr>
          <a:xfrm>
            <a:off x="2207568" y="5507655"/>
            <a:ext cx="1250471" cy="400110"/>
          </a:xfrm>
          <a:prstGeom prst="rect">
            <a:avLst/>
          </a:prstGeom>
          <a:solidFill>
            <a:schemeClr val="bg1"/>
          </a:solidFill>
        </p:spPr>
        <p:txBody>
          <a:bodyPr wrap="none" rtlCol="0">
            <a:spAutoFit/>
          </a:bodyPr>
          <a:lstStyle/>
          <a:p>
            <a:pPr algn="l"/>
            <a:r>
              <a:rPr lang="en-US" sz="2000" dirty="0"/>
              <a:t>Prediction</a:t>
            </a:r>
          </a:p>
        </p:txBody>
      </p:sp>
      <p:sp>
        <p:nvSpPr>
          <p:cNvPr id="9" name="TextBox 8">
            <a:extLst>
              <a:ext uri="{FF2B5EF4-FFF2-40B4-BE49-F238E27FC236}">
                <a16:creationId xmlns:a16="http://schemas.microsoft.com/office/drawing/2014/main" id="{DFBF49AA-2408-7172-FD0E-402E4669E2F3}"/>
              </a:ext>
            </a:extLst>
          </p:cNvPr>
          <p:cNvSpPr txBox="1"/>
          <p:nvPr/>
        </p:nvSpPr>
        <p:spPr>
          <a:xfrm rot="16200000">
            <a:off x="-92521" y="3664486"/>
            <a:ext cx="1457194" cy="400110"/>
          </a:xfrm>
          <a:prstGeom prst="rect">
            <a:avLst/>
          </a:prstGeom>
          <a:solidFill>
            <a:schemeClr val="bg1"/>
          </a:solidFill>
        </p:spPr>
        <p:txBody>
          <a:bodyPr wrap="none" rtlCol="0">
            <a:spAutoFit/>
          </a:bodyPr>
          <a:lstStyle/>
          <a:p>
            <a:pPr algn="l"/>
            <a:r>
              <a:rPr lang="en-US" sz="2000" dirty="0"/>
              <a:t>Observation</a:t>
            </a:r>
          </a:p>
        </p:txBody>
      </p:sp>
      <p:sp>
        <p:nvSpPr>
          <p:cNvPr id="10" name="TextBox 9">
            <a:extLst>
              <a:ext uri="{FF2B5EF4-FFF2-40B4-BE49-F238E27FC236}">
                <a16:creationId xmlns:a16="http://schemas.microsoft.com/office/drawing/2014/main" id="{7272F0A9-B797-FC7A-F85B-8A6010985FD3}"/>
              </a:ext>
            </a:extLst>
          </p:cNvPr>
          <p:cNvSpPr txBox="1"/>
          <p:nvPr/>
        </p:nvSpPr>
        <p:spPr>
          <a:xfrm>
            <a:off x="1187455" y="1418101"/>
            <a:ext cx="3194721" cy="400110"/>
          </a:xfrm>
          <a:prstGeom prst="rect">
            <a:avLst/>
          </a:prstGeom>
          <a:noFill/>
        </p:spPr>
        <p:txBody>
          <a:bodyPr wrap="none" rtlCol="0">
            <a:spAutoFit/>
          </a:bodyPr>
          <a:lstStyle/>
          <a:p>
            <a:pPr algn="l"/>
            <a:r>
              <a:rPr lang="en-US" sz="2000" dirty="0"/>
              <a:t>Evaluation over 2018 test set</a:t>
            </a:r>
          </a:p>
        </p:txBody>
      </p:sp>
      <p:sp>
        <p:nvSpPr>
          <p:cNvPr id="11" name="TextBox 10">
            <a:extLst>
              <a:ext uri="{FF2B5EF4-FFF2-40B4-BE49-F238E27FC236}">
                <a16:creationId xmlns:a16="http://schemas.microsoft.com/office/drawing/2014/main" id="{E485ED50-5BD4-96B9-2D77-4E9F60F6C162}"/>
              </a:ext>
            </a:extLst>
          </p:cNvPr>
          <p:cNvSpPr txBox="1"/>
          <p:nvPr/>
        </p:nvSpPr>
        <p:spPr>
          <a:xfrm>
            <a:off x="873523" y="1772492"/>
            <a:ext cx="3475631" cy="400110"/>
          </a:xfrm>
          <a:prstGeom prst="rect">
            <a:avLst/>
          </a:prstGeom>
          <a:solidFill>
            <a:schemeClr val="bg1"/>
          </a:solidFill>
        </p:spPr>
        <p:txBody>
          <a:bodyPr wrap="none" rtlCol="0">
            <a:spAutoFit/>
          </a:bodyPr>
          <a:lstStyle/>
          <a:p>
            <a:pPr algn="l"/>
            <a:r>
              <a:rPr lang="en-US" sz="2000" dirty="0"/>
              <a:t>R2=0.66 RMSE=2.00, MAE=1.15</a:t>
            </a:r>
          </a:p>
        </p:txBody>
      </p:sp>
      <p:pic>
        <p:nvPicPr>
          <p:cNvPr id="3078" name="Picture 6">
            <a:extLst>
              <a:ext uri="{FF2B5EF4-FFF2-40B4-BE49-F238E27FC236}">
                <a16:creationId xmlns:a16="http://schemas.microsoft.com/office/drawing/2014/main" id="{3F4004B4-474A-1678-FD66-C092EAE3BD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7347" y="1117583"/>
            <a:ext cx="3898225" cy="2923669"/>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a:extLst>
              <a:ext uri="{FF2B5EF4-FFF2-40B4-BE49-F238E27FC236}">
                <a16:creationId xmlns:a16="http://schemas.microsoft.com/office/drawing/2014/main" id="{903C685E-ABB1-9B04-FF17-AA545CA991D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846" t="8934" r="6402"/>
          <a:stretch/>
        </p:blipFill>
        <p:spPr bwMode="auto">
          <a:xfrm>
            <a:off x="6960890" y="4211184"/>
            <a:ext cx="3469595" cy="264032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4A5AD3F-223A-86BC-944A-F5DDADA58E7C}"/>
              </a:ext>
            </a:extLst>
          </p:cNvPr>
          <p:cNvSpPr txBox="1"/>
          <p:nvPr/>
        </p:nvSpPr>
        <p:spPr>
          <a:xfrm rot="16200000">
            <a:off x="6654769" y="2506493"/>
            <a:ext cx="505267" cy="400110"/>
          </a:xfrm>
          <a:prstGeom prst="rect">
            <a:avLst/>
          </a:prstGeom>
          <a:solidFill>
            <a:schemeClr val="bg1"/>
          </a:solidFill>
        </p:spPr>
        <p:txBody>
          <a:bodyPr wrap="none" rtlCol="0">
            <a:spAutoFit/>
          </a:bodyPr>
          <a:lstStyle/>
          <a:p>
            <a:pPr algn="l"/>
            <a:r>
              <a:rPr lang="en-US" sz="2000" dirty="0"/>
              <a:t>LAI</a:t>
            </a:r>
          </a:p>
        </p:txBody>
      </p:sp>
      <p:sp>
        <p:nvSpPr>
          <p:cNvPr id="5" name="TextBox 4">
            <a:extLst>
              <a:ext uri="{FF2B5EF4-FFF2-40B4-BE49-F238E27FC236}">
                <a16:creationId xmlns:a16="http://schemas.microsoft.com/office/drawing/2014/main" id="{6F665B62-88BD-47D1-12EF-2AF3263F9870}"/>
              </a:ext>
            </a:extLst>
          </p:cNvPr>
          <p:cNvSpPr txBox="1"/>
          <p:nvPr/>
        </p:nvSpPr>
        <p:spPr>
          <a:xfrm rot="16200000">
            <a:off x="6770314" y="5331288"/>
            <a:ext cx="505267" cy="400110"/>
          </a:xfrm>
          <a:prstGeom prst="rect">
            <a:avLst/>
          </a:prstGeom>
          <a:solidFill>
            <a:schemeClr val="bg1"/>
          </a:solidFill>
        </p:spPr>
        <p:txBody>
          <a:bodyPr wrap="none" rtlCol="0">
            <a:spAutoFit/>
          </a:bodyPr>
          <a:lstStyle/>
          <a:p>
            <a:pPr algn="l"/>
            <a:r>
              <a:rPr lang="en-US" sz="2000" dirty="0"/>
              <a:t>LAI</a:t>
            </a:r>
          </a:p>
        </p:txBody>
      </p:sp>
      <p:sp>
        <p:nvSpPr>
          <p:cNvPr id="12" name="TextBox 11">
            <a:extLst>
              <a:ext uri="{FF2B5EF4-FFF2-40B4-BE49-F238E27FC236}">
                <a16:creationId xmlns:a16="http://schemas.microsoft.com/office/drawing/2014/main" id="{4CCC994F-8924-8B0B-C777-727F347B7763}"/>
              </a:ext>
            </a:extLst>
          </p:cNvPr>
          <p:cNvSpPr txBox="1"/>
          <p:nvPr/>
        </p:nvSpPr>
        <p:spPr>
          <a:xfrm rot="16200000">
            <a:off x="9117212" y="2303459"/>
            <a:ext cx="2530393" cy="400110"/>
          </a:xfrm>
          <a:prstGeom prst="rect">
            <a:avLst/>
          </a:prstGeom>
          <a:solidFill>
            <a:schemeClr val="bg1"/>
          </a:solidFill>
        </p:spPr>
        <p:txBody>
          <a:bodyPr wrap="square" rtlCol="0">
            <a:spAutoFit/>
          </a:bodyPr>
          <a:lstStyle/>
          <a:p>
            <a:pPr algn="l"/>
            <a:r>
              <a:rPr lang="en-US" sz="2000" dirty="0"/>
              <a:t>Observed backscatter</a:t>
            </a:r>
          </a:p>
        </p:txBody>
      </p:sp>
      <p:sp>
        <p:nvSpPr>
          <p:cNvPr id="13" name="TextBox 12">
            <a:extLst>
              <a:ext uri="{FF2B5EF4-FFF2-40B4-BE49-F238E27FC236}">
                <a16:creationId xmlns:a16="http://schemas.microsoft.com/office/drawing/2014/main" id="{DC2001BA-D527-B029-380F-B828B1536E53}"/>
              </a:ext>
            </a:extLst>
          </p:cNvPr>
          <p:cNvSpPr txBox="1"/>
          <p:nvPr/>
        </p:nvSpPr>
        <p:spPr>
          <a:xfrm rot="16200000">
            <a:off x="9097877" y="5276325"/>
            <a:ext cx="2530393" cy="400110"/>
          </a:xfrm>
          <a:prstGeom prst="rect">
            <a:avLst/>
          </a:prstGeom>
          <a:solidFill>
            <a:schemeClr val="bg1"/>
          </a:solidFill>
        </p:spPr>
        <p:txBody>
          <a:bodyPr wrap="square" rtlCol="0">
            <a:spAutoFit/>
          </a:bodyPr>
          <a:lstStyle/>
          <a:p>
            <a:pPr algn="l"/>
            <a:r>
              <a:rPr lang="en-US" sz="2000" dirty="0"/>
              <a:t>predicted backscatter</a:t>
            </a:r>
          </a:p>
        </p:txBody>
      </p:sp>
    </p:spTree>
    <p:extLst>
      <p:ext uri="{BB962C8B-B14F-4D97-AF65-F5344CB8AC3E}">
        <p14:creationId xmlns:p14="http://schemas.microsoft.com/office/powerpoint/2010/main" val="41354490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27F62FEC-CE7F-CD96-BDD8-4FA4B7F320C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8701"/>
          <a:stretch/>
        </p:blipFill>
        <p:spPr bwMode="auto">
          <a:xfrm>
            <a:off x="5396685" y="1507887"/>
            <a:ext cx="6522882" cy="476299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C6A76DC-43A0-8027-BCA4-F59B53BC51B6}"/>
              </a:ext>
            </a:extLst>
          </p:cNvPr>
          <p:cNvSpPr>
            <a:spLocks noGrp="1"/>
          </p:cNvSpPr>
          <p:nvPr>
            <p:ph type="title"/>
          </p:nvPr>
        </p:nvSpPr>
        <p:spPr/>
        <p:txBody>
          <a:bodyPr>
            <a:normAutofit fontScale="90000"/>
          </a:bodyPr>
          <a:lstStyle/>
          <a:p>
            <a:r>
              <a:rPr lang="en-US" dirty="0"/>
              <a:t>Comparison of ML approaches for forward operator for ASCAT</a:t>
            </a:r>
          </a:p>
        </p:txBody>
      </p:sp>
      <p:sp>
        <p:nvSpPr>
          <p:cNvPr id="4" name="TextBox 3">
            <a:extLst>
              <a:ext uri="{FF2B5EF4-FFF2-40B4-BE49-F238E27FC236}">
                <a16:creationId xmlns:a16="http://schemas.microsoft.com/office/drawing/2014/main" id="{6A074F0A-199E-DD29-2A85-15E0A19B65AC}"/>
              </a:ext>
            </a:extLst>
          </p:cNvPr>
          <p:cNvSpPr txBox="1"/>
          <p:nvPr/>
        </p:nvSpPr>
        <p:spPr>
          <a:xfrm>
            <a:off x="3935760" y="786465"/>
            <a:ext cx="4463722" cy="707886"/>
          </a:xfrm>
          <a:prstGeom prst="rect">
            <a:avLst/>
          </a:prstGeom>
          <a:noFill/>
        </p:spPr>
        <p:txBody>
          <a:bodyPr wrap="none" rtlCol="0">
            <a:spAutoFit/>
          </a:bodyPr>
          <a:lstStyle/>
          <a:p>
            <a:pPr algn="l"/>
            <a:r>
              <a:rPr lang="en-US" sz="2000" dirty="0"/>
              <a:t>Random forest  (10 trees, max depth=10)</a:t>
            </a:r>
          </a:p>
          <a:p>
            <a:pPr algn="l"/>
            <a:endParaRPr lang="en-US" sz="2000" dirty="0"/>
          </a:p>
        </p:txBody>
      </p:sp>
      <p:sp>
        <p:nvSpPr>
          <p:cNvPr id="6" name="TextBox 5">
            <a:extLst>
              <a:ext uri="{FF2B5EF4-FFF2-40B4-BE49-F238E27FC236}">
                <a16:creationId xmlns:a16="http://schemas.microsoft.com/office/drawing/2014/main" id="{8C94039D-2D54-B90A-D32A-4A8ED257A5C8}"/>
              </a:ext>
            </a:extLst>
          </p:cNvPr>
          <p:cNvSpPr txBox="1"/>
          <p:nvPr/>
        </p:nvSpPr>
        <p:spPr>
          <a:xfrm>
            <a:off x="7929529" y="1238703"/>
            <a:ext cx="1457194" cy="400110"/>
          </a:xfrm>
          <a:prstGeom prst="rect">
            <a:avLst/>
          </a:prstGeom>
          <a:solidFill>
            <a:schemeClr val="bg1"/>
          </a:solidFill>
        </p:spPr>
        <p:txBody>
          <a:bodyPr wrap="none" rtlCol="0">
            <a:spAutoFit/>
          </a:bodyPr>
          <a:lstStyle/>
          <a:p>
            <a:pPr algn="l"/>
            <a:r>
              <a:rPr lang="en-US" sz="2000" dirty="0"/>
              <a:t>Observation</a:t>
            </a:r>
          </a:p>
        </p:txBody>
      </p:sp>
      <p:sp>
        <p:nvSpPr>
          <p:cNvPr id="7" name="TextBox 6">
            <a:extLst>
              <a:ext uri="{FF2B5EF4-FFF2-40B4-BE49-F238E27FC236}">
                <a16:creationId xmlns:a16="http://schemas.microsoft.com/office/drawing/2014/main" id="{8B18544A-C1FB-4111-BD07-27D8B087BF8C}"/>
              </a:ext>
            </a:extLst>
          </p:cNvPr>
          <p:cNvSpPr txBox="1"/>
          <p:nvPr/>
        </p:nvSpPr>
        <p:spPr>
          <a:xfrm>
            <a:off x="2041779" y="5439899"/>
            <a:ext cx="1250471" cy="400110"/>
          </a:xfrm>
          <a:prstGeom prst="rect">
            <a:avLst/>
          </a:prstGeom>
          <a:solidFill>
            <a:schemeClr val="bg1"/>
          </a:solidFill>
        </p:spPr>
        <p:txBody>
          <a:bodyPr wrap="none" rtlCol="0">
            <a:spAutoFit/>
          </a:bodyPr>
          <a:lstStyle/>
          <a:p>
            <a:pPr algn="l"/>
            <a:r>
              <a:rPr lang="en-US" sz="2000" dirty="0"/>
              <a:t>Prediction</a:t>
            </a:r>
          </a:p>
        </p:txBody>
      </p:sp>
      <p:sp>
        <p:nvSpPr>
          <p:cNvPr id="8" name="TextBox 7">
            <a:extLst>
              <a:ext uri="{FF2B5EF4-FFF2-40B4-BE49-F238E27FC236}">
                <a16:creationId xmlns:a16="http://schemas.microsoft.com/office/drawing/2014/main" id="{8B769A69-121B-346A-07C6-EAF3060A20E2}"/>
              </a:ext>
            </a:extLst>
          </p:cNvPr>
          <p:cNvSpPr txBox="1"/>
          <p:nvPr/>
        </p:nvSpPr>
        <p:spPr>
          <a:xfrm>
            <a:off x="8124092" y="3708515"/>
            <a:ext cx="1250471" cy="400110"/>
          </a:xfrm>
          <a:prstGeom prst="rect">
            <a:avLst/>
          </a:prstGeom>
          <a:solidFill>
            <a:schemeClr val="bg1"/>
          </a:solidFill>
        </p:spPr>
        <p:txBody>
          <a:bodyPr wrap="none" rtlCol="0">
            <a:spAutoFit/>
          </a:bodyPr>
          <a:lstStyle/>
          <a:p>
            <a:pPr algn="l"/>
            <a:r>
              <a:rPr lang="en-US" sz="2000" dirty="0"/>
              <a:t>Prediction</a:t>
            </a:r>
          </a:p>
        </p:txBody>
      </p:sp>
      <p:sp>
        <p:nvSpPr>
          <p:cNvPr id="9" name="TextBox 8">
            <a:extLst>
              <a:ext uri="{FF2B5EF4-FFF2-40B4-BE49-F238E27FC236}">
                <a16:creationId xmlns:a16="http://schemas.microsoft.com/office/drawing/2014/main" id="{DFBF49AA-2408-7172-FD0E-402E4669E2F3}"/>
              </a:ext>
            </a:extLst>
          </p:cNvPr>
          <p:cNvSpPr txBox="1"/>
          <p:nvPr/>
        </p:nvSpPr>
        <p:spPr>
          <a:xfrm rot="16200000">
            <a:off x="-92521" y="3664486"/>
            <a:ext cx="1457194" cy="400110"/>
          </a:xfrm>
          <a:prstGeom prst="rect">
            <a:avLst/>
          </a:prstGeom>
          <a:solidFill>
            <a:schemeClr val="bg1"/>
          </a:solidFill>
        </p:spPr>
        <p:txBody>
          <a:bodyPr wrap="none" rtlCol="0">
            <a:spAutoFit/>
          </a:bodyPr>
          <a:lstStyle/>
          <a:p>
            <a:pPr algn="l"/>
            <a:r>
              <a:rPr lang="en-US" sz="2000" dirty="0"/>
              <a:t>Observation</a:t>
            </a:r>
          </a:p>
        </p:txBody>
      </p:sp>
      <p:sp>
        <p:nvSpPr>
          <p:cNvPr id="10" name="TextBox 9">
            <a:extLst>
              <a:ext uri="{FF2B5EF4-FFF2-40B4-BE49-F238E27FC236}">
                <a16:creationId xmlns:a16="http://schemas.microsoft.com/office/drawing/2014/main" id="{7272F0A9-B797-FC7A-F85B-8A6010985FD3}"/>
              </a:ext>
            </a:extLst>
          </p:cNvPr>
          <p:cNvSpPr txBox="1"/>
          <p:nvPr/>
        </p:nvSpPr>
        <p:spPr>
          <a:xfrm>
            <a:off x="1187455" y="1418101"/>
            <a:ext cx="3194721" cy="400110"/>
          </a:xfrm>
          <a:prstGeom prst="rect">
            <a:avLst/>
          </a:prstGeom>
          <a:noFill/>
        </p:spPr>
        <p:txBody>
          <a:bodyPr wrap="none" rtlCol="0">
            <a:spAutoFit/>
          </a:bodyPr>
          <a:lstStyle/>
          <a:p>
            <a:pPr algn="l"/>
            <a:r>
              <a:rPr lang="en-US" sz="2000" dirty="0"/>
              <a:t>Evaluation over 2017 test set</a:t>
            </a:r>
          </a:p>
        </p:txBody>
      </p:sp>
      <p:sp>
        <p:nvSpPr>
          <p:cNvPr id="11" name="TextBox 10">
            <a:extLst>
              <a:ext uri="{FF2B5EF4-FFF2-40B4-BE49-F238E27FC236}">
                <a16:creationId xmlns:a16="http://schemas.microsoft.com/office/drawing/2014/main" id="{E485ED50-5BD4-96B9-2D77-4E9F60F6C162}"/>
              </a:ext>
            </a:extLst>
          </p:cNvPr>
          <p:cNvSpPr txBox="1"/>
          <p:nvPr/>
        </p:nvSpPr>
        <p:spPr>
          <a:xfrm>
            <a:off x="1159233" y="1777058"/>
            <a:ext cx="3475631" cy="400110"/>
          </a:xfrm>
          <a:prstGeom prst="rect">
            <a:avLst/>
          </a:prstGeom>
          <a:solidFill>
            <a:schemeClr val="bg1"/>
          </a:solidFill>
        </p:spPr>
        <p:txBody>
          <a:bodyPr wrap="none" rtlCol="0">
            <a:spAutoFit/>
          </a:bodyPr>
          <a:lstStyle/>
          <a:p>
            <a:pPr algn="l"/>
            <a:r>
              <a:rPr lang="en-US" sz="2000" dirty="0"/>
              <a:t>R2=0.63 RMSE=2.07, MAE=1.18</a:t>
            </a:r>
          </a:p>
        </p:txBody>
      </p:sp>
      <p:pic>
        <p:nvPicPr>
          <p:cNvPr id="1026" name="Picture 2">
            <a:extLst>
              <a:ext uri="{FF2B5EF4-FFF2-40B4-BE49-F238E27FC236}">
                <a16:creationId xmlns:a16="http://schemas.microsoft.com/office/drawing/2014/main" id="{2E9EA41F-70F8-28E9-4393-5704D73DD5F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2713" r="16335"/>
          <a:stretch/>
        </p:blipFill>
        <p:spPr bwMode="auto">
          <a:xfrm>
            <a:off x="836131" y="2183763"/>
            <a:ext cx="4000384" cy="3256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49389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9C58B025-7914-A9CE-4C66-E218CD65D0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4041" y="896214"/>
            <a:ext cx="5120117" cy="3840088"/>
          </a:xfrm>
          <a:prstGeom prst="rect">
            <a:avLst/>
          </a:prstGeom>
          <a:noFill/>
          <a:extLst>
            <a:ext uri="{909E8E84-426E-40DD-AFC4-6F175D3DCCD1}">
              <a14:hiddenFill xmlns:a14="http://schemas.microsoft.com/office/drawing/2010/main">
                <a:solidFill>
                  <a:srgbClr val="FFFFFF"/>
                </a:solidFill>
              </a14:hiddenFill>
            </a:ext>
          </a:extLst>
        </p:spPr>
      </p:pic>
      <p:sp>
        <p:nvSpPr>
          <p:cNvPr id="25" name="Title 1">
            <a:extLst>
              <a:ext uri="{FF2B5EF4-FFF2-40B4-BE49-F238E27FC236}">
                <a16:creationId xmlns:a16="http://schemas.microsoft.com/office/drawing/2014/main" id="{B6C962F4-8463-550A-ECC8-8B79C397F5F9}"/>
              </a:ext>
            </a:extLst>
          </p:cNvPr>
          <p:cNvSpPr txBox="1">
            <a:spLocks/>
          </p:cNvSpPr>
          <p:nvPr/>
        </p:nvSpPr>
        <p:spPr>
          <a:xfrm>
            <a:off x="983432" y="178731"/>
            <a:ext cx="10573279" cy="428308"/>
          </a:xfrm>
          <a:prstGeom prst="rect">
            <a:avLst/>
          </a:prstGeom>
          <a:solidFill>
            <a:srgbClr val="62C4DD"/>
          </a:solidFill>
        </p:spPr>
        <p:txBody>
          <a:bodyPr vert="horz" lIns="108000" tIns="0" rIns="108000" bIns="0" rtlCol="0" anchor="ctr" anchorCtr="0">
            <a:normAutofit fontScale="97500"/>
          </a:bodyPr>
          <a:lstStyle>
            <a:lvl1pPr algn="l" defTabSz="914400" rtl="0" eaLnBrk="1" latinLnBrk="0" hangingPunct="1">
              <a:lnSpc>
                <a:spcPct val="90000"/>
              </a:lnSpc>
              <a:spcBef>
                <a:spcPct val="0"/>
              </a:spcBef>
              <a:buNone/>
              <a:defRPr sz="3200" b="0" i="0" kern="1200" spc="-20" baseline="0">
                <a:solidFill>
                  <a:schemeClr val="bg1"/>
                </a:solidFill>
                <a:latin typeface="+mn-lt"/>
                <a:ea typeface="Arial" charset="0"/>
                <a:cs typeface="Arial" charset="0"/>
              </a:defRPr>
            </a:lvl1pPr>
          </a:lstStyle>
          <a:p>
            <a:r>
              <a:rPr lang="en-US" dirty="0"/>
              <a:t>Information content of active microwave database (ASCAT)</a:t>
            </a:r>
          </a:p>
        </p:txBody>
      </p:sp>
      <p:pic>
        <p:nvPicPr>
          <p:cNvPr id="13" name="Picture 2">
            <a:extLst>
              <a:ext uri="{FF2B5EF4-FFF2-40B4-BE49-F238E27FC236}">
                <a16:creationId xmlns:a16="http://schemas.microsoft.com/office/drawing/2014/main" id="{ABA55F6E-3690-E566-5E41-05BB10261A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364" y="962254"/>
            <a:ext cx="5032064" cy="3774048"/>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52719440-B473-7663-7DAB-E2D30A1803E7}"/>
              </a:ext>
            </a:extLst>
          </p:cNvPr>
          <p:cNvSpPr txBox="1"/>
          <p:nvPr/>
        </p:nvSpPr>
        <p:spPr>
          <a:xfrm rot="16200000">
            <a:off x="271586" y="2750501"/>
            <a:ext cx="1166153" cy="400110"/>
          </a:xfrm>
          <a:prstGeom prst="rect">
            <a:avLst/>
          </a:prstGeom>
          <a:solidFill>
            <a:schemeClr val="bg1"/>
          </a:solidFill>
        </p:spPr>
        <p:txBody>
          <a:bodyPr wrap="none" rtlCol="0">
            <a:spAutoFit/>
          </a:bodyPr>
          <a:lstStyle/>
          <a:p>
            <a:pPr algn="l"/>
            <a:r>
              <a:rPr lang="en-US" sz="2000" dirty="0"/>
              <a:t>Soil temp</a:t>
            </a:r>
          </a:p>
        </p:txBody>
      </p:sp>
      <p:sp>
        <p:nvSpPr>
          <p:cNvPr id="16" name="TextBox 15">
            <a:extLst>
              <a:ext uri="{FF2B5EF4-FFF2-40B4-BE49-F238E27FC236}">
                <a16:creationId xmlns:a16="http://schemas.microsoft.com/office/drawing/2014/main" id="{FA837FDD-5166-959E-FE5E-4F2CDFB45DFF}"/>
              </a:ext>
            </a:extLst>
          </p:cNvPr>
          <p:cNvSpPr txBox="1"/>
          <p:nvPr/>
        </p:nvSpPr>
        <p:spPr>
          <a:xfrm>
            <a:off x="2207568" y="4533742"/>
            <a:ext cx="1547347" cy="400110"/>
          </a:xfrm>
          <a:prstGeom prst="rect">
            <a:avLst/>
          </a:prstGeom>
          <a:solidFill>
            <a:schemeClr val="bg1"/>
          </a:solidFill>
        </p:spPr>
        <p:txBody>
          <a:bodyPr wrap="none" rtlCol="0">
            <a:spAutoFit/>
          </a:bodyPr>
          <a:lstStyle/>
          <a:p>
            <a:pPr algn="l"/>
            <a:r>
              <a:rPr lang="en-US" sz="2000" dirty="0"/>
              <a:t>Soil moisture</a:t>
            </a:r>
          </a:p>
        </p:txBody>
      </p:sp>
      <p:sp>
        <p:nvSpPr>
          <p:cNvPr id="17" name="TextBox 16">
            <a:extLst>
              <a:ext uri="{FF2B5EF4-FFF2-40B4-BE49-F238E27FC236}">
                <a16:creationId xmlns:a16="http://schemas.microsoft.com/office/drawing/2014/main" id="{ADE223CF-7F66-05BB-A8BF-91631C86BD32}"/>
              </a:ext>
            </a:extLst>
          </p:cNvPr>
          <p:cNvSpPr txBox="1"/>
          <p:nvPr/>
        </p:nvSpPr>
        <p:spPr>
          <a:xfrm rot="16200000">
            <a:off x="6259446" y="2750502"/>
            <a:ext cx="505267" cy="400110"/>
          </a:xfrm>
          <a:prstGeom prst="rect">
            <a:avLst/>
          </a:prstGeom>
          <a:solidFill>
            <a:schemeClr val="bg1"/>
          </a:solidFill>
        </p:spPr>
        <p:txBody>
          <a:bodyPr wrap="none" rtlCol="0">
            <a:spAutoFit/>
          </a:bodyPr>
          <a:lstStyle/>
          <a:p>
            <a:pPr algn="l"/>
            <a:r>
              <a:rPr lang="en-US" sz="2000" dirty="0"/>
              <a:t>LAI</a:t>
            </a:r>
          </a:p>
        </p:txBody>
      </p:sp>
      <p:sp>
        <p:nvSpPr>
          <p:cNvPr id="19" name="TextBox 18">
            <a:extLst>
              <a:ext uri="{FF2B5EF4-FFF2-40B4-BE49-F238E27FC236}">
                <a16:creationId xmlns:a16="http://schemas.microsoft.com/office/drawing/2014/main" id="{C97F9FB4-E4C8-7CCB-8B29-B65D6B367F8D}"/>
              </a:ext>
            </a:extLst>
          </p:cNvPr>
          <p:cNvSpPr txBox="1"/>
          <p:nvPr/>
        </p:nvSpPr>
        <p:spPr>
          <a:xfrm>
            <a:off x="7392144" y="4487189"/>
            <a:ext cx="2088232" cy="400110"/>
          </a:xfrm>
          <a:prstGeom prst="rect">
            <a:avLst/>
          </a:prstGeom>
          <a:solidFill>
            <a:schemeClr val="bg1"/>
          </a:solidFill>
        </p:spPr>
        <p:txBody>
          <a:bodyPr wrap="square" rtlCol="0">
            <a:spAutoFit/>
          </a:bodyPr>
          <a:lstStyle/>
          <a:p>
            <a:pPr algn="l"/>
            <a:r>
              <a:rPr lang="en-US" sz="2000" dirty="0"/>
              <a:t>Soil moisture</a:t>
            </a:r>
          </a:p>
        </p:txBody>
      </p:sp>
      <p:sp>
        <p:nvSpPr>
          <p:cNvPr id="20" name="TextBox 19">
            <a:extLst>
              <a:ext uri="{FF2B5EF4-FFF2-40B4-BE49-F238E27FC236}">
                <a16:creationId xmlns:a16="http://schemas.microsoft.com/office/drawing/2014/main" id="{9CA4F700-69AF-859A-F2FA-3FC7AE96328F}"/>
              </a:ext>
            </a:extLst>
          </p:cNvPr>
          <p:cNvSpPr txBox="1"/>
          <p:nvPr/>
        </p:nvSpPr>
        <p:spPr>
          <a:xfrm>
            <a:off x="4941227" y="764704"/>
            <a:ext cx="3385286" cy="400110"/>
          </a:xfrm>
          <a:prstGeom prst="rect">
            <a:avLst/>
          </a:prstGeom>
          <a:noFill/>
        </p:spPr>
        <p:txBody>
          <a:bodyPr wrap="none" rtlCol="0">
            <a:spAutoFit/>
          </a:bodyPr>
          <a:lstStyle/>
          <a:p>
            <a:pPr algn="l"/>
            <a:r>
              <a:rPr lang="en-US" sz="2000" dirty="0"/>
              <a:t>One year, global 2d histograms</a:t>
            </a:r>
          </a:p>
        </p:txBody>
      </p:sp>
    </p:spTree>
    <p:extLst>
      <p:ext uri="{BB962C8B-B14F-4D97-AF65-F5344CB8AC3E}">
        <p14:creationId xmlns:p14="http://schemas.microsoft.com/office/powerpoint/2010/main" val="1334032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A76DC-43A0-8027-BCA4-F59B53BC51B6}"/>
              </a:ext>
            </a:extLst>
          </p:cNvPr>
          <p:cNvSpPr>
            <a:spLocks noGrp="1"/>
          </p:cNvSpPr>
          <p:nvPr>
            <p:ph type="title"/>
          </p:nvPr>
        </p:nvSpPr>
        <p:spPr>
          <a:xfrm>
            <a:off x="1233395" y="260648"/>
            <a:ext cx="10573279" cy="428308"/>
          </a:xfrm>
        </p:spPr>
        <p:txBody>
          <a:bodyPr>
            <a:normAutofit fontScale="90000"/>
          </a:bodyPr>
          <a:lstStyle/>
          <a:p>
            <a:r>
              <a:rPr lang="en-US" dirty="0"/>
              <a:t>Introduction</a:t>
            </a:r>
          </a:p>
        </p:txBody>
      </p:sp>
      <p:sp>
        <p:nvSpPr>
          <p:cNvPr id="3" name="TextBox 2">
            <a:extLst>
              <a:ext uri="{FF2B5EF4-FFF2-40B4-BE49-F238E27FC236}">
                <a16:creationId xmlns:a16="http://schemas.microsoft.com/office/drawing/2014/main" id="{29196A46-0B93-2918-0AC4-2BFE39E3087B}"/>
              </a:ext>
            </a:extLst>
          </p:cNvPr>
          <p:cNvSpPr txBox="1"/>
          <p:nvPr/>
        </p:nvSpPr>
        <p:spPr>
          <a:xfrm>
            <a:off x="839416" y="68402"/>
            <a:ext cx="11664977" cy="6047809"/>
          </a:xfrm>
          <a:prstGeom prst="rect">
            <a:avLst/>
          </a:prstGeom>
          <a:noFill/>
        </p:spPr>
        <p:txBody>
          <a:bodyPr wrap="square" rtlCol="0">
            <a:spAutoFit/>
          </a:bodyPr>
          <a:lstStyle/>
          <a:p>
            <a:pPr marL="285750" lvl="0" indent="-285750">
              <a:spcAft>
                <a:spcPts val="300"/>
              </a:spcAft>
              <a:buFont typeface="Wingdings" pitchFamily="2" charset="2"/>
              <a:buChar char="Ø"/>
              <a:tabLst>
                <a:tab pos="228600" algn="l"/>
              </a:tabLst>
            </a:pPr>
            <a:endParaRPr lang="en-US" sz="1800" dirty="0">
              <a:solidFill>
                <a:srgbClr val="FF0000"/>
              </a:solidFill>
            </a:endParaRPr>
          </a:p>
          <a:p>
            <a:pPr lvl="0">
              <a:spcAft>
                <a:spcPts val="300"/>
              </a:spcAft>
              <a:tabLst>
                <a:tab pos="228600" algn="l"/>
              </a:tabLst>
            </a:pPr>
            <a:endParaRPr lang="en-US" sz="1800" dirty="0">
              <a:solidFill>
                <a:srgbClr val="FF0000"/>
              </a:solidFill>
            </a:endParaRPr>
          </a:p>
          <a:p>
            <a:pPr lvl="1">
              <a:spcAft>
                <a:spcPts val="300"/>
              </a:spcAft>
              <a:tabLst>
                <a:tab pos="228600" algn="l"/>
              </a:tabLst>
            </a:pPr>
            <a:endParaRPr lang="en-US" sz="1800" dirty="0">
              <a:solidFill>
                <a:srgbClr val="FF0000"/>
              </a:solidFill>
            </a:endParaRPr>
          </a:p>
          <a:p>
            <a:pPr marL="285750" lvl="0" indent="-285750">
              <a:spcAft>
                <a:spcPts val="300"/>
              </a:spcAft>
              <a:buFont typeface="Wingdings" pitchFamily="2" charset="2"/>
              <a:buChar char="Ø"/>
              <a:tabLst>
                <a:tab pos="228600" algn="l"/>
              </a:tabLst>
            </a:pPr>
            <a:r>
              <a:rPr lang="en-US" sz="1800" dirty="0">
                <a:solidFill>
                  <a:srgbClr val="FF0000"/>
                </a:solidFill>
              </a:rPr>
              <a:t>Challenges</a:t>
            </a:r>
          </a:p>
          <a:p>
            <a:pPr marL="562996" lvl="1" indent="-285750">
              <a:spcAft>
                <a:spcPts val="300"/>
              </a:spcAft>
              <a:buFont typeface="Arial" panose="020B0604020202020204" pitchFamily="34" charset="0"/>
              <a:buChar char="•"/>
              <a:tabLst>
                <a:tab pos="228600" algn="l"/>
              </a:tabLst>
            </a:pPr>
            <a:r>
              <a:rPr lang="en-US" sz="1800" dirty="0">
                <a:solidFill>
                  <a:srgbClr val="00B050"/>
                </a:solidFill>
              </a:rPr>
              <a:t>How to maximize the information content of the training database </a:t>
            </a:r>
            <a:r>
              <a:rPr lang="en-US" sz="1800" dirty="0"/>
              <a:t>?</a:t>
            </a:r>
          </a:p>
          <a:p>
            <a:pPr marL="840242" lvl="2" indent="-285750">
              <a:spcAft>
                <a:spcPts val="300"/>
              </a:spcAft>
              <a:buFont typeface="Arial" panose="020B0604020202020204" pitchFamily="34" charset="0"/>
              <a:buChar char="•"/>
              <a:tabLst>
                <a:tab pos="228600" algn="l"/>
              </a:tabLst>
            </a:pPr>
            <a:r>
              <a:rPr lang="en-US" sz="1800" dirty="0"/>
              <a:t>Better understand the drivers of the ASCAT backscatter signal at 40 degree</a:t>
            </a:r>
          </a:p>
          <a:p>
            <a:pPr marL="1117488" lvl="3" indent="-285750">
              <a:spcAft>
                <a:spcPts val="300"/>
              </a:spcAft>
              <a:buFont typeface="Arial" panose="020B0604020202020204" pitchFamily="34" charset="0"/>
              <a:buChar char="•"/>
              <a:tabLst>
                <a:tab pos="228600" algn="l"/>
              </a:tabLst>
            </a:pPr>
            <a:r>
              <a:rPr lang="en-US" sz="1800" dirty="0"/>
              <a:t>Impact of vegetation: LAI, vegetation cover, vegetation types</a:t>
            </a:r>
          </a:p>
          <a:p>
            <a:pPr marL="1117488" lvl="3" indent="-285750">
              <a:spcAft>
                <a:spcPts val="300"/>
              </a:spcAft>
              <a:buFont typeface="Arial" panose="020B0604020202020204" pitchFamily="34" charset="0"/>
              <a:buChar char="•"/>
              <a:tabLst>
                <a:tab pos="228600" algn="l"/>
              </a:tabLst>
            </a:pPr>
            <a:r>
              <a:rPr lang="en-US" sz="1800" dirty="0"/>
              <a:t>Impact of soil type: e.g. influence of subsurface scattering for dry sandy soil</a:t>
            </a:r>
          </a:p>
          <a:p>
            <a:pPr marL="1117488" lvl="3" indent="-285750">
              <a:spcAft>
                <a:spcPts val="300"/>
              </a:spcAft>
              <a:buFont typeface="Arial" panose="020B0604020202020204" pitchFamily="34" charset="0"/>
              <a:buChar char="•"/>
              <a:tabLst>
                <a:tab pos="228600" algn="l"/>
              </a:tabLst>
            </a:pPr>
            <a:r>
              <a:rPr lang="en-US" sz="1800" dirty="0"/>
              <a:t>Impact of snow, ice: need to filter out snow and ice surfaces ?</a:t>
            </a:r>
          </a:p>
          <a:p>
            <a:pPr marL="840242" lvl="2" indent="-285750">
              <a:spcAft>
                <a:spcPts val="300"/>
              </a:spcAft>
              <a:buFont typeface="Arial" panose="020B0604020202020204" pitchFamily="34" charset="0"/>
              <a:buChar char="•"/>
              <a:tabLst>
                <a:tab pos="228600" algn="l"/>
              </a:tabLst>
            </a:pPr>
            <a:r>
              <a:rPr lang="en-US" sz="1800" dirty="0"/>
              <a:t>Uncertainties in the model fields (e.g. lack of interannual variability for vegetation variables)</a:t>
            </a:r>
          </a:p>
          <a:p>
            <a:pPr marL="840242" lvl="2" indent="-285750">
              <a:spcAft>
                <a:spcPts val="300"/>
              </a:spcAft>
              <a:buFont typeface="Arial" panose="020B0604020202020204" pitchFamily="34" charset="0"/>
              <a:buChar char="•"/>
              <a:tabLst>
                <a:tab pos="228600" algn="l"/>
              </a:tabLst>
            </a:pPr>
            <a:r>
              <a:rPr lang="en-US" sz="1800" dirty="0"/>
              <a:t>Lack of information in the model fields (e.g. subsurface scattering…)</a:t>
            </a:r>
          </a:p>
          <a:p>
            <a:pPr lvl="2">
              <a:spcAft>
                <a:spcPts val="300"/>
              </a:spcAft>
              <a:tabLst>
                <a:tab pos="228600" algn="l"/>
              </a:tabLst>
            </a:pPr>
            <a:endParaRPr lang="en-US" sz="1800" dirty="0">
              <a:solidFill>
                <a:srgbClr val="FF0000"/>
              </a:solidFill>
            </a:endParaRPr>
          </a:p>
          <a:p>
            <a:pPr marL="562996" lvl="1" indent="-285750">
              <a:spcAft>
                <a:spcPts val="300"/>
              </a:spcAft>
              <a:buFont typeface="Arial" panose="020B0604020202020204" pitchFamily="34" charset="0"/>
              <a:buChar char="•"/>
              <a:tabLst>
                <a:tab pos="228600" algn="l"/>
              </a:tabLst>
            </a:pPr>
            <a:r>
              <a:rPr lang="en-US" sz="1800" dirty="0">
                <a:solidFill>
                  <a:srgbClr val="00B050"/>
                </a:solidFill>
              </a:rPr>
              <a:t>Which ML algorithm ? </a:t>
            </a:r>
          </a:p>
          <a:p>
            <a:pPr marL="840242" lvl="2" indent="-285750">
              <a:spcAft>
                <a:spcPts val="300"/>
              </a:spcAft>
              <a:buFont typeface="Arial" panose="020B0604020202020204" pitchFamily="34" charset="0"/>
              <a:buChar char="•"/>
              <a:tabLst>
                <a:tab pos="228600" algn="l"/>
              </a:tabLst>
            </a:pPr>
            <a:r>
              <a:rPr lang="en-US" sz="1800" dirty="0"/>
              <a:t>Ensemble trees vs neural network (NN)</a:t>
            </a:r>
          </a:p>
          <a:p>
            <a:pPr marL="840242" lvl="2" indent="-285750">
              <a:spcAft>
                <a:spcPts val="300"/>
              </a:spcAft>
              <a:buFont typeface="Arial" panose="020B0604020202020204" pitchFamily="34" charset="0"/>
              <a:buChar char="•"/>
              <a:tabLst>
                <a:tab pos="228600" algn="l"/>
              </a:tabLst>
            </a:pPr>
            <a:r>
              <a:rPr lang="en-US" sz="1800" dirty="0"/>
              <a:t>Localization</a:t>
            </a:r>
          </a:p>
          <a:p>
            <a:pPr marL="1117488" lvl="3" indent="-285750">
              <a:spcAft>
                <a:spcPts val="300"/>
              </a:spcAft>
              <a:buFont typeface="Arial" panose="020B0604020202020204" pitchFamily="34" charset="0"/>
              <a:buChar char="•"/>
              <a:tabLst>
                <a:tab pos="228600" algn="l"/>
              </a:tabLst>
            </a:pPr>
            <a:r>
              <a:rPr lang="en-US" sz="1800" dirty="0"/>
              <a:t>grid point NN</a:t>
            </a:r>
          </a:p>
          <a:p>
            <a:pPr marL="1117488" lvl="3" indent="-285750">
              <a:spcAft>
                <a:spcPts val="300"/>
              </a:spcAft>
              <a:buFont typeface="Arial" panose="020B0604020202020204" pitchFamily="34" charset="0"/>
              <a:buChar char="•"/>
              <a:tabLst>
                <a:tab pos="228600" algn="l"/>
              </a:tabLst>
            </a:pPr>
            <a:r>
              <a:rPr lang="en-US" sz="1800" dirty="0"/>
              <a:t>global network with categorical variables : land surface type,… to help with localization</a:t>
            </a:r>
          </a:p>
          <a:p>
            <a:pPr marL="840242" lvl="2" indent="-285750">
              <a:spcAft>
                <a:spcPts val="300"/>
              </a:spcAft>
              <a:buFont typeface="Arial" panose="020B0604020202020204" pitchFamily="34" charset="0"/>
              <a:buChar char="•"/>
              <a:tabLst>
                <a:tab pos="228600" algn="l"/>
              </a:tabLst>
            </a:pPr>
            <a:r>
              <a:rPr lang="en-US" sz="1800" dirty="0"/>
              <a:t>Use of generative methods to deal with uncertainties and lack of information in the feature space</a:t>
            </a:r>
          </a:p>
          <a:p>
            <a:pPr lvl="2">
              <a:spcAft>
                <a:spcPts val="300"/>
              </a:spcAft>
              <a:tabLst>
                <a:tab pos="228600" algn="l"/>
              </a:tabLst>
            </a:pPr>
            <a:endParaRPr lang="en-US" sz="1800" dirty="0">
              <a:solidFill>
                <a:srgbClr val="FF0000"/>
              </a:solidFill>
            </a:endParaRPr>
          </a:p>
        </p:txBody>
      </p:sp>
    </p:spTree>
    <p:extLst>
      <p:ext uri="{BB962C8B-B14F-4D97-AF65-F5344CB8AC3E}">
        <p14:creationId xmlns:p14="http://schemas.microsoft.com/office/powerpoint/2010/main" val="2665827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A76DC-43A0-8027-BCA4-F59B53BC51B6}"/>
              </a:ext>
            </a:extLst>
          </p:cNvPr>
          <p:cNvSpPr>
            <a:spLocks noGrp="1"/>
          </p:cNvSpPr>
          <p:nvPr>
            <p:ph type="title"/>
          </p:nvPr>
        </p:nvSpPr>
        <p:spPr/>
        <p:txBody>
          <a:bodyPr>
            <a:normAutofit fontScale="90000"/>
          </a:bodyPr>
          <a:lstStyle/>
          <a:p>
            <a:r>
              <a:rPr lang="en-US" dirty="0"/>
              <a:t>ASCAT training database</a:t>
            </a:r>
          </a:p>
        </p:txBody>
      </p:sp>
      <p:sp>
        <p:nvSpPr>
          <p:cNvPr id="3" name="TextBox 2">
            <a:extLst>
              <a:ext uri="{FF2B5EF4-FFF2-40B4-BE49-F238E27FC236}">
                <a16:creationId xmlns:a16="http://schemas.microsoft.com/office/drawing/2014/main" id="{29196A46-0B93-2918-0AC4-2BFE39E3087B}"/>
              </a:ext>
            </a:extLst>
          </p:cNvPr>
          <p:cNvSpPr txBox="1"/>
          <p:nvPr/>
        </p:nvSpPr>
        <p:spPr>
          <a:xfrm>
            <a:off x="983432" y="712155"/>
            <a:ext cx="10657184" cy="3485570"/>
          </a:xfrm>
          <a:prstGeom prst="rect">
            <a:avLst/>
          </a:prstGeom>
          <a:noFill/>
        </p:spPr>
        <p:txBody>
          <a:bodyPr wrap="square" rtlCol="0">
            <a:spAutoFit/>
          </a:bodyPr>
          <a:lstStyle/>
          <a:p>
            <a:pPr marL="285750" lvl="0" indent="-285750">
              <a:spcAft>
                <a:spcPts val="300"/>
              </a:spcAft>
              <a:buFont typeface="Arial" panose="020B0604020202020204" pitchFamily="34" charset="0"/>
              <a:buChar char="•"/>
              <a:tabLst>
                <a:tab pos="228600" algn="l"/>
              </a:tabLst>
            </a:pPr>
            <a:endParaRPr lang="en-US" sz="1800" dirty="0"/>
          </a:p>
          <a:p>
            <a:pPr marL="562996" lvl="1" indent="-285750">
              <a:spcAft>
                <a:spcPts val="300"/>
              </a:spcAft>
              <a:buFont typeface="Wingdings" pitchFamily="2" charset="2"/>
              <a:buChar char="§"/>
              <a:tabLst>
                <a:tab pos="228600" algn="l"/>
              </a:tabLst>
            </a:pPr>
            <a:r>
              <a:rPr lang="en-US" sz="1800" dirty="0">
                <a:solidFill>
                  <a:schemeClr val="accent6"/>
                </a:solidFill>
              </a:rPr>
              <a:t>Active microwave ASCAT</a:t>
            </a:r>
            <a:r>
              <a:rPr lang="en-US" sz="1800" dirty="0"/>
              <a:t>:</a:t>
            </a:r>
          </a:p>
          <a:p>
            <a:pPr marL="840242" lvl="2" indent="-285750">
              <a:spcAft>
                <a:spcPts val="300"/>
              </a:spcAft>
              <a:buFont typeface="Arial" panose="020B0604020202020204" pitchFamily="34" charset="0"/>
              <a:buChar char="•"/>
              <a:tabLst>
                <a:tab pos="228600" algn="l"/>
              </a:tabLst>
            </a:pPr>
            <a:r>
              <a:rPr lang="en-US" sz="1800" dirty="0"/>
              <a:t>Credit: P. Weston see Aires, Weston et al., 2021</a:t>
            </a:r>
          </a:p>
          <a:p>
            <a:pPr marL="840242" lvl="2" indent="-285750">
              <a:spcAft>
                <a:spcPts val="300"/>
              </a:spcAft>
              <a:buFont typeface="Arial" panose="020B0604020202020204" pitchFamily="34" charset="0"/>
              <a:buChar char="•"/>
              <a:tabLst>
                <a:tab pos="228600" algn="l"/>
              </a:tabLst>
            </a:pPr>
            <a:r>
              <a:rPr lang="en-US" sz="1800" dirty="0"/>
              <a:t>2016-2019; </a:t>
            </a:r>
            <a:r>
              <a:rPr lang="en-GB" sz="1800" i="1" dirty="0">
                <a:solidFill>
                  <a:srgbClr val="1C1D1E"/>
                </a:solidFill>
                <a:effectLst/>
              </a:rPr>
              <a:t>0.25°-resolution grid.</a:t>
            </a:r>
          </a:p>
          <a:p>
            <a:pPr marL="840242" lvl="2" indent="-285750">
              <a:spcAft>
                <a:spcPts val="300"/>
              </a:spcAft>
              <a:buFont typeface="Arial" panose="020B0604020202020204" pitchFamily="34" charset="0"/>
              <a:buChar char="•"/>
              <a:tabLst>
                <a:tab pos="228600" algn="l"/>
              </a:tabLst>
            </a:pPr>
            <a:r>
              <a:rPr lang="en-GB" sz="1800" i="1" dirty="0">
                <a:solidFill>
                  <a:srgbClr val="1C1D1E"/>
                </a:solidFill>
              </a:rPr>
              <a:t>Satellite: Backscatter coefficient at 40 degree</a:t>
            </a:r>
            <a:endParaRPr lang="en-US" sz="1800" dirty="0"/>
          </a:p>
          <a:p>
            <a:pPr marL="840242" lvl="2" indent="-285750">
              <a:spcAft>
                <a:spcPts val="300"/>
              </a:spcAft>
              <a:buFont typeface="Arial" panose="020B0604020202020204" pitchFamily="34" charset="0"/>
              <a:buChar char="•"/>
              <a:tabLst>
                <a:tab pos="228600" algn="l"/>
              </a:tabLst>
            </a:pPr>
            <a:r>
              <a:rPr lang="en-US" sz="1800" dirty="0"/>
              <a:t>ERA-5 model variables: LAI, soil moisture, soil temperature, </a:t>
            </a:r>
            <a:r>
              <a:rPr lang="en-GB" sz="1800" dirty="0">
                <a:solidFill>
                  <a:srgbClr val="000000"/>
                </a:solidFill>
                <a:cs typeface="Calibri" panose="020F0502020204030204" pitchFamily="34" charset="0"/>
              </a:rPr>
              <a:t>m</a:t>
            </a:r>
            <a:r>
              <a:rPr lang="en-GB" sz="1800" dirty="0">
                <a:solidFill>
                  <a:srgbClr val="000000"/>
                </a:solidFill>
                <a:effectLst/>
                <a:ea typeface="Times New Roman" panose="02020603050405020304" pitchFamily="18" charset="0"/>
                <a:cs typeface="Calibri" panose="020F0502020204030204" pitchFamily="34" charset="0"/>
              </a:rPr>
              <a:t>agnitude of 2m temperature diurnal cycle</a:t>
            </a:r>
            <a:endParaRPr lang="en-US" sz="1800" dirty="0"/>
          </a:p>
          <a:p>
            <a:pPr marL="840242" lvl="2" indent="-285750">
              <a:spcAft>
                <a:spcPts val="300"/>
              </a:spcAft>
              <a:buFont typeface="Arial" panose="020B0604020202020204" pitchFamily="34" charset="0"/>
              <a:buChar char="•"/>
              <a:tabLst>
                <a:tab pos="228600" algn="l"/>
              </a:tabLst>
            </a:pPr>
            <a:r>
              <a:rPr lang="en-GB" sz="1800" i="1" dirty="0">
                <a:solidFill>
                  <a:srgbClr val="1C1D1E"/>
                </a:solidFill>
              </a:rPr>
              <a:t>Target= Satellite backscatter coefficient at 40 degree</a:t>
            </a:r>
            <a:endParaRPr lang="en-US" sz="1800" dirty="0"/>
          </a:p>
          <a:p>
            <a:pPr marL="840242" lvl="2" indent="-285750">
              <a:spcAft>
                <a:spcPts val="300"/>
              </a:spcAft>
              <a:buFont typeface="Arial" panose="020B0604020202020204" pitchFamily="34" charset="0"/>
              <a:buChar char="•"/>
              <a:tabLst>
                <a:tab pos="228600" algn="l"/>
              </a:tabLst>
            </a:pPr>
            <a:r>
              <a:rPr lang="en-US" sz="1800" dirty="0"/>
              <a:t>features: LAI, soil moisture (layer1,2,3), soil temperature (layer1,2,3), </a:t>
            </a:r>
            <a:r>
              <a:rPr lang="en-GB" sz="1800" dirty="0">
                <a:solidFill>
                  <a:srgbClr val="000000"/>
                </a:solidFill>
                <a:cs typeface="Calibri" panose="020F0502020204030204" pitchFamily="34" charset="0"/>
              </a:rPr>
              <a:t>m</a:t>
            </a:r>
            <a:r>
              <a:rPr lang="en-GB" sz="1800" dirty="0">
                <a:solidFill>
                  <a:srgbClr val="000000"/>
                </a:solidFill>
                <a:effectLst/>
                <a:ea typeface="Times New Roman" panose="02020603050405020304" pitchFamily="18" charset="0"/>
                <a:cs typeface="Calibri" panose="020F0502020204030204" pitchFamily="34" charset="0"/>
              </a:rPr>
              <a:t>agnitude of 2m temperature diurnal cycle, high and low vegetation cover</a:t>
            </a:r>
            <a:r>
              <a:rPr lang="en-GB" sz="1800" dirty="0">
                <a:solidFill>
                  <a:srgbClr val="000000"/>
                </a:solidFill>
                <a:ea typeface="Times New Roman" panose="02020603050405020304" pitchFamily="18" charset="0"/>
                <a:cs typeface="Calibri" panose="020F0502020204030204" pitchFamily="34" charset="0"/>
              </a:rPr>
              <a:t>, </a:t>
            </a:r>
            <a:r>
              <a:rPr lang="en-GB" sz="1800" dirty="0">
                <a:solidFill>
                  <a:srgbClr val="000000"/>
                </a:solidFill>
                <a:ea typeface="Calibri" panose="020F0502020204030204" pitchFamily="34" charset="0"/>
                <a:cs typeface="Calibri" panose="020F0502020204030204" pitchFamily="34" charset="0"/>
              </a:rPr>
              <a:t>soil type, vegetation type</a:t>
            </a:r>
          </a:p>
          <a:p>
            <a:pPr marL="840242" lvl="2" indent="-285750">
              <a:spcAft>
                <a:spcPts val="300"/>
              </a:spcAft>
              <a:buFont typeface="Arial" panose="020B0604020202020204" pitchFamily="34" charset="0"/>
              <a:buChar char="•"/>
              <a:tabLst>
                <a:tab pos="228600" algn="l"/>
              </a:tabLst>
            </a:pPr>
            <a:r>
              <a:rPr lang="en-GB" sz="1800" dirty="0">
                <a:solidFill>
                  <a:srgbClr val="000000"/>
                </a:solidFill>
                <a:effectLst/>
                <a:ea typeface="Calibri" panose="020F0502020204030204" pitchFamily="34" charset="0"/>
                <a:cs typeface="Calibri" panose="020F0502020204030204" pitchFamily="34" charset="0"/>
              </a:rPr>
              <a:t>2 year of training (2016-2017) </a:t>
            </a:r>
          </a:p>
          <a:p>
            <a:pPr lvl="2">
              <a:spcAft>
                <a:spcPts val="300"/>
              </a:spcAft>
              <a:tabLst>
                <a:tab pos="228600" algn="l"/>
              </a:tabLst>
            </a:pPr>
            <a:endParaRPr lang="en-US" sz="1800" dirty="0"/>
          </a:p>
        </p:txBody>
      </p:sp>
    </p:spTree>
    <p:extLst>
      <p:ext uri="{BB962C8B-B14F-4D97-AF65-F5344CB8AC3E}">
        <p14:creationId xmlns:p14="http://schemas.microsoft.com/office/powerpoint/2010/main" val="3177083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A76DC-43A0-8027-BCA4-F59B53BC51B6}"/>
              </a:ext>
            </a:extLst>
          </p:cNvPr>
          <p:cNvSpPr>
            <a:spLocks noGrp="1"/>
          </p:cNvSpPr>
          <p:nvPr>
            <p:ph type="title"/>
          </p:nvPr>
        </p:nvSpPr>
        <p:spPr>
          <a:xfrm>
            <a:off x="767408" y="1484784"/>
            <a:ext cx="10441160" cy="1584176"/>
          </a:xfrm>
        </p:spPr>
        <p:txBody>
          <a:bodyPr>
            <a:normAutofit/>
          </a:bodyPr>
          <a:lstStyle/>
          <a:p>
            <a:r>
              <a:rPr lang="en-US" dirty="0"/>
              <a:t>Exploration of the training database information content</a:t>
            </a:r>
          </a:p>
        </p:txBody>
      </p:sp>
    </p:spTree>
    <p:extLst>
      <p:ext uri="{BB962C8B-B14F-4D97-AF65-F5344CB8AC3E}">
        <p14:creationId xmlns:p14="http://schemas.microsoft.com/office/powerpoint/2010/main" val="3445335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47F875A-4B26-E729-90E3-8264B40CB1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344" y="1160748"/>
            <a:ext cx="4752528" cy="3564396"/>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a:extLst>
              <a:ext uri="{FF2B5EF4-FFF2-40B4-BE49-F238E27FC236}">
                <a16:creationId xmlns:a16="http://schemas.microsoft.com/office/drawing/2014/main" id="{0E8C6096-AE82-E77C-5064-06675B574EEF}"/>
              </a:ext>
            </a:extLst>
          </p:cNvPr>
          <p:cNvSpPr/>
          <p:nvPr/>
        </p:nvSpPr>
        <p:spPr>
          <a:xfrm>
            <a:off x="1847528" y="1844824"/>
            <a:ext cx="360040" cy="720080"/>
          </a:xfrm>
          <a:prstGeom prst="ellipse">
            <a:avLst/>
          </a:prstGeom>
          <a:noFill/>
          <a:ln w="349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a:extLst>
              <a:ext uri="{FF2B5EF4-FFF2-40B4-BE49-F238E27FC236}">
                <a16:creationId xmlns:a16="http://schemas.microsoft.com/office/drawing/2014/main" id="{36D3502D-43B3-CC85-BC48-91F9267F99F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2422"/>
          <a:stretch/>
        </p:blipFill>
        <p:spPr bwMode="auto">
          <a:xfrm>
            <a:off x="6312024" y="1503021"/>
            <a:ext cx="5314264" cy="2283412"/>
          </a:xfrm>
          <a:prstGeom prst="rect">
            <a:avLst/>
          </a:prstGeom>
          <a:noFill/>
          <a:extLst>
            <a:ext uri="{909E8E84-426E-40DD-AFC4-6F175D3DCCD1}">
              <a14:hiddenFill xmlns:a14="http://schemas.microsoft.com/office/drawing/2010/main">
                <a:solidFill>
                  <a:srgbClr val="FFFFFF"/>
                </a:solidFill>
              </a14:hiddenFill>
            </a:ext>
          </a:extLst>
        </p:spPr>
      </p:pic>
      <p:sp>
        <p:nvSpPr>
          <p:cNvPr id="8" name="Oval 7">
            <a:extLst>
              <a:ext uri="{FF2B5EF4-FFF2-40B4-BE49-F238E27FC236}">
                <a16:creationId xmlns:a16="http://schemas.microsoft.com/office/drawing/2014/main" id="{B7210B6E-D13C-9CD9-44FC-1A45D09A7F52}"/>
              </a:ext>
            </a:extLst>
          </p:cNvPr>
          <p:cNvSpPr/>
          <p:nvPr/>
        </p:nvSpPr>
        <p:spPr>
          <a:xfrm>
            <a:off x="1825856" y="3029913"/>
            <a:ext cx="360040" cy="399088"/>
          </a:xfrm>
          <a:prstGeom prst="ellipse">
            <a:avLst/>
          </a:prstGeom>
          <a:noFill/>
          <a:ln w="349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54937BA0-1119-2FB8-C3CE-26E9CEE03650}"/>
              </a:ext>
            </a:extLst>
          </p:cNvPr>
          <p:cNvSpPr txBox="1"/>
          <p:nvPr/>
        </p:nvSpPr>
        <p:spPr>
          <a:xfrm>
            <a:off x="0" y="1180443"/>
            <a:ext cx="1318792" cy="2462213"/>
          </a:xfrm>
          <a:prstGeom prst="rect">
            <a:avLst/>
          </a:prstGeom>
          <a:solidFill>
            <a:schemeClr val="bg1"/>
          </a:solidFill>
        </p:spPr>
        <p:txBody>
          <a:bodyPr wrap="square" rtlCol="0">
            <a:spAutoFit/>
          </a:bodyPr>
          <a:lstStyle/>
          <a:p>
            <a:pPr algn="r"/>
            <a:r>
              <a:rPr lang="en-US" sz="1400" dirty="0"/>
              <a:t>Lat</a:t>
            </a:r>
          </a:p>
          <a:p>
            <a:pPr algn="r"/>
            <a:r>
              <a:rPr lang="en-US" sz="1400" dirty="0"/>
              <a:t>Lon</a:t>
            </a:r>
          </a:p>
          <a:p>
            <a:pPr algn="r"/>
            <a:r>
              <a:rPr lang="en-US" sz="1400" dirty="0"/>
              <a:t>Backscatter</a:t>
            </a:r>
          </a:p>
          <a:p>
            <a:pPr algn="r"/>
            <a:r>
              <a:rPr lang="en-US" sz="1400" dirty="0"/>
              <a:t>SM1 </a:t>
            </a:r>
          </a:p>
          <a:p>
            <a:pPr algn="r"/>
            <a:r>
              <a:rPr lang="en-US" sz="1400" dirty="0"/>
              <a:t>SM2</a:t>
            </a:r>
          </a:p>
          <a:p>
            <a:pPr algn="r"/>
            <a:r>
              <a:rPr lang="en-US" sz="1400" dirty="0"/>
              <a:t>SM3</a:t>
            </a:r>
          </a:p>
          <a:p>
            <a:pPr algn="r"/>
            <a:r>
              <a:rPr lang="en-US" sz="1400" dirty="0"/>
              <a:t>ST1</a:t>
            </a:r>
          </a:p>
          <a:p>
            <a:pPr algn="r"/>
            <a:r>
              <a:rPr lang="en-US" sz="1400" dirty="0"/>
              <a:t>ST2</a:t>
            </a:r>
          </a:p>
          <a:p>
            <a:pPr algn="r"/>
            <a:r>
              <a:rPr lang="en-US" sz="1400" dirty="0"/>
              <a:t>ST3</a:t>
            </a:r>
          </a:p>
          <a:p>
            <a:pPr algn="r"/>
            <a:r>
              <a:rPr lang="en-US" sz="1400" dirty="0"/>
              <a:t>LAI</a:t>
            </a:r>
          </a:p>
          <a:p>
            <a:pPr algn="r"/>
            <a:r>
              <a:rPr lang="en-US" sz="1400" dirty="0"/>
              <a:t>T2m amplitude</a:t>
            </a:r>
          </a:p>
        </p:txBody>
      </p:sp>
      <p:sp>
        <p:nvSpPr>
          <p:cNvPr id="10" name="TextBox 9">
            <a:extLst>
              <a:ext uri="{FF2B5EF4-FFF2-40B4-BE49-F238E27FC236}">
                <a16:creationId xmlns:a16="http://schemas.microsoft.com/office/drawing/2014/main" id="{7BE0B483-B89C-7D20-A603-CB9EAB215FB8}"/>
              </a:ext>
            </a:extLst>
          </p:cNvPr>
          <p:cNvSpPr txBox="1"/>
          <p:nvPr/>
        </p:nvSpPr>
        <p:spPr>
          <a:xfrm rot="16200000">
            <a:off x="1992685" y="2999541"/>
            <a:ext cx="1514536" cy="2800767"/>
          </a:xfrm>
          <a:prstGeom prst="rect">
            <a:avLst/>
          </a:prstGeom>
          <a:solidFill>
            <a:schemeClr val="bg1"/>
          </a:solidFill>
        </p:spPr>
        <p:txBody>
          <a:bodyPr wrap="square" rtlCol="0">
            <a:spAutoFit/>
          </a:bodyPr>
          <a:lstStyle/>
          <a:p>
            <a:pPr algn="r"/>
            <a:r>
              <a:rPr lang="en-US" sz="1600" dirty="0"/>
              <a:t>Lat</a:t>
            </a:r>
          </a:p>
          <a:p>
            <a:pPr algn="r"/>
            <a:r>
              <a:rPr lang="en-US" sz="1600" dirty="0"/>
              <a:t>Lon</a:t>
            </a:r>
          </a:p>
          <a:p>
            <a:pPr algn="r"/>
            <a:r>
              <a:rPr lang="en-US" sz="1600" dirty="0"/>
              <a:t>Backscatter</a:t>
            </a:r>
          </a:p>
          <a:p>
            <a:pPr algn="r"/>
            <a:r>
              <a:rPr lang="en-US" sz="1600" dirty="0"/>
              <a:t>SM1 </a:t>
            </a:r>
          </a:p>
          <a:p>
            <a:pPr algn="r"/>
            <a:r>
              <a:rPr lang="en-US" sz="1600" dirty="0"/>
              <a:t>SM2</a:t>
            </a:r>
          </a:p>
          <a:p>
            <a:pPr algn="r"/>
            <a:r>
              <a:rPr lang="en-US" sz="1600" dirty="0"/>
              <a:t>SM3</a:t>
            </a:r>
          </a:p>
          <a:p>
            <a:pPr algn="r"/>
            <a:r>
              <a:rPr lang="en-US" sz="1600" dirty="0"/>
              <a:t>ST1</a:t>
            </a:r>
          </a:p>
          <a:p>
            <a:pPr algn="r"/>
            <a:r>
              <a:rPr lang="en-US" sz="1600" dirty="0"/>
              <a:t>ST2</a:t>
            </a:r>
          </a:p>
          <a:p>
            <a:pPr algn="r"/>
            <a:r>
              <a:rPr lang="en-US" sz="1600" dirty="0"/>
              <a:t>ST3</a:t>
            </a:r>
          </a:p>
          <a:p>
            <a:pPr algn="r"/>
            <a:r>
              <a:rPr lang="en-US" sz="1600" dirty="0"/>
              <a:t>LAI</a:t>
            </a:r>
          </a:p>
          <a:p>
            <a:pPr algn="r"/>
            <a:r>
              <a:rPr lang="en-US" sz="1600" dirty="0"/>
              <a:t>T2m amplitude</a:t>
            </a:r>
          </a:p>
        </p:txBody>
      </p:sp>
      <p:pic>
        <p:nvPicPr>
          <p:cNvPr id="11" name="Picture 2">
            <a:extLst>
              <a:ext uri="{FF2B5EF4-FFF2-40B4-BE49-F238E27FC236}">
                <a16:creationId xmlns:a16="http://schemas.microsoft.com/office/drawing/2014/main" id="{1044C070-21DB-F7B1-8923-DC8C7DD929A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7454" b="56779"/>
          <a:stretch/>
        </p:blipFill>
        <p:spPr bwMode="auto">
          <a:xfrm>
            <a:off x="9546287" y="3698543"/>
            <a:ext cx="2592288" cy="1656436"/>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22FBFB93-56D8-DBD6-D31D-D668A1359CCD}"/>
              </a:ext>
            </a:extLst>
          </p:cNvPr>
          <p:cNvSpPr txBox="1"/>
          <p:nvPr/>
        </p:nvSpPr>
        <p:spPr>
          <a:xfrm>
            <a:off x="446256" y="5248853"/>
            <a:ext cx="2800769" cy="1323439"/>
          </a:xfrm>
          <a:prstGeom prst="rect">
            <a:avLst/>
          </a:prstGeom>
          <a:noFill/>
        </p:spPr>
        <p:txBody>
          <a:bodyPr wrap="square" rtlCol="0">
            <a:spAutoFit/>
          </a:bodyPr>
          <a:lstStyle/>
          <a:p>
            <a:pPr algn="l"/>
            <a:r>
              <a:rPr lang="en-US" sz="2000" dirty="0"/>
              <a:t>Main influent model variables on the backscatter coefficient at 40 degree</a:t>
            </a:r>
          </a:p>
        </p:txBody>
      </p:sp>
      <p:cxnSp>
        <p:nvCxnSpPr>
          <p:cNvPr id="14" name="Straight Arrow Connector 13">
            <a:extLst>
              <a:ext uri="{FF2B5EF4-FFF2-40B4-BE49-F238E27FC236}">
                <a16:creationId xmlns:a16="http://schemas.microsoft.com/office/drawing/2014/main" id="{66F16638-9601-1136-50D4-4539DCE8CEBC}"/>
              </a:ext>
            </a:extLst>
          </p:cNvPr>
          <p:cNvCxnSpPr>
            <a:cxnSpLocks/>
          </p:cNvCxnSpPr>
          <p:nvPr/>
        </p:nvCxnSpPr>
        <p:spPr>
          <a:xfrm flipV="1">
            <a:off x="959533" y="2396846"/>
            <a:ext cx="953724" cy="2842457"/>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CCCACDCF-30BC-5E87-2A79-4DD5086CF3CF}"/>
              </a:ext>
            </a:extLst>
          </p:cNvPr>
          <p:cNvCxnSpPr>
            <a:cxnSpLocks/>
          </p:cNvCxnSpPr>
          <p:nvPr/>
        </p:nvCxnSpPr>
        <p:spPr>
          <a:xfrm flipV="1">
            <a:off x="989086" y="3429000"/>
            <a:ext cx="909960" cy="1728193"/>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6D46C2EE-DC8D-C065-F5ED-15073C385119}"/>
              </a:ext>
            </a:extLst>
          </p:cNvPr>
          <p:cNvSpPr txBox="1"/>
          <p:nvPr/>
        </p:nvSpPr>
        <p:spPr>
          <a:xfrm>
            <a:off x="5879976" y="1006790"/>
            <a:ext cx="5637441" cy="400110"/>
          </a:xfrm>
          <a:prstGeom prst="rect">
            <a:avLst/>
          </a:prstGeom>
          <a:noFill/>
        </p:spPr>
        <p:txBody>
          <a:bodyPr wrap="none" rtlCol="0">
            <a:spAutoFit/>
          </a:bodyPr>
          <a:lstStyle/>
          <a:p>
            <a:pPr algn="l"/>
            <a:r>
              <a:rPr lang="en-US" sz="2000" dirty="0"/>
              <a:t>Latitude transect of model variables and backscatter</a:t>
            </a:r>
          </a:p>
        </p:txBody>
      </p:sp>
      <p:sp>
        <p:nvSpPr>
          <p:cNvPr id="22" name="TextBox 21">
            <a:extLst>
              <a:ext uri="{FF2B5EF4-FFF2-40B4-BE49-F238E27FC236}">
                <a16:creationId xmlns:a16="http://schemas.microsoft.com/office/drawing/2014/main" id="{C7502432-5057-413E-B489-A3AB08184F13}"/>
              </a:ext>
            </a:extLst>
          </p:cNvPr>
          <p:cNvSpPr txBox="1"/>
          <p:nvPr/>
        </p:nvSpPr>
        <p:spPr>
          <a:xfrm>
            <a:off x="1846641" y="811307"/>
            <a:ext cx="1876476" cy="400110"/>
          </a:xfrm>
          <a:prstGeom prst="rect">
            <a:avLst/>
          </a:prstGeom>
          <a:noFill/>
        </p:spPr>
        <p:txBody>
          <a:bodyPr wrap="none" rtlCol="0">
            <a:spAutoFit/>
          </a:bodyPr>
          <a:lstStyle/>
          <a:p>
            <a:pPr algn="l"/>
            <a:r>
              <a:rPr lang="en-US" sz="2000" dirty="0"/>
              <a:t>Correlation map</a:t>
            </a:r>
          </a:p>
        </p:txBody>
      </p:sp>
      <p:sp>
        <p:nvSpPr>
          <p:cNvPr id="25" name="Title 1">
            <a:extLst>
              <a:ext uri="{FF2B5EF4-FFF2-40B4-BE49-F238E27FC236}">
                <a16:creationId xmlns:a16="http://schemas.microsoft.com/office/drawing/2014/main" id="{B6C962F4-8463-550A-ECC8-8B79C397F5F9}"/>
              </a:ext>
            </a:extLst>
          </p:cNvPr>
          <p:cNvSpPr txBox="1">
            <a:spLocks/>
          </p:cNvSpPr>
          <p:nvPr/>
        </p:nvSpPr>
        <p:spPr>
          <a:xfrm>
            <a:off x="983432" y="178731"/>
            <a:ext cx="10573279" cy="428308"/>
          </a:xfrm>
          <a:prstGeom prst="rect">
            <a:avLst/>
          </a:prstGeom>
          <a:solidFill>
            <a:srgbClr val="62C4DD"/>
          </a:solidFill>
        </p:spPr>
        <p:txBody>
          <a:bodyPr vert="horz" lIns="108000" tIns="0" rIns="108000" bIns="0" rtlCol="0" anchor="ctr" anchorCtr="0">
            <a:normAutofit fontScale="97500"/>
          </a:bodyPr>
          <a:lstStyle>
            <a:lvl1pPr algn="l" defTabSz="914400" rtl="0" eaLnBrk="1" latinLnBrk="0" hangingPunct="1">
              <a:lnSpc>
                <a:spcPct val="90000"/>
              </a:lnSpc>
              <a:spcBef>
                <a:spcPct val="0"/>
              </a:spcBef>
              <a:buNone/>
              <a:defRPr sz="3200" b="0" i="0" kern="1200" spc="-20" baseline="0">
                <a:solidFill>
                  <a:schemeClr val="bg1"/>
                </a:solidFill>
                <a:latin typeface="+mn-lt"/>
                <a:ea typeface="Arial" charset="0"/>
                <a:cs typeface="Arial" charset="0"/>
              </a:defRPr>
            </a:lvl1pPr>
          </a:lstStyle>
          <a:p>
            <a:r>
              <a:rPr lang="en-US" dirty="0"/>
              <a:t>Information content of active microwave database (ASCAT)</a:t>
            </a:r>
          </a:p>
        </p:txBody>
      </p:sp>
    </p:spTree>
    <p:extLst>
      <p:ext uri="{BB962C8B-B14F-4D97-AF65-F5344CB8AC3E}">
        <p14:creationId xmlns:p14="http://schemas.microsoft.com/office/powerpoint/2010/main" val="1390994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a:extLst>
              <a:ext uri="{FF2B5EF4-FFF2-40B4-BE49-F238E27FC236}">
                <a16:creationId xmlns:a16="http://schemas.microsoft.com/office/drawing/2014/main" id="{32E7391E-BEF1-D02F-F791-FDE6581EB54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05" t="6315" r="6290"/>
          <a:stretch/>
        </p:blipFill>
        <p:spPr bwMode="auto">
          <a:xfrm>
            <a:off x="46891" y="1000283"/>
            <a:ext cx="5688632" cy="4339658"/>
          </a:xfrm>
          <a:prstGeom prst="rect">
            <a:avLst/>
          </a:prstGeom>
          <a:noFill/>
          <a:extLst>
            <a:ext uri="{909E8E84-426E-40DD-AFC4-6F175D3DCCD1}">
              <a14:hiddenFill xmlns:a14="http://schemas.microsoft.com/office/drawing/2010/main">
                <a:solidFill>
                  <a:srgbClr val="FFFFFF"/>
                </a:solidFill>
              </a14:hiddenFill>
            </a:ext>
          </a:extLst>
        </p:spPr>
      </p:pic>
      <p:pic>
        <p:nvPicPr>
          <p:cNvPr id="12290" name="Picture 2">
            <a:extLst>
              <a:ext uri="{FF2B5EF4-FFF2-40B4-BE49-F238E27FC236}">
                <a16:creationId xmlns:a16="http://schemas.microsoft.com/office/drawing/2014/main" id="{C19816A8-8ECA-E779-7CF4-11F0C8A783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4464" y="850492"/>
            <a:ext cx="5600171" cy="4200128"/>
          </a:xfrm>
          <a:prstGeom prst="rect">
            <a:avLst/>
          </a:prstGeom>
          <a:noFill/>
          <a:extLst>
            <a:ext uri="{909E8E84-426E-40DD-AFC4-6F175D3DCCD1}">
              <a14:hiddenFill xmlns:a14="http://schemas.microsoft.com/office/drawing/2010/main">
                <a:solidFill>
                  <a:srgbClr val="FFFFFF"/>
                </a:solidFill>
              </a14:hiddenFill>
            </a:ext>
          </a:extLst>
        </p:spPr>
      </p:pic>
      <p:sp>
        <p:nvSpPr>
          <p:cNvPr id="25" name="Title 1">
            <a:extLst>
              <a:ext uri="{FF2B5EF4-FFF2-40B4-BE49-F238E27FC236}">
                <a16:creationId xmlns:a16="http://schemas.microsoft.com/office/drawing/2014/main" id="{B6C962F4-8463-550A-ECC8-8B79C397F5F9}"/>
              </a:ext>
            </a:extLst>
          </p:cNvPr>
          <p:cNvSpPr txBox="1">
            <a:spLocks/>
          </p:cNvSpPr>
          <p:nvPr/>
        </p:nvSpPr>
        <p:spPr>
          <a:xfrm>
            <a:off x="983432" y="178731"/>
            <a:ext cx="10573279" cy="428308"/>
          </a:xfrm>
          <a:prstGeom prst="rect">
            <a:avLst/>
          </a:prstGeom>
          <a:solidFill>
            <a:srgbClr val="62C4DD"/>
          </a:solidFill>
        </p:spPr>
        <p:txBody>
          <a:bodyPr vert="horz" lIns="108000" tIns="0" rIns="108000" bIns="0" rtlCol="0" anchor="ctr" anchorCtr="0">
            <a:normAutofit fontScale="97500"/>
          </a:bodyPr>
          <a:lstStyle>
            <a:lvl1pPr algn="l" defTabSz="914400" rtl="0" eaLnBrk="1" latinLnBrk="0" hangingPunct="1">
              <a:lnSpc>
                <a:spcPct val="90000"/>
              </a:lnSpc>
              <a:spcBef>
                <a:spcPct val="0"/>
              </a:spcBef>
              <a:buNone/>
              <a:defRPr sz="3200" b="0" i="0" kern="1200" spc="-20" baseline="0">
                <a:solidFill>
                  <a:schemeClr val="bg1"/>
                </a:solidFill>
                <a:latin typeface="+mn-lt"/>
                <a:ea typeface="Arial" charset="0"/>
                <a:cs typeface="Arial" charset="0"/>
              </a:defRPr>
            </a:lvl1pPr>
          </a:lstStyle>
          <a:p>
            <a:r>
              <a:rPr lang="en-US" dirty="0"/>
              <a:t>Information content of active microwave database (ASCAT)</a:t>
            </a:r>
          </a:p>
        </p:txBody>
      </p:sp>
      <p:sp>
        <p:nvSpPr>
          <p:cNvPr id="15" name="TextBox 14">
            <a:extLst>
              <a:ext uri="{FF2B5EF4-FFF2-40B4-BE49-F238E27FC236}">
                <a16:creationId xmlns:a16="http://schemas.microsoft.com/office/drawing/2014/main" id="{52719440-B473-7663-7DAB-E2D30A1803E7}"/>
              </a:ext>
            </a:extLst>
          </p:cNvPr>
          <p:cNvSpPr txBox="1"/>
          <p:nvPr/>
        </p:nvSpPr>
        <p:spPr>
          <a:xfrm rot="16200000">
            <a:off x="-700732" y="2904909"/>
            <a:ext cx="1800202" cy="400110"/>
          </a:xfrm>
          <a:prstGeom prst="rect">
            <a:avLst/>
          </a:prstGeom>
          <a:solidFill>
            <a:schemeClr val="bg1"/>
          </a:solidFill>
        </p:spPr>
        <p:txBody>
          <a:bodyPr wrap="square" rtlCol="0">
            <a:spAutoFit/>
          </a:bodyPr>
          <a:lstStyle/>
          <a:p>
            <a:pPr algn="l"/>
            <a:r>
              <a:rPr lang="en-US" sz="2000" dirty="0"/>
              <a:t>Soil temp</a:t>
            </a:r>
          </a:p>
        </p:txBody>
      </p:sp>
      <p:sp>
        <p:nvSpPr>
          <p:cNvPr id="16" name="TextBox 15">
            <a:extLst>
              <a:ext uri="{FF2B5EF4-FFF2-40B4-BE49-F238E27FC236}">
                <a16:creationId xmlns:a16="http://schemas.microsoft.com/office/drawing/2014/main" id="{FA837FDD-5166-959E-FE5E-4F2CDFB45DFF}"/>
              </a:ext>
            </a:extLst>
          </p:cNvPr>
          <p:cNvSpPr txBox="1"/>
          <p:nvPr/>
        </p:nvSpPr>
        <p:spPr>
          <a:xfrm>
            <a:off x="1847528" y="5139886"/>
            <a:ext cx="1547347" cy="400110"/>
          </a:xfrm>
          <a:prstGeom prst="rect">
            <a:avLst/>
          </a:prstGeom>
          <a:solidFill>
            <a:schemeClr val="bg1"/>
          </a:solidFill>
        </p:spPr>
        <p:txBody>
          <a:bodyPr wrap="none" rtlCol="0">
            <a:spAutoFit/>
          </a:bodyPr>
          <a:lstStyle/>
          <a:p>
            <a:pPr algn="l"/>
            <a:r>
              <a:rPr lang="en-US" sz="2000" dirty="0"/>
              <a:t>Soil moisture</a:t>
            </a:r>
          </a:p>
        </p:txBody>
      </p:sp>
      <p:sp>
        <p:nvSpPr>
          <p:cNvPr id="17" name="TextBox 16">
            <a:extLst>
              <a:ext uri="{FF2B5EF4-FFF2-40B4-BE49-F238E27FC236}">
                <a16:creationId xmlns:a16="http://schemas.microsoft.com/office/drawing/2014/main" id="{ADE223CF-7F66-05BB-A8BF-91631C86BD32}"/>
              </a:ext>
            </a:extLst>
          </p:cNvPr>
          <p:cNvSpPr txBox="1"/>
          <p:nvPr/>
        </p:nvSpPr>
        <p:spPr>
          <a:xfrm rot="16200000">
            <a:off x="6626647" y="2822812"/>
            <a:ext cx="505267" cy="400110"/>
          </a:xfrm>
          <a:prstGeom prst="rect">
            <a:avLst/>
          </a:prstGeom>
          <a:solidFill>
            <a:schemeClr val="bg1"/>
          </a:solidFill>
        </p:spPr>
        <p:txBody>
          <a:bodyPr wrap="none" rtlCol="0">
            <a:spAutoFit/>
          </a:bodyPr>
          <a:lstStyle/>
          <a:p>
            <a:pPr algn="l"/>
            <a:r>
              <a:rPr lang="en-US" sz="2000" dirty="0"/>
              <a:t>LAI</a:t>
            </a:r>
          </a:p>
        </p:txBody>
      </p:sp>
      <p:sp>
        <p:nvSpPr>
          <p:cNvPr id="19" name="TextBox 18">
            <a:extLst>
              <a:ext uri="{FF2B5EF4-FFF2-40B4-BE49-F238E27FC236}">
                <a16:creationId xmlns:a16="http://schemas.microsoft.com/office/drawing/2014/main" id="{C97F9FB4-E4C8-7CCB-8B29-B65D6B367F8D}"/>
              </a:ext>
            </a:extLst>
          </p:cNvPr>
          <p:cNvSpPr txBox="1"/>
          <p:nvPr/>
        </p:nvSpPr>
        <p:spPr>
          <a:xfrm>
            <a:off x="8112224" y="4850565"/>
            <a:ext cx="2088232" cy="400110"/>
          </a:xfrm>
          <a:prstGeom prst="rect">
            <a:avLst/>
          </a:prstGeom>
          <a:solidFill>
            <a:schemeClr val="bg1"/>
          </a:solidFill>
        </p:spPr>
        <p:txBody>
          <a:bodyPr wrap="square" rtlCol="0">
            <a:spAutoFit/>
          </a:bodyPr>
          <a:lstStyle/>
          <a:p>
            <a:pPr algn="l"/>
            <a:r>
              <a:rPr lang="en-US" sz="2000" dirty="0"/>
              <a:t>Soil moisture</a:t>
            </a:r>
          </a:p>
        </p:txBody>
      </p:sp>
      <p:sp>
        <p:nvSpPr>
          <p:cNvPr id="20" name="TextBox 19">
            <a:extLst>
              <a:ext uri="{FF2B5EF4-FFF2-40B4-BE49-F238E27FC236}">
                <a16:creationId xmlns:a16="http://schemas.microsoft.com/office/drawing/2014/main" id="{9CA4F700-69AF-859A-F2FA-3FC7AE96328F}"/>
              </a:ext>
            </a:extLst>
          </p:cNvPr>
          <p:cNvSpPr txBox="1"/>
          <p:nvPr/>
        </p:nvSpPr>
        <p:spPr>
          <a:xfrm>
            <a:off x="4986582" y="607039"/>
            <a:ext cx="3385286" cy="400110"/>
          </a:xfrm>
          <a:prstGeom prst="rect">
            <a:avLst/>
          </a:prstGeom>
          <a:noFill/>
        </p:spPr>
        <p:txBody>
          <a:bodyPr wrap="none" rtlCol="0">
            <a:spAutoFit/>
          </a:bodyPr>
          <a:lstStyle/>
          <a:p>
            <a:pPr algn="l"/>
            <a:r>
              <a:rPr lang="en-US" sz="2000" dirty="0"/>
              <a:t>One year, global 2d histograms</a:t>
            </a:r>
          </a:p>
        </p:txBody>
      </p:sp>
      <p:sp>
        <p:nvSpPr>
          <p:cNvPr id="2" name="TextBox 1">
            <a:extLst>
              <a:ext uri="{FF2B5EF4-FFF2-40B4-BE49-F238E27FC236}">
                <a16:creationId xmlns:a16="http://schemas.microsoft.com/office/drawing/2014/main" id="{0F860DAB-BF6B-D2A4-E772-265B482DD2F8}"/>
              </a:ext>
            </a:extLst>
          </p:cNvPr>
          <p:cNvSpPr txBox="1"/>
          <p:nvPr/>
        </p:nvSpPr>
        <p:spPr>
          <a:xfrm rot="16200000">
            <a:off x="4189847" y="2950632"/>
            <a:ext cx="2899758" cy="400110"/>
          </a:xfrm>
          <a:prstGeom prst="rect">
            <a:avLst/>
          </a:prstGeom>
          <a:solidFill>
            <a:schemeClr val="bg1"/>
          </a:solidFill>
        </p:spPr>
        <p:txBody>
          <a:bodyPr wrap="square" rtlCol="0">
            <a:spAutoFit/>
          </a:bodyPr>
          <a:lstStyle/>
          <a:p>
            <a:pPr algn="l"/>
            <a:r>
              <a:rPr lang="en-US" sz="2000" dirty="0"/>
              <a:t>Backscatter 40 degree</a:t>
            </a:r>
          </a:p>
        </p:txBody>
      </p:sp>
      <p:sp>
        <p:nvSpPr>
          <p:cNvPr id="3" name="TextBox 2">
            <a:extLst>
              <a:ext uri="{FF2B5EF4-FFF2-40B4-BE49-F238E27FC236}">
                <a16:creationId xmlns:a16="http://schemas.microsoft.com/office/drawing/2014/main" id="{11B6A3BA-A0CA-E0C7-4A7C-2F3A14E2F805}"/>
              </a:ext>
            </a:extLst>
          </p:cNvPr>
          <p:cNvSpPr txBox="1"/>
          <p:nvPr/>
        </p:nvSpPr>
        <p:spPr>
          <a:xfrm rot="16200000">
            <a:off x="10174768" y="2950631"/>
            <a:ext cx="2899758" cy="400110"/>
          </a:xfrm>
          <a:prstGeom prst="rect">
            <a:avLst/>
          </a:prstGeom>
          <a:solidFill>
            <a:schemeClr val="bg1"/>
          </a:solidFill>
        </p:spPr>
        <p:txBody>
          <a:bodyPr wrap="square" rtlCol="0">
            <a:spAutoFit/>
          </a:bodyPr>
          <a:lstStyle/>
          <a:p>
            <a:pPr algn="l"/>
            <a:r>
              <a:rPr lang="en-US" sz="2000" dirty="0"/>
              <a:t>Backscatter 40 degree</a:t>
            </a:r>
          </a:p>
        </p:txBody>
      </p:sp>
    </p:spTree>
    <p:extLst>
      <p:ext uri="{BB962C8B-B14F-4D97-AF65-F5344CB8AC3E}">
        <p14:creationId xmlns:p14="http://schemas.microsoft.com/office/powerpoint/2010/main" val="701685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63B5250-35D6-CA69-E0FF-35C9AC441731}"/>
              </a:ext>
            </a:extLst>
          </p:cNvPr>
          <p:cNvSpPr txBox="1"/>
          <p:nvPr/>
        </p:nvSpPr>
        <p:spPr>
          <a:xfrm>
            <a:off x="5068122" y="695739"/>
            <a:ext cx="3002360" cy="400110"/>
          </a:xfrm>
          <a:prstGeom prst="rect">
            <a:avLst/>
          </a:prstGeom>
          <a:noFill/>
        </p:spPr>
        <p:txBody>
          <a:bodyPr wrap="none" rtlCol="0">
            <a:spAutoFit/>
          </a:bodyPr>
          <a:lstStyle/>
          <a:p>
            <a:pPr algn="l"/>
            <a:r>
              <a:rPr lang="en-US" sz="2000" dirty="0"/>
              <a:t>Latitude-monthly transects</a:t>
            </a:r>
          </a:p>
        </p:txBody>
      </p:sp>
      <p:pic>
        <p:nvPicPr>
          <p:cNvPr id="6" name="Picture 2">
            <a:extLst>
              <a:ext uri="{FF2B5EF4-FFF2-40B4-BE49-F238E27FC236}">
                <a16:creationId xmlns:a16="http://schemas.microsoft.com/office/drawing/2014/main" id="{01A456C9-1030-84B9-9372-40FD1D331F4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0628"/>
          <a:stretch/>
        </p:blipFill>
        <p:spPr bwMode="auto">
          <a:xfrm>
            <a:off x="20320" y="4252967"/>
            <a:ext cx="6267426" cy="233760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85073A43-BDEC-A202-E073-5CAB06E2A43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0465"/>
          <a:stretch/>
        </p:blipFill>
        <p:spPr bwMode="auto">
          <a:xfrm>
            <a:off x="44598" y="1841528"/>
            <a:ext cx="6267426" cy="233332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33A416F8-BF8B-EFA8-729E-80AD515E402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11070"/>
          <a:stretch/>
        </p:blipFill>
        <p:spPr bwMode="auto">
          <a:xfrm>
            <a:off x="6287458" y="1911279"/>
            <a:ext cx="5711558" cy="2140847"/>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a:extLst>
              <a:ext uri="{FF2B5EF4-FFF2-40B4-BE49-F238E27FC236}">
                <a16:creationId xmlns:a16="http://schemas.microsoft.com/office/drawing/2014/main" id="{DD244CD9-0350-32DD-5B82-106536E22E5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0735"/>
          <a:stretch/>
        </p:blipFill>
        <p:spPr bwMode="auto">
          <a:xfrm>
            <a:off x="6312024" y="4408225"/>
            <a:ext cx="5267900" cy="19671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a:extLst>
              <a:ext uri="{FF2B5EF4-FFF2-40B4-BE49-F238E27FC236}">
                <a16:creationId xmlns:a16="http://schemas.microsoft.com/office/drawing/2014/main" id="{6FB11E2A-AA4E-F459-4131-5D22DFD8A30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88875"/>
          <a:stretch/>
        </p:blipFill>
        <p:spPr bwMode="auto">
          <a:xfrm>
            <a:off x="11486304" y="4020014"/>
            <a:ext cx="685376" cy="209272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29456CD4-773B-DDBB-10F9-E8A2382EEFF9}"/>
              </a:ext>
            </a:extLst>
          </p:cNvPr>
          <p:cNvSpPr txBox="1"/>
          <p:nvPr/>
        </p:nvSpPr>
        <p:spPr>
          <a:xfrm>
            <a:off x="2711624" y="1511169"/>
            <a:ext cx="1547347" cy="400110"/>
          </a:xfrm>
          <a:prstGeom prst="rect">
            <a:avLst/>
          </a:prstGeom>
          <a:solidFill>
            <a:schemeClr val="bg1"/>
          </a:solidFill>
        </p:spPr>
        <p:txBody>
          <a:bodyPr wrap="none" rtlCol="0">
            <a:spAutoFit/>
          </a:bodyPr>
          <a:lstStyle/>
          <a:p>
            <a:pPr algn="l"/>
            <a:r>
              <a:rPr lang="en-US" sz="2000" dirty="0"/>
              <a:t>Soil moisture</a:t>
            </a:r>
          </a:p>
        </p:txBody>
      </p:sp>
      <p:sp>
        <p:nvSpPr>
          <p:cNvPr id="10" name="TextBox 9">
            <a:extLst>
              <a:ext uri="{FF2B5EF4-FFF2-40B4-BE49-F238E27FC236}">
                <a16:creationId xmlns:a16="http://schemas.microsoft.com/office/drawing/2014/main" id="{6B3A8316-10A0-E3B6-C2DE-E6BBD4E4D12C}"/>
              </a:ext>
            </a:extLst>
          </p:cNvPr>
          <p:cNvSpPr txBox="1"/>
          <p:nvPr/>
        </p:nvSpPr>
        <p:spPr>
          <a:xfrm>
            <a:off x="8327087" y="1533175"/>
            <a:ext cx="1935786" cy="400110"/>
          </a:xfrm>
          <a:prstGeom prst="rect">
            <a:avLst/>
          </a:prstGeom>
          <a:solidFill>
            <a:schemeClr val="bg1"/>
          </a:solidFill>
        </p:spPr>
        <p:txBody>
          <a:bodyPr wrap="none" rtlCol="0">
            <a:spAutoFit/>
          </a:bodyPr>
          <a:lstStyle/>
          <a:p>
            <a:pPr algn="l"/>
            <a:r>
              <a:rPr lang="en-US" sz="2000" dirty="0"/>
              <a:t>Soil temperature</a:t>
            </a:r>
          </a:p>
        </p:txBody>
      </p:sp>
      <p:sp>
        <p:nvSpPr>
          <p:cNvPr id="11" name="TextBox 10">
            <a:extLst>
              <a:ext uri="{FF2B5EF4-FFF2-40B4-BE49-F238E27FC236}">
                <a16:creationId xmlns:a16="http://schemas.microsoft.com/office/drawing/2014/main" id="{8B137BE5-585E-F393-E268-5D2EB25DBC55}"/>
              </a:ext>
            </a:extLst>
          </p:cNvPr>
          <p:cNvSpPr txBox="1"/>
          <p:nvPr/>
        </p:nvSpPr>
        <p:spPr>
          <a:xfrm>
            <a:off x="8622252" y="4121877"/>
            <a:ext cx="505267" cy="400110"/>
          </a:xfrm>
          <a:prstGeom prst="rect">
            <a:avLst/>
          </a:prstGeom>
          <a:solidFill>
            <a:schemeClr val="bg1"/>
          </a:solidFill>
        </p:spPr>
        <p:txBody>
          <a:bodyPr wrap="none" rtlCol="0">
            <a:spAutoFit/>
          </a:bodyPr>
          <a:lstStyle/>
          <a:p>
            <a:pPr algn="l"/>
            <a:r>
              <a:rPr lang="en-US" sz="2000" dirty="0"/>
              <a:t>LAI</a:t>
            </a:r>
          </a:p>
        </p:txBody>
      </p:sp>
      <p:sp>
        <p:nvSpPr>
          <p:cNvPr id="12" name="TextBox 11">
            <a:extLst>
              <a:ext uri="{FF2B5EF4-FFF2-40B4-BE49-F238E27FC236}">
                <a16:creationId xmlns:a16="http://schemas.microsoft.com/office/drawing/2014/main" id="{B2D413E6-2C0C-AA81-496C-5C77A5C2C6EA}"/>
              </a:ext>
            </a:extLst>
          </p:cNvPr>
          <p:cNvSpPr txBox="1"/>
          <p:nvPr/>
        </p:nvSpPr>
        <p:spPr>
          <a:xfrm>
            <a:off x="2412666" y="4174854"/>
            <a:ext cx="1442574" cy="400110"/>
          </a:xfrm>
          <a:prstGeom prst="rect">
            <a:avLst/>
          </a:prstGeom>
          <a:solidFill>
            <a:schemeClr val="bg1"/>
          </a:solidFill>
        </p:spPr>
        <p:txBody>
          <a:bodyPr wrap="none" rtlCol="0">
            <a:spAutoFit/>
          </a:bodyPr>
          <a:lstStyle/>
          <a:p>
            <a:pPr algn="l"/>
            <a:r>
              <a:rPr lang="en-US" sz="2000" dirty="0"/>
              <a:t>Backscatter </a:t>
            </a:r>
          </a:p>
        </p:txBody>
      </p:sp>
      <p:sp>
        <p:nvSpPr>
          <p:cNvPr id="15" name="Title 1">
            <a:extLst>
              <a:ext uri="{FF2B5EF4-FFF2-40B4-BE49-F238E27FC236}">
                <a16:creationId xmlns:a16="http://schemas.microsoft.com/office/drawing/2014/main" id="{497A18DB-C97D-FB6A-FAAE-E4FA5342A337}"/>
              </a:ext>
            </a:extLst>
          </p:cNvPr>
          <p:cNvSpPr txBox="1">
            <a:spLocks/>
          </p:cNvSpPr>
          <p:nvPr/>
        </p:nvSpPr>
        <p:spPr>
          <a:xfrm>
            <a:off x="983432" y="178731"/>
            <a:ext cx="10573279" cy="428308"/>
          </a:xfrm>
          <a:prstGeom prst="rect">
            <a:avLst/>
          </a:prstGeom>
          <a:solidFill>
            <a:srgbClr val="62C4DD"/>
          </a:solidFill>
        </p:spPr>
        <p:txBody>
          <a:bodyPr vert="horz" lIns="108000" tIns="0" rIns="108000" bIns="0" rtlCol="0" anchor="ctr" anchorCtr="0">
            <a:normAutofit fontScale="97500"/>
          </a:bodyPr>
          <a:lstStyle>
            <a:lvl1pPr algn="l" defTabSz="914400" rtl="0" eaLnBrk="1" latinLnBrk="0" hangingPunct="1">
              <a:lnSpc>
                <a:spcPct val="90000"/>
              </a:lnSpc>
              <a:spcBef>
                <a:spcPct val="0"/>
              </a:spcBef>
              <a:buNone/>
              <a:defRPr sz="3200" b="0" i="0" kern="1200" spc="-20" baseline="0">
                <a:solidFill>
                  <a:schemeClr val="bg1"/>
                </a:solidFill>
                <a:latin typeface="+mn-lt"/>
                <a:ea typeface="Arial" charset="0"/>
                <a:cs typeface="Arial" charset="0"/>
              </a:defRPr>
            </a:lvl1pPr>
          </a:lstStyle>
          <a:p>
            <a:r>
              <a:rPr lang="en-US" dirty="0"/>
              <a:t>Information content of active microwave database (ASCAT)</a:t>
            </a:r>
          </a:p>
        </p:txBody>
      </p:sp>
    </p:spTree>
    <p:extLst>
      <p:ext uri="{BB962C8B-B14F-4D97-AF65-F5344CB8AC3E}">
        <p14:creationId xmlns:p14="http://schemas.microsoft.com/office/powerpoint/2010/main" val="849629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4ACBDDE3-0304-D96B-8549-3DB8B54619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352" y="1196752"/>
            <a:ext cx="4752528" cy="475252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E39BFA80-990D-29AF-057E-21E48F16EC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1984" y="1066428"/>
            <a:ext cx="5013176" cy="501317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1F9B629-67FE-0FFA-7A14-E5358F7BD385}"/>
              </a:ext>
            </a:extLst>
          </p:cNvPr>
          <p:cNvSpPr txBox="1"/>
          <p:nvPr/>
        </p:nvSpPr>
        <p:spPr>
          <a:xfrm>
            <a:off x="1703512" y="866373"/>
            <a:ext cx="1552476" cy="400110"/>
          </a:xfrm>
          <a:prstGeom prst="rect">
            <a:avLst/>
          </a:prstGeom>
          <a:solidFill>
            <a:schemeClr val="bg1"/>
          </a:solidFill>
        </p:spPr>
        <p:txBody>
          <a:bodyPr wrap="none" rtlCol="0">
            <a:spAutoFit/>
          </a:bodyPr>
          <a:lstStyle/>
          <a:p>
            <a:pPr algn="l"/>
            <a:r>
              <a:rPr lang="en-US" sz="2000" dirty="0"/>
              <a:t>Soil temp bin</a:t>
            </a:r>
          </a:p>
        </p:txBody>
      </p:sp>
      <p:sp>
        <p:nvSpPr>
          <p:cNvPr id="5" name="TextBox 4">
            <a:extLst>
              <a:ext uri="{FF2B5EF4-FFF2-40B4-BE49-F238E27FC236}">
                <a16:creationId xmlns:a16="http://schemas.microsoft.com/office/drawing/2014/main" id="{C7AC14E7-611A-1D2C-EBE7-34254660B665}"/>
              </a:ext>
            </a:extLst>
          </p:cNvPr>
          <p:cNvSpPr txBox="1"/>
          <p:nvPr/>
        </p:nvSpPr>
        <p:spPr>
          <a:xfrm>
            <a:off x="7824192" y="778396"/>
            <a:ext cx="1180131" cy="400110"/>
          </a:xfrm>
          <a:prstGeom prst="rect">
            <a:avLst/>
          </a:prstGeom>
          <a:solidFill>
            <a:schemeClr val="bg1"/>
          </a:solidFill>
        </p:spPr>
        <p:txBody>
          <a:bodyPr wrap="none" rtlCol="0">
            <a:spAutoFit/>
          </a:bodyPr>
          <a:lstStyle/>
          <a:p>
            <a:pPr algn="l"/>
            <a:r>
              <a:rPr lang="en-US" sz="2000" dirty="0"/>
              <a:t>Soil types</a:t>
            </a:r>
          </a:p>
        </p:txBody>
      </p:sp>
      <p:sp>
        <p:nvSpPr>
          <p:cNvPr id="8" name="Title 1">
            <a:extLst>
              <a:ext uri="{FF2B5EF4-FFF2-40B4-BE49-F238E27FC236}">
                <a16:creationId xmlns:a16="http://schemas.microsoft.com/office/drawing/2014/main" id="{1A663352-9868-F401-F9B6-62BAFCEFD95B}"/>
              </a:ext>
            </a:extLst>
          </p:cNvPr>
          <p:cNvSpPr txBox="1">
            <a:spLocks/>
          </p:cNvSpPr>
          <p:nvPr/>
        </p:nvSpPr>
        <p:spPr>
          <a:xfrm>
            <a:off x="983432" y="178731"/>
            <a:ext cx="10573279" cy="428308"/>
          </a:xfrm>
          <a:prstGeom prst="rect">
            <a:avLst/>
          </a:prstGeom>
          <a:solidFill>
            <a:srgbClr val="62C4DD"/>
          </a:solidFill>
        </p:spPr>
        <p:txBody>
          <a:bodyPr vert="horz" lIns="108000" tIns="0" rIns="108000" bIns="0" rtlCol="0" anchor="ctr" anchorCtr="0">
            <a:normAutofit fontScale="97500"/>
          </a:bodyPr>
          <a:lstStyle>
            <a:lvl1pPr algn="l" defTabSz="914400" rtl="0" eaLnBrk="1" latinLnBrk="0" hangingPunct="1">
              <a:lnSpc>
                <a:spcPct val="90000"/>
              </a:lnSpc>
              <a:spcBef>
                <a:spcPct val="0"/>
              </a:spcBef>
              <a:buNone/>
              <a:defRPr sz="3200" b="0" i="0" kern="1200" spc="-20" baseline="0">
                <a:solidFill>
                  <a:schemeClr val="bg1"/>
                </a:solidFill>
                <a:latin typeface="+mn-lt"/>
                <a:ea typeface="Arial" charset="0"/>
                <a:cs typeface="Arial" charset="0"/>
              </a:defRPr>
            </a:lvl1pPr>
          </a:lstStyle>
          <a:p>
            <a:r>
              <a:rPr lang="en-US" dirty="0"/>
              <a:t>Information content of active microwave database (ASCAT)</a:t>
            </a:r>
          </a:p>
        </p:txBody>
      </p:sp>
    </p:spTree>
    <p:extLst>
      <p:ext uri="{BB962C8B-B14F-4D97-AF65-F5344CB8AC3E}">
        <p14:creationId xmlns:p14="http://schemas.microsoft.com/office/powerpoint/2010/main" val="2236071329"/>
      </p:ext>
    </p:extLst>
  </p:cSld>
  <p:clrMapOvr>
    <a:masterClrMapping/>
  </p:clrMapOvr>
</p:sld>
</file>

<file path=ppt/theme/theme1.xml><?xml version="1.0" encoding="utf-8"?>
<a:theme xmlns:a="http://schemas.openxmlformats.org/drawingml/2006/main" name="Cover slide graphic">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CO2-template" id="{ED83384F-3E44-6641-97D3-57CCB38C49E6}" vid="{E1F08B4E-9815-0F45-A0DC-F6132D9F7AE5}"/>
    </a:ext>
  </a:extLst>
</a:theme>
</file>

<file path=ppt/theme/theme2.xml><?xml version="1.0" encoding="utf-8"?>
<a:theme xmlns:a="http://schemas.openxmlformats.org/drawingml/2006/main" name="Final slide graphic">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CO2-template" id="{ED83384F-3E44-6641-97D3-57CCB38C49E6}" vid="{5AF7F9EB-86C1-914D-A340-09BB251111FA}"/>
    </a:ext>
  </a:extLst>
</a:theme>
</file>

<file path=ppt/theme/theme3.xml><?xml version="1.0" encoding="utf-8"?>
<a:theme xmlns:a="http://schemas.openxmlformats.org/drawingml/2006/main" name="Blank slide master">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z="2000" dirty="0" smtClean="0"/>
        </a:defPPr>
      </a:lstStyle>
    </a:txDef>
  </a:objectDefaults>
  <a:extraClrSchemeLst/>
  <a:extLst>
    <a:ext uri="{05A4C25C-085E-4340-85A3-A5531E510DB2}">
      <thm15:themeFamily xmlns:thm15="http://schemas.microsoft.com/office/thememl/2012/main" name="CoCO2-template" id="{ED83384F-3E44-6641-97D3-57CCB38C49E6}" vid="{18DAA876-D41F-B545-8C1E-2E4B819FA1AF}"/>
    </a:ext>
  </a:extLst>
</a:theme>
</file>

<file path=ppt/theme/theme4.xml><?xml version="1.0" encoding="utf-8"?>
<a:theme xmlns:a="http://schemas.openxmlformats.org/drawingml/2006/main" name="Blank slide master with log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z="2400" dirty="0" smtClean="0"/>
        </a:defPPr>
      </a:lstStyle>
    </a:txDef>
  </a:objectDefaults>
  <a:extraClrSchemeLst/>
  <a:extLst>
    <a:ext uri="{05A4C25C-085E-4340-85A3-A5531E510DB2}">
      <thm15:themeFamily xmlns:thm15="http://schemas.microsoft.com/office/thememl/2012/main" name="CoCO2-template" id="{ED83384F-3E44-6641-97D3-57CCB38C49E6}" vid="{5C977DE1-8C4B-B046-8507-23AFF23C575C}"/>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Cover slide graphic</Template>
  <TotalTime>3124</TotalTime>
  <Words>1192</Words>
  <Application>Microsoft Macintosh PowerPoint</Application>
  <PresentationFormat>Widescreen</PresentationFormat>
  <Paragraphs>247</Paragraphs>
  <Slides>26</Slides>
  <Notes>0</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26</vt:i4>
      </vt:variant>
    </vt:vector>
  </HeadingPairs>
  <TitlesOfParts>
    <vt:vector size="35" baseType="lpstr">
      <vt:lpstr>Arial</vt:lpstr>
      <vt:lpstr>Calibri</vt:lpstr>
      <vt:lpstr>Monaco</vt:lpstr>
      <vt:lpstr>NimbusSanL</vt:lpstr>
      <vt:lpstr>Wingdings</vt:lpstr>
      <vt:lpstr>Cover slide graphic</vt:lpstr>
      <vt:lpstr>Final slide graphic</vt:lpstr>
      <vt:lpstr>Blank slide master</vt:lpstr>
      <vt:lpstr>Blank slide master with logo</vt:lpstr>
      <vt:lpstr>STATISTICAL FORWARD OBSERVATION OPERATOR TO ASSIMILATE LEVEL-1 ASCAT OBSERVATIONS</vt:lpstr>
      <vt:lpstr>Introduction</vt:lpstr>
      <vt:lpstr>Introduction</vt:lpstr>
      <vt:lpstr>ASCAT training database</vt:lpstr>
      <vt:lpstr>Exploration of the training database information content</vt:lpstr>
      <vt:lpstr>PowerPoint Presentation</vt:lpstr>
      <vt:lpstr>PowerPoint Presentation</vt:lpstr>
      <vt:lpstr>PowerPoint Presentation</vt:lpstr>
      <vt:lpstr>PowerPoint Presentation</vt:lpstr>
      <vt:lpstr>PowerPoint Presentation</vt:lpstr>
      <vt:lpstr>PowerPoint Presentation</vt:lpstr>
      <vt:lpstr>Importance of model fields on the signal prediction from xgboost</vt:lpstr>
      <vt:lpstr>ML-based forward operator:first results</vt:lpstr>
      <vt:lpstr>Comparison of ML approaches for forward operator for ASCAT</vt:lpstr>
      <vt:lpstr>Comparison of ML approaches for forward operator for ASCAT</vt:lpstr>
      <vt:lpstr>Impact of extending the training database (2 years)</vt:lpstr>
      <vt:lpstr>Impact of adding categorical variables</vt:lpstr>
      <vt:lpstr>Impact of adding latitude longitude</vt:lpstr>
      <vt:lpstr>Local ML at grid point scale</vt:lpstr>
      <vt:lpstr>Discussion </vt:lpstr>
      <vt:lpstr>Conclusions and next steps</vt:lpstr>
      <vt:lpstr>Local ML at grid point scale</vt:lpstr>
      <vt:lpstr>Comparison of ML approaches for forward operator for ASCAT</vt:lpstr>
      <vt:lpstr>Comparison of ML approaches for forward operator for ASCAT</vt:lpstr>
      <vt:lpstr>Comparison of ML approaches for forward operator for ASCAT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Richard Engelen</dc:creator>
  <cp:lastModifiedBy>Sebastien Garrigues</cp:lastModifiedBy>
  <cp:revision>31</cp:revision>
  <dcterms:created xsi:type="dcterms:W3CDTF">2021-02-09T19:49:04Z</dcterms:created>
  <dcterms:modified xsi:type="dcterms:W3CDTF">2023-06-12T08:03:43Z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2017-11-29T00:00:00Z</vt:filetime>
  </property>
  <property fmtid="{D5CDD505-2E9C-101B-9397-08002B2CF9AE}" pid="3" name="Creator">
    <vt:lpwstr>Adobe InDesign CC 2017 (Macintosh)</vt:lpwstr>
  </property>
  <property fmtid="{D5CDD505-2E9C-101B-9397-08002B2CF9AE}" pid="4" name="LastSaved">
    <vt:filetime>2017-11-29T00:00:00Z</vt:filetime>
  </property>
</Properties>
</file>