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3" r:id="rId2"/>
    <p:sldMasterId id="2147483671" r:id="rId3"/>
    <p:sldMasterId id="2147483681" r:id="rId4"/>
  </p:sldMasterIdLst>
  <p:notesMasterIdLst>
    <p:notesMasterId r:id="rId9"/>
  </p:notesMasterIdLst>
  <p:sldIdLst>
    <p:sldId id="260" r:id="rId5"/>
    <p:sldId id="267" r:id="rId6"/>
    <p:sldId id="265" r:id="rId7"/>
    <p:sldId id="266" r:id="rId8"/>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02"/>
    <p:restoredTop sz="94737"/>
  </p:normalViewPr>
  <p:slideViewPr>
    <p:cSldViewPr snapToGrid="0">
      <p:cViewPr varScale="1">
        <p:scale>
          <a:sx n="129" d="100"/>
          <a:sy n="129" d="100"/>
        </p:scale>
        <p:origin x="28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260F-F740-244E-B169-C64320F2B10E}" type="datetimeFigureOut">
              <a:rPr lang="en-US" smtClean="0"/>
              <a:t>6/5/23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B2504E-FF83-9C48-BAE5-21854EC3AB5C}" type="slidenum">
              <a:rPr lang="en-US" smtClean="0"/>
              <a:t>‹#›</a:t>
            </a:fld>
            <a:endParaRPr lang="en-US"/>
          </a:p>
        </p:txBody>
      </p:sp>
    </p:spTree>
    <p:extLst>
      <p:ext uri="{BB962C8B-B14F-4D97-AF65-F5344CB8AC3E}">
        <p14:creationId xmlns:p14="http://schemas.microsoft.com/office/powerpoint/2010/main" val="2122539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E2151C9-FBA6-4314-A4AE-A7050A5A6ADE}"/>
              </a:ext>
            </a:extLst>
          </p:cNvPr>
          <p:cNvSpPr txBox="1"/>
          <p:nvPr userDrawn="1"/>
        </p:nvSpPr>
        <p:spPr>
          <a:xfrm>
            <a:off x="495786" y="5369227"/>
            <a:ext cx="6202051" cy="764568"/>
          </a:xfrm>
          <a:prstGeom prst="rect">
            <a:avLst/>
          </a:prstGeom>
          <a:solidFill>
            <a:schemeClr val="bg1"/>
          </a:solidFill>
        </p:spPr>
        <p:txBody>
          <a:bodyPr wrap="square" rtlCol="0">
            <a:spAutoFit/>
          </a:bodyPr>
          <a:lstStyle/>
          <a:p>
            <a:r>
              <a:rPr lang="en-US" sz="1092" b="0" i="0" kern="1200">
                <a:solidFill>
                  <a:schemeClr val="tx1"/>
                </a:solidFill>
                <a:effectLst/>
                <a:latin typeface="+mn-lt"/>
                <a:ea typeface="+mn-ea"/>
                <a:cs typeface="+mn-cs"/>
              </a:rPr>
              <a:t>The   CERISE project (grant agreement No 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US" b="0">
              <a:solidFill>
                <a:schemeClr val="tx1"/>
              </a:solidFill>
            </a:endParaRPr>
          </a:p>
        </p:txBody>
      </p:sp>
      <p:pic>
        <p:nvPicPr>
          <p:cNvPr id="4" name="Image 1">
            <a:extLst>
              <a:ext uri="{FF2B5EF4-FFF2-40B4-BE49-F238E27FC236}">
                <a16:creationId xmlns:a16="http://schemas.microsoft.com/office/drawing/2014/main" id="{49EB2B78-E4AF-4638-82C7-CAD21996D1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7065" y="171744"/>
            <a:ext cx="3544598" cy="1992585"/>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9F724C7F-F1D3-4F6E-9F35-C2D2E4072D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2907" y="407152"/>
            <a:ext cx="3120957" cy="692074"/>
          </a:xfrm>
          <a:prstGeom prst="rect">
            <a:avLst/>
          </a:prstGeom>
        </p:spPr>
      </p:pic>
      <p:pic>
        <p:nvPicPr>
          <p:cNvPr id="7" name="Picture 6" descr="Logo&#10;&#10;Description automatically generated">
            <a:extLst>
              <a:ext uri="{FF2B5EF4-FFF2-40B4-BE49-F238E27FC236}">
                <a16:creationId xmlns:a16="http://schemas.microsoft.com/office/drawing/2014/main" id="{28430A6D-1357-4D95-B8E1-A2CE974F76E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96812" y="724205"/>
            <a:ext cx="1645920" cy="281178"/>
          </a:xfrm>
          <a:prstGeom prst="rect">
            <a:avLst/>
          </a:prstGeom>
        </p:spPr>
      </p:pic>
      <p:sp>
        <p:nvSpPr>
          <p:cNvPr id="8" name="TextBox 7">
            <a:extLst>
              <a:ext uri="{FF2B5EF4-FFF2-40B4-BE49-F238E27FC236}">
                <a16:creationId xmlns:a16="http://schemas.microsoft.com/office/drawing/2014/main" id="{AA97434F-05A6-4451-B592-295B65A064F9}"/>
              </a:ext>
            </a:extLst>
          </p:cNvPr>
          <p:cNvSpPr txBox="1"/>
          <p:nvPr userDrawn="1"/>
        </p:nvSpPr>
        <p:spPr>
          <a:xfrm>
            <a:off x="3596812" y="451992"/>
            <a:ext cx="1079142" cy="260392"/>
          </a:xfrm>
          <a:prstGeom prst="rect">
            <a:avLst/>
          </a:prstGeom>
          <a:noFill/>
        </p:spPr>
        <p:txBody>
          <a:bodyPr wrap="none" rtlCol="0">
            <a:spAutoFit/>
          </a:bodyPr>
          <a:lstStyle/>
          <a:p>
            <a:r>
              <a:rPr lang="en-GB" b="1">
                <a:solidFill>
                  <a:srgbClr val="175C97"/>
                </a:solidFill>
              </a:rPr>
              <a:t>Coordinated by</a:t>
            </a:r>
          </a:p>
        </p:txBody>
      </p:sp>
      <p:sp>
        <p:nvSpPr>
          <p:cNvPr id="5" name="TextBox 4">
            <a:extLst>
              <a:ext uri="{FF2B5EF4-FFF2-40B4-BE49-F238E27FC236}">
                <a16:creationId xmlns:a16="http://schemas.microsoft.com/office/drawing/2014/main" id="{A3830023-73A7-2590-A30E-BAB1EEC33801}"/>
              </a:ext>
            </a:extLst>
          </p:cNvPr>
          <p:cNvSpPr txBox="1"/>
          <p:nvPr userDrawn="1"/>
        </p:nvSpPr>
        <p:spPr>
          <a:xfrm>
            <a:off x="495786" y="4147261"/>
            <a:ext cx="10871294" cy="400110"/>
          </a:xfrm>
          <a:prstGeom prst="rect">
            <a:avLst/>
          </a:prstGeom>
          <a:noFill/>
        </p:spPr>
        <p:txBody>
          <a:bodyPr wrap="square" rtlCol="0">
            <a:spAutoFit/>
          </a:bodyPr>
          <a:lstStyle/>
          <a:p>
            <a:r>
              <a:rPr lang="en-GB" sz="2000"/>
              <a:t>ECMWF, </a:t>
            </a:r>
            <a:r>
              <a:rPr lang="en-GB" sz="2000" err="1"/>
              <a:t>MetNorway</a:t>
            </a:r>
            <a:r>
              <a:rPr lang="en-GB" sz="2000"/>
              <a:t>, SMHI, </a:t>
            </a:r>
            <a:r>
              <a:rPr lang="en-GB" sz="2000" err="1"/>
              <a:t>Météo</a:t>
            </a:r>
            <a:r>
              <a:rPr lang="en-GB" sz="2000"/>
              <a:t>-France, DWD, CMCC, BSC, </a:t>
            </a:r>
            <a:r>
              <a:rPr lang="en-GB" sz="2000" err="1"/>
              <a:t>MetOffice</a:t>
            </a:r>
            <a:r>
              <a:rPr lang="en-GB" sz="2000"/>
              <a:t>, DMI, ESTELLUS, IPMA, NILU</a:t>
            </a:r>
          </a:p>
        </p:txBody>
      </p:sp>
    </p:spTree>
    <p:extLst>
      <p:ext uri="{BB962C8B-B14F-4D97-AF65-F5344CB8AC3E}">
        <p14:creationId xmlns:p14="http://schemas.microsoft.com/office/powerpoint/2010/main" val="3657703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lain bullet slide">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702000" y="214174"/>
            <a:ext cx="10782000" cy="832366"/>
          </a:xfrm>
          <a:prstGeom prst="rect">
            <a:avLst/>
          </a:prstGeom>
        </p:spPr>
        <p:txBody>
          <a:bodyPr vert="horz" lIns="0" tIns="0" rIns="0" bIns="0" rtlCol="0" anchor="t" anchorCtr="0">
            <a:normAutofit/>
          </a:bodyPr>
          <a:lstStyle>
            <a:lvl1pPr>
              <a:defRPr sz="3600" spc="-20" baseline="0">
                <a:solidFill>
                  <a:srgbClr val="235F97"/>
                </a:solidFill>
              </a:defRPr>
            </a:lvl1pPr>
          </a:lstStyle>
          <a:p>
            <a:r>
              <a:rPr lang="en-US"/>
              <a:t>CLICK TO EDIT MASTER TITLE STYLE</a:t>
            </a:r>
          </a:p>
        </p:txBody>
      </p:sp>
      <p:sp>
        <p:nvSpPr>
          <p:cNvPr id="12" name="Text Placeholder 2"/>
          <p:cNvSpPr>
            <a:spLocks noGrp="1"/>
          </p:cNvSpPr>
          <p:nvPr>
            <p:ph type="body" idx="1"/>
          </p:nvPr>
        </p:nvSpPr>
        <p:spPr>
          <a:xfrm>
            <a:off x="702000" y="1202635"/>
            <a:ext cx="10782000" cy="4732702"/>
          </a:xfrm>
          <a:prstGeom prst="rect">
            <a:avLst/>
          </a:prstGeom>
        </p:spPr>
        <p:txBody>
          <a:bodyPr vert="horz" lIns="0" tIns="0" rIns="0" bIns="0" rtlCol="0">
            <a:normAutofit/>
          </a:bodyPr>
          <a:lstStyle>
            <a:lvl1pPr>
              <a:defRPr>
                <a:solidFill>
                  <a:schemeClr val="tx1"/>
                </a:solidFill>
              </a:defRPr>
            </a:lvl1pPr>
            <a:lvl2pPr marL="144000">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stStyle>
          <a:p>
            <a:pPr lvl="0"/>
            <a:r>
              <a:rPr lang="en-US"/>
              <a:t>Click to edit Master text styles</a:t>
            </a:r>
          </a:p>
          <a:p>
            <a:pPr lvl="1"/>
            <a:r>
              <a:rPr lang="en-US"/>
              <a:t>First level continued</a:t>
            </a:r>
          </a:p>
          <a:p>
            <a:pPr lvl="2"/>
            <a:r>
              <a:rPr lang="en-US"/>
              <a:t>Second level</a:t>
            </a:r>
          </a:p>
          <a:p>
            <a:pPr lvl="3"/>
            <a:r>
              <a:rPr lang="en-US"/>
              <a:t>Third level</a:t>
            </a:r>
          </a:p>
        </p:txBody>
      </p:sp>
    </p:spTree>
    <p:extLst>
      <p:ext uri="{BB962C8B-B14F-4D97-AF65-F5344CB8AC3E}">
        <p14:creationId xmlns:p14="http://schemas.microsoft.com/office/powerpoint/2010/main" val="2005713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k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3278" y="2214000"/>
            <a:ext cx="6383322" cy="1255200"/>
          </a:xfrm>
          <a:prstGeom prst="rect">
            <a:avLst/>
          </a:prstGeom>
        </p:spPr>
        <p:txBody>
          <a:bodyPr lIns="0" tIns="0" rIns="0" bIns="0" anchor="t" anchorCtr="0"/>
          <a:lstStyle>
            <a:lvl1pPr algn="l">
              <a:defRPr sz="4500" cap="all" baseline="0">
                <a:solidFill>
                  <a:srgbClr val="235F97"/>
                </a:solidFill>
                <a:latin typeface="Arial" charset="0"/>
              </a:defRPr>
            </a:lvl1pPr>
          </a:lstStyle>
          <a:p>
            <a:r>
              <a:rPr lang="en-US"/>
              <a:t>Click to edit DOCUMENT TITLE</a:t>
            </a:r>
          </a:p>
        </p:txBody>
      </p:sp>
      <p:sp>
        <p:nvSpPr>
          <p:cNvPr id="3" name="Subtitle 2"/>
          <p:cNvSpPr>
            <a:spLocks noGrp="1"/>
          </p:cNvSpPr>
          <p:nvPr>
            <p:ph type="subTitle" idx="1"/>
          </p:nvPr>
        </p:nvSpPr>
        <p:spPr>
          <a:xfrm>
            <a:off x="703278" y="3670975"/>
            <a:ext cx="4935522" cy="523200"/>
          </a:xfrm>
          <a:prstGeom prst="rect">
            <a:avLst/>
          </a:prstGeom>
        </p:spPr>
        <p:txBody>
          <a:bodyPr lIns="0" tIns="0" rIns="0" bIns="0"/>
          <a:lstStyle>
            <a:lvl1pPr marL="0" indent="0" algn="l">
              <a:lnSpc>
                <a:spcPts val="3000"/>
              </a:lnSpc>
              <a:spcBef>
                <a:spcPts val="0"/>
              </a:spcBef>
              <a:buNone/>
              <a:defRPr sz="2500" b="0" i="0">
                <a:solidFill>
                  <a:srgbClr val="235F97"/>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object 31"/>
          <p:cNvSpPr/>
          <p:nvPr userDrawn="1"/>
        </p:nvSpPr>
        <p:spPr>
          <a:xfrm>
            <a:off x="703278" y="3545559"/>
            <a:ext cx="720841" cy="0"/>
          </a:xfrm>
          <a:custGeom>
            <a:avLst/>
            <a:gdLst/>
            <a:ahLst/>
            <a:cxnLst/>
            <a:rect l="l" t="t" r="r" b="b"/>
            <a:pathLst>
              <a:path w="1188720">
                <a:moveTo>
                  <a:pt x="0" y="0"/>
                </a:moveTo>
                <a:lnTo>
                  <a:pt x="1188173" y="0"/>
                </a:lnTo>
              </a:path>
            </a:pathLst>
          </a:custGeom>
          <a:ln w="33611">
            <a:solidFill>
              <a:schemeClr val="bg1"/>
            </a:solidFill>
          </a:ln>
        </p:spPr>
        <p:txBody>
          <a:bodyPr wrap="square" lIns="0" tIns="0" rIns="0" bIns="0" rtlCol="0"/>
          <a:lstStyle/>
          <a:p>
            <a:endParaRPr sz="662"/>
          </a:p>
        </p:txBody>
      </p:sp>
      <p:sp>
        <p:nvSpPr>
          <p:cNvPr id="19" name="Text Placeholder 18"/>
          <p:cNvSpPr>
            <a:spLocks noGrp="1"/>
          </p:cNvSpPr>
          <p:nvPr>
            <p:ph type="body" sz="quarter" idx="10" hasCustomPrompt="1"/>
          </p:nvPr>
        </p:nvSpPr>
        <p:spPr>
          <a:xfrm>
            <a:off x="703278" y="5023787"/>
            <a:ext cx="4935522" cy="240708"/>
          </a:xfrm>
          <a:prstGeom prst="rect">
            <a:avLst/>
          </a:prstGeom>
        </p:spPr>
        <p:txBody>
          <a:bodyPr lIns="0" tIns="0" rIns="0" bIns="0"/>
          <a:lstStyle>
            <a:lvl1pPr marL="0" indent="0">
              <a:lnSpc>
                <a:spcPts val="1775"/>
              </a:lnSpc>
              <a:buNone/>
              <a:defRPr sz="1500" b="0" i="0">
                <a:solidFill>
                  <a:srgbClr val="235F97"/>
                </a:solidFill>
                <a:latin typeface="Arial" charset="0"/>
                <a:ea typeface="Arial" charset="0"/>
                <a:cs typeface="Arial"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Presenter Name</a:t>
            </a:r>
          </a:p>
        </p:txBody>
      </p:sp>
      <p:sp>
        <p:nvSpPr>
          <p:cNvPr id="20" name="object 28"/>
          <p:cNvSpPr txBox="1"/>
          <p:nvPr userDrawn="1"/>
        </p:nvSpPr>
        <p:spPr>
          <a:xfrm>
            <a:off x="691177" y="6335503"/>
            <a:ext cx="3325033" cy="220349"/>
          </a:xfrm>
          <a:prstGeom prst="rect">
            <a:avLst/>
          </a:prstGeom>
        </p:spPr>
        <p:txBody>
          <a:bodyPr vert="horz" wrap="square" lIns="0" tIns="15018" rIns="0" bIns="0" rtlCol="0">
            <a:spAutoFit/>
          </a:bodyPr>
          <a:lstStyle/>
          <a:p>
            <a:pPr marL="7701" marR="3081">
              <a:lnSpc>
                <a:spcPts val="800"/>
              </a:lnSpc>
              <a:spcBef>
                <a:spcPts val="118"/>
              </a:spcBef>
            </a:pPr>
            <a:r>
              <a:rPr sz="697">
                <a:solidFill>
                  <a:srgbClr val="FFFFFF"/>
                </a:solidFill>
                <a:latin typeface="Arial"/>
                <a:cs typeface="Arial"/>
              </a:rPr>
              <a:t>This </a:t>
            </a:r>
            <a:r>
              <a:rPr sz="697" spc="-3">
                <a:solidFill>
                  <a:srgbClr val="FFFFFF"/>
                </a:solidFill>
                <a:latin typeface="Arial"/>
                <a:cs typeface="Arial"/>
              </a:rPr>
              <a:t>project has received </a:t>
            </a:r>
            <a:r>
              <a:rPr sz="697">
                <a:solidFill>
                  <a:srgbClr val="FFFFFF"/>
                </a:solidFill>
                <a:latin typeface="Arial"/>
                <a:cs typeface="Arial"/>
              </a:rPr>
              <a:t>funding from the European </a:t>
            </a:r>
            <a:r>
              <a:rPr sz="697" spc="-3">
                <a:solidFill>
                  <a:srgbClr val="FFFFFF"/>
                </a:solidFill>
                <a:latin typeface="Arial"/>
                <a:cs typeface="Arial"/>
              </a:rPr>
              <a:t>Union’s Horizon 2020 research  and innovation programme under grant agreement </a:t>
            </a:r>
            <a:r>
              <a:rPr sz="697">
                <a:solidFill>
                  <a:srgbClr val="FFFFFF"/>
                </a:solidFill>
                <a:latin typeface="Arial"/>
                <a:cs typeface="Arial"/>
              </a:rPr>
              <a:t>No</a:t>
            </a:r>
            <a:r>
              <a:rPr sz="697" spc="18">
                <a:solidFill>
                  <a:srgbClr val="FFFFFF"/>
                </a:solidFill>
                <a:latin typeface="Arial"/>
                <a:cs typeface="Arial"/>
              </a:rPr>
              <a:t> </a:t>
            </a:r>
            <a:r>
              <a:rPr lang="en-GB" sz="697" spc="-3">
                <a:solidFill>
                  <a:srgbClr val="FFFFFF"/>
                </a:solidFill>
                <a:latin typeface="Arial"/>
                <a:cs typeface="Arial"/>
              </a:rPr>
              <a:t>958927.</a:t>
            </a:r>
            <a:endParaRPr sz="697">
              <a:latin typeface="Arial"/>
              <a:cs typeface="Arial"/>
            </a:endParaRPr>
          </a:p>
        </p:txBody>
      </p:sp>
      <p:sp>
        <p:nvSpPr>
          <p:cNvPr id="28" name="Text Placeholder 27"/>
          <p:cNvSpPr>
            <a:spLocks noGrp="1"/>
          </p:cNvSpPr>
          <p:nvPr>
            <p:ph type="body" idx="11" hasCustomPrompt="1"/>
          </p:nvPr>
        </p:nvSpPr>
        <p:spPr>
          <a:xfrm>
            <a:off x="707579" y="5256519"/>
            <a:ext cx="4931221" cy="551428"/>
          </a:xfrm>
          <a:prstGeom prst="rect">
            <a:avLst/>
          </a:prstGeom>
        </p:spPr>
        <p:txBody>
          <a:bodyPr lIns="0" tIns="0" rIns="0" bIns="0"/>
          <a:lstStyle>
            <a:lvl1pPr marL="0" indent="0">
              <a:lnSpc>
                <a:spcPts val="1800"/>
              </a:lnSpc>
              <a:spcBef>
                <a:spcPts val="0"/>
              </a:spcBef>
              <a:buNone/>
              <a:defRPr sz="1500" b="0" i="0">
                <a:solidFill>
                  <a:srgbClr val="235F97"/>
                </a:solidFill>
                <a:latin typeface="Arial" charset="0"/>
                <a:ea typeface="Arial" charset="0"/>
                <a:cs typeface="Arial" charset="0"/>
              </a:defRPr>
            </a:lvl1pPr>
          </a:lstStyle>
          <a:p>
            <a:pPr lvl="0"/>
            <a:r>
              <a:rPr lang="en-US"/>
              <a:t>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05/06/2023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05/06/2023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05/06/2023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05/06/2023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05/06/2023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05/06/2023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14.xml"/><Relationship Id="rId5" Type="http://schemas.openxmlformats.org/officeDocument/2006/relationships/image" Target="../media/image4.jpe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05/06/2023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5417955-8C95-ED8A-EE36-68F96F3A30C2}"/>
              </a:ext>
            </a:extLst>
          </p:cNvPr>
          <p:cNvSpPr txBox="1"/>
          <p:nvPr userDrawn="1"/>
        </p:nvSpPr>
        <p:spPr>
          <a:xfrm>
            <a:off x="495786" y="5369227"/>
            <a:ext cx="6202051" cy="764568"/>
          </a:xfrm>
          <a:prstGeom prst="rect">
            <a:avLst/>
          </a:prstGeom>
          <a:noFill/>
        </p:spPr>
        <p:txBody>
          <a:bodyPr wrap="square" rtlCol="0">
            <a:spAutoFit/>
          </a:bodyPr>
          <a:lstStyle/>
          <a:p>
            <a:r>
              <a:rPr lang="en-US" sz="1092" b="0" i="0" kern="1200">
                <a:solidFill>
                  <a:schemeClr val="tx1"/>
                </a:solidFill>
                <a:effectLst/>
                <a:latin typeface="+mn-lt"/>
                <a:ea typeface="+mn-ea"/>
                <a:cs typeface="+mn-cs"/>
              </a:rPr>
              <a:t>The   CERISE project (grant agreement No 101082125)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US" b="0">
              <a:solidFill>
                <a:schemeClr val="tx1"/>
              </a:solidFill>
            </a:endParaRPr>
          </a:p>
        </p:txBody>
      </p:sp>
      <p:pic>
        <p:nvPicPr>
          <p:cNvPr id="9" name="Image 1">
            <a:extLst>
              <a:ext uri="{FF2B5EF4-FFF2-40B4-BE49-F238E27FC236}">
                <a16:creationId xmlns:a16="http://schemas.microsoft.com/office/drawing/2014/main" id="{3E169F66-BAE6-51E2-36EA-ADE01FE03F1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47065" y="171744"/>
            <a:ext cx="3544598" cy="1992585"/>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755A54A8-8570-5B92-7088-5B3F43F961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12907" y="407152"/>
            <a:ext cx="3120957" cy="692074"/>
          </a:xfrm>
          <a:prstGeom prst="rect">
            <a:avLst/>
          </a:prstGeom>
        </p:spPr>
      </p:pic>
      <p:pic>
        <p:nvPicPr>
          <p:cNvPr id="11" name="Picture 10" descr="Logo&#10;&#10;Description automatically generated">
            <a:extLst>
              <a:ext uri="{FF2B5EF4-FFF2-40B4-BE49-F238E27FC236}">
                <a16:creationId xmlns:a16="http://schemas.microsoft.com/office/drawing/2014/main" id="{30C2AC9A-7238-22DE-269F-D6A42920D5B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596812" y="724205"/>
            <a:ext cx="1645920" cy="281178"/>
          </a:xfrm>
          <a:prstGeom prst="rect">
            <a:avLst/>
          </a:prstGeom>
        </p:spPr>
      </p:pic>
      <p:sp>
        <p:nvSpPr>
          <p:cNvPr id="12" name="TextBox 11">
            <a:extLst>
              <a:ext uri="{FF2B5EF4-FFF2-40B4-BE49-F238E27FC236}">
                <a16:creationId xmlns:a16="http://schemas.microsoft.com/office/drawing/2014/main" id="{006DB6DA-60C9-B418-B9A4-5265EA0F8E86}"/>
              </a:ext>
            </a:extLst>
          </p:cNvPr>
          <p:cNvSpPr txBox="1"/>
          <p:nvPr userDrawn="1"/>
        </p:nvSpPr>
        <p:spPr>
          <a:xfrm>
            <a:off x="3596812" y="451992"/>
            <a:ext cx="1079142" cy="260392"/>
          </a:xfrm>
          <a:prstGeom prst="rect">
            <a:avLst/>
          </a:prstGeom>
          <a:noFill/>
        </p:spPr>
        <p:txBody>
          <a:bodyPr wrap="none" rtlCol="0">
            <a:spAutoFit/>
          </a:bodyPr>
          <a:lstStyle/>
          <a:p>
            <a:r>
              <a:rPr lang="en-GB" b="1">
                <a:solidFill>
                  <a:srgbClr val="175C97"/>
                </a:solidFill>
              </a:rPr>
              <a:t>Coordinated by</a:t>
            </a:r>
          </a:p>
        </p:txBody>
      </p:sp>
      <p:sp>
        <p:nvSpPr>
          <p:cNvPr id="13" name="TextBox 12">
            <a:extLst>
              <a:ext uri="{FF2B5EF4-FFF2-40B4-BE49-F238E27FC236}">
                <a16:creationId xmlns:a16="http://schemas.microsoft.com/office/drawing/2014/main" id="{7321AB39-E002-D009-5FB0-221DCD4F4AB2}"/>
              </a:ext>
            </a:extLst>
          </p:cNvPr>
          <p:cNvSpPr txBox="1"/>
          <p:nvPr userDrawn="1"/>
        </p:nvSpPr>
        <p:spPr>
          <a:xfrm>
            <a:off x="495786" y="4147261"/>
            <a:ext cx="10871294" cy="400110"/>
          </a:xfrm>
          <a:prstGeom prst="rect">
            <a:avLst/>
          </a:prstGeom>
          <a:noFill/>
        </p:spPr>
        <p:txBody>
          <a:bodyPr wrap="square" rtlCol="0">
            <a:spAutoFit/>
          </a:bodyPr>
          <a:lstStyle/>
          <a:p>
            <a:r>
              <a:rPr lang="en-GB" sz="2000"/>
              <a:t>ECMWF, </a:t>
            </a:r>
            <a:r>
              <a:rPr lang="en-GB" sz="2000" err="1"/>
              <a:t>MetNorway</a:t>
            </a:r>
            <a:r>
              <a:rPr lang="en-GB" sz="2000"/>
              <a:t>, SMHI, </a:t>
            </a:r>
            <a:r>
              <a:rPr lang="en-GB" sz="2000" err="1"/>
              <a:t>Météo</a:t>
            </a:r>
            <a:r>
              <a:rPr lang="en-GB" sz="2000"/>
              <a:t>-France, DWD, CMCC, BSC, </a:t>
            </a:r>
            <a:r>
              <a:rPr lang="en-GB" sz="2000" err="1"/>
              <a:t>MetOffice</a:t>
            </a:r>
            <a:r>
              <a:rPr lang="en-GB" sz="2000"/>
              <a:t>, DMI, ESTELLUS, IPMA, NILU</a:t>
            </a:r>
          </a:p>
        </p:txBody>
      </p:sp>
    </p:spTree>
    <p:extLst>
      <p:ext uri="{BB962C8B-B14F-4D97-AF65-F5344CB8AC3E}">
        <p14:creationId xmlns:p14="http://schemas.microsoft.com/office/powerpoint/2010/main" val="1907688303"/>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8740800" y="6460940"/>
            <a:ext cx="2743200" cy="153888"/>
          </a:xfrm>
          <a:prstGeom prst="rect">
            <a:avLst/>
          </a:prstGeom>
        </p:spPr>
        <p:txBody>
          <a:bodyPr wrap="square" lIns="0" tIns="0" rIns="0" bIns="0">
            <a:spAutoFit/>
          </a:bodyPr>
          <a:lstStyle/>
          <a:p>
            <a:pPr algn="r"/>
            <a:fld id="{81D60167-4931-47E6-BA6A-407CBD079E47}" type="slidenum">
              <a:rPr lang="en-US" sz="1000" b="1" i="0" spc="-3" smtClean="0">
                <a:solidFill>
                  <a:srgbClr val="141464"/>
                </a:solidFill>
                <a:latin typeface="Arial" charset="0"/>
                <a:ea typeface="Arial" charset="0"/>
                <a:cs typeface="Arial" charset="0"/>
              </a:rPr>
              <a:pPr algn="r"/>
              <a:t>‹#›</a:t>
            </a:fld>
            <a:endParaRPr lang="en-US" sz="1000" b="1" i="0">
              <a:solidFill>
                <a:srgbClr val="141464"/>
              </a:solidFill>
              <a:latin typeface="Arial" charset="0"/>
              <a:ea typeface="Arial" charset="0"/>
              <a:cs typeface="Arial" charset="0"/>
            </a:endParaRPr>
          </a:p>
        </p:txBody>
      </p:sp>
      <p:sp>
        <p:nvSpPr>
          <p:cNvPr id="9" name="TextBox 8"/>
          <p:cNvSpPr txBox="1"/>
          <p:nvPr userDrawn="1"/>
        </p:nvSpPr>
        <p:spPr>
          <a:xfrm>
            <a:off x="701999" y="6460940"/>
            <a:ext cx="4623035" cy="215444"/>
          </a:xfrm>
          <a:prstGeom prst="rect">
            <a:avLst/>
          </a:prstGeom>
          <a:noFill/>
        </p:spPr>
        <p:txBody>
          <a:bodyPr wrap="square" lIns="0" tIns="0" rIns="0" bIns="0" rtlCol="0">
            <a:spAutoFit/>
          </a:bodyPr>
          <a:lstStyle/>
          <a:p>
            <a:pPr algn="l"/>
            <a:r>
              <a:rPr lang="en-GB" sz="1400" b="0" i="0" u="none" strike="noStrike">
                <a:solidFill>
                  <a:srgbClr val="235F97"/>
                </a:solidFill>
                <a:effectLst/>
                <a:latin typeface="-apple-system"/>
              </a:rPr>
              <a:t>CopERnIcus climate change Service Evolution - CERISE</a:t>
            </a:r>
            <a:endParaRPr lang="en-GB" sz="1400" b="0" i="0">
              <a:solidFill>
                <a:srgbClr val="235F97"/>
              </a:solidFill>
              <a:effectLst/>
              <a:latin typeface="-apple-system"/>
            </a:endParaRPr>
          </a:p>
        </p:txBody>
      </p:sp>
    </p:spTree>
    <p:extLst>
      <p:ext uri="{BB962C8B-B14F-4D97-AF65-F5344CB8AC3E}">
        <p14:creationId xmlns:p14="http://schemas.microsoft.com/office/powerpoint/2010/main" val="1471427376"/>
      </p:ext>
    </p:extLst>
  </p:cSld>
  <p:clrMap bg1="lt1" tx1="dk1" bg2="lt2" tx2="dk2" accent1="accent1" accent2="accent2" accent3="accent3" accent4="accent4" accent5="accent5" accent6="accent6" hlink="hlink" folHlink="folHlink"/>
  <p:sldLayoutIdLst>
    <p:sldLayoutId id="2147483672" r:id="rId1"/>
  </p:sldLayoutIdLst>
  <p:hf hdr="0" dt="0"/>
  <p:txStyles>
    <p:titleStyle>
      <a:lvl1pPr algn="l" defTabSz="914400" rtl="0" eaLnBrk="1" latinLnBrk="0" hangingPunct="1">
        <a:lnSpc>
          <a:spcPct val="90000"/>
        </a:lnSpc>
        <a:spcBef>
          <a:spcPct val="0"/>
        </a:spcBef>
        <a:buNone/>
        <a:defRPr sz="4400" b="0" i="0" kern="1200">
          <a:solidFill>
            <a:srgbClr val="141464"/>
          </a:solidFill>
          <a:latin typeface="Arial" charset="0"/>
          <a:ea typeface="Arial" charset="0"/>
          <a:cs typeface="Arial" charset="0"/>
        </a:defRPr>
      </a:lvl1pPr>
    </p:titleStyle>
    <p:bodyStyle>
      <a:lvl1pPr marL="0" indent="0" algn="l" defTabSz="914400" rtl="0" eaLnBrk="1" latinLnBrk="0" hangingPunct="1">
        <a:lnSpc>
          <a:spcPct val="90000"/>
        </a:lnSpc>
        <a:spcBef>
          <a:spcPts val="1000"/>
        </a:spcBef>
        <a:buFont typeface="Arial"/>
        <a:buNone/>
        <a:defRPr sz="2500" b="0" i="0" kern="1200">
          <a:solidFill>
            <a:srgbClr val="FF8C7F"/>
          </a:solidFill>
          <a:latin typeface="Arial" charset="0"/>
          <a:ea typeface="Arial" charset="0"/>
          <a:cs typeface="Arial" charset="0"/>
        </a:defRPr>
      </a:lvl1pPr>
      <a:lvl2pPr marL="0" indent="-144000" algn="l" defTabSz="914400" rtl="0" eaLnBrk="1" latinLnBrk="0" hangingPunct="1">
        <a:lnSpc>
          <a:spcPct val="90000"/>
        </a:lnSpc>
        <a:spcBef>
          <a:spcPts val="1350"/>
        </a:spcBef>
        <a:buClr>
          <a:srgbClr val="FF8C7F"/>
        </a:buClr>
        <a:buFont typeface="Arial"/>
        <a:buChar char="•"/>
        <a:defRPr sz="2000" b="0" i="0" kern="1200">
          <a:solidFill>
            <a:srgbClr val="141464"/>
          </a:solidFill>
          <a:latin typeface="Arial" charset="0"/>
          <a:ea typeface="Arial" charset="0"/>
          <a:cs typeface="Arial" charset="0"/>
        </a:defRPr>
      </a:lvl2pPr>
      <a:lvl3pPr marL="396000" indent="-252000" algn="l" defTabSz="914400" rtl="0" eaLnBrk="1" latinLnBrk="0" hangingPunct="1">
        <a:lnSpc>
          <a:spcPts val="2000"/>
        </a:lnSpc>
        <a:spcBef>
          <a:spcPts val="1100"/>
        </a:spcBef>
        <a:buClr>
          <a:srgbClr val="FF8C7F"/>
        </a:buClr>
        <a:buSzPct val="91000"/>
        <a:buFont typeface="Monaco" charset="0"/>
        <a:buChar char="-"/>
        <a:defRPr sz="1725" b="0" i="0" kern="1200">
          <a:solidFill>
            <a:srgbClr val="141464"/>
          </a:solidFill>
          <a:latin typeface="Arial" charset="0"/>
          <a:ea typeface="Arial" charset="0"/>
          <a:cs typeface="Arial" charset="0"/>
        </a:defRPr>
      </a:lvl3pPr>
      <a:lvl4pPr marL="684000" indent="-288000" algn="l" defTabSz="914400" rtl="0" eaLnBrk="1" latinLnBrk="0" hangingPunct="1">
        <a:lnSpc>
          <a:spcPts val="2000"/>
        </a:lnSpc>
        <a:spcBef>
          <a:spcPts val="1130"/>
        </a:spcBef>
        <a:buClr>
          <a:srgbClr val="FF8C7F"/>
        </a:buClr>
        <a:buSzPct val="91000"/>
        <a:buFont typeface="Monaco" charset="0"/>
        <a:buChar char="-"/>
        <a:defRPr sz="1725" b="0" i="0" kern="1200">
          <a:solidFill>
            <a:srgbClr val="141464"/>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rgbClr val="141464"/>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97" userDrawn="1">
          <p15:clr>
            <a:srgbClr val="F26B43"/>
          </p15:clr>
        </p15:guide>
        <p15:guide id="2" pos="7242"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 1">
            <a:extLst>
              <a:ext uri="{FF2B5EF4-FFF2-40B4-BE49-F238E27FC236}">
                <a16:creationId xmlns:a16="http://schemas.microsoft.com/office/drawing/2014/main" id="{3D93AA01-C695-7B92-DC83-D9952F423B0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47065" y="171744"/>
            <a:ext cx="3544598" cy="1992585"/>
          </a:xfrm>
          <a:prstGeom prst="rect">
            <a:avLst/>
          </a:prstGeom>
        </p:spPr>
      </p:pic>
      <p:pic>
        <p:nvPicPr>
          <p:cNvPr id="6" name="Picture 5" descr="Logo&#10;&#10;Description automatically generated">
            <a:extLst>
              <a:ext uri="{FF2B5EF4-FFF2-40B4-BE49-F238E27FC236}">
                <a16:creationId xmlns:a16="http://schemas.microsoft.com/office/drawing/2014/main" id="{1CBF239B-8DA9-D2E0-5320-B7CD570B8C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84741" y="558830"/>
            <a:ext cx="1645920" cy="281178"/>
          </a:xfrm>
          <a:prstGeom prst="rect">
            <a:avLst/>
          </a:prstGeom>
        </p:spPr>
      </p:pic>
      <p:sp>
        <p:nvSpPr>
          <p:cNvPr id="9" name="TextBox 8">
            <a:extLst>
              <a:ext uri="{FF2B5EF4-FFF2-40B4-BE49-F238E27FC236}">
                <a16:creationId xmlns:a16="http://schemas.microsoft.com/office/drawing/2014/main" id="{453E682A-7E7C-C2AA-8E28-3B3751F08F05}"/>
              </a:ext>
            </a:extLst>
          </p:cNvPr>
          <p:cNvSpPr txBox="1"/>
          <p:nvPr userDrawn="1"/>
        </p:nvSpPr>
        <p:spPr>
          <a:xfrm>
            <a:off x="1884741" y="286617"/>
            <a:ext cx="1079142" cy="260392"/>
          </a:xfrm>
          <a:prstGeom prst="rect">
            <a:avLst/>
          </a:prstGeom>
          <a:noFill/>
        </p:spPr>
        <p:txBody>
          <a:bodyPr wrap="none" rtlCol="0">
            <a:spAutoFit/>
          </a:bodyPr>
          <a:lstStyle/>
          <a:p>
            <a:r>
              <a:rPr lang="en-GB" b="1">
                <a:solidFill>
                  <a:srgbClr val="175C97"/>
                </a:solidFill>
              </a:rPr>
              <a:t>Coordinated by</a:t>
            </a:r>
          </a:p>
        </p:txBody>
      </p:sp>
      <p:pic>
        <p:nvPicPr>
          <p:cNvPr id="7" name="Picture 6" descr="A picture containing shape&#10;&#10;Description automatically generated">
            <a:extLst>
              <a:ext uri="{FF2B5EF4-FFF2-40B4-BE49-F238E27FC236}">
                <a16:creationId xmlns:a16="http://schemas.microsoft.com/office/drawing/2014/main" id="{C54EC1D5-07B3-4667-8D12-D6B2009B29A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07366" y="272536"/>
            <a:ext cx="1079141" cy="1093371"/>
          </a:xfrm>
          <a:prstGeom prst="rect">
            <a:avLst/>
          </a:prstGeom>
        </p:spPr>
      </p:pic>
    </p:spTree>
    <p:extLst>
      <p:ext uri="{BB962C8B-B14F-4D97-AF65-F5344CB8AC3E}">
        <p14:creationId xmlns:p14="http://schemas.microsoft.com/office/powerpoint/2010/main" val="1033760510"/>
      </p:ext>
    </p:extLst>
  </p:cSld>
  <p:clrMap bg1="lt1" tx1="dk1" bg2="lt2" tx2="dk2" accent1="accent1" accent2="accent2" accent3="accent3" accent4="accent4" accent5="accent5" accent6="accent6" hlink="hlink" folHlink="folHlink"/>
  <p:sldLayoutIdLst>
    <p:sldLayoutId id="2147483682"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0F101-A2D3-FFEE-99D2-0B80D4291CA6}"/>
              </a:ext>
            </a:extLst>
          </p:cNvPr>
          <p:cNvSpPr>
            <a:spLocks noGrp="1"/>
          </p:cNvSpPr>
          <p:nvPr>
            <p:ph type="title"/>
          </p:nvPr>
        </p:nvSpPr>
        <p:spPr/>
        <p:txBody>
          <a:bodyPr/>
          <a:lstStyle/>
          <a:p>
            <a:r>
              <a:rPr lang="en-GB" dirty="0">
                <a:ea typeface="+mj-lt"/>
                <a:cs typeface="+mj-lt"/>
              </a:rPr>
              <a:t>SEKF Background Error</a:t>
            </a:r>
            <a:endParaRPr lang="en-US" dirty="0"/>
          </a:p>
        </p:txBody>
      </p:sp>
      <p:grpSp>
        <p:nvGrpSpPr>
          <p:cNvPr id="9" name="Group 8">
            <a:extLst>
              <a:ext uri="{FF2B5EF4-FFF2-40B4-BE49-F238E27FC236}">
                <a16:creationId xmlns:a16="http://schemas.microsoft.com/office/drawing/2014/main" id="{F3951F6F-F7C0-5ACE-B9F6-AF4692A9A315}"/>
              </a:ext>
            </a:extLst>
          </p:cNvPr>
          <p:cNvGrpSpPr/>
          <p:nvPr/>
        </p:nvGrpSpPr>
        <p:grpSpPr>
          <a:xfrm>
            <a:off x="9163050" y="77724"/>
            <a:ext cx="2882900" cy="684113"/>
            <a:chOff x="9163050" y="77724"/>
            <a:chExt cx="2882900" cy="684113"/>
          </a:xfrm>
        </p:grpSpPr>
        <p:pic>
          <p:nvPicPr>
            <p:cNvPr id="5" name="Picture 5" descr="Graphical user interface, text, application&#10;&#10;Description automatically generated">
              <a:extLst>
                <a:ext uri="{FF2B5EF4-FFF2-40B4-BE49-F238E27FC236}">
                  <a16:creationId xmlns:a16="http://schemas.microsoft.com/office/drawing/2014/main" id="{ADD83418-21D3-025C-FC71-993DE1073A4C}"/>
                </a:ext>
              </a:extLst>
            </p:cNvPr>
            <p:cNvPicPr>
              <a:picLocks noChangeAspect="1"/>
            </p:cNvPicPr>
            <p:nvPr/>
          </p:nvPicPr>
          <p:blipFill rotWithShape="1">
            <a:blip r:embed="rId2"/>
            <a:srcRect l="44177" t="1136" b="75857"/>
            <a:stretch/>
          </p:blipFill>
          <p:spPr>
            <a:xfrm>
              <a:off x="11093875" y="266663"/>
              <a:ext cx="882653" cy="128534"/>
            </a:xfrm>
            <a:prstGeom prst="rect">
              <a:avLst/>
            </a:prstGeom>
          </p:spPr>
        </p:pic>
        <p:pic>
          <p:nvPicPr>
            <p:cNvPr id="6" name="Picture 6" descr="Logo, company name&#10;&#10;Description automatically generated">
              <a:extLst>
                <a:ext uri="{FF2B5EF4-FFF2-40B4-BE49-F238E27FC236}">
                  <a16:creationId xmlns:a16="http://schemas.microsoft.com/office/drawing/2014/main" id="{1C9F4463-A0F0-F7BA-861F-6504DA1C9E19}"/>
                </a:ext>
              </a:extLst>
            </p:cNvPr>
            <p:cNvPicPr>
              <a:picLocks noChangeAspect="1"/>
            </p:cNvPicPr>
            <p:nvPr/>
          </p:nvPicPr>
          <p:blipFill rotWithShape="1">
            <a:blip r:embed="rId3"/>
            <a:srcRect t="28198" b="29487"/>
            <a:stretch/>
          </p:blipFill>
          <p:spPr>
            <a:xfrm>
              <a:off x="11163300" y="368263"/>
              <a:ext cx="882650" cy="209589"/>
            </a:xfrm>
            <a:prstGeom prst="rect">
              <a:avLst/>
            </a:prstGeom>
          </p:spPr>
        </p:pic>
        <p:pic>
          <p:nvPicPr>
            <p:cNvPr id="7" name="Picture 7" descr="Logo&#10;&#10;Description automatically generated">
              <a:extLst>
                <a:ext uri="{FF2B5EF4-FFF2-40B4-BE49-F238E27FC236}">
                  <a16:creationId xmlns:a16="http://schemas.microsoft.com/office/drawing/2014/main" id="{BE1609AD-0B8C-98F9-A532-580505AE23B5}"/>
                </a:ext>
              </a:extLst>
            </p:cNvPr>
            <p:cNvPicPr>
              <a:picLocks noChangeAspect="1"/>
            </p:cNvPicPr>
            <p:nvPr/>
          </p:nvPicPr>
          <p:blipFill>
            <a:blip r:embed="rId4"/>
            <a:stretch>
              <a:fillRect/>
            </a:stretch>
          </p:blipFill>
          <p:spPr>
            <a:xfrm>
              <a:off x="9163050" y="77724"/>
              <a:ext cx="1333500" cy="682752"/>
            </a:xfrm>
            <a:prstGeom prst="rect">
              <a:avLst/>
            </a:prstGeom>
          </p:spPr>
        </p:pic>
        <p:pic>
          <p:nvPicPr>
            <p:cNvPr id="8" name="Picture 7" descr="Graphical user interface, text, application&#10;&#10;Description automatically generated">
              <a:extLst>
                <a:ext uri="{FF2B5EF4-FFF2-40B4-BE49-F238E27FC236}">
                  <a16:creationId xmlns:a16="http://schemas.microsoft.com/office/drawing/2014/main" id="{BAB4D796-9664-94D3-40A4-4258DB1A113E}"/>
                </a:ext>
              </a:extLst>
            </p:cNvPr>
            <p:cNvPicPr>
              <a:picLocks noChangeAspect="1"/>
            </p:cNvPicPr>
            <p:nvPr/>
          </p:nvPicPr>
          <p:blipFill rotWithShape="1">
            <a:blip r:embed="rId2"/>
            <a:srcRect r="65863"/>
            <a:stretch/>
          </p:blipFill>
          <p:spPr>
            <a:xfrm>
              <a:off x="10573175" y="203162"/>
              <a:ext cx="539751" cy="558675"/>
            </a:xfrm>
            <a:prstGeom prst="rect">
              <a:avLst/>
            </a:prstGeom>
          </p:spPr>
        </p:pic>
      </p:grpSp>
      <p:sp>
        <p:nvSpPr>
          <p:cNvPr id="3" name="Content Placeholder 2">
            <a:extLst>
              <a:ext uri="{FF2B5EF4-FFF2-40B4-BE49-F238E27FC236}">
                <a16:creationId xmlns:a16="http://schemas.microsoft.com/office/drawing/2014/main" id="{6BFBCE35-4A70-E8E6-B0AF-F7DC54413317}"/>
              </a:ext>
            </a:extLst>
          </p:cNvPr>
          <p:cNvSpPr txBox="1">
            <a:spLocks/>
          </p:cNvSpPr>
          <p:nvPr/>
        </p:nvSpPr>
        <p:spPr>
          <a:xfrm>
            <a:off x="838200" y="1825625"/>
            <a:ext cx="502285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cs typeface="Calibri"/>
              </a:rPr>
              <a:t>Currently assume static background error (0.01 m</a:t>
            </a:r>
            <a:r>
              <a:rPr lang="en-GB" baseline="30000" dirty="0">
                <a:cs typeface="Calibri"/>
              </a:rPr>
              <a:t>3</a:t>
            </a:r>
            <a:r>
              <a:rPr lang="en-GB" dirty="0">
                <a:cs typeface="Calibri"/>
              </a:rPr>
              <a:t> m</a:t>
            </a:r>
            <a:r>
              <a:rPr lang="en-GB" baseline="30000" dirty="0">
                <a:cs typeface="Calibri"/>
              </a:rPr>
              <a:t>-3</a:t>
            </a:r>
            <a:r>
              <a:rPr lang="en-GB" dirty="0">
                <a:cs typeface="Calibri"/>
              </a:rPr>
              <a:t>)</a:t>
            </a:r>
          </a:p>
          <a:p>
            <a:r>
              <a:rPr lang="en-GB" dirty="0">
                <a:cs typeface="Calibri"/>
              </a:rPr>
              <a:t>Ensemble of Data Assimilations (EDA) provides info on soil moisture spread</a:t>
            </a:r>
          </a:p>
          <a:p>
            <a:r>
              <a:rPr lang="en-GB" dirty="0">
                <a:cs typeface="Calibri"/>
              </a:rPr>
              <a:t>Experiments conducted on forecast impact of using EDA spread in B matrix</a:t>
            </a:r>
          </a:p>
          <a:p>
            <a:pPr marL="0" indent="0">
              <a:buFont typeface="Arial" panose="020B0604020202020204" pitchFamily="34" charset="0"/>
              <a:buNone/>
            </a:pPr>
            <a:endParaRPr lang="en-GB" dirty="0">
              <a:cs typeface="Calibri"/>
            </a:endParaRPr>
          </a:p>
        </p:txBody>
      </p:sp>
      <p:pic>
        <p:nvPicPr>
          <p:cNvPr id="1026" name="Picture 2">
            <a:extLst>
              <a:ext uri="{FF2B5EF4-FFF2-40B4-BE49-F238E27FC236}">
                <a16:creationId xmlns:a16="http://schemas.microsoft.com/office/drawing/2014/main" id="{C8159FE1-4013-23E8-A6B3-0575DC1278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599" y="1735197"/>
            <a:ext cx="5493026" cy="395572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970C307A-FDB1-5A98-7B2D-39A2FE6E2AA9}"/>
              </a:ext>
            </a:extLst>
          </p:cNvPr>
          <p:cNvSpPr txBox="1"/>
          <p:nvPr/>
        </p:nvSpPr>
        <p:spPr>
          <a:xfrm>
            <a:off x="6111599" y="5774637"/>
            <a:ext cx="5493026" cy="461665"/>
          </a:xfrm>
          <a:prstGeom prst="rect">
            <a:avLst/>
          </a:prstGeom>
          <a:noFill/>
        </p:spPr>
        <p:txBody>
          <a:bodyPr wrap="square" rtlCol="0">
            <a:spAutoFit/>
          </a:bodyPr>
          <a:lstStyle/>
          <a:p>
            <a:pPr algn="ctr"/>
            <a:r>
              <a:rPr lang="en-US" sz="1200" dirty="0"/>
              <a:t>Ensemble of Data Assimilations - Ensemble of atmospheric 4DVars with perturbed observations and forcing fields </a:t>
            </a:r>
          </a:p>
        </p:txBody>
      </p:sp>
    </p:spTree>
    <p:extLst>
      <p:ext uri="{BB962C8B-B14F-4D97-AF65-F5344CB8AC3E}">
        <p14:creationId xmlns:p14="http://schemas.microsoft.com/office/powerpoint/2010/main" val="270121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0F101-A2D3-FFEE-99D2-0B80D4291CA6}"/>
              </a:ext>
            </a:extLst>
          </p:cNvPr>
          <p:cNvSpPr>
            <a:spLocks noGrp="1"/>
          </p:cNvSpPr>
          <p:nvPr>
            <p:ph type="title"/>
          </p:nvPr>
        </p:nvSpPr>
        <p:spPr/>
        <p:txBody>
          <a:bodyPr/>
          <a:lstStyle/>
          <a:p>
            <a:r>
              <a:rPr lang="en-GB" dirty="0">
                <a:ea typeface="+mj-lt"/>
                <a:cs typeface="+mj-lt"/>
              </a:rPr>
              <a:t>SEKF Background Error</a:t>
            </a:r>
            <a:endParaRPr lang="en-US" dirty="0"/>
          </a:p>
        </p:txBody>
      </p:sp>
      <p:pic>
        <p:nvPicPr>
          <p:cNvPr id="4" name="Picture 9">
            <a:extLst>
              <a:ext uri="{FF2B5EF4-FFF2-40B4-BE49-F238E27FC236}">
                <a16:creationId xmlns:a16="http://schemas.microsoft.com/office/drawing/2014/main" id="{73022AF6-32E1-7333-04F9-762678C83E2E}"/>
              </a:ext>
            </a:extLst>
          </p:cNvPr>
          <p:cNvPicPr>
            <a:picLocks noGrp="1" noChangeAspect="1"/>
          </p:cNvPicPr>
          <p:nvPr>
            <p:ph idx="1"/>
          </p:nvPr>
        </p:nvPicPr>
        <p:blipFill rotWithShape="1">
          <a:blip r:embed="rId2"/>
          <a:srcRect l="5995" r="13640"/>
          <a:stretch/>
        </p:blipFill>
        <p:spPr>
          <a:xfrm>
            <a:off x="5861050" y="2004883"/>
            <a:ext cx="6294698" cy="2848233"/>
          </a:xfrm>
        </p:spPr>
      </p:pic>
      <p:grpSp>
        <p:nvGrpSpPr>
          <p:cNvPr id="9" name="Group 8">
            <a:extLst>
              <a:ext uri="{FF2B5EF4-FFF2-40B4-BE49-F238E27FC236}">
                <a16:creationId xmlns:a16="http://schemas.microsoft.com/office/drawing/2014/main" id="{F3951F6F-F7C0-5ACE-B9F6-AF4692A9A315}"/>
              </a:ext>
            </a:extLst>
          </p:cNvPr>
          <p:cNvGrpSpPr/>
          <p:nvPr/>
        </p:nvGrpSpPr>
        <p:grpSpPr>
          <a:xfrm>
            <a:off x="9163050" y="77724"/>
            <a:ext cx="2882900" cy="684113"/>
            <a:chOff x="9163050" y="77724"/>
            <a:chExt cx="2882900" cy="684113"/>
          </a:xfrm>
        </p:grpSpPr>
        <p:pic>
          <p:nvPicPr>
            <p:cNvPr id="5" name="Picture 5" descr="Graphical user interface, text, application&#10;&#10;Description automatically generated">
              <a:extLst>
                <a:ext uri="{FF2B5EF4-FFF2-40B4-BE49-F238E27FC236}">
                  <a16:creationId xmlns:a16="http://schemas.microsoft.com/office/drawing/2014/main" id="{ADD83418-21D3-025C-FC71-993DE1073A4C}"/>
                </a:ext>
              </a:extLst>
            </p:cNvPr>
            <p:cNvPicPr>
              <a:picLocks noChangeAspect="1"/>
            </p:cNvPicPr>
            <p:nvPr/>
          </p:nvPicPr>
          <p:blipFill rotWithShape="1">
            <a:blip r:embed="rId3"/>
            <a:srcRect l="44177" t="1136" b="75857"/>
            <a:stretch/>
          </p:blipFill>
          <p:spPr>
            <a:xfrm>
              <a:off x="11093875" y="266663"/>
              <a:ext cx="882653" cy="128534"/>
            </a:xfrm>
            <a:prstGeom prst="rect">
              <a:avLst/>
            </a:prstGeom>
          </p:spPr>
        </p:pic>
        <p:pic>
          <p:nvPicPr>
            <p:cNvPr id="6" name="Picture 6" descr="Logo, company name&#10;&#10;Description automatically generated">
              <a:extLst>
                <a:ext uri="{FF2B5EF4-FFF2-40B4-BE49-F238E27FC236}">
                  <a16:creationId xmlns:a16="http://schemas.microsoft.com/office/drawing/2014/main" id="{1C9F4463-A0F0-F7BA-861F-6504DA1C9E19}"/>
                </a:ext>
              </a:extLst>
            </p:cNvPr>
            <p:cNvPicPr>
              <a:picLocks noChangeAspect="1"/>
            </p:cNvPicPr>
            <p:nvPr/>
          </p:nvPicPr>
          <p:blipFill rotWithShape="1">
            <a:blip r:embed="rId4"/>
            <a:srcRect t="28198" b="29487"/>
            <a:stretch/>
          </p:blipFill>
          <p:spPr>
            <a:xfrm>
              <a:off x="11163300" y="368263"/>
              <a:ext cx="882650" cy="209589"/>
            </a:xfrm>
            <a:prstGeom prst="rect">
              <a:avLst/>
            </a:prstGeom>
          </p:spPr>
        </p:pic>
        <p:pic>
          <p:nvPicPr>
            <p:cNvPr id="7" name="Picture 7" descr="Logo&#10;&#10;Description automatically generated">
              <a:extLst>
                <a:ext uri="{FF2B5EF4-FFF2-40B4-BE49-F238E27FC236}">
                  <a16:creationId xmlns:a16="http://schemas.microsoft.com/office/drawing/2014/main" id="{BE1609AD-0B8C-98F9-A532-580505AE23B5}"/>
                </a:ext>
              </a:extLst>
            </p:cNvPr>
            <p:cNvPicPr>
              <a:picLocks noChangeAspect="1"/>
            </p:cNvPicPr>
            <p:nvPr/>
          </p:nvPicPr>
          <p:blipFill>
            <a:blip r:embed="rId5"/>
            <a:stretch>
              <a:fillRect/>
            </a:stretch>
          </p:blipFill>
          <p:spPr>
            <a:xfrm>
              <a:off x="9163050" y="77724"/>
              <a:ext cx="1333500" cy="682752"/>
            </a:xfrm>
            <a:prstGeom prst="rect">
              <a:avLst/>
            </a:prstGeom>
          </p:spPr>
        </p:pic>
        <p:pic>
          <p:nvPicPr>
            <p:cNvPr id="8" name="Picture 7" descr="Graphical user interface, text, application&#10;&#10;Description automatically generated">
              <a:extLst>
                <a:ext uri="{FF2B5EF4-FFF2-40B4-BE49-F238E27FC236}">
                  <a16:creationId xmlns:a16="http://schemas.microsoft.com/office/drawing/2014/main" id="{BAB4D796-9664-94D3-40A4-4258DB1A113E}"/>
                </a:ext>
              </a:extLst>
            </p:cNvPr>
            <p:cNvPicPr>
              <a:picLocks noChangeAspect="1"/>
            </p:cNvPicPr>
            <p:nvPr/>
          </p:nvPicPr>
          <p:blipFill rotWithShape="1">
            <a:blip r:embed="rId3"/>
            <a:srcRect r="65863"/>
            <a:stretch/>
          </p:blipFill>
          <p:spPr>
            <a:xfrm>
              <a:off x="10573175" y="203162"/>
              <a:ext cx="539751" cy="558675"/>
            </a:xfrm>
            <a:prstGeom prst="rect">
              <a:avLst/>
            </a:prstGeom>
          </p:spPr>
        </p:pic>
      </p:grpSp>
      <p:sp>
        <p:nvSpPr>
          <p:cNvPr id="3" name="Content Placeholder 2">
            <a:extLst>
              <a:ext uri="{FF2B5EF4-FFF2-40B4-BE49-F238E27FC236}">
                <a16:creationId xmlns:a16="http://schemas.microsoft.com/office/drawing/2014/main" id="{6BFBCE35-4A70-E8E6-B0AF-F7DC54413317}"/>
              </a:ext>
            </a:extLst>
          </p:cNvPr>
          <p:cNvSpPr txBox="1">
            <a:spLocks/>
          </p:cNvSpPr>
          <p:nvPr/>
        </p:nvSpPr>
        <p:spPr>
          <a:xfrm>
            <a:off x="838200" y="1825625"/>
            <a:ext cx="502285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cs typeface="Calibri"/>
              </a:rPr>
              <a:t>Currently assume static background error (0.01 m</a:t>
            </a:r>
            <a:r>
              <a:rPr lang="en-GB" baseline="30000" dirty="0">
                <a:cs typeface="Calibri"/>
              </a:rPr>
              <a:t>3</a:t>
            </a:r>
            <a:r>
              <a:rPr lang="en-GB" dirty="0">
                <a:cs typeface="Calibri"/>
              </a:rPr>
              <a:t> m</a:t>
            </a:r>
            <a:r>
              <a:rPr lang="en-GB" baseline="30000" dirty="0">
                <a:cs typeface="Calibri"/>
              </a:rPr>
              <a:t>-3</a:t>
            </a:r>
            <a:r>
              <a:rPr lang="en-GB" dirty="0">
                <a:cs typeface="Calibri"/>
              </a:rPr>
              <a:t>)</a:t>
            </a:r>
          </a:p>
          <a:p>
            <a:r>
              <a:rPr lang="en-GB" dirty="0">
                <a:cs typeface="Calibri"/>
              </a:rPr>
              <a:t>Ensemble of Data Assimilations (EDA) provides info on soil moisture spread</a:t>
            </a:r>
          </a:p>
          <a:p>
            <a:r>
              <a:rPr lang="en-GB" dirty="0">
                <a:cs typeface="Calibri"/>
              </a:rPr>
              <a:t>Experiments conducted on forecast impact of using EDA spread in B matrix</a:t>
            </a:r>
          </a:p>
          <a:p>
            <a:pPr marL="0" indent="0">
              <a:buFont typeface="Arial" panose="020B0604020202020204" pitchFamily="34" charset="0"/>
              <a:buNone/>
            </a:pPr>
            <a:endParaRPr lang="en-GB" dirty="0">
              <a:cs typeface="Calibri"/>
            </a:endParaRPr>
          </a:p>
        </p:txBody>
      </p:sp>
    </p:spTree>
    <p:extLst>
      <p:ext uri="{BB962C8B-B14F-4D97-AF65-F5344CB8AC3E}">
        <p14:creationId xmlns:p14="http://schemas.microsoft.com/office/powerpoint/2010/main" val="4215338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0F101-A2D3-FFEE-99D2-0B80D4291CA6}"/>
              </a:ext>
            </a:extLst>
          </p:cNvPr>
          <p:cNvSpPr>
            <a:spLocks noGrp="1"/>
          </p:cNvSpPr>
          <p:nvPr>
            <p:ph type="title"/>
          </p:nvPr>
        </p:nvSpPr>
        <p:spPr/>
        <p:txBody>
          <a:bodyPr/>
          <a:lstStyle/>
          <a:p>
            <a:r>
              <a:rPr lang="en-GB" dirty="0">
                <a:ea typeface="+mj-lt"/>
                <a:cs typeface="+mj-lt"/>
              </a:rPr>
              <a:t>SEKF Background Error</a:t>
            </a:r>
            <a:endParaRPr lang="en-US" dirty="0"/>
          </a:p>
        </p:txBody>
      </p:sp>
      <p:grpSp>
        <p:nvGrpSpPr>
          <p:cNvPr id="9" name="Group 8">
            <a:extLst>
              <a:ext uri="{FF2B5EF4-FFF2-40B4-BE49-F238E27FC236}">
                <a16:creationId xmlns:a16="http://schemas.microsoft.com/office/drawing/2014/main" id="{F3951F6F-F7C0-5ACE-B9F6-AF4692A9A315}"/>
              </a:ext>
            </a:extLst>
          </p:cNvPr>
          <p:cNvGrpSpPr/>
          <p:nvPr/>
        </p:nvGrpSpPr>
        <p:grpSpPr>
          <a:xfrm>
            <a:off x="9163050" y="77724"/>
            <a:ext cx="2882900" cy="684113"/>
            <a:chOff x="9163050" y="77724"/>
            <a:chExt cx="2882900" cy="684113"/>
          </a:xfrm>
        </p:grpSpPr>
        <p:pic>
          <p:nvPicPr>
            <p:cNvPr id="5" name="Picture 5" descr="Graphical user interface, text, application&#10;&#10;Description automatically generated">
              <a:extLst>
                <a:ext uri="{FF2B5EF4-FFF2-40B4-BE49-F238E27FC236}">
                  <a16:creationId xmlns:a16="http://schemas.microsoft.com/office/drawing/2014/main" id="{ADD83418-21D3-025C-FC71-993DE1073A4C}"/>
                </a:ext>
              </a:extLst>
            </p:cNvPr>
            <p:cNvPicPr>
              <a:picLocks noChangeAspect="1"/>
            </p:cNvPicPr>
            <p:nvPr/>
          </p:nvPicPr>
          <p:blipFill rotWithShape="1">
            <a:blip r:embed="rId2"/>
            <a:srcRect l="44177" t="1136" b="75857"/>
            <a:stretch/>
          </p:blipFill>
          <p:spPr>
            <a:xfrm>
              <a:off x="11093875" y="266663"/>
              <a:ext cx="882653" cy="128534"/>
            </a:xfrm>
            <a:prstGeom prst="rect">
              <a:avLst/>
            </a:prstGeom>
          </p:spPr>
        </p:pic>
        <p:pic>
          <p:nvPicPr>
            <p:cNvPr id="6" name="Picture 6" descr="Logo, company name&#10;&#10;Description automatically generated">
              <a:extLst>
                <a:ext uri="{FF2B5EF4-FFF2-40B4-BE49-F238E27FC236}">
                  <a16:creationId xmlns:a16="http://schemas.microsoft.com/office/drawing/2014/main" id="{1C9F4463-A0F0-F7BA-861F-6504DA1C9E19}"/>
                </a:ext>
              </a:extLst>
            </p:cNvPr>
            <p:cNvPicPr>
              <a:picLocks noChangeAspect="1"/>
            </p:cNvPicPr>
            <p:nvPr/>
          </p:nvPicPr>
          <p:blipFill rotWithShape="1">
            <a:blip r:embed="rId3"/>
            <a:srcRect t="28198" b="29487"/>
            <a:stretch/>
          </p:blipFill>
          <p:spPr>
            <a:xfrm>
              <a:off x="11163300" y="368263"/>
              <a:ext cx="882650" cy="209589"/>
            </a:xfrm>
            <a:prstGeom prst="rect">
              <a:avLst/>
            </a:prstGeom>
          </p:spPr>
        </p:pic>
        <p:pic>
          <p:nvPicPr>
            <p:cNvPr id="7" name="Picture 7" descr="Logo&#10;&#10;Description automatically generated">
              <a:extLst>
                <a:ext uri="{FF2B5EF4-FFF2-40B4-BE49-F238E27FC236}">
                  <a16:creationId xmlns:a16="http://schemas.microsoft.com/office/drawing/2014/main" id="{BE1609AD-0B8C-98F9-A532-580505AE23B5}"/>
                </a:ext>
              </a:extLst>
            </p:cNvPr>
            <p:cNvPicPr>
              <a:picLocks noChangeAspect="1"/>
            </p:cNvPicPr>
            <p:nvPr/>
          </p:nvPicPr>
          <p:blipFill>
            <a:blip r:embed="rId4"/>
            <a:stretch>
              <a:fillRect/>
            </a:stretch>
          </p:blipFill>
          <p:spPr>
            <a:xfrm>
              <a:off x="9163050" y="77724"/>
              <a:ext cx="1333500" cy="682752"/>
            </a:xfrm>
            <a:prstGeom prst="rect">
              <a:avLst/>
            </a:prstGeom>
          </p:spPr>
        </p:pic>
        <p:pic>
          <p:nvPicPr>
            <p:cNvPr id="8" name="Picture 7" descr="Graphical user interface, text, application&#10;&#10;Description automatically generated">
              <a:extLst>
                <a:ext uri="{FF2B5EF4-FFF2-40B4-BE49-F238E27FC236}">
                  <a16:creationId xmlns:a16="http://schemas.microsoft.com/office/drawing/2014/main" id="{BAB4D796-9664-94D3-40A4-4258DB1A113E}"/>
                </a:ext>
              </a:extLst>
            </p:cNvPr>
            <p:cNvPicPr>
              <a:picLocks noChangeAspect="1"/>
            </p:cNvPicPr>
            <p:nvPr/>
          </p:nvPicPr>
          <p:blipFill rotWithShape="1">
            <a:blip r:embed="rId2"/>
            <a:srcRect r="65863"/>
            <a:stretch/>
          </p:blipFill>
          <p:spPr>
            <a:xfrm>
              <a:off x="10573175" y="203162"/>
              <a:ext cx="539751" cy="558675"/>
            </a:xfrm>
            <a:prstGeom prst="rect">
              <a:avLst/>
            </a:prstGeom>
          </p:spPr>
        </p:pic>
      </p:grpSp>
      <p:sp>
        <p:nvSpPr>
          <p:cNvPr id="3" name="Content Placeholder 2">
            <a:extLst>
              <a:ext uri="{FF2B5EF4-FFF2-40B4-BE49-F238E27FC236}">
                <a16:creationId xmlns:a16="http://schemas.microsoft.com/office/drawing/2014/main" id="{6BFBCE35-4A70-E8E6-B0AF-F7DC54413317}"/>
              </a:ext>
            </a:extLst>
          </p:cNvPr>
          <p:cNvSpPr txBox="1">
            <a:spLocks/>
          </p:cNvSpPr>
          <p:nvPr/>
        </p:nvSpPr>
        <p:spPr>
          <a:xfrm>
            <a:off x="838200" y="1825625"/>
            <a:ext cx="502285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cs typeface="Calibri"/>
              </a:rPr>
              <a:t>See good improvements to surface temperature in forecast from EDA B…</a:t>
            </a:r>
          </a:p>
          <a:p>
            <a:pPr marL="0" indent="0">
              <a:buFont typeface="Arial" panose="020B0604020202020204" pitchFamily="34" charset="0"/>
              <a:buNone/>
            </a:pPr>
            <a:endParaRPr lang="en-GB" dirty="0">
              <a:cs typeface="Calibri"/>
            </a:endParaRPr>
          </a:p>
        </p:txBody>
      </p:sp>
      <p:pic>
        <p:nvPicPr>
          <p:cNvPr id="15" name="Picture 14">
            <a:extLst>
              <a:ext uri="{FF2B5EF4-FFF2-40B4-BE49-F238E27FC236}">
                <a16:creationId xmlns:a16="http://schemas.microsoft.com/office/drawing/2014/main" id="{49135902-346E-18DE-015C-62519E419B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78279" y="1311557"/>
            <a:ext cx="538068" cy="5296886"/>
          </a:xfrm>
          <a:prstGeom prst="rect">
            <a:avLst/>
          </a:prstGeom>
        </p:spPr>
      </p:pic>
      <p:pic>
        <p:nvPicPr>
          <p:cNvPr id="10" name="Picture 9" descr="Calendar&#10;&#10;Description automatically generated with medium confidence">
            <a:extLst>
              <a:ext uri="{FF2B5EF4-FFF2-40B4-BE49-F238E27FC236}">
                <a16:creationId xmlns:a16="http://schemas.microsoft.com/office/drawing/2014/main" id="{1EC143D7-F129-368B-DAC5-EF2920A874E9}"/>
              </a:ext>
            </a:extLst>
          </p:cNvPr>
          <p:cNvPicPr>
            <a:picLocks noChangeAspect="1"/>
          </p:cNvPicPr>
          <p:nvPr/>
        </p:nvPicPr>
        <p:blipFill rotWithShape="1">
          <a:blip r:embed="rId6">
            <a:extLst>
              <a:ext uri="{28A0092B-C50C-407E-A947-70E740481C1C}">
                <a14:useLocalDpi xmlns:a14="http://schemas.microsoft.com/office/drawing/2010/main" val="0"/>
              </a:ext>
            </a:extLst>
          </a:blip>
          <a:srcRect r="14991" b="38190"/>
          <a:stretch/>
        </p:blipFill>
        <p:spPr>
          <a:xfrm>
            <a:off x="6330952" y="1448425"/>
            <a:ext cx="4879753" cy="5222980"/>
          </a:xfrm>
          <a:prstGeom prst="rect">
            <a:avLst/>
          </a:prstGeom>
        </p:spPr>
      </p:pic>
      <p:sp>
        <p:nvSpPr>
          <p:cNvPr id="14" name="TextBox 13">
            <a:extLst>
              <a:ext uri="{FF2B5EF4-FFF2-40B4-BE49-F238E27FC236}">
                <a16:creationId xmlns:a16="http://schemas.microsoft.com/office/drawing/2014/main" id="{9A6D449B-186A-C31A-4058-106CD35E1A03}"/>
              </a:ext>
            </a:extLst>
          </p:cNvPr>
          <p:cNvSpPr txBox="1"/>
          <p:nvPr/>
        </p:nvSpPr>
        <p:spPr>
          <a:xfrm>
            <a:off x="6686752" y="1321356"/>
            <a:ext cx="4627292" cy="369332"/>
          </a:xfrm>
          <a:prstGeom prst="rect">
            <a:avLst/>
          </a:prstGeom>
          <a:solidFill>
            <a:schemeClr val="bg1"/>
          </a:solidFill>
        </p:spPr>
        <p:txBody>
          <a:bodyPr wrap="none" rtlCol="0">
            <a:spAutoFit/>
          </a:bodyPr>
          <a:lstStyle/>
          <a:p>
            <a:r>
              <a:rPr lang="en-US" dirty="0"/>
              <a:t>Change in RMSE in Temperature (EDA B – CTRL)</a:t>
            </a:r>
          </a:p>
        </p:txBody>
      </p:sp>
    </p:spTree>
    <p:extLst>
      <p:ext uri="{BB962C8B-B14F-4D97-AF65-F5344CB8AC3E}">
        <p14:creationId xmlns:p14="http://schemas.microsoft.com/office/powerpoint/2010/main" val="521920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alendar&#10;&#10;Description automatically generated with medium confidence">
            <a:extLst>
              <a:ext uri="{FF2B5EF4-FFF2-40B4-BE49-F238E27FC236}">
                <a16:creationId xmlns:a16="http://schemas.microsoft.com/office/drawing/2014/main" id="{B6FA416F-08A0-DDE9-4B5A-411E4809D17E}"/>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r="14991" b="38190"/>
          <a:stretch/>
        </p:blipFill>
        <p:spPr>
          <a:xfrm>
            <a:off x="6330951" y="1448425"/>
            <a:ext cx="4879753" cy="5222980"/>
          </a:xfrm>
          <a:prstGeom prst="rect">
            <a:avLst/>
          </a:prstGeom>
        </p:spPr>
      </p:pic>
      <p:sp>
        <p:nvSpPr>
          <p:cNvPr id="2" name="Title 1">
            <a:extLst>
              <a:ext uri="{FF2B5EF4-FFF2-40B4-BE49-F238E27FC236}">
                <a16:creationId xmlns:a16="http://schemas.microsoft.com/office/drawing/2014/main" id="{55B0F101-A2D3-FFEE-99D2-0B80D4291CA6}"/>
              </a:ext>
            </a:extLst>
          </p:cNvPr>
          <p:cNvSpPr>
            <a:spLocks noGrp="1"/>
          </p:cNvSpPr>
          <p:nvPr>
            <p:ph type="title"/>
          </p:nvPr>
        </p:nvSpPr>
        <p:spPr/>
        <p:txBody>
          <a:bodyPr/>
          <a:lstStyle/>
          <a:p>
            <a:r>
              <a:rPr lang="en-GB" dirty="0">
                <a:ea typeface="+mj-lt"/>
                <a:cs typeface="+mj-lt"/>
              </a:rPr>
              <a:t>SEKF Background Error</a:t>
            </a:r>
            <a:endParaRPr lang="en-US" dirty="0"/>
          </a:p>
        </p:txBody>
      </p:sp>
      <p:grpSp>
        <p:nvGrpSpPr>
          <p:cNvPr id="9" name="Group 8">
            <a:extLst>
              <a:ext uri="{FF2B5EF4-FFF2-40B4-BE49-F238E27FC236}">
                <a16:creationId xmlns:a16="http://schemas.microsoft.com/office/drawing/2014/main" id="{F3951F6F-F7C0-5ACE-B9F6-AF4692A9A315}"/>
              </a:ext>
            </a:extLst>
          </p:cNvPr>
          <p:cNvGrpSpPr/>
          <p:nvPr/>
        </p:nvGrpSpPr>
        <p:grpSpPr>
          <a:xfrm>
            <a:off x="9163050" y="77724"/>
            <a:ext cx="2882900" cy="684113"/>
            <a:chOff x="9163050" y="77724"/>
            <a:chExt cx="2882900" cy="684113"/>
          </a:xfrm>
        </p:grpSpPr>
        <p:pic>
          <p:nvPicPr>
            <p:cNvPr id="5" name="Picture 5" descr="Graphical user interface, text, application&#10;&#10;Description automatically generated">
              <a:extLst>
                <a:ext uri="{FF2B5EF4-FFF2-40B4-BE49-F238E27FC236}">
                  <a16:creationId xmlns:a16="http://schemas.microsoft.com/office/drawing/2014/main" id="{ADD83418-21D3-025C-FC71-993DE1073A4C}"/>
                </a:ext>
              </a:extLst>
            </p:cNvPr>
            <p:cNvPicPr>
              <a:picLocks noChangeAspect="1"/>
            </p:cNvPicPr>
            <p:nvPr/>
          </p:nvPicPr>
          <p:blipFill rotWithShape="1">
            <a:blip r:embed="rId3"/>
            <a:srcRect l="44177" t="1136" b="75857"/>
            <a:stretch/>
          </p:blipFill>
          <p:spPr>
            <a:xfrm>
              <a:off x="11093875" y="266663"/>
              <a:ext cx="882653" cy="128534"/>
            </a:xfrm>
            <a:prstGeom prst="rect">
              <a:avLst/>
            </a:prstGeom>
          </p:spPr>
        </p:pic>
        <p:pic>
          <p:nvPicPr>
            <p:cNvPr id="6" name="Picture 6" descr="Logo, company name&#10;&#10;Description automatically generated">
              <a:extLst>
                <a:ext uri="{FF2B5EF4-FFF2-40B4-BE49-F238E27FC236}">
                  <a16:creationId xmlns:a16="http://schemas.microsoft.com/office/drawing/2014/main" id="{1C9F4463-A0F0-F7BA-861F-6504DA1C9E19}"/>
                </a:ext>
              </a:extLst>
            </p:cNvPr>
            <p:cNvPicPr>
              <a:picLocks noChangeAspect="1"/>
            </p:cNvPicPr>
            <p:nvPr/>
          </p:nvPicPr>
          <p:blipFill rotWithShape="1">
            <a:blip r:embed="rId4"/>
            <a:srcRect t="28198" b="29487"/>
            <a:stretch/>
          </p:blipFill>
          <p:spPr>
            <a:xfrm>
              <a:off x="11163300" y="368263"/>
              <a:ext cx="882650" cy="209589"/>
            </a:xfrm>
            <a:prstGeom prst="rect">
              <a:avLst/>
            </a:prstGeom>
          </p:spPr>
        </p:pic>
        <p:pic>
          <p:nvPicPr>
            <p:cNvPr id="7" name="Picture 7" descr="Logo&#10;&#10;Description automatically generated">
              <a:extLst>
                <a:ext uri="{FF2B5EF4-FFF2-40B4-BE49-F238E27FC236}">
                  <a16:creationId xmlns:a16="http://schemas.microsoft.com/office/drawing/2014/main" id="{BE1609AD-0B8C-98F9-A532-580505AE23B5}"/>
                </a:ext>
              </a:extLst>
            </p:cNvPr>
            <p:cNvPicPr>
              <a:picLocks noChangeAspect="1"/>
            </p:cNvPicPr>
            <p:nvPr/>
          </p:nvPicPr>
          <p:blipFill>
            <a:blip r:embed="rId5"/>
            <a:stretch>
              <a:fillRect/>
            </a:stretch>
          </p:blipFill>
          <p:spPr>
            <a:xfrm>
              <a:off x="9163050" y="77724"/>
              <a:ext cx="1333500" cy="682752"/>
            </a:xfrm>
            <a:prstGeom prst="rect">
              <a:avLst/>
            </a:prstGeom>
          </p:spPr>
        </p:pic>
        <p:pic>
          <p:nvPicPr>
            <p:cNvPr id="8" name="Picture 7" descr="Graphical user interface, text, application&#10;&#10;Description automatically generated">
              <a:extLst>
                <a:ext uri="{FF2B5EF4-FFF2-40B4-BE49-F238E27FC236}">
                  <a16:creationId xmlns:a16="http://schemas.microsoft.com/office/drawing/2014/main" id="{BAB4D796-9664-94D3-40A4-4258DB1A113E}"/>
                </a:ext>
              </a:extLst>
            </p:cNvPr>
            <p:cNvPicPr>
              <a:picLocks noChangeAspect="1"/>
            </p:cNvPicPr>
            <p:nvPr/>
          </p:nvPicPr>
          <p:blipFill rotWithShape="1">
            <a:blip r:embed="rId3"/>
            <a:srcRect r="65863"/>
            <a:stretch/>
          </p:blipFill>
          <p:spPr>
            <a:xfrm>
              <a:off x="10573175" y="203162"/>
              <a:ext cx="539751" cy="558675"/>
            </a:xfrm>
            <a:prstGeom prst="rect">
              <a:avLst/>
            </a:prstGeom>
          </p:spPr>
        </p:pic>
      </p:grpSp>
      <p:sp>
        <p:nvSpPr>
          <p:cNvPr id="3" name="Content Placeholder 2">
            <a:extLst>
              <a:ext uri="{FF2B5EF4-FFF2-40B4-BE49-F238E27FC236}">
                <a16:creationId xmlns:a16="http://schemas.microsoft.com/office/drawing/2014/main" id="{6BFBCE35-4A70-E8E6-B0AF-F7DC54413317}"/>
              </a:ext>
            </a:extLst>
          </p:cNvPr>
          <p:cNvSpPr txBox="1">
            <a:spLocks/>
          </p:cNvSpPr>
          <p:nvPr/>
        </p:nvSpPr>
        <p:spPr>
          <a:xfrm>
            <a:off x="838200" y="1825625"/>
            <a:ext cx="502285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cs typeface="Calibri"/>
              </a:rPr>
              <a:t>See good improvements to surface temperature in forecast from EDA B… </a:t>
            </a:r>
          </a:p>
          <a:p>
            <a:r>
              <a:rPr lang="en-GB" dirty="0">
                <a:cs typeface="Calibri"/>
              </a:rPr>
              <a:t>Also find improvements by just inflating background error</a:t>
            </a:r>
          </a:p>
          <a:p>
            <a:pPr lvl="1"/>
            <a:r>
              <a:rPr lang="en-GB" dirty="0">
                <a:cs typeface="Calibri"/>
              </a:rPr>
              <a:t>Putting this into next operational cycle merged with other Coupled Assimilation Team changes</a:t>
            </a:r>
          </a:p>
          <a:p>
            <a:pPr marL="0" indent="0">
              <a:buFont typeface="Arial" panose="020B0604020202020204" pitchFamily="34" charset="0"/>
              <a:buNone/>
            </a:pPr>
            <a:endParaRPr lang="en-GB" dirty="0">
              <a:cs typeface="Calibri"/>
            </a:endParaRPr>
          </a:p>
        </p:txBody>
      </p:sp>
      <p:sp>
        <p:nvSpPr>
          <p:cNvPr id="14" name="TextBox 13">
            <a:extLst>
              <a:ext uri="{FF2B5EF4-FFF2-40B4-BE49-F238E27FC236}">
                <a16:creationId xmlns:a16="http://schemas.microsoft.com/office/drawing/2014/main" id="{4A795987-1751-E8B7-888C-563675AE1FD9}"/>
              </a:ext>
            </a:extLst>
          </p:cNvPr>
          <p:cNvSpPr txBox="1"/>
          <p:nvPr/>
        </p:nvSpPr>
        <p:spPr>
          <a:xfrm>
            <a:off x="6468094" y="1321356"/>
            <a:ext cx="4943342" cy="369332"/>
          </a:xfrm>
          <a:prstGeom prst="rect">
            <a:avLst/>
          </a:prstGeom>
          <a:solidFill>
            <a:schemeClr val="bg1"/>
          </a:solidFill>
        </p:spPr>
        <p:txBody>
          <a:bodyPr wrap="square" rtlCol="0">
            <a:spAutoFit/>
          </a:bodyPr>
          <a:lstStyle/>
          <a:p>
            <a:r>
              <a:rPr lang="en-US" dirty="0"/>
              <a:t>Change in RMSE in Temperature (inflated B – CTRL)</a:t>
            </a:r>
          </a:p>
        </p:txBody>
      </p:sp>
      <p:pic>
        <p:nvPicPr>
          <p:cNvPr id="15" name="Picture 14">
            <a:extLst>
              <a:ext uri="{FF2B5EF4-FFF2-40B4-BE49-F238E27FC236}">
                <a16:creationId xmlns:a16="http://schemas.microsoft.com/office/drawing/2014/main" id="{49135902-346E-18DE-015C-62519E419B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78279" y="1311557"/>
            <a:ext cx="538068" cy="5296886"/>
          </a:xfrm>
          <a:prstGeom prst="rect">
            <a:avLst/>
          </a:prstGeom>
        </p:spPr>
      </p:pic>
    </p:spTree>
    <p:extLst>
      <p:ext uri="{BB962C8B-B14F-4D97-AF65-F5344CB8AC3E}">
        <p14:creationId xmlns:p14="http://schemas.microsoft.com/office/powerpoint/2010/main" val="97354906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Blank slide master with foot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356 CHE_PowerPoint_template_V2" id="{DF97CBF6-114C-0845-ADB9-16F9AB9D8A47}" vid="{90AA8769-28F5-3F49-AB64-5A5EDD1C17F7}"/>
    </a:ext>
  </a:extLst>
</a:theme>
</file>

<file path=ppt/theme/theme4.xml><?xml version="1.0" encoding="utf-8"?>
<a:theme xmlns:a="http://schemas.openxmlformats.org/drawingml/2006/main" name="2_Cover slide graphic">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356 CHE_PowerPoint_template_V2" id="{DF97CBF6-114C-0845-ADB9-16F9AB9D8A47}" vid="{7A83E03E-9644-0846-B361-B3DBDA36C2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1200</TotalTime>
  <Words>164</Words>
  <Application>Microsoft Macintosh PowerPoint</Application>
  <PresentationFormat>Widescreen</PresentationFormat>
  <Paragraphs>17</Paragraphs>
  <Slides>4</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4</vt:i4>
      </vt:variant>
    </vt:vector>
  </HeadingPairs>
  <TitlesOfParts>
    <vt:vector size="13" baseType="lpstr">
      <vt:lpstr>-apple-system</vt:lpstr>
      <vt:lpstr>Arial</vt:lpstr>
      <vt:lpstr>Calibri</vt:lpstr>
      <vt:lpstr>Calibri Light</vt:lpstr>
      <vt:lpstr>Monaco</vt:lpstr>
      <vt:lpstr>office theme</vt:lpstr>
      <vt:lpstr>Custom Design</vt:lpstr>
      <vt:lpstr>Blank slide master with footers</vt:lpstr>
      <vt:lpstr>2_Cover slide graphic</vt:lpstr>
      <vt:lpstr>SEKF Background Error</vt:lpstr>
      <vt:lpstr>SEKF Background Error</vt:lpstr>
      <vt:lpstr>SEKF Background Error</vt:lpstr>
      <vt:lpstr>SEKF Background Error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Ewan Pinnington</cp:lastModifiedBy>
  <cp:revision>48</cp:revision>
  <dcterms:created xsi:type="dcterms:W3CDTF">2023-04-18T10:48:51Z</dcterms:created>
  <dcterms:modified xsi:type="dcterms:W3CDTF">2023-06-05T08:17:08Z</dcterms:modified>
</cp:coreProperties>
</file>