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7"/>
  </p:notesMasterIdLst>
  <p:sldIdLst>
    <p:sldId id="260" r:id="rId2"/>
    <p:sldId id="1593" r:id="rId3"/>
    <p:sldId id="560" r:id="rId4"/>
    <p:sldId id="372" r:id="rId5"/>
    <p:sldId id="1594" r:id="rId6"/>
    <p:sldId id="1587" r:id="rId7"/>
    <p:sldId id="695" r:id="rId8"/>
    <p:sldId id="358" r:id="rId9"/>
    <p:sldId id="1605" r:id="rId10"/>
    <p:sldId id="1595" r:id="rId11"/>
    <p:sldId id="681" r:id="rId12"/>
    <p:sldId id="1588" r:id="rId13"/>
    <p:sldId id="1596" r:id="rId14"/>
    <p:sldId id="767" r:id="rId15"/>
    <p:sldId id="159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3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FFFFCC"/>
    <a:srgbClr val="0768B9"/>
    <a:srgbClr val="2108B8"/>
    <a:srgbClr val="003399"/>
    <a:srgbClr val="00CC00"/>
    <a:srgbClr val="262699"/>
    <a:srgbClr val="0988F1"/>
    <a:srgbClr val="6D08B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89" autoAdjust="0"/>
    <p:restoredTop sz="75845" autoAdjust="0"/>
  </p:normalViewPr>
  <p:slideViewPr>
    <p:cSldViewPr snapToGrid="0">
      <p:cViewPr varScale="1">
        <p:scale>
          <a:sx n="92" d="100"/>
          <a:sy n="92" d="100"/>
        </p:scale>
        <p:origin x="1000" y="176"/>
      </p:cViewPr>
      <p:guideLst>
        <p:guide orient="horz" pos="2160"/>
        <p:guide pos="1345"/>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5A0F8E-242E-4D70-94E0-96A0FC3F6E44}" type="datetimeFigureOut">
              <a:rPr lang="en-GB" smtClean="0"/>
              <a:t>05/06/2023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7268D6-4B4F-4C04-AC5B-7BBFBB9670B9}" type="slidenum">
              <a:rPr lang="en-GB" smtClean="0"/>
              <a:t>‹#›</a:t>
            </a:fld>
            <a:endParaRPr lang="en-GB"/>
          </a:p>
        </p:txBody>
      </p:sp>
    </p:spTree>
    <p:extLst>
      <p:ext uri="{BB962C8B-B14F-4D97-AF65-F5344CB8AC3E}">
        <p14:creationId xmlns:p14="http://schemas.microsoft.com/office/powerpoint/2010/main" val="695744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5059"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marL="0" marR="0" lvl="0" indent="0" algn="l" defTabSz="914400" rtl="0" eaLnBrk="1" fontAlgn="auto" latinLnBrk="0" hangingPunct="1">
              <a:lnSpc>
                <a:spcPct val="102000"/>
              </a:lnSpc>
              <a:spcBef>
                <a:spcPts val="300"/>
              </a:spcBef>
              <a:spcAft>
                <a:spcPts val="0"/>
              </a:spcAft>
              <a:buClrTx/>
              <a:buSzTx/>
              <a:buFontTx/>
              <a:buNone/>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endParaRPr kumimoji="1" lang="en-GB" altLang="ja-JP" sz="800" b="0" i="0" u="none" strike="noStrike" kern="1200" cap="none" spc="0" normalizeH="0" baseline="0" noProof="0" dirty="0">
              <a:ln>
                <a:noFill/>
              </a:ln>
              <a:solidFill>
                <a:srgbClr val="4F81BD">
                  <a:lumMod val="75000"/>
                </a:srgbClr>
              </a:solidFill>
              <a:effectLst/>
              <a:uLnTx/>
              <a:uFillTx/>
              <a:latin typeface="Arial"/>
              <a:ea typeface="+mn-ea"/>
              <a:cs typeface="+mn-cs"/>
            </a:endParaRPr>
          </a:p>
        </p:txBody>
      </p:sp>
    </p:spTree>
    <p:extLst>
      <p:ext uri="{BB962C8B-B14F-4D97-AF65-F5344CB8AC3E}">
        <p14:creationId xmlns:p14="http://schemas.microsoft.com/office/powerpoint/2010/main" val="4135188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3</a:t>
            </a:fld>
            <a:endParaRPr lang="fr-FR"/>
          </a:p>
        </p:txBody>
      </p:sp>
    </p:spTree>
    <p:extLst>
      <p:ext uri="{BB962C8B-B14F-4D97-AF65-F5344CB8AC3E}">
        <p14:creationId xmlns:p14="http://schemas.microsoft.com/office/powerpoint/2010/main" val="3647688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8"/>
          <p:cNvSpPr>
            <a:spLocks noGrp="1" noChangeArrowheads="1"/>
          </p:cNvSpPr>
          <p:nvPr>
            <p:ph type="dt"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r>
              <a:rPr lang="en-GB">
                <a:solidFill>
                  <a:srgbClr val="000000"/>
                </a:solidFill>
                <a:latin typeface="DejaVu Serif" pitchFamily="16" charset="0"/>
              </a:rPr>
              <a:t>15/09/12</a:t>
            </a:r>
          </a:p>
        </p:txBody>
      </p:sp>
      <p:sp>
        <p:nvSpPr>
          <p:cNvPr id="36867" name="Rectangle 12"/>
          <p:cNvSpPr>
            <a:spLocks noGrp="1" noChangeArrowheads="1"/>
          </p:cNvSpPr>
          <p:nvPr>
            <p:ph type="sldNum"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fld id="{4AD41294-3E66-463D-B429-9674FB59A696}" type="slidenum">
              <a:rPr lang="en-GB" smtClean="0">
                <a:solidFill>
                  <a:srgbClr val="000000"/>
                </a:solidFill>
                <a:latin typeface="DejaVu Serif" pitchFamily="16" charset="0"/>
              </a:rPr>
              <a:pPr/>
              <a:t>4</a:t>
            </a:fld>
            <a:endParaRPr lang="en-GB">
              <a:solidFill>
                <a:srgbClr val="000000"/>
              </a:solidFill>
              <a:latin typeface="DejaVu Serif" pitchFamily="16" charset="0"/>
            </a:endParaRPr>
          </a:p>
        </p:txBody>
      </p:sp>
      <p:sp>
        <p:nvSpPr>
          <p:cNvPr id="36868" name="Rectangle 1"/>
          <p:cNvSpPr>
            <a:spLocks noGrp="1" noRot="1" noChangeAspect="1" noChangeArrowheads="1" noTextEdit="1"/>
          </p:cNvSpPr>
          <p:nvPr>
            <p:ph type="sldImg"/>
          </p:nvPr>
        </p:nvSpPr>
        <p:spPr>
          <a:xfrm>
            <a:off x="417513" y="709613"/>
            <a:ext cx="6040437" cy="3398837"/>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36869" name="Rectangle 2"/>
          <p:cNvSpPr>
            <a:spLocks noGrp="1" noChangeArrowheads="1"/>
          </p:cNvSpPr>
          <p:nvPr>
            <p:ph type="body" idx="1"/>
          </p:nvPr>
        </p:nvSpPr>
        <p:spPr>
          <a:xfrm>
            <a:off x="936995" y="4330175"/>
            <a:ext cx="5000880" cy="410891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547494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563" y="1980000"/>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563" y="2700002"/>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563" y="3121225"/>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563" y="3429000"/>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sp>
        <p:nvSpPr>
          <p:cNvPr id="9" name="Footer Placeholder 11"/>
          <p:cNvSpPr>
            <a:spLocks noGrp="1"/>
          </p:cNvSpPr>
          <p:nvPr>
            <p:ph type="ftr" sz="quarter" idx="3"/>
          </p:nvPr>
        </p:nvSpPr>
        <p:spPr>
          <a:xfrm>
            <a:off x="2083275" y="6438617"/>
            <a:ext cx="4054695"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defTabSz="457200"/>
            <a:r>
              <a:rPr lang="en-US"/>
              <a:t>European Centre for Medium-Range Weather Forecasts</a:t>
            </a:r>
            <a:endParaRPr lang="en-US" dirty="0"/>
          </a:p>
        </p:txBody>
      </p:sp>
    </p:spTree>
    <p:extLst>
      <p:ext uri="{BB962C8B-B14F-4D97-AF65-F5344CB8AC3E}">
        <p14:creationId xmlns:p14="http://schemas.microsoft.com/office/powerpoint/2010/main" val="1563174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563" y="360000"/>
            <a:ext cx="7871650" cy="369332"/>
          </a:xfrm>
          <a:prstGeom prst="rect">
            <a:avLst/>
          </a:prstGeom>
        </p:spPr>
        <p:txBody>
          <a:bodyPr lIns="0" tIns="0" rIns="0" bIns="0"/>
          <a:lstStyle>
            <a:lvl1pPr>
              <a:defRPr>
                <a:solidFill>
                  <a:srgbClr val="064E83"/>
                </a:solidFill>
              </a:defRPr>
            </a:lvl1pPr>
          </a:lstStyle>
          <a:p>
            <a:r>
              <a:rPr lang="en-GB" dirty="0"/>
              <a:t>Click to edit Master title style</a:t>
            </a:r>
            <a:endParaRPr lang="en-US" dirty="0"/>
          </a:p>
        </p:txBody>
      </p:sp>
      <p:sp>
        <p:nvSpPr>
          <p:cNvPr id="11" name="Content Placeholder 10"/>
          <p:cNvSpPr>
            <a:spLocks noGrp="1"/>
          </p:cNvSpPr>
          <p:nvPr>
            <p:ph sz="quarter" idx="14" hasCustomPrompt="1"/>
          </p:nvPr>
        </p:nvSpPr>
        <p:spPr>
          <a:xfrm>
            <a:off x="2160562" y="936000"/>
            <a:ext cx="787165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7"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a:t>European Centre for Medium-Range Weather Forecasts</a:t>
            </a:r>
          </a:p>
        </p:txBody>
      </p:sp>
    </p:spTree>
    <p:extLst>
      <p:ext uri="{BB962C8B-B14F-4D97-AF65-F5344CB8AC3E}">
        <p14:creationId xmlns:p14="http://schemas.microsoft.com/office/powerpoint/2010/main" val="2948082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844" y="360000"/>
            <a:ext cx="5711087" cy="369332"/>
          </a:xfrm>
          <a:prstGeom prst="rect">
            <a:avLst/>
          </a:prstGeom>
        </p:spPr>
        <p:txBody>
          <a:bodyPr lIns="0" tIns="0" rIns="0" bIns="0"/>
          <a:lstStyle>
            <a:lvl1pPr>
              <a:defRPr>
                <a:solidFill>
                  <a:srgbClr val="064E83"/>
                </a:solidFill>
              </a:defRPr>
            </a:lvl1pPr>
          </a:lstStyle>
          <a:p>
            <a:r>
              <a:rPr lang="en-GB" dirty="0"/>
              <a:t>Click to edit Master title style</a:t>
            </a:r>
            <a:endParaRPr lang="en-US" dirty="0"/>
          </a:p>
        </p:txBody>
      </p:sp>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5" name="Date Placeholder 10"/>
          <p:cNvSpPr txBox="1">
            <a:spLocks/>
          </p:cNvSpPr>
          <p:nvPr userDrawn="1"/>
        </p:nvSpPr>
        <p:spPr>
          <a:xfrm>
            <a:off x="8566650" y="6308256"/>
            <a:ext cx="1465563"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a:solidFill>
                  <a:prstClr val="white"/>
                </a:solidFill>
              </a:rPr>
              <a:t>October 29, 2014</a:t>
            </a:r>
          </a:p>
        </p:txBody>
      </p:sp>
      <p:sp>
        <p:nvSpPr>
          <p:cNvPr id="10"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a:t>European Centre for Medium-Range Weather Forecasts</a:t>
            </a:r>
          </a:p>
        </p:txBody>
      </p:sp>
    </p:spTree>
    <p:extLst>
      <p:ext uri="{BB962C8B-B14F-4D97-AF65-F5344CB8AC3E}">
        <p14:creationId xmlns:p14="http://schemas.microsoft.com/office/powerpoint/2010/main" val="356455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281" y="360000"/>
            <a:ext cx="10032213" cy="369332"/>
          </a:xfrm>
          <a:prstGeom prst="rect">
            <a:avLst/>
          </a:prstGeom>
        </p:spPr>
        <p:txBody>
          <a:bodyPr lIns="0" tIns="0" rIns="0" bIns="0"/>
          <a:lstStyle>
            <a:lvl1pPr>
              <a:defRPr>
                <a:solidFill>
                  <a:srgbClr val="064E83"/>
                </a:solidFill>
              </a:defRPr>
            </a:lvl1pPr>
          </a:lstStyle>
          <a:p>
            <a:r>
              <a:rPr lang="en-GB" dirty="0"/>
              <a:t>Click to edit Master title style</a:t>
            </a:r>
            <a:endParaRPr lang="en-US" dirty="0"/>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5" name="Date Placeholder 10"/>
          <p:cNvSpPr txBox="1">
            <a:spLocks/>
          </p:cNvSpPr>
          <p:nvPr userDrawn="1"/>
        </p:nvSpPr>
        <p:spPr>
          <a:xfrm>
            <a:off x="8566650" y="6308256"/>
            <a:ext cx="1465563"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a:solidFill>
                  <a:prstClr val="white"/>
                </a:solidFill>
              </a:rPr>
              <a:t>October 29, 2014</a:t>
            </a:r>
          </a:p>
        </p:txBody>
      </p:sp>
      <p:sp>
        <p:nvSpPr>
          <p:cNvPr id="10"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a:t>European Centre for Medium-Range Weather Forecasts</a:t>
            </a:r>
          </a:p>
        </p:txBody>
      </p:sp>
    </p:spTree>
    <p:extLst>
      <p:ext uri="{BB962C8B-B14F-4D97-AF65-F5344CB8AC3E}">
        <p14:creationId xmlns:p14="http://schemas.microsoft.com/office/powerpoint/2010/main" val="1810005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a:t>European Centre for Medium-Range Weather Forecasts</a:t>
            </a:r>
          </a:p>
        </p:txBody>
      </p:sp>
    </p:spTree>
    <p:extLst>
      <p:ext uri="{BB962C8B-B14F-4D97-AF65-F5344CB8AC3E}">
        <p14:creationId xmlns:p14="http://schemas.microsoft.com/office/powerpoint/2010/main" val="857416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78EC1B-AF3B-F97A-73E1-06C6D671E03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3197D2C-1EA4-579E-9027-57BB1A93F7C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9B5CCB0-42BF-DAEC-77B4-4F22B1028EAF}"/>
              </a:ext>
            </a:extLst>
          </p:cNvPr>
          <p:cNvSpPr>
            <a:spLocks noGrp="1"/>
          </p:cNvSpPr>
          <p:nvPr>
            <p:ph type="dt" sz="half" idx="10"/>
          </p:nvPr>
        </p:nvSpPr>
        <p:spPr/>
        <p:txBody>
          <a:bodyPr/>
          <a:lstStyle/>
          <a:p>
            <a:fld id="{170F3E8C-7F1F-4213-9E92-4203A8A82952}" type="datetimeFigureOut">
              <a:rPr kumimoji="1" lang="ja-JP" altLang="en-US" smtClean="0"/>
              <a:t>2023/6/5</a:t>
            </a:fld>
            <a:endParaRPr kumimoji="1" lang="ja-JP" altLang="en-US"/>
          </a:p>
        </p:txBody>
      </p:sp>
      <p:sp>
        <p:nvSpPr>
          <p:cNvPr id="5" name="フッター プレースホルダー 4">
            <a:extLst>
              <a:ext uri="{FF2B5EF4-FFF2-40B4-BE49-F238E27FC236}">
                <a16:creationId xmlns:a16="http://schemas.microsoft.com/office/drawing/2014/main" id="{E6CC043E-E07F-22DF-6D71-CB18850C40D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C7E0533-04E3-C341-3B7F-0BA37A56A8B1}"/>
              </a:ext>
            </a:extLst>
          </p:cNvPr>
          <p:cNvSpPr>
            <a:spLocks noGrp="1"/>
          </p:cNvSpPr>
          <p:nvPr>
            <p:ph type="sldNum" sz="quarter" idx="12"/>
          </p:nvPr>
        </p:nvSpPr>
        <p:spPr/>
        <p:txBody>
          <a:bodyPr/>
          <a:lstStyle/>
          <a:p>
            <a:fld id="{733BFAB4-88A5-4290-BA6D-82E8F596A80C}" type="slidenum">
              <a:rPr kumimoji="1" lang="ja-JP" altLang="en-US" smtClean="0"/>
              <a:t>‹#›</a:t>
            </a:fld>
            <a:endParaRPr kumimoji="1" lang="ja-JP" altLang="en-US"/>
          </a:p>
        </p:txBody>
      </p:sp>
    </p:spTree>
    <p:extLst>
      <p:ext uri="{BB962C8B-B14F-4D97-AF65-F5344CB8AC3E}">
        <p14:creationId xmlns:p14="http://schemas.microsoft.com/office/powerpoint/2010/main" val="2756688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8"/>
          <a:stretch>
            <a:fillRect/>
          </a:stretch>
        </p:blipFill>
        <p:spPr>
          <a:xfrm>
            <a:off x="0" y="0"/>
            <a:ext cx="182928" cy="6858000"/>
          </a:xfrm>
          <a:prstGeom prst="rect">
            <a:avLst/>
          </a:prstGeom>
        </p:spPr>
      </p:pic>
      <p:pic>
        <p:nvPicPr>
          <p:cNvPr id="6" name="Picture 5" descr="ECMWF_Master_Logo_RGB_nostrap.png"/>
          <p:cNvPicPr>
            <a:picLocks noChangeAspect="1"/>
          </p:cNvPicPr>
          <p:nvPr userDrawn="1"/>
        </p:nvPicPr>
        <p:blipFill>
          <a:blip r:embed="rId9"/>
          <a:stretch>
            <a:fillRect/>
          </a:stretch>
        </p:blipFill>
        <p:spPr>
          <a:xfrm>
            <a:off x="643735" y="6438616"/>
            <a:ext cx="1342722" cy="230658"/>
          </a:xfrm>
          <a:prstGeom prst="rect">
            <a:avLst/>
          </a:prstGeom>
        </p:spPr>
      </p:pic>
      <p:sp>
        <p:nvSpPr>
          <p:cNvPr id="7" name="Footer Placeholder 11"/>
          <p:cNvSpPr>
            <a:spLocks noGrp="1"/>
          </p:cNvSpPr>
          <p:nvPr>
            <p:ph type="ftr" sz="quarter" idx="3"/>
          </p:nvPr>
        </p:nvSpPr>
        <p:spPr>
          <a:xfrm>
            <a:off x="2083275" y="6438617"/>
            <a:ext cx="4054695"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defTabSz="457200"/>
            <a:r>
              <a:rPr lang="en-US"/>
              <a:t>European Centre for Medium-Range Weather Forecasts</a:t>
            </a:r>
            <a:endParaRPr lang="en-US" dirty="0"/>
          </a:p>
        </p:txBody>
      </p:sp>
      <p:sp>
        <p:nvSpPr>
          <p:cNvPr id="8" name="Date Placeholder 10"/>
          <p:cNvSpPr txBox="1">
            <a:spLocks/>
          </p:cNvSpPr>
          <p:nvPr userDrawn="1"/>
        </p:nvSpPr>
        <p:spPr>
          <a:xfrm>
            <a:off x="9703043" y="6304149"/>
            <a:ext cx="1953575" cy="365125"/>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a:solidFill>
                  <a:srgbClr val="064E83"/>
                </a:solidFill>
              </a:rPr>
              <a:t>© ECMWF</a:t>
            </a:r>
          </a:p>
        </p:txBody>
      </p:sp>
    </p:spTree>
    <p:extLst>
      <p:ext uri="{BB962C8B-B14F-4D97-AF65-F5344CB8AC3E}">
        <p14:creationId xmlns:p14="http://schemas.microsoft.com/office/powerpoint/2010/main" val="15406460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9" r:id="rId6"/>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cerise-project.eu/" TargetMode="Externa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corso-project.eu/" TargetMode="Externa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hyperlink" Target="https://rmets.onlinelibrary.wiley.com/doi/full/10.1002/qj.4330" TargetMode="External"/><Relationship Id="rId2" Type="http://schemas.openxmlformats.org/officeDocument/2006/relationships/hyperlink" Target="https://rmets.onlinelibrary.wiley.com/" TargetMode="Externa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NUL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hyperlink" Target="https://community.wmo.int/en/news/wigos_newletters"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a:extLst>
              <a:ext uri="{FF2B5EF4-FFF2-40B4-BE49-F238E27FC236}">
                <a16:creationId xmlns:a16="http://schemas.microsoft.com/office/drawing/2014/main" id="{F53E39F2-0324-2AB6-AA78-AE25EB9DD2A4}"/>
              </a:ext>
            </a:extLst>
          </p:cNvPr>
          <p:cNvSpPr txBox="1"/>
          <p:nvPr/>
        </p:nvSpPr>
        <p:spPr>
          <a:xfrm>
            <a:off x="848342" y="109708"/>
            <a:ext cx="10495313" cy="584775"/>
          </a:xfrm>
          <a:prstGeom prst="rect">
            <a:avLst/>
          </a:prstGeom>
          <a:noFill/>
        </p:spPr>
        <p:txBody>
          <a:bodyPr wrap="square" rtlCol="0">
            <a:spAutoFit/>
          </a:bodyPr>
          <a:lstStyle/>
          <a:p>
            <a:pPr algn="ctr"/>
            <a:r>
              <a:rPr lang="en-US" sz="1600" b="1" dirty="0"/>
              <a:t>ECMWF-Met Office land surface data assimilation meeting</a:t>
            </a:r>
          </a:p>
          <a:p>
            <a:pPr algn="ctr"/>
            <a:r>
              <a:rPr lang="en-US" sz="1600" b="1" dirty="0"/>
              <a:t>5 June 2023, University of Reading</a:t>
            </a:r>
          </a:p>
        </p:txBody>
      </p:sp>
      <p:grpSp>
        <p:nvGrpSpPr>
          <p:cNvPr id="3" name="グループ化 2">
            <a:extLst>
              <a:ext uri="{FF2B5EF4-FFF2-40B4-BE49-F238E27FC236}">
                <a16:creationId xmlns:a16="http://schemas.microsoft.com/office/drawing/2014/main" id="{7FF496B1-5A8B-14C4-AA68-4B7C940BBD35}"/>
              </a:ext>
            </a:extLst>
          </p:cNvPr>
          <p:cNvGrpSpPr/>
          <p:nvPr/>
        </p:nvGrpSpPr>
        <p:grpSpPr>
          <a:xfrm>
            <a:off x="1429779" y="2531137"/>
            <a:ext cx="9913876" cy="2565103"/>
            <a:chOff x="1429779" y="3030612"/>
            <a:chExt cx="9913876" cy="2565103"/>
          </a:xfrm>
        </p:grpSpPr>
        <p:sp>
          <p:nvSpPr>
            <p:cNvPr id="6" name="Text Placeholder 9">
              <a:extLst>
                <a:ext uri="{FF2B5EF4-FFF2-40B4-BE49-F238E27FC236}">
                  <a16:creationId xmlns:a16="http://schemas.microsoft.com/office/drawing/2014/main" id="{D98FE8C4-F1B8-A119-A63D-D702C198071F}"/>
                </a:ext>
              </a:extLst>
            </p:cNvPr>
            <p:cNvSpPr txBox="1">
              <a:spLocks/>
            </p:cNvSpPr>
            <p:nvPr/>
          </p:nvSpPr>
          <p:spPr>
            <a:xfrm>
              <a:off x="1429779" y="3030612"/>
              <a:ext cx="9913876" cy="512961"/>
            </a:xfrm>
            <a:prstGeom prst="rect">
              <a:avLst/>
            </a:prstGeom>
          </p:spPr>
          <p:txBody>
            <a:bodyPr vert="horz" lIns="0" tIns="0" rIns="0" bIns="0" anchor="b" anchorCtr="0">
              <a:spAutoFit/>
            </a:bodyPr>
            <a:lstStyle>
              <a:lvl1pPr marL="0" indent="0" algn="l" defTabSz="457200" rtl="0" eaLnBrk="1" latinLnBrk="0" hangingPunct="1">
                <a:lnSpc>
                  <a:spcPts val="4000"/>
                </a:lnSpc>
                <a:spcBef>
                  <a:spcPts val="0"/>
                </a:spcBef>
                <a:buClr>
                  <a:schemeClr val="bg1"/>
                </a:buClr>
                <a:buFont typeface="Arial"/>
                <a:buNone/>
                <a:defRPr kumimoji="1" sz="3600" b="1"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kumimoji="1"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kumimoji="1"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kumimoji="1"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kumimoji="1"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marR="0" lvl="0" indent="0" algn="ctr" defTabSz="457200" rtl="0" eaLnBrk="1" fontAlgn="auto" latinLnBrk="0" hangingPunct="1">
                <a:lnSpc>
                  <a:spcPts val="4000"/>
                </a:lnSpc>
                <a:spcBef>
                  <a:spcPts val="0"/>
                </a:spcBef>
                <a:spcAft>
                  <a:spcPts val="0"/>
                </a:spcAft>
                <a:buClr>
                  <a:sysClr val="window" lastClr="FFFFFF"/>
                </a:buClr>
                <a:buSzTx/>
                <a:buFont typeface="Arial"/>
                <a:buNone/>
                <a:tabLst/>
                <a:defRPr/>
              </a:pPr>
              <a:r>
                <a:rPr kumimoji="1" lang="en-US" b="1" i="0" u="none" strike="noStrike" kern="1200" cap="none" spc="0" normalizeH="0" baseline="0" noProof="0" dirty="0">
                  <a:ln>
                    <a:noFill/>
                  </a:ln>
                  <a:solidFill>
                    <a:srgbClr val="4F81BD">
                      <a:lumMod val="75000"/>
                    </a:srgbClr>
                  </a:solidFill>
                  <a:effectLst/>
                  <a:uLnTx/>
                  <a:uFillTx/>
                  <a:latin typeface="Arial"/>
                  <a:ea typeface="+mn-ea"/>
                  <a:cs typeface="+mn-cs"/>
                </a:rPr>
                <a:t>ECMWF land DA overview and strategy</a:t>
              </a:r>
              <a:endParaRPr kumimoji="1" lang="en-GB" b="1" i="0" u="none" strike="noStrike" kern="1200" cap="none" spc="0" normalizeH="0" baseline="0" noProof="0" dirty="0">
                <a:ln>
                  <a:noFill/>
                </a:ln>
                <a:solidFill>
                  <a:srgbClr val="4F81BD">
                    <a:lumMod val="75000"/>
                  </a:srgbClr>
                </a:solidFill>
                <a:effectLst/>
                <a:uLnTx/>
                <a:uFillTx/>
                <a:latin typeface="Arial"/>
                <a:ea typeface="+mn-ea"/>
                <a:cs typeface="+mn-cs"/>
              </a:endParaRPr>
            </a:p>
          </p:txBody>
        </p:sp>
        <p:sp>
          <p:nvSpPr>
            <p:cNvPr id="7" name="Text Placeholder 11">
              <a:extLst>
                <a:ext uri="{FF2B5EF4-FFF2-40B4-BE49-F238E27FC236}">
                  <a16:creationId xmlns:a16="http://schemas.microsoft.com/office/drawing/2014/main" id="{12128160-7A36-71AC-9315-75ECCED74FF2}"/>
                </a:ext>
              </a:extLst>
            </p:cNvPr>
            <p:cNvSpPr txBox="1">
              <a:spLocks/>
            </p:cNvSpPr>
            <p:nvPr/>
          </p:nvSpPr>
          <p:spPr>
            <a:xfrm>
              <a:off x="1732934" y="4479384"/>
              <a:ext cx="9225352" cy="1116331"/>
            </a:xfrm>
            <a:prstGeom prst="rect">
              <a:avLst/>
            </a:prstGeom>
          </p:spPr>
          <p:txBody>
            <a:bodyPr vert="horz" wrap="square" lIns="0" tIns="0" rIns="0" bIns="0">
              <a:spAutoFit/>
            </a:bodyPr>
            <a:lstStyle>
              <a:lvl1pPr marL="0" indent="0" algn="l" defTabSz="457200" rtl="0" eaLnBrk="1" latinLnBrk="0" hangingPunct="1">
                <a:lnSpc>
                  <a:spcPts val="3000"/>
                </a:lnSpc>
                <a:spcBef>
                  <a:spcPts val="0"/>
                </a:spcBef>
                <a:buClr>
                  <a:schemeClr val="bg1"/>
                </a:buClr>
                <a:buFont typeface="Arial"/>
                <a:buNone/>
                <a:defRPr kumimoji="1" sz="2400" kern="1200">
                  <a:solidFill>
                    <a:schemeClr val="accent1">
                      <a:lumMod val="75000"/>
                    </a:schemeClr>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kumimoji="1"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kumimoji="1"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kumimoji="1"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kumimoji="1"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marR="0" lvl="0" indent="0" algn="ctr" defTabSz="457200" rtl="0" eaLnBrk="1" fontAlgn="auto" latinLnBrk="0" hangingPunct="1">
                <a:lnSpc>
                  <a:spcPts val="3000"/>
                </a:lnSpc>
                <a:spcBef>
                  <a:spcPts val="0"/>
                </a:spcBef>
                <a:spcAft>
                  <a:spcPts val="0"/>
                </a:spcAft>
                <a:buClr>
                  <a:sysClr val="window" lastClr="FFFFFF"/>
                </a:buClr>
                <a:buSzTx/>
                <a:buFont typeface="Arial"/>
                <a:buNone/>
                <a:tabLst/>
                <a:defRPr/>
              </a:pPr>
              <a:r>
                <a:rPr kumimoji="1" lang="en-US" altLang="ja-JP" sz="2000" b="0" i="0" u="none" strike="noStrike" kern="1200" cap="none" spc="0" normalizeH="0" baseline="0" noProof="0" dirty="0">
                  <a:ln>
                    <a:noFill/>
                  </a:ln>
                  <a:solidFill>
                    <a:srgbClr val="4F81BD">
                      <a:lumMod val="75000"/>
                    </a:srgbClr>
                  </a:solidFill>
                  <a:effectLst/>
                  <a:uLnTx/>
                  <a:uFillTx/>
                  <a:latin typeface="Arial"/>
                  <a:ea typeface="ＭＳ Ｐゴシック" panose="020B0600070205080204" pitchFamily="50" charset="-128"/>
                  <a:cs typeface="+mn-cs"/>
                </a:rPr>
                <a:t>Patricia de Rosnay, </a:t>
              </a:r>
              <a:r>
                <a:rPr lang="en-US" altLang="ja-JP" sz="2000" dirty="0">
                  <a:solidFill>
                    <a:srgbClr val="4F81BD">
                      <a:lumMod val="75000"/>
                    </a:srgbClr>
                  </a:solidFill>
                  <a:latin typeface="Arial"/>
                </a:rPr>
                <a:t>David Fairbairn, Sébastien Garrigues, Christoph Herbert, Kenta Ochi, Ewan </a:t>
              </a:r>
              <a:r>
                <a:rPr lang="en-US" altLang="ja-JP" sz="2000" dirty="0" err="1">
                  <a:solidFill>
                    <a:srgbClr val="4F81BD">
                      <a:lumMod val="75000"/>
                    </a:srgbClr>
                  </a:solidFill>
                  <a:latin typeface="Arial"/>
                </a:rPr>
                <a:t>Pinnington</a:t>
              </a:r>
              <a:r>
                <a:rPr lang="en-US" altLang="ja-JP" sz="2000" dirty="0">
                  <a:solidFill>
                    <a:srgbClr val="4F81BD">
                      <a:lumMod val="75000"/>
                    </a:srgbClr>
                  </a:solidFill>
                  <a:latin typeface="Arial"/>
                </a:rPr>
                <a:t>, Kirsti Salonen, Pete Weston, </a:t>
              </a:r>
            </a:p>
            <a:p>
              <a:pPr marL="0" marR="0" lvl="0" indent="0" algn="ctr" defTabSz="457200" rtl="0" eaLnBrk="1" fontAlgn="auto" latinLnBrk="0" hangingPunct="1">
                <a:lnSpc>
                  <a:spcPts val="3000"/>
                </a:lnSpc>
                <a:spcBef>
                  <a:spcPts val="0"/>
                </a:spcBef>
                <a:spcAft>
                  <a:spcPts val="0"/>
                </a:spcAft>
                <a:buClr>
                  <a:sysClr val="window" lastClr="FFFFFF"/>
                </a:buClr>
                <a:buSzTx/>
                <a:buFont typeface="Arial"/>
                <a:buNone/>
                <a:tabLst/>
                <a:defRPr/>
              </a:pPr>
              <a:r>
                <a:rPr lang="en-US" altLang="ja-JP" sz="2000" dirty="0">
                  <a:solidFill>
                    <a:srgbClr val="4F81BD">
                      <a:lumMod val="75000"/>
                    </a:srgbClr>
                  </a:solidFill>
                  <a:latin typeface="Arial"/>
                </a:rPr>
                <a:t>and many others</a:t>
              </a:r>
              <a:endParaRPr kumimoji="1" lang="en-US" sz="2000" b="0" i="0" u="none" strike="noStrike" kern="1200" cap="none" spc="0" normalizeH="0" baseline="0" noProof="0" dirty="0">
                <a:ln>
                  <a:noFill/>
                </a:ln>
                <a:solidFill>
                  <a:srgbClr val="4F81BD">
                    <a:lumMod val="75000"/>
                  </a:srgbClr>
                </a:solidFill>
                <a:effectLst/>
                <a:uLnTx/>
                <a:uFillTx/>
                <a:latin typeface="Arial"/>
                <a:ea typeface="+mn-ea"/>
                <a:cs typeface="+mn-cs"/>
              </a:endParaRPr>
            </a:p>
          </p:txBody>
        </p:sp>
      </p:grpSp>
      <p:sp>
        <p:nvSpPr>
          <p:cNvPr id="4" name="Slide Number Placeholder 1">
            <a:extLst>
              <a:ext uri="{FF2B5EF4-FFF2-40B4-BE49-F238E27FC236}">
                <a16:creationId xmlns:a16="http://schemas.microsoft.com/office/drawing/2014/main" id="{3C2E95AA-6D89-4093-44F0-A3D7CE431B4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a:t>
            </a:fld>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10</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374149" y="248345"/>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CERISE Horizon Europe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148653" y="744202"/>
            <a:ext cx="9244838" cy="923330"/>
          </a:xfrm>
          <a:prstGeom prst="rect">
            <a:avLst/>
          </a:prstGeom>
          <a:noFill/>
        </p:spPr>
        <p:txBody>
          <a:bodyPr wrap="none" rtlCol="0">
            <a:spAutoFit/>
          </a:bodyPr>
          <a:lstStyle/>
          <a:p>
            <a:pPr marL="285750" indent="-285750">
              <a:buFontTx/>
              <a:buChar char="-"/>
            </a:pPr>
            <a:r>
              <a:rPr lang="en-GB" dirty="0"/>
              <a:t>Development of a unified ensemble-based coupled land-atmosphere data assimilation</a:t>
            </a:r>
          </a:p>
          <a:p>
            <a:endParaRPr lang="en-GB" dirty="0"/>
          </a:p>
          <a:p>
            <a:endParaRPr lang="en-GB" dirty="0"/>
          </a:p>
        </p:txBody>
      </p:sp>
      <p:sp>
        <p:nvSpPr>
          <p:cNvPr id="6" name="TextBox 5">
            <a:extLst>
              <a:ext uri="{FF2B5EF4-FFF2-40B4-BE49-F238E27FC236}">
                <a16:creationId xmlns:a16="http://schemas.microsoft.com/office/drawing/2014/main" id="{AADC245B-8AF8-763B-54A1-E9D9AAECBDC7}"/>
              </a:ext>
            </a:extLst>
          </p:cNvPr>
          <p:cNvSpPr txBox="1"/>
          <p:nvPr/>
        </p:nvSpPr>
        <p:spPr>
          <a:xfrm>
            <a:off x="511509" y="5018336"/>
            <a:ext cx="3198376" cy="646331"/>
          </a:xfrm>
          <a:prstGeom prst="rect">
            <a:avLst/>
          </a:prstGeom>
          <a:noFill/>
        </p:spPr>
        <p:txBody>
          <a:bodyPr wrap="none" rtlCol="0">
            <a:spAutoFit/>
          </a:bodyPr>
          <a:lstStyle/>
          <a:p>
            <a:r>
              <a:rPr lang="en-GB" dirty="0">
                <a:hlinkClick r:id="rId2"/>
              </a:rPr>
              <a:t>https://www.cerise-project.eu/</a:t>
            </a:r>
            <a:endParaRPr lang="en-GB" dirty="0"/>
          </a:p>
          <a:p>
            <a:endParaRPr lang="en-GB" dirty="0"/>
          </a:p>
        </p:txBody>
      </p:sp>
      <p:sp>
        <p:nvSpPr>
          <p:cNvPr id="16" name="TextBox 15">
            <a:extLst>
              <a:ext uri="{FF2B5EF4-FFF2-40B4-BE49-F238E27FC236}">
                <a16:creationId xmlns:a16="http://schemas.microsoft.com/office/drawing/2014/main" id="{EFA94634-13BF-DC6F-E3F1-63C6C0F9748E}"/>
              </a:ext>
            </a:extLst>
          </p:cNvPr>
          <p:cNvSpPr txBox="1"/>
          <p:nvPr/>
        </p:nvSpPr>
        <p:spPr>
          <a:xfrm>
            <a:off x="511509" y="1794057"/>
            <a:ext cx="8313177" cy="2862322"/>
          </a:xfrm>
          <a:prstGeom prst="rect">
            <a:avLst/>
          </a:prstGeom>
          <a:noFill/>
        </p:spPr>
        <p:txBody>
          <a:bodyPr wrap="square" rtlCol="0">
            <a:spAutoFit/>
          </a:bodyPr>
          <a:lstStyle/>
          <a:p>
            <a:pPr algn="l"/>
            <a:r>
              <a:rPr lang="en-GB" sz="2000" b="1" i="0" dirty="0">
                <a:solidFill>
                  <a:srgbClr val="2F3E4F"/>
                </a:solidFill>
                <a:effectLst/>
              </a:rPr>
              <a:t>CERISE</a:t>
            </a:r>
            <a:r>
              <a:rPr lang="en-GB" sz="2000" b="1" i="0" baseline="30000" dirty="0">
                <a:solidFill>
                  <a:srgbClr val="2F3E4F"/>
                </a:solidFill>
                <a:effectLst/>
              </a:rPr>
              <a:t>1</a:t>
            </a:r>
            <a:r>
              <a:rPr lang="en-GB" sz="2000" b="0" i="0" dirty="0">
                <a:solidFill>
                  <a:srgbClr val="2F3E4F"/>
                </a:solidFill>
                <a:effectLst/>
              </a:rPr>
              <a:t>:</a:t>
            </a:r>
          </a:p>
          <a:p>
            <a:pPr algn="l"/>
            <a:r>
              <a:rPr lang="en-GB" sz="2000" b="0" i="0" dirty="0" err="1">
                <a:solidFill>
                  <a:srgbClr val="2F3E4F"/>
                </a:solidFill>
                <a:effectLst/>
              </a:rPr>
              <a:t>CopERnIcus</a:t>
            </a:r>
            <a:r>
              <a:rPr lang="en-GB" sz="2000" b="0" i="0" dirty="0">
                <a:solidFill>
                  <a:srgbClr val="2F3E4F"/>
                </a:solidFill>
                <a:effectLst/>
              </a:rPr>
              <a:t> climate change Service Evolution</a:t>
            </a:r>
          </a:p>
          <a:p>
            <a:pPr algn="l"/>
            <a:endParaRPr lang="en-GB" sz="2000" dirty="0">
              <a:solidFill>
                <a:srgbClr val="2F3E4F"/>
              </a:solidFill>
            </a:endParaRPr>
          </a:p>
          <a:p>
            <a:pPr marL="342900" indent="-342900">
              <a:buFont typeface="Wingdings" pitchFamily="2" charset="2"/>
              <a:buChar char="à"/>
            </a:pPr>
            <a:r>
              <a:rPr lang="en-GB" sz="2000" b="1" dirty="0">
                <a:sym typeface="Wingdings" pitchFamily="2" charset="2"/>
              </a:rPr>
              <a:t>L</a:t>
            </a:r>
            <a:r>
              <a:rPr lang="en-GB" sz="2000" b="1" dirty="0"/>
              <a:t>ong-term evolution of the C3S climate reanalysis and multi-system seasonal  prediction systems towards an Earth system approach</a:t>
            </a:r>
          </a:p>
          <a:p>
            <a:pPr algn="l"/>
            <a:endParaRPr lang="en-GB" sz="2000" b="0" i="0" dirty="0">
              <a:solidFill>
                <a:srgbClr val="2F3E4F"/>
              </a:solidFill>
              <a:effectLst/>
            </a:endParaRPr>
          </a:p>
          <a:p>
            <a:pPr algn="l"/>
            <a:endParaRPr lang="en-GB" sz="2000" dirty="0">
              <a:solidFill>
                <a:srgbClr val="2F3E4F"/>
              </a:solidFill>
            </a:endParaRPr>
          </a:p>
          <a:p>
            <a:pPr algn="l"/>
            <a:r>
              <a:rPr lang="en-GB" sz="2000" b="0" i="0" dirty="0">
                <a:solidFill>
                  <a:srgbClr val="2F3E4F"/>
                </a:solidFill>
                <a:effectLst/>
              </a:rPr>
              <a:t>HE project 2023-2026</a:t>
            </a:r>
            <a:endParaRPr lang="en-GB" sz="2000" b="0" i="0" cap="all" dirty="0">
              <a:solidFill>
                <a:srgbClr val="2F3E4F"/>
              </a:solidFill>
              <a:effectLst/>
            </a:endParaRPr>
          </a:p>
        </p:txBody>
      </p:sp>
      <p:pic>
        <p:nvPicPr>
          <p:cNvPr id="18" name="Picture 17" descr="Logo&#10;&#10;Description automatically generated">
            <a:extLst>
              <a:ext uri="{FF2B5EF4-FFF2-40B4-BE49-F238E27FC236}">
                <a16:creationId xmlns:a16="http://schemas.microsoft.com/office/drawing/2014/main" id="{89BE910F-3CC4-AAB1-85CA-254D0841A4D1}"/>
              </a:ext>
            </a:extLst>
          </p:cNvPr>
          <p:cNvPicPr>
            <a:picLocks noChangeAspect="1"/>
          </p:cNvPicPr>
          <p:nvPr/>
        </p:nvPicPr>
        <p:blipFill>
          <a:blip r:embed="rId3"/>
          <a:stretch>
            <a:fillRect/>
          </a:stretch>
        </p:blipFill>
        <p:spPr>
          <a:xfrm>
            <a:off x="9367304" y="1944531"/>
            <a:ext cx="2624953" cy="1343976"/>
          </a:xfrm>
          <a:prstGeom prst="rect">
            <a:avLst/>
          </a:prstGeom>
        </p:spPr>
      </p:pic>
      <p:pic>
        <p:nvPicPr>
          <p:cNvPr id="19" name="Picture 18" descr="A flag with yellow stars&#10;&#10;Description automatically generated with low confidence">
            <a:extLst>
              <a:ext uri="{FF2B5EF4-FFF2-40B4-BE49-F238E27FC236}">
                <a16:creationId xmlns:a16="http://schemas.microsoft.com/office/drawing/2014/main" id="{B576C83D-9B7D-A8D9-1193-D6918B294E29}"/>
              </a:ext>
            </a:extLst>
          </p:cNvPr>
          <p:cNvPicPr>
            <a:picLocks noChangeAspect="1"/>
          </p:cNvPicPr>
          <p:nvPr/>
        </p:nvPicPr>
        <p:blipFill>
          <a:blip r:embed="rId4"/>
          <a:stretch>
            <a:fillRect/>
          </a:stretch>
        </p:blipFill>
        <p:spPr>
          <a:xfrm>
            <a:off x="9553242" y="3581539"/>
            <a:ext cx="1988160" cy="2014320"/>
          </a:xfrm>
          <a:prstGeom prst="rect">
            <a:avLst/>
          </a:prstGeom>
        </p:spPr>
      </p:pic>
      <p:sp>
        <p:nvSpPr>
          <p:cNvPr id="21" name="TextBox 20">
            <a:extLst>
              <a:ext uri="{FF2B5EF4-FFF2-40B4-BE49-F238E27FC236}">
                <a16:creationId xmlns:a16="http://schemas.microsoft.com/office/drawing/2014/main" id="{F66B8DA5-C79A-4FC8-A013-DB6C01A70F6D}"/>
              </a:ext>
            </a:extLst>
          </p:cNvPr>
          <p:cNvSpPr txBox="1"/>
          <p:nvPr/>
        </p:nvSpPr>
        <p:spPr>
          <a:xfrm>
            <a:off x="2121737" y="6393115"/>
            <a:ext cx="8884344" cy="369332"/>
          </a:xfrm>
          <a:prstGeom prst="rect">
            <a:avLst/>
          </a:prstGeom>
          <a:solidFill>
            <a:schemeClr val="bg1"/>
          </a:solidFill>
        </p:spPr>
        <p:txBody>
          <a:bodyPr wrap="square" rtlCol="0">
            <a:spAutoFit/>
          </a:bodyPr>
          <a:lstStyle/>
          <a:p>
            <a:r>
              <a:rPr lang="en-GB" sz="900" i="0" baseline="30000" dirty="0">
                <a:solidFill>
                  <a:srgbClr val="172B4D"/>
                </a:solidFill>
                <a:effectLst/>
              </a:rPr>
              <a:t>1</a:t>
            </a:r>
            <a:r>
              <a:rPr lang="en-GB" sz="900" i="0" dirty="0">
                <a:solidFill>
                  <a:srgbClr val="172B4D"/>
                </a:solidFill>
                <a:effectLst/>
              </a:rPr>
              <a:t> 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Tree>
    <p:extLst>
      <p:ext uri="{BB962C8B-B14F-4D97-AF65-F5344CB8AC3E}">
        <p14:creationId xmlns:p14="http://schemas.microsoft.com/office/powerpoint/2010/main" val="2552356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45211-846B-84C3-EEE0-5D25F0AFD73F}"/>
              </a:ext>
            </a:extLst>
          </p:cNvPr>
          <p:cNvSpPr>
            <a:spLocks noGrp="1"/>
          </p:cNvSpPr>
          <p:nvPr>
            <p:ph type="title"/>
          </p:nvPr>
        </p:nvSpPr>
        <p:spPr>
          <a:xfrm>
            <a:off x="868659" y="375156"/>
            <a:ext cx="7871650" cy="369332"/>
          </a:xfrm>
        </p:spPr>
        <p:txBody>
          <a:bodyPr/>
          <a:lstStyle/>
          <a:p>
            <a:r>
              <a:rPr lang="en-GB" sz="3200" b="1" dirty="0">
                <a:solidFill>
                  <a:srgbClr val="1F497D"/>
                </a:solidFill>
                <a:latin typeface="+mn-lt"/>
              </a:rPr>
              <a:t>CERISE concept and partners</a:t>
            </a:r>
          </a:p>
        </p:txBody>
      </p:sp>
      <p:pic>
        <p:nvPicPr>
          <p:cNvPr id="5" name="Picture 4" descr="Diagram&#10;&#10;Description automatically generated with low confidence">
            <a:extLst>
              <a:ext uri="{FF2B5EF4-FFF2-40B4-BE49-F238E27FC236}">
                <a16:creationId xmlns:a16="http://schemas.microsoft.com/office/drawing/2014/main" id="{9D07A08A-5175-3475-853A-47F000E3C8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59" y="1312074"/>
            <a:ext cx="7526847" cy="4233851"/>
          </a:xfrm>
          <a:prstGeom prst="rect">
            <a:avLst/>
          </a:prstGeom>
        </p:spPr>
      </p:pic>
      <p:graphicFrame>
        <p:nvGraphicFramePr>
          <p:cNvPr id="3" name="Table 5">
            <a:extLst>
              <a:ext uri="{FF2B5EF4-FFF2-40B4-BE49-F238E27FC236}">
                <a16:creationId xmlns:a16="http://schemas.microsoft.com/office/drawing/2014/main" id="{73C2EFE2-85A0-1111-4142-531EF2A4C626}"/>
              </a:ext>
            </a:extLst>
          </p:cNvPr>
          <p:cNvGraphicFramePr>
            <a:graphicFrameLocks noGrp="1"/>
          </p:cNvGraphicFramePr>
          <p:nvPr>
            <p:extLst>
              <p:ext uri="{D42A27DB-BD31-4B8C-83A1-F6EECF244321}">
                <p14:modId xmlns:p14="http://schemas.microsoft.com/office/powerpoint/2010/main" val="431985521"/>
              </p:ext>
            </p:extLst>
          </p:nvPr>
        </p:nvGraphicFramePr>
        <p:xfrm>
          <a:off x="9822873" y="1870365"/>
          <a:ext cx="2209059" cy="4602480"/>
        </p:xfrm>
        <a:graphic>
          <a:graphicData uri="http://schemas.openxmlformats.org/drawingml/2006/table">
            <a:tbl>
              <a:tblPr firstRow="1" bandRow="1">
                <a:tableStyleId>{5C22544A-7EE6-4342-B048-85BDC9FD1C3A}</a:tableStyleId>
              </a:tblPr>
              <a:tblGrid>
                <a:gridCol w="1154271">
                  <a:extLst>
                    <a:ext uri="{9D8B030D-6E8A-4147-A177-3AD203B41FA5}">
                      <a16:colId xmlns:a16="http://schemas.microsoft.com/office/drawing/2014/main" val="710187691"/>
                    </a:ext>
                  </a:extLst>
                </a:gridCol>
                <a:gridCol w="1054788">
                  <a:extLst>
                    <a:ext uri="{9D8B030D-6E8A-4147-A177-3AD203B41FA5}">
                      <a16:colId xmlns:a16="http://schemas.microsoft.com/office/drawing/2014/main" val="2100130253"/>
                    </a:ext>
                  </a:extLst>
                </a:gridCol>
              </a:tblGrid>
              <a:tr h="315928">
                <a:tc>
                  <a:txBody>
                    <a:bodyPr/>
                    <a:lstStyle/>
                    <a:p>
                      <a:r>
                        <a:rPr lang="en-GB" sz="1600" dirty="0"/>
                        <a:t>Partners</a:t>
                      </a:r>
                    </a:p>
                  </a:txBody>
                  <a:tcPr/>
                </a:tc>
                <a:tc>
                  <a:txBody>
                    <a:bodyPr/>
                    <a:lstStyle/>
                    <a:p>
                      <a:r>
                        <a:rPr lang="en-GB" sz="1600" dirty="0"/>
                        <a:t>Country</a:t>
                      </a:r>
                    </a:p>
                  </a:txBody>
                  <a:tcPr/>
                </a:tc>
                <a:extLst>
                  <a:ext uri="{0D108BD9-81ED-4DB2-BD59-A6C34878D82A}">
                    <a16:rowId xmlns:a16="http://schemas.microsoft.com/office/drawing/2014/main" val="2027818702"/>
                  </a:ext>
                </a:extLst>
              </a:tr>
              <a:tr h="306931">
                <a:tc>
                  <a:txBody>
                    <a:bodyPr/>
                    <a:lstStyle/>
                    <a:p>
                      <a:r>
                        <a:rPr lang="en-GB" sz="1600" dirty="0"/>
                        <a:t>ECMWF</a:t>
                      </a:r>
                    </a:p>
                  </a:txBody>
                  <a:tcPr/>
                </a:tc>
                <a:tc>
                  <a:txBody>
                    <a:bodyPr/>
                    <a:lstStyle/>
                    <a:p>
                      <a:r>
                        <a:rPr lang="en-GB" sz="1600" dirty="0"/>
                        <a:t>Int.</a:t>
                      </a:r>
                    </a:p>
                  </a:txBody>
                  <a:tcPr/>
                </a:tc>
                <a:extLst>
                  <a:ext uri="{0D108BD9-81ED-4DB2-BD59-A6C34878D82A}">
                    <a16:rowId xmlns:a16="http://schemas.microsoft.com/office/drawing/2014/main" val="2276447208"/>
                  </a:ext>
                </a:extLst>
              </a:tr>
              <a:tr h="306931">
                <a:tc>
                  <a:txBody>
                    <a:bodyPr/>
                    <a:lstStyle/>
                    <a:p>
                      <a:r>
                        <a:rPr lang="en-GB" sz="1600" dirty="0" err="1"/>
                        <a:t>MetNo</a:t>
                      </a:r>
                      <a:endParaRPr lang="en-GB" sz="1600" dirty="0"/>
                    </a:p>
                  </a:txBody>
                  <a:tcPr/>
                </a:tc>
                <a:tc>
                  <a:txBody>
                    <a:bodyPr/>
                    <a:lstStyle/>
                    <a:p>
                      <a:r>
                        <a:rPr lang="en-GB" sz="1600" dirty="0"/>
                        <a:t>Norway</a:t>
                      </a:r>
                    </a:p>
                  </a:txBody>
                  <a:tcPr/>
                </a:tc>
                <a:extLst>
                  <a:ext uri="{0D108BD9-81ED-4DB2-BD59-A6C34878D82A}">
                    <a16:rowId xmlns:a16="http://schemas.microsoft.com/office/drawing/2014/main" val="872079758"/>
                  </a:ext>
                </a:extLst>
              </a:tr>
              <a:tr h="312622">
                <a:tc>
                  <a:txBody>
                    <a:bodyPr/>
                    <a:lstStyle/>
                    <a:p>
                      <a:r>
                        <a:rPr lang="en-GB" sz="1600" dirty="0"/>
                        <a:t>SMHI</a:t>
                      </a:r>
                    </a:p>
                  </a:txBody>
                  <a:tcPr/>
                </a:tc>
                <a:tc>
                  <a:txBody>
                    <a:bodyPr/>
                    <a:lstStyle/>
                    <a:p>
                      <a:r>
                        <a:rPr lang="en-GB" sz="1600" dirty="0"/>
                        <a:t>Sweden</a:t>
                      </a:r>
                    </a:p>
                  </a:txBody>
                  <a:tcPr/>
                </a:tc>
                <a:extLst>
                  <a:ext uri="{0D108BD9-81ED-4DB2-BD59-A6C34878D82A}">
                    <a16:rowId xmlns:a16="http://schemas.microsoft.com/office/drawing/2014/main" val="1574352765"/>
                  </a:ext>
                </a:extLst>
              </a:tr>
              <a:tr h="530154">
                <a:tc>
                  <a:txBody>
                    <a:bodyPr/>
                    <a:lstStyle/>
                    <a:p>
                      <a:r>
                        <a:rPr lang="en-GB" sz="1600" dirty="0" err="1"/>
                        <a:t>Météo</a:t>
                      </a:r>
                      <a:r>
                        <a:rPr lang="en-GB" sz="1600" dirty="0"/>
                        <a:t>-France</a:t>
                      </a:r>
                    </a:p>
                  </a:txBody>
                  <a:tcPr/>
                </a:tc>
                <a:tc>
                  <a:txBody>
                    <a:bodyPr/>
                    <a:lstStyle/>
                    <a:p>
                      <a:r>
                        <a:rPr lang="en-GB" sz="1600" dirty="0"/>
                        <a:t>France</a:t>
                      </a:r>
                    </a:p>
                  </a:txBody>
                  <a:tcPr/>
                </a:tc>
                <a:extLst>
                  <a:ext uri="{0D108BD9-81ED-4DB2-BD59-A6C34878D82A}">
                    <a16:rowId xmlns:a16="http://schemas.microsoft.com/office/drawing/2014/main" val="2502314773"/>
                  </a:ext>
                </a:extLst>
              </a:tr>
              <a:tr h="306931">
                <a:tc>
                  <a:txBody>
                    <a:bodyPr/>
                    <a:lstStyle/>
                    <a:p>
                      <a:r>
                        <a:rPr lang="en-GB" sz="1600" dirty="0"/>
                        <a:t>DWD</a:t>
                      </a:r>
                    </a:p>
                  </a:txBody>
                  <a:tcPr/>
                </a:tc>
                <a:tc>
                  <a:txBody>
                    <a:bodyPr/>
                    <a:lstStyle/>
                    <a:p>
                      <a:r>
                        <a:rPr lang="en-GB" sz="1600" dirty="0"/>
                        <a:t>Germany</a:t>
                      </a:r>
                    </a:p>
                  </a:txBody>
                  <a:tcPr/>
                </a:tc>
                <a:extLst>
                  <a:ext uri="{0D108BD9-81ED-4DB2-BD59-A6C34878D82A}">
                    <a16:rowId xmlns:a16="http://schemas.microsoft.com/office/drawing/2014/main" val="2619197530"/>
                  </a:ext>
                </a:extLst>
              </a:tr>
              <a:tr h="309850">
                <a:tc>
                  <a:txBody>
                    <a:bodyPr/>
                    <a:lstStyle/>
                    <a:p>
                      <a:r>
                        <a:rPr lang="en-GB" sz="1600" dirty="0"/>
                        <a:t>CMCC</a:t>
                      </a:r>
                    </a:p>
                  </a:txBody>
                  <a:tcPr/>
                </a:tc>
                <a:tc>
                  <a:txBody>
                    <a:bodyPr/>
                    <a:lstStyle/>
                    <a:p>
                      <a:r>
                        <a:rPr lang="en-GB" sz="1600" dirty="0"/>
                        <a:t>Italy</a:t>
                      </a:r>
                    </a:p>
                  </a:txBody>
                  <a:tcPr/>
                </a:tc>
                <a:extLst>
                  <a:ext uri="{0D108BD9-81ED-4DB2-BD59-A6C34878D82A}">
                    <a16:rowId xmlns:a16="http://schemas.microsoft.com/office/drawing/2014/main" val="2382831022"/>
                  </a:ext>
                </a:extLst>
              </a:tr>
              <a:tr h="306931">
                <a:tc>
                  <a:txBody>
                    <a:bodyPr/>
                    <a:lstStyle/>
                    <a:p>
                      <a:r>
                        <a:rPr lang="en-GB" sz="1600" dirty="0"/>
                        <a:t>BSC</a:t>
                      </a:r>
                    </a:p>
                  </a:txBody>
                  <a:tcPr/>
                </a:tc>
                <a:tc>
                  <a:txBody>
                    <a:bodyPr/>
                    <a:lstStyle/>
                    <a:p>
                      <a:r>
                        <a:rPr lang="en-GB" sz="1600" dirty="0"/>
                        <a:t>Spain</a:t>
                      </a:r>
                    </a:p>
                  </a:txBody>
                  <a:tcPr/>
                </a:tc>
                <a:extLst>
                  <a:ext uri="{0D108BD9-81ED-4DB2-BD59-A6C34878D82A}">
                    <a16:rowId xmlns:a16="http://schemas.microsoft.com/office/drawing/2014/main" val="4285350314"/>
                  </a:ext>
                </a:extLst>
              </a:tr>
              <a:tr h="306931">
                <a:tc>
                  <a:txBody>
                    <a:bodyPr/>
                    <a:lstStyle/>
                    <a:p>
                      <a:r>
                        <a:rPr lang="en-GB" sz="1600" dirty="0" err="1"/>
                        <a:t>MetO</a:t>
                      </a:r>
                      <a:endParaRPr lang="en-GB" sz="1600" dirty="0"/>
                    </a:p>
                  </a:txBody>
                  <a:tcPr/>
                </a:tc>
                <a:tc>
                  <a:txBody>
                    <a:bodyPr/>
                    <a:lstStyle/>
                    <a:p>
                      <a:r>
                        <a:rPr lang="en-GB" sz="1600" dirty="0"/>
                        <a:t>UK</a:t>
                      </a:r>
                    </a:p>
                  </a:txBody>
                  <a:tcPr/>
                </a:tc>
                <a:extLst>
                  <a:ext uri="{0D108BD9-81ED-4DB2-BD59-A6C34878D82A}">
                    <a16:rowId xmlns:a16="http://schemas.microsoft.com/office/drawing/2014/main" val="2329898588"/>
                  </a:ext>
                </a:extLst>
              </a:tr>
              <a:tr h="306931">
                <a:tc>
                  <a:txBody>
                    <a:bodyPr/>
                    <a:lstStyle/>
                    <a:p>
                      <a:r>
                        <a:rPr lang="en-GB" sz="1600" dirty="0"/>
                        <a:t>DMI</a:t>
                      </a:r>
                    </a:p>
                  </a:txBody>
                  <a:tcPr/>
                </a:tc>
                <a:tc>
                  <a:txBody>
                    <a:bodyPr/>
                    <a:lstStyle/>
                    <a:p>
                      <a:r>
                        <a:rPr lang="en-GB" sz="1600" dirty="0"/>
                        <a:t>Denmark</a:t>
                      </a:r>
                    </a:p>
                  </a:txBody>
                  <a:tcPr/>
                </a:tc>
                <a:extLst>
                  <a:ext uri="{0D108BD9-81ED-4DB2-BD59-A6C34878D82A}">
                    <a16:rowId xmlns:a16="http://schemas.microsoft.com/office/drawing/2014/main" val="4011833353"/>
                  </a:ext>
                </a:extLst>
              </a:tr>
              <a:tr h="309850">
                <a:tc>
                  <a:txBody>
                    <a:bodyPr/>
                    <a:lstStyle/>
                    <a:p>
                      <a:r>
                        <a:rPr lang="en-GB" sz="1600" dirty="0" err="1"/>
                        <a:t>Estellus</a:t>
                      </a:r>
                      <a:endParaRPr lang="en-GB" sz="1600" dirty="0"/>
                    </a:p>
                  </a:txBody>
                  <a:tcPr/>
                </a:tc>
                <a:tc>
                  <a:txBody>
                    <a:bodyPr/>
                    <a:lstStyle/>
                    <a:p>
                      <a:r>
                        <a:rPr lang="en-GB" sz="1600" dirty="0"/>
                        <a:t>France</a:t>
                      </a:r>
                    </a:p>
                  </a:txBody>
                  <a:tcPr/>
                </a:tc>
                <a:extLst>
                  <a:ext uri="{0D108BD9-81ED-4DB2-BD59-A6C34878D82A}">
                    <a16:rowId xmlns:a16="http://schemas.microsoft.com/office/drawing/2014/main" val="4259121221"/>
                  </a:ext>
                </a:extLst>
              </a:tr>
              <a:tr h="306931">
                <a:tc>
                  <a:txBody>
                    <a:bodyPr/>
                    <a:lstStyle/>
                    <a:p>
                      <a:r>
                        <a:rPr lang="en-GB" sz="1600" dirty="0"/>
                        <a:t>IPMA</a:t>
                      </a:r>
                    </a:p>
                  </a:txBody>
                  <a:tcPr/>
                </a:tc>
                <a:tc>
                  <a:txBody>
                    <a:bodyPr/>
                    <a:lstStyle/>
                    <a:p>
                      <a:r>
                        <a:rPr lang="en-GB" sz="1600" dirty="0"/>
                        <a:t>Portugal</a:t>
                      </a:r>
                    </a:p>
                  </a:txBody>
                  <a:tcPr/>
                </a:tc>
                <a:extLst>
                  <a:ext uri="{0D108BD9-81ED-4DB2-BD59-A6C34878D82A}">
                    <a16:rowId xmlns:a16="http://schemas.microsoft.com/office/drawing/2014/main" val="1493936133"/>
                  </a:ext>
                </a:extLst>
              </a:tr>
              <a:tr h="306931">
                <a:tc>
                  <a:txBody>
                    <a:bodyPr/>
                    <a:lstStyle/>
                    <a:p>
                      <a:r>
                        <a:rPr lang="en-GB" sz="1600" dirty="0"/>
                        <a:t>NILU</a:t>
                      </a:r>
                    </a:p>
                  </a:txBody>
                  <a:tcPr/>
                </a:tc>
                <a:tc>
                  <a:txBody>
                    <a:bodyPr/>
                    <a:lstStyle/>
                    <a:p>
                      <a:r>
                        <a:rPr lang="en-GB" sz="1600" dirty="0"/>
                        <a:t>Norway</a:t>
                      </a:r>
                    </a:p>
                  </a:txBody>
                  <a:tcPr/>
                </a:tc>
                <a:extLst>
                  <a:ext uri="{0D108BD9-81ED-4DB2-BD59-A6C34878D82A}">
                    <a16:rowId xmlns:a16="http://schemas.microsoft.com/office/drawing/2014/main" val="3302637295"/>
                  </a:ext>
                </a:extLst>
              </a:tr>
            </a:tbl>
          </a:graphicData>
        </a:graphic>
      </p:graphicFrame>
    </p:spTree>
    <p:extLst>
      <p:ext uri="{BB962C8B-B14F-4D97-AF65-F5344CB8AC3E}">
        <p14:creationId xmlns:p14="http://schemas.microsoft.com/office/powerpoint/2010/main" val="1735378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12</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192195" y="277571"/>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CORSO Horizon Europe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148653" y="744202"/>
            <a:ext cx="9244838" cy="646331"/>
          </a:xfrm>
          <a:prstGeom prst="rect">
            <a:avLst/>
          </a:prstGeom>
          <a:noFill/>
        </p:spPr>
        <p:txBody>
          <a:bodyPr wrap="none" rtlCol="0">
            <a:spAutoFit/>
          </a:bodyPr>
          <a:lstStyle/>
          <a:p>
            <a:pPr marL="285750" indent="-285750">
              <a:buFontTx/>
              <a:buChar char="-"/>
            </a:pPr>
            <a:r>
              <a:rPr lang="en-GB" dirty="0"/>
              <a:t>Development of a unified ensemble-based coupled land-atmosphere data assimilation</a:t>
            </a:r>
          </a:p>
          <a:p>
            <a:endParaRPr lang="en-GB" dirty="0"/>
          </a:p>
        </p:txBody>
      </p:sp>
      <p:sp>
        <p:nvSpPr>
          <p:cNvPr id="6" name="TextBox 5">
            <a:extLst>
              <a:ext uri="{FF2B5EF4-FFF2-40B4-BE49-F238E27FC236}">
                <a16:creationId xmlns:a16="http://schemas.microsoft.com/office/drawing/2014/main" id="{59697DD2-DFAE-BF5B-2C6D-90F352CC6969}"/>
              </a:ext>
            </a:extLst>
          </p:cNvPr>
          <p:cNvSpPr txBox="1"/>
          <p:nvPr/>
        </p:nvSpPr>
        <p:spPr>
          <a:xfrm>
            <a:off x="385752" y="1891055"/>
            <a:ext cx="11420495" cy="2246769"/>
          </a:xfrm>
          <a:prstGeom prst="rect">
            <a:avLst/>
          </a:prstGeom>
          <a:noFill/>
        </p:spPr>
        <p:txBody>
          <a:bodyPr wrap="square" rtlCol="0">
            <a:spAutoFit/>
          </a:bodyPr>
          <a:lstStyle/>
          <a:p>
            <a:r>
              <a:rPr lang="en-GB" sz="2000" b="1" i="0" dirty="0">
                <a:solidFill>
                  <a:srgbClr val="2F3E4F"/>
                </a:solidFill>
                <a:effectLst/>
              </a:rPr>
              <a:t>CORSO</a:t>
            </a:r>
            <a:r>
              <a:rPr lang="en-GB" sz="2000" b="1" baseline="30000" dirty="0">
                <a:solidFill>
                  <a:srgbClr val="2F3E4F"/>
                </a:solidFill>
              </a:rPr>
              <a:t>1</a:t>
            </a:r>
            <a:r>
              <a:rPr lang="en-GB" sz="2000" b="0" i="0" dirty="0">
                <a:solidFill>
                  <a:srgbClr val="2F3E4F"/>
                </a:solidFill>
                <a:effectLst/>
              </a:rPr>
              <a:t>:</a:t>
            </a:r>
          </a:p>
          <a:p>
            <a:pPr algn="l"/>
            <a:r>
              <a:rPr lang="en-GB" sz="2000" b="0" i="0" dirty="0">
                <a:solidFill>
                  <a:srgbClr val="2F3E4F"/>
                </a:solidFill>
                <a:effectLst/>
              </a:rPr>
              <a:t>CO2MVS Research on Supplementary Observations (CORSO)</a:t>
            </a:r>
          </a:p>
          <a:p>
            <a:pPr algn="l"/>
            <a:endParaRPr lang="en-GB" sz="2000" dirty="0">
              <a:solidFill>
                <a:srgbClr val="2F3E4F"/>
              </a:solidFill>
            </a:endParaRPr>
          </a:p>
          <a:p>
            <a:r>
              <a:rPr lang="en-GB" sz="2000" dirty="0"/>
              <a:t>WP4</a:t>
            </a:r>
            <a:r>
              <a:rPr lang="en-GB" sz="2000" b="1" dirty="0"/>
              <a:t>: Enhance the exploitation of satellite observations in coupled land-atmosphere assimilation to constrain vegetation water and carbon cycle variables</a:t>
            </a:r>
            <a:endParaRPr lang="en-GB" sz="2000" b="1" i="0" dirty="0">
              <a:solidFill>
                <a:srgbClr val="2F3E4F"/>
              </a:solidFill>
              <a:effectLst/>
            </a:endParaRPr>
          </a:p>
          <a:p>
            <a:pPr algn="l"/>
            <a:endParaRPr lang="en-GB" sz="2000" dirty="0">
              <a:solidFill>
                <a:srgbClr val="2F3E4F"/>
              </a:solidFill>
            </a:endParaRPr>
          </a:p>
          <a:p>
            <a:pPr algn="l"/>
            <a:r>
              <a:rPr lang="en-GB" sz="2000" b="0" i="0" dirty="0">
                <a:solidFill>
                  <a:srgbClr val="2F3E4F"/>
                </a:solidFill>
                <a:effectLst/>
              </a:rPr>
              <a:t>HE project 2023-2025</a:t>
            </a:r>
            <a:endParaRPr lang="en-GB" sz="2000" b="0" i="0" cap="all" dirty="0">
              <a:solidFill>
                <a:srgbClr val="2F3E4F"/>
              </a:solidFill>
              <a:effectLst/>
            </a:endParaRPr>
          </a:p>
        </p:txBody>
      </p:sp>
      <p:sp>
        <p:nvSpPr>
          <p:cNvPr id="16" name="TextBox 15">
            <a:extLst>
              <a:ext uri="{FF2B5EF4-FFF2-40B4-BE49-F238E27FC236}">
                <a16:creationId xmlns:a16="http://schemas.microsoft.com/office/drawing/2014/main" id="{7706C57D-52BD-04B3-D690-F4B520A5849F}"/>
              </a:ext>
            </a:extLst>
          </p:cNvPr>
          <p:cNvSpPr txBox="1"/>
          <p:nvPr/>
        </p:nvSpPr>
        <p:spPr>
          <a:xfrm>
            <a:off x="385752" y="4721432"/>
            <a:ext cx="3147080" cy="646331"/>
          </a:xfrm>
          <a:prstGeom prst="rect">
            <a:avLst/>
          </a:prstGeom>
          <a:noFill/>
        </p:spPr>
        <p:txBody>
          <a:bodyPr wrap="none" rtlCol="0">
            <a:spAutoFit/>
          </a:bodyPr>
          <a:lstStyle/>
          <a:p>
            <a:r>
              <a:rPr lang="en-GB" dirty="0">
                <a:hlinkClick r:id="rId2"/>
              </a:rPr>
              <a:t>https://www.corso-project.eu/</a:t>
            </a:r>
            <a:endParaRPr lang="en-GB" dirty="0"/>
          </a:p>
          <a:p>
            <a:endParaRPr lang="en-GB" dirty="0"/>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 name="Graphic 19">
            <a:extLst>
              <a:ext uri="{FF2B5EF4-FFF2-40B4-BE49-F238E27FC236}">
                <a16:creationId xmlns:a16="http://schemas.microsoft.com/office/drawing/2014/main" id="{A0F96DEE-3A1B-075C-FD87-6D39D2C3B7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53241" y="2110329"/>
            <a:ext cx="2469319" cy="1166132"/>
          </a:xfrm>
          <a:prstGeom prst="rect">
            <a:avLst/>
          </a:prstGeom>
        </p:spPr>
      </p:pic>
      <p:sp>
        <p:nvSpPr>
          <p:cNvPr id="7" name="TextBox 6">
            <a:extLst>
              <a:ext uri="{FF2B5EF4-FFF2-40B4-BE49-F238E27FC236}">
                <a16:creationId xmlns:a16="http://schemas.microsoft.com/office/drawing/2014/main" id="{4745C497-2AEC-8E25-0CEE-38246A73C951}"/>
              </a:ext>
            </a:extLst>
          </p:cNvPr>
          <p:cNvSpPr txBox="1"/>
          <p:nvPr/>
        </p:nvSpPr>
        <p:spPr>
          <a:xfrm>
            <a:off x="2136251" y="6422142"/>
            <a:ext cx="8884344" cy="369332"/>
          </a:xfrm>
          <a:prstGeom prst="rect">
            <a:avLst/>
          </a:prstGeom>
          <a:solidFill>
            <a:schemeClr val="bg1"/>
          </a:solidFill>
        </p:spPr>
        <p:txBody>
          <a:bodyPr wrap="square" rtlCol="0">
            <a:spAutoFit/>
          </a:bodyPr>
          <a:lstStyle/>
          <a:p>
            <a:r>
              <a:rPr lang="en-GB" sz="900" i="0" baseline="30000" dirty="0">
                <a:solidFill>
                  <a:srgbClr val="172B4D"/>
                </a:solidFill>
                <a:effectLst/>
              </a:rPr>
              <a:t>1</a:t>
            </a:r>
            <a:r>
              <a:rPr lang="en-GB" sz="900" i="0" dirty="0">
                <a:solidFill>
                  <a:srgbClr val="172B4D"/>
                </a:solidFill>
                <a:effectLst/>
              </a:rPr>
              <a:t> The  CORSO project (grant agreement No101082194)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5"/>
          <a:stretch>
            <a:fillRect/>
          </a:stretch>
        </p:blipFill>
        <p:spPr>
          <a:xfrm>
            <a:off x="9553242" y="3581539"/>
            <a:ext cx="1988160" cy="2014320"/>
          </a:xfrm>
          <a:prstGeom prst="rect">
            <a:avLst/>
          </a:prstGeom>
        </p:spPr>
      </p:pic>
    </p:spTree>
    <p:extLst>
      <p:ext uri="{BB962C8B-B14F-4D97-AF65-F5344CB8AC3E}">
        <p14:creationId xmlns:p14="http://schemas.microsoft.com/office/powerpoint/2010/main" val="611301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13</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192195" y="277571"/>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CORSO Horizon Europe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148653" y="744202"/>
            <a:ext cx="9244838" cy="646331"/>
          </a:xfrm>
          <a:prstGeom prst="rect">
            <a:avLst/>
          </a:prstGeom>
          <a:noFill/>
        </p:spPr>
        <p:txBody>
          <a:bodyPr wrap="none" rtlCol="0">
            <a:spAutoFit/>
          </a:bodyPr>
          <a:lstStyle/>
          <a:p>
            <a:pPr marL="285750" indent="-285750">
              <a:buFontTx/>
              <a:buChar char="-"/>
            </a:pPr>
            <a:r>
              <a:rPr lang="en-GB" dirty="0"/>
              <a:t>Development of a unified ensemble-based coupled land-atmosphere data assimilation</a:t>
            </a:r>
          </a:p>
          <a:p>
            <a:endParaRPr lang="en-GB" dirty="0"/>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 name="Graphic 19">
            <a:extLst>
              <a:ext uri="{FF2B5EF4-FFF2-40B4-BE49-F238E27FC236}">
                <a16:creationId xmlns:a16="http://schemas.microsoft.com/office/drawing/2014/main" id="{A0F96DEE-3A1B-075C-FD87-6D39D2C3B7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22680" y="224091"/>
            <a:ext cx="2469319" cy="1166132"/>
          </a:xfrm>
          <a:prstGeom prst="rect">
            <a:avLst/>
          </a:prstGeom>
        </p:spPr>
      </p:pic>
      <p:sp>
        <p:nvSpPr>
          <p:cNvPr id="7" name="TextBox 6">
            <a:extLst>
              <a:ext uri="{FF2B5EF4-FFF2-40B4-BE49-F238E27FC236}">
                <a16:creationId xmlns:a16="http://schemas.microsoft.com/office/drawing/2014/main" id="{4745C497-2AEC-8E25-0CEE-38246A73C951}"/>
              </a:ext>
            </a:extLst>
          </p:cNvPr>
          <p:cNvSpPr txBox="1"/>
          <p:nvPr/>
        </p:nvSpPr>
        <p:spPr>
          <a:xfrm>
            <a:off x="2136251" y="6422142"/>
            <a:ext cx="8884344" cy="369332"/>
          </a:xfrm>
          <a:prstGeom prst="rect">
            <a:avLst/>
          </a:prstGeom>
          <a:solidFill>
            <a:schemeClr val="bg1"/>
          </a:solidFill>
        </p:spPr>
        <p:txBody>
          <a:bodyPr wrap="square" rtlCol="0">
            <a:spAutoFit/>
          </a:bodyPr>
          <a:lstStyle/>
          <a:p>
            <a:r>
              <a:rPr lang="en-GB" sz="900" i="0" baseline="30000" dirty="0">
                <a:solidFill>
                  <a:srgbClr val="172B4D"/>
                </a:solidFill>
                <a:effectLst/>
              </a:rPr>
              <a:t>1</a:t>
            </a:r>
            <a:r>
              <a:rPr lang="en-GB" sz="900" i="0" dirty="0">
                <a:solidFill>
                  <a:srgbClr val="172B4D"/>
                </a:solidFill>
                <a:effectLst/>
              </a:rPr>
              <a:t> The  CORSO project (grant agreement No101082194)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4"/>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435191" y="1390223"/>
            <a:ext cx="9805089" cy="3670236"/>
          </a:xfrm>
          <a:prstGeom prst="rect">
            <a:avLst/>
          </a:prstGeom>
          <a:noFill/>
        </p:spPr>
        <p:txBody>
          <a:bodyPr wrap="square" rtlCol="0">
            <a:spAutoFit/>
          </a:bodyPr>
          <a:lstStyle/>
          <a:p>
            <a:pPr lvl="0">
              <a:spcAft>
                <a:spcPts val="300"/>
              </a:spcAft>
              <a:tabLst>
                <a:tab pos="228600" algn="l"/>
              </a:tabLst>
            </a:pPr>
            <a:r>
              <a:rPr lang="en-GB" sz="2000" dirty="0"/>
              <a:t>Enhance the exploitation of satellite observations in coupled land-atmosphere assimilation to constrain vegetation water and carbon cycle variables:</a:t>
            </a:r>
          </a:p>
          <a:p>
            <a:pPr lvl="0">
              <a:spcAft>
                <a:spcPts val="300"/>
              </a:spcAft>
              <a:tabLst>
                <a:tab pos="228600" algn="l"/>
              </a:tabLst>
            </a:pPr>
            <a:endParaRPr lang="en-GB" sz="2000" dirty="0"/>
          </a:p>
          <a:p>
            <a:pPr marL="342900" lvl="0" indent="-342900">
              <a:spcAft>
                <a:spcPts val="300"/>
              </a:spcAft>
              <a:buFontTx/>
              <a:buChar char="-"/>
              <a:tabLst>
                <a:tab pos="228600" algn="l"/>
              </a:tabLst>
            </a:pPr>
            <a:r>
              <a:rPr lang="en-GB" sz="2000" dirty="0">
                <a:solidFill>
                  <a:srgbClr val="172B4D"/>
                </a:solidFill>
                <a:latin typeface="-apple-system"/>
              </a:rPr>
              <a:t>E</a:t>
            </a:r>
            <a:r>
              <a:rPr lang="en-GB" sz="2000" b="0" i="0" dirty="0">
                <a:solidFill>
                  <a:srgbClr val="172B4D"/>
                </a:solidFill>
                <a:effectLst/>
                <a:latin typeface="-apple-system"/>
              </a:rPr>
              <a:t>xtend the assimilation of observations that we already use for NWP but not yet for CO2MVS, such as SMOS and ASCAT, to analyse vegetation variables,</a:t>
            </a:r>
          </a:p>
          <a:p>
            <a:pPr marL="342900" lvl="0" indent="-342900">
              <a:spcAft>
                <a:spcPts val="300"/>
              </a:spcAft>
              <a:buFontTx/>
              <a:buChar char="-"/>
              <a:tabLst>
                <a:tab pos="228600" algn="l"/>
              </a:tabLst>
            </a:pPr>
            <a:r>
              <a:rPr lang="en-GB" sz="2000" dirty="0">
                <a:solidFill>
                  <a:srgbClr val="172B4D"/>
                </a:solidFill>
                <a:latin typeface="-apple-system"/>
              </a:rPr>
              <a:t>D</a:t>
            </a:r>
            <a:r>
              <a:rPr lang="en-GB" sz="2000" b="0" i="0" dirty="0">
                <a:solidFill>
                  <a:srgbClr val="172B4D"/>
                </a:solidFill>
                <a:effectLst/>
                <a:latin typeface="-apple-system"/>
              </a:rPr>
              <a:t>evelop assimilation of existing observations that are not yet used such as SIF observations,</a:t>
            </a:r>
          </a:p>
          <a:p>
            <a:pPr marL="342900" lvl="0" indent="-342900">
              <a:spcAft>
                <a:spcPts val="300"/>
              </a:spcAft>
              <a:buFontTx/>
              <a:buChar char="-"/>
              <a:tabLst>
                <a:tab pos="228600" algn="l"/>
              </a:tabLst>
            </a:pPr>
            <a:r>
              <a:rPr lang="en-GB" sz="2000" dirty="0">
                <a:solidFill>
                  <a:srgbClr val="172B4D"/>
                </a:solidFill>
                <a:latin typeface="-apple-system"/>
              </a:rPr>
              <a:t>P</a:t>
            </a:r>
            <a:r>
              <a:rPr lang="en-GB" sz="2000" b="0" i="0" dirty="0">
                <a:solidFill>
                  <a:srgbClr val="172B4D"/>
                </a:solidFill>
                <a:effectLst/>
                <a:latin typeface="-apple-system"/>
              </a:rPr>
              <a:t>ave the way for future observations assimilation such as </a:t>
            </a:r>
            <a:r>
              <a:rPr lang="en-GB" sz="2000" b="0" i="0" dirty="0" err="1">
                <a:solidFill>
                  <a:srgbClr val="172B4D"/>
                </a:solidFill>
                <a:effectLst/>
                <a:latin typeface="-apple-system"/>
              </a:rPr>
              <a:t>Metop</a:t>
            </a:r>
            <a:r>
              <a:rPr lang="en-GB" sz="2000" b="0" i="0" dirty="0">
                <a:solidFill>
                  <a:srgbClr val="172B4D"/>
                </a:solidFill>
                <a:effectLst/>
                <a:latin typeface="-apple-system"/>
              </a:rPr>
              <a:t>-SG/SCA, Copernicus Expansion CO2 and CIMR missions, which are all relevant to consistently constrain vegetation and carbon fluxes in CO2MVS</a:t>
            </a:r>
            <a:r>
              <a:rPr lang="en-GB" sz="2000" dirty="0"/>
              <a:t>	</a:t>
            </a:r>
          </a:p>
          <a:p>
            <a:pPr lvl="0">
              <a:spcAft>
                <a:spcPts val="300"/>
              </a:spcAft>
              <a:tabLst>
                <a:tab pos="228600" algn="l"/>
              </a:tabLst>
            </a:pPr>
            <a:endParaRPr lang="en-US" sz="2000" dirty="0"/>
          </a:p>
        </p:txBody>
      </p:sp>
      <p:graphicFrame>
        <p:nvGraphicFramePr>
          <p:cNvPr id="3" name="Table 5">
            <a:extLst>
              <a:ext uri="{FF2B5EF4-FFF2-40B4-BE49-F238E27FC236}">
                <a16:creationId xmlns:a16="http://schemas.microsoft.com/office/drawing/2014/main" id="{5863FB55-3035-F8FE-0FB5-D5C4328742A6}"/>
              </a:ext>
            </a:extLst>
          </p:cNvPr>
          <p:cNvGraphicFramePr>
            <a:graphicFrameLocks noGrp="1"/>
          </p:cNvGraphicFramePr>
          <p:nvPr>
            <p:extLst>
              <p:ext uri="{D42A27DB-BD31-4B8C-83A1-F6EECF244321}">
                <p14:modId xmlns:p14="http://schemas.microsoft.com/office/powerpoint/2010/main" val="137724357"/>
              </p:ext>
            </p:extLst>
          </p:nvPr>
        </p:nvGraphicFramePr>
        <p:xfrm>
          <a:off x="10146295" y="3632317"/>
          <a:ext cx="1874078" cy="2595880"/>
        </p:xfrm>
        <a:graphic>
          <a:graphicData uri="http://schemas.openxmlformats.org/drawingml/2006/table">
            <a:tbl>
              <a:tblPr firstRow="1" bandRow="1">
                <a:tableStyleId>{5C22544A-7EE6-4342-B048-85BDC9FD1C3A}</a:tableStyleId>
              </a:tblPr>
              <a:tblGrid>
                <a:gridCol w="1874078">
                  <a:extLst>
                    <a:ext uri="{9D8B030D-6E8A-4147-A177-3AD203B41FA5}">
                      <a16:colId xmlns:a16="http://schemas.microsoft.com/office/drawing/2014/main" val="2813782939"/>
                    </a:ext>
                  </a:extLst>
                </a:gridCol>
              </a:tblGrid>
              <a:tr h="370840">
                <a:tc>
                  <a:txBody>
                    <a:bodyPr/>
                    <a:lstStyle/>
                    <a:p>
                      <a:r>
                        <a:rPr lang="en-GB" dirty="0"/>
                        <a:t>Partners WP4</a:t>
                      </a:r>
                    </a:p>
                  </a:txBody>
                  <a:tcPr/>
                </a:tc>
                <a:extLst>
                  <a:ext uri="{0D108BD9-81ED-4DB2-BD59-A6C34878D82A}">
                    <a16:rowId xmlns:a16="http://schemas.microsoft.com/office/drawing/2014/main" val="1658365582"/>
                  </a:ext>
                </a:extLst>
              </a:tr>
              <a:tr h="370840">
                <a:tc>
                  <a:txBody>
                    <a:bodyPr/>
                    <a:lstStyle/>
                    <a:p>
                      <a:r>
                        <a:rPr lang="en-GB" dirty="0"/>
                        <a:t>ECMWF</a:t>
                      </a:r>
                    </a:p>
                  </a:txBody>
                  <a:tcPr/>
                </a:tc>
                <a:extLst>
                  <a:ext uri="{0D108BD9-81ED-4DB2-BD59-A6C34878D82A}">
                    <a16:rowId xmlns:a16="http://schemas.microsoft.com/office/drawing/2014/main" val="1074583322"/>
                  </a:ext>
                </a:extLst>
              </a:tr>
              <a:tr h="370840">
                <a:tc>
                  <a:txBody>
                    <a:bodyPr/>
                    <a:lstStyle/>
                    <a:p>
                      <a:r>
                        <a:rPr lang="en-GB" dirty="0"/>
                        <a:t>CEA (LSCE)</a:t>
                      </a:r>
                    </a:p>
                  </a:txBody>
                  <a:tcPr/>
                </a:tc>
                <a:extLst>
                  <a:ext uri="{0D108BD9-81ED-4DB2-BD59-A6C34878D82A}">
                    <a16:rowId xmlns:a16="http://schemas.microsoft.com/office/drawing/2014/main" val="3003056269"/>
                  </a:ext>
                </a:extLst>
              </a:tr>
              <a:tr h="370840">
                <a:tc>
                  <a:txBody>
                    <a:bodyPr/>
                    <a:lstStyle/>
                    <a:p>
                      <a:r>
                        <a:rPr lang="en-GB" dirty="0" err="1"/>
                        <a:t>iLab</a:t>
                      </a:r>
                      <a:endParaRPr lang="en-GB" dirty="0"/>
                    </a:p>
                  </a:txBody>
                  <a:tcPr/>
                </a:tc>
                <a:extLst>
                  <a:ext uri="{0D108BD9-81ED-4DB2-BD59-A6C34878D82A}">
                    <a16:rowId xmlns:a16="http://schemas.microsoft.com/office/drawing/2014/main" val="603325976"/>
                  </a:ext>
                </a:extLst>
              </a:tr>
              <a:tr h="370840">
                <a:tc>
                  <a:txBody>
                    <a:bodyPr/>
                    <a:lstStyle/>
                    <a:p>
                      <a:r>
                        <a:rPr lang="en-GB" dirty="0" err="1"/>
                        <a:t>Meteo</a:t>
                      </a:r>
                      <a:r>
                        <a:rPr lang="en-GB" dirty="0"/>
                        <a:t>-France</a:t>
                      </a:r>
                    </a:p>
                  </a:txBody>
                  <a:tcPr/>
                </a:tc>
                <a:extLst>
                  <a:ext uri="{0D108BD9-81ED-4DB2-BD59-A6C34878D82A}">
                    <a16:rowId xmlns:a16="http://schemas.microsoft.com/office/drawing/2014/main" val="2874633254"/>
                  </a:ext>
                </a:extLst>
              </a:tr>
              <a:tr h="370840">
                <a:tc>
                  <a:txBody>
                    <a:bodyPr/>
                    <a:lstStyle/>
                    <a:p>
                      <a:r>
                        <a:rPr lang="en-GB" dirty="0"/>
                        <a:t>U Lund</a:t>
                      </a:r>
                    </a:p>
                  </a:txBody>
                  <a:tcPr/>
                </a:tc>
                <a:extLst>
                  <a:ext uri="{0D108BD9-81ED-4DB2-BD59-A6C34878D82A}">
                    <a16:rowId xmlns:a16="http://schemas.microsoft.com/office/drawing/2014/main" val="1154768333"/>
                  </a:ext>
                </a:extLst>
              </a:tr>
              <a:tr h="370840">
                <a:tc>
                  <a:txBody>
                    <a:bodyPr/>
                    <a:lstStyle/>
                    <a:p>
                      <a:r>
                        <a:rPr lang="en-GB" dirty="0"/>
                        <a:t>EMPA</a:t>
                      </a:r>
                    </a:p>
                  </a:txBody>
                  <a:tcPr/>
                </a:tc>
                <a:extLst>
                  <a:ext uri="{0D108BD9-81ED-4DB2-BD59-A6C34878D82A}">
                    <a16:rowId xmlns:a16="http://schemas.microsoft.com/office/drawing/2014/main" val="1752866912"/>
                  </a:ext>
                </a:extLst>
              </a:tr>
            </a:tbl>
          </a:graphicData>
        </a:graphic>
      </p:graphicFrame>
    </p:spTree>
    <p:extLst>
      <p:ext uri="{BB962C8B-B14F-4D97-AF65-F5344CB8AC3E}">
        <p14:creationId xmlns:p14="http://schemas.microsoft.com/office/powerpoint/2010/main" val="3499998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60E22-1C29-4B11-91CF-592EF1C90D7A}"/>
              </a:ext>
            </a:extLst>
          </p:cNvPr>
          <p:cNvSpPr>
            <a:spLocks noGrp="1"/>
          </p:cNvSpPr>
          <p:nvPr>
            <p:ph type="title"/>
          </p:nvPr>
        </p:nvSpPr>
        <p:spPr>
          <a:xfrm>
            <a:off x="459795" y="4931954"/>
            <a:ext cx="10837399" cy="1396088"/>
          </a:xfrm>
        </p:spPr>
        <p:txBody>
          <a:bodyPr/>
          <a:lstStyle/>
          <a:p>
            <a:r>
              <a:rPr lang="en-GB" sz="2000" b="1" dirty="0">
                <a:solidFill>
                  <a:srgbClr val="1F497D"/>
                </a:solidFill>
                <a:latin typeface="+mn-lt"/>
              </a:rPr>
              <a:t>Special Collection Quarterly Journal of The Royal Meteorological Society “Coupled Earth system data assimilation” </a:t>
            </a:r>
            <a:r>
              <a:rPr lang="en-GB" sz="2000" dirty="0">
                <a:latin typeface="+mn-lt"/>
              </a:rPr>
              <a:t>Submission deadline: 31 December 2023</a:t>
            </a:r>
            <a:br>
              <a:rPr lang="en-GB" sz="2000" dirty="0">
                <a:latin typeface="+mn-lt"/>
              </a:rPr>
            </a:br>
            <a:r>
              <a:rPr lang="en-GB" sz="2000" dirty="0">
                <a:latin typeface="+mn-lt"/>
                <a:hlinkClick r:id="rId2"/>
              </a:rPr>
              <a:t>https://rmets.onlinelibrary.wiley.com/</a:t>
            </a:r>
            <a:br>
              <a:rPr lang="en-GB" sz="2000" dirty="0">
                <a:latin typeface="+mn-lt"/>
              </a:rPr>
            </a:br>
            <a:br>
              <a:rPr lang="en-GB" sz="2000" b="1" dirty="0">
                <a:solidFill>
                  <a:srgbClr val="1F497D"/>
                </a:solidFill>
                <a:latin typeface="+mn-lt"/>
              </a:rPr>
            </a:br>
            <a:br>
              <a:rPr lang="en-GB" sz="2000" b="1" dirty="0">
                <a:solidFill>
                  <a:srgbClr val="1F497D"/>
                </a:solidFill>
                <a:latin typeface="+mn-lt"/>
              </a:rPr>
            </a:br>
            <a:br>
              <a:rPr lang="en-GB" sz="2000" b="1" dirty="0">
                <a:solidFill>
                  <a:schemeClr val="tx1"/>
                </a:solidFill>
                <a:latin typeface="+mn-lt"/>
              </a:rPr>
            </a:br>
            <a:endParaRPr lang="fr-FR" sz="2000" b="1" dirty="0">
              <a:solidFill>
                <a:schemeClr val="tx1"/>
              </a:solidFill>
              <a:latin typeface="+mn-lt"/>
            </a:endParaRPr>
          </a:p>
        </p:txBody>
      </p:sp>
      <p:sp>
        <p:nvSpPr>
          <p:cNvPr id="3" name="Title 1">
            <a:extLst>
              <a:ext uri="{FF2B5EF4-FFF2-40B4-BE49-F238E27FC236}">
                <a16:creationId xmlns:a16="http://schemas.microsoft.com/office/drawing/2014/main" id="{1B1C3644-FADC-6917-BBAC-478BEC7E728B}"/>
              </a:ext>
            </a:extLst>
          </p:cNvPr>
          <p:cNvSpPr txBox="1">
            <a:spLocks/>
          </p:cNvSpPr>
          <p:nvPr/>
        </p:nvSpPr>
        <p:spPr>
          <a:xfrm>
            <a:off x="524075" y="3659887"/>
            <a:ext cx="8852153" cy="427986"/>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sz="2000" dirty="0">
                <a:hlinkClick r:id="rId3"/>
              </a:rPr>
              <a:t>https://rmets.onlinelibrary.wiley.com/doi/full/10.1002/qj.4330</a:t>
            </a:r>
            <a:endParaRPr lang="en-GB" sz="2000" dirty="0"/>
          </a:p>
          <a:p>
            <a:endParaRPr lang="fr-FR" b="1" dirty="0">
              <a:solidFill>
                <a:schemeClr val="tx1"/>
              </a:solidFill>
              <a:latin typeface="+mn-lt"/>
            </a:endParaRPr>
          </a:p>
        </p:txBody>
      </p:sp>
      <p:pic>
        <p:nvPicPr>
          <p:cNvPr id="9" name="Picture 8" descr="A screenshot of a computer&#10;&#10;Description automatically generated with low confidence">
            <a:extLst>
              <a:ext uri="{FF2B5EF4-FFF2-40B4-BE49-F238E27FC236}">
                <a16:creationId xmlns:a16="http://schemas.microsoft.com/office/drawing/2014/main" id="{11088979-E216-9141-F7FA-D9E2196A31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795" y="122256"/>
            <a:ext cx="7772400" cy="3491464"/>
          </a:xfrm>
          <a:prstGeom prst="rect">
            <a:avLst/>
          </a:prstGeom>
        </p:spPr>
      </p:pic>
    </p:spTree>
    <p:extLst>
      <p:ext uri="{BB962C8B-B14F-4D97-AF65-F5344CB8AC3E}">
        <p14:creationId xmlns:p14="http://schemas.microsoft.com/office/powerpoint/2010/main" val="3801754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15</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298520" y="251656"/>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Agenda</a:t>
            </a:r>
          </a:p>
        </p:txBody>
      </p:sp>
      <p:sp>
        <p:nvSpPr>
          <p:cNvPr id="17" name="TextBox 16">
            <a:extLst>
              <a:ext uri="{FF2B5EF4-FFF2-40B4-BE49-F238E27FC236}">
                <a16:creationId xmlns:a16="http://schemas.microsoft.com/office/drawing/2014/main" id="{B4EAE7B5-2CF6-BDE6-D4C2-81B168DE2B11}"/>
              </a:ext>
            </a:extLst>
          </p:cNvPr>
          <p:cNvSpPr txBox="1"/>
          <p:nvPr/>
        </p:nvSpPr>
        <p:spPr>
          <a:xfrm>
            <a:off x="420915" y="3729738"/>
            <a:ext cx="1467068" cy="923330"/>
          </a:xfrm>
          <a:prstGeom prst="rect">
            <a:avLst/>
          </a:prstGeom>
          <a:noFill/>
        </p:spPr>
        <p:txBody>
          <a:bodyPr wrap="none" rtlCol="0">
            <a:spAutoFit/>
          </a:bodyPr>
          <a:lstStyle/>
          <a:p>
            <a:pPr algn="ctr"/>
            <a:r>
              <a:rPr lang="en-GB" b="1" dirty="0"/>
              <a:t>1-David</a:t>
            </a:r>
          </a:p>
          <a:p>
            <a:pPr algn="ctr"/>
            <a:r>
              <a:rPr lang="en-GB" dirty="0"/>
              <a:t>ASCAT DA</a:t>
            </a:r>
          </a:p>
          <a:p>
            <a:pPr algn="ctr"/>
            <a:r>
              <a:rPr lang="en-GB" dirty="0"/>
              <a:t>Adaptive BC</a:t>
            </a:r>
          </a:p>
        </p:txBody>
      </p:sp>
      <p:sp>
        <p:nvSpPr>
          <p:cNvPr id="20" name="TextBox 19">
            <a:extLst>
              <a:ext uri="{FF2B5EF4-FFF2-40B4-BE49-F238E27FC236}">
                <a16:creationId xmlns:a16="http://schemas.microsoft.com/office/drawing/2014/main" id="{D4368B5E-0253-7C9F-A3E2-C7F802CF8844}"/>
              </a:ext>
            </a:extLst>
          </p:cNvPr>
          <p:cNvSpPr txBox="1"/>
          <p:nvPr/>
        </p:nvSpPr>
        <p:spPr>
          <a:xfrm>
            <a:off x="1663349" y="4771995"/>
            <a:ext cx="2078453" cy="923330"/>
          </a:xfrm>
          <a:prstGeom prst="rect">
            <a:avLst/>
          </a:prstGeom>
          <a:noFill/>
        </p:spPr>
        <p:txBody>
          <a:bodyPr wrap="none" rtlCol="0">
            <a:spAutoFit/>
          </a:bodyPr>
          <a:lstStyle/>
          <a:p>
            <a:pPr algn="ctr"/>
            <a:r>
              <a:rPr lang="en-GB" b="1" dirty="0"/>
              <a:t>2-Pete -&gt; Kirsti</a:t>
            </a:r>
          </a:p>
          <a:p>
            <a:pPr algn="ctr"/>
            <a:r>
              <a:rPr lang="en-GB" dirty="0"/>
              <a:t>SMOS</a:t>
            </a:r>
          </a:p>
          <a:p>
            <a:pPr algn="ctr"/>
            <a:r>
              <a:rPr lang="en-GB" dirty="0"/>
              <a:t>NN, TB monitoring</a:t>
            </a:r>
          </a:p>
        </p:txBody>
      </p:sp>
      <p:sp>
        <p:nvSpPr>
          <p:cNvPr id="22" name="TextBox 21">
            <a:extLst>
              <a:ext uri="{FF2B5EF4-FFF2-40B4-BE49-F238E27FC236}">
                <a16:creationId xmlns:a16="http://schemas.microsoft.com/office/drawing/2014/main" id="{B1165403-BDCA-18A6-877F-A1C8F795BF7C}"/>
              </a:ext>
            </a:extLst>
          </p:cNvPr>
          <p:cNvSpPr txBox="1"/>
          <p:nvPr/>
        </p:nvSpPr>
        <p:spPr>
          <a:xfrm>
            <a:off x="3524579" y="3719010"/>
            <a:ext cx="2082621" cy="923330"/>
          </a:xfrm>
          <a:prstGeom prst="rect">
            <a:avLst/>
          </a:prstGeom>
          <a:noFill/>
        </p:spPr>
        <p:txBody>
          <a:bodyPr wrap="none" rtlCol="0">
            <a:spAutoFit/>
          </a:bodyPr>
          <a:lstStyle/>
          <a:p>
            <a:pPr algn="ctr"/>
            <a:r>
              <a:rPr lang="en-GB" b="1" dirty="0"/>
              <a:t>2-Pete</a:t>
            </a:r>
          </a:p>
          <a:p>
            <a:pPr algn="ctr"/>
            <a:r>
              <a:rPr lang="en-GB" dirty="0"/>
              <a:t>LAI analysis </a:t>
            </a:r>
          </a:p>
          <a:p>
            <a:pPr algn="ctr"/>
            <a:r>
              <a:rPr lang="en-GB" dirty="0"/>
              <a:t>based on VOD DA</a:t>
            </a:r>
          </a:p>
        </p:txBody>
      </p:sp>
      <p:sp>
        <p:nvSpPr>
          <p:cNvPr id="23" name="TextBox 22">
            <a:extLst>
              <a:ext uri="{FF2B5EF4-FFF2-40B4-BE49-F238E27FC236}">
                <a16:creationId xmlns:a16="http://schemas.microsoft.com/office/drawing/2014/main" id="{8F67ECE8-EA5E-2C57-6040-7872AE49DB92}"/>
              </a:ext>
            </a:extLst>
          </p:cNvPr>
          <p:cNvSpPr txBox="1"/>
          <p:nvPr/>
        </p:nvSpPr>
        <p:spPr>
          <a:xfrm>
            <a:off x="6972912" y="5221057"/>
            <a:ext cx="2544286" cy="1200329"/>
          </a:xfrm>
          <a:prstGeom prst="rect">
            <a:avLst/>
          </a:prstGeom>
          <a:noFill/>
        </p:spPr>
        <p:txBody>
          <a:bodyPr wrap="none" rtlCol="0">
            <a:spAutoFit/>
          </a:bodyPr>
          <a:lstStyle/>
          <a:p>
            <a:pPr algn="ctr"/>
            <a:r>
              <a:rPr lang="en-GB" b="1" dirty="0"/>
              <a:t>6-Ewan</a:t>
            </a:r>
          </a:p>
          <a:p>
            <a:pPr algn="ctr"/>
            <a:r>
              <a:rPr lang="en-GB" dirty="0"/>
              <a:t>SEKF B, Ensemble DA</a:t>
            </a:r>
          </a:p>
          <a:p>
            <a:pPr algn="ctr"/>
            <a:r>
              <a:rPr lang="en-GB" dirty="0"/>
              <a:t>Observation operators</a:t>
            </a:r>
          </a:p>
          <a:p>
            <a:pPr algn="ctr"/>
            <a:endParaRPr lang="en-GB" dirty="0"/>
          </a:p>
        </p:txBody>
      </p:sp>
      <p:sp>
        <p:nvSpPr>
          <p:cNvPr id="24" name="TextBox 23">
            <a:extLst>
              <a:ext uri="{FF2B5EF4-FFF2-40B4-BE49-F238E27FC236}">
                <a16:creationId xmlns:a16="http://schemas.microsoft.com/office/drawing/2014/main" id="{30B7B5D3-754B-373E-8675-BF1CD6F1D49A}"/>
              </a:ext>
            </a:extLst>
          </p:cNvPr>
          <p:cNvSpPr txBox="1"/>
          <p:nvPr/>
        </p:nvSpPr>
        <p:spPr>
          <a:xfrm>
            <a:off x="9336615" y="4329826"/>
            <a:ext cx="2681503" cy="646331"/>
          </a:xfrm>
          <a:prstGeom prst="rect">
            <a:avLst/>
          </a:prstGeom>
          <a:noFill/>
        </p:spPr>
        <p:txBody>
          <a:bodyPr wrap="none" rtlCol="0">
            <a:spAutoFit/>
          </a:bodyPr>
          <a:lstStyle/>
          <a:p>
            <a:pPr algn="ctr"/>
            <a:r>
              <a:rPr lang="en-GB" b="1" dirty="0"/>
              <a:t>4-Christoph</a:t>
            </a:r>
          </a:p>
          <a:p>
            <a:pPr algn="ctr"/>
            <a:r>
              <a:rPr lang="en-GB" dirty="0"/>
              <a:t>Soil T and snow T SEKF</a:t>
            </a:r>
          </a:p>
        </p:txBody>
      </p:sp>
      <p:sp>
        <p:nvSpPr>
          <p:cNvPr id="25" name="TextBox 24">
            <a:extLst>
              <a:ext uri="{FF2B5EF4-FFF2-40B4-BE49-F238E27FC236}">
                <a16:creationId xmlns:a16="http://schemas.microsoft.com/office/drawing/2014/main" id="{13DE4A49-7BA6-FCCE-1DEC-81EFFA56A867}"/>
              </a:ext>
            </a:extLst>
          </p:cNvPr>
          <p:cNvSpPr txBox="1"/>
          <p:nvPr/>
        </p:nvSpPr>
        <p:spPr>
          <a:xfrm>
            <a:off x="5556437" y="3807261"/>
            <a:ext cx="2788007" cy="1477328"/>
          </a:xfrm>
          <a:prstGeom prst="rect">
            <a:avLst/>
          </a:prstGeom>
          <a:noFill/>
        </p:spPr>
        <p:txBody>
          <a:bodyPr wrap="none" rtlCol="0">
            <a:spAutoFit/>
          </a:bodyPr>
          <a:lstStyle/>
          <a:p>
            <a:pPr algn="ctr"/>
            <a:r>
              <a:rPr lang="en-GB" b="1" dirty="0"/>
              <a:t>5-Sébastien</a:t>
            </a:r>
          </a:p>
          <a:p>
            <a:pPr algn="ctr"/>
            <a:r>
              <a:rPr lang="en-GB" dirty="0"/>
              <a:t>Observation operators</a:t>
            </a:r>
          </a:p>
          <a:p>
            <a:pPr algn="ctr"/>
            <a:r>
              <a:rPr lang="en-GB" dirty="0"/>
              <a:t>ASCAT, PMW, SIF</a:t>
            </a:r>
          </a:p>
          <a:p>
            <a:pPr algn="ctr"/>
            <a:r>
              <a:rPr lang="en-GB" dirty="0"/>
              <a:t>Coupled DA for CO2MVS</a:t>
            </a:r>
          </a:p>
          <a:p>
            <a:pPr algn="ctr"/>
            <a:endParaRPr lang="en-GB" dirty="0"/>
          </a:p>
        </p:txBody>
      </p:sp>
      <p:sp>
        <p:nvSpPr>
          <p:cNvPr id="26" name="TextBox 25">
            <a:extLst>
              <a:ext uri="{FF2B5EF4-FFF2-40B4-BE49-F238E27FC236}">
                <a16:creationId xmlns:a16="http://schemas.microsoft.com/office/drawing/2014/main" id="{B605536D-6E32-C7D5-CE91-085CF4A29AE8}"/>
              </a:ext>
            </a:extLst>
          </p:cNvPr>
          <p:cNvSpPr txBox="1"/>
          <p:nvPr/>
        </p:nvSpPr>
        <p:spPr>
          <a:xfrm>
            <a:off x="9337663" y="5408738"/>
            <a:ext cx="2467343" cy="923330"/>
          </a:xfrm>
          <a:prstGeom prst="rect">
            <a:avLst/>
          </a:prstGeom>
          <a:noFill/>
        </p:spPr>
        <p:txBody>
          <a:bodyPr wrap="none" rtlCol="0">
            <a:spAutoFit/>
          </a:bodyPr>
          <a:lstStyle/>
          <a:p>
            <a:pPr algn="ctr"/>
            <a:r>
              <a:rPr lang="en-GB" b="1" dirty="0"/>
              <a:t>Pete</a:t>
            </a:r>
          </a:p>
          <a:p>
            <a:pPr algn="ctr"/>
            <a:r>
              <a:rPr lang="en-GB" dirty="0"/>
              <a:t>Outer loop coupling</a:t>
            </a:r>
          </a:p>
          <a:p>
            <a:pPr algn="ctr"/>
            <a:r>
              <a:rPr lang="en-GB" dirty="0"/>
              <a:t>Observation operators</a:t>
            </a:r>
          </a:p>
        </p:txBody>
      </p:sp>
      <p:sp>
        <p:nvSpPr>
          <p:cNvPr id="27" name="TextBox 26">
            <a:extLst>
              <a:ext uri="{FF2B5EF4-FFF2-40B4-BE49-F238E27FC236}">
                <a16:creationId xmlns:a16="http://schemas.microsoft.com/office/drawing/2014/main" id="{23A1A192-14D8-61A3-C8EE-574C587508AB}"/>
              </a:ext>
            </a:extLst>
          </p:cNvPr>
          <p:cNvSpPr txBox="1"/>
          <p:nvPr/>
        </p:nvSpPr>
        <p:spPr>
          <a:xfrm>
            <a:off x="10495137" y="3005226"/>
            <a:ext cx="1659429" cy="1200329"/>
          </a:xfrm>
          <a:prstGeom prst="rect">
            <a:avLst/>
          </a:prstGeom>
          <a:noFill/>
        </p:spPr>
        <p:txBody>
          <a:bodyPr wrap="none" rtlCol="0">
            <a:spAutoFit/>
          </a:bodyPr>
          <a:lstStyle/>
          <a:p>
            <a:pPr algn="ctr"/>
            <a:r>
              <a:rPr lang="en-GB" b="1" dirty="0"/>
              <a:t>3-Kenta</a:t>
            </a:r>
          </a:p>
          <a:p>
            <a:pPr algn="ctr"/>
            <a:r>
              <a:rPr lang="en-GB" dirty="0"/>
              <a:t>Snow analysis</a:t>
            </a:r>
          </a:p>
          <a:p>
            <a:pPr algn="ctr"/>
            <a:r>
              <a:rPr lang="en-GB" dirty="0"/>
              <a:t>IMS DA</a:t>
            </a:r>
          </a:p>
          <a:p>
            <a:pPr algn="ctr"/>
            <a:r>
              <a:rPr lang="en-GB" dirty="0"/>
              <a:t>Snow CCI DA</a:t>
            </a:r>
          </a:p>
        </p:txBody>
      </p:sp>
      <p:cxnSp>
        <p:nvCxnSpPr>
          <p:cNvPr id="29" name="Straight Arrow Connector 28">
            <a:extLst>
              <a:ext uri="{FF2B5EF4-FFF2-40B4-BE49-F238E27FC236}">
                <a16:creationId xmlns:a16="http://schemas.microsoft.com/office/drawing/2014/main" id="{27725BF1-C5DD-DF88-656D-F344230AB43A}"/>
              </a:ext>
            </a:extLst>
          </p:cNvPr>
          <p:cNvCxnSpPr/>
          <p:nvPr/>
        </p:nvCxnSpPr>
        <p:spPr>
          <a:xfrm flipH="1">
            <a:off x="1611086" y="2786743"/>
            <a:ext cx="1175657" cy="9429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0E411602-A73D-2DEB-9E09-031B419C19A2}"/>
              </a:ext>
            </a:extLst>
          </p:cNvPr>
          <p:cNvCxnSpPr>
            <a:cxnSpLocks/>
          </p:cNvCxnSpPr>
          <p:nvPr/>
        </p:nvCxnSpPr>
        <p:spPr>
          <a:xfrm flipH="1">
            <a:off x="2997370" y="2765405"/>
            <a:ext cx="1161749" cy="19236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D71CD829-A2D0-8BFF-0E7B-96532EBDFDBF}"/>
              </a:ext>
            </a:extLst>
          </p:cNvPr>
          <p:cNvCxnSpPr>
            <a:cxnSpLocks/>
          </p:cNvCxnSpPr>
          <p:nvPr/>
        </p:nvCxnSpPr>
        <p:spPr>
          <a:xfrm flipH="1">
            <a:off x="4905869" y="2786901"/>
            <a:ext cx="835677" cy="10203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6D7CE566-BD8E-32F1-5DFD-D36559CF1944}"/>
              </a:ext>
            </a:extLst>
          </p:cNvPr>
          <p:cNvCxnSpPr>
            <a:cxnSpLocks/>
          </p:cNvCxnSpPr>
          <p:nvPr/>
        </p:nvCxnSpPr>
        <p:spPr>
          <a:xfrm>
            <a:off x="6635431" y="2765405"/>
            <a:ext cx="315010" cy="10674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19BCABD0-762B-FA97-7D4D-3397D4F92437}"/>
              </a:ext>
            </a:extLst>
          </p:cNvPr>
          <p:cNvCxnSpPr>
            <a:cxnSpLocks/>
          </p:cNvCxnSpPr>
          <p:nvPr/>
        </p:nvCxnSpPr>
        <p:spPr>
          <a:xfrm>
            <a:off x="7819164" y="2789080"/>
            <a:ext cx="632478" cy="24614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BDAE01BA-A864-36AC-55E5-B0EA09085D7A}"/>
              </a:ext>
            </a:extLst>
          </p:cNvPr>
          <p:cNvCxnSpPr>
            <a:cxnSpLocks/>
          </p:cNvCxnSpPr>
          <p:nvPr/>
        </p:nvCxnSpPr>
        <p:spPr>
          <a:xfrm>
            <a:off x="7953510" y="2808964"/>
            <a:ext cx="2036568" cy="28424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0420593B-23DC-FEED-609D-39C2889764B9}"/>
              </a:ext>
            </a:extLst>
          </p:cNvPr>
          <p:cNvCxnSpPr>
            <a:cxnSpLocks/>
          </p:cNvCxnSpPr>
          <p:nvPr/>
        </p:nvCxnSpPr>
        <p:spPr>
          <a:xfrm>
            <a:off x="8724452" y="2739825"/>
            <a:ext cx="1307761" cy="16314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6E0B97CC-13C5-FD84-2266-19346961C78C}"/>
              </a:ext>
            </a:extLst>
          </p:cNvPr>
          <p:cNvCxnSpPr>
            <a:cxnSpLocks/>
          </p:cNvCxnSpPr>
          <p:nvPr/>
        </p:nvCxnSpPr>
        <p:spPr>
          <a:xfrm>
            <a:off x="10479633" y="2795219"/>
            <a:ext cx="363688" cy="4100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D839652A-BDF4-20C9-F02D-54EDB221C27F}"/>
              </a:ext>
            </a:extLst>
          </p:cNvPr>
          <p:cNvSpPr txBox="1"/>
          <p:nvPr/>
        </p:nvSpPr>
        <p:spPr>
          <a:xfrm>
            <a:off x="148653" y="744202"/>
            <a:ext cx="11583236" cy="2308324"/>
          </a:xfrm>
          <a:prstGeom prst="rect">
            <a:avLst/>
          </a:prstGeom>
          <a:noFill/>
        </p:spPr>
        <p:txBody>
          <a:bodyPr wrap="none" rtlCol="0">
            <a:spAutoFit/>
          </a:bodyPr>
          <a:lstStyle/>
          <a:p>
            <a:pPr marL="285750" indent="-285750">
              <a:buFontTx/>
              <a:buChar char="-"/>
            </a:pPr>
            <a:r>
              <a:rPr lang="en-GB" dirty="0"/>
              <a:t>Development of a </a:t>
            </a:r>
            <a:r>
              <a:rPr lang="en-GB" b="1" dirty="0"/>
              <a:t>unified ensemble-based coupled land-atmosphere </a:t>
            </a:r>
            <a:r>
              <a:rPr lang="en-GB" dirty="0"/>
              <a:t>data assimilation</a:t>
            </a:r>
          </a:p>
          <a:p>
            <a:pPr marL="285750" indent="-285750">
              <a:buFontTx/>
              <a:buChar char="-"/>
            </a:pPr>
            <a:r>
              <a:rPr lang="en-GB" dirty="0"/>
              <a:t>For NWP, C3S, CAMS, </a:t>
            </a:r>
            <a:r>
              <a:rPr lang="en-GB" dirty="0" err="1"/>
              <a:t>DestinE</a:t>
            </a:r>
            <a:endParaRPr lang="en-GB" dirty="0"/>
          </a:p>
          <a:p>
            <a:pPr marL="285750" indent="-285750">
              <a:buFontTx/>
              <a:buChar char="-"/>
            </a:pPr>
            <a:r>
              <a:rPr lang="en-GB" dirty="0"/>
              <a:t>Exploitation of</a:t>
            </a:r>
            <a:r>
              <a:rPr lang="en-GB" b="1" dirty="0"/>
              <a:t> current and new observations</a:t>
            </a:r>
          </a:p>
          <a:p>
            <a:pPr marL="742950" lvl="1" indent="-285750">
              <a:buFont typeface="Wingdings" pitchFamily="2" charset="2"/>
              <a:buChar char="à"/>
            </a:pPr>
            <a:r>
              <a:rPr lang="en-GB" dirty="0">
                <a:sym typeface="Wingdings" pitchFamily="2" charset="2"/>
              </a:rPr>
              <a:t>Development of</a:t>
            </a:r>
            <a:r>
              <a:rPr lang="en-GB" b="1" dirty="0">
                <a:sym typeface="Wingdings" pitchFamily="2" charset="2"/>
              </a:rPr>
              <a:t> </a:t>
            </a:r>
            <a:r>
              <a:rPr lang="en-GB" b="1" dirty="0"/>
              <a:t>ML/AI observation operators</a:t>
            </a:r>
            <a:r>
              <a:rPr lang="en-GB" dirty="0"/>
              <a:t>, </a:t>
            </a:r>
          </a:p>
          <a:p>
            <a:pPr lvl="1"/>
            <a:r>
              <a:rPr lang="en-GB" dirty="0"/>
              <a:t>New &amp; future observations: SIF, SCA, CIMR, CRISTAL, LSTM</a:t>
            </a:r>
          </a:p>
          <a:p>
            <a:pPr marL="742950" lvl="1" indent="-285750">
              <a:buFont typeface="Wingdings" pitchFamily="2" charset="2"/>
              <a:buChar char="à"/>
            </a:pPr>
            <a:endParaRPr lang="en-GB" dirty="0"/>
          </a:p>
          <a:p>
            <a:pPr marL="285750" indent="-285750">
              <a:buFontTx/>
              <a:buChar char="-"/>
            </a:pPr>
            <a:r>
              <a:rPr lang="en-GB" sz="1800" dirty="0">
                <a:solidFill>
                  <a:schemeClr val="tx1"/>
                </a:solidFill>
                <a:sym typeface="Wingdings" panose="05000000000000000000" pitchFamily="2" charset="2"/>
              </a:rPr>
              <a:t>Projects: EUMETSAT H SAF; ESA SMOS ESL</a:t>
            </a:r>
            <a:r>
              <a:rPr lang="en-GB" dirty="0">
                <a:sym typeface="Wingdings" panose="05000000000000000000" pitchFamily="2" charset="2"/>
              </a:rPr>
              <a:t>; EU </a:t>
            </a:r>
            <a:r>
              <a:rPr lang="en-GB" sz="1800" dirty="0">
                <a:solidFill>
                  <a:schemeClr val="tx1"/>
                </a:solidFill>
                <a:sym typeface="Wingdings" panose="05000000000000000000" pitchFamily="2" charset="2"/>
              </a:rPr>
              <a:t>CoCO2, CORSO, CERISE, </a:t>
            </a:r>
            <a:r>
              <a:rPr lang="en-GB" sz="1800" dirty="0" err="1">
                <a:solidFill>
                  <a:schemeClr val="tx1"/>
                </a:solidFill>
                <a:sym typeface="Wingdings" panose="05000000000000000000" pitchFamily="2" charset="2"/>
              </a:rPr>
              <a:t>DestinE</a:t>
            </a:r>
            <a:r>
              <a:rPr lang="en-GB" sz="1800" dirty="0">
                <a:solidFill>
                  <a:schemeClr val="tx1"/>
                </a:solidFill>
                <a:sym typeface="Wingdings" panose="05000000000000000000" pitchFamily="2" charset="2"/>
              </a:rPr>
              <a:t>;</a:t>
            </a:r>
            <a:r>
              <a:rPr lang="en-GB" dirty="0">
                <a:sym typeface="Wingdings" panose="05000000000000000000" pitchFamily="2" charset="2"/>
              </a:rPr>
              <a:t> Collaboration JMA</a:t>
            </a:r>
            <a:endParaRPr lang="en-GB" dirty="0"/>
          </a:p>
          <a:p>
            <a:endParaRPr lang="en-GB" dirty="0"/>
          </a:p>
        </p:txBody>
      </p:sp>
    </p:spTree>
    <p:extLst>
      <p:ext uri="{BB962C8B-B14F-4D97-AF65-F5344CB8AC3E}">
        <p14:creationId xmlns:p14="http://schemas.microsoft.com/office/powerpoint/2010/main" val="2631469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59EA94-9627-4F51-9776-CC18FA4BB014}"/>
              </a:ext>
            </a:extLst>
          </p:cNvPr>
          <p:cNvPicPr>
            <a:picLocks noChangeAspect="1"/>
          </p:cNvPicPr>
          <p:nvPr/>
        </p:nvPicPr>
        <p:blipFill>
          <a:blip r:embed="rId2"/>
          <a:stretch>
            <a:fillRect/>
          </a:stretch>
        </p:blipFill>
        <p:spPr>
          <a:xfrm>
            <a:off x="1901190" y="670560"/>
            <a:ext cx="7540388" cy="5195740"/>
          </a:xfrm>
          <a:prstGeom prst="rect">
            <a:avLst/>
          </a:prstGeom>
        </p:spPr>
      </p:pic>
      <p:sp>
        <p:nvSpPr>
          <p:cNvPr id="8" name="Rectangle 7">
            <a:extLst>
              <a:ext uri="{FF2B5EF4-FFF2-40B4-BE49-F238E27FC236}">
                <a16:creationId xmlns:a16="http://schemas.microsoft.com/office/drawing/2014/main" id="{7A014F77-E9E7-4E32-BE1D-408E5F31F191}"/>
              </a:ext>
            </a:extLst>
          </p:cNvPr>
          <p:cNvSpPr/>
          <p:nvPr/>
        </p:nvSpPr>
        <p:spPr>
          <a:xfrm>
            <a:off x="6477700" y="1371600"/>
            <a:ext cx="1279460" cy="179832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 name="Rectangle 8">
            <a:extLst>
              <a:ext uri="{FF2B5EF4-FFF2-40B4-BE49-F238E27FC236}">
                <a16:creationId xmlns:a16="http://schemas.microsoft.com/office/drawing/2014/main" id="{91E9345D-EA12-4AB0-A1D4-AB38EEE435F9}"/>
              </a:ext>
            </a:extLst>
          </p:cNvPr>
          <p:cNvSpPr/>
          <p:nvPr/>
        </p:nvSpPr>
        <p:spPr>
          <a:xfrm rot="20979181">
            <a:off x="6725899" y="1555634"/>
            <a:ext cx="1279460" cy="1082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 name="Rectangle 9">
            <a:extLst>
              <a:ext uri="{FF2B5EF4-FFF2-40B4-BE49-F238E27FC236}">
                <a16:creationId xmlns:a16="http://schemas.microsoft.com/office/drawing/2014/main" id="{42216DD4-0145-4D49-8D94-8586BEA05C4F}"/>
              </a:ext>
            </a:extLst>
          </p:cNvPr>
          <p:cNvSpPr/>
          <p:nvPr/>
        </p:nvSpPr>
        <p:spPr>
          <a:xfrm>
            <a:off x="6873278" y="3948890"/>
            <a:ext cx="1645882" cy="138340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340881" y="164953"/>
            <a:ext cx="12596498" cy="398420"/>
          </a:xfrm>
        </p:spPr>
        <p:txBody>
          <a:bodyPr>
            <a:noAutofit/>
          </a:bodyPr>
          <a:lstStyle/>
          <a:p>
            <a:r>
              <a:rPr lang="en-GB" sz="2800" b="1" dirty="0">
                <a:solidFill>
                  <a:srgbClr val="1F497D"/>
                </a:solidFill>
                <a:latin typeface="+mn-lt"/>
              </a:rPr>
              <a:t>Coupled Assimilation for operational NWP at ECMWF</a:t>
            </a:r>
          </a:p>
        </p:txBody>
      </p:sp>
      <p:sp>
        <p:nvSpPr>
          <p:cNvPr id="15" name="TextBox 14">
            <a:extLst>
              <a:ext uri="{FF2B5EF4-FFF2-40B4-BE49-F238E27FC236}">
                <a16:creationId xmlns:a16="http://schemas.microsoft.com/office/drawing/2014/main" id="{138319D2-B489-4293-BF0A-EF829B2584F9}"/>
              </a:ext>
            </a:extLst>
          </p:cNvPr>
          <p:cNvSpPr txBox="1"/>
          <p:nvPr/>
        </p:nvSpPr>
        <p:spPr>
          <a:xfrm>
            <a:off x="340881" y="670560"/>
            <a:ext cx="3860993" cy="646331"/>
          </a:xfrm>
          <a:prstGeom prst="rect">
            <a:avLst/>
          </a:prstGeom>
          <a:noFill/>
        </p:spPr>
        <p:txBody>
          <a:bodyPr wrap="none" rtlCol="0">
            <a:spAutoFit/>
          </a:bodyPr>
          <a:lstStyle/>
          <a:p>
            <a:r>
              <a:rPr lang="en-GB" b="1" dirty="0"/>
              <a:t>Weakly coupled data assimilation</a:t>
            </a:r>
          </a:p>
          <a:p>
            <a:r>
              <a:rPr lang="en-GB" b="1" dirty="0"/>
              <a:t>Land-atmosphere-ocean</a:t>
            </a:r>
            <a:endParaRPr lang="fr-FR" b="1" dirty="0"/>
          </a:p>
        </p:txBody>
      </p:sp>
      <p:sp>
        <p:nvSpPr>
          <p:cNvPr id="16" name="Oval 15">
            <a:extLst>
              <a:ext uri="{FF2B5EF4-FFF2-40B4-BE49-F238E27FC236}">
                <a16:creationId xmlns:a16="http://schemas.microsoft.com/office/drawing/2014/main" id="{964450EA-5B8C-40D9-BA89-6B4AEDCB1F2E}"/>
              </a:ext>
            </a:extLst>
          </p:cNvPr>
          <p:cNvSpPr/>
          <p:nvPr/>
        </p:nvSpPr>
        <p:spPr>
          <a:xfrm>
            <a:off x="8092128" y="1623636"/>
            <a:ext cx="1581709" cy="1294248"/>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754D2138-67E3-486D-81B9-FFCE633DF64B}"/>
              </a:ext>
            </a:extLst>
          </p:cNvPr>
          <p:cNvSpPr/>
          <p:nvPr/>
        </p:nvSpPr>
        <p:spPr>
          <a:xfrm>
            <a:off x="1643918" y="4397316"/>
            <a:ext cx="1645882"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4395BEE9-E31E-463C-AF61-2FB17C3B2167}"/>
              </a:ext>
            </a:extLst>
          </p:cNvPr>
          <p:cNvSpPr/>
          <p:nvPr/>
        </p:nvSpPr>
        <p:spPr>
          <a:xfrm>
            <a:off x="5452373" y="1662601"/>
            <a:ext cx="1287253"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TextBox 5">
            <a:extLst>
              <a:ext uri="{FF2B5EF4-FFF2-40B4-BE49-F238E27FC236}">
                <a16:creationId xmlns:a16="http://schemas.microsoft.com/office/drawing/2014/main" id="{3FF9B9B2-7302-41A8-A776-3675103883A0}"/>
              </a:ext>
            </a:extLst>
          </p:cNvPr>
          <p:cNvSpPr txBox="1"/>
          <p:nvPr/>
        </p:nvSpPr>
        <p:spPr>
          <a:xfrm>
            <a:off x="9103110" y="785727"/>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FD276EF5-7272-4E75-9D57-CB2D2E779564}"/>
              </a:ext>
            </a:extLst>
          </p:cNvPr>
          <p:cNvSpPr txBox="1"/>
          <p:nvPr/>
        </p:nvSpPr>
        <p:spPr>
          <a:xfrm>
            <a:off x="9173833" y="5456584"/>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20" name="Oval 19">
            <a:extLst>
              <a:ext uri="{FF2B5EF4-FFF2-40B4-BE49-F238E27FC236}">
                <a16:creationId xmlns:a16="http://schemas.microsoft.com/office/drawing/2014/main" id="{21FA5E8A-4556-420C-86C8-9DC7FBBAF151}"/>
              </a:ext>
            </a:extLst>
          </p:cNvPr>
          <p:cNvSpPr/>
          <p:nvPr/>
        </p:nvSpPr>
        <p:spPr>
          <a:xfrm>
            <a:off x="7683437" y="3305304"/>
            <a:ext cx="586659" cy="62731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TextBox 20">
            <a:extLst>
              <a:ext uri="{FF2B5EF4-FFF2-40B4-BE49-F238E27FC236}">
                <a16:creationId xmlns:a16="http://schemas.microsoft.com/office/drawing/2014/main" id="{35EF84CF-8B71-471A-ADCD-91F44FE72F4F}"/>
              </a:ext>
            </a:extLst>
          </p:cNvPr>
          <p:cNvSpPr txBox="1"/>
          <p:nvPr/>
        </p:nvSpPr>
        <p:spPr>
          <a:xfrm>
            <a:off x="186728" y="5317267"/>
            <a:ext cx="1584088"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(ocean and sea ice)</a:t>
            </a:r>
            <a:endParaRPr lang="fr-FR" sz="1400" dirty="0">
              <a:latin typeface="Calibri" panose="020F0502020204030204" pitchFamily="34" charset="0"/>
              <a:cs typeface="Calibri" panose="020F0502020204030204" pitchFamily="34" charset="0"/>
            </a:endParaRPr>
          </a:p>
        </p:txBody>
      </p:sp>
      <p:sp>
        <p:nvSpPr>
          <p:cNvPr id="24" name="Slide Number Placeholder 1">
            <a:extLst>
              <a:ext uri="{FF2B5EF4-FFF2-40B4-BE49-F238E27FC236}">
                <a16:creationId xmlns:a16="http://schemas.microsoft.com/office/drawing/2014/main" id="{246151C9-0B77-6A45-8CBD-C83C09D61F80}"/>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2</a:t>
            </a:fld>
            <a:endParaRPr lang="en-US" dirty="0"/>
          </a:p>
        </p:txBody>
      </p:sp>
      <p:sp>
        <p:nvSpPr>
          <p:cNvPr id="3" name="TextBox 2">
            <a:extLst>
              <a:ext uri="{FF2B5EF4-FFF2-40B4-BE49-F238E27FC236}">
                <a16:creationId xmlns:a16="http://schemas.microsoft.com/office/drawing/2014/main" id="{BFF44EDC-8A4C-E725-50CA-B74FA3D91AA6}"/>
              </a:ext>
            </a:extLst>
          </p:cNvPr>
          <p:cNvSpPr txBox="1"/>
          <p:nvPr/>
        </p:nvSpPr>
        <p:spPr>
          <a:xfrm>
            <a:off x="9776546" y="1623636"/>
            <a:ext cx="2382310" cy="1323439"/>
          </a:xfrm>
          <a:prstGeom prst="rect">
            <a:avLst/>
          </a:prstGeom>
          <a:noFill/>
        </p:spPr>
        <p:txBody>
          <a:bodyPr wrap="square" rtlCol="0">
            <a:spAutoFit/>
          </a:bodyPr>
          <a:lstStyle/>
          <a:p>
            <a:pPr marL="285664" indent="-285664">
              <a:buFontTx/>
              <a:buChar char="-"/>
            </a:pPr>
            <a:r>
              <a:rPr lang="en-GB" sz="1600" dirty="0"/>
              <a:t>T2m, RH2m 2D-OI</a:t>
            </a:r>
          </a:p>
          <a:p>
            <a:pPr marL="285664" indent="-285664">
              <a:buFontTx/>
              <a:buChar char="-"/>
            </a:pPr>
            <a:r>
              <a:rPr lang="en-GB" sz="1600" dirty="0"/>
              <a:t>Snow 2D-OI</a:t>
            </a:r>
          </a:p>
          <a:p>
            <a:pPr marL="285664" indent="-285664">
              <a:buFontTx/>
              <a:buChar char="-"/>
            </a:pPr>
            <a:r>
              <a:rPr lang="en-GB" sz="1600" dirty="0"/>
              <a:t>Soil moisture SEKF</a:t>
            </a:r>
          </a:p>
          <a:p>
            <a:pPr marL="285664" indent="-285664">
              <a:buFontTx/>
              <a:buChar char="-"/>
            </a:pPr>
            <a:r>
              <a:rPr lang="en-GB" sz="1600" dirty="0" err="1"/>
              <a:t>Tsoil</a:t>
            </a:r>
            <a:r>
              <a:rPr lang="en-GB" sz="1600" dirty="0"/>
              <a:t>, </a:t>
            </a:r>
            <a:r>
              <a:rPr lang="en-GB" sz="1600" dirty="0" err="1"/>
              <a:t>Tsnow</a:t>
            </a:r>
            <a:r>
              <a:rPr lang="en-GB" sz="1600" dirty="0"/>
              <a:t> 1D-OI</a:t>
            </a:r>
          </a:p>
          <a:p>
            <a:endParaRPr lang="en-GB" sz="1600" dirty="0"/>
          </a:p>
        </p:txBody>
      </p:sp>
    </p:spTree>
    <p:extLst>
      <p:ext uri="{BB962C8B-B14F-4D97-AF65-F5344CB8AC3E}">
        <p14:creationId xmlns:p14="http://schemas.microsoft.com/office/powerpoint/2010/main" val="174228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93049" y="2448712"/>
            <a:ext cx="3332539" cy="2169260"/>
          </a:xfrm>
          <a:prstGeom prst="rect">
            <a:avLst/>
          </a:prstGeom>
          <a:noFill/>
          <a:ln w="28575">
            <a:solidFill>
              <a:srgbClr val="0070C0"/>
            </a:solidFill>
          </a:ln>
        </p:spPr>
        <p:txBody>
          <a:bodyPr wrap="square" rtlCol="0">
            <a:spAutoFit/>
          </a:bodyPr>
          <a:lstStyle/>
          <a:p>
            <a:pPr algn="ctr">
              <a:lnSpc>
                <a:spcPct val="150000"/>
              </a:lnSpc>
            </a:pPr>
            <a:endParaRPr lang="en-GB" sz="1799" dirty="0"/>
          </a:p>
          <a:p>
            <a:pPr>
              <a:lnSpc>
                <a:spcPct val="150000"/>
              </a:lnSpc>
            </a:pPr>
            <a:r>
              <a:rPr lang="en-GB" sz="1799" dirty="0"/>
              <a:t>       EDA Jacobians</a:t>
            </a:r>
          </a:p>
          <a:p>
            <a:pPr algn="ctr">
              <a:lnSpc>
                <a:spcPct val="150000"/>
              </a:lnSpc>
            </a:pPr>
            <a:r>
              <a:rPr lang="en-GB" sz="1799" dirty="0"/>
              <a:t>                          T2m, RH2m</a:t>
            </a:r>
          </a:p>
          <a:p>
            <a:pPr>
              <a:lnSpc>
                <a:spcPct val="150000"/>
              </a:lnSpc>
            </a:pPr>
            <a:r>
              <a:rPr lang="en-GB" sz="1799" dirty="0"/>
              <a:t>                         &amp; soil moisture</a:t>
            </a:r>
          </a:p>
          <a:p>
            <a:pPr>
              <a:lnSpc>
                <a:spcPct val="150000"/>
              </a:lnSpc>
            </a:pPr>
            <a:r>
              <a:rPr lang="en-GB" sz="1799" dirty="0"/>
              <a:t>                             Background</a:t>
            </a:r>
          </a:p>
        </p:txBody>
      </p:sp>
      <p:sp>
        <p:nvSpPr>
          <p:cNvPr id="17" name="Oval 16"/>
          <p:cNvSpPr/>
          <p:nvPr/>
        </p:nvSpPr>
        <p:spPr>
          <a:xfrm>
            <a:off x="459866" y="5123060"/>
            <a:ext cx="3548992" cy="121769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799" b="1" i="1" dirty="0">
                <a:solidFill>
                  <a:schemeClr val="tx1"/>
                </a:solidFill>
              </a:rPr>
              <a:t>in situ</a:t>
            </a:r>
          </a:p>
          <a:p>
            <a:r>
              <a:rPr lang="en-GB" sz="1799" b="1" dirty="0">
                <a:solidFill>
                  <a:schemeClr val="tx1"/>
                </a:solidFill>
              </a:rPr>
              <a:t>T2m RH2m</a:t>
            </a:r>
          </a:p>
          <a:p>
            <a:r>
              <a:rPr lang="en-GB" sz="1799" b="1" dirty="0">
                <a:solidFill>
                  <a:schemeClr val="tx1"/>
                </a:solidFill>
              </a:rPr>
              <a:t>snow depth</a:t>
            </a:r>
          </a:p>
        </p:txBody>
      </p:sp>
      <p:sp>
        <p:nvSpPr>
          <p:cNvPr id="19" name="Right Arrow 18"/>
          <p:cNvSpPr/>
          <p:nvPr/>
        </p:nvSpPr>
        <p:spPr>
          <a:xfrm>
            <a:off x="4063345" y="5437828"/>
            <a:ext cx="787539" cy="484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31" name="Group 30"/>
          <p:cNvGrpSpPr/>
          <p:nvPr/>
        </p:nvGrpSpPr>
        <p:grpSpPr>
          <a:xfrm>
            <a:off x="4888211" y="4970953"/>
            <a:ext cx="3310643" cy="1437518"/>
            <a:chOff x="4950372" y="5029869"/>
            <a:chExt cx="3600400" cy="1437892"/>
          </a:xfrm>
        </p:grpSpPr>
        <p:sp>
          <p:nvSpPr>
            <p:cNvPr id="18" name="Rounded Rectangle 17"/>
            <p:cNvSpPr/>
            <p:nvPr/>
          </p:nvSpPr>
          <p:spPr>
            <a:xfrm>
              <a:off x="4950372" y="5029869"/>
              <a:ext cx="3600400" cy="1437892"/>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b="1" dirty="0">
                  <a:solidFill>
                    <a:schemeClr val="tx1"/>
                  </a:solidFill>
                </a:rPr>
                <a:t> 2D-OI + 1D-OI</a:t>
              </a:r>
            </a:p>
            <a:p>
              <a:pPr algn="ctr"/>
              <a:r>
                <a:rPr lang="en-GB" sz="1999" dirty="0">
                  <a:solidFill>
                    <a:schemeClr val="tx1"/>
                  </a:solidFill>
                </a:rPr>
                <a:t>T2m RH2m </a:t>
              </a:r>
              <a:r>
                <a:rPr lang="en-GB" sz="1999" dirty="0" err="1">
                  <a:solidFill>
                    <a:schemeClr val="tx1"/>
                  </a:solidFill>
                </a:rPr>
                <a:t>SnD</a:t>
              </a:r>
              <a:r>
                <a:rPr lang="en-GB" sz="1999" dirty="0">
                  <a:solidFill>
                    <a:schemeClr val="tx1"/>
                  </a:solidFill>
                </a:rPr>
                <a:t> </a:t>
              </a:r>
              <a:r>
                <a:rPr lang="en-GB" sz="1999" dirty="0" err="1">
                  <a:solidFill>
                    <a:schemeClr val="tx1"/>
                  </a:solidFill>
                </a:rPr>
                <a:t>Tsoil</a:t>
              </a:r>
              <a:r>
                <a:rPr lang="en-GB" sz="1999" dirty="0">
                  <a:solidFill>
                    <a:schemeClr val="tx1"/>
                  </a:solidFill>
                </a:rPr>
                <a:t> </a:t>
              </a:r>
              <a:r>
                <a:rPr lang="en-GB" sz="1999" dirty="0" err="1">
                  <a:solidFill>
                    <a:schemeClr val="tx1"/>
                  </a:solidFill>
                </a:rPr>
                <a:t>Tsn</a:t>
              </a:r>
              <a:endParaRPr lang="en-GB" sz="1999" dirty="0">
                <a:solidFill>
                  <a:schemeClr val="tx1"/>
                </a:solidFill>
              </a:endParaRPr>
            </a:p>
            <a:p>
              <a:pPr algn="ctr"/>
              <a:endParaRPr lang="en-GB" sz="1999" b="1" dirty="0">
                <a:solidFill>
                  <a:schemeClr val="tx1"/>
                </a:solidFill>
              </a:endParaRPr>
            </a:p>
            <a:p>
              <a:pPr algn="ctr"/>
              <a:endParaRPr lang="en-GB" sz="1999" b="1" dirty="0">
                <a:solidFill>
                  <a:schemeClr val="tx1"/>
                </a:solidFill>
              </a:endParaRPr>
            </a:p>
          </p:txBody>
        </p:sp>
        <mc:AlternateContent xmlns:mc="http://schemas.openxmlformats.org/markup-compatibility/2006" xmlns:a14="http://schemas.microsoft.com/office/drawing/2010/main">
          <mc:Choice Requires="a14">
            <p:sp>
              <p:nvSpPr>
                <p:cNvPr id="20" name="TextBox 19"/>
                <p:cNvSpPr txBox="1"/>
                <p:nvPr/>
              </p:nvSpPr>
              <p:spPr>
                <a:xfrm>
                  <a:off x="5223614" y="5903620"/>
                  <a:ext cx="1266771" cy="270652"/>
                </a:xfrm>
                <a:prstGeom prst="rect">
                  <a:avLst/>
                </a:prstGeom>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9" i="1">
                            <a:latin typeface="Cambria Math" panose="02040503050406030204" pitchFamily="18" charset="0"/>
                            <a:ea typeface="Cambria Math" panose="02040503050406030204" pitchFamily="18" charset="0"/>
                          </a:rPr>
                          <m:t>𝜎</m:t>
                        </m:r>
                        <m:r>
                          <a:rPr lang="en-GB" sz="1799" i="1" baseline="30000">
                            <a:latin typeface="Cambria Math" panose="02040503050406030204" pitchFamily="18" charset="0"/>
                            <a:ea typeface="Cambria Math" panose="02040503050406030204" pitchFamily="18" charset="0"/>
                          </a:rPr>
                          <m:t>𝑜</m:t>
                        </m:r>
                        <m:r>
                          <a:rPr lang="en-GB" sz="1799" i="1" baseline="-25000">
                            <a:latin typeface="Cambria Math" panose="02040503050406030204" pitchFamily="18" charset="0"/>
                            <a:ea typeface="Cambria Math" panose="02040503050406030204" pitchFamily="18" charset="0"/>
                          </a:rPr>
                          <m:t>𝑇</m:t>
                        </m:r>
                        <m:r>
                          <a:rPr lang="en-GB" sz="1799" i="1" baseline="-25000">
                            <a:latin typeface="Cambria Math" panose="02040503050406030204" pitchFamily="18" charset="0"/>
                            <a:ea typeface="Cambria Math" panose="02040503050406030204" pitchFamily="18" charset="0"/>
                          </a:rPr>
                          <m:t>2</m:t>
                        </m:r>
                        <m:r>
                          <a:rPr lang="en-GB" sz="1799" i="1" baseline="-25000">
                            <a:latin typeface="Cambria Math" panose="02040503050406030204" pitchFamily="18" charset="0"/>
                            <a:ea typeface="Cambria Math" panose="02040503050406030204" pitchFamily="18" charset="0"/>
                          </a:rPr>
                          <m:t>𝑚</m:t>
                        </m:r>
                        <m:r>
                          <a:rPr lang="en-GB" sz="1799" i="1">
                            <a:latin typeface="Cambria Math" panose="02040503050406030204" pitchFamily="18" charset="0"/>
                            <a:ea typeface="Cambria Math" panose="02040503050406030204" pitchFamily="18" charset="0"/>
                          </a:rPr>
                          <m:t>=2</m:t>
                        </m:r>
                        <m:r>
                          <a:rPr lang="en-GB" sz="1799" i="1">
                            <a:latin typeface="Cambria Math" panose="02040503050406030204" pitchFamily="18" charset="0"/>
                            <a:ea typeface="Cambria Math" panose="02040503050406030204" pitchFamily="18" charset="0"/>
                          </a:rPr>
                          <m:t>𝐾</m:t>
                        </m:r>
                      </m:oMath>
                    </m:oMathPara>
                  </a14:m>
                  <a:endParaRPr lang="en-GB" sz="1799" baseline="30000" dirty="0"/>
                </a:p>
              </p:txBody>
            </p:sp>
          </mc:Choice>
          <mc:Fallback xmlns="">
            <p:sp>
              <p:nvSpPr>
                <p:cNvPr id="20" name="TextBox 19"/>
                <p:cNvSpPr txBox="1">
                  <a:spLocks noRot="1" noChangeAspect="1" noMove="1" noResize="1" noEditPoints="1" noAdjustHandles="1" noChangeArrowheads="1" noChangeShapeType="1" noTextEdit="1"/>
                </p:cNvSpPr>
                <p:nvPr/>
              </p:nvSpPr>
              <p:spPr>
                <a:xfrm>
                  <a:off x="5223614" y="5903620"/>
                  <a:ext cx="1266771" cy="270652"/>
                </a:xfrm>
                <a:prstGeom prst="rect">
                  <a:avLst/>
                </a:prstGeom>
                <a:blipFill>
                  <a:blip r:embed="rId3"/>
                  <a:stretch>
                    <a:fillRect l="-3141" r="-3665" b="-20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891659" y="5855805"/>
                  <a:ext cx="1576372" cy="2706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9" i="1">
                            <a:latin typeface="Cambria Math" panose="02040503050406030204" pitchFamily="18" charset="0"/>
                            <a:ea typeface="Cambria Math" panose="02040503050406030204" pitchFamily="18" charset="0"/>
                          </a:rPr>
                          <m:t>𝜎</m:t>
                        </m:r>
                        <m:r>
                          <a:rPr lang="en-GB" sz="1799" i="1" baseline="30000">
                            <a:latin typeface="Cambria Math" panose="02040503050406030204" pitchFamily="18" charset="0"/>
                            <a:ea typeface="Cambria Math" panose="02040503050406030204" pitchFamily="18" charset="0"/>
                          </a:rPr>
                          <m:t>𝑜</m:t>
                        </m:r>
                        <m:r>
                          <a:rPr lang="en-GB" sz="1799" i="1" baseline="-25000">
                            <a:latin typeface="Cambria Math" panose="02040503050406030204" pitchFamily="18" charset="0"/>
                            <a:ea typeface="Cambria Math" panose="02040503050406030204" pitchFamily="18" charset="0"/>
                          </a:rPr>
                          <m:t>𝑅𝐻</m:t>
                        </m:r>
                        <m:r>
                          <a:rPr lang="en-GB" sz="1799" i="1" baseline="-25000">
                            <a:latin typeface="Cambria Math" panose="02040503050406030204" pitchFamily="18" charset="0"/>
                            <a:ea typeface="Cambria Math" panose="02040503050406030204" pitchFamily="18" charset="0"/>
                          </a:rPr>
                          <m:t>2</m:t>
                        </m:r>
                        <m:r>
                          <a:rPr lang="en-GB" sz="1799" i="1" baseline="-25000">
                            <a:latin typeface="Cambria Math" panose="02040503050406030204" pitchFamily="18" charset="0"/>
                            <a:ea typeface="Cambria Math" panose="02040503050406030204" pitchFamily="18" charset="0"/>
                          </a:rPr>
                          <m:t>𝑚</m:t>
                        </m:r>
                        <m:r>
                          <a:rPr lang="en-GB" sz="1799" i="1">
                            <a:latin typeface="Cambria Math" panose="02040503050406030204" pitchFamily="18" charset="0"/>
                            <a:ea typeface="Cambria Math" panose="02040503050406030204" pitchFamily="18" charset="0"/>
                          </a:rPr>
                          <m:t>=10%</m:t>
                        </m:r>
                      </m:oMath>
                    </m:oMathPara>
                  </a14:m>
                  <a:endParaRPr lang="en-GB" sz="1799" baseline="30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6891659" y="5855805"/>
                  <a:ext cx="1576372" cy="270652"/>
                </a:xfrm>
                <a:prstGeom prst="rect">
                  <a:avLst/>
                </a:prstGeom>
                <a:blipFill>
                  <a:blip r:embed="rId4"/>
                  <a:stretch>
                    <a:fillRect l="-1681" r="-3361" b="-20455"/>
                  </a:stretch>
                </a:blipFill>
              </p:spPr>
              <p:txBody>
                <a:bodyPr/>
                <a:lstStyle/>
                <a:p>
                  <a:r>
                    <a:rPr lang="en-GB">
                      <a:noFill/>
                    </a:rPr>
                    <a:t> </a:t>
                  </a:r>
                </a:p>
              </p:txBody>
            </p:sp>
          </mc:Fallback>
        </mc:AlternateContent>
      </p:grpSp>
      <p:sp>
        <p:nvSpPr>
          <p:cNvPr id="22" name="Right Arrow 21"/>
          <p:cNvSpPr/>
          <p:nvPr/>
        </p:nvSpPr>
        <p:spPr>
          <a:xfrm rot="16200000">
            <a:off x="7061547" y="4250008"/>
            <a:ext cx="748632" cy="4889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25" name="Right Arrow 24"/>
          <p:cNvSpPr/>
          <p:nvPr/>
        </p:nvSpPr>
        <p:spPr>
          <a:xfrm rot="16200000">
            <a:off x="8724760" y="4366563"/>
            <a:ext cx="951999" cy="48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6" name="Oval 15"/>
          <p:cNvSpPr/>
          <p:nvPr/>
        </p:nvSpPr>
        <p:spPr>
          <a:xfrm>
            <a:off x="8211386" y="5118212"/>
            <a:ext cx="2159223" cy="121769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99" b="1" i="1" dirty="0">
                <a:solidFill>
                  <a:schemeClr val="tx1"/>
                </a:solidFill>
              </a:rPr>
              <a:t>satellite</a:t>
            </a:r>
          </a:p>
          <a:p>
            <a:pPr algn="ctr"/>
            <a:r>
              <a:rPr lang="en-GB" sz="1799" b="1" dirty="0">
                <a:solidFill>
                  <a:schemeClr val="tx1"/>
                </a:solidFill>
              </a:rPr>
              <a:t>ASCAT SSM</a:t>
            </a:r>
          </a:p>
          <a:p>
            <a:pPr algn="ctr"/>
            <a:r>
              <a:rPr lang="en-GB" sz="1799" b="1" dirty="0">
                <a:solidFill>
                  <a:schemeClr val="tx1"/>
                </a:solidFill>
              </a:rPr>
              <a:t>SMOS SSM</a:t>
            </a:r>
          </a:p>
        </p:txBody>
      </p:sp>
      <p:cxnSp>
        <p:nvCxnSpPr>
          <p:cNvPr id="29" name="Straight Connector 28"/>
          <p:cNvCxnSpPr>
            <a:cxnSpLocks/>
          </p:cNvCxnSpPr>
          <p:nvPr/>
        </p:nvCxnSpPr>
        <p:spPr>
          <a:xfrm flipV="1">
            <a:off x="1677906" y="2474950"/>
            <a:ext cx="3332539" cy="213331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Right Arrow 32"/>
          <p:cNvSpPr/>
          <p:nvPr/>
        </p:nvSpPr>
        <p:spPr>
          <a:xfrm rot="16200000">
            <a:off x="7166715" y="1823908"/>
            <a:ext cx="824242" cy="4889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5" name="Rounded Rectangle 14"/>
          <p:cNvSpPr/>
          <p:nvPr/>
        </p:nvSpPr>
        <p:spPr>
          <a:xfrm>
            <a:off x="6063262" y="2621292"/>
            <a:ext cx="5627582" cy="1443047"/>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b="1" dirty="0">
                <a:solidFill>
                  <a:schemeClr val="tx1"/>
                </a:solidFill>
              </a:rPr>
              <a:t>Soil Analysis (SEKF)</a:t>
            </a:r>
          </a:p>
          <a:p>
            <a:pPr algn="ctr"/>
            <a:r>
              <a:rPr lang="en-GB" sz="1999" dirty="0">
                <a:solidFill>
                  <a:schemeClr val="tx1"/>
                </a:solidFill>
              </a:rPr>
              <a:t>SM1, SM2, SM3</a:t>
            </a:r>
          </a:p>
          <a:p>
            <a:pPr algn="ctr"/>
            <a:endParaRPr lang="en-GB" sz="1999" b="1" dirty="0">
              <a:solidFill>
                <a:schemeClr val="tx1"/>
              </a:solidFill>
            </a:endParaRPr>
          </a:p>
          <a:p>
            <a:pPr algn="ctr"/>
            <a:endParaRPr lang="en-GB" sz="1999" b="1" dirty="0">
              <a:solidFill>
                <a:schemeClr val="tx1"/>
              </a:solidFill>
            </a:endParaRPr>
          </a:p>
        </p:txBody>
      </p:sp>
      <p:sp>
        <p:nvSpPr>
          <p:cNvPr id="37" name="Rounded Rectangle 36"/>
          <p:cNvSpPr/>
          <p:nvPr/>
        </p:nvSpPr>
        <p:spPr>
          <a:xfrm>
            <a:off x="5130769" y="567022"/>
            <a:ext cx="3548992" cy="1009441"/>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b="1" dirty="0">
                <a:solidFill>
                  <a:schemeClr val="tx1"/>
                </a:solidFill>
              </a:rPr>
              <a:t>NWP Forecast</a:t>
            </a:r>
          </a:p>
          <a:p>
            <a:pPr algn="ctr"/>
            <a:r>
              <a:rPr lang="en-GB" sz="1999" b="1" dirty="0">
                <a:solidFill>
                  <a:schemeClr val="tx1"/>
                </a:solidFill>
              </a:rPr>
              <a:t>Coupled Land-Atmosphere</a:t>
            </a:r>
          </a:p>
        </p:txBody>
      </p:sp>
      <p:sp>
        <p:nvSpPr>
          <p:cNvPr id="40" name="Right Arrow 39"/>
          <p:cNvSpPr/>
          <p:nvPr/>
        </p:nvSpPr>
        <p:spPr>
          <a:xfrm rot="5400000">
            <a:off x="4776237" y="1765661"/>
            <a:ext cx="719892" cy="488926"/>
          </a:xfrm>
          <a:prstGeom prst="rightArrow">
            <a:avLst/>
          </a:prstGeom>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52" name="TextBox 51"/>
          <p:cNvSpPr txBox="1"/>
          <p:nvPr/>
        </p:nvSpPr>
        <p:spPr>
          <a:xfrm>
            <a:off x="358261" y="3557"/>
            <a:ext cx="10817320" cy="451406"/>
          </a:xfrm>
          <a:prstGeom prst="rect">
            <a:avLst/>
          </a:prstGeom>
          <a:noFill/>
        </p:spPr>
        <p:txBody>
          <a:bodyPr wrap="none" rtlCol="0">
            <a:spAutoFit/>
          </a:bodyPr>
          <a:lstStyle/>
          <a:p>
            <a:pPr>
              <a:lnSpc>
                <a:spcPts val="2800"/>
              </a:lnSpc>
              <a:spcBef>
                <a:spcPct val="0"/>
              </a:spcBef>
            </a:pPr>
            <a:r>
              <a:rPr lang="en-GB" sz="2800" b="1" dirty="0">
                <a:solidFill>
                  <a:srgbClr val="1F497D"/>
                </a:solidFill>
                <a:latin typeface="+mj-lt"/>
                <a:ea typeface="+mj-ea"/>
                <a:cs typeface="+mj-cs"/>
              </a:rPr>
              <a:t>ECMWF land data assimilation for operational NWP at ECMWF</a:t>
            </a:r>
          </a:p>
        </p:txBody>
      </p:sp>
      <p:sp>
        <p:nvSpPr>
          <p:cNvPr id="27" name="Rounded Rectangle 36">
            <a:extLst>
              <a:ext uri="{FF2B5EF4-FFF2-40B4-BE49-F238E27FC236}">
                <a16:creationId xmlns:a16="http://schemas.microsoft.com/office/drawing/2014/main" id="{81A31974-B425-4FDA-B0DF-F69936200FBD}"/>
              </a:ext>
            </a:extLst>
          </p:cNvPr>
          <p:cNvSpPr/>
          <p:nvPr/>
        </p:nvSpPr>
        <p:spPr>
          <a:xfrm>
            <a:off x="514351" y="640734"/>
            <a:ext cx="3548992" cy="1009441"/>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b="1" dirty="0">
                <a:solidFill>
                  <a:schemeClr val="tx1"/>
                </a:solidFill>
              </a:rPr>
              <a:t>Ensemble Data Assimilation (EDA)</a:t>
            </a:r>
          </a:p>
        </p:txBody>
      </p:sp>
      <p:sp>
        <p:nvSpPr>
          <p:cNvPr id="28" name="Right Arrow 39">
            <a:extLst>
              <a:ext uri="{FF2B5EF4-FFF2-40B4-BE49-F238E27FC236}">
                <a16:creationId xmlns:a16="http://schemas.microsoft.com/office/drawing/2014/main" id="{06E7A098-E724-4AE2-97C4-F90D0852A2A6}"/>
              </a:ext>
            </a:extLst>
          </p:cNvPr>
          <p:cNvSpPr/>
          <p:nvPr/>
        </p:nvSpPr>
        <p:spPr>
          <a:xfrm rot="5400000">
            <a:off x="2758992" y="1823909"/>
            <a:ext cx="719892" cy="488926"/>
          </a:xfrm>
          <a:prstGeom prst="rightArrow">
            <a:avLst/>
          </a:prstGeom>
          <a:solidFill>
            <a:schemeClr val="accent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rgbClr val="00CC00"/>
              </a:solidFill>
            </a:endParaRPr>
          </a:p>
        </p:txBody>
      </p:sp>
      <p:sp>
        <p:nvSpPr>
          <p:cNvPr id="30" name="Right Arrow 9">
            <a:extLst>
              <a:ext uri="{FF2B5EF4-FFF2-40B4-BE49-F238E27FC236}">
                <a16:creationId xmlns:a16="http://schemas.microsoft.com/office/drawing/2014/main" id="{60BBA301-50B3-45CD-8D5D-7BB5C693C977}"/>
              </a:ext>
            </a:extLst>
          </p:cNvPr>
          <p:cNvSpPr/>
          <p:nvPr/>
        </p:nvSpPr>
        <p:spPr>
          <a:xfrm>
            <a:off x="5098967" y="3166519"/>
            <a:ext cx="966478" cy="484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4" name="Arrow: Left-Right 3">
            <a:extLst>
              <a:ext uri="{FF2B5EF4-FFF2-40B4-BE49-F238E27FC236}">
                <a16:creationId xmlns:a16="http://schemas.microsoft.com/office/drawing/2014/main" id="{9BDAE4EE-2A12-4018-B1AF-79CCD6825C26}"/>
              </a:ext>
            </a:extLst>
          </p:cNvPr>
          <p:cNvSpPr/>
          <p:nvPr/>
        </p:nvSpPr>
        <p:spPr>
          <a:xfrm>
            <a:off x="4095149" y="842531"/>
            <a:ext cx="1003818" cy="484506"/>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a:solidFill>
                <a:srgbClr val="FF0000"/>
              </a:solidFill>
            </a:endParaRPr>
          </a:p>
        </p:txBody>
      </p:sp>
      <p:sp>
        <p:nvSpPr>
          <p:cNvPr id="5" name="TextBox 4">
            <a:extLst>
              <a:ext uri="{FF2B5EF4-FFF2-40B4-BE49-F238E27FC236}">
                <a16:creationId xmlns:a16="http://schemas.microsoft.com/office/drawing/2014/main" id="{381C4E64-E23E-4272-8F8B-BDA3C2DA0BD2}"/>
              </a:ext>
            </a:extLst>
          </p:cNvPr>
          <p:cNvSpPr txBox="1"/>
          <p:nvPr/>
        </p:nvSpPr>
        <p:spPr>
          <a:xfrm>
            <a:off x="7769428" y="1794620"/>
            <a:ext cx="2792559" cy="646074"/>
          </a:xfrm>
          <a:prstGeom prst="rect">
            <a:avLst/>
          </a:prstGeom>
          <a:noFill/>
        </p:spPr>
        <p:txBody>
          <a:bodyPr wrap="none" rtlCol="0">
            <a:spAutoFit/>
          </a:bodyPr>
          <a:lstStyle/>
          <a:p>
            <a:r>
              <a:rPr lang="en-GB" sz="1799" dirty="0"/>
              <a:t>Land initial conditions </a:t>
            </a:r>
          </a:p>
          <a:p>
            <a:r>
              <a:rPr lang="en-GB" sz="1799" dirty="0"/>
              <a:t>(SM, ST, </a:t>
            </a:r>
            <a:r>
              <a:rPr lang="en-GB" sz="1799" dirty="0" err="1"/>
              <a:t>SnD</a:t>
            </a:r>
            <a:r>
              <a:rPr lang="en-GB" sz="1799" dirty="0"/>
              <a:t>, </a:t>
            </a:r>
            <a:r>
              <a:rPr lang="en-GB" sz="1799" dirty="0" err="1"/>
              <a:t>Tsoil</a:t>
            </a:r>
            <a:r>
              <a:rPr lang="en-GB" sz="1799" dirty="0"/>
              <a:t>, </a:t>
            </a:r>
            <a:r>
              <a:rPr lang="en-GB" sz="1799" dirty="0" err="1"/>
              <a:t>TSn</a:t>
            </a:r>
            <a:r>
              <a:rPr lang="en-GB" sz="1799" dirty="0"/>
              <a:t>)</a:t>
            </a:r>
          </a:p>
        </p:txBody>
      </p:sp>
      <p:sp>
        <p:nvSpPr>
          <p:cNvPr id="7" name="TextBox 6"/>
          <p:cNvSpPr txBox="1"/>
          <p:nvPr/>
        </p:nvSpPr>
        <p:spPr>
          <a:xfrm>
            <a:off x="9554389" y="3319784"/>
            <a:ext cx="2267740" cy="369236"/>
          </a:xfrm>
          <a:prstGeom prst="rect">
            <a:avLst/>
          </a:prstGeom>
          <a:noFill/>
        </p:spPr>
        <p:txBody>
          <a:bodyPr wrap="square" rtlCol="0">
            <a:spAutoFit/>
          </a:bodyPr>
          <a:lstStyle/>
          <a:p>
            <a:r>
              <a:rPr lang="en-US" sz="1799" dirty="0" err="1"/>
              <a:t>σ</a:t>
            </a:r>
            <a:r>
              <a:rPr lang="en-US" sz="1799" baseline="-25000" dirty="0" err="1"/>
              <a:t>SMOS_NN</a:t>
            </a:r>
            <a:r>
              <a:rPr lang="en-US" sz="1799" dirty="0"/>
              <a:t>= 0.02+3ε</a:t>
            </a:r>
          </a:p>
        </p:txBody>
      </p:sp>
      <p:sp>
        <p:nvSpPr>
          <p:cNvPr id="39" name="TextBox 38"/>
          <p:cNvSpPr txBox="1"/>
          <p:nvPr/>
        </p:nvSpPr>
        <p:spPr>
          <a:xfrm>
            <a:off x="7607958" y="3597860"/>
            <a:ext cx="2181297" cy="369236"/>
          </a:xfrm>
          <a:prstGeom prst="rect">
            <a:avLst/>
          </a:prstGeom>
          <a:noFill/>
        </p:spPr>
        <p:txBody>
          <a:bodyPr wrap="none" rtlCol="0">
            <a:spAutoFit/>
          </a:bodyPr>
          <a:lstStyle/>
          <a:p>
            <a:r>
              <a:rPr lang="en-US" sz="1799" dirty="0" err="1"/>
              <a:t>σ</a:t>
            </a:r>
            <a:r>
              <a:rPr lang="en-US" sz="1799" baseline="-25000" dirty="0" err="1"/>
              <a:t>ASCAT</a:t>
            </a:r>
            <a:r>
              <a:rPr lang="en-US" sz="1799" dirty="0"/>
              <a:t>= 0.05m3/m3</a:t>
            </a:r>
          </a:p>
        </p:txBody>
      </p:sp>
      <p:sp>
        <p:nvSpPr>
          <p:cNvPr id="41" name="TextBox 40"/>
          <p:cNvSpPr txBox="1"/>
          <p:nvPr/>
        </p:nvSpPr>
        <p:spPr>
          <a:xfrm>
            <a:off x="6137572" y="3308716"/>
            <a:ext cx="1325314" cy="369236"/>
          </a:xfrm>
          <a:prstGeom prst="rect">
            <a:avLst/>
          </a:prstGeom>
          <a:noFill/>
        </p:spPr>
        <p:txBody>
          <a:bodyPr wrap="none" rtlCol="0">
            <a:spAutoFit/>
          </a:bodyPr>
          <a:lstStyle/>
          <a:p>
            <a:r>
              <a:rPr lang="en-US" sz="1799" dirty="0"/>
              <a:t>σ</a:t>
            </a:r>
            <a:r>
              <a:rPr lang="en-US" sz="1799" baseline="-25000" dirty="0"/>
              <a:t>O_T2M</a:t>
            </a:r>
            <a:r>
              <a:rPr lang="en-US" sz="1799" dirty="0"/>
              <a:t>= 1K</a:t>
            </a:r>
          </a:p>
        </p:txBody>
      </p:sp>
      <p:sp>
        <p:nvSpPr>
          <p:cNvPr id="42" name="TextBox 41"/>
          <p:cNvSpPr txBox="1"/>
          <p:nvPr/>
        </p:nvSpPr>
        <p:spPr>
          <a:xfrm>
            <a:off x="6113950" y="3611933"/>
            <a:ext cx="1500237" cy="369236"/>
          </a:xfrm>
          <a:prstGeom prst="rect">
            <a:avLst/>
          </a:prstGeom>
          <a:noFill/>
        </p:spPr>
        <p:txBody>
          <a:bodyPr wrap="none" rtlCol="0">
            <a:spAutoFit/>
          </a:bodyPr>
          <a:lstStyle/>
          <a:p>
            <a:r>
              <a:rPr lang="en-US" sz="1799" dirty="0"/>
              <a:t>σ</a:t>
            </a:r>
            <a:r>
              <a:rPr lang="en-US" sz="1799" baseline="-25000" dirty="0"/>
              <a:t>O_RH2M</a:t>
            </a:r>
            <a:r>
              <a:rPr lang="en-US" sz="1799" dirty="0"/>
              <a:t>= 4%</a:t>
            </a:r>
          </a:p>
        </p:txBody>
      </p:sp>
      <p:sp>
        <p:nvSpPr>
          <p:cNvPr id="43" name="TextBox 42"/>
          <p:cNvSpPr txBox="1"/>
          <p:nvPr/>
        </p:nvSpPr>
        <p:spPr>
          <a:xfrm>
            <a:off x="7596899" y="3335360"/>
            <a:ext cx="1851000" cy="369236"/>
          </a:xfrm>
          <a:prstGeom prst="rect">
            <a:avLst/>
          </a:prstGeom>
          <a:noFill/>
        </p:spPr>
        <p:txBody>
          <a:bodyPr wrap="none" rtlCol="0">
            <a:spAutoFit/>
          </a:bodyPr>
          <a:lstStyle/>
          <a:p>
            <a:r>
              <a:rPr lang="en-US" sz="1799" dirty="0" err="1"/>
              <a:t>σ</a:t>
            </a:r>
            <a:r>
              <a:rPr lang="en-US" sz="1799" baseline="-25000" dirty="0" err="1"/>
              <a:t>b</a:t>
            </a:r>
            <a:r>
              <a:rPr lang="en-US" sz="1799" baseline="-25000" dirty="0"/>
              <a:t>_</a:t>
            </a:r>
            <a:r>
              <a:rPr lang="en-US" sz="1799" dirty="0"/>
              <a:t>= 0.01m3/m3</a:t>
            </a:r>
          </a:p>
        </p:txBody>
      </p:sp>
      <p:sp>
        <p:nvSpPr>
          <p:cNvPr id="34" name="Rounded Rectangle 33"/>
          <p:cNvSpPr/>
          <p:nvPr/>
        </p:nvSpPr>
        <p:spPr>
          <a:xfrm>
            <a:off x="10552790" y="4425493"/>
            <a:ext cx="1636036" cy="2017344"/>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9" b="1" dirty="0">
                <a:solidFill>
                  <a:schemeClr val="tx1"/>
                </a:solidFill>
              </a:rPr>
              <a:t>SMOS Neural network</a:t>
            </a:r>
          </a:p>
          <a:p>
            <a:pPr algn="ctr"/>
            <a:endParaRPr lang="en-GB" sz="1999" b="1" dirty="0">
              <a:solidFill>
                <a:schemeClr val="tx1"/>
              </a:solidFill>
            </a:endParaRPr>
          </a:p>
          <a:p>
            <a:pPr algn="ctr"/>
            <a:r>
              <a:rPr lang="en-GB" sz="1999" b="1" dirty="0">
                <a:solidFill>
                  <a:schemeClr val="tx1"/>
                </a:solidFill>
              </a:rPr>
              <a:t>SMOS TB</a:t>
            </a:r>
          </a:p>
        </p:txBody>
      </p:sp>
      <p:sp>
        <p:nvSpPr>
          <p:cNvPr id="38" name="Right Arrow 9">
            <a:extLst>
              <a:ext uri="{FF2B5EF4-FFF2-40B4-BE49-F238E27FC236}">
                <a16:creationId xmlns:a16="http://schemas.microsoft.com/office/drawing/2014/main" id="{60BBA301-50B3-45CD-8D5D-7BB5C693C977}"/>
              </a:ext>
            </a:extLst>
          </p:cNvPr>
          <p:cNvSpPr/>
          <p:nvPr/>
        </p:nvSpPr>
        <p:spPr>
          <a:xfrm rot="10800000">
            <a:off x="10370608" y="5447676"/>
            <a:ext cx="177011" cy="484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36" name="Slide Number Placeholder 3">
            <a:extLst>
              <a:ext uri="{FF2B5EF4-FFF2-40B4-BE49-F238E27FC236}">
                <a16:creationId xmlns:a16="http://schemas.microsoft.com/office/drawing/2014/main" id="{F45D45F2-FDA2-4DB6-ABD8-906D5BCDC1A0}"/>
              </a:ext>
            </a:extLst>
          </p:cNvPr>
          <p:cNvSpPr>
            <a:spLocks noGrp="1"/>
          </p:cNvSpPr>
          <p:nvPr>
            <p:ph type="sldNum" sz="quarter" idx="10"/>
          </p:nvPr>
        </p:nvSpPr>
        <p:spPr>
          <a:xfrm>
            <a:off x="10030163" y="6453765"/>
            <a:ext cx="2158662" cy="215944"/>
          </a:xfrm>
        </p:spPr>
        <p:txBody>
          <a:bodyPr/>
          <a:lstStyle/>
          <a:p>
            <a:r>
              <a:rPr lang="en-US" dirty="0"/>
              <a:t>  </a:t>
            </a:r>
          </a:p>
        </p:txBody>
      </p:sp>
      <p:sp>
        <p:nvSpPr>
          <p:cNvPr id="44" name="Slide Number Placeholder 1">
            <a:extLst>
              <a:ext uri="{FF2B5EF4-FFF2-40B4-BE49-F238E27FC236}">
                <a16:creationId xmlns:a16="http://schemas.microsoft.com/office/drawing/2014/main" id="{4D129383-8639-4CEA-8927-A2EE2A40687B}"/>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3</a:t>
            </a:fld>
            <a:endParaRPr lang="en-US" dirty="0"/>
          </a:p>
        </p:txBody>
      </p:sp>
      <p:sp>
        <p:nvSpPr>
          <p:cNvPr id="2" name="TextBox 1">
            <a:extLst>
              <a:ext uri="{FF2B5EF4-FFF2-40B4-BE49-F238E27FC236}">
                <a16:creationId xmlns:a16="http://schemas.microsoft.com/office/drawing/2014/main" id="{DFC6B244-0A87-91AA-81CD-2D495F80AE0A}"/>
              </a:ext>
            </a:extLst>
          </p:cNvPr>
          <p:cNvSpPr txBox="1"/>
          <p:nvPr/>
        </p:nvSpPr>
        <p:spPr>
          <a:xfrm>
            <a:off x="3116208" y="5553002"/>
            <a:ext cx="595035" cy="369332"/>
          </a:xfrm>
          <a:prstGeom prst="rect">
            <a:avLst/>
          </a:prstGeom>
          <a:noFill/>
        </p:spPr>
        <p:txBody>
          <a:bodyPr wrap="none" rtlCol="0">
            <a:spAutoFit/>
          </a:bodyPr>
          <a:lstStyle/>
          <a:p>
            <a:r>
              <a:rPr lang="en-GB" b="1" dirty="0"/>
              <a:t>IMS</a:t>
            </a:r>
          </a:p>
        </p:txBody>
      </p:sp>
      <p:sp>
        <p:nvSpPr>
          <p:cNvPr id="6" name="TextBox 5">
            <a:extLst>
              <a:ext uri="{FF2B5EF4-FFF2-40B4-BE49-F238E27FC236}">
                <a16:creationId xmlns:a16="http://schemas.microsoft.com/office/drawing/2014/main" id="{CC13ED29-592E-464A-D256-93DFA0AC1EAE}"/>
              </a:ext>
            </a:extLst>
          </p:cNvPr>
          <p:cNvSpPr txBox="1"/>
          <p:nvPr/>
        </p:nvSpPr>
        <p:spPr>
          <a:xfrm>
            <a:off x="5872255" y="4207630"/>
            <a:ext cx="1428596" cy="646331"/>
          </a:xfrm>
          <a:prstGeom prst="rect">
            <a:avLst/>
          </a:prstGeom>
          <a:noFill/>
        </p:spPr>
        <p:txBody>
          <a:bodyPr wrap="none" rtlCol="0">
            <a:spAutoFit/>
          </a:bodyPr>
          <a:lstStyle/>
          <a:p>
            <a:r>
              <a:rPr lang="en-GB" dirty="0"/>
              <a:t>Pseudo-</a:t>
            </a:r>
            <a:r>
              <a:rPr lang="en-GB" dirty="0" err="1"/>
              <a:t>obs</a:t>
            </a:r>
            <a:endParaRPr lang="en-GB" dirty="0"/>
          </a:p>
          <a:p>
            <a:r>
              <a:rPr lang="en-GB" dirty="0"/>
              <a:t>T2m, RH2m</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325EDCD7-DCA5-4BCC-2AD6-478026273AF8}"/>
                  </a:ext>
                </a:extLst>
              </p:cNvPr>
              <p:cNvSpPr txBox="1"/>
              <p:nvPr/>
            </p:nvSpPr>
            <p:spPr>
              <a:xfrm>
                <a:off x="5031343" y="6108744"/>
                <a:ext cx="1610505" cy="270652"/>
              </a:xfrm>
              <a:prstGeom prst="rect">
                <a:avLst/>
              </a:prstGeom>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9" i="1" smtClean="0">
                          <a:latin typeface="Cambria Math" panose="02040503050406030204" pitchFamily="18" charset="0"/>
                          <a:ea typeface="Cambria Math" panose="02040503050406030204" pitchFamily="18" charset="0"/>
                        </a:rPr>
                        <m:t>𝜎</m:t>
                      </m:r>
                      <m:r>
                        <a:rPr lang="en-GB" sz="1799" i="1" baseline="30000">
                          <a:latin typeface="Cambria Math" panose="02040503050406030204" pitchFamily="18" charset="0"/>
                          <a:ea typeface="Cambria Math" panose="02040503050406030204" pitchFamily="18" charset="0"/>
                        </a:rPr>
                        <m:t>𝑜</m:t>
                      </m:r>
                      <m:r>
                        <a:rPr lang="en-GB" sz="1799" b="0" i="1" baseline="-25000" smtClean="0">
                          <a:latin typeface="Cambria Math" panose="02040503050406030204" pitchFamily="18" charset="0"/>
                          <a:ea typeface="Cambria Math" panose="02040503050406030204" pitchFamily="18" charset="0"/>
                        </a:rPr>
                        <m:t>𝑆𝑦𝑛𝑜𝑝𝑆𝐷</m:t>
                      </m:r>
                      <m:r>
                        <a:rPr lang="en-GB" sz="1799" i="1">
                          <a:latin typeface="Cambria Math" panose="02040503050406030204" pitchFamily="18" charset="0"/>
                          <a:ea typeface="Cambria Math" panose="02040503050406030204" pitchFamily="18" charset="0"/>
                        </a:rPr>
                        <m:t>=</m:t>
                      </m:r>
                      <m:r>
                        <a:rPr lang="en-GB" sz="1799" b="0" i="1" smtClean="0">
                          <a:latin typeface="Cambria Math" panose="02040503050406030204" pitchFamily="18" charset="0"/>
                          <a:ea typeface="Cambria Math" panose="02040503050406030204" pitchFamily="18" charset="0"/>
                        </a:rPr>
                        <m:t>4</m:t>
                      </m:r>
                      <m:r>
                        <a:rPr lang="en-GB" sz="1799" b="0" i="1" smtClean="0">
                          <a:latin typeface="Cambria Math" panose="02040503050406030204" pitchFamily="18" charset="0"/>
                          <a:ea typeface="Cambria Math" panose="02040503050406030204" pitchFamily="18" charset="0"/>
                        </a:rPr>
                        <m:t>𝑐𝑚</m:t>
                      </m:r>
                    </m:oMath>
                  </m:oMathPara>
                </a14:m>
                <a:endParaRPr lang="en-GB" sz="1799" baseline="30000" dirty="0"/>
              </a:p>
            </p:txBody>
          </p:sp>
        </mc:Choice>
        <mc:Fallback xmlns="">
          <p:sp>
            <p:nvSpPr>
              <p:cNvPr id="9" name="TextBox 8">
                <a:extLst>
                  <a:ext uri="{FF2B5EF4-FFF2-40B4-BE49-F238E27FC236}">
                    <a16:creationId xmlns:a16="http://schemas.microsoft.com/office/drawing/2014/main" id="{325EDCD7-DCA5-4BCC-2AD6-478026273AF8}"/>
                  </a:ext>
                </a:extLst>
              </p:cNvPr>
              <p:cNvSpPr txBox="1">
                <a:spLocks noRot="1" noChangeAspect="1" noMove="1" noResize="1" noEditPoints="1" noAdjustHandles="1" noChangeArrowheads="1" noChangeShapeType="1" noTextEdit="1"/>
              </p:cNvSpPr>
              <p:nvPr/>
            </p:nvSpPr>
            <p:spPr>
              <a:xfrm>
                <a:off x="5031343" y="6108744"/>
                <a:ext cx="1610505" cy="270652"/>
              </a:xfrm>
              <a:prstGeom prst="rect">
                <a:avLst/>
              </a:prstGeom>
              <a:blipFill>
                <a:blip r:embed="rId5"/>
                <a:stretch>
                  <a:fillRect l="-1563" r="-2344" b="-304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4C7E46D-92C6-BAB7-7947-0671BEFB7012}"/>
                  </a:ext>
                </a:extLst>
              </p:cNvPr>
              <p:cNvSpPr txBox="1"/>
              <p:nvPr/>
            </p:nvSpPr>
            <p:spPr>
              <a:xfrm>
                <a:off x="6635115" y="6074431"/>
                <a:ext cx="1376467" cy="270652"/>
              </a:xfrm>
              <a:prstGeom prst="rect">
                <a:avLst/>
              </a:prstGeom>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9" i="1" smtClean="0">
                          <a:latin typeface="Cambria Math" panose="02040503050406030204" pitchFamily="18" charset="0"/>
                          <a:ea typeface="Cambria Math" panose="02040503050406030204" pitchFamily="18" charset="0"/>
                        </a:rPr>
                        <m:t>𝜎</m:t>
                      </m:r>
                      <m:r>
                        <a:rPr lang="en-GB" sz="1799" i="1" baseline="30000">
                          <a:latin typeface="Cambria Math" panose="02040503050406030204" pitchFamily="18" charset="0"/>
                          <a:ea typeface="Cambria Math" panose="02040503050406030204" pitchFamily="18" charset="0"/>
                        </a:rPr>
                        <m:t>𝑜</m:t>
                      </m:r>
                      <m:r>
                        <a:rPr lang="en-GB" sz="1799" b="0" i="1" baseline="-25000" smtClean="0">
                          <a:latin typeface="Cambria Math" panose="02040503050406030204" pitchFamily="18" charset="0"/>
                          <a:ea typeface="Cambria Math" panose="02040503050406030204" pitchFamily="18" charset="0"/>
                        </a:rPr>
                        <m:t>𝐼𝑀𝑆𝐷</m:t>
                      </m:r>
                      <m:r>
                        <a:rPr lang="en-GB" sz="1799" i="1">
                          <a:latin typeface="Cambria Math" panose="02040503050406030204" pitchFamily="18" charset="0"/>
                          <a:ea typeface="Cambria Math" panose="02040503050406030204" pitchFamily="18" charset="0"/>
                        </a:rPr>
                        <m:t>=</m:t>
                      </m:r>
                      <m:r>
                        <a:rPr lang="en-GB" sz="1799" b="0" i="1" smtClean="0">
                          <a:latin typeface="Cambria Math" panose="02040503050406030204" pitchFamily="18" charset="0"/>
                          <a:ea typeface="Cambria Math" panose="02040503050406030204" pitchFamily="18" charset="0"/>
                        </a:rPr>
                        <m:t>8</m:t>
                      </m:r>
                      <m:r>
                        <a:rPr lang="en-GB" sz="1799" b="0" i="1" smtClean="0">
                          <a:latin typeface="Cambria Math" panose="02040503050406030204" pitchFamily="18" charset="0"/>
                          <a:ea typeface="Cambria Math" panose="02040503050406030204" pitchFamily="18" charset="0"/>
                        </a:rPr>
                        <m:t>𝑐𝑚</m:t>
                      </m:r>
                    </m:oMath>
                  </m:oMathPara>
                </a14:m>
                <a:endParaRPr lang="en-GB" sz="1799" baseline="30000" dirty="0"/>
              </a:p>
            </p:txBody>
          </p:sp>
        </mc:Choice>
        <mc:Fallback xmlns="">
          <p:sp>
            <p:nvSpPr>
              <p:cNvPr id="10" name="TextBox 9">
                <a:extLst>
                  <a:ext uri="{FF2B5EF4-FFF2-40B4-BE49-F238E27FC236}">
                    <a16:creationId xmlns:a16="http://schemas.microsoft.com/office/drawing/2014/main" id="{D4C7E46D-92C6-BAB7-7947-0671BEFB7012}"/>
                  </a:ext>
                </a:extLst>
              </p:cNvPr>
              <p:cNvSpPr txBox="1">
                <a:spLocks noRot="1" noChangeAspect="1" noMove="1" noResize="1" noEditPoints="1" noAdjustHandles="1" noChangeArrowheads="1" noChangeShapeType="1" noTextEdit="1"/>
              </p:cNvSpPr>
              <p:nvPr/>
            </p:nvSpPr>
            <p:spPr>
              <a:xfrm>
                <a:off x="6635115" y="6074431"/>
                <a:ext cx="1376467" cy="270652"/>
              </a:xfrm>
              <a:prstGeom prst="rect">
                <a:avLst/>
              </a:prstGeom>
              <a:blipFill>
                <a:blip r:embed="rId6"/>
                <a:stretch>
                  <a:fillRect l="-1835" r="-3670" b="-13636"/>
                </a:stretch>
              </a:blipFill>
            </p:spPr>
            <p:txBody>
              <a:bodyPr/>
              <a:lstStyle/>
              <a:p>
                <a:r>
                  <a:rPr lang="en-GB">
                    <a:noFill/>
                  </a:rPr>
                  <a:t> </a:t>
                </a:r>
              </a:p>
            </p:txBody>
          </p:sp>
        </mc:Fallback>
      </mc:AlternateContent>
      <p:sp>
        <p:nvSpPr>
          <p:cNvPr id="8" name="Right Arrow 9">
            <a:extLst>
              <a:ext uri="{FF2B5EF4-FFF2-40B4-BE49-F238E27FC236}">
                <a16:creationId xmlns:a16="http://schemas.microsoft.com/office/drawing/2014/main" id="{C5A99304-6BB9-4B69-D9C2-D01B368CAD38}"/>
              </a:ext>
            </a:extLst>
          </p:cNvPr>
          <p:cNvSpPr/>
          <p:nvPr/>
        </p:nvSpPr>
        <p:spPr>
          <a:xfrm rot="2900583">
            <a:off x="5016002" y="4510407"/>
            <a:ext cx="510807" cy="4845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Tree>
    <p:extLst>
      <p:ext uri="{BB962C8B-B14F-4D97-AF65-F5344CB8AC3E}">
        <p14:creationId xmlns:p14="http://schemas.microsoft.com/office/powerpoint/2010/main" val="685560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2">
            <a:extLst>
              <a:ext uri="{FF2B5EF4-FFF2-40B4-BE49-F238E27FC236}">
                <a16:creationId xmlns:a16="http://schemas.microsoft.com/office/drawing/2014/main" id="{312DA823-87FD-4812-A748-2F30D7C9A03F}"/>
              </a:ext>
            </a:extLst>
          </p:cNvPr>
          <p:cNvSpPr txBox="1">
            <a:spLocks noChangeArrowheads="1"/>
          </p:cNvSpPr>
          <p:nvPr/>
        </p:nvSpPr>
        <p:spPr bwMode="auto">
          <a:xfrm>
            <a:off x="0" y="5007367"/>
            <a:ext cx="10777908" cy="79919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eaLnBrk="1" hangingPunct="1">
              <a:lnSpc>
                <a:spcPct val="120000"/>
              </a:lnSpc>
              <a:buClrTx/>
              <a:buFontTx/>
              <a:buNone/>
            </a:pPr>
            <a:r>
              <a:rPr lang="en-GB" sz="2000" dirty="0">
                <a:solidFill>
                  <a:schemeClr val="tx1"/>
                </a:solidFill>
                <a:latin typeface="+mj-lt"/>
              </a:rPr>
              <a:t>Snow depth availability on the Global Telecommunication System (GTS)</a:t>
            </a:r>
          </a:p>
          <a:p>
            <a:pPr algn="ctr" eaLnBrk="1" hangingPunct="1">
              <a:lnSpc>
                <a:spcPct val="120000"/>
              </a:lnSpc>
              <a:buClrTx/>
              <a:buFontTx/>
              <a:buNone/>
            </a:pPr>
            <a:r>
              <a:rPr lang="en-GB" sz="2000" dirty="0">
                <a:solidFill>
                  <a:schemeClr val="tx1"/>
                </a:solidFill>
                <a:latin typeface="+mj-lt"/>
                <a:sym typeface="Wingdings" pitchFamily="2" charset="2"/>
              </a:rPr>
              <a:t> Strong link with MWO ((GCW, </a:t>
            </a:r>
            <a:r>
              <a:rPr lang="en-GB" sz="2000" dirty="0" err="1">
                <a:solidFill>
                  <a:schemeClr val="tx1"/>
                </a:solidFill>
                <a:latin typeface="+mj-lt"/>
                <a:sym typeface="Wingdings" pitchFamily="2" charset="2"/>
              </a:rPr>
              <a:t>SnowWatch</a:t>
            </a:r>
            <a:r>
              <a:rPr lang="en-GB" sz="2000" dirty="0">
                <a:solidFill>
                  <a:schemeClr val="tx1"/>
                </a:solidFill>
                <a:latin typeface="+mj-lt"/>
                <a:sym typeface="Wingdings" pitchFamily="2" charset="2"/>
              </a:rPr>
              <a:t>, JET-EOSDE)</a:t>
            </a:r>
            <a:endParaRPr lang="en-GB" sz="2000" dirty="0">
              <a:solidFill>
                <a:schemeClr val="tx1"/>
              </a:solidFill>
              <a:latin typeface="+mj-lt"/>
            </a:endParaRPr>
          </a:p>
        </p:txBody>
      </p:sp>
      <p:sp>
        <p:nvSpPr>
          <p:cNvPr id="12" name="TextBox 11">
            <a:extLst>
              <a:ext uri="{FF2B5EF4-FFF2-40B4-BE49-F238E27FC236}">
                <a16:creationId xmlns:a16="http://schemas.microsoft.com/office/drawing/2014/main" id="{AEAC89A9-250E-45AD-9D46-07B736B8179E}"/>
              </a:ext>
            </a:extLst>
          </p:cNvPr>
          <p:cNvSpPr txBox="1"/>
          <p:nvPr/>
        </p:nvSpPr>
        <p:spPr>
          <a:xfrm>
            <a:off x="496937" y="883505"/>
            <a:ext cx="4489371" cy="369332"/>
          </a:xfrm>
          <a:prstGeom prst="rect">
            <a:avLst/>
          </a:prstGeom>
          <a:noFill/>
        </p:spPr>
        <p:txBody>
          <a:bodyPr wrap="none" rtlCol="0">
            <a:spAutoFit/>
          </a:bodyPr>
          <a:lstStyle/>
          <a:p>
            <a:r>
              <a:rPr lang="en-GB" b="1" dirty="0"/>
              <a:t>Near-Real-Time access to observations</a:t>
            </a:r>
            <a:endParaRPr lang="fr-FR" b="1" dirty="0"/>
          </a:p>
        </p:txBody>
      </p:sp>
      <p:sp>
        <p:nvSpPr>
          <p:cNvPr id="22" name="TextBox 21">
            <a:extLst>
              <a:ext uri="{FF2B5EF4-FFF2-40B4-BE49-F238E27FC236}">
                <a16:creationId xmlns:a16="http://schemas.microsoft.com/office/drawing/2014/main" id="{89645002-2C1D-4261-AAB1-851F77E0B605}"/>
              </a:ext>
            </a:extLst>
          </p:cNvPr>
          <p:cNvSpPr txBox="1"/>
          <p:nvPr/>
        </p:nvSpPr>
        <p:spPr>
          <a:xfrm>
            <a:off x="9219011" y="1969989"/>
            <a:ext cx="2157963" cy="1815882"/>
          </a:xfrm>
          <a:prstGeom prst="rect">
            <a:avLst/>
          </a:prstGeom>
          <a:noFill/>
        </p:spPr>
        <p:txBody>
          <a:bodyPr wrap="none" rtlCol="0">
            <a:spAutoFit/>
          </a:bodyPr>
          <a:lstStyle/>
          <a:p>
            <a:pPr algn="ctr"/>
            <a:r>
              <a:rPr lang="en-GB" sz="1600" b="1" dirty="0"/>
              <a:t>Prior 29 March 2023</a:t>
            </a:r>
          </a:p>
          <a:p>
            <a:pPr algn="ctr"/>
            <a:endParaRPr lang="en-GB" sz="1600" b="1" dirty="0"/>
          </a:p>
          <a:p>
            <a:pPr algn="ctr"/>
            <a:endParaRPr lang="en-GB" sz="1600" b="1" dirty="0"/>
          </a:p>
          <a:p>
            <a:pPr algn="ctr"/>
            <a:endParaRPr lang="en-GB" sz="1600" b="1" dirty="0"/>
          </a:p>
          <a:p>
            <a:pPr algn="ctr"/>
            <a:endParaRPr lang="en-GB" sz="1600" b="1" dirty="0"/>
          </a:p>
          <a:p>
            <a:pPr algn="ctr"/>
            <a:endParaRPr lang="en-GB" sz="1600" b="1" dirty="0"/>
          </a:p>
          <a:p>
            <a:pPr algn="ctr"/>
            <a:r>
              <a:rPr lang="en-GB" sz="1600" b="1" dirty="0"/>
              <a:t>From 29 March 2023</a:t>
            </a:r>
          </a:p>
        </p:txBody>
      </p:sp>
      <p:sp>
        <p:nvSpPr>
          <p:cNvPr id="23" name="Text Box 1">
            <a:extLst>
              <a:ext uri="{FF2B5EF4-FFF2-40B4-BE49-F238E27FC236}">
                <a16:creationId xmlns:a16="http://schemas.microsoft.com/office/drawing/2014/main" id="{01B4CCCA-C2FD-48DC-953B-DAD50AC86047}"/>
              </a:ext>
            </a:extLst>
          </p:cNvPr>
          <p:cNvSpPr txBox="1">
            <a:spLocks noChangeArrowheads="1"/>
          </p:cNvSpPr>
          <p:nvPr/>
        </p:nvSpPr>
        <p:spPr bwMode="auto">
          <a:xfrm>
            <a:off x="-828260" y="-1115"/>
            <a:ext cx="13848520"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2800" b="1" dirty="0">
                <a:solidFill>
                  <a:srgbClr val="1F497D"/>
                </a:solidFill>
                <a:latin typeface="+mj-lt"/>
              </a:rPr>
              <a:t>Land observing system: the example of in situ snow depth</a:t>
            </a:r>
          </a:p>
        </p:txBody>
      </p:sp>
      <p:sp>
        <p:nvSpPr>
          <p:cNvPr id="18" name="Slide Number Placeholder 1">
            <a:extLst>
              <a:ext uri="{FF2B5EF4-FFF2-40B4-BE49-F238E27FC236}">
                <a16:creationId xmlns:a16="http://schemas.microsoft.com/office/drawing/2014/main" id="{FB6566C7-0403-C347-A1CB-F2E6230BFDD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4</a:t>
            </a:fld>
            <a:endParaRPr lang="en-US" dirty="0"/>
          </a:p>
        </p:txBody>
      </p:sp>
      <p:pic>
        <p:nvPicPr>
          <p:cNvPr id="3" name="Picture 2" descr="A map of the world with red spots&#10;&#10;Description automatically generated with medium confidence">
            <a:extLst>
              <a:ext uri="{FF2B5EF4-FFF2-40B4-BE49-F238E27FC236}">
                <a16:creationId xmlns:a16="http://schemas.microsoft.com/office/drawing/2014/main" id="{AF581060-CCB3-5CED-3C16-16A0338C1A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024" y="1361932"/>
            <a:ext cx="7772400" cy="1893223"/>
          </a:xfrm>
          <a:prstGeom prst="rect">
            <a:avLst/>
          </a:prstGeom>
        </p:spPr>
      </p:pic>
      <p:pic>
        <p:nvPicPr>
          <p:cNvPr id="6" name="Picture 5" descr="A map of europe with red spots&#10;&#10;Description automatically generated with medium confidence">
            <a:extLst>
              <a:ext uri="{FF2B5EF4-FFF2-40B4-BE49-F238E27FC236}">
                <a16:creationId xmlns:a16="http://schemas.microsoft.com/office/drawing/2014/main" id="{CA7C93C7-9782-A904-E099-334C1D2C78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9142" y="3181259"/>
            <a:ext cx="7772400" cy="1826108"/>
          </a:xfrm>
          <a:prstGeom prst="rect">
            <a:avLst/>
          </a:prstGeom>
        </p:spPr>
      </p:pic>
      <p:sp>
        <p:nvSpPr>
          <p:cNvPr id="7" name="TextBox 6">
            <a:extLst>
              <a:ext uri="{FF2B5EF4-FFF2-40B4-BE49-F238E27FC236}">
                <a16:creationId xmlns:a16="http://schemas.microsoft.com/office/drawing/2014/main" id="{A1EF1EF8-DFDB-05D9-E4A1-F6CC0B0D7D7D}"/>
              </a:ext>
            </a:extLst>
          </p:cNvPr>
          <p:cNvSpPr txBox="1"/>
          <p:nvPr/>
        </p:nvSpPr>
        <p:spPr>
          <a:xfrm>
            <a:off x="4376975" y="5820780"/>
            <a:ext cx="7815025" cy="923330"/>
          </a:xfrm>
          <a:prstGeom prst="rect">
            <a:avLst/>
          </a:prstGeom>
          <a:noFill/>
        </p:spPr>
        <p:txBody>
          <a:bodyPr wrap="none" rtlCol="0">
            <a:spAutoFit/>
          </a:bodyPr>
          <a:lstStyle/>
          <a:p>
            <a:r>
              <a:rPr lang="en-GB" dirty="0"/>
              <a:t>WIGOS </a:t>
            </a:r>
            <a:r>
              <a:rPr lang="en-US" sz="1800" dirty="0"/>
              <a:t>(WMO Integrated Global Observing System) </a:t>
            </a:r>
            <a:r>
              <a:rPr lang="en-GB" dirty="0"/>
              <a:t>Newsletter April 2023</a:t>
            </a:r>
          </a:p>
          <a:p>
            <a:r>
              <a:rPr lang="en-GB" dirty="0">
                <a:hlinkClick r:id="rId5"/>
              </a:rPr>
              <a:t>https://community.wmo.int/en/news/wigos_newletters</a:t>
            </a:r>
            <a:endParaRPr lang="en-GB" dirty="0"/>
          </a:p>
          <a:p>
            <a:endParaRPr lang="en-GB" dirty="0"/>
          </a:p>
        </p:txBody>
      </p:sp>
    </p:spTree>
    <p:extLst>
      <p:ext uri="{BB962C8B-B14F-4D97-AF65-F5344CB8AC3E}">
        <p14:creationId xmlns:p14="http://schemas.microsoft.com/office/powerpoint/2010/main" val="23669067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5</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298520" y="251656"/>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Land surface assimilation work and plans</a:t>
            </a:r>
          </a:p>
        </p:txBody>
      </p:sp>
      <p:sp>
        <p:nvSpPr>
          <p:cNvPr id="13" name="TextBox 12">
            <a:extLst>
              <a:ext uri="{FF2B5EF4-FFF2-40B4-BE49-F238E27FC236}">
                <a16:creationId xmlns:a16="http://schemas.microsoft.com/office/drawing/2014/main" id="{895D8C05-99A0-887F-506E-B90D6E82B7F1}"/>
              </a:ext>
            </a:extLst>
          </p:cNvPr>
          <p:cNvSpPr txBox="1"/>
          <p:nvPr/>
        </p:nvSpPr>
        <p:spPr>
          <a:xfrm>
            <a:off x="148653" y="744202"/>
            <a:ext cx="11365227" cy="2862322"/>
          </a:xfrm>
          <a:prstGeom prst="rect">
            <a:avLst/>
          </a:prstGeom>
          <a:noFill/>
        </p:spPr>
        <p:txBody>
          <a:bodyPr wrap="none" rtlCol="0">
            <a:spAutoFit/>
          </a:bodyPr>
          <a:lstStyle/>
          <a:p>
            <a:pPr marL="285750" indent="-285750">
              <a:buFontTx/>
              <a:buChar char="-"/>
            </a:pPr>
            <a:r>
              <a:rPr lang="en-GB" dirty="0"/>
              <a:t>Development of a </a:t>
            </a:r>
            <a:r>
              <a:rPr lang="en-GB" b="1" dirty="0"/>
              <a:t>unified ensemble-based coupled land-atmosphere </a:t>
            </a:r>
            <a:r>
              <a:rPr lang="en-GB" dirty="0"/>
              <a:t>data assimilation</a:t>
            </a:r>
          </a:p>
          <a:p>
            <a:pPr marL="285750" indent="-285750">
              <a:buFontTx/>
              <a:buChar char="-"/>
            </a:pPr>
            <a:r>
              <a:rPr lang="en-GB" dirty="0"/>
              <a:t>For NWP, C3S, CAMS, </a:t>
            </a:r>
            <a:r>
              <a:rPr lang="en-GB" dirty="0" err="1"/>
              <a:t>DestinE</a:t>
            </a:r>
            <a:endParaRPr lang="en-GB" dirty="0"/>
          </a:p>
          <a:p>
            <a:pPr marL="285750" indent="-285750">
              <a:buFontTx/>
              <a:buChar char="-"/>
            </a:pPr>
            <a:r>
              <a:rPr lang="en-GB" dirty="0"/>
              <a:t>Exploitation of</a:t>
            </a:r>
            <a:r>
              <a:rPr lang="en-GB" b="1" dirty="0"/>
              <a:t> current and new observations</a:t>
            </a:r>
          </a:p>
          <a:p>
            <a:pPr marL="742950" lvl="1" indent="-285750">
              <a:buFont typeface="Wingdings" pitchFamily="2" charset="2"/>
              <a:buChar char="à"/>
            </a:pPr>
            <a:r>
              <a:rPr lang="en-GB" dirty="0">
                <a:sym typeface="Wingdings" pitchFamily="2" charset="2"/>
              </a:rPr>
              <a:t>Development of</a:t>
            </a:r>
            <a:r>
              <a:rPr lang="en-GB" b="1" dirty="0">
                <a:sym typeface="Wingdings" pitchFamily="2" charset="2"/>
              </a:rPr>
              <a:t> </a:t>
            </a:r>
            <a:r>
              <a:rPr lang="en-GB" b="1" dirty="0"/>
              <a:t>ML/AI observation operators</a:t>
            </a:r>
            <a:r>
              <a:rPr lang="en-GB" dirty="0"/>
              <a:t>, </a:t>
            </a:r>
          </a:p>
          <a:p>
            <a:pPr lvl="1"/>
            <a:r>
              <a:rPr lang="en-GB" dirty="0"/>
              <a:t>New &amp; future observations: SIF, SCA, CIMR, CRISTAL, LSTM</a:t>
            </a:r>
          </a:p>
          <a:p>
            <a:pPr marL="742950" lvl="1" indent="-285750">
              <a:buFont typeface="Wingdings" pitchFamily="2" charset="2"/>
              <a:buChar char="à"/>
            </a:pPr>
            <a:endParaRPr lang="en-GB" dirty="0"/>
          </a:p>
          <a:p>
            <a:pPr marL="285750" indent="-285750">
              <a:buFontTx/>
              <a:buChar char="-"/>
            </a:pPr>
            <a:r>
              <a:rPr lang="en-GB" sz="1800" dirty="0">
                <a:solidFill>
                  <a:schemeClr val="tx1"/>
                </a:solidFill>
                <a:sym typeface="Wingdings" panose="05000000000000000000" pitchFamily="2" charset="2"/>
              </a:rPr>
              <a:t>Projects: EUMETSAT H SAF; ESA SMOS ESL</a:t>
            </a:r>
            <a:r>
              <a:rPr lang="en-GB" dirty="0">
                <a:sym typeface="Wingdings" panose="05000000000000000000" pitchFamily="2" charset="2"/>
              </a:rPr>
              <a:t>;</a:t>
            </a:r>
            <a:r>
              <a:rPr lang="en-GB" sz="1800" dirty="0">
                <a:solidFill>
                  <a:schemeClr val="tx1"/>
                </a:solidFill>
                <a:sym typeface="Wingdings" panose="05000000000000000000" pitchFamily="2" charset="2"/>
              </a:rPr>
              <a:t> EU CoCO2, CORSO, CERISE, </a:t>
            </a:r>
            <a:r>
              <a:rPr lang="en-GB" sz="1800" dirty="0" err="1">
                <a:solidFill>
                  <a:schemeClr val="tx1"/>
                </a:solidFill>
                <a:sym typeface="Wingdings" panose="05000000000000000000" pitchFamily="2" charset="2"/>
              </a:rPr>
              <a:t>DestinE</a:t>
            </a:r>
            <a:r>
              <a:rPr lang="en-GB" sz="1800" dirty="0">
                <a:solidFill>
                  <a:schemeClr val="tx1"/>
                </a:solidFill>
                <a:sym typeface="Wingdings" panose="05000000000000000000" pitchFamily="2" charset="2"/>
              </a:rPr>
              <a:t>;</a:t>
            </a:r>
            <a:r>
              <a:rPr lang="en-GB" dirty="0">
                <a:sym typeface="Wingdings" panose="05000000000000000000" pitchFamily="2" charset="2"/>
              </a:rPr>
              <a:t> Collaboration JMA</a:t>
            </a:r>
            <a:endParaRPr lang="en-GB" dirty="0"/>
          </a:p>
          <a:p>
            <a:endParaRPr lang="en-GB" dirty="0"/>
          </a:p>
          <a:p>
            <a:endParaRPr lang="en-GB" dirty="0"/>
          </a:p>
          <a:p>
            <a:endParaRPr lang="en-GB" dirty="0"/>
          </a:p>
        </p:txBody>
      </p:sp>
      <p:sp>
        <p:nvSpPr>
          <p:cNvPr id="17" name="TextBox 16">
            <a:extLst>
              <a:ext uri="{FF2B5EF4-FFF2-40B4-BE49-F238E27FC236}">
                <a16:creationId xmlns:a16="http://schemas.microsoft.com/office/drawing/2014/main" id="{B4EAE7B5-2CF6-BDE6-D4C2-81B168DE2B11}"/>
              </a:ext>
            </a:extLst>
          </p:cNvPr>
          <p:cNvSpPr txBox="1"/>
          <p:nvPr/>
        </p:nvSpPr>
        <p:spPr>
          <a:xfrm>
            <a:off x="420915" y="3729738"/>
            <a:ext cx="1467068" cy="923330"/>
          </a:xfrm>
          <a:prstGeom prst="rect">
            <a:avLst/>
          </a:prstGeom>
          <a:noFill/>
        </p:spPr>
        <p:txBody>
          <a:bodyPr wrap="none" rtlCol="0">
            <a:spAutoFit/>
          </a:bodyPr>
          <a:lstStyle/>
          <a:p>
            <a:pPr algn="ctr"/>
            <a:r>
              <a:rPr lang="en-GB" b="1" dirty="0"/>
              <a:t>David</a:t>
            </a:r>
          </a:p>
          <a:p>
            <a:pPr algn="ctr"/>
            <a:r>
              <a:rPr lang="en-GB" dirty="0"/>
              <a:t>ASCAT DA</a:t>
            </a:r>
          </a:p>
          <a:p>
            <a:pPr algn="ctr"/>
            <a:r>
              <a:rPr lang="en-GB" dirty="0"/>
              <a:t>Adaptive BC</a:t>
            </a:r>
          </a:p>
        </p:txBody>
      </p:sp>
      <p:sp>
        <p:nvSpPr>
          <p:cNvPr id="20" name="TextBox 19">
            <a:extLst>
              <a:ext uri="{FF2B5EF4-FFF2-40B4-BE49-F238E27FC236}">
                <a16:creationId xmlns:a16="http://schemas.microsoft.com/office/drawing/2014/main" id="{D4368B5E-0253-7C9F-A3E2-C7F802CF8844}"/>
              </a:ext>
            </a:extLst>
          </p:cNvPr>
          <p:cNvSpPr txBox="1"/>
          <p:nvPr/>
        </p:nvSpPr>
        <p:spPr>
          <a:xfrm>
            <a:off x="1663349" y="4771995"/>
            <a:ext cx="2078453" cy="923330"/>
          </a:xfrm>
          <a:prstGeom prst="rect">
            <a:avLst/>
          </a:prstGeom>
          <a:noFill/>
        </p:spPr>
        <p:txBody>
          <a:bodyPr wrap="none" rtlCol="0">
            <a:spAutoFit/>
          </a:bodyPr>
          <a:lstStyle/>
          <a:p>
            <a:pPr algn="ctr"/>
            <a:r>
              <a:rPr lang="en-GB" b="1" dirty="0"/>
              <a:t>Pete -&gt; Kirsti</a:t>
            </a:r>
          </a:p>
          <a:p>
            <a:pPr algn="ctr"/>
            <a:r>
              <a:rPr lang="en-GB" dirty="0"/>
              <a:t>SMOS</a:t>
            </a:r>
          </a:p>
          <a:p>
            <a:pPr algn="ctr"/>
            <a:r>
              <a:rPr lang="en-GB" dirty="0"/>
              <a:t>NN, TB monitoring</a:t>
            </a:r>
          </a:p>
        </p:txBody>
      </p:sp>
      <p:sp>
        <p:nvSpPr>
          <p:cNvPr id="22" name="TextBox 21">
            <a:extLst>
              <a:ext uri="{FF2B5EF4-FFF2-40B4-BE49-F238E27FC236}">
                <a16:creationId xmlns:a16="http://schemas.microsoft.com/office/drawing/2014/main" id="{B1165403-BDCA-18A6-877F-A1C8F795BF7C}"/>
              </a:ext>
            </a:extLst>
          </p:cNvPr>
          <p:cNvSpPr txBox="1"/>
          <p:nvPr/>
        </p:nvSpPr>
        <p:spPr>
          <a:xfrm>
            <a:off x="3524579" y="3719010"/>
            <a:ext cx="2082621" cy="923330"/>
          </a:xfrm>
          <a:prstGeom prst="rect">
            <a:avLst/>
          </a:prstGeom>
          <a:noFill/>
        </p:spPr>
        <p:txBody>
          <a:bodyPr wrap="none" rtlCol="0">
            <a:spAutoFit/>
          </a:bodyPr>
          <a:lstStyle/>
          <a:p>
            <a:pPr algn="ctr"/>
            <a:r>
              <a:rPr lang="en-GB" b="1" dirty="0"/>
              <a:t>Pete</a:t>
            </a:r>
          </a:p>
          <a:p>
            <a:pPr algn="ctr"/>
            <a:r>
              <a:rPr lang="en-GB" dirty="0"/>
              <a:t>LAI analysis </a:t>
            </a:r>
          </a:p>
          <a:p>
            <a:pPr algn="ctr"/>
            <a:r>
              <a:rPr lang="en-GB" dirty="0"/>
              <a:t>based on VOD DA</a:t>
            </a:r>
          </a:p>
        </p:txBody>
      </p:sp>
      <p:sp>
        <p:nvSpPr>
          <p:cNvPr id="23" name="TextBox 22">
            <a:extLst>
              <a:ext uri="{FF2B5EF4-FFF2-40B4-BE49-F238E27FC236}">
                <a16:creationId xmlns:a16="http://schemas.microsoft.com/office/drawing/2014/main" id="{8F67ECE8-EA5E-2C57-6040-7872AE49DB92}"/>
              </a:ext>
            </a:extLst>
          </p:cNvPr>
          <p:cNvSpPr txBox="1"/>
          <p:nvPr/>
        </p:nvSpPr>
        <p:spPr>
          <a:xfrm>
            <a:off x="6972912" y="5221057"/>
            <a:ext cx="2544286" cy="1200329"/>
          </a:xfrm>
          <a:prstGeom prst="rect">
            <a:avLst/>
          </a:prstGeom>
          <a:noFill/>
        </p:spPr>
        <p:txBody>
          <a:bodyPr wrap="none" rtlCol="0">
            <a:spAutoFit/>
          </a:bodyPr>
          <a:lstStyle/>
          <a:p>
            <a:pPr algn="ctr"/>
            <a:r>
              <a:rPr lang="en-GB" b="1" dirty="0"/>
              <a:t>Ewan</a:t>
            </a:r>
          </a:p>
          <a:p>
            <a:pPr algn="ctr"/>
            <a:r>
              <a:rPr lang="en-GB" dirty="0"/>
              <a:t>SEKF B, Ensemble DA</a:t>
            </a:r>
          </a:p>
          <a:p>
            <a:pPr algn="ctr"/>
            <a:r>
              <a:rPr lang="en-GB" dirty="0"/>
              <a:t>Observation operators</a:t>
            </a:r>
          </a:p>
          <a:p>
            <a:pPr algn="ctr"/>
            <a:endParaRPr lang="en-GB" dirty="0"/>
          </a:p>
        </p:txBody>
      </p:sp>
      <p:sp>
        <p:nvSpPr>
          <p:cNvPr id="24" name="TextBox 23">
            <a:extLst>
              <a:ext uri="{FF2B5EF4-FFF2-40B4-BE49-F238E27FC236}">
                <a16:creationId xmlns:a16="http://schemas.microsoft.com/office/drawing/2014/main" id="{30B7B5D3-754B-373E-8675-BF1CD6F1D49A}"/>
              </a:ext>
            </a:extLst>
          </p:cNvPr>
          <p:cNvSpPr txBox="1"/>
          <p:nvPr/>
        </p:nvSpPr>
        <p:spPr>
          <a:xfrm>
            <a:off x="9336615" y="4329826"/>
            <a:ext cx="2681503" cy="646331"/>
          </a:xfrm>
          <a:prstGeom prst="rect">
            <a:avLst/>
          </a:prstGeom>
          <a:noFill/>
        </p:spPr>
        <p:txBody>
          <a:bodyPr wrap="none" rtlCol="0">
            <a:spAutoFit/>
          </a:bodyPr>
          <a:lstStyle/>
          <a:p>
            <a:pPr algn="ctr"/>
            <a:r>
              <a:rPr lang="en-GB" b="1" dirty="0"/>
              <a:t>Christoph</a:t>
            </a:r>
          </a:p>
          <a:p>
            <a:pPr algn="ctr"/>
            <a:r>
              <a:rPr lang="en-GB" dirty="0"/>
              <a:t>Soil T and snow T SEKF</a:t>
            </a:r>
          </a:p>
        </p:txBody>
      </p:sp>
      <p:sp>
        <p:nvSpPr>
          <p:cNvPr id="25" name="TextBox 24">
            <a:extLst>
              <a:ext uri="{FF2B5EF4-FFF2-40B4-BE49-F238E27FC236}">
                <a16:creationId xmlns:a16="http://schemas.microsoft.com/office/drawing/2014/main" id="{13DE4A49-7BA6-FCCE-1DEC-81EFFA56A867}"/>
              </a:ext>
            </a:extLst>
          </p:cNvPr>
          <p:cNvSpPr txBox="1"/>
          <p:nvPr/>
        </p:nvSpPr>
        <p:spPr>
          <a:xfrm>
            <a:off x="5556437" y="3807261"/>
            <a:ext cx="2788007" cy="1477328"/>
          </a:xfrm>
          <a:prstGeom prst="rect">
            <a:avLst/>
          </a:prstGeom>
          <a:noFill/>
        </p:spPr>
        <p:txBody>
          <a:bodyPr wrap="none" rtlCol="0">
            <a:spAutoFit/>
          </a:bodyPr>
          <a:lstStyle/>
          <a:p>
            <a:pPr algn="ctr"/>
            <a:r>
              <a:rPr lang="en-GB" b="1" dirty="0"/>
              <a:t>Sébastien</a:t>
            </a:r>
          </a:p>
          <a:p>
            <a:pPr algn="ctr"/>
            <a:r>
              <a:rPr lang="en-GB" dirty="0"/>
              <a:t>Observation operators</a:t>
            </a:r>
          </a:p>
          <a:p>
            <a:pPr algn="ctr"/>
            <a:r>
              <a:rPr lang="en-GB" dirty="0"/>
              <a:t>ASCAT, PMW, SIF</a:t>
            </a:r>
          </a:p>
          <a:p>
            <a:pPr algn="ctr"/>
            <a:r>
              <a:rPr lang="en-GB" dirty="0"/>
              <a:t>Coupled DA for CO2MVS</a:t>
            </a:r>
          </a:p>
          <a:p>
            <a:pPr algn="ctr"/>
            <a:endParaRPr lang="en-GB" dirty="0"/>
          </a:p>
        </p:txBody>
      </p:sp>
      <p:sp>
        <p:nvSpPr>
          <p:cNvPr id="26" name="TextBox 25">
            <a:extLst>
              <a:ext uri="{FF2B5EF4-FFF2-40B4-BE49-F238E27FC236}">
                <a16:creationId xmlns:a16="http://schemas.microsoft.com/office/drawing/2014/main" id="{B605536D-6E32-C7D5-CE91-085CF4A29AE8}"/>
              </a:ext>
            </a:extLst>
          </p:cNvPr>
          <p:cNvSpPr txBox="1"/>
          <p:nvPr/>
        </p:nvSpPr>
        <p:spPr>
          <a:xfrm>
            <a:off x="9337663" y="5408738"/>
            <a:ext cx="2467343" cy="923330"/>
          </a:xfrm>
          <a:prstGeom prst="rect">
            <a:avLst/>
          </a:prstGeom>
          <a:noFill/>
        </p:spPr>
        <p:txBody>
          <a:bodyPr wrap="none" rtlCol="0">
            <a:spAutoFit/>
          </a:bodyPr>
          <a:lstStyle/>
          <a:p>
            <a:pPr algn="ctr"/>
            <a:r>
              <a:rPr lang="en-GB" b="1" dirty="0"/>
              <a:t>Pete</a:t>
            </a:r>
          </a:p>
          <a:p>
            <a:pPr algn="ctr"/>
            <a:r>
              <a:rPr lang="en-GB" dirty="0"/>
              <a:t>Outer loop coupling</a:t>
            </a:r>
          </a:p>
          <a:p>
            <a:pPr algn="ctr"/>
            <a:r>
              <a:rPr lang="en-GB" dirty="0"/>
              <a:t>Observation operators</a:t>
            </a:r>
          </a:p>
        </p:txBody>
      </p:sp>
      <p:sp>
        <p:nvSpPr>
          <p:cNvPr id="27" name="TextBox 26">
            <a:extLst>
              <a:ext uri="{FF2B5EF4-FFF2-40B4-BE49-F238E27FC236}">
                <a16:creationId xmlns:a16="http://schemas.microsoft.com/office/drawing/2014/main" id="{23A1A192-14D8-61A3-C8EE-574C587508AB}"/>
              </a:ext>
            </a:extLst>
          </p:cNvPr>
          <p:cNvSpPr txBox="1"/>
          <p:nvPr/>
        </p:nvSpPr>
        <p:spPr>
          <a:xfrm>
            <a:off x="10495137" y="3005226"/>
            <a:ext cx="1659429" cy="1200329"/>
          </a:xfrm>
          <a:prstGeom prst="rect">
            <a:avLst/>
          </a:prstGeom>
          <a:noFill/>
        </p:spPr>
        <p:txBody>
          <a:bodyPr wrap="none" rtlCol="0">
            <a:spAutoFit/>
          </a:bodyPr>
          <a:lstStyle/>
          <a:p>
            <a:pPr algn="ctr"/>
            <a:r>
              <a:rPr lang="en-GB" b="1" dirty="0"/>
              <a:t>Kenta</a:t>
            </a:r>
          </a:p>
          <a:p>
            <a:pPr algn="ctr"/>
            <a:r>
              <a:rPr lang="en-GB" dirty="0"/>
              <a:t>Snow analysis</a:t>
            </a:r>
          </a:p>
          <a:p>
            <a:pPr algn="ctr"/>
            <a:r>
              <a:rPr lang="en-GB" dirty="0"/>
              <a:t>IMS DA</a:t>
            </a:r>
          </a:p>
          <a:p>
            <a:pPr algn="ctr"/>
            <a:r>
              <a:rPr lang="en-GB" dirty="0"/>
              <a:t>Snow CCI DA</a:t>
            </a:r>
          </a:p>
        </p:txBody>
      </p:sp>
      <p:cxnSp>
        <p:nvCxnSpPr>
          <p:cNvPr id="29" name="Straight Arrow Connector 28">
            <a:extLst>
              <a:ext uri="{FF2B5EF4-FFF2-40B4-BE49-F238E27FC236}">
                <a16:creationId xmlns:a16="http://schemas.microsoft.com/office/drawing/2014/main" id="{27725BF1-C5DD-DF88-656D-F344230AB43A}"/>
              </a:ext>
            </a:extLst>
          </p:cNvPr>
          <p:cNvCxnSpPr/>
          <p:nvPr/>
        </p:nvCxnSpPr>
        <p:spPr>
          <a:xfrm flipH="1">
            <a:off x="1611086" y="2786743"/>
            <a:ext cx="1175657" cy="9429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0E411602-A73D-2DEB-9E09-031B419C19A2}"/>
              </a:ext>
            </a:extLst>
          </p:cNvPr>
          <p:cNvCxnSpPr>
            <a:cxnSpLocks/>
          </p:cNvCxnSpPr>
          <p:nvPr/>
        </p:nvCxnSpPr>
        <p:spPr>
          <a:xfrm flipH="1">
            <a:off x="2997370" y="2765405"/>
            <a:ext cx="1161749" cy="19236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D71CD829-A2D0-8BFF-0E7B-96532EBDFDBF}"/>
              </a:ext>
            </a:extLst>
          </p:cNvPr>
          <p:cNvCxnSpPr>
            <a:cxnSpLocks/>
          </p:cNvCxnSpPr>
          <p:nvPr/>
        </p:nvCxnSpPr>
        <p:spPr>
          <a:xfrm flipH="1">
            <a:off x="4905869" y="2786901"/>
            <a:ext cx="835677" cy="10203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6D7CE566-BD8E-32F1-5DFD-D36559CF1944}"/>
              </a:ext>
            </a:extLst>
          </p:cNvPr>
          <p:cNvCxnSpPr>
            <a:cxnSpLocks/>
          </p:cNvCxnSpPr>
          <p:nvPr/>
        </p:nvCxnSpPr>
        <p:spPr>
          <a:xfrm>
            <a:off x="6635431" y="2765405"/>
            <a:ext cx="315010" cy="10674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19BCABD0-762B-FA97-7D4D-3397D4F92437}"/>
              </a:ext>
            </a:extLst>
          </p:cNvPr>
          <p:cNvCxnSpPr>
            <a:cxnSpLocks/>
          </p:cNvCxnSpPr>
          <p:nvPr/>
        </p:nvCxnSpPr>
        <p:spPr>
          <a:xfrm>
            <a:off x="7819164" y="2789080"/>
            <a:ext cx="632478" cy="24614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BDAE01BA-A864-36AC-55E5-B0EA09085D7A}"/>
              </a:ext>
            </a:extLst>
          </p:cNvPr>
          <p:cNvCxnSpPr>
            <a:cxnSpLocks/>
          </p:cNvCxnSpPr>
          <p:nvPr/>
        </p:nvCxnSpPr>
        <p:spPr>
          <a:xfrm>
            <a:off x="7953510" y="2808964"/>
            <a:ext cx="2036568" cy="28424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0420593B-23DC-FEED-609D-39C2889764B9}"/>
              </a:ext>
            </a:extLst>
          </p:cNvPr>
          <p:cNvCxnSpPr>
            <a:cxnSpLocks/>
          </p:cNvCxnSpPr>
          <p:nvPr/>
        </p:nvCxnSpPr>
        <p:spPr>
          <a:xfrm>
            <a:off x="8724452" y="2739825"/>
            <a:ext cx="1307761" cy="16314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6E0B97CC-13C5-FD84-2266-19346961C78C}"/>
              </a:ext>
            </a:extLst>
          </p:cNvPr>
          <p:cNvCxnSpPr>
            <a:cxnSpLocks/>
          </p:cNvCxnSpPr>
          <p:nvPr/>
        </p:nvCxnSpPr>
        <p:spPr>
          <a:xfrm>
            <a:off x="10479633" y="2795219"/>
            <a:ext cx="363688" cy="4100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3" name="Picture 2" descr="A picture containing circle, sphere, planet, space&#10;&#10;Description automatically generated">
            <a:extLst>
              <a:ext uri="{FF2B5EF4-FFF2-40B4-BE49-F238E27FC236}">
                <a16:creationId xmlns:a16="http://schemas.microsoft.com/office/drawing/2014/main" id="{80800405-6D81-FDB7-506F-D2EF841A6D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9756" y="1413427"/>
            <a:ext cx="835752" cy="917006"/>
          </a:xfrm>
          <a:prstGeom prst="rect">
            <a:avLst/>
          </a:prstGeom>
        </p:spPr>
      </p:pic>
      <p:pic>
        <p:nvPicPr>
          <p:cNvPr id="6" name="Picture 5" descr="Logo&#10;&#10;Description automatically generated">
            <a:extLst>
              <a:ext uri="{FF2B5EF4-FFF2-40B4-BE49-F238E27FC236}">
                <a16:creationId xmlns:a16="http://schemas.microsoft.com/office/drawing/2014/main" id="{913E4D15-E4A5-9ED2-6C5A-49FC5FB7EF95}"/>
              </a:ext>
            </a:extLst>
          </p:cNvPr>
          <p:cNvPicPr>
            <a:picLocks noChangeAspect="1"/>
          </p:cNvPicPr>
          <p:nvPr/>
        </p:nvPicPr>
        <p:blipFill>
          <a:blip r:embed="rId3"/>
          <a:stretch>
            <a:fillRect/>
          </a:stretch>
        </p:blipFill>
        <p:spPr>
          <a:xfrm>
            <a:off x="11160395" y="823110"/>
            <a:ext cx="1031604" cy="528181"/>
          </a:xfrm>
          <a:prstGeom prst="rect">
            <a:avLst/>
          </a:prstGeom>
        </p:spPr>
      </p:pic>
      <p:pic>
        <p:nvPicPr>
          <p:cNvPr id="7" name="Graphic 6">
            <a:extLst>
              <a:ext uri="{FF2B5EF4-FFF2-40B4-BE49-F238E27FC236}">
                <a16:creationId xmlns:a16="http://schemas.microsoft.com/office/drawing/2014/main" id="{B77CF2C3-6F52-64FA-2708-DE732D2909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21388" y="169552"/>
            <a:ext cx="1185219" cy="559718"/>
          </a:xfrm>
          <a:prstGeom prst="rect">
            <a:avLst/>
          </a:prstGeom>
        </p:spPr>
      </p:pic>
    </p:spTree>
    <p:extLst>
      <p:ext uri="{BB962C8B-B14F-4D97-AF65-F5344CB8AC3E}">
        <p14:creationId xmlns:p14="http://schemas.microsoft.com/office/powerpoint/2010/main" val="345764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6</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298520" y="251656"/>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1F497D"/>
                </a:solidFill>
              </a:rPr>
              <a:t>Where are we going?</a:t>
            </a:r>
          </a:p>
        </p:txBody>
      </p:sp>
      <p:grpSp>
        <p:nvGrpSpPr>
          <p:cNvPr id="12" name="Group 11">
            <a:extLst>
              <a:ext uri="{FF2B5EF4-FFF2-40B4-BE49-F238E27FC236}">
                <a16:creationId xmlns:a16="http://schemas.microsoft.com/office/drawing/2014/main" id="{0D6BA890-D19D-E03F-7916-9A95362F7223}"/>
              </a:ext>
            </a:extLst>
          </p:cNvPr>
          <p:cNvGrpSpPr/>
          <p:nvPr/>
        </p:nvGrpSpPr>
        <p:grpSpPr>
          <a:xfrm>
            <a:off x="2621550" y="1519384"/>
            <a:ext cx="3589585" cy="4594414"/>
            <a:chOff x="3696743" y="1652530"/>
            <a:chExt cx="3673541" cy="4655725"/>
          </a:xfrm>
        </p:grpSpPr>
        <p:pic>
          <p:nvPicPr>
            <p:cNvPr id="7" name="Picture 6" descr="Diagram&#10;&#10;Description automatically generated">
              <a:extLst>
                <a:ext uri="{FF2B5EF4-FFF2-40B4-BE49-F238E27FC236}">
                  <a16:creationId xmlns:a16="http://schemas.microsoft.com/office/drawing/2014/main" id="{FF891804-A66C-83E2-6C96-168418A35CC7}"/>
                </a:ext>
              </a:extLst>
            </p:cNvPr>
            <p:cNvPicPr>
              <a:picLocks noChangeAspect="1"/>
            </p:cNvPicPr>
            <p:nvPr/>
          </p:nvPicPr>
          <p:blipFill rotWithShape="1">
            <a:blip r:embed="rId2"/>
            <a:srcRect t="2293" r="6459"/>
            <a:stretch/>
          </p:blipFill>
          <p:spPr>
            <a:xfrm>
              <a:off x="3696743" y="1894901"/>
              <a:ext cx="3431170" cy="4413354"/>
            </a:xfrm>
            <a:prstGeom prst="rect">
              <a:avLst/>
            </a:prstGeom>
          </p:spPr>
        </p:pic>
        <p:sp>
          <p:nvSpPr>
            <p:cNvPr id="8" name="Rectangle 7">
              <a:extLst>
                <a:ext uri="{FF2B5EF4-FFF2-40B4-BE49-F238E27FC236}">
                  <a16:creationId xmlns:a16="http://schemas.microsoft.com/office/drawing/2014/main" id="{D497E19A-B0AC-F44E-422D-2AEFE748865E}"/>
                </a:ext>
              </a:extLst>
            </p:cNvPr>
            <p:cNvSpPr/>
            <p:nvPr/>
          </p:nvSpPr>
          <p:spPr>
            <a:xfrm>
              <a:off x="6488935" y="1652530"/>
              <a:ext cx="881349" cy="37457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grpSp>
        <p:nvGrpSpPr>
          <p:cNvPr id="11" name="Group 10">
            <a:extLst>
              <a:ext uri="{FF2B5EF4-FFF2-40B4-BE49-F238E27FC236}">
                <a16:creationId xmlns:a16="http://schemas.microsoft.com/office/drawing/2014/main" id="{FEB7073B-1DA6-8AD2-3D6F-05F14302DCF9}"/>
              </a:ext>
            </a:extLst>
          </p:cNvPr>
          <p:cNvGrpSpPr/>
          <p:nvPr/>
        </p:nvGrpSpPr>
        <p:grpSpPr>
          <a:xfrm>
            <a:off x="7108998" y="1431219"/>
            <a:ext cx="3106757" cy="4682579"/>
            <a:chOff x="8054583" y="1652530"/>
            <a:chExt cx="3336858" cy="4605461"/>
          </a:xfrm>
        </p:grpSpPr>
        <p:pic>
          <p:nvPicPr>
            <p:cNvPr id="3" name="Picture 2" descr="Diagram&#10;&#10;Description automatically generated">
              <a:extLst>
                <a:ext uri="{FF2B5EF4-FFF2-40B4-BE49-F238E27FC236}">
                  <a16:creationId xmlns:a16="http://schemas.microsoft.com/office/drawing/2014/main" id="{D978A33C-F198-B9ED-C730-A59159B3207F}"/>
                </a:ext>
              </a:extLst>
            </p:cNvPr>
            <p:cNvPicPr>
              <a:picLocks noChangeAspect="1"/>
            </p:cNvPicPr>
            <p:nvPr/>
          </p:nvPicPr>
          <p:blipFill rotWithShape="1">
            <a:blip r:embed="rId3"/>
            <a:srcRect t="2420" r="5782"/>
            <a:stretch/>
          </p:blipFill>
          <p:spPr>
            <a:xfrm>
              <a:off x="8495258" y="1894901"/>
              <a:ext cx="2896183" cy="4175803"/>
            </a:xfrm>
            <a:prstGeom prst="rect">
              <a:avLst/>
            </a:prstGeom>
          </p:spPr>
        </p:pic>
        <p:sp>
          <p:nvSpPr>
            <p:cNvPr id="9" name="Rectangle 8">
              <a:extLst>
                <a:ext uri="{FF2B5EF4-FFF2-40B4-BE49-F238E27FC236}">
                  <a16:creationId xmlns:a16="http://schemas.microsoft.com/office/drawing/2014/main" id="{F38061D3-03D8-F48E-7EFB-00EC8D2CEBBE}"/>
                </a:ext>
              </a:extLst>
            </p:cNvPr>
            <p:cNvSpPr/>
            <p:nvPr/>
          </p:nvSpPr>
          <p:spPr>
            <a:xfrm>
              <a:off x="10510092" y="1652530"/>
              <a:ext cx="881349" cy="37457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4CE26719-18BD-6E2A-A214-B5F255BD3B03}"/>
                </a:ext>
              </a:extLst>
            </p:cNvPr>
            <p:cNvSpPr/>
            <p:nvPr/>
          </p:nvSpPr>
          <p:spPr>
            <a:xfrm>
              <a:off x="8054583" y="5883417"/>
              <a:ext cx="881349" cy="37457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3" name="TextBox 12">
            <a:extLst>
              <a:ext uri="{FF2B5EF4-FFF2-40B4-BE49-F238E27FC236}">
                <a16:creationId xmlns:a16="http://schemas.microsoft.com/office/drawing/2014/main" id="{895D8C05-99A0-887F-506E-B90D6E82B7F1}"/>
              </a:ext>
            </a:extLst>
          </p:cNvPr>
          <p:cNvSpPr txBox="1"/>
          <p:nvPr/>
        </p:nvSpPr>
        <p:spPr>
          <a:xfrm>
            <a:off x="148653" y="744202"/>
            <a:ext cx="9244838" cy="1200329"/>
          </a:xfrm>
          <a:prstGeom prst="rect">
            <a:avLst/>
          </a:prstGeom>
          <a:noFill/>
        </p:spPr>
        <p:txBody>
          <a:bodyPr wrap="none" rtlCol="0">
            <a:spAutoFit/>
          </a:bodyPr>
          <a:lstStyle/>
          <a:p>
            <a:pPr marL="285750" indent="-285750">
              <a:buFontTx/>
              <a:buChar char="-"/>
            </a:pPr>
            <a:r>
              <a:rPr lang="en-GB" dirty="0"/>
              <a:t>Development of a unified ensemble-based coupled land-atmosphere data assimilation</a:t>
            </a:r>
          </a:p>
          <a:p>
            <a:pPr marL="285750" indent="-285750">
              <a:buFontTx/>
              <a:buChar char="-"/>
            </a:pPr>
            <a:r>
              <a:rPr lang="en-GB" dirty="0"/>
              <a:t>For NWP, C3S, CAMS, </a:t>
            </a:r>
            <a:r>
              <a:rPr lang="en-GB" dirty="0" err="1"/>
              <a:t>DestinE</a:t>
            </a:r>
            <a:endParaRPr lang="en-GB" dirty="0"/>
          </a:p>
          <a:p>
            <a:endParaRPr lang="en-GB" dirty="0"/>
          </a:p>
          <a:p>
            <a:endParaRPr lang="en-GB" dirty="0"/>
          </a:p>
        </p:txBody>
      </p:sp>
      <p:sp>
        <p:nvSpPr>
          <p:cNvPr id="14" name="TextBox 13">
            <a:extLst>
              <a:ext uri="{FF2B5EF4-FFF2-40B4-BE49-F238E27FC236}">
                <a16:creationId xmlns:a16="http://schemas.microsoft.com/office/drawing/2014/main" id="{7EED8C0C-ABFB-891D-40BC-39362DD5522C}"/>
              </a:ext>
            </a:extLst>
          </p:cNvPr>
          <p:cNvSpPr txBox="1"/>
          <p:nvPr/>
        </p:nvSpPr>
        <p:spPr>
          <a:xfrm>
            <a:off x="4377374" y="6008378"/>
            <a:ext cx="787395" cy="369332"/>
          </a:xfrm>
          <a:prstGeom prst="rect">
            <a:avLst/>
          </a:prstGeom>
          <a:noFill/>
        </p:spPr>
        <p:txBody>
          <a:bodyPr wrap="none" rtlCol="0">
            <a:spAutoFit/>
          </a:bodyPr>
          <a:lstStyle/>
          <a:p>
            <a:r>
              <a:rPr lang="en-GB" dirty="0"/>
              <a:t>ERA5</a:t>
            </a:r>
          </a:p>
        </p:txBody>
      </p:sp>
      <p:sp>
        <p:nvSpPr>
          <p:cNvPr id="15" name="TextBox 14">
            <a:extLst>
              <a:ext uri="{FF2B5EF4-FFF2-40B4-BE49-F238E27FC236}">
                <a16:creationId xmlns:a16="http://schemas.microsoft.com/office/drawing/2014/main" id="{D724E1E1-8925-6511-632E-503F0F708C30}"/>
              </a:ext>
            </a:extLst>
          </p:cNvPr>
          <p:cNvSpPr txBox="1"/>
          <p:nvPr/>
        </p:nvSpPr>
        <p:spPr>
          <a:xfrm>
            <a:off x="8221727" y="5947044"/>
            <a:ext cx="1685078" cy="646331"/>
          </a:xfrm>
          <a:prstGeom prst="rect">
            <a:avLst/>
          </a:prstGeom>
          <a:noFill/>
        </p:spPr>
        <p:txBody>
          <a:bodyPr wrap="none" rtlCol="0">
            <a:spAutoFit/>
          </a:bodyPr>
          <a:lstStyle/>
          <a:p>
            <a:pPr algn="ctr"/>
            <a:r>
              <a:rPr lang="en-GB" dirty="0"/>
              <a:t>   ERA7</a:t>
            </a:r>
          </a:p>
          <a:p>
            <a:pPr algn="ctr"/>
            <a:r>
              <a:rPr lang="en-GB" dirty="0">
                <a:sym typeface="Wingdings" pitchFamily="2" charset="2"/>
              </a:rPr>
              <a:t>benefit </a:t>
            </a:r>
            <a:r>
              <a:rPr lang="en-GB" dirty="0"/>
              <a:t>SEAS7</a:t>
            </a:r>
          </a:p>
        </p:txBody>
      </p:sp>
    </p:spTree>
    <p:extLst>
      <p:ext uri="{BB962C8B-B14F-4D97-AF65-F5344CB8AC3E}">
        <p14:creationId xmlns:p14="http://schemas.microsoft.com/office/powerpoint/2010/main" val="55660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2BB3274-90F4-4492-AA4A-EB5C09D16DC5}"/>
              </a:ext>
            </a:extLst>
          </p:cNvPr>
          <p:cNvSpPr txBox="1"/>
          <p:nvPr/>
        </p:nvSpPr>
        <p:spPr>
          <a:xfrm>
            <a:off x="284010" y="1209866"/>
            <a:ext cx="12181170" cy="3862596"/>
          </a:xfrm>
          <a:prstGeom prst="rect">
            <a:avLst/>
          </a:prstGeom>
          <a:noFill/>
        </p:spPr>
        <p:txBody>
          <a:bodyPr wrap="square" rtlCol="0">
            <a:spAutoFit/>
          </a:bodyPr>
          <a:lstStyle/>
          <a:p>
            <a:pPr marL="620146" lvl="1" indent="-342900">
              <a:spcAft>
                <a:spcPts val="600"/>
              </a:spcAft>
              <a:buFont typeface="Arial" panose="020B0604020202020204" pitchFamily="34" charset="0"/>
              <a:buChar char="•"/>
            </a:pPr>
            <a:endParaRPr lang="en-GB" sz="2000" dirty="0"/>
          </a:p>
          <a:p>
            <a:pPr marL="620146" lvl="1" indent="-342900">
              <a:spcAft>
                <a:spcPts val="600"/>
              </a:spcAft>
              <a:buFont typeface="Arial" panose="020B0604020202020204" pitchFamily="34" charset="0"/>
              <a:buChar char="•"/>
            </a:pPr>
            <a:r>
              <a:rPr lang="en-GB" sz="2000" dirty="0"/>
              <a:t>Doubling B in the soil moisture analysis (Ewan)</a:t>
            </a:r>
          </a:p>
          <a:p>
            <a:pPr marL="620146" lvl="1" indent="-342900">
              <a:spcAft>
                <a:spcPts val="600"/>
              </a:spcAft>
              <a:buFont typeface="Arial" panose="020B0604020202020204" pitchFamily="34" charset="0"/>
              <a:buChar char="•"/>
            </a:pPr>
            <a:r>
              <a:rPr lang="en-GB" sz="2000" dirty="0"/>
              <a:t>T2m lapse rate correction in the land DA system (Patricia)</a:t>
            </a:r>
          </a:p>
          <a:p>
            <a:pPr marL="620146" lvl="1" indent="-342900">
              <a:spcAft>
                <a:spcPts val="600"/>
              </a:spcAft>
              <a:buFont typeface="Arial" panose="020B0604020202020204" pitchFamily="34" charset="0"/>
              <a:buChar char="•"/>
            </a:pPr>
            <a:r>
              <a:rPr lang="en-GB" sz="2000" dirty="0"/>
              <a:t>ASCAT soil moisture bias correction update (David)</a:t>
            </a:r>
          </a:p>
          <a:p>
            <a:pPr marL="620146" lvl="1" indent="-342900">
              <a:spcAft>
                <a:spcPts val="600"/>
              </a:spcAft>
              <a:buFont typeface="Arial" panose="020B0604020202020204" pitchFamily="34" charset="0"/>
              <a:buChar char="•"/>
            </a:pPr>
            <a:r>
              <a:rPr lang="en-GB" sz="2000" dirty="0"/>
              <a:t>Other technical changes in the SEKF soil moisture analysis (Christoph)</a:t>
            </a:r>
          </a:p>
          <a:p>
            <a:pPr marL="620146" lvl="1" indent="-342900">
              <a:spcAft>
                <a:spcPts val="600"/>
              </a:spcAft>
              <a:buFont typeface="Arial" panose="020B0604020202020204" pitchFamily="34" charset="0"/>
              <a:buChar char="•"/>
            </a:pPr>
            <a:r>
              <a:rPr lang="en-GB" sz="2000" dirty="0"/>
              <a:t>Snow data assimilation: IMS thinning and IMS DA in mountainous areas (Kenta)</a:t>
            </a:r>
          </a:p>
          <a:p>
            <a:pPr marL="620146" lvl="1" indent="-342900">
              <a:spcAft>
                <a:spcPts val="600"/>
              </a:spcAft>
              <a:buFont typeface="Arial" panose="020B0604020202020204" pitchFamily="34" charset="0"/>
              <a:buChar char="•"/>
            </a:pPr>
            <a:endParaRPr lang="en-GB" sz="2000" dirty="0"/>
          </a:p>
          <a:p>
            <a:pPr marL="620146" lvl="1" indent="-342900">
              <a:spcAft>
                <a:spcPts val="600"/>
              </a:spcAft>
              <a:buFont typeface="Arial" panose="020B0604020202020204" pitchFamily="34" charset="0"/>
              <a:buChar char="•"/>
            </a:pPr>
            <a:endParaRPr lang="en-GB" sz="2000" dirty="0"/>
          </a:p>
          <a:p>
            <a:pPr marL="277246" lvl="1">
              <a:spcAft>
                <a:spcPts val="600"/>
              </a:spcAft>
            </a:pPr>
            <a:r>
              <a:rPr lang="en-GB" sz="2000" dirty="0">
                <a:sym typeface="Wingdings" pitchFamily="2" charset="2"/>
              </a:rPr>
              <a:t> Strong land surface cycle with also very significant changes on the model side and new land cover. </a:t>
            </a:r>
            <a:endParaRPr lang="en-GB" sz="2000" dirty="0"/>
          </a:p>
          <a:p>
            <a:pPr lvl="1">
              <a:spcAft>
                <a:spcPts val="600"/>
              </a:spcAft>
            </a:pPr>
            <a:endParaRPr lang="en-GB" sz="2000" dirty="0"/>
          </a:p>
        </p:txBody>
      </p:sp>
      <p:sp>
        <p:nvSpPr>
          <p:cNvPr id="50" name="TextBox 49">
            <a:extLst>
              <a:ext uri="{FF2B5EF4-FFF2-40B4-BE49-F238E27FC236}">
                <a16:creationId xmlns:a16="http://schemas.microsoft.com/office/drawing/2014/main" id="{8633D66C-EC13-4B96-9746-B26C4EE578D8}"/>
              </a:ext>
            </a:extLst>
          </p:cNvPr>
          <p:cNvSpPr txBox="1"/>
          <p:nvPr/>
        </p:nvSpPr>
        <p:spPr>
          <a:xfrm>
            <a:off x="284010" y="176461"/>
            <a:ext cx="11950621" cy="584775"/>
          </a:xfrm>
          <a:prstGeom prst="rect">
            <a:avLst/>
          </a:prstGeom>
          <a:noFill/>
        </p:spPr>
        <p:txBody>
          <a:bodyPr wrap="square" lIns="91440" tIns="45720" rIns="91440" bIns="45720" rtlCol="0" anchor="t">
            <a:spAutoFit/>
          </a:bodyPr>
          <a:lstStyle/>
          <a:p>
            <a:r>
              <a:rPr lang="en-GB" sz="3200" b="1" dirty="0">
                <a:solidFill>
                  <a:srgbClr val="1F497D"/>
                </a:solidFill>
                <a:latin typeface="Arial" panose="020B0604020202020204" pitchFamily="34" charset="0"/>
                <a:cs typeface="Arial" panose="020B0604020202020204" pitchFamily="34" charset="0"/>
              </a:rPr>
              <a:t>Coupled DA Team land DA contributions for IFS cycle 49r1</a:t>
            </a:r>
            <a:endParaRPr lang="fr-FR"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714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5C6C14A1-B170-F8DA-9C37-0D68D834617E}"/>
              </a:ext>
            </a:extLst>
          </p:cNvPr>
          <p:cNvSpPr txBox="1"/>
          <p:nvPr/>
        </p:nvSpPr>
        <p:spPr>
          <a:xfrm>
            <a:off x="6710590" y="196834"/>
            <a:ext cx="6846700" cy="400110"/>
          </a:xfrm>
          <a:prstGeom prst="rect">
            <a:avLst/>
          </a:prstGeom>
          <a:noFill/>
          <a:ln>
            <a:noFill/>
          </a:ln>
        </p:spPr>
        <p:txBody>
          <a:bodyPr wrap="square" rtlCol="0">
            <a:spAutoFit/>
          </a:bodyPr>
          <a:lstStyle/>
          <a:p>
            <a:r>
              <a:rPr lang="en-US" altLang="ja-JP" sz="2000" dirty="0">
                <a:latin typeface="Arial" panose="020B0604020202020204" pitchFamily="34" charset="0"/>
                <a:cs typeface="Arial" panose="020B0604020202020204" pitchFamily="34" charset="0"/>
              </a:rPr>
              <a:t>Merged land DA + SCF winter 2021/</a:t>
            </a:r>
            <a:r>
              <a:rPr kumimoji="1" lang="en-US" altLang="ja-JP" sz="2000" dirty="0">
                <a:latin typeface="Arial" panose="020B0604020202020204" pitchFamily="34" charset="0"/>
                <a:cs typeface="Arial" panose="020B0604020202020204" pitchFamily="34" charset="0"/>
              </a:rPr>
              <a:t>22</a:t>
            </a:r>
            <a:endParaRPr kumimoji="1" lang="ja-JP" altLang="en-US" sz="2000" dirty="0">
              <a:latin typeface="Arial" panose="020B0604020202020204" pitchFamily="34" charset="0"/>
              <a:cs typeface="Arial" panose="020B0604020202020204" pitchFamily="34" charset="0"/>
            </a:endParaRPr>
          </a:p>
        </p:txBody>
      </p:sp>
      <p:pic>
        <p:nvPicPr>
          <p:cNvPr id="7" name="Picture 6" descr="A screenshot of a computer&#10;&#10;Description automatically generated with medium confidence">
            <a:extLst>
              <a:ext uri="{FF2B5EF4-FFF2-40B4-BE49-F238E27FC236}">
                <a16:creationId xmlns:a16="http://schemas.microsoft.com/office/drawing/2014/main" id="{A45AC134-09F8-59DB-401B-F5A758D21A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6497" y="1021753"/>
            <a:ext cx="5792278" cy="4763569"/>
          </a:xfrm>
          <a:prstGeom prst="rect">
            <a:avLst/>
          </a:prstGeom>
        </p:spPr>
      </p:pic>
      <p:pic>
        <p:nvPicPr>
          <p:cNvPr id="14" name="Picture 13" descr="A picture containing map, text, screenshot, aqua&#10;&#10;Description automatically generated">
            <a:extLst>
              <a:ext uri="{FF2B5EF4-FFF2-40B4-BE49-F238E27FC236}">
                <a16:creationId xmlns:a16="http://schemas.microsoft.com/office/drawing/2014/main" id="{0B66E0CF-27A7-CD1C-3FDD-AC694F373A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925" y="1198562"/>
            <a:ext cx="5016500" cy="4089400"/>
          </a:xfrm>
          <a:prstGeom prst="rect">
            <a:avLst/>
          </a:prstGeom>
        </p:spPr>
      </p:pic>
      <p:sp>
        <p:nvSpPr>
          <p:cNvPr id="3" name="TextBox 2">
            <a:extLst>
              <a:ext uri="{FF2B5EF4-FFF2-40B4-BE49-F238E27FC236}">
                <a16:creationId xmlns:a16="http://schemas.microsoft.com/office/drawing/2014/main" id="{DC37C1A1-3D5C-D505-ED7F-F8E11E2DC941}"/>
              </a:ext>
            </a:extLst>
          </p:cNvPr>
          <p:cNvSpPr txBox="1"/>
          <p:nvPr/>
        </p:nvSpPr>
        <p:spPr>
          <a:xfrm>
            <a:off x="240468" y="16806"/>
            <a:ext cx="7016675" cy="1077218"/>
          </a:xfrm>
          <a:prstGeom prst="rect">
            <a:avLst/>
          </a:prstGeom>
          <a:noFill/>
        </p:spPr>
        <p:txBody>
          <a:bodyPr wrap="square" lIns="91440" tIns="45720" rIns="91440" bIns="45720" rtlCol="0" anchor="t">
            <a:spAutoFit/>
          </a:bodyPr>
          <a:lstStyle/>
          <a:p>
            <a:r>
              <a:rPr lang="en-GB" sz="3200" b="1" dirty="0">
                <a:solidFill>
                  <a:srgbClr val="1F497D"/>
                </a:solidFill>
                <a:latin typeface="Arial" panose="020B0604020202020204" pitchFamily="34" charset="0"/>
                <a:cs typeface="Arial" panose="020B0604020202020204" pitchFamily="34" charset="0"/>
              </a:rPr>
              <a:t>Coupled DA Team land DA contributions for IFS cycle 49r1</a:t>
            </a:r>
            <a:endParaRPr lang="fr-FR"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844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5C6C14A1-B170-F8DA-9C37-0D68D834617E}"/>
              </a:ext>
            </a:extLst>
          </p:cNvPr>
          <p:cNvSpPr txBox="1"/>
          <p:nvPr/>
        </p:nvSpPr>
        <p:spPr>
          <a:xfrm>
            <a:off x="6826704" y="155305"/>
            <a:ext cx="6846700" cy="400110"/>
          </a:xfrm>
          <a:prstGeom prst="rect">
            <a:avLst/>
          </a:prstGeom>
          <a:noFill/>
          <a:ln>
            <a:noFill/>
          </a:ln>
        </p:spPr>
        <p:txBody>
          <a:bodyPr wrap="square" rtlCol="0">
            <a:spAutoFit/>
          </a:bodyPr>
          <a:lstStyle/>
          <a:p>
            <a:r>
              <a:rPr lang="en-US" altLang="ja-JP" sz="2000" dirty="0">
                <a:latin typeface="Arial" panose="020B0604020202020204" pitchFamily="34" charset="0"/>
                <a:cs typeface="Arial" panose="020B0604020202020204" pitchFamily="34" charset="0"/>
              </a:rPr>
              <a:t>Merged land DA + SCF summer  20</a:t>
            </a:r>
            <a:r>
              <a:rPr kumimoji="1" lang="en-US" altLang="ja-JP" sz="2000" dirty="0">
                <a:latin typeface="Arial" panose="020B0604020202020204" pitchFamily="34" charset="0"/>
                <a:cs typeface="Arial" panose="020B0604020202020204" pitchFamily="34" charset="0"/>
              </a:rPr>
              <a:t>22</a:t>
            </a:r>
            <a:endParaRPr kumimoji="1" lang="ja-JP" altLang="en-US" sz="2000" dirty="0">
              <a:latin typeface="Arial" panose="020B0604020202020204" pitchFamily="34" charset="0"/>
              <a:cs typeface="Arial" panose="020B0604020202020204" pitchFamily="34" charset="0"/>
            </a:endParaRPr>
          </a:p>
        </p:txBody>
      </p:sp>
      <p:pic>
        <p:nvPicPr>
          <p:cNvPr id="4" name="Picture 3" descr="A screenshot of a computer&#10;&#10;Description automatically generated with low confidence">
            <a:extLst>
              <a:ext uri="{FF2B5EF4-FFF2-40B4-BE49-F238E27FC236}">
                <a16:creationId xmlns:a16="http://schemas.microsoft.com/office/drawing/2014/main" id="{6430C7AB-E0BE-EE6D-6EEC-A122F69130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4792" y="1094024"/>
            <a:ext cx="5763983" cy="4682662"/>
          </a:xfrm>
          <a:prstGeom prst="rect">
            <a:avLst/>
          </a:prstGeom>
        </p:spPr>
      </p:pic>
      <p:pic>
        <p:nvPicPr>
          <p:cNvPr id="6" name="Picture 5" descr="A picture containing map, screenshot, text&#10;&#10;Description automatically generated">
            <a:extLst>
              <a:ext uri="{FF2B5EF4-FFF2-40B4-BE49-F238E27FC236}">
                <a16:creationId xmlns:a16="http://schemas.microsoft.com/office/drawing/2014/main" id="{1321E7FF-C732-9CB6-B765-EE01858EE2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224" y="1281112"/>
            <a:ext cx="4889500" cy="4038600"/>
          </a:xfrm>
          <a:prstGeom prst="rect">
            <a:avLst/>
          </a:prstGeom>
        </p:spPr>
      </p:pic>
      <p:sp>
        <p:nvSpPr>
          <p:cNvPr id="8" name="TextBox 7">
            <a:extLst>
              <a:ext uri="{FF2B5EF4-FFF2-40B4-BE49-F238E27FC236}">
                <a16:creationId xmlns:a16="http://schemas.microsoft.com/office/drawing/2014/main" id="{771277BB-1434-A84E-BB67-3EA03D51C05B}"/>
              </a:ext>
            </a:extLst>
          </p:cNvPr>
          <p:cNvSpPr txBox="1"/>
          <p:nvPr/>
        </p:nvSpPr>
        <p:spPr>
          <a:xfrm>
            <a:off x="1343025" y="5576888"/>
            <a:ext cx="2829301" cy="400110"/>
          </a:xfrm>
          <a:prstGeom prst="rect">
            <a:avLst/>
          </a:prstGeom>
          <a:noFill/>
        </p:spPr>
        <p:txBody>
          <a:bodyPr wrap="none" rtlCol="0">
            <a:spAutoFit/>
          </a:bodyPr>
          <a:lstStyle/>
          <a:p>
            <a:r>
              <a:rPr lang="en-GB" sz="2000" dirty="0">
                <a:solidFill>
                  <a:schemeClr val="accent1">
                    <a:lumMod val="75000"/>
                  </a:schemeClr>
                </a:solidFill>
              </a:rPr>
              <a:t>Note: until 31 July </a:t>
            </a:r>
            <a:r>
              <a:rPr lang="en-GB" sz="2000" dirty="0">
                <a:solidFill>
                  <a:schemeClr val="accent1">
                    <a:lumMod val="75000"/>
                  </a:schemeClr>
                </a:solidFill>
                <a:sym typeface="Wingdings" pitchFamily="2" charset="2"/>
              </a:rPr>
              <a:t> TBC</a:t>
            </a:r>
            <a:endParaRPr lang="en-GB" sz="2000" dirty="0">
              <a:solidFill>
                <a:schemeClr val="accent1">
                  <a:lumMod val="75000"/>
                </a:schemeClr>
              </a:solidFill>
            </a:endParaRPr>
          </a:p>
        </p:txBody>
      </p:sp>
      <p:sp>
        <p:nvSpPr>
          <p:cNvPr id="3" name="TextBox 2">
            <a:extLst>
              <a:ext uri="{FF2B5EF4-FFF2-40B4-BE49-F238E27FC236}">
                <a16:creationId xmlns:a16="http://schemas.microsoft.com/office/drawing/2014/main" id="{EAAEDB88-7D5C-65E8-72CC-D2012F16EAF4}"/>
              </a:ext>
            </a:extLst>
          </p:cNvPr>
          <p:cNvSpPr txBox="1"/>
          <p:nvPr/>
        </p:nvSpPr>
        <p:spPr>
          <a:xfrm>
            <a:off x="240468" y="16806"/>
            <a:ext cx="7016675" cy="1077218"/>
          </a:xfrm>
          <a:prstGeom prst="rect">
            <a:avLst/>
          </a:prstGeom>
          <a:noFill/>
        </p:spPr>
        <p:txBody>
          <a:bodyPr wrap="square" lIns="91440" tIns="45720" rIns="91440" bIns="45720" rtlCol="0" anchor="t">
            <a:spAutoFit/>
          </a:bodyPr>
          <a:lstStyle/>
          <a:p>
            <a:r>
              <a:rPr lang="en-GB" sz="3200" b="1" dirty="0">
                <a:solidFill>
                  <a:srgbClr val="1F497D"/>
                </a:solidFill>
                <a:latin typeface="Arial" panose="020B0604020202020204" pitchFamily="34" charset="0"/>
                <a:cs typeface="Arial" panose="020B0604020202020204" pitchFamily="34" charset="0"/>
              </a:rPr>
              <a:t>Coupled DA Team land DA contributions for IFS cycle 49r1</a:t>
            </a:r>
            <a:endParaRPr lang="fr-FR" sz="3200" b="1" dirty="0">
              <a:solidFill>
                <a:srgbClr val="1F497D"/>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5007113"/>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9359</TotalTime>
  <Words>1206</Words>
  <Application>Microsoft Macintosh PowerPoint</Application>
  <PresentationFormat>Widescreen</PresentationFormat>
  <Paragraphs>231</Paragraphs>
  <Slides>15</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-apple-system</vt:lpstr>
      <vt:lpstr>Arial</vt:lpstr>
      <vt:lpstr>Calibri</vt:lpstr>
      <vt:lpstr>Cambria Math</vt:lpstr>
      <vt:lpstr>DejaVu Serif</vt:lpstr>
      <vt:lpstr>Times New Roman</vt:lpstr>
      <vt:lpstr>Wingdings</vt:lpstr>
      <vt:lpstr>ECMWF Light 16:9 blue</vt:lpstr>
      <vt:lpstr>PowerPoint Presentation</vt:lpstr>
      <vt:lpstr>Coupled Assimilation for operational NWP at ECMWF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CERISE concept and partners</vt:lpstr>
      <vt:lpstr>PowerPoint Presentation</vt:lpstr>
      <vt:lpstr>PowerPoint Presentation</vt:lpstr>
      <vt:lpstr>Special Collection Quarterly Journal of The Royal Meteorological Society “Coupled Earth system data assimilation” Submission deadline: 31 December 2023 https://rmets.onlinelibrary.wiley.com/    </vt:lpstr>
      <vt:lpstr>PowerPoint Presentation</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patricia.derosnay@gmail.com</dc:creator>
  <cp:lastModifiedBy>Patricia de Rosnay</cp:lastModifiedBy>
  <cp:revision>449</cp:revision>
  <dcterms:created xsi:type="dcterms:W3CDTF">2015-04-16T11:15:05Z</dcterms:created>
  <dcterms:modified xsi:type="dcterms:W3CDTF">2023-06-05T09:48:00Z</dcterms:modified>
</cp:coreProperties>
</file>