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09" r:id="rId5"/>
    <p:sldId id="350" r:id="rId6"/>
    <p:sldId id="352" r:id="rId7"/>
    <p:sldId id="354" r:id="rId8"/>
    <p:sldId id="353" r:id="rId9"/>
    <p:sldId id="355" r:id="rId10"/>
    <p:sldId id="351" r:id="rId11"/>
    <p:sldId id="356" r:id="rId12"/>
  </p:sldIdLst>
  <p:sldSz cx="9144000" cy="5143500" type="screen16x9"/>
  <p:notesSz cx="6858000" cy="9144000"/>
  <p:defaultTextStyle>
    <a:defPPr>
      <a:defRPr lang="en-US"/>
    </a:defPPr>
    <a:lvl1pPr marL="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45718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5">
          <p15:clr>
            <a:srgbClr val="A4A3A4"/>
          </p15:clr>
        </p15:guide>
        <p15:guide id="2" pos="377">
          <p15:clr>
            <a:srgbClr val="A4A3A4"/>
          </p15:clr>
        </p15:guide>
        <p15:guide id="3" pos="32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727"/>
    <a:srgbClr val="62BCAD"/>
    <a:srgbClr val="161A37"/>
    <a:srgbClr val="494A61"/>
    <a:srgbClr val="0C1D2E"/>
    <a:srgbClr val="DA5863"/>
    <a:srgbClr val="C54B5C"/>
    <a:srgbClr val="B44953"/>
    <a:srgbClr val="11122A"/>
    <a:srgbClr val="0027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1B1630-D382-B840-BC26-0E4D487B4BFA}" v="109" dt="2023-03-16T16:18:51.3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62"/>
    <p:restoredTop sz="96058" autoAdjust="0"/>
  </p:normalViewPr>
  <p:slideViewPr>
    <p:cSldViewPr snapToGrid="0">
      <p:cViewPr varScale="1">
        <p:scale>
          <a:sx n="145" d="100"/>
          <a:sy n="145" d="100"/>
        </p:scale>
        <p:origin x="192" y="296"/>
      </p:cViewPr>
      <p:guideLst>
        <p:guide orient="horz" pos="1785"/>
        <p:guide pos="377"/>
        <p:guide pos="3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52C66-110F-3048-8D12-2F8A1858E9A2}" type="datetimeFigureOut">
              <a:rPr lang="en-US" smtClean="0"/>
              <a:t>3/17/23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F7F89-AC31-FF4A-BF5D-37208D5C9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688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FF02D-EF0C-1846-AD24-7569C5C2FCC7}" type="datetimeFigureOut">
              <a:rPr lang="en-US" smtClean="0"/>
              <a:t>3/17/23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92B4D-99FA-8C4C-87C7-9B2A5636D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2523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4571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Welcome slide</a:t>
            </a:r>
            <a:endParaRPr lang="en-US" dirty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34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368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933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67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63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2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225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Blank</a:t>
            </a:r>
            <a:r>
              <a:rPr lang="en-US" baseline="0" dirty="0"/>
              <a:t>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2B4D-99FA-8C4C-87C7-9B2A5636D0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42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9089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/>
          <p:cNvSpPr>
            <a:spLocks/>
          </p:cNvSpPr>
          <p:nvPr/>
        </p:nvSpPr>
        <p:spPr>
          <a:xfrm>
            <a:off x="0" y="525923"/>
            <a:ext cx="9179998" cy="4623928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1122A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445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rgbClr val="DA586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 w="19050" cmpd="sng"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7144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/>
          <p:cNvSpPr>
            <a:spLocks/>
          </p:cNvSpPr>
          <p:nvPr/>
        </p:nvSpPr>
        <p:spPr>
          <a:xfrm>
            <a:off x="0" y="0"/>
            <a:ext cx="9179998" cy="523240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1122A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445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rgbClr val="DA586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11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855385"/>
            <a:ext cx="4038600" cy="2545556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3100" y="855385"/>
            <a:ext cx="4038600" cy="2545556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892" marR="0" lvl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4800534"/>
            <a:ext cx="1187998" cy="2050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606570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9" y="4800534"/>
            <a:ext cx="1187998" cy="20500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63016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100" y="813829"/>
            <a:ext cx="8686800" cy="411938"/>
          </a:xfrm>
        </p:spPr>
        <p:txBody>
          <a:bodyPr>
            <a:noAutofit/>
          </a:bodyPr>
          <a:lstStyle>
            <a:lvl1pPr algn="l">
              <a:defRPr sz="2400">
                <a:solidFill>
                  <a:srgbClr val="62BCA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2100" y="1316617"/>
            <a:ext cx="8229600" cy="2832998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9" name="Picture 8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4800534"/>
            <a:ext cx="1187998" cy="205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54668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100" y="813829"/>
            <a:ext cx="8686800" cy="411938"/>
          </a:xfrm>
        </p:spPr>
        <p:txBody>
          <a:bodyPr>
            <a:noAutofit/>
          </a:bodyPr>
          <a:lstStyle>
            <a:lvl1pPr algn="l"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2100" y="1316617"/>
            <a:ext cx="8229600" cy="2832998"/>
          </a:xfrm>
        </p:spPr>
        <p:txBody>
          <a:bodyPr/>
          <a:lstStyle>
            <a:lvl1pPr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9" name="Picture 8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4800534"/>
            <a:ext cx="1187998" cy="205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11637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989" y="679462"/>
            <a:ext cx="8304212" cy="339447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9" y="4800534"/>
            <a:ext cx="1187998" cy="205000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140870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89" y="679462"/>
            <a:ext cx="8304212" cy="339447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9696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/>
          <p:cNvSpPr>
            <a:spLocks noChangeAspect="1"/>
          </p:cNvSpPr>
          <p:nvPr/>
        </p:nvSpPr>
        <p:spPr>
          <a:xfrm>
            <a:off x="0" y="0"/>
            <a:ext cx="9180000" cy="516375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62BCA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77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9969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0" y="536504"/>
            <a:ext cx="9180000" cy="0"/>
          </a:xfrm>
          <a:prstGeom prst="line">
            <a:avLst/>
          </a:prstGeom>
          <a:ln w="3175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ECMWF_Master_Logo_CMYK_nostrapNEG copy.eps"/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4800534"/>
            <a:ext cx="1188000" cy="204998"/>
          </a:xfrm>
          <a:prstGeom prst="rect">
            <a:avLst/>
          </a:prstGeom>
        </p:spPr>
      </p:pic>
      <p:sp>
        <p:nvSpPr>
          <p:cNvPr id="11" name="Footer Placeholder 4"/>
          <p:cNvSpPr txBox="1">
            <a:spLocks/>
          </p:cNvSpPr>
          <p:nvPr/>
        </p:nvSpPr>
        <p:spPr>
          <a:xfrm>
            <a:off x="292100" y="175941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79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824374"/>
            <a:ext cx="9144000" cy="411938"/>
          </a:xfrm>
        </p:spPr>
        <p:txBody>
          <a:bodyPr>
            <a:noAutofit/>
          </a:bodyPr>
          <a:lstStyle>
            <a:lvl1pPr algn="l">
              <a:defRPr sz="2400">
                <a:solidFill>
                  <a:srgbClr val="62BCA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365262"/>
            <a:ext cx="8229600" cy="3105139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ECMWF_Master_Logo_CMYK_nostrap (1).eps"/>
          <p:cNvPicPr>
            <a:picLocks noChangeAspect="1"/>
          </p:cNvPicPr>
          <p:nvPr/>
        </p:nvPicPr>
        <p:blipFill>
          <a:blip r:embed="rId2" cstate="screen">
            <a:alphaModFix amt="47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9" y="4800534"/>
            <a:ext cx="1187998" cy="2050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02878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679462"/>
            <a:ext cx="8229600" cy="3394472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21882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/>
          <p:cNvSpPr>
            <a:spLocks noChangeAspect="1"/>
          </p:cNvSpPr>
          <p:nvPr/>
        </p:nvSpPr>
        <p:spPr>
          <a:xfrm>
            <a:off x="0" y="0"/>
            <a:ext cx="9180000" cy="516375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F244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445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892052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2"/>
          <p:cNvSpPr>
            <a:spLocks noChangeAspect="1"/>
          </p:cNvSpPr>
          <p:nvPr/>
        </p:nvSpPr>
        <p:spPr>
          <a:xfrm>
            <a:off x="0" y="0"/>
            <a:ext cx="9180000" cy="516375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1122A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92100" y="1316617"/>
            <a:ext cx="8229600" cy="2832998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3700" y="4805364"/>
            <a:ext cx="2133600" cy="273844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92100" y="824374"/>
            <a:ext cx="9144000" cy="411938"/>
          </a:xfrm>
        </p:spPr>
        <p:txBody>
          <a:bodyPr>
            <a:noAutofit/>
          </a:bodyPr>
          <a:lstStyle>
            <a:lvl1pPr algn="l">
              <a:defRPr sz="2400">
                <a:solidFill>
                  <a:srgbClr val="62BCA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63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/>
          <p:cNvSpPr>
            <a:spLocks/>
          </p:cNvSpPr>
          <p:nvPr/>
        </p:nvSpPr>
        <p:spPr>
          <a:xfrm>
            <a:off x="0" y="525922"/>
            <a:ext cx="9179998" cy="4644000"/>
          </a:xfrm>
          <a:custGeom>
            <a:avLst/>
            <a:gdLst/>
            <a:ahLst/>
            <a:cxnLst/>
            <a:rect l="l" t="t" r="r" b="b"/>
            <a:pathLst>
              <a:path w="20104100" h="11252200">
                <a:moveTo>
                  <a:pt x="20104100" y="0"/>
                </a:moveTo>
                <a:lnTo>
                  <a:pt x="0" y="0"/>
                </a:lnTo>
                <a:lnTo>
                  <a:pt x="0" y="11252130"/>
                </a:lnTo>
                <a:lnTo>
                  <a:pt x="20104100" y="11252130"/>
                </a:lnTo>
                <a:lnTo>
                  <a:pt x="20104100" y="0"/>
                </a:lnTo>
                <a:close/>
              </a:path>
            </a:pathLst>
          </a:custGeom>
          <a:solidFill>
            <a:srgbClr val="11122A"/>
          </a:solid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844561"/>
            <a:ext cx="8229600" cy="3394472"/>
          </a:xfr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2374"/>
            <a:ext cx="9144000" cy="411938"/>
          </a:xfrm>
        </p:spPr>
        <p:txBody>
          <a:bodyPr>
            <a:noAutofit/>
          </a:bodyPr>
          <a:lstStyle>
            <a:lvl1pPr>
              <a:defRPr sz="2000">
                <a:solidFill>
                  <a:srgbClr val="DA5863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0521B8B-59A2-47A3-91E9-31AC726F36AC}"/>
              </a:ext>
            </a:extLst>
          </p:cNvPr>
          <p:cNvCxnSpPr/>
          <p:nvPr/>
        </p:nvCxnSpPr>
        <p:spPr>
          <a:xfrm>
            <a:off x="8" y="515334"/>
            <a:ext cx="1620000" cy="0"/>
          </a:xfrm>
          <a:prstGeom prst="line">
            <a:avLst/>
          </a:prstGeom>
          <a:ln w="19050" cmpd="sng">
            <a:solidFill>
              <a:srgbClr val="62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/>
          <p:cNvSpPr txBox="1">
            <a:spLocks/>
          </p:cNvSpPr>
          <p:nvPr/>
        </p:nvSpPr>
        <p:spPr>
          <a:xfrm>
            <a:off x="292101" y="175941"/>
            <a:ext cx="1418167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Helvetica"/>
                <a:ea typeface="+mn-ea"/>
                <a:cs typeface="Helvetica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kumimoji="0" lang="en-GB" sz="1200" b="0" i="0" u="none" strike="noStrike" kern="1200" cap="all" spc="0" normalizeH="0" baseline="0" noProof="0">
                <a:ln>
                  <a:noFill/>
                </a:ln>
                <a:solidFill>
                  <a:srgbClr val="62BCAD"/>
                </a:solidFill>
                <a:effectLst/>
                <a:uLnTx/>
                <a:uFillTx/>
                <a:latin typeface="Rajdhani Semibold"/>
                <a:ea typeface="+mj-ea"/>
                <a:cs typeface="Rajdhani Semibold"/>
              </a:rPr>
              <a:t>DESTINATION EARTH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73836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25873"/>
            <a:ext cx="9144000" cy="411938"/>
          </a:xfrm>
          <a:prstGeom prst="rect">
            <a:avLst/>
          </a:prstGeom>
        </p:spPr>
        <p:txBody>
          <a:bodyPr vert="horz" lIns="91438" tIns="45719" rIns="91438" bIns="45719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100" y="681118"/>
            <a:ext cx="8229600" cy="3394472"/>
          </a:xfrm>
          <a:prstGeom prst="rect">
            <a:avLst/>
          </a:prstGeom>
          <a:ln>
            <a:noFill/>
          </a:ln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43700" y="48053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Helvetica"/>
                <a:cs typeface="Helvetica"/>
              </a:defRPr>
            </a:lvl1pPr>
          </a:lstStyle>
          <a:p>
            <a:fld id="{2A11EFE2-4BCF-414C-A3B6-A1A47880F1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9" r:id="rId4"/>
    <p:sldLayoutId id="2147483656" r:id="rId5"/>
    <p:sldLayoutId id="2147483663" r:id="rId6"/>
    <p:sldLayoutId id="2147483657" r:id="rId7"/>
    <p:sldLayoutId id="2147483661" r:id="rId8"/>
    <p:sldLayoutId id="2147483658" r:id="rId9"/>
    <p:sldLayoutId id="2147483662" r:id="rId10"/>
    <p:sldLayoutId id="2147483664" r:id="rId11"/>
    <p:sldLayoutId id="2147483652" r:id="rId12"/>
    <p:sldLayoutId id="2147483654" r:id="rId13"/>
    <p:sldLayoutId id="2147483655" r:id="rId14"/>
    <p:sldLayoutId id="2147483665" r:id="rId15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000" kern="1200" cap="all" spc="0">
          <a:solidFill>
            <a:srgbClr val="DA5863"/>
          </a:solidFill>
          <a:latin typeface="Rajdhani Semibold"/>
          <a:ea typeface="+mj-ea"/>
          <a:cs typeface="Rajdhani Semibold"/>
        </a:defRPr>
      </a:lvl1pPr>
    </p:titleStyle>
    <p:bodyStyle>
      <a:lvl1pPr marL="177796" indent="-177796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•"/>
        <a:defRPr sz="16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1pPr>
      <a:lvl2pPr marL="444489" indent="-266693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–"/>
        <a:defRPr sz="14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2pPr>
      <a:lvl3pPr marL="622285" indent="-177796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•"/>
        <a:defRPr sz="12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3pPr>
      <a:lvl4pPr marL="812780" indent="-190496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–"/>
        <a:defRPr sz="11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4pPr>
      <a:lvl5pPr marL="990575" indent="-177796" algn="l" defTabSz="457189" rtl="0" eaLnBrk="1" latinLnBrk="0" hangingPunct="1">
        <a:lnSpc>
          <a:spcPct val="100000"/>
        </a:lnSpc>
        <a:spcBef>
          <a:spcPts val="400"/>
        </a:spcBef>
        <a:buFont typeface="Arial"/>
        <a:buChar char="»"/>
        <a:defRPr sz="1100" kern="1200">
          <a:solidFill>
            <a:schemeClr val="bg1">
              <a:lumMod val="50000"/>
            </a:schemeClr>
          </a:solidFill>
          <a:latin typeface="Helvetica"/>
          <a:ea typeface="+mn-ea"/>
          <a:cs typeface="Helvetica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1. What is a digital twin-white-left-zero.png"/>
          <p:cNvPicPr>
            <a:picLocks noChangeAspect="1"/>
          </p:cNvPicPr>
          <p:nvPr/>
        </p:nvPicPr>
        <p:blipFill rotWithShape="1">
          <a:blip r:embed="rId3" cstate="screen">
            <a:alphaModFix amt="8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7"/>
          <a:stretch/>
        </p:blipFill>
        <p:spPr>
          <a:xfrm>
            <a:off x="368300" y="153230"/>
            <a:ext cx="8106394" cy="4559847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802137" y="2118186"/>
            <a:ext cx="3691067" cy="568471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New grib2 tile template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802137" y="1369452"/>
            <a:ext cx="3541711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DESTINATION EARTH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4784978-FDA5-4016-9888-3E633D5793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" y="4470400"/>
            <a:ext cx="9136931" cy="69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083081"/>
      </p:ext>
    </p:extLst>
  </p:cSld>
  <p:clrMapOvr>
    <a:masterClrMapping/>
  </p:clrMapOvr>
  <p:transition spd="slow" advClick="0" advTm="10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TILE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708F2C-EF80-A2F5-FF35-DFA528CE8727}"/>
              </a:ext>
            </a:extLst>
          </p:cNvPr>
          <p:cNvSpPr txBox="1"/>
          <p:nvPr/>
        </p:nvSpPr>
        <p:spPr>
          <a:xfrm>
            <a:off x="108544" y="534431"/>
            <a:ext cx="783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2BCAD"/>
                </a:solidFill>
                <a:latin typeface="Rajdhani Semibold"/>
              </a:rPr>
              <a:t>Tile demo. Two regimes: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B744D2-B686-BE82-D6C0-A56B61DBFB0C}"/>
              </a:ext>
            </a:extLst>
          </p:cNvPr>
          <p:cNvSpPr txBox="1"/>
          <p:nvPr/>
        </p:nvSpPr>
        <p:spPr>
          <a:xfrm>
            <a:off x="1532844" y="909606"/>
            <a:ext cx="1812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>
                <a:solidFill>
                  <a:srgbClr val="62BCAD"/>
                </a:solidFill>
                <a:latin typeface="Rajdhani Semibold"/>
              </a:rPr>
              <a:t>ISBA (all patches)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F6F38-8036-28D8-4610-69DB970644EB}"/>
              </a:ext>
            </a:extLst>
          </p:cNvPr>
          <p:cNvSpPr txBox="1"/>
          <p:nvPr/>
        </p:nvSpPr>
        <p:spPr>
          <a:xfrm>
            <a:off x="5798981" y="909606"/>
            <a:ext cx="1812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>
                <a:solidFill>
                  <a:srgbClr val="62BCAD"/>
                </a:solidFill>
                <a:latin typeface="Rajdhani Semibold"/>
              </a:rPr>
              <a:t>2-patch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3AF38C8-18FC-D592-8B7A-9D08C341CA44}"/>
              </a:ext>
            </a:extLst>
          </p:cNvPr>
          <p:cNvGrpSpPr/>
          <p:nvPr/>
        </p:nvGrpSpPr>
        <p:grpSpPr>
          <a:xfrm>
            <a:off x="842300" y="1284781"/>
            <a:ext cx="3398657" cy="3220717"/>
            <a:chOff x="842300" y="1284781"/>
            <a:chExt cx="3398657" cy="3220717"/>
          </a:xfrm>
        </p:grpSpPr>
        <p:pic>
          <p:nvPicPr>
            <p:cNvPr id="10" name="Picture 9" descr="Text&#10;&#10;Description automatically generated">
              <a:extLst>
                <a:ext uri="{FF2B5EF4-FFF2-40B4-BE49-F238E27FC236}">
                  <a16:creationId xmlns:a16="http://schemas.microsoft.com/office/drawing/2014/main" id="{FC9540B6-8806-0894-B2CE-3C37B683AD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2300" y="1284781"/>
              <a:ext cx="3398657" cy="3220717"/>
            </a:xfrm>
            <a:prstGeom prst="rect">
              <a:avLst/>
            </a:prstGeom>
          </p:spPr>
        </p:pic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7253BE4-FB5E-7FA1-A19A-700AA6DF5276}"/>
                </a:ext>
              </a:extLst>
            </p:cNvPr>
            <p:cNvSpPr/>
            <p:nvPr/>
          </p:nvSpPr>
          <p:spPr>
            <a:xfrm>
              <a:off x="1773159" y="4131425"/>
              <a:ext cx="670783" cy="350411"/>
            </a:xfrm>
            <a:prstGeom prst="rect">
              <a:avLst/>
            </a:prstGeom>
            <a:solidFill>
              <a:srgbClr val="27272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E160441-F90C-275A-A22D-0756071D875A}"/>
              </a:ext>
            </a:extLst>
          </p:cNvPr>
          <p:cNvGrpSpPr/>
          <p:nvPr/>
        </p:nvGrpSpPr>
        <p:grpSpPr>
          <a:xfrm>
            <a:off x="4903044" y="1294883"/>
            <a:ext cx="3274186" cy="3415361"/>
            <a:chOff x="4903044" y="1294883"/>
            <a:chExt cx="3274186" cy="3415361"/>
          </a:xfrm>
        </p:grpSpPr>
        <p:pic>
          <p:nvPicPr>
            <p:cNvPr id="14" name="Picture 13" descr="Text&#10;&#10;Description automatically generated">
              <a:extLst>
                <a:ext uri="{FF2B5EF4-FFF2-40B4-BE49-F238E27FC236}">
                  <a16:creationId xmlns:a16="http://schemas.microsoft.com/office/drawing/2014/main" id="{6163E79B-6110-BC6F-E53D-5417E632D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03044" y="1294883"/>
              <a:ext cx="3274186" cy="3415361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6FD280B-BC1F-D85A-9C3E-F3A52A3E6776}"/>
                </a:ext>
              </a:extLst>
            </p:cNvPr>
            <p:cNvSpPr/>
            <p:nvPr/>
          </p:nvSpPr>
          <p:spPr>
            <a:xfrm>
              <a:off x="5774042" y="4233895"/>
              <a:ext cx="2403188" cy="455122"/>
            </a:xfrm>
            <a:prstGeom prst="rect">
              <a:avLst/>
            </a:prstGeom>
            <a:solidFill>
              <a:srgbClr val="27272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2998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E1D6D2C9-BD71-E0AA-FAE3-738E1ADE2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544" y="826810"/>
            <a:ext cx="6767777" cy="4231959"/>
          </a:xfrm>
          <a:prstGeom prst="rect">
            <a:avLst/>
          </a:prstGeom>
        </p:spPr>
      </p:pic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TILE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708F2C-EF80-A2F5-FF35-DFA528CE8727}"/>
              </a:ext>
            </a:extLst>
          </p:cNvPr>
          <p:cNvSpPr txBox="1"/>
          <p:nvPr/>
        </p:nvSpPr>
        <p:spPr>
          <a:xfrm>
            <a:off x="108544" y="534431"/>
            <a:ext cx="783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2BCAD"/>
                </a:solidFill>
                <a:latin typeface="Rajdhani Semibold"/>
              </a:rPr>
              <a:t>Python code:</a:t>
            </a:r>
          </a:p>
        </p:txBody>
      </p:sp>
    </p:spTree>
    <p:extLst>
      <p:ext uri="{BB962C8B-B14F-4D97-AF65-F5344CB8AC3E}">
        <p14:creationId xmlns:p14="http://schemas.microsoft.com/office/powerpoint/2010/main" val="2627522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53B0501C-7EFB-00D6-11A7-B36AA7F3A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000" y="795600"/>
            <a:ext cx="7643446" cy="4233600"/>
          </a:xfrm>
          <a:prstGeom prst="rect">
            <a:avLst/>
          </a:prstGeom>
        </p:spPr>
      </p:pic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TILE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708F2C-EF80-A2F5-FF35-DFA528CE8727}"/>
              </a:ext>
            </a:extLst>
          </p:cNvPr>
          <p:cNvSpPr txBox="1"/>
          <p:nvPr/>
        </p:nvSpPr>
        <p:spPr>
          <a:xfrm>
            <a:off x="108544" y="534431"/>
            <a:ext cx="783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2BCAD"/>
                </a:solidFill>
                <a:latin typeface="Rajdhani Semibold"/>
              </a:rPr>
              <a:t>Python code:</a:t>
            </a:r>
          </a:p>
        </p:txBody>
      </p:sp>
    </p:spTree>
    <p:extLst>
      <p:ext uri="{BB962C8B-B14F-4D97-AF65-F5344CB8AC3E}">
        <p14:creationId xmlns:p14="http://schemas.microsoft.com/office/powerpoint/2010/main" val="1311064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TILE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708F2C-EF80-A2F5-FF35-DFA528CE8727}"/>
              </a:ext>
            </a:extLst>
          </p:cNvPr>
          <p:cNvSpPr txBox="1"/>
          <p:nvPr/>
        </p:nvSpPr>
        <p:spPr>
          <a:xfrm>
            <a:off x="108544" y="534431"/>
            <a:ext cx="783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62BCAD"/>
                </a:solidFill>
                <a:latin typeface="Rajdhani Semibold"/>
              </a:rPr>
              <a:t>grib_ls</a:t>
            </a:r>
            <a:endParaRPr lang="en-GB" sz="1600" dirty="0">
              <a:solidFill>
                <a:srgbClr val="62BCAD"/>
              </a:solidFill>
              <a:latin typeface="Rajdhani Semibol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B744D2-B686-BE82-D6C0-A56B61DBFB0C}"/>
              </a:ext>
            </a:extLst>
          </p:cNvPr>
          <p:cNvSpPr txBox="1"/>
          <p:nvPr/>
        </p:nvSpPr>
        <p:spPr>
          <a:xfrm>
            <a:off x="108544" y="867098"/>
            <a:ext cx="5208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rgbClr val="62BCAD"/>
                </a:solidFill>
                <a:latin typeface="Rajdhani Semibold"/>
              </a:rPr>
              <a:t>ISBA (all patches) – general ls</a:t>
            </a:r>
          </a:p>
        </p:txBody>
      </p:sp>
      <p:pic>
        <p:nvPicPr>
          <p:cNvPr id="7" name="Picture 6" descr="A picture containing text, keyboard, screenshot&#10;&#10;Description automatically generated">
            <a:extLst>
              <a:ext uri="{FF2B5EF4-FFF2-40B4-BE49-F238E27FC236}">
                <a16:creationId xmlns:a16="http://schemas.microsoft.com/office/drawing/2014/main" id="{CB6733DA-31C1-7E24-BDC8-33DE86CE59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037"/>
          <a:stretch/>
        </p:blipFill>
        <p:spPr>
          <a:xfrm>
            <a:off x="293512" y="1288054"/>
            <a:ext cx="7772400" cy="1374258"/>
          </a:xfrm>
          <a:prstGeom prst="rect">
            <a:avLst/>
          </a:prstGeom>
        </p:spPr>
      </p:pic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A15E66FB-1300-A314-6594-EE53CE531C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280"/>
          <a:stretch/>
        </p:blipFill>
        <p:spPr>
          <a:xfrm>
            <a:off x="293512" y="3147646"/>
            <a:ext cx="7772400" cy="15694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7409F5-4442-833D-46CA-3F0728886852}"/>
              </a:ext>
            </a:extLst>
          </p:cNvPr>
          <p:cNvSpPr txBox="1"/>
          <p:nvPr/>
        </p:nvSpPr>
        <p:spPr>
          <a:xfrm>
            <a:off x="108544" y="2683122"/>
            <a:ext cx="480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rgbClr val="62BCAD"/>
                </a:solidFill>
                <a:latin typeface="Rajdhani Semibold"/>
              </a:rPr>
              <a:t>ISBA (all patches) – tile namespace </a:t>
            </a:r>
          </a:p>
        </p:txBody>
      </p:sp>
    </p:spTree>
    <p:extLst>
      <p:ext uri="{BB962C8B-B14F-4D97-AF65-F5344CB8AC3E}">
        <p14:creationId xmlns:p14="http://schemas.microsoft.com/office/powerpoint/2010/main" val="4272422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TILE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708F2C-EF80-A2F5-FF35-DFA528CE8727}"/>
              </a:ext>
            </a:extLst>
          </p:cNvPr>
          <p:cNvSpPr txBox="1"/>
          <p:nvPr/>
        </p:nvSpPr>
        <p:spPr>
          <a:xfrm>
            <a:off x="108544" y="534431"/>
            <a:ext cx="7839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62BCAD"/>
                </a:solidFill>
                <a:latin typeface="Rajdhani Semibold"/>
              </a:rPr>
              <a:t>grib_ls</a:t>
            </a:r>
            <a:endParaRPr lang="en-GB" sz="1600" dirty="0">
              <a:solidFill>
                <a:srgbClr val="62BCAD"/>
              </a:solidFill>
              <a:latin typeface="Rajdhani Semibold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B744D2-B686-BE82-D6C0-A56B61DBFB0C}"/>
              </a:ext>
            </a:extLst>
          </p:cNvPr>
          <p:cNvSpPr txBox="1"/>
          <p:nvPr/>
        </p:nvSpPr>
        <p:spPr>
          <a:xfrm>
            <a:off x="108544" y="867098"/>
            <a:ext cx="52085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rgbClr val="62BCAD"/>
                </a:solidFill>
                <a:latin typeface="Rajdhani Semibold"/>
              </a:rPr>
              <a:t>2-patch – general 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7409F5-4442-833D-46CA-3F0728886852}"/>
              </a:ext>
            </a:extLst>
          </p:cNvPr>
          <p:cNvSpPr txBox="1"/>
          <p:nvPr/>
        </p:nvSpPr>
        <p:spPr>
          <a:xfrm>
            <a:off x="108544" y="2683122"/>
            <a:ext cx="480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solidFill>
                  <a:srgbClr val="62BCAD"/>
                </a:solidFill>
                <a:latin typeface="Rajdhani Semibold"/>
              </a:rPr>
              <a:t>2-patch – tile namespace </a:t>
            </a:r>
          </a:p>
        </p:txBody>
      </p:sp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BA274F05-67B7-62A0-5914-5236803D43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141"/>
          <a:stretch/>
        </p:blipFill>
        <p:spPr>
          <a:xfrm>
            <a:off x="186093" y="1292259"/>
            <a:ext cx="7355326" cy="1465581"/>
          </a:xfrm>
          <a:prstGeom prst="rect">
            <a:avLst/>
          </a:prstGeom>
        </p:spPr>
      </p:pic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880F8475-ED47-F188-A695-4D0E192B91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824"/>
          <a:stretch/>
        </p:blipFill>
        <p:spPr>
          <a:xfrm>
            <a:off x="186092" y="3112476"/>
            <a:ext cx="7320587" cy="160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89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TILE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6637BC-097F-E1A5-0503-6E6474548536}"/>
              </a:ext>
            </a:extLst>
          </p:cNvPr>
          <p:cNvSpPr txBox="1"/>
          <p:nvPr/>
        </p:nvSpPr>
        <p:spPr>
          <a:xfrm>
            <a:off x="108545" y="775421"/>
            <a:ext cx="2496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62BCAD"/>
                </a:solidFill>
                <a:latin typeface="Rajdhani Semibold"/>
              </a:rPr>
              <a:t>Questions on variables: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E8B34B6-91A6-11C3-5EEA-4271B12B38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11932"/>
              </p:ext>
            </p:extLst>
          </p:nvPr>
        </p:nvGraphicFramePr>
        <p:xfrm>
          <a:off x="274582" y="1199764"/>
          <a:ext cx="8602716" cy="3355092"/>
        </p:xfrm>
        <a:graphic>
          <a:graphicData uri="http://schemas.openxmlformats.org/drawingml/2006/table">
            <a:tbl>
              <a:tblPr/>
              <a:tblGrid>
                <a:gridCol w="1428647">
                  <a:extLst>
                    <a:ext uri="{9D8B030D-6E8A-4147-A177-3AD203B41FA5}">
                      <a16:colId xmlns:a16="http://schemas.microsoft.com/office/drawing/2014/main" val="3319798768"/>
                    </a:ext>
                  </a:extLst>
                </a:gridCol>
                <a:gridCol w="1992779">
                  <a:extLst>
                    <a:ext uri="{9D8B030D-6E8A-4147-A177-3AD203B41FA5}">
                      <a16:colId xmlns:a16="http://schemas.microsoft.com/office/drawing/2014/main" val="3006601017"/>
                    </a:ext>
                  </a:extLst>
                </a:gridCol>
                <a:gridCol w="588072">
                  <a:extLst>
                    <a:ext uri="{9D8B030D-6E8A-4147-A177-3AD203B41FA5}">
                      <a16:colId xmlns:a16="http://schemas.microsoft.com/office/drawing/2014/main" val="971031117"/>
                    </a:ext>
                  </a:extLst>
                </a:gridCol>
                <a:gridCol w="3614653">
                  <a:extLst>
                    <a:ext uri="{9D8B030D-6E8A-4147-A177-3AD203B41FA5}">
                      <a16:colId xmlns:a16="http://schemas.microsoft.com/office/drawing/2014/main" val="2420489998"/>
                    </a:ext>
                  </a:extLst>
                </a:gridCol>
                <a:gridCol w="978565">
                  <a:extLst>
                    <a:ext uri="{9D8B030D-6E8A-4147-A177-3AD203B41FA5}">
                      <a16:colId xmlns:a16="http://schemas.microsoft.com/office/drawing/2014/main" val="38710964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Questions/comments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Answers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77022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"RN",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Averaged net radiation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W/m2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Is this defined as sum of ingoing, outgoing short and long wave radiation? And does it take albedo into account?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5304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"RNC_P",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Averaged net radiation on patch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J/m2</a:t>
                      </a:r>
                      <a:endParaRPr lang="en-GB" sz="1200" dirty="0"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Same as above.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32558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"DRAINC_ISBA",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Averaged soil drainage flux on full nature tile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kg/m2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New variable likely needed.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489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"H_ML",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Height of mixed layer (?) in flake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solidFill>
                            <a:srgbClr val="4285F4"/>
                          </a:solidFill>
                          <a:effectLst/>
                        </a:rPr>
                        <a:t>m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Is this mixed layer depth within a lake? Currently we have "Mixed layer depth" but only for the atmosphere.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4115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"EMIS",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Surface emissivity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0-1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Can more details be provided for this variable please.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0283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"CH",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Drag thermal coefficient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-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New variable likely needed.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3877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"CE",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Drag evaporation coefficient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-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New variable likely needed.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100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"TSWI_T_ISBA"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Total soil wetness index (total)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-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Can more details be provided for this variable please.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41713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"TSWI1_ISBA"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Total soil wetness index layer 1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-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Can more details be provided for this variable please.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2952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"TSWI1_P"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Total soil wetness index layer 1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-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Can more details be provided for this variable please.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68076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"X001TC"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Canopy air temp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K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Can more details be provided for this variable please.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2412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"TCANYON"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 dirty="0">
                          <a:solidFill>
                            <a:srgbClr val="9900FF"/>
                          </a:solidFill>
                          <a:effectLst/>
                        </a:rPr>
                        <a:t>Road canyon temp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effectLst/>
                        </a:rPr>
                        <a:t>K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</a:rPr>
                        <a:t>Can more details be provided for this variable please.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746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"QCANYON"</a:t>
                      </a:r>
                    </a:p>
                  </a:txBody>
                  <a:tcPr marL="3389" marR="3389" marT="2259" marB="225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b="1">
                          <a:solidFill>
                            <a:srgbClr val="9900FF"/>
                          </a:solidFill>
                          <a:effectLst/>
                        </a:rPr>
                        <a:t>Road canyon humidity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>
                          <a:effectLst/>
                        </a:rPr>
                        <a:t>kg/kg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200" dirty="0">
                          <a:solidFill>
                            <a:srgbClr val="FF0000"/>
                          </a:solidFill>
                          <a:effectLst/>
                        </a:rPr>
                        <a:t>Can more details be provided for this variable please.</a:t>
                      </a: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3389" marR="3389" marT="2259" marB="225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4325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528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tennis, racket, athletic game, sport&#10;&#10;Description automatically generated">
            <a:extLst>
              <a:ext uri="{FF2B5EF4-FFF2-40B4-BE49-F238E27FC236}">
                <a16:creationId xmlns:a16="http://schemas.microsoft.com/office/drawing/2014/main" id="{1357B746-4890-2694-C307-59B618FC67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47819" y="88911"/>
            <a:ext cx="1087636" cy="111085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DC04-0C06-7E03-4710-C0B81F69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1EFE2-4BCF-414C-A3B6-A1A47880F17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DD7BB45-62D6-4C00-7BF7-0D18523F8985}"/>
              </a:ext>
            </a:extLst>
          </p:cNvPr>
          <p:cNvSpPr txBox="1">
            <a:spLocks/>
          </p:cNvSpPr>
          <p:nvPr/>
        </p:nvSpPr>
        <p:spPr>
          <a:xfrm>
            <a:off x="1575508" y="84731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r>
              <a:rPr lang="en-GB" sz="2800" dirty="0">
                <a:solidFill>
                  <a:srgbClr val="62BCAD"/>
                </a:solidFill>
                <a:latin typeface="Rajdhani Semibold"/>
                <a:cs typeface="Rajdhani Semibold"/>
              </a:rPr>
              <a:t>TILE template</a:t>
            </a:r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672BC9-3873-EA00-7472-7935E71BFB43}"/>
              </a:ext>
            </a:extLst>
          </p:cNvPr>
          <p:cNvSpPr txBox="1">
            <a:spLocks/>
          </p:cNvSpPr>
          <p:nvPr/>
        </p:nvSpPr>
        <p:spPr>
          <a:xfrm>
            <a:off x="1827661" y="2647822"/>
            <a:ext cx="2496785" cy="541866"/>
          </a:xfrm>
          <a:prstGeom prst="rect">
            <a:avLst/>
          </a:prstGeom>
        </p:spPr>
        <p:txBody>
          <a:bodyPr lIns="91438" tIns="45719" rIns="91438" bIns="45719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kern="1200" cap="all" spc="0">
                <a:solidFill>
                  <a:srgbClr val="002742"/>
                </a:solidFill>
                <a:latin typeface="Rajdhani Medium"/>
                <a:ea typeface="+mj-ea"/>
                <a:cs typeface="Rajdhani Medium"/>
              </a:defRPr>
            </a:lvl1pPr>
          </a:lstStyle>
          <a:p>
            <a:endParaRPr lang="en-US" sz="2800" dirty="0">
              <a:solidFill>
                <a:srgbClr val="62BCAD"/>
              </a:solidFill>
              <a:latin typeface="Rajdhani Semibold"/>
              <a:cs typeface="Rajdhani Semibold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0AA22D-A54B-35E4-DB59-D53FDB28297B}"/>
              </a:ext>
            </a:extLst>
          </p:cNvPr>
          <p:cNvSpPr txBox="1"/>
          <p:nvPr/>
        </p:nvSpPr>
        <p:spPr>
          <a:xfrm>
            <a:off x="2682921" y="2386212"/>
            <a:ext cx="32830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62BCAD"/>
                </a:solidFill>
                <a:latin typeface="Rajdhani Semibold"/>
              </a:rPr>
              <a:t>Any other questions?</a:t>
            </a:r>
          </a:p>
        </p:txBody>
      </p:sp>
    </p:spTree>
    <p:extLst>
      <p:ext uri="{BB962C8B-B14F-4D97-AF65-F5344CB8AC3E}">
        <p14:creationId xmlns:p14="http://schemas.microsoft.com/office/powerpoint/2010/main" val="591786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stinationEarth - blank editable template (2)" id="{1F536711-7A7E-4BF9-8F4C-D1BE7A902730}" vid="{47BBFDF9-A178-45AE-885F-6D514E47E4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BE5B23F872F249BA78B9EED1161059" ma:contentTypeVersion="2" ma:contentTypeDescription="Create a new document." ma:contentTypeScope="" ma:versionID="1562de66bdcae0938cbb0da2aa9de3a8">
  <xsd:schema xmlns:xsd="http://www.w3.org/2001/XMLSchema" xmlns:xs="http://www.w3.org/2001/XMLSchema" xmlns:p="http://schemas.microsoft.com/office/2006/metadata/properties" xmlns:ns2="34da5c7c-42ce-4f97-8e89-5ab6a0675279" targetNamespace="http://schemas.microsoft.com/office/2006/metadata/properties" ma:root="true" ma:fieldsID="e2ee1d9abc429cf7aea48e7d28e07128" ns2:_="">
    <xsd:import namespace="34da5c7c-42ce-4f97-8e89-5ab6a067527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da5c7c-42ce-4f97-8e89-5ab6a06752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5A55C3-3BE5-43E7-9EEA-4FAB324239E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D01B9A-46F9-4E94-9025-4AD77106F674}">
  <ds:schemaRefs>
    <ds:schemaRef ds:uri="http://purl.org/dc/terms/"/>
    <ds:schemaRef ds:uri="34da5c7c-42ce-4f97-8e89-5ab6a0675279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E52C2B8-285B-49B6-84C2-C19065393C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da5c7c-42ce-4f97-8e89-5ab6a06752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</TotalTime>
  <Words>379</Words>
  <Application>Microsoft Macintosh PowerPoint</Application>
  <PresentationFormat>On-screen Show (16:9)</PresentationFormat>
  <Paragraphs>99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Rajdhani Medium</vt:lpstr>
      <vt:lpstr>Rajdhani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</dc:creator>
  <cp:lastModifiedBy>Matthew Griffith</cp:lastModifiedBy>
  <cp:revision>32</cp:revision>
  <dcterms:created xsi:type="dcterms:W3CDTF">2022-04-05T13:06:04Z</dcterms:created>
  <dcterms:modified xsi:type="dcterms:W3CDTF">2023-03-17T16:32:23Z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0x01010079BE5B23F872F249BA78B9EED1161059</vt:lpwstr>
  </property>
</Properties>
</file>