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344" r:id="rId2"/>
    <p:sldId id="1584" r:id="rId3"/>
    <p:sldId id="296" r:id="rId4"/>
    <p:sldId id="1618" r:id="rId5"/>
    <p:sldId id="1582" r:id="rId6"/>
    <p:sldId id="765" r:id="rId7"/>
    <p:sldId id="1608" r:id="rId8"/>
    <p:sldId id="339" r:id="rId9"/>
    <p:sldId id="1615" r:id="rId10"/>
    <p:sldId id="1596" r:id="rId11"/>
    <p:sldId id="1600" r:id="rId12"/>
    <p:sldId id="1573" r:id="rId13"/>
    <p:sldId id="257" r:id="rId14"/>
    <p:sldId id="509" r:id="rId15"/>
    <p:sldId id="1612" r:id="rId16"/>
    <p:sldId id="1613" r:id="rId17"/>
    <p:sldId id="1611" r:id="rId18"/>
    <p:sldId id="1614" r:id="rId19"/>
    <p:sldId id="520" r:id="rId20"/>
    <p:sldId id="517" r:id="rId21"/>
    <p:sldId id="1585" r:id="rId22"/>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ia de Rosnay" initials="PdR" lastIdx="1" clrIdx="0">
    <p:extLst>
      <p:ext uri="{19B8F6BF-5375-455C-9EA6-DF929625EA0E}">
        <p15:presenceInfo xmlns:p15="http://schemas.microsoft.com/office/powerpoint/2012/main" userId="S::patricia.rosnay@ecmwf.int::240d6855-ef99-4a2a-9f3e-25604924d8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6092"/>
    <a:srgbClr val="2009FF"/>
    <a:srgbClr val="1F497D"/>
    <a:srgbClr val="4F81BD"/>
    <a:srgbClr val="385D8A"/>
    <a:srgbClr val="FF0000"/>
    <a:srgbClr val="000000"/>
    <a:srgbClr val="FFFFFF"/>
    <a:srgbClr val="839DB2"/>
    <a:srgbClr val="2F3E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83" autoAdjust="0"/>
    <p:restoredTop sz="93239" autoAdjust="0"/>
  </p:normalViewPr>
  <p:slideViewPr>
    <p:cSldViewPr snapToGrid="0" snapToObjects="1" showGuides="1">
      <p:cViewPr varScale="1">
        <p:scale>
          <a:sx n="115" d="100"/>
          <a:sy n="115" d="100"/>
        </p:scale>
        <p:origin x="584" y="192"/>
      </p:cViewPr>
      <p:guideLst>
        <p:guide orient="horz" pos="2205"/>
        <p:guide pos="38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sz="quarter" idx="1"/>
          </p:nvPr>
        </p:nvSpPr>
        <p:spPr>
          <a:xfrm>
            <a:off x="3848646" y="1"/>
            <a:ext cx="2944283" cy="496570"/>
          </a:xfrm>
          <a:prstGeom prst="rect">
            <a:avLst/>
          </a:prstGeom>
        </p:spPr>
        <p:txBody>
          <a:bodyPr vert="horz" lIns="92117" tIns="46058" rIns="92117" bIns="46058" rtlCol="0"/>
          <a:lstStyle>
            <a:lvl1pPr algn="r">
              <a:defRPr sz="1200"/>
            </a:lvl1pPr>
          </a:lstStyle>
          <a:p>
            <a:fld id="{257351A7-8A0E-BC4A-B507-BC9FBEDEB94D}" type="datetime1">
              <a:rPr lang="en-US" smtClean="0"/>
              <a:pPr/>
              <a:t>9/26/23</a:t>
            </a:fld>
            <a:endParaRPr lang="en-US"/>
          </a:p>
        </p:txBody>
      </p:sp>
      <p:sp>
        <p:nvSpPr>
          <p:cNvPr id="4" name="Footer Placeholder 3"/>
          <p:cNvSpPr>
            <a:spLocks noGrp="1"/>
          </p:cNvSpPr>
          <p:nvPr>
            <p:ph type="ftr" sz="quarter" idx="2"/>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2117" tIns="46058" rIns="92117" bIns="46058"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176391367"/>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2T12:31:09.995"/>
    </inkml:context>
    <inkml:brush xml:id="br0">
      <inkml:brushProperty name="width" value="0.35" units="cm"/>
      <inkml:brushProperty name="height" value="0.35" units="cm"/>
      <inkml:brushProperty name="color" value="#FFFFFF"/>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idx="1"/>
          </p:nvPr>
        </p:nvSpPr>
        <p:spPr>
          <a:xfrm>
            <a:off x="3848646" y="1"/>
            <a:ext cx="2944283" cy="496570"/>
          </a:xfrm>
          <a:prstGeom prst="rect">
            <a:avLst/>
          </a:prstGeom>
        </p:spPr>
        <p:txBody>
          <a:bodyPr vert="horz" lIns="92117" tIns="46058" rIns="92117" bIns="46058" rtlCol="0"/>
          <a:lstStyle>
            <a:lvl1pPr algn="r">
              <a:defRPr sz="1200"/>
            </a:lvl1pPr>
          </a:lstStyle>
          <a:p>
            <a:fld id="{3C0BA50B-6875-0F43-A70A-41BA2A188017}" type="datetime1">
              <a:rPr lang="en-US" smtClean="0"/>
              <a:pPr/>
              <a:t>9/26/23</a:t>
            </a:fld>
            <a:endParaRPr lang="en-US"/>
          </a:p>
        </p:txBody>
      </p:sp>
      <p:sp>
        <p:nvSpPr>
          <p:cNvPr id="4" name="Slide Image Placeholder 3"/>
          <p:cNvSpPr>
            <a:spLocks noGrp="1" noRot="1" noChangeAspect="1"/>
          </p:cNvSpPr>
          <p:nvPr>
            <p:ph type="sldImg" idx="2"/>
          </p:nvPr>
        </p:nvSpPr>
        <p:spPr>
          <a:xfrm>
            <a:off x="87313" y="744538"/>
            <a:ext cx="6619875" cy="3724275"/>
          </a:xfrm>
          <a:prstGeom prst="rect">
            <a:avLst/>
          </a:prstGeom>
          <a:noFill/>
          <a:ln w="12700">
            <a:solidFill>
              <a:prstClr val="black"/>
            </a:solidFill>
          </a:ln>
        </p:spPr>
        <p:txBody>
          <a:bodyPr vert="horz" lIns="92117" tIns="46058" rIns="92117" bIns="46058" rtlCol="0" anchor="ctr"/>
          <a:lstStyle/>
          <a:p>
            <a:endParaRPr lang="en-US"/>
          </a:p>
        </p:txBody>
      </p:sp>
      <p:sp>
        <p:nvSpPr>
          <p:cNvPr id="5" name="Notes Placeholder 4"/>
          <p:cNvSpPr>
            <a:spLocks noGrp="1"/>
          </p:cNvSpPr>
          <p:nvPr>
            <p:ph type="body" sz="quarter" idx="3"/>
          </p:nvPr>
        </p:nvSpPr>
        <p:spPr>
          <a:xfrm>
            <a:off x="679451" y="4717415"/>
            <a:ext cx="5435600" cy="4469130"/>
          </a:xfrm>
          <a:prstGeom prst="rect">
            <a:avLst/>
          </a:prstGeom>
        </p:spPr>
        <p:txBody>
          <a:bodyPr vert="horz" lIns="92117" tIns="46058" rIns="92117" bIns="46058"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2117" tIns="46058" rIns="92117" bIns="46058"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33361249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1</a:t>
            </a:fld>
            <a:endParaRPr lang="en-US"/>
          </a:p>
        </p:txBody>
      </p:sp>
    </p:spTree>
    <p:extLst>
      <p:ext uri="{BB962C8B-B14F-4D97-AF65-F5344CB8AC3E}">
        <p14:creationId xmlns:p14="http://schemas.microsoft.com/office/powerpoint/2010/main" val="2786923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B7268D6-4B4F-4C04-AC5B-7BBFBB9670B9}" type="slidenum">
              <a:rPr lang="en-GB" smtClean="0"/>
              <a:t>7</a:t>
            </a:fld>
            <a:endParaRPr lang="en-GB"/>
          </a:p>
        </p:txBody>
      </p:sp>
    </p:spTree>
    <p:extLst>
      <p:ext uri="{BB962C8B-B14F-4D97-AF65-F5344CB8AC3E}">
        <p14:creationId xmlns:p14="http://schemas.microsoft.com/office/powerpoint/2010/main" val="648557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202627" y="6125392"/>
            <a:ext cx="1953575"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September 26, 2023</a:t>
            </a:fld>
            <a:endPar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chemeClr val="accent1">
                    <a:lumMod val="75000"/>
                  </a:schemeClr>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563" y="1980000"/>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chemeClr val="accent1">
                    <a:lumMod val="75000"/>
                  </a:schemeClr>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563" y="2700006"/>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chemeClr val="accent1">
                    <a:lumMod val="75000"/>
                  </a:schemeClr>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563" y="3121229"/>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chemeClr val="accent1">
                    <a:lumMod val="75000"/>
                  </a:schemeClr>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563" y="3429000"/>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chemeClr val="accent1">
                    <a:lumMod val="75000"/>
                  </a:schemeClr>
                </a:solidFill>
              </a:defRPr>
            </a:lvl1pPr>
          </a:lstStyle>
          <a:p>
            <a:pPr lvl="0"/>
            <a:r>
              <a:rPr lang="en-GB" dirty="0" err="1"/>
              <a:t>email@ddress</a:t>
            </a:r>
            <a:endParaRPr lang="en-GB" dirty="0"/>
          </a:p>
        </p:txBody>
      </p:sp>
      <p:sp>
        <p:nvSpPr>
          <p:cNvPr id="9" name="Footer Placeholder 11"/>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563" y="360000"/>
            <a:ext cx="7871650" cy="369332"/>
          </a:xfrm>
          <a:prstGeom prst="rect">
            <a:avLst/>
          </a:prstGeom>
        </p:spPr>
        <p:txBody>
          <a:bodyPr lIns="0" tIns="0" rIns="0" bIns="0"/>
          <a:lstStyle>
            <a:lvl1pPr>
              <a:defRPr sz="2400">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60564" y="936000"/>
            <a:ext cx="7871651"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6B3B0B0F-E794-1244-9699-107C60B9C23A}"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4" name="Footer Placeholder 11">
            <a:extLst>
              <a:ext uri="{FF2B5EF4-FFF2-40B4-BE49-F238E27FC236}">
                <a16:creationId xmlns:a16="http://schemas.microsoft.com/office/drawing/2014/main" id="{71E54303-E674-A1A9-147F-F136A31413CD}"/>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844" y="360000"/>
            <a:ext cx="5711087"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05F19C50-BC3B-5841-9AFF-3A0443B66067}" type="slidenum">
              <a:rPr lang="en-US" smtClean="0"/>
              <a:pPr/>
              <a:t>‹#›</a:t>
            </a:fld>
            <a:endParaRPr lang="en-US" dirty="0"/>
          </a:p>
        </p:txBody>
      </p:sp>
      <p:pic>
        <p:nvPicPr>
          <p:cNvPr id="10" name="Picture 9"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FB862428-DD93-1483-1932-55D80D39599B}"/>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pic>
        <p:nvPicPr>
          <p:cNvPr id="7" name="Picture 6"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9" name="Title 8"/>
          <p:cNvSpPr>
            <a:spLocks noGrp="1"/>
          </p:cNvSpPr>
          <p:nvPr>
            <p:ph type="title"/>
          </p:nvPr>
        </p:nvSpPr>
        <p:spPr>
          <a:xfrm>
            <a:off x="1080281" y="360000"/>
            <a:ext cx="10032213"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E4AB80EA-DB86-D849-B86F-15DAF31F0474}" type="slidenum">
              <a:rPr lang="en-US" smtClean="0"/>
              <a:pPr/>
              <a:t>‹#›</a:t>
            </a:fld>
            <a:endParaRPr lang="en-US" dirty="0"/>
          </a:p>
        </p:txBody>
      </p:sp>
      <p:sp>
        <p:nvSpPr>
          <p:cNvPr id="16" name="Footer Placeholder 11"/>
          <p:cNvSpPr>
            <a:spLocks noGrp="1"/>
          </p:cNvSpPr>
          <p:nvPr>
            <p:ph type="ftr" sz="quarter" idx="3"/>
          </p:nvPr>
        </p:nvSpPr>
        <p:spPr>
          <a:xfrm>
            <a:off x="2423005" y="6308260"/>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10032213" y="6454553"/>
            <a:ext cx="2159786"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4" name="Picture 3"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0598B3B2-DC29-BA18-1D7B-FA16782394E7}"/>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3846527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563" y="273353"/>
            <a:ext cx="10971684" cy="1145009"/>
          </a:xfrm>
          <a:prstGeom prst="rect">
            <a:avLst/>
          </a:prstGeom>
        </p:spPr>
        <p:txBody>
          <a:bodyPr lIns="0" tIns="0" rIns="0" bIns="0" anchor="ctr"/>
          <a:lstStyle/>
          <a:p>
            <a:pPr algn="ctr"/>
            <a:endParaRPr lang="en-GB" sz="3992"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609563" y="1604841"/>
            <a:ext cx="10971684" cy="3977484"/>
          </a:xfrm>
          <a:prstGeom prst="rect">
            <a:avLst/>
          </a:prstGeom>
        </p:spPr>
        <p:txBody>
          <a:bodyPr lIns="0" tIns="0" rIns="0" bIns="0" anchor="ctr"/>
          <a:lstStyle/>
          <a:p>
            <a:pPr algn="ctr"/>
            <a:endParaRPr lang="en-GB" sz="2903" b="0" strike="noStrike" spc="-1">
              <a:solidFill>
                <a:srgbClr val="000000"/>
              </a:solidFill>
              <a:uFill>
                <a:solidFill>
                  <a:srgbClr val="FFFFFF"/>
                </a:solidFill>
              </a:uFill>
              <a:latin typeface="Arial"/>
            </a:endParaRPr>
          </a:p>
        </p:txBody>
      </p:sp>
      <p:sp>
        <p:nvSpPr>
          <p:cNvPr id="2" name="Footer Placeholder 11">
            <a:extLst>
              <a:ext uri="{FF2B5EF4-FFF2-40B4-BE49-F238E27FC236}">
                <a16:creationId xmlns:a16="http://schemas.microsoft.com/office/drawing/2014/main" id="{4B099586-2ED4-6039-0347-A43B0D7E5E27}"/>
              </a:ext>
            </a:extLst>
          </p:cNvPr>
          <p:cNvSpPr>
            <a:spLocks noGrp="1"/>
          </p:cNvSpPr>
          <p:nvPr>
            <p:ph type="ftr" sz="quarter" idx="3"/>
          </p:nvPr>
        </p:nvSpPr>
        <p:spPr>
          <a:xfrm>
            <a:off x="2402512" y="6304031"/>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400096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PowerPoint_strip2.png">
            <a:extLst>
              <a:ext uri="{FF2B5EF4-FFF2-40B4-BE49-F238E27FC236}">
                <a16:creationId xmlns:a16="http://schemas.microsoft.com/office/drawing/2014/main" id="{A345E172-39B8-D88A-9459-B861D4A1DD02}"/>
              </a:ext>
            </a:extLst>
          </p:cNvPr>
          <p:cNvPicPr>
            <a:picLocks noChangeAspect="1"/>
          </p:cNvPicPr>
          <p:nvPr userDrawn="1"/>
        </p:nvPicPr>
        <p:blipFill>
          <a:blip r:embed="rId8"/>
          <a:stretch>
            <a:fillRect/>
          </a:stretch>
        </p:blipFill>
        <p:spPr>
          <a:xfrm>
            <a:off x="0" y="0"/>
            <a:ext cx="182880" cy="6858000"/>
          </a:xfrm>
          <a:prstGeom prst="rect">
            <a:avLst/>
          </a:prstGeom>
        </p:spPr>
      </p:pic>
      <p:sp>
        <p:nvSpPr>
          <p:cNvPr id="6" name="Footer Placeholder 11">
            <a:extLst>
              <a:ext uri="{FF2B5EF4-FFF2-40B4-BE49-F238E27FC236}">
                <a16:creationId xmlns:a16="http://schemas.microsoft.com/office/drawing/2014/main" id="{2E2300ED-AFC3-C158-7D6E-A5F648E31368}"/>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828" r:id="rId5"/>
    <p:sldLayoutId id="2147483830" r:id="rId6"/>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hyperlink" Target="https://climate.copernicus.eu/climate-bulletins"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erise-project.eu/"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9.jpg"/><Relationship Id="rId7"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g"/><Relationship Id="rId9" Type="http://schemas.openxmlformats.org/officeDocument/2006/relationships/image" Target="../media/image17.jp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doi.org/10.1175/JHM-D-21-0016.1" TargetMode="Externa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7.png"/><Relationship Id="rId7" Type="http://schemas.openxmlformats.org/officeDocument/2006/relationships/hyperlink" Target="https://doi.org/10.1029/2019MS001725" TargetMode="External"/><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rmets.onlinelibrary.wiley.com/"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cmwf.int/en/forecasts/quality-our-forecasts/monitoring-observing-syste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hyperlink" Target="https://doi.org/10.1002/qj.4330"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10.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gif"/><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01479" y="1960793"/>
            <a:ext cx="11990520" cy="478144"/>
          </a:xfrm>
        </p:spPr>
        <p:txBody>
          <a:bodyPr/>
          <a:lstStyle/>
          <a:p>
            <a:pPr algn="ctr"/>
            <a:r>
              <a:rPr lang="en-GB" sz="3200" dirty="0">
                <a:solidFill>
                  <a:srgbClr val="376092"/>
                </a:solidFill>
              </a:rPr>
              <a:t>Coupled land-atmosphere data assimilation at ECMWF</a:t>
            </a:r>
            <a:endParaRPr lang="en-GB" sz="3200" dirty="0"/>
          </a:p>
        </p:txBody>
      </p:sp>
      <p:sp>
        <p:nvSpPr>
          <p:cNvPr id="12" name="Text Placeholder 11"/>
          <p:cNvSpPr>
            <a:spLocks noGrp="1"/>
          </p:cNvSpPr>
          <p:nvPr>
            <p:ph type="body" sz="quarter" idx="12"/>
          </p:nvPr>
        </p:nvSpPr>
        <p:spPr>
          <a:xfrm>
            <a:off x="457201" y="2980800"/>
            <a:ext cx="11014364" cy="2769989"/>
          </a:xfrm>
        </p:spPr>
        <p:txBody>
          <a:bodyPr/>
          <a:lstStyle/>
          <a:p>
            <a:pPr algn="ctr"/>
            <a:r>
              <a:rPr lang="en-US" dirty="0"/>
              <a:t>Patricia de </a:t>
            </a:r>
            <a:r>
              <a:rPr lang="en-US" dirty="0" err="1"/>
              <a:t>Rosnay</a:t>
            </a:r>
            <a:r>
              <a:rPr lang="en-US" dirty="0"/>
              <a:t>, David Fairbairn, Sébastien Garrigues, Christoph Herbert, </a:t>
            </a:r>
          </a:p>
          <a:p>
            <a:pPr algn="ctr"/>
            <a:r>
              <a:rPr lang="en-US" dirty="0"/>
              <a:t>Kenta Ochi, Ewan </a:t>
            </a:r>
            <a:r>
              <a:rPr lang="en-US" dirty="0" err="1"/>
              <a:t>Pinnington</a:t>
            </a:r>
            <a:r>
              <a:rPr lang="en-US" dirty="0"/>
              <a:t>, Kirsti Salonen, </a:t>
            </a:r>
            <a:r>
              <a:rPr lang="en-US" dirty="0" err="1"/>
              <a:t>Dinand</a:t>
            </a:r>
            <a:r>
              <a:rPr lang="en-US" dirty="0"/>
              <a:t> </a:t>
            </a:r>
            <a:r>
              <a:rPr lang="en-US" dirty="0" err="1"/>
              <a:t>Schepers</a:t>
            </a:r>
            <a:r>
              <a:rPr lang="en-US" dirty="0"/>
              <a:t>, Pete Weston, </a:t>
            </a:r>
          </a:p>
          <a:p>
            <a:pPr algn="ctr"/>
            <a:endParaRPr lang="en-US" dirty="0"/>
          </a:p>
          <a:p>
            <a:pPr algn="ctr"/>
            <a:r>
              <a:rPr lang="en-US" dirty="0"/>
              <a:t>Gabriele </a:t>
            </a:r>
            <a:r>
              <a:rPr lang="en-US" dirty="0" err="1"/>
              <a:t>Arduini</a:t>
            </a:r>
            <a:r>
              <a:rPr lang="en-US" dirty="0"/>
              <a:t>, </a:t>
            </a:r>
            <a:r>
              <a:rPr lang="en-US" dirty="0" err="1"/>
              <a:t>Gianpaolo</a:t>
            </a:r>
            <a:r>
              <a:rPr lang="en-US" dirty="0"/>
              <a:t> Balsamo, Richard </a:t>
            </a:r>
            <a:r>
              <a:rPr lang="en-US" dirty="0" err="1"/>
              <a:t>Engelen</a:t>
            </a:r>
            <a:r>
              <a:rPr lang="en-US" dirty="0"/>
              <a:t>, and Hans </a:t>
            </a:r>
            <a:r>
              <a:rPr lang="en-US" dirty="0" err="1"/>
              <a:t>Hersbach</a:t>
            </a:r>
            <a:r>
              <a:rPr lang="en-US" dirty="0"/>
              <a:t> </a:t>
            </a:r>
          </a:p>
          <a:p>
            <a:pPr algn="ctr"/>
            <a:endParaRPr lang="en-US" i="1" dirty="0"/>
          </a:p>
          <a:p>
            <a:pPr algn="ctr"/>
            <a:r>
              <a:rPr lang="en-US" sz="1900" i="1" dirty="0"/>
              <a:t>Thanks to: Massimo </a:t>
            </a:r>
            <a:r>
              <a:rPr lang="en-US" sz="1900" i="1" dirty="0" err="1"/>
              <a:t>Bonavita</a:t>
            </a:r>
            <a:r>
              <a:rPr lang="en-US" sz="1900" i="1" dirty="0"/>
              <a:t>, Niels Bormann, Phil Browne, Mohamed </a:t>
            </a:r>
            <a:r>
              <a:rPr lang="en-US" sz="1900" i="1" dirty="0" err="1"/>
              <a:t>Dahoui</a:t>
            </a:r>
            <a:r>
              <a:rPr lang="en-US" sz="1900" i="1" dirty="0"/>
              <a:t>, Steve English, Alan Geer, Elias Holm, Martin </a:t>
            </a:r>
            <a:r>
              <a:rPr lang="en-US" sz="1900" i="1" dirty="0" err="1"/>
              <a:t>Leutbecher</a:t>
            </a:r>
            <a:r>
              <a:rPr lang="en-US" sz="1900" i="1" dirty="0"/>
              <a:t>, Tony McNally, and many others</a:t>
            </a:r>
          </a:p>
          <a:p>
            <a:pPr algn="ctr"/>
            <a:endParaRPr lang="en-US" i="1" dirty="0"/>
          </a:p>
          <a:p>
            <a:pPr algn="ctr"/>
            <a:endParaRPr lang="en-US" dirty="0"/>
          </a:p>
        </p:txBody>
      </p:sp>
      <p:sp>
        <p:nvSpPr>
          <p:cNvPr id="5" name="Text Placeholder 10">
            <a:extLst>
              <a:ext uri="{FF2B5EF4-FFF2-40B4-BE49-F238E27FC236}">
                <a16:creationId xmlns:a16="http://schemas.microsoft.com/office/drawing/2014/main" id="{5B58479A-54B1-4B50-BCEA-F30DD1227107}"/>
              </a:ext>
            </a:extLst>
          </p:cNvPr>
          <p:cNvSpPr>
            <a:spLocks noGrp="1"/>
          </p:cNvSpPr>
          <p:nvPr>
            <p:ph type="body" sz="quarter" idx="11"/>
          </p:nvPr>
        </p:nvSpPr>
        <p:spPr>
          <a:xfrm>
            <a:off x="201478" y="86818"/>
            <a:ext cx="11990521" cy="341055"/>
          </a:xfrm>
        </p:spPr>
        <p:txBody>
          <a:bodyPr/>
          <a:lstStyle/>
          <a:p>
            <a:pPr algn="ctr"/>
            <a:r>
              <a:rPr lang="en-US" sz="1800" i="1" dirty="0">
                <a:solidFill>
                  <a:srgbClr val="376092"/>
                </a:solidFill>
              </a:rPr>
              <a:t>5th IESWG meeting, FMI Finland 26-28 Sep 2023</a:t>
            </a:r>
          </a:p>
        </p:txBody>
      </p:sp>
      <p:pic>
        <p:nvPicPr>
          <p:cNvPr id="2" name="Picture 1" descr="ECMWF_Master_Logo_RGB_nostrap.png">
            <a:extLst>
              <a:ext uri="{FF2B5EF4-FFF2-40B4-BE49-F238E27FC236}">
                <a16:creationId xmlns:a16="http://schemas.microsoft.com/office/drawing/2014/main" id="{25E54DCF-B37F-C2A1-114C-EE17420EEE9E}"/>
              </a:ext>
            </a:extLst>
          </p:cNvPr>
          <p:cNvPicPr>
            <a:picLocks noChangeAspect="1"/>
          </p:cNvPicPr>
          <p:nvPr/>
        </p:nvPicPr>
        <p:blipFill>
          <a:blip r:embed="rId3"/>
          <a:stretch>
            <a:fillRect/>
          </a:stretch>
        </p:blipFill>
        <p:spPr>
          <a:xfrm>
            <a:off x="2160000" y="5984875"/>
            <a:ext cx="2135591" cy="366955"/>
          </a:xfrm>
          <a:prstGeom prst="rect">
            <a:avLst/>
          </a:prstGeom>
        </p:spPr>
      </p:pic>
    </p:spTree>
    <p:extLst>
      <p:ext uri="{BB962C8B-B14F-4D97-AF65-F5344CB8AC3E}">
        <p14:creationId xmlns:p14="http://schemas.microsoft.com/office/powerpoint/2010/main" val="3413176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2102201-6A1E-4A2C-A611-08F147D9323D}"/>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340881" y="187447"/>
            <a:ext cx="12596498" cy="398420"/>
          </a:xfrm>
        </p:spPr>
        <p:txBody>
          <a:bodyPr>
            <a:noAutofit/>
          </a:bodyPr>
          <a:lstStyle/>
          <a:p>
            <a:r>
              <a:rPr lang="en-GB" sz="2800" b="1" dirty="0">
                <a:solidFill>
                  <a:srgbClr val="1F497D"/>
                </a:solidFill>
                <a:latin typeface="+mn-lt"/>
              </a:rPr>
              <a:t>Land-atmosphere coupling progresses</a:t>
            </a:r>
          </a:p>
        </p:txBody>
      </p:sp>
      <p:sp>
        <p:nvSpPr>
          <p:cNvPr id="22" name="Slide Number Placeholder 1">
            <a:extLst>
              <a:ext uri="{FF2B5EF4-FFF2-40B4-BE49-F238E27FC236}">
                <a16:creationId xmlns:a16="http://schemas.microsoft.com/office/drawing/2014/main" id="{16270AF5-6D9A-4745-AA20-372CEB7BC253}"/>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10</a:t>
            </a:fld>
            <a:endParaRPr lang="en-US"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9D4000BA-B06C-2A6A-28CD-C3ECF70952DC}"/>
              </a:ext>
            </a:extLst>
          </p:cNvPr>
          <p:cNvSpPr txBox="1"/>
          <p:nvPr/>
        </p:nvSpPr>
        <p:spPr>
          <a:xfrm>
            <a:off x="340881" y="1171602"/>
            <a:ext cx="10994604" cy="1323439"/>
          </a:xfrm>
          <a:prstGeom prst="rect">
            <a:avLst/>
          </a:prstGeom>
          <a:noFill/>
        </p:spPr>
        <p:txBody>
          <a:bodyPr wrap="square" rtlCol="0">
            <a:spAutoFit/>
          </a:bodyPr>
          <a:lstStyle/>
          <a:p>
            <a:r>
              <a:rPr lang="en-GB" sz="2000" dirty="0">
                <a:latin typeface="Arial" panose="020B0604020202020204" pitchFamily="34" charset="0"/>
                <a:ea typeface="Calibri" panose="020F0502020204030204" pitchFamily="34" charset="0"/>
                <a:cs typeface="Arial" panose="020B0604020202020204" pitchFamily="34" charset="0"/>
              </a:rPr>
              <a:t>- Developments of Land DA systems in the past 20 years (soil moisture, satellite DA, snow DA etc), but still univariate approach.</a:t>
            </a:r>
          </a:p>
          <a:p>
            <a:r>
              <a:rPr lang="en-GB" sz="2000" dirty="0">
                <a:latin typeface="Arial" panose="020B0604020202020204" pitchFamily="34" charset="0"/>
                <a:ea typeface="Calibri" panose="020F0502020204030204" pitchFamily="34" charset="0"/>
                <a:cs typeface="Arial" panose="020B0604020202020204" pitchFamily="34" charset="0"/>
              </a:rPr>
              <a:t>- And relatively</a:t>
            </a:r>
            <a:r>
              <a:rPr lang="en-GB" sz="2000" dirty="0">
                <a:effectLst/>
                <a:latin typeface="Arial" panose="020B0604020202020204" pitchFamily="34" charset="0"/>
                <a:ea typeface="Calibri" panose="020F0502020204030204" pitchFamily="34" charset="0"/>
                <a:cs typeface="Arial" panose="020B0604020202020204" pitchFamily="34" charset="0"/>
              </a:rPr>
              <a:t> little effort has been dedicated to land-atmosphere coupled data assimilation, despite the fact that near-surface conditions over land are of critical interest to users. </a:t>
            </a:r>
            <a:endParaRPr lang="en-GB" sz="2000" dirty="0">
              <a:latin typeface="Arial" panose="020B0604020202020204" pitchFamily="34" charset="0"/>
              <a:cs typeface="Arial" panose="020B0604020202020204" pitchFamily="34" charset="0"/>
            </a:endParaRPr>
          </a:p>
        </p:txBody>
      </p:sp>
      <p:pic>
        <p:nvPicPr>
          <p:cNvPr id="3074" name="Picture 2">
            <a:extLst>
              <a:ext uri="{FF2B5EF4-FFF2-40B4-BE49-F238E27FC236}">
                <a16:creationId xmlns:a16="http://schemas.microsoft.com/office/drawing/2014/main" id="{EC2EC02C-E2BA-C835-BCDD-F8C565846D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881" y="2928255"/>
            <a:ext cx="6627955" cy="28721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map of europe with different colors&#10;&#10;Description automatically generated">
            <a:extLst>
              <a:ext uri="{FF2B5EF4-FFF2-40B4-BE49-F238E27FC236}">
                <a16:creationId xmlns:a16="http://schemas.microsoft.com/office/drawing/2014/main" id="{9BE4929B-B734-6206-519D-20E1662C50CD}"/>
              </a:ext>
            </a:extLst>
          </p:cNvPr>
          <p:cNvPicPr>
            <a:picLocks noChangeAspect="1"/>
          </p:cNvPicPr>
          <p:nvPr/>
        </p:nvPicPr>
        <p:blipFill>
          <a:blip r:embed="rId3"/>
          <a:stretch>
            <a:fillRect/>
          </a:stretch>
        </p:blipFill>
        <p:spPr>
          <a:xfrm>
            <a:off x="8245808" y="3031149"/>
            <a:ext cx="2766521" cy="2230023"/>
          </a:xfrm>
          <a:prstGeom prst="rect">
            <a:avLst/>
          </a:prstGeom>
        </p:spPr>
      </p:pic>
      <p:pic>
        <p:nvPicPr>
          <p:cNvPr id="10" name="Picture 9" descr="A close-up of a logo&#10;&#10;Description automatically generated">
            <a:extLst>
              <a:ext uri="{FF2B5EF4-FFF2-40B4-BE49-F238E27FC236}">
                <a16:creationId xmlns:a16="http://schemas.microsoft.com/office/drawing/2014/main" id="{D2F45189-1DD5-ABC1-DB66-FD60796F966A}"/>
              </a:ext>
            </a:extLst>
          </p:cNvPr>
          <p:cNvPicPr>
            <a:picLocks noChangeAspect="1"/>
          </p:cNvPicPr>
          <p:nvPr/>
        </p:nvPicPr>
        <p:blipFill>
          <a:blip r:embed="rId4"/>
          <a:stretch>
            <a:fillRect/>
          </a:stretch>
        </p:blipFill>
        <p:spPr>
          <a:xfrm>
            <a:off x="8033478" y="5261172"/>
            <a:ext cx="3191182" cy="584772"/>
          </a:xfrm>
          <a:prstGeom prst="rect">
            <a:avLst/>
          </a:prstGeom>
        </p:spPr>
      </p:pic>
      <p:sp>
        <p:nvSpPr>
          <p:cNvPr id="17" name="TextBox 16">
            <a:extLst>
              <a:ext uri="{FF2B5EF4-FFF2-40B4-BE49-F238E27FC236}">
                <a16:creationId xmlns:a16="http://schemas.microsoft.com/office/drawing/2014/main" id="{98D88025-1144-6EBA-7651-A943570A2821}"/>
              </a:ext>
            </a:extLst>
          </p:cNvPr>
          <p:cNvSpPr txBox="1"/>
          <p:nvPr/>
        </p:nvSpPr>
        <p:spPr>
          <a:xfrm>
            <a:off x="230056" y="5731149"/>
            <a:ext cx="6467166" cy="646331"/>
          </a:xfrm>
          <a:prstGeom prst="rect">
            <a:avLst/>
          </a:prstGeom>
          <a:noFill/>
        </p:spPr>
        <p:txBody>
          <a:bodyPr wrap="square">
            <a:spAutoFit/>
          </a:bodyPr>
          <a:lstStyle/>
          <a:p>
            <a:r>
              <a:rPr lang="en-GB" dirty="0">
                <a:hlinkClick r:id="rId5"/>
              </a:rPr>
              <a:t>https://climate.copernicus.eu/climate-bulletins</a:t>
            </a:r>
            <a:endParaRPr lang="en-GB" dirty="0"/>
          </a:p>
          <a:p>
            <a:endParaRPr lang="en-GB" dirty="0"/>
          </a:p>
        </p:txBody>
      </p:sp>
    </p:spTree>
    <p:extLst>
      <p:ext uri="{BB962C8B-B14F-4D97-AF65-F5344CB8AC3E}">
        <p14:creationId xmlns:p14="http://schemas.microsoft.com/office/powerpoint/2010/main" val="1013060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D8773AA-1398-34CE-28DC-C928E820F21C}"/>
              </a:ext>
            </a:extLst>
          </p:cNvPr>
          <p:cNvSpPr txBox="1">
            <a:spLocks/>
          </p:cNvSpPr>
          <p:nvPr/>
        </p:nvSpPr>
        <p:spPr>
          <a:xfrm>
            <a:off x="374149" y="248345"/>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2800" b="1" dirty="0">
                <a:solidFill>
                  <a:srgbClr val="376092"/>
                </a:solidFill>
              </a:rPr>
              <a:t>CERISE Horizon Europe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502092" y="3584140"/>
            <a:ext cx="6297677" cy="1477328"/>
          </a:xfrm>
          <a:prstGeom prst="rect">
            <a:avLst/>
          </a:prstGeom>
          <a:noFill/>
        </p:spPr>
        <p:txBody>
          <a:bodyPr wrap="square" rtlCol="0">
            <a:spAutoFit/>
          </a:bodyPr>
          <a:lstStyle/>
          <a:p>
            <a:r>
              <a:rPr lang="en-GB" dirty="0">
                <a:solidFill>
                  <a:schemeClr val="bg1"/>
                </a:solidFill>
                <a:sym typeface="Wingdings" pitchFamily="2" charset="2"/>
              </a:rPr>
              <a:t> </a:t>
            </a:r>
            <a:r>
              <a:rPr lang="en-GB" dirty="0">
                <a:solidFill>
                  <a:schemeClr val="bg1"/>
                </a:solidFill>
              </a:rPr>
              <a:t>Development of unified ensemble-based coupled land-atmosphere data assimilation for the C3S global and regional reanalyses.</a:t>
            </a:r>
          </a:p>
          <a:p>
            <a:endParaRPr lang="en-GB" dirty="0"/>
          </a:p>
          <a:p>
            <a:endParaRPr lang="en-GB" dirty="0"/>
          </a:p>
        </p:txBody>
      </p:sp>
      <p:sp>
        <p:nvSpPr>
          <p:cNvPr id="6" name="TextBox 5">
            <a:extLst>
              <a:ext uri="{FF2B5EF4-FFF2-40B4-BE49-F238E27FC236}">
                <a16:creationId xmlns:a16="http://schemas.microsoft.com/office/drawing/2014/main" id="{AADC245B-8AF8-763B-54A1-E9D9AAECBDC7}"/>
              </a:ext>
            </a:extLst>
          </p:cNvPr>
          <p:cNvSpPr txBox="1"/>
          <p:nvPr/>
        </p:nvSpPr>
        <p:spPr>
          <a:xfrm>
            <a:off x="502092" y="4781695"/>
            <a:ext cx="3198376" cy="646331"/>
          </a:xfrm>
          <a:prstGeom prst="rect">
            <a:avLst/>
          </a:prstGeom>
          <a:noFill/>
        </p:spPr>
        <p:txBody>
          <a:bodyPr wrap="none" rtlCol="0">
            <a:spAutoFit/>
          </a:bodyPr>
          <a:lstStyle/>
          <a:p>
            <a:r>
              <a:rPr lang="en-GB" dirty="0">
                <a:hlinkClick r:id="rId2"/>
              </a:rPr>
              <a:t>https://www.cerise-project.eu/</a:t>
            </a:r>
            <a:endParaRPr lang="en-GB" dirty="0"/>
          </a:p>
          <a:p>
            <a:endParaRPr lang="en-GB" dirty="0"/>
          </a:p>
        </p:txBody>
      </p:sp>
      <p:sp>
        <p:nvSpPr>
          <p:cNvPr id="16" name="TextBox 15">
            <a:extLst>
              <a:ext uri="{FF2B5EF4-FFF2-40B4-BE49-F238E27FC236}">
                <a16:creationId xmlns:a16="http://schemas.microsoft.com/office/drawing/2014/main" id="{EFA94634-13BF-DC6F-E3F1-63C6C0F9748E}"/>
              </a:ext>
            </a:extLst>
          </p:cNvPr>
          <p:cNvSpPr txBox="1"/>
          <p:nvPr/>
        </p:nvSpPr>
        <p:spPr>
          <a:xfrm>
            <a:off x="368205" y="873189"/>
            <a:ext cx="7988764" cy="3477875"/>
          </a:xfrm>
          <a:prstGeom prst="rect">
            <a:avLst/>
          </a:prstGeom>
          <a:noFill/>
        </p:spPr>
        <p:txBody>
          <a:bodyPr wrap="square" rtlCol="0">
            <a:spAutoFit/>
          </a:bodyPr>
          <a:lstStyle/>
          <a:p>
            <a:pPr algn="l"/>
            <a:r>
              <a:rPr lang="en-GB" sz="2000" b="1" i="0" dirty="0">
                <a:solidFill>
                  <a:srgbClr val="2F3E4F"/>
                </a:solidFill>
                <a:effectLst/>
              </a:rPr>
              <a:t>CERISE</a:t>
            </a:r>
            <a:r>
              <a:rPr lang="en-GB" sz="2000" b="0" i="0" dirty="0">
                <a:solidFill>
                  <a:srgbClr val="2F3E4F"/>
                </a:solidFill>
                <a:effectLst/>
              </a:rPr>
              <a:t>: </a:t>
            </a:r>
            <a:r>
              <a:rPr lang="en-GB" sz="2000" b="0" i="0" dirty="0" err="1">
                <a:solidFill>
                  <a:srgbClr val="2F3E4F"/>
                </a:solidFill>
                <a:effectLst/>
              </a:rPr>
              <a:t>CopERnIcus</a:t>
            </a:r>
            <a:r>
              <a:rPr lang="en-GB" sz="2000" b="0" i="0" dirty="0">
                <a:solidFill>
                  <a:srgbClr val="2F3E4F"/>
                </a:solidFill>
                <a:effectLst/>
              </a:rPr>
              <a:t> climate change Service Evolution (2023-2026)</a:t>
            </a:r>
          </a:p>
          <a:p>
            <a:pPr algn="l"/>
            <a:endParaRPr lang="en-GB" sz="2000" dirty="0">
              <a:solidFill>
                <a:srgbClr val="2F3E4F"/>
              </a:solidFill>
            </a:endParaRPr>
          </a:p>
          <a:p>
            <a:pPr algn="l"/>
            <a:endParaRPr lang="en-GB" sz="2000" dirty="0">
              <a:solidFill>
                <a:srgbClr val="2F3E4F"/>
              </a:solidFill>
            </a:endParaRPr>
          </a:p>
          <a:p>
            <a:pPr algn="l"/>
            <a:endParaRPr lang="en-GB" sz="2000" dirty="0">
              <a:solidFill>
                <a:srgbClr val="2F3E4F"/>
              </a:solidFill>
            </a:endParaRPr>
          </a:p>
          <a:p>
            <a:pPr marL="342900" indent="-342900">
              <a:buFont typeface="Wingdings" pitchFamily="2" charset="2"/>
              <a:buChar char="à"/>
            </a:pPr>
            <a:r>
              <a:rPr lang="en-GB" sz="2000" b="1" dirty="0">
                <a:sym typeface="Wingdings" pitchFamily="2" charset="2"/>
              </a:rPr>
              <a:t>Support the l</a:t>
            </a:r>
            <a:r>
              <a:rPr lang="en-GB" sz="2000" b="1" dirty="0"/>
              <a:t>ong-term evolution of C3S (Copernicus Climate Change Service) for: </a:t>
            </a:r>
          </a:p>
          <a:p>
            <a:r>
              <a:rPr lang="en-GB" sz="2000" b="1" dirty="0"/>
              <a:t>	- regional and global climate reanalysis and</a:t>
            </a:r>
          </a:p>
          <a:p>
            <a:r>
              <a:rPr lang="en-GB" sz="2000" b="1" dirty="0"/>
              <a:t>	- multi-system seasonal  prediction,</a:t>
            </a:r>
          </a:p>
          <a:p>
            <a:r>
              <a:rPr lang="en-GB" sz="2000" b="1" dirty="0"/>
              <a:t>towards an Earth system approach with a focus on </a:t>
            </a:r>
          </a:p>
          <a:p>
            <a:r>
              <a:rPr lang="en-GB" sz="2000" b="1" dirty="0"/>
              <a:t>land-atmosphere coupling.</a:t>
            </a:r>
          </a:p>
          <a:p>
            <a:pPr algn="l"/>
            <a:endParaRPr lang="en-GB" sz="2000" dirty="0">
              <a:solidFill>
                <a:srgbClr val="2F3E4F"/>
              </a:solidFill>
            </a:endParaRPr>
          </a:p>
        </p:txBody>
      </p:sp>
      <p:pic>
        <p:nvPicPr>
          <p:cNvPr id="18" name="Picture 17" descr="Logo&#10;&#10;Description automatically generated">
            <a:extLst>
              <a:ext uri="{FF2B5EF4-FFF2-40B4-BE49-F238E27FC236}">
                <a16:creationId xmlns:a16="http://schemas.microsoft.com/office/drawing/2014/main" id="{89BE910F-3CC4-AAB1-85CA-254D0841A4D1}"/>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19" name="Picture 18" descr="A flag with yellow stars&#10;&#10;Description automatically generated with low confidence">
            <a:extLst>
              <a:ext uri="{FF2B5EF4-FFF2-40B4-BE49-F238E27FC236}">
                <a16:creationId xmlns:a16="http://schemas.microsoft.com/office/drawing/2014/main" id="{B576C83D-9B7D-A8D9-1193-D6918B294E29}"/>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21" name="TextBox 20">
            <a:extLst>
              <a:ext uri="{FF2B5EF4-FFF2-40B4-BE49-F238E27FC236}">
                <a16:creationId xmlns:a16="http://schemas.microsoft.com/office/drawing/2014/main" id="{F66B8DA5-C79A-4FC8-A013-DB6C01A70F6D}"/>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 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2" name="Oval 1">
            <a:extLst>
              <a:ext uri="{FF2B5EF4-FFF2-40B4-BE49-F238E27FC236}">
                <a16:creationId xmlns:a16="http://schemas.microsoft.com/office/drawing/2014/main" id="{4A031508-A3C5-BC46-FC2D-8299516CD522}"/>
              </a:ext>
            </a:extLst>
          </p:cNvPr>
          <p:cNvSpPr/>
          <p:nvPr/>
        </p:nvSpPr>
        <p:spPr>
          <a:xfrm>
            <a:off x="8782753" y="2245061"/>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80F50CA-DF29-F01E-88F1-C0024100375A}"/>
              </a:ext>
            </a:extLst>
          </p:cNvPr>
          <p:cNvSpPr txBox="1"/>
          <p:nvPr/>
        </p:nvSpPr>
        <p:spPr>
          <a:xfrm>
            <a:off x="9033608" y="2517130"/>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7" name="Group 6">
            <a:extLst>
              <a:ext uri="{FF2B5EF4-FFF2-40B4-BE49-F238E27FC236}">
                <a16:creationId xmlns:a16="http://schemas.microsoft.com/office/drawing/2014/main" id="{FAF88961-46EA-48E2-923B-02CCC09F1FBD}"/>
              </a:ext>
            </a:extLst>
          </p:cNvPr>
          <p:cNvGrpSpPr/>
          <p:nvPr/>
        </p:nvGrpSpPr>
        <p:grpSpPr>
          <a:xfrm>
            <a:off x="7593586" y="4045261"/>
            <a:ext cx="1063563" cy="1116801"/>
            <a:chOff x="2062929" y="2625256"/>
            <a:chExt cx="1296144" cy="1296144"/>
          </a:xfrm>
        </p:grpSpPr>
        <p:sp>
          <p:nvSpPr>
            <p:cNvPr id="8" name="Oval 7">
              <a:extLst>
                <a:ext uri="{FF2B5EF4-FFF2-40B4-BE49-F238E27FC236}">
                  <a16:creationId xmlns:a16="http://schemas.microsoft.com/office/drawing/2014/main" id="{6E4689A3-FDB2-A837-17F1-E0D459AF5C98}"/>
                </a:ext>
              </a:extLst>
            </p:cNvPr>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3920F99-7F10-491A-D8F5-DCE7D9665FF0}"/>
                </a:ext>
              </a:extLst>
            </p:cNvPr>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0" name="Group 9">
            <a:extLst>
              <a:ext uri="{FF2B5EF4-FFF2-40B4-BE49-F238E27FC236}">
                <a16:creationId xmlns:a16="http://schemas.microsoft.com/office/drawing/2014/main" id="{FDA7FDB8-B388-800B-9361-B03F8FF9E24B}"/>
              </a:ext>
            </a:extLst>
          </p:cNvPr>
          <p:cNvGrpSpPr/>
          <p:nvPr/>
        </p:nvGrpSpPr>
        <p:grpSpPr>
          <a:xfrm>
            <a:off x="10886995" y="4329324"/>
            <a:ext cx="1182180" cy="1212819"/>
            <a:chOff x="5436096" y="2440590"/>
            <a:chExt cx="1296144" cy="1296144"/>
          </a:xfrm>
        </p:grpSpPr>
        <p:sp>
          <p:nvSpPr>
            <p:cNvPr id="11" name="Oval 10">
              <a:extLst>
                <a:ext uri="{FF2B5EF4-FFF2-40B4-BE49-F238E27FC236}">
                  <a16:creationId xmlns:a16="http://schemas.microsoft.com/office/drawing/2014/main" id="{D56CB9C0-0B6F-4149-A6A3-76D0C847E5E5}"/>
                </a:ext>
              </a:extLst>
            </p:cNvPr>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23AA7AAF-D091-1B43-D0B6-BA06E5521107}"/>
                </a:ext>
              </a:extLst>
            </p:cNvPr>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4" name="Group 13">
            <a:extLst>
              <a:ext uri="{FF2B5EF4-FFF2-40B4-BE49-F238E27FC236}">
                <a16:creationId xmlns:a16="http://schemas.microsoft.com/office/drawing/2014/main" id="{3650B472-B1FC-3153-2C4E-5AEF6554BF8E}"/>
              </a:ext>
            </a:extLst>
          </p:cNvPr>
          <p:cNvGrpSpPr/>
          <p:nvPr/>
        </p:nvGrpSpPr>
        <p:grpSpPr>
          <a:xfrm>
            <a:off x="11000956" y="2781776"/>
            <a:ext cx="1080892" cy="1084143"/>
            <a:chOff x="5179317" y="537293"/>
            <a:chExt cx="1311521" cy="1296144"/>
          </a:xfrm>
        </p:grpSpPr>
        <p:sp>
          <p:nvSpPr>
            <p:cNvPr id="15" name="Oval 14">
              <a:extLst>
                <a:ext uri="{FF2B5EF4-FFF2-40B4-BE49-F238E27FC236}">
                  <a16:creationId xmlns:a16="http://schemas.microsoft.com/office/drawing/2014/main" id="{680D7981-68B6-8187-57FC-7B609D0F8D7E}"/>
                </a:ext>
              </a:extLst>
            </p:cNvPr>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8185E09B-BEB8-749C-1C83-1D63EAB0D414}"/>
                </a:ext>
              </a:extLst>
            </p:cNvPr>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a:extLst>
              <a:ext uri="{FF2B5EF4-FFF2-40B4-BE49-F238E27FC236}">
                <a16:creationId xmlns:a16="http://schemas.microsoft.com/office/drawing/2014/main" id="{94B3778C-DAAE-A8EE-0A34-5ED46F5E5B58}"/>
              </a:ext>
            </a:extLst>
          </p:cNvPr>
          <p:cNvGrpSpPr/>
          <p:nvPr/>
        </p:nvGrpSpPr>
        <p:grpSpPr>
          <a:xfrm>
            <a:off x="9125798" y="4762773"/>
            <a:ext cx="1222941" cy="1218814"/>
            <a:chOff x="3688628" y="3137510"/>
            <a:chExt cx="1296144" cy="1296144"/>
          </a:xfrm>
        </p:grpSpPr>
        <p:sp>
          <p:nvSpPr>
            <p:cNvPr id="22" name="Oval 21">
              <a:extLst>
                <a:ext uri="{FF2B5EF4-FFF2-40B4-BE49-F238E27FC236}">
                  <a16:creationId xmlns:a16="http://schemas.microsoft.com/office/drawing/2014/main" id="{5FE91684-A60A-A758-AD52-8AF8033DFDB6}"/>
                </a:ext>
              </a:extLst>
            </p:cNvPr>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74B12D8-4EF0-CC99-14AD-6884A2621B3D}"/>
                </a:ext>
              </a:extLst>
            </p:cNvPr>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24" name="TextBox 23">
            <a:extLst>
              <a:ext uri="{FF2B5EF4-FFF2-40B4-BE49-F238E27FC236}">
                <a16:creationId xmlns:a16="http://schemas.microsoft.com/office/drawing/2014/main" id="{60D0F609-5B74-2F15-4BF5-A40ABDA5DF8D}"/>
              </a:ext>
            </a:extLst>
          </p:cNvPr>
          <p:cNvSpPr txBox="1"/>
          <p:nvPr/>
        </p:nvSpPr>
        <p:spPr>
          <a:xfrm>
            <a:off x="8804205" y="2595807"/>
            <a:ext cx="1428596" cy="369332"/>
          </a:xfrm>
          <a:prstGeom prst="rect">
            <a:avLst/>
          </a:prstGeom>
          <a:noFill/>
          <a:ln>
            <a:noFill/>
          </a:ln>
        </p:spPr>
        <p:txBody>
          <a:bodyPr wrap="none" rtlCol="0">
            <a:spAutoFit/>
          </a:bodyPr>
          <a:lstStyle/>
          <a:p>
            <a:r>
              <a:rPr lang="en-GB" dirty="0"/>
              <a:t>Atmosphere</a:t>
            </a:r>
          </a:p>
        </p:txBody>
      </p:sp>
      <p:sp>
        <p:nvSpPr>
          <p:cNvPr id="25" name="TextBox 24">
            <a:extLst>
              <a:ext uri="{FF2B5EF4-FFF2-40B4-BE49-F238E27FC236}">
                <a16:creationId xmlns:a16="http://schemas.microsoft.com/office/drawing/2014/main" id="{23A0F753-403C-7622-C44C-47585D5B0605}"/>
              </a:ext>
            </a:extLst>
          </p:cNvPr>
          <p:cNvSpPr txBox="1"/>
          <p:nvPr/>
        </p:nvSpPr>
        <p:spPr>
          <a:xfrm>
            <a:off x="11143150" y="3305790"/>
            <a:ext cx="898516" cy="369332"/>
          </a:xfrm>
          <a:prstGeom prst="rect">
            <a:avLst/>
          </a:prstGeom>
          <a:noFill/>
          <a:ln>
            <a:noFill/>
          </a:ln>
        </p:spPr>
        <p:txBody>
          <a:bodyPr wrap="none" rtlCol="0">
            <a:spAutoFit/>
          </a:bodyPr>
          <a:lstStyle/>
          <a:p>
            <a:r>
              <a:rPr lang="en-GB" dirty="0"/>
              <a:t>3D-Var</a:t>
            </a:r>
          </a:p>
        </p:txBody>
      </p:sp>
      <p:sp>
        <p:nvSpPr>
          <p:cNvPr id="26" name="TextBox 25">
            <a:extLst>
              <a:ext uri="{FF2B5EF4-FFF2-40B4-BE49-F238E27FC236}">
                <a16:creationId xmlns:a16="http://schemas.microsoft.com/office/drawing/2014/main" id="{56CFDBC4-8EE8-2B0A-0887-E7E76D950DD9}"/>
              </a:ext>
            </a:extLst>
          </p:cNvPr>
          <p:cNvSpPr txBox="1"/>
          <p:nvPr/>
        </p:nvSpPr>
        <p:spPr>
          <a:xfrm>
            <a:off x="11100133" y="4892116"/>
            <a:ext cx="898516" cy="369332"/>
          </a:xfrm>
          <a:prstGeom prst="rect">
            <a:avLst/>
          </a:prstGeom>
          <a:noFill/>
          <a:ln>
            <a:noFill/>
          </a:ln>
        </p:spPr>
        <p:txBody>
          <a:bodyPr wrap="none" rtlCol="0">
            <a:spAutoFit/>
          </a:bodyPr>
          <a:lstStyle/>
          <a:p>
            <a:r>
              <a:rPr lang="en-GB" dirty="0"/>
              <a:t>3D-Var</a:t>
            </a:r>
          </a:p>
        </p:txBody>
      </p:sp>
      <p:sp>
        <p:nvSpPr>
          <p:cNvPr id="27" name="TextBox 26">
            <a:extLst>
              <a:ext uri="{FF2B5EF4-FFF2-40B4-BE49-F238E27FC236}">
                <a16:creationId xmlns:a16="http://schemas.microsoft.com/office/drawing/2014/main" id="{F0B15579-DBFF-6D80-0C41-184FBA0F1A7F}"/>
              </a:ext>
            </a:extLst>
          </p:cNvPr>
          <p:cNvSpPr txBox="1"/>
          <p:nvPr/>
        </p:nvSpPr>
        <p:spPr>
          <a:xfrm>
            <a:off x="9523106" y="5468178"/>
            <a:ext cx="428323" cy="369332"/>
          </a:xfrm>
          <a:prstGeom prst="rect">
            <a:avLst/>
          </a:prstGeom>
          <a:noFill/>
          <a:ln>
            <a:noFill/>
          </a:ln>
        </p:spPr>
        <p:txBody>
          <a:bodyPr wrap="none" rtlCol="0">
            <a:spAutoFit/>
          </a:bodyPr>
          <a:lstStyle/>
          <a:p>
            <a:pPr algn="ctr"/>
            <a:r>
              <a:rPr lang="en-GB" dirty="0"/>
              <a:t>OI</a:t>
            </a:r>
          </a:p>
        </p:txBody>
      </p:sp>
      <p:sp>
        <p:nvSpPr>
          <p:cNvPr id="28" name="TextBox 27">
            <a:extLst>
              <a:ext uri="{FF2B5EF4-FFF2-40B4-BE49-F238E27FC236}">
                <a16:creationId xmlns:a16="http://schemas.microsoft.com/office/drawing/2014/main" id="{2A255662-866C-49C2-6CEE-78E9D3B58066}"/>
              </a:ext>
            </a:extLst>
          </p:cNvPr>
          <p:cNvSpPr txBox="1"/>
          <p:nvPr/>
        </p:nvSpPr>
        <p:spPr>
          <a:xfrm>
            <a:off x="7648295" y="4597029"/>
            <a:ext cx="954145" cy="369332"/>
          </a:xfrm>
          <a:prstGeom prst="rect">
            <a:avLst/>
          </a:prstGeom>
          <a:noFill/>
          <a:ln>
            <a:noFill/>
          </a:ln>
        </p:spPr>
        <p:txBody>
          <a:bodyPr wrap="none" rtlCol="0">
            <a:spAutoFit/>
          </a:bodyPr>
          <a:lstStyle/>
          <a:p>
            <a:pPr algn="ctr"/>
            <a:r>
              <a:rPr lang="en-GB" dirty="0"/>
              <a:t>EKF-OI</a:t>
            </a:r>
          </a:p>
        </p:txBody>
      </p:sp>
      <p:cxnSp>
        <p:nvCxnSpPr>
          <p:cNvPr id="29" name="Straight Arrow Connector 28">
            <a:extLst>
              <a:ext uri="{FF2B5EF4-FFF2-40B4-BE49-F238E27FC236}">
                <a16:creationId xmlns:a16="http://schemas.microsoft.com/office/drawing/2014/main" id="{623A66E5-C276-A29D-98CB-42A6B17E764F}"/>
              </a:ext>
            </a:extLst>
          </p:cNvPr>
          <p:cNvCxnSpPr/>
          <p:nvPr/>
        </p:nvCxnSpPr>
        <p:spPr>
          <a:xfrm>
            <a:off x="10146021" y="2923355"/>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F201F08-51F5-89A2-6232-38181CBFADC4}"/>
              </a:ext>
            </a:extLst>
          </p:cNvPr>
          <p:cNvCxnSpPr/>
          <p:nvPr/>
        </p:nvCxnSpPr>
        <p:spPr>
          <a:xfrm>
            <a:off x="11522491" y="3890341"/>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23497A-AD15-A928-54E0-8F1CA67E4D17}"/>
              </a:ext>
            </a:extLst>
          </p:cNvPr>
          <p:cNvCxnSpPr/>
          <p:nvPr/>
        </p:nvCxnSpPr>
        <p:spPr>
          <a:xfrm flipV="1">
            <a:off x="10385341" y="5108362"/>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D433C51-BE52-D732-963C-FB661135C121}"/>
              </a:ext>
            </a:extLst>
          </p:cNvPr>
          <p:cNvCxnSpPr/>
          <p:nvPr/>
        </p:nvCxnSpPr>
        <p:spPr>
          <a:xfrm>
            <a:off x="9919741" y="3339758"/>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A88A8ED7-26F9-B1E1-FC83-5B86D70FD5B7}"/>
              </a:ext>
            </a:extLst>
          </p:cNvPr>
          <p:cNvCxnSpPr/>
          <p:nvPr/>
        </p:nvCxnSpPr>
        <p:spPr>
          <a:xfrm>
            <a:off x="9559206" y="3508486"/>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02BAED6-0355-C3D9-1958-9B3B37402E6A}"/>
              </a:ext>
            </a:extLst>
          </p:cNvPr>
          <p:cNvCxnSpPr/>
          <p:nvPr/>
        </p:nvCxnSpPr>
        <p:spPr>
          <a:xfrm flipH="1">
            <a:off x="8462542" y="3337802"/>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6405FC19-7CA1-9716-B35C-925181357876}"/>
              </a:ext>
            </a:extLst>
          </p:cNvPr>
          <p:cNvSpPr/>
          <p:nvPr/>
        </p:nvSpPr>
        <p:spPr>
          <a:xfrm rot="2160000">
            <a:off x="7878080" y="1755121"/>
            <a:ext cx="1950310" cy="3759035"/>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AC8A2B4C-7302-E2B1-C371-19DF163E98BF}"/>
              </a:ext>
            </a:extLst>
          </p:cNvPr>
          <p:cNvPicPr>
            <a:picLocks noChangeAspect="1"/>
          </p:cNvPicPr>
          <p:nvPr/>
        </p:nvPicPr>
        <p:blipFill>
          <a:blip r:embed="rId5"/>
          <a:stretch>
            <a:fillRect/>
          </a:stretch>
        </p:blipFill>
        <p:spPr>
          <a:xfrm>
            <a:off x="372508" y="5286838"/>
            <a:ext cx="7772400" cy="882852"/>
          </a:xfrm>
          <a:prstGeom prst="rect">
            <a:avLst/>
          </a:prstGeom>
        </p:spPr>
      </p:pic>
    </p:spTree>
    <p:extLst>
      <p:ext uri="{BB962C8B-B14F-4D97-AF65-F5344CB8AC3E}">
        <p14:creationId xmlns:p14="http://schemas.microsoft.com/office/powerpoint/2010/main" val="255235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F8F50B5-235E-4222-8E37-A5B926070A97}"/>
              </a:ext>
            </a:extLst>
          </p:cNvPr>
          <p:cNvPicPr>
            <a:picLocks noChangeAspect="1"/>
          </p:cNvPicPr>
          <p:nvPr/>
        </p:nvPicPr>
        <p:blipFill rotWithShape="1">
          <a:blip r:embed="rId2"/>
          <a:srcRect l="65308" t="10885" r="2035" b="6430"/>
          <a:stretch/>
        </p:blipFill>
        <p:spPr>
          <a:xfrm>
            <a:off x="7070161" y="61750"/>
            <a:ext cx="2138132" cy="2503276"/>
          </a:xfrm>
          <a:prstGeom prst="rect">
            <a:avLst/>
          </a:prstGeom>
        </p:spPr>
      </p:pic>
      <p:sp>
        <p:nvSpPr>
          <p:cNvPr id="2" name="Title 1">
            <a:extLst>
              <a:ext uri="{FF2B5EF4-FFF2-40B4-BE49-F238E27FC236}">
                <a16:creationId xmlns:a16="http://schemas.microsoft.com/office/drawing/2014/main" id="{33FC2316-2B0C-176A-C6AA-867ACBCB5229}"/>
              </a:ext>
            </a:extLst>
          </p:cNvPr>
          <p:cNvSpPr>
            <a:spLocks noGrp="1"/>
          </p:cNvSpPr>
          <p:nvPr>
            <p:ph type="title"/>
          </p:nvPr>
        </p:nvSpPr>
        <p:spPr>
          <a:xfrm>
            <a:off x="455054" y="226139"/>
            <a:ext cx="6889643" cy="720965"/>
          </a:xfrm>
        </p:spPr>
        <p:txBody>
          <a:bodyPr/>
          <a:lstStyle/>
          <a:p>
            <a:r>
              <a:rPr lang="en-GB" sz="2800" b="1" dirty="0">
                <a:solidFill>
                  <a:srgbClr val="376092"/>
                </a:solidFill>
              </a:rPr>
              <a:t>CERISE developments</a:t>
            </a:r>
          </a:p>
        </p:txBody>
      </p:sp>
      <p:sp>
        <p:nvSpPr>
          <p:cNvPr id="3" name="Content Placeholder 2">
            <a:extLst>
              <a:ext uri="{FF2B5EF4-FFF2-40B4-BE49-F238E27FC236}">
                <a16:creationId xmlns:a16="http://schemas.microsoft.com/office/drawing/2014/main" id="{6CBD5085-A48B-0964-3057-A01464A2CFDD}"/>
              </a:ext>
            </a:extLst>
          </p:cNvPr>
          <p:cNvSpPr>
            <a:spLocks noGrp="1"/>
          </p:cNvSpPr>
          <p:nvPr>
            <p:ph sz="quarter" idx="14"/>
          </p:nvPr>
        </p:nvSpPr>
        <p:spPr>
          <a:xfrm>
            <a:off x="455054" y="1289977"/>
            <a:ext cx="6521897" cy="4986000"/>
          </a:xfrm>
        </p:spPr>
        <p:txBody>
          <a:bodyPr/>
          <a:lstStyle/>
          <a:p>
            <a:pPr marL="105804" indent="-285750">
              <a:buFontTx/>
              <a:buChar char="-"/>
            </a:pPr>
            <a:r>
              <a:rPr lang="en-GB" dirty="0">
                <a:latin typeface="Arial" panose="020B0604020202020204" pitchFamily="34" charset="0"/>
                <a:cs typeface="Arial" panose="020B0604020202020204" pitchFamily="34" charset="0"/>
              </a:rPr>
              <a:t>Land and coupled land-atmosphere data assimilation</a:t>
            </a:r>
          </a:p>
          <a:p>
            <a:pPr marL="105804" indent="-285750">
              <a:buFontTx/>
              <a:buChar char="-"/>
            </a:pPr>
            <a:r>
              <a:rPr lang="en-GB" dirty="0">
                <a:latin typeface="Arial" panose="020B0604020202020204" pitchFamily="34" charset="0"/>
                <a:cs typeface="Arial" panose="020B0604020202020204" pitchFamily="34" charset="0"/>
              </a:rPr>
              <a:t>Explore ML-based observation operators to 		      improve the exploitation of satellite observations </a:t>
            </a:r>
          </a:p>
          <a:p>
            <a:pPr marL="105804" indent="-285750">
              <a:buFontTx/>
              <a:buChar char="-"/>
            </a:pPr>
            <a:r>
              <a:rPr lang="en-GB" dirty="0">
                <a:latin typeface="Arial" panose="020B0604020202020204" pitchFamily="34" charset="0"/>
                <a:cs typeface="Arial" panose="020B0604020202020204" pitchFamily="34" charset="0"/>
              </a:rPr>
              <a:t>Multidecadal representation of evolving vegetation and lakes, building up on CONFESS H2020</a:t>
            </a:r>
            <a:endParaRPr lang="en-GB" dirty="0">
              <a:solidFill>
                <a:schemeClr val="accent6">
                  <a:lumMod val="75000"/>
                </a:schemeClr>
              </a:solidFill>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Prototypes of seamless reanalysis and multi-system seasonal prediction </a:t>
            </a:r>
            <a:r>
              <a:rPr lang="en-GB" dirty="0">
                <a:latin typeface="Arial" panose="020B0604020202020204" pitchFamily="34" charset="0"/>
                <a:cs typeface="Arial" panose="020B0604020202020204" pitchFamily="34" charset="0"/>
                <a:sym typeface="Wingdings" pitchFamily="2" charset="2"/>
              </a:rPr>
              <a:t> High readiness level: ERA6-Land, ERA7, SEAS7</a:t>
            </a:r>
            <a:endParaRPr lang="en-GB" dirty="0">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Novel diagnostic tools to assess physical consistency of Earth system reanalysis and prediction</a:t>
            </a:r>
          </a:p>
          <a:p>
            <a:pPr marL="105804" indent="-285750">
              <a:buFontTx/>
              <a:buChar char="-"/>
            </a:pPr>
            <a:endParaRPr lang="en-GB" dirty="0">
              <a:latin typeface="Arial" panose="020B0604020202020204" pitchFamily="34" charset="0"/>
              <a:cs typeface="Arial" panose="020B0604020202020204" pitchFamily="34" charset="0"/>
            </a:endParaRPr>
          </a:p>
        </p:txBody>
      </p:sp>
      <p:pic>
        <p:nvPicPr>
          <p:cNvPr id="8" name="Picture 7" descr="Diagram&#10;&#10;Description automatically generated">
            <a:extLst>
              <a:ext uri="{FF2B5EF4-FFF2-40B4-BE49-F238E27FC236}">
                <a16:creationId xmlns:a16="http://schemas.microsoft.com/office/drawing/2014/main" id="{D27E0AB5-8063-A00C-EA3C-50CF166FA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2397" y="1625618"/>
            <a:ext cx="1055477" cy="789040"/>
          </a:xfrm>
          <a:prstGeom prst="rect">
            <a:avLst/>
          </a:prstGeom>
        </p:spPr>
      </p:pic>
      <p:pic>
        <p:nvPicPr>
          <p:cNvPr id="13" name="Picture 12" descr="A picture containing text, clipart&#10;&#10;Description automatically generated">
            <a:extLst>
              <a:ext uri="{FF2B5EF4-FFF2-40B4-BE49-F238E27FC236}">
                <a16:creationId xmlns:a16="http://schemas.microsoft.com/office/drawing/2014/main" id="{98A1AB0A-6DF2-2A43-E92D-A3E4365554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4421" y="2666934"/>
            <a:ext cx="1607393" cy="754515"/>
          </a:xfrm>
          <a:prstGeom prst="rect">
            <a:avLst/>
          </a:prstGeom>
        </p:spPr>
      </p:pic>
      <p:pic>
        <p:nvPicPr>
          <p:cNvPr id="18" name="Picture 17" descr="A picture containing diagram&#10;&#10;Description automatically generated">
            <a:extLst>
              <a:ext uri="{FF2B5EF4-FFF2-40B4-BE49-F238E27FC236}">
                <a16:creationId xmlns:a16="http://schemas.microsoft.com/office/drawing/2014/main" id="{24A1F311-D88D-B793-ADF0-61FB52FB6298}"/>
              </a:ext>
            </a:extLst>
          </p:cNvPr>
          <p:cNvPicPr>
            <a:picLocks noChangeAspect="1"/>
          </p:cNvPicPr>
          <p:nvPr/>
        </p:nvPicPr>
        <p:blipFill rotWithShape="1">
          <a:blip r:embed="rId5">
            <a:extLst>
              <a:ext uri="{28A0092B-C50C-407E-A947-70E740481C1C}">
                <a14:useLocalDpi xmlns:a14="http://schemas.microsoft.com/office/drawing/2010/main" val="0"/>
              </a:ext>
            </a:extLst>
          </a:blip>
          <a:srcRect t="-115" r="2374" b="-1"/>
          <a:stretch/>
        </p:blipFill>
        <p:spPr>
          <a:xfrm>
            <a:off x="7054471" y="3469164"/>
            <a:ext cx="2577902" cy="1284577"/>
          </a:xfrm>
          <a:prstGeom prst="rect">
            <a:avLst/>
          </a:prstGeom>
        </p:spPr>
      </p:pic>
      <p:pic>
        <p:nvPicPr>
          <p:cNvPr id="15" name="Picture 14" descr="A picture containing graphical user interface&#10;&#10;Description automatically generated">
            <a:extLst>
              <a:ext uri="{FF2B5EF4-FFF2-40B4-BE49-F238E27FC236}">
                <a16:creationId xmlns:a16="http://schemas.microsoft.com/office/drawing/2014/main" id="{75DECC92-CC65-0AA7-1B40-AB82C746C7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39871" y="3258129"/>
            <a:ext cx="2430904" cy="1839627"/>
          </a:xfrm>
          <a:prstGeom prst="rect">
            <a:avLst/>
          </a:prstGeom>
        </p:spPr>
      </p:pic>
      <p:pic>
        <p:nvPicPr>
          <p:cNvPr id="9" name="Picture 8" descr="A graph showing the earth and the earth&#10;&#10;Description automatically generated">
            <a:extLst>
              <a:ext uri="{FF2B5EF4-FFF2-40B4-BE49-F238E27FC236}">
                <a16:creationId xmlns:a16="http://schemas.microsoft.com/office/drawing/2014/main" id="{AD325487-0510-2B95-B95A-DD8B85B7B3AC}"/>
              </a:ext>
            </a:extLst>
          </p:cNvPr>
          <p:cNvPicPr>
            <a:picLocks noChangeAspect="1"/>
          </p:cNvPicPr>
          <p:nvPr/>
        </p:nvPicPr>
        <p:blipFill>
          <a:blip r:embed="rId7"/>
          <a:stretch>
            <a:fillRect/>
          </a:stretch>
        </p:blipFill>
        <p:spPr>
          <a:xfrm>
            <a:off x="2240891" y="4629953"/>
            <a:ext cx="2680315" cy="1734200"/>
          </a:xfrm>
          <a:prstGeom prst="rect">
            <a:avLst/>
          </a:prstGeom>
        </p:spPr>
      </p:pic>
      <p:pic>
        <p:nvPicPr>
          <p:cNvPr id="10" name="Picture 9" descr="Logo&#10;&#10;Description automatically generated">
            <a:extLst>
              <a:ext uri="{FF2B5EF4-FFF2-40B4-BE49-F238E27FC236}">
                <a16:creationId xmlns:a16="http://schemas.microsoft.com/office/drawing/2014/main" id="{78D480B9-BDFC-9C39-C937-A04C84CD2858}"/>
              </a:ext>
            </a:extLst>
          </p:cNvPr>
          <p:cNvPicPr>
            <a:picLocks noChangeAspect="1"/>
          </p:cNvPicPr>
          <p:nvPr/>
        </p:nvPicPr>
        <p:blipFill>
          <a:blip r:embed="rId8"/>
          <a:stretch>
            <a:fillRect/>
          </a:stretch>
        </p:blipFill>
        <p:spPr>
          <a:xfrm>
            <a:off x="10032213" y="203360"/>
            <a:ext cx="1958021" cy="1002507"/>
          </a:xfrm>
          <a:prstGeom prst="rect">
            <a:avLst/>
          </a:prstGeom>
        </p:spPr>
      </p:pic>
      <p:pic>
        <p:nvPicPr>
          <p:cNvPr id="11" name="Picture 10" descr="A flag with yellow stars&#10;&#10;Description automatically generated with low confidence">
            <a:extLst>
              <a:ext uri="{FF2B5EF4-FFF2-40B4-BE49-F238E27FC236}">
                <a16:creationId xmlns:a16="http://schemas.microsoft.com/office/drawing/2014/main" id="{F7EE364A-09F5-ED54-F56F-EE83AB548578}"/>
              </a:ext>
            </a:extLst>
          </p:cNvPr>
          <p:cNvPicPr>
            <a:picLocks noChangeAspect="1"/>
          </p:cNvPicPr>
          <p:nvPr/>
        </p:nvPicPr>
        <p:blipFill>
          <a:blip r:embed="rId9"/>
          <a:stretch>
            <a:fillRect/>
          </a:stretch>
        </p:blipFill>
        <p:spPr>
          <a:xfrm>
            <a:off x="10584606" y="1205867"/>
            <a:ext cx="1607393" cy="1628543"/>
          </a:xfrm>
          <a:prstGeom prst="rect">
            <a:avLst/>
          </a:prstGeom>
        </p:spPr>
      </p:pic>
      <p:sp>
        <p:nvSpPr>
          <p:cNvPr id="14" name="TextBox 13">
            <a:extLst>
              <a:ext uri="{FF2B5EF4-FFF2-40B4-BE49-F238E27FC236}">
                <a16:creationId xmlns:a16="http://schemas.microsoft.com/office/drawing/2014/main" id="{9496F751-2903-0B24-1C8E-69DB9426B979}"/>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7" name="Slide Number Placeholder 3">
            <a:extLst>
              <a:ext uri="{FF2B5EF4-FFF2-40B4-BE49-F238E27FC236}">
                <a16:creationId xmlns:a16="http://schemas.microsoft.com/office/drawing/2014/main" id="{D954C244-D4B2-BF01-097F-03950F1B2763}"/>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12</a:t>
            </a:fld>
            <a:endParaRPr lang="en-US" dirty="0"/>
          </a:p>
        </p:txBody>
      </p:sp>
    </p:spTree>
    <p:extLst>
      <p:ext uri="{BB962C8B-B14F-4D97-AF65-F5344CB8AC3E}">
        <p14:creationId xmlns:p14="http://schemas.microsoft.com/office/powerpoint/2010/main" val="200208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79" y="373541"/>
            <a:ext cx="7869600" cy="369332"/>
          </a:xfrm>
        </p:spPr>
        <p:txBody>
          <a:bodyPr/>
          <a:lstStyle/>
          <a:p>
            <a:r>
              <a:rPr lang="en-US" sz="2800" b="1" dirty="0">
                <a:solidFill>
                  <a:srgbClr val="376092"/>
                </a:solidFill>
              </a:rPr>
              <a:t>Land surface parameter perturbations</a:t>
            </a:r>
          </a:p>
        </p:txBody>
      </p:sp>
      <p:sp>
        <p:nvSpPr>
          <p:cNvPr id="3" name="Content Placeholder 2"/>
          <p:cNvSpPr>
            <a:spLocks noGrp="1"/>
          </p:cNvSpPr>
          <p:nvPr>
            <p:ph sz="quarter" idx="14"/>
          </p:nvPr>
        </p:nvSpPr>
        <p:spPr>
          <a:xfrm>
            <a:off x="468929" y="1121781"/>
            <a:ext cx="5683420" cy="4986000"/>
          </a:xfrm>
        </p:spPr>
        <p:txBody>
          <a:bodyPr/>
          <a:lstStyle/>
          <a:p>
            <a:pPr indent="0">
              <a:buNone/>
            </a:pPr>
            <a:endParaRPr lang="en-US" dirty="0"/>
          </a:p>
          <a:p>
            <a:r>
              <a:rPr lang="en-US" dirty="0"/>
              <a:t>The ECMWF Ensemble of Data Assimilations (EDA) is under-spread at the surface </a:t>
            </a:r>
          </a:p>
          <a:p>
            <a:r>
              <a:rPr lang="en-US" dirty="0"/>
              <a:t>As part of CERISE project, we explore methods to increase ensemble spread at the land surface for future Land Surface Data Assimilation Systems (LDAS)</a:t>
            </a:r>
          </a:p>
          <a:p>
            <a:r>
              <a:rPr lang="en-US" dirty="0"/>
              <a:t>Stochastic Parameter Perturbation approach for Leaf Area Index (LAI) and vegetation fraction in the offline land DA system</a:t>
            </a:r>
          </a:p>
          <a:p>
            <a:endParaRPr lang="en-US" dirty="0"/>
          </a:p>
          <a:p>
            <a:r>
              <a:rPr lang="en-US" dirty="0"/>
              <a:t>Draper et al., JHM 2021 also investigated surface parameter perturbations </a:t>
            </a:r>
            <a:r>
              <a:rPr lang="en-US" dirty="0">
                <a:hlinkClick r:id="rId2"/>
              </a:rPr>
              <a:t>https://doi.org/10.1175/JHM-D-21-0016.1</a:t>
            </a:r>
            <a:r>
              <a:rPr lang="en-US" dirty="0"/>
              <a:t>	</a:t>
            </a:r>
            <a:endParaRPr lang="en-US" dirty="0">
              <a:solidFill>
                <a:schemeClr val="accent6">
                  <a:lumMod val="75000"/>
                </a:schemeClr>
              </a:solidFill>
            </a:endParaRPr>
          </a:p>
          <a:p>
            <a:pPr indent="0">
              <a:buNone/>
            </a:pPr>
            <a:endParaRPr lang="en-US" dirty="0"/>
          </a:p>
        </p:txBody>
      </p:sp>
      <p:sp>
        <p:nvSpPr>
          <p:cNvPr id="5" name="Footer Placeholder 4"/>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descr="Logo&#10;&#10;Description automatically generated">
            <a:extLst>
              <a:ext uri="{FF2B5EF4-FFF2-40B4-BE49-F238E27FC236}">
                <a16:creationId xmlns:a16="http://schemas.microsoft.com/office/drawing/2014/main" id="{F7E9853E-616C-18A0-22EC-572C3BE9B009}"/>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7" name="Picture 6" descr="A flag with yellow stars&#10;&#10;Description automatically generated with low confidence">
            <a:extLst>
              <a:ext uri="{FF2B5EF4-FFF2-40B4-BE49-F238E27FC236}">
                <a16:creationId xmlns:a16="http://schemas.microsoft.com/office/drawing/2014/main" id="{76BF1AC2-D41E-C866-88B4-4BFEA6D180FE}"/>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11" name="TextBox 10">
            <a:extLst>
              <a:ext uri="{FF2B5EF4-FFF2-40B4-BE49-F238E27FC236}">
                <a16:creationId xmlns:a16="http://schemas.microsoft.com/office/drawing/2014/main" id="{EF9724FE-6C26-8409-F337-881EEB5C5A01}"/>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4" name="TextBox 13">
            <a:extLst>
              <a:ext uri="{FF2B5EF4-FFF2-40B4-BE49-F238E27FC236}">
                <a16:creationId xmlns:a16="http://schemas.microsoft.com/office/drawing/2014/main" id="{29A5B5F0-F596-95DD-B926-970AB5FF5402}"/>
              </a:ext>
            </a:extLst>
          </p:cNvPr>
          <p:cNvSpPr txBox="1"/>
          <p:nvPr/>
        </p:nvSpPr>
        <p:spPr>
          <a:xfrm>
            <a:off x="564698" y="915646"/>
            <a:ext cx="4766690" cy="369332"/>
          </a:xfrm>
          <a:prstGeom prst="rect">
            <a:avLst/>
          </a:prstGeom>
          <a:noFill/>
        </p:spPr>
        <p:txBody>
          <a:bodyPr wrap="none" rtlCol="0">
            <a:spAutoFit/>
          </a:bodyPr>
          <a:lstStyle/>
          <a:p>
            <a:r>
              <a:rPr lang="en-GB" dirty="0">
                <a:solidFill>
                  <a:schemeClr val="accent6">
                    <a:lumMod val="75000"/>
                  </a:schemeClr>
                </a:solidFill>
                <a:sym typeface="Wingdings" pitchFamily="2" charset="2"/>
              </a:rPr>
              <a:t> </a:t>
            </a:r>
            <a:r>
              <a:rPr lang="en-GB" dirty="0">
                <a:solidFill>
                  <a:schemeClr val="accent6">
                    <a:lumMod val="75000"/>
                  </a:schemeClr>
                </a:solidFill>
              </a:rPr>
              <a:t>Ewan </a:t>
            </a:r>
            <a:r>
              <a:rPr lang="en-GB" dirty="0" err="1">
                <a:solidFill>
                  <a:schemeClr val="accent6">
                    <a:lumMod val="75000"/>
                  </a:schemeClr>
                </a:solidFill>
              </a:rPr>
              <a:t>Pinnington’s</a:t>
            </a:r>
            <a:r>
              <a:rPr lang="en-GB" dirty="0">
                <a:solidFill>
                  <a:schemeClr val="accent6">
                    <a:lumMod val="75000"/>
                  </a:schemeClr>
                </a:solidFill>
              </a:rPr>
              <a:t> presentation yesterday</a:t>
            </a:r>
          </a:p>
        </p:txBody>
      </p:sp>
      <p:sp>
        <p:nvSpPr>
          <p:cNvPr id="18" name="Slide Number Placeholder 3">
            <a:extLst>
              <a:ext uri="{FF2B5EF4-FFF2-40B4-BE49-F238E27FC236}">
                <a16:creationId xmlns:a16="http://schemas.microsoft.com/office/drawing/2014/main" id="{CBEBAAD8-B96C-40A0-9372-E84F76352CFB}"/>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13</a:t>
            </a:fld>
            <a:endParaRPr lang="en-US" dirty="0"/>
          </a:p>
        </p:txBody>
      </p:sp>
      <p:pic>
        <p:nvPicPr>
          <p:cNvPr id="4" name="Picture 3" descr="A map of the world&#10;&#10;Description automatically generated">
            <a:extLst>
              <a:ext uri="{FF2B5EF4-FFF2-40B4-BE49-F238E27FC236}">
                <a16:creationId xmlns:a16="http://schemas.microsoft.com/office/drawing/2014/main" id="{3AE07A45-3994-7982-1657-5C8E839956F7}"/>
              </a:ext>
            </a:extLst>
          </p:cNvPr>
          <p:cNvPicPr>
            <a:picLocks noChangeAspect="1"/>
          </p:cNvPicPr>
          <p:nvPr/>
        </p:nvPicPr>
        <p:blipFill>
          <a:blip r:embed="rId5"/>
          <a:stretch>
            <a:fillRect/>
          </a:stretch>
        </p:blipFill>
        <p:spPr>
          <a:xfrm>
            <a:off x="6457207" y="2023530"/>
            <a:ext cx="3782174" cy="1621759"/>
          </a:xfrm>
          <a:prstGeom prst="rect">
            <a:avLst/>
          </a:prstGeom>
        </p:spPr>
      </p:pic>
      <p:pic>
        <p:nvPicPr>
          <p:cNvPr id="8" name="Picture 7" descr="A map of the world&#10;&#10;Description automatically generated">
            <a:extLst>
              <a:ext uri="{FF2B5EF4-FFF2-40B4-BE49-F238E27FC236}">
                <a16:creationId xmlns:a16="http://schemas.microsoft.com/office/drawing/2014/main" id="{3266F611-4D79-9246-040F-8B2A2046A023}"/>
              </a:ext>
            </a:extLst>
          </p:cNvPr>
          <p:cNvPicPr>
            <a:picLocks noChangeAspect="1"/>
          </p:cNvPicPr>
          <p:nvPr/>
        </p:nvPicPr>
        <p:blipFill>
          <a:blip r:embed="rId6"/>
          <a:stretch>
            <a:fillRect/>
          </a:stretch>
        </p:blipFill>
        <p:spPr>
          <a:xfrm>
            <a:off x="6493323" y="3604052"/>
            <a:ext cx="3905259" cy="1659290"/>
          </a:xfrm>
          <a:prstGeom prst="rect">
            <a:avLst/>
          </a:prstGeom>
        </p:spPr>
      </p:pic>
      <p:sp>
        <p:nvSpPr>
          <p:cNvPr id="10" name="TextBox 9">
            <a:extLst>
              <a:ext uri="{FF2B5EF4-FFF2-40B4-BE49-F238E27FC236}">
                <a16:creationId xmlns:a16="http://schemas.microsoft.com/office/drawing/2014/main" id="{6B403E3B-8A85-FE5E-9C11-0F603906A912}"/>
              </a:ext>
            </a:extLst>
          </p:cNvPr>
          <p:cNvSpPr txBox="1"/>
          <p:nvPr/>
        </p:nvSpPr>
        <p:spPr>
          <a:xfrm>
            <a:off x="7574715" y="3204196"/>
            <a:ext cx="1941557" cy="369332"/>
          </a:xfrm>
          <a:prstGeom prst="rect">
            <a:avLst/>
          </a:prstGeom>
          <a:noFill/>
        </p:spPr>
        <p:txBody>
          <a:bodyPr wrap="none" rtlCol="0">
            <a:spAutoFit/>
          </a:bodyPr>
          <a:lstStyle/>
          <a:p>
            <a:r>
              <a:rPr lang="en-GB" dirty="0"/>
              <a:t>Skin temperature</a:t>
            </a:r>
          </a:p>
        </p:txBody>
      </p:sp>
      <p:sp>
        <p:nvSpPr>
          <p:cNvPr id="12" name="TextBox 11">
            <a:extLst>
              <a:ext uri="{FF2B5EF4-FFF2-40B4-BE49-F238E27FC236}">
                <a16:creationId xmlns:a16="http://schemas.microsoft.com/office/drawing/2014/main" id="{65A3825F-0822-8B54-CA08-0EB52FA90E51}"/>
              </a:ext>
            </a:extLst>
          </p:cNvPr>
          <p:cNvSpPr txBox="1"/>
          <p:nvPr/>
        </p:nvSpPr>
        <p:spPr>
          <a:xfrm>
            <a:off x="7844019" y="4794245"/>
            <a:ext cx="1402948" cy="369332"/>
          </a:xfrm>
          <a:prstGeom prst="rect">
            <a:avLst/>
          </a:prstGeom>
          <a:noFill/>
        </p:spPr>
        <p:txBody>
          <a:bodyPr wrap="none" rtlCol="0">
            <a:spAutoFit/>
          </a:bodyPr>
          <a:lstStyle/>
          <a:p>
            <a:r>
              <a:rPr lang="en-GB" dirty="0"/>
              <a:t>Snow depth</a:t>
            </a:r>
          </a:p>
        </p:txBody>
      </p:sp>
      <p:sp>
        <p:nvSpPr>
          <p:cNvPr id="16" name="TextBox 15">
            <a:extLst>
              <a:ext uri="{FF2B5EF4-FFF2-40B4-BE49-F238E27FC236}">
                <a16:creationId xmlns:a16="http://schemas.microsoft.com/office/drawing/2014/main" id="{97225DFB-4A89-B393-E669-8B150A12B6AC}"/>
              </a:ext>
            </a:extLst>
          </p:cNvPr>
          <p:cNvSpPr txBox="1"/>
          <p:nvPr/>
        </p:nvSpPr>
        <p:spPr>
          <a:xfrm>
            <a:off x="6226160" y="5293866"/>
            <a:ext cx="5496911" cy="646331"/>
          </a:xfrm>
          <a:prstGeom prst="rect">
            <a:avLst/>
          </a:prstGeom>
          <a:noFill/>
        </p:spPr>
        <p:txBody>
          <a:bodyPr wrap="square">
            <a:spAutoFit/>
          </a:bodyPr>
          <a:lstStyle/>
          <a:p>
            <a:r>
              <a:rPr lang="en-US" i="1" dirty="0"/>
              <a:t>Differences in spread between the EDA offline surface ensemble with and without perturbations.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23586" r="55951" b="55959"/>
          <a:stretch/>
        </p:blipFill>
        <p:spPr>
          <a:xfrm>
            <a:off x="8131217" y="1979669"/>
            <a:ext cx="3423118" cy="2339348"/>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680" t="32308" r="21579"/>
          <a:stretch/>
        </p:blipFill>
        <p:spPr>
          <a:xfrm>
            <a:off x="370984" y="840896"/>
            <a:ext cx="3555279" cy="2277547"/>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076" t="31453" r="21700"/>
          <a:stretch/>
        </p:blipFill>
        <p:spPr>
          <a:xfrm>
            <a:off x="4136956" y="840896"/>
            <a:ext cx="3639147" cy="2345527"/>
          </a:xfrm>
          <a:prstGeom prst="rect">
            <a:avLst/>
          </a:prstGeom>
        </p:spPr>
      </p:pic>
      <p:sp>
        <p:nvSpPr>
          <p:cNvPr id="8" name="TextBox 7"/>
          <p:cNvSpPr txBox="1"/>
          <p:nvPr/>
        </p:nvSpPr>
        <p:spPr>
          <a:xfrm>
            <a:off x="8280015" y="620636"/>
            <a:ext cx="3748349" cy="707886"/>
          </a:xfrm>
          <a:prstGeom prst="rect">
            <a:avLst/>
          </a:prstGeom>
          <a:noFill/>
          <a:ln w="38100" cmpd="sng">
            <a:solidFill>
              <a:srgbClr val="FF0000"/>
            </a:solidFill>
          </a:ln>
        </p:spPr>
        <p:txBody>
          <a:bodyPr wrap="none" rtlCol="0">
            <a:spAutoFit/>
          </a:bodyPr>
          <a:lstStyle/>
          <a:p>
            <a:r>
              <a:rPr lang="en-US" sz="2000" dirty="0">
                <a:latin typeface="Calibri" panose="020F0502020204030204" pitchFamily="34" charset="0"/>
                <a:cs typeface="Calibri" panose="020F0502020204030204" pitchFamily="34" charset="0"/>
              </a:rPr>
              <a:t>Impact on albedo and momentum</a:t>
            </a:r>
          </a:p>
          <a:p>
            <a:pPr marL="285750" indent="-285750">
              <a:buFont typeface="Wingdings" charset="0"/>
              <a:buChar char="à"/>
            </a:pPr>
            <a:r>
              <a:rPr lang="en-US" sz="2000" dirty="0">
                <a:latin typeface="Calibri" panose="020F0502020204030204" pitchFamily="34" charset="0"/>
                <a:cs typeface="Calibri" panose="020F0502020204030204" pitchFamily="34" charset="0"/>
                <a:sym typeface="Wingdings"/>
              </a:rPr>
              <a:t>Modifies the jet circulation</a:t>
            </a:r>
          </a:p>
        </p:txBody>
      </p:sp>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42915" t="28352" r="13416" b="49374"/>
          <a:stretch/>
        </p:blipFill>
        <p:spPr>
          <a:xfrm>
            <a:off x="8595912" y="4330361"/>
            <a:ext cx="3116554" cy="2339348"/>
          </a:xfrm>
          <a:prstGeom prst="rect">
            <a:avLst/>
          </a:prstGeom>
        </p:spPr>
      </p:pic>
      <p:sp>
        <p:nvSpPr>
          <p:cNvPr id="2" name="TextBox 1"/>
          <p:cNvSpPr txBox="1"/>
          <p:nvPr/>
        </p:nvSpPr>
        <p:spPr>
          <a:xfrm>
            <a:off x="8300753" y="1477775"/>
            <a:ext cx="3084047" cy="646331"/>
          </a:xfrm>
          <a:prstGeom prst="rect">
            <a:avLst/>
          </a:prstGeom>
          <a:noFill/>
        </p:spPr>
        <p:txBody>
          <a:bodyPr wrap="none" rtlCol="0">
            <a:spAutoFit/>
          </a:bodyPr>
          <a:lstStyle/>
          <a:p>
            <a:pPr algn="ctr"/>
            <a:r>
              <a:rPr lang="en-US" dirty="0"/>
              <a:t>Change in humidity FC error</a:t>
            </a:r>
          </a:p>
          <a:p>
            <a:r>
              <a:rPr lang="en-US" dirty="0"/>
              <a:t>Oct 2011 </a:t>
            </a:r>
            <a:r>
              <a:rPr lang="mr-IN" dirty="0"/>
              <a:t>–</a:t>
            </a:r>
            <a:r>
              <a:rPr lang="en-US" dirty="0"/>
              <a:t> June 2012</a:t>
            </a:r>
          </a:p>
        </p:txBody>
      </p:sp>
      <p:sp>
        <p:nvSpPr>
          <p:cNvPr id="20" name="TextBox 19"/>
          <p:cNvSpPr txBox="1"/>
          <p:nvPr/>
        </p:nvSpPr>
        <p:spPr>
          <a:xfrm>
            <a:off x="8930490" y="4211451"/>
            <a:ext cx="2408812" cy="646331"/>
          </a:xfrm>
          <a:prstGeom prst="rect">
            <a:avLst/>
          </a:prstGeom>
          <a:solidFill>
            <a:schemeClr val="bg1"/>
          </a:solidFill>
          <a:ln>
            <a:solidFill>
              <a:schemeClr val="bg1"/>
            </a:solidFill>
          </a:ln>
        </p:spPr>
        <p:txBody>
          <a:bodyPr wrap="none" rtlCol="0">
            <a:spAutoFit/>
          </a:bodyPr>
          <a:lstStyle/>
          <a:p>
            <a:pPr algn="ctr"/>
            <a:r>
              <a:rPr lang="en-US" dirty="0"/>
              <a:t>Change in zonal wind</a:t>
            </a:r>
          </a:p>
          <a:p>
            <a:r>
              <a:rPr lang="en-US" dirty="0"/>
              <a:t>Oct 2011 </a:t>
            </a:r>
            <a:r>
              <a:rPr lang="mr-IN" dirty="0"/>
              <a:t>–</a:t>
            </a:r>
            <a:r>
              <a:rPr lang="en-US" dirty="0"/>
              <a:t> June 2012</a:t>
            </a:r>
          </a:p>
        </p:txBody>
      </p:sp>
      <p:sp>
        <p:nvSpPr>
          <p:cNvPr id="14" name="Slide Number Placeholder 1">
            <a:extLst>
              <a:ext uri="{FF2B5EF4-FFF2-40B4-BE49-F238E27FC236}">
                <a16:creationId xmlns:a16="http://schemas.microsoft.com/office/drawing/2014/main" id="{FEC89C02-B6AE-4419-9DA6-211FE1FFEEF8}"/>
              </a:ext>
            </a:extLst>
          </p:cNvPr>
          <p:cNvSpPr txBox="1">
            <a:spLocks/>
          </p:cNvSpPr>
          <p:nvPr/>
        </p:nvSpPr>
        <p:spPr>
          <a:xfrm>
            <a:off x="10028575" y="6453765"/>
            <a:ext cx="2158662" cy="215944"/>
          </a:xfrm>
          <a:prstGeom prst="rect">
            <a:avLst/>
          </a:prstGeom>
        </p:spPr>
        <p:txBody>
          <a:bodyPr lIns="0" tIns="0" rIns="0" bIns="0" anchor="b" anchorCtr="0"/>
          <a:lstStyle>
            <a:defPPr>
              <a:defRPr lang="en-US"/>
            </a:defPPr>
            <a:lvl1pPr marL="0" algn="ctr" defTabSz="457063" rtl="0" eaLnBrk="1" latinLnBrk="0" hangingPunct="1">
              <a:defRPr sz="900" b="1" kern="1200">
                <a:solidFill>
                  <a:srgbClr val="064E83"/>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a:lstStyle>
          <a:p>
            <a:fld id="{6B3B0B0F-E794-1244-9699-107C60B9C23A}" type="slidenum">
              <a:rPr lang="en-US" smtClean="0"/>
              <a:pPr/>
              <a:t>14</a:t>
            </a:fld>
            <a:endParaRPr lang="en-US" dirty="0"/>
          </a:p>
        </p:txBody>
      </p:sp>
      <p:sp>
        <p:nvSpPr>
          <p:cNvPr id="18" name="TextShape 2">
            <a:extLst>
              <a:ext uri="{FF2B5EF4-FFF2-40B4-BE49-F238E27FC236}">
                <a16:creationId xmlns:a16="http://schemas.microsoft.com/office/drawing/2014/main" id="{0E4A6753-0856-473F-A23C-9E4A328CF5BF}"/>
              </a:ext>
            </a:extLst>
          </p:cNvPr>
          <p:cNvSpPr txBox="1"/>
          <p:nvPr/>
        </p:nvSpPr>
        <p:spPr>
          <a:xfrm>
            <a:off x="-2098400" y="-171281"/>
            <a:ext cx="11941176" cy="1055520"/>
          </a:xfrm>
          <a:prstGeom prst="rect">
            <a:avLst/>
          </a:prstGeom>
          <a:noFill/>
          <a:ln>
            <a:noFill/>
          </a:ln>
        </p:spPr>
        <p:txBody>
          <a:bodyPr lIns="0" tIns="0" rIns="0" bIns="0" anchor="ctr"/>
          <a:lstStyle/>
          <a:p>
            <a:pPr algn="ctr">
              <a:lnSpc>
                <a:spcPct val="100000"/>
              </a:lnSpc>
            </a:pPr>
            <a:r>
              <a:rPr lang="en-GB" sz="2400" b="1" u="sng" spc="-1" dirty="0">
                <a:solidFill>
                  <a:srgbClr val="1F497D"/>
                </a:solidFill>
                <a:uFill>
                  <a:solidFill>
                    <a:srgbClr val="FFFFFF"/>
                  </a:solidFill>
                </a:uFill>
                <a:latin typeface="+mj-lt"/>
              </a:rPr>
              <a:t>Coupled snow-atmosphere data assimilation</a:t>
            </a:r>
            <a:endParaRPr lang="en-US" sz="2400" b="1" spc="-1" dirty="0">
              <a:solidFill>
                <a:srgbClr val="1F497D"/>
              </a:solidFill>
              <a:uFill>
                <a:solidFill>
                  <a:srgbClr val="FFFFFF"/>
                </a:solidFill>
              </a:uFill>
              <a:latin typeface="+mj-lt"/>
            </a:endParaRPr>
          </a:p>
        </p:txBody>
      </p:sp>
      <p:sp>
        <p:nvSpPr>
          <p:cNvPr id="19" name="TextBox 18">
            <a:extLst>
              <a:ext uri="{FF2B5EF4-FFF2-40B4-BE49-F238E27FC236}">
                <a16:creationId xmlns:a16="http://schemas.microsoft.com/office/drawing/2014/main" id="{573F7730-A6A1-47AB-9232-696644E13A2A}"/>
              </a:ext>
            </a:extLst>
          </p:cNvPr>
          <p:cNvSpPr txBox="1"/>
          <p:nvPr/>
        </p:nvSpPr>
        <p:spPr>
          <a:xfrm>
            <a:off x="1649337" y="2339109"/>
            <a:ext cx="2317762" cy="646331"/>
          </a:xfrm>
          <a:prstGeom prst="rect">
            <a:avLst/>
          </a:prstGeom>
          <a:noFill/>
        </p:spPr>
        <p:txBody>
          <a:bodyPr wrap="none" rtlCol="0">
            <a:spAutoFit/>
          </a:bodyPr>
          <a:lstStyle/>
          <a:p>
            <a:pPr algn="r"/>
            <a:r>
              <a:rPr lang="en-US" b="1" dirty="0"/>
              <a:t>CTRL (no IMS DA)</a:t>
            </a:r>
          </a:p>
          <a:p>
            <a:r>
              <a:rPr lang="en-US" b="1" dirty="0"/>
              <a:t>Overestimate snow</a:t>
            </a:r>
          </a:p>
        </p:txBody>
      </p:sp>
      <p:sp>
        <p:nvSpPr>
          <p:cNvPr id="21" name="TextBox 20">
            <a:extLst>
              <a:ext uri="{FF2B5EF4-FFF2-40B4-BE49-F238E27FC236}">
                <a16:creationId xmlns:a16="http://schemas.microsoft.com/office/drawing/2014/main" id="{E833C1E6-A070-4B48-B1E4-5DCB19F30751}"/>
              </a:ext>
            </a:extLst>
          </p:cNvPr>
          <p:cNvSpPr txBox="1"/>
          <p:nvPr/>
        </p:nvSpPr>
        <p:spPr>
          <a:xfrm>
            <a:off x="5437464" y="2391997"/>
            <a:ext cx="2326278" cy="646331"/>
          </a:xfrm>
          <a:prstGeom prst="rect">
            <a:avLst/>
          </a:prstGeom>
          <a:noFill/>
        </p:spPr>
        <p:txBody>
          <a:bodyPr wrap="none" rtlCol="0">
            <a:spAutoFit/>
          </a:bodyPr>
          <a:lstStyle/>
          <a:p>
            <a:pPr algn="r"/>
            <a:r>
              <a:rPr lang="en-US" b="1" dirty="0"/>
              <a:t>Test (IMS DA)</a:t>
            </a:r>
          </a:p>
          <a:p>
            <a:r>
              <a:rPr lang="en-US" b="1" dirty="0"/>
              <a:t>More realistic snow</a:t>
            </a:r>
          </a:p>
        </p:txBody>
      </p:sp>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l="84737" t="8858" r="2046" b="7576"/>
          <a:stretch/>
        </p:blipFill>
        <p:spPr>
          <a:xfrm>
            <a:off x="11523101" y="2218250"/>
            <a:ext cx="378729" cy="1800386"/>
          </a:xfrm>
          <a:prstGeom prst="rect">
            <a:avLst/>
          </a:prstGeom>
        </p:spPr>
      </p:pic>
      <p:pic>
        <p:nvPicPr>
          <p:cNvPr id="5" name="Picture 4">
            <a:extLst>
              <a:ext uri="{FF2B5EF4-FFF2-40B4-BE49-F238E27FC236}">
                <a16:creationId xmlns:a16="http://schemas.microsoft.com/office/drawing/2014/main" id="{70914404-55AA-90AD-51B9-62842EA2AD24}"/>
              </a:ext>
            </a:extLst>
          </p:cNvPr>
          <p:cNvPicPr>
            <a:picLocks noChangeAspect="1"/>
          </p:cNvPicPr>
          <p:nvPr/>
        </p:nvPicPr>
        <p:blipFill>
          <a:blip r:embed="rId6"/>
          <a:stretch>
            <a:fillRect/>
          </a:stretch>
        </p:blipFill>
        <p:spPr>
          <a:xfrm rot="16200000">
            <a:off x="10901353" y="5378326"/>
            <a:ext cx="1988012" cy="442957"/>
          </a:xfrm>
          <a:prstGeom prst="rect">
            <a:avLst/>
          </a:prstGeom>
        </p:spPr>
      </p:pic>
      <p:sp>
        <p:nvSpPr>
          <p:cNvPr id="9" name="TextBox 8">
            <a:extLst>
              <a:ext uri="{FF2B5EF4-FFF2-40B4-BE49-F238E27FC236}">
                <a16:creationId xmlns:a16="http://schemas.microsoft.com/office/drawing/2014/main" id="{A0A07C33-ACA0-9C58-0239-3C426415121F}"/>
              </a:ext>
            </a:extLst>
          </p:cNvPr>
          <p:cNvSpPr txBox="1"/>
          <p:nvPr/>
        </p:nvSpPr>
        <p:spPr>
          <a:xfrm>
            <a:off x="300585" y="3586515"/>
            <a:ext cx="8224928" cy="2585323"/>
          </a:xfrm>
          <a:prstGeom prst="rect">
            <a:avLst/>
          </a:prstGeom>
          <a:noFill/>
        </p:spPr>
        <p:txBody>
          <a:bodyPr wrap="square" rtlCol="0">
            <a:spAutoFit/>
          </a:bodyPr>
          <a:lstStyle/>
          <a:p>
            <a:r>
              <a:rPr lang="en-GB" dirty="0"/>
              <a:t>In previous studies, we showed the potential of snow cover data assimilation over the Tibetan Plateau (</a:t>
            </a:r>
            <a:r>
              <a:rPr lang="en-GB" dirty="0" err="1"/>
              <a:t>Orsolini</a:t>
            </a:r>
            <a:r>
              <a:rPr lang="en-GB" dirty="0"/>
              <a:t> et al, TC 2019, de </a:t>
            </a:r>
            <a:r>
              <a:rPr lang="en-GB" dirty="0" err="1"/>
              <a:t>Rosnay</a:t>
            </a:r>
            <a:r>
              <a:rPr lang="en-GB" dirty="0"/>
              <a:t> et al.).</a:t>
            </a:r>
          </a:p>
          <a:p>
            <a:endParaRPr lang="en-GB" dirty="0"/>
          </a:p>
          <a:p>
            <a:r>
              <a:rPr lang="en-GB" dirty="0"/>
              <a:t>Challenges related to model biases and snow-boundary layer coupling needed to be addressed to mitigate mixed atmospheric impact.</a:t>
            </a:r>
          </a:p>
          <a:p>
            <a:endParaRPr lang="en-GB" dirty="0"/>
          </a:p>
          <a:p>
            <a:r>
              <a:rPr lang="en-GB" dirty="0"/>
              <a:t>Multi-layer snow model reduced the snow model biases and enhanced consistency between snow and boundary layer processes. (</a:t>
            </a:r>
            <a:r>
              <a:rPr lang="en-GB" dirty="0" err="1"/>
              <a:t>Arduini</a:t>
            </a:r>
            <a:r>
              <a:rPr lang="en-GB" dirty="0"/>
              <a:t> et al, JAMES, 2020, </a:t>
            </a:r>
            <a:r>
              <a:rPr lang="en-GB" i="0" u="none" strike="noStrike" dirty="0">
                <a:effectLst/>
                <a:hlinkClick r:id="rId7"/>
              </a:rPr>
              <a:t>https://doi.org/10.1029/2019MS001725</a:t>
            </a:r>
            <a:r>
              <a:rPr lang="en-GB" dirty="0"/>
              <a:t>)</a:t>
            </a:r>
          </a:p>
        </p:txBody>
      </p:sp>
      <p:pic>
        <p:nvPicPr>
          <p:cNvPr id="13" name="Picture 12" descr="ECMWF_Master_Logo_RGB_nostrap.png">
            <a:extLst>
              <a:ext uri="{FF2B5EF4-FFF2-40B4-BE49-F238E27FC236}">
                <a16:creationId xmlns:a16="http://schemas.microsoft.com/office/drawing/2014/main" id="{A5A8C47C-8440-96E0-0F26-530A595FCC06}"/>
              </a:ext>
            </a:extLst>
          </p:cNvPr>
          <p:cNvPicPr>
            <a:picLocks noChangeAspect="1"/>
          </p:cNvPicPr>
          <p:nvPr/>
        </p:nvPicPr>
        <p:blipFill>
          <a:blip r:embed="rId8"/>
          <a:stretch>
            <a:fillRect/>
          </a:stretch>
        </p:blipFill>
        <p:spPr>
          <a:xfrm>
            <a:off x="1080284" y="6307602"/>
            <a:ext cx="1346550" cy="231315"/>
          </a:xfrm>
          <a:prstGeom prst="rect">
            <a:avLst/>
          </a:prstGeom>
        </p:spPr>
      </p:pic>
      <p:sp>
        <p:nvSpPr>
          <p:cNvPr id="17" name="Footer Placeholder 11">
            <a:extLst>
              <a:ext uri="{FF2B5EF4-FFF2-40B4-BE49-F238E27FC236}">
                <a16:creationId xmlns:a16="http://schemas.microsoft.com/office/drawing/2014/main" id="{EE48256D-EC91-F86E-A553-DC099FCF987C}"/>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22" name="TextBox 21">
            <a:extLst>
              <a:ext uri="{FF2B5EF4-FFF2-40B4-BE49-F238E27FC236}">
                <a16:creationId xmlns:a16="http://schemas.microsoft.com/office/drawing/2014/main" id="{B4C7CC4B-C489-795D-14BA-E0BF2A8748C8}"/>
              </a:ext>
            </a:extLst>
          </p:cNvPr>
          <p:cNvSpPr txBox="1"/>
          <p:nvPr/>
        </p:nvSpPr>
        <p:spPr>
          <a:xfrm>
            <a:off x="11774654" y="1949038"/>
            <a:ext cx="378630" cy="2031325"/>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endParaRPr lang="en-US" dirty="0">
              <a:sym typeface="Wingdings" pitchFamily="2" charset="2"/>
            </a:endParaRPr>
          </a:p>
          <a:p>
            <a:endParaRPr lang="en-US" dirty="0">
              <a:sym typeface="Wingdings" pitchFamily="2" charset="2"/>
            </a:endParaRPr>
          </a:p>
          <a:p>
            <a:endParaRPr lang="en-US" dirty="0">
              <a:sym typeface="Wingdings" pitchFamily="2" charset="2"/>
            </a:endParaRPr>
          </a:p>
          <a:p>
            <a:r>
              <a:rPr lang="en-US" dirty="0">
                <a:sym typeface="Wingdings" pitchFamily="2" charset="2"/>
              </a:rPr>
              <a:t></a:t>
            </a:r>
            <a:endParaRPr lang="en-US" dirty="0"/>
          </a:p>
        </p:txBody>
      </p:sp>
    </p:spTree>
    <p:extLst>
      <p:ext uri="{BB962C8B-B14F-4D97-AF65-F5344CB8AC3E}">
        <p14:creationId xmlns:p14="http://schemas.microsoft.com/office/powerpoint/2010/main" val="2923578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1">
            <a:extLst>
              <a:ext uri="{FF2B5EF4-FFF2-40B4-BE49-F238E27FC236}">
                <a16:creationId xmlns:a16="http://schemas.microsoft.com/office/drawing/2014/main" id="{3F7DF202-47D6-B1A4-F3C9-52EE6FB3528A}"/>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4" name="Slide Number Placeholder 3">
            <a:extLst>
              <a:ext uri="{FF2B5EF4-FFF2-40B4-BE49-F238E27FC236}">
                <a16:creationId xmlns:a16="http://schemas.microsoft.com/office/drawing/2014/main" id="{64546DE4-B163-97F3-CAB9-B572EEB3E7A3}"/>
              </a:ext>
            </a:extLst>
          </p:cNvPr>
          <p:cNvSpPr>
            <a:spLocks noGrp="1"/>
          </p:cNvSpPr>
          <p:nvPr>
            <p:ph type="sldNum" sz="quarter" idx="10"/>
          </p:nvPr>
        </p:nvSpPr>
        <p:spPr>
          <a:xfrm>
            <a:off x="10032213" y="6454553"/>
            <a:ext cx="2159786" cy="216000"/>
          </a:xfrm>
          <a:prstGeom prst="rect">
            <a:avLst/>
          </a:prstGeom>
        </p:spPr>
        <p:txBody>
          <a:bodyPr lIns="0" tIns="0" rIns="0" bIns="0" anchor="b" anchorCtr="0"/>
          <a:lstStyle>
            <a:defPPr>
              <a:defRPr lang="en-US"/>
            </a:defPPr>
            <a:lvl1pPr marL="0" algn="ctr" defTabSz="914400" rtl="0" eaLnBrk="1" latinLnBrk="0" hangingPunct="1">
              <a:defRPr sz="900" b="1" kern="120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3B0B0F-E794-1244-9699-107C60B9C23A}" type="slidenum">
              <a:rPr lang="en-US" smtClean="0"/>
              <a:pPr/>
              <a:t>15</a:t>
            </a:fld>
            <a:endParaRPr lang="en-US" dirty="0"/>
          </a:p>
        </p:txBody>
      </p:sp>
      <p:sp>
        <p:nvSpPr>
          <p:cNvPr id="5" name="TextShape 2">
            <a:extLst>
              <a:ext uri="{FF2B5EF4-FFF2-40B4-BE49-F238E27FC236}">
                <a16:creationId xmlns:a16="http://schemas.microsoft.com/office/drawing/2014/main" id="{A2473821-ECCB-EF16-EDFA-FC63949FD904}"/>
              </a:ext>
            </a:extLst>
          </p:cNvPr>
          <p:cNvSpPr txBox="1"/>
          <p:nvPr/>
        </p:nvSpPr>
        <p:spPr>
          <a:xfrm>
            <a:off x="-316764" y="-191737"/>
            <a:ext cx="11941176" cy="1055520"/>
          </a:xfrm>
          <a:prstGeom prst="rect">
            <a:avLst/>
          </a:prstGeom>
          <a:noFill/>
          <a:ln>
            <a:noFill/>
          </a:ln>
        </p:spPr>
        <p:txBody>
          <a:bodyPr lIns="0" tIns="0" rIns="0" bIns="0" anchor="ctr"/>
          <a:lstStyle/>
          <a:p>
            <a:pPr algn="ctr">
              <a:lnSpc>
                <a:spcPct val="100000"/>
              </a:lnSpc>
            </a:pPr>
            <a:r>
              <a:rPr lang="en-GB" sz="2400" b="1" u="sng" spc="-1" dirty="0">
                <a:solidFill>
                  <a:srgbClr val="1F497D"/>
                </a:solidFill>
                <a:uFill>
                  <a:solidFill>
                    <a:srgbClr val="FFFFFF"/>
                  </a:solidFill>
                </a:uFill>
                <a:latin typeface="+mj-lt"/>
              </a:rPr>
              <a:t>Further snow data assimilation improvements (IFS cycle 49r1 &amp; ERA6)</a:t>
            </a:r>
            <a:endParaRPr lang="en-US" sz="2400" b="1" spc="-1" dirty="0">
              <a:solidFill>
                <a:srgbClr val="1F497D"/>
              </a:solidFill>
              <a:uFill>
                <a:solidFill>
                  <a:srgbClr val="FFFFFF"/>
                </a:solidFill>
              </a:uFill>
              <a:latin typeface="+mj-lt"/>
            </a:endParaRPr>
          </a:p>
        </p:txBody>
      </p:sp>
      <p:pic>
        <p:nvPicPr>
          <p:cNvPr id="6" name="図 2" descr="カレンダー&#10;&#10;自動的に生成された説明">
            <a:extLst>
              <a:ext uri="{FF2B5EF4-FFF2-40B4-BE49-F238E27FC236}">
                <a16:creationId xmlns:a16="http://schemas.microsoft.com/office/drawing/2014/main" id="{AC9281BC-CF10-D044-1542-5A91829F2379}"/>
              </a:ext>
            </a:extLst>
          </p:cNvPr>
          <p:cNvPicPr>
            <a:picLocks noChangeAspect="1"/>
          </p:cNvPicPr>
          <p:nvPr/>
        </p:nvPicPr>
        <p:blipFill rotWithShape="1">
          <a:blip r:embed="rId2">
            <a:extLst>
              <a:ext uri="{28A0092B-C50C-407E-A947-70E740481C1C}">
                <a14:useLocalDpi xmlns:a14="http://schemas.microsoft.com/office/drawing/2010/main" val="0"/>
              </a:ext>
            </a:extLst>
          </a:blip>
          <a:srcRect t="15825" b="14656"/>
          <a:stretch/>
        </p:blipFill>
        <p:spPr>
          <a:xfrm>
            <a:off x="8587330" y="447143"/>
            <a:ext cx="4171720" cy="6007410"/>
          </a:xfrm>
          <a:prstGeom prst="rect">
            <a:avLst/>
          </a:prstGeom>
        </p:spPr>
      </p:pic>
      <p:pic>
        <p:nvPicPr>
          <p:cNvPr id="13" name="Picture 12" descr="A picture containing chart&#10;&#10;Description automatically generated">
            <a:extLst>
              <a:ext uri="{FF2B5EF4-FFF2-40B4-BE49-F238E27FC236}">
                <a16:creationId xmlns:a16="http://schemas.microsoft.com/office/drawing/2014/main" id="{53ED98CC-C540-0C61-347C-31CC0123D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72" y="2621114"/>
            <a:ext cx="4795975" cy="3655673"/>
          </a:xfrm>
          <a:prstGeom prst="rect">
            <a:avLst/>
          </a:prstGeom>
        </p:spPr>
      </p:pic>
      <p:pic>
        <p:nvPicPr>
          <p:cNvPr id="15" name="Picture 14" descr="Chart, histogram&#10;&#10;Description automatically generated">
            <a:extLst>
              <a:ext uri="{FF2B5EF4-FFF2-40B4-BE49-F238E27FC236}">
                <a16:creationId xmlns:a16="http://schemas.microsoft.com/office/drawing/2014/main" id="{C7BA460E-EF4E-2143-7B37-6704406B51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3824" y="546978"/>
            <a:ext cx="2933506" cy="2847787"/>
          </a:xfrm>
          <a:prstGeom prst="rect">
            <a:avLst/>
          </a:prstGeom>
        </p:spPr>
      </p:pic>
      <p:pic>
        <p:nvPicPr>
          <p:cNvPr id="17" name="Picture 16">
            <a:extLst>
              <a:ext uri="{FF2B5EF4-FFF2-40B4-BE49-F238E27FC236}">
                <a16:creationId xmlns:a16="http://schemas.microsoft.com/office/drawing/2014/main" id="{4CB3A95F-5F01-7366-95FC-1029448E9D5B}"/>
              </a:ext>
            </a:extLst>
          </p:cNvPr>
          <p:cNvPicPr>
            <a:picLocks noChangeAspect="1"/>
          </p:cNvPicPr>
          <p:nvPr/>
        </p:nvPicPr>
        <p:blipFill rotWithShape="1">
          <a:blip r:embed="rId5">
            <a:extLst>
              <a:ext uri="{28A0092B-C50C-407E-A947-70E740481C1C}">
                <a14:useLocalDpi xmlns:a14="http://schemas.microsoft.com/office/drawing/2010/main" val="0"/>
              </a:ext>
            </a:extLst>
          </a:blip>
          <a:srcRect l="16080" t="1147" r="17513"/>
          <a:stretch/>
        </p:blipFill>
        <p:spPr>
          <a:xfrm rot="5400000">
            <a:off x="2637567" y="4031754"/>
            <a:ext cx="379578" cy="4987583"/>
          </a:xfrm>
          <a:prstGeom prst="rect">
            <a:avLst/>
          </a:prstGeom>
        </p:spPr>
      </p:pic>
      <p:sp>
        <p:nvSpPr>
          <p:cNvPr id="18" name="TextBox 17">
            <a:extLst>
              <a:ext uri="{FF2B5EF4-FFF2-40B4-BE49-F238E27FC236}">
                <a16:creationId xmlns:a16="http://schemas.microsoft.com/office/drawing/2014/main" id="{560BDB06-FBF8-D629-A360-FBB8C3FA543A}"/>
              </a:ext>
            </a:extLst>
          </p:cNvPr>
          <p:cNvSpPr txBox="1"/>
          <p:nvPr/>
        </p:nvSpPr>
        <p:spPr>
          <a:xfrm>
            <a:off x="1308409" y="3157357"/>
            <a:ext cx="2941896" cy="369332"/>
          </a:xfrm>
          <a:prstGeom prst="rect">
            <a:avLst/>
          </a:prstGeom>
          <a:noFill/>
        </p:spPr>
        <p:txBody>
          <a:bodyPr wrap="none" rtlCol="0">
            <a:spAutoFit/>
          </a:bodyPr>
          <a:lstStyle/>
          <a:p>
            <a:r>
              <a:rPr lang="en-GB" dirty="0"/>
              <a:t>Vector wind error reduction</a:t>
            </a:r>
          </a:p>
        </p:txBody>
      </p:sp>
      <p:sp>
        <p:nvSpPr>
          <p:cNvPr id="19" name="TextBox 18">
            <a:extLst>
              <a:ext uri="{FF2B5EF4-FFF2-40B4-BE49-F238E27FC236}">
                <a16:creationId xmlns:a16="http://schemas.microsoft.com/office/drawing/2014/main" id="{1FDBE9C5-3069-EED7-495D-A1E3F3847138}"/>
              </a:ext>
            </a:extLst>
          </p:cNvPr>
          <p:cNvSpPr txBox="1"/>
          <p:nvPr/>
        </p:nvSpPr>
        <p:spPr>
          <a:xfrm>
            <a:off x="5492639" y="3429000"/>
            <a:ext cx="2583651" cy="646331"/>
          </a:xfrm>
          <a:prstGeom prst="rect">
            <a:avLst/>
          </a:prstGeom>
          <a:noFill/>
        </p:spPr>
        <p:txBody>
          <a:bodyPr wrap="square" rtlCol="0">
            <a:spAutoFit/>
          </a:bodyPr>
          <a:lstStyle/>
          <a:p>
            <a:r>
              <a:rPr lang="en-GB" dirty="0"/>
              <a:t>Surface air temperature improvement</a:t>
            </a:r>
          </a:p>
        </p:txBody>
      </p:sp>
      <p:sp>
        <p:nvSpPr>
          <p:cNvPr id="20" name="TextBox 19">
            <a:extLst>
              <a:ext uri="{FF2B5EF4-FFF2-40B4-BE49-F238E27FC236}">
                <a16:creationId xmlns:a16="http://schemas.microsoft.com/office/drawing/2014/main" id="{CF9A9B83-3D37-1086-5775-B00AFA9BD919}"/>
              </a:ext>
            </a:extLst>
          </p:cNvPr>
          <p:cNvSpPr txBox="1"/>
          <p:nvPr/>
        </p:nvSpPr>
        <p:spPr>
          <a:xfrm>
            <a:off x="5828752" y="4782237"/>
            <a:ext cx="2583651" cy="923330"/>
          </a:xfrm>
          <a:prstGeom prst="rect">
            <a:avLst/>
          </a:prstGeom>
          <a:noFill/>
        </p:spPr>
        <p:txBody>
          <a:bodyPr wrap="square" rtlCol="0">
            <a:spAutoFit/>
          </a:bodyPr>
          <a:lstStyle/>
          <a:p>
            <a:pPr algn="r"/>
            <a:r>
              <a:rPr lang="en-GB" dirty="0"/>
              <a:t>Scorecard </a:t>
            </a:r>
            <a:r>
              <a:rPr lang="en-GB" dirty="0">
                <a:sym typeface="Wingdings" pitchFamily="2" charset="2"/>
              </a:rPr>
              <a:t></a:t>
            </a:r>
          </a:p>
          <a:p>
            <a:pPr algn="r"/>
            <a:r>
              <a:rPr lang="en-GB" dirty="0">
                <a:sym typeface="Wingdings" pitchFamily="2" charset="2"/>
              </a:rPr>
              <a:t>(blue= improved</a:t>
            </a:r>
          </a:p>
          <a:p>
            <a:pPr algn="r"/>
            <a:r>
              <a:rPr lang="en-GB" dirty="0">
                <a:sym typeface="Wingdings" pitchFamily="2" charset="2"/>
              </a:rPr>
              <a:t>red=degraded) </a:t>
            </a:r>
            <a:endParaRPr lang="en-GB" dirty="0"/>
          </a:p>
        </p:txBody>
      </p:sp>
      <p:sp>
        <p:nvSpPr>
          <p:cNvPr id="21" name="TextBox 20">
            <a:extLst>
              <a:ext uri="{FF2B5EF4-FFF2-40B4-BE49-F238E27FC236}">
                <a16:creationId xmlns:a16="http://schemas.microsoft.com/office/drawing/2014/main" id="{508EE9F5-A004-B292-CEEA-403D0B8D254E}"/>
              </a:ext>
            </a:extLst>
          </p:cNvPr>
          <p:cNvSpPr txBox="1"/>
          <p:nvPr/>
        </p:nvSpPr>
        <p:spPr>
          <a:xfrm>
            <a:off x="6870854" y="6177701"/>
            <a:ext cx="2583651" cy="369332"/>
          </a:xfrm>
          <a:prstGeom prst="rect">
            <a:avLst/>
          </a:prstGeom>
          <a:noFill/>
        </p:spPr>
        <p:txBody>
          <a:bodyPr wrap="square" rtlCol="0">
            <a:spAutoFit/>
          </a:bodyPr>
          <a:lstStyle/>
          <a:p>
            <a:r>
              <a:rPr lang="en-GB" dirty="0"/>
              <a:t>Kenta Ochi</a:t>
            </a:r>
          </a:p>
        </p:txBody>
      </p:sp>
      <p:sp>
        <p:nvSpPr>
          <p:cNvPr id="7" name="TextBox 6">
            <a:extLst>
              <a:ext uri="{FF2B5EF4-FFF2-40B4-BE49-F238E27FC236}">
                <a16:creationId xmlns:a16="http://schemas.microsoft.com/office/drawing/2014/main" id="{1A25322A-506E-C0E5-5365-45DC9255CF94}"/>
              </a:ext>
            </a:extLst>
          </p:cNvPr>
          <p:cNvSpPr txBox="1"/>
          <p:nvPr/>
        </p:nvSpPr>
        <p:spPr>
          <a:xfrm>
            <a:off x="247600" y="598698"/>
            <a:ext cx="5581152" cy="1754326"/>
          </a:xfrm>
          <a:prstGeom prst="rect">
            <a:avLst/>
          </a:prstGeom>
          <a:noFill/>
        </p:spPr>
        <p:txBody>
          <a:bodyPr wrap="square" rtlCol="0">
            <a:spAutoFit/>
          </a:bodyPr>
          <a:lstStyle/>
          <a:p>
            <a:r>
              <a:rPr lang="en-GB" dirty="0">
                <a:sym typeface="Wingdings" pitchFamily="2" charset="2"/>
              </a:rPr>
              <a:t>Refined snow cover modelling and assimilation methodology.</a:t>
            </a:r>
          </a:p>
          <a:p>
            <a:endParaRPr lang="en-GB" dirty="0"/>
          </a:p>
          <a:p>
            <a:pPr marL="285750" indent="-285750">
              <a:buFont typeface="Wingdings" pitchFamily="2" charset="2"/>
              <a:buChar char="à"/>
            </a:pPr>
            <a:r>
              <a:rPr lang="en-GB" dirty="0">
                <a:sym typeface="Wingdings" pitchFamily="2" charset="2"/>
              </a:rPr>
              <a:t>p</a:t>
            </a:r>
            <a:r>
              <a:rPr lang="en-GB" dirty="0"/>
              <a:t>ositive impact of IMS snow cover assimilation in mountainous areas </a:t>
            </a:r>
          </a:p>
          <a:p>
            <a:r>
              <a:rPr lang="en-GB" dirty="0">
                <a:sym typeface="Wingdings" pitchFamily="2" charset="2"/>
              </a:rPr>
              <a:t> IFS cycle 49r1 &amp; 49r2 (ERA6 and ERA6-Land)</a:t>
            </a:r>
            <a:endParaRPr lang="en-GB" dirty="0"/>
          </a:p>
        </p:txBody>
      </p:sp>
      <p:sp>
        <p:nvSpPr>
          <p:cNvPr id="3" name="TextBox 2">
            <a:extLst>
              <a:ext uri="{FF2B5EF4-FFF2-40B4-BE49-F238E27FC236}">
                <a16:creationId xmlns:a16="http://schemas.microsoft.com/office/drawing/2014/main" id="{76F340C0-8FD4-4E58-07BF-9E9C3F1C105B}"/>
              </a:ext>
            </a:extLst>
          </p:cNvPr>
          <p:cNvSpPr txBox="1"/>
          <p:nvPr/>
        </p:nvSpPr>
        <p:spPr>
          <a:xfrm>
            <a:off x="838820" y="6434558"/>
            <a:ext cx="4168678" cy="369332"/>
          </a:xfrm>
          <a:prstGeom prst="rect">
            <a:avLst/>
          </a:prstGeom>
          <a:noFill/>
        </p:spPr>
        <p:txBody>
          <a:bodyPr wrap="square" rtlCol="0">
            <a:spAutoFit/>
          </a:bodyPr>
          <a:lstStyle/>
          <a:p>
            <a:r>
              <a:rPr lang="en-US" dirty="0">
                <a:sym typeface="Wingdings" pitchFamily="2" charset="2"/>
              </a:rPr>
              <a:t>                                                    </a:t>
            </a:r>
          </a:p>
        </p:txBody>
      </p:sp>
      <p:sp>
        <p:nvSpPr>
          <p:cNvPr id="8" name="TextBox 7">
            <a:extLst>
              <a:ext uri="{FF2B5EF4-FFF2-40B4-BE49-F238E27FC236}">
                <a16:creationId xmlns:a16="http://schemas.microsoft.com/office/drawing/2014/main" id="{DDF48FEE-4D1B-FD40-8377-D870B07ED398}"/>
              </a:ext>
            </a:extLst>
          </p:cNvPr>
          <p:cNvSpPr txBox="1"/>
          <p:nvPr/>
        </p:nvSpPr>
        <p:spPr>
          <a:xfrm>
            <a:off x="6173935" y="1065079"/>
            <a:ext cx="378630" cy="923330"/>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r>
              <a:rPr lang="en-US" dirty="0">
                <a:sym typeface="Wingdings" pitchFamily="2" charset="2"/>
              </a:rPr>
              <a:t></a:t>
            </a:r>
            <a:endParaRPr lang="en-US" dirty="0"/>
          </a:p>
        </p:txBody>
      </p:sp>
    </p:spTree>
    <p:extLst>
      <p:ext uri="{BB962C8B-B14F-4D97-AF65-F5344CB8AC3E}">
        <p14:creationId xmlns:p14="http://schemas.microsoft.com/office/powerpoint/2010/main" val="965788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045BF-3E4B-9D81-6EE1-6F36079BFFEE}"/>
              </a:ext>
            </a:extLst>
          </p:cNvPr>
          <p:cNvSpPr>
            <a:spLocks noGrp="1"/>
          </p:cNvSpPr>
          <p:nvPr>
            <p:ph type="sldNum" sz="quarter" idx="10"/>
          </p:nvPr>
        </p:nvSpPr>
        <p:spPr/>
        <p:txBody>
          <a:bodyPr/>
          <a:lstStyle/>
          <a:p>
            <a:fld id="{E4AB80EA-DB86-D849-B86F-15DAF31F0474}" type="slidenum">
              <a:rPr lang="en-US" smtClean="0"/>
              <a:pPr/>
              <a:t>16</a:t>
            </a:fld>
            <a:endParaRPr lang="en-US" dirty="0"/>
          </a:p>
        </p:txBody>
      </p:sp>
      <p:sp>
        <p:nvSpPr>
          <p:cNvPr id="5" name="Footer Placeholder 4">
            <a:extLst>
              <a:ext uri="{FF2B5EF4-FFF2-40B4-BE49-F238E27FC236}">
                <a16:creationId xmlns:a16="http://schemas.microsoft.com/office/drawing/2014/main" id="{BE4BE4A9-8C94-B886-E715-8C79415B4526}"/>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12" name="Title 1">
            <a:extLst>
              <a:ext uri="{FF2B5EF4-FFF2-40B4-BE49-F238E27FC236}">
                <a16:creationId xmlns:a16="http://schemas.microsoft.com/office/drawing/2014/main" id="{13B7C7AB-DF09-3EC7-8C3B-A386EEB398CB}"/>
              </a:ext>
            </a:extLst>
          </p:cNvPr>
          <p:cNvSpPr txBox="1">
            <a:spLocks/>
          </p:cNvSpPr>
          <p:nvPr/>
        </p:nvSpPr>
        <p:spPr>
          <a:xfrm>
            <a:off x="492437" y="119046"/>
            <a:ext cx="10512862" cy="642455"/>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stStyle>
          <a:p>
            <a:r>
              <a:rPr lang="en-GB" sz="3200" b="1" dirty="0">
                <a:solidFill>
                  <a:srgbClr val="1F497D"/>
                </a:solidFill>
                <a:latin typeface="Calibri" panose="020F0502020204030204" pitchFamily="34" charset="0"/>
                <a:cs typeface="Calibri" panose="020F0502020204030204" pitchFamily="34" charset="0"/>
              </a:rPr>
              <a:t>Soil and snow temperature analysis</a:t>
            </a:r>
          </a:p>
        </p:txBody>
      </p:sp>
      <p:sp>
        <p:nvSpPr>
          <p:cNvPr id="16" name="TextBox 15">
            <a:extLst>
              <a:ext uri="{FF2B5EF4-FFF2-40B4-BE49-F238E27FC236}">
                <a16:creationId xmlns:a16="http://schemas.microsoft.com/office/drawing/2014/main" id="{2D351BCF-2A0E-A764-812B-C45B764F3A39}"/>
              </a:ext>
            </a:extLst>
          </p:cNvPr>
          <p:cNvSpPr txBox="1"/>
          <p:nvPr/>
        </p:nvSpPr>
        <p:spPr>
          <a:xfrm>
            <a:off x="8363934" y="6308255"/>
            <a:ext cx="2005677" cy="369332"/>
          </a:xfrm>
          <a:prstGeom prst="rect">
            <a:avLst/>
          </a:prstGeom>
          <a:noFill/>
        </p:spPr>
        <p:txBody>
          <a:bodyPr wrap="none" rtlCol="0">
            <a:spAutoFit/>
          </a:bodyPr>
          <a:lstStyle/>
          <a:p>
            <a:r>
              <a:rPr lang="en-GB" dirty="0"/>
              <a:t>Christoph Herbert</a:t>
            </a:r>
          </a:p>
        </p:txBody>
      </p:sp>
      <p:pic>
        <p:nvPicPr>
          <p:cNvPr id="4097" name="Picture 1" descr="page7image25160048">
            <a:extLst>
              <a:ext uri="{FF2B5EF4-FFF2-40B4-BE49-F238E27FC236}">
                <a16:creationId xmlns:a16="http://schemas.microsoft.com/office/drawing/2014/main" id="{64C146FC-8056-BF19-5E24-966A5507B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7706" y="63129"/>
            <a:ext cx="1828800" cy="19177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age7image25153600">
            <a:extLst>
              <a:ext uri="{FF2B5EF4-FFF2-40B4-BE49-F238E27FC236}">
                <a16:creationId xmlns:a16="http://schemas.microsoft.com/office/drawing/2014/main" id="{25095564-12B4-5AD6-2371-3D42C804DB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5748"/>
          <a:stretch/>
        </p:blipFill>
        <p:spPr bwMode="auto">
          <a:xfrm>
            <a:off x="619437" y="1379760"/>
            <a:ext cx="5524500" cy="256309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0412D58-6F14-4750-1E69-AB3963A927C8}"/>
              </a:ext>
            </a:extLst>
          </p:cNvPr>
          <p:cNvSpPr txBox="1"/>
          <p:nvPr/>
        </p:nvSpPr>
        <p:spPr>
          <a:xfrm>
            <a:off x="409055" y="645728"/>
            <a:ext cx="7058012" cy="923330"/>
          </a:xfrm>
          <a:prstGeom prst="rect">
            <a:avLst/>
          </a:prstGeom>
          <a:noFill/>
        </p:spPr>
        <p:txBody>
          <a:bodyPr wrap="square" rtlCol="0">
            <a:spAutoFit/>
          </a:bodyPr>
          <a:lstStyle/>
          <a:p>
            <a:r>
              <a:rPr lang="en-GB" b="1" dirty="0"/>
              <a:t>Integration of the soil and snow temperature analysis in the SEKF, instead of using a 1D-OI approach</a:t>
            </a:r>
          </a:p>
          <a:p>
            <a:endParaRPr lang="en-GB" dirty="0"/>
          </a:p>
        </p:txBody>
      </p:sp>
      <p:pic>
        <p:nvPicPr>
          <p:cNvPr id="6" name="Picture 5" descr="A diagram of a control variable&#10;&#10;Description automatically generated">
            <a:extLst>
              <a:ext uri="{FF2B5EF4-FFF2-40B4-BE49-F238E27FC236}">
                <a16:creationId xmlns:a16="http://schemas.microsoft.com/office/drawing/2014/main" id="{29D02B40-F73F-1C7C-07BE-5FF1E98D46E4}"/>
              </a:ext>
            </a:extLst>
          </p:cNvPr>
          <p:cNvPicPr>
            <a:picLocks noChangeAspect="1"/>
          </p:cNvPicPr>
          <p:nvPr/>
        </p:nvPicPr>
        <p:blipFill>
          <a:blip r:embed="rId4"/>
          <a:stretch>
            <a:fillRect/>
          </a:stretch>
        </p:blipFill>
        <p:spPr>
          <a:xfrm>
            <a:off x="7553503" y="87625"/>
            <a:ext cx="2641600" cy="2108200"/>
          </a:xfrm>
          <a:prstGeom prst="rect">
            <a:avLst/>
          </a:prstGeom>
        </p:spPr>
      </p:pic>
      <p:pic>
        <p:nvPicPr>
          <p:cNvPr id="4099" name="Picture 3" descr="page7image25161920">
            <a:extLst>
              <a:ext uri="{FF2B5EF4-FFF2-40B4-BE49-F238E27FC236}">
                <a16:creationId xmlns:a16="http://schemas.microsoft.com/office/drawing/2014/main" id="{A2B5A941-339C-FE0D-8D1A-6E64425214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553" y="4008637"/>
            <a:ext cx="5157447" cy="22486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age7image25164416">
            <a:extLst>
              <a:ext uri="{FF2B5EF4-FFF2-40B4-BE49-F238E27FC236}">
                <a16:creationId xmlns:a16="http://schemas.microsoft.com/office/drawing/2014/main" id="{88630A4D-D19D-92F6-EDF4-A0FC55FE8B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805" y="1306236"/>
            <a:ext cx="444500" cy="47879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AB73B30-E479-190F-12C5-8BA76910F2B4}"/>
              </a:ext>
            </a:extLst>
          </p:cNvPr>
          <p:cNvSpPr txBox="1"/>
          <p:nvPr/>
        </p:nvSpPr>
        <p:spPr>
          <a:xfrm>
            <a:off x="4683430" y="4279617"/>
            <a:ext cx="378630" cy="923330"/>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r>
              <a:rPr lang="en-US" dirty="0">
                <a:sym typeface="Wingdings" pitchFamily="2" charset="2"/>
              </a:rPr>
              <a:t></a:t>
            </a:r>
            <a:endParaRPr lang="en-US" dirty="0"/>
          </a:p>
        </p:txBody>
      </p:sp>
      <p:sp>
        <p:nvSpPr>
          <p:cNvPr id="18" name="TextBox 17">
            <a:extLst>
              <a:ext uri="{FF2B5EF4-FFF2-40B4-BE49-F238E27FC236}">
                <a16:creationId xmlns:a16="http://schemas.microsoft.com/office/drawing/2014/main" id="{DF60066F-70EE-FCB4-5A4B-8FEF722BCCFC}"/>
              </a:ext>
            </a:extLst>
          </p:cNvPr>
          <p:cNvSpPr txBox="1"/>
          <p:nvPr/>
        </p:nvSpPr>
        <p:spPr>
          <a:xfrm>
            <a:off x="6902820" y="3643302"/>
            <a:ext cx="4669743" cy="1200329"/>
          </a:xfrm>
          <a:prstGeom prst="rect">
            <a:avLst/>
          </a:prstGeom>
          <a:noFill/>
        </p:spPr>
        <p:txBody>
          <a:bodyPr wrap="square" rtlCol="0">
            <a:spAutoFit/>
          </a:bodyPr>
          <a:lstStyle/>
          <a:p>
            <a:r>
              <a:rPr lang="en-GB" dirty="0">
                <a:sym typeface="Wingdings" pitchFamily="2" charset="2"/>
              </a:rPr>
              <a:t>- Significant improvement in T2m analysis and forecasts</a:t>
            </a:r>
          </a:p>
          <a:p>
            <a:endParaRPr lang="en-GB" dirty="0">
              <a:sym typeface="Wingdings" pitchFamily="2" charset="2"/>
            </a:endParaRPr>
          </a:p>
          <a:p>
            <a:r>
              <a:rPr lang="en-GB" dirty="0">
                <a:sym typeface="Wingdings" pitchFamily="2" charset="2"/>
              </a:rPr>
              <a:t>- Steps towards unified LDAS</a:t>
            </a:r>
            <a:endParaRPr lang="en-GB" dirty="0"/>
          </a:p>
        </p:txBody>
      </p:sp>
    </p:spTree>
    <p:extLst>
      <p:ext uri="{BB962C8B-B14F-4D97-AF65-F5344CB8AC3E}">
        <p14:creationId xmlns:p14="http://schemas.microsoft.com/office/powerpoint/2010/main" val="954099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map of the world&#10;&#10;Description automatically generated">
            <a:extLst>
              <a:ext uri="{FF2B5EF4-FFF2-40B4-BE49-F238E27FC236}">
                <a16:creationId xmlns:a16="http://schemas.microsoft.com/office/drawing/2014/main" id="{10AACCCF-7AE6-F25D-85DF-1029773BB82A}"/>
              </a:ext>
            </a:extLst>
          </p:cNvPr>
          <p:cNvPicPr>
            <a:picLocks noChangeAspect="1"/>
          </p:cNvPicPr>
          <p:nvPr/>
        </p:nvPicPr>
        <p:blipFill rotWithShape="1">
          <a:blip r:embed="rId2">
            <a:extLst>
              <a:ext uri="{28A0092B-C50C-407E-A947-70E740481C1C}">
                <a14:useLocalDpi xmlns:a14="http://schemas.microsoft.com/office/drawing/2010/main" val="0"/>
              </a:ext>
            </a:extLst>
          </a:blip>
          <a:srcRect l="42223" t="27213" r="13429" b="50382"/>
          <a:stretch/>
        </p:blipFill>
        <p:spPr bwMode="auto">
          <a:xfrm>
            <a:off x="2402512" y="2228749"/>
            <a:ext cx="3640104" cy="2705301"/>
          </a:xfrm>
          <a:prstGeom prst="rect">
            <a:avLst/>
          </a:prstGeom>
          <a:ln>
            <a:noFill/>
          </a:ln>
          <a:extLst>
            <a:ext uri="{53640926-AAD7-44D8-BBD7-CCE9431645EC}">
              <a14:shadowObscured xmlns:a14="http://schemas.microsoft.com/office/drawing/2010/main"/>
            </a:ext>
          </a:extLst>
        </p:spPr>
      </p:pic>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17</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192195" y="277571"/>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CoCO2 Horizon 2020 project</a:t>
            </a:r>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3"/>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227124" y="739923"/>
            <a:ext cx="8598221" cy="1715854"/>
          </a:xfrm>
          <a:prstGeom prst="rect">
            <a:avLst/>
          </a:prstGeom>
          <a:noFill/>
        </p:spPr>
        <p:txBody>
          <a:bodyPr wrap="square" rtlCol="0">
            <a:spAutoFit/>
          </a:bodyPr>
          <a:lstStyle/>
          <a:p>
            <a:pPr lvl="0">
              <a:spcAft>
                <a:spcPts val="300"/>
              </a:spcAft>
              <a:tabLst>
                <a:tab pos="228600" algn="l"/>
              </a:tabLst>
            </a:pPr>
            <a:r>
              <a:rPr lang="en-GB" sz="2000" u="sng" dirty="0"/>
              <a:t>Assimilation of Vegetation Optical Depth (VOD) </a:t>
            </a:r>
            <a:r>
              <a:rPr lang="en-GB" sz="2000" dirty="0"/>
              <a:t>from passive microwave sensors to constrain vegetation water and carbon cycle variables.</a:t>
            </a:r>
          </a:p>
          <a:p>
            <a:pPr lvl="0">
              <a:spcAft>
                <a:spcPts val="300"/>
              </a:spcAft>
              <a:tabLst>
                <a:tab pos="228600" algn="l"/>
              </a:tabLst>
            </a:pPr>
            <a:r>
              <a:rPr lang="en-GB" dirty="0">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L-band VOD (1.41GHz)  from SMOS</a:t>
            </a:r>
          </a:p>
          <a:p>
            <a:pPr lvl="0">
              <a:spcAft>
                <a:spcPts val="300"/>
              </a:spcAft>
              <a:tabLst>
                <a:tab pos="22860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 C-band VOD (6.9GHz) and X-band VOD (10.65GHz) from AMSR2</a:t>
            </a:r>
            <a:endParaRPr lang="en-GB" sz="2000" dirty="0">
              <a:effectLst/>
              <a:latin typeface="Arial" panose="020B0604020202020204" pitchFamily="34" charset="0"/>
              <a:ea typeface="Calibri" panose="020F0502020204030204" pitchFamily="34" charset="0"/>
              <a:cs typeface="Times New Roman" panose="02020603050405020304" pitchFamily="18" charset="0"/>
            </a:endParaRPr>
          </a:p>
          <a:p>
            <a:pPr lvl="0">
              <a:spcAft>
                <a:spcPts val="300"/>
              </a:spcAft>
              <a:tabLst>
                <a:tab pos="228600" algn="l"/>
              </a:tabLst>
            </a:pPr>
            <a:endParaRPr lang="en-GB" sz="2000" dirty="0"/>
          </a:p>
        </p:txBody>
      </p:sp>
      <p:pic>
        <p:nvPicPr>
          <p:cNvPr id="3" name="Picture 2" descr="A picture containing logo&#10;&#10;Description automatically generated">
            <a:extLst>
              <a:ext uri="{FF2B5EF4-FFF2-40B4-BE49-F238E27FC236}">
                <a16:creationId xmlns:a16="http://schemas.microsoft.com/office/drawing/2014/main" id="{73B28828-B793-B6C0-31FF-9CC9969923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8503" y="333744"/>
            <a:ext cx="2343495" cy="1107383"/>
          </a:xfrm>
          <a:prstGeom prst="rect">
            <a:avLst/>
          </a:prstGeom>
        </p:spPr>
      </p:pic>
      <p:sp>
        <p:nvSpPr>
          <p:cNvPr id="6" name="Footer Placeholder 11">
            <a:extLst>
              <a:ext uri="{FF2B5EF4-FFF2-40B4-BE49-F238E27FC236}">
                <a16:creationId xmlns:a16="http://schemas.microsoft.com/office/drawing/2014/main" id="{94F9AB7C-A4F4-D256-60D4-01E98FB07F8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pic>
        <p:nvPicPr>
          <p:cNvPr id="13" name="Picture 12" descr="A map of the world&#10;&#10;Description automatically generated">
            <a:extLst>
              <a:ext uri="{FF2B5EF4-FFF2-40B4-BE49-F238E27FC236}">
                <a16:creationId xmlns:a16="http://schemas.microsoft.com/office/drawing/2014/main" id="{B653678F-A802-1F59-5463-D2E5475F4CD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6269" t="8539" b="8595"/>
          <a:stretch/>
        </p:blipFill>
        <p:spPr bwMode="auto">
          <a:xfrm rot="5400000">
            <a:off x="4110355" y="3421829"/>
            <a:ext cx="432435" cy="384365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id="{AE4B574E-F430-E5EB-A19F-ECA30DA2FF23}"/>
              </a:ext>
            </a:extLst>
          </p:cNvPr>
          <p:cNvSpPr txBox="1"/>
          <p:nvPr/>
        </p:nvSpPr>
        <p:spPr>
          <a:xfrm>
            <a:off x="6349478" y="3699740"/>
            <a:ext cx="5038559" cy="1200329"/>
          </a:xfrm>
          <a:prstGeom prst="rect">
            <a:avLst/>
          </a:prstGeom>
          <a:noFill/>
        </p:spPr>
        <p:txBody>
          <a:bodyPr wrap="none" rtlCol="0">
            <a:spAutoFit/>
          </a:bodyPr>
          <a:lstStyle/>
          <a:p>
            <a:r>
              <a:rPr lang="en-GB" dirty="0"/>
              <a:t>T2m RMSE reduction (blue) 2018-2021</a:t>
            </a:r>
          </a:p>
          <a:p>
            <a:endParaRPr lang="en-GB" dirty="0"/>
          </a:p>
          <a:p>
            <a:pPr marL="285750" indent="-285750">
              <a:buFont typeface="Wingdings" pitchFamily="2" charset="2"/>
              <a:buChar char="à"/>
            </a:pPr>
            <a:r>
              <a:rPr lang="en-GB" dirty="0">
                <a:sym typeface="Wingdings" pitchFamily="2" charset="2"/>
              </a:rPr>
              <a:t>Positive impact of VOD assimilation on NWP</a:t>
            </a:r>
          </a:p>
          <a:p>
            <a:pPr marL="285750" indent="-285750">
              <a:buFont typeface="Wingdings" pitchFamily="2" charset="2"/>
              <a:buChar char="à"/>
            </a:pPr>
            <a:r>
              <a:rPr lang="en-GB" dirty="0">
                <a:sym typeface="Wingdings" pitchFamily="2" charset="2"/>
              </a:rPr>
              <a:t>Challenges in terms of GPP impact</a:t>
            </a:r>
            <a:endParaRPr lang="en-GB" dirty="0"/>
          </a:p>
        </p:txBody>
      </p:sp>
      <p:sp>
        <p:nvSpPr>
          <p:cNvPr id="15" name="TextBox 14">
            <a:extLst>
              <a:ext uri="{FF2B5EF4-FFF2-40B4-BE49-F238E27FC236}">
                <a16:creationId xmlns:a16="http://schemas.microsoft.com/office/drawing/2014/main" id="{0A8AFA83-D5DE-7B8F-DF98-FFDE4FEF28C8}"/>
              </a:ext>
            </a:extLst>
          </p:cNvPr>
          <p:cNvSpPr txBox="1"/>
          <p:nvPr/>
        </p:nvSpPr>
        <p:spPr>
          <a:xfrm>
            <a:off x="7249484" y="5592377"/>
            <a:ext cx="4749698" cy="369332"/>
          </a:xfrm>
          <a:prstGeom prst="rect">
            <a:avLst/>
          </a:prstGeom>
          <a:noFill/>
        </p:spPr>
        <p:txBody>
          <a:bodyPr wrap="none" rtlCol="0">
            <a:spAutoFit/>
          </a:bodyPr>
          <a:lstStyle/>
          <a:p>
            <a:r>
              <a:rPr lang="en-GB" dirty="0">
                <a:solidFill>
                  <a:schemeClr val="accent6">
                    <a:lumMod val="75000"/>
                  </a:schemeClr>
                </a:solidFill>
                <a:sym typeface="Wingdings" pitchFamily="2" charset="2"/>
              </a:rPr>
              <a:t> </a:t>
            </a:r>
            <a:r>
              <a:rPr lang="en-GB" dirty="0">
                <a:solidFill>
                  <a:schemeClr val="accent6">
                    <a:lumMod val="75000"/>
                  </a:schemeClr>
                </a:solidFill>
              </a:rPr>
              <a:t>Pete Weston’s presentation this afternoon</a:t>
            </a:r>
          </a:p>
        </p:txBody>
      </p:sp>
    </p:spTree>
    <p:extLst>
      <p:ext uri="{BB962C8B-B14F-4D97-AF65-F5344CB8AC3E}">
        <p14:creationId xmlns:p14="http://schemas.microsoft.com/office/powerpoint/2010/main" val="2857324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18</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192195" y="277571"/>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CORSO Horizon Europe project</a:t>
            </a:r>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 name="Graphic 19">
            <a:extLst>
              <a:ext uri="{FF2B5EF4-FFF2-40B4-BE49-F238E27FC236}">
                <a16:creationId xmlns:a16="http://schemas.microsoft.com/office/drawing/2014/main" id="{A0F96DEE-3A1B-075C-FD87-6D39D2C3B7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35925" y="277571"/>
            <a:ext cx="2356074" cy="1112652"/>
          </a:xfrm>
          <a:prstGeom prst="rect">
            <a:avLst/>
          </a:prstGeom>
        </p:spPr>
      </p:pic>
      <p:sp>
        <p:nvSpPr>
          <p:cNvPr id="7" name="TextBox 6">
            <a:extLst>
              <a:ext uri="{FF2B5EF4-FFF2-40B4-BE49-F238E27FC236}">
                <a16:creationId xmlns:a16="http://schemas.microsoft.com/office/drawing/2014/main" id="{4745C497-2AEC-8E25-0CEE-38246A73C951}"/>
              </a:ext>
            </a:extLst>
          </p:cNvPr>
          <p:cNvSpPr txBox="1"/>
          <p:nvPr/>
        </p:nvSpPr>
        <p:spPr>
          <a:xfrm>
            <a:off x="2411420" y="6271682"/>
            <a:ext cx="8614873" cy="369332"/>
          </a:xfrm>
          <a:prstGeom prst="rect">
            <a:avLst/>
          </a:prstGeom>
          <a:solidFill>
            <a:schemeClr val="bg1"/>
          </a:solidFill>
        </p:spPr>
        <p:txBody>
          <a:bodyPr wrap="square" rtlCol="0">
            <a:spAutoFit/>
          </a:bodyPr>
          <a:lstStyle/>
          <a:p>
            <a:r>
              <a:rPr lang="en-GB" sz="900" i="0" dirty="0">
                <a:solidFill>
                  <a:srgbClr val="172B4D"/>
                </a:solidFill>
                <a:effectLst/>
              </a:rPr>
              <a:t>The  CORSO project (grant agreement No101082194)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4"/>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380189" y="4410029"/>
            <a:ext cx="11850793" cy="2092881"/>
          </a:xfrm>
          <a:prstGeom prst="rect">
            <a:avLst/>
          </a:prstGeom>
          <a:noFill/>
        </p:spPr>
        <p:txBody>
          <a:bodyPr wrap="square" rtlCol="0">
            <a:spAutoFit/>
          </a:bodyPr>
          <a:lstStyle/>
          <a:p>
            <a:pPr lvl="0">
              <a:spcAft>
                <a:spcPts val="300"/>
              </a:spcAft>
              <a:tabLst>
                <a:tab pos="228600" algn="l"/>
              </a:tabLst>
            </a:pPr>
            <a:endParaRPr lang="en-GB" sz="2000" dirty="0">
              <a:solidFill>
                <a:srgbClr val="172B4D"/>
              </a:solidFill>
              <a:latin typeface="-apple-system"/>
            </a:endParaRPr>
          </a:p>
          <a:p>
            <a:pPr marL="342900" lvl="0" indent="-342900">
              <a:spcAft>
                <a:spcPts val="300"/>
              </a:spcAft>
              <a:buFontTx/>
              <a:buChar char="-"/>
              <a:tabLst>
                <a:tab pos="228600" algn="l"/>
              </a:tabLst>
            </a:pPr>
            <a:endParaRPr lang="en-GB" sz="2000" dirty="0">
              <a:solidFill>
                <a:srgbClr val="172B4D"/>
              </a:solidFill>
              <a:latin typeface="-apple-system"/>
            </a:endParaRPr>
          </a:p>
          <a:p>
            <a:pPr marL="342900" lvl="0" indent="-342900">
              <a:spcAft>
                <a:spcPts val="300"/>
              </a:spcAft>
              <a:buFontTx/>
              <a:buChar char="-"/>
              <a:tabLst>
                <a:tab pos="228600" algn="l"/>
              </a:tabLst>
            </a:pPr>
            <a:endParaRPr lang="en-GB" sz="2000" dirty="0">
              <a:solidFill>
                <a:srgbClr val="172B4D"/>
              </a:solidFill>
              <a:latin typeface="-apple-system"/>
            </a:endParaRPr>
          </a:p>
          <a:p>
            <a:pPr lvl="0">
              <a:spcAft>
                <a:spcPts val="300"/>
              </a:spcAft>
              <a:tabLst>
                <a:tab pos="228600" algn="l"/>
              </a:tabLst>
            </a:pPr>
            <a:r>
              <a:rPr lang="en-GB" sz="2000" dirty="0">
                <a:solidFill>
                  <a:srgbClr val="172B4D"/>
                </a:solidFill>
                <a:latin typeface="-apple-system"/>
                <a:sym typeface="Wingdings" pitchFamily="2" charset="2"/>
              </a:rPr>
              <a:t> </a:t>
            </a:r>
            <a:r>
              <a:rPr lang="en-GB" sz="2000" dirty="0">
                <a:solidFill>
                  <a:srgbClr val="172B4D"/>
                </a:solidFill>
                <a:latin typeface="-apple-system"/>
              </a:rPr>
              <a:t>P</a:t>
            </a:r>
            <a:r>
              <a:rPr lang="en-GB" sz="2000" b="0" i="0" dirty="0">
                <a:solidFill>
                  <a:srgbClr val="172B4D"/>
                </a:solidFill>
                <a:effectLst/>
                <a:latin typeface="-apple-system"/>
              </a:rPr>
              <a:t>ave the way for future observations assimilation such as </a:t>
            </a:r>
            <a:r>
              <a:rPr lang="en-GB" sz="2000" b="0" i="0" dirty="0" err="1">
                <a:solidFill>
                  <a:srgbClr val="172B4D"/>
                </a:solidFill>
                <a:effectLst/>
                <a:latin typeface="-apple-system"/>
              </a:rPr>
              <a:t>Metop</a:t>
            </a:r>
            <a:r>
              <a:rPr lang="en-GB" sz="2000" b="0" i="0" dirty="0">
                <a:solidFill>
                  <a:srgbClr val="172B4D"/>
                </a:solidFill>
                <a:effectLst/>
                <a:latin typeface="-apple-system"/>
              </a:rPr>
              <a:t>-SG/SCA, Copernicus Expansion CO2 and CIMR missions, which are all relevant to consistently constrain vegetation and carbon fluxes in CO2MVS</a:t>
            </a:r>
            <a:r>
              <a:rPr lang="en-GB" sz="2000" dirty="0"/>
              <a:t>	</a:t>
            </a:r>
          </a:p>
          <a:p>
            <a:pPr lvl="0">
              <a:spcAft>
                <a:spcPts val="300"/>
              </a:spcAft>
              <a:tabLst>
                <a:tab pos="228600" algn="l"/>
              </a:tabLst>
            </a:pPr>
            <a:endParaRPr lang="en-US" sz="2000" dirty="0"/>
          </a:p>
        </p:txBody>
      </p:sp>
      <p:pic>
        <p:nvPicPr>
          <p:cNvPr id="6" name="Picture 5">
            <a:extLst>
              <a:ext uri="{FF2B5EF4-FFF2-40B4-BE49-F238E27FC236}">
                <a16:creationId xmlns:a16="http://schemas.microsoft.com/office/drawing/2014/main" id="{4F9FD739-3502-84AA-A494-FF3A3932B5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959" t="9567" r="7916" b="9112"/>
          <a:stretch/>
        </p:blipFill>
        <p:spPr bwMode="auto">
          <a:xfrm>
            <a:off x="1167106" y="2434116"/>
            <a:ext cx="2831485" cy="287374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505D93D-1009-3F2D-E2B0-B3BB22318517}"/>
              </a:ext>
            </a:extLst>
          </p:cNvPr>
          <p:cNvSpPr txBox="1"/>
          <p:nvPr/>
        </p:nvSpPr>
        <p:spPr>
          <a:xfrm>
            <a:off x="9732567" y="4046299"/>
            <a:ext cx="2287806" cy="369332"/>
          </a:xfrm>
          <a:prstGeom prst="rect">
            <a:avLst/>
          </a:prstGeom>
          <a:noFill/>
        </p:spPr>
        <p:txBody>
          <a:bodyPr wrap="none" rtlCol="0">
            <a:spAutoFit/>
          </a:bodyPr>
          <a:lstStyle/>
          <a:p>
            <a:r>
              <a:rPr lang="en-GB" dirty="0"/>
              <a:t>Sébastien Garrigues</a:t>
            </a:r>
          </a:p>
        </p:txBody>
      </p:sp>
      <p:pic>
        <p:nvPicPr>
          <p:cNvPr id="10" name="Picture 6">
            <a:extLst>
              <a:ext uri="{FF2B5EF4-FFF2-40B4-BE49-F238E27FC236}">
                <a16:creationId xmlns:a16="http://schemas.microsoft.com/office/drawing/2014/main" id="{C5EC9C52-96C6-FCE8-AB2E-AE668F5F67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1956" r="16334"/>
          <a:stretch/>
        </p:blipFill>
        <p:spPr bwMode="auto">
          <a:xfrm>
            <a:off x="5441540" y="1943448"/>
            <a:ext cx="3850057" cy="307686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D61D1EC-BADB-46B7-8562-3CFCE52A84F3}"/>
              </a:ext>
            </a:extLst>
          </p:cNvPr>
          <p:cNvSpPr txBox="1"/>
          <p:nvPr/>
        </p:nvSpPr>
        <p:spPr>
          <a:xfrm>
            <a:off x="1232215" y="2141938"/>
            <a:ext cx="3057247" cy="369332"/>
          </a:xfrm>
          <a:prstGeom prst="rect">
            <a:avLst/>
          </a:prstGeom>
          <a:noFill/>
        </p:spPr>
        <p:txBody>
          <a:bodyPr wrap="none" rtlCol="0">
            <a:spAutoFit/>
          </a:bodyPr>
          <a:lstStyle/>
          <a:p>
            <a:r>
              <a:rPr lang="en-GB" dirty="0"/>
              <a:t>Information content analysis</a:t>
            </a:r>
          </a:p>
        </p:txBody>
      </p:sp>
      <p:sp>
        <p:nvSpPr>
          <p:cNvPr id="12" name="TextBox 11">
            <a:extLst>
              <a:ext uri="{FF2B5EF4-FFF2-40B4-BE49-F238E27FC236}">
                <a16:creationId xmlns:a16="http://schemas.microsoft.com/office/drawing/2014/main" id="{4C7B12D1-7378-8998-0A53-860CF3C5D9FC}"/>
              </a:ext>
            </a:extLst>
          </p:cNvPr>
          <p:cNvSpPr txBox="1"/>
          <p:nvPr/>
        </p:nvSpPr>
        <p:spPr>
          <a:xfrm>
            <a:off x="6630544" y="4805982"/>
            <a:ext cx="1326004" cy="400110"/>
          </a:xfrm>
          <a:prstGeom prst="rect">
            <a:avLst/>
          </a:prstGeom>
          <a:solidFill>
            <a:schemeClr val="bg1"/>
          </a:solidFill>
        </p:spPr>
        <p:txBody>
          <a:bodyPr wrap="none" rtlCol="0">
            <a:spAutoFit/>
          </a:bodyPr>
          <a:lstStyle/>
          <a:p>
            <a:pPr algn="l"/>
            <a:r>
              <a:rPr lang="en-US" sz="2000" dirty="0"/>
              <a:t>NN model</a:t>
            </a:r>
          </a:p>
        </p:txBody>
      </p:sp>
      <p:sp>
        <p:nvSpPr>
          <p:cNvPr id="13" name="TextBox 12">
            <a:extLst>
              <a:ext uri="{FF2B5EF4-FFF2-40B4-BE49-F238E27FC236}">
                <a16:creationId xmlns:a16="http://schemas.microsoft.com/office/drawing/2014/main" id="{896337B2-98A0-81D2-AB71-2685166E3780}"/>
              </a:ext>
            </a:extLst>
          </p:cNvPr>
          <p:cNvSpPr txBox="1"/>
          <p:nvPr/>
        </p:nvSpPr>
        <p:spPr>
          <a:xfrm rot="16200000">
            <a:off x="4192929" y="3397155"/>
            <a:ext cx="2599173" cy="400110"/>
          </a:xfrm>
          <a:prstGeom prst="rect">
            <a:avLst/>
          </a:prstGeom>
          <a:solidFill>
            <a:schemeClr val="bg1"/>
          </a:solidFill>
        </p:spPr>
        <p:txBody>
          <a:bodyPr wrap="none" rtlCol="0">
            <a:spAutoFit/>
          </a:bodyPr>
          <a:lstStyle/>
          <a:p>
            <a:pPr algn="l"/>
            <a:r>
              <a:rPr lang="en-US" sz="2000" dirty="0"/>
              <a:t>ASCAT Observations</a:t>
            </a:r>
          </a:p>
        </p:txBody>
      </p:sp>
      <p:sp>
        <p:nvSpPr>
          <p:cNvPr id="14" name="TextBox 13">
            <a:extLst>
              <a:ext uri="{FF2B5EF4-FFF2-40B4-BE49-F238E27FC236}">
                <a16:creationId xmlns:a16="http://schemas.microsoft.com/office/drawing/2014/main" id="{28A7605F-7635-32BA-E9AF-149B5A4676CA}"/>
              </a:ext>
            </a:extLst>
          </p:cNvPr>
          <p:cNvSpPr txBox="1"/>
          <p:nvPr/>
        </p:nvSpPr>
        <p:spPr>
          <a:xfrm>
            <a:off x="380190" y="831038"/>
            <a:ext cx="11850793" cy="1092607"/>
          </a:xfrm>
          <a:prstGeom prst="rect">
            <a:avLst/>
          </a:prstGeom>
          <a:noFill/>
        </p:spPr>
        <p:txBody>
          <a:bodyPr wrap="square" rtlCol="0">
            <a:spAutoFit/>
          </a:bodyPr>
          <a:lstStyle/>
          <a:p>
            <a:pPr lvl="0">
              <a:spcAft>
                <a:spcPts val="300"/>
              </a:spcAft>
              <a:tabLst>
                <a:tab pos="228600" algn="l"/>
              </a:tabLst>
            </a:pPr>
            <a:r>
              <a:rPr lang="en-GB" sz="2000" dirty="0"/>
              <a:t>Enhance the exploitation of satellite observations in coupled land-atmosphere </a:t>
            </a:r>
          </a:p>
          <a:p>
            <a:pPr lvl="0">
              <a:spcAft>
                <a:spcPts val="300"/>
              </a:spcAft>
              <a:tabLst>
                <a:tab pos="228600" algn="l"/>
              </a:tabLst>
            </a:pPr>
            <a:r>
              <a:rPr lang="en-GB" sz="2000" dirty="0"/>
              <a:t>assimilation to constrain vegetation water and carbon cycle variables.</a:t>
            </a:r>
          </a:p>
          <a:p>
            <a:pPr marL="342900" lvl="0" indent="-342900">
              <a:spcAft>
                <a:spcPts val="300"/>
              </a:spcAft>
              <a:buFont typeface="Wingdings" pitchFamily="2" charset="2"/>
              <a:buChar char="à"/>
              <a:tabLst>
                <a:tab pos="228600" algn="l"/>
              </a:tabLst>
            </a:pPr>
            <a:r>
              <a:rPr lang="en-GB" sz="2000" dirty="0">
                <a:sym typeface="Wingdings" pitchFamily="2" charset="2"/>
              </a:rPr>
              <a:t>Development of ML-based observation operators for MW and SIF observations</a:t>
            </a:r>
            <a:endParaRPr lang="en-US" sz="2000" dirty="0"/>
          </a:p>
        </p:txBody>
      </p:sp>
    </p:spTree>
    <p:extLst>
      <p:ext uri="{BB962C8B-B14F-4D97-AF65-F5344CB8AC3E}">
        <p14:creationId xmlns:p14="http://schemas.microsoft.com/office/powerpoint/2010/main" val="3049206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150213" y="-26484"/>
            <a:ext cx="12040201" cy="68562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136" tIns="46068" rIns="92136" bIns="46068"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2800" b="1" dirty="0">
                <a:solidFill>
                  <a:srgbClr val="1F497D"/>
                </a:solidFill>
                <a:latin typeface="+mn-lt"/>
                <a:cs typeface="Calibri" panose="020F0502020204030204" pitchFamily="34" charset="0"/>
              </a:rPr>
              <a:t>Summary (1/2)</a:t>
            </a:r>
          </a:p>
        </p:txBody>
      </p:sp>
      <p:sp>
        <p:nvSpPr>
          <p:cNvPr id="7" name="Rectangle 1"/>
          <p:cNvSpPr>
            <a:spLocks noChangeArrowheads="1"/>
          </p:cNvSpPr>
          <p:nvPr/>
        </p:nvSpPr>
        <p:spPr bwMode="auto">
          <a:xfrm>
            <a:off x="268768" y="1365837"/>
            <a:ext cx="11921646" cy="49115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9pPr>
          </a:lstStyle>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Progressive implementation of coupled assimilation at ECMWF for operational NWP and future generations of reanalyses </a:t>
            </a:r>
            <a:r>
              <a:rPr lang="en-GB" altLang="en-US" sz="2200" dirty="0">
                <a:latin typeface="Calibri" panose="020F0502020204030204" pitchFamily="34" charset="0"/>
                <a:ea typeface="DejaVu Sans" charset="0"/>
                <a:cs typeface="Calibri" panose="020F0502020204030204" pitchFamily="34" charset="0"/>
                <a:sym typeface="Wingdings" pitchFamily="2" charset="2"/>
              </a:rPr>
              <a:t> </a:t>
            </a:r>
            <a:r>
              <a:rPr lang="en-GB" altLang="en-US" sz="2200" b="1" dirty="0">
                <a:latin typeface="Calibri" panose="020F0502020204030204" pitchFamily="34" charset="0"/>
                <a:ea typeface="DejaVu Sans" charset="0"/>
                <a:cs typeface="Calibri" panose="020F0502020204030204" pitchFamily="34" charset="0"/>
              </a:rPr>
              <a:t>NWP, Copernicus Services, and high-resolution Destination Earth</a:t>
            </a:r>
          </a:p>
          <a:p>
            <a:pPr marL="0" indent="0">
              <a:spcAft>
                <a:spcPts val="600"/>
              </a:spcAft>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Relevance of interface observations, e.g. Snow (cover, water equivalent, depth), vegetation-related observations, soil moisture, for NWP and reanalysis </a:t>
            </a:r>
            <a:r>
              <a:rPr lang="en-GB" altLang="en-US" sz="2200" dirty="0">
                <a:latin typeface="Calibri" panose="020F0502020204030204" pitchFamily="34" charset="0"/>
                <a:ea typeface="DejaVu Sans" charset="0"/>
                <a:cs typeface="Calibri" panose="020F0502020204030204" pitchFamily="34" charset="0"/>
                <a:sym typeface="Wingdings" pitchFamily="2" charset="2"/>
              </a:rPr>
              <a:t> importance of future missions such as </a:t>
            </a:r>
            <a:r>
              <a:rPr lang="en-GB" altLang="en-US" sz="2200" dirty="0" err="1">
                <a:latin typeface="Calibri" panose="020F0502020204030204" pitchFamily="34" charset="0"/>
                <a:ea typeface="DejaVu Sans" charset="0"/>
                <a:cs typeface="Calibri" panose="020F0502020204030204" pitchFamily="34" charset="0"/>
                <a:sym typeface="Wingdings" pitchFamily="2" charset="2"/>
              </a:rPr>
              <a:t>Metop</a:t>
            </a:r>
            <a:r>
              <a:rPr lang="en-GB" altLang="en-US" sz="2200" dirty="0">
                <a:latin typeface="Calibri" panose="020F0502020204030204" pitchFamily="34" charset="0"/>
                <a:ea typeface="DejaVu Sans" charset="0"/>
                <a:cs typeface="Calibri" panose="020F0502020204030204" pitchFamily="34" charset="0"/>
                <a:sym typeface="Wingdings" pitchFamily="2" charset="2"/>
              </a:rPr>
              <a:t>-SG, CIMR</a:t>
            </a:r>
            <a:endParaRPr lang="en-GB" altLang="en-US" sz="2200" dirty="0">
              <a:latin typeface="Calibri" panose="020F0502020204030204" pitchFamily="34" charset="0"/>
              <a:ea typeface="DejaVu Sans" charset="0"/>
              <a:cs typeface="Calibri" panose="020F0502020204030204" pitchFamily="34" charset="0"/>
            </a:endParaRPr>
          </a:p>
          <a:p>
            <a:pPr marL="0" indent="0">
              <a:spcAft>
                <a:spcPts val="600"/>
              </a:spcAft>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Challenges of Earth System approach for NWP, e.g. Coupling through the observation operator, e.g. snow surfaces. Opportunities to enhance the exploitation of current and future satellite data</a:t>
            </a:r>
          </a:p>
        </p:txBody>
      </p:sp>
      <p:sp>
        <p:nvSpPr>
          <p:cNvPr id="5" name="Slide Number Placeholder 1">
            <a:extLst>
              <a:ext uri="{FF2B5EF4-FFF2-40B4-BE49-F238E27FC236}">
                <a16:creationId xmlns:a16="http://schemas.microsoft.com/office/drawing/2014/main" id="{65D67A8B-0FE3-457A-867B-34F932E75AB9}"/>
              </a:ext>
            </a:extLst>
          </p:cNvPr>
          <p:cNvSpPr txBox="1">
            <a:spLocks/>
          </p:cNvSpPr>
          <p:nvPr/>
        </p:nvSpPr>
        <p:spPr>
          <a:xfrm>
            <a:off x="10032213" y="6454553"/>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cs typeface="Calibri" panose="020F0502020204030204" pitchFamily="34" charset="0"/>
              </a:rPr>
              <a:pPr/>
              <a:t>19</a:t>
            </a:fld>
            <a:endParaRPr lang="en-US">
              <a:cs typeface="Calibri" panose="020F0502020204030204" pitchFamily="34" charset="0"/>
            </a:endParaRPr>
          </a:p>
        </p:txBody>
      </p:sp>
    </p:spTree>
    <p:extLst>
      <p:ext uri="{BB962C8B-B14F-4D97-AF65-F5344CB8AC3E}">
        <p14:creationId xmlns:p14="http://schemas.microsoft.com/office/powerpoint/2010/main" val="2906057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DD270321-8025-4463-8C48-1AF3BDCCEB52}"/>
              </a:ext>
            </a:extLst>
          </p:cNvPr>
          <p:cNvSpPr/>
          <p:nvPr/>
        </p:nvSpPr>
        <p:spPr>
          <a:xfrm>
            <a:off x="4521136" y="1096276"/>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771991" y="1368345"/>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17" name="Group 16"/>
          <p:cNvGrpSpPr/>
          <p:nvPr/>
        </p:nvGrpSpPr>
        <p:grpSpPr>
          <a:xfrm>
            <a:off x="3331969" y="2896476"/>
            <a:ext cx="1063563" cy="1116801"/>
            <a:chOff x="2062929" y="2625256"/>
            <a:chExt cx="1296144" cy="1296144"/>
          </a:xfrm>
        </p:grpSpPr>
        <p:sp>
          <p:nvSpPr>
            <p:cNvPr id="8" name="Oval 7"/>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9" name="Group 18"/>
          <p:cNvGrpSpPr/>
          <p:nvPr/>
        </p:nvGrpSpPr>
        <p:grpSpPr>
          <a:xfrm>
            <a:off x="6625378" y="3180539"/>
            <a:ext cx="1182180" cy="1212819"/>
            <a:chOff x="5436096" y="2440590"/>
            <a:chExt cx="1296144" cy="1296144"/>
          </a:xfrm>
        </p:grpSpPr>
        <p:sp>
          <p:nvSpPr>
            <p:cNvPr id="10" name="Oval 9"/>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8" name="Group 17"/>
          <p:cNvGrpSpPr/>
          <p:nvPr/>
        </p:nvGrpSpPr>
        <p:grpSpPr>
          <a:xfrm>
            <a:off x="6739339" y="1632991"/>
            <a:ext cx="1080892" cy="1084143"/>
            <a:chOff x="5179317" y="537293"/>
            <a:chExt cx="1311521" cy="1296144"/>
          </a:xfrm>
        </p:grpSpPr>
        <p:sp>
          <p:nvSpPr>
            <p:cNvPr id="12" name="Oval 11"/>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p:cNvGrpSpPr/>
          <p:nvPr/>
        </p:nvGrpSpPr>
        <p:grpSpPr>
          <a:xfrm>
            <a:off x="4864181" y="3613988"/>
            <a:ext cx="1222941" cy="1218814"/>
            <a:chOff x="3688628" y="3137510"/>
            <a:chExt cx="1296144" cy="1296144"/>
          </a:xfrm>
        </p:grpSpPr>
        <p:sp>
          <p:nvSpPr>
            <p:cNvPr id="14" name="Oval 13"/>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44" name="Oval 43"/>
          <p:cNvSpPr/>
          <p:nvPr/>
        </p:nvSpPr>
        <p:spPr>
          <a:xfrm>
            <a:off x="3430119" y="1124744"/>
            <a:ext cx="3174209"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3331969" y="1206044"/>
            <a:ext cx="5105771"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4542588" y="1447022"/>
            <a:ext cx="1428596" cy="369332"/>
          </a:xfrm>
          <a:prstGeom prst="rect">
            <a:avLst/>
          </a:prstGeom>
          <a:noFill/>
          <a:ln>
            <a:noFill/>
          </a:ln>
        </p:spPr>
        <p:txBody>
          <a:bodyPr wrap="none" rtlCol="0">
            <a:spAutoFit/>
          </a:bodyPr>
          <a:lstStyle/>
          <a:p>
            <a:r>
              <a:rPr lang="en-GB" dirty="0"/>
              <a:t>Atmosphere</a:t>
            </a:r>
          </a:p>
        </p:txBody>
      </p:sp>
      <p:sp>
        <p:nvSpPr>
          <p:cNvPr id="47" name="TextBox 46"/>
          <p:cNvSpPr txBox="1"/>
          <p:nvPr/>
        </p:nvSpPr>
        <p:spPr>
          <a:xfrm>
            <a:off x="6881533" y="2157005"/>
            <a:ext cx="898516" cy="369332"/>
          </a:xfrm>
          <a:prstGeom prst="rect">
            <a:avLst/>
          </a:prstGeom>
          <a:noFill/>
          <a:ln>
            <a:noFill/>
          </a:ln>
        </p:spPr>
        <p:txBody>
          <a:bodyPr wrap="none" rtlCol="0">
            <a:spAutoFit/>
          </a:bodyPr>
          <a:lstStyle/>
          <a:p>
            <a:r>
              <a:rPr lang="en-GB" dirty="0"/>
              <a:t>3D-Var</a:t>
            </a:r>
          </a:p>
        </p:txBody>
      </p:sp>
      <p:sp>
        <p:nvSpPr>
          <p:cNvPr id="48" name="TextBox 47"/>
          <p:cNvSpPr txBox="1"/>
          <p:nvPr/>
        </p:nvSpPr>
        <p:spPr>
          <a:xfrm>
            <a:off x="6838516" y="3743331"/>
            <a:ext cx="898516" cy="369332"/>
          </a:xfrm>
          <a:prstGeom prst="rect">
            <a:avLst/>
          </a:prstGeom>
          <a:noFill/>
          <a:ln>
            <a:noFill/>
          </a:ln>
        </p:spPr>
        <p:txBody>
          <a:bodyPr wrap="none" rtlCol="0">
            <a:spAutoFit/>
          </a:bodyPr>
          <a:lstStyle/>
          <a:p>
            <a:r>
              <a:rPr lang="en-GB" dirty="0"/>
              <a:t>3D-Var</a:t>
            </a:r>
          </a:p>
        </p:txBody>
      </p:sp>
      <p:sp>
        <p:nvSpPr>
          <p:cNvPr id="49" name="TextBox 48"/>
          <p:cNvSpPr txBox="1"/>
          <p:nvPr/>
        </p:nvSpPr>
        <p:spPr>
          <a:xfrm>
            <a:off x="5261489" y="4319393"/>
            <a:ext cx="428323" cy="369332"/>
          </a:xfrm>
          <a:prstGeom prst="rect">
            <a:avLst/>
          </a:prstGeom>
          <a:noFill/>
          <a:ln>
            <a:noFill/>
          </a:ln>
        </p:spPr>
        <p:txBody>
          <a:bodyPr wrap="none" rtlCol="0">
            <a:spAutoFit/>
          </a:bodyPr>
          <a:lstStyle/>
          <a:p>
            <a:pPr algn="ctr"/>
            <a:r>
              <a:rPr lang="en-GB" dirty="0"/>
              <a:t>OI</a:t>
            </a:r>
          </a:p>
        </p:txBody>
      </p:sp>
      <p:sp>
        <p:nvSpPr>
          <p:cNvPr id="50" name="TextBox 49"/>
          <p:cNvSpPr txBox="1"/>
          <p:nvPr/>
        </p:nvSpPr>
        <p:spPr>
          <a:xfrm>
            <a:off x="3386678" y="3448244"/>
            <a:ext cx="954145" cy="369332"/>
          </a:xfrm>
          <a:prstGeom prst="rect">
            <a:avLst/>
          </a:prstGeom>
          <a:noFill/>
          <a:ln>
            <a:noFill/>
          </a:ln>
        </p:spPr>
        <p:txBody>
          <a:bodyPr wrap="none" rtlCol="0">
            <a:spAutoFit/>
          </a:bodyPr>
          <a:lstStyle/>
          <a:p>
            <a:pPr algn="ctr"/>
            <a:r>
              <a:rPr lang="en-GB" dirty="0"/>
              <a:t>EKF-OI</a:t>
            </a:r>
          </a:p>
        </p:txBody>
      </p:sp>
      <p:cxnSp>
        <p:nvCxnSpPr>
          <p:cNvPr id="33" name="Straight Arrow Connector 32"/>
          <p:cNvCxnSpPr/>
          <p:nvPr/>
        </p:nvCxnSpPr>
        <p:spPr>
          <a:xfrm>
            <a:off x="5884404" y="1774570"/>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260874" y="2741556"/>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123724" y="3959577"/>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658124" y="2190973"/>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297589" y="2359701"/>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4200925" y="2189017"/>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Slide Number Placeholder 1">
            <a:extLst>
              <a:ext uri="{FF2B5EF4-FFF2-40B4-BE49-F238E27FC236}">
                <a16:creationId xmlns:a16="http://schemas.microsoft.com/office/drawing/2014/main" id="{8F1D5BE5-1D59-4B90-AEE1-A1993F87A4B4}"/>
              </a:ext>
            </a:extLst>
          </p:cNvPr>
          <p:cNvSpPr>
            <a:spLocks noGrp="1"/>
          </p:cNvSpPr>
          <p:nvPr>
            <p:ph type="sldNum" sz="quarter" idx="10"/>
          </p:nvPr>
        </p:nvSpPr>
        <p:spPr>
          <a:xfrm>
            <a:off x="10031188" y="6454553"/>
            <a:ext cx="2159224" cy="216000"/>
          </a:xfrm>
        </p:spPr>
        <p:txBody>
          <a:bodyPr/>
          <a:lstStyle/>
          <a:p>
            <a:fld id="{6B3B0B0F-E794-1244-9699-107C60B9C23A}" type="slidenum">
              <a:rPr lang="en-US" smtClean="0"/>
              <a:pPr/>
              <a:t>2</a:t>
            </a:fld>
            <a:endParaRPr lang="en-US" dirty="0"/>
          </a:p>
        </p:txBody>
      </p:sp>
      <p:sp>
        <p:nvSpPr>
          <p:cNvPr id="43" name="Rectangle 2">
            <a:extLst>
              <a:ext uri="{FF2B5EF4-FFF2-40B4-BE49-F238E27FC236}">
                <a16:creationId xmlns:a16="http://schemas.microsoft.com/office/drawing/2014/main" id="{458B13D3-BBD5-40C6-81FB-BC1D8D62F3D4}"/>
              </a:ext>
            </a:extLst>
          </p:cNvPr>
          <p:cNvSpPr>
            <a:spLocks noChangeArrowheads="1"/>
          </p:cNvSpPr>
          <p:nvPr/>
        </p:nvSpPr>
        <p:spPr bwMode="auto">
          <a:xfrm>
            <a:off x="-1934587" y="190836"/>
            <a:ext cx="8674197" cy="442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9pPr>
          </a:lstStyle>
          <a:p>
            <a:pPr algn="ctr">
              <a:lnSpc>
                <a:spcPct val="82000"/>
              </a:lnSpc>
              <a:buSzPct val="45000"/>
              <a:buFont typeface="StarSymbol" charset="0"/>
              <a:buNone/>
            </a:pPr>
            <a:r>
              <a:rPr lang="en-GB" altLang="en-US" sz="2800" b="1" dirty="0">
                <a:solidFill>
                  <a:srgbClr val="376092"/>
                </a:solidFill>
                <a:latin typeface="+mj-lt"/>
              </a:rPr>
              <a:t>Earth system approach</a:t>
            </a:r>
          </a:p>
        </p:txBody>
      </p:sp>
      <p:sp>
        <p:nvSpPr>
          <p:cNvPr id="2" name="Footer Placeholder 11">
            <a:extLst>
              <a:ext uri="{FF2B5EF4-FFF2-40B4-BE49-F238E27FC236}">
                <a16:creationId xmlns:a16="http://schemas.microsoft.com/office/drawing/2014/main" id="{01D2C8B6-013D-6DBA-1FD3-39B8711BF6A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6" name="Content Placeholder 4">
            <a:extLst>
              <a:ext uri="{FF2B5EF4-FFF2-40B4-BE49-F238E27FC236}">
                <a16:creationId xmlns:a16="http://schemas.microsoft.com/office/drawing/2014/main" id="{3E8A8215-6C9A-4555-2FD1-E3CDF60337E4}"/>
              </a:ext>
            </a:extLst>
          </p:cNvPr>
          <p:cNvSpPr txBox="1">
            <a:spLocks/>
          </p:cNvSpPr>
          <p:nvPr/>
        </p:nvSpPr>
        <p:spPr>
          <a:xfrm>
            <a:off x="1124105" y="5085431"/>
            <a:ext cx="9521498" cy="981550"/>
          </a:xfrm>
          <a:prstGeom prst="rect">
            <a:avLst/>
          </a:prstGeom>
          <a:ln w="38100">
            <a:solidFill>
              <a:schemeClr val="tx1"/>
            </a:solidFill>
          </a:ln>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300" dirty="0">
                <a:solidFill>
                  <a:schemeClr val="tx1"/>
                </a:solidFill>
                <a:latin typeface="Calibri" panose="020F0502020204030204" pitchFamily="34" charset="0"/>
                <a:sym typeface="Wingdings" panose="05000000000000000000" pitchFamily="2" charset="2"/>
              </a:rPr>
              <a:t>- Coupled assimilation developments </a:t>
            </a:r>
            <a:r>
              <a:rPr lang="en-GB" sz="2300" u="sng" dirty="0">
                <a:solidFill>
                  <a:schemeClr val="tx1"/>
                </a:solidFill>
                <a:latin typeface="Calibri" panose="020F0502020204030204" pitchFamily="34" charset="0"/>
                <a:sym typeface="Wingdings" panose="05000000000000000000" pitchFamily="2" charset="2"/>
              </a:rPr>
              <a:t>for NWP and reanalyses </a:t>
            </a:r>
          </a:p>
          <a:p>
            <a:pPr marL="0" indent="0">
              <a:buNone/>
            </a:pPr>
            <a:r>
              <a:rPr lang="en-GB" sz="2300" dirty="0">
                <a:solidFill>
                  <a:schemeClr val="tx1"/>
                </a:solidFill>
                <a:latin typeface="Calibri" panose="020F0502020204030204" pitchFamily="34" charset="0"/>
                <a:sym typeface="Wingdings" panose="05000000000000000000" pitchFamily="2" charset="2"/>
              </a:rPr>
              <a:t>- Importance of interface observations (e.g. LST, snow, soil moisture)</a:t>
            </a:r>
          </a:p>
          <a:p>
            <a:pPr>
              <a:buFontTx/>
              <a:buChar char="-"/>
            </a:pPr>
            <a:endParaRPr lang="en-GB" sz="2300" u="sng" dirty="0">
              <a:solidFill>
                <a:schemeClr val="tx1"/>
              </a:solidFill>
              <a:latin typeface="Calibri" panose="020F0502020204030204" pitchFamily="34" charset="0"/>
              <a:sym typeface="Wingdings" panose="05000000000000000000" pitchFamily="2" charset="2"/>
            </a:endParaRPr>
          </a:p>
          <a:p>
            <a:pPr>
              <a:buFontTx/>
              <a:buChar char="-"/>
            </a:pPr>
            <a:endParaRPr lang="en-GB" sz="2300" dirty="0">
              <a:solidFill>
                <a:schemeClr val="tx1"/>
              </a:solidFill>
              <a:latin typeface="Calibri" panose="020F0502020204030204" pitchFamily="34" charset="0"/>
              <a:sym typeface="Wingdings" panose="05000000000000000000" pitchFamily="2" charset="2"/>
            </a:endParaRPr>
          </a:p>
        </p:txBody>
      </p:sp>
      <p:pic>
        <p:nvPicPr>
          <p:cNvPr id="7" name="Picture 6" descr="ecmwf-roadmap-to-2030.pdf - Adobe Acrobat Reader DC">
            <a:extLst>
              <a:ext uri="{FF2B5EF4-FFF2-40B4-BE49-F238E27FC236}">
                <a16:creationId xmlns:a16="http://schemas.microsoft.com/office/drawing/2014/main" id="{EEED5188-92E6-CC08-329B-5C4F14BF4A2A}"/>
              </a:ext>
            </a:extLst>
          </p:cNvPr>
          <p:cNvPicPr>
            <a:picLocks noChangeAspect="1"/>
          </p:cNvPicPr>
          <p:nvPr/>
        </p:nvPicPr>
        <p:blipFill rotWithShape="1">
          <a:blip r:embed="rId2"/>
          <a:srcRect l="23014" t="20270" r="40366" b="6655"/>
          <a:stretch/>
        </p:blipFill>
        <p:spPr>
          <a:xfrm>
            <a:off x="10031188" y="187447"/>
            <a:ext cx="2001553" cy="2139591"/>
          </a:xfrm>
          <a:prstGeom prst="rect">
            <a:avLst/>
          </a:prstGeom>
        </p:spPr>
      </p:pic>
      <p:sp>
        <p:nvSpPr>
          <p:cNvPr id="3" name="TextBox 2">
            <a:extLst>
              <a:ext uri="{FF2B5EF4-FFF2-40B4-BE49-F238E27FC236}">
                <a16:creationId xmlns:a16="http://schemas.microsoft.com/office/drawing/2014/main" id="{9485FE07-3672-EAD9-0E90-542633247680}"/>
              </a:ext>
            </a:extLst>
          </p:cNvPr>
          <p:cNvSpPr txBox="1"/>
          <p:nvPr/>
        </p:nvSpPr>
        <p:spPr>
          <a:xfrm>
            <a:off x="9853620" y="3544934"/>
            <a:ext cx="1851927" cy="923330"/>
          </a:xfrm>
          <a:prstGeom prst="rect">
            <a:avLst/>
          </a:prstGeom>
          <a:noFill/>
        </p:spPr>
        <p:txBody>
          <a:bodyPr wrap="square" rtlCol="0">
            <a:spAutoFit/>
          </a:bodyPr>
          <a:lstStyle/>
          <a:p>
            <a:r>
              <a:rPr lang="en-US" b="1" dirty="0"/>
              <a:t>Integrated Forecasting System (IFS)</a:t>
            </a:r>
          </a:p>
        </p:txBody>
      </p:sp>
    </p:spTree>
    <p:extLst>
      <p:ext uri="{BB962C8B-B14F-4D97-AF65-F5344CB8AC3E}">
        <p14:creationId xmlns:p14="http://schemas.microsoft.com/office/powerpoint/2010/main" val="1385736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412787" y="516351"/>
            <a:ext cx="11779213" cy="231856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9pPr>
          </a:lstStyle>
          <a:p>
            <a:pPr marL="241300" lvl="1">
              <a:lnSpc>
                <a:spcPct val="140000"/>
              </a:lnSpc>
            </a:pPr>
            <a:endParaRPr lang="en-GB" altLang="en-US" sz="2000">
              <a:latin typeface="Calibri" panose="020F0502020204030204" pitchFamily="34" charset="0"/>
              <a:ea typeface="DejaVu Sans" charset="0"/>
              <a:cs typeface="Calibri" panose="020F0502020204030204" pitchFamily="34" charset="0"/>
            </a:endParaRPr>
          </a:p>
          <a:p>
            <a:pPr marL="0" indent="0">
              <a:lnSpc>
                <a:spcPct val="140000"/>
              </a:lnSpc>
            </a:pPr>
            <a:endParaRPr lang="en-GB" altLang="en-US" sz="2000">
              <a:latin typeface="Calibri" panose="020F0502020204030204" pitchFamily="34" charset="0"/>
              <a:ea typeface="DejaVu Sans" charset="0"/>
              <a:cs typeface="Calibri" panose="020F0502020204030204" pitchFamily="34" charset="0"/>
            </a:endParaRPr>
          </a:p>
          <a:p>
            <a:pPr>
              <a:lnSpc>
                <a:spcPct val="140000"/>
              </a:lnSpc>
              <a:buClrTx/>
              <a:buSzTx/>
              <a:buFontTx/>
              <a:buNone/>
            </a:pPr>
            <a:endParaRPr lang="en-GB" altLang="en-US" sz="2000">
              <a:latin typeface="Calibri" panose="020F0502020204030204" pitchFamily="34" charset="0"/>
              <a:ea typeface="DejaVu Sans" charset="0"/>
              <a:cs typeface="Calibri" panose="020F0502020204030204" pitchFamily="34" charset="0"/>
            </a:endParaRPr>
          </a:p>
          <a:p>
            <a:pPr>
              <a:lnSpc>
                <a:spcPct val="140000"/>
              </a:lnSpc>
              <a:buClrTx/>
              <a:buSzTx/>
              <a:buFontTx/>
              <a:buNone/>
            </a:pPr>
            <a:endParaRPr lang="en-GB" altLang="en-US" sz="2000">
              <a:latin typeface="Calibri" panose="020F0502020204030204" pitchFamily="34" charset="0"/>
              <a:ea typeface="DejaVu Sans" charset="0"/>
              <a:cs typeface="Calibri" panose="020F0502020204030204" pitchFamily="34" charset="0"/>
            </a:endParaRPr>
          </a:p>
          <a:p>
            <a:pPr>
              <a:lnSpc>
                <a:spcPct val="140000"/>
              </a:lnSpc>
              <a:buClrTx/>
              <a:buSzTx/>
              <a:buFontTx/>
              <a:buNone/>
            </a:pPr>
            <a:endParaRPr lang="en-GB" altLang="en-US" sz="2000">
              <a:latin typeface="Calibri" panose="020F0502020204030204" pitchFamily="34" charset="0"/>
              <a:ea typeface="DejaVu Sans" charset="0"/>
              <a:cs typeface="Calibri" panose="020F0502020204030204" pitchFamily="34" charset="0"/>
            </a:endParaRPr>
          </a:p>
          <a:p>
            <a:pPr>
              <a:lnSpc>
                <a:spcPct val="140000"/>
              </a:lnSpc>
              <a:buClrTx/>
              <a:buSzTx/>
              <a:buFontTx/>
              <a:buNone/>
            </a:pPr>
            <a:endParaRPr lang="en-GB" altLang="en-US" sz="2000">
              <a:latin typeface="Calibri" panose="020F0502020204030204" pitchFamily="34" charset="0"/>
              <a:ea typeface="DejaVu Sans" charset="0"/>
              <a:cs typeface="Calibri" panose="020F0502020204030204" pitchFamily="34" charset="0"/>
            </a:endParaRPr>
          </a:p>
        </p:txBody>
      </p:sp>
      <p:sp>
        <p:nvSpPr>
          <p:cNvPr id="7" name="Text Box 1"/>
          <p:cNvSpPr txBox="1">
            <a:spLocks noChangeArrowheads="1"/>
          </p:cNvSpPr>
          <p:nvPr/>
        </p:nvSpPr>
        <p:spPr bwMode="auto">
          <a:xfrm>
            <a:off x="135148" y="-26484"/>
            <a:ext cx="12056853" cy="68562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136" tIns="46068" rIns="92136" bIns="46068"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GB" sz="3199" b="1">
                <a:solidFill>
                  <a:srgbClr val="1F497D"/>
                </a:solidFill>
                <a:latin typeface="Calibri"/>
                <a:cs typeface="Calibri"/>
              </a:rPr>
              <a:t>Summary (2/2)</a:t>
            </a:r>
            <a:endParaRPr lang="en-US" sz="3199" b="1">
              <a:solidFill>
                <a:srgbClr val="1F497D"/>
              </a:solidFill>
              <a:latin typeface="Calibri"/>
              <a:cs typeface="Calibri"/>
            </a:endParaRPr>
          </a:p>
        </p:txBody>
      </p:sp>
      <p:sp>
        <p:nvSpPr>
          <p:cNvPr id="10" name="Rectangle 1"/>
          <p:cNvSpPr>
            <a:spLocks noChangeArrowheads="1"/>
          </p:cNvSpPr>
          <p:nvPr/>
        </p:nvSpPr>
        <p:spPr bwMode="auto">
          <a:xfrm>
            <a:off x="67575" y="753948"/>
            <a:ext cx="12056850" cy="55877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9pPr>
          </a:lstStyle>
          <a:p>
            <a:pPr marL="241300" lvl="1"/>
            <a:endParaRPr lang="en-GB" altLang="en-US" sz="2200" dirty="0">
              <a:latin typeface="Calibri" panose="020F0502020204030204" pitchFamily="34" charset="0"/>
              <a:ea typeface="DejaVu Sans" charset="0"/>
              <a:cs typeface="Calibri" panose="020F0502020204030204" pitchFamily="34" charset="0"/>
            </a:endParaRPr>
          </a:p>
          <a:p>
            <a:pPr marL="698500" lvl="2"/>
            <a:endParaRPr lang="en-GB" altLang="en-US" sz="2200" dirty="0">
              <a:latin typeface="Calibri" panose="020F0502020204030204" pitchFamily="34" charset="0"/>
              <a:ea typeface="DejaVu Sans" charset="0"/>
              <a:cs typeface="Calibri" panose="020F0502020204030204" pitchFamily="34" charset="0"/>
            </a:endParaRPr>
          </a:p>
          <a:p>
            <a:pPr marL="584200" lvl="1" indent="-342900">
              <a:buFont typeface="Wingdings" panose="05000000000000000000" pitchFamily="2" charset="2"/>
              <a:buChar char="Ø"/>
            </a:pPr>
            <a:r>
              <a:rPr lang="en-GB" altLang="en-US" sz="2200" b="1" dirty="0">
                <a:latin typeface="Calibri" panose="020F0502020204030204" pitchFamily="34" charset="0"/>
                <a:ea typeface="DejaVu Sans" charset="0"/>
                <a:cs typeface="Calibri" panose="020F0502020204030204" pitchFamily="34" charset="0"/>
              </a:rPr>
              <a:t>Transition to lower level (level 1) products assimilation</a:t>
            </a:r>
            <a:r>
              <a:rPr lang="en-GB" altLang="en-US" sz="2200" dirty="0">
                <a:latin typeface="Calibri" panose="020F0502020204030204" pitchFamily="34" charset="0"/>
                <a:ea typeface="DejaVu Sans" charset="0"/>
                <a:cs typeface="Calibri" panose="020F0502020204030204" pitchFamily="34" charset="0"/>
              </a:rPr>
              <a:t>: key for coupled assimilation to enhance assimilation of observations that are sensitive to the surface</a:t>
            </a:r>
          </a:p>
          <a:p>
            <a:pPr marL="1041400" lvl="2" indent="-342900">
              <a:buFont typeface="Wingdings" panose="05000000000000000000" pitchFamily="2" charset="2"/>
              <a:buChar char="Ø"/>
            </a:pPr>
            <a:r>
              <a:rPr lang="en-GB" altLang="en-US" sz="2200" dirty="0">
                <a:latin typeface="Calibri" panose="020F0502020204030204" pitchFamily="34" charset="0"/>
                <a:ea typeface="DejaVu Sans" charset="0"/>
                <a:cs typeface="Calibri" panose="020F0502020204030204" pitchFamily="34" charset="0"/>
              </a:rPr>
              <a:t>Work on skin temperature DA over ocean </a:t>
            </a:r>
            <a:r>
              <a:rPr lang="en-GB" altLang="en-US" sz="2200" dirty="0">
                <a:latin typeface="Calibri" panose="020F0502020204030204" pitchFamily="34" charset="0"/>
                <a:ea typeface="DejaVu Sans" charset="0"/>
                <a:cs typeface="Calibri" panose="020F0502020204030204" pitchFamily="34" charset="0"/>
                <a:sym typeface="Wingdings" pitchFamily="2" charset="2"/>
              </a:rPr>
              <a:t> </a:t>
            </a:r>
            <a:r>
              <a:rPr lang="en-GB" altLang="en-US" sz="2200" dirty="0">
                <a:latin typeface="Calibri" panose="020F0502020204030204" pitchFamily="34" charset="0"/>
                <a:ea typeface="DejaVu Sans" charset="0"/>
                <a:cs typeface="Calibri" panose="020F0502020204030204" pitchFamily="34" charset="0"/>
              </a:rPr>
              <a:t>extend to land</a:t>
            </a:r>
          </a:p>
          <a:p>
            <a:pPr marL="1041400" lvl="2" indent="-342900">
              <a:buFont typeface="Wingdings" panose="05000000000000000000" pitchFamily="2" charset="2"/>
              <a:buChar char="Ø"/>
            </a:pPr>
            <a:r>
              <a:rPr lang="en-GB" altLang="en-US" sz="2200" dirty="0">
                <a:latin typeface="Calibri" panose="020F0502020204030204" pitchFamily="34" charset="0"/>
                <a:ea typeface="DejaVu Sans" charset="0"/>
                <a:cs typeface="Calibri" panose="020F0502020204030204" pitchFamily="34" charset="0"/>
              </a:rPr>
              <a:t>Investigate multivariate soil and vegetation analysis (consistent water and carbon cycle) </a:t>
            </a:r>
          </a:p>
          <a:p>
            <a:pPr marL="1041400" lvl="2" indent="-342900">
              <a:buFont typeface="Wingdings" panose="05000000000000000000" pitchFamily="2" charset="2"/>
              <a:buChar char="Ø"/>
            </a:pPr>
            <a:r>
              <a:rPr lang="en-GB" altLang="en-US" sz="2200" dirty="0">
                <a:latin typeface="Calibri" panose="020F0502020204030204" pitchFamily="34" charset="0"/>
                <a:ea typeface="DejaVu Sans" charset="0"/>
                <a:cs typeface="Calibri" panose="020F0502020204030204" pitchFamily="34" charset="0"/>
              </a:rPr>
              <a:t>Further developments on forward operator coupling, integrating ML/AI to tackle challenges of radiative transfer over complex surfaces in support of an all-surface approach</a:t>
            </a:r>
          </a:p>
          <a:p>
            <a:pPr marL="698500" lvl="2"/>
            <a:endParaRPr lang="en-GB" altLang="en-US" sz="2200" dirty="0">
              <a:latin typeface="Calibri" panose="020F0502020204030204" pitchFamily="34" charset="0"/>
              <a:ea typeface="DejaVu Sans" charset="0"/>
              <a:cs typeface="Calibri" panose="020F0502020204030204" pitchFamily="34" charset="0"/>
            </a:endParaRPr>
          </a:p>
          <a:p>
            <a:pPr marL="584200" lvl="1" indent="-342900">
              <a:buFont typeface="Wingdings" panose="05000000000000000000" pitchFamily="2" charset="2"/>
              <a:buChar char="Ø"/>
            </a:pPr>
            <a:r>
              <a:rPr lang="en-GB" altLang="en-US" sz="2200" b="1" dirty="0">
                <a:latin typeface="Calibri" panose="020F0502020204030204" pitchFamily="34" charset="0"/>
                <a:ea typeface="DejaVu Sans" charset="0"/>
                <a:cs typeface="Calibri" panose="020F0502020204030204" pitchFamily="34" charset="0"/>
              </a:rPr>
              <a:t>Earth system approach </a:t>
            </a:r>
            <a:r>
              <a:rPr lang="en-GB" altLang="en-US" sz="2200" b="1" dirty="0">
                <a:latin typeface="Calibri" panose="020F0502020204030204" pitchFamily="34" charset="0"/>
                <a:ea typeface="DejaVu Sans" charset="0"/>
                <a:cs typeface="Calibri" panose="020F0502020204030204" pitchFamily="34" charset="0"/>
                <a:sym typeface="Wingdings" pitchFamily="2" charset="2"/>
              </a:rPr>
              <a:t> also extend to more </a:t>
            </a:r>
            <a:r>
              <a:rPr lang="en-GB" altLang="en-US" sz="2200" b="1" dirty="0">
                <a:latin typeface="Calibri" panose="020F0502020204030204" pitchFamily="34" charset="0"/>
                <a:ea typeface="DejaVu Sans" charset="0"/>
                <a:cs typeface="Calibri" panose="020F0502020204030204" pitchFamily="34" charset="0"/>
              </a:rPr>
              <a:t>components, </a:t>
            </a:r>
            <a:r>
              <a:rPr lang="en-GB" altLang="en-US" sz="2200" dirty="0">
                <a:latin typeface="Calibri" panose="020F0502020204030204" pitchFamily="34" charset="0"/>
                <a:ea typeface="DejaVu Sans" charset="0"/>
                <a:cs typeface="Calibri" panose="020F0502020204030204" pitchFamily="34" charset="0"/>
              </a:rPr>
              <a:t>e.g. river and flood forecast system</a:t>
            </a:r>
            <a:endParaRPr lang="en-GB" altLang="en-US" sz="2200" dirty="0">
              <a:latin typeface="Calibri" panose="020F0502020204030204" pitchFamily="34" charset="0"/>
              <a:ea typeface="DejaVu Sans" charset="0"/>
              <a:cs typeface="Calibri" panose="020F0502020204030204" pitchFamily="34" charset="0"/>
              <a:sym typeface="Wingdings"/>
            </a:endParaRPr>
          </a:p>
          <a:p>
            <a:pPr marL="800100" lvl="1" indent="-342900">
              <a:buFont typeface="Wingdings" panose="05000000000000000000" pitchFamily="2" charset="2"/>
              <a:buChar char="Ø"/>
            </a:pPr>
            <a:endParaRPr lang="en-GB" altLang="en-US" sz="2200" dirty="0">
              <a:latin typeface="Calibri" panose="020F0502020204030204" pitchFamily="34" charset="0"/>
              <a:ea typeface="DejaVu Sans" charset="0"/>
              <a:cs typeface="Calibri" panose="020F0502020204030204" pitchFamily="34" charset="0"/>
            </a:endParaRPr>
          </a:p>
          <a:p>
            <a:pPr lvl="1">
              <a:buFont typeface="Times New Roman" panose="02020603050405020304" pitchFamily="18" charset="0"/>
              <a:buChar char="•"/>
            </a:pPr>
            <a:endParaRPr lang="en-GB" altLang="en-US" sz="2000" dirty="0">
              <a:latin typeface="Calibri" panose="020F0502020204030204" pitchFamily="34" charset="0"/>
              <a:ea typeface="DejaVu Sans" charset="0"/>
              <a:cs typeface="Calibri" panose="020F0502020204030204" pitchFamily="34" charset="0"/>
            </a:endParaRPr>
          </a:p>
          <a:p>
            <a:pPr marL="0" indent="0"/>
            <a:endParaRPr lang="en-GB" altLang="en-US" sz="2000" dirty="0">
              <a:latin typeface="Calibri" panose="020F0502020204030204" pitchFamily="34" charset="0"/>
              <a:ea typeface="DejaVu Sans" charset="0"/>
              <a:cs typeface="Calibri" panose="020F0502020204030204" pitchFamily="34" charset="0"/>
            </a:endParaRPr>
          </a:p>
          <a:p>
            <a:pPr>
              <a:buClrTx/>
              <a:buSzTx/>
              <a:buFontTx/>
              <a:buNone/>
            </a:pPr>
            <a:endParaRPr lang="en-GB" altLang="en-US" sz="2000" dirty="0">
              <a:latin typeface="Calibri" panose="020F0502020204030204" pitchFamily="34" charset="0"/>
              <a:ea typeface="DejaVu Sans" charset="0"/>
              <a:cs typeface="Calibri" panose="020F0502020204030204" pitchFamily="34" charset="0"/>
            </a:endParaRPr>
          </a:p>
          <a:p>
            <a:pPr>
              <a:buClrTx/>
              <a:buSzTx/>
              <a:buFontTx/>
              <a:buNone/>
            </a:pPr>
            <a:endParaRPr lang="en-GB" altLang="en-US" sz="2000" dirty="0">
              <a:latin typeface="Calibri" panose="020F0502020204030204" pitchFamily="34" charset="0"/>
              <a:ea typeface="DejaVu Sans" charset="0"/>
              <a:cs typeface="Calibri" panose="020F0502020204030204" pitchFamily="34" charset="0"/>
            </a:endParaRPr>
          </a:p>
          <a:p>
            <a:pPr>
              <a:buClrTx/>
              <a:buSzTx/>
              <a:buFontTx/>
              <a:buNone/>
            </a:pPr>
            <a:endParaRPr lang="en-GB" altLang="en-US" sz="2000" dirty="0">
              <a:latin typeface="Calibri" panose="020F0502020204030204" pitchFamily="34" charset="0"/>
              <a:ea typeface="DejaVu Sans" charset="0"/>
              <a:cs typeface="Calibri" panose="020F0502020204030204" pitchFamily="34" charset="0"/>
            </a:endParaRPr>
          </a:p>
          <a:p>
            <a:pPr>
              <a:buClrTx/>
              <a:buSzTx/>
              <a:buFontTx/>
              <a:buNone/>
            </a:pPr>
            <a:endParaRPr lang="en-GB" altLang="en-US" sz="2000" dirty="0">
              <a:latin typeface="Calibri" panose="020F0502020204030204" pitchFamily="34" charset="0"/>
              <a:ea typeface="DejaVu Sans" charset="0"/>
              <a:cs typeface="Calibri" panose="020F0502020204030204" pitchFamily="34" charset="0"/>
            </a:endParaRPr>
          </a:p>
        </p:txBody>
      </p:sp>
      <p:sp>
        <p:nvSpPr>
          <p:cNvPr id="9" name="Slide Number Placeholder 1">
            <a:extLst>
              <a:ext uri="{FF2B5EF4-FFF2-40B4-BE49-F238E27FC236}">
                <a16:creationId xmlns:a16="http://schemas.microsoft.com/office/drawing/2014/main" id="{ADE390CB-7B2D-4BF2-BB3E-E3D97DB4E083}"/>
              </a:ext>
            </a:extLst>
          </p:cNvPr>
          <p:cNvSpPr txBox="1">
            <a:spLocks/>
          </p:cNvSpPr>
          <p:nvPr/>
        </p:nvSpPr>
        <p:spPr>
          <a:xfrm>
            <a:off x="10032213" y="6454553"/>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cs typeface="Calibri" panose="020F0502020204030204" pitchFamily="34" charset="0"/>
              </a:rPr>
              <a:pPr/>
              <a:t>20</a:t>
            </a:fld>
            <a:endParaRPr lang="en-US">
              <a:cs typeface="Calibri" panose="020F0502020204030204" pitchFamily="34" charset="0"/>
            </a:endParaRPr>
          </a:p>
        </p:txBody>
      </p:sp>
    </p:spTree>
    <p:extLst>
      <p:ext uri="{BB962C8B-B14F-4D97-AF65-F5344CB8AC3E}">
        <p14:creationId xmlns:p14="http://schemas.microsoft.com/office/powerpoint/2010/main" val="641092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0E22-1C29-4B11-91CF-592EF1C90D7A}"/>
              </a:ext>
            </a:extLst>
          </p:cNvPr>
          <p:cNvSpPr>
            <a:spLocks noGrp="1"/>
          </p:cNvSpPr>
          <p:nvPr>
            <p:ph type="title"/>
          </p:nvPr>
        </p:nvSpPr>
        <p:spPr>
          <a:xfrm>
            <a:off x="1038507" y="2032912"/>
            <a:ext cx="10837399" cy="1396088"/>
          </a:xfrm>
        </p:spPr>
        <p:txBody>
          <a:bodyPr/>
          <a:lstStyle/>
          <a:p>
            <a:pPr algn="ctr"/>
            <a:r>
              <a:rPr lang="en-GB" sz="2000" b="1" dirty="0">
                <a:solidFill>
                  <a:srgbClr val="1F497D"/>
                </a:solidFill>
                <a:latin typeface="+mn-lt"/>
              </a:rPr>
              <a:t>Special Collection Quarterly Journal of The Royal Meteorological Society</a:t>
            </a:r>
            <a:br>
              <a:rPr lang="en-GB" sz="2000" b="1" dirty="0">
                <a:solidFill>
                  <a:srgbClr val="1F497D"/>
                </a:solidFill>
                <a:latin typeface="+mn-lt"/>
              </a:rPr>
            </a:br>
            <a:r>
              <a:rPr lang="en-GB" sz="2000" b="1" dirty="0">
                <a:solidFill>
                  <a:srgbClr val="1F497D"/>
                </a:solidFill>
                <a:latin typeface="+mn-lt"/>
              </a:rPr>
              <a:t> </a:t>
            </a:r>
            <a:br>
              <a:rPr lang="en-GB" sz="2000" b="1" dirty="0">
                <a:solidFill>
                  <a:srgbClr val="1F497D"/>
                </a:solidFill>
                <a:latin typeface="+mn-lt"/>
              </a:rPr>
            </a:br>
            <a:r>
              <a:rPr lang="en-GB" sz="2800" b="1" dirty="0">
                <a:solidFill>
                  <a:srgbClr val="1F497D"/>
                </a:solidFill>
                <a:latin typeface="+mn-lt"/>
              </a:rPr>
              <a:t>“Coupled Earth system data assimilation” </a:t>
            </a:r>
            <a:br>
              <a:rPr lang="en-GB" sz="2800" b="1" dirty="0">
                <a:solidFill>
                  <a:srgbClr val="1F497D"/>
                </a:solidFill>
                <a:latin typeface="+mn-lt"/>
              </a:rPr>
            </a:br>
            <a:br>
              <a:rPr lang="en-GB" sz="2800" b="1" dirty="0">
                <a:solidFill>
                  <a:srgbClr val="1F497D"/>
                </a:solidFill>
                <a:latin typeface="+mn-lt"/>
              </a:rPr>
            </a:br>
            <a:r>
              <a:rPr lang="en-GB" sz="2000" dirty="0">
                <a:latin typeface="+mn-lt"/>
              </a:rPr>
              <a:t>Submission deadline: 31 December 2023</a:t>
            </a:r>
            <a:br>
              <a:rPr lang="en-GB" sz="2000" dirty="0">
                <a:latin typeface="+mn-lt"/>
              </a:rPr>
            </a:br>
            <a:r>
              <a:rPr lang="en-GB" sz="2000" dirty="0">
                <a:latin typeface="+mn-lt"/>
                <a:hlinkClick r:id="rId2"/>
              </a:rPr>
              <a:t>https://rmets.onlinelibrary.wiley.com/</a:t>
            </a:r>
            <a:br>
              <a:rPr lang="en-GB" sz="2000" dirty="0">
                <a:latin typeface="+mn-lt"/>
              </a:rPr>
            </a:br>
            <a:br>
              <a:rPr lang="en-GB" sz="2000" b="1" dirty="0">
                <a:solidFill>
                  <a:srgbClr val="1F497D"/>
                </a:solidFill>
                <a:latin typeface="+mn-lt"/>
              </a:rPr>
            </a:br>
            <a:br>
              <a:rPr lang="en-GB" sz="2000" b="1" dirty="0">
                <a:solidFill>
                  <a:srgbClr val="1F497D"/>
                </a:solidFill>
                <a:latin typeface="+mn-lt"/>
              </a:rPr>
            </a:br>
            <a:br>
              <a:rPr lang="en-GB" sz="2000" b="1" dirty="0">
                <a:solidFill>
                  <a:schemeClr val="tx1"/>
                </a:solidFill>
                <a:latin typeface="+mn-lt"/>
              </a:rPr>
            </a:br>
            <a:endParaRPr lang="fr-FR" sz="2000" b="1" dirty="0">
              <a:solidFill>
                <a:schemeClr val="tx1"/>
              </a:solidFill>
              <a:latin typeface="+mn-lt"/>
            </a:endParaRPr>
          </a:p>
        </p:txBody>
      </p:sp>
      <p:sp>
        <p:nvSpPr>
          <p:cNvPr id="4" name="Footer Placeholder 11">
            <a:extLst>
              <a:ext uri="{FF2B5EF4-FFF2-40B4-BE49-F238E27FC236}">
                <a16:creationId xmlns:a16="http://schemas.microsoft.com/office/drawing/2014/main" id="{61D7B40B-5083-6182-0534-0A5CFDDA8F8E}"/>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3081852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3C640D-F754-44E6-9FA5-AF0E581372BD}"/>
              </a:ext>
            </a:extLst>
          </p:cNvPr>
          <p:cNvSpPr>
            <a:spLocks noGrp="1"/>
          </p:cNvSpPr>
          <p:nvPr>
            <p:ph type="sldNum" sz="quarter" idx="10"/>
          </p:nvPr>
        </p:nvSpPr>
        <p:spPr/>
        <p:txBody>
          <a:bodyPr/>
          <a:lstStyle/>
          <a:p>
            <a:fld id="{6B3B0B0F-E794-1244-9699-107C60B9C23A}" type="slidenum">
              <a:rPr lang="en-US" smtClean="0"/>
              <a:pPr/>
              <a:t>3</a:t>
            </a:fld>
            <a:endParaRPr lang="en-US"/>
          </a:p>
        </p:txBody>
      </p:sp>
      <p:sp>
        <p:nvSpPr>
          <p:cNvPr id="3" name="Content Placeholder 4">
            <a:extLst>
              <a:ext uri="{FF2B5EF4-FFF2-40B4-BE49-F238E27FC236}">
                <a16:creationId xmlns:a16="http://schemas.microsoft.com/office/drawing/2014/main" id="{0A7CA7F1-5ACC-4D18-BDFE-B39C9474CE78}"/>
              </a:ext>
            </a:extLst>
          </p:cNvPr>
          <p:cNvSpPr txBox="1">
            <a:spLocks/>
          </p:cNvSpPr>
          <p:nvPr/>
        </p:nvSpPr>
        <p:spPr>
          <a:xfrm>
            <a:off x="410835" y="1253331"/>
            <a:ext cx="11779577" cy="4351338"/>
          </a:xfrm>
          <a:prstGeom prst="rect">
            <a:avLst/>
          </a:prstGeom>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u="sng" dirty="0">
                <a:solidFill>
                  <a:srgbClr val="1F497D"/>
                </a:solidFill>
                <a:latin typeface="Calibri" panose="020F0502020204030204" pitchFamily="34" charset="0"/>
              </a:rPr>
              <a:t>Observing system availability, acquisition and monitoring</a:t>
            </a:r>
            <a:r>
              <a:rPr lang="en-GB" sz="2400" dirty="0">
                <a:solidFill>
                  <a:srgbClr val="1F497D"/>
                </a:solidFill>
                <a:latin typeface="Calibri" panose="020F0502020204030204" pitchFamily="34" charset="0"/>
              </a:rPr>
              <a:t>: </a:t>
            </a:r>
          </a:p>
          <a:p>
            <a:pPr>
              <a:buClrTx/>
            </a:pPr>
            <a:r>
              <a:rPr lang="en-GB" sz="2400" dirty="0">
                <a:solidFill>
                  <a:schemeClr val="tx1"/>
                </a:solidFill>
                <a:latin typeface="Calibri" panose="020F0502020204030204" pitchFamily="34" charset="0"/>
              </a:rPr>
              <a:t>Access to observations, acquisition, pre-processing, file format, quality control, data selection, feedback files, monitoring, auto-alert system, …</a:t>
            </a:r>
          </a:p>
          <a:p>
            <a:pPr marL="0" indent="0">
              <a:buNone/>
            </a:pPr>
            <a:r>
              <a:rPr lang="en-GB" sz="2400" u="sng" dirty="0">
                <a:solidFill>
                  <a:srgbClr val="1F497D"/>
                </a:solidFill>
                <a:latin typeface="Calibri" panose="020F0502020204030204" pitchFamily="34" charset="0"/>
              </a:rPr>
              <a:t>Methodology and infrastructure:</a:t>
            </a:r>
          </a:p>
          <a:p>
            <a:pPr>
              <a:buClrTx/>
            </a:pPr>
            <a:r>
              <a:rPr lang="en-GB" sz="2400" dirty="0">
                <a:solidFill>
                  <a:schemeClr val="tx1"/>
                </a:solidFill>
                <a:latin typeface="Calibri" panose="020F0502020204030204" pitchFamily="34" charset="0"/>
              </a:rPr>
              <a:t>Developments in each component, consistency, coupling strategy and level of coupling, etc</a:t>
            </a:r>
          </a:p>
          <a:p>
            <a:pPr>
              <a:buClrTx/>
            </a:pPr>
            <a:r>
              <a:rPr lang="en-GB" sz="2400" dirty="0">
                <a:solidFill>
                  <a:schemeClr val="tx1"/>
                </a:solidFill>
                <a:latin typeface="Calibri" panose="020F0502020204030204" pitchFamily="34" charset="0"/>
                <a:sym typeface="Wingdings" panose="05000000000000000000" pitchFamily="2" charset="2"/>
              </a:rPr>
              <a:t>Link to unified framework development (e.g. OOPS at ECMWF)</a:t>
            </a:r>
            <a:endParaRPr lang="en-GB" sz="2400" u="sng" dirty="0">
              <a:solidFill>
                <a:srgbClr val="1F497D"/>
              </a:solidFill>
              <a:latin typeface="Calibri" panose="020F0502020204030204" pitchFamily="34" charset="0"/>
            </a:endParaRPr>
          </a:p>
          <a:p>
            <a:pPr>
              <a:buClrTx/>
            </a:pPr>
            <a:r>
              <a:rPr lang="en-GB" sz="2400" dirty="0">
                <a:solidFill>
                  <a:schemeClr val="tx1"/>
                </a:solidFill>
                <a:latin typeface="Calibri" panose="020F0502020204030204" pitchFamily="34" charset="0"/>
                <a:sym typeface="Wingdings" panose="05000000000000000000" pitchFamily="2" charset="2"/>
              </a:rPr>
              <a:t>Consistent</a:t>
            </a:r>
            <a:r>
              <a:rPr lang="en-GB" sz="2400" dirty="0">
                <a:solidFill>
                  <a:schemeClr val="tx1"/>
                </a:solidFill>
                <a:latin typeface="Calibri" panose="020F0502020204030204" pitchFamily="34" charset="0"/>
              </a:rPr>
              <a:t> &amp; modular suite definition and file system across components, for Res &amp; </a:t>
            </a:r>
            <a:r>
              <a:rPr lang="en-GB" sz="2400" dirty="0" err="1">
                <a:solidFill>
                  <a:schemeClr val="tx1"/>
                </a:solidFill>
                <a:latin typeface="Calibri" panose="020F0502020204030204" pitchFamily="34" charset="0"/>
              </a:rPr>
              <a:t>Oper</a:t>
            </a:r>
            <a:endParaRPr lang="en-GB" sz="2400" dirty="0">
              <a:solidFill>
                <a:schemeClr val="tx1"/>
              </a:solidFill>
              <a:latin typeface="Calibri" panose="020F0502020204030204" pitchFamily="34" charset="0"/>
            </a:endParaRPr>
          </a:p>
          <a:p>
            <a:pPr marL="0" indent="0">
              <a:buNone/>
            </a:pPr>
            <a:r>
              <a:rPr lang="en-GB" sz="2400" u="sng" dirty="0">
                <a:solidFill>
                  <a:srgbClr val="1F497D"/>
                </a:solidFill>
                <a:latin typeface="Calibri" panose="020F0502020204030204" pitchFamily="34" charset="0"/>
              </a:rPr>
              <a:t>Interface observations: </a:t>
            </a:r>
          </a:p>
          <a:p>
            <a:pPr>
              <a:buClrTx/>
            </a:pPr>
            <a:r>
              <a:rPr lang="en-GB" sz="2400" dirty="0">
                <a:solidFill>
                  <a:schemeClr val="tx1"/>
                </a:solidFill>
                <a:latin typeface="Calibri" panose="020F0502020204030204" pitchFamily="34" charset="0"/>
              </a:rPr>
              <a:t>Exploitation of observations that depend on more than one component, forward operator  coupling, and explore AI/ML approaches in support of ‘all surface’ approach developments</a:t>
            </a: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r>
              <a:rPr lang="en-GB" sz="2400" dirty="0">
                <a:solidFill>
                  <a:schemeClr val="tx1"/>
                </a:solidFill>
                <a:latin typeface="Calibri" panose="020F0502020204030204" pitchFamily="34" charset="0"/>
              </a:rPr>
              <a:t> </a:t>
            </a:r>
          </a:p>
          <a:p>
            <a:pPr marL="0" indent="0">
              <a:buNone/>
            </a:pPr>
            <a:endParaRPr lang="en-GB" sz="2400" dirty="0">
              <a:solidFill>
                <a:schemeClr val="tx1"/>
              </a:solidFill>
              <a:latin typeface="Calibri" panose="020F0502020204030204" pitchFamily="34" charset="0"/>
            </a:endParaRPr>
          </a:p>
          <a:p>
            <a:pPr marL="0" indent="0">
              <a:buNone/>
            </a:pPr>
            <a:r>
              <a:rPr lang="en-GB" sz="2400" dirty="0">
                <a:solidFill>
                  <a:schemeClr val="tx1"/>
                </a:solidFill>
                <a:latin typeface="Calibri" panose="020F0502020204030204" pitchFamily="34" charset="0"/>
              </a:rPr>
              <a:t> </a:t>
            </a: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a:p>
            <a:pPr marL="0" indent="0">
              <a:buNone/>
            </a:pPr>
            <a:endParaRPr lang="en-GB" sz="2400" dirty="0">
              <a:solidFill>
                <a:schemeClr val="tx1"/>
              </a:solidFill>
              <a:latin typeface="Calibri" panose="020F0502020204030204" pitchFamily="34" charset="0"/>
            </a:endParaRPr>
          </a:p>
        </p:txBody>
      </p:sp>
      <p:sp>
        <p:nvSpPr>
          <p:cNvPr id="4" name="Title 1">
            <a:extLst>
              <a:ext uri="{FF2B5EF4-FFF2-40B4-BE49-F238E27FC236}">
                <a16:creationId xmlns:a16="http://schemas.microsoft.com/office/drawing/2014/main" id="{97310909-543F-4380-BE0F-93BC421DBF16}"/>
              </a:ext>
            </a:extLst>
          </p:cNvPr>
          <p:cNvSpPr txBox="1">
            <a:spLocks/>
          </p:cNvSpPr>
          <p:nvPr/>
        </p:nvSpPr>
        <p:spPr>
          <a:xfrm>
            <a:off x="1938080" y="-285587"/>
            <a:ext cx="10252332" cy="369332"/>
          </a:xfrm>
          <a:prstGeom prst="rect">
            <a:avLst/>
          </a:prstGeom>
        </p:spPr>
        <p:txBody>
          <a:bodyPr>
            <a:noAutofit/>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br>
              <a:rPr lang="en-GB" sz="2800" b="1">
                <a:solidFill>
                  <a:srgbClr val="1F497D"/>
                </a:solidFill>
                <a:latin typeface="Calibri" panose="020F0502020204030204" pitchFamily="34" charset="0"/>
              </a:rPr>
            </a:br>
            <a:r>
              <a:rPr lang="en-GB" sz="2800" b="1">
                <a:solidFill>
                  <a:srgbClr val="1F497D"/>
                </a:solidFill>
                <a:latin typeface="Calibri" panose="020F0502020204030204" pitchFamily="34" charset="0"/>
              </a:rPr>
              <a:t> Coupled assimilation in operational systems</a:t>
            </a:r>
          </a:p>
        </p:txBody>
      </p:sp>
    </p:spTree>
    <p:extLst>
      <p:ext uri="{BB962C8B-B14F-4D97-AF65-F5344CB8AC3E}">
        <p14:creationId xmlns:p14="http://schemas.microsoft.com/office/powerpoint/2010/main" val="1232948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4C606B3-06D4-4A65-8850-33E645B1F92D}"/>
              </a:ext>
            </a:extLst>
          </p:cNvPr>
          <p:cNvSpPr txBox="1">
            <a:spLocks/>
          </p:cNvSpPr>
          <p:nvPr/>
        </p:nvSpPr>
        <p:spPr>
          <a:xfrm>
            <a:off x="539656" y="124328"/>
            <a:ext cx="11180041" cy="817773"/>
          </a:xfrm>
          <a:prstGeom prst="rect">
            <a:avLst/>
          </a:prstGeom>
        </p:spPr>
        <p:txBody>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endParaRPr lang="en-GB" b="1">
              <a:solidFill>
                <a:srgbClr val="1F497D"/>
              </a:solidFill>
            </a:endParaRPr>
          </a:p>
        </p:txBody>
      </p:sp>
      <p:sp>
        <p:nvSpPr>
          <p:cNvPr id="8" name="TextBox 7">
            <a:extLst>
              <a:ext uri="{FF2B5EF4-FFF2-40B4-BE49-F238E27FC236}">
                <a16:creationId xmlns:a16="http://schemas.microsoft.com/office/drawing/2014/main" id="{31AF58A8-8532-4B37-B31D-6614BC0240F9}"/>
              </a:ext>
            </a:extLst>
          </p:cNvPr>
          <p:cNvSpPr txBox="1"/>
          <p:nvPr/>
        </p:nvSpPr>
        <p:spPr>
          <a:xfrm>
            <a:off x="312720" y="612844"/>
            <a:ext cx="6754616" cy="4708981"/>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Need timely, sustainable and reliable access to observations across the Earth system components</a:t>
            </a:r>
          </a:p>
          <a:p>
            <a:endParaRPr lang="en-GB"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b="1" dirty="0">
                <a:latin typeface="Calibri" panose="020F0502020204030204" pitchFamily="34" charset="0"/>
                <a:cs typeface="Calibri" panose="020F0502020204030204" pitchFamily="34" charset="0"/>
              </a:rPr>
              <a:t>Observations sustainability </a:t>
            </a:r>
            <a:r>
              <a:rPr lang="en-GB" sz="2000" dirty="0">
                <a:latin typeface="Calibri" panose="020F0502020204030204" pitchFamily="34" charset="0"/>
                <a:cs typeface="Calibri" panose="020F0502020204030204" pitchFamily="34" charset="0"/>
              </a:rPr>
              <a:t>for land, cryosphere and ocean </a:t>
            </a:r>
            <a:r>
              <a:rPr lang="en-GB" sz="2000" dirty="0">
                <a:latin typeface="Calibri" panose="020F0502020204030204" pitchFamily="34" charset="0"/>
                <a:cs typeface="Calibri" panose="020F0502020204030204" pitchFamily="34" charset="0"/>
                <a:sym typeface="Wingdings"/>
              </a:rPr>
              <a:t> </a:t>
            </a:r>
            <a:r>
              <a:rPr lang="en-GB" sz="2000" dirty="0">
                <a:latin typeface="Calibri" panose="020F0502020204030204" pitchFamily="34" charset="0"/>
                <a:cs typeface="Calibri" panose="020F0502020204030204" pitchFamily="34" charset="0"/>
              </a:rPr>
              <a:t> level of support from governing bodies to ensure data provision, relevance of WMO data policy evolutions; works of JET-EOSDE, GCW, etc…</a:t>
            </a:r>
          </a:p>
          <a:p>
            <a:endParaRPr lang="en-GB"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b="1" dirty="0">
                <a:latin typeface="Calibri" panose="020F0502020204030204" pitchFamily="34" charset="0"/>
                <a:cs typeface="Calibri" panose="020F0502020204030204" pitchFamily="34" charset="0"/>
              </a:rPr>
              <a:t>Observations acquisition: </a:t>
            </a:r>
          </a:p>
          <a:p>
            <a:pPr marL="742950" lvl="1" indent="-285750">
              <a:buFont typeface="Arial" panose="020B0604020202020204" pitchFamily="34" charset="0"/>
              <a:buChar char="•"/>
            </a:pPr>
            <a:r>
              <a:rPr lang="en-GB" sz="2000" dirty="0">
                <a:latin typeface="Calibri" panose="020F0502020204030204" pitchFamily="34" charset="0"/>
                <a:cs typeface="Calibri" panose="020F0502020204030204" pitchFamily="34" charset="0"/>
              </a:rPr>
              <a:t>Operational acquisition streams needed</a:t>
            </a:r>
          </a:p>
          <a:p>
            <a:pPr lvl="1"/>
            <a:endParaRPr lang="en-GB" sz="2000" dirty="0">
              <a:solidFill>
                <a:schemeClr val="accent6">
                  <a:lumMod val="75000"/>
                </a:schemeClr>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000" b="1" dirty="0">
                <a:latin typeface="Calibri" panose="020F0502020204030204" pitchFamily="34" charset="0"/>
                <a:cs typeface="Calibri" panose="020F0502020204030204" pitchFamily="34" charset="0"/>
              </a:rPr>
              <a:t>Observations monitoring:</a:t>
            </a:r>
          </a:p>
          <a:p>
            <a:pPr marL="742950" lvl="1" indent="-285750">
              <a:buFont typeface="Arial" panose="020B0604020202020204" pitchFamily="34" charset="0"/>
              <a:buChar char="•"/>
            </a:pPr>
            <a:r>
              <a:rPr lang="en-GB" sz="2000" dirty="0">
                <a:latin typeface="Calibri" panose="020F0502020204030204" pitchFamily="34" charset="0"/>
                <a:cs typeface="Calibri" panose="020F0502020204030204" pitchFamily="34" charset="0"/>
              </a:rPr>
              <a:t>Ocean operational monitoring (since 2017)</a:t>
            </a:r>
          </a:p>
          <a:p>
            <a:pPr marL="742950" lvl="1" indent="-285750">
              <a:buFont typeface="Arial"/>
              <a:buChar char="•"/>
            </a:pPr>
            <a:r>
              <a:rPr lang="en-GB" sz="2000" dirty="0">
                <a:latin typeface="Calibri" panose="020F0502020204030204" pitchFamily="34" charset="0"/>
                <a:cs typeface="Calibri" panose="020F0502020204030204" pitchFamily="34" charset="0"/>
              </a:rPr>
              <a:t>Land operational monitoring (since 2013), SYNOP monthly ‘blocklist’ &amp; auto-alert (since Sept 2020)</a:t>
            </a:r>
          </a:p>
        </p:txBody>
      </p:sp>
      <p:sp>
        <p:nvSpPr>
          <p:cNvPr id="10" name="TextBox 9">
            <a:extLst>
              <a:ext uri="{FF2B5EF4-FFF2-40B4-BE49-F238E27FC236}">
                <a16:creationId xmlns:a16="http://schemas.microsoft.com/office/drawing/2014/main" id="{E6A24F76-A4AC-45C6-A049-5D71E7E4CEAE}"/>
              </a:ext>
            </a:extLst>
          </p:cNvPr>
          <p:cNvSpPr txBox="1"/>
          <p:nvPr/>
        </p:nvSpPr>
        <p:spPr>
          <a:xfrm>
            <a:off x="312720" y="96036"/>
            <a:ext cx="6016391" cy="523220"/>
          </a:xfrm>
          <a:prstGeom prst="rect">
            <a:avLst/>
          </a:prstGeom>
          <a:solidFill>
            <a:schemeClr val="bg1"/>
          </a:solidFill>
        </p:spPr>
        <p:txBody>
          <a:bodyPr wrap="none" rtlCol="0">
            <a:spAutoFit/>
          </a:bodyPr>
          <a:lstStyle/>
          <a:p>
            <a:r>
              <a:rPr lang="en-GB" sz="2800" b="1">
                <a:solidFill>
                  <a:srgbClr val="1F497D"/>
                </a:solidFill>
              </a:rPr>
              <a:t>Observing system and monitoring</a:t>
            </a:r>
          </a:p>
        </p:txBody>
      </p:sp>
      <p:sp>
        <p:nvSpPr>
          <p:cNvPr id="3" name="Rectangle 2"/>
          <p:cNvSpPr/>
          <p:nvPr/>
        </p:nvSpPr>
        <p:spPr>
          <a:xfrm>
            <a:off x="4653250" y="6128651"/>
            <a:ext cx="7875300" cy="584776"/>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hlinkClick r:id="rId2"/>
              </a:rPr>
              <a:t>https://www.ecmwf.int/en/forecasts/quality-our-forecasts/monitoring-observing-system</a:t>
            </a: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14" name="Slide Number Placeholder 1">
            <a:extLst>
              <a:ext uri="{FF2B5EF4-FFF2-40B4-BE49-F238E27FC236}">
                <a16:creationId xmlns:a16="http://schemas.microsoft.com/office/drawing/2014/main" id="{911180D1-B90A-4153-B588-67423EE75C21}"/>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4</a:t>
            </a:fld>
            <a:endParaRPr lang="en-US">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1770B2-D3CE-4AFE-AAAE-75D677F782BD}"/>
              </a:ext>
            </a:extLst>
          </p:cNvPr>
          <p:cNvSpPr txBox="1"/>
          <p:nvPr/>
        </p:nvSpPr>
        <p:spPr>
          <a:xfrm>
            <a:off x="539656" y="1045029"/>
            <a:ext cx="184731" cy="369332"/>
          </a:xfrm>
          <a:prstGeom prst="rect">
            <a:avLst/>
          </a:prstGeom>
          <a:noFill/>
        </p:spPr>
        <p:txBody>
          <a:bodyPr wrap="none" rtlCol="0">
            <a:spAutoFit/>
          </a:bodyPr>
          <a:lstStyle/>
          <a:p>
            <a:endParaRPr lang="fr-FR"/>
          </a:p>
        </p:txBody>
      </p:sp>
      <p:sp>
        <p:nvSpPr>
          <p:cNvPr id="13" name="TextBox 12">
            <a:extLst>
              <a:ext uri="{FF2B5EF4-FFF2-40B4-BE49-F238E27FC236}">
                <a16:creationId xmlns:a16="http://schemas.microsoft.com/office/drawing/2014/main" id="{9C13D89A-ACD3-104D-A7DF-F2A17C8F0193}"/>
              </a:ext>
            </a:extLst>
          </p:cNvPr>
          <p:cNvSpPr txBox="1"/>
          <p:nvPr/>
        </p:nvSpPr>
        <p:spPr>
          <a:xfrm>
            <a:off x="312719" y="5730026"/>
            <a:ext cx="11722761" cy="369332"/>
          </a:xfrm>
          <a:prstGeom prst="rect">
            <a:avLst/>
          </a:prstGeom>
          <a:noFill/>
        </p:spPr>
        <p:txBody>
          <a:bodyPr wrap="square" rtlCol="0">
            <a:spAutoFit/>
          </a:bodyPr>
          <a:lstStyle/>
          <a:p>
            <a:r>
              <a:rPr lang="en-GB" b="1" dirty="0">
                <a:sym typeface="Wingdings" panose="05000000000000000000" pitchFamily="2" charset="2"/>
              </a:rPr>
              <a:t> Coupled assimilation relies on a consistent workflow for land, ocean and  atmospheric observations</a:t>
            </a:r>
            <a:endParaRPr lang="fr-FR" b="1" dirty="0"/>
          </a:p>
        </p:txBody>
      </p:sp>
      <p:pic>
        <p:nvPicPr>
          <p:cNvPr id="4" name="Picture 3" descr="A map of the world&#10;&#10;Description automatically generated">
            <a:extLst>
              <a:ext uri="{FF2B5EF4-FFF2-40B4-BE49-F238E27FC236}">
                <a16:creationId xmlns:a16="http://schemas.microsoft.com/office/drawing/2014/main" id="{2430B945-D18D-B3CC-2848-5C448FDD97DF}"/>
              </a:ext>
            </a:extLst>
          </p:cNvPr>
          <p:cNvPicPr>
            <a:picLocks noChangeAspect="1"/>
          </p:cNvPicPr>
          <p:nvPr/>
        </p:nvPicPr>
        <p:blipFill>
          <a:blip r:embed="rId3"/>
          <a:stretch>
            <a:fillRect/>
          </a:stretch>
        </p:blipFill>
        <p:spPr>
          <a:xfrm>
            <a:off x="6944353" y="1905417"/>
            <a:ext cx="5091127" cy="3047165"/>
          </a:xfrm>
          <a:prstGeom prst="rect">
            <a:avLst/>
          </a:prstGeom>
        </p:spPr>
      </p:pic>
    </p:spTree>
    <p:extLst>
      <p:ext uri="{BB962C8B-B14F-4D97-AF65-F5344CB8AC3E}">
        <p14:creationId xmlns:p14="http://schemas.microsoft.com/office/powerpoint/2010/main" val="2324170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340881" y="164953"/>
            <a:ext cx="12596498" cy="398420"/>
          </a:xfrm>
        </p:spPr>
        <p:txBody>
          <a:bodyPr>
            <a:noAutofit/>
          </a:bodyPr>
          <a:lstStyle/>
          <a:p>
            <a:r>
              <a:rPr lang="en-GB" sz="2800" b="1" dirty="0">
                <a:solidFill>
                  <a:srgbClr val="1F497D"/>
                </a:solidFill>
                <a:latin typeface="+mn-lt"/>
              </a:rPr>
              <a:t>Coupled data assimilation</a:t>
            </a:r>
          </a:p>
        </p:txBody>
      </p:sp>
      <p:sp>
        <p:nvSpPr>
          <p:cNvPr id="19" name="TextBox 18">
            <a:extLst>
              <a:ext uri="{FF2B5EF4-FFF2-40B4-BE49-F238E27FC236}">
                <a16:creationId xmlns:a16="http://schemas.microsoft.com/office/drawing/2014/main" id="{3ED7BA5D-5B41-4DD0-88A4-B22D65450399}"/>
              </a:ext>
            </a:extLst>
          </p:cNvPr>
          <p:cNvSpPr txBox="1"/>
          <p:nvPr/>
        </p:nvSpPr>
        <p:spPr>
          <a:xfrm>
            <a:off x="312420" y="1783080"/>
            <a:ext cx="11877992" cy="3785652"/>
          </a:xfrm>
          <a:prstGeom prst="rect">
            <a:avLst/>
          </a:prstGeom>
          <a:noFill/>
        </p:spPr>
        <p:txBody>
          <a:bodyPr wrap="square" rtlCol="0">
            <a:spAutoFit/>
          </a:bodyPr>
          <a:lstStyle/>
          <a:p>
            <a:pPr marL="342900" indent="-342900">
              <a:buFont typeface="Wingdings" panose="05000000000000000000" pitchFamily="2" charset="2"/>
              <a:buChar char="Ø"/>
            </a:pPr>
            <a:r>
              <a:rPr lang="en-GB" sz="2000" dirty="0">
                <a:solidFill>
                  <a:srgbClr val="1F497D"/>
                </a:solidFill>
              </a:rPr>
              <a:t>What: </a:t>
            </a:r>
            <a:r>
              <a:rPr lang="en-GB" sz="2000" dirty="0"/>
              <a:t>Exchange of information between data assimilation systems so that observations from one component can influence the analysis of other components (Penny et al., WMO white paper, 2017)</a:t>
            </a:r>
          </a:p>
          <a:p>
            <a:pPr marL="342900" indent="-342900">
              <a:buFont typeface="Wingdings" panose="05000000000000000000" pitchFamily="2" charset="2"/>
              <a:buChar char="Ø"/>
            </a:pPr>
            <a:endParaRPr lang="en-GB" sz="2000" dirty="0">
              <a:solidFill>
                <a:srgbClr val="1F497D"/>
              </a:solidFill>
            </a:endParaRPr>
          </a:p>
          <a:p>
            <a:pPr marL="342900" indent="-342900">
              <a:buFont typeface="Wingdings" panose="05000000000000000000" pitchFamily="2" charset="2"/>
              <a:buChar char="Ø"/>
            </a:pPr>
            <a:r>
              <a:rPr lang="en-GB" sz="2000" dirty="0">
                <a:solidFill>
                  <a:srgbClr val="1F497D"/>
                </a:solidFill>
              </a:rPr>
              <a:t>Why</a:t>
            </a:r>
            <a:r>
              <a:rPr lang="en-GB" sz="2000" dirty="0"/>
              <a:t>: to  provide balanced initial conditions across the coupled </a:t>
            </a:r>
            <a:r>
              <a:rPr lang="fr-FR" sz="2000" dirty="0" err="1"/>
              <a:t>forecast</a:t>
            </a:r>
            <a:r>
              <a:rPr lang="fr-FR" sz="2000" dirty="0"/>
              <a:t> model components (</a:t>
            </a:r>
            <a:r>
              <a:rPr lang="fr-FR" sz="2000" dirty="0" err="1"/>
              <a:t>e.g</a:t>
            </a:r>
            <a:r>
              <a:rPr lang="fr-FR" sz="2000" dirty="0"/>
              <a:t>. </a:t>
            </a:r>
            <a:r>
              <a:rPr lang="fr-FR" sz="2000" dirty="0" err="1"/>
              <a:t>Laloyaux</a:t>
            </a:r>
            <a:r>
              <a:rPr lang="fr-FR" sz="2000" dirty="0"/>
              <a:t> et </a:t>
            </a:r>
            <a:r>
              <a:rPr lang="fr-FR" sz="2000" dirty="0" err="1"/>
              <a:t>al.,QJRMS</a:t>
            </a:r>
            <a:r>
              <a:rPr lang="fr-FR" sz="2000" dirty="0"/>
              <a:t>  2016) </a:t>
            </a:r>
          </a:p>
          <a:p>
            <a:pPr marL="342900" indent="-342900">
              <a:buFont typeface="Wingdings" panose="05000000000000000000" pitchFamily="2" charset="2"/>
              <a:buChar char="Ø"/>
            </a:pPr>
            <a:endParaRPr lang="fr-FR" sz="2000" dirty="0">
              <a:solidFill>
                <a:srgbClr val="1F497D"/>
              </a:solidFill>
            </a:endParaRPr>
          </a:p>
          <a:p>
            <a:pPr marL="342900" indent="-342900">
              <a:buFont typeface="Wingdings" panose="05000000000000000000" pitchFamily="2" charset="2"/>
              <a:buChar char="Ø"/>
            </a:pPr>
            <a:r>
              <a:rPr lang="fr-FR" sz="2000" dirty="0">
                <a:solidFill>
                  <a:srgbClr val="1F497D"/>
                </a:solidFill>
              </a:rPr>
              <a:t>How: </a:t>
            </a:r>
            <a:r>
              <a:rPr lang="fr-FR" sz="2000" dirty="0" err="1"/>
              <a:t>Diversity</a:t>
            </a:r>
            <a:r>
              <a:rPr lang="fr-FR" sz="2000" dirty="0"/>
              <a:t> of </a:t>
            </a:r>
            <a:r>
              <a:rPr lang="fr-FR" sz="2000" dirty="0" err="1"/>
              <a:t>methodologies</a:t>
            </a:r>
            <a:r>
              <a:rPr lang="fr-FR" sz="2000" dirty="0"/>
              <a:t> </a:t>
            </a:r>
            <a:r>
              <a:rPr lang="fr-FR" sz="2000" dirty="0" err="1"/>
              <a:t>ranging</a:t>
            </a:r>
            <a:r>
              <a:rPr lang="fr-FR" sz="2000" dirty="0"/>
              <a:t> </a:t>
            </a:r>
            <a:r>
              <a:rPr lang="fr-FR" sz="2000" dirty="0" err="1"/>
              <a:t>from</a:t>
            </a:r>
            <a:r>
              <a:rPr lang="fr-FR" sz="2000" dirty="0"/>
              <a:t> </a:t>
            </a:r>
            <a:r>
              <a:rPr lang="fr-FR" sz="2000" dirty="0" err="1"/>
              <a:t>weak</a:t>
            </a:r>
            <a:r>
              <a:rPr lang="fr-FR" sz="2000" dirty="0"/>
              <a:t> to </a:t>
            </a:r>
            <a:r>
              <a:rPr lang="fr-FR" sz="2000" dirty="0" err="1"/>
              <a:t>strong</a:t>
            </a:r>
            <a:r>
              <a:rPr lang="fr-FR" sz="2000" dirty="0"/>
              <a:t> </a:t>
            </a:r>
            <a:r>
              <a:rPr lang="fr-FR" sz="2000" dirty="0" err="1"/>
              <a:t>coupling</a:t>
            </a:r>
            <a:r>
              <a:rPr lang="fr-FR" sz="2000" dirty="0"/>
              <a:t> (</a:t>
            </a:r>
            <a:r>
              <a:rPr lang="fr-FR" sz="2000" dirty="0" err="1"/>
              <a:t>e.g</a:t>
            </a:r>
            <a:r>
              <a:rPr lang="fr-FR" sz="2000" dirty="0"/>
              <a:t>. </a:t>
            </a:r>
            <a:r>
              <a:rPr lang="fr-FR" sz="2000" dirty="0" err="1"/>
              <a:t>Fujii</a:t>
            </a:r>
            <a:r>
              <a:rPr lang="fr-FR" sz="2000" dirty="0"/>
              <a:t> et al., QJRMS 2021, </a:t>
            </a:r>
            <a:r>
              <a:rPr lang="fr-FR" sz="2000" dirty="0" err="1"/>
              <a:t>Browne</a:t>
            </a:r>
            <a:r>
              <a:rPr lang="fr-FR" sz="2000" dirty="0"/>
              <a:t> et al., 2019; </a:t>
            </a:r>
            <a:r>
              <a:rPr lang="fr-FR" sz="2000" dirty="0" err="1"/>
              <a:t>Fairbairn</a:t>
            </a:r>
            <a:r>
              <a:rPr lang="fr-FR" sz="2000" dirty="0"/>
              <a:t> et al. JHM 2019; </a:t>
            </a:r>
            <a:r>
              <a:rPr lang="fr-FR" sz="2000" dirty="0" err="1"/>
              <a:t>Schepers</a:t>
            </a:r>
            <a:r>
              <a:rPr lang="fr-FR" sz="2000" dirty="0"/>
              <a:t> et al., ECMWF </a:t>
            </a:r>
            <a:r>
              <a:rPr lang="fr-FR" sz="2000" dirty="0" err="1"/>
              <a:t>NewsLett</a:t>
            </a:r>
            <a:r>
              <a:rPr lang="fr-FR" sz="2000" dirty="0"/>
              <a:t> 2018, </a:t>
            </a:r>
            <a:r>
              <a:rPr lang="fr-FR" sz="2000" dirty="0" err="1"/>
              <a:t>Storto</a:t>
            </a:r>
            <a:r>
              <a:rPr lang="fr-FR" sz="2000" dirty="0"/>
              <a:t> et al., MWR 2018; </a:t>
            </a:r>
            <a:r>
              <a:rPr lang="fr-FR" sz="2000" dirty="0" err="1"/>
              <a:t>Karspeck</a:t>
            </a:r>
            <a:r>
              <a:rPr lang="fr-FR" sz="2000" dirty="0"/>
              <a:t> et al., QJRMS 2018, </a:t>
            </a:r>
            <a:r>
              <a:rPr lang="en-GB" sz="2000" dirty="0" err="1"/>
              <a:t>Frolov</a:t>
            </a:r>
            <a:r>
              <a:rPr lang="en-GB" sz="2000" dirty="0"/>
              <a:t> et al., MWR 2016, Smith et al., </a:t>
            </a:r>
            <a:r>
              <a:rPr lang="en-GB" sz="2000" dirty="0" err="1"/>
              <a:t>TellusA</a:t>
            </a:r>
            <a:r>
              <a:rPr lang="en-GB" sz="2000" dirty="0"/>
              <a:t>, 2015</a:t>
            </a:r>
            <a:r>
              <a:rPr lang="fr-FR" sz="2000" dirty="0"/>
              <a:t>); </a:t>
            </a:r>
          </a:p>
          <a:p>
            <a:endParaRPr lang="fr-FR" sz="2000" dirty="0"/>
          </a:p>
          <a:p>
            <a:r>
              <a:rPr lang="fr-FR" sz="2000" dirty="0"/>
              <a:t>     </a:t>
            </a:r>
          </a:p>
          <a:p>
            <a:endParaRPr lang="fr-FR" sz="2000" dirty="0">
              <a:solidFill>
                <a:srgbClr val="1F497D"/>
              </a:solidFill>
            </a:endParaRPr>
          </a:p>
        </p:txBody>
      </p:sp>
      <p:sp>
        <p:nvSpPr>
          <p:cNvPr id="5" name="Slide Number Placeholder 1">
            <a:extLst>
              <a:ext uri="{FF2B5EF4-FFF2-40B4-BE49-F238E27FC236}">
                <a16:creationId xmlns:a16="http://schemas.microsoft.com/office/drawing/2014/main" id="{3EB8AA95-0A1A-48D5-B433-8B46F5B1A313}"/>
              </a:ext>
            </a:extLst>
          </p:cNvPr>
          <p:cNvSpPr>
            <a:spLocks noGrp="1"/>
          </p:cNvSpPr>
          <p:nvPr>
            <p:ph type="sldNum" sz="quarter" idx="10"/>
          </p:nvPr>
        </p:nvSpPr>
        <p:spPr>
          <a:xfrm>
            <a:off x="10031188" y="6454553"/>
            <a:ext cx="2159224" cy="216000"/>
          </a:xfrm>
        </p:spPr>
        <p:txBody>
          <a:bodyPr/>
          <a:lstStyle/>
          <a:p>
            <a:fld id="{6B3B0B0F-E794-1244-9699-107C60B9C23A}" type="slidenum">
              <a:rPr lang="en-US" smtClean="0"/>
              <a:pPr/>
              <a:t>5</a:t>
            </a:fld>
            <a:endParaRPr lang="en-US"/>
          </a:p>
        </p:txBody>
      </p:sp>
      <p:sp>
        <p:nvSpPr>
          <p:cNvPr id="2" name="Footer Placeholder 11">
            <a:extLst>
              <a:ext uri="{FF2B5EF4-FFF2-40B4-BE49-F238E27FC236}">
                <a16:creationId xmlns:a16="http://schemas.microsoft.com/office/drawing/2014/main" id="{770ABAA9-4DCE-F0D6-A226-A1B5B6C1947B}"/>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2458912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2102201-6A1E-4A2C-A611-08F147D9323D}"/>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221696" y="76531"/>
            <a:ext cx="12596498" cy="398420"/>
          </a:xfrm>
        </p:spPr>
        <p:txBody>
          <a:bodyPr>
            <a:noAutofit/>
          </a:bodyPr>
          <a:lstStyle/>
          <a:p>
            <a:r>
              <a:rPr lang="en-GB" sz="2800" b="1" dirty="0">
                <a:solidFill>
                  <a:srgbClr val="1F497D"/>
                </a:solidFill>
                <a:latin typeface="+mn-lt"/>
              </a:rPr>
              <a:t>Coupling for NWP and reanalysis: status and plans</a:t>
            </a:r>
          </a:p>
        </p:txBody>
      </p:sp>
      <p:sp>
        <p:nvSpPr>
          <p:cNvPr id="15" name="TextBox 14">
            <a:extLst>
              <a:ext uri="{FF2B5EF4-FFF2-40B4-BE49-F238E27FC236}">
                <a16:creationId xmlns:a16="http://schemas.microsoft.com/office/drawing/2014/main" id="{138319D2-B489-4293-BF0A-EF829B2584F9}"/>
              </a:ext>
            </a:extLst>
          </p:cNvPr>
          <p:cNvSpPr txBox="1"/>
          <p:nvPr/>
        </p:nvSpPr>
        <p:spPr>
          <a:xfrm>
            <a:off x="340881" y="670560"/>
            <a:ext cx="6284734" cy="1477328"/>
          </a:xfrm>
          <a:prstGeom prst="rect">
            <a:avLst/>
          </a:prstGeom>
          <a:noFill/>
        </p:spPr>
        <p:txBody>
          <a:bodyPr wrap="none" rtlCol="0">
            <a:spAutoFit/>
          </a:bodyPr>
          <a:lstStyle/>
          <a:p>
            <a:r>
              <a:rPr lang="en-GB" b="1" dirty="0"/>
              <a:t>Weakly coupled data assimilation for</a:t>
            </a:r>
          </a:p>
          <a:p>
            <a:r>
              <a:rPr lang="en-GB" b="1" dirty="0"/>
              <a:t>- Land-atmosphere-waves (ERA5)</a:t>
            </a:r>
          </a:p>
          <a:p>
            <a:r>
              <a:rPr lang="en-GB" b="1" dirty="0"/>
              <a:t>- Land-atmosphere-waves-ocean-sea ice (NWP &amp; ERA6)</a:t>
            </a:r>
          </a:p>
          <a:p>
            <a:r>
              <a:rPr lang="en-GB" b="1" dirty="0"/>
              <a:t> </a:t>
            </a:r>
          </a:p>
          <a:p>
            <a:endParaRPr lang="fr-FR" b="1" dirty="0"/>
          </a:p>
        </p:txBody>
      </p:sp>
      <p:sp>
        <p:nvSpPr>
          <p:cNvPr id="22" name="Slide Number Placeholder 1">
            <a:extLst>
              <a:ext uri="{FF2B5EF4-FFF2-40B4-BE49-F238E27FC236}">
                <a16:creationId xmlns:a16="http://schemas.microsoft.com/office/drawing/2014/main" id="{16270AF5-6D9A-4745-AA20-372CEB7BC253}"/>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6</a:t>
            </a:fld>
            <a:endParaRPr lang="en-US" dirty="0">
              <a:latin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78155BE8-39F6-65B7-E990-B5F56A1D6E1E}"/>
              </a:ext>
            </a:extLst>
          </p:cNvPr>
          <p:cNvGrpSpPr/>
          <p:nvPr/>
        </p:nvGrpSpPr>
        <p:grpSpPr>
          <a:xfrm>
            <a:off x="162639" y="2026559"/>
            <a:ext cx="4749981" cy="3258610"/>
            <a:chOff x="5799250" y="859241"/>
            <a:chExt cx="2739929" cy="1792285"/>
          </a:xfrm>
        </p:grpSpPr>
        <p:grpSp>
          <p:nvGrpSpPr>
            <p:cNvPr id="12" name="Group 11">
              <a:extLst>
                <a:ext uri="{FF2B5EF4-FFF2-40B4-BE49-F238E27FC236}">
                  <a16:creationId xmlns:a16="http://schemas.microsoft.com/office/drawing/2014/main" id="{BE88C56C-50FA-C348-973A-E007AF6D3D1B}"/>
                </a:ext>
              </a:extLst>
            </p:cNvPr>
            <p:cNvGrpSpPr>
              <a:grpSpLocks noChangeAspect="1"/>
            </p:cNvGrpSpPr>
            <p:nvPr/>
          </p:nvGrpSpPr>
          <p:grpSpPr>
            <a:xfrm>
              <a:off x="5799250" y="859241"/>
              <a:ext cx="2739929" cy="1792285"/>
              <a:chOff x="7628002" y="3071201"/>
              <a:chExt cx="4927134" cy="3223014"/>
            </a:xfrm>
          </p:grpSpPr>
          <p:grpSp>
            <p:nvGrpSpPr>
              <p:cNvPr id="26" name="Group 25">
                <a:extLst>
                  <a:ext uri="{FF2B5EF4-FFF2-40B4-BE49-F238E27FC236}">
                    <a16:creationId xmlns:a16="http://schemas.microsoft.com/office/drawing/2014/main" id="{EAC43756-33AB-3259-47AA-EE3D17E0F259}"/>
                  </a:ext>
                </a:extLst>
              </p:cNvPr>
              <p:cNvGrpSpPr/>
              <p:nvPr/>
            </p:nvGrpSpPr>
            <p:grpSpPr>
              <a:xfrm>
                <a:off x="8932485" y="3071201"/>
                <a:ext cx="3622651" cy="3223014"/>
                <a:chOff x="5771142" y="1944513"/>
                <a:chExt cx="5103444" cy="4214253"/>
              </a:xfrm>
            </p:grpSpPr>
            <p:pic>
              <p:nvPicPr>
                <p:cNvPr id="32" name="Picture 31" descr="Diagram&#10;&#10;Description automatically generated">
                  <a:extLst>
                    <a:ext uri="{FF2B5EF4-FFF2-40B4-BE49-F238E27FC236}">
                      <a16:creationId xmlns:a16="http://schemas.microsoft.com/office/drawing/2014/main" id="{20181E49-F6E2-52CF-F1D1-B07DEF0ED939}"/>
                    </a:ext>
                  </a:extLst>
                </p:cNvPr>
                <p:cNvPicPr>
                  <a:picLocks noChangeAspect="1"/>
                </p:cNvPicPr>
                <p:nvPr/>
              </p:nvPicPr>
              <p:blipFill rotWithShape="1">
                <a:blip r:embed="rId2">
                  <a:extLst>
                    <a:ext uri="{28A0092B-C50C-407E-A947-70E740481C1C}">
                      <a14:useLocalDpi xmlns:a14="http://schemas.microsoft.com/office/drawing/2010/main" val="0"/>
                    </a:ext>
                  </a:extLst>
                </a:blip>
                <a:srcRect l="10119" t="5944" r="66679" b="49011"/>
                <a:stretch/>
              </p:blipFill>
              <p:spPr>
                <a:xfrm>
                  <a:off x="5771142" y="1944513"/>
                  <a:ext cx="3527601" cy="3862784"/>
                </a:xfrm>
                <a:prstGeom prst="roundRect">
                  <a:avLst/>
                </a:prstGeom>
              </p:spPr>
            </p:pic>
            <p:sp>
              <p:nvSpPr>
                <p:cNvPr id="33" name="Rectangle 5">
                  <a:extLst>
                    <a:ext uri="{FF2B5EF4-FFF2-40B4-BE49-F238E27FC236}">
                      <a16:creationId xmlns:a16="http://schemas.microsoft.com/office/drawing/2014/main" id="{F24F2D03-E7F7-D000-733B-B13F3A5F9AEB}"/>
                    </a:ext>
                  </a:extLst>
                </p:cNvPr>
                <p:cNvSpPr/>
                <p:nvPr/>
              </p:nvSpPr>
              <p:spPr>
                <a:xfrm>
                  <a:off x="5771144" y="1944513"/>
                  <a:ext cx="5103442" cy="4214253"/>
                </a:xfrm>
                <a:prstGeom prst="roundRect">
                  <a:avLst/>
                </a:prstGeom>
                <a:noFill/>
                <a:ln w="6350" cap="flat" cmpd="sng" algn="ctr">
                  <a:solidFill>
                    <a:srgbClr val="4472C4"/>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cxnSp>
            <p:nvCxnSpPr>
              <p:cNvPr id="27" name="Straight Connector 26">
                <a:extLst>
                  <a:ext uri="{FF2B5EF4-FFF2-40B4-BE49-F238E27FC236}">
                    <a16:creationId xmlns:a16="http://schemas.microsoft.com/office/drawing/2014/main" id="{DA1E8741-68DC-457F-4F10-080BBE76CC14}"/>
                  </a:ext>
                </a:extLst>
              </p:cNvPr>
              <p:cNvCxnSpPr>
                <a:cxnSpLocks/>
              </p:cNvCxnSpPr>
              <p:nvPr/>
            </p:nvCxnSpPr>
            <p:spPr>
              <a:xfrm>
                <a:off x="8178993" y="3740945"/>
                <a:ext cx="1137494" cy="465943"/>
              </a:xfrm>
              <a:prstGeom prst="line">
                <a:avLst/>
              </a:prstGeom>
              <a:noFill/>
              <a:ln w="6350" cap="flat" cmpd="sng" algn="ctr">
                <a:solidFill>
                  <a:srgbClr val="4472C4"/>
                </a:solidFill>
                <a:prstDash val="solid"/>
                <a:miter lim="800000"/>
              </a:ln>
              <a:effectLst/>
            </p:spPr>
          </p:cxnSp>
          <p:cxnSp>
            <p:nvCxnSpPr>
              <p:cNvPr id="28" name="Straight Connector 27">
                <a:extLst>
                  <a:ext uri="{FF2B5EF4-FFF2-40B4-BE49-F238E27FC236}">
                    <a16:creationId xmlns:a16="http://schemas.microsoft.com/office/drawing/2014/main" id="{90DC02D4-A64F-5C57-6170-AA12451085FC}"/>
                  </a:ext>
                </a:extLst>
              </p:cNvPr>
              <p:cNvCxnSpPr>
                <a:cxnSpLocks/>
              </p:cNvCxnSpPr>
              <p:nvPr/>
            </p:nvCxnSpPr>
            <p:spPr>
              <a:xfrm flipH="1">
                <a:off x="8771344" y="4586792"/>
                <a:ext cx="694531" cy="176252"/>
              </a:xfrm>
              <a:prstGeom prst="line">
                <a:avLst/>
              </a:prstGeom>
              <a:noFill/>
              <a:ln w="6350" cap="flat" cmpd="sng" algn="ctr">
                <a:solidFill>
                  <a:srgbClr val="4472C4"/>
                </a:solidFill>
                <a:prstDash val="solid"/>
                <a:miter lim="800000"/>
              </a:ln>
              <a:effectLst/>
            </p:spPr>
          </p:cxnSp>
          <p:grpSp>
            <p:nvGrpSpPr>
              <p:cNvPr id="29" name="Group 28">
                <a:extLst>
                  <a:ext uri="{FF2B5EF4-FFF2-40B4-BE49-F238E27FC236}">
                    <a16:creationId xmlns:a16="http://schemas.microsoft.com/office/drawing/2014/main" id="{F383A56D-5AFE-0438-612C-E19206B78891}"/>
                  </a:ext>
                </a:extLst>
              </p:cNvPr>
              <p:cNvGrpSpPr/>
              <p:nvPr/>
            </p:nvGrpSpPr>
            <p:grpSpPr>
              <a:xfrm>
                <a:off x="7628002" y="3740945"/>
                <a:ext cx="1137494" cy="1802788"/>
                <a:chOff x="569893" y="3764132"/>
                <a:chExt cx="1137494" cy="1802788"/>
              </a:xfrm>
            </p:grpSpPr>
            <p:sp>
              <p:nvSpPr>
                <p:cNvPr id="30" name="TextBox 29">
                  <a:extLst>
                    <a:ext uri="{FF2B5EF4-FFF2-40B4-BE49-F238E27FC236}">
                      <a16:creationId xmlns:a16="http://schemas.microsoft.com/office/drawing/2014/main" id="{BB286350-69F9-D3C5-7C13-515775ED69CD}"/>
                    </a:ext>
                  </a:extLst>
                </p:cNvPr>
                <p:cNvSpPr txBox="1"/>
                <p:nvPr/>
              </p:nvSpPr>
              <p:spPr>
                <a:xfrm>
                  <a:off x="801143" y="4092626"/>
                  <a:ext cx="677133" cy="1474294"/>
                </a:xfrm>
                <a:prstGeom prst="rect">
                  <a:avLst/>
                </a:prstGeom>
                <a:noFill/>
              </p:spPr>
              <p:txBody>
                <a:bodyPr wrap="square" rtlCol="0">
                  <a:spAutoFit/>
                </a:bodyPr>
                <a:lstStyle/>
                <a:p>
                  <a:pPr algn="ctr" defTabSz="685800">
                    <a:defRPr/>
                  </a:pPr>
                  <a:r>
                    <a:rPr lang="en-GB" sz="788" kern="0">
                      <a:solidFill>
                        <a:prstClr val="black"/>
                      </a:solidFill>
                      <a:latin typeface="Calibri" panose="020F0502020204030204"/>
                    </a:rPr>
                    <a:t>1D-OI</a:t>
                  </a:r>
                </a:p>
                <a:p>
                  <a:pPr algn="ctr" defTabSz="685800">
                    <a:defRPr/>
                  </a:pPr>
                  <a:r>
                    <a:rPr lang="en-GB" sz="788" kern="0">
                      <a:solidFill>
                        <a:prstClr val="black"/>
                      </a:solidFill>
                      <a:latin typeface="Calibri" panose="020F0502020204030204"/>
                    </a:rPr>
                    <a:t>2D-OI</a:t>
                  </a:r>
                </a:p>
                <a:p>
                  <a:pPr algn="ctr" defTabSz="685800">
                    <a:defRPr/>
                  </a:pPr>
                  <a:r>
                    <a:rPr lang="en-GB" sz="788" kern="0">
                      <a:solidFill>
                        <a:prstClr val="black"/>
                      </a:solidFill>
                      <a:latin typeface="Calibri" panose="020F0502020204030204"/>
                    </a:rPr>
                    <a:t>SEKF</a:t>
                  </a:r>
                </a:p>
              </p:txBody>
            </p:sp>
            <p:sp>
              <p:nvSpPr>
                <p:cNvPr id="31" name="Isosceles Triangle 36">
                  <a:extLst>
                    <a:ext uri="{FF2B5EF4-FFF2-40B4-BE49-F238E27FC236}">
                      <a16:creationId xmlns:a16="http://schemas.microsoft.com/office/drawing/2014/main" id="{33D3E6C3-C7DB-88F7-8627-7186B305DCFD}"/>
                    </a:ext>
                  </a:extLst>
                </p:cNvPr>
                <p:cNvSpPr/>
                <p:nvPr/>
              </p:nvSpPr>
              <p:spPr>
                <a:xfrm>
                  <a:off x="569893" y="3764132"/>
                  <a:ext cx="1137494" cy="1060514"/>
                </a:xfrm>
                <a:prstGeom prst="triangle">
                  <a:avLst/>
                </a:prstGeom>
                <a:noFill/>
                <a:ln w="12700" cap="flat" cmpd="sng" algn="ctr">
                  <a:solidFill>
                    <a:sysClr val="windowText" lastClr="000000"/>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grpSp>
        <p:pic>
          <p:nvPicPr>
            <p:cNvPr id="23" name="Picture 22">
              <a:extLst>
                <a:ext uri="{FF2B5EF4-FFF2-40B4-BE49-F238E27FC236}">
                  <a16:creationId xmlns:a16="http://schemas.microsoft.com/office/drawing/2014/main" id="{D17A1338-F648-F645-9616-10A2AB8B2A33}"/>
                </a:ext>
              </a:extLst>
            </p:cNvPr>
            <p:cNvPicPr>
              <a:picLocks noChangeAspect="1"/>
            </p:cNvPicPr>
            <p:nvPr/>
          </p:nvPicPr>
          <p:blipFill>
            <a:blip r:embed="rId3"/>
            <a:stretch>
              <a:fillRect/>
            </a:stretch>
          </p:blipFill>
          <p:spPr>
            <a:xfrm>
              <a:off x="8064625" y="1993094"/>
              <a:ext cx="426986" cy="277541"/>
            </a:xfrm>
            <a:prstGeom prst="rect">
              <a:avLst/>
            </a:prstGeom>
          </p:spPr>
        </p:pic>
        <p:cxnSp>
          <p:nvCxnSpPr>
            <p:cNvPr id="24" name="Straight Arrow Connector 23">
              <a:extLst>
                <a:ext uri="{FF2B5EF4-FFF2-40B4-BE49-F238E27FC236}">
                  <a16:creationId xmlns:a16="http://schemas.microsoft.com/office/drawing/2014/main" id="{B9D3492E-8245-1E39-EDB2-6780AFC8E2C0}"/>
                </a:ext>
              </a:extLst>
            </p:cNvPr>
            <p:cNvCxnSpPr>
              <a:cxnSpLocks/>
            </p:cNvCxnSpPr>
            <p:nvPr/>
          </p:nvCxnSpPr>
          <p:spPr>
            <a:xfrm flipH="1" flipV="1">
              <a:off x="7879156" y="2022137"/>
              <a:ext cx="185469" cy="78792"/>
            </a:xfrm>
            <a:prstGeom prst="straightConnector1">
              <a:avLst/>
            </a:prstGeom>
            <a:ln w="15875">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E800A6A-FC64-F3F9-B8F1-8CA706CE48C9}"/>
                </a:ext>
              </a:extLst>
            </p:cNvPr>
            <p:cNvCxnSpPr>
              <a:cxnSpLocks/>
            </p:cNvCxnSpPr>
            <p:nvPr/>
          </p:nvCxnSpPr>
          <p:spPr>
            <a:xfrm flipH="1">
              <a:off x="7879156" y="2154896"/>
              <a:ext cx="185469" cy="46864"/>
            </a:xfrm>
            <a:prstGeom prst="straightConnector1">
              <a:avLst/>
            </a:prstGeom>
            <a:ln w="15875">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5" name="Group 34">
            <a:extLst>
              <a:ext uri="{FF2B5EF4-FFF2-40B4-BE49-F238E27FC236}">
                <a16:creationId xmlns:a16="http://schemas.microsoft.com/office/drawing/2014/main" id="{21D0DF4F-647D-F752-9CF1-44A67B7ECADB}"/>
              </a:ext>
            </a:extLst>
          </p:cNvPr>
          <p:cNvGrpSpPr>
            <a:grpSpLocks noChangeAspect="1"/>
          </p:cNvGrpSpPr>
          <p:nvPr/>
        </p:nvGrpSpPr>
        <p:grpSpPr>
          <a:xfrm>
            <a:off x="7156976" y="1992065"/>
            <a:ext cx="3614803" cy="3180095"/>
            <a:chOff x="8095796" y="3216308"/>
            <a:chExt cx="2885853" cy="2981293"/>
          </a:xfrm>
        </p:grpSpPr>
        <p:pic>
          <p:nvPicPr>
            <p:cNvPr id="37" name="Picture 36">
              <a:extLst>
                <a:ext uri="{FF2B5EF4-FFF2-40B4-BE49-F238E27FC236}">
                  <a16:creationId xmlns:a16="http://schemas.microsoft.com/office/drawing/2014/main" id="{E663256B-A0A3-2A7A-21EA-100A76E43D7C}"/>
                </a:ext>
              </a:extLst>
            </p:cNvPr>
            <p:cNvPicPr>
              <a:picLocks noChangeAspect="1"/>
            </p:cNvPicPr>
            <p:nvPr/>
          </p:nvPicPr>
          <p:blipFill rotWithShape="1">
            <a:blip r:embed="rId4"/>
            <a:srcRect l="65308" t="10885" r="2035" b="6430"/>
            <a:stretch/>
          </p:blipFill>
          <p:spPr>
            <a:xfrm>
              <a:off x="8158509" y="3216308"/>
              <a:ext cx="2823140" cy="2947576"/>
            </a:xfrm>
            <a:prstGeom prst="rect">
              <a:avLst/>
            </a:prstGeom>
          </p:spPr>
        </p:pic>
        <p:sp>
          <p:nvSpPr>
            <p:cNvPr id="38" name="Rectangle 5">
              <a:extLst>
                <a:ext uri="{FF2B5EF4-FFF2-40B4-BE49-F238E27FC236}">
                  <a16:creationId xmlns:a16="http://schemas.microsoft.com/office/drawing/2014/main" id="{62CA7488-9941-A219-025F-5CAD44B55C09}"/>
                </a:ext>
              </a:extLst>
            </p:cNvPr>
            <p:cNvSpPr/>
            <p:nvPr/>
          </p:nvSpPr>
          <p:spPr>
            <a:xfrm>
              <a:off x="8095796" y="3250025"/>
              <a:ext cx="2823139" cy="2947576"/>
            </a:xfrm>
            <a:prstGeom prst="roundRect">
              <a:avLst/>
            </a:prstGeom>
            <a:noFill/>
            <a:ln w="6350" cap="flat" cmpd="sng" algn="ctr">
              <a:solidFill>
                <a:srgbClr val="4472C4"/>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sp>
        <p:nvSpPr>
          <p:cNvPr id="39" name="TextBox 38">
            <a:extLst>
              <a:ext uri="{FF2B5EF4-FFF2-40B4-BE49-F238E27FC236}">
                <a16:creationId xmlns:a16="http://schemas.microsoft.com/office/drawing/2014/main" id="{68866D01-41EC-2CD0-14BD-09B796A22B28}"/>
              </a:ext>
            </a:extLst>
          </p:cNvPr>
          <p:cNvSpPr txBox="1"/>
          <p:nvPr/>
        </p:nvSpPr>
        <p:spPr>
          <a:xfrm>
            <a:off x="6941562" y="612976"/>
            <a:ext cx="5186035" cy="1477328"/>
          </a:xfrm>
          <a:prstGeom prst="rect">
            <a:avLst/>
          </a:prstGeom>
          <a:noFill/>
        </p:spPr>
        <p:txBody>
          <a:bodyPr wrap="none" rtlCol="0">
            <a:spAutoFit/>
          </a:bodyPr>
          <a:lstStyle/>
          <a:p>
            <a:r>
              <a:rPr lang="en-GB" b="1" dirty="0"/>
              <a:t>Enhanced outer coupled data assimilation for</a:t>
            </a:r>
          </a:p>
          <a:p>
            <a:r>
              <a:rPr lang="en-GB" b="1" dirty="0"/>
              <a:t>- Land-atmosphere-waves-ocean-sea ice </a:t>
            </a:r>
          </a:p>
          <a:p>
            <a:r>
              <a:rPr lang="en-GB" b="1" dirty="0">
                <a:sym typeface="Wingdings" pitchFamily="2" charset="2"/>
              </a:rPr>
              <a:t> </a:t>
            </a:r>
            <a:r>
              <a:rPr lang="en-GB" b="1" dirty="0"/>
              <a:t>future NWP and ERA7</a:t>
            </a:r>
          </a:p>
          <a:p>
            <a:r>
              <a:rPr lang="en-GB" b="1" dirty="0"/>
              <a:t> </a:t>
            </a:r>
          </a:p>
          <a:p>
            <a:endParaRPr lang="fr-FR" b="1" dirty="0"/>
          </a:p>
        </p:txBody>
      </p:sp>
      <p:sp>
        <p:nvSpPr>
          <p:cNvPr id="44" name="Frame 43">
            <a:extLst>
              <a:ext uri="{FF2B5EF4-FFF2-40B4-BE49-F238E27FC236}">
                <a16:creationId xmlns:a16="http://schemas.microsoft.com/office/drawing/2014/main" id="{4DC7441C-E89B-EF1E-FB94-3843D51A4340}"/>
              </a:ext>
            </a:extLst>
          </p:cNvPr>
          <p:cNvSpPr/>
          <p:nvPr/>
        </p:nvSpPr>
        <p:spPr>
          <a:xfrm>
            <a:off x="206883" y="557694"/>
            <a:ext cx="6356498" cy="1115344"/>
          </a:xfrm>
          <a:prstGeom prst="frame">
            <a:avLst>
              <a:gd name="adj1" fmla="val 4566"/>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5" name="Frame 44">
            <a:extLst>
              <a:ext uri="{FF2B5EF4-FFF2-40B4-BE49-F238E27FC236}">
                <a16:creationId xmlns:a16="http://schemas.microsoft.com/office/drawing/2014/main" id="{3888C6BC-A71D-B472-4333-1B3A41968C70}"/>
              </a:ext>
            </a:extLst>
          </p:cNvPr>
          <p:cNvSpPr/>
          <p:nvPr/>
        </p:nvSpPr>
        <p:spPr>
          <a:xfrm>
            <a:off x="6851252" y="557100"/>
            <a:ext cx="5366656" cy="987127"/>
          </a:xfrm>
          <a:prstGeom prst="frame">
            <a:avLst>
              <a:gd name="adj1" fmla="val 428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6" name="Doughnut 45">
            <a:extLst>
              <a:ext uri="{FF2B5EF4-FFF2-40B4-BE49-F238E27FC236}">
                <a16:creationId xmlns:a16="http://schemas.microsoft.com/office/drawing/2014/main" id="{EFB68CAE-C1E7-0869-C02D-8538851BE66D}"/>
              </a:ext>
            </a:extLst>
          </p:cNvPr>
          <p:cNvSpPr/>
          <p:nvPr/>
        </p:nvSpPr>
        <p:spPr>
          <a:xfrm>
            <a:off x="32870" y="2501409"/>
            <a:ext cx="2105646" cy="1757247"/>
          </a:xfrm>
          <a:prstGeom prst="donut">
            <a:avLst>
              <a:gd name="adj" fmla="val 2893"/>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7" name="TextBox 46">
            <a:extLst>
              <a:ext uri="{FF2B5EF4-FFF2-40B4-BE49-F238E27FC236}">
                <a16:creationId xmlns:a16="http://schemas.microsoft.com/office/drawing/2014/main" id="{B2AC4AEC-D0AB-33FC-780C-581D6C147098}"/>
              </a:ext>
            </a:extLst>
          </p:cNvPr>
          <p:cNvSpPr txBox="1"/>
          <p:nvPr/>
        </p:nvSpPr>
        <p:spPr>
          <a:xfrm>
            <a:off x="1111404" y="5318896"/>
            <a:ext cx="312906" cy="369332"/>
          </a:xfrm>
          <a:prstGeom prst="rect">
            <a:avLst/>
          </a:prstGeom>
          <a:noFill/>
        </p:spPr>
        <p:txBody>
          <a:bodyPr wrap="none" rtlCol="0">
            <a:spAutoFit/>
          </a:bodyPr>
          <a:lstStyle/>
          <a:p>
            <a:r>
              <a:rPr lang="en-GB" dirty="0"/>
              <a:t>?</a:t>
            </a:r>
          </a:p>
        </p:txBody>
      </p:sp>
      <p:sp>
        <p:nvSpPr>
          <p:cNvPr id="48" name="Down Arrow 47">
            <a:extLst>
              <a:ext uri="{FF2B5EF4-FFF2-40B4-BE49-F238E27FC236}">
                <a16:creationId xmlns:a16="http://schemas.microsoft.com/office/drawing/2014/main" id="{159C9AEF-E3A4-5231-9370-94364A3559C3}"/>
              </a:ext>
            </a:extLst>
          </p:cNvPr>
          <p:cNvSpPr/>
          <p:nvPr/>
        </p:nvSpPr>
        <p:spPr>
          <a:xfrm rot="20860324">
            <a:off x="1052398" y="4281393"/>
            <a:ext cx="101886" cy="1074879"/>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Doughnut 48">
            <a:extLst>
              <a:ext uri="{FF2B5EF4-FFF2-40B4-BE49-F238E27FC236}">
                <a16:creationId xmlns:a16="http://schemas.microsoft.com/office/drawing/2014/main" id="{40439FD8-6C29-3B5D-5DE0-49E01BDBABEC}"/>
              </a:ext>
            </a:extLst>
          </p:cNvPr>
          <p:cNvSpPr/>
          <p:nvPr/>
        </p:nvSpPr>
        <p:spPr>
          <a:xfrm>
            <a:off x="7388942" y="3035822"/>
            <a:ext cx="2517058" cy="823070"/>
          </a:xfrm>
          <a:prstGeom prst="donut">
            <a:avLst>
              <a:gd name="adj" fmla="val 4585"/>
            </a:avLst>
          </a:prstGeom>
          <a:solidFill>
            <a:srgbClr val="376092"/>
          </a:solidFill>
          <a:ln>
            <a:solidFill>
              <a:srgbClr val="37609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0" name="Frame 49">
            <a:extLst>
              <a:ext uri="{FF2B5EF4-FFF2-40B4-BE49-F238E27FC236}">
                <a16:creationId xmlns:a16="http://schemas.microsoft.com/office/drawing/2014/main" id="{1FE7DA7B-3487-DF83-1186-F6B7B3F09D56}"/>
              </a:ext>
            </a:extLst>
          </p:cNvPr>
          <p:cNvSpPr/>
          <p:nvPr/>
        </p:nvSpPr>
        <p:spPr>
          <a:xfrm>
            <a:off x="3917740" y="3905423"/>
            <a:ext cx="1036446" cy="923330"/>
          </a:xfrm>
          <a:prstGeom prst="frame">
            <a:avLst>
              <a:gd name="adj1" fmla="val 4566"/>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 name="TextBox 1">
            <a:extLst>
              <a:ext uri="{FF2B5EF4-FFF2-40B4-BE49-F238E27FC236}">
                <a16:creationId xmlns:a16="http://schemas.microsoft.com/office/drawing/2014/main" id="{BD3F342A-ADE5-419A-5700-40C06CBF90AB}"/>
              </a:ext>
            </a:extLst>
          </p:cNvPr>
          <p:cNvSpPr txBox="1"/>
          <p:nvPr/>
        </p:nvSpPr>
        <p:spPr>
          <a:xfrm>
            <a:off x="7610484" y="5931568"/>
            <a:ext cx="2786340" cy="738664"/>
          </a:xfrm>
          <a:prstGeom prst="rect">
            <a:avLst/>
          </a:prstGeom>
          <a:noFill/>
        </p:spPr>
        <p:txBody>
          <a:bodyPr wrap="none" rtlCol="0">
            <a:spAutoFit/>
          </a:bodyPr>
          <a:lstStyle/>
          <a:p>
            <a:r>
              <a:rPr lang="en-GB" sz="1400" dirty="0"/>
              <a:t>de </a:t>
            </a:r>
            <a:r>
              <a:rPr lang="en-GB" sz="1400" dirty="0" err="1"/>
              <a:t>Rosnay</a:t>
            </a:r>
            <a:r>
              <a:rPr lang="en-GB" sz="1400" dirty="0"/>
              <a:t> et al., QJRMS 2022</a:t>
            </a:r>
          </a:p>
          <a:p>
            <a:r>
              <a:rPr lang="en-GB" sz="1400" b="0" i="0" dirty="0">
                <a:solidFill>
                  <a:srgbClr val="767676"/>
                </a:solidFill>
                <a:effectLst/>
              </a:rPr>
              <a:t> </a:t>
            </a:r>
            <a:r>
              <a:rPr lang="en-GB" sz="1400" b="1" i="0" u="none" strike="noStrike" dirty="0">
                <a:solidFill>
                  <a:srgbClr val="767676"/>
                </a:solidFill>
                <a:effectLst/>
                <a:hlinkClick r:id="rId5"/>
              </a:rPr>
              <a:t>https://doi.org/10.1002/qj.4330</a:t>
            </a:r>
            <a:endParaRPr lang="en-GB" sz="1400" b="0" i="0" dirty="0">
              <a:solidFill>
                <a:srgbClr val="767676"/>
              </a:solidFill>
              <a:effectLst/>
            </a:endParaRPr>
          </a:p>
          <a:p>
            <a:endParaRPr lang="en-GB" sz="1400" dirty="0"/>
          </a:p>
        </p:txBody>
      </p:sp>
    </p:spTree>
    <p:extLst>
      <p:ext uri="{BB962C8B-B14F-4D97-AF65-F5344CB8AC3E}">
        <p14:creationId xmlns:p14="http://schemas.microsoft.com/office/powerpoint/2010/main" val="124185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p:bldP spid="48" grpId="0" animBg="1"/>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2018F-CF5D-8DDB-D424-DCF92FA3CB3F}"/>
              </a:ext>
            </a:extLst>
          </p:cNvPr>
          <p:cNvSpPr>
            <a:spLocks noGrp="1"/>
          </p:cNvSpPr>
          <p:nvPr>
            <p:ph type="title"/>
          </p:nvPr>
        </p:nvSpPr>
        <p:spPr>
          <a:xfrm>
            <a:off x="373571" y="239673"/>
            <a:ext cx="11071177" cy="369332"/>
          </a:xfrm>
        </p:spPr>
        <p:txBody>
          <a:bodyPr/>
          <a:lstStyle/>
          <a:p>
            <a:r>
              <a:rPr lang="en-US" sz="2800" b="1" dirty="0">
                <a:solidFill>
                  <a:srgbClr val="376092"/>
                </a:solidFill>
              </a:rPr>
              <a:t>ECMWF Land Data Assimilation System (LDAS)</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6CD10055-9B5F-8119-B6E8-C03FD5B0F0F8}"/>
                  </a:ext>
                </a:extLst>
              </p14:cNvPr>
              <p14:cNvContentPartPr/>
              <p14:nvPr/>
            </p14:nvContentPartPr>
            <p14:xfrm>
              <a:off x="4453510" y="3733458"/>
              <a:ext cx="360" cy="360"/>
            </p14:xfrm>
          </p:contentPart>
        </mc:Choice>
        <mc:Fallback xmlns="">
          <p:pic>
            <p:nvPicPr>
              <p:cNvPr id="10" name="Ink 9">
                <a:extLst>
                  <a:ext uri="{FF2B5EF4-FFF2-40B4-BE49-F238E27FC236}">
                    <a16:creationId xmlns:a16="http://schemas.microsoft.com/office/drawing/2014/main" id="{6CD10055-9B5F-8119-B6E8-C03FD5B0F0F8}"/>
                  </a:ext>
                </a:extLst>
              </p:cNvPr>
              <p:cNvPicPr/>
              <p:nvPr/>
            </p:nvPicPr>
            <p:blipFill>
              <a:blip r:embed="rId4"/>
              <a:stretch>
                <a:fillRect/>
              </a:stretch>
            </p:blipFill>
            <p:spPr>
              <a:xfrm>
                <a:off x="4390510" y="3670458"/>
                <a:ext cx="126000" cy="126000"/>
              </a:xfrm>
              <a:prstGeom prst="rect">
                <a:avLst/>
              </a:prstGeom>
            </p:spPr>
          </p:pic>
        </mc:Fallback>
      </mc:AlternateContent>
      <p:grpSp>
        <p:nvGrpSpPr>
          <p:cNvPr id="23" name="Group 22">
            <a:extLst>
              <a:ext uri="{FF2B5EF4-FFF2-40B4-BE49-F238E27FC236}">
                <a16:creationId xmlns:a16="http://schemas.microsoft.com/office/drawing/2014/main" id="{A57449F7-ABC7-7F9A-2B76-A5F8E28C4BD1}"/>
              </a:ext>
            </a:extLst>
          </p:cNvPr>
          <p:cNvGrpSpPr/>
          <p:nvPr/>
        </p:nvGrpSpPr>
        <p:grpSpPr>
          <a:xfrm>
            <a:off x="5641127" y="956886"/>
            <a:ext cx="1517059" cy="801389"/>
            <a:chOff x="250781" y="1035011"/>
            <a:chExt cx="1990165" cy="959654"/>
          </a:xfrm>
        </p:grpSpPr>
        <p:sp>
          <p:nvSpPr>
            <p:cNvPr id="6" name="Oval 5">
              <a:extLst>
                <a:ext uri="{FF2B5EF4-FFF2-40B4-BE49-F238E27FC236}">
                  <a16:creationId xmlns:a16="http://schemas.microsoft.com/office/drawing/2014/main" id="{0388FBE6-022A-686A-E986-69B1778BFDD8}"/>
                </a:ext>
              </a:extLst>
            </p:cNvPr>
            <p:cNvSpPr/>
            <p:nvPr/>
          </p:nvSpPr>
          <p:spPr>
            <a:xfrm>
              <a:off x="250781" y="1035011"/>
              <a:ext cx="1990165" cy="959654"/>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EA1B7768-0D86-CEEB-FD99-C66EC090E7DE}"/>
                </a:ext>
              </a:extLst>
            </p:cNvPr>
            <p:cNvSpPr txBox="1"/>
            <p:nvPr/>
          </p:nvSpPr>
          <p:spPr>
            <a:xfrm>
              <a:off x="464351" y="1236813"/>
              <a:ext cx="1563022" cy="552838"/>
            </a:xfrm>
            <a:prstGeom prst="rect">
              <a:avLst/>
            </a:prstGeom>
            <a:noFill/>
          </p:spPr>
          <p:txBody>
            <a:bodyPr wrap="square" rtlCol="0">
              <a:spAutoFit/>
            </a:bodyPr>
            <a:lstStyle/>
            <a:p>
              <a:pPr algn="ctr"/>
              <a:r>
                <a:rPr lang="en-US" sz="1200" i="1" dirty="0"/>
                <a:t>in-situ</a:t>
              </a:r>
              <a:r>
                <a:rPr lang="en-US" sz="1200" dirty="0"/>
                <a:t> T2m + RH2m</a:t>
              </a:r>
            </a:p>
          </p:txBody>
        </p:sp>
      </p:grpSp>
      <p:grpSp>
        <p:nvGrpSpPr>
          <p:cNvPr id="24" name="Group 23">
            <a:extLst>
              <a:ext uri="{FF2B5EF4-FFF2-40B4-BE49-F238E27FC236}">
                <a16:creationId xmlns:a16="http://schemas.microsoft.com/office/drawing/2014/main" id="{AB50BF67-77E0-6FCD-E43C-6FC6F54FBE9A}"/>
              </a:ext>
            </a:extLst>
          </p:cNvPr>
          <p:cNvGrpSpPr/>
          <p:nvPr/>
        </p:nvGrpSpPr>
        <p:grpSpPr>
          <a:xfrm>
            <a:off x="2124176" y="956886"/>
            <a:ext cx="1517059" cy="801389"/>
            <a:chOff x="250781" y="1035011"/>
            <a:chExt cx="1990165" cy="959654"/>
          </a:xfrm>
        </p:grpSpPr>
        <p:sp>
          <p:nvSpPr>
            <p:cNvPr id="25" name="Oval 24">
              <a:extLst>
                <a:ext uri="{FF2B5EF4-FFF2-40B4-BE49-F238E27FC236}">
                  <a16:creationId xmlns:a16="http://schemas.microsoft.com/office/drawing/2014/main" id="{B4615D14-865C-6F5D-570C-C884896C0BD5}"/>
                </a:ext>
              </a:extLst>
            </p:cNvPr>
            <p:cNvSpPr/>
            <p:nvPr/>
          </p:nvSpPr>
          <p:spPr>
            <a:xfrm>
              <a:off x="250781" y="1035011"/>
              <a:ext cx="1990165" cy="959654"/>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4548E11F-9723-B38E-A862-97433FE007DF}"/>
                </a:ext>
              </a:extLst>
            </p:cNvPr>
            <p:cNvSpPr txBox="1"/>
            <p:nvPr/>
          </p:nvSpPr>
          <p:spPr>
            <a:xfrm>
              <a:off x="464351" y="1236812"/>
              <a:ext cx="1563022" cy="552838"/>
            </a:xfrm>
            <a:prstGeom prst="rect">
              <a:avLst/>
            </a:prstGeom>
            <a:noFill/>
          </p:spPr>
          <p:txBody>
            <a:bodyPr wrap="square" rtlCol="0">
              <a:spAutoFit/>
            </a:bodyPr>
            <a:lstStyle/>
            <a:p>
              <a:pPr algn="ctr"/>
              <a:r>
                <a:rPr lang="en-US" sz="1200" i="1" dirty="0"/>
                <a:t>satellite</a:t>
              </a:r>
              <a:r>
                <a:rPr lang="en-US" sz="1200" dirty="0"/>
                <a:t> ASCAT SSM</a:t>
              </a:r>
            </a:p>
          </p:txBody>
        </p:sp>
      </p:grpSp>
      <p:grpSp>
        <p:nvGrpSpPr>
          <p:cNvPr id="27" name="Group 26">
            <a:extLst>
              <a:ext uri="{FF2B5EF4-FFF2-40B4-BE49-F238E27FC236}">
                <a16:creationId xmlns:a16="http://schemas.microsoft.com/office/drawing/2014/main" id="{E6148486-39D1-9E1E-DABF-55E743A1B1CE}"/>
              </a:ext>
            </a:extLst>
          </p:cNvPr>
          <p:cNvGrpSpPr/>
          <p:nvPr/>
        </p:nvGrpSpPr>
        <p:grpSpPr>
          <a:xfrm>
            <a:off x="3882651" y="955543"/>
            <a:ext cx="1517059" cy="801389"/>
            <a:chOff x="250781" y="1035011"/>
            <a:chExt cx="1990165" cy="959654"/>
          </a:xfrm>
        </p:grpSpPr>
        <p:sp>
          <p:nvSpPr>
            <p:cNvPr id="28" name="Oval 27">
              <a:extLst>
                <a:ext uri="{FF2B5EF4-FFF2-40B4-BE49-F238E27FC236}">
                  <a16:creationId xmlns:a16="http://schemas.microsoft.com/office/drawing/2014/main" id="{60B716EF-B9EB-9902-4387-E2CD2730E741}"/>
                </a:ext>
              </a:extLst>
            </p:cNvPr>
            <p:cNvSpPr/>
            <p:nvPr/>
          </p:nvSpPr>
          <p:spPr>
            <a:xfrm>
              <a:off x="250781" y="1035011"/>
              <a:ext cx="1990165" cy="959654"/>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49A8063A-003C-C862-ED0F-A60F0FDA3E9B}"/>
                </a:ext>
              </a:extLst>
            </p:cNvPr>
            <p:cNvSpPr txBox="1"/>
            <p:nvPr/>
          </p:nvSpPr>
          <p:spPr>
            <a:xfrm>
              <a:off x="457863" y="1127850"/>
              <a:ext cx="1563022" cy="773974"/>
            </a:xfrm>
            <a:prstGeom prst="rect">
              <a:avLst/>
            </a:prstGeom>
            <a:noFill/>
          </p:spPr>
          <p:txBody>
            <a:bodyPr wrap="square" rtlCol="0">
              <a:spAutoFit/>
            </a:bodyPr>
            <a:lstStyle/>
            <a:p>
              <a:pPr algn="ctr"/>
              <a:r>
                <a:rPr lang="en-US" sz="1200" i="1" dirty="0"/>
                <a:t>satellite</a:t>
              </a:r>
              <a:r>
                <a:rPr lang="en-US" sz="1200" dirty="0"/>
                <a:t> </a:t>
              </a:r>
            </a:p>
            <a:p>
              <a:pPr algn="ctr"/>
              <a:r>
                <a:rPr lang="en-US" sz="1200" dirty="0"/>
                <a:t>SMOS SSM NN</a:t>
              </a:r>
            </a:p>
          </p:txBody>
        </p:sp>
      </p:grpSp>
      <p:grpSp>
        <p:nvGrpSpPr>
          <p:cNvPr id="30" name="Group 29">
            <a:extLst>
              <a:ext uri="{FF2B5EF4-FFF2-40B4-BE49-F238E27FC236}">
                <a16:creationId xmlns:a16="http://schemas.microsoft.com/office/drawing/2014/main" id="{D581A90A-6CB5-569B-915F-F64CCE37F636}"/>
              </a:ext>
            </a:extLst>
          </p:cNvPr>
          <p:cNvGrpSpPr/>
          <p:nvPr/>
        </p:nvGrpSpPr>
        <p:grpSpPr>
          <a:xfrm>
            <a:off x="8662560" y="955541"/>
            <a:ext cx="1517059" cy="801389"/>
            <a:chOff x="250781" y="1035011"/>
            <a:chExt cx="1990165" cy="959654"/>
          </a:xfrm>
        </p:grpSpPr>
        <p:sp>
          <p:nvSpPr>
            <p:cNvPr id="31" name="Oval 30">
              <a:extLst>
                <a:ext uri="{FF2B5EF4-FFF2-40B4-BE49-F238E27FC236}">
                  <a16:creationId xmlns:a16="http://schemas.microsoft.com/office/drawing/2014/main" id="{3DC02CB4-9C03-B751-32FF-361C7DF7CACF}"/>
                </a:ext>
              </a:extLst>
            </p:cNvPr>
            <p:cNvSpPr/>
            <p:nvPr/>
          </p:nvSpPr>
          <p:spPr>
            <a:xfrm>
              <a:off x="250781" y="1035011"/>
              <a:ext cx="1990165" cy="959654"/>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8B48831-3794-5F7B-D6F0-2780EB810826}"/>
                </a:ext>
              </a:extLst>
            </p:cNvPr>
            <p:cNvSpPr txBox="1"/>
            <p:nvPr/>
          </p:nvSpPr>
          <p:spPr>
            <a:xfrm>
              <a:off x="464351" y="1235206"/>
              <a:ext cx="1563022" cy="552838"/>
            </a:xfrm>
            <a:prstGeom prst="rect">
              <a:avLst/>
            </a:prstGeom>
            <a:noFill/>
          </p:spPr>
          <p:txBody>
            <a:bodyPr wrap="square" rtlCol="0">
              <a:spAutoFit/>
            </a:bodyPr>
            <a:lstStyle/>
            <a:p>
              <a:pPr algn="ctr"/>
              <a:r>
                <a:rPr lang="en-US" sz="1200" i="1" dirty="0"/>
                <a:t>in-situ</a:t>
              </a:r>
              <a:r>
                <a:rPr lang="en-US" sz="1200" dirty="0"/>
                <a:t> Snow Depth</a:t>
              </a:r>
            </a:p>
          </p:txBody>
        </p:sp>
      </p:grpSp>
      <p:grpSp>
        <p:nvGrpSpPr>
          <p:cNvPr id="33" name="Group 32">
            <a:extLst>
              <a:ext uri="{FF2B5EF4-FFF2-40B4-BE49-F238E27FC236}">
                <a16:creationId xmlns:a16="http://schemas.microsoft.com/office/drawing/2014/main" id="{BD1C44DE-1261-E3B5-BE66-5EFA27E9A607}"/>
              </a:ext>
            </a:extLst>
          </p:cNvPr>
          <p:cNvGrpSpPr/>
          <p:nvPr/>
        </p:nvGrpSpPr>
        <p:grpSpPr>
          <a:xfrm>
            <a:off x="10421035" y="952857"/>
            <a:ext cx="1517059" cy="801389"/>
            <a:chOff x="250781" y="1035011"/>
            <a:chExt cx="1990165" cy="959654"/>
          </a:xfrm>
        </p:grpSpPr>
        <p:sp>
          <p:nvSpPr>
            <p:cNvPr id="34" name="Oval 33">
              <a:extLst>
                <a:ext uri="{FF2B5EF4-FFF2-40B4-BE49-F238E27FC236}">
                  <a16:creationId xmlns:a16="http://schemas.microsoft.com/office/drawing/2014/main" id="{AE154FD2-EA72-49ED-9317-CCE823017AC9}"/>
                </a:ext>
              </a:extLst>
            </p:cNvPr>
            <p:cNvSpPr/>
            <p:nvPr/>
          </p:nvSpPr>
          <p:spPr>
            <a:xfrm>
              <a:off x="250781" y="1035011"/>
              <a:ext cx="1990165" cy="959654"/>
            </a:xfrm>
            <a:prstGeom prst="ellipse">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4117CCC-4616-D370-BAE3-3873034A83FA}"/>
                </a:ext>
              </a:extLst>
            </p:cNvPr>
            <p:cNvSpPr txBox="1"/>
            <p:nvPr/>
          </p:nvSpPr>
          <p:spPr>
            <a:xfrm>
              <a:off x="464351" y="1233599"/>
              <a:ext cx="1563022" cy="552838"/>
            </a:xfrm>
            <a:prstGeom prst="rect">
              <a:avLst/>
            </a:prstGeom>
            <a:noFill/>
          </p:spPr>
          <p:txBody>
            <a:bodyPr wrap="square" rtlCol="0">
              <a:spAutoFit/>
            </a:bodyPr>
            <a:lstStyle/>
            <a:p>
              <a:pPr algn="ctr"/>
              <a:r>
                <a:rPr lang="en-US" sz="1200" i="1" dirty="0"/>
                <a:t>satellite</a:t>
              </a:r>
              <a:r>
                <a:rPr lang="en-US" sz="1200" dirty="0"/>
                <a:t> IMS Snow Cover</a:t>
              </a:r>
            </a:p>
          </p:txBody>
        </p:sp>
      </p:grpSp>
      <p:sp>
        <p:nvSpPr>
          <p:cNvPr id="36" name="Rounded Rectangle 35">
            <a:extLst>
              <a:ext uri="{FF2B5EF4-FFF2-40B4-BE49-F238E27FC236}">
                <a16:creationId xmlns:a16="http://schemas.microsoft.com/office/drawing/2014/main" id="{4D5A4F2E-5B23-66BD-1D82-344F06803F4E}"/>
              </a:ext>
            </a:extLst>
          </p:cNvPr>
          <p:cNvSpPr/>
          <p:nvPr/>
        </p:nvSpPr>
        <p:spPr>
          <a:xfrm>
            <a:off x="5642519" y="2388138"/>
            <a:ext cx="1517059" cy="906780"/>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FDB904C4-119D-DB83-6BC6-FF3B6EB0E31D}"/>
              </a:ext>
            </a:extLst>
          </p:cNvPr>
          <p:cNvSpPr/>
          <p:nvPr/>
        </p:nvSpPr>
        <p:spPr>
          <a:xfrm>
            <a:off x="9583891" y="2368355"/>
            <a:ext cx="1517059" cy="906780"/>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cxnSp>
        <p:nvCxnSpPr>
          <p:cNvPr id="45" name="Curved Connector 44">
            <a:extLst>
              <a:ext uri="{FF2B5EF4-FFF2-40B4-BE49-F238E27FC236}">
                <a16:creationId xmlns:a16="http://schemas.microsoft.com/office/drawing/2014/main" id="{CEB25761-502B-B6D2-1949-348AAE36EC4C}"/>
              </a:ext>
            </a:extLst>
          </p:cNvPr>
          <p:cNvCxnSpPr>
            <a:cxnSpLocks/>
            <a:stCxn id="34" idx="4"/>
            <a:endCxn id="37" idx="0"/>
          </p:cNvCxnSpPr>
          <p:nvPr/>
        </p:nvCxnSpPr>
        <p:spPr>
          <a:xfrm rot="5400000">
            <a:off x="10453939" y="1642728"/>
            <a:ext cx="614109" cy="837144"/>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7" name="Curved Connector 46">
            <a:extLst>
              <a:ext uri="{FF2B5EF4-FFF2-40B4-BE49-F238E27FC236}">
                <a16:creationId xmlns:a16="http://schemas.microsoft.com/office/drawing/2014/main" id="{F4E36000-A871-5BC9-E57E-63D19684B090}"/>
              </a:ext>
            </a:extLst>
          </p:cNvPr>
          <p:cNvCxnSpPr>
            <a:cxnSpLocks/>
            <a:stCxn id="31" idx="4"/>
            <a:endCxn id="37" idx="0"/>
          </p:cNvCxnSpPr>
          <p:nvPr/>
        </p:nvCxnSpPr>
        <p:spPr>
          <a:xfrm rot="16200000" flipH="1">
            <a:off x="9576043" y="1601976"/>
            <a:ext cx="611425" cy="921331"/>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52" name="Straight Arrow Connector 51">
            <a:extLst>
              <a:ext uri="{FF2B5EF4-FFF2-40B4-BE49-F238E27FC236}">
                <a16:creationId xmlns:a16="http://schemas.microsoft.com/office/drawing/2014/main" id="{047105EB-AE84-74B1-0946-EE9F9B3A0DA3}"/>
              </a:ext>
            </a:extLst>
          </p:cNvPr>
          <p:cNvCxnSpPr>
            <a:cxnSpLocks/>
            <a:stCxn id="6" idx="4"/>
            <a:endCxn id="36" idx="0"/>
          </p:cNvCxnSpPr>
          <p:nvPr/>
        </p:nvCxnSpPr>
        <p:spPr>
          <a:xfrm>
            <a:off x="6399657" y="1758275"/>
            <a:ext cx="1392" cy="629863"/>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3" name="TextBox 52">
            <a:extLst>
              <a:ext uri="{FF2B5EF4-FFF2-40B4-BE49-F238E27FC236}">
                <a16:creationId xmlns:a16="http://schemas.microsoft.com/office/drawing/2014/main" id="{205F7CBC-489C-1A03-3FF5-2C8F99157B88}"/>
              </a:ext>
            </a:extLst>
          </p:cNvPr>
          <p:cNvSpPr txBox="1"/>
          <p:nvPr/>
        </p:nvSpPr>
        <p:spPr>
          <a:xfrm>
            <a:off x="5803927" y="2518359"/>
            <a:ext cx="1191457" cy="646331"/>
          </a:xfrm>
          <a:prstGeom prst="rect">
            <a:avLst/>
          </a:prstGeom>
          <a:noFill/>
        </p:spPr>
        <p:txBody>
          <a:bodyPr wrap="square" rtlCol="0">
            <a:spAutoFit/>
          </a:bodyPr>
          <a:lstStyle/>
          <a:p>
            <a:pPr algn="ctr"/>
            <a:r>
              <a:rPr lang="en-US" sz="1200" i="1" dirty="0"/>
              <a:t>2D Optimal Interpolation </a:t>
            </a:r>
            <a:r>
              <a:rPr lang="en-US" sz="1200" dirty="0"/>
              <a:t>T2m, RH2m</a:t>
            </a:r>
          </a:p>
        </p:txBody>
      </p:sp>
      <p:sp>
        <p:nvSpPr>
          <p:cNvPr id="54" name="TextBox 53">
            <a:extLst>
              <a:ext uri="{FF2B5EF4-FFF2-40B4-BE49-F238E27FC236}">
                <a16:creationId xmlns:a16="http://schemas.microsoft.com/office/drawing/2014/main" id="{483C30BE-5AEA-21BC-1C80-0DE05CF8FF21}"/>
              </a:ext>
            </a:extLst>
          </p:cNvPr>
          <p:cNvSpPr txBox="1"/>
          <p:nvPr/>
        </p:nvSpPr>
        <p:spPr>
          <a:xfrm>
            <a:off x="9746693" y="2498577"/>
            <a:ext cx="1191457" cy="646331"/>
          </a:xfrm>
          <a:prstGeom prst="rect">
            <a:avLst/>
          </a:prstGeom>
          <a:noFill/>
        </p:spPr>
        <p:txBody>
          <a:bodyPr wrap="square" rtlCol="0">
            <a:spAutoFit/>
          </a:bodyPr>
          <a:lstStyle/>
          <a:p>
            <a:pPr algn="ctr"/>
            <a:r>
              <a:rPr lang="en-US" sz="1200" i="1" dirty="0"/>
              <a:t>2D Optimal Interpolation </a:t>
            </a:r>
            <a:r>
              <a:rPr lang="en-US" sz="1200" dirty="0"/>
              <a:t>Snow Depth</a:t>
            </a:r>
          </a:p>
        </p:txBody>
      </p:sp>
      <p:sp>
        <p:nvSpPr>
          <p:cNvPr id="55" name="Rounded Rectangle 54">
            <a:extLst>
              <a:ext uri="{FF2B5EF4-FFF2-40B4-BE49-F238E27FC236}">
                <a16:creationId xmlns:a16="http://schemas.microsoft.com/office/drawing/2014/main" id="{D9D2A447-0C07-53EA-E49D-99624A9B4046}"/>
              </a:ext>
            </a:extLst>
          </p:cNvPr>
          <p:cNvSpPr/>
          <p:nvPr/>
        </p:nvSpPr>
        <p:spPr>
          <a:xfrm>
            <a:off x="2995614" y="3772451"/>
            <a:ext cx="1517059" cy="906780"/>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200" i="1" dirty="0">
                <a:solidFill>
                  <a:schemeClr val="tx1"/>
                </a:solidFill>
              </a:rPr>
              <a:t>Simplified Extended KF </a:t>
            </a:r>
            <a:r>
              <a:rPr lang="en-US" sz="1200" dirty="0">
                <a:solidFill>
                  <a:schemeClr val="tx1"/>
                </a:solidFill>
              </a:rPr>
              <a:t>SM1, SM2, SM3</a:t>
            </a:r>
          </a:p>
        </p:txBody>
      </p:sp>
      <p:sp>
        <p:nvSpPr>
          <p:cNvPr id="57" name="Rounded Rectangle 56">
            <a:extLst>
              <a:ext uri="{FF2B5EF4-FFF2-40B4-BE49-F238E27FC236}">
                <a16:creationId xmlns:a16="http://schemas.microsoft.com/office/drawing/2014/main" id="{1C7A5EFB-292A-B99A-A96D-8C0296DF29EB}"/>
              </a:ext>
            </a:extLst>
          </p:cNvPr>
          <p:cNvSpPr/>
          <p:nvPr/>
        </p:nvSpPr>
        <p:spPr>
          <a:xfrm>
            <a:off x="5641125" y="5447724"/>
            <a:ext cx="1517059" cy="906780"/>
          </a:xfrm>
          <a:prstGeom prst="round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200" dirty="0">
                <a:solidFill>
                  <a:schemeClr val="tx1"/>
                </a:solidFill>
              </a:rPr>
              <a:t>Analysed control vector: </a:t>
            </a:r>
          </a:p>
          <a:p>
            <a:pPr algn="ctr"/>
            <a:r>
              <a:rPr lang="en-US" sz="1200" dirty="0">
                <a:solidFill>
                  <a:schemeClr val="tx1"/>
                </a:solidFill>
              </a:rPr>
              <a:t>(SM, ST, SnowD, Tsoil, Tsnow)</a:t>
            </a:r>
          </a:p>
        </p:txBody>
      </p:sp>
      <p:sp>
        <p:nvSpPr>
          <p:cNvPr id="58" name="Rounded Rectangle 57">
            <a:extLst>
              <a:ext uri="{FF2B5EF4-FFF2-40B4-BE49-F238E27FC236}">
                <a16:creationId xmlns:a16="http://schemas.microsoft.com/office/drawing/2014/main" id="{12211895-4FD6-9CAB-6EA8-5C6AC36A17F6}"/>
              </a:ext>
            </a:extLst>
          </p:cNvPr>
          <p:cNvSpPr/>
          <p:nvPr/>
        </p:nvSpPr>
        <p:spPr>
          <a:xfrm>
            <a:off x="7797234" y="3773718"/>
            <a:ext cx="1517059" cy="906780"/>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200" i="1" dirty="0">
                <a:solidFill>
                  <a:schemeClr val="tx1"/>
                </a:solidFill>
              </a:rPr>
              <a:t>1D Optimal Interpolation </a:t>
            </a:r>
          </a:p>
          <a:p>
            <a:pPr algn="ctr"/>
            <a:r>
              <a:rPr lang="en-US" sz="1200" dirty="0">
                <a:solidFill>
                  <a:schemeClr val="tx1"/>
                </a:solidFill>
              </a:rPr>
              <a:t>Tsoil, Tsnow</a:t>
            </a:r>
          </a:p>
        </p:txBody>
      </p:sp>
      <p:cxnSp>
        <p:nvCxnSpPr>
          <p:cNvPr id="60" name="Curved Connector 59">
            <a:extLst>
              <a:ext uri="{FF2B5EF4-FFF2-40B4-BE49-F238E27FC236}">
                <a16:creationId xmlns:a16="http://schemas.microsoft.com/office/drawing/2014/main" id="{189EEAC1-AB8D-E46B-6ACF-94DC16762B39}"/>
              </a:ext>
            </a:extLst>
          </p:cNvPr>
          <p:cNvCxnSpPr>
            <a:cxnSpLocks/>
            <a:stCxn id="36" idx="2"/>
            <a:endCxn id="55" idx="3"/>
          </p:cNvCxnSpPr>
          <p:nvPr/>
        </p:nvCxnSpPr>
        <p:spPr>
          <a:xfrm rot="5400000">
            <a:off x="4991400" y="2816191"/>
            <a:ext cx="930923" cy="1888376"/>
          </a:xfrm>
          <a:prstGeom prst="curvedConnector2">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36" name="Curved Connector 1035">
            <a:extLst>
              <a:ext uri="{FF2B5EF4-FFF2-40B4-BE49-F238E27FC236}">
                <a16:creationId xmlns:a16="http://schemas.microsoft.com/office/drawing/2014/main" id="{1C9932D1-7730-5A96-CFB4-4D223D248CB3}"/>
              </a:ext>
            </a:extLst>
          </p:cNvPr>
          <p:cNvCxnSpPr>
            <a:cxnSpLocks/>
            <a:stCxn id="25" idx="4"/>
            <a:endCxn id="55" idx="0"/>
          </p:cNvCxnSpPr>
          <p:nvPr/>
        </p:nvCxnSpPr>
        <p:spPr>
          <a:xfrm rot="16200000" flipH="1">
            <a:off x="2311337" y="2329644"/>
            <a:ext cx="2014176" cy="871438"/>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38" name="Curved Connector 1037">
            <a:extLst>
              <a:ext uri="{FF2B5EF4-FFF2-40B4-BE49-F238E27FC236}">
                <a16:creationId xmlns:a16="http://schemas.microsoft.com/office/drawing/2014/main" id="{015D0E4E-CF1B-177F-7A37-B91219FBE2F1}"/>
              </a:ext>
            </a:extLst>
          </p:cNvPr>
          <p:cNvCxnSpPr>
            <a:cxnSpLocks/>
            <a:stCxn id="28" idx="4"/>
            <a:endCxn id="55" idx="0"/>
          </p:cNvCxnSpPr>
          <p:nvPr/>
        </p:nvCxnSpPr>
        <p:spPr>
          <a:xfrm rot="5400000">
            <a:off x="3189904" y="2321173"/>
            <a:ext cx="2015519" cy="887037"/>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40" name="Curved Connector 1039">
            <a:extLst>
              <a:ext uri="{FF2B5EF4-FFF2-40B4-BE49-F238E27FC236}">
                <a16:creationId xmlns:a16="http://schemas.microsoft.com/office/drawing/2014/main" id="{9B48DCC1-3F4A-9D04-13B6-6AAD1AB9BC73}"/>
              </a:ext>
            </a:extLst>
          </p:cNvPr>
          <p:cNvCxnSpPr>
            <a:cxnSpLocks/>
            <a:stCxn id="36" idx="2"/>
            <a:endCxn id="58" idx="1"/>
          </p:cNvCxnSpPr>
          <p:nvPr/>
        </p:nvCxnSpPr>
        <p:spPr>
          <a:xfrm rot="16200000" flipH="1">
            <a:off x="6633046" y="3062920"/>
            <a:ext cx="932190" cy="1396185"/>
          </a:xfrm>
          <a:prstGeom prst="curvedConnector2">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42" name="Curved Connector 1041">
            <a:extLst>
              <a:ext uri="{FF2B5EF4-FFF2-40B4-BE49-F238E27FC236}">
                <a16:creationId xmlns:a16="http://schemas.microsoft.com/office/drawing/2014/main" id="{0148809A-3C61-EA73-251D-34364A96409A}"/>
              </a:ext>
            </a:extLst>
          </p:cNvPr>
          <p:cNvCxnSpPr>
            <a:cxnSpLocks/>
            <a:stCxn id="37" idx="2"/>
            <a:endCxn id="57" idx="3"/>
          </p:cNvCxnSpPr>
          <p:nvPr/>
        </p:nvCxnSpPr>
        <p:spPr>
          <a:xfrm rot="5400000">
            <a:off x="7437314" y="2996006"/>
            <a:ext cx="2625979" cy="3184237"/>
          </a:xfrm>
          <a:prstGeom prst="curvedConnector2">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44" name="Curved Connector 1043">
            <a:extLst>
              <a:ext uri="{FF2B5EF4-FFF2-40B4-BE49-F238E27FC236}">
                <a16:creationId xmlns:a16="http://schemas.microsoft.com/office/drawing/2014/main" id="{2BDFB96D-4193-E26E-F7C4-8CA3E0BD6BD4}"/>
              </a:ext>
            </a:extLst>
          </p:cNvPr>
          <p:cNvCxnSpPr>
            <a:cxnSpLocks/>
            <a:stCxn id="58" idx="2"/>
            <a:endCxn id="57" idx="0"/>
          </p:cNvCxnSpPr>
          <p:nvPr/>
        </p:nvCxnSpPr>
        <p:spPr>
          <a:xfrm rot="5400000">
            <a:off x="7094097" y="3986057"/>
            <a:ext cx="767226" cy="2156109"/>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46" name="Curved Connector 1045">
            <a:extLst>
              <a:ext uri="{FF2B5EF4-FFF2-40B4-BE49-F238E27FC236}">
                <a16:creationId xmlns:a16="http://schemas.microsoft.com/office/drawing/2014/main" id="{96420658-C5BA-7F4F-69BD-36DEC6B94C16}"/>
              </a:ext>
            </a:extLst>
          </p:cNvPr>
          <p:cNvCxnSpPr>
            <a:cxnSpLocks/>
            <a:stCxn id="55" idx="2"/>
            <a:endCxn id="57" idx="0"/>
          </p:cNvCxnSpPr>
          <p:nvPr/>
        </p:nvCxnSpPr>
        <p:spPr>
          <a:xfrm rot="16200000" flipH="1">
            <a:off x="4692653" y="3740721"/>
            <a:ext cx="768493" cy="2645511"/>
          </a:xfrm>
          <a:prstGeom prst="curvedConnector3">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73" name="Straight Arrow Connector 1072">
            <a:extLst>
              <a:ext uri="{FF2B5EF4-FFF2-40B4-BE49-F238E27FC236}">
                <a16:creationId xmlns:a16="http://schemas.microsoft.com/office/drawing/2014/main" id="{7DC99A72-0398-5790-4579-32E70EA46CDF}"/>
              </a:ext>
            </a:extLst>
          </p:cNvPr>
          <p:cNvCxnSpPr>
            <a:stCxn id="36" idx="2"/>
            <a:endCxn id="57" idx="0"/>
          </p:cNvCxnSpPr>
          <p:nvPr/>
        </p:nvCxnSpPr>
        <p:spPr>
          <a:xfrm flipH="1">
            <a:off x="6399655" y="3294918"/>
            <a:ext cx="1394" cy="2152806"/>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82" name="TextBox 1081">
            <a:extLst>
              <a:ext uri="{FF2B5EF4-FFF2-40B4-BE49-F238E27FC236}">
                <a16:creationId xmlns:a16="http://schemas.microsoft.com/office/drawing/2014/main" id="{695D4D5B-647D-E468-3318-2C4412327D53}"/>
              </a:ext>
            </a:extLst>
          </p:cNvPr>
          <p:cNvSpPr txBox="1"/>
          <p:nvPr/>
        </p:nvSpPr>
        <p:spPr>
          <a:xfrm>
            <a:off x="327730" y="1171569"/>
            <a:ext cx="1544012"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Observations</a:t>
            </a:r>
          </a:p>
        </p:txBody>
      </p:sp>
      <p:sp>
        <p:nvSpPr>
          <p:cNvPr id="1083" name="TextBox 1082">
            <a:extLst>
              <a:ext uri="{FF2B5EF4-FFF2-40B4-BE49-F238E27FC236}">
                <a16:creationId xmlns:a16="http://schemas.microsoft.com/office/drawing/2014/main" id="{D2AB99A6-6F82-CD37-C539-2E4DE970C292}"/>
              </a:ext>
            </a:extLst>
          </p:cNvPr>
          <p:cNvSpPr txBox="1"/>
          <p:nvPr/>
        </p:nvSpPr>
        <p:spPr>
          <a:xfrm>
            <a:off x="327730" y="3351675"/>
            <a:ext cx="1415772"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dirty="0"/>
              <a:t>Assimilation</a:t>
            </a:r>
          </a:p>
        </p:txBody>
      </p:sp>
      <p:sp>
        <p:nvSpPr>
          <p:cNvPr id="1084" name="TextBox 1083">
            <a:extLst>
              <a:ext uri="{FF2B5EF4-FFF2-40B4-BE49-F238E27FC236}">
                <a16:creationId xmlns:a16="http://schemas.microsoft.com/office/drawing/2014/main" id="{4592AE59-0D32-0F5A-87A6-49BB204689C2}"/>
              </a:ext>
            </a:extLst>
          </p:cNvPr>
          <p:cNvSpPr txBox="1"/>
          <p:nvPr/>
        </p:nvSpPr>
        <p:spPr>
          <a:xfrm>
            <a:off x="327730" y="5531781"/>
            <a:ext cx="877163"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Output</a:t>
            </a:r>
          </a:p>
        </p:txBody>
      </p:sp>
      <p:sp>
        <p:nvSpPr>
          <p:cNvPr id="3" name="TextBox 2">
            <a:extLst>
              <a:ext uri="{FF2B5EF4-FFF2-40B4-BE49-F238E27FC236}">
                <a16:creationId xmlns:a16="http://schemas.microsoft.com/office/drawing/2014/main" id="{1C8D1EBE-3535-3C19-8017-6181FC1B77E9}"/>
              </a:ext>
            </a:extLst>
          </p:cNvPr>
          <p:cNvSpPr txBox="1"/>
          <p:nvPr/>
        </p:nvSpPr>
        <p:spPr>
          <a:xfrm>
            <a:off x="143907" y="3849981"/>
            <a:ext cx="2938507" cy="923330"/>
          </a:xfrm>
          <a:prstGeom prst="rect">
            <a:avLst/>
          </a:prstGeom>
          <a:noFill/>
        </p:spPr>
        <p:txBody>
          <a:bodyPr wrap="square" rtlCol="0">
            <a:spAutoFit/>
          </a:bodyPr>
          <a:lstStyle/>
          <a:p>
            <a:r>
              <a:rPr lang="en-GB" dirty="0"/>
              <a:t>SEKF Jacobians based on the Ensemble Data Assimilation (EDA) spread</a:t>
            </a:r>
          </a:p>
        </p:txBody>
      </p:sp>
      <p:sp>
        <p:nvSpPr>
          <p:cNvPr id="4" name="TextBox 3">
            <a:extLst>
              <a:ext uri="{FF2B5EF4-FFF2-40B4-BE49-F238E27FC236}">
                <a16:creationId xmlns:a16="http://schemas.microsoft.com/office/drawing/2014/main" id="{3A860FD9-8EAE-0427-0960-F4123186CA07}"/>
              </a:ext>
            </a:extLst>
          </p:cNvPr>
          <p:cNvSpPr txBox="1"/>
          <p:nvPr/>
        </p:nvSpPr>
        <p:spPr>
          <a:xfrm>
            <a:off x="9421090" y="5531781"/>
            <a:ext cx="1915909" cy="369332"/>
          </a:xfrm>
          <a:prstGeom prst="rect">
            <a:avLst/>
          </a:prstGeom>
          <a:noFill/>
        </p:spPr>
        <p:txBody>
          <a:bodyPr wrap="none" rtlCol="0">
            <a:spAutoFit/>
          </a:bodyPr>
          <a:lstStyle/>
          <a:p>
            <a:r>
              <a:rPr lang="en-GB" dirty="0"/>
              <a:t>Ewan </a:t>
            </a:r>
            <a:r>
              <a:rPr lang="en-GB" dirty="0" err="1"/>
              <a:t>Pinnington</a:t>
            </a:r>
            <a:endParaRPr lang="en-GB" dirty="0"/>
          </a:p>
        </p:txBody>
      </p:sp>
      <p:cxnSp>
        <p:nvCxnSpPr>
          <p:cNvPr id="5" name="Curved Connector 4">
            <a:extLst>
              <a:ext uri="{FF2B5EF4-FFF2-40B4-BE49-F238E27FC236}">
                <a16:creationId xmlns:a16="http://schemas.microsoft.com/office/drawing/2014/main" id="{84C0864D-A7D0-3CCA-FC1C-77C0057A5AC1}"/>
              </a:ext>
            </a:extLst>
          </p:cNvPr>
          <p:cNvCxnSpPr>
            <a:cxnSpLocks/>
          </p:cNvCxnSpPr>
          <p:nvPr/>
        </p:nvCxnSpPr>
        <p:spPr>
          <a:xfrm rot="5400000">
            <a:off x="9312899" y="3284456"/>
            <a:ext cx="971757" cy="968967"/>
          </a:xfrm>
          <a:prstGeom prst="curvedConnector2">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11354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97603" y="59104"/>
            <a:ext cx="11622862" cy="584775"/>
          </a:xfrm>
          <a:prstGeom prst="rect">
            <a:avLst/>
          </a:prstGeom>
          <a:noFill/>
        </p:spPr>
        <p:txBody>
          <a:bodyPr wrap="none" rtlCol="0">
            <a:spAutoFit/>
          </a:bodyPr>
          <a:lstStyle/>
          <a:p>
            <a:r>
              <a:rPr lang="en-GB" sz="3200" b="1" dirty="0">
                <a:solidFill>
                  <a:srgbClr val="1F497D"/>
                </a:solidFill>
              </a:rPr>
              <a:t>Soil analysis for NWP: impact on the atmospheric forecast</a:t>
            </a:r>
          </a:p>
        </p:txBody>
      </p:sp>
      <p:sp>
        <p:nvSpPr>
          <p:cNvPr id="25" name="Slide Number Placeholder 1">
            <a:extLst>
              <a:ext uri="{FF2B5EF4-FFF2-40B4-BE49-F238E27FC236}">
                <a16:creationId xmlns:a16="http://schemas.microsoft.com/office/drawing/2014/main" id="{2C25A7AB-320E-4BAA-BDC1-CE28E40B0888}"/>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8</a:t>
            </a:fld>
            <a:endParaRPr lang="en-US" dirty="0"/>
          </a:p>
        </p:txBody>
      </p:sp>
      <p:sp>
        <p:nvSpPr>
          <p:cNvPr id="5" name="TextBox 4">
            <a:extLst>
              <a:ext uri="{FF2B5EF4-FFF2-40B4-BE49-F238E27FC236}">
                <a16:creationId xmlns:a16="http://schemas.microsoft.com/office/drawing/2014/main" id="{C7E977D2-EF90-6584-14B0-B143D4BF1F1F}"/>
              </a:ext>
            </a:extLst>
          </p:cNvPr>
          <p:cNvSpPr txBox="1"/>
          <p:nvPr/>
        </p:nvSpPr>
        <p:spPr>
          <a:xfrm>
            <a:off x="183790" y="726885"/>
            <a:ext cx="2210926" cy="1200329"/>
          </a:xfrm>
          <a:prstGeom prst="rect">
            <a:avLst/>
          </a:prstGeom>
          <a:noFill/>
        </p:spPr>
        <p:txBody>
          <a:bodyPr wrap="none" rtlCol="0">
            <a:spAutoFit/>
          </a:bodyPr>
          <a:lstStyle/>
          <a:p>
            <a:r>
              <a:rPr lang="en-GB" dirty="0"/>
              <a:t>Temperature RMSE</a:t>
            </a:r>
          </a:p>
          <a:p>
            <a:endParaRPr lang="en-GB" dirty="0"/>
          </a:p>
          <a:p>
            <a:r>
              <a:rPr lang="en-GB" dirty="0"/>
              <a:t>JJA 2020</a:t>
            </a:r>
          </a:p>
          <a:p>
            <a:r>
              <a:rPr lang="en-GB" dirty="0"/>
              <a:t>IFS cycle 48r1</a:t>
            </a:r>
          </a:p>
        </p:txBody>
      </p:sp>
      <p:sp>
        <p:nvSpPr>
          <p:cNvPr id="6" name="TextBox 5">
            <a:extLst>
              <a:ext uri="{FF2B5EF4-FFF2-40B4-BE49-F238E27FC236}">
                <a16:creationId xmlns:a16="http://schemas.microsoft.com/office/drawing/2014/main" id="{515D9B5D-B198-9535-F137-F825B816CB0A}"/>
              </a:ext>
            </a:extLst>
          </p:cNvPr>
          <p:cNvSpPr txBox="1"/>
          <p:nvPr/>
        </p:nvSpPr>
        <p:spPr>
          <a:xfrm>
            <a:off x="2965111" y="5078076"/>
            <a:ext cx="1055097" cy="276999"/>
          </a:xfrm>
          <a:prstGeom prst="rect">
            <a:avLst/>
          </a:prstGeom>
          <a:noFill/>
        </p:spPr>
        <p:txBody>
          <a:bodyPr wrap="none" rtlCol="0">
            <a:spAutoFit/>
          </a:bodyPr>
          <a:lstStyle/>
          <a:p>
            <a:r>
              <a:rPr lang="en-GB" sz="1200" dirty="0"/>
              <a:t>FC lead time</a:t>
            </a:r>
          </a:p>
        </p:txBody>
      </p:sp>
      <p:sp>
        <p:nvSpPr>
          <p:cNvPr id="7" name="TextBox 6">
            <a:extLst>
              <a:ext uri="{FF2B5EF4-FFF2-40B4-BE49-F238E27FC236}">
                <a16:creationId xmlns:a16="http://schemas.microsoft.com/office/drawing/2014/main" id="{4A15D42F-F987-6CD8-CEFF-D0331AEDD4D2}"/>
              </a:ext>
            </a:extLst>
          </p:cNvPr>
          <p:cNvSpPr txBox="1"/>
          <p:nvPr/>
        </p:nvSpPr>
        <p:spPr>
          <a:xfrm>
            <a:off x="5423172" y="5048357"/>
            <a:ext cx="1055097" cy="276999"/>
          </a:xfrm>
          <a:prstGeom prst="rect">
            <a:avLst/>
          </a:prstGeom>
          <a:noFill/>
        </p:spPr>
        <p:txBody>
          <a:bodyPr wrap="none" rtlCol="0">
            <a:spAutoFit/>
          </a:bodyPr>
          <a:lstStyle/>
          <a:p>
            <a:r>
              <a:rPr lang="en-GB" sz="1200" dirty="0"/>
              <a:t>FC lead time</a:t>
            </a:r>
          </a:p>
        </p:txBody>
      </p:sp>
      <p:sp>
        <p:nvSpPr>
          <p:cNvPr id="8" name="TextBox 7">
            <a:extLst>
              <a:ext uri="{FF2B5EF4-FFF2-40B4-BE49-F238E27FC236}">
                <a16:creationId xmlns:a16="http://schemas.microsoft.com/office/drawing/2014/main" id="{EB2FBB38-8ED1-32CB-EA81-BE81E8540674}"/>
              </a:ext>
            </a:extLst>
          </p:cNvPr>
          <p:cNvSpPr txBox="1"/>
          <p:nvPr/>
        </p:nvSpPr>
        <p:spPr>
          <a:xfrm>
            <a:off x="7881233" y="5078076"/>
            <a:ext cx="1055097" cy="276999"/>
          </a:xfrm>
          <a:prstGeom prst="rect">
            <a:avLst/>
          </a:prstGeom>
          <a:noFill/>
        </p:spPr>
        <p:txBody>
          <a:bodyPr wrap="none" rtlCol="0">
            <a:spAutoFit/>
          </a:bodyPr>
          <a:lstStyle/>
          <a:p>
            <a:r>
              <a:rPr lang="en-GB" sz="1200" dirty="0"/>
              <a:t>FC lead time</a:t>
            </a:r>
          </a:p>
        </p:txBody>
      </p:sp>
      <p:sp>
        <p:nvSpPr>
          <p:cNvPr id="2" name="TextBox 1">
            <a:extLst>
              <a:ext uri="{FF2B5EF4-FFF2-40B4-BE49-F238E27FC236}">
                <a16:creationId xmlns:a16="http://schemas.microsoft.com/office/drawing/2014/main" id="{77D39438-9C0F-0535-B73F-FD1C6539B31B}"/>
              </a:ext>
            </a:extLst>
          </p:cNvPr>
          <p:cNvSpPr txBox="1"/>
          <p:nvPr/>
        </p:nvSpPr>
        <p:spPr>
          <a:xfrm>
            <a:off x="9309466" y="3748232"/>
            <a:ext cx="2710999" cy="1754326"/>
          </a:xfrm>
          <a:prstGeom prst="rect">
            <a:avLst/>
          </a:prstGeom>
          <a:noFill/>
        </p:spPr>
        <p:txBody>
          <a:bodyPr wrap="none" rtlCol="0">
            <a:spAutoFit/>
          </a:bodyPr>
          <a:lstStyle/>
          <a:p>
            <a:r>
              <a:rPr lang="en-GB" dirty="0">
                <a:solidFill>
                  <a:srgbClr val="FF0000"/>
                </a:solidFill>
              </a:rPr>
              <a:t>Without soil moisture DA</a:t>
            </a:r>
          </a:p>
          <a:p>
            <a:r>
              <a:rPr lang="en-GB" dirty="0">
                <a:solidFill>
                  <a:srgbClr val="92D050"/>
                </a:solidFill>
              </a:rPr>
              <a:t>Without soil moisture DA</a:t>
            </a:r>
          </a:p>
          <a:p>
            <a:r>
              <a:rPr lang="en-GB" dirty="0"/>
              <a:t>With soil moisture DA</a:t>
            </a:r>
            <a:endParaRPr lang="en-GB" dirty="0">
              <a:solidFill>
                <a:srgbClr val="FF0000"/>
              </a:solidFill>
            </a:endParaRPr>
          </a:p>
          <a:p>
            <a:endParaRPr lang="en-GB" dirty="0"/>
          </a:p>
          <a:p>
            <a:r>
              <a:rPr lang="en-GB" dirty="0"/>
              <a:t> </a:t>
            </a:r>
          </a:p>
          <a:p>
            <a:endParaRPr lang="en-GB" dirty="0"/>
          </a:p>
        </p:txBody>
      </p:sp>
      <p:pic>
        <p:nvPicPr>
          <p:cNvPr id="3" name="Picture 2" descr="Chart, line chart&#10;&#10;Description automatically generated">
            <a:extLst>
              <a:ext uri="{FF2B5EF4-FFF2-40B4-BE49-F238E27FC236}">
                <a16:creationId xmlns:a16="http://schemas.microsoft.com/office/drawing/2014/main" id="{8AE010D1-81B3-7B0D-1FAA-24DA313D4F52}"/>
              </a:ext>
            </a:extLst>
          </p:cNvPr>
          <p:cNvPicPr>
            <a:picLocks noChangeAspect="1"/>
          </p:cNvPicPr>
          <p:nvPr/>
        </p:nvPicPr>
        <p:blipFill rotWithShape="1">
          <a:blip r:embed="rId2"/>
          <a:srcRect l="3537" t="831" r="1669"/>
          <a:stretch/>
        </p:blipFill>
        <p:spPr>
          <a:xfrm>
            <a:off x="1859137" y="1546499"/>
            <a:ext cx="7367752" cy="3545432"/>
          </a:xfrm>
          <a:prstGeom prst="rect">
            <a:avLst/>
          </a:prstGeom>
        </p:spPr>
      </p:pic>
      <p:sp>
        <p:nvSpPr>
          <p:cNvPr id="9" name="TextBox 8">
            <a:extLst>
              <a:ext uri="{FF2B5EF4-FFF2-40B4-BE49-F238E27FC236}">
                <a16:creationId xmlns:a16="http://schemas.microsoft.com/office/drawing/2014/main" id="{722A690B-887A-B531-610C-E92C2BD2CD98}"/>
              </a:ext>
            </a:extLst>
          </p:cNvPr>
          <p:cNvSpPr txBox="1"/>
          <p:nvPr/>
        </p:nvSpPr>
        <p:spPr>
          <a:xfrm>
            <a:off x="9766526" y="6075860"/>
            <a:ext cx="2287806" cy="369332"/>
          </a:xfrm>
          <a:prstGeom prst="rect">
            <a:avLst/>
          </a:prstGeom>
          <a:noFill/>
        </p:spPr>
        <p:txBody>
          <a:bodyPr wrap="none" rtlCol="0">
            <a:spAutoFit/>
          </a:bodyPr>
          <a:lstStyle/>
          <a:p>
            <a:r>
              <a:rPr lang="en-GB" dirty="0"/>
              <a:t>Sébastien Garrigues</a:t>
            </a:r>
          </a:p>
        </p:txBody>
      </p:sp>
      <p:sp>
        <p:nvSpPr>
          <p:cNvPr id="4" name="TextBox 3">
            <a:extLst>
              <a:ext uri="{FF2B5EF4-FFF2-40B4-BE49-F238E27FC236}">
                <a16:creationId xmlns:a16="http://schemas.microsoft.com/office/drawing/2014/main" id="{F55F2AAA-759A-66EB-288C-196748C80693}"/>
              </a:ext>
            </a:extLst>
          </p:cNvPr>
          <p:cNvSpPr txBox="1"/>
          <p:nvPr/>
        </p:nvSpPr>
        <p:spPr>
          <a:xfrm>
            <a:off x="1047135" y="5633884"/>
            <a:ext cx="8866594" cy="369332"/>
          </a:xfrm>
          <a:prstGeom prst="rect">
            <a:avLst/>
          </a:prstGeom>
          <a:noFill/>
        </p:spPr>
        <p:txBody>
          <a:bodyPr wrap="none" rtlCol="0">
            <a:spAutoFit/>
          </a:bodyPr>
          <a:lstStyle/>
          <a:p>
            <a:r>
              <a:rPr lang="en-GB" dirty="0"/>
              <a:t>Significant positive impact of land DA on low level atmospheric temperature forecasts</a:t>
            </a:r>
          </a:p>
        </p:txBody>
      </p:sp>
      <p:sp>
        <p:nvSpPr>
          <p:cNvPr id="10" name="Frame 9">
            <a:extLst>
              <a:ext uri="{FF2B5EF4-FFF2-40B4-BE49-F238E27FC236}">
                <a16:creationId xmlns:a16="http://schemas.microsoft.com/office/drawing/2014/main" id="{88D6EE72-47BB-699A-E3F1-2701C29C1861}"/>
              </a:ext>
            </a:extLst>
          </p:cNvPr>
          <p:cNvSpPr/>
          <p:nvPr/>
        </p:nvSpPr>
        <p:spPr>
          <a:xfrm>
            <a:off x="4590184" y="3255817"/>
            <a:ext cx="4636706" cy="1858581"/>
          </a:xfrm>
          <a:prstGeom prst="frame">
            <a:avLst>
              <a:gd name="adj1" fmla="val 195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TextBox 10">
            <a:extLst>
              <a:ext uri="{FF2B5EF4-FFF2-40B4-BE49-F238E27FC236}">
                <a16:creationId xmlns:a16="http://schemas.microsoft.com/office/drawing/2014/main" id="{1025CE6C-8D86-E9A5-2EBE-91154B5E426D}"/>
              </a:ext>
            </a:extLst>
          </p:cNvPr>
          <p:cNvSpPr txBox="1"/>
          <p:nvPr/>
        </p:nvSpPr>
        <p:spPr>
          <a:xfrm>
            <a:off x="7348253" y="3621007"/>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
        <p:nvSpPr>
          <p:cNvPr id="14" name="TextBox 13">
            <a:extLst>
              <a:ext uri="{FF2B5EF4-FFF2-40B4-BE49-F238E27FC236}">
                <a16:creationId xmlns:a16="http://schemas.microsoft.com/office/drawing/2014/main" id="{3B1FF36B-AD60-69AC-6ECF-242D9B374023}"/>
              </a:ext>
            </a:extLst>
          </p:cNvPr>
          <p:cNvSpPr txBox="1"/>
          <p:nvPr/>
        </p:nvSpPr>
        <p:spPr>
          <a:xfrm>
            <a:off x="5164383" y="3631791"/>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Tree>
    <p:extLst>
      <p:ext uri="{BB962C8B-B14F-4D97-AF65-F5344CB8AC3E}">
        <p14:creationId xmlns:p14="http://schemas.microsoft.com/office/powerpoint/2010/main" val="2578606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3D7C13-250C-6E4D-BBA6-4FFFDBAAA371}"/>
              </a:ext>
            </a:extLst>
          </p:cNvPr>
          <p:cNvSpPr>
            <a:spLocks noGrp="1"/>
          </p:cNvSpPr>
          <p:nvPr>
            <p:ph type="sldNum" sz="quarter" idx="10"/>
          </p:nvPr>
        </p:nvSpPr>
        <p:spPr/>
        <p:txBody>
          <a:bodyPr/>
          <a:lstStyle/>
          <a:p>
            <a:fld id="{6B3B0B0F-E794-1244-9699-107C60B9C23A}" type="slidenum">
              <a:rPr lang="en-US" smtClean="0"/>
              <a:pPr/>
              <a:t>9</a:t>
            </a:fld>
            <a:endParaRPr lang="en-US" dirty="0"/>
          </a:p>
        </p:txBody>
      </p:sp>
      <p:sp>
        <p:nvSpPr>
          <p:cNvPr id="3" name="Footer Placeholder 2">
            <a:extLst>
              <a:ext uri="{FF2B5EF4-FFF2-40B4-BE49-F238E27FC236}">
                <a16:creationId xmlns:a16="http://schemas.microsoft.com/office/drawing/2014/main" id="{4DBEC9CA-3F17-BA01-FCE7-C35C8D615C1B}"/>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5" name="Picture 4" descr="A blue and black sign&#10;&#10;Description automatically generated">
            <a:extLst>
              <a:ext uri="{FF2B5EF4-FFF2-40B4-BE49-F238E27FC236}">
                <a16:creationId xmlns:a16="http://schemas.microsoft.com/office/drawing/2014/main" id="{A3113096-76AE-5DFC-855E-9E24F33BF4F0}"/>
              </a:ext>
            </a:extLst>
          </p:cNvPr>
          <p:cNvPicPr>
            <a:picLocks noChangeAspect="1"/>
          </p:cNvPicPr>
          <p:nvPr/>
        </p:nvPicPr>
        <p:blipFill>
          <a:blip r:embed="rId2"/>
          <a:stretch>
            <a:fillRect/>
          </a:stretch>
        </p:blipFill>
        <p:spPr>
          <a:xfrm>
            <a:off x="10032213" y="187447"/>
            <a:ext cx="2032000" cy="1188440"/>
          </a:xfrm>
          <a:prstGeom prst="rect">
            <a:avLst/>
          </a:prstGeom>
        </p:spPr>
      </p:pic>
      <p:sp>
        <p:nvSpPr>
          <p:cNvPr id="6" name="TextBox 5">
            <a:extLst>
              <a:ext uri="{FF2B5EF4-FFF2-40B4-BE49-F238E27FC236}">
                <a16:creationId xmlns:a16="http://schemas.microsoft.com/office/drawing/2014/main" id="{241A3669-D253-EF8E-9811-B4637BCE4C76}"/>
              </a:ext>
            </a:extLst>
          </p:cNvPr>
          <p:cNvSpPr txBox="1"/>
          <p:nvPr/>
        </p:nvSpPr>
        <p:spPr>
          <a:xfrm>
            <a:off x="9836727" y="5763491"/>
            <a:ext cx="1749197" cy="369332"/>
          </a:xfrm>
          <a:prstGeom prst="rect">
            <a:avLst/>
          </a:prstGeom>
          <a:noFill/>
        </p:spPr>
        <p:txBody>
          <a:bodyPr wrap="none" rtlCol="0">
            <a:spAutoFit/>
          </a:bodyPr>
          <a:lstStyle/>
          <a:p>
            <a:r>
              <a:rPr lang="en-GB" dirty="0"/>
              <a:t>David Fairbairn</a:t>
            </a:r>
          </a:p>
        </p:txBody>
      </p:sp>
      <p:sp>
        <p:nvSpPr>
          <p:cNvPr id="7" name="TextBox 6">
            <a:extLst>
              <a:ext uri="{FF2B5EF4-FFF2-40B4-BE49-F238E27FC236}">
                <a16:creationId xmlns:a16="http://schemas.microsoft.com/office/drawing/2014/main" id="{A9DB4D1F-02B9-37C2-64C0-0CE57FB2159A}"/>
              </a:ext>
            </a:extLst>
          </p:cNvPr>
          <p:cNvSpPr txBox="1"/>
          <p:nvPr/>
        </p:nvSpPr>
        <p:spPr>
          <a:xfrm>
            <a:off x="397603" y="59104"/>
            <a:ext cx="8382423" cy="584775"/>
          </a:xfrm>
          <a:prstGeom prst="rect">
            <a:avLst/>
          </a:prstGeom>
          <a:noFill/>
        </p:spPr>
        <p:txBody>
          <a:bodyPr wrap="none" rtlCol="0">
            <a:spAutoFit/>
          </a:bodyPr>
          <a:lstStyle/>
          <a:p>
            <a:r>
              <a:rPr lang="en-GB" sz="3200" b="1" dirty="0">
                <a:solidFill>
                  <a:srgbClr val="1F497D"/>
                </a:solidFill>
              </a:rPr>
              <a:t>H SAF root zone soil moisture data record</a:t>
            </a:r>
          </a:p>
        </p:txBody>
      </p:sp>
      <p:pic>
        <p:nvPicPr>
          <p:cNvPr id="8" name="Picture 7" descr="A picture containing text, screenshot, font, diagram&#10;&#10;Description automatically generated">
            <a:extLst>
              <a:ext uri="{FF2B5EF4-FFF2-40B4-BE49-F238E27FC236}">
                <a16:creationId xmlns:a16="http://schemas.microsoft.com/office/drawing/2014/main" id="{5FA89A7A-84AC-33FD-726E-05199DB775DB}"/>
              </a:ext>
            </a:extLst>
          </p:cNvPr>
          <p:cNvPicPr>
            <a:picLocks noChangeAspect="1"/>
          </p:cNvPicPr>
          <p:nvPr/>
        </p:nvPicPr>
        <p:blipFill>
          <a:blip r:embed="rId3"/>
          <a:stretch>
            <a:fillRect/>
          </a:stretch>
        </p:blipFill>
        <p:spPr>
          <a:xfrm>
            <a:off x="397603" y="1525201"/>
            <a:ext cx="4663050" cy="3807597"/>
          </a:xfrm>
          <a:prstGeom prst="rect">
            <a:avLst/>
          </a:prstGeom>
        </p:spPr>
      </p:pic>
      <p:pic>
        <p:nvPicPr>
          <p:cNvPr id="9" name="Picture 14">
            <a:extLst>
              <a:ext uri="{FF2B5EF4-FFF2-40B4-BE49-F238E27FC236}">
                <a16:creationId xmlns:a16="http://schemas.microsoft.com/office/drawing/2014/main" id="{236F839F-F6FC-64F5-EA56-3C38FD3A3933}"/>
              </a:ext>
            </a:extLst>
          </p:cNvPr>
          <p:cNvPicPr/>
          <p:nvPr/>
        </p:nvPicPr>
        <p:blipFill>
          <a:blip r:embed="rId4"/>
          <a:stretch/>
        </p:blipFill>
        <p:spPr>
          <a:xfrm>
            <a:off x="397603" y="1952289"/>
            <a:ext cx="1620234" cy="1331104"/>
          </a:xfrm>
          <a:prstGeom prst="rect">
            <a:avLst/>
          </a:prstGeom>
          <a:ln>
            <a:noFill/>
          </a:ln>
        </p:spPr>
      </p:pic>
      <p:sp>
        <p:nvSpPr>
          <p:cNvPr id="11" name="TextBox 10">
            <a:extLst>
              <a:ext uri="{FF2B5EF4-FFF2-40B4-BE49-F238E27FC236}">
                <a16:creationId xmlns:a16="http://schemas.microsoft.com/office/drawing/2014/main" id="{2F043AFA-A094-0DB6-E479-2FD2BD1B6E52}"/>
              </a:ext>
            </a:extLst>
          </p:cNvPr>
          <p:cNvSpPr txBox="1"/>
          <p:nvPr/>
        </p:nvSpPr>
        <p:spPr>
          <a:xfrm>
            <a:off x="397603" y="5457232"/>
            <a:ext cx="6096000" cy="535531"/>
          </a:xfrm>
          <a:prstGeom prst="rect">
            <a:avLst/>
          </a:prstGeom>
          <a:noFill/>
        </p:spPr>
        <p:txBody>
          <a:bodyPr wrap="square">
            <a:spAutoFit/>
          </a:bodyPr>
          <a:lstStyle/>
          <a:p>
            <a:pPr marL="1080">
              <a:lnSpc>
                <a:spcPct val="90000"/>
              </a:lnSpc>
              <a:spcBef>
                <a:spcPts val="1001"/>
              </a:spcBef>
              <a:buClr>
                <a:schemeClr val="accent6"/>
              </a:buClr>
              <a:tabLst>
                <a:tab pos="0" algn="l"/>
              </a:tabLst>
            </a:pPr>
            <a:r>
              <a:rPr lang="en-US" sz="1600" dirty="0">
                <a:latin typeface="Arial" panose="020B0604020202020204" pitchFamily="34" charset="0"/>
              </a:rPr>
              <a:t>H SAF product RZSM-SCAT-ASCAT-CDOP-4-CDR-10km (H145) + offline extension (H146)</a:t>
            </a:r>
          </a:p>
        </p:txBody>
      </p:sp>
      <p:sp>
        <p:nvSpPr>
          <p:cNvPr id="13" name="TextBox 12">
            <a:extLst>
              <a:ext uri="{FF2B5EF4-FFF2-40B4-BE49-F238E27FC236}">
                <a16:creationId xmlns:a16="http://schemas.microsoft.com/office/drawing/2014/main" id="{5AC28D3F-C2EB-9DEF-F281-F53F3952CCE5}"/>
              </a:ext>
            </a:extLst>
          </p:cNvPr>
          <p:cNvSpPr txBox="1"/>
          <p:nvPr/>
        </p:nvSpPr>
        <p:spPr>
          <a:xfrm>
            <a:off x="5060653" y="1375887"/>
            <a:ext cx="7003560" cy="1217769"/>
          </a:xfrm>
          <a:prstGeom prst="rect">
            <a:avLst/>
          </a:prstGeom>
          <a:noFill/>
        </p:spPr>
        <p:txBody>
          <a:bodyPr wrap="square">
            <a:spAutoFit/>
          </a:bodyPr>
          <a:lstStyle/>
          <a:p>
            <a:pPr marL="685800" lvl="1" indent="-227520">
              <a:lnSpc>
                <a:spcPct val="90000"/>
              </a:lnSpc>
              <a:spcBef>
                <a:spcPts val="1001"/>
              </a:spcBef>
              <a:buFont typeface="Arial"/>
              <a:buChar char="•"/>
              <a:tabLst>
                <a:tab pos="0" algn="l"/>
              </a:tabLst>
            </a:pPr>
            <a:r>
              <a:rPr lang="en-US" sz="1800" dirty="0">
                <a:latin typeface="Arial" panose="020B0604020202020204" pitchFamily="34" charset="0"/>
              </a:rPr>
              <a:t>Preparation of new SM data record (1992-2023, planned release 2024)</a:t>
            </a:r>
          </a:p>
          <a:p>
            <a:pPr marL="685800" lvl="1" indent="-227520">
              <a:lnSpc>
                <a:spcPct val="90000"/>
              </a:lnSpc>
              <a:spcBef>
                <a:spcPts val="1001"/>
              </a:spcBef>
              <a:buFont typeface="Arial"/>
              <a:buChar char="•"/>
              <a:tabLst>
                <a:tab pos="0" algn="l"/>
              </a:tabLst>
            </a:pPr>
            <a:r>
              <a:rPr lang="en-US" dirty="0">
                <a:latin typeface="Arial" panose="020B0604020202020204" pitchFamily="34" charset="0"/>
              </a:rPr>
              <a:t>Offline land DA with a</a:t>
            </a:r>
            <a:r>
              <a:rPr lang="en-US" sz="1800" dirty="0">
                <a:latin typeface="Arial" panose="020B0604020202020204" pitchFamily="34" charset="0"/>
              </a:rPr>
              <a:t>daptive ASCAT SM bias-correction following Draper et al., JHM 2015 </a:t>
            </a:r>
            <a:endParaRPr lang="en-GB" dirty="0"/>
          </a:p>
        </p:txBody>
      </p:sp>
      <p:pic>
        <p:nvPicPr>
          <p:cNvPr id="14" name="Picture 13">
            <a:extLst>
              <a:ext uri="{FF2B5EF4-FFF2-40B4-BE49-F238E27FC236}">
                <a16:creationId xmlns:a16="http://schemas.microsoft.com/office/drawing/2014/main" id="{4DFFA399-0E65-248C-4C3F-1A828037CA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2093" y="2708449"/>
            <a:ext cx="3755866" cy="2940249"/>
          </a:xfrm>
          <a:prstGeom prst="rect">
            <a:avLst/>
          </a:prstGeom>
        </p:spPr>
      </p:pic>
    </p:spTree>
    <p:extLst>
      <p:ext uri="{BB962C8B-B14F-4D97-AF65-F5344CB8AC3E}">
        <p14:creationId xmlns:p14="http://schemas.microsoft.com/office/powerpoint/2010/main" val="857206614"/>
      </p:ext>
    </p:extLst>
  </p:cSld>
  <p:clrMapOvr>
    <a:masterClrMapping/>
  </p:clrMapOvr>
</p:sld>
</file>

<file path=ppt/theme/theme1.xml><?xml version="1.0" encoding="utf-8"?>
<a:theme xmlns:a="http://schemas.openxmlformats.org/drawingml/2006/main" name="ECMWF_16.9_dark_colou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Template_16.9_white_colour_strip</Template>
  <TotalTime>28445</TotalTime>
  <Words>2058</Words>
  <Application>Microsoft Macintosh PowerPoint</Application>
  <PresentationFormat>Widescreen</PresentationFormat>
  <Paragraphs>298</Paragraphs>
  <Slides>21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-apple-system</vt:lpstr>
      <vt:lpstr>Arial</vt:lpstr>
      <vt:lpstr>Calibri</vt:lpstr>
      <vt:lpstr>StarSymbol</vt:lpstr>
      <vt:lpstr>Times New Roman</vt:lpstr>
      <vt:lpstr>Wingdings</vt:lpstr>
      <vt:lpstr>ECMWF_16.9_dark_colour</vt:lpstr>
      <vt:lpstr>PowerPoint Presentation</vt:lpstr>
      <vt:lpstr>PowerPoint Presentation</vt:lpstr>
      <vt:lpstr>PowerPoint Presentation</vt:lpstr>
      <vt:lpstr>PowerPoint Presentation</vt:lpstr>
      <vt:lpstr>Coupled data assimilation</vt:lpstr>
      <vt:lpstr>Coupling for NWP and reanalysis: status and plans</vt:lpstr>
      <vt:lpstr>ECMWF Land Data Assimilation System (LDAS)</vt:lpstr>
      <vt:lpstr>PowerPoint Presentation</vt:lpstr>
      <vt:lpstr>PowerPoint Presentation</vt:lpstr>
      <vt:lpstr>Land-atmosphere coupling progresses</vt:lpstr>
      <vt:lpstr>PowerPoint Presentation</vt:lpstr>
      <vt:lpstr>CERISE developments</vt:lpstr>
      <vt:lpstr>Land surface parameter perturbations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Special Collection Quarterly Journal of The Royal Meteorological Society   “Coupled Earth system data assimilation”   Submission deadline: 31 December 2023 https://rmets.onlinelibrary.wiley.com/    </vt:lpstr>
    </vt:vector>
  </TitlesOfParts>
  <Manager/>
  <Company>ECMWF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Rosnay Annual Seminar 2021</dc:title>
  <dc:subject/>
  <dc:creator>Patricia de Rosnay</dc:creator>
  <cp:keywords/>
  <dc:description/>
  <cp:lastModifiedBy>Patricia de Rosnay</cp:lastModifiedBy>
  <cp:revision>626</cp:revision>
  <cp:lastPrinted>2017-10-12T12:53:30Z</cp:lastPrinted>
  <dcterms:created xsi:type="dcterms:W3CDTF">2016-03-14T11:54:26Z</dcterms:created>
  <dcterms:modified xsi:type="dcterms:W3CDTF">2023-09-26T13:38:01Z</dcterms:modified>
  <cp:category/>
</cp:coreProperties>
</file>