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handoutMasterIdLst>
    <p:handoutMasterId r:id="rId27"/>
  </p:handoutMasterIdLst>
  <p:sldIdLst>
    <p:sldId id="256" r:id="rId2"/>
    <p:sldId id="262" r:id="rId3"/>
    <p:sldId id="487" r:id="rId4"/>
    <p:sldId id="505" r:id="rId5"/>
    <p:sldId id="489" r:id="rId6"/>
    <p:sldId id="506" r:id="rId7"/>
    <p:sldId id="488" r:id="rId8"/>
    <p:sldId id="260" r:id="rId9"/>
    <p:sldId id="490" r:id="rId10"/>
    <p:sldId id="492" r:id="rId11"/>
    <p:sldId id="493" r:id="rId12"/>
    <p:sldId id="498" r:id="rId13"/>
    <p:sldId id="274" r:id="rId14"/>
    <p:sldId id="494" r:id="rId15"/>
    <p:sldId id="495" r:id="rId16"/>
    <p:sldId id="499" r:id="rId17"/>
    <p:sldId id="500" r:id="rId18"/>
    <p:sldId id="502" r:id="rId19"/>
    <p:sldId id="508" r:id="rId20"/>
    <p:sldId id="501" r:id="rId21"/>
    <p:sldId id="271" r:id="rId22"/>
    <p:sldId id="507" r:id="rId23"/>
    <p:sldId id="503" r:id="rId24"/>
    <p:sldId id="290" r:id="rId25"/>
  </p:sldIdLst>
  <p:sldSz cx="1343977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568"/>
    <p:restoredTop sz="94792"/>
  </p:normalViewPr>
  <p:slideViewPr>
    <p:cSldViewPr snapToGrid="0">
      <p:cViewPr varScale="1">
        <p:scale>
          <a:sx n="89" d="100"/>
          <a:sy n="89" d="100"/>
        </p:scale>
        <p:origin x="168" y="4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en-GB" sz="1400" b="0" i="0" u="none" strike="noStrike" kern="1200" cap="none">
              <a:ln>
                <a:noFill/>
              </a:ln>
              <a:latin typeface="Liberation Sans" pitchFamily="18"/>
              <a:ea typeface="Droid Sans Fallback" pitchFamily="2"/>
              <a:cs typeface="FreeSans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en-GB" sz="1400" b="0" i="0" u="none" strike="noStrike" kern="1200" cap="none">
              <a:ln>
                <a:noFill/>
              </a:ln>
              <a:latin typeface="Liberation Sans" pitchFamily="18"/>
              <a:ea typeface="Droid Sans Fallback" pitchFamily="2"/>
              <a:cs typeface="FreeSans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en-GB" sz="1400" b="0" i="0" u="none" strike="noStrike" kern="1200" cap="none">
              <a:ln>
                <a:noFill/>
              </a:ln>
              <a:latin typeface="Liberation Sans" pitchFamily="18"/>
              <a:ea typeface="Droid Sans Fallback" pitchFamily="2"/>
              <a:cs typeface="FreeSans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84CA7181-DAA9-4326-8A35-1CC42362FA12}" type="slidenum">
              <a:t>‹#›</a:t>
            </a:fld>
            <a:endParaRPr lang="en-GB" sz="1400" b="0" i="0" u="none" strike="noStrike" kern="1200" cap="none">
              <a:ln>
                <a:noFill/>
              </a:ln>
              <a:latin typeface="Liberation Sans" pitchFamily="18"/>
              <a:ea typeface="Droid Sans Fallback" pitchFamily="2"/>
              <a:cs typeface="FreeSans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40208391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215900" y="812800"/>
            <a:ext cx="7126288" cy="400843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en-GB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>
            <a:noAutofit/>
          </a:bodyPr>
          <a:lstStyle>
            <a:lvl1pPr lvl="0" rtl="0" hangingPunct="0">
              <a:buNone/>
              <a:tabLst/>
              <a:defRPr lang="en-GB" sz="1400" kern="1200">
                <a:latin typeface="Liberation Serif" pitchFamily="18"/>
                <a:ea typeface="DejaVu Sans" pitchFamily="2"/>
                <a:cs typeface="Arial" pitchFamily="2"/>
              </a:defRPr>
            </a:lvl1pPr>
          </a:lstStyle>
          <a:p>
            <a:pPr lvl="0"/>
            <a:endParaRPr lang="en-GB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>
            <a:noAutofit/>
          </a:bodyPr>
          <a:lstStyle>
            <a:lvl1pPr lvl="0" algn="r" rtl="0" hangingPunct="0">
              <a:buNone/>
              <a:tabLst/>
              <a:defRPr lang="en-GB" sz="1400" kern="1200">
                <a:latin typeface="Liberation Serif" pitchFamily="18"/>
                <a:ea typeface="DejaVu Sans" pitchFamily="2"/>
                <a:cs typeface="Arial" pitchFamily="2"/>
              </a:defRPr>
            </a:lvl1pPr>
          </a:lstStyle>
          <a:p>
            <a:pPr lvl="0"/>
            <a:endParaRPr lang="en-GB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>
            <a:noAutofit/>
          </a:bodyPr>
          <a:lstStyle>
            <a:lvl1pPr lvl="0" rtl="0" hangingPunct="0">
              <a:buNone/>
              <a:tabLst/>
              <a:defRPr lang="en-GB" sz="1400" kern="1200">
                <a:latin typeface="Liberation Serif" pitchFamily="18"/>
                <a:ea typeface="DejaVu Sans" pitchFamily="2"/>
                <a:cs typeface="Arial" pitchFamily="2"/>
              </a:defRPr>
            </a:lvl1pPr>
          </a:lstStyle>
          <a:p>
            <a:pPr lvl="0"/>
            <a:endParaRPr lang="en-GB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>
            <a:noAutofit/>
          </a:bodyPr>
          <a:lstStyle>
            <a:lvl1pPr lvl="0" algn="r" rtl="0" hangingPunct="0">
              <a:buNone/>
              <a:tabLst/>
              <a:defRPr lang="en-GB" sz="1400" kern="1200">
                <a:latin typeface="Liberation Serif" pitchFamily="18"/>
                <a:ea typeface="DejaVu Sans" pitchFamily="2"/>
                <a:cs typeface="Arial" pitchFamily="2"/>
              </a:defRPr>
            </a:lvl1pPr>
          </a:lstStyle>
          <a:p>
            <a:pPr lvl="0"/>
            <a:fld id="{391E8A4F-0CB5-4140-9615-D5D7EFB512BB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28347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en-GB" sz="2000" b="0" i="0" u="none" strike="noStrike" kern="1200" cap="none">
        <a:ln>
          <a:noFill/>
        </a:ln>
        <a:highlight>
          <a:scrgbClr r="0" g="0" b="0">
            <a:alpha val="0"/>
          </a:scrgbClr>
        </a:highlight>
        <a:latin typeface="Liberation Sans" pitchFamily="18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AA5253F4-8025-4FB4-B6EE-985ED0A32A72}" type="slidenum">
              <a:t>1</a:t>
            </a:fld>
            <a:endParaRPr lang="en-GB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5900" y="812800"/>
            <a:ext cx="7126288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1706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F515668D-E011-4457-84DA-30186068F11E}" type="slidenum">
              <a:t>15</a:t>
            </a:fld>
            <a:endParaRPr lang="en-GB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5900" y="812800"/>
            <a:ext cx="7126288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79474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F515668D-E011-4457-84DA-30186068F11E}" type="slidenum">
              <a:t>16</a:t>
            </a:fld>
            <a:endParaRPr lang="en-GB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5900" y="812800"/>
            <a:ext cx="7126288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253437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F515668D-E011-4457-84DA-30186068F11E}" type="slidenum">
              <a:t>17</a:t>
            </a:fld>
            <a:endParaRPr lang="en-GB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5900" y="812800"/>
            <a:ext cx="7126288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128296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F515668D-E011-4457-84DA-30186068F11E}" type="slidenum">
              <a:t>18</a:t>
            </a:fld>
            <a:endParaRPr lang="en-GB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5900" y="812800"/>
            <a:ext cx="7126288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508895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F515668D-E011-4457-84DA-30186068F11E}" type="slidenum">
              <a:t>19</a:t>
            </a:fld>
            <a:endParaRPr lang="en-GB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5900" y="812800"/>
            <a:ext cx="7126288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227835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F515668D-E011-4457-84DA-30186068F11E}" type="slidenum">
              <a:t>21</a:t>
            </a:fld>
            <a:endParaRPr lang="en-GB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5900" y="812800"/>
            <a:ext cx="7126288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7717133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F515668D-E011-4457-84DA-30186068F11E}" type="slidenum">
              <a:t>22</a:t>
            </a:fld>
            <a:endParaRPr lang="en-GB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5900" y="812800"/>
            <a:ext cx="7126288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519220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F515668D-E011-4457-84DA-30186068F11E}" type="slidenum">
              <a:t>23</a:t>
            </a:fld>
            <a:endParaRPr lang="en-GB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5900" y="812800"/>
            <a:ext cx="7126288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4037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F515668D-E011-4457-84DA-30186068F11E}" type="slidenum">
              <a:t>2</a:t>
            </a:fld>
            <a:endParaRPr lang="en-GB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5900" y="812800"/>
            <a:ext cx="7126288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093895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F515668D-E011-4457-84DA-30186068F11E}" type="slidenum">
              <a:t>8</a:t>
            </a:fld>
            <a:endParaRPr lang="en-GB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5900" y="812800"/>
            <a:ext cx="7126288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78511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F515668D-E011-4457-84DA-30186068F11E}" type="slidenum">
              <a:t>9</a:t>
            </a:fld>
            <a:endParaRPr lang="en-GB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5900" y="812800"/>
            <a:ext cx="7126288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33551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F515668D-E011-4457-84DA-30186068F11E}" type="slidenum">
              <a:t>10</a:t>
            </a:fld>
            <a:endParaRPr lang="en-GB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5900" y="812800"/>
            <a:ext cx="7126288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213737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F515668D-E011-4457-84DA-30186068F11E}" type="slidenum">
              <a:t>11</a:t>
            </a:fld>
            <a:endParaRPr lang="en-GB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5900" y="812800"/>
            <a:ext cx="7126288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24854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F515668D-E011-4457-84DA-30186068F11E}" type="slidenum">
              <a:t>12</a:t>
            </a:fld>
            <a:endParaRPr lang="en-GB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5900" y="812800"/>
            <a:ext cx="7126288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00133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F515668D-E011-4457-84DA-30186068F11E}" type="slidenum">
              <a:t>13</a:t>
            </a:fld>
            <a:endParaRPr lang="en-GB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5900" y="812800"/>
            <a:ext cx="7126288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27795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F515668D-E011-4457-84DA-30186068F11E}" type="slidenum">
              <a:t>14</a:t>
            </a:fld>
            <a:endParaRPr lang="en-GB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5900" y="812800"/>
            <a:ext cx="7126288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622810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79972" y="1237197"/>
            <a:ext cx="1007983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79972" y="3970580"/>
            <a:ext cx="10079831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8EC8593-A85F-4964-BBD0-B9D60B4A62B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253244A-3577-4511-93C2-1843EE44BD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617839" y="402483"/>
            <a:ext cx="2897951" cy="64064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23985" y="402483"/>
            <a:ext cx="8525857" cy="64064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AB28729-8733-4238-909C-C439D28A92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DCAF83C-AAAE-4FFA-A807-B2D7319524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6985" y="1884670"/>
            <a:ext cx="11591806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6985" y="5059034"/>
            <a:ext cx="11591806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04D9B27-9987-4205-8D33-AB35927005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23985" y="2012414"/>
            <a:ext cx="5711904" cy="479654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886" y="2012414"/>
            <a:ext cx="5711904" cy="479654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545AAC2-CD94-4397-89BE-17B37435F3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5735" y="402483"/>
            <a:ext cx="11591806" cy="146118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25736" y="1853171"/>
            <a:ext cx="5685654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25736" y="2761381"/>
            <a:ext cx="5685654" cy="40615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03886" y="1853171"/>
            <a:ext cx="5713655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803886" y="2761381"/>
            <a:ext cx="5713655" cy="40615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9E6E23F-66E3-40C8-826F-E6417D51514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EB31C77-0C30-4892-8AAE-71C910FB67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E8D5334-C912-4FFE-8520-1E4909DB32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5736" y="503978"/>
            <a:ext cx="4334677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3655" y="1088454"/>
            <a:ext cx="6803886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5736" y="2267902"/>
            <a:ext cx="4334677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141F096-5F3E-4EBC-B39C-0A7DFFBAFE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5736" y="503978"/>
            <a:ext cx="4334677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713655" y="1088454"/>
            <a:ext cx="6803886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5736" y="2267902"/>
            <a:ext cx="4334677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A12E237-91CD-4CEB-B4CF-C5DC61CF8C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23985" y="402483"/>
            <a:ext cx="11591806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23985" y="2012414"/>
            <a:ext cx="11591806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23985" y="7006699"/>
            <a:ext cx="3023949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/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51926" y="7006699"/>
            <a:ext cx="4535924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91841" y="7006699"/>
            <a:ext cx="3023949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/>
            <a:fld id="{8FD20D5F-0C1D-42BE-8C05-46817E08FD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835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cmwf.int/en/forecasts/documentation-and-support/gaussian_n400" TargetMode="External"/><Relationship Id="rId2" Type="http://schemas.openxmlformats.org/officeDocument/2006/relationships/hyperlink" Target="https://code.mpimet.mpg.de/projects/cdo" TargetMode="Externa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175/JHM-D-19-0074.1" TargetMode="External"/><Relationship Id="rId2" Type="http://schemas.openxmlformats.org/officeDocument/2006/relationships/hyperlink" Target="https://www.dropbox.com/referrer_cleansing_redirect?hmac=PT7/hc9ciFSn/3it/nn7lGYLJrnYtQef1RlO8izC1Rc=&amp;url=https://doi.org/10.5194/hess-15-1675-2011,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confluence.ecmwf.int/display/FCST/Gaussian+grids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ecmwf/metview-python" TargetMode="External"/><Relationship Id="rId2" Type="http://schemas.openxmlformats.org/officeDocument/2006/relationships/hyperlink" Target="https://github.com/H-SAF/eumetrain_sm_week_2019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ailto:us_hsaf@meteoam.it" TargetMode="External"/><Relationship Id="rId2" Type="http://schemas.openxmlformats.org/officeDocument/2006/relationships/hyperlink" Target="http://hsaf.meteoam.it/user-documents.php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hsaf.meteoam.it/user-registration.php" TargetMode="External"/><Relationship Id="rId2" Type="http://schemas.openxmlformats.org/officeDocument/2006/relationships/hyperlink" Target="ftp://ftphsaf.meteoam.it/products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filezilla-project.org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998737" y="138112"/>
            <a:ext cx="11627908" cy="4110038"/>
          </a:xfrm>
        </p:spPr>
        <p:txBody>
          <a:bodyPr/>
          <a:lstStyle/>
          <a:p>
            <a:pPr lvl="0" algn="ctr"/>
            <a:r>
              <a:rPr lang="en-GB" sz="3733" u="sng" dirty="0">
                <a:solidFill>
                  <a:srgbClr val="000000"/>
                </a:solidFill>
              </a:rPr>
              <a:t>How to work with RZSM products: From download to visualization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4294967295"/>
          </p:nvPr>
        </p:nvSpPr>
        <p:spPr>
          <a:xfrm>
            <a:off x="531482" y="3311525"/>
            <a:ext cx="12095163" cy="1873250"/>
          </a:xfrm>
        </p:spPr>
        <p:txBody>
          <a:bodyPr anchor="t">
            <a:normAutofit fontScale="25000" lnSpcReduction="20000"/>
          </a:bodyPr>
          <a:lstStyle/>
          <a:p>
            <a:pPr marL="0" indent="0" algn="ctr">
              <a:buNone/>
            </a:pPr>
            <a:r>
              <a:rPr lang="en-GB" sz="12800" dirty="0">
                <a:solidFill>
                  <a:srgbClr val="000000"/>
                </a:solidFill>
              </a:rPr>
              <a:t>EUMETSAT Event week</a:t>
            </a:r>
          </a:p>
          <a:p>
            <a:pPr marL="0" lvl="0" indent="0" algn="ctr">
              <a:buNone/>
            </a:pPr>
            <a:r>
              <a:rPr lang="en-GB" sz="12800" dirty="0">
                <a:solidFill>
                  <a:srgbClr val="000000"/>
                </a:solidFill>
              </a:rPr>
              <a:t>5</a:t>
            </a:r>
            <a:r>
              <a:rPr lang="en-GB" sz="12800" baseline="30000" dirty="0">
                <a:solidFill>
                  <a:srgbClr val="000000"/>
                </a:solidFill>
              </a:rPr>
              <a:t>th</a:t>
            </a:r>
            <a:r>
              <a:rPr lang="en-GB" sz="12800" dirty="0">
                <a:solidFill>
                  <a:srgbClr val="000000"/>
                </a:solidFill>
              </a:rPr>
              <a:t> November 2019</a:t>
            </a:r>
          </a:p>
          <a:p>
            <a:pPr lvl="0" algn="ctr"/>
            <a:endParaRPr lang="en-GB" sz="12800" dirty="0">
              <a:solidFill>
                <a:srgbClr val="007826"/>
              </a:solidFill>
            </a:endParaRPr>
          </a:p>
          <a:p>
            <a:pPr marL="0" lvl="0" indent="0" algn="ctr">
              <a:buNone/>
            </a:pPr>
            <a:r>
              <a:rPr lang="en-GB" sz="12800" dirty="0">
                <a:solidFill>
                  <a:srgbClr val="000000"/>
                </a:solidFill>
              </a:rPr>
              <a:t>David Fairbairn, Patricia de </a:t>
            </a:r>
            <a:r>
              <a:rPr lang="en-GB" sz="12800" dirty="0" err="1">
                <a:solidFill>
                  <a:srgbClr val="000000"/>
                </a:solidFill>
              </a:rPr>
              <a:t>Rosnay</a:t>
            </a:r>
            <a:r>
              <a:rPr lang="en-GB" sz="12800" dirty="0">
                <a:solidFill>
                  <a:srgbClr val="000000"/>
                </a:solidFill>
              </a:rPr>
              <a:t>, Phil Browne, Lars Isaksen and Clement </a:t>
            </a:r>
            <a:r>
              <a:rPr lang="en-GB" sz="12800" dirty="0" err="1">
                <a:solidFill>
                  <a:srgbClr val="000000"/>
                </a:solidFill>
              </a:rPr>
              <a:t>Albergel</a:t>
            </a:r>
            <a:endParaRPr lang="en-GB" sz="128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372533" y="250825"/>
            <a:ext cx="12095163" cy="1262063"/>
          </a:xfrm>
        </p:spPr>
        <p:txBody>
          <a:bodyPr/>
          <a:lstStyle/>
          <a:p>
            <a:pPr lvl="0" algn="ctr"/>
            <a:r>
              <a:rPr lang="en-GB" dirty="0"/>
              <a:t>Plotting </a:t>
            </a:r>
            <a:r>
              <a:rPr lang="en-GB" dirty="0" err="1"/>
              <a:t>grib</a:t>
            </a:r>
            <a:r>
              <a:rPr lang="en-GB" dirty="0"/>
              <a:t> data in </a:t>
            </a:r>
            <a:r>
              <a:rPr lang="en-GB" dirty="0" err="1"/>
              <a:t>metview</a:t>
            </a:r>
            <a:r>
              <a:rPr lang="en-GB" dirty="0"/>
              <a:t>-python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567267" y="1217083"/>
            <a:ext cx="12093575" cy="5845175"/>
          </a:xfrm>
        </p:spPr>
        <p:txBody>
          <a:bodyPr/>
          <a:lstStyle/>
          <a:p>
            <a:pPr algn="l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2400" dirty="0">
              <a:solidFill>
                <a:srgbClr val="3C3C3C"/>
              </a:solidFill>
              <a:latin typeface="Calibri" pitchFamily="18"/>
            </a:endParaRPr>
          </a:p>
          <a:p>
            <a:pPr marL="503971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400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3466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400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067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b="1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b="1" dirty="0">
              <a:solidFill>
                <a:srgbClr val="3C3C3C"/>
              </a:solidFill>
              <a:latin typeface="Calibri" pitchFamily="18"/>
            </a:endParaRPr>
          </a:p>
          <a:p>
            <a:pPr marL="0" lvl="2" indent="0" hangingPunct="0">
              <a:lnSpc>
                <a:spcPct val="100000"/>
              </a:lnSpc>
              <a:spcBef>
                <a:spcPts val="0"/>
              </a:spcBef>
              <a:buNone/>
            </a:pPr>
            <a:endParaRPr lang="en-GB" sz="2133" dirty="0">
              <a:solidFill>
                <a:srgbClr val="3C3C3C"/>
              </a:solidFill>
              <a:highlight>
                <a:scrgbClr r="0" g="0" b="0">
                  <a:alpha val="0"/>
                </a:scrgbClr>
              </a:highlight>
              <a:latin typeface="Calibri" pitchFamily="18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776C89C-88AE-8449-9877-9246EC97C8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546" y="1301485"/>
            <a:ext cx="10983015" cy="5676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86962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372533" y="250825"/>
            <a:ext cx="12095163" cy="1262063"/>
          </a:xfrm>
        </p:spPr>
        <p:txBody>
          <a:bodyPr/>
          <a:lstStyle/>
          <a:p>
            <a:pPr lvl="0" algn="ctr"/>
            <a:r>
              <a:rPr lang="en-GB" dirty="0"/>
              <a:t>Plotting </a:t>
            </a:r>
            <a:r>
              <a:rPr lang="en-GB" dirty="0" err="1"/>
              <a:t>grib</a:t>
            </a:r>
            <a:r>
              <a:rPr lang="en-GB" dirty="0"/>
              <a:t> data in </a:t>
            </a:r>
            <a:r>
              <a:rPr lang="en-GB" dirty="0" err="1"/>
              <a:t>metview</a:t>
            </a:r>
            <a:r>
              <a:rPr lang="en-GB" dirty="0"/>
              <a:t>-python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567267" y="1217083"/>
            <a:ext cx="12093575" cy="5845175"/>
          </a:xfrm>
        </p:spPr>
        <p:txBody>
          <a:bodyPr/>
          <a:lstStyle/>
          <a:p>
            <a:pPr algn="l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2400" dirty="0">
              <a:solidFill>
                <a:srgbClr val="3C3C3C"/>
              </a:solidFill>
              <a:latin typeface="Calibri" pitchFamily="18"/>
            </a:endParaRPr>
          </a:p>
          <a:p>
            <a:pPr marL="503971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400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3466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400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067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b="1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b="1" dirty="0">
              <a:solidFill>
                <a:srgbClr val="3C3C3C"/>
              </a:solidFill>
              <a:latin typeface="Calibri" pitchFamily="18"/>
            </a:endParaRPr>
          </a:p>
          <a:p>
            <a:pPr marL="0" lvl="2" indent="0" hangingPunct="0">
              <a:lnSpc>
                <a:spcPct val="100000"/>
              </a:lnSpc>
              <a:spcBef>
                <a:spcPts val="0"/>
              </a:spcBef>
              <a:buNone/>
            </a:pPr>
            <a:endParaRPr lang="en-GB" sz="2133" dirty="0">
              <a:solidFill>
                <a:srgbClr val="3C3C3C"/>
              </a:solidFill>
              <a:highlight>
                <a:scrgbClr r="0" g="0" b="0">
                  <a:alpha val="0"/>
                </a:scrgbClr>
              </a:highlight>
              <a:latin typeface="Calibri" pitchFamily="18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36A9F98-ADC7-4E7C-B4B2-66DF8D5F943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036"/>
          <a:stretch/>
        </p:blipFill>
        <p:spPr>
          <a:xfrm>
            <a:off x="2490209" y="1866900"/>
            <a:ext cx="7911091" cy="4475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42516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372533" y="250825"/>
            <a:ext cx="12095163" cy="1262063"/>
          </a:xfrm>
        </p:spPr>
        <p:txBody>
          <a:bodyPr/>
          <a:lstStyle/>
          <a:p>
            <a:pPr lvl="0" algn="ctr"/>
            <a:r>
              <a:rPr lang="en-GB" dirty="0"/>
              <a:t>Masking suspect data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567267" y="1217083"/>
            <a:ext cx="12093575" cy="5845175"/>
          </a:xfrm>
        </p:spPr>
        <p:txBody>
          <a:bodyPr/>
          <a:lstStyle/>
          <a:p>
            <a:pPr algn="l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2400" dirty="0">
              <a:solidFill>
                <a:srgbClr val="3C3C3C"/>
              </a:solidFill>
              <a:latin typeface="Calibri" pitchFamily="18"/>
            </a:endParaRPr>
          </a:p>
          <a:p>
            <a:pPr marL="503971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400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3466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400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067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b="1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b="1" dirty="0">
              <a:solidFill>
                <a:srgbClr val="3C3C3C"/>
              </a:solidFill>
              <a:latin typeface="Calibri" pitchFamily="18"/>
            </a:endParaRPr>
          </a:p>
          <a:p>
            <a:pPr marL="0" lvl="2" indent="0" hangingPunct="0">
              <a:lnSpc>
                <a:spcPct val="100000"/>
              </a:lnSpc>
              <a:spcBef>
                <a:spcPts val="0"/>
              </a:spcBef>
              <a:buNone/>
            </a:pPr>
            <a:endParaRPr lang="en-GB" sz="2133" dirty="0">
              <a:solidFill>
                <a:srgbClr val="3C3C3C"/>
              </a:solidFill>
              <a:highlight>
                <a:scrgbClr r="0" g="0" b="0">
                  <a:alpha val="0"/>
                </a:scrgbClr>
              </a:highlight>
              <a:latin typeface="Calibri" pitchFamily="18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DB0FB20-A731-4EF3-AEC9-0941E13367A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699"/>
          <a:stretch/>
        </p:blipFill>
        <p:spPr>
          <a:xfrm>
            <a:off x="1890342" y="2201872"/>
            <a:ext cx="8612558" cy="489300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046BD59-69FD-48EA-ABD0-6A3934D5BC2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4751" y="1396295"/>
            <a:ext cx="9610725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45622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0" y="1768475"/>
            <a:ext cx="12095163" cy="4384675"/>
          </a:xfrm>
        </p:spPr>
        <p:txBody>
          <a:bodyPr/>
          <a:lstStyle/>
          <a:p>
            <a:pPr marL="1066764" lvl="1" indent="-457184">
              <a:spcBef>
                <a:spcPts val="0"/>
              </a:spcBef>
              <a:buClr>
                <a:srgbClr val="3C3C3C"/>
              </a:buClr>
              <a:buSzPct val="100000"/>
              <a:buAutoNum type="arabicPeriod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866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866" dirty="0">
              <a:solidFill>
                <a:srgbClr val="3C3C3C"/>
              </a:solidFill>
              <a:latin typeface="Calibri" pitchFamily="18"/>
            </a:endParaRPr>
          </a:p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067" dirty="0">
              <a:solidFill>
                <a:srgbClr val="3C3C3C"/>
              </a:solidFill>
              <a:latin typeface="Calibri" pitchFamily="18"/>
            </a:endParaRPr>
          </a:p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067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b="1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b="1" dirty="0">
              <a:solidFill>
                <a:srgbClr val="3C3C3C"/>
              </a:solidFill>
              <a:latin typeface="Calibri" pitchFamily="18"/>
            </a:endParaRPr>
          </a:p>
          <a:p>
            <a:pPr marL="0" lvl="2" indent="0" hangingPunct="0">
              <a:lnSpc>
                <a:spcPct val="100000"/>
              </a:lnSpc>
              <a:spcBef>
                <a:spcPts val="0"/>
              </a:spcBef>
              <a:buNone/>
            </a:pPr>
            <a:endParaRPr lang="en-GB" sz="2133" dirty="0">
              <a:solidFill>
                <a:srgbClr val="3C3C3C"/>
              </a:solidFill>
              <a:highlight>
                <a:scrgbClr r="0" g="0" b="0">
                  <a:alpha val="0"/>
                </a:scrgbClr>
              </a:highlight>
              <a:latin typeface="Calibri" pitchFamily="18"/>
            </a:endParaRP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671946" y="1098985"/>
            <a:ext cx="12094568" cy="58454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>
            <a:lvl1pPr rtl="0" hangingPunct="0">
              <a:spcBef>
                <a:spcPts val="1417"/>
              </a:spcBef>
              <a:spcAft>
                <a:spcPts val="0"/>
              </a:spcAft>
              <a:tabLst/>
              <a:defRPr lang="en-GB" sz="32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66764" lvl="1" indent="-457184">
              <a:spcBef>
                <a:spcPts val="0"/>
              </a:spcBef>
              <a:buClr>
                <a:srgbClr val="3C3C3C"/>
              </a:buClr>
              <a:buSzPct val="100000"/>
              <a:buFont typeface="Arial" panose="020B0604020202020204" pitchFamily="34" charset="0"/>
              <a:buAutoNum type="arabicPeriod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866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866" dirty="0">
              <a:solidFill>
                <a:srgbClr val="3C3C3C"/>
              </a:solidFill>
              <a:latin typeface="Calibri" pitchFamily="18"/>
            </a:endParaRPr>
          </a:p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067" dirty="0">
              <a:solidFill>
                <a:srgbClr val="3C3C3C"/>
              </a:solidFill>
              <a:latin typeface="Calibri" pitchFamily="18"/>
            </a:endParaRPr>
          </a:p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067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b="1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b="1" dirty="0">
              <a:solidFill>
                <a:srgbClr val="3C3C3C"/>
              </a:solidFill>
              <a:latin typeface="Calibri" pitchFamily="18"/>
            </a:endParaRPr>
          </a:p>
          <a:p>
            <a:pPr marL="0" lvl="2" indent="0" hangingPunct="0">
              <a:lnSpc>
                <a:spcPct val="100000"/>
              </a:lnSpc>
              <a:spcBef>
                <a:spcPts val="0"/>
              </a:spcBef>
              <a:buNone/>
            </a:pPr>
            <a:endParaRPr lang="en-GB" sz="2133" dirty="0">
              <a:solidFill>
                <a:srgbClr val="3C3C3C"/>
              </a:solidFill>
              <a:highlight>
                <a:scrgbClr r="0" g="0" b="0">
                  <a:alpha val="0"/>
                </a:scrgbClr>
              </a:highlight>
              <a:latin typeface="Calibri" pitchFamily="18"/>
            </a:endParaRPr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875130" y="1302169"/>
            <a:ext cx="12094568" cy="58454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>
            <a:lvl1pPr rtl="0" hangingPunct="0">
              <a:spcBef>
                <a:spcPts val="1417"/>
              </a:spcBef>
              <a:spcAft>
                <a:spcPts val="0"/>
              </a:spcAft>
              <a:tabLst/>
              <a:defRPr lang="en-GB" sz="32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lvl="2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866" dirty="0">
              <a:solidFill>
                <a:srgbClr val="3C3C3C"/>
              </a:solidFill>
              <a:latin typeface="Calibri" pitchFamily="18"/>
            </a:endParaRPr>
          </a:p>
          <a:p>
            <a:pPr lvl="2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866" dirty="0">
              <a:solidFill>
                <a:srgbClr val="3C3C3C"/>
              </a:solidFill>
              <a:latin typeface="Calibri" pitchFamily="18"/>
            </a:endParaRPr>
          </a:p>
          <a:p>
            <a:pPr lvl="2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866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866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866" dirty="0">
              <a:solidFill>
                <a:srgbClr val="3C3C3C"/>
              </a:solidFill>
              <a:latin typeface="Calibri" pitchFamily="18"/>
            </a:endParaRPr>
          </a:p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067" dirty="0">
              <a:solidFill>
                <a:srgbClr val="3C3C3C"/>
              </a:solidFill>
              <a:latin typeface="Calibri" pitchFamily="18"/>
            </a:endParaRPr>
          </a:p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067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b="1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b="1" dirty="0">
              <a:solidFill>
                <a:srgbClr val="3C3C3C"/>
              </a:solidFill>
              <a:latin typeface="Calibri" pitchFamily="18"/>
            </a:endParaRPr>
          </a:p>
          <a:p>
            <a:pPr marL="0" lvl="2" indent="0" hangingPunct="0">
              <a:lnSpc>
                <a:spcPct val="100000"/>
              </a:lnSpc>
              <a:spcBef>
                <a:spcPts val="0"/>
              </a:spcBef>
              <a:buNone/>
            </a:pPr>
            <a:endParaRPr lang="en-GB" sz="2133" dirty="0">
              <a:solidFill>
                <a:srgbClr val="3C3C3C"/>
              </a:solidFill>
              <a:highlight>
                <a:scrgbClr r="0" g="0" b="0">
                  <a:alpha val="0"/>
                </a:scrgbClr>
              </a:highlight>
              <a:latin typeface="Calibri" pitchFamily="18"/>
            </a:endParaRPr>
          </a:p>
        </p:txBody>
      </p:sp>
      <p:sp>
        <p:nvSpPr>
          <p:cNvPr id="8" name="Text Placeholder 2"/>
          <p:cNvSpPr txBox="1">
            <a:spLocks/>
          </p:cNvSpPr>
          <p:nvPr/>
        </p:nvSpPr>
        <p:spPr>
          <a:xfrm>
            <a:off x="978333" y="250825"/>
            <a:ext cx="12094568" cy="58454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>
            <a:lvl1pPr rtl="0" hangingPunct="0">
              <a:spcBef>
                <a:spcPts val="1417"/>
              </a:spcBef>
              <a:spcAft>
                <a:spcPts val="0"/>
              </a:spcAft>
              <a:tabLst/>
              <a:defRPr lang="en-GB" sz="32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lvl="2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866" dirty="0">
              <a:solidFill>
                <a:srgbClr val="3C3C3C"/>
              </a:solidFill>
              <a:latin typeface="Calibri" pitchFamily="18"/>
            </a:endParaRPr>
          </a:p>
          <a:p>
            <a:pPr lvl="2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866" dirty="0">
              <a:solidFill>
                <a:srgbClr val="3C3C3C"/>
              </a:solidFill>
              <a:latin typeface="Calibri" pitchFamily="18"/>
            </a:endParaRPr>
          </a:p>
          <a:p>
            <a:pPr lvl="2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866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866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866" dirty="0">
              <a:solidFill>
                <a:srgbClr val="3C3C3C"/>
              </a:solidFill>
              <a:latin typeface="Calibri" pitchFamily="18"/>
            </a:endParaRPr>
          </a:p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067" dirty="0">
              <a:solidFill>
                <a:srgbClr val="3C3C3C"/>
              </a:solidFill>
              <a:latin typeface="Calibri" pitchFamily="18"/>
            </a:endParaRPr>
          </a:p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067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algn="ctr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b="1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b="1" dirty="0">
              <a:solidFill>
                <a:srgbClr val="3C3C3C"/>
              </a:solidFill>
              <a:latin typeface="Calibri" pitchFamily="18"/>
            </a:endParaRPr>
          </a:p>
          <a:p>
            <a:pPr marL="0" lvl="2" indent="0" hangingPunct="0">
              <a:lnSpc>
                <a:spcPct val="100000"/>
              </a:lnSpc>
              <a:spcBef>
                <a:spcPts val="0"/>
              </a:spcBef>
              <a:buNone/>
            </a:pPr>
            <a:endParaRPr lang="en-GB" sz="2133" dirty="0">
              <a:solidFill>
                <a:srgbClr val="3C3C3C"/>
              </a:solidFill>
              <a:highlight>
                <a:scrgbClr r="0" g="0" b="0">
                  <a:alpha val="0"/>
                </a:scrgbClr>
              </a:highlight>
              <a:latin typeface="Calibri" pitchFamily="18"/>
            </a:endParaRP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5FA49C74-660A-495A-9980-E209FEC0FB34}"/>
              </a:ext>
            </a:extLst>
          </p:cNvPr>
          <p:cNvSpPr txBox="1">
            <a:spLocks/>
          </p:cNvSpPr>
          <p:nvPr/>
        </p:nvSpPr>
        <p:spPr>
          <a:xfrm>
            <a:off x="372533" y="250825"/>
            <a:ext cx="12095163" cy="12620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100794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5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/>
              <a:t>Conversion to regular grid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C9DED58-6D81-FC4D-9592-7949725B4A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387" y="1919287"/>
            <a:ext cx="12827000" cy="3721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842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0" y="1768475"/>
            <a:ext cx="12095163" cy="4384675"/>
          </a:xfrm>
        </p:spPr>
        <p:txBody>
          <a:bodyPr/>
          <a:lstStyle/>
          <a:p>
            <a:pPr marL="1066764" lvl="1" indent="-457184">
              <a:spcBef>
                <a:spcPts val="0"/>
              </a:spcBef>
              <a:buClr>
                <a:srgbClr val="3C3C3C"/>
              </a:buClr>
              <a:buSzPct val="100000"/>
              <a:buAutoNum type="arabicPeriod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866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866" dirty="0">
              <a:solidFill>
                <a:srgbClr val="3C3C3C"/>
              </a:solidFill>
              <a:latin typeface="Calibri" pitchFamily="18"/>
            </a:endParaRPr>
          </a:p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067" dirty="0">
              <a:solidFill>
                <a:srgbClr val="3C3C3C"/>
              </a:solidFill>
              <a:latin typeface="Calibri" pitchFamily="18"/>
            </a:endParaRPr>
          </a:p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067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b="1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b="1" dirty="0">
              <a:solidFill>
                <a:srgbClr val="3C3C3C"/>
              </a:solidFill>
              <a:latin typeface="Calibri" pitchFamily="18"/>
            </a:endParaRPr>
          </a:p>
          <a:p>
            <a:pPr marL="0" lvl="2" indent="0" hangingPunct="0">
              <a:lnSpc>
                <a:spcPct val="100000"/>
              </a:lnSpc>
              <a:spcBef>
                <a:spcPts val="0"/>
              </a:spcBef>
              <a:buNone/>
            </a:pPr>
            <a:endParaRPr lang="en-GB" sz="2133" dirty="0">
              <a:solidFill>
                <a:srgbClr val="3C3C3C"/>
              </a:solidFill>
              <a:highlight>
                <a:scrgbClr r="0" g="0" b="0">
                  <a:alpha val="0"/>
                </a:scrgbClr>
              </a:highlight>
              <a:latin typeface="Calibri" pitchFamily="18"/>
            </a:endParaRP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671946" y="1098985"/>
            <a:ext cx="12094568" cy="58454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>
            <a:lvl1pPr rtl="0" hangingPunct="0">
              <a:spcBef>
                <a:spcPts val="1417"/>
              </a:spcBef>
              <a:spcAft>
                <a:spcPts val="0"/>
              </a:spcAft>
              <a:tabLst/>
              <a:defRPr lang="en-GB" sz="32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66764" lvl="1" indent="-457184">
              <a:spcBef>
                <a:spcPts val="0"/>
              </a:spcBef>
              <a:buClr>
                <a:srgbClr val="3C3C3C"/>
              </a:buClr>
              <a:buSzPct val="100000"/>
              <a:buFont typeface="Arial" panose="020B0604020202020204" pitchFamily="34" charset="0"/>
              <a:buAutoNum type="arabicPeriod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866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866" dirty="0">
              <a:solidFill>
                <a:srgbClr val="3C3C3C"/>
              </a:solidFill>
              <a:latin typeface="Calibri" pitchFamily="18"/>
            </a:endParaRPr>
          </a:p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067" dirty="0">
              <a:solidFill>
                <a:srgbClr val="3C3C3C"/>
              </a:solidFill>
              <a:latin typeface="Calibri" pitchFamily="18"/>
            </a:endParaRPr>
          </a:p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067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b="1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b="1" dirty="0">
              <a:solidFill>
                <a:srgbClr val="3C3C3C"/>
              </a:solidFill>
              <a:latin typeface="Calibri" pitchFamily="18"/>
            </a:endParaRPr>
          </a:p>
          <a:p>
            <a:pPr marL="0" lvl="2" indent="0" hangingPunct="0">
              <a:lnSpc>
                <a:spcPct val="100000"/>
              </a:lnSpc>
              <a:spcBef>
                <a:spcPts val="0"/>
              </a:spcBef>
              <a:buNone/>
            </a:pPr>
            <a:endParaRPr lang="en-GB" sz="2133" dirty="0">
              <a:solidFill>
                <a:srgbClr val="3C3C3C"/>
              </a:solidFill>
              <a:highlight>
                <a:scrgbClr r="0" g="0" b="0">
                  <a:alpha val="0"/>
                </a:scrgbClr>
              </a:highlight>
              <a:latin typeface="Calibri" pitchFamily="18"/>
            </a:endParaRPr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875130" y="1302169"/>
            <a:ext cx="12094568" cy="58454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>
            <a:lvl1pPr rtl="0" hangingPunct="0">
              <a:spcBef>
                <a:spcPts val="1417"/>
              </a:spcBef>
              <a:spcAft>
                <a:spcPts val="0"/>
              </a:spcAft>
              <a:tabLst/>
              <a:defRPr lang="en-GB" sz="32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lvl="2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866" dirty="0">
              <a:solidFill>
                <a:srgbClr val="3C3C3C"/>
              </a:solidFill>
              <a:latin typeface="Calibri" pitchFamily="18"/>
            </a:endParaRPr>
          </a:p>
          <a:p>
            <a:pPr lvl="2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866" dirty="0">
              <a:solidFill>
                <a:srgbClr val="3C3C3C"/>
              </a:solidFill>
              <a:latin typeface="Calibri" pitchFamily="18"/>
            </a:endParaRPr>
          </a:p>
          <a:p>
            <a:pPr lvl="2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866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866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866" dirty="0">
              <a:solidFill>
                <a:srgbClr val="3C3C3C"/>
              </a:solidFill>
              <a:latin typeface="Calibri" pitchFamily="18"/>
            </a:endParaRPr>
          </a:p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067" dirty="0">
              <a:solidFill>
                <a:srgbClr val="3C3C3C"/>
              </a:solidFill>
              <a:latin typeface="Calibri" pitchFamily="18"/>
            </a:endParaRPr>
          </a:p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067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b="1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b="1" dirty="0">
              <a:solidFill>
                <a:srgbClr val="3C3C3C"/>
              </a:solidFill>
              <a:latin typeface="Calibri" pitchFamily="18"/>
            </a:endParaRPr>
          </a:p>
          <a:p>
            <a:pPr marL="0" lvl="2" indent="0" hangingPunct="0">
              <a:lnSpc>
                <a:spcPct val="100000"/>
              </a:lnSpc>
              <a:spcBef>
                <a:spcPts val="0"/>
              </a:spcBef>
              <a:buNone/>
            </a:pPr>
            <a:endParaRPr lang="en-GB" sz="2133" dirty="0">
              <a:solidFill>
                <a:srgbClr val="3C3C3C"/>
              </a:solidFill>
              <a:highlight>
                <a:scrgbClr r="0" g="0" b="0">
                  <a:alpha val="0"/>
                </a:scrgbClr>
              </a:highlight>
              <a:latin typeface="Calibri" pitchFamily="18"/>
            </a:endParaRPr>
          </a:p>
        </p:txBody>
      </p:sp>
      <p:sp>
        <p:nvSpPr>
          <p:cNvPr id="8" name="Text Placeholder 2"/>
          <p:cNvSpPr txBox="1">
            <a:spLocks/>
          </p:cNvSpPr>
          <p:nvPr/>
        </p:nvSpPr>
        <p:spPr>
          <a:xfrm>
            <a:off x="875130" y="190993"/>
            <a:ext cx="12094568" cy="58454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>
            <a:lvl1pPr rtl="0" hangingPunct="0">
              <a:spcBef>
                <a:spcPts val="1417"/>
              </a:spcBef>
              <a:spcAft>
                <a:spcPts val="0"/>
              </a:spcAft>
              <a:tabLst/>
              <a:defRPr lang="en-GB" sz="32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lvl="2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866" dirty="0">
              <a:solidFill>
                <a:srgbClr val="3C3C3C"/>
              </a:solidFill>
              <a:latin typeface="Calibri" pitchFamily="18"/>
            </a:endParaRPr>
          </a:p>
          <a:p>
            <a:pPr lvl="2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866" dirty="0">
              <a:solidFill>
                <a:srgbClr val="3C3C3C"/>
              </a:solidFill>
              <a:latin typeface="Calibri" pitchFamily="18"/>
            </a:endParaRPr>
          </a:p>
          <a:p>
            <a:pPr lvl="2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866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866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866" dirty="0">
              <a:solidFill>
                <a:srgbClr val="3C3C3C"/>
              </a:solidFill>
              <a:latin typeface="Calibri" pitchFamily="18"/>
            </a:endParaRPr>
          </a:p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067" dirty="0">
              <a:solidFill>
                <a:srgbClr val="3C3C3C"/>
              </a:solidFill>
              <a:latin typeface="Calibri" pitchFamily="18"/>
            </a:endParaRPr>
          </a:p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067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algn="ctr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b="1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b="1" dirty="0">
              <a:solidFill>
                <a:srgbClr val="3C3C3C"/>
              </a:solidFill>
              <a:latin typeface="Calibri" pitchFamily="18"/>
            </a:endParaRPr>
          </a:p>
          <a:p>
            <a:pPr marL="0" lvl="2" indent="0" hangingPunct="0">
              <a:lnSpc>
                <a:spcPct val="100000"/>
              </a:lnSpc>
              <a:spcBef>
                <a:spcPts val="0"/>
              </a:spcBef>
              <a:buNone/>
            </a:pPr>
            <a:endParaRPr lang="en-GB" sz="2133" dirty="0">
              <a:solidFill>
                <a:srgbClr val="3C3C3C"/>
              </a:solidFill>
              <a:highlight>
                <a:scrgbClr r="0" g="0" b="0">
                  <a:alpha val="0"/>
                </a:scrgbClr>
              </a:highlight>
              <a:latin typeface="Calibri" pitchFamily="18"/>
            </a:endParaRP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5FA49C74-660A-495A-9980-E209FEC0FB34}"/>
              </a:ext>
            </a:extLst>
          </p:cNvPr>
          <p:cNvSpPr txBox="1">
            <a:spLocks/>
          </p:cNvSpPr>
          <p:nvPr/>
        </p:nvSpPr>
        <p:spPr>
          <a:xfrm>
            <a:off x="372533" y="250825"/>
            <a:ext cx="12095163" cy="12620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100794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5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/>
              <a:t>Plot with </a:t>
            </a:r>
            <a:r>
              <a:rPr lang="en-GB" dirty="0" err="1"/>
              <a:t>cartopy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9A18EEE-2A94-1F4D-B8D6-35D86228E1F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387" y="2014537"/>
            <a:ext cx="12827000" cy="353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73708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0" y="1768475"/>
            <a:ext cx="12095163" cy="4384675"/>
          </a:xfrm>
        </p:spPr>
        <p:txBody>
          <a:bodyPr/>
          <a:lstStyle/>
          <a:p>
            <a:pPr marL="1066764" lvl="1" indent="-457184">
              <a:spcBef>
                <a:spcPts val="0"/>
              </a:spcBef>
              <a:buClr>
                <a:srgbClr val="3C3C3C"/>
              </a:buClr>
              <a:buSzPct val="100000"/>
              <a:buAutoNum type="arabicPeriod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866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866" dirty="0">
              <a:solidFill>
                <a:srgbClr val="3C3C3C"/>
              </a:solidFill>
              <a:latin typeface="Calibri" pitchFamily="18"/>
            </a:endParaRPr>
          </a:p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067" dirty="0">
              <a:solidFill>
                <a:srgbClr val="3C3C3C"/>
              </a:solidFill>
              <a:latin typeface="Calibri" pitchFamily="18"/>
            </a:endParaRPr>
          </a:p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067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b="1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b="1" dirty="0">
              <a:solidFill>
                <a:srgbClr val="3C3C3C"/>
              </a:solidFill>
              <a:latin typeface="Calibri" pitchFamily="18"/>
            </a:endParaRPr>
          </a:p>
          <a:p>
            <a:pPr marL="0" lvl="2" indent="0" hangingPunct="0">
              <a:lnSpc>
                <a:spcPct val="100000"/>
              </a:lnSpc>
              <a:spcBef>
                <a:spcPts val="0"/>
              </a:spcBef>
              <a:buNone/>
            </a:pPr>
            <a:endParaRPr lang="en-GB" sz="2133" dirty="0">
              <a:solidFill>
                <a:srgbClr val="3C3C3C"/>
              </a:solidFill>
              <a:highlight>
                <a:scrgbClr r="0" g="0" b="0">
                  <a:alpha val="0"/>
                </a:scrgbClr>
              </a:highlight>
              <a:latin typeface="Calibri" pitchFamily="18"/>
            </a:endParaRP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671946" y="1098985"/>
            <a:ext cx="12094568" cy="58454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>
            <a:lvl1pPr rtl="0" hangingPunct="0">
              <a:spcBef>
                <a:spcPts val="1417"/>
              </a:spcBef>
              <a:spcAft>
                <a:spcPts val="0"/>
              </a:spcAft>
              <a:tabLst/>
              <a:defRPr lang="en-GB" sz="32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66764" lvl="1" indent="-457184">
              <a:spcBef>
                <a:spcPts val="0"/>
              </a:spcBef>
              <a:buClr>
                <a:srgbClr val="3C3C3C"/>
              </a:buClr>
              <a:buSzPct val="100000"/>
              <a:buFont typeface="Arial" panose="020B0604020202020204" pitchFamily="34" charset="0"/>
              <a:buAutoNum type="arabicPeriod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866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866" dirty="0">
              <a:solidFill>
                <a:srgbClr val="3C3C3C"/>
              </a:solidFill>
              <a:latin typeface="Calibri" pitchFamily="18"/>
            </a:endParaRPr>
          </a:p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067" dirty="0">
              <a:solidFill>
                <a:srgbClr val="3C3C3C"/>
              </a:solidFill>
              <a:latin typeface="Calibri" pitchFamily="18"/>
            </a:endParaRPr>
          </a:p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067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b="1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b="1" dirty="0">
              <a:solidFill>
                <a:srgbClr val="3C3C3C"/>
              </a:solidFill>
              <a:latin typeface="Calibri" pitchFamily="18"/>
            </a:endParaRPr>
          </a:p>
          <a:p>
            <a:pPr marL="0" lvl="2" indent="0" hangingPunct="0">
              <a:lnSpc>
                <a:spcPct val="100000"/>
              </a:lnSpc>
              <a:spcBef>
                <a:spcPts val="0"/>
              </a:spcBef>
              <a:buNone/>
            </a:pPr>
            <a:endParaRPr lang="en-GB" sz="2133" dirty="0">
              <a:solidFill>
                <a:srgbClr val="3C3C3C"/>
              </a:solidFill>
              <a:highlight>
                <a:scrgbClr r="0" g="0" b="0">
                  <a:alpha val="0"/>
                </a:scrgbClr>
              </a:highlight>
              <a:latin typeface="Calibri" pitchFamily="18"/>
            </a:endParaRPr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875130" y="1302169"/>
            <a:ext cx="12094568" cy="58454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>
            <a:lvl1pPr rtl="0" hangingPunct="0">
              <a:spcBef>
                <a:spcPts val="1417"/>
              </a:spcBef>
              <a:spcAft>
                <a:spcPts val="0"/>
              </a:spcAft>
              <a:tabLst/>
              <a:defRPr lang="en-GB" sz="32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lvl="2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866" dirty="0">
              <a:solidFill>
                <a:srgbClr val="3C3C3C"/>
              </a:solidFill>
              <a:latin typeface="Calibri" pitchFamily="18"/>
            </a:endParaRPr>
          </a:p>
          <a:p>
            <a:pPr lvl="2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866" dirty="0">
              <a:solidFill>
                <a:srgbClr val="3C3C3C"/>
              </a:solidFill>
              <a:latin typeface="Calibri" pitchFamily="18"/>
            </a:endParaRPr>
          </a:p>
          <a:p>
            <a:pPr lvl="2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866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866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866" dirty="0">
              <a:solidFill>
                <a:srgbClr val="3C3C3C"/>
              </a:solidFill>
              <a:latin typeface="Calibri" pitchFamily="18"/>
            </a:endParaRPr>
          </a:p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067" dirty="0">
              <a:solidFill>
                <a:srgbClr val="3C3C3C"/>
              </a:solidFill>
              <a:latin typeface="Calibri" pitchFamily="18"/>
            </a:endParaRPr>
          </a:p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067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b="1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b="1" dirty="0">
              <a:solidFill>
                <a:srgbClr val="3C3C3C"/>
              </a:solidFill>
              <a:latin typeface="Calibri" pitchFamily="18"/>
            </a:endParaRPr>
          </a:p>
          <a:p>
            <a:pPr marL="0" lvl="2" indent="0" hangingPunct="0">
              <a:lnSpc>
                <a:spcPct val="100000"/>
              </a:lnSpc>
              <a:spcBef>
                <a:spcPts val="0"/>
              </a:spcBef>
              <a:buNone/>
            </a:pPr>
            <a:endParaRPr lang="en-GB" sz="2133" dirty="0">
              <a:solidFill>
                <a:srgbClr val="3C3C3C"/>
              </a:solidFill>
              <a:highlight>
                <a:scrgbClr r="0" g="0" b="0">
                  <a:alpha val="0"/>
                </a:scrgbClr>
              </a:highlight>
              <a:latin typeface="Calibri" pitchFamily="18"/>
            </a:endParaRPr>
          </a:p>
        </p:txBody>
      </p:sp>
      <p:sp>
        <p:nvSpPr>
          <p:cNvPr id="8" name="Text Placeholder 2"/>
          <p:cNvSpPr txBox="1">
            <a:spLocks/>
          </p:cNvSpPr>
          <p:nvPr/>
        </p:nvSpPr>
        <p:spPr>
          <a:xfrm>
            <a:off x="875130" y="190993"/>
            <a:ext cx="12094568" cy="58454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>
            <a:lvl1pPr rtl="0" hangingPunct="0">
              <a:spcBef>
                <a:spcPts val="1417"/>
              </a:spcBef>
              <a:spcAft>
                <a:spcPts val="0"/>
              </a:spcAft>
              <a:tabLst/>
              <a:defRPr lang="en-GB" sz="32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lvl="2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866" dirty="0">
              <a:solidFill>
                <a:srgbClr val="3C3C3C"/>
              </a:solidFill>
              <a:latin typeface="Calibri" pitchFamily="18"/>
            </a:endParaRPr>
          </a:p>
          <a:p>
            <a:pPr lvl="2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866" dirty="0">
              <a:solidFill>
                <a:srgbClr val="3C3C3C"/>
              </a:solidFill>
              <a:latin typeface="Calibri" pitchFamily="18"/>
            </a:endParaRPr>
          </a:p>
          <a:p>
            <a:pPr lvl="2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866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866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866" dirty="0">
              <a:solidFill>
                <a:srgbClr val="3C3C3C"/>
              </a:solidFill>
              <a:latin typeface="Calibri" pitchFamily="18"/>
            </a:endParaRPr>
          </a:p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067" dirty="0">
              <a:solidFill>
                <a:srgbClr val="3C3C3C"/>
              </a:solidFill>
              <a:latin typeface="Calibri" pitchFamily="18"/>
            </a:endParaRPr>
          </a:p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067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algn="ctr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b="1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b="1" dirty="0">
              <a:solidFill>
                <a:srgbClr val="3C3C3C"/>
              </a:solidFill>
              <a:latin typeface="Calibri" pitchFamily="18"/>
            </a:endParaRPr>
          </a:p>
          <a:p>
            <a:pPr marL="0" lvl="2" indent="0" hangingPunct="0">
              <a:lnSpc>
                <a:spcPct val="100000"/>
              </a:lnSpc>
              <a:spcBef>
                <a:spcPts val="0"/>
              </a:spcBef>
              <a:buNone/>
            </a:pPr>
            <a:endParaRPr lang="en-GB" sz="2133" dirty="0">
              <a:solidFill>
                <a:srgbClr val="3C3C3C"/>
              </a:solidFill>
              <a:highlight>
                <a:scrgbClr r="0" g="0" b="0">
                  <a:alpha val="0"/>
                </a:scrgbClr>
              </a:highlight>
              <a:latin typeface="Calibri" pitchFamily="18"/>
            </a:endParaRP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5FA49C74-660A-495A-9980-E209FEC0FB34}"/>
              </a:ext>
            </a:extLst>
          </p:cNvPr>
          <p:cNvSpPr txBox="1">
            <a:spLocks/>
          </p:cNvSpPr>
          <p:nvPr/>
        </p:nvSpPr>
        <p:spPr>
          <a:xfrm>
            <a:off x="372533" y="250825"/>
            <a:ext cx="12095163" cy="12620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100794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5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/>
              <a:t>Plot with </a:t>
            </a:r>
            <a:r>
              <a:rPr lang="en-GB" dirty="0" err="1"/>
              <a:t>cartopy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E48C73B-25DE-4E44-91E4-939BFECBDA7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494" b="15838"/>
          <a:stretch/>
        </p:blipFill>
        <p:spPr>
          <a:xfrm>
            <a:off x="1924493" y="1204045"/>
            <a:ext cx="8415743" cy="5526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07829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0" y="1768475"/>
            <a:ext cx="12095163" cy="4384675"/>
          </a:xfrm>
        </p:spPr>
        <p:txBody>
          <a:bodyPr/>
          <a:lstStyle/>
          <a:p>
            <a:pPr marL="1066764" lvl="1" indent="-457184">
              <a:spcBef>
                <a:spcPts val="0"/>
              </a:spcBef>
              <a:buClr>
                <a:srgbClr val="3C3C3C"/>
              </a:buClr>
              <a:buSzPct val="100000"/>
              <a:buAutoNum type="arabicPeriod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866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866" dirty="0">
              <a:solidFill>
                <a:srgbClr val="3C3C3C"/>
              </a:solidFill>
              <a:latin typeface="Calibri" pitchFamily="18"/>
            </a:endParaRPr>
          </a:p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067" dirty="0">
              <a:solidFill>
                <a:srgbClr val="3C3C3C"/>
              </a:solidFill>
              <a:latin typeface="Calibri" pitchFamily="18"/>
            </a:endParaRPr>
          </a:p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067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b="1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b="1" dirty="0">
              <a:solidFill>
                <a:srgbClr val="3C3C3C"/>
              </a:solidFill>
              <a:latin typeface="Calibri" pitchFamily="18"/>
            </a:endParaRPr>
          </a:p>
          <a:p>
            <a:pPr marL="0" lvl="2" indent="0" hangingPunct="0">
              <a:lnSpc>
                <a:spcPct val="100000"/>
              </a:lnSpc>
              <a:spcBef>
                <a:spcPts val="0"/>
              </a:spcBef>
              <a:buNone/>
            </a:pPr>
            <a:endParaRPr lang="en-GB" sz="2133" dirty="0">
              <a:solidFill>
                <a:srgbClr val="3C3C3C"/>
              </a:solidFill>
              <a:highlight>
                <a:scrgbClr r="0" g="0" b="0">
                  <a:alpha val="0"/>
                </a:scrgbClr>
              </a:highlight>
              <a:latin typeface="Calibri" pitchFamily="18"/>
            </a:endParaRP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671946" y="1098985"/>
            <a:ext cx="12094568" cy="58454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>
            <a:lvl1pPr rtl="0" hangingPunct="0">
              <a:spcBef>
                <a:spcPts val="1417"/>
              </a:spcBef>
              <a:spcAft>
                <a:spcPts val="0"/>
              </a:spcAft>
              <a:tabLst/>
              <a:defRPr lang="en-GB" sz="32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66764" lvl="1" indent="-457184">
              <a:spcBef>
                <a:spcPts val="0"/>
              </a:spcBef>
              <a:buClr>
                <a:srgbClr val="3C3C3C"/>
              </a:buClr>
              <a:buSzPct val="100000"/>
              <a:buFont typeface="Arial" panose="020B0604020202020204" pitchFamily="34" charset="0"/>
              <a:buAutoNum type="arabicPeriod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866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866" dirty="0">
              <a:solidFill>
                <a:srgbClr val="3C3C3C"/>
              </a:solidFill>
              <a:latin typeface="Calibri" pitchFamily="18"/>
            </a:endParaRPr>
          </a:p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067" dirty="0">
              <a:solidFill>
                <a:srgbClr val="3C3C3C"/>
              </a:solidFill>
              <a:latin typeface="Calibri" pitchFamily="18"/>
            </a:endParaRPr>
          </a:p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067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b="1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b="1" dirty="0">
              <a:solidFill>
                <a:srgbClr val="3C3C3C"/>
              </a:solidFill>
              <a:latin typeface="Calibri" pitchFamily="18"/>
            </a:endParaRPr>
          </a:p>
          <a:p>
            <a:pPr marL="0" lvl="2" indent="0" hangingPunct="0">
              <a:lnSpc>
                <a:spcPct val="100000"/>
              </a:lnSpc>
              <a:spcBef>
                <a:spcPts val="0"/>
              </a:spcBef>
              <a:buNone/>
            </a:pPr>
            <a:endParaRPr lang="en-GB" sz="2133" dirty="0">
              <a:solidFill>
                <a:srgbClr val="3C3C3C"/>
              </a:solidFill>
              <a:highlight>
                <a:scrgbClr r="0" g="0" b="0">
                  <a:alpha val="0"/>
                </a:scrgbClr>
              </a:highlight>
              <a:latin typeface="Calibri" pitchFamily="18"/>
            </a:endParaRPr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875130" y="1302169"/>
            <a:ext cx="12094568" cy="58454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>
            <a:lvl1pPr rtl="0" hangingPunct="0">
              <a:spcBef>
                <a:spcPts val="1417"/>
              </a:spcBef>
              <a:spcAft>
                <a:spcPts val="0"/>
              </a:spcAft>
              <a:tabLst/>
              <a:defRPr lang="en-GB" sz="32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lvl="2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866" dirty="0">
              <a:solidFill>
                <a:srgbClr val="3C3C3C"/>
              </a:solidFill>
              <a:latin typeface="Calibri" pitchFamily="18"/>
            </a:endParaRPr>
          </a:p>
          <a:p>
            <a:pPr lvl="2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866" dirty="0">
              <a:solidFill>
                <a:srgbClr val="3C3C3C"/>
              </a:solidFill>
              <a:latin typeface="Calibri" pitchFamily="18"/>
            </a:endParaRPr>
          </a:p>
          <a:p>
            <a:pPr lvl="2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866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866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866" dirty="0">
              <a:solidFill>
                <a:srgbClr val="3C3C3C"/>
              </a:solidFill>
              <a:latin typeface="Calibri" pitchFamily="18"/>
            </a:endParaRPr>
          </a:p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067" dirty="0">
              <a:solidFill>
                <a:srgbClr val="3C3C3C"/>
              </a:solidFill>
              <a:latin typeface="Calibri" pitchFamily="18"/>
            </a:endParaRPr>
          </a:p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067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b="1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b="1" dirty="0">
              <a:solidFill>
                <a:srgbClr val="3C3C3C"/>
              </a:solidFill>
              <a:latin typeface="Calibri" pitchFamily="18"/>
            </a:endParaRPr>
          </a:p>
          <a:p>
            <a:pPr marL="0" lvl="2" indent="0" hangingPunct="0">
              <a:lnSpc>
                <a:spcPct val="100000"/>
              </a:lnSpc>
              <a:spcBef>
                <a:spcPts val="0"/>
              </a:spcBef>
              <a:buNone/>
            </a:pPr>
            <a:endParaRPr lang="en-GB" sz="2133" dirty="0">
              <a:solidFill>
                <a:srgbClr val="3C3C3C"/>
              </a:solidFill>
              <a:highlight>
                <a:scrgbClr r="0" g="0" b="0">
                  <a:alpha val="0"/>
                </a:scrgbClr>
              </a:highlight>
              <a:latin typeface="Calibri" pitchFamily="18"/>
            </a:endParaRPr>
          </a:p>
        </p:txBody>
      </p:sp>
      <p:sp>
        <p:nvSpPr>
          <p:cNvPr id="8" name="Text Placeholder 2"/>
          <p:cNvSpPr txBox="1">
            <a:spLocks/>
          </p:cNvSpPr>
          <p:nvPr/>
        </p:nvSpPr>
        <p:spPr>
          <a:xfrm>
            <a:off x="875130" y="190993"/>
            <a:ext cx="12094568" cy="58454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>
            <a:lvl1pPr rtl="0" hangingPunct="0">
              <a:spcBef>
                <a:spcPts val="1417"/>
              </a:spcBef>
              <a:spcAft>
                <a:spcPts val="0"/>
              </a:spcAft>
              <a:tabLst/>
              <a:defRPr lang="en-GB" sz="32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lvl="2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866" dirty="0">
              <a:solidFill>
                <a:srgbClr val="3C3C3C"/>
              </a:solidFill>
              <a:latin typeface="Calibri" pitchFamily="18"/>
            </a:endParaRPr>
          </a:p>
          <a:p>
            <a:pPr lvl="2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866" dirty="0">
              <a:solidFill>
                <a:srgbClr val="3C3C3C"/>
              </a:solidFill>
              <a:latin typeface="Calibri" pitchFamily="18"/>
            </a:endParaRPr>
          </a:p>
          <a:p>
            <a:pPr lvl="2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866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866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866" dirty="0">
              <a:solidFill>
                <a:srgbClr val="3C3C3C"/>
              </a:solidFill>
              <a:latin typeface="Calibri" pitchFamily="18"/>
            </a:endParaRPr>
          </a:p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067" dirty="0">
              <a:solidFill>
                <a:srgbClr val="3C3C3C"/>
              </a:solidFill>
              <a:latin typeface="Calibri" pitchFamily="18"/>
            </a:endParaRPr>
          </a:p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067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algn="ctr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b="1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b="1" dirty="0">
              <a:solidFill>
                <a:srgbClr val="3C3C3C"/>
              </a:solidFill>
              <a:latin typeface="Calibri" pitchFamily="18"/>
            </a:endParaRPr>
          </a:p>
          <a:p>
            <a:pPr marL="0" lvl="2" indent="0" hangingPunct="0">
              <a:lnSpc>
                <a:spcPct val="100000"/>
              </a:lnSpc>
              <a:spcBef>
                <a:spcPts val="0"/>
              </a:spcBef>
              <a:buNone/>
            </a:pPr>
            <a:endParaRPr lang="en-GB" sz="2133" dirty="0">
              <a:solidFill>
                <a:srgbClr val="3C3C3C"/>
              </a:solidFill>
              <a:highlight>
                <a:scrgbClr r="0" g="0" b="0">
                  <a:alpha val="0"/>
                </a:scrgbClr>
              </a:highlight>
              <a:latin typeface="Calibri" pitchFamily="18"/>
            </a:endParaRP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5FA49C74-660A-495A-9980-E209FEC0FB34}"/>
              </a:ext>
            </a:extLst>
          </p:cNvPr>
          <p:cNvSpPr txBox="1">
            <a:spLocks/>
          </p:cNvSpPr>
          <p:nvPr/>
        </p:nvSpPr>
        <p:spPr>
          <a:xfrm>
            <a:off x="372533" y="250825"/>
            <a:ext cx="12095163" cy="12620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100794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5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/>
              <a:t>Plot time series over Europe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8D94EEC-1679-2F4F-B901-534296B7BE4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33" y="2225270"/>
            <a:ext cx="12839700" cy="309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20148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0" y="1768475"/>
            <a:ext cx="12095163" cy="4384675"/>
          </a:xfrm>
        </p:spPr>
        <p:txBody>
          <a:bodyPr/>
          <a:lstStyle/>
          <a:p>
            <a:pPr marL="1066764" lvl="1" indent="-457184">
              <a:spcBef>
                <a:spcPts val="0"/>
              </a:spcBef>
              <a:buClr>
                <a:srgbClr val="3C3C3C"/>
              </a:buClr>
              <a:buSzPct val="100000"/>
              <a:buAutoNum type="arabicPeriod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866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866" dirty="0">
              <a:solidFill>
                <a:srgbClr val="3C3C3C"/>
              </a:solidFill>
              <a:latin typeface="Calibri" pitchFamily="18"/>
            </a:endParaRPr>
          </a:p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067" dirty="0">
              <a:solidFill>
                <a:srgbClr val="3C3C3C"/>
              </a:solidFill>
              <a:latin typeface="Calibri" pitchFamily="18"/>
            </a:endParaRPr>
          </a:p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067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b="1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b="1" dirty="0">
              <a:solidFill>
                <a:srgbClr val="3C3C3C"/>
              </a:solidFill>
              <a:latin typeface="Calibri" pitchFamily="18"/>
            </a:endParaRPr>
          </a:p>
          <a:p>
            <a:pPr marL="0" lvl="2" indent="0" hangingPunct="0">
              <a:lnSpc>
                <a:spcPct val="100000"/>
              </a:lnSpc>
              <a:spcBef>
                <a:spcPts val="0"/>
              </a:spcBef>
              <a:buNone/>
            </a:pPr>
            <a:endParaRPr lang="en-GB" sz="2133" dirty="0">
              <a:solidFill>
                <a:srgbClr val="3C3C3C"/>
              </a:solidFill>
              <a:highlight>
                <a:scrgbClr r="0" g="0" b="0">
                  <a:alpha val="0"/>
                </a:scrgbClr>
              </a:highlight>
              <a:latin typeface="Calibri" pitchFamily="18"/>
            </a:endParaRP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671946" y="1098985"/>
            <a:ext cx="12094568" cy="58454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>
            <a:lvl1pPr rtl="0" hangingPunct="0">
              <a:spcBef>
                <a:spcPts val="1417"/>
              </a:spcBef>
              <a:spcAft>
                <a:spcPts val="0"/>
              </a:spcAft>
              <a:tabLst/>
              <a:defRPr lang="en-GB" sz="32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66764" lvl="1" indent="-457184">
              <a:spcBef>
                <a:spcPts val="0"/>
              </a:spcBef>
              <a:buClr>
                <a:srgbClr val="3C3C3C"/>
              </a:buClr>
              <a:buSzPct val="100000"/>
              <a:buFont typeface="Arial" panose="020B0604020202020204" pitchFamily="34" charset="0"/>
              <a:buAutoNum type="arabicPeriod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866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866" dirty="0">
              <a:solidFill>
                <a:srgbClr val="3C3C3C"/>
              </a:solidFill>
              <a:latin typeface="Calibri" pitchFamily="18"/>
            </a:endParaRPr>
          </a:p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067" dirty="0">
              <a:solidFill>
                <a:srgbClr val="3C3C3C"/>
              </a:solidFill>
              <a:latin typeface="Calibri" pitchFamily="18"/>
            </a:endParaRPr>
          </a:p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067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b="1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b="1" dirty="0">
              <a:solidFill>
                <a:srgbClr val="3C3C3C"/>
              </a:solidFill>
              <a:latin typeface="Calibri" pitchFamily="18"/>
            </a:endParaRPr>
          </a:p>
          <a:p>
            <a:pPr marL="0" lvl="2" indent="0" hangingPunct="0">
              <a:lnSpc>
                <a:spcPct val="100000"/>
              </a:lnSpc>
              <a:spcBef>
                <a:spcPts val="0"/>
              </a:spcBef>
              <a:buNone/>
            </a:pPr>
            <a:endParaRPr lang="en-GB" sz="2133" dirty="0">
              <a:solidFill>
                <a:srgbClr val="3C3C3C"/>
              </a:solidFill>
              <a:highlight>
                <a:scrgbClr r="0" g="0" b="0">
                  <a:alpha val="0"/>
                </a:scrgbClr>
              </a:highlight>
              <a:latin typeface="Calibri" pitchFamily="18"/>
            </a:endParaRPr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875130" y="1302169"/>
            <a:ext cx="12094568" cy="58454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>
            <a:lvl1pPr rtl="0" hangingPunct="0">
              <a:spcBef>
                <a:spcPts val="1417"/>
              </a:spcBef>
              <a:spcAft>
                <a:spcPts val="0"/>
              </a:spcAft>
              <a:tabLst/>
              <a:defRPr lang="en-GB" sz="32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lvl="2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866" dirty="0">
              <a:solidFill>
                <a:srgbClr val="3C3C3C"/>
              </a:solidFill>
              <a:latin typeface="Calibri" pitchFamily="18"/>
            </a:endParaRPr>
          </a:p>
          <a:p>
            <a:pPr lvl="2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866" dirty="0">
              <a:solidFill>
                <a:srgbClr val="3C3C3C"/>
              </a:solidFill>
              <a:latin typeface="Calibri" pitchFamily="18"/>
            </a:endParaRPr>
          </a:p>
          <a:p>
            <a:pPr lvl="2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866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866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866" dirty="0">
              <a:solidFill>
                <a:srgbClr val="3C3C3C"/>
              </a:solidFill>
              <a:latin typeface="Calibri" pitchFamily="18"/>
            </a:endParaRPr>
          </a:p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067" dirty="0">
              <a:solidFill>
                <a:srgbClr val="3C3C3C"/>
              </a:solidFill>
              <a:latin typeface="Calibri" pitchFamily="18"/>
            </a:endParaRPr>
          </a:p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067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b="1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b="1" dirty="0">
              <a:solidFill>
                <a:srgbClr val="3C3C3C"/>
              </a:solidFill>
              <a:latin typeface="Calibri" pitchFamily="18"/>
            </a:endParaRPr>
          </a:p>
          <a:p>
            <a:pPr marL="0" lvl="2" indent="0" hangingPunct="0">
              <a:lnSpc>
                <a:spcPct val="100000"/>
              </a:lnSpc>
              <a:spcBef>
                <a:spcPts val="0"/>
              </a:spcBef>
              <a:buNone/>
            </a:pPr>
            <a:endParaRPr lang="en-GB" sz="2133" dirty="0">
              <a:solidFill>
                <a:srgbClr val="3C3C3C"/>
              </a:solidFill>
              <a:highlight>
                <a:scrgbClr r="0" g="0" b="0">
                  <a:alpha val="0"/>
                </a:scrgbClr>
              </a:highlight>
              <a:latin typeface="Calibri" pitchFamily="18"/>
            </a:endParaRPr>
          </a:p>
        </p:txBody>
      </p:sp>
      <p:sp>
        <p:nvSpPr>
          <p:cNvPr id="8" name="Text Placeholder 2"/>
          <p:cNvSpPr txBox="1">
            <a:spLocks/>
          </p:cNvSpPr>
          <p:nvPr/>
        </p:nvSpPr>
        <p:spPr>
          <a:xfrm>
            <a:off x="875130" y="190993"/>
            <a:ext cx="12094568" cy="58454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>
            <a:lvl1pPr rtl="0" hangingPunct="0">
              <a:spcBef>
                <a:spcPts val="1417"/>
              </a:spcBef>
              <a:spcAft>
                <a:spcPts val="0"/>
              </a:spcAft>
              <a:tabLst/>
              <a:defRPr lang="en-GB" sz="32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lvl="2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866" dirty="0">
              <a:solidFill>
                <a:srgbClr val="3C3C3C"/>
              </a:solidFill>
              <a:latin typeface="Calibri" pitchFamily="18"/>
            </a:endParaRPr>
          </a:p>
          <a:p>
            <a:pPr lvl="2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866" dirty="0">
              <a:solidFill>
                <a:srgbClr val="3C3C3C"/>
              </a:solidFill>
              <a:latin typeface="Calibri" pitchFamily="18"/>
            </a:endParaRPr>
          </a:p>
          <a:p>
            <a:pPr lvl="2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866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866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866" dirty="0">
              <a:solidFill>
                <a:srgbClr val="3C3C3C"/>
              </a:solidFill>
              <a:latin typeface="Calibri" pitchFamily="18"/>
            </a:endParaRPr>
          </a:p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067" dirty="0">
              <a:solidFill>
                <a:srgbClr val="3C3C3C"/>
              </a:solidFill>
              <a:latin typeface="Calibri" pitchFamily="18"/>
            </a:endParaRPr>
          </a:p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067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algn="ctr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b="1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b="1" dirty="0">
              <a:solidFill>
                <a:srgbClr val="3C3C3C"/>
              </a:solidFill>
              <a:latin typeface="Calibri" pitchFamily="18"/>
            </a:endParaRPr>
          </a:p>
          <a:p>
            <a:pPr marL="0" lvl="2" indent="0" hangingPunct="0">
              <a:lnSpc>
                <a:spcPct val="100000"/>
              </a:lnSpc>
              <a:spcBef>
                <a:spcPts val="0"/>
              </a:spcBef>
              <a:buNone/>
            </a:pPr>
            <a:endParaRPr lang="en-GB" sz="2133" dirty="0">
              <a:solidFill>
                <a:srgbClr val="3C3C3C"/>
              </a:solidFill>
              <a:highlight>
                <a:scrgbClr r="0" g="0" b="0">
                  <a:alpha val="0"/>
                </a:scrgbClr>
              </a:highlight>
              <a:latin typeface="Calibri" pitchFamily="18"/>
            </a:endParaRP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5FA49C74-660A-495A-9980-E209FEC0FB34}"/>
              </a:ext>
            </a:extLst>
          </p:cNvPr>
          <p:cNvSpPr txBox="1">
            <a:spLocks/>
          </p:cNvSpPr>
          <p:nvPr/>
        </p:nvSpPr>
        <p:spPr>
          <a:xfrm>
            <a:off x="372533" y="250825"/>
            <a:ext cx="12095163" cy="12620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100794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5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/>
              <a:t>Plot time series over Europe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DEBB887-5B04-BD4F-ACC3-3B492360513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33" y="1665849"/>
            <a:ext cx="12839700" cy="5118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93466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0" y="1768475"/>
            <a:ext cx="12095163" cy="4384675"/>
          </a:xfrm>
        </p:spPr>
        <p:txBody>
          <a:bodyPr/>
          <a:lstStyle/>
          <a:p>
            <a:pPr marL="1066764" lvl="1" indent="-457184">
              <a:spcBef>
                <a:spcPts val="0"/>
              </a:spcBef>
              <a:buClr>
                <a:srgbClr val="3C3C3C"/>
              </a:buClr>
              <a:buSzPct val="100000"/>
              <a:buAutoNum type="arabicPeriod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866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866" dirty="0">
              <a:solidFill>
                <a:srgbClr val="3C3C3C"/>
              </a:solidFill>
              <a:latin typeface="Calibri" pitchFamily="18"/>
            </a:endParaRPr>
          </a:p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067" dirty="0">
              <a:solidFill>
                <a:srgbClr val="3C3C3C"/>
              </a:solidFill>
              <a:latin typeface="Calibri" pitchFamily="18"/>
            </a:endParaRPr>
          </a:p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067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b="1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b="1" dirty="0">
              <a:solidFill>
                <a:srgbClr val="3C3C3C"/>
              </a:solidFill>
              <a:latin typeface="Calibri" pitchFamily="18"/>
            </a:endParaRPr>
          </a:p>
          <a:p>
            <a:pPr marL="0" lvl="2" indent="0" hangingPunct="0">
              <a:lnSpc>
                <a:spcPct val="100000"/>
              </a:lnSpc>
              <a:spcBef>
                <a:spcPts val="0"/>
              </a:spcBef>
              <a:buNone/>
            </a:pPr>
            <a:endParaRPr lang="en-GB" sz="2133" dirty="0">
              <a:solidFill>
                <a:srgbClr val="3C3C3C"/>
              </a:solidFill>
              <a:highlight>
                <a:scrgbClr r="0" g="0" b="0">
                  <a:alpha val="0"/>
                </a:scrgbClr>
              </a:highlight>
              <a:latin typeface="Calibri" pitchFamily="18"/>
            </a:endParaRP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671946" y="1098985"/>
            <a:ext cx="12094568" cy="58454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>
            <a:lvl1pPr rtl="0" hangingPunct="0">
              <a:spcBef>
                <a:spcPts val="1417"/>
              </a:spcBef>
              <a:spcAft>
                <a:spcPts val="0"/>
              </a:spcAft>
              <a:tabLst/>
              <a:defRPr lang="en-GB" sz="32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66764" lvl="1" indent="-457184">
              <a:spcBef>
                <a:spcPts val="0"/>
              </a:spcBef>
              <a:buClr>
                <a:srgbClr val="3C3C3C"/>
              </a:buClr>
              <a:buSzPct val="100000"/>
              <a:buFont typeface="Arial" panose="020B0604020202020204" pitchFamily="34" charset="0"/>
              <a:buAutoNum type="arabicPeriod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866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866" dirty="0">
              <a:solidFill>
                <a:srgbClr val="3C3C3C"/>
              </a:solidFill>
              <a:latin typeface="Calibri" pitchFamily="18"/>
            </a:endParaRPr>
          </a:p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067" dirty="0">
              <a:solidFill>
                <a:srgbClr val="3C3C3C"/>
              </a:solidFill>
              <a:latin typeface="Calibri" pitchFamily="18"/>
            </a:endParaRPr>
          </a:p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067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b="1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b="1" dirty="0">
              <a:solidFill>
                <a:srgbClr val="3C3C3C"/>
              </a:solidFill>
              <a:latin typeface="Calibri" pitchFamily="18"/>
            </a:endParaRPr>
          </a:p>
          <a:p>
            <a:pPr marL="0" lvl="2" indent="0" hangingPunct="0">
              <a:lnSpc>
                <a:spcPct val="100000"/>
              </a:lnSpc>
              <a:spcBef>
                <a:spcPts val="0"/>
              </a:spcBef>
              <a:buNone/>
            </a:pPr>
            <a:endParaRPr lang="en-GB" sz="2133" dirty="0">
              <a:solidFill>
                <a:srgbClr val="3C3C3C"/>
              </a:solidFill>
              <a:highlight>
                <a:scrgbClr r="0" g="0" b="0">
                  <a:alpha val="0"/>
                </a:scrgbClr>
              </a:highlight>
              <a:latin typeface="Calibri" pitchFamily="18"/>
            </a:endParaRPr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875130" y="1302169"/>
            <a:ext cx="12094568" cy="58454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>
            <a:lvl1pPr rtl="0" hangingPunct="0">
              <a:spcBef>
                <a:spcPts val="1417"/>
              </a:spcBef>
              <a:spcAft>
                <a:spcPts val="0"/>
              </a:spcAft>
              <a:tabLst/>
              <a:defRPr lang="en-GB" sz="32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lvl="2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866" dirty="0">
              <a:solidFill>
                <a:srgbClr val="3C3C3C"/>
              </a:solidFill>
              <a:latin typeface="Calibri" pitchFamily="18"/>
            </a:endParaRPr>
          </a:p>
          <a:p>
            <a:pPr lvl="2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866" dirty="0">
              <a:solidFill>
                <a:srgbClr val="3C3C3C"/>
              </a:solidFill>
              <a:latin typeface="Calibri" pitchFamily="18"/>
            </a:endParaRPr>
          </a:p>
          <a:p>
            <a:pPr lvl="2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866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866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866" dirty="0">
              <a:solidFill>
                <a:srgbClr val="3C3C3C"/>
              </a:solidFill>
              <a:latin typeface="Calibri" pitchFamily="18"/>
            </a:endParaRPr>
          </a:p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067" dirty="0">
              <a:solidFill>
                <a:srgbClr val="3C3C3C"/>
              </a:solidFill>
              <a:latin typeface="Calibri" pitchFamily="18"/>
            </a:endParaRPr>
          </a:p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067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b="1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b="1" dirty="0">
              <a:solidFill>
                <a:srgbClr val="3C3C3C"/>
              </a:solidFill>
              <a:latin typeface="Calibri" pitchFamily="18"/>
            </a:endParaRPr>
          </a:p>
          <a:p>
            <a:pPr marL="0" lvl="2" indent="0" hangingPunct="0">
              <a:lnSpc>
                <a:spcPct val="100000"/>
              </a:lnSpc>
              <a:spcBef>
                <a:spcPts val="0"/>
              </a:spcBef>
              <a:buNone/>
            </a:pPr>
            <a:endParaRPr lang="en-GB" sz="2133" dirty="0">
              <a:solidFill>
                <a:srgbClr val="3C3C3C"/>
              </a:solidFill>
              <a:highlight>
                <a:scrgbClr r="0" g="0" b="0">
                  <a:alpha val="0"/>
                </a:scrgbClr>
              </a:highlight>
              <a:latin typeface="Calibri" pitchFamily="18"/>
            </a:endParaRPr>
          </a:p>
        </p:txBody>
      </p:sp>
      <p:sp>
        <p:nvSpPr>
          <p:cNvPr id="8" name="Text Placeholder 2"/>
          <p:cNvSpPr txBox="1">
            <a:spLocks/>
          </p:cNvSpPr>
          <p:nvPr/>
        </p:nvSpPr>
        <p:spPr>
          <a:xfrm>
            <a:off x="875130" y="190993"/>
            <a:ext cx="12094568" cy="58454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>
            <a:lvl1pPr rtl="0" hangingPunct="0">
              <a:spcBef>
                <a:spcPts val="1417"/>
              </a:spcBef>
              <a:spcAft>
                <a:spcPts val="0"/>
              </a:spcAft>
              <a:tabLst/>
              <a:defRPr lang="en-GB" sz="32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lvl="2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866" dirty="0">
              <a:solidFill>
                <a:srgbClr val="3C3C3C"/>
              </a:solidFill>
              <a:latin typeface="Calibri" pitchFamily="18"/>
            </a:endParaRPr>
          </a:p>
          <a:p>
            <a:pPr lvl="2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866" dirty="0">
              <a:solidFill>
                <a:srgbClr val="3C3C3C"/>
              </a:solidFill>
              <a:latin typeface="Calibri" pitchFamily="18"/>
            </a:endParaRPr>
          </a:p>
          <a:p>
            <a:pPr lvl="2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866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866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866" dirty="0">
              <a:solidFill>
                <a:srgbClr val="3C3C3C"/>
              </a:solidFill>
              <a:latin typeface="Calibri" pitchFamily="18"/>
            </a:endParaRPr>
          </a:p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067" dirty="0">
              <a:solidFill>
                <a:srgbClr val="3C3C3C"/>
              </a:solidFill>
              <a:latin typeface="Calibri" pitchFamily="18"/>
            </a:endParaRPr>
          </a:p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067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algn="ctr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b="1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b="1" dirty="0">
              <a:solidFill>
                <a:srgbClr val="3C3C3C"/>
              </a:solidFill>
              <a:latin typeface="Calibri" pitchFamily="18"/>
            </a:endParaRPr>
          </a:p>
          <a:p>
            <a:pPr marL="0" lvl="2" indent="0" hangingPunct="0">
              <a:lnSpc>
                <a:spcPct val="100000"/>
              </a:lnSpc>
              <a:spcBef>
                <a:spcPts val="0"/>
              </a:spcBef>
              <a:buNone/>
            </a:pPr>
            <a:endParaRPr lang="en-GB" sz="2133" dirty="0">
              <a:solidFill>
                <a:srgbClr val="3C3C3C"/>
              </a:solidFill>
              <a:highlight>
                <a:scrgbClr r="0" g="0" b="0">
                  <a:alpha val="0"/>
                </a:scrgbClr>
              </a:highlight>
              <a:latin typeface="Calibri" pitchFamily="18"/>
            </a:endParaRP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5FA49C74-660A-495A-9980-E209FEC0FB34}"/>
              </a:ext>
            </a:extLst>
          </p:cNvPr>
          <p:cNvSpPr txBox="1">
            <a:spLocks/>
          </p:cNvSpPr>
          <p:nvPr/>
        </p:nvSpPr>
        <p:spPr>
          <a:xfrm>
            <a:off x="372533" y="250825"/>
            <a:ext cx="12095163" cy="12620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100794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5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/>
              <a:t>Plot time series over Europe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E9526DF-A772-47B3-8F06-17604B5C273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3119" y="5877621"/>
            <a:ext cx="9582150" cy="9144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7DE3C8B-34AC-4955-8779-7BF6A6FCE0A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7733" y="1174533"/>
            <a:ext cx="6825997" cy="4550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2398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0" y="1768475"/>
            <a:ext cx="12095163" cy="4384675"/>
          </a:xfrm>
        </p:spPr>
        <p:txBody>
          <a:bodyPr/>
          <a:lstStyle/>
          <a:p>
            <a:pPr marL="1066764" lvl="1" indent="-457184">
              <a:spcBef>
                <a:spcPts val="0"/>
              </a:spcBef>
              <a:buClr>
                <a:srgbClr val="3C3C3C"/>
              </a:buClr>
              <a:buSzPct val="100000"/>
              <a:buAutoNum type="arabicPeriod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866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866" dirty="0">
              <a:solidFill>
                <a:srgbClr val="3C3C3C"/>
              </a:solidFill>
              <a:latin typeface="Calibri" pitchFamily="18"/>
            </a:endParaRPr>
          </a:p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067" dirty="0">
              <a:solidFill>
                <a:srgbClr val="3C3C3C"/>
              </a:solidFill>
              <a:latin typeface="Calibri" pitchFamily="18"/>
            </a:endParaRPr>
          </a:p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067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b="1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b="1" dirty="0">
              <a:solidFill>
                <a:srgbClr val="3C3C3C"/>
              </a:solidFill>
              <a:latin typeface="Calibri" pitchFamily="18"/>
            </a:endParaRPr>
          </a:p>
          <a:p>
            <a:pPr marL="0" lvl="2" indent="0" hangingPunct="0">
              <a:lnSpc>
                <a:spcPct val="100000"/>
              </a:lnSpc>
              <a:spcBef>
                <a:spcPts val="0"/>
              </a:spcBef>
              <a:buNone/>
            </a:pPr>
            <a:endParaRPr lang="en-GB" sz="2133" dirty="0">
              <a:solidFill>
                <a:srgbClr val="3C3C3C"/>
              </a:solidFill>
              <a:highlight>
                <a:scrgbClr r="0" g="0" b="0">
                  <a:alpha val="0"/>
                </a:scrgbClr>
              </a:highlight>
              <a:latin typeface="Calibri" pitchFamily="18"/>
            </a:endParaRP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671946" y="1098985"/>
            <a:ext cx="12094568" cy="58454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>
            <a:lvl1pPr rtl="0" hangingPunct="0">
              <a:spcBef>
                <a:spcPts val="1417"/>
              </a:spcBef>
              <a:spcAft>
                <a:spcPts val="0"/>
              </a:spcAft>
              <a:tabLst/>
              <a:defRPr lang="en-GB" sz="32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66764" lvl="1" indent="-457184">
              <a:spcBef>
                <a:spcPts val="0"/>
              </a:spcBef>
              <a:buClr>
                <a:srgbClr val="3C3C3C"/>
              </a:buClr>
              <a:buSzPct val="100000"/>
              <a:buFont typeface="Arial" panose="020B0604020202020204" pitchFamily="34" charset="0"/>
              <a:buAutoNum type="arabicPeriod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866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866" dirty="0">
              <a:solidFill>
                <a:srgbClr val="3C3C3C"/>
              </a:solidFill>
              <a:latin typeface="Calibri" pitchFamily="18"/>
            </a:endParaRPr>
          </a:p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067" dirty="0">
              <a:solidFill>
                <a:srgbClr val="3C3C3C"/>
              </a:solidFill>
              <a:latin typeface="Calibri" pitchFamily="18"/>
            </a:endParaRPr>
          </a:p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067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b="1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b="1" dirty="0">
              <a:solidFill>
                <a:srgbClr val="3C3C3C"/>
              </a:solidFill>
              <a:latin typeface="Calibri" pitchFamily="18"/>
            </a:endParaRPr>
          </a:p>
          <a:p>
            <a:pPr marL="0" lvl="2" indent="0" hangingPunct="0">
              <a:lnSpc>
                <a:spcPct val="100000"/>
              </a:lnSpc>
              <a:spcBef>
                <a:spcPts val="0"/>
              </a:spcBef>
              <a:buNone/>
            </a:pPr>
            <a:endParaRPr lang="en-GB" sz="2133" dirty="0">
              <a:solidFill>
                <a:srgbClr val="3C3C3C"/>
              </a:solidFill>
              <a:highlight>
                <a:scrgbClr r="0" g="0" b="0">
                  <a:alpha val="0"/>
                </a:scrgbClr>
              </a:highlight>
              <a:latin typeface="Calibri" pitchFamily="18"/>
            </a:endParaRPr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875130" y="1302169"/>
            <a:ext cx="12094568" cy="58454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>
            <a:lvl1pPr rtl="0" hangingPunct="0">
              <a:spcBef>
                <a:spcPts val="1417"/>
              </a:spcBef>
              <a:spcAft>
                <a:spcPts val="0"/>
              </a:spcAft>
              <a:tabLst/>
              <a:defRPr lang="en-GB" sz="32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lvl="2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866" dirty="0">
              <a:solidFill>
                <a:srgbClr val="3C3C3C"/>
              </a:solidFill>
              <a:latin typeface="Calibri" pitchFamily="18"/>
            </a:endParaRPr>
          </a:p>
          <a:p>
            <a:pPr lvl="2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866" dirty="0">
              <a:solidFill>
                <a:srgbClr val="3C3C3C"/>
              </a:solidFill>
              <a:latin typeface="Calibri" pitchFamily="18"/>
            </a:endParaRPr>
          </a:p>
          <a:p>
            <a:pPr lvl="2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866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866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866" dirty="0">
              <a:solidFill>
                <a:srgbClr val="3C3C3C"/>
              </a:solidFill>
              <a:latin typeface="Calibri" pitchFamily="18"/>
            </a:endParaRPr>
          </a:p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067" dirty="0">
              <a:solidFill>
                <a:srgbClr val="3C3C3C"/>
              </a:solidFill>
              <a:latin typeface="Calibri" pitchFamily="18"/>
            </a:endParaRPr>
          </a:p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067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b="1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b="1" dirty="0">
              <a:solidFill>
                <a:srgbClr val="3C3C3C"/>
              </a:solidFill>
              <a:latin typeface="Calibri" pitchFamily="18"/>
            </a:endParaRPr>
          </a:p>
          <a:p>
            <a:pPr marL="0" lvl="2" indent="0" hangingPunct="0">
              <a:lnSpc>
                <a:spcPct val="100000"/>
              </a:lnSpc>
              <a:spcBef>
                <a:spcPts val="0"/>
              </a:spcBef>
              <a:buNone/>
            </a:pPr>
            <a:endParaRPr lang="en-GB" sz="2133" dirty="0">
              <a:solidFill>
                <a:srgbClr val="3C3C3C"/>
              </a:solidFill>
              <a:highlight>
                <a:scrgbClr r="0" g="0" b="0">
                  <a:alpha val="0"/>
                </a:scrgbClr>
              </a:highlight>
              <a:latin typeface="Calibri" pitchFamily="18"/>
            </a:endParaRPr>
          </a:p>
        </p:txBody>
      </p:sp>
      <p:sp>
        <p:nvSpPr>
          <p:cNvPr id="8" name="Text Placeholder 2"/>
          <p:cNvSpPr txBox="1">
            <a:spLocks/>
          </p:cNvSpPr>
          <p:nvPr/>
        </p:nvSpPr>
        <p:spPr>
          <a:xfrm>
            <a:off x="875130" y="190993"/>
            <a:ext cx="12094568" cy="58454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>
            <a:lvl1pPr rtl="0" hangingPunct="0">
              <a:spcBef>
                <a:spcPts val="1417"/>
              </a:spcBef>
              <a:spcAft>
                <a:spcPts val="0"/>
              </a:spcAft>
              <a:tabLst/>
              <a:defRPr lang="en-GB" sz="32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lvl="2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866" dirty="0">
              <a:solidFill>
                <a:srgbClr val="3C3C3C"/>
              </a:solidFill>
              <a:latin typeface="Calibri" pitchFamily="18"/>
            </a:endParaRPr>
          </a:p>
          <a:p>
            <a:pPr lvl="2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866" dirty="0">
              <a:solidFill>
                <a:srgbClr val="3C3C3C"/>
              </a:solidFill>
              <a:latin typeface="Calibri" pitchFamily="18"/>
            </a:endParaRPr>
          </a:p>
          <a:p>
            <a:pPr lvl="2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866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866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866" dirty="0">
              <a:solidFill>
                <a:srgbClr val="3C3C3C"/>
              </a:solidFill>
              <a:latin typeface="Calibri" pitchFamily="18"/>
            </a:endParaRPr>
          </a:p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067" dirty="0">
              <a:solidFill>
                <a:srgbClr val="3C3C3C"/>
              </a:solidFill>
              <a:latin typeface="Calibri" pitchFamily="18"/>
            </a:endParaRPr>
          </a:p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067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algn="ctr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b="1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b="1" dirty="0">
              <a:solidFill>
                <a:srgbClr val="3C3C3C"/>
              </a:solidFill>
              <a:latin typeface="Calibri" pitchFamily="18"/>
            </a:endParaRPr>
          </a:p>
          <a:p>
            <a:pPr marL="0" lvl="2" indent="0" hangingPunct="0">
              <a:lnSpc>
                <a:spcPct val="100000"/>
              </a:lnSpc>
              <a:spcBef>
                <a:spcPts val="0"/>
              </a:spcBef>
              <a:buNone/>
            </a:pPr>
            <a:endParaRPr lang="en-GB" sz="2133" dirty="0">
              <a:solidFill>
                <a:srgbClr val="3C3C3C"/>
              </a:solidFill>
              <a:highlight>
                <a:scrgbClr r="0" g="0" b="0">
                  <a:alpha val="0"/>
                </a:scrgbClr>
              </a:highlight>
              <a:latin typeface="Calibri" pitchFamily="18"/>
            </a:endParaRP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5FA49C74-660A-495A-9980-E209FEC0FB34}"/>
              </a:ext>
            </a:extLst>
          </p:cNvPr>
          <p:cNvSpPr txBox="1">
            <a:spLocks/>
          </p:cNvSpPr>
          <p:nvPr/>
        </p:nvSpPr>
        <p:spPr>
          <a:xfrm>
            <a:off x="372533" y="250825"/>
            <a:ext cx="12095163" cy="12620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100794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5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/>
              <a:t>Plot time series over Europe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E9526DF-A772-47B3-8F06-17604B5C273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3119" y="5877621"/>
            <a:ext cx="9582150" cy="9144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7DE3C8B-34AC-4955-8779-7BF6A6FCE0A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7733" y="1174533"/>
            <a:ext cx="6825997" cy="4550664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3C5960A4-C31D-4A75-81F6-C6AB92BD7299}"/>
              </a:ext>
            </a:extLst>
          </p:cNvPr>
          <p:cNvSpPr/>
          <p:nvPr/>
        </p:nvSpPr>
        <p:spPr>
          <a:xfrm>
            <a:off x="4657060" y="4362480"/>
            <a:ext cx="882503" cy="80793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A2256909-3A8E-4A6F-839D-B232E5E23CF4}"/>
              </a:ext>
            </a:extLst>
          </p:cNvPr>
          <p:cNvSpPr/>
          <p:nvPr/>
        </p:nvSpPr>
        <p:spPr>
          <a:xfrm>
            <a:off x="6159096" y="4278396"/>
            <a:ext cx="882503" cy="80793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120BFD3-FEAC-4E75-9FFB-1DE67D1C741D}"/>
              </a:ext>
            </a:extLst>
          </p:cNvPr>
          <p:cNvSpPr txBox="1"/>
          <p:nvPr/>
        </p:nvSpPr>
        <p:spPr>
          <a:xfrm>
            <a:off x="9189396" y="4369444"/>
            <a:ext cx="19138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Hot and dry summers of 2003 and 2006</a:t>
            </a:r>
          </a:p>
        </p:txBody>
      </p:sp>
    </p:spTree>
    <p:extLst>
      <p:ext uri="{BB962C8B-B14F-4D97-AF65-F5344CB8AC3E}">
        <p14:creationId xmlns:p14="http://schemas.microsoft.com/office/powerpoint/2010/main" val="3694472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391886" y="320286"/>
            <a:ext cx="12095163" cy="1262063"/>
          </a:xfrm>
        </p:spPr>
        <p:txBody>
          <a:bodyPr/>
          <a:lstStyle/>
          <a:p>
            <a:pPr lvl="0" algn="ctr"/>
            <a:r>
              <a:rPr lang="en-GB" dirty="0"/>
              <a:t>Contents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391885" y="1428233"/>
            <a:ext cx="12095163" cy="5238381"/>
          </a:xfrm>
        </p:spPr>
        <p:txBody>
          <a:bodyPr>
            <a:normAutofit fontScale="77500" lnSpcReduction="20000"/>
          </a:bodyPr>
          <a:lstStyle/>
          <a:p>
            <a:pPr algn="l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2400" dirty="0">
              <a:solidFill>
                <a:srgbClr val="3C3C3C"/>
              </a:solidFill>
              <a:latin typeface="Calibri" pitchFamily="18"/>
            </a:endParaRPr>
          </a:p>
          <a:p>
            <a:pPr marL="457184" indent="-457184" algn="l">
              <a:spcBef>
                <a:spcPts val="0"/>
              </a:spcBef>
              <a:buClr>
                <a:srgbClr val="3C3C3C"/>
              </a:buClr>
              <a:buSzPct val="100000"/>
              <a:buFont typeface="+mj-lt"/>
              <a:buAutoNum type="arabicPeriod"/>
            </a:pPr>
            <a:r>
              <a:rPr lang="en-GB" sz="4400" dirty="0">
                <a:solidFill>
                  <a:srgbClr val="3C3C3C"/>
                </a:solidFill>
                <a:latin typeface="Calibri" pitchFamily="18"/>
              </a:rPr>
              <a:t>Introduction; </a:t>
            </a:r>
          </a:p>
          <a:p>
            <a:pPr marL="457184" indent="-457184" algn="l">
              <a:spcBef>
                <a:spcPts val="0"/>
              </a:spcBef>
              <a:buClr>
                <a:srgbClr val="3C3C3C"/>
              </a:buClr>
              <a:buSzPct val="100000"/>
              <a:buFont typeface="+mj-lt"/>
              <a:buAutoNum type="arabicPeriod"/>
            </a:pPr>
            <a:endParaRPr lang="en-GB" sz="3200" dirty="0">
              <a:solidFill>
                <a:srgbClr val="3C3C3C"/>
              </a:solidFill>
              <a:latin typeface="Calibri" pitchFamily="18"/>
            </a:endParaRPr>
          </a:p>
          <a:p>
            <a:pPr marL="457184" indent="-457184" algn="l">
              <a:spcBef>
                <a:spcPts val="0"/>
              </a:spcBef>
              <a:buClr>
                <a:srgbClr val="3C3C3C"/>
              </a:buClr>
              <a:buSzPct val="100000"/>
              <a:buFont typeface="+mj-lt"/>
              <a:buAutoNum type="arabicPeriod"/>
            </a:pPr>
            <a:r>
              <a:rPr lang="en-GB" sz="4400" dirty="0">
                <a:solidFill>
                  <a:srgbClr val="3C3C3C"/>
                </a:solidFill>
                <a:latin typeface="Calibri" pitchFamily="18"/>
              </a:rPr>
              <a:t>Requirements for running </a:t>
            </a:r>
            <a:r>
              <a:rPr lang="en-GB" sz="4400" dirty="0" err="1">
                <a:solidFill>
                  <a:srgbClr val="3C3C3C"/>
                </a:solidFill>
                <a:latin typeface="Calibri" pitchFamily="18"/>
              </a:rPr>
              <a:t>metview</a:t>
            </a:r>
            <a:r>
              <a:rPr lang="en-GB" sz="4400" dirty="0">
                <a:solidFill>
                  <a:srgbClr val="3C3C3C"/>
                </a:solidFill>
                <a:latin typeface="Calibri" pitchFamily="18"/>
              </a:rPr>
              <a:t>-python and other libraries</a:t>
            </a:r>
          </a:p>
          <a:p>
            <a:pPr marL="457184" indent="-457184" algn="l">
              <a:spcBef>
                <a:spcPts val="0"/>
              </a:spcBef>
              <a:buClr>
                <a:srgbClr val="3C3C3C"/>
              </a:buClr>
              <a:buSzPct val="100000"/>
              <a:buFont typeface="+mj-lt"/>
              <a:buAutoNum type="arabicPeriod"/>
            </a:pPr>
            <a:endParaRPr lang="en-GB" sz="3200" dirty="0">
              <a:solidFill>
                <a:srgbClr val="3C3C3C"/>
              </a:solidFill>
              <a:latin typeface="Calibri" pitchFamily="18"/>
            </a:endParaRPr>
          </a:p>
          <a:p>
            <a:pPr marL="457184" indent="-457184" algn="l">
              <a:spcBef>
                <a:spcPts val="0"/>
              </a:spcBef>
              <a:buClr>
                <a:srgbClr val="3C3C3C"/>
              </a:buClr>
              <a:buSzPct val="100000"/>
              <a:buFont typeface="+mj-lt"/>
              <a:buAutoNum type="arabicPeriod"/>
            </a:pPr>
            <a:r>
              <a:rPr lang="en-GB" sz="4400" dirty="0">
                <a:solidFill>
                  <a:srgbClr val="3C3C3C"/>
                </a:solidFill>
                <a:latin typeface="Calibri" pitchFamily="18"/>
              </a:rPr>
              <a:t>Downloading and visualizing H14 and H27 data record product </a:t>
            </a:r>
          </a:p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r>
              <a:rPr lang="en-GB" sz="3800" dirty="0">
                <a:solidFill>
                  <a:srgbClr val="3C3C3C"/>
                </a:solidFill>
                <a:latin typeface="Calibri" pitchFamily="18"/>
              </a:rPr>
              <a:t>Downloading the </a:t>
            </a:r>
            <a:r>
              <a:rPr lang="en-GB" sz="3800" dirty="0" err="1">
                <a:solidFill>
                  <a:srgbClr val="3C3C3C"/>
                </a:solidFill>
                <a:latin typeface="Calibri" pitchFamily="18"/>
              </a:rPr>
              <a:t>grib</a:t>
            </a:r>
            <a:r>
              <a:rPr lang="en-GB" sz="3800" dirty="0">
                <a:solidFill>
                  <a:srgbClr val="3C3C3C"/>
                </a:solidFill>
                <a:latin typeface="Calibri" pitchFamily="18"/>
              </a:rPr>
              <a:t> files from the ftp</a:t>
            </a:r>
          </a:p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r>
              <a:rPr lang="en-GB" sz="3800" dirty="0">
                <a:solidFill>
                  <a:srgbClr val="3C3C3C"/>
                </a:solidFill>
                <a:latin typeface="Calibri" pitchFamily="18"/>
              </a:rPr>
              <a:t>Reading the </a:t>
            </a:r>
            <a:r>
              <a:rPr lang="en-GB" sz="3800" dirty="0" err="1">
                <a:solidFill>
                  <a:srgbClr val="3C3C3C"/>
                </a:solidFill>
                <a:latin typeface="Calibri" pitchFamily="18"/>
              </a:rPr>
              <a:t>grib</a:t>
            </a:r>
            <a:r>
              <a:rPr lang="en-GB" sz="3800" dirty="0">
                <a:solidFill>
                  <a:srgbClr val="3C3C3C"/>
                </a:solidFill>
                <a:latin typeface="Calibri" pitchFamily="18"/>
              </a:rPr>
              <a:t> data using </a:t>
            </a:r>
            <a:r>
              <a:rPr lang="en-GB" sz="3800" dirty="0" err="1">
                <a:solidFill>
                  <a:srgbClr val="3C3C3C"/>
                </a:solidFill>
                <a:latin typeface="Calibri" pitchFamily="18"/>
              </a:rPr>
              <a:t>metview</a:t>
            </a:r>
            <a:r>
              <a:rPr lang="en-GB" sz="3800" dirty="0">
                <a:solidFill>
                  <a:srgbClr val="3C3C3C"/>
                </a:solidFill>
                <a:latin typeface="Calibri" pitchFamily="18"/>
              </a:rPr>
              <a:t>-python </a:t>
            </a:r>
          </a:p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r>
              <a:rPr lang="en-GB" sz="3800" dirty="0">
                <a:solidFill>
                  <a:srgbClr val="3C3C3C"/>
                </a:solidFill>
                <a:latin typeface="Calibri" pitchFamily="18"/>
              </a:rPr>
              <a:t>Plotting the </a:t>
            </a:r>
            <a:r>
              <a:rPr lang="en-GB" sz="3800" dirty="0" err="1">
                <a:solidFill>
                  <a:srgbClr val="3C3C3C"/>
                </a:solidFill>
                <a:latin typeface="Calibri" pitchFamily="18"/>
              </a:rPr>
              <a:t>grib</a:t>
            </a:r>
            <a:r>
              <a:rPr lang="en-GB" sz="3800" dirty="0">
                <a:solidFill>
                  <a:srgbClr val="3C3C3C"/>
                </a:solidFill>
                <a:latin typeface="Calibri" pitchFamily="18"/>
              </a:rPr>
              <a:t> data directly using </a:t>
            </a:r>
            <a:r>
              <a:rPr lang="en-GB" sz="3800" dirty="0" err="1">
                <a:solidFill>
                  <a:srgbClr val="3C3C3C"/>
                </a:solidFill>
                <a:latin typeface="Calibri" pitchFamily="18"/>
              </a:rPr>
              <a:t>metview</a:t>
            </a:r>
            <a:r>
              <a:rPr lang="en-GB" sz="3800" dirty="0">
                <a:solidFill>
                  <a:srgbClr val="3C3C3C"/>
                </a:solidFill>
                <a:latin typeface="Calibri" pitchFamily="18"/>
              </a:rPr>
              <a:t>-python</a:t>
            </a:r>
          </a:p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r>
              <a:rPr lang="en-GB" sz="3800" dirty="0">
                <a:solidFill>
                  <a:srgbClr val="3C3C3C"/>
                </a:solidFill>
                <a:latin typeface="Calibri" pitchFamily="18"/>
              </a:rPr>
              <a:t>Converting to regular grid and plotting using </a:t>
            </a:r>
            <a:r>
              <a:rPr lang="en-GB" sz="3800" dirty="0" err="1">
                <a:solidFill>
                  <a:srgbClr val="3C3C3C"/>
                </a:solidFill>
                <a:latin typeface="Calibri" pitchFamily="18"/>
              </a:rPr>
              <a:t>cartopy</a:t>
            </a:r>
            <a:endParaRPr lang="en-GB" sz="3800" dirty="0">
              <a:solidFill>
                <a:srgbClr val="3C3C3C"/>
              </a:solidFill>
              <a:latin typeface="Calibri" pitchFamily="18"/>
            </a:endParaRPr>
          </a:p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r>
              <a:rPr lang="en-GB" sz="3800" dirty="0">
                <a:solidFill>
                  <a:srgbClr val="3C3C3C"/>
                </a:solidFill>
                <a:latin typeface="Calibri" pitchFamily="18"/>
              </a:rPr>
              <a:t>Plotting a time series of the H27 data record</a:t>
            </a:r>
          </a:p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r>
              <a:rPr lang="en-GB" sz="3800" dirty="0">
                <a:solidFill>
                  <a:srgbClr val="3C3C3C"/>
                </a:solidFill>
                <a:latin typeface="Calibri" pitchFamily="18"/>
              </a:rPr>
              <a:t>Converting to </a:t>
            </a:r>
            <a:r>
              <a:rPr lang="en-GB" sz="3800" dirty="0" err="1">
                <a:solidFill>
                  <a:srgbClr val="3C3C3C"/>
                </a:solidFill>
                <a:latin typeface="Calibri" pitchFamily="18"/>
              </a:rPr>
              <a:t>netCDF</a:t>
            </a:r>
            <a:r>
              <a:rPr lang="en-GB" sz="3800" dirty="0">
                <a:solidFill>
                  <a:srgbClr val="3C3C3C"/>
                </a:solidFill>
                <a:latin typeface="Calibri" pitchFamily="18"/>
              </a:rPr>
              <a:t> with regional data</a:t>
            </a:r>
          </a:p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r>
              <a:rPr lang="en-GB" sz="3800" dirty="0">
                <a:solidFill>
                  <a:srgbClr val="3C3C3C"/>
                </a:solidFill>
                <a:latin typeface="Calibri" pitchFamily="18"/>
              </a:rPr>
              <a:t>Plotting regional </a:t>
            </a:r>
            <a:r>
              <a:rPr lang="en-GB" sz="3800" dirty="0" err="1">
                <a:solidFill>
                  <a:srgbClr val="3C3C3C"/>
                </a:solidFill>
                <a:latin typeface="Calibri" pitchFamily="18"/>
              </a:rPr>
              <a:t>netCDF</a:t>
            </a:r>
            <a:r>
              <a:rPr lang="en-GB" sz="3800" dirty="0">
                <a:solidFill>
                  <a:srgbClr val="3C3C3C"/>
                </a:solidFill>
                <a:latin typeface="Calibri" pitchFamily="18"/>
              </a:rPr>
              <a:t> data with </a:t>
            </a:r>
            <a:r>
              <a:rPr lang="en-GB" sz="3800" dirty="0" err="1">
                <a:solidFill>
                  <a:srgbClr val="3C3C3C"/>
                </a:solidFill>
                <a:latin typeface="Calibri" pitchFamily="18"/>
              </a:rPr>
              <a:t>cartopy</a:t>
            </a:r>
            <a:r>
              <a:rPr lang="en-GB" sz="3800" dirty="0">
                <a:solidFill>
                  <a:srgbClr val="3C3C3C"/>
                </a:solidFill>
                <a:latin typeface="Calibri" pitchFamily="18"/>
              </a:rPr>
              <a:t> </a:t>
            </a:r>
          </a:p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2760" dirty="0">
              <a:solidFill>
                <a:srgbClr val="3C3C3C"/>
              </a:solidFill>
              <a:latin typeface="Calibri" pitchFamily="18"/>
            </a:endParaRPr>
          </a:p>
          <a:p>
            <a:pPr marL="503971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760" dirty="0">
              <a:solidFill>
                <a:srgbClr val="3C3C3C"/>
              </a:solidFill>
              <a:latin typeface="Calibri" pitchFamily="18"/>
            </a:endParaRPr>
          </a:p>
          <a:p>
            <a:pPr marL="457184" indent="-457184">
              <a:spcBef>
                <a:spcPts val="0"/>
              </a:spcBef>
              <a:buClr>
                <a:srgbClr val="3C3C3C"/>
              </a:buClr>
              <a:buSzPct val="100000"/>
              <a:buFont typeface="+mj-lt"/>
              <a:buAutoNum type="arabicPeriod"/>
            </a:pPr>
            <a:r>
              <a:rPr lang="en-GB" sz="4400" dirty="0">
                <a:solidFill>
                  <a:srgbClr val="3C3C3C"/>
                </a:solidFill>
                <a:latin typeface="Calibri" pitchFamily="18"/>
              </a:rPr>
              <a:t>Summary</a:t>
            </a:r>
          </a:p>
          <a:p>
            <a:pPr marL="0" indent="0" algn="l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3200" dirty="0">
              <a:solidFill>
                <a:srgbClr val="3C3C3C"/>
              </a:solidFill>
              <a:latin typeface="Calibri" pitchFamily="18"/>
            </a:endParaRPr>
          </a:p>
          <a:p>
            <a:pPr marL="457184" indent="-457184" algn="l">
              <a:spcBef>
                <a:spcPts val="0"/>
              </a:spcBef>
              <a:buClr>
                <a:srgbClr val="3C3C3C"/>
              </a:buClr>
              <a:buSzPct val="100000"/>
              <a:buFont typeface="+mj-lt"/>
              <a:buAutoNum type="arabicPeriod"/>
            </a:pPr>
            <a:endParaRPr lang="en-GB" sz="3200" dirty="0">
              <a:solidFill>
                <a:srgbClr val="3C3C3C"/>
              </a:solidFill>
              <a:latin typeface="Calibri" pitchFamily="18"/>
            </a:endParaRPr>
          </a:p>
          <a:p>
            <a:pPr marL="457184" indent="-457184" algn="l">
              <a:spcBef>
                <a:spcPts val="0"/>
              </a:spcBef>
              <a:buClr>
                <a:srgbClr val="3C3C3C"/>
              </a:buClr>
              <a:buSzPct val="100000"/>
              <a:buFont typeface="+mj-lt"/>
              <a:buAutoNum type="arabicPeriod"/>
            </a:pPr>
            <a:endParaRPr lang="en-GB" sz="3200" dirty="0">
              <a:solidFill>
                <a:srgbClr val="3C3C3C"/>
              </a:solidFill>
              <a:latin typeface="Calibri" pitchFamily="18"/>
            </a:endParaRPr>
          </a:p>
          <a:p>
            <a:pPr marL="457184" indent="-457184" algn="l">
              <a:spcBef>
                <a:spcPts val="0"/>
              </a:spcBef>
              <a:buClr>
                <a:srgbClr val="3C3C3C"/>
              </a:buClr>
              <a:buSzPct val="100000"/>
              <a:buAutoNum type="arabicPeriod" startAt="2"/>
            </a:pPr>
            <a:endParaRPr lang="en-GB" sz="2400" dirty="0">
              <a:solidFill>
                <a:srgbClr val="3C3C3C"/>
              </a:solidFill>
              <a:latin typeface="Calibri" pitchFamily="18"/>
            </a:endParaRPr>
          </a:p>
          <a:p>
            <a:pPr marL="457184" indent="-457184" algn="l">
              <a:spcBef>
                <a:spcPts val="0"/>
              </a:spcBef>
              <a:buClr>
                <a:srgbClr val="3C3C3C"/>
              </a:buClr>
              <a:buSzPct val="100000"/>
              <a:buAutoNum type="arabicPeriod" startAt="2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b="1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b="1" dirty="0">
              <a:solidFill>
                <a:srgbClr val="3C3C3C"/>
              </a:solidFill>
              <a:latin typeface="Calibri" pitchFamily="18"/>
            </a:endParaRPr>
          </a:p>
          <a:p>
            <a:pPr marL="0" lvl="2" indent="0" hangingPunct="0">
              <a:lnSpc>
                <a:spcPct val="100000"/>
              </a:lnSpc>
              <a:spcBef>
                <a:spcPts val="0"/>
              </a:spcBef>
              <a:buNone/>
            </a:pPr>
            <a:endParaRPr lang="en-GB" sz="2133" dirty="0">
              <a:solidFill>
                <a:srgbClr val="3C3C3C"/>
              </a:solidFill>
              <a:highlight>
                <a:scrgbClr r="0" g="0" b="0">
                  <a:alpha val="0"/>
                </a:scrgbClr>
              </a:highlight>
              <a:latin typeface="Calibri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240276699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121C7DC-6E55-42F4-833E-51B527747C5A}"/>
              </a:ext>
            </a:extLst>
          </p:cNvPr>
          <p:cNvSpPr/>
          <p:nvPr/>
        </p:nvSpPr>
        <p:spPr>
          <a:xfrm>
            <a:off x="521106" y="1796458"/>
            <a:ext cx="1271654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following examples use the CDO tool, which is free to download from:</a:t>
            </a:r>
          </a:p>
          <a:p>
            <a:r>
              <a:rPr lang="en-GB" dirty="0">
                <a:hlinkClick r:id="rId2"/>
              </a:rPr>
              <a:t>https://code.mpimet.mpg.de/projects/cdo</a:t>
            </a:r>
            <a:r>
              <a:rPr lang="en-GB" dirty="0"/>
              <a:t> 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Information about latitude and longitude points for reduced Gaussian grid:</a:t>
            </a:r>
          </a:p>
          <a:p>
            <a:r>
              <a:rPr lang="en-GB" dirty="0">
                <a:hlinkClick r:id="rId3"/>
              </a:rPr>
              <a:t>https://www.ecmwf.int/en/forecasts/documentation-and-support/gaussian_n400</a:t>
            </a:r>
            <a:r>
              <a:rPr lang="en-GB" dirty="0"/>
              <a:t> 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For our grid (T799), there are 1600 regular latitude points (and 800 longitude points). We can now convert our reduced Gaussian grid to regular </a:t>
            </a:r>
            <a:r>
              <a:rPr lang="en-GB" dirty="0" err="1"/>
              <a:t>lat</a:t>
            </a:r>
            <a:r>
              <a:rPr lang="en-GB" dirty="0"/>
              <a:t>/</a:t>
            </a:r>
            <a:r>
              <a:rPr lang="en-GB" dirty="0" err="1"/>
              <a:t>lon</a:t>
            </a:r>
            <a:r>
              <a:rPr lang="en-GB" dirty="0"/>
              <a:t>:</a:t>
            </a:r>
          </a:p>
          <a:p>
            <a:endParaRPr lang="en-GB" dirty="0"/>
          </a:p>
          <a:p>
            <a:r>
              <a:rPr lang="en-GB" dirty="0"/>
              <a:t>module load </a:t>
            </a:r>
            <a:r>
              <a:rPr lang="en-GB" dirty="0" err="1"/>
              <a:t>cdo</a:t>
            </a:r>
            <a:endParaRPr lang="en-GB" dirty="0"/>
          </a:p>
          <a:p>
            <a:endParaRPr lang="en-GB" dirty="0"/>
          </a:p>
          <a:p>
            <a:r>
              <a:rPr lang="en-GB" dirty="0"/>
              <a:t>#To convert to regular </a:t>
            </a:r>
            <a:r>
              <a:rPr lang="en-GB" dirty="0" err="1"/>
              <a:t>lat</a:t>
            </a:r>
            <a:r>
              <a:rPr lang="en-GB" dirty="0"/>
              <a:t>/</a:t>
            </a:r>
            <a:r>
              <a:rPr lang="en-GB" dirty="0" err="1"/>
              <a:t>lon</a:t>
            </a:r>
            <a:r>
              <a:rPr lang="en-GB" dirty="0"/>
              <a:t>  </a:t>
            </a:r>
          </a:p>
          <a:p>
            <a:r>
              <a:rPr lang="en-GB" dirty="0" err="1"/>
              <a:t>cdo</a:t>
            </a:r>
            <a:r>
              <a:rPr lang="en-GB" dirty="0"/>
              <a:t> -R remapcon,r1600x800 -</a:t>
            </a:r>
            <a:r>
              <a:rPr lang="en-GB" dirty="0" err="1"/>
              <a:t>setgridtype,regular</a:t>
            </a:r>
            <a:r>
              <a:rPr lang="en-GB" dirty="0"/>
              <a:t> h14_2019053000.grib h14_2019053000_r.grib</a:t>
            </a:r>
          </a:p>
          <a:p>
            <a:r>
              <a:rPr lang="en-GB" dirty="0"/>
              <a:t>#Then convert the file from </a:t>
            </a:r>
            <a:r>
              <a:rPr lang="en-GB" dirty="0" err="1"/>
              <a:t>grib</a:t>
            </a:r>
            <a:r>
              <a:rPr lang="en-GB" dirty="0"/>
              <a:t> to </a:t>
            </a:r>
            <a:r>
              <a:rPr lang="en-GB" dirty="0" err="1"/>
              <a:t>netcdf</a:t>
            </a:r>
            <a:r>
              <a:rPr lang="en-GB" dirty="0"/>
              <a:t>:</a:t>
            </a:r>
          </a:p>
          <a:p>
            <a:r>
              <a:rPr lang="en-GB" dirty="0" err="1"/>
              <a:t>cdo</a:t>
            </a:r>
            <a:r>
              <a:rPr lang="en-GB" dirty="0"/>
              <a:t> -f </a:t>
            </a:r>
            <a:r>
              <a:rPr lang="en-GB" dirty="0" err="1"/>
              <a:t>nc</a:t>
            </a:r>
            <a:r>
              <a:rPr lang="en-GB" dirty="0"/>
              <a:t> copy h14_2019053000_r.grib h14_2019053000.nc </a:t>
            </a:r>
          </a:p>
          <a:p>
            <a:r>
              <a:rPr lang="en-GB" dirty="0"/>
              <a:t>#Then extract the Italian domain from the global </a:t>
            </a:r>
            <a:r>
              <a:rPr lang="en-GB" dirty="0" err="1"/>
              <a:t>netcdf</a:t>
            </a:r>
            <a:r>
              <a:rPr lang="en-GB" dirty="0"/>
              <a:t> file (lon0=5, lon1=19, lat0=36, lat1=48):</a:t>
            </a:r>
          </a:p>
          <a:p>
            <a:r>
              <a:rPr lang="en-GB" dirty="0" err="1"/>
              <a:t>cdo</a:t>
            </a:r>
            <a:r>
              <a:rPr lang="en-GB" dirty="0"/>
              <a:t> -sellonlatbox,5,19,36,48 h14_2019053000.nc h14_2019053000_Italy.nc</a:t>
            </a:r>
          </a:p>
          <a:p>
            <a:r>
              <a:rPr lang="en-GB" dirty="0"/>
              <a:t>#File is vastly reduced (h14_2019053000.nc ~ 25 mb, h14_2019053000_Italy.nc ~ 70 kb)!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41CABD08-63C9-467A-9335-1CD61A9F437A}"/>
              </a:ext>
            </a:extLst>
          </p:cNvPr>
          <p:cNvSpPr txBox="1">
            <a:spLocks/>
          </p:cNvSpPr>
          <p:nvPr/>
        </p:nvSpPr>
        <p:spPr>
          <a:xfrm>
            <a:off x="372533" y="250825"/>
            <a:ext cx="12095163" cy="12620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100794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5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/>
              <a:t>Convert </a:t>
            </a:r>
            <a:r>
              <a:rPr lang="en-GB" dirty="0" err="1"/>
              <a:t>grib</a:t>
            </a:r>
            <a:r>
              <a:rPr lang="en-GB" dirty="0"/>
              <a:t> to </a:t>
            </a:r>
            <a:r>
              <a:rPr lang="en-GB" dirty="0" err="1"/>
              <a:t>netCDF</a:t>
            </a:r>
            <a:r>
              <a:rPr lang="en-GB" dirty="0"/>
              <a:t> with regional data</a:t>
            </a:r>
          </a:p>
        </p:txBody>
      </p:sp>
    </p:spTree>
    <p:extLst>
      <p:ext uri="{BB962C8B-B14F-4D97-AF65-F5344CB8AC3E}">
        <p14:creationId xmlns:p14="http://schemas.microsoft.com/office/powerpoint/2010/main" val="22382516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44381" y="131843"/>
            <a:ext cx="12095163" cy="1262063"/>
          </a:xfrm>
        </p:spPr>
        <p:txBody>
          <a:bodyPr>
            <a:normAutofit/>
          </a:bodyPr>
          <a:lstStyle/>
          <a:p>
            <a:pPr algn="ctr"/>
            <a:r>
              <a:rPr lang="en-GB" dirty="0"/>
              <a:t>Regional plot of </a:t>
            </a:r>
            <a:r>
              <a:rPr lang="en-GB" dirty="0" err="1"/>
              <a:t>netCDF</a:t>
            </a:r>
            <a:endParaRPr lang="en-GB" dirty="0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0" y="1768475"/>
            <a:ext cx="12095163" cy="4384675"/>
          </a:xfrm>
        </p:spPr>
        <p:txBody>
          <a:bodyPr/>
          <a:lstStyle/>
          <a:p>
            <a:pPr marL="1066764" lvl="1" indent="-457184">
              <a:spcBef>
                <a:spcPts val="0"/>
              </a:spcBef>
              <a:buClr>
                <a:srgbClr val="3C3C3C"/>
              </a:buClr>
              <a:buSzPct val="100000"/>
              <a:buAutoNum type="arabicPeriod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866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866" dirty="0">
              <a:solidFill>
                <a:srgbClr val="3C3C3C"/>
              </a:solidFill>
              <a:latin typeface="Calibri" pitchFamily="18"/>
            </a:endParaRPr>
          </a:p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067" dirty="0">
              <a:solidFill>
                <a:srgbClr val="3C3C3C"/>
              </a:solidFill>
              <a:latin typeface="Calibri" pitchFamily="18"/>
            </a:endParaRPr>
          </a:p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067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b="1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b="1" dirty="0">
              <a:solidFill>
                <a:srgbClr val="3C3C3C"/>
              </a:solidFill>
              <a:latin typeface="Calibri" pitchFamily="18"/>
            </a:endParaRPr>
          </a:p>
          <a:p>
            <a:pPr marL="0" lvl="2" indent="0" hangingPunct="0">
              <a:lnSpc>
                <a:spcPct val="100000"/>
              </a:lnSpc>
              <a:spcBef>
                <a:spcPts val="0"/>
              </a:spcBef>
              <a:buNone/>
            </a:pPr>
            <a:endParaRPr lang="en-GB" sz="2133" dirty="0">
              <a:solidFill>
                <a:srgbClr val="3C3C3C"/>
              </a:solidFill>
              <a:highlight>
                <a:scrgbClr r="0" g="0" b="0">
                  <a:alpha val="0"/>
                </a:scrgbClr>
              </a:highlight>
              <a:latin typeface="Calibri" pitchFamily="18"/>
            </a:endParaRP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671946" y="1098985"/>
            <a:ext cx="12094568" cy="58454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>
            <a:lvl1pPr rtl="0" hangingPunct="0">
              <a:spcBef>
                <a:spcPts val="1417"/>
              </a:spcBef>
              <a:spcAft>
                <a:spcPts val="0"/>
              </a:spcAft>
              <a:tabLst/>
              <a:defRPr lang="en-GB" sz="32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66764" lvl="1" indent="-457184">
              <a:spcBef>
                <a:spcPts val="0"/>
              </a:spcBef>
              <a:buClr>
                <a:srgbClr val="3C3C3C"/>
              </a:buClr>
              <a:buSzPct val="100000"/>
              <a:buFont typeface="Arial" panose="020B0604020202020204" pitchFamily="34" charset="0"/>
              <a:buAutoNum type="arabicPeriod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866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866" dirty="0">
              <a:solidFill>
                <a:srgbClr val="3C3C3C"/>
              </a:solidFill>
              <a:latin typeface="Calibri" pitchFamily="18"/>
            </a:endParaRPr>
          </a:p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067" dirty="0">
              <a:solidFill>
                <a:srgbClr val="3C3C3C"/>
              </a:solidFill>
              <a:latin typeface="Calibri" pitchFamily="18"/>
            </a:endParaRPr>
          </a:p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067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b="1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b="1" dirty="0">
              <a:solidFill>
                <a:srgbClr val="3C3C3C"/>
              </a:solidFill>
              <a:latin typeface="Calibri" pitchFamily="18"/>
            </a:endParaRPr>
          </a:p>
          <a:p>
            <a:pPr marL="0" lvl="2" indent="0" hangingPunct="0">
              <a:lnSpc>
                <a:spcPct val="100000"/>
              </a:lnSpc>
              <a:spcBef>
                <a:spcPts val="0"/>
              </a:spcBef>
              <a:buNone/>
            </a:pPr>
            <a:endParaRPr lang="en-GB" sz="2133" dirty="0">
              <a:solidFill>
                <a:srgbClr val="3C3C3C"/>
              </a:solidFill>
              <a:highlight>
                <a:scrgbClr r="0" g="0" b="0">
                  <a:alpha val="0"/>
                </a:scrgbClr>
              </a:highlight>
              <a:latin typeface="Calibri" pitchFamily="18"/>
            </a:endParaRPr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108705" y="939855"/>
            <a:ext cx="12430839" cy="532323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>
            <a:lvl1pPr rtl="0" hangingPunct="0">
              <a:spcBef>
                <a:spcPts val="1417"/>
              </a:spcBef>
              <a:spcAft>
                <a:spcPts val="0"/>
              </a:spcAft>
              <a:tabLst/>
              <a:defRPr lang="en-GB" sz="32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lvl="2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866" dirty="0">
              <a:solidFill>
                <a:srgbClr val="3C3C3C"/>
              </a:solidFill>
              <a:latin typeface="Calibri" pitchFamily="18"/>
            </a:endParaRPr>
          </a:p>
          <a:p>
            <a:pPr lvl="2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866" dirty="0">
              <a:solidFill>
                <a:srgbClr val="3C3C3C"/>
              </a:solidFill>
              <a:latin typeface="Calibri" pitchFamily="18"/>
            </a:endParaRPr>
          </a:p>
          <a:p>
            <a:pPr lvl="2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866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866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866" dirty="0">
              <a:solidFill>
                <a:srgbClr val="3C3C3C"/>
              </a:solidFill>
              <a:latin typeface="Calibri" pitchFamily="18"/>
            </a:endParaRPr>
          </a:p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067" dirty="0">
              <a:solidFill>
                <a:srgbClr val="3C3C3C"/>
              </a:solidFill>
              <a:latin typeface="Calibri" pitchFamily="18"/>
            </a:endParaRPr>
          </a:p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067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b="1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b="1" dirty="0">
              <a:solidFill>
                <a:srgbClr val="3C3C3C"/>
              </a:solidFill>
              <a:latin typeface="Calibri" pitchFamily="18"/>
            </a:endParaRPr>
          </a:p>
          <a:p>
            <a:pPr marL="0" lvl="2" indent="0" hangingPunct="0">
              <a:lnSpc>
                <a:spcPct val="100000"/>
              </a:lnSpc>
              <a:spcBef>
                <a:spcPts val="0"/>
              </a:spcBef>
              <a:buNone/>
            </a:pPr>
            <a:endParaRPr lang="en-GB" sz="2133" dirty="0">
              <a:solidFill>
                <a:srgbClr val="3C3C3C"/>
              </a:solidFill>
              <a:highlight>
                <a:scrgbClr r="0" g="0" b="0">
                  <a:alpha val="0"/>
                </a:scrgbClr>
              </a:highlight>
              <a:latin typeface="Calibri" pitchFamily="18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CFDB784-B96D-DD4A-AE56-52922CE45C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6949" y="1170412"/>
            <a:ext cx="11104562" cy="5739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032873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44381" y="131843"/>
            <a:ext cx="12095163" cy="1262063"/>
          </a:xfrm>
        </p:spPr>
        <p:txBody>
          <a:bodyPr>
            <a:normAutofit/>
          </a:bodyPr>
          <a:lstStyle/>
          <a:p>
            <a:pPr algn="ctr"/>
            <a:r>
              <a:rPr lang="en-GB" dirty="0"/>
              <a:t>Regional plot of </a:t>
            </a:r>
            <a:r>
              <a:rPr lang="en-GB" dirty="0" err="1"/>
              <a:t>netCDF</a:t>
            </a:r>
            <a:endParaRPr lang="en-GB" dirty="0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0" y="1768475"/>
            <a:ext cx="12095163" cy="4384675"/>
          </a:xfrm>
        </p:spPr>
        <p:txBody>
          <a:bodyPr/>
          <a:lstStyle/>
          <a:p>
            <a:pPr marL="1066764" lvl="1" indent="-457184">
              <a:spcBef>
                <a:spcPts val="0"/>
              </a:spcBef>
              <a:buClr>
                <a:srgbClr val="3C3C3C"/>
              </a:buClr>
              <a:buSzPct val="100000"/>
              <a:buAutoNum type="arabicPeriod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866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866" dirty="0">
              <a:solidFill>
                <a:srgbClr val="3C3C3C"/>
              </a:solidFill>
              <a:latin typeface="Calibri" pitchFamily="18"/>
            </a:endParaRPr>
          </a:p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067" dirty="0">
              <a:solidFill>
                <a:srgbClr val="3C3C3C"/>
              </a:solidFill>
              <a:latin typeface="Calibri" pitchFamily="18"/>
            </a:endParaRPr>
          </a:p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067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b="1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b="1" dirty="0">
              <a:solidFill>
                <a:srgbClr val="3C3C3C"/>
              </a:solidFill>
              <a:latin typeface="Calibri" pitchFamily="18"/>
            </a:endParaRPr>
          </a:p>
          <a:p>
            <a:pPr marL="0" lvl="2" indent="0" hangingPunct="0">
              <a:lnSpc>
                <a:spcPct val="100000"/>
              </a:lnSpc>
              <a:spcBef>
                <a:spcPts val="0"/>
              </a:spcBef>
              <a:buNone/>
            </a:pPr>
            <a:endParaRPr lang="en-GB" sz="2133" dirty="0">
              <a:solidFill>
                <a:srgbClr val="3C3C3C"/>
              </a:solidFill>
              <a:highlight>
                <a:scrgbClr r="0" g="0" b="0">
                  <a:alpha val="0"/>
                </a:scrgbClr>
              </a:highlight>
              <a:latin typeface="Calibri" pitchFamily="18"/>
            </a:endParaRP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671946" y="1098985"/>
            <a:ext cx="12094568" cy="58454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>
            <a:lvl1pPr rtl="0" hangingPunct="0">
              <a:spcBef>
                <a:spcPts val="1417"/>
              </a:spcBef>
              <a:spcAft>
                <a:spcPts val="0"/>
              </a:spcAft>
              <a:tabLst/>
              <a:defRPr lang="en-GB" sz="32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66764" lvl="1" indent="-457184">
              <a:spcBef>
                <a:spcPts val="0"/>
              </a:spcBef>
              <a:buClr>
                <a:srgbClr val="3C3C3C"/>
              </a:buClr>
              <a:buSzPct val="100000"/>
              <a:buFont typeface="Arial" panose="020B0604020202020204" pitchFamily="34" charset="0"/>
              <a:buAutoNum type="arabicPeriod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866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866" dirty="0">
              <a:solidFill>
                <a:srgbClr val="3C3C3C"/>
              </a:solidFill>
              <a:latin typeface="Calibri" pitchFamily="18"/>
            </a:endParaRPr>
          </a:p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067" dirty="0">
              <a:solidFill>
                <a:srgbClr val="3C3C3C"/>
              </a:solidFill>
              <a:latin typeface="Calibri" pitchFamily="18"/>
            </a:endParaRPr>
          </a:p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067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b="1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b="1" dirty="0">
              <a:solidFill>
                <a:srgbClr val="3C3C3C"/>
              </a:solidFill>
              <a:latin typeface="Calibri" pitchFamily="18"/>
            </a:endParaRPr>
          </a:p>
          <a:p>
            <a:pPr marL="0" lvl="2" indent="0" hangingPunct="0">
              <a:lnSpc>
                <a:spcPct val="100000"/>
              </a:lnSpc>
              <a:spcBef>
                <a:spcPts val="0"/>
              </a:spcBef>
              <a:buNone/>
            </a:pPr>
            <a:endParaRPr lang="en-GB" sz="2133" dirty="0">
              <a:solidFill>
                <a:srgbClr val="3C3C3C"/>
              </a:solidFill>
              <a:highlight>
                <a:scrgbClr r="0" g="0" b="0">
                  <a:alpha val="0"/>
                </a:scrgbClr>
              </a:highlight>
              <a:latin typeface="Calibri" pitchFamily="18"/>
            </a:endParaRPr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108705" y="939855"/>
            <a:ext cx="12430839" cy="532323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>
            <a:lvl1pPr rtl="0" hangingPunct="0">
              <a:spcBef>
                <a:spcPts val="1417"/>
              </a:spcBef>
              <a:spcAft>
                <a:spcPts val="0"/>
              </a:spcAft>
              <a:tabLst/>
              <a:defRPr lang="en-GB" sz="32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lvl="2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866" dirty="0">
              <a:solidFill>
                <a:srgbClr val="3C3C3C"/>
              </a:solidFill>
              <a:latin typeface="Calibri" pitchFamily="18"/>
            </a:endParaRPr>
          </a:p>
          <a:p>
            <a:pPr lvl="2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866" dirty="0">
              <a:solidFill>
                <a:srgbClr val="3C3C3C"/>
              </a:solidFill>
              <a:latin typeface="Calibri" pitchFamily="18"/>
            </a:endParaRPr>
          </a:p>
          <a:p>
            <a:pPr lvl="2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866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866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866" dirty="0">
              <a:solidFill>
                <a:srgbClr val="3C3C3C"/>
              </a:solidFill>
              <a:latin typeface="Calibri" pitchFamily="18"/>
            </a:endParaRPr>
          </a:p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067" dirty="0">
              <a:solidFill>
                <a:srgbClr val="3C3C3C"/>
              </a:solidFill>
              <a:latin typeface="Calibri" pitchFamily="18"/>
            </a:endParaRPr>
          </a:p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067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b="1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b="1" dirty="0">
              <a:solidFill>
                <a:srgbClr val="3C3C3C"/>
              </a:solidFill>
              <a:latin typeface="Calibri" pitchFamily="18"/>
            </a:endParaRPr>
          </a:p>
          <a:p>
            <a:pPr marL="0" lvl="2" indent="0" hangingPunct="0">
              <a:lnSpc>
                <a:spcPct val="100000"/>
              </a:lnSpc>
              <a:spcBef>
                <a:spcPts val="0"/>
              </a:spcBef>
              <a:buNone/>
            </a:pPr>
            <a:endParaRPr lang="en-GB" sz="2133" dirty="0">
              <a:solidFill>
                <a:srgbClr val="3C3C3C"/>
              </a:solidFill>
              <a:highlight>
                <a:scrgbClr r="0" g="0" b="0">
                  <a:alpha val="0"/>
                </a:scrgbClr>
              </a:highlight>
              <a:latin typeface="Calibri" pitchFamily="18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8F9F556-BCA5-4C52-8B47-84D04DA4958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54" b="14555"/>
          <a:stretch/>
        </p:blipFill>
        <p:spPr>
          <a:xfrm>
            <a:off x="2658139" y="1296585"/>
            <a:ext cx="7012246" cy="5433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812193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44381" y="131843"/>
            <a:ext cx="12095163" cy="1262063"/>
          </a:xfrm>
        </p:spPr>
        <p:txBody>
          <a:bodyPr>
            <a:normAutofit/>
          </a:bodyPr>
          <a:lstStyle/>
          <a:p>
            <a:pPr algn="ctr"/>
            <a:r>
              <a:rPr lang="en-GB" dirty="0"/>
              <a:t>Summary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0" y="1768475"/>
            <a:ext cx="12095163" cy="4384675"/>
          </a:xfrm>
        </p:spPr>
        <p:txBody>
          <a:bodyPr/>
          <a:lstStyle/>
          <a:p>
            <a:pPr marL="1066764" lvl="1" indent="-457184">
              <a:spcBef>
                <a:spcPts val="0"/>
              </a:spcBef>
              <a:buClr>
                <a:srgbClr val="3C3C3C"/>
              </a:buClr>
              <a:buSzPct val="100000"/>
              <a:buAutoNum type="arabicPeriod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866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866" dirty="0">
              <a:solidFill>
                <a:srgbClr val="3C3C3C"/>
              </a:solidFill>
              <a:latin typeface="Calibri" pitchFamily="18"/>
            </a:endParaRPr>
          </a:p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067" dirty="0">
              <a:solidFill>
                <a:srgbClr val="3C3C3C"/>
              </a:solidFill>
              <a:latin typeface="Calibri" pitchFamily="18"/>
            </a:endParaRPr>
          </a:p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067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b="1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b="1" dirty="0">
              <a:solidFill>
                <a:srgbClr val="3C3C3C"/>
              </a:solidFill>
              <a:latin typeface="Calibri" pitchFamily="18"/>
            </a:endParaRPr>
          </a:p>
          <a:p>
            <a:pPr marL="0" lvl="2" indent="0" hangingPunct="0">
              <a:lnSpc>
                <a:spcPct val="100000"/>
              </a:lnSpc>
              <a:spcBef>
                <a:spcPts val="0"/>
              </a:spcBef>
              <a:buNone/>
            </a:pPr>
            <a:endParaRPr lang="en-GB" sz="2133" dirty="0">
              <a:solidFill>
                <a:srgbClr val="3C3C3C"/>
              </a:solidFill>
              <a:highlight>
                <a:scrgbClr r="0" g="0" b="0">
                  <a:alpha val="0"/>
                </a:scrgbClr>
              </a:highlight>
              <a:latin typeface="Calibri" pitchFamily="18"/>
            </a:endParaRP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671946" y="1098985"/>
            <a:ext cx="12094568" cy="58454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>
            <a:lvl1pPr rtl="0" hangingPunct="0">
              <a:spcBef>
                <a:spcPts val="1417"/>
              </a:spcBef>
              <a:spcAft>
                <a:spcPts val="0"/>
              </a:spcAft>
              <a:tabLst/>
              <a:defRPr lang="en-GB" sz="32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66764" lvl="1" indent="-457184">
              <a:spcBef>
                <a:spcPts val="0"/>
              </a:spcBef>
              <a:buClr>
                <a:srgbClr val="3C3C3C"/>
              </a:buClr>
              <a:buSzPct val="100000"/>
              <a:buFont typeface="Arial" panose="020B0604020202020204" pitchFamily="34" charset="0"/>
              <a:buAutoNum type="arabicPeriod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866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866" dirty="0">
              <a:solidFill>
                <a:srgbClr val="3C3C3C"/>
              </a:solidFill>
              <a:latin typeface="Calibri" pitchFamily="18"/>
            </a:endParaRPr>
          </a:p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067" dirty="0">
              <a:solidFill>
                <a:srgbClr val="3C3C3C"/>
              </a:solidFill>
              <a:latin typeface="Calibri" pitchFamily="18"/>
            </a:endParaRPr>
          </a:p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067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b="1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b="1" dirty="0">
              <a:solidFill>
                <a:srgbClr val="3C3C3C"/>
              </a:solidFill>
              <a:latin typeface="Calibri" pitchFamily="18"/>
            </a:endParaRPr>
          </a:p>
          <a:p>
            <a:pPr marL="0" lvl="2" indent="0" hangingPunct="0">
              <a:lnSpc>
                <a:spcPct val="100000"/>
              </a:lnSpc>
              <a:spcBef>
                <a:spcPts val="0"/>
              </a:spcBef>
              <a:buNone/>
            </a:pPr>
            <a:endParaRPr lang="en-GB" sz="2133" dirty="0">
              <a:solidFill>
                <a:srgbClr val="3C3C3C"/>
              </a:solidFill>
              <a:highlight>
                <a:scrgbClr r="0" g="0" b="0">
                  <a:alpha val="0"/>
                </a:scrgbClr>
              </a:highlight>
              <a:latin typeface="Calibri" pitchFamily="18"/>
            </a:endParaRPr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444381" y="1507558"/>
            <a:ext cx="12430839" cy="532323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>
            <a:lvl1pPr rtl="0" hangingPunct="0">
              <a:spcBef>
                <a:spcPts val="1417"/>
              </a:spcBef>
              <a:spcAft>
                <a:spcPts val="0"/>
              </a:spcAft>
              <a:tabLst/>
              <a:defRPr lang="en-GB" sz="32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r>
              <a:rPr lang="en-GB" sz="2800" dirty="0">
                <a:solidFill>
                  <a:srgbClr val="3C3C3C"/>
                </a:solidFill>
                <a:latin typeface="Calibri" pitchFamily="18"/>
              </a:rPr>
              <a:t>There are 3 different root-zone SWI products:</a:t>
            </a:r>
          </a:p>
          <a:p>
            <a:pPr lvl="2">
              <a:spcBef>
                <a:spcPts val="0"/>
              </a:spcBef>
              <a:buClr>
                <a:srgbClr val="3C3C3C"/>
              </a:buClr>
              <a:buSzPct val="100000"/>
            </a:pPr>
            <a:r>
              <a:rPr lang="en-GB" sz="2400" dirty="0">
                <a:solidFill>
                  <a:srgbClr val="3C3C3C"/>
                </a:solidFill>
                <a:latin typeface="Calibri" pitchFamily="18"/>
              </a:rPr>
              <a:t> H14: Global near-real-time 25 km resolution</a:t>
            </a:r>
          </a:p>
          <a:p>
            <a:pPr lvl="2">
              <a:spcBef>
                <a:spcPts val="0"/>
              </a:spcBef>
              <a:buClr>
                <a:srgbClr val="3C3C3C"/>
              </a:buClr>
              <a:buSzPct val="100000"/>
            </a:pPr>
            <a:r>
              <a:rPr lang="en-GB" sz="2400" dirty="0">
                <a:solidFill>
                  <a:srgbClr val="3C3C3C"/>
                </a:solidFill>
                <a:latin typeface="Calibri" pitchFamily="18"/>
              </a:rPr>
              <a:t> H27: Global data record (1992-2014)</a:t>
            </a:r>
          </a:p>
          <a:p>
            <a:pPr lvl="2">
              <a:spcBef>
                <a:spcPts val="0"/>
              </a:spcBef>
              <a:buClr>
                <a:srgbClr val="3C3C3C"/>
              </a:buClr>
              <a:buSzPct val="100000"/>
            </a:pPr>
            <a:r>
              <a:rPr lang="en-GB" sz="2400" dirty="0">
                <a:solidFill>
                  <a:srgbClr val="3C3C3C"/>
                </a:solidFill>
                <a:latin typeface="Calibri" pitchFamily="18"/>
              </a:rPr>
              <a:t> H140: Global data record (2015-2016)</a:t>
            </a:r>
          </a:p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r>
              <a:rPr lang="en-GB" sz="2800" dirty="0">
                <a:solidFill>
                  <a:srgbClr val="3C3C3C"/>
                </a:solidFill>
                <a:latin typeface="Calibri" pitchFamily="18"/>
              </a:rPr>
              <a:t>The </a:t>
            </a:r>
            <a:r>
              <a:rPr lang="en-GB" sz="2800" dirty="0" err="1">
                <a:solidFill>
                  <a:srgbClr val="3C3C3C"/>
                </a:solidFill>
                <a:latin typeface="Calibri" pitchFamily="18"/>
              </a:rPr>
              <a:t>metview</a:t>
            </a:r>
            <a:r>
              <a:rPr lang="en-GB" sz="2800" dirty="0">
                <a:solidFill>
                  <a:srgbClr val="3C3C3C"/>
                </a:solidFill>
                <a:latin typeface="Calibri" pitchFamily="18"/>
              </a:rPr>
              <a:t> library directly reads and plots </a:t>
            </a:r>
            <a:r>
              <a:rPr lang="en-GB" sz="2800" dirty="0" err="1">
                <a:solidFill>
                  <a:srgbClr val="3C3C3C"/>
                </a:solidFill>
                <a:latin typeface="Calibri" pitchFamily="18"/>
              </a:rPr>
              <a:t>grib</a:t>
            </a:r>
            <a:r>
              <a:rPr lang="en-GB" sz="2800" dirty="0">
                <a:solidFill>
                  <a:srgbClr val="3C3C3C"/>
                </a:solidFill>
                <a:latin typeface="Calibri" pitchFamily="18"/>
              </a:rPr>
              <a:t> data from its original non-Gaussian grid</a:t>
            </a:r>
          </a:p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r>
              <a:rPr lang="en-GB" sz="2800" dirty="0" err="1">
                <a:solidFill>
                  <a:srgbClr val="3C3C3C"/>
                </a:solidFill>
                <a:latin typeface="Calibri" pitchFamily="18"/>
              </a:rPr>
              <a:t>Metview</a:t>
            </a:r>
            <a:r>
              <a:rPr lang="en-GB" sz="2800" dirty="0">
                <a:solidFill>
                  <a:srgbClr val="3C3C3C"/>
                </a:solidFill>
                <a:latin typeface="Calibri" pitchFamily="18"/>
              </a:rPr>
              <a:t> has other features, including conversion to regular grid, nearest </a:t>
            </a:r>
            <a:r>
              <a:rPr lang="en-GB" sz="2800" dirty="0" err="1">
                <a:solidFill>
                  <a:srgbClr val="3C3C3C"/>
                </a:solidFill>
                <a:latin typeface="Calibri" pitchFamily="18"/>
              </a:rPr>
              <a:t>gridpoint</a:t>
            </a:r>
            <a:r>
              <a:rPr lang="en-GB" sz="2800" dirty="0">
                <a:solidFill>
                  <a:srgbClr val="3C3C3C"/>
                </a:solidFill>
                <a:latin typeface="Calibri" pitchFamily="18"/>
              </a:rPr>
              <a:t> extraction and integrating over geographical region</a:t>
            </a:r>
          </a:p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r>
              <a:rPr lang="en-GB" sz="2800" dirty="0">
                <a:solidFill>
                  <a:srgbClr val="3C3C3C"/>
                </a:solidFill>
                <a:latin typeface="Calibri" pitchFamily="18"/>
              </a:rPr>
              <a:t>The CDO tool can convert </a:t>
            </a:r>
            <a:r>
              <a:rPr lang="en-GB" sz="2800" dirty="0" err="1">
                <a:solidFill>
                  <a:srgbClr val="3C3C3C"/>
                </a:solidFill>
                <a:latin typeface="Calibri" pitchFamily="18"/>
              </a:rPr>
              <a:t>grib</a:t>
            </a:r>
            <a:r>
              <a:rPr lang="en-GB" sz="2800" dirty="0">
                <a:solidFill>
                  <a:srgbClr val="3C3C3C"/>
                </a:solidFill>
                <a:latin typeface="Calibri" pitchFamily="18"/>
              </a:rPr>
              <a:t> files to regular grids in </a:t>
            </a:r>
            <a:r>
              <a:rPr lang="en-GB" sz="2800" dirty="0" err="1">
                <a:solidFill>
                  <a:srgbClr val="3C3C3C"/>
                </a:solidFill>
                <a:latin typeface="Calibri" pitchFamily="18"/>
              </a:rPr>
              <a:t>netCDF</a:t>
            </a:r>
            <a:r>
              <a:rPr lang="en-GB" sz="2800" dirty="0">
                <a:solidFill>
                  <a:srgbClr val="3C3C3C"/>
                </a:solidFill>
                <a:latin typeface="Calibri" pitchFamily="18"/>
              </a:rPr>
              <a:t> format and extract local regions</a:t>
            </a:r>
          </a:p>
          <a:p>
            <a:pPr lvl="1">
              <a:spcBef>
                <a:spcPts val="0"/>
              </a:spcBef>
              <a:buClr>
                <a:srgbClr val="3C3C3C"/>
              </a:buClr>
              <a:buSzPct val="100000"/>
            </a:pPr>
            <a:r>
              <a:rPr lang="en-GB" sz="2800" dirty="0" err="1">
                <a:solidFill>
                  <a:srgbClr val="3C3C3C"/>
                </a:solidFill>
                <a:latin typeface="Calibri" pitchFamily="18"/>
              </a:rPr>
              <a:t>Cartopy</a:t>
            </a:r>
            <a:r>
              <a:rPr lang="en-GB" sz="2800" dirty="0">
                <a:solidFill>
                  <a:srgbClr val="3C3C3C"/>
                </a:solidFill>
                <a:latin typeface="Calibri" pitchFamily="18"/>
              </a:rPr>
              <a:t> is a good alternative to </a:t>
            </a:r>
            <a:r>
              <a:rPr lang="en-GB" sz="2800" dirty="0" err="1">
                <a:solidFill>
                  <a:srgbClr val="3C3C3C"/>
                </a:solidFill>
                <a:latin typeface="Calibri" pitchFamily="18"/>
              </a:rPr>
              <a:t>metview</a:t>
            </a:r>
            <a:r>
              <a:rPr lang="en-GB" sz="2800" dirty="0">
                <a:solidFill>
                  <a:srgbClr val="3C3C3C"/>
                </a:solidFill>
                <a:latin typeface="Calibri" pitchFamily="18"/>
              </a:rPr>
              <a:t> for regular grids</a:t>
            </a:r>
            <a:endParaRPr lang="en-GB" sz="2800" dirty="0">
              <a:solidFill>
                <a:srgbClr val="3C3C3C"/>
              </a:solidFill>
              <a:highlight>
                <a:scrgbClr r="0" g="0" b="0">
                  <a:alpha val="0"/>
                </a:scrgbClr>
              </a:highlight>
              <a:latin typeface="Calibri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212417821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68056C-E3E7-4769-B566-970C8BFED8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A47F52-6C95-4210-9E8C-3EED28F5E9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spcBef>
                <a:spcPts val="0"/>
              </a:spcBef>
              <a:buClr>
                <a:srgbClr val="3C3C3C"/>
              </a:buClr>
              <a:buSzPct val="100000"/>
            </a:pPr>
            <a:r>
              <a:rPr lang="en-GB" sz="1333" dirty="0" err="1"/>
              <a:t>Albergel</a:t>
            </a:r>
            <a:r>
              <a:rPr lang="en-GB" sz="1333" dirty="0"/>
              <a:t>, C., 2011 Product Validation Report (PVR-14). URL: http://hsaf.meteoam.it/documents/PVR/SAF_HSAF_PVR-14.pdf. Last accessed April 2018. </a:t>
            </a: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333" dirty="0"/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</a:pPr>
            <a:r>
              <a:rPr lang="en-GB" sz="1333" dirty="0"/>
              <a:t>E. </a:t>
            </a:r>
            <a:r>
              <a:rPr lang="en-GB" sz="1333" dirty="0" err="1"/>
              <a:t>Artinyan</a:t>
            </a:r>
            <a:r>
              <a:rPr lang="en-GB" sz="1333" dirty="0"/>
              <a:t>, 2012: Assimilation of small-scale surface soil moisture (H-SAF H08) into a coupled SVAT and hydrological model system. 2012 </a:t>
            </a:r>
            <a:r>
              <a:rPr lang="en-GB" sz="1333" dirty="0" err="1"/>
              <a:t>Eumetsat</a:t>
            </a:r>
            <a:r>
              <a:rPr lang="en-GB" sz="1333" dirty="0"/>
              <a:t> Meteorological satellite conference, 3-7 September, 2012, Sopot, Poland********* poster presentation </a:t>
            </a: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333" dirty="0"/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</a:pPr>
            <a:r>
              <a:rPr lang="en-GB" sz="1333" dirty="0" err="1"/>
              <a:t>Baguis</a:t>
            </a:r>
            <a:r>
              <a:rPr lang="en-GB" sz="1333" dirty="0"/>
              <a:t>, P. and </a:t>
            </a:r>
            <a:r>
              <a:rPr lang="en-GB" sz="1333" dirty="0" err="1"/>
              <a:t>Roulin</a:t>
            </a:r>
            <a:r>
              <a:rPr lang="en-GB" sz="1333" dirty="0"/>
              <a:t>, E., 2017. Soil Moisture Data Assimilation in a Hydrological Model: A Case Study in Belgium Using Large-Scale Satellite Data. Remote Sensing, 9(8), p.820.</a:t>
            </a: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333" dirty="0"/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</a:pPr>
            <a:r>
              <a:rPr lang="en-GB" sz="1333" dirty="0" err="1"/>
              <a:t>Dorigo</a:t>
            </a:r>
            <a:r>
              <a:rPr lang="en-GB" sz="1333" dirty="0"/>
              <a:t>, W. A., Wagner, W., </a:t>
            </a:r>
            <a:r>
              <a:rPr lang="en-GB" sz="1333" dirty="0" err="1"/>
              <a:t>Hohensinn</a:t>
            </a:r>
            <a:r>
              <a:rPr lang="en-GB" sz="1333" dirty="0"/>
              <a:t>, R., Hahn, S., </a:t>
            </a:r>
            <a:r>
              <a:rPr lang="en-GB" sz="1333" dirty="0" err="1"/>
              <a:t>Paulik</a:t>
            </a:r>
            <a:r>
              <a:rPr lang="en-GB" sz="1333" dirty="0"/>
              <a:t>, C., </a:t>
            </a:r>
            <a:r>
              <a:rPr lang="en-GB" sz="1333" dirty="0" err="1"/>
              <a:t>Xaver</a:t>
            </a:r>
            <a:r>
              <a:rPr lang="en-GB" sz="1333" dirty="0"/>
              <a:t>, A., Gruber, A., </a:t>
            </a:r>
            <a:r>
              <a:rPr lang="en-GB" sz="1333" dirty="0" err="1"/>
              <a:t>Drusch</a:t>
            </a:r>
            <a:r>
              <a:rPr lang="en-GB" sz="1333" dirty="0"/>
              <a:t>, </a:t>
            </a:r>
            <a:r>
              <a:rPr lang="en-GB" sz="1333" dirty="0" err="1"/>
              <a:t>M.,Mecklenburg</a:t>
            </a:r>
            <a:r>
              <a:rPr lang="en-GB" sz="1333" dirty="0"/>
              <a:t>, S., van </a:t>
            </a:r>
            <a:r>
              <a:rPr lang="en-GB" sz="1333" dirty="0" err="1"/>
              <a:t>Oevelen</a:t>
            </a:r>
            <a:r>
              <a:rPr lang="en-GB" sz="1333" dirty="0"/>
              <a:t>, P., </a:t>
            </a:r>
            <a:r>
              <a:rPr lang="en-GB" sz="1333" dirty="0" err="1"/>
              <a:t>Robock</a:t>
            </a:r>
            <a:r>
              <a:rPr lang="en-GB" sz="1333" dirty="0"/>
              <a:t>, A., and Jackson, T.: The International Soil </a:t>
            </a:r>
            <a:r>
              <a:rPr lang="en-GB" sz="1333" dirty="0" err="1"/>
              <a:t>MoistureNetwork</a:t>
            </a:r>
            <a:r>
              <a:rPr lang="en-GB" sz="1333" dirty="0"/>
              <a:t>: a data hosting facility for global in situ soil moisture measurements, </a:t>
            </a:r>
            <a:r>
              <a:rPr lang="en-GB" sz="1333" i="1" dirty="0" err="1"/>
              <a:t>Hydrol</a:t>
            </a:r>
            <a:r>
              <a:rPr lang="en-GB" sz="1333" i="1" dirty="0"/>
              <a:t>. Earth </a:t>
            </a:r>
            <a:r>
              <a:rPr lang="en-GB" sz="1333" i="1" dirty="0" err="1"/>
              <a:t>Syst.Sci</a:t>
            </a:r>
            <a:r>
              <a:rPr lang="en-GB" sz="1333" dirty="0"/>
              <a:t>., 15, 1675-1698, </a:t>
            </a:r>
            <a:r>
              <a:rPr lang="en-GB" sz="1333" dirty="0">
                <a:hlinkClick r:id="rId2"/>
              </a:rPr>
              <a:t>https://doi.org/10.5194/hess-15-1675-2011,</a:t>
            </a:r>
            <a:r>
              <a:rPr lang="en-GB" sz="1333" dirty="0"/>
              <a:t>2011.</a:t>
            </a: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333" dirty="0"/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</a:pPr>
            <a:r>
              <a:rPr lang="en-GB" sz="1333" dirty="0"/>
              <a:t>D. Fairbairn, P. de </a:t>
            </a:r>
            <a:r>
              <a:rPr lang="en-GB" sz="1333" dirty="0" err="1"/>
              <a:t>Ronsay</a:t>
            </a:r>
            <a:r>
              <a:rPr lang="en-GB" sz="1333" dirty="0"/>
              <a:t>, and P. Browne, “The new stand-alone surface analysis at ECMWF: Implications for land-atmosphere DA coupling,” </a:t>
            </a:r>
            <a:r>
              <a:rPr lang="en-GB" sz="1333" i="1" dirty="0"/>
              <a:t>J. Hydrometeor</a:t>
            </a:r>
            <a:r>
              <a:rPr lang="en-GB" sz="1333" dirty="0"/>
              <a:t>, 2019. </a:t>
            </a:r>
            <a:r>
              <a:rPr lang="fr-FR" sz="1333" u="sng" dirty="0">
                <a:hlinkClick r:id="rId3"/>
              </a:rPr>
              <a:t>https://doi.org/10.1175/JHM-D-19-0074.1</a:t>
            </a:r>
            <a:endParaRPr lang="en-GB" sz="1333" dirty="0"/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333" dirty="0"/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</a:pPr>
            <a:r>
              <a:rPr lang="en-GB" sz="1333" dirty="0" err="1"/>
              <a:t>Koster</a:t>
            </a:r>
            <a:r>
              <a:rPr lang="en-GB" sz="1333" dirty="0"/>
              <a:t>, R.D., Sud, Y.C., Guo, Z., </a:t>
            </a:r>
            <a:r>
              <a:rPr lang="en-GB" sz="1333" dirty="0" err="1"/>
              <a:t>Dirmeyer</a:t>
            </a:r>
            <a:r>
              <a:rPr lang="en-GB" sz="1333" dirty="0"/>
              <a:t>, P.A., </a:t>
            </a:r>
            <a:r>
              <a:rPr lang="en-GB" sz="1333" dirty="0" err="1"/>
              <a:t>Bonan</a:t>
            </a:r>
            <a:r>
              <a:rPr lang="en-GB" sz="1333" dirty="0"/>
              <a:t>, G., </a:t>
            </a:r>
            <a:r>
              <a:rPr lang="en-GB" sz="1333" dirty="0" err="1"/>
              <a:t>Oleson</a:t>
            </a:r>
            <a:r>
              <a:rPr lang="en-GB" sz="1333" dirty="0"/>
              <a:t>, K.W., Chan, E., </a:t>
            </a:r>
            <a:r>
              <a:rPr lang="en-GB" sz="1333" dirty="0" err="1"/>
              <a:t>Verseghy</a:t>
            </a:r>
            <a:r>
              <a:rPr lang="en-GB" sz="1333" dirty="0"/>
              <a:t>, D., Cox, P., Davies, H. and Kowalczyk, E., 2006. GLACE: the global land–atmosphere coupling experiment. Part I: overview. Journal of Hydrometeorology, 7(4), pp.590-610.</a:t>
            </a: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333" dirty="0"/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</a:pPr>
            <a:r>
              <a:rPr lang="en-GB" sz="1333" dirty="0" err="1"/>
              <a:t>Massari</a:t>
            </a:r>
            <a:r>
              <a:rPr lang="en-GB" sz="1333" dirty="0"/>
              <a:t>, C., </a:t>
            </a:r>
            <a:r>
              <a:rPr lang="en-GB" sz="1333" dirty="0" err="1"/>
              <a:t>Brocca</a:t>
            </a:r>
            <a:r>
              <a:rPr lang="en-GB" sz="1333" dirty="0"/>
              <a:t>, L., Ciabatta, L., </a:t>
            </a:r>
            <a:r>
              <a:rPr lang="en-GB" sz="1333" dirty="0" err="1"/>
              <a:t>Moramarco</a:t>
            </a:r>
            <a:r>
              <a:rPr lang="en-GB" sz="1333" dirty="0"/>
              <a:t>, T., </a:t>
            </a:r>
            <a:r>
              <a:rPr lang="en-GB" sz="1333" dirty="0" err="1"/>
              <a:t>Gabellani</a:t>
            </a:r>
            <a:r>
              <a:rPr lang="en-GB" sz="1333" dirty="0"/>
              <a:t>, S., </a:t>
            </a:r>
            <a:r>
              <a:rPr lang="en-GB" sz="1333" dirty="0" err="1"/>
              <a:t>Albergel</a:t>
            </a:r>
            <a:r>
              <a:rPr lang="en-GB" sz="1333" dirty="0"/>
              <a:t>, C., De </a:t>
            </a:r>
            <a:r>
              <a:rPr lang="en-GB" sz="1333" dirty="0" err="1"/>
              <a:t>Rosnay</a:t>
            </a:r>
            <a:r>
              <a:rPr lang="en-GB" sz="1333" dirty="0"/>
              <a:t>, P., </a:t>
            </a:r>
            <a:r>
              <a:rPr lang="en-GB" sz="1333" dirty="0" err="1"/>
              <a:t>Puca</a:t>
            </a:r>
            <a:r>
              <a:rPr lang="en-GB" sz="1333" dirty="0"/>
              <a:t>, S. and Wagner, W., 2015. The use of H-SAF soil moisture products for operational hydrology: flood modelling over Italy. Hydrology, 2(1), pp.2-22.</a:t>
            </a: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1333" dirty="0"/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</a:pPr>
            <a:r>
              <a:rPr lang="en-GB" sz="1333" dirty="0"/>
              <a:t>Struzik, P. and </a:t>
            </a:r>
            <a:r>
              <a:rPr lang="en-GB" sz="1333" dirty="0" err="1"/>
              <a:t>Kępińska-Kasprzak</a:t>
            </a:r>
            <a:r>
              <a:rPr lang="en-GB" sz="1333" dirty="0"/>
              <a:t>, M., 2016. Use of conventional and satellite data for estimation of evapotranspiration spatial and temporal pattern. Meteorology Hydrology and Water Management. Research and Operational Applications, 4.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83108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Shape 1">
            <a:extLst>
              <a:ext uri="{FF2B5EF4-FFF2-40B4-BE49-F238E27FC236}">
                <a16:creationId xmlns:a16="http://schemas.microsoft.com/office/drawing/2014/main" id="{D26B9776-0782-4611-A502-3731D3F3081A}"/>
              </a:ext>
            </a:extLst>
          </p:cNvPr>
          <p:cNvSpPr txBox="1"/>
          <p:nvPr/>
        </p:nvSpPr>
        <p:spPr>
          <a:xfrm>
            <a:off x="2174722" y="432323"/>
            <a:ext cx="9070328" cy="12616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>
              <a:lnSpc>
                <a:spcPct val="100000"/>
              </a:lnSpc>
            </a:pPr>
            <a:r>
              <a:rPr lang="en-US" sz="4399" spc="-1" dirty="0">
                <a:solidFill>
                  <a:srgbClr val="000000"/>
                </a:solidFill>
                <a:latin typeface="Calibri"/>
              </a:rPr>
              <a:t>Table of current products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564FAA9-F137-4ED6-9A99-C2D0600A61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865" y="2044866"/>
            <a:ext cx="12577779" cy="3995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90019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0E527348-7FB4-4707-9A3D-FA1517D76604}"/>
              </a:ext>
            </a:extLst>
          </p:cNvPr>
          <p:cNvSpPr/>
          <p:nvPr/>
        </p:nvSpPr>
        <p:spPr>
          <a:xfrm>
            <a:off x="616903" y="1283576"/>
            <a:ext cx="1044530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729" lvl="1" indent="-228217">
              <a:buClr>
                <a:srgbClr val="3C3C3C"/>
              </a:buClr>
              <a:buFont typeface="Arial"/>
              <a:buChar char="•"/>
            </a:pPr>
            <a:r>
              <a:rPr lang="en-GB" sz="2000" spc="-1" dirty="0">
                <a:solidFill>
                  <a:srgbClr val="3C3C3C"/>
                </a:solidFill>
              </a:rPr>
              <a:t>H14 is available in </a:t>
            </a:r>
            <a:r>
              <a:rPr lang="en-GB" sz="2000" spc="-1" dirty="0" err="1">
                <a:solidFill>
                  <a:srgbClr val="3C3C3C"/>
                </a:solidFill>
              </a:rPr>
              <a:t>grib</a:t>
            </a:r>
            <a:r>
              <a:rPr lang="en-GB" sz="2000" spc="-1" dirty="0">
                <a:solidFill>
                  <a:srgbClr val="3C3C3C"/>
                </a:solidFill>
              </a:rPr>
              <a:t> format on a linear reduced Gaussian grid (T799~25 km resolution);</a:t>
            </a:r>
          </a:p>
          <a:p>
            <a:pPr marL="685729" lvl="1" indent="-228217">
              <a:buClr>
                <a:srgbClr val="3C3C3C"/>
              </a:buClr>
              <a:buFont typeface="Arial"/>
              <a:buChar char="•"/>
            </a:pPr>
            <a:r>
              <a:rPr lang="en-GB" sz="2000" spc="-1" dirty="0">
                <a:solidFill>
                  <a:srgbClr val="3C3C3C"/>
                </a:solidFill>
              </a:rPr>
              <a:t>H27/H140 are available in </a:t>
            </a:r>
            <a:r>
              <a:rPr lang="en-GB" sz="2000" spc="-1" dirty="0" err="1">
                <a:solidFill>
                  <a:srgbClr val="3C3C3C"/>
                </a:solidFill>
              </a:rPr>
              <a:t>grib</a:t>
            </a:r>
            <a:r>
              <a:rPr lang="en-GB" sz="2000" spc="-1" dirty="0">
                <a:solidFill>
                  <a:srgbClr val="3C3C3C"/>
                </a:solidFill>
              </a:rPr>
              <a:t> format at (T1279~16 km resolution).</a:t>
            </a:r>
          </a:p>
          <a:p>
            <a:pPr marL="685729" lvl="1" indent="-228217">
              <a:buClr>
                <a:srgbClr val="3C3C3C"/>
              </a:buClr>
              <a:buFont typeface="Arial"/>
              <a:buChar char="•"/>
            </a:pPr>
            <a:r>
              <a:rPr lang="en-GB" sz="2000" spc="-1" dirty="0">
                <a:solidFill>
                  <a:srgbClr val="3C3C3C"/>
                </a:solidFill>
              </a:rPr>
              <a:t>The reduced Gaussian grid maintains approximately equidistant grid-point distances between the poles and the equator (unlike regular </a:t>
            </a:r>
            <a:r>
              <a:rPr lang="en-GB" sz="2000" spc="-1" dirty="0" err="1">
                <a:solidFill>
                  <a:srgbClr val="3C3C3C"/>
                </a:solidFill>
              </a:rPr>
              <a:t>lat</a:t>
            </a:r>
            <a:r>
              <a:rPr lang="en-GB" sz="2000" spc="-1" dirty="0">
                <a:solidFill>
                  <a:srgbClr val="3C3C3C"/>
                </a:solidFill>
              </a:rPr>
              <a:t>/</a:t>
            </a:r>
            <a:r>
              <a:rPr lang="en-GB" sz="2000" spc="-1" dirty="0" err="1">
                <a:solidFill>
                  <a:srgbClr val="3C3C3C"/>
                </a:solidFill>
              </a:rPr>
              <a:t>lon</a:t>
            </a:r>
            <a:r>
              <a:rPr lang="en-GB" sz="2000" spc="-1" dirty="0">
                <a:solidFill>
                  <a:srgbClr val="3C3C3C"/>
                </a:solidFill>
              </a:rPr>
              <a:t> grid): 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9386DA3-177E-4F60-9EA9-520B0A7622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6254" y="2983915"/>
            <a:ext cx="3894569" cy="389456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449C596-A123-4445-9795-A83AAF02E9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9528" y="2965806"/>
            <a:ext cx="3912679" cy="391267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27B3764-6431-4BD9-BC86-770D0674FA9E}"/>
              </a:ext>
            </a:extLst>
          </p:cNvPr>
          <p:cNvSpPr txBox="1"/>
          <p:nvPr/>
        </p:nvSpPr>
        <p:spPr>
          <a:xfrm>
            <a:off x="4003184" y="6857189"/>
            <a:ext cx="767828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For more info, see </a:t>
            </a:r>
            <a:r>
              <a:rPr lang="en-GB" dirty="0">
                <a:hlinkClick r:id="rId4"/>
              </a:rPr>
              <a:t>https://confluence.ecmwf.int/display/FCST/Gaussian+grids</a:t>
            </a:r>
            <a:r>
              <a:rPr lang="en-GB" dirty="0"/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1B821A8-EDD2-47FB-91B9-B24EB97AA45C}"/>
              </a:ext>
            </a:extLst>
          </p:cNvPr>
          <p:cNvSpPr txBox="1"/>
          <p:nvPr/>
        </p:nvSpPr>
        <p:spPr>
          <a:xfrm>
            <a:off x="6708163" y="2725384"/>
            <a:ext cx="428315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Regular </a:t>
            </a:r>
            <a:r>
              <a:rPr lang="en-GB" dirty="0" err="1"/>
              <a:t>lat</a:t>
            </a:r>
            <a:r>
              <a:rPr lang="en-GB" dirty="0"/>
              <a:t>/</a:t>
            </a:r>
            <a:r>
              <a:rPr lang="en-GB" dirty="0" err="1"/>
              <a:t>lon</a:t>
            </a:r>
            <a:r>
              <a:rPr lang="en-GB" dirty="0"/>
              <a:t> grid: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EEB0D6A-9C37-43C4-8B93-218D797E09CF}"/>
              </a:ext>
            </a:extLst>
          </p:cNvPr>
          <p:cNvSpPr txBox="1"/>
          <p:nvPr/>
        </p:nvSpPr>
        <p:spPr>
          <a:xfrm>
            <a:off x="2649299" y="2836146"/>
            <a:ext cx="424498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Reduced Gaussian grid:</a:t>
            </a:r>
          </a:p>
        </p:txBody>
      </p:sp>
      <p:sp>
        <p:nvSpPr>
          <p:cNvPr id="11" name="TextShape 1">
            <a:extLst>
              <a:ext uri="{FF2B5EF4-FFF2-40B4-BE49-F238E27FC236}">
                <a16:creationId xmlns:a16="http://schemas.microsoft.com/office/drawing/2014/main" id="{E400336F-4741-415D-B618-540E128F30A0}"/>
              </a:ext>
            </a:extLst>
          </p:cNvPr>
          <p:cNvSpPr txBox="1"/>
          <p:nvPr/>
        </p:nvSpPr>
        <p:spPr>
          <a:xfrm>
            <a:off x="1991879" y="148859"/>
            <a:ext cx="9070328" cy="12616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>
              <a:lnSpc>
                <a:spcPct val="100000"/>
              </a:lnSpc>
            </a:pPr>
            <a:r>
              <a:rPr lang="en-US" sz="4399" spc="-1" dirty="0">
                <a:solidFill>
                  <a:srgbClr val="000000"/>
                </a:solidFill>
                <a:latin typeface="Calibri"/>
              </a:rPr>
              <a:t>Format</a:t>
            </a:r>
          </a:p>
        </p:txBody>
      </p:sp>
    </p:spTree>
    <p:extLst>
      <p:ext uri="{BB962C8B-B14F-4D97-AF65-F5344CB8AC3E}">
        <p14:creationId xmlns:p14="http://schemas.microsoft.com/office/powerpoint/2010/main" val="41261544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5D846A-F539-4EE7-8AF9-80EC8806C9B3}"/>
              </a:ext>
            </a:extLst>
          </p:cNvPr>
          <p:cNvSpPr txBox="1">
            <a:spLocks/>
          </p:cNvSpPr>
          <p:nvPr/>
        </p:nvSpPr>
        <p:spPr>
          <a:xfrm>
            <a:off x="391885" y="1428233"/>
            <a:ext cx="12095163" cy="523838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51986" indent="-251986" algn="l" defTabSz="1007943" rtl="0" eaLnBrk="1" latinLnBrk="0" hangingPunct="1">
              <a:lnSpc>
                <a:spcPct val="90000"/>
              </a:lnSpc>
              <a:spcBef>
                <a:spcPts val="1102"/>
              </a:spcBef>
              <a:buFont typeface="Arial" panose="020B0604020202020204" pitchFamily="34" charset="0"/>
              <a:buChar char="•"/>
              <a:defRPr sz="308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595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26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9929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3900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7872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71844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2400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</a:pPr>
            <a:r>
              <a:rPr lang="en-GB" sz="3200" dirty="0">
                <a:solidFill>
                  <a:srgbClr val="3C3C3C"/>
                </a:solidFill>
                <a:latin typeface="Calibri" pitchFamily="18"/>
              </a:rPr>
              <a:t>python version 3.6 </a:t>
            </a: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</a:pPr>
            <a:r>
              <a:rPr lang="en-GB" sz="3200" dirty="0">
                <a:solidFill>
                  <a:srgbClr val="3C3C3C"/>
                </a:solidFill>
                <a:latin typeface="Calibri" pitchFamily="18"/>
              </a:rPr>
              <a:t>The following libraries: </a:t>
            </a:r>
            <a:r>
              <a:rPr lang="en-GB" sz="3200" i="1" dirty="0" err="1">
                <a:solidFill>
                  <a:srgbClr val="3C3C3C"/>
                </a:solidFill>
                <a:latin typeface="Calibri" pitchFamily="18"/>
              </a:rPr>
              <a:t>metview</a:t>
            </a:r>
            <a:r>
              <a:rPr lang="en-GB" sz="3200" i="1" dirty="0">
                <a:solidFill>
                  <a:srgbClr val="3C3C3C"/>
                </a:solidFill>
                <a:latin typeface="Calibri" pitchFamily="18"/>
              </a:rPr>
              <a:t>, pandas, </a:t>
            </a:r>
            <a:r>
              <a:rPr lang="en-GB" sz="3200" i="1" dirty="0" err="1">
                <a:solidFill>
                  <a:srgbClr val="3C3C3C"/>
                </a:solidFill>
                <a:latin typeface="Calibri" pitchFamily="18"/>
              </a:rPr>
              <a:t>pylab</a:t>
            </a:r>
            <a:r>
              <a:rPr lang="en-GB" sz="3200" i="1" dirty="0">
                <a:solidFill>
                  <a:srgbClr val="3C3C3C"/>
                </a:solidFill>
                <a:latin typeface="Calibri" pitchFamily="18"/>
              </a:rPr>
              <a:t>, matplotlib, </a:t>
            </a:r>
            <a:r>
              <a:rPr lang="en-GB" sz="3200" i="1" dirty="0" err="1">
                <a:solidFill>
                  <a:srgbClr val="3C3C3C"/>
                </a:solidFill>
                <a:latin typeface="Calibri" pitchFamily="18"/>
              </a:rPr>
              <a:t>numpy</a:t>
            </a:r>
            <a:r>
              <a:rPr lang="en-GB" sz="3200" i="1" dirty="0">
                <a:solidFill>
                  <a:srgbClr val="3C3C3C"/>
                </a:solidFill>
                <a:latin typeface="Calibri" pitchFamily="18"/>
              </a:rPr>
              <a:t>, </a:t>
            </a:r>
            <a:r>
              <a:rPr lang="en-GB" sz="3200" i="1" dirty="0" err="1">
                <a:solidFill>
                  <a:srgbClr val="3C3C3C"/>
                </a:solidFill>
                <a:latin typeface="Calibri" pitchFamily="18"/>
              </a:rPr>
              <a:t>cartopy</a:t>
            </a:r>
            <a:endParaRPr lang="en-GB" sz="3200" i="1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</a:pPr>
            <a:r>
              <a:rPr lang="en-GB" sz="3200" dirty="0">
                <a:solidFill>
                  <a:srgbClr val="3C3C3C"/>
                </a:solidFill>
                <a:latin typeface="Calibri" pitchFamily="18"/>
              </a:rPr>
              <a:t>A </a:t>
            </a:r>
            <a:r>
              <a:rPr lang="en-GB" sz="3200" dirty="0" err="1">
                <a:solidFill>
                  <a:srgbClr val="3C3C3C"/>
                </a:solidFill>
                <a:latin typeface="Calibri" pitchFamily="18"/>
              </a:rPr>
              <a:t>miniconda</a:t>
            </a:r>
            <a:r>
              <a:rPr lang="en-GB" sz="3200" dirty="0">
                <a:solidFill>
                  <a:srgbClr val="3C3C3C"/>
                </a:solidFill>
                <a:latin typeface="Calibri" pitchFamily="18"/>
              </a:rPr>
              <a:t> script for </a:t>
            </a:r>
            <a:r>
              <a:rPr lang="en-GB" sz="3200" dirty="0" err="1">
                <a:solidFill>
                  <a:srgbClr val="3C3C3C"/>
                </a:solidFill>
                <a:latin typeface="Calibri" pitchFamily="18"/>
              </a:rPr>
              <a:t>linux</a:t>
            </a:r>
            <a:r>
              <a:rPr lang="en-GB" sz="3200" dirty="0">
                <a:solidFill>
                  <a:srgbClr val="3C3C3C"/>
                </a:solidFill>
                <a:latin typeface="Calibri" pitchFamily="18"/>
              </a:rPr>
              <a:t>/</a:t>
            </a:r>
            <a:r>
              <a:rPr lang="en-GB" sz="3200">
                <a:solidFill>
                  <a:srgbClr val="3C3C3C"/>
                </a:solidFill>
                <a:latin typeface="Calibri" pitchFamily="18"/>
              </a:rPr>
              <a:t>mac will be </a:t>
            </a:r>
            <a:r>
              <a:rPr lang="en-GB" sz="3200" dirty="0">
                <a:solidFill>
                  <a:srgbClr val="3C3C3C"/>
                </a:solidFill>
                <a:latin typeface="Calibri" pitchFamily="18"/>
              </a:rPr>
              <a:t>provided on </a:t>
            </a:r>
            <a:r>
              <a:rPr lang="en-GB" sz="3200" dirty="0" err="1">
                <a:solidFill>
                  <a:srgbClr val="3C3C3C"/>
                </a:solidFill>
                <a:latin typeface="Calibri" pitchFamily="18"/>
              </a:rPr>
              <a:t>github</a:t>
            </a:r>
            <a:r>
              <a:rPr lang="en-GB" sz="3200" dirty="0">
                <a:solidFill>
                  <a:srgbClr val="3C3C3C"/>
                </a:solidFill>
                <a:latin typeface="Calibri" pitchFamily="18"/>
              </a:rPr>
              <a:t>, which sets up a local environment and downloads the relevant libraries for all the soil moisture examples: </a:t>
            </a:r>
          </a:p>
          <a:p>
            <a:pPr marL="0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r>
              <a:rPr lang="en-GB" sz="3200" dirty="0">
                <a:solidFill>
                  <a:srgbClr val="3C3C3C"/>
                </a:solidFill>
                <a:latin typeface="Calibri" pitchFamily="18"/>
              </a:rPr>
              <a:t>   </a:t>
            </a:r>
            <a:r>
              <a:rPr lang="en-GB" sz="3200" dirty="0">
                <a:solidFill>
                  <a:srgbClr val="3C3C3C"/>
                </a:solidFill>
                <a:latin typeface="Calibri" pitchFamily="18"/>
                <a:hlinkClick r:id="rId2"/>
              </a:rPr>
              <a:t>https://github.com/H-SAF/eumetrain_sm_week_2019</a:t>
            </a:r>
            <a:endParaRPr lang="en-GB" sz="3200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</a:pPr>
            <a:r>
              <a:rPr lang="en-GB" sz="3200" dirty="0">
                <a:solidFill>
                  <a:srgbClr val="3C3C3C"/>
                </a:solidFill>
                <a:latin typeface="Calibri" pitchFamily="18"/>
              </a:rPr>
              <a:t>The following examples can be run in </a:t>
            </a:r>
            <a:r>
              <a:rPr lang="en-GB" sz="3200" dirty="0" err="1">
                <a:solidFill>
                  <a:srgbClr val="3C3C3C"/>
                </a:solidFill>
                <a:latin typeface="Calibri" pitchFamily="18"/>
              </a:rPr>
              <a:t>jupyter</a:t>
            </a:r>
            <a:r>
              <a:rPr lang="en-GB" sz="3200" dirty="0">
                <a:solidFill>
                  <a:srgbClr val="3C3C3C"/>
                </a:solidFill>
                <a:latin typeface="Calibri" pitchFamily="18"/>
              </a:rPr>
              <a:t> notebook (Exercise_2 from </a:t>
            </a:r>
            <a:r>
              <a:rPr lang="en-GB" sz="3200" dirty="0" err="1">
                <a:solidFill>
                  <a:srgbClr val="3C3C3C"/>
                </a:solidFill>
                <a:latin typeface="Calibri" pitchFamily="18"/>
              </a:rPr>
              <a:t>github</a:t>
            </a:r>
            <a:r>
              <a:rPr lang="en-GB" sz="3200" dirty="0">
                <a:solidFill>
                  <a:srgbClr val="3C3C3C"/>
                </a:solidFill>
                <a:latin typeface="Calibri" pitchFamily="18"/>
              </a:rPr>
              <a:t> above)</a:t>
            </a: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</a:pPr>
            <a:r>
              <a:rPr lang="en-GB" sz="3200" dirty="0">
                <a:solidFill>
                  <a:srgbClr val="3C3C3C"/>
                </a:solidFill>
                <a:latin typeface="Calibri" pitchFamily="18"/>
              </a:rPr>
              <a:t>More information about </a:t>
            </a:r>
            <a:r>
              <a:rPr lang="en-GB" sz="3200" dirty="0" err="1">
                <a:solidFill>
                  <a:srgbClr val="3C3C3C"/>
                </a:solidFill>
                <a:latin typeface="Calibri" pitchFamily="18"/>
              </a:rPr>
              <a:t>metview</a:t>
            </a:r>
            <a:r>
              <a:rPr lang="en-GB" sz="3200" dirty="0">
                <a:solidFill>
                  <a:srgbClr val="3C3C3C"/>
                </a:solidFill>
                <a:latin typeface="Calibri" pitchFamily="18"/>
              </a:rPr>
              <a:t>-python: </a:t>
            </a:r>
            <a:r>
              <a:rPr lang="en-GB" sz="3200" dirty="0">
                <a:solidFill>
                  <a:srgbClr val="3C3C3C"/>
                </a:solidFill>
                <a:latin typeface="Calibri" pitchFamily="18"/>
                <a:hlinkClick r:id="rId3"/>
              </a:rPr>
              <a:t>https://github.com/ecmwf/metview-python</a:t>
            </a:r>
            <a:r>
              <a:rPr lang="en-GB" sz="3200" dirty="0">
                <a:solidFill>
                  <a:srgbClr val="3C3C3C"/>
                </a:solidFill>
                <a:latin typeface="Calibri" pitchFamily="18"/>
              </a:rPr>
              <a:t> </a:t>
            </a:r>
          </a:p>
          <a:p>
            <a:pPr marL="457184" indent="-457184">
              <a:spcBef>
                <a:spcPts val="0"/>
              </a:spcBef>
              <a:buClr>
                <a:srgbClr val="3C3C3C"/>
              </a:buClr>
              <a:buSzPct val="100000"/>
              <a:buFont typeface="+mj-lt"/>
              <a:buAutoNum type="arabicPeriod"/>
            </a:pPr>
            <a:endParaRPr lang="en-GB" sz="3200" dirty="0">
              <a:solidFill>
                <a:srgbClr val="3C3C3C"/>
              </a:solidFill>
              <a:latin typeface="Calibri" pitchFamily="18"/>
            </a:endParaRPr>
          </a:p>
          <a:p>
            <a:pPr marL="457184" indent="-457184">
              <a:spcBef>
                <a:spcPts val="0"/>
              </a:spcBef>
              <a:buClr>
                <a:srgbClr val="3C3C3C"/>
              </a:buClr>
              <a:buSzPct val="100000"/>
              <a:buFont typeface="+mj-lt"/>
              <a:buAutoNum type="arabicPeriod"/>
            </a:pPr>
            <a:endParaRPr lang="en-GB" sz="3200" dirty="0">
              <a:solidFill>
                <a:srgbClr val="3C3C3C"/>
              </a:solidFill>
              <a:latin typeface="Calibri" pitchFamily="18"/>
            </a:endParaRPr>
          </a:p>
          <a:p>
            <a:pPr marL="457184" indent="-457184">
              <a:spcBef>
                <a:spcPts val="0"/>
              </a:spcBef>
              <a:buClr>
                <a:srgbClr val="3C3C3C"/>
              </a:buClr>
              <a:buSzPct val="100000"/>
              <a:buFont typeface="Arial" panose="020B0604020202020204" pitchFamily="34" charset="0"/>
              <a:buAutoNum type="arabicPeriod" startAt="2"/>
            </a:pPr>
            <a:endParaRPr lang="en-GB" sz="2400" dirty="0">
              <a:solidFill>
                <a:srgbClr val="3C3C3C"/>
              </a:solidFill>
              <a:latin typeface="Calibri" pitchFamily="18"/>
            </a:endParaRPr>
          </a:p>
          <a:p>
            <a:pPr marL="457184" indent="-457184">
              <a:spcBef>
                <a:spcPts val="0"/>
              </a:spcBef>
              <a:buClr>
                <a:srgbClr val="3C3C3C"/>
              </a:buClr>
              <a:buSzPct val="100000"/>
              <a:buFont typeface="Arial" panose="020B0604020202020204" pitchFamily="34" charset="0"/>
              <a:buAutoNum type="arabicPeriod" startAt="2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b="1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b="1" dirty="0">
              <a:solidFill>
                <a:srgbClr val="3C3C3C"/>
              </a:solidFill>
              <a:latin typeface="Calibri" pitchFamily="18"/>
            </a:endParaRPr>
          </a:p>
          <a:p>
            <a:pPr marL="0" lvl="2" indent="0" hangingPunc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GB" sz="2133" dirty="0">
              <a:solidFill>
                <a:srgbClr val="3C3C3C"/>
              </a:solidFill>
              <a:highlight>
                <a:scrgbClr r="0" g="0" b="0">
                  <a:alpha val="0"/>
                </a:scrgbClr>
              </a:highlight>
              <a:latin typeface="Calibri" pitchFamily="18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5380B66-A2DF-48AA-B7B2-60C43387799C}"/>
              </a:ext>
            </a:extLst>
          </p:cNvPr>
          <p:cNvSpPr txBox="1">
            <a:spLocks/>
          </p:cNvSpPr>
          <p:nvPr/>
        </p:nvSpPr>
        <p:spPr>
          <a:xfrm>
            <a:off x="391886" y="320286"/>
            <a:ext cx="12095163" cy="12620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100794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5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/>
              <a:t>Requirements for examples</a:t>
            </a:r>
          </a:p>
        </p:txBody>
      </p:sp>
    </p:spTree>
    <p:extLst>
      <p:ext uri="{BB962C8B-B14F-4D97-AF65-F5344CB8AC3E}">
        <p14:creationId xmlns:p14="http://schemas.microsoft.com/office/powerpoint/2010/main" val="7536828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Shape 1">
            <a:extLst>
              <a:ext uri="{FF2B5EF4-FFF2-40B4-BE49-F238E27FC236}">
                <a16:creationId xmlns:a16="http://schemas.microsoft.com/office/drawing/2014/main" id="{E66E6072-87B1-475B-9049-8C608DABA4E1}"/>
              </a:ext>
            </a:extLst>
          </p:cNvPr>
          <p:cNvSpPr txBox="1"/>
          <p:nvPr/>
        </p:nvSpPr>
        <p:spPr>
          <a:xfrm>
            <a:off x="2174722" y="432323"/>
            <a:ext cx="9070328" cy="12616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>
              <a:lnSpc>
                <a:spcPct val="100000"/>
              </a:lnSpc>
            </a:pPr>
            <a:r>
              <a:rPr lang="en-US" sz="4399" spc="-1" dirty="0">
                <a:solidFill>
                  <a:srgbClr val="000000"/>
                </a:solidFill>
                <a:latin typeface="Calibri"/>
              </a:rPr>
              <a:t>Documentation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01F0082-8851-4BBF-B4EA-E6683AEA434B}"/>
              </a:ext>
            </a:extLst>
          </p:cNvPr>
          <p:cNvSpPr/>
          <p:nvPr/>
        </p:nvSpPr>
        <p:spPr>
          <a:xfrm>
            <a:off x="946298" y="1693991"/>
            <a:ext cx="10947758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513" lvl="1">
              <a:buClr>
                <a:srgbClr val="3C3C3C"/>
              </a:buClr>
            </a:pPr>
            <a:endParaRPr lang="en-GB" sz="2000" spc="-1" dirty="0">
              <a:solidFill>
                <a:srgbClr val="3C3C3C"/>
              </a:solidFill>
            </a:endParaRPr>
          </a:p>
          <a:p>
            <a:pPr marL="685729" lvl="1" indent="-228217">
              <a:buClr>
                <a:srgbClr val="3C3C3C"/>
              </a:buClr>
              <a:buFont typeface="Arial"/>
              <a:buChar char="•"/>
            </a:pPr>
            <a:endParaRPr lang="en-GB" sz="2000" spc="-1" dirty="0">
              <a:solidFill>
                <a:srgbClr val="3C3C3C"/>
              </a:solidFill>
            </a:endParaRPr>
          </a:p>
          <a:p>
            <a:pPr marL="457513" lvl="1">
              <a:buClr>
                <a:srgbClr val="3C3C3C"/>
              </a:buClr>
            </a:pPr>
            <a:r>
              <a:rPr lang="en-GB" sz="2000" spc="-1" dirty="0">
                <a:solidFill>
                  <a:srgbClr val="3C3C3C"/>
                </a:solidFill>
              </a:rPr>
              <a:t>The documentation can be found via </a:t>
            </a:r>
            <a:r>
              <a:rPr lang="en-GB" sz="2000" spc="-1" dirty="0">
                <a:solidFill>
                  <a:srgbClr val="3C3C3C"/>
                </a:solidFill>
                <a:hlinkClick r:id="rId2"/>
              </a:rPr>
              <a:t>http://hsaf.meteoam.it/user-documents.php</a:t>
            </a:r>
            <a:r>
              <a:rPr lang="en-GB" sz="2000" spc="-1" dirty="0">
                <a:solidFill>
                  <a:srgbClr val="3C3C3C"/>
                </a:solidFill>
              </a:rPr>
              <a:t>:</a:t>
            </a:r>
          </a:p>
          <a:p>
            <a:pPr marL="457513" lvl="1">
              <a:buClr>
                <a:srgbClr val="3C3C3C"/>
              </a:buClr>
            </a:pPr>
            <a:endParaRPr lang="en-GB" sz="2000" spc="-1" dirty="0">
              <a:solidFill>
                <a:srgbClr val="3C3C3C"/>
              </a:solidFill>
            </a:endParaRPr>
          </a:p>
          <a:p>
            <a:pPr marL="685729" lvl="1" indent="-228217">
              <a:buClr>
                <a:srgbClr val="3C3C3C"/>
              </a:buClr>
              <a:buFont typeface="Arial"/>
              <a:buChar char="•"/>
            </a:pPr>
            <a:r>
              <a:rPr lang="en-GB" sz="2000" spc="-1" dirty="0">
                <a:solidFill>
                  <a:srgbClr val="3C3C3C"/>
                </a:solidFill>
              </a:rPr>
              <a:t>Product user manual</a:t>
            </a:r>
          </a:p>
          <a:p>
            <a:pPr marL="685729" lvl="1" indent="-228217">
              <a:buClr>
                <a:srgbClr val="3C3C3C"/>
              </a:buClr>
              <a:buFont typeface="Arial"/>
              <a:buChar char="•"/>
            </a:pPr>
            <a:endParaRPr lang="en-GB" sz="2000" spc="-1" dirty="0">
              <a:solidFill>
                <a:srgbClr val="3C3C3C"/>
              </a:solidFill>
            </a:endParaRPr>
          </a:p>
          <a:p>
            <a:pPr marL="685729" lvl="1" indent="-228217">
              <a:buClr>
                <a:srgbClr val="3C3C3C"/>
              </a:buClr>
              <a:buFont typeface="Arial"/>
              <a:buChar char="•"/>
            </a:pPr>
            <a:r>
              <a:rPr lang="en-GB" sz="2000" spc="-1" dirty="0">
                <a:solidFill>
                  <a:srgbClr val="3C3C3C"/>
                </a:solidFill>
              </a:rPr>
              <a:t>Algorithm theoretical baseline document</a:t>
            </a:r>
          </a:p>
          <a:p>
            <a:pPr marL="685729" lvl="1" indent="-228217">
              <a:buClr>
                <a:srgbClr val="3C3C3C"/>
              </a:buClr>
              <a:buFont typeface="Arial"/>
              <a:buChar char="•"/>
            </a:pPr>
            <a:endParaRPr lang="en-GB" sz="2000" spc="-1" dirty="0">
              <a:solidFill>
                <a:srgbClr val="3C3C3C"/>
              </a:solidFill>
            </a:endParaRPr>
          </a:p>
          <a:p>
            <a:pPr marL="685729" lvl="1" indent="-228217">
              <a:buClr>
                <a:srgbClr val="3C3C3C"/>
              </a:buClr>
              <a:buFont typeface="Arial"/>
              <a:buChar char="•"/>
            </a:pPr>
            <a:r>
              <a:rPr lang="en-GB" sz="2000" spc="-1" dirty="0">
                <a:solidFill>
                  <a:srgbClr val="3C3C3C"/>
                </a:solidFill>
              </a:rPr>
              <a:t>Product validation report</a:t>
            </a:r>
          </a:p>
          <a:p>
            <a:pPr marL="457512" lvl="1">
              <a:buClr>
                <a:srgbClr val="3C3C3C"/>
              </a:buClr>
            </a:pPr>
            <a:endParaRPr lang="en-GB" sz="2000" spc="-1" dirty="0">
              <a:solidFill>
                <a:srgbClr val="3C3C3C"/>
              </a:solidFill>
            </a:endParaRPr>
          </a:p>
          <a:p>
            <a:pPr marL="685729" lvl="1" indent="-228217">
              <a:buClr>
                <a:srgbClr val="3C3C3C"/>
              </a:buClr>
              <a:buFont typeface="Arial"/>
              <a:buChar char="•"/>
            </a:pPr>
            <a:r>
              <a:rPr lang="en-GB" sz="2000" spc="-1" dirty="0">
                <a:solidFill>
                  <a:srgbClr val="3C3C3C"/>
                </a:solidFill>
              </a:rPr>
              <a:t>If you have any queries, please contact the H SAF helpdesk: </a:t>
            </a:r>
            <a:r>
              <a:rPr lang="en-GB" sz="2000" spc="-1" dirty="0">
                <a:solidFill>
                  <a:srgbClr val="3C3C3C"/>
                </a:solidFill>
                <a:hlinkClick r:id="rId3"/>
              </a:rPr>
              <a:t>us_hsaf@meteoam.it</a:t>
            </a:r>
            <a:r>
              <a:rPr lang="en-GB" sz="2000" spc="-1" dirty="0">
                <a:solidFill>
                  <a:srgbClr val="3C3C3C"/>
                </a:solidFill>
              </a:rPr>
              <a:t> </a:t>
            </a:r>
          </a:p>
          <a:p>
            <a:pPr marL="457513" lvl="1">
              <a:buClr>
                <a:srgbClr val="3C3C3C"/>
              </a:buClr>
            </a:pPr>
            <a:endParaRPr lang="en-GB" sz="2000" spc="-1" dirty="0">
              <a:solidFill>
                <a:srgbClr val="3C3C3C"/>
              </a:solidFill>
            </a:endParaRPr>
          </a:p>
          <a:p>
            <a:pPr marL="457513" lvl="1">
              <a:buClr>
                <a:srgbClr val="3C3C3C"/>
              </a:buClr>
            </a:pPr>
            <a:endParaRPr lang="en-GB" sz="2000" spc="-1" dirty="0">
              <a:solidFill>
                <a:srgbClr val="3C3C3C"/>
              </a:solidFill>
            </a:endParaRPr>
          </a:p>
          <a:p>
            <a:pPr marL="685729" lvl="1" indent="-228217">
              <a:buClr>
                <a:srgbClr val="3C3C3C"/>
              </a:buClr>
              <a:buFont typeface="Arial"/>
              <a:buChar char="•"/>
            </a:pPr>
            <a:endParaRPr lang="en-GB" sz="2000" spc="-1" dirty="0">
              <a:solidFill>
                <a:srgbClr val="3C3C3C"/>
              </a:solidFill>
            </a:endParaRPr>
          </a:p>
          <a:p>
            <a:pPr marL="685729" lvl="1" indent="-228217">
              <a:buClr>
                <a:srgbClr val="3C3C3C"/>
              </a:buClr>
              <a:buFont typeface="Arial"/>
              <a:buChar char="•"/>
            </a:pPr>
            <a:endParaRPr lang="en-GB" sz="2000" spc="-1" dirty="0">
              <a:solidFill>
                <a:srgbClr val="3C3C3C"/>
              </a:solidFill>
            </a:endParaRPr>
          </a:p>
          <a:p>
            <a:pPr marL="457513" lvl="1">
              <a:buClr>
                <a:srgbClr val="3C3C3C"/>
              </a:buClr>
            </a:pPr>
            <a:endParaRPr lang="en-GB" sz="2000" spc="-1" dirty="0">
              <a:solidFill>
                <a:srgbClr val="3C3C3C"/>
              </a:solidFill>
            </a:endParaRPr>
          </a:p>
          <a:p>
            <a:pPr marL="685729" lvl="1" indent="-228217">
              <a:buClr>
                <a:srgbClr val="3C3C3C"/>
              </a:buClr>
              <a:buFont typeface="Arial"/>
              <a:buChar char="•"/>
            </a:pPr>
            <a:endParaRPr lang="en-GB" sz="2000" spc="-1" dirty="0">
              <a:solidFill>
                <a:srgbClr val="3C3C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21493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5C0052C-C3C5-4DDE-8C4D-D733DA9A63C2}"/>
              </a:ext>
            </a:extLst>
          </p:cNvPr>
          <p:cNvSpPr/>
          <p:nvPr/>
        </p:nvSpPr>
        <p:spPr>
          <a:xfrm>
            <a:off x="808184" y="1570015"/>
            <a:ext cx="11823405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pc="-1" dirty="0">
                <a:solidFill>
                  <a:srgbClr val="3C3C3C"/>
                </a:solidFill>
              </a:rPr>
              <a:t>H14, H27 and H140 daily </a:t>
            </a:r>
            <a:r>
              <a:rPr lang="en-GB" spc="-1" dirty="0" err="1">
                <a:solidFill>
                  <a:srgbClr val="3C3C3C"/>
                </a:solidFill>
              </a:rPr>
              <a:t>grib</a:t>
            </a:r>
            <a:r>
              <a:rPr lang="en-GB" spc="-1" dirty="0">
                <a:solidFill>
                  <a:srgbClr val="3C3C3C"/>
                </a:solidFill>
              </a:rPr>
              <a:t> files can be downloaded via the H-SAF ftp: </a:t>
            </a:r>
            <a:r>
              <a:rPr lang="en-GB" spc="-1" dirty="0">
                <a:solidFill>
                  <a:srgbClr val="3C3C3C"/>
                </a:solidFill>
                <a:hlinkClick r:id="rId2"/>
              </a:rPr>
              <a:t>ftp://ftphsaf.meteoam.it/products</a:t>
            </a:r>
            <a:r>
              <a:rPr lang="en-GB" spc="-1" dirty="0">
                <a:solidFill>
                  <a:srgbClr val="3C3C3C"/>
                </a:solidFill>
              </a:rPr>
              <a:t> 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First register with H SAF: </a:t>
            </a:r>
            <a:r>
              <a:rPr lang="en-GB" dirty="0">
                <a:hlinkClick r:id="rId3"/>
              </a:rPr>
              <a:t>http://hsaf.meteoam.it/user-registration.php</a:t>
            </a:r>
            <a:r>
              <a:rPr lang="en-GB" dirty="0"/>
              <a:t>  to obtain username and password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Easy to download data from ftp using software such as </a:t>
            </a:r>
            <a:r>
              <a:rPr lang="en-GB" dirty="0" err="1"/>
              <a:t>filezilla</a:t>
            </a:r>
            <a:r>
              <a:rPr lang="en-GB" dirty="0"/>
              <a:t> </a:t>
            </a:r>
            <a:r>
              <a:rPr lang="en-GB" dirty="0">
                <a:hlinkClick r:id="rId4"/>
              </a:rPr>
              <a:t>https://filezilla-project.org/</a:t>
            </a:r>
            <a:r>
              <a:rPr lang="en-GB" dirty="0"/>
              <a:t> 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Alternatively, to download example file (H14 for 30/05/2018) from the terminal type:</a:t>
            </a:r>
          </a:p>
          <a:p>
            <a:endParaRPr lang="en-GB" dirty="0"/>
          </a:p>
          <a:p>
            <a:r>
              <a:rPr lang="en-GB" dirty="0"/>
              <a:t>ftp user@ftphsaf.meteoam.it</a:t>
            </a:r>
          </a:p>
          <a:p>
            <a:endParaRPr lang="en-GB" dirty="0"/>
          </a:p>
          <a:p>
            <a:r>
              <a:rPr lang="en-GB" dirty="0"/>
              <a:t>password: (type your password)</a:t>
            </a:r>
          </a:p>
          <a:p>
            <a:endParaRPr lang="en-GB" dirty="0"/>
          </a:p>
          <a:p>
            <a:r>
              <a:rPr lang="en-GB" dirty="0"/>
              <a:t>cd /products/h14/h14_cur_mon_grib</a:t>
            </a:r>
          </a:p>
          <a:p>
            <a:endParaRPr lang="en-GB" dirty="0"/>
          </a:p>
          <a:p>
            <a:r>
              <a:rPr lang="en-GB" dirty="0"/>
              <a:t>get h14_20190530_0000.grib.bz2</a:t>
            </a:r>
          </a:p>
          <a:p>
            <a:endParaRPr lang="en-GB" dirty="0"/>
          </a:p>
          <a:p>
            <a:r>
              <a:rPr lang="en-GB" dirty="0"/>
              <a:t>exit</a:t>
            </a:r>
          </a:p>
          <a:p>
            <a:endParaRPr lang="en-GB" dirty="0"/>
          </a:p>
          <a:p>
            <a:r>
              <a:rPr lang="en-GB" dirty="0"/>
              <a:t>bzip2 -d h14_20190530_0000.grib.bz2</a:t>
            </a:r>
          </a:p>
        </p:txBody>
      </p:sp>
      <p:sp>
        <p:nvSpPr>
          <p:cNvPr id="3" name="TextShape 1">
            <a:extLst>
              <a:ext uri="{FF2B5EF4-FFF2-40B4-BE49-F238E27FC236}">
                <a16:creationId xmlns:a16="http://schemas.microsoft.com/office/drawing/2014/main" id="{F0B96280-24C8-42AC-977F-18A6E8CF2560}"/>
              </a:ext>
            </a:extLst>
          </p:cNvPr>
          <p:cNvSpPr txBox="1"/>
          <p:nvPr/>
        </p:nvSpPr>
        <p:spPr>
          <a:xfrm>
            <a:off x="1781317" y="308347"/>
            <a:ext cx="9070328" cy="12616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>
              <a:lnSpc>
                <a:spcPct val="100000"/>
              </a:lnSpc>
            </a:pPr>
            <a:r>
              <a:rPr lang="en-US" sz="4399" spc="-1" dirty="0">
                <a:solidFill>
                  <a:srgbClr val="000000"/>
                </a:solidFill>
                <a:latin typeface="Calibri"/>
              </a:rPr>
              <a:t>Downloading the data from ftp</a:t>
            </a:r>
          </a:p>
        </p:txBody>
      </p:sp>
    </p:spTree>
    <p:extLst>
      <p:ext uri="{BB962C8B-B14F-4D97-AF65-F5344CB8AC3E}">
        <p14:creationId xmlns:p14="http://schemas.microsoft.com/office/powerpoint/2010/main" val="20572351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372533" y="250825"/>
            <a:ext cx="12095163" cy="1262063"/>
          </a:xfrm>
        </p:spPr>
        <p:txBody>
          <a:bodyPr/>
          <a:lstStyle/>
          <a:p>
            <a:pPr lvl="0" algn="ctr"/>
            <a:r>
              <a:rPr lang="en-GB" dirty="0"/>
              <a:t>Reading </a:t>
            </a:r>
            <a:r>
              <a:rPr lang="en-GB" dirty="0" err="1"/>
              <a:t>grib</a:t>
            </a:r>
            <a:r>
              <a:rPr lang="en-GB" dirty="0"/>
              <a:t> data in </a:t>
            </a:r>
            <a:r>
              <a:rPr lang="en-GB" dirty="0" err="1"/>
              <a:t>metview</a:t>
            </a:r>
            <a:r>
              <a:rPr lang="en-GB" dirty="0"/>
              <a:t>-python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567267" y="1217083"/>
            <a:ext cx="12093575" cy="5845175"/>
          </a:xfrm>
        </p:spPr>
        <p:txBody>
          <a:bodyPr/>
          <a:lstStyle/>
          <a:p>
            <a:pPr algn="l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2400" dirty="0">
              <a:solidFill>
                <a:srgbClr val="3C3C3C"/>
              </a:solidFill>
              <a:latin typeface="Calibri" pitchFamily="18"/>
            </a:endParaRPr>
          </a:p>
          <a:p>
            <a:pPr marL="503971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400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3466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400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067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b="1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b="1" dirty="0">
              <a:solidFill>
                <a:srgbClr val="3C3C3C"/>
              </a:solidFill>
              <a:latin typeface="Calibri" pitchFamily="18"/>
            </a:endParaRPr>
          </a:p>
          <a:p>
            <a:pPr marL="0" lvl="2" indent="0" hangingPunct="0">
              <a:lnSpc>
                <a:spcPct val="100000"/>
              </a:lnSpc>
              <a:spcBef>
                <a:spcPts val="0"/>
              </a:spcBef>
              <a:buNone/>
            </a:pPr>
            <a:endParaRPr lang="en-GB" sz="2133" dirty="0">
              <a:solidFill>
                <a:srgbClr val="3C3C3C"/>
              </a:solidFill>
              <a:highlight>
                <a:scrgbClr r="0" g="0" b="0">
                  <a:alpha val="0"/>
                </a:scrgbClr>
              </a:highlight>
              <a:latin typeface="Calibri" pitchFamily="18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1C6DED5-4C3E-5C44-B6BB-8BBDD81AFED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33" y="1671637"/>
            <a:ext cx="12877800" cy="433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12719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372533" y="250825"/>
            <a:ext cx="12095163" cy="1262063"/>
          </a:xfrm>
        </p:spPr>
        <p:txBody>
          <a:bodyPr/>
          <a:lstStyle/>
          <a:p>
            <a:pPr lvl="0" algn="ctr"/>
            <a:r>
              <a:rPr lang="en-GB" dirty="0"/>
              <a:t>Plotting </a:t>
            </a:r>
            <a:r>
              <a:rPr lang="en-GB" dirty="0" err="1"/>
              <a:t>grib</a:t>
            </a:r>
            <a:r>
              <a:rPr lang="en-GB" dirty="0"/>
              <a:t> data in </a:t>
            </a:r>
            <a:r>
              <a:rPr lang="en-GB" dirty="0" err="1"/>
              <a:t>metview</a:t>
            </a:r>
            <a:r>
              <a:rPr lang="en-GB" dirty="0"/>
              <a:t>-python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567267" y="1217083"/>
            <a:ext cx="12093575" cy="5845175"/>
          </a:xfrm>
        </p:spPr>
        <p:txBody>
          <a:bodyPr/>
          <a:lstStyle/>
          <a:p>
            <a:pPr algn="l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2400" dirty="0">
              <a:solidFill>
                <a:srgbClr val="3C3C3C"/>
              </a:solidFill>
              <a:latin typeface="Calibri" pitchFamily="18"/>
            </a:endParaRPr>
          </a:p>
          <a:p>
            <a:pPr marL="503971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400" dirty="0">
              <a:solidFill>
                <a:srgbClr val="3C3C3C"/>
              </a:solidFill>
              <a:latin typeface="Calibri" pitchFamily="18"/>
            </a:endParaRPr>
          </a:p>
          <a:p>
            <a:pPr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3466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2400" dirty="0">
              <a:solidFill>
                <a:srgbClr val="3C3C3C"/>
              </a:solidFill>
              <a:latin typeface="Calibri" pitchFamily="18"/>
            </a:endParaRPr>
          </a:p>
          <a:p>
            <a:pPr marL="609579" lvl="1" indent="0">
              <a:spcBef>
                <a:spcPts val="0"/>
              </a:spcBef>
              <a:buClr>
                <a:srgbClr val="3C3C3C"/>
              </a:buClr>
              <a:buSzPct val="100000"/>
              <a:buNone/>
            </a:pPr>
            <a:endParaRPr lang="en-GB" sz="1067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</a:pPr>
            <a:endParaRPr lang="en-GB" sz="2133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b="1" dirty="0">
              <a:solidFill>
                <a:srgbClr val="3C3C3C"/>
              </a:solidFill>
              <a:latin typeface="Calibri" pitchFamily="18"/>
            </a:endParaRPr>
          </a:p>
          <a:p>
            <a:pPr algn="l">
              <a:spcBef>
                <a:spcPts val="0"/>
              </a:spcBef>
              <a:buClr>
                <a:srgbClr val="3C3C3C"/>
              </a:buClr>
              <a:buSzPct val="100000"/>
              <a:buFont typeface="Wingdings"/>
              <a:buChar char=""/>
            </a:pPr>
            <a:endParaRPr lang="en-GB" sz="2133" b="1" dirty="0">
              <a:solidFill>
                <a:srgbClr val="3C3C3C"/>
              </a:solidFill>
              <a:latin typeface="Calibri" pitchFamily="18"/>
            </a:endParaRPr>
          </a:p>
          <a:p>
            <a:pPr marL="0" lvl="2" indent="0" hangingPunct="0">
              <a:lnSpc>
                <a:spcPct val="100000"/>
              </a:lnSpc>
              <a:spcBef>
                <a:spcPts val="0"/>
              </a:spcBef>
              <a:buNone/>
            </a:pPr>
            <a:endParaRPr lang="en-GB" sz="2133" dirty="0">
              <a:solidFill>
                <a:srgbClr val="3C3C3C"/>
              </a:solidFill>
              <a:highlight>
                <a:scrgbClr r="0" g="0" b="0">
                  <a:alpha val="0"/>
                </a:scrgbClr>
              </a:highlight>
              <a:latin typeface="Calibri" pitchFamily="18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CE90E08-C736-8B44-AAF0-6739385767A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553" y="1191153"/>
            <a:ext cx="12023002" cy="5845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4284725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16059</TotalTime>
  <Words>931</Words>
  <Application>Microsoft Macintosh PowerPoint</Application>
  <PresentationFormat>Custom</PresentationFormat>
  <Paragraphs>810</Paragraphs>
  <Slides>24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4" baseType="lpstr">
      <vt:lpstr>Arial</vt:lpstr>
      <vt:lpstr>Calibri</vt:lpstr>
      <vt:lpstr>Calibri Light</vt:lpstr>
      <vt:lpstr>DejaVu Sans</vt:lpstr>
      <vt:lpstr>Droid Sans Fallback</vt:lpstr>
      <vt:lpstr>FreeSans</vt:lpstr>
      <vt:lpstr>Liberation Sans</vt:lpstr>
      <vt:lpstr>Liberation Serif</vt:lpstr>
      <vt:lpstr>Wingdings</vt:lpstr>
      <vt:lpstr>Default</vt:lpstr>
      <vt:lpstr>How to work with RZSM products: From download to visualization</vt:lpstr>
      <vt:lpstr>Contents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Reading grib data in metview-python</vt:lpstr>
      <vt:lpstr>Plotting grib data in metview-python</vt:lpstr>
      <vt:lpstr>Plotting grib data in metview-python</vt:lpstr>
      <vt:lpstr>Plotting grib data in metview-python</vt:lpstr>
      <vt:lpstr>Masking suspect data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Regional plot of netCDF</vt:lpstr>
      <vt:lpstr>Regional plot of netCDF</vt:lpstr>
      <vt:lpstr>Summary</vt:lpstr>
      <vt:lpstr>References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Soil moisture validation and “skip-4DVar” offline surface analysis</dc:title>
  <dc:creator>David Fairbairn</dc:creator>
  <cp:lastModifiedBy>Microsoft Office User</cp:lastModifiedBy>
  <cp:revision>518</cp:revision>
  <dcterms:created xsi:type="dcterms:W3CDTF">2017-09-07T14:47:44Z</dcterms:created>
  <dcterms:modified xsi:type="dcterms:W3CDTF">2019-11-05T12:31:57Z</dcterms:modified>
</cp:coreProperties>
</file>