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463" r:id="rId3"/>
    <p:sldId id="500" r:id="rId4"/>
    <p:sldId id="260" r:id="rId5"/>
    <p:sldId id="518" r:id="rId6"/>
    <p:sldId id="465" r:id="rId7"/>
    <p:sldId id="466" r:id="rId8"/>
    <p:sldId id="467" r:id="rId9"/>
    <p:sldId id="468" r:id="rId10"/>
    <p:sldId id="469" r:id="rId11"/>
    <p:sldId id="470" r:id="rId12"/>
    <p:sldId id="471" r:id="rId13"/>
    <p:sldId id="472" r:id="rId14"/>
    <p:sldId id="498" r:id="rId15"/>
    <p:sldId id="510" r:id="rId16"/>
    <p:sldId id="511" r:id="rId17"/>
    <p:sldId id="499" r:id="rId18"/>
    <p:sldId id="473" r:id="rId19"/>
    <p:sldId id="474" r:id="rId20"/>
    <p:sldId id="271" r:id="rId21"/>
    <p:sldId id="298" r:id="rId22"/>
    <p:sldId id="502" r:id="rId23"/>
    <p:sldId id="503" r:id="rId24"/>
    <p:sldId id="495" r:id="rId25"/>
    <p:sldId id="504" r:id="rId26"/>
    <p:sldId id="297" r:id="rId27"/>
    <p:sldId id="478" r:id="rId28"/>
    <p:sldId id="479" r:id="rId29"/>
    <p:sldId id="480" r:id="rId30"/>
    <p:sldId id="481" r:id="rId31"/>
    <p:sldId id="265" r:id="rId32"/>
    <p:sldId id="488" r:id="rId33"/>
    <p:sldId id="489" r:id="rId34"/>
    <p:sldId id="496" r:id="rId35"/>
    <p:sldId id="512" r:id="rId36"/>
    <p:sldId id="491" r:id="rId37"/>
    <p:sldId id="516" r:id="rId38"/>
    <p:sldId id="508" r:id="rId39"/>
    <p:sldId id="517" r:id="rId40"/>
    <p:sldId id="290" r:id="rId41"/>
    <p:sldId id="519" r:id="rId4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7"/>
    <p:restoredTop sz="94717"/>
  </p:normalViewPr>
  <p:slideViewPr>
    <p:cSldViewPr snapToGrid="0">
      <p:cViewPr varScale="1">
        <p:scale>
          <a:sx n="100" d="100"/>
          <a:sy n="100" d="100"/>
        </p:scale>
        <p:origin x="13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84CA7181-DAA9-4326-8A35-1CC42362FA12}" type="slidenum">
              <a:t>‹#›</a:t>
            </a:fld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20839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fld id="{391E8A4F-0CB5-4140-9615-D5D7EFB512B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83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GB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A5253F4-8025-4FB4-B6EE-985ED0A32A72}" type="slidenum">
              <a:t>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70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15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41375" y="882650"/>
            <a:ext cx="5805488" cy="43545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028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16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41375" y="882650"/>
            <a:ext cx="5805488" cy="43545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77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41375" y="882650"/>
            <a:ext cx="5805488" cy="43545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560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20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9053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170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17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281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36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7064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8673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38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135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5988" y="755650"/>
            <a:ext cx="4960937" cy="372268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061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39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827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99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4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182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5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919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3810243" y="10247453"/>
            <a:ext cx="2920994" cy="5386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6C02794A-A648-4126-84DB-CA4F105B09C3}" type="slidenum">
              <a:rPr lang="en-GB" sz="1300" spc="-1">
                <a:latin typeface="Times New Roman"/>
                <a:ea typeface="DejaVu Sans"/>
              </a:rPr>
              <a:t>6</a:t>
            </a:fld>
            <a:endParaRPr lang="en-GB" sz="1300" spc="-1">
              <a:latin typeface="Times New Roman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73188" y="5123545"/>
            <a:ext cx="5384861" cy="485333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6665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69925" y="820738"/>
            <a:ext cx="5391150" cy="4043362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195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41375" y="882650"/>
            <a:ext cx="5805488" cy="43545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980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14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41375" y="882650"/>
            <a:ext cx="5805488" cy="43545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930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EC8593-A85F-4964-BBD0-B9D60B4A62B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53244A-3577-4511-93C2-1843EE44BD3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67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B28729-8733-4238-909C-C439D28A926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81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CAF83C-AAAE-4FFA-A807-B2D73195240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2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4D9B27-9987-4205-8D33-AB359270051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02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45AAC2-CD94-4397-89BE-17B37435F30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44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E6E23F-66E3-40C8-826F-E6417D51514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1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B31C77-0C30-4892-8AAE-71C910FB674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3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8D5334-C912-4FFE-8520-1E4909DB324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08857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41F096-5F3E-4EBC-B39C-0A7DFFBAFE4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66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12E237-91CD-4CEB-B4CF-C5DC61CF8C3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77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fld id="{8FD20D5F-0C1D-42BE-8C05-46817E08FDA8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GB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wales-45838058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wales-45838058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wales-45838058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nfluence.ecmwf.int/display/FCST/Gaussian+grid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hsaf.meteoam.it/user-registration.php" TargetMode="External"/><Relationship Id="rId2" Type="http://schemas.openxmlformats.org/officeDocument/2006/relationships/hyperlink" Target="ftp://ftphsaf.meteoam.it/produc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us_hsaf@meteoam.it" TargetMode="External"/><Relationship Id="rId4" Type="http://schemas.openxmlformats.org/officeDocument/2006/relationships/hyperlink" Target="http://hsaf.meteoam.it/user-documents.php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hsaf.meteoam.it/documents/PVR/SAF_HSAF_PVR-14.pdf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3082680"/>
          </a:xfrm>
        </p:spPr>
        <p:txBody>
          <a:bodyPr/>
          <a:lstStyle/>
          <a:p>
            <a:pPr lvl="0"/>
            <a:r>
              <a:rPr lang="en-GB" sz="2800" u="sng" dirty="0">
                <a:solidFill>
                  <a:srgbClr val="000000"/>
                </a:solidFill>
              </a:rPr>
              <a:t>Root zone soil moisture</a:t>
            </a:r>
            <a:br>
              <a:rPr lang="en-GB" sz="2800" u="sng" dirty="0">
                <a:solidFill>
                  <a:srgbClr val="000000"/>
                </a:solidFill>
              </a:rPr>
            </a:br>
            <a:r>
              <a:rPr lang="en-GB" sz="2800" u="sng" dirty="0">
                <a:solidFill>
                  <a:srgbClr val="000000"/>
                </a:solidFill>
              </a:rPr>
              <a:t>products based on </a:t>
            </a:r>
            <a:r>
              <a:rPr lang="en-GB" sz="2800" u="sng" dirty="0" err="1">
                <a:solidFill>
                  <a:srgbClr val="000000"/>
                </a:solidFill>
              </a:rPr>
              <a:t>scatterometer</a:t>
            </a:r>
            <a:r>
              <a:rPr lang="en-GB" sz="2800" u="sng" dirty="0">
                <a:solidFill>
                  <a:srgbClr val="000000"/>
                </a:solidFill>
              </a:rPr>
              <a:t> data </a:t>
            </a:r>
            <a:br>
              <a:rPr lang="en-GB" sz="2800" u="sng" dirty="0">
                <a:solidFill>
                  <a:srgbClr val="000000"/>
                </a:solidFill>
              </a:rPr>
            </a:br>
            <a:r>
              <a:rPr lang="en-GB" sz="2800" u="sng" dirty="0">
                <a:solidFill>
                  <a:srgbClr val="000000"/>
                </a:solidFill>
              </a:rPr>
              <a:t>assimilation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03999" y="2743200"/>
            <a:ext cx="9071640" cy="1404359"/>
          </a:xfrm>
        </p:spPr>
        <p:txBody>
          <a:bodyPr anchor="t"/>
          <a:lstStyle/>
          <a:p>
            <a:pPr lvl="0" algn="ctr"/>
            <a:endParaRPr lang="en-GB" sz="2800" dirty="0">
              <a:solidFill>
                <a:srgbClr val="007826"/>
              </a:solidFill>
            </a:endParaRPr>
          </a:p>
          <a:p>
            <a:pPr lvl="0" algn="ctr"/>
            <a:r>
              <a:rPr lang="en-GB" sz="2800" dirty="0">
                <a:solidFill>
                  <a:srgbClr val="000000"/>
                </a:solidFill>
              </a:rPr>
              <a:t>EUMETRAIN event week</a:t>
            </a:r>
          </a:p>
          <a:p>
            <a:pPr lvl="0" algn="ctr"/>
            <a:endParaRPr lang="en-GB" sz="2800" dirty="0">
              <a:solidFill>
                <a:srgbClr val="007826"/>
              </a:solidFill>
            </a:endParaRPr>
          </a:p>
          <a:p>
            <a:pPr lvl="0" algn="ctr"/>
            <a:r>
              <a:rPr lang="en-GB" sz="2800" dirty="0">
                <a:solidFill>
                  <a:srgbClr val="000000"/>
                </a:solidFill>
              </a:rPr>
              <a:t>David Fairbairn, Patricia de </a:t>
            </a:r>
            <a:r>
              <a:rPr lang="en-GB" sz="2800" dirty="0" err="1">
                <a:solidFill>
                  <a:srgbClr val="000000"/>
                </a:solidFill>
              </a:rPr>
              <a:t>Rosnay</a:t>
            </a:r>
            <a:r>
              <a:rPr lang="en-GB" sz="2800" dirty="0">
                <a:solidFill>
                  <a:srgbClr val="000000"/>
                </a:solidFill>
              </a:rPr>
              <a:t>, Phil Browne, Lars Isaksen and Clement </a:t>
            </a:r>
            <a:r>
              <a:rPr lang="en-GB" sz="2800" dirty="0" err="1">
                <a:solidFill>
                  <a:srgbClr val="000000"/>
                </a:solidFill>
              </a:rPr>
              <a:t>Albergel</a:t>
            </a:r>
            <a:endParaRPr lang="en-GB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4997D0-1A3A-4433-93A3-014A02D3D541}"/>
              </a:ext>
            </a:extLst>
          </p:cNvPr>
          <p:cNvSpPr/>
          <p:nvPr/>
        </p:nvSpPr>
        <p:spPr>
          <a:xfrm>
            <a:off x="998802" y="1239539"/>
            <a:ext cx="871594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Data assimilation (DA) aims to optimally combine observations with a model simulation, by weighting them according to their respective uncertainties;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ASCAT-derived SSM observations are accurate in many regions, but are unreliable in certain areas and not frequent enough for some operational applications;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LSM ensures a continuous and complete global coverage of root-zone soil moisture, but suffers from model/forcing errors;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DA algorithm assimilates the ASCAT-derived SSM observations into the LSM, enabling the ASCAT observations to improve the entire root-zone soil moisture profile (0-1 m), while maintaining a continuous and complete global coverage.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  <p:sp>
        <p:nvSpPr>
          <p:cNvPr id="3" name="TextShape 1">
            <a:extLst>
              <a:ext uri="{FF2B5EF4-FFF2-40B4-BE49-F238E27FC236}">
                <a16:creationId xmlns:a16="http://schemas.microsoft.com/office/drawing/2014/main" id="{FCD7F3A4-BECB-4933-9CCF-BD82826D2D71}"/>
              </a:ext>
            </a:extLst>
          </p:cNvPr>
          <p:cNvSpPr txBox="1"/>
          <p:nvPr/>
        </p:nvSpPr>
        <p:spPr>
          <a:xfrm>
            <a:off x="644421" y="236400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latin typeface="Arial"/>
              </a:rPr>
              <a:t>Data assimilation</a:t>
            </a:r>
            <a:endParaRPr lang="en-US" sz="4399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5028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rmAutofit fontScale="90000"/>
          </a:bodyPr>
          <a:lstStyle/>
          <a:p>
            <a:pPr algn="l" hangingPunct="1"/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r>
              <a:rPr lang="en-GB" b="1" dirty="0">
                <a:latin typeface="+mn-lt"/>
                <a:ea typeface="+mn-ea"/>
                <a:cs typeface="+mn-cs"/>
              </a:rPr>
              <a:t>Section 1</a:t>
            </a:r>
            <a:br>
              <a:rPr lang="en-GB" b="1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NRT root-zone soil wetness index product (H14)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endParaRPr lang="en-GB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56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4CD557EC-7F35-4CDC-84E6-8B14FB4DBD99}"/>
              </a:ext>
            </a:extLst>
          </p:cNvPr>
          <p:cNvSpPr txBox="1"/>
          <p:nvPr/>
        </p:nvSpPr>
        <p:spPr>
          <a:xfrm>
            <a:off x="495147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H14 NRT root-zone SWI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4AB2BC-F6C7-49D1-9612-3705A1215A1F}"/>
              </a:ext>
            </a:extLst>
          </p:cNvPr>
          <p:cNvSpPr/>
          <p:nvPr/>
        </p:nvSpPr>
        <p:spPr>
          <a:xfrm>
            <a:off x="998802" y="1239539"/>
            <a:ext cx="8715947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is the near-real-time (NRT) root-zone soil wetness index (SWI) product at 25 km resolution and is bounded between 0 (residual soil moisture) and 1 (saturation);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consists of global daily (00 UTC)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files of the four model layers and a quality control flag (since October 2018). It has a latency of 12-36 hours;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is produced by assimilating a near-real-time (NRT) ASCAT-A/B derived SSM product (H102/H103) into the H-TESSEL LSM using a simplified Extended Kalman Filter (SEKF, de </a:t>
            </a:r>
            <a:r>
              <a:rPr lang="en-GB" sz="2000" spc="-1" dirty="0" err="1">
                <a:solidFill>
                  <a:srgbClr val="3C3C3C"/>
                </a:solidFill>
              </a:rPr>
              <a:t>Rosnay</a:t>
            </a:r>
            <a:r>
              <a:rPr lang="en-GB" sz="2000" spc="-1" dirty="0">
                <a:solidFill>
                  <a:srgbClr val="3C3C3C"/>
                </a:solidFill>
              </a:rPr>
              <a:t> et al, (2012)). It is run independently of the ECMWF NWP system;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Additionally, H14 assimilates observations of 2m temperature and humidity, which ensures consistency between the land surface and the near-surface atmospheric conditions.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50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19224" y="257669"/>
            <a:ext cx="9071610" cy="1259946"/>
          </a:xfrm>
        </p:spPr>
        <p:txBody>
          <a:bodyPr/>
          <a:lstStyle/>
          <a:p>
            <a:pPr lvl="0"/>
            <a:r>
              <a:rPr lang="en-GB" dirty="0"/>
              <a:t>H14 data assimilation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" y="1763924"/>
            <a:ext cx="9071610" cy="4989036"/>
          </a:xfrm>
        </p:spPr>
        <p:txBody>
          <a:bodyPr/>
          <a:lstStyle/>
          <a:p>
            <a:pPr marL="457152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86" y="1498346"/>
            <a:ext cx="8682688" cy="50473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CF37FB-16B6-49D2-BB1D-F38902516FB9}"/>
              </a:ext>
            </a:extLst>
          </p:cNvPr>
          <p:cNvSpPr txBox="1"/>
          <p:nvPr/>
        </p:nvSpPr>
        <p:spPr>
          <a:xfrm>
            <a:off x="914833" y="6428515"/>
            <a:ext cx="644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- 12 hour assimilation windows</a:t>
            </a:r>
          </a:p>
          <a:p>
            <a:r>
              <a:rPr lang="en-GB" dirty="0"/>
              <a:t>- Produced daily at 00 UTC (12-36 hour latency)</a:t>
            </a:r>
          </a:p>
        </p:txBody>
      </p:sp>
    </p:spTree>
    <p:extLst>
      <p:ext uri="{BB962C8B-B14F-4D97-AF65-F5344CB8AC3E}">
        <p14:creationId xmlns:p14="http://schemas.microsoft.com/office/powerpoint/2010/main" val="2624415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19224" y="257669"/>
            <a:ext cx="9071610" cy="1259946"/>
          </a:xfrm>
        </p:spPr>
        <p:txBody>
          <a:bodyPr/>
          <a:lstStyle/>
          <a:p>
            <a:pPr lvl="0"/>
            <a:r>
              <a:rPr lang="en-GB" dirty="0"/>
              <a:t>H14 data assimilation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" y="1763924"/>
            <a:ext cx="9071610" cy="4989036"/>
          </a:xfrm>
        </p:spPr>
        <p:txBody>
          <a:bodyPr/>
          <a:lstStyle/>
          <a:p>
            <a:pPr marL="457152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4"/>
          <a:stretch/>
        </p:blipFill>
        <p:spPr>
          <a:xfrm>
            <a:off x="570381" y="1602444"/>
            <a:ext cx="2787664" cy="50473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6738C7-1C67-493F-969A-6362F1380118}"/>
              </a:ext>
            </a:extLst>
          </p:cNvPr>
          <p:cNvSpPr/>
          <p:nvPr/>
        </p:nvSpPr>
        <p:spPr>
          <a:xfrm>
            <a:off x="3735666" y="1679095"/>
            <a:ext cx="5609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SEKF based on de </a:t>
            </a:r>
            <a:r>
              <a:rPr lang="en-GB" sz="2000" spc="-1" dirty="0" err="1">
                <a:solidFill>
                  <a:srgbClr val="3C3C3C"/>
                </a:solidFill>
              </a:rPr>
              <a:t>Rosnay</a:t>
            </a:r>
            <a:r>
              <a:rPr lang="en-GB" sz="2000" spc="-1" dirty="0">
                <a:solidFill>
                  <a:srgbClr val="3C3C3C"/>
                </a:solidFill>
              </a:rPr>
              <a:t> et al, (2012);</a:t>
            </a:r>
          </a:p>
          <a:p>
            <a:pPr marL="457512" lvl="1">
              <a:buClr>
                <a:srgbClr val="3C3C3C"/>
              </a:buClr>
            </a:pPr>
            <a:endParaRPr lang="en-GB" sz="2000" b="1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b="1" spc="-1" dirty="0">
                <a:solidFill>
                  <a:srgbClr val="3C3C3C"/>
                </a:solidFill>
              </a:rPr>
              <a:t>B</a:t>
            </a:r>
            <a:r>
              <a:rPr lang="en-GB" sz="2000" spc="-1" dirty="0">
                <a:solidFill>
                  <a:srgbClr val="3C3C3C"/>
                </a:solidFill>
              </a:rPr>
              <a:t> is diagonal, with background-error standard deviation 0.01 m</a:t>
            </a:r>
            <a:r>
              <a:rPr lang="en-GB" sz="2000" spc="-1" baseline="30000" dirty="0">
                <a:solidFill>
                  <a:srgbClr val="3C3C3C"/>
                </a:solidFill>
              </a:rPr>
              <a:t>3</a:t>
            </a:r>
            <a:r>
              <a:rPr lang="en-GB" sz="2000" spc="-1" dirty="0">
                <a:solidFill>
                  <a:srgbClr val="3C3C3C"/>
                </a:solidFill>
              </a:rPr>
              <a:t>m</a:t>
            </a:r>
            <a:r>
              <a:rPr lang="en-GB" sz="2000" spc="-1" baseline="30000" dirty="0">
                <a:solidFill>
                  <a:srgbClr val="3C3C3C"/>
                </a:solidFill>
              </a:rPr>
              <a:t>-3</a:t>
            </a:r>
            <a:r>
              <a:rPr lang="en-GB" sz="2000" spc="-1" dirty="0">
                <a:solidFill>
                  <a:srgbClr val="3C3C3C"/>
                </a:solidFill>
              </a:rPr>
              <a:t> for each layer;</a:t>
            </a:r>
          </a:p>
          <a:p>
            <a:pPr marL="457512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 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b="1" spc="-1" dirty="0">
                <a:solidFill>
                  <a:srgbClr val="3C3C3C"/>
                </a:solidFill>
              </a:rPr>
              <a:t>R</a:t>
            </a:r>
            <a:r>
              <a:rPr lang="en-GB" sz="2000" spc="-1" dirty="0">
                <a:solidFill>
                  <a:srgbClr val="3C3C3C"/>
                </a:solidFill>
              </a:rPr>
              <a:t> is diagonal, with observation-error standard deviation 0.05 m</a:t>
            </a:r>
            <a:r>
              <a:rPr lang="en-GB" sz="2000" spc="-1" baseline="30000" dirty="0">
                <a:solidFill>
                  <a:srgbClr val="3C3C3C"/>
                </a:solidFill>
              </a:rPr>
              <a:t>3</a:t>
            </a:r>
            <a:r>
              <a:rPr lang="en-GB" sz="2000" spc="-1" dirty="0">
                <a:solidFill>
                  <a:srgbClr val="3C3C3C"/>
                </a:solidFill>
              </a:rPr>
              <a:t>m</a:t>
            </a:r>
            <a:r>
              <a:rPr lang="en-GB" sz="2000" spc="-1" baseline="30000" dirty="0">
                <a:solidFill>
                  <a:srgbClr val="3C3C3C"/>
                </a:solidFill>
              </a:rPr>
              <a:t>-3</a:t>
            </a:r>
            <a:r>
              <a:rPr lang="en-GB" sz="2000" spc="-1" dirty="0">
                <a:solidFill>
                  <a:srgbClr val="3C3C3C"/>
                </a:solidFill>
              </a:rPr>
              <a:t> for ASCAT-derived SSM, 1 K for 2 m temperature and 4% for relative humidity.</a:t>
            </a:r>
          </a:p>
          <a:p>
            <a:pPr marL="914712" lvl="2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01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19224" y="257669"/>
            <a:ext cx="9071610" cy="1259946"/>
          </a:xfrm>
        </p:spPr>
        <p:txBody>
          <a:bodyPr/>
          <a:lstStyle/>
          <a:p>
            <a:pPr lvl="0"/>
            <a:r>
              <a:rPr lang="en-GB" dirty="0"/>
              <a:t>H14 data assimilation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" y="1763924"/>
            <a:ext cx="9071610" cy="4989036"/>
          </a:xfrm>
        </p:spPr>
        <p:txBody>
          <a:bodyPr/>
          <a:lstStyle/>
          <a:p>
            <a:pPr marL="457152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4"/>
          <a:stretch/>
        </p:blipFill>
        <p:spPr>
          <a:xfrm>
            <a:off x="570381" y="1602444"/>
            <a:ext cx="2787664" cy="50473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6738C7-1C67-493F-969A-6362F1380118}"/>
              </a:ext>
            </a:extLst>
          </p:cNvPr>
          <p:cNvSpPr/>
          <p:nvPr/>
        </p:nvSpPr>
        <p:spPr>
          <a:xfrm>
            <a:off x="3786466" y="694424"/>
            <a:ext cx="56094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Jacobian elements </a:t>
            </a:r>
            <a:r>
              <a:rPr lang="en-GB" sz="2000" spc="-1" dirty="0" err="1">
                <a:solidFill>
                  <a:srgbClr val="3C3C3C"/>
                </a:solidFill>
              </a:rPr>
              <a:t>H</a:t>
            </a:r>
            <a:r>
              <a:rPr lang="en-GB" sz="2000" spc="-1" baseline="-25000" dirty="0" err="1">
                <a:solidFill>
                  <a:srgbClr val="3C3C3C"/>
                </a:solidFill>
              </a:rPr>
              <a:t>mn</a:t>
            </a:r>
            <a:r>
              <a:rPr lang="en-GB" sz="2000" spc="-1" baseline="-25000" dirty="0">
                <a:solidFill>
                  <a:srgbClr val="3C3C3C"/>
                </a:solidFill>
              </a:rPr>
              <a:t> </a:t>
            </a:r>
            <a:r>
              <a:rPr lang="en-GB" sz="2000" spc="-1" dirty="0">
                <a:solidFill>
                  <a:srgbClr val="3C3C3C"/>
                </a:solidFill>
              </a:rPr>
              <a:t>for analysis variable n and observation m calculated using finite differences:</a:t>
            </a:r>
            <a:endParaRPr lang="en-GB" sz="2000" spc="-1" baseline="-25000" dirty="0">
              <a:solidFill>
                <a:srgbClr val="3C3C3C"/>
              </a:solidFill>
            </a:endParaRPr>
          </a:p>
          <a:p>
            <a:pPr marL="914712" lvl="2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4CB364E-EC32-4E2A-91D7-5F3F2B8C8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83" y="3102673"/>
            <a:ext cx="461962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26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19224" y="257669"/>
            <a:ext cx="9071610" cy="1259946"/>
          </a:xfrm>
        </p:spPr>
        <p:txBody>
          <a:bodyPr/>
          <a:lstStyle/>
          <a:p>
            <a:pPr lvl="0"/>
            <a:r>
              <a:rPr lang="en-GB" dirty="0"/>
              <a:t>H14 data assimilation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" y="1763924"/>
            <a:ext cx="9071610" cy="4989036"/>
          </a:xfrm>
        </p:spPr>
        <p:txBody>
          <a:bodyPr/>
          <a:lstStyle/>
          <a:p>
            <a:pPr marL="457152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4"/>
          <a:stretch/>
        </p:blipFill>
        <p:spPr>
          <a:xfrm>
            <a:off x="570381" y="1602444"/>
            <a:ext cx="2787664" cy="50473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6738C7-1C67-493F-969A-6362F1380118}"/>
              </a:ext>
            </a:extLst>
          </p:cNvPr>
          <p:cNvSpPr/>
          <p:nvPr/>
        </p:nvSpPr>
        <p:spPr>
          <a:xfrm>
            <a:off x="3786466" y="694424"/>
            <a:ext cx="56094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Jacobian elements </a:t>
            </a:r>
            <a:r>
              <a:rPr lang="en-GB" sz="2000" spc="-1" dirty="0" err="1">
                <a:solidFill>
                  <a:srgbClr val="3C3C3C"/>
                </a:solidFill>
              </a:rPr>
              <a:t>H</a:t>
            </a:r>
            <a:r>
              <a:rPr lang="en-GB" sz="2000" spc="-1" baseline="-25000" dirty="0" err="1">
                <a:solidFill>
                  <a:srgbClr val="3C3C3C"/>
                </a:solidFill>
              </a:rPr>
              <a:t>nm</a:t>
            </a:r>
            <a:r>
              <a:rPr lang="en-GB" sz="2000" spc="-1" baseline="-25000" dirty="0">
                <a:solidFill>
                  <a:srgbClr val="3C3C3C"/>
                </a:solidFill>
              </a:rPr>
              <a:t> </a:t>
            </a:r>
            <a:r>
              <a:rPr lang="en-GB" sz="2000" spc="-1" dirty="0">
                <a:solidFill>
                  <a:srgbClr val="3C3C3C"/>
                </a:solidFill>
              </a:rPr>
              <a:t>for analysis variable n and observation m calculated using finite differences:</a:t>
            </a:r>
            <a:endParaRPr lang="en-GB" sz="2000" spc="-1" baseline="-25000" dirty="0">
              <a:solidFill>
                <a:srgbClr val="3C3C3C"/>
              </a:solidFill>
            </a:endParaRPr>
          </a:p>
          <a:p>
            <a:pPr marL="914712" lvl="2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4CB364E-EC32-4E2A-91D7-5F3F2B8C8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83" y="3102673"/>
            <a:ext cx="4619625" cy="89535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63404A7-D945-46C3-B3BA-EB77135A3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813" y="4159503"/>
            <a:ext cx="272415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428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19224" y="257669"/>
            <a:ext cx="9071610" cy="1259946"/>
          </a:xfrm>
        </p:spPr>
        <p:txBody>
          <a:bodyPr/>
          <a:lstStyle/>
          <a:p>
            <a:pPr lvl="0"/>
            <a:r>
              <a:rPr lang="en-GB" dirty="0"/>
              <a:t>H14 data assimilation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" y="1763924"/>
            <a:ext cx="9071610" cy="4989036"/>
          </a:xfrm>
        </p:spPr>
        <p:txBody>
          <a:bodyPr/>
          <a:lstStyle/>
          <a:p>
            <a:pPr marL="457152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4"/>
          <a:stretch/>
        </p:blipFill>
        <p:spPr>
          <a:xfrm>
            <a:off x="570381" y="1602444"/>
            <a:ext cx="2787664" cy="50473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6738C7-1C67-493F-969A-6362F1380118}"/>
              </a:ext>
            </a:extLst>
          </p:cNvPr>
          <p:cNvSpPr/>
          <p:nvPr/>
        </p:nvSpPr>
        <p:spPr>
          <a:xfrm>
            <a:off x="3786466" y="694424"/>
            <a:ext cx="56094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Jacobian elements </a:t>
            </a:r>
            <a:r>
              <a:rPr lang="en-GB" sz="2000" spc="-1" dirty="0" err="1">
                <a:solidFill>
                  <a:srgbClr val="3C3C3C"/>
                </a:solidFill>
              </a:rPr>
              <a:t>H</a:t>
            </a:r>
            <a:r>
              <a:rPr lang="en-GB" sz="2000" spc="-1" baseline="-25000" dirty="0" err="1">
                <a:solidFill>
                  <a:srgbClr val="3C3C3C"/>
                </a:solidFill>
              </a:rPr>
              <a:t>nm</a:t>
            </a:r>
            <a:r>
              <a:rPr lang="en-GB" sz="2000" spc="-1" baseline="-25000" dirty="0">
                <a:solidFill>
                  <a:srgbClr val="3C3C3C"/>
                </a:solidFill>
              </a:rPr>
              <a:t> </a:t>
            </a:r>
            <a:r>
              <a:rPr lang="en-GB" sz="2000" spc="-1" dirty="0">
                <a:solidFill>
                  <a:srgbClr val="3C3C3C"/>
                </a:solidFill>
              </a:rPr>
              <a:t>for analysis variable n and observation m calculated using finite differences:</a:t>
            </a:r>
            <a:endParaRPr lang="en-GB" sz="2000" spc="-1" baseline="-25000" dirty="0">
              <a:solidFill>
                <a:srgbClr val="3C3C3C"/>
              </a:solidFill>
            </a:endParaRPr>
          </a:p>
          <a:p>
            <a:pPr marL="914712" lvl="2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553690-63DA-4F85-80E5-7E1DC0E36C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196" y="4024378"/>
            <a:ext cx="4572000" cy="24098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4CB364E-EC32-4E2A-91D7-5F3F2B8C84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74" y="2979041"/>
            <a:ext cx="461962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33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>
            <a:extLst>
              <a:ext uri="{FF2B5EF4-FFF2-40B4-BE49-F238E27FC236}">
                <a16:creationId xmlns:a16="http://schemas.microsoft.com/office/drawing/2014/main" id="{435A619C-CD13-4288-A160-96856802103B}"/>
              </a:ext>
            </a:extLst>
          </p:cNvPr>
          <p:cNvSpPr txBox="1"/>
          <p:nvPr/>
        </p:nvSpPr>
        <p:spPr>
          <a:xfrm>
            <a:off x="495147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H14 production chain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7E7AA2-6432-4E14-8CBC-7103CAEDD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55" y="1693991"/>
            <a:ext cx="8009684" cy="47143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70FB87-5F13-4CA4-84CE-2B7F5D5BACE2}"/>
              </a:ext>
            </a:extLst>
          </p:cNvPr>
          <p:cNvSpPr txBox="1"/>
          <p:nvPr/>
        </p:nvSpPr>
        <p:spPr>
          <a:xfrm>
            <a:off x="4110265" y="5962956"/>
            <a:ext cx="168866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H14/SM-DAS-2</a:t>
            </a:r>
          </a:p>
        </p:txBody>
      </p:sp>
    </p:spTree>
    <p:extLst>
      <p:ext uri="{BB962C8B-B14F-4D97-AF65-F5344CB8AC3E}">
        <p14:creationId xmlns:p14="http://schemas.microsoft.com/office/powerpoint/2010/main" val="3328636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FBEEA-A188-4C22-A3F9-5207EC25EB28}"/>
              </a:ext>
            </a:extLst>
          </p:cNvPr>
          <p:cNvSpPr txBox="1">
            <a:spLocks/>
          </p:cNvSpPr>
          <p:nvPr/>
        </p:nvSpPr>
        <p:spPr>
          <a:xfrm>
            <a:off x="674661" y="330421"/>
            <a:ext cx="9070687" cy="12620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99" dirty="0">
                <a:solidFill>
                  <a:sysClr val="windowText" lastClr="000000"/>
                </a:solidFill>
              </a:rPr>
              <a:t>H14 quality control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C362DF-34FE-46B8-A8FA-08418863A058}"/>
              </a:ext>
            </a:extLst>
          </p:cNvPr>
          <p:cNvSpPr/>
          <p:nvPr/>
        </p:nvSpPr>
        <p:spPr>
          <a:xfrm>
            <a:off x="770454" y="1266674"/>
            <a:ext cx="85162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assimilated ASCAT-derived SSM observations (H102/H103) already undergo a rigorous quality control screening (see Sebastian Hahn’s presentation);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On 4/10/18, a quality control flag was introduced for H14, which identifies grid points where there is a risk of frozen conditions (modelled soil temperature in any layer &lt; 4°C):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8676E-8B80-431A-8BDF-178108FE7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215" y="3874709"/>
            <a:ext cx="5563009" cy="31443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6068D5-FE7C-44BD-BBDB-4EDEF87B6EED}"/>
              </a:ext>
            </a:extLst>
          </p:cNvPr>
          <p:cNvSpPr txBox="1"/>
          <p:nvPr/>
        </p:nvSpPr>
        <p:spPr>
          <a:xfrm>
            <a:off x="3105810" y="6649687"/>
            <a:ext cx="618091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Purple=normal conditions, Yellow=risk of frozen conditions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BA9945-6FEC-4DA6-ABD5-83377845D20A}"/>
              </a:ext>
            </a:extLst>
          </p:cNvPr>
          <p:cNvSpPr txBox="1"/>
          <p:nvPr/>
        </p:nvSpPr>
        <p:spPr>
          <a:xfrm>
            <a:off x="3201603" y="3505377"/>
            <a:ext cx="61809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H14 QC flag for 04/10/18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910ACC-3430-4514-BD04-1001A71685A2}"/>
              </a:ext>
            </a:extLst>
          </p:cNvPr>
          <p:cNvSpPr txBox="1"/>
          <p:nvPr/>
        </p:nvSpPr>
        <p:spPr>
          <a:xfrm>
            <a:off x="1026790" y="4096108"/>
            <a:ext cx="20245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QC code:</a:t>
            </a:r>
          </a:p>
          <a:p>
            <a:r>
              <a:rPr lang="en-GB" dirty="0"/>
              <a:t>1 = normal;</a:t>
            </a:r>
          </a:p>
          <a:p>
            <a:r>
              <a:rPr lang="en-GB" dirty="0"/>
              <a:t>2 = risk of frozen conditions;</a:t>
            </a:r>
          </a:p>
          <a:p>
            <a:r>
              <a:rPr lang="en-GB" dirty="0"/>
              <a:t>3 = outside nominal range (0-1)</a:t>
            </a:r>
          </a:p>
        </p:txBody>
      </p:sp>
    </p:spTree>
    <p:extLst>
      <p:ext uri="{BB962C8B-B14F-4D97-AF65-F5344CB8AC3E}">
        <p14:creationId xmlns:p14="http://schemas.microsoft.com/office/powerpoint/2010/main" val="239075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5285" y="684193"/>
            <a:ext cx="9071610" cy="1259946"/>
          </a:xfrm>
        </p:spPr>
        <p:txBody>
          <a:bodyPr/>
          <a:lstStyle/>
          <a:p>
            <a:pPr lvl="0"/>
            <a:r>
              <a:rPr lang="en-GB" sz="2800" b="1" dirty="0"/>
              <a:t>Contents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0325" y="1886446"/>
            <a:ext cx="9071610" cy="4989036"/>
          </a:xfrm>
        </p:spPr>
        <p:txBody>
          <a:bodyPr/>
          <a:lstStyle/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342865" indent="-342865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Introduction and background</a:t>
            </a:r>
          </a:p>
          <a:p>
            <a:pPr marL="342865" indent="-342865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342865" indent="-342865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NRT root-zone soil wetness index product (H14)</a:t>
            </a: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457152" indent="-457152">
              <a:spcBef>
                <a:spcPts val="0"/>
              </a:spcBef>
              <a:buClr>
                <a:srgbClr val="3C3C3C"/>
              </a:buClr>
              <a:buSzPct val="100000"/>
              <a:buAutoNum type="arabicPeriod" startAt="3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Data record root-zone soil wetness index product (H27 and H140)</a:t>
            </a: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4.   Format and documentation</a:t>
            </a: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5.   Summary and future products</a:t>
            </a:r>
          </a:p>
          <a:p>
            <a:pPr marL="342865" indent="-342865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342865" indent="-342865">
              <a:spcBef>
                <a:spcPts val="0"/>
              </a:spcBef>
              <a:buClr>
                <a:srgbClr val="3C3C3C"/>
              </a:buClr>
              <a:buSzPct val="100000"/>
              <a:buAutoNum type="arabicPeriod" startAt="2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599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599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spcBef>
                <a:spcPts val="0"/>
              </a:spcBef>
              <a:buNone/>
            </a:pPr>
            <a:endParaRPr lang="en-GB" sz="1599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02766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dirty="0"/>
              <a:t>CDOP-3 developments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74687" y="1252584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Current H14 NRT 25 km product used in operational hydrological modelling/flood prediction (e.g.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Artinyan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, 2012,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Massari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, 2015). Also input for LANDSAF evapotranspiration estimates by Portuguese Met Agency (IMPA);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Improvements to resolution/timeliness of H14 would be beneficial for end users;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r>
              <a:rPr lang="en-GB" sz="2000" b="1" dirty="0">
                <a:solidFill>
                  <a:srgbClr val="3C3C3C"/>
                </a:solidFill>
                <a:latin typeface="Calibri" pitchFamily="18"/>
              </a:rPr>
              <a:t>Future H26 NRT product:</a:t>
            </a: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Resolution to be increased from 25 km to 10 km;</a:t>
            </a: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Latency to be reduced from 36 hours to 12 hours;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Output in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netCDF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 (regular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lat-lon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) and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 (original reduced Gaussian grid);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Assimilation of ASCAT-C soil moisture (currently 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cal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/</a:t>
            </a:r>
            <a:r>
              <a:rPr lang="en-GB" sz="2000" dirty="0" err="1">
                <a:solidFill>
                  <a:srgbClr val="3C3C3C"/>
                </a:solidFill>
                <a:latin typeface="Calibri" pitchFamily="18"/>
              </a:rPr>
              <a:t>val</a:t>
            </a:r>
            <a:r>
              <a:rPr lang="en-GB" sz="2000" dirty="0">
                <a:solidFill>
                  <a:srgbClr val="3C3C3C"/>
                </a:solidFill>
                <a:latin typeface="Calibri" pitchFamily="18"/>
              </a:rPr>
              <a:t> ongoing);</a:t>
            </a: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000" dirty="0"/>
              <a:t>New stand-alone surface analysis in H26, evaluated by Fairbairn </a:t>
            </a:r>
            <a:r>
              <a:rPr lang="en-GB" sz="2000" i="1" dirty="0"/>
              <a:t>et al., </a:t>
            </a:r>
            <a:r>
              <a:rPr lang="en-GB" sz="2000" dirty="0"/>
              <a:t>2019.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0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678030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461C-D669-4015-BD21-F851D8AE57AA}"/>
              </a:ext>
            </a:extLst>
          </p:cNvPr>
          <p:cNvSpPr txBox="1">
            <a:spLocks/>
          </p:cNvSpPr>
          <p:nvPr/>
        </p:nvSpPr>
        <p:spPr>
          <a:xfrm>
            <a:off x="504492" y="22454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Case study – Storm Callum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F1197E-00CF-4BD8-A353-ED110D229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048" y="1283309"/>
            <a:ext cx="2394387" cy="18708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FCC394A-60F3-4459-93B3-4F7F2FE31ACE}"/>
              </a:ext>
            </a:extLst>
          </p:cNvPr>
          <p:cNvSpPr/>
          <p:nvPr/>
        </p:nvSpPr>
        <p:spPr>
          <a:xfrm>
            <a:off x="5906277" y="3162622"/>
            <a:ext cx="38552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3"/>
              </a:rPr>
              <a:t>https://www.bbc.co.uk/news/uk-wales-45838058</a:t>
            </a:r>
            <a:r>
              <a:rPr lang="en-GB" sz="14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8CA39-5305-4184-83BC-77B880A94AF4}"/>
              </a:ext>
            </a:extLst>
          </p:cNvPr>
          <p:cNvSpPr txBox="1"/>
          <p:nvPr/>
        </p:nvSpPr>
        <p:spPr>
          <a:xfrm>
            <a:off x="654430" y="1302223"/>
            <a:ext cx="52518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Storm passed the UK on 12</a:t>
            </a:r>
            <a:r>
              <a:rPr lang="en-GB" baseline="30000" dirty="0"/>
              <a:t>th</a:t>
            </a:r>
            <a:r>
              <a:rPr lang="en-GB" dirty="0"/>
              <a:t>/13</a:t>
            </a:r>
            <a:r>
              <a:rPr lang="en-GB" baseline="30000" dirty="0"/>
              <a:t>th</a:t>
            </a:r>
            <a:r>
              <a:rPr lang="en-GB" dirty="0"/>
              <a:t> October 2018;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Pressure deepened to 938 </a:t>
            </a:r>
            <a:r>
              <a:rPr lang="en-GB" dirty="0" err="1"/>
              <a:t>hPa</a:t>
            </a:r>
            <a:r>
              <a:rPr lang="en-GB" dirty="0"/>
              <a:t> (exceptional for midlatitude storm);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86 mph recorded at Capel </a:t>
            </a:r>
            <a:r>
              <a:rPr lang="en-GB" dirty="0" err="1"/>
              <a:t>Curig</a:t>
            </a:r>
            <a:r>
              <a:rPr lang="en-GB" dirty="0"/>
              <a:t> in Wales;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&gt;200 mm of rainfall in 24 hours over parts of Wales - Worst flooding for 30 years;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Timeline of heavy precipitation reflected in ASCAT soil wetness index: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3F761-C5F4-4D1B-9B16-2B3E793A67AE}"/>
              </a:ext>
            </a:extLst>
          </p:cNvPr>
          <p:cNvSpPr txBox="1"/>
          <p:nvPr/>
        </p:nvSpPr>
        <p:spPr>
          <a:xfrm>
            <a:off x="1875453" y="3708969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00UTC 11/10/18: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76FA4CF-2E5D-4D6B-AE55-BCC40850FD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26" y="4078301"/>
            <a:ext cx="2174144" cy="25871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18BB174-1478-486C-9106-D3D2844535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916" y="6665406"/>
            <a:ext cx="52673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13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461C-D669-4015-BD21-F851D8AE57AA}"/>
              </a:ext>
            </a:extLst>
          </p:cNvPr>
          <p:cNvSpPr txBox="1">
            <a:spLocks/>
          </p:cNvSpPr>
          <p:nvPr/>
        </p:nvSpPr>
        <p:spPr>
          <a:xfrm>
            <a:off x="504492" y="22454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Case study – Storm Callum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F1197E-00CF-4BD8-A353-ED110D229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048" y="1283309"/>
            <a:ext cx="2394387" cy="18708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FCC394A-60F3-4459-93B3-4F7F2FE31ACE}"/>
              </a:ext>
            </a:extLst>
          </p:cNvPr>
          <p:cNvSpPr/>
          <p:nvPr/>
        </p:nvSpPr>
        <p:spPr>
          <a:xfrm>
            <a:off x="5906277" y="3162622"/>
            <a:ext cx="38552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3"/>
              </a:rPr>
              <a:t>https://www.bbc.co.uk/news/uk-wales-45838058</a:t>
            </a:r>
            <a:r>
              <a:rPr lang="en-GB" sz="14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8CA39-5305-4184-83BC-77B880A94AF4}"/>
              </a:ext>
            </a:extLst>
          </p:cNvPr>
          <p:cNvSpPr txBox="1"/>
          <p:nvPr/>
        </p:nvSpPr>
        <p:spPr>
          <a:xfrm>
            <a:off x="654430" y="1302223"/>
            <a:ext cx="52518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Storm passed the UK on 12</a:t>
            </a:r>
            <a:r>
              <a:rPr lang="en-GB" baseline="30000" dirty="0"/>
              <a:t>th</a:t>
            </a:r>
            <a:r>
              <a:rPr lang="en-GB" dirty="0"/>
              <a:t>/13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Pressure deepened to 938 </a:t>
            </a:r>
            <a:r>
              <a:rPr lang="en-GB" dirty="0" err="1"/>
              <a:t>hPa</a:t>
            </a:r>
            <a:r>
              <a:rPr lang="en-GB" dirty="0"/>
              <a:t> (exceptional for midlatitude storm);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86 mph recorded at Capel </a:t>
            </a:r>
            <a:r>
              <a:rPr lang="en-GB" dirty="0" err="1"/>
              <a:t>Curig</a:t>
            </a:r>
            <a:r>
              <a:rPr lang="en-GB" dirty="0"/>
              <a:t> in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&gt;200 mm of rainfall in 24 hours over parts of Wales - Worst flooding for 30 years;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Timeline of heavy precipitation reflected in ASCAT soil wetness index: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3F761-C5F4-4D1B-9B16-2B3E793A67AE}"/>
              </a:ext>
            </a:extLst>
          </p:cNvPr>
          <p:cNvSpPr txBox="1"/>
          <p:nvPr/>
        </p:nvSpPr>
        <p:spPr>
          <a:xfrm>
            <a:off x="1875453" y="3708969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00UTC 11/10/18: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47E6BD-CAC7-4229-9337-D1E7C7DDAB74}"/>
              </a:ext>
            </a:extLst>
          </p:cNvPr>
          <p:cNvSpPr txBox="1"/>
          <p:nvPr/>
        </p:nvSpPr>
        <p:spPr>
          <a:xfrm>
            <a:off x="4313291" y="3673710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12UTC 12/10/18: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79462C3-4C8A-4A38-988E-7DD9E73D82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451" y="4043042"/>
            <a:ext cx="2035151" cy="252279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76FA4CF-2E5D-4D6B-AE55-BCC40850F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26" y="4078301"/>
            <a:ext cx="2174144" cy="25871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18BB174-1478-486C-9106-D3D2844535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916" y="6665406"/>
            <a:ext cx="52673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349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461C-D669-4015-BD21-F851D8AE57AA}"/>
              </a:ext>
            </a:extLst>
          </p:cNvPr>
          <p:cNvSpPr txBox="1">
            <a:spLocks/>
          </p:cNvSpPr>
          <p:nvPr/>
        </p:nvSpPr>
        <p:spPr>
          <a:xfrm>
            <a:off x="504492" y="22454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Case study – Storm Callum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F1197E-00CF-4BD8-A353-ED110D229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048" y="1283309"/>
            <a:ext cx="2394387" cy="18708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FCC394A-60F3-4459-93B3-4F7F2FE31ACE}"/>
              </a:ext>
            </a:extLst>
          </p:cNvPr>
          <p:cNvSpPr/>
          <p:nvPr/>
        </p:nvSpPr>
        <p:spPr>
          <a:xfrm>
            <a:off x="5906277" y="3162622"/>
            <a:ext cx="38552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3"/>
              </a:rPr>
              <a:t>https://www.bbc.co.uk/news/uk-wales-45838058</a:t>
            </a:r>
            <a:r>
              <a:rPr lang="en-GB" sz="14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8CA39-5305-4184-83BC-77B880A94AF4}"/>
              </a:ext>
            </a:extLst>
          </p:cNvPr>
          <p:cNvSpPr txBox="1"/>
          <p:nvPr/>
        </p:nvSpPr>
        <p:spPr>
          <a:xfrm>
            <a:off x="654430" y="1302223"/>
            <a:ext cx="52518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Storm passed the UK on 12</a:t>
            </a:r>
            <a:r>
              <a:rPr lang="en-GB" baseline="30000" dirty="0"/>
              <a:t>th</a:t>
            </a:r>
            <a:r>
              <a:rPr lang="en-GB" dirty="0"/>
              <a:t>/13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Pressure deepened to 938 </a:t>
            </a:r>
            <a:r>
              <a:rPr lang="en-GB" dirty="0" err="1"/>
              <a:t>hPa</a:t>
            </a:r>
            <a:r>
              <a:rPr lang="en-GB" dirty="0"/>
              <a:t> (exceptional for midlatitude storm);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86 mph recorded at Capel </a:t>
            </a:r>
            <a:r>
              <a:rPr lang="en-GB" dirty="0" err="1"/>
              <a:t>Curig</a:t>
            </a:r>
            <a:r>
              <a:rPr lang="en-GB" dirty="0"/>
              <a:t> in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&gt;200 mm of rainfall in 24 hours over parts of Wales - Worst flooding for 30 years;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Timeline of heavy precipitation reflected in ASCAT soil wetness index: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3F761-C5F4-4D1B-9B16-2B3E793A67AE}"/>
              </a:ext>
            </a:extLst>
          </p:cNvPr>
          <p:cNvSpPr txBox="1"/>
          <p:nvPr/>
        </p:nvSpPr>
        <p:spPr>
          <a:xfrm>
            <a:off x="1875453" y="3708969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00UTC 11/10/18: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47E6BD-CAC7-4229-9337-D1E7C7DDAB74}"/>
              </a:ext>
            </a:extLst>
          </p:cNvPr>
          <p:cNvSpPr txBox="1"/>
          <p:nvPr/>
        </p:nvSpPr>
        <p:spPr>
          <a:xfrm>
            <a:off x="4313291" y="3673710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12UTC 12/10/18: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79462C3-4C8A-4A38-988E-7DD9E73D82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451" y="4043042"/>
            <a:ext cx="2035151" cy="252279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76FA4CF-2E5D-4D6B-AE55-BCC40850FD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26" y="4078301"/>
            <a:ext cx="2174144" cy="25871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18BB174-1478-486C-9106-D3D2844535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916" y="6665406"/>
            <a:ext cx="5267325" cy="4857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F5359E6-8E5B-4B20-8AE3-1FA971ED6A27}"/>
              </a:ext>
            </a:extLst>
          </p:cNvPr>
          <p:cNvSpPr txBox="1"/>
          <p:nvPr/>
        </p:nvSpPr>
        <p:spPr>
          <a:xfrm>
            <a:off x="6664930" y="3667994"/>
            <a:ext cx="181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12UTC 13/10/18: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7FE7FED-4A47-4A80-99DC-1AD1495D94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562" y="4037326"/>
            <a:ext cx="1962938" cy="252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19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495D9EAC-694C-486E-9034-6D8870EC03ED}"/>
              </a:ext>
            </a:extLst>
          </p:cNvPr>
          <p:cNvSpPr txBox="1">
            <a:spLocks/>
          </p:cNvSpPr>
          <p:nvPr/>
        </p:nvSpPr>
        <p:spPr>
          <a:xfrm>
            <a:off x="377138" y="838359"/>
            <a:ext cx="3289792" cy="215445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H14 </a:t>
            </a:r>
            <a:r>
              <a:rPr lang="en-GB" sz="1600" dirty="0">
                <a:solidFill>
                  <a:sysClr val="windowText" lastClr="000000"/>
                </a:solidFill>
              </a:rPr>
              <a:t>(25 km res)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ysClr val="windowText" lastClr="000000"/>
                </a:solidFill>
              </a:rPr>
              <a:t>Saturated H14 root-zone soil wetness index across western UK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ysClr val="windowText" lastClr="000000"/>
                </a:solidFill>
              </a:rPr>
              <a:t>Large scale west-east gradient well captured, but lacks detail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C4A0809-23DA-414C-8534-5C902DBAEA20}"/>
              </a:ext>
            </a:extLst>
          </p:cNvPr>
          <p:cNvSpPr txBox="1">
            <a:spLocks/>
          </p:cNvSpPr>
          <p:nvPr/>
        </p:nvSpPr>
        <p:spPr>
          <a:xfrm>
            <a:off x="504492" y="-28359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Case study – Storm Callum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ED0094-24D3-4832-82D0-F6ABB2EB4A86}"/>
              </a:ext>
            </a:extLst>
          </p:cNvPr>
          <p:cNvSpPr/>
          <p:nvPr/>
        </p:nvSpPr>
        <p:spPr>
          <a:xfrm>
            <a:off x="1207005" y="3510228"/>
            <a:ext cx="293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Soil wetness index on 13/10/19 at 00 UTC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88B8458-9002-45A4-9CDC-0DC5C4347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613" y="1119804"/>
            <a:ext cx="2196065" cy="247419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46586D-3F36-42BB-ABA7-071C80B47BA9}"/>
              </a:ext>
            </a:extLst>
          </p:cNvPr>
          <p:cNvSpPr/>
          <p:nvPr/>
        </p:nvSpPr>
        <p:spPr>
          <a:xfrm>
            <a:off x="4461814" y="2591492"/>
            <a:ext cx="522514" cy="5873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6B6DA12-D3DD-4720-8602-1800A5B97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916" y="1165861"/>
            <a:ext cx="3324991" cy="238208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412200A-2CD5-4AA5-A474-8F0DC0D5CC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09" y="3741850"/>
            <a:ext cx="52673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15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03104CC7-683F-4361-9026-F10F07802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471" y="4350465"/>
            <a:ext cx="2256207" cy="250567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2732F97-4591-4E09-B717-58B82DC402D8}"/>
              </a:ext>
            </a:extLst>
          </p:cNvPr>
          <p:cNvSpPr/>
          <p:nvPr/>
        </p:nvSpPr>
        <p:spPr>
          <a:xfrm>
            <a:off x="4461814" y="5841460"/>
            <a:ext cx="522514" cy="6101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95D9EAC-694C-486E-9034-6D8870EC03ED}"/>
              </a:ext>
            </a:extLst>
          </p:cNvPr>
          <p:cNvSpPr txBox="1">
            <a:spLocks/>
          </p:cNvSpPr>
          <p:nvPr/>
        </p:nvSpPr>
        <p:spPr>
          <a:xfrm>
            <a:off x="377138" y="838359"/>
            <a:ext cx="3289792" cy="215445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H14 </a:t>
            </a:r>
            <a:r>
              <a:rPr lang="en-GB" sz="1600" dirty="0">
                <a:solidFill>
                  <a:sysClr val="windowText" lastClr="000000"/>
                </a:solidFill>
              </a:rPr>
              <a:t>(25 km res)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ysClr val="windowText" lastClr="000000"/>
                </a:solidFill>
              </a:rPr>
              <a:t>Saturated H14 root-zone soil wetness index across western UK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ysClr val="windowText" lastClr="000000"/>
                </a:solidFill>
              </a:rPr>
              <a:t>Large scale west-east gradient well captured, but lacks detail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7130827-6B5F-4C69-BFEA-31AB159B3AEF}"/>
              </a:ext>
            </a:extLst>
          </p:cNvPr>
          <p:cNvSpPr txBox="1">
            <a:spLocks/>
          </p:cNvSpPr>
          <p:nvPr/>
        </p:nvSpPr>
        <p:spPr>
          <a:xfrm>
            <a:off x="291449" y="4655861"/>
            <a:ext cx="3359249" cy="215445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H26 </a:t>
            </a:r>
            <a:r>
              <a:rPr lang="en-GB" sz="1600" dirty="0">
                <a:solidFill>
                  <a:sysClr val="windowText" lastClr="000000"/>
                </a:solidFill>
              </a:rPr>
              <a:t>(10 km res) </a:t>
            </a:r>
            <a:endParaRPr lang="en-GB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ysClr val="windowText" lastClr="000000"/>
                </a:solidFill>
              </a:rPr>
              <a:t>Fine scale features much better captured in H26 than H14, including orographic enhancement and coastal areas over South Wales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C4A0809-23DA-414C-8534-5C902DBAEA20}"/>
              </a:ext>
            </a:extLst>
          </p:cNvPr>
          <p:cNvSpPr txBox="1">
            <a:spLocks/>
          </p:cNvSpPr>
          <p:nvPr/>
        </p:nvSpPr>
        <p:spPr>
          <a:xfrm>
            <a:off x="504492" y="-28359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Case study – Storm Callum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ED0094-24D3-4832-82D0-F6ABB2EB4A86}"/>
              </a:ext>
            </a:extLst>
          </p:cNvPr>
          <p:cNvSpPr/>
          <p:nvPr/>
        </p:nvSpPr>
        <p:spPr>
          <a:xfrm>
            <a:off x="1207005" y="3510228"/>
            <a:ext cx="293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Soil wetness index on 13/10/19 at 00 UTC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88B8458-9002-45A4-9CDC-0DC5C4347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613" y="1119804"/>
            <a:ext cx="2196065" cy="247419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46586D-3F36-42BB-ABA7-071C80B47BA9}"/>
              </a:ext>
            </a:extLst>
          </p:cNvPr>
          <p:cNvSpPr/>
          <p:nvPr/>
        </p:nvSpPr>
        <p:spPr>
          <a:xfrm>
            <a:off x="4461814" y="2591492"/>
            <a:ext cx="522514" cy="5873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6B6DA12-D3DD-4720-8602-1800A5B979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916" y="1165861"/>
            <a:ext cx="3324991" cy="238208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EF3F25B-56E5-43CC-B7B8-FB00F53965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799" y="4474058"/>
            <a:ext cx="3327177" cy="238208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412200A-2CD5-4AA5-A474-8F0DC0D5CC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09" y="3741850"/>
            <a:ext cx="52673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47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569C3-8583-49ED-962D-B167971CEAE5}"/>
              </a:ext>
            </a:extLst>
          </p:cNvPr>
          <p:cNvSpPr txBox="1">
            <a:spLocks/>
          </p:cNvSpPr>
          <p:nvPr/>
        </p:nvSpPr>
        <p:spPr>
          <a:xfrm>
            <a:off x="429208" y="-110297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dirty="0">
                <a:solidFill>
                  <a:sysClr val="windowText" lastClr="000000"/>
                </a:solidFill>
              </a:rPr>
              <a:t>Validation of H14 and H26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6ACC3B-FCB5-41F0-A71D-BC5FAD6A2959}"/>
              </a:ext>
            </a:extLst>
          </p:cNvPr>
          <p:cNvSpPr/>
          <p:nvPr/>
        </p:nvSpPr>
        <p:spPr>
          <a:xfrm>
            <a:off x="515488" y="899875"/>
            <a:ext cx="9290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C3C3C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Validation using in situ SM networks from the international SM network (Dorigo </a:t>
            </a:r>
            <a:r>
              <a:rPr lang="en-GB" i="1" dirty="0">
                <a:solidFill>
                  <a:srgbClr val="3C3C3C"/>
                </a:solidFill>
                <a:latin typeface="Calibri" pitchFamily="18"/>
              </a:rPr>
              <a:t>et al</a:t>
            </a:r>
            <a:r>
              <a:rPr lang="en-GB" dirty="0">
                <a:solidFill>
                  <a:srgbClr val="3C3C3C"/>
                </a:solidFill>
                <a:latin typeface="Calibri" pitchFamily="18"/>
              </a:rPr>
              <a:t>., 2011) around the world over period (1/6/18-31/10/18): USCRN, SCAN (US), SMOSMANIA (France), REMEDHUS (Spain), OZNET (Australia).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EE1E47-DB94-4752-BA43-E61D99891B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94" y="1969949"/>
            <a:ext cx="2400282" cy="23100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64C4390-0BCE-4106-B22F-DC7ADD9B6A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9" y="4185657"/>
            <a:ext cx="3162932" cy="30065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0B52D66-EC31-4438-A449-93EB1AC953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42" y="1916877"/>
            <a:ext cx="3354852" cy="21069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B53847-657C-4B03-8DEA-9D8F975C91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251" y="2024202"/>
            <a:ext cx="2750435" cy="225578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C7D806C-2BC3-472F-9F50-D7E325934B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253" y="4390553"/>
            <a:ext cx="2385673" cy="259675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789E25A3-0B36-4F4F-A67F-3A1B7082DA7B}"/>
              </a:ext>
            </a:extLst>
          </p:cNvPr>
          <p:cNvSpPr/>
          <p:nvPr/>
        </p:nvSpPr>
        <p:spPr>
          <a:xfrm>
            <a:off x="429208" y="4026070"/>
            <a:ext cx="380689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ysClr val="windowText" lastClr="000000"/>
                </a:solidFill>
              </a:rPr>
              <a:t>Root-zone Anomaly CC (H26 vs H14):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66AB303F-42DE-4A24-B882-AB5E6B5BFE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08615" y="4573473"/>
          <a:ext cx="3296667" cy="169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67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H14 </a:t>
                      </a:r>
                      <a:r>
                        <a:rPr lang="en-GB" sz="1600" baseline="0" dirty="0"/>
                        <a:t>(25 km res)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H26 (10 km res)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150">
                <a:tc>
                  <a:txBody>
                    <a:bodyPr/>
                    <a:lstStyle/>
                    <a:p>
                      <a:r>
                        <a:rPr lang="en-GB" sz="1600" dirty="0"/>
                        <a:t>ACC (-)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0.68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150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RMSD (m3/m3)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0.027</a:t>
                      </a:r>
                    </a:p>
                    <a:p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7FA595A4-CC3C-4315-B7FD-EB158211DB1E}"/>
              </a:ext>
            </a:extLst>
          </p:cNvPr>
          <p:cNvSpPr/>
          <p:nvPr/>
        </p:nvSpPr>
        <p:spPr>
          <a:xfrm>
            <a:off x="4172565" y="6419409"/>
            <a:ext cx="4917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H26 improves on H14 </a:t>
            </a:r>
          </a:p>
        </p:txBody>
      </p:sp>
    </p:spTree>
    <p:extLst>
      <p:ext uri="{BB962C8B-B14F-4D97-AF65-F5344CB8AC3E}">
        <p14:creationId xmlns:p14="http://schemas.microsoft.com/office/powerpoint/2010/main" val="4169089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rmAutofit fontScale="90000"/>
          </a:bodyPr>
          <a:lstStyle/>
          <a:p>
            <a:pPr algn="l" hangingPunct="1"/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r>
              <a:rPr lang="en-GB" b="1" dirty="0">
                <a:latin typeface="+mn-lt"/>
                <a:ea typeface="+mn-ea"/>
                <a:cs typeface="+mn-cs"/>
              </a:rPr>
              <a:t>Section 2</a:t>
            </a:r>
            <a:br>
              <a:rPr lang="en-GB" b="1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Data record root-zone soil wetness index product 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(H27/H140)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endParaRPr lang="en-GB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18051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4CD557EC-7F35-4CDC-84E6-8B14FB4DBD99}"/>
              </a:ext>
            </a:extLst>
          </p:cNvPr>
          <p:cNvSpPr txBox="1"/>
          <p:nvPr/>
        </p:nvSpPr>
        <p:spPr>
          <a:xfrm>
            <a:off x="495147" y="909056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H27/H140 data record products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4AB2BC-F6C7-49D1-9612-3705A1215A1F}"/>
              </a:ext>
            </a:extLst>
          </p:cNvPr>
          <p:cNvSpPr/>
          <p:nvPr/>
        </p:nvSpPr>
        <p:spPr>
          <a:xfrm>
            <a:off x="998802" y="1239538"/>
            <a:ext cx="87159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0398D4-C7AE-469A-BD5E-AD6EE1B3AF25}"/>
              </a:ext>
            </a:extLst>
          </p:cNvPr>
          <p:cNvSpPr/>
          <p:nvPr/>
        </p:nvSpPr>
        <p:spPr>
          <a:xfrm>
            <a:off x="849528" y="1874826"/>
            <a:ext cx="871594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are the root-zone soil wetness index (SWI) data record products (1992-2016) at 16 km resolution. H27 covers the period (1992-2014) and H140 covers the period (2015-2016);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consist of global daily (00 UTC)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files of the four model layers;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are produced by assimilating a reprocessed version of ERS-</a:t>
            </a:r>
            <a:r>
              <a:rPr lang="en-GB" sz="2000" spc="-1" dirty="0" err="1">
                <a:solidFill>
                  <a:srgbClr val="3C3C3C"/>
                </a:solidFill>
              </a:rPr>
              <a:t>scatterometer</a:t>
            </a:r>
            <a:r>
              <a:rPr lang="en-GB" sz="2000" spc="-1" dirty="0">
                <a:solidFill>
                  <a:srgbClr val="3C3C3C"/>
                </a:solidFill>
              </a:rPr>
              <a:t> (1992-2006) from </a:t>
            </a:r>
            <a:r>
              <a:rPr lang="en-GB" sz="2000" spc="-1" dirty="0" err="1">
                <a:solidFill>
                  <a:srgbClr val="3C3C3C"/>
                </a:solidFill>
              </a:rPr>
              <a:t>TuWien</a:t>
            </a:r>
            <a:r>
              <a:rPr lang="en-GB" sz="2000" spc="-1" dirty="0">
                <a:solidFill>
                  <a:srgbClr val="3C3C3C"/>
                </a:solidFill>
              </a:rPr>
              <a:t> and ASCAT-A SSM observations from EUMETCAST (2007-2016), as well as SLV observations (1992-2016); 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use an offline version of the ECMWF LDAS with ERA-interim atmospheric forcing.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87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D3B8F3-DF84-4802-A111-E42724BF7F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15" y="1866845"/>
            <a:ext cx="6632844" cy="47057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C9FC096-B4B7-4245-8B09-26138C24B4E3}"/>
              </a:ext>
            </a:extLst>
          </p:cNvPr>
          <p:cNvSpPr txBox="1">
            <a:spLocks/>
          </p:cNvSpPr>
          <p:nvPr/>
        </p:nvSpPr>
        <p:spPr>
          <a:xfrm>
            <a:off x="674661" y="604818"/>
            <a:ext cx="9070687" cy="12620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99" dirty="0">
                <a:solidFill>
                  <a:sysClr val="windowText" lastClr="000000"/>
                </a:solidFill>
              </a:rPr>
              <a:t>H27/H140 data assimilation</a:t>
            </a:r>
          </a:p>
        </p:txBody>
      </p:sp>
    </p:spTree>
    <p:extLst>
      <p:ext uri="{BB962C8B-B14F-4D97-AF65-F5344CB8AC3E}">
        <p14:creationId xmlns:p14="http://schemas.microsoft.com/office/powerpoint/2010/main" val="256046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Autofit/>
          </a:bodyPr>
          <a:lstStyle/>
          <a:p>
            <a:pPr algn="l" hangingPunct="1"/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Introduction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endParaRPr lang="en-GB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093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>
            <a:extLst>
              <a:ext uri="{FF2B5EF4-FFF2-40B4-BE49-F238E27FC236}">
                <a16:creationId xmlns:a16="http://schemas.microsoft.com/office/drawing/2014/main" id="{2D61A52D-2192-45BA-A190-13BE4BA3D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41" b="17767"/>
          <a:stretch>
            <a:fillRect/>
          </a:stretch>
        </p:blipFill>
        <p:spPr bwMode="auto">
          <a:xfrm>
            <a:off x="833412" y="1569154"/>
            <a:ext cx="9027840" cy="414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42F9BA-4BF2-4EE6-AEF4-E11649F841A1}"/>
              </a:ext>
            </a:extLst>
          </p:cNvPr>
          <p:cNvSpPr txBox="1">
            <a:spLocks/>
          </p:cNvSpPr>
          <p:nvPr/>
        </p:nvSpPr>
        <p:spPr>
          <a:xfrm>
            <a:off x="515910" y="525442"/>
            <a:ext cx="9070687" cy="12620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99" dirty="0" err="1">
                <a:solidFill>
                  <a:sysClr val="windowText" lastClr="000000"/>
                </a:solidFill>
              </a:rPr>
              <a:t>Scatterometer</a:t>
            </a:r>
            <a:r>
              <a:rPr lang="en-GB" sz="4399" dirty="0">
                <a:solidFill>
                  <a:sysClr val="windowText" lastClr="000000"/>
                </a:solidFill>
              </a:rPr>
              <a:t> data coverage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1BFCA2F-B994-41B8-9162-1DAD96C4C33C}"/>
              </a:ext>
            </a:extLst>
          </p:cNvPr>
          <p:cNvSpPr/>
          <p:nvPr/>
        </p:nvSpPr>
        <p:spPr>
          <a:xfrm>
            <a:off x="595285" y="5713541"/>
            <a:ext cx="8695072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52" algn="ctr">
              <a:lnSpc>
                <a:spcPct val="120000"/>
              </a:lnSpc>
              <a:spcAft>
                <a:spcPts val="1200"/>
              </a:spcAft>
            </a:pPr>
            <a:r>
              <a:rPr lang="en-GB" sz="2000" spc="25" dirty="0">
                <a:ea typeface="Times New Roman" panose="02020603050405020304" pitchFamily="18" charset="0"/>
              </a:rPr>
              <a:t>Longitudinal monthly mean of satellite derived surface soil moisture from the ERS-1/2 (top) and ASCAT-A (bottom) over 1992-2006 and 2007-2014, respectively.</a:t>
            </a:r>
            <a:endParaRPr lang="en-GB" sz="20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528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BB2F39A-78B4-481D-9D69-8A0C65A9EE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77" y="788629"/>
            <a:ext cx="3701239" cy="2321898"/>
          </a:xfrm>
          <a:prstGeom prst="rect">
            <a:avLst/>
          </a:prstGeom>
        </p:spPr>
      </p:pic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FF2E70-085E-4E84-AB99-330B5939D3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57" y="1144858"/>
            <a:ext cx="5225143" cy="42011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EF416B-EDA8-4E96-A627-5C77F8BD27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647" y="3164535"/>
            <a:ext cx="3243774" cy="23218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DCB586-A8BE-40AB-888D-C48DD319D48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21"/>
          <a:stretch/>
        </p:blipFill>
        <p:spPr>
          <a:xfrm>
            <a:off x="503999" y="693652"/>
            <a:ext cx="3948682" cy="2019251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01362" y="-25653"/>
            <a:ext cx="9071640" cy="1262160"/>
          </a:xfrm>
        </p:spPr>
        <p:txBody>
          <a:bodyPr/>
          <a:lstStyle/>
          <a:p>
            <a:pPr lvl="0" hangingPunct="1"/>
            <a:r>
              <a:rPr lang="en-GB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H SAF RZSM data record (1992-2018)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CF37FB-16B6-49D2-BB1D-F38902516FB9}"/>
              </a:ext>
            </a:extLst>
          </p:cNvPr>
          <p:cNvSpPr txBox="1"/>
          <p:nvPr/>
        </p:nvSpPr>
        <p:spPr>
          <a:xfrm>
            <a:off x="590191" y="5410590"/>
            <a:ext cx="86939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H141: Global liquid soil wetness index available daily from 1992-2018 (at 00 UTC);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Produced using offline version of IFS land data assimilation forced by ERA-5;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Assimilates pre-processed </a:t>
            </a:r>
            <a:r>
              <a:rPr lang="en-GB" dirty="0" err="1"/>
              <a:t>scatterometer</a:t>
            </a:r>
            <a:r>
              <a:rPr lang="en-GB" dirty="0"/>
              <a:t> observations (1992-2018);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Improves on H140 through increased res (10 km instead of 25 km) and improved atmospheric forcing (ERA-5 instead of ERA-interim);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Improved correlations of H141 against in situ observations compared with H140.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939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rmAutofit fontScale="90000"/>
          </a:bodyPr>
          <a:lstStyle/>
          <a:p>
            <a:pPr algn="l" hangingPunct="1"/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br>
              <a:rPr lang="en-GB" sz="2800" dirty="0">
                <a:latin typeface="+mn-lt"/>
                <a:ea typeface="+mn-ea"/>
                <a:cs typeface="+mn-cs"/>
              </a:rPr>
            </a:br>
            <a:r>
              <a:rPr lang="en-GB" b="1" dirty="0">
                <a:latin typeface="+mn-lt"/>
                <a:ea typeface="+mn-ea"/>
                <a:cs typeface="+mn-cs"/>
              </a:rPr>
              <a:t>Section 3</a:t>
            </a:r>
            <a:br>
              <a:rPr lang="en-GB" b="1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Format and documentation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endParaRPr lang="en-GB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72303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A4760-6619-47D7-8D48-E980DC08B271}"/>
              </a:ext>
            </a:extLst>
          </p:cNvPr>
          <p:cNvSpPr txBox="1">
            <a:spLocks/>
          </p:cNvSpPr>
          <p:nvPr/>
        </p:nvSpPr>
        <p:spPr>
          <a:xfrm>
            <a:off x="329995" y="148679"/>
            <a:ext cx="9070687" cy="12620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99" dirty="0">
                <a:solidFill>
                  <a:sysClr val="windowText" lastClr="000000"/>
                </a:solidFill>
              </a:rPr>
              <a:t>Format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527348-7FB4-4707-9A3D-FA1517D76604}"/>
              </a:ext>
            </a:extLst>
          </p:cNvPr>
          <p:cNvSpPr/>
          <p:nvPr/>
        </p:nvSpPr>
        <p:spPr>
          <a:xfrm>
            <a:off x="770454" y="1049439"/>
            <a:ext cx="85162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is available in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format on a linear reduced Gaussian grid (T799~25 km resolution);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are available in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format at (T1279~16 km resolution).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reduced Gaussian grid maintains approximately equidistant grid-point distances between the poles and the equator (unlike regular </a:t>
            </a:r>
            <a:r>
              <a:rPr lang="en-GB" sz="2000" spc="-1" dirty="0" err="1">
                <a:solidFill>
                  <a:srgbClr val="3C3C3C"/>
                </a:solidFill>
              </a:rPr>
              <a:t>lat</a:t>
            </a:r>
            <a:r>
              <a:rPr lang="en-GB" sz="2000" spc="-1" dirty="0">
                <a:solidFill>
                  <a:srgbClr val="3C3C3C"/>
                </a:solidFill>
              </a:rPr>
              <a:t>/</a:t>
            </a:r>
            <a:r>
              <a:rPr lang="en-GB" sz="2000" spc="-1" dirty="0" err="1">
                <a:solidFill>
                  <a:srgbClr val="3C3C3C"/>
                </a:solidFill>
              </a:rPr>
              <a:t>lon</a:t>
            </a:r>
            <a:r>
              <a:rPr lang="en-GB" sz="2000" spc="-1" dirty="0">
                <a:solidFill>
                  <a:srgbClr val="3C3C3C"/>
                </a:solidFill>
              </a:rPr>
              <a:t> grid):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386DA3-177E-4F60-9EA9-520B0A762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678" y="2983914"/>
            <a:ext cx="3894569" cy="3894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49C596-A123-4445-9795-A83AAF02E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952" y="2965805"/>
            <a:ext cx="3912679" cy="39126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7B3764-6431-4BD9-BC86-770D0674FA9E}"/>
              </a:ext>
            </a:extLst>
          </p:cNvPr>
          <p:cNvSpPr txBox="1"/>
          <p:nvPr/>
        </p:nvSpPr>
        <p:spPr>
          <a:xfrm>
            <a:off x="2323609" y="6857189"/>
            <a:ext cx="7678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 more info, see </a:t>
            </a:r>
            <a:r>
              <a:rPr lang="en-GB" dirty="0">
                <a:hlinkClick r:id="rId4"/>
              </a:rPr>
              <a:t>https://confluence.ecmwf.int/display/FCST/Gaussian+grids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B821A8-EDD2-47FB-91B9-B24EB97AA45C}"/>
              </a:ext>
            </a:extLst>
          </p:cNvPr>
          <p:cNvSpPr txBox="1"/>
          <p:nvPr/>
        </p:nvSpPr>
        <p:spPr>
          <a:xfrm>
            <a:off x="5028588" y="2725384"/>
            <a:ext cx="42831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Regular </a:t>
            </a:r>
            <a:r>
              <a:rPr lang="en-GB" dirty="0" err="1"/>
              <a:t>lat</a:t>
            </a:r>
            <a:r>
              <a:rPr lang="en-GB" dirty="0"/>
              <a:t>/</a:t>
            </a:r>
            <a:r>
              <a:rPr lang="en-GB" dirty="0" err="1"/>
              <a:t>lon</a:t>
            </a:r>
            <a:r>
              <a:rPr lang="en-GB" dirty="0"/>
              <a:t> grid: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B0D6A-9C37-43C4-8B93-218D797E09CF}"/>
              </a:ext>
            </a:extLst>
          </p:cNvPr>
          <p:cNvSpPr txBox="1"/>
          <p:nvPr/>
        </p:nvSpPr>
        <p:spPr>
          <a:xfrm>
            <a:off x="969723" y="2836146"/>
            <a:ext cx="42449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Reduced Gaussian grid:</a:t>
            </a:r>
          </a:p>
        </p:txBody>
      </p:sp>
    </p:spTree>
    <p:extLst>
      <p:ext uri="{BB962C8B-B14F-4D97-AF65-F5344CB8AC3E}">
        <p14:creationId xmlns:p14="http://schemas.microsoft.com/office/powerpoint/2010/main" val="4126154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E66E6072-87B1-475B-9049-8C608DABA4E1}"/>
              </a:ext>
            </a:extLst>
          </p:cNvPr>
          <p:cNvSpPr txBox="1"/>
          <p:nvPr/>
        </p:nvSpPr>
        <p:spPr>
          <a:xfrm>
            <a:off x="495147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Download and documentation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1F0082-8851-4BBF-B4EA-E6683AEA434B}"/>
              </a:ext>
            </a:extLst>
          </p:cNvPr>
          <p:cNvSpPr/>
          <p:nvPr/>
        </p:nvSpPr>
        <p:spPr>
          <a:xfrm>
            <a:off x="998802" y="1239539"/>
            <a:ext cx="8715947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H14, H27 and H140 daily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files can be downloaded via the H SAF ftp: </a:t>
            </a:r>
            <a:r>
              <a:rPr lang="en-GB" sz="2000" spc="-1" dirty="0">
                <a:solidFill>
                  <a:srgbClr val="3C3C3C"/>
                </a:solidFill>
                <a:hlinkClick r:id="rId2"/>
              </a:rPr>
              <a:t>ftp://ftphsaf.meteoam.it/products</a:t>
            </a:r>
            <a:r>
              <a:rPr lang="en-GB" sz="2000" spc="-1" dirty="0">
                <a:solidFill>
                  <a:srgbClr val="3C3C3C"/>
                </a:solidFill>
              </a:rPr>
              <a:t>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dirty="0"/>
              <a:t>Register with H SAF: </a:t>
            </a:r>
            <a:r>
              <a:rPr lang="en-GB" sz="2000" dirty="0">
                <a:hlinkClick r:id="rId3"/>
              </a:rPr>
              <a:t>http://hsaf.meteoam.it/user-registration.php</a:t>
            </a:r>
            <a:r>
              <a:rPr lang="en-GB" sz="2000" dirty="0"/>
              <a:t>  to obtain username and password </a:t>
            </a: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The documentation can be found via </a:t>
            </a:r>
            <a:r>
              <a:rPr lang="en-GB" sz="2000" spc="-1" dirty="0">
                <a:solidFill>
                  <a:srgbClr val="3C3C3C"/>
                </a:solidFill>
                <a:hlinkClick r:id="rId4"/>
              </a:rPr>
              <a:t>http://hsaf.meteoam.it/user-documents.php</a:t>
            </a:r>
            <a:r>
              <a:rPr lang="en-GB" sz="2000" spc="-1" dirty="0">
                <a:solidFill>
                  <a:srgbClr val="3C3C3C"/>
                </a:solidFill>
              </a:rPr>
              <a:t>: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Product user manual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Algorithm theoretical baseline document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Product validation report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If you have queries about the products or website, please contact the H SAF helpdesk: </a:t>
            </a:r>
            <a:r>
              <a:rPr lang="en-GB" sz="2000" spc="-1" dirty="0">
                <a:solidFill>
                  <a:srgbClr val="3C3C3C"/>
                </a:solidFill>
                <a:hlinkClick r:id="rId5"/>
              </a:rPr>
              <a:t>us_hsaf@meteoam.it</a:t>
            </a:r>
            <a:r>
              <a:rPr lang="en-GB" sz="2000" spc="-1" dirty="0">
                <a:solidFill>
                  <a:srgbClr val="3C3C3C"/>
                </a:solidFill>
              </a:rPr>
              <a:t> </a:t>
            </a: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801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E66E6072-87B1-475B-9049-8C608DABA4E1}"/>
              </a:ext>
            </a:extLst>
          </p:cNvPr>
          <p:cNvSpPr txBox="1"/>
          <p:nvPr/>
        </p:nvSpPr>
        <p:spPr>
          <a:xfrm>
            <a:off x="495147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Citation of H SAF RZSM products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1F0082-8851-4BBF-B4EA-E6683AEA434B}"/>
              </a:ext>
            </a:extLst>
          </p:cNvPr>
          <p:cNvSpPr/>
          <p:nvPr/>
        </p:nvSpPr>
        <p:spPr>
          <a:xfrm>
            <a:off x="998802" y="1239539"/>
            <a:ext cx="8715947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How to cite H27 (DRR 1992-2014):</a:t>
            </a: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r>
              <a:rPr lang="en-GB" dirty="0"/>
              <a:t>H SAF, “</a:t>
            </a:r>
            <a:r>
              <a:rPr lang="en-GB" dirty="0" err="1"/>
              <a:t>Scatterometer</a:t>
            </a:r>
            <a:r>
              <a:rPr lang="en-GB" dirty="0"/>
              <a:t> Root Zone Soil Moisture Data Record (1992-2014) at 16 km resolution, based on ERS/SCAT and </a:t>
            </a:r>
            <a:r>
              <a:rPr lang="en-GB" dirty="0" err="1"/>
              <a:t>Metop</a:t>
            </a:r>
            <a:r>
              <a:rPr lang="en-GB" dirty="0"/>
              <a:t> ASCAT assimilation (H27).” EUMETSAT SAF on Support to Operational Hydrology and Water Management, 2015, DOI: 10.15770/EUM_SAF_H_0003</a:t>
            </a:r>
          </a:p>
          <a:p>
            <a:pPr marL="457512" lvl="1">
              <a:buClr>
                <a:srgbClr val="3C3C3C"/>
              </a:buClr>
            </a:pPr>
            <a:endParaRPr lang="en-GB" dirty="0"/>
          </a:p>
          <a:p>
            <a:pPr marL="457512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For H140, one can simply cite H27 and state that H140 serves as the extension to H27 for 2015-2016.</a:t>
            </a: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For H14 (near-real-time), one can cite the original validation performed by Clement </a:t>
            </a:r>
            <a:r>
              <a:rPr lang="en-GB" sz="2000" spc="-1" dirty="0" err="1">
                <a:solidFill>
                  <a:srgbClr val="3C3C3C"/>
                </a:solidFill>
              </a:rPr>
              <a:t>Albergel</a:t>
            </a:r>
            <a:r>
              <a:rPr lang="en-GB" sz="2000" spc="-1" dirty="0">
                <a:solidFill>
                  <a:srgbClr val="3C3C3C"/>
                </a:solidFill>
              </a:rPr>
              <a:t>:</a:t>
            </a:r>
          </a:p>
          <a:p>
            <a:pPr marL="457512" lvl="1">
              <a:buClr>
                <a:srgbClr val="3C3C3C"/>
              </a:buClr>
            </a:pPr>
            <a:endParaRPr lang="en-GB" sz="2000" dirty="0"/>
          </a:p>
          <a:p>
            <a:pPr marL="457512" lvl="1">
              <a:buClr>
                <a:srgbClr val="3C3C3C"/>
              </a:buClr>
            </a:pPr>
            <a:r>
              <a:rPr lang="en-GB" sz="2000" dirty="0" err="1"/>
              <a:t>Albergel</a:t>
            </a:r>
            <a:r>
              <a:rPr lang="en-GB" sz="2000" dirty="0"/>
              <a:t>, C., 2011 Product Validation Report (PVR-H14). URL: </a:t>
            </a:r>
            <a:r>
              <a:rPr lang="en-GB" sz="2000" dirty="0">
                <a:hlinkClick r:id="rId2"/>
              </a:rPr>
              <a:t>http://hsaf.meteoam.it/documents/PVR/SAF_HSAF_PVR-14.pdf</a:t>
            </a:r>
            <a:r>
              <a:rPr lang="en-GB" sz="2000" dirty="0"/>
              <a:t>. Last accessed November 2019. </a:t>
            </a: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633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rmAutofit fontScale="90000"/>
          </a:bodyPr>
          <a:lstStyle/>
          <a:p>
            <a:pPr lvl="0" algn="l" hangingPunct="1"/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r>
              <a:rPr lang="en-GB" b="1" dirty="0">
                <a:latin typeface="+mn-lt"/>
                <a:ea typeface="+mn-ea"/>
                <a:cs typeface="+mn-cs"/>
              </a:rPr>
              <a:t>Section 5</a:t>
            </a:r>
            <a:br>
              <a:rPr lang="en-GB" b="1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latin typeface="+mn-lt"/>
                <a:ea typeface="+mn-ea"/>
                <a:cs typeface="+mn-cs"/>
              </a:rPr>
              <a:t>Summary and future work</a:t>
            </a:r>
            <a:endParaRPr lang="en-GB" sz="28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8260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rmAutofit fontScale="90000"/>
          </a:bodyPr>
          <a:lstStyle/>
          <a:p>
            <a:pPr lvl="0" algn="l" hangingPunct="1"/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br>
              <a:rPr lang="en-GB" sz="2800" b="1" dirty="0">
                <a:latin typeface="+mn-lt"/>
                <a:ea typeface="+mn-ea"/>
                <a:cs typeface="+mn-cs"/>
              </a:rPr>
            </a:br>
            <a:endParaRPr lang="en-GB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TextShape 1">
            <a:extLst>
              <a:ext uri="{FF2B5EF4-FFF2-40B4-BE49-F238E27FC236}">
                <a16:creationId xmlns:a16="http://schemas.microsoft.com/office/drawing/2014/main" id="{10995195-7684-4018-9D32-BCCE2E8E5646}"/>
              </a:ext>
            </a:extLst>
          </p:cNvPr>
          <p:cNvSpPr txBox="1"/>
          <p:nvPr/>
        </p:nvSpPr>
        <p:spPr>
          <a:xfrm>
            <a:off x="495147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Summary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10BED3-3E92-4C50-B783-B6D74425EB4C}"/>
              </a:ext>
            </a:extLst>
          </p:cNvPr>
          <p:cNvSpPr/>
          <p:nvPr/>
        </p:nvSpPr>
        <p:spPr>
          <a:xfrm>
            <a:off x="849528" y="1575405"/>
            <a:ext cx="871594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ECMWF land data assimilation system combines SSM observations with a land surface model in order to improve the root-zone soil moisture profile;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H14 NRT root-zone SWI product assimilates ASCAT-A/B derived SSM observations and SLV observations into the H-TESSEL LSM at ECMWF;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uses a NRT atmospheric forecast to force the LSM, but is run independently of the NWP system;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is available daily at 25 km resolution (since 2012);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data record SWI products assimilate reprocessed ERS-</a:t>
            </a:r>
            <a:r>
              <a:rPr lang="en-GB" sz="2000" spc="-1" dirty="0" err="1">
                <a:solidFill>
                  <a:srgbClr val="3C3C3C"/>
                </a:solidFill>
              </a:rPr>
              <a:t>scatterometer</a:t>
            </a:r>
            <a:r>
              <a:rPr lang="en-GB" sz="2000" spc="-1" dirty="0">
                <a:solidFill>
                  <a:srgbClr val="3C3C3C"/>
                </a:solidFill>
              </a:rPr>
              <a:t> (1992-2006), ASCAT-A SSM observations (2007-2016) and SLV observations, at 16 km resolution;</a:t>
            </a: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products are available to download on the H SAF ftp in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format.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243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dirty="0"/>
              <a:t>Future products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56399" y="19214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80199" y="1133280"/>
            <a:ext cx="9071640" cy="502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Future NRT product: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Future NRT product (H26) will benefit from increased resolution (25 to 10 km), improved timeliness (36 hours 12 hours) and ASCAT-C assimilation;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Case study for storm Callum over UK (October 2018) demonstrates importance of finer resolution in H26 compared with H14;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Preliminary validation using in situ observations over US, France, Spain and Australia indicated better performance of H26 compared to H14;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Operational release of H26 expected in 2020 (after one-year pre-operational phase).</a:t>
            </a:r>
          </a:p>
          <a:p>
            <a:pPr marL="914400" lvl="2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145789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dirty="0"/>
              <a:t>Future products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56399" y="19214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80199" y="1133280"/>
            <a:ext cx="9071640" cy="502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Future NRT product: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Future NRT product (H26) will benefit from increased resolution (25 to 10 km), improved timeliness (36 hours 12 hours) and ASCAT-C assimilation; 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Case study for storm Callum over UK (October 2018) demonstrates importance of finer resolution in H26 compared with H14;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Preliminary validation using in situ observations over US, France, Spain and Australia indicated better performance of H26 compared to H14;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Operational release of H26 expected in 2020 (after one-year pre-operational phase).</a:t>
            </a:r>
          </a:p>
          <a:p>
            <a:pPr marL="914400" lvl="2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New data record product 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Data record product assimilates </a:t>
            </a:r>
            <a:r>
              <a:rPr lang="en-GB" dirty="0" err="1">
                <a:solidFill>
                  <a:srgbClr val="3C3C3C"/>
                </a:solidFill>
                <a:latin typeface="Calibri" pitchFamily="18"/>
              </a:rPr>
              <a:t>scatterometer</a:t>
            </a:r>
            <a:r>
              <a:rPr lang="en-GB" dirty="0">
                <a:solidFill>
                  <a:srgbClr val="3C3C3C"/>
                </a:solidFill>
                <a:latin typeface="Calibri" pitchFamily="18"/>
              </a:rPr>
              <a:t>-derived SM into H-TESSEL land surface model using an offline land data assimilation system;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Future data record product (H141) will benefit from increased resolution (25 to 10 km) and improved atmospheric forcing  (ERA-5 instead of ERA-interim);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dirty="0">
                <a:solidFill>
                  <a:srgbClr val="3C3C3C"/>
                </a:solidFill>
                <a:latin typeface="Calibri" pitchFamily="18"/>
              </a:rPr>
              <a:t>H141 expected to be released in 2019 (subject to external reviews).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None/>
            </a:pPr>
            <a:endParaRPr lang="en-GB" sz="14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018897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29844" y="1358900"/>
            <a:ext cx="9071640" cy="4807279"/>
          </a:xfrm>
        </p:spPr>
        <p:txBody>
          <a:bodyPr/>
          <a:lstStyle/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 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 I have a land surface DA position at ECMWF, funded by H SAF </a:t>
            </a:r>
            <a:r>
              <a:rPr lang="en-GB" sz="1800">
                <a:solidFill>
                  <a:srgbClr val="3C3C3C"/>
                </a:solidFill>
                <a:latin typeface="Calibri" pitchFamily="18"/>
              </a:rPr>
              <a:t>(started in 2017) </a:t>
            </a: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;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 H SAF aims to provide satellite products with sufficient time/spatial resolutions to satisfy needs of operational hydrology;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ECMWF provides the core root-zone soil moisture (RZSM) products for H SAF using an advanced land-surface data assimilation system, running independently of the NWP system;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 Currently, there are two operational H SAF RZSM products: 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800100" lvl="1" indent="-342900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A global </a:t>
            </a:r>
            <a:r>
              <a:rPr lang="en-GB" sz="1800" b="1" dirty="0">
                <a:solidFill>
                  <a:srgbClr val="3C3C3C"/>
                </a:solidFill>
                <a:latin typeface="Calibri" pitchFamily="18"/>
              </a:rPr>
              <a:t>near-real-time SM product </a:t>
            </a: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at 25 km resolution, delivered daily (called H14);</a:t>
            </a: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2.   A global </a:t>
            </a:r>
            <a:r>
              <a:rPr lang="en-GB" sz="1800" b="1" dirty="0">
                <a:solidFill>
                  <a:srgbClr val="3C3C3C"/>
                </a:solidFill>
                <a:latin typeface="Calibri" pitchFamily="18"/>
              </a:rPr>
              <a:t>data record SM product</a:t>
            </a:r>
            <a:r>
              <a:rPr lang="en-GB" sz="1800" dirty="0">
                <a:solidFill>
                  <a:srgbClr val="3C3C3C"/>
                </a:solidFill>
                <a:latin typeface="Calibri" pitchFamily="18"/>
              </a:rPr>
              <a:t> (1992-2016) at 16 km resolution forced by ERA-Interim atmospheric fields, consisting of H27 (1992-2014) and H140 (2015-2016).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00" dirty="0">
              <a:solidFill>
                <a:srgbClr val="3C3C3C"/>
              </a:solidFill>
              <a:latin typeface="Calibri" pitchFamily="18"/>
            </a:endParaRPr>
          </a:p>
          <a:p>
            <a:pPr marL="457200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8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600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1600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2434034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056C-E3E7-4769-B566-970C8BFED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47F52-6C95-4210-9E8C-3EED28F5E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Albergel</a:t>
            </a:r>
            <a:r>
              <a:rPr lang="en-GB" sz="1000" dirty="0"/>
              <a:t>, C., 2011 Product Validation Report (PVR-14). URL: http://hsaf.meteoam.it/documents/PVR/SAF_HSAF_PVR-14.pdf. Last accessed November 2019. </a:t>
            </a:r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lvl="0"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Artinyan</a:t>
            </a:r>
            <a:r>
              <a:rPr lang="en-GB" sz="1000" dirty="0"/>
              <a:t>, E. 2012: Assimilation of small-scale surface soil moisture (H-SAF H08) into a coupled SVAT and hydrological model system. 2012 </a:t>
            </a:r>
            <a:r>
              <a:rPr lang="en-GB" sz="1000" dirty="0" err="1"/>
              <a:t>Eumetsat</a:t>
            </a:r>
            <a:r>
              <a:rPr lang="en-GB" sz="1000" dirty="0"/>
              <a:t> Meteorological satellite conference, 3-7 September, 2012, Sopot, Poland********* poster presentation 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/>
              <a:t>Balsamo, G., A. </a:t>
            </a:r>
            <a:r>
              <a:rPr lang="en-GB" sz="1000" dirty="0" err="1"/>
              <a:t>Beljaars</a:t>
            </a:r>
            <a:r>
              <a:rPr lang="en-GB" sz="1000" dirty="0"/>
              <a:t>, K. </a:t>
            </a:r>
            <a:r>
              <a:rPr lang="en-GB" sz="1000" dirty="0" err="1"/>
              <a:t>Scipal</a:t>
            </a:r>
            <a:r>
              <a:rPr lang="en-GB" sz="1000" dirty="0"/>
              <a:t>, P. </a:t>
            </a:r>
            <a:r>
              <a:rPr lang="en-GB" sz="1000" dirty="0" err="1"/>
              <a:t>Viterbo</a:t>
            </a:r>
            <a:r>
              <a:rPr lang="en-GB" sz="1000" dirty="0"/>
              <a:t>, B. van den </a:t>
            </a:r>
            <a:r>
              <a:rPr lang="en-GB" sz="1000" dirty="0" err="1"/>
              <a:t>Hurk</a:t>
            </a:r>
            <a:r>
              <a:rPr lang="en-GB" sz="1000" dirty="0"/>
              <a:t>, M. Hirschi, and A. Betts, 2009: A revised hydrology for the ECMWF model: Verification from field site to terrestrial water storage and impact in the Integrated Forecast System. </a:t>
            </a:r>
            <a:r>
              <a:rPr lang="en-GB" sz="1000" i="1" dirty="0"/>
              <a:t>J. Hydrometeor</a:t>
            </a:r>
            <a:r>
              <a:rPr lang="en-GB" sz="1000" dirty="0"/>
              <a:t>., 10, 623–643, https://</a:t>
            </a:r>
            <a:r>
              <a:rPr lang="en-GB" sz="1000" dirty="0" err="1"/>
              <a:t>doi.org</a:t>
            </a:r>
            <a:r>
              <a:rPr lang="en-GB" sz="1000" dirty="0"/>
              <a:t>/10.1175/ 2008JHM1068.1. 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Baguis</a:t>
            </a:r>
            <a:r>
              <a:rPr lang="en-GB" sz="1000" dirty="0"/>
              <a:t>, P. and </a:t>
            </a:r>
            <a:r>
              <a:rPr lang="en-GB" sz="1000" dirty="0" err="1"/>
              <a:t>Roulin</a:t>
            </a:r>
            <a:r>
              <a:rPr lang="en-GB" sz="1000" dirty="0"/>
              <a:t>, E., 2017. Soil Moisture Data Assimilation in a Hydrological Model: A Case Study in Belgium Using Large-Scale Satellite Data. </a:t>
            </a:r>
            <a:r>
              <a:rPr lang="en-GB" sz="1000" i="1" dirty="0"/>
              <a:t>Remote Sensing</a:t>
            </a:r>
            <a:r>
              <a:rPr lang="en-GB" sz="1000" dirty="0"/>
              <a:t>, 9(8), p.820.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Bartalis</a:t>
            </a:r>
            <a:r>
              <a:rPr lang="en-GB" sz="1000" dirty="0"/>
              <a:t>, Z., Wagner, W., </a:t>
            </a:r>
            <a:r>
              <a:rPr lang="en-GB" sz="1000" dirty="0" err="1"/>
              <a:t>Naeimi</a:t>
            </a:r>
            <a:r>
              <a:rPr lang="en-GB" sz="1000" dirty="0"/>
              <a:t>, V., </a:t>
            </a:r>
            <a:r>
              <a:rPr lang="en-GB" sz="1000" dirty="0" err="1"/>
              <a:t>Hasenauer</a:t>
            </a:r>
            <a:r>
              <a:rPr lang="en-GB" sz="1000" dirty="0"/>
              <a:t>, S., </a:t>
            </a:r>
            <a:r>
              <a:rPr lang="en-GB" sz="1000" dirty="0" err="1"/>
              <a:t>Scipal</a:t>
            </a:r>
            <a:r>
              <a:rPr lang="en-GB" sz="1000" dirty="0"/>
              <a:t>, K., </a:t>
            </a:r>
            <a:r>
              <a:rPr lang="en-GB" sz="1000" dirty="0" err="1"/>
              <a:t>Bonekamp</a:t>
            </a:r>
            <a:r>
              <a:rPr lang="en-GB" sz="1000" dirty="0"/>
              <a:t>, H., </a:t>
            </a:r>
            <a:r>
              <a:rPr lang="en-GB" sz="1000" dirty="0" err="1"/>
              <a:t>Figa</a:t>
            </a:r>
            <a:r>
              <a:rPr lang="en-GB" sz="1000" dirty="0"/>
              <a:t>, J. and Anderson, C., 2007. Initial soil moisture retrievals from the METOP‐A Advanced </a:t>
            </a:r>
            <a:r>
              <a:rPr lang="en-GB" sz="1000" dirty="0" err="1"/>
              <a:t>Scatterometer</a:t>
            </a:r>
            <a:r>
              <a:rPr lang="en-GB" sz="1000" dirty="0"/>
              <a:t> (ASCAT). </a:t>
            </a:r>
            <a:r>
              <a:rPr lang="en-GB" sz="1000" i="1" dirty="0"/>
              <a:t>Geophysical Research Letters</a:t>
            </a:r>
            <a:r>
              <a:rPr lang="en-GB" sz="1000" dirty="0"/>
              <a:t>, 34(20). </a:t>
            </a:r>
          </a:p>
          <a:p>
            <a:r>
              <a:rPr lang="en-GB" sz="1000" dirty="0" err="1"/>
              <a:t>Brocca</a:t>
            </a:r>
            <a:r>
              <a:rPr lang="en-GB" sz="1000" dirty="0"/>
              <a:t>, L., </a:t>
            </a:r>
            <a:r>
              <a:rPr lang="en-GB" sz="1000" dirty="0" err="1"/>
              <a:t>Melone</a:t>
            </a:r>
            <a:r>
              <a:rPr lang="en-GB" sz="1000" dirty="0"/>
              <a:t>, F., </a:t>
            </a:r>
            <a:r>
              <a:rPr lang="en-GB" sz="1000" dirty="0" err="1"/>
              <a:t>Moramarco</a:t>
            </a:r>
            <a:r>
              <a:rPr lang="en-GB" sz="1000" dirty="0"/>
              <a:t>, T., Wagner, W. and </a:t>
            </a:r>
            <a:r>
              <a:rPr lang="en-GB" sz="1000" dirty="0" err="1"/>
              <a:t>Hasenauer</a:t>
            </a:r>
            <a:r>
              <a:rPr lang="en-GB" sz="1000" dirty="0"/>
              <a:t>, S., 2010. ASCAT soil wetness index validation through in situ and </a:t>
            </a:r>
            <a:r>
              <a:rPr lang="en-GB" sz="1000" dirty="0" err="1"/>
              <a:t>modeled</a:t>
            </a:r>
            <a:r>
              <a:rPr lang="en-GB" sz="1000" dirty="0"/>
              <a:t> soil moisture data in central Italy. </a:t>
            </a:r>
            <a:r>
              <a:rPr lang="en-GB" sz="1000" i="1" dirty="0"/>
              <a:t>Remote Sensing of Environment, </a:t>
            </a:r>
            <a:r>
              <a:rPr lang="en-GB" sz="1000" dirty="0"/>
              <a:t>114(11), pp.2745-2755. </a:t>
            </a:r>
          </a:p>
          <a:p>
            <a:r>
              <a:rPr lang="en-GB" sz="1000" dirty="0"/>
              <a:t>de </a:t>
            </a:r>
            <a:r>
              <a:rPr lang="en-GB" sz="1000" dirty="0" err="1"/>
              <a:t>Rosnay</a:t>
            </a:r>
            <a:r>
              <a:rPr lang="en-GB" sz="1000" dirty="0"/>
              <a:t>, P., M. </a:t>
            </a:r>
            <a:r>
              <a:rPr lang="en-GB" sz="1000" dirty="0" err="1"/>
              <a:t>Drusch</a:t>
            </a:r>
            <a:r>
              <a:rPr lang="en-GB" sz="1000" dirty="0"/>
              <a:t>, D. </a:t>
            </a:r>
            <a:r>
              <a:rPr lang="en-GB" sz="1000" dirty="0" err="1"/>
              <a:t>Vasiljevic</a:t>
            </a:r>
            <a:r>
              <a:rPr lang="en-GB" sz="1000" dirty="0"/>
              <a:t>, G. Balsamo, C. </a:t>
            </a:r>
            <a:r>
              <a:rPr lang="en-GB" sz="1000" dirty="0" err="1"/>
              <a:t>Albergel</a:t>
            </a:r>
            <a:r>
              <a:rPr lang="en-GB" sz="1000" dirty="0"/>
              <a:t>, and L. Isaksen, 2013: A simplified extended Kalman filter for the global operational soil moisture analysis at ECMWF. </a:t>
            </a:r>
            <a:r>
              <a:rPr lang="en-GB" sz="1000" i="1" dirty="0"/>
              <a:t>Quart. J. Roy. Meteor. Soc</a:t>
            </a:r>
            <a:r>
              <a:rPr lang="en-GB" sz="1000" dirty="0"/>
              <a:t>., 139, 1199–1213, https://</a:t>
            </a:r>
            <a:r>
              <a:rPr lang="en-GB" sz="1000" dirty="0" err="1"/>
              <a:t>doi.org</a:t>
            </a:r>
            <a:r>
              <a:rPr lang="en-GB" sz="1000" dirty="0"/>
              <a:t>/ 10.1002/qj.2023. </a:t>
            </a:r>
          </a:p>
          <a:p>
            <a:r>
              <a:rPr lang="en-GB" sz="1000" dirty="0"/>
              <a:t>Dorigo, W.A., Wagner, W., </a:t>
            </a:r>
            <a:r>
              <a:rPr lang="en-GB" sz="1000" dirty="0" err="1"/>
              <a:t>Hohensinn</a:t>
            </a:r>
            <a:r>
              <a:rPr lang="en-GB" sz="1000" dirty="0"/>
              <a:t>, R., Hahn, S., </a:t>
            </a:r>
            <a:r>
              <a:rPr lang="en-GB" sz="1000" dirty="0" err="1"/>
              <a:t>Paulik</a:t>
            </a:r>
            <a:r>
              <a:rPr lang="en-GB" sz="1000" dirty="0"/>
              <a:t>, C., </a:t>
            </a:r>
            <a:r>
              <a:rPr lang="en-GB" sz="1000" dirty="0" err="1"/>
              <a:t>Xaver</a:t>
            </a:r>
            <a:r>
              <a:rPr lang="en-GB" sz="1000" dirty="0"/>
              <a:t>, A., Gruber, A., </a:t>
            </a:r>
            <a:r>
              <a:rPr lang="en-GB" sz="1000" dirty="0" err="1"/>
              <a:t>Drusch</a:t>
            </a:r>
            <a:r>
              <a:rPr lang="en-GB" sz="1000" dirty="0"/>
              <a:t>, M., Mecklenburg, S., van </a:t>
            </a:r>
            <a:r>
              <a:rPr lang="en-GB" sz="1000" dirty="0" err="1"/>
              <a:t>Oevelen</a:t>
            </a:r>
            <a:r>
              <a:rPr lang="en-GB" sz="1000" dirty="0"/>
              <a:t>, P., </a:t>
            </a:r>
            <a:r>
              <a:rPr lang="en-GB" sz="1000" dirty="0" err="1"/>
              <a:t>Robock</a:t>
            </a:r>
            <a:r>
              <a:rPr lang="en-GB" sz="1000" dirty="0"/>
              <a:t>, A., and Jackson, T., Jackson, T. (2011). "The International Soil Moisture Network: A data hosting facility for global in situ soil moisture measurements", </a:t>
            </a:r>
            <a:r>
              <a:rPr lang="en-GB" sz="1000" i="1" dirty="0"/>
              <a:t>Hydrology and Earth System Sciences </a:t>
            </a:r>
            <a:r>
              <a:rPr lang="en-GB" sz="1000" dirty="0"/>
              <a:t>15 (5), pp. 1675-1698. 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/>
              <a:t>Fairbairn, D., de </a:t>
            </a:r>
            <a:r>
              <a:rPr lang="en-GB" sz="1000" dirty="0" err="1"/>
              <a:t>Ronsay</a:t>
            </a:r>
            <a:r>
              <a:rPr lang="en-GB" sz="1000" dirty="0"/>
              <a:t>, P. and P. Browne, “The new stand-alone surface analysis at ECMWF: Implications for land-atmosphere DA coupling,” J. Hydrometeor., </a:t>
            </a:r>
            <a:r>
              <a:rPr lang="en-GB" sz="1000" dirty="0" err="1"/>
              <a:t>doi</a:t>
            </a:r>
            <a:r>
              <a:rPr lang="en-GB" sz="1000" dirty="0"/>
              <a:t>: 10.1175/JHM-D-19-0074.1, 2019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3108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056C-E3E7-4769-B566-970C8BFED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47F52-6C95-4210-9E8C-3EED28F5E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/>
              <a:t>H SAF, “</a:t>
            </a:r>
            <a:r>
              <a:rPr lang="en-GB" sz="1000" dirty="0" err="1"/>
              <a:t>Scatterometer</a:t>
            </a:r>
            <a:r>
              <a:rPr lang="en-GB" sz="1000" dirty="0"/>
              <a:t> Root Zone Soil Moisture Data Record (1992-2014) at 16 km resolution, based on ERS/SCAT and </a:t>
            </a:r>
            <a:r>
              <a:rPr lang="en-GB" sz="1000" dirty="0" err="1"/>
              <a:t>Metop</a:t>
            </a:r>
            <a:r>
              <a:rPr lang="en-GB" sz="1000" dirty="0"/>
              <a:t> ASCAT assimilation (H27).” EUMETSAT SAF on Support to Operational Hydrology and Water Management, 2015, DOI: 10.15770/EUM_SAF_H_0003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Massari</a:t>
            </a:r>
            <a:r>
              <a:rPr lang="en-GB" sz="1000" dirty="0"/>
              <a:t>, C., </a:t>
            </a:r>
            <a:r>
              <a:rPr lang="en-GB" sz="1000" dirty="0" err="1"/>
              <a:t>Brocca</a:t>
            </a:r>
            <a:r>
              <a:rPr lang="en-GB" sz="1000" dirty="0"/>
              <a:t>, L., Ciabatta, L., </a:t>
            </a:r>
            <a:r>
              <a:rPr lang="en-GB" sz="1000" dirty="0" err="1"/>
              <a:t>Moramarco</a:t>
            </a:r>
            <a:r>
              <a:rPr lang="en-GB" sz="1000" dirty="0"/>
              <a:t>, T., </a:t>
            </a:r>
            <a:r>
              <a:rPr lang="en-GB" sz="1000" dirty="0" err="1"/>
              <a:t>Gabellani</a:t>
            </a:r>
            <a:r>
              <a:rPr lang="en-GB" sz="1000" dirty="0"/>
              <a:t>, S., </a:t>
            </a:r>
            <a:r>
              <a:rPr lang="en-GB" sz="1000" dirty="0" err="1"/>
              <a:t>Albergel</a:t>
            </a:r>
            <a:r>
              <a:rPr lang="en-GB" sz="1000" dirty="0"/>
              <a:t>, C., De </a:t>
            </a:r>
            <a:r>
              <a:rPr lang="en-GB" sz="1000" dirty="0" err="1"/>
              <a:t>Rosnay</a:t>
            </a:r>
            <a:r>
              <a:rPr lang="en-GB" sz="1000" dirty="0"/>
              <a:t>, P., </a:t>
            </a:r>
            <a:r>
              <a:rPr lang="en-GB" sz="1000" dirty="0" err="1"/>
              <a:t>Puca</a:t>
            </a:r>
            <a:r>
              <a:rPr lang="en-GB" sz="1000" dirty="0"/>
              <a:t>, S. and Wagner, W., 2015. The use of H-SAF soil moisture products for operational hydrology: flood modelling over Italy. </a:t>
            </a:r>
            <a:r>
              <a:rPr lang="en-GB" sz="1000" i="1" dirty="0"/>
              <a:t>Hydrology</a:t>
            </a:r>
            <a:r>
              <a:rPr lang="en-GB" sz="1000" dirty="0"/>
              <a:t>, 2(1), pp.2-22.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 err="1"/>
              <a:t>Naeimi</a:t>
            </a:r>
            <a:r>
              <a:rPr lang="en-GB" sz="1000" dirty="0"/>
              <a:t>, V., </a:t>
            </a:r>
            <a:r>
              <a:rPr lang="en-GB" sz="1000" dirty="0" err="1"/>
              <a:t>Bartalis</a:t>
            </a:r>
            <a:r>
              <a:rPr lang="en-GB" sz="1000" dirty="0"/>
              <a:t>, Z. and Wagner, W., 2009. ASCAT soil moisture: An assessment of the data quality and consistency with the ERS </a:t>
            </a:r>
            <a:r>
              <a:rPr lang="en-GB" sz="1000" dirty="0" err="1"/>
              <a:t>scatterometer</a:t>
            </a:r>
            <a:r>
              <a:rPr lang="en-GB" sz="1000" dirty="0"/>
              <a:t> heritage. </a:t>
            </a:r>
            <a:r>
              <a:rPr lang="en-GB" sz="1000" i="1" dirty="0"/>
              <a:t>J. Hydrometeor</a:t>
            </a:r>
            <a:r>
              <a:rPr lang="en-GB" sz="1000" dirty="0"/>
              <a:t>., 10(2), pp.555-563. 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000" dirty="0"/>
              <a:t>Struzik, P. and </a:t>
            </a:r>
            <a:r>
              <a:rPr lang="en-GB" sz="1000" dirty="0" err="1"/>
              <a:t>Kępińska-Kasprzak</a:t>
            </a:r>
            <a:r>
              <a:rPr lang="en-GB" sz="1000" dirty="0"/>
              <a:t>, M., 2016. Use of conventional and satellite data for estimation of evapotranspiration spatial and temporal pattern. </a:t>
            </a:r>
            <a:r>
              <a:rPr lang="en-GB" sz="1000" i="1" dirty="0"/>
              <a:t>Meteorology Hydrology and Water Management</a:t>
            </a:r>
            <a:r>
              <a:rPr lang="en-GB" sz="1000" dirty="0"/>
              <a:t>. Research and Operational Applications, 4.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150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08485" y="208242"/>
            <a:ext cx="9071610" cy="1261695"/>
          </a:xfrm>
        </p:spPr>
        <p:txBody>
          <a:bodyPr>
            <a:noAutofit/>
          </a:bodyPr>
          <a:lstStyle/>
          <a:p>
            <a:pPr algn="l" hangingPunct="1"/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dirty="0">
                <a:latin typeface="+mn-lt"/>
                <a:ea typeface="+mn-ea"/>
                <a:cs typeface="+mn-cs"/>
              </a:rPr>
            </a:br>
            <a:br>
              <a:rPr lang="en-GB" b="1" dirty="0">
                <a:latin typeface="+mn-lt"/>
                <a:ea typeface="+mn-ea"/>
                <a:cs typeface="+mn-cs"/>
              </a:rPr>
            </a:br>
            <a:r>
              <a:rPr lang="en-GB" b="1" dirty="0">
                <a:solidFill>
                  <a:srgbClr val="3C3C3C"/>
                </a:solidFill>
                <a:latin typeface="Calibri" pitchFamily="18"/>
              </a:rPr>
              <a:t>Introduction to data assimilation</a:t>
            </a:r>
            <a:br>
              <a:rPr lang="en-GB" b="1" dirty="0">
                <a:solidFill>
                  <a:srgbClr val="3C3C3C"/>
                </a:solidFill>
                <a:latin typeface="Calibri" pitchFamily="18"/>
              </a:rPr>
            </a:br>
            <a:endParaRPr lang="en-GB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6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224587" y="525618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latin typeface="Arial"/>
              </a:rPr>
              <a:t>ASCAT-derived observations</a:t>
            </a:r>
            <a:endParaRPr lang="en-US" sz="4399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477" y="1769251"/>
            <a:ext cx="9070328" cy="43836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200" spc="-1">
              <a:latin typeface="Arial"/>
            </a:endParaRPr>
          </a:p>
          <a:p>
            <a:endParaRPr lang="en-GB" sz="3200" spc="-1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504477" y="1769251"/>
            <a:ext cx="9070328" cy="43836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 marL="457152"/>
            <a:endParaRPr lang="en-GB" spc="-1">
              <a:latin typeface="Arial"/>
            </a:endParaRPr>
          </a:p>
          <a:p>
            <a:pPr marL="457152"/>
            <a:endParaRPr lang="en-GB" spc="-1">
              <a:latin typeface="Arial"/>
            </a:endParaRPr>
          </a:p>
          <a:p>
            <a:pPr marL="457152"/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pc="-1">
              <a:latin typeface="Arial"/>
            </a:endParaRPr>
          </a:p>
        </p:txBody>
      </p:sp>
      <p:sp>
        <p:nvSpPr>
          <p:cNvPr id="92" name="CustomShape 4"/>
          <p:cNvSpPr/>
          <p:nvPr/>
        </p:nvSpPr>
        <p:spPr>
          <a:xfrm>
            <a:off x="666099" y="1563713"/>
            <a:ext cx="9070328" cy="43836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pc="-1" dirty="0">
              <a:latin typeface="Arial"/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  <a:latin typeface="Calibri"/>
              </a:rPr>
              <a:t>Satellite derived global observations from the Advanced </a:t>
            </a:r>
            <a:r>
              <a:rPr lang="en-GB" sz="2000" spc="-1" dirty="0" err="1">
                <a:solidFill>
                  <a:srgbClr val="3C3C3C"/>
                </a:solidFill>
                <a:latin typeface="Calibri"/>
              </a:rPr>
              <a:t>Scatterometer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 (ASCAT) measure the top few centimetres of soil;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  <a:latin typeface="Calibri"/>
              </a:rPr>
              <a:t>Soil moisture derived from C-band low-frequency microwave signal using the change detection technique (Wagner </a:t>
            </a:r>
            <a:r>
              <a:rPr lang="en-GB" sz="2000" i="1" spc="-1" dirty="0">
                <a:solidFill>
                  <a:srgbClr val="3C3C3C"/>
                </a:solidFill>
                <a:latin typeface="Calibri"/>
              </a:rPr>
              <a:t>et al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., 1999; </a:t>
            </a:r>
            <a:r>
              <a:rPr lang="en-GB" sz="2000" spc="-1" dirty="0" err="1">
                <a:solidFill>
                  <a:srgbClr val="3C3C3C"/>
                </a:solidFill>
                <a:latin typeface="Calibri"/>
              </a:rPr>
              <a:t>Bartalis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 </a:t>
            </a:r>
            <a:r>
              <a:rPr lang="en-GB" sz="2000" i="1" spc="-1" dirty="0">
                <a:solidFill>
                  <a:srgbClr val="3C3C3C"/>
                </a:solidFill>
                <a:latin typeface="Calibri"/>
              </a:rPr>
              <a:t>et al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., 2007);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  <a:latin typeface="Calibri"/>
              </a:rPr>
              <a:t>ASCAT-derived surface soil moisture (SSM) observations are generally quite accurate (Unbiased RMSE of ~ 0.04 m</a:t>
            </a:r>
            <a:r>
              <a:rPr lang="en-GB" sz="2000" spc="-1" baseline="30000" dirty="0">
                <a:solidFill>
                  <a:srgbClr val="3C3C3C"/>
                </a:solidFill>
                <a:latin typeface="Calibri"/>
              </a:rPr>
              <a:t>3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/m</a:t>
            </a:r>
            <a:r>
              <a:rPr lang="en-GB" sz="2000" spc="-1" baseline="30000" dirty="0">
                <a:solidFill>
                  <a:srgbClr val="3C3C3C"/>
                </a:solidFill>
                <a:latin typeface="Calibri"/>
              </a:rPr>
              <a:t>3 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 according to </a:t>
            </a:r>
            <a:r>
              <a:rPr lang="en-GB" sz="2000" spc="-1" dirty="0" err="1">
                <a:solidFill>
                  <a:srgbClr val="3C3C3C"/>
                </a:solidFill>
                <a:latin typeface="Calibri"/>
              </a:rPr>
              <a:t>Brocca</a:t>
            </a:r>
            <a:r>
              <a:rPr lang="en-GB" sz="2000" spc="-1" dirty="0">
                <a:solidFill>
                  <a:srgbClr val="3C3C3C"/>
                </a:solidFill>
                <a:latin typeface="Calibri"/>
              </a:rPr>
              <a:t> et al. (2010));</a:t>
            </a: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  <a:latin typeface="Calibri"/>
              </a:rPr>
              <a:t>However, frequency of the observations is limited by the temporal sampling of the satellite swath (~ every 2 days globally);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  <a:latin typeface="Calibri"/>
              </a:rPr>
              <a:t>Observations are not able to detect frozen soil moisture content and are unreliable in highly vegetated regions (e.g. Amazon rainforest) and mountainous regions (e.g. Himalayas).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 marL="457152"/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11758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53317C-5BC0-4FAF-8DD2-288E55A2E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71" y="1481348"/>
            <a:ext cx="7923773" cy="3217704"/>
          </a:xfrm>
          <a:prstGeom prst="rect">
            <a:avLst/>
          </a:prstGeom>
        </p:spPr>
      </p:pic>
      <p:sp>
        <p:nvSpPr>
          <p:cNvPr id="4" name="TextShape 1">
            <a:extLst>
              <a:ext uri="{FF2B5EF4-FFF2-40B4-BE49-F238E27FC236}">
                <a16:creationId xmlns:a16="http://schemas.microsoft.com/office/drawing/2014/main" id="{53D1331E-03DA-4070-95A9-E734445B6364}"/>
              </a:ext>
            </a:extLst>
          </p:cNvPr>
          <p:cNvSpPr txBox="1"/>
          <p:nvPr/>
        </p:nvSpPr>
        <p:spPr>
          <a:xfrm>
            <a:off x="224587" y="525618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latin typeface="Arial"/>
              </a:rPr>
              <a:t>ASCAT observation accuracy</a:t>
            </a:r>
            <a:endParaRPr lang="en-US" sz="4399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9855BD-E952-4660-A622-0685D00C3E82}"/>
              </a:ext>
            </a:extLst>
          </p:cNvPr>
          <p:cNvSpPr/>
          <p:nvPr/>
        </p:nvSpPr>
        <p:spPr>
          <a:xfrm>
            <a:off x="869871" y="4967938"/>
            <a:ext cx="87121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r>
              <a:rPr lang="en-GB" sz="1400" spc="-1" dirty="0">
                <a:solidFill>
                  <a:srgbClr val="3C3C3C"/>
                </a:solidFill>
              </a:rPr>
              <a:t>Estimate of noise (%) in ASCAT-derived observations. From Figure 6 of Wagner et al (2013). Based upon the methods presented in </a:t>
            </a:r>
            <a:r>
              <a:rPr lang="en-GB" sz="1400" spc="-1" dirty="0" err="1">
                <a:solidFill>
                  <a:srgbClr val="3C3C3C"/>
                </a:solidFill>
              </a:rPr>
              <a:t>Naiemi</a:t>
            </a:r>
            <a:r>
              <a:rPr lang="en-GB" sz="1400" spc="-1" dirty="0">
                <a:solidFill>
                  <a:srgbClr val="3C3C3C"/>
                </a:solidFill>
              </a:rPr>
              <a:t> et al. (2009).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8989B2D-300C-4468-8211-DA783EA7919B}"/>
              </a:ext>
            </a:extLst>
          </p:cNvPr>
          <p:cNvSpPr/>
          <p:nvPr/>
        </p:nvSpPr>
        <p:spPr>
          <a:xfrm>
            <a:off x="3060650" y="3013869"/>
            <a:ext cx="998271" cy="8396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6B40DC2-C93F-4516-9FF3-DF6AF247225B}"/>
              </a:ext>
            </a:extLst>
          </p:cNvPr>
          <p:cNvSpPr/>
          <p:nvPr/>
        </p:nvSpPr>
        <p:spPr>
          <a:xfrm>
            <a:off x="5980289" y="2360794"/>
            <a:ext cx="538818" cy="587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F048A4-4704-408D-8273-EB5964DBF285}"/>
              </a:ext>
            </a:extLst>
          </p:cNvPr>
          <p:cNvSpPr/>
          <p:nvPr/>
        </p:nvSpPr>
        <p:spPr>
          <a:xfrm>
            <a:off x="654397" y="5759989"/>
            <a:ext cx="9143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FF0000"/>
                </a:solidFill>
              </a:rPr>
              <a:t>Most areas have a high signal-to-noise ratio. But observations in highly vegetated regions and mountainous regions are noisy. </a:t>
            </a:r>
          </a:p>
        </p:txBody>
      </p:sp>
    </p:spTree>
    <p:extLst>
      <p:ext uri="{BB962C8B-B14F-4D97-AF65-F5344CB8AC3E}">
        <p14:creationId xmlns:p14="http://schemas.microsoft.com/office/powerpoint/2010/main" val="313225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655C453D-D733-4979-B9E0-DBA868617A25}"/>
              </a:ext>
            </a:extLst>
          </p:cNvPr>
          <p:cNvSpPr txBox="1"/>
          <p:nvPr/>
        </p:nvSpPr>
        <p:spPr>
          <a:xfrm>
            <a:off x="224587" y="525618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latin typeface="Arial"/>
              </a:rPr>
              <a:t>Land surface models</a:t>
            </a:r>
            <a:endParaRPr lang="en-US" sz="4399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73C3C8-9E20-440C-A2CD-072C29ABFE7F}"/>
              </a:ext>
            </a:extLst>
          </p:cNvPr>
          <p:cNvSpPr/>
          <p:nvPr/>
        </p:nvSpPr>
        <p:spPr>
          <a:xfrm>
            <a:off x="823223" y="1787287"/>
            <a:ext cx="869353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Land surface models (LSMs) provide continuous and spatially complete estimates of root-zone soil moisture and other land related variables e.g. snow. They are forced by atmospheric variables, notably precipitation and radiative forcing;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Atmospheric forcing for LSMs typically comes from reanalyses or a Numerical Weather Prediction forecast;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LSMs require parameterizations (e.g. soil texture, vegetation type), which are not always accurate;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Errors in root-zone soil moisture from LSMs are significant in some regions due to model errors and/or errors in the atmospheric forcing.  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71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1DBE591A-2753-4AA0-96B9-75445E5BD6D8}"/>
              </a:ext>
            </a:extLst>
          </p:cNvPr>
          <p:cNvSpPr txBox="1"/>
          <p:nvPr/>
        </p:nvSpPr>
        <p:spPr>
          <a:xfrm>
            <a:off x="754036" y="604817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latin typeface="Arial"/>
              </a:rPr>
              <a:t>H-TESSEL land surface model</a:t>
            </a:r>
            <a:endParaRPr lang="en-US" sz="4399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711ED8-3D45-40D4-B770-A099BD0B5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518" y="1436718"/>
            <a:ext cx="7028712" cy="48096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2AF9D39-90FF-4832-ABF1-C411078C5A41}"/>
              </a:ext>
            </a:extLst>
          </p:cNvPr>
          <p:cNvSpPr/>
          <p:nvPr/>
        </p:nvSpPr>
        <p:spPr>
          <a:xfrm>
            <a:off x="754036" y="6208193"/>
            <a:ext cx="8329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Figure 1: Schematic representation of the structure of (a) TESSEL land-surface scheme and (b) spatial structure added for H-TESSEL. From Balsamo </a:t>
            </a:r>
            <a:r>
              <a:rPr lang="en-GB" i="1" dirty="0"/>
              <a:t>et al </a:t>
            </a:r>
            <a:r>
              <a:rPr lang="en-GB" dirty="0"/>
              <a:t>(2009).</a:t>
            </a:r>
          </a:p>
        </p:txBody>
      </p:sp>
    </p:spTree>
    <p:extLst>
      <p:ext uri="{BB962C8B-B14F-4D97-AF65-F5344CB8AC3E}">
        <p14:creationId xmlns:p14="http://schemas.microsoft.com/office/powerpoint/2010/main" val="36897824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15284</TotalTime>
  <Words>2808</Words>
  <Application>Microsoft Macintosh PowerPoint</Application>
  <PresentationFormat>Custom</PresentationFormat>
  <Paragraphs>645</Paragraphs>
  <Slides>41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Calibri</vt:lpstr>
      <vt:lpstr>DejaVu Sans</vt:lpstr>
      <vt:lpstr>Droid Sans Fallback</vt:lpstr>
      <vt:lpstr>FreeSans</vt:lpstr>
      <vt:lpstr>Liberation Sans</vt:lpstr>
      <vt:lpstr>Liberation Serif</vt:lpstr>
      <vt:lpstr>Times New Roman</vt:lpstr>
      <vt:lpstr>Wingdings</vt:lpstr>
      <vt:lpstr>Default</vt:lpstr>
      <vt:lpstr>Root zone soil moisture products based on scatterometer data  assimilation</vt:lpstr>
      <vt:lpstr>Contents</vt:lpstr>
      <vt:lpstr>         Introduction </vt:lpstr>
      <vt:lpstr>PowerPoint Presentation</vt:lpstr>
      <vt:lpstr>         Introduction to data assimilation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Section 1  NRT root-zone soil wetness index product (H14) </vt:lpstr>
      <vt:lpstr>PowerPoint Presentation</vt:lpstr>
      <vt:lpstr>H14 data assimilation</vt:lpstr>
      <vt:lpstr>H14 data assimilation</vt:lpstr>
      <vt:lpstr>H14 data assimilation</vt:lpstr>
      <vt:lpstr>H14 data assimilation</vt:lpstr>
      <vt:lpstr>H14 data assimilation</vt:lpstr>
      <vt:lpstr>PowerPoint Presentation</vt:lpstr>
      <vt:lpstr>PowerPoint Presentation</vt:lpstr>
      <vt:lpstr>CDOP-3 developments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Section 2  Data record root-zone soil wetness index product  (H27/H140) </vt:lpstr>
      <vt:lpstr>PowerPoint Presentation</vt:lpstr>
      <vt:lpstr>PowerPoint Presentation</vt:lpstr>
      <vt:lpstr>PowerPoint Presentation</vt:lpstr>
      <vt:lpstr>New H SAF RZSM data record (1992-2018)</vt:lpstr>
      <vt:lpstr>           Section 3  Format and documentation </vt:lpstr>
      <vt:lpstr>PowerPoint Presentation</vt:lpstr>
      <vt:lpstr>PowerPoint Presentation</vt:lpstr>
      <vt:lpstr>PowerPoint Presentation</vt:lpstr>
      <vt:lpstr>           Section 5  Summary and future work</vt:lpstr>
      <vt:lpstr>      </vt:lpstr>
      <vt:lpstr>Future products</vt:lpstr>
      <vt:lpstr>Future products</vt:lpstr>
      <vt:lpstr>References</vt:lpstr>
      <vt:lpstr>References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moisture validation and “skip-4DVar” offline surface analysis</dc:title>
  <dc:creator>David Fairbairn</dc:creator>
  <cp:lastModifiedBy>Microsoft Office User</cp:lastModifiedBy>
  <cp:revision>453</cp:revision>
  <dcterms:created xsi:type="dcterms:W3CDTF">2017-09-07T14:47:44Z</dcterms:created>
  <dcterms:modified xsi:type="dcterms:W3CDTF">2019-11-05T12:39:37Z</dcterms:modified>
</cp:coreProperties>
</file>