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6"/>
  </p:notesMasterIdLst>
  <p:handoutMasterIdLst>
    <p:handoutMasterId r:id="rId37"/>
  </p:handoutMasterIdLst>
  <p:sldIdLst>
    <p:sldId id="256" r:id="rId5"/>
    <p:sldId id="530" r:id="rId6"/>
    <p:sldId id="506" r:id="rId7"/>
    <p:sldId id="487" r:id="rId8"/>
    <p:sldId id="531" r:id="rId9"/>
    <p:sldId id="532" r:id="rId10"/>
    <p:sldId id="523" r:id="rId11"/>
    <p:sldId id="524" r:id="rId12"/>
    <p:sldId id="525" r:id="rId13"/>
    <p:sldId id="526" r:id="rId14"/>
    <p:sldId id="549" r:id="rId15"/>
    <p:sldId id="534" r:id="rId16"/>
    <p:sldId id="550" r:id="rId17"/>
    <p:sldId id="512" r:id="rId18"/>
    <p:sldId id="513" r:id="rId19"/>
    <p:sldId id="533" r:id="rId20"/>
    <p:sldId id="536" r:id="rId21"/>
    <p:sldId id="379" r:id="rId22"/>
    <p:sldId id="413" r:id="rId23"/>
    <p:sldId id="515" r:id="rId24"/>
    <p:sldId id="548" r:id="rId25"/>
    <p:sldId id="552" r:id="rId26"/>
    <p:sldId id="551" r:id="rId27"/>
    <p:sldId id="543" r:id="rId28"/>
    <p:sldId id="547" r:id="rId29"/>
    <p:sldId id="544" r:id="rId30"/>
    <p:sldId id="542" r:id="rId31"/>
    <p:sldId id="546" r:id="rId32"/>
    <p:sldId id="541" r:id="rId33"/>
    <p:sldId id="540" r:id="rId34"/>
    <p:sldId id="538" r:id="rId35"/>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FF00"/>
    <a:srgbClr val="0000FF"/>
    <a:srgbClr val="00FFFF"/>
    <a:srgbClr val="008000"/>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DA7735-2254-444D-AC4D-C8D652081B20}" v="7" dt="2022-06-24T08:20:23.830"/>
    <p1510:client id="{253E9660-A3DB-9C47-BF86-55D7D8B09C56}" v="123" dt="2022-06-23T22:13:23.967"/>
    <p1510:client id="{A89208CF-304D-C608-3F78-7AB492012358}" v="69" dt="2022-06-28T14:29:20.5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756" y="108"/>
      </p:cViewPr>
      <p:guideLst>
        <p:guide orient="horz" pos="2160"/>
        <p:guide pos="3838"/>
      </p:guideLst>
    </p:cSldViewPr>
  </p:slideViewPr>
  <p:notesTextViewPr>
    <p:cViewPr>
      <p:scale>
        <a:sx n="3" d="2"/>
        <a:sy n="3" d="2"/>
      </p:scale>
      <p:origin x="0" y="0"/>
    </p:cViewPr>
  </p:notesTextViewPr>
  <p:sorterViewPr>
    <p:cViewPr>
      <p:scale>
        <a:sx n="46" d="100"/>
        <a:sy n="4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in Hogan" userId="e4b01162-5616-4fa8-93cd-73a294732d4a" providerId="ADAL" clId="{0DDA7735-2254-444D-AC4D-C8D652081B20}"/>
    <pc:docChg chg="undo custSel addSld delSld modSld sldOrd delMainMaster">
      <pc:chgData name="Robin Hogan" userId="e4b01162-5616-4fa8-93cd-73a294732d4a" providerId="ADAL" clId="{0DDA7735-2254-444D-AC4D-C8D652081B20}" dt="2022-06-24T08:20:46.037" v="909" actId="20577"/>
      <pc:docMkLst>
        <pc:docMk/>
      </pc:docMkLst>
      <pc:sldChg chg="modSp mod">
        <pc:chgData name="Robin Hogan" userId="e4b01162-5616-4fa8-93cd-73a294732d4a" providerId="ADAL" clId="{0DDA7735-2254-444D-AC4D-C8D652081B20}" dt="2022-06-20T13:03:44.656" v="110" actId="1035"/>
        <pc:sldMkLst>
          <pc:docMk/>
          <pc:sldMk cId="0" sldId="256"/>
        </pc:sldMkLst>
        <pc:spChg chg="mod">
          <ac:chgData name="Robin Hogan" userId="e4b01162-5616-4fa8-93cd-73a294732d4a" providerId="ADAL" clId="{0DDA7735-2254-444D-AC4D-C8D652081B20}" dt="2022-06-20T13:03:44.656" v="110" actId="1035"/>
          <ac:spMkLst>
            <pc:docMk/>
            <pc:sldMk cId="0" sldId="256"/>
            <ac:spMk id="10" creationId="{00000000-0000-0000-0000-000000000000}"/>
          </ac:spMkLst>
        </pc:spChg>
        <pc:spChg chg="mod">
          <ac:chgData name="Robin Hogan" userId="e4b01162-5616-4fa8-93cd-73a294732d4a" providerId="ADAL" clId="{0DDA7735-2254-444D-AC4D-C8D652081B20}" dt="2022-06-20T13:03:32.610" v="102" actId="1076"/>
          <ac:spMkLst>
            <pc:docMk/>
            <pc:sldMk cId="0" sldId="256"/>
            <ac:spMk id="12" creationId="{00000000-0000-0000-0000-000000000000}"/>
          </ac:spMkLst>
        </pc:spChg>
      </pc:sldChg>
      <pc:sldChg chg="del">
        <pc:chgData name="Robin Hogan" userId="e4b01162-5616-4fa8-93cd-73a294732d4a" providerId="ADAL" clId="{0DDA7735-2254-444D-AC4D-C8D652081B20}" dt="2022-06-18T16:57:46.515" v="0" actId="47"/>
        <pc:sldMkLst>
          <pc:docMk/>
          <pc:sldMk cId="3949190721" sldId="260"/>
        </pc:sldMkLst>
      </pc:sldChg>
      <pc:sldChg chg="ord">
        <pc:chgData name="Robin Hogan" userId="e4b01162-5616-4fa8-93cd-73a294732d4a" providerId="ADAL" clId="{0DDA7735-2254-444D-AC4D-C8D652081B20}" dt="2022-06-20T13:19:22.394" v="136"/>
        <pc:sldMkLst>
          <pc:docMk/>
          <pc:sldMk cId="913090605" sldId="379"/>
        </pc:sldMkLst>
      </pc:sldChg>
      <pc:sldChg chg="ord">
        <pc:chgData name="Robin Hogan" userId="e4b01162-5616-4fa8-93cd-73a294732d4a" providerId="ADAL" clId="{0DDA7735-2254-444D-AC4D-C8D652081B20}" dt="2022-06-20T13:19:24.626" v="138"/>
        <pc:sldMkLst>
          <pc:docMk/>
          <pc:sldMk cId="2958536053" sldId="413"/>
        </pc:sldMkLst>
      </pc:sldChg>
      <pc:sldChg chg="modSp mod">
        <pc:chgData name="Robin Hogan" userId="e4b01162-5616-4fa8-93cd-73a294732d4a" providerId="ADAL" clId="{0DDA7735-2254-444D-AC4D-C8D652081B20}" dt="2022-06-24T08:04:01.834" v="847" actId="6549"/>
        <pc:sldMkLst>
          <pc:docMk/>
          <pc:sldMk cId="2616155377" sldId="512"/>
        </pc:sldMkLst>
        <pc:spChg chg="mod">
          <ac:chgData name="Robin Hogan" userId="e4b01162-5616-4fa8-93cd-73a294732d4a" providerId="ADAL" clId="{0DDA7735-2254-444D-AC4D-C8D652081B20}" dt="2022-06-24T08:04:01.834" v="847" actId="6549"/>
          <ac:spMkLst>
            <pc:docMk/>
            <pc:sldMk cId="2616155377" sldId="512"/>
            <ac:spMk id="3" creationId="{B1DD271E-FF99-4F3F-AEAB-1614895D84B6}"/>
          </ac:spMkLst>
        </pc:spChg>
      </pc:sldChg>
      <pc:sldChg chg="del">
        <pc:chgData name="Robin Hogan" userId="e4b01162-5616-4fa8-93cd-73a294732d4a" providerId="ADAL" clId="{0DDA7735-2254-444D-AC4D-C8D652081B20}" dt="2022-06-18T16:58:12.110" v="2" actId="47"/>
        <pc:sldMkLst>
          <pc:docMk/>
          <pc:sldMk cId="813641491" sldId="517"/>
        </pc:sldMkLst>
      </pc:sldChg>
      <pc:sldChg chg="del">
        <pc:chgData name="Robin Hogan" userId="e4b01162-5616-4fa8-93cd-73a294732d4a" providerId="ADAL" clId="{0DDA7735-2254-444D-AC4D-C8D652081B20}" dt="2022-06-18T16:57:53.169" v="1" actId="47"/>
        <pc:sldMkLst>
          <pc:docMk/>
          <pc:sldMk cId="923856801" sldId="520"/>
        </pc:sldMkLst>
      </pc:sldChg>
      <pc:sldChg chg="modSp mod">
        <pc:chgData name="Robin Hogan" userId="e4b01162-5616-4fa8-93cd-73a294732d4a" providerId="ADAL" clId="{0DDA7735-2254-444D-AC4D-C8D652081B20}" dt="2022-06-20T13:44:02.074" v="225" actId="732"/>
        <pc:sldMkLst>
          <pc:docMk/>
          <pc:sldMk cId="3411256108" sldId="524"/>
        </pc:sldMkLst>
        <pc:picChg chg="mod modCrop">
          <ac:chgData name="Robin Hogan" userId="e4b01162-5616-4fa8-93cd-73a294732d4a" providerId="ADAL" clId="{0DDA7735-2254-444D-AC4D-C8D652081B20}" dt="2022-06-20T13:44:02.074" v="225" actId="732"/>
          <ac:picMkLst>
            <pc:docMk/>
            <pc:sldMk cId="3411256108" sldId="524"/>
            <ac:picMk id="8" creationId="{BD6E3512-8C09-4E1F-BC5E-B63FBD93FC62}"/>
          </ac:picMkLst>
        </pc:picChg>
      </pc:sldChg>
      <pc:sldChg chg="addSp delSp modSp mod ord">
        <pc:chgData name="Robin Hogan" userId="e4b01162-5616-4fa8-93cd-73a294732d4a" providerId="ADAL" clId="{0DDA7735-2254-444D-AC4D-C8D652081B20}" dt="2022-06-20T13:54:12.008" v="227" actId="14100"/>
        <pc:sldMkLst>
          <pc:docMk/>
          <pc:sldMk cId="93800100" sldId="526"/>
        </pc:sldMkLst>
        <pc:spChg chg="mod">
          <ac:chgData name="Robin Hogan" userId="e4b01162-5616-4fa8-93cd-73a294732d4a" providerId="ADAL" clId="{0DDA7735-2254-444D-AC4D-C8D652081B20}" dt="2022-06-20T13:36:22.445" v="166" actId="6549"/>
          <ac:spMkLst>
            <pc:docMk/>
            <pc:sldMk cId="93800100" sldId="526"/>
            <ac:spMk id="2" creationId="{63C22338-7F1D-4D8A-8BF2-31F09A2C6AB8}"/>
          </ac:spMkLst>
        </pc:spChg>
        <pc:spChg chg="mod">
          <ac:chgData name="Robin Hogan" userId="e4b01162-5616-4fa8-93cd-73a294732d4a" providerId="ADAL" clId="{0DDA7735-2254-444D-AC4D-C8D652081B20}" dt="2022-06-20T13:39:15.295" v="218" actId="1076"/>
          <ac:spMkLst>
            <pc:docMk/>
            <pc:sldMk cId="93800100" sldId="526"/>
            <ac:spMk id="10" creationId="{DAD30498-C2B0-4AF2-80A6-298DB8FF70F8}"/>
          </ac:spMkLst>
        </pc:spChg>
        <pc:picChg chg="del mod modCrop">
          <ac:chgData name="Robin Hogan" userId="e4b01162-5616-4fa8-93cd-73a294732d4a" providerId="ADAL" clId="{0DDA7735-2254-444D-AC4D-C8D652081B20}" dt="2022-06-20T13:35:41.948" v="154" actId="478"/>
          <ac:picMkLst>
            <pc:docMk/>
            <pc:sldMk cId="93800100" sldId="526"/>
            <ac:picMk id="6" creationId="{89F51700-67A7-4485-B7E3-251E04984BC1}"/>
          </ac:picMkLst>
        </pc:picChg>
        <pc:picChg chg="add mod modCrop">
          <ac:chgData name="Robin Hogan" userId="e4b01162-5616-4fa8-93cd-73a294732d4a" providerId="ADAL" clId="{0DDA7735-2254-444D-AC4D-C8D652081B20}" dt="2022-06-20T13:54:12.008" v="227" actId="14100"/>
          <ac:picMkLst>
            <pc:docMk/>
            <pc:sldMk cId="93800100" sldId="526"/>
            <ac:picMk id="8" creationId="{A5DCA311-ABDF-0BA2-93ED-257A01EDF18F}"/>
          </ac:picMkLst>
        </pc:picChg>
        <pc:picChg chg="add mod modCrop">
          <ac:chgData name="Robin Hogan" userId="e4b01162-5616-4fa8-93cd-73a294732d4a" providerId="ADAL" clId="{0DDA7735-2254-444D-AC4D-C8D652081B20}" dt="2022-06-20T13:39:16.944" v="219" actId="1076"/>
          <ac:picMkLst>
            <pc:docMk/>
            <pc:sldMk cId="93800100" sldId="526"/>
            <ac:picMk id="11" creationId="{B1E6D63F-B1FE-F56C-EEE8-56082EF3E7E1}"/>
          </ac:picMkLst>
        </pc:picChg>
      </pc:sldChg>
      <pc:sldChg chg="del">
        <pc:chgData name="Robin Hogan" userId="e4b01162-5616-4fa8-93cd-73a294732d4a" providerId="ADAL" clId="{0DDA7735-2254-444D-AC4D-C8D652081B20}" dt="2022-06-24T08:15:22.085" v="849" actId="47"/>
        <pc:sldMkLst>
          <pc:docMk/>
          <pc:sldMk cId="2824173205" sldId="528"/>
        </pc:sldMkLst>
      </pc:sldChg>
      <pc:sldChg chg="ord">
        <pc:chgData name="Robin Hogan" userId="e4b01162-5616-4fa8-93cd-73a294732d4a" providerId="ADAL" clId="{0DDA7735-2254-444D-AC4D-C8D652081B20}" dt="2022-06-20T13:14:52.194" v="118"/>
        <pc:sldMkLst>
          <pc:docMk/>
          <pc:sldMk cId="2348102482" sldId="529"/>
        </pc:sldMkLst>
      </pc:sldChg>
      <pc:sldChg chg="modSp mod">
        <pc:chgData name="Robin Hogan" userId="e4b01162-5616-4fa8-93cd-73a294732d4a" providerId="ADAL" clId="{0DDA7735-2254-444D-AC4D-C8D652081B20}" dt="2022-06-20T13:43:39.463" v="224" actId="732"/>
        <pc:sldMkLst>
          <pc:docMk/>
          <pc:sldMk cId="3671210495" sldId="531"/>
        </pc:sldMkLst>
        <pc:picChg chg="mod modCrop">
          <ac:chgData name="Robin Hogan" userId="e4b01162-5616-4fa8-93cd-73a294732d4a" providerId="ADAL" clId="{0DDA7735-2254-444D-AC4D-C8D652081B20}" dt="2022-06-20T13:43:39.463" v="224" actId="732"/>
          <ac:picMkLst>
            <pc:docMk/>
            <pc:sldMk cId="3671210495" sldId="531"/>
            <ac:picMk id="8" creationId="{BD6E3512-8C09-4E1F-BC5E-B63FBD93FC62}"/>
          </ac:picMkLst>
        </pc:picChg>
      </pc:sldChg>
      <pc:sldChg chg="ord">
        <pc:chgData name="Robin Hogan" userId="e4b01162-5616-4fa8-93cd-73a294732d4a" providerId="ADAL" clId="{0DDA7735-2254-444D-AC4D-C8D652081B20}" dt="2022-06-20T13:14:28.966" v="112"/>
        <pc:sldMkLst>
          <pc:docMk/>
          <pc:sldMk cId="4042894534" sldId="535"/>
        </pc:sldMkLst>
      </pc:sldChg>
      <pc:sldChg chg="ord">
        <pc:chgData name="Robin Hogan" userId="e4b01162-5616-4fa8-93cd-73a294732d4a" providerId="ADAL" clId="{0DDA7735-2254-444D-AC4D-C8D652081B20}" dt="2022-06-20T13:42:23.946" v="223"/>
        <pc:sldMkLst>
          <pc:docMk/>
          <pc:sldMk cId="0" sldId="536"/>
        </pc:sldMkLst>
      </pc:sldChg>
      <pc:sldChg chg="ord">
        <pc:chgData name="Robin Hogan" userId="e4b01162-5616-4fa8-93cd-73a294732d4a" providerId="ADAL" clId="{0DDA7735-2254-444D-AC4D-C8D652081B20}" dt="2022-06-20T13:16:52.141" v="132"/>
        <pc:sldMkLst>
          <pc:docMk/>
          <pc:sldMk cId="3513446793" sldId="538"/>
        </pc:sldMkLst>
      </pc:sldChg>
      <pc:sldChg chg="ord">
        <pc:chgData name="Robin Hogan" userId="e4b01162-5616-4fa8-93cd-73a294732d4a" providerId="ADAL" clId="{0DDA7735-2254-444D-AC4D-C8D652081B20}" dt="2022-06-20T13:17:09.668" v="134"/>
        <pc:sldMkLst>
          <pc:docMk/>
          <pc:sldMk cId="2192612943" sldId="539"/>
        </pc:sldMkLst>
      </pc:sldChg>
      <pc:sldChg chg="ord">
        <pc:chgData name="Robin Hogan" userId="e4b01162-5616-4fa8-93cd-73a294732d4a" providerId="ADAL" clId="{0DDA7735-2254-444D-AC4D-C8D652081B20}" dt="2022-06-20T13:16:32.139" v="130"/>
        <pc:sldMkLst>
          <pc:docMk/>
          <pc:sldMk cId="227376691" sldId="540"/>
        </pc:sldMkLst>
      </pc:sldChg>
      <pc:sldChg chg="ord">
        <pc:chgData name="Robin Hogan" userId="e4b01162-5616-4fa8-93cd-73a294732d4a" providerId="ADAL" clId="{0DDA7735-2254-444D-AC4D-C8D652081B20}" dt="2022-06-20T13:16:30.459" v="128"/>
        <pc:sldMkLst>
          <pc:docMk/>
          <pc:sldMk cId="3356956970" sldId="541"/>
        </pc:sldMkLst>
      </pc:sldChg>
      <pc:sldChg chg="ord">
        <pc:chgData name="Robin Hogan" userId="e4b01162-5616-4fa8-93cd-73a294732d4a" providerId="ADAL" clId="{0DDA7735-2254-444D-AC4D-C8D652081B20}" dt="2022-06-20T13:16:27.268" v="124"/>
        <pc:sldMkLst>
          <pc:docMk/>
          <pc:sldMk cId="1862879446" sldId="542"/>
        </pc:sldMkLst>
      </pc:sldChg>
      <pc:sldChg chg="ord">
        <pc:chgData name="Robin Hogan" userId="e4b01162-5616-4fa8-93cd-73a294732d4a" providerId="ADAL" clId="{0DDA7735-2254-444D-AC4D-C8D652081B20}" dt="2022-06-20T13:14:48.363" v="116"/>
        <pc:sldMkLst>
          <pc:docMk/>
          <pc:sldMk cId="2560643431" sldId="543"/>
        </pc:sldMkLst>
      </pc:sldChg>
      <pc:sldChg chg="ord">
        <pc:chgData name="Robin Hogan" userId="e4b01162-5616-4fa8-93cd-73a294732d4a" providerId="ADAL" clId="{0DDA7735-2254-444D-AC4D-C8D652081B20}" dt="2022-06-20T13:15:02.626" v="122"/>
        <pc:sldMkLst>
          <pc:docMk/>
          <pc:sldMk cId="3389924312" sldId="544"/>
        </pc:sldMkLst>
      </pc:sldChg>
      <pc:sldChg chg="addSp delSp modSp del mod">
        <pc:chgData name="Robin Hogan" userId="e4b01162-5616-4fa8-93cd-73a294732d4a" providerId="ADAL" clId="{0DDA7735-2254-444D-AC4D-C8D652081B20}" dt="2022-06-20T13:25:09.388" v="147" actId="47"/>
        <pc:sldMkLst>
          <pc:docMk/>
          <pc:sldMk cId="1699793248" sldId="545"/>
        </pc:sldMkLst>
        <pc:spChg chg="add mod">
          <ac:chgData name="Robin Hogan" userId="e4b01162-5616-4fa8-93cd-73a294732d4a" providerId="ADAL" clId="{0DDA7735-2254-444D-AC4D-C8D652081B20}" dt="2022-06-20T13:25:05.139" v="145" actId="21"/>
          <ac:spMkLst>
            <pc:docMk/>
            <pc:sldMk cId="1699793248" sldId="545"/>
            <ac:spMk id="5" creationId="{AEB5C69C-C51B-7F87-9935-C1D9A5DE6A17}"/>
          </ac:spMkLst>
        </pc:spChg>
        <pc:picChg chg="del mod modCrop">
          <ac:chgData name="Robin Hogan" userId="e4b01162-5616-4fa8-93cd-73a294732d4a" providerId="ADAL" clId="{0DDA7735-2254-444D-AC4D-C8D652081B20}" dt="2022-06-20T13:25:05.139" v="145" actId="21"/>
          <ac:picMkLst>
            <pc:docMk/>
            <pc:sldMk cId="1699793248" sldId="545"/>
            <ac:picMk id="8" creationId="{0A028F55-8393-9458-4CE9-EC1E198665E3}"/>
          </ac:picMkLst>
        </pc:picChg>
      </pc:sldChg>
      <pc:sldChg chg="ord">
        <pc:chgData name="Robin Hogan" userId="e4b01162-5616-4fa8-93cd-73a294732d4a" providerId="ADAL" clId="{0DDA7735-2254-444D-AC4D-C8D652081B20}" dt="2022-06-20T13:16:28.801" v="126"/>
        <pc:sldMkLst>
          <pc:docMk/>
          <pc:sldMk cId="657992555" sldId="546"/>
        </pc:sldMkLst>
      </pc:sldChg>
      <pc:sldChg chg="ord">
        <pc:chgData name="Robin Hogan" userId="e4b01162-5616-4fa8-93cd-73a294732d4a" providerId="ADAL" clId="{0DDA7735-2254-444D-AC4D-C8D652081B20}" dt="2022-06-20T13:15:01.193" v="120"/>
        <pc:sldMkLst>
          <pc:docMk/>
          <pc:sldMk cId="2237065278" sldId="547"/>
        </pc:sldMkLst>
      </pc:sldChg>
      <pc:sldChg chg="ord">
        <pc:chgData name="Robin Hogan" userId="e4b01162-5616-4fa8-93cd-73a294732d4a" providerId="ADAL" clId="{0DDA7735-2254-444D-AC4D-C8D652081B20}" dt="2022-06-20T13:14:40.257" v="114"/>
        <pc:sldMkLst>
          <pc:docMk/>
          <pc:sldMk cId="1700169081" sldId="548"/>
        </pc:sldMkLst>
      </pc:sldChg>
      <pc:sldChg chg="modSp mod">
        <pc:chgData name="Robin Hogan" userId="e4b01162-5616-4fa8-93cd-73a294732d4a" providerId="ADAL" clId="{0DDA7735-2254-444D-AC4D-C8D652081B20}" dt="2022-06-20T13:24:34.473" v="139" actId="732"/>
        <pc:sldMkLst>
          <pc:docMk/>
          <pc:sldMk cId="1379327508" sldId="549"/>
        </pc:sldMkLst>
        <pc:picChg chg="mod modCrop">
          <ac:chgData name="Robin Hogan" userId="e4b01162-5616-4fa8-93cd-73a294732d4a" providerId="ADAL" clId="{0DDA7735-2254-444D-AC4D-C8D652081B20}" dt="2022-06-20T13:24:34.473" v="139" actId="732"/>
          <ac:picMkLst>
            <pc:docMk/>
            <pc:sldMk cId="1379327508" sldId="549"/>
            <ac:picMk id="3" creationId="{979D3B0C-5F3A-B925-FCE3-409C7EDB21EA}"/>
          </ac:picMkLst>
        </pc:picChg>
      </pc:sldChg>
      <pc:sldChg chg="addSp delSp modSp new mod modAnim">
        <pc:chgData name="Robin Hogan" userId="e4b01162-5616-4fa8-93cd-73a294732d4a" providerId="ADAL" clId="{0DDA7735-2254-444D-AC4D-C8D652081B20}" dt="2022-06-20T16:12:44.959" v="761" actId="20577"/>
        <pc:sldMkLst>
          <pc:docMk/>
          <pc:sldMk cId="473226866" sldId="550"/>
        </pc:sldMkLst>
        <pc:spChg chg="mod">
          <ac:chgData name="Robin Hogan" userId="e4b01162-5616-4fa8-93cd-73a294732d4a" providerId="ADAL" clId="{0DDA7735-2254-444D-AC4D-C8D652081B20}" dt="2022-06-20T16:04:57.384" v="438" actId="20577"/>
          <ac:spMkLst>
            <pc:docMk/>
            <pc:sldMk cId="473226866" sldId="550"/>
            <ac:spMk id="2" creationId="{6AC7F76A-D692-041C-D76B-276B955C3FFB}"/>
          </ac:spMkLst>
        </pc:spChg>
        <pc:spChg chg="mod">
          <ac:chgData name="Robin Hogan" userId="e4b01162-5616-4fa8-93cd-73a294732d4a" providerId="ADAL" clId="{0DDA7735-2254-444D-AC4D-C8D652081B20}" dt="2022-06-20T16:05:30.241" v="448" actId="6549"/>
          <ac:spMkLst>
            <pc:docMk/>
            <pc:sldMk cId="473226866" sldId="550"/>
            <ac:spMk id="3" creationId="{E1C32C67-4091-7679-3C06-7E4563F21736}"/>
          </ac:spMkLst>
        </pc:spChg>
        <pc:spChg chg="add mod">
          <ac:chgData name="Robin Hogan" userId="e4b01162-5616-4fa8-93cd-73a294732d4a" providerId="ADAL" clId="{0DDA7735-2254-444D-AC4D-C8D652081B20}" dt="2022-06-20T16:12:44.959" v="761" actId="20577"/>
          <ac:spMkLst>
            <pc:docMk/>
            <pc:sldMk cId="473226866" sldId="550"/>
            <ac:spMk id="12" creationId="{FCB31E97-0D9F-71BA-3743-4DFE26296228}"/>
          </ac:spMkLst>
        </pc:spChg>
        <pc:spChg chg="add mod">
          <ac:chgData name="Robin Hogan" userId="e4b01162-5616-4fa8-93cd-73a294732d4a" providerId="ADAL" clId="{0DDA7735-2254-444D-AC4D-C8D652081B20}" dt="2022-06-20T16:10:49.914" v="752" actId="1076"/>
          <ac:spMkLst>
            <pc:docMk/>
            <pc:sldMk cId="473226866" sldId="550"/>
            <ac:spMk id="13" creationId="{B6D5EBF2-6563-8BC8-546C-188464EBF259}"/>
          </ac:spMkLst>
        </pc:spChg>
        <pc:spChg chg="add mod">
          <ac:chgData name="Robin Hogan" userId="e4b01162-5616-4fa8-93cd-73a294732d4a" providerId="ADAL" clId="{0DDA7735-2254-444D-AC4D-C8D652081B20}" dt="2022-06-20T16:09:02.057" v="566" actId="1076"/>
          <ac:spMkLst>
            <pc:docMk/>
            <pc:sldMk cId="473226866" sldId="550"/>
            <ac:spMk id="14" creationId="{CA50ADBC-C50F-6E2E-4D94-E81ADC661B7C}"/>
          </ac:spMkLst>
        </pc:spChg>
        <pc:spChg chg="add mod">
          <ac:chgData name="Robin Hogan" userId="e4b01162-5616-4fa8-93cd-73a294732d4a" providerId="ADAL" clId="{0DDA7735-2254-444D-AC4D-C8D652081B20}" dt="2022-06-20T16:09:55.928" v="617" actId="1076"/>
          <ac:spMkLst>
            <pc:docMk/>
            <pc:sldMk cId="473226866" sldId="550"/>
            <ac:spMk id="17" creationId="{1F69FE02-69B6-EF00-3CEA-DFC9B1BD9E19}"/>
          </ac:spMkLst>
        </pc:spChg>
        <pc:spChg chg="add mod">
          <ac:chgData name="Robin Hogan" userId="e4b01162-5616-4fa8-93cd-73a294732d4a" providerId="ADAL" clId="{0DDA7735-2254-444D-AC4D-C8D652081B20}" dt="2022-06-20T16:11:02.303" v="755" actId="1076"/>
          <ac:spMkLst>
            <pc:docMk/>
            <pc:sldMk cId="473226866" sldId="550"/>
            <ac:spMk id="21" creationId="{ECD457E8-FEAC-FD11-D2B0-2DE3C6724830}"/>
          </ac:spMkLst>
        </pc:spChg>
        <pc:picChg chg="add mod">
          <ac:chgData name="Robin Hogan" userId="e4b01162-5616-4fa8-93cd-73a294732d4a" providerId="ADAL" clId="{0DDA7735-2254-444D-AC4D-C8D652081B20}" dt="2022-06-20T16:04:23.544" v="363" actId="1076"/>
          <ac:picMkLst>
            <pc:docMk/>
            <pc:sldMk cId="473226866" sldId="550"/>
            <ac:picMk id="1026" creationId="{9F6FC8CF-4DE1-2914-6A57-D589935A71B3}"/>
          </ac:picMkLst>
        </pc:picChg>
        <pc:cxnChg chg="add del">
          <ac:chgData name="Robin Hogan" userId="e4b01162-5616-4fa8-93cd-73a294732d4a" providerId="ADAL" clId="{0DDA7735-2254-444D-AC4D-C8D652081B20}" dt="2022-06-20T16:03:16.175" v="356" actId="478"/>
          <ac:cxnSpMkLst>
            <pc:docMk/>
            <pc:sldMk cId="473226866" sldId="550"/>
            <ac:cxnSpMk id="6" creationId="{741F4946-F2AA-409B-3E25-BC28D4AF7B97}"/>
          </ac:cxnSpMkLst>
        </pc:cxnChg>
        <pc:cxnChg chg="add mod">
          <ac:chgData name="Robin Hogan" userId="e4b01162-5616-4fa8-93cd-73a294732d4a" providerId="ADAL" clId="{0DDA7735-2254-444D-AC4D-C8D652081B20}" dt="2022-06-20T16:10:46.600" v="751" actId="1076"/>
          <ac:cxnSpMkLst>
            <pc:docMk/>
            <pc:sldMk cId="473226866" sldId="550"/>
            <ac:cxnSpMk id="8" creationId="{14436AEE-CA7B-AC32-2D00-2A8692AEC3B7}"/>
          </ac:cxnSpMkLst>
        </pc:cxnChg>
        <pc:cxnChg chg="add mod">
          <ac:chgData name="Robin Hogan" userId="e4b01162-5616-4fa8-93cd-73a294732d4a" providerId="ADAL" clId="{0DDA7735-2254-444D-AC4D-C8D652081B20}" dt="2022-06-20T16:11:05.233" v="756" actId="14100"/>
          <ac:cxnSpMkLst>
            <pc:docMk/>
            <pc:sldMk cId="473226866" sldId="550"/>
            <ac:cxnSpMk id="18" creationId="{C243ED1A-635F-FACB-506D-F386DA72FD31}"/>
          </ac:cxnSpMkLst>
        </pc:cxnChg>
      </pc:sldChg>
      <pc:sldChg chg="addSp delSp modSp new add del mod">
        <pc:chgData name="Robin Hogan" userId="e4b01162-5616-4fa8-93cd-73a294732d4a" providerId="ADAL" clId="{0DDA7735-2254-444D-AC4D-C8D652081B20}" dt="2022-06-24T08:20:46.037" v="909" actId="20577"/>
        <pc:sldMkLst>
          <pc:docMk/>
          <pc:sldMk cId="1366702928" sldId="551"/>
        </pc:sldMkLst>
        <pc:spChg chg="mod">
          <ac:chgData name="Robin Hogan" userId="e4b01162-5616-4fa8-93cd-73a294732d4a" providerId="ADAL" clId="{0DDA7735-2254-444D-AC4D-C8D652081B20}" dt="2022-06-24T08:20:46.037" v="909" actId="20577"/>
          <ac:spMkLst>
            <pc:docMk/>
            <pc:sldMk cId="1366702928" sldId="551"/>
            <ac:spMk id="2" creationId="{78F63DEB-F9E3-1A4C-2F75-B0AE404BAE22}"/>
          </ac:spMkLst>
        </pc:spChg>
        <pc:spChg chg="mod">
          <ac:chgData name="Robin Hogan" userId="e4b01162-5616-4fa8-93cd-73a294732d4a" providerId="ADAL" clId="{0DDA7735-2254-444D-AC4D-C8D652081B20}" dt="2022-06-20T13:25:02.798" v="144" actId="20577"/>
          <ac:spMkLst>
            <pc:docMk/>
            <pc:sldMk cId="1366702928" sldId="551"/>
            <ac:spMk id="3" creationId="{205174F4-A0B2-D29A-5F78-0307CBC6184D}"/>
          </ac:spMkLst>
        </pc:spChg>
        <pc:picChg chg="add mod">
          <ac:chgData name="Robin Hogan" userId="e4b01162-5616-4fa8-93cd-73a294732d4a" providerId="ADAL" clId="{0DDA7735-2254-444D-AC4D-C8D652081B20}" dt="2022-06-20T13:25:06.779" v="146"/>
          <ac:picMkLst>
            <pc:docMk/>
            <pc:sldMk cId="1366702928" sldId="551"/>
            <ac:picMk id="5" creationId="{E43E1E6D-E4BA-7036-AA19-6A52F62520A6}"/>
          </ac:picMkLst>
        </pc:picChg>
        <pc:picChg chg="add del mod">
          <ac:chgData name="Robin Hogan" userId="e4b01162-5616-4fa8-93cd-73a294732d4a" providerId="ADAL" clId="{0DDA7735-2254-444D-AC4D-C8D652081B20}" dt="2022-06-24T08:20:21.335" v="863" actId="21"/>
          <ac:picMkLst>
            <pc:docMk/>
            <pc:sldMk cId="1366702928" sldId="551"/>
            <ac:picMk id="6" creationId="{36E74DB1-E3C3-FA8D-B592-D6C0F5635DBC}"/>
          </ac:picMkLst>
        </pc:picChg>
      </pc:sldChg>
      <pc:sldChg chg="addSp delSp modSp add mod ord">
        <pc:chgData name="Robin Hogan" userId="e4b01162-5616-4fa8-93cd-73a294732d4a" providerId="ADAL" clId="{0DDA7735-2254-444D-AC4D-C8D652081B20}" dt="2022-06-24T08:20:36.279" v="889" actId="6549"/>
        <pc:sldMkLst>
          <pc:docMk/>
          <pc:sldMk cId="282238868" sldId="552"/>
        </pc:sldMkLst>
        <pc:spChg chg="mod">
          <ac:chgData name="Robin Hogan" userId="e4b01162-5616-4fa8-93cd-73a294732d4a" providerId="ADAL" clId="{0DDA7735-2254-444D-AC4D-C8D652081B20}" dt="2022-06-24T08:20:36.279" v="889" actId="6549"/>
          <ac:spMkLst>
            <pc:docMk/>
            <pc:sldMk cId="282238868" sldId="552"/>
            <ac:spMk id="2" creationId="{78F63DEB-F9E3-1A4C-2F75-B0AE404BAE22}"/>
          </ac:spMkLst>
        </pc:spChg>
        <pc:picChg chg="del">
          <ac:chgData name="Robin Hogan" userId="e4b01162-5616-4fa8-93cd-73a294732d4a" providerId="ADAL" clId="{0DDA7735-2254-444D-AC4D-C8D652081B20}" dt="2022-06-24T08:15:28.689" v="851" actId="478"/>
          <ac:picMkLst>
            <pc:docMk/>
            <pc:sldMk cId="282238868" sldId="552"/>
            <ac:picMk id="5" creationId="{E43E1E6D-E4BA-7036-AA19-6A52F62520A6}"/>
          </ac:picMkLst>
        </pc:picChg>
        <pc:picChg chg="add del mod modCrop">
          <ac:chgData name="Robin Hogan" userId="e4b01162-5616-4fa8-93cd-73a294732d4a" providerId="ADAL" clId="{0DDA7735-2254-444D-AC4D-C8D652081B20}" dt="2022-06-24T08:20:09.097" v="858" actId="21"/>
          <ac:picMkLst>
            <pc:docMk/>
            <pc:sldMk cId="282238868" sldId="552"/>
            <ac:picMk id="7" creationId="{CB807EB1-FAB1-6196-CF6A-BA99AF9DC8E8}"/>
          </ac:picMkLst>
        </pc:picChg>
        <pc:picChg chg="add mod">
          <ac:chgData name="Robin Hogan" userId="e4b01162-5616-4fa8-93cd-73a294732d4a" providerId="ADAL" clId="{0DDA7735-2254-444D-AC4D-C8D652081B20}" dt="2022-06-24T08:20:23.830" v="864"/>
          <ac:picMkLst>
            <pc:docMk/>
            <pc:sldMk cId="282238868" sldId="552"/>
            <ac:picMk id="8" creationId="{82EF1ADC-F168-A828-F417-EF64F8E99244}"/>
          </ac:picMkLst>
        </pc:picChg>
      </pc:sldChg>
      <pc:sldMasterChg chg="del delSldLayout">
        <pc:chgData name="Robin Hogan" userId="e4b01162-5616-4fa8-93cd-73a294732d4a" providerId="ADAL" clId="{0DDA7735-2254-444D-AC4D-C8D652081B20}" dt="2022-06-18T16:58:12.110" v="2" actId="47"/>
        <pc:sldMasterMkLst>
          <pc:docMk/>
          <pc:sldMasterMk cId="869139484" sldId="2147483653"/>
        </pc:sldMasterMkLst>
        <pc:sldLayoutChg chg="del">
          <pc:chgData name="Robin Hogan" userId="e4b01162-5616-4fa8-93cd-73a294732d4a" providerId="ADAL" clId="{0DDA7735-2254-444D-AC4D-C8D652081B20}" dt="2022-06-18T16:58:12.110" v="2" actId="47"/>
          <pc:sldLayoutMkLst>
            <pc:docMk/>
            <pc:sldMasterMk cId="869139484" sldId="2147483653"/>
            <pc:sldLayoutMk cId="2946589410" sldId="2147483654"/>
          </pc:sldLayoutMkLst>
        </pc:sldLayoutChg>
        <pc:sldLayoutChg chg="del">
          <pc:chgData name="Robin Hogan" userId="e4b01162-5616-4fa8-93cd-73a294732d4a" providerId="ADAL" clId="{0DDA7735-2254-444D-AC4D-C8D652081B20}" dt="2022-06-18T16:58:12.110" v="2" actId="47"/>
          <pc:sldLayoutMkLst>
            <pc:docMk/>
            <pc:sldMasterMk cId="869139484" sldId="2147483653"/>
            <pc:sldLayoutMk cId="2554547941" sldId="2147483655"/>
          </pc:sldLayoutMkLst>
        </pc:sldLayoutChg>
        <pc:sldLayoutChg chg="del">
          <pc:chgData name="Robin Hogan" userId="e4b01162-5616-4fa8-93cd-73a294732d4a" providerId="ADAL" clId="{0DDA7735-2254-444D-AC4D-C8D652081B20}" dt="2022-06-18T16:58:12.110" v="2" actId="47"/>
          <pc:sldLayoutMkLst>
            <pc:docMk/>
            <pc:sldMasterMk cId="869139484" sldId="2147483653"/>
            <pc:sldLayoutMk cId="1357076895" sldId="2147483656"/>
          </pc:sldLayoutMkLst>
        </pc:sldLayoutChg>
        <pc:sldLayoutChg chg="del">
          <pc:chgData name="Robin Hogan" userId="e4b01162-5616-4fa8-93cd-73a294732d4a" providerId="ADAL" clId="{0DDA7735-2254-444D-AC4D-C8D652081B20}" dt="2022-06-18T16:58:12.110" v="2" actId="47"/>
          <pc:sldLayoutMkLst>
            <pc:docMk/>
            <pc:sldMasterMk cId="869139484" sldId="2147483653"/>
            <pc:sldLayoutMk cId="2504814605" sldId="2147483657"/>
          </pc:sldLayoutMkLst>
        </pc:sldLayoutChg>
        <pc:sldLayoutChg chg="del">
          <pc:chgData name="Robin Hogan" userId="e4b01162-5616-4fa8-93cd-73a294732d4a" providerId="ADAL" clId="{0DDA7735-2254-444D-AC4D-C8D652081B20}" dt="2022-06-18T16:58:12.110" v="2" actId="47"/>
          <pc:sldLayoutMkLst>
            <pc:docMk/>
            <pc:sldMasterMk cId="869139484" sldId="2147483653"/>
            <pc:sldLayoutMk cId="2884048533" sldId="2147483658"/>
          </pc:sldLayoutMkLst>
        </pc:sldLayoutChg>
        <pc:sldLayoutChg chg="del">
          <pc:chgData name="Robin Hogan" userId="e4b01162-5616-4fa8-93cd-73a294732d4a" providerId="ADAL" clId="{0DDA7735-2254-444D-AC4D-C8D652081B20}" dt="2022-06-18T16:58:12.110" v="2" actId="47"/>
          <pc:sldLayoutMkLst>
            <pc:docMk/>
            <pc:sldMasterMk cId="869139484" sldId="2147483653"/>
            <pc:sldLayoutMk cId="4282824228" sldId="2147483659"/>
          </pc:sldLayoutMkLst>
        </pc:sldLayoutChg>
        <pc:sldLayoutChg chg="del">
          <pc:chgData name="Robin Hogan" userId="e4b01162-5616-4fa8-93cd-73a294732d4a" providerId="ADAL" clId="{0DDA7735-2254-444D-AC4D-C8D652081B20}" dt="2022-06-18T16:58:12.110" v="2" actId="47"/>
          <pc:sldLayoutMkLst>
            <pc:docMk/>
            <pc:sldMasterMk cId="869139484" sldId="2147483653"/>
            <pc:sldLayoutMk cId="3573070644" sldId="2147483660"/>
          </pc:sldLayoutMkLst>
        </pc:sldLayoutChg>
        <pc:sldLayoutChg chg="del">
          <pc:chgData name="Robin Hogan" userId="e4b01162-5616-4fa8-93cd-73a294732d4a" providerId="ADAL" clId="{0DDA7735-2254-444D-AC4D-C8D652081B20}" dt="2022-06-18T16:58:12.110" v="2" actId="47"/>
          <pc:sldLayoutMkLst>
            <pc:docMk/>
            <pc:sldMasterMk cId="869139484" sldId="2147483653"/>
            <pc:sldLayoutMk cId="3988310692" sldId="2147483661"/>
          </pc:sldLayoutMkLst>
        </pc:sldLayoutChg>
        <pc:sldLayoutChg chg="del">
          <pc:chgData name="Robin Hogan" userId="e4b01162-5616-4fa8-93cd-73a294732d4a" providerId="ADAL" clId="{0DDA7735-2254-444D-AC4D-C8D652081B20}" dt="2022-06-18T16:58:12.110" v="2" actId="47"/>
          <pc:sldLayoutMkLst>
            <pc:docMk/>
            <pc:sldMasterMk cId="869139484" sldId="2147483653"/>
            <pc:sldLayoutMk cId="1012844392" sldId="2147483662"/>
          </pc:sldLayoutMkLst>
        </pc:sldLayoutChg>
        <pc:sldLayoutChg chg="del">
          <pc:chgData name="Robin Hogan" userId="e4b01162-5616-4fa8-93cd-73a294732d4a" providerId="ADAL" clId="{0DDA7735-2254-444D-AC4D-C8D652081B20}" dt="2022-06-18T16:58:12.110" v="2" actId="47"/>
          <pc:sldLayoutMkLst>
            <pc:docMk/>
            <pc:sldMasterMk cId="869139484" sldId="2147483653"/>
            <pc:sldLayoutMk cId="945315477" sldId="2147483663"/>
          </pc:sldLayoutMkLst>
        </pc:sldLayoutChg>
        <pc:sldLayoutChg chg="del">
          <pc:chgData name="Robin Hogan" userId="e4b01162-5616-4fa8-93cd-73a294732d4a" providerId="ADAL" clId="{0DDA7735-2254-444D-AC4D-C8D652081B20}" dt="2022-06-18T16:58:12.110" v="2" actId="47"/>
          <pc:sldLayoutMkLst>
            <pc:docMk/>
            <pc:sldMasterMk cId="869139484" sldId="2147483653"/>
            <pc:sldLayoutMk cId="903699916" sldId="2147483664"/>
          </pc:sldLayoutMkLst>
        </pc:sldLayoutChg>
        <pc:sldLayoutChg chg="del">
          <pc:chgData name="Robin Hogan" userId="e4b01162-5616-4fa8-93cd-73a294732d4a" providerId="ADAL" clId="{0DDA7735-2254-444D-AC4D-C8D652081B20}" dt="2022-06-18T16:58:12.110" v="2" actId="47"/>
          <pc:sldLayoutMkLst>
            <pc:docMk/>
            <pc:sldMasterMk cId="869139484" sldId="2147483653"/>
            <pc:sldLayoutMk cId="4187698459" sldId="2147483665"/>
          </pc:sldLayoutMkLst>
        </pc:sldLayoutChg>
      </pc:sldMasterChg>
    </pc:docChg>
  </pc:docChgLst>
  <pc:docChgLst>
    <pc:chgData name="Robin Hogan" userId="e4b01162-5616-4fa8-93cd-73a294732d4a" providerId="ADAL" clId="{253E9660-A3DB-9C47-BF86-55D7D8B09C56}"/>
    <pc:docChg chg="undo custSel delSld modSld sldOrd">
      <pc:chgData name="Robin Hogan" userId="e4b01162-5616-4fa8-93cd-73a294732d4a" providerId="ADAL" clId="{253E9660-A3DB-9C47-BF86-55D7D8B09C56}" dt="2022-06-23T22:26:06.320" v="1721" actId="20577"/>
      <pc:docMkLst>
        <pc:docMk/>
      </pc:docMkLst>
      <pc:sldChg chg="del">
        <pc:chgData name="Robin Hogan" userId="e4b01162-5616-4fa8-93cd-73a294732d4a" providerId="ADAL" clId="{253E9660-A3DB-9C47-BF86-55D7D8B09C56}" dt="2022-06-23T22:16:51.401" v="1509" actId="2696"/>
        <pc:sldMkLst>
          <pc:docMk/>
          <pc:sldMk cId="3209581285" sldId="266"/>
        </pc:sldMkLst>
      </pc:sldChg>
      <pc:sldChg chg="del">
        <pc:chgData name="Robin Hogan" userId="e4b01162-5616-4fa8-93cd-73a294732d4a" providerId="ADAL" clId="{253E9660-A3DB-9C47-BF86-55D7D8B09C56}" dt="2022-06-23T22:16:49.763" v="1508" actId="2696"/>
        <pc:sldMkLst>
          <pc:docMk/>
          <pc:sldMk cId="790814902" sldId="350"/>
        </pc:sldMkLst>
      </pc:sldChg>
      <pc:sldChg chg="modSp mod">
        <pc:chgData name="Robin Hogan" userId="e4b01162-5616-4fa8-93cd-73a294732d4a" providerId="ADAL" clId="{253E9660-A3DB-9C47-BF86-55D7D8B09C56}" dt="2022-06-23T21:40:47.859" v="109" actId="20577"/>
        <pc:sldMkLst>
          <pc:docMk/>
          <pc:sldMk cId="0" sldId="487"/>
        </pc:sldMkLst>
        <pc:spChg chg="mod">
          <ac:chgData name="Robin Hogan" userId="e4b01162-5616-4fa8-93cd-73a294732d4a" providerId="ADAL" clId="{253E9660-A3DB-9C47-BF86-55D7D8B09C56}" dt="2022-06-23T21:40:47.859" v="109" actId="20577"/>
          <ac:spMkLst>
            <pc:docMk/>
            <pc:sldMk cId="0" sldId="487"/>
            <ac:spMk id="28676" creationId="{05753546-9A4E-4DC5-AE50-E5E66BC5AA02}"/>
          </ac:spMkLst>
        </pc:spChg>
      </pc:sldChg>
      <pc:sldChg chg="del">
        <pc:chgData name="Robin Hogan" userId="e4b01162-5616-4fa8-93cd-73a294732d4a" providerId="ADAL" clId="{253E9660-A3DB-9C47-BF86-55D7D8B09C56}" dt="2022-06-23T22:16:55.795" v="1511" actId="2696"/>
        <pc:sldMkLst>
          <pc:docMk/>
          <pc:sldMk cId="3098781207" sldId="498"/>
        </pc:sldMkLst>
      </pc:sldChg>
      <pc:sldChg chg="del">
        <pc:chgData name="Robin Hogan" userId="e4b01162-5616-4fa8-93cd-73a294732d4a" providerId="ADAL" clId="{253E9660-A3DB-9C47-BF86-55D7D8B09C56}" dt="2022-06-23T22:16:56.286" v="1512" actId="2696"/>
        <pc:sldMkLst>
          <pc:docMk/>
          <pc:sldMk cId="3725594282" sldId="499"/>
        </pc:sldMkLst>
      </pc:sldChg>
      <pc:sldChg chg="del">
        <pc:chgData name="Robin Hogan" userId="e4b01162-5616-4fa8-93cd-73a294732d4a" providerId="ADAL" clId="{253E9660-A3DB-9C47-BF86-55D7D8B09C56}" dt="2022-06-23T22:16:57.073" v="1513" actId="2696"/>
        <pc:sldMkLst>
          <pc:docMk/>
          <pc:sldMk cId="2396584869" sldId="500"/>
        </pc:sldMkLst>
      </pc:sldChg>
      <pc:sldChg chg="del">
        <pc:chgData name="Robin Hogan" userId="e4b01162-5616-4fa8-93cd-73a294732d4a" providerId="ADAL" clId="{253E9660-A3DB-9C47-BF86-55D7D8B09C56}" dt="2022-06-23T22:16:57.791" v="1514" actId="2696"/>
        <pc:sldMkLst>
          <pc:docMk/>
          <pc:sldMk cId="927830473" sldId="501"/>
        </pc:sldMkLst>
      </pc:sldChg>
      <pc:sldChg chg="del">
        <pc:chgData name="Robin Hogan" userId="e4b01162-5616-4fa8-93cd-73a294732d4a" providerId="ADAL" clId="{253E9660-A3DB-9C47-BF86-55D7D8B09C56}" dt="2022-06-23T22:16:54.004" v="1510" actId="2696"/>
        <pc:sldMkLst>
          <pc:docMk/>
          <pc:sldMk cId="576133795" sldId="502"/>
        </pc:sldMkLst>
      </pc:sldChg>
      <pc:sldChg chg="del">
        <pc:chgData name="Robin Hogan" userId="e4b01162-5616-4fa8-93cd-73a294732d4a" providerId="ADAL" clId="{253E9660-A3DB-9C47-BF86-55D7D8B09C56}" dt="2022-06-23T22:16:28.884" v="1506" actId="2696"/>
        <pc:sldMkLst>
          <pc:docMk/>
          <pc:sldMk cId="3715197253" sldId="503"/>
        </pc:sldMkLst>
      </pc:sldChg>
      <pc:sldChg chg="del">
        <pc:chgData name="Robin Hogan" userId="e4b01162-5616-4fa8-93cd-73a294732d4a" providerId="ADAL" clId="{253E9660-A3DB-9C47-BF86-55D7D8B09C56}" dt="2022-06-23T22:17:06.920" v="1515" actId="2696"/>
        <pc:sldMkLst>
          <pc:docMk/>
          <pc:sldMk cId="1812072530" sldId="504"/>
        </pc:sldMkLst>
      </pc:sldChg>
      <pc:sldChg chg="modSp">
        <pc:chgData name="Robin Hogan" userId="e4b01162-5616-4fa8-93cd-73a294732d4a" providerId="ADAL" clId="{253E9660-A3DB-9C47-BF86-55D7D8B09C56}" dt="2022-06-23T21:39:06.105" v="90" actId="114"/>
        <pc:sldMkLst>
          <pc:docMk/>
          <pc:sldMk cId="1864059209" sldId="506"/>
        </pc:sldMkLst>
        <pc:spChg chg="mod">
          <ac:chgData name="Robin Hogan" userId="e4b01162-5616-4fa8-93cd-73a294732d4a" providerId="ADAL" clId="{253E9660-A3DB-9C47-BF86-55D7D8B09C56}" dt="2022-06-23T21:39:06.105" v="90" actId="114"/>
          <ac:spMkLst>
            <pc:docMk/>
            <pc:sldMk cId="1864059209" sldId="506"/>
            <ac:spMk id="3" creationId="{3336C617-4117-469A-918B-1FC081F28B38}"/>
          </ac:spMkLst>
        </pc:spChg>
      </pc:sldChg>
      <pc:sldChg chg="del">
        <pc:chgData name="Robin Hogan" userId="e4b01162-5616-4fa8-93cd-73a294732d4a" providerId="ADAL" clId="{253E9660-A3DB-9C47-BF86-55D7D8B09C56}" dt="2022-06-23T22:16:45.037" v="1507" actId="2696"/>
        <pc:sldMkLst>
          <pc:docMk/>
          <pc:sldMk cId="2888742931" sldId="509"/>
        </pc:sldMkLst>
      </pc:sldChg>
      <pc:sldChg chg="modSp mod">
        <pc:chgData name="Robin Hogan" userId="e4b01162-5616-4fa8-93cd-73a294732d4a" providerId="ADAL" clId="{253E9660-A3DB-9C47-BF86-55D7D8B09C56}" dt="2022-06-23T22:26:06.320" v="1721" actId="20577"/>
        <pc:sldMkLst>
          <pc:docMk/>
          <pc:sldMk cId="2616155377" sldId="512"/>
        </pc:sldMkLst>
        <pc:spChg chg="mod">
          <ac:chgData name="Robin Hogan" userId="e4b01162-5616-4fa8-93cd-73a294732d4a" providerId="ADAL" clId="{253E9660-A3DB-9C47-BF86-55D7D8B09C56}" dt="2022-06-23T22:26:06.320" v="1721" actId="20577"/>
          <ac:spMkLst>
            <pc:docMk/>
            <pc:sldMk cId="2616155377" sldId="512"/>
            <ac:spMk id="3" creationId="{B1DD271E-FF99-4F3F-AEAB-1614895D84B6}"/>
          </ac:spMkLst>
        </pc:spChg>
      </pc:sldChg>
      <pc:sldChg chg="modSp mod">
        <pc:chgData name="Robin Hogan" userId="e4b01162-5616-4fa8-93cd-73a294732d4a" providerId="ADAL" clId="{253E9660-A3DB-9C47-BF86-55D7D8B09C56}" dt="2022-06-23T22:22:36.230" v="1619" actId="20577"/>
        <pc:sldMkLst>
          <pc:docMk/>
          <pc:sldMk cId="3411256108" sldId="524"/>
        </pc:sldMkLst>
        <pc:spChg chg="mod">
          <ac:chgData name="Robin Hogan" userId="e4b01162-5616-4fa8-93cd-73a294732d4a" providerId="ADAL" clId="{253E9660-A3DB-9C47-BF86-55D7D8B09C56}" dt="2022-06-23T22:22:36.230" v="1619" actId="20577"/>
          <ac:spMkLst>
            <pc:docMk/>
            <pc:sldMk cId="3411256108" sldId="524"/>
            <ac:spMk id="2" creationId="{9E5D1373-84FA-4FAE-9559-4AC3689F218C}"/>
          </ac:spMkLst>
        </pc:spChg>
      </pc:sldChg>
      <pc:sldChg chg="modSp">
        <pc:chgData name="Robin Hogan" userId="e4b01162-5616-4fa8-93cd-73a294732d4a" providerId="ADAL" clId="{253E9660-A3DB-9C47-BF86-55D7D8B09C56}" dt="2022-06-23T21:48:28.579" v="126" actId="20577"/>
        <pc:sldMkLst>
          <pc:docMk/>
          <pc:sldMk cId="162051337" sldId="525"/>
        </pc:sldMkLst>
        <pc:spChg chg="mod">
          <ac:chgData name="Robin Hogan" userId="e4b01162-5616-4fa8-93cd-73a294732d4a" providerId="ADAL" clId="{253E9660-A3DB-9C47-BF86-55D7D8B09C56}" dt="2022-06-23T21:48:28.579" v="126" actId="20577"/>
          <ac:spMkLst>
            <pc:docMk/>
            <pc:sldMk cId="162051337" sldId="525"/>
            <ac:spMk id="3" creationId="{364C6236-A236-4FAA-845B-A0F9699E9DEA}"/>
          </ac:spMkLst>
        </pc:spChg>
      </pc:sldChg>
      <pc:sldChg chg="modSp mod">
        <pc:chgData name="Robin Hogan" userId="e4b01162-5616-4fa8-93cd-73a294732d4a" providerId="ADAL" clId="{253E9660-A3DB-9C47-BF86-55D7D8B09C56}" dt="2022-06-23T22:00:03.661" v="744" actId="20577"/>
        <pc:sldMkLst>
          <pc:docMk/>
          <pc:sldMk cId="93800100" sldId="526"/>
        </pc:sldMkLst>
        <pc:spChg chg="mod">
          <ac:chgData name="Robin Hogan" userId="e4b01162-5616-4fa8-93cd-73a294732d4a" providerId="ADAL" clId="{253E9660-A3DB-9C47-BF86-55D7D8B09C56}" dt="2022-06-23T22:00:03.661" v="744" actId="20577"/>
          <ac:spMkLst>
            <pc:docMk/>
            <pc:sldMk cId="93800100" sldId="526"/>
            <ac:spMk id="3" creationId="{89B9C32B-088B-4756-8198-6D0E858D51C3}"/>
          </ac:spMkLst>
        </pc:spChg>
        <pc:picChg chg="mod modCrop">
          <ac:chgData name="Robin Hogan" userId="e4b01162-5616-4fa8-93cd-73a294732d4a" providerId="ADAL" clId="{253E9660-A3DB-9C47-BF86-55D7D8B09C56}" dt="2022-06-23T20:54:53.142" v="7" actId="732"/>
          <ac:picMkLst>
            <pc:docMk/>
            <pc:sldMk cId="93800100" sldId="526"/>
            <ac:picMk id="8" creationId="{A5DCA311-ABDF-0BA2-93ED-257A01EDF18F}"/>
          </ac:picMkLst>
        </pc:picChg>
      </pc:sldChg>
      <pc:sldChg chg="del">
        <pc:chgData name="Robin Hogan" userId="e4b01162-5616-4fa8-93cd-73a294732d4a" providerId="ADAL" clId="{253E9660-A3DB-9C47-BF86-55D7D8B09C56}" dt="2022-06-23T22:16:22.772" v="1505" actId="2696"/>
        <pc:sldMkLst>
          <pc:docMk/>
          <pc:sldMk cId="3324409160" sldId="527"/>
        </pc:sldMkLst>
      </pc:sldChg>
      <pc:sldChg chg="del">
        <pc:chgData name="Robin Hogan" userId="e4b01162-5616-4fa8-93cd-73a294732d4a" providerId="ADAL" clId="{253E9660-A3DB-9C47-BF86-55D7D8B09C56}" dt="2022-06-23T22:17:18.810" v="1517" actId="2696"/>
        <pc:sldMkLst>
          <pc:docMk/>
          <pc:sldMk cId="2348102482" sldId="529"/>
        </pc:sldMkLst>
      </pc:sldChg>
      <pc:sldChg chg="modSp mod">
        <pc:chgData name="Robin Hogan" userId="e4b01162-5616-4fa8-93cd-73a294732d4a" providerId="ADAL" clId="{253E9660-A3DB-9C47-BF86-55D7D8B09C56}" dt="2022-06-23T21:36:15.708" v="50" actId="20577"/>
        <pc:sldMkLst>
          <pc:docMk/>
          <pc:sldMk cId="1539856763" sldId="530"/>
        </pc:sldMkLst>
        <pc:spChg chg="mod">
          <ac:chgData name="Robin Hogan" userId="e4b01162-5616-4fa8-93cd-73a294732d4a" providerId="ADAL" clId="{253E9660-A3DB-9C47-BF86-55D7D8B09C56}" dt="2022-06-23T21:36:15.708" v="50" actId="20577"/>
          <ac:spMkLst>
            <pc:docMk/>
            <pc:sldMk cId="1539856763" sldId="530"/>
            <ac:spMk id="3" creationId="{60DDE962-3360-4265-9765-EAC098543CD4}"/>
          </ac:spMkLst>
        </pc:spChg>
      </pc:sldChg>
      <pc:sldChg chg="modSp mod">
        <pc:chgData name="Robin Hogan" userId="e4b01162-5616-4fa8-93cd-73a294732d4a" providerId="ADAL" clId="{253E9660-A3DB-9C47-BF86-55D7D8B09C56}" dt="2022-06-23T22:21:52.560" v="1609" actId="6549"/>
        <pc:sldMkLst>
          <pc:docMk/>
          <pc:sldMk cId="3671210495" sldId="531"/>
        </pc:sldMkLst>
        <pc:spChg chg="mod">
          <ac:chgData name="Robin Hogan" userId="e4b01162-5616-4fa8-93cd-73a294732d4a" providerId="ADAL" clId="{253E9660-A3DB-9C47-BF86-55D7D8B09C56}" dt="2022-06-23T22:21:52.560" v="1609" actId="6549"/>
          <ac:spMkLst>
            <pc:docMk/>
            <pc:sldMk cId="3671210495" sldId="531"/>
            <ac:spMk id="2" creationId="{9E5D1373-84FA-4FAE-9559-4AC3689F218C}"/>
          </ac:spMkLst>
        </pc:spChg>
      </pc:sldChg>
      <pc:sldChg chg="modSp mod">
        <pc:chgData name="Robin Hogan" userId="e4b01162-5616-4fa8-93cd-73a294732d4a" providerId="ADAL" clId="{253E9660-A3DB-9C47-BF86-55D7D8B09C56}" dt="2022-06-23T21:45:23.546" v="113" actId="20577"/>
        <pc:sldMkLst>
          <pc:docMk/>
          <pc:sldMk cId="2876255622" sldId="532"/>
        </pc:sldMkLst>
        <pc:spChg chg="mod">
          <ac:chgData name="Robin Hogan" userId="e4b01162-5616-4fa8-93cd-73a294732d4a" providerId="ADAL" clId="{253E9660-A3DB-9C47-BF86-55D7D8B09C56}" dt="2022-06-23T21:45:23.546" v="113" actId="20577"/>
          <ac:spMkLst>
            <pc:docMk/>
            <pc:sldMk cId="2876255622" sldId="532"/>
            <ac:spMk id="3" creationId="{291A14E9-2D8C-40B8-BAE7-EBBC0DE8F0CD}"/>
          </ac:spMkLst>
        </pc:spChg>
      </pc:sldChg>
      <pc:sldChg chg="ord">
        <pc:chgData name="Robin Hogan" userId="e4b01162-5616-4fa8-93cd-73a294732d4a" providerId="ADAL" clId="{253E9660-A3DB-9C47-BF86-55D7D8B09C56}" dt="2022-06-23T20:02:11.594" v="1" actId="20578"/>
        <pc:sldMkLst>
          <pc:docMk/>
          <pc:sldMk cId="758957315" sldId="533"/>
        </pc:sldMkLst>
      </pc:sldChg>
      <pc:sldChg chg="del">
        <pc:chgData name="Robin Hogan" userId="e4b01162-5616-4fa8-93cd-73a294732d4a" providerId="ADAL" clId="{253E9660-A3DB-9C47-BF86-55D7D8B09C56}" dt="2022-06-23T22:17:07.804" v="1516" actId="2696"/>
        <pc:sldMkLst>
          <pc:docMk/>
          <pc:sldMk cId="4042894534" sldId="535"/>
        </pc:sldMkLst>
      </pc:sldChg>
      <pc:sldChg chg="del">
        <pc:chgData name="Robin Hogan" userId="e4b01162-5616-4fa8-93cd-73a294732d4a" providerId="ADAL" clId="{253E9660-A3DB-9C47-BF86-55D7D8B09C56}" dt="2022-06-23T22:17:30.846" v="1518" actId="2696"/>
        <pc:sldMkLst>
          <pc:docMk/>
          <pc:sldMk cId="2192612943" sldId="539"/>
        </pc:sldMkLst>
      </pc:sldChg>
      <pc:sldChg chg="modSp mod">
        <pc:chgData name="Robin Hogan" userId="e4b01162-5616-4fa8-93cd-73a294732d4a" providerId="ADAL" clId="{253E9660-A3DB-9C47-BF86-55D7D8B09C56}" dt="2022-06-23T22:24:10.886" v="1673" actId="20577"/>
        <pc:sldMkLst>
          <pc:docMk/>
          <pc:sldMk cId="1379327508" sldId="549"/>
        </pc:sldMkLst>
        <pc:spChg chg="mod">
          <ac:chgData name="Robin Hogan" userId="e4b01162-5616-4fa8-93cd-73a294732d4a" providerId="ADAL" clId="{253E9660-A3DB-9C47-BF86-55D7D8B09C56}" dt="2022-06-23T21:49:42.376" v="166" actId="1037"/>
          <ac:spMkLst>
            <pc:docMk/>
            <pc:sldMk cId="1379327508" sldId="549"/>
            <ac:spMk id="2" creationId="{5326BE61-E9DA-7AB0-F56A-CB0BF27A386E}"/>
          </ac:spMkLst>
        </pc:spChg>
        <pc:spChg chg="mod">
          <ac:chgData name="Robin Hogan" userId="e4b01162-5616-4fa8-93cd-73a294732d4a" providerId="ADAL" clId="{253E9660-A3DB-9C47-BF86-55D7D8B09C56}" dt="2022-06-23T22:24:10.886" v="1673" actId="20577"/>
          <ac:spMkLst>
            <pc:docMk/>
            <pc:sldMk cId="1379327508" sldId="549"/>
            <ac:spMk id="7" creationId="{FA01E5F4-93FD-4A5D-E02F-964E84904205}"/>
          </ac:spMkLst>
        </pc:spChg>
        <pc:picChg chg="mod">
          <ac:chgData name="Robin Hogan" userId="e4b01162-5616-4fa8-93cd-73a294732d4a" providerId="ADAL" clId="{253E9660-A3DB-9C47-BF86-55D7D8B09C56}" dt="2022-06-23T21:50:58.129" v="266" actId="1038"/>
          <ac:picMkLst>
            <pc:docMk/>
            <pc:sldMk cId="1379327508" sldId="549"/>
            <ac:picMk id="3" creationId="{979D3B0C-5F3A-B925-FCE3-409C7EDB21EA}"/>
          </ac:picMkLst>
        </pc:picChg>
      </pc:sldChg>
      <pc:sldChg chg="modSp mod">
        <pc:chgData name="Robin Hogan" userId="e4b01162-5616-4fa8-93cd-73a294732d4a" providerId="ADAL" clId="{253E9660-A3DB-9C47-BF86-55D7D8B09C56}" dt="2022-06-23T22:07:19.502" v="1225" actId="14100"/>
        <pc:sldMkLst>
          <pc:docMk/>
          <pc:sldMk cId="1366702928" sldId="551"/>
        </pc:sldMkLst>
        <pc:spChg chg="mod">
          <ac:chgData name="Robin Hogan" userId="e4b01162-5616-4fa8-93cd-73a294732d4a" providerId="ADAL" clId="{253E9660-A3DB-9C47-BF86-55D7D8B09C56}" dt="2022-06-23T22:02:40.285" v="873" actId="20577"/>
          <ac:spMkLst>
            <pc:docMk/>
            <pc:sldMk cId="1366702928" sldId="551"/>
            <ac:spMk id="2" creationId="{78F63DEB-F9E3-1A4C-2F75-B0AE404BAE22}"/>
          </ac:spMkLst>
        </pc:spChg>
        <pc:spChg chg="mod">
          <ac:chgData name="Robin Hogan" userId="e4b01162-5616-4fa8-93cd-73a294732d4a" providerId="ADAL" clId="{253E9660-A3DB-9C47-BF86-55D7D8B09C56}" dt="2022-06-23T22:07:12.374" v="1224" actId="1076"/>
          <ac:spMkLst>
            <pc:docMk/>
            <pc:sldMk cId="1366702928" sldId="551"/>
            <ac:spMk id="3" creationId="{205174F4-A0B2-D29A-5F78-0307CBC6184D}"/>
          </ac:spMkLst>
        </pc:spChg>
        <pc:picChg chg="mod">
          <ac:chgData name="Robin Hogan" userId="e4b01162-5616-4fa8-93cd-73a294732d4a" providerId="ADAL" clId="{253E9660-A3DB-9C47-BF86-55D7D8B09C56}" dt="2022-06-23T22:07:19.502" v="1225" actId="14100"/>
          <ac:picMkLst>
            <pc:docMk/>
            <pc:sldMk cId="1366702928" sldId="551"/>
            <ac:picMk id="5" creationId="{E43E1E6D-E4BA-7036-AA19-6A52F62520A6}"/>
          </ac:picMkLst>
        </pc:picChg>
      </pc:sldChg>
    </pc:docChg>
  </pc:docChgLst>
  <pc:docChgLst>
    <pc:chgData name="Robin Hogan" userId="S::robin.hogan@ecmwf.int::e4b01162-5616-4fa8-93cd-73a294732d4a" providerId="AD" clId="Web-{A89208CF-304D-C608-3F78-7AB492012358}"/>
    <pc:docChg chg="modSld">
      <pc:chgData name="Robin Hogan" userId="S::robin.hogan@ecmwf.int::e4b01162-5616-4fa8-93cd-73a294732d4a" providerId="AD" clId="Web-{A89208CF-304D-C608-3F78-7AB492012358}" dt="2022-06-28T14:29:20.586" v="66" actId="1076"/>
      <pc:docMkLst>
        <pc:docMk/>
      </pc:docMkLst>
      <pc:sldChg chg="modSp">
        <pc:chgData name="Robin Hogan" userId="S::robin.hogan@ecmwf.int::e4b01162-5616-4fa8-93cd-73a294732d4a" providerId="AD" clId="Web-{A89208CF-304D-C608-3F78-7AB492012358}" dt="2022-06-28T14:29:20.586" v="66" actId="1076"/>
        <pc:sldMkLst>
          <pc:docMk/>
          <pc:sldMk cId="2616155377" sldId="512"/>
        </pc:sldMkLst>
        <pc:spChg chg="mod">
          <ac:chgData name="Robin Hogan" userId="S::robin.hogan@ecmwf.int::e4b01162-5616-4fa8-93cd-73a294732d4a" providerId="AD" clId="Web-{A89208CF-304D-C608-3F78-7AB492012358}" dt="2022-06-28T14:29:20.586" v="66" actId="1076"/>
          <ac:spMkLst>
            <pc:docMk/>
            <pc:sldMk cId="2616155377" sldId="512"/>
            <ac:spMk id="3" creationId="{B1DD271E-FF99-4F3F-AEAB-1614895D84B6}"/>
          </ac:spMkLst>
        </pc:spChg>
      </pc:sldChg>
      <pc:sldChg chg="modSp">
        <pc:chgData name="Robin Hogan" userId="S::robin.hogan@ecmwf.int::e4b01162-5616-4fa8-93cd-73a294732d4a" providerId="AD" clId="Web-{A89208CF-304D-C608-3F78-7AB492012358}" dt="2022-06-28T14:25:46.774" v="30" actId="20577"/>
        <pc:sldMkLst>
          <pc:docMk/>
          <pc:sldMk cId="3671210495" sldId="531"/>
        </pc:sldMkLst>
        <pc:spChg chg="mod">
          <ac:chgData name="Robin Hogan" userId="S::robin.hogan@ecmwf.int::e4b01162-5616-4fa8-93cd-73a294732d4a" providerId="AD" clId="Web-{A89208CF-304D-C608-3F78-7AB492012358}" dt="2022-06-28T14:25:46.774" v="30" actId="20577"/>
          <ac:spMkLst>
            <pc:docMk/>
            <pc:sldMk cId="3671210495" sldId="531"/>
            <ac:spMk id="3" creationId="{D102B0E8-1D04-4C40-8058-15338CAB721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7351A7-8A0E-BC4A-B507-BC9FBEDEB94D}" type="datetime1">
              <a:rPr lang="en-US" smtClean="0"/>
              <a:pPr/>
              <a:t>6/28/2022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461219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BA50B-6875-0F43-A70A-41BA2A188017}" type="datetime1">
              <a:rPr lang="en-US" smtClean="0"/>
              <a:pPr/>
              <a:t>6/28/2022</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24829670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D03270C-FB42-C54A-AC71-B4EEB4FA7F12}" type="slidenum">
              <a:rPr lang="en-US" smtClean="0"/>
              <a:pPr/>
              <a:t>22</a:t>
            </a:fld>
            <a:endParaRPr lang="en-US"/>
          </a:p>
        </p:txBody>
      </p:sp>
    </p:spTree>
    <p:extLst>
      <p:ext uri="{BB962C8B-B14F-4D97-AF65-F5344CB8AC3E}">
        <p14:creationId xmlns:p14="http://schemas.microsoft.com/office/powerpoint/2010/main" val="14411023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6534" y="5984875"/>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June 28, 2022</a:t>
            </a:fld>
            <a:endParaRPr kumimoji="0" lang="en-US" sz="900" b="0" i="0" u="none" strike="noStrike" kern="1200" cap="none" spc="0" normalizeH="0" baseline="0" noProof="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err="1"/>
              <a:t>email@ddress</a:t>
            </a:r>
            <a:endParaRPr lang="en-GB"/>
          </a:p>
        </p:txBody>
      </p:sp>
      <p:pic>
        <p:nvPicPr>
          <p:cNvPr id="10" name="Picture 9" descr="ECMWF_Master_Logo_RGB_nostrap.png"/>
          <p:cNvPicPr>
            <a:picLocks noChangeAspect="1"/>
          </p:cNvPicPr>
          <p:nvPr userDrawn="1"/>
        </p:nvPicPr>
        <p:blipFill>
          <a:blip r:embed="rId2"/>
          <a:stretch>
            <a:fillRect/>
          </a:stretch>
        </p:blipFill>
        <p:spPr>
          <a:xfrm>
            <a:off x="2160000" y="5984875"/>
            <a:ext cx="2135591" cy="3669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US"/>
              <a:t>Click to edit Master title style</a:t>
            </a:r>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179388" indent="-179388">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a:p>
        </p:txBody>
      </p:sp>
      <p:pic>
        <p:nvPicPr>
          <p:cNvPr id="8" name="Picture 7" descr="ECMWF_Master_Logo_RGB_nostrap.png"/>
          <p:cNvPicPr>
            <a:picLocks noChangeAspect="1"/>
          </p:cNvPicPr>
          <p:nvPr userDrawn="1"/>
        </p:nvPicPr>
        <p:blipFill>
          <a:blip r:embed="rId2"/>
          <a:stretch>
            <a:fillRect/>
          </a:stretch>
        </p:blipFill>
        <p:spPr>
          <a:xfrm>
            <a:off x="2160001" y="6293597"/>
            <a:ext cx="1342372" cy="2306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US"/>
              <a:t>Click to edit Master title style</a:t>
            </a:r>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chemeClr val="bg1"/>
                </a:solidFill>
                <a:effectLst/>
                <a:uLnTx/>
                <a:uFillTx/>
                <a:latin typeface="+mn-lt"/>
                <a:ea typeface="+mn-ea"/>
                <a:cs typeface="+mn-cs"/>
              </a:rPr>
              <a:t>October 29, 2014</a:t>
            </a:r>
          </a:p>
        </p:txBody>
      </p:sp>
      <p:pic>
        <p:nvPicPr>
          <p:cNvPr id="8" name="Picture 7" descr="ECMWF_Master_Logo_RGB_nostrap.png"/>
          <p:cNvPicPr>
            <a:picLocks noChangeAspect="1"/>
          </p:cNvPicPr>
          <p:nvPr userDrawn="1"/>
        </p:nvPicPr>
        <p:blipFill>
          <a:blip r:embed="rId2"/>
          <a:stretch>
            <a:fillRect/>
          </a:stretch>
        </p:blipFill>
        <p:spPr>
          <a:xfrm>
            <a:off x="3240001" y="6293597"/>
            <a:ext cx="1342372" cy="2306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US"/>
              <a:t>Click to edit Master title style</a:t>
            </a:r>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179388" indent="-179388">
              <a:lnSpc>
                <a:spcPts val="2200"/>
              </a:lnSpc>
              <a:spcBef>
                <a:spcPts val="1100"/>
              </a:spcBef>
              <a:buClr>
                <a:srgbClr val="064E83"/>
              </a:buClr>
              <a:defRPr sz="1800">
                <a:solidFill>
                  <a:schemeClr val="tx1"/>
                </a:solidFill>
              </a:defRPr>
            </a:lvl1pPr>
            <a:lvl2pPr marL="630000" indent="-270000">
              <a:lnSpc>
                <a:spcPct val="100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chemeClr val="bg1"/>
                </a:solidFill>
                <a:effectLst/>
                <a:uLnTx/>
                <a:uFillTx/>
                <a:latin typeface="+mn-lt"/>
                <a:ea typeface="+mn-ea"/>
                <a:cs typeface="+mn-cs"/>
              </a:rPr>
              <a:t>October 29, 2014</a:t>
            </a:r>
          </a:p>
        </p:txBody>
      </p:sp>
      <p:pic>
        <p:nvPicPr>
          <p:cNvPr id="8" name="Picture 7"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6"/>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github.com/ecmwf-ifs/ecckd" TargetMode="External"/><Relationship Id="rId2" Type="http://schemas.openxmlformats.org/officeDocument/2006/relationships/hyperlink" Target="https://confluence.ecmwf.int/x/XwU0Dw" TargetMode="External"/><Relationship Id="rId1" Type="http://schemas.openxmlformats.org/officeDocument/2006/relationships/slideLayout" Target="../slideLayouts/slideLayout4.xml"/><Relationship Id="rId4" Type="http://schemas.openxmlformats.org/officeDocument/2006/relationships/hyperlink" Target="https://github.com/ecmwf-ifs/ecrad"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png"/><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900545" y="177076"/>
            <a:ext cx="10939029" cy="1708895"/>
          </a:xfrm>
        </p:spPr>
        <p:txBody>
          <a:bodyPr/>
          <a:lstStyle/>
          <a:p>
            <a:r>
              <a:rPr lang="en-US" sz="3200" dirty="0"/>
              <a:t>The full-spectrum correlated-</a:t>
            </a:r>
            <a:r>
              <a:rPr lang="en-US" sz="3200" i="1" dirty="0"/>
              <a:t>k</a:t>
            </a:r>
            <a:r>
              <a:rPr lang="en-US" sz="3200" dirty="0"/>
              <a:t> method for gas optics:</a:t>
            </a:r>
          </a:p>
          <a:p>
            <a:r>
              <a:rPr lang="en-US" sz="3200" dirty="0"/>
              <a:t>How fast can radiation schemes get while retaining accuracy? </a:t>
            </a:r>
          </a:p>
        </p:txBody>
      </p:sp>
      <p:sp>
        <p:nvSpPr>
          <p:cNvPr id="12" name="Text Placeholder 11"/>
          <p:cNvSpPr>
            <a:spLocks noGrp="1"/>
          </p:cNvSpPr>
          <p:nvPr>
            <p:ph type="body" sz="quarter" idx="12"/>
          </p:nvPr>
        </p:nvSpPr>
        <p:spPr>
          <a:xfrm>
            <a:off x="2159612" y="2042999"/>
            <a:ext cx="7869600" cy="307777"/>
          </a:xfrm>
        </p:spPr>
        <p:txBody>
          <a:bodyPr/>
          <a:lstStyle/>
          <a:p>
            <a:r>
              <a:rPr lang="en-US"/>
              <a:t>Robin Hogan and Marco </a:t>
            </a:r>
            <a:r>
              <a:rPr lang="en-US" err="1"/>
              <a:t>Matricardi</a:t>
            </a:r>
            <a:endParaRPr lang="en-US"/>
          </a:p>
        </p:txBody>
      </p:sp>
      <p:sp>
        <p:nvSpPr>
          <p:cNvPr id="14" name="Text Placeholder 13"/>
          <p:cNvSpPr>
            <a:spLocks noGrp="1"/>
          </p:cNvSpPr>
          <p:nvPr>
            <p:ph type="body" sz="quarter" idx="14"/>
          </p:nvPr>
        </p:nvSpPr>
        <p:spPr>
          <a:xfrm>
            <a:off x="2160000" y="2406196"/>
            <a:ext cx="7869600" cy="213969"/>
          </a:xfrm>
        </p:spPr>
        <p:txBody>
          <a:bodyPr/>
          <a:lstStyle/>
          <a:p>
            <a:r>
              <a:rPr lang="en-US"/>
              <a:t>r.j.hogan@ecmwf.int</a:t>
            </a:r>
          </a:p>
        </p:txBody>
      </p:sp>
      <p:pic>
        <p:nvPicPr>
          <p:cNvPr id="3" name="Picture 2">
            <a:extLst>
              <a:ext uri="{FF2B5EF4-FFF2-40B4-BE49-F238E27FC236}">
                <a16:creationId xmlns:a16="http://schemas.microsoft.com/office/drawing/2014/main" id="{0741AF2F-BD4C-468B-A7B6-B9BA98E2CE37}"/>
              </a:ext>
            </a:extLst>
          </p:cNvPr>
          <p:cNvPicPr>
            <a:picLocks noChangeAspect="1"/>
          </p:cNvPicPr>
          <p:nvPr/>
        </p:nvPicPr>
        <p:blipFill>
          <a:blip r:embed="rId2"/>
          <a:stretch>
            <a:fillRect/>
          </a:stretch>
        </p:blipFill>
        <p:spPr>
          <a:xfrm>
            <a:off x="360872" y="2770130"/>
            <a:ext cx="11661044" cy="3057915"/>
          </a:xfrm>
          <a:prstGeom prst="rect">
            <a:avLst/>
          </a:prstGeom>
        </p:spPr>
      </p:pic>
      <p:sp>
        <p:nvSpPr>
          <p:cNvPr id="5" name="Text Placeholder 4">
            <a:extLst>
              <a:ext uri="{FF2B5EF4-FFF2-40B4-BE49-F238E27FC236}">
                <a16:creationId xmlns:a16="http://schemas.microsoft.com/office/drawing/2014/main" id="{2674FBE8-2746-408F-9A3C-B19E99793C46}"/>
              </a:ext>
            </a:extLst>
          </p:cNvPr>
          <p:cNvSpPr>
            <a:spLocks noGrp="1"/>
          </p:cNvSpPr>
          <p:nvPr>
            <p:ph type="body" sz="quarter" idx="13"/>
          </p:nvPr>
        </p:nvSpPr>
        <p:spPr>
          <a:xfrm>
            <a:off x="5079480" y="5883465"/>
            <a:ext cx="6942436" cy="239040"/>
          </a:xfrm>
        </p:spPr>
        <p:txBody>
          <a:bodyPr/>
          <a:lstStyle/>
          <a:p>
            <a:r>
              <a:rPr lang="en-GB" i="1"/>
              <a:t>Absorption spectrum of nine gases at 100 </a:t>
            </a:r>
            <a:r>
              <a:rPr lang="en-GB" i="1" err="1"/>
              <a:t>hPa</a:t>
            </a:r>
            <a:r>
              <a:rPr lang="en-GB" i="1"/>
              <a:t> (Hogan &amp; </a:t>
            </a:r>
            <a:r>
              <a:rPr lang="en-GB" i="1" err="1"/>
              <a:t>Matricardi</a:t>
            </a:r>
            <a:r>
              <a:rPr lang="en-GB" i="1"/>
              <a:t> 2020)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2338-7F1D-4D8A-8BF2-31F09A2C6AB8}"/>
              </a:ext>
            </a:extLst>
          </p:cNvPr>
          <p:cNvSpPr>
            <a:spLocks noGrp="1"/>
          </p:cNvSpPr>
          <p:nvPr>
            <p:ph type="title"/>
          </p:nvPr>
        </p:nvSpPr>
        <p:spPr>
          <a:xfrm>
            <a:off x="905691" y="360000"/>
            <a:ext cx="10941751" cy="369332"/>
          </a:xfrm>
        </p:spPr>
        <p:txBody>
          <a:bodyPr/>
          <a:lstStyle/>
          <a:p>
            <a:r>
              <a:rPr lang="en-GB" dirty="0"/>
              <a:t>Evaluation of instantaneous forcing by 5 main well-mixed greenhouse gases </a:t>
            </a:r>
          </a:p>
        </p:txBody>
      </p:sp>
      <p:sp>
        <p:nvSpPr>
          <p:cNvPr id="3" name="Content Placeholder 2">
            <a:extLst>
              <a:ext uri="{FF2B5EF4-FFF2-40B4-BE49-F238E27FC236}">
                <a16:creationId xmlns:a16="http://schemas.microsoft.com/office/drawing/2014/main" id="{89B9C32B-088B-4756-8198-6D0E858D51C3}"/>
              </a:ext>
            </a:extLst>
          </p:cNvPr>
          <p:cNvSpPr>
            <a:spLocks noGrp="1"/>
          </p:cNvSpPr>
          <p:nvPr>
            <p:ph sz="quarter" idx="14"/>
          </p:nvPr>
        </p:nvSpPr>
        <p:spPr>
          <a:xfrm>
            <a:off x="1079999" y="936000"/>
            <a:ext cx="10526645" cy="1246091"/>
          </a:xfrm>
        </p:spPr>
        <p:txBody>
          <a:bodyPr/>
          <a:lstStyle/>
          <a:p>
            <a:r>
              <a:rPr lang="en-GB" dirty="0">
                <a:solidFill>
                  <a:srgbClr val="FF0000"/>
                </a:solidFill>
              </a:rPr>
              <a:t>32-term model </a:t>
            </a:r>
            <a:r>
              <a:rPr lang="en-GB" dirty="0"/>
              <a:t>has very good </a:t>
            </a:r>
            <a:r>
              <a:rPr lang="en-GB"/>
              <a:t>performance on CKDMIP climate scenarios, including CO</a:t>
            </a:r>
            <a:r>
              <a:rPr lang="en-GB" baseline="-25000"/>
              <a:t>2</a:t>
            </a:r>
            <a:r>
              <a:rPr lang="en-GB"/>
              <a:t> concentrations from 180 </a:t>
            </a:r>
            <a:r>
              <a:rPr lang="en-GB" err="1"/>
              <a:t>ppmv</a:t>
            </a:r>
            <a:r>
              <a:rPr lang="en-GB"/>
              <a:t> (glacial maximum) to 2240 </a:t>
            </a:r>
            <a:r>
              <a:rPr lang="en-GB" err="1"/>
              <a:t>ppmv</a:t>
            </a:r>
            <a:r>
              <a:rPr lang="en-GB"/>
              <a:t> (8x preindustrial)</a:t>
            </a:r>
          </a:p>
          <a:p>
            <a:r>
              <a:rPr lang="en-GB">
                <a:solidFill>
                  <a:srgbClr val="0000FF"/>
                </a:solidFill>
              </a:rPr>
              <a:t>16-term model </a:t>
            </a:r>
            <a:r>
              <a:rPr lang="en-GB" dirty="0"/>
              <a:t>less accurate in longwave </a:t>
            </a:r>
            <a:r>
              <a:rPr lang="en-GB"/>
              <a:t>for CH</a:t>
            </a:r>
            <a:r>
              <a:rPr lang="en-GB" baseline="-25000"/>
              <a:t>4</a:t>
            </a:r>
            <a:r>
              <a:rPr lang="en-GB"/>
              <a:t> due to </a:t>
            </a:r>
            <a:r>
              <a:rPr lang="en-GB" dirty="0"/>
              <a:t>1 </a:t>
            </a:r>
            <a:r>
              <a:rPr lang="en-GB"/>
              <a:t>rather than </a:t>
            </a:r>
            <a:r>
              <a:rPr lang="en-GB" dirty="0"/>
              <a:t>2</a:t>
            </a:r>
            <a:r>
              <a:rPr lang="en-GB"/>
              <a:t> specialized </a:t>
            </a:r>
            <a:r>
              <a:rPr lang="en-GB" i="1"/>
              <a:t>k</a:t>
            </a:r>
            <a:r>
              <a:rPr lang="en-GB"/>
              <a:t> terms</a:t>
            </a:r>
          </a:p>
        </p:txBody>
      </p:sp>
      <p:sp>
        <p:nvSpPr>
          <p:cNvPr id="4" name="Slide Number Placeholder 3">
            <a:extLst>
              <a:ext uri="{FF2B5EF4-FFF2-40B4-BE49-F238E27FC236}">
                <a16:creationId xmlns:a16="http://schemas.microsoft.com/office/drawing/2014/main" id="{03A10BB7-5937-41B6-AAD6-2D62D7DB74FD}"/>
              </a:ext>
            </a:extLst>
          </p:cNvPr>
          <p:cNvSpPr>
            <a:spLocks noGrp="1"/>
          </p:cNvSpPr>
          <p:nvPr>
            <p:ph type="sldNum" sz="quarter" idx="10"/>
          </p:nvPr>
        </p:nvSpPr>
        <p:spPr/>
        <p:txBody>
          <a:bodyPr/>
          <a:lstStyle/>
          <a:p>
            <a:fld id="{E4AB80EA-DB86-D849-B86F-15DAF31F0474}" type="slidenum">
              <a:rPr lang="en-US" smtClean="0"/>
              <a:pPr/>
              <a:t>10</a:t>
            </a:fld>
            <a:endParaRPr lang="en-US"/>
          </a:p>
        </p:txBody>
      </p:sp>
      <p:cxnSp>
        <p:nvCxnSpPr>
          <p:cNvPr id="7" name="Straight Arrow Connector 6">
            <a:extLst>
              <a:ext uri="{FF2B5EF4-FFF2-40B4-BE49-F238E27FC236}">
                <a16:creationId xmlns:a16="http://schemas.microsoft.com/office/drawing/2014/main" id="{26FB3AE5-6F64-46B2-9217-C19B11DDFC8E}"/>
              </a:ext>
            </a:extLst>
          </p:cNvPr>
          <p:cNvCxnSpPr>
            <a:cxnSpLocks/>
          </p:cNvCxnSpPr>
          <p:nvPr/>
        </p:nvCxnSpPr>
        <p:spPr>
          <a:xfrm flipH="1">
            <a:off x="4815840" y="1921308"/>
            <a:ext cx="263006" cy="527252"/>
          </a:xfrm>
          <a:prstGeom prst="straightConnector1">
            <a:avLst/>
          </a:prstGeom>
          <a:ln w="19050">
            <a:solidFill>
              <a:srgbClr val="0000FF"/>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DAD30498-C2B0-4AF2-80A6-298DB8FF70F8}"/>
              </a:ext>
            </a:extLst>
          </p:cNvPr>
          <p:cNvSpPr txBox="1"/>
          <p:nvPr/>
        </p:nvSpPr>
        <p:spPr>
          <a:xfrm rot="16200000">
            <a:off x="-1519934" y="3969722"/>
            <a:ext cx="4496937" cy="400110"/>
          </a:xfrm>
          <a:prstGeom prst="rect">
            <a:avLst/>
          </a:prstGeom>
          <a:noFill/>
        </p:spPr>
        <p:txBody>
          <a:bodyPr wrap="none" rtlCol="0">
            <a:spAutoFit/>
          </a:bodyPr>
          <a:lstStyle/>
          <a:p>
            <a:r>
              <a:rPr lang="en-GB" sz="2000" b="1" dirty="0"/>
              <a:t>Shortwave TOA	  Longwave TOA</a:t>
            </a:r>
          </a:p>
        </p:txBody>
      </p:sp>
      <p:pic>
        <p:nvPicPr>
          <p:cNvPr id="8" name="Picture 7" descr="Chart, line chart&#10;&#10;Description automatically generated">
            <a:extLst>
              <a:ext uri="{FF2B5EF4-FFF2-40B4-BE49-F238E27FC236}">
                <a16:creationId xmlns:a16="http://schemas.microsoft.com/office/drawing/2014/main" id="{A5DCA311-ABDF-0BA2-93ED-257A01EDF18F}"/>
              </a:ext>
            </a:extLst>
          </p:cNvPr>
          <p:cNvPicPr>
            <a:picLocks noChangeAspect="1"/>
          </p:cNvPicPr>
          <p:nvPr/>
        </p:nvPicPr>
        <p:blipFill rotWithShape="1">
          <a:blip r:embed="rId2"/>
          <a:srcRect l="-1" t="1" r="-1929" b="50059"/>
          <a:stretch/>
        </p:blipFill>
        <p:spPr>
          <a:xfrm>
            <a:off x="979060" y="1921308"/>
            <a:ext cx="11209764" cy="2427149"/>
          </a:xfrm>
          <a:prstGeom prst="rect">
            <a:avLst/>
          </a:prstGeom>
        </p:spPr>
      </p:pic>
      <p:pic>
        <p:nvPicPr>
          <p:cNvPr id="11" name="Picture 10" descr="Chart, line chart&#10;&#10;Description automatically generated">
            <a:extLst>
              <a:ext uri="{FF2B5EF4-FFF2-40B4-BE49-F238E27FC236}">
                <a16:creationId xmlns:a16="http://schemas.microsoft.com/office/drawing/2014/main" id="{B1E6D63F-B1FE-F56C-EEE8-56082EF3E7E1}"/>
              </a:ext>
            </a:extLst>
          </p:cNvPr>
          <p:cNvPicPr>
            <a:picLocks noChangeAspect="1"/>
          </p:cNvPicPr>
          <p:nvPr/>
        </p:nvPicPr>
        <p:blipFill rotWithShape="1">
          <a:blip r:embed="rId3"/>
          <a:srcRect b="51773"/>
          <a:stretch/>
        </p:blipFill>
        <p:spPr>
          <a:xfrm>
            <a:off x="979060" y="4395358"/>
            <a:ext cx="6655594" cy="2290150"/>
          </a:xfrm>
          <a:prstGeom prst="rect">
            <a:avLst/>
          </a:prstGeom>
        </p:spPr>
      </p:pic>
    </p:spTree>
    <p:extLst>
      <p:ext uri="{BB962C8B-B14F-4D97-AF65-F5344CB8AC3E}">
        <p14:creationId xmlns:p14="http://schemas.microsoft.com/office/powerpoint/2010/main" val="93800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6BE61-E9DA-7AB0-F56A-CB0BF27A386E}"/>
              </a:ext>
            </a:extLst>
          </p:cNvPr>
          <p:cNvSpPr>
            <a:spLocks noGrp="1"/>
          </p:cNvSpPr>
          <p:nvPr>
            <p:ph type="title"/>
          </p:nvPr>
        </p:nvSpPr>
        <p:spPr>
          <a:xfrm>
            <a:off x="875280" y="360000"/>
            <a:ext cx="3091950" cy="369332"/>
          </a:xfrm>
        </p:spPr>
        <p:txBody>
          <a:bodyPr/>
          <a:lstStyle/>
          <a:p>
            <a:r>
              <a:rPr lang="en-GB" dirty="0"/>
              <a:t>Accuracy vs efficiency</a:t>
            </a:r>
            <a:endParaRPr lang="en-GB"/>
          </a:p>
        </p:txBody>
      </p:sp>
      <p:sp>
        <p:nvSpPr>
          <p:cNvPr id="4" name="Slide Number Placeholder 3">
            <a:extLst>
              <a:ext uri="{FF2B5EF4-FFF2-40B4-BE49-F238E27FC236}">
                <a16:creationId xmlns:a16="http://schemas.microsoft.com/office/drawing/2014/main" id="{E9117CE8-D405-B8FA-285D-755D8786D930}"/>
              </a:ext>
            </a:extLst>
          </p:cNvPr>
          <p:cNvSpPr>
            <a:spLocks noGrp="1"/>
          </p:cNvSpPr>
          <p:nvPr>
            <p:ph type="sldNum" sz="quarter" idx="10"/>
          </p:nvPr>
        </p:nvSpPr>
        <p:spPr/>
        <p:txBody>
          <a:bodyPr/>
          <a:lstStyle/>
          <a:p>
            <a:fld id="{E4AB80EA-DB86-D849-B86F-15DAF31F0474}" type="slidenum">
              <a:rPr lang="en-US" smtClean="0"/>
              <a:pPr/>
              <a:t>11</a:t>
            </a:fld>
            <a:endParaRPr lang="en-US"/>
          </a:p>
        </p:txBody>
      </p:sp>
      <p:sp>
        <p:nvSpPr>
          <p:cNvPr id="7" name="Content Placeholder 6">
            <a:extLst>
              <a:ext uri="{FF2B5EF4-FFF2-40B4-BE49-F238E27FC236}">
                <a16:creationId xmlns:a16="http://schemas.microsoft.com/office/drawing/2014/main" id="{FA01E5F4-93FD-4A5D-E02F-964E84904205}"/>
              </a:ext>
            </a:extLst>
          </p:cNvPr>
          <p:cNvSpPr>
            <a:spLocks noGrp="1"/>
          </p:cNvSpPr>
          <p:nvPr>
            <p:ph sz="quarter" idx="14"/>
          </p:nvPr>
        </p:nvSpPr>
        <p:spPr>
          <a:xfrm>
            <a:off x="472608" y="936000"/>
            <a:ext cx="4067833" cy="4986000"/>
          </a:xfrm>
        </p:spPr>
        <p:txBody>
          <a:bodyPr/>
          <a:lstStyle/>
          <a:p>
            <a:r>
              <a:rPr lang="en-GB" dirty="0"/>
              <a:t>Consider 8(!) terms up to 64 for multiple climate scenarios</a:t>
            </a:r>
          </a:p>
          <a:p>
            <a:r>
              <a:rPr lang="en-GB" dirty="0"/>
              <a:t>Accuracy improves up to 32 terms, beyond which there is little change</a:t>
            </a:r>
          </a:p>
          <a:p>
            <a:pPr lvl="1"/>
            <a:r>
              <a:rPr lang="en-GB" dirty="0"/>
              <a:t>Is this a fundamental limit of the CKD method due to imperfect correlation of spectra at different heights?</a:t>
            </a:r>
          </a:p>
          <a:p>
            <a:pPr lvl="1"/>
            <a:r>
              <a:rPr lang="en-GB" dirty="0"/>
              <a:t>Or maybe 50 profiles is simply not large enough to properly optimize all combinations of </a:t>
            </a:r>
            <a:r>
              <a:rPr lang="en-GB" i="1" dirty="0"/>
              <a:t>T, p, q</a:t>
            </a:r>
          </a:p>
        </p:txBody>
      </p:sp>
      <p:pic>
        <p:nvPicPr>
          <p:cNvPr id="3" name="Picture 5" descr="Chart&#10;&#10;Description automatically generated">
            <a:extLst>
              <a:ext uri="{FF2B5EF4-FFF2-40B4-BE49-F238E27FC236}">
                <a16:creationId xmlns:a16="http://schemas.microsoft.com/office/drawing/2014/main" id="{979D3B0C-5F3A-B925-FCE3-409C7EDB21EA}"/>
              </a:ext>
            </a:extLst>
          </p:cNvPr>
          <p:cNvPicPr>
            <a:picLocks noChangeAspect="1"/>
          </p:cNvPicPr>
          <p:nvPr/>
        </p:nvPicPr>
        <p:blipFill rotWithShape="1">
          <a:blip r:embed="rId2"/>
          <a:srcRect l="34119"/>
          <a:stretch/>
        </p:blipFill>
        <p:spPr>
          <a:xfrm>
            <a:off x="4745162" y="98088"/>
            <a:ext cx="7175774" cy="6629703"/>
          </a:xfrm>
          <a:prstGeom prst="rect">
            <a:avLst/>
          </a:prstGeom>
        </p:spPr>
      </p:pic>
    </p:spTree>
    <p:extLst>
      <p:ext uri="{BB962C8B-B14F-4D97-AF65-F5344CB8AC3E}">
        <p14:creationId xmlns:p14="http://schemas.microsoft.com/office/powerpoint/2010/main" val="1379327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B8FBF-DEFC-4DBD-8309-F053468BEA29}"/>
              </a:ext>
            </a:extLst>
          </p:cNvPr>
          <p:cNvSpPr>
            <a:spLocks noGrp="1"/>
          </p:cNvSpPr>
          <p:nvPr>
            <p:ph type="title"/>
          </p:nvPr>
        </p:nvSpPr>
        <p:spPr/>
        <p:txBody>
          <a:bodyPr/>
          <a:lstStyle/>
          <a:p>
            <a:r>
              <a:rPr lang="en-GB"/>
              <a:t>Computational cost in offline single-precision </a:t>
            </a:r>
            <a:r>
              <a:rPr lang="en-GB" err="1"/>
              <a:t>ecRad</a:t>
            </a:r>
            <a:r>
              <a:rPr lang="en-GB"/>
              <a:t> (Intel Xeon, </a:t>
            </a:r>
            <a:r>
              <a:rPr lang="en-GB" err="1"/>
              <a:t>gfortran</a:t>
            </a:r>
            <a:r>
              <a:rPr lang="en-GB"/>
              <a:t>)</a:t>
            </a:r>
          </a:p>
        </p:txBody>
      </p:sp>
      <p:sp>
        <p:nvSpPr>
          <p:cNvPr id="3" name="Content Placeholder 2">
            <a:extLst>
              <a:ext uri="{FF2B5EF4-FFF2-40B4-BE49-F238E27FC236}">
                <a16:creationId xmlns:a16="http://schemas.microsoft.com/office/drawing/2014/main" id="{13ECB5B4-3EEF-40AC-893C-1E76A01DACA3}"/>
              </a:ext>
            </a:extLst>
          </p:cNvPr>
          <p:cNvSpPr>
            <a:spLocks noGrp="1"/>
          </p:cNvSpPr>
          <p:nvPr>
            <p:ph sz="quarter" idx="14"/>
          </p:nvPr>
        </p:nvSpPr>
        <p:spPr>
          <a:xfrm>
            <a:off x="1341120" y="4815840"/>
            <a:ext cx="9768480" cy="1106160"/>
          </a:xfrm>
        </p:spPr>
        <p:txBody>
          <a:bodyPr/>
          <a:lstStyle/>
          <a:p>
            <a:r>
              <a:rPr lang="en-GB"/>
              <a:t>Cloud &amp; aerosol optics now per </a:t>
            </a:r>
            <a:r>
              <a:rPr lang="en-GB" i="1"/>
              <a:t>k</a:t>
            </a:r>
            <a:r>
              <a:rPr lang="en-GB"/>
              <a:t> term not per band, so similar cost in RRTMG and </a:t>
            </a:r>
            <a:r>
              <a:rPr lang="en-GB" err="1"/>
              <a:t>ecCKD</a:t>
            </a:r>
            <a:endParaRPr lang="en-GB"/>
          </a:p>
          <a:p>
            <a:r>
              <a:rPr lang="en-GB"/>
              <a:t>Optimized noise-free </a:t>
            </a:r>
            <a:r>
              <a:rPr lang="en-GB" err="1"/>
              <a:t>Tripleclouds</a:t>
            </a:r>
            <a:r>
              <a:rPr lang="en-GB"/>
              <a:t> solver is now a little faster than </a:t>
            </a:r>
            <a:r>
              <a:rPr lang="en-GB" err="1"/>
              <a:t>McICA</a:t>
            </a:r>
            <a:r>
              <a:rPr lang="en-GB"/>
              <a:t>!</a:t>
            </a:r>
          </a:p>
          <a:p>
            <a:pPr marL="0" indent="0">
              <a:buNone/>
            </a:pPr>
            <a:endParaRPr lang="en-GB"/>
          </a:p>
        </p:txBody>
      </p:sp>
      <p:sp>
        <p:nvSpPr>
          <p:cNvPr id="4" name="Slide Number Placeholder 3">
            <a:extLst>
              <a:ext uri="{FF2B5EF4-FFF2-40B4-BE49-F238E27FC236}">
                <a16:creationId xmlns:a16="http://schemas.microsoft.com/office/drawing/2014/main" id="{F5D8DD6F-B724-43FB-89BE-74A25C1E809C}"/>
              </a:ext>
            </a:extLst>
          </p:cNvPr>
          <p:cNvSpPr>
            <a:spLocks noGrp="1"/>
          </p:cNvSpPr>
          <p:nvPr>
            <p:ph type="sldNum" sz="quarter" idx="10"/>
          </p:nvPr>
        </p:nvSpPr>
        <p:spPr/>
        <p:txBody>
          <a:bodyPr/>
          <a:lstStyle/>
          <a:p>
            <a:fld id="{E4AB80EA-DB86-D849-B86F-15DAF31F0474}" type="slidenum">
              <a:rPr lang="en-US" smtClean="0"/>
              <a:pPr/>
              <a:t>12</a:t>
            </a:fld>
            <a:endParaRPr lang="en-US"/>
          </a:p>
        </p:txBody>
      </p:sp>
      <p:pic>
        <p:nvPicPr>
          <p:cNvPr id="8" name="Picture 7" descr="Chart, bar chart&#10;&#10;Description automatically generated">
            <a:extLst>
              <a:ext uri="{FF2B5EF4-FFF2-40B4-BE49-F238E27FC236}">
                <a16:creationId xmlns:a16="http://schemas.microsoft.com/office/drawing/2014/main" id="{D8F87150-F091-4EF3-AF0A-12BDADB4EA13}"/>
              </a:ext>
            </a:extLst>
          </p:cNvPr>
          <p:cNvPicPr>
            <a:picLocks noChangeAspect="1"/>
          </p:cNvPicPr>
          <p:nvPr/>
        </p:nvPicPr>
        <p:blipFill>
          <a:blip r:embed="rId2"/>
          <a:stretch>
            <a:fillRect/>
          </a:stretch>
        </p:blipFill>
        <p:spPr>
          <a:xfrm>
            <a:off x="592360" y="1263633"/>
            <a:ext cx="8499389" cy="3434926"/>
          </a:xfrm>
          <a:prstGeom prst="rect">
            <a:avLst/>
          </a:prstGeom>
        </p:spPr>
      </p:pic>
      <p:sp>
        <p:nvSpPr>
          <p:cNvPr id="9" name="Content Placeholder 2">
            <a:extLst>
              <a:ext uri="{FF2B5EF4-FFF2-40B4-BE49-F238E27FC236}">
                <a16:creationId xmlns:a16="http://schemas.microsoft.com/office/drawing/2014/main" id="{5A6DB57D-E2BB-4668-B7D2-D83DC8C1B161}"/>
              </a:ext>
            </a:extLst>
          </p:cNvPr>
          <p:cNvSpPr txBox="1">
            <a:spLocks/>
          </p:cNvSpPr>
          <p:nvPr/>
        </p:nvSpPr>
        <p:spPr>
          <a:xfrm>
            <a:off x="9239795" y="1524000"/>
            <a:ext cx="2429691" cy="2595153"/>
          </a:xfrm>
          <a:prstGeom prst="rect">
            <a:avLst/>
          </a:prstGeom>
        </p:spPr>
        <p:txBody>
          <a:bodyPr lIns="0" tIns="0" rIns="0" bIns="0"/>
          <a:lstStyle>
            <a:lvl1pPr marL="179388" indent="-179388" algn="l" defTabSz="457200" rtl="0" eaLnBrk="1" latinLnBrk="0" hangingPunct="1">
              <a:lnSpc>
                <a:spcPts val="2200"/>
              </a:lnSpc>
              <a:spcBef>
                <a:spcPts val="1100"/>
              </a:spcBef>
              <a:buClr>
                <a:srgbClr val="064E83"/>
              </a:buClr>
              <a:buFont typeface="Arial"/>
              <a:buChar char="•"/>
              <a:defRPr sz="1800" kern="1200">
                <a:solidFill>
                  <a:schemeClr val="tx1"/>
                </a:solidFill>
                <a:latin typeface="+mn-lt"/>
                <a:ea typeface="+mn-ea"/>
                <a:cs typeface="+mn-cs"/>
              </a:defRPr>
            </a:lvl1pPr>
            <a:lvl2pPr marL="630000" indent="-270000" algn="l" defTabSz="457200" rtl="0" eaLnBrk="1" latinLnBrk="0" hangingPunct="1">
              <a:lnSpc>
                <a:spcPct val="100000"/>
              </a:lnSpc>
              <a:spcBef>
                <a:spcPts val="1000"/>
              </a:spcBef>
              <a:buClr>
                <a:srgbClr val="064E83"/>
              </a:buClr>
              <a:buFont typeface="Arial"/>
              <a:buChar char="–"/>
              <a:defRPr sz="1600" kern="1200">
                <a:solidFill>
                  <a:schemeClr val="tx1"/>
                </a:solidFill>
                <a:latin typeface="+mn-lt"/>
                <a:ea typeface="+mn-ea"/>
                <a:cs typeface="+mn-cs"/>
              </a:defRPr>
            </a:lvl2pPr>
            <a:lvl3pPr marL="990000" indent="-270000" algn="l" defTabSz="457200" rtl="0" eaLnBrk="1" latinLnBrk="0" hangingPunct="1">
              <a:lnSpc>
                <a:spcPts val="1800"/>
              </a:lnSpc>
              <a:spcBef>
                <a:spcPts val="900"/>
              </a:spcBef>
              <a:buClr>
                <a:srgbClr val="064E83"/>
              </a:buClr>
              <a:buFont typeface="Arial"/>
              <a:buChar char="•"/>
              <a:defRPr sz="1400" kern="1200">
                <a:solidFill>
                  <a:schemeClr val="tx1"/>
                </a:solidFill>
                <a:latin typeface="+mn-lt"/>
                <a:ea typeface="+mn-ea"/>
                <a:cs typeface="+mn-cs"/>
              </a:defRPr>
            </a:lvl3pPr>
            <a:lvl4pPr marL="1350000" indent="-270000" algn="l" defTabSz="457200" rtl="0" eaLnBrk="1" latinLnBrk="0" hangingPunct="1">
              <a:lnSpc>
                <a:spcPts val="1600"/>
              </a:lnSpc>
              <a:spcBef>
                <a:spcPts val="800"/>
              </a:spcBef>
              <a:buClr>
                <a:srgbClr val="064E83"/>
              </a:buClr>
              <a:buFont typeface="Arial"/>
              <a:buChar char="–"/>
              <a:defRPr sz="1200" kern="1200">
                <a:solidFill>
                  <a:schemeClr val="tx1"/>
                </a:solidFill>
                <a:latin typeface="+mn-lt"/>
                <a:ea typeface="+mn-ea"/>
                <a:cs typeface="+mn-cs"/>
              </a:defRPr>
            </a:lvl4pPr>
            <a:lvl5pPr marL="1710000" indent="-270000" algn="l" defTabSz="457200" rtl="0" eaLnBrk="1" latinLnBrk="0" hangingPunct="1">
              <a:lnSpc>
                <a:spcPts val="1400"/>
              </a:lnSpc>
              <a:spcBef>
                <a:spcPts val="700"/>
              </a:spcBef>
              <a:buClr>
                <a:srgbClr val="064E83"/>
              </a:buClr>
              <a:buFont typeface="Arial"/>
              <a:buChar char="»"/>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r>
              <a:rPr lang="en-GB" b="1"/>
              <a:t> IFS configuration</a:t>
            </a:r>
          </a:p>
          <a:p>
            <a:pPr>
              <a:buFont typeface="Arial" panose="020B0604020202020204" pitchFamily="34" charset="0"/>
              <a:buChar char="←"/>
            </a:pPr>
            <a:r>
              <a:rPr lang="en-GB"/>
              <a:t> Noise-free solver</a:t>
            </a:r>
          </a:p>
          <a:p>
            <a:pPr>
              <a:buFont typeface="Arial" panose="020B0604020202020204" pitchFamily="34" charset="0"/>
              <a:buChar char="←"/>
            </a:pPr>
            <a:endParaRPr lang="en-GB"/>
          </a:p>
          <a:p>
            <a:pPr>
              <a:buFont typeface="Arial" panose="020B0604020202020204" pitchFamily="34" charset="0"/>
              <a:buChar char="←"/>
            </a:pPr>
            <a:r>
              <a:rPr lang="en-GB"/>
              <a:t> 3.1x faster overall (3.9x fewer </a:t>
            </a:r>
            <a:r>
              <a:rPr lang="en-GB" i="1"/>
              <a:t>k</a:t>
            </a:r>
            <a:r>
              <a:rPr lang="en-GB"/>
              <a:t> terms)</a:t>
            </a:r>
          </a:p>
          <a:p>
            <a:pPr>
              <a:buFont typeface="Arial" panose="020B0604020202020204" pitchFamily="34" charset="0"/>
              <a:buChar char="←"/>
            </a:pPr>
            <a:r>
              <a:rPr lang="en-GB"/>
              <a:t> 4.9x faster overall (7.8x fewer </a:t>
            </a:r>
            <a:r>
              <a:rPr lang="en-GB" i="1"/>
              <a:t>k</a:t>
            </a:r>
            <a:r>
              <a:rPr lang="en-GB"/>
              <a:t> terms)</a:t>
            </a:r>
          </a:p>
          <a:p>
            <a:endParaRPr lang="en-GB"/>
          </a:p>
        </p:txBody>
      </p:sp>
    </p:spTree>
    <p:extLst>
      <p:ext uri="{BB962C8B-B14F-4D97-AF65-F5344CB8AC3E}">
        <p14:creationId xmlns:p14="http://schemas.microsoft.com/office/powerpoint/2010/main" val="8464920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7F76A-D692-041C-D76B-276B955C3FFB}"/>
              </a:ext>
            </a:extLst>
          </p:cNvPr>
          <p:cNvSpPr>
            <a:spLocks noGrp="1"/>
          </p:cNvSpPr>
          <p:nvPr>
            <p:ph type="title"/>
          </p:nvPr>
        </p:nvSpPr>
        <p:spPr/>
        <p:txBody>
          <a:bodyPr/>
          <a:lstStyle/>
          <a:p>
            <a:r>
              <a:rPr lang="en-GB" dirty="0"/>
              <a:t>Temperature bias of free-running ECMWF model versus ERA5/MLS</a:t>
            </a:r>
          </a:p>
        </p:txBody>
      </p:sp>
      <p:sp>
        <p:nvSpPr>
          <p:cNvPr id="3" name="Content Placeholder 2">
            <a:extLst>
              <a:ext uri="{FF2B5EF4-FFF2-40B4-BE49-F238E27FC236}">
                <a16:creationId xmlns:a16="http://schemas.microsoft.com/office/drawing/2014/main" id="{E1C32C67-4091-7679-3C06-7E4563F21736}"/>
              </a:ext>
            </a:extLst>
          </p:cNvPr>
          <p:cNvSpPr>
            <a:spLocks noGrp="1"/>
          </p:cNvSpPr>
          <p:nvPr>
            <p:ph sz="quarter" idx="14"/>
          </p:nvPr>
        </p:nvSpPr>
        <p:spPr>
          <a:xfrm>
            <a:off x="2007220" y="889536"/>
            <a:ext cx="9474468" cy="1173440"/>
          </a:xfrm>
        </p:spPr>
        <p:txBody>
          <a:bodyPr/>
          <a:lstStyle/>
          <a:p>
            <a:pPr marL="0" indent="0">
              <a:buNone/>
            </a:pPr>
            <a:r>
              <a:rPr lang="en-GB" sz="2800" b="1" dirty="0"/>
              <a:t>47r3						48r1						49r1</a:t>
            </a:r>
          </a:p>
        </p:txBody>
      </p:sp>
      <p:sp>
        <p:nvSpPr>
          <p:cNvPr id="4" name="Slide Number Placeholder 3">
            <a:extLst>
              <a:ext uri="{FF2B5EF4-FFF2-40B4-BE49-F238E27FC236}">
                <a16:creationId xmlns:a16="http://schemas.microsoft.com/office/drawing/2014/main" id="{36B0AC51-BB20-C815-4664-0E930859B9A2}"/>
              </a:ext>
            </a:extLst>
          </p:cNvPr>
          <p:cNvSpPr>
            <a:spLocks noGrp="1"/>
          </p:cNvSpPr>
          <p:nvPr>
            <p:ph type="sldNum" sz="quarter" idx="10"/>
          </p:nvPr>
        </p:nvSpPr>
        <p:spPr/>
        <p:txBody>
          <a:bodyPr/>
          <a:lstStyle/>
          <a:p>
            <a:fld id="{E4AB80EA-DB86-D849-B86F-15DAF31F0474}" type="slidenum">
              <a:rPr lang="en-US" smtClean="0"/>
              <a:pPr/>
              <a:t>13</a:t>
            </a:fld>
            <a:endParaRPr lang="en-US"/>
          </a:p>
        </p:txBody>
      </p:sp>
      <p:pic>
        <p:nvPicPr>
          <p:cNvPr id="1026" name="Picture 2">
            <a:extLst>
              <a:ext uri="{FF2B5EF4-FFF2-40B4-BE49-F238E27FC236}">
                <a16:creationId xmlns:a16="http://schemas.microsoft.com/office/drawing/2014/main" id="{9F6FC8CF-4DE1-2914-6A57-D589935A71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137" y="1207542"/>
            <a:ext cx="10084299" cy="4349987"/>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a:extLst>
              <a:ext uri="{FF2B5EF4-FFF2-40B4-BE49-F238E27FC236}">
                <a16:creationId xmlns:a16="http://schemas.microsoft.com/office/drawing/2014/main" id="{14436AEE-CA7B-AC32-2D00-2A8692AEC3B7}"/>
              </a:ext>
            </a:extLst>
          </p:cNvPr>
          <p:cNvCxnSpPr>
            <a:cxnSpLocks/>
          </p:cNvCxnSpPr>
          <p:nvPr/>
        </p:nvCxnSpPr>
        <p:spPr>
          <a:xfrm flipV="1">
            <a:off x="4818075" y="1905663"/>
            <a:ext cx="297134" cy="3908811"/>
          </a:xfrm>
          <a:prstGeom prst="straightConnector1">
            <a:avLst/>
          </a:prstGeom>
          <a:ln>
            <a:solidFill>
              <a:srgbClr val="00B05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FCB31E97-0D9F-71BA-3743-4DFE26296228}"/>
              </a:ext>
            </a:extLst>
          </p:cNvPr>
          <p:cNvSpPr txBox="1"/>
          <p:nvPr/>
        </p:nvSpPr>
        <p:spPr>
          <a:xfrm rot="16200000">
            <a:off x="-2155535" y="2671249"/>
            <a:ext cx="5224813" cy="369332"/>
          </a:xfrm>
          <a:prstGeom prst="rect">
            <a:avLst/>
          </a:prstGeom>
          <a:noFill/>
        </p:spPr>
        <p:txBody>
          <a:bodyPr wrap="square">
            <a:spAutoFit/>
          </a:bodyPr>
          <a:lstStyle/>
          <a:p>
            <a:r>
              <a:rPr lang="en-GB" dirty="0">
                <a:latin typeface="Arial Narrow" panose="020B0606020202030204" pitchFamily="34" charset="0"/>
              </a:rPr>
              <a:t>troposphere  |        stratosphere        |  mesosphere</a:t>
            </a:r>
          </a:p>
        </p:txBody>
      </p:sp>
      <p:sp>
        <p:nvSpPr>
          <p:cNvPr id="13" name="TextBox 12">
            <a:extLst>
              <a:ext uri="{FF2B5EF4-FFF2-40B4-BE49-F238E27FC236}">
                <a16:creationId xmlns:a16="http://schemas.microsoft.com/office/drawing/2014/main" id="{B6D5EBF2-6563-8BC8-546C-188464EBF259}"/>
              </a:ext>
            </a:extLst>
          </p:cNvPr>
          <p:cNvSpPr txBox="1"/>
          <p:nvPr/>
        </p:nvSpPr>
        <p:spPr>
          <a:xfrm>
            <a:off x="2380784" y="5791069"/>
            <a:ext cx="3869473" cy="646331"/>
          </a:xfrm>
          <a:prstGeom prst="rect">
            <a:avLst/>
          </a:prstGeom>
          <a:noFill/>
        </p:spPr>
        <p:txBody>
          <a:bodyPr wrap="square" rtlCol="0">
            <a:spAutoFit/>
          </a:bodyPr>
          <a:lstStyle/>
          <a:p>
            <a:pPr algn="ctr"/>
            <a:r>
              <a:rPr lang="en-GB" dirty="0">
                <a:solidFill>
                  <a:srgbClr val="00B050"/>
                </a:solidFill>
              </a:rPr>
              <a:t>New “HLO” ozone treatment reduces mesosphere warm bias</a:t>
            </a:r>
          </a:p>
        </p:txBody>
      </p:sp>
      <p:sp>
        <p:nvSpPr>
          <p:cNvPr id="14" name="Right Brace 13">
            <a:extLst>
              <a:ext uri="{FF2B5EF4-FFF2-40B4-BE49-F238E27FC236}">
                <a16:creationId xmlns:a16="http://schemas.microsoft.com/office/drawing/2014/main" id="{CA50ADBC-C50F-6E2E-4D94-E81ADC661B7C}"/>
              </a:ext>
            </a:extLst>
          </p:cNvPr>
          <p:cNvSpPr/>
          <p:nvPr/>
        </p:nvSpPr>
        <p:spPr>
          <a:xfrm>
            <a:off x="10853882" y="1426247"/>
            <a:ext cx="282680" cy="2069832"/>
          </a:xfrm>
          <a:prstGeom prst="rightBrace">
            <a:avLst>
              <a:gd name="adj1" fmla="val 51588"/>
              <a:gd name="adj2" fmla="val 50539"/>
            </a:avLst>
          </a:prstGeom>
          <a:ln>
            <a:solidFill>
              <a:srgbClr val="00B05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7" name="TextBox 16">
            <a:extLst>
              <a:ext uri="{FF2B5EF4-FFF2-40B4-BE49-F238E27FC236}">
                <a16:creationId xmlns:a16="http://schemas.microsoft.com/office/drawing/2014/main" id="{1F69FE02-69B6-EF00-3CEA-DFC9B1BD9E19}"/>
              </a:ext>
            </a:extLst>
          </p:cNvPr>
          <p:cNvSpPr txBox="1"/>
          <p:nvPr/>
        </p:nvSpPr>
        <p:spPr>
          <a:xfrm>
            <a:off x="10910563" y="1476256"/>
            <a:ext cx="1381624" cy="1754326"/>
          </a:xfrm>
          <a:prstGeom prst="rect">
            <a:avLst/>
          </a:prstGeom>
          <a:noFill/>
        </p:spPr>
        <p:txBody>
          <a:bodyPr wrap="square" rtlCol="0">
            <a:spAutoFit/>
          </a:bodyPr>
          <a:lstStyle/>
          <a:p>
            <a:pPr algn="ctr"/>
            <a:r>
              <a:rPr lang="en-GB" dirty="0" err="1">
                <a:solidFill>
                  <a:srgbClr val="00B050"/>
                </a:solidFill>
              </a:rPr>
              <a:t>ecCKD</a:t>
            </a:r>
            <a:r>
              <a:rPr lang="en-GB" dirty="0">
                <a:solidFill>
                  <a:srgbClr val="00B050"/>
                </a:solidFill>
              </a:rPr>
              <a:t> uses improved solar spectrum, less UV</a:t>
            </a:r>
          </a:p>
        </p:txBody>
      </p:sp>
      <p:cxnSp>
        <p:nvCxnSpPr>
          <p:cNvPr id="18" name="Straight Arrow Connector 17">
            <a:extLst>
              <a:ext uri="{FF2B5EF4-FFF2-40B4-BE49-F238E27FC236}">
                <a16:creationId xmlns:a16="http://schemas.microsoft.com/office/drawing/2014/main" id="{C243ED1A-635F-FACB-506D-F386DA72FD31}"/>
              </a:ext>
            </a:extLst>
          </p:cNvPr>
          <p:cNvCxnSpPr>
            <a:cxnSpLocks/>
          </p:cNvCxnSpPr>
          <p:nvPr/>
        </p:nvCxnSpPr>
        <p:spPr>
          <a:xfrm flipV="1">
            <a:off x="9612351" y="4583151"/>
            <a:ext cx="313940" cy="974378"/>
          </a:xfrm>
          <a:prstGeom prst="straightConnector1">
            <a:avLst/>
          </a:prstGeom>
          <a:ln>
            <a:solidFill>
              <a:srgbClr val="00B05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ECD457E8-FEAC-FD11-D2B0-2DE3C6724830}"/>
              </a:ext>
            </a:extLst>
          </p:cNvPr>
          <p:cNvSpPr txBox="1"/>
          <p:nvPr/>
        </p:nvSpPr>
        <p:spPr>
          <a:xfrm>
            <a:off x="6896305" y="5557529"/>
            <a:ext cx="3582486" cy="1200329"/>
          </a:xfrm>
          <a:prstGeom prst="rect">
            <a:avLst/>
          </a:prstGeom>
          <a:noFill/>
        </p:spPr>
        <p:txBody>
          <a:bodyPr wrap="square" rtlCol="0">
            <a:spAutoFit/>
          </a:bodyPr>
          <a:lstStyle/>
          <a:p>
            <a:pPr algn="ctr"/>
            <a:r>
              <a:rPr lang="en-GB" dirty="0">
                <a:solidFill>
                  <a:srgbClr val="00B050"/>
                </a:solidFill>
              </a:rPr>
              <a:t>Better gas optics halves longstanding polar lower-stratosphere cold bias, important for monthly forecasts</a:t>
            </a:r>
          </a:p>
        </p:txBody>
      </p:sp>
    </p:spTree>
    <p:extLst>
      <p:ext uri="{BB962C8B-B14F-4D97-AF65-F5344CB8AC3E}">
        <p14:creationId xmlns:p14="http://schemas.microsoft.com/office/powerpoint/2010/main" val="473226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7"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EE10B-7BC3-43D0-9FC4-DA728E25E1E2}"/>
              </a:ext>
            </a:extLst>
          </p:cNvPr>
          <p:cNvSpPr>
            <a:spLocks noGrp="1"/>
          </p:cNvSpPr>
          <p:nvPr>
            <p:ph type="title"/>
          </p:nvPr>
        </p:nvSpPr>
        <p:spPr/>
        <p:txBody>
          <a:bodyPr/>
          <a:lstStyle/>
          <a:p>
            <a:r>
              <a:rPr lang="en-GB"/>
              <a:t>Summary and next steps</a:t>
            </a:r>
          </a:p>
        </p:txBody>
      </p:sp>
      <p:sp>
        <p:nvSpPr>
          <p:cNvPr id="3" name="Content Placeholder 2">
            <a:extLst>
              <a:ext uri="{FF2B5EF4-FFF2-40B4-BE49-F238E27FC236}">
                <a16:creationId xmlns:a16="http://schemas.microsoft.com/office/drawing/2014/main" id="{B1DD271E-FF99-4F3F-AEAB-1614895D84B6}"/>
              </a:ext>
            </a:extLst>
          </p:cNvPr>
          <p:cNvSpPr>
            <a:spLocks noGrp="1"/>
          </p:cNvSpPr>
          <p:nvPr>
            <p:ph sz="quarter" idx="14"/>
          </p:nvPr>
        </p:nvSpPr>
        <p:spPr>
          <a:xfrm>
            <a:off x="1079999" y="899665"/>
            <a:ext cx="10194137" cy="5054253"/>
          </a:xfrm>
        </p:spPr>
        <p:txBody>
          <a:bodyPr lIns="0" tIns="0" rIns="0" bIns="0" anchor="t"/>
          <a:lstStyle/>
          <a:p>
            <a:pPr marL="179070" indent="-179070"/>
            <a:r>
              <a:rPr lang="en-GB" i="1" dirty="0"/>
              <a:t>The </a:t>
            </a:r>
            <a:r>
              <a:rPr lang="en-GB" i="1" dirty="0" err="1"/>
              <a:t>ecCKD</a:t>
            </a:r>
            <a:r>
              <a:rPr lang="en-GB" i="1" dirty="0"/>
              <a:t> tool offers the ability to generate faster and more accurate gas optics models targeted at different applications, and which are simple enough (defined by a </a:t>
            </a:r>
            <a:r>
              <a:rPr lang="en-GB" i="1" dirty="0" err="1"/>
              <a:t>netCDF</a:t>
            </a:r>
            <a:r>
              <a:rPr lang="en-GB" i="1" dirty="0"/>
              <a:t> file) to be implemented in any radiation scheme, not just </a:t>
            </a:r>
            <a:r>
              <a:rPr lang="en-GB" i="1" dirty="0" err="1"/>
              <a:t>ecRad</a:t>
            </a:r>
            <a:endParaRPr lang="en-GB" i="1" dirty="0">
              <a:cs typeface="Arial"/>
            </a:endParaRPr>
          </a:p>
          <a:p>
            <a:pPr marL="179070" indent="-179070"/>
            <a:r>
              <a:rPr lang="en-GB" dirty="0"/>
              <a:t>More information at </a:t>
            </a:r>
            <a:r>
              <a:rPr lang="en-GB" dirty="0">
                <a:hlinkClick r:id="rId2"/>
              </a:rPr>
              <a:t>https://confluence.ecmwf.int/x/XwU0Dw</a:t>
            </a:r>
            <a:r>
              <a:rPr lang="en-GB" dirty="0"/>
              <a:t> and Hogan &amp; Matricardi (JAMES 2022, in review)</a:t>
            </a:r>
            <a:endParaRPr lang="en-GB" dirty="0">
              <a:cs typeface="Arial"/>
            </a:endParaRPr>
          </a:p>
          <a:p>
            <a:pPr marL="179070" indent="-179070"/>
            <a:r>
              <a:rPr lang="en-GB" dirty="0" err="1"/>
              <a:t>ecCKD</a:t>
            </a:r>
            <a:r>
              <a:rPr lang="en-GB" dirty="0"/>
              <a:t> tool freely available at </a:t>
            </a:r>
            <a:r>
              <a:rPr lang="en-GB" dirty="0">
                <a:hlinkClick r:id="rId3"/>
              </a:rPr>
              <a:t>https://github.com/ecmwf-ifs/ecckd</a:t>
            </a:r>
            <a:endParaRPr lang="en-GB" dirty="0">
              <a:cs typeface="Arial"/>
            </a:endParaRPr>
          </a:p>
          <a:p>
            <a:pPr marL="179070" indent="-179070"/>
            <a:r>
              <a:rPr lang="en-GB" dirty="0">
                <a:cs typeface="Arial"/>
              </a:rPr>
              <a:t>Implemented in freely available </a:t>
            </a:r>
            <a:r>
              <a:rPr lang="en-GB" dirty="0" err="1">
                <a:cs typeface="Arial"/>
              </a:rPr>
              <a:t>ecRad</a:t>
            </a:r>
            <a:r>
              <a:rPr lang="en-GB" dirty="0">
                <a:cs typeface="Arial"/>
              </a:rPr>
              <a:t> radiation scheme: </a:t>
            </a:r>
            <a:r>
              <a:rPr lang="en-GB" dirty="0">
                <a:ea typeface="+mn-lt"/>
                <a:cs typeface="+mn-lt"/>
                <a:hlinkClick r:id="rId4"/>
              </a:rPr>
              <a:t>https://github.com/ecmwf-ifs/ecrad</a:t>
            </a:r>
            <a:r>
              <a:rPr lang="en-GB" dirty="0">
                <a:ea typeface="+mn-lt"/>
                <a:cs typeface="+mn-lt"/>
              </a:rPr>
              <a:t> </a:t>
            </a:r>
            <a:endParaRPr lang="en-GB" dirty="0"/>
          </a:p>
          <a:p>
            <a:pPr marL="179070" indent="-179070"/>
            <a:r>
              <a:rPr lang="en-GB" dirty="0"/>
              <a:t>Performance of </a:t>
            </a:r>
            <a:r>
              <a:rPr lang="en-GB" dirty="0" err="1"/>
              <a:t>ecCKD</a:t>
            </a:r>
            <a:r>
              <a:rPr lang="en-GB" dirty="0"/>
              <a:t> and other CKD tools assessed in </a:t>
            </a:r>
            <a:r>
              <a:rPr lang="en-GB" b="1" dirty="0"/>
              <a:t>my CKDMIP talk 11am Wednesday in Session 6</a:t>
            </a:r>
            <a:r>
              <a:rPr lang="en-GB" dirty="0"/>
              <a:t>, including cloudy skies</a:t>
            </a:r>
            <a:endParaRPr lang="en-GB" dirty="0">
              <a:cs typeface="Arial"/>
            </a:endParaRPr>
          </a:p>
          <a:p>
            <a:pPr marL="179070" indent="-179070"/>
            <a:r>
              <a:rPr lang="en-GB" dirty="0" err="1"/>
              <a:t>ecCKD</a:t>
            </a:r>
            <a:r>
              <a:rPr lang="en-GB" dirty="0"/>
              <a:t> is undergoing testing for operational implementation in ECMWF IFS Cycle 49r1 (2023)</a:t>
            </a:r>
            <a:endParaRPr lang="en-GB" dirty="0">
              <a:cs typeface="Arial"/>
            </a:endParaRPr>
          </a:p>
          <a:p>
            <a:pPr marL="179070" indent="-179070"/>
            <a:r>
              <a:rPr lang="en-GB" dirty="0"/>
              <a:t>In principle can take advantage of cheaper scheme to improve radiation accuracy in ECMWF operations, e.g. more frequent calls or more accurate solver with more streams or 3D effects</a:t>
            </a:r>
            <a:endParaRPr lang="en-GB" dirty="0">
              <a:cs typeface="Arial"/>
            </a:endParaRPr>
          </a:p>
          <a:p>
            <a:pPr marL="179070" indent="-179070"/>
            <a:r>
              <a:rPr lang="en-GB" dirty="0"/>
              <a:t>Improved spectral detail in surface albedo scheme to generate online RGB imagery and other shortwave spectral diagnostics (e.g. UV index) from forecasts</a:t>
            </a:r>
            <a:endParaRPr lang="en-GB" dirty="0">
              <a:cs typeface="Arial"/>
            </a:endParaRPr>
          </a:p>
          <a:p>
            <a:pPr marL="179070" indent="-179070"/>
            <a:r>
              <a:rPr lang="en-GB" dirty="0"/>
              <a:t>New gas optics models, e.g. to represent alternative water-vapour continuum models</a:t>
            </a:r>
            <a:endParaRPr lang="en-GB" dirty="0">
              <a:cs typeface="Arial"/>
            </a:endParaRPr>
          </a:p>
        </p:txBody>
      </p:sp>
      <p:sp>
        <p:nvSpPr>
          <p:cNvPr id="4" name="Slide Number Placeholder 3">
            <a:extLst>
              <a:ext uri="{FF2B5EF4-FFF2-40B4-BE49-F238E27FC236}">
                <a16:creationId xmlns:a16="http://schemas.microsoft.com/office/drawing/2014/main" id="{B5ACA0EF-3B81-4571-BD59-0A1B746FE214}"/>
              </a:ext>
            </a:extLst>
          </p:cNvPr>
          <p:cNvSpPr>
            <a:spLocks noGrp="1"/>
          </p:cNvSpPr>
          <p:nvPr>
            <p:ph type="sldNum" sz="quarter" idx="10"/>
          </p:nvPr>
        </p:nvSpPr>
        <p:spPr/>
        <p:txBody>
          <a:bodyPr/>
          <a:lstStyle/>
          <a:p>
            <a:fld id="{E4AB80EA-DB86-D849-B86F-15DAF31F0474}" type="slidenum">
              <a:rPr lang="en-US" smtClean="0"/>
              <a:pPr/>
              <a:t>14</a:t>
            </a:fld>
            <a:endParaRPr lang="en-US"/>
          </a:p>
        </p:txBody>
      </p:sp>
    </p:spTree>
    <p:extLst>
      <p:ext uri="{BB962C8B-B14F-4D97-AF65-F5344CB8AC3E}">
        <p14:creationId xmlns:p14="http://schemas.microsoft.com/office/powerpoint/2010/main" val="2616155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57D5E-C324-4CF5-90FF-A5FE98A4250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31B0D8E-753C-4524-A6CD-F64FB32D0284}"/>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AA589E7B-D3EE-4693-842D-E0D4447EF34F}"/>
              </a:ext>
            </a:extLst>
          </p:cNvPr>
          <p:cNvSpPr>
            <a:spLocks noGrp="1"/>
          </p:cNvSpPr>
          <p:nvPr>
            <p:ph type="sldNum" sz="quarter" idx="10"/>
          </p:nvPr>
        </p:nvSpPr>
        <p:spPr/>
        <p:txBody>
          <a:bodyPr/>
          <a:lstStyle/>
          <a:p>
            <a:fld id="{E4AB80EA-DB86-D849-B86F-15DAF31F0474}" type="slidenum">
              <a:rPr lang="en-US" smtClean="0"/>
              <a:pPr/>
              <a:t>15</a:t>
            </a:fld>
            <a:endParaRPr lang="en-US"/>
          </a:p>
        </p:txBody>
      </p:sp>
    </p:spTree>
    <p:extLst>
      <p:ext uri="{BB962C8B-B14F-4D97-AF65-F5344CB8AC3E}">
        <p14:creationId xmlns:p14="http://schemas.microsoft.com/office/powerpoint/2010/main" val="2836448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417E1-2026-4F1A-9CBC-3D64013FC6AE}"/>
              </a:ext>
            </a:extLst>
          </p:cNvPr>
          <p:cNvSpPr>
            <a:spLocks noGrp="1"/>
          </p:cNvSpPr>
          <p:nvPr>
            <p:ph type="title"/>
          </p:nvPr>
        </p:nvSpPr>
        <p:spPr>
          <a:xfrm>
            <a:off x="1080000" y="360000"/>
            <a:ext cx="3790174" cy="369332"/>
          </a:xfrm>
        </p:spPr>
        <p:txBody>
          <a:bodyPr/>
          <a:lstStyle/>
          <a:p>
            <a:r>
              <a:rPr lang="en-GB"/>
              <a:t>RRTMG-SW evaluation</a:t>
            </a:r>
          </a:p>
        </p:txBody>
      </p:sp>
      <p:sp>
        <p:nvSpPr>
          <p:cNvPr id="4" name="Slide Number Placeholder 3">
            <a:extLst>
              <a:ext uri="{FF2B5EF4-FFF2-40B4-BE49-F238E27FC236}">
                <a16:creationId xmlns:a16="http://schemas.microsoft.com/office/drawing/2014/main" id="{F6CC10E3-214D-4B01-B3BC-DD301E931FEB}"/>
              </a:ext>
            </a:extLst>
          </p:cNvPr>
          <p:cNvSpPr>
            <a:spLocks noGrp="1"/>
          </p:cNvSpPr>
          <p:nvPr>
            <p:ph type="sldNum" sz="quarter" idx="10"/>
          </p:nvPr>
        </p:nvSpPr>
        <p:spPr/>
        <p:txBody>
          <a:bodyPr/>
          <a:lstStyle/>
          <a:p>
            <a:fld id="{E4AB80EA-DB86-D849-B86F-15DAF31F0474}" type="slidenum">
              <a:rPr lang="en-US" smtClean="0"/>
              <a:pPr/>
              <a:t>16</a:t>
            </a:fld>
            <a:endParaRPr lang="en-US"/>
          </a:p>
        </p:txBody>
      </p:sp>
      <p:sp>
        <p:nvSpPr>
          <p:cNvPr id="8" name="Content Placeholder 7">
            <a:extLst>
              <a:ext uri="{FF2B5EF4-FFF2-40B4-BE49-F238E27FC236}">
                <a16:creationId xmlns:a16="http://schemas.microsoft.com/office/drawing/2014/main" id="{4BC1A036-1B00-4D0F-A5AD-33A42D890474}"/>
              </a:ext>
            </a:extLst>
          </p:cNvPr>
          <p:cNvSpPr>
            <a:spLocks noGrp="1"/>
          </p:cNvSpPr>
          <p:nvPr>
            <p:ph sz="quarter" idx="14"/>
          </p:nvPr>
        </p:nvSpPr>
        <p:spPr>
          <a:xfrm>
            <a:off x="1080000" y="936000"/>
            <a:ext cx="3631148" cy="4986000"/>
          </a:xfrm>
        </p:spPr>
        <p:txBody>
          <a:bodyPr/>
          <a:lstStyle/>
          <a:p>
            <a:r>
              <a:rPr lang="en-GB"/>
              <a:t>112-term </a:t>
            </a:r>
            <a:r>
              <a:rPr lang="en-GB">
                <a:solidFill>
                  <a:srgbClr val="0000FF"/>
                </a:solidFill>
              </a:rPr>
              <a:t>RRTMG model used at ECMWF </a:t>
            </a:r>
            <a:r>
              <a:rPr lang="en-GB"/>
              <a:t>(equivalent to RRTMG v3.9) has much larger errors in stratosphere heating rate due to older </a:t>
            </a:r>
            <a:r>
              <a:rPr lang="en-GB" err="1"/>
              <a:t>Kurucz</a:t>
            </a:r>
            <a:r>
              <a:rPr lang="en-GB"/>
              <a:t> solar spectrum with more ultraviolet</a:t>
            </a:r>
          </a:p>
          <a:p>
            <a:r>
              <a:rPr lang="en-GB">
                <a:solidFill>
                  <a:srgbClr val="FF0000"/>
                </a:solidFill>
              </a:rPr>
              <a:t>Scaling the solar energy in each band </a:t>
            </a:r>
            <a:r>
              <a:rPr lang="en-GB"/>
              <a:t>to match the latest spectrum improves performance, but appreciable biases remain in the upper stratosphere</a:t>
            </a:r>
          </a:p>
        </p:txBody>
      </p:sp>
      <p:pic>
        <p:nvPicPr>
          <p:cNvPr id="9" name="Content Placeholder 5" descr="A picture containing diagram&#10;&#10;Description automatically generated">
            <a:extLst>
              <a:ext uri="{FF2B5EF4-FFF2-40B4-BE49-F238E27FC236}">
                <a16:creationId xmlns:a16="http://schemas.microsoft.com/office/drawing/2014/main" id="{9CD90F32-C402-4905-A645-431769529A21}"/>
              </a:ext>
            </a:extLst>
          </p:cNvPr>
          <p:cNvPicPr>
            <a:picLocks noChangeAspect="1"/>
          </p:cNvPicPr>
          <p:nvPr/>
        </p:nvPicPr>
        <p:blipFill>
          <a:blip r:embed="rId2"/>
          <a:stretch>
            <a:fillRect/>
          </a:stretch>
        </p:blipFill>
        <p:spPr>
          <a:xfrm>
            <a:off x="5042472" y="39756"/>
            <a:ext cx="7066841" cy="6775853"/>
          </a:xfrm>
          <a:prstGeom prst="rect">
            <a:avLst/>
          </a:prstGeom>
        </p:spPr>
      </p:pic>
    </p:spTree>
    <p:extLst>
      <p:ext uri="{BB962C8B-B14F-4D97-AF65-F5344CB8AC3E}">
        <p14:creationId xmlns:p14="http://schemas.microsoft.com/office/powerpoint/2010/main" val="758957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2">
            <a:extLst>
              <a:ext uri="{FF2B5EF4-FFF2-40B4-BE49-F238E27FC236}">
                <a16:creationId xmlns:a16="http://schemas.microsoft.com/office/drawing/2014/main" id="{74F3F96B-602A-448E-958E-2F0888C807AE}"/>
              </a:ext>
            </a:extLst>
          </p:cNvPr>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Lst>
        </p:spPr>
        <p:txBody>
          <a:bodyPr/>
          <a:lstStyle/>
          <a:p>
            <a:r>
              <a:rPr lang="en-GB" altLang="en-US" sz="3600"/>
              <a:t>Full-spectrum correlated-k (FSCK) method</a:t>
            </a:r>
          </a:p>
        </p:txBody>
      </p:sp>
      <p:sp>
        <p:nvSpPr>
          <p:cNvPr id="2" name="Content Placeholder 1">
            <a:extLst>
              <a:ext uri="{FF2B5EF4-FFF2-40B4-BE49-F238E27FC236}">
                <a16:creationId xmlns:a16="http://schemas.microsoft.com/office/drawing/2014/main" id="{7E6683A8-E5B5-48AF-84AC-32D7E6EC327A}"/>
              </a:ext>
            </a:extLst>
          </p:cNvPr>
          <p:cNvSpPr>
            <a:spLocks noGrp="1"/>
          </p:cNvSpPr>
          <p:nvPr>
            <p:ph sz="quarter" idx="14"/>
          </p:nvPr>
        </p:nvSpPr>
        <p:spPr>
          <a:xfrm>
            <a:off x="7651017" y="1269000"/>
            <a:ext cx="4131395" cy="4653000"/>
          </a:xfrm>
        </p:spPr>
        <p:txBody>
          <a:bodyPr/>
          <a:lstStyle/>
          <a:p>
            <a:r>
              <a:rPr lang="en-GB"/>
              <a:t>First applied to combusting gases by Modest and Zhang (2002)</a:t>
            </a:r>
          </a:p>
          <a:p>
            <a:r>
              <a:rPr lang="en-GB"/>
              <a:t>Demonstrated for the atmosphere in the shortwave by Pawlak et al. (2004) and longwave by Hogan (2010)</a:t>
            </a:r>
          </a:p>
          <a:p>
            <a:r>
              <a:rPr lang="en-GB"/>
              <a:t>Reorder the </a:t>
            </a:r>
            <a:r>
              <a:rPr lang="en-GB" i="1"/>
              <a:t>entire spectrum</a:t>
            </a:r>
          </a:p>
          <a:p>
            <a:r>
              <a:rPr lang="en-GB"/>
              <a:t>Discretize such that the heating-rate error for each full-spectrum quadrature point equals some specified tolerance</a:t>
            </a:r>
          </a:p>
          <a:p>
            <a:r>
              <a:rPr lang="en-GB"/>
              <a:t>Average the Planck function across the wavelengths contributing to each quadrature point</a:t>
            </a:r>
          </a:p>
        </p:txBody>
      </p:sp>
      <p:pic>
        <p:nvPicPr>
          <p:cNvPr id="7" name="Picture 4" descr="fsck_demo_1">
            <a:extLst>
              <a:ext uri="{FF2B5EF4-FFF2-40B4-BE49-F238E27FC236}">
                <a16:creationId xmlns:a16="http://schemas.microsoft.com/office/drawing/2014/main" id="{8D573532-9623-40B8-ACC9-B32FDE2964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966" y="707298"/>
            <a:ext cx="6614400" cy="544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
            <a:extLst>
              <a:ext uri="{FF2B5EF4-FFF2-40B4-BE49-F238E27FC236}">
                <a16:creationId xmlns:a16="http://schemas.microsoft.com/office/drawing/2014/main" id="{AB3DE6F7-4255-4E38-A27D-677FF8DEC35B}"/>
              </a:ext>
            </a:extLst>
          </p:cNvPr>
          <p:cNvSpPr txBox="1">
            <a:spLocks noChangeArrowheads="1"/>
          </p:cNvSpPr>
          <p:nvPr/>
        </p:nvSpPr>
        <p:spPr bwMode="auto">
          <a:xfrm rot="-5400000">
            <a:off x="-1875598" y="3479010"/>
            <a:ext cx="50465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pPr algn="l" eaLnBrk="1" hangingPunct="1"/>
            <a:r>
              <a:rPr lang="en-GB" altLang="en-US" sz="1600" b="1">
                <a:solidFill>
                  <a:srgbClr val="0000FF"/>
                </a:solidFill>
              </a:rPr>
              <a:t>Water vapour spectrum</a:t>
            </a:r>
            <a:r>
              <a:rPr lang="en-GB" altLang="en-US" sz="1600" b="1"/>
              <a:t>    </a:t>
            </a:r>
            <a:r>
              <a:rPr lang="en-GB" altLang="en-US" sz="1600" b="1">
                <a:solidFill>
                  <a:srgbClr val="FF0000"/>
                </a:solidFill>
              </a:rPr>
              <a:t>Planck function</a:t>
            </a:r>
          </a:p>
        </p:txBody>
      </p:sp>
      <p:pic>
        <p:nvPicPr>
          <p:cNvPr id="9" name="Picture 6" descr="fsck_demo_5">
            <a:extLst>
              <a:ext uri="{FF2B5EF4-FFF2-40B4-BE49-F238E27FC236}">
                <a16:creationId xmlns:a16="http://schemas.microsoft.com/office/drawing/2014/main" id="{05F2DE87-4976-487F-8D1A-ABC84666B2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675" y="996074"/>
            <a:ext cx="6502080" cy="511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fsck_demo_6">
            <a:extLst>
              <a:ext uri="{FF2B5EF4-FFF2-40B4-BE49-F238E27FC236}">
                <a16:creationId xmlns:a16="http://schemas.microsoft.com/office/drawing/2014/main" id="{D01CAA41-7A57-4BD6-BFA4-AEECD8E0F2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675" y="990254"/>
            <a:ext cx="6502080" cy="511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A796981D-C078-40F2-AD26-6A892CD550F2}"/>
              </a:ext>
            </a:extLst>
          </p:cNvPr>
          <p:cNvSpPr/>
          <p:nvPr/>
        </p:nvSpPr>
        <p:spPr>
          <a:xfrm>
            <a:off x="3502412" y="707298"/>
            <a:ext cx="1656000" cy="41770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333000"/>
            <a:ext cx="7869600" cy="369332"/>
          </a:xfrm>
        </p:spPr>
        <p:txBody>
          <a:bodyPr/>
          <a:lstStyle/>
          <a:p>
            <a:r>
              <a:rPr lang="en-GB"/>
              <a:t>Are we using our computer time wisely?</a:t>
            </a:r>
          </a:p>
        </p:txBody>
      </p:sp>
      <p:sp>
        <p:nvSpPr>
          <p:cNvPr id="3" name="Content Placeholder 2"/>
          <p:cNvSpPr>
            <a:spLocks noGrp="1"/>
          </p:cNvSpPr>
          <p:nvPr>
            <p:ph sz="quarter" idx="14"/>
          </p:nvPr>
        </p:nvSpPr>
        <p:spPr>
          <a:xfrm>
            <a:off x="1302327" y="837000"/>
            <a:ext cx="9976085" cy="5184000"/>
          </a:xfrm>
        </p:spPr>
        <p:txBody>
          <a:bodyPr/>
          <a:lstStyle/>
          <a:p>
            <a:r>
              <a:rPr lang="en-GB"/>
              <a:t>There is a trade-off between the temporal, spatial and spectral resolution of radiation, as well as the sophistication of the solver (e.g. 2 vs. 4 or more streams)</a:t>
            </a:r>
          </a:p>
          <a:p>
            <a:endParaRPr lang="en-GB"/>
          </a:p>
          <a:p>
            <a:endParaRPr lang="en-GB"/>
          </a:p>
          <a:p>
            <a:endParaRPr lang="en-GB"/>
          </a:p>
          <a:p>
            <a:endParaRPr lang="en-GB"/>
          </a:p>
          <a:p>
            <a:endParaRPr lang="en-GB"/>
          </a:p>
          <a:p>
            <a:endParaRPr lang="en-GB"/>
          </a:p>
          <a:p>
            <a:endParaRPr lang="en-GB"/>
          </a:p>
          <a:p>
            <a:endParaRPr lang="en-GB"/>
          </a:p>
          <a:p>
            <a:r>
              <a:rPr lang="en-GB"/>
              <a:t>In 2017, </a:t>
            </a:r>
            <a:r>
              <a:rPr lang="en-GB">
                <a:solidFill>
                  <a:schemeClr val="accent6"/>
                </a:solidFill>
              </a:rPr>
              <a:t>ECMWF </a:t>
            </a:r>
            <a:r>
              <a:rPr lang="en-GB"/>
              <a:t>had lowest spatial &amp; temporal resolution of 7 global NWP models</a:t>
            </a:r>
          </a:p>
          <a:p>
            <a:r>
              <a:rPr lang="en-GB">
                <a:solidFill>
                  <a:srgbClr val="0070C0"/>
                </a:solidFill>
              </a:rPr>
              <a:t>Met Office </a:t>
            </a:r>
            <a:r>
              <a:rPr lang="en-GB"/>
              <a:t>NWP model uses 3.7 times fewer spectral intervals than RRTMG!</a:t>
            </a:r>
          </a:p>
        </p:txBody>
      </p:sp>
      <p:sp>
        <p:nvSpPr>
          <p:cNvPr id="4" name="Slide Number Placeholder 3"/>
          <p:cNvSpPr>
            <a:spLocks noGrp="1"/>
          </p:cNvSpPr>
          <p:nvPr>
            <p:ph type="sldNum" sz="quarter" idx="10"/>
          </p:nvPr>
        </p:nvSpPr>
        <p:spPr/>
        <p:txBody>
          <a:bodyPr/>
          <a:lstStyle/>
          <a:p>
            <a:fld id="{6B3B0B0F-E794-1244-9699-107C60B9C23A}" type="slidenum">
              <a:rPr lang="en-US" smtClean="0"/>
              <a:pPr/>
              <a:t>18</a:t>
            </a:fld>
            <a:endParaRPr lang="en-US"/>
          </a:p>
        </p:txBody>
      </p:sp>
      <p:pic>
        <p:nvPicPr>
          <p:cNvPr id="6" name="Picture 5"/>
          <p:cNvPicPr>
            <a:picLocks noChangeAspect="1"/>
          </p:cNvPicPr>
          <p:nvPr/>
        </p:nvPicPr>
        <p:blipFill rotWithShape="1">
          <a:blip r:embed="rId2"/>
          <a:srcRect l="1" r="-318" b="11278"/>
          <a:stretch/>
        </p:blipFill>
        <p:spPr>
          <a:xfrm>
            <a:off x="1630412" y="1659212"/>
            <a:ext cx="8664206" cy="2849090"/>
          </a:xfrm>
          <a:prstGeom prst="rect">
            <a:avLst/>
          </a:prstGeom>
          <a:effectLst/>
        </p:spPr>
      </p:pic>
      <p:sp>
        <p:nvSpPr>
          <p:cNvPr id="7" name="Rectangle 6"/>
          <p:cNvSpPr/>
          <p:nvPr/>
        </p:nvSpPr>
        <p:spPr>
          <a:xfrm>
            <a:off x="3295556" y="2323177"/>
            <a:ext cx="3839532" cy="288000"/>
          </a:xfrm>
          <a:prstGeom prst="rect">
            <a:avLst/>
          </a:prstGeom>
          <a:noFill/>
          <a:ln w="3175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8" name="Rectangle 7"/>
          <p:cNvSpPr/>
          <p:nvPr/>
        </p:nvSpPr>
        <p:spPr>
          <a:xfrm>
            <a:off x="8565944" y="3551168"/>
            <a:ext cx="1432239" cy="316013"/>
          </a:xfrm>
          <a:prstGeom prst="rect">
            <a:avLst/>
          </a:prstGeom>
          <a:noFill/>
          <a:ln w="3175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13" name="Rectangle 12">
            <a:extLst>
              <a:ext uri="{FF2B5EF4-FFF2-40B4-BE49-F238E27FC236}">
                <a16:creationId xmlns:a16="http://schemas.microsoft.com/office/drawing/2014/main" id="{F5EF1250-E470-4B92-819A-165D33559BAD}"/>
              </a:ext>
            </a:extLst>
          </p:cNvPr>
          <p:cNvSpPr/>
          <p:nvPr/>
        </p:nvSpPr>
        <p:spPr>
          <a:xfrm>
            <a:off x="7542968" y="6021000"/>
            <a:ext cx="4604426" cy="369332"/>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6600"/>
                </a:solidFill>
                <a:effectLst/>
                <a:uLnTx/>
                <a:uFillTx/>
                <a:latin typeface="Arial Narrow" panose="020B0606020202030204" pitchFamily="34" charset="0"/>
                <a:ea typeface="+mn-ea"/>
                <a:cs typeface="+mn-cs"/>
              </a:rPr>
              <a:t>Hogan et al. (2017: ECMWF technical memo #816) </a:t>
            </a: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sp>
        <p:nvSpPr>
          <p:cNvPr id="14" name="Right Brace 13">
            <a:extLst>
              <a:ext uri="{FF2B5EF4-FFF2-40B4-BE49-F238E27FC236}">
                <a16:creationId xmlns:a16="http://schemas.microsoft.com/office/drawing/2014/main" id="{BF60328A-C5E9-4579-9F4C-11591BE1862B}"/>
              </a:ext>
            </a:extLst>
          </p:cNvPr>
          <p:cNvSpPr/>
          <p:nvPr/>
        </p:nvSpPr>
        <p:spPr>
          <a:xfrm>
            <a:off x="10126412" y="2438611"/>
            <a:ext cx="216001" cy="1008000"/>
          </a:xfrm>
          <a:prstGeom prst="rightBrace">
            <a:avLst>
              <a:gd name="adj1" fmla="val 52264"/>
              <a:gd name="adj2" fmla="val 50000"/>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5" name="TextBox 14">
            <a:extLst>
              <a:ext uri="{FF2B5EF4-FFF2-40B4-BE49-F238E27FC236}">
                <a16:creationId xmlns:a16="http://schemas.microsoft.com/office/drawing/2014/main" id="{92371946-4C6A-4E42-BEE2-CF5AA4A8E81E}"/>
              </a:ext>
            </a:extLst>
          </p:cNvPr>
          <p:cNvSpPr txBox="1"/>
          <p:nvPr/>
        </p:nvSpPr>
        <p:spPr>
          <a:xfrm>
            <a:off x="10365444" y="2611177"/>
            <a:ext cx="1728000" cy="646331"/>
          </a:xfrm>
          <a:prstGeom prst="rect">
            <a:avLst/>
          </a:prstGeom>
          <a:noFill/>
        </p:spPr>
        <p:txBody>
          <a:bodyPr wrap="square" rtlCol="0">
            <a:spAutoFit/>
          </a:bodyPr>
          <a:lstStyle/>
          <a:p>
            <a:r>
              <a:rPr lang="en-GB"/>
              <a:t>RRTMG gas optics scheme</a:t>
            </a:r>
          </a:p>
        </p:txBody>
      </p:sp>
    </p:spTree>
    <p:extLst>
      <p:ext uri="{BB962C8B-B14F-4D97-AF65-F5344CB8AC3E}">
        <p14:creationId xmlns:p14="http://schemas.microsoft.com/office/powerpoint/2010/main" val="913090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Effect transition="in" filter="fade">
                                      <p:cBhvr>
                                        <p:cTn id="7" dur="500"/>
                                        <p:tgtEl>
                                          <p:spTgt spid="3">
                                            <p:txEl>
                                              <p:pRg st="9" end="9"/>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10" end="10"/>
                                            </p:txEl>
                                          </p:spTgt>
                                        </p:tgtEl>
                                        <p:attrNameLst>
                                          <p:attrName>style.visibility</p:attrName>
                                        </p:attrNameLst>
                                      </p:cBhvr>
                                      <p:to>
                                        <p:strVal val="visible"/>
                                      </p:to>
                                    </p:set>
                                    <p:animEffect transition="in" filter="fade">
                                      <p:cBhvr>
                                        <p:cTn id="1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4726E-3C69-4ED1-B7E8-A929C11EA518}"/>
              </a:ext>
            </a:extLst>
          </p:cNvPr>
          <p:cNvSpPr>
            <a:spLocks noGrp="1"/>
          </p:cNvSpPr>
          <p:nvPr>
            <p:ph type="title"/>
          </p:nvPr>
        </p:nvSpPr>
        <p:spPr>
          <a:xfrm>
            <a:off x="1126412" y="360000"/>
            <a:ext cx="9486170" cy="369332"/>
          </a:xfrm>
        </p:spPr>
        <p:txBody>
          <a:bodyPr/>
          <a:lstStyle/>
          <a:p>
            <a:r>
              <a:rPr lang="en-GB"/>
              <a:t>CKDMIP training and evaluation dataset (Hogan &amp; </a:t>
            </a:r>
            <a:r>
              <a:rPr lang="en-GB" err="1"/>
              <a:t>Matricardi</a:t>
            </a:r>
            <a:r>
              <a:rPr lang="en-GB"/>
              <a:t> 2020)</a:t>
            </a:r>
          </a:p>
        </p:txBody>
      </p:sp>
      <p:sp>
        <p:nvSpPr>
          <p:cNvPr id="3" name="Content Placeholder 2">
            <a:extLst>
              <a:ext uri="{FF2B5EF4-FFF2-40B4-BE49-F238E27FC236}">
                <a16:creationId xmlns:a16="http://schemas.microsoft.com/office/drawing/2014/main" id="{94072830-2CD6-4DB0-853C-1DBA7DC75969}"/>
              </a:ext>
            </a:extLst>
          </p:cNvPr>
          <p:cNvSpPr>
            <a:spLocks noGrp="1"/>
          </p:cNvSpPr>
          <p:nvPr>
            <p:ph sz="quarter" idx="14"/>
          </p:nvPr>
        </p:nvSpPr>
        <p:spPr>
          <a:xfrm>
            <a:off x="399630" y="973281"/>
            <a:ext cx="3493497" cy="3519516"/>
          </a:xfrm>
        </p:spPr>
        <p:txBody>
          <a:bodyPr/>
          <a:lstStyle/>
          <a:p>
            <a:r>
              <a:rPr lang="en-GB"/>
              <a:t>CKDMIP motivation: to evaluate the various methods for generating gas optics schemes</a:t>
            </a:r>
          </a:p>
          <a:p>
            <a:r>
              <a:rPr lang="en-GB"/>
              <a:t>100x 137-level profiles of </a:t>
            </a:r>
            <a:r>
              <a:rPr lang="en-GB" i="1"/>
              <a:t>T</a:t>
            </a:r>
            <a:r>
              <a:rPr lang="en-GB"/>
              <a:t>, </a:t>
            </a:r>
            <a:r>
              <a:rPr lang="en-GB" i="1"/>
              <a:t>q</a:t>
            </a:r>
            <a:r>
              <a:rPr lang="en-GB"/>
              <a:t> and O</a:t>
            </a:r>
            <a:r>
              <a:rPr lang="en-GB" baseline="-25000"/>
              <a:t>3</a:t>
            </a:r>
            <a:r>
              <a:rPr lang="en-GB"/>
              <a:t> from </a:t>
            </a:r>
            <a:r>
              <a:rPr lang="en-GB" err="1"/>
              <a:t>Eresmaa</a:t>
            </a:r>
            <a:r>
              <a:rPr lang="en-GB"/>
              <a:t> and McNally (2014)</a:t>
            </a:r>
          </a:p>
          <a:p>
            <a:r>
              <a:rPr lang="en-GB"/>
              <a:t>34 greenhouse gas scenarios</a:t>
            </a:r>
          </a:p>
          <a:p>
            <a:r>
              <a:rPr lang="en-GB"/>
              <a:t>1 TB dataset of the layer optical depth of 9 gases from LBLRTM</a:t>
            </a:r>
          </a:p>
          <a:p>
            <a:endParaRPr lang="en-GB"/>
          </a:p>
        </p:txBody>
      </p:sp>
      <p:sp>
        <p:nvSpPr>
          <p:cNvPr id="4" name="Slide Number Placeholder 3">
            <a:extLst>
              <a:ext uri="{FF2B5EF4-FFF2-40B4-BE49-F238E27FC236}">
                <a16:creationId xmlns:a16="http://schemas.microsoft.com/office/drawing/2014/main" id="{ABD3A903-8E39-4F1A-9553-DE594E459268}"/>
              </a:ext>
            </a:extLst>
          </p:cNvPr>
          <p:cNvSpPr>
            <a:spLocks noGrp="1"/>
          </p:cNvSpPr>
          <p:nvPr>
            <p:ph type="sldNum" sz="quarter" idx="10"/>
          </p:nvPr>
        </p:nvSpPr>
        <p:spPr/>
        <p:txBody>
          <a:bodyPr/>
          <a:lstStyle/>
          <a:p>
            <a:fld id="{6B3B0B0F-E794-1244-9699-107C60B9C23A}" type="slidenum">
              <a:rPr lang="en-US" smtClean="0"/>
              <a:pPr/>
              <a:t>19</a:t>
            </a:fld>
            <a:endParaRPr lang="en-US"/>
          </a:p>
        </p:txBody>
      </p:sp>
      <p:sp>
        <p:nvSpPr>
          <p:cNvPr id="5" name="Footer Placeholder 4">
            <a:extLst>
              <a:ext uri="{FF2B5EF4-FFF2-40B4-BE49-F238E27FC236}">
                <a16:creationId xmlns:a16="http://schemas.microsoft.com/office/drawing/2014/main" id="{FFD378A3-D89E-441C-8781-CAB64558078F}"/>
              </a:ext>
            </a:extLst>
          </p:cNvPr>
          <p:cNvSpPr>
            <a:spLocks noGrp="1"/>
          </p:cNvSpPr>
          <p:nvPr>
            <p:ph type="ftr" sz="quarter" idx="3"/>
          </p:nvPr>
        </p:nvSpPr>
        <p:spPr>
          <a:xfrm>
            <a:off x="3502372" y="6308255"/>
            <a:ext cx="4053639" cy="230657"/>
          </a:xfrm>
          <a:prstGeom prst="rect">
            <a:avLst/>
          </a:prstGeom>
        </p:spPr>
        <p:txBody>
          <a:bodyPr vert="horz" lIns="0" tIns="0" rIns="0" bIns="0" rtlCol="0" anchor="b" anchorCtr="0">
            <a:noAutofit/>
          </a:bodyPr>
          <a:lstStyle>
            <a:defPPr>
              <a:defRPr lang="en-US"/>
            </a:defPPr>
            <a:lvl1pPr marL="0" algn="l" defTabSz="457200" rtl="0" eaLnBrk="1" latinLnBrk="0" hangingPunct="1">
              <a:defRPr sz="900" b="1" kern="1200" cap="all" baseline="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European Centre for Medium-Range Weather Forecasts</a:t>
            </a:r>
          </a:p>
        </p:txBody>
      </p:sp>
      <p:pic>
        <p:nvPicPr>
          <p:cNvPr id="10" name="Picture 9">
            <a:extLst>
              <a:ext uri="{FF2B5EF4-FFF2-40B4-BE49-F238E27FC236}">
                <a16:creationId xmlns:a16="http://schemas.microsoft.com/office/drawing/2014/main" id="{AA03A9F4-7BD5-4AEC-8064-F6F08601D7C0}"/>
              </a:ext>
            </a:extLst>
          </p:cNvPr>
          <p:cNvPicPr>
            <a:picLocks noChangeAspect="1"/>
          </p:cNvPicPr>
          <p:nvPr/>
        </p:nvPicPr>
        <p:blipFill>
          <a:blip r:embed="rId2"/>
          <a:stretch>
            <a:fillRect/>
          </a:stretch>
        </p:blipFill>
        <p:spPr>
          <a:xfrm>
            <a:off x="4128657" y="850662"/>
            <a:ext cx="7879690" cy="3138132"/>
          </a:xfrm>
          <a:prstGeom prst="rect">
            <a:avLst/>
          </a:prstGeom>
        </p:spPr>
      </p:pic>
      <p:pic>
        <p:nvPicPr>
          <p:cNvPr id="8" name="Picture 7">
            <a:extLst>
              <a:ext uri="{FF2B5EF4-FFF2-40B4-BE49-F238E27FC236}">
                <a16:creationId xmlns:a16="http://schemas.microsoft.com/office/drawing/2014/main" id="{E3AA3C4C-5E58-4FC2-837C-AE738D9128F2}"/>
              </a:ext>
            </a:extLst>
          </p:cNvPr>
          <p:cNvPicPr>
            <a:picLocks noChangeAspect="1"/>
          </p:cNvPicPr>
          <p:nvPr/>
        </p:nvPicPr>
        <p:blipFill rotWithShape="1">
          <a:blip r:embed="rId3"/>
          <a:srcRect l="1014" t="23536" b="26287"/>
          <a:stretch/>
        </p:blipFill>
        <p:spPr>
          <a:xfrm>
            <a:off x="193964" y="4030304"/>
            <a:ext cx="10824472" cy="2758421"/>
          </a:xfrm>
          <a:prstGeom prst="rect">
            <a:avLst/>
          </a:prstGeom>
        </p:spPr>
      </p:pic>
      <p:sp>
        <p:nvSpPr>
          <p:cNvPr id="6" name="TextBox 5">
            <a:extLst>
              <a:ext uri="{FF2B5EF4-FFF2-40B4-BE49-F238E27FC236}">
                <a16:creationId xmlns:a16="http://schemas.microsoft.com/office/drawing/2014/main" id="{A818ABEA-0615-4B8B-B87A-84CAF3AE7398}"/>
              </a:ext>
            </a:extLst>
          </p:cNvPr>
          <p:cNvSpPr txBox="1"/>
          <p:nvPr/>
        </p:nvSpPr>
        <p:spPr>
          <a:xfrm>
            <a:off x="10706388" y="4883706"/>
            <a:ext cx="1565564" cy="1200329"/>
          </a:xfrm>
          <a:prstGeom prst="rect">
            <a:avLst/>
          </a:prstGeom>
          <a:noFill/>
        </p:spPr>
        <p:txBody>
          <a:bodyPr wrap="square" rtlCol="0">
            <a:spAutoFit/>
          </a:bodyPr>
          <a:lstStyle/>
          <a:p>
            <a:r>
              <a:rPr lang="en-GB">
                <a:latin typeface="Arial Narrow" panose="020B0606020202030204" pitchFamily="34" charset="0"/>
              </a:rPr>
              <a:t>+12 further scenarios for studying gas overlap</a:t>
            </a:r>
          </a:p>
        </p:txBody>
      </p:sp>
    </p:spTree>
    <p:extLst>
      <p:ext uri="{BB962C8B-B14F-4D97-AF65-F5344CB8AC3E}">
        <p14:creationId xmlns:p14="http://schemas.microsoft.com/office/powerpoint/2010/main" val="2958536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C7DC8-6BCC-475E-9D09-8C25C399F0ED}"/>
              </a:ext>
            </a:extLst>
          </p:cNvPr>
          <p:cNvSpPr>
            <a:spLocks noGrp="1"/>
          </p:cNvSpPr>
          <p:nvPr>
            <p:ph type="title"/>
          </p:nvPr>
        </p:nvSpPr>
        <p:spPr>
          <a:xfrm>
            <a:off x="1080000" y="330816"/>
            <a:ext cx="10029600" cy="369332"/>
          </a:xfrm>
        </p:spPr>
        <p:txBody>
          <a:bodyPr/>
          <a:lstStyle/>
          <a:p>
            <a:r>
              <a:rPr lang="en-GB"/>
              <a:t>Overview</a:t>
            </a:r>
          </a:p>
        </p:txBody>
      </p:sp>
      <p:sp>
        <p:nvSpPr>
          <p:cNvPr id="3" name="Content Placeholder 2">
            <a:extLst>
              <a:ext uri="{FF2B5EF4-FFF2-40B4-BE49-F238E27FC236}">
                <a16:creationId xmlns:a16="http://schemas.microsoft.com/office/drawing/2014/main" id="{60DDE962-3360-4265-9765-EAC098543CD4}"/>
              </a:ext>
            </a:extLst>
          </p:cNvPr>
          <p:cNvSpPr>
            <a:spLocks noGrp="1"/>
          </p:cNvSpPr>
          <p:nvPr>
            <p:ph sz="quarter" idx="14"/>
          </p:nvPr>
        </p:nvSpPr>
        <p:spPr>
          <a:xfrm>
            <a:off x="1080000" y="817122"/>
            <a:ext cx="10941954" cy="5491133"/>
          </a:xfrm>
        </p:spPr>
        <p:txBody>
          <a:bodyPr/>
          <a:lstStyle/>
          <a:p>
            <a:r>
              <a:rPr lang="en-GB"/>
              <a:t>Can radiation schemes be faster and more accurate?</a:t>
            </a:r>
          </a:p>
          <a:p>
            <a:pPr lvl="1"/>
            <a:r>
              <a:rPr lang="en-GB"/>
              <a:t>Radiation often cited as most costly part of climate models, but NWP models can benefit from faster schemes too</a:t>
            </a:r>
          </a:p>
          <a:p>
            <a:pPr lvl="1"/>
            <a:r>
              <a:rPr lang="en-GB"/>
              <a:t>Some IPCC models use legacy codes that predict inaccurate greenhouse gas forcing (e.g. </a:t>
            </a:r>
            <a:r>
              <a:rPr lang="en-GB" err="1"/>
              <a:t>Soden</a:t>
            </a:r>
            <a:r>
              <a:rPr lang="en-GB"/>
              <a:t> et al. 2018)</a:t>
            </a:r>
          </a:p>
          <a:p>
            <a:r>
              <a:rPr lang="en-GB"/>
              <a:t>The </a:t>
            </a:r>
            <a:r>
              <a:rPr lang="en-GB" b="1"/>
              <a:t>correlated </a:t>
            </a:r>
            <a:r>
              <a:rPr lang="en-GB" b="1" i="1"/>
              <a:t>k</a:t>
            </a:r>
            <a:r>
              <a:rPr lang="en-GB" b="1"/>
              <a:t>-distribution (CKD) method </a:t>
            </a:r>
            <a:r>
              <a:rPr lang="en-GB"/>
              <a:t>underpins most radiation schemes: it divides the spectrum into </a:t>
            </a:r>
            <a:r>
              <a:rPr lang="en-GB" i="1"/>
              <a:t>bands</a:t>
            </a:r>
            <a:r>
              <a:rPr lang="en-GB"/>
              <a:t>, each of which contains a number of </a:t>
            </a:r>
            <a:r>
              <a:rPr lang="en-GB" i="1"/>
              <a:t>k</a:t>
            </a:r>
            <a:r>
              <a:rPr lang="en-GB"/>
              <a:t> </a:t>
            </a:r>
            <a:r>
              <a:rPr lang="en-GB" i="1"/>
              <a:t>terms </a:t>
            </a:r>
            <a:r>
              <a:rPr lang="en-GB"/>
              <a:t>to represent the gas absorption spectrum</a:t>
            </a:r>
          </a:p>
          <a:p>
            <a:pPr lvl="1"/>
            <a:r>
              <a:rPr lang="en-GB"/>
              <a:t>Cost of entire radiation scheme proportional to total number of spectral intervals, but most current schemes give the user no control over this number, e.g. to optimize for climate or NWP, or perform accuracy-efficiency trade-off</a:t>
            </a:r>
          </a:p>
          <a:p>
            <a:r>
              <a:rPr lang="en-GB"/>
              <a:t>The </a:t>
            </a:r>
            <a:r>
              <a:rPr lang="en-GB" b="1"/>
              <a:t>full-spectrum correlated-</a:t>
            </a:r>
            <a:r>
              <a:rPr lang="en-GB" b="1" i="1"/>
              <a:t>k</a:t>
            </a:r>
            <a:r>
              <a:rPr lang="en-GB" b="1"/>
              <a:t> (FSCK) method </a:t>
            </a:r>
            <a:r>
              <a:rPr lang="en-GB"/>
              <a:t>treats entire spectrum with a single band</a:t>
            </a:r>
          </a:p>
          <a:p>
            <a:pPr lvl="1"/>
            <a:r>
              <a:rPr lang="en-GB"/>
              <a:t>Proposed by Modest and Zhang (2002) for combustion; fast prototype atmospheric models in shortwave (Pawlak et al. 2004) and longwave (Hogan 2010), but </a:t>
            </a:r>
            <a:r>
              <a:rPr lang="en-GB" dirty="0"/>
              <a:t>until now not ready for operational use</a:t>
            </a:r>
            <a:endParaRPr lang="en-GB"/>
          </a:p>
          <a:p>
            <a:r>
              <a:rPr lang="en-GB"/>
              <a:t>This talk presents </a:t>
            </a:r>
            <a:r>
              <a:rPr lang="en-GB" b="1" err="1"/>
              <a:t>ecCKD</a:t>
            </a:r>
            <a:r>
              <a:rPr lang="en-GB"/>
              <a:t>, a tool for generating CKD gas optics schemes for specific applications</a:t>
            </a:r>
          </a:p>
          <a:p>
            <a:pPr lvl="1"/>
            <a:r>
              <a:rPr lang="en-GB"/>
              <a:t>Train and evaluate new schemes using line-by-line calculations from the </a:t>
            </a:r>
            <a:r>
              <a:rPr lang="en-GB" b="1"/>
              <a:t>Correlated K Distribution Model Intercomparison Project (CKDMIP)</a:t>
            </a:r>
            <a:r>
              <a:rPr lang="en-GB"/>
              <a:t>, a 1-TB dataset (Hogan and </a:t>
            </a:r>
            <a:r>
              <a:rPr lang="en-GB" err="1"/>
              <a:t>Matricardi</a:t>
            </a:r>
            <a:r>
              <a:rPr lang="en-GB"/>
              <a:t>, </a:t>
            </a:r>
            <a:r>
              <a:rPr lang="en-GB" dirty="0"/>
              <a:t>GMD</a:t>
            </a:r>
            <a:r>
              <a:rPr lang="en-GB"/>
              <a:t> 2020)</a:t>
            </a:r>
          </a:p>
          <a:p>
            <a:pPr lvl="1"/>
            <a:r>
              <a:rPr lang="en-GB"/>
              <a:t>Demonstrate the FSCK method for the longwave, and a </a:t>
            </a:r>
            <a:r>
              <a:rPr lang="en-GB" b="1"/>
              <a:t>hybrid FSCK </a:t>
            </a:r>
            <a:r>
              <a:rPr lang="en-GB"/>
              <a:t>approach in the shortwave to handle spectrally varying cloud and surface absorption and reflection</a:t>
            </a:r>
          </a:p>
          <a:p>
            <a:pPr lvl="1"/>
            <a:r>
              <a:rPr lang="en-GB"/>
              <a:t>Performance in the</a:t>
            </a:r>
            <a:r>
              <a:rPr lang="en-GB" b="1"/>
              <a:t> </a:t>
            </a:r>
            <a:r>
              <a:rPr lang="en-GB" b="1" err="1"/>
              <a:t>ecRad</a:t>
            </a:r>
            <a:r>
              <a:rPr lang="en-GB" b="1"/>
              <a:t> radiation scheme </a:t>
            </a:r>
            <a:r>
              <a:rPr lang="en-GB"/>
              <a:t>both in the offline version, and online in the ECMWF model</a:t>
            </a:r>
          </a:p>
        </p:txBody>
      </p:sp>
      <p:sp>
        <p:nvSpPr>
          <p:cNvPr id="4" name="Slide Number Placeholder 3">
            <a:extLst>
              <a:ext uri="{FF2B5EF4-FFF2-40B4-BE49-F238E27FC236}">
                <a16:creationId xmlns:a16="http://schemas.microsoft.com/office/drawing/2014/main" id="{A710F4EE-C7B1-4716-A80E-F7C24B1F5E47}"/>
              </a:ext>
            </a:extLst>
          </p:cNvPr>
          <p:cNvSpPr>
            <a:spLocks noGrp="1"/>
          </p:cNvSpPr>
          <p:nvPr>
            <p:ph type="sldNum" sz="quarter" idx="10"/>
          </p:nvPr>
        </p:nvSpPr>
        <p:spPr/>
        <p:txBody>
          <a:bodyPr/>
          <a:lstStyle/>
          <a:p>
            <a:fld id="{E4AB80EA-DB86-D849-B86F-15DAF31F0474}" type="slidenum">
              <a:rPr lang="en-US" smtClean="0"/>
              <a:pPr/>
              <a:t>2</a:t>
            </a:fld>
            <a:endParaRPr lang="en-US"/>
          </a:p>
        </p:txBody>
      </p:sp>
    </p:spTree>
    <p:extLst>
      <p:ext uri="{BB962C8B-B14F-4D97-AF65-F5344CB8AC3E}">
        <p14:creationId xmlns:p14="http://schemas.microsoft.com/office/powerpoint/2010/main" val="1539856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animEffect transition="in" filter="fade">
                                      <p:cBhvr>
                                        <p:cTn id="18" dur="500"/>
                                        <p:tgtEl>
                                          <p:spTgt spid="3">
                                            <p:txEl>
                                              <p:pRg st="8" end="8"/>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animEffect transition="in" filter="fade">
                                      <p:cBhvr>
                                        <p:cTn id="21" dur="500"/>
                                        <p:tgtEl>
                                          <p:spTgt spid="3">
                                            <p:txEl>
                                              <p:pRg st="9" end="9"/>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10" end="10"/>
                                            </p:txEl>
                                          </p:spTgt>
                                        </p:tgtEl>
                                        <p:attrNameLst>
                                          <p:attrName>style.visibility</p:attrName>
                                        </p:attrNameLst>
                                      </p:cBhvr>
                                      <p:to>
                                        <p:strVal val="visible"/>
                                      </p:to>
                                    </p:set>
                                    <p:animEffect transition="in" filter="fade">
                                      <p:cBhvr>
                                        <p:cTn id="24"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E3877-EBE7-44AC-924F-5D04ACE65E4D}"/>
              </a:ext>
            </a:extLst>
          </p:cNvPr>
          <p:cNvSpPr>
            <a:spLocks noGrp="1"/>
          </p:cNvSpPr>
          <p:nvPr>
            <p:ph type="title"/>
          </p:nvPr>
        </p:nvSpPr>
        <p:spPr/>
        <p:txBody>
          <a:bodyPr/>
          <a:lstStyle/>
          <a:p>
            <a:r>
              <a:rPr lang="en-GB" sz="3600"/>
              <a:t>The correlated k-distribution (CKD) method</a:t>
            </a:r>
          </a:p>
        </p:txBody>
      </p:sp>
      <p:sp>
        <p:nvSpPr>
          <p:cNvPr id="4" name="Slide Number Placeholder 3">
            <a:extLst>
              <a:ext uri="{FF2B5EF4-FFF2-40B4-BE49-F238E27FC236}">
                <a16:creationId xmlns:a16="http://schemas.microsoft.com/office/drawing/2014/main" id="{1D799653-A3E0-48DB-AD1D-B46EE6ED19EA}"/>
              </a:ext>
            </a:extLst>
          </p:cNvPr>
          <p:cNvSpPr>
            <a:spLocks noGrp="1"/>
          </p:cNvSpPr>
          <p:nvPr>
            <p:ph type="sldNum" sz="quarter" idx="10"/>
          </p:nvPr>
        </p:nvSpPr>
        <p:spPr/>
        <p:txBody>
          <a:bodyPr/>
          <a:lstStyle/>
          <a:p>
            <a:fld id="{E4AB80EA-DB86-D849-B86F-15DAF31F0474}" type="slidenum">
              <a:rPr lang="en-US" smtClean="0"/>
              <a:pPr/>
              <a:t>20</a:t>
            </a:fld>
            <a:endParaRPr lang="en-US"/>
          </a:p>
        </p:txBody>
      </p:sp>
      <p:sp>
        <p:nvSpPr>
          <p:cNvPr id="5" name="Footer Placeholder 4">
            <a:extLst>
              <a:ext uri="{FF2B5EF4-FFF2-40B4-BE49-F238E27FC236}">
                <a16:creationId xmlns:a16="http://schemas.microsoft.com/office/drawing/2014/main" id="{3D8EBB52-366A-47E6-BF7F-450E10D83FEC}"/>
              </a:ext>
            </a:extLst>
          </p:cNvPr>
          <p:cNvSpPr>
            <a:spLocks noGrp="1"/>
          </p:cNvSpPr>
          <p:nvPr>
            <p:ph type="ftr" sz="quarter" idx="3"/>
          </p:nvPr>
        </p:nvSpPr>
        <p:spPr>
          <a:xfrm>
            <a:off x="2422372" y="6308255"/>
            <a:ext cx="4053639" cy="230657"/>
          </a:xfrm>
          <a:prstGeom prst="rect">
            <a:avLst/>
          </a:prstGeom>
        </p:spPr>
        <p:txBody>
          <a:bodyPr vert="horz" lIns="0" tIns="0" rIns="0" bIns="0" rtlCol="0" anchor="b" anchorCtr="0">
            <a:noAutofit/>
          </a:bodyPr>
          <a:lstStyle>
            <a:defPPr>
              <a:defRPr lang="en-US"/>
            </a:defPPr>
            <a:lvl1pPr marL="0" algn="l" defTabSz="457200" rtl="0" eaLnBrk="1" latinLnBrk="0" hangingPunct="1">
              <a:defRPr sz="900" b="1" kern="1200" cap="all" baseline="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European Centre for Medium-Range Weather Forecasts</a:t>
            </a:r>
          </a:p>
        </p:txBody>
      </p:sp>
      <p:pic>
        <p:nvPicPr>
          <p:cNvPr id="6" name="Picture 5" descr="fsck_demo_1">
            <a:extLst>
              <a:ext uri="{FF2B5EF4-FFF2-40B4-BE49-F238E27FC236}">
                <a16:creationId xmlns:a16="http://schemas.microsoft.com/office/drawing/2014/main" id="{FC8573CC-C44B-45E9-91B8-2E4A600548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965" y="705838"/>
            <a:ext cx="6613197" cy="5446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6">
            <a:extLst>
              <a:ext uri="{FF2B5EF4-FFF2-40B4-BE49-F238E27FC236}">
                <a16:creationId xmlns:a16="http://schemas.microsoft.com/office/drawing/2014/main" id="{5A23B710-F7D6-459C-BBF0-0F51A8139024}"/>
              </a:ext>
            </a:extLst>
          </p:cNvPr>
          <p:cNvSpPr txBox="1">
            <a:spLocks noChangeArrowheads="1"/>
          </p:cNvSpPr>
          <p:nvPr/>
        </p:nvSpPr>
        <p:spPr bwMode="auto">
          <a:xfrm rot="-5400000">
            <a:off x="-1875598" y="3479010"/>
            <a:ext cx="50465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pPr algn="l" eaLnBrk="1" hangingPunct="1"/>
            <a:r>
              <a:rPr lang="en-GB" altLang="en-US" sz="1600" b="1">
                <a:solidFill>
                  <a:srgbClr val="0000FF"/>
                </a:solidFill>
              </a:rPr>
              <a:t>Water vapour spectrum</a:t>
            </a:r>
            <a:r>
              <a:rPr lang="en-GB" altLang="en-US" sz="1600" b="1"/>
              <a:t>    </a:t>
            </a:r>
            <a:r>
              <a:rPr lang="en-GB" altLang="en-US" sz="1600" b="1">
                <a:solidFill>
                  <a:srgbClr val="FF0000"/>
                </a:solidFill>
              </a:rPr>
              <a:t>Planck function</a:t>
            </a:r>
          </a:p>
        </p:txBody>
      </p:sp>
      <p:pic>
        <p:nvPicPr>
          <p:cNvPr id="8" name="Picture 5" descr="fsck_demo_2">
            <a:extLst>
              <a:ext uri="{FF2B5EF4-FFF2-40B4-BE49-F238E27FC236}">
                <a16:creationId xmlns:a16="http://schemas.microsoft.com/office/drawing/2014/main" id="{7B93F9F0-822D-4163-B403-9C9E4A5565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966" y="707298"/>
            <a:ext cx="6614400" cy="544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fsck_demo_3">
            <a:extLst>
              <a:ext uri="{FF2B5EF4-FFF2-40B4-BE49-F238E27FC236}">
                <a16:creationId xmlns:a16="http://schemas.microsoft.com/office/drawing/2014/main" id="{88E9BC2C-90D6-42BF-8742-5191A9B446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966" y="708460"/>
            <a:ext cx="6614400" cy="544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fsck_demo_4">
            <a:extLst>
              <a:ext uri="{FF2B5EF4-FFF2-40B4-BE49-F238E27FC236}">
                <a16:creationId xmlns:a16="http://schemas.microsoft.com/office/drawing/2014/main" id="{F63FC5DC-DA50-4E88-9D4F-DD70161761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966" y="707298"/>
            <a:ext cx="6614400" cy="544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a:extLst>
              <a:ext uri="{FF2B5EF4-FFF2-40B4-BE49-F238E27FC236}">
                <a16:creationId xmlns:a16="http://schemas.microsoft.com/office/drawing/2014/main" id="{789FF7F4-79F8-4DDD-BC3F-88C1F6E5C887}"/>
              </a:ext>
            </a:extLst>
          </p:cNvPr>
          <p:cNvSpPr>
            <a:spLocks noGrp="1"/>
          </p:cNvSpPr>
          <p:nvPr>
            <p:ph sz="quarter" idx="14"/>
          </p:nvPr>
        </p:nvSpPr>
        <p:spPr>
          <a:xfrm>
            <a:off x="7750411" y="1125000"/>
            <a:ext cx="3744001" cy="4797000"/>
          </a:xfrm>
        </p:spPr>
        <p:txBody>
          <a:bodyPr/>
          <a:lstStyle/>
          <a:p>
            <a:r>
              <a:rPr lang="en-GB"/>
              <a:t>CKD method underpins radiation schemes in most current models</a:t>
            </a:r>
          </a:p>
          <a:p>
            <a:r>
              <a:rPr lang="en-GB"/>
              <a:t>Consider longwave absorption spectrum for one gas</a:t>
            </a:r>
          </a:p>
          <a:p>
            <a:r>
              <a:rPr lang="en-GB"/>
              <a:t>Divide into bands (e.g. 16 for RRTMG)</a:t>
            </a:r>
          </a:p>
          <a:p>
            <a:r>
              <a:rPr lang="en-GB"/>
              <a:t>In each band, sort the spectrum and average the Planck function</a:t>
            </a:r>
          </a:p>
          <a:p>
            <a:r>
              <a:rPr lang="en-GB"/>
              <a:t>Discretize into 2-16 “g-points” for each band (total 140 for RRTMG)</a:t>
            </a:r>
          </a:p>
          <a:p>
            <a:endParaRPr lang="en-GB"/>
          </a:p>
          <a:p>
            <a:r>
              <a:rPr lang="en-GB" i="1"/>
              <a:t>Reduced number of pseudo-monochromatic calculations from ~10</a:t>
            </a:r>
            <a:r>
              <a:rPr lang="en-GB" i="1" baseline="30000"/>
              <a:t>5</a:t>
            </a:r>
            <a:r>
              <a:rPr lang="en-GB" i="1"/>
              <a:t> to ~10</a:t>
            </a:r>
            <a:r>
              <a:rPr lang="en-GB" i="1" baseline="30000"/>
              <a:t>2</a:t>
            </a:r>
            <a:r>
              <a:rPr lang="en-GB" i="1"/>
              <a:t>!</a:t>
            </a:r>
          </a:p>
        </p:txBody>
      </p:sp>
    </p:spTree>
    <p:extLst>
      <p:ext uri="{BB962C8B-B14F-4D97-AF65-F5344CB8AC3E}">
        <p14:creationId xmlns:p14="http://schemas.microsoft.com/office/powerpoint/2010/main" val="2070589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22" presetClass="entr" presetSubtype="1"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up)">
                                      <p:cBhvr>
                                        <p:cTn id="26" dur="500"/>
                                        <p:tgtEl>
                                          <p:spTgt spid="3">
                                            <p:txEl>
                                              <p:pRg st="4" end="4"/>
                                            </p:txEl>
                                          </p:spTgt>
                                        </p:tgtEl>
                                      </p:cBhvr>
                                    </p:animEffect>
                                  </p:childTnLst>
                                </p:cTn>
                              </p:par>
                            </p:childTnLst>
                          </p:cTn>
                        </p:par>
                        <p:par>
                          <p:cTn id="27" fill="hold">
                            <p:stCondLst>
                              <p:cond delay="500"/>
                            </p:stCondLst>
                            <p:childTnLst>
                              <p:par>
                                <p:cTn id="28" presetID="22" presetClass="entr" presetSubtype="1" fill="hold" nodeType="after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wipe(up)">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EDA54-B996-86FD-C363-BD5AFA679DB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7BA2CC3-AA3E-5E00-3C21-11E5DCFB6E1F}"/>
              </a:ext>
            </a:extLst>
          </p:cNvPr>
          <p:cNvSpPr>
            <a:spLocks noGrp="1"/>
          </p:cNvSpPr>
          <p:nvPr>
            <p:ph sz="quarter" idx="14"/>
          </p:nvPr>
        </p:nvSpPr>
        <p:spPr/>
        <p:txBody>
          <a:bodyPr/>
          <a:lstStyle/>
          <a:p>
            <a:endParaRPr lang="en-GB"/>
          </a:p>
        </p:txBody>
      </p:sp>
      <p:sp>
        <p:nvSpPr>
          <p:cNvPr id="4" name="Slide Number Placeholder 3">
            <a:extLst>
              <a:ext uri="{FF2B5EF4-FFF2-40B4-BE49-F238E27FC236}">
                <a16:creationId xmlns:a16="http://schemas.microsoft.com/office/drawing/2014/main" id="{54CDD1F6-520F-B2B7-7A1E-B98D3DBE6C78}"/>
              </a:ext>
            </a:extLst>
          </p:cNvPr>
          <p:cNvSpPr>
            <a:spLocks noGrp="1"/>
          </p:cNvSpPr>
          <p:nvPr>
            <p:ph type="sldNum" sz="quarter" idx="10"/>
          </p:nvPr>
        </p:nvSpPr>
        <p:spPr/>
        <p:txBody>
          <a:bodyPr/>
          <a:lstStyle/>
          <a:p>
            <a:fld id="{E4AB80EA-DB86-D849-B86F-15DAF31F0474}" type="slidenum">
              <a:rPr lang="en-US" smtClean="0"/>
              <a:pPr/>
              <a:t>21</a:t>
            </a:fld>
            <a:endParaRPr lang="en-US"/>
          </a:p>
        </p:txBody>
      </p:sp>
      <p:pic>
        <p:nvPicPr>
          <p:cNvPr id="6" name="Picture 4" descr="Chart, histogram&#10;&#10;Description automatically generated">
            <a:extLst>
              <a:ext uri="{FF2B5EF4-FFF2-40B4-BE49-F238E27FC236}">
                <a16:creationId xmlns:a16="http://schemas.microsoft.com/office/drawing/2014/main" id="{3A00EBC9-E302-D908-DB8C-A8D578E6EAE8}"/>
              </a:ext>
            </a:extLst>
          </p:cNvPr>
          <p:cNvPicPr>
            <a:picLocks noChangeAspect="1"/>
          </p:cNvPicPr>
          <p:nvPr/>
        </p:nvPicPr>
        <p:blipFill rotWithShape="1">
          <a:blip r:embed="rId2"/>
          <a:srcRect l="50825" t="-82" r="-236" b="-850"/>
          <a:stretch/>
        </p:blipFill>
        <p:spPr>
          <a:xfrm>
            <a:off x="3883891" y="47791"/>
            <a:ext cx="4800865" cy="6782368"/>
          </a:xfrm>
          <a:prstGeom prst="rect">
            <a:avLst/>
          </a:prstGeom>
        </p:spPr>
      </p:pic>
    </p:spTree>
    <p:extLst>
      <p:ext uri="{BB962C8B-B14F-4D97-AF65-F5344CB8AC3E}">
        <p14:creationId xmlns:p14="http://schemas.microsoft.com/office/powerpoint/2010/main" val="1700169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63DEB-F9E3-1A4C-2F75-B0AE404BAE22}"/>
              </a:ext>
            </a:extLst>
          </p:cNvPr>
          <p:cNvSpPr>
            <a:spLocks noGrp="1"/>
          </p:cNvSpPr>
          <p:nvPr>
            <p:ph type="title"/>
          </p:nvPr>
        </p:nvSpPr>
        <p:spPr/>
        <p:txBody>
          <a:bodyPr/>
          <a:lstStyle/>
          <a:p>
            <a:r>
              <a:rPr lang="en-GB" dirty="0"/>
              <a:t>Liquid cloud radiative effect (CRE): CKD models vs line-by-line</a:t>
            </a:r>
          </a:p>
        </p:txBody>
      </p:sp>
      <p:sp>
        <p:nvSpPr>
          <p:cNvPr id="3" name="Content Placeholder 2">
            <a:extLst>
              <a:ext uri="{FF2B5EF4-FFF2-40B4-BE49-F238E27FC236}">
                <a16:creationId xmlns:a16="http://schemas.microsoft.com/office/drawing/2014/main" id="{205174F4-A0B2-D29A-5F78-0307CBC6184D}"/>
              </a:ext>
            </a:extLst>
          </p:cNvPr>
          <p:cNvSpPr>
            <a:spLocks noGrp="1"/>
          </p:cNvSpPr>
          <p:nvPr>
            <p:ph sz="quarter" idx="14"/>
          </p:nvPr>
        </p:nvSpPr>
        <p:spPr>
          <a:xfrm>
            <a:off x="451557" y="1207909"/>
            <a:ext cx="2494843" cy="4714089"/>
          </a:xfrm>
        </p:spPr>
        <p:txBody>
          <a:bodyPr/>
          <a:lstStyle/>
          <a:p>
            <a:r>
              <a:rPr lang="en-GB" dirty="0"/>
              <a:t>LW CRE accurate despite FSCK, provided cloud properties per </a:t>
            </a:r>
            <a:r>
              <a:rPr lang="en-GB" i="1" dirty="0"/>
              <a:t>k</a:t>
            </a:r>
            <a:r>
              <a:rPr lang="en-GB" dirty="0"/>
              <a:t> term </a:t>
            </a:r>
          </a:p>
          <a:p>
            <a:r>
              <a:rPr lang="en-GB" dirty="0">
                <a:solidFill>
                  <a:srgbClr val="FF0000"/>
                </a:solidFill>
              </a:rPr>
              <a:t>ecCKD-32</a:t>
            </a:r>
            <a:r>
              <a:rPr lang="en-GB" dirty="0"/>
              <a:t> similar accuracy to </a:t>
            </a:r>
            <a:r>
              <a:rPr lang="en-GB" dirty="0">
                <a:solidFill>
                  <a:srgbClr val="00FF00"/>
                </a:solidFill>
              </a:rPr>
              <a:t>RRTMG</a:t>
            </a:r>
          </a:p>
          <a:p>
            <a:r>
              <a:rPr lang="en-GB" dirty="0" err="1">
                <a:solidFill>
                  <a:srgbClr val="FF00FF"/>
                </a:solidFill>
              </a:rPr>
              <a:t>ecCKD</a:t>
            </a:r>
            <a:r>
              <a:rPr lang="en-GB" dirty="0">
                <a:solidFill>
                  <a:srgbClr val="FF00FF"/>
                </a:solidFill>
              </a:rPr>
              <a:t> with 64 </a:t>
            </a:r>
            <a:r>
              <a:rPr lang="en-GB" i="1" dirty="0">
                <a:solidFill>
                  <a:srgbClr val="FF00FF"/>
                </a:solidFill>
              </a:rPr>
              <a:t>k</a:t>
            </a:r>
            <a:r>
              <a:rPr lang="en-GB" dirty="0">
                <a:solidFill>
                  <a:srgbClr val="FF00FF"/>
                </a:solidFill>
              </a:rPr>
              <a:t> terms </a:t>
            </a:r>
            <a:r>
              <a:rPr lang="en-GB" dirty="0"/>
              <a:t>and more bands is most accurate</a:t>
            </a:r>
          </a:p>
          <a:p>
            <a:r>
              <a:rPr lang="en-GB" dirty="0"/>
              <a:t>“Thick” spectral averaging (Edwards &amp; </a:t>
            </a:r>
            <a:r>
              <a:rPr lang="en-GB" dirty="0" err="1"/>
              <a:t>Slingo</a:t>
            </a:r>
            <a:r>
              <a:rPr lang="en-GB" dirty="0"/>
              <a:t> 1996) more accurate than “thin”</a:t>
            </a:r>
          </a:p>
        </p:txBody>
      </p:sp>
      <p:sp>
        <p:nvSpPr>
          <p:cNvPr id="4" name="Slide Number Placeholder 3">
            <a:extLst>
              <a:ext uri="{FF2B5EF4-FFF2-40B4-BE49-F238E27FC236}">
                <a16:creationId xmlns:a16="http://schemas.microsoft.com/office/drawing/2014/main" id="{3268D4C0-A0CF-B6CD-24C5-B46D1B1C7F63}"/>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4AB80EA-DB86-D849-B86F-15DAF31F0474}" type="slidenum">
              <a:rPr kumimoji="0" lang="en-US" sz="900" b="1" i="0" u="none" strike="noStrike" kern="1200" cap="none" spc="0" normalizeH="0" baseline="0" noProof="0" smtClean="0">
                <a:ln>
                  <a:noFill/>
                </a:ln>
                <a:solidFill>
                  <a:srgbClr val="064E83"/>
                </a:solidFill>
                <a:effectLst/>
                <a:uLnTx/>
                <a:uFillTx/>
                <a:latin typeface="Arial"/>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22</a:t>
            </a:fld>
            <a:endParaRPr kumimoji="0" lang="en-US" sz="900" b="1" i="0" u="none" strike="noStrike" kern="1200" cap="none" spc="0" normalizeH="0" baseline="0" noProof="0">
              <a:ln>
                <a:noFill/>
              </a:ln>
              <a:solidFill>
                <a:srgbClr val="064E83"/>
              </a:solidFill>
              <a:effectLst/>
              <a:uLnTx/>
              <a:uFillTx/>
              <a:latin typeface="Arial"/>
              <a:ea typeface="+mn-ea"/>
              <a:cs typeface="+mn-cs"/>
            </a:endParaRPr>
          </a:p>
        </p:txBody>
      </p:sp>
      <p:pic>
        <p:nvPicPr>
          <p:cNvPr id="8" name="Picture 7" descr="Diagram&#10;&#10;Description automatically generated">
            <a:extLst>
              <a:ext uri="{FF2B5EF4-FFF2-40B4-BE49-F238E27FC236}">
                <a16:creationId xmlns:a16="http://schemas.microsoft.com/office/drawing/2014/main" id="{82EF1ADC-F168-A828-F417-EF64F8E99244}"/>
              </a:ext>
            </a:extLst>
          </p:cNvPr>
          <p:cNvPicPr>
            <a:picLocks noChangeAspect="1"/>
          </p:cNvPicPr>
          <p:nvPr/>
        </p:nvPicPr>
        <p:blipFill rotWithShape="1">
          <a:blip r:embed="rId3"/>
          <a:srcRect b="34276"/>
          <a:stretch/>
        </p:blipFill>
        <p:spPr>
          <a:xfrm>
            <a:off x="3079029" y="1030208"/>
            <a:ext cx="8924307" cy="5200073"/>
          </a:xfrm>
          <a:prstGeom prst="rect">
            <a:avLst/>
          </a:prstGeom>
        </p:spPr>
      </p:pic>
    </p:spTree>
    <p:extLst>
      <p:ext uri="{BB962C8B-B14F-4D97-AF65-F5344CB8AC3E}">
        <p14:creationId xmlns:p14="http://schemas.microsoft.com/office/powerpoint/2010/main" val="2822388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63DEB-F9E3-1A4C-2F75-B0AE404BAE22}"/>
              </a:ext>
            </a:extLst>
          </p:cNvPr>
          <p:cNvSpPr>
            <a:spLocks noGrp="1"/>
          </p:cNvSpPr>
          <p:nvPr>
            <p:ph type="title"/>
          </p:nvPr>
        </p:nvSpPr>
        <p:spPr/>
        <p:txBody>
          <a:bodyPr/>
          <a:lstStyle/>
          <a:p>
            <a:r>
              <a:rPr lang="en-GB" dirty="0"/>
              <a:t>Ice cloud radiative effect (CRE): CKD models </a:t>
            </a:r>
            <a:r>
              <a:rPr lang="en-GB"/>
              <a:t>vs line-by-line</a:t>
            </a:r>
            <a:endParaRPr lang="en-GB" dirty="0"/>
          </a:p>
        </p:txBody>
      </p:sp>
      <p:sp>
        <p:nvSpPr>
          <p:cNvPr id="3" name="Content Placeholder 2">
            <a:extLst>
              <a:ext uri="{FF2B5EF4-FFF2-40B4-BE49-F238E27FC236}">
                <a16:creationId xmlns:a16="http://schemas.microsoft.com/office/drawing/2014/main" id="{205174F4-A0B2-D29A-5F78-0307CBC6184D}"/>
              </a:ext>
            </a:extLst>
          </p:cNvPr>
          <p:cNvSpPr>
            <a:spLocks noGrp="1"/>
          </p:cNvSpPr>
          <p:nvPr>
            <p:ph sz="quarter" idx="14"/>
          </p:nvPr>
        </p:nvSpPr>
        <p:spPr>
          <a:xfrm>
            <a:off x="451557" y="1207909"/>
            <a:ext cx="2494843" cy="4714089"/>
          </a:xfrm>
        </p:spPr>
        <p:txBody>
          <a:bodyPr/>
          <a:lstStyle/>
          <a:p>
            <a:r>
              <a:rPr lang="en-GB" dirty="0"/>
              <a:t>LW CRE accurate despite FSCK, provided cloud properties per </a:t>
            </a:r>
            <a:r>
              <a:rPr lang="en-GB" i="1" dirty="0"/>
              <a:t>k</a:t>
            </a:r>
            <a:r>
              <a:rPr lang="en-GB" dirty="0"/>
              <a:t> term </a:t>
            </a:r>
          </a:p>
          <a:p>
            <a:r>
              <a:rPr lang="en-GB" dirty="0">
                <a:solidFill>
                  <a:srgbClr val="FF0000"/>
                </a:solidFill>
              </a:rPr>
              <a:t>ecCKD-32</a:t>
            </a:r>
            <a:r>
              <a:rPr lang="en-GB" dirty="0"/>
              <a:t> similar accuracy to </a:t>
            </a:r>
            <a:r>
              <a:rPr lang="en-GB" dirty="0">
                <a:solidFill>
                  <a:srgbClr val="00FF00"/>
                </a:solidFill>
              </a:rPr>
              <a:t>RRTMG</a:t>
            </a:r>
          </a:p>
          <a:p>
            <a:r>
              <a:rPr lang="en-GB" dirty="0" err="1">
                <a:solidFill>
                  <a:srgbClr val="FF00FF"/>
                </a:solidFill>
              </a:rPr>
              <a:t>ecCKD</a:t>
            </a:r>
            <a:r>
              <a:rPr lang="en-GB" dirty="0">
                <a:solidFill>
                  <a:srgbClr val="FF00FF"/>
                </a:solidFill>
              </a:rPr>
              <a:t> with 64 </a:t>
            </a:r>
            <a:r>
              <a:rPr lang="en-GB" i="1" dirty="0">
                <a:solidFill>
                  <a:srgbClr val="FF00FF"/>
                </a:solidFill>
              </a:rPr>
              <a:t>k</a:t>
            </a:r>
            <a:r>
              <a:rPr lang="en-GB" dirty="0">
                <a:solidFill>
                  <a:srgbClr val="FF00FF"/>
                </a:solidFill>
              </a:rPr>
              <a:t> terms </a:t>
            </a:r>
            <a:r>
              <a:rPr lang="en-GB" dirty="0"/>
              <a:t>and more bands is most accurate</a:t>
            </a:r>
          </a:p>
          <a:p>
            <a:r>
              <a:rPr lang="en-GB" dirty="0"/>
              <a:t>“Thick” spectral averaging (Edwards &amp; </a:t>
            </a:r>
            <a:r>
              <a:rPr lang="en-GB" dirty="0" err="1"/>
              <a:t>Slingo</a:t>
            </a:r>
            <a:r>
              <a:rPr lang="en-GB" dirty="0"/>
              <a:t> 1996) more accurate than “thin”</a:t>
            </a:r>
          </a:p>
        </p:txBody>
      </p:sp>
      <p:sp>
        <p:nvSpPr>
          <p:cNvPr id="4" name="Slide Number Placeholder 3">
            <a:extLst>
              <a:ext uri="{FF2B5EF4-FFF2-40B4-BE49-F238E27FC236}">
                <a16:creationId xmlns:a16="http://schemas.microsoft.com/office/drawing/2014/main" id="{3268D4C0-A0CF-B6CD-24C5-B46D1B1C7F63}"/>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4AB80EA-DB86-D849-B86F-15DAF31F0474}" type="slidenum">
              <a:rPr kumimoji="0" lang="en-US" sz="900" b="1" i="0" u="none" strike="noStrike" kern="1200" cap="none" spc="0" normalizeH="0" baseline="0" noProof="0" smtClean="0">
                <a:ln>
                  <a:noFill/>
                </a:ln>
                <a:solidFill>
                  <a:srgbClr val="064E83"/>
                </a:solidFill>
                <a:effectLst/>
                <a:uLnTx/>
                <a:uFillTx/>
                <a:latin typeface="Arial"/>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23</a:t>
            </a:fld>
            <a:endParaRPr kumimoji="0" lang="en-US" sz="900" b="1" i="0" u="none" strike="noStrike" kern="1200" cap="none" spc="0" normalizeH="0" baseline="0" noProof="0">
              <a:ln>
                <a:noFill/>
              </a:ln>
              <a:solidFill>
                <a:srgbClr val="064E83"/>
              </a:solidFill>
              <a:effectLst/>
              <a:uLnTx/>
              <a:uFillTx/>
              <a:latin typeface="Arial"/>
              <a:ea typeface="+mn-ea"/>
              <a:cs typeface="+mn-cs"/>
            </a:endParaRPr>
          </a:p>
        </p:txBody>
      </p:sp>
      <p:pic>
        <p:nvPicPr>
          <p:cNvPr id="5" name="Picture 8" descr="ecckd_ice_cloud_evaluation2.png">
            <a:extLst>
              <a:ext uri="{FF2B5EF4-FFF2-40B4-BE49-F238E27FC236}">
                <a16:creationId xmlns:a16="http://schemas.microsoft.com/office/drawing/2014/main" id="{E43E1E6D-E4BA-7036-AA19-6A52F62520A6}"/>
              </a:ext>
            </a:extLst>
          </p:cNvPr>
          <p:cNvPicPr>
            <a:picLocks noChangeAspect="1"/>
          </p:cNvPicPr>
          <p:nvPr/>
        </p:nvPicPr>
        <p:blipFill rotWithShape="1">
          <a:blip r:embed="rId2"/>
          <a:srcRect l="1" t="166" r="-298" b="33717"/>
          <a:stretch/>
        </p:blipFill>
        <p:spPr>
          <a:xfrm>
            <a:off x="3011236" y="970709"/>
            <a:ext cx="9059895" cy="5337545"/>
          </a:xfrm>
          <a:prstGeom prst="rect">
            <a:avLst/>
          </a:prstGeom>
        </p:spPr>
      </p:pic>
    </p:spTree>
    <p:extLst>
      <p:ext uri="{BB962C8B-B14F-4D97-AF65-F5344CB8AC3E}">
        <p14:creationId xmlns:p14="http://schemas.microsoft.com/office/powerpoint/2010/main" val="1366702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9450-AAE1-58D1-9348-28F9BCAFF97E}"/>
              </a:ext>
            </a:extLst>
          </p:cNvPr>
          <p:cNvSpPr>
            <a:spLocks noGrp="1"/>
          </p:cNvSpPr>
          <p:nvPr>
            <p:ph type="title"/>
          </p:nvPr>
        </p:nvSpPr>
        <p:spPr/>
        <p:txBody>
          <a:bodyPr/>
          <a:lstStyle/>
          <a:p>
            <a:endParaRPr lang="en-GB"/>
          </a:p>
        </p:txBody>
      </p:sp>
      <p:pic>
        <p:nvPicPr>
          <p:cNvPr id="5" name="Picture 5" descr="gpoint_fraction_64.png">
            <a:extLst>
              <a:ext uri="{FF2B5EF4-FFF2-40B4-BE49-F238E27FC236}">
                <a16:creationId xmlns:a16="http://schemas.microsoft.com/office/drawing/2014/main" id="{1E93B130-9F20-2C48-2902-1520BB04A3DC}"/>
              </a:ext>
            </a:extLst>
          </p:cNvPr>
          <p:cNvPicPr>
            <a:picLocks noGrp="1" noChangeAspect="1"/>
          </p:cNvPicPr>
          <p:nvPr>
            <p:ph sz="quarter" idx="14"/>
          </p:nvPr>
        </p:nvPicPr>
        <p:blipFill>
          <a:blip r:embed="rId2"/>
          <a:stretch>
            <a:fillRect/>
          </a:stretch>
        </p:blipFill>
        <p:spPr>
          <a:xfrm>
            <a:off x="1421914" y="26458"/>
            <a:ext cx="9334407" cy="6794500"/>
          </a:xfrm>
        </p:spPr>
      </p:pic>
      <p:sp>
        <p:nvSpPr>
          <p:cNvPr id="4" name="Slide Number Placeholder 3">
            <a:extLst>
              <a:ext uri="{FF2B5EF4-FFF2-40B4-BE49-F238E27FC236}">
                <a16:creationId xmlns:a16="http://schemas.microsoft.com/office/drawing/2014/main" id="{EE914EF0-2CFD-A994-9137-5A694ADCFECF}"/>
              </a:ext>
            </a:extLst>
          </p:cNvPr>
          <p:cNvSpPr>
            <a:spLocks noGrp="1"/>
          </p:cNvSpPr>
          <p:nvPr>
            <p:ph type="sldNum" sz="quarter" idx="10"/>
          </p:nvPr>
        </p:nvSpPr>
        <p:spPr/>
        <p:txBody>
          <a:bodyPr/>
          <a:lstStyle/>
          <a:p>
            <a:fld id="{E4AB80EA-DB86-D849-B86F-15DAF31F0474}" type="slidenum">
              <a:rPr lang="en-US" smtClean="0"/>
              <a:pPr/>
              <a:t>24</a:t>
            </a:fld>
            <a:endParaRPr lang="en-US"/>
          </a:p>
        </p:txBody>
      </p:sp>
    </p:spTree>
    <p:extLst>
      <p:ext uri="{BB962C8B-B14F-4D97-AF65-F5344CB8AC3E}">
        <p14:creationId xmlns:p14="http://schemas.microsoft.com/office/powerpoint/2010/main" val="25606434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932BA-D4B0-A703-B3DC-66A73BDEFD48}"/>
              </a:ext>
            </a:extLst>
          </p:cNvPr>
          <p:cNvSpPr>
            <a:spLocks noGrp="1"/>
          </p:cNvSpPr>
          <p:nvPr>
            <p:ph type="title"/>
          </p:nvPr>
        </p:nvSpPr>
        <p:spPr/>
        <p:txBody>
          <a:bodyPr/>
          <a:lstStyle/>
          <a:p>
            <a:endParaRPr lang="en-GB"/>
          </a:p>
        </p:txBody>
      </p:sp>
      <p:pic>
        <p:nvPicPr>
          <p:cNvPr id="5" name="Picture 5" descr="liquid_longwave_spectral_cre.png">
            <a:extLst>
              <a:ext uri="{FF2B5EF4-FFF2-40B4-BE49-F238E27FC236}">
                <a16:creationId xmlns:a16="http://schemas.microsoft.com/office/drawing/2014/main" id="{9F8A032C-E33B-06FE-BC60-7767A7D68617}"/>
              </a:ext>
            </a:extLst>
          </p:cNvPr>
          <p:cNvPicPr>
            <a:picLocks noGrp="1" noChangeAspect="1"/>
          </p:cNvPicPr>
          <p:nvPr>
            <p:ph sz="quarter" idx="14"/>
          </p:nvPr>
        </p:nvPicPr>
        <p:blipFill>
          <a:blip r:embed="rId2"/>
          <a:stretch>
            <a:fillRect/>
          </a:stretch>
        </p:blipFill>
        <p:spPr>
          <a:xfrm>
            <a:off x="2040898" y="37042"/>
            <a:ext cx="7514001" cy="6678083"/>
          </a:xfrm>
        </p:spPr>
      </p:pic>
      <p:sp>
        <p:nvSpPr>
          <p:cNvPr id="4" name="Slide Number Placeholder 3">
            <a:extLst>
              <a:ext uri="{FF2B5EF4-FFF2-40B4-BE49-F238E27FC236}">
                <a16:creationId xmlns:a16="http://schemas.microsoft.com/office/drawing/2014/main" id="{CDDF35FF-1DB8-2E52-0A3D-5E9658B7908B}"/>
              </a:ext>
            </a:extLst>
          </p:cNvPr>
          <p:cNvSpPr>
            <a:spLocks noGrp="1"/>
          </p:cNvSpPr>
          <p:nvPr>
            <p:ph type="sldNum" sz="quarter" idx="10"/>
          </p:nvPr>
        </p:nvSpPr>
        <p:spPr/>
        <p:txBody>
          <a:bodyPr/>
          <a:lstStyle/>
          <a:p>
            <a:fld id="{E4AB80EA-DB86-D849-B86F-15DAF31F0474}" type="slidenum">
              <a:rPr lang="en-US" smtClean="0"/>
              <a:pPr/>
              <a:t>25</a:t>
            </a:fld>
            <a:endParaRPr lang="en-US"/>
          </a:p>
        </p:txBody>
      </p:sp>
    </p:spTree>
    <p:extLst>
      <p:ext uri="{BB962C8B-B14F-4D97-AF65-F5344CB8AC3E}">
        <p14:creationId xmlns:p14="http://schemas.microsoft.com/office/powerpoint/2010/main" val="22370652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C65E1-2DD2-32CB-D71A-4E8B06BB88D0}"/>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18CA9B03-23DA-E37E-95C7-D11519EE0C00}"/>
              </a:ext>
            </a:extLst>
          </p:cNvPr>
          <p:cNvSpPr>
            <a:spLocks noGrp="1"/>
          </p:cNvSpPr>
          <p:nvPr>
            <p:ph type="sldNum" sz="quarter" idx="10"/>
          </p:nvPr>
        </p:nvSpPr>
        <p:spPr/>
        <p:txBody>
          <a:bodyPr/>
          <a:lstStyle/>
          <a:p>
            <a:fld id="{E4AB80EA-DB86-D849-B86F-15DAF31F0474}" type="slidenum">
              <a:rPr lang="en-US" smtClean="0"/>
              <a:pPr/>
              <a:t>26</a:t>
            </a:fld>
            <a:endParaRPr lang="en-US"/>
          </a:p>
        </p:txBody>
      </p:sp>
      <p:pic>
        <p:nvPicPr>
          <p:cNvPr id="8" name="Picture 8" descr="ice_longwave_spectral_cre.png">
            <a:extLst>
              <a:ext uri="{FF2B5EF4-FFF2-40B4-BE49-F238E27FC236}">
                <a16:creationId xmlns:a16="http://schemas.microsoft.com/office/drawing/2014/main" id="{8DEE9CE8-AF94-EBDC-F93F-B263DCCCEE1F}"/>
              </a:ext>
            </a:extLst>
          </p:cNvPr>
          <p:cNvPicPr>
            <a:picLocks noGrp="1" noChangeAspect="1"/>
          </p:cNvPicPr>
          <p:nvPr>
            <p:ph sz="quarter" idx="14"/>
          </p:nvPr>
        </p:nvPicPr>
        <p:blipFill>
          <a:blip r:embed="rId2"/>
          <a:stretch>
            <a:fillRect/>
          </a:stretch>
        </p:blipFill>
        <p:spPr>
          <a:xfrm>
            <a:off x="1662000" y="5291"/>
            <a:ext cx="7615232" cy="6815667"/>
          </a:xfrm>
        </p:spPr>
      </p:pic>
    </p:spTree>
    <p:extLst>
      <p:ext uri="{BB962C8B-B14F-4D97-AF65-F5344CB8AC3E}">
        <p14:creationId xmlns:p14="http://schemas.microsoft.com/office/powerpoint/2010/main" val="33899243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2E9D5-D79E-6E68-171A-F3B389C9CF96}"/>
              </a:ext>
            </a:extLst>
          </p:cNvPr>
          <p:cNvSpPr>
            <a:spLocks noGrp="1"/>
          </p:cNvSpPr>
          <p:nvPr>
            <p:ph type="title"/>
          </p:nvPr>
        </p:nvSpPr>
        <p:spPr/>
        <p:txBody>
          <a:bodyPr/>
          <a:lstStyle/>
          <a:p>
            <a:endParaRPr lang="en-GB"/>
          </a:p>
        </p:txBody>
      </p:sp>
      <p:pic>
        <p:nvPicPr>
          <p:cNvPr id="5" name="Picture 5" descr="ice_cloud_heating_rate.png">
            <a:extLst>
              <a:ext uri="{FF2B5EF4-FFF2-40B4-BE49-F238E27FC236}">
                <a16:creationId xmlns:a16="http://schemas.microsoft.com/office/drawing/2014/main" id="{34645D64-60BB-477C-26FC-AF8C7198AF97}"/>
              </a:ext>
            </a:extLst>
          </p:cNvPr>
          <p:cNvPicPr>
            <a:picLocks noGrp="1" noChangeAspect="1"/>
          </p:cNvPicPr>
          <p:nvPr>
            <p:ph sz="quarter" idx="14"/>
          </p:nvPr>
        </p:nvPicPr>
        <p:blipFill rotWithShape="1">
          <a:blip r:embed="rId2"/>
          <a:srcRect r="157" b="49881"/>
          <a:stretch/>
        </p:blipFill>
        <p:spPr>
          <a:xfrm>
            <a:off x="829554" y="153459"/>
            <a:ext cx="10028120" cy="6672809"/>
          </a:xfrm>
        </p:spPr>
      </p:pic>
      <p:sp>
        <p:nvSpPr>
          <p:cNvPr id="4" name="Slide Number Placeholder 3">
            <a:extLst>
              <a:ext uri="{FF2B5EF4-FFF2-40B4-BE49-F238E27FC236}">
                <a16:creationId xmlns:a16="http://schemas.microsoft.com/office/drawing/2014/main" id="{D4F89FC1-5A13-1912-5A18-45F922BD3945}"/>
              </a:ext>
            </a:extLst>
          </p:cNvPr>
          <p:cNvSpPr>
            <a:spLocks noGrp="1"/>
          </p:cNvSpPr>
          <p:nvPr>
            <p:ph type="sldNum" sz="quarter" idx="10"/>
          </p:nvPr>
        </p:nvSpPr>
        <p:spPr/>
        <p:txBody>
          <a:bodyPr/>
          <a:lstStyle/>
          <a:p>
            <a:fld id="{E4AB80EA-DB86-D849-B86F-15DAF31F0474}" type="slidenum">
              <a:rPr lang="en-US" smtClean="0"/>
              <a:pPr/>
              <a:t>27</a:t>
            </a:fld>
            <a:endParaRPr lang="en-US"/>
          </a:p>
        </p:txBody>
      </p:sp>
    </p:spTree>
    <p:extLst>
      <p:ext uri="{BB962C8B-B14F-4D97-AF65-F5344CB8AC3E}">
        <p14:creationId xmlns:p14="http://schemas.microsoft.com/office/powerpoint/2010/main" val="18628794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2E9D5-D79E-6E68-171A-F3B389C9CF96}"/>
              </a:ext>
            </a:extLst>
          </p:cNvPr>
          <p:cNvSpPr>
            <a:spLocks noGrp="1"/>
          </p:cNvSpPr>
          <p:nvPr>
            <p:ph type="title"/>
          </p:nvPr>
        </p:nvSpPr>
        <p:spPr/>
        <p:txBody>
          <a:bodyPr/>
          <a:lstStyle/>
          <a:p>
            <a:endParaRPr lang="en-GB"/>
          </a:p>
        </p:txBody>
      </p:sp>
      <p:pic>
        <p:nvPicPr>
          <p:cNvPr id="5" name="Picture 5" descr="ice_cloud_heating_rate.png">
            <a:extLst>
              <a:ext uri="{FF2B5EF4-FFF2-40B4-BE49-F238E27FC236}">
                <a16:creationId xmlns:a16="http://schemas.microsoft.com/office/drawing/2014/main" id="{34645D64-60BB-477C-26FC-AF8C7198AF97}"/>
              </a:ext>
            </a:extLst>
          </p:cNvPr>
          <p:cNvPicPr>
            <a:picLocks noGrp="1" noChangeAspect="1"/>
          </p:cNvPicPr>
          <p:nvPr>
            <p:ph sz="quarter" idx="14"/>
          </p:nvPr>
        </p:nvPicPr>
        <p:blipFill rotWithShape="1">
          <a:blip r:embed="rId2"/>
          <a:srcRect t="50595" r="157" b="-119"/>
          <a:stretch/>
        </p:blipFill>
        <p:spPr>
          <a:xfrm>
            <a:off x="702477" y="68792"/>
            <a:ext cx="10218736" cy="6704499"/>
          </a:xfrm>
        </p:spPr>
      </p:pic>
      <p:sp>
        <p:nvSpPr>
          <p:cNvPr id="4" name="Slide Number Placeholder 3">
            <a:extLst>
              <a:ext uri="{FF2B5EF4-FFF2-40B4-BE49-F238E27FC236}">
                <a16:creationId xmlns:a16="http://schemas.microsoft.com/office/drawing/2014/main" id="{D4F89FC1-5A13-1912-5A18-45F922BD3945}"/>
              </a:ext>
            </a:extLst>
          </p:cNvPr>
          <p:cNvSpPr>
            <a:spLocks noGrp="1"/>
          </p:cNvSpPr>
          <p:nvPr>
            <p:ph type="sldNum" sz="quarter" idx="10"/>
          </p:nvPr>
        </p:nvSpPr>
        <p:spPr/>
        <p:txBody>
          <a:bodyPr/>
          <a:lstStyle/>
          <a:p>
            <a:fld id="{E4AB80EA-DB86-D849-B86F-15DAF31F0474}" type="slidenum">
              <a:rPr lang="en-US" smtClean="0"/>
              <a:pPr/>
              <a:t>28</a:t>
            </a:fld>
            <a:endParaRPr lang="en-US"/>
          </a:p>
        </p:txBody>
      </p:sp>
    </p:spTree>
    <p:extLst>
      <p:ext uri="{BB962C8B-B14F-4D97-AF65-F5344CB8AC3E}">
        <p14:creationId xmlns:p14="http://schemas.microsoft.com/office/powerpoint/2010/main" val="6579925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98712-DFD2-6BB0-37F0-83A8D1C7F49E}"/>
              </a:ext>
            </a:extLst>
          </p:cNvPr>
          <p:cNvSpPr>
            <a:spLocks noGrp="1"/>
          </p:cNvSpPr>
          <p:nvPr>
            <p:ph type="title"/>
          </p:nvPr>
        </p:nvSpPr>
        <p:spPr/>
        <p:txBody>
          <a:bodyPr/>
          <a:lstStyle/>
          <a:p>
            <a:endParaRPr lang="en-GB"/>
          </a:p>
        </p:txBody>
      </p:sp>
      <p:pic>
        <p:nvPicPr>
          <p:cNvPr id="5" name="Picture 5" descr="liquid_cloud_heating_rate.png">
            <a:extLst>
              <a:ext uri="{FF2B5EF4-FFF2-40B4-BE49-F238E27FC236}">
                <a16:creationId xmlns:a16="http://schemas.microsoft.com/office/drawing/2014/main" id="{1DA692FF-6E34-BFA3-C0A2-9092F7B8E243}"/>
              </a:ext>
            </a:extLst>
          </p:cNvPr>
          <p:cNvPicPr>
            <a:picLocks noGrp="1" noChangeAspect="1"/>
          </p:cNvPicPr>
          <p:nvPr>
            <p:ph sz="quarter" idx="14"/>
          </p:nvPr>
        </p:nvPicPr>
        <p:blipFill rotWithShape="1">
          <a:blip r:embed="rId2"/>
          <a:srcRect t="49920" r="211" b="80"/>
          <a:stretch/>
        </p:blipFill>
        <p:spPr>
          <a:xfrm>
            <a:off x="789705" y="185209"/>
            <a:ext cx="9960558" cy="6556382"/>
          </a:xfrm>
        </p:spPr>
      </p:pic>
      <p:sp>
        <p:nvSpPr>
          <p:cNvPr id="4" name="Slide Number Placeholder 3">
            <a:extLst>
              <a:ext uri="{FF2B5EF4-FFF2-40B4-BE49-F238E27FC236}">
                <a16:creationId xmlns:a16="http://schemas.microsoft.com/office/drawing/2014/main" id="{C5799238-1B49-8B16-A613-DE80F80EB3BE}"/>
              </a:ext>
            </a:extLst>
          </p:cNvPr>
          <p:cNvSpPr>
            <a:spLocks noGrp="1"/>
          </p:cNvSpPr>
          <p:nvPr>
            <p:ph type="sldNum" sz="quarter" idx="10"/>
          </p:nvPr>
        </p:nvSpPr>
        <p:spPr/>
        <p:txBody>
          <a:bodyPr/>
          <a:lstStyle/>
          <a:p>
            <a:fld id="{E4AB80EA-DB86-D849-B86F-15DAF31F0474}" type="slidenum">
              <a:rPr lang="en-US" smtClean="0"/>
              <a:pPr/>
              <a:t>29</a:t>
            </a:fld>
            <a:endParaRPr lang="en-US"/>
          </a:p>
        </p:txBody>
      </p:sp>
    </p:spTree>
    <p:extLst>
      <p:ext uri="{BB962C8B-B14F-4D97-AF65-F5344CB8AC3E}">
        <p14:creationId xmlns:p14="http://schemas.microsoft.com/office/powerpoint/2010/main" val="3356956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83485-8638-4F67-B8B8-B75435E6FA96}"/>
              </a:ext>
            </a:extLst>
          </p:cNvPr>
          <p:cNvSpPr>
            <a:spLocks noGrp="1"/>
          </p:cNvSpPr>
          <p:nvPr>
            <p:ph type="title"/>
          </p:nvPr>
        </p:nvSpPr>
        <p:spPr>
          <a:xfrm>
            <a:off x="1080000" y="360000"/>
            <a:ext cx="7759200" cy="369332"/>
          </a:xfrm>
        </p:spPr>
        <p:txBody>
          <a:bodyPr/>
          <a:lstStyle/>
          <a:p>
            <a:r>
              <a:rPr lang="en-GB"/>
              <a:t>A new C++ tool to generate CKD models: </a:t>
            </a:r>
            <a:r>
              <a:rPr lang="en-GB" err="1"/>
              <a:t>ecCKD</a:t>
            </a:r>
            <a:endParaRPr lang="en-GB"/>
          </a:p>
        </p:txBody>
      </p:sp>
      <p:sp>
        <p:nvSpPr>
          <p:cNvPr id="4" name="Slide Number Placeholder 3">
            <a:extLst>
              <a:ext uri="{FF2B5EF4-FFF2-40B4-BE49-F238E27FC236}">
                <a16:creationId xmlns:a16="http://schemas.microsoft.com/office/drawing/2014/main" id="{74F765D0-1EEF-4D59-B678-0044FC8A4177}"/>
              </a:ext>
            </a:extLst>
          </p:cNvPr>
          <p:cNvSpPr>
            <a:spLocks noGrp="1"/>
          </p:cNvSpPr>
          <p:nvPr>
            <p:ph type="sldNum" sz="quarter" idx="10"/>
          </p:nvPr>
        </p:nvSpPr>
        <p:spPr/>
        <p:txBody>
          <a:bodyPr/>
          <a:lstStyle/>
          <a:p>
            <a:fld id="{E4AB80EA-DB86-D849-B86F-15DAF31F0474}" type="slidenum">
              <a:rPr lang="en-US" smtClean="0"/>
              <a:pPr/>
              <a:t>3</a:t>
            </a:fld>
            <a:endParaRPr lang="en-US"/>
          </a:p>
        </p:txBody>
      </p:sp>
      <p:pic>
        <p:nvPicPr>
          <p:cNvPr id="5" name="Picture 5" descr="fsck_demo_2">
            <a:extLst>
              <a:ext uri="{FF2B5EF4-FFF2-40B4-BE49-F238E27FC236}">
                <a16:creationId xmlns:a16="http://schemas.microsoft.com/office/drawing/2014/main" id="{09470AE2-11A8-44FB-AF68-0ABBE1EA85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5799" t="65334" r="41147" b="14445"/>
          <a:stretch/>
        </p:blipFill>
        <p:spPr bwMode="auto">
          <a:xfrm>
            <a:off x="9963808" y="726134"/>
            <a:ext cx="1660635" cy="211820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5" descr="fsck_demo_3">
            <a:extLst>
              <a:ext uri="{FF2B5EF4-FFF2-40B4-BE49-F238E27FC236}">
                <a16:creationId xmlns:a16="http://schemas.microsoft.com/office/drawing/2014/main" id="{DDBB983D-6E1C-4FC8-9A11-81D108CFC0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5831" t="67973" r="41113" b="14360"/>
          <a:stretch/>
        </p:blipFill>
        <p:spPr bwMode="auto">
          <a:xfrm>
            <a:off x="9963808" y="2931090"/>
            <a:ext cx="1660634" cy="185081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5" descr="fsck_demo_4">
            <a:extLst>
              <a:ext uri="{FF2B5EF4-FFF2-40B4-BE49-F238E27FC236}">
                <a16:creationId xmlns:a16="http://schemas.microsoft.com/office/drawing/2014/main" id="{B3D53393-F799-4E80-B9FE-CC35B5727A7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5761" t="67320" r="41184" b="16047"/>
          <a:stretch/>
        </p:blipFill>
        <p:spPr bwMode="auto">
          <a:xfrm>
            <a:off x="9963808" y="4868654"/>
            <a:ext cx="1660634" cy="1742353"/>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cxnSp>
        <p:nvCxnSpPr>
          <p:cNvPr id="9" name="Straight Arrow Connector 8">
            <a:extLst>
              <a:ext uri="{FF2B5EF4-FFF2-40B4-BE49-F238E27FC236}">
                <a16:creationId xmlns:a16="http://schemas.microsoft.com/office/drawing/2014/main" id="{A5F44774-710D-4F11-9F4B-D5DD09E1C48E}"/>
              </a:ext>
            </a:extLst>
          </p:cNvPr>
          <p:cNvCxnSpPr>
            <a:cxnSpLocks/>
          </p:cNvCxnSpPr>
          <p:nvPr/>
        </p:nvCxnSpPr>
        <p:spPr>
          <a:xfrm flipV="1">
            <a:off x="9764109" y="726134"/>
            <a:ext cx="0" cy="2118204"/>
          </a:xfrm>
          <a:prstGeom prst="straightConnector1">
            <a:avLst/>
          </a:prstGeom>
          <a:ln w="31750">
            <a:solidFill>
              <a:srgbClr val="FF0000"/>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35F664A3-FA14-4A51-B60C-9B9C7F3E37FD}"/>
              </a:ext>
            </a:extLst>
          </p:cNvPr>
          <p:cNvCxnSpPr>
            <a:cxnSpLocks/>
          </p:cNvCxnSpPr>
          <p:nvPr/>
        </p:nvCxnSpPr>
        <p:spPr>
          <a:xfrm flipH="1">
            <a:off x="10355587" y="543066"/>
            <a:ext cx="914399" cy="1"/>
          </a:xfrm>
          <a:prstGeom prst="straightConnector1">
            <a:avLst/>
          </a:prstGeom>
          <a:ln w="31750">
            <a:solidFill>
              <a:srgbClr val="FF0000"/>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14" name="Rectangle 13">
            <a:extLst>
              <a:ext uri="{FF2B5EF4-FFF2-40B4-BE49-F238E27FC236}">
                <a16:creationId xmlns:a16="http://schemas.microsoft.com/office/drawing/2014/main" id="{6512A6E3-9FC1-42A8-BB0B-C1F1C4B14719}"/>
              </a:ext>
            </a:extLst>
          </p:cNvPr>
          <p:cNvSpPr/>
          <p:nvPr/>
        </p:nvSpPr>
        <p:spPr>
          <a:xfrm>
            <a:off x="10449101" y="190723"/>
            <a:ext cx="1078389" cy="369332"/>
          </a:xfrm>
          <a:prstGeom prst="rect">
            <a:avLst/>
          </a:prstGeom>
        </p:spPr>
        <p:txBody>
          <a:bodyPr wrap="square">
            <a:spAutoFit/>
          </a:bodyPr>
          <a:lstStyle/>
          <a:p>
            <a:r>
              <a:rPr lang="en-GB" altLang="en-US">
                <a:solidFill>
                  <a:srgbClr val="FF0000"/>
                </a:solidFill>
                <a:latin typeface="Segoe Print" panose="02000600000000000000" pitchFamily="2" charset="0"/>
              </a:rPr>
              <a:t>Band</a:t>
            </a:r>
            <a:endParaRPr lang="en-GB">
              <a:solidFill>
                <a:srgbClr val="FF0000"/>
              </a:solidFill>
            </a:endParaRPr>
          </a:p>
        </p:txBody>
      </p:sp>
      <p:sp>
        <p:nvSpPr>
          <p:cNvPr id="15" name="Rectangle 14">
            <a:extLst>
              <a:ext uri="{FF2B5EF4-FFF2-40B4-BE49-F238E27FC236}">
                <a16:creationId xmlns:a16="http://schemas.microsoft.com/office/drawing/2014/main" id="{7CA4DD94-6774-4EF9-8D28-5697E0F29A85}"/>
              </a:ext>
            </a:extLst>
          </p:cNvPr>
          <p:cNvSpPr/>
          <p:nvPr/>
        </p:nvSpPr>
        <p:spPr>
          <a:xfrm rot="16200000">
            <a:off x="8213882" y="1417347"/>
            <a:ext cx="2658153" cy="369332"/>
          </a:xfrm>
          <a:prstGeom prst="rect">
            <a:avLst/>
          </a:prstGeom>
        </p:spPr>
        <p:txBody>
          <a:bodyPr wrap="square">
            <a:spAutoFit/>
          </a:bodyPr>
          <a:lstStyle/>
          <a:p>
            <a:r>
              <a:rPr lang="en-GB" altLang="en-US">
                <a:solidFill>
                  <a:srgbClr val="FF0000"/>
                </a:solidFill>
                <a:latin typeface="Segoe Print" panose="02000600000000000000" pitchFamily="2" charset="0"/>
              </a:rPr>
              <a:t>Molar absorption (k)</a:t>
            </a:r>
            <a:endParaRPr lang="en-GB">
              <a:solidFill>
                <a:srgbClr val="FF0000"/>
              </a:solidFill>
            </a:endParaRPr>
          </a:p>
        </p:txBody>
      </p:sp>
      <p:cxnSp>
        <p:nvCxnSpPr>
          <p:cNvPr id="18" name="Straight Arrow Connector 17">
            <a:extLst>
              <a:ext uri="{FF2B5EF4-FFF2-40B4-BE49-F238E27FC236}">
                <a16:creationId xmlns:a16="http://schemas.microsoft.com/office/drawing/2014/main" id="{9A47DEA8-4863-45DD-B3E6-346D8CFB2301}"/>
              </a:ext>
            </a:extLst>
          </p:cNvPr>
          <p:cNvCxnSpPr>
            <a:cxnSpLocks/>
          </p:cNvCxnSpPr>
          <p:nvPr/>
        </p:nvCxnSpPr>
        <p:spPr>
          <a:xfrm flipH="1">
            <a:off x="10600838" y="6103808"/>
            <a:ext cx="494625" cy="0"/>
          </a:xfrm>
          <a:prstGeom prst="straightConnector1">
            <a:avLst/>
          </a:prstGeom>
          <a:ln w="31750">
            <a:solidFill>
              <a:srgbClr val="FF0000"/>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35733B52-87D5-4509-B3F0-960A7C6332A3}"/>
              </a:ext>
            </a:extLst>
          </p:cNvPr>
          <p:cNvCxnSpPr>
            <a:cxnSpLocks/>
          </p:cNvCxnSpPr>
          <p:nvPr/>
        </p:nvCxnSpPr>
        <p:spPr>
          <a:xfrm flipH="1">
            <a:off x="10750259" y="5973656"/>
            <a:ext cx="494625" cy="0"/>
          </a:xfrm>
          <a:prstGeom prst="straightConnector1">
            <a:avLst/>
          </a:prstGeom>
          <a:ln w="31750">
            <a:solidFill>
              <a:srgbClr val="FF000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6355E475-C9FA-46FB-8618-461D1E775234}"/>
              </a:ext>
            </a:extLst>
          </p:cNvPr>
          <p:cNvCxnSpPr>
            <a:cxnSpLocks/>
          </p:cNvCxnSpPr>
          <p:nvPr/>
        </p:nvCxnSpPr>
        <p:spPr>
          <a:xfrm flipV="1">
            <a:off x="10998054" y="5750818"/>
            <a:ext cx="1" cy="445675"/>
          </a:xfrm>
          <a:prstGeom prst="straightConnector1">
            <a:avLst/>
          </a:prstGeom>
          <a:ln w="31750">
            <a:solidFill>
              <a:srgbClr val="FF0000"/>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3" name="Content Placeholder 2">
            <a:extLst>
              <a:ext uri="{FF2B5EF4-FFF2-40B4-BE49-F238E27FC236}">
                <a16:creationId xmlns:a16="http://schemas.microsoft.com/office/drawing/2014/main" id="{3336C617-4117-469A-918B-1FC081F28B38}"/>
              </a:ext>
            </a:extLst>
          </p:cNvPr>
          <p:cNvSpPr>
            <a:spLocks noGrp="1"/>
          </p:cNvSpPr>
          <p:nvPr>
            <p:ph sz="quarter" idx="14"/>
          </p:nvPr>
        </p:nvSpPr>
        <p:spPr>
          <a:xfrm>
            <a:off x="1079999" y="821698"/>
            <a:ext cx="8031463" cy="5260493"/>
          </a:xfrm>
        </p:spPr>
        <p:txBody>
          <a:bodyPr/>
          <a:lstStyle/>
          <a:p>
            <a:pPr marL="0" indent="0">
              <a:buNone/>
            </a:pPr>
            <a:r>
              <a:rPr lang="en-GB" dirty="0"/>
              <a:t>Generates a CKD model automatically (no hand tuning) from a few user-specified configuration parameters, including several </a:t>
            </a:r>
            <a:r>
              <a:rPr lang="en-GB" u="sng" dirty="0"/>
              <a:t>novel steps</a:t>
            </a:r>
          </a:p>
          <a:p>
            <a:pPr marL="342900" indent="-342900">
              <a:buFont typeface="+mj-lt"/>
              <a:buAutoNum type="arabicPeriod"/>
            </a:pPr>
            <a:r>
              <a:rPr lang="en-GB" dirty="0"/>
              <a:t>Reorder “median” spectrum of each gas in each user-defined band (fast) uniquely </a:t>
            </a:r>
            <a:r>
              <a:rPr lang="en-GB" u="sng" dirty="0"/>
              <a:t>in order of the height of the peak heating/cooling rate</a:t>
            </a:r>
          </a:p>
          <a:p>
            <a:pPr marL="342900" indent="-342900">
              <a:buFont typeface="+mj-lt"/>
              <a:buAutoNum type="arabicPeriod"/>
            </a:pPr>
            <a:r>
              <a:rPr lang="en-GB" dirty="0"/>
              <a:t>Partition the reordered spectrum for each gas, then merge gases</a:t>
            </a:r>
          </a:p>
          <a:p>
            <a:pPr marL="793512" lvl="1" indent="-342900"/>
            <a:r>
              <a:rPr lang="en-GB" u="sng" dirty="0"/>
              <a:t>Automatically choose number of intervals</a:t>
            </a:r>
            <a:r>
              <a:rPr lang="en-GB" dirty="0"/>
              <a:t> (“</a:t>
            </a:r>
            <a:r>
              <a:rPr lang="en-GB" i="1" dirty="0"/>
              <a:t>k</a:t>
            </a:r>
            <a:r>
              <a:rPr lang="en-GB" dirty="0"/>
              <a:t> terms” / “g points”) to ensure RMS heating-rate error associated with each is less than user-specified tolerance</a:t>
            </a:r>
          </a:p>
          <a:p>
            <a:pPr marL="793512" lvl="1" indent="-342900"/>
            <a:r>
              <a:rPr lang="en-GB" u="sng" dirty="0"/>
              <a:t>Equipartition algorithm</a:t>
            </a:r>
            <a:r>
              <a:rPr lang="en-GB" dirty="0"/>
              <a:t> ensures RMS error is the same for each interval</a:t>
            </a:r>
          </a:p>
          <a:p>
            <a:pPr marL="793512" lvl="1" indent="-342900"/>
            <a:r>
              <a:rPr lang="en-GB" u="sng" dirty="0"/>
              <a:t>Hypercube partition method</a:t>
            </a:r>
            <a:r>
              <a:rPr lang="en-GB" dirty="0"/>
              <a:t> (Hogan 2010) allows partitioned spectra of multiple gases to be combined optimally</a:t>
            </a:r>
          </a:p>
          <a:p>
            <a:pPr marL="793512" lvl="1" indent="-342900"/>
            <a:r>
              <a:rPr lang="en-GB" dirty="0"/>
              <a:t>Compute Planck-function look-up table vs </a:t>
            </a:r>
            <a:r>
              <a:rPr lang="en-GB" i="1" dirty="0"/>
              <a:t>T</a:t>
            </a:r>
            <a:r>
              <a:rPr lang="en-GB" dirty="0"/>
              <a:t> for each </a:t>
            </a:r>
            <a:r>
              <a:rPr lang="en-GB" i="1" dirty="0"/>
              <a:t>k</a:t>
            </a:r>
            <a:r>
              <a:rPr lang="en-GB" dirty="0"/>
              <a:t>-term</a:t>
            </a:r>
          </a:p>
          <a:p>
            <a:pPr marL="342900" indent="-342900">
              <a:buFont typeface="+mj-lt"/>
              <a:buAutoNum type="arabicPeriod"/>
            </a:pPr>
            <a:r>
              <a:rPr lang="en-GB" dirty="0"/>
              <a:t>Molar absorption of each gas/</a:t>
            </a:r>
            <a:r>
              <a:rPr lang="en-GB" i="1" dirty="0"/>
              <a:t>k</a:t>
            </a:r>
            <a:r>
              <a:rPr lang="en-GB" dirty="0"/>
              <a:t>-term from CKDMIP </a:t>
            </a:r>
            <a:r>
              <a:rPr lang="en-GB" i="1" dirty="0"/>
              <a:t>Idealized</a:t>
            </a:r>
            <a:r>
              <a:rPr lang="en-GB" dirty="0"/>
              <a:t> dataset</a:t>
            </a:r>
          </a:p>
          <a:p>
            <a:pPr marL="342900" indent="-342900">
              <a:buFont typeface="+mj-lt"/>
              <a:buAutoNum type="arabicPeriod"/>
            </a:pPr>
            <a:r>
              <a:rPr lang="en-GB" u="sng" dirty="0"/>
              <a:t>Optimize molar absorptions</a:t>
            </a:r>
            <a:r>
              <a:rPr lang="en-GB" dirty="0"/>
              <a:t> to minimize errors in fluxes &amp; heating rates</a:t>
            </a:r>
          </a:p>
          <a:p>
            <a:pPr marL="793512" lvl="1" indent="-342900"/>
            <a:r>
              <a:rPr lang="en-GB" dirty="0"/>
              <a:t>Train on 50 CKDMIP </a:t>
            </a:r>
            <a:r>
              <a:rPr lang="en-GB" i="1" dirty="0"/>
              <a:t>Evaluation-1</a:t>
            </a:r>
            <a:r>
              <a:rPr lang="en-GB" dirty="0"/>
              <a:t> profiles x 20 greenhouse gas scenarios</a:t>
            </a:r>
          </a:p>
          <a:p>
            <a:pPr marL="793512" lvl="1" indent="-342900"/>
            <a:r>
              <a:rPr lang="en-GB" dirty="0"/>
              <a:t>Use C++ </a:t>
            </a:r>
            <a:r>
              <a:rPr lang="en-GB" i="1" dirty="0"/>
              <a:t>Adept</a:t>
            </a:r>
            <a:r>
              <a:rPr lang="en-GB" dirty="0"/>
              <a:t> automatic differentiation library (Hogan 2014) with L-BFGS minimizer to optimize 10</a:t>
            </a:r>
            <a:r>
              <a:rPr lang="en-GB" baseline="30000" dirty="0"/>
              <a:t>5</a:t>
            </a:r>
            <a:r>
              <a:rPr lang="en-GB" dirty="0"/>
              <a:t> look-up table coefficients</a:t>
            </a:r>
          </a:p>
        </p:txBody>
      </p:sp>
    </p:spTree>
    <p:extLst>
      <p:ext uri="{BB962C8B-B14F-4D97-AF65-F5344CB8AC3E}">
        <p14:creationId xmlns:p14="http://schemas.microsoft.com/office/powerpoint/2010/main" val="1864059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par>
                                <p:cTn id="38" presetID="10" presetClass="exit" presetSubtype="0" fill="hold" nodeType="withEffect">
                                  <p:stCondLst>
                                    <p:cond delay="0"/>
                                  </p:stCondLst>
                                  <p:childTnLst>
                                    <p:animEffect transition="out" filter="fade">
                                      <p:cBhvr>
                                        <p:cTn id="39" dur="500"/>
                                        <p:tgtEl>
                                          <p:spTgt spid="18"/>
                                        </p:tgtEl>
                                      </p:cBhvr>
                                    </p:animEffect>
                                    <p:set>
                                      <p:cBhvr>
                                        <p:cTn id="40" dur="1" fill="hold">
                                          <p:stCondLst>
                                            <p:cond delay="499"/>
                                          </p:stCondLst>
                                        </p:cTn>
                                        <p:tgtEl>
                                          <p:spTgt spid="18"/>
                                        </p:tgtEl>
                                        <p:attrNameLst>
                                          <p:attrName>style.visibility</p:attrName>
                                        </p:attrNameLst>
                                      </p:cBhvr>
                                      <p:to>
                                        <p:strVal val="hidden"/>
                                      </p:to>
                                    </p:set>
                                  </p:childTnLst>
                                </p:cTn>
                              </p:par>
                            </p:childTnLst>
                          </p:cTn>
                        </p:par>
                        <p:par>
                          <p:cTn id="41" fill="hold">
                            <p:stCondLst>
                              <p:cond delay="1000"/>
                            </p:stCondLst>
                            <p:childTnLst>
                              <p:par>
                                <p:cTn id="42" presetID="10" presetClass="entr" presetSubtype="0" fill="hold"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500"/>
                                        <p:tgtEl>
                                          <p:spTgt spid="3">
                                            <p:txEl>
                                              <p:pRg st="8" end="8"/>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500"/>
                                        <p:tgtEl>
                                          <p:spTgt spid="3">
                                            <p:txEl>
                                              <p:pRg st="10" end="10"/>
                                            </p:txEl>
                                          </p:spTgt>
                                        </p:tgtEl>
                                      </p:cBhvr>
                                    </p:animEffect>
                                  </p:childTnLst>
                                </p:cTn>
                              </p:par>
                              <p:par>
                                <p:cTn id="56" presetID="10" presetClass="exit" presetSubtype="0" fill="hold" nodeType="withEffect">
                                  <p:stCondLst>
                                    <p:cond delay="0"/>
                                  </p:stCondLst>
                                  <p:childTnLst>
                                    <p:animEffect transition="out" filter="fade">
                                      <p:cBhvr>
                                        <p:cTn id="57" dur="500"/>
                                        <p:tgtEl>
                                          <p:spTgt spid="20"/>
                                        </p:tgtEl>
                                      </p:cBhvr>
                                    </p:animEffect>
                                    <p:set>
                                      <p:cBhvr>
                                        <p:cTn id="58" dur="1" fill="hold">
                                          <p:stCondLst>
                                            <p:cond delay="499"/>
                                          </p:stCondLst>
                                        </p:cTn>
                                        <p:tgtEl>
                                          <p:spTgt spid="20"/>
                                        </p:tgtEl>
                                        <p:attrNameLst>
                                          <p:attrName>style.visibility</p:attrName>
                                        </p:attrNameLst>
                                      </p:cBhvr>
                                      <p:to>
                                        <p:strVal val="hidden"/>
                                      </p:to>
                                    </p:se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98712-DFD2-6BB0-37F0-83A8D1C7F49E}"/>
              </a:ext>
            </a:extLst>
          </p:cNvPr>
          <p:cNvSpPr>
            <a:spLocks noGrp="1"/>
          </p:cNvSpPr>
          <p:nvPr>
            <p:ph type="title"/>
          </p:nvPr>
        </p:nvSpPr>
        <p:spPr/>
        <p:txBody>
          <a:bodyPr/>
          <a:lstStyle/>
          <a:p>
            <a:endParaRPr lang="en-GB"/>
          </a:p>
        </p:txBody>
      </p:sp>
      <p:pic>
        <p:nvPicPr>
          <p:cNvPr id="5" name="Picture 5" descr="liquid_cloud_heating_rate.png">
            <a:extLst>
              <a:ext uri="{FF2B5EF4-FFF2-40B4-BE49-F238E27FC236}">
                <a16:creationId xmlns:a16="http://schemas.microsoft.com/office/drawing/2014/main" id="{1DA692FF-6E34-BFA3-C0A2-9092F7B8E243}"/>
              </a:ext>
            </a:extLst>
          </p:cNvPr>
          <p:cNvPicPr>
            <a:picLocks noGrp="1" noChangeAspect="1"/>
          </p:cNvPicPr>
          <p:nvPr>
            <p:ph sz="quarter" idx="14"/>
          </p:nvPr>
        </p:nvPicPr>
        <p:blipFill rotWithShape="1">
          <a:blip r:embed="rId2"/>
          <a:srcRect r="211" b="49278"/>
          <a:stretch/>
        </p:blipFill>
        <p:spPr>
          <a:xfrm>
            <a:off x="980322" y="164042"/>
            <a:ext cx="9738173" cy="6519339"/>
          </a:xfrm>
        </p:spPr>
      </p:pic>
      <p:sp>
        <p:nvSpPr>
          <p:cNvPr id="4" name="Slide Number Placeholder 3">
            <a:extLst>
              <a:ext uri="{FF2B5EF4-FFF2-40B4-BE49-F238E27FC236}">
                <a16:creationId xmlns:a16="http://schemas.microsoft.com/office/drawing/2014/main" id="{C5799238-1B49-8B16-A613-DE80F80EB3BE}"/>
              </a:ext>
            </a:extLst>
          </p:cNvPr>
          <p:cNvSpPr>
            <a:spLocks noGrp="1"/>
          </p:cNvSpPr>
          <p:nvPr>
            <p:ph type="sldNum" sz="quarter" idx="10"/>
          </p:nvPr>
        </p:nvSpPr>
        <p:spPr/>
        <p:txBody>
          <a:bodyPr/>
          <a:lstStyle/>
          <a:p>
            <a:fld id="{E4AB80EA-DB86-D849-B86F-15DAF31F0474}" type="slidenum">
              <a:rPr lang="en-US" smtClean="0"/>
              <a:pPr/>
              <a:t>30</a:t>
            </a:fld>
            <a:endParaRPr lang="en-US"/>
          </a:p>
        </p:txBody>
      </p:sp>
    </p:spTree>
    <p:extLst>
      <p:ext uri="{BB962C8B-B14F-4D97-AF65-F5344CB8AC3E}">
        <p14:creationId xmlns:p14="http://schemas.microsoft.com/office/powerpoint/2010/main" val="2273766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0F6C0-0AC4-4FDB-83B7-D64DFE86D5BA}"/>
              </a:ext>
            </a:extLst>
          </p:cNvPr>
          <p:cNvSpPr>
            <a:spLocks noGrp="1"/>
          </p:cNvSpPr>
          <p:nvPr>
            <p:ph type="title"/>
          </p:nvPr>
        </p:nvSpPr>
        <p:spPr/>
        <p:txBody>
          <a:bodyPr/>
          <a:lstStyle/>
          <a:p>
            <a:r>
              <a:rPr lang="en-GB"/>
              <a:t>…or as a global-mean vertical profile</a:t>
            </a:r>
          </a:p>
        </p:txBody>
      </p:sp>
      <p:sp>
        <p:nvSpPr>
          <p:cNvPr id="3" name="Content Placeholder 2">
            <a:extLst>
              <a:ext uri="{FF2B5EF4-FFF2-40B4-BE49-F238E27FC236}">
                <a16:creationId xmlns:a16="http://schemas.microsoft.com/office/drawing/2014/main" id="{AC66282D-9DAC-4E34-AF1C-671917E6FBED}"/>
              </a:ext>
            </a:extLst>
          </p:cNvPr>
          <p:cNvSpPr>
            <a:spLocks noGrp="1"/>
          </p:cNvSpPr>
          <p:nvPr>
            <p:ph sz="quarter" idx="14"/>
          </p:nvPr>
        </p:nvSpPr>
        <p:spPr>
          <a:xfrm>
            <a:off x="1080000" y="936000"/>
            <a:ext cx="9360282" cy="4986000"/>
          </a:xfrm>
        </p:spPr>
        <p:txBody>
          <a:bodyPr/>
          <a:lstStyle/>
          <a:p>
            <a:r>
              <a:rPr lang="en-GB"/>
              <a:t>Stratospheric climate for </a:t>
            </a:r>
            <a:r>
              <a:rPr lang="en-GB">
                <a:solidFill>
                  <a:srgbClr val="0000FF"/>
                </a:solidFill>
              </a:rPr>
              <a:t>ecCKD-32</a:t>
            </a:r>
            <a:r>
              <a:rPr lang="en-GB"/>
              <a:t> significantly better than </a:t>
            </a:r>
            <a:r>
              <a:rPr lang="en-GB">
                <a:solidFill>
                  <a:srgbClr val="FF0000"/>
                </a:solidFill>
              </a:rPr>
              <a:t>RRTMG control</a:t>
            </a:r>
            <a:r>
              <a:rPr lang="en-GB"/>
              <a:t>, even with </a:t>
            </a:r>
            <a:r>
              <a:rPr lang="en-GB">
                <a:solidFill>
                  <a:srgbClr val="FF00FF"/>
                </a:solidFill>
              </a:rPr>
              <a:t>revised solar spectrum </a:t>
            </a:r>
            <a:r>
              <a:rPr lang="en-GB"/>
              <a:t>(but other compensating errors may be present)</a:t>
            </a:r>
          </a:p>
        </p:txBody>
      </p:sp>
      <p:sp>
        <p:nvSpPr>
          <p:cNvPr id="4" name="Slide Number Placeholder 3">
            <a:extLst>
              <a:ext uri="{FF2B5EF4-FFF2-40B4-BE49-F238E27FC236}">
                <a16:creationId xmlns:a16="http://schemas.microsoft.com/office/drawing/2014/main" id="{CD0B6EDD-AE1D-4E7A-854A-221713DBE157}"/>
              </a:ext>
            </a:extLst>
          </p:cNvPr>
          <p:cNvSpPr>
            <a:spLocks noGrp="1"/>
          </p:cNvSpPr>
          <p:nvPr>
            <p:ph type="sldNum" sz="quarter" idx="10"/>
          </p:nvPr>
        </p:nvSpPr>
        <p:spPr/>
        <p:txBody>
          <a:bodyPr/>
          <a:lstStyle/>
          <a:p>
            <a:fld id="{E4AB80EA-DB86-D849-B86F-15DAF31F0474}" type="slidenum">
              <a:rPr lang="en-US" smtClean="0"/>
              <a:pPr/>
              <a:t>31</a:t>
            </a:fld>
            <a:endParaRPr lang="en-US"/>
          </a:p>
        </p:txBody>
      </p:sp>
      <p:pic>
        <p:nvPicPr>
          <p:cNvPr id="5" name="Content Placeholder 5" descr="Chart&#10;&#10;Description automatically generated with low confidence">
            <a:extLst>
              <a:ext uri="{FF2B5EF4-FFF2-40B4-BE49-F238E27FC236}">
                <a16:creationId xmlns:a16="http://schemas.microsoft.com/office/drawing/2014/main" id="{35D9EC4D-8A10-4A83-812F-AF239CC7E1FA}"/>
              </a:ext>
            </a:extLst>
          </p:cNvPr>
          <p:cNvPicPr>
            <a:picLocks noChangeAspect="1"/>
          </p:cNvPicPr>
          <p:nvPr/>
        </p:nvPicPr>
        <p:blipFill rotWithShape="1">
          <a:blip r:embed="rId2"/>
          <a:srcRect r="32846"/>
          <a:stretch/>
        </p:blipFill>
        <p:spPr>
          <a:xfrm>
            <a:off x="388385" y="1516886"/>
            <a:ext cx="9360282" cy="4791369"/>
          </a:xfrm>
          <a:prstGeom prst="rect">
            <a:avLst/>
          </a:prstGeom>
        </p:spPr>
      </p:pic>
      <p:sp>
        <p:nvSpPr>
          <p:cNvPr id="6" name="Content Placeholder 2">
            <a:extLst>
              <a:ext uri="{FF2B5EF4-FFF2-40B4-BE49-F238E27FC236}">
                <a16:creationId xmlns:a16="http://schemas.microsoft.com/office/drawing/2014/main" id="{7E425FFF-5899-4DF6-89FC-DCF3EB81D383}"/>
              </a:ext>
            </a:extLst>
          </p:cNvPr>
          <p:cNvSpPr txBox="1">
            <a:spLocks/>
          </p:cNvSpPr>
          <p:nvPr/>
        </p:nvSpPr>
        <p:spPr>
          <a:xfrm>
            <a:off x="9553903" y="2060029"/>
            <a:ext cx="2532994" cy="4046482"/>
          </a:xfrm>
          <a:prstGeom prst="rect">
            <a:avLst/>
          </a:prstGeom>
        </p:spPr>
        <p:txBody>
          <a:bodyPr lIns="0" tIns="0" rIns="0" bIns="0"/>
          <a:lstStyle>
            <a:lvl1pPr marL="179388" indent="-179388" algn="l" defTabSz="457200" rtl="0" eaLnBrk="1" latinLnBrk="0" hangingPunct="1">
              <a:lnSpc>
                <a:spcPts val="2200"/>
              </a:lnSpc>
              <a:spcBef>
                <a:spcPts val="1100"/>
              </a:spcBef>
              <a:buClr>
                <a:srgbClr val="064E83"/>
              </a:buClr>
              <a:buFont typeface="Arial"/>
              <a:buChar char="•"/>
              <a:defRPr sz="1800" kern="1200">
                <a:solidFill>
                  <a:schemeClr val="tx1"/>
                </a:solidFill>
                <a:latin typeface="+mn-lt"/>
                <a:ea typeface="+mn-ea"/>
                <a:cs typeface="+mn-cs"/>
              </a:defRPr>
            </a:lvl1pPr>
            <a:lvl2pPr marL="630000" indent="-270000" algn="l" defTabSz="457200" rtl="0" eaLnBrk="1" latinLnBrk="0" hangingPunct="1">
              <a:lnSpc>
                <a:spcPct val="100000"/>
              </a:lnSpc>
              <a:spcBef>
                <a:spcPts val="1000"/>
              </a:spcBef>
              <a:buClr>
                <a:srgbClr val="064E83"/>
              </a:buClr>
              <a:buFont typeface="Arial"/>
              <a:buChar char="–"/>
              <a:defRPr sz="1600" kern="1200">
                <a:solidFill>
                  <a:schemeClr val="tx1"/>
                </a:solidFill>
                <a:latin typeface="+mn-lt"/>
                <a:ea typeface="+mn-ea"/>
                <a:cs typeface="+mn-cs"/>
              </a:defRPr>
            </a:lvl2pPr>
            <a:lvl3pPr marL="990000" indent="-270000" algn="l" defTabSz="457200" rtl="0" eaLnBrk="1" latinLnBrk="0" hangingPunct="1">
              <a:lnSpc>
                <a:spcPts val="1800"/>
              </a:lnSpc>
              <a:spcBef>
                <a:spcPts val="900"/>
              </a:spcBef>
              <a:buClr>
                <a:srgbClr val="064E83"/>
              </a:buClr>
              <a:buFont typeface="Arial"/>
              <a:buChar char="•"/>
              <a:defRPr sz="1400" kern="1200">
                <a:solidFill>
                  <a:schemeClr val="tx1"/>
                </a:solidFill>
                <a:latin typeface="+mn-lt"/>
                <a:ea typeface="+mn-ea"/>
                <a:cs typeface="+mn-cs"/>
              </a:defRPr>
            </a:lvl3pPr>
            <a:lvl4pPr marL="1350000" indent="-270000" algn="l" defTabSz="457200" rtl="0" eaLnBrk="1" latinLnBrk="0" hangingPunct="1">
              <a:lnSpc>
                <a:spcPts val="1600"/>
              </a:lnSpc>
              <a:spcBef>
                <a:spcPts val="800"/>
              </a:spcBef>
              <a:buClr>
                <a:srgbClr val="064E83"/>
              </a:buClr>
              <a:buFont typeface="Arial"/>
              <a:buChar char="–"/>
              <a:defRPr sz="1200" kern="1200">
                <a:solidFill>
                  <a:schemeClr val="tx1"/>
                </a:solidFill>
                <a:latin typeface="+mn-lt"/>
                <a:ea typeface="+mn-ea"/>
                <a:cs typeface="+mn-cs"/>
              </a:defRPr>
            </a:lvl4pPr>
            <a:lvl5pPr marL="1710000" indent="-270000" algn="l" defTabSz="457200" rtl="0" eaLnBrk="1" latinLnBrk="0" hangingPunct="1">
              <a:lnSpc>
                <a:spcPts val="1400"/>
              </a:lnSpc>
              <a:spcBef>
                <a:spcPts val="700"/>
              </a:spcBef>
              <a:buClr>
                <a:srgbClr val="064E83"/>
              </a:buClr>
              <a:buFont typeface="Arial"/>
              <a:buChar char="»"/>
              <a:defRPr sz="1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a:solidFill>
                  <a:srgbClr val="00FFFF"/>
                </a:solidFill>
                <a:effectLst>
                  <a:outerShdw blurRad="38100" dist="38100" dir="2700000" algn="tl">
                    <a:srgbClr val="000000">
                      <a:alpha val="43137"/>
                    </a:srgbClr>
                  </a:outerShdw>
                </a:effectLst>
              </a:rPr>
              <a:t>ecCKD-16</a:t>
            </a:r>
            <a:r>
              <a:rPr lang="en-GB"/>
              <a:t> is 1.5 K warmer in the lower stratosphere than </a:t>
            </a:r>
            <a:r>
              <a:rPr lang="en-GB">
                <a:solidFill>
                  <a:srgbClr val="0000FF"/>
                </a:solidFill>
              </a:rPr>
              <a:t>ecCKD-32</a:t>
            </a:r>
            <a:r>
              <a:rPr lang="en-GB"/>
              <a:t>, related to a heating rate bias of only 0.05 K/day and the long radiative timescale of ~30 days</a:t>
            </a:r>
          </a:p>
          <a:p>
            <a:r>
              <a:rPr lang="en-GB" i="1"/>
              <a:t>Perhaps training should penalize heating-rate errors more strongly here?</a:t>
            </a:r>
          </a:p>
        </p:txBody>
      </p:sp>
      <p:cxnSp>
        <p:nvCxnSpPr>
          <p:cNvPr id="7" name="Straight Arrow Connector 6">
            <a:extLst>
              <a:ext uri="{FF2B5EF4-FFF2-40B4-BE49-F238E27FC236}">
                <a16:creationId xmlns:a16="http://schemas.microsoft.com/office/drawing/2014/main" id="{A62569E7-587E-4C7E-B6F5-859E22E0E3B1}"/>
              </a:ext>
            </a:extLst>
          </p:cNvPr>
          <p:cNvCxnSpPr>
            <a:cxnSpLocks/>
          </p:cNvCxnSpPr>
          <p:nvPr/>
        </p:nvCxnSpPr>
        <p:spPr>
          <a:xfrm>
            <a:off x="7358708" y="4490755"/>
            <a:ext cx="387416" cy="0"/>
          </a:xfrm>
          <a:prstGeom prst="straightConnector1">
            <a:avLst/>
          </a:prstGeom>
          <a:ln>
            <a:solidFill>
              <a:srgbClr val="00FFFF"/>
            </a:solidFill>
            <a:tailEnd type="triangle" w="lg" len="lg"/>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1344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hart, histogram&#10;&#10;Description automatically generated">
            <a:extLst>
              <a:ext uri="{FF2B5EF4-FFF2-40B4-BE49-F238E27FC236}">
                <a16:creationId xmlns:a16="http://schemas.microsoft.com/office/drawing/2014/main" id="{609D79A0-1E16-800A-D6EF-BFF2E0DB41CB}"/>
              </a:ext>
            </a:extLst>
          </p:cNvPr>
          <p:cNvPicPr>
            <a:picLocks noChangeAspect="1"/>
          </p:cNvPicPr>
          <p:nvPr/>
        </p:nvPicPr>
        <p:blipFill rotWithShape="1">
          <a:blip r:embed="rId2"/>
          <a:srcRect r="49917" b="30216"/>
          <a:stretch/>
        </p:blipFill>
        <p:spPr>
          <a:xfrm>
            <a:off x="7604640" y="74033"/>
            <a:ext cx="4501254" cy="4338075"/>
          </a:xfrm>
          <a:prstGeom prst="rect">
            <a:avLst/>
          </a:prstGeom>
        </p:spPr>
      </p:pic>
      <p:pic>
        <p:nvPicPr>
          <p:cNvPr id="28674" name="Picture 6" descr="g_spectrum_int4h2o_col">
            <a:extLst>
              <a:ext uri="{FF2B5EF4-FFF2-40B4-BE49-F238E27FC236}">
                <a16:creationId xmlns:a16="http://schemas.microsoft.com/office/drawing/2014/main" id="{3B9E2883-9A4A-486A-AD31-0B0C3C70D48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34745"/>
          <a:stretch/>
        </p:blipFill>
        <p:spPr bwMode="auto">
          <a:xfrm>
            <a:off x="541820" y="740147"/>
            <a:ext cx="6933346" cy="254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2">
            <a:extLst>
              <a:ext uri="{FF2B5EF4-FFF2-40B4-BE49-F238E27FC236}">
                <a16:creationId xmlns:a16="http://schemas.microsoft.com/office/drawing/2014/main" id="{DA86DC0D-DACF-467F-92C2-F6F27D6C9FCA}"/>
              </a:ext>
            </a:extLst>
          </p:cNvPr>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Lst>
        </p:spPr>
        <p:txBody>
          <a:bodyPr/>
          <a:lstStyle/>
          <a:p>
            <a:r>
              <a:rPr lang="en-GB" altLang="en-US"/>
              <a:t>How can we treat overlapping gases?</a:t>
            </a:r>
          </a:p>
        </p:txBody>
      </p:sp>
      <p:sp>
        <p:nvSpPr>
          <p:cNvPr id="28676" name="Rectangle 3">
            <a:extLst>
              <a:ext uri="{FF2B5EF4-FFF2-40B4-BE49-F238E27FC236}">
                <a16:creationId xmlns:a16="http://schemas.microsoft.com/office/drawing/2014/main" id="{05753546-9A4E-4DC5-AE50-E5E66BC5AA02}"/>
              </a:ext>
            </a:extLst>
          </p:cNvPr>
          <p:cNvSpPr>
            <a:spLocks noGrp="1" noChangeArrowheads="1"/>
          </p:cNvSpPr>
          <p:nvPr>
            <p:ph sz="quarter" idx="14"/>
          </p:nvPr>
        </p:nvSpPr>
        <p:spPr>
          <a:xfrm>
            <a:off x="646013" y="3300867"/>
            <a:ext cx="7274409" cy="2777796"/>
          </a:xfrm>
        </p:spPr>
        <p:txBody>
          <a:bodyPr lIns="0" tIns="0" rIns="0" bIns="0" anchor="t"/>
          <a:lstStyle/>
          <a:p>
            <a:pPr marL="179070" indent="-179070"/>
            <a:r>
              <a:rPr lang="en-GB" altLang="en-US"/>
              <a:t>Consider first </a:t>
            </a:r>
            <a:r>
              <a:rPr lang="en-GB" altLang="en-US">
                <a:solidFill>
                  <a:srgbClr val="0000FF"/>
                </a:solidFill>
              </a:rPr>
              <a:t>water vapour </a:t>
            </a:r>
            <a:r>
              <a:rPr lang="en-GB" altLang="en-US"/>
              <a:t>and </a:t>
            </a:r>
            <a:r>
              <a:rPr lang="en-GB" altLang="en-US">
                <a:solidFill>
                  <a:srgbClr val="FF0000"/>
                </a:solidFill>
              </a:rPr>
              <a:t>carbon dioxide</a:t>
            </a:r>
            <a:r>
              <a:rPr lang="en-GB" altLang="en-US"/>
              <a:t> in the longwave spectrum, whose </a:t>
            </a:r>
            <a:r>
              <a:rPr lang="en-GB" altLang="en-US" i="1"/>
              <a:t>k</a:t>
            </a:r>
            <a:r>
              <a:rPr lang="en-GB" altLang="en-US"/>
              <a:t> distributions are to be discretized into around </a:t>
            </a:r>
            <a:r>
              <a:rPr lang="en-GB" altLang="en-US" i="1">
                <a:solidFill>
                  <a:srgbClr val="0000FF"/>
                </a:solidFill>
              </a:rPr>
              <a:t>n</a:t>
            </a:r>
            <a:r>
              <a:rPr lang="en-GB" altLang="en-US" baseline="-25000">
                <a:solidFill>
                  <a:srgbClr val="0000FF"/>
                </a:solidFill>
              </a:rPr>
              <a:t>H2O</a:t>
            </a:r>
            <a:r>
              <a:rPr lang="en-GB" altLang="en-US">
                <a:solidFill>
                  <a:srgbClr val="0000FF"/>
                </a:solidFill>
                <a:sym typeface="Symbol" panose="05050102010706020507" pitchFamily="18" charset="2"/>
              </a:rPr>
              <a:t>=14 </a:t>
            </a:r>
            <a:r>
              <a:rPr lang="en-GB" altLang="en-US">
                <a:sym typeface="Symbol" panose="05050102010706020507" pitchFamily="18" charset="2"/>
              </a:rPr>
              <a:t>and </a:t>
            </a:r>
            <a:r>
              <a:rPr lang="en-GB" altLang="en-US" i="1">
                <a:solidFill>
                  <a:srgbClr val="FF0000"/>
                </a:solidFill>
              </a:rPr>
              <a:t>n</a:t>
            </a:r>
            <a:r>
              <a:rPr lang="en-GB" altLang="en-US" baseline="-25000">
                <a:solidFill>
                  <a:srgbClr val="FF0000"/>
                </a:solidFill>
              </a:rPr>
              <a:t>CO2</a:t>
            </a:r>
            <a:r>
              <a:rPr lang="en-GB" altLang="en-US">
                <a:solidFill>
                  <a:srgbClr val="FF0000"/>
                </a:solidFill>
              </a:rPr>
              <a:t>=12</a:t>
            </a:r>
            <a:r>
              <a:rPr lang="en-GB" altLang="en-US"/>
              <a:t> </a:t>
            </a:r>
            <a:r>
              <a:rPr lang="en-GB" altLang="en-US" i="1"/>
              <a:t>k</a:t>
            </a:r>
            <a:r>
              <a:rPr lang="en-GB" altLang="en-US"/>
              <a:t> terms: need 168 terms?</a:t>
            </a:r>
            <a:endParaRPr lang="en-US"/>
          </a:p>
          <a:p>
            <a:pPr marL="179070" indent="-179070"/>
            <a:r>
              <a:rPr lang="en-GB" altLang="en-US"/>
              <a:t>But when </a:t>
            </a:r>
            <a:r>
              <a:rPr lang="en-GB" altLang="en-US" dirty="0">
                <a:solidFill>
                  <a:srgbClr val="FF0000"/>
                </a:solidFill>
              </a:rPr>
              <a:t>CO</a:t>
            </a:r>
            <a:r>
              <a:rPr lang="en-GB" altLang="en-US" baseline="-25000" dirty="0">
                <a:solidFill>
                  <a:srgbClr val="FF0000"/>
                </a:solidFill>
              </a:rPr>
              <a:t>2</a:t>
            </a:r>
            <a:r>
              <a:rPr lang="en-GB" altLang="en-US" dirty="0"/>
              <a:t> </a:t>
            </a:r>
            <a:r>
              <a:rPr lang="en-GB" altLang="en-US"/>
              <a:t>is strong, no need to discretize </a:t>
            </a:r>
            <a:r>
              <a:rPr lang="en-GB" altLang="en-US" dirty="0">
                <a:solidFill>
                  <a:srgbClr val="0000FF"/>
                </a:solidFill>
              </a:rPr>
              <a:t>H</a:t>
            </a:r>
            <a:r>
              <a:rPr lang="en-GB" altLang="en-US" baseline="-25000" dirty="0">
                <a:solidFill>
                  <a:srgbClr val="0000FF"/>
                </a:solidFill>
              </a:rPr>
              <a:t>2</a:t>
            </a:r>
            <a:r>
              <a:rPr lang="en-GB" altLang="en-US" dirty="0">
                <a:solidFill>
                  <a:srgbClr val="0000FF"/>
                </a:solidFill>
              </a:rPr>
              <a:t>O</a:t>
            </a:r>
            <a:r>
              <a:rPr lang="en-GB" altLang="en-US"/>
              <a:t> spectrum!</a:t>
            </a:r>
            <a:endParaRPr lang="en-GB" altLang="en-US">
              <a:cs typeface="Arial"/>
            </a:endParaRPr>
          </a:p>
          <a:p>
            <a:pPr marL="179070" indent="-179070"/>
            <a:r>
              <a:rPr lang="en-GB" altLang="en-US"/>
              <a:t>Efficient method requires only </a:t>
            </a:r>
            <a:r>
              <a:rPr lang="en-GB" altLang="en-US" i="1">
                <a:solidFill>
                  <a:srgbClr val="0000FF"/>
                </a:solidFill>
              </a:rPr>
              <a:t>n</a:t>
            </a:r>
            <a:r>
              <a:rPr lang="en-GB" altLang="en-US" baseline="-25000">
                <a:solidFill>
                  <a:srgbClr val="0000FF"/>
                </a:solidFill>
              </a:rPr>
              <a:t>H2O</a:t>
            </a:r>
            <a:r>
              <a:rPr lang="en-GB" altLang="en-US">
                <a:sym typeface="Symbol" panose="05050102010706020507" pitchFamily="18" charset="2"/>
              </a:rPr>
              <a:t>+</a:t>
            </a:r>
            <a:r>
              <a:rPr lang="en-GB" altLang="en-US" i="1">
                <a:solidFill>
                  <a:srgbClr val="FF0000"/>
                </a:solidFill>
              </a:rPr>
              <a:t>n</a:t>
            </a:r>
            <a:r>
              <a:rPr lang="en-GB" altLang="en-US" baseline="-25000">
                <a:solidFill>
                  <a:srgbClr val="FF0000"/>
                </a:solidFill>
              </a:rPr>
              <a:t>CO2</a:t>
            </a:r>
            <a:r>
              <a:rPr lang="en-GB" altLang="en-US"/>
              <a:t>–1 = 25 terms in total</a:t>
            </a:r>
            <a:endParaRPr lang="en-GB" altLang="en-US">
              <a:cs typeface="Arial"/>
            </a:endParaRPr>
          </a:p>
          <a:p>
            <a:pPr marL="179070" indent="-179070"/>
            <a:r>
              <a:rPr lang="en-GB" altLang="en-US"/>
              <a:t>With other gases (</a:t>
            </a:r>
            <a:r>
              <a:rPr lang="en-GB" i="1">
                <a:solidFill>
                  <a:srgbClr val="00FF00"/>
                </a:solidFill>
                <a:ea typeface="+mn-lt"/>
                <a:cs typeface="+mn-lt"/>
              </a:rPr>
              <a:t>n</a:t>
            </a:r>
            <a:r>
              <a:rPr lang="en-GB" baseline="-25000">
                <a:solidFill>
                  <a:srgbClr val="00FF00"/>
                </a:solidFill>
              </a:rPr>
              <a:t>O3</a:t>
            </a:r>
            <a:r>
              <a:rPr lang="en-GB">
                <a:solidFill>
                  <a:srgbClr val="00FF00"/>
                </a:solidFill>
                <a:ea typeface="+mn-lt"/>
                <a:cs typeface="+mn-lt"/>
              </a:rPr>
              <a:t>=5</a:t>
            </a:r>
            <a:r>
              <a:rPr lang="en-GB">
                <a:solidFill>
                  <a:srgbClr val="0000FF"/>
                </a:solidFill>
              </a:rPr>
              <a:t>, </a:t>
            </a:r>
            <a:r>
              <a:rPr lang="en-GB" i="1">
                <a:sym typeface="Symbol" panose="05050102010706020507" pitchFamily="18" charset="2"/>
              </a:rPr>
              <a:t>n</a:t>
            </a:r>
            <a:r>
              <a:rPr lang="en-GB" baseline="-25000">
                <a:sym typeface="Symbol" panose="05050102010706020507" pitchFamily="18" charset="2"/>
              </a:rPr>
              <a:t>CH4</a:t>
            </a:r>
            <a:r>
              <a:rPr lang="en-GB">
                <a:sym typeface="Symbol" panose="05050102010706020507" pitchFamily="18" charset="2"/>
              </a:rPr>
              <a:t>=3, </a:t>
            </a:r>
            <a:r>
              <a:rPr lang="en-GB" i="1">
                <a:sym typeface="Symbol" panose="05050102010706020507" pitchFamily="18" charset="2"/>
              </a:rPr>
              <a:t>n</a:t>
            </a:r>
            <a:r>
              <a:rPr lang="en-GB" baseline="-25000">
                <a:sym typeface="Symbol" panose="05050102010706020507" pitchFamily="18" charset="2"/>
              </a:rPr>
              <a:t>N2O</a:t>
            </a:r>
            <a:r>
              <a:rPr lang="en-GB">
                <a:sym typeface="Symbol" panose="05050102010706020507" pitchFamily="18" charset="2"/>
              </a:rPr>
              <a:t>=2</a:t>
            </a:r>
            <a:r>
              <a:rPr lang="en-GB" altLang="en-US">
                <a:solidFill>
                  <a:srgbClr val="000000"/>
                </a:solidFill>
                <a:sym typeface="Symbol" panose="05050102010706020507" pitchFamily="18" charset="2"/>
              </a:rPr>
              <a:t>) we require 32 rather than 5040 terms in total</a:t>
            </a:r>
            <a:endParaRPr lang="en-GB" altLang="en-US">
              <a:cs typeface="Arial"/>
            </a:endParaRPr>
          </a:p>
        </p:txBody>
      </p:sp>
      <p:sp>
        <p:nvSpPr>
          <p:cNvPr id="2" name="TextBox 1">
            <a:extLst>
              <a:ext uri="{FF2B5EF4-FFF2-40B4-BE49-F238E27FC236}">
                <a16:creationId xmlns:a16="http://schemas.microsoft.com/office/drawing/2014/main" id="{63308D18-51E9-41B4-AF3F-BD018BF50426}"/>
              </a:ext>
            </a:extLst>
          </p:cNvPr>
          <p:cNvSpPr txBox="1"/>
          <p:nvPr/>
        </p:nvSpPr>
        <p:spPr>
          <a:xfrm>
            <a:off x="11346368" y="3859949"/>
            <a:ext cx="760144" cy="461665"/>
          </a:xfrm>
          <a:prstGeom prst="rect">
            <a:avLst/>
          </a:prstGeom>
          <a:noFill/>
        </p:spPr>
        <p:txBody>
          <a:bodyPr wrap="none" rtlCol="0">
            <a:spAutoFit/>
          </a:bodyPr>
          <a:lstStyle/>
          <a:p>
            <a:r>
              <a:rPr lang="en-GB" sz="2400" b="1">
                <a:solidFill>
                  <a:srgbClr val="FF0000"/>
                </a:solidFill>
              </a:rPr>
              <a:t>CO</a:t>
            </a:r>
            <a:r>
              <a:rPr lang="en-GB" sz="2400" b="1" baseline="-25000">
                <a:solidFill>
                  <a:srgbClr val="FF0000"/>
                </a:solidFill>
              </a:rPr>
              <a:t>2</a:t>
            </a:r>
          </a:p>
        </p:txBody>
      </p:sp>
      <p:sp>
        <p:nvSpPr>
          <p:cNvPr id="27" name="TextBox 26">
            <a:extLst>
              <a:ext uri="{FF2B5EF4-FFF2-40B4-BE49-F238E27FC236}">
                <a16:creationId xmlns:a16="http://schemas.microsoft.com/office/drawing/2014/main" id="{5D62BBD1-881A-40CB-A454-960F294DEC16}"/>
              </a:ext>
            </a:extLst>
          </p:cNvPr>
          <p:cNvSpPr txBox="1"/>
          <p:nvPr/>
        </p:nvSpPr>
        <p:spPr>
          <a:xfrm>
            <a:off x="7300246" y="38321"/>
            <a:ext cx="760144" cy="461665"/>
          </a:xfrm>
          <a:prstGeom prst="rect">
            <a:avLst/>
          </a:prstGeom>
          <a:noFill/>
        </p:spPr>
        <p:txBody>
          <a:bodyPr wrap="none" rtlCol="0">
            <a:spAutoFit/>
          </a:bodyPr>
          <a:lstStyle/>
          <a:p>
            <a:r>
              <a:rPr lang="en-GB" sz="2400" b="1">
                <a:solidFill>
                  <a:srgbClr val="0000FF"/>
                </a:solidFill>
              </a:rPr>
              <a:t>H</a:t>
            </a:r>
            <a:r>
              <a:rPr lang="en-GB" sz="2400" b="1" baseline="-25000">
                <a:solidFill>
                  <a:srgbClr val="0000FF"/>
                </a:solidFill>
              </a:rPr>
              <a:t>2</a:t>
            </a:r>
            <a:r>
              <a:rPr lang="en-GB" sz="2400" b="1">
                <a:solidFill>
                  <a:srgbClr val="0000FF"/>
                </a:solidFill>
              </a:rPr>
              <a:t>O</a:t>
            </a:r>
            <a:endParaRPr lang="en-GB" sz="2400" b="1" baseline="-25000">
              <a:solidFill>
                <a:srgbClr val="0000FF"/>
              </a:solidFill>
            </a:endParaRPr>
          </a:p>
        </p:txBody>
      </p:sp>
      <p:sp>
        <p:nvSpPr>
          <p:cNvPr id="4" name="Rectangle: Rounded Corners 3">
            <a:extLst>
              <a:ext uri="{FF2B5EF4-FFF2-40B4-BE49-F238E27FC236}">
                <a16:creationId xmlns:a16="http://schemas.microsoft.com/office/drawing/2014/main" id="{1717CD25-604C-40AC-9157-AEE47757C6EE}"/>
              </a:ext>
            </a:extLst>
          </p:cNvPr>
          <p:cNvSpPr/>
          <p:nvPr/>
        </p:nvSpPr>
        <p:spPr>
          <a:xfrm>
            <a:off x="10035126" y="1934702"/>
            <a:ext cx="1612988" cy="1830872"/>
          </a:xfrm>
          <a:prstGeom prst="roundRect">
            <a:avLst/>
          </a:prstGeom>
          <a:noFill/>
          <a:ln w="25400">
            <a:solidFill>
              <a:srgbClr val="FF00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Rounded Corners 29">
            <a:extLst>
              <a:ext uri="{FF2B5EF4-FFF2-40B4-BE49-F238E27FC236}">
                <a16:creationId xmlns:a16="http://schemas.microsoft.com/office/drawing/2014/main" id="{0E97DC3B-D29F-41C5-A0A9-8D8E82E415F5}"/>
              </a:ext>
            </a:extLst>
          </p:cNvPr>
          <p:cNvSpPr/>
          <p:nvPr/>
        </p:nvSpPr>
        <p:spPr>
          <a:xfrm>
            <a:off x="6210044" y="1070846"/>
            <a:ext cx="627183" cy="1855233"/>
          </a:xfrm>
          <a:prstGeom prst="roundRect">
            <a:avLst/>
          </a:prstGeom>
          <a:noFill/>
          <a:ln w="25400">
            <a:solidFill>
              <a:srgbClr val="FF00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ectangle: Rounded Corners 30">
            <a:extLst>
              <a:ext uri="{FF2B5EF4-FFF2-40B4-BE49-F238E27FC236}">
                <a16:creationId xmlns:a16="http://schemas.microsoft.com/office/drawing/2014/main" id="{F0C71D3B-20E6-44FF-B0FE-5CE68BA2FD3A}"/>
              </a:ext>
            </a:extLst>
          </p:cNvPr>
          <p:cNvSpPr/>
          <p:nvPr/>
        </p:nvSpPr>
        <p:spPr>
          <a:xfrm>
            <a:off x="4330418" y="1070847"/>
            <a:ext cx="1015090" cy="1855232"/>
          </a:xfrm>
          <a:prstGeom prst="roundRect">
            <a:avLst/>
          </a:prstGeom>
          <a:noFill/>
          <a:ln w="25400">
            <a:solidFill>
              <a:srgbClr val="0000F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Rectangle: Rounded Corners 31">
            <a:extLst>
              <a:ext uri="{FF2B5EF4-FFF2-40B4-BE49-F238E27FC236}">
                <a16:creationId xmlns:a16="http://schemas.microsoft.com/office/drawing/2014/main" id="{E762E579-ABA5-4C83-92FC-76305E1BD25A}"/>
              </a:ext>
            </a:extLst>
          </p:cNvPr>
          <p:cNvSpPr/>
          <p:nvPr/>
        </p:nvSpPr>
        <p:spPr>
          <a:xfrm>
            <a:off x="2187491" y="1084123"/>
            <a:ext cx="492161" cy="1841955"/>
          </a:xfrm>
          <a:prstGeom prst="roundRect">
            <a:avLst/>
          </a:prstGeom>
          <a:noFill/>
          <a:ln w="25400">
            <a:solidFill>
              <a:srgbClr val="FF00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Rectangle: Rounded Corners 32">
            <a:extLst>
              <a:ext uri="{FF2B5EF4-FFF2-40B4-BE49-F238E27FC236}">
                <a16:creationId xmlns:a16="http://schemas.microsoft.com/office/drawing/2014/main" id="{20430294-86F7-4BCC-96BF-DD350EABFB1F}"/>
              </a:ext>
            </a:extLst>
          </p:cNvPr>
          <p:cNvSpPr/>
          <p:nvPr/>
        </p:nvSpPr>
        <p:spPr>
          <a:xfrm>
            <a:off x="1046400" y="1042385"/>
            <a:ext cx="820968" cy="1883694"/>
          </a:xfrm>
          <a:prstGeom prst="roundRect">
            <a:avLst/>
          </a:prstGeom>
          <a:noFill/>
          <a:ln w="25400">
            <a:solidFill>
              <a:srgbClr val="0000F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Rounded Corners 33">
            <a:extLst>
              <a:ext uri="{FF2B5EF4-FFF2-40B4-BE49-F238E27FC236}">
                <a16:creationId xmlns:a16="http://schemas.microsoft.com/office/drawing/2014/main" id="{8038A783-A4D6-42C6-B40E-47BE3AA61C76}"/>
              </a:ext>
            </a:extLst>
          </p:cNvPr>
          <p:cNvSpPr/>
          <p:nvPr/>
        </p:nvSpPr>
        <p:spPr>
          <a:xfrm>
            <a:off x="8128861" y="361713"/>
            <a:ext cx="2222399" cy="1574082"/>
          </a:xfrm>
          <a:prstGeom prst="roundRect">
            <a:avLst/>
          </a:prstGeom>
          <a:noFill/>
          <a:ln w="25400">
            <a:solidFill>
              <a:srgbClr val="0000F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5" name="Picture 12" descr="tmp">
            <a:extLst>
              <a:ext uri="{FF2B5EF4-FFF2-40B4-BE49-F238E27FC236}">
                <a16:creationId xmlns:a16="http://schemas.microsoft.com/office/drawing/2014/main" id="{2C18D11D-5DF2-44E7-9175-01F58FA612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3930" t="10451" r="17325" b="3560"/>
          <a:stretch>
            <a:fillRect/>
          </a:stretch>
        </p:blipFill>
        <p:spPr bwMode="auto">
          <a:xfrm>
            <a:off x="8708301" y="4220469"/>
            <a:ext cx="2718212" cy="253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8676">
                                            <p:txEl>
                                              <p:pRg st="2" end="2"/>
                                            </p:txEl>
                                          </p:spTgt>
                                        </p:tgtEl>
                                        <p:attrNameLst>
                                          <p:attrName>style.visibility</p:attrName>
                                        </p:attrNameLst>
                                      </p:cBhvr>
                                      <p:to>
                                        <p:strVal val="visible"/>
                                      </p:to>
                                    </p:set>
                                    <p:animEffect transition="in" filter="fade">
                                      <p:cBhvr>
                                        <p:cTn id="29" dur="500"/>
                                        <p:tgtEl>
                                          <p:spTgt spid="28676">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8676">
                                            <p:txEl>
                                              <p:pRg st="3" end="3"/>
                                            </p:txEl>
                                          </p:spTgt>
                                        </p:tgtEl>
                                        <p:attrNameLst>
                                          <p:attrName>style.visibility</p:attrName>
                                        </p:attrNameLst>
                                      </p:cBhvr>
                                      <p:to>
                                        <p:strVal val="visible"/>
                                      </p:to>
                                    </p:set>
                                    <p:animEffect transition="in" filter="fade">
                                      <p:cBhvr>
                                        <p:cTn id="34" dur="500"/>
                                        <p:tgtEl>
                                          <p:spTgt spid="28676">
                                            <p:txEl>
                                              <p:pRg st="3" end="3"/>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animBg="1"/>
      <p:bldP spid="31" grpId="0" animBg="1"/>
      <p:bldP spid="32" grpId="0" animBg="1"/>
      <p:bldP spid="33" grpId="0" animBg="1"/>
      <p:bldP spid="3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D1373-84FA-4FAE-9559-4AC3689F218C}"/>
              </a:ext>
            </a:extLst>
          </p:cNvPr>
          <p:cNvSpPr>
            <a:spLocks noGrp="1"/>
          </p:cNvSpPr>
          <p:nvPr>
            <p:ph type="title"/>
          </p:nvPr>
        </p:nvSpPr>
        <p:spPr>
          <a:xfrm>
            <a:off x="1080000" y="360000"/>
            <a:ext cx="6614655" cy="369332"/>
          </a:xfrm>
        </p:spPr>
        <p:txBody>
          <a:bodyPr/>
          <a:lstStyle/>
          <a:p>
            <a:r>
              <a:rPr lang="en-GB" dirty="0"/>
              <a:t>A 32-term longwave </a:t>
            </a:r>
            <a:r>
              <a:rPr lang="en-GB"/>
              <a:t>FSCK </a:t>
            </a:r>
            <a:r>
              <a:rPr lang="en-GB" dirty="0"/>
              <a:t>model</a:t>
            </a:r>
            <a:endParaRPr lang="en-GB"/>
          </a:p>
        </p:txBody>
      </p:sp>
      <p:sp>
        <p:nvSpPr>
          <p:cNvPr id="3" name="Content Placeholder 2">
            <a:extLst>
              <a:ext uri="{FF2B5EF4-FFF2-40B4-BE49-F238E27FC236}">
                <a16:creationId xmlns:a16="http://schemas.microsoft.com/office/drawing/2014/main" id="{D102B0E8-1D04-4C40-8058-15338CAB7214}"/>
              </a:ext>
            </a:extLst>
          </p:cNvPr>
          <p:cNvSpPr>
            <a:spLocks noGrp="1"/>
          </p:cNvSpPr>
          <p:nvPr>
            <p:ph sz="quarter" idx="14"/>
          </p:nvPr>
        </p:nvSpPr>
        <p:spPr>
          <a:xfrm>
            <a:off x="653280" y="936000"/>
            <a:ext cx="6614655" cy="4986000"/>
          </a:xfrm>
        </p:spPr>
        <p:txBody>
          <a:bodyPr lIns="0" tIns="0" rIns="0" bIns="0" anchor="t"/>
          <a:lstStyle/>
          <a:p>
            <a:pPr marL="179070" indent="-179070"/>
            <a:r>
              <a:rPr lang="en-GB" dirty="0"/>
              <a:t>Each </a:t>
            </a:r>
            <a:r>
              <a:rPr lang="en-GB" i="1" dirty="0"/>
              <a:t>k</a:t>
            </a:r>
            <a:r>
              <a:rPr lang="en-GB" dirty="0"/>
              <a:t> term maps uniquely to specific spectral points as shown</a:t>
            </a:r>
            <a:endParaRPr lang="en-US" dirty="0"/>
          </a:p>
          <a:p>
            <a:pPr marL="179070" indent="-179070"/>
            <a:r>
              <a:rPr lang="en-GB" dirty="0">
                <a:ea typeface="+mn-lt"/>
                <a:cs typeface="+mn-lt"/>
              </a:rPr>
              <a:t>Planck function used by a </a:t>
            </a:r>
            <a:r>
              <a:rPr lang="en-GB" i="1" dirty="0">
                <a:ea typeface="+mn-lt"/>
                <a:cs typeface="+mn-lt"/>
              </a:rPr>
              <a:t>k</a:t>
            </a:r>
            <a:r>
              <a:rPr lang="en-GB" dirty="0">
                <a:ea typeface="+mn-lt"/>
                <a:cs typeface="+mn-lt"/>
              </a:rPr>
              <a:t> term is integral over those points</a:t>
            </a:r>
          </a:p>
          <a:p>
            <a:pPr marL="179070" indent="-179070"/>
            <a:r>
              <a:rPr lang="en-GB" dirty="0"/>
              <a:t>Some </a:t>
            </a:r>
            <a:r>
              <a:rPr lang="en-GB" i="1" dirty="0"/>
              <a:t>k</a:t>
            </a:r>
            <a:r>
              <a:rPr lang="en-GB" dirty="0"/>
              <a:t> terms “specialize” in treating a specific gas, but all gases can contribute to the optical depth of all </a:t>
            </a:r>
            <a:r>
              <a:rPr lang="en-GB" i="1" dirty="0"/>
              <a:t>k</a:t>
            </a:r>
            <a:r>
              <a:rPr lang="en-GB" dirty="0"/>
              <a:t> terms in the form of a simple look-up table versus pressure &amp; temperature</a:t>
            </a:r>
            <a:endParaRPr lang="en-GB">
              <a:cs typeface="Arial"/>
            </a:endParaRPr>
          </a:p>
          <a:p>
            <a:pPr marL="179070" indent="-179070"/>
            <a:r>
              <a:rPr lang="en-GB" dirty="0"/>
              <a:t>The user-specified error tolerance has been chosen so that models with 2</a:t>
            </a:r>
            <a:r>
              <a:rPr lang="en-GB" i="1" baseline="30000" dirty="0"/>
              <a:t>n</a:t>
            </a:r>
            <a:r>
              <a:rPr lang="en-GB" dirty="0"/>
              <a:t> terms are generated (e.g. 16 and 32) which is optimal for vector lengths on some computer architectures</a:t>
            </a:r>
            <a:endParaRPr lang="en-GB" dirty="0">
              <a:cs typeface="Arial"/>
            </a:endParaRPr>
          </a:p>
          <a:p>
            <a:pPr marL="629920" lvl="1" indent="-269875"/>
            <a:r>
              <a:rPr lang="en-GB" dirty="0"/>
              <a:t>This is fewer than the 47-156 used in seven global NWP models surveyed by Hogan et al. (2017)</a:t>
            </a:r>
            <a:endParaRPr lang="en-GB" dirty="0">
              <a:cs typeface="Arial"/>
            </a:endParaRPr>
          </a:p>
          <a:p>
            <a:pPr marL="179070" indent="-179070"/>
            <a:r>
              <a:rPr lang="en-GB" dirty="0"/>
              <a:t>Cloud optical properties are averaged per </a:t>
            </a:r>
            <a:r>
              <a:rPr lang="en-GB" i="1" dirty="0"/>
              <a:t>k</a:t>
            </a:r>
            <a:r>
              <a:rPr lang="en-GB" dirty="0"/>
              <a:t> term</a:t>
            </a:r>
            <a:endParaRPr lang="en-GB" dirty="0">
              <a:cs typeface="Arial"/>
            </a:endParaRPr>
          </a:p>
          <a:p>
            <a:pPr marL="629920" lvl="1" indent="-269875"/>
            <a:r>
              <a:rPr lang="en-GB" dirty="0"/>
              <a:t>Hypothesis to be tested: </a:t>
            </a:r>
            <a:r>
              <a:rPr lang="en-GB" i="1" dirty="0"/>
              <a:t>longwave cloud radiative effect is dominated by a fairly narrow part of the spectrum (the infrared window) and cloud optical properties vary only modestly in the longwave, so this does not lead to large errors</a:t>
            </a:r>
            <a:endParaRPr lang="en-GB" i="1" dirty="0">
              <a:cs typeface="Arial"/>
            </a:endParaRPr>
          </a:p>
        </p:txBody>
      </p:sp>
      <p:sp>
        <p:nvSpPr>
          <p:cNvPr id="4" name="Slide Number Placeholder 3">
            <a:extLst>
              <a:ext uri="{FF2B5EF4-FFF2-40B4-BE49-F238E27FC236}">
                <a16:creationId xmlns:a16="http://schemas.microsoft.com/office/drawing/2014/main" id="{861F4809-59BF-4D23-9D4C-4B985EA2BC6B}"/>
              </a:ext>
            </a:extLst>
          </p:cNvPr>
          <p:cNvSpPr>
            <a:spLocks noGrp="1"/>
          </p:cNvSpPr>
          <p:nvPr>
            <p:ph type="sldNum" sz="quarter" idx="10"/>
          </p:nvPr>
        </p:nvSpPr>
        <p:spPr/>
        <p:txBody>
          <a:bodyPr/>
          <a:lstStyle/>
          <a:p>
            <a:fld id="{E4AB80EA-DB86-D849-B86F-15DAF31F0474}" type="slidenum">
              <a:rPr lang="en-US" smtClean="0"/>
              <a:pPr/>
              <a:t>5</a:t>
            </a:fld>
            <a:endParaRPr lang="en-US"/>
          </a:p>
        </p:txBody>
      </p:sp>
      <p:pic>
        <p:nvPicPr>
          <p:cNvPr id="8" name="Picture 7">
            <a:extLst>
              <a:ext uri="{FF2B5EF4-FFF2-40B4-BE49-F238E27FC236}">
                <a16:creationId xmlns:a16="http://schemas.microsoft.com/office/drawing/2014/main" id="{BD6E3512-8C09-4E1F-BC5E-B63FBD93FC62}"/>
              </a:ext>
            </a:extLst>
          </p:cNvPr>
          <p:cNvPicPr>
            <a:picLocks noChangeAspect="1"/>
          </p:cNvPicPr>
          <p:nvPr/>
        </p:nvPicPr>
        <p:blipFill rotWithShape="1">
          <a:blip r:embed="rId2"/>
          <a:srcRect t="31806" r="50000"/>
          <a:stretch/>
        </p:blipFill>
        <p:spPr>
          <a:xfrm>
            <a:off x="7276628" y="2181224"/>
            <a:ext cx="4121290" cy="4676775"/>
          </a:xfrm>
          <a:prstGeom prst="rect">
            <a:avLst/>
          </a:prstGeom>
        </p:spPr>
      </p:pic>
      <p:cxnSp>
        <p:nvCxnSpPr>
          <p:cNvPr id="6" name="Straight Arrow Connector 5">
            <a:extLst>
              <a:ext uri="{FF2B5EF4-FFF2-40B4-BE49-F238E27FC236}">
                <a16:creationId xmlns:a16="http://schemas.microsoft.com/office/drawing/2014/main" id="{1C29769F-8EA6-4A98-A06A-BA1FA8CFDB43}"/>
              </a:ext>
            </a:extLst>
          </p:cNvPr>
          <p:cNvCxnSpPr>
            <a:cxnSpLocks/>
          </p:cNvCxnSpPr>
          <p:nvPr/>
        </p:nvCxnSpPr>
        <p:spPr>
          <a:xfrm flipV="1">
            <a:off x="11397918" y="2723322"/>
            <a:ext cx="0" cy="2435087"/>
          </a:xfrm>
          <a:prstGeom prst="straightConnector1">
            <a:avLst/>
          </a:prstGeom>
          <a:ln w="25400">
            <a:solidFill>
              <a:srgbClr val="FF000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570975EF-80DC-42FA-804A-89350704B1BC}"/>
              </a:ext>
            </a:extLst>
          </p:cNvPr>
          <p:cNvSpPr txBox="1"/>
          <p:nvPr/>
        </p:nvSpPr>
        <p:spPr>
          <a:xfrm rot="16200000">
            <a:off x="10359901" y="3766930"/>
            <a:ext cx="2621230" cy="369332"/>
          </a:xfrm>
          <a:prstGeom prst="rect">
            <a:avLst/>
          </a:prstGeom>
          <a:noFill/>
        </p:spPr>
        <p:txBody>
          <a:bodyPr wrap="none" rtlCol="0">
            <a:spAutoFit/>
          </a:bodyPr>
          <a:lstStyle/>
          <a:p>
            <a:r>
              <a:rPr lang="en-GB">
                <a:solidFill>
                  <a:srgbClr val="FF0000"/>
                </a:solidFill>
              </a:rPr>
              <a:t>Increasing optical depth</a:t>
            </a:r>
          </a:p>
        </p:txBody>
      </p:sp>
    </p:spTree>
    <p:extLst>
      <p:ext uri="{BB962C8B-B14F-4D97-AF65-F5344CB8AC3E}">
        <p14:creationId xmlns:p14="http://schemas.microsoft.com/office/powerpoint/2010/main" val="367121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0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AC743-A271-4664-89BB-C79C445AB625}"/>
              </a:ext>
            </a:extLst>
          </p:cNvPr>
          <p:cNvSpPr>
            <a:spLocks noGrp="1"/>
          </p:cNvSpPr>
          <p:nvPr>
            <p:ph type="title"/>
          </p:nvPr>
        </p:nvSpPr>
        <p:spPr>
          <a:xfrm>
            <a:off x="563165" y="360000"/>
            <a:ext cx="4509154" cy="369332"/>
          </a:xfrm>
        </p:spPr>
        <p:txBody>
          <a:bodyPr/>
          <a:lstStyle/>
          <a:p>
            <a:r>
              <a:rPr lang="en-GB"/>
              <a:t>Clear-sky evaluation: longwave</a:t>
            </a:r>
          </a:p>
        </p:txBody>
      </p:sp>
      <p:sp>
        <p:nvSpPr>
          <p:cNvPr id="3" name="Content Placeholder 2">
            <a:extLst>
              <a:ext uri="{FF2B5EF4-FFF2-40B4-BE49-F238E27FC236}">
                <a16:creationId xmlns:a16="http://schemas.microsoft.com/office/drawing/2014/main" id="{291A14E9-2D8C-40B8-BAE7-EBBC0DE8F0CD}"/>
              </a:ext>
            </a:extLst>
          </p:cNvPr>
          <p:cNvSpPr>
            <a:spLocks noGrp="1"/>
          </p:cNvSpPr>
          <p:nvPr>
            <p:ph sz="quarter" idx="14"/>
          </p:nvPr>
        </p:nvSpPr>
        <p:spPr>
          <a:xfrm>
            <a:off x="662555" y="936000"/>
            <a:ext cx="3992319" cy="4986000"/>
          </a:xfrm>
        </p:spPr>
        <p:txBody>
          <a:bodyPr/>
          <a:lstStyle/>
          <a:p>
            <a:r>
              <a:rPr lang="en-GB"/>
              <a:t>Evaluation against 50 independent line-by-line calculations (CKDMIP </a:t>
            </a:r>
            <a:r>
              <a:rPr lang="en-GB" i="1"/>
              <a:t>Evaluation-2</a:t>
            </a:r>
            <a:r>
              <a:rPr lang="en-GB"/>
              <a:t> dataset) for present-day greenhouse gas concentrations</a:t>
            </a:r>
          </a:p>
          <a:p>
            <a:r>
              <a:rPr lang="en-GB">
                <a:solidFill>
                  <a:srgbClr val="FF0000"/>
                </a:solidFill>
              </a:rPr>
              <a:t>32-term model </a:t>
            </a:r>
            <a:r>
              <a:rPr lang="en-GB"/>
              <a:t>obviously more accurate than </a:t>
            </a:r>
            <a:r>
              <a:rPr lang="en-GB">
                <a:solidFill>
                  <a:srgbClr val="0000FF"/>
                </a:solidFill>
              </a:rPr>
              <a:t>16-term model</a:t>
            </a:r>
          </a:p>
          <a:p>
            <a:r>
              <a:rPr lang="en-GB"/>
              <a:t>32-term model has similar accuracy to 140-term RRTMG model used at ECMWF (and elsewhere): potentially </a:t>
            </a:r>
            <a:r>
              <a:rPr lang="en-GB" dirty="0"/>
              <a:t>much</a:t>
            </a:r>
            <a:r>
              <a:rPr lang="en-GB"/>
              <a:t> faster</a:t>
            </a:r>
          </a:p>
          <a:p>
            <a:r>
              <a:rPr lang="en-GB"/>
              <a:t>16-term model potentially suitable for TL/AD part of data assimilation cycle, which needs to be fast and is only run for 12 hours</a:t>
            </a:r>
          </a:p>
        </p:txBody>
      </p:sp>
      <p:sp>
        <p:nvSpPr>
          <p:cNvPr id="4" name="Slide Number Placeholder 3">
            <a:extLst>
              <a:ext uri="{FF2B5EF4-FFF2-40B4-BE49-F238E27FC236}">
                <a16:creationId xmlns:a16="http://schemas.microsoft.com/office/drawing/2014/main" id="{C5255764-CE85-43F6-82FF-2B447E0D5364}"/>
              </a:ext>
            </a:extLst>
          </p:cNvPr>
          <p:cNvSpPr>
            <a:spLocks noGrp="1"/>
          </p:cNvSpPr>
          <p:nvPr>
            <p:ph type="sldNum" sz="quarter" idx="10"/>
          </p:nvPr>
        </p:nvSpPr>
        <p:spPr/>
        <p:txBody>
          <a:bodyPr/>
          <a:lstStyle/>
          <a:p>
            <a:fld id="{E4AB80EA-DB86-D849-B86F-15DAF31F0474}" type="slidenum">
              <a:rPr lang="en-US" smtClean="0"/>
              <a:pPr/>
              <a:t>6</a:t>
            </a:fld>
            <a:endParaRPr lang="en-US"/>
          </a:p>
        </p:txBody>
      </p:sp>
      <p:pic>
        <p:nvPicPr>
          <p:cNvPr id="6" name="Picture 5">
            <a:extLst>
              <a:ext uri="{FF2B5EF4-FFF2-40B4-BE49-F238E27FC236}">
                <a16:creationId xmlns:a16="http://schemas.microsoft.com/office/drawing/2014/main" id="{9D730C89-8D47-4377-8685-164F3E1F311F}"/>
              </a:ext>
            </a:extLst>
          </p:cNvPr>
          <p:cNvPicPr>
            <a:picLocks noChangeAspect="1"/>
          </p:cNvPicPr>
          <p:nvPr/>
        </p:nvPicPr>
        <p:blipFill>
          <a:blip r:embed="rId2"/>
          <a:stretch>
            <a:fillRect/>
          </a:stretch>
        </p:blipFill>
        <p:spPr>
          <a:xfrm>
            <a:off x="5072319" y="82731"/>
            <a:ext cx="6944805" cy="6692537"/>
          </a:xfrm>
          <a:prstGeom prst="rect">
            <a:avLst/>
          </a:prstGeom>
        </p:spPr>
      </p:pic>
    </p:spTree>
    <p:extLst>
      <p:ext uri="{BB962C8B-B14F-4D97-AF65-F5344CB8AC3E}">
        <p14:creationId xmlns:p14="http://schemas.microsoft.com/office/powerpoint/2010/main" val="2876255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3B769-88C4-4AA1-807E-32DFF4A407A9}"/>
              </a:ext>
            </a:extLst>
          </p:cNvPr>
          <p:cNvSpPr>
            <a:spLocks noGrp="1"/>
          </p:cNvSpPr>
          <p:nvPr>
            <p:ph type="title"/>
          </p:nvPr>
        </p:nvSpPr>
        <p:spPr/>
        <p:txBody>
          <a:bodyPr/>
          <a:lstStyle/>
          <a:p>
            <a:r>
              <a:rPr lang="en-GB"/>
              <a:t>Challenges for FSCK in the shortwave</a:t>
            </a:r>
          </a:p>
        </p:txBody>
      </p:sp>
      <p:sp>
        <p:nvSpPr>
          <p:cNvPr id="3" name="Content Placeholder 2">
            <a:extLst>
              <a:ext uri="{FF2B5EF4-FFF2-40B4-BE49-F238E27FC236}">
                <a16:creationId xmlns:a16="http://schemas.microsoft.com/office/drawing/2014/main" id="{1BB42604-F948-4CF1-8836-828BF36FB54E}"/>
              </a:ext>
            </a:extLst>
          </p:cNvPr>
          <p:cNvSpPr>
            <a:spLocks noGrp="1"/>
          </p:cNvSpPr>
          <p:nvPr>
            <p:ph sz="quarter" idx="14"/>
          </p:nvPr>
        </p:nvSpPr>
        <p:spPr>
          <a:xfrm>
            <a:off x="1080000" y="819583"/>
            <a:ext cx="10898640" cy="1389189"/>
          </a:xfrm>
        </p:spPr>
        <p:txBody>
          <a:bodyPr/>
          <a:lstStyle/>
          <a:p>
            <a:r>
              <a:rPr lang="en-GB" b="1"/>
              <a:t>Near-infrared: </a:t>
            </a:r>
            <a:r>
              <a:rPr lang="en-GB"/>
              <a:t>very large variations in absorption and scattering by clouds and the surface</a:t>
            </a:r>
          </a:p>
          <a:p>
            <a:r>
              <a:rPr lang="en-GB" b="1"/>
              <a:t>Visible and ultraviolet: </a:t>
            </a:r>
            <a:r>
              <a:rPr lang="en-GB"/>
              <a:t>absorption and Rayleigh scattering vary monotonically with wavelength</a:t>
            </a:r>
          </a:p>
          <a:p>
            <a:r>
              <a:rPr lang="en-GB" b="1"/>
              <a:t>Users want wavelength-specific products: </a:t>
            </a:r>
            <a:r>
              <a:rPr lang="en-GB"/>
              <a:t>RGB imagery, photosynthetically active radiation (PAR)…</a:t>
            </a:r>
          </a:p>
        </p:txBody>
      </p:sp>
      <p:sp>
        <p:nvSpPr>
          <p:cNvPr id="4" name="Slide Number Placeholder 3">
            <a:extLst>
              <a:ext uri="{FF2B5EF4-FFF2-40B4-BE49-F238E27FC236}">
                <a16:creationId xmlns:a16="http://schemas.microsoft.com/office/drawing/2014/main" id="{D725AC17-4A02-4BDF-80A5-F3B0CB75FFEB}"/>
              </a:ext>
            </a:extLst>
          </p:cNvPr>
          <p:cNvSpPr>
            <a:spLocks noGrp="1"/>
          </p:cNvSpPr>
          <p:nvPr>
            <p:ph type="sldNum" sz="quarter" idx="10"/>
          </p:nvPr>
        </p:nvSpPr>
        <p:spPr/>
        <p:txBody>
          <a:bodyPr/>
          <a:lstStyle/>
          <a:p>
            <a:fld id="{E4AB80EA-DB86-D849-B86F-15DAF31F0474}" type="slidenum">
              <a:rPr lang="en-US" smtClean="0"/>
              <a:pPr/>
              <a:t>7</a:t>
            </a:fld>
            <a:endParaRPr lang="en-US"/>
          </a:p>
        </p:txBody>
      </p:sp>
      <p:pic>
        <p:nvPicPr>
          <p:cNvPr id="5" name="Picture 5" descr="sw_gas_cloud_surface_spectra.png">
            <a:extLst>
              <a:ext uri="{FF2B5EF4-FFF2-40B4-BE49-F238E27FC236}">
                <a16:creationId xmlns:a16="http://schemas.microsoft.com/office/drawing/2014/main" id="{0667339A-B8D3-4AC0-9C91-3BB1512D6732}"/>
              </a:ext>
            </a:extLst>
          </p:cNvPr>
          <p:cNvPicPr>
            <a:picLocks noChangeAspect="1"/>
          </p:cNvPicPr>
          <p:nvPr/>
        </p:nvPicPr>
        <p:blipFill>
          <a:blip r:embed="rId2"/>
          <a:stretch>
            <a:fillRect/>
          </a:stretch>
        </p:blipFill>
        <p:spPr>
          <a:xfrm>
            <a:off x="402188" y="2023034"/>
            <a:ext cx="11225602" cy="4833346"/>
          </a:xfrm>
          <a:prstGeom prst="rect">
            <a:avLst/>
          </a:prstGeom>
        </p:spPr>
      </p:pic>
    </p:spTree>
    <p:extLst>
      <p:ext uri="{BB962C8B-B14F-4D97-AF65-F5344CB8AC3E}">
        <p14:creationId xmlns:p14="http://schemas.microsoft.com/office/powerpoint/2010/main" val="3585640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D1373-84FA-4FAE-9559-4AC3689F218C}"/>
              </a:ext>
            </a:extLst>
          </p:cNvPr>
          <p:cNvSpPr>
            <a:spLocks noGrp="1"/>
          </p:cNvSpPr>
          <p:nvPr>
            <p:ph type="title"/>
          </p:nvPr>
        </p:nvSpPr>
        <p:spPr>
          <a:xfrm>
            <a:off x="1080000" y="360000"/>
            <a:ext cx="6773543" cy="369332"/>
          </a:xfrm>
        </p:spPr>
        <p:txBody>
          <a:bodyPr/>
          <a:lstStyle/>
          <a:p>
            <a:r>
              <a:rPr lang="en-GB" dirty="0"/>
              <a:t>32-term </a:t>
            </a:r>
            <a:r>
              <a:rPr lang="en-GB"/>
              <a:t>“Hybrid FSCK” </a:t>
            </a:r>
            <a:r>
              <a:rPr lang="en-GB" dirty="0"/>
              <a:t>model</a:t>
            </a:r>
            <a:r>
              <a:rPr lang="en-GB"/>
              <a:t> in the shortwave</a:t>
            </a:r>
          </a:p>
        </p:txBody>
      </p:sp>
      <p:sp>
        <p:nvSpPr>
          <p:cNvPr id="3" name="Content Placeholder 2">
            <a:extLst>
              <a:ext uri="{FF2B5EF4-FFF2-40B4-BE49-F238E27FC236}">
                <a16:creationId xmlns:a16="http://schemas.microsoft.com/office/drawing/2014/main" id="{D102B0E8-1D04-4C40-8058-15338CAB7214}"/>
              </a:ext>
            </a:extLst>
          </p:cNvPr>
          <p:cNvSpPr>
            <a:spLocks noGrp="1"/>
          </p:cNvSpPr>
          <p:nvPr>
            <p:ph sz="quarter" idx="14"/>
          </p:nvPr>
        </p:nvSpPr>
        <p:spPr>
          <a:xfrm>
            <a:off x="1080000" y="936000"/>
            <a:ext cx="6773543" cy="4986000"/>
          </a:xfrm>
        </p:spPr>
        <p:txBody>
          <a:bodyPr/>
          <a:lstStyle/>
          <a:p>
            <a:r>
              <a:rPr lang="en-GB" b="1"/>
              <a:t>Optically thick parts of the near-IR: </a:t>
            </a:r>
            <a:r>
              <a:rPr lang="en-GB"/>
              <a:t>use FSCK since clouds and the surface not important</a:t>
            </a:r>
          </a:p>
          <a:p>
            <a:r>
              <a:rPr lang="en-GB" b="1"/>
              <a:t>Optically thin parts of the near-IR: </a:t>
            </a:r>
            <a:r>
              <a:rPr lang="en-GB"/>
              <a:t>use several sub-bands coinciding with near-IR windows to resolve cloud and surface variations</a:t>
            </a:r>
          </a:p>
          <a:p>
            <a:r>
              <a:rPr lang="en-GB" b="1"/>
              <a:t>Visible:</a:t>
            </a:r>
            <a:r>
              <a:rPr lang="en-GB"/>
              <a:t> impose red, green and blue bands for imagery (and PAR=R+G+B); </a:t>
            </a:r>
            <a:r>
              <a:rPr lang="en-GB" err="1"/>
              <a:t>ecCKD</a:t>
            </a:r>
            <a:r>
              <a:rPr lang="en-GB"/>
              <a:t> would otherwise partition them into a similar number of intervals but with less useful boundaries</a:t>
            </a:r>
          </a:p>
          <a:p>
            <a:r>
              <a:rPr lang="en-GB" b="1"/>
              <a:t>Ultraviolet: </a:t>
            </a:r>
            <a:r>
              <a:rPr lang="en-GB"/>
              <a:t>let </a:t>
            </a:r>
            <a:r>
              <a:rPr lang="en-GB" err="1"/>
              <a:t>ecCKD</a:t>
            </a:r>
            <a:r>
              <a:rPr lang="en-GB"/>
              <a:t> partition automatically</a:t>
            </a:r>
          </a:p>
        </p:txBody>
      </p:sp>
      <p:sp>
        <p:nvSpPr>
          <p:cNvPr id="4" name="Slide Number Placeholder 3">
            <a:extLst>
              <a:ext uri="{FF2B5EF4-FFF2-40B4-BE49-F238E27FC236}">
                <a16:creationId xmlns:a16="http://schemas.microsoft.com/office/drawing/2014/main" id="{861F4809-59BF-4D23-9D4C-4B985EA2BC6B}"/>
              </a:ext>
            </a:extLst>
          </p:cNvPr>
          <p:cNvSpPr>
            <a:spLocks noGrp="1"/>
          </p:cNvSpPr>
          <p:nvPr>
            <p:ph type="sldNum" sz="quarter" idx="10"/>
          </p:nvPr>
        </p:nvSpPr>
        <p:spPr/>
        <p:txBody>
          <a:bodyPr/>
          <a:lstStyle/>
          <a:p>
            <a:fld id="{E4AB80EA-DB86-D849-B86F-15DAF31F0474}" type="slidenum">
              <a:rPr lang="en-US" smtClean="0"/>
              <a:pPr/>
              <a:t>8</a:t>
            </a:fld>
            <a:endParaRPr lang="en-US"/>
          </a:p>
        </p:txBody>
      </p:sp>
      <p:pic>
        <p:nvPicPr>
          <p:cNvPr id="8" name="Picture 7">
            <a:extLst>
              <a:ext uri="{FF2B5EF4-FFF2-40B4-BE49-F238E27FC236}">
                <a16:creationId xmlns:a16="http://schemas.microsoft.com/office/drawing/2014/main" id="{BD6E3512-8C09-4E1F-BC5E-B63FBD93FC62}"/>
              </a:ext>
            </a:extLst>
          </p:cNvPr>
          <p:cNvPicPr>
            <a:picLocks noChangeAspect="1"/>
          </p:cNvPicPr>
          <p:nvPr/>
        </p:nvPicPr>
        <p:blipFill rotWithShape="1">
          <a:blip r:embed="rId2"/>
          <a:srcRect l="50000" t="32222"/>
          <a:stretch/>
        </p:blipFill>
        <p:spPr>
          <a:xfrm>
            <a:off x="7853543" y="2209800"/>
            <a:ext cx="4121291" cy="4648200"/>
          </a:xfrm>
          <a:prstGeom prst="rect">
            <a:avLst/>
          </a:prstGeom>
        </p:spPr>
      </p:pic>
      <p:sp>
        <p:nvSpPr>
          <p:cNvPr id="5" name="Rectangle 4">
            <a:extLst>
              <a:ext uri="{FF2B5EF4-FFF2-40B4-BE49-F238E27FC236}">
                <a16:creationId xmlns:a16="http://schemas.microsoft.com/office/drawing/2014/main" id="{8BF5F955-F967-40C3-8AEA-0FCFAD4D4B8F}"/>
              </a:ext>
            </a:extLst>
          </p:cNvPr>
          <p:cNvSpPr/>
          <p:nvPr/>
        </p:nvSpPr>
        <p:spPr>
          <a:xfrm>
            <a:off x="8351520" y="3098800"/>
            <a:ext cx="934720" cy="118872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351C54A6-5B21-4888-B0B9-EA0AD9D5E53D}"/>
              </a:ext>
            </a:extLst>
          </p:cNvPr>
          <p:cNvSpPr txBox="1"/>
          <p:nvPr/>
        </p:nvSpPr>
        <p:spPr>
          <a:xfrm>
            <a:off x="9196237" y="2508690"/>
            <a:ext cx="755335" cy="338554"/>
          </a:xfrm>
          <a:prstGeom prst="rect">
            <a:avLst/>
          </a:prstGeom>
          <a:noFill/>
        </p:spPr>
        <p:txBody>
          <a:bodyPr wrap="none" rtlCol="0">
            <a:spAutoFit/>
          </a:bodyPr>
          <a:lstStyle/>
          <a:p>
            <a:r>
              <a:rPr lang="en-GB" sz="1600" b="1">
                <a:solidFill>
                  <a:srgbClr val="FF0000"/>
                </a:solidFill>
              </a:rPr>
              <a:t>R</a:t>
            </a:r>
            <a:r>
              <a:rPr lang="en-GB" sz="1600" b="1"/>
              <a:t> </a:t>
            </a:r>
            <a:r>
              <a:rPr lang="en-GB" sz="1600" b="1">
                <a:solidFill>
                  <a:srgbClr val="00B050"/>
                </a:solidFill>
              </a:rPr>
              <a:t>G</a:t>
            </a:r>
            <a:r>
              <a:rPr lang="en-GB" sz="1600" b="1"/>
              <a:t> </a:t>
            </a:r>
            <a:r>
              <a:rPr lang="en-GB" sz="1600" b="1">
                <a:solidFill>
                  <a:srgbClr val="0000FF"/>
                </a:solidFill>
              </a:rPr>
              <a:t>B</a:t>
            </a:r>
          </a:p>
        </p:txBody>
      </p:sp>
      <p:sp>
        <p:nvSpPr>
          <p:cNvPr id="9" name="Rectangle 8">
            <a:extLst>
              <a:ext uri="{FF2B5EF4-FFF2-40B4-BE49-F238E27FC236}">
                <a16:creationId xmlns:a16="http://schemas.microsoft.com/office/drawing/2014/main" id="{FCB25C80-8459-4012-89D4-1ACCA4D79ACA}"/>
              </a:ext>
            </a:extLst>
          </p:cNvPr>
          <p:cNvSpPr/>
          <p:nvPr/>
        </p:nvSpPr>
        <p:spPr>
          <a:xfrm>
            <a:off x="8351520" y="4287520"/>
            <a:ext cx="934720" cy="1159462"/>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11256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xit" presetSubtype="0" fill="hold" grpId="1" nodeType="withEffect">
                                  <p:stCondLst>
                                    <p:cond delay="0"/>
                                  </p:stCondLst>
                                  <p:childTnLst>
                                    <p:animEffect transition="out" filter="fade">
                                      <p:cBhvr>
                                        <p:cTn id="20" dur="500"/>
                                        <p:tgtEl>
                                          <p:spTgt spid="5"/>
                                        </p:tgtEl>
                                      </p:cBhvr>
                                    </p:animEffect>
                                    <p:set>
                                      <p:cBhvr>
                                        <p:cTn id="21" dur="1" fill="hold">
                                          <p:stCondLst>
                                            <p:cond delay="499"/>
                                          </p:stCondLst>
                                        </p:cTn>
                                        <p:tgtEl>
                                          <p:spTgt spid="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xit" presetSubtype="0" fill="hold" grpId="1" nodeType="withEffect">
                                  <p:stCondLst>
                                    <p:cond delay="0"/>
                                  </p:stCondLst>
                                  <p:childTnLst>
                                    <p:animEffect transition="out" filter="fade">
                                      <p:cBhvr>
                                        <p:cTn id="31" dur="500"/>
                                        <p:tgtEl>
                                          <p:spTgt spid="9"/>
                                        </p:tgtEl>
                                      </p:cBhvr>
                                    </p:animEffect>
                                    <p:set>
                                      <p:cBhvr>
                                        <p:cTn id="32" dur="1" fill="hold">
                                          <p:stCondLst>
                                            <p:cond delay="499"/>
                                          </p:stCondLst>
                                        </p:cTn>
                                        <p:tgtEl>
                                          <p:spTgt spid="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P spid="9" grpId="0" animBg="1"/>
      <p:bldP spid="9"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C198E-D71B-4D07-8F95-8C77628B2370}"/>
              </a:ext>
            </a:extLst>
          </p:cNvPr>
          <p:cNvSpPr>
            <a:spLocks noGrp="1"/>
          </p:cNvSpPr>
          <p:nvPr>
            <p:ph type="title"/>
          </p:nvPr>
        </p:nvSpPr>
        <p:spPr>
          <a:xfrm>
            <a:off x="586409" y="360000"/>
            <a:ext cx="8070574" cy="369332"/>
          </a:xfrm>
        </p:spPr>
        <p:txBody>
          <a:bodyPr/>
          <a:lstStyle/>
          <a:p>
            <a:r>
              <a:rPr lang="en-GB"/>
              <a:t>Clear-sky evaluation: shortwave</a:t>
            </a:r>
          </a:p>
        </p:txBody>
      </p:sp>
      <p:sp>
        <p:nvSpPr>
          <p:cNvPr id="3" name="Content Placeholder 2">
            <a:extLst>
              <a:ext uri="{FF2B5EF4-FFF2-40B4-BE49-F238E27FC236}">
                <a16:creationId xmlns:a16="http://schemas.microsoft.com/office/drawing/2014/main" id="{364C6236-A236-4FAA-845B-A0F9699E9DEA}"/>
              </a:ext>
            </a:extLst>
          </p:cNvPr>
          <p:cNvSpPr>
            <a:spLocks noGrp="1"/>
          </p:cNvSpPr>
          <p:nvPr>
            <p:ph sz="quarter" idx="14"/>
          </p:nvPr>
        </p:nvSpPr>
        <p:spPr>
          <a:xfrm>
            <a:off x="1080001" y="936000"/>
            <a:ext cx="3778918" cy="4986000"/>
          </a:xfrm>
        </p:spPr>
        <p:txBody>
          <a:bodyPr/>
          <a:lstStyle/>
          <a:p>
            <a:r>
              <a:rPr lang="en-GB">
                <a:solidFill>
                  <a:srgbClr val="0000FF"/>
                </a:solidFill>
              </a:rPr>
              <a:t>16-term</a:t>
            </a:r>
            <a:r>
              <a:rPr lang="en-GB"/>
              <a:t> </a:t>
            </a:r>
            <a:r>
              <a:rPr lang="en-GB">
                <a:solidFill>
                  <a:srgbClr val="0000FF"/>
                </a:solidFill>
              </a:rPr>
              <a:t>model</a:t>
            </a:r>
            <a:r>
              <a:rPr lang="en-GB"/>
              <a:t> less accurate than </a:t>
            </a:r>
            <a:r>
              <a:rPr lang="en-GB">
                <a:solidFill>
                  <a:srgbClr val="FF0000"/>
                </a:solidFill>
              </a:rPr>
              <a:t>32-term model </a:t>
            </a:r>
            <a:r>
              <a:rPr lang="en-GB"/>
              <a:t>in mesosphere due to 3 rather than 5 CO</a:t>
            </a:r>
            <a:r>
              <a:rPr lang="en-GB" baseline="-25000"/>
              <a:t>2</a:t>
            </a:r>
            <a:r>
              <a:rPr lang="en-GB"/>
              <a:t>-specific terms</a:t>
            </a:r>
          </a:p>
          <a:p>
            <a:r>
              <a:rPr lang="en-GB"/>
              <a:t>Small heating-rate bias in lower troposphere in </a:t>
            </a:r>
            <a:r>
              <a:rPr lang="en-GB">
                <a:solidFill>
                  <a:srgbClr val="0000FF"/>
                </a:solidFill>
              </a:rPr>
              <a:t>16-term model </a:t>
            </a:r>
            <a:r>
              <a:rPr lang="en-GB"/>
              <a:t>can lead to substantial warm bias due to long radiative timescales here</a:t>
            </a:r>
          </a:p>
        </p:txBody>
      </p:sp>
      <p:sp>
        <p:nvSpPr>
          <p:cNvPr id="4" name="Slide Number Placeholder 3">
            <a:extLst>
              <a:ext uri="{FF2B5EF4-FFF2-40B4-BE49-F238E27FC236}">
                <a16:creationId xmlns:a16="http://schemas.microsoft.com/office/drawing/2014/main" id="{03938AC4-FE92-4B28-8C04-F56A422D3DAD}"/>
              </a:ext>
            </a:extLst>
          </p:cNvPr>
          <p:cNvSpPr>
            <a:spLocks noGrp="1"/>
          </p:cNvSpPr>
          <p:nvPr>
            <p:ph type="sldNum" sz="quarter" idx="10"/>
          </p:nvPr>
        </p:nvSpPr>
        <p:spPr/>
        <p:txBody>
          <a:bodyPr/>
          <a:lstStyle/>
          <a:p>
            <a:fld id="{E4AB80EA-DB86-D849-B86F-15DAF31F0474}" type="slidenum">
              <a:rPr lang="en-US" smtClean="0"/>
              <a:pPr/>
              <a:t>9</a:t>
            </a:fld>
            <a:endParaRPr lang="en-US"/>
          </a:p>
        </p:txBody>
      </p:sp>
      <p:pic>
        <p:nvPicPr>
          <p:cNvPr id="8" name="Picture 7">
            <a:extLst>
              <a:ext uri="{FF2B5EF4-FFF2-40B4-BE49-F238E27FC236}">
                <a16:creationId xmlns:a16="http://schemas.microsoft.com/office/drawing/2014/main" id="{228F2D8C-F725-49A0-A5AC-8527B5131C4E}"/>
              </a:ext>
            </a:extLst>
          </p:cNvPr>
          <p:cNvPicPr>
            <a:picLocks noChangeAspect="1"/>
          </p:cNvPicPr>
          <p:nvPr/>
        </p:nvPicPr>
        <p:blipFill>
          <a:blip r:embed="rId2"/>
          <a:stretch>
            <a:fillRect/>
          </a:stretch>
        </p:blipFill>
        <p:spPr>
          <a:xfrm>
            <a:off x="4998064" y="0"/>
            <a:ext cx="7051614" cy="6858000"/>
          </a:xfrm>
          <a:prstGeom prst="rect">
            <a:avLst/>
          </a:prstGeom>
        </p:spPr>
      </p:pic>
      <p:sp>
        <p:nvSpPr>
          <p:cNvPr id="7" name="Rectangle: Rounded Corners 6">
            <a:extLst>
              <a:ext uri="{FF2B5EF4-FFF2-40B4-BE49-F238E27FC236}">
                <a16:creationId xmlns:a16="http://schemas.microsoft.com/office/drawing/2014/main" id="{14442750-B27B-4B03-B496-4E55B136D35F}"/>
              </a:ext>
            </a:extLst>
          </p:cNvPr>
          <p:cNvSpPr/>
          <p:nvPr/>
        </p:nvSpPr>
        <p:spPr>
          <a:xfrm>
            <a:off x="8542682" y="5448883"/>
            <a:ext cx="327991" cy="643804"/>
          </a:xfrm>
          <a:prstGeom prst="roundRect">
            <a:avLst/>
          </a:prstGeom>
          <a:noFill/>
          <a:ln w="25400">
            <a:solidFill>
              <a:srgbClr val="0000F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E7A235D7-E727-431F-8EA9-DE58AD8873FD}"/>
              </a:ext>
            </a:extLst>
          </p:cNvPr>
          <p:cNvSpPr/>
          <p:nvPr/>
        </p:nvSpPr>
        <p:spPr>
          <a:xfrm>
            <a:off x="7741772" y="4735522"/>
            <a:ext cx="1839973" cy="497960"/>
          </a:xfrm>
          <a:prstGeom prst="roundRect">
            <a:avLst/>
          </a:prstGeom>
          <a:noFill/>
          <a:ln w="25400">
            <a:solidFill>
              <a:srgbClr val="0000F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2051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10" presetClass="entr" presetSubtype="0" fill="hold"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CMWF_16.9_light_blue.potx" id="{6E553A05-1FF4-41A6-8DCD-4A16C4C52284}" vid="{CB9C2DB0-F904-43F7-8D0F-6F373F3FC06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6457E322441D748A5FD2E1D751191DD" ma:contentTypeVersion="13" ma:contentTypeDescription="Create a new document." ma:contentTypeScope="" ma:versionID="d8dfa696ea23f53b595cb3d13afe9c28">
  <xsd:schema xmlns:xsd="http://www.w3.org/2001/XMLSchema" xmlns:xs="http://www.w3.org/2001/XMLSchema" xmlns:p="http://schemas.microsoft.com/office/2006/metadata/properties" xmlns:ns3="90b8b5d6-f7b4-4238-8fd7-6fcec2be4904" xmlns:ns4="5844db34-2279-4a6b-9470-57e5c345fab2" targetNamespace="http://schemas.microsoft.com/office/2006/metadata/properties" ma:root="true" ma:fieldsID="a130805264e98f17a759f61e1783c648" ns3:_="" ns4:_="">
    <xsd:import namespace="90b8b5d6-f7b4-4238-8fd7-6fcec2be4904"/>
    <xsd:import namespace="5844db34-2279-4a6b-9470-57e5c345fab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b8b5d6-f7b4-4238-8fd7-6fcec2be490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844db34-2279-4a6b-9470-57e5c345fab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4D6EBE1-1687-4B5D-899D-6EA7C08E20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b8b5d6-f7b4-4238-8fd7-6fcec2be4904"/>
    <ds:schemaRef ds:uri="5844db34-2279-4a6b-9470-57e5c345fab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2C964FD-1D3F-4A73-A743-5682063171F0}">
  <ds:schemaRefs>
    <ds:schemaRef ds:uri="http://schemas.microsoft.com/sharepoint/v3/contenttype/forms"/>
  </ds:schemaRefs>
</ds:datastoreItem>
</file>

<file path=customXml/itemProps3.xml><?xml version="1.0" encoding="utf-8"?>
<ds:datastoreItem xmlns:ds="http://schemas.openxmlformats.org/officeDocument/2006/customXml" ds:itemID="{ACE53D51-C360-4D60-8BAA-D8833145E775}">
  <ds:schemaRefs>
    <ds:schemaRef ds:uri="5844db34-2279-4a6b-9470-57e5c345fab2"/>
    <ds:schemaRef ds:uri="http://schemas.microsoft.com/office/2006/documentManagement/types"/>
    <ds:schemaRef ds:uri="http://purl.org/dc/dcmitype/"/>
    <ds:schemaRef ds:uri="http://purl.org/dc/elements/1.1/"/>
    <ds:schemaRef ds:uri="http://schemas.microsoft.com/office/2006/metadata/properties"/>
    <ds:schemaRef ds:uri="90b8b5d6-f7b4-4238-8fd7-6fcec2be4904"/>
    <ds:schemaRef ds:uri="http://www.w3.org/XML/1998/namespace"/>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ECMWF_16.9_light_blue</Template>
  <TotalTime>2871</TotalTime>
  <Words>2055</Words>
  <Application>Microsoft Office PowerPoint</Application>
  <PresentationFormat>Custom</PresentationFormat>
  <Paragraphs>181</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ECMWF Light 16:9 blue</vt:lpstr>
      <vt:lpstr>PowerPoint Presentation</vt:lpstr>
      <vt:lpstr>Overview</vt:lpstr>
      <vt:lpstr>A new C++ tool to generate CKD models: ecCKD</vt:lpstr>
      <vt:lpstr>How can we treat overlapping gases?</vt:lpstr>
      <vt:lpstr>A 32-term longwave FSCK model</vt:lpstr>
      <vt:lpstr>Clear-sky evaluation: longwave</vt:lpstr>
      <vt:lpstr>Challenges for FSCK in the shortwave</vt:lpstr>
      <vt:lpstr>32-term “Hybrid FSCK” model in the shortwave</vt:lpstr>
      <vt:lpstr>Clear-sky evaluation: shortwave</vt:lpstr>
      <vt:lpstr>Evaluation of instantaneous forcing by 5 main well-mixed greenhouse gases </vt:lpstr>
      <vt:lpstr>Accuracy vs efficiency</vt:lpstr>
      <vt:lpstr>Computational cost in offline single-precision ecRad (Intel Xeon, gfortran)</vt:lpstr>
      <vt:lpstr>Temperature bias of free-running ECMWF model versus ERA5/MLS</vt:lpstr>
      <vt:lpstr>Summary and next steps</vt:lpstr>
      <vt:lpstr>PowerPoint Presentation</vt:lpstr>
      <vt:lpstr>RRTMG-SW evaluation</vt:lpstr>
      <vt:lpstr>Full-spectrum correlated-k (FSCK) method</vt:lpstr>
      <vt:lpstr>Are we using our computer time wisely?</vt:lpstr>
      <vt:lpstr>CKDMIP training and evaluation dataset (Hogan &amp; Matricardi 2020)</vt:lpstr>
      <vt:lpstr>The correlated k-distribution (CKD) method</vt:lpstr>
      <vt:lpstr>PowerPoint Presentation</vt:lpstr>
      <vt:lpstr>Liquid cloud radiative effect (CRE): CKD models vs line-by-line</vt:lpstr>
      <vt:lpstr>Ice cloud radiative effect (CRE): CKD models vs line-by-line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…or as a global-mean vertical profile</vt:lpstr>
    </vt:vector>
  </TitlesOfParts>
  <Company>ECMWF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 Hogan</dc:creator>
  <cp:lastModifiedBy>Robin Hogan</cp:lastModifiedBy>
  <cp:revision>17</cp:revision>
  <cp:lastPrinted>2014-11-19T12:15:44Z</cp:lastPrinted>
  <dcterms:created xsi:type="dcterms:W3CDTF">2020-04-08T06:27:53Z</dcterms:created>
  <dcterms:modified xsi:type="dcterms:W3CDTF">2022-06-28T14:29:23Z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0x01010046457E322441D748A5FD2E1D751191DD</vt:lpwstr>
  </property>
</Properties>
</file>