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355" r:id="rId2"/>
    <p:sldId id="356" r:id="rId3"/>
    <p:sldId id="357" r:id="rId4"/>
    <p:sldId id="384" r:id="rId5"/>
    <p:sldId id="378" r:id="rId6"/>
    <p:sldId id="379" r:id="rId7"/>
    <p:sldId id="380" r:id="rId8"/>
    <p:sldId id="381" r:id="rId9"/>
    <p:sldId id="383" r:id="rId10"/>
    <p:sldId id="382" r:id="rId11"/>
    <p:sldId id="362" r:id="rId12"/>
    <p:sldId id="377" r:id="rId13"/>
    <p:sldId id="368" r:id="rId14"/>
    <p:sldId id="369" r:id="rId15"/>
    <p:sldId id="370" r:id="rId16"/>
    <p:sldId id="375" r:id="rId17"/>
    <p:sldId id="371" r:id="rId18"/>
    <p:sldId id="372" r:id="rId19"/>
    <p:sldId id="373" r:id="rId20"/>
    <p:sldId id="376" r:id="rId21"/>
    <p:sldId id="359" r:id="rId22"/>
    <p:sldId id="363" r:id="rId23"/>
    <p:sldId id="365" r:id="rId2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6600"/>
    <a:srgbClr val="000066"/>
    <a:srgbClr val="339966"/>
    <a:srgbClr val="CCCC00"/>
    <a:srgbClr val="CC9900"/>
    <a:srgbClr val="0000FF"/>
    <a:srgbClr val="EE761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95F7F48E-E119-41E8-B6B4-50933EE73075}" type="datetimeFigureOut">
              <a:rPr lang="ja-JP" altLang="en-US"/>
              <a:pPr>
                <a:defRPr/>
              </a:pPr>
              <a:t>2013/7/10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15B86D58-3A54-49E0-A13D-E0EE8E182411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4292600"/>
            <a:ext cx="9144000" cy="2565400"/>
          </a:xfrm>
          <a:prstGeom prst="rect">
            <a:avLst/>
          </a:prstGeom>
          <a:solidFill>
            <a:srgbClr val="7F9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0"/>
            <a:ext cx="9144000" cy="486886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762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6" name="図 6" descr="JMA_logo_trans.pn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2700" y="12700"/>
            <a:ext cx="421957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正方形/長方形 6"/>
          <p:cNvSpPr/>
          <p:nvPr userDrawn="1"/>
        </p:nvSpPr>
        <p:spPr>
          <a:xfrm>
            <a:off x="-12700" y="6381750"/>
            <a:ext cx="9144000" cy="476250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pic>
        <p:nvPicPr>
          <p:cNvPr id="8" name="図 10" descr="JMA_logo.png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55050" y="6411913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635896" y="1772816"/>
            <a:ext cx="5508104" cy="1470025"/>
          </a:xfrm>
        </p:spPr>
        <p:txBody>
          <a:bodyPr/>
          <a:lstStyle>
            <a:lvl1pPr>
              <a:defRPr b="1" baseline="0">
                <a:latin typeface="Calibri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039344" y="3573016"/>
            <a:ext cx="5104656" cy="6004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 dirty="0"/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2700338" y="6407150"/>
            <a:ext cx="4103687" cy="365125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ja-JP" altLang="en-US"/>
              <a:t>シンポジウム「気候予測のための海洋観測の最前線」</a:t>
            </a: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>
          <a:xfrm>
            <a:off x="6948488" y="6407150"/>
            <a:ext cx="1600200" cy="365125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fld id="{13BFFC0E-AA5E-453A-926E-905AB4DC7C7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11" name="日付プレースホルダ 3"/>
          <p:cNvSpPr>
            <a:spLocks noGrp="1"/>
          </p:cNvSpPr>
          <p:nvPr>
            <p:ph type="dt" sz="half" idx="12"/>
          </p:nvPr>
        </p:nvSpPr>
        <p:spPr>
          <a:xfrm>
            <a:off x="457200" y="6407150"/>
            <a:ext cx="21336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8269EFD3-6505-4211-9083-6F4D8D2487A2}" type="datetimeFigureOut">
              <a:rPr lang="ja-JP" altLang="en-US"/>
              <a:pPr>
                <a:defRPr/>
              </a:pPr>
              <a:t>2013/7/10</a:t>
            </a:fld>
            <a:r>
              <a:rPr lang="ja-JP" altLang="en-US" dirty="0"/>
              <a:t>  一橋大学一橋講堂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6425D-54B5-4543-BC22-C75A6EA3FAC0}" type="datetimeFigureOut">
              <a:rPr lang="ja-JP" altLang="en-US"/>
              <a:pPr>
                <a:defRPr/>
              </a:pPr>
              <a:t>2013/7/10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35A8A-0279-4C61-94F0-D69DAC5F626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EC2E4-0F9B-4D94-A698-2744B0B2F09B}" type="datetimeFigureOut">
              <a:rPr lang="ja-JP" altLang="en-US"/>
              <a:pPr>
                <a:defRPr/>
              </a:pPr>
              <a:t>2013/7/10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B6916-A33C-4F7D-92F7-6BF12F37092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pic>
        <p:nvPicPr>
          <p:cNvPr id="5" name="図 7" descr="JMA_logo.pn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655050" y="6411913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>
            <a:lvl1pPr>
              <a:defRPr b="1">
                <a:solidFill>
                  <a:srgbClr val="000066"/>
                </a:solidFill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2700338" y="6407150"/>
            <a:ext cx="4103687" cy="365125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ja-JP" altLang="en-US"/>
              <a:t>シンポジウム「気候予測のための海洋観測の最前線」</a:t>
            </a: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1"/>
          </p:nvPr>
        </p:nvSpPr>
        <p:spPr>
          <a:xfrm>
            <a:off x="6948488" y="6407150"/>
            <a:ext cx="1600200" cy="365125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fld id="{B646A368-C3E8-4647-ACAE-CAA46861A850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12"/>
          </p:nvPr>
        </p:nvSpPr>
        <p:spPr>
          <a:xfrm>
            <a:off x="457200" y="6407150"/>
            <a:ext cx="21336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1BD5BEA2-3A5F-43D9-9DC1-27D57971ABF8}" type="datetimeFigureOut">
              <a:rPr lang="ja-JP" altLang="en-US"/>
              <a:pPr>
                <a:defRPr/>
              </a:pPr>
              <a:t>2013/7/10</a:t>
            </a:fld>
            <a:r>
              <a:rPr lang="ja-JP" altLang="en-US" dirty="0"/>
              <a:t>  一橋大学一橋講堂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3F7E7-BF09-4D4E-819E-EE0769113C1F}" type="datetimeFigureOut">
              <a:rPr lang="ja-JP" altLang="en-US"/>
              <a:pPr>
                <a:defRPr/>
              </a:pPr>
              <a:t>2013/7/10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415088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0557A-CBA4-412A-8BF2-0B3374C0A291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71E9C-A2DE-4E60-8FBA-2DEB669DBBB8}" type="datetimeFigureOut">
              <a:rPr lang="ja-JP" altLang="en-US"/>
              <a:pPr>
                <a:defRPr/>
              </a:pPr>
              <a:t>2013/7/10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0686-EEAB-4EAF-9CE4-2821FE177CE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AE621-E35E-453E-95BD-0BD6AAAB2A5D}" type="datetimeFigureOut">
              <a:rPr lang="ja-JP" altLang="en-US"/>
              <a:pPr>
                <a:defRPr/>
              </a:pPr>
              <a:t>2013/7/10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E87E5-194C-48CF-B248-B6C214FB7091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64C53-D78A-4EBB-9455-65B9DC794F07}" type="datetimeFigureOut">
              <a:rPr lang="ja-JP" altLang="en-US"/>
              <a:pPr>
                <a:defRPr/>
              </a:pPr>
              <a:t>2013/7/10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DA687-400E-478D-BC0F-CAEB281D823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0E4BA-3739-4D0A-B863-EA25FF83419B}" type="datetimeFigureOut">
              <a:rPr lang="ja-JP" altLang="en-US"/>
              <a:pPr>
                <a:defRPr/>
              </a:pPr>
              <a:t>2013/7/10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EBF38-4EED-4CB7-9D64-DE03B54F1A7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D2953-209B-42F0-BD50-509700A71C99}" type="datetimeFigureOut">
              <a:rPr lang="ja-JP" altLang="en-US"/>
              <a:pPr>
                <a:defRPr/>
              </a:pPr>
              <a:t>2013/7/10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37FD1-945D-418F-B3C7-56AE3A5C676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80733-CB9F-49D5-ABA1-723D9328A6A0}" type="datetimeFigureOut">
              <a:rPr lang="ja-JP" altLang="en-US"/>
              <a:pPr>
                <a:defRPr/>
              </a:pPr>
              <a:t>2013/7/10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D94DF-8462-4C42-90B1-32952DF9DE4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9E0E4D2-C057-44DF-B155-6BA5F63F663E}" type="datetimeFigureOut">
              <a:rPr lang="ja-JP" altLang="en-US"/>
              <a:pPr>
                <a:defRPr/>
              </a:pPr>
              <a:t>2013/7/10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47858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0E542B1-490D-4231-9D55-BE4342F29CA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1" r:id="rId1"/>
    <p:sldLayoutId id="2147484602" r:id="rId2"/>
    <p:sldLayoutId id="2147484603" r:id="rId3"/>
    <p:sldLayoutId id="2147484593" r:id="rId4"/>
    <p:sldLayoutId id="2147484594" r:id="rId5"/>
    <p:sldLayoutId id="2147484595" r:id="rId6"/>
    <p:sldLayoutId id="2147484596" r:id="rId7"/>
    <p:sldLayoutId id="2147484597" r:id="rId8"/>
    <p:sldLayoutId id="2147484598" r:id="rId9"/>
    <p:sldLayoutId id="2147484599" r:id="rId10"/>
    <p:sldLayoutId id="21474846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rbel" pitchFamily="34" charset="0"/>
          <a:ea typeface="HGｺﾞｼｯｸM" pitchFamily="4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rbel" pitchFamily="34" charset="0"/>
          <a:ea typeface="HGｺﾞｼｯｸM" pitchFamily="4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rbel" pitchFamily="34" charset="0"/>
          <a:ea typeface="HGｺﾞｼｯｸM" pitchFamily="4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rbel" pitchFamily="34" charset="0"/>
          <a:ea typeface="HGｺﾞｼｯｸM" pitchFamily="4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rbel" pitchFamily="34" charset="0"/>
          <a:ea typeface="HGｺﾞｼｯｸM" pitchFamily="4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rbel" pitchFamily="34" charset="0"/>
          <a:ea typeface="HGｺﾞｼｯｸM" pitchFamily="4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rbel" pitchFamily="34" charset="0"/>
          <a:ea typeface="HGｺﾞｼｯｸM" pitchFamily="4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orbel" pitchFamily="34" charset="0"/>
          <a:ea typeface="HGｺﾞｼｯｸM" pitchFamily="49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5"/>
          <p:cNvSpPr txBox="1">
            <a:spLocks/>
          </p:cNvSpPr>
          <p:nvPr/>
        </p:nvSpPr>
        <p:spPr bwMode="auto">
          <a:xfrm>
            <a:off x="0" y="2276872"/>
            <a:ext cx="9156700" cy="18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ja-JP" sz="4400" dirty="0">
                <a:ln w="19050">
                  <a:solidFill>
                    <a:srgbClr val="000066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317500" dist="101600" dir="2700000" algn="tl" rotWithShape="0">
                    <a:schemeClr val="bg1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North India</a:t>
            </a:r>
            <a:r>
              <a:rPr lang="ja-JP" altLang="en-US" sz="4400" dirty="0">
                <a:ln w="19050">
                  <a:solidFill>
                    <a:srgbClr val="000066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317500" dist="101600" dir="2700000" algn="tl" rotWithShape="0">
                    <a:schemeClr val="bg1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altLang="ja-JP" sz="4400" dirty="0">
                <a:ln w="19050">
                  <a:solidFill>
                    <a:srgbClr val="000066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317500" dist="101600" dir="2700000" algn="tl" rotWithShape="0">
                    <a:schemeClr val="bg1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Floods June 2013</a:t>
            </a:r>
          </a:p>
        </p:txBody>
      </p:sp>
      <p:sp>
        <p:nvSpPr>
          <p:cNvPr id="5123" name="テキスト ボックス 8"/>
          <p:cNvSpPr txBox="1">
            <a:spLocks noChangeArrowheads="1"/>
          </p:cNvSpPr>
          <p:nvPr/>
        </p:nvSpPr>
        <p:spPr bwMode="auto">
          <a:xfrm>
            <a:off x="223838" y="4751388"/>
            <a:ext cx="8740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800">
                <a:ea typeface="HGｺﾞｼｯｸM" pitchFamily="49" charset="-128"/>
              </a:rPr>
              <a:t>Yuhei Takaya, JMA</a:t>
            </a:r>
            <a:endParaRPr lang="ja-JP" altLang="en-US" sz="2800">
              <a:ea typeface="HGｺﾞｼｯｸM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0" y="1052513"/>
            <a:ext cx="9131300" cy="51958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err="1"/>
              <a:t>Dehradun</a:t>
            </a:r>
            <a:endParaRPr lang="ja-JP" altLang="en-US" dirty="0"/>
          </a:p>
        </p:txBody>
      </p:sp>
      <p:sp>
        <p:nvSpPr>
          <p:cNvPr id="1433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b="0" smtClean="0">
                <a:latin typeface="Arial" charset="0"/>
                <a:cs typeface="Arial" charset="0"/>
              </a:rPr>
              <a:t>Warning Map Using Extreme Forecast Index</a:t>
            </a:r>
            <a:br>
              <a:rPr lang="en-US" altLang="ja-JP" sz="3200" b="0" smtClean="0">
                <a:latin typeface="Arial" charset="0"/>
                <a:cs typeface="Arial" charset="0"/>
              </a:rPr>
            </a:br>
            <a:r>
              <a:rPr lang="en-US" altLang="ja-JP" sz="3200" b="0" smtClean="0">
                <a:latin typeface="Arial" charset="0"/>
                <a:cs typeface="Arial" charset="0"/>
              </a:rPr>
              <a:t>(3-day average, Initial date: 6 June 2013)</a:t>
            </a:r>
            <a:endParaRPr lang="ja-JP" altLang="en-US" sz="3200" b="0" smtClean="0">
              <a:latin typeface="Arial" charset="0"/>
              <a:cs typeface="Arial" charset="0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7126288" y="4460875"/>
            <a:ext cx="0" cy="28733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1" name="テキスト ボックス 14"/>
          <p:cNvSpPr txBox="1">
            <a:spLocks noChangeArrowheads="1"/>
          </p:cNvSpPr>
          <p:nvPr/>
        </p:nvSpPr>
        <p:spPr bwMode="auto">
          <a:xfrm>
            <a:off x="420688" y="1231900"/>
            <a:ext cx="48720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Warning Map</a:t>
            </a:r>
          </a:p>
          <a:p>
            <a:r>
              <a:rPr lang="en-US" altLang="ja-JP"/>
              <a:t>(Based on EFIR, </a:t>
            </a:r>
            <a:r>
              <a:rPr lang="en-US" altLang="ja-JP">
                <a:solidFill>
                  <a:srgbClr val="231F20"/>
                </a:solidFill>
              </a:rPr>
              <a:t>Zsótér 2006</a:t>
            </a:r>
            <a:r>
              <a:rPr lang="en-US" altLang="ja-JP"/>
              <a:t>)</a:t>
            </a:r>
            <a:endParaRPr lang="ja-JP" altLang="en-US"/>
          </a:p>
        </p:txBody>
      </p:sp>
      <p:sp>
        <p:nvSpPr>
          <p:cNvPr id="14342" name="テキスト ボックス 16"/>
          <p:cNvSpPr txBox="1">
            <a:spLocks noChangeArrowheads="1"/>
          </p:cNvSpPr>
          <p:nvPr/>
        </p:nvSpPr>
        <p:spPr bwMode="auto">
          <a:xfrm>
            <a:off x="5076825" y="1281113"/>
            <a:ext cx="2663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EPSgram at New Delhi</a:t>
            </a:r>
            <a:endParaRPr lang="ja-JP" altLang="en-US" b="1"/>
          </a:p>
        </p:txBody>
      </p:sp>
      <p:sp>
        <p:nvSpPr>
          <p:cNvPr id="14343" name="テキスト ボックス 17"/>
          <p:cNvSpPr txBox="1">
            <a:spLocks noChangeArrowheads="1"/>
          </p:cNvSpPr>
          <p:nvPr/>
        </p:nvSpPr>
        <p:spPr bwMode="auto">
          <a:xfrm>
            <a:off x="5003800" y="4868863"/>
            <a:ext cx="41402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The 3-day accumulated (15-17 June) precipitation (blue boxes indicating a 20-80% range of ensemble forecasts) is above model climatology (orange: 20-80%). </a:t>
            </a:r>
            <a:endParaRPr lang="ja-JP" altLang="en-US"/>
          </a:p>
        </p:txBody>
      </p:sp>
      <p:sp>
        <p:nvSpPr>
          <p:cNvPr id="14344" name="テキスト ボックス 18"/>
          <p:cNvSpPr txBox="1">
            <a:spLocks noChangeArrowheads="1"/>
          </p:cNvSpPr>
          <p:nvPr/>
        </p:nvSpPr>
        <p:spPr bwMode="auto">
          <a:xfrm>
            <a:off x="5808663" y="6440488"/>
            <a:ext cx="27352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from Satoko Matsueda</a:t>
            </a:r>
            <a:endParaRPr lang="ja-JP" altLang="en-US"/>
          </a:p>
        </p:txBody>
      </p:sp>
      <p:sp>
        <p:nvSpPr>
          <p:cNvPr id="14345" name="テキスト ボックス 19"/>
          <p:cNvSpPr txBox="1">
            <a:spLocks noChangeArrowheads="1"/>
          </p:cNvSpPr>
          <p:nvPr/>
        </p:nvSpPr>
        <p:spPr bwMode="auto">
          <a:xfrm>
            <a:off x="536575" y="5683250"/>
            <a:ext cx="12747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/>
              <a:t>EFIR &gt; 0.8</a:t>
            </a:r>
            <a:endParaRPr lang="ja-JP" altLang="en-US" sz="1200"/>
          </a:p>
        </p:txBody>
      </p:sp>
      <p:sp>
        <p:nvSpPr>
          <p:cNvPr id="14346" name="テキスト ボックス 23"/>
          <p:cNvSpPr txBox="1">
            <a:spLocks noChangeArrowheads="1"/>
          </p:cNvSpPr>
          <p:nvPr/>
        </p:nvSpPr>
        <p:spPr bwMode="auto">
          <a:xfrm>
            <a:off x="5064125" y="1952625"/>
            <a:ext cx="25908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Precipitation [mm/3day]</a:t>
            </a:r>
            <a:endParaRPr lang="ja-JP" altLang="en-US"/>
          </a:p>
        </p:txBody>
      </p:sp>
      <p:grpSp>
        <p:nvGrpSpPr>
          <p:cNvPr id="14347" name="グループ化 22"/>
          <p:cNvGrpSpPr>
            <a:grpSpLocks/>
          </p:cNvGrpSpPr>
          <p:nvPr/>
        </p:nvGrpSpPr>
        <p:grpSpPr bwMode="auto">
          <a:xfrm>
            <a:off x="7848600" y="1279525"/>
            <a:ext cx="1087438" cy="876300"/>
            <a:chOff x="5076056" y="4221088"/>
            <a:chExt cx="1087561" cy="876443"/>
          </a:xfrm>
        </p:grpSpPr>
        <p:pic>
          <p:nvPicPr>
            <p:cNvPr id="14351" name="Picture 14" descr="http://model-hp.cpdk.naps.kishou.go.jp/~climataf/gen/1me/efi/Map/point_ASIA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76056" y="4221088"/>
              <a:ext cx="1087561" cy="876443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2" name="円/楕円 21"/>
            <p:cNvSpPr/>
            <p:nvPr/>
          </p:nvSpPr>
          <p:spPr>
            <a:xfrm>
              <a:off x="5555535" y="4365575"/>
              <a:ext cx="144479" cy="14289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14348" name="テキスト ボックス 25"/>
          <p:cNvSpPr txBox="1">
            <a:spLocks noChangeArrowheads="1"/>
          </p:cNvSpPr>
          <p:nvPr/>
        </p:nvSpPr>
        <p:spPr bwMode="auto">
          <a:xfrm>
            <a:off x="1990725" y="5673725"/>
            <a:ext cx="1273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/>
              <a:t>EFIR &gt; 0.5</a:t>
            </a:r>
            <a:endParaRPr lang="ja-JP" altLang="en-US" sz="1200"/>
          </a:p>
        </p:txBody>
      </p:sp>
      <p:pic>
        <p:nvPicPr>
          <p:cNvPr id="14349" name="Picture 2" descr="Warning MA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550" y="1889125"/>
            <a:ext cx="475297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4" descr="Meteogram"/>
          <p:cNvPicPr>
            <a:picLocks noChangeAspect="1" noChangeArrowheads="1"/>
          </p:cNvPicPr>
          <p:nvPr/>
        </p:nvPicPr>
        <p:blipFill>
          <a:blip r:embed="rId4" cstate="email"/>
          <a:srcRect t="65823"/>
          <a:stretch>
            <a:fillRect/>
          </a:stretch>
        </p:blipFill>
        <p:spPr bwMode="auto">
          <a:xfrm>
            <a:off x="4932363" y="2509838"/>
            <a:ext cx="4010025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0" y="1052513"/>
            <a:ext cx="9131300" cy="51958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err="1"/>
              <a:t>Dehradun</a:t>
            </a:r>
            <a:endParaRPr lang="ja-JP" altLang="en-US" dirty="0"/>
          </a:p>
        </p:txBody>
      </p:sp>
      <p:sp>
        <p:nvSpPr>
          <p:cNvPr id="1536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b="0" smtClean="0">
                <a:latin typeface="Arial" charset="0"/>
                <a:cs typeface="Arial" charset="0"/>
              </a:rPr>
              <a:t>Warning Map Using Extreme Forecast Index</a:t>
            </a:r>
            <a:br>
              <a:rPr lang="en-US" altLang="ja-JP" sz="3200" b="0" smtClean="0">
                <a:latin typeface="Arial" charset="0"/>
                <a:cs typeface="Arial" charset="0"/>
              </a:rPr>
            </a:br>
            <a:r>
              <a:rPr lang="en-US" altLang="ja-JP" sz="3200" b="0" smtClean="0">
                <a:latin typeface="Arial" charset="0"/>
                <a:cs typeface="Arial" charset="0"/>
              </a:rPr>
              <a:t>(7-day average, Initial date: 6 June 2013)</a:t>
            </a:r>
            <a:endParaRPr lang="ja-JP" altLang="en-US" sz="3200" b="0" smtClean="0">
              <a:latin typeface="Arial" charset="0"/>
              <a:cs typeface="Arial" charset="0"/>
            </a:endParaRPr>
          </a:p>
        </p:txBody>
      </p:sp>
      <p:pic>
        <p:nvPicPr>
          <p:cNvPr id="15364" name="Picture 6" descr="Warning MAP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8275" y="1885950"/>
            <a:ext cx="4708525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 descr="Meteogram"/>
          <p:cNvPicPr>
            <a:picLocks noChangeArrowheads="1"/>
          </p:cNvPicPr>
          <p:nvPr/>
        </p:nvPicPr>
        <p:blipFill>
          <a:blip r:embed="rId3" cstate="email"/>
          <a:srcRect t="65977"/>
          <a:stretch>
            <a:fillRect/>
          </a:stretch>
        </p:blipFill>
        <p:spPr bwMode="auto">
          <a:xfrm>
            <a:off x="4859338" y="2170113"/>
            <a:ext cx="41052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直線矢印コネクタ 12"/>
          <p:cNvCxnSpPr/>
          <p:nvPr/>
        </p:nvCxnSpPr>
        <p:spPr>
          <a:xfrm flipV="1">
            <a:off x="6443663" y="4546600"/>
            <a:ext cx="0" cy="2889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テキスト ボックス 14"/>
          <p:cNvSpPr txBox="1">
            <a:spLocks noChangeArrowheads="1"/>
          </p:cNvSpPr>
          <p:nvPr/>
        </p:nvSpPr>
        <p:spPr bwMode="auto">
          <a:xfrm>
            <a:off x="420688" y="1231900"/>
            <a:ext cx="48720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Warning Map</a:t>
            </a:r>
          </a:p>
          <a:p>
            <a:r>
              <a:rPr lang="en-US" altLang="ja-JP"/>
              <a:t>(Based on EFIR, </a:t>
            </a:r>
            <a:r>
              <a:rPr lang="en-US" altLang="ja-JP">
                <a:solidFill>
                  <a:srgbClr val="231F20"/>
                </a:solidFill>
              </a:rPr>
              <a:t>Zsótér 2006</a:t>
            </a:r>
            <a:r>
              <a:rPr lang="en-US" altLang="ja-JP"/>
              <a:t>)</a:t>
            </a:r>
            <a:endParaRPr lang="ja-JP" altLang="en-US"/>
          </a:p>
        </p:txBody>
      </p:sp>
      <p:sp>
        <p:nvSpPr>
          <p:cNvPr id="15368" name="テキスト ボックス 16"/>
          <p:cNvSpPr txBox="1">
            <a:spLocks noChangeArrowheads="1"/>
          </p:cNvSpPr>
          <p:nvPr/>
        </p:nvSpPr>
        <p:spPr bwMode="auto">
          <a:xfrm>
            <a:off x="5076825" y="1281113"/>
            <a:ext cx="2663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EPSgram at New Delhi</a:t>
            </a:r>
            <a:endParaRPr lang="ja-JP" altLang="en-US" b="1"/>
          </a:p>
        </p:txBody>
      </p:sp>
      <p:sp>
        <p:nvSpPr>
          <p:cNvPr id="15369" name="テキスト ボックス 17"/>
          <p:cNvSpPr txBox="1">
            <a:spLocks noChangeArrowheads="1"/>
          </p:cNvSpPr>
          <p:nvPr/>
        </p:nvSpPr>
        <p:spPr bwMode="auto">
          <a:xfrm>
            <a:off x="5003800" y="4868863"/>
            <a:ext cx="41402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The 7-day accumulated (12-18 June) precipitation (blue boxes indicating a 20-80% range of ensemble forecasts) is above model climatology (orange: 20-80%). SYNOP obs: 82 mm   </a:t>
            </a:r>
            <a:endParaRPr lang="ja-JP" altLang="en-US"/>
          </a:p>
        </p:txBody>
      </p:sp>
      <p:sp>
        <p:nvSpPr>
          <p:cNvPr id="15370" name="テキスト ボックス 18"/>
          <p:cNvSpPr txBox="1">
            <a:spLocks noChangeArrowheads="1"/>
          </p:cNvSpPr>
          <p:nvPr/>
        </p:nvSpPr>
        <p:spPr bwMode="auto">
          <a:xfrm>
            <a:off x="5808663" y="6440488"/>
            <a:ext cx="27352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from Satoko Matsueda</a:t>
            </a:r>
            <a:endParaRPr lang="ja-JP" altLang="en-US"/>
          </a:p>
        </p:txBody>
      </p:sp>
      <p:sp>
        <p:nvSpPr>
          <p:cNvPr id="15371" name="テキスト ボックス 19"/>
          <p:cNvSpPr txBox="1">
            <a:spLocks noChangeArrowheads="1"/>
          </p:cNvSpPr>
          <p:nvPr/>
        </p:nvSpPr>
        <p:spPr bwMode="auto">
          <a:xfrm>
            <a:off x="536575" y="5683250"/>
            <a:ext cx="12747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/>
              <a:t>EFIR &gt; 0.8</a:t>
            </a:r>
            <a:endParaRPr lang="ja-JP" altLang="en-US" sz="1200"/>
          </a:p>
        </p:txBody>
      </p:sp>
      <p:sp>
        <p:nvSpPr>
          <p:cNvPr id="15372" name="テキスト ボックス 23"/>
          <p:cNvSpPr txBox="1">
            <a:spLocks noChangeArrowheads="1"/>
          </p:cNvSpPr>
          <p:nvPr/>
        </p:nvSpPr>
        <p:spPr bwMode="auto">
          <a:xfrm>
            <a:off x="5064125" y="1952625"/>
            <a:ext cx="25908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Precipitation [mm/7day]</a:t>
            </a:r>
            <a:endParaRPr lang="ja-JP" altLang="en-US"/>
          </a:p>
        </p:txBody>
      </p:sp>
      <p:grpSp>
        <p:nvGrpSpPr>
          <p:cNvPr id="15373" name="グループ化 22"/>
          <p:cNvGrpSpPr>
            <a:grpSpLocks/>
          </p:cNvGrpSpPr>
          <p:nvPr/>
        </p:nvGrpSpPr>
        <p:grpSpPr bwMode="auto">
          <a:xfrm>
            <a:off x="7848600" y="1279525"/>
            <a:ext cx="1087438" cy="876300"/>
            <a:chOff x="5076056" y="4221088"/>
            <a:chExt cx="1087561" cy="876443"/>
          </a:xfrm>
        </p:grpSpPr>
        <p:pic>
          <p:nvPicPr>
            <p:cNvPr id="15375" name="Picture 14" descr="http://model-hp.cpdk.naps.kishou.go.jp/~climataf/gen/1me/efi/Map/point_ASIA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076056" y="4221088"/>
              <a:ext cx="1087561" cy="876443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2" name="円/楕円 21"/>
            <p:cNvSpPr/>
            <p:nvPr/>
          </p:nvSpPr>
          <p:spPr>
            <a:xfrm>
              <a:off x="5555535" y="4365575"/>
              <a:ext cx="144479" cy="14289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15374" name="テキスト ボックス 25"/>
          <p:cNvSpPr txBox="1">
            <a:spLocks noChangeArrowheads="1"/>
          </p:cNvSpPr>
          <p:nvPr/>
        </p:nvSpPr>
        <p:spPr bwMode="auto">
          <a:xfrm>
            <a:off x="1990725" y="5673725"/>
            <a:ext cx="1273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/>
              <a:t>EFIR &gt; 0.5</a:t>
            </a:r>
            <a:endParaRPr lang="ja-JP" alt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US" altLang="ja-JP" b="0" smtClean="0">
                <a:latin typeface="Arial" charset="0"/>
                <a:cs typeface="Arial" charset="0"/>
              </a:rPr>
              <a:t>Initial date: </a:t>
            </a:r>
            <a:r>
              <a:rPr lang="en-US" altLang="ja-JP" b="0" smtClean="0">
                <a:solidFill>
                  <a:srgbClr val="FF0000"/>
                </a:solidFill>
                <a:latin typeface="Arial" charset="0"/>
                <a:cs typeface="Arial" charset="0"/>
              </a:rPr>
              <a:t>13 June </a:t>
            </a:r>
            <a:r>
              <a:rPr lang="en-US" altLang="ja-JP" b="0" smtClean="0">
                <a:latin typeface="Arial" charset="0"/>
                <a:cs typeface="Arial" charset="0"/>
              </a:rPr>
              <a:t>2013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コンテンツ プレースホルダ 3" descr="fcst_jma_precip_201306131200_1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463" y="1408113"/>
            <a:ext cx="9102725" cy="4324350"/>
          </a:xfrm>
        </p:spPr>
      </p:pic>
      <p:sp>
        <p:nvSpPr>
          <p:cNvPr id="1741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b="0" smtClean="0">
                <a:latin typeface="Arial" charset="0"/>
                <a:cs typeface="Arial" charset="0"/>
              </a:rPr>
              <a:t>JMA Monthly EPS (Init: </a:t>
            </a:r>
            <a:r>
              <a:rPr lang="en-US" altLang="ja-JP" sz="3600" b="0" smtClean="0">
                <a:solidFill>
                  <a:srgbClr val="FF0000"/>
                </a:solidFill>
                <a:latin typeface="Arial" charset="0"/>
                <a:cs typeface="Arial" charset="0"/>
              </a:rPr>
              <a:t>13 June </a:t>
            </a:r>
            <a:r>
              <a:rPr lang="en-US" altLang="ja-JP" sz="3600" b="0" smtClean="0">
                <a:latin typeface="Arial" charset="0"/>
                <a:cs typeface="Arial" charset="0"/>
              </a:rPr>
              <a:t>2013)</a:t>
            </a:r>
            <a:br>
              <a:rPr lang="en-US" altLang="ja-JP" sz="3600" b="0" smtClean="0">
                <a:latin typeface="Arial" charset="0"/>
                <a:cs typeface="Arial" charset="0"/>
              </a:rPr>
            </a:br>
            <a:r>
              <a:rPr lang="en-US" altLang="ja-JP" sz="3600" b="0" smtClean="0">
                <a:latin typeface="Arial" charset="0"/>
                <a:cs typeface="Arial" charset="0"/>
              </a:rPr>
              <a:t>Averaged Precipitation 15-19 June </a:t>
            </a:r>
            <a:endParaRPr lang="ja-JP" altLang="en-US" sz="3600" b="0" smtClean="0">
              <a:latin typeface="Arial" charset="0"/>
              <a:cs typeface="Arial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7625" y="1400175"/>
            <a:ext cx="1547813" cy="129698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596188" y="1400175"/>
            <a:ext cx="1547812" cy="1296988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608513" y="1412875"/>
            <a:ext cx="1547812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084888" y="2781300"/>
            <a:ext cx="1546225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584325" y="2708275"/>
            <a:ext cx="1547813" cy="1296988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572000" y="4149725"/>
            <a:ext cx="1547813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418" name="テキスト ボックス 12"/>
          <p:cNvSpPr txBox="1">
            <a:spLocks noChangeArrowheads="1"/>
          </p:cNvSpPr>
          <p:nvPr/>
        </p:nvSpPr>
        <p:spPr bwMode="auto">
          <a:xfrm>
            <a:off x="8027988" y="5661025"/>
            <a:ext cx="9366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/>
              <a:t>mm/day</a:t>
            </a:r>
            <a:endParaRPr lang="ja-JP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b="0" smtClean="0">
                <a:latin typeface="Arial" charset="0"/>
                <a:cs typeface="Arial" charset="0"/>
              </a:rPr>
              <a:t>JMA Monthly EPS (Init: </a:t>
            </a:r>
            <a:r>
              <a:rPr lang="en-US" altLang="ja-JP" sz="3600" b="0" smtClean="0">
                <a:solidFill>
                  <a:srgbClr val="FF0000"/>
                </a:solidFill>
                <a:latin typeface="Arial" charset="0"/>
                <a:cs typeface="Arial" charset="0"/>
              </a:rPr>
              <a:t>13 June </a:t>
            </a:r>
            <a:r>
              <a:rPr lang="en-US" altLang="ja-JP" sz="3600" b="0" smtClean="0">
                <a:latin typeface="Arial" charset="0"/>
                <a:cs typeface="Arial" charset="0"/>
              </a:rPr>
              <a:t>2013)</a:t>
            </a:r>
            <a:br>
              <a:rPr lang="en-US" altLang="ja-JP" sz="3600" b="0" smtClean="0">
                <a:latin typeface="Arial" charset="0"/>
                <a:cs typeface="Arial" charset="0"/>
              </a:rPr>
            </a:br>
            <a:r>
              <a:rPr lang="en-US" altLang="ja-JP" sz="3600" b="0" smtClean="0">
                <a:latin typeface="Arial" charset="0"/>
                <a:cs typeface="Arial" charset="0"/>
              </a:rPr>
              <a:t>Averaged Precipitation 15-19 June </a:t>
            </a:r>
            <a:endParaRPr lang="ja-JP" altLang="en-US" sz="3600" b="0" smtClean="0">
              <a:latin typeface="Arial" charset="0"/>
              <a:cs typeface="Arial" charset="0"/>
            </a:endParaRPr>
          </a:p>
        </p:txBody>
      </p:sp>
      <p:pic>
        <p:nvPicPr>
          <p:cNvPr id="18435" name="図 3" descr="fcst_jma_precip_201306131200_2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813" y="1411288"/>
            <a:ext cx="9036050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23813" y="1400175"/>
            <a:ext cx="1547812" cy="129698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6011863" y="1412875"/>
            <a:ext cx="1547812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572000" y="2708275"/>
            <a:ext cx="1512888" cy="1296988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6084888" y="2708275"/>
            <a:ext cx="1474787" cy="1296988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631113" y="2709863"/>
            <a:ext cx="1439862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547813" y="4076700"/>
            <a:ext cx="1439862" cy="1296988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7632700" y="4076700"/>
            <a:ext cx="1439863" cy="1296988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987675" y="4064000"/>
            <a:ext cx="1584325" cy="1296988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0" y="2720975"/>
            <a:ext cx="1584325" cy="1296988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445" name="テキスト ボックス 13"/>
          <p:cNvSpPr txBox="1">
            <a:spLocks noChangeArrowheads="1"/>
          </p:cNvSpPr>
          <p:nvPr/>
        </p:nvSpPr>
        <p:spPr bwMode="auto">
          <a:xfrm>
            <a:off x="8027988" y="5661025"/>
            <a:ext cx="9366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/>
              <a:t>mm/day</a:t>
            </a:r>
            <a:endParaRPr lang="ja-JP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b="0" smtClean="0">
                <a:latin typeface="Arial" charset="0"/>
                <a:cs typeface="Arial" charset="0"/>
              </a:rPr>
              <a:t>JMA Monthly EPS (Init: </a:t>
            </a:r>
            <a:r>
              <a:rPr lang="en-US" altLang="ja-JP" sz="3600" b="0" smtClean="0">
                <a:solidFill>
                  <a:srgbClr val="FF0000"/>
                </a:solidFill>
                <a:latin typeface="Arial" charset="0"/>
                <a:cs typeface="Arial" charset="0"/>
              </a:rPr>
              <a:t>13 June </a:t>
            </a:r>
            <a:r>
              <a:rPr lang="en-US" altLang="ja-JP" sz="3600" b="0" smtClean="0">
                <a:latin typeface="Arial" charset="0"/>
                <a:cs typeface="Arial" charset="0"/>
              </a:rPr>
              <a:t>2013)</a:t>
            </a:r>
            <a:br>
              <a:rPr lang="en-US" altLang="ja-JP" sz="3600" b="0" smtClean="0">
                <a:latin typeface="Arial" charset="0"/>
                <a:cs typeface="Arial" charset="0"/>
              </a:rPr>
            </a:br>
            <a:r>
              <a:rPr lang="en-US" altLang="ja-JP" sz="3600" b="0" smtClean="0">
                <a:latin typeface="Arial" charset="0"/>
                <a:cs typeface="Arial" charset="0"/>
              </a:rPr>
              <a:t>Averaged Precipitation 15-19 June </a:t>
            </a:r>
            <a:endParaRPr lang="ja-JP" altLang="en-US" sz="3600" b="0" smtClean="0">
              <a:latin typeface="Arial" charset="0"/>
              <a:cs typeface="Arial" charset="0"/>
            </a:endParaRPr>
          </a:p>
        </p:txBody>
      </p:sp>
      <p:pic>
        <p:nvPicPr>
          <p:cNvPr id="19459" name="図 3" descr="fcst_jma_precip_201306131200_3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00175"/>
            <a:ext cx="9118600" cy="433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23813" y="1400175"/>
            <a:ext cx="1547812" cy="129698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4149725"/>
            <a:ext cx="1584325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595438" y="4137025"/>
            <a:ext cx="1463675" cy="1296988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059113" y="4149725"/>
            <a:ext cx="1512887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6084888" y="4149725"/>
            <a:ext cx="1511300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059113" y="1341438"/>
            <a:ext cx="1512887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572000" y="1341438"/>
            <a:ext cx="1512888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6084888" y="1341438"/>
            <a:ext cx="1511300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7631113" y="1341438"/>
            <a:ext cx="1512887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7607300" y="2744788"/>
            <a:ext cx="1512888" cy="1296987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6097588" y="2744788"/>
            <a:ext cx="1511300" cy="1296987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572000" y="2744788"/>
            <a:ext cx="1512888" cy="1296987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1547813" y="2697163"/>
            <a:ext cx="1511300" cy="1296987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473" name="テキスト ボックス 17"/>
          <p:cNvSpPr txBox="1">
            <a:spLocks noChangeArrowheads="1"/>
          </p:cNvSpPr>
          <p:nvPr/>
        </p:nvSpPr>
        <p:spPr bwMode="auto">
          <a:xfrm>
            <a:off x="8027988" y="5661025"/>
            <a:ext cx="9366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/>
              <a:t>mm/day</a:t>
            </a:r>
            <a:endParaRPr lang="ja-JP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US" altLang="ja-JP" b="0" smtClean="0">
                <a:latin typeface="Arial" charset="0"/>
                <a:cs typeface="Arial" charset="0"/>
              </a:rPr>
              <a:t>Initial date: </a:t>
            </a:r>
            <a:r>
              <a:rPr lang="en-US" altLang="ja-JP" b="0" smtClean="0">
                <a:solidFill>
                  <a:srgbClr val="FF0000"/>
                </a:solidFill>
                <a:latin typeface="Arial" charset="0"/>
                <a:cs typeface="Arial" charset="0"/>
              </a:rPr>
              <a:t>6 June </a:t>
            </a:r>
            <a:r>
              <a:rPr lang="en-US" altLang="ja-JP" b="0" smtClean="0">
                <a:latin typeface="Arial" charset="0"/>
                <a:cs typeface="Arial" charset="0"/>
              </a:rPr>
              <a:t>2013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b="0" smtClean="0">
                <a:latin typeface="Arial" charset="0"/>
                <a:cs typeface="Arial" charset="0"/>
              </a:rPr>
              <a:t>JMA Monthly EPS (Init: </a:t>
            </a:r>
            <a:r>
              <a:rPr lang="en-US" altLang="ja-JP" sz="3600" b="0" smtClean="0">
                <a:solidFill>
                  <a:srgbClr val="FF0000"/>
                </a:solidFill>
                <a:latin typeface="Arial" charset="0"/>
                <a:cs typeface="Arial" charset="0"/>
              </a:rPr>
              <a:t>6 June </a:t>
            </a:r>
            <a:r>
              <a:rPr lang="en-US" altLang="ja-JP" sz="3600" b="0" smtClean="0">
                <a:latin typeface="Arial" charset="0"/>
                <a:cs typeface="Arial" charset="0"/>
              </a:rPr>
              <a:t>2013)</a:t>
            </a:r>
            <a:br>
              <a:rPr lang="en-US" altLang="ja-JP" sz="3600" b="0" smtClean="0">
                <a:latin typeface="Arial" charset="0"/>
                <a:cs typeface="Arial" charset="0"/>
              </a:rPr>
            </a:br>
            <a:r>
              <a:rPr lang="en-US" altLang="ja-JP" sz="3600" b="0" smtClean="0">
                <a:latin typeface="Arial" charset="0"/>
                <a:cs typeface="Arial" charset="0"/>
              </a:rPr>
              <a:t>Averaged Precipitation 15-19 June </a:t>
            </a:r>
            <a:endParaRPr lang="ja-JP" altLang="en-US" sz="3600" b="0" smtClean="0">
              <a:latin typeface="Arial" charset="0"/>
              <a:cs typeface="Arial" charset="0"/>
            </a:endParaRPr>
          </a:p>
        </p:txBody>
      </p:sp>
      <p:pic>
        <p:nvPicPr>
          <p:cNvPr id="21507" name="図 5" descr="fcst_jma_precip_201306061200_1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25" y="1404938"/>
            <a:ext cx="9066213" cy="430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正方形/長方形 3"/>
          <p:cNvSpPr/>
          <p:nvPr/>
        </p:nvSpPr>
        <p:spPr>
          <a:xfrm>
            <a:off x="23813" y="1400175"/>
            <a:ext cx="1547812" cy="129698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509" name="テキスト ボックス 4"/>
          <p:cNvSpPr txBox="1">
            <a:spLocks noChangeArrowheads="1"/>
          </p:cNvSpPr>
          <p:nvPr/>
        </p:nvSpPr>
        <p:spPr bwMode="auto">
          <a:xfrm>
            <a:off x="8027988" y="5661025"/>
            <a:ext cx="9366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/>
              <a:t>mm/day</a:t>
            </a:r>
            <a:endParaRPr lang="ja-JP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b="0" smtClean="0">
                <a:latin typeface="Arial" charset="0"/>
                <a:cs typeface="Arial" charset="0"/>
              </a:rPr>
              <a:t>JMA Monthly EPS (Init: </a:t>
            </a:r>
            <a:r>
              <a:rPr lang="en-US" altLang="ja-JP" sz="3600" b="0" smtClean="0">
                <a:solidFill>
                  <a:srgbClr val="FF0000"/>
                </a:solidFill>
                <a:latin typeface="Arial" charset="0"/>
                <a:cs typeface="Arial" charset="0"/>
              </a:rPr>
              <a:t>6 June </a:t>
            </a:r>
            <a:r>
              <a:rPr lang="en-US" altLang="ja-JP" sz="3600" b="0" smtClean="0">
                <a:latin typeface="Arial" charset="0"/>
                <a:cs typeface="Arial" charset="0"/>
              </a:rPr>
              <a:t>2013)</a:t>
            </a:r>
            <a:br>
              <a:rPr lang="en-US" altLang="ja-JP" sz="3600" b="0" smtClean="0">
                <a:latin typeface="Arial" charset="0"/>
                <a:cs typeface="Arial" charset="0"/>
              </a:rPr>
            </a:br>
            <a:r>
              <a:rPr lang="en-US" altLang="ja-JP" sz="3600" b="0" smtClean="0">
                <a:latin typeface="Arial" charset="0"/>
                <a:cs typeface="Arial" charset="0"/>
              </a:rPr>
              <a:t>Averaged Precipitation 15-19 June </a:t>
            </a:r>
            <a:endParaRPr lang="ja-JP" altLang="en-US" sz="3600" b="0" smtClean="0">
              <a:latin typeface="Arial" charset="0"/>
              <a:cs typeface="Arial" charset="0"/>
            </a:endParaRPr>
          </a:p>
        </p:txBody>
      </p:sp>
      <p:pic>
        <p:nvPicPr>
          <p:cNvPr id="22531" name="コンテンツ プレースホルダ 3" descr="fcst_jma_precip_201306061200_2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63" y="1389063"/>
            <a:ext cx="9043987" cy="4295775"/>
          </a:xfrm>
        </p:spPr>
      </p:pic>
      <p:sp>
        <p:nvSpPr>
          <p:cNvPr id="5" name="正方形/長方形 4"/>
          <p:cNvSpPr/>
          <p:nvPr/>
        </p:nvSpPr>
        <p:spPr>
          <a:xfrm>
            <a:off x="23813" y="1400175"/>
            <a:ext cx="1547812" cy="129698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533" name="テキスト ボックス 5"/>
          <p:cNvSpPr txBox="1">
            <a:spLocks noChangeArrowheads="1"/>
          </p:cNvSpPr>
          <p:nvPr/>
        </p:nvSpPr>
        <p:spPr bwMode="auto">
          <a:xfrm>
            <a:off x="8027988" y="5661025"/>
            <a:ext cx="9366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/>
              <a:t>mm/day</a:t>
            </a:r>
            <a:endParaRPr lang="ja-JP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b="0" smtClean="0">
                <a:latin typeface="Arial" charset="0"/>
                <a:cs typeface="Arial" charset="0"/>
              </a:rPr>
              <a:t>JMA Monthly EPS (Init: </a:t>
            </a:r>
            <a:r>
              <a:rPr lang="en-US" altLang="ja-JP" sz="3600" b="0" smtClean="0">
                <a:solidFill>
                  <a:srgbClr val="FF0000"/>
                </a:solidFill>
                <a:latin typeface="Arial" charset="0"/>
                <a:cs typeface="Arial" charset="0"/>
              </a:rPr>
              <a:t>6 June </a:t>
            </a:r>
            <a:r>
              <a:rPr lang="en-US" altLang="ja-JP" sz="3600" b="0" smtClean="0">
                <a:latin typeface="Arial" charset="0"/>
                <a:cs typeface="Arial" charset="0"/>
              </a:rPr>
              <a:t>2013)</a:t>
            </a:r>
            <a:br>
              <a:rPr lang="en-US" altLang="ja-JP" sz="3600" b="0" smtClean="0">
                <a:latin typeface="Arial" charset="0"/>
                <a:cs typeface="Arial" charset="0"/>
              </a:rPr>
            </a:br>
            <a:r>
              <a:rPr lang="en-US" altLang="ja-JP" sz="3600" b="0" smtClean="0">
                <a:latin typeface="Arial" charset="0"/>
                <a:cs typeface="Arial" charset="0"/>
              </a:rPr>
              <a:t>Averaged Precipitation 15-19 June </a:t>
            </a:r>
            <a:endParaRPr lang="ja-JP" altLang="en-US" sz="3600" b="0" smtClean="0">
              <a:latin typeface="Arial" charset="0"/>
              <a:cs typeface="Arial" charset="0"/>
            </a:endParaRPr>
          </a:p>
        </p:txBody>
      </p:sp>
      <p:pic>
        <p:nvPicPr>
          <p:cNvPr id="23555" name="図 3" descr="fcst_jma_precip_201306061200_3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25" y="1389063"/>
            <a:ext cx="90614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23813" y="1400175"/>
            <a:ext cx="1547812" cy="129698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557" name="テキスト ボックス 5"/>
          <p:cNvSpPr txBox="1">
            <a:spLocks noChangeArrowheads="1"/>
          </p:cNvSpPr>
          <p:nvPr/>
        </p:nvSpPr>
        <p:spPr bwMode="auto">
          <a:xfrm>
            <a:off x="8027988" y="5661025"/>
            <a:ext cx="9366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/>
              <a:t>mm/day</a:t>
            </a:r>
            <a:endParaRPr lang="ja-JP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1052513"/>
            <a:ext cx="9131300" cy="51958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err="1"/>
              <a:t>Dehradun</a:t>
            </a:r>
            <a:endParaRPr lang="ja-JP" altLang="en-US" dirty="0"/>
          </a:p>
        </p:txBody>
      </p:sp>
      <p:sp>
        <p:nvSpPr>
          <p:cNvPr id="614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b="0" smtClean="0">
                <a:latin typeface="Arial" charset="0"/>
                <a:cs typeface="Arial" charset="0"/>
              </a:rPr>
              <a:t>Ground Observations</a:t>
            </a:r>
            <a:endParaRPr lang="ja-JP" altLang="en-US" sz="4000" b="0" smtClean="0">
              <a:latin typeface="Arial" charset="0"/>
              <a:cs typeface="Arial" charset="0"/>
            </a:endParaRPr>
          </a:p>
        </p:txBody>
      </p:sp>
      <p:grpSp>
        <p:nvGrpSpPr>
          <p:cNvPr id="6148" name="グループ化 18"/>
          <p:cNvGrpSpPr>
            <a:grpSpLocks/>
          </p:cNvGrpSpPr>
          <p:nvPr/>
        </p:nvGrpSpPr>
        <p:grpSpPr bwMode="auto">
          <a:xfrm>
            <a:off x="3000375" y="1790700"/>
            <a:ext cx="6084888" cy="3500438"/>
            <a:chOff x="3059832" y="1245010"/>
            <a:chExt cx="6084167" cy="3499879"/>
          </a:xfrm>
        </p:grpSpPr>
        <p:pic>
          <p:nvPicPr>
            <p:cNvPr id="6158" name="Picture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414816" y="1412776"/>
              <a:ext cx="5433456" cy="2977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9" name="テキスト ボックス 4"/>
            <p:cNvSpPr txBox="1">
              <a:spLocks noChangeArrowheads="1"/>
            </p:cNvSpPr>
            <p:nvPr/>
          </p:nvSpPr>
          <p:spPr bwMode="auto">
            <a:xfrm>
              <a:off x="5004048" y="1245010"/>
              <a:ext cx="309634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/>
                <a:t>Dehradun  [78E, 30N] </a:t>
              </a:r>
              <a:endParaRPr lang="ja-JP" altLang="en-US"/>
            </a:p>
          </p:txBody>
        </p:sp>
        <p:cxnSp>
          <p:nvCxnSpPr>
            <p:cNvPr id="8" name="直線コネクタ 7"/>
            <p:cNvCxnSpPr/>
            <p:nvPr/>
          </p:nvCxnSpPr>
          <p:spPr>
            <a:xfrm>
              <a:off x="3707455" y="4570292"/>
              <a:ext cx="36032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5291593" y="4581402"/>
              <a:ext cx="360320" cy="0"/>
            </a:xfrm>
            <a:prstGeom prst="line">
              <a:avLst/>
            </a:prstGeom>
            <a:ln w="25400">
              <a:solidFill>
                <a:srgbClr val="CC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正方形/長方形 9"/>
            <p:cNvSpPr/>
            <p:nvPr/>
          </p:nvSpPr>
          <p:spPr>
            <a:xfrm>
              <a:off x="6948746" y="4544896"/>
              <a:ext cx="142858" cy="144439"/>
            </a:xfrm>
            <a:prstGeom prst="rect">
              <a:avLst/>
            </a:prstGeom>
            <a:solidFill>
              <a:srgbClr val="339966"/>
            </a:solidFill>
            <a:ln>
              <a:solidFill>
                <a:srgbClr val="33996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163" name="テキスト ボックス 10"/>
            <p:cNvSpPr txBox="1">
              <a:spLocks noChangeArrowheads="1"/>
            </p:cNvSpPr>
            <p:nvPr/>
          </p:nvSpPr>
          <p:spPr bwMode="auto">
            <a:xfrm>
              <a:off x="4067944" y="4425995"/>
              <a:ext cx="115212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/>
                <a:t>max. temp.</a:t>
              </a:r>
              <a:endParaRPr lang="ja-JP" altLang="en-US" sz="1400"/>
            </a:p>
          </p:txBody>
        </p:sp>
        <p:sp>
          <p:nvSpPr>
            <p:cNvPr id="6164" name="テキスト ボックス 11"/>
            <p:cNvSpPr txBox="1">
              <a:spLocks noChangeArrowheads="1"/>
            </p:cNvSpPr>
            <p:nvPr/>
          </p:nvSpPr>
          <p:spPr bwMode="auto">
            <a:xfrm>
              <a:off x="5724128" y="4437112"/>
              <a:ext cx="108012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/>
                <a:t>ave. temp.</a:t>
              </a:r>
              <a:endParaRPr lang="ja-JP" altLang="en-US" sz="1400"/>
            </a:p>
          </p:txBody>
        </p:sp>
        <p:sp>
          <p:nvSpPr>
            <p:cNvPr id="6165" name="テキスト ボックス 12"/>
            <p:cNvSpPr txBox="1">
              <a:spLocks noChangeArrowheads="1"/>
            </p:cNvSpPr>
            <p:nvPr/>
          </p:nvSpPr>
          <p:spPr bwMode="auto">
            <a:xfrm>
              <a:off x="7188038" y="4437112"/>
              <a:ext cx="108012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/>
                <a:t>precip.</a:t>
              </a:r>
              <a:endParaRPr lang="ja-JP" altLang="en-US" sz="1400"/>
            </a:p>
          </p:txBody>
        </p:sp>
        <p:sp>
          <p:nvSpPr>
            <p:cNvPr id="6166" name="テキスト ボックス 13"/>
            <p:cNvSpPr txBox="1">
              <a:spLocks noChangeArrowheads="1"/>
            </p:cNvSpPr>
            <p:nvPr/>
          </p:nvSpPr>
          <p:spPr bwMode="auto">
            <a:xfrm rot="-5400000">
              <a:off x="2164668" y="2667980"/>
              <a:ext cx="20981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/>
                <a:t>Temperature (deg C)</a:t>
              </a:r>
              <a:endParaRPr lang="ja-JP" altLang="en-US" sz="1400"/>
            </a:p>
          </p:txBody>
        </p:sp>
        <p:sp>
          <p:nvSpPr>
            <p:cNvPr id="6167" name="テキスト ボックス 14"/>
            <p:cNvSpPr txBox="1">
              <a:spLocks noChangeArrowheads="1"/>
            </p:cNvSpPr>
            <p:nvPr/>
          </p:nvSpPr>
          <p:spPr bwMode="auto">
            <a:xfrm rot="5400000">
              <a:off x="7585954" y="2951075"/>
              <a:ext cx="280831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/>
                <a:t>daily accumulated precip. (mm)</a:t>
              </a:r>
              <a:endParaRPr lang="ja-JP" altLang="en-US" sz="1400"/>
            </a:p>
          </p:txBody>
        </p:sp>
        <p:sp>
          <p:nvSpPr>
            <p:cNvPr id="6168" name="テキスト ボックス 15"/>
            <p:cNvSpPr txBox="1">
              <a:spLocks noChangeArrowheads="1"/>
            </p:cNvSpPr>
            <p:nvPr/>
          </p:nvSpPr>
          <p:spPr bwMode="auto">
            <a:xfrm>
              <a:off x="6372200" y="1700808"/>
              <a:ext cx="22322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/>
                <a:t>358 mm on 16 June</a:t>
              </a:r>
              <a:endParaRPr lang="ja-JP" altLang="en-US"/>
            </a:p>
          </p:txBody>
        </p:sp>
      </p:grpSp>
      <p:cxnSp>
        <p:nvCxnSpPr>
          <p:cNvPr id="18" name="直線コネクタ 17"/>
          <p:cNvCxnSpPr/>
          <p:nvPr/>
        </p:nvCxnSpPr>
        <p:spPr>
          <a:xfrm flipH="1">
            <a:off x="6143625" y="2420938"/>
            <a:ext cx="288925" cy="2873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50" name="グループ化 53"/>
          <p:cNvGrpSpPr>
            <a:grpSpLocks/>
          </p:cNvGrpSpPr>
          <p:nvPr/>
        </p:nvGrpSpPr>
        <p:grpSpPr bwMode="auto">
          <a:xfrm>
            <a:off x="0" y="1768475"/>
            <a:ext cx="3384550" cy="3532188"/>
            <a:chOff x="-1" y="1400901"/>
            <a:chExt cx="3384248" cy="3531684"/>
          </a:xfrm>
        </p:grpSpPr>
        <p:pic>
          <p:nvPicPr>
            <p:cNvPr id="6153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54375" y="1880449"/>
              <a:ext cx="2796682" cy="2612690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48" name="直線コネクタ 47"/>
            <p:cNvCxnSpPr/>
            <p:nvPr/>
          </p:nvCxnSpPr>
          <p:spPr>
            <a:xfrm flipV="1">
              <a:off x="1582596" y="2070730"/>
              <a:ext cx="276200" cy="2269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5" name="テキスト ボックス 48"/>
            <p:cNvSpPr txBox="1">
              <a:spLocks noChangeArrowheads="1"/>
            </p:cNvSpPr>
            <p:nvPr/>
          </p:nvSpPr>
          <p:spPr bwMode="auto">
            <a:xfrm>
              <a:off x="1799313" y="1916832"/>
              <a:ext cx="129614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/>
                <a:t>Dehradun</a:t>
              </a:r>
              <a:endParaRPr lang="ja-JP" altLang="en-US" sz="1400"/>
            </a:p>
          </p:txBody>
        </p:sp>
        <p:sp>
          <p:nvSpPr>
            <p:cNvPr id="6156" name="テキスト ボックス 51"/>
            <p:cNvSpPr txBox="1">
              <a:spLocks noChangeArrowheads="1"/>
            </p:cNvSpPr>
            <p:nvPr/>
          </p:nvSpPr>
          <p:spPr bwMode="auto">
            <a:xfrm>
              <a:off x="-1" y="1400901"/>
              <a:ext cx="33842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/>
                <a:t>Precipitation on 16 June</a:t>
              </a:r>
              <a:r>
                <a:rPr lang="ja-JP" altLang="en-US"/>
                <a:t> </a:t>
              </a:r>
              <a:r>
                <a:rPr lang="en-US" altLang="ja-JP"/>
                <a:t>2013</a:t>
              </a:r>
              <a:endParaRPr lang="ja-JP" altLang="en-US"/>
            </a:p>
          </p:txBody>
        </p:sp>
        <p:pic>
          <p:nvPicPr>
            <p:cNvPr id="6157" name="Picture 3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5625" y="4569253"/>
              <a:ext cx="2987824" cy="363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3" name="直線コネクタ 22"/>
          <p:cNvCxnSpPr/>
          <p:nvPr/>
        </p:nvCxnSpPr>
        <p:spPr>
          <a:xfrm flipV="1">
            <a:off x="1176338" y="2841625"/>
            <a:ext cx="276225" cy="2270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2" name="テキスト ボックス 23"/>
          <p:cNvSpPr txBox="1">
            <a:spLocks noChangeArrowheads="1"/>
          </p:cNvSpPr>
          <p:nvPr/>
        </p:nvSpPr>
        <p:spPr bwMode="auto">
          <a:xfrm>
            <a:off x="217488" y="3048000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/>
              <a:t>New Delhi</a:t>
            </a:r>
            <a:endParaRPr lang="ja-JP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タイトル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US" altLang="ja-JP" b="0" smtClean="0">
                <a:latin typeface="Arial" charset="0"/>
                <a:cs typeface="Arial" charset="0"/>
              </a:rPr>
              <a:t>Initial date: </a:t>
            </a:r>
            <a:r>
              <a:rPr lang="en-US" altLang="ja-JP" b="0" smtClean="0">
                <a:solidFill>
                  <a:srgbClr val="FF0000"/>
                </a:solidFill>
                <a:latin typeface="Arial" charset="0"/>
                <a:cs typeface="Arial" charset="0"/>
              </a:rPr>
              <a:t>30 May </a:t>
            </a:r>
            <a:r>
              <a:rPr lang="en-US" altLang="ja-JP" b="0" smtClean="0">
                <a:latin typeface="Arial" charset="0"/>
                <a:cs typeface="Arial" charset="0"/>
              </a:rPr>
              <a:t>2013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b="0" smtClean="0">
                <a:latin typeface="Arial" charset="0"/>
                <a:cs typeface="Arial" charset="0"/>
              </a:rPr>
              <a:t>JMA Monthly EPS (Init: </a:t>
            </a:r>
            <a:r>
              <a:rPr lang="en-US" altLang="ja-JP" sz="3600" b="0" smtClean="0">
                <a:solidFill>
                  <a:srgbClr val="FF0000"/>
                </a:solidFill>
                <a:latin typeface="Arial" charset="0"/>
                <a:cs typeface="Arial" charset="0"/>
              </a:rPr>
              <a:t>30 May </a:t>
            </a:r>
            <a:r>
              <a:rPr lang="en-US" altLang="ja-JP" sz="3600" b="0" smtClean="0">
                <a:latin typeface="Arial" charset="0"/>
                <a:cs typeface="Arial" charset="0"/>
              </a:rPr>
              <a:t>2013)</a:t>
            </a:r>
            <a:br>
              <a:rPr lang="en-US" altLang="ja-JP" sz="3600" b="0" smtClean="0">
                <a:latin typeface="Arial" charset="0"/>
                <a:cs typeface="Arial" charset="0"/>
              </a:rPr>
            </a:br>
            <a:r>
              <a:rPr lang="en-US" altLang="ja-JP" sz="3600" b="0" smtClean="0">
                <a:latin typeface="Arial" charset="0"/>
                <a:cs typeface="Arial" charset="0"/>
              </a:rPr>
              <a:t>Averaged Precipitation 15-19 June </a:t>
            </a:r>
            <a:endParaRPr lang="ja-JP" altLang="en-US" sz="3600" b="0" smtClean="0">
              <a:latin typeface="Arial" charset="0"/>
              <a:cs typeface="Arial" charset="0"/>
            </a:endParaRPr>
          </a:p>
        </p:txBody>
      </p:sp>
      <p:pic>
        <p:nvPicPr>
          <p:cNvPr id="25603" name="図 3" descr="fcst_jma_precip_201305301200_1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13" y="1401763"/>
            <a:ext cx="9036050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58738" y="1389063"/>
            <a:ext cx="1547812" cy="12954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6072188" y="1400175"/>
            <a:ext cx="1547812" cy="1296988"/>
          </a:xfrm>
          <a:prstGeom prst="rect">
            <a:avLst/>
          </a:prstGeom>
          <a:noFill/>
          <a:ln w="38100">
            <a:solidFill>
              <a:srgbClr val="6600CC">
                <a:alpha val="48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606" name="テキスト ボックス 6"/>
          <p:cNvSpPr txBox="1">
            <a:spLocks noChangeArrowheads="1"/>
          </p:cNvSpPr>
          <p:nvPr/>
        </p:nvSpPr>
        <p:spPr bwMode="auto">
          <a:xfrm>
            <a:off x="8027988" y="5661025"/>
            <a:ext cx="9366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/>
              <a:t>mm/day</a:t>
            </a:r>
            <a:endParaRPr lang="ja-JP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b="0" smtClean="0">
                <a:latin typeface="Arial" charset="0"/>
                <a:cs typeface="Arial" charset="0"/>
              </a:rPr>
              <a:t>JMA Monthly EPS (Init: </a:t>
            </a:r>
            <a:r>
              <a:rPr lang="en-US" altLang="ja-JP" sz="3600" b="0" smtClean="0">
                <a:solidFill>
                  <a:srgbClr val="FF0000"/>
                </a:solidFill>
                <a:latin typeface="Arial" charset="0"/>
                <a:cs typeface="Arial" charset="0"/>
              </a:rPr>
              <a:t>30 May </a:t>
            </a:r>
            <a:r>
              <a:rPr lang="en-US" altLang="ja-JP" sz="3600" b="0" smtClean="0">
                <a:latin typeface="Arial" charset="0"/>
                <a:cs typeface="Arial" charset="0"/>
              </a:rPr>
              <a:t>2013)</a:t>
            </a:r>
            <a:br>
              <a:rPr lang="en-US" altLang="ja-JP" sz="3600" b="0" smtClean="0">
                <a:latin typeface="Arial" charset="0"/>
                <a:cs typeface="Arial" charset="0"/>
              </a:rPr>
            </a:br>
            <a:r>
              <a:rPr lang="en-US" altLang="ja-JP" sz="3600" b="0" smtClean="0">
                <a:latin typeface="Arial" charset="0"/>
                <a:cs typeface="Arial" charset="0"/>
              </a:rPr>
              <a:t>Averaged Precipitation 15-19 June </a:t>
            </a:r>
            <a:endParaRPr lang="ja-JP" altLang="en-US" sz="3600" b="0" smtClean="0">
              <a:latin typeface="Arial" charset="0"/>
              <a:cs typeface="Arial" charset="0"/>
            </a:endParaRPr>
          </a:p>
        </p:txBody>
      </p:sp>
      <p:pic>
        <p:nvPicPr>
          <p:cNvPr id="26627" name="図 4" descr="fcst_jma_precip_201305301200_2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25" y="1404938"/>
            <a:ext cx="9037638" cy="42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正方形/長方形 5"/>
          <p:cNvSpPr/>
          <p:nvPr/>
        </p:nvSpPr>
        <p:spPr>
          <a:xfrm>
            <a:off x="23813" y="1400175"/>
            <a:ext cx="1547812" cy="129698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629" name="テキスト ボックス 6"/>
          <p:cNvSpPr txBox="1">
            <a:spLocks noChangeArrowheads="1"/>
          </p:cNvSpPr>
          <p:nvPr/>
        </p:nvSpPr>
        <p:spPr bwMode="auto">
          <a:xfrm>
            <a:off x="8027988" y="5661025"/>
            <a:ext cx="9366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/>
              <a:t>mm/day</a:t>
            </a:r>
            <a:endParaRPr lang="ja-JP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b="0" smtClean="0">
                <a:latin typeface="Arial" charset="0"/>
                <a:cs typeface="Arial" charset="0"/>
              </a:rPr>
              <a:t>JMA Monthly EPS (Init: </a:t>
            </a:r>
            <a:r>
              <a:rPr lang="en-US" altLang="ja-JP" sz="3600" b="0" smtClean="0">
                <a:solidFill>
                  <a:srgbClr val="FF0000"/>
                </a:solidFill>
                <a:latin typeface="Arial" charset="0"/>
                <a:cs typeface="Arial" charset="0"/>
              </a:rPr>
              <a:t>30 May </a:t>
            </a:r>
            <a:r>
              <a:rPr lang="en-US" altLang="ja-JP" sz="3600" b="0" smtClean="0">
                <a:latin typeface="Arial" charset="0"/>
                <a:cs typeface="Arial" charset="0"/>
              </a:rPr>
              <a:t>2013)</a:t>
            </a:r>
            <a:br>
              <a:rPr lang="en-US" altLang="ja-JP" sz="3600" b="0" smtClean="0">
                <a:latin typeface="Arial" charset="0"/>
                <a:cs typeface="Arial" charset="0"/>
              </a:rPr>
            </a:br>
            <a:r>
              <a:rPr lang="en-US" altLang="ja-JP" sz="3600" b="0" smtClean="0">
                <a:latin typeface="Arial" charset="0"/>
                <a:cs typeface="Arial" charset="0"/>
              </a:rPr>
              <a:t>Averaged Precipitation 15-19 June </a:t>
            </a:r>
            <a:endParaRPr lang="ja-JP" altLang="en-US" sz="3600" b="0" smtClean="0">
              <a:latin typeface="Arial" charset="0"/>
              <a:cs typeface="Arial" charset="0"/>
            </a:endParaRPr>
          </a:p>
        </p:txBody>
      </p:sp>
      <p:pic>
        <p:nvPicPr>
          <p:cNvPr id="27651" name="コンテンツ プレースホルダ 3" descr="fcst_jma_precip_201305301200_3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5088" y="1416050"/>
            <a:ext cx="9007475" cy="4279900"/>
          </a:xfrm>
        </p:spPr>
      </p:pic>
      <p:sp>
        <p:nvSpPr>
          <p:cNvPr id="6" name="正方形/長方形 5"/>
          <p:cNvSpPr/>
          <p:nvPr/>
        </p:nvSpPr>
        <p:spPr>
          <a:xfrm>
            <a:off x="23813" y="1400175"/>
            <a:ext cx="1547812" cy="129698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4925" y="4149725"/>
            <a:ext cx="1547813" cy="1295400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7654" name="テキスト ボックス 6"/>
          <p:cNvSpPr txBox="1">
            <a:spLocks noChangeArrowheads="1"/>
          </p:cNvSpPr>
          <p:nvPr/>
        </p:nvSpPr>
        <p:spPr bwMode="auto">
          <a:xfrm>
            <a:off x="8027988" y="5661025"/>
            <a:ext cx="9366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/>
              <a:t>mm/day</a:t>
            </a:r>
            <a:endParaRPr lang="ja-JP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図 16" descr="cmap_precip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6013" y="981075"/>
            <a:ext cx="6226175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b="0" smtClean="0">
                <a:latin typeface="Arial" charset="0"/>
                <a:cs typeface="Arial" charset="0"/>
              </a:rPr>
              <a:t>CMAP Pentad Precipitation Analysis June 2013</a:t>
            </a:r>
            <a:endParaRPr lang="ja-JP" altLang="en-US" sz="2800" b="0" smtClean="0">
              <a:latin typeface="Arial" charset="0"/>
              <a:cs typeface="Arial" charset="0"/>
            </a:endParaRPr>
          </a:p>
        </p:txBody>
      </p:sp>
      <p:sp>
        <p:nvSpPr>
          <p:cNvPr id="7172" name="テキスト ボックス 6"/>
          <p:cNvSpPr txBox="1">
            <a:spLocks noChangeArrowheads="1"/>
          </p:cNvSpPr>
          <p:nvPr/>
        </p:nvSpPr>
        <p:spPr bwMode="auto">
          <a:xfrm>
            <a:off x="7451725" y="1484313"/>
            <a:ext cx="12969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Box:</a:t>
            </a:r>
          </a:p>
          <a:p>
            <a:r>
              <a:rPr lang="en-US" altLang="ja-JP"/>
              <a:t>70-85E</a:t>
            </a:r>
          </a:p>
          <a:p>
            <a:r>
              <a:rPr lang="en-US" altLang="ja-JP"/>
              <a:t>25-40N</a:t>
            </a:r>
          </a:p>
        </p:txBody>
      </p:sp>
      <p:sp>
        <p:nvSpPr>
          <p:cNvPr id="7173" name="テキスト ボックス 13"/>
          <p:cNvSpPr txBox="1">
            <a:spLocks noChangeArrowheads="1"/>
          </p:cNvSpPr>
          <p:nvPr/>
        </p:nvSpPr>
        <p:spPr bwMode="auto">
          <a:xfrm>
            <a:off x="6551613" y="6102350"/>
            <a:ext cx="9350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/>
              <a:t>mm/day</a:t>
            </a:r>
            <a:endParaRPr lang="ja-JP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図 3" descr="fcst_jma_precip_201306131200_3.gif"/>
          <p:cNvPicPr>
            <a:picLocks noChangeAspect="1"/>
          </p:cNvPicPr>
          <p:nvPr/>
        </p:nvPicPr>
        <p:blipFill>
          <a:blip r:embed="rId2" cstate="email"/>
          <a:srcRect r="49306" b="35919"/>
          <a:stretch>
            <a:fillRect/>
          </a:stretch>
        </p:blipFill>
        <p:spPr bwMode="auto">
          <a:xfrm>
            <a:off x="1763713" y="1851025"/>
            <a:ext cx="5256212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b="0" smtClean="0">
                <a:latin typeface="Arial" charset="0"/>
                <a:cs typeface="Arial" charset="0"/>
              </a:rPr>
              <a:t>Explanation of Figures</a:t>
            </a:r>
            <a:endParaRPr lang="ja-JP" altLang="en-US" sz="3200" b="0" smtClean="0">
              <a:latin typeface="Arial" charset="0"/>
              <a:cs typeface="Arial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219700" y="1851025"/>
            <a:ext cx="1728788" cy="1366838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492500" y="3409950"/>
            <a:ext cx="1727200" cy="1368425"/>
          </a:xfrm>
          <a:prstGeom prst="rect">
            <a:avLst/>
          </a:prstGeom>
          <a:noFill/>
          <a:ln w="38100">
            <a:solidFill>
              <a:srgbClr val="6600CC">
                <a:alpha val="50000"/>
              </a:srgb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198" name="テキスト ボックス 7"/>
          <p:cNvSpPr txBox="1">
            <a:spLocks noChangeArrowheads="1"/>
          </p:cNvSpPr>
          <p:nvPr/>
        </p:nvSpPr>
        <p:spPr bwMode="auto">
          <a:xfrm>
            <a:off x="971550" y="908050"/>
            <a:ext cx="22320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CMAP analysis </a:t>
            </a:r>
          </a:p>
          <a:p>
            <a:r>
              <a:rPr lang="en-US" altLang="ja-JP"/>
              <a:t>5-day average</a:t>
            </a:r>
            <a:endParaRPr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763713" y="1844675"/>
            <a:ext cx="1800225" cy="136842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11" name="直線コネクタ 10"/>
          <p:cNvCxnSpPr>
            <a:endCxn id="8198" idx="2"/>
          </p:cNvCxnSpPr>
          <p:nvPr/>
        </p:nvCxnSpPr>
        <p:spPr>
          <a:xfrm flipH="1" flipV="1">
            <a:off x="2087563" y="1555750"/>
            <a:ext cx="252412" cy="2889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1" name="テキスト ボックス 11"/>
          <p:cNvSpPr txBox="1">
            <a:spLocks noChangeArrowheads="1"/>
          </p:cNvSpPr>
          <p:nvPr/>
        </p:nvSpPr>
        <p:spPr bwMode="auto">
          <a:xfrm>
            <a:off x="5076825" y="908050"/>
            <a:ext cx="3816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Figures over each panel show the maximum precipitation rate (mm/day) in the box area.</a:t>
            </a:r>
            <a:endParaRPr lang="ja-JP" altLang="en-US"/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4787900" y="1557338"/>
            <a:ext cx="215900" cy="2159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3" name="テキスト ボックス 15"/>
          <p:cNvSpPr txBox="1">
            <a:spLocks noChangeArrowheads="1"/>
          </p:cNvSpPr>
          <p:nvPr/>
        </p:nvSpPr>
        <p:spPr bwMode="auto">
          <a:xfrm>
            <a:off x="4211638" y="5300663"/>
            <a:ext cx="4248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Purple boxes indicate members</a:t>
            </a:r>
            <a:r>
              <a:rPr lang="ja-JP" altLang="en-US"/>
              <a:t> </a:t>
            </a:r>
            <a:r>
              <a:rPr lang="en-US" altLang="ja-JP"/>
              <a:t>of the maximum precipitation &gt; 30 [mm/day].</a:t>
            </a: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H="1" flipV="1">
            <a:off x="4503738" y="4868863"/>
            <a:ext cx="644525" cy="36036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5" name="テキスト ボックス 6"/>
          <p:cNvSpPr txBox="1">
            <a:spLocks noChangeArrowheads="1"/>
          </p:cNvSpPr>
          <p:nvPr/>
        </p:nvSpPr>
        <p:spPr bwMode="auto">
          <a:xfrm>
            <a:off x="7164388" y="2133600"/>
            <a:ext cx="12969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Box:</a:t>
            </a:r>
          </a:p>
          <a:p>
            <a:r>
              <a:rPr lang="en-US" altLang="ja-JP"/>
              <a:t>70-85E</a:t>
            </a:r>
          </a:p>
          <a:p>
            <a:r>
              <a:rPr lang="en-US" altLang="ja-JP"/>
              <a:t>25-40N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2650"/>
          </a:xfrm>
        </p:spPr>
        <p:txBody>
          <a:bodyPr/>
          <a:lstStyle/>
          <a:p>
            <a:r>
              <a:rPr lang="en-US" altLang="ja-JP" sz="4000" b="0" smtClean="0">
                <a:latin typeface="Arial" charset="0"/>
                <a:cs typeface="Arial" charset="0"/>
              </a:rPr>
              <a:t>Historical Precipitation Analysis</a:t>
            </a:r>
            <a:endParaRPr lang="ja-JP" altLang="en-US" sz="4000" b="0" smtClean="0">
              <a:latin typeface="Arial" charset="0"/>
              <a:cs typeface="Arial" charset="0"/>
            </a:endParaRPr>
          </a:p>
        </p:txBody>
      </p:sp>
      <p:pic>
        <p:nvPicPr>
          <p:cNvPr id="9219" name="図 3" descr="cmap_precip_pen_1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0363" y="747713"/>
            <a:ext cx="8315325" cy="611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テキスト ボックス 6"/>
          <p:cNvSpPr txBox="1">
            <a:spLocks noChangeArrowheads="1"/>
          </p:cNvSpPr>
          <p:nvPr/>
        </p:nvSpPr>
        <p:spPr bwMode="auto">
          <a:xfrm rot="-5400000">
            <a:off x="-3019425" y="3495675"/>
            <a:ext cx="6408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30 June    25 June   20 June   15 June   10 June     5 June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図 4" descr="cmap_precip_pen_2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963" y="692150"/>
            <a:ext cx="8389937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正方形/長方形 5"/>
          <p:cNvSpPr/>
          <p:nvPr/>
        </p:nvSpPr>
        <p:spPr>
          <a:xfrm>
            <a:off x="7524750" y="2781300"/>
            <a:ext cx="1295400" cy="935038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244" name="テキスト ボックス 6"/>
          <p:cNvSpPr txBox="1">
            <a:spLocks noChangeArrowheads="1"/>
          </p:cNvSpPr>
          <p:nvPr/>
        </p:nvSpPr>
        <p:spPr bwMode="auto">
          <a:xfrm rot="-5400000">
            <a:off x="-3019425" y="3495675"/>
            <a:ext cx="6408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30 June    25 June   20 June   15 June   10 June     5 June</a:t>
            </a:r>
            <a:endParaRPr lang="ja-JP" altLang="en-US"/>
          </a:p>
        </p:txBody>
      </p:sp>
      <p:sp>
        <p:nvSpPr>
          <p:cNvPr id="10245" name="テキスト ボックス 7"/>
          <p:cNvSpPr txBox="1">
            <a:spLocks noChangeArrowheads="1"/>
          </p:cNvSpPr>
          <p:nvPr/>
        </p:nvSpPr>
        <p:spPr bwMode="auto">
          <a:xfrm>
            <a:off x="7175500" y="2540000"/>
            <a:ext cx="2160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solidFill>
                  <a:srgbClr val="FF0000"/>
                </a:solidFill>
              </a:rPr>
              <a:t>2013 North India Flood</a:t>
            </a:r>
            <a:endParaRPr lang="ja-JP" altLang="en-US" sz="1400">
              <a:solidFill>
                <a:srgbClr val="FF0000"/>
              </a:solidFill>
            </a:endParaRPr>
          </a:p>
        </p:txBody>
      </p:sp>
      <p:sp>
        <p:nvSpPr>
          <p:cNvPr id="10246" name="タイトル 1"/>
          <p:cNvSpPr txBox="1">
            <a:spLocks/>
          </p:cNvSpPr>
          <p:nvPr/>
        </p:nvSpPr>
        <p:spPr bwMode="auto">
          <a:xfrm>
            <a:off x="457200" y="0"/>
            <a:ext cx="82296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ja-JP" sz="3200">
                <a:solidFill>
                  <a:srgbClr val="000066"/>
                </a:solidFill>
                <a:ea typeface="HGｺﾞｼｯｸM" pitchFamily="49" charset="-128"/>
              </a:rPr>
              <a:t>Historical Precipitation Analysis (CMAP)</a:t>
            </a:r>
            <a:endParaRPr lang="ja-JP" altLang="en-US" sz="3200">
              <a:solidFill>
                <a:srgbClr val="000066"/>
              </a:solidFill>
              <a:ea typeface="HGｺﾞｼｯｸM" pitchFamily="49" charset="-128"/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8207375" y="2901950"/>
            <a:ext cx="46831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8242300" y="5000625"/>
            <a:ext cx="46831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図 3" descr="cmap_precip_pen_3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4175" y="717550"/>
            <a:ext cx="8291513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テキスト ボックス 5"/>
          <p:cNvSpPr txBox="1">
            <a:spLocks noChangeArrowheads="1"/>
          </p:cNvSpPr>
          <p:nvPr/>
        </p:nvSpPr>
        <p:spPr bwMode="auto">
          <a:xfrm rot="-5400000">
            <a:off x="-3019425" y="3468688"/>
            <a:ext cx="6408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30 July     25 July     20 July    15 July      10 July       5 July</a:t>
            </a:r>
            <a:endParaRPr lang="ja-JP" altLang="en-US"/>
          </a:p>
        </p:txBody>
      </p:sp>
      <p:sp>
        <p:nvSpPr>
          <p:cNvPr id="11268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2650"/>
          </a:xfrm>
        </p:spPr>
        <p:txBody>
          <a:bodyPr/>
          <a:lstStyle/>
          <a:p>
            <a:r>
              <a:rPr lang="en-US" altLang="ja-JP" sz="3200" b="0" smtClean="0">
                <a:latin typeface="Arial" charset="0"/>
                <a:cs typeface="Arial" charset="0"/>
              </a:rPr>
              <a:t>Historical Precipitation Analysis (CMAP)</a:t>
            </a:r>
            <a:endParaRPr lang="ja-JP" altLang="en-US" sz="3200" b="0" smtClean="0">
              <a:latin typeface="Arial" charset="0"/>
              <a:cs typeface="Arial" charset="0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8183563" y="812800"/>
            <a:ext cx="4699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6948488" y="1844675"/>
            <a:ext cx="468312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図 4" descr="cmap_precip_pen_4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692150"/>
            <a:ext cx="7397750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テキスト ボックス 5"/>
          <p:cNvSpPr txBox="1">
            <a:spLocks noChangeArrowheads="1"/>
          </p:cNvSpPr>
          <p:nvPr/>
        </p:nvSpPr>
        <p:spPr bwMode="auto">
          <a:xfrm rot="-5400000">
            <a:off x="-3019425" y="3468688"/>
            <a:ext cx="6408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30 July     25 July     20 July    15 July      10 July       5 July</a:t>
            </a:r>
            <a:endParaRPr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924300" y="5921375"/>
            <a:ext cx="1295400" cy="93662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293" name="テキスト ボックス 7"/>
          <p:cNvSpPr txBox="1">
            <a:spLocks noChangeArrowheads="1"/>
          </p:cNvSpPr>
          <p:nvPr/>
        </p:nvSpPr>
        <p:spPr bwMode="auto">
          <a:xfrm>
            <a:off x="3729038" y="5686425"/>
            <a:ext cx="216058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solidFill>
                  <a:srgbClr val="FF0000"/>
                </a:solidFill>
              </a:rPr>
              <a:t>2010 Pakistan flood</a:t>
            </a:r>
            <a:endParaRPr lang="ja-JP" altLang="en-US" sz="1400">
              <a:solidFill>
                <a:srgbClr val="FF0000"/>
              </a:solidFill>
            </a:endParaRPr>
          </a:p>
        </p:txBody>
      </p:sp>
      <p:sp>
        <p:nvSpPr>
          <p:cNvPr id="12294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2650"/>
          </a:xfrm>
        </p:spPr>
        <p:txBody>
          <a:bodyPr/>
          <a:lstStyle/>
          <a:p>
            <a:r>
              <a:rPr lang="en-US" altLang="ja-JP" sz="3200" b="0" smtClean="0">
                <a:latin typeface="Arial" charset="0"/>
                <a:cs typeface="Arial" charset="0"/>
              </a:rPr>
              <a:t>Historical Precipitation Analysis (CMAP)</a:t>
            </a:r>
            <a:endParaRPr lang="ja-JP" altLang="en-US" sz="3200" b="0" smtClean="0">
              <a:latin typeface="Arial" charset="0"/>
              <a:cs typeface="Arial" charset="0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4645025" y="6045200"/>
            <a:ext cx="46831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195513" y="2901950"/>
            <a:ext cx="468312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2206625" y="1844675"/>
            <a:ext cx="46831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971550" y="5013325"/>
            <a:ext cx="46831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4643438" y="2889250"/>
            <a:ext cx="468312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0" y="1052513"/>
            <a:ext cx="9131300" cy="51958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 err="1"/>
              <a:t>Dehradun</a:t>
            </a:r>
            <a:endParaRPr lang="ja-JP" altLang="en-US" dirty="0"/>
          </a:p>
        </p:txBody>
      </p:sp>
      <p:sp>
        <p:nvSpPr>
          <p:cNvPr id="1331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b="0" smtClean="0">
                <a:latin typeface="Arial" charset="0"/>
                <a:cs typeface="Arial" charset="0"/>
              </a:rPr>
              <a:t>Warning Map Using Extreme Forecast Index</a:t>
            </a:r>
            <a:br>
              <a:rPr lang="en-US" altLang="ja-JP" sz="3200" b="0" smtClean="0">
                <a:latin typeface="Arial" charset="0"/>
                <a:cs typeface="Arial" charset="0"/>
              </a:rPr>
            </a:br>
            <a:r>
              <a:rPr lang="en-US" altLang="ja-JP" sz="3200" b="0" smtClean="0">
                <a:latin typeface="Arial" charset="0"/>
                <a:cs typeface="Arial" charset="0"/>
              </a:rPr>
              <a:t>(3-day average, Initial date: 10 June 2013)</a:t>
            </a:r>
            <a:endParaRPr lang="ja-JP" altLang="en-US" sz="3200" b="0" smtClean="0">
              <a:latin typeface="Arial" charset="0"/>
              <a:cs typeface="Arial" charset="0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6659563" y="4508500"/>
            <a:ext cx="0" cy="2889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7" name="テキスト ボックス 14"/>
          <p:cNvSpPr txBox="1">
            <a:spLocks noChangeArrowheads="1"/>
          </p:cNvSpPr>
          <p:nvPr/>
        </p:nvSpPr>
        <p:spPr bwMode="auto">
          <a:xfrm>
            <a:off x="420688" y="1231900"/>
            <a:ext cx="48720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Warning Map</a:t>
            </a:r>
          </a:p>
          <a:p>
            <a:r>
              <a:rPr lang="en-US" altLang="ja-JP"/>
              <a:t>(Based on EFIR, </a:t>
            </a:r>
            <a:r>
              <a:rPr lang="en-US" altLang="ja-JP">
                <a:solidFill>
                  <a:srgbClr val="231F20"/>
                </a:solidFill>
              </a:rPr>
              <a:t>Zsótér 2006</a:t>
            </a:r>
            <a:r>
              <a:rPr lang="en-US" altLang="ja-JP"/>
              <a:t>)</a:t>
            </a:r>
            <a:endParaRPr lang="ja-JP" altLang="en-US"/>
          </a:p>
        </p:txBody>
      </p:sp>
      <p:sp>
        <p:nvSpPr>
          <p:cNvPr id="13318" name="テキスト ボックス 16"/>
          <p:cNvSpPr txBox="1">
            <a:spLocks noChangeArrowheads="1"/>
          </p:cNvSpPr>
          <p:nvPr/>
        </p:nvSpPr>
        <p:spPr bwMode="auto">
          <a:xfrm>
            <a:off x="5076825" y="1281113"/>
            <a:ext cx="2663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EPSgram at New Delhi</a:t>
            </a:r>
            <a:endParaRPr lang="ja-JP" altLang="en-US" b="1"/>
          </a:p>
        </p:txBody>
      </p:sp>
      <p:sp>
        <p:nvSpPr>
          <p:cNvPr id="13319" name="テキスト ボックス 17"/>
          <p:cNvSpPr txBox="1">
            <a:spLocks noChangeArrowheads="1"/>
          </p:cNvSpPr>
          <p:nvPr/>
        </p:nvSpPr>
        <p:spPr bwMode="auto">
          <a:xfrm>
            <a:off x="5003800" y="4868863"/>
            <a:ext cx="41402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The 3-day accumulated (15-17 June) precipitation (blue boxes indicating a 20-80% range of ensemble forecasts) is above model climatology (orange: 20-80%). </a:t>
            </a:r>
            <a:endParaRPr lang="ja-JP" altLang="en-US"/>
          </a:p>
        </p:txBody>
      </p:sp>
      <p:sp>
        <p:nvSpPr>
          <p:cNvPr id="13320" name="テキスト ボックス 18"/>
          <p:cNvSpPr txBox="1">
            <a:spLocks noChangeArrowheads="1"/>
          </p:cNvSpPr>
          <p:nvPr/>
        </p:nvSpPr>
        <p:spPr bwMode="auto">
          <a:xfrm>
            <a:off x="5808663" y="6440488"/>
            <a:ext cx="27352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from Satoko Matsueda</a:t>
            </a:r>
            <a:endParaRPr lang="ja-JP" altLang="en-US"/>
          </a:p>
        </p:txBody>
      </p:sp>
      <p:sp>
        <p:nvSpPr>
          <p:cNvPr id="13321" name="テキスト ボックス 19"/>
          <p:cNvSpPr txBox="1">
            <a:spLocks noChangeArrowheads="1"/>
          </p:cNvSpPr>
          <p:nvPr/>
        </p:nvSpPr>
        <p:spPr bwMode="auto">
          <a:xfrm>
            <a:off x="536575" y="5683250"/>
            <a:ext cx="12747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/>
              <a:t>EFIR &gt; 0.8</a:t>
            </a:r>
            <a:endParaRPr lang="ja-JP" altLang="en-US" sz="1200"/>
          </a:p>
        </p:txBody>
      </p:sp>
      <p:sp>
        <p:nvSpPr>
          <p:cNvPr id="13322" name="テキスト ボックス 23"/>
          <p:cNvSpPr txBox="1">
            <a:spLocks noChangeArrowheads="1"/>
          </p:cNvSpPr>
          <p:nvPr/>
        </p:nvSpPr>
        <p:spPr bwMode="auto">
          <a:xfrm>
            <a:off x="5064125" y="1952625"/>
            <a:ext cx="25908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Precipitation [mm/3day]</a:t>
            </a:r>
            <a:endParaRPr lang="ja-JP" altLang="en-US"/>
          </a:p>
        </p:txBody>
      </p:sp>
      <p:grpSp>
        <p:nvGrpSpPr>
          <p:cNvPr id="13323" name="グループ化 22"/>
          <p:cNvGrpSpPr>
            <a:grpSpLocks/>
          </p:cNvGrpSpPr>
          <p:nvPr/>
        </p:nvGrpSpPr>
        <p:grpSpPr bwMode="auto">
          <a:xfrm>
            <a:off x="7848600" y="1279525"/>
            <a:ext cx="1087438" cy="876300"/>
            <a:chOff x="5076056" y="4221088"/>
            <a:chExt cx="1087561" cy="876443"/>
          </a:xfrm>
        </p:grpSpPr>
        <p:pic>
          <p:nvPicPr>
            <p:cNvPr id="13327" name="Picture 14" descr="http://model-hp.cpdk.naps.kishou.go.jp/~climataf/gen/1me/efi/Map/point_ASIA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76056" y="4221088"/>
              <a:ext cx="1087561" cy="876443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2" name="円/楕円 21"/>
            <p:cNvSpPr/>
            <p:nvPr/>
          </p:nvSpPr>
          <p:spPr>
            <a:xfrm>
              <a:off x="5555535" y="4365575"/>
              <a:ext cx="144479" cy="14289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13324" name="テキスト ボックス 25"/>
          <p:cNvSpPr txBox="1">
            <a:spLocks noChangeArrowheads="1"/>
          </p:cNvSpPr>
          <p:nvPr/>
        </p:nvSpPr>
        <p:spPr bwMode="auto">
          <a:xfrm>
            <a:off x="1990725" y="5673725"/>
            <a:ext cx="1273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/>
              <a:t>EFIR &gt; 0.5</a:t>
            </a:r>
            <a:endParaRPr lang="ja-JP" altLang="en-US" sz="1200"/>
          </a:p>
        </p:txBody>
      </p:sp>
      <p:pic>
        <p:nvPicPr>
          <p:cNvPr id="13325" name="Picture 4" descr="Warning MA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1989138"/>
            <a:ext cx="46799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6" descr="Meteogram"/>
          <p:cNvPicPr>
            <a:picLocks noChangeAspect="1" noChangeArrowheads="1"/>
          </p:cNvPicPr>
          <p:nvPr/>
        </p:nvPicPr>
        <p:blipFill>
          <a:blip r:embed="rId4" cstate="email"/>
          <a:srcRect t="65823"/>
          <a:stretch>
            <a:fillRect/>
          </a:stretch>
        </p:blipFill>
        <p:spPr bwMode="auto">
          <a:xfrm>
            <a:off x="4859338" y="2533650"/>
            <a:ext cx="381635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モジュール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0">
          <a:blip xmlns:r="http://schemas.openxmlformats.org/officeDocument/2006/relationships" r:embed="rId1" cstate="print"/>
          <a:stretch>
            <a:fillRect/>
          </a:stretch>
        </a:blipFill>
      </a:spPr>
      <a:bodyPr/>
      <a:lstStyle/>
      <a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rgbClr r="0" g="0" b="0"/>
        </a:fillRef>
        <a:effectRef idx="0">
          <a:schemeClr val="accent1">
            <a:tint val="50000"/>
            <a:hueOff val="0"/>
            <a:satOff val="0"/>
            <a:lumOff val="0"/>
            <a:alphaOff val="0"/>
          </a:schemeClr>
        </a:effectRef>
        <a:fontRef idx="minor">
          <a:schemeClr val="lt1">
            <a:hueOff val="0"/>
            <a:satOff val="0"/>
            <a:lumOff val="0"/>
            <a:alphaOff val="0"/>
          </a:schemeClr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7171</TotalTime>
  <Words>492</Words>
  <Application>Microsoft Office PowerPoint</Application>
  <PresentationFormat>画面に合わせる (4:3)</PresentationFormat>
  <Paragraphs>88</Paragraphs>
  <Slides>23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4" baseType="lpstr">
      <vt:lpstr>Office テーマ</vt:lpstr>
      <vt:lpstr>スライド 1</vt:lpstr>
      <vt:lpstr>Ground Observations</vt:lpstr>
      <vt:lpstr>CMAP Pentad Precipitation Analysis June 2013</vt:lpstr>
      <vt:lpstr>Explanation of Figures</vt:lpstr>
      <vt:lpstr>Historical Precipitation Analysis</vt:lpstr>
      <vt:lpstr>スライド 6</vt:lpstr>
      <vt:lpstr>Historical Precipitation Analysis (CMAP)</vt:lpstr>
      <vt:lpstr>Historical Precipitation Analysis (CMAP)</vt:lpstr>
      <vt:lpstr>Warning Map Using Extreme Forecast Index (3-day average, Initial date: 10 June 2013)</vt:lpstr>
      <vt:lpstr>Warning Map Using Extreme Forecast Index (3-day average, Initial date: 6 June 2013)</vt:lpstr>
      <vt:lpstr>Warning Map Using Extreme Forecast Index (7-day average, Initial date: 6 June 2013)</vt:lpstr>
      <vt:lpstr>Initial date: 13 June 2013</vt:lpstr>
      <vt:lpstr>JMA Monthly EPS (Init: 13 June 2013) Averaged Precipitation 15-19 June </vt:lpstr>
      <vt:lpstr>JMA Monthly EPS (Init: 13 June 2013) Averaged Precipitation 15-19 June </vt:lpstr>
      <vt:lpstr>JMA Monthly EPS (Init: 13 June 2013) Averaged Precipitation 15-19 June </vt:lpstr>
      <vt:lpstr>Initial date: 6 June 2013</vt:lpstr>
      <vt:lpstr>JMA Monthly EPS (Init: 6 June 2013) Averaged Precipitation 15-19 June </vt:lpstr>
      <vt:lpstr>JMA Monthly EPS (Init: 6 June 2013) Averaged Precipitation 15-19 June </vt:lpstr>
      <vt:lpstr>JMA Monthly EPS (Init: 6 June 2013) Averaged Precipitation 15-19 June </vt:lpstr>
      <vt:lpstr>Initial date: 30 May 2013</vt:lpstr>
      <vt:lpstr>JMA Monthly EPS (Init: 30 May 2013) Averaged Precipitation 15-19 June </vt:lpstr>
      <vt:lpstr>JMA Monthly EPS (Init: 30 May 2013) Averaged Precipitation 15-19 June </vt:lpstr>
      <vt:lpstr>JMA Monthly EPS (Init: 30 May 2013) Averaged Precipitation 15-19 June </vt:lpstr>
    </vt:vector>
  </TitlesOfParts>
  <Company>気象庁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気象庁</dc:creator>
  <cp:lastModifiedBy>Yuhei Takaya (JMA)</cp:lastModifiedBy>
  <cp:revision>1313</cp:revision>
  <dcterms:created xsi:type="dcterms:W3CDTF">2012-10-05T04:14:21Z</dcterms:created>
  <dcterms:modified xsi:type="dcterms:W3CDTF">2013-07-10T00:16:55Z</dcterms:modified>
</cp:coreProperties>
</file>