
<file path=[Content_Types].xml><?xml version="1.0" encoding="utf-8"?>
<Types xmlns="http://schemas.openxmlformats.org/package/2006/content-types">
  <Default Extension="xml" ContentType="application/xml"/>
  <Default Extension="png" ContentType="image/png"/>
  <Default Extension="jpeg" ContentType="image/jpeg"/>
  <Default Extension="jpg" ContentType="image/jpeg"/>
  <Default Extension="rels" ContentType="application/vnd.openxmlformats-package.relationships+xml"/>
  <Default Extension="wdp" ContentType="image/vnd.ms-photo"/>
  <Default Extension="bin" ContentType="application/vnd.openxmlformats-officedocument.presentationml.printerSettings"/>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8"/>
  </p:notesMasterIdLst>
  <p:handoutMasterIdLst>
    <p:handoutMasterId r:id="rId19"/>
  </p:handoutMasterIdLst>
  <p:sldIdLst>
    <p:sldId id="256" r:id="rId2"/>
    <p:sldId id="472" r:id="rId3"/>
    <p:sldId id="479" r:id="rId4"/>
    <p:sldId id="494" r:id="rId5"/>
    <p:sldId id="497" r:id="rId6"/>
    <p:sldId id="489" r:id="rId7"/>
    <p:sldId id="487" r:id="rId8"/>
    <p:sldId id="488" r:id="rId9"/>
    <p:sldId id="450" r:id="rId10"/>
    <p:sldId id="492" r:id="rId11"/>
    <p:sldId id="495" r:id="rId12"/>
    <p:sldId id="498" r:id="rId13"/>
    <p:sldId id="496" r:id="rId14"/>
    <p:sldId id="480" r:id="rId15"/>
    <p:sldId id="473" r:id="rId16"/>
    <p:sldId id="481" r:id="rId17"/>
  </p:sldIdLst>
  <p:sldSz cx="9144000" cy="6858000" type="screen4x3"/>
  <p:notesSz cx="6718300" cy="9867900"/>
  <p:defaultTextStyle>
    <a:defPPr>
      <a:defRPr lang="en-GB"/>
    </a:defPPr>
    <a:lvl1pPr algn="l" defTabSz="449263" rtl="0" eaLnBrk="0" fontAlgn="base" hangingPunct="0">
      <a:lnSpc>
        <a:spcPct val="102000"/>
      </a:lnSpc>
      <a:spcBef>
        <a:spcPct val="0"/>
      </a:spcBef>
      <a:spcAft>
        <a:spcPct val="0"/>
      </a:spcAft>
      <a:buClr>
        <a:srgbClr val="000000"/>
      </a:buClr>
      <a:buSzPct val="100000"/>
      <a:buFont typeface="Times New Roman" pitchFamily="18" charset="0"/>
      <a:defRPr sz="2400" kern="1200">
        <a:solidFill>
          <a:schemeClr val="bg1"/>
        </a:solidFill>
        <a:latin typeface="Times New Roman" pitchFamily="18" charset="0"/>
        <a:ea typeface="+mn-ea"/>
        <a:cs typeface="+mn-cs"/>
      </a:defRPr>
    </a:lvl1pPr>
    <a:lvl2pPr marL="457200" algn="l" defTabSz="449263" rtl="0" eaLnBrk="0" fontAlgn="base" hangingPunct="0">
      <a:lnSpc>
        <a:spcPct val="102000"/>
      </a:lnSpc>
      <a:spcBef>
        <a:spcPct val="0"/>
      </a:spcBef>
      <a:spcAft>
        <a:spcPct val="0"/>
      </a:spcAft>
      <a:buClr>
        <a:srgbClr val="000000"/>
      </a:buClr>
      <a:buSzPct val="100000"/>
      <a:buFont typeface="Times New Roman" pitchFamily="18" charset="0"/>
      <a:defRPr sz="2400" kern="1200">
        <a:solidFill>
          <a:schemeClr val="bg1"/>
        </a:solidFill>
        <a:latin typeface="Times New Roman" pitchFamily="18" charset="0"/>
        <a:ea typeface="+mn-ea"/>
        <a:cs typeface="+mn-cs"/>
      </a:defRPr>
    </a:lvl2pPr>
    <a:lvl3pPr marL="914400" algn="l" defTabSz="449263" rtl="0" eaLnBrk="0" fontAlgn="base" hangingPunct="0">
      <a:lnSpc>
        <a:spcPct val="102000"/>
      </a:lnSpc>
      <a:spcBef>
        <a:spcPct val="0"/>
      </a:spcBef>
      <a:spcAft>
        <a:spcPct val="0"/>
      </a:spcAft>
      <a:buClr>
        <a:srgbClr val="000000"/>
      </a:buClr>
      <a:buSzPct val="100000"/>
      <a:buFont typeface="Times New Roman" pitchFamily="18" charset="0"/>
      <a:defRPr sz="2400" kern="1200">
        <a:solidFill>
          <a:schemeClr val="bg1"/>
        </a:solidFill>
        <a:latin typeface="Times New Roman" pitchFamily="18" charset="0"/>
        <a:ea typeface="+mn-ea"/>
        <a:cs typeface="+mn-cs"/>
      </a:defRPr>
    </a:lvl3pPr>
    <a:lvl4pPr marL="1371600" algn="l" defTabSz="449263" rtl="0" eaLnBrk="0" fontAlgn="base" hangingPunct="0">
      <a:lnSpc>
        <a:spcPct val="102000"/>
      </a:lnSpc>
      <a:spcBef>
        <a:spcPct val="0"/>
      </a:spcBef>
      <a:spcAft>
        <a:spcPct val="0"/>
      </a:spcAft>
      <a:buClr>
        <a:srgbClr val="000000"/>
      </a:buClr>
      <a:buSzPct val="100000"/>
      <a:buFont typeface="Times New Roman" pitchFamily="18" charset="0"/>
      <a:defRPr sz="2400" kern="1200">
        <a:solidFill>
          <a:schemeClr val="bg1"/>
        </a:solidFill>
        <a:latin typeface="Times New Roman" pitchFamily="18" charset="0"/>
        <a:ea typeface="+mn-ea"/>
        <a:cs typeface="+mn-cs"/>
      </a:defRPr>
    </a:lvl4pPr>
    <a:lvl5pPr marL="1828800" algn="l" defTabSz="449263" rtl="0" eaLnBrk="0" fontAlgn="base" hangingPunct="0">
      <a:lnSpc>
        <a:spcPct val="102000"/>
      </a:lnSpc>
      <a:spcBef>
        <a:spcPct val="0"/>
      </a:spcBef>
      <a:spcAft>
        <a:spcPct val="0"/>
      </a:spcAft>
      <a:buClr>
        <a:srgbClr val="000000"/>
      </a:buClr>
      <a:buSzPct val="100000"/>
      <a:buFont typeface="Times New Roman" pitchFamily="18" charset="0"/>
      <a:defRPr sz="2400" kern="1200">
        <a:solidFill>
          <a:schemeClr val="bg1"/>
        </a:solidFill>
        <a:latin typeface="Times New Roman" pitchFamily="18" charset="0"/>
        <a:ea typeface="+mn-ea"/>
        <a:cs typeface="+mn-cs"/>
      </a:defRPr>
    </a:lvl5pPr>
    <a:lvl6pPr marL="2286000" algn="l" defTabSz="914400" rtl="0" eaLnBrk="1" latinLnBrk="0" hangingPunct="1">
      <a:defRPr sz="2400" kern="1200">
        <a:solidFill>
          <a:schemeClr val="bg1"/>
        </a:solidFill>
        <a:latin typeface="Times New Roman" pitchFamily="18" charset="0"/>
        <a:ea typeface="+mn-ea"/>
        <a:cs typeface="+mn-cs"/>
      </a:defRPr>
    </a:lvl6pPr>
    <a:lvl7pPr marL="2743200" algn="l" defTabSz="914400" rtl="0" eaLnBrk="1" latinLnBrk="0" hangingPunct="1">
      <a:defRPr sz="2400" kern="1200">
        <a:solidFill>
          <a:schemeClr val="bg1"/>
        </a:solidFill>
        <a:latin typeface="Times New Roman" pitchFamily="18" charset="0"/>
        <a:ea typeface="+mn-ea"/>
        <a:cs typeface="+mn-cs"/>
      </a:defRPr>
    </a:lvl7pPr>
    <a:lvl8pPr marL="3200400" algn="l" defTabSz="914400" rtl="0" eaLnBrk="1" latinLnBrk="0" hangingPunct="1">
      <a:defRPr sz="2400" kern="1200">
        <a:solidFill>
          <a:schemeClr val="bg1"/>
        </a:solidFill>
        <a:latin typeface="Times New Roman" pitchFamily="18" charset="0"/>
        <a:ea typeface="+mn-ea"/>
        <a:cs typeface="+mn-cs"/>
      </a:defRPr>
    </a:lvl8pPr>
    <a:lvl9pPr marL="3657600" algn="l" defTabSz="914400" rtl="0" eaLnBrk="1" latinLnBrk="0" hangingPunct="1">
      <a:defRPr sz="2400" kern="1200">
        <a:solidFill>
          <a:schemeClr val="bg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00"/>
    <a:srgbClr val="DBB825"/>
    <a:srgbClr val="0066FF"/>
    <a:srgbClr val="0099FF"/>
    <a:srgbClr val="FFEEA7"/>
    <a:srgbClr val="6699FF"/>
    <a:srgbClr val="9966FF"/>
    <a:srgbClr val="CCCCFF"/>
    <a:srgbClr val="DF3C1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59" autoAdjust="0"/>
    <p:restoredTop sz="93471" autoAdjust="0"/>
  </p:normalViewPr>
  <p:slideViewPr>
    <p:cSldViewPr>
      <p:cViewPr varScale="1">
        <p:scale>
          <a:sx n="76" d="100"/>
          <a:sy n="76" d="100"/>
        </p:scale>
        <p:origin x="-2248" y="-104"/>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1475" cy="49371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05238" y="0"/>
            <a:ext cx="2911475" cy="493713"/>
          </a:xfrm>
          <a:prstGeom prst="rect">
            <a:avLst/>
          </a:prstGeom>
        </p:spPr>
        <p:txBody>
          <a:bodyPr vert="horz" lIns="91440" tIns="45720" rIns="91440" bIns="45720" rtlCol="0"/>
          <a:lstStyle>
            <a:lvl1pPr algn="r">
              <a:defRPr sz="1200"/>
            </a:lvl1pPr>
          </a:lstStyle>
          <a:p>
            <a:fld id="{BEE10A4F-5822-4B1D-B410-279EAE5E91D9}" type="datetimeFigureOut">
              <a:rPr lang="en-GB" smtClean="0"/>
              <a:t>17/09/12</a:t>
            </a:fld>
            <a:endParaRPr lang="en-GB"/>
          </a:p>
        </p:txBody>
      </p:sp>
      <p:sp>
        <p:nvSpPr>
          <p:cNvPr id="4" name="Footer Placeholder 3"/>
          <p:cNvSpPr>
            <a:spLocks noGrp="1"/>
          </p:cNvSpPr>
          <p:nvPr>
            <p:ph type="ftr" sz="quarter" idx="2"/>
          </p:nvPr>
        </p:nvSpPr>
        <p:spPr>
          <a:xfrm>
            <a:off x="0" y="9372600"/>
            <a:ext cx="2911475" cy="493713"/>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05238" y="9372600"/>
            <a:ext cx="2911475" cy="493713"/>
          </a:xfrm>
          <a:prstGeom prst="rect">
            <a:avLst/>
          </a:prstGeom>
        </p:spPr>
        <p:txBody>
          <a:bodyPr vert="horz" lIns="91440" tIns="45720" rIns="91440" bIns="45720" rtlCol="0" anchor="b"/>
          <a:lstStyle>
            <a:lvl1pPr algn="r">
              <a:defRPr sz="1200"/>
            </a:lvl1pPr>
          </a:lstStyle>
          <a:p>
            <a:fld id="{BA173FE5-32F9-4DA6-A572-98CBB55D18AE}" type="slidenum">
              <a:rPr lang="en-GB" smtClean="0"/>
              <a:t>‹#›</a:t>
            </a:fld>
            <a:endParaRPr lang="en-GB"/>
          </a:p>
        </p:txBody>
      </p:sp>
    </p:spTree>
    <p:extLst>
      <p:ext uri="{BB962C8B-B14F-4D97-AF65-F5344CB8AC3E}">
        <p14:creationId xmlns:p14="http://schemas.microsoft.com/office/powerpoint/2010/main" val="22457192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718300" cy="9867900"/>
          </a:xfrm>
          <a:prstGeom prst="roundRect">
            <a:avLst>
              <a:gd name="adj" fmla="val 23"/>
            </a:avLst>
          </a:prstGeom>
          <a:solidFill>
            <a:srgbClr val="FFFFFF"/>
          </a:solidFill>
          <a:ln w="9525">
            <a:noFill/>
            <a:round/>
            <a:headEnd/>
            <a:tailEnd/>
          </a:ln>
          <a:effectLst/>
        </p:spPr>
        <p:txBody>
          <a:bodyPr wrap="none" anchor="ctr"/>
          <a:lstStyle/>
          <a:p>
            <a:pPr>
              <a:defRPr/>
            </a:pPr>
            <a:endParaRPr lang="en-GB"/>
          </a:p>
        </p:txBody>
      </p:sp>
      <p:sp>
        <p:nvSpPr>
          <p:cNvPr id="2050" name="Rectangle 2"/>
          <p:cNvSpPr>
            <a:spLocks noGrp="1" noChangeArrowheads="1"/>
          </p:cNvSpPr>
          <p:nvPr>
            <p:ph type="body"/>
          </p:nvPr>
        </p:nvSpPr>
        <p:spPr bwMode="auto">
          <a:xfrm>
            <a:off x="909638" y="4703763"/>
            <a:ext cx="4897437" cy="4603750"/>
          </a:xfrm>
          <a:prstGeom prst="rect">
            <a:avLst/>
          </a:prstGeom>
          <a:noFill/>
          <a:ln w="9525">
            <a:noFill/>
            <a:round/>
            <a:headEnd/>
            <a:tailEnd/>
          </a:ln>
          <a:effectLst/>
        </p:spPr>
        <p:txBody>
          <a:bodyPr vert="horz" wrap="square" lIns="63720" tIns="32040" rIns="63720" bIns="32040" numCol="1" anchor="t" anchorCtr="0" compatLnSpc="1">
            <a:prstTxWarp prst="textNoShape">
              <a:avLst/>
            </a:prstTxWarp>
          </a:bodyPr>
          <a:lstStyle/>
          <a:p>
            <a:pPr lvl="0"/>
            <a:endParaRPr lang="es-ES" noProof="0" smtClean="0"/>
          </a:p>
        </p:txBody>
      </p:sp>
      <p:sp>
        <p:nvSpPr>
          <p:cNvPr id="27652" name="Rectangle 3"/>
          <p:cNvSpPr>
            <a:spLocks noGrp="1" noRot="1" noChangeAspect="1" noChangeArrowheads="1"/>
          </p:cNvSpPr>
          <p:nvPr>
            <p:ph type="sldImg"/>
          </p:nvPr>
        </p:nvSpPr>
        <p:spPr bwMode="auto">
          <a:xfrm>
            <a:off x="814388" y="679450"/>
            <a:ext cx="5091112" cy="3817938"/>
          </a:xfrm>
          <a:prstGeom prst="rect">
            <a:avLst/>
          </a:prstGeom>
          <a:noFill/>
          <a:ln w="12600">
            <a:solidFill>
              <a:srgbClr val="000000"/>
            </a:solidFill>
            <a:miter lim="800000"/>
            <a:headEnd/>
            <a:tailEnd/>
          </a:ln>
        </p:spPr>
      </p:sp>
    </p:spTree>
    <p:extLst>
      <p:ext uri="{BB962C8B-B14F-4D97-AF65-F5344CB8AC3E}">
        <p14:creationId xmlns:p14="http://schemas.microsoft.com/office/powerpoint/2010/main" val="2976962047"/>
      </p:ext>
    </p:extLst>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8674" name="Rectangle 1"/>
          <p:cNvSpPr>
            <a:spLocks noGrp="1" noRot="1" noChangeAspect="1" noChangeArrowheads="1" noTextEdit="1"/>
          </p:cNvSpPr>
          <p:nvPr>
            <p:ph type="sldImg"/>
          </p:nvPr>
        </p:nvSpPr>
        <p:spPr>
          <a:xfrm>
            <a:off x="814388" y="679450"/>
            <a:ext cx="5092700" cy="3819525"/>
          </a:xfrm>
          <a:solidFill>
            <a:srgbClr val="FFFFFF"/>
          </a:solidFill>
          <a:ln/>
        </p:spPr>
      </p:sp>
      <p:sp>
        <p:nvSpPr>
          <p:cNvPr id="28675" name="Rectangle 2"/>
          <p:cNvSpPr>
            <a:spLocks noGrp="1" noChangeArrowheads="1"/>
          </p:cNvSpPr>
          <p:nvPr>
            <p:ph type="body" idx="1"/>
          </p:nvPr>
        </p:nvSpPr>
        <p:spPr>
          <a:xfrm>
            <a:off x="909638" y="4703763"/>
            <a:ext cx="4899025" cy="4606925"/>
          </a:xfrm>
          <a:noFill/>
          <a:ln/>
        </p:spPr>
        <p:txBody>
          <a:bodyPr wrap="none" anchor="ctr"/>
          <a:lstStyle/>
          <a:p>
            <a:endParaRPr lang="es-E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6" name="Text Box 1"/>
          <p:cNvSpPr txBox="1">
            <a:spLocks noChangeArrowheads="1"/>
          </p:cNvSpPr>
          <p:nvPr/>
        </p:nvSpPr>
        <p:spPr bwMode="auto">
          <a:xfrm>
            <a:off x="814388" y="679450"/>
            <a:ext cx="5092700" cy="3819525"/>
          </a:xfrm>
          <a:prstGeom prst="rect">
            <a:avLst/>
          </a:prstGeom>
          <a:solidFill>
            <a:srgbClr val="FFFFFF"/>
          </a:solidFill>
          <a:ln w="9525">
            <a:solidFill>
              <a:srgbClr val="000000"/>
            </a:solidFill>
            <a:miter lim="800000"/>
            <a:headEnd/>
            <a:tailEnd/>
          </a:ln>
        </p:spPr>
        <p:txBody>
          <a:bodyPr wrap="none" anchor="ctr"/>
          <a:lstStyle/>
          <a:p>
            <a:pPr>
              <a:buClr>
                <a:srgbClr val="FFFFFF"/>
              </a:buClr>
            </a:pPr>
            <a:endParaRPr lang="fr-FR"/>
          </a:p>
        </p:txBody>
      </p:sp>
      <p:sp>
        <p:nvSpPr>
          <p:cNvPr id="31747" name="Text Box 2"/>
          <p:cNvSpPr>
            <a:spLocks noGrp="1" noChangeArrowheads="1"/>
          </p:cNvSpPr>
          <p:nvPr>
            <p:ph type="body"/>
          </p:nvPr>
        </p:nvSpPr>
        <p:spPr>
          <a:xfrm>
            <a:off x="909638" y="4703763"/>
            <a:ext cx="4899025" cy="4606925"/>
          </a:xfrm>
          <a:noFill/>
          <a:ln/>
        </p:spPr>
        <p:txBody>
          <a:bodyPr anchor="ctr" anchorCtr="1"/>
          <a:lstStyle/>
          <a:p>
            <a:pPr>
              <a:spcBef>
                <a:spcPts val="4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7890" name="Text Box 1"/>
          <p:cNvSpPr txBox="1">
            <a:spLocks noChangeArrowheads="1"/>
          </p:cNvSpPr>
          <p:nvPr/>
        </p:nvSpPr>
        <p:spPr bwMode="auto">
          <a:xfrm>
            <a:off x="814388" y="679450"/>
            <a:ext cx="5092700" cy="3819525"/>
          </a:xfrm>
          <a:prstGeom prst="rect">
            <a:avLst/>
          </a:prstGeom>
          <a:solidFill>
            <a:srgbClr val="FFFFFF"/>
          </a:solidFill>
          <a:ln w="9525">
            <a:solidFill>
              <a:srgbClr val="000000"/>
            </a:solidFill>
            <a:miter lim="800000"/>
            <a:headEnd/>
            <a:tailEnd/>
          </a:ln>
        </p:spPr>
        <p:txBody>
          <a:bodyPr wrap="none" anchor="ctr"/>
          <a:lstStyle/>
          <a:p>
            <a:pPr>
              <a:buClr>
                <a:srgbClr val="FFFFFF"/>
              </a:buClr>
            </a:pPr>
            <a:endParaRPr lang="fr-FR"/>
          </a:p>
        </p:txBody>
      </p:sp>
      <p:sp>
        <p:nvSpPr>
          <p:cNvPr id="37891" name="Text Box 2"/>
          <p:cNvSpPr>
            <a:spLocks noGrp="1" noChangeArrowheads="1"/>
          </p:cNvSpPr>
          <p:nvPr>
            <p:ph type="body"/>
          </p:nvPr>
        </p:nvSpPr>
        <p:spPr>
          <a:xfrm>
            <a:off x="909638" y="4703763"/>
            <a:ext cx="4899025" cy="4606925"/>
          </a:xfrm>
          <a:noFill/>
          <a:ln/>
        </p:spPr>
        <p:txBody>
          <a:bodyPr anchor="ctr" anchorCtr="1"/>
          <a:lstStyle/>
          <a:p>
            <a:pPr>
              <a:spcBef>
                <a:spcPts val="4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US" smtClean="0">
              <a:ea typeface="DejaVu Sans"/>
              <a:cs typeface="DejaVu San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7890" name="Text Box 1"/>
          <p:cNvSpPr txBox="1">
            <a:spLocks noChangeArrowheads="1"/>
          </p:cNvSpPr>
          <p:nvPr/>
        </p:nvSpPr>
        <p:spPr bwMode="auto">
          <a:xfrm>
            <a:off x="814388" y="679450"/>
            <a:ext cx="5092700" cy="3819525"/>
          </a:xfrm>
          <a:prstGeom prst="rect">
            <a:avLst/>
          </a:prstGeom>
          <a:solidFill>
            <a:srgbClr val="FFFFFF"/>
          </a:solidFill>
          <a:ln w="9525">
            <a:solidFill>
              <a:srgbClr val="000000"/>
            </a:solidFill>
            <a:miter lim="800000"/>
            <a:headEnd/>
            <a:tailEnd/>
          </a:ln>
        </p:spPr>
        <p:txBody>
          <a:bodyPr wrap="none" anchor="ctr"/>
          <a:lstStyle/>
          <a:p>
            <a:pPr>
              <a:buClr>
                <a:srgbClr val="FFFFFF"/>
              </a:buClr>
            </a:pPr>
            <a:endParaRPr lang="fr-FR"/>
          </a:p>
        </p:txBody>
      </p:sp>
      <p:sp>
        <p:nvSpPr>
          <p:cNvPr id="37891" name="Text Box 2"/>
          <p:cNvSpPr>
            <a:spLocks noGrp="1" noChangeArrowheads="1"/>
          </p:cNvSpPr>
          <p:nvPr>
            <p:ph type="body"/>
          </p:nvPr>
        </p:nvSpPr>
        <p:spPr>
          <a:xfrm>
            <a:off x="909638" y="4703763"/>
            <a:ext cx="4899025" cy="4606925"/>
          </a:xfrm>
          <a:noFill/>
          <a:ln/>
        </p:spPr>
        <p:txBody>
          <a:bodyPr anchor="ctr" anchorCtr="1"/>
          <a:lstStyle/>
          <a:p>
            <a:pPr>
              <a:spcBef>
                <a:spcPts val="4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US" smtClean="0">
              <a:ea typeface="DejaVu Sans"/>
              <a:cs typeface="DejaVu San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7890" name="Text Box 1"/>
          <p:cNvSpPr txBox="1">
            <a:spLocks noChangeArrowheads="1"/>
          </p:cNvSpPr>
          <p:nvPr/>
        </p:nvSpPr>
        <p:spPr bwMode="auto">
          <a:xfrm>
            <a:off x="814388" y="679450"/>
            <a:ext cx="5092700" cy="3819525"/>
          </a:xfrm>
          <a:prstGeom prst="rect">
            <a:avLst/>
          </a:prstGeom>
          <a:solidFill>
            <a:srgbClr val="FFFFFF"/>
          </a:solidFill>
          <a:ln w="9525">
            <a:solidFill>
              <a:srgbClr val="000000"/>
            </a:solidFill>
            <a:miter lim="800000"/>
            <a:headEnd/>
            <a:tailEnd/>
          </a:ln>
        </p:spPr>
        <p:txBody>
          <a:bodyPr wrap="none" anchor="ctr"/>
          <a:lstStyle/>
          <a:p>
            <a:pPr>
              <a:buClr>
                <a:srgbClr val="FFFFFF"/>
              </a:buClr>
            </a:pPr>
            <a:endParaRPr lang="fr-FR"/>
          </a:p>
        </p:txBody>
      </p:sp>
      <p:sp>
        <p:nvSpPr>
          <p:cNvPr id="37891" name="Text Box 2"/>
          <p:cNvSpPr>
            <a:spLocks noGrp="1" noChangeArrowheads="1"/>
          </p:cNvSpPr>
          <p:nvPr>
            <p:ph type="body"/>
          </p:nvPr>
        </p:nvSpPr>
        <p:spPr>
          <a:xfrm>
            <a:off x="909638" y="4703763"/>
            <a:ext cx="4899025" cy="4606925"/>
          </a:xfrm>
          <a:noFill/>
          <a:ln/>
        </p:spPr>
        <p:txBody>
          <a:bodyPr anchor="ctr" anchorCtr="1"/>
          <a:lstStyle/>
          <a:p>
            <a:pPr>
              <a:spcBef>
                <a:spcPts val="4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US" smtClean="0">
              <a:ea typeface="DejaVu Sans"/>
              <a:cs typeface="DejaVu San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6" name="Text Box 1"/>
          <p:cNvSpPr txBox="1">
            <a:spLocks noChangeArrowheads="1"/>
          </p:cNvSpPr>
          <p:nvPr/>
        </p:nvSpPr>
        <p:spPr bwMode="auto">
          <a:xfrm>
            <a:off x="814388" y="679450"/>
            <a:ext cx="5092700" cy="3819525"/>
          </a:xfrm>
          <a:prstGeom prst="rect">
            <a:avLst/>
          </a:prstGeom>
          <a:solidFill>
            <a:srgbClr val="FFFFFF"/>
          </a:solidFill>
          <a:ln w="9525">
            <a:solidFill>
              <a:srgbClr val="000000"/>
            </a:solidFill>
            <a:miter lim="800000"/>
            <a:headEnd/>
            <a:tailEnd/>
          </a:ln>
        </p:spPr>
        <p:txBody>
          <a:bodyPr wrap="none" anchor="ctr"/>
          <a:lstStyle/>
          <a:p>
            <a:pPr>
              <a:buClr>
                <a:srgbClr val="FFFFFF"/>
              </a:buClr>
            </a:pPr>
            <a:endParaRPr lang="fr-FR"/>
          </a:p>
        </p:txBody>
      </p:sp>
      <p:sp>
        <p:nvSpPr>
          <p:cNvPr id="31747" name="Text Box 2"/>
          <p:cNvSpPr>
            <a:spLocks noGrp="1" noChangeArrowheads="1"/>
          </p:cNvSpPr>
          <p:nvPr>
            <p:ph type="body"/>
          </p:nvPr>
        </p:nvSpPr>
        <p:spPr>
          <a:xfrm>
            <a:off x="909638" y="4703763"/>
            <a:ext cx="4899025" cy="4606925"/>
          </a:xfrm>
          <a:noFill/>
          <a:ln/>
        </p:spPr>
        <p:txBody>
          <a:bodyPr anchor="ctr" anchorCtr="1"/>
          <a:lstStyle/>
          <a:p>
            <a:pPr>
              <a:spcBef>
                <a:spcPts val="4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8" name="Text Box 1"/>
          <p:cNvSpPr txBox="1">
            <a:spLocks noChangeArrowheads="1"/>
          </p:cNvSpPr>
          <p:nvPr/>
        </p:nvSpPr>
        <p:spPr bwMode="auto">
          <a:xfrm>
            <a:off x="814388" y="679450"/>
            <a:ext cx="5092700" cy="3819525"/>
          </a:xfrm>
          <a:prstGeom prst="rect">
            <a:avLst/>
          </a:prstGeom>
          <a:solidFill>
            <a:srgbClr val="FFFFFF"/>
          </a:solidFill>
          <a:ln w="9525">
            <a:solidFill>
              <a:srgbClr val="000000"/>
            </a:solidFill>
            <a:miter lim="800000"/>
            <a:headEnd/>
            <a:tailEnd/>
          </a:ln>
        </p:spPr>
        <p:txBody>
          <a:bodyPr wrap="none" anchor="ctr"/>
          <a:lstStyle/>
          <a:p>
            <a:pPr>
              <a:buClr>
                <a:srgbClr val="FFFFFF"/>
              </a:buClr>
            </a:pPr>
            <a:endParaRPr lang="fr-FR"/>
          </a:p>
        </p:txBody>
      </p:sp>
      <p:sp>
        <p:nvSpPr>
          <p:cNvPr id="29699" name="Text Box 2"/>
          <p:cNvSpPr>
            <a:spLocks noGrp="1" noChangeArrowheads="1"/>
          </p:cNvSpPr>
          <p:nvPr>
            <p:ph type="body"/>
          </p:nvPr>
        </p:nvSpPr>
        <p:spPr>
          <a:xfrm>
            <a:off x="909638" y="4703763"/>
            <a:ext cx="4899025" cy="4606925"/>
          </a:xfrm>
          <a:noFill/>
          <a:ln/>
        </p:spPr>
        <p:txBody>
          <a:bodyPr anchor="ctr" anchorCtr="1"/>
          <a:lstStyle/>
          <a:p>
            <a:pPr>
              <a:spcBef>
                <a:spcPts val="4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US" dirty="0" smtClean="0">
              <a:sym typeface="Wingdings" pitchFamily="2" charset="2"/>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6" name="Text Box 1"/>
          <p:cNvSpPr txBox="1">
            <a:spLocks noChangeArrowheads="1"/>
          </p:cNvSpPr>
          <p:nvPr/>
        </p:nvSpPr>
        <p:spPr bwMode="auto">
          <a:xfrm>
            <a:off x="814388" y="679450"/>
            <a:ext cx="5092700" cy="3819525"/>
          </a:xfrm>
          <a:prstGeom prst="rect">
            <a:avLst/>
          </a:prstGeom>
          <a:solidFill>
            <a:srgbClr val="FFFFFF"/>
          </a:solidFill>
          <a:ln w="9525">
            <a:solidFill>
              <a:srgbClr val="000000"/>
            </a:solidFill>
            <a:miter lim="800000"/>
            <a:headEnd/>
            <a:tailEnd/>
          </a:ln>
        </p:spPr>
        <p:txBody>
          <a:bodyPr wrap="none" anchor="ctr"/>
          <a:lstStyle/>
          <a:p>
            <a:pPr>
              <a:buClr>
                <a:srgbClr val="FFFFFF"/>
              </a:buClr>
            </a:pPr>
            <a:endParaRPr lang="fr-FR"/>
          </a:p>
        </p:txBody>
      </p:sp>
      <p:sp>
        <p:nvSpPr>
          <p:cNvPr id="31747" name="Text Box 2"/>
          <p:cNvSpPr>
            <a:spLocks noGrp="1" noChangeArrowheads="1"/>
          </p:cNvSpPr>
          <p:nvPr>
            <p:ph type="body"/>
          </p:nvPr>
        </p:nvSpPr>
        <p:spPr>
          <a:xfrm>
            <a:off x="909638" y="4703763"/>
            <a:ext cx="4899025" cy="4606925"/>
          </a:xfrm>
          <a:noFill/>
          <a:ln/>
        </p:spPr>
        <p:txBody>
          <a:bodyPr anchor="ctr" anchorCtr="1"/>
          <a:lstStyle/>
          <a:p>
            <a:pPr>
              <a:spcBef>
                <a:spcPts val="4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8" name="Text Box 1"/>
          <p:cNvSpPr txBox="1">
            <a:spLocks noChangeArrowheads="1"/>
          </p:cNvSpPr>
          <p:nvPr/>
        </p:nvSpPr>
        <p:spPr bwMode="auto">
          <a:xfrm>
            <a:off x="814388" y="679450"/>
            <a:ext cx="5092700" cy="3819525"/>
          </a:xfrm>
          <a:prstGeom prst="rect">
            <a:avLst/>
          </a:prstGeom>
          <a:solidFill>
            <a:srgbClr val="FFFFFF"/>
          </a:solidFill>
          <a:ln w="9525">
            <a:solidFill>
              <a:srgbClr val="000000"/>
            </a:solidFill>
            <a:miter lim="800000"/>
            <a:headEnd/>
            <a:tailEnd/>
          </a:ln>
        </p:spPr>
        <p:txBody>
          <a:bodyPr wrap="none" anchor="ctr"/>
          <a:lstStyle/>
          <a:p>
            <a:pPr>
              <a:buClr>
                <a:srgbClr val="FFFFFF"/>
              </a:buClr>
            </a:pPr>
            <a:endParaRPr lang="fr-FR"/>
          </a:p>
        </p:txBody>
      </p:sp>
      <p:sp>
        <p:nvSpPr>
          <p:cNvPr id="29699" name="Text Box 2"/>
          <p:cNvSpPr>
            <a:spLocks noGrp="1" noChangeArrowheads="1"/>
          </p:cNvSpPr>
          <p:nvPr>
            <p:ph type="body"/>
          </p:nvPr>
        </p:nvSpPr>
        <p:spPr>
          <a:xfrm>
            <a:off x="909638" y="4703763"/>
            <a:ext cx="4899025" cy="4606925"/>
          </a:xfrm>
          <a:noFill/>
          <a:ln/>
        </p:spPr>
        <p:txBody>
          <a:bodyPr anchor="ctr" anchorCtr="1"/>
          <a:lstStyle/>
          <a:p>
            <a:pPr>
              <a:spcBef>
                <a:spcPts val="4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US" dirty="0" smtClean="0">
              <a:sym typeface="Wingdings" pitchFamily="2" charset="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8" name="Text Box 1"/>
          <p:cNvSpPr txBox="1">
            <a:spLocks noChangeArrowheads="1"/>
          </p:cNvSpPr>
          <p:nvPr/>
        </p:nvSpPr>
        <p:spPr bwMode="auto">
          <a:xfrm>
            <a:off x="814388" y="679450"/>
            <a:ext cx="5092700" cy="3819525"/>
          </a:xfrm>
          <a:prstGeom prst="rect">
            <a:avLst/>
          </a:prstGeom>
          <a:solidFill>
            <a:srgbClr val="FFFFFF"/>
          </a:solidFill>
          <a:ln w="9525">
            <a:solidFill>
              <a:srgbClr val="000000"/>
            </a:solidFill>
            <a:miter lim="800000"/>
            <a:headEnd/>
            <a:tailEnd/>
          </a:ln>
        </p:spPr>
        <p:txBody>
          <a:bodyPr wrap="none" anchor="ctr"/>
          <a:lstStyle/>
          <a:p>
            <a:pPr>
              <a:buClr>
                <a:srgbClr val="FFFFFF"/>
              </a:buClr>
            </a:pPr>
            <a:endParaRPr lang="fr-FR"/>
          </a:p>
        </p:txBody>
      </p:sp>
      <p:sp>
        <p:nvSpPr>
          <p:cNvPr id="29699" name="Text Box 2"/>
          <p:cNvSpPr>
            <a:spLocks noGrp="1" noChangeArrowheads="1"/>
          </p:cNvSpPr>
          <p:nvPr>
            <p:ph type="body"/>
          </p:nvPr>
        </p:nvSpPr>
        <p:spPr>
          <a:xfrm>
            <a:off x="909638" y="4703763"/>
            <a:ext cx="4899025" cy="4606925"/>
          </a:xfrm>
          <a:noFill/>
          <a:ln/>
        </p:spPr>
        <p:txBody>
          <a:bodyPr anchor="ctr" anchorCtr="1"/>
          <a:lstStyle/>
          <a:p>
            <a:pPr>
              <a:spcBef>
                <a:spcPts val="4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US" dirty="0" smtClean="0">
              <a:sym typeface="Wingdings" pitchFamily="2" charset="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8" name="Text Box 1"/>
          <p:cNvSpPr txBox="1">
            <a:spLocks noChangeArrowheads="1"/>
          </p:cNvSpPr>
          <p:nvPr/>
        </p:nvSpPr>
        <p:spPr bwMode="auto">
          <a:xfrm>
            <a:off x="814388" y="679450"/>
            <a:ext cx="5092700" cy="3819525"/>
          </a:xfrm>
          <a:prstGeom prst="rect">
            <a:avLst/>
          </a:prstGeom>
          <a:solidFill>
            <a:srgbClr val="FFFFFF"/>
          </a:solidFill>
          <a:ln w="9525">
            <a:solidFill>
              <a:srgbClr val="000000"/>
            </a:solidFill>
            <a:miter lim="800000"/>
            <a:headEnd/>
            <a:tailEnd/>
          </a:ln>
        </p:spPr>
        <p:txBody>
          <a:bodyPr wrap="none" anchor="ctr"/>
          <a:lstStyle/>
          <a:p>
            <a:pPr>
              <a:buClr>
                <a:srgbClr val="FFFFFF"/>
              </a:buClr>
            </a:pPr>
            <a:endParaRPr lang="fr-FR"/>
          </a:p>
        </p:txBody>
      </p:sp>
      <p:sp>
        <p:nvSpPr>
          <p:cNvPr id="29699" name="Text Box 2"/>
          <p:cNvSpPr>
            <a:spLocks noGrp="1" noChangeArrowheads="1"/>
          </p:cNvSpPr>
          <p:nvPr>
            <p:ph type="body"/>
          </p:nvPr>
        </p:nvSpPr>
        <p:spPr>
          <a:xfrm>
            <a:off x="909638" y="4703763"/>
            <a:ext cx="4899025" cy="4606925"/>
          </a:xfrm>
          <a:noFill/>
          <a:ln/>
        </p:spPr>
        <p:txBody>
          <a:bodyPr anchor="ctr" anchorCtr="1"/>
          <a:lstStyle/>
          <a:p>
            <a:pPr>
              <a:spcBef>
                <a:spcPts val="4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US" dirty="0" smtClean="0">
              <a:sym typeface="Wingdings" pitchFamily="2" charset="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6" name="Text Box 1"/>
          <p:cNvSpPr txBox="1">
            <a:spLocks noChangeArrowheads="1"/>
          </p:cNvSpPr>
          <p:nvPr/>
        </p:nvSpPr>
        <p:spPr bwMode="auto">
          <a:xfrm>
            <a:off x="814388" y="679450"/>
            <a:ext cx="5092700" cy="3819525"/>
          </a:xfrm>
          <a:prstGeom prst="rect">
            <a:avLst/>
          </a:prstGeom>
          <a:solidFill>
            <a:srgbClr val="FFFFFF"/>
          </a:solidFill>
          <a:ln w="9525">
            <a:solidFill>
              <a:srgbClr val="000000"/>
            </a:solidFill>
            <a:miter lim="800000"/>
            <a:headEnd/>
            <a:tailEnd/>
          </a:ln>
        </p:spPr>
        <p:txBody>
          <a:bodyPr wrap="none" anchor="ctr"/>
          <a:lstStyle/>
          <a:p>
            <a:pPr>
              <a:buClr>
                <a:srgbClr val="FFFFFF"/>
              </a:buClr>
            </a:pPr>
            <a:endParaRPr lang="fr-FR"/>
          </a:p>
        </p:txBody>
      </p:sp>
      <p:sp>
        <p:nvSpPr>
          <p:cNvPr id="31747" name="Text Box 2"/>
          <p:cNvSpPr>
            <a:spLocks noGrp="1" noChangeArrowheads="1"/>
          </p:cNvSpPr>
          <p:nvPr>
            <p:ph type="body"/>
          </p:nvPr>
        </p:nvSpPr>
        <p:spPr>
          <a:xfrm>
            <a:off x="909638" y="4703763"/>
            <a:ext cx="4899025" cy="4606925"/>
          </a:xfrm>
          <a:noFill/>
          <a:ln/>
        </p:spPr>
        <p:txBody>
          <a:bodyPr anchor="ctr" anchorCtr="1"/>
          <a:lstStyle/>
          <a:p>
            <a:pPr>
              <a:spcBef>
                <a:spcPts val="4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8" name="Text Box 1"/>
          <p:cNvSpPr txBox="1">
            <a:spLocks noChangeArrowheads="1"/>
          </p:cNvSpPr>
          <p:nvPr/>
        </p:nvSpPr>
        <p:spPr bwMode="auto">
          <a:xfrm>
            <a:off x="814388" y="679450"/>
            <a:ext cx="5092700" cy="3819525"/>
          </a:xfrm>
          <a:prstGeom prst="rect">
            <a:avLst/>
          </a:prstGeom>
          <a:solidFill>
            <a:srgbClr val="FFFFFF"/>
          </a:solidFill>
          <a:ln w="9525">
            <a:solidFill>
              <a:srgbClr val="000000"/>
            </a:solidFill>
            <a:miter lim="800000"/>
            <a:headEnd/>
            <a:tailEnd/>
          </a:ln>
        </p:spPr>
        <p:txBody>
          <a:bodyPr wrap="none" anchor="ctr"/>
          <a:lstStyle/>
          <a:p>
            <a:pPr>
              <a:buClr>
                <a:srgbClr val="FFFFFF"/>
              </a:buClr>
            </a:pPr>
            <a:endParaRPr lang="fr-FR"/>
          </a:p>
        </p:txBody>
      </p:sp>
      <p:sp>
        <p:nvSpPr>
          <p:cNvPr id="29699" name="Text Box 2"/>
          <p:cNvSpPr>
            <a:spLocks noGrp="1" noChangeArrowheads="1"/>
          </p:cNvSpPr>
          <p:nvPr>
            <p:ph type="body"/>
          </p:nvPr>
        </p:nvSpPr>
        <p:spPr>
          <a:xfrm>
            <a:off x="909638" y="4703763"/>
            <a:ext cx="4899025" cy="4606925"/>
          </a:xfrm>
          <a:noFill/>
          <a:ln/>
        </p:spPr>
        <p:txBody>
          <a:bodyPr anchor="ctr" anchorCtr="1"/>
          <a:lstStyle/>
          <a:p>
            <a:pPr>
              <a:spcBef>
                <a:spcPts val="4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US" dirty="0" smtClean="0">
              <a:sym typeface="Wingdings" pitchFamily="2" charset="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5842" name="Text Box 1"/>
          <p:cNvSpPr txBox="1">
            <a:spLocks noChangeArrowheads="1"/>
          </p:cNvSpPr>
          <p:nvPr/>
        </p:nvSpPr>
        <p:spPr bwMode="auto">
          <a:xfrm>
            <a:off x="814388" y="679450"/>
            <a:ext cx="5092700" cy="3819525"/>
          </a:xfrm>
          <a:prstGeom prst="rect">
            <a:avLst/>
          </a:prstGeom>
          <a:solidFill>
            <a:srgbClr val="FFFFFF"/>
          </a:solidFill>
          <a:ln w="9525">
            <a:solidFill>
              <a:srgbClr val="000000"/>
            </a:solidFill>
            <a:miter lim="800000"/>
            <a:headEnd/>
            <a:tailEnd/>
          </a:ln>
        </p:spPr>
        <p:txBody>
          <a:bodyPr wrap="none" anchor="ctr"/>
          <a:lstStyle/>
          <a:p>
            <a:pPr>
              <a:buClr>
                <a:srgbClr val="FFFFFF"/>
              </a:buClr>
            </a:pPr>
            <a:endParaRPr lang="fr-FR"/>
          </a:p>
        </p:txBody>
      </p:sp>
      <p:sp>
        <p:nvSpPr>
          <p:cNvPr id="35843" name="Text Box 2"/>
          <p:cNvSpPr>
            <a:spLocks noGrp="1" noChangeArrowheads="1"/>
          </p:cNvSpPr>
          <p:nvPr>
            <p:ph type="body"/>
          </p:nvPr>
        </p:nvSpPr>
        <p:spPr>
          <a:xfrm>
            <a:off x="909638" y="4703763"/>
            <a:ext cx="4899025" cy="4606925"/>
          </a:xfrm>
          <a:noFill/>
          <a:ln/>
        </p:spPr>
        <p:txBody>
          <a:bodyPr anchor="ctr" anchorCtr="1"/>
          <a:lstStyle/>
          <a:p>
            <a:pPr>
              <a:spcBef>
                <a:spcPts val="4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5842" name="Text Box 1"/>
          <p:cNvSpPr txBox="1">
            <a:spLocks noChangeArrowheads="1"/>
          </p:cNvSpPr>
          <p:nvPr/>
        </p:nvSpPr>
        <p:spPr bwMode="auto">
          <a:xfrm>
            <a:off x="814388" y="679450"/>
            <a:ext cx="5092700" cy="3819525"/>
          </a:xfrm>
          <a:prstGeom prst="rect">
            <a:avLst/>
          </a:prstGeom>
          <a:solidFill>
            <a:srgbClr val="FFFFFF"/>
          </a:solidFill>
          <a:ln w="9525">
            <a:solidFill>
              <a:srgbClr val="000000"/>
            </a:solidFill>
            <a:miter lim="800000"/>
            <a:headEnd/>
            <a:tailEnd/>
          </a:ln>
        </p:spPr>
        <p:txBody>
          <a:bodyPr wrap="none" anchor="ctr"/>
          <a:lstStyle/>
          <a:p>
            <a:pPr>
              <a:buClr>
                <a:srgbClr val="FFFFFF"/>
              </a:buClr>
            </a:pPr>
            <a:endParaRPr lang="fr-FR"/>
          </a:p>
        </p:txBody>
      </p:sp>
      <p:sp>
        <p:nvSpPr>
          <p:cNvPr id="35843" name="Text Box 2"/>
          <p:cNvSpPr>
            <a:spLocks noGrp="1" noChangeArrowheads="1"/>
          </p:cNvSpPr>
          <p:nvPr>
            <p:ph type="body"/>
          </p:nvPr>
        </p:nvSpPr>
        <p:spPr>
          <a:xfrm>
            <a:off x="909638" y="4703763"/>
            <a:ext cx="4899025" cy="4606925"/>
          </a:xfrm>
          <a:noFill/>
          <a:ln/>
        </p:spPr>
        <p:txBody>
          <a:bodyPr anchor="ctr" anchorCtr="1"/>
          <a:lstStyle/>
          <a:p>
            <a:pPr>
              <a:spcBef>
                <a:spcPts val="4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7890" name="Text Box 1"/>
          <p:cNvSpPr txBox="1">
            <a:spLocks noChangeArrowheads="1"/>
          </p:cNvSpPr>
          <p:nvPr/>
        </p:nvSpPr>
        <p:spPr bwMode="auto">
          <a:xfrm>
            <a:off x="814388" y="679450"/>
            <a:ext cx="5092700" cy="3819525"/>
          </a:xfrm>
          <a:prstGeom prst="rect">
            <a:avLst/>
          </a:prstGeom>
          <a:solidFill>
            <a:srgbClr val="FFFFFF"/>
          </a:solidFill>
          <a:ln w="9525">
            <a:solidFill>
              <a:srgbClr val="000000"/>
            </a:solidFill>
            <a:miter lim="800000"/>
            <a:headEnd/>
            <a:tailEnd/>
          </a:ln>
        </p:spPr>
        <p:txBody>
          <a:bodyPr wrap="none" anchor="ctr"/>
          <a:lstStyle/>
          <a:p>
            <a:pPr>
              <a:buClr>
                <a:srgbClr val="FFFFFF"/>
              </a:buClr>
            </a:pPr>
            <a:endParaRPr lang="fr-FR"/>
          </a:p>
        </p:txBody>
      </p:sp>
      <p:sp>
        <p:nvSpPr>
          <p:cNvPr id="37891" name="Text Box 2"/>
          <p:cNvSpPr>
            <a:spLocks noGrp="1" noChangeArrowheads="1"/>
          </p:cNvSpPr>
          <p:nvPr>
            <p:ph type="body"/>
          </p:nvPr>
        </p:nvSpPr>
        <p:spPr>
          <a:xfrm>
            <a:off x="909638" y="4703763"/>
            <a:ext cx="4899025" cy="4606925"/>
          </a:xfrm>
          <a:noFill/>
          <a:ln/>
        </p:spPr>
        <p:txBody>
          <a:bodyPr anchor="ctr" anchorCtr="1"/>
          <a:lstStyle/>
          <a:p>
            <a:pPr>
              <a:spcBef>
                <a:spcPts val="45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US" smtClean="0">
              <a:ea typeface="DejaVu Sans"/>
              <a:cs typeface="DejaVu San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1788" y="304800"/>
            <a:ext cx="2108200" cy="5789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52425" y="304800"/>
            <a:ext cx="6176963" cy="5789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352425" y="304800"/>
            <a:ext cx="8437563" cy="531813"/>
          </a:xfrm>
        </p:spPr>
        <p:txBody>
          <a:bodyPr/>
          <a:lstStyle/>
          <a:p>
            <a:r>
              <a:rPr lang="en-US" smtClean="0"/>
              <a:t>Click to edit Master title style</a:t>
            </a:r>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52425" y="1066800"/>
            <a:ext cx="4141788" cy="5027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066800"/>
            <a:ext cx="4143375" cy="5027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w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352425" y="304800"/>
            <a:ext cx="8437563" cy="531813"/>
          </a:xfrm>
          <a:prstGeom prst="rect">
            <a:avLst/>
          </a:prstGeom>
          <a:noFill/>
          <a:ln w="9525">
            <a:noFill/>
            <a:round/>
            <a:headEnd/>
            <a:tailEnd/>
          </a:ln>
        </p:spPr>
        <p:txBody>
          <a:bodyPr vert="horz" wrap="square" lIns="90360" tIns="44280" rIns="90360" bIns="44280" numCol="1" anchor="ctr" anchorCtr="0" compatLnSpc="1">
            <a:prstTxWarp prst="textNoShape">
              <a:avLst/>
            </a:prstTxWarp>
          </a:bodyPr>
          <a:lstStyle/>
          <a:p>
            <a:pPr lvl="0"/>
            <a:r>
              <a:rPr lang="en-GB" smtClean="0"/>
              <a:t>Click to edit the title text format</a:t>
            </a:r>
          </a:p>
        </p:txBody>
      </p:sp>
      <p:sp>
        <p:nvSpPr>
          <p:cNvPr id="1027" name="Rectangle 2"/>
          <p:cNvSpPr>
            <a:spLocks noGrp="1" noChangeArrowheads="1"/>
          </p:cNvSpPr>
          <p:nvPr>
            <p:ph type="body" idx="1"/>
          </p:nvPr>
        </p:nvSpPr>
        <p:spPr bwMode="auto">
          <a:xfrm>
            <a:off x="352425" y="1066800"/>
            <a:ext cx="8437563" cy="5027613"/>
          </a:xfrm>
          <a:prstGeom prst="rect">
            <a:avLst/>
          </a:prstGeom>
          <a:noFill/>
          <a:ln w="9525">
            <a:noFill/>
            <a:round/>
            <a:headEnd/>
            <a:tailEnd/>
          </a:ln>
        </p:spPr>
        <p:txBody>
          <a:bodyPr vert="horz" wrap="square" lIns="90360" tIns="44280" rIns="90360" bIns="442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2" name="Rectangle 3"/>
          <p:cNvSpPr>
            <a:spLocks noChangeArrowheads="1"/>
          </p:cNvSpPr>
          <p:nvPr/>
        </p:nvSpPr>
        <p:spPr bwMode="auto">
          <a:xfrm>
            <a:off x="7021513" y="6203950"/>
            <a:ext cx="1331912" cy="454025"/>
          </a:xfrm>
          <a:prstGeom prst="rect">
            <a:avLst/>
          </a:prstGeom>
          <a:noFill/>
          <a:ln w="9525">
            <a:noFill/>
            <a:round/>
            <a:headEnd/>
            <a:tailEnd/>
          </a:ln>
          <a:effectLst/>
        </p:spPr>
        <p:txBody>
          <a:bodyPr wrap="none" lIns="90360" tIns="44280" rIns="90360" bIns="44280">
            <a:spAutoFit/>
          </a:bodyPr>
          <a:lstStyle/>
          <a:p>
            <a:pPr>
              <a:lnSpc>
                <a:spcPct val="100000"/>
              </a:lnSpc>
              <a:buClr>
                <a:srgbClr val="114FFB"/>
              </a:buClr>
              <a:buFont typeface="Arial Black"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a:solidFill>
                  <a:srgbClr val="114FFB"/>
                </a:solidFill>
                <a:latin typeface="Arial Black" pitchFamily="34" charset="0"/>
              </a:rPr>
              <a:t>ECMWF</a:t>
            </a:r>
          </a:p>
        </p:txBody>
      </p:sp>
      <p:sp>
        <p:nvSpPr>
          <p:cNvPr id="1028" name="AutoShape 4"/>
          <p:cNvSpPr>
            <a:spLocks noChangeArrowheads="1"/>
          </p:cNvSpPr>
          <p:nvPr/>
        </p:nvSpPr>
        <p:spPr bwMode="auto">
          <a:xfrm>
            <a:off x="301625" y="6348413"/>
            <a:ext cx="6604000" cy="228600"/>
          </a:xfrm>
          <a:prstGeom prst="parallelogram">
            <a:avLst>
              <a:gd name="adj" fmla="val 56039"/>
            </a:avLst>
          </a:prstGeom>
          <a:solidFill>
            <a:srgbClr val="618FFD"/>
          </a:solidFill>
          <a:ln w="9525">
            <a:noFill/>
            <a:round/>
            <a:headEnd/>
            <a:tailEnd/>
          </a:ln>
          <a:effectLst/>
        </p:spPr>
        <p:txBody>
          <a:bodyPr wrap="none" anchor="ctr"/>
          <a:lstStyle/>
          <a:p>
            <a:pPr>
              <a:defRPr/>
            </a:pPr>
            <a:endParaRPr lang="en-GB"/>
          </a:p>
        </p:txBody>
      </p:sp>
      <p:pic>
        <p:nvPicPr>
          <p:cNvPr id="1030" name="Picture 5"/>
          <p:cNvPicPr>
            <a:picLocks noChangeAspect="1" noChangeArrowheads="1"/>
          </p:cNvPicPr>
          <p:nvPr/>
        </p:nvPicPr>
        <p:blipFill>
          <a:blip r:embed="rId14" cstate="print"/>
          <a:srcRect/>
          <a:stretch>
            <a:fillRect/>
          </a:stretch>
        </p:blipFill>
        <p:spPr bwMode="auto">
          <a:xfrm>
            <a:off x="8375650" y="6257925"/>
            <a:ext cx="534988" cy="409575"/>
          </a:xfrm>
          <a:prstGeom prst="rect">
            <a:avLst/>
          </a:prstGeom>
          <a:noFill/>
          <a:ln w="9525">
            <a:noFill/>
            <a:round/>
            <a:headEnd/>
            <a:tailEnd/>
          </a:ln>
        </p:spPr>
      </p:pic>
      <p:sp>
        <p:nvSpPr>
          <p:cNvPr id="3" name="Text Box 6"/>
          <p:cNvSpPr txBox="1">
            <a:spLocks noChangeArrowheads="1"/>
          </p:cNvSpPr>
          <p:nvPr/>
        </p:nvSpPr>
        <p:spPr bwMode="auto">
          <a:xfrm>
            <a:off x="301625" y="6324600"/>
            <a:ext cx="6412631" cy="279180"/>
          </a:xfrm>
          <a:prstGeom prst="rect">
            <a:avLst/>
          </a:prstGeom>
          <a:noFill/>
          <a:ln w="9525">
            <a:noFill/>
            <a:round/>
            <a:headEnd/>
            <a:tailEnd/>
          </a:ln>
          <a:effectLst/>
        </p:spPr>
        <p:txBody>
          <a:bodyPr wrap="none" lIns="90000" tIns="46800" rIns="90000" bIns="46800">
            <a:spAutoFit/>
          </a:bodyPr>
          <a:lstStyle/>
          <a:p>
            <a:pPr>
              <a:lnSpc>
                <a:spcPct val="100000"/>
              </a:lnSpc>
              <a:buClr>
                <a:srgbClr val="FFFFFF"/>
              </a:buClr>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200" b="1" dirty="0">
                <a:solidFill>
                  <a:srgbClr val="FFFFFF"/>
                </a:solidFill>
                <a:latin typeface="Arial" charset="0"/>
              </a:rPr>
              <a:t>  </a:t>
            </a:r>
            <a:r>
              <a:rPr lang="en-GB" sz="1200" b="1" dirty="0" err="1" smtClean="0">
                <a:solidFill>
                  <a:srgbClr val="FFFFFF"/>
                </a:solidFill>
                <a:latin typeface="Arial" charset="0"/>
              </a:rPr>
              <a:t>preSAC</a:t>
            </a:r>
            <a:r>
              <a:rPr lang="en-GB" sz="1200" b="1" baseline="0" dirty="0" smtClean="0">
                <a:solidFill>
                  <a:srgbClr val="FFFFFF"/>
                </a:solidFill>
                <a:latin typeface="Arial" charset="0"/>
              </a:rPr>
              <a:t> 2012  -                                             ECMWF- </a:t>
            </a:r>
            <a:r>
              <a:rPr lang="en-GB" sz="1200" b="1" dirty="0" smtClean="0">
                <a:solidFill>
                  <a:srgbClr val="FFFFFF"/>
                </a:solidFill>
                <a:latin typeface="Arial" charset="0"/>
              </a:rPr>
              <a:t>17-Sept-2012                     </a:t>
            </a:r>
            <a:r>
              <a:rPr lang="en-GB" sz="1200" b="1" dirty="0">
                <a:solidFill>
                  <a:srgbClr val="FFFFFF"/>
                </a:solidFill>
                <a:latin typeface="Arial" charset="0"/>
              </a:rPr>
              <a:t>slide </a:t>
            </a:r>
            <a:fld id="{CD78DD07-FF4C-470D-8E68-943A7658A03D}" type="slidenum">
              <a:rPr lang="en-GB" sz="1200" b="1">
                <a:solidFill>
                  <a:srgbClr val="FFFFFF"/>
                </a:solidFill>
                <a:latin typeface="Arial" charset="0"/>
              </a:rPr>
              <a:pPr>
                <a:lnSpc>
                  <a:spcPct val="100000"/>
                </a:lnSpc>
                <a:buClr>
                  <a:srgbClr val="FFFFFF"/>
                </a:buClr>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a:t>
            </a:fld>
            <a:endParaRPr lang="en-GB" sz="1200" b="1" dirty="0">
              <a:solidFill>
                <a:srgbClr val="FFFFFF"/>
              </a:solidFill>
              <a:latin typeface="Arial"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449263" rtl="0" eaLnBrk="0" fontAlgn="base" hangingPunct="0">
        <a:lnSpc>
          <a:spcPct val="104000"/>
        </a:lnSpc>
        <a:spcBef>
          <a:spcPct val="0"/>
        </a:spcBef>
        <a:spcAft>
          <a:spcPct val="0"/>
        </a:spcAft>
        <a:buClr>
          <a:srgbClr val="114FFB"/>
        </a:buClr>
        <a:buSzPct val="100000"/>
        <a:buFont typeface="Arial Black" pitchFamily="34" charset="0"/>
        <a:defRPr sz="2800">
          <a:solidFill>
            <a:srgbClr val="114FFB"/>
          </a:solidFill>
          <a:latin typeface="+mj-lt"/>
          <a:ea typeface="+mj-ea"/>
          <a:cs typeface="+mj-cs"/>
        </a:defRPr>
      </a:lvl1pPr>
      <a:lvl2pPr algn="l" defTabSz="449263" rtl="0" eaLnBrk="0" fontAlgn="base" hangingPunct="0">
        <a:lnSpc>
          <a:spcPct val="104000"/>
        </a:lnSpc>
        <a:spcBef>
          <a:spcPct val="0"/>
        </a:spcBef>
        <a:spcAft>
          <a:spcPct val="0"/>
        </a:spcAft>
        <a:buClr>
          <a:srgbClr val="114FFB"/>
        </a:buClr>
        <a:buSzPct val="100000"/>
        <a:buFont typeface="Arial Black" pitchFamily="34" charset="0"/>
        <a:defRPr sz="2800">
          <a:solidFill>
            <a:srgbClr val="114FFB"/>
          </a:solidFill>
          <a:latin typeface="Arial Black" pitchFamily="34" charset="0"/>
        </a:defRPr>
      </a:lvl2pPr>
      <a:lvl3pPr algn="l" defTabSz="449263" rtl="0" eaLnBrk="0" fontAlgn="base" hangingPunct="0">
        <a:lnSpc>
          <a:spcPct val="104000"/>
        </a:lnSpc>
        <a:spcBef>
          <a:spcPct val="0"/>
        </a:spcBef>
        <a:spcAft>
          <a:spcPct val="0"/>
        </a:spcAft>
        <a:buClr>
          <a:srgbClr val="114FFB"/>
        </a:buClr>
        <a:buSzPct val="100000"/>
        <a:buFont typeface="Arial Black" pitchFamily="34" charset="0"/>
        <a:defRPr sz="2800">
          <a:solidFill>
            <a:srgbClr val="114FFB"/>
          </a:solidFill>
          <a:latin typeface="Arial Black" pitchFamily="34" charset="0"/>
        </a:defRPr>
      </a:lvl3pPr>
      <a:lvl4pPr algn="l" defTabSz="449263" rtl="0" eaLnBrk="0" fontAlgn="base" hangingPunct="0">
        <a:lnSpc>
          <a:spcPct val="104000"/>
        </a:lnSpc>
        <a:spcBef>
          <a:spcPct val="0"/>
        </a:spcBef>
        <a:spcAft>
          <a:spcPct val="0"/>
        </a:spcAft>
        <a:buClr>
          <a:srgbClr val="114FFB"/>
        </a:buClr>
        <a:buSzPct val="100000"/>
        <a:buFont typeface="Arial Black" pitchFamily="34" charset="0"/>
        <a:defRPr sz="2800">
          <a:solidFill>
            <a:srgbClr val="114FFB"/>
          </a:solidFill>
          <a:latin typeface="Arial Black" pitchFamily="34" charset="0"/>
        </a:defRPr>
      </a:lvl4pPr>
      <a:lvl5pPr algn="l" defTabSz="449263" rtl="0" eaLnBrk="0" fontAlgn="base" hangingPunct="0">
        <a:lnSpc>
          <a:spcPct val="104000"/>
        </a:lnSpc>
        <a:spcBef>
          <a:spcPct val="0"/>
        </a:spcBef>
        <a:spcAft>
          <a:spcPct val="0"/>
        </a:spcAft>
        <a:buClr>
          <a:srgbClr val="114FFB"/>
        </a:buClr>
        <a:buSzPct val="100000"/>
        <a:buFont typeface="Arial Black" pitchFamily="34" charset="0"/>
        <a:defRPr sz="2800">
          <a:solidFill>
            <a:srgbClr val="114FFB"/>
          </a:solidFill>
          <a:latin typeface="Arial Black" pitchFamily="34" charset="0"/>
        </a:defRPr>
      </a:lvl5pPr>
      <a:lvl6pPr marL="457200" algn="l" defTabSz="449263" rtl="0" eaLnBrk="0" fontAlgn="base" hangingPunct="0">
        <a:lnSpc>
          <a:spcPct val="104000"/>
        </a:lnSpc>
        <a:spcBef>
          <a:spcPct val="0"/>
        </a:spcBef>
        <a:spcAft>
          <a:spcPct val="0"/>
        </a:spcAft>
        <a:buClr>
          <a:srgbClr val="114FFB"/>
        </a:buClr>
        <a:buSzPct val="100000"/>
        <a:buFont typeface="Arial Black" pitchFamily="34" charset="0"/>
        <a:defRPr sz="2800">
          <a:solidFill>
            <a:srgbClr val="114FFB"/>
          </a:solidFill>
          <a:latin typeface="Arial Black" pitchFamily="34" charset="0"/>
        </a:defRPr>
      </a:lvl6pPr>
      <a:lvl7pPr marL="914400" algn="l" defTabSz="449263" rtl="0" eaLnBrk="0" fontAlgn="base" hangingPunct="0">
        <a:lnSpc>
          <a:spcPct val="104000"/>
        </a:lnSpc>
        <a:spcBef>
          <a:spcPct val="0"/>
        </a:spcBef>
        <a:spcAft>
          <a:spcPct val="0"/>
        </a:spcAft>
        <a:buClr>
          <a:srgbClr val="114FFB"/>
        </a:buClr>
        <a:buSzPct val="100000"/>
        <a:buFont typeface="Arial Black" pitchFamily="34" charset="0"/>
        <a:defRPr sz="2800">
          <a:solidFill>
            <a:srgbClr val="114FFB"/>
          </a:solidFill>
          <a:latin typeface="Arial Black" pitchFamily="34" charset="0"/>
        </a:defRPr>
      </a:lvl7pPr>
      <a:lvl8pPr marL="1371600" algn="l" defTabSz="449263" rtl="0" eaLnBrk="0" fontAlgn="base" hangingPunct="0">
        <a:lnSpc>
          <a:spcPct val="104000"/>
        </a:lnSpc>
        <a:spcBef>
          <a:spcPct val="0"/>
        </a:spcBef>
        <a:spcAft>
          <a:spcPct val="0"/>
        </a:spcAft>
        <a:buClr>
          <a:srgbClr val="114FFB"/>
        </a:buClr>
        <a:buSzPct val="100000"/>
        <a:buFont typeface="Arial Black" pitchFamily="34" charset="0"/>
        <a:defRPr sz="2800">
          <a:solidFill>
            <a:srgbClr val="114FFB"/>
          </a:solidFill>
          <a:latin typeface="Arial Black" pitchFamily="34" charset="0"/>
        </a:defRPr>
      </a:lvl8pPr>
      <a:lvl9pPr marL="1828800" algn="l" defTabSz="449263" rtl="0" eaLnBrk="0" fontAlgn="base" hangingPunct="0">
        <a:lnSpc>
          <a:spcPct val="104000"/>
        </a:lnSpc>
        <a:spcBef>
          <a:spcPct val="0"/>
        </a:spcBef>
        <a:spcAft>
          <a:spcPct val="0"/>
        </a:spcAft>
        <a:buClr>
          <a:srgbClr val="114FFB"/>
        </a:buClr>
        <a:buSzPct val="100000"/>
        <a:buFont typeface="Arial Black" pitchFamily="34" charset="0"/>
        <a:defRPr sz="2800">
          <a:solidFill>
            <a:srgbClr val="114FFB"/>
          </a:solidFill>
          <a:latin typeface="Arial Black" pitchFamily="34" charset="0"/>
        </a:defRPr>
      </a:lvl9pPr>
    </p:titleStyle>
    <p:bodyStyle>
      <a:lvl1pPr marL="288925" indent="-288925" algn="l" defTabSz="449263" rtl="0" eaLnBrk="0" fontAlgn="base" hangingPunct="0">
        <a:lnSpc>
          <a:spcPts val="2988"/>
        </a:lnSpc>
        <a:spcBef>
          <a:spcPct val="0"/>
        </a:spcBef>
        <a:spcAft>
          <a:spcPts val="1000"/>
        </a:spcAft>
        <a:buClr>
          <a:srgbClr val="FC0128"/>
        </a:buClr>
        <a:buSzPct val="100000"/>
        <a:buFont typeface="Wingdings" pitchFamily="2" charset="2"/>
        <a:buChar char=""/>
        <a:defRPr sz="2200" b="1">
          <a:solidFill>
            <a:srgbClr val="000000"/>
          </a:solidFill>
          <a:latin typeface="+mn-lt"/>
          <a:ea typeface="+mn-ea"/>
          <a:cs typeface="+mn-cs"/>
        </a:defRPr>
      </a:lvl1pPr>
      <a:lvl2pPr marL="765175" indent="-284163" algn="l" defTabSz="449263" rtl="0" eaLnBrk="0" fontAlgn="base" hangingPunct="0">
        <a:lnSpc>
          <a:spcPts val="2988"/>
        </a:lnSpc>
        <a:spcBef>
          <a:spcPct val="0"/>
        </a:spcBef>
        <a:spcAft>
          <a:spcPts val="1000"/>
        </a:spcAft>
        <a:buClr>
          <a:srgbClr val="FC0128"/>
        </a:buClr>
        <a:buSzPct val="100000"/>
        <a:buFont typeface="Wingdings" pitchFamily="2" charset="2"/>
        <a:buChar char=""/>
        <a:defRPr sz="2200" b="1">
          <a:solidFill>
            <a:srgbClr val="114FFB"/>
          </a:solidFill>
          <a:latin typeface="+mn-lt"/>
        </a:defRPr>
      </a:lvl2pPr>
      <a:lvl3pPr marL="1298575" indent="-341313" algn="l" defTabSz="449263" rtl="0" eaLnBrk="0" fontAlgn="base" hangingPunct="0">
        <a:lnSpc>
          <a:spcPts val="2588"/>
        </a:lnSpc>
        <a:spcBef>
          <a:spcPct val="0"/>
        </a:spcBef>
        <a:spcAft>
          <a:spcPts val="800"/>
        </a:spcAft>
        <a:buClr>
          <a:srgbClr val="FC0128"/>
        </a:buClr>
        <a:buSzPct val="100000"/>
        <a:buFont typeface="Wingdings" pitchFamily="2" charset="2"/>
        <a:buChar char=""/>
        <a:defRPr sz="2200">
          <a:solidFill>
            <a:srgbClr val="114FFB"/>
          </a:solidFill>
          <a:latin typeface="+mn-lt"/>
        </a:defRPr>
      </a:lvl3pPr>
      <a:lvl4pPr marL="1717675" indent="-228600" algn="l" defTabSz="449263" rtl="0" eaLnBrk="0" fontAlgn="base" hangingPunct="0">
        <a:lnSpc>
          <a:spcPts val="2588"/>
        </a:lnSpc>
        <a:spcBef>
          <a:spcPct val="0"/>
        </a:spcBef>
        <a:spcAft>
          <a:spcPts val="800"/>
        </a:spcAft>
        <a:buClr>
          <a:srgbClr val="919191"/>
        </a:buClr>
        <a:buSzPct val="100000"/>
        <a:buFont typeface="Wingdings" pitchFamily="2" charset="2"/>
        <a:buChar char=""/>
        <a:defRPr sz="2200" b="1">
          <a:solidFill>
            <a:srgbClr val="000000"/>
          </a:solidFill>
          <a:latin typeface="+mn-lt"/>
        </a:defRPr>
      </a:lvl4pPr>
      <a:lvl5pPr marL="2136775" indent="-228600" algn="l" defTabSz="449263" rtl="0" eaLnBrk="0" fontAlgn="base" hangingPunct="0">
        <a:lnSpc>
          <a:spcPts val="2588"/>
        </a:lnSpc>
        <a:spcBef>
          <a:spcPct val="0"/>
        </a:spcBef>
        <a:spcAft>
          <a:spcPts val="800"/>
        </a:spcAft>
        <a:buClr>
          <a:srgbClr val="919191"/>
        </a:buClr>
        <a:buSzPct val="100000"/>
        <a:buFont typeface="Wingdings" pitchFamily="2" charset="2"/>
        <a:buChar char=""/>
        <a:defRPr sz="2200" b="1">
          <a:solidFill>
            <a:srgbClr val="000000"/>
          </a:solidFill>
          <a:latin typeface="+mn-lt"/>
        </a:defRPr>
      </a:lvl5pPr>
      <a:lvl6pPr marL="2593975" indent="-228600" algn="l" defTabSz="449263" rtl="0" eaLnBrk="0" fontAlgn="base" hangingPunct="0">
        <a:lnSpc>
          <a:spcPts val="2588"/>
        </a:lnSpc>
        <a:spcBef>
          <a:spcPct val="0"/>
        </a:spcBef>
        <a:spcAft>
          <a:spcPts val="800"/>
        </a:spcAft>
        <a:buClr>
          <a:srgbClr val="919191"/>
        </a:buClr>
        <a:buSzPct val="100000"/>
        <a:buFont typeface="Wingdings" pitchFamily="2" charset="2"/>
        <a:buChar char=""/>
        <a:defRPr sz="2200" b="1">
          <a:solidFill>
            <a:srgbClr val="000000"/>
          </a:solidFill>
          <a:latin typeface="+mn-lt"/>
        </a:defRPr>
      </a:lvl6pPr>
      <a:lvl7pPr marL="3051175" indent="-228600" algn="l" defTabSz="449263" rtl="0" eaLnBrk="0" fontAlgn="base" hangingPunct="0">
        <a:lnSpc>
          <a:spcPts val="2588"/>
        </a:lnSpc>
        <a:spcBef>
          <a:spcPct val="0"/>
        </a:spcBef>
        <a:spcAft>
          <a:spcPts val="800"/>
        </a:spcAft>
        <a:buClr>
          <a:srgbClr val="919191"/>
        </a:buClr>
        <a:buSzPct val="100000"/>
        <a:buFont typeface="Wingdings" pitchFamily="2" charset="2"/>
        <a:buChar char=""/>
        <a:defRPr sz="2200" b="1">
          <a:solidFill>
            <a:srgbClr val="000000"/>
          </a:solidFill>
          <a:latin typeface="+mn-lt"/>
        </a:defRPr>
      </a:lvl7pPr>
      <a:lvl8pPr marL="3508375" indent="-228600" algn="l" defTabSz="449263" rtl="0" eaLnBrk="0" fontAlgn="base" hangingPunct="0">
        <a:lnSpc>
          <a:spcPts val="2588"/>
        </a:lnSpc>
        <a:spcBef>
          <a:spcPct val="0"/>
        </a:spcBef>
        <a:spcAft>
          <a:spcPts val="800"/>
        </a:spcAft>
        <a:buClr>
          <a:srgbClr val="919191"/>
        </a:buClr>
        <a:buSzPct val="100000"/>
        <a:buFont typeface="Wingdings" pitchFamily="2" charset="2"/>
        <a:buChar char=""/>
        <a:defRPr sz="2200" b="1">
          <a:solidFill>
            <a:srgbClr val="000000"/>
          </a:solidFill>
          <a:latin typeface="+mn-lt"/>
        </a:defRPr>
      </a:lvl8pPr>
      <a:lvl9pPr marL="3965575" indent="-228600" algn="l" defTabSz="449263" rtl="0" eaLnBrk="0" fontAlgn="base" hangingPunct="0">
        <a:lnSpc>
          <a:spcPts val="2588"/>
        </a:lnSpc>
        <a:spcBef>
          <a:spcPct val="0"/>
        </a:spcBef>
        <a:spcAft>
          <a:spcPts val="800"/>
        </a:spcAft>
        <a:buClr>
          <a:srgbClr val="919191"/>
        </a:buClr>
        <a:buSzPct val="100000"/>
        <a:buFont typeface="Wingdings" pitchFamily="2" charset="2"/>
        <a:buChar char=""/>
        <a:defRPr sz="2200" b="1">
          <a:solidFill>
            <a:srgbClr val="0000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4" Type="http://schemas.microsoft.com/office/2007/relationships/hdphoto" Target="../media/hdphoto1.wdp"/><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png"/><Relationship Id="rId6" Type="http://schemas.openxmlformats.org/officeDocument/2006/relationships/image" Target="../media/image11.png"/><Relationship Id="rId7" Type="http://schemas.openxmlformats.org/officeDocument/2006/relationships/image" Target="../media/image12.png"/><Relationship Id="rId8" Type="http://schemas.openxmlformats.org/officeDocument/2006/relationships/image" Target="../media/image13.png"/><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5" Type="http://schemas.openxmlformats.org/officeDocument/2006/relationships/image" Target="../media/image16.png"/><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 Id="rId3" Type="http://schemas.openxmlformats.org/officeDocument/2006/relationships/image" Target="../media/image1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 Id="rId3"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alphaModFix/>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36512" y="-27384"/>
            <a:ext cx="9144000" cy="7315200"/>
          </a:xfrm>
          <a:prstGeom prst="rect">
            <a:avLst/>
          </a:prstGeom>
        </p:spPr>
      </p:pic>
      <p:sp>
        <p:nvSpPr>
          <p:cNvPr id="7" name="TextBox 6"/>
          <p:cNvSpPr txBox="1"/>
          <p:nvPr/>
        </p:nvSpPr>
        <p:spPr>
          <a:xfrm>
            <a:off x="1730464" y="6098308"/>
            <a:ext cx="4608512" cy="594650"/>
          </a:xfrm>
          <a:prstGeom prst="rect">
            <a:avLst/>
          </a:prstGeom>
          <a:solidFill>
            <a:schemeClr val="tx1">
              <a:alpha val="67000"/>
            </a:schemeClr>
          </a:solidFill>
        </p:spPr>
        <p:txBody>
          <a:bodyPr wrap="square" rtlCol="0">
            <a:spAutoFit/>
          </a:bodyPr>
          <a:lstStyle/>
          <a:p>
            <a:pPr algn="r"/>
            <a:r>
              <a:rPr lang="en-GB" sz="3200" dirty="0" err="1" smtClean="0">
                <a:latin typeface="+mn-lt"/>
              </a:rPr>
              <a:t>Joaquín</a:t>
            </a:r>
            <a:r>
              <a:rPr lang="en-GB" sz="3200" dirty="0" smtClean="0">
                <a:latin typeface="+mn-lt"/>
              </a:rPr>
              <a:t> Muñoz </a:t>
            </a:r>
            <a:r>
              <a:rPr lang="en-GB" sz="3200" dirty="0" err="1" smtClean="0">
                <a:latin typeface="+mn-lt"/>
              </a:rPr>
              <a:t>Sabater</a:t>
            </a:r>
            <a:endParaRPr lang="en-GB" sz="3200" dirty="0">
              <a:latin typeface="+mn-lt"/>
            </a:endParaRPr>
          </a:p>
        </p:txBody>
      </p:sp>
      <p:sp>
        <p:nvSpPr>
          <p:cNvPr id="3" name="TextBox 2"/>
          <p:cNvSpPr txBox="1"/>
          <p:nvPr/>
        </p:nvSpPr>
        <p:spPr>
          <a:xfrm>
            <a:off x="3563888" y="-27384"/>
            <a:ext cx="5544616" cy="1096903"/>
          </a:xfrm>
          <a:prstGeom prst="rect">
            <a:avLst/>
          </a:prstGeom>
          <a:solidFill>
            <a:schemeClr val="tx1">
              <a:alpha val="67000"/>
            </a:schemeClr>
          </a:solidFill>
        </p:spPr>
        <p:txBody>
          <a:bodyPr wrap="square" rtlCol="0">
            <a:spAutoFit/>
          </a:bodyPr>
          <a:lstStyle/>
          <a:p>
            <a:pPr algn="ctr"/>
            <a:r>
              <a:rPr lang="en-GB" sz="4400" dirty="0" smtClean="0">
                <a:latin typeface="+mn-lt"/>
              </a:rPr>
              <a:t>SMOS at ECMWF </a:t>
            </a:r>
          </a:p>
          <a:p>
            <a:pPr algn="ctr"/>
            <a:r>
              <a:rPr lang="en-GB" sz="2000" dirty="0" smtClean="0">
                <a:latin typeface="+mn-lt"/>
              </a:rPr>
              <a:t>Monitoring and assimilation - current status - </a:t>
            </a:r>
            <a:endParaRPr lang="en-GB" sz="2000" dirty="0">
              <a:latin typeface="+mn-lt"/>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aus_l1.png"/>
          <p:cNvPicPr>
            <a:picLocks noChangeAspect="1"/>
          </p:cNvPicPr>
          <p:nvPr/>
        </p:nvPicPr>
        <p:blipFill>
          <a:blip r:embed="rId3" cstate="print"/>
          <a:stretch>
            <a:fillRect/>
          </a:stretch>
        </p:blipFill>
        <p:spPr>
          <a:xfrm>
            <a:off x="2796299" y="2007153"/>
            <a:ext cx="2639797" cy="1991688"/>
          </a:xfrm>
          <a:prstGeom prst="rect">
            <a:avLst/>
          </a:prstGeom>
        </p:spPr>
      </p:pic>
      <p:pic>
        <p:nvPicPr>
          <p:cNvPr id="17" name="Picture 16" descr="aus_l1.png"/>
          <p:cNvPicPr>
            <a:picLocks noChangeAspect="1"/>
          </p:cNvPicPr>
          <p:nvPr/>
        </p:nvPicPr>
        <p:blipFill>
          <a:blip r:embed="rId4" cstate="print"/>
          <a:stretch>
            <a:fillRect/>
          </a:stretch>
        </p:blipFill>
        <p:spPr>
          <a:xfrm>
            <a:off x="107504" y="1953966"/>
            <a:ext cx="2670280" cy="1994805"/>
          </a:xfrm>
          <a:prstGeom prst="rect">
            <a:avLst/>
          </a:prstGeom>
        </p:spPr>
      </p:pic>
      <p:sp>
        <p:nvSpPr>
          <p:cNvPr id="10" name="TextBox 9"/>
          <p:cNvSpPr txBox="1">
            <a:spLocks noChangeArrowheads="1"/>
          </p:cNvSpPr>
          <p:nvPr/>
        </p:nvSpPr>
        <p:spPr bwMode="auto">
          <a:xfrm>
            <a:off x="2907347" y="2122665"/>
            <a:ext cx="1051306" cy="280718"/>
          </a:xfrm>
          <a:prstGeom prst="rect">
            <a:avLst/>
          </a:prstGeom>
          <a:solidFill>
            <a:schemeClr val="bg1"/>
          </a:solidFill>
          <a:ln w="9525">
            <a:solidFill>
              <a:schemeClr val="tx2"/>
            </a:solidFill>
            <a:miter lim="800000"/>
            <a:headEnd/>
            <a:tailEnd/>
          </a:ln>
        </p:spPr>
        <p:txBody>
          <a:bodyPr wrap="square">
            <a:spAutoFit/>
          </a:bodyPr>
          <a:lstStyle/>
          <a:p>
            <a:pPr algn="ctr"/>
            <a:r>
              <a:rPr lang="en-GB" sz="1200" b="1" dirty="0" err="1" smtClean="0">
                <a:solidFill>
                  <a:schemeClr val="tx1"/>
                </a:solidFill>
                <a:latin typeface="Arial" pitchFamily="34" charset="0"/>
              </a:rPr>
              <a:t>expt</a:t>
            </a:r>
            <a:r>
              <a:rPr lang="en-GB" sz="1200" b="1" dirty="0" smtClean="0">
                <a:solidFill>
                  <a:schemeClr val="tx1"/>
                </a:solidFill>
                <a:latin typeface="Arial" pitchFamily="34" charset="0"/>
              </a:rPr>
              <a:t> (</a:t>
            </a:r>
            <a:r>
              <a:rPr lang="en-GB" sz="1200" b="1" dirty="0" err="1" smtClean="0">
                <a:solidFill>
                  <a:schemeClr val="tx1"/>
                </a:solidFill>
                <a:latin typeface="Arial" pitchFamily="34" charset="0"/>
              </a:rPr>
              <a:t>foev</a:t>
            </a:r>
            <a:r>
              <a:rPr lang="en-GB" sz="1200" b="1" dirty="0" smtClean="0">
                <a:solidFill>
                  <a:schemeClr val="tx1"/>
                </a:solidFill>
                <a:latin typeface="Arial" pitchFamily="34" charset="0"/>
              </a:rPr>
              <a:t>) </a:t>
            </a:r>
          </a:p>
        </p:txBody>
      </p:sp>
      <p:sp>
        <p:nvSpPr>
          <p:cNvPr id="14" name="TextBox 13"/>
          <p:cNvSpPr txBox="1">
            <a:spLocks noChangeArrowheads="1"/>
          </p:cNvSpPr>
          <p:nvPr/>
        </p:nvSpPr>
        <p:spPr bwMode="auto">
          <a:xfrm>
            <a:off x="227770" y="2072874"/>
            <a:ext cx="955733" cy="280718"/>
          </a:xfrm>
          <a:prstGeom prst="rect">
            <a:avLst/>
          </a:prstGeom>
          <a:solidFill>
            <a:schemeClr val="bg1"/>
          </a:solidFill>
          <a:ln w="9525">
            <a:solidFill>
              <a:schemeClr val="tx2"/>
            </a:solidFill>
            <a:miter lim="800000"/>
            <a:headEnd/>
            <a:tailEnd/>
          </a:ln>
        </p:spPr>
        <p:txBody>
          <a:bodyPr wrap="square">
            <a:spAutoFit/>
          </a:bodyPr>
          <a:lstStyle/>
          <a:p>
            <a:pPr algn="ctr"/>
            <a:r>
              <a:rPr lang="en-GB" sz="1200" b="1" dirty="0" smtClean="0">
                <a:solidFill>
                  <a:schemeClr val="tx1"/>
                </a:solidFill>
                <a:latin typeface="Arial" pitchFamily="34" charset="0"/>
              </a:rPr>
              <a:t>ctrl (</a:t>
            </a:r>
            <a:r>
              <a:rPr lang="en-GB" sz="1200" b="1" dirty="0" err="1" smtClean="0">
                <a:solidFill>
                  <a:schemeClr val="tx1"/>
                </a:solidFill>
                <a:latin typeface="Arial" pitchFamily="34" charset="0"/>
              </a:rPr>
              <a:t>foew</a:t>
            </a:r>
            <a:r>
              <a:rPr lang="en-GB" sz="1200" b="1" dirty="0" smtClean="0">
                <a:solidFill>
                  <a:schemeClr val="tx1"/>
                </a:solidFill>
                <a:latin typeface="Arial" pitchFamily="34" charset="0"/>
              </a:rPr>
              <a:t>) </a:t>
            </a:r>
          </a:p>
        </p:txBody>
      </p:sp>
      <p:pic>
        <p:nvPicPr>
          <p:cNvPr id="11" name="Picture 6" descr="aus_l1.png"/>
          <p:cNvPicPr>
            <a:picLocks noChangeAspect="1"/>
          </p:cNvPicPr>
          <p:nvPr/>
        </p:nvPicPr>
        <p:blipFill>
          <a:blip r:embed="rId5" cstate="print"/>
          <a:stretch>
            <a:fillRect/>
          </a:stretch>
        </p:blipFill>
        <p:spPr>
          <a:xfrm>
            <a:off x="5868144" y="2025974"/>
            <a:ext cx="2738852" cy="2082511"/>
          </a:xfrm>
          <a:prstGeom prst="rect">
            <a:avLst/>
          </a:prstGeom>
        </p:spPr>
      </p:pic>
      <p:sp>
        <p:nvSpPr>
          <p:cNvPr id="20" name="Oval 11"/>
          <p:cNvSpPr/>
          <p:nvPr/>
        </p:nvSpPr>
        <p:spPr bwMode="auto">
          <a:xfrm>
            <a:off x="6732240" y="3178102"/>
            <a:ext cx="376945" cy="284233"/>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2000"/>
              </a:lnSpc>
              <a:spcBef>
                <a:spcPct val="0"/>
              </a:spcBef>
              <a:spcAft>
                <a:spcPct val="0"/>
              </a:spcAft>
              <a:buClr>
                <a:srgbClr val="000000"/>
              </a:buClr>
              <a:buSzPct val="100000"/>
              <a:buFont typeface="Times New Roman" pitchFamily="18" charset="0"/>
              <a:buNone/>
              <a:tabLst/>
            </a:pPr>
            <a:endParaRPr kumimoji="0" lang="en-GB" sz="2400" b="0" i="0" u="none" strike="noStrike" cap="none" normalizeH="0" baseline="0" smtClean="0">
              <a:ln>
                <a:noFill/>
              </a:ln>
              <a:solidFill>
                <a:schemeClr val="bg1"/>
              </a:solidFill>
              <a:effectLst/>
              <a:latin typeface="Times New Roman" pitchFamily="18" charset="0"/>
            </a:endParaRPr>
          </a:p>
        </p:txBody>
      </p:sp>
      <p:cxnSp>
        <p:nvCxnSpPr>
          <p:cNvPr id="21" name="Elbow Connector 12"/>
          <p:cNvCxnSpPr>
            <a:stCxn id="20" idx="4"/>
          </p:cNvCxnSpPr>
          <p:nvPr/>
        </p:nvCxnSpPr>
        <p:spPr bwMode="auto">
          <a:xfrm rot="5400000">
            <a:off x="6371084" y="3738708"/>
            <a:ext cx="826003" cy="273256"/>
          </a:xfrm>
          <a:prstGeom prst="bentConnector3">
            <a:avLst>
              <a:gd name="adj1" fmla="val 50000"/>
            </a:avLst>
          </a:prstGeom>
          <a:solidFill>
            <a:srgbClr val="00B8FF"/>
          </a:solidFill>
          <a:ln w="9525" cap="flat" cmpd="sng" algn="ctr">
            <a:solidFill>
              <a:schemeClr val="tx1"/>
            </a:solidFill>
            <a:prstDash val="solid"/>
            <a:round/>
            <a:headEnd type="none" w="med" len="med"/>
            <a:tailEnd type="arrow"/>
          </a:ln>
          <a:effectLst/>
        </p:spPr>
      </p:cxnSp>
      <p:sp>
        <p:nvSpPr>
          <p:cNvPr id="23" name="Oval 18"/>
          <p:cNvSpPr/>
          <p:nvPr/>
        </p:nvSpPr>
        <p:spPr bwMode="auto">
          <a:xfrm>
            <a:off x="7236296" y="3178102"/>
            <a:ext cx="186344" cy="305349"/>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2000"/>
              </a:lnSpc>
              <a:spcBef>
                <a:spcPct val="0"/>
              </a:spcBef>
              <a:spcAft>
                <a:spcPct val="0"/>
              </a:spcAft>
              <a:buClr>
                <a:srgbClr val="000000"/>
              </a:buClr>
              <a:buSzPct val="100000"/>
              <a:buFont typeface="Times New Roman" pitchFamily="18" charset="0"/>
              <a:buNone/>
              <a:tabLst/>
            </a:pPr>
            <a:endParaRPr kumimoji="0" lang="en-GB" sz="2400" b="0" i="0" u="none" strike="noStrike" cap="none" normalizeH="0" baseline="0" smtClean="0">
              <a:ln>
                <a:noFill/>
              </a:ln>
              <a:solidFill>
                <a:schemeClr val="bg1"/>
              </a:solidFill>
              <a:effectLst/>
              <a:latin typeface="Times New Roman" pitchFamily="18" charset="0"/>
            </a:endParaRPr>
          </a:p>
        </p:txBody>
      </p:sp>
      <p:cxnSp>
        <p:nvCxnSpPr>
          <p:cNvPr id="24" name="Elbow Connector 19"/>
          <p:cNvCxnSpPr>
            <a:stCxn id="23" idx="6"/>
          </p:cNvCxnSpPr>
          <p:nvPr/>
        </p:nvCxnSpPr>
        <p:spPr bwMode="auto">
          <a:xfrm>
            <a:off x="7422640" y="3330777"/>
            <a:ext cx="510127" cy="1106335"/>
          </a:xfrm>
          <a:prstGeom prst="bentConnector3">
            <a:avLst>
              <a:gd name="adj1" fmla="val 50000"/>
            </a:avLst>
          </a:prstGeom>
          <a:solidFill>
            <a:srgbClr val="00B8FF"/>
          </a:solidFill>
          <a:ln w="9525" cap="flat" cmpd="sng" algn="ctr">
            <a:solidFill>
              <a:schemeClr val="tx1"/>
            </a:solidFill>
            <a:prstDash val="solid"/>
            <a:round/>
            <a:headEnd type="none" w="med" len="med"/>
            <a:tailEnd type="arrow"/>
          </a:ln>
          <a:effectLst/>
        </p:spPr>
      </p:cxnSp>
      <p:sp>
        <p:nvSpPr>
          <p:cNvPr id="26" name="Oval 22"/>
          <p:cNvSpPr/>
          <p:nvPr/>
        </p:nvSpPr>
        <p:spPr bwMode="auto">
          <a:xfrm>
            <a:off x="6300192" y="3178102"/>
            <a:ext cx="279515" cy="305349"/>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2000"/>
              </a:lnSpc>
              <a:spcBef>
                <a:spcPct val="0"/>
              </a:spcBef>
              <a:spcAft>
                <a:spcPct val="0"/>
              </a:spcAft>
              <a:buClr>
                <a:srgbClr val="000000"/>
              </a:buClr>
              <a:buSzPct val="100000"/>
              <a:buFont typeface="Times New Roman" pitchFamily="18" charset="0"/>
              <a:buNone/>
              <a:tabLst/>
            </a:pPr>
            <a:endParaRPr kumimoji="0" lang="en-GB" sz="2400" b="0" i="0" u="none" strike="noStrike" cap="none" normalizeH="0" baseline="0" smtClean="0">
              <a:ln>
                <a:noFill/>
              </a:ln>
              <a:solidFill>
                <a:schemeClr val="bg1"/>
              </a:solidFill>
              <a:effectLst/>
              <a:latin typeface="Times New Roman" pitchFamily="18" charset="0"/>
            </a:endParaRPr>
          </a:p>
        </p:txBody>
      </p:sp>
      <p:pic>
        <p:nvPicPr>
          <p:cNvPr id="28" name="Picture 13" descr="smincl1.png"/>
          <p:cNvPicPr>
            <a:picLocks noChangeAspect="1"/>
          </p:cNvPicPr>
          <p:nvPr/>
        </p:nvPicPr>
        <p:blipFill>
          <a:blip r:embed="rId6" cstate="print"/>
          <a:stretch>
            <a:fillRect/>
          </a:stretch>
        </p:blipFill>
        <p:spPr>
          <a:xfrm>
            <a:off x="5220072" y="4569260"/>
            <a:ext cx="3762925" cy="2244116"/>
          </a:xfrm>
          <a:prstGeom prst="rect">
            <a:avLst/>
          </a:prstGeom>
        </p:spPr>
      </p:pic>
      <p:sp>
        <p:nvSpPr>
          <p:cNvPr id="29" name="Oval 6"/>
          <p:cNvSpPr/>
          <p:nvPr/>
        </p:nvSpPr>
        <p:spPr bwMode="auto">
          <a:xfrm>
            <a:off x="6876256" y="5865404"/>
            <a:ext cx="288032" cy="576064"/>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2000"/>
              </a:lnSpc>
              <a:spcBef>
                <a:spcPct val="0"/>
              </a:spcBef>
              <a:spcAft>
                <a:spcPct val="0"/>
              </a:spcAft>
              <a:buClr>
                <a:srgbClr val="000000"/>
              </a:buClr>
              <a:buSzPct val="100000"/>
              <a:buFont typeface="Times New Roman" pitchFamily="18" charset="0"/>
              <a:buNone/>
              <a:tabLst/>
            </a:pPr>
            <a:endParaRPr kumimoji="0" lang="en-GB" sz="2400" b="0" i="0" u="none" strike="noStrike" cap="none" normalizeH="0" baseline="0" smtClean="0">
              <a:ln>
                <a:noFill/>
              </a:ln>
              <a:solidFill>
                <a:schemeClr val="bg1"/>
              </a:solidFill>
              <a:effectLst/>
              <a:latin typeface="Times New Roman" pitchFamily="18" charset="0"/>
            </a:endParaRPr>
          </a:p>
        </p:txBody>
      </p:sp>
      <p:cxnSp>
        <p:nvCxnSpPr>
          <p:cNvPr id="30" name="Elbow Connector 8"/>
          <p:cNvCxnSpPr>
            <a:stCxn id="29" idx="0"/>
            <a:endCxn id="22" idx="2"/>
          </p:cNvCxnSpPr>
          <p:nvPr/>
        </p:nvCxnSpPr>
        <p:spPr bwMode="auto">
          <a:xfrm rot="16200000" flipV="1">
            <a:off x="6065713" y="4910844"/>
            <a:ext cx="1284276" cy="624843"/>
          </a:xfrm>
          <a:prstGeom prst="bentConnector3">
            <a:avLst>
              <a:gd name="adj1" fmla="val 50000"/>
            </a:avLst>
          </a:prstGeom>
          <a:solidFill>
            <a:srgbClr val="00B8FF"/>
          </a:solidFill>
          <a:ln w="9525" cap="flat" cmpd="sng" algn="ctr">
            <a:solidFill>
              <a:schemeClr val="tx1"/>
            </a:solidFill>
            <a:prstDash val="solid"/>
            <a:round/>
            <a:headEnd type="none" w="med" len="med"/>
            <a:tailEnd type="arrow"/>
          </a:ln>
          <a:effectLst/>
        </p:spPr>
      </p:cxnSp>
      <p:sp>
        <p:nvSpPr>
          <p:cNvPr id="31" name="Oval 11"/>
          <p:cNvSpPr/>
          <p:nvPr/>
        </p:nvSpPr>
        <p:spPr bwMode="auto">
          <a:xfrm>
            <a:off x="7164288" y="5793396"/>
            <a:ext cx="216024" cy="864096"/>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2000"/>
              </a:lnSpc>
              <a:spcBef>
                <a:spcPct val="0"/>
              </a:spcBef>
              <a:spcAft>
                <a:spcPct val="0"/>
              </a:spcAft>
              <a:buClr>
                <a:srgbClr val="000000"/>
              </a:buClr>
              <a:buSzPct val="100000"/>
              <a:buFont typeface="Times New Roman" pitchFamily="18" charset="0"/>
              <a:buNone/>
              <a:tabLst/>
            </a:pPr>
            <a:endParaRPr kumimoji="0" lang="en-GB" sz="2400" b="0" i="0" u="none" strike="noStrike" cap="none" normalizeH="0" baseline="0" dirty="0" smtClean="0">
              <a:ln>
                <a:noFill/>
              </a:ln>
              <a:solidFill>
                <a:schemeClr val="bg1"/>
              </a:solidFill>
              <a:effectLst/>
              <a:latin typeface="Times New Roman" pitchFamily="18" charset="0"/>
            </a:endParaRPr>
          </a:p>
        </p:txBody>
      </p:sp>
      <p:cxnSp>
        <p:nvCxnSpPr>
          <p:cNvPr id="32" name="Elbow Connector 12"/>
          <p:cNvCxnSpPr>
            <a:stCxn id="31" idx="6"/>
            <a:endCxn id="25" idx="2"/>
          </p:cNvCxnSpPr>
          <p:nvPr/>
        </p:nvCxnSpPr>
        <p:spPr bwMode="auto">
          <a:xfrm flipV="1">
            <a:off x="7380312" y="4581128"/>
            <a:ext cx="1158072" cy="1644316"/>
          </a:xfrm>
          <a:prstGeom prst="bentConnector2">
            <a:avLst/>
          </a:prstGeom>
          <a:solidFill>
            <a:srgbClr val="00B8FF"/>
          </a:solidFill>
          <a:ln w="9525" cap="flat" cmpd="sng" algn="ctr">
            <a:solidFill>
              <a:schemeClr val="tx1"/>
            </a:solidFill>
            <a:prstDash val="solid"/>
            <a:round/>
            <a:headEnd type="none" w="med" len="med"/>
            <a:tailEnd type="arrow"/>
          </a:ln>
          <a:effectLst/>
        </p:spPr>
      </p:cxnSp>
      <p:pic>
        <p:nvPicPr>
          <p:cNvPr id="27" name="Picture 5" descr="incl1.png"/>
          <p:cNvPicPr>
            <a:picLocks noChangeAspect="1"/>
          </p:cNvPicPr>
          <p:nvPr/>
        </p:nvPicPr>
        <p:blipFill>
          <a:blip r:embed="rId7" cstate="print"/>
          <a:stretch>
            <a:fillRect/>
          </a:stretch>
        </p:blipFill>
        <p:spPr>
          <a:xfrm>
            <a:off x="2699792" y="4869157"/>
            <a:ext cx="2592288" cy="1727990"/>
          </a:xfrm>
          <a:prstGeom prst="rect">
            <a:avLst/>
          </a:prstGeom>
        </p:spPr>
      </p:pic>
      <p:pic>
        <p:nvPicPr>
          <p:cNvPr id="33" name="Picture 8" descr="incl1.png"/>
          <p:cNvPicPr>
            <a:picLocks noChangeAspect="1"/>
          </p:cNvPicPr>
          <p:nvPr/>
        </p:nvPicPr>
        <p:blipFill>
          <a:blip r:embed="rId8" cstate="print"/>
          <a:stretch>
            <a:fillRect/>
          </a:stretch>
        </p:blipFill>
        <p:spPr>
          <a:xfrm>
            <a:off x="-36535" y="4858576"/>
            <a:ext cx="2664319" cy="1727990"/>
          </a:xfrm>
          <a:prstGeom prst="rect">
            <a:avLst/>
          </a:prstGeom>
        </p:spPr>
      </p:pic>
      <p:sp>
        <p:nvSpPr>
          <p:cNvPr id="34" name="TextBox 12"/>
          <p:cNvSpPr txBox="1">
            <a:spLocks noChangeArrowheads="1"/>
          </p:cNvSpPr>
          <p:nvPr/>
        </p:nvSpPr>
        <p:spPr bwMode="auto">
          <a:xfrm>
            <a:off x="2796606" y="4985043"/>
            <a:ext cx="1051306" cy="280718"/>
          </a:xfrm>
          <a:prstGeom prst="rect">
            <a:avLst/>
          </a:prstGeom>
          <a:solidFill>
            <a:schemeClr val="bg1"/>
          </a:solidFill>
          <a:ln w="9525">
            <a:solidFill>
              <a:schemeClr val="tx2"/>
            </a:solidFill>
            <a:miter lim="800000"/>
            <a:headEnd/>
            <a:tailEnd/>
          </a:ln>
        </p:spPr>
        <p:txBody>
          <a:bodyPr wrap="square">
            <a:spAutoFit/>
          </a:bodyPr>
          <a:lstStyle/>
          <a:p>
            <a:pPr algn="ctr"/>
            <a:r>
              <a:rPr lang="en-GB" sz="1200" b="1" dirty="0" err="1" smtClean="0">
                <a:solidFill>
                  <a:schemeClr val="tx1"/>
                </a:solidFill>
                <a:latin typeface="Arial" pitchFamily="34" charset="0"/>
              </a:rPr>
              <a:t>expt</a:t>
            </a:r>
            <a:r>
              <a:rPr lang="en-GB" sz="1200" b="1" dirty="0" smtClean="0">
                <a:solidFill>
                  <a:schemeClr val="tx1"/>
                </a:solidFill>
                <a:latin typeface="Arial" pitchFamily="34" charset="0"/>
              </a:rPr>
              <a:t> (</a:t>
            </a:r>
            <a:r>
              <a:rPr lang="en-GB" sz="1200" b="1" dirty="0" err="1" smtClean="0">
                <a:solidFill>
                  <a:schemeClr val="tx1"/>
                </a:solidFill>
                <a:latin typeface="Arial" pitchFamily="34" charset="0"/>
              </a:rPr>
              <a:t>foeq</a:t>
            </a:r>
            <a:r>
              <a:rPr lang="en-GB" sz="1200" b="1" dirty="0" smtClean="0">
                <a:solidFill>
                  <a:schemeClr val="tx1"/>
                </a:solidFill>
                <a:latin typeface="Arial" pitchFamily="34" charset="0"/>
              </a:rPr>
              <a:t>) </a:t>
            </a:r>
          </a:p>
        </p:txBody>
      </p:sp>
      <p:sp>
        <p:nvSpPr>
          <p:cNvPr id="35" name="TextBox 16"/>
          <p:cNvSpPr txBox="1">
            <a:spLocks noChangeArrowheads="1"/>
          </p:cNvSpPr>
          <p:nvPr/>
        </p:nvSpPr>
        <p:spPr bwMode="auto">
          <a:xfrm>
            <a:off x="84355" y="4959248"/>
            <a:ext cx="1146879" cy="280718"/>
          </a:xfrm>
          <a:prstGeom prst="rect">
            <a:avLst/>
          </a:prstGeom>
          <a:solidFill>
            <a:schemeClr val="bg1"/>
          </a:solidFill>
          <a:ln w="9525">
            <a:solidFill>
              <a:schemeClr val="tx2"/>
            </a:solidFill>
            <a:miter lim="800000"/>
            <a:headEnd/>
            <a:tailEnd/>
          </a:ln>
        </p:spPr>
        <p:txBody>
          <a:bodyPr wrap="square">
            <a:spAutoFit/>
          </a:bodyPr>
          <a:lstStyle/>
          <a:p>
            <a:pPr algn="ctr"/>
            <a:r>
              <a:rPr lang="en-GB" sz="1200" b="1" dirty="0" smtClean="0">
                <a:solidFill>
                  <a:schemeClr val="tx1"/>
                </a:solidFill>
                <a:latin typeface="Arial" pitchFamily="34" charset="0"/>
              </a:rPr>
              <a:t>ctrl (</a:t>
            </a:r>
            <a:r>
              <a:rPr lang="en-GB" sz="1200" b="1" dirty="0" err="1" smtClean="0">
                <a:solidFill>
                  <a:schemeClr val="tx1"/>
                </a:solidFill>
                <a:latin typeface="Arial" pitchFamily="34" charset="0"/>
              </a:rPr>
              <a:t>foeu</a:t>
            </a:r>
            <a:r>
              <a:rPr lang="en-GB" sz="1200" b="1" dirty="0" smtClean="0">
                <a:solidFill>
                  <a:schemeClr val="tx1"/>
                </a:solidFill>
                <a:latin typeface="Arial" pitchFamily="34" charset="0"/>
              </a:rPr>
              <a:t>) </a:t>
            </a:r>
          </a:p>
        </p:txBody>
      </p:sp>
      <p:sp>
        <p:nvSpPr>
          <p:cNvPr id="25" name="TextBox 20"/>
          <p:cNvSpPr txBox="1">
            <a:spLocks noChangeArrowheads="1"/>
          </p:cNvSpPr>
          <p:nvPr/>
        </p:nvSpPr>
        <p:spPr bwMode="auto">
          <a:xfrm>
            <a:off x="7932767" y="4300410"/>
            <a:ext cx="1211233" cy="280718"/>
          </a:xfrm>
          <a:prstGeom prst="rect">
            <a:avLst/>
          </a:prstGeom>
          <a:noFill/>
          <a:ln w="9525">
            <a:solidFill>
              <a:schemeClr val="tx2"/>
            </a:solidFill>
            <a:miter lim="800000"/>
            <a:headEnd/>
            <a:tailEnd/>
          </a:ln>
        </p:spPr>
        <p:txBody>
          <a:bodyPr wrap="square">
            <a:spAutoFit/>
          </a:bodyPr>
          <a:lstStyle/>
          <a:p>
            <a:pPr algn="ctr"/>
            <a:r>
              <a:rPr lang="en-GB" sz="1200" dirty="0" smtClean="0">
                <a:solidFill>
                  <a:schemeClr val="tx1"/>
                </a:solidFill>
                <a:latin typeface="Arial" pitchFamily="34" charset="0"/>
              </a:rPr>
              <a:t>remove  water</a:t>
            </a:r>
          </a:p>
        </p:txBody>
      </p:sp>
      <p:sp>
        <p:nvSpPr>
          <p:cNvPr id="22" name="TextBox 13"/>
          <p:cNvSpPr txBox="1">
            <a:spLocks noChangeArrowheads="1"/>
          </p:cNvSpPr>
          <p:nvPr/>
        </p:nvSpPr>
        <p:spPr bwMode="auto">
          <a:xfrm>
            <a:off x="5724128" y="4300410"/>
            <a:ext cx="1342602" cy="280718"/>
          </a:xfrm>
          <a:prstGeom prst="rect">
            <a:avLst/>
          </a:prstGeom>
          <a:noFill/>
          <a:ln w="9525">
            <a:solidFill>
              <a:schemeClr val="tx2"/>
            </a:solidFill>
            <a:miter lim="800000"/>
            <a:headEnd/>
            <a:tailEnd/>
          </a:ln>
        </p:spPr>
        <p:txBody>
          <a:bodyPr wrap="square">
            <a:spAutoFit/>
          </a:bodyPr>
          <a:lstStyle/>
          <a:p>
            <a:pPr algn="ctr"/>
            <a:r>
              <a:rPr lang="en-GB" sz="1200" dirty="0" smtClean="0">
                <a:solidFill>
                  <a:schemeClr val="tx1"/>
                </a:solidFill>
                <a:latin typeface="Arial" pitchFamily="34" charset="0"/>
              </a:rPr>
              <a:t>add water</a:t>
            </a:r>
          </a:p>
        </p:txBody>
      </p:sp>
      <p:sp>
        <p:nvSpPr>
          <p:cNvPr id="36" name="Text Box 1"/>
          <p:cNvSpPr txBox="1">
            <a:spLocks noChangeArrowheads="1"/>
          </p:cNvSpPr>
          <p:nvPr/>
        </p:nvSpPr>
        <p:spPr bwMode="auto">
          <a:xfrm>
            <a:off x="-256103" y="116632"/>
            <a:ext cx="9239099" cy="1143006"/>
          </a:xfrm>
          <a:prstGeom prst="rect">
            <a:avLst/>
          </a:prstGeom>
          <a:noFill/>
          <a:ln w="9525">
            <a:noFill/>
            <a:round/>
            <a:headEnd/>
            <a:tailEnd/>
          </a:ln>
        </p:spPr>
        <p:txBody>
          <a:bodyPr wrap="square" lIns="90000" tIns="46800" rIns="90000" bIns="46800">
            <a:spAutoFit/>
          </a:bodyPr>
          <a:lstStyle/>
          <a:p>
            <a:pPr lvl="1">
              <a:spcBef>
                <a:spcPts val="600"/>
              </a:spcBef>
              <a:buClr>
                <a:srgbClr val="D12F4A"/>
              </a:buClr>
              <a:buSzPct val="75000"/>
              <a:buFont typeface="Wingdings" pitchFamily="2" charset="2"/>
              <a:buChar char="Ø"/>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200" dirty="0">
                <a:solidFill>
                  <a:srgbClr val="0066FF"/>
                </a:solidFill>
                <a:latin typeface="Arial" pitchFamily="34" charset="0"/>
              </a:rPr>
              <a:t> </a:t>
            </a:r>
            <a:r>
              <a:rPr lang="en-GB" sz="1200" dirty="0" smtClean="0">
                <a:solidFill>
                  <a:srgbClr val="0066FF"/>
                </a:solidFill>
                <a:latin typeface="Arial" pitchFamily="34" charset="0"/>
              </a:rPr>
              <a:t>Assimilation of SMOS T</a:t>
            </a:r>
            <a:r>
              <a:rPr lang="en-GB" sz="1200" baseline="-25000" dirty="0" smtClean="0">
                <a:solidFill>
                  <a:srgbClr val="0066FF"/>
                </a:solidFill>
                <a:latin typeface="Arial" pitchFamily="34" charset="0"/>
              </a:rPr>
              <a:t>B</a:t>
            </a:r>
            <a:r>
              <a:rPr lang="en-GB" sz="1200" dirty="0" smtClean="0">
                <a:solidFill>
                  <a:srgbClr val="0066FF"/>
                </a:solidFill>
                <a:latin typeface="Arial" pitchFamily="34" charset="0"/>
              </a:rPr>
              <a:t> in the antenna reference frame, two preliminary case studies:</a:t>
            </a:r>
          </a:p>
          <a:p>
            <a:pPr lvl="2">
              <a:spcBef>
                <a:spcPts val="600"/>
              </a:spcBef>
              <a:buClr>
                <a:srgbClr val="D12F4A"/>
              </a:buClr>
              <a:buSzPct val="75000"/>
              <a:buFont typeface="Wingdings" pitchFamily="2" charset="2"/>
              <a:buChar char="Ø"/>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200" dirty="0" smtClean="0">
                <a:solidFill>
                  <a:srgbClr val="0066FF"/>
                </a:solidFill>
                <a:latin typeface="Arial" pitchFamily="34" charset="0"/>
              </a:rPr>
              <a:t> </a:t>
            </a:r>
            <a:r>
              <a:rPr lang="en-GB" sz="1200" dirty="0" smtClean="0">
                <a:solidFill>
                  <a:schemeClr val="tx1"/>
                </a:solidFill>
                <a:latin typeface="Arial" pitchFamily="34" charset="0"/>
              </a:rPr>
              <a:t>Period: 04 April 2011 00UTC – 10 April 2011 12UTC analysis, T159  (</a:t>
            </a:r>
            <a:r>
              <a:rPr lang="en-GB" sz="1200" dirty="0" smtClean="0">
                <a:solidFill>
                  <a:schemeClr val="tx1"/>
                </a:solidFill>
                <a:latin typeface="Arial"/>
                <a:cs typeface="Arial"/>
              </a:rPr>
              <a:t>~125 km)</a:t>
            </a:r>
            <a:endParaRPr lang="en-GB" sz="1200" dirty="0" smtClean="0">
              <a:solidFill>
                <a:schemeClr val="tx1"/>
              </a:solidFill>
              <a:latin typeface="Arial" pitchFamily="34" charset="0"/>
            </a:endParaRPr>
          </a:p>
          <a:p>
            <a:pPr lvl="2">
              <a:spcBef>
                <a:spcPts val="600"/>
              </a:spcBef>
              <a:buClr>
                <a:srgbClr val="D12F4A"/>
              </a:buClr>
              <a:buSzPct val="75000"/>
              <a:buFont typeface="Wingdings" pitchFamily="2" charset="2"/>
              <a:buChar char="Ø"/>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200" dirty="0" smtClean="0">
                <a:solidFill>
                  <a:schemeClr val="tx1"/>
                </a:solidFill>
                <a:latin typeface="Arial" pitchFamily="34" charset="0"/>
              </a:rPr>
              <a:t> Observations:  NRT brightness temperatures (standard product), 40 degrees </a:t>
            </a:r>
            <a:r>
              <a:rPr lang="en-GB" sz="1200" dirty="0" smtClean="0">
                <a:solidFill>
                  <a:schemeClr val="tx1"/>
                </a:solidFill>
                <a:latin typeface="Arial"/>
                <a:cs typeface="Arial"/>
              </a:rPr>
              <a:t>± </a:t>
            </a:r>
            <a:r>
              <a:rPr lang="el-GR" sz="1200" dirty="0" smtClean="0">
                <a:solidFill>
                  <a:schemeClr val="tx1"/>
                </a:solidFill>
                <a:latin typeface="Arial"/>
                <a:cs typeface="Arial"/>
              </a:rPr>
              <a:t>Δ</a:t>
            </a:r>
            <a:r>
              <a:rPr lang="en-GB" sz="1200" dirty="0" smtClean="0">
                <a:solidFill>
                  <a:schemeClr val="tx1"/>
                </a:solidFill>
                <a:latin typeface="Arial"/>
                <a:cs typeface="Arial"/>
              </a:rPr>
              <a:t>T</a:t>
            </a:r>
            <a:r>
              <a:rPr lang="en-GB" sz="1200" baseline="-25000" dirty="0" smtClean="0">
                <a:solidFill>
                  <a:schemeClr val="tx1"/>
                </a:solidFill>
                <a:latin typeface="Arial"/>
                <a:cs typeface="Arial"/>
              </a:rPr>
              <a:t>B</a:t>
            </a:r>
            <a:r>
              <a:rPr lang="en-GB" sz="1200" dirty="0" smtClean="0">
                <a:solidFill>
                  <a:schemeClr val="tx1"/>
                </a:solidFill>
                <a:latin typeface="Arial"/>
                <a:cs typeface="Arial"/>
              </a:rPr>
              <a:t>=0.5 K, </a:t>
            </a:r>
            <a:r>
              <a:rPr lang="en-GB" sz="1200" dirty="0" smtClean="0">
                <a:solidFill>
                  <a:schemeClr val="tx1"/>
                </a:solidFill>
                <a:latin typeface="Arial" pitchFamily="34" charset="0"/>
              </a:rPr>
              <a:t> XX &amp; YY polarisations,</a:t>
            </a:r>
          </a:p>
          <a:p>
            <a:pPr lvl="2">
              <a:spcBef>
                <a:spcPts val="1125"/>
              </a:spcBef>
              <a:buClr>
                <a:srgbClr val="D12F4A"/>
              </a:buClr>
              <a:buSzPct val="75000"/>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endParaRPr lang="en-GB" sz="1200" dirty="0">
              <a:solidFill>
                <a:srgbClr val="0066FF"/>
              </a:solidFill>
              <a:latin typeface="Arial" pitchFamily="34" charset="0"/>
            </a:endParaRPr>
          </a:p>
        </p:txBody>
      </p:sp>
      <p:sp>
        <p:nvSpPr>
          <p:cNvPr id="37" name="TextBox 10"/>
          <p:cNvSpPr txBox="1">
            <a:spLocks noChangeArrowheads="1"/>
          </p:cNvSpPr>
          <p:nvPr/>
        </p:nvSpPr>
        <p:spPr bwMode="auto">
          <a:xfrm>
            <a:off x="4878701" y="980728"/>
            <a:ext cx="4157795" cy="751552"/>
          </a:xfrm>
          <a:prstGeom prst="rect">
            <a:avLst/>
          </a:prstGeom>
          <a:noFill/>
          <a:ln w="9525">
            <a:solidFill>
              <a:schemeClr val="tx2"/>
            </a:solidFill>
            <a:miter lim="800000"/>
            <a:headEnd/>
            <a:tailEnd/>
          </a:ln>
        </p:spPr>
        <p:txBody>
          <a:bodyPr wrap="square">
            <a:spAutoFit/>
          </a:bodyPr>
          <a:lstStyle/>
          <a:p>
            <a:r>
              <a:rPr lang="en-GB" sz="1400" dirty="0" smtClean="0">
                <a:solidFill>
                  <a:schemeClr val="tx1"/>
                </a:solidFill>
                <a:latin typeface="Arial" pitchFamily="34" charset="0"/>
              </a:rPr>
              <a:t>CASE  b)   North-America (start of drying period)</a:t>
            </a:r>
          </a:p>
          <a:p>
            <a:pPr>
              <a:buFont typeface="Arial" pitchFamily="34" charset="0"/>
              <a:buChar char="•"/>
            </a:pPr>
            <a:r>
              <a:rPr lang="en-GB" sz="1400" b="1" dirty="0" smtClean="0">
                <a:solidFill>
                  <a:schemeClr val="tx1"/>
                </a:solidFill>
                <a:latin typeface="Arial" pitchFamily="34" charset="0"/>
              </a:rPr>
              <a:t> </a:t>
            </a:r>
            <a:r>
              <a:rPr lang="en-GB" sz="1400" b="1" dirty="0" err="1" smtClean="0">
                <a:solidFill>
                  <a:schemeClr val="tx1"/>
                </a:solidFill>
                <a:latin typeface="Arial" pitchFamily="34" charset="0"/>
              </a:rPr>
              <a:t>expt-foeu</a:t>
            </a:r>
            <a:r>
              <a:rPr lang="en-GB" sz="1400" dirty="0" smtClean="0">
                <a:solidFill>
                  <a:schemeClr val="tx1"/>
                </a:solidFill>
                <a:latin typeface="Arial" pitchFamily="34" charset="0"/>
              </a:rPr>
              <a:t>: </a:t>
            </a:r>
            <a:r>
              <a:rPr lang="en-GB" sz="1400" dirty="0" smtClean="0">
                <a:solidFill>
                  <a:srgbClr val="0066FF"/>
                </a:solidFill>
                <a:latin typeface="Arial" pitchFamily="34" charset="0"/>
              </a:rPr>
              <a:t>assimilation T2m, RH2m </a:t>
            </a:r>
            <a:r>
              <a:rPr lang="en-GB" sz="1400" dirty="0" smtClean="0">
                <a:solidFill>
                  <a:srgbClr val="0066FF"/>
                </a:solidFill>
                <a:latin typeface="Arial" pitchFamily="34" charset="0"/>
                <a:sym typeface="Wingdings" pitchFamily="2" charset="2"/>
              </a:rPr>
              <a:t>(CTRL)</a:t>
            </a:r>
            <a:endParaRPr lang="en-GB" sz="1400" dirty="0" smtClean="0">
              <a:solidFill>
                <a:srgbClr val="0066FF"/>
              </a:solidFill>
              <a:latin typeface="Arial" pitchFamily="34" charset="0"/>
            </a:endParaRPr>
          </a:p>
          <a:p>
            <a:pPr>
              <a:buFont typeface="Arial" pitchFamily="34" charset="0"/>
              <a:buChar char="•"/>
            </a:pPr>
            <a:r>
              <a:rPr lang="en-GB" sz="1400" b="1" dirty="0" smtClean="0">
                <a:solidFill>
                  <a:schemeClr val="tx1"/>
                </a:solidFill>
                <a:latin typeface="Arial" pitchFamily="34" charset="0"/>
              </a:rPr>
              <a:t> </a:t>
            </a:r>
            <a:r>
              <a:rPr lang="en-GB" sz="1400" b="1" dirty="0" err="1" smtClean="0">
                <a:solidFill>
                  <a:schemeClr val="tx1"/>
                </a:solidFill>
                <a:latin typeface="Arial" pitchFamily="34" charset="0"/>
              </a:rPr>
              <a:t>expt-foeq</a:t>
            </a:r>
            <a:r>
              <a:rPr lang="en-GB" sz="1400" dirty="0" smtClean="0">
                <a:solidFill>
                  <a:schemeClr val="tx1"/>
                </a:solidFill>
                <a:latin typeface="Arial" pitchFamily="34" charset="0"/>
              </a:rPr>
              <a:t>: </a:t>
            </a:r>
            <a:r>
              <a:rPr lang="en-GB" sz="1400" dirty="0" smtClean="0">
                <a:solidFill>
                  <a:srgbClr val="0066FF"/>
                </a:solidFill>
                <a:latin typeface="Arial" pitchFamily="34" charset="0"/>
              </a:rPr>
              <a:t>assimilation T2m, RH2m, SMOS T</a:t>
            </a:r>
            <a:r>
              <a:rPr lang="en-GB" sz="1400" baseline="-25000" dirty="0" smtClean="0">
                <a:solidFill>
                  <a:srgbClr val="0066FF"/>
                </a:solidFill>
                <a:latin typeface="Arial" pitchFamily="34" charset="0"/>
              </a:rPr>
              <a:t>B</a:t>
            </a:r>
            <a:endParaRPr lang="en-GB" sz="1400" baseline="-25000" dirty="0" smtClean="0">
              <a:solidFill>
                <a:schemeClr val="tx1"/>
              </a:solidFill>
              <a:latin typeface="Arial" pitchFamily="34" charset="0"/>
            </a:endParaRPr>
          </a:p>
        </p:txBody>
      </p:sp>
      <p:sp>
        <p:nvSpPr>
          <p:cNvPr id="38" name="TextBox 10"/>
          <p:cNvSpPr txBox="1">
            <a:spLocks noChangeArrowheads="1"/>
          </p:cNvSpPr>
          <p:nvPr/>
        </p:nvSpPr>
        <p:spPr bwMode="auto">
          <a:xfrm>
            <a:off x="107504" y="980728"/>
            <a:ext cx="4680520" cy="751552"/>
          </a:xfrm>
          <a:prstGeom prst="rect">
            <a:avLst/>
          </a:prstGeom>
          <a:noFill/>
          <a:ln w="9525">
            <a:solidFill>
              <a:schemeClr val="tx2"/>
            </a:solidFill>
            <a:miter lim="800000"/>
            <a:headEnd/>
            <a:tailEnd/>
          </a:ln>
        </p:spPr>
        <p:txBody>
          <a:bodyPr wrap="square">
            <a:spAutoFit/>
          </a:bodyPr>
          <a:lstStyle/>
          <a:p>
            <a:r>
              <a:rPr lang="en-GB" sz="1400" dirty="0" smtClean="0">
                <a:solidFill>
                  <a:schemeClr val="tx1"/>
                </a:solidFill>
                <a:latin typeface="Arial" pitchFamily="34" charset="0"/>
              </a:rPr>
              <a:t>CASE  a)   Australia  (no RFI, soil water recharge period)</a:t>
            </a:r>
          </a:p>
          <a:p>
            <a:pPr>
              <a:buFont typeface="Arial" pitchFamily="34" charset="0"/>
              <a:buChar char="•"/>
            </a:pPr>
            <a:r>
              <a:rPr lang="en-GB" sz="1400" b="1" dirty="0" smtClean="0">
                <a:solidFill>
                  <a:schemeClr val="tx1"/>
                </a:solidFill>
                <a:latin typeface="Arial" pitchFamily="34" charset="0"/>
              </a:rPr>
              <a:t> </a:t>
            </a:r>
            <a:r>
              <a:rPr lang="en-GB" sz="1400" b="1" dirty="0" err="1" smtClean="0">
                <a:solidFill>
                  <a:schemeClr val="tx1"/>
                </a:solidFill>
                <a:latin typeface="Arial" pitchFamily="34" charset="0"/>
              </a:rPr>
              <a:t>expt-foew</a:t>
            </a:r>
            <a:r>
              <a:rPr lang="en-GB" sz="1400" dirty="0" smtClean="0">
                <a:solidFill>
                  <a:schemeClr val="tx1"/>
                </a:solidFill>
                <a:latin typeface="Arial" pitchFamily="34" charset="0"/>
              </a:rPr>
              <a:t>: </a:t>
            </a:r>
            <a:r>
              <a:rPr lang="en-GB" sz="1400" dirty="0" smtClean="0">
                <a:solidFill>
                  <a:srgbClr val="0066FF"/>
                </a:solidFill>
                <a:latin typeface="Arial" pitchFamily="34" charset="0"/>
              </a:rPr>
              <a:t>assimilation T2m, RH2m  (CTRL</a:t>
            </a:r>
            <a:r>
              <a:rPr lang="en-GB" sz="1400" dirty="0" smtClean="0">
                <a:solidFill>
                  <a:srgbClr val="0066FF"/>
                </a:solidFill>
                <a:latin typeface="Arial" pitchFamily="34" charset="0"/>
                <a:sym typeface="Wingdings" pitchFamily="2" charset="2"/>
              </a:rPr>
              <a:t>)</a:t>
            </a:r>
            <a:endParaRPr lang="en-GB" sz="1400" dirty="0" smtClean="0">
              <a:solidFill>
                <a:srgbClr val="0066FF"/>
              </a:solidFill>
              <a:latin typeface="Arial" pitchFamily="34" charset="0"/>
            </a:endParaRPr>
          </a:p>
          <a:p>
            <a:pPr>
              <a:buFont typeface="Arial" pitchFamily="34" charset="0"/>
              <a:buChar char="•"/>
            </a:pPr>
            <a:r>
              <a:rPr lang="en-GB" sz="1400" b="1" dirty="0" smtClean="0">
                <a:solidFill>
                  <a:schemeClr val="tx1"/>
                </a:solidFill>
                <a:latin typeface="Arial" pitchFamily="34" charset="0"/>
              </a:rPr>
              <a:t> </a:t>
            </a:r>
            <a:r>
              <a:rPr lang="en-GB" sz="1400" b="1" dirty="0" err="1" smtClean="0">
                <a:solidFill>
                  <a:schemeClr val="tx1"/>
                </a:solidFill>
                <a:latin typeface="Arial" pitchFamily="34" charset="0"/>
              </a:rPr>
              <a:t>expt-foev</a:t>
            </a:r>
            <a:r>
              <a:rPr lang="en-GB" sz="1400" dirty="0" smtClean="0">
                <a:solidFill>
                  <a:schemeClr val="tx1"/>
                </a:solidFill>
                <a:latin typeface="Arial" pitchFamily="34" charset="0"/>
              </a:rPr>
              <a:t>:  </a:t>
            </a:r>
            <a:r>
              <a:rPr lang="en-GB" sz="1400" dirty="0" smtClean="0">
                <a:solidFill>
                  <a:srgbClr val="0066FF"/>
                </a:solidFill>
                <a:latin typeface="Arial" pitchFamily="34" charset="0"/>
              </a:rPr>
              <a:t>assimilation T2m, RH2m, SMOS T</a:t>
            </a:r>
            <a:r>
              <a:rPr lang="en-GB" sz="1400" baseline="-25000" dirty="0" smtClean="0">
                <a:solidFill>
                  <a:srgbClr val="0066FF"/>
                </a:solidFill>
                <a:latin typeface="Arial" pitchFamily="34" charset="0"/>
              </a:rPr>
              <a:t>B</a:t>
            </a:r>
            <a:endParaRPr lang="en-GB" sz="1400" baseline="-25000" dirty="0" smtClean="0">
              <a:solidFill>
                <a:schemeClr val="tx1"/>
              </a:solidFill>
              <a:latin typeface="Arial" pitchFamily="34" charset="0"/>
            </a:endParaRPr>
          </a:p>
        </p:txBody>
      </p:sp>
    </p:spTree>
    <p:extLst>
      <p:ext uri="{BB962C8B-B14F-4D97-AF65-F5344CB8AC3E}">
        <p14:creationId xmlns:p14="http://schemas.microsoft.com/office/powerpoint/2010/main" val="9688264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xmlns:p14="http://schemas.microsoft.com/office/powerpoint/2010/main" spd="slow" advClick="0"/>
    </mc:Fallback>
  </mc:AlternateContent>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78875852"/>
      </p:ext>
    </p:extLst>
  </p:cSld>
  <p:clrMapOvr>
    <a:masterClrMapping/>
  </p:clrMapOvr>
  <p:transition xmlns:p14="http://schemas.microsoft.com/office/powerpoint/2010/main" advClick="0"/>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1"/>
          <p:cNvSpPr txBox="1">
            <a:spLocks noChangeArrowheads="1"/>
          </p:cNvSpPr>
          <p:nvPr/>
        </p:nvSpPr>
        <p:spPr bwMode="auto">
          <a:xfrm>
            <a:off x="-109538" y="404813"/>
            <a:ext cx="8713986" cy="5435913"/>
          </a:xfrm>
          <a:prstGeom prst="rect">
            <a:avLst/>
          </a:prstGeom>
          <a:noFill/>
          <a:ln w="9525">
            <a:noFill/>
            <a:round/>
            <a:headEnd/>
            <a:tailEnd/>
          </a:ln>
        </p:spPr>
        <p:txBody>
          <a:bodyPr wrap="square" lIns="90000" tIns="46800" rIns="90000" bIns="46800">
            <a:spAutoFit/>
          </a:bodyPr>
          <a:lstStyle/>
          <a:p>
            <a:pPr lvl="1">
              <a:spcBef>
                <a:spcPts val="1125"/>
              </a:spcBef>
              <a:buClr>
                <a:srgbClr val="D12F4A"/>
              </a:buClr>
              <a:buSzPct val="75000"/>
              <a:buFont typeface="Arial" pitchFamily="34" charset="0"/>
              <a:buNone/>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endParaRPr lang="en-GB" sz="1600" dirty="0">
              <a:solidFill>
                <a:srgbClr val="0066FF"/>
              </a:solidFill>
              <a:latin typeface="Arial" pitchFamily="34" charset="0"/>
            </a:endParaRPr>
          </a:p>
          <a:p>
            <a:pPr lvl="1">
              <a:spcBef>
                <a:spcPts val="1125"/>
              </a:spcBef>
              <a:buClr>
                <a:srgbClr val="D12F4A"/>
              </a:buClr>
              <a:buSzPct val="75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600" dirty="0">
                <a:solidFill>
                  <a:srgbClr val="0066FF"/>
                </a:solidFill>
                <a:latin typeface="Arial" pitchFamily="34" charset="0"/>
              </a:rPr>
              <a:t> </a:t>
            </a:r>
            <a:r>
              <a:rPr lang="en-GB" sz="1600" dirty="0" smtClean="0">
                <a:solidFill>
                  <a:srgbClr val="0066FF"/>
                </a:solidFill>
                <a:latin typeface="Arial" pitchFamily="34" charset="0"/>
              </a:rPr>
              <a:t>Main problems encountered in the implementation (not the only ones):</a:t>
            </a:r>
            <a:endParaRPr lang="en-GB" sz="1600" dirty="0">
              <a:solidFill>
                <a:srgbClr val="0066FF"/>
              </a:solidFill>
              <a:latin typeface="Arial" pitchFamily="34" charset="0"/>
            </a:endParaRPr>
          </a:p>
          <a:p>
            <a:pPr lvl="2" algn="just">
              <a:spcBef>
                <a:spcPts val="1125"/>
              </a:spcBef>
              <a:buClr>
                <a:srgbClr val="D12F4A"/>
              </a:buClr>
              <a:buSzPct val="75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600" dirty="0" smtClean="0">
                <a:solidFill>
                  <a:srgbClr val="000000"/>
                </a:solidFill>
                <a:latin typeface="Arial" pitchFamily="34" charset="0"/>
              </a:rPr>
              <a:t> Developing of SMOS in SEKF was started in cy36r4. All routines were transferred to CY37s to use latest versions of IFS </a:t>
            </a:r>
            <a:r>
              <a:rPr lang="en-GB" sz="1600" dirty="0" smtClean="0">
                <a:solidFill>
                  <a:srgbClr val="000000"/>
                </a:solidFill>
                <a:latin typeface="Arial" pitchFamily="34" charset="0"/>
                <a:sym typeface="Wingdings" pitchFamily="2" charset="2"/>
              </a:rPr>
              <a:t> Systematic failure of experiments and difficult to trace back. </a:t>
            </a:r>
          </a:p>
          <a:p>
            <a:pPr lvl="2">
              <a:spcBef>
                <a:spcPts val="1000"/>
              </a:spcBef>
              <a:buClr>
                <a:srgbClr val="D12F4A"/>
              </a:buClr>
              <a:buSzPct val="75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600" dirty="0" smtClean="0">
                <a:solidFill>
                  <a:srgbClr val="000000"/>
                </a:solidFill>
                <a:latin typeface="Arial" pitchFamily="34" charset="0"/>
                <a:sym typeface="Wingdings" pitchFamily="2" charset="2"/>
              </a:rPr>
              <a:t> Testing long and slow,</a:t>
            </a:r>
          </a:p>
          <a:p>
            <a:pPr lvl="2" algn="just">
              <a:spcBef>
                <a:spcPts val="1000"/>
              </a:spcBef>
              <a:buClr>
                <a:srgbClr val="D12F4A"/>
              </a:buClr>
              <a:buSzPct val="75000"/>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400" dirty="0" smtClean="0">
                <a:solidFill>
                  <a:srgbClr val="000000"/>
                </a:solidFill>
                <a:latin typeface="Arial" pitchFamily="34" charset="0"/>
                <a:sym typeface="Wingdings" pitchFamily="2" charset="2"/>
              </a:rPr>
              <a:t>“</a:t>
            </a:r>
            <a:r>
              <a:rPr lang="en-GB" sz="1400" i="1" dirty="0" smtClean="0">
                <a:solidFill>
                  <a:srgbClr val="000000"/>
                </a:solidFill>
                <a:latin typeface="Arial" pitchFamily="34" charset="0"/>
                <a:sym typeface="Wingdings" pitchFamily="2" charset="2"/>
              </a:rPr>
              <a:t>The SMOS failure in cycle 37R1 onwards was due to a cleaning aiming to remove duplicated code. The removed code did direct memory copy of observation data to model space arrays in the case that the data was already on the right processor. Instead all observation data was message passed to model space. Most observation types in IFS are randomly distributed over processors, but the SMOS observations are co-located with the model grid. So although the cleaning was fine for other data types, for SMOS it introduced an unbalanced memory requirement for message passing to the point of crashing the tasks with the most SMOS observations.”</a:t>
            </a:r>
          </a:p>
          <a:p>
            <a:pPr lvl="2" algn="just">
              <a:spcBef>
                <a:spcPts val="1125"/>
              </a:spcBef>
              <a:buClr>
                <a:srgbClr val="D12F4A"/>
              </a:buClr>
              <a:buSzPct val="75000"/>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endParaRPr lang="en-GB" sz="1600" dirty="0" smtClean="0">
              <a:solidFill>
                <a:srgbClr val="000000"/>
              </a:solidFill>
              <a:latin typeface="Arial" pitchFamily="34" charset="0"/>
            </a:endParaRPr>
          </a:p>
          <a:p>
            <a:pPr lvl="2" algn="just">
              <a:spcBef>
                <a:spcPts val="1125"/>
              </a:spcBef>
              <a:buClr>
                <a:srgbClr val="D12F4A"/>
              </a:buClr>
              <a:buSzPct val="75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600" dirty="0" smtClean="0">
                <a:solidFill>
                  <a:srgbClr val="000000"/>
                </a:solidFill>
                <a:latin typeface="Arial" pitchFamily="34" charset="0"/>
              </a:rPr>
              <a:t>  The integration of perturbed runs for the </a:t>
            </a:r>
            <a:r>
              <a:rPr lang="en-GB" sz="1600" dirty="0" err="1" smtClean="0">
                <a:solidFill>
                  <a:srgbClr val="000000"/>
                </a:solidFill>
                <a:latin typeface="Arial" pitchFamily="34" charset="0"/>
              </a:rPr>
              <a:t>Jacobian</a:t>
            </a:r>
            <a:r>
              <a:rPr lang="en-GB" sz="1600" dirty="0" smtClean="0">
                <a:solidFill>
                  <a:srgbClr val="000000"/>
                </a:solidFill>
                <a:latin typeface="Arial" pitchFamily="34" charset="0"/>
              </a:rPr>
              <a:t> computation requires to run several times the L-band forward model. Information on model time step of the observation need to be previously stored, as this information is lost when running the forward model from the SEKF. </a:t>
            </a:r>
            <a:endParaRPr lang="en-GB" sz="1600" dirty="0" smtClean="0">
              <a:solidFill>
                <a:srgbClr val="000000"/>
              </a:solidFill>
              <a:latin typeface="Arial" pitchFamily="34" charset="0"/>
              <a:sym typeface="Wingdings" pitchFamily="2" charset="2"/>
            </a:endParaRPr>
          </a:p>
        </p:txBody>
      </p:sp>
      <p:sp>
        <p:nvSpPr>
          <p:cNvPr id="12291" name="Text Box 2"/>
          <p:cNvSpPr txBox="1">
            <a:spLocks noChangeArrowheads="1"/>
          </p:cNvSpPr>
          <p:nvPr/>
        </p:nvSpPr>
        <p:spPr bwMode="auto">
          <a:xfrm>
            <a:off x="428625" y="142875"/>
            <a:ext cx="8215313" cy="471220"/>
          </a:xfrm>
          <a:prstGeom prst="rect">
            <a:avLst/>
          </a:prstGeom>
          <a:solidFill>
            <a:srgbClr val="002060"/>
          </a:solidFill>
          <a:ln w="9525">
            <a:noFill/>
            <a:round/>
            <a:headEnd/>
            <a:tailEnd/>
          </a:ln>
        </p:spPr>
        <p:txBody>
          <a:bodyPr lIns="90000" tIns="46800" rIns="90000" bIns="46800">
            <a:spAutoFit/>
          </a:bodyP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dirty="0" smtClean="0">
                <a:solidFill>
                  <a:srgbClr val="FFFFFF"/>
                </a:solidFill>
                <a:latin typeface="Arial" pitchFamily="34" charset="0"/>
              </a:rPr>
              <a:t>Implementation of SMOS data in the SEKF</a:t>
            </a:r>
            <a:endParaRPr lang="en-GB" b="1" dirty="0">
              <a:solidFill>
                <a:srgbClr val="FFFFFF"/>
              </a:solidFill>
              <a:latin typeface="Arial" pitchFamily="34" charset="0"/>
            </a:endParaRPr>
          </a:p>
        </p:txBody>
      </p:sp>
    </p:spTree>
    <p:extLst>
      <p:ext uri="{BB962C8B-B14F-4D97-AF65-F5344CB8AC3E}">
        <p14:creationId xmlns:p14="http://schemas.microsoft.com/office/powerpoint/2010/main" val="468300325"/>
      </p:ext>
    </p:extLst>
  </p:cSld>
  <p:clrMapOvr>
    <a:masterClrMapping/>
  </p:clrMapOvr>
  <p:transition xmlns:p14="http://schemas.microsoft.com/office/powerpoint/2010/main" advClick="0"/>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1"/>
          <p:cNvSpPr txBox="1">
            <a:spLocks noChangeArrowheads="1"/>
          </p:cNvSpPr>
          <p:nvPr/>
        </p:nvSpPr>
        <p:spPr bwMode="auto">
          <a:xfrm>
            <a:off x="-109538" y="404813"/>
            <a:ext cx="8713986" cy="5492723"/>
          </a:xfrm>
          <a:prstGeom prst="rect">
            <a:avLst/>
          </a:prstGeom>
          <a:noFill/>
          <a:ln w="9525">
            <a:noFill/>
            <a:round/>
            <a:headEnd/>
            <a:tailEnd/>
          </a:ln>
        </p:spPr>
        <p:txBody>
          <a:bodyPr wrap="square" lIns="90000" tIns="46800" rIns="90000" bIns="46800">
            <a:spAutoFit/>
          </a:bodyPr>
          <a:lstStyle/>
          <a:p>
            <a:pPr lvl="1">
              <a:spcBef>
                <a:spcPts val="1125"/>
              </a:spcBef>
              <a:buClr>
                <a:srgbClr val="D12F4A"/>
              </a:buClr>
              <a:buSzPct val="75000"/>
              <a:buFont typeface="Arial" pitchFamily="34" charset="0"/>
              <a:buNone/>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endParaRPr lang="en-GB" sz="1600" dirty="0">
              <a:solidFill>
                <a:srgbClr val="0066FF"/>
              </a:solidFill>
              <a:latin typeface="Arial" pitchFamily="34" charset="0"/>
            </a:endParaRPr>
          </a:p>
          <a:p>
            <a:pPr lvl="1">
              <a:spcBef>
                <a:spcPts val="1125"/>
              </a:spcBef>
              <a:buClr>
                <a:srgbClr val="D12F4A"/>
              </a:buClr>
              <a:buSzPct val="75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600" dirty="0">
                <a:solidFill>
                  <a:srgbClr val="0066FF"/>
                </a:solidFill>
                <a:latin typeface="Arial" pitchFamily="34" charset="0"/>
              </a:rPr>
              <a:t> </a:t>
            </a:r>
            <a:r>
              <a:rPr lang="en-GB" sz="1600" dirty="0" smtClean="0">
                <a:solidFill>
                  <a:srgbClr val="0066FF"/>
                </a:solidFill>
                <a:latin typeface="Arial" pitchFamily="34" charset="0"/>
              </a:rPr>
              <a:t>Main problems encountered in the implementation (not the only ones):</a:t>
            </a:r>
            <a:endParaRPr lang="en-GB" sz="1600" dirty="0">
              <a:solidFill>
                <a:srgbClr val="0066FF"/>
              </a:solidFill>
              <a:latin typeface="Arial" pitchFamily="34" charset="0"/>
            </a:endParaRPr>
          </a:p>
          <a:p>
            <a:pPr lvl="2" algn="just">
              <a:spcBef>
                <a:spcPts val="1125"/>
              </a:spcBef>
              <a:buClr>
                <a:srgbClr val="D12F4A"/>
              </a:buClr>
              <a:buSzPct val="75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600" dirty="0" smtClean="0">
                <a:solidFill>
                  <a:srgbClr val="000000"/>
                </a:solidFill>
                <a:latin typeface="Arial" pitchFamily="34" charset="0"/>
              </a:rPr>
              <a:t> Many SMOS ‘active’ observations were missing within the SEKF </a:t>
            </a:r>
            <a:r>
              <a:rPr lang="en-GB" sz="1600" dirty="0" smtClean="0">
                <a:solidFill>
                  <a:srgbClr val="000000"/>
                </a:solidFill>
                <a:latin typeface="Arial" pitchFamily="34" charset="0"/>
                <a:sym typeface="Wingdings" pitchFamily="2" charset="2"/>
              </a:rPr>
              <a:t> The current operational SEKF for SM analysis is only active if SM&gt;1%. In this way a chess-like perturbation for perturbed runs avoids negative values of SM if the size of perturbation is larger than 1% when SM &lt;= 1%.  Substitution of  this condition by a land-sea mask condition (if LSM&gt; 50% then is considered land). </a:t>
            </a:r>
          </a:p>
          <a:p>
            <a:pPr lvl="2" algn="just">
              <a:spcBef>
                <a:spcPts val="1125"/>
              </a:spcBef>
              <a:buClr>
                <a:srgbClr val="D12F4A"/>
              </a:buClr>
              <a:buSzPct val="75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endParaRPr lang="en-GB" sz="1600" dirty="0" smtClean="0">
              <a:solidFill>
                <a:srgbClr val="000000"/>
              </a:solidFill>
              <a:latin typeface="Arial" pitchFamily="34" charset="0"/>
              <a:sym typeface="Wingdings" pitchFamily="2" charset="2"/>
            </a:endParaRPr>
          </a:p>
          <a:p>
            <a:pPr lvl="2" algn="just">
              <a:spcBef>
                <a:spcPts val="1125"/>
              </a:spcBef>
              <a:buClr>
                <a:srgbClr val="D12F4A"/>
              </a:buClr>
              <a:buSzPct val="75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600" dirty="0" smtClean="0">
                <a:solidFill>
                  <a:srgbClr val="000000"/>
                </a:solidFill>
                <a:latin typeface="Arial" pitchFamily="34" charset="0"/>
                <a:sym typeface="Wingdings" pitchFamily="2" charset="2"/>
              </a:rPr>
              <a:t> Computation of observation time step in SEKF was not accurate and resulted in observations with a wrong model equivalent, often a missing value.</a:t>
            </a:r>
          </a:p>
          <a:p>
            <a:pPr lvl="2" algn="just">
              <a:spcBef>
                <a:spcPts val="1125"/>
              </a:spcBef>
              <a:buClr>
                <a:srgbClr val="D12F4A"/>
              </a:buClr>
              <a:buSzPct val="75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endParaRPr lang="en-GB" sz="1600" dirty="0" smtClean="0">
              <a:solidFill>
                <a:srgbClr val="000000"/>
              </a:solidFill>
              <a:latin typeface="Arial" pitchFamily="34" charset="0"/>
              <a:sym typeface="Wingdings" pitchFamily="2" charset="2"/>
            </a:endParaRPr>
          </a:p>
          <a:p>
            <a:pPr lvl="2" algn="just">
              <a:spcBef>
                <a:spcPts val="1125"/>
              </a:spcBef>
              <a:buClr>
                <a:srgbClr val="D12F4A"/>
              </a:buClr>
              <a:buSzPct val="75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600" dirty="0" smtClean="0">
                <a:solidFill>
                  <a:srgbClr val="000000"/>
                </a:solidFill>
                <a:latin typeface="Arial" pitchFamily="34" charset="0"/>
                <a:sym typeface="Wingdings" pitchFamily="2" charset="2"/>
              </a:rPr>
              <a:t>  Observations corresponding to the first model time step were missing. Two complex bugs were found in ODB software, it was very difficult to track . Another bug was found because dimension of tables was wrong. </a:t>
            </a:r>
          </a:p>
          <a:p>
            <a:pPr lvl="2" algn="just">
              <a:spcBef>
                <a:spcPts val="1125"/>
              </a:spcBef>
              <a:buClr>
                <a:srgbClr val="D12F4A"/>
              </a:buClr>
              <a:buSzPct val="75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endParaRPr lang="en-GB" sz="1600" dirty="0" smtClean="0">
              <a:solidFill>
                <a:srgbClr val="000000"/>
              </a:solidFill>
              <a:latin typeface="Arial" pitchFamily="34" charset="0"/>
              <a:sym typeface="Wingdings" pitchFamily="2" charset="2"/>
            </a:endParaRPr>
          </a:p>
          <a:p>
            <a:pPr lvl="2" algn="just">
              <a:spcBef>
                <a:spcPts val="1125"/>
              </a:spcBef>
              <a:buClr>
                <a:srgbClr val="D12F4A"/>
              </a:buClr>
              <a:buSzPct val="75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600" dirty="0" smtClean="0">
                <a:solidFill>
                  <a:srgbClr val="000000"/>
                </a:solidFill>
                <a:latin typeface="Arial" pitchFamily="34" charset="0"/>
                <a:sym typeface="Wingdings" pitchFamily="2" charset="2"/>
              </a:rPr>
              <a:t> Last but not least  previous tasks have involved lot of testing and debugging, which is slow and requires lot of </a:t>
            </a:r>
            <a:r>
              <a:rPr lang="en-GB" sz="1600" dirty="0" err="1" smtClean="0">
                <a:solidFill>
                  <a:srgbClr val="000000"/>
                </a:solidFill>
                <a:latin typeface="Arial" pitchFamily="34" charset="0"/>
                <a:sym typeface="Wingdings" pitchFamily="2" charset="2"/>
              </a:rPr>
              <a:t>expt</a:t>
            </a:r>
            <a:r>
              <a:rPr lang="en-GB" sz="1600" dirty="0" smtClean="0">
                <a:solidFill>
                  <a:srgbClr val="000000"/>
                </a:solidFill>
                <a:latin typeface="Arial" pitchFamily="34" charset="0"/>
                <a:sym typeface="Wingdings" pitchFamily="2" charset="2"/>
              </a:rPr>
              <a:t> (queue time, priorities, running time, etc.) </a:t>
            </a:r>
          </a:p>
        </p:txBody>
      </p:sp>
      <p:sp>
        <p:nvSpPr>
          <p:cNvPr id="12291" name="Text Box 2"/>
          <p:cNvSpPr txBox="1">
            <a:spLocks noChangeArrowheads="1"/>
          </p:cNvSpPr>
          <p:nvPr/>
        </p:nvSpPr>
        <p:spPr bwMode="auto">
          <a:xfrm>
            <a:off x="428625" y="142875"/>
            <a:ext cx="8215313" cy="471220"/>
          </a:xfrm>
          <a:prstGeom prst="rect">
            <a:avLst/>
          </a:prstGeom>
          <a:solidFill>
            <a:srgbClr val="002060"/>
          </a:solidFill>
          <a:ln w="9525">
            <a:noFill/>
            <a:round/>
            <a:headEnd/>
            <a:tailEnd/>
          </a:ln>
        </p:spPr>
        <p:txBody>
          <a:bodyPr lIns="90000" tIns="46800" rIns="90000" bIns="46800">
            <a:spAutoFit/>
          </a:bodyP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dirty="0" smtClean="0">
                <a:solidFill>
                  <a:srgbClr val="FFFFFF"/>
                </a:solidFill>
                <a:latin typeface="Arial" pitchFamily="34" charset="0"/>
              </a:rPr>
              <a:t>Implementation of SMOS data in the SEKF</a:t>
            </a:r>
            <a:endParaRPr lang="en-GB" b="1" dirty="0">
              <a:solidFill>
                <a:srgbClr val="FFFFFF"/>
              </a:solidFill>
              <a:latin typeface="Arial" pitchFamily="34" charset="0"/>
            </a:endParaRPr>
          </a:p>
        </p:txBody>
      </p:sp>
    </p:spTree>
    <p:extLst>
      <p:ext uri="{BB962C8B-B14F-4D97-AF65-F5344CB8AC3E}">
        <p14:creationId xmlns:p14="http://schemas.microsoft.com/office/powerpoint/2010/main" val="991338097"/>
      </p:ext>
    </p:extLst>
  </p:cSld>
  <p:clrMapOvr>
    <a:masterClrMapping/>
  </p:clrMapOvr>
  <p:transition xmlns:p14="http://schemas.microsoft.com/office/powerpoint/2010/main" advClick="0"/>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NA.png"/>
          <p:cNvPicPr>
            <a:picLocks noChangeAspect="1"/>
          </p:cNvPicPr>
          <p:nvPr/>
        </p:nvPicPr>
        <p:blipFill>
          <a:blip r:embed="rId3" cstate="print"/>
          <a:stretch>
            <a:fillRect/>
          </a:stretch>
        </p:blipFill>
        <p:spPr>
          <a:xfrm>
            <a:off x="179512" y="548680"/>
            <a:ext cx="3816424" cy="5969991"/>
          </a:xfrm>
          <a:prstGeom prst="rect">
            <a:avLst/>
          </a:prstGeom>
        </p:spPr>
      </p:pic>
      <p:pic>
        <p:nvPicPr>
          <p:cNvPr id="9" name="Picture 8" descr="NA_geo.png"/>
          <p:cNvPicPr>
            <a:picLocks noChangeAspect="1"/>
          </p:cNvPicPr>
          <p:nvPr/>
        </p:nvPicPr>
        <p:blipFill>
          <a:blip r:embed="rId4" cstate="print"/>
          <a:stretch>
            <a:fillRect/>
          </a:stretch>
        </p:blipFill>
        <p:spPr>
          <a:xfrm>
            <a:off x="4083881" y="908720"/>
            <a:ext cx="5060119" cy="2722078"/>
          </a:xfrm>
          <a:prstGeom prst="rect">
            <a:avLst/>
          </a:prstGeom>
        </p:spPr>
      </p:pic>
      <p:pic>
        <p:nvPicPr>
          <p:cNvPr id="10" name="Picture 9" descr="NA_geo_bar.png"/>
          <p:cNvPicPr>
            <a:picLocks noChangeAspect="1"/>
          </p:cNvPicPr>
          <p:nvPr/>
        </p:nvPicPr>
        <p:blipFill>
          <a:blip r:embed="rId5" cstate="print"/>
          <a:stretch>
            <a:fillRect/>
          </a:stretch>
        </p:blipFill>
        <p:spPr>
          <a:xfrm>
            <a:off x="5724128" y="3429000"/>
            <a:ext cx="1493650" cy="2867533"/>
          </a:xfrm>
          <a:prstGeom prst="rect">
            <a:avLst/>
          </a:prstGeom>
        </p:spPr>
      </p:pic>
      <p:sp>
        <p:nvSpPr>
          <p:cNvPr id="11" name="Text Box 2"/>
          <p:cNvSpPr txBox="1">
            <a:spLocks noChangeArrowheads="1"/>
          </p:cNvSpPr>
          <p:nvPr/>
        </p:nvSpPr>
        <p:spPr bwMode="auto">
          <a:xfrm>
            <a:off x="428625" y="115888"/>
            <a:ext cx="8215313" cy="447111"/>
          </a:xfrm>
          <a:prstGeom prst="rect">
            <a:avLst/>
          </a:prstGeom>
          <a:solidFill>
            <a:srgbClr val="002060"/>
          </a:solidFill>
          <a:ln w="9525">
            <a:noFill/>
            <a:round/>
            <a:headEnd/>
            <a:tailEnd/>
          </a:ln>
        </p:spPr>
        <p:txBody>
          <a:bodyPr lIns="90000" tIns="46800" rIns="90000" bIns="46800">
            <a:spAutoFit/>
          </a:bodyP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dirty="0" smtClean="0">
                <a:solidFill>
                  <a:srgbClr val="FFFFFF"/>
                </a:solidFill>
                <a:latin typeface="Arial" pitchFamily="34" charset="0"/>
              </a:rPr>
              <a:t>North America – XX polarisation</a:t>
            </a:r>
            <a:endParaRPr lang="en-GB" b="1" dirty="0">
              <a:solidFill>
                <a:srgbClr val="FFFFFF"/>
              </a:solidFill>
              <a:latin typeface="Arial" pitchFamily="34" charset="0"/>
            </a:endParaRPr>
          </a:p>
        </p:txBody>
      </p:sp>
      <p:sp>
        <p:nvSpPr>
          <p:cNvPr id="13" name="Rectangle 12"/>
          <p:cNvSpPr/>
          <p:nvPr/>
        </p:nvSpPr>
        <p:spPr bwMode="auto">
          <a:xfrm>
            <a:off x="925718" y="1288213"/>
            <a:ext cx="792088" cy="5112568"/>
          </a:xfrm>
          <a:prstGeom prst="rect">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2000"/>
              </a:lnSpc>
              <a:spcBef>
                <a:spcPct val="0"/>
              </a:spcBef>
              <a:spcAft>
                <a:spcPct val="0"/>
              </a:spcAft>
              <a:buClr>
                <a:srgbClr val="000000"/>
              </a:buClr>
              <a:buSzPct val="100000"/>
              <a:buFont typeface="Times New Roman" pitchFamily="18" charset="0"/>
              <a:buNone/>
              <a:tabLst/>
            </a:pPr>
            <a:endParaRPr kumimoji="0" lang="en-GB" sz="2400" b="0" i="0" u="none" strike="noStrike" cap="none" normalizeH="0" baseline="0" smtClean="0">
              <a:ln>
                <a:noFill/>
              </a:ln>
              <a:solidFill>
                <a:schemeClr val="bg1"/>
              </a:solidFill>
              <a:effectLst/>
              <a:latin typeface="Times New Roman" pitchFamily="18" charset="0"/>
            </a:endParaRPr>
          </a:p>
        </p:txBody>
      </p:sp>
      <p:sp>
        <p:nvSpPr>
          <p:cNvPr id="17" name="TextBox 10"/>
          <p:cNvSpPr txBox="1">
            <a:spLocks noChangeArrowheads="1"/>
          </p:cNvSpPr>
          <p:nvPr/>
        </p:nvSpPr>
        <p:spPr bwMode="auto">
          <a:xfrm>
            <a:off x="2699792" y="6502283"/>
            <a:ext cx="2304256" cy="298030"/>
          </a:xfrm>
          <a:prstGeom prst="rect">
            <a:avLst/>
          </a:prstGeom>
          <a:noFill/>
          <a:ln w="9525">
            <a:solidFill>
              <a:schemeClr val="tx2"/>
            </a:solidFill>
            <a:miter lim="800000"/>
            <a:headEnd/>
            <a:tailEnd/>
          </a:ln>
        </p:spPr>
        <p:txBody>
          <a:bodyPr wrap="square">
            <a:spAutoFit/>
          </a:bodyPr>
          <a:lstStyle/>
          <a:p>
            <a:pPr algn="ctr"/>
            <a:r>
              <a:rPr lang="en-GB" sz="1400" dirty="0" smtClean="0">
                <a:solidFill>
                  <a:schemeClr val="tx1"/>
                </a:solidFill>
                <a:latin typeface="Arial" pitchFamily="34" charset="0"/>
              </a:rPr>
              <a:t>Assimilation window</a:t>
            </a:r>
          </a:p>
        </p:txBody>
      </p:sp>
      <p:cxnSp>
        <p:nvCxnSpPr>
          <p:cNvPr id="19" name="Elbow Connector 18"/>
          <p:cNvCxnSpPr>
            <a:stCxn id="17" idx="1"/>
            <a:endCxn id="13" idx="2"/>
          </p:cNvCxnSpPr>
          <p:nvPr/>
        </p:nvCxnSpPr>
        <p:spPr bwMode="auto">
          <a:xfrm rot="10800000">
            <a:off x="1321762" y="6400782"/>
            <a:ext cx="1378030" cy="250517"/>
          </a:xfrm>
          <a:prstGeom prst="bentConnector2">
            <a:avLst/>
          </a:prstGeom>
          <a:solidFill>
            <a:srgbClr val="00B8FF"/>
          </a:solidFill>
          <a:ln w="9525" cap="flat" cmpd="sng" algn="ctr">
            <a:solidFill>
              <a:schemeClr val="tx1"/>
            </a:solidFill>
            <a:prstDash val="solid"/>
            <a:round/>
            <a:headEnd type="none" w="med" len="med"/>
            <a:tailEnd type="arrow"/>
          </a:ln>
          <a:effectLst/>
        </p:spPr>
      </p:cxnSp>
      <p:sp>
        <p:nvSpPr>
          <p:cNvPr id="21" name="TextBox 10"/>
          <p:cNvSpPr txBox="1">
            <a:spLocks noChangeArrowheads="1"/>
          </p:cNvSpPr>
          <p:nvPr/>
        </p:nvSpPr>
        <p:spPr bwMode="auto">
          <a:xfrm>
            <a:off x="5292080" y="836712"/>
            <a:ext cx="2520280" cy="298030"/>
          </a:xfrm>
          <a:prstGeom prst="rect">
            <a:avLst/>
          </a:prstGeom>
          <a:noFill/>
          <a:ln w="9525">
            <a:solidFill>
              <a:schemeClr val="tx2"/>
            </a:solidFill>
            <a:miter lim="800000"/>
            <a:headEnd/>
            <a:tailEnd/>
          </a:ln>
        </p:spPr>
        <p:txBody>
          <a:bodyPr wrap="square">
            <a:spAutoFit/>
          </a:bodyPr>
          <a:lstStyle/>
          <a:p>
            <a:pPr algn="ctr"/>
            <a:r>
              <a:rPr lang="en-GB" sz="1400" b="1" dirty="0" smtClean="0">
                <a:solidFill>
                  <a:schemeClr val="tx1"/>
                </a:solidFill>
                <a:latin typeface="Arial" pitchFamily="34" charset="0"/>
              </a:rPr>
              <a:t>Mean bias (6-20 April)</a:t>
            </a:r>
          </a:p>
        </p:txBody>
      </p:sp>
    </p:spTree>
    <p:extLst>
      <p:ext uri="{BB962C8B-B14F-4D97-AF65-F5344CB8AC3E}">
        <p14:creationId xmlns:p14="http://schemas.microsoft.com/office/powerpoint/2010/main" val="3355086418"/>
      </p:ext>
    </p:extLst>
  </p:cSld>
  <p:clrMapOvr>
    <a:masterClrMapping/>
  </p:clrMapOvr>
  <p:transition xmlns:p14="http://schemas.microsoft.com/office/powerpoint/2010/main" advClick="0"/>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1"/>
          <p:cNvSpPr txBox="1">
            <a:spLocks noChangeArrowheads="1"/>
          </p:cNvSpPr>
          <p:nvPr/>
        </p:nvSpPr>
        <p:spPr bwMode="auto">
          <a:xfrm>
            <a:off x="-109538" y="692696"/>
            <a:ext cx="8713986" cy="5483169"/>
          </a:xfrm>
          <a:prstGeom prst="rect">
            <a:avLst/>
          </a:prstGeom>
          <a:noFill/>
          <a:ln w="9525">
            <a:noFill/>
            <a:round/>
            <a:headEnd/>
            <a:tailEnd/>
          </a:ln>
        </p:spPr>
        <p:txBody>
          <a:bodyPr wrap="square" lIns="90000" tIns="46800" rIns="90000" bIns="46800">
            <a:spAutoFit/>
          </a:bodyPr>
          <a:lstStyle/>
          <a:p>
            <a:pPr lvl="1">
              <a:spcBef>
                <a:spcPts val="1125"/>
              </a:spcBef>
              <a:buClr>
                <a:srgbClr val="D12F4A"/>
              </a:buClr>
              <a:buSzPct val="75000"/>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800" dirty="0">
                <a:solidFill>
                  <a:schemeClr val="accent6"/>
                </a:solidFill>
                <a:latin typeface="Arial" pitchFamily="34" charset="0"/>
              </a:rPr>
              <a:t> </a:t>
            </a:r>
            <a:r>
              <a:rPr lang="en-GB" sz="1800" dirty="0" smtClean="0">
                <a:solidFill>
                  <a:schemeClr val="accent6"/>
                </a:solidFill>
                <a:latin typeface="Arial" pitchFamily="34" charset="0"/>
              </a:rPr>
              <a:t>      T</a:t>
            </a:r>
            <a:r>
              <a:rPr lang="en-GB" sz="1800" baseline="-25000" dirty="0" smtClean="0">
                <a:solidFill>
                  <a:schemeClr val="accent6"/>
                </a:solidFill>
                <a:latin typeface="Arial" pitchFamily="34" charset="0"/>
              </a:rPr>
              <a:t>B</a:t>
            </a:r>
            <a:r>
              <a:rPr lang="en-GB" sz="1800" dirty="0" smtClean="0">
                <a:solidFill>
                  <a:schemeClr val="accent6"/>
                </a:solidFill>
                <a:latin typeface="Arial" pitchFamily="34" charset="0"/>
              </a:rPr>
              <a:t> (CMEM,v4.0) – T</a:t>
            </a:r>
            <a:r>
              <a:rPr lang="en-GB" sz="1800" baseline="-25000" dirty="0" smtClean="0">
                <a:solidFill>
                  <a:schemeClr val="accent6"/>
                </a:solidFill>
                <a:latin typeface="Arial" pitchFamily="34" charset="0"/>
              </a:rPr>
              <a:t>B</a:t>
            </a:r>
            <a:r>
              <a:rPr lang="en-GB" sz="1800" dirty="0" smtClean="0">
                <a:solidFill>
                  <a:schemeClr val="accent6"/>
                </a:solidFill>
                <a:latin typeface="Arial" pitchFamily="34" charset="0"/>
              </a:rPr>
              <a:t>(CMEM, v3.0)   [06h &amp; 18h files]</a:t>
            </a:r>
          </a:p>
          <a:p>
            <a:pPr marL="1657350" lvl="3" indent="-285750">
              <a:spcBef>
                <a:spcPts val="1000"/>
              </a:spcBef>
              <a:buClr>
                <a:srgbClr val="D12F4A"/>
              </a:buClr>
              <a:buSzPct val="75000"/>
              <a:buFont typeface="Arial"/>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600" dirty="0" smtClean="0">
                <a:solidFill>
                  <a:schemeClr val="accent6"/>
                </a:solidFill>
                <a:latin typeface="Arial" pitchFamily="34" charset="0"/>
              </a:rPr>
              <a:t>New roughness </a:t>
            </a:r>
            <a:r>
              <a:rPr lang="en-GB" sz="1600" dirty="0">
                <a:solidFill>
                  <a:schemeClr val="accent6"/>
                </a:solidFill>
                <a:latin typeface="Arial" pitchFamily="34" charset="0"/>
              </a:rPr>
              <a:t>parameter for coniferous </a:t>
            </a:r>
            <a:r>
              <a:rPr lang="en-GB" sz="1600" dirty="0" smtClean="0">
                <a:solidFill>
                  <a:schemeClr val="accent6"/>
                </a:solidFill>
                <a:latin typeface="Arial" pitchFamily="34" charset="0"/>
              </a:rPr>
              <a:t>forest,</a:t>
            </a:r>
          </a:p>
          <a:p>
            <a:pPr marL="1657350" lvl="3" indent="-285750">
              <a:spcBef>
                <a:spcPts val="1000"/>
              </a:spcBef>
              <a:buClr>
                <a:srgbClr val="D12F4A"/>
              </a:buClr>
              <a:buSzPct val="75000"/>
              <a:buFont typeface="Arial"/>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600" dirty="0" smtClean="0">
                <a:solidFill>
                  <a:schemeClr val="accent6"/>
                </a:solidFill>
                <a:latin typeface="Arial" pitchFamily="34" charset="0"/>
              </a:rPr>
              <a:t>Effective </a:t>
            </a:r>
            <a:r>
              <a:rPr lang="en-GB" sz="1600" dirty="0">
                <a:solidFill>
                  <a:schemeClr val="accent6"/>
                </a:solidFill>
                <a:latin typeface="Arial" pitchFamily="34" charset="0"/>
              </a:rPr>
              <a:t>temperature computation </a:t>
            </a:r>
            <a:r>
              <a:rPr lang="en-GB" sz="1600" dirty="0" smtClean="0">
                <a:solidFill>
                  <a:schemeClr val="accent6"/>
                </a:solidFill>
                <a:latin typeface="Arial" pitchFamily="34" charset="0"/>
              </a:rPr>
              <a:t>revised,  </a:t>
            </a:r>
          </a:p>
          <a:p>
            <a:pPr lvl="2">
              <a:spcBef>
                <a:spcPts val="1000"/>
              </a:spcBef>
              <a:buClr>
                <a:srgbClr val="D12F4A"/>
              </a:buClr>
              <a:buSzPct val="75000"/>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endParaRPr lang="en-GB" sz="1600" dirty="0" smtClean="0">
              <a:solidFill>
                <a:schemeClr val="accent6"/>
              </a:solidFill>
              <a:latin typeface="Arial" pitchFamily="34" charset="0"/>
            </a:endParaRPr>
          </a:p>
          <a:p>
            <a:pPr lvl="2">
              <a:spcBef>
                <a:spcPts val="1000"/>
              </a:spcBef>
              <a:buClr>
                <a:srgbClr val="D12F4A"/>
              </a:buClr>
              <a:buSzPct val="75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endParaRPr lang="en-GB" sz="1800" dirty="0" smtClean="0">
              <a:solidFill>
                <a:srgbClr val="0066FF"/>
              </a:solidFill>
              <a:latin typeface="Arial" pitchFamily="34" charset="0"/>
              <a:sym typeface="Wingdings" pitchFamily="2" charset="2"/>
            </a:endParaRPr>
          </a:p>
          <a:p>
            <a:pPr lvl="2">
              <a:spcBef>
                <a:spcPts val="1000"/>
              </a:spcBef>
              <a:buClr>
                <a:srgbClr val="D12F4A"/>
              </a:buClr>
              <a:buSzPct val="75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endParaRPr lang="en-GB" sz="1800" dirty="0" smtClean="0">
              <a:solidFill>
                <a:srgbClr val="0066FF"/>
              </a:solidFill>
              <a:latin typeface="Arial" pitchFamily="34" charset="0"/>
              <a:sym typeface="Wingdings" pitchFamily="2" charset="2"/>
            </a:endParaRPr>
          </a:p>
          <a:p>
            <a:pPr lvl="2">
              <a:spcBef>
                <a:spcPts val="1000"/>
              </a:spcBef>
              <a:buClr>
                <a:srgbClr val="D12F4A"/>
              </a:buClr>
              <a:buSzPct val="75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endParaRPr lang="en-GB" sz="1800" dirty="0" smtClean="0">
              <a:solidFill>
                <a:srgbClr val="0066FF"/>
              </a:solidFill>
              <a:latin typeface="Arial" pitchFamily="34" charset="0"/>
              <a:sym typeface="Wingdings" pitchFamily="2" charset="2"/>
            </a:endParaRPr>
          </a:p>
          <a:p>
            <a:pPr lvl="2">
              <a:spcBef>
                <a:spcPts val="1000"/>
              </a:spcBef>
              <a:buClr>
                <a:srgbClr val="D12F4A"/>
              </a:buClr>
              <a:buSzPct val="75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endParaRPr lang="en-GB" sz="1800" dirty="0" smtClean="0">
              <a:solidFill>
                <a:srgbClr val="0066FF"/>
              </a:solidFill>
              <a:latin typeface="Arial" pitchFamily="34" charset="0"/>
              <a:sym typeface="Wingdings" pitchFamily="2" charset="2"/>
            </a:endParaRPr>
          </a:p>
          <a:p>
            <a:pPr lvl="2">
              <a:spcBef>
                <a:spcPts val="1000"/>
              </a:spcBef>
              <a:buClr>
                <a:srgbClr val="D12F4A"/>
              </a:buClr>
              <a:buSzPct val="75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endParaRPr lang="en-GB" sz="1800" dirty="0" smtClean="0">
              <a:solidFill>
                <a:srgbClr val="0066FF"/>
              </a:solidFill>
              <a:latin typeface="Arial" pitchFamily="34" charset="0"/>
              <a:sym typeface="Wingdings" pitchFamily="2" charset="2"/>
            </a:endParaRPr>
          </a:p>
          <a:p>
            <a:pPr lvl="2">
              <a:spcBef>
                <a:spcPts val="1000"/>
              </a:spcBef>
              <a:buClr>
                <a:srgbClr val="D12F4A"/>
              </a:buClr>
              <a:buSzPct val="75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endParaRPr lang="en-GB" sz="1800" dirty="0" smtClean="0">
              <a:solidFill>
                <a:srgbClr val="0066FF"/>
              </a:solidFill>
              <a:latin typeface="Arial" pitchFamily="34" charset="0"/>
              <a:sym typeface="Wingdings" pitchFamily="2" charset="2"/>
            </a:endParaRPr>
          </a:p>
          <a:p>
            <a:pPr lvl="2">
              <a:spcBef>
                <a:spcPts val="1000"/>
              </a:spcBef>
              <a:buClr>
                <a:srgbClr val="D12F4A"/>
              </a:buClr>
              <a:buSzPct val="75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endParaRPr lang="en-GB" sz="1800" dirty="0" smtClean="0">
              <a:solidFill>
                <a:srgbClr val="0066FF"/>
              </a:solidFill>
              <a:latin typeface="Arial" pitchFamily="34" charset="0"/>
              <a:sym typeface="Wingdings" pitchFamily="2" charset="2"/>
            </a:endParaRPr>
          </a:p>
          <a:p>
            <a:pPr lvl="2">
              <a:spcBef>
                <a:spcPts val="1000"/>
              </a:spcBef>
              <a:buClr>
                <a:srgbClr val="D12F4A"/>
              </a:buClr>
              <a:buSzPct val="75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endParaRPr lang="en-GB" sz="1800" dirty="0" smtClean="0">
              <a:solidFill>
                <a:srgbClr val="0066FF"/>
              </a:solidFill>
              <a:latin typeface="Arial" pitchFamily="34" charset="0"/>
              <a:sym typeface="Wingdings" pitchFamily="2" charset="2"/>
            </a:endParaRPr>
          </a:p>
          <a:p>
            <a:pPr lvl="2">
              <a:spcBef>
                <a:spcPts val="1000"/>
              </a:spcBef>
              <a:buClr>
                <a:srgbClr val="D12F4A"/>
              </a:buClr>
              <a:buSzPct val="75000"/>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400" dirty="0" smtClean="0">
                <a:solidFill>
                  <a:srgbClr val="000000"/>
                </a:solidFill>
                <a:latin typeface="Arial" pitchFamily="34" charset="0"/>
                <a:sym typeface="Wingdings" pitchFamily="2" charset="2"/>
              </a:rPr>
              <a:t> </a:t>
            </a:r>
          </a:p>
          <a:p>
            <a:pPr lvl="2">
              <a:spcBef>
                <a:spcPts val="1000"/>
              </a:spcBef>
              <a:buClr>
                <a:srgbClr val="D12F4A"/>
              </a:buClr>
              <a:buSzPct val="75000"/>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400" dirty="0" smtClean="0">
                <a:solidFill>
                  <a:srgbClr val="000000"/>
                </a:solidFill>
                <a:latin typeface="Arial" pitchFamily="34" charset="0"/>
                <a:sym typeface="Wingdings" pitchFamily="2" charset="2"/>
              </a:rPr>
              <a:t> </a:t>
            </a:r>
          </a:p>
        </p:txBody>
      </p:sp>
      <p:sp>
        <p:nvSpPr>
          <p:cNvPr id="4099" name="Text Box 2"/>
          <p:cNvSpPr txBox="1">
            <a:spLocks noChangeArrowheads="1"/>
          </p:cNvSpPr>
          <p:nvPr/>
        </p:nvSpPr>
        <p:spPr bwMode="auto">
          <a:xfrm>
            <a:off x="428625" y="115888"/>
            <a:ext cx="8215313" cy="465137"/>
          </a:xfrm>
          <a:prstGeom prst="rect">
            <a:avLst/>
          </a:prstGeom>
          <a:solidFill>
            <a:srgbClr val="002060"/>
          </a:solidFill>
          <a:ln w="9525">
            <a:noFill/>
            <a:round/>
            <a:headEnd/>
            <a:tailEnd/>
          </a:ln>
        </p:spPr>
        <p:txBody>
          <a:bodyPr lIns="90000" tIns="46800" rIns="90000" bIns="46800">
            <a:spAutoFit/>
          </a:bodyP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FFFFFF"/>
                </a:solidFill>
                <a:latin typeface="Arial" pitchFamily="34" charset="0"/>
              </a:rPr>
              <a:t> Monitoring – Status </a:t>
            </a:r>
          </a:p>
        </p:txBody>
      </p:sp>
      <p:pic>
        <p:nvPicPr>
          <p:cNvPr id="6" name="Picture 5" descr="diffs_fn89fn8a.png"/>
          <p:cNvPicPr>
            <a:picLocks noChangeAspect="1"/>
          </p:cNvPicPr>
          <p:nvPr/>
        </p:nvPicPr>
        <p:blipFill>
          <a:blip r:embed="rId3" cstate="print"/>
          <a:stretch>
            <a:fillRect/>
          </a:stretch>
        </p:blipFill>
        <p:spPr>
          <a:xfrm>
            <a:off x="625581" y="2318889"/>
            <a:ext cx="7186779" cy="3842825"/>
          </a:xfrm>
          <a:prstGeom prst="rect">
            <a:avLst/>
          </a:prstGeom>
        </p:spPr>
      </p:pic>
    </p:spTree>
  </p:cSld>
  <p:clrMapOvr>
    <a:masterClrMapping/>
  </p:clrMapOvr>
  <p:transition xmlns:p14="http://schemas.microsoft.com/office/powerpoint/2010/main" advClick="0"/>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2"/>
          <p:cNvSpPr txBox="1">
            <a:spLocks noChangeArrowheads="1"/>
          </p:cNvSpPr>
          <p:nvPr/>
        </p:nvSpPr>
        <p:spPr bwMode="auto">
          <a:xfrm>
            <a:off x="428625" y="115888"/>
            <a:ext cx="8215313" cy="447111"/>
          </a:xfrm>
          <a:prstGeom prst="rect">
            <a:avLst/>
          </a:prstGeom>
          <a:solidFill>
            <a:srgbClr val="002060"/>
          </a:solidFill>
          <a:ln w="9525">
            <a:noFill/>
            <a:round/>
            <a:headEnd/>
            <a:tailEnd/>
          </a:ln>
        </p:spPr>
        <p:txBody>
          <a:bodyPr lIns="90000" tIns="46800" rIns="90000" bIns="46800">
            <a:spAutoFit/>
          </a:bodyP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dirty="0" smtClean="0">
                <a:solidFill>
                  <a:srgbClr val="FFFFFF"/>
                </a:solidFill>
                <a:latin typeface="Arial" pitchFamily="34" charset="0"/>
              </a:rPr>
              <a:t>Quality control &amp; bias correction</a:t>
            </a:r>
            <a:endParaRPr lang="en-GB" b="1" dirty="0">
              <a:solidFill>
                <a:srgbClr val="FFFFFF"/>
              </a:solidFill>
              <a:latin typeface="Arial" pitchFamily="34" charset="0"/>
            </a:endParaRPr>
          </a:p>
        </p:txBody>
      </p:sp>
      <p:sp>
        <p:nvSpPr>
          <p:cNvPr id="10" name="Text Box 1"/>
          <p:cNvSpPr txBox="1">
            <a:spLocks noChangeArrowheads="1"/>
          </p:cNvSpPr>
          <p:nvPr/>
        </p:nvSpPr>
        <p:spPr bwMode="auto">
          <a:xfrm>
            <a:off x="-325562" y="676984"/>
            <a:ext cx="5257602" cy="3718968"/>
          </a:xfrm>
          <a:prstGeom prst="rect">
            <a:avLst/>
          </a:prstGeom>
          <a:noFill/>
          <a:ln w="9525">
            <a:noFill/>
            <a:round/>
            <a:headEnd/>
            <a:tailEnd/>
          </a:ln>
        </p:spPr>
        <p:txBody>
          <a:bodyPr wrap="square" lIns="90000" tIns="46800" rIns="90000" bIns="46800">
            <a:spAutoFit/>
          </a:bodyPr>
          <a:lstStyle/>
          <a:p>
            <a:pPr lvl="1">
              <a:spcBef>
                <a:spcPts val="1125"/>
              </a:spcBef>
              <a:buClr>
                <a:srgbClr val="D12F4A"/>
              </a:buClr>
              <a:buSzPct val="75000"/>
              <a:buFont typeface="Wingdings" pitchFamily="2" charset="2"/>
              <a:buChar char="Ø"/>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800" dirty="0">
                <a:solidFill>
                  <a:srgbClr val="0066FF"/>
                </a:solidFill>
                <a:latin typeface="Arial" pitchFamily="34" charset="0"/>
              </a:rPr>
              <a:t> </a:t>
            </a:r>
            <a:r>
              <a:rPr lang="en-GB" sz="1800" dirty="0" smtClean="0">
                <a:solidFill>
                  <a:srgbClr val="0066FF"/>
                </a:solidFill>
                <a:latin typeface="Arial" pitchFamily="34" charset="0"/>
              </a:rPr>
              <a:t>Quality control &amp; data thinning:</a:t>
            </a:r>
          </a:p>
          <a:p>
            <a:pPr lvl="2">
              <a:spcBef>
                <a:spcPts val="1125"/>
              </a:spcBef>
              <a:buClr>
                <a:srgbClr val="D12F4A"/>
              </a:buClr>
              <a:buSzPct val="75000"/>
              <a:buFont typeface="Wingdings" pitchFamily="2" charset="2"/>
              <a:buChar char="Ø"/>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600" dirty="0" smtClean="0">
                <a:solidFill>
                  <a:schemeClr val="tx1"/>
                </a:solidFill>
                <a:latin typeface="Arial" pitchFamily="34" charset="0"/>
              </a:rPr>
              <a:t> Routine checks for each observation</a:t>
            </a:r>
          </a:p>
          <a:p>
            <a:pPr lvl="2">
              <a:spcBef>
                <a:spcPts val="1125"/>
              </a:spcBef>
              <a:buClr>
                <a:srgbClr val="D12F4A"/>
              </a:buClr>
              <a:buSzPct val="75000"/>
              <a:buFont typeface="Wingdings" pitchFamily="2" charset="2"/>
              <a:buChar char="Ø"/>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600" dirty="0" smtClean="0">
                <a:solidFill>
                  <a:schemeClr val="tx1"/>
                </a:solidFill>
                <a:latin typeface="Arial" pitchFamily="34" charset="0"/>
              </a:rPr>
              <a:t> RFI hard filtering: 50 &lt; T</a:t>
            </a:r>
            <a:r>
              <a:rPr lang="en-GB" sz="1600" baseline="-25000" dirty="0" smtClean="0">
                <a:solidFill>
                  <a:schemeClr val="tx1"/>
                </a:solidFill>
                <a:latin typeface="Arial" pitchFamily="34" charset="0"/>
              </a:rPr>
              <a:t>B</a:t>
            </a:r>
            <a:r>
              <a:rPr lang="en-GB" sz="1600" dirty="0" smtClean="0">
                <a:solidFill>
                  <a:schemeClr val="tx1"/>
                </a:solidFill>
                <a:latin typeface="Arial" pitchFamily="34" charset="0"/>
              </a:rPr>
              <a:t> &lt; 350 K </a:t>
            </a:r>
          </a:p>
          <a:p>
            <a:pPr lvl="2">
              <a:spcBef>
                <a:spcPts val="1125"/>
              </a:spcBef>
              <a:buClr>
                <a:srgbClr val="D12F4A"/>
              </a:buClr>
              <a:buSzPct val="75000"/>
              <a:buFont typeface="Wingdings" pitchFamily="2" charset="2"/>
              <a:buChar char="Ø"/>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600" dirty="0" smtClean="0">
                <a:solidFill>
                  <a:schemeClr val="tx1"/>
                </a:solidFill>
                <a:latin typeface="Arial" pitchFamily="34" charset="0"/>
              </a:rPr>
              <a:t> ‘Own light product’ applied at T159 (very small dataset)</a:t>
            </a:r>
          </a:p>
          <a:p>
            <a:pPr lvl="2">
              <a:spcBef>
                <a:spcPts val="1125"/>
              </a:spcBef>
              <a:buClr>
                <a:srgbClr val="D12F4A"/>
              </a:buClr>
              <a:buSzPct val="75000"/>
              <a:buFont typeface="Wingdings" pitchFamily="2" charset="2"/>
              <a:buChar char="Ø"/>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600" dirty="0" smtClean="0">
                <a:solidFill>
                  <a:schemeClr val="tx1"/>
                </a:solidFill>
                <a:latin typeface="Arial" pitchFamily="34" charset="0"/>
              </a:rPr>
              <a:t> ‘Simple’ snow mask applied based on snow depth forecasted field</a:t>
            </a:r>
          </a:p>
          <a:p>
            <a:pPr lvl="2">
              <a:spcBef>
                <a:spcPts val="1125"/>
              </a:spcBef>
              <a:buClr>
                <a:srgbClr val="D12F4A"/>
              </a:buClr>
              <a:buSzPct val="75000"/>
              <a:buFont typeface="Wingdings" pitchFamily="2" charset="2"/>
              <a:buChar char="Ø"/>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endParaRPr lang="en-GB" sz="1800" dirty="0" smtClean="0">
              <a:solidFill>
                <a:schemeClr val="tx1"/>
              </a:solidFill>
              <a:latin typeface="Arial" pitchFamily="34" charset="0"/>
            </a:endParaRPr>
          </a:p>
          <a:p>
            <a:pPr lvl="2">
              <a:spcBef>
                <a:spcPts val="1125"/>
              </a:spcBef>
              <a:buClr>
                <a:srgbClr val="D12F4A"/>
              </a:buClr>
              <a:buSzPct val="75000"/>
              <a:buFont typeface="Wingdings" pitchFamily="2" charset="2"/>
              <a:buChar char="Ø"/>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endParaRPr lang="en-GB" sz="1800" dirty="0" smtClean="0">
              <a:solidFill>
                <a:schemeClr val="tx1"/>
              </a:solidFill>
              <a:latin typeface="Arial" pitchFamily="34" charset="0"/>
            </a:endParaRPr>
          </a:p>
          <a:p>
            <a:pPr lvl="2">
              <a:spcBef>
                <a:spcPts val="1125"/>
              </a:spcBef>
              <a:buClr>
                <a:srgbClr val="D12F4A"/>
              </a:buClr>
              <a:buSzPct val="75000"/>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endParaRPr lang="en-GB" sz="1800" dirty="0">
              <a:solidFill>
                <a:srgbClr val="0066FF"/>
              </a:solidFill>
              <a:latin typeface="Arial" pitchFamily="34" charset="0"/>
            </a:endParaRPr>
          </a:p>
        </p:txBody>
      </p:sp>
      <p:graphicFrame>
        <p:nvGraphicFramePr>
          <p:cNvPr id="14" name="Table 13"/>
          <p:cNvGraphicFramePr>
            <a:graphicFrameLocks noGrp="1"/>
          </p:cNvGraphicFramePr>
          <p:nvPr/>
        </p:nvGraphicFramePr>
        <p:xfrm>
          <a:off x="1259632" y="5445224"/>
          <a:ext cx="6096000" cy="1112520"/>
        </p:xfrm>
        <a:graphic>
          <a:graphicData uri="http://schemas.openxmlformats.org/drawingml/2006/table">
            <a:tbl>
              <a:tblPr firstRow="1" bandRow="1">
                <a:tableStyleId>{C4B1156A-380E-4F78-BDF5-A606A8083BF9}</a:tableStyleId>
              </a:tblPr>
              <a:tblGrid>
                <a:gridCol w="2032000"/>
                <a:gridCol w="2032000"/>
                <a:gridCol w="2032000"/>
              </a:tblGrid>
              <a:tr h="370840">
                <a:tc>
                  <a:txBody>
                    <a:bodyPr/>
                    <a:lstStyle/>
                    <a:p>
                      <a:pPr algn="ctr"/>
                      <a:r>
                        <a:rPr lang="en-GB" dirty="0" smtClean="0"/>
                        <a:t>MEAN BIAS</a:t>
                      </a:r>
                      <a:endParaRPr lang="en-GB" dirty="0"/>
                    </a:p>
                  </a:txBody>
                  <a:tcPr/>
                </a:tc>
                <a:tc>
                  <a:txBody>
                    <a:bodyPr/>
                    <a:lstStyle/>
                    <a:p>
                      <a:pPr algn="ctr"/>
                      <a:r>
                        <a:rPr lang="en-GB" i="1" dirty="0" smtClean="0"/>
                        <a:t>XX</a:t>
                      </a:r>
                      <a:endParaRPr lang="en-GB" i="1" dirty="0"/>
                    </a:p>
                  </a:txBody>
                  <a:tcPr/>
                </a:tc>
                <a:tc>
                  <a:txBody>
                    <a:bodyPr/>
                    <a:lstStyle/>
                    <a:p>
                      <a:pPr algn="ctr"/>
                      <a:r>
                        <a:rPr lang="en-GB" i="1" dirty="0" smtClean="0"/>
                        <a:t>YY</a:t>
                      </a:r>
                      <a:endParaRPr lang="en-GB" i="1" dirty="0"/>
                    </a:p>
                  </a:txBody>
                  <a:tcPr/>
                </a:tc>
              </a:tr>
              <a:tr h="370840">
                <a:tc>
                  <a:txBody>
                    <a:bodyPr/>
                    <a:lstStyle/>
                    <a:p>
                      <a:pPr algn="ctr"/>
                      <a:r>
                        <a:rPr lang="en-GB" i="1" dirty="0" smtClean="0"/>
                        <a:t>North America</a:t>
                      </a:r>
                      <a:endParaRPr lang="en-GB" i="1" dirty="0"/>
                    </a:p>
                  </a:txBody>
                  <a:tcPr/>
                </a:tc>
                <a:tc>
                  <a:txBody>
                    <a:bodyPr/>
                    <a:lstStyle/>
                    <a:p>
                      <a:pPr algn="ctr"/>
                      <a:r>
                        <a:rPr lang="en-GB" dirty="0" smtClean="0"/>
                        <a:t>0.5</a:t>
                      </a:r>
                      <a:endParaRPr lang="en-GB" dirty="0"/>
                    </a:p>
                  </a:txBody>
                  <a:tcPr/>
                </a:tc>
                <a:tc>
                  <a:txBody>
                    <a:bodyPr/>
                    <a:lstStyle/>
                    <a:p>
                      <a:pPr algn="ctr"/>
                      <a:r>
                        <a:rPr lang="en-GB" dirty="0" smtClean="0"/>
                        <a:t>-11.0</a:t>
                      </a:r>
                      <a:endParaRPr lang="en-GB" dirty="0"/>
                    </a:p>
                  </a:txBody>
                  <a:tcPr/>
                </a:tc>
              </a:tr>
              <a:tr h="370840">
                <a:tc>
                  <a:txBody>
                    <a:bodyPr/>
                    <a:lstStyle/>
                    <a:p>
                      <a:pPr algn="ctr"/>
                      <a:r>
                        <a:rPr lang="en-GB" i="1" dirty="0" smtClean="0"/>
                        <a:t>Australia</a:t>
                      </a:r>
                      <a:endParaRPr lang="en-GB" i="1" dirty="0"/>
                    </a:p>
                  </a:txBody>
                  <a:tcPr/>
                </a:tc>
                <a:tc>
                  <a:txBody>
                    <a:bodyPr/>
                    <a:lstStyle/>
                    <a:p>
                      <a:pPr algn="ctr"/>
                      <a:r>
                        <a:rPr lang="en-GB" dirty="0" smtClean="0"/>
                        <a:t>-21.6</a:t>
                      </a:r>
                      <a:endParaRPr lang="en-GB" dirty="0"/>
                    </a:p>
                  </a:txBody>
                  <a:tcPr/>
                </a:tc>
                <a:tc>
                  <a:txBody>
                    <a:bodyPr/>
                    <a:lstStyle/>
                    <a:p>
                      <a:pPr algn="ctr"/>
                      <a:r>
                        <a:rPr lang="en-GB" dirty="0" smtClean="0"/>
                        <a:t>-19.7</a:t>
                      </a:r>
                      <a:endParaRPr lang="en-GB" dirty="0"/>
                    </a:p>
                  </a:txBody>
                  <a:tcPr/>
                </a:tc>
              </a:tr>
            </a:tbl>
          </a:graphicData>
        </a:graphic>
      </p:graphicFrame>
      <p:cxnSp>
        <p:nvCxnSpPr>
          <p:cNvPr id="16" name="Straight Connector 15"/>
          <p:cNvCxnSpPr/>
          <p:nvPr/>
        </p:nvCxnSpPr>
        <p:spPr bwMode="auto">
          <a:xfrm>
            <a:off x="2177516" y="4981509"/>
            <a:ext cx="360040" cy="0"/>
          </a:xfrm>
          <a:prstGeom prst="line">
            <a:avLst/>
          </a:prstGeom>
          <a:solidFill>
            <a:srgbClr val="00B8FF"/>
          </a:solidFill>
          <a:ln w="22225" cap="flat" cmpd="sng" algn="ctr">
            <a:solidFill>
              <a:schemeClr val="tx1"/>
            </a:solidFill>
            <a:prstDash val="solid"/>
            <a:round/>
            <a:headEnd type="none" w="med" len="med"/>
            <a:tailEnd type="none" w="med" len="med"/>
          </a:ln>
          <a:effectLst/>
        </p:spPr>
      </p:cxnSp>
      <p:pic>
        <p:nvPicPr>
          <p:cNvPr id="6" name="Picture 5" descr="nbrobs.png"/>
          <p:cNvPicPr>
            <a:picLocks noChangeAspect="1"/>
          </p:cNvPicPr>
          <p:nvPr/>
        </p:nvPicPr>
        <p:blipFill>
          <a:blip r:embed="rId3" cstate="print"/>
          <a:stretch>
            <a:fillRect/>
          </a:stretch>
        </p:blipFill>
        <p:spPr>
          <a:xfrm>
            <a:off x="4803931" y="908720"/>
            <a:ext cx="4201250" cy="2684304"/>
          </a:xfrm>
          <a:prstGeom prst="rect">
            <a:avLst/>
          </a:prstGeom>
        </p:spPr>
      </p:pic>
      <p:sp>
        <p:nvSpPr>
          <p:cNvPr id="8" name="Text Box 1"/>
          <p:cNvSpPr txBox="1">
            <a:spLocks noChangeArrowheads="1"/>
          </p:cNvSpPr>
          <p:nvPr/>
        </p:nvSpPr>
        <p:spPr bwMode="auto">
          <a:xfrm>
            <a:off x="-324544" y="3284984"/>
            <a:ext cx="9074026" cy="3279360"/>
          </a:xfrm>
          <a:prstGeom prst="rect">
            <a:avLst/>
          </a:prstGeom>
          <a:noFill/>
          <a:ln w="9525">
            <a:noFill/>
            <a:round/>
            <a:headEnd/>
            <a:tailEnd/>
          </a:ln>
        </p:spPr>
        <p:txBody>
          <a:bodyPr wrap="square" lIns="90000" tIns="46800" rIns="90000" bIns="46800">
            <a:spAutoFit/>
          </a:bodyPr>
          <a:lstStyle/>
          <a:p>
            <a:pPr lvl="2">
              <a:spcBef>
                <a:spcPts val="1125"/>
              </a:spcBef>
              <a:buClr>
                <a:srgbClr val="D12F4A"/>
              </a:buClr>
              <a:buSzPct val="75000"/>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endParaRPr lang="en-GB" sz="1800" dirty="0" smtClean="0">
              <a:solidFill>
                <a:schemeClr val="tx1"/>
              </a:solidFill>
              <a:latin typeface="Arial" pitchFamily="34" charset="0"/>
            </a:endParaRPr>
          </a:p>
          <a:p>
            <a:pPr lvl="1">
              <a:spcBef>
                <a:spcPts val="1125"/>
              </a:spcBef>
              <a:buClr>
                <a:srgbClr val="D12F4A"/>
              </a:buClr>
              <a:buSzPct val="75000"/>
              <a:buFont typeface="Wingdings" pitchFamily="2" charset="2"/>
              <a:buChar char="Ø"/>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800" dirty="0" smtClean="0">
                <a:solidFill>
                  <a:srgbClr val="0066FF"/>
                </a:solidFill>
                <a:latin typeface="Arial" pitchFamily="34" charset="0"/>
              </a:rPr>
              <a:t> ‘Crude’ bias correction:</a:t>
            </a:r>
          </a:p>
          <a:p>
            <a:pPr lvl="2">
              <a:spcBef>
                <a:spcPts val="1125"/>
              </a:spcBef>
              <a:buClr>
                <a:srgbClr val="D12F4A"/>
              </a:buClr>
              <a:buSzPct val="75000"/>
              <a:buFont typeface="Wingdings" pitchFamily="2" charset="2"/>
              <a:buChar char="Ø"/>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800" dirty="0" smtClean="0">
                <a:solidFill>
                  <a:srgbClr val="0066FF"/>
                </a:solidFill>
                <a:latin typeface="Arial" pitchFamily="34" charset="0"/>
              </a:rPr>
              <a:t> </a:t>
            </a:r>
            <a:r>
              <a:rPr lang="en-GB" sz="1600" dirty="0" smtClean="0">
                <a:solidFill>
                  <a:schemeClr val="tx1"/>
                </a:solidFill>
                <a:latin typeface="Arial" pitchFamily="34" charset="0"/>
              </a:rPr>
              <a:t>Hypothesis: Bias are stationary over the assimilation week period</a:t>
            </a:r>
          </a:p>
          <a:p>
            <a:pPr lvl="2">
              <a:spcBef>
                <a:spcPts val="1125"/>
              </a:spcBef>
              <a:buClr>
                <a:srgbClr val="D12F4A"/>
              </a:buClr>
              <a:buSzPct val="75000"/>
              <a:buFont typeface="Wingdings" pitchFamily="2" charset="2"/>
              <a:buChar char="Ø"/>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600" dirty="0" smtClean="0">
                <a:solidFill>
                  <a:schemeClr val="tx1"/>
                </a:solidFill>
                <a:latin typeface="Arial" pitchFamily="34" charset="0"/>
              </a:rPr>
              <a:t> Bias = </a:t>
            </a:r>
            <a:r>
              <a:rPr lang="en-GB" sz="1600" i="1" dirty="0" smtClean="0">
                <a:solidFill>
                  <a:schemeClr val="tx1"/>
                </a:solidFill>
                <a:latin typeface="Arial" pitchFamily="34" charset="0"/>
              </a:rPr>
              <a:t>f</a:t>
            </a:r>
            <a:r>
              <a:rPr lang="en-GB" sz="1600" dirty="0" smtClean="0">
                <a:solidFill>
                  <a:schemeClr val="tx1"/>
                </a:solidFill>
                <a:latin typeface="Arial" pitchFamily="34" charset="0"/>
              </a:rPr>
              <a:t>(polarisation, region, angle)  </a:t>
            </a:r>
          </a:p>
          <a:p>
            <a:pPr lvl="2">
              <a:spcBef>
                <a:spcPts val="1125"/>
              </a:spcBef>
              <a:buClr>
                <a:srgbClr val="D12F4A"/>
              </a:buClr>
              <a:buSzPct val="75000"/>
              <a:buFont typeface="Wingdings" pitchFamily="2" charset="2"/>
              <a:buChar char="Ø"/>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600" dirty="0" smtClean="0">
                <a:solidFill>
                  <a:srgbClr val="0066FF"/>
                </a:solidFill>
                <a:latin typeface="Arial" pitchFamily="34" charset="0"/>
              </a:rPr>
              <a:t> </a:t>
            </a:r>
            <a:r>
              <a:rPr lang="en-GB" sz="1600" dirty="0" smtClean="0">
                <a:solidFill>
                  <a:schemeClr val="tx1"/>
                </a:solidFill>
                <a:latin typeface="Arial" pitchFamily="34" charset="0"/>
              </a:rPr>
              <a:t> T</a:t>
            </a:r>
            <a:r>
              <a:rPr lang="en-GB" sz="1600" baseline="-25000" dirty="0" smtClean="0">
                <a:solidFill>
                  <a:schemeClr val="tx1"/>
                </a:solidFill>
                <a:latin typeface="Arial" pitchFamily="34" charset="0"/>
              </a:rPr>
              <a:t>B</a:t>
            </a:r>
            <a:r>
              <a:rPr lang="en-GB" sz="1600" dirty="0" smtClean="0">
                <a:solidFill>
                  <a:schemeClr val="tx1"/>
                </a:solidFill>
                <a:latin typeface="Arial" pitchFamily="34" charset="0"/>
              </a:rPr>
              <a:t> (</a:t>
            </a:r>
            <a:r>
              <a:rPr lang="en-GB" sz="1600" dirty="0" err="1" smtClean="0">
                <a:solidFill>
                  <a:schemeClr val="tx1"/>
                </a:solidFill>
                <a:latin typeface="Arial" pitchFamily="34" charset="0"/>
              </a:rPr>
              <a:t>bc</a:t>
            </a:r>
            <a:r>
              <a:rPr lang="en-GB" sz="1600" dirty="0" smtClean="0">
                <a:solidFill>
                  <a:schemeClr val="tx1"/>
                </a:solidFill>
                <a:latin typeface="Arial" pitchFamily="34" charset="0"/>
              </a:rPr>
              <a:t>) = T</a:t>
            </a:r>
            <a:r>
              <a:rPr lang="en-GB" sz="1600" baseline="-25000" dirty="0" smtClean="0">
                <a:solidFill>
                  <a:schemeClr val="tx1"/>
                </a:solidFill>
                <a:latin typeface="Arial" pitchFamily="34" charset="0"/>
              </a:rPr>
              <a:t>B </a:t>
            </a:r>
            <a:r>
              <a:rPr lang="en-GB" sz="1600" dirty="0" smtClean="0">
                <a:solidFill>
                  <a:schemeClr val="tx1"/>
                </a:solidFill>
                <a:latin typeface="Arial" pitchFamily="34" charset="0"/>
              </a:rPr>
              <a:t>+ bias (6 Apr to 20 Apr)</a:t>
            </a:r>
          </a:p>
          <a:p>
            <a:pPr lvl="2">
              <a:spcBef>
                <a:spcPts val="1125"/>
              </a:spcBef>
              <a:buClr>
                <a:srgbClr val="D12F4A"/>
              </a:buClr>
              <a:buSzPct val="75000"/>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endParaRPr lang="en-GB" sz="1800" dirty="0" smtClean="0">
              <a:solidFill>
                <a:schemeClr val="tx1"/>
              </a:solidFill>
              <a:latin typeface="Arial" pitchFamily="34" charset="0"/>
            </a:endParaRPr>
          </a:p>
          <a:p>
            <a:pPr lvl="2">
              <a:spcBef>
                <a:spcPts val="1125"/>
              </a:spcBef>
              <a:buClr>
                <a:srgbClr val="D12F4A"/>
              </a:buClr>
              <a:buSzPct val="75000"/>
              <a:buFont typeface="Wingdings" pitchFamily="2" charset="2"/>
              <a:buChar char="Ø"/>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endParaRPr lang="en-GB" sz="1800" dirty="0" smtClean="0">
              <a:solidFill>
                <a:schemeClr val="tx1"/>
              </a:solidFill>
              <a:latin typeface="Arial" pitchFamily="34" charset="0"/>
            </a:endParaRPr>
          </a:p>
          <a:p>
            <a:pPr lvl="2">
              <a:spcBef>
                <a:spcPts val="1125"/>
              </a:spcBef>
              <a:buClr>
                <a:srgbClr val="D12F4A"/>
              </a:buClr>
              <a:buSzPct val="75000"/>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endParaRPr lang="en-GB" sz="1800" dirty="0">
              <a:solidFill>
                <a:srgbClr val="0066FF"/>
              </a:solidFill>
              <a:latin typeface="Arial" pitchFamily="34" charset="0"/>
            </a:endParaRPr>
          </a:p>
        </p:txBody>
      </p:sp>
    </p:spTree>
    <p:extLst>
      <p:ext uri="{BB962C8B-B14F-4D97-AF65-F5344CB8AC3E}">
        <p14:creationId xmlns:p14="http://schemas.microsoft.com/office/powerpoint/2010/main" val="32698090"/>
      </p:ext>
    </p:extLst>
  </p:cSld>
  <p:clrMapOvr>
    <a:masterClrMapping/>
  </p:clrMapOvr>
  <p:transition xmlns:p14="http://schemas.microsoft.com/office/powerpoint/2010/main" advClick="0"/>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1"/>
          <p:cNvSpPr txBox="1">
            <a:spLocks noChangeArrowheads="1"/>
          </p:cNvSpPr>
          <p:nvPr/>
        </p:nvSpPr>
        <p:spPr bwMode="auto">
          <a:xfrm>
            <a:off x="-109538" y="817563"/>
            <a:ext cx="8713986" cy="3021264"/>
          </a:xfrm>
          <a:prstGeom prst="rect">
            <a:avLst/>
          </a:prstGeom>
          <a:noFill/>
          <a:ln w="9525">
            <a:noFill/>
            <a:round/>
            <a:headEnd/>
            <a:tailEnd/>
          </a:ln>
        </p:spPr>
        <p:txBody>
          <a:bodyPr wrap="square" lIns="90000" tIns="46800" rIns="90000" bIns="46800">
            <a:spAutoFit/>
          </a:bodyPr>
          <a:lstStyle/>
          <a:p>
            <a:pPr lvl="1">
              <a:spcBef>
                <a:spcPts val="1125"/>
              </a:spcBef>
              <a:buClr>
                <a:srgbClr val="D12F4A"/>
              </a:buClr>
              <a:buSzPct val="75000"/>
              <a:buFont typeface="Wingdings" pitchFamily="2" charset="2"/>
              <a:buChar char="Ø"/>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800" dirty="0">
                <a:solidFill>
                  <a:srgbClr val="0066FF"/>
                </a:solidFill>
                <a:latin typeface="Arial" pitchFamily="34" charset="0"/>
              </a:rPr>
              <a:t> SMOS Monitoring Suite:</a:t>
            </a:r>
          </a:p>
          <a:p>
            <a:pPr lvl="2" algn="just">
              <a:spcBef>
                <a:spcPts val="1000"/>
              </a:spcBef>
              <a:buClr>
                <a:srgbClr val="D12F4A"/>
              </a:buClr>
              <a:buSzPct val="75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600" dirty="0" smtClean="0">
                <a:solidFill>
                  <a:srgbClr val="000000"/>
                </a:solidFill>
                <a:latin typeface="Arial" pitchFamily="34" charset="0"/>
              </a:rPr>
              <a:t> New </a:t>
            </a:r>
            <a:r>
              <a:rPr lang="en-GB" sz="1600" dirty="0">
                <a:solidFill>
                  <a:srgbClr val="000000"/>
                </a:solidFill>
                <a:latin typeface="Arial" pitchFamily="34" charset="0"/>
              </a:rPr>
              <a:t>monitoring suite running in cy37r3 under </a:t>
            </a:r>
            <a:r>
              <a:rPr lang="en-GB" sz="1600" dirty="0" err="1">
                <a:solidFill>
                  <a:srgbClr val="000000"/>
                </a:solidFill>
                <a:latin typeface="Arial" pitchFamily="34" charset="0"/>
              </a:rPr>
              <a:t>expt</a:t>
            </a:r>
            <a:r>
              <a:rPr lang="en-GB" sz="1600" dirty="0">
                <a:solidFill>
                  <a:srgbClr val="000000"/>
                </a:solidFill>
                <a:latin typeface="Arial" pitchFamily="34" charset="0"/>
              </a:rPr>
              <a:t> </a:t>
            </a:r>
            <a:r>
              <a:rPr lang="en-GB" sz="1600" dirty="0" err="1">
                <a:solidFill>
                  <a:srgbClr val="000000"/>
                </a:solidFill>
                <a:latin typeface="Arial" pitchFamily="34" charset="0"/>
              </a:rPr>
              <a:t>fmcl</a:t>
            </a:r>
            <a:r>
              <a:rPr lang="en-GB" sz="1600" dirty="0">
                <a:solidFill>
                  <a:srgbClr val="000000"/>
                </a:solidFill>
                <a:latin typeface="Arial" pitchFamily="34" charset="0"/>
              </a:rPr>
              <a:t> (</a:t>
            </a:r>
            <a:r>
              <a:rPr lang="en-GB" sz="1600" dirty="0" smtClean="0">
                <a:solidFill>
                  <a:srgbClr val="000000"/>
                </a:solidFill>
                <a:latin typeface="Arial" pitchFamily="34" charset="0"/>
              </a:rPr>
              <a:t>previous suite </a:t>
            </a:r>
            <a:r>
              <a:rPr lang="en-GB" sz="1600" dirty="0">
                <a:solidFill>
                  <a:srgbClr val="000000"/>
                </a:solidFill>
                <a:latin typeface="Arial" pitchFamily="34" charset="0"/>
              </a:rPr>
              <a:t>implemented in </a:t>
            </a:r>
            <a:r>
              <a:rPr lang="en-GB" sz="1600" dirty="0" smtClean="0">
                <a:solidFill>
                  <a:srgbClr val="000000"/>
                </a:solidFill>
                <a:latin typeface="Arial" pitchFamily="34" charset="0"/>
              </a:rPr>
              <a:t>cy36r4), for almost a year now,  </a:t>
            </a:r>
            <a:endParaRPr lang="en-GB" sz="1600" dirty="0">
              <a:solidFill>
                <a:srgbClr val="000000"/>
              </a:solidFill>
              <a:latin typeface="Arial" pitchFamily="34" charset="0"/>
            </a:endParaRPr>
          </a:p>
          <a:p>
            <a:pPr lvl="2" algn="just">
              <a:spcBef>
                <a:spcPts val="1000"/>
              </a:spcBef>
              <a:buClr>
                <a:srgbClr val="D12F4A"/>
              </a:buClr>
              <a:buSzPct val="75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600" b="1" dirty="0" smtClean="0">
                <a:solidFill>
                  <a:srgbClr val="000000"/>
                </a:solidFill>
                <a:latin typeface="Arial" pitchFamily="34" charset="0"/>
              </a:rPr>
              <a:t> 15-Nov-2011</a:t>
            </a:r>
            <a:r>
              <a:rPr lang="en-GB" sz="1600" dirty="0" smtClean="0">
                <a:solidFill>
                  <a:srgbClr val="000000"/>
                </a:solidFill>
                <a:latin typeface="Arial" pitchFamily="34" charset="0"/>
              </a:rPr>
              <a:t>: transition between old and new suite. It took place</a:t>
            </a:r>
            <a:r>
              <a:rPr lang="en-GB" sz="1600" dirty="0" smtClean="0">
                <a:solidFill>
                  <a:schemeClr val="tx1"/>
                </a:solidFill>
                <a:latin typeface="Arial" pitchFamily="34" charset="0"/>
              </a:rPr>
              <a:t> smoothly, scripts were synchronized with the aim of not affecting the statistics since it happened in the middle of a month, </a:t>
            </a:r>
            <a:endParaRPr lang="en-GB" sz="1600" dirty="0">
              <a:solidFill>
                <a:schemeClr val="tx1"/>
              </a:solidFill>
              <a:latin typeface="Arial" pitchFamily="34" charset="0"/>
            </a:endParaRPr>
          </a:p>
          <a:p>
            <a:pPr lvl="2" algn="just">
              <a:spcBef>
                <a:spcPts val="1000"/>
              </a:spcBef>
              <a:buClr>
                <a:srgbClr val="D12F4A"/>
              </a:buClr>
              <a:buSzPct val="75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600" dirty="0">
                <a:solidFill>
                  <a:schemeClr val="tx1"/>
                </a:solidFill>
                <a:latin typeface="Arial" pitchFamily="34" charset="0"/>
              </a:rPr>
              <a:t> </a:t>
            </a:r>
            <a:r>
              <a:rPr lang="en-GB" sz="1600" dirty="0" smtClean="0">
                <a:solidFill>
                  <a:schemeClr val="tx1"/>
                </a:solidFill>
                <a:latin typeface="Arial" pitchFamily="34" charset="0"/>
              </a:rPr>
              <a:t>New suite running only in monitoring mode and only with SMOS data </a:t>
            </a:r>
            <a:r>
              <a:rPr lang="en-GB" sz="1600" dirty="0" smtClean="0">
                <a:solidFill>
                  <a:srgbClr val="000000"/>
                </a:solidFill>
                <a:latin typeface="Arial" pitchFamily="34" charset="0"/>
                <a:sym typeface="Wingdings" pitchFamily="2" charset="2"/>
              </a:rPr>
              <a:t> only first model trajectory is run, no minimizations or surface analysis is produced  computing resources are drastically reduced and suite runs much faster. </a:t>
            </a:r>
            <a:r>
              <a:rPr lang="en-GB" sz="1600" dirty="0" smtClean="0">
                <a:solidFill>
                  <a:schemeClr val="tx1"/>
                </a:solidFill>
                <a:latin typeface="Arial" pitchFamily="34" charset="0"/>
              </a:rPr>
              <a:t>The new suite rapidly caught up the NRT and it does not need extra resources or priority,</a:t>
            </a:r>
            <a:endParaRPr lang="en-GB" sz="1600" dirty="0">
              <a:solidFill>
                <a:schemeClr val="tx1"/>
              </a:solidFill>
              <a:latin typeface="Arial" pitchFamily="34" charset="0"/>
            </a:endParaRPr>
          </a:p>
        </p:txBody>
      </p:sp>
      <p:sp>
        <p:nvSpPr>
          <p:cNvPr id="4099" name="Text Box 2"/>
          <p:cNvSpPr txBox="1">
            <a:spLocks noChangeArrowheads="1"/>
          </p:cNvSpPr>
          <p:nvPr/>
        </p:nvSpPr>
        <p:spPr bwMode="auto">
          <a:xfrm>
            <a:off x="428625" y="115888"/>
            <a:ext cx="8215313" cy="465137"/>
          </a:xfrm>
          <a:prstGeom prst="rect">
            <a:avLst/>
          </a:prstGeom>
          <a:solidFill>
            <a:srgbClr val="002060"/>
          </a:solidFill>
          <a:ln w="9525">
            <a:noFill/>
            <a:round/>
            <a:headEnd/>
            <a:tailEnd/>
          </a:ln>
        </p:spPr>
        <p:txBody>
          <a:bodyPr lIns="90000" tIns="46800" rIns="90000" bIns="46800">
            <a:spAutoFit/>
          </a:bodyP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FFFFFF"/>
                </a:solidFill>
                <a:latin typeface="Arial" pitchFamily="34" charset="0"/>
              </a:rPr>
              <a:t> Monitoring – Status </a:t>
            </a:r>
          </a:p>
        </p:txBody>
      </p:sp>
    </p:spTree>
  </p:cSld>
  <p:clrMapOvr>
    <a:masterClrMapping/>
  </p:clrMapOvr>
  <p:transition xmlns:p14="http://schemas.microsoft.com/office/powerpoint/2010/main" advClick="0"/>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2"/>
          <p:cNvSpPr txBox="1">
            <a:spLocks noChangeArrowheads="1"/>
          </p:cNvSpPr>
          <p:nvPr/>
        </p:nvSpPr>
        <p:spPr bwMode="auto">
          <a:xfrm>
            <a:off x="428625" y="115888"/>
            <a:ext cx="8215313" cy="465137"/>
          </a:xfrm>
          <a:prstGeom prst="rect">
            <a:avLst/>
          </a:prstGeom>
          <a:solidFill>
            <a:srgbClr val="002060"/>
          </a:solidFill>
          <a:ln w="9525">
            <a:noFill/>
            <a:round/>
            <a:headEnd/>
            <a:tailEnd/>
          </a:ln>
        </p:spPr>
        <p:txBody>
          <a:bodyPr lIns="90000" tIns="46800" rIns="90000" bIns="46800">
            <a:spAutoFit/>
          </a:bodyP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FFFFFF"/>
                </a:solidFill>
                <a:latin typeface="Arial" pitchFamily="34" charset="0"/>
              </a:rPr>
              <a:t> Monitoring – Status </a:t>
            </a:r>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634592"/>
            <a:ext cx="6004578" cy="5674728"/>
          </a:xfrm>
          <a:prstGeom prst="rect">
            <a:avLst/>
          </a:prstGeom>
        </p:spPr>
      </p:pic>
      <p:sp>
        <p:nvSpPr>
          <p:cNvPr id="5" name="Oval 6"/>
          <p:cNvSpPr>
            <a:spLocks noChangeArrowheads="1"/>
          </p:cNvSpPr>
          <p:nvPr/>
        </p:nvSpPr>
        <p:spPr bwMode="auto">
          <a:xfrm>
            <a:off x="2411760" y="4018969"/>
            <a:ext cx="612080" cy="423608"/>
          </a:xfrm>
          <a:prstGeom prst="ellipse">
            <a:avLst/>
          </a:prstGeom>
          <a:noFill/>
          <a:ln w="28575">
            <a:solidFill>
              <a:srgbClr val="D12F4A"/>
            </a:solidFill>
            <a:round/>
            <a:headEnd/>
            <a:tailEnd/>
          </a:ln>
        </p:spPr>
        <p:txBody>
          <a:bodyPr wrap="none" anchor="ctr"/>
          <a:lstStyle/>
          <a:p>
            <a:endParaRPr lang="es-ES"/>
          </a:p>
        </p:txBody>
      </p:sp>
      <p:sp>
        <p:nvSpPr>
          <p:cNvPr id="6" name="Oval 6"/>
          <p:cNvSpPr>
            <a:spLocks noChangeArrowheads="1"/>
          </p:cNvSpPr>
          <p:nvPr/>
        </p:nvSpPr>
        <p:spPr bwMode="auto">
          <a:xfrm>
            <a:off x="3023840" y="4811502"/>
            <a:ext cx="720080" cy="719634"/>
          </a:xfrm>
          <a:prstGeom prst="ellipse">
            <a:avLst/>
          </a:prstGeom>
          <a:noFill/>
          <a:ln w="28575">
            <a:solidFill>
              <a:srgbClr val="D12F4A"/>
            </a:solidFill>
            <a:round/>
            <a:headEnd/>
            <a:tailEnd/>
          </a:ln>
        </p:spPr>
        <p:txBody>
          <a:bodyPr wrap="none" anchor="ctr"/>
          <a:lstStyle/>
          <a:p>
            <a:endParaRPr lang="es-ES"/>
          </a:p>
        </p:txBody>
      </p:sp>
      <p:sp>
        <p:nvSpPr>
          <p:cNvPr id="14" name="Oval 6"/>
          <p:cNvSpPr>
            <a:spLocks noChangeArrowheads="1"/>
          </p:cNvSpPr>
          <p:nvPr/>
        </p:nvSpPr>
        <p:spPr bwMode="auto">
          <a:xfrm>
            <a:off x="3599904" y="4594977"/>
            <a:ext cx="540072" cy="423608"/>
          </a:xfrm>
          <a:prstGeom prst="ellipse">
            <a:avLst/>
          </a:prstGeom>
          <a:noFill/>
          <a:ln w="28575">
            <a:solidFill>
              <a:srgbClr val="D12F4A"/>
            </a:solidFill>
            <a:round/>
            <a:headEnd/>
            <a:tailEnd/>
          </a:ln>
        </p:spPr>
        <p:txBody>
          <a:bodyPr wrap="none" anchor="ctr"/>
          <a:lstStyle/>
          <a:p>
            <a:endParaRPr lang="es-ES"/>
          </a:p>
        </p:txBody>
      </p:sp>
      <p:sp>
        <p:nvSpPr>
          <p:cNvPr id="20" name="Oval 6"/>
          <p:cNvSpPr>
            <a:spLocks noChangeArrowheads="1"/>
          </p:cNvSpPr>
          <p:nvPr/>
        </p:nvSpPr>
        <p:spPr bwMode="auto">
          <a:xfrm>
            <a:off x="3131840" y="2276872"/>
            <a:ext cx="612080" cy="288032"/>
          </a:xfrm>
          <a:prstGeom prst="ellipse">
            <a:avLst/>
          </a:prstGeom>
          <a:noFill/>
          <a:ln w="28575">
            <a:solidFill>
              <a:srgbClr val="D12F4A"/>
            </a:solidFill>
            <a:round/>
            <a:headEnd/>
            <a:tailEnd/>
          </a:ln>
        </p:spPr>
        <p:txBody>
          <a:bodyPr wrap="none" anchor="ctr"/>
          <a:lstStyle/>
          <a:p>
            <a:endParaRPr lang="es-ES"/>
          </a:p>
        </p:txBody>
      </p:sp>
      <p:sp>
        <p:nvSpPr>
          <p:cNvPr id="2" name="Accolade fermante 1"/>
          <p:cNvSpPr/>
          <p:nvPr/>
        </p:nvSpPr>
        <p:spPr bwMode="auto">
          <a:xfrm>
            <a:off x="6444208" y="1988840"/>
            <a:ext cx="144016" cy="648072"/>
          </a:xfrm>
          <a:prstGeom prst="rightBrac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2000"/>
              </a:lnSpc>
              <a:spcBef>
                <a:spcPct val="0"/>
              </a:spcBef>
              <a:spcAft>
                <a:spcPct val="0"/>
              </a:spcAft>
              <a:buClr>
                <a:srgbClr val="000000"/>
              </a:buClr>
              <a:buSzPct val="100000"/>
              <a:buFont typeface="Times New Roman" pitchFamily="18" charset="0"/>
              <a:buNone/>
              <a:tabLst/>
            </a:pPr>
            <a:endParaRPr kumimoji="0" lang="fr-FR" sz="2400" b="0" i="0" u="none" strike="noStrike" cap="none" normalizeH="0" baseline="0" smtClean="0">
              <a:ln>
                <a:noFill/>
              </a:ln>
              <a:solidFill>
                <a:schemeClr val="bg1"/>
              </a:solidFill>
              <a:effectLst/>
              <a:latin typeface="Times New Roman" pitchFamily="18" charset="0"/>
            </a:endParaRPr>
          </a:p>
        </p:txBody>
      </p:sp>
      <p:sp>
        <p:nvSpPr>
          <p:cNvPr id="9" name="TextBox 5"/>
          <p:cNvSpPr txBox="1"/>
          <p:nvPr/>
        </p:nvSpPr>
        <p:spPr>
          <a:xfrm>
            <a:off x="6514504" y="1988840"/>
            <a:ext cx="2233960" cy="593804"/>
          </a:xfrm>
          <a:prstGeom prst="rect">
            <a:avLst/>
          </a:prstGeom>
          <a:noFill/>
        </p:spPr>
        <p:txBody>
          <a:bodyPr wrap="square">
            <a:spAutoFit/>
          </a:bodyPr>
          <a:lstStyle/>
          <a:p>
            <a:pPr>
              <a:defRPr/>
            </a:pPr>
            <a:r>
              <a:rPr lang="en-GB" sz="1600" dirty="0" smtClean="0">
                <a:solidFill>
                  <a:schemeClr val="accent2"/>
                </a:solidFill>
                <a:latin typeface="+mn-lt"/>
                <a:ea typeface="DejaVu Sans" pitchFamily="34" charset="0"/>
                <a:cs typeface="DejaVu Sans" pitchFamily="34" charset="0"/>
              </a:rPr>
              <a:t>Only few instruments are pre-processed</a:t>
            </a:r>
            <a:endParaRPr lang="en-GB" sz="1600" dirty="0">
              <a:solidFill>
                <a:schemeClr val="tx1"/>
              </a:solidFill>
              <a:latin typeface="+mn-lt"/>
              <a:ea typeface="DejaVu Sans" pitchFamily="34" charset="0"/>
              <a:cs typeface="DejaVu Sans" pitchFamily="34" charset="0"/>
            </a:endParaRPr>
          </a:p>
        </p:txBody>
      </p:sp>
      <p:sp>
        <p:nvSpPr>
          <p:cNvPr id="10" name="TextBox 5"/>
          <p:cNvSpPr txBox="1"/>
          <p:nvPr/>
        </p:nvSpPr>
        <p:spPr>
          <a:xfrm>
            <a:off x="6588224" y="3933056"/>
            <a:ext cx="2233960" cy="1096095"/>
          </a:xfrm>
          <a:prstGeom prst="rect">
            <a:avLst/>
          </a:prstGeom>
          <a:noFill/>
        </p:spPr>
        <p:txBody>
          <a:bodyPr wrap="square">
            <a:spAutoFit/>
          </a:bodyPr>
          <a:lstStyle/>
          <a:p>
            <a:pPr>
              <a:defRPr/>
            </a:pPr>
            <a:r>
              <a:rPr lang="en-GB" sz="1600" dirty="0" smtClean="0">
                <a:solidFill>
                  <a:schemeClr val="accent2"/>
                </a:solidFill>
                <a:latin typeface="+mn-lt"/>
                <a:ea typeface="DejaVu Sans" pitchFamily="34" charset="0"/>
                <a:cs typeface="DejaVu Sans" pitchFamily="34" charset="0"/>
              </a:rPr>
              <a:t>Surface analysis, minimization and forecast always ‘completed’.</a:t>
            </a:r>
            <a:endParaRPr lang="en-GB" sz="1600" dirty="0">
              <a:solidFill>
                <a:schemeClr val="tx1"/>
              </a:solidFill>
              <a:latin typeface="+mn-lt"/>
              <a:ea typeface="DejaVu Sans" pitchFamily="34" charset="0"/>
              <a:cs typeface="DejaVu Sans" pitchFamily="34" charset="0"/>
            </a:endParaRPr>
          </a:p>
        </p:txBody>
      </p:sp>
      <p:sp>
        <p:nvSpPr>
          <p:cNvPr id="11" name="Accolade fermante 10"/>
          <p:cNvSpPr/>
          <p:nvPr/>
        </p:nvSpPr>
        <p:spPr bwMode="auto">
          <a:xfrm>
            <a:off x="6444208" y="3861048"/>
            <a:ext cx="144016" cy="1728192"/>
          </a:xfrm>
          <a:prstGeom prst="rightBrac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2000"/>
              </a:lnSpc>
              <a:spcBef>
                <a:spcPct val="0"/>
              </a:spcBef>
              <a:spcAft>
                <a:spcPct val="0"/>
              </a:spcAft>
              <a:buClr>
                <a:srgbClr val="000000"/>
              </a:buClr>
              <a:buSzPct val="100000"/>
              <a:buFont typeface="Times New Roman" pitchFamily="18" charset="0"/>
              <a:buNone/>
              <a:tabLst/>
            </a:pPr>
            <a:endParaRPr kumimoji="0" lang="fr-FR" sz="2400" b="0" i="0" u="none" strike="noStrike" cap="none" normalizeH="0" baseline="0" smtClean="0">
              <a:ln>
                <a:noFill/>
              </a:ln>
              <a:solidFill>
                <a:schemeClr val="bg1"/>
              </a:solidFill>
              <a:effectLst/>
              <a:latin typeface="Times New Roman" pitchFamily="18" charset="0"/>
            </a:endParaRPr>
          </a:p>
        </p:txBody>
      </p:sp>
    </p:spTree>
    <p:extLst>
      <p:ext uri="{BB962C8B-B14F-4D97-AF65-F5344CB8AC3E}">
        <p14:creationId xmlns:p14="http://schemas.microsoft.com/office/powerpoint/2010/main" val="928405986"/>
      </p:ext>
    </p:extLst>
  </p:cSld>
  <p:clrMapOvr>
    <a:masterClrMapping/>
  </p:clrMapOvr>
  <p:transition xmlns:p14="http://schemas.microsoft.com/office/powerpoint/2010/main" advClick="0"/>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1"/>
          <p:cNvSpPr txBox="1">
            <a:spLocks noChangeArrowheads="1"/>
          </p:cNvSpPr>
          <p:nvPr/>
        </p:nvSpPr>
        <p:spPr bwMode="auto">
          <a:xfrm>
            <a:off x="-109538" y="817563"/>
            <a:ext cx="8713986" cy="3651796"/>
          </a:xfrm>
          <a:prstGeom prst="rect">
            <a:avLst/>
          </a:prstGeom>
          <a:noFill/>
          <a:ln w="9525">
            <a:noFill/>
            <a:round/>
            <a:headEnd/>
            <a:tailEnd/>
          </a:ln>
        </p:spPr>
        <p:txBody>
          <a:bodyPr wrap="square" lIns="90000" tIns="46800" rIns="90000" bIns="46800">
            <a:spAutoFit/>
          </a:bodyPr>
          <a:lstStyle/>
          <a:p>
            <a:pPr lvl="1">
              <a:spcBef>
                <a:spcPts val="1125"/>
              </a:spcBef>
              <a:buClr>
                <a:srgbClr val="D12F4A"/>
              </a:buClr>
              <a:buSzPct val="75000"/>
              <a:buFont typeface="Wingdings" pitchFamily="2" charset="2"/>
              <a:buChar char="Ø"/>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800" dirty="0">
                <a:solidFill>
                  <a:srgbClr val="0066FF"/>
                </a:solidFill>
                <a:latin typeface="Arial" pitchFamily="34" charset="0"/>
              </a:rPr>
              <a:t> SMOS Monitoring Suite:</a:t>
            </a:r>
          </a:p>
          <a:p>
            <a:pPr lvl="2" algn="just">
              <a:spcBef>
                <a:spcPts val="1000"/>
              </a:spcBef>
              <a:buClr>
                <a:srgbClr val="D12F4A"/>
              </a:buClr>
              <a:buSzPct val="75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600" dirty="0" smtClean="0">
                <a:solidFill>
                  <a:srgbClr val="000000"/>
                </a:solidFill>
                <a:latin typeface="Arial" pitchFamily="34" charset="0"/>
              </a:rPr>
              <a:t> New </a:t>
            </a:r>
            <a:r>
              <a:rPr lang="en-GB" sz="1600" dirty="0">
                <a:solidFill>
                  <a:srgbClr val="000000"/>
                </a:solidFill>
                <a:latin typeface="Arial" pitchFamily="34" charset="0"/>
              </a:rPr>
              <a:t>monitoring suite running in cy37r3 under </a:t>
            </a:r>
            <a:r>
              <a:rPr lang="en-GB" sz="1600" dirty="0" err="1">
                <a:solidFill>
                  <a:srgbClr val="000000"/>
                </a:solidFill>
                <a:latin typeface="Arial" pitchFamily="34" charset="0"/>
              </a:rPr>
              <a:t>expt</a:t>
            </a:r>
            <a:r>
              <a:rPr lang="en-GB" sz="1600" dirty="0">
                <a:solidFill>
                  <a:srgbClr val="000000"/>
                </a:solidFill>
                <a:latin typeface="Arial" pitchFamily="34" charset="0"/>
              </a:rPr>
              <a:t> </a:t>
            </a:r>
            <a:r>
              <a:rPr lang="en-GB" sz="1600" dirty="0" err="1">
                <a:solidFill>
                  <a:srgbClr val="000000"/>
                </a:solidFill>
                <a:latin typeface="Arial" pitchFamily="34" charset="0"/>
              </a:rPr>
              <a:t>fmcl</a:t>
            </a:r>
            <a:r>
              <a:rPr lang="en-GB" sz="1600" dirty="0">
                <a:solidFill>
                  <a:srgbClr val="000000"/>
                </a:solidFill>
                <a:latin typeface="Arial" pitchFamily="34" charset="0"/>
              </a:rPr>
              <a:t> (</a:t>
            </a:r>
            <a:r>
              <a:rPr lang="en-GB" sz="1600" dirty="0" smtClean="0">
                <a:solidFill>
                  <a:srgbClr val="000000"/>
                </a:solidFill>
                <a:latin typeface="Arial" pitchFamily="34" charset="0"/>
              </a:rPr>
              <a:t>previous suite </a:t>
            </a:r>
            <a:r>
              <a:rPr lang="en-GB" sz="1600" dirty="0">
                <a:solidFill>
                  <a:srgbClr val="000000"/>
                </a:solidFill>
                <a:latin typeface="Arial" pitchFamily="34" charset="0"/>
              </a:rPr>
              <a:t>implemented in </a:t>
            </a:r>
            <a:r>
              <a:rPr lang="en-GB" sz="1600" dirty="0" smtClean="0">
                <a:solidFill>
                  <a:srgbClr val="000000"/>
                </a:solidFill>
                <a:latin typeface="Arial" pitchFamily="34" charset="0"/>
              </a:rPr>
              <a:t>cy36r4), for almost a year now,  </a:t>
            </a:r>
            <a:endParaRPr lang="en-GB" sz="1600" dirty="0">
              <a:solidFill>
                <a:srgbClr val="000000"/>
              </a:solidFill>
              <a:latin typeface="Arial" pitchFamily="34" charset="0"/>
            </a:endParaRPr>
          </a:p>
          <a:p>
            <a:pPr lvl="2" algn="just">
              <a:spcBef>
                <a:spcPts val="1000"/>
              </a:spcBef>
              <a:buClr>
                <a:srgbClr val="D12F4A"/>
              </a:buClr>
              <a:buSzPct val="75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600" b="1" dirty="0" smtClean="0">
                <a:solidFill>
                  <a:srgbClr val="000000"/>
                </a:solidFill>
                <a:latin typeface="Arial" pitchFamily="34" charset="0"/>
              </a:rPr>
              <a:t> 15-Nov-2011</a:t>
            </a:r>
            <a:r>
              <a:rPr lang="en-GB" sz="1600" dirty="0" smtClean="0">
                <a:solidFill>
                  <a:srgbClr val="000000"/>
                </a:solidFill>
                <a:latin typeface="Arial" pitchFamily="34" charset="0"/>
              </a:rPr>
              <a:t>: transition between old and new suite. It took place</a:t>
            </a:r>
            <a:r>
              <a:rPr lang="en-GB" sz="1600" dirty="0" smtClean="0">
                <a:solidFill>
                  <a:schemeClr val="tx1"/>
                </a:solidFill>
                <a:latin typeface="Arial" pitchFamily="34" charset="0"/>
              </a:rPr>
              <a:t> smoothly, scripts were synchronized with the aim of not affecting the statistics since it happened in the middle of a month, </a:t>
            </a:r>
            <a:endParaRPr lang="en-GB" sz="1600" dirty="0">
              <a:solidFill>
                <a:schemeClr val="tx1"/>
              </a:solidFill>
              <a:latin typeface="Arial" pitchFamily="34" charset="0"/>
            </a:endParaRPr>
          </a:p>
          <a:p>
            <a:pPr lvl="2" algn="just">
              <a:spcBef>
                <a:spcPts val="1000"/>
              </a:spcBef>
              <a:buClr>
                <a:srgbClr val="D12F4A"/>
              </a:buClr>
              <a:buSzPct val="75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600" dirty="0">
                <a:solidFill>
                  <a:schemeClr val="tx1"/>
                </a:solidFill>
                <a:latin typeface="Arial" pitchFamily="34" charset="0"/>
              </a:rPr>
              <a:t> </a:t>
            </a:r>
            <a:r>
              <a:rPr lang="en-GB" sz="1600" dirty="0" smtClean="0">
                <a:solidFill>
                  <a:schemeClr val="tx1"/>
                </a:solidFill>
                <a:latin typeface="Arial" pitchFamily="34" charset="0"/>
              </a:rPr>
              <a:t>New suite running only in monitoring mode and only with SMOS data </a:t>
            </a:r>
            <a:r>
              <a:rPr lang="en-GB" sz="1600" dirty="0" smtClean="0">
                <a:solidFill>
                  <a:srgbClr val="000000"/>
                </a:solidFill>
                <a:latin typeface="Arial" pitchFamily="34" charset="0"/>
                <a:sym typeface="Wingdings" pitchFamily="2" charset="2"/>
              </a:rPr>
              <a:t> only first model trajectory is run, no minimizations or surface analysis is produced  computing resources are drastically reduced and suite runs much faster. </a:t>
            </a:r>
            <a:r>
              <a:rPr lang="en-GB" sz="1600" dirty="0" smtClean="0">
                <a:solidFill>
                  <a:schemeClr val="tx1"/>
                </a:solidFill>
                <a:latin typeface="Arial" pitchFamily="34" charset="0"/>
              </a:rPr>
              <a:t>The new suite rapidly caught up the NRT and it does not need extra resources or priority,</a:t>
            </a:r>
            <a:endParaRPr lang="en-GB" sz="1600" dirty="0">
              <a:solidFill>
                <a:schemeClr val="tx1"/>
              </a:solidFill>
              <a:latin typeface="Arial" pitchFamily="34" charset="0"/>
            </a:endParaRPr>
          </a:p>
          <a:p>
            <a:pPr lvl="2" algn="just">
              <a:spcBef>
                <a:spcPts val="1000"/>
              </a:spcBef>
              <a:buClr>
                <a:srgbClr val="D12F4A"/>
              </a:buClr>
              <a:buSzPct val="75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600" dirty="0" smtClean="0">
                <a:solidFill>
                  <a:srgbClr val="000000"/>
                </a:solidFill>
                <a:latin typeface="Arial" pitchFamily="34" charset="0"/>
                <a:sym typeface="Wingdings" pitchFamily="2" charset="2"/>
              </a:rPr>
              <a:t> SMOS monitoring will be operational in cy38r2, out of the critical path (under test within the COPE project).</a:t>
            </a:r>
          </a:p>
        </p:txBody>
      </p:sp>
      <p:sp>
        <p:nvSpPr>
          <p:cNvPr id="4099" name="Text Box 2"/>
          <p:cNvSpPr txBox="1">
            <a:spLocks noChangeArrowheads="1"/>
          </p:cNvSpPr>
          <p:nvPr/>
        </p:nvSpPr>
        <p:spPr bwMode="auto">
          <a:xfrm>
            <a:off x="428625" y="115888"/>
            <a:ext cx="8215313" cy="465137"/>
          </a:xfrm>
          <a:prstGeom prst="rect">
            <a:avLst/>
          </a:prstGeom>
          <a:solidFill>
            <a:srgbClr val="002060"/>
          </a:solidFill>
          <a:ln w="9525">
            <a:noFill/>
            <a:round/>
            <a:headEnd/>
            <a:tailEnd/>
          </a:ln>
        </p:spPr>
        <p:txBody>
          <a:bodyPr lIns="90000" tIns="46800" rIns="90000" bIns="46800">
            <a:spAutoFit/>
          </a:bodyP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FFFFFF"/>
                </a:solidFill>
                <a:latin typeface="Arial" pitchFamily="34" charset="0"/>
              </a:rPr>
              <a:t> Monitoring – Status </a:t>
            </a:r>
          </a:p>
        </p:txBody>
      </p:sp>
    </p:spTree>
    <p:extLst>
      <p:ext uri="{BB962C8B-B14F-4D97-AF65-F5344CB8AC3E}">
        <p14:creationId xmlns:p14="http://schemas.microsoft.com/office/powerpoint/2010/main" val="3248615616"/>
      </p:ext>
    </p:extLst>
  </p:cSld>
  <p:clrMapOvr>
    <a:masterClrMapping/>
  </p:clrMapOvr>
  <p:transition xmlns:p14="http://schemas.microsoft.com/office/powerpoint/2010/main" advClick="0"/>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428625" y="142875"/>
            <a:ext cx="8215313" cy="465138"/>
          </a:xfrm>
          <a:prstGeom prst="rect">
            <a:avLst/>
          </a:prstGeom>
          <a:solidFill>
            <a:srgbClr val="002060"/>
          </a:solidFill>
          <a:ln w="9525">
            <a:noFill/>
            <a:round/>
            <a:headEnd/>
            <a:tailEnd/>
          </a:ln>
        </p:spPr>
        <p:txBody>
          <a:bodyPr lIns="90000" tIns="46800" rIns="90000" bIns="46800">
            <a:spAutoFit/>
          </a:bodyP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FFFFFF"/>
                </a:solidFill>
                <a:latin typeface="Arial" pitchFamily="34" charset="0"/>
              </a:rPr>
              <a:t> current vs. operational monitoring</a:t>
            </a:r>
          </a:p>
        </p:txBody>
      </p:sp>
      <p:pic>
        <p:nvPicPr>
          <p:cNvPr id="6147" name="Picture 3" descr="snapshot.jpg"/>
          <p:cNvPicPr>
            <a:picLocks noChangeAspect="1"/>
          </p:cNvPicPr>
          <p:nvPr/>
        </p:nvPicPr>
        <p:blipFill>
          <a:blip r:embed="rId3" cstate="print"/>
          <a:srcRect/>
          <a:stretch>
            <a:fillRect/>
          </a:stretch>
        </p:blipFill>
        <p:spPr bwMode="auto">
          <a:xfrm>
            <a:off x="395288" y="981075"/>
            <a:ext cx="5637212" cy="5111750"/>
          </a:xfrm>
          <a:prstGeom prst="rect">
            <a:avLst/>
          </a:prstGeom>
          <a:noFill/>
          <a:ln w="9525">
            <a:noFill/>
            <a:miter lim="800000"/>
            <a:headEnd/>
            <a:tailEnd/>
          </a:ln>
        </p:spPr>
      </p:pic>
      <p:sp>
        <p:nvSpPr>
          <p:cNvPr id="6" name="TextBox 5"/>
          <p:cNvSpPr txBox="1"/>
          <p:nvPr/>
        </p:nvSpPr>
        <p:spPr>
          <a:xfrm>
            <a:off x="6084888" y="1700213"/>
            <a:ext cx="2881312" cy="3608387"/>
          </a:xfrm>
          <a:prstGeom prst="rect">
            <a:avLst/>
          </a:prstGeom>
          <a:noFill/>
        </p:spPr>
        <p:txBody>
          <a:bodyPr>
            <a:spAutoFit/>
          </a:bodyPr>
          <a:lstStyle/>
          <a:p>
            <a:pPr>
              <a:buFont typeface="Arial" pitchFamily="34" charset="0"/>
              <a:buChar char="•"/>
              <a:defRPr/>
            </a:pPr>
            <a:r>
              <a:rPr lang="en-GB" sz="1600" dirty="0">
                <a:solidFill>
                  <a:schemeClr val="tx1"/>
                </a:solidFill>
                <a:latin typeface="+mn-lt"/>
                <a:ea typeface="DejaVu Sans" pitchFamily="34" charset="0"/>
                <a:cs typeface="DejaVu Sans" pitchFamily="34" charset="0"/>
              </a:rPr>
              <a:t> </a:t>
            </a:r>
            <a:r>
              <a:rPr lang="en-GB" sz="1600" dirty="0">
                <a:solidFill>
                  <a:schemeClr val="accent2"/>
                </a:solidFill>
                <a:latin typeface="+mn-lt"/>
                <a:ea typeface="DejaVu Sans" pitchFamily="34" charset="0"/>
                <a:cs typeface="DejaVu Sans" pitchFamily="34" charset="0"/>
              </a:rPr>
              <a:t>Passive data can be decoupled from the main atmospheric analysis. </a:t>
            </a:r>
          </a:p>
          <a:p>
            <a:pPr>
              <a:buFont typeface="Arial" pitchFamily="34" charset="0"/>
              <a:buChar char="•"/>
              <a:defRPr/>
            </a:pPr>
            <a:endParaRPr lang="en-GB" sz="1600" dirty="0">
              <a:solidFill>
                <a:schemeClr val="tx1"/>
              </a:solidFill>
              <a:latin typeface="+mn-lt"/>
              <a:ea typeface="DejaVu Sans" pitchFamily="34" charset="0"/>
              <a:cs typeface="DejaVu Sans" pitchFamily="34" charset="0"/>
            </a:endParaRPr>
          </a:p>
          <a:p>
            <a:pPr>
              <a:buFont typeface="Arial" pitchFamily="34" charset="0"/>
              <a:buChar char="•"/>
              <a:defRPr/>
            </a:pPr>
            <a:r>
              <a:rPr lang="en-GB" sz="1600" dirty="0">
                <a:solidFill>
                  <a:schemeClr val="tx1"/>
                </a:solidFill>
                <a:latin typeface="+mn-lt"/>
                <a:ea typeface="DejaVu Sans" pitchFamily="34" charset="0"/>
                <a:cs typeface="DejaVu Sans" pitchFamily="34" charset="0"/>
              </a:rPr>
              <a:t> </a:t>
            </a:r>
            <a:r>
              <a:rPr lang="en-GB" sz="1600" dirty="0">
                <a:solidFill>
                  <a:schemeClr val="accent2"/>
                </a:solidFill>
                <a:latin typeface="+mn-lt"/>
                <a:ea typeface="DejaVu Sans" pitchFamily="34" charset="0"/>
                <a:cs typeface="DejaVu Sans" pitchFamily="34" charset="0"/>
              </a:rPr>
              <a:t>Monitoring of passive data </a:t>
            </a:r>
            <a:r>
              <a:rPr lang="en-GB" sz="1600" dirty="0" smtClean="0">
                <a:solidFill>
                  <a:schemeClr val="accent2"/>
                </a:solidFill>
                <a:latin typeface="+mn-lt"/>
                <a:ea typeface="DejaVu Sans" pitchFamily="34" charset="0"/>
                <a:cs typeface="DejaVu Sans" pitchFamily="34" charset="0"/>
              </a:rPr>
              <a:t>should be out </a:t>
            </a:r>
            <a:r>
              <a:rPr lang="en-GB" sz="1600" dirty="0">
                <a:solidFill>
                  <a:schemeClr val="accent2"/>
                </a:solidFill>
                <a:latin typeface="+mn-lt"/>
                <a:ea typeface="DejaVu Sans" pitchFamily="34" charset="0"/>
                <a:cs typeface="DejaVu Sans" pitchFamily="34" charset="0"/>
              </a:rPr>
              <a:t>of the critical path. </a:t>
            </a:r>
          </a:p>
          <a:p>
            <a:pPr>
              <a:buFont typeface="Arial" pitchFamily="34" charset="0"/>
              <a:buChar char="•"/>
              <a:defRPr/>
            </a:pPr>
            <a:endParaRPr lang="en-GB" sz="1600" dirty="0">
              <a:solidFill>
                <a:schemeClr val="tx1"/>
              </a:solidFill>
              <a:latin typeface="+mn-lt"/>
              <a:ea typeface="DejaVu Sans" pitchFamily="34" charset="0"/>
              <a:cs typeface="DejaVu Sans" pitchFamily="34" charset="0"/>
            </a:endParaRPr>
          </a:p>
          <a:p>
            <a:pPr>
              <a:buFont typeface="Arial" pitchFamily="34" charset="0"/>
              <a:buChar char="•"/>
              <a:defRPr/>
            </a:pPr>
            <a:r>
              <a:rPr lang="en-GB" sz="1600" dirty="0">
                <a:solidFill>
                  <a:schemeClr val="tx1"/>
                </a:solidFill>
                <a:latin typeface="+mn-lt"/>
                <a:ea typeface="DejaVu Sans" pitchFamily="34" charset="0"/>
                <a:cs typeface="DejaVu Sans" pitchFamily="34" charset="0"/>
              </a:rPr>
              <a:t> </a:t>
            </a:r>
            <a:r>
              <a:rPr lang="en-GB" sz="1600" dirty="0">
                <a:solidFill>
                  <a:schemeClr val="accent2"/>
                </a:solidFill>
                <a:latin typeface="+mn-lt"/>
                <a:ea typeface="DejaVu Sans" pitchFamily="34" charset="0"/>
                <a:cs typeface="DejaVu Sans" pitchFamily="34" charset="0"/>
              </a:rPr>
              <a:t>SMOS could be the first, but a new family would include other passive data.</a:t>
            </a:r>
          </a:p>
          <a:p>
            <a:pPr>
              <a:buFont typeface="Arial" pitchFamily="34" charset="0"/>
              <a:buChar char="•"/>
              <a:defRPr/>
            </a:pPr>
            <a:endParaRPr lang="en-GB" sz="1600" dirty="0">
              <a:solidFill>
                <a:schemeClr val="accent2"/>
              </a:solidFill>
              <a:latin typeface="+mn-lt"/>
              <a:ea typeface="DejaVu Sans" pitchFamily="34" charset="0"/>
              <a:cs typeface="DejaVu Sans" pitchFamily="34" charset="0"/>
            </a:endParaRPr>
          </a:p>
          <a:p>
            <a:pPr>
              <a:buFont typeface="Arial" pitchFamily="34" charset="0"/>
              <a:buChar char="•"/>
              <a:defRPr/>
            </a:pPr>
            <a:r>
              <a:rPr lang="en-GB" sz="1600" dirty="0">
                <a:solidFill>
                  <a:schemeClr val="accent2"/>
                </a:solidFill>
                <a:latin typeface="+mn-lt"/>
                <a:ea typeface="DejaVu Sans" pitchFamily="34" charset="0"/>
                <a:cs typeface="DejaVu Sans" pitchFamily="34" charset="0"/>
              </a:rPr>
              <a:t> Advantage for SMOS: supported by operations</a:t>
            </a:r>
            <a:endParaRPr lang="en-GB" sz="1600" dirty="0">
              <a:solidFill>
                <a:schemeClr val="tx1"/>
              </a:solidFill>
              <a:latin typeface="+mn-lt"/>
              <a:ea typeface="DejaVu Sans" pitchFamily="34" charset="0"/>
              <a:cs typeface="DejaVu Sans" pitchFamily="34" charset="0"/>
            </a:endParaRPr>
          </a:p>
        </p:txBody>
      </p:sp>
      <p:sp>
        <p:nvSpPr>
          <p:cNvPr id="6149" name="Oval 6"/>
          <p:cNvSpPr>
            <a:spLocks noChangeArrowheads="1"/>
          </p:cNvSpPr>
          <p:nvPr/>
        </p:nvSpPr>
        <p:spPr bwMode="auto">
          <a:xfrm>
            <a:off x="2700338" y="4581525"/>
            <a:ext cx="1800225" cy="287338"/>
          </a:xfrm>
          <a:prstGeom prst="ellipse">
            <a:avLst/>
          </a:prstGeom>
          <a:noFill/>
          <a:ln w="28575">
            <a:solidFill>
              <a:srgbClr val="D12F4A"/>
            </a:solidFill>
            <a:round/>
            <a:headEnd/>
            <a:tailEnd/>
          </a:ln>
        </p:spPr>
        <p:txBody>
          <a:bodyPr wrap="none" anchor="ctr"/>
          <a:lstStyle/>
          <a:p>
            <a:endParaRPr lang="es-ES"/>
          </a:p>
        </p:txBody>
      </p:sp>
      <p:sp>
        <p:nvSpPr>
          <p:cNvPr id="6150" name="Oval 6"/>
          <p:cNvSpPr>
            <a:spLocks noChangeArrowheads="1"/>
          </p:cNvSpPr>
          <p:nvPr/>
        </p:nvSpPr>
        <p:spPr bwMode="auto">
          <a:xfrm>
            <a:off x="3348038" y="3573463"/>
            <a:ext cx="576262" cy="214312"/>
          </a:xfrm>
          <a:prstGeom prst="ellipse">
            <a:avLst/>
          </a:prstGeom>
          <a:noFill/>
          <a:ln w="28575">
            <a:solidFill>
              <a:srgbClr val="D12F4A"/>
            </a:solidFill>
            <a:round/>
            <a:headEnd/>
            <a:tailEnd/>
          </a:ln>
        </p:spPr>
        <p:txBody>
          <a:bodyPr wrap="none" anchor="ctr"/>
          <a:lstStyle/>
          <a:p>
            <a:endParaRPr lang="es-ES"/>
          </a:p>
        </p:txBody>
      </p:sp>
      <p:sp>
        <p:nvSpPr>
          <p:cNvPr id="6151" name="Rectangle 13"/>
          <p:cNvSpPr>
            <a:spLocks noChangeArrowheads="1"/>
          </p:cNvSpPr>
          <p:nvPr/>
        </p:nvSpPr>
        <p:spPr bwMode="auto">
          <a:xfrm>
            <a:off x="442913" y="3467100"/>
            <a:ext cx="2016125" cy="431800"/>
          </a:xfrm>
          <a:prstGeom prst="rect">
            <a:avLst/>
          </a:prstGeom>
          <a:solidFill>
            <a:srgbClr val="00B8FF"/>
          </a:solidFill>
          <a:ln w="9525" algn="ctr">
            <a:solidFill>
              <a:schemeClr val="tx1"/>
            </a:solidFill>
            <a:round/>
            <a:headEnd/>
            <a:tailEnd/>
          </a:ln>
        </p:spPr>
        <p:txBody>
          <a:bodyPr/>
          <a:lstStyle/>
          <a:p>
            <a:pPr algn="ctr"/>
            <a:r>
              <a:rPr lang="en-GB" sz="1400" b="1">
                <a:solidFill>
                  <a:schemeClr val="tx1"/>
                </a:solidFill>
                <a:latin typeface="Arial" pitchFamily="34" charset="0"/>
              </a:rPr>
              <a:t>Current monitoring</a:t>
            </a:r>
            <a:r>
              <a:rPr lang="en-GB" sz="2000">
                <a:solidFill>
                  <a:schemeClr val="tx1"/>
                </a:solidFill>
                <a:latin typeface="Arial" pitchFamily="34" charset="0"/>
              </a:rPr>
              <a:t> </a:t>
            </a:r>
          </a:p>
        </p:txBody>
      </p:sp>
      <p:sp>
        <p:nvSpPr>
          <p:cNvPr id="6152" name="Rectangle 13"/>
          <p:cNvSpPr>
            <a:spLocks noChangeArrowheads="1"/>
          </p:cNvSpPr>
          <p:nvPr/>
        </p:nvSpPr>
        <p:spPr bwMode="auto">
          <a:xfrm>
            <a:off x="468313" y="4508500"/>
            <a:ext cx="2016125" cy="431800"/>
          </a:xfrm>
          <a:prstGeom prst="rect">
            <a:avLst/>
          </a:prstGeom>
          <a:solidFill>
            <a:srgbClr val="00B8FF"/>
          </a:solidFill>
          <a:ln w="9525" algn="ctr">
            <a:solidFill>
              <a:schemeClr val="tx1"/>
            </a:solidFill>
            <a:round/>
            <a:headEnd/>
            <a:tailEnd/>
          </a:ln>
        </p:spPr>
        <p:txBody>
          <a:bodyPr/>
          <a:lstStyle/>
          <a:p>
            <a:pPr algn="ctr"/>
            <a:r>
              <a:rPr lang="en-GB" sz="1400" b="1">
                <a:solidFill>
                  <a:schemeClr val="tx1"/>
                </a:solidFill>
                <a:latin typeface="Arial" pitchFamily="34" charset="0"/>
              </a:rPr>
              <a:t>Oper. monitoring</a:t>
            </a:r>
            <a:r>
              <a:rPr lang="en-GB" sz="2000">
                <a:solidFill>
                  <a:schemeClr val="tx1"/>
                </a:solidFill>
                <a:latin typeface="Arial" pitchFamily="34" charset="0"/>
              </a:rPr>
              <a:t> </a:t>
            </a:r>
          </a:p>
        </p:txBody>
      </p:sp>
      <p:cxnSp>
        <p:nvCxnSpPr>
          <p:cNvPr id="6153" name="AutoShape 10"/>
          <p:cNvCxnSpPr>
            <a:cxnSpLocks noChangeShapeType="1"/>
            <a:stCxn id="6151" idx="3"/>
            <a:endCxn id="6150" idx="2"/>
          </p:cNvCxnSpPr>
          <p:nvPr/>
        </p:nvCxnSpPr>
        <p:spPr bwMode="auto">
          <a:xfrm flipV="1">
            <a:off x="2459038" y="3681413"/>
            <a:ext cx="874712" cy="1587"/>
          </a:xfrm>
          <a:prstGeom prst="bentConnector3">
            <a:avLst>
              <a:gd name="adj1" fmla="val 50815"/>
            </a:avLst>
          </a:prstGeom>
          <a:noFill/>
          <a:ln w="28575">
            <a:solidFill>
              <a:schemeClr val="tx1"/>
            </a:solidFill>
            <a:miter lim="800000"/>
            <a:headEnd/>
            <a:tailEnd type="triangle" w="med" len="med"/>
          </a:ln>
        </p:spPr>
      </p:cxnSp>
      <p:cxnSp>
        <p:nvCxnSpPr>
          <p:cNvPr id="6154" name="AutoShape 12"/>
          <p:cNvCxnSpPr>
            <a:cxnSpLocks noChangeShapeType="1"/>
            <a:endCxn id="6149" idx="2"/>
          </p:cNvCxnSpPr>
          <p:nvPr/>
        </p:nvCxnSpPr>
        <p:spPr bwMode="auto">
          <a:xfrm>
            <a:off x="2484438" y="4725988"/>
            <a:ext cx="201612" cy="0"/>
          </a:xfrm>
          <a:prstGeom prst="straightConnector1">
            <a:avLst/>
          </a:prstGeom>
          <a:noFill/>
          <a:ln w="28575">
            <a:solidFill>
              <a:schemeClr val="tx1"/>
            </a:solidFill>
            <a:round/>
            <a:headEnd/>
            <a:tailEnd type="triangle" w="med" len="med"/>
          </a:ln>
        </p:spPr>
      </p:cxnSp>
    </p:spTree>
    <p:extLst>
      <p:ext uri="{BB962C8B-B14F-4D97-AF65-F5344CB8AC3E}">
        <p14:creationId xmlns:p14="http://schemas.microsoft.com/office/powerpoint/2010/main" val="607793826"/>
      </p:ext>
    </p:extLst>
  </p:cSld>
  <p:clrMapOvr>
    <a:masterClrMapping/>
  </p:clrMapOvr>
  <p:transition xmlns:p14="http://schemas.microsoft.com/office/powerpoint/2010/main" advClick="0"/>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1"/>
          <p:cNvSpPr txBox="1">
            <a:spLocks noChangeArrowheads="1"/>
          </p:cNvSpPr>
          <p:nvPr/>
        </p:nvSpPr>
        <p:spPr bwMode="auto">
          <a:xfrm>
            <a:off x="-109538" y="817563"/>
            <a:ext cx="8713986" cy="5165005"/>
          </a:xfrm>
          <a:prstGeom prst="rect">
            <a:avLst/>
          </a:prstGeom>
          <a:noFill/>
          <a:ln w="9525">
            <a:noFill/>
            <a:round/>
            <a:headEnd/>
            <a:tailEnd/>
          </a:ln>
        </p:spPr>
        <p:txBody>
          <a:bodyPr wrap="square" lIns="90000" tIns="46800" rIns="90000" bIns="46800">
            <a:spAutoFit/>
          </a:bodyPr>
          <a:lstStyle/>
          <a:p>
            <a:pPr lvl="1">
              <a:spcBef>
                <a:spcPts val="1125"/>
              </a:spcBef>
              <a:buClr>
                <a:srgbClr val="D12F4A"/>
              </a:buClr>
              <a:buSzPct val="75000"/>
              <a:buFont typeface="Wingdings" pitchFamily="2" charset="2"/>
              <a:buChar char="Ø"/>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800" dirty="0">
                <a:solidFill>
                  <a:srgbClr val="0066FF"/>
                </a:solidFill>
                <a:latin typeface="Arial" pitchFamily="34" charset="0"/>
              </a:rPr>
              <a:t> SMOS Monitoring Suite:</a:t>
            </a:r>
          </a:p>
          <a:p>
            <a:pPr lvl="2" algn="just">
              <a:spcBef>
                <a:spcPts val="1000"/>
              </a:spcBef>
              <a:buClr>
                <a:srgbClr val="D12F4A"/>
              </a:buClr>
              <a:buSzPct val="75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600" dirty="0" smtClean="0">
                <a:solidFill>
                  <a:srgbClr val="000000"/>
                </a:solidFill>
                <a:latin typeface="Arial" pitchFamily="34" charset="0"/>
              </a:rPr>
              <a:t> New </a:t>
            </a:r>
            <a:r>
              <a:rPr lang="en-GB" sz="1600" dirty="0">
                <a:solidFill>
                  <a:srgbClr val="000000"/>
                </a:solidFill>
                <a:latin typeface="Arial" pitchFamily="34" charset="0"/>
              </a:rPr>
              <a:t>monitoring suite running in cy37r3 under </a:t>
            </a:r>
            <a:r>
              <a:rPr lang="en-GB" sz="1600" dirty="0" err="1">
                <a:solidFill>
                  <a:srgbClr val="000000"/>
                </a:solidFill>
                <a:latin typeface="Arial" pitchFamily="34" charset="0"/>
              </a:rPr>
              <a:t>expt</a:t>
            </a:r>
            <a:r>
              <a:rPr lang="en-GB" sz="1600" dirty="0">
                <a:solidFill>
                  <a:srgbClr val="000000"/>
                </a:solidFill>
                <a:latin typeface="Arial" pitchFamily="34" charset="0"/>
              </a:rPr>
              <a:t> </a:t>
            </a:r>
            <a:r>
              <a:rPr lang="en-GB" sz="1600" dirty="0" err="1">
                <a:solidFill>
                  <a:srgbClr val="000000"/>
                </a:solidFill>
                <a:latin typeface="Arial" pitchFamily="34" charset="0"/>
              </a:rPr>
              <a:t>fmcl</a:t>
            </a:r>
            <a:r>
              <a:rPr lang="en-GB" sz="1600" dirty="0">
                <a:solidFill>
                  <a:srgbClr val="000000"/>
                </a:solidFill>
                <a:latin typeface="Arial" pitchFamily="34" charset="0"/>
              </a:rPr>
              <a:t> (</a:t>
            </a:r>
            <a:r>
              <a:rPr lang="en-GB" sz="1600" dirty="0" smtClean="0">
                <a:solidFill>
                  <a:srgbClr val="000000"/>
                </a:solidFill>
                <a:latin typeface="Arial" pitchFamily="34" charset="0"/>
              </a:rPr>
              <a:t>previous suite </a:t>
            </a:r>
            <a:r>
              <a:rPr lang="en-GB" sz="1600" dirty="0">
                <a:solidFill>
                  <a:srgbClr val="000000"/>
                </a:solidFill>
                <a:latin typeface="Arial" pitchFamily="34" charset="0"/>
              </a:rPr>
              <a:t>implemented in </a:t>
            </a:r>
            <a:r>
              <a:rPr lang="en-GB" sz="1600" dirty="0" smtClean="0">
                <a:solidFill>
                  <a:srgbClr val="000000"/>
                </a:solidFill>
                <a:latin typeface="Arial" pitchFamily="34" charset="0"/>
              </a:rPr>
              <a:t>cy36r4), for almost a year now,  </a:t>
            </a:r>
            <a:endParaRPr lang="en-GB" sz="1600" dirty="0">
              <a:solidFill>
                <a:srgbClr val="000000"/>
              </a:solidFill>
              <a:latin typeface="Arial" pitchFamily="34" charset="0"/>
            </a:endParaRPr>
          </a:p>
          <a:p>
            <a:pPr lvl="2" algn="just">
              <a:spcBef>
                <a:spcPts val="1000"/>
              </a:spcBef>
              <a:buClr>
                <a:srgbClr val="D12F4A"/>
              </a:buClr>
              <a:buSzPct val="75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600" b="1" dirty="0" smtClean="0">
                <a:solidFill>
                  <a:srgbClr val="000000"/>
                </a:solidFill>
                <a:latin typeface="Arial" pitchFamily="34" charset="0"/>
              </a:rPr>
              <a:t> 15-Nov-2011</a:t>
            </a:r>
            <a:r>
              <a:rPr lang="en-GB" sz="1600" dirty="0" smtClean="0">
                <a:solidFill>
                  <a:srgbClr val="000000"/>
                </a:solidFill>
                <a:latin typeface="Arial" pitchFamily="34" charset="0"/>
              </a:rPr>
              <a:t>: transition between old and new suite. It took place</a:t>
            </a:r>
            <a:r>
              <a:rPr lang="en-GB" sz="1600" dirty="0" smtClean="0">
                <a:solidFill>
                  <a:schemeClr val="tx1"/>
                </a:solidFill>
                <a:latin typeface="Arial" pitchFamily="34" charset="0"/>
              </a:rPr>
              <a:t> smoothly, scripts were synchronized with the aim of not affecting the statistics since it happened in the middle of a month, </a:t>
            </a:r>
            <a:endParaRPr lang="en-GB" sz="1600" dirty="0">
              <a:solidFill>
                <a:schemeClr val="tx1"/>
              </a:solidFill>
              <a:latin typeface="Arial" pitchFamily="34" charset="0"/>
            </a:endParaRPr>
          </a:p>
          <a:p>
            <a:pPr lvl="2" algn="just">
              <a:spcBef>
                <a:spcPts val="1000"/>
              </a:spcBef>
              <a:buClr>
                <a:srgbClr val="D12F4A"/>
              </a:buClr>
              <a:buSzPct val="75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600" dirty="0">
                <a:solidFill>
                  <a:schemeClr val="tx1"/>
                </a:solidFill>
                <a:latin typeface="Arial" pitchFamily="34" charset="0"/>
              </a:rPr>
              <a:t> </a:t>
            </a:r>
            <a:r>
              <a:rPr lang="en-GB" sz="1600" dirty="0" smtClean="0">
                <a:solidFill>
                  <a:schemeClr val="tx1"/>
                </a:solidFill>
                <a:latin typeface="Arial" pitchFamily="34" charset="0"/>
              </a:rPr>
              <a:t>New suite running only in monitoring mode and only with SMOS data </a:t>
            </a:r>
            <a:r>
              <a:rPr lang="en-GB" sz="1600" dirty="0" smtClean="0">
                <a:solidFill>
                  <a:srgbClr val="000000"/>
                </a:solidFill>
                <a:latin typeface="Arial" pitchFamily="34" charset="0"/>
                <a:sym typeface="Wingdings" pitchFamily="2" charset="2"/>
              </a:rPr>
              <a:t> only first model trajectory is run, no minimizations or surface analysis is produced  computing resources are drastically reduced and suite runs much faster. </a:t>
            </a:r>
            <a:r>
              <a:rPr lang="en-GB" sz="1600" dirty="0" smtClean="0">
                <a:solidFill>
                  <a:schemeClr val="tx1"/>
                </a:solidFill>
                <a:latin typeface="Arial" pitchFamily="34" charset="0"/>
              </a:rPr>
              <a:t>The new suite rapidly caught up the NRT and it does not need extra resources or priority,</a:t>
            </a:r>
            <a:endParaRPr lang="en-GB" sz="1600" dirty="0">
              <a:solidFill>
                <a:schemeClr val="tx1"/>
              </a:solidFill>
              <a:latin typeface="Arial" pitchFamily="34" charset="0"/>
            </a:endParaRPr>
          </a:p>
          <a:p>
            <a:pPr lvl="2" algn="just">
              <a:spcBef>
                <a:spcPts val="1000"/>
              </a:spcBef>
              <a:buClr>
                <a:srgbClr val="D12F4A"/>
              </a:buClr>
              <a:buSzPct val="75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600" dirty="0" smtClean="0">
                <a:solidFill>
                  <a:srgbClr val="000000"/>
                </a:solidFill>
                <a:latin typeface="Arial" pitchFamily="34" charset="0"/>
                <a:sym typeface="Wingdings" pitchFamily="2" charset="2"/>
              </a:rPr>
              <a:t> SMOS monitoring will be operational in cy38r2, out of the critical path (under test within the COPE project).</a:t>
            </a:r>
          </a:p>
          <a:p>
            <a:pPr lvl="2" algn="just">
              <a:spcBef>
                <a:spcPts val="1000"/>
              </a:spcBef>
              <a:buClr>
                <a:srgbClr val="D12F4A"/>
              </a:buClr>
              <a:buSzPct val="75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600" dirty="0" smtClean="0">
                <a:solidFill>
                  <a:srgbClr val="000000"/>
                </a:solidFill>
                <a:latin typeface="Arial" pitchFamily="34" charset="0"/>
                <a:sym typeface="Wingdings" pitchFamily="2" charset="2"/>
              </a:rPr>
              <a:t> Also, for next monitoring suite, a mask and frozen soil mask is used based on forecast fields. Limited utility of the RFI flag limited. Only areas which are ‘clean’ according to this flag will be monitored, focus on geophysical aspects only in areas where observations will be assimilated.</a:t>
            </a:r>
          </a:p>
          <a:p>
            <a:pPr lvl="2" algn="just">
              <a:spcBef>
                <a:spcPts val="1000"/>
              </a:spcBef>
              <a:buClr>
                <a:srgbClr val="D12F4A"/>
              </a:buClr>
              <a:buSzPct val="75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600" dirty="0" smtClean="0">
                <a:solidFill>
                  <a:srgbClr val="000000"/>
                </a:solidFill>
                <a:latin typeface="Arial" pitchFamily="34" charset="0"/>
                <a:sym typeface="Wingdings" pitchFamily="2" charset="2"/>
              </a:rPr>
              <a:t> Introduced v4.1 of IFS version of CMEM,</a:t>
            </a:r>
            <a:endParaRPr lang="en-GB" sz="1600" dirty="0">
              <a:solidFill>
                <a:srgbClr val="000000"/>
              </a:solidFill>
              <a:latin typeface="Arial" pitchFamily="34" charset="0"/>
              <a:sym typeface="Wingdings" pitchFamily="2" charset="2"/>
            </a:endParaRPr>
          </a:p>
        </p:txBody>
      </p:sp>
      <p:sp>
        <p:nvSpPr>
          <p:cNvPr id="4099" name="Text Box 2"/>
          <p:cNvSpPr txBox="1">
            <a:spLocks noChangeArrowheads="1"/>
          </p:cNvSpPr>
          <p:nvPr/>
        </p:nvSpPr>
        <p:spPr bwMode="auto">
          <a:xfrm>
            <a:off x="428625" y="115888"/>
            <a:ext cx="8215313" cy="465137"/>
          </a:xfrm>
          <a:prstGeom prst="rect">
            <a:avLst/>
          </a:prstGeom>
          <a:solidFill>
            <a:srgbClr val="002060"/>
          </a:solidFill>
          <a:ln w="9525">
            <a:noFill/>
            <a:round/>
            <a:headEnd/>
            <a:tailEnd/>
          </a:ln>
        </p:spPr>
        <p:txBody>
          <a:bodyPr lIns="90000" tIns="46800" rIns="90000" bIns="46800">
            <a:spAutoFit/>
          </a:bodyP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FFFFFF"/>
                </a:solidFill>
                <a:latin typeface="Arial" pitchFamily="34" charset="0"/>
              </a:rPr>
              <a:t> Monitoring – Status </a:t>
            </a:r>
          </a:p>
        </p:txBody>
      </p:sp>
    </p:spTree>
    <p:extLst>
      <p:ext uri="{BB962C8B-B14F-4D97-AF65-F5344CB8AC3E}">
        <p14:creationId xmlns:p14="http://schemas.microsoft.com/office/powerpoint/2010/main" val="3239074253"/>
      </p:ext>
    </p:extLst>
  </p:cSld>
  <p:clrMapOvr>
    <a:masterClrMapping/>
  </p:clrMapOvr>
  <p:transition xmlns:p14="http://schemas.microsoft.com/office/powerpoint/2010/main" advClick="0"/>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428625" y="142875"/>
            <a:ext cx="8215313" cy="447111"/>
          </a:xfrm>
          <a:prstGeom prst="rect">
            <a:avLst/>
          </a:prstGeom>
          <a:solidFill>
            <a:srgbClr val="002060"/>
          </a:solidFill>
          <a:ln w="9525">
            <a:noFill/>
            <a:round/>
            <a:headEnd/>
            <a:tailEnd/>
          </a:ln>
        </p:spPr>
        <p:txBody>
          <a:bodyPr lIns="90000" tIns="46800" rIns="90000" bIns="46800">
            <a:spAutoFit/>
          </a:bodyP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dirty="0">
                <a:solidFill>
                  <a:srgbClr val="FFFFFF"/>
                </a:solidFill>
                <a:latin typeface="Arial" pitchFamily="34" charset="0"/>
              </a:rPr>
              <a:t> </a:t>
            </a:r>
            <a:r>
              <a:rPr lang="en-GB" b="1" dirty="0" smtClean="0">
                <a:solidFill>
                  <a:srgbClr val="FFFFFF"/>
                </a:solidFill>
                <a:latin typeface="Arial" pitchFamily="34" charset="0"/>
              </a:rPr>
              <a:t>Bias and first-guess departures </a:t>
            </a:r>
            <a:endParaRPr lang="en-GB" b="1" dirty="0">
              <a:solidFill>
                <a:srgbClr val="FFFFFF"/>
              </a:solidFill>
              <a:latin typeface="Arial" pitchFamily="34" charset="0"/>
            </a:endParaRPr>
          </a:p>
        </p:txBody>
      </p:sp>
      <p:sp>
        <p:nvSpPr>
          <p:cNvPr id="16" name="TextBox 10"/>
          <p:cNvSpPr txBox="1">
            <a:spLocks noChangeArrowheads="1"/>
          </p:cNvSpPr>
          <p:nvPr/>
        </p:nvSpPr>
        <p:spPr bwMode="auto">
          <a:xfrm>
            <a:off x="3059832" y="764704"/>
            <a:ext cx="3024336" cy="594650"/>
          </a:xfrm>
          <a:prstGeom prst="rect">
            <a:avLst/>
          </a:prstGeom>
          <a:noFill/>
          <a:ln w="9525">
            <a:noFill/>
            <a:miter lim="800000"/>
            <a:headEnd/>
            <a:tailEnd/>
          </a:ln>
        </p:spPr>
        <p:txBody>
          <a:bodyPr wrap="square">
            <a:spAutoFit/>
          </a:bodyPr>
          <a:lstStyle/>
          <a:p>
            <a:pPr algn="ctr"/>
            <a:r>
              <a:rPr lang="en-GB" sz="1600" dirty="0" smtClean="0">
                <a:solidFill>
                  <a:schemeClr val="tx1"/>
                </a:solidFill>
                <a:latin typeface="Arial" pitchFamily="34" charset="0"/>
              </a:rPr>
              <a:t>40 degrees incidence angle</a:t>
            </a:r>
          </a:p>
          <a:p>
            <a:pPr algn="ctr"/>
            <a:r>
              <a:rPr lang="en-GB" sz="1600" dirty="0" smtClean="0">
                <a:solidFill>
                  <a:schemeClr val="tx1"/>
                </a:solidFill>
                <a:latin typeface="Arial" pitchFamily="34" charset="0"/>
              </a:rPr>
              <a:t>Period: Nov-2010-August 2012</a:t>
            </a:r>
            <a:endParaRPr lang="en-GB" sz="1600" dirty="0">
              <a:solidFill>
                <a:schemeClr val="tx1"/>
              </a:solidFill>
              <a:latin typeface="Arial" pitchFamily="34" charset="0"/>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719" y="1328866"/>
            <a:ext cx="9144000" cy="4882896"/>
          </a:xfrm>
          <a:prstGeom prst="rect">
            <a:avLst/>
          </a:prstGeom>
        </p:spPr>
      </p:pic>
    </p:spTree>
    <p:extLst>
      <p:ext uri="{BB962C8B-B14F-4D97-AF65-F5344CB8AC3E}">
        <p14:creationId xmlns:p14="http://schemas.microsoft.com/office/powerpoint/2010/main" val="2010164169"/>
      </p:ext>
    </p:extLst>
  </p:cSld>
  <p:clrMapOvr>
    <a:masterClrMapping/>
  </p:clrMapOvr>
  <p:transition xmlns:p14="http://schemas.microsoft.com/office/powerpoint/2010/main" advClick="0"/>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428625" y="142875"/>
            <a:ext cx="8215313" cy="447675"/>
          </a:xfrm>
          <a:prstGeom prst="rect">
            <a:avLst/>
          </a:prstGeom>
          <a:solidFill>
            <a:srgbClr val="002060"/>
          </a:solidFill>
          <a:ln w="9525">
            <a:noFill/>
            <a:round/>
            <a:headEnd/>
            <a:tailEnd/>
          </a:ln>
        </p:spPr>
        <p:txBody>
          <a:bodyPr lIns="90000" tIns="46800" rIns="90000" bIns="46800">
            <a:spAutoFit/>
          </a:bodyP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FFFFFF"/>
                </a:solidFill>
                <a:latin typeface="Arial" pitchFamily="34" charset="0"/>
              </a:rPr>
              <a:t> Monitoring results </a:t>
            </a:r>
          </a:p>
        </p:txBody>
      </p:sp>
      <p:sp>
        <p:nvSpPr>
          <p:cNvPr id="16" name="TextBox 10"/>
          <p:cNvSpPr txBox="1">
            <a:spLocks noChangeArrowheads="1"/>
          </p:cNvSpPr>
          <p:nvPr/>
        </p:nvSpPr>
        <p:spPr bwMode="auto">
          <a:xfrm>
            <a:off x="3059832" y="764704"/>
            <a:ext cx="3024336" cy="594650"/>
          </a:xfrm>
          <a:prstGeom prst="rect">
            <a:avLst/>
          </a:prstGeom>
          <a:noFill/>
          <a:ln w="9525">
            <a:noFill/>
            <a:miter lim="800000"/>
            <a:headEnd/>
            <a:tailEnd/>
          </a:ln>
        </p:spPr>
        <p:txBody>
          <a:bodyPr wrap="square">
            <a:spAutoFit/>
          </a:bodyPr>
          <a:lstStyle/>
          <a:p>
            <a:pPr algn="ctr"/>
            <a:r>
              <a:rPr lang="en-GB" sz="1600" dirty="0" smtClean="0">
                <a:solidFill>
                  <a:schemeClr val="tx1"/>
                </a:solidFill>
                <a:latin typeface="Arial" pitchFamily="34" charset="0"/>
              </a:rPr>
              <a:t>40 degrees incidence angle</a:t>
            </a:r>
          </a:p>
          <a:p>
            <a:pPr algn="ctr"/>
            <a:r>
              <a:rPr lang="en-GB" sz="1600" dirty="0" smtClean="0">
                <a:solidFill>
                  <a:schemeClr val="tx1"/>
                </a:solidFill>
                <a:latin typeface="Arial" pitchFamily="34" charset="0"/>
              </a:rPr>
              <a:t>Period: Nov-2010-August 2012</a:t>
            </a:r>
            <a:endParaRPr lang="en-GB" sz="1600" dirty="0">
              <a:solidFill>
                <a:schemeClr val="tx1"/>
              </a:solidFill>
              <a:latin typeface="Arial" pitchFamily="34"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719" y="1268760"/>
            <a:ext cx="9144000" cy="4901184"/>
          </a:xfrm>
          <a:prstGeom prst="rect">
            <a:avLst/>
          </a:prstGeom>
        </p:spPr>
      </p:pic>
    </p:spTree>
    <p:extLst>
      <p:ext uri="{BB962C8B-B14F-4D97-AF65-F5344CB8AC3E}">
        <p14:creationId xmlns:p14="http://schemas.microsoft.com/office/powerpoint/2010/main" val="2249914118"/>
      </p:ext>
    </p:extLst>
  </p:cSld>
  <p:clrMapOvr>
    <a:masterClrMapping/>
  </p:clrMapOvr>
  <p:transition xmlns:p14="http://schemas.microsoft.com/office/powerpoint/2010/main" advClick="0"/>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1"/>
          <p:cNvSpPr txBox="1">
            <a:spLocks noChangeArrowheads="1"/>
          </p:cNvSpPr>
          <p:nvPr/>
        </p:nvSpPr>
        <p:spPr bwMode="auto">
          <a:xfrm>
            <a:off x="-217043" y="332656"/>
            <a:ext cx="8929688" cy="2950168"/>
          </a:xfrm>
          <a:prstGeom prst="rect">
            <a:avLst/>
          </a:prstGeom>
          <a:noFill/>
          <a:ln w="9525">
            <a:noFill/>
            <a:round/>
            <a:headEnd/>
            <a:tailEnd/>
          </a:ln>
        </p:spPr>
        <p:txBody>
          <a:bodyPr lIns="90000" tIns="46800" rIns="90000" bIns="46800">
            <a:spAutoFit/>
          </a:bodyPr>
          <a:lstStyle/>
          <a:p>
            <a:pPr lvl="1">
              <a:spcBef>
                <a:spcPts val="1125"/>
              </a:spcBef>
              <a:buClr>
                <a:srgbClr val="D12F4A"/>
              </a:buClr>
              <a:buSzPct val="75000"/>
              <a:buFont typeface="Arial" pitchFamily="34" charset="0"/>
              <a:buNone/>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endParaRPr lang="en-GB" sz="1600" dirty="0">
              <a:solidFill>
                <a:srgbClr val="0066FF"/>
              </a:solidFill>
              <a:latin typeface="Arial" pitchFamily="34" charset="0"/>
            </a:endParaRPr>
          </a:p>
          <a:p>
            <a:pPr lvl="1">
              <a:spcBef>
                <a:spcPts val="1125"/>
              </a:spcBef>
              <a:buClr>
                <a:srgbClr val="D12F4A"/>
              </a:buClr>
              <a:buSzPct val="75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600" dirty="0">
                <a:solidFill>
                  <a:srgbClr val="0066FF"/>
                </a:solidFill>
                <a:latin typeface="Arial" pitchFamily="34" charset="0"/>
              </a:rPr>
              <a:t> </a:t>
            </a:r>
            <a:r>
              <a:rPr lang="en-GB" sz="1600" dirty="0" smtClean="0">
                <a:solidFill>
                  <a:srgbClr val="0066FF"/>
                </a:solidFill>
                <a:latin typeface="Arial" pitchFamily="34" charset="0"/>
              </a:rPr>
              <a:t>Preparation activities for the assimilation:</a:t>
            </a:r>
          </a:p>
          <a:p>
            <a:pPr lvl="2">
              <a:spcBef>
                <a:spcPts val="1125"/>
              </a:spcBef>
              <a:buClr>
                <a:srgbClr val="D12F4A"/>
              </a:buClr>
              <a:buSzPct val="75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600" dirty="0" smtClean="0">
                <a:solidFill>
                  <a:srgbClr val="000000"/>
                </a:solidFill>
                <a:latin typeface="Arial" pitchFamily="34" charset="0"/>
              </a:rPr>
              <a:t>  </a:t>
            </a:r>
            <a:r>
              <a:rPr lang="en-GB" sz="1600" dirty="0" smtClean="0">
                <a:solidFill>
                  <a:srgbClr val="DBB825"/>
                </a:solidFill>
                <a:latin typeface="Arial" pitchFamily="34" charset="0"/>
              </a:rPr>
              <a:t>Thinning, Noise filtering</a:t>
            </a:r>
            <a:r>
              <a:rPr lang="en-GB" sz="1600" dirty="0" smtClean="0">
                <a:solidFill>
                  <a:srgbClr val="000000"/>
                </a:solidFill>
                <a:latin typeface="Arial" pitchFamily="34" charset="0"/>
              </a:rPr>
              <a:t>, </a:t>
            </a:r>
            <a:r>
              <a:rPr lang="en-GB" sz="1600" dirty="0" smtClean="0">
                <a:solidFill>
                  <a:schemeClr val="accent5">
                    <a:lumMod val="50000"/>
                  </a:schemeClr>
                </a:solidFill>
                <a:latin typeface="Arial" pitchFamily="34" charset="0"/>
              </a:rPr>
              <a:t>Bias correction</a:t>
            </a:r>
          </a:p>
          <a:p>
            <a:pPr lvl="1">
              <a:spcBef>
                <a:spcPts val="1125"/>
              </a:spcBef>
              <a:buClr>
                <a:srgbClr val="D12F4A"/>
              </a:buClr>
              <a:buSzPct val="75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600" dirty="0">
                <a:solidFill>
                  <a:srgbClr val="0066FF"/>
                </a:solidFill>
                <a:latin typeface="Arial" pitchFamily="34" charset="0"/>
              </a:rPr>
              <a:t> </a:t>
            </a:r>
            <a:r>
              <a:rPr lang="en-GB" sz="1600" dirty="0" smtClean="0">
                <a:solidFill>
                  <a:srgbClr val="DBB825"/>
                </a:solidFill>
                <a:latin typeface="Arial" pitchFamily="34" charset="0"/>
              </a:rPr>
              <a:t>Implementation </a:t>
            </a:r>
            <a:r>
              <a:rPr lang="en-GB" sz="1600" dirty="0">
                <a:solidFill>
                  <a:srgbClr val="DBB825"/>
                </a:solidFill>
                <a:latin typeface="Arial" pitchFamily="34" charset="0"/>
              </a:rPr>
              <a:t>of SMOS data within the SEKF completed </a:t>
            </a:r>
            <a:r>
              <a:rPr lang="fr-FR" sz="1600" dirty="0">
                <a:solidFill>
                  <a:srgbClr val="0066FF"/>
                </a:solidFill>
                <a:latin typeface="Arial" pitchFamily="34" charset="0"/>
                <a:sym typeface="Wingdings"/>
              </a:rPr>
              <a:t> lot of time </a:t>
            </a:r>
            <a:r>
              <a:rPr lang="fr-FR" sz="1600" dirty="0" err="1">
                <a:solidFill>
                  <a:srgbClr val="0066FF"/>
                </a:solidFill>
                <a:latin typeface="Arial" pitchFamily="34" charset="0"/>
                <a:sym typeface="Wingdings"/>
              </a:rPr>
              <a:t>devoted</a:t>
            </a:r>
            <a:r>
              <a:rPr lang="fr-FR" sz="1600" dirty="0">
                <a:solidFill>
                  <a:srgbClr val="0066FF"/>
                </a:solidFill>
                <a:latin typeface="Arial" pitchFamily="34" charset="0"/>
                <a:sym typeface="Wingdings"/>
              </a:rPr>
              <a:t> to  </a:t>
            </a:r>
            <a:r>
              <a:rPr lang="fr-FR" sz="1600" dirty="0" err="1">
                <a:solidFill>
                  <a:srgbClr val="0066FF"/>
                </a:solidFill>
                <a:latin typeface="Arial" pitchFamily="34" charset="0"/>
                <a:sym typeface="Wingdings"/>
              </a:rPr>
              <a:t>technical</a:t>
            </a:r>
            <a:r>
              <a:rPr lang="fr-FR" sz="1600" dirty="0">
                <a:solidFill>
                  <a:srgbClr val="0066FF"/>
                </a:solidFill>
                <a:latin typeface="Arial" pitchFamily="34" charset="0"/>
                <a:sym typeface="Wingdings"/>
              </a:rPr>
              <a:t> </a:t>
            </a:r>
            <a:r>
              <a:rPr lang="fr-FR" sz="1600" dirty="0" err="1">
                <a:solidFill>
                  <a:srgbClr val="0066FF"/>
                </a:solidFill>
                <a:latin typeface="Arial" pitchFamily="34" charset="0"/>
                <a:sym typeface="Wingdings"/>
              </a:rPr>
              <a:t>work</a:t>
            </a:r>
            <a:r>
              <a:rPr lang="fr-FR" sz="1600" dirty="0">
                <a:solidFill>
                  <a:srgbClr val="0066FF"/>
                </a:solidFill>
                <a:latin typeface="Arial" pitchFamily="34" charset="0"/>
                <a:sym typeface="Wingdings"/>
              </a:rPr>
              <a:t>,</a:t>
            </a:r>
            <a:endParaRPr lang="en-GB" sz="1600" dirty="0">
              <a:solidFill>
                <a:srgbClr val="0066FF"/>
              </a:solidFill>
              <a:latin typeface="Arial" pitchFamily="34" charset="0"/>
            </a:endParaRPr>
          </a:p>
          <a:p>
            <a:pPr lvl="1">
              <a:spcBef>
                <a:spcPts val="1125"/>
              </a:spcBef>
              <a:buClr>
                <a:srgbClr val="D12F4A"/>
              </a:buClr>
              <a:buSzPct val="75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600" dirty="0" smtClean="0">
                <a:solidFill>
                  <a:srgbClr val="0066FF"/>
                </a:solidFill>
                <a:latin typeface="Arial" pitchFamily="34" charset="0"/>
              </a:rPr>
              <a:t> </a:t>
            </a:r>
            <a:r>
              <a:rPr lang="en-GB" sz="1600" dirty="0" err="1" smtClean="0">
                <a:solidFill>
                  <a:schemeClr val="accent5">
                    <a:lumMod val="50000"/>
                  </a:schemeClr>
                </a:solidFill>
                <a:latin typeface="Arial" pitchFamily="34" charset="0"/>
              </a:rPr>
              <a:t>Jacobians</a:t>
            </a:r>
            <a:r>
              <a:rPr lang="en-GB" sz="1600" dirty="0" smtClean="0">
                <a:solidFill>
                  <a:schemeClr val="accent5">
                    <a:lumMod val="50000"/>
                  </a:schemeClr>
                </a:solidFill>
                <a:latin typeface="Arial" pitchFamily="34" charset="0"/>
              </a:rPr>
              <a:t> calibration, sensitivity of CMEM and calibration of SEKF for SMOS,</a:t>
            </a:r>
          </a:p>
          <a:p>
            <a:pPr lvl="1">
              <a:spcBef>
                <a:spcPts val="1125"/>
              </a:spcBef>
              <a:buClr>
                <a:srgbClr val="D12F4A"/>
              </a:buClr>
              <a:buSzPct val="75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600" dirty="0">
                <a:solidFill>
                  <a:schemeClr val="accent5">
                    <a:lumMod val="50000"/>
                  </a:schemeClr>
                </a:solidFill>
                <a:latin typeface="Arial" pitchFamily="34" charset="0"/>
              </a:rPr>
              <a:t> </a:t>
            </a:r>
            <a:r>
              <a:rPr lang="en-GB" sz="1600" dirty="0" smtClean="0">
                <a:solidFill>
                  <a:schemeClr val="accent5">
                    <a:lumMod val="50000"/>
                  </a:schemeClr>
                </a:solidFill>
                <a:latin typeface="Arial" pitchFamily="34" charset="0"/>
              </a:rPr>
              <a:t>“Technical” experiments</a:t>
            </a:r>
            <a:r>
              <a:rPr lang="fr-FR" sz="1600" dirty="0" smtClean="0">
                <a:solidFill>
                  <a:srgbClr val="0066FF"/>
                </a:solidFill>
                <a:latin typeface="Arial" pitchFamily="34" charset="0"/>
                <a:sym typeface="Wingdings"/>
              </a:rPr>
              <a:t>,</a:t>
            </a:r>
            <a:endParaRPr lang="en-GB" sz="1600" dirty="0">
              <a:solidFill>
                <a:srgbClr val="0066FF"/>
              </a:solidFill>
              <a:latin typeface="Arial" pitchFamily="34" charset="0"/>
            </a:endParaRPr>
          </a:p>
          <a:p>
            <a:pPr lvl="1">
              <a:spcBef>
                <a:spcPts val="1125"/>
              </a:spcBef>
              <a:buClr>
                <a:srgbClr val="D12F4A"/>
              </a:buClr>
              <a:buSzPct val="75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600" dirty="0">
                <a:solidFill>
                  <a:srgbClr val="0066FF"/>
                </a:solidFill>
                <a:latin typeface="Arial" pitchFamily="34" charset="0"/>
              </a:rPr>
              <a:t> </a:t>
            </a:r>
            <a:endParaRPr lang="en-GB" sz="1400" dirty="0">
              <a:solidFill>
                <a:srgbClr val="000000"/>
              </a:solidFill>
              <a:latin typeface="Arial" pitchFamily="34" charset="0"/>
              <a:sym typeface="Wingdings" pitchFamily="2" charset="2"/>
            </a:endParaRPr>
          </a:p>
        </p:txBody>
      </p:sp>
      <p:sp>
        <p:nvSpPr>
          <p:cNvPr id="12291" name="Text Box 2"/>
          <p:cNvSpPr txBox="1">
            <a:spLocks noChangeArrowheads="1"/>
          </p:cNvSpPr>
          <p:nvPr/>
        </p:nvSpPr>
        <p:spPr bwMode="auto">
          <a:xfrm>
            <a:off x="321120" y="142875"/>
            <a:ext cx="8215313" cy="447111"/>
          </a:xfrm>
          <a:prstGeom prst="rect">
            <a:avLst/>
          </a:prstGeom>
          <a:solidFill>
            <a:srgbClr val="002060"/>
          </a:solidFill>
          <a:ln w="9525">
            <a:noFill/>
            <a:round/>
            <a:headEnd/>
            <a:tailEnd/>
          </a:ln>
        </p:spPr>
        <p:txBody>
          <a:bodyPr lIns="90000" tIns="46800" rIns="90000" bIns="46800">
            <a:spAutoFit/>
          </a:bodyP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dirty="0" smtClean="0">
                <a:solidFill>
                  <a:srgbClr val="FFFFFF"/>
                </a:solidFill>
                <a:latin typeface="Arial" pitchFamily="34" charset="0"/>
              </a:rPr>
              <a:t>Assimilation of SMOS T</a:t>
            </a:r>
            <a:r>
              <a:rPr lang="en-GB" b="1" baseline="-25000" dirty="0" smtClean="0">
                <a:solidFill>
                  <a:srgbClr val="FFFFFF"/>
                </a:solidFill>
                <a:latin typeface="Arial" pitchFamily="34" charset="0"/>
              </a:rPr>
              <a:t>B</a:t>
            </a:r>
            <a:r>
              <a:rPr lang="en-GB" b="1" dirty="0" smtClean="0">
                <a:solidFill>
                  <a:srgbClr val="FFFFFF"/>
                </a:solidFill>
                <a:latin typeface="Arial" pitchFamily="34" charset="0"/>
              </a:rPr>
              <a:t> (status)</a:t>
            </a:r>
            <a:endParaRPr lang="en-GB" b="1" dirty="0">
              <a:solidFill>
                <a:srgbClr val="FFFFFF"/>
              </a:solidFill>
              <a:latin typeface="Arial" pitchFamily="34" charset="0"/>
            </a:endParaRPr>
          </a:p>
        </p:txBody>
      </p:sp>
      <p:pic>
        <p:nvPicPr>
          <p:cNvPr id="4" name="Picture 3" descr="Untitled.png"/>
          <p:cNvPicPr>
            <a:picLocks noChangeAspect="1"/>
          </p:cNvPicPr>
          <p:nvPr/>
        </p:nvPicPr>
        <p:blipFill>
          <a:blip r:embed="rId3" cstate="print"/>
          <a:stretch>
            <a:fillRect/>
          </a:stretch>
        </p:blipFill>
        <p:spPr>
          <a:xfrm>
            <a:off x="6215775" y="3429000"/>
            <a:ext cx="2820721" cy="1591049"/>
          </a:xfrm>
          <a:prstGeom prst="rect">
            <a:avLst/>
          </a:prstGeom>
        </p:spPr>
      </p:pic>
      <p:sp>
        <p:nvSpPr>
          <p:cNvPr id="5" name="Oval 11"/>
          <p:cNvSpPr/>
          <p:nvPr/>
        </p:nvSpPr>
        <p:spPr bwMode="auto">
          <a:xfrm>
            <a:off x="7452320" y="4604278"/>
            <a:ext cx="864096" cy="325198"/>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102000"/>
              </a:lnSpc>
              <a:spcBef>
                <a:spcPct val="0"/>
              </a:spcBef>
              <a:spcAft>
                <a:spcPct val="0"/>
              </a:spcAft>
              <a:buClr>
                <a:srgbClr val="000000"/>
              </a:buClr>
              <a:buSzPct val="100000"/>
              <a:buFont typeface="Times New Roman" pitchFamily="18" charset="0"/>
              <a:buNone/>
              <a:tabLst/>
            </a:pPr>
            <a:endParaRPr kumimoji="0" lang="en-GB" sz="2400" b="0" i="0" u="none" strike="noStrike" cap="none" normalizeH="0" baseline="0" smtClean="0">
              <a:ln>
                <a:noFill/>
              </a:ln>
              <a:solidFill>
                <a:schemeClr val="bg1"/>
              </a:solidFill>
              <a:effectLst/>
              <a:latin typeface="Times New Roman" pitchFamily="18" charset="0"/>
            </a:endParaRPr>
          </a:p>
        </p:txBody>
      </p:sp>
      <p:sp>
        <p:nvSpPr>
          <p:cNvPr id="6" name="Text Box 1"/>
          <p:cNvSpPr txBox="1">
            <a:spLocks noChangeArrowheads="1"/>
          </p:cNvSpPr>
          <p:nvPr/>
        </p:nvSpPr>
        <p:spPr bwMode="auto">
          <a:xfrm>
            <a:off x="-216911" y="2530574"/>
            <a:ext cx="6373087" cy="3860353"/>
          </a:xfrm>
          <a:prstGeom prst="rect">
            <a:avLst/>
          </a:prstGeom>
          <a:noFill/>
          <a:ln w="9525">
            <a:noFill/>
            <a:round/>
            <a:headEnd/>
            <a:tailEnd/>
          </a:ln>
        </p:spPr>
        <p:txBody>
          <a:bodyPr wrap="square" lIns="90000" tIns="46800" rIns="90000" bIns="46800">
            <a:spAutoFit/>
          </a:bodyPr>
          <a:lstStyle/>
          <a:p>
            <a:pPr lvl="1">
              <a:spcBef>
                <a:spcPts val="1125"/>
              </a:spcBef>
              <a:buClr>
                <a:srgbClr val="D12F4A"/>
              </a:buClr>
              <a:buSzPct val="75000"/>
              <a:buFont typeface="Arial" pitchFamily="34" charset="0"/>
              <a:buNone/>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endParaRPr lang="en-GB" sz="1600" dirty="0" smtClean="0">
              <a:solidFill>
                <a:srgbClr val="0066FF"/>
              </a:solidFill>
              <a:latin typeface="Arial" pitchFamily="34" charset="0"/>
            </a:endParaRPr>
          </a:p>
          <a:p>
            <a:pPr lvl="1">
              <a:spcBef>
                <a:spcPts val="1125"/>
              </a:spcBef>
              <a:buClr>
                <a:srgbClr val="D12F4A"/>
              </a:buClr>
              <a:buSzPct val="75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600" dirty="0" smtClean="0">
                <a:solidFill>
                  <a:srgbClr val="0066FF"/>
                </a:solidFill>
                <a:latin typeface="Arial" pitchFamily="34" charset="0"/>
              </a:rPr>
              <a:t> </a:t>
            </a:r>
            <a:r>
              <a:rPr lang="en-GB" sz="1600" dirty="0" smtClean="0">
                <a:solidFill>
                  <a:schemeClr val="tx1"/>
                </a:solidFill>
                <a:latin typeface="Arial" pitchFamily="34" charset="0"/>
              </a:rPr>
              <a:t>New features of the SEKF for CY38R2, </a:t>
            </a:r>
          </a:p>
          <a:p>
            <a:pPr lvl="2" algn="just">
              <a:spcBef>
                <a:spcPts val="1125"/>
              </a:spcBef>
              <a:buClr>
                <a:srgbClr val="D12F4A"/>
              </a:buClr>
              <a:buSzPct val="75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400" dirty="0" smtClean="0">
                <a:solidFill>
                  <a:srgbClr val="000000"/>
                </a:solidFill>
                <a:latin typeface="Arial" pitchFamily="34" charset="0"/>
              </a:rPr>
              <a:t> All possible combinations of screen level variables and satellite data can be assimilated separately for SM analysis, </a:t>
            </a:r>
          </a:p>
          <a:p>
            <a:pPr lvl="2" algn="just">
              <a:spcBef>
                <a:spcPts val="1125"/>
              </a:spcBef>
              <a:buClr>
                <a:srgbClr val="D12F4A"/>
              </a:buClr>
              <a:buSzPct val="75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400" dirty="0" smtClean="0">
                <a:solidFill>
                  <a:srgbClr val="000000"/>
                </a:solidFill>
                <a:latin typeface="Arial" pitchFamily="34" charset="0"/>
              </a:rPr>
              <a:t> A new </a:t>
            </a:r>
            <a:r>
              <a:rPr lang="en-GB" sz="1400" dirty="0" err="1" smtClean="0">
                <a:solidFill>
                  <a:srgbClr val="000000"/>
                </a:solidFill>
                <a:latin typeface="Arial" pitchFamily="34" charset="0"/>
              </a:rPr>
              <a:t>surf_sekf</a:t>
            </a:r>
            <a:r>
              <a:rPr lang="en-GB" sz="1400" dirty="0" smtClean="0">
                <a:solidFill>
                  <a:srgbClr val="000000"/>
                </a:solidFill>
                <a:latin typeface="Arial" pitchFamily="34" charset="0"/>
              </a:rPr>
              <a:t> database is created only for remote sensing data for the SM analysis (throughout symbolic links, so no more memory involved), implying opening (expensive) only once the observational database. </a:t>
            </a:r>
            <a:r>
              <a:rPr lang="en-GB" sz="1400" dirty="0" smtClean="0">
                <a:solidFill>
                  <a:srgbClr val="000000"/>
                </a:solidFill>
                <a:latin typeface="Arial" pitchFamily="34" charset="0"/>
                <a:sym typeface="Wingdings" pitchFamily="2" charset="2"/>
              </a:rPr>
              <a:t> door is open to accommodate future satellite data sensitive to SM (SMAP). </a:t>
            </a:r>
          </a:p>
          <a:p>
            <a:pPr lvl="2" algn="just">
              <a:spcBef>
                <a:spcPts val="1125"/>
              </a:spcBef>
              <a:buClr>
                <a:srgbClr val="D12F4A"/>
              </a:buClr>
              <a:buSzPct val="75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400" dirty="0" smtClean="0">
                <a:solidFill>
                  <a:srgbClr val="000000"/>
                </a:solidFill>
                <a:latin typeface="Arial" pitchFamily="34" charset="0"/>
                <a:sym typeface="Wingdings" pitchFamily="2" charset="2"/>
              </a:rPr>
              <a:t> memory used by SMOS reduced to a minimum,  (still room for optimization),</a:t>
            </a:r>
          </a:p>
          <a:p>
            <a:pPr lvl="2" algn="just">
              <a:spcBef>
                <a:spcPts val="1125"/>
              </a:spcBef>
              <a:buClr>
                <a:srgbClr val="D12F4A"/>
              </a:buClr>
              <a:buSzPct val="75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400" dirty="0" smtClean="0">
                <a:solidFill>
                  <a:srgbClr val="000000"/>
                </a:solidFill>
                <a:latin typeface="Arial" pitchFamily="34" charset="0"/>
                <a:sym typeface="Wingdings" pitchFamily="2" charset="2"/>
              </a:rPr>
              <a:t> CMEM configuration in SEKF independent of monitoring,</a:t>
            </a:r>
          </a:p>
          <a:p>
            <a:pPr lvl="2" algn="just">
              <a:spcBef>
                <a:spcPts val="1125"/>
              </a:spcBef>
              <a:buClr>
                <a:srgbClr val="D12F4A"/>
              </a:buClr>
              <a:buSzPct val="75000"/>
              <a:buFont typeface="Arial" pitchFamily="34" charset="0"/>
              <a:buChar char="•"/>
              <a:tabLst>
                <a:tab pos="457200" algn="l"/>
                <a:tab pos="904875" algn="l"/>
                <a:tab pos="1354138" algn="l"/>
                <a:tab pos="1803400" algn="l"/>
                <a:tab pos="2252663" algn="l"/>
                <a:tab pos="2701925" algn="l"/>
                <a:tab pos="3151188" algn="l"/>
                <a:tab pos="3600450" algn="l"/>
                <a:tab pos="4049713" algn="l"/>
                <a:tab pos="4498975" algn="l"/>
                <a:tab pos="4948238" algn="l"/>
                <a:tab pos="5397500" algn="l"/>
                <a:tab pos="5846763" algn="l"/>
                <a:tab pos="6296025" algn="l"/>
                <a:tab pos="6745288" algn="l"/>
                <a:tab pos="7194550" algn="l"/>
                <a:tab pos="7643813" algn="l"/>
                <a:tab pos="8093075" algn="l"/>
                <a:tab pos="8542338" algn="l"/>
                <a:tab pos="8991600" algn="l"/>
                <a:tab pos="9440863" algn="l"/>
              </a:tabLst>
            </a:pPr>
            <a:r>
              <a:rPr lang="en-GB" sz="1400" dirty="0" smtClean="0">
                <a:solidFill>
                  <a:srgbClr val="000000"/>
                </a:solidFill>
                <a:latin typeface="Arial" pitchFamily="34" charset="0"/>
                <a:sym typeface="Wingdings" pitchFamily="2" charset="2"/>
              </a:rPr>
              <a:t> Configuration of assimilated observations controlled by </a:t>
            </a:r>
            <a:r>
              <a:rPr lang="en-GB" sz="1400" dirty="0" err="1" smtClean="0">
                <a:solidFill>
                  <a:srgbClr val="000000"/>
                </a:solidFill>
                <a:latin typeface="Arial" pitchFamily="34" charset="0"/>
                <a:sym typeface="Wingdings" pitchFamily="2" charset="2"/>
              </a:rPr>
              <a:t>namelist</a:t>
            </a:r>
            <a:r>
              <a:rPr lang="en-GB" sz="1400" dirty="0">
                <a:solidFill>
                  <a:srgbClr val="000000"/>
                </a:solidFill>
                <a:latin typeface="Arial" pitchFamily="34" charset="0"/>
                <a:sym typeface="Wingdings" pitchFamily="2" charset="2"/>
              </a:rPr>
              <a:t>.</a:t>
            </a:r>
            <a:r>
              <a:rPr lang="en-GB" sz="1400" dirty="0" smtClean="0">
                <a:solidFill>
                  <a:srgbClr val="000000"/>
                </a:solidFill>
                <a:latin typeface="Arial" pitchFamily="34" charset="0"/>
                <a:sym typeface="Wingdings" pitchFamily="2" charset="2"/>
              </a:rPr>
              <a:t> </a:t>
            </a:r>
            <a:endParaRPr lang="en-GB" sz="1400" dirty="0">
              <a:solidFill>
                <a:srgbClr val="000000"/>
              </a:solidFill>
              <a:latin typeface="Arial" pitchFamily="34" charset="0"/>
              <a:sym typeface="Wingdings" pitchFamily="2" charset="2"/>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2000"/>
          </a:lnSpc>
          <a:spcBef>
            <a:spcPct val="0"/>
          </a:spcBef>
          <a:spcAft>
            <a:spcPct val="0"/>
          </a:spcAft>
          <a:buClr>
            <a:srgbClr val="000000"/>
          </a:buClr>
          <a:buSzPct val="100000"/>
          <a:buFont typeface="Times New Roman" pitchFamily="18" charset="0"/>
          <a:buNone/>
          <a:tabLst/>
          <a:defRPr kumimoji="0" lang="en-GB" sz="2400" b="0" i="0" u="none" strike="noStrike" cap="none" normalizeH="0" baseline="0" smtClean="0">
            <a:ln>
              <a:noFill/>
            </a:ln>
            <a:solidFill>
              <a:schemeClr val="bg1"/>
            </a:solidFill>
            <a:effectLst/>
            <a:latin typeface="Times New Roman" pitchFamily="18"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2000"/>
          </a:lnSpc>
          <a:spcBef>
            <a:spcPct val="0"/>
          </a:spcBef>
          <a:spcAft>
            <a:spcPct val="0"/>
          </a:spcAft>
          <a:buClr>
            <a:srgbClr val="000000"/>
          </a:buClr>
          <a:buSzPct val="100000"/>
          <a:buFont typeface="Times New Roman" pitchFamily="18" charset="0"/>
          <a:buNone/>
          <a:tabLst/>
          <a:defRPr kumimoji="0" lang="en-GB" sz="2400" b="0" i="0" u="none" strike="noStrike" cap="none" normalizeH="0" baseline="0" smtClean="0">
            <a:ln>
              <a:noFill/>
            </a:ln>
            <a:solidFill>
              <a:schemeClr val="bg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39151</TotalTime>
  <Words>1571</Words>
  <Application>Microsoft Macintosh PowerPoint</Application>
  <PresentationFormat>Présentation à l'écran (4:3)</PresentationFormat>
  <Paragraphs>129</Paragraphs>
  <Slides>16</Slides>
  <Notes>16</Notes>
  <HiddenSlides>0</HiddenSlides>
  <MMClips>0</MMClips>
  <ScaleCrop>false</ScaleCrop>
  <HeadingPairs>
    <vt:vector size="4" baseType="variant">
      <vt:variant>
        <vt:lpstr>Thème</vt:lpstr>
      </vt:variant>
      <vt:variant>
        <vt:i4>1</vt:i4>
      </vt:variant>
      <vt:variant>
        <vt:lpstr>Titres des diapositives</vt:lpstr>
      </vt:variant>
      <vt:variant>
        <vt:i4>16</vt:i4>
      </vt:variant>
    </vt:vector>
  </HeadingPairs>
  <TitlesOfParts>
    <vt:vector size="17" baseType="lpstr">
      <vt:lpstr>Default Design</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Robert Hine</dc:creator>
  <cp:lastModifiedBy>Joak MS</cp:lastModifiedBy>
  <cp:revision>1241</cp:revision>
  <dcterms:modified xsi:type="dcterms:W3CDTF">2012-09-17T00:01:23Z</dcterms:modified>
</cp:coreProperties>
</file>