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66" r:id="rId3"/>
    <p:sldId id="262" r:id="rId4"/>
    <p:sldId id="267" r:id="rId5"/>
    <p:sldId id="263" r:id="rId6"/>
    <p:sldId id="261" r:id="rId7"/>
    <p:sldId id="260" r:id="rId8"/>
    <p:sldId id="268" r:id="rId9"/>
    <p:sldId id="269" r:id="rId10"/>
    <p:sldId id="270" r:id="rId11"/>
    <p:sldId id="271" r:id="rId12"/>
    <p:sldId id="272" r:id="rId13"/>
    <p:sldId id="273" r:id="rId14"/>
    <p:sldId id="278" r:id="rId15"/>
    <p:sldId id="275" r:id="rId16"/>
    <p:sldId id="276" r:id="rId17"/>
    <p:sldId id="274" r:id="rId18"/>
    <p:sldId id="277" r:id="rId19"/>
    <p:sldId id="279" r:id="rId20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rs Isaksen" initials="LI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FE0F3-1BD9-4F20-B656-AC26F186968B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77B09-2992-415A-8A4A-FC0DBF4AE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9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05335" y="9371980"/>
            <a:ext cx="2911463" cy="49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207" tIns="44103" rIns="88207" bIns="44103"/>
          <a:lstStyle>
            <a:lvl1pPr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E8DB8519-39B2-4E6D-BB06-EAAA8B3BF78D}" type="slidenum">
              <a:rPr lang="en-GB" sz="2300">
                <a:latin typeface="Arial" charset="0"/>
              </a:rPr>
              <a:pPr/>
              <a:t>1</a:t>
            </a:fld>
            <a:endParaRPr lang="en-GB" sz="2300">
              <a:latin typeface="Arial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05335" y="9371980"/>
            <a:ext cx="2911463" cy="49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207" tIns="44103" rIns="88207" bIns="44103"/>
          <a:lstStyle>
            <a:lvl1pPr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924C2F1E-0A2B-4044-8707-3DFDF9CC8057}" type="slidenum">
              <a:rPr lang="en-GB" sz="2300">
                <a:latin typeface="Arial" charset="0"/>
              </a:rPr>
              <a:pPr/>
              <a:t>2</a:t>
            </a:fld>
            <a:endParaRPr lang="en-GB" sz="2300"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/>
          </a:p>
        </p:txBody>
      </p:sp>
      <p:sp>
        <p:nvSpPr>
          <p:cNvPr id="29699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/>
          </a:p>
        </p:txBody>
      </p:sp>
      <p:sp>
        <p:nvSpPr>
          <p:cNvPr id="29699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/>
          </a:p>
        </p:txBody>
      </p:sp>
      <p:sp>
        <p:nvSpPr>
          <p:cNvPr id="29699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/>
          </a:p>
        </p:txBody>
      </p:sp>
      <p:sp>
        <p:nvSpPr>
          <p:cNvPr id="29699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 txBox="1">
            <a:spLocks noGrp="1" noChangeArrowheads="1"/>
          </p:cNvSpPr>
          <p:nvPr/>
        </p:nvSpPr>
        <p:spPr bwMode="auto">
          <a:xfrm>
            <a:off x="3805335" y="9371980"/>
            <a:ext cx="2911463" cy="49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82" tIns="44090" rIns="88182" bIns="44090"/>
          <a:lstStyle>
            <a:lvl1pPr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3885CE3-368D-47A4-8459-B3E85BCC0597}" type="slidenum">
              <a:rPr lang="en-GB" sz="2300"/>
              <a:pPr/>
              <a:t>8</a:t>
            </a:fld>
            <a:endParaRPr lang="en-GB" sz="2300"/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05335" y="9371980"/>
            <a:ext cx="2908459" cy="49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6793" tIns="45132" rIns="86793" bIns="45132" anchor="b"/>
          <a:lstStyle>
            <a:lvl1pPr defTabSz="469900"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6725" algn="l"/>
                <a:tab pos="933450" algn="l"/>
                <a:tab pos="1403350" algn="l"/>
                <a:tab pos="1873250" algn="l"/>
                <a:tab pos="2344738" algn="l"/>
                <a:tab pos="2811463" algn="l"/>
                <a:tab pos="3281363" algn="l"/>
                <a:tab pos="3749675" algn="l"/>
                <a:tab pos="4222750" algn="l"/>
                <a:tab pos="4689475" algn="l"/>
                <a:tab pos="5157788" algn="l"/>
                <a:tab pos="5627688" algn="l"/>
                <a:tab pos="6097588" algn="l"/>
                <a:tab pos="6567488" algn="l"/>
                <a:tab pos="7035800" algn="l"/>
                <a:tab pos="7505700" algn="l"/>
                <a:tab pos="7972425" algn="l"/>
                <a:tab pos="8445500" algn="l"/>
                <a:tab pos="8913813" algn="l"/>
                <a:tab pos="938371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>
              <a:lnSpc>
                <a:spcPct val="104000"/>
              </a:lnSpc>
            </a:pPr>
            <a:fld id="{B6FF2C10-8989-4FBD-9548-26CD1DCEE470}" type="slidenum">
              <a:rPr lang="en-GB" sz="1200">
                <a:solidFill>
                  <a:srgbClr val="000000"/>
                </a:solidFill>
              </a:rPr>
              <a:pPr algn="r">
                <a:lnSpc>
                  <a:spcPct val="104000"/>
                </a:lnSpc>
              </a:pPr>
              <a:t>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19217" y="739289"/>
            <a:ext cx="4479868" cy="37010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8182" tIns="44090" rIns="88182" bIns="44090" anchor="ctr"/>
          <a:lstStyle>
            <a:lvl1pPr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sz="230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71530" y="4688286"/>
            <a:ext cx="5370733" cy="44372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2000"/>
              </a:lnSpc>
              <a:buClr>
                <a:srgbClr val="FFFFFF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51203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814389" y="679451"/>
            <a:ext cx="5092700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2000"/>
              </a:lnSpc>
              <a:buClr>
                <a:srgbClr val="FFFFFF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62467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703764"/>
            <a:ext cx="4899025" cy="4606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7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5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24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99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7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79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7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21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9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54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01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F7180-713C-454B-A676-667369D54A75}" type="datetimeFigureOut">
              <a:rPr lang="en-GB" smtClean="0"/>
              <a:t>22/01/2013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6D898-1895-4DE2-A08A-53308F67E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98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schedule_1_upd_pm3_MAR20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71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388118" y="620688"/>
            <a:ext cx="8288338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b="1">
                <a:solidFill>
                  <a:srgbClr val="003399"/>
                </a:solidFill>
                <a:latin typeface="Arial" charset="0"/>
                <a:cs typeface="Arial" charset="0"/>
              </a:rPr>
              <a:t>ESA SMOS Project at ECMWF                  </a:t>
            </a:r>
            <a:r>
              <a:rPr lang="en-GB" sz="1800" b="1" u="sng">
                <a:solidFill>
                  <a:srgbClr val="003399"/>
                </a:solidFill>
                <a:latin typeface="Arial" charset="0"/>
                <a:cs typeface="Arial" charset="0"/>
              </a:rPr>
              <a:t>Status in March 2012</a:t>
            </a:r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2268538" y="2852738"/>
            <a:ext cx="1871662" cy="7905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76"/>
          <p:cNvSpPr>
            <a:spLocks noChangeArrowheads="1"/>
          </p:cNvSpPr>
          <p:nvPr/>
        </p:nvSpPr>
        <p:spPr bwMode="auto">
          <a:xfrm>
            <a:off x="6732588" y="2060575"/>
            <a:ext cx="647700" cy="72072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Rectangle 76"/>
          <p:cNvSpPr>
            <a:spLocks noChangeArrowheads="1"/>
          </p:cNvSpPr>
          <p:nvPr/>
        </p:nvSpPr>
        <p:spPr bwMode="auto">
          <a:xfrm>
            <a:off x="3060700" y="2060575"/>
            <a:ext cx="1366838" cy="720725"/>
          </a:xfrm>
          <a:prstGeom prst="rect">
            <a:avLst/>
          </a:prstGeom>
          <a:noFill/>
          <a:ln w="38100" algn="ctr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2"/>
          <p:cNvSpPr>
            <a:spLocks noChangeShapeType="1"/>
          </p:cNvSpPr>
          <p:nvPr/>
        </p:nvSpPr>
        <p:spPr bwMode="auto">
          <a:xfrm flipV="1">
            <a:off x="4932363" y="1989138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8625" y="116632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Overview on status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of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 individual tasks (WP)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89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5795963" y="517525"/>
            <a:ext cx="3468687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Metrics: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Bias,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R,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uRMSD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SDV standardised</a:t>
            </a:r>
          </a:p>
          <a:p>
            <a:endParaRPr lang="fr-FR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à"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Taylor diagrams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As in ALMIP-MEM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(de Rosnay et al JGR 2009)  </a:t>
            </a:r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5775325" y="3068638"/>
            <a:ext cx="27019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Roughness: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SDV Wtexture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R: Wsimple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Dielectric model: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Best: Mironov &amp; Wang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Consistent </a:t>
            </a: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at 00, 06, 12, 18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24525" y="5661025"/>
            <a:ext cx="3122613" cy="6985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ß"/>
              <a:defRPr/>
            </a:pPr>
            <a:r>
              <a:rPr lang="en-GB" dirty="0">
                <a:solidFill>
                  <a:schemeClr val="accent2"/>
                </a:solidFill>
              </a:rPr>
              <a:t>Draft report on BC</a:t>
            </a:r>
          </a:p>
          <a:p>
            <a:pPr>
              <a:defRPr/>
            </a:pPr>
            <a:r>
              <a:rPr lang="en-GB" dirty="0">
                <a:solidFill>
                  <a:schemeClr val="accent2"/>
                </a:solidFill>
              </a:rPr>
              <a:t>  (de </a:t>
            </a:r>
            <a:r>
              <a:rPr lang="en-GB" dirty="0" err="1">
                <a:solidFill>
                  <a:schemeClr val="accent2"/>
                </a:solidFill>
              </a:rPr>
              <a:t>Rosnay</a:t>
            </a:r>
            <a:r>
              <a:rPr lang="en-GB" dirty="0">
                <a:solidFill>
                  <a:schemeClr val="accent2"/>
                </a:solidFill>
              </a:rPr>
              <a:t> et al 2013)</a:t>
            </a:r>
          </a:p>
        </p:txBody>
      </p:sp>
      <p:pic>
        <p:nvPicPr>
          <p:cNvPr id="819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-3987800"/>
            <a:ext cx="8732838" cy="1095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79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/>
          <p:cNvSpPr txBox="1">
            <a:spLocks noChangeArrowheads="1"/>
          </p:cNvSpPr>
          <p:nvPr/>
        </p:nvSpPr>
        <p:spPr bwMode="auto">
          <a:xfrm>
            <a:off x="5795963" y="517525"/>
            <a:ext cx="3468687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Metrics: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Bias,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R,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uRMSD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SDV standardised</a:t>
            </a:r>
          </a:p>
          <a:p>
            <a:endParaRPr lang="fr-FR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à"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Taylor diagrams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As in ALMIP-MEM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(de Rosnay et al JGR 2009)  </a:t>
            </a:r>
          </a:p>
        </p:txBody>
      </p:sp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5775325" y="3068638"/>
            <a:ext cx="27019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Roughness: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SDV Wtexture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R: Wsimple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Dielectric model: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Best: Mironov &amp; Wang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Consistent </a:t>
            </a: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at 00, 06, 12, 18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24525" y="5661025"/>
            <a:ext cx="3122613" cy="6985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ß"/>
              <a:defRPr/>
            </a:pPr>
            <a:r>
              <a:rPr lang="en-GB" dirty="0">
                <a:solidFill>
                  <a:schemeClr val="accent2"/>
                </a:solidFill>
              </a:rPr>
              <a:t>Draft report on BC</a:t>
            </a:r>
          </a:p>
          <a:p>
            <a:pPr>
              <a:defRPr/>
            </a:pPr>
            <a:r>
              <a:rPr lang="en-GB" dirty="0">
                <a:solidFill>
                  <a:schemeClr val="accent2"/>
                </a:solidFill>
              </a:rPr>
              <a:t>  (de </a:t>
            </a:r>
            <a:r>
              <a:rPr lang="en-GB" dirty="0" err="1">
                <a:solidFill>
                  <a:schemeClr val="accent2"/>
                </a:solidFill>
              </a:rPr>
              <a:t>Rosnay</a:t>
            </a:r>
            <a:r>
              <a:rPr lang="en-GB" dirty="0">
                <a:solidFill>
                  <a:schemeClr val="accent2"/>
                </a:solidFill>
              </a:rPr>
              <a:t> et al 2013)</a:t>
            </a:r>
          </a:p>
        </p:txBody>
      </p:sp>
      <p:pic>
        <p:nvPicPr>
          <p:cNvPr id="92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-73025"/>
            <a:ext cx="5465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5795963" y="188913"/>
            <a:ext cx="3468687" cy="233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Metrics: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Bias,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R,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uRMSD </a:t>
            </a:r>
          </a:p>
          <a:p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SDV standardised</a:t>
            </a:r>
          </a:p>
          <a:p>
            <a:endParaRPr lang="fr-FR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à"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Taylor diagrams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As in ALMIP-MEM</a:t>
            </a:r>
          </a:p>
          <a:p>
            <a:pPr>
              <a:buFont typeface="Wingdings" pitchFamily="2" charset="2"/>
              <a:buNone/>
            </a:pPr>
            <a:r>
              <a:rPr lang="fr-FR" sz="2000">
                <a:solidFill>
                  <a:schemeClr val="tx1"/>
                </a:solidFill>
                <a:latin typeface="Arial" charset="0"/>
                <a:cs typeface="Arial" charset="0"/>
              </a:rPr>
              <a:t>(de Rosnay et al JGR 2009)  </a:t>
            </a:r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5580063" y="3068638"/>
            <a:ext cx="3644900" cy="322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Roughness: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SDV Wtexture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 R: Wsimple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b="1">
                <a:solidFill>
                  <a:schemeClr val="tx1"/>
                </a:solidFill>
                <a:latin typeface="Arial" charset="0"/>
                <a:cs typeface="Arial" charset="0"/>
              </a:rPr>
              <a:t>Vegetation model: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Best: Jackson (R)</a:t>
            </a:r>
          </a:p>
          <a:p>
            <a:r>
              <a:rPr lang="fr-FR" sz="1800" b="1">
                <a:solidFill>
                  <a:schemeClr val="tx1"/>
                </a:solidFill>
                <a:latin typeface="Arial" charset="0"/>
                <a:cs typeface="Arial" charset="0"/>
              </a:rPr>
              <a:t>        Wigneron (SDV)</a:t>
            </a:r>
          </a:p>
          <a:p>
            <a:endParaRPr lang="fr-FR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fr-FR" sz="2000" b="1">
                <a:solidFill>
                  <a:srgbClr val="FF0000"/>
                </a:solidFill>
                <a:latin typeface="Arial" charset="0"/>
                <a:cs typeface="Arial" charset="0"/>
              </a:rPr>
              <a:t>Consistent H&amp;V and</a:t>
            </a:r>
          </a:p>
          <a:p>
            <a:r>
              <a:rPr lang="fr-FR" sz="2000" b="1">
                <a:solidFill>
                  <a:srgbClr val="FF0000"/>
                </a:solidFill>
                <a:latin typeface="Arial" charset="0"/>
                <a:cs typeface="Arial" charset="0"/>
              </a:rPr>
              <a:t>at 00, 06, 12, 18</a:t>
            </a:r>
          </a:p>
          <a:p>
            <a:endParaRPr lang="fr-FR" sz="2000" b="1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r>
              <a:rPr lang="fr-FR" sz="2000" b="1">
                <a:solidFill>
                  <a:srgbClr val="FF0000"/>
                </a:solidFill>
                <a:latin typeface="Arial" charset="0"/>
                <a:cs typeface="Arial" charset="0"/>
              </a:rPr>
              <a:t>Consistent monthly &amp; yearly</a:t>
            </a:r>
          </a:p>
        </p:txBody>
      </p:sp>
      <p:pic>
        <p:nvPicPr>
          <p:cNvPr id="1024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531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-324544" y="692696"/>
            <a:ext cx="9146034" cy="451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 eaLnBrk="0" hangingPunct="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eaLnBrk="0" hangingPunct="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eaLnBrk="0" hangingPunct="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eaLnBrk="0" hangingPunct="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102000"/>
              </a:lnSpc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rgbClr val="0066FF"/>
                </a:solidFill>
                <a:latin typeface="Arial" charset="0"/>
              </a:rPr>
              <a:t> Assimilation of SMOS T</a:t>
            </a:r>
            <a:r>
              <a:rPr lang="en-GB" sz="1800" baseline="-25000" dirty="0">
                <a:solidFill>
                  <a:srgbClr val="0066FF"/>
                </a:solidFill>
                <a:latin typeface="Arial" charset="0"/>
              </a:rPr>
              <a:t>B</a:t>
            </a:r>
            <a:r>
              <a:rPr lang="en-GB" sz="1800" dirty="0">
                <a:solidFill>
                  <a:srgbClr val="0066FF"/>
                </a:solidFill>
                <a:latin typeface="Arial" charset="0"/>
              </a:rPr>
              <a:t> in the antenna reference </a:t>
            </a:r>
            <a:r>
              <a:rPr lang="en-GB" sz="1800" dirty="0" smtClean="0">
                <a:solidFill>
                  <a:srgbClr val="0066FF"/>
                </a:solidFill>
                <a:latin typeface="Arial" charset="0"/>
              </a:rPr>
              <a:t>frame. Experimental setup:</a:t>
            </a:r>
            <a:endParaRPr lang="en-GB" sz="1800" dirty="0">
              <a:solidFill>
                <a:srgbClr val="0066FF"/>
              </a:solidFill>
              <a:latin typeface="Arial" charset="0"/>
            </a:endParaRP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rgbClr val="0066FF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Period: 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01 </a:t>
            </a:r>
            <a:r>
              <a:rPr lang="en-GB" sz="1800" b="1" dirty="0" smtClean="0">
                <a:solidFill>
                  <a:schemeClr val="tx1"/>
                </a:solidFill>
                <a:latin typeface="Arial" charset="0"/>
              </a:rPr>
              <a:t>July 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2011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00UTC – </a:t>
            </a:r>
            <a:r>
              <a:rPr lang="en-GB" sz="1800" b="1" dirty="0" smtClean="0">
                <a:solidFill>
                  <a:schemeClr val="tx1"/>
                </a:solidFill>
                <a:latin typeface="Arial" charset="0"/>
              </a:rPr>
              <a:t>31 July 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2011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12UTC analysis </a:t>
            </a: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rgbClr val="0066FF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Resolution: 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T511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  (</a:t>
            </a:r>
            <a:r>
              <a:rPr lang="en-GB" sz="1800" dirty="0">
                <a:solidFill>
                  <a:schemeClr val="tx1"/>
                </a:solidFill>
                <a:latin typeface="Arial" charset="0"/>
                <a:cs typeface="Arial" charset="0"/>
              </a:rPr>
              <a:t>~40 km ~ SMOS resolution)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Arial" charset="0"/>
              </a:rPr>
              <a:t> Observations: </a:t>
            </a:r>
          </a:p>
          <a:p>
            <a:pPr lvl="3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  <a:latin typeface="Arial" charset="0"/>
              </a:rPr>
              <a:t> NRT brightness temperatures (standard product), </a:t>
            </a:r>
          </a:p>
          <a:p>
            <a:pPr lvl="3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chemeClr val="tx1"/>
                </a:solidFill>
                <a:latin typeface="Arial" charset="0"/>
              </a:rPr>
              <a:t>expt-fska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GB" sz="1600" dirty="0">
                <a:solidFill>
                  <a:schemeClr val="tx1"/>
                </a:solidFill>
                <a:latin typeface="Arial" charset="0"/>
              </a:rPr>
              <a:t>20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, 50 (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± 0.5) 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degrees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GB" sz="1600" dirty="0">
                <a:solidFill>
                  <a:schemeClr val="tx1"/>
                </a:solidFill>
                <a:latin typeface="Arial" charset="0"/>
              </a:rPr>
              <a:t>XX 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polarisation 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GB" sz="1600" dirty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(20XX, 50XX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),</a:t>
            </a:r>
            <a:endParaRPr lang="en-GB" sz="1600" dirty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Arial" charset="0"/>
              </a:rPr>
              <a:t> CMEM configuration 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calibrated according to SDV metric.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latin typeface="Arial" charset="0"/>
              </a:rPr>
              <a:t>Jacobians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 calibrated 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el-GR" sz="1800" dirty="0">
                <a:solidFill>
                  <a:schemeClr val="tx1"/>
                </a:solidFill>
                <a:latin typeface="Arial" charset="0"/>
              </a:rPr>
              <a:t>Δθ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j=0.01m</a:t>
            </a:r>
            <a:r>
              <a:rPr lang="en-GB" sz="1800" baseline="30000" dirty="0" smtClean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GB" sz="1800" baseline="30000" dirty="0" smtClean="0">
                <a:solidFill>
                  <a:schemeClr val="tx1"/>
                </a:solidFill>
                <a:latin typeface="Arial" charset="0"/>
              </a:rPr>
              <a:t>-3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az-Cyrl-AZ" sz="1800" i="1" dirty="0">
                <a:solidFill>
                  <a:schemeClr val="tx1"/>
                </a:solidFill>
                <a:latin typeface="Arial" charset="0"/>
              </a:rPr>
              <a:t>І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H</a:t>
            </a:r>
            <a:r>
              <a:rPr lang="en-GB" sz="1800" baseline="30000" dirty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en-GB" sz="1800" baseline="-25000" dirty="0">
                <a:solidFill>
                  <a:schemeClr val="tx1"/>
                </a:solidFill>
                <a:latin typeface="Arial" charset="0"/>
              </a:rPr>
              <a:t>max</a:t>
            </a:r>
            <a:r>
              <a:rPr lang="az-Cyrl-AZ" sz="1800" i="1" dirty="0">
                <a:solidFill>
                  <a:schemeClr val="tx1"/>
                </a:solidFill>
                <a:latin typeface="Arial" charset="0"/>
              </a:rPr>
              <a:t>І</a:t>
            </a:r>
            <a:r>
              <a:rPr lang="en-GB" sz="1800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= </a:t>
            </a:r>
            <a:r>
              <a:rPr lang="az-Cyrl-AZ" sz="1800" i="1" dirty="0">
                <a:solidFill>
                  <a:schemeClr val="tx1"/>
                </a:solidFill>
                <a:latin typeface="Arial" charset="0"/>
              </a:rPr>
              <a:t>І</a:t>
            </a:r>
            <a:r>
              <a:rPr lang="en-GB" sz="1800" dirty="0" err="1">
                <a:solidFill>
                  <a:schemeClr val="tx1"/>
                </a:solidFill>
                <a:latin typeface="Arial" charset="0"/>
              </a:rPr>
              <a:t>H</a:t>
            </a:r>
            <a:r>
              <a:rPr lang="en-GB" sz="1800" baseline="30000" dirty="0" err="1">
                <a:solidFill>
                  <a:schemeClr val="tx1"/>
                </a:solidFill>
                <a:latin typeface="Arial" charset="0"/>
              </a:rPr>
              <a:t>+</a:t>
            </a:r>
            <a:r>
              <a:rPr lang="en-GB" sz="1800" baseline="-25000" dirty="0" err="1">
                <a:solidFill>
                  <a:schemeClr val="tx1"/>
                </a:solidFill>
                <a:latin typeface="Arial" charset="0"/>
              </a:rPr>
              <a:t>max</a:t>
            </a:r>
            <a:r>
              <a:rPr lang="az-Cyrl-AZ" sz="1800" i="1" dirty="0">
                <a:solidFill>
                  <a:schemeClr val="tx1"/>
                </a:solidFill>
                <a:latin typeface="Arial" charset="0"/>
              </a:rPr>
              <a:t>І</a:t>
            </a:r>
            <a:r>
              <a:rPr lang="en-GB" sz="1800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=250 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K/m</a:t>
            </a:r>
            <a:r>
              <a:rPr lang="en-GB" sz="1800" baseline="30000" dirty="0" smtClean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GB" sz="1800" baseline="30000" dirty="0" smtClean="0">
                <a:solidFill>
                  <a:schemeClr val="tx1"/>
                </a:solidFill>
                <a:latin typeface="Arial" charset="0"/>
              </a:rPr>
              <a:t>-3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)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800" b="1" dirty="0">
                <a:solidFill>
                  <a:schemeClr val="tx1"/>
                </a:solidFill>
                <a:latin typeface="Arial" charset="0"/>
              </a:rPr>
              <a:t>STD of observations error </a:t>
            </a:r>
            <a:r>
              <a:rPr lang="en-GB" sz="1800" dirty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 radiometric accuracy </a:t>
            </a:r>
          </a:p>
          <a:p>
            <a:pPr lvl="2">
              <a:spcBef>
                <a:spcPts val="950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 Degraded observational system  </a:t>
            </a:r>
            <a:r>
              <a:rPr lang="en-GB" sz="1800" dirty="0" err="1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expt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 run faster and shows </a:t>
            </a:r>
            <a:r>
              <a:rPr lang="en-GB" sz="1800" dirty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better the impact of SMOS on the 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SM fields and fc skill (only conventional data at global scale is used to constrain atmospheric analysis),</a:t>
            </a:r>
            <a:endParaRPr lang="en-GB" sz="1800" dirty="0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18435" name="TextBox 10"/>
          <p:cNvSpPr txBox="1">
            <a:spLocks noChangeArrowheads="1"/>
          </p:cNvSpPr>
          <p:nvPr/>
        </p:nvSpPr>
        <p:spPr bwMode="auto">
          <a:xfrm>
            <a:off x="323528" y="5517232"/>
            <a:ext cx="8712968" cy="8771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800" dirty="0">
                <a:solidFill>
                  <a:schemeClr val="tx1"/>
                </a:solidFill>
                <a:latin typeface="Arial" charset="0"/>
              </a:rPr>
              <a:t>- Assimilation </a:t>
            </a:r>
            <a:r>
              <a:rPr lang="en-GB" sz="1800" dirty="0" err="1">
                <a:solidFill>
                  <a:schemeClr val="tx1"/>
                </a:solidFill>
                <a:latin typeface="Arial" charset="0"/>
              </a:rPr>
              <a:t>expts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:  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North and South America  (few </a:t>
            </a:r>
            <a:r>
              <a:rPr lang="en-GB" sz="1800" dirty="0">
                <a:solidFill>
                  <a:schemeClr val="tx1"/>
                </a:solidFill>
                <a:latin typeface="Arial" charset="0"/>
              </a:rPr>
              <a:t>RFI, 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dry period North America)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Arial" charset="0"/>
              </a:rPr>
              <a:t>ctrl-</a:t>
            </a:r>
            <a:r>
              <a:rPr lang="en-GB" sz="1600" b="1" dirty="0" err="1" smtClean="0">
                <a:solidFill>
                  <a:schemeClr val="tx1"/>
                </a:solidFill>
                <a:latin typeface="Arial" charset="0"/>
              </a:rPr>
              <a:t>fskc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:    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assimilation of  T</a:t>
            </a:r>
            <a:r>
              <a:rPr lang="en-GB" sz="1600" baseline="30000" dirty="0">
                <a:solidFill>
                  <a:srgbClr val="0066FF"/>
                </a:solidFill>
                <a:latin typeface="Arial" charset="0"/>
              </a:rPr>
              <a:t>2m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, RH</a:t>
            </a:r>
            <a:r>
              <a:rPr lang="en-GB" sz="1600" baseline="30000" dirty="0">
                <a:solidFill>
                  <a:srgbClr val="0066FF"/>
                </a:solidFill>
                <a:latin typeface="Arial" charset="0"/>
              </a:rPr>
              <a:t>2m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 </a:t>
            </a:r>
            <a:r>
              <a:rPr lang="en-GB" sz="1600" dirty="0" smtClean="0">
                <a:solidFill>
                  <a:srgbClr val="0066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GB" sz="1600" dirty="0">
                <a:solidFill>
                  <a:srgbClr val="0066FF"/>
                </a:solidFill>
                <a:latin typeface="Arial" charset="0"/>
                <a:sym typeface="Wingdings" pitchFamily="2" charset="2"/>
              </a:rPr>
              <a:t>default configuration (CTRL)</a:t>
            </a:r>
            <a:endParaRPr lang="en-GB" sz="1600" dirty="0">
              <a:solidFill>
                <a:srgbClr val="0066FF"/>
              </a:solidFill>
              <a:latin typeface="Arial" charset="0"/>
            </a:endParaRPr>
          </a:p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chemeClr val="tx1"/>
                </a:solidFill>
                <a:latin typeface="Arial" charset="0"/>
              </a:rPr>
              <a:t>expt-fska</a:t>
            </a:r>
            <a:r>
              <a:rPr lang="en-GB" sz="1600" dirty="0" smtClean="0">
                <a:solidFill>
                  <a:schemeClr val="tx1"/>
                </a:solidFill>
                <a:latin typeface="Arial" charset="0"/>
              </a:rPr>
              <a:t>:  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assimilation of T</a:t>
            </a:r>
            <a:r>
              <a:rPr lang="en-GB" sz="1600" baseline="30000" dirty="0">
                <a:solidFill>
                  <a:srgbClr val="0066FF"/>
                </a:solidFill>
                <a:latin typeface="Arial" charset="0"/>
              </a:rPr>
              <a:t>2m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, RH</a:t>
            </a:r>
            <a:r>
              <a:rPr lang="en-GB" sz="1600" baseline="30000" dirty="0">
                <a:solidFill>
                  <a:srgbClr val="0066FF"/>
                </a:solidFill>
                <a:latin typeface="Arial" charset="0"/>
              </a:rPr>
              <a:t>2m</a:t>
            </a:r>
            <a:r>
              <a:rPr lang="en-GB" sz="1600" dirty="0" smtClean="0">
                <a:solidFill>
                  <a:srgbClr val="0066FF"/>
                </a:solidFill>
                <a:latin typeface="Arial" charset="0"/>
              </a:rPr>
              <a:t>, </a:t>
            </a:r>
            <a:r>
              <a:rPr lang="en-GB" sz="1600" dirty="0">
                <a:solidFill>
                  <a:srgbClr val="0066FF"/>
                </a:solidFill>
                <a:latin typeface="Arial" charset="0"/>
              </a:rPr>
              <a:t>SMOS </a:t>
            </a:r>
            <a:r>
              <a:rPr lang="en-GB" sz="1600" dirty="0" smtClean="0">
                <a:solidFill>
                  <a:srgbClr val="0066FF"/>
                </a:solidFill>
                <a:latin typeface="Arial" charset="0"/>
              </a:rPr>
              <a:t>T</a:t>
            </a:r>
            <a:r>
              <a:rPr lang="en-GB" sz="1600" baseline="-25000" dirty="0" smtClean="0">
                <a:solidFill>
                  <a:srgbClr val="0066FF"/>
                </a:solidFill>
                <a:latin typeface="Arial" charset="0"/>
              </a:rPr>
              <a:t>B  </a:t>
            </a:r>
            <a:r>
              <a:rPr lang="en-GB" sz="1600" dirty="0">
                <a:solidFill>
                  <a:srgbClr val="0066FF"/>
                </a:solidFill>
                <a:latin typeface="Arial" charset="0"/>
                <a:sym typeface="Wingdings" pitchFamily="2" charset="2"/>
              </a:rPr>
              <a:t>(20XX,50XX</a:t>
            </a:r>
            <a:r>
              <a:rPr lang="en-GB" sz="1600" dirty="0" smtClean="0">
                <a:solidFill>
                  <a:srgbClr val="0066FF"/>
                </a:solidFill>
                <a:latin typeface="Arial" charset="0"/>
                <a:sym typeface="Wingdings" pitchFamily="2" charset="2"/>
              </a:rPr>
              <a:t>)</a:t>
            </a:r>
            <a:endParaRPr lang="en-GB" sz="1600" dirty="0">
              <a:solidFill>
                <a:srgbClr val="0066FF"/>
              </a:solidFill>
              <a:latin typeface="Arial" charset="0"/>
              <a:sym typeface="Wingdings" pitchFamily="2" charset="2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25930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14"/>
          <p:cNvSpPr txBox="1">
            <a:spLocks noChangeArrowheads="1"/>
          </p:cNvSpPr>
          <p:nvPr/>
        </p:nvSpPr>
        <p:spPr bwMode="auto">
          <a:xfrm>
            <a:off x="539552" y="1029422"/>
            <a:ext cx="3312368" cy="37484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Without bias correction (20XX)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700" name="TextBox 14"/>
          <p:cNvSpPr txBox="1">
            <a:spLocks noChangeArrowheads="1"/>
          </p:cNvSpPr>
          <p:nvPr/>
        </p:nvSpPr>
        <p:spPr bwMode="auto">
          <a:xfrm>
            <a:off x="5128779" y="1039207"/>
            <a:ext cx="3619685" cy="37484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With approximate bias correction</a:t>
            </a:r>
            <a:endParaRPr lang="en-GB" sz="18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6" y="1700808"/>
            <a:ext cx="4264289" cy="42073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27" y="1728192"/>
            <a:ext cx="4009193" cy="4221088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 bwMode="auto">
          <a:xfrm>
            <a:off x="4156386" y="3364272"/>
            <a:ext cx="972393" cy="50405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6468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112713"/>
            <a:ext cx="8201025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en-GB" sz="3200" kern="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NRCS-SCAN networks 07-2011</a:t>
            </a:r>
            <a:endParaRPr lang="en-GB" sz="3200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395288" y="1412875"/>
            <a:ext cx="71278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5" t="50000" b="26523"/>
          <a:stretch/>
        </p:blipFill>
        <p:spPr>
          <a:xfrm>
            <a:off x="179512" y="1556793"/>
            <a:ext cx="4359003" cy="1955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9" t="74528" b="1644"/>
          <a:stretch/>
        </p:blipFill>
        <p:spPr>
          <a:xfrm>
            <a:off x="4476064" y="1556792"/>
            <a:ext cx="4242256" cy="19847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7" b="78208"/>
          <a:stretch/>
        </p:blipFill>
        <p:spPr>
          <a:xfrm>
            <a:off x="209956" y="3792721"/>
            <a:ext cx="4315222" cy="18151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6" t="23289" b="52883"/>
          <a:stretch/>
        </p:blipFill>
        <p:spPr>
          <a:xfrm>
            <a:off x="4404055" y="3645024"/>
            <a:ext cx="4344409" cy="198471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1115616" y="5899336"/>
            <a:ext cx="72008" cy="7200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5755320"/>
            <a:ext cx="1492716" cy="409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Obs</a:t>
            </a:r>
            <a:r>
              <a:rPr lang="en-GB" dirty="0" smtClean="0">
                <a:solidFill>
                  <a:schemeClr val="tx1"/>
                </a:solidFill>
              </a:rPr>
              <a:t> (5cm)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510403" y="5935340"/>
            <a:ext cx="57606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105919" y="5754038"/>
            <a:ext cx="970137" cy="409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CTRL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768958" y="5914558"/>
            <a:ext cx="57606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364474" y="5751892"/>
            <a:ext cx="1760418" cy="409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EXP_SMOS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83568" y="5751892"/>
            <a:ext cx="7704856" cy="41341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251" y="2204864"/>
            <a:ext cx="444013" cy="79208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359013" y="4365104"/>
            <a:ext cx="444013" cy="79208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504251" y="4581128"/>
            <a:ext cx="444013" cy="79208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028570" y="1857181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31840" y="1844824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03856" y="4077072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107126" y="4064715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05034" y="1916832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308304" y="1904475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28184" y="4077072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31454" y="4064715"/>
            <a:ext cx="0" cy="11521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112713"/>
            <a:ext cx="8201025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en-GB" sz="3200" kern="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NRCS-SCAN networks 07-2011</a:t>
            </a:r>
            <a:endParaRPr lang="en-GB" sz="3200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395288" y="1412875"/>
            <a:ext cx="71278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0" b="24070"/>
          <a:stretch/>
        </p:blipFill>
        <p:spPr>
          <a:xfrm>
            <a:off x="3205403" y="3593891"/>
            <a:ext cx="5831093" cy="278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9" b="23194"/>
          <a:stretch/>
        </p:blipFill>
        <p:spPr>
          <a:xfrm>
            <a:off x="37051" y="1484784"/>
            <a:ext cx="5831093" cy="28903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2132856"/>
            <a:ext cx="1576072" cy="1045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R EXP_SMOS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&gt;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R CTRL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(29 over 57)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9608" y="4370045"/>
            <a:ext cx="2076209" cy="1045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RMSD EXP_SMOS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&lt;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RMSD CTRL</a:t>
            </a:r>
          </a:p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(21 over 57)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9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112713"/>
            <a:ext cx="8201025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en-GB" sz="3200" kern="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NRCS-SCAN networks 07-2011</a:t>
            </a:r>
            <a:endParaRPr lang="en-GB" sz="3200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222" name="Line 4"/>
          <p:cNvSpPr>
            <a:spLocks noChangeShapeType="1"/>
          </p:cNvSpPr>
          <p:nvPr/>
        </p:nvSpPr>
        <p:spPr bwMode="auto">
          <a:xfrm>
            <a:off x="395288" y="1412875"/>
            <a:ext cx="71278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91469"/>
            <a:ext cx="7366730" cy="374441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 flipH="1">
            <a:off x="3059832" y="2276872"/>
            <a:ext cx="658463" cy="55528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460436"/>
              </p:ext>
            </p:extLst>
          </p:nvPr>
        </p:nvGraphicFramePr>
        <p:xfrm>
          <a:off x="132184" y="3980656"/>
          <a:ext cx="753616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039888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Metrics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Without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SMOS (CTRL)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With SMOS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(EXP_SMOS)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R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(-)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0.70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0.69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Bias (m</a:t>
                      </a:r>
                      <a:r>
                        <a:rPr lang="en-GB" sz="16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6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-3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-0.088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-0.098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RMSD (m</a:t>
                      </a:r>
                      <a:r>
                        <a:rPr lang="en-GB" sz="16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6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-3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0.130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0.135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79879" y="1484784"/>
            <a:ext cx="505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57 stations with significant R (p-value &lt;0.05) in July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288" y="5733256"/>
            <a:ext cx="7047122" cy="62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29 stations over 57 where R (EXP_SMOS) &gt; R (CTRL)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21 </a:t>
            </a:r>
            <a:r>
              <a:rPr lang="en-GB" sz="2000" dirty="0">
                <a:solidFill>
                  <a:schemeClr val="tx1"/>
                </a:solidFill>
              </a:rPr>
              <a:t>stations over 57 where </a:t>
            </a:r>
            <a:r>
              <a:rPr lang="en-GB" sz="2000" dirty="0" smtClean="0">
                <a:solidFill>
                  <a:schemeClr val="tx1"/>
                </a:solidFill>
              </a:rPr>
              <a:t>RMSD </a:t>
            </a:r>
            <a:r>
              <a:rPr lang="en-GB" sz="2000" dirty="0">
                <a:solidFill>
                  <a:schemeClr val="tx1"/>
                </a:solidFill>
              </a:rPr>
              <a:t>(EXP_SMOS) </a:t>
            </a:r>
            <a:r>
              <a:rPr lang="en-GB" sz="2000" dirty="0" smtClean="0">
                <a:solidFill>
                  <a:schemeClr val="tx1"/>
                </a:solidFill>
              </a:rPr>
              <a:t>&lt; RMSD </a:t>
            </a:r>
            <a:r>
              <a:rPr lang="en-GB" sz="2000" dirty="0">
                <a:solidFill>
                  <a:schemeClr val="tx1"/>
                </a:solidFill>
              </a:rPr>
              <a:t>(CTRL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112713"/>
            <a:ext cx="8201025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en-GB" sz="3200" kern="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NRCS-SCAN networks 07-2011</a:t>
            </a:r>
            <a:endParaRPr lang="en-GB" sz="3200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395288" y="1412875"/>
            <a:ext cx="71278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27"/>
          <a:stretch/>
        </p:blipFill>
        <p:spPr>
          <a:xfrm>
            <a:off x="160426" y="1484784"/>
            <a:ext cx="8790461" cy="21628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199" y="4239073"/>
            <a:ext cx="8493687" cy="1998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F</a:t>
            </a:r>
            <a:r>
              <a:rPr lang="en-GB" dirty="0" smtClean="0">
                <a:solidFill>
                  <a:schemeClr val="tx2"/>
                </a:solidFill>
              </a:rPr>
              <a:t>or </a:t>
            </a:r>
            <a:r>
              <a:rPr lang="en-GB" dirty="0">
                <a:solidFill>
                  <a:schemeClr val="tx2"/>
                </a:solidFill>
              </a:rPr>
              <a:t>each R estimate a 95% Confidence Interval (CI) was calculated using a Fisher Z </a:t>
            </a:r>
            <a:r>
              <a:rPr lang="en-GB" dirty="0" smtClean="0">
                <a:solidFill>
                  <a:schemeClr val="tx2"/>
                </a:solidFill>
              </a:rPr>
              <a:t>transform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Small sample (1 month) </a:t>
            </a:r>
            <a:r>
              <a:rPr lang="en-GB" dirty="0" smtClean="0">
                <a:solidFill>
                  <a:schemeClr val="tx2"/>
                </a:solidFill>
                <a:sym typeface="Wingdings" pitchFamily="2" charset="2"/>
              </a:rPr>
              <a:t> large CI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One experiment is not significantly better than the other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3717032"/>
            <a:ext cx="970137" cy="409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CTRL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42323" y="3714886"/>
            <a:ext cx="1760418" cy="409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EXP_SMOS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28622" y="188640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32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28622" y="116632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Last  DA  impact  experiments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564" y="3573016"/>
            <a:ext cx="4726747" cy="3024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222" y="521807"/>
            <a:ext cx="4752528" cy="305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5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Line 12"/>
          <p:cNvSpPr>
            <a:spLocks noChangeShapeType="1"/>
          </p:cNvSpPr>
          <p:nvPr/>
        </p:nvSpPr>
        <p:spPr bwMode="auto">
          <a:xfrm flipV="1">
            <a:off x="6948488" y="1989684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6516688" y="1123528"/>
            <a:ext cx="10064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>
                <a:solidFill>
                  <a:srgbClr val="FF0000"/>
                </a:solidFill>
                <a:latin typeface="Arial" charset="0"/>
                <a:cs typeface="Arial" charset="0"/>
              </a:rPr>
              <a:t>Today</a:t>
            </a:r>
          </a:p>
        </p:txBody>
      </p:sp>
      <p:cxnSp>
        <p:nvCxnSpPr>
          <p:cNvPr id="4102" name="Straight Arrow Connector 6"/>
          <p:cNvCxnSpPr>
            <a:cxnSpLocks noChangeShapeType="1"/>
          </p:cNvCxnSpPr>
          <p:nvPr/>
        </p:nvCxnSpPr>
        <p:spPr bwMode="auto">
          <a:xfrm>
            <a:off x="6948488" y="1518816"/>
            <a:ext cx="0" cy="2540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51047" y="588616"/>
            <a:ext cx="8452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b="1" dirty="0">
                <a:solidFill>
                  <a:srgbClr val="003399"/>
                </a:solidFill>
                <a:latin typeface="Arial" charset="0"/>
                <a:cs typeface="Arial" charset="0"/>
              </a:rPr>
              <a:t>ESA SMOS Project at ECMWF              </a:t>
            </a:r>
            <a:r>
              <a:rPr lang="en-GB" sz="1800" b="1" u="sng" dirty="0" smtClean="0">
                <a:solidFill>
                  <a:srgbClr val="003399"/>
                </a:solidFill>
                <a:latin typeface="Arial" charset="0"/>
                <a:cs typeface="Arial" charset="0"/>
              </a:rPr>
              <a:t>Status </a:t>
            </a:r>
            <a:r>
              <a:rPr lang="en-GB" sz="1800" b="1" u="sng" dirty="0">
                <a:solidFill>
                  <a:srgbClr val="003399"/>
                </a:solidFill>
                <a:latin typeface="Arial" charset="0"/>
                <a:cs typeface="Arial" charset="0"/>
              </a:rPr>
              <a:t>in </a:t>
            </a:r>
            <a:r>
              <a:rPr lang="en-GB" sz="1800" b="1" u="sng" dirty="0" smtClean="0">
                <a:solidFill>
                  <a:srgbClr val="003399"/>
                </a:solidFill>
                <a:latin typeface="Arial" charset="0"/>
                <a:cs typeface="Arial" charset="0"/>
              </a:rPr>
              <a:t>December </a:t>
            </a:r>
            <a:r>
              <a:rPr lang="en-GB" sz="1800" b="1" u="sng" dirty="0">
                <a:solidFill>
                  <a:srgbClr val="003399"/>
                </a:solidFill>
                <a:latin typeface="Arial" charset="0"/>
                <a:cs typeface="Arial" charset="0"/>
              </a:rPr>
              <a:t>2012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8625" y="105159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Overview on status </a:t>
            </a: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of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 individual tasks (WP)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32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-109538" y="620688"/>
            <a:ext cx="9146034" cy="6214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800" dirty="0" smtClean="0">
                <a:latin typeface="Arial" pitchFamily="34" charset="0"/>
              </a:rPr>
              <a:t> </a:t>
            </a:r>
            <a:r>
              <a:rPr lang="en-GB" sz="1800" u="sng" dirty="0" smtClean="0">
                <a:solidFill>
                  <a:srgbClr val="C00000"/>
                </a:solidFill>
                <a:latin typeface="Arial" pitchFamily="34" charset="0"/>
              </a:rPr>
              <a:t>Monitoring:</a:t>
            </a:r>
            <a:r>
              <a:rPr lang="en-GB" sz="1800" dirty="0" smtClean="0">
                <a:latin typeface="Arial" pitchFamily="34" charset="0"/>
              </a:rPr>
              <a:t> Up to date with monitoring suite (c2a and new cycles) + preparation for next o-suite,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>
                <a:latin typeface="Arial" pitchFamily="34" charset="0"/>
              </a:rPr>
              <a:t> </a:t>
            </a:r>
            <a:r>
              <a:rPr lang="en-GB" u="sng" dirty="0" smtClean="0">
                <a:solidFill>
                  <a:srgbClr val="C00000"/>
                </a:solidFill>
                <a:latin typeface="Arial" pitchFamily="34" charset="0"/>
              </a:rPr>
              <a:t>Assimilation:</a:t>
            </a:r>
          </a:p>
          <a:p>
            <a:pPr lvl="2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>
                <a:latin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</a:rPr>
              <a:t>Global calibration of CMEM done (several metrics) + on going CDF matching parameters computation (for 40XX, 40YY, 50XX, 50YY),</a:t>
            </a:r>
          </a:p>
          <a:p>
            <a:pPr lvl="2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 smtClean="0">
                <a:latin typeface="Arial" pitchFamily="34" charset="0"/>
                <a:sym typeface="Wingdings" pitchFamily="2" charset="2"/>
              </a:rPr>
              <a:t> Continuous technical developments/implementations in SEKF (developments, masks, bugs corrections, compatibility, etc.) </a:t>
            </a:r>
            <a:r>
              <a:rPr lang="en-GB" dirty="0" smtClean="0">
                <a:latin typeface="Arial" pitchFamily="34" charset="0"/>
              </a:rPr>
              <a:t> </a:t>
            </a:r>
          </a:p>
          <a:p>
            <a:pPr lvl="2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DA experiments (preliminary impact study):</a:t>
            </a:r>
          </a:p>
          <a:p>
            <a:pPr lvl="3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 smtClean="0">
                <a:latin typeface="Arial" pitchFamily="34" charset="0"/>
                <a:sym typeface="Wingdings" pitchFamily="2" charset="2"/>
              </a:rPr>
              <a:t> first set of technical experiments over Australia and North America, at T159  intended to demonstrate the feasibility of the technical approach (many </a:t>
            </a:r>
            <a:r>
              <a:rPr lang="en-GB" sz="1600" dirty="0" err="1" smtClean="0">
                <a:latin typeface="Arial" pitchFamily="34" charset="0"/>
                <a:sym typeface="Wingdings" pitchFamily="2" charset="2"/>
              </a:rPr>
              <a:t>caviats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), </a:t>
            </a:r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sym typeface="Wingdings" pitchFamily="2" charset="2"/>
              </a:rPr>
              <a:t>√</a:t>
            </a:r>
          </a:p>
          <a:p>
            <a:pPr lvl="3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second set of experiments over Australia in February 2011  show an impact on SM, but no validation data (set also scripting work for validation and impact on land surface and atmosphere), 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sym typeface="Wingdings" pitchFamily="2" charset="2"/>
              </a:rPr>
              <a:t>√</a:t>
            </a:r>
            <a:endParaRPr lang="en-GB" sz="1600" dirty="0" smtClean="0">
              <a:latin typeface="Arial" pitchFamily="34" charset="0"/>
              <a:sym typeface="Wingdings" pitchFamily="2" charset="2"/>
            </a:endParaRPr>
          </a:p>
          <a:p>
            <a:pPr lvl="3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third set of experiments over North and South America in July 2011  with validation data at SCAN network (still approximate BC) (</a:t>
            </a:r>
            <a:r>
              <a:rPr lang="en-GB" sz="1600" dirty="0" smtClean="0">
                <a:solidFill>
                  <a:srgbClr val="00B050"/>
                </a:solidFill>
                <a:latin typeface="Arial" pitchFamily="34" charset="0"/>
                <a:sym typeface="Wingdings" pitchFamily="2" charset="2"/>
              </a:rPr>
              <a:t>on-going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)</a:t>
            </a:r>
          </a:p>
          <a:p>
            <a:pPr lvl="2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Hot spot analysis started,</a:t>
            </a:r>
          </a:p>
          <a:p>
            <a:pPr lvl="3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seasonal maps of </a:t>
            </a:r>
            <a:r>
              <a:rPr lang="en-GB" sz="1600" dirty="0" err="1" smtClean="0">
                <a:latin typeface="Arial" pitchFamily="34" charset="0"/>
                <a:sym typeface="Wingdings" pitchFamily="2" charset="2"/>
              </a:rPr>
              <a:t>obs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 STD with monitoring suite,</a:t>
            </a:r>
          </a:p>
          <a:p>
            <a:pPr lvl="3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latin typeface="Arial" pitchFamily="34" charset="0"/>
                <a:sym typeface="Wingdings" pitchFamily="2" charset="2"/>
              </a:rPr>
              <a:t>on-going seasonal offline </a:t>
            </a:r>
            <a:r>
              <a:rPr lang="en-GB" sz="1600" dirty="0" err="1" smtClean="0">
                <a:latin typeface="Arial" pitchFamily="34" charset="0"/>
                <a:sym typeface="Wingdings" pitchFamily="2" charset="2"/>
              </a:rPr>
              <a:t>Jacobians</a:t>
            </a:r>
            <a:endParaRPr lang="en-GB" sz="1600" dirty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28625" y="115888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Overview 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progress since last PM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in February</a:t>
            </a:r>
            <a:endParaRPr lang="en-GB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9063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9" name="Group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512389"/>
              </p:ext>
            </p:extLst>
          </p:nvPr>
        </p:nvGraphicFramePr>
        <p:xfrm>
          <a:off x="34925" y="1400426"/>
          <a:ext cx="7632700" cy="5268934"/>
        </p:xfrm>
        <a:graphic>
          <a:graphicData uri="http://schemas.openxmlformats.org/drawingml/2006/table">
            <a:tbl>
              <a:tblPr/>
              <a:tblGrid>
                <a:gridCol w="1254125"/>
                <a:gridCol w="1384300"/>
                <a:gridCol w="1536700"/>
                <a:gridCol w="3457575"/>
              </a:tblGrid>
              <a:tr h="914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WP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ECMWF Funding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(OD+RD)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ESA Funding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(Joaquín)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Task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1000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Coordination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1100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Continuous monitoring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1200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Data thinning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1300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Noise filtering             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1400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Bias correction                  -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1500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CMEM maintenance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1600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Web Page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2000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Data assimilation               -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2100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L3/4 Root zone SM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40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2200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Validation data base      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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7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WP 2300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pm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Hot spot analysis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5189" name="TextBox 2"/>
          <p:cNvSpPr txBox="1">
            <a:spLocks noChangeArrowheads="1"/>
          </p:cNvSpPr>
          <p:nvPr/>
        </p:nvSpPr>
        <p:spPr bwMode="auto">
          <a:xfrm>
            <a:off x="34925" y="463801"/>
            <a:ext cx="450056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b="1" dirty="0">
                <a:solidFill>
                  <a:srgbClr val="003399"/>
                </a:solidFill>
                <a:latin typeface="Arial" charset="0"/>
                <a:cs typeface="Arial" charset="0"/>
              </a:rPr>
              <a:t>ESA SMOS Project at ECMWF</a:t>
            </a:r>
          </a:p>
          <a:p>
            <a:endParaRPr lang="en-GB" b="1" dirty="0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sp>
        <p:nvSpPr>
          <p:cNvPr id="5190" name="TextBox 3"/>
          <p:cNvSpPr txBox="1">
            <a:spLocks noChangeArrowheads="1"/>
          </p:cNvSpPr>
          <p:nvPr/>
        </p:nvSpPr>
        <p:spPr bwMode="auto">
          <a:xfrm>
            <a:off x="4386263" y="536826"/>
            <a:ext cx="4722812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Project Phase-II (28 Months): 	</a:t>
            </a:r>
          </a:p>
          <a:p>
            <a:pPr>
              <a:lnSpc>
                <a:spcPct val="100000"/>
              </a:lnSpc>
            </a:pPr>
            <a:r>
              <a:rPr lang="en-GB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	- 01 October 2010  - 31 January 2013</a:t>
            </a:r>
          </a:p>
          <a:p>
            <a:pPr>
              <a:lnSpc>
                <a:spcPct val="100000"/>
              </a:lnSpc>
            </a:pPr>
            <a:r>
              <a:rPr lang="en-GB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	- 11 WPs (13PM ECMWF ; 28 PM ESA)</a:t>
            </a:r>
          </a:p>
          <a:p>
            <a:r>
              <a:rPr lang="en-GB" sz="1800" dirty="0">
                <a:solidFill>
                  <a:schemeClr val="tx1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5191" name="TextBox 12"/>
          <p:cNvSpPr txBox="1">
            <a:spLocks noChangeArrowheads="1"/>
          </p:cNvSpPr>
          <p:nvPr/>
        </p:nvSpPr>
        <p:spPr bwMode="auto">
          <a:xfrm>
            <a:off x="7812088" y="2192588"/>
            <a:ext cx="1287462" cy="9763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Colour code:</a:t>
            </a:r>
          </a:p>
          <a:p>
            <a:endParaRPr lang="en-GB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- To do</a:t>
            </a:r>
          </a:p>
          <a:p>
            <a:r>
              <a:rPr lang="en-GB" sz="1400" b="1" dirty="0">
                <a:solidFill>
                  <a:srgbClr val="008000"/>
                </a:solidFill>
                <a:latin typeface="Arial" charset="0"/>
                <a:cs typeface="Arial" charset="0"/>
              </a:rPr>
              <a:t>- </a:t>
            </a:r>
            <a:r>
              <a:rPr lang="en-GB" sz="1400" b="1" dirty="0" err="1">
                <a:solidFill>
                  <a:srgbClr val="003399"/>
                </a:solidFill>
                <a:latin typeface="Arial" charset="0"/>
                <a:cs typeface="Arial" charset="0"/>
              </a:rPr>
              <a:t>Ongoing</a:t>
            </a:r>
            <a:endParaRPr lang="en-GB" sz="1400" b="1" dirty="0">
              <a:solidFill>
                <a:srgbClr val="003399"/>
              </a:solidFill>
              <a:latin typeface="Arial" charset="0"/>
              <a:cs typeface="Arial" charset="0"/>
            </a:endParaRPr>
          </a:p>
          <a:p>
            <a:r>
              <a:rPr lang="en-GB" sz="1400" b="1" dirty="0">
                <a:solidFill>
                  <a:srgbClr val="003399"/>
                </a:solidFill>
                <a:latin typeface="Arial" charset="0"/>
                <a:cs typeface="Arial" charset="0"/>
              </a:rPr>
              <a:t>- </a:t>
            </a:r>
            <a:r>
              <a:rPr lang="en-GB" sz="1400" b="1" dirty="0">
                <a:solidFill>
                  <a:srgbClr val="008000"/>
                </a:solidFill>
                <a:latin typeface="Arial" charset="0"/>
                <a:cs typeface="Arial" charset="0"/>
              </a:rPr>
              <a:t>Done</a:t>
            </a:r>
          </a:p>
        </p:txBody>
      </p:sp>
      <p:sp>
        <p:nvSpPr>
          <p:cNvPr id="5192" name="Text Box 78"/>
          <p:cNvSpPr txBox="1">
            <a:spLocks noChangeArrowheads="1"/>
          </p:cNvSpPr>
          <p:nvPr/>
        </p:nvSpPr>
        <p:spPr bwMode="auto">
          <a:xfrm>
            <a:off x="6280150" y="5289801"/>
            <a:ext cx="2179638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sz="1600" b="1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 Start before Xmas</a:t>
            </a:r>
            <a:endParaRPr lang="fr-FR" sz="16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03911" y="44624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Status of 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deliverables</a:t>
            </a:r>
            <a:endParaRPr lang="en-GB" b="1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75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-109538" y="692696"/>
            <a:ext cx="8930010" cy="5837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 smtClean="0"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B050"/>
                </a:solidFill>
                <a:latin typeface="Arial" pitchFamily="34" charset="0"/>
              </a:rPr>
              <a:t>On going Final Report of first contract </a:t>
            </a:r>
            <a:r>
              <a:rPr lang="en-GB" sz="1700" dirty="0" smtClean="0">
                <a:solidFill>
                  <a:srgbClr val="00B050"/>
                </a:solidFill>
                <a:latin typeface="Arial" pitchFamily="34" charset="0"/>
                <a:sym typeface="Wingdings" pitchFamily="2" charset="2"/>
              </a:rPr>
              <a:t> Hampered by other DA, deliver before end of current contract?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New Monitoring report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 When?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>
                <a:solidFill>
                  <a:srgbClr val="00B050"/>
                </a:solidFill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B050"/>
                </a:solidFill>
                <a:latin typeface="Arial" pitchFamily="34" charset="0"/>
              </a:rPr>
              <a:t>Bias correction and global calibration report </a:t>
            </a:r>
            <a:r>
              <a:rPr lang="en-GB" sz="1700" dirty="0" smtClean="0">
                <a:solidFill>
                  <a:srgbClr val="00B050"/>
                </a:solidFill>
                <a:latin typeface="Arial" pitchFamily="34" charset="0"/>
                <a:sym typeface="Wingdings" pitchFamily="2" charset="2"/>
              </a:rPr>
              <a:t> On going</a:t>
            </a:r>
            <a:r>
              <a:rPr lang="en-GB" sz="1700" dirty="0" smtClean="0">
                <a:solidFill>
                  <a:srgbClr val="00B050"/>
                </a:solidFill>
                <a:latin typeface="Arial" pitchFamily="34" charset="0"/>
              </a:rPr>
              <a:t>,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 smtClean="0"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DA Impact report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 When?</a:t>
            </a:r>
            <a:endParaRPr lang="en-GB" sz="1700" dirty="0" smtClean="0">
              <a:solidFill>
                <a:srgbClr val="0070C0"/>
              </a:solidFill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L3 root-zone SM report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 We can deliver it by the end of current contract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,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latin typeface="Arial" pitchFamily="34" charset="0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Hot spot analysis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 Unlikely to have time to do it by end January. </a:t>
            </a: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700" dirty="0" smtClean="0">
              <a:solidFill>
                <a:srgbClr val="0070C0"/>
              </a:solidFill>
              <a:latin typeface="Arial" pitchFamily="34" charset="0"/>
              <a:sym typeface="Wingdings" pitchFamily="2" charset="2"/>
            </a:endParaRPr>
          </a:p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700" dirty="0" smtClean="0">
                <a:latin typeface="Arial" pitchFamily="34" charset="0"/>
              </a:rPr>
              <a:t>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</a:rPr>
              <a:t>Final report </a:t>
            </a:r>
            <a:r>
              <a:rPr lang="en-GB" sz="1700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 need of the previous ones.</a:t>
            </a:r>
            <a:endParaRPr lang="en-GB" sz="1700" dirty="0" smtClean="0">
              <a:solidFill>
                <a:srgbClr val="0070C0"/>
              </a:solidFill>
              <a:latin typeface="Arial" pitchFamily="34" charset="0"/>
            </a:endParaRPr>
          </a:p>
          <a:p>
            <a:pPr lvl="2">
              <a:spcBef>
                <a:spcPts val="1125"/>
              </a:spcBef>
              <a:buClr>
                <a:srgbClr val="D12F4A"/>
              </a:buClr>
              <a:buSzPct val="75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en-GB" sz="1600" dirty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28625" y="115888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Status of 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deliverables</a:t>
            </a:r>
            <a:endParaRPr lang="en-GB" b="1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0262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-109538" y="692696"/>
            <a:ext cx="8713986" cy="53574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vl="1">
              <a:spcBef>
                <a:spcPts val="1125"/>
              </a:spcBef>
              <a:buClr>
                <a:srgbClr val="D12F4A"/>
              </a:buClr>
              <a:buSzPct val="75000"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800" dirty="0">
                <a:solidFill>
                  <a:srgbClr val="0066FF"/>
                </a:solidFill>
                <a:latin typeface="Arial" pitchFamily="34" charset="0"/>
              </a:rPr>
              <a:t> SMOS Monitoring Suite: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</a:rPr>
              <a:t> NRT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monitoring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</a:rPr>
              <a:t>suite currently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running in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</a:rPr>
              <a:t>cy37r3 in old c1a,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</a:rPr>
              <a:t>NRT suite migrated to new c2a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</a:rPr>
              <a:t>Running and statistics are identical with previous suite,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</a:rPr>
              <a:t>Waiting availability of OD to substitute current suite in c1a,  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</a:rPr>
              <a:t>Suite running only in monitoring mode and only with SMOS data</a:t>
            </a:r>
            <a:r>
              <a:rPr lang="en-GB" sz="1400" i="1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 few computer resources needed</a:t>
            </a:r>
            <a:r>
              <a:rPr lang="en-GB" sz="1400" i="1" dirty="0" smtClean="0">
                <a:solidFill>
                  <a:schemeClr val="tx1"/>
                </a:solidFill>
                <a:latin typeface="Arial" pitchFamily="34" charset="0"/>
              </a:rPr>
              <a:t>, guaranteeing the NRT.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Future operational monitoring running in current e-suite (CY38R2). It will run outside the critical path, in a new monitoring family of passive data to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avoid strong time constraints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in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operational suite.</a:t>
            </a:r>
            <a:endParaRPr lang="en-GB" sz="1600" dirty="0" smtClean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Operational suite will include: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Freezing soil and snow covered areas masks based on forecast fields. 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Version v4.1 of CMEM in IFS.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Next implementations: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Topography mask (4% maximum slope allowed),</a:t>
            </a:r>
          </a:p>
          <a:p>
            <a:pPr lvl="3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RFI flag of standard NRT (currently limited information, only strong sources). </a:t>
            </a:r>
            <a:endParaRPr lang="en-GB" sz="1400" dirty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28625" y="115888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Arial" pitchFamily="34" charset="0"/>
              </a:rPr>
              <a:t>Monitoring – Status </a:t>
            </a:r>
          </a:p>
        </p:txBody>
      </p:sp>
    </p:spTree>
    <p:extLst>
      <p:ext uri="{BB962C8B-B14F-4D97-AF65-F5344CB8AC3E}">
        <p14:creationId xmlns:p14="http://schemas.microsoft.com/office/powerpoint/2010/main" val="279047753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-468560" y="690604"/>
            <a:ext cx="9112498" cy="5762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 Scripting work to make compatible operational monitoring and assimilation experiments in the SEKF,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 Bias correction of SMOS observations through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</a:rPr>
              <a:t>grib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 files of CDF-matching parameters implemented,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Compatibility of the Operational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</a:rPr>
              <a:t>DataBase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 to support in an optimized way several sources of satellite data in the SEKF, and independent handling,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</a:rPr>
              <a:t>Snow cover and freezing soils masks added to SMOS screening,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Bug correction for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Jacobians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computation (routines and interfaces modified),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SEKF adjustments to compute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Jacobians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at the right time and over areas with forecasted SM equal to zero + calibration of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Jacobians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(experiments equivalent to 36 weeks),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SEKF developments to include debugging meaningful information of SMOS fields in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grib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fields, independently for some polarisations and angles,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Added real estimated observation error as SMOS observation error (R matrix),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Other bugs associated to compatibility with new observations (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ralt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,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cris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) or no satellite observations,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Bug correction associated to a float number divided by zero with current IFS Fortran compiler. Discovered when using new calibrated configuration of CMEM (for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std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metric).</a:t>
            </a:r>
          </a:p>
          <a:p>
            <a:pPr lvl="2" algn="just">
              <a:spcBef>
                <a:spcPts val="1000"/>
              </a:spcBef>
              <a:buClr>
                <a:srgbClr val="D12F4A"/>
              </a:buClr>
              <a:buSzPct val="75000"/>
              <a:buFont typeface="Arial" pitchFamily="34" charset="0"/>
              <a:buChar char="•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sz="150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Developments necessary to handle with an unique </a:t>
            </a:r>
            <a:r>
              <a:rPr lang="en-GB" sz="1500" dirty="0" err="1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namelist</a:t>
            </a:r>
            <a:r>
              <a:rPr lang="en-GB" sz="15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for observations configuration, both monitoring and  assimilation of SMOS data in an unique experiment. 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28625" y="115888"/>
            <a:ext cx="8215313" cy="371513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</a:rPr>
              <a:t>Main </a:t>
            </a:r>
            <a:r>
              <a:rPr lang="en-GB" b="1" dirty="0">
                <a:solidFill>
                  <a:schemeClr val="accent2"/>
                </a:solidFill>
                <a:latin typeface="Arial" pitchFamily="34" charset="0"/>
              </a:rPr>
              <a:t>t</a:t>
            </a:r>
            <a:r>
              <a:rPr lang="en-GB" b="1" dirty="0" smtClean="0">
                <a:solidFill>
                  <a:schemeClr val="accent2"/>
                </a:solidFill>
                <a:latin typeface="Arial" pitchFamily="34" charset="0"/>
              </a:rPr>
              <a:t>echnical work and developments since last PM </a:t>
            </a:r>
            <a:endParaRPr lang="en-GB" b="1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667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107950" y="1052513"/>
            <a:ext cx="8964613" cy="3313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84163" indent="-284163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None/>
            </a:pPr>
            <a:r>
              <a:rPr lang="en-GB" sz="1800" b="1">
                <a:solidFill>
                  <a:schemeClr val="tx1"/>
                </a:solidFill>
                <a:latin typeface="Arial" charset="0"/>
                <a:cs typeface="Arial" charset="0"/>
              </a:rPr>
              <a:t>More work on CMEM: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</a:rPr>
              <a:t>May 2012: CMEM v4.1: vertical grid interpolation (multi-layer version) </a:t>
            </a:r>
          </a:p>
          <a:p>
            <a:pPr lvl="1"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None/>
            </a:pPr>
            <a:r>
              <a:rPr lang="fr-FR" sz="1800">
                <a:solidFill>
                  <a:schemeClr val="tx1"/>
                </a:solidFill>
                <a:latin typeface="Arial" charset="0"/>
                <a:cs typeface="Arial" charset="0"/>
              </a:rPr>
              <a:t>Soil moisture and soil temperature profiles 2D REAL and vertical interplation flexible for any LSM and MW discretisation (layers numbers and depths). 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</a:rPr>
              <a:t>May and August 2012: bug fixes on Wigneron 2007 roughness model and Wang porosity. Small impact, however redo calibration for Wang. 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</a:rPr>
              <a:t>Support to new users: Thomas Kaminski (FastOpt), Maheshwari Neelam (Texas Univ). 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None/>
            </a:pPr>
            <a:r>
              <a:rPr lang="en-GB" sz="1800" b="1">
                <a:solidFill>
                  <a:schemeClr val="tx1"/>
                </a:solidFill>
                <a:latin typeface="Arial" charset="0"/>
                <a:cs typeface="Arial" charset="0"/>
              </a:rPr>
              <a:t>CMEM reprocessed data and Calib/BC: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Second reprocessed data acquisition is still ongoing (Ioannis does it in parallel to operation task that have priority) - Convertion bufr2grib of 2</a:t>
            </a:r>
            <a:r>
              <a:rPr lang="en-GB" sz="1800" baseline="300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nd</a:t>
            </a: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 reprocessed data ongoing (2010 40° completed)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accent2"/>
                </a:solidFill>
                <a:latin typeface="Arial" charset="0"/>
                <a:cs typeface="Arial" charset="0"/>
                <a:sym typeface="Wingdings" pitchFamily="2" charset="2"/>
              </a:rPr>
              <a:t>March</a:t>
            </a: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: 18 CMEM configurations, 06UTC</a:t>
            </a:r>
          </a:p>
          <a:p>
            <a:pPr>
              <a:lnSpc>
                <a:spcPct val="100000"/>
              </a:lnSpc>
              <a:spcAft>
                <a:spcPts val="1000"/>
              </a:spcAft>
              <a:buClr>
                <a:srgbClr val="FC0128"/>
              </a:buClr>
              <a:buFontTx/>
              <a:buChar char="-"/>
            </a:pPr>
            <a:r>
              <a:rPr lang="en-GB" sz="1800">
                <a:solidFill>
                  <a:schemeClr val="accent2"/>
                </a:solidFill>
                <a:latin typeface="Arial" charset="0"/>
                <a:cs typeface="Arial" charset="0"/>
                <a:sym typeface="Wingdings" pitchFamily="2" charset="2"/>
              </a:rPr>
              <a:t>Dec</a:t>
            </a:r>
            <a:r>
              <a:rPr lang="en-GB" sz="1800">
                <a:solidFill>
                  <a:schemeClr val="tx1"/>
                </a:solidFill>
                <a:latin typeface="Arial" charset="0"/>
                <a:cs typeface="Arial" charset="0"/>
                <a:sym typeface="Wingdings" pitchFamily="2" charset="2"/>
              </a:rPr>
              <a:t>:  36 config (3 diel x 4 roughness x 3 vegetation),00, 06,12,18 UTC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-242888"/>
            <a:ext cx="91440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0F3692"/>
              </a:buClr>
              <a:buFont typeface="Arial Black" pitchFamily="34" charset="0"/>
              <a:buNone/>
            </a:pPr>
            <a:r>
              <a:rPr lang="en-GB" sz="2800">
                <a:solidFill>
                  <a:srgbClr val="000099"/>
                </a:solidFill>
                <a:latin typeface="Arial Black" pitchFamily="34" charset="0"/>
              </a:rPr>
              <a:t>WPs 1500 and 1400 CMEM maintenance, calibration and Bias correction</a:t>
            </a:r>
          </a:p>
        </p:txBody>
      </p:sp>
    </p:spTree>
    <p:extLst>
      <p:ext uri="{BB962C8B-B14F-4D97-AF65-F5344CB8AC3E}">
        <p14:creationId xmlns:p14="http://schemas.microsoft.com/office/powerpoint/2010/main" val="3685730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750" y="-315913"/>
            <a:ext cx="8113713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0F3692"/>
              </a:buClr>
              <a:buFont typeface="Arial Black" pitchFamily="34" charset="0"/>
              <a:buNone/>
            </a:pPr>
            <a:r>
              <a:rPr lang="en-GB" sz="2800">
                <a:solidFill>
                  <a:srgbClr val="000099"/>
                </a:solidFill>
                <a:latin typeface="Arial Black" pitchFamily="34" charset="0"/>
              </a:rPr>
              <a:t>36 CMEM simulations for Calib&amp;BC</a:t>
            </a:r>
          </a:p>
        </p:txBody>
      </p:sp>
      <p:pic>
        <p:nvPicPr>
          <p:cNvPr id="7171" name="Picture 82" descr="eval_fiv7MiWiFrWiJaPeTsHT_tbH_month01_18UTC_glo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2133600"/>
            <a:ext cx="8767762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80975" y="765175"/>
            <a:ext cx="91440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sz="2000">
                <a:solidFill>
                  <a:schemeClr val="tx2"/>
                </a:solidFill>
                <a:latin typeface="Arial" charset="0"/>
                <a:cs typeface="Arial" charset="0"/>
              </a:rPr>
              <a:t>- 3 dielectric models: wang, Dobson, Mironov</a:t>
            </a:r>
          </a:p>
          <a:p>
            <a:pPr>
              <a:buFontTx/>
              <a:buChar char="-"/>
            </a:pPr>
            <a:r>
              <a:rPr lang="fr-FR" sz="2000">
                <a:solidFill>
                  <a:schemeClr val="tx2"/>
                </a:solidFill>
                <a:latin typeface="Arial" charset="0"/>
                <a:cs typeface="Arial" charset="0"/>
              </a:rPr>
              <a:t> 3 vegetation opacity models: Jackson, Wigneron, Kirdyashev</a:t>
            </a:r>
          </a:p>
          <a:p>
            <a:pPr>
              <a:buFontTx/>
              <a:buChar char="-"/>
            </a:pPr>
            <a:r>
              <a:rPr lang="fr-FR" sz="2000">
                <a:solidFill>
                  <a:schemeClr val="tx2"/>
                </a:solidFill>
                <a:latin typeface="Arial" charset="0"/>
                <a:cs typeface="Arial" charset="0"/>
              </a:rPr>
              <a:t> 4 roughness models Wigneron simple, Choudhury, Wigneron texture, Wigneron 2007</a:t>
            </a:r>
          </a:p>
          <a:p>
            <a:pPr>
              <a:buFontTx/>
              <a:buNone/>
            </a:pPr>
            <a:endParaRPr lang="fr-FR" sz="20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fr-FR" sz="2000">
                <a:solidFill>
                  <a:schemeClr val="tx2"/>
                </a:solidFill>
                <a:latin typeface="Arial" charset="0"/>
                <a:cs typeface="Arial" charset="0"/>
                <a:sym typeface="Wingdings" pitchFamily="2" charset="2"/>
              </a:rPr>
              <a:t> 36 config x 2 pol x 4 times (00, 06, 12, 18)</a:t>
            </a:r>
            <a:endParaRPr lang="fr-FR" sz="200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36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26955</TotalTime>
  <Words>1622</Words>
  <Application>Microsoft Office PowerPoint</Application>
  <PresentationFormat>On-screen Show (4:3)</PresentationFormat>
  <Paragraphs>251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Joaquin Munoz-Sabater</dc:creator>
  <cp:lastModifiedBy>Joaquin Munoz-Sabater</cp:lastModifiedBy>
  <cp:revision>50</cp:revision>
  <cp:lastPrinted>2012-12-10T13:23:56Z</cp:lastPrinted>
  <dcterms:created xsi:type="dcterms:W3CDTF">2012-12-04T19:21:45Z</dcterms:created>
  <dcterms:modified xsi:type="dcterms:W3CDTF">2013-02-04T13:05:29Z</dcterms:modified>
</cp:coreProperties>
</file>