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7.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8.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9.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10.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11.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12.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13.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14.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5.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17.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8.xml" ContentType="application/vnd.openxmlformats-officedocument.theme+xml"/>
  <Override PartName="/ppt/slideLayouts/slideLayout126.xml" ContentType="application/vnd.openxmlformats-officedocument.presentationml.slideLayout+xml"/>
  <Override PartName="/ppt/theme/theme19.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20.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 id="2147483671" r:id="rId2"/>
    <p:sldMasterId id="2147483680" r:id="rId3"/>
    <p:sldMasterId id="2147483689" r:id="rId4"/>
    <p:sldMasterId id="2147483697" r:id="rId5"/>
    <p:sldMasterId id="2147483705" r:id="rId6"/>
    <p:sldMasterId id="2147483713" r:id="rId7"/>
    <p:sldMasterId id="2147483730" r:id="rId8"/>
    <p:sldMasterId id="2147483738" r:id="rId9"/>
    <p:sldMasterId id="2147483746" r:id="rId10"/>
    <p:sldMasterId id="2147483756" r:id="rId11"/>
    <p:sldMasterId id="2147483769" r:id="rId12"/>
    <p:sldMasterId id="2147483780" r:id="rId13"/>
    <p:sldMasterId id="2147483788" r:id="rId14"/>
    <p:sldMasterId id="2147483796" r:id="rId15"/>
    <p:sldMasterId id="2147483804" r:id="rId16"/>
    <p:sldMasterId id="2147483812" r:id="rId17"/>
    <p:sldMasterId id="2147483824" r:id="rId18"/>
    <p:sldMasterId id="2147483840" r:id="rId19"/>
    <p:sldMasterId id="2147483842" r:id="rId20"/>
    <p:sldMasterId id="2147483853" r:id="rId21"/>
  </p:sldMasterIdLst>
  <p:notesMasterIdLst>
    <p:notesMasterId r:id="rId49"/>
  </p:notesMasterIdLst>
  <p:sldIdLst>
    <p:sldId id="460" r:id="rId22"/>
    <p:sldId id="461" r:id="rId23"/>
    <p:sldId id="462" r:id="rId24"/>
    <p:sldId id="463" r:id="rId25"/>
    <p:sldId id="464" r:id="rId26"/>
    <p:sldId id="465" r:id="rId27"/>
    <p:sldId id="447" r:id="rId28"/>
    <p:sldId id="410" r:id="rId29"/>
    <p:sldId id="404" r:id="rId30"/>
    <p:sldId id="466" r:id="rId31"/>
    <p:sldId id="467" r:id="rId32"/>
    <p:sldId id="468" r:id="rId33"/>
    <p:sldId id="469" r:id="rId34"/>
    <p:sldId id="470" r:id="rId35"/>
    <p:sldId id="425" r:id="rId36"/>
    <p:sldId id="454" r:id="rId37"/>
    <p:sldId id="452" r:id="rId38"/>
    <p:sldId id="456" r:id="rId39"/>
    <p:sldId id="473" r:id="rId40"/>
    <p:sldId id="474" r:id="rId41"/>
    <p:sldId id="453" r:id="rId42"/>
    <p:sldId id="472" r:id="rId43"/>
    <p:sldId id="459" r:id="rId44"/>
    <p:sldId id="475" r:id="rId45"/>
    <p:sldId id="477" r:id="rId46"/>
    <p:sldId id="457" r:id="rId47"/>
    <p:sldId id="458" r:id="rId4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66"/>
    <a:srgbClr val="382D87"/>
    <a:srgbClr val="302C88"/>
    <a:srgbClr val="2E2A82"/>
    <a:srgbClr val="342F91"/>
    <a:srgbClr val="312D8B"/>
    <a:srgbClr val="2F2B85"/>
    <a:srgbClr val="33339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3" autoAdjust="0"/>
    <p:restoredTop sz="92429" autoAdjust="0"/>
  </p:normalViewPr>
  <p:slideViewPr>
    <p:cSldViewPr>
      <p:cViewPr varScale="1">
        <p:scale>
          <a:sx n="102" d="100"/>
          <a:sy n="102" d="100"/>
        </p:scale>
        <p:origin x="571" y="72"/>
      </p:cViewPr>
      <p:guideLst>
        <p:guide orient="horz" pos="1620"/>
        <p:guide pos="2880"/>
      </p:guideLst>
    </p:cSldViewPr>
  </p:slideViewPr>
  <p:notesTextViewPr>
    <p:cViewPr>
      <p:scale>
        <a:sx n="1" d="1"/>
        <a:sy n="1" d="1"/>
      </p:scale>
      <p:origin x="0" y="0"/>
    </p:cViewPr>
  </p:notesTextViewPr>
  <p:sorterViewPr>
    <p:cViewPr>
      <p:scale>
        <a:sx n="100" d="100"/>
        <a:sy n="100" d="100"/>
      </p:scale>
      <p:origin x="0" y="-11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5.xml"/><Relationship Id="rId39" Type="http://schemas.openxmlformats.org/officeDocument/2006/relationships/slide" Target="slides/slide18.xml"/><Relationship Id="rId21" Type="http://schemas.openxmlformats.org/officeDocument/2006/relationships/slideMaster" Target="slideMasters/slideMaster21.xml"/><Relationship Id="rId34" Type="http://schemas.openxmlformats.org/officeDocument/2006/relationships/slide" Target="slides/slide13.xml"/><Relationship Id="rId42" Type="http://schemas.openxmlformats.org/officeDocument/2006/relationships/slide" Target="slides/slide21.xml"/><Relationship Id="rId47" Type="http://schemas.openxmlformats.org/officeDocument/2006/relationships/slide" Target="slides/slide26.xml"/><Relationship Id="rId50"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8.xml"/><Relationship Id="rId11" Type="http://schemas.openxmlformats.org/officeDocument/2006/relationships/slideMaster" Target="slideMasters/slideMaster11.xml"/><Relationship Id="rId24" Type="http://schemas.openxmlformats.org/officeDocument/2006/relationships/slide" Target="slides/slide3.xml"/><Relationship Id="rId32" Type="http://schemas.openxmlformats.org/officeDocument/2006/relationships/slide" Target="slides/slide11.xml"/><Relationship Id="rId37" Type="http://schemas.openxmlformats.org/officeDocument/2006/relationships/slide" Target="slides/slide16.xml"/><Relationship Id="rId40" Type="http://schemas.openxmlformats.org/officeDocument/2006/relationships/slide" Target="slides/slide19.xml"/><Relationship Id="rId45" Type="http://schemas.openxmlformats.org/officeDocument/2006/relationships/slide" Target="slides/slide24.xml"/><Relationship Id="rId53"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0.xml"/><Relationship Id="rId44" Type="http://schemas.openxmlformats.org/officeDocument/2006/relationships/slide" Target="slides/slide23.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slide" Target="slides/slide14.xml"/><Relationship Id="rId43" Type="http://schemas.openxmlformats.org/officeDocument/2006/relationships/slide" Target="slides/slide22.xml"/><Relationship Id="rId48" Type="http://schemas.openxmlformats.org/officeDocument/2006/relationships/slide" Target="slides/slide27.xml"/><Relationship Id="rId8" Type="http://schemas.openxmlformats.org/officeDocument/2006/relationships/slideMaster" Target="slideMasters/slideMaster8.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4.xml"/><Relationship Id="rId33" Type="http://schemas.openxmlformats.org/officeDocument/2006/relationships/slide" Target="slides/slide12.xml"/><Relationship Id="rId38" Type="http://schemas.openxmlformats.org/officeDocument/2006/relationships/slide" Target="slides/slide17.xml"/><Relationship Id="rId46" Type="http://schemas.openxmlformats.org/officeDocument/2006/relationships/slide" Target="slides/slide25.xml"/><Relationship Id="rId20" Type="http://schemas.openxmlformats.org/officeDocument/2006/relationships/slideMaster" Target="slideMasters/slideMaster20.xml"/><Relationship Id="rId41"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slide" Target="slides/slide15.xml"/><Relationship Id="rId49"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1" Type="http://schemas.openxmlformats.org/officeDocument/2006/relationships/image" Target="../media/image83.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8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381233-AC79-3E4B-9074-2062DB85F177}" type="doc">
      <dgm:prSet loTypeId="urn:microsoft.com/office/officeart/2005/8/layout/vList3" loCatId="" qsTypeId="urn:microsoft.com/office/officeart/2005/8/quickstyle/simple4" qsCatId="simple" csTypeId="urn:microsoft.com/office/officeart/2005/8/colors/accent1_2" csCatId="accent1" phldr="1"/>
      <dgm:spPr/>
      <dgm:t>
        <a:bodyPr/>
        <a:lstStyle/>
        <a:p>
          <a:endParaRPr lang="en-US"/>
        </a:p>
      </dgm:t>
    </dgm:pt>
    <dgm:pt modelId="{CC55D982-1D04-EE45-9428-BA1335937811}">
      <dgm:prSet custT="1"/>
      <dgm:spPr/>
      <dgm:t>
        <a:bodyPr/>
        <a:lstStyle/>
        <a:p>
          <a:pPr rtl="0"/>
          <a:r>
            <a:rPr lang="en-US" sz="1400" b="0" dirty="0">
              <a:solidFill>
                <a:schemeClr val="tx1"/>
              </a:solidFill>
            </a:rPr>
            <a:t>Scientific basis:</a:t>
          </a:r>
          <a:endParaRPr lang="en-US" sz="1400" dirty="0">
            <a:solidFill>
              <a:schemeClr val="tx1"/>
            </a:solidFill>
          </a:endParaRPr>
        </a:p>
      </dgm:t>
    </dgm:pt>
    <dgm:pt modelId="{7DE686F6-6B53-CF4F-88D7-42A3266D5C74}" type="parTrans" cxnId="{836517A1-9280-FA45-8A6B-484DC763B1C8}">
      <dgm:prSet/>
      <dgm:spPr/>
      <dgm:t>
        <a:bodyPr/>
        <a:lstStyle/>
        <a:p>
          <a:endParaRPr lang="en-US"/>
        </a:p>
      </dgm:t>
    </dgm:pt>
    <dgm:pt modelId="{FF93376B-1E5B-1C46-9F7E-C49D386CAFE3}" type="sibTrans" cxnId="{836517A1-9280-FA45-8A6B-484DC763B1C8}">
      <dgm:prSet/>
      <dgm:spPr/>
      <dgm:t>
        <a:bodyPr/>
        <a:lstStyle/>
        <a:p>
          <a:endParaRPr lang="en-US"/>
        </a:p>
      </dgm:t>
    </dgm:pt>
    <dgm:pt modelId="{9B77ED8A-772F-CC46-A8B5-70E36376F73B}">
      <dgm:prSet custT="1"/>
      <dgm:spPr/>
      <dgm:t>
        <a:bodyPr/>
        <a:lstStyle/>
        <a:p>
          <a:pPr rtl="0"/>
          <a:r>
            <a:rPr lang="en-US" sz="1400" b="0" dirty="0">
              <a:solidFill>
                <a:schemeClr val="tx1"/>
              </a:solidFill>
            </a:rPr>
            <a:t>Essential Climate Variables as defined by GCOS </a:t>
          </a:r>
          <a:endParaRPr lang="en-US" sz="1400" dirty="0">
            <a:solidFill>
              <a:schemeClr val="tx1"/>
            </a:solidFill>
          </a:endParaRPr>
        </a:p>
      </dgm:t>
    </dgm:pt>
    <dgm:pt modelId="{F173DC42-76E0-2C41-B68D-7E17BC601E04}" type="parTrans" cxnId="{EEEC5A40-A6EA-0447-AA6B-780374B2B9CD}">
      <dgm:prSet/>
      <dgm:spPr/>
      <dgm:t>
        <a:bodyPr/>
        <a:lstStyle/>
        <a:p>
          <a:endParaRPr lang="en-US"/>
        </a:p>
      </dgm:t>
    </dgm:pt>
    <dgm:pt modelId="{7378E140-A994-764C-8BD6-A72988385F8F}" type="sibTrans" cxnId="{EEEC5A40-A6EA-0447-AA6B-780374B2B9CD}">
      <dgm:prSet/>
      <dgm:spPr/>
      <dgm:t>
        <a:bodyPr/>
        <a:lstStyle/>
        <a:p>
          <a:endParaRPr lang="en-US"/>
        </a:p>
      </dgm:t>
    </dgm:pt>
    <dgm:pt modelId="{F21ECE20-6026-4748-B657-DE84C893D8AB}">
      <dgm:prSet custT="1"/>
      <dgm:spPr/>
      <dgm:t>
        <a:bodyPr/>
        <a:lstStyle/>
        <a:p>
          <a:pPr rtl="0"/>
          <a:r>
            <a:rPr lang="en-US" sz="1400" b="0" dirty="0">
              <a:solidFill>
                <a:schemeClr val="tx1"/>
              </a:solidFill>
            </a:rPr>
            <a:t>GCOS Status Report and Implementation Plan</a:t>
          </a:r>
          <a:endParaRPr lang="en-US" sz="1400" dirty="0">
            <a:solidFill>
              <a:schemeClr val="tx1"/>
            </a:solidFill>
          </a:endParaRPr>
        </a:p>
      </dgm:t>
    </dgm:pt>
    <dgm:pt modelId="{FFE581FE-DEB2-EC45-A124-83BA523BD995}" type="parTrans" cxnId="{3019DEB9-D285-B645-82A7-1803C061F9D6}">
      <dgm:prSet/>
      <dgm:spPr/>
      <dgm:t>
        <a:bodyPr/>
        <a:lstStyle/>
        <a:p>
          <a:endParaRPr lang="en-US"/>
        </a:p>
      </dgm:t>
    </dgm:pt>
    <dgm:pt modelId="{20542C3A-DF70-974D-B7C3-8AD7436C5723}" type="sibTrans" cxnId="{3019DEB9-D285-B645-82A7-1803C061F9D6}">
      <dgm:prSet/>
      <dgm:spPr/>
      <dgm:t>
        <a:bodyPr/>
        <a:lstStyle/>
        <a:p>
          <a:endParaRPr lang="en-US"/>
        </a:p>
      </dgm:t>
    </dgm:pt>
    <dgm:pt modelId="{494647B1-2DE9-4344-92AE-81BB01FB59FF}">
      <dgm:prSet custT="1"/>
      <dgm:spPr/>
      <dgm:t>
        <a:bodyPr/>
        <a:lstStyle/>
        <a:p>
          <a:pPr rtl="0"/>
          <a:r>
            <a:rPr lang="en-US" sz="1400" b="0" dirty="0">
              <a:solidFill>
                <a:schemeClr val="tx1"/>
              </a:solidFill>
            </a:rPr>
            <a:t>IPCC, CMIP</a:t>
          </a:r>
          <a:endParaRPr lang="en-US" sz="1400" dirty="0">
            <a:solidFill>
              <a:schemeClr val="tx1"/>
            </a:solidFill>
          </a:endParaRPr>
        </a:p>
      </dgm:t>
    </dgm:pt>
    <dgm:pt modelId="{2F36686C-1BAB-7E42-9832-EF3E920C7673}" type="parTrans" cxnId="{D9721D71-23C8-FD4A-AD71-C81DB663A07F}">
      <dgm:prSet/>
      <dgm:spPr/>
      <dgm:t>
        <a:bodyPr/>
        <a:lstStyle/>
        <a:p>
          <a:endParaRPr lang="en-US"/>
        </a:p>
      </dgm:t>
    </dgm:pt>
    <dgm:pt modelId="{EDEA0D2E-B1A5-0C48-8B99-9C18ECB78204}" type="sibTrans" cxnId="{D9721D71-23C8-FD4A-AD71-C81DB663A07F}">
      <dgm:prSet/>
      <dgm:spPr/>
      <dgm:t>
        <a:bodyPr/>
        <a:lstStyle/>
        <a:p>
          <a:endParaRPr lang="en-US"/>
        </a:p>
      </dgm:t>
    </dgm:pt>
    <dgm:pt modelId="{A52DD198-716F-F345-A112-97D5A5B37C00}" type="pres">
      <dgm:prSet presAssocID="{81381233-AC79-3E4B-9074-2062DB85F177}" presName="linearFlow" presStyleCnt="0">
        <dgm:presLayoutVars>
          <dgm:dir/>
          <dgm:resizeHandles val="exact"/>
        </dgm:presLayoutVars>
      </dgm:prSet>
      <dgm:spPr/>
    </dgm:pt>
    <dgm:pt modelId="{229EFE18-CAEF-224F-8B72-2B2494EC696E}" type="pres">
      <dgm:prSet presAssocID="{CC55D982-1D04-EE45-9428-BA1335937811}" presName="composite" presStyleCnt="0"/>
      <dgm:spPr/>
    </dgm:pt>
    <dgm:pt modelId="{2FAEDB34-8EA3-0B43-9E85-7E588549A3D0}" type="pres">
      <dgm:prSet presAssocID="{CC55D982-1D04-EE45-9428-BA1335937811}" presName="imgShp" presStyleLbl="fgImgPlace1" presStyleIdx="0" presStyleCnt="1" custLinFactNeighborX="-57567"/>
      <dgm:spPr>
        <a:blipFill>
          <a:blip xmlns:r="http://schemas.openxmlformats.org/officeDocument/2006/relationships" r:embed="rId1" cstate="email">
            <a:extLst>
              <a:ext uri="{28A0092B-C50C-407E-A947-70E740481C1C}">
                <a14:useLocalDpi xmlns:a14="http://schemas.microsoft.com/office/drawing/2010/main" val="0"/>
              </a:ext>
            </a:extLst>
          </a:blip>
          <a:srcRect/>
          <a:stretch>
            <a:fillRect/>
          </a:stretch>
        </a:blipFill>
      </dgm:spPr>
    </dgm:pt>
    <dgm:pt modelId="{DEB64C4F-7E58-0946-9ACE-41B3F09AD6FE}" type="pres">
      <dgm:prSet presAssocID="{CC55D982-1D04-EE45-9428-BA1335937811}" presName="txShp" presStyleLbl="node1" presStyleIdx="0" presStyleCnt="1" custScaleX="93823" custScaleY="100000" custLinFactNeighborX="-4180" custLinFactNeighborY="-12709">
        <dgm:presLayoutVars>
          <dgm:bulletEnabled val="1"/>
        </dgm:presLayoutVars>
      </dgm:prSet>
      <dgm:spPr/>
    </dgm:pt>
  </dgm:ptLst>
  <dgm:cxnLst>
    <dgm:cxn modelId="{EEEC5A40-A6EA-0447-AA6B-780374B2B9CD}" srcId="{CC55D982-1D04-EE45-9428-BA1335937811}" destId="{9B77ED8A-772F-CC46-A8B5-70E36376F73B}" srcOrd="0" destOrd="0" parTransId="{F173DC42-76E0-2C41-B68D-7E17BC601E04}" sibTransId="{7378E140-A994-764C-8BD6-A72988385F8F}"/>
    <dgm:cxn modelId="{4BA84050-2271-4BAC-9B0F-3759B3A99985}" type="presOf" srcId="{494647B1-2DE9-4344-92AE-81BB01FB59FF}" destId="{DEB64C4F-7E58-0946-9ACE-41B3F09AD6FE}" srcOrd="0" destOrd="3" presId="urn:microsoft.com/office/officeart/2005/8/layout/vList3"/>
    <dgm:cxn modelId="{D9721D71-23C8-FD4A-AD71-C81DB663A07F}" srcId="{CC55D982-1D04-EE45-9428-BA1335937811}" destId="{494647B1-2DE9-4344-92AE-81BB01FB59FF}" srcOrd="2" destOrd="0" parTransId="{2F36686C-1BAB-7E42-9832-EF3E920C7673}" sibTransId="{EDEA0D2E-B1A5-0C48-8B99-9C18ECB78204}"/>
    <dgm:cxn modelId="{B3441D77-6E82-4F71-81B0-9A4EA37E0F3F}" type="presOf" srcId="{F21ECE20-6026-4748-B657-DE84C893D8AB}" destId="{DEB64C4F-7E58-0946-9ACE-41B3F09AD6FE}" srcOrd="0" destOrd="2" presId="urn:microsoft.com/office/officeart/2005/8/layout/vList3"/>
    <dgm:cxn modelId="{947E7598-514D-4A76-8F3F-69730059F247}" type="presOf" srcId="{81381233-AC79-3E4B-9074-2062DB85F177}" destId="{A52DD198-716F-F345-A112-97D5A5B37C00}" srcOrd="0" destOrd="0" presId="urn:microsoft.com/office/officeart/2005/8/layout/vList3"/>
    <dgm:cxn modelId="{4D7D5B9A-745D-422D-83E7-E3B1EE46EEFB}" type="presOf" srcId="{CC55D982-1D04-EE45-9428-BA1335937811}" destId="{DEB64C4F-7E58-0946-9ACE-41B3F09AD6FE}" srcOrd="0" destOrd="0" presId="urn:microsoft.com/office/officeart/2005/8/layout/vList3"/>
    <dgm:cxn modelId="{836517A1-9280-FA45-8A6B-484DC763B1C8}" srcId="{81381233-AC79-3E4B-9074-2062DB85F177}" destId="{CC55D982-1D04-EE45-9428-BA1335937811}" srcOrd="0" destOrd="0" parTransId="{7DE686F6-6B53-CF4F-88D7-42A3266D5C74}" sibTransId="{FF93376B-1E5B-1C46-9F7E-C49D386CAFE3}"/>
    <dgm:cxn modelId="{3019DEB9-D285-B645-82A7-1803C061F9D6}" srcId="{CC55D982-1D04-EE45-9428-BA1335937811}" destId="{F21ECE20-6026-4748-B657-DE84C893D8AB}" srcOrd="1" destOrd="0" parTransId="{FFE581FE-DEB2-EC45-A124-83BA523BD995}" sibTransId="{20542C3A-DF70-974D-B7C3-8AD7436C5723}"/>
    <dgm:cxn modelId="{6A5D07DB-B1D8-417D-90C3-CD75F867CA10}" type="presOf" srcId="{9B77ED8A-772F-CC46-A8B5-70E36376F73B}" destId="{DEB64C4F-7E58-0946-9ACE-41B3F09AD6FE}" srcOrd="0" destOrd="1" presId="urn:microsoft.com/office/officeart/2005/8/layout/vList3"/>
    <dgm:cxn modelId="{DBF93347-1D67-49FC-9291-6EA12C32AF57}" type="presParOf" srcId="{A52DD198-716F-F345-A112-97D5A5B37C00}" destId="{229EFE18-CAEF-224F-8B72-2B2494EC696E}" srcOrd="0" destOrd="0" presId="urn:microsoft.com/office/officeart/2005/8/layout/vList3"/>
    <dgm:cxn modelId="{34A8079E-8980-42A9-8D0A-746A21F3925D}" type="presParOf" srcId="{229EFE18-CAEF-224F-8B72-2B2494EC696E}" destId="{2FAEDB34-8EA3-0B43-9E85-7E588549A3D0}" srcOrd="0" destOrd="0" presId="urn:microsoft.com/office/officeart/2005/8/layout/vList3"/>
    <dgm:cxn modelId="{EC959591-9A8D-498C-891D-6354C6937DAB}" type="presParOf" srcId="{229EFE18-CAEF-224F-8B72-2B2494EC696E}" destId="{DEB64C4F-7E58-0946-9ACE-41B3F09AD6FE}"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8F7261-14AF-EF45-B6B9-2AC9FDDE2040}" type="doc">
      <dgm:prSet loTypeId="urn:microsoft.com/office/officeart/2005/8/layout/lProcess3" loCatId="" qsTypeId="urn:microsoft.com/office/officeart/2005/8/quickstyle/simple4" qsCatId="simple" csTypeId="urn:microsoft.com/office/officeart/2005/8/colors/accent1_2" csCatId="accent1" phldr="1"/>
      <dgm:spPr/>
      <dgm:t>
        <a:bodyPr/>
        <a:lstStyle/>
        <a:p>
          <a:endParaRPr lang="en-US"/>
        </a:p>
      </dgm:t>
    </dgm:pt>
    <dgm:pt modelId="{5B91477A-A1B8-6640-943F-FE9A4B9DD086}">
      <dgm:prSet phldrT="[Text]"/>
      <dgm:spPr/>
      <dgm:t>
        <a:bodyPr/>
        <a:lstStyle/>
        <a:p>
          <a:r>
            <a:rPr lang="en-US" dirty="0">
              <a:solidFill>
                <a:schemeClr val="tx1"/>
              </a:solidFill>
            </a:rPr>
            <a:t>Observations</a:t>
          </a:r>
        </a:p>
      </dgm:t>
    </dgm:pt>
    <dgm:pt modelId="{67956DF0-DDE9-864A-993B-14CA4A691F42}" type="parTrans" cxnId="{15453007-D5E8-0642-9C96-63E6210D2729}">
      <dgm:prSet/>
      <dgm:spPr/>
      <dgm:t>
        <a:bodyPr/>
        <a:lstStyle/>
        <a:p>
          <a:endParaRPr lang="en-US"/>
        </a:p>
      </dgm:t>
    </dgm:pt>
    <dgm:pt modelId="{5CC8EC82-D2C9-1541-B807-68025DA260E1}" type="sibTrans" cxnId="{15453007-D5E8-0642-9C96-63E6210D2729}">
      <dgm:prSet/>
      <dgm:spPr/>
      <dgm:t>
        <a:bodyPr/>
        <a:lstStyle/>
        <a:p>
          <a:endParaRPr lang="en-US"/>
        </a:p>
      </dgm:t>
    </dgm:pt>
    <dgm:pt modelId="{15CC5D97-9C1F-FD46-930A-DDD9B70B8EF3}">
      <dgm:prSet phldrT="[Text]"/>
      <dgm:spPr/>
      <dgm:t>
        <a:bodyPr/>
        <a:lstStyle/>
        <a:p>
          <a:r>
            <a:rPr lang="en-US" b="0" dirty="0">
              <a:solidFill>
                <a:srgbClr val="00B050"/>
              </a:solidFill>
            </a:rPr>
            <a:t>Global estimates of ECVs from satellite and in-situ observations</a:t>
          </a:r>
        </a:p>
      </dgm:t>
    </dgm:pt>
    <dgm:pt modelId="{60ADA425-62D2-E344-9F04-ED5764F60BD3}" type="parTrans" cxnId="{4EDA443D-676E-BE41-B60B-2AB9D851760C}">
      <dgm:prSet/>
      <dgm:spPr/>
      <dgm:t>
        <a:bodyPr/>
        <a:lstStyle/>
        <a:p>
          <a:endParaRPr lang="en-US"/>
        </a:p>
      </dgm:t>
    </dgm:pt>
    <dgm:pt modelId="{87A47A8F-811B-104E-A1EC-70625A7920A6}" type="sibTrans" cxnId="{4EDA443D-676E-BE41-B60B-2AB9D851760C}">
      <dgm:prSet/>
      <dgm:spPr/>
      <dgm:t>
        <a:bodyPr/>
        <a:lstStyle/>
        <a:p>
          <a:endParaRPr lang="en-US"/>
        </a:p>
      </dgm:t>
    </dgm:pt>
    <dgm:pt modelId="{06237953-84F9-C54A-8A4C-3AF0846454F1}">
      <dgm:prSet phldrT="[Text]"/>
      <dgm:spPr/>
      <dgm:t>
        <a:bodyPr/>
        <a:lstStyle/>
        <a:p>
          <a:r>
            <a:rPr lang="en-US" dirty="0">
              <a:solidFill>
                <a:srgbClr val="00B050"/>
              </a:solidFill>
            </a:rPr>
            <a:t>Reprocessed CDRs, </a:t>
          </a:r>
          <a:r>
            <a:rPr lang="en-US" dirty="0">
              <a:solidFill>
                <a:srgbClr val="344478"/>
              </a:solidFill>
            </a:rPr>
            <a:t>reference observations</a:t>
          </a:r>
        </a:p>
      </dgm:t>
    </dgm:pt>
    <dgm:pt modelId="{5B237216-27D4-F541-85C3-86C0CE070037}" type="parTrans" cxnId="{DCBC86E2-7357-8342-85A2-F2B3FCFD8209}">
      <dgm:prSet/>
      <dgm:spPr/>
      <dgm:t>
        <a:bodyPr/>
        <a:lstStyle/>
        <a:p>
          <a:endParaRPr lang="en-US"/>
        </a:p>
      </dgm:t>
    </dgm:pt>
    <dgm:pt modelId="{97D3EBB4-73A3-5948-BD31-732C09A74645}" type="sibTrans" cxnId="{DCBC86E2-7357-8342-85A2-F2B3FCFD8209}">
      <dgm:prSet/>
      <dgm:spPr/>
      <dgm:t>
        <a:bodyPr/>
        <a:lstStyle/>
        <a:p>
          <a:endParaRPr lang="en-US"/>
        </a:p>
      </dgm:t>
    </dgm:pt>
    <dgm:pt modelId="{411EE1DB-FDB3-F54E-90E5-FE50FA40DB3C}">
      <dgm:prSet phldrT="[Text]"/>
      <dgm:spPr/>
      <dgm:t>
        <a:bodyPr/>
        <a:lstStyle/>
        <a:p>
          <a:r>
            <a:rPr lang="en-US" dirty="0">
              <a:solidFill>
                <a:schemeClr val="tx1"/>
              </a:solidFill>
            </a:rPr>
            <a:t>Climate reanalysis</a:t>
          </a:r>
        </a:p>
      </dgm:t>
    </dgm:pt>
    <dgm:pt modelId="{83436C58-D2F2-7648-A0F3-F48303BCA79A}" type="parTrans" cxnId="{4A354259-B183-334A-A623-9004CC1BD3DB}">
      <dgm:prSet/>
      <dgm:spPr/>
      <dgm:t>
        <a:bodyPr/>
        <a:lstStyle/>
        <a:p>
          <a:endParaRPr lang="en-US"/>
        </a:p>
      </dgm:t>
    </dgm:pt>
    <dgm:pt modelId="{1609C1AA-6928-5B4D-AFEB-C3DBABDCA1B8}" type="sibTrans" cxnId="{4A354259-B183-334A-A623-9004CC1BD3DB}">
      <dgm:prSet/>
      <dgm:spPr/>
      <dgm:t>
        <a:bodyPr/>
        <a:lstStyle/>
        <a:p>
          <a:endParaRPr lang="en-US"/>
        </a:p>
      </dgm:t>
    </dgm:pt>
    <dgm:pt modelId="{9F2B372C-7F0A-A44C-8E56-A60B098DFBE0}">
      <dgm:prSet phldrT="[Text]"/>
      <dgm:spPr/>
      <dgm:t>
        <a:bodyPr/>
        <a:lstStyle/>
        <a:p>
          <a:r>
            <a:rPr lang="en-US" dirty="0">
              <a:solidFill>
                <a:srgbClr val="00B050"/>
              </a:solidFill>
            </a:rPr>
            <a:t>Global atmosphere, ocean, land</a:t>
          </a:r>
        </a:p>
      </dgm:t>
    </dgm:pt>
    <dgm:pt modelId="{9C310F0D-3B94-DE49-A15A-AA0B6C108E52}" type="parTrans" cxnId="{F29B388B-BFB1-4A42-BE4B-DAC73FFD0A73}">
      <dgm:prSet/>
      <dgm:spPr/>
      <dgm:t>
        <a:bodyPr/>
        <a:lstStyle/>
        <a:p>
          <a:endParaRPr lang="en-US"/>
        </a:p>
      </dgm:t>
    </dgm:pt>
    <dgm:pt modelId="{2C28C895-30D8-3A41-BC0B-5C9B768AF294}" type="sibTrans" cxnId="{F29B388B-BFB1-4A42-BE4B-DAC73FFD0A73}">
      <dgm:prSet/>
      <dgm:spPr/>
      <dgm:t>
        <a:bodyPr/>
        <a:lstStyle/>
        <a:p>
          <a:endParaRPr lang="en-US"/>
        </a:p>
      </dgm:t>
    </dgm:pt>
    <dgm:pt modelId="{E4E973F8-8A56-9F4B-8234-17AD49D2542F}">
      <dgm:prSet phldrT="[Text]"/>
      <dgm:spPr/>
      <dgm:t>
        <a:bodyPr/>
        <a:lstStyle/>
        <a:p>
          <a:r>
            <a:rPr lang="en-US" dirty="0">
              <a:solidFill>
                <a:srgbClr val="344478"/>
              </a:solidFill>
            </a:rPr>
            <a:t>Regional reanalysis for Europe &amp; Arctic</a:t>
          </a:r>
        </a:p>
      </dgm:t>
    </dgm:pt>
    <dgm:pt modelId="{10834476-AC6D-784D-9A45-7617106838E7}" type="parTrans" cxnId="{20B11E4E-5121-B447-9B5F-C3F316B2519D}">
      <dgm:prSet/>
      <dgm:spPr/>
      <dgm:t>
        <a:bodyPr/>
        <a:lstStyle/>
        <a:p>
          <a:endParaRPr lang="en-US"/>
        </a:p>
      </dgm:t>
    </dgm:pt>
    <dgm:pt modelId="{ADB06B23-3970-E747-8C51-675F13974854}" type="sibTrans" cxnId="{20B11E4E-5121-B447-9B5F-C3F316B2519D}">
      <dgm:prSet/>
      <dgm:spPr/>
      <dgm:t>
        <a:bodyPr/>
        <a:lstStyle/>
        <a:p>
          <a:endParaRPr lang="en-US"/>
        </a:p>
      </dgm:t>
    </dgm:pt>
    <dgm:pt modelId="{6D845765-D39C-F348-9A3F-6EE2CE5B0FBF}">
      <dgm:prSet phldrT="[Text]"/>
      <dgm:spPr/>
      <dgm:t>
        <a:bodyPr/>
        <a:lstStyle/>
        <a:p>
          <a:r>
            <a:rPr lang="en-US" dirty="0">
              <a:solidFill>
                <a:schemeClr val="tx1"/>
              </a:solidFill>
            </a:rPr>
            <a:t>Model output</a:t>
          </a:r>
        </a:p>
      </dgm:t>
    </dgm:pt>
    <dgm:pt modelId="{DA5635E9-558A-2248-8DBE-D44149DCA141}" type="parTrans" cxnId="{E9274965-E096-FD4A-95FD-6C3D5D684EFA}">
      <dgm:prSet/>
      <dgm:spPr/>
      <dgm:t>
        <a:bodyPr/>
        <a:lstStyle/>
        <a:p>
          <a:endParaRPr lang="en-US"/>
        </a:p>
      </dgm:t>
    </dgm:pt>
    <dgm:pt modelId="{CD64C363-8904-9040-98BF-7AD534C0F6F3}" type="sibTrans" cxnId="{E9274965-E096-FD4A-95FD-6C3D5D684EFA}">
      <dgm:prSet/>
      <dgm:spPr/>
      <dgm:t>
        <a:bodyPr/>
        <a:lstStyle/>
        <a:p>
          <a:endParaRPr lang="en-US"/>
        </a:p>
      </dgm:t>
    </dgm:pt>
    <dgm:pt modelId="{38AC9810-007F-0441-8AAC-4DF5D3CAAEED}">
      <dgm:prSet phldrT="[Text]"/>
      <dgm:spPr/>
      <dgm:t>
        <a:bodyPr/>
        <a:lstStyle/>
        <a:p>
          <a:r>
            <a:rPr lang="en-US" dirty="0">
              <a:solidFill>
                <a:srgbClr val="00B050"/>
              </a:solidFill>
            </a:rPr>
            <a:t>Multi-model seasonal forecast products</a:t>
          </a:r>
        </a:p>
      </dgm:t>
    </dgm:pt>
    <dgm:pt modelId="{D3F70555-C8AC-D34B-A24E-7B0E05F21468}" type="parTrans" cxnId="{FC5A2740-359A-5C42-B906-A7CC997C6BCF}">
      <dgm:prSet/>
      <dgm:spPr/>
      <dgm:t>
        <a:bodyPr/>
        <a:lstStyle/>
        <a:p>
          <a:endParaRPr lang="en-US"/>
        </a:p>
      </dgm:t>
    </dgm:pt>
    <dgm:pt modelId="{0B4ECB1A-FDFD-1043-8269-20892ECA794F}" type="sibTrans" cxnId="{FC5A2740-359A-5C42-B906-A7CC997C6BCF}">
      <dgm:prSet/>
      <dgm:spPr/>
      <dgm:t>
        <a:bodyPr/>
        <a:lstStyle/>
        <a:p>
          <a:endParaRPr lang="en-US"/>
        </a:p>
      </dgm:t>
    </dgm:pt>
    <dgm:pt modelId="{964175FF-BAAE-D942-B062-DBDA83351A0D}">
      <dgm:prSet phldrT="[Text]"/>
      <dgm:spPr/>
      <dgm:t>
        <a:bodyPr/>
        <a:lstStyle/>
        <a:p>
          <a:r>
            <a:rPr lang="en-US" dirty="0">
              <a:solidFill>
                <a:srgbClr val="00B050"/>
              </a:solidFill>
            </a:rPr>
            <a:t>Access to CMIP data and products (global and regional)</a:t>
          </a:r>
        </a:p>
      </dgm:t>
    </dgm:pt>
    <dgm:pt modelId="{3F50CE98-D39F-344E-83FD-9376D9485A01}" type="parTrans" cxnId="{96AE497D-FAA6-7F4D-9B29-F63FF1E20EE6}">
      <dgm:prSet/>
      <dgm:spPr/>
      <dgm:t>
        <a:bodyPr/>
        <a:lstStyle/>
        <a:p>
          <a:endParaRPr lang="en-US"/>
        </a:p>
      </dgm:t>
    </dgm:pt>
    <dgm:pt modelId="{2EE67AEE-2C91-FF48-B204-3A91B9070025}" type="sibTrans" cxnId="{96AE497D-FAA6-7F4D-9B29-F63FF1E20EE6}">
      <dgm:prSet/>
      <dgm:spPr/>
      <dgm:t>
        <a:bodyPr/>
        <a:lstStyle/>
        <a:p>
          <a:endParaRPr lang="en-US"/>
        </a:p>
      </dgm:t>
    </dgm:pt>
    <dgm:pt modelId="{0F5A609F-9579-1145-93FB-F5D11F53CEDF}">
      <dgm:prSet phldrT="[Text]" custT="1"/>
      <dgm:spPr/>
      <dgm:t>
        <a:bodyPr/>
        <a:lstStyle/>
        <a:p>
          <a:r>
            <a:rPr lang="en-US" sz="1000" dirty="0">
              <a:solidFill>
                <a:srgbClr val="00B050"/>
              </a:solidFill>
            </a:rPr>
            <a:t>Support for data rescue</a:t>
          </a:r>
          <a:r>
            <a:rPr lang="en-US" sz="1000" dirty="0">
              <a:solidFill>
                <a:srgbClr val="344478"/>
              </a:solidFill>
            </a:rPr>
            <a:t>, climate data collections</a:t>
          </a:r>
        </a:p>
      </dgm:t>
    </dgm:pt>
    <dgm:pt modelId="{300B1B5B-1737-6447-AC34-542EFEC4D6BC}" type="parTrans" cxnId="{7911E785-96A2-DC40-A0E5-5DCBD152750C}">
      <dgm:prSet/>
      <dgm:spPr/>
      <dgm:t>
        <a:bodyPr/>
        <a:lstStyle/>
        <a:p>
          <a:endParaRPr lang="en-US"/>
        </a:p>
      </dgm:t>
    </dgm:pt>
    <dgm:pt modelId="{F26A57B4-BE3C-664E-8FC7-5580315A3135}" type="sibTrans" cxnId="{7911E785-96A2-DC40-A0E5-5DCBD152750C}">
      <dgm:prSet/>
      <dgm:spPr/>
      <dgm:t>
        <a:bodyPr/>
        <a:lstStyle/>
        <a:p>
          <a:endParaRPr lang="en-US"/>
        </a:p>
      </dgm:t>
    </dgm:pt>
    <dgm:pt modelId="{79F110D1-AEF9-8043-BACD-1AF1967943F0}">
      <dgm:prSet phldrT="[Text]"/>
      <dgm:spPr/>
      <dgm:t>
        <a:bodyPr/>
        <a:lstStyle/>
        <a:p>
          <a:r>
            <a:rPr lang="en-US" dirty="0">
              <a:solidFill>
                <a:srgbClr val="FF0000"/>
              </a:solidFill>
            </a:rPr>
            <a:t>Coupled climate reanalysis for 100 years</a:t>
          </a:r>
        </a:p>
      </dgm:t>
    </dgm:pt>
    <dgm:pt modelId="{91BB5870-BF68-B74D-871C-6263597BC2A2}" type="parTrans" cxnId="{B54B2ADB-407E-3746-81CD-920914A806BC}">
      <dgm:prSet/>
      <dgm:spPr/>
      <dgm:t>
        <a:bodyPr/>
        <a:lstStyle/>
        <a:p>
          <a:endParaRPr lang="en-US"/>
        </a:p>
      </dgm:t>
    </dgm:pt>
    <dgm:pt modelId="{277E45F6-7F7F-8D4C-A33C-4FA919E2E355}" type="sibTrans" cxnId="{B54B2ADB-407E-3746-81CD-920914A806BC}">
      <dgm:prSet/>
      <dgm:spPr/>
      <dgm:t>
        <a:bodyPr/>
        <a:lstStyle/>
        <a:p>
          <a:endParaRPr lang="en-US"/>
        </a:p>
      </dgm:t>
    </dgm:pt>
    <dgm:pt modelId="{E54EE345-801D-5B45-A24A-FBDC62F0DE61}">
      <dgm:prSet phldrT="[Text]"/>
      <dgm:spPr/>
      <dgm:t>
        <a:bodyPr/>
        <a:lstStyle/>
        <a:p>
          <a:r>
            <a:rPr lang="en-US" dirty="0">
              <a:solidFill>
                <a:srgbClr val="00B050"/>
              </a:solidFill>
            </a:rPr>
            <a:t>Reference set of climate projections for Europe</a:t>
          </a:r>
        </a:p>
      </dgm:t>
    </dgm:pt>
    <dgm:pt modelId="{E7BF0476-2D90-0E4B-806C-B8AE76237DEE}" type="parTrans" cxnId="{643D0894-0C15-674C-8628-D5AE16E257B9}">
      <dgm:prSet/>
      <dgm:spPr/>
      <dgm:t>
        <a:bodyPr/>
        <a:lstStyle/>
        <a:p>
          <a:endParaRPr lang="en-US"/>
        </a:p>
      </dgm:t>
    </dgm:pt>
    <dgm:pt modelId="{A51F5806-4A0F-0F46-845B-DA086F8FCCD0}" type="sibTrans" cxnId="{643D0894-0C15-674C-8628-D5AE16E257B9}">
      <dgm:prSet/>
      <dgm:spPr/>
      <dgm:t>
        <a:bodyPr/>
        <a:lstStyle/>
        <a:p>
          <a:endParaRPr lang="en-US"/>
        </a:p>
      </dgm:t>
    </dgm:pt>
    <dgm:pt modelId="{84A8A471-83D1-3048-ACEE-4C58D5095D14}" type="pres">
      <dgm:prSet presAssocID="{B58F7261-14AF-EF45-B6B9-2AC9FDDE2040}" presName="Name0" presStyleCnt="0">
        <dgm:presLayoutVars>
          <dgm:chPref val="3"/>
          <dgm:dir/>
          <dgm:animLvl val="lvl"/>
          <dgm:resizeHandles/>
        </dgm:presLayoutVars>
      </dgm:prSet>
      <dgm:spPr/>
    </dgm:pt>
    <dgm:pt modelId="{4A90E7DB-1237-E342-8AF9-442039CA5B5A}" type="pres">
      <dgm:prSet presAssocID="{5B91477A-A1B8-6640-943F-FE9A4B9DD086}" presName="horFlow" presStyleCnt="0"/>
      <dgm:spPr/>
    </dgm:pt>
    <dgm:pt modelId="{D85A7DE6-F190-5F40-9C56-60A0313D07DE}" type="pres">
      <dgm:prSet presAssocID="{5B91477A-A1B8-6640-943F-FE9A4B9DD086}" presName="bigChev" presStyleLbl="node1" presStyleIdx="0" presStyleCnt="3" custScaleX="85228" custLinFactNeighborX="-50445"/>
      <dgm:spPr/>
    </dgm:pt>
    <dgm:pt modelId="{B2B30B26-CF0A-ED42-B303-E0A71160D278}" type="pres">
      <dgm:prSet presAssocID="{60ADA425-62D2-E344-9F04-ED5764F60BD3}" presName="parTrans" presStyleCnt="0"/>
      <dgm:spPr/>
    </dgm:pt>
    <dgm:pt modelId="{B97CBD24-464C-434F-9C34-99C422E0397F}" type="pres">
      <dgm:prSet presAssocID="{15CC5D97-9C1F-FD46-930A-DDD9B70B8EF3}" presName="node" presStyleLbl="alignAccFollowNode1" presStyleIdx="0" presStyleCnt="9">
        <dgm:presLayoutVars>
          <dgm:bulletEnabled val="1"/>
        </dgm:presLayoutVars>
      </dgm:prSet>
      <dgm:spPr/>
    </dgm:pt>
    <dgm:pt modelId="{D92F2AC4-C69B-BE45-A79E-95B2D9DCD15A}" type="pres">
      <dgm:prSet presAssocID="{87A47A8F-811B-104E-A1EC-70625A7920A6}" presName="sibTrans" presStyleCnt="0"/>
      <dgm:spPr/>
    </dgm:pt>
    <dgm:pt modelId="{0F5F9681-6039-CC4A-A4DC-A9E94C4A9DC3}" type="pres">
      <dgm:prSet presAssocID="{06237953-84F9-C54A-8A4C-3AF0846454F1}" presName="node" presStyleLbl="alignAccFollowNode1" presStyleIdx="1" presStyleCnt="9">
        <dgm:presLayoutVars>
          <dgm:bulletEnabled val="1"/>
        </dgm:presLayoutVars>
      </dgm:prSet>
      <dgm:spPr/>
    </dgm:pt>
    <dgm:pt modelId="{0324418E-51C3-DF4D-8787-50958FC0578D}" type="pres">
      <dgm:prSet presAssocID="{97D3EBB4-73A3-5948-BD31-732C09A74645}" presName="sibTrans" presStyleCnt="0"/>
      <dgm:spPr/>
    </dgm:pt>
    <dgm:pt modelId="{2E7D906C-CA4B-0141-9F15-F69B121F5243}" type="pres">
      <dgm:prSet presAssocID="{0F5A609F-9579-1145-93FB-F5D11F53CEDF}" presName="node" presStyleLbl="alignAccFollowNode1" presStyleIdx="2" presStyleCnt="9">
        <dgm:presLayoutVars>
          <dgm:bulletEnabled val="1"/>
        </dgm:presLayoutVars>
      </dgm:prSet>
      <dgm:spPr/>
    </dgm:pt>
    <dgm:pt modelId="{73B28732-D0CC-C842-87FC-627835B577A6}" type="pres">
      <dgm:prSet presAssocID="{5B91477A-A1B8-6640-943F-FE9A4B9DD086}" presName="vSp" presStyleCnt="0"/>
      <dgm:spPr/>
    </dgm:pt>
    <dgm:pt modelId="{7E7361FC-6118-024C-854C-672F6355E6A0}" type="pres">
      <dgm:prSet presAssocID="{411EE1DB-FDB3-F54E-90E5-FE50FA40DB3C}" presName="horFlow" presStyleCnt="0"/>
      <dgm:spPr/>
    </dgm:pt>
    <dgm:pt modelId="{5543B7F5-541D-E245-B87D-99AC01019E9E}" type="pres">
      <dgm:prSet presAssocID="{411EE1DB-FDB3-F54E-90E5-FE50FA40DB3C}" presName="bigChev" presStyleLbl="node1" presStyleIdx="1" presStyleCnt="3" custScaleX="73749" custLinFactNeighborX="-53808"/>
      <dgm:spPr/>
    </dgm:pt>
    <dgm:pt modelId="{15E3420D-AC84-5E46-8252-48DD2C990D38}" type="pres">
      <dgm:prSet presAssocID="{9C310F0D-3B94-DE49-A15A-AA0B6C108E52}" presName="parTrans" presStyleCnt="0"/>
      <dgm:spPr/>
    </dgm:pt>
    <dgm:pt modelId="{E07D18E2-AB66-2349-90BD-F6A374687CB2}" type="pres">
      <dgm:prSet presAssocID="{9F2B372C-7F0A-A44C-8E56-A60B098DFBE0}" presName="node" presStyleLbl="alignAccFollowNode1" presStyleIdx="3" presStyleCnt="9" custScaleX="117225">
        <dgm:presLayoutVars>
          <dgm:bulletEnabled val="1"/>
        </dgm:presLayoutVars>
      </dgm:prSet>
      <dgm:spPr/>
    </dgm:pt>
    <dgm:pt modelId="{C3A306E1-5442-9C44-A922-C302BFA74156}" type="pres">
      <dgm:prSet presAssocID="{2C28C895-30D8-3A41-BC0B-5C9B768AF294}" presName="sibTrans" presStyleCnt="0"/>
      <dgm:spPr/>
    </dgm:pt>
    <dgm:pt modelId="{1603B95A-E63C-D543-8D28-53012CA1B151}" type="pres">
      <dgm:prSet presAssocID="{E4E973F8-8A56-9F4B-8234-17AD49D2542F}" presName="node" presStyleLbl="alignAccFollowNode1" presStyleIdx="4" presStyleCnt="9">
        <dgm:presLayoutVars>
          <dgm:bulletEnabled val="1"/>
        </dgm:presLayoutVars>
      </dgm:prSet>
      <dgm:spPr/>
    </dgm:pt>
    <dgm:pt modelId="{4C7F7AD4-980B-984C-90F5-30B9125D902B}" type="pres">
      <dgm:prSet presAssocID="{ADB06B23-3970-E747-8C51-675F13974854}" presName="sibTrans" presStyleCnt="0"/>
      <dgm:spPr/>
    </dgm:pt>
    <dgm:pt modelId="{B2E6AE8E-82ED-BC48-A7EE-09A82526DE22}" type="pres">
      <dgm:prSet presAssocID="{79F110D1-AEF9-8043-BACD-1AF1967943F0}" presName="node" presStyleLbl="alignAccFollowNode1" presStyleIdx="5" presStyleCnt="9">
        <dgm:presLayoutVars>
          <dgm:bulletEnabled val="1"/>
        </dgm:presLayoutVars>
      </dgm:prSet>
      <dgm:spPr/>
    </dgm:pt>
    <dgm:pt modelId="{A900B2C6-F595-654D-9C8A-8403D24AC71F}" type="pres">
      <dgm:prSet presAssocID="{411EE1DB-FDB3-F54E-90E5-FE50FA40DB3C}" presName="vSp" presStyleCnt="0"/>
      <dgm:spPr/>
    </dgm:pt>
    <dgm:pt modelId="{25206F3C-7AA1-7E44-9FE9-FC4889599E7C}" type="pres">
      <dgm:prSet presAssocID="{6D845765-D39C-F348-9A3F-6EE2CE5B0FBF}" presName="horFlow" presStyleCnt="0"/>
      <dgm:spPr/>
    </dgm:pt>
    <dgm:pt modelId="{3A08A768-0F8B-3E47-92F8-E3F642B3FA1B}" type="pres">
      <dgm:prSet presAssocID="{6D845765-D39C-F348-9A3F-6EE2CE5B0FBF}" presName="bigChev" presStyleLbl="node1" presStyleIdx="2" presStyleCnt="3" custScaleX="60113" custLinFactNeighborX="-47082"/>
      <dgm:spPr/>
    </dgm:pt>
    <dgm:pt modelId="{7EA11E75-DC59-FB49-93E1-E835448F3183}" type="pres">
      <dgm:prSet presAssocID="{D3F70555-C8AC-D34B-A24E-7B0E05F21468}" presName="parTrans" presStyleCnt="0"/>
      <dgm:spPr/>
    </dgm:pt>
    <dgm:pt modelId="{D8E99B94-590E-F84F-8CBE-609D022B926A}" type="pres">
      <dgm:prSet presAssocID="{38AC9810-007F-0441-8AAC-4DF5D3CAAEED}" presName="node" presStyleLbl="alignAccFollowNode1" presStyleIdx="6" presStyleCnt="9" custScaleX="120212">
        <dgm:presLayoutVars>
          <dgm:bulletEnabled val="1"/>
        </dgm:presLayoutVars>
      </dgm:prSet>
      <dgm:spPr/>
    </dgm:pt>
    <dgm:pt modelId="{20262A95-00FE-B44A-A0F0-6A9A22F48058}" type="pres">
      <dgm:prSet presAssocID="{0B4ECB1A-FDFD-1043-8269-20892ECA794F}" presName="sibTrans" presStyleCnt="0"/>
      <dgm:spPr/>
    </dgm:pt>
    <dgm:pt modelId="{8FC400B5-0B17-EF44-8448-4A21415A0A2C}" type="pres">
      <dgm:prSet presAssocID="{964175FF-BAAE-D942-B062-DBDA83351A0D}" presName="node" presStyleLbl="alignAccFollowNode1" presStyleIdx="7" presStyleCnt="9">
        <dgm:presLayoutVars>
          <dgm:bulletEnabled val="1"/>
        </dgm:presLayoutVars>
      </dgm:prSet>
      <dgm:spPr/>
    </dgm:pt>
    <dgm:pt modelId="{EEA5F2EA-A59E-EE42-BB09-EA8FBDAD52D7}" type="pres">
      <dgm:prSet presAssocID="{2EE67AEE-2C91-FF48-B204-3A91B9070025}" presName="sibTrans" presStyleCnt="0"/>
      <dgm:spPr/>
    </dgm:pt>
    <dgm:pt modelId="{337ABAA6-5304-3745-B373-3D8E4DD2764F}" type="pres">
      <dgm:prSet presAssocID="{E54EE345-801D-5B45-A24A-FBDC62F0DE61}" presName="node" presStyleLbl="alignAccFollowNode1" presStyleIdx="8" presStyleCnt="9" custScaleX="113580">
        <dgm:presLayoutVars>
          <dgm:bulletEnabled val="1"/>
        </dgm:presLayoutVars>
      </dgm:prSet>
      <dgm:spPr/>
    </dgm:pt>
  </dgm:ptLst>
  <dgm:cxnLst>
    <dgm:cxn modelId="{15453007-D5E8-0642-9C96-63E6210D2729}" srcId="{B58F7261-14AF-EF45-B6B9-2AC9FDDE2040}" destId="{5B91477A-A1B8-6640-943F-FE9A4B9DD086}" srcOrd="0" destOrd="0" parTransId="{67956DF0-DDE9-864A-993B-14CA4A691F42}" sibTransId="{5CC8EC82-D2C9-1541-B807-68025DA260E1}"/>
    <dgm:cxn modelId="{99137108-A208-47DD-B087-1470CE2382E3}" type="presOf" srcId="{5B91477A-A1B8-6640-943F-FE9A4B9DD086}" destId="{D85A7DE6-F190-5F40-9C56-60A0313D07DE}" srcOrd="0" destOrd="0" presId="urn:microsoft.com/office/officeart/2005/8/layout/lProcess3"/>
    <dgm:cxn modelId="{4A29831B-FF9F-4E7B-A432-FD668B0E5CCA}" type="presOf" srcId="{15CC5D97-9C1F-FD46-930A-DDD9B70B8EF3}" destId="{B97CBD24-464C-434F-9C34-99C422E0397F}" srcOrd="0" destOrd="0" presId="urn:microsoft.com/office/officeart/2005/8/layout/lProcess3"/>
    <dgm:cxn modelId="{8E4A0925-976B-4A27-8418-E99DE5820CBC}" type="presOf" srcId="{964175FF-BAAE-D942-B062-DBDA83351A0D}" destId="{8FC400B5-0B17-EF44-8448-4A21415A0A2C}" srcOrd="0" destOrd="0" presId="urn:microsoft.com/office/officeart/2005/8/layout/lProcess3"/>
    <dgm:cxn modelId="{4EDA443D-676E-BE41-B60B-2AB9D851760C}" srcId="{5B91477A-A1B8-6640-943F-FE9A4B9DD086}" destId="{15CC5D97-9C1F-FD46-930A-DDD9B70B8EF3}" srcOrd="0" destOrd="0" parTransId="{60ADA425-62D2-E344-9F04-ED5764F60BD3}" sibTransId="{87A47A8F-811B-104E-A1EC-70625A7920A6}"/>
    <dgm:cxn modelId="{FC5A2740-359A-5C42-B906-A7CC997C6BCF}" srcId="{6D845765-D39C-F348-9A3F-6EE2CE5B0FBF}" destId="{38AC9810-007F-0441-8AAC-4DF5D3CAAEED}" srcOrd="0" destOrd="0" parTransId="{D3F70555-C8AC-D34B-A24E-7B0E05F21468}" sibTransId="{0B4ECB1A-FDFD-1043-8269-20892ECA794F}"/>
    <dgm:cxn modelId="{E9274965-E096-FD4A-95FD-6C3D5D684EFA}" srcId="{B58F7261-14AF-EF45-B6B9-2AC9FDDE2040}" destId="{6D845765-D39C-F348-9A3F-6EE2CE5B0FBF}" srcOrd="2" destOrd="0" parTransId="{DA5635E9-558A-2248-8DBE-D44149DCA141}" sibTransId="{CD64C363-8904-9040-98BF-7AD534C0F6F3}"/>
    <dgm:cxn modelId="{20B11E4E-5121-B447-9B5F-C3F316B2519D}" srcId="{411EE1DB-FDB3-F54E-90E5-FE50FA40DB3C}" destId="{E4E973F8-8A56-9F4B-8234-17AD49D2542F}" srcOrd="1" destOrd="0" parTransId="{10834476-AC6D-784D-9A45-7617106838E7}" sibTransId="{ADB06B23-3970-E747-8C51-675F13974854}"/>
    <dgm:cxn modelId="{4A354259-B183-334A-A623-9004CC1BD3DB}" srcId="{B58F7261-14AF-EF45-B6B9-2AC9FDDE2040}" destId="{411EE1DB-FDB3-F54E-90E5-FE50FA40DB3C}" srcOrd="1" destOrd="0" parTransId="{83436C58-D2F2-7648-A0F3-F48303BCA79A}" sibTransId="{1609C1AA-6928-5B4D-AFEB-C3DBABDCA1B8}"/>
    <dgm:cxn modelId="{96AE497D-FAA6-7F4D-9B29-F63FF1E20EE6}" srcId="{6D845765-D39C-F348-9A3F-6EE2CE5B0FBF}" destId="{964175FF-BAAE-D942-B062-DBDA83351A0D}" srcOrd="1" destOrd="0" parTransId="{3F50CE98-D39F-344E-83FD-9376D9485A01}" sibTransId="{2EE67AEE-2C91-FF48-B204-3A91B9070025}"/>
    <dgm:cxn modelId="{7911E785-96A2-DC40-A0E5-5DCBD152750C}" srcId="{5B91477A-A1B8-6640-943F-FE9A4B9DD086}" destId="{0F5A609F-9579-1145-93FB-F5D11F53CEDF}" srcOrd="2" destOrd="0" parTransId="{300B1B5B-1737-6447-AC34-542EFEC4D6BC}" sibTransId="{F26A57B4-BE3C-664E-8FC7-5580315A3135}"/>
    <dgm:cxn modelId="{0C4D8A86-6731-4592-94BD-894A2C9814ED}" type="presOf" srcId="{6D845765-D39C-F348-9A3F-6EE2CE5B0FBF}" destId="{3A08A768-0F8B-3E47-92F8-E3F642B3FA1B}" srcOrd="0" destOrd="0" presId="urn:microsoft.com/office/officeart/2005/8/layout/lProcess3"/>
    <dgm:cxn modelId="{F29B388B-BFB1-4A42-BE4B-DAC73FFD0A73}" srcId="{411EE1DB-FDB3-F54E-90E5-FE50FA40DB3C}" destId="{9F2B372C-7F0A-A44C-8E56-A60B098DFBE0}" srcOrd="0" destOrd="0" parTransId="{9C310F0D-3B94-DE49-A15A-AA0B6C108E52}" sibTransId="{2C28C895-30D8-3A41-BC0B-5C9B768AF294}"/>
    <dgm:cxn modelId="{643D0894-0C15-674C-8628-D5AE16E257B9}" srcId="{6D845765-D39C-F348-9A3F-6EE2CE5B0FBF}" destId="{E54EE345-801D-5B45-A24A-FBDC62F0DE61}" srcOrd="2" destOrd="0" parTransId="{E7BF0476-2D90-0E4B-806C-B8AE76237DEE}" sibTransId="{A51F5806-4A0F-0F46-845B-DA086F8FCCD0}"/>
    <dgm:cxn modelId="{A29828A1-2453-4A22-8F33-BD552AE6C3F1}" type="presOf" srcId="{E54EE345-801D-5B45-A24A-FBDC62F0DE61}" destId="{337ABAA6-5304-3745-B373-3D8E4DD2764F}" srcOrd="0" destOrd="0" presId="urn:microsoft.com/office/officeart/2005/8/layout/lProcess3"/>
    <dgm:cxn modelId="{41D394BC-884C-4548-A733-A86E01074780}" type="presOf" srcId="{E4E973F8-8A56-9F4B-8234-17AD49D2542F}" destId="{1603B95A-E63C-D543-8D28-53012CA1B151}" srcOrd="0" destOrd="0" presId="urn:microsoft.com/office/officeart/2005/8/layout/lProcess3"/>
    <dgm:cxn modelId="{A54DC9BF-6E83-401A-A523-CBE61AAC4508}" type="presOf" srcId="{0F5A609F-9579-1145-93FB-F5D11F53CEDF}" destId="{2E7D906C-CA4B-0141-9F15-F69B121F5243}" srcOrd="0" destOrd="0" presId="urn:microsoft.com/office/officeart/2005/8/layout/lProcess3"/>
    <dgm:cxn modelId="{993F12C2-E4E5-47DD-AB82-A15C17627E4B}" type="presOf" srcId="{06237953-84F9-C54A-8A4C-3AF0846454F1}" destId="{0F5F9681-6039-CC4A-A4DC-A9E94C4A9DC3}" srcOrd="0" destOrd="0" presId="urn:microsoft.com/office/officeart/2005/8/layout/lProcess3"/>
    <dgm:cxn modelId="{9B1488C8-07FD-49AD-B563-B11239EF6FA5}" type="presOf" srcId="{79F110D1-AEF9-8043-BACD-1AF1967943F0}" destId="{B2E6AE8E-82ED-BC48-A7EE-09A82526DE22}" srcOrd="0" destOrd="0" presId="urn:microsoft.com/office/officeart/2005/8/layout/lProcess3"/>
    <dgm:cxn modelId="{B54B2ADB-407E-3746-81CD-920914A806BC}" srcId="{411EE1DB-FDB3-F54E-90E5-FE50FA40DB3C}" destId="{79F110D1-AEF9-8043-BACD-1AF1967943F0}" srcOrd="2" destOrd="0" parTransId="{91BB5870-BF68-B74D-871C-6263597BC2A2}" sibTransId="{277E45F6-7F7F-8D4C-A33C-4FA919E2E355}"/>
    <dgm:cxn modelId="{DCBC86E2-7357-8342-85A2-F2B3FCFD8209}" srcId="{5B91477A-A1B8-6640-943F-FE9A4B9DD086}" destId="{06237953-84F9-C54A-8A4C-3AF0846454F1}" srcOrd="1" destOrd="0" parTransId="{5B237216-27D4-F541-85C3-86C0CE070037}" sibTransId="{97D3EBB4-73A3-5948-BD31-732C09A74645}"/>
    <dgm:cxn modelId="{78ADB1EB-7C72-43DD-8454-0229347F9AEF}" type="presOf" srcId="{9F2B372C-7F0A-A44C-8E56-A60B098DFBE0}" destId="{E07D18E2-AB66-2349-90BD-F6A374687CB2}" srcOrd="0" destOrd="0" presId="urn:microsoft.com/office/officeart/2005/8/layout/lProcess3"/>
    <dgm:cxn modelId="{4BAFE1F5-C184-4E32-9CF7-DCFDF61342A1}" type="presOf" srcId="{411EE1DB-FDB3-F54E-90E5-FE50FA40DB3C}" destId="{5543B7F5-541D-E245-B87D-99AC01019E9E}" srcOrd="0" destOrd="0" presId="urn:microsoft.com/office/officeart/2005/8/layout/lProcess3"/>
    <dgm:cxn modelId="{693830F8-C97E-4AB4-8FE4-E90A00855C36}" type="presOf" srcId="{B58F7261-14AF-EF45-B6B9-2AC9FDDE2040}" destId="{84A8A471-83D1-3048-ACEE-4C58D5095D14}" srcOrd="0" destOrd="0" presId="urn:microsoft.com/office/officeart/2005/8/layout/lProcess3"/>
    <dgm:cxn modelId="{3D2109FB-3469-47A9-94D5-E6698595C522}" type="presOf" srcId="{38AC9810-007F-0441-8AAC-4DF5D3CAAEED}" destId="{D8E99B94-590E-F84F-8CBE-609D022B926A}" srcOrd="0" destOrd="0" presId="urn:microsoft.com/office/officeart/2005/8/layout/lProcess3"/>
    <dgm:cxn modelId="{E325169C-A6EC-429C-A654-A18F308997F8}" type="presParOf" srcId="{84A8A471-83D1-3048-ACEE-4C58D5095D14}" destId="{4A90E7DB-1237-E342-8AF9-442039CA5B5A}" srcOrd="0" destOrd="0" presId="urn:microsoft.com/office/officeart/2005/8/layout/lProcess3"/>
    <dgm:cxn modelId="{FC71A05A-48C6-4E07-8200-63A9A6907CC0}" type="presParOf" srcId="{4A90E7DB-1237-E342-8AF9-442039CA5B5A}" destId="{D85A7DE6-F190-5F40-9C56-60A0313D07DE}" srcOrd="0" destOrd="0" presId="urn:microsoft.com/office/officeart/2005/8/layout/lProcess3"/>
    <dgm:cxn modelId="{1AD55369-0E9F-4E62-A44C-CDA22DA6F891}" type="presParOf" srcId="{4A90E7DB-1237-E342-8AF9-442039CA5B5A}" destId="{B2B30B26-CF0A-ED42-B303-E0A71160D278}" srcOrd="1" destOrd="0" presId="urn:microsoft.com/office/officeart/2005/8/layout/lProcess3"/>
    <dgm:cxn modelId="{B0786247-2124-4563-8CAD-9E0EDA589E3C}" type="presParOf" srcId="{4A90E7DB-1237-E342-8AF9-442039CA5B5A}" destId="{B97CBD24-464C-434F-9C34-99C422E0397F}" srcOrd="2" destOrd="0" presId="urn:microsoft.com/office/officeart/2005/8/layout/lProcess3"/>
    <dgm:cxn modelId="{68F25AB8-FD11-4190-8CF9-80FCAA3D1591}" type="presParOf" srcId="{4A90E7DB-1237-E342-8AF9-442039CA5B5A}" destId="{D92F2AC4-C69B-BE45-A79E-95B2D9DCD15A}" srcOrd="3" destOrd="0" presId="urn:microsoft.com/office/officeart/2005/8/layout/lProcess3"/>
    <dgm:cxn modelId="{413234E7-E416-427E-B1B4-D22E63DC9904}" type="presParOf" srcId="{4A90E7DB-1237-E342-8AF9-442039CA5B5A}" destId="{0F5F9681-6039-CC4A-A4DC-A9E94C4A9DC3}" srcOrd="4" destOrd="0" presId="urn:microsoft.com/office/officeart/2005/8/layout/lProcess3"/>
    <dgm:cxn modelId="{BF8A6D21-D884-4131-98D1-F02C9EA29B05}" type="presParOf" srcId="{4A90E7DB-1237-E342-8AF9-442039CA5B5A}" destId="{0324418E-51C3-DF4D-8787-50958FC0578D}" srcOrd="5" destOrd="0" presId="urn:microsoft.com/office/officeart/2005/8/layout/lProcess3"/>
    <dgm:cxn modelId="{64750A0D-2453-4DDB-BE6A-2E679DFD0C46}" type="presParOf" srcId="{4A90E7DB-1237-E342-8AF9-442039CA5B5A}" destId="{2E7D906C-CA4B-0141-9F15-F69B121F5243}" srcOrd="6" destOrd="0" presId="urn:microsoft.com/office/officeart/2005/8/layout/lProcess3"/>
    <dgm:cxn modelId="{96E681D5-AD6C-4368-9811-AEA04B33B3F0}" type="presParOf" srcId="{84A8A471-83D1-3048-ACEE-4C58D5095D14}" destId="{73B28732-D0CC-C842-87FC-627835B577A6}" srcOrd="1" destOrd="0" presId="urn:microsoft.com/office/officeart/2005/8/layout/lProcess3"/>
    <dgm:cxn modelId="{54D90FFF-B2F1-4227-A30C-7D8BAD98CD04}" type="presParOf" srcId="{84A8A471-83D1-3048-ACEE-4C58D5095D14}" destId="{7E7361FC-6118-024C-854C-672F6355E6A0}" srcOrd="2" destOrd="0" presId="urn:microsoft.com/office/officeart/2005/8/layout/lProcess3"/>
    <dgm:cxn modelId="{47DD98C7-E03D-4FBF-9547-0BA5EF5F4B7B}" type="presParOf" srcId="{7E7361FC-6118-024C-854C-672F6355E6A0}" destId="{5543B7F5-541D-E245-B87D-99AC01019E9E}" srcOrd="0" destOrd="0" presId="urn:microsoft.com/office/officeart/2005/8/layout/lProcess3"/>
    <dgm:cxn modelId="{B8C26A29-34F5-493C-A18B-7426D45C9553}" type="presParOf" srcId="{7E7361FC-6118-024C-854C-672F6355E6A0}" destId="{15E3420D-AC84-5E46-8252-48DD2C990D38}" srcOrd="1" destOrd="0" presId="urn:microsoft.com/office/officeart/2005/8/layout/lProcess3"/>
    <dgm:cxn modelId="{F00FB2ED-D496-44D1-984A-E8F58AE71C4B}" type="presParOf" srcId="{7E7361FC-6118-024C-854C-672F6355E6A0}" destId="{E07D18E2-AB66-2349-90BD-F6A374687CB2}" srcOrd="2" destOrd="0" presId="urn:microsoft.com/office/officeart/2005/8/layout/lProcess3"/>
    <dgm:cxn modelId="{A797BA78-DF45-4386-B266-BF7C0C61A9DA}" type="presParOf" srcId="{7E7361FC-6118-024C-854C-672F6355E6A0}" destId="{C3A306E1-5442-9C44-A922-C302BFA74156}" srcOrd="3" destOrd="0" presId="urn:microsoft.com/office/officeart/2005/8/layout/lProcess3"/>
    <dgm:cxn modelId="{5170DA7B-BE8A-4132-BC90-8926AF4F3DF3}" type="presParOf" srcId="{7E7361FC-6118-024C-854C-672F6355E6A0}" destId="{1603B95A-E63C-D543-8D28-53012CA1B151}" srcOrd="4" destOrd="0" presId="urn:microsoft.com/office/officeart/2005/8/layout/lProcess3"/>
    <dgm:cxn modelId="{6C1A94B4-B141-4FD9-BC06-95E8E4D3F961}" type="presParOf" srcId="{7E7361FC-6118-024C-854C-672F6355E6A0}" destId="{4C7F7AD4-980B-984C-90F5-30B9125D902B}" srcOrd="5" destOrd="0" presId="urn:microsoft.com/office/officeart/2005/8/layout/lProcess3"/>
    <dgm:cxn modelId="{40CED660-E32F-44FF-A6BB-9F19206DDBBA}" type="presParOf" srcId="{7E7361FC-6118-024C-854C-672F6355E6A0}" destId="{B2E6AE8E-82ED-BC48-A7EE-09A82526DE22}" srcOrd="6" destOrd="0" presId="urn:microsoft.com/office/officeart/2005/8/layout/lProcess3"/>
    <dgm:cxn modelId="{2FAE8ADD-5954-4A77-AADA-92ECFB4DB2B0}" type="presParOf" srcId="{84A8A471-83D1-3048-ACEE-4C58D5095D14}" destId="{A900B2C6-F595-654D-9C8A-8403D24AC71F}" srcOrd="3" destOrd="0" presId="urn:microsoft.com/office/officeart/2005/8/layout/lProcess3"/>
    <dgm:cxn modelId="{ADBF3A72-A696-44D8-A0FD-B4A542BB7912}" type="presParOf" srcId="{84A8A471-83D1-3048-ACEE-4C58D5095D14}" destId="{25206F3C-7AA1-7E44-9FE9-FC4889599E7C}" srcOrd="4" destOrd="0" presId="urn:microsoft.com/office/officeart/2005/8/layout/lProcess3"/>
    <dgm:cxn modelId="{703B2B37-46B8-45C2-BF8B-0E0276D2299D}" type="presParOf" srcId="{25206F3C-7AA1-7E44-9FE9-FC4889599E7C}" destId="{3A08A768-0F8B-3E47-92F8-E3F642B3FA1B}" srcOrd="0" destOrd="0" presId="urn:microsoft.com/office/officeart/2005/8/layout/lProcess3"/>
    <dgm:cxn modelId="{5451604B-657D-4625-A012-8890A13CF629}" type="presParOf" srcId="{25206F3C-7AA1-7E44-9FE9-FC4889599E7C}" destId="{7EA11E75-DC59-FB49-93E1-E835448F3183}" srcOrd="1" destOrd="0" presId="urn:microsoft.com/office/officeart/2005/8/layout/lProcess3"/>
    <dgm:cxn modelId="{162A7ACF-EDF9-457B-9288-10D12D5B8107}" type="presParOf" srcId="{25206F3C-7AA1-7E44-9FE9-FC4889599E7C}" destId="{D8E99B94-590E-F84F-8CBE-609D022B926A}" srcOrd="2" destOrd="0" presId="urn:microsoft.com/office/officeart/2005/8/layout/lProcess3"/>
    <dgm:cxn modelId="{A8BB28F6-2BBD-42DF-A794-BCBEED7DF0DB}" type="presParOf" srcId="{25206F3C-7AA1-7E44-9FE9-FC4889599E7C}" destId="{20262A95-00FE-B44A-A0F0-6A9A22F48058}" srcOrd="3" destOrd="0" presId="urn:microsoft.com/office/officeart/2005/8/layout/lProcess3"/>
    <dgm:cxn modelId="{458E3E9F-CAFD-4394-9AC3-FE3BCBD8F1BC}" type="presParOf" srcId="{25206F3C-7AA1-7E44-9FE9-FC4889599E7C}" destId="{8FC400B5-0B17-EF44-8448-4A21415A0A2C}" srcOrd="4" destOrd="0" presId="urn:microsoft.com/office/officeart/2005/8/layout/lProcess3"/>
    <dgm:cxn modelId="{1700367A-527C-4FDE-AC06-73BD0A86307D}" type="presParOf" srcId="{25206F3C-7AA1-7E44-9FE9-FC4889599E7C}" destId="{EEA5F2EA-A59E-EE42-BB09-EA8FBDAD52D7}" srcOrd="5" destOrd="0" presId="urn:microsoft.com/office/officeart/2005/8/layout/lProcess3"/>
    <dgm:cxn modelId="{88049042-89BB-43E9-BD43-05E9CFB028F1}" type="presParOf" srcId="{25206F3C-7AA1-7E44-9FE9-FC4889599E7C}" destId="{337ABAA6-5304-3745-B373-3D8E4DD2764F}" srcOrd="6"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B64C4F-7E58-0946-9ACE-41B3F09AD6FE}">
      <dsp:nvSpPr>
        <dsp:cNvPr id="0" name=""/>
        <dsp:cNvSpPr/>
      </dsp:nvSpPr>
      <dsp:spPr>
        <a:xfrm rot="10800000">
          <a:off x="1326872" y="0"/>
          <a:ext cx="3621122" cy="1349051"/>
        </a:xfrm>
        <a:prstGeom prst="homePlat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94894" tIns="53340" rIns="99568" bIns="53340" numCol="1" spcCol="1270" anchor="t" anchorCtr="0">
          <a:noAutofit/>
        </a:bodyPr>
        <a:lstStyle/>
        <a:p>
          <a:pPr marL="0" lvl="0" indent="0" algn="l" defTabSz="622300" rtl="0">
            <a:lnSpc>
              <a:spcPct val="90000"/>
            </a:lnSpc>
            <a:spcBef>
              <a:spcPct val="0"/>
            </a:spcBef>
            <a:spcAft>
              <a:spcPct val="35000"/>
            </a:spcAft>
            <a:buNone/>
          </a:pPr>
          <a:r>
            <a:rPr lang="en-US" sz="1400" b="0" kern="1200" dirty="0">
              <a:solidFill>
                <a:schemeClr val="tx1"/>
              </a:solidFill>
            </a:rPr>
            <a:t>Scientific basis:</a:t>
          </a:r>
          <a:endParaRPr lang="en-US" sz="1400" kern="1200" dirty="0">
            <a:solidFill>
              <a:schemeClr val="tx1"/>
            </a:solidFill>
          </a:endParaRPr>
        </a:p>
        <a:p>
          <a:pPr marL="114300" lvl="1" indent="-114300" algn="l" defTabSz="622300" rtl="0">
            <a:lnSpc>
              <a:spcPct val="90000"/>
            </a:lnSpc>
            <a:spcBef>
              <a:spcPct val="0"/>
            </a:spcBef>
            <a:spcAft>
              <a:spcPct val="15000"/>
            </a:spcAft>
            <a:buChar char="•"/>
          </a:pPr>
          <a:r>
            <a:rPr lang="en-US" sz="1400" b="0" kern="1200" dirty="0">
              <a:solidFill>
                <a:schemeClr val="tx1"/>
              </a:solidFill>
            </a:rPr>
            <a:t>Essential Climate Variables as defined by GCOS </a:t>
          </a:r>
          <a:endParaRPr lang="en-US" sz="1400" kern="1200" dirty="0">
            <a:solidFill>
              <a:schemeClr val="tx1"/>
            </a:solidFill>
          </a:endParaRPr>
        </a:p>
        <a:p>
          <a:pPr marL="114300" lvl="1" indent="-114300" algn="l" defTabSz="622300" rtl="0">
            <a:lnSpc>
              <a:spcPct val="90000"/>
            </a:lnSpc>
            <a:spcBef>
              <a:spcPct val="0"/>
            </a:spcBef>
            <a:spcAft>
              <a:spcPct val="15000"/>
            </a:spcAft>
            <a:buChar char="•"/>
          </a:pPr>
          <a:r>
            <a:rPr lang="en-US" sz="1400" b="0" kern="1200" dirty="0">
              <a:solidFill>
                <a:schemeClr val="tx1"/>
              </a:solidFill>
            </a:rPr>
            <a:t>GCOS Status Report and Implementation Plan</a:t>
          </a:r>
          <a:endParaRPr lang="en-US" sz="1400" kern="1200" dirty="0">
            <a:solidFill>
              <a:schemeClr val="tx1"/>
            </a:solidFill>
          </a:endParaRPr>
        </a:p>
        <a:p>
          <a:pPr marL="114300" lvl="1" indent="-114300" algn="l" defTabSz="622300" rtl="0">
            <a:lnSpc>
              <a:spcPct val="90000"/>
            </a:lnSpc>
            <a:spcBef>
              <a:spcPct val="0"/>
            </a:spcBef>
            <a:spcAft>
              <a:spcPct val="15000"/>
            </a:spcAft>
            <a:buChar char="•"/>
          </a:pPr>
          <a:r>
            <a:rPr lang="en-US" sz="1400" b="0" kern="1200" dirty="0">
              <a:solidFill>
                <a:schemeClr val="tx1"/>
              </a:solidFill>
            </a:rPr>
            <a:t>IPCC, CMIP</a:t>
          </a:r>
          <a:endParaRPr lang="en-US" sz="1400" kern="1200" dirty="0">
            <a:solidFill>
              <a:schemeClr val="tx1"/>
            </a:solidFill>
          </a:endParaRPr>
        </a:p>
      </dsp:txBody>
      <dsp:txXfrm rot="10800000">
        <a:off x="1664135" y="0"/>
        <a:ext cx="3283859" cy="1349051"/>
      </dsp:txXfrm>
    </dsp:sp>
    <dsp:sp modelId="{2FAEDB34-8EA3-0B43-9E85-7E588549A3D0}">
      <dsp:nvSpPr>
        <dsp:cNvPr id="0" name=""/>
        <dsp:cNvSpPr/>
      </dsp:nvSpPr>
      <dsp:spPr>
        <a:xfrm>
          <a:off x="0" y="659"/>
          <a:ext cx="1349051" cy="1349051"/>
        </a:xfrm>
        <a:prstGeom prst="ellipse">
          <a:avLst/>
        </a:prstGeom>
        <a:blipFill>
          <a:blip xmlns:r="http://schemas.openxmlformats.org/officeDocument/2006/relationships" r:embed="rId1" cstate="email">
            <a:extLst>
              <a:ext uri="{28A0092B-C50C-407E-A947-70E740481C1C}">
                <a14:useLocalDpi xmlns:a14="http://schemas.microsoft.com/office/drawing/2010/main" val="0"/>
              </a:ext>
            </a:extLst>
          </a:blip>
          <a:srcRect/>
          <a:stretch>
            <a:fillRect/>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5A7DE6-F190-5F40-9C56-60A0313D07DE}">
      <dsp:nvSpPr>
        <dsp:cNvPr id="0" name=""/>
        <dsp:cNvSpPr/>
      </dsp:nvSpPr>
      <dsp:spPr>
        <a:xfrm>
          <a:off x="90793" y="565"/>
          <a:ext cx="1628634" cy="764365"/>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chemeClr val="tx1"/>
              </a:solidFill>
            </a:rPr>
            <a:t>Observations</a:t>
          </a:r>
        </a:p>
      </dsp:txBody>
      <dsp:txXfrm>
        <a:off x="472976" y="565"/>
        <a:ext cx="864269" cy="764365"/>
      </dsp:txXfrm>
    </dsp:sp>
    <dsp:sp modelId="{B97CBD24-464C-434F-9C34-99C422E0397F}">
      <dsp:nvSpPr>
        <dsp:cNvPr id="0" name=""/>
        <dsp:cNvSpPr/>
      </dsp:nvSpPr>
      <dsp:spPr>
        <a:xfrm>
          <a:off x="1596323" y="65536"/>
          <a:ext cx="1586059" cy="634423"/>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b="0" kern="1200" dirty="0">
              <a:solidFill>
                <a:srgbClr val="00B050"/>
              </a:solidFill>
            </a:rPr>
            <a:t>Global estimates of ECVs from satellite and in-situ observations</a:t>
          </a:r>
        </a:p>
      </dsp:txBody>
      <dsp:txXfrm>
        <a:off x="1913535" y="65536"/>
        <a:ext cx="951636" cy="634423"/>
      </dsp:txXfrm>
    </dsp:sp>
    <dsp:sp modelId="{0F5F9681-6039-CC4A-A4DC-A9E94C4A9DC3}">
      <dsp:nvSpPr>
        <dsp:cNvPr id="0" name=""/>
        <dsp:cNvSpPr/>
      </dsp:nvSpPr>
      <dsp:spPr>
        <a:xfrm>
          <a:off x="2960334" y="65536"/>
          <a:ext cx="1586059" cy="634423"/>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B050"/>
              </a:solidFill>
            </a:rPr>
            <a:t>Reprocessed CDRs, </a:t>
          </a:r>
          <a:r>
            <a:rPr lang="en-US" sz="1000" kern="1200" dirty="0">
              <a:solidFill>
                <a:srgbClr val="344478"/>
              </a:solidFill>
            </a:rPr>
            <a:t>reference observations</a:t>
          </a:r>
        </a:p>
      </dsp:txBody>
      <dsp:txXfrm>
        <a:off x="3277546" y="65536"/>
        <a:ext cx="951636" cy="634423"/>
      </dsp:txXfrm>
    </dsp:sp>
    <dsp:sp modelId="{2E7D906C-CA4B-0141-9F15-F69B121F5243}">
      <dsp:nvSpPr>
        <dsp:cNvPr id="0" name=""/>
        <dsp:cNvSpPr/>
      </dsp:nvSpPr>
      <dsp:spPr>
        <a:xfrm>
          <a:off x="4324345" y="65536"/>
          <a:ext cx="1586059" cy="634423"/>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B050"/>
              </a:solidFill>
            </a:rPr>
            <a:t>Support for data rescue</a:t>
          </a:r>
          <a:r>
            <a:rPr lang="en-US" sz="1000" kern="1200" dirty="0">
              <a:solidFill>
                <a:srgbClr val="344478"/>
              </a:solidFill>
            </a:rPr>
            <a:t>, climate data collections</a:t>
          </a:r>
        </a:p>
      </dsp:txBody>
      <dsp:txXfrm>
        <a:off x="4641557" y="65536"/>
        <a:ext cx="951636" cy="634423"/>
      </dsp:txXfrm>
    </dsp:sp>
    <dsp:sp modelId="{5543B7F5-541D-E245-B87D-99AC01019E9E}">
      <dsp:nvSpPr>
        <dsp:cNvPr id="0" name=""/>
        <dsp:cNvSpPr/>
      </dsp:nvSpPr>
      <dsp:spPr>
        <a:xfrm>
          <a:off x="82439" y="871942"/>
          <a:ext cx="1409280" cy="764365"/>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chemeClr val="tx1"/>
              </a:solidFill>
            </a:rPr>
            <a:t>Climate reanalysis</a:t>
          </a:r>
        </a:p>
      </dsp:txBody>
      <dsp:txXfrm>
        <a:off x="464622" y="871942"/>
        <a:ext cx="644915" cy="764365"/>
      </dsp:txXfrm>
    </dsp:sp>
    <dsp:sp modelId="{E07D18E2-AB66-2349-90BD-F6A374687CB2}">
      <dsp:nvSpPr>
        <dsp:cNvPr id="0" name=""/>
        <dsp:cNvSpPr/>
      </dsp:nvSpPr>
      <dsp:spPr>
        <a:xfrm>
          <a:off x="1376970" y="936913"/>
          <a:ext cx="1859257" cy="634423"/>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B050"/>
              </a:solidFill>
            </a:rPr>
            <a:t>Global atmosphere, ocean, land</a:t>
          </a:r>
        </a:p>
      </dsp:txBody>
      <dsp:txXfrm>
        <a:off x="1694182" y="936913"/>
        <a:ext cx="1224834" cy="634423"/>
      </dsp:txXfrm>
    </dsp:sp>
    <dsp:sp modelId="{1603B95A-E63C-D543-8D28-53012CA1B151}">
      <dsp:nvSpPr>
        <dsp:cNvPr id="0" name=""/>
        <dsp:cNvSpPr/>
      </dsp:nvSpPr>
      <dsp:spPr>
        <a:xfrm>
          <a:off x="3014179" y="936913"/>
          <a:ext cx="1586059" cy="634423"/>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344478"/>
              </a:solidFill>
            </a:rPr>
            <a:t>Regional reanalysis for Europe &amp; Arctic</a:t>
          </a:r>
        </a:p>
      </dsp:txBody>
      <dsp:txXfrm>
        <a:off x="3331391" y="936913"/>
        <a:ext cx="951636" cy="634423"/>
      </dsp:txXfrm>
    </dsp:sp>
    <dsp:sp modelId="{B2E6AE8E-82ED-BC48-A7EE-09A82526DE22}">
      <dsp:nvSpPr>
        <dsp:cNvPr id="0" name=""/>
        <dsp:cNvSpPr/>
      </dsp:nvSpPr>
      <dsp:spPr>
        <a:xfrm>
          <a:off x="4378190" y="936913"/>
          <a:ext cx="1586059" cy="634423"/>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FF0000"/>
              </a:solidFill>
            </a:rPr>
            <a:t>Coupled climate reanalysis for 100 years</a:t>
          </a:r>
        </a:p>
      </dsp:txBody>
      <dsp:txXfrm>
        <a:off x="4695402" y="936913"/>
        <a:ext cx="951636" cy="634423"/>
      </dsp:txXfrm>
    </dsp:sp>
    <dsp:sp modelId="{3A08A768-0F8B-3E47-92F8-E3F642B3FA1B}">
      <dsp:nvSpPr>
        <dsp:cNvPr id="0" name=""/>
        <dsp:cNvSpPr/>
      </dsp:nvSpPr>
      <dsp:spPr>
        <a:xfrm>
          <a:off x="99148" y="1743319"/>
          <a:ext cx="1148708" cy="764365"/>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chemeClr val="tx1"/>
              </a:solidFill>
            </a:rPr>
            <a:t>Model output</a:t>
          </a:r>
        </a:p>
      </dsp:txBody>
      <dsp:txXfrm>
        <a:off x="481331" y="1743319"/>
        <a:ext cx="384343" cy="764365"/>
      </dsp:txXfrm>
    </dsp:sp>
    <dsp:sp modelId="{D8E99B94-590E-F84F-8CBE-609D022B926A}">
      <dsp:nvSpPr>
        <dsp:cNvPr id="0" name=""/>
        <dsp:cNvSpPr/>
      </dsp:nvSpPr>
      <dsp:spPr>
        <a:xfrm>
          <a:off x="1116397" y="1808290"/>
          <a:ext cx="1906633" cy="634423"/>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B050"/>
              </a:solidFill>
            </a:rPr>
            <a:t>Multi-model seasonal forecast products</a:t>
          </a:r>
        </a:p>
      </dsp:txBody>
      <dsp:txXfrm>
        <a:off x="1433609" y="1808290"/>
        <a:ext cx="1272210" cy="634423"/>
      </dsp:txXfrm>
    </dsp:sp>
    <dsp:sp modelId="{8FC400B5-0B17-EF44-8448-4A21415A0A2C}">
      <dsp:nvSpPr>
        <dsp:cNvPr id="0" name=""/>
        <dsp:cNvSpPr/>
      </dsp:nvSpPr>
      <dsp:spPr>
        <a:xfrm>
          <a:off x="2800982" y="1808290"/>
          <a:ext cx="1586059" cy="634423"/>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B050"/>
              </a:solidFill>
            </a:rPr>
            <a:t>Access to CMIP data and products (global and regional)</a:t>
          </a:r>
        </a:p>
      </dsp:txBody>
      <dsp:txXfrm>
        <a:off x="3118194" y="1808290"/>
        <a:ext cx="951636" cy="634423"/>
      </dsp:txXfrm>
    </dsp:sp>
    <dsp:sp modelId="{337ABAA6-5304-3745-B373-3D8E4DD2764F}">
      <dsp:nvSpPr>
        <dsp:cNvPr id="0" name=""/>
        <dsp:cNvSpPr/>
      </dsp:nvSpPr>
      <dsp:spPr>
        <a:xfrm>
          <a:off x="4164993" y="1808290"/>
          <a:ext cx="1801445" cy="634423"/>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700" tIns="6350" rIns="0" bIns="6350" numCol="1" spcCol="1270" anchor="ctr" anchorCtr="0">
          <a:noAutofit/>
        </a:bodyPr>
        <a:lstStyle/>
        <a:p>
          <a:pPr marL="0" lvl="0" indent="0" algn="ctr" defTabSz="444500">
            <a:lnSpc>
              <a:spcPct val="90000"/>
            </a:lnSpc>
            <a:spcBef>
              <a:spcPct val="0"/>
            </a:spcBef>
            <a:spcAft>
              <a:spcPct val="35000"/>
            </a:spcAft>
            <a:buNone/>
          </a:pPr>
          <a:r>
            <a:rPr lang="en-US" sz="1000" kern="1200" dirty="0">
              <a:solidFill>
                <a:srgbClr val="00B050"/>
              </a:solidFill>
            </a:rPr>
            <a:t>Reference set of climate projections for Europe</a:t>
          </a:r>
        </a:p>
      </dsp:txBody>
      <dsp:txXfrm>
        <a:off x="4482205" y="1808290"/>
        <a:ext cx="1167022" cy="634423"/>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12CD7E-4193-46CB-8698-CB3797083196}" type="datetimeFigureOut">
              <a:rPr lang="en-US" smtClean="0"/>
              <a:t>1/12/2022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E37BDE-1E16-4497-8123-4D9E05ECC396}" type="slidenum">
              <a:rPr lang="en-US" smtClean="0"/>
              <a:t>‹#›</a:t>
            </a:fld>
            <a:endParaRPr lang="en-US"/>
          </a:p>
        </p:txBody>
      </p:sp>
    </p:spTree>
    <p:extLst>
      <p:ext uri="{BB962C8B-B14F-4D97-AF65-F5344CB8AC3E}">
        <p14:creationId xmlns:p14="http://schemas.microsoft.com/office/powerpoint/2010/main" val="2844010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ltLang="en-US"/>
          </a:p>
        </p:txBody>
      </p:sp>
      <p:sp>
        <p:nvSpPr>
          <p:cNvPr id="15364"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lgn="l" defTabSz="912813" eaLnBrk="0" hangingPunct="0">
              <a:spcBef>
                <a:spcPct val="30000"/>
              </a:spcBef>
              <a:defRPr sz="1200">
                <a:solidFill>
                  <a:schemeClr val="tx1"/>
                </a:solidFill>
                <a:latin typeface="Arial" charset="0"/>
              </a:defRPr>
            </a:lvl1pPr>
            <a:lvl2pPr marL="742950" indent="-285750" algn="l" defTabSz="912813" eaLnBrk="0" hangingPunct="0">
              <a:spcBef>
                <a:spcPct val="30000"/>
              </a:spcBef>
              <a:defRPr sz="1200">
                <a:solidFill>
                  <a:schemeClr val="tx1"/>
                </a:solidFill>
                <a:latin typeface="Arial" charset="0"/>
              </a:defRPr>
            </a:lvl2pPr>
            <a:lvl3pPr marL="1143000" indent="-228600" algn="l" defTabSz="912813" eaLnBrk="0" hangingPunct="0">
              <a:spcBef>
                <a:spcPct val="30000"/>
              </a:spcBef>
              <a:defRPr sz="1200">
                <a:solidFill>
                  <a:schemeClr val="tx1"/>
                </a:solidFill>
                <a:latin typeface="Arial" charset="0"/>
              </a:defRPr>
            </a:lvl3pPr>
            <a:lvl4pPr marL="1600200" indent="-228600" algn="l" defTabSz="912813" eaLnBrk="0" hangingPunct="0">
              <a:spcBef>
                <a:spcPct val="30000"/>
              </a:spcBef>
              <a:defRPr sz="1200">
                <a:solidFill>
                  <a:schemeClr val="tx1"/>
                </a:solidFill>
                <a:latin typeface="Arial" charset="0"/>
              </a:defRPr>
            </a:lvl4pPr>
            <a:lvl5pPr marL="2057400" indent="-228600" algn="l" defTabSz="912813" eaLnBrk="0" hangingPunct="0">
              <a:spcBef>
                <a:spcPct val="30000"/>
              </a:spcBef>
              <a:defRPr sz="1200">
                <a:solidFill>
                  <a:schemeClr val="tx1"/>
                </a:solidFill>
                <a:latin typeface="Arial" charset="0"/>
              </a:defRPr>
            </a:lvl5pPr>
            <a:lvl6pPr marL="2514600" indent="-228600" defTabSz="912813" eaLnBrk="0" fontAlgn="base" hangingPunct="0">
              <a:spcBef>
                <a:spcPct val="30000"/>
              </a:spcBef>
              <a:spcAft>
                <a:spcPct val="0"/>
              </a:spcAft>
              <a:defRPr sz="1200">
                <a:solidFill>
                  <a:schemeClr val="tx1"/>
                </a:solidFill>
                <a:latin typeface="Arial" charset="0"/>
              </a:defRPr>
            </a:lvl6pPr>
            <a:lvl7pPr marL="2971800" indent="-228600" defTabSz="912813" eaLnBrk="0" fontAlgn="base" hangingPunct="0">
              <a:spcBef>
                <a:spcPct val="30000"/>
              </a:spcBef>
              <a:spcAft>
                <a:spcPct val="0"/>
              </a:spcAft>
              <a:defRPr sz="1200">
                <a:solidFill>
                  <a:schemeClr val="tx1"/>
                </a:solidFill>
                <a:latin typeface="Arial" charset="0"/>
              </a:defRPr>
            </a:lvl7pPr>
            <a:lvl8pPr marL="3429000" indent="-228600" defTabSz="912813" eaLnBrk="0" fontAlgn="base" hangingPunct="0">
              <a:spcBef>
                <a:spcPct val="30000"/>
              </a:spcBef>
              <a:spcAft>
                <a:spcPct val="0"/>
              </a:spcAft>
              <a:defRPr sz="1200">
                <a:solidFill>
                  <a:schemeClr val="tx1"/>
                </a:solidFill>
                <a:latin typeface="Arial" charset="0"/>
              </a:defRPr>
            </a:lvl8pPr>
            <a:lvl9pPr marL="3886200" indent="-228600" defTabSz="912813"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B8500D57-B757-4A38-98A0-43DE798FFDE7}" type="slidenum">
              <a:rPr lang="en-GB" altLang="en-US" smtClean="0">
                <a:solidFill>
                  <a:srgbClr val="000000"/>
                </a:solidFill>
              </a:rPr>
              <a:pPr algn="r" eaLnBrk="1" hangingPunct="1">
                <a:spcBef>
                  <a:spcPct val="0"/>
                </a:spcBef>
              </a:pPr>
              <a:t>1</a:t>
            </a:fld>
            <a:endParaRPr lang="en-GB" altLang="en-US">
              <a:solidFill>
                <a:srgbClr val="000000"/>
              </a:solidFill>
            </a:endParaRPr>
          </a:p>
        </p:txBody>
      </p:sp>
    </p:spTree>
    <p:extLst>
      <p:ext uri="{BB962C8B-B14F-4D97-AF65-F5344CB8AC3E}">
        <p14:creationId xmlns:p14="http://schemas.microsoft.com/office/powerpoint/2010/main" val="711403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21</a:t>
            </a:fld>
            <a:endParaRPr lang="en-US"/>
          </a:p>
        </p:txBody>
      </p:sp>
    </p:spTree>
    <p:extLst>
      <p:ext uri="{BB962C8B-B14F-4D97-AF65-F5344CB8AC3E}">
        <p14:creationId xmlns:p14="http://schemas.microsoft.com/office/powerpoint/2010/main" val="1948222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22</a:t>
            </a:fld>
            <a:endParaRPr lang="en-US"/>
          </a:p>
        </p:txBody>
      </p:sp>
    </p:spTree>
    <p:extLst>
      <p:ext uri="{BB962C8B-B14F-4D97-AF65-F5344CB8AC3E}">
        <p14:creationId xmlns:p14="http://schemas.microsoft.com/office/powerpoint/2010/main" val="20419058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anose="020B0604020202020204" pitchFamily="34" charset="0"/>
              <a:buChar char="•"/>
            </a:pPr>
            <a:r>
              <a:rPr lang="en-GB" dirty="0"/>
              <a:t>~ 30 ECVs, described in the C3S Technical Annex, and planned for stages II and III, are either:</a:t>
            </a:r>
          </a:p>
          <a:p>
            <a:pPr marL="742950" lvl="2" indent="-342900"/>
            <a:r>
              <a:rPr lang="en-GB" dirty="0"/>
              <a:t> </a:t>
            </a:r>
            <a:r>
              <a:rPr lang="en-GB" b="1" dirty="0">
                <a:solidFill>
                  <a:srgbClr val="00B050"/>
                </a:solidFill>
              </a:rPr>
              <a:t>engaged</a:t>
            </a:r>
            <a:r>
              <a:rPr lang="en-GB" dirty="0"/>
              <a:t> (via ERA5/ORA5, 312a lots all awarded, and 311a in-situ)</a:t>
            </a:r>
          </a:p>
          <a:p>
            <a:pPr marL="0" lvl="1" indent="0">
              <a:buNone/>
            </a:pPr>
            <a:r>
              <a:rPr lang="en-GB" dirty="0"/>
              <a:t>       or</a:t>
            </a:r>
          </a:p>
          <a:p>
            <a:pPr marL="685800" lvl="2"/>
            <a:r>
              <a:rPr lang="en-GB" dirty="0"/>
              <a:t> </a:t>
            </a:r>
            <a:r>
              <a:rPr lang="en-GB" dirty="0">
                <a:solidFill>
                  <a:srgbClr val="0070C0"/>
                </a:solidFill>
              </a:rPr>
              <a:t>under </a:t>
            </a:r>
            <a:r>
              <a:rPr lang="en-GB" b="1" dirty="0">
                <a:solidFill>
                  <a:srgbClr val="0070C0"/>
                </a:solidFill>
              </a:rPr>
              <a:t>PIN / ITT</a:t>
            </a:r>
            <a:r>
              <a:rPr lang="en-GB" b="1" dirty="0"/>
              <a:t> </a:t>
            </a:r>
            <a:r>
              <a:rPr lang="en-GB" dirty="0"/>
              <a:t>(2nd set ECVs in 312b). </a:t>
            </a:r>
          </a:p>
          <a:p>
            <a:pPr marL="285750" lvl="1">
              <a:buFont typeface="Arial" charset="0"/>
              <a:buChar char="•"/>
            </a:pPr>
            <a:r>
              <a:rPr lang="en-GB" dirty="0"/>
              <a:t>These ECVs will progressively become available through 2017/2018.</a:t>
            </a:r>
          </a:p>
          <a:p>
            <a:pPr marL="285750" lvl="1">
              <a:buFont typeface="Arial" charset="0"/>
              <a:buChar char="•"/>
            </a:pPr>
            <a:r>
              <a:rPr lang="en-GB" dirty="0"/>
              <a:t>Will be complemented by additional ECVs (as outcomes or reanalysis products) </a:t>
            </a:r>
          </a:p>
          <a:p>
            <a:pPr marL="285750" lvl="1">
              <a:buFont typeface="Arial" charset="0"/>
              <a:buChar char="•"/>
            </a:pPr>
            <a:endParaRPr lang="en-GB" dirty="0"/>
          </a:p>
          <a:p>
            <a:pPr marL="285750" lvl="1">
              <a:buFont typeface="Arial" charset="0"/>
              <a:buChar char="•"/>
            </a:pPr>
            <a:r>
              <a:rPr lang="en-GB" dirty="0"/>
              <a:t>Liaison with other Copernicus services (e.g. CAMS, CMEMS ..) and ESA-CCI, SAFs, NOAA, etc. is being implemented (Coordination, ITTs spec, evaluation and follow-up, etc.) to ensure complementary and synergies </a:t>
            </a:r>
          </a:p>
          <a:p>
            <a:pPr marL="285750" lvl="1">
              <a:buFont typeface="Arial" charset="0"/>
              <a:buChar char="•"/>
            </a:pPr>
            <a:endParaRPr lang="en-GB" dirty="0"/>
          </a:p>
          <a:p>
            <a:pPr marL="285750" lvl="1">
              <a:buFont typeface="Arial" charset="0"/>
              <a:buChar char="•"/>
            </a:pPr>
            <a:r>
              <a:rPr lang="en-GB" dirty="0"/>
              <a:t>ECVs are all traceable to GCOS  status report</a:t>
            </a:r>
            <a:endParaRPr lang="en-US" dirty="0"/>
          </a:p>
          <a:p>
            <a:pPr marL="285750" lvl="1">
              <a:buFont typeface="Arial" charset="0"/>
              <a:buChar char="•"/>
            </a:pPr>
            <a:endParaRPr lang="en-GB" dirty="0"/>
          </a:p>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23</a:t>
            </a:fld>
            <a:endParaRPr lang="en-US"/>
          </a:p>
        </p:txBody>
      </p:sp>
    </p:spTree>
    <p:extLst>
      <p:ext uri="{BB962C8B-B14F-4D97-AF65-F5344CB8AC3E}">
        <p14:creationId xmlns:p14="http://schemas.microsoft.com/office/powerpoint/2010/main" val="740295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anose="020B0604020202020204" pitchFamily="34" charset="0"/>
              <a:buChar char="•"/>
            </a:pPr>
            <a:r>
              <a:rPr lang="en-GB" dirty="0"/>
              <a:t>~ 30 ECVs, described in the C3S Technical Annex, and planned for stages II and III, are either:</a:t>
            </a:r>
          </a:p>
          <a:p>
            <a:pPr marL="742950" lvl="2" indent="-342900"/>
            <a:r>
              <a:rPr lang="en-GB" dirty="0"/>
              <a:t> </a:t>
            </a:r>
            <a:r>
              <a:rPr lang="en-GB" b="1" dirty="0">
                <a:solidFill>
                  <a:srgbClr val="00B050"/>
                </a:solidFill>
              </a:rPr>
              <a:t>engaged</a:t>
            </a:r>
            <a:r>
              <a:rPr lang="en-GB" dirty="0"/>
              <a:t> (via ERA5/ORA5, 312a lots all awarded, and 311a in-situ)</a:t>
            </a:r>
          </a:p>
          <a:p>
            <a:pPr marL="0" lvl="1" indent="0">
              <a:buNone/>
            </a:pPr>
            <a:r>
              <a:rPr lang="en-GB" dirty="0"/>
              <a:t>       or</a:t>
            </a:r>
          </a:p>
          <a:p>
            <a:pPr marL="685800" lvl="2"/>
            <a:r>
              <a:rPr lang="en-GB" dirty="0"/>
              <a:t> </a:t>
            </a:r>
            <a:r>
              <a:rPr lang="en-GB" dirty="0">
                <a:solidFill>
                  <a:srgbClr val="0070C0"/>
                </a:solidFill>
              </a:rPr>
              <a:t>under </a:t>
            </a:r>
            <a:r>
              <a:rPr lang="en-GB" b="1" dirty="0">
                <a:solidFill>
                  <a:srgbClr val="0070C0"/>
                </a:solidFill>
              </a:rPr>
              <a:t>PIN / ITT</a:t>
            </a:r>
            <a:r>
              <a:rPr lang="en-GB" b="1" dirty="0"/>
              <a:t> </a:t>
            </a:r>
            <a:r>
              <a:rPr lang="en-GB" dirty="0"/>
              <a:t>(2nd set ECVs in 312b). </a:t>
            </a:r>
          </a:p>
          <a:p>
            <a:pPr marL="285750" lvl="1">
              <a:buFont typeface="Arial" charset="0"/>
              <a:buChar char="•"/>
            </a:pPr>
            <a:r>
              <a:rPr lang="en-GB" dirty="0"/>
              <a:t>These ECVs will progressively become available through 2017/2018.</a:t>
            </a:r>
          </a:p>
          <a:p>
            <a:pPr marL="285750" lvl="1">
              <a:buFont typeface="Arial" charset="0"/>
              <a:buChar char="•"/>
            </a:pPr>
            <a:r>
              <a:rPr lang="en-GB" dirty="0"/>
              <a:t>Will be complemented by additional ECVs (as outcomes or reanalysis products) </a:t>
            </a:r>
          </a:p>
          <a:p>
            <a:pPr marL="285750" lvl="1">
              <a:buFont typeface="Arial" charset="0"/>
              <a:buChar char="•"/>
            </a:pPr>
            <a:endParaRPr lang="en-GB" dirty="0"/>
          </a:p>
          <a:p>
            <a:pPr marL="285750" lvl="1">
              <a:buFont typeface="Arial" charset="0"/>
              <a:buChar char="•"/>
            </a:pPr>
            <a:r>
              <a:rPr lang="en-GB" dirty="0"/>
              <a:t>Liaison with other Copernicus services (e.g. CAMS, CMEMS ..) and ESA-CCI, SAFs, NOAA, etc. is being implemented (Coordination, ITTs spec, evaluation and follow-up, etc.) to ensure complementary and synergies </a:t>
            </a:r>
          </a:p>
          <a:p>
            <a:pPr marL="285750" lvl="1">
              <a:buFont typeface="Arial" charset="0"/>
              <a:buChar char="•"/>
            </a:pPr>
            <a:endParaRPr lang="en-GB" dirty="0"/>
          </a:p>
          <a:p>
            <a:pPr marL="285750" lvl="1">
              <a:buFont typeface="Arial" charset="0"/>
              <a:buChar char="•"/>
            </a:pPr>
            <a:r>
              <a:rPr lang="en-GB" dirty="0"/>
              <a:t>ECVs are all traceable to GCOS  status report</a:t>
            </a:r>
            <a:endParaRPr lang="en-US" dirty="0"/>
          </a:p>
          <a:p>
            <a:pPr marL="285750" lvl="1">
              <a:buFont typeface="Arial" charset="0"/>
              <a:buChar char="•"/>
            </a:pPr>
            <a:endParaRPr lang="en-GB" dirty="0"/>
          </a:p>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24</a:t>
            </a:fld>
            <a:endParaRPr lang="en-US"/>
          </a:p>
        </p:txBody>
      </p:sp>
    </p:spTree>
    <p:extLst>
      <p:ext uri="{BB962C8B-B14F-4D97-AF65-F5344CB8AC3E}">
        <p14:creationId xmlns:p14="http://schemas.microsoft.com/office/powerpoint/2010/main" val="3677225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anose="020B0604020202020204" pitchFamily="34" charset="0"/>
              <a:buChar char="•"/>
            </a:pPr>
            <a:r>
              <a:rPr lang="en-GB" dirty="0"/>
              <a:t>~ 30 ECVs, described in the C3S Technical Annex, and planned for stages II and III, are either:</a:t>
            </a:r>
          </a:p>
          <a:p>
            <a:pPr marL="742950" lvl="2" indent="-342900"/>
            <a:r>
              <a:rPr lang="en-GB" dirty="0"/>
              <a:t> </a:t>
            </a:r>
            <a:r>
              <a:rPr lang="en-GB" b="1" dirty="0">
                <a:solidFill>
                  <a:srgbClr val="00B050"/>
                </a:solidFill>
              </a:rPr>
              <a:t>engaged</a:t>
            </a:r>
            <a:r>
              <a:rPr lang="en-GB" dirty="0"/>
              <a:t> (via ERA5/ORA5, 312a lots all awarded, and 311a in-situ)</a:t>
            </a:r>
          </a:p>
          <a:p>
            <a:pPr marL="0" lvl="1" indent="0">
              <a:buNone/>
            </a:pPr>
            <a:r>
              <a:rPr lang="en-GB" dirty="0"/>
              <a:t>       or</a:t>
            </a:r>
          </a:p>
          <a:p>
            <a:pPr marL="685800" lvl="2"/>
            <a:r>
              <a:rPr lang="en-GB" dirty="0"/>
              <a:t> </a:t>
            </a:r>
            <a:r>
              <a:rPr lang="en-GB" dirty="0">
                <a:solidFill>
                  <a:srgbClr val="0070C0"/>
                </a:solidFill>
              </a:rPr>
              <a:t>under </a:t>
            </a:r>
            <a:r>
              <a:rPr lang="en-GB" b="1" dirty="0">
                <a:solidFill>
                  <a:srgbClr val="0070C0"/>
                </a:solidFill>
              </a:rPr>
              <a:t>PIN / ITT</a:t>
            </a:r>
            <a:r>
              <a:rPr lang="en-GB" b="1" dirty="0"/>
              <a:t> </a:t>
            </a:r>
            <a:r>
              <a:rPr lang="en-GB" dirty="0"/>
              <a:t>(2nd set ECVs in 312b). </a:t>
            </a:r>
          </a:p>
          <a:p>
            <a:pPr marL="285750" lvl="1">
              <a:buFont typeface="Arial" charset="0"/>
              <a:buChar char="•"/>
            </a:pPr>
            <a:r>
              <a:rPr lang="en-GB" dirty="0"/>
              <a:t>These ECVs will progressively become available through 2017/2018.</a:t>
            </a:r>
          </a:p>
          <a:p>
            <a:pPr marL="285750" lvl="1">
              <a:buFont typeface="Arial" charset="0"/>
              <a:buChar char="•"/>
            </a:pPr>
            <a:r>
              <a:rPr lang="en-GB" dirty="0"/>
              <a:t>Will be complemented by additional ECVs (as outcomes or reanalysis products) </a:t>
            </a:r>
          </a:p>
          <a:p>
            <a:pPr marL="285750" lvl="1">
              <a:buFont typeface="Arial" charset="0"/>
              <a:buChar char="•"/>
            </a:pPr>
            <a:endParaRPr lang="en-GB" dirty="0"/>
          </a:p>
          <a:p>
            <a:pPr marL="285750" lvl="1">
              <a:buFont typeface="Arial" charset="0"/>
              <a:buChar char="•"/>
            </a:pPr>
            <a:r>
              <a:rPr lang="en-GB" dirty="0"/>
              <a:t>Liaison with other Copernicus services (e.g. CAMS, CMEMS ..) and ESA-CCI, SAFs, NOAA, etc. is being implemented (Coordination, ITTs spec, evaluation and follow-up, etc.) to ensure complementary and synergies </a:t>
            </a:r>
          </a:p>
          <a:p>
            <a:pPr marL="285750" lvl="1">
              <a:buFont typeface="Arial" charset="0"/>
              <a:buChar char="•"/>
            </a:pPr>
            <a:endParaRPr lang="en-GB" dirty="0"/>
          </a:p>
          <a:p>
            <a:pPr marL="285750" lvl="1">
              <a:buFont typeface="Arial" charset="0"/>
              <a:buChar char="•"/>
            </a:pPr>
            <a:r>
              <a:rPr lang="en-GB" dirty="0"/>
              <a:t>ECVs are all traceable to GCOS  status report</a:t>
            </a:r>
            <a:endParaRPr lang="en-US" dirty="0"/>
          </a:p>
          <a:p>
            <a:pPr marL="285750" lvl="1">
              <a:buFont typeface="Arial" charset="0"/>
              <a:buChar char="•"/>
            </a:pPr>
            <a:endParaRPr lang="en-GB" dirty="0"/>
          </a:p>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25</a:t>
            </a:fld>
            <a:endParaRPr lang="en-US"/>
          </a:p>
        </p:txBody>
      </p:sp>
    </p:spTree>
    <p:extLst>
      <p:ext uri="{BB962C8B-B14F-4D97-AF65-F5344CB8AC3E}">
        <p14:creationId xmlns:p14="http://schemas.microsoft.com/office/powerpoint/2010/main" val="787793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anose="020B0604020202020204" pitchFamily="34" charset="0"/>
              <a:buChar char="•"/>
            </a:pPr>
            <a:r>
              <a:rPr lang="en-GB" dirty="0"/>
              <a:t>~ 30 ECVs, described in the C3S Technical Annex, and planned for stages II and III, are either:</a:t>
            </a:r>
          </a:p>
          <a:p>
            <a:pPr marL="742950" lvl="2" indent="-342900"/>
            <a:r>
              <a:rPr lang="en-GB" dirty="0"/>
              <a:t> </a:t>
            </a:r>
            <a:r>
              <a:rPr lang="en-GB" b="1" dirty="0">
                <a:solidFill>
                  <a:srgbClr val="00B050"/>
                </a:solidFill>
              </a:rPr>
              <a:t>engaged</a:t>
            </a:r>
            <a:r>
              <a:rPr lang="en-GB" dirty="0"/>
              <a:t> (via ERA5/ORA5, 312a lots all awarded, and 311a in-situ)</a:t>
            </a:r>
          </a:p>
          <a:p>
            <a:pPr marL="0" lvl="1" indent="0">
              <a:buNone/>
            </a:pPr>
            <a:r>
              <a:rPr lang="en-GB" dirty="0"/>
              <a:t>       or</a:t>
            </a:r>
          </a:p>
          <a:p>
            <a:pPr marL="685800" lvl="2"/>
            <a:r>
              <a:rPr lang="en-GB" dirty="0"/>
              <a:t> </a:t>
            </a:r>
            <a:r>
              <a:rPr lang="en-GB" dirty="0">
                <a:solidFill>
                  <a:srgbClr val="0070C0"/>
                </a:solidFill>
              </a:rPr>
              <a:t>under </a:t>
            </a:r>
            <a:r>
              <a:rPr lang="en-GB" b="1" dirty="0">
                <a:solidFill>
                  <a:srgbClr val="0070C0"/>
                </a:solidFill>
              </a:rPr>
              <a:t>PIN / ITT</a:t>
            </a:r>
            <a:r>
              <a:rPr lang="en-GB" b="1" dirty="0"/>
              <a:t> </a:t>
            </a:r>
            <a:r>
              <a:rPr lang="en-GB" dirty="0"/>
              <a:t>(2nd set ECVs in 312b). </a:t>
            </a:r>
          </a:p>
          <a:p>
            <a:pPr marL="285750" lvl="1">
              <a:buFont typeface="Arial" charset="0"/>
              <a:buChar char="•"/>
            </a:pPr>
            <a:r>
              <a:rPr lang="en-GB" dirty="0"/>
              <a:t>These ECVs will progressively become available through 2017/2018.</a:t>
            </a:r>
          </a:p>
          <a:p>
            <a:pPr marL="285750" lvl="1">
              <a:buFont typeface="Arial" charset="0"/>
              <a:buChar char="•"/>
            </a:pPr>
            <a:r>
              <a:rPr lang="en-GB" dirty="0"/>
              <a:t>Will be complemented by additional ECVs (as outcomes or reanalysis products) </a:t>
            </a:r>
          </a:p>
          <a:p>
            <a:pPr marL="285750" lvl="1">
              <a:buFont typeface="Arial" charset="0"/>
              <a:buChar char="•"/>
            </a:pPr>
            <a:endParaRPr lang="en-GB" dirty="0"/>
          </a:p>
          <a:p>
            <a:pPr marL="285750" lvl="1">
              <a:buFont typeface="Arial" charset="0"/>
              <a:buChar char="•"/>
            </a:pPr>
            <a:r>
              <a:rPr lang="en-GB" dirty="0"/>
              <a:t>Liaison with other Copernicus services (e.g. CAMS, CMEMS ..) and ESA-CCI, SAFs, NOAA, etc. is being implemented (Coordination, ITTs spec, evaluation and follow-up, etc.) to ensure complementary and synergies </a:t>
            </a:r>
          </a:p>
          <a:p>
            <a:pPr marL="285750" lvl="1">
              <a:buFont typeface="Arial" charset="0"/>
              <a:buChar char="•"/>
            </a:pPr>
            <a:endParaRPr lang="en-GB" dirty="0"/>
          </a:p>
          <a:p>
            <a:pPr marL="285750" lvl="1">
              <a:buFont typeface="Arial" charset="0"/>
              <a:buChar char="•"/>
            </a:pPr>
            <a:r>
              <a:rPr lang="en-GB" dirty="0"/>
              <a:t>ECVs are all traceable to GCOS  status report</a:t>
            </a:r>
            <a:endParaRPr lang="en-US" dirty="0"/>
          </a:p>
          <a:p>
            <a:pPr marL="285750" lvl="1">
              <a:buFont typeface="Arial" charset="0"/>
              <a:buChar char="•"/>
            </a:pPr>
            <a:endParaRPr lang="en-GB" dirty="0"/>
          </a:p>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26</a:t>
            </a:fld>
            <a:endParaRPr lang="en-US"/>
          </a:p>
        </p:txBody>
      </p:sp>
    </p:spTree>
    <p:extLst>
      <p:ext uri="{BB962C8B-B14F-4D97-AF65-F5344CB8AC3E}">
        <p14:creationId xmlns:p14="http://schemas.microsoft.com/office/powerpoint/2010/main" val="7402959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1" indent="-285750"/>
            <a:r>
              <a:rPr lang="en-GB" sz="1600" dirty="0"/>
              <a:t>What information gaps exist currently? </a:t>
            </a:r>
            <a:r>
              <a:rPr lang="en-GB" sz="1600" dirty="0">
                <a:sym typeface="Wingdings" panose="05000000000000000000" pitchFamily="2" charset="2"/>
              </a:rPr>
              <a:t> which new mission concepts are needed?</a:t>
            </a:r>
          </a:p>
          <a:p>
            <a:pPr marL="285750" lvl="1" indent="-285750"/>
            <a:r>
              <a:rPr lang="en-GB" sz="1600" dirty="0"/>
              <a:t>Deficiencies are primarily related to frequency of measurements, resolution, sensor capability, and information discovery and distribution.</a:t>
            </a:r>
          </a:p>
          <a:p>
            <a:pPr marL="285750" lvl="1" indent="-285750"/>
            <a:endParaRPr lang="en-GB" sz="1600" dirty="0"/>
          </a:p>
          <a:p>
            <a:pPr marL="285750" lvl="1" indent="-285750"/>
            <a:r>
              <a:rPr lang="en-GB" sz="1600" dirty="0"/>
              <a:t>Polar regions are important for the </a:t>
            </a:r>
          </a:p>
          <a:p>
            <a:pPr marL="0" lvl="1" indent="0">
              <a:buNone/>
            </a:pPr>
            <a:r>
              <a:rPr lang="en-GB" sz="1600" dirty="0"/>
              <a:t>	 * Ozone hole monitoring</a:t>
            </a:r>
          </a:p>
          <a:p>
            <a:pPr marL="0" lvl="1" indent="0">
              <a:buNone/>
            </a:pPr>
            <a:r>
              <a:rPr lang="en-GB" sz="1600" dirty="0"/>
              <a:t>	  * Carbon and other atmospheric component concentrations</a:t>
            </a:r>
          </a:p>
          <a:p>
            <a:pPr marL="0" lvl="1" indent="0">
              <a:buNone/>
            </a:pPr>
            <a:r>
              <a:rPr lang="en-GB" sz="1600" dirty="0"/>
              <a:t>	  * Carbon stocks can be released with melting, and also methane. Sea ice and snow cover properties (like density) are important because depend on that release of fluxes. There might be lot of carbon stored in the ice created by bacteria.</a:t>
            </a:r>
          </a:p>
          <a:p>
            <a:pPr marL="0" lvl="1" indent="0">
              <a:buNone/>
            </a:pPr>
            <a:endParaRPr lang="en-GB" sz="1600" dirty="0"/>
          </a:p>
          <a:p>
            <a:pPr marL="0" lvl="1" indent="0">
              <a:buNone/>
            </a:pPr>
            <a:r>
              <a:rPr lang="en-GB" sz="1600" dirty="0"/>
              <a:t>- since Nov 2016 we have a dynamical sea ice model (LIM2), so sea-ice cover can be dynamically forecasted up to 15 days, rather than be static as in their previous version.</a:t>
            </a:r>
          </a:p>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27</a:t>
            </a:fld>
            <a:endParaRPr lang="en-US"/>
          </a:p>
        </p:txBody>
      </p:sp>
    </p:spTree>
    <p:extLst>
      <p:ext uri="{BB962C8B-B14F-4D97-AF65-F5344CB8AC3E}">
        <p14:creationId xmlns:p14="http://schemas.microsoft.com/office/powerpoint/2010/main" val="740295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342900">
              <a:buFont typeface="Arial" panose="020B0604020202020204" pitchFamily="34" charset="0"/>
              <a:buChar char="•"/>
            </a:pPr>
            <a:r>
              <a:rPr lang="en-GB" dirty="0"/>
              <a:t>~ 30 ECVs, described in the C3S Technical Annex, and planned for stages II and III, are either:</a:t>
            </a:r>
          </a:p>
          <a:p>
            <a:pPr marL="742950" lvl="2" indent="-342900"/>
            <a:r>
              <a:rPr lang="en-GB" dirty="0"/>
              <a:t> </a:t>
            </a:r>
            <a:r>
              <a:rPr lang="en-GB" b="1" dirty="0">
                <a:solidFill>
                  <a:srgbClr val="00B050"/>
                </a:solidFill>
              </a:rPr>
              <a:t>engaged</a:t>
            </a:r>
            <a:r>
              <a:rPr lang="en-GB" dirty="0"/>
              <a:t> (via ERA5/ORA5, 312a lots all awarded, and 311a in-situ)</a:t>
            </a:r>
          </a:p>
          <a:p>
            <a:pPr marL="0" lvl="1" indent="0">
              <a:buNone/>
            </a:pPr>
            <a:r>
              <a:rPr lang="en-GB" dirty="0"/>
              <a:t>       or</a:t>
            </a:r>
          </a:p>
          <a:p>
            <a:pPr marL="685800" lvl="2"/>
            <a:r>
              <a:rPr lang="en-GB" dirty="0"/>
              <a:t> </a:t>
            </a:r>
            <a:r>
              <a:rPr lang="en-GB" dirty="0">
                <a:solidFill>
                  <a:srgbClr val="0070C0"/>
                </a:solidFill>
              </a:rPr>
              <a:t>under </a:t>
            </a:r>
            <a:r>
              <a:rPr lang="en-GB" b="1" dirty="0">
                <a:solidFill>
                  <a:srgbClr val="0070C0"/>
                </a:solidFill>
              </a:rPr>
              <a:t>PIN / ITT</a:t>
            </a:r>
            <a:r>
              <a:rPr lang="en-GB" b="1" dirty="0"/>
              <a:t> </a:t>
            </a:r>
            <a:r>
              <a:rPr lang="en-GB" dirty="0"/>
              <a:t>(2nd set ECVs in 312b). </a:t>
            </a:r>
          </a:p>
          <a:p>
            <a:pPr marL="285750" lvl="1">
              <a:buFont typeface="Arial" charset="0"/>
              <a:buChar char="•"/>
            </a:pPr>
            <a:r>
              <a:rPr lang="en-GB" dirty="0"/>
              <a:t>These ECVs will progressively become available through 2017/2018.</a:t>
            </a:r>
          </a:p>
          <a:p>
            <a:pPr marL="285750" lvl="1">
              <a:buFont typeface="Arial" charset="0"/>
              <a:buChar char="•"/>
            </a:pPr>
            <a:r>
              <a:rPr lang="en-GB" dirty="0"/>
              <a:t>Will be complemented by additional ECVs (as outcomes or reanalysis products) </a:t>
            </a:r>
          </a:p>
          <a:p>
            <a:pPr marL="285750" lvl="1">
              <a:buFont typeface="Arial" charset="0"/>
              <a:buChar char="•"/>
            </a:pPr>
            <a:endParaRPr lang="en-GB" dirty="0"/>
          </a:p>
          <a:p>
            <a:pPr marL="285750" lvl="1">
              <a:buFont typeface="Arial" charset="0"/>
              <a:buChar char="•"/>
            </a:pPr>
            <a:r>
              <a:rPr lang="en-GB" dirty="0"/>
              <a:t>Liaison with other Copernicus services (e.g. CAMS, CMEMS ..) and ESA-CCI, SAFs, NOAA, etc. is being implemented (Coordination, ITTs spec, evaluation and follow-up, etc.) to ensure complementary and synergies </a:t>
            </a:r>
          </a:p>
          <a:p>
            <a:pPr marL="285750" lvl="1">
              <a:buFont typeface="Arial" charset="0"/>
              <a:buChar char="•"/>
            </a:pPr>
            <a:endParaRPr lang="en-GB" dirty="0"/>
          </a:p>
          <a:p>
            <a:pPr marL="285750" lvl="1">
              <a:buFont typeface="Arial" charset="0"/>
              <a:buChar char="•"/>
            </a:pPr>
            <a:r>
              <a:rPr lang="en-GB" dirty="0"/>
              <a:t>ECVs are all traceable to GCOS  status report</a:t>
            </a:r>
            <a:endParaRPr lang="en-US" dirty="0"/>
          </a:p>
          <a:p>
            <a:pPr marL="285750" lvl="1">
              <a:buFont typeface="Arial" charset="0"/>
              <a:buChar char="•"/>
            </a:pPr>
            <a:endParaRPr lang="en-GB" dirty="0"/>
          </a:p>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9</a:t>
            </a:fld>
            <a:endParaRPr lang="en-US"/>
          </a:p>
        </p:txBody>
      </p:sp>
    </p:spTree>
    <p:extLst>
      <p:ext uri="{BB962C8B-B14F-4D97-AF65-F5344CB8AC3E}">
        <p14:creationId xmlns:p14="http://schemas.microsoft.com/office/powerpoint/2010/main" val="3743826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Serviced ensured by </a:t>
            </a:r>
            <a:r>
              <a:rPr lang="en-GB" b="1" dirty="0"/>
              <a:t>CLS and LEGOS</a:t>
            </a:r>
            <a:r>
              <a:rPr lang="en-GB" dirty="0"/>
              <a:t> (France)</a:t>
            </a:r>
          </a:p>
          <a:p>
            <a:endParaRPr lang="en-GB" dirty="0"/>
          </a:p>
          <a:p>
            <a:r>
              <a:rPr lang="en-GB" dirty="0"/>
              <a:t>Regions of interest:</a:t>
            </a:r>
            <a:r>
              <a:rPr lang="en-GB" b="1" dirty="0"/>
              <a:t> global ocean</a:t>
            </a:r>
            <a:r>
              <a:rPr lang="en-GB" dirty="0"/>
              <a:t>, </a:t>
            </a:r>
            <a:r>
              <a:rPr lang="en-GB" b="1" dirty="0"/>
              <a:t>Med. sea </a:t>
            </a:r>
            <a:r>
              <a:rPr lang="en-GB" dirty="0"/>
              <a:t>and </a:t>
            </a:r>
            <a:r>
              <a:rPr lang="en-GB" b="1" dirty="0"/>
              <a:t>Black sea</a:t>
            </a:r>
          </a:p>
          <a:p>
            <a:r>
              <a:rPr lang="en-GB" b="1" dirty="0"/>
              <a:t>Type of products: </a:t>
            </a:r>
          </a:p>
          <a:p>
            <a:pPr>
              <a:buNone/>
            </a:pPr>
            <a:r>
              <a:rPr lang="en-GB" b="1" dirty="0"/>
              <a:t>	Gridded daily maps:</a:t>
            </a:r>
          </a:p>
          <a:p>
            <a:pPr>
              <a:buNone/>
            </a:pPr>
            <a:r>
              <a:rPr lang="en-GB" b="1" dirty="0"/>
              <a:t>	</a:t>
            </a:r>
            <a:r>
              <a:rPr lang="en-GB" sz="1800" dirty="0"/>
              <a:t>1/4° (global) and 1/8° (Med. And Black seas) of:</a:t>
            </a:r>
            <a:endParaRPr lang="en-GB" dirty="0"/>
          </a:p>
          <a:p>
            <a:pPr lvl="2"/>
            <a:r>
              <a:rPr lang="en-GB" b="1" dirty="0"/>
              <a:t>Absolute Dynamic Topography</a:t>
            </a:r>
          </a:p>
          <a:p>
            <a:pPr lvl="2"/>
            <a:r>
              <a:rPr lang="en-GB" b="1" dirty="0"/>
              <a:t>Sea Level Anomalies</a:t>
            </a:r>
          </a:p>
          <a:p>
            <a:pPr lvl="2"/>
            <a:r>
              <a:rPr lang="en-GB" b="1" dirty="0"/>
              <a:t>Geostrophic  velocities</a:t>
            </a:r>
          </a:p>
          <a:p>
            <a:r>
              <a:rPr lang="en-GB" dirty="0"/>
              <a:t>The existing Sea Level ECV will be first delivered </a:t>
            </a:r>
          </a:p>
          <a:p>
            <a:pPr>
              <a:buNone/>
            </a:pPr>
            <a:r>
              <a:rPr lang="en-GB" dirty="0"/>
              <a:t>	in April 2017 and the record will be regularly updated.</a:t>
            </a:r>
          </a:p>
          <a:p>
            <a:r>
              <a:rPr lang="en-GB" dirty="0"/>
              <a:t>A </a:t>
            </a:r>
            <a:r>
              <a:rPr lang="en-GB" b="1" dirty="0"/>
              <a:t>full reprocessing </a:t>
            </a:r>
            <a:r>
              <a:rPr lang="en-GB" dirty="0"/>
              <a:t> will be delivered in March 2018</a:t>
            </a:r>
          </a:p>
          <a:p>
            <a:r>
              <a:rPr lang="en-GB" b="1" dirty="0"/>
              <a:t>Interactions </a:t>
            </a:r>
            <a:r>
              <a:rPr lang="en-GB" dirty="0"/>
              <a:t>with </a:t>
            </a:r>
            <a:r>
              <a:rPr lang="en-GB" b="1" dirty="0"/>
              <a:t>spaces agencies </a:t>
            </a:r>
            <a:r>
              <a:rPr lang="en-GB" dirty="0"/>
              <a:t>will ensure the </a:t>
            </a:r>
          </a:p>
          <a:p>
            <a:pPr>
              <a:buNone/>
            </a:pPr>
            <a:r>
              <a:rPr lang="en-GB" dirty="0"/>
              <a:t>	</a:t>
            </a:r>
            <a:r>
              <a:rPr lang="en-GB" b="1" dirty="0"/>
              <a:t>service quality and evolution</a:t>
            </a:r>
          </a:p>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12</a:t>
            </a:fld>
            <a:endParaRPr lang="en-US"/>
          </a:p>
        </p:txBody>
      </p:sp>
    </p:spTree>
    <p:extLst>
      <p:ext uri="{BB962C8B-B14F-4D97-AF65-F5344CB8AC3E}">
        <p14:creationId xmlns:p14="http://schemas.microsoft.com/office/powerpoint/2010/main" val="1286534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Glaciers are globally distributed and show a wide range of types and shapes:</a:t>
            </a:r>
            <a:endParaRPr lang="en-US" baseline="0" dirty="0"/>
          </a:p>
          <a:p>
            <a:r>
              <a:rPr lang="en-US" baseline="0" dirty="0"/>
              <a:t>From the easily recognizable clean glaciers in the Arctic (lower right, Axel Heiberg Island) to highly debris-covered glaciers where the tongue is hard to see in New Zealand (lower left, Tasman Glacier). </a:t>
            </a:r>
          </a:p>
          <a:p>
            <a:r>
              <a:rPr lang="en-US" dirty="0"/>
              <a:t>Mapping their extents and changes through time precisely is thus quite a challenge and includes manual</a:t>
            </a:r>
            <a:r>
              <a:rPr lang="en-US" baseline="0" dirty="0"/>
              <a:t> work of experienced analysts.</a:t>
            </a:r>
          </a:p>
          <a:p>
            <a:r>
              <a:rPr lang="en-US" baseline="0" dirty="0"/>
              <a:t>click for text slide</a:t>
            </a:r>
          </a:p>
          <a:p>
            <a:r>
              <a:rPr lang="en-US" baseline="0" dirty="0"/>
              <a:t>- just read the text</a:t>
            </a:r>
            <a:endParaRPr lang="en-US" dirty="0"/>
          </a:p>
        </p:txBody>
      </p:sp>
      <p:sp>
        <p:nvSpPr>
          <p:cNvPr id="4" name="Slide Number Placeholder 3"/>
          <p:cNvSpPr>
            <a:spLocks noGrp="1"/>
          </p:cNvSpPr>
          <p:nvPr>
            <p:ph type="sldNum" sz="quarter" idx="10"/>
          </p:nvPr>
        </p:nvSpPr>
        <p:spPr/>
        <p:txBody>
          <a:bodyPr/>
          <a:lstStyle/>
          <a:p>
            <a:fld id="{2D90C6DF-E000-164F-A630-F8F7E3EBC29D}" type="slidenum">
              <a:rPr>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737009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Glaciers are globally distributed and show a wide range of types and shapes:</a:t>
            </a:r>
            <a:endParaRPr lang="en-US" baseline="0"/>
          </a:p>
          <a:p>
            <a:r>
              <a:rPr lang="en-US" baseline="0"/>
              <a:t>From the easily recognizable clean glaciers in the Arctic (lower right, Axel Heiberg Island) to highly debris-covered glaciers where the tongue is hard to see in New Zealand (lower left, Tasman Glacier). </a:t>
            </a:r>
          </a:p>
          <a:p>
            <a:r>
              <a:rPr lang="en-US"/>
              <a:t>Mapping their extents and changes through time precisely is thus quite a challenge and includes manual</a:t>
            </a:r>
            <a:r>
              <a:rPr lang="en-US" baseline="0"/>
              <a:t> work of experienced analysts.</a:t>
            </a:r>
          </a:p>
          <a:p>
            <a:r>
              <a:rPr lang="en-US" baseline="0"/>
              <a:t>click for text slide</a:t>
            </a:r>
          </a:p>
          <a:p>
            <a:r>
              <a:rPr lang="en-US" baseline="0"/>
              <a:t>- just read the text</a:t>
            </a:r>
            <a:endParaRPr lang="en-US"/>
          </a:p>
        </p:txBody>
      </p:sp>
      <p:sp>
        <p:nvSpPr>
          <p:cNvPr id="4" name="Slide Number Placeholder 3"/>
          <p:cNvSpPr>
            <a:spLocks noGrp="1"/>
          </p:cNvSpPr>
          <p:nvPr>
            <p:ph type="sldNum" sz="quarter" idx="10"/>
          </p:nvPr>
        </p:nvSpPr>
        <p:spPr/>
        <p:txBody>
          <a:bodyPr/>
          <a:lstStyle/>
          <a:p>
            <a:fld id="{2D90C6DF-E000-164F-A630-F8F7E3EBC29D}" type="slidenum">
              <a:rPr>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737009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17</a:t>
            </a:fld>
            <a:endParaRPr lang="en-US"/>
          </a:p>
        </p:txBody>
      </p:sp>
    </p:spTree>
    <p:extLst>
      <p:ext uri="{BB962C8B-B14F-4D97-AF65-F5344CB8AC3E}">
        <p14:creationId xmlns:p14="http://schemas.microsoft.com/office/powerpoint/2010/main" val="529566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18</a:t>
            </a:fld>
            <a:endParaRPr lang="en-US"/>
          </a:p>
        </p:txBody>
      </p:sp>
    </p:spTree>
    <p:extLst>
      <p:ext uri="{BB962C8B-B14F-4D97-AF65-F5344CB8AC3E}">
        <p14:creationId xmlns:p14="http://schemas.microsoft.com/office/powerpoint/2010/main" val="1948222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19</a:t>
            </a:fld>
            <a:endParaRPr lang="en-US"/>
          </a:p>
        </p:txBody>
      </p:sp>
    </p:spTree>
    <p:extLst>
      <p:ext uri="{BB962C8B-B14F-4D97-AF65-F5344CB8AC3E}">
        <p14:creationId xmlns:p14="http://schemas.microsoft.com/office/powerpoint/2010/main" val="2605454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20</a:t>
            </a:fld>
            <a:endParaRPr lang="en-US"/>
          </a:p>
        </p:txBody>
      </p:sp>
    </p:spTree>
    <p:extLst>
      <p:ext uri="{BB962C8B-B14F-4D97-AF65-F5344CB8AC3E}">
        <p14:creationId xmlns:p14="http://schemas.microsoft.com/office/powerpoint/2010/main" val="27363998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15.xml"/><Relationship Id="rId5" Type="http://schemas.openxmlformats.org/officeDocument/2006/relationships/image" Target="../media/image31.jpeg"/><Relationship Id="rId4" Type="http://schemas.openxmlformats.org/officeDocument/2006/relationships/image" Target="../media/image6.png"/></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5.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5.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5.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5.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6.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6.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16.xml"/><Relationship Id="rId5" Type="http://schemas.openxmlformats.org/officeDocument/2006/relationships/image" Target="../media/image31.jpeg"/><Relationship Id="rId4" Type="http://schemas.openxmlformats.org/officeDocument/2006/relationships/image" Target="../media/image6.png"/></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6.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13.jpeg"/></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7.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7.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17.xml"/><Relationship Id="rId5" Type="http://schemas.openxmlformats.org/officeDocument/2006/relationships/image" Target="../media/image31.jpeg"/><Relationship Id="rId4" Type="http://schemas.openxmlformats.org/officeDocument/2006/relationships/image" Target="../media/image6.png"/></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7.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7.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7.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7.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8.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8.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18.xml"/><Relationship Id="rId5" Type="http://schemas.openxmlformats.org/officeDocument/2006/relationships/image" Target="../media/image31.jpeg"/><Relationship Id="rId4" Type="http://schemas.openxmlformats.org/officeDocument/2006/relationships/image" Target="../media/image6.png"/></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8.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8.xml"/></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8.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Master" Target="../slideMasters/slideMaster20.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20.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20.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20.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20.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20.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Master" Target="../slideMasters/slideMaster20.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Master" Target="../slideMasters/slideMaster2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Master" Target="../slideMasters/slideMaster20.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Master" Target="../slideMasters/slideMaster21.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Master" Target="../slideMasters/slideMaster21.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Master" Target="../slideMasters/slideMaster2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Master" Target="../slideMasters/slideMaster21.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Master" Target="../slideMasters/slideMaster21.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Master" Target="../slideMasters/slideMaster21.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Master" Target="../slideMasters/slideMaster21.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Master" Target="../slideMasters/slideMaster21.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22.jpeg"/><Relationship Id="rId4" Type="http://schemas.openxmlformats.org/officeDocument/2006/relationships/image" Target="../media/image2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5.xml"/><Relationship Id="rId5" Type="http://schemas.openxmlformats.org/officeDocument/2006/relationships/image" Target="../media/image6.png"/><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1.wdp"/><Relationship Id="rId2" Type="http://schemas.openxmlformats.org/officeDocument/2006/relationships/image" Target="../media/image30.png"/><Relationship Id="rId1" Type="http://schemas.openxmlformats.org/officeDocument/2006/relationships/slideMaster" Target="../slideMasters/slideMaster6.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5.png"/><Relationship Id="rId1" Type="http://schemas.openxmlformats.org/officeDocument/2006/relationships/slideMaster" Target="../slideMasters/slideMaster7.xml"/><Relationship Id="rId5" Type="http://schemas.openxmlformats.org/officeDocument/2006/relationships/image" Target="../media/image36.png"/><Relationship Id="rId4" Type="http://schemas.openxmlformats.org/officeDocument/2006/relationships/image" Target="../media/image6.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6.png"/><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6.pn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6.png"/><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37.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6.jpeg"/><Relationship Id="rId1" Type="http://schemas.openxmlformats.org/officeDocument/2006/relationships/slideMaster" Target="../slideMasters/slideMaster10.xml"/><Relationship Id="rId5" Type="http://schemas.openxmlformats.org/officeDocument/2006/relationships/image" Target="../media/image47.png"/><Relationship Id="rId4" Type="http://schemas.openxmlformats.org/officeDocument/2006/relationships/image" Target="../media/image6.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Master" Target="../slideMasters/slideMaster10.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12.xml"/><Relationship Id="rId5" Type="http://schemas.openxmlformats.org/officeDocument/2006/relationships/image" Target="../media/image31.jpeg"/><Relationship Id="rId4" Type="http://schemas.openxmlformats.org/officeDocument/2006/relationships/image" Target="../media/image6.png"/></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2.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Master" Target="../slideMasters/slideMaster1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3.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13.xml"/><Relationship Id="rId5" Type="http://schemas.openxmlformats.org/officeDocument/2006/relationships/image" Target="../media/image31.jpeg"/><Relationship Id="rId4" Type="http://schemas.openxmlformats.org/officeDocument/2006/relationships/image" Target="../media/image6.png"/></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3.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3.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4.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14.xml"/><Relationship Id="rId5" Type="http://schemas.openxmlformats.org/officeDocument/2006/relationships/image" Target="../media/image31.jpeg"/><Relationship Id="rId4" Type="http://schemas.openxmlformats.org/officeDocument/2006/relationships/image" Target="../media/image6.png"/></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4.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4.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4.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15.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1" name="Rectangle 20"/>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946" y="0"/>
            <a:ext cx="2102132" cy="5143500"/>
          </a:xfrm>
          <a:prstGeom prst="rect">
            <a:avLst/>
          </a:prstGeom>
        </p:spPr>
      </p:pic>
      <p:sp>
        <p:nvSpPr>
          <p:cNvPr id="20" name="Rectangle 19"/>
          <p:cNvSpPr/>
          <p:nvPr userDrawn="1"/>
        </p:nvSpPr>
        <p:spPr>
          <a:xfrm>
            <a:off x="-21945" y="-1"/>
            <a:ext cx="2102132" cy="516403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9" name="Straight Connector 18"/>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pic>
        <p:nvPicPr>
          <p:cNvPr id="13" name="Picture 2" descr="S:\F15015_Copernicus\3_Work\330_Work-in-process\Logos_icons\Accestodata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73" y="118278"/>
            <a:ext cx="541005" cy="54100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958038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2"/>
            <a:ext cx="2106504" cy="5175269"/>
          </a:xfrm>
          <a:prstGeom prst="rect">
            <a:avLst/>
          </a:prstGeom>
        </p:spPr>
      </p:pic>
      <p:sp>
        <p:nvSpPr>
          <p:cNvPr id="18" name="Rectangle 17"/>
          <p:cNvSpPr/>
          <p:nvPr userDrawn="1"/>
        </p:nvSpPr>
        <p:spPr>
          <a:xfrm>
            <a:off x="-21945" y="-3"/>
            <a:ext cx="2102132" cy="5164041"/>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29202"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3" name="Straight Connector 12"/>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 name="TextBox 15"/>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rgbClr val="0B6192"/>
                </a:solidFill>
              </a:rPr>
              <a:t>Marine </a:t>
            </a:r>
          </a:p>
          <a:p>
            <a:pPr algn="ctr"/>
            <a:r>
              <a:rPr lang="es-ES" sz="1000" b="1" dirty="0" err="1">
                <a:solidFill>
                  <a:srgbClr val="0B6192"/>
                </a:solidFill>
              </a:rPr>
              <a:t>Monitoring</a:t>
            </a:r>
            <a:endParaRPr lang="en-US" sz="1000" b="1" dirty="0">
              <a:solidFill>
                <a:srgbClr val="0B6192"/>
              </a:solidFill>
            </a:endParaRPr>
          </a:p>
        </p:txBody>
      </p:sp>
      <p:sp>
        <p:nvSpPr>
          <p:cNvPr id="17"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98794902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1" name="Subtitle 2"/>
          <p:cNvSpPr>
            <a:spLocks noGrp="1"/>
          </p:cNvSpPr>
          <p:nvPr>
            <p:ph type="subTitle" idx="13"/>
          </p:nvPr>
        </p:nvSpPr>
        <p:spPr>
          <a:xfrm>
            <a:off x="2602385" y="3147814"/>
            <a:ext cx="4680520" cy="1152128"/>
          </a:xfrm>
        </p:spPr>
        <p:txBody>
          <a:bodyPr>
            <a:normAutofit/>
          </a:bodyPr>
          <a:lstStyle>
            <a:lvl1pPr marL="0" indent="0" algn="l">
              <a:buNone/>
              <a:defRPr sz="180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3"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7" y="4650009"/>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8" y="-11267"/>
            <a:ext cx="1852613" cy="51616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userDrawn="1"/>
        </p:nvSpPr>
        <p:spPr>
          <a:xfrm>
            <a:off x="621855" y="3536429"/>
            <a:ext cx="1440160" cy="261610"/>
          </a:xfrm>
          <a:prstGeom prst="rect">
            <a:avLst/>
          </a:prstGeom>
          <a:noFill/>
        </p:spPr>
        <p:txBody>
          <a:bodyPr wrap="square" rtlCol="0">
            <a:spAutoFit/>
          </a:bodyPr>
          <a:lstStyle/>
          <a:p>
            <a:pPr algn="ctr"/>
            <a:r>
              <a:rPr lang="es-ES" sz="1100" dirty="0" err="1">
                <a:solidFill>
                  <a:prstClr val="white"/>
                </a:solidFill>
              </a:rPr>
              <a:t>Climate</a:t>
            </a:r>
            <a:r>
              <a:rPr lang="es-ES" sz="1100" dirty="0">
                <a:solidFill>
                  <a:prstClr val="white"/>
                </a:solidFill>
              </a:rPr>
              <a:t> </a:t>
            </a:r>
            <a:r>
              <a:rPr lang="es-ES" sz="1100" dirty="0" err="1">
                <a:solidFill>
                  <a:prstClr val="white"/>
                </a:solidFill>
              </a:rPr>
              <a:t>Change</a:t>
            </a:r>
            <a:endParaRPr lang="en-US" sz="1100" dirty="0">
              <a:solidFill>
                <a:prstClr val="white"/>
              </a:solidFill>
            </a:endParaRPr>
          </a:p>
        </p:txBody>
      </p:sp>
      <p:sp>
        <p:nvSpPr>
          <p:cNvPr id="10" name="Title 1"/>
          <p:cNvSpPr txBox="1">
            <a:spLocks/>
          </p:cNvSpPr>
          <p:nvPr userDrawn="1"/>
        </p:nvSpPr>
        <p:spPr>
          <a:xfrm>
            <a:off x="2602385" y="2572002"/>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sz="2800" dirty="0">
                <a:solidFill>
                  <a:prstClr val="white"/>
                </a:solidFill>
              </a:rPr>
              <a:t>Lot5: Aerosols</a:t>
            </a:r>
          </a:p>
        </p:txBody>
      </p:sp>
    </p:spTree>
    <p:extLst>
      <p:ext uri="{BB962C8B-B14F-4D97-AF65-F5344CB8AC3E}">
        <p14:creationId xmlns:p14="http://schemas.microsoft.com/office/powerpoint/2010/main" val="180758202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6"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5" y="20835"/>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28791892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5" y="6275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1" y="6275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9"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7"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5" y="20835"/>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03668927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1"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3" name="Date Placeholder 2"/>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22"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5" y="20835"/>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73291145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1"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p:ph type="title"/>
          </p:nvPr>
        </p:nvSpPr>
        <p:spPr>
          <a:xfrm>
            <a:off x="878906"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6" y="1076327"/>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22" name="Group 21"/>
          <p:cNvGrpSpPr/>
          <p:nvPr userDrawn="1"/>
        </p:nvGrpSpPr>
        <p:grpSpPr>
          <a:xfrm>
            <a:off x="107505" y="20835"/>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52342174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userDrawn="1">
            <p:ph type="title" hasCustomPrompt="1"/>
          </p:nvPr>
        </p:nvSpPr>
        <p:spPr>
          <a:xfrm>
            <a:off x="867705" y="235007"/>
            <a:ext cx="7819096" cy="277539"/>
          </a:xfrm>
          <a:solidFill>
            <a:srgbClr val="941333"/>
          </a:solidFill>
        </p:spPr>
        <p:txBody>
          <a:bodyPr>
            <a:noAutofit/>
          </a:bodyPr>
          <a:lstStyle>
            <a:lvl1pPr algn="ctr">
              <a:defRPr sz="1800" b="0" spc="700" baseline="0">
                <a:solidFill>
                  <a:schemeClr val="bg1"/>
                </a:solidFill>
                <a:latin typeface="+mn-lt"/>
              </a:defRPr>
            </a:lvl1pPr>
          </a:lstStyle>
          <a:p>
            <a:r>
              <a:rPr lang="en-US" dirty="0"/>
              <a:t>CLICK TO EDIT MASTER TITLE STYLE</a:t>
            </a:r>
          </a:p>
        </p:txBody>
      </p:sp>
      <p:sp>
        <p:nvSpPr>
          <p:cNvPr id="3" name="Content Placeholder 2"/>
          <p:cNvSpPr>
            <a:spLocks noGrp="1"/>
          </p:cNvSpPr>
          <p:nvPr userDrawn="1">
            <p:ph idx="1"/>
          </p:nvPr>
        </p:nvSpPr>
        <p:spPr>
          <a:xfrm>
            <a:off x="1387048" y="699543"/>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41" name="Group 40"/>
          <p:cNvGrpSpPr/>
          <p:nvPr userDrawn="1"/>
        </p:nvGrpSpPr>
        <p:grpSpPr>
          <a:xfrm>
            <a:off x="107505" y="20835"/>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80980887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3"/>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1"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5" y="20835"/>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96867011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0" name="Title 1"/>
          <p:cNvSpPr txBox="1">
            <a:spLocks/>
          </p:cNvSpPr>
          <p:nvPr userDrawn="1"/>
        </p:nvSpPr>
        <p:spPr>
          <a:xfrm>
            <a:off x="2602385" y="2572002"/>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sz="2800" dirty="0">
                <a:solidFill>
                  <a:prstClr val="white"/>
                </a:solidFill>
              </a:rPr>
              <a:t>Title</a:t>
            </a:r>
          </a:p>
        </p:txBody>
      </p:sp>
      <p:sp>
        <p:nvSpPr>
          <p:cNvPr id="11" name="Subtitle 2"/>
          <p:cNvSpPr>
            <a:spLocks noGrp="1"/>
          </p:cNvSpPr>
          <p:nvPr>
            <p:ph type="subTitle" idx="13"/>
          </p:nvPr>
        </p:nvSpPr>
        <p:spPr>
          <a:xfrm>
            <a:off x="2602385" y="3147814"/>
            <a:ext cx="4680520" cy="1152128"/>
          </a:xfrm>
        </p:spPr>
        <p:txBody>
          <a:bodyPr>
            <a:normAutofit/>
          </a:bodyPr>
          <a:lstStyle>
            <a:lvl1pPr marL="0" indent="0" algn="l">
              <a:buNone/>
              <a:defRPr sz="180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3"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7" y="4650009"/>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8" y="-11267"/>
            <a:ext cx="1852613" cy="51616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userDrawn="1"/>
        </p:nvSpPr>
        <p:spPr>
          <a:xfrm>
            <a:off x="621855" y="3536429"/>
            <a:ext cx="1440160" cy="261610"/>
          </a:xfrm>
          <a:prstGeom prst="rect">
            <a:avLst/>
          </a:prstGeom>
          <a:noFill/>
        </p:spPr>
        <p:txBody>
          <a:bodyPr wrap="square" rtlCol="0">
            <a:spAutoFit/>
          </a:bodyPr>
          <a:lstStyle/>
          <a:p>
            <a:pPr algn="ctr"/>
            <a:r>
              <a:rPr lang="es-ES" sz="1100" dirty="0" err="1">
                <a:solidFill>
                  <a:prstClr val="white"/>
                </a:solidFill>
              </a:rPr>
              <a:t>Climate</a:t>
            </a:r>
            <a:r>
              <a:rPr lang="es-ES" sz="1100" dirty="0">
                <a:solidFill>
                  <a:prstClr val="white"/>
                </a:solidFill>
              </a:rPr>
              <a:t> </a:t>
            </a:r>
            <a:r>
              <a:rPr lang="es-ES" sz="1100" dirty="0" err="1">
                <a:solidFill>
                  <a:prstClr val="white"/>
                </a:solidFill>
              </a:rPr>
              <a:t>Change</a:t>
            </a:r>
            <a:endParaRPr lang="en-US" sz="1100" dirty="0">
              <a:solidFill>
                <a:prstClr val="white"/>
              </a:solidFill>
            </a:endParaRPr>
          </a:p>
        </p:txBody>
      </p:sp>
    </p:spTree>
    <p:extLst>
      <p:ext uri="{BB962C8B-B14F-4D97-AF65-F5344CB8AC3E}">
        <p14:creationId xmlns:p14="http://schemas.microsoft.com/office/powerpoint/2010/main" val="237468081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6"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5" y="20835"/>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48081762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5" y="6275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1" y="6275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9"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7"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5" y="20835"/>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01485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0B6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28" name="Subtitle 2"/>
          <p:cNvSpPr>
            <a:spLocks noGrp="1"/>
          </p:cNvSpPr>
          <p:nvPr>
            <p:ph type="subTitle" idx="13"/>
          </p:nvPr>
        </p:nvSpPr>
        <p:spPr>
          <a:xfrm>
            <a:off x="2555041"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2" name="Picture 2" descr="S:\F15015_Copernicus\3_Work\330_Work-in-process\SC4_BackgroundMat\PPT\item Copernicus\Icon-01.png"/>
          <p:cNvPicPr>
            <a:picLocks noChangeAspect="1" noChangeArrowheads="1"/>
          </p:cNvPicPr>
          <p:nvPr userDrawn="1"/>
        </p:nvPicPr>
        <p:blipFill rotWithShape="1">
          <a:blip r:embed="rId2" cstate="print">
            <a:biLevel thresh="25000"/>
            <a:extLst>
              <a:ext uri="{28A0092B-C50C-407E-A947-70E740481C1C}">
                <a14:useLocalDpi xmlns:a14="http://schemas.microsoft.com/office/drawing/2010/main" val="0"/>
              </a:ext>
            </a:extLst>
          </a:blip>
          <a:srcRect/>
          <a:stretch/>
        </p:blipFill>
        <p:spPr bwMode="auto">
          <a:xfrm>
            <a:off x="-36512" y="1322672"/>
            <a:ext cx="2747277" cy="2882606"/>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2" descr="S:\F15015_Copernicus\3_Work\330_Work-in-process\SC4_BackgroundMat\PPT\item Copernicus\logo-ce-horizontal-en-negatif.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sp>
        <p:nvSpPr>
          <p:cNvPr id="4" name="Date Placeholder 3"/>
          <p:cNvSpPr>
            <a:spLocks noGrp="1"/>
          </p:cNvSpPr>
          <p:nvPr>
            <p:ph type="dt" sz="half" idx="10"/>
          </p:nvPr>
        </p:nvSpPr>
        <p:spPr/>
        <p:txBody>
          <a:bodyPr/>
          <a:lstStyle/>
          <a:p>
            <a:fld id="{30E17047-C597-4B34-8FEE-7A0D1EA692A4}" type="datetimeFigureOut">
              <a:rPr lang="en-US" smtClean="0"/>
              <a:t>1/12/2022</a:t>
            </a:fld>
            <a:endParaRPr lang="en-US"/>
          </a:p>
        </p:txBody>
      </p:sp>
      <p:pic>
        <p:nvPicPr>
          <p:cNvPr id="13"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279212" y="-20538"/>
            <a:ext cx="1877256" cy="51640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pic>
        <p:nvPicPr>
          <p:cNvPr id="2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7" name="Title 1"/>
          <p:cNvSpPr txBox="1">
            <a:spLocks/>
          </p:cNvSpPr>
          <p:nvPr userDrawn="1"/>
        </p:nvSpPr>
        <p:spPr>
          <a:xfrm>
            <a:off x="2555041"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5" name="TextBox 14"/>
          <p:cNvSpPr txBox="1"/>
          <p:nvPr userDrawn="1"/>
        </p:nvSpPr>
        <p:spPr>
          <a:xfrm>
            <a:off x="478516" y="3723878"/>
            <a:ext cx="1717220" cy="261610"/>
          </a:xfrm>
          <a:prstGeom prst="rect">
            <a:avLst/>
          </a:prstGeom>
          <a:noFill/>
        </p:spPr>
        <p:txBody>
          <a:bodyPr wrap="square" rtlCol="0">
            <a:spAutoFit/>
          </a:bodyPr>
          <a:lstStyle/>
          <a:p>
            <a:pPr algn="ctr"/>
            <a:r>
              <a:rPr lang="es-ES" sz="1100" b="0" dirty="0">
                <a:solidFill>
                  <a:schemeClr val="bg1"/>
                </a:solidFill>
              </a:rPr>
              <a:t>Marine </a:t>
            </a:r>
            <a:r>
              <a:rPr lang="es-ES" sz="1100" b="0" dirty="0" err="1">
                <a:solidFill>
                  <a:schemeClr val="bg1"/>
                </a:solidFill>
              </a:rPr>
              <a:t>Monitoring</a:t>
            </a:r>
            <a:endParaRPr lang="en-US" sz="1100" b="0" dirty="0">
              <a:solidFill>
                <a:schemeClr val="bg1"/>
              </a:solidFill>
            </a:endParaRPr>
          </a:p>
        </p:txBody>
      </p:sp>
    </p:spTree>
    <p:extLst>
      <p:ext uri="{BB962C8B-B14F-4D97-AF65-F5344CB8AC3E}">
        <p14:creationId xmlns:p14="http://schemas.microsoft.com/office/powerpoint/2010/main" val="166481256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1"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3" name="Date Placeholder 2"/>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22"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5" y="20835"/>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77855599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1"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p:ph type="title"/>
          </p:nvPr>
        </p:nvSpPr>
        <p:spPr>
          <a:xfrm>
            <a:off x="878906"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6" y="1076327"/>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22" name="Group 21"/>
          <p:cNvGrpSpPr/>
          <p:nvPr userDrawn="1"/>
        </p:nvGrpSpPr>
        <p:grpSpPr>
          <a:xfrm>
            <a:off x="107505" y="20835"/>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77510359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userDrawn="1">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8" y="699543"/>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41" name="Group 40"/>
          <p:cNvGrpSpPr/>
          <p:nvPr userDrawn="1"/>
        </p:nvGrpSpPr>
        <p:grpSpPr>
          <a:xfrm>
            <a:off x="107505" y="20835"/>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75124320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3"/>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1"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5" y="20835"/>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54627576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0" name="Title 1"/>
          <p:cNvSpPr txBox="1">
            <a:spLocks/>
          </p:cNvSpPr>
          <p:nvPr userDrawn="1"/>
        </p:nvSpPr>
        <p:spPr>
          <a:xfrm>
            <a:off x="2602385" y="2572002"/>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sz="2800" dirty="0">
                <a:solidFill>
                  <a:prstClr val="white"/>
                </a:solidFill>
              </a:rPr>
              <a:t>Lot2:</a:t>
            </a:r>
            <a:r>
              <a:rPr lang="en-US" sz="2800" baseline="0" dirty="0">
                <a:solidFill>
                  <a:prstClr val="white"/>
                </a:solidFill>
              </a:rPr>
              <a:t> </a:t>
            </a:r>
            <a:r>
              <a:rPr lang="en-US" sz="2800" dirty="0">
                <a:solidFill>
                  <a:prstClr val="white"/>
                </a:solidFill>
              </a:rPr>
              <a:t>Sea</a:t>
            </a:r>
            <a:r>
              <a:rPr lang="en-US" sz="2800" baseline="0" dirty="0">
                <a:solidFill>
                  <a:prstClr val="white"/>
                </a:solidFill>
              </a:rPr>
              <a:t> Level</a:t>
            </a:r>
            <a:endParaRPr lang="en-US" sz="2800" dirty="0">
              <a:solidFill>
                <a:prstClr val="white"/>
              </a:solidFill>
            </a:endParaRPr>
          </a:p>
        </p:txBody>
      </p:sp>
      <p:sp>
        <p:nvSpPr>
          <p:cNvPr id="11" name="Subtitle 2"/>
          <p:cNvSpPr>
            <a:spLocks noGrp="1"/>
          </p:cNvSpPr>
          <p:nvPr>
            <p:ph type="subTitle" idx="13" hasCustomPrompt="1"/>
          </p:nvPr>
        </p:nvSpPr>
        <p:spPr>
          <a:xfrm>
            <a:off x="2602385" y="3147814"/>
            <a:ext cx="4680520" cy="1152128"/>
          </a:xfrm>
        </p:spPr>
        <p:txBody>
          <a:bodyPr>
            <a:normAutofit/>
          </a:bodyPr>
          <a:lstStyle>
            <a:lvl1pPr marL="0" indent="0" algn="l">
              <a:buNone/>
              <a:defRPr sz="180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XXXXXX</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3"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7" y="4650009"/>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8" y="-11267"/>
            <a:ext cx="1852613" cy="51616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userDrawn="1"/>
        </p:nvSpPr>
        <p:spPr>
          <a:xfrm>
            <a:off x="621855" y="3536429"/>
            <a:ext cx="1440160" cy="261610"/>
          </a:xfrm>
          <a:prstGeom prst="rect">
            <a:avLst/>
          </a:prstGeom>
          <a:noFill/>
        </p:spPr>
        <p:txBody>
          <a:bodyPr wrap="square" rtlCol="0">
            <a:spAutoFit/>
          </a:bodyPr>
          <a:lstStyle/>
          <a:p>
            <a:pPr algn="ctr"/>
            <a:r>
              <a:rPr lang="es-ES" sz="1100" dirty="0" err="1">
                <a:solidFill>
                  <a:prstClr val="white"/>
                </a:solidFill>
              </a:rPr>
              <a:t>Climate</a:t>
            </a:r>
            <a:r>
              <a:rPr lang="es-ES" sz="1100" dirty="0">
                <a:solidFill>
                  <a:prstClr val="white"/>
                </a:solidFill>
              </a:rPr>
              <a:t> </a:t>
            </a:r>
            <a:r>
              <a:rPr lang="es-ES" sz="1100" dirty="0" err="1">
                <a:solidFill>
                  <a:prstClr val="white"/>
                </a:solidFill>
              </a:rPr>
              <a:t>Change</a:t>
            </a:r>
            <a:endParaRPr lang="en-US" sz="1100" dirty="0">
              <a:solidFill>
                <a:prstClr val="white"/>
              </a:solidFill>
            </a:endParaRPr>
          </a:p>
        </p:txBody>
      </p:sp>
    </p:spTree>
    <p:extLst>
      <p:ext uri="{BB962C8B-B14F-4D97-AF65-F5344CB8AC3E}">
        <p14:creationId xmlns:p14="http://schemas.microsoft.com/office/powerpoint/2010/main" val="21931337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6"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5" y="20835"/>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81918052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5" y="6275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1" y="6275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9"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7"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5" y="20835"/>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56377229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1"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3" name="Date Placeholder 2"/>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22"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5" y="20835"/>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9868906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1"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p:ph type="title"/>
          </p:nvPr>
        </p:nvSpPr>
        <p:spPr>
          <a:xfrm>
            <a:off x="878906"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6" y="1076327"/>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22" name="Group 21"/>
          <p:cNvGrpSpPr/>
          <p:nvPr userDrawn="1"/>
        </p:nvGrpSpPr>
        <p:grpSpPr>
          <a:xfrm>
            <a:off x="107505" y="20835"/>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4171811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userDrawn="1">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8" y="699543"/>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41" name="Group 40"/>
          <p:cNvGrpSpPr/>
          <p:nvPr userDrawn="1"/>
        </p:nvGrpSpPr>
        <p:grpSpPr>
          <a:xfrm>
            <a:off x="107505" y="20835"/>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8006140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6" name="Group 15"/>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userDrawn="1">
            <p:ph sz="half" idx="1"/>
          </p:nvPr>
        </p:nvSpPr>
        <p:spPr>
          <a:xfrm>
            <a:off x="87890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6990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7" name="Straight Connector 16"/>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8"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0" name="Title 1"/>
          <p:cNvSpPr>
            <a:spLocks noGrp="1"/>
          </p:cNvSpPr>
          <p:nvPr userDrawn="1">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2" name="TextBox 21"/>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83866327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3"/>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1"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5" y="20835"/>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01621801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0" name="Title 1"/>
          <p:cNvSpPr txBox="1">
            <a:spLocks/>
          </p:cNvSpPr>
          <p:nvPr userDrawn="1"/>
        </p:nvSpPr>
        <p:spPr>
          <a:xfrm>
            <a:off x="2602385" y="2572002"/>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sz="2800" dirty="0">
                <a:solidFill>
                  <a:prstClr val="white"/>
                </a:solidFill>
              </a:rPr>
              <a:t>Lot4: Ozone</a:t>
            </a:r>
          </a:p>
        </p:txBody>
      </p:sp>
      <p:sp>
        <p:nvSpPr>
          <p:cNvPr id="11" name="Subtitle 2"/>
          <p:cNvSpPr>
            <a:spLocks noGrp="1"/>
          </p:cNvSpPr>
          <p:nvPr>
            <p:ph type="subTitle" idx="13"/>
          </p:nvPr>
        </p:nvSpPr>
        <p:spPr>
          <a:xfrm>
            <a:off x="2602385" y="3147814"/>
            <a:ext cx="4680520" cy="1152128"/>
          </a:xfrm>
        </p:spPr>
        <p:txBody>
          <a:bodyPr>
            <a:normAutofit/>
          </a:bodyPr>
          <a:lstStyle>
            <a:lvl1pPr marL="0" indent="0" algn="l">
              <a:buNone/>
              <a:defRPr sz="180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3"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7" y="4650009"/>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8" y="-11267"/>
            <a:ext cx="1852613" cy="51616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userDrawn="1"/>
        </p:nvSpPr>
        <p:spPr>
          <a:xfrm>
            <a:off x="621855" y="3536429"/>
            <a:ext cx="1440160" cy="261610"/>
          </a:xfrm>
          <a:prstGeom prst="rect">
            <a:avLst/>
          </a:prstGeom>
          <a:noFill/>
        </p:spPr>
        <p:txBody>
          <a:bodyPr wrap="square" rtlCol="0">
            <a:spAutoFit/>
          </a:bodyPr>
          <a:lstStyle/>
          <a:p>
            <a:pPr algn="ctr"/>
            <a:r>
              <a:rPr lang="es-ES" sz="1100" dirty="0" err="1">
                <a:solidFill>
                  <a:prstClr val="white"/>
                </a:solidFill>
              </a:rPr>
              <a:t>Climate</a:t>
            </a:r>
            <a:r>
              <a:rPr lang="es-ES" sz="1100" dirty="0">
                <a:solidFill>
                  <a:prstClr val="white"/>
                </a:solidFill>
              </a:rPr>
              <a:t> </a:t>
            </a:r>
            <a:r>
              <a:rPr lang="es-ES" sz="1100" dirty="0" err="1">
                <a:solidFill>
                  <a:prstClr val="white"/>
                </a:solidFill>
              </a:rPr>
              <a:t>Change</a:t>
            </a:r>
            <a:endParaRPr lang="en-US" sz="1100" dirty="0">
              <a:solidFill>
                <a:prstClr val="white"/>
              </a:solidFill>
            </a:endParaRPr>
          </a:p>
        </p:txBody>
      </p:sp>
    </p:spTree>
    <p:extLst>
      <p:ext uri="{BB962C8B-B14F-4D97-AF65-F5344CB8AC3E}">
        <p14:creationId xmlns:p14="http://schemas.microsoft.com/office/powerpoint/2010/main" val="2822767510"/>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6"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5" y="20835"/>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19941720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5" y="6275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1" y="6275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9"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7"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5" y="20835"/>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99160482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1"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3" name="Date Placeholder 2"/>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22"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5" y="20835"/>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3633506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1"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p:ph type="title"/>
          </p:nvPr>
        </p:nvSpPr>
        <p:spPr>
          <a:xfrm>
            <a:off x="878906"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6" y="1076327"/>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22" name="Group 21"/>
          <p:cNvGrpSpPr/>
          <p:nvPr userDrawn="1"/>
        </p:nvGrpSpPr>
        <p:grpSpPr>
          <a:xfrm>
            <a:off x="107505" y="20835"/>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22991316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40443845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594589" y="113110"/>
            <a:ext cx="1935773" cy="4119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90290796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722435" y="3305176"/>
            <a:ext cx="7772400" cy="1021556"/>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435"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5"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60307714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62354" y="1653779"/>
            <a:ext cx="3928697" cy="319325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31728" y="1653779"/>
            <a:ext cx="3928696" cy="319325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4779266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6" name="Group 15"/>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ext Placeholder 2"/>
          <p:cNvSpPr>
            <a:spLocks noGrp="1"/>
          </p:cNvSpPr>
          <p:nvPr>
            <p:ph type="body" idx="1"/>
          </p:nvPr>
        </p:nvSpPr>
        <p:spPr>
          <a:xfrm>
            <a:off x="828146"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584"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5972"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5410"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7"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346268764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4"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85662786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22198974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792166" y="3600450"/>
            <a:ext cx="5486400" cy="425054"/>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166"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1792166"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94426867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2577" y="4156472"/>
            <a:ext cx="408843" cy="908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36568638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2577" y="4156472"/>
            <a:ext cx="408843" cy="908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Vertical Title 1"/>
          <p:cNvSpPr>
            <a:spLocks noGrp="1"/>
          </p:cNvSpPr>
          <p:nvPr>
            <p:ph type="title" orient="vert"/>
          </p:nvPr>
        </p:nvSpPr>
        <p:spPr>
          <a:xfrm>
            <a:off x="6661638" y="833438"/>
            <a:ext cx="1998785" cy="401359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62354" y="833438"/>
            <a:ext cx="5858608" cy="40135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9932928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259632" y="205979"/>
            <a:ext cx="7427168" cy="857250"/>
          </a:xfrm>
          <a:prstGeom prst="rect">
            <a:avLst/>
          </a:prstGeom>
        </p:spPr>
        <p:txBody>
          <a:bodyPr/>
          <a:lstStyle/>
          <a:p>
            <a:r>
              <a:rPr lang="en-US"/>
              <a:t>Click to edit Master title style</a:t>
            </a:r>
            <a:endParaRPr lang="en-GB"/>
          </a:p>
        </p:txBody>
      </p:sp>
      <p:sp>
        <p:nvSpPr>
          <p:cNvPr id="3"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26942577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Solo_titolo_new">
    <p:spTree>
      <p:nvGrpSpPr>
        <p:cNvPr id="1" name=""/>
        <p:cNvGrpSpPr/>
        <p:nvPr/>
      </p:nvGrpSpPr>
      <p:grpSpPr>
        <a:xfrm>
          <a:off x="0" y="0"/>
          <a:ext cx="0" cy="0"/>
          <a:chOff x="0" y="0"/>
          <a:chExt cx="0" cy="0"/>
        </a:xfrm>
      </p:grpSpPr>
      <p:pic>
        <p:nvPicPr>
          <p:cNvPr id="3" name="Immagine 6" descr="TelespazioCOLORE.jpg"/>
          <p:cNvPicPr>
            <a:picLocks noChangeAspect="1"/>
          </p:cNvPicPr>
          <p:nvPr userDrawn="1"/>
        </p:nvPicPr>
        <p:blipFill>
          <a:blip r:embed="rId2"/>
          <a:srcRect/>
          <a:stretch>
            <a:fillRect/>
          </a:stretch>
        </p:blipFill>
        <p:spPr bwMode="auto">
          <a:xfrm>
            <a:off x="303214" y="130969"/>
            <a:ext cx="1365250" cy="319088"/>
          </a:xfrm>
          <a:prstGeom prst="rect">
            <a:avLst/>
          </a:prstGeom>
          <a:noFill/>
          <a:ln w="9525">
            <a:noFill/>
            <a:miter lim="800000"/>
            <a:headEnd/>
            <a:tailEnd/>
          </a:ln>
        </p:spPr>
      </p:pic>
      <p:sp>
        <p:nvSpPr>
          <p:cNvPr id="11" name="Titolo 10"/>
          <p:cNvSpPr>
            <a:spLocks noGrp="1"/>
          </p:cNvSpPr>
          <p:nvPr>
            <p:ph type="title"/>
          </p:nvPr>
        </p:nvSpPr>
        <p:spPr>
          <a:xfrm>
            <a:off x="1668463" y="522090"/>
            <a:ext cx="6754176" cy="323731"/>
          </a:xfrm>
          <a:prstGeom prst="rect">
            <a:avLst/>
          </a:prstGeom>
        </p:spPr>
        <p:txBody>
          <a:bodyPr/>
          <a:lstStyle>
            <a:lvl1pPr algn="l">
              <a:defRPr sz="1350" b="1">
                <a:latin typeface="Arial" pitchFamily="34" charset="0"/>
                <a:cs typeface="Arial" pitchFamily="34" charset="0"/>
              </a:defRPr>
            </a:lvl1pPr>
          </a:lstStyle>
          <a:p>
            <a:r>
              <a:rPr lang="it-IT" dirty="0"/>
              <a:t>Fare clic per modificare lo stile del titolo</a:t>
            </a:r>
          </a:p>
        </p:txBody>
      </p:sp>
    </p:spTree>
    <p:extLst>
      <p:ext uri="{BB962C8B-B14F-4D97-AF65-F5344CB8AC3E}">
        <p14:creationId xmlns:p14="http://schemas.microsoft.com/office/powerpoint/2010/main" val="98650360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594589" y="113110"/>
            <a:ext cx="1935773" cy="4119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9"/>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ext Box 6"/>
          <p:cNvSpPr txBox="1">
            <a:spLocks noGrp="1" noChangeArrowheads="1"/>
          </p:cNvSpPr>
          <p:nvPr>
            <p:ph type="sldNum" sz="quarter" idx="12"/>
          </p:nvPr>
        </p:nvSpPr>
        <p:spPr>
          <a:xfrm>
            <a:off x="3882781" y="4885950"/>
            <a:ext cx="1380881" cy="197100"/>
          </a:xfrm>
          <a:prstGeom prst="rect">
            <a:avLst/>
          </a:prstGeom>
          <a:ln/>
        </p:spPr>
        <p:txBody>
          <a:bodyPr/>
          <a:lstStyle>
            <a:lvl1pPr algn="ctr">
              <a:defRPr sz="1050">
                <a:solidFill>
                  <a:schemeClr val="bg1"/>
                </a:solidFill>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84200350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722435" y="3305176"/>
            <a:ext cx="7772400" cy="1021556"/>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435"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5" name="Text Box 6"/>
          <p:cNvSpPr txBox="1">
            <a:spLocks noGrp="1" noChangeArrowheads="1"/>
          </p:cNvSpPr>
          <p:nvPr>
            <p:ph type="sldNum" sz="quarter" idx="12"/>
          </p:nvPr>
        </p:nvSpPr>
        <p:spPr>
          <a:xfrm>
            <a:off x="3882781" y="4885950"/>
            <a:ext cx="1380881" cy="197100"/>
          </a:xfrm>
          <a:prstGeom prst="rect">
            <a:avLst/>
          </a:prstGeom>
          <a:ln/>
        </p:spPr>
        <p:txBody>
          <a:bodyPr/>
          <a:lstStyle>
            <a:lvl1pPr algn="ctr">
              <a:defRPr sz="1050">
                <a:solidFill>
                  <a:schemeClr val="bg1"/>
                </a:solidFill>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69348037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8"/>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62354" y="1653779"/>
            <a:ext cx="3928697" cy="319325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31728" y="1653779"/>
            <a:ext cx="3928696" cy="3193256"/>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Box 6"/>
          <p:cNvSpPr txBox="1">
            <a:spLocks noGrp="1" noChangeArrowheads="1"/>
          </p:cNvSpPr>
          <p:nvPr>
            <p:ph type="sldNum" sz="quarter" idx="12"/>
          </p:nvPr>
        </p:nvSpPr>
        <p:spPr>
          <a:xfrm>
            <a:off x="3882781" y="4885950"/>
            <a:ext cx="1380881" cy="197100"/>
          </a:xfrm>
          <a:prstGeom prst="rect">
            <a:avLst/>
          </a:prstGeom>
          <a:ln/>
        </p:spPr>
        <p:txBody>
          <a:bodyPr/>
          <a:lstStyle>
            <a:lvl1pPr algn="ctr">
              <a:defRPr sz="1050">
                <a:solidFill>
                  <a:schemeClr val="bg1"/>
                </a:solidFill>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287352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4" name="Group 13"/>
          <p:cNvGrpSpPr/>
          <p:nvPr userDrawn="1"/>
        </p:nvGrpSpPr>
        <p:grpSpPr>
          <a:xfrm>
            <a:off x="-30511" y="-92546"/>
            <a:ext cx="2298483" cy="5426174"/>
            <a:chOff x="-140429" y="-46112"/>
            <a:chExt cx="2298483" cy="5282158"/>
          </a:xfrm>
        </p:grpSpPr>
        <p:sp>
          <p:nvSpPr>
            <p:cNvPr id="17" name="Rectangle 16"/>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41533546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4" name="Text Box 6"/>
          <p:cNvSpPr txBox="1">
            <a:spLocks noGrp="1" noChangeArrowheads="1"/>
          </p:cNvSpPr>
          <p:nvPr>
            <p:ph type="sldNum" sz="quarter" idx="12"/>
          </p:nvPr>
        </p:nvSpPr>
        <p:spPr>
          <a:xfrm>
            <a:off x="3882781" y="4885950"/>
            <a:ext cx="1380881" cy="197100"/>
          </a:xfrm>
          <a:prstGeom prst="rect">
            <a:avLst/>
          </a:prstGeom>
          <a:ln/>
        </p:spPr>
        <p:txBody>
          <a:bodyPr/>
          <a:lstStyle>
            <a:lvl1pPr algn="ctr">
              <a:defRPr sz="1050">
                <a:solidFill>
                  <a:schemeClr val="bg1"/>
                </a:solidFill>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657501080"/>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8"/>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 Box 6"/>
          <p:cNvSpPr txBox="1">
            <a:spLocks noGrp="1" noChangeArrowheads="1"/>
          </p:cNvSpPr>
          <p:nvPr>
            <p:ph type="sldNum" sz="quarter" idx="12"/>
          </p:nvPr>
        </p:nvSpPr>
        <p:spPr>
          <a:xfrm>
            <a:off x="3882781" y="4885950"/>
            <a:ext cx="1380881" cy="197100"/>
          </a:xfrm>
          <a:prstGeom prst="rect">
            <a:avLst/>
          </a:prstGeom>
          <a:ln/>
        </p:spPr>
        <p:txBody>
          <a:bodyPr/>
          <a:lstStyle>
            <a:lvl1pPr algn="ctr">
              <a:defRPr sz="1050">
                <a:solidFill>
                  <a:schemeClr val="bg1"/>
                </a:solidFill>
              </a:defRPr>
            </a:lvl1pPr>
          </a:lstStyle>
          <a:p>
            <a:fld id="{4D040BB9-1E30-A94E-9D02-07598F62FC8A}" type="slidenum">
              <a:rPr lang="en-US" smtClean="0">
                <a:solidFill>
                  <a:srgbClr val="FFFFFF"/>
                </a:solidFill>
              </a:rPr>
              <a:pPr/>
              <a:t>‹#›</a:t>
            </a:fld>
            <a:endParaRPr lang="en-US" dirty="0">
              <a:solidFill>
                <a:srgbClr val="FFFFFF"/>
              </a:solidFill>
            </a:endParaRPr>
          </a:p>
        </p:txBody>
      </p:sp>
      <p:sp>
        <p:nvSpPr>
          <p:cNvPr id="5" name="TextBox 4"/>
          <p:cNvSpPr txBox="1"/>
          <p:nvPr userDrawn="1"/>
        </p:nvSpPr>
        <p:spPr>
          <a:xfrm>
            <a:off x="5632924" y="82120"/>
            <a:ext cx="2265080" cy="507831"/>
          </a:xfrm>
          <a:prstGeom prst="rect">
            <a:avLst/>
          </a:prstGeom>
          <a:noFill/>
        </p:spPr>
        <p:txBody>
          <a:bodyPr wrap="square" rtlCol="0">
            <a:spAutoFit/>
          </a:bodyPr>
          <a:lstStyle/>
          <a:p>
            <a:pPr algn="r" fontAlgn="base">
              <a:spcBef>
                <a:spcPct val="0"/>
              </a:spcBef>
              <a:spcAft>
                <a:spcPct val="0"/>
              </a:spcAft>
            </a:pPr>
            <a:r>
              <a:rPr lang="en-GB" sz="1350" b="1" dirty="0">
                <a:solidFill>
                  <a:srgbClr val="FFFFFF"/>
                </a:solidFill>
                <a:latin typeface="PF Square Sans Pro" charset="0"/>
                <a:ea typeface="PF Square Sans Pro" charset="0"/>
                <a:cs typeface="PF Square Sans Pro" charset="0"/>
              </a:rPr>
              <a:t>Copernicus Climate  Change Service</a:t>
            </a:r>
            <a:endParaRPr lang="en-US" sz="1350" b="1" dirty="0">
              <a:solidFill>
                <a:srgbClr val="FFFFFF"/>
              </a:solidFill>
            </a:endParaRPr>
          </a:p>
        </p:txBody>
      </p:sp>
    </p:spTree>
    <p:extLst>
      <p:ext uri="{BB962C8B-B14F-4D97-AF65-F5344CB8AC3E}">
        <p14:creationId xmlns:p14="http://schemas.microsoft.com/office/powerpoint/2010/main" val="35461700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8"/>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792166" y="3600450"/>
            <a:ext cx="5486400" cy="425054"/>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166"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1792166"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6" name="Text Box 6"/>
          <p:cNvSpPr txBox="1">
            <a:spLocks noGrp="1" noChangeArrowheads="1"/>
          </p:cNvSpPr>
          <p:nvPr>
            <p:ph type="sldNum" sz="quarter" idx="12"/>
          </p:nvPr>
        </p:nvSpPr>
        <p:spPr>
          <a:xfrm>
            <a:off x="3882781" y="4885950"/>
            <a:ext cx="1380881" cy="197100"/>
          </a:xfrm>
          <a:prstGeom prst="rect">
            <a:avLst/>
          </a:prstGeom>
          <a:ln/>
        </p:spPr>
        <p:txBody>
          <a:bodyPr/>
          <a:lstStyle>
            <a:lvl1pPr algn="ctr">
              <a:defRPr sz="1050">
                <a:solidFill>
                  <a:schemeClr val="bg1"/>
                </a:solidFill>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64328831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102577" y="4156472"/>
            <a:ext cx="408843" cy="908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Box 6"/>
          <p:cNvSpPr txBox="1">
            <a:spLocks noGrp="1" noChangeArrowheads="1"/>
          </p:cNvSpPr>
          <p:nvPr>
            <p:ph type="sldNum" sz="quarter" idx="12"/>
          </p:nvPr>
        </p:nvSpPr>
        <p:spPr>
          <a:xfrm>
            <a:off x="3882781" y="4885950"/>
            <a:ext cx="1380881" cy="197100"/>
          </a:xfrm>
          <a:prstGeom prst="rect">
            <a:avLst/>
          </a:prstGeom>
          <a:ln/>
        </p:spPr>
        <p:txBody>
          <a:bodyPr/>
          <a:lstStyle>
            <a:lvl1pPr algn="ctr">
              <a:defRPr sz="1050">
                <a:solidFill>
                  <a:schemeClr val="bg1"/>
                </a:solidFill>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526700363"/>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8"/>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102577" y="4156472"/>
            <a:ext cx="408843" cy="908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Vertical Title 1"/>
          <p:cNvSpPr>
            <a:spLocks noGrp="1"/>
          </p:cNvSpPr>
          <p:nvPr>
            <p:ph type="title" orient="vert"/>
          </p:nvPr>
        </p:nvSpPr>
        <p:spPr>
          <a:xfrm>
            <a:off x="6661638" y="833438"/>
            <a:ext cx="1998785" cy="401359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62354" y="833438"/>
            <a:ext cx="5858608" cy="40135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Box 6"/>
          <p:cNvSpPr txBox="1">
            <a:spLocks noGrp="1" noChangeArrowheads="1"/>
          </p:cNvSpPr>
          <p:nvPr>
            <p:ph type="sldNum" sz="quarter" idx="12"/>
          </p:nvPr>
        </p:nvSpPr>
        <p:spPr>
          <a:xfrm>
            <a:off x="3882781" y="4885950"/>
            <a:ext cx="1380881" cy="197100"/>
          </a:xfrm>
          <a:prstGeom prst="rect">
            <a:avLst/>
          </a:prstGeom>
          <a:ln/>
        </p:spPr>
        <p:txBody>
          <a:bodyPr/>
          <a:lstStyle>
            <a:lvl1pPr algn="ctr">
              <a:defRPr sz="1050">
                <a:solidFill>
                  <a:schemeClr val="bg1"/>
                </a:solidFill>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51010289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and Content (narrow margin)">
    <p:spTree>
      <p:nvGrpSpPr>
        <p:cNvPr id="1" name=""/>
        <p:cNvGrpSpPr/>
        <p:nvPr/>
      </p:nvGrpSpPr>
      <p:grpSpPr>
        <a:xfrm>
          <a:off x="0" y="0"/>
          <a:ext cx="0" cy="0"/>
          <a:chOff x="0" y="0"/>
          <a:chExt cx="0" cy="0"/>
        </a:xfrm>
      </p:grpSpPr>
      <p:sp>
        <p:nvSpPr>
          <p:cNvPr id="9" name="Title 8"/>
          <p:cNvSpPr>
            <a:spLocks noGrp="1"/>
          </p:cNvSpPr>
          <p:nvPr>
            <p:ph type="title"/>
          </p:nvPr>
        </p:nvSpPr>
        <p:spPr>
          <a:xfrm>
            <a:off x="810211" y="270000"/>
            <a:ext cx="7524160" cy="276999"/>
          </a:xfrm>
          <a:prstGeom prst="rect">
            <a:avLst/>
          </a:prstGeom>
        </p:spPr>
        <p:txBody>
          <a:bodyPr lIns="0" tIns="0" rIns="0" bIns="0"/>
          <a:lstStyle>
            <a:lvl1pPr marL="0" marR="0" indent="0" algn="l" defTabSz="278675" rtl="0" eaLnBrk="1" fontAlgn="auto" latinLnBrk="0" hangingPunct="1">
              <a:lnSpc>
                <a:spcPts val="1707"/>
              </a:lnSpc>
              <a:spcBef>
                <a:spcPct val="0"/>
              </a:spcBef>
              <a:spcAft>
                <a:spcPts val="0"/>
              </a:spcAft>
              <a:buClrTx/>
              <a:buSzTx/>
              <a:buFontTx/>
              <a:buNone/>
              <a:tabLst/>
              <a:defRPr>
                <a:solidFill>
                  <a:schemeClr val="bg1">
                    <a:lumMod val="50000"/>
                  </a:schemeClr>
                </a:solidFill>
                <a:latin typeface="Verdana"/>
              </a:defRPr>
            </a:lvl1pPr>
          </a:lstStyle>
          <a:p>
            <a:r>
              <a:rPr lang="en-GB" dirty="0"/>
              <a:t>Click to edit Master title style</a:t>
            </a:r>
            <a:endParaRPr lang="en-US" dirty="0"/>
          </a:p>
        </p:txBody>
      </p:sp>
      <p:sp>
        <p:nvSpPr>
          <p:cNvPr id="12" name="Slide Number Placeholder 2"/>
          <p:cNvSpPr>
            <a:spLocks noGrp="1"/>
          </p:cNvSpPr>
          <p:nvPr>
            <p:ph type="sldNum" sz="quarter" idx="10"/>
          </p:nvPr>
        </p:nvSpPr>
        <p:spPr>
          <a:xfrm>
            <a:off x="3762370" y="4981500"/>
            <a:ext cx="1619839" cy="162000"/>
          </a:xfrm>
          <a:prstGeom prst="rect">
            <a:avLst/>
          </a:prstGeom>
        </p:spPr>
        <p:txBody>
          <a:bodyPr lIns="0" tIns="0" rIns="0" bIns="0" anchor="b" anchorCtr="0"/>
          <a:lstStyle>
            <a:lvl1pPr algn="ctr">
              <a:defRPr sz="1050" b="1">
                <a:solidFill>
                  <a:schemeClr val="bg1"/>
                </a:solidFill>
              </a:defRPr>
            </a:lvl1pPr>
          </a:lstStyle>
          <a:p>
            <a:fld id="{E4AB80EA-DB86-D849-B86F-15DAF31F0474}" type="slidenum">
              <a:rPr lang="en-US" smtClean="0">
                <a:solidFill>
                  <a:srgbClr val="FFFFFF"/>
                </a:solidFill>
              </a:rPr>
              <a:pPr/>
              <a:t>‹#›</a:t>
            </a:fld>
            <a:endParaRPr lang="en-US" dirty="0">
              <a:solidFill>
                <a:srgbClr val="FFFFFF"/>
              </a:solidFill>
            </a:endParaRPr>
          </a:p>
        </p:txBody>
      </p:sp>
      <p:sp>
        <p:nvSpPr>
          <p:cNvPr id="14" name="Content Placeholder 10"/>
          <p:cNvSpPr>
            <a:spLocks noGrp="1"/>
          </p:cNvSpPr>
          <p:nvPr>
            <p:ph sz="quarter" idx="14" hasCustomPrompt="1"/>
          </p:nvPr>
        </p:nvSpPr>
        <p:spPr>
          <a:xfrm>
            <a:off x="810211" y="702000"/>
            <a:ext cx="7524159" cy="3739500"/>
          </a:xfrm>
          <a:prstGeom prst="rect">
            <a:avLst/>
          </a:prstGeom>
        </p:spPr>
        <p:txBody>
          <a:bodyPr lIns="0" tIns="0" rIns="0" bIns="0"/>
          <a:lstStyle>
            <a:lvl1pPr marL="107520" indent="-108374">
              <a:lnSpc>
                <a:spcPct val="110000"/>
              </a:lnSpc>
              <a:spcBef>
                <a:spcPts val="671"/>
              </a:spcBef>
              <a:buClr>
                <a:schemeClr val="bg1">
                  <a:lumMod val="50000"/>
                </a:schemeClr>
              </a:buClr>
              <a:buFont typeface="Arial"/>
              <a:buChar char="•"/>
              <a:defRPr sz="1219">
                <a:solidFill>
                  <a:schemeClr val="tx1"/>
                </a:solidFill>
                <a:latin typeface="Verdana"/>
              </a:defRPr>
            </a:lvl1pPr>
            <a:lvl2pPr marL="219429" indent="-109715">
              <a:lnSpc>
                <a:spcPct val="110000"/>
              </a:lnSpc>
              <a:spcBef>
                <a:spcPts val="610"/>
              </a:spcBef>
              <a:buClr>
                <a:schemeClr val="bg1">
                  <a:lumMod val="50000"/>
                </a:schemeClr>
              </a:buClr>
              <a:buFont typeface="Arial"/>
              <a:buChar char="•"/>
              <a:defRPr sz="1097">
                <a:solidFill>
                  <a:schemeClr val="tx1"/>
                </a:solidFill>
                <a:latin typeface="Verdana"/>
              </a:defRPr>
            </a:lvl2pPr>
            <a:lvl3pPr marL="329144" indent="-109715">
              <a:lnSpc>
                <a:spcPct val="110000"/>
              </a:lnSpc>
              <a:spcBef>
                <a:spcPts val="548"/>
              </a:spcBef>
              <a:buClr>
                <a:schemeClr val="bg1">
                  <a:lumMod val="50000"/>
                </a:schemeClr>
              </a:buClr>
              <a:buFont typeface="Arial"/>
              <a:buChar char="•"/>
              <a:defRPr sz="975">
                <a:solidFill>
                  <a:schemeClr val="tx1"/>
                </a:solidFill>
                <a:latin typeface="Verdana"/>
              </a:defRPr>
            </a:lvl3pPr>
            <a:lvl4pPr marL="438858" indent="-109715">
              <a:lnSpc>
                <a:spcPct val="110000"/>
              </a:lnSpc>
              <a:spcBef>
                <a:spcPts val="488"/>
              </a:spcBef>
              <a:buClr>
                <a:schemeClr val="bg1">
                  <a:lumMod val="50000"/>
                </a:schemeClr>
              </a:buClr>
              <a:buFont typeface="Arial"/>
              <a:buChar char="•"/>
              <a:defRPr sz="854">
                <a:solidFill>
                  <a:schemeClr val="tx1"/>
                </a:solidFill>
                <a:latin typeface="Verdana"/>
              </a:defRPr>
            </a:lvl4pPr>
            <a:lvl5pPr marL="548573" indent="-109715">
              <a:lnSpc>
                <a:spcPct val="110000"/>
              </a:lnSpc>
              <a:spcBef>
                <a:spcPts val="427"/>
              </a:spcBef>
              <a:buClr>
                <a:schemeClr val="bg1">
                  <a:lumMod val="50000"/>
                </a:schemeClr>
              </a:buClr>
              <a:buFont typeface="Arial"/>
              <a:buChar char="•"/>
              <a:defRPr sz="640">
                <a:solidFill>
                  <a:schemeClr val="tx1"/>
                </a:solidFill>
                <a:latin typeface="Verdana"/>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Tree>
    <p:extLst>
      <p:ext uri="{BB962C8B-B14F-4D97-AF65-F5344CB8AC3E}">
        <p14:creationId xmlns:p14="http://schemas.microsoft.com/office/powerpoint/2010/main" val="339259160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Red text + pic">
    <p:spTree>
      <p:nvGrpSpPr>
        <p:cNvPr id="1" name=""/>
        <p:cNvGrpSpPr/>
        <p:nvPr/>
      </p:nvGrpSpPr>
      <p:grpSpPr>
        <a:xfrm>
          <a:off x="0" y="0"/>
          <a:ext cx="0" cy="0"/>
          <a:chOff x="0" y="0"/>
          <a:chExt cx="0" cy="0"/>
        </a:xfrm>
      </p:grpSpPr>
      <p:sp>
        <p:nvSpPr>
          <p:cNvPr id="2" name="Title 1"/>
          <p:cNvSpPr>
            <a:spLocks noGrp="1"/>
          </p:cNvSpPr>
          <p:nvPr>
            <p:ph type="title"/>
          </p:nvPr>
        </p:nvSpPr>
        <p:spPr>
          <a:xfrm>
            <a:off x="3551239" y="1057275"/>
            <a:ext cx="5435599" cy="1485900"/>
          </a:xfrm>
          <a:prstGeom prst="rect">
            <a:avLst/>
          </a:prstGeom>
        </p:spPr>
        <p:txBody>
          <a:bodyPr/>
          <a:lstStyle/>
          <a:p>
            <a:r>
              <a:rPr lang="en-GB" dirty="0"/>
              <a:t>Click to edit Master title style</a:t>
            </a:r>
            <a:endParaRPr lang="en-US" dirty="0"/>
          </a:p>
        </p:txBody>
      </p:sp>
      <p:sp>
        <p:nvSpPr>
          <p:cNvPr id="3" name="Content Placeholder 2"/>
          <p:cNvSpPr>
            <a:spLocks noGrp="1"/>
          </p:cNvSpPr>
          <p:nvPr>
            <p:ph idx="1"/>
          </p:nvPr>
        </p:nvSpPr>
        <p:spPr>
          <a:xfrm>
            <a:off x="3551239" y="2543175"/>
            <a:ext cx="5435599" cy="2286000"/>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Picture Placeholder 10"/>
          <p:cNvSpPr>
            <a:spLocks noGrp="1"/>
          </p:cNvSpPr>
          <p:nvPr>
            <p:ph type="pic" sz="quarter" idx="11"/>
          </p:nvPr>
        </p:nvSpPr>
        <p:spPr>
          <a:xfrm>
            <a:off x="9" y="915566"/>
            <a:ext cx="3032125" cy="4030834"/>
          </a:xfrm>
          <a:prstGeom prst="rect">
            <a:avLst/>
          </a:prstGeom>
        </p:spPr>
        <p:txBody>
          <a:bodyPr/>
          <a:lstStyle/>
          <a:p>
            <a:pPr lvl="0"/>
            <a:endParaRPr lang="en-US" noProof="0" dirty="0">
              <a:sym typeface="Verdana" charset="0"/>
            </a:endParaRPr>
          </a:p>
        </p:txBody>
      </p:sp>
      <p:sp>
        <p:nvSpPr>
          <p:cNvPr id="6" name="Text Box 6"/>
          <p:cNvSpPr txBox="1">
            <a:spLocks noGrp="1" noChangeArrowheads="1"/>
          </p:cNvSpPr>
          <p:nvPr>
            <p:ph type="sldNum" sz="quarter" idx="12"/>
          </p:nvPr>
        </p:nvSpPr>
        <p:spPr>
          <a:xfrm>
            <a:off x="107951" y="4964114"/>
            <a:ext cx="166688" cy="142875"/>
          </a:xfrm>
          <a:prstGeom prst="rect">
            <a:avLst/>
          </a:prstGeom>
          <a:ln/>
        </p:spPr>
        <p:txBody>
          <a:bodyPr/>
          <a:lstStyle>
            <a:lvl1pPr>
              <a:defRPr/>
            </a:lvl1pPr>
          </a:lstStyle>
          <a:p>
            <a:fld id="{4D040BB9-1E30-A94E-9D02-07598F62FC8A}"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750691938"/>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ext Box 6"/>
          <p:cNvSpPr txBox="1">
            <a:spLocks noGrp="1" noChangeArrowheads="1"/>
          </p:cNvSpPr>
          <p:nvPr>
            <p:ph type="sldNum" sz="quarter" idx="12"/>
          </p:nvPr>
        </p:nvSpPr>
        <p:spPr>
          <a:xfrm>
            <a:off x="3882781" y="4885950"/>
            <a:ext cx="1380881" cy="197100"/>
          </a:xfrm>
          <a:prstGeom prst="rect">
            <a:avLst/>
          </a:prstGeom>
          <a:ln/>
        </p:spPr>
        <p:txBody>
          <a:bodyPr/>
          <a:lstStyle>
            <a:lvl1pPr algn="ctr">
              <a:defRPr sz="1050">
                <a:solidFill>
                  <a:schemeClr val="bg1"/>
                </a:solidFill>
              </a:defRPr>
            </a:lvl1pPr>
          </a:lstStyle>
          <a:p>
            <a:fld id="{4D040BB9-1E30-A94E-9D02-07598F62FC8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73723043"/>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590025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8" name="Group 17"/>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userDrawn="1">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userDrawn="1">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userDrawn="1">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0" name="TextBox 19"/>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987081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userDrawn="1"/>
        </p:nvGrpSpPr>
        <p:grpSpPr>
          <a:xfrm>
            <a:off x="-36512" y="0"/>
            <a:ext cx="2463612" cy="5183078"/>
            <a:chOff x="-4559112" y="-241167"/>
            <a:chExt cx="2463612" cy="5183078"/>
          </a:xfrm>
        </p:grpSpPr>
        <p:pic>
          <p:nvPicPr>
            <p:cNvPr id="19"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6" name="Straight Connector 15"/>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8"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userDrawn="1">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2" name="TextBox 21"/>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3633959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2" name="Straight Connector 11"/>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7"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1987949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25474" y="-4537"/>
            <a:ext cx="9144000" cy="5143500"/>
          </a:xfrm>
          <a:prstGeom prst="rect">
            <a:avLst/>
          </a:prstGeom>
          <a:solidFill>
            <a:srgbClr val="B0BF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1/12/2022</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2" name="Title 1"/>
          <p:cNvSpPr txBox="1">
            <a:spLocks/>
          </p:cNvSpPr>
          <p:nvPr userDrawn="1"/>
        </p:nvSpPr>
        <p:spPr>
          <a:xfrm>
            <a:off x="2636031"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3" name="Subtitle 2"/>
          <p:cNvSpPr>
            <a:spLocks noGrp="1"/>
          </p:cNvSpPr>
          <p:nvPr>
            <p:ph type="subTitle" idx="13"/>
          </p:nvPr>
        </p:nvSpPr>
        <p:spPr>
          <a:xfrm>
            <a:off x="2636031"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170" name="Picture 2" descr="S:\F15015_Copernicus\3_Work\330_Work-in-process\SC4_BackgroundMat\PPT\item Copernicus\Icon-01.png"/>
          <p:cNvPicPr>
            <a:picLocks noChangeAspect="1" noChangeArrowheads="1"/>
          </p:cNvPicPr>
          <p:nvPr userDrawn="1"/>
        </p:nvPicPr>
        <p:blipFill rotWithShape="1">
          <a:blip r:embed="rId2" cstate="print">
            <a:biLevel thresh="50000"/>
            <a:extLst>
              <a:ext uri="{28A0092B-C50C-407E-A947-70E740481C1C}">
                <a14:useLocalDpi xmlns:a14="http://schemas.microsoft.com/office/drawing/2010/main" val="0"/>
              </a:ext>
            </a:extLst>
          </a:blip>
          <a:srcRect/>
          <a:stretch/>
        </p:blipFill>
        <p:spPr bwMode="auto">
          <a:xfrm>
            <a:off x="539552" y="1470422"/>
            <a:ext cx="2409911" cy="2525672"/>
          </a:xfrm>
          <a:prstGeom prst="rect">
            <a:avLst/>
          </a:prstGeom>
          <a:noFill/>
          <a:extLst>
            <a:ext uri="{909E8E84-426E-40dd-AFC4-6F175D3DCCD1}">
              <a14:hiddenFill xmlns:a14="http://schemas.microsoft.com/office/drawing/2010/main" xmlns="">
                <a:solidFill>
                  <a:srgbClr val="FFFFFF"/>
                </a:solidFill>
              </a14:hiddenFill>
            </a:ext>
          </a:extLst>
        </p:spPr>
      </p:pic>
      <p:pic>
        <p:nvPicPr>
          <p:cNvPr id="5122"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b="-476"/>
          <a:stretch/>
        </p:blipFill>
        <p:spPr bwMode="auto">
          <a:xfrm>
            <a:off x="7260856" y="-4537"/>
            <a:ext cx="1883144" cy="51480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7" name="TextBox 16"/>
          <p:cNvSpPr txBox="1"/>
          <p:nvPr userDrawn="1"/>
        </p:nvSpPr>
        <p:spPr>
          <a:xfrm>
            <a:off x="582712" y="3363838"/>
            <a:ext cx="2189088" cy="261610"/>
          </a:xfrm>
          <a:prstGeom prst="rect">
            <a:avLst/>
          </a:prstGeom>
          <a:noFill/>
        </p:spPr>
        <p:txBody>
          <a:bodyPr wrap="square" rtlCol="0">
            <a:spAutoFit/>
          </a:bodyPr>
          <a:lstStyle/>
          <a:p>
            <a:pPr algn="ctr"/>
            <a:r>
              <a:rPr lang="es-ES" sz="1100" b="0" dirty="0" err="1">
                <a:solidFill>
                  <a:schemeClr val="bg1"/>
                </a:solidFill>
              </a:rPr>
              <a:t>Land</a:t>
            </a:r>
            <a:r>
              <a:rPr lang="es-ES" sz="1100" b="0" dirty="0">
                <a:solidFill>
                  <a:schemeClr val="bg1"/>
                </a:solidFill>
              </a:rPr>
              <a:t> </a:t>
            </a:r>
            <a:r>
              <a:rPr lang="es-ES" sz="1100" b="0" dirty="0" err="1">
                <a:solidFill>
                  <a:schemeClr val="bg1"/>
                </a:solidFill>
              </a:rPr>
              <a:t>Monitoring</a:t>
            </a:r>
            <a:endParaRPr lang="en-US" sz="1100" b="0" dirty="0">
              <a:solidFill>
                <a:schemeClr val="bg1"/>
              </a:solidFill>
            </a:endParaRPr>
          </a:p>
        </p:txBody>
      </p:sp>
    </p:spTree>
    <p:extLst>
      <p:ext uri="{BB962C8B-B14F-4D97-AF65-F5344CB8AC3E}">
        <p14:creationId xmlns:p14="http://schemas.microsoft.com/office/powerpoint/2010/main" val="1664812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0" name="Group 19"/>
          <p:cNvGrpSpPr/>
          <p:nvPr userDrawn="1"/>
        </p:nvGrpSpPr>
        <p:grpSpPr>
          <a:xfrm>
            <a:off x="-36512" y="0"/>
            <a:ext cx="2463612" cy="5183078"/>
            <a:chOff x="-4559112" y="-241167"/>
            <a:chExt cx="2463612" cy="5183078"/>
          </a:xfrm>
        </p:grpSpPr>
        <p:pic>
          <p:nvPicPr>
            <p:cNvPr id="24"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25" name="Straight Connector 24"/>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27"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9" name="TextBox 28"/>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866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1" name="Straight Connector 10"/>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9487387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1" name="TextBox 20"/>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34626876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3" name="Group 12"/>
          <p:cNvGrpSpPr/>
          <p:nvPr userDrawn="1"/>
        </p:nvGrpSpPr>
        <p:grpSpPr>
          <a:xfrm>
            <a:off x="-36512" y="0"/>
            <a:ext cx="2463612" cy="5183078"/>
            <a:chOff x="-4559112" y="-241167"/>
            <a:chExt cx="2463612" cy="5183078"/>
          </a:xfrm>
        </p:grpSpPr>
        <p:pic>
          <p:nvPicPr>
            <p:cNvPr id="15"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Rectangle 18"/>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7"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14153354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5" name="Group 14"/>
          <p:cNvGrpSpPr/>
          <p:nvPr userDrawn="1"/>
        </p:nvGrpSpPr>
        <p:grpSpPr>
          <a:xfrm>
            <a:off x="-36512" y="0"/>
            <a:ext cx="2463612" cy="5183078"/>
            <a:chOff x="-4559112" y="-241167"/>
            <a:chExt cx="2463612" cy="5183078"/>
          </a:xfrm>
        </p:grpSpPr>
        <p:pic>
          <p:nvPicPr>
            <p:cNvPr id="19"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pic>
        <p:nvPicPr>
          <p:cNvPr id="18"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70811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userDrawn="1">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pic>
        <p:nvPicPr>
          <p:cNvPr id="22"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24" name="Straight Connector 23"/>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21643160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0"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1"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4" name="Straight Connector 13"/>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75000"/>
                  </a:schemeClr>
                </a:solidFill>
              </a:rPr>
              <a:t>Emergency</a:t>
            </a:r>
            <a:endParaRPr lang="es-ES" sz="1100" b="0" dirty="0">
              <a:solidFill>
                <a:schemeClr val="accent6">
                  <a:lumMod val="75000"/>
                </a:schemeClr>
              </a:solidFill>
            </a:endParaRPr>
          </a:p>
          <a:p>
            <a:pPr algn="ctr"/>
            <a:r>
              <a:rPr lang="es-ES" sz="1100" b="0" dirty="0">
                <a:solidFill>
                  <a:schemeClr val="accent6">
                    <a:lumMod val="75000"/>
                  </a:schemeClr>
                </a:solidFill>
              </a:rPr>
              <a:t>Management</a:t>
            </a:r>
            <a:endParaRPr lang="en-US" sz="1100" b="0" dirty="0">
              <a:solidFill>
                <a:schemeClr val="accent6">
                  <a:lumMod val="75000"/>
                </a:schemeClr>
              </a:solidFill>
            </a:endParaRPr>
          </a:p>
        </p:txBody>
      </p:sp>
    </p:spTree>
    <p:extLst>
      <p:ext uri="{BB962C8B-B14F-4D97-AF65-F5344CB8AC3E}">
        <p14:creationId xmlns:p14="http://schemas.microsoft.com/office/powerpoint/2010/main" val="17127281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0" y="0"/>
            <a:ext cx="9144000" cy="5143500"/>
          </a:xfrm>
          <a:prstGeom prst="rect">
            <a:avLst/>
          </a:prstGeom>
          <a:solidFill>
            <a:srgbClr val="FAA7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1/12/2022</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1" name="Title 1"/>
          <p:cNvSpPr txBox="1">
            <a:spLocks/>
          </p:cNvSpPr>
          <p:nvPr userDrawn="1"/>
        </p:nvSpPr>
        <p:spPr>
          <a:xfrm>
            <a:off x="2593876"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2" name="Subtitle 2"/>
          <p:cNvSpPr>
            <a:spLocks noGrp="1"/>
          </p:cNvSpPr>
          <p:nvPr>
            <p:ph type="subTitle" idx="13"/>
          </p:nvPr>
        </p:nvSpPr>
        <p:spPr>
          <a:xfrm>
            <a:off x="2593876"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 name="Picture 2" descr="S:\F15015_Copernicus\3_Work\330_Work-in-process\SC4_BackgroundMat\PPT\item Copernicus\logo-ce-horizontal-en-negatif.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descr="S:\F15015_Copernicus\3_Work\330_Work-in-process\SC4_BackgroundMat\PPT\item Copernicus\Icon-01.png"/>
          <p:cNvPicPr>
            <a:picLocks noChangeAspect="1" noChangeArrowheads="1"/>
          </p:cNvPicPr>
          <p:nvPr userDrawn="1"/>
        </p:nvPicPr>
        <p:blipFill rotWithShape="1">
          <a:blip r:embed="rId4" cstate="print">
            <a:biLevel thresh="50000"/>
            <a:extLst>
              <a:ext uri="{28A0092B-C50C-407E-A947-70E740481C1C}">
                <a14:useLocalDpi xmlns:a14="http://schemas.microsoft.com/office/drawing/2010/main" val="0"/>
              </a:ext>
            </a:extLst>
          </a:blip>
          <a:srcRect/>
          <a:stretch/>
        </p:blipFill>
        <p:spPr bwMode="auto">
          <a:xfrm>
            <a:off x="459036" y="1288306"/>
            <a:ext cx="2454145" cy="2611302"/>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TextBox 12"/>
          <p:cNvSpPr txBox="1"/>
          <p:nvPr userDrawn="1"/>
        </p:nvSpPr>
        <p:spPr>
          <a:xfrm>
            <a:off x="758598" y="3390260"/>
            <a:ext cx="1855020" cy="261610"/>
          </a:xfrm>
          <a:prstGeom prst="rect">
            <a:avLst/>
          </a:prstGeom>
          <a:noFill/>
          <a:ln>
            <a:noFill/>
          </a:ln>
        </p:spPr>
        <p:txBody>
          <a:bodyPr wrap="square" rtlCol="0">
            <a:spAutoFit/>
          </a:bodyPr>
          <a:lstStyle/>
          <a:p>
            <a:pPr algn="ctr"/>
            <a:r>
              <a:rPr lang="es-ES" sz="1100" b="0" dirty="0" err="1">
                <a:solidFill>
                  <a:schemeClr val="bg1"/>
                </a:solidFill>
              </a:rPr>
              <a:t>Emergency</a:t>
            </a:r>
            <a:r>
              <a:rPr lang="es-ES" sz="1100" b="0" baseline="0" dirty="0">
                <a:solidFill>
                  <a:schemeClr val="bg1"/>
                </a:solidFill>
              </a:rPr>
              <a:t> </a:t>
            </a:r>
            <a:r>
              <a:rPr lang="es-ES" sz="1100" b="0" dirty="0">
                <a:solidFill>
                  <a:schemeClr val="bg1"/>
                </a:solidFill>
              </a:rPr>
              <a:t>Management</a:t>
            </a:r>
            <a:endParaRPr lang="en-US" sz="1100" b="0" dirty="0">
              <a:solidFill>
                <a:schemeClr val="bg1"/>
              </a:solidFill>
            </a:endParaRPr>
          </a:p>
        </p:txBody>
      </p:sp>
      <p:pic>
        <p:nvPicPr>
          <p:cNvPr id="2051" name="Picture 3" descr="C:\Users\Designer\Desktop\PRESENTATION COPERNICUS\foto3.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272164" y="0"/>
            <a:ext cx="2099054" cy="51640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765933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5"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7" name="Straight Connector 16"/>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39252665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7"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9" name="Straight Connector 18"/>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75000"/>
                  </a:schemeClr>
                </a:solidFill>
              </a:rPr>
              <a:t>Emergency</a:t>
            </a:r>
            <a:endParaRPr lang="es-ES" sz="1100" b="0" dirty="0">
              <a:solidFill>
                <a:schemeClr val="accent6">
                  <a:lumMod val="75000"/>
                </a:schemeClr>
              </a:solidFill>
            </a:endParaRPr>
          </a:p>
          <a:p>
            <a:pPr algn="ctr"/>
            <a:r>
              <a:rPr lang="es-ES" sz="1100" b="0" dirty="0">
                <a:solidFill>
                  <a:schemeClr val="accent6">
                    <a:lumMod val="75000"/>
                  </a:schemeClr>
                </a:solidFill>
              </a:rPr>
              <a:t>Management</a:t>
            </a:r>
            <a:endParaRPr lang="en-US" sz="1100" b="0" dirty="0">
              <a:solidFill>
                <a:schemeClr val="accent6">
                  <a:lumMod val="75000"/>
                </a:schemeClr>
              </a:solidFill>
            </a:endParaRPr>
          </a:p>
        </p:txBody>
      </p:sp>
    </p:spTree>
    <p:extLst>
      <p:ext uri="{BB962C8B-B14F-4D97-AF65-F5344CB8AC3E}">
        <p14:creationId xmlns:p14="http://schemas.microsoft.com/office/powerpoint/2010/main" val="7748917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0"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xmlns="">
                <a:solidFill>
                  <a:srgbClr val="FFFFFF"/>
                </a:solidFill>
              </a14:hiddenFill>
            </a:ext>
          </a:extLst>
        </p:spPr>
      </p:pic>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22"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23" name="Straight Connector 22"/>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13382277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20" name="Straight Connector 19"/>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1293690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23596" y="251"/>
            <a:ext cx="1916102" cy="5143500"/>
          </a:xfrm>
          <a:prstGeom prst="rect">
            <a:avLst/>
          </a:prstGeom>
        </p:spPr>
      </p:pic>
      <p:sp>
        <p:nvSpPr>
          <p:cNvPr id="16" name="Rectangle 15"/>
          <p:cNvSpPr/>
          <p:nvPr userDrawn="1"/>
        </p:nvSpPr>
        <p:spPr>
          <a:xfrm>
            <a:off x="7223596" y="0"/>
            <a:ext cx="1728192" cy="5143500"/>
          </a:xfrm>
          <a:prstGeom prst="rect">
            <a:avLst/>
          </a:prstGeom>
          <a:gradFill flip="none" rotWithShape="1">
            <a:gsLst>
              <a:gs pos="4000">
                <a:schemeClr val="accent1"/>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69823" y="2571750"/>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9" name="Subtitle 2"/>
          <p:cNvSpPr>
            <a:spLocks noGrp="1"/>
          </p:cNvSpPr>
          <p:nvPr>
            <p:ph type="subTitle" idx="13"/>
          </p:nvPr>
        </p:nvSpPr>
        <p:spPr>
          <a:xfrm>
            <a:off x="2569823" y="317393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7" name="Picture 3" descr="S:\F15015_Copernicus\3_Work\330_Work-in-process\Logos_icons\User Uptake_blanc-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2966" y="902657"/>
            <a:ext cx="2821221" cy="2821221"/>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TextBox 11"/>
          <p:cNvSpPr txBox="1"/>
          <p:nvPr userDrawn="1"/>
        </p:nvSpPr>
        <p:spPr>
          <a:xfrm>
            <a:off x="723496" y="3723878"/>
            <a:ext cx="1440160" cy="261610"/>
          </a:xfrm>
          <a:prstGeom prst="rect">
            <a:avLst/>
          </a:prstGeom>
          <a:noFill/>
        </p:spPr>
        <p:txBody>
          <a:bodyPr wrap="square" rtlCol="0">
            <a:spAutoFit/>
          </a:bodyPr>
          <a:lstStyle/>
          <a:p>
            <a:pPr algn="ctr"/>
            <a:r>
              <a:rPr lang="es-ES" sz="1100" b="0" dirty="0">
                <a:solidFill>
                  <a:schemeClr val="bg1"/>
                </a:solidFill>
              </a:rPr>
              <a:t>Data Access</a:t>
            </a:r>
            <a:endParaRPr lang="en-US" sz="1100" b="0" dirty="0">
              <a:solidFill>
                <a:schemeClr val="bg1"/>
              </a:solidFill>
            </a:endParaRPr>
          </a:p>
        </p:txBody>
      </p:sp>
      <p:pic>
        <p:nvPicPr>
          <p:cNvPr id="18"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19"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1157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7" name="Group 26"/>
          <p:cNvGrpSpPr/>
          <p:nvPr userDrawn="1"/>
        </p:nvGrpSpPr>
        <p:grpSpPr>
          <a:xfrm>
            <a:off x="-140429" y="-46112"/>
            <a:ext cx="2298483" cy="5282158"/>
            <a:chOff x="-140429" y="-46112"/>
            <a:chExt cx="2298483" cy="5282158"/>
          </a:xfrm>
        </p:grpSpPr>
        <p:pic>
          <p:nvPicPr>
            <p:cNvPr id="2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29" name="Group 28"/>
            <p:cNvGrpSpPr/>
            <p:nvPr userDrawn="1"/>
          </p:nvGrpSpPr>
          <p:grpSpPr>
            <a:xfrm>
              <a:off x="-140429" y="-46112"/>
              <a:ext cx="2298483" cy="5282158"/>
              <a:chOff x="-140429" y="-46112"/>
              <a:chExt cx="2298483" cy="5282158"/>
            </a:xfrm>
          </p:grpSpPr>
          <p:sp>
            <p:nvSpPr>
              <p:cNvPr id="30" name="Rectangle 29"/>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24" name="Straight Connector 23"/>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0"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67777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0" name="Group 9"/>
          <p:cNvGrpSpPr/>
          <p:nvPr userDrawn="1"/>
        </p:nvGrpSpPr>
        <p:grpSpPr>
          <a:xfrm>
            <a:off x="-140429" y="-46112"/>
            <a:ext cx="2298483" cy="5282158"/>
            <a:chOff x="-140429" y="-46112"/>
            <a:chExt cx="2298483" cy="5282158"/>
          </a:xfrm>
        </p:grpSpPr>
        <p:pic>
          <p:nvPicPr>
            <p:cNvPr id="11"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12" name="Group 11"/>
            <p:cNvGrpSpPr/>
            <p:nvPr userDrawn="1"/>
          </p:nvGrpSpPr>
          <p:grpSpPr>
            <a:xfrm>
              <a:off x="-140429" y="-46112"/>
              <a:ext cx="2298483" cy="5282158"/>
              <a:chOff x="-140429" y="-46112"/>
              <a:chExt cx="2298483" cy="5282158"/>
            </a:xfrm>
          </p:grpSpPr>
          <p:sp>
            <p:nvSpPr>
              <p:cNvPr id="14" name="Rectangle 13"/>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7"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58808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62C4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7306278" y="0"/>
            <a:ext cx="1848396" cy="51435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1/12/2022</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0" name="Title 1"/>
          <p:cNvSpPr txBox="1">
            <a:spLocks/>
          </p:cNvSpPr>
          <p:nvPr userDrawn="1"/>
        </p:nvSpPr>
        <p:spPr>
          <a:xfrm>
            <a:off x="26023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1" name="Subtitle 2"/>
          <p:cNvSpPr>
            <a:spLocks noGrp="1"/>
          </p:cNvSpPr>
          <p:nvPr>
            <p:ph type="subTitle" idx="13"/>
          </p:nvPr>
        </p:nvSpPr>
        <p:spPr>
          <a:xfrm>
            <a:off x="26023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218" name="Picture 2" descr="S:\F15015_Copernicus\3_Work\330_Work-in-process\SC4_BackgroundMat\PPT\item Copernicus\Icon-01.png"/>
          <p:cNvPicPr>
            <a:picLocks noChangeAspect="1" noChangeArrowheads="1"/>
          </p:cNvPicPr>
          <p:nvPr userDrawn="1"/>
        </p:nvPicPr>
        <p:blipFill rotWithShape="1">
          <a:blip r:embed="rId3" cstate="print">
            <a:biLevel thresh="50000"/>
            <a:extLst>
              <a:ext uri="{28A0092B-C50C-407E-A947-70E740481C1C}">
                <a14:useLocalDpi xmlns:a14="http://schemas.microsoft.com/office/drawing/2010/main" val="0"/>
              </a:ext>
            </a:extLst>
          </a:blip>
          <a:srcRect/>
          <a:stretch/>
        </p:blipFill>
        <p:spPr bwMode="auto">
          <a:xfrm>
            <a:off x="323528" y="1491630"/>
            <a:ext cx="2088232" cy="2448901"/>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 name="Picture 2" descr="S:\F15015_Copernicus\3_Work\330_Work-in-process\SC4_BackgroundMat\PPT\item Copernicus\logo-ce-horizontal-en-negatif.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TextBox 16"/>
          <p:cNvSpPr txBox="1"/>
          <p:nvPr userDrawn="1"/>
        </p:nvSpPr>
        <p:spPr>
          <a:xfrm>
            <a:off x="204713" y="3507854"/>
            <a:ext cx="2361726" cy="261610"/>
          </a:xfrm>
          <a:prstGeom prst="rect">
            <a:avLst/>
          </a:prstGeom>
          <a:noFill/>
          <a:ln>
            <a:noFill/>
          </a:ln>
        </p:spPr>
        <p:txBody>
          <a:bodyPr wrap="square" rtlCol="0">
            <a:spAutoFit/>
          </a:bodyPr>
          <a:lstStyle/>
          <a:p>
            <a:pPr algn="ctr"/>
            <a:r>
              <a:rPr lang="es-ES" sz="1100" b="0" dirty="0" err="1">
                <a:solidFill>
                  <a:schemeClr val="bg1"/>
                </a:solidFill>
              </a:rPr>
              <a:t>Atmosphere</a:t>
            </a:r>
            <a:r>
              <a:rPr lang="es-ES" sz="1100" b="0" baseline="0" dirty="0">
                <a:solidFill>
                  <a:schemeClr val="bg1"/>
                </a:solidFill>
              </a:rPr>
              <a:t> </a:t>
            </a:r>
            <a:r>
              <a:rPr lang="es-ES" sz="1100" b="0" dirty="0" err="1">
                <a:solidFill>
                  <a:schemeClr val="bg1"/>
                </a:solidFill>
              </a:rPr>
              <a:t>Monitoring</a:t>
            </a:r>
            <a:endParaRPr lang="en-US" sz="1100" b="0" dirty="0">
              <a:solidFill>
                <a:schemeClr val="bg1"/>
              </a:solidFill>
            </a:endParaRPr>
          </a:p>
        </p:txBody>
      </p:sp>
    </p:spTree>
    <p:extLst>
      <p:ext uri="{BB962C8B-B14F-4D97-AF65-F5344CB8AC3E}">
        <p14:creationId xmlns:p14="http://schemas.microsoft.com/office/powerpoint/2010/main" val="28938055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8" name="Group 7"/>
          <p:cNvGrpSpPr/>
          <p:nvPr userDrawn="1"/>
        </p:nvGrpSpPr>
        <p:grpSpPr>
          <a:xfrm>
            <a:off x="-140429" y="-46112"/>
            <a:ext cx="2298483" cy="5282158"/>
            <a:chOff x="-140429" y="-46112"/>
            <a:chExt cx="2298483" cy="5282158"/>
          </a:xfrm>
        </p:grpSpPr>
        <p:pic>
          <p:nvPicPr>
            <p:cNvPr id="2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29" name="Group 28"/>
            <p:cNvGrpSpPr/>
            <p:nvPr userDrawn="1"/>
          </p:nvGrpSpPr>
          <p:grpSpPr>
            <a:xfrm>
              <a:off x="-140429" y="-46112"/>
              <a:ext cx="2298483" cy="5282158"/>
              <a:chOff x="-140429" y="-46112"/>
              <a:chExt cx="2298483" cy="5282158"/>
            </a:xfrm>
          </p:grpSpPr>
          <p:sp>
            <p:nvSpPr>
              <p:cNvPr id="30" name="Rectangle 29"/>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Content Placeholder 2"/>
          <p:cNvSpPr>
            <a:spLocks noGrp="1"/>
          </p:cNvSpPr>
          <p:nvPr userDrawn="1">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sp>
        <p:nvSpPr>
          <p:cNvPr id="15"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6" name="Straight Connector 15"/>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8"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62821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13" name="Group 12"/>
          <p:cNvGrpSpPr/>
          <p:nvPr userDrawn="1"/>
        </p:nvGrpSpPr>
        <p:grpSpPr>
          <a:xfrm>
            <a:off x="-140429" y="-46112"/>
            <a:ext cx="2298483" cy="5282158"/>
            <a:chOff x="-140429" y="-46112"/>
            <a:chExt cx="2298483" cy="5282158"/>
          </a:xfrm>
        </p:grpSpPr>
        <p:pic>
          <p:nvPicPr>
            <p:cNvPr id="1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18" name="Group 17"/>
            <p:cNvGrpSpPr/>
            <p:nvPr userDrawn="1"/>
          </p:nvGrpSpPr>
          <p:grpSpPr>
            <a:xfrm>
              <a:off x="-140429" y="-46112"/>
              <a:ext cx="2298483" cy="5282158"/>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4" name="Title 1"/>
          <p:cNvSpPr>
            <a:spLocks noGrp="1"/>
          </p:cNvSpPr>
          <p:nvPr>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0"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32353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9" name="Group 28"/>
          <p:cNvGrpSpPr/>
          <p:nvPr userDrawn="1"/>
        </p:nvGrpSpPr>
        <p:grpSpPr>
          <a:xfrm>
            <a:off x="-140429" y="-46112"/>
            <a:ext cx="2298483" cy="5282158"/>
            <a:chOff x="-140429" y="-46112"/>
            <a:chExt cx="2298483" cy="5282158"/>
          </a:xfrm>
        </p:grpSpPr>
        <p:pic>
          <p:nvPicPr>
            <p:cNvPr id="3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31" name="Group 30"/>
            <p:cNvGrpSpPr/>
            <p:nvPr userDrawn="1"/>
          </p:nvGrpSpPr>
          <p:grpSpPr>
            <a:xfrm>
              <a:off x="-140429" y="-46112"/>
              <a:ext cx="2298483" cy="5282158"/>
              <a:chOff x="-140429" y="-46112"/>
              <a:chExt cx="2298483" cy="5282158"/>
            </a:xfrm>
          </p:grpSpPr>
          <p:sp>
            <p:nvSpPr>
              <p:cNvPr id="32" name="Rectangle 31"/>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Date Placeholder 2"/>
          <p:cNvSpPr>
            <a:spLocks noGrp="1"/>
          </p:cNvSpPr>
          <p:nvPr userDrawn="1">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userDrawn="1">
            <p:ph type="ftr" sz="quarter" idx="11"/>
          </p:nvPr>
        </p:nvSpPr>
        <p:spPr/>
        <p:txBody>
          <a:bodyPr/>
          <a:lstStyle/>
          <a:p>
            <a:endParaRPr lang="en-US"/>
          </a:p>
        </p:txBody>
      </p:sp>
      <p:sp>
        <p:nvSpPr>
          <p:cNvPr id="5" name="Slide Number Placeholder 4"/>
          <p:cNvSpPr>
            <a:spLocks noGrp="1"/>
          </p:cNvSpPr>
          <p:nvPr userDrawn="1">
            <p:ph type="sldNum" sz="quarter" idx="12"/>
          </p:nvPr>
        </p:nvSpPr>
        <p:spPr/>
        <p:txBody>
          <a:bodyPr/>
          <a:lstStyle/>
          <a:p>
            <a:fld id="{58768E1A-8455-4611-8763-3FA1B747F6B6}" type="slidenum">
              <a:rPr lang="en-US" smtClean="0"/>
              <a:t>‹#›</a:t>
            </a:fld>
            <a:endParaRPr lang="en-US"/>
          </a:p>
        </p:txBody>
      </p:sp>
      <p:sp>
        <p:nvSpPr>
          <p:cNvPr id="18"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9" name="Straight Connector 18"/>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1"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91334873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6" name="Group 25"/>
          <p:cNvGrpSpPr/>
          <p:nvPr userDrawn="1"/>
        </p:nvGrpSpPr>
        <p:grpSpPr>
          <a:xfrm>
            <a:off x="-140429" y="-46112"/>
            <a:ext cx="2298483" cy="5282158"/>
            <a:chOff x="-140429" y="-46112"/>
            <a:chExt cx="2298483" cy="5282158"/>
          </a:xfrm>
        </p:grpSpPr>
        <p:pic>
          <p:nvPicPr>
            <p:cNvPr id="2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28" name="Group 27"/>
            <p:cNvGrpSpPr/>
            <p:nvPr userDrawn="1"/>
          </p:nvGrpSpPr>
          <p:grpSpPr>
            <a:xfrm>
              <a:off x="-140429" y="-46112"/>
              <a:ext cx="2298483" cy="5282158"/>
              <a:chOff x="-140429" y="-46112"/>
              <a:chExt cx="2298483" cy="5282158"/>
            </a:xfrm>
          </p:grpSpPr>
          <p:sp>
            <p:nvSpPr>
              <p:cNvPr id="29" name="Rectangle 2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8"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84821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0"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grpSp>
        <p:nvGrpSpPr>
          <p:cNvPr id="41" name="Group 40"/>
          <p:cNvGrpSpPr/>
          <p:nvPr userDrawn="1"/>
        </p:nvGrpSpPr>
        <p:grpSpPr>
          <a:xfrm>
            <a:off x="107504" y="20834"/>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4929666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4" y="20834"/>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64542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dirty="0"/>
              <a:t>23/11/2016</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10" name="Title 1"/>
          <p:cNvSpPr txBox="1">
            <a:spLocks/>
          </p:cNvSpPr>
          <p:nvPr userDrawn="1"/>
        </p:nvSpPr>
        <p:spPr>
          <a:xfrm>
            <a:off x="2062014" y="2572001"/>
            <a:ext cx="5603580"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Climate</a:t>
            </a:r>
            <a:r>
              <a:rPr lang="en-US" baseline="0" dirty="0"/>
              <a:t> </a:t>
            </a:r>
            <a:r>
              <a:rPr lang="en-US" baseline="0"/>
              <a:t>Change Service</a:t>
            </a:r>
            <a:endParaRPr lang="en-US" dirty="0"/>
          </a:p>
        </p:txBody>
      </p:sp>
      <p:sp>
        <p:nvSpPr>
          <p:cNvPr id="11" name="Subtitle 2"/>
          <p:cNvSpPr>
            <a:spLocks noGrp="1"/>
          </p:cNvSpPr>
          <p:nvPr>
            <p:ph type="subTitle" idx="13" hasCustomPrompt="1"/>
          </p:nvPr>
        </p:nvSpPr>
        <p:spPr>
          <a:xfrm>
            <a:off x="2602384" y="3147814"/>
            <a:ext cx="4680520" cy="1152128"/>
          </a:xfrm>
        </p:spPr>
        <p:txBody>
          <a:bodyPr>
            <a:normAutofit/>
          </a:bodyPr>
          <a:lstStyle>
            <a:lvl1pPr marL="0" indent="0" algn="l">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Status report 2016</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7" y="-11268"/>
            <a:ext cx="1852613" cy="51616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userDrawn="1"/>
        </p:nvSpPr>
        <p:spPr>
          <a:xfrm>
            <a:off x="621854" y="3536429"/>
            <a:ext cx="1440160" cy="261610"/>
          </a:xfrm>
          <a:prstGeom prst="rect">
            <a:avLst/>
          </a:prstGeom>
          <a:noFill/>
        </p:spPr>
        <p:txBody>
          <a:bodyPr wrap="square" rtlCol="0">
            <a:spAutoFit/>
          </a:bodyPr>
          <a:lstStyle/>
          <a:p>
            <a:pPr algn="ctr"/>
            <a:r>
              <a:rPr lang="es-ES" sz="1100" b="0" dirty="0" err="1">
                <a:solidFill>
                  <a:schemeClr val="bg1"/>
                </a:solidFill>
              </a:rPr>
              <a:t>Climate</a:t>
            </a:r>
            <a:r>
              <a:rPr lang="es-ES" sz="1100" b="0" baseline="0" dirty="0">
                <a:solidFill>
                  <a:schemeClr val="bg1"/>
                </a:solidFill>
              </a:rPr>
              <a:t> </a:t>
            </a:r>
            <a:r>
              <a:rPr lang="es-ES" sz="1100" b="0" dirty="0" err="1">
                <a:solidFill>
                  <a:schemeClr val="bg1"/>
                </a:solidFill>
              </a:rPr>
              <a:t>Change</a:t>
            </a:r>
            <a:endParaRPr lang="en-US" sz="1100" b="0" dirty="0">
              <a:solidFill>
                <a:schemeClr val="bg1"/>
              </a:solidFill>
            </a:endParaRPr>
          </a:p>
        </p:txBody>
      </p:sp>
      <p:pic>
        <p:nvPicPr>
          <p:cNvPr id="2" name="Picture 1"/>
          <p:cNvPicPr>
            <a:picLocks noChangeAspect="1"/>
          </p:cNvPicPr>
          <p:nvPr userDrawn="1"/>
        </p:nvPicPr>
        <p:blipFill>
          <a:blip r:embed="rId6" cstate="print">
            <a:biLevel thresh="25000"/>
            <a:extLst>
              <a:ext uri="{BEBA8EAE-BF5A-486C-A8C5-ECC9F3942E4B}">
                <a14:imgProps xmlns:a14="http://schemas.microsoft.com/office/drawing/2010/main">
                  <a14:imgLayer r:embed="rId7">
                    <a14:imgEffect>
                      <a14:colorTemperature colorTemp="3535"/>
                    </a14:imgEffect>
                  </a14:imgLayer>
                </a14:imgProps>
              </a:ext>
              <a:ext uri="{28A0092B-C50C-407E-A947-70E740481C1C}">
                <a14:useLocalDpi xmlns:a14="http://schemas.microsoft.com/office/drawing/2010/main" val="0"/>
              </a:ext>
            </a:extLst>
          </a:blip>
          <a:stretch>
            <a:fillRect/>
          </a:stretch>
        </p:blipFill>
        <p:spPr>
          <a:xfrm>
            <a:off x="2716718" y="4765605"/>
            <a:ext cx="1160275" cy="199368"/>
          </a:xfrm>
          <a:prstGeom prst="rect">
            <a:avLst/>
          </a:prstGeom>
        </p:spPr>
      </p:pic>
    </p:spTree>
    <p:extLst>
      <p:ext uri="{BB962C8B-B14F-4D97-AF65-F5344CB8AC3E}">
        <p14:creationId xmlns:p14="http://schemas.microsoft.com/office/powerpoint/2010/main" val="152888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2"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11410" y="-545"/>
            <a:ext cx="2077082" cy="5147320"/>
          </a:xfrm>
          <a:prstGeom prst="rect">
            <a:avLst/>
          </a:prstGeom>
          <a:noFill/>
          <a:extLst>
            <a:ext uri="{909E8E84-426E-40dd-AFC4-6F175D3DCCD1}">
              <a14:hiddenFill xmlns:a14="http://schemas.microsoft.com/office/drawing/2010/main" xmlns="">
                <a:solidFill>
                  <a:srgbClr val="FFFFFF"/>
                </a:solidFill>
              </a14:hiddenFill>
            </a:ext>
          </a:extLst>
        </p:spPr>
      </p:pic>
      <p:sp>
        <p:nvSpPr>
          <p:cNvPr id="24" name="Rectangle 23"/>
          <p:cNvSpPr/>
          <p:nvPr userDrawn="1"/>
        </p:nvSpPr>
        <p:spPr>
          <a:xfrm>
            <a:off x="3103" y="-92545"/>
            <a:ext cx="2077083" cy="5256584"/>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userDrawn="1">
            <p:ph sz="half" idx="1"/>
          </p:nvPr>
        </p:nvSpPr>
        <p:spPr>
          <a:xfrm>
            <a:off x="74942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userDrawn="1">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userDrawn="1">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pic>
        <p:nvPicPr>
          <p:cNvPr id="13" name="Picture 2" descr="S:\F15015_Copernicus\3_Work\330_Work-in-process\Logos_icons\Accestodata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73" y="118278"/>
            <a:ext cx="541005" cy="54100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1843298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4" y="20834"/>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188525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4" y="20834"/>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9597596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0"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4" y="20834"/>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9626053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0"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07504" y="20834"/>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8594000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19239" y="-12685"/>
            <a:ext cx="2463883" cy="5176972"/>
            <a:chOff x="-2604708" y="-1040096"/>
            <a:chExt cx="2463883" cy="5176972"/>
          </a:xfrm>
        </p:grpSpPr>
        <p:pic>
          <p:nvPicPr>
            <p:cNvPr id="21"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2604436" y="-1028650"/>
              <a:ext cx="2002973" cy="513862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 name="Rectangle 21"/>
            <p:cNvSpPr/>
            <p:nvPr userDrawn="1"/>
          </p:nvSpPr>
          <p:spPr>
            <a:xfrm>
              <a:off x="-2604436" y="-1013193"/>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userDrawn="1"/>
          </p:nvSpPr>
          <p:spPr>
            <a:xfrm>
              <a:off x="-2604708" y="-1040096"/>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7" name="Straight Connector 16"/>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pic>
        <p:nvPicPr>
          <p:cNvPr id="19"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780406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578683"/>
                </a:solidFill>
              </a:rPr>
              <a:t>Security</a:t>
            </a:r>
            <a:endParaRPr lang="en-US" sz="1100" b="0" dirty="0">
              <a:solidFill>
                <a:srgbClr val="57868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67853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5143500"/>
          </a:xfrm>
          <a:prstGeom prst="rect">
            <a:avLst/>
          </a:prstGeom>
          <a:solidFill>
            <a:srgbClr val="5786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1/12/2022</a:t>
            </a:fld>
            <a:endParaRPr lang="en-US" dirty="0"/>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11" name="Title 1"/>
          <p:cNvSpPr txBox="1">
            <a:spLocks/>
          </p:cNvSpPr>
          <p:nvPr userDrawn="1"/>
        </p:nvSpPr>
        <p:spPr>
          <a:xfrm>
            <a:off x="26023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pic>
        <p:nvPicPr>
          <p:cNvPr id="13314" name="Picture 2" descr="S:\F15015_Copernicus\3_Work\330_Work-in-process\SC4_BackgroundMat\PPT\item Copernicus\Icon-01.png"/>
          <p:cNvPicPr>
            <a:picLocks noChangeAspect="1" noChangeArrowheads="1"/>
          </p:cNvPicPr>
          <p:nvPr userDrawn="1"/>
        </p:nvPicPr>
        <p:blipFill rotWithShape="1">
          <a:blip r:embed="rId2" cstate="print">
            <a:biLevel thresh="25000"/>
            <a:extLst>
              <a:ext uri="{28A0092B-C50C-407E-A947-70E740481C1C}">
                <a14:useLocalDpi xmlns:a14="http://schemas.microsoft.com/office/drawing/2010/main" val="0"/>
              </a:ext>
            </a:extLst>
          </a:blip>
          <a:srcRect/>
          <a:stretch/>
        </p:blipFill>
        <p:spPr bwMode="auto">
          <a:xfrm>
            <a:off x="449853" y="1937973"/>
            <a:ext cx="2061385" cy="1765738"/>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6"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TextBox 17"/>
          <p:cNvSpPr txBox="1"/>
          <p:nvPr userDrawn="1"/>
        </p:nvSpPr>
        <p:spPr>
          <a:xfrm>
            <a:off x="1018177" y="3710205"/>
            <a:ext cx="1022649" cy="261610"/>
          </a:xfrm>
          <a:prstGeom prst="rect">
            <a:avLst/>
          </a:prstGeom>
          <a:noFill/>
          <a:ln>
            <a:noFill/>
          </a:ln>
        </p:spPr>
        <p:txBody>
          <a:bodyPr wrap="square" rtlCol="0">
            <a:spAutoFit/>
          </a:bodyPr>
          <a:lstStyle/>
          <a:p>
            <a:pPr algn="ctr"/>
            <a:r>
              <a:rPr lang="es-ES" sz="1100" b="0" dirty="0">
                <a:solidFill>
                  <a:schemeClr val="bg1"/>
                </a:solidFill>
              </a:rPr>
              <a:t>Security</a:t>
            </a:r>
            <a:endParaRPr lang="en-US" sz="1100" b="0" dirty="0">
              <a:solidFill>
                <a:schemeClr val="bg1"/>
              </a:solidFill>
            </a:endParaRPr>
          </a:p>
        </p:txBody>
      </p:sp>
      <p:pic>
        <p:nvPicPr>
          <p:cNvPr id="1027" name="Picture 3"/>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l="51856" t="16406" r="27978" b="9049"/>
          <a:stretch/>
        </p:blipFill>
        <p:spPr bwMode="auto">
          <a:xfrm>
            <a:off x="7195187" y="0"/>
            <a:ext cx="1951417" cy="51625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Subtitle 2"/>
          <p:cNvSpPr>
            <a:spLocks noGrp="1"/>
          </p:cNvSpPr>
          <p:nvPr>
            <p:ph type="subTitle" idx="13"/>
          </p:nvPr>
        </p:nvSpPr>
        <p:spPr>
          <a:xfrm>
            <a:off x="26023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Tree>
    <p:extLst>
      <p:ext uri="{BB962C8B-B14F-4D97-AF65-F5344CB8AC3E}">
        <p14:creationId xmlns:p14="http://schemas.microsoft.com/office/powerpoint/2010/main" val="23863769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 name="Group 1"/>
          <p:cNvGrpSpPr/>
          <p:nvPr userDrawn="1"/>
        </p:nvGrpSpPr>
        <p:grpSpPr>
          <a:xfrm>
            <a:off x="-38100" y="12576"/>
            <a:ext cx="2482389" cy="5170484"/>
            <a:chOff x="9658589" y="-81666"/>
            <a:chExt cx="2482389" cy="5170484"/>
          </a:xfrm>
        </p:grpSpPr>
        <p:pic>
          <p:nvPicPr>
            <p:cNvPr id="16"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 name="Rectangle 21"/>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userDrawn="1">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sp>
        <p:nvSpPr>
          <p:cNvPr id="11" name="Title 1"/>
          <p:cNvSpPr>
            <a:spLocks noGrp="1"/>
          </p:cNvSpPr>
          <p:nvPr userDrawn="1">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2" name="Straight Connector 11"/>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TextBox 14"/>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7675083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4"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578683"/>
                </a:solidFill>
              </a:rPr>
              <a:t>Security</a:t>
            </a:r>
            <a:endParaRPr lang="en-US" sz="1100" b="0" dirty="0">
              <a:solidFill>
                <a:srgbClr val="57868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20100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38100" y="12576"/>
            <a:ext cx="2482389" cy="5170484"/>
            <a:chOff x="9658589" y="-81666"/>
            <a:chExt cx="2482389" cy="5170484"/>
          </a:xfrm>
        </p:grpSpPr>
        <p:pic>
          <p:nvPicPr>
            <p:cNvPr id="19"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 name="Rectangle 19"/>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9"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0" name="Straight Connector 9"/>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2"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7" name="TextBox 16"/>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620433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6" name="Rectangle 5"/>
          <p:cNvSpPr/>
          <p:nvPr userDrawn="1"/>
        </p:nvSpPr>
        <p:spPr>
          <a:xfrm>
            <a:off x="3103" y="-92545"/>
            <a:ext cx="2077083" cy="5256584"/>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830943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9" name="Group 18"/>
          <p:cNvGrpSpPr/>
          <p:nvPr userDrawn="1"/>
        </p:nvGrpSpPr>
        <p:grpSpPr>
          <a:xfrm>
            <a:off x="-38100" y="12576"/>
            <a:ext cx="2482389" cy="5170484"/>
            <a:chOff x="9658589" y="-81666"/>
            <a:chExt cx="2482389" cy="5170484"/>
          </a:xfrm>
        </p:grpSpPr>
        <p:pic>
          <p:nvPicPr>
            <p:cNvPr id="20"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1" name="Rectangle 20"/>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2" name="Straight Connector 11"/>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 name="TextBox 17"/>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9996045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userDrawn="1"/>
        </p:nvGrpSpPr>
        <p:grpSpPr>
          <a:xfrm>
            <a:off x="-34552" y="-19050"/>
            <a:ext cx="2149624" cy="5212283"/>
            <a:chOff x="-5476811" y="-524594"/>
            <a:chExt cx="2149624" cy="5212283"/>
          </a:xfrm>
        </p:grpSpPr>
        <p:pic>
          <p:nvPicPr>
            <p:cNvPr id="102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1" name="Rectangle 20"/>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sp>
        <p:nvSpPr>
          <p:cNvPr id="17" name="Oval 16"/>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2"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4727634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7" name="Oval 16"/>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9" name="Straight Connector 18"/>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11" name="Picture 2" descr="S:\F15015_Copernicus\3_Work\330_Work-in-process\SC4_BackgroundMat\PPT\item Copernicus\Satellite\Satellite\satellite_Artboard 5.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6761949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6277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a:t>Title</a:t>
            </a:r>
            <a:endParaRPr lang="en-US" dirty="0"/>
          </a:p>
        </p:txBody>
      </p:sp>
      <p:sp>
        <p:nvSpPr>
          <p:cNvPr id="9" name="Subtitle 2"/>
          <p:cNvSpPr>
            <a:spLocks noGrp="1"/>
          </p:cNvSpPr>
          <p:nvPr>
            <p:ph type="subTitle" idx="13"/>
          </p:nvPr>
        </p:nvSpPr>
        <p:spPr>
          <a:xfrm>
            <a:off x="26277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1" name="Picture 2" descr="S:\F15015_Copernicus\3_Work\330_Work-in-process\SC4_BackgroundMat\PPT\item Copernicus\logo-ce-horizontal-en-negatif.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27600"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10242"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31" y="965601"/>
            <a:ext cx="3528396" cy="2494762"/>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TextBox 11"/>
          <p:cNvSpPr txBox="1"/>
          <p:nvPr userDrawn="1"/>
        </p:nvSpPr>
        <p:spPr>
          <a:xfrm>
            <a:off x="683568" y="2598172"/>
            <a:ext cx="1623062" cy="261610"/>
          </a:xfrm>
          <a:prstGeom prst="rect">
            <a:avLst/>
          </a:prstGeom>
          <a:noFill/>
        </p:spPr>
        <p:txBody>
          <a:bodyPr wrap="square" rtlCol="0">
            <a:spAutoFit/>
          </a:bodyPr>
          <a:lstStyle/>
          <a:p>
            <a:pPr algn="ctr"/>
            <a:r>
              <a:rPr lang="es-ES" sz="1100" b="0" dirty="0" err="1">
                <a:solidFill>
                  <a:schemeClr val="bg1"/>
                </a:solidFill>
              </a:rPr>
              <a:t>Space</a:t>
            </a:r>
            <a:r>
              <a:rPr lang="es-ES" sz="1100" b="0" baseline="0" dirty="0">
                <a:solidFill>
                  <a:schemeClr val="bg1"/>
                </a:solidFill>
              </a:rPr>
              <a:t> </a:t>
            </a:r>
            <a:r>
              <a:rPr lang="es-ES" sz="1100" b="0" dirty="0" err="1">
                <a:solidFill>
                  <a:schemeClr val="bg1"/>
                </a:solidFill>
              </a:rPr>
              <a:t>Component</a:t>
            </a:r>
            <a:endParaRPr lang="en-US" sz="1100" b="0" dirty="0">
              <a:solidFill>
                <a:schemeClr val="bg1"/>
              </a:solidFill>
            </a:endParaRPr>
          </a:p>
        </p:txBody>
      </p:sp>
      <p:pic>
        <p:nvPicPr>
          <p:cNvPr id="2050"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20552" t="462" r="31215" b="-462"/>
          <a:stretch/>
        </p:blipFill>
        <p:spPr bwMode="auto">
          <a:xfrm>
            <a:off x="7293990" y="0"/>
            <a:ext cx="1865239" cy="516289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8"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9" name="Picture 2" descr="S:\F15015_Copernicus\3_Work\330_Work-in-process\SC4_BackgroundMat\PPT\item Copernicus\logo-ce-horizontal-en-negatif.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8531265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2" name="Group 21"/>
          <p:cNvGrpSpPr/>
          <p:nvPr userDrawn="1"/>
        </p:nvGrpSpPr>
        <p:grpSpPr>
          <a:xfrm>
            <a:off x="-34552" y="-19050"/>
            <a:ext cx="2149624" cy="5212283"/>
            <a:chOff x="-5476811" y="-524594"/>
            <a:chExt cx="2149624" cy="5212283"/>
          </a:xfrm>
        </p:grpSpPr>
        <p:pic>
          <p:nvPicPr>
            <p:cNvPr id="24"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5" name="Rectangle 24"/>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sz="half" idx="1"/>
          </p:nvPr>
        </p:nvSpPr>
        <p:spPr>
          <a:xfrm>
            <a:off x="74942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5" name="Oval 14"/>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6" name="Straight Connector 25"/>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3"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2087827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6" name="Oval 15"/>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3" name="Straight Connector 22"/>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14" name="Picture 2" descr="S:\F15015_Copernicus\3_Work\330_Work-in-process\SC4_BackgroundMat\PPT\item Copernicus\Satellite\Satellite\satellite_Artboard 5.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4551880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4" name="Group 23"/>
          <p:cNvGrpSpPr/>
          <p:nvPr userDrawn="1"/>
        </p:nvGrpSpPr>
        <p:grpSpPr>
          <a:xfrm>
            <a:off x="-34552" y="-19050"/>
            <a:ext cx="2149624" cy="5212283"/>
            <a:chOff x="-5476811" y="-524594"/>
            <a:chExt cx="2149624" cy="5212283"/>
          </a:xfrm>
        </p:grpSpPr>
        <p:pic>
          <p:nvPicPr>
            <p:cNvPr id="25"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6" name="Rectangle 25"/>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5" name="Oval 14"/>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2" name="Straight Connector 21"/>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1"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2055600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7" name="Group 16"/>
          <p:cNvGrpSpPr/>
          <p:nvPr userDrawn="1"/>
        </p:nvGrpSpPr>
        <p:grpSpPr>
          <a:xfrm>
            <a:off x="-34552" y="-19050"/>
            <a:ext cx="2149624" cy="5212283"/>
            <a:chOff x="-5476811" y="-524594"/>
            <a:chExt cx="2149624" cy="5212283"/>
          </a:xfrm>
        </p:grpSpPr>
        <p:pic>
          <p:nvPicPr>
            <p:cNvPr id="25"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8" name="Rectangle 27"/>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9" name="Oval 18"/>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Straight Connector 25"/>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4"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5291819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428" y="0"/>
            <a:ext cx="2220615" cy="5178579"/>
          </a:xfrm>
          <a:prstGeom prst="rect">
            <a:avLst/>
          </a:prstGeom>
        </p:spPr>
      </p:pic>
      <p:sp>
        <p:nvSpPr>
          <p:cNvPr id="14" name="Rectangle 13"/>
          <p:cNvSpPr/>
          <p:nvPr userDrawn="1"/>
        </p:nvSpPr>
        <p:spPr>
          <a:xfrm>
            <a:off x="-21945" y="-1"/>
            <a:ext cx="2102132" cy="517857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35837"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4959316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0" name="Straight Connector 9"/>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3"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4" name="TextBox 13"/>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8"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91507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8"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3" name="Straight Connector 12"/>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2815674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74316" y="-92546"/>
            <a:ext cx="2666236" cy="5258917"/>
          </a:xfrm>
          <a:prstGeom prst="rect">
            <a:avLst/>
          </a:prstGeom>
          <a:noFill/>
          <a:ln>
            <a:noFill/>
          </a:ln>
          <a:scene3d>
            <a:camera prst="orthographicFront">
              <a:rot lat="0" lon="10800000" rev="0"/>
            </a:camera>
            <a:lightRig rig="threePt" dir="t"/>
          </a:scene3d>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5" name="Rectangle 14"/>
          <p:cNvSpPr/>
          <p:nvPr userDrawn="1"/>
        </p:nvSpPr>
        <p:spPr>
          <a:xfrm>
            <a:off x="6802308" y="-2655"/>
            <a:ext cx="2810252" cy="5169026"/>
          </a:xfrm>
          <a:prstGeom prst="rect">
            <a:avLst/>
          </a:prstGeom>
          <a:gradFill flip="none" rotWithShape="1">
            <a:gsLst>
              <a:gs pos="4000">
                <a:schemeClr val="accent1"/>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69823" y="2578909"/>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9" name="Subtitle 2"/>
          <p:cNvSpPr>
            <a:spLocks noGrp="1"/>
          </p:cNvSpPr>
          <p:nvPr>
            <p:ph type="subTitle" idx="13"/>
          </p:nvPr>
        </p:nvSpPr>
        <p:spPr>
          <a:xfrm>
            <a:off x="2567591" y="3139545"/>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2053" name="Picture 5" descr="S:\F15015_Copernicus\3_Work\330_Work-in-process\Logos_icons\UserUptake_blanc-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902355"/>
            <a:ext cx="2990300" cy="299030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TextBox 12"/>
          <p:cNvSpPr txBox="1"/>
          <p:nvPr userDrawn="1"/>
        </p:nvSpPr>
        <p:spPr>
          <a:xfrm>
            <a:off x="556872" y="3363838"/>
            <a:ext cx="1440160" cy="261610"/>
          </a:xfrm>
          <a:prstGeom prst="rect">
            <a:avLst/>
          </a:prstGeom>
          <a:noFill/>
        </p:spPr>
        <p:txBody>
          <a:bodyPr wrap="square" rtlCol="0">
            <a:spAutoFit/>
          </a:bodyPr>
          <a:lstStyle/>
          <a:p>
            <a:pPr algn="ctr"/>
            <a:r>
              <a:rPr lang="es-ES" sz="1100" b="0" dirty="0" err="1">
                <a:solidFill>
                  <a:schemeClr val="bg1"/>
                </a:solidFill>
              </a:rPr>
              <a:t>User</a:t>
            </a:r>
            <a:r>
              <a:rPr lang="es-ES" sz="1100" b="0" dirty="0">
                <a:solidFill>
                  <a:schemeClr val="bg1"/>
                </a:solidFill>
              </a:rPr>
              <a:t> </a:t>
            </a:r>
            <a:r>
              <a:rPr lang="es-ES" sz="1100" b="0" dirty="0" err="1">
                <a:solidFill>
                  <a:schemeClr val="bg1"/>
                </a:solidFill>
              </a:rPr>
              <a:t>Uptake</a:t>
            </a:r>
            <a:endParaRPr lang="en-US" sz="1100" b="0" dirty="0">
              <a:solidFill>
                <a:schemeClr val="bg1"/>
              </a:solidFill>
            </a:endParaRPr>
          </a:p>
        </p:txBody>
      </p:sp>
      <p:pic>
        <p:nvPicPr>
          <p:cNvPr id="19"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20"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71236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82901263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7"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67200034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7"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5487443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p:cNvGrpSpPr/>
          <p:nvPr userDrawn="1"/>
        </p:nvGrpSpPr>
        <p:grpSpPr>
          <a:xfrm>
            <a:off x="-36512" y="-20538"/>
            <a:ext cx="2808312" cy="5175913"/>
            <a:chOff x="-3432453" y="-181390"/>
            <a:chExt cx="2622202" cy="5144541"/>
          </a:xfrm>
        </p:grpSpPr>
        <p:pic>
          <p:nvPicPr>
            <p:cNvPr id="26"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Rectangle 27"/>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18" name="Oval 17"/>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5" name="Group 14"/>
          <p:cNvGrpSpPr/>
          <p:nvPr userDrawn="1"/>
        </p:nvGrpSpPr>
        <p:grpSpPr>
          <a:xfrm>
            <a:off x="208086" y="159012"/>
            <a:ext cx="436445" cy="450588"/>
            <a:chOff x="-1692696" y="827409"/>
            <a:chExt cx="1728192" cy="1784190"/>
          </a:xfrm>
        </p:grpSpPr>
        <p:pic>
          <p:nvPicPr>
            <p:cNvPr id="16"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7" name="Rectangle 16"/>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7973414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27" name="Group 26"/>
          <p:cNvGrpSpPr/>
          <p:nvPr userDrawn="1"/>
        </p:nvGrpSpPr>
        <p:grpSpPr>
          <a:xfrm>
            <a:off x="-36512" y="-20538"/>
            <a:ext cx="2808312" cy="5175913"/>
            <a:chOff x="-3432453" y="-181390"/>
            <a:chExt cx="2622202" cy="5144541"/>
          </a:xfrm>
        </p:grpSpPr>
        <p:pic>
          <p:nvPicPr>
            <p:cNvPr id="28"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xmlns="">
                  <a:solidFill>
                    <a:srgbClr val="FFFFFF"/>
                  </a:solidFill>
                </a14:hiddenFill>
              </a:ext>
            </a:extLst>
          </p:spPr>
        </p:pic>
        <p:sp>
          <p:nvSpPr>
            <p:cNvPr id="29" name="Rectangle 28"/>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2" name="Straight Connector 11"/>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0" name="Oval 19"/>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1" name="Group 10"/>
          <p:cNvGrpSpPr/>
          <p:nvPr userDrawn="1"/>
        </p:nvGrpSpPr>
        <p:grpSpPr>
          <a:xfrm>
            <a:off x="208086" y="159012"/>
            <a:ext cx="436445" cy="450588"/>
            <a:chOff x="-1692696" y="827409"/>
            <a:chExt cx="1728192" cy="1784190"/>
          </a:xfrm>
        </p:grpSpPr>
        <p:pic>
          <p:nvPicPr>
            <p:cNvPr id="13"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Rectangle 13"/>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631445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S:\F15015_Copernicus\3_Work\330_Work-in-process\SC4_BackgroundMat\Visual_ID\Photos\InSitu.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958"/>
          <a:stretch/>
        </p:blipFill>
        <p:spPr bwMode="auto">
          <a:xfrm>
            <a:off x="7293990" y="-41746"/>
            <a:ext cx="1862585" cy="5191074"/>
          </a:xfrm>
          <a:prstGeom prst="rect">
            <a:avLst/>
          </a:prstGeom>
          <a:noFill/>
          <a:extLst>
            <a:ext uri="{909E8E84-426E-40dd-AFC4-6F175D3DCCD1}">
              <a14:hiddenFill xmlns:a14="http://schemas.microsoft.com/office/drawing/2010/main" xmlns="">
                <a:solidFill>
                  <a:srgbClr val="FFFFFF"/>
                </a:solidFill>
              </a14:hiddenFill>
            </a:ext>
          </a:extLst>
        </p:spPr>
      </p:pic>
      <p:sp>
        <p:nvSpPr>
          <p:cNvPr id="4" name="Date Placeholder 3"/>
          <p:cNvSpPr>
            <a:spLocks noGrp="1"/>
          </p:cNvSpPr>
          <p:nvPr>
            <p:ph type="dt" sz="half" idx="10"/>
          </p:nvPr>
        </p:nvSpPr>
        <p:spPr/>
        <p:txBody>
          <a:bodyPr/>
          <a:lstStyle/>
          <a:p>
            <a:fld id="{30E17047-C597-4B34-8FEE-7A0D1EA692A4}" type="datetimeFigureOut">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81176"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a:t>Title</a:t>
            </a:r>
            <a:endParaRPr lang="en-US" dirty="0"/>
          </a:p>
        </p:txBody>
      </p:sp>
      <p:sp>
        <p:nvSpPr>
          <p:cNvPr id="9" name="Subtitle 2"/>
          <p:cNvSpPr>
            <a:spLocks noGrp="1"/>
          </p:cNvSpPr>
          <p:nvPr>
            <p:ph type="subTitle" idx="13"/>
          </p:nvPr>
        </p:nvSpPr>
        <p:spPr>
          <a:xfrm>
            <a:off x="2581176"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Box 10"/>
          <p:cNvSpPr txBox="1"/>
          <p:nvPr userDrawn="1"/>
        </p:nvSpPr>
        <p:spPr>
          <a:xfrm>
            <a:off x="1130928" y="3462268"/>
            <a:ext cx="609650" cy="261610"/>
          </a:xfrm>
          <a:prstGeom prst="rect">
            <a:avLst/>
          </a:prstGeom>
          <a:noFill/>
        </p:spPr>
        <p:txBody>
          <a:bodyPr wrap="square" rtlCol="0">
            <a:spAutoFit/>
          </a:bodyPr>
          <a:lstStyle/>
          <a:p>
            <a:pPr algn="ctr"/>
            <a:r>
              <a:rPr lang="es-ES" sz="1100" b="0" dirty="0">
                <a:solidFill>
                  <a:schemeClr val="bg1"/>
                </a:solidFill>
              </a:rPr>
              <a:t>In</a:t>
            </a:r>
            <a:r>
              <a:rPr lang="es-ES" sz="1100" b="0" baseline="0" dirty="0">
                <a:solidFill>
                  <a:schemeClr val="bg1"/>
                </a:solidFill>
              </a:rPr>
              <a:t> situ</a:t>
            </a:r>
            <a:endParaRPr lang="en-US" sz="1100" b="0" dirty="0">
              <a:solidFill>
                <a:schemeClr val="bg1"/>
              </a:solidFill>
            </a:endParaRPr>
          </a:p>
        </p:txBody>
      </p:sp>
      <p:pic>
        <p:nvPicPr>
          <p:cNvPr id="16"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3" name="Group 12"/>
          <p:cNvGrpSpPr/>
          <p:nvPr userDrawn="1"/>
        </p:nvGrpSpPr>
        <p:grpSpPr>
          <a:xfrm>
            <a:off x="603940" y="1541238"/>
            <a:ext cx="1728192" cy="1784190"/>
            <a:chOff x="-1692696" y="827409"/>
            <a:chExt cx="1728192" cy="1784190"/>
          </a:xfrm>
        </p:grpSpPr>
        <p:pic>
          <p:nvPicPr>
            <p:cNvPr id="2" name="Picture 2"/>
            <p:cNvPicPr>
              <a:picLocks noChangeAspect="1" noChangeArrowheads="1"/>
            </p:cNvPicPr>
            <p:nvPr userDrawn="1"/>
          </p:nvPicPr>
          <p:blipFill>
            <a:blip r:embed="rId5"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Rectangle 2"/>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319762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9" name="Group 28"/>
          <p:cNvGrpSpPr/>
          <p:nvPr userDrawn="1"/>
        </p:nvGrpSpPr>
        <p:grpSpPr>
          <a:xfrm>
            <a:off x="-36512" y="-20538"/>
            <a:ext cx="2808312" cy="5175913"/>
            <a:chOff x="-3432453" y="-181390"/>
            <a:chExt cx="2622202" cy="5144541"/>
          </a:xfrm>
        </p:grpSpPr>
        <p:pic>
          <p:nvPicPr>
            <p:cNvPr id="30"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xmlns="">
                  <a:solidFill>
                    <a:srgbClr val="FFFFFF"/>
                  </a:solidFill>
                </a14:hiddenFill>
              </a:ext>
            </a:extLst>
          </p:spPr>
        </p:pic>
        <p:sp>
          <p:nvSpPr>
            <p:cNvPr id="31" name="Rectangle 30"/>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7" name="Straight Connector 16"/>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3"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4" name="TextBox 23"/>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5" name="Oval 24"/>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oup 15"/>
          <p:cNvGrpSpPr/>
          <p:nvPr userDrawn="1"/>
        </p:nvGrpSpPr>
        <p:grpSpPr>
          <a:xfrm>
            <a:off x="208086" y="159012"/>
            <a:ext cx="436445" cy="450588"/>
            <a:chOff x="-1692696" y="827409"/>
            <a:chExt cx="1728192" cy="1784190"/>
          </a:xfrm>
        </p:grpSpPr>
        <p:pic>
          <p:nvPicPr>
            <p:cNvPr id="18"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9" name="Rectangle 18"/>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1896026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17"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3" name="TextBox 22"/>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4" name="Oval 23"/>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 name="Group 13"/>
          <p:cNvGrpSpPr/>
          <p:nvPr userDrawn="1"/>
        </p:nvGrpSpPr>
        <p:grpSpPr>
          <a:xfrm>
            <a:off x="208086" y="159012"/>
            <a:ext cx="436445" cy="450588"/>
            <a:chOff x="-1692696" y="827409"/>
            <a:chExt cx="1728192" cy="1784190"/>
          </a:xfrm>
        </p:grpSpPr>
        <p:pic>
          <p:nvPicPr>
            <p:cNvPr id="16" name="Picture 2"/>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 name="Rectangle 17"/>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972749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2" name="Group 31"/>
          <p:cNvGrpSpPr/>
          <p:nvPr userDrawn="1"/>
        </p:nvGrpSpPr>
        <p:grpSpPr>
          <a:xfrm>
            <a:off x="-36512" y="-20538"/>
            <a:ext cx="2808312" cy="5175913"/>
            <a:chOff x="-3432453" y="-181390"/>
            <a:chExt cx="2622202" cy="5144541"/>
          </a:xfrm>
        </p:grpSpPr>
        <p:pic>
          <p:nvPicPr>
            <p:cNvPr id="33"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Rectangle 33"/>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2"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3" name="TextBox 22"/>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4" name="Oval 23"/>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 name="Group 13"/>
          <p:cNvGrpSpPr/>
          <p:nvPr userDrawn="1"/>
        </p:nvGrpSpPr>
        <p:grpSpPr>
          <a:xfrm>
            <a:off x="208086" y="159012"/>
            <a:ext cx="436445" cy="450588"/>
            <a:chOff x="-1692696" y="827409"/>
            <a:chExt cx="1728192" cy="1784190"/>
          </a:xfrm>
        </p:grpSpPr>
        <p:pic>
          <p:nvPicPr>
            <p:cNvPr id="15"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7" name="Rectangle 16"/>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0436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3" name="Group 12"/>
          <p:cNvGrpSpPr/>
          <p:nvPr userDrawn="1"/>
        </p:nvGrpSpPr>
        <p:grpSpPr>
          <a:xfrm>
            <a:off x="-11410" y="-11063"/>
            <a:ext cx="2091596" cy="5160587"/>
            <a:chOff x="-2916832" y="-200722"/>
            <a:chExt cx="2091596" cy="5160587"/>
          </a:xfrm>
        </p:grpSpPr>
        <p:grpSp>
          <p:nvGrpSpPr>
            <p:cNvPr id="14" name="Group 13"/>
            <p:cNvGrpSpPr/>
            <p:nvPr userDrawn="1"/>
          </p:nvGrpSpPr>
          <p:grpSpPr>
            <a:xfrm>
              <a:off x="-2916832" y="-200722"/>
              <a:ext cx="2091596" cy="5157838"/>
              <a:chOff x="-3291385" y="112960"/>
              <a:chExt cx="2091596" cy="5157838"/>
            </a:xfrm>
          </p:grpSpPr>
          <p:pic>
            <p:nvPicPr>
              <p:cNvPr id="20"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3291385" y="123478"/>
                <a:ext cx="2077082" cy="5147320"/>
              </a:xfrm>
              <a:prstGeom prst="rect">
                <a:avLst/>
              </a:prstGeom>
              <a:noFill/>
              <a:extLst>
                <a:ext uri="{909E8E84-426E-40dd-AFC4-6F175D3DCCD1}">
                  <a14:hiddenFill xmlns:a14="http://schemas.microsoft.com/office/drawing/2010/main" xmlns="">
                    <a:solidFill>
                      <a:srgbClr val="FFFFFF"/>
                    </a:solidFill>
                  </a14:hiddenFill>
                </a:ext>
              </a:extLst>
            </p:spPr>
          </p:pic>
          <p:sp>
            <p:nvSpPr>
              <p:cNvPr id="21" name="Rectangle 20"/>
              <p:cNvSpPr/>
              <p:nvPr userDrawn="1"/>
            </p:nvSpPr>
            <p:spPr>
              <a:xfrm>
                <a:off x="-3276872" y="112960"/>
                <a:ext cx="2077083"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Rectangle 15"/>
            <p:cNvSpPr/>
            <p:nvPr userDrawn="1"/>
          </p:nvSpPr>
          <p:spPr>
            <a:xfrm>
              <a:off x="-2910142" y="-190204"/>
              <a:ext cx="2084906"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1/12/2022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pic>
        <p:nvPicPr>
          <p:cNvPr id="19" name="Picture 2" descr="S:\F15015_Copernicus\3_Work\330_Work-in-process\SC4_BackgroundMat\PPT\item Copernicus\Big data.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496" y="123478"/>
            <a:ext cx="817912" cy="578306"/>
          </a:xfrm>
          <a:prstGeom prst="rect">
            <a:avLst/>
          </a:prstGeom>
          <a:noFill/>
          <a:extLst>
            <a:ext uri="{909E8E84-426E-40dd-AFC4-6F175D3DCCD1}">
              <a14:hiddenFill xmlns:a14="http://schemas.microsoft.com/office/drawing/2010/main" xmlns="">
                <a:solidFill>
                  <a:srgbClr val="FFFFFF"/>
                </a:solidFill>
              </a14:hiddenFill>
            </a:ext>
          </a:extLst>
        </p:spPr>
      </p:pic>
      <p:cxnSp>
        <p:nvCxnSpPr>
          <p:cNvPr id="22" name="Straight Connector 21"/>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412584896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8" name="Group 27"/>
          <p:cNvGrpSpPr/>
          <p:nvPr userDrawn="1"/>
        </p:nvGrpSpPr>
        <p:grpSpPr>
          <a:xfrm>
            <a:off x="-36512" y="-20538"/>
            <a:ext cx="2808312" cy="5175913"/>
            <a:chOff x="-3432453" y="-181390"/>
            <a:chExt cx="2622202" cy="5144541"/>
          </a:xfrm>
        </p:grpSpPr>
        <p:pic>
          <p:nvPicPr>
            <p:cNvPr id="29"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xmlns="">
                  <a:solidFill>
                    <a:srgbClr val="FFFFFF"/>
                  </a:solidFill>
                </a14:hiddenFill>
              </a:ext>
            </a:extLst>
          </p:spPr>
        </p:pic>
        <p:sp>
          <p:nvSpPr>
            <p:cNvPr id="30" name="Rectangle 29"/>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8" name="Straight Connector 17"/>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2" name="Oval 21"/>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oup 15"/>
          <p:cNvGrpSpPr/>
          <p:nvPr userDrawn="1"/>
        </p:nvGrpSpPr>
        <p:grpSpPr>
          <a:xfrm>
            <a:off x="208086" y="159012"/>
            <a:ext cx="436445" cy="450588"/>
            <a:chOff x="-1692696" y="827409"/>
            <a:chExt cx="1728192" cy="1784190"/>
          </a:xfrm>
        </p:grpSpPr>
        <p:pic>
          <p:nvPicPr>
            <p:cNvPr id="17"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9" name="Rectangle 18"/>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80949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3355974" y="2257101"/>
            <a:ext cx="5595098" cy="1062940"/>
          </a:xfrm>
        </p:spPr>
        <p:txBody>
          <a:bodyPr tIns="90000"/>
          <a:lstStyle>
            <a:lvl2pPr marL="405000" indent="-135000">
              <a:buClr>
                <a:srgbClr val="6AB4D8"/>
              </a:buClr>
              <a:buFont typeface="Arial"/>
              <a:buChar char="•"/>
              <a:defRPr sz="1050" i="0">
                <a:solidFill>
                  <a:srgbClr val="6AB4D8"/>
                </a:solidFill>
              </a:defRPr>
            </a:lvl2pPr>
            <a:lvl3pPr marL="405000" indent="0">
              <a:spcAft>
                <a:spcPts val="450"/>
              </a:spcAft>
              <a:buClr>
                <a:srgbClr val="800000"/>
              </a:buClr>
              <a:buFontTx/>
              <a:buNone/>
              <a:defRPr i="1"/>
            </a:lvl3pPr>
            <a:lvl4pPr marL="405000" indent="0">
              <a:buFontTx/>
              <a:buNone/>
              <a:defRPr sz="750"/>
            </a:lvl4pPr>
            <a:lvl5pPr marL="540000" indent="-135000">
              <a:buClr>
                <a:schemeClr val="tx1"/>
              </a:buClr>
              <a:buFont typeface="Lucida Grande"/>
              <a:buChar char="-"/>
              <a:defRPr sz="750" i="1"/>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Picture Placeholder 7"/>
          <p:cNvSpPr>
            <a:spLocks noGrp="1"/>
          </p:cNvSpPr>
          <p:nvPr>
            <p:ph type="pic" sz="quarter" idx="13"/>
          </p:nvPr>
        </p:nvSpPr>
        <p:spPr>
          <a:xfrm>
            <a:off x="-1" y="670323"/>
            <a:ext cx="3027363" cy="161583"/>
          </a:xfrm>
        </p:spPr>
        <p:txBody>
          <a:bodyPr rtlCol="0"/>
          <a:lstStyle/>
          <a:p>
            <a:pPr lvl="0"/>
            <a:endParaRPr lang="en-US" noProof="0"/>
          </a:p>
        </p:txBody>
      </p:sp>
      <p:sp>
        <p:nvSpPr>
          <p:cNvPr id="5" name="Date Placeholder 3"/>
          <p:cNvSpPr>
            <a:spLocks noGrp="1"/>
          </p:cNvSpPr>
          <p:nvPr>
            <p:ph type="dt" sz="half" idx="14"/>
          </p:nvPr>
        </p:nvSpPr>
        <p:spPr/>
        <p:txBody>
          <a:bodyPr/>
          <a:lstStyle>
            <a:lvl1pPr>
              <a:defRPr/>
            </a:lvl1pPr>
          </a:lstStyle>
          <a:p>
            <a:pPr>
              <a:defRPr/>
            </a:pPr>
            <a:fld id="{486A9CE8-FB75-4336-99A0-0199BAD3DD8D}" type="datetime1">
              <a:rPr lang="en-GB" altLang="de-DE"/>
              <a:pPr>
                <a:defRPr/>
              </a:pPr>
              <a:t>12/01/2022</a:t>
            </a:fld>
            <a:endParaRPr lang="en-US" altLang="de-DE"/>
          </a:p>
        </p:txBody>
      </p:sp>
      <p:sp>
        <p:nvSpPr>
          <p:cNvPr id="6" name="Footer Placeholder 4"/>
          <p:cNvSpPr>
            <a:spLocks noGrp="1"/>
          </p:cNvSpPr>
          <p:nvPr>
            <p:ph type="ftr" sz="quarter" idx="15"/>
          </p:nvPr>
        </p:nvSpPr>
        <p:spPr/>
        <p:txBody>
          <a:bodyPr/>
          <a:lstStyle>
            <a:lvl1pPr>
              <a:defRPr/>
            </a:lvl1pPr>
          </a:lstStyle>
          <a:p>
            <a:pPr>
              <a:defRPr/>
            </a:pPr>
            <a:endParaRPr lang="en-US">
              <a:solidFill>
                <a:prstClr val="white"/>
              </a:solidFill>
            </a:endParaRPr>
          </a:p>
        </p:txBody>
      </p:sp>
      <p:sp>
        <p:nvSpPr>
          <p:cNvPr id="7" name="Slide Number Placeholder 5"/>
          <p:cNvSpPr>
            <a:spLocks noGrp="1"/>
          </p:cNvSpPr>
          <p:nvPr>
            <p:ph type="sldNum" sz="quarter" idx="16"/>
          </p:nvPr>
        </p:nvSpPr>
        <p:spPr/>
        <p:txBody>
          <a:bodyPr/>
          <a:lstStyle>
            <a:lvl1pPr>
              <a:defRPr/>
            </a:lvl1pPr>
          </a:lstStyle>
          <a:p>
            <a:pPr>
              <a:defRPr/>
            </a:pPr>
            <a:fld id="{2E54A80E-947F-450C-8408-564BA9784FAC}" type="slidenum">
              <a:rPr lang="en-US" altLang="de-DE">
                <a:solidFill>
                  <a:prstClr val="white"/>
                </a:solidFill>
              </a:rPr>
              <a:pPr>
                <a:defRPr/>
              </a:pPr>
              <a:t>‹#›</a:t>
            </a:fld>
            <a:endParaRPr lang="en-US" altLang="de-DE">
              <a:solidFill>
                <a:prstClr val="white"/>
              </a:solidFill>
            </a:endParaRPr>
          </a:p>
        </p:txBody>
      </p:sp>
    </p:spTree>
    <p:extLst>
      <p:ext uri="{BB962C8B-B14F-4D97-AF65-F5344CB8AC3E}">
        <p14:creationId xmlns:p14="http://schemas.microsoft.com/office/powerpoint/2010/main" val="4261642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46451" y="2272291"/>
            <a:ext cx="5558043" cy="658835"/>
          </a:xfrm>
        </p:spPr>
        <p:txBody>
          <a:bodyPr/>
          <a:lstStyle>
            <a:lvl1pPr algn="l">
              <a:lnSpc>
                <a:spcPts val="2475"/>
              </a:lnSpc>
              <a:defRPr sz="3000" b="0" cap="all"/>
            </a:lvl1pPr>
          </a:lstStyle>
          <a:p>
            <a:r>
              <a:rPr lang="en-GB" dirty="0"/>
              <a:t>Click to edit Master title style</a:t>
            </a:r>
            <a:endParaRPr lang="en-US" dirty="0"/>
          </a:p>
        </p:txBody>
      </p:sp>
      <p:sp>
        <p:nvSpPr>
          <p:cNvPr id="3" name="Text Placeholder 2"/>
          <p:cNvSpPr>
            <a:spLocks noGrp="1"/>
          </p:cNvSpPr>
          <p:nvPr>
            <p:ph type="body" idx="1"/>
          </p:nvPr>
        </p:nvSpPr>
        <p:spPr>
          <a:xfrm>
            <a:off x="3346451" y="1599556"/>
            <a:ext cx="5148263" cy="230833"/>
          </a:xfrm>
        </p:spPr>
        <p:txBody>
          <a:bodyPr anchor="b"/>
          <a:lstStyle>
            <a:lvl1pPr marL="0" indent="0">
              <a:buNone/>
              <a:defRPr sz="1500">
                <a:solidFill>
                  <a:srgbClr val="6AB4D8"/>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dirty="0"/>
              <a:t>Click to edit Master text styles</a:t>
            </a:r>
          </a:p>
        </p:txBody>
      </p:sp>
      <p:sp>
        <p:nvSpPr>
          <p:cNvPr id="12" name="Picture Placeholder 7"/>
          <p:cNvSpPr>
            <a:spLocks noGrp="1"/>
          </p:cNvSpPr>
          <p:nvPr>
            <p:ph type="pic" sz="quarter" idx="13"/>
          </p:nvPr>
        </p:nvSpPr>
        <p:spPr>
          <a:xfrm>
            <a:off x="-1" y="670323"/>
            <a:ext cx="3027363" cy="161583"/>
          </a:xfrm>
        </p:spPr>
        <p:txBody>
          <a:bodyPr rtlCol="0"/>
          <a:lstStyle/>
          <a:p>
            <a:pPr lvl="0"/>
            <a:endParaRPr lang="en-US" noProof="0"/>
          </a:p>
        </p:txBody>
      </p:sp>
      <p:sp>
        <p:nvSpPr>
          <p:cNvPr id="5" name="Date Placeholder 3"/>
          <p:cNvSpPr>
            <a:spLocks noGrp="1"/>
          </p:cNvSpPr>
          <p:nvPr>
            <p:ph type="dt" sz="half" idx="14"/>
          </p:nvPr>
        </p:nvSpPr>
        <p:spPr/>
        <p:txBody>
          <a:bodyPr/>
          <a:lstStyle>
            <a:lvl1pPr>
              <a:defRPr/>
            </a:lvl1pPr>
          </a:lstStyle>
          <a:p>
            <a:pPr>
              <a:defRPr/>
            </a:pPr>
            <a:fld id="{903DFEF6-58B0-4A0A-B5B0-9D954E9A1EF2}" type="datetime1">
              <a:rPr lang="en-GB" altLang="de-DE"/>
              <a:pPr>
                <a:defRPr/>
              </a:pPr>
              <a:t>12/01/2022</a:t>
            </a:fld>
            <a:endParaRPr lang="en-US" altLang="de-DE"/>
          </a:p>
        </p:txBody>
      </p:sp>
      <p:sp>
        <p:nvSpPr>
          <p:cNvPr id="6" name="Footer Placeholder 4"/>
          <p:cNvSpPr>
            <a:spLocks noGrp="1"/>
          </p:cNvSpPr>
          <p:nvPr>
            <p:ph type="ftr" sz="quarter" idx="15"/>
          </p:nvPr>
        </p:nvSpPr>
        <p:spPr/>
        <p:txBody>
          <a:bodyPr/>
          <a:lstStyle>
            <a:lvl1pPr>
              <a:defRPr/>
            </a:lvl1pPr>
          </a:lstStyle>
          <a:p>
            <a:pPr>
              <a:defRPr/>
            </a:pPr>
            <a:endParaRPr lang="en-US">
              <a:solidFill>
                <a:prstClr val="white"/>
              </a:solidFill>
            </a:endParaRPr>
          </a:p>
        </p:txBody>
      </p:sp>
      <p:sp>
        <p:nvSpPr>
          <p:cNvPr id="7" name="Slide Number Placeholder 5"/>
          <p:cNvSpPr>
            <a:spLocks noGrp="1"/>
          </p:cNvSpPr>
          <p:nvPr>
            <p:ph type="sldNum" sz="quarter" idx="16"/>
          </p:nvPr>
        </p:nvSpPr>
        <p:spPr/>
        <p:txBody>
          <a:bodyPr/>
          <a:lstStyle>
            <a:lvl1pPr>
              <a:defRPr/>
            </a:lvl1pPr>
          </a:lstStyle>
          <a:p>
            <a:pPr>
              <a:defRPr/>
            </a:pPr>
            <a:fld id="{AC3E6CFC-5B49-43A3-A717-61479EBB4776}" type="slidenum">
              <a:rPr lang="en-US" altLang="de-DE">
                <a:solidFill>
                  <a:prstClr val="white"/>
                </a:solidFill>
              </a:rPr>
              <a:pPr>
                <a:defRPr/>
              </a:pPr>
              <a:t>‹#›</a:t>
            </a:fld>
            <a:endParaRPr lang="en-US" altLang="de-DE">
              <a:solidFill>
                <a:prstClr val="white"/>
              </a:solidFill>
            </a:endParaRPr>
          </a:p>
        </p:txBody>
      </p:sp>
    </p:spTree>
    <p:extLst>
      <p:ext uri="{BB962C8B-B14F-4D97-AF65-F5344CB8AC3E}">
        <p14:creationId xmlns:p14="http://schemas.microsoft.com/office/powerpoint/2010/main" val="224858320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Picture Placeholder 7"/>
          <p:cNvSpPr>
            <a:spLocks noGrp="1"/>
          </p:cNvSpPr>
          <p:nvPr>
            <p:ph type="pic" sz="quarter" idx="13"/>
          </p:nvPr>
        </p:nvSpPr>
        <p:spPr>
          <a:xfrm>
            <a:off x="0" y="670322"/>
            <a:ext cx="9144000" cy="161583"/>
          </a:xfrm>
        </p:spPr>
        <p:txBody>
          <a:bodyPr rtlCol="0"/>
          <a:lstStyle/>
          <a:p>
            <a:pPr lvl="0"/>
            <a:endParaRPr lang="en-US" noProof="0"/>
          </a:p>
        </p:txBody>
      </p:sp>
      <p:sp>
        <p:nvSpPr>
          <p:cNvPr id="2" name="Title 1"/>
          <p:cNvSpPr>
            <a:spLocks noGrp="1"/>
          </p:cNvSpPr>
          <p:nvPr>
            <p:ph type="title"/>
          </p:nvPr>
        </p:nvSpPr>
        <p:spPr/>
        <p:txBody>
          <a:bodyPr/>
          <a:lstStyle/>
          <a:p>
            <a:r>
              <a:rPr lang="en-GB"/>
              <a:t>Click to edit Master title style</a:t>
            </a:r>
            <a:endParaRPr lang="en-US"/>
          </a:p>
        </p:txBody>
      </p:sp>
      <p:sp>
        <p:nvSpPr>
          <p:cNvPr id="4" name="Date Placeholder 3"/>
          <p:cNvSpPr>
            <a:spLocks noGrp="1"/>
          </p:cNvSpPr>
          <p:nvPr>
            <p:ph type="dt" sz="half" idx="14"/>
          </p:nvPr>
        </p:nvSpPr>
        <p:spPr/>
        <p:txBody>
          <a:bodyPr/>
          <a:lstStyle>
            <a:lvl1pPr>
              <a:defRPr/>
            </a:lvl1pPr>
          </a:lstStyle>
          <a:p>
            <a:pPr>
              <a:defRPr/>
            </a:pPr>
            <a:fld id="{8850979B-65B1-4357-B266-54D2066BD61F}" type="datetime1">
              <a:rPr lang="en-GB" altLang="de-DE"/>
              <a:pPr>
                <a:defRPr/>
              </a:pPr>
              <a:t>12/01/2022</a:t>
            </a:fld>
            <a:endParaRPr lang="en-US" altLang="de-DE"/>
          </a:p>
        </p:txBody>
      </p:sp>
      <p:sp>
        <p:nvSpPr>
          <p:cNvPr id="5" name="Footer Placeholder 4"/>
          <p:cNvSpPr>
            <a:spLocks noGrp="1"/>
          </p:cNvSpPr>
          <p:nvPr>
            <p:ph type="ftr" sz="quarter" idx="15"/>
          </p:nvPr>
        </p:nvSpPr>
        <p:spPr/>
        <p:txBody>
          <a:bodyPr/>
          <a:lstStyle>
            <a:lvl1pPr>
              <a:defRPr/>
            </a:lvl1pPr>
          </a:lstStyle>
          <a:p>
            <a:pPr>
              <a:defRPr/>
            </a:pPr>
            <a:endParaRPr lang="en-US">
              <a:solidFill>
                <a:prstClr val="white"/>
              </a:solidFill>
            </a:endParaRPr>
          </a:p>
        </p:txBody>
      </p:sp>
      <p:sp>
        <p:nvSpPr>
          <p:cNvPr id="7" name="Slide Number Placeholder 5"/>
          <p:cNvSpPr>
            <a:spLocks noGrp="1"/>
          </p:cNvSpPr>
          <p:nvPr>
            <p:ph type="sldNum" sz="quarter" idx="16"/>
          </p:nvPr>
        </p:nvSpPr>
        <p:spPr/>
        <p:txBody>
          <a:bodyPr/>
          <a:lstStyle>
            <a:lvl1pPr>
              <a:defRPr/>
            </a:lvl1pPr>
          </a:lstStyle>
          <a:p>
            <a:pPr>
              <a:defRPr/>
            </a:pPr>
            <a:fld id="{AA71AFF6-A698-4CF9-A9B5-C9704DF7434C}" type="slidenum">
              <a:rPr lang="en-US" altLang="de-DE">
                <a:solidFill>
                  <a:prstClr val="white"/>
                </a:solidFill>
              </a:rPr>
              <a:pPr>
                <a:defRPr/>
              </a:pPr>
              <a:t>‹#›</a:t>
            </a:fld>
            <a:endParaRPr lang="en-US" altLang="de-DE">
              <a:solidFill>
                <a:prstClr val="white"/>
              </a:solidFill>
            </a:endParaRPr>
          </a:p>
        </p:txBody>
      </p:sp>
    </p:spTree>
    <p:extLst>
      <p:ext uri="{BB962C8B-B14F-4D97-AF65-F5344CB8AC3E}">
        <p14:creationId xmlns:p14="http://schemas.microsoft.com/office/powerpoint/2010/main" val="243622390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Picture Placeholder 7"/>
          <p:cNvSpPr>
            <a:spLocks noGrp="1"/>
          </p:cNvSpPr>
          <p:nvPr>
            <p:ph type="pic" sz="quarter" idx="13"/>
          </p:nvPr>
        </p:nvSpPr>
        <p:spPr>
          <a:xfrm>
            <a:off x="-1" y="670323"/>
            <a:ext cx="3027363" cy="161583"/>
          </a:xfrm>
        </p:spPr>
        <p:txBody>
          <a:bodyPr rtlCol="0"/>
          <a:lstStyle/>
          <a:p>
            <a:pPr lvl="0"/>
            <a:endParaRPr lang="en-US" noProof="0"/>
          </a:p>
        </p:txBody>
      </p:sp>
      <p:sp>
        <p:nvSpPr>
          <p:cNvPr id="3" name="Slide Number Placeholder 5"/>
          <p:cNvSpPr>
            <a:spLocks noGrp="1"/>
          </p:cNvSpPr>
          <p:nvPr>
            <p:ph type="sldNum" sz="quarter" idx="14"/>
          </p:nvPr>
        </p:nvSpPr>
        <p:spPr/>
        <p:txBody>
          <a:bodyPr/>
          <a:lstStyle>
            <a:lvl1pPr>
              <a:defRPr/>
            </a:lvl1pPr>
          </a:lstStyle>
          <a:p>
            <a:pPr>
              <a:defRPr/>
            </a:pPr>
            <a:fld id="{50E84209-2ADB-433F-9686-4D3CC190386F}" type="slidenum">
              <a:rPr lang="en-US" altLang="de-DE">
                <a:solidFill>
                  <a:prstClr val="white"/>
                </a:solidFill>
              </a:rPr>
              <a:pPr>
                <a:defRPr/>
              </a:pPr>
              <a:t>‹#›</a:t>
            </a:fld>
            <a:endParaRPr lang="en-US" altLang="de-DE">
              <a:solidFill>
                <a:prstClr val="white"/>
              </a:solidFill>
            </a:endParaRPr>
          </a:p>
        </p:txBody>
      </p:sp>
    </p:spTree>
    <p:extLst>
      <p:ext uri="{BB962C8B-B14F-4D97-AF65-F5344CB8AC3E}">
        <p14:creationId xmlns:p14="http://schemas.microsoft.com/office/powerpoint/2010/main" val="331473228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userDrawn="1">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8" y="699543"/>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41" name="Group 40"/>
          <p:cNvGrpSpPr/>
          <p:nvPr userDrawn="1"/>
        </p:nvGrpSpPr>
        <p:grpSpPr>
          <a:xfrm>
            <a:off x="107505" y="20835"/>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01605508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3"/>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1"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5" y="20835"/>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1175624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0" name="Title 1"/>
          <p:cNvSpPr txBox="1">
            <a:spLocks/>
          </p:cNvSpPr>
          <p:nvPr userDrawn="1"/>
        </p:nvSpPr>
        <p:spPr>
          <a:xfrm>
            <a:off x="2602385" y="2572002"/>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sz="2800" dirty="0">
                <a:solidFill>
                  <a:prstClr val="white"/>
                </a:solidFill>
              </a:rPr>
              <a:t>Lot1: Sea</a:t>
            </a:r>
            <a:r>
              <a:rPr lang="en-US" sz="2800" baseline="0" dirty="0">
                <a:solidFill>
                  <a:prstClr val="white"/>
                </a:solidFill>
              </a:rPr>
              <a:t> Ice</a:t>
            </a:r>
            <a:endParaRPr lang="en-US" sz="2800" dirty="0">
              <a:solidFill>
                <a:prstClr val="white"/>
              </a:solidFill>
            </a:endParaRPr>
          </a:p>
        </p:txBody>
      </p:sp>
      <p:sp>
        <p:nvSpPr>
          <p:cNvPr id="11" name="Subtitle 2"/>
          <p:cNvSpPr>
            <a:spLocks noGrp="1"/>
          </p:cNvSpPr>
          <p:nvPr>
            <p:ph type="subTitle" idx="13" hasCustomPrompt="1"/>
          </p:nvPr>
        </p:nvSpPr>
        <p:spPr>
          <a:xfrm>
            <a:off x="2602385" y="3147814"/>
            <a:ext cx="4680520" cy="1152128"/>
          </a:xfrm>
        </p:spPr>
        <p:txBody>
          <a:bodyPr>
            <a:normAutofit/>
          </a:bodyPr>
          <a:lstStyle>
            <a:lvl1pPr marL="0" indent="0" algn="l">
              <a:buNone/>
              <a:defRPr sz="180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XXXXX </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3"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7" y="4650009"/>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8" y="-11267"/>
            <a:ext cx="1852613" cy="51616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userDrawn="1"/>
        </p:nvSpPr>
        <p:spPr>
          <a:xfrm>
            <a:off x="621855" y="3536429"/>
            <a:ext cx="1440160" cy="261610"/>
          </a:xfrm>
          <a:prstGeom prst="rect">
            <a:avLst/>
          </a:prstGeom>
          <a:noFill/>
        </p:spPr>
        <p:txBody>
          <a:bodyPr wrap="square" rtlCol="0">
            <a:spAutoFit/>
          </a:bodyPr>
          <a:lstStyle/>
          <a:p>
            <a:pPr algn="ctr"/>
            <a:r>
              <a:rPr lang="es-ES" sz="1100" dirty="0" err="1">
                <a:solidFill>
                  <a:prstClr val="white"/>
                </a:solidFill>
              </a:rPr>
              <a:t>Climate</a:t>
            </a:r>
            <a:r>
              <a:rPr lang="es-ES" sz="1100" dirty="0">
                <a:solidFill>
                  <a:prstClr val="white"/>
                </a:solidFill>
              </a:rPr>
              <a:t> </a:t>
            </a:r>
            <a:r>
              <a:rPr lang="es-ES" sz="1100" dirty="0" err="1">
                <a:solidFill>
                  <a:prstClr val="white"/>
                </a:solidFill>
              </a:rPr>
              <a:t>Change</a:t>
            </a:r>
            <a:endParaRPr lang="en-US" sz="1100" dirty="0">
              <a:solidFill>
                <a:prstClr val="white"/>
              </a:solidFill>
            </a:endParaRPr>
          </a:p>
        </p:txBody>
      </p:sp>
    </p:spTree>
    <p:extLst>
      <p:ext uri="{BB962C8B-B14F-4D97-AF65-F5344CB8AC3E}">
        <p14:creationId xmlns:p14="http://schemas.microsoft.com/office/powerpoint/2010/main" val="278744183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6"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5" y="20835"/>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76227673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5" y="6275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1" y="6275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9"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7"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5" y="20835"/>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875227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8" name="Group 17"/>
          <p:cNvGrpSpPr/>
          <p:nvPr userDrawn="1"/>
        </p:nvGrpSpPr>
        <p:grpSpPr>
          <a:xfrm>
            <a:off x="-11410" y="-11063"/>
            <a:ext cx="2091596" cy="5160587"/>
            <a:chOff x="-2916832" y="-200722"/>
            <a:chExt cx="2091596" cy="5160587"/>
          </a:xfrm>
        </p:grpSpPr>
        <p:grpSp>
          <p:nvGrpSpPr>
            <p:cNvPr id="20" name="Group 19"/>
            <p:cNvGrpSpPr/>
            <p:nvPr userDrawn="1"/>
          </p:nvGrpSpPr>
          <p:grpSpPr>
            <a:xfrm>
              <a:off x="-2916832" y="-200722"/>
              <a:ext cx="2091596" cy="5157838"/>
              <a:chOff x="-3291385" y="112960"/>
              <a:chExt cx="2091596" cy="5157838"/>
            </a:xfrm>
          </p:grpSpPr>
          <p:pic>
            <p:nvPicPr>
              <p:cNvPr id="22"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3291385" y="123478"/>
                <a:ext cx="2077082" cy="5147320"/>
              </a:xfrm>
              <a:prstGeom prst="rect">
                <a:avLst/>
              </a:prstGeom>
              <a:noFill/>
              <a:extLst>
                <a:ext uri="{909E8E84-426E-40dd-AFC4-6F175D3DCCD1}">
                  <a14:hiddenFill xmlns:a14="http://schemas.microsoft.com/office/drawing/2010/main" xmlns="">
                    <a:solidFill>
                      <a:srgbClr val="FFFFFF"/>
                    </a:solidFill>
                  </a14:hiddenFill>
                </a:ext>
              </a:extLst>
            </p:spPr>
          </p:pic>
          <p:sp>
            <p:nvSpPr>
              <p:cNvPr id="25" name="Rectangle 24"/>
              <p:cNvSpPr/>
              <p:nvPr userDrawn="1"/>
            </p:nvSpPr>
            <p:spPr>
              <a:xfrm>
                <a:off x="-3276872" y="112960"/>
                <a:ext cx="2077083"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Rectangle 20"/>
            <p:cNvSpPr/>
            <p:nvPr userDrawn="1"/>
          </p:nvSpPr>
          <p:spPr>
            <a:xfrm>
              <a:off x="-2910142" y="-190204"/>
              <a:ext cx="2084906"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pic>
        <p:nvPicPr>
          <p:cNvPr id="24" name="Picture 2" descr="S:\F15015_Copernicus\3_Work\330_Work-in-process\SC4_BackgroundMat\PPT\item Copernicus\Big data.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496" y="123478"/>
            <a:ext cx="817912" cy="578306"/>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6" name="Straight Connector 15"/>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292193781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1"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3" name="Date Placeholder 2"/>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22"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5" y="20835"/>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85719915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1"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p:ph type="title"/>
          </p:nvPr>
        </p:nvSpPr>
        <p:spPr>
          <a:xfrm>
            <a:off x="878906"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6" y="1076327"/>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22" name="Group 21"/>
          <p:cNvGrpSpPr/>
          <p:nvPr userDrawn="1"/>
        </p:nvGrpSpPr>
        <p:grpSpPr>
          <a:xfrm>
            <a:off x="107505" y="20835"/>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92975686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3355975" y="2257100"/>
            <a:ext cx="5595098" cy="1352763"/>
          </a:xfrm>
        </p:spPr>
        <p:txBody>
          <a:bodyPr tIns="90000"/>
          <a:lstStyle>
            <a:lvl2pPr marL="539987" indent="-179996">
              <a:buClr>
                <a:srgbClr val="6AB4D8"/>
              </a:buClr>
              <a:buFont typeface="Arial"/>
              <a:buChar char="•"/>
              <a:defRPr sz="1400" i="0">
                <a:solidFill>
                  <a:srgbClr val="6AB4D8"/>
                </a:solidFill>
              </a:defRPr>
            </a:lvl2pPr>
            <a:lvl3pPr marL="539987" indent="0">
              <a:spcAft>
                <a:spcPts val="600"/>
              </a:spcAft>
              <a:buClr>
                <a:srgbClr val="800000"/>
              </a:buClr>
              <a:buFontTx/>
              <a:buNone/>
              <a:defRPr i="1"/>
            </a:lvl3pPr>
            <a:lvl4pPr marL="539987" indent="0">
              <a:buFontTx/>
              <a:buNone/>
              <a:defRPr sz="1000"/>
            </a:lvl4pPr>
            <a:lvl5pPr marL="719982" indent="-179996">
              <a:buClr>
                <a:schemeClr val="tx1"/>
              </a:buClr>
              <a:buFont typeface="Lucida Grande"/>
              <a:buChar char="-"/>
              <a:defRPr sz="1000" i="1"/>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Picture Placeholder 7"/>
          <p:cNvSpPr>
            <a:spLocks noGrp="1"/>
          </p:cNvSpPr>
          <p:nvPr>
            <p:ph type="pic" sz="quarter" idx="13"/>
          </p:nvPr>
        </p:nvSpPr>
        <p:spPr>
          <a:xfrm>
            <a:off x="1" y="976142"/>
            <a:ext cx="2692400" cy="3989558"/>
          </a:xfrm>
        </p:spPr>
        <p:txBody>
          <a:bodyPr rtlCol="0"/>
          <a:lstStyle/>
          <a:p>
            <a:pPr lvl="0"/>
            <a:endParaRPr lang="en-US" noProof="0"/>
          </a:p>
        </p:txBody>
      </p:sp>
      <p:sp>
        <p:nvSpPr>
          <p:cNvPr id="5" name="Date Placeholder 3"/>
          <p:cNvSpPr>
            <a:spLocks noGrp="1"/>
          </p:cNvSpPr>
          <p:nvPr>
            <p:ph type="dt" sz="half" idx="14"/>
          </p:nvPr>
        </p:nvSpPr>
        <p:spPr/>
        <p:txBody>
          <a:bodyPr/>
          <a:lstStyle>
            <a:lvl1pPr>
              <a:defRPr/>
            </a:lvl1pPr>
          </a:lstStyle>
          <a:p>
            <a:pPr>
              <a:defRPr/>
            </a:pPr>
            <a:fld id="{2570DF99-764A-48AA-AE4A-8A3D6E9DCF92}" type="datetime1">
              <a:rPr lang="en-GB" altLang="de-DE">
                <a:solidFill>
                  <a:prstClr val="black">
                    <a:tint val="75000"/>
                  </a:prstClr>
                </a:solidFill>
              </a:rPr>
              <a:pPr>
                <a:defRPr/>
              </a:pPr>
              <a:t>12/01/2022</a:t>
            </a:fld>
            <a:endParaRPr lang="en-US" altLang="de-DE">
              <a:solidFill>
                <a:prstClr val="black">
                  <a:tint val="75000"/>
                </a:prstClr>
              </a:solidFill>
            </a:endParaRPr>
          </a:p>
        </p:txBody>
      </p:sp>
      <p:sp>
        <p:nvSpPr>
          <p:cNvPr id="6" name="Footer Placeholder 4"/>
          <p:cNvSpPr>
            <a:spLocks noGrp="1"/>
          </p:cNvSpPr>
          <p:nvPr>
            <p:ph type="ftr" sz="quarter" idx="15"/>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6"/>
          </p:nvPr>
        </p:nvSpPr>
        <p:spPr/>
        <p:txBody>
          <a:bodyPr/>
          <a:lstStyle>
            <a:lvl1pPr>
              <a:defRPr/>
            </a:lvl1pPr>
          </a:lstStyle>
          <a:p>
            <a:pPr>
              <a:defRPr/>
            </a:pPr>
            <a:fld id="{1F89A3D7-136E-4F03-95E9-A5EAA2146378}" type="slidenum">
              <a:rPr lang="en-US" altLang="de-DE">
                <a:solidFill>
                  <a:prstClr val="black">
                    <a:tint val="75000"/>
                  </a:prstClr>
                </a:solidFill>
              </a:rPr>
              <a:pPr>
                <a:defRPr/>
              </a:pPr>
              <a:t>‹#›</a:t>
            </a:fld>
            <a:endParaRPr lang="en-US" altLang="de-DE">
              <a:solidFill>
                <a:prstClr val="black">
                  <a:tint val="75000"/>
                </a:prstClr>
              </a:solidFill>
            </a:endParaRPr>
          </a:p>
        </p:txBody>
      </p:sp>
    </p:spTree>
    <p:extLst>
      <p:ext uri="{BB962C8B-B14F-4D97-AF65-F5344CB8AC3E}">
        <p14:creationId xmlns:p14="http://schemas.microsoft.com/office/powerpoint/2010/main" val="324430197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pic>
        <p:nvPicPr>
          <p:cNvPr id="4" name="Bild 9"/>
          <p:cNvPicPr>
            <a:picLocks noChangeAspect="1"/>
          </p:cNvPicPr>
          <p:nvPr userDrawn="1"/>
        </p:nvPicPr>
        <p:blipFill>
          <a:blip r:embed="rId2">
            <a:extLst>
              <a:ext uri="{28A0092B-C50C-407E-A947-70E740481C1C}">
                <a14:useLocalDpi xmlns:a14="http://schemas.microsoft.com/office/drawing/2010/main" val="0"/>
              </a:ext>
            </a:extLst>
          </a:blip>
          <a:srcRect l="-92"/>
          <a:stretch>
            <a:fillRect/>
          </a:stretch>
        </p:blipFill>
        <p:spPr bwMode="auto">
          <a:xfrm>
            <a:off x="-31750" y="-1191"/>
            <a:ext cx="9175750" cy="9846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6" descr="EODC_color_fina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5613" y="4618435"/>
            <a:ext cx="1096962" cy="36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6" name="Gruppierung 10"/>
          <p:cNvGrpSpPr>
            <a:grpSpLocks/>
          </p:cNvGrpSpPr>
          <p:nvPr userDrawn="1"/>
        </p:nvGrpSpPr>
        <p:grpSpPr bwMode="auto">
          <a:xfrm>
            <a:off x="0" y="867966"/>
            <a:ext cx="9144000" cy="117872"/>
            <a:chOff x="0" y="1699319"/>
            <a:chExt cx="9144001" cy="188475"/>
          </a:xfrm>
        </p:grpSpPr>
        <p:sp>
          <p:nvSpPr>
            <p:cNvPr id="7" name="Rechteck 11"/>
            <p:cNvSpPr/>
            <p:nvPr/>
          </p:nvSpPr>
          <p:spPr>
            <a:xfrm>
              <a:off x="0" y="1701222"/>
              <a:ext cx="5456239" cy="186572"/>
            </a:xfrm>
            <a:prstGeom prst="rect">
              <a:avLst/>
            </a:prstGeom>
            <a:solidFill>
              <a:srgbClr val="06154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sz="1350">
                <a:solidFill>
                  <a:prstClr val="white"/>
                </a:solidFill>
              </a:endParaRPr>
            </a:p>
          </p:txBody>
        </p:sp>
        <p:sp>
          <p:nvSpPr>
            <p:cNvPr id="10" name="Rechteck 12"/>
            <p:cNvSpPr/>
            <p:nvPr/>
          </p:nvSpPr>
          <p:spPr>
            <a:xfrm>
              <a:off x="2058988" y="1701222"/>
              <a:ext cx="4632326" cy="184669"/>
            </a:xfrm>
            <a:prstGeom prst="rect">
              <a:avLst/>
            </a:prstGeom>
            <a:solidFill>
              <a:srgbClr val="1A5EA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sz="1350">
                <a:solidFill>
                  <a:prstClr val="white"/>
                </a:solidFill>
              </a:endParaRPr>
            </a:p>
          </p:txBody>
        </p:sp>
        <p:sp>
          <p:nvSpPr>
            <p:cNvPr id="11" name="Rechteck 13"/>
            <p:cNvSpPr/>
            <p:nvPr/>
          </p:nvSpPr>
          <p:spPr>
            <a:xfrm>
              <a:off x="4913314" y="1699319"/>
              <a:ext cx="3889375" cy="186572"/>
            </a:xfrm>
            <a:prstGeom prst="rect">
              <a:avLst/>
            </a:prstGeom>
            <a:solidFill>
              <a:srgbClr val="B4977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sz="1350">
                <a:solidFill>
                  <a:prstClr val="white"/>
                </a:solidFill>
              </a:endParaRPr>
            </a:p>
          </p:txBody>
        </p:sp>
        <p:sp>
          <p:nvSpPr>
            <p:cNvPr id="12" name="Rechteck 14"/>
            <p:cNvSpPr/>
            <p:nvPr/>
          </p:nvSpPr>
          <p:spPr>
            <a:xfrm>
              <a:off x="6297614" y="1699319"/>
              <a:ext cx="2846387" cy="186572"/>
            </a:xfrm>
            <a:prstGeom prst="rect">
              <a:avLst/>
            </a:prstGeom>
            <a:solidFill>
              <a:srgbClr val="6F604D"/>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sz="1350">
                <a:solidFill>
                  <a:prstClr val="white"/>
                </a:solidFill>
              </a:endParaRPr>
            </a:p>
          </p:txBody>
        </p:sp>
      </p:grpSp>
      <p:sp>
        <p:nvSpPr>
          <p:cNvPr id="8" name="Title Placeholder 1"/>
          <p:cNvSpPr>
            <a:spLocks noGrp="1"/>
          </p:cNvSpPr>
          <p:nvPr>
            <p:ph type="title"/>
          </p:nvPr>
        </p:nvSpPr>
        <p:spPr>
          <a:xfrm>
            <a:off x="457200" y="206864"/>
            <a:ext cx="8229600" cy="664262"/>
          </a:xfrm>
          <a:prstGeom prst="rect">
            <a:avLst/>
          </a:prstGeom>
          <a:solidFill>
            <a:schemeClr val="bg1">
              <a:alpha val="90000"/>
            </a:schemeClr>
          </a:solidFill>
          <a:effectLst/>
        </p:spPr>
        <p:txBody>
          <a:bodyPr lIns="144000" rtlCol="0" anchor="ctr" anchorCtr="0">
            <a:normAutofit/>
          </a:bodyPr>
          <a:lstStyle>
            <a:lvl1pPr algn="l">
              <a:defRPr sz="2100" b="1" i="0">
                <a:solidFill>
                  <a:srgbClr val="06154E"/>
                </a:solidFill>
                <a:effectLst/>
                <a:latin typeface="Verdana" charset="0"/>
                <a:ea typeface="Verdana" charset="0"/>
                <a:cs typeface="Verdana" charset="0"/>
              </a:defRPr>
            </a:lvl1pPr>
          </a:lstStyle>
          <a:p>
            <a:r>
              <a:rPr lang="de-AT" dirty="0"/>
              <a:t>Mastertitelformat bearbeiten</a:t>
            </a:r>
            <a:endParaRPr lang="en-GB" dirty="0"/>
          </a:p>
        </p:txBody>
      </p:sp>
      <p:sp>
        <p:nvSpPr>
          <p:cNvPr id="9" name="Text Placeholder 2"/>
          <p:cNvSpPr>
            <a:spLocks noGrp="1"/>
          </p:cNvSpPr>
          <p:nvPr>
            <p:ph idx="1"/>
          </p:nvPr>
        </p:nvSpPr>
        <p:spPr>
          <a:xfrm>
            <a:off x="468284" y="1025295"/>
            <a:ext cx="8229600" cy="3593338"/>
          </a:xfrm>
          <a:prstGeom prst="rect">
            <a:avLst/>
          </a:prstGeom>
        </p:spPr>
        <p:txBody>
          <a:bodyPr lIns="144000" rtlCol="0">
            <a:normAutofit/>
          </a:bodyPr>
          <a:lstStyle>
            <a:lvl2pPr marL="557213" indent="-214313">
              <a:buFont typeface="Wingdings" charset="2"/>
              <a:buChar char="§"/>
              <a:defRPr b="0" i="0">
                <a:latin typeface="Calibri Light" charset="0"/>
                <a:ea typeface="Calibri Light" charset="0"/>
                <a:cs typeface="Calibri Light" charset="0"/>
              </a:defRPr>
            </a:lvl2pPr>
            <a:lvl3pPr marL="857250" indent="-171450">
              <a:buFont typeface="Arial" charset="0"/>
              <a:buChar char="•"/>
              <a:defRPr b="0" i="0">
                <a:latin typeface="Calibri Light" charset="0"/>
                <a:ea typeface="Calibri Light" charset="0"/>
                <a:cs typeface="Calibri Light" charset="0"/>
              </a:defRPr>
            </a:lvl3pPr>
            <a:lvl4pPr marL="1200150" indent="-171450">
              <a:buFont typeface="Symbol" charset="2"/>
              <a:buChar char="-"/>
              <a:defRPr b="0" i="0">
                <a:latin typeface="Calibri Light" charset="0"/>
                <a:ea typeface="Calibri Light" charset="0"/>
                <a:cs typeface="Calibri Light" charset="0"/>
              </a:defRPr>
            </a:lvl4pPr>
            <a:lvl5pPr marL="1543050" indent="-171450">
              <a:buFont typeface="Symbol" charset="2"/>
              <a:buChar char="-"/>
              <a:defRPr b="0" i="0">
                <a:latin typeface="Calibri Light" charset="0"/>
                <a:ea typeface="Calibri Light" charset="0"/>
                <a:cs typeface="Calibri Light" charset="0"/>
              </a:defRPr>
            </a:lvl5pPr>
          </a:lstStyle>
          <a:p>
            <a:pPr lvl="0"/>
            <a:r>
              <a:rPr lang="de-AT" noProof="0" dirty="0"/>
              <a:t>Mastertextformat bearbeiten</a:t>
            </a:r>
          </a:p>
          <a:p>
            <a:pPr lvl="1"/>
            <a:r>
              <a:rPr lang="de-AT" noProof="0" dirty="0"/>
              <a:t>Zweite Ebene</a:t>
            </a:r>
          </a:p>
          <a:p>
            <a:pPr lvl="2"/>
            <a:r>
              <a:rPr lang="de-AT" noProof="0" dirty="0"/>
              <a:t>Dritte Ebene</a:t>
            </a:r>
          </a:p>
          <a:p>
            <a:pPr lvl="3"/>
            <a:r>
              <a:rPr lang="de-AT" noProof="0" dirty="0"/>
              <a:t>Vierte Ebene</a:t>
            </a:r>
          </a:p>
          <a:p>
            <a:pPr lvl="4"/>
            <a:r>
              <a:rPr lang="de-AT" noProof="0" dirty="0"/>
              <a:t>Fünfte Ebene</a:t>
            </a:r>
            <a:endParaRPr lang="en-GB" noProof="0" dirty="0"/>
          </a:p>
        </p:txBody>
      </p:sp>
      <p:sp>
        <p:nvSpPr>
          <p:cNvPr id="13" name="Date Placeholder 3"/>
          <p:cNvSpPr>
            <a:spLocks noGrp="1"/>
          </p:cNvSpPr>
          <p:nvPr>
            <p:ph type="dt" sz="half" idx="10"/>
          </p:nvPr>
        </p:nvSpPr>
        <p:spPr>
          <a:xfrm>
            <a:off x="1651000" y="4756548"/>
            <a:ext cx="6007100" cy="273844"/>
          </a:xfrm>
          <a:prstGeom prst="rect">
            <a:avLst/>
          </a:prstGeom>
        </p:spPr>
        <p:txBody>
          <a:bodyPr anchor="b" anchorCtr="0"/>
          <a:lstStyle>
            <a:lvl1pPr>
              <a:defRPr sz="900" smtClean="0">
                <a:solidFill>
                  <a:schemeClr val="tx1">
                    <a:lumMod val="75000"/>
                    <a:lumOff val="25000"/>
                  </a:schemeClr>
                </a:solidFill>
                <a:latin typeface="+mn-lt"/>
              </a:defRPr>
            </a:lvl1pPr>
          </a:lstStyle>
          <a:p>
            <a:pPr>
              <a:defRPr/>
            </a:pPr>
            <a:r>
              <a:rPr lang="de-DE">
                <a:solidFill>
                  <a:prstClr val="black">
                    <a:lumMod val="75000"/>
                    <a:lumOff val="25000"/>
                  </a:prstClr>
                </a:solidFill>
              </a:rPr>
              <a:t>Christian Briese &amp; the EODC team :: June 20th, 2016</a:t>
            </a:r>
            <a:endParaRPr lang="en-GB">
              <a:solidFill>
                <a:prstClr val="black">
                  <a:lumMod val="75000"/>
                  <a:lumOff val="25000"/>
                </a:prstClr>
              </a:solidFill>
            </a:endParaRPr>
          </a:p>
        </p:txBody>
      </p:sp>
      <p:sp>
        <p:nvSpPr>
          <p:cNvPr id="14" name="Slide Number Placeholder 5"/>
          <p:cNvSpPr>
            <a:spLocks noGrp="1"/>
          </p:cNvSpPr>
          <p:nvPr>
            <p:ph type="sldNum" sz="quarter" idx="11"/>
          </p:nvPr>
        </p:nvSpPr>
        <p:spPr>
          <a:xfrm>
            <a:off x="7837488" y="4756548"/>
            <a:ext cx="838200" cy="273844"/>
          </a:xfrm>
          <a:prstGeom prst="rect">
            <a:avLst/>
          </a:prstGeom>
        </p:spPr>
        <p:txBody>
          <a:bodyPr anchor="b" anchorCtr="0"/>
          <a:lstStyle>
            <a:lvl1pPr algn="r">
              <a:defRPr sz="900">
                <a:latin typeface="+mn-lt"/>
              </a:defRPr>
            </a:lvl1pPr>
          </a:lstStyle>
          <a:p>
            <a:fld id="{A5A6D854-5667-4194-B737-53053DC66EDA}" type="slidenum">
              <a:rPr lang="en-GB" altLang="de-DE" smtClean="0">
                <a:solidFill>
                  <a:prstClr val="black">
                    <a:tint val="75000"/>
                  </a:prstClr>
                </a:solidFill>
              </a:rPr>
              <a:pPr/>
              <a:t>‹#›</a:t>
            </a:fld>
            <a:endParaRPr lang="en-GB" altLang="de-DE">
              <a:solidFill>
                <a:prstClr val="black">
                  <a:tint val="75000"/>
                </a:prstClr>
              </a:solidFill>
            </a:endParaRPr>
          </a:p>
        </p:txBody>
      </p:sp>
    </p:spTree>
    <p:extLst>
      <p:ext uri="{BB962C8B-B14F-4D97-AF65-F5344CB8AC3E}">
        <p14:creationId xmlns:p14="http://schemas.microsoft.com/office/powerpoint/2010/main" val="125376572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userDrawn="1">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8" y="699543"/>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41" name="Group 40"/>
          <p:cNvGrpSpPr/>
          <p:nvPr userDrawn="1"/>
        </p:nvGrpSpPr>
        <p:grpSpPr>
          <a:xfrm>
            <a:off x="107505" y="20835"/>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25711591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3"/>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1"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5" y="20835"/>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02539129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0" name="Title 1"/>
          <p:cNvSpPr txBox="1">
            <a:spLocks/>
          </p:cNvSpPr>
          <p:nvPr userDrawn="1"/>
        </p:nvSpPr>
        <p:spPr>
          <a:xfrm>
            <a:off x="2602385" y="2572002"/>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sz="2800" dirty="0">
                <a:solidFill>
                  <a:prstClr val="white"/>
                </a:solidFill>
              </a:rPr>
              <a:t>Title</a:t>
            </a:r>
          </a:p>
        </p:txBody>
      </p:sp>
      <p:sp>
        <p:nvSpPr>
          <p:cNvPr id="11" name="Subtitle 2"/>
          <p:cNvSpPr>
            <a:spLocks noGrp="1"/>
          </p:cNvSpPr>
          <p:nvPr>
            <p:ph type="subTitle" idx="13"/>
          </p:nvPr>
        </p:nvSpPr>
        <p:spPr>
          <a:xfrm>
            <a:off x="2602385" y="3147814"/>
            <a:ext cx="4680520" cy="1152128"/>
          </a:xfrm>
        </p:spPr>
        <p:txBody>
          <a:bodyPr>
            <a:normAutofit/>
          </a:bodyPr>
          <a:lstStyle>
            <a:lvl1pPr marL="0" indent="0" algn="l">
              <a:buNone/>
              <a:defRPr sz="180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3"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7" y="4650009"/>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8" y="-11267"/>
            <a:ext cx="1852613" cy="51616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userDrawn="1"/>
        </p:nvSpPr>
        <p:spPr>
          <a:xfrm>
            <a:off x="621855" y="3536429"/>
            <a:ext cx="1440160" cy="261610"/>
          </a:xfrm>
          <a:prstGeom prst="rect">
            <a:avLst/>
          </a:prstGeom>
          <a:noFill/>
        </p:spPr>
        <p:txBody>
          <a:bodyPr wrap="square" rtlCol="0">
            <a:spAutoFit/>
          </a:bodyPr>
          <a:lstStyle/>
          <a:p>
            <a:pPr algn="ctr"/>
            <a:r>
              <a:rPr lang="es-ES" sz="1100" dirty="0" err="1">
                <a:solidFill>
                  <a:prstClr val="white"/>
                </a:solidFill>
              </a:rPr>
              <a:t>Climate</a:t>
            </a:r>
            <a:r>
              <a:rPr lang="es-ES" sz="1100" dirty="0">
                <a:solidFill>
                  <a:prstClr val="white"/>
                </a:solidFill>
              </a:rPr>
              <a:t> </a:t>
            </a:r>
            <a:r>
              <a:rPr lang="es-ES" sz="1100" dirty="0" err="1">
                <a:solidFill>
                  <a:prstClr val="white"/>
                </a:solidFill>
              </a:rPr>
              <a:t>Change</a:t>
            </a:r>
            <a:endParaRPr lang="en-US" sz="1100" dirty="0">
              <a:solidFill>
                <a:prstClr val="white"/>
              </a:solidFill>
            </a:endParaRPr>
          </a:p>
        </p:txBody>
      </p:sp>
    </p:spTree>
    <p:extLst>
      <p:ext uri="{BB962C8B-B14F-4D97-AF65-F5344CB8AC3E}">
        <p14:creationId xmlns:p14="http://schemas.microsoft.com/office/powerpoint/2010/main" val="144257108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6"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5" y="20835"/>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4166932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5" y="6275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1" y="6275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9"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7"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5" y="20835"/>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33154649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1"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3" name="Date Placeholder 2"/>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22"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5" y="20835"/>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621934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0"/>
            <a:ext cx="2106504" cy="5175268"/>
          </a:xfrm>
          <a:prstGeom prst="rect">
            <a:avLst/>
          </a:prstGeom>
        </p:spPr>
      </p:pic>
      <p:sp>
        <p:nvSpPr>
          <p:cNvPr id="14" name="Rectangle 13"/>
          <p:cNvSpPr/>
          <p:nvPr userDrawn="1"/>
        </p:nvSpPr>
        <p:spPr>
          <a:xfrm>
            <a:off x="-21945" y="-1"/>
            <a:ext cx="2102132" cy="516403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userDrawn="1">
            <p:ph idx="1"/>
          </p:nvPr>
        </p:nvSpPr>
        <p:spPr>
          <a:xfrm>
            <a:off x="1331640" y="722087"/>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8" name="Straight Connector 27"/>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29"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1/12/2022</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32" name="TextBox 31"/>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
        <p:nvSpPr>
          <p:cNvPr id="33" name="Title 1"/>
          <p:cNvSpPr>
            <a:spLocks noGrp="1"/>
          </p:cNvSpPr>
          <p:nvPr userDrawn="1">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63395991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1"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p:ph type="title"/>
          </p:nvPr>
        </p:nvSpPr>
        <p:spPr>
          <a:xfrm>
            <a:off x="878906"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6" y="1076327"/>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22" name="Group 21"/>
          <p:cNvGrpSpPr/>
          <p:nvPr userDrawn="1"/>
        </p:nvGrpSpPr>
        <p:grpSpPr>
          <a:xfrm>
            <a:off x="107505" y="20835"/>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4257491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userDrawn="1">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8" y="699543"/>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41" name="Group 40"/>
          <p:cNvGrpSpPr/>
          <p:nvPr userDrawn="1"/>
        </p:nvGrpSpPr>
        <p:grpSpPr>
          <a:xfrm>
            <a:off x="107505" y="20835"/>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26591880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3"/>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1"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5" y="20835"/>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1524680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4" name="Date Placeholder 3"/>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0" name="Title 1"/>
          <p:cNvSpPr txBox="1">
            <a:spLocks/>
          </p:cNvSpPr>
          <p:nvPr userDrawn="1"/>
        </p:nvSpPr>
        <p:spPr>
          <a:xfrm>
            <a:off x="2602385" y="2572002"/>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sz="2400" spc="100" dirty="0">
                <a:solidFill>
                  <a:prstClr val="white"/>
                </a:solidFill>
              </a:rPr>
              <a:t>Lot3: Sea Surface Temperature</a:t>
            </a:r>
          </a:p>
        </p:txBody>
      </p:sp>
      <p:sp>
        <p:nvSpPr>
          <p:cNvPr id="11" name="Subtitle 2"/>
          <p:cNvSpPr>
            <a:spLocks noGrp="1"/>
          </p:cNvSpPr>
          <p:nvPr>
            <p:ph type="subTitle" idx="13" hasCustomPrompt="1"/>
          </p:nvPr>
        </p:nvSpPr>
        <p:spPr>
          <a:xfrm>
            <a:off x="2602385" y="3147814"/>
            <a:ext cx="4680520" cy="1152128"/>
          </a:xfrm>
        </p:spPr>
        <p:txBody>
          <a:bodyPr>
            <a:normAutofit/>
          </a:bodyPr>
          <a:lstStyle>
            <a:lvl1pPr marL="0" indent="0" algn="l">
              <a:buNone/>
              <a:defRPr sz="1800">
                <a:solidFill>
                  <a:schemeClr val="bg1"/>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a:t>XXXXX</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3" y="4680600"/>
            <a:ext cx="769228" cy="2805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7" y="4650009"/>
            <a:ext cx="1145581" cy="300443"/>
          </a:xfrm>
          <a:prstGeom prst="rect">
            <a:avLst/>
          </a:prstGeom>
          <a:noFill/>
          <a:extLst>
            <a:ext uri="{909E8E84-426E-40dd-AFC4-6F175D3DCCD1}">
              <a14:hiddenFill xmlns:a14="http://schemas.microsoft.com/office/drawing/2010/main" xmlns="">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8" y="-11267"/>
            <a:ext cx="1852613" cy="516161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p:cNvSpPr txBox="1"/>
          <p:nvPr userDrawn="1"/>
        </p:nvSpPr>
        <p:spPr>
          <a:xfrm>
            <a:off x="621855" y="3536429"/>
            <a:ext cx="1440160" cy="261610"/>
          </a:xfrm>
          <a:prstGeom prst="rect">
            <a:avLst/>
          </a:prstGeom>
          <a:noFill/>
        </p:spPr>
        <p:txBody>
          <a:bodyPr wrap="square" rtlCol="0">
            <a:spAutoFit/>
          </a:bodyPr>
          <a:lstStyle/>
          <a:p>
            <a:pPr algn="ctr"/>
            <a:r>
              <a:rPr lang="es-ES" sz="1100" dirty="0" err="1">
                <a:solidFill>
                  <a:prstClr val="white"/>
                </a:solidFill>
              </a:rPr>
              <a:t>Climate</a:t>
            </a:r>
            <a:r>
              <a:rPr lang="es-ES" sz="1100" dirty="0">
                <a:solidFill>
                  <a:prstClr val="white"/>
                </a:solidFill>
              </a:rPr>
              <a:t> </a:t>
            </a:r>
            <a:r>
              <a:rPr lang="es-ES" sz="1100" dirty="0" err="1">
                <a:solidFill>
                  <a:prstClr val="white"/>
                </a:solidFill>
              </a:rPr>
              <a:t>Change</a:t>
            </a:r>
            <a:endParaRPr lang="en-US" sz="1100" dirty="0">
              <a:solidFill>
                <a:prstClr val="white"/>
              </a:solidFill>
            </a:endParaRPr>
          </a:p>
        </p:txBody>
      </p:sp>
    </p:spTree>
    <p:extLst>
      <p:ext uri="{BB962C8B-B14F-4D97-AF65-F5344CB8AC3E}">
        <p14:creationId xmlns:p14="http://schemas.microsoft.com/office/powerpoint/2010/main" val="161217343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3"/>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6"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5" y="20835"/>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68335994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5" y="6275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1" y="6275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9"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7"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5" y="20835"/>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71745277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1"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3" name="Date Placeholder 2"/>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22"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5" y="20835"/>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07751025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1"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p:ph type="title"/>
          </p:nvPr>
        </p:nvSpPr>
        <p:spPr>
          <a:xfrm>
            <a:off x="878906"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6" y="1076327"/>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22" name="Group 21"/>
          <p:cNvGrpSpPr/>
          <p:nvPr userDrawn="1"/>
        </p:nvGrpSpPr>
        <p:grpSpPr>
          <a:xfrm>
            <a:off x="107505" y="20835"/>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29188168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1"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prstClr val="white"/>
                </a:solidFill>
              </a:endParaRPr>
            </a:p>
          </p:txBody>
        </p:sp>
      </p:grpSp>
      <p:sp>
        <p:nvSpPr>
          <p:cNvPr id="2" name="Title 1"/>
          <p:cNvSpPr>
            <a:spLocks noGrp="1"/>
          </p:cNvSpPr>
          <p:nvPr userDrawn="1">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8" y="699543"/>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grpSp>
        <p:nvGrpSpPr>
          <p:cNvPr id="41" name="Group 40"/>
          <p:cNvGrpSpPr/>
          <p:nvPr userDrawn="1"/>
        </p:nvGrpSpPr>
        <p:grpSpPr>
          <a:xfrm>
            <a:off x="107505" y="20835"/>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36992571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3"/>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5"/>
            <a:ext cx="2133600" cy="273844"/>
          </a:xfrm>
        </p:spPr>
        <p:txBody>
          <a:bodyPr/>
          <a:lstStyle/>
          <a:p>
            <a:fld id="{30E17047-C597-4B34-8FEE-7A0D1EA692A4}" type="datetimeFigureOut">
              <a:rPr lang="en-US" smtClean="0">
                <a:solidFill>
                  <a:prstClr val="black">
                    <a:tint val="75000"/>
                  </a:prstClr>
                </a:solidFill>
              </a:rPr>
              <a:pPr/>
              <a:t>1/12/2022</a:t>
            </a:fld>
            <a:endParaRPr lang="en-US">
              <a:solidFill>
                <a:prstClr val="black">
                  <a:tint val="75000"/>
                </a:prstClr>
              </a:solidFill>
            </a:endParaRPr>
          </a:p>
        </p:txBody>
      </p:sp>
      <p:sp>
        <p:nvSpPr>
          <p:cNvPr id="5" name="Footer Placeholder 4"/>
          <p:cNvSpPr>
            <a:spLocks noGrp="1"/>
          </p:cNvSpPr>
          <p:nvPr userDrawn="1">
            <p:ph type="ftr" sz="quarter" idx="11"/>
          </p:nvPr>
        </p:nvSpPr>
        <p:spPr>
          <a:xfrm>
            <a:off x="3124200" y="4928765"/>
            <a:ext cx="2895600" cy="273844"/>
          </a:xfrm>
        </p:spPr>
        <p:txBody>
          <a:bodyPr/>
          <a:lstStyle/>
          <a:p>
            <a:endParaRPr lang="en-US">
              <a:solidFill>
                <a:prstClr val="black">
                  <a:tint val="75000"/>
                </a:prstClr>
              </a:solidFill>
            </a:endParaRPr>
          </a:p>
        </p:txBody>
      </p:sp>
      <p:sp>
        <p:nvSpPr>
          <p:cNvPr id="6" name="Slide Number Placeholder 5"/>
          <p:cNvSpPr>
            <a:spLocks noGrp="1"/>
          </p:cNvSpPr>
          <p:nvPr userDrawn="1">
            <p:ph type="sldNum" sz="quarter" idx="12"/>
          </p:nvPr>
        </p:nvSpPr>
        <p:spPr>
          <a:xfrm>
            <a:off x="6553200" y="4928765"/>
            <a:ext cx="2133600" cy="273844"/>
          </a:xfrm>
        </p:spPr>
        <p:txBody>
          <a:body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sp>
        <p:nvSpPr>
          <p:cNvPr id="11" name="Title 1"/>
          <p:cNvSpPr>
            <a:spLocks noGrp="1"/>
          </p:cNvSpPr>
          <p:nvPr>
            <p:ph type="title" hasCustomPrompt="1"/>
          </p:nvPr>
        </p:nvSpPr>
        <p:spPr>
          <a:xfrm>
            <a:off x="867705"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5" y="20835"/>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dirty="0" err="1">
                  <a:solidFill>
                    <a:srgbClr val="941333"/>
                  </a:solidFill>
                </a:rPr>
                <a:t>Climate</a:t>
              </a:r>
              <a:endParaRPr lang="es-ES" sz="1100" dirty="0">
                <a:solidFill>
                  <a:srgbClr val="941333"/>
                </a:solidFill>
              </a:endParaRPr>
            </a:p>
            <a:p>
              <a:r>
                <a:rPr lang="es-ES" sz="1100" dirty="0" err="1">
                  <a:solidFill>
                    <a:srgbClr val="941333"/>
                  </a:solidFill>
                </a:rPr>
                <a:t>Change</a:t>
              </a:r>
              <a:endParaRPr lang="en-US" sz="110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722040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66.xml"/><Relationship Id="rId7" Type="http://schemas.openxmlformats.org/officeDocument/2006/relationships/slideLayout" Target="../slideLayouts/slideLayout70.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4" Type="http://schemas.openxmlformats.org/officeDocument/2006/relationships/slideLayout" Target="../slideLayouts/slideLayout67.xml"/><Relationship Id="rId9"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image" Target="../media/image48.png"/><Relationship Id="rId5" Type="http://schemas.openxmlformats.org/officeDocument/2006/relationships/theme" Target="../theme/theme11.xml"/><Relationship Id="rId4" Type="http://schemas.openxmlformats.org/officeDocument/2006/relationships/slideLayout" Target="../slideLayouts/slideLayout7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82.xml"/><Relationship Id="rId3" Type="http://schemas.openxmlformats.org/officeDocument/2006/relationships/slideLayout" Target="../slideLayouts/slideLayout77.xml"/><Relationship Id="rId7" Type="http://schemas.openxmlformats.org/officeDocument/2006/relationships/slideLayout" Target="../slideLayouts/slideLayout81.xml"/><Relationship Id="rId2" Type="http://schemas.openxmlformats.org/officeDocument/2006/relationships/slideLayout" Target="../slideLayouts/slideLayout7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image" Target="../media/image1.png"/><Relationship Id="rId5" Type="http://schemas.openxmlformats.org/officeDocument/2006/relationships/slideLayout" Target="../slideLayouts/slideLayout79.xml"/><Relationship Id="rId10" Type="http://schemas.openxmlformats.org/officeDocument/2006/relationships/theme" Target="../theme/theme12.xml"/><Relationship Id="rId4" Type="http://schemas.openxmlformats.org/officeDocument/2006/relationships/slideLayout" Target="../slideLayouts/slideLayout78.xml"/><Relationship Id="rId9" Type="http://schemas.openxmlformats.org/officeDocument/2006/relationships/slideLayout" Target="../slideLayouts/slideLayout83.xml"/></Relationships>
</file>

<file path=ppt/slideMasters/_rels/slideMaster13.xml.rels><?xml version="1.0" encoding="UTF-8" standalone="yes"?>
<Relationships xmlns="http://schemas.openxmlformats.org/package/2006/relationships"><Relationship Id="rId8" Type="http://schemas.openxmlformats.org/officeDocument/2006/relationships/theme" Target="../theme/theme13.xml"/><Relationship Id="rId3" Type="http://schemas.openxmlformats.org/officeDocument/2006/relationships/slideLayout" Target="../slideLayouts/slideLayout86.xml"/><Relationship Id="rId7" Type="http://schemas.openxmlformats.org/officeDocument/2006/relationships/slideLayout" Target="../slideLayouts/slideLayout90.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5" Type="http://schemas.openxmlformats.org/officeDocument/2006/relationships/slideLayout" Target="../slideLayouts/slideLayout88.xml"/><Relationship Id="rId4" Type="http://schemas.openxmlformats.org/officeDocument/2006/relationships/slideLayout" Target="../slideLayouts/slideLayout87.xml"/><Relationship Id="rId9" Type="http://schemas.openxmlformats.org/officeDocument/2006/relationships/image" Target="../media/image1.png"/></Relationships>
</file>

<file path=ppt/slideMasters/_rels/slideMaster14.xml.rels><?xml version="1.0" encoding="UTF-8" standalone="yes"?>
<Relationships xmlns="http://schemas.openxmlformats.org/package/2006/relationships"><Relationship Id="rId8" Type="http://schemas.openxmlformats.org/officeDocument/2006/relationships/theme" Target="../theme/theme14.xml"/><Relationship Id="rId3" Type="http://schemas.openxmlformats.org/officeDocument/2006/relationships/slideLayout" Target="../slideLayouts/slideLayout93.xml"/><Relationship Id="rId7" Type="http://schemas.openxmlformats.org/officeDocument/2006/relationships/slideLayout" Target="../slideLayouts/slideLayout97.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5" Type="http://schemas.openxmlformats.org/officeDocument/2006/relationships/slideLayout" Target="../slideLayouts/slideLayout95.xml"/><Relationship Id="rId4" Type="http://schemas.openxmlformats.org/officeDocument/2006/relationships/slideLayout" Target="../slideLayouts/slideLayout94.xml"/><Relationship Id="rId9" Type="http://schemas.openxmlformats.org/officeDocument/2006/relationships/image" Target="../media/image1.png"/></Relationships>
</file>

<file path=ppt/slideMasters/_rels/slideMaster15.xml.rels><?xml version="1.0" encoding="UTF-8" standalone="yes"?>
<Relationships xmlns="http://schemas.openxmlformats.org/package/2006/relationships"><Relationship Id="rId8" Type="http://schemas.openxmlformats.org/officeDocument/2006/relationships/theme" Target="../theme/theme15.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5" Type="http://schemas.openxmlformats.org/officeDocument/2006/relationships/slideLayout" Target="../slideLayouts/slideLayout102.xml"/><Relationship Id="rId4" Type="http://schemas.openxmlformats.org/officeDocument/2006/relationships/slideLayout" Target="../slideLayouts/slideLayout101.xml"/><Relationship Id="rId9" Type="http://schemas.openxmlformats.org/officeDocument/2006/relationships/image" Target="../media/image1.png"/></Relationships>
</file>

<file path=ppt/slideMasters/_rels/slideMaster16.xml.rels><?xml version="1.0" encoding="UTF-8" standalone="yes"?>
<Relationships xmlns="http://schemas.openxmlformats.org/package/2006/relationships"><Relationship Id="rId8" Type="http://schemas.openxmlformats.org/officeDocument/2006/relationships/theme" Target="../theme/theme16.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5" Type="http://schemas.openxmlformats.org/officeDocument/2006/relationships/slideLayout" Target="../slideLayouts/slideLayout109.xml"/><Relationship Id="rId4" Type="http://schemas.openxmlformats.org/officeDocument/2006/relationships/slideLayout" Target="../slideLayouts/slideLayout108.xml"/><Relationship Id="rId9" Type="http://schemas.openxmlformats.org/officeDocument/2006/relationships/image" Target="../media/image1.png"/></Relationships>
</file>

<file path=ppt/slideMasters/_rels/slideMaster17.xml.rels><?xml version="1.0" encoding="UTF-8" standalone="yes"?>
<Relationships xmlns="http://schemas.openxmlformats.org/package/2006/relationships"><Relationship Id="rId8" Type="http://schemas.openxmlformats.org/officeDocument/2006/relationships/theme" Target="../theme/theme17.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5" Type="http://schemas.openxmlformats.org/officeDocument/2006/relationships/slideLayout" Target="../slideLayouts/slideLayout116.xml"/><Relationship Id="rId4" Type="http://schemas.openxmlformats.org/officeDocument/2006/relationships/slideLayout" Target="../slideLayouts/slideLayout115.xml"/><Relationship Id="rId9" Type="http://schemas.openxmlformats.org/officeDocument/2006/relationships/image" Target="../media/image1.png"/></Relationships>
</file>

<file path=ppt/slideMasters/_rels/slideMaster18.xml.rels><?xml version="1.0" encoding="UTF-8" standalone="yes"?>
<Relationships xmlns="http://schemas.openxmlformats.org/package/2006/relationships"><Relationship Id="rId8" Type="http://schemas.openxmlformats.org/officeDocument/2006/relationships/theme" Target="../theme/theme18.xml"/><Relationship Id="rId3" Type="http://schemas.openxmlformats.org/officeDocument/2006/relationships/slideLayout" Target="../slideLayouts/slideLayout121.xml"/><Relationship Id="rId7" Type="http://schemas.openxmlformats.org/officeDocument/2006/relationships/slideLayout" Target="../slideLayouts/slideLayout125.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5" Type="http://schemas.openxmlformats.org/officeDocument/2006/relationships/slideLayout" Target="../slideLayouts/slideLayout123.xml"/><Relationship Id="rId4" Type="http://schemas.openxmlformats.org/officeDocument/2006/relationships/slideLayout" Target="../slideLayouts/slideLayout122.xml"/><Relationship Id="rId9" Type="http://schemas.openxmlformats.org/officeDocument/2006/relationships/image" Target="../media/image1.png"/></Relationships>
</file>

<file path=ppt/slideMasters/_rels/slideMaster1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theme" Target="../theme/theme19.xml"/><Relationship Id="rId1" Type="http://schemas.openxmlformats.org/officeDocument/2006/relationships/slideLayout" Target="../slideLayouts/slideLayout126.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jpe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1.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image" Target="../media/image56.png"/><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image" Target="../media/image55.png"/><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theme" Target="../theme/theme20.xml"/><Relationship Id="rId5" Type="http://schemas.openxmlformats.org/officeDocument/2006/relationships/slideLayout" Target="../slideLayouts/slideLayout131.xml"/><Relationship Id="rId15" Type="http://schemas.openxmlformats.org/officeDocument/2006/relationships/image" Target="../media/image58.png"/><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image" Target="../media/image57.png"/></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theme" Target="../theme/theme21.xml"/><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image" Target="../media/image63.emf"/><Relationship Id="rId2" Type="http://schemas.openxmlformats.org/officeDocument/2006/relationships/slideLayout" Target="../slideLayouts/slideLayout138.xml"/><Relationship Id="rId16" Type="http://schemas.openxmlformats.org/officeDocument/2006/relationships/image" Target="../media/image57.png"/><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5" Type="http://schemas.openxmlformats.org/officeDocument/2006/relationships/image" Target="../media/image62.png"/><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image" Target="../media/image6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image" Target="../media/image27.png"/><Relationship Id="rId4" Type="http://schemas.openxmlformats.org/officeDocument/2006/relationships/slideLayout" Target="../slideLayouts/slideLayout40.xml"/><Relationship Id="rId9"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46.xml"/><Relationship Id="rId7" Type="http://schemas.openxmlformats.org/officeDocument/2006/relationships/slideLayout" Target="../slideLayouts/slideLayout50.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 Id="rId9"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 Id="rId9"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60.xml"/><Relationship Id="rId7" Type="http://schemas.openxmlformats.org/officeDocument/2006/relationships/theme" Target="../theme/theme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10"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566243456"/>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55" r:id="rId5"/>
    <p:sldLayoutId id="2147483727" r:id="rId6"/>
    <p:sldLayoutId id="2147483728" r:id="rId7"/>
    <p:sldLayoutId id="2147483729" r:id="rId8"/>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44250478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p:cNvSpPr>
            <a:spLocks/>
          </p:cNvSpPr>
          <p:nvPr userDrawn="1"/>
        </p:nvSpPr>
        <p:spPr bwMode="auto">
          <a:xfrm>
            <a:off x="0" y="4975622"/>
            <a:ext cx="9144000" cy="230832"/>
          </a:xfrm>
          <a:prstGeom prst="rect">
            <a:avLst/>
          </a:prstGeom>
          <a:gradFill rotWithShape="0">
            <a:gsLst>
              <a:gs pos="0">
                <a:srgbClr val="751126"/>
              </a:gs>
              <a:gs pos="100000">
                <a:srgbClr val="070000"/>
              </a:gs>
            </a:gsLst>
            <a:lin ang="0" scaled="1"/>
          </a:gradFill>
          <a:ln>
            <a:noFill/>
          </a:ln>
        </p:spPr>
        <p:txBody>
          <a:bodyPr lIns="0" tIns="0" rIns="0" bIns="0">
            <a:spAutoFit/>
          </a:bodyPr>
          <a:lstStyle>
            <a:lvl1pPr eaLnBrk="0" hangingPunct="0">
              <a:defRPr sz="2000">
                <a:solidFill>
                  <a:srgbClr val="000000"/>
                </a:solidFill>
                <a:latin typeface="Gill Sans" pitchFamily="123" charset="0"/>
                <a:ea typeface="ヒラギノ角ゴ ProN W3" pitchFamily="123" charset="-128"/>
                <a:sym typeface="Gill Sans" pitchFamily="123" charset="0"/>
              </a:defRPr>
            </a:lvl1pPr>
            <a:lvl2pPr marL="742950" indent="-285750" eaLnBrk="0" hangingPunct="0">
              <a:defRPr sz="2000">
                <a:solidFill>
                  <a:srgbClr val="000000"/>
                </a:solidFill>
                <a:latin typeface="Gill Sans" pitchFamily="123" charset="0"/>
                <a:ea typeface="ヒラギノ角ゴ ProN W3" pitchFamily="123" charset="-128"/>
                <a:sym typeface="Gill Sans" pitchFamily="123" charset="0"/>
              </a:defRPr>
            </a:lvl2pPr>
            <a:lvl3pPr marL="1143000" indent="-228600" eaLnBrk="0" hangingPunct="0">
              <a:defRPr sz="2000">
                <a:solidFill>
                  <a:srgbClr val="000000"/>
                </a:solidFill>
                <a:latin typeface="Gill Sans" pitchFamily="123" charset="0"/>
                <a:ea typeface="ヒラギノ角ゴ ProN W3" pitchFamily="123" charset="-128"/>
                <a:sym typeface="Gill Sans" pitchFamily="123" charset="0"/>
              </a:defRPr>
            </a:lvl3pPr>
            <a:lvl4pPr marL="1600200" indent="-228600" eaLnBrk="0" hangingPunct="0">
              <a:defRPr sz="2000">
                <a:solidFill>
                  <a:srgbClr val="000000"/>
                </a:solidFill>
                <a:latin typeface="Gill Sans" pitchFamily="123" charset="0"/>
                <a:ea typeface="ヒラギノ角ゴ ProN W3" pitchFamily="123" charset="-128"/>
                <a:sym typeface="Gill Sans" pitchFamily="123" charset="0"/>
              </a:defRPr>
            </a:lvl4pPr>
            <a:lvl5pPr marL="2057400" indent="-228600" eaLnBrk="0" hangingPunct="0">
              <a:defRPr sz="2000">
                <a:solidFill>
                  <a:srgbClr val="000000"/>
                </a:solidFill>
                <a:latin typeface="Gill Sans" pitchFamily="123" charset="0"/>
                <a:ea typeface="ヒラギノ角ゴ ProN W3" pitchFamily="123" charset="-128"/>
                <a:sym typeface="Gill Sans" pitchFamily="123" charset="0"/>
              </a:defRPr>
            </a:lvl5pPr>
            <a:lvl6pPr marL="2514600" indent="-228600" algn="ctr" eaLnBrk="0" fontAlgn="base" hangingPunct="0">
              <a:spcBef>
                <a:spcPct val="0"/>
              </a:spcBef>
              <a:spcAft>
                <a:spcPct val="0"/>
              </a:spcAft>
              <a:defRPr sz="2000">
                <a:solidFill>
                  <a:srgbClr val="000000"/>
                </a:solidFill>
                <a:latin typeface="Gill Sans" pitchFamily="123" charset="0"/>
                <a:ea typeface="ヒラギノ角ゴ ProN W3" pitchFamily="123" charset="-128"/>
                <a:sym typeface="Gill Sans" pitchFamily="123" charset="0"/>
              </a:defRPr>
            </a:lvl6pPr>
            <a:lvl7pPr marL="2971800" indent="-228600" algn="ctr" eaLnBrk="0" fontAlgn="base" hangingPunct="0">
              <a:spcBef>
                <a:spcPct val="0"/>
              </a:spcBef>
              <a:spcAft>
                <a:spcPct val="0"/>
              </a:spcAft>
              <a:defRPr sz="2000">
                <a:solidFill>
                  <a:srgbClr val="000000"/>
                </a:solidFill>
                <a:latin typeface="Gill Sans" pitchFamily="123" charset="0"/>
                <a:ea typeface="ヒラギノ角ゴ ProN W3" pitchFamily="123" charset="-128"/>
                <a:sym typeface="Gill Sans" pitchFamily="123" charset="0"/>
              </a:defRPr>
            </a:lvl7pPr>
            <a:lvl8pPr marL="3429000" indent="-228600" algn="ctr" eaLnBrk="0" fontAlgn="base" hangingPunct="0">
              <a:spcBef>
                <a:spcPct val="0"/>
              </a:spcBef>
              <a:spcAft>
                <a:spcPct val="0"/>
              </a:spcAft>
              <a:defRPr sz="2000">
                <a:solidFill>
                  <a:srgbClr val="000000"/>
                </a:solidFill>
                <a:latin typeface="Gill Sans" pitchFamily="123" charset="0"/>
                <a:ea typeface="ヒラギノ角ゴ ProN W3" pitchFamily="123" charset="-128"/>
                <a:sym typeface="Gill Sans" pitchFamily="123" charset="0"/>
              </a:defRPr>
            </a:lvl8pPr>
            <a:lvl9pPr marL="3886200" indent="-228600" algn="ctr" eaLnBrk="0" fontAlgn="base" hangingPunct="0">
              <a:spcBef>
                <a:spcPct val="0"/>
              </a:spcBef>
              <a:spcAft>
                <a:spcPct val="0"/>
              </a:spcAft>
              <a:defRPr sz="2000">
                <a:solidFill>
                  <a:srgbClr val="000000"/>
                </a:solidFill>
                <a:latin typeface="Gill Sans" pitchFamily="123" charset="0"/>
                <a:ea typeface="ヒラギノ角ゴ ProN W3" pitchFamily="123" charset="-128"/>
                <a:sym typeface="Gill Sans" pitchFamily="123" charset="0"/>
              </a:defRPr>
            </a:lvl9pPr>
          </a:lstStyle>
          <a:p>
            <a:pPr defTabSz="342900" eaLnBrk="1" hangingPunct="1">
              <a:spcAft>
                <a:spcPts val="450"/>
              </a:spcAft>
              <a:defRPr/>
            </a:pPr>
            <a:endParaRPr lang="en-US" altLang="en-US" sz="1500">
              <a:solidFill>
                <a:prstClr val="white"/>
              </a:solidFill>
              <a:latin typeface=""/>
            </a:endParaRPr>
          </a:p>
        </p:txBody>
      </p:sp>
      <p:sp>
        <p:nvSpPr>
          <p:cNvPr id="1027" name="Title Placeholder 1"/>
          <p:cNvSpPr>
            <a:spLocks noGrp="1"/>
          </p:cNvSpPr>
          <p:nvPr>
            <p:ph type="title"/>
          </p:nvPr>
        </p:nvSpPr>
        <p:spPr bwMode="auto">
          <a:xfrm>
            <a:off x="3346451" y="1054894"/>
            <a:ext cx="5762625" cy="3206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altLang="de-DE"/>
              <a:t>Click to edit Master title style</a:t>
            </a:r>
            <a:endParaRPr lang="en-US" altLang="de-DE"/>
          </a:p>
        </p:txBody>
      </p:sp>
      <p:sp>
        <p:nvSpPr>
          <p:cNvPr id="1028" name="Text Placeholder 2"/>
          <p:cNvSpPr>
            <a:spLocks noGrp="1"/>
          </p:cNvSpPr>
          <p:nvPr>
            <p:ph type="body" idx="1"/>
          </p:nvPr>
        </p:nvSpPr>
        <p:spPr bwMode="auto">
          <a:xfrm>
            <a:off x="3351213" y="2232423"/>
            <a:ext cx="5765800" cy="792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altLang="de-DE"/>
              <a:t>Click to edit Master text styles</a:t>
            </a:r>
          </a:p>
          <a:p>
            <a:pPr lvl="2"/>
            <a:r>
              <a:rPr lang="en-GB" altLang="de-DE"/>
              <a:t>Second level</a:t>
            </a:r>
          </a:p>
          <a:p>
            <a:pPr lvl="0"/>
            <a:endParaRPr lang="en-GB" altLang="de-DE"/>
          </a:p>
          <a:p>
            <a:pPr lvl="1"/>
            <a:r>
              <a:rPr lang="en-GB" altLang="de-DE"/>
              <a:t>Third level</a:t>
            </a:r>
          </a:p>
        </p:txBody>
      </p:sp>
      <p:sp>
        <p:nvSpPr>
          <p:cNvPr id="31" name="Date Placeholder 3"/>
          <p:cNvSpPr>
            <a:spLocks noGrp="1"/>
          </p:cNvSpPr>
          <p:nvPr>
            <p:ph type="dt" sz="half" idx="2"/>
          </p:nvPr>
        </p:nvSpPr>
        <p:spPr>
          <a:xfrm>
            <a:off x="6816725" y="5056585"/>
            <a:ext cx="2133600" cy="80791"/>
          </a:xfrm>
          <a:prstGeom prst="rect">
            <a:avLst/>
          </a:prstGeom>
        </p:spPr>
        <p:txBody>
          <a:bodyPr vert="horz" wrap="square" lIns="0" tIns="0" rIns="0" bIns="0" numCol="1" anchor="t" anchorCtr="0" compatLnSpc="1">
            <a:prstTxWarp prst="textNoShape">
              <a:avLst/>
            </a:prstTxWarp>
            <a:spAutoFit/>
          </a:bodyPr>
          <a:lstStyle>
            <a:lvl1pPr algn="r" eaLnBrk="1" hangingPunct="1">
              <a:spcAft>
                <a:spcPts val="450"/>
              </a:spcAft>
              <a:defRPr sz="525">
                <a:solidFill>
                  <a:srgbClr val="262626"/>
                </a:solidFill>
                <a:latin typeface="Verdana" panose="020B0604030504040204" pitchFamily="34" charset="0"/>
              </a:defRPr>
            </a:lvl1pPr>
          </a:lstStyle>
          <a:p>
            <a:pPr defTabSz="342900" fontAlgn="base">
              <a:spcBef>
                <a:spcPct val="0"/>
              </a:spcBef>
              <a:defRPr/>
            </a:pPr>
            <a:fld id="{BE7828F2-F48E-4C43-9B67-27EE1CBD2F96}" type="datetime1">
              <a:rPr lang="en-GB" altLang="de-DE" smtClean="0">
                <a:ea typeface="Geneva" pitchFamily="124" charset="-128"/>
              </a:rPr>
              <a:pPr defTabSz="342900" fontAlgn="base">
                <a:spcBef>
                  <a:spcPct val="0"/>
                </a:spcBef>
                <a:defRPr/>
              </a:pPr>
              <a:t>12/01/2022</a:t>
            </a:fld>
            <a:endParaRPr lang="en-US" altLang="de-DE">
              <a:ea typeface="Geneva" pitchFamily="124" charset="-128"/>
            </a:endParaRPr>
          </a:p>
        </p:txBody>
      </p:sp>
      <p:sp>
        <p:nvSpPr>
          <p:cNvPr id="32" name="Footer Placeholder 4"/>
          <p:cNvSpPr>
            <a:spLocks noGrp="1"/>
          </p:cNvSpPr>
          <p:nvPr>
            <p:ph type="ftr" sz="quarter" idx="3"/>
          </p:nvPr>
        </p:nvSpPr>
        <p:spPr>
          <a:xfrm>
            <a:off x="3124200" y="5056585"/>
            <a:ext cx="2895600" cy="80791"/>
          </a:xfrm>
          <a:prstGeom prst="rect">
            <a:avLst/>
          </a:prstGeom>
        </p:spPr>
        <p:txBody>
          <a:bodyPr vert="horz" wrap="square" lIns="0" tIns="0" rIns="0" bIns="0" rtlCol="0" anchor="t" anchorCtr="0">
            <a:spAutoFit/>
          </a:bodyPr>
          <a:lstStyle>
            <a:lvl1pPr marL="0" indent="0" algn="l" eaLnBrk="1" fontAlgn="auto" hangingPunct="1">
              <a:spcBef>
                <a:spcPts val="0"/>
              </a:spcBef>
              <a:spcAft>
                <a:spcPts val="450"/>
              </a:spcAft>
              <a:defRPr sz="525" b="0" i="0">
                <a:solidFill>
                  <a:schemeClr val="tx1"/>
                </a:solidFill>
                <a:latin typeface="Verdana"/>
                <a:ea typeface="+mn-ea"/>
                <a:cs typeface="Verdana"/>
              </a:defRPr>
            </a:lvl1pPr>
          </a:lstStyle>
          <a:p>
            <a:pPr defTabSz="342900">
              <a:defRPr/>
            </a:pPr>
            <a:endParaRPr lang="en-US">
              <a:solidFill>
                <a:prstClr val="white"/>
              </a:solidFill>
            </a:endParaRPr>
          </a:p>
        </p:txBody>
      </p:sp>
      <p:sp>
        <p:nvSpPr>
          <p:cNvPr id="34" name="Slide Number Placeholder 5"/>
          <p:cNvSpPr>
            <a:spLocks noGrp="1"/>
          </p:cNvSpPr>
          <p:nvPr>
            <p:ph type="sldNum" sz="quarter" idx="4"/>
          </p:nvPr>
        </p:nvSpPr>
        <p:spPr>
          <a:xfrm>
            <a:off x="250825" y="5056585"/>
            <a:ext cx="2133600" cy="80791"/>
          </a:xfrm>
          <a:prstGeom prst="rect">
            <a:avLst/>
          </a:prstGeom>
        </p:spPr>
        <p:txBody>
          <a:bodyPr vert="horz" wrap="square" lIns="0" tIns="0" rIns="0" bIns="0" numCol="1" anchor="t" anchorCtr="0" compatLnSpc="1">
            <a:prstTxWarp prst="textNoShape">
              <a:avLst/>
            </a:prstTxWarp>
            <a:spAutoFit/>
          </a:bodyPr>
          <a:lstStyle>
            <a:lvl1pPr eaLnBrk="1" hangingPunct="1">
              <a:spcAft>
                <a:spcPts val="450"/>
              </a:spcAft>
              <a:defRPr sz="525">
                <a:latin typeface="Verdana" panose="020B0604030504040204" pitchFamily="34" charset="0"/>
              </a:defRPr>
            </a:lvl1pPr>
          </a:lstStyle>
          <a:p>
            <a:pPr defTabSz="342900" fontAlgn="base">
              <a:spcBef>
                <a:spcPct val="0"/>
              </a:spcBef>
              <a:defRPr/>
            </a:pPr>
            <a:fld id="{4801D1A9-E49D-4326-BA5E-088397ECFDD9}" type="slidenum">
              <a:rPr lang="en-US" altLang="de-DE" smtClean="0">
                <a:solidFill>
                  <a:prstClr val="white"/>
                </a:solidFill>
                <a:ea typeface="Geneva" pitchFamily="124" charset="-128"/>
              </a:rPr>
              <a:pPr defTabSz="342900" fontAlgn="base">
                <a:spcBef>
                  <a:spcPct val="0"/>
                </a:spcBef>
                <a:defRPr/>
              </a:pPr>
              <a:t>‹#›</a:t>
            </a:fld>
            <a:endParaRPr lang="en-US" altLang="de-DE">
              <a:solidFill>
                <a:prstClr val="white"/>
              </a:solidFill>
              <a:ea typeface="Geneva" pitchFamily="124" charset="-128"/>
            </a:endParaRPr>
          </a:p>
        </p:txBody>
      </p:sp>
      <p:sp>
        <p:nvSpPr>
          <p:cNvPr id="7176" name="Rectangle 13"/>
          <p:cNvSpPr>
            <a:spLocks noChangeArrowheads="1"/>
          </p:cNvSpPr>
          <p:nvPr userDrawn="1"/>
        </p:nvSpPr>
        <p:spPr bwMode="auto">
          <a:xfrm>
            <a:off x="250826" y="280988"/>
            <a:ext cx="5400675" cy="1154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Calibri" panose="020F0502020204030204" pitchFamily="34" charset="0"/>
                <a:ea typeface="Geneva" pitchFamily="124" charset="-128"/>
              </a:defRPr>
            </a:lvl1pPr>
            <a:lvl2pPr marL="742950" indent="-285750" eaLnBrk="0" hangingPunct="0">
              <a:defRPr sz="2400">
                <a:solidFill>
                  <a:schemeClr val="tx1"/>
                </a:solidFill>
                <a:latin typeface="Calibri" panose="020F0502020204030204" pitchFamily="34" charset="0"/>
                <a:ea typeface="Geneva" pitchFamily="124" charset="-128"/>
              </a:defRPr>
            </a:lvl2pPr>
            <a:lvl3pPr marL="1143000" indent="-228600" eaLnBrk="0" hangingPunct="0">
              <a:defRPr sz="2400">
                <a:solidFill>
                  <a:schemeClr val="tx1"/>
                </a:solidFill>
                <a:latin typeface="Calibri" panose="020F0502020204030204" pitchFamily="34" charset="0"/>
                <a:ea typeface="Geneva" pitchFamily="124" charset="-128"/>
              </a:defRPr>
            </a:lvl3pPr>
            <a:lvl4pPr marL="1600200" indent="-228600" eaLnBrk="0" hangingPunct="0">
              <a:defRPr sz="2400">
                <a:solidFill>
                  <a:schemeClr val="tx1"/>
                </a:solidFill>
                <a:latin typeface="Calibri" panose="020F0502020204030204" pitchFamily="34" charset="0"/>
                <a:ea typeface="Geneva" pitchFamily="124" charset="-128"/>
              </a:defRPr>
            </a:lvl4pPr>
            <a:lvl5pPr marL="2057400" indent="-228600" eaLnBrk="0" hangingPunct="0">
              <a:defRPr sz="2400">
                <a:solidFill>
                  <a:schemeClr val="tx1"/>
                </a:solidFill>
                <a:latin typeface="Calibri" panose="020F0502020204030204" pitchFamily="34" charset="0"/>
                <a:ea typeface="Geneva" pitchFamily="12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Geneva" pitchFamily="124" charset="-128"/>
              </a:defRPr>
            </a:lvl9pPr>
          </a:lstStyle>
          <a:p>
            <a:pPr defTabSz="342900" eaLnBrk="1" fontAlgn="base" hangingPunct="1">
              <a:spcBef>
                <a:spcPct val="0"/>
              </a:spcBef>
              <a:spcAft>
                <a:spcPct val="0"/>
              </a:spcAft>
              <a:defRPr/>
            </a:pPr>
            <a:r>
              <a:rPr lang="en-US" altLang="de-DE" sz="750">
                <a:solidFill>
                  <a:prstClr val="white"/>
                </a:solidFill>
                <a:latin typeface="Verdana" panose="020B0604030504040204" pitchFamily="34" charset="0"/>
              </a:rPr>
              <a:t>Copernicus Climate Change Services (C3S)</a:t>
            </a:r>
            <a:endParaRPr lang="en-US" altLang="de-DE" sz="750">
              <a:solidFill>
                <a:prstClr val="white"/>
              </a:solidFill>
            </a:endParaRPr>
          </a:p>
        </p:txBody>
      </p:sp>
      <p:sp>
        <p:nvSpPr>
          <p:cNvPr id="36" name="Rectangle 10"/>
          <p:cNvSpPr>
            <a:spLocks/>
          </p:cNvSpPr>
          <p:nvPr userDrawn="1"/>
        </p:nvSpPr>
        <p:spPr bwMode="auto">
          <a:xfrm>
            <a:off x="0" y="501254"/>
            <a:ext cx="9144000" cy="182165"/>
          </a:xfrm>
          <a:prstGeom prst="rect">
            <a:avLst/>
          </a:prstGeom>
          <a:gradFill rotWithShape="0">
            <a:gsLst>
              <a:gs pos="0">
                <a:srgbClr val="751126"/>
              </a:gs>
              <a:gs pos="100000">
                <a:srgbClr val="070000"/>
              </a:gs>
            </a:gsLst>
            <a:lin ang="0" scaled="1"/>
          </a:gradFill>
          <a:ln>
            <a:noFill/>
          </a:ln>
        </p:spPr>
        <p:txBody>
          <a:bodyPr lIns="0" tIns="0" rIns="0" bIns="0"/>
          <a:lstStyle>
            <a:lvl1pPr eaLnBrk="0" hangingPunct="0">
              <a:defRPr sz="2000">
                <a:solidFill>
                  <a:srgbClr val="000000"/>
                </a:solidFill>
                <a:latin typeface="Gill Sans" pitchFamily="123" charset="0"/>
                <a:ea typeface="ヒラギノ角ゴ ProN W3" pitchFamily="123" charset="-128"/>
                <a:sym typeface="Gill Sans" pitchFamily="123" charset="0"/>
              </a:defRPr>
            </a:lvl1pPr>
            <a:lvl2pPr marL="742950" indent="-285750" eaLnBrk="0" hangingPunct="0">
              <a:defRPr sz="2000">
                <a:solidFill>
                  <a:srgbClr val="000000"/>
                </a:solidFill>
                <a:latin typeface="Gill Sans" pitchFamily="123" charset="0"/>
                <a:ea typeface="ヒラギノ角ゴ ProN W3" pitchFamily="123" charset="-128"/>
                <a:sym typeface="Gill Sans" pitchFamily="123" charset="0"/>
              </a:defRPr>
            </a:lvl2pPr>
            <a:lvl3pPr marL="1143000" indent="-228600" eaLnBrk="0" hangingPunct="0">
              <a:defRPr sz="2000">
                <a:solidFill>
                  <a:srgbClr val="000000"/>
                </a:solidFill>
                <a:latin typeface="Gill Sans" pitchFamily="123" charset="0"/>
                <a:ea typeface="ヒラギノ角ゴ ProN W3" pitchFamily="123" charset="-128"/>
                <a:sym typeface="Gill Sans" pitchFamily="123" charset="0"/>
              </a:defRPr>
            </a:lvl3pPr>
            <a:lvl4pPr marL="1600200" indent="-228600" eaLnBrk="0" hangingPunct="0">
              <a:defRPr sz="2000">
                <a:solidFill>
                  <a:srgbClr val="000000"/>
                </a:solidFill>
                <a:latin typeface="Gill Sans" pitchFamily="123" charset="0"/>
                <a:ea typeface="ヒラギノ角ゴ ProN W3" pitchFamily="123" charset="-128"/>
                <a:sym typeface="Gill Sans" pitchFamily="123" charset="0"/>
              </a:defRPr>
            </a:lvl4pPr>
            <a:lvl5pPr marL="2057400" indent="-228600" eaLnBrk="0" hangingPunct="0">
              <a:defRPr sz="2000">
                <a:solidFill>
                  <a:srgbClr val="000000"/>
                </a:solidFill>
                <a:latin typeface="Gill Sans" pitchFamily="123" charset="0"/>
                <a:ea typeface="ヒラギノ角ゴ ProN W3" pitchFamily="123" charset="-128"/>
                <a:sym typeface="Gill Sans" pitchFamily="123" charset="0"/>
              </a:defRPr>
            </a:lvl5pPr>
            <a:lvl6pPr marL="2514600" indent="-228600" algn="ctr" eaLnBrk="0" fontAlgn="base" hangingPunct="0">
              <a:spcBef>
                <a:spcPct val="0"/>
              </a:spcBef>
              <a:spcAft>
                <a:spcPct val="0"/>
              </a:spcAft>
              <a:defRPr sz="2000">
                <a:solidFill>
                  <a:srgbClr val="000000"/>
                </a:solidFill>
                <a:latin typeface="Gill Sans" pitchFamily="123" charset="0"/>
                <a:ea typeface="ヒラギノ角ゴ ProN W3" pitchFamily="123" charset="-128"/>
                <a:sym typeface="Gill Sans" pitchFamily="123" charset="0"/>
              </a:defRPr>
            </a:lvl6pPr>
            <a:lvl7pPr marL="2971800" indent="-228600" algn="ctr" eaLnBrk="0" fontAlgn="base" hangingPunct="0">
              <a:spcBef>
                <a:spcPct val="0"/>
              </a:spcBef>
              <a:spcAft>
                <a:spcPct val="0"/>
              </a:spcAft>
              <a:defRPr sz="2000">
                <a:solidFill>
                  <a:srgbClr val="000000"/>
                </a:solidFill>
                <a:latin typeface="Gill Sans" pitchFamily="123" charset="0"/>
                <a:ea typeface="ヒラギノ角ゴ ProN W3" pitchFamily="123" charset="-128"/>
                <a:sym typeface="Gill Sans" pitchFamily="123" charset="0"/>
              </a:defRPr>
            </a:lvl7pPr>
            <a:lvl8pPr marL="3429000" indent="-228600" algn="ctr" eaLnBrk="0" fontAlgn="base" hangingPunct="0">
              <a:spcBef>
                <a:spcPct val="0"/>
              </a:spcBef>
              <a:spcAft>
                <a:spcPct val="0"/>
              </a:spcAft>
              <a:defRPr sz="2000">
                <a:solidFill>
                  <a:srgbClr val="000000"/>
                </a:solidFill>
                <a:latin typeface="Gill Sans" pitchFamily="123" charset="0"/>
                <a:ea typeface="ヒラギノ角ゴ ProN W3" pitchFamily="123" charset="-128"/>
                <a:sym typeface="Gill Sans" pitchFamily="123" charset="0"/>
              </a:defRPr>
            </a:lvl8pPr>
            <a:lvl9pPr marL="3886200" indent="-228600" algn="ctr" eaLnBrk="0" fontAlgn="base" hangingPunct="0">
              <a:spcBef>
                <a:spcPct val="0"/>
              </a:spcBef>
              <a:spcAft>
                <a:spcPct val="0"/>
              </a:spcAft>
              <a:defRPr sz="2000">
                <a:solidFill>
                  <a:srgbClr val="000000"/>
                </a:solidFill>
                <a:latin typeface="Gill Sans" pitchFamily="123" charset="0"/>
                <a:ea typeface="ヒラギノ角ゴ ProN W3" pitchFamily="123" charset="-128"/>
                <a:sym typeface="Gill Sans" pitchFamily="123" charset="0"/>
              </a:defRPr>
            </a:lvl9pPr>
          </a:lstStyle>
          <a:p>
            <a:pPr algn="ctr" defTabSz="342900" eaLnBrk="1" hangingPunct="1">
              <a:defRPr/>
            </a:pPr>
            <a:endParaRPr lang="en-US" altLang="en-US" sz="1500">
              <a:latin typeface="Verdana" panose="020B0604030504040204" pitchFamily="34" charset="0"/>
            </a:endParaRPr>
          </a:p>
        </p:txBody>
      </p:sp>
      <p:pic>
        <p:nvPicPr>
          <p:cNvPr id="1034" name="Picture 1"/>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l="46162" t="4449" r="4381" b="54205"/>
          <a:stretch>
            <a:fillRect/>
          </a:stretch>
        </p:blipFill>
        <p:spPr bwMode="auto">
          <a:xfrm>
            <a:off x="7713663" y="15479"/>
            <a:ext cx="1395412" cy="4917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spTree>
    <p:extLst>
      <p:ext uri="{BB962C8B-B14F-4D97-AF65-F5344CB8AC3E}">
        <p14:creationId xmlns:p14="http://schemas.microsoft.com/office/powerpoint/2010/main" val="3121896274"/>
      </p:ext>
    </p:extLst>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Lst>
  <p:hf hdr="0" ftr="0" dt="0"/>
  <p:txStyles>
    <p:titleStyle>
      <a:lvl1pPr algn="l" rtl="0" eaLnBrk="0" fontAlgn="base" hangingPunct="0">
        <a:lnSpc>
          <a:spcPts val="2475"/>
        </a:lnSpc>
        <a:spcBef>
          <a:spcPct val="0"/>
        </a:spcBef>
        <a:spcAft>
          <a:spcPts val="450"/>
        </a:spcAft>
        <a:defRPr sz="2475" kern="1200">
          <a:solidFill>
            <a:schemeClr val="tx1"/>
          </a:solidFill>
          <a:latin typeface="Verdana"/>
          <a:ea typeface="Geneva" charset="0"/>
          <a:cs typeface="Verdana"/>
        </a:defRPr>
      </a:lvl1pPr>
      <a:lvl2pPr algn="l" rtl="0" eaLnBrk="0" fontAlgn="base" hangingPunct="0">
        <a:lnSpc>
          <a:spcPts val="2475"/>
        </a:lnSpc>
        <a:spcBef>
          <a:spcPct val="0"/>
        </a:spcBef>
        <a:spcAft>
          <a:spcPts val="450"/>
        </a:spcAft>
        <a:defRPr sz="2475">
          <a:solidFill>
            <a:schemeClr val="tx1"/>
          </a:solidFill>
          <a:latin typeface="Verdana" charset="0"/>
          <a:ea typeface="Geneva" charset="0"/>
          <a:cs typeface="Verdana" panose="020B0604030504040204" pitchFamily="34" charset="0"/>
        </a:defRPr>
      </a:lvl2pPr>
      <a:lvl3pPr algn="l" rtl="0" eaLnBrk="0" fontAlgn="base" hangingPunct="0">
        <a:lnSpc>
          <a:spcPts val="2475"/>
        </a:lnSpc>
        <a:spcBef>
          <a:spcPct val="0"/>
        </a:spcBef>
        <a:spcAft>
          <a:spcPts val="450"/>
        </a:spcAft>
        <a:defRPr sz="2475">
          <a:solidFill>
            <a:schemeClr val="tx1"/>
          </a:solidFill>
          <a:latin typeface="Verdana" charset="0"/>
          <a:ea typeface="Geneva" charset="0"/>
          <a:cs typeface="Verdana" panose="020B0604030504040204" pitchFamily="34" charset="0"/>
        </a:defRPr>
      </a:lvl3pPr>
      <a:lvl4pPr algn="l" rtl="0" eaLnBrk="0" fontAlgn="base" hangingPunct="0">
        <a:lnSpc>
          <a:spcPts val="2475"/>
        </a:lnSpc>
        <a:spcBef>
          <a:spcPct val="0"/>
        </a:spcBef>
        <a:spcAft>
          <a:spcPts val="450"/>
        </a:spcAft>
        <a:defRPr sz="2475">
          <a:solidFill>
            <a:schemeClr val="tx1"/>
          </a:solidFill>
          <a:latin typeface="Verdana" charset="0"/>
          <a:ea typeface="Geneva" charset="0"/>
          <a:cs typeface="Verdana" panose="020B0604030504040204" pitchFamily="34" charset="0"/>
        </a:defRPr>
      </a:lvl4pPr>
      <a:lvl5pPr algn="l" rtl="0" eaLnBrk="0" fontAlgn="base" hangingPunct="0">
        <a:lnSpc>
          <a:spcPts val="2475"/>
        </a:lnSpc>
        <a:spcBef>
          <a:spcPct val="0"/>
        </a:spcBef>
        <a:spcAft>
          <a:spcPts val="450"/>
        </a:spcAft>
        <a:defRPr sz="2475">
          <a:solidFill>
            <a:schemeClr val="tx1"/>
          </a:solidFill>
          <a:latin typeface="Verdana" charset="0"/>
          <a:ea typeface="Geneva" charset="0"/>
          <a:cs typeface="Verdana" panose="020B0604030504040204" pitchFamily="34" charset="0"/>
        </a:defRPr>
      </a:lvl5pPr>
      <a:lvl6pPr marL="342900" algn="l" rtl="0" fontAlgn="base">
        <a:lnSpc>
          <a:spcPts val="2475"/>
        </a:lnSpc>
        <a:spcBef>
          <a:spcPct val="0"/>
        </a:spcBef>
        <a:spcAft>
          <a:spcPts val="450"/>
        </a:spcAft>
        <a:defRPr sz="2475">
          <a:solidFill>
            <a:schemeClr val="tx1"/>
          </a:solidFill>
          <a:latin typeface="Verdana" charset="0"/>
          <a:ea typeface="Geneva" charset="0"/>
        </a:defRPr>
      </a:lvl6pPr>
      <a:lvl7pPr marL="685800" algn="l" rtl="0" fontAlgn="base">
        <a:lnSpc>
          <a:spcPts val="2475"/>
        </a:lnSpc>
        <a:spcBef>
          <a:spcPct val="0"/>
        </a:spcBef>
        <a:spcAft>
          <a:spcPts val="450"/>
        </a:spcAft>
        <a:defRPr sz="2475">
          <a:solidFill>
            <a:schemeClr val="tx1"/>
          </a:solidFill>
          <a:latin typeface="Verdana" charset="0"/>
          <a:ea typeface="Geneva" charset="0"/>
        </a:defRPr>
      </a:lvl7pPr>
      <a:lvl8pPr marL="1028700" algn="l" rtl="0" fontAlgn="base">
        <a:lnSpc>
          <a:spcPts val="2475"/>
        </a:lnSpc>
        <a:spcBef>
          <a:spcPct val="0"/>
        </a:spcBef>
        <a:spcAft>
          <a:spcPts val="450"/>
        </a:spcAft>
        <a:defRPr sz="2475">
          <a:solidFill>
            <a:schemeClr val="tx1"/>
          </a:solidFill>
          <a:latin typeface="Verdana" charset="0"/>
          <a:ea typeface="Geneva" charset="0"/>
        </a:defRPr>
      </a:lvl8pPr>
      <a:lvl9pPr marL="1371600" algn="l" rtl="0" fontAlgn="base">
        <a:lnSpc>
          <a:spcPts val="2475"/>
        </a:lnSpc>
        <a:spcBef>
          <a:spcPct val="0"/>
        </a:spcBef>
        <a:spcAft>
          <a:spcPts val="450"/>
        </a:spcAft>
        <a:defRPr sz="2475">
          <a:solidFill>
            <a:schemeClr val="tx1"/>
          </a:solidFill>
          <a:latin typeface="Verdana" charset="0"/>
          <a:ea typeface="Geneva" charset="0"/>
        </a:defRPr>
      </a:lvl9pPr>
    </p:titleStyle>
    <p:bodyStyle>
      <a:lvl1pPr marL="257175" indent="-122635" algn="l" rtl="0" eaLnBrk="0" fontAlgn="base" hangingPunct="0">
        <a:spcBef>
          <a:spcPct val="0"/>
        </a:spcBef>
        <a:spcAft>
          <a:spcPts val="450"/>
        </a:spcAft>
        <a:buClr>
          <a:schemeClr val="tx1"/>
        </a:buClr>
        <a:buSzPct val="120000"/>
        <a:buFont typeface="Arial" panose="020B0604020202020204" pitchFamily="34" charset="0"/>
        <a:buChar char="•"/>
        <a:defRPr sz="1050" kern="1200">
          <a:solidFill>
            <a:srgbClr val="FFFFFF"/>
          </a:solidFill>
          <a:latin typeface="Verdana"/>
          <a:ea typeface="Geneva" charset="0"/>
          <a:cs typeface="Verdana"/>
        </a:defRPr>
      </a:lvl1pPr>
      <a:lvl2pPr marL="557213" indent="-214313" algn="l" rtl="0" eaLnBrk="0" fontAlgn="base" hangingPunct="0">
        <a:spcBef>
          <a:spcPct val="0"/>
        </a:spcBef>
        <a:spcAft>
          <a:spcPts val="450"/>
        </a:spcAft>
        <a:buClr>
          <a:srgbClr val="800000"/>
        </a:buClr>
        <a:buSzPct val="120000"/>
        <a:defRPr sz="750" i="1" kern="1200">
          <a:solidFill>
            <a:schemeClr val="tx1"/>
          </a:solidFill>
          <a:latin typeface="Verdana"/>
          <a:ea typeface="Geneva" charset="0"/>
          <a:cs typeface="Verdana"/>
        </a:defRPr>
      </a:lvl2pPr>
      <a:lvl3pPr marL="404813" indent="-188119" algn="l" rtl="0" eaLnBrk="0" fontAlgn="base" hangingPunct="0">
        <a:spcBef>
          <a:spcPct val="0"/>
        </a:spcBef>
        <a:spcAft>
          <a:spcPts val="450"/>
        </a:spcAft>
        <a:buClr>
          <a:srgbClr val="6AB4D8"/>
        </a:buClr>
        <a:buSzPct val="120000"/>
        <a:buFont typeface="Arial" panose="020B0604020202020204" pitchFamily="34" charset="0"/>
        <a:buChar char="•"/>
        <a:defRPr sz="1050" kern="1200">
          <a:solidFill>
            <a:srgbClr val="6AB4D8"/>
          </a:solidFill>
          <a:latin typeface="Verdana"/>
          <a:ea typeface="Geneva" charset="0"/>
          <a:cs typeface="Verdana"/>
        </a:defRPr>
      </a:lvl3pPr>
      <a:lvl4pPr marL="1200150" indent="-1334691" algn="l" rtl="0" eaLnBrk="0" fontAlgn="base" hangingPunct="0">
        <a:spcBef>
          <a:spcPct val="0"/>
        </a:spcBef>
        <a:spcAft>
          <a:spcPts val="450"/>
        </a:spcAft>
        <a:buClr>
          <a:srgbClr val="800000"/>
        </a:buClr>
        <a:buSzPct val="120000"/>
        <a:buFont typeface="Arial" panose="020B0604020202020204" pitchFamily="34" charset="0"/>
        <a:buChar char="•"/>
        <a:defRPr sz="1050" kern="1200">
          <a:solidFill>
            <a:schemeClr val="tx1"/>
          </a:solidFill>
          <a:latin typeface="Verdana"/>
          <a:ea typeface="Geneva" charset="0"/>
          <a:cs typeface="Verdana"/>
        </a:defRPr>
      </a:lvl4pPr>
      <a:lvl5pPr marL="1543050" indent="-1677591" algn="l" rtl="0" eaLnBrk="0" fontAlgn="base" hangingPunct="0">
        <a:spcBef>
          <a:spcPct val="0"/>
        </a:spcBef>
        <a:spcAft>
          <a:spcPts val="450"/>
        </a:spcAft>
        <a:buClr>
          <a:srgbClr val="800000"/>
        </a:buClr>
        <a:buSzPct val="120000"/>
        <a:buFont typeface="Arial" panose="020B0604020202020204" pitchFamily="34" charset="0"/>
        <a:buChar char="•"/>
        <a:defRPr sz="1050" kern="1200">
          <a:solidFill>
            <a:schemeClr val="tx1"/>
          </a:solidFill>
          <a:latin typeface="Verdana"/>
          <a:ea typeface="Geneva" charset="0"/>
          <a:cs typeface="Verdana"/>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5"/>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solidFill>
                  <a:prstClr val="black">
                    <a:tint val="75000"/>
                  </a:prstClr>
                </a:solidFill>
              </a:rPr>
              <a:pPr/>
              <a:t>1/12/2022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4933175"/>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933175"/>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pic>
        <p:nvPicPr>
          <p:cNvPr id="7" name="Picture 2"/>
          <p:cNvPicPr>
            <a:picLocks noChangeAspect="1" noChangeArrowheads="1"/>
          </p:cNvPicPr>
          <p:nvPr userDrawn="1"/>
        </p:nvPicPr>
        <p:blipFill>
          <a:blip r:embed="rId11" cstate="screen">
            <a:extLst>
              <a:ext uri="{28A0092B-C50C-407E-A947-70E740481C1C}">
                <a14:useLocalDpi xmlns:a14="http://schemas.microsoft.com/office/drawing/2010/main" val="0"/>
              </a:ext>
            </a:extLst>
          </a:blip>
          <a:srcRect/>
          <a:stretch>
            <a:fillRect/>
          </a:stretch>
        </p:blipFill>
        <p:spPr bwMode="auto">
          <a:xfrm>
            <a:off x="6837247" y="4610264"/>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391929077"/>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9" r:id="rId9"/>
  </p:sldLayoutIdLst>
  <p:txStyles>
    <p:titleStyle>
      <a:lvl1pPr algn="ctr" defTabSz="914378" rtl="0" eaLnBrk="1" latinLnBrk="0" hangingPunct="1">
        <a:spcBef>
          <a:spcPct val="0"/>
        </a:spcBef>
        <a:buNone/>
        <a:defRPr sz="32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5"/>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solidFill>
                  <a:prstClr val="black">
                    <a:tint val="75000"/>
                  </a:prstClr>
                </a:solidFill>
              </a:rPr>
              <a:pPr/>
              <a:t>1/12/2022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4933175"/>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933175"/>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4"/>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66233604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Lst>
  <p:txStyles>
    <p:titleStyle>
      <a:lvl1pPr algn="ctr" defTabSz="914378" rtl="0" eaLnBrk="1" latinLnBrk="0" hangingPunct="1">
        <a:spcBef>
          <a:spcPct val="0"/>
        </a:spcBef>
        <a:buNone/>
        <a:defRPr sz="32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5"/>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solidFill>
                  <a:prstClr val="black">
                    <a:tint val="75000"/>
                  </a:prstClr>
                </a:solidFill>
              </a:rPr>
              <a:pPr/>
              <a:t>1/12/2022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4933175"/>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933175"/>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4"/>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053050968"/>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Lst>
  <p:txStyles>
    <p:titleStyle>
      <a:lvl1pPr algn="ctr" defTabSz="914378" rtl="0" eaLnBrk="1" latinLnBrk="0" hangingPunct="1">
        <a:spcBef>
          <a:spcPct val="0"/>
        </a:spcBef>
        <a:buNone/>
        <a:defRPr sz="32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5"/>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solidFill>
                  <a:prstClr val="black">
                    <a:tint val="75000"/>
                  </a:prstClr>
                </a:solidFill>
              </a:rPr>
              <a:pPr/>
              <a:t>1/12/2022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4933175"/>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933175"/>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4"/>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404884176"/>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Lst>
  <p:txStyles>
    <p:titleStyle>
      <a:lvl1pPr algn="ctr" defTabSz="914378" rtl="0" eaLnBrk="1" latinLnBrk="0" hangingPunct="1">
        <a:spcBef>
          <a:spcPct val="0"/>
        </a:spcBef>
        <a:buNone/>
        <a:defRPr sz="32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5"/>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solidFill>
                  <a:prstClr val="black">
                    <a:tint val="75000"/>
                  </a:prstClr>
                </a:solidFill>
              </a:rPr>
              <a:pPr/>
              <a:t>1/12/2022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4933175"/>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933175"/>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7085291" y="4719411"/>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064264469"/>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Lst>
  <p:txStyles>
    <p:titleStyle>
      <a:lvl1pPr algn="ctr" defTabSz="914378" rtl="0" eaLnBrk="1" latinLnBrk="0" hangingPunct="1">
        <a:spcBef>
          <a:spcPct val="0"/>
        </a:spcBef>
        <a:buNone/>
        <a:defRPr sz="32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5"/>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solidFill>
                  <a:prstClr val="black">
                    <a:tint val="75000"/>
                  </a:prstClr>
                </a:solidFill>
              </a:rPr>
              <a:pPr/>
              <a:t>1/12/2022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4933175"/>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933175"/>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4"/>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309369368"/>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Lst>
  <p:txStyles>
    <p:titleStyle>
      <a:lvl1pPr algn="ctr" defTabSz="914378" rtl="0" eaLnBrk="1" latinLnBrk="0" hangingPunct="1">
        <a:spcBef>
          <a:spcPct val="0"/>
        </a:spcBef>
        <a:buNone/>
        <a:defRPr sz="32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5"/>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solidFill>
                  <a:prstClr val="black">
                    <a:tint val="75000"/>
                  </a:prstClr>
                </a:solidFill>
              </a:rPr>
              <a:pPr/>
              <a:t>1/12/2022</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4933175"/>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4933175"/>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solidFill>
                  <a:prstClr val="black">
                    <a:tint val="75000"/>
                  </a:prstClr>
                </a:solidFill>
              </a:rPr>
              <a:pPr/>
              <a:t>‹#›</a:t>
            </a:fld>
            <a:endParaRPr lang="en-US">
              <a:solidFill>
                <a:prstClr val="black">
                  <a:tint val="75000"/>
                </a:prstClr>
              </a:solidFill>
            </a:endParaRPr>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4"/>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012905018"/>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Lst>
  <p:txStyles>
    <p:titleStyle>
      <a:lvl1pPr algn="ctr" defTabSz="914378" rtl="0" eaLnBrk="1" latinLnBrk="0" hangingPunct="1">
        <a:spcBef>
          <a:spcPct val="0"/>
        </a:spcBef>
        <a:buNone/>
        <a:defRPr sz="3200" kern="1200">
          <a:solidFill>
            <a:schemeClr val="tx1"/>
          </a:solidFill>
          <a:latin typeface="+mj-lt"/>
          <a:ea typeface="+mj-ea"/>
          <a:cs typeface="+mj-cs"/>
        </a:defRPr>
      </a:lvl1pPr>
    </p:titleStyle>
    <p:body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729405" y="622698"/>
            <a:ext cx="5423388" cy="4520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a:spLocks noChangeArrowheads="1"/>
          </p:cNvSpPr>
          <p:nvPr userDrawn="1"/>
        </p:nvSpPr>
        <p:spPr bwMode="auto">
          <a:xfrm>
            <a:off x="0" y="622698"/>
            <a:ext cx="4759569" cy="4520803"/>
          </a:xfrm>
          <a:prstGeom prst="rect">
            <a:avLst/>
          </a:prstGeom>
          <a:solidFill>
            <a:srgbClr val="62C4DD"/>
          </a:solidFill>
          <a:ln>
            <a:noFill/>
          </a:ln>
        </p:spPr>
        <p:txBody>
          <a:bodyPr anchor="ctr"/>
          <a:lstStyle>
            <a:lvl1pPr eaLnBrk="0" hangingPunct="0">
              <a:defRPr sz="2100" b="1">
                <a:solidFill>
                  <a:srgbClr val="00468C"/>
                </a:solidFill>
                <a:latin typeface="Arial" charset="0"/>
              </a:defRPr>
            </a:lvl1pPr>
            <a:lvl2pPr marL="742950" indent="-285750" eaLnBrk="0" hangingPunct="0">
              <a:defRPr sz="2100" b="1">
                <a:solidFill>
                  <a:srgbClr val="00468C"/>
                </a:solidFill>
                <a:latin typeface="Arial" charset="0"/>
              </a:defRPr>
            </a:lvl2pPr>
            <a:lvl3pPr marL="1143000" indent="-228600" eaLnBrk="0" hangingPunct="0">
              <a:defRPr sz="2100" b="1">
                <a:solidFill>
                  <a:srgbClr val="00468C"/>
                </a:solidFill>
                <a:latin typeface="Arial" charset="0"/>
              </a:defRPr>
            </a:lvl3pPr>
            <a:lvl4pPr marL="1600200" indent="-228600" eaLnBrk="0" hangingPunct="0">
              <a:defRPr sz="2100" b="1">
                <a:solidFill>
                  <a:srgbClr val="00468C"/>
                </a:solidFill>
                <a:latin typeface="Arial" charset="0"/>
              </a:defRPr>
            </a:lvl4pPr>
            <a:lvl5pPr marL="2057400" indent="-228600" eaLnBrk="0" hangingPunct="0">
              <a:defRPr sz="2100" b="1">
                <a:solidFill>
                  <a:srgbClr val="00468C"/>
                </a:solidFill>
                <a:latin typeface="Arial" charset="0"/>
              </a:defRPr>
            </a:lvl5pPr>
            <a:lvl6pPr marL="2514600" indent="-228600" algn="r" eaLnBrk="0" fontAlgn="base" hangingPunct="0">
              <a:spcBef>
                <a:spcPct val="0"/>
              </a:spcBef>
              <a:spcAft>
                <a:spcPct val="0"/>
              </a:spcAft>
              <a:defRPr sz="2100" b="1">
                <a:solidFill>
                  <a:srgbClr val="00468C"/>
                </a:solidFill>
                <a:latin typeface="Arial" charset="0"/>
              </a:defRPr>
            </a:lvl6pPr>
            <a:lvl7pPr marL="2971800" indent="-228600" algn="r" eaLnBrk="0" fontAlgn="base" hangingPunct="0">
              <a:spcBef>
                <a:spcPct val="0"/>
              </a:spcBef>
              <a:spcAft>
                <a:spcPct val="0"/>
              </a:spcAft>
              <a:defRPr sz="2100" b="1">
                <a:solidFill>
                  <a:srgbClr val="00468C"/>
                </a:solidFill>
                <a:latin typeface="Arial" charset="0"/>
              </a:defRPr>
            </a:lvl7pPr>
            <a:lvl8pPr marL="3429000" indent="-228600" algn="r" eaLnBrk="0" fontAlgn="base" hangingPunct="0">
              <a:spcBef>
                <a:spcPct val="0"/>
              </a:spcBef>
              <a:spcAft>
                <a:spcPct val="0"/>
              </a:spcAft>
              <a:defRPr sz="2100" b="1">
                <a:solidFill>
                  <a:srgbClr val="00468C"/>
                </a:solidFill>
                <a:latin typeface="Arial" charset="0"/>
              </a:defRPr>
            </a:lvl8pPr>
            <a:lvl9pPr marL="3886200" indent="-228600" algn="r" eaLnBrk="0" fontAlgn="base" hangingPunct="0">
              <a:spcBef>
                <a:spcPct val="0"/>
              </a:spcBef>
              <a:spcAft>
                <a:spcPct val="0"/>
              </a:spcAft>
              <a:defRPr sz="2100" b="1">
                <a:solidFill>
                  <a:srgbClr val="00468C"/>
                </a:solidFill>
                <a:latin typeface="Arial" charset="0"/>
              </a:defRPr>
            </a:lvl9pPr>
          </a:lstStyle>
          <a:p>
            <a:pPr algn="r" eaLnBrk="1" fontAlgn="base" hangingPunct="1">
              <a:spcBef>
                <a:spcPct val="0"/>
              </a:spcBef>
              <a:spcAft>
                <a:spcPct val="0"/>
              </a:spcAft>
              <a:defRPr/>
            </a:pPr>
            <a:endParaRPr lang="en-GB" altLang="en-US" sz="1575"/>
          </a:p>
        </p:txBody>
      </p:sp>
      <p:sp>
        <p:nvSpPr>
          <p:cNvPr id="7" name="Rectangle 6"/>
          <p:cNvSpPr>
            <a:spLocks noChangeArrowheads="1"/>
          </p:cNvSpPr>
          <p:nvPr userDrawn="1"/>
        </p:nvSpPr>
        <p:spPr bwMode="auto">
          <a:xfrm>
            <a:off x="2365930" y="622698"/>
            <a:ext cx="2400536" cy="4520803"/>
          </a:xfrm>
          <a:prstGeom prst="rect">
            <a:avLst/>
          </a:prstGeom>
          <a:solidFill>
            <a:srgbClr val="941333"/>
          </a:solidFill>
          <a:ln>
            <a:noFill/>
          </a:ln>
        </p:spPr>
        <p:txBody>
          <a:bodyPr anchor="ctr"/>
          <a:lstStyle>
            <a:lvl1pPr eaLnBrk="0" hangingPunct="0">
              <a:defRPr sz="2100" b="1">
                <a:solidFill>
                  <a:srgbClr val="00468C"/>
                </a:solidFill>
                <a:latin typeface="Arial" charset="0"/>
              </a:defRPr>
            </a:lvl1pPr>
            <a:lvl2pPr marL="742950" indent="-285750" eaLnBrk="0" hangingPunct="0">
              <a:defRPr sz="2100" b="1">
                <a:solidFill>
                  <a:srgbClr val="00468C"/>
                </a:solidFill>
                <a:latin typeface="Arial" charset="0"/>
              </a:defRPr>
            </a:lvl2pPr>
            <a:lvl3pPr marL="1143000" indent="-228600" eaLnBrk="0" hangingPunct="0">
              <a:defRPr sz="2100" b="1">
                <a:solidFill>
                  <a:srgbClr val="00468C"/>
                </a:solidFill>
                <a:latin typeface="Arial" charset="0"/>
              </a:defRPr>
            </a:lvl3pPr>
            <a:lvl4pPr marL="1600200" indent="-228600" eaLnBrk="0" hangingPunct="0">
              <a:defRPr sz="2100" b="1">
                <a:solidFill>
                  <a:srgbClr val="00468C"/>
                </a:solidFill>
                <a:latin typeface="Arial" charset="0"/>
              </a:defRPr>
            </a:lvl4pPr>
            <a:lvl5pPr marL="2057400" indent="-228600" eaLnBrk="0" hangingPunct="0">
              <a:defRPr sz="2100" b="1">
                <a:solidFill>
                  <a:srgbClr val="00468C"/>
                </a:solidFill>
                <a:latin typeface="Arial" charset="0"/>
              </a:defRPr>
            </a:lvl5pPr>
            <a:lvl6pPr marL="2514600" indent="-228600" algn="r" eaLnBrk="0" fontAlgn="base" hangingPunct="0">
              <a:spcBef>
                <a:spcPct val="0"/>
              </a:spcBef>
              <a:spcAft>
                <a:spcPct val="0"/>
              </a:spcAft>
              <a:defRPr sz="2100" b="1">
                <a:solidFill>
                  <a:srgbClr val="00468C"/>
                </a:solidFill>
                <a:latin typeface="Arial" charset="0"/>
              </a:defRPr>
            </a:lvl6pPr>
            <a:lvl7pPr marL="2971800" indent="-228600" algn="r" eaLnBrk="0" fontAlgn="base" hangingPunct="0">
              <a:spcBef>
                <a:spcPct val="0"/>
              </a:spcBef>
              <a:spcAft>
                <a:spcPct val="0"/>
              </a:spcAft>
              <a:defRPr sz="2100" b="1">
                <a:solidFill>
                  <a:srgbClr val="00468C"/>
                </a:solidFill>
                <a:latin typeface="Arial" charset="0"/>
              </a:defRPr>
            </a:lvl7pPr>
            <a:lvl8pPr marL="3429000" indent="-228600" algn="r" eaLnBrk="0" fontAlgn="base" hangingPunct="0">
              <a:spcBef>
                <a:spcPct val="0"/>
              </a:spcBef>
              <a:spcAft>
                <a:spcPct val="0"/>
              </a:spcAft>
              <a:defRPr sz="2100" b="1">
                <a:solidFill>
                  <a:srgbClr val="00468C"/>
                </a:solidFill>
                <a:latin typeface="Arial" charset="0"/>
              </a:defRPr>
            </a:lvl8pPr>
            <a:lvl9pPr marL="3886200" indent="-228600" algn="r" eaLnBrk="0" fontAlgn="base" hangingPunct="0">
              <a:spcBef>
                <a:spcPct val="0"/>
              </a:spcBef>
              <a:spcAft>
                <a:spcPct val="0"/>
              </a:spcAft>
              <a:defRPr sz="2100" b="1">
                <a:solidFill>
                  <a:srgbClr val="00468C"/>
                </a:solidFill>
                <a:latin typeface="Arial" charset="0"/>
              </a:defRPr>
            </a:lvl9pPr>
          </a:lstStyle>
          <a:p>
            <a:pPr algn="r" eaLnBrk="1" fontAlgn="base" hangingPunct="1">
              <a:spcBef>
                <a:spcPct val="0"/>
              </a:spcBef>
              <a:spcAft>
                <a:spcPct val="0"/>
              </a:spcAft>
              <a:defRPr/>
            </a:pPr>
            <a:endParaRPr lang="en-GB" altLang="en-US" sz="1575"/>
          </a:p>
        </p:txBody>
      </p:sp>
      <p:pic>
        <p:nvPicPr>
          <p:cNvPr id="8" name="Picture 7"/>
          <p:cNvPicPr>
            <a:picLocks noChangeAspect="1"/>
          </p:cNvPicPr>
          <p:nvPr userDrawn="1"/>
        </p:nvPicPr>
        <p:blipFill rotWithShape="1">
          <a:blip r:embed="rId4" cstate="email">
            <a:extLst>
              <a:ext uri="{28A0092B-C50C-407E-A947-70E740481C1C}">
                <a14:useLocalDpi xmlns:a14="http://schemas.microsoft.com/office/drawing/2010/main" val="0"/>
              </a:ext>
            </a:extLst>
          </a:blip>
          <a:srcRect l="55926" r="11681"/>
          <a:stretch/>
        </p:blipFill>
        <p:spPr bwMode="auto">
          <a:xfrm>
            <a:off x="7043028" y="622698"/>
            <a:ext cx="2100972" cy="4520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6"/>
          <p:cNvPicPr>
            <a:picLocks noChangeAspect="1"/>
          </p:cNvPicPr>
          <p:nvPr userDrawn="1"/>
        </p:nvPicPr>
        <p:blipFill>
          <a:blip r:embed="rId5" cstate="email">
            <a:extLst>
              <a:ext uri="{28A0092B-C50C-407E-A947-70E740481C1C}">
                <a14:useLocalDpi xmlns:a14="http://schemas.microsoft.com/office/drawing/2010/main" val="0"/>
              </a:ext>
            </a:extLst>
          </a:blip>
          <a:srcRect/>
          <a:stretch>
            <a:fillRect/>
          </a:stretch>
        </p:blipFill>
        <p:spPr bwMode="auto">
          <a:xfrm>
            <a:off x="5706791" y="4364390"/>
            <a:ext cx="2511669" cy="747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9" name="Picture 4"/>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919904" y="89297"/>
            <a:ext cx="1324708" cy="747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0" name="Rectangle 2"/>
          <p:cNvSpPr>
            <a:spLocks noGrp="1" noChangeArrowheads="1"/>
          </p:cNvSpPr>
          <p:nvPr>
            <p:ph type="title"/>
          </p:nvPr>
        </p:nvSpPr>
        <p:spPr bwMode="auto">
          <a:xfrm>
            <a:off x="584689" y="2263379"/>
            <a:ext cx="3783623" cy="619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Tree>
    <p:extLst>
      <p:ext uri="{BB962C8B-B14F-4D97-AF65-F5344CB8AC3E}">
        <p14:creationId xmlns:p14="http://schemas.microsoft.com/office/powerpoint/2010/main" val="637464015"/>
      </p:ext>
    </p:extLst>
  </p:cSld>
  <p:clrMap bg1="lt1" tx1="dk1" bg2="lt2" tx2="dk2" accent1="accent1" accent2="accent2" accent3="accent3" accent4="accent4" accent5="accent5" accent6="accent6" hlink="hlink" folHlink="folHlink"/>
  <p:sldLayoutIdLst>
    <p:sldLayoutId id="2147483841" r:id="rId1"/>
  </p:sldLayoutIdLst>
  <p:hf hdr="0"/>
  <p:txStyles>
    <p:titleStyle>
      <a:lvl1pPr algn="ctr" rtl="0" eaLnBrk="0" fontAlgn="base" hangingPunct="0">
        <a:spcBef>
          <a:spcPct val="0"/>
        </a:spcBef>
        <a:spcAft>
          <a:spcPct val="0"/>
        </a:spcAft>
        <a:defRPr sz="2400" b="1">
          <a:solidFill>
            <a:schemeClr val="bg1"/>
          </a:solidFill>
          <a:latin typeface="PF Square Sans Pro" charset="0"/>
          <a:ea typeface="PF Square Sans Pro" charset="0"/>
          <a:cs typeface="PF Square Sans Pro" charset="0"/>
        </a:defRPr>
      </a:lvl1pPr>
      <a:lvl2pPr algn="ctr" rtl="0" eaLnBrk="0" fontAlgn="base" hangingPunct="0">
        <a:spcBef>
          <a:spcPct val="0"/>
        </a:spcBef>
        <a:spcAft>
          <a:spcPct val="0"/>
        </a:spcAft>
        <a:defRPr sz="2400" b="1">
          <a:solidFill>
            <a:schemeClr val="bg1"/>
          </a:solidFill>
          <a:latin typeface="Arial" charset="0"/>
        </a:defRPr>
      </a:lvl2pPr>
      <a:lvl3pPr algn="ctr" rtl="0" eaLnBrk="0" fontAlgn="base" hangingPunct="0">
        <a:spcBef>
          <a:spcPct val="0"/>
        </a:spcBef>
        <a:spcAft>
          <a:spcPct val="0"/>
        </a:spcAft>
        <a:defRPr sz="2400" b="1">
          <a:solidFill>
            <a:schemeClr val="bg1"/>
          </a:solidFill>
          <a:latin typeface="Arial" charset="0"/>
        </a:defRPr>
      </a:lvl3pPr>
      <a:lvl4pPr algn="ctr" rtl="0" eaLnBrk="0" fontAlgn="base" hangingPunct="0">
        <a:spcBef>
          <a:spcPct val="0"/>
        </a:spcBef>
        <a:spcAft>
          <a:spcPct val="0"/>
        </a:spcAft>
        <a:defRPr sz="2400" b="1">
          <a:solidFill>
            <a:schemeClr val="bg1"/>
          </a:solidFill>
          <a:latin typeface="Arial" charset="0"/>
        </a:defRPr>
      </a:lvl4pPr>
      <a:lvl5pPr algn="ctr" rtl="0" eaLnBrk="0" fontAlgn="base" hangingPunct="0">
        <a:spcBef>
          <a:spcPct val="0"/>
        </a:spcBef>
        <a:spcAft>
          <a:spcPct val="0"/>
        </a:spcAft>
        <a:defRPr sz="2400" b="1">
          <a:solidFill>
            <a:schemeClr val="bg1"/>
          </a:solidFill>
          <a:latin typeface="Arial" charset="0"/>
        </a:defRPr>
      </a:lvl5pPr>
      <a:lvl6pPr marL="342900" algn="ctr" rtl="0" fontAlgn="base">
        <a:spcBef>
          <a:spcPct val="0"/>
        </a:spcBef>
        <a:spcAft>
          <a:spcPct val="0"/>
        </a:spcAft>
        <a:defRPr sz="1425" b="1">
          <a:solidFill>
            <a:srgbClr val="00468C"/>
          </a:solidFill>
          <a:latin typeface="Arial" charset="0"/>
        </a:defRPr>
      </a:lvl6pPr>
      <a:lvl7pPr marL="685800" algn="ctr" rtl="0" fontAlgn="base">
        <a:spcBef>
          <a:spcPct val="0"/>
        </a:spcBef>
        <a:spcAft>
          <a:spcPct val="0"/>
        </a:spcAft>
        <a:defRPr sz="1425" b="1">
          <a:solidFill>
            <a:srgbClr val="00468C"/>
          </a:solidFill>
          <a:latin typeface="Arial" charset="0"/>
        </a:defRPr>
      </a:lvl7pPr>
      <a:lvl8pPr marL="1028700" algn="ctr" rtl="0" fontAlgn="base">
        <a:spcBef>
          <a:spcPct val="0"/>
        </a:spcBef>
        <a:spcAft>
          <a:spcPct val="0"/>
        </a:spcAft>
        <a:defRPr sz="1425" b="1">
          <a:solidFill>
            <a:srgbClr val="00468C"/>
          </a:solidFill>
          <a:latin typeface="Arial" charset="0"/>
        </a:defRPr>
      </a:lvl8pPr>
      <a:lvl9pPr marL="1371600" algn="ctr" rtl="0" fontAlgn="base">
        <a:spcBef>
          <a:spcPct val="0"/>
        </a:spcBef>
        <a:spcAft>
          <a:spcPct val="0"/>
        </a:spcAft>
        <a:defRPr sz="1425" b="1">
          <a:solidFill>
            <a:srgbClr val="00468C"/>
          </a:solidFill>
          <a:latin typeface="Arial" charset="0"/>
        </a:defRPr>
      </a:lvl9pPr>
    </p:titleStyle>
    <p:bodyStyle>
      <a:lvl1pPr marL="339329" indent="-339329" algn="l" rtl="0" eaLnBrk="0" fontAlgn="base" hangingPunct="0">
        <a:spcBef>
          <a:spcPct val="20000"/>
        </a:spcBef>
        <a:spcAft>
          <a:spcPct val="0"/>
        </a:spcAft>
        <a:buClr>
          <a:srgbClr val="FFC901"/>
        </a:buClr>
        <a:buFont typeface="Wingdings" pitchFamily="2" charset="2"/>
        <a:buChar char="«"/>
        <a:defRPr sz="1425">
          <a:solidFill>
            <a:srgbClr val="00468C"/>
          </a:solidFill>
          <a:latin typeface="+mn-lt"/>
          <a:ea typeface="+mn-ea"/>
          <a:cs typeface="+mn-cs"/>
        </a:defRPr>
      </a:lvl1pPr>
      <a:lvl2pPr marL="603647" indent="-263129" algn="l" rtl="0" eaLnBrk="0" fontAlgn="base" hangingPunct="0">
        <a:spcBef>
          <a:spcPct val="20000"/>
        </a:spcBef>
        <a:spcAft>
          <a:spcPct val="0"/>
        </a:spcAft>
        <a:buFont typeface="Wingdings" pitchFamily="2" charset="2"/>
        <a:buChar char="«"/>
        <a:defRPr>
          <a:solidFill>
            <a:srgbClr val="00468C"/>
          </a:solidFill>
          <a:latin typeface="+mn-lt"/>
        </a:defRPr>
      </a:lvl2pPr>
      <a:lvl3pPr marL="816769" indent="-211931" algn="l" rtl="0" eaLnBrk="0" fontAlgn="base" hangingPunct="0">
        <a:spcBef>
          <a:spcPct val="20000"/>
        </a:spcBef>
        <a:spcAft>
          <a:spcPct val="0"/>
        </a:spcAft>
        <a:buClr>
          <a:srgbClr val="FFC901"/>
        </a:buClr>
        <a:buFont typeface="Wingdings" pitchFamily="2" charset="2"/>
        <a:buChar char="«"/>
        <a:defRPr sz="1275">
          <a:solidFill>
            <a:srgbClr val="00468C"/>
          </a:solidFill>
          <a:latin typeface="+mn-lt"/>
        </a:defRPr>
      </a:lvl3pPr>
      <a:lvl4pPr marL="1016794" indent="-198835" algn="l" rtl="0" eaLnBrk="0" fontAlgn="base" hangingPunct="0">
        <a:spcBef>
          <a:spcPct val="20000"/>
        </a:spcBef>
        <a:spcAft>
          <a:spcPct val="0"/>
        </a:spcAft>
        <a:buFont typeface="Wingdings" pitchFamily="2" charset="2"/>
        <a:buChar char="«"/>
        <a:defRPr sz="1200">
          <a:solidFill>
            <a:srgbClr val="00468C"/>
          </a:solidFill>
          <a:latin typeface="+mn-lt"/>
        </a:defRPr>
      </a:lvl4pPr>
      <a:lvl5pPr marL="1187054" indent="-169069" algn="l" rtl="0" eaLnBrk="0" fontAlgn="base" hangingPunct="0">
        <a:spcBef>
          <a:spcPct val="20000"/>
        </a:spcBef>
        <a:spcAft>
          <a:spcPct val="0"/>
        </a:spcAft>
        <a:buClr>
          <a:srgbClr val="FFC901"/>
        </a:buClr>
        <a:buFont typeface="Wingdings" pitchFamily="2" charset="2"/>
        <a:buChar char="«"/>
        <a:defRPr sz="1125">
          <a:solidFill>
            <a:srgbClr val="00468C"/>
          </a:solidFill>
          <a:latin typeface="+mn-lt"/>
        </a:defRPr>
      </a:lvl5pPr>
      <a:lvl6pPr marL="15299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6pPr>
      <a:lvl7pPr marL="18728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7pPr>
      <a:lvl8pPr marL="22157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8pPr>
      <a:lvl9pPr marL="25586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597461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ChangeArrowheads="1"/>
          </p:cNvSpPr>
          <p:nvPr userDrawn="1"/>
        </p:nvSpPr>
        <p:spPr bwMode="auto">
          <a:xfrm>
            <a:off x="0" y="0"/>
            <a:ext cx="9144000" cy="623888"/>
          </a:xfrm>
          <a:prstGeom prst="rect">
            <a:avLst/>
          </a:prstGeom>
          <a:solidFill>
            <a:srgbClr val="62C4DD"/>
          </a:solidFill>
          <a:ln>
            <a:noFill/>
          </a:ln>
        </p:spPr>
        <p:txBody>
          <a:bodyPr anchor="ctr"/>
          <a:lstStyle>
            <a:lvl1pPr eaLnBrk="0" hangingPunct="0">
              <a:defRPr sz="2100" b="1">
                <a:solidFill>
                  <a:srgbClr val="00468C"/>
                </a:solidFill>
                <a:latin typeface="Arial" charset="0"/>
              </a:defRPr>
            </a:lvl1pPr>
            <a:lvl2pPr marL="742950" indent="-285750" eaLnBrk="0" hangingPunct="0">
              <a:defRPr sz="2100" b="1">
                <a:solidFill>
                  <a:srgbClr val="00468C"/>
                </a:solidFill>
                <a:latin typeface="Arial" charset="0"/>
              </a:defRPr>
            </a:lvl2pPr>
            <a:lvl3pPr marL="1143000" indent="-228600" eaLnBrk="0" hangingPunct="0">
              <a:defRPr sz="2100" b="1">
                <a:solidFill>
                  <a:srgbClr val="00468C"/>
                </a:solidFill>
                <a:latin typeface="Arial" charset="0"/>
              </a:defRPr>
            </a:lvl3pPr>
            <a:lvl4pPr marL="1600200" indent="-228600" eaLnBrk="0" hangingPunct="0">
              <a:defRPr sz="2100" b="1">
                <a:solidFill>
                  <a:srgbClr val="00468C"/>
                </a:solidFill>
                <a:latin typeface="Arial" charset="0"/>
              </a:defRPr>
            </a:lvl4pPr>
            <a:lvl5pPr marL="2057400" indent="-228600" eaLnBrk="0" hangingPunct="0">
              <a:defRPr sz="2100" b="1">
                <a:solidFill>
                  <a:srgbClr val="00468C"/>
                </a:solidFill>
                <a:latin typeface="Arial" charset="0"/>
              </a:defRPr>
            </a:lvl5pPr>
            <a:lvl6pPr marL="2514600" indent="-228600" algn="r" eaLnBrk="0" fontAlgn="base" hangingPunct="0">
              <a:spcBef>
                <a:spcPct val="0"/>
              </a:spcBef>
              <a:spcAft>
                <a:spcPct val="0"/>
              </a:spcAft>
              <a:defRPr sz="2100" b="1">
                <a:solidFill>
                  <a:srgbClr val="00468C"/>
                </a:solidFill>
                <a:latin typeface="Arial" charset="0"/>
              </a:defRPr>
            </a:lvl6pPr>
            <a:lvl7pPr marL="2971800" indent="-228600" algn="r" eaLnBrk="0" fontAlgn="base" hangingPunct="0">
              <a:spcBef>
                <a:spcPct val="0"/>
              </a:spcBef>
              <a:spcAft>
                <a:spcPct val="0"/>
              </a:spcAft>
              <a:defRPr sz="2100" b="1">
                <a:solidFill>
                  <a:srgbClr val="00468C"/>
                </a:solidFill>
                <a:latin typeface="Arial" charset="0"/>
              </a:defRPr>
            </a:lvl7pPr>
            <a:lvl8pPr marL="3429000" indent="-228600" algn="r" eaLnBrk="0" fontAlgn="base" hangingPunct="0">
              <a:spcBef>
                <a:spcPct val="0"/>
              </a:spcBef>
              <a:spcAft>
                <a:spcPct val="0"/>
              </a:spcAft>
              <a:defRPr sz="2100" b="1">
                <a:solidFill>
                  <a:srgbClr val="00468C"/>
                </a:solidFill>
                <a:latin typeface="Arial" charset="0"/>
              </a:defRPr>
            </a:lvl8pPr>
            <a:lvl9pPr marL="3886200" indent="-228600" algn="r" eaLnBrk="0" fontAlgn="base" hangingPunct="0">
              <a:spcBef>
                <a:spcPct val="0"/>
              </a:spcBef>
              <a:spcAft>
                <a:spcPct val="0"/>
              </a:spcAft>
              <a:defRPr sz="2100" b="1">
                <a:solidFill>
                  <a:srgbClr val="00468C"/>
                </a:solidFill>
                <a:latin typeface="Arial" charset="0"/>
              </a:defRPr>
            </a:lvl9pPr>
          </a:lstStyle>
          <a:p>
            <a:pPr algn="r" eaLnBrk="1" fontAlgn="base" hangingPunct="1">
              <a:spcBef>
                <a:spcPct val="0"/>
              </a:spcBef>
              <a:spcAft>
                <a:spcPct val="0"/>
              </a:spcAft>
              <a:defRPr/>
            </a:pPr>
            <a:endParaRPr lang="en-GB" altLang="en-US" sz="1575"/>
          </a:p>
        </p:txBody>
      </p:sp>
      <p:sp>
        <p:nvSpPr>
          <p:cNvPr id="2051" name="Rectangle 3"/>
          <p:cNvSpPr>
            <a:spLocks noGrp="1" noChangeArrowheads="1"/>
          </p:cNvSpPr>
          <p:nvPr>
            <p:ph type="body" idx="1"/>
          </p:nvPr>
        </p:nvSpPr>
        <p:spPr bwMode="auto">
          <a:xfrm>
            <a:off x="662354" y="1653779"/>
            <a:ext cx="7998069" cy="30968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2052" name="Rectangle 2"/>
          <p:cNvSpPr>
            <a:spLocks noGrp="1" noChangeArrowheads="1"/>
          </p:cNvSpPr>
          <p:nvPr>
            <p:ph type="title"/>
          </p:nvPr>
        </p:nvSpPr>
        <p:spPr bwMode="auto">
          <a:xfrm>
            <a:off x="662354" y="833438"/>
            <a:ext cx="7998069" cy="619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2053" name="Line 9"/>
          <p:cNvSpPr>
            <a:spLocks noChangeShapeType="1"/>
          </p:cNvSpPr>
          <p:nvPr userDrawn="1"/>
        </p:nvSpPr>
        <p:spPr bwMode="auto">
          <a:xfrm>
            <a:off x="8579827" y="5036344"/>
            <a:ext cx="0" cy="92869"/>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wrap="none" lIns="0" tIns="0" rIns="0" bIns="0" anchor="ctr">
            <a:spAutoFit/>
          </a:bodyPr>
          <a:lstStyle/>
          <a:p>
            <a:pPr algn="r" fontAlgn="base">
              <a:spcBef>
                <a:spcPct val="0"/>
              </a:spcBef>
              <a:spcAft>
                <a:spcPct val="0"/>
              </a:spcAft>
            </a:pPr>
            <a:endParaRPr lang="en-GB" sz="1575" b="1">
              <a:solidFill>
                <a:srgbClr val="00468C"/>
              </a:solidFill>
            </a:endParaRPr>
          </a:p>
        </p:txBody>
      </p:sp>
      <p:pic>
        <p:nvPicPr>
          <p:cNvPr id="2054" name="Picture 11"/>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3594589" y="113110"/>
            <a:ext cx="1935773" cy="4119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1"/>
          <p:cNvSpPr>
            <a:spLocks noChangeArrowheads="1"/>
          </p:cNvSpPr>
          <p:nvPr userDrawn="1"/>
        </p:nvSpPr>
        <p:spPr bwMode="auto">
          <a:xfrm>
            <a:off x="4312627" y="4939903"/>
            <a:ext cx="485042" cy="203597"/>
          </a:xfrm>
          <a:prstGeom prst="rect">
            <a:avLst/>
          </a:prstGeom>
          <a:solidFill>
            <a:srgbClr val="62C4DD"/>
          </a:solidFill>
          <a:ln>
            <a:noFill/>
          </a:ln>
        </p:spPr>
        <p:txBody>
          <a:bodyPr anchor="ctr"/>
          <a:lstStyle>
            <a:lvl1pPr eaLnBrk="0" hangingPunct="0">
              <a:defRPr sz="2100" b="1">
                <a:solidFill>
                  <a:srgbClr val="00468C"/>
                </a:solidFill>
                <a:latin typeface="Arial" charset="0"/>
              </a:defRPr>
            </a:lvl1pPr>
            <a:lvl2pPr marL="742950" indent="-285750" eaLnBrk="0" hangingPunct="0">
              <a:defRPr sz="2100" b="1">
                <a:solidFill>
                  <a:srgbClr val="00468C"/>
                </a:solidFill>
                <a:latin typeface="Arial" charset="0"/>
              </a:defRPr>
            </a:lvl2pPr>
            <a:lvl3pPr marL="1143000" indent="-228600" eaLnBrk="0" hangingPunct="0">
              <a:defRPr sz="2100" b="1">
                <a:solidFill>
                  <a:srgbClr val="00468C"/>
                </a:solidFill>
                <a:latin typeface="Arial" charset="0"/>
              </a:defRPr>
            </a:lvl3pPr>
            <a:lvl4pPr marL="1600200" indent="-228600" eaLnBrk="0" hangingPunct="0">
              <a:defRPr sz="2100" b="1">
                <a:solidFill>
                  <a:srgbClr val="00468C"/>
                </a:solidFill>
                <a:latin typeface="Arial" charset="0"/>
              </a:defRPr>
            </a:lvl4pPr>
            <a:lvl5pPr marL="2057400" indent="-228600" eaLnBrk="0" hangingPunct="0">
              <a:defRPr sz="2100" b="1">
                <a:solidFill>
                  <a:srgbClr val="00468C"/>
                </a:solidFill>
                <a:latin typeface="Arial" charset="0"/>
              </a:defRPr>
            </a:lvl5pPr>
            <a:lvl6pPr marL="2514600" indent="-228600" algn="r" eaLnBrk="0" fontAlgn="base" hangingPunct="0">
              <a:spcBef>
                <a:spcPct val="0"/>
              </a:spcBef>
              <a:spcAft>
                <a:spcPct val="0"/>
              </a:spcAft>
              <a:defRPr sz="2100" b="1">
                <a:solidFill>
                  <a:srgbClr val="00468C"/>
                </a:solidFill>
                <a:latin typeface="Arial" charset="0"/>
              </a:defRPr>
            </a:lvl6pPr>
            <a:lvl7pPr marL="2971800" indent="-228600" algn="r" eaLnBrk="0" fontAlgn="base" hangingPunct="0">
              <a:spcBef>
                <a:spcPct val="0"/>
              </a:spcBef>
              <a:spcAft>
                <a:spcPct val="0"/>
              </a:spcAft>
              <a:defRPr sz="2100" b="1">
                <a:solidFill>
                  <a:srgbClr val="00468C"/>
                </a:solidFill>
                <a:latin typeface="Arial" charset="0"/>
              </a:defRPr>
            </a:lvl7pPr>
            <a:lvl8pPr marL="3429000" indent="-228600" algn="r" eaLnBrk="0" fontAlgn="base" hangingPunct="0">
              <a:spcBef>
                <a:spcPct val="0"/>
              </a:spcBef>
              <a:spcAft>
                <a:spcPct val="0"/>
              </a:spcAft>
              <a:defRPr sz="2100" b="1">
                <a:solidFill>
                  <a:srgbClr val="00468C"/>
                </a:solidFill>
                <a:latin typeface="Arial" charset="0"/>
              </a:defRPr>
            </a:lvl8pPr>
            <a:lvl9pPr marL="3886200" indent="-228600" algn="r" eaLnBrk="0" fontAlgn="base" hangingPunct="0">
              <a:spcBef>
                <a:spcPct val="0"/>
              </a:spcBef>
              <a:spcAft>
                <a:spcPct val="0"/>
              </a:spcAft>
              <a:defRPr sz="2100" b="1">
                <a:solidFill>
                  <a:srgbClr val="00468C"/>
                </a:solidFill>
                <a:latin typeface="Arial" charset="0"/>
              </a:defRPr>
            </a:lvl9pPr>
          </a:lstStyle>
          <a:p>
            <a:pPr algn="r" eaLnBrk="1" fontAlgn="base" hangingPunct="1">
              <a:spcBef>
                <a:spcPct val="0"/>
              </a:spcBef>
              <a:spcAft>
                <a:spcPct val="0"/>
              </a:spcAft>
              <a:defRPr/>
            </a:pPr>
            <a:endParaRPr lang="en-GB" altLang="en-US" sz="1575"/>
          </a:p>
        </p:txBody>
      </p:sp>
      <p:pic>
        <p:nvPicPr>
          <p:cNvPr id="2056" name="Picture 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 Box 6"/>
          <p:cNvSpPr txBox="1">
            <a:spLocks noGrp="1" noChangeArrowheads="1"/>
          </p:cNvSpPr>
          <p:nvPr>
            <p:ph type="sldNum" sz="quarter" idx="4"/>
          </p:nvPr>
        </p:nvSpPr>
        <p:spPr>
          <a:xfrm>
            <a:off x="3859968" y="4923021"/>
            <a:ext cx="1380881" cy="197100"/>
          </a:xfrm>
          <a:prstGeom prst="rect">
            <a:avLst/>
          </a:prstGeom>
          <a:ln/>
        </p:spPr>
        <p:txBody>
          <a:bodyPr/>
          <a:lstStyle>
            <a:lvl1pPr algn="ctr">
              <a:defRPr sz="1050">
                <a:solidFill>
                  <a:schemeClr val="bg1"/>
                </a:solidFill>
                <a:latin typeface="PF Square Sans Pro" charset="0"/>
                <a:ea typeface="PF Square Sans Pro" charset="0"/>
                <a:cs typeface="PF Square Sans Pro" charset="0"/>
              </a:defRPr>
            </a:lvl1pPr>
          </a:lstStyle>
          <a:p>
            <a:pPr fontAlgn="base">
              <a:spcBef>
                <a:spcPct val="0"/>
              </a:spcBef>
              <a:spcAft>
                <a:spcPct val="0"/>
              </a:spcAft>
            </a:pPr>
            <a:fld id="{4D040BB9-1E30-A94E-9D02-07598F62FC8A}" type="slidenum">
              <a:rPr lang="en-US" b="1" smtClean="0">
                <a:solidFill>
                  <a:srgbClr val="FFFFFF"/>
                </a:solidFill>
              </a:rPr>
              <a:pPr fontAlgn="base">
                <a:spcBef>
                  <a:spcPct val="0"/>
                </a:spcBef>
                <a:spcAft>
                  <a:spcPct val="0"/>
                </a:spcAft>
              </a:pPr>
              <a:t>‹#›</a:t>
            </a:fld>
            <a:endParaRPr lang="en-US" b="1" dirty="0">
              <a:solidFill>
                <a:srgbClr val="FFFFFF"/>
              </a:solidFill>
            </a:endParaRPr>
          </a:p>
        </p:txBody>
      </p:sp>
      <p:pic>
        <p:nvPicPr>
          <p:cNvPr id="10" name="Picture 9" descr="2014_Editable_ECMWF_Master_Logo_white_NS_.png"/>
          <p:cNvPicPr>
            <a:picLocks noChangeAspect="1"/>
          </p:cNvPicPr>
          <p:nvPr userDrawn="1"/>
        </p:nvPicPr>
        <p:blipFill rotWithShape="1">
          <a:blip r:embed="rId14" cstate="print"/>
          <a:srcRect t="-1" b="-2824"/>
          <a:stretch/>
        </p:blipFill>
        <p:spPr bwMode="auto">
          <a:xfrm>
            <a:off x="401299" y="4928520"/>
            <a:ext cx="1109675" cy="192359"/>
          </a:xfrm>
          <a:prstGeom prst="rect">
            <a:avLst/>
          </a:prstGeom>
          <a:noFill/>
          <a:ln w="9525">
            <a:noFill/>
            <a:miter lim="800000"/>
            <a:headEnd/>
            <a:tailEnd/>
          </a:ln>
        </p:spPr>
      </p:pic>
      <p:sp>
        <p:nvSpPr>
          <p:cNvPr id="2" name="Rectangle 1"/>
          <p:cNvSpPr/>
          <p:nvPr userDrawn="1"/>
        </p:nvSpPr>
        <p:spPr bwMode="auto">
          <a:xfrm>
            <a:off x="677075" y="5091024"/>
            <a:ext cx="848621" cy="37829"/>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8580" tIns="34290" rIns="68580" bIns="34290" numCol="1" rtlCol="0" anchor="ctr" anchorCtr="0" compatLnSpc="1">
            <a:prstTxWarp prst="textNoShape">
              <a:avLst/>
            </a:prstTxWarp>
          </a:bodyPr>
          <a:lstStyle/>
          <a:p>
            <a:pPr algn="r" fontAlgn="base">
              <a:spcBef>
                <a:spcPct val="0"/>
              </a:spcBef>
              <a:spcAft>
                <a:spcPct val="0"/>
              </a:spcAft>
            </a:pPr>
            <a:endParaRPr lang="en-US" sz="1575" b="1">
              <a:solidFill>
                <a:srgbClr val="00468C"/>
              </a:solidFill>
            </a:endParaRPr>
          </a:p>
        </p:txBody>
      </p:sp>
      <p:sp>
        <p:nvSpPr>
          <p:cNvPr id="13" name="TextBox 12"/>
          <p:cNvSpPr txBox="1"/>
          <p:nvPr userDrawn="1"/>
        </p:nvSpPr>
        <p:spPr>
          <a:xfrm>
            <a:off x="5632924" y="82120"/>
            <a:ext cx="2265080" cy="507831"/>
          </a:xfrm>
          <a:prstGeom prst="rect">
            <a:avLst/>
          </a:prstGeom>
          <a:noFill/>
        </p:spPr>
        <p:txBody>
          <a:bodyPr wrap="square" rtlCol="0">
            <a:spAutoFit/>
          </a:bodyPr>
          <a:lstStyle/>
          <a:p>
            <a:pPr algn="r" fontAlgn="base">
              <a:spcBef>
                <a:spcPct val="0"/>
              </a:spcBef>
              <a:spcAft>
                <a:spcPct val="0"/>
              </a:spcAft>
            </a:pPr>
            <a:r>
              <a:rPr lang="en-GB" sz="1350" b="1" dirty="0">
                <a:solidFill>
                  <a:srgbClr val="FFFFFF"/>
                </a:solidFill>
                <a:latin typeface="PF Square Sans Pro" charset="0"/>
                <a:ea typeface="PF Square Sans Pro" charset="0"/>
                <a:cs typeface="PF Square Sans Pro" charset="0"/>
              </a:rPr>
              <a:t>Copernicus Atmosphere  Monitoring Service</a:t>
            </a:r>
            <a:endParaRPr lang="en-US" sz="1350" b="1" dirty="0">
              <a:solidFill>
                <a:srgbClr val="FFFFFF"/>
              </a:solidFill>
            </a:endParaRPr>
          </a:p>
        </p:txBody>
      </p:sp>
      <p:pic>
        <p:nvPicPr>
          <p:cNvPr id="14" name="Picture 13"/>
          <p:cNvPicPr>
            <a:picLocks noChangeAspect="1"/>
          </p:cNvPicPr>
          <p:nvPr userDrawn="1"/>
        </p:nvPicPr>
        <p:blipFill rotWithShape="1">
          <a:blip r:embed="rId15" cstate="print">
            <a:biLevel thresh="50000"/>
            <a:extLst>
              <a:ext uri="{28A0092B-C50C-407E-A947-70E740481C1C}">
                <a14:useLocalDpi xmlns:a14="http://schemas.microsoft.com/office/drawing/2010/main" val="0"/>
              </a:ext>
            </a:extLst>
          </a:blip>
          <a:srcRect l="707" t="3052" r="-707" b="5199"/>
          <a:stretch/>
        </p:blipFill>
        <p:spPr>
          <a:xfrm>
            <a:off x="8195422" y="67936"/>
            <a:ext cx="562710" cy="513000"/>
          </a:xfrm>
          <a:prstGeom prst="rect">
            <a:avLst/>
          </a:prstGeom>
        </p:spPr>
      </p:pic>
    </p:spTree>
    <p:extLst>
      <p:ext uri="{BB962C8B-B14F-4D97-AF65-F5344CB8AC3E}">
        <p14:creationId xmlns:p14="http://schemas.microsoft.com/office/powerpoint/2010/main" val="1418910356"/>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Lst>
  <p:hf hdr="0"/>
  <p:txStyles>
    <p:titleStyle>
      <a:lvl1pPr algn="ctr" rtl="0" eaLnBrk="0" fontAlgn="base" hangingPunct="0">
        <a:spcBef>
          <a:spcPct val="0"/>
        </a:spcBef>
        <a:spcAft>
          <a:spcPct val="0"/>
        </a:spcAft>
        <a:defRPr sz="1425" b="1">
          <a:solidFill>
            <a:srgbClr val="00468C"/>
          </a:solidFill>
          <a:latin typeface="+mj-lt"/>
          <a:ea typeface="+mj-ea"/>
          <a:cs typeface="+mj-cs"/>
        </a:defRPr>
      </a:lvl1pPr>
      <a:lvl2pPr algn="ctr" rtl="0" eaLnBrk="0" fontAlgn="base" hangingPunct="0">
        <a:spcBef>
          <a:spcPct val="0"/>
        </a:spcBef>
        <a:spcAft>
          <a:spcPct val="0"/>
        </a:spcAft>
        <a:defRPr sz="1425" b="1">
          <a:solidFill>
            <a:srgbClr val="00468C"/>
          </a:solidFill>
          <a:latin typeface="Arial" charset="0"/>
        </a:defRPr>
      </a:lvl2pPr>
      <a:lvl3pPr algn="ctr" rtl="0" eaLnBrk="0" fontAlgn="base" hangingPunct="0">
        <a:spcBef>
          <a:spcPct val="0"/>
        </a:spcBef>
        <a:spcAft>
          <a:spcPct val="0"/>
        </a:spcAft>
        <a:defRPr sz="1425" b="1">
          <a:solidFill>
            <a:srgbClr val="00468C"/>
          </a:solidFill>
          <a:latin typeface="Arial" charset="0"/>
        </a:defRPr>
      </a:lvl3pPr>
      <a:lvl4pPr algn="ctr" rtl="0" eaLnBrk="0" fontAlgn="base" hangingPunct="0">
        <a:spcBef>
          <a:spcPct val="0"/>
        </a:spcBef>
        <a:spcAft>
          <a:spcPct val="0"/>
        </a:spcAft>
        <a:defRPr sz="1425" b="1">
          <a:solidFill>
            <a:srgbClr val="00468C"/>
          </a:solidFill>
          <a:latin typeface="Arial" charset="0"/>
        </a:defRPr>
      </a:lvl4pPr>
      <a:lvl5pPr algn="ctr" rtl="0" eaLnBrk="0" fontAlgn="base" hangingPunct="0">
        <a:spcBef>
          <a:spcPct val="0"/>
        </a:spcBef>
        <a:spcAft>
          <a:spcPct val="0"/>
        </a:spcAft>
        <a:defRPr sz="1425" b="1">
          <a:solidFill>
            <a:srgbClr val="00468C"/>
          </a:solidFill>
          <a:latin typeface="Arial" charset="0"/>
        </a:defRPr>
      </a:lvl5pPr>
      <a:lvl6pPr marL="342900" algn="ctr" rtl="0" fontAlgn="base">
        <a:spcBef>
          <a:spcPct val="0"/>
        </a:spcBef>
        <a:spcAft>
          <a:spcPct val="0"/>
        </a:spcAft>
        <a:defRPr sz="1425" b="1">
          <a:solidFill>
            <a:srgbClr val="00468C"/>
          </a:solidFill>
          <a:latin typeface="Arial" charset="0"/>
        </a:defRPr>
      </a:lvl6pPr>
      <a:lvl7pPr marL="685800" algn="ctr" rtl="0" fontAlgn="base">
        <a:spcBef>
          <a:spcPct val="0"/>
        </a:spcBef>
        <a:spcAft>
          <a:spcPct val="0"/>
        </a:spcAft>
        <a:defRPr sz="1425" b="1">
          <a:solidFill>
            <a:srgbClr val="00468C"/>
          </a:solidFill>
          <a:latin typeface="Arial" charset="0"/>
        </a:defRPr>
      </a:lvl7pPr>
      <a:lvl8pPr marL="1028700" algn="ctr" rtl="0" fontAlgn="base">
        <a:spcBef>
          <a:spcPct val="0"/>
        </a:spcBef>
        <a:spcAft>
          <a:spcPct val="0"/>
        </a:spcAft>
        <a:defRPr sz="1425" b="1">
          <a:solidFill>
            <a:srgbClr val="00468C"/>
          </a:solidFill>
          <a:latin typeface="Arial" charset="0"/>
        </a:defRPr>
      </a:lvl8pPr>
      <a:lvl9pPr marL="1371600" algn="ctr" rtl="0" fontAlgn="base">
        <a:spcBef>
          <a:spcPct val="0"/>
        </a:spcBef>
        <a:spcAft>
          <a:spcPct val="0"/>
        </a:spcAft>
        <a:defRPr sz="1425" b="1">
          <a:solidFill>
            <a:srgbClr val="00468C"/>
          </a:solidFill>
          <a:latin typeface="Arial" charset="0"/>
        </a:defRPr>
      </a:lvl9pPr>
    </p:titleStyle>
    <p:bodyStyle>
      <a:lvl1pPr marL="339329" indent="-339329" algn="l" rtl="0" eaLnBrk="0" fontAlgn="base" hangingPunct="0">
        <a:spcBef>
          <a:spcPct val="20000"/>
        </a:spcBef>
        <a:spcAft>
          <a:spcPct val="0"/>
        </a:spcAft>
        <a:buClr>
          <a:srgbClr val="FFC901"/>
        </a:buClr>
        <a:buFont typeface="Wingdings" pitchFamily="2" charset="2"/>
        <a:buChar char="«"/>
        <a:defRPr sz="1425">
          <a:solidFill>
            <a:srgbClr val="00468C"/>
          </a:solidFill>
          <a:latin typeface="+mn-lt"/>
          <a:ea typeface="+mn-ea"/>
          <a:cs typeface="+mn-cs"/>
        </a:defRPr>
      </a:lvl1pPr>
      <a:lvl2pPr marL="603647" indent="-263129" algn="l" rtl="0" eaLnBrk="0" fontAlgn="base" hangingPunct="0">
        <a:spcBef>
          <a:spcPct val="20000"/>
        </a:spcBef>
        <a:spcAft>
          <a:spcPct val="0"/>
        </a:spcAft>
        <a:buFont typeface="Wingdings" pitchFamily="2" charset="2"/>
        <a:buChar char="«"/>
        <a:defRPr>
          <a:solidFill>
            <a:srgbClr val="00468C"/>
          </a:solidFill>
          <a:latin typeface="+mn-lt"/>
        </a:defRPr>
      </a:lvl2pPr>
      <a:lvl3pPr marL="816769" indent="-211931" algn="l" rtl="0" eaLnBrk="0" fontAlgn="base" hangingPunct="0">
        <a:spcBef>
          <a:spcPct val="20000"/>
        </a:spcBef>
        <a:spcAft>
          <a:spcPct val="0"/>
        </a:spcAft>
        <a:buClr>
          <a:srgbClr val="FFC901"/>
        </a:buClr>
        <a:buFont typeface="Wingdings" pitchFamily="2" charset="2"/>
        <a:buChar char="«"/>
        <a:defRPr sz="1275">
          <a:solidFill>
            <a:srgbClr val="00468C"/>
          </a:solidFill>
          <a:latin typeface="+mn-lt"/>
        </a:defRPr>
      </a:lvl3pPr>
      <a:lvl4pPr marL="1016794" indent="-198835" algn="l" rtl="0" eaLnBrk="0" fontAlgn="base" hangingPunct="0">
        <a:spcBef>
          <a:spcPct val="20000"/>
        </a:spcBef>
        <a:spcAft>
          <a:spcPct val="0"/>
        </a:spcAft>
        <a:buFont typeface="Wingdings" pitchFamily="2" charset="2"/>
        <a:buChar char="«"/>
        <a:defRPr sz="1200">
          <a:solidFill>
            <a:srgbClr val="00468C"/>
          </a:solidFill>
          <a:latin typeface="+mn-lt"/>
        </a:defRPr>
      </a:lvl4pPr>
      <a:lvl5pPr marL="1187054" indent="-169069" algn="l" rtl="0" eaLnBrk="0" fontAlgn="base" hangingPunct="0">
        <a:spcBef>
          <a:spcPct val="20000"/>
        </a:spcBef>
        <a:spcAft>
          <a:spcPct val="0"/>
        </a:spcAft>
        <a:buClr>
          <a:srgbClr val="FFC901"/>
        </a:buClr>
        <a:buFont typeface="Wingdings" pitchFamily="2" charset="2"/>
        <a:buChar char="«"/>
        <a:defRPr sz="1125">
          <a:solidFill>
            <a:srgbClr val="00468C"/>
          </a:solidFill>
          <a:latin typeface="+mn-lt"/>
        </a:defRPr>
      </a:lvl5pPr>
      <a:lvl6pPr marL="15299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6pPr>
      <a:lvl7pPr marL="18728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7pPr>
      <a:lvl8pPr marL="22157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8pPr>
      <a:lvl9pPr marL="25586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ChangeArrowheads="1"/>
          </p:cNvSpPr>
          <p:nvPr userDrawn="1"/>
        </p:nvSpPr>
        <p:spPr bwMode="auto">
          <a:xfrm>
            <a:off x="0" y="0"/>
            <a:ext cx="9144000" cy="623888"/>
          </a:xfrm>
          <a:prstGeom prst="rect">
            <a:avLst/>
          </a:prstGeom>
          <a:solidFill>
            <a:srgbClr val="941333"/>
          </a:solidFill>
          <a:ln>
            <a:noFill/>
          </a:ln>
        </p:spPr>
        <p:txBody>
          <a:bodyPr anchor="ctr"/>
          <a:lstStyle>
            <a:lvl1pPr eaLnBrk="0" hangingPunct="0">
              <a:defRPr sz="2100" b="1">
                <a:solidFill>
                  <a:srgbClr val="00468C"/>
                </a:solidFill>
                <a:latin typeface="Arial" charset="0"/>
              </a:defRPr>
            </a:lvl1pPr>
            <a:lvl2pPr marL="742950" indent="-285750" eaLnBrk="0" hangingPunct="0">
              <a:defRPr sz="2100" b="1">
                <a:solidFill>
                  <a:srgbClr val="00468C"/>
                </a:solidFill>
                <a:latin typeface="Arial" charset="0"/>
              </a:defRPr>
            </a:lvl2pPr>
            <a:lvl3pPr marL="1143000" indent="-228600" eaLnBrk="0" hangingPunct="0">
              <a:defRPr sz="2100" b="1">
                <a:solidFill>
                  <a:srgbClr val="00468C"/>
                </a:solidFill>
                <a:latin typeface="Arial" charset="0"/>
              </a:defRPr>
            </a:lvl3pPr>
            <a:lvl4pPr marL="1600200" indent="-228600" eaLnBrk="0" hangingPunct="0">
              <a:defRPr sz="2100" b="1">
                <a:solidFill>
                  <a:srgbClr val="00468C"/>
                </a:solidFill>
                <a:latin typeface="Arial" charset="0"/>
              </a:defRPr>
            </a:lvl4pPr>
            <a:lvl5pPr marL="2057400" indent="-228600" eaLnBrk="0" hangingPunct="0">
              <a:defRPr sz="2100" b="1">
                <a:solidFill>
                  <a:srgbClr val="00468C"/>
                </a:solidFill>
                <a:latin typeface="Arial" charset="0"/>
              </a:defRPr>
            </a:lvl5pPr>
            <a:lvl6pPr marL="2514600" indent="-228600" algn="r" eaLnBrk="0" fontAlgn="base" hangingPunct="0">
              <a:spcBef>
                <a:spcPct val="0"/>
              </a:spcBef>
              <a:spcAft>
                <a:spcPct val="0"/>
              </a:spcAft>
              <a:defRPr sz="2100" b="1">
                <a:solidFill>
                  <a:srgbClr val="00468C"/>
                </a:solidFill>
                <a:latin typeface="Arial" charset="0"/>
              </a:defRPr>
            </a:lvl6pPr>
            <a:lvl7pPr marL="2971800" indent="-228600" algn="r" eaLnBrk="0" fontAlgn="base" hangingPunct="0">
              <a:spcBef>
                <a:spcPct val="0"/>
              </a:spcBef>
              <a:spcAft>
                <a:spcPct val="0"/>
              </a:spcAft>
              <a:defRPr sz="2100" b="1">
                <a:solidFill>
                  <a:srgbClr val="00468C"/>
                </a:solidFill>
                <a:latin typeface="Arial" charset="0"/>
              </a:defRPr>
            </a:lvl7pPr>
            <a:lvl8pPr marL="3429000" indent="-228600" algn="r" eaLnBrk="0" fontAlgn="base" hangingPunct="0">
              <a:spcBef>
                <a:spcPct val="0"/>
              </a:spcBef>
              <a:spcAft>
                <a:spcPct val="0"/>
              </a:spcAft>
              <a:defRPr sz="2100" b="1">
                <a:solidFill>
                  <a:srgbClr val="00468C"/>
                </a:solidFill>
                <a:latin typeface="Arial" charset="0"/>
              </a:defRPr>
            </a:lvl8pPr>
            <a:lvl9pPr marL="3886200" indent="-228600" algn="r" eaLnBrk="0" fontAlgn="base" hangingPunct="0">
              <a:spcBef>
                <a:spcPct val="0"/>
              </a:spcBef>
              <a:spcAft>
                <a:spcPct val="0"/>
              </a:spcAft>
              <a:defRPr sz="2100" b="1">
                <a:solidFill>
                  <a:srgbClr val="00468C"/>
                </a:solidFill>
                <a:latin typeface="Arial" charset="0"/>
              </a:defRPr>
            </a:lvl9pPr>
          </a:lstStyle>
          <a:p>
            <a:pPr algn="r" eaLnBrk="1" fontAlgn="base" hangingPunct="1">
              <a:spcBef>
                <a:spcPct val="0"/>
              </a:spcBef>
              <a:spcAft>
                <a:spcPct val="0"/>
              </a:spcAft>
              <a:defRPr/>
            </a:pPr>
            <a:endParaRPr lang="en-GB" altLang="en-US" sz="1575"/>
          </a:p>
        </p:txBody>
      </p:sp>
      <p:sp>
        <p:nvSpPr>
          <p:cNvPr id="2051" name="Rectangle 3"/>
          <p:cNvSpPr>
            <a:spLocks noGrp="1" noChangeArrowheads="1"/>
          </p:cNvSpPr>
          <p:nvPr>
            <p:ph type="body" idx="1"/>
          </p:nvPr>
        </p:nvSpPr>
        <p:spPr bwMode="auto">
          <a:xfrm>
            <a:off x="662354" y="1653779"/>
            <a:ext cx="7998069" cy="30968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052" name="Rectangle 2"/>
          <p:cNvSpPr>
            <a:spLocks noGrp="1" noChangeArrowheads="1"/>
          </p:cNvSpPr>
          <p:nvPr>
            <p:ph type="title"/>
          </p:nvPr>
        </p:nvSpPr>
        <p:spPr bwMode="auto">
          <a:xfrm>
            <a:off x="662354" y="833438"/>
            <a:ext cx="7998069" cy="619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2053" name="Line 9"/>
          <p:cNvSpPr>
            <a:spLocks noChangeShapeType="1"/>
          </p:cNvSpPr>
          <p:nvPr userDrawn="1"/>
        </p:nvSpPr>
        <p:spPr bwMode="auto">
          <a:xfrm>
            <a:off x="8579827" y="5036344"/>
            <a:ext cx="0" cy="92869"/>
          </a:xfrm>
          <a:prstGeom prst="line">
            <a:avLst/>
          </a:prstGeom>
          <a:noFill/>
          <a:ln w="9525">
            <a:solidFill>
              <a:schemeClr val="bg1"/>
            </a:solidFill>
            <a:round/>
            <a:headEnd/>
            <a:tailEnd/>
          </a:ln>
          <a:extLst>
            <a:ext uri="{909E8E84-426E-40dd-AFC4-6F175D3DCCD1}">
              <a14:hiddenFill xmlns:a14="http://schemas.microsoft.com/office/drawing/2010/main" xmlns="">
                <a:noFill/>
              </a14:hiddenFill>
            </a:ext>
          </a:extLst>
        </p:spPr>
        <p:txBody>
          <a:bodyPr wrap="none" lIns="0" tIns="0" rIns="0" bIns="0" anchor="ctr">
            <a:spAutoFit/>
          </a:bodyPr>
          <a:lstStyle/>
          <a:p>
            <a:pPr algn="r" fontAlgn="base">
              <a:spcBef>
                <a:spcPct val="0"/>
              </a:spcBef>
              <a:spcAft>
                <a:spcPct val="0"/>
              </a:spcAft>
            </a:pPr>
            <a:endParaRPr lang="en-US" sz="1575" b="1">
              <a:solidFill>
                <a:srgbClr val="00468C"/>
              </a:solidFill>
            </a:endParaRPr>
          </a:p>
        </p:txBody>
      </p:sp>
      <p:pic>
        <p:nvPicPr>
          <p:cNvPr id="2054" name="Picture 11"/>
          <p:cNvPicPr>
            <a:picLocks noChangeAspect="1"/>
          </p:cNvPicPr>
          <p:nvPr userDrawn="1"/>
        </p:nvPicPr>
        <p:blipFill>
          <a:blip r:embed="rId14" cstate="email">
            <a:extLst>
              <a:ext uri="{28A0092B-C50C-407E-A947-70E740481C1C}">
                <a14:useLocalDpi xmlns:a14="http://schemas.microsoft.com/office/drawing/2010/main" val="0"/>
              </a:ext>
            </a:extLst>
          </a:blip>
          <a:srcRect/>
          <a:stretch>
            <a:fillRect/>
          </a:stretch>
        </p:blipFill>
        <p:spPr bwMode="auto">
          <a:xfrm>
            <a:off x="3594589" y="113110"/>
            <a:ext cx="1935773" cy="4119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1"/>
          <p:cNvSpPr>
            <a:spLocks noChangeArrowheads="1"/>
          </p:cNvSpPr>
          <p:nvPr userDrawn="1"/>
        </p:nvSpPr>
        <p:spPr bwMode="auto">
          <a:xfrm>
            <a:off x="4312627" y="4939903"/>
            <a:ext cx="485042" cy="203597"/>
          </a:xfrm>
          <a:prstGeom prst="rect">
            <a:avLst/>
          </a:prstGeom>
          <a:solidFill>
            <a:srgbClr val="941333"/>
          </a:solidFill>
          <a:ln>
            <a:noFill/>
          </a:ln>
        </p:spPr>
        <p:txBody>
          <a:bodyPr anchor="ctr"/>
          <a:lstStyle>
            <a:lvl1pPr eaLnBrk="0" hangingPunct="0">
              <a:defRPr sz="2100" b="1">
                <a:solidFill>
                  <a:srgbClr val="00468C"/>
                </a:solidFill>
                <a:latin typeface="Arial" charset="0"/>
              </a:defRPr>
            </a:lvl1pPr>
            <a:lvl2pPr marL="742950" indent="-285750" eaLnBrk="0" hangingPunct="0">
              <a:defRPr sz="2100" b="1">
                <a:solidFill>
                  <a:srgbClr val="00468C"/>
                </a:solidFill>
                <a:latin typeface="Arial" charset="0"/>
              </a:defRPr>
            </a:lvl2pPr>
            <a:lvl3pPr marL="1143000" indent="-228600" eaLnBrk="0" hangingPunct="0">
              <a:defRPr sz="2100" b="1">
                <a:solidFill>
                  <a:srgbClr val="00468C"/>
                </a:solidFill>
                <a:latin typeface="Arial" charset="0"/>
              </a:defRPr>
            </a:lvl3pPr>
            <a:lvl4pPr marL="1600200" indent="-228600" eaLnBrk="0" hangingPunct="0">
              <a:defRPr sz="2100" b="1">
                <a:solidFill>
                  <a:srgbClr val="00468C"/>
                </a:solidFill>
                <a:latin typeface="Arial" charset="0"/>
              </a:defRPr>
            </a:lvl4pPr>
            <a:lvl5pPr marL="2057400" indent="-228600" eaLnBrk="0" hangingPunct="0">
              <a:defRPr sz="2100" b="1">
                <a:solidFill>
                  <a:srgbClr val="00468C"/>
                </a:solidFill>
                <a:latin typeface="Arial" charset="0"/>
              </a:defRPr>
            </a:lvl5pPr>
            <a:lvl6pPr marL="2514600" indent="-228600" algn="r" eaLnBrk="0" fontAlgn="base" hangingPunct="0">
              <a:spcBef>
                <a:spcPct val="0"/>
              </a:spcBef>
              <a:spcAft>
                <a:spcPct val="0"/>
              </a:spcAft>
              <a:defRPr sz="2100" b="1">
                <a:solidFill>
                  <a:srgbClr val="00468C"/>
                </a:solidFill>
                <a:latin typeface="Arial" charset="0"/>
              </a:defRPr>
            </a:lvl6pPr>
            <a:lvl7pPr marL="2971800" indent="-228600" algn="r" eaLnBrk="0" fontAlgn="base" hangingPunct="0">
              <a:spcBef>
                <a:spcPct val="0"/>
              </a:spcBef>
              <a:spcAft>
                <a:spcPct val="0"/>
              </a:spcAft>
              <a:defRPr sz="2100" b="1">
                <a:solidFill>
                  <a:srgbClr val="00468C"/>
                </a:solidFill>
                <a:latin typeface="Arial" charset="0"/>
              </a:defRPr>
            </a:lvl7pPr>
            <a:lvl8pPr marL="3429000" indent="-228600" algn="r" eaLnBrk="0" fontAlgn="base" hangingPunct="0">
              <a:spcBef>
                <a:spcPct val="0"/>
              </a:spcBef>
              <a:spcAft>
                <a:spcPct val="0"/>
              </a:spcAft>
              <a:defRPr sz="2100" b="1">
                <a:solidFill>
                  <a:srgbClr val="00468C"/>
                </a:solidFill>
                <a:latin typeface="Arial" charset="0"/>
              </a:defRPr>
            </a:lvl8pPr>
            <a:lvl9pPr marL="3886200" indent="-228600" algn="r" eaLnBrk="0" fontAlgn="base" hangingPunct="0">
              <a:spcBef>
                <a:spcPct val="0"/>
              </a:spcBef>
              <a:spcAft>
                <a:spcPct val="0"/>
              </a:spcAft>
              <a:defRPr sz="2100" b="1">
                <a:solidFill>
                  <a:srgbClr val="00468C"/>
                </a:solidFill>
                <a:latin typeface="Arial" charset="0"/>
              </a:defRPr>
            </a:lvl9pPr>
          </a:lstStyle>
          <a:p>
            <a:pPr algn="r" eaLnBrk="1" fontAlgn="base" hangingPunct="1">
              <a:spcBef>
                <a:spcPct val="0"/>
              </a:spcBef>
              <a:spcAft>
                <a:spcPct val="0"/>
              </a:spcAft>
              <a:defRPr/>
            </a:pPr>
            <a:endParaRPr lang="en-GB" altLang="en-US" sz="1575"/>
          </a:p>
        </p:txBody>
      </p:sp>
      <p:pic>
        <p:nvPicPr>
          <p:cNvPr id="2056" name="Picture 7"/>
          <p:cNvPicPr>
            <a:picLocks noChangeAspect="1"/>
          </p:cNvPicPr>
          <p:nvPr userDrawn="1"/>
        </p:nvPicPr>
        <p:blipFill>
          <a:blip r:embed="rId15" cstate="email">
            <a:extLst>
              <a:ext uri="{28A0092B-C50C-407E-A947-70E740481C1C}">
                <a14:useLocalDpi xmlns:a14="http://schemas.microsoft.com/office/drawing/2010/main" val="0"/>
              </a:ext>
            </a:extLst>
          </a:blip>
          <a:srcRect/>
          <a:stretch>
            <a:fillRect/>
          </a:stretch>
        </p:blipFill>
        <p:spPr bwMode="auto">
          <a:xfrm>
            <a:off x="7913077" y="4788694"/>
            <a:ext cx="1116623" cy="3321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8" descr="2014_Editable_ECMWF_Master_Logo_white_NS_.png"/>
          <p:cNvPicPr>
            <a:picLocks noChangeAspect="1"/>
          </p:cNvPicPr>
          <p:nvPr userDrawn="1"/>
        </p:nvPicPr>
        <p:blipFill rotWithShape="1">
          <a:blip r:embed="rId16" cstate="print"/>
          <a:srcRect t="-1" b="-1938"/>
          <a:stretch/>
        </p:blipFill>
        <p:spPr bwMode="auto">
          <a:xfrm>
            <a:off x="401299" y="4928520"/>
            <a:ext cx="1109675" cy="190702"/>
          </a:xfrm>
          <a:prstGeom prst="rect">
            <a:avLst/>
          </a:prstGeom>
          <a:noFill/>
          <a:ln w="9525">
            <a:noFill/>
            <a:miter lim="800000"/>
            <a:headEnd/>
            <a:tailEnd/>
          </a:ln>
        </p:spPr>
      </p:pic>
      <p:pic>
        <p:nvPicPr>
          <p:cNvPr id="10" name="Picture 9" descr="C3Siconwhite copy.eps"/>
          <p:cNvPicPr>
            <a:picLocks noChangeAspect="1"/>
          </p:cNvPicPr>
          <p:nvPr userDrawn="1"/>
        </p:nvPicPr>
        <p:blipFill rotWithShape="1">
          <a:blip r:embed="rId17" cstate="print">
            <a:extLst>
              <a:ext uri="{28A0092B-C50C-407E-A947-70E740481C1C}">
                <a14:useLocalDpi xmlns:a14="http://schemas.microsoft.com/office/drawing/2010/main" val="0"/>
              </a:ext>
            </a:extLst>
          </a:blip>
          <a:srcRect t="5691" b="6504"/>
          <a:stretch/>
        </p:blipFill>
        <p:spPr>
          <a:xfrm>
            <a:off x="8195422" y="76731"/>
            <a:ext cx="552860" cy="480981"/>
          </a:xfrm>
          <a:prstGeom prst="rect">
            <a:avLst/>
          </a:prstGeom>
        </p:spPr>
      </p:pic>
      <p:sp>
        <p:nvSpPr>
          <p:cNvPr id="11" name="Text Box 6"/>
          <p:cNvSpPr txBox="1">
            <a:spLocks noGrp="1" noChangeArrowheads="1"/>
          </p:cNvSpPr>
          <p:nvPr>
            <p:ph type="sldNum" sz="quarter" idx="4"/>
          </p:nvPr>
        </p:nvSpPr>
        <p:spPr>
          <a:xfrm>
            <a:off x="3882781" y="4885950"/>
            <a:ext cx="1380881" cy="197100"/>
          </a:xfrm>
          <a:prstGeom prst="rect">
            <a:avLst/>
          </a:prstGeom>
          <a:ln/>
        </p:spPr>
        <p:txBody>
          <a:bodyPr/>
          <a:lstStyle>
            <a:lvl1pPr algn="ctr">
              <a:defRPr sz="1050">
                <a:solidFill>
                  <a:schemeClr val="bg1"/>
                </a:solidFill>
              </a:defRPr>
            </a:lvl1pPr>
          </a:lstStyle>
          <a:p>
            <a:pPr fontAlgn="base">
              <a:spcBef>
                <a:spcPct val="0"/>
              </a:spcBef>
              <a:spcAft>
                <a:spcPct val="0"/>
              </a:spcAft>
            </a:pPr>
            <a:fld id="{4D040BB9-1E30-A94E-9D02-07598F62FC8A}" type="slidenum">
              <a:rPr lang="en-US" b="1" smtClean="0">
                <a:solidFill>
                  <a:srgbClr val="FFFFFF"/>
                </a:solidFill>
              </a:rPr>
              <a:pPr fontAlgn="base">
                <a:spcBef>
                  <a:spcPct val="0"/>
                </a:spcBef>
                <a:spcAft>
                  <a:spcPct val="0"/>
                </a:spcAft>
              </a:pPr>
              <a:t>‹#›</a:t>
            </a:fld>
            <a:endParaRPr lang="en-US" b="1" dirty="0">
              <a:solidFill>
                <a:srgbClr val="FFFFFF"/>
              </a:solidFill>
            </a:endParaRPr>
          </a:p>
        </p:txBody>
      </p:sp>
      <p:sp>
        <p:nvSpPr>
          <p:cNvPr id="12" name="TextBox 11"/>
          <p:cNvSpPr txBox="1"/>
          <p:nvPr userDrawn="1"/>
        </p:nvSpPr>
        <p:spPr>
          <a:xfrm>
            <a:off x="5632924" y="82120"/>
            <a:ext cx="2265080" cy="507831"/>
          </a:xfrm>
          <a:prstGeom prst="rect">
            <a:avLst/>
          </a:prstGeom>
          <a:noFill/>
        </p:spPr>
        <p:txBody>
          <a:bodyPr wrap="square" rtlCol="0">
            <a:spAutoFit/>
          </a:bodyPr>
          <a:lstStyle/>
          <a:p>
            <a:pPr algn="r" fontAlgn="base">
              <a:spcBef>
                <a:spcPct val="0"/>
              </a:spcBef>
              <a:spcAft>
                <a:spcPct val="0"/>
              </a:spcAft>
            </a:pPr>
            <a:r>
              <a:rPr lang="en-GB" sz="1350" b="1" dirty="0">
                <a:solidFill>
                  <a:srgbClr val="FFFFFF"/>
                </a:solidFill>
                <a:latin typeface="PF Square Sans Pro" charset="0"/>
                <a:ea typeface="PF Square Sans Pro" charset="0"/>
                <a:cs typeface="PF Square Sans Pro" charset="0"/>
              </a:rPr>
              <a:t>Copernicus Climate  Change Service</a:t>
            </a:r>
            <a:endParaRPr lang="en-US" sz="1350" b="1" dirty="0">
              <a:solidFill>
                <a:srgbClr val="FFFFFF"/>
              </a:solidFill>
            </a:endParaRPr>
          </a:p>
        </p:txBody>
      </p:sp>
    </p:spTree>
    <p:extLst>
      <p:ext uri="{BB962C8B-B14F-4D97-AF65-F5344CB8AC3E}">
        <p14:creationId xmlns:p14="http://schemas.microsoft.com/office/powerpoint/2010/main" val="3611428456"/>
      </p:ext>
    </p:extLst>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Lst>
  <p:hf hdr="0" ftr="0" dt="0"/>
  <p:txStyles>
    <p:titleStyle>
      <a:lvl1pPr algn="ctr" rtl="0" eaLnBrk="0" fontAlgn="base" hangingPunct="0">
        <a:spcBef>
          <a:spcPct val="0"/>
        </a:spcBef>
        <a:spcAft>
          <a:spcPct val="0"/>
        </a:spcAft>
        <a:defRPr sz="1425" b="1">
          <a:solidFill>
            <a:srgbClr val="00468C"/>
          </a:solidFill>
          <a:latin typeface="+mj-lt"/>
          <a:ea typeface="ＭＳ Ｐゴシック" charset="0"/>
          <a:cs typeface="+mj-cs"/>
        </a:defRPr>
      </a:lvl1pPr>
      <a:lvl2pPr algn="ctr" rtl="0" eaLnBrk="0" fontAlgn="base" hangingPunct="0">
        <a:spcBef>
          <a:spcPct val="0"/>
        </a:spcBef>
        <a:spcAft>
          <a:spcPct val="0"/>
        </a:spcAft>
        <a:defRPr sz="1425" b="1">
          <a:solidFill>
            <a:srgbClr val="00468C"/>
          </a:solidFill>
          <a:latin typeface="Arial" charset="0"/>
          <a:ea typeface="ＭＳ Ｐゴシック" charset="0"/>
        </a:defRPr>
      </a:lvl2pPr>
      <a:lvl3pPr algn="ctr" rtl="0" eaLnBrk="0" fontAlgn="base" hangingPunct="0">
        <a:spcBef>
          <a:spcPct val="0"/>
        </a:spcBef>
        <a:spcAft>
          <a:spcPct val="0"/>
        </a:spcAft>
        <a:defRPr sz="1425" b="1">
          <a:solidFill>
            <a:srgbClr val="00468C"/>
          </a:solidFill>
          <a:latin typeface="Arial" charset="0"/>
          <a:ea typeface="ＭＳ Ｐゴシック" charset="0"/>
        </a:defRPr>
      </a:lvl3pPr>
      <a:lvl4pPr algn="ctr" rtl="0" eaLnBrk="0" fontAlgn="base" hangingPunct="0">
        <a:spcBef>
          <a:spcPct val="0"/>
        </a:spcBef>
        <a:spcAft>
          <a:spcPct val="0"/>
        </a:spcAft>
        <a:defRPr sz="1425" b="1">
          <a:solidFill>
            <a:srgbClr val="00468C"/>
          </a:solidFill>
          <a:latin typeface="Arial" charset="0"/>
          <a:ea typeface="ＭＳ Ｐゴシック" charset="0"/>
        </a:defRPr>
      </a:lvl4pPr>
      <a:lvl5pPr algn="ctr" rtl="0" eaLnBrk="0" fontAlgn="base" hangingPunct="0">
        <a:spcBef>
          <a:spcPct val="0"/>
        </a:spcBef>
        <a:spcAft>
          <a:spcPct val="0"/>
        </a:spcAft>
        <a:defRPr sz="1425" b="1">
          <a:solidFill>
            <a:srgbClr val="00468C"/>
          </a:solidFill>
          <a:latin typeface="Arial" charset="0"/>
          <a:ea typeface="ＭＳ Ｐゴシック" charset="0"/>
        </a:defRPr>
      </a:lvl5pPr>
      <a:lvl6pPr marL="342900" algn="ctr" rtl="0" fontAlgn="base">
        <a:spcBef>
          <a:spcPct val="0"/>
        </a:spcBef>
        <a:spcAft>
          <a:spcPct val="0"/>
        </a:spcAft>
        <a:defRPr sz="1425" b="1">
          <a:solidFill>
            <a:srgbClr val="00468C"/>
          </a:solidFill>
          <a:latin typeface="Arial" charset="0"/>
        </a:defRPr>
      </a:lvl6pPr>
      <a:lvl7pPr marL="685800" algn="ctr" rtl="0" fontAlgn="base">
        <a:spcBef>
          <a:spcPct val="0"/>
        </a:spcBef>
        <a:spcAft>
          <a:spcPct val="0"/>
        </a:spcAft>
        <a:defRPr sz="1425" b="1">
          <a:solidFill>
            <a:srgbClr val="00468C"/>
          </a:solidFill>
          <a:latin typeface="Arial" charset="0"/>
        </a:defRPr>
      </a:lvl7pPr>
      <a:lvl8pPr marL="1028700" algn="ctr" rtl="0" fontAlgn="base">
        <a:spcBef>
          <a:spcPct val="0"/>
        </a:spcBef>
        <a:spcAft>
          <a:spcPct val="0"/>
        </a:spcAft>
        <a:defRPr sz="1425" b="1">
          <a:solidFill>
            <a:srgbClr val="00468C"/>
          </a:solidFill>
          <a:latin typeface="Arial" charset="0"/>
        </a:defRPr>
      </a:lvl8pPr>
      <a:lvl9pPr marL="1371600" algn="ctr" rtl="0" fontAlgn="base">
        <a:spcBef>
          <a:spcPct val="0"/>
        </a:spcBef>
        <a:spcAft>
          <a:spcPct val="0"/>
        </a:spcAft>
        <a:defRPr sz="1425" b="1">
          <a:solidFill>
            <a:srgbClr val="00468C"/>
          </a:solidFill>
          <a:latin typeface="Arial" charset="0"/>
        </a:defRPr>
      </a:lvl9pPr>
    </p:titleStyle>
    <p:bodyStyle>
      <a:lvl1pPr marL="339329" indent="-339329" algn="l" rtl="0" eaLnBrk="0" fontAlgn="base" hangingPunct="0">
        <a:spcBef>
          <a:spcPct val="20000"/>
        </a:spcBef>
        <a:spcAft>
          <a:spcPct val="0"/>
        </a:spcAft>
        <a:buClr>
          <a:srgbClr val="FFC901"/>
        </a:buClr>
        <a:buFont typeface="Wingdings" charset="0"/>
        <a:buChar char="«"/>
        <a:defRPr sz="1425">
          <a:solidFill>
            <a:srgbClr val="00468C"/>
          </a:solidFill>
          <a:latin typeface="+mn-lt"/>
          <a:ea typeface="ＭＳ Ｐゴシック" charset="0"/>
          <a:cs typeface="+mn-cs"/>
        </a:defRPr>
      </a:lvl1pPr>
      <a:lvl2pPr marL="603647" indent="-263129" algn="l" rtl="0" eaLnBrk="0" fontAlgn="base" hangingPunct="0">
        <a:spcBef>
          <a:spcPct val="20000"/>
        </a:spcBef>
        <a:spcAft>
          <a:spcPct val="0"/>
        </a:spcAft>
        <a:buFont typeface="Wingdings" charset="0"/>
        <a:buChar char="«"/>
        <a:defRPr>
          <a:solidFill>
            <a:srgbClr val="00468C"/>
          </a:solidFill>
          <a:latin typeface="+mn-lt"/>
          <a:ea typeface="ＭＳ Ｐゴシック" charset="0"/>
        </a:defRPr>
      </a:lvl2pPr>
      <a:lvl3pPr marL="816769" indent="-211931" algn="l" rtl="0" eaLnBrk="0" fontAlgn="base" hangingPunct="0">
        <a:spcBef>
          <a:spcPct val="20000"/>
        </a:spcBef>
        <a:spcAft>
          <a:spcPct val="0"/>
        </a:spcAft>
        <a:buClr>
          <a:srgbClr val="FFC901"/>
        </a:buClr>
        <a:buFont typeface="Wingdings" charset="0"/>
        <a:buChar char="«"/>
        <a:defRPr sz="1275">
          <a:solidFill>
            <a:srgbClr val="00468C"/>
          </a:solidFill>
          <a:latin typeface="+mn-lt"/>
          <a:ea typeface="ＭＳ Ｐゴシック" charset="0"/>
        </a:defRPr>
      </a:lvl3pPr>
      <a:lvl4pPr marL="1016794" indent="-198835" algn="l" rtl="0" eaLnBrk="0" fontAlgn="base" hangingPunct="0">
        <a:spcBef>
          <a:spcPct val="20000"/>
        </a:spcBef>
        <a:spcAft>
          <a:spcPct val="0"/>
        </a:spcAft>
        <a:buFont typeface="Wingdings" charset="0"/>
        <a:buChar char="«"/>
        <a:defRPr sz="1200">
          <a:solidFill>
            <a:srgbClr val="00468C"/>
          </a:solidFill>
          <a:latin typeface="+mn-lt"/>
          <a:ea typeface="ＭＳ Ｐゴシック" charset="0"/>
        </a:defRPr>
      </a:lvl4pPr>
      <a:lvl5pPr marL="1187054" indent="-169069" algn="l" rtl="0" eaLnBrk="0" fontAlgn="base" hangingPunct="0">
        <a:spcBef>
          <a:spcPct val="20000"/>
        </a:spcBef>
        <a:spcAft>
          <a:spcPct val="0"/>
        </a:spcAft>
        <a:buClr>
          <a:srgbClr val="FFC901"/>
        </a:buClr>
        <a:buFont typeface="Wingdings" charset="0"/>
        <a:buChar char="«"/>
        <a:defRPr sz="1125">
          <a:solidFill>
            <a:srgbClr val="00468C"/>
          </a:solidFill>
          <a:latin typeface="+mn-lt"/>
          <a:ea typeface="ＭＳ Ｐゴシック" charset="0"/>
        </a:defRPr>
      </a:lvl5pPr>
      <a:lvl6pPr marL="15299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6pPr>
      <a:lvl7pPr marL="18728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7pPr>
      <a:lvl8pPr marL="22157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8pPr>
      <a:lvl9pPr marL="2558654" indent="-169069" algn="l" rtl="0" fontAlgn="base">
        <a:spcBef>
          <a:spcPct val="20000"/>
        </a:spcBef>
        <a:spcAft>
          <a:spcPct val="0"/>
        </a:spcAft>
        <a:buClr>
          <a:srgbClr val="FFC901"/>
        </a:buClr>
        <a:buFont typeface="Wingdings" pitchFamily="2" charset="2"/>
        <a:buChar char="«"/>
        <a:defRPr sz="1125">
          <a:solidFill>
            <a:srgbClr val="00468C"/>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59746195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55471072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418885545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5730177" y="4624180"/>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7"/>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7856195" y="4796738"/>
            <a:ext cx="890556" cy="153023"/>
          </a:xfrm>
          <a:prstGeom prst="rect">
            <a:avLst/>
          </a:prstGeom>
        </p:spPr>
      </p:pic>
    </p:spTree>
    <p:extLst>
      <p:ext uri="{BB962C8B-B14F-4D97-AF65-F5344CB8AC3E}">
        <p14:creationId xmlns:p14="http://schemas.microsoft.com/office/powerpoint/2010/main" val="85368900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51430201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175482862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1/12/2022</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8"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1096919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xml"/><Relationship Id="rId1" Type="http://schemas.openxmlformats.org/officeDocument/2006/relationships/slideLayout" Target="../slideLayouts/slideLayout126.xml"/><Relationship Id="rId5" Type="http://schemas.openxmlformats.org/officeDocument/2006/relationships/image" Target="../media/image63.emf"/><Relationship Id="rId4" Type="http://schemas.openxmlformats.org/officeDocument/2006/relationships/image" Target="../media/image66.png"/></Relationships>
</file>

<file path=ppt/slides/_rels/slide10.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141.xml"/></Relationships>
</file>

<file path=ppt/slides/_rels/slide1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emf"/><Relationship Id="rId1" Type="http://schemas.openxmlformats.org/officeDocument/2006/relationships/slideLayout" Target="../slideLayouts/slideLayout37.xml"/><Relationship Id="rId5" Type="http://schemas.openxmlformats.org/officeDocument/2006/relationships/image" Target="../media/image88.emf"/><Relationship Id="rId4" Type="http://schemas.openxmlformats.org/officeDocument/2006/relationships/image" Target="../media/image87.png"/></Relationships>
</file>

<file path=ppt/slides/_rels/slide1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xml"/><Relationship Id="rId1" Type="http://schemas.openxmlformats.org/officeDocument/2006/relationships/slideLayout" Target="../slideLayouts/slideLayout37.xml"/><Relationship Id="rId4" Type="http://schemas.openxmlformats.org/officeDocument/2006/relationships/image" Target="../media/image90.png"/></Relationships>
</file>

<file path=ppt/slides/_rels/slide1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8" Type="http://schemas.openxmlformats.org/officeDocument/2006/relationships/image" Target="../media/image97.jpeg"/><Relationship Id="rId13" Type="http://schemas.openxmlformats.org/officeDocument/2006/relationships/image" Target="../media/image102.jpeg"/><Relationship Id="rId3" Type="http://schemas.openxmlformats.org/officeDocument/2006/relationships/image" Target="../media/image1.png"/><Relationship Id="rId7" Type="http://schemas.openxmlformats.org/officeDocument/2006/relationships/image" Target="../media/image96.jpeg"/><Relationship Id="rId12" Type="http://schemas.openxmlformats.org/officeDocument/2006/relationships/image" Target="../media/image101.jpeg"/><Relationship Id="rId2" Type="http://schemas.openxmlformats.org/officeDocument/2006/relationships/notesSlide" Target="../notesSlides/notesSlide4.xml"/><Relationship Id="rId1" Type="http://schemas.openxmlformats.org/officeDocument/2006/relationships/slideLayout" Target="../slideLayouts/slideLayout105.xml"/><Relationship Id="rId6" Type="http://schemas.openxmlformats.org/officeDocument/2006/relationships/image" Target="../media/image95.jpeg"/><Relationship Id="rId11" Type="http://schemas.openxmlformats.org/officeDocument/2006/relationships/image" Target="../media/image100.jpeg"/><Relationship Id="rId5" Type="http://schemas.openxmlformats.org/officeDocument/2006/relationships/image" Target="../media/image94.jpeg"/><Relationship Id="rId10" Type="http://schemas.openxmlformats.org/officeDocument/2006/relationships/image" Target="../media/image99.png"/><Relationship Id="rId4" Type="http://schemas.openxmlformats.org/officeDocument/2006/relationships/image" Target="../media/image93.jpeg"/><Relationship Id="rId9" Type="http://schemas.openxmlformats.org/officeDocument/2006/relationships/image" Target="../media/image98.jpeg"/></Relationships>
</file>

<file path=ppt/slides/_rels/slide16.xml.rels><?xml version="1.0" encoding="UTF-8" standalone="yes"?>
<Relationships xmlns="http://schemas.openxmlformats.org/package/2006/relationships"><Relationship Id="rId8" Type="http://schemas.openxmlformats.org/officeDocument/2006/relationships/image" Target="../media/image97.jpeg"/><Relationship Id="rId13" Type="http://schemas.openxmlformats.org/officeDocument/2006/relationships/image" Target="../media/image102.jpeg"/><Relationship Id="rId3" Type="http://schemas.openxmlformats.org/officeDocument/2006/relationships/image" Target="../media/image1.png"/><Relationship Id="rId7" Type="http://schemas.openxmlformats.org/officeDocument/2006/relationships/image" Target="../media/image96.jpeg"/><Relationship Id="rId12" Type="http://schemas.openxmlformats.org/officeDocument/2006/relationships/image" Target="../media/image101.jpeg"/><Relationship Id="rId2" Type="http://schemas.openxmlformats.org/officeDocument/2006/relationships/notesSlide" Target="../notesSlides/notesSlide5.xml"/><Relationship Id="rId1" Type="http://schemas.openxmlformats.org/officeDocument/2006/relationships/slideLayout" Target="../slideLayouts/slideLayout105.xml"/><Relationship Id="rId6" Type="http://schemas.openxmlformats.org/officeDocument/2006/relationships/image" Target="../media/image95.jpeg"/><Relationship Id="rId11" Type="http://schemas.openxmlformats.org/officeDocument/2006/relationships/image" Target="../media/image100.jpeg"/><Relationship Id="rId5" Type="http://schemas.openxmlformats.org/officeDocument/2006/relationships/image" Target="../media/image94.jpeg"/><Relationship Id="rId10" Type="http://schemas.openxmlformats.org/officeDocument/2006/relationships/image" Target="../media/image99.png"/><Relationship Id="rId4" Type="http://schemas.openxmlformats.org/officeDocument/2006/relationships/image" Target="../media/image93.jpeg"/><Relationship Id="rId9" Type="http://schemas.openxmlformats.org/officeDocument/2006/relationships/image" Target="../media/image98.jpeg"/></Relationships>
</file>

<file path=ppt/slides/_rels/slide1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6.xml"/><Relationship Id="rId1" Type="http://schemas.openxmlformats.org/officeDocument/2006/relationships/slideLayout" Target="../slideLayouts/slideLayout110.xml"/></Relationships>
</file>

<file path=ppt/slides/_rels/slide18.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notesSlide" Target="../notesSlides/notesSlide7.xml"/><Relationship Id="rId1" Type="http://schemas.openxmlformats.org/officeDocument/2006/relationships/slideLayout" Target="../slideLayouts/slideLayout110.xml"/></Relationships>
</file>

<file path=ppt/slides/_rels/slide1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8.xml"/><Relationship Id="rId1" Type="http://schemas.openxmlformats.org/officeDocument/2006/relationships/slideLayout" Target="../slideLayouts/slideLayout1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2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9.xml"/><Relationship Id="rId1" Type="http://schemas.openxmlformats.org/officeDocument/2006/relationships/slideLayout" Target="../slideLayouts/slideLayout110.xml"/></Relationships>
</file>

<file path=ppt/slides/_rels/slide21.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10.xml"/><Relationship Id="rId1" Type="http://schemas.openxmlformats.org/officeDocument/2006/relationships/slideLayout" Target="../slideLayouts/slideLayout110.xml"/><Relationship Id="rId5" Type="http://schemas.openxmlformats.org/officeDocument/2006/relationships/image" Target="../media/image109.png"/><Relationship Id="rId4" Type="http://schemas.openxmlformats.org/officeDocument/2006/relationships/image" Target="../media/image108.png"/></Relationships>
</file>

<file path=ppt/slides/_rels/slide2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11.xml"/><Relationship Id="rId1" Type="http://schemas.openxmlformats.org/officeDocument/2006/relationships/slideLayout" Target="../slideLayouts/slideLayout110.xml"/></Relationships>
</file>

<file path=ppt/slides/_rels/slide2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12.xml"/><Relationship Id="rId1" Type="http://schemas.openxmlformats.org/officeDocument/2006/relationships/slideLayout" Target="../slideLayouts/slideLayout110.xml"/><Relationship Id="rId4" Type="http://schemas.openxmlformats.org/officeDocument/2006/relationships/image" Target="../media/image112.png"/></Relationships>
</file>

<file path=ppt/slides/_rels/slide2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13.xml"/><Relationship Id="rId1" Type="http://schemas.openxmlformats.org/officeDocument/2006/relationships/slideLayout" Target="../slideLayouts/slideLayout110.xml"/></Relationships>
</file>

<file path=ppt/slides/_rels/slide25.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4.xml"/><Relationship Id="rId1" Type="http://schemas.openxmlformats.org/officeDocument/2006/relationships/slideLayout" Target="../slideLayouts/slideLayout1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0.xml"/></Relationships>
</file>

<file path=ppt/slides/_rels/slide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131.xml"/></Relationships>
</file>

<file path=ppt/slides/_rels/slide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gif"/><Relationship Id="rId1" Type="http://schemas.openxmlformats.org/officeDocument/2006/relationships/slideLayout" Target="../slideLayouts/slideLayout131.xml"/><Relationship Id="rId5" Type="http://schemas.openxmlformats.org/officeDocument/2006/relationships/image" Target="../media/image71.png"/><Relationship Id="rId4" Type="http://schemas.openxmlformats.org/officeDocument/2006/relationships/image" Target="../media/image70.png"/></Relationships>
</file>

<file path=ppt/slides/_rels/slide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31.xml"/><Relationship Id="rId4" Type="http://schemas.openxmlformats.org/officeDocument/2006/relationships/image" Target="../media/image74.jpeg"/></Relationships>
</file>

<file path=ppt/slides/_rels/slide6.xml.rels><?xml version="1.0" encoding="UTF-8" standalone="yes"?>
<Relationships xmlns="http://schemas.openxmlformats.org/package/2006/relationships"><Relationship Id="rId8" Type="http://schemas.openxmlformats.org/officeDocument/2006/relationships/image" Target="../media/image81.tiff"/><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131.xml"/><Relationship Id="rId6" Type="http://schemas.openxmlformats.org/officeDocument/2006/relationships/image" Target="../media/image79.png"/><Relationship Id="rId5" Type="http://schemas.openxmlformats.org/officeDocument/2006/relationships/image" Target="../media/image78.tiff"/><Relationship Id="rId4" Type="http://schemas.openxmlformats.org/officeDocument/2006/relationships/image" Target="../media/image77.png"/></Relationships>
</file>

<file path=ppt/slides/_rels/slide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3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011589" y="1422371"/>
            <a:ext cx="2545773" cy="619125"/>
          </a:xfrm>
          <a:noFill/>
          <a:ln>
            <a:noFill/>
          </a:ln>
        </p:spPr>
        <p:style>
          <a:lnRef idx="2">
            <a:schemeClr val="accent1"/>
          </a:lnRef>
          <a:fillRef idx="1">
            <a:schemeClr val="lt1"/>
          </a:fillRef>
          <a:effectRef idx="0">
            <a:schemeClr val="accent1"/>
          </a:effectRef>
          <a:fontRef idx="minor">
            <a:schemeClr val="dk1"/>
          </a:fontRef>
        </p:style>
        <p:txBody>
          <a:bodyPr/>
          <a:lstStyle/>
          <a:p>
            <a:pPr algn="l">
              <a:spcAft>
                <a:spcPts val="1350"/>
              </a:spcAft>
            </a:pPr>
            <a:r>
              <a:rPr lang="en-GB" altLang="en-US" sz="1800" dirty="0">
                <a:latin typeface="PF Square Sans Pro" charset="0"/>
                <a:ea typeface="PF Square Sans Pro" charset="0"/>
                <a:cs typeface="PF Square Sans Pro" charset="0"/>
              </a:rPr>
              <a:t>Copernicus </a:t>
            </a:r>
            <a:br>
              <a:rPr lang="en-GB" altLang="en-US" sz="1800" dirty="0">
                <a:latin typeface="PF Square Sans Pro" charset="0"/>
                <a:ea typeface="PF Square Sans Pro" charset="0"/>
                <a:cs typeface="PF Square Sans Pro" charset="0"/>
              </a:rPr>
            </a:br>
            <a:r>
              <a:rPr lang="en-GB" altLang="en-US" sz="1800" dirty="0">
                <a:latin typeface="PF Square Sans Pro" charset="0"/>
                <a:ea typeface="PF Square Sans Pro" charset="0"/>
                <a:cs typeface="PF Square Sans Pro" charset="0"/>
              </a:rPr>
              <a:t>Atmosphere     </a:t>
            </a:r>
            <a:br>
              <a:rPr lang="en-GB" altLang="en-US" sz="1800" dirty="0">
                <a:latin typeface="PF Square Sans Pro" charset="0"/>
                <a:ea typeface="PF Square Sans Pro" charset="0"/>
                <a:cs typeface="PF Square Sans Pro" charset="0"/>
              </a:rPr>
            </a:br>
            <a:r>
              <a:rPr lang="en-GB" altLang="en-US" sz="1800" dirty="0">
                <a:latin typeface="PF Square Sans Pro" charset="0"/>
                <a:ea typeface="PF Square Sans Pro" charset="0"/>
                <a:cs typeface="PF Square Sans Pro" charset="0"/>
              </a:rPr>
              <a:t>Monitoring </a:t>
            </a:r>
            <a:br>
              <a:rPr lang="en-GB" altLang="en-US" sz="1800" dirty="0">
                <a:latin typeface="PF Square Sans Pro" charset="0"/>
                <a:ea typeface="PF Square Sans Pro" charset="0"/>
                <a:cs typeface="PF Square Sans Pro" charset="0"/>
              </a:rPr>
            </a:br>
            <a:r>
              <a:rPr lang="en-GB" altLang="en-US" sz="1800" dirty="0">
                <a:latin typeface="PF Square Sans Pro" charset="0"/>
                <a:ea typeface="PF Square Sans Pro" charset="0"/>
                <a:cs typeface="PF Square Sans Pro" charset="0"/>
              </a:rPr>
              <a:t>Service</a:t>
            </a:r>
            <a:br>
              <a:rPr lang="en-GB" altLang="en-US" sz="1500" dirty="0">
                <a:latin typeface="Calibri" charset="0"/>
                <a:ea typeface="Calibri" charset="0"/>
                <a:cs typeface="Calibri" charset="0"/>
              </a:rPr>
            </a:br>
            <a:endParaRPr lang="en-GB" altLang="en-US" sz="825" dirty="0">
              <a:latin typeface="Calibri" charset="0"/>
              <a:ea typeface="Calibri" charset="0"/>
              <a:cs typeface="Calibri" charset="0"/>
            </a:endParaRPr>
          </a:p>
        </p:txBody>
      </p:sp>
      <p:pic>
        <p:nvPicPr>
          <p:cNvPr id="3" name="Picture 2" descr="ECMWF_Master_Logo_RGB_nostrap.png"/>
          <p:cNvPicPr>
            <a:picLocks noChangeAspect="1"/>
          </p:cNvPicPr>
          <p:nvPr/>
        </p:nvPicPr>
        <p:blipFill>
          <a:blip r:embed="rId3"/>
          <a:stretch>
            <a:fillRect/>
          </a:stretch>
        </p:blipFill>
        <p:spPr>
          <a:xfrm>
            <a:off x="1002477" y="197428"/>
            <a:ext cx="1506787" cy="258909"/>
          </a:xfrm>
          <a:prstGeom prst="rect">
            <a:avLst/>
          </a:prstGeom>
        </p:spPr>
      </p:pic>
      <p:sp>
        <p:nvSpPr>
          <p:cNvPr id="2" name="TextBox 1"/>
          <p:cNvSpPr txBox="1"/>
          <p:nvPr/>
        </p:nvSpPr>
        <p:spPr>
          <a:xfrm>
            <a:off x="1522574" y="3206418"/>
            <a:ext cx="6246464" cy="923330"/>
          </a:xfrm>
          <a:prstGeom prst="rect">
            <a:avLst/>
          </a:prstGeom>
          <a:solidFill>
            <a:schemeClr val="bg1">
              <a:alpha val="30000"/>
            </a:schemeClr>
          </a:solidFill>
        </p:spPr>
        <p:txBody>
          <a:bodyPr wrap="square" rtlCol="0">
            <a:spAutoFit/>
          </a:bodyPr>
          <a:lstStyle/>
          <a:p>
            <a:pPr fontAlgn="base">
              <a:spcBef>
                <a:spcPct val="0"/>
              </a:spcBef>
              <a:spcAft>
                <a:spcPct val="0"/>
              </a:spcAft>
            </a:pPr>
            <a:r>
              <a:rPr lang="en-GB" sz="2700" b="1" dirty="0">
                <a:solidFill>
                  <a:srgbClr val="00468C"/>
                </a:solidFill>
                <a:latin typeface="PF Square Sans Pro" charset="0"/>
                <a:ea typeface="PF Square Sans Pro" charset="0"/>
                <a:cs typeface="PF Square Sans Pro" charset="0"/>
              </a:rPr>
              <a:t>C3S and CAMS </a:t>
            </a:r>
          </a:p>
          <a:p>
            <a:pPr fontAlgn="base">
              <a:spcBef>
                <a:spcPct val="0"/>
              </a:spcBef>
              <a:spcAft>
                <a:spcPct val="0"/>
              </a:spcAft>
            </a:pPr>
            <a:r>
              <a:rPr lang="en-GB" sz="2700" b="1" dirty="0">
                <a:solidFill>
                  <a:srgbClr val="00468C"/>
                </a:solidFill>
                <a:latin typeface="PF Square Sans Pro" charset="0"/>
                <a:ea typeface="PF Square Sans Pro" charset="0"/>
                <a:cs typeface="PF Square Sans Pro" charset="0"/>
              </a:rPr>
              <a:t>Polar and snow covered regions</a:t>
            </a:r>
          </a:p>
        </p:txBody>
      </p:sp>
      <p:pic>
        <p:nvPicPr>
          <p:cNvPr id="7" name="Picture 6"/>
          <p:cNvPicPr>
            <a:picLocks noChangeAspect="1"/>
          </p:cNvPicPr>
          <p:nvPr/>
        </p:nvPicPr>
        <p:blipFill rotWithShape="1">
          <a:blip r:embed="rId4" cstate="print">
            <a:biLevel thresh="50000"/>
            <a:extLst>
              <a:ext uri="{28A0092B-C50C-407E-A947-70E740481C1C}">
                <a14:useLocalDpi xmlns:a14="http://schemas.microsoft.com/office/drawing/2010/main" val="0"/>
              </a:ext>
            </a:extLst>
          </a:blip>
          <a:srcRect l="707" t="3052" r="-707" b="5199"/>
          <a:stretch/>
        </p:blipFill>
        <p:spPr>
          <a:xfrm>
            <a:off x="1869739" y="2010299"/>
            <a:ext cx="721898" cy="810000"/>
          </a:xfrm>
          <a:prstGeom prst="rect">
            <a:avLst/>
          </a:prstGeom>
        </p:spPr>
      </p:pic>
      <p:sp>
        <p:nvSpPr>
          <p:cNvPr id="13" name="Title 1"/>
          <p:cNvSpPr txBox="1">
            <a:spLocks/>
          </p:cNvSpPr>
          <p:nvPr/>
        </p:nvSpPr>
        <p:spPr bwMode="auto">
          <a:xfrm>
            <a:off x="2948244" y="1422371"/>
            <a:ext cx="2545773" cy="619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style>
          <a:lnRef idx="2">
            <a:schemeClr val="accent1"/>
          </a:lnRef>
          <a:fillRef idx="1">
            <a:schemeClr val="lt1"/>
          </a:fillRef>
          <a:effectRef idx="0">
            <a:schemeClr val="accent1"/>
          </a:effectRef>
          <a:fontRef idx="minor">
            <a:schemeClr val="dk1"/>
          </a:fontRef>
        </p:style>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mn-lt"/>
                <a:ea typeface="+mn-ea"/>
                <a:cs typeface="+mn-cs"/>
              </a:defRPr>
            </a:lvl1pPr>
            <a:lvl2pPr algn="ctr" rtl="0" eaLnBrk="0" fontAlgn="base" hangingPunct="0">
              <a:spcBef>
                <a:spcPct val="0"/>
              </a:spcBef>
              <a:spcAft>
                <a:spcPct val="0"/>
              </a:spcAft>
              <a:defRPr sz="3200" b="1">
                <a:solidFill>
                  <a:schemeClr val="dk1"/>
                </a:solidFill>
                <a:latin typeface="+mn-lt"/>
                <a:ea typeface="+mn-ea"/>
                <a:cs typeface="+mn-cs"/>
              </a:defRPr>
            </a:lvl2pPr>
            <a:lvl3pPr algn="ctr" rtl="0" eaLnBrk="0" fontAlgn="base" hangingPunct="0">
              <a:spcBef>
                <a:spcPct val="0"/>
              </a:spcBef>
              <a:spcAft>
                <a:spcPct val="0"/>
              </a:spcAft>
              <a:defRPr sz="3200" b="1">
                <a:solidFill>
                  <a:schemeClr val="dk1"/>
                </a:solidFill>
                <a:latin typeface="+mn-lt"/>
                <a:ea typeface="+mn-ea"/>
                <a:cs typeface="+mn-cs"/>
              </a:defRPr>
            </a:lvl3pPr>
            <a:lvl4pPr algn="ctr" rtl="0" eaLnBrk="0" fontAlgn="base" hangingPunct="0">
              <a:spcBef>
                <a:spcPct val="0"/>
              </a:spcBef>
              <a:spcAft>
                <a:spcPct val="0"/>
              </a:spcAft>
              <a:defRPr sz="3200" b="1">
                <a:solidFill>
                  <a:schemeClr val="dk1"/>
                </a:solidFill>
                <a:latin typeface="+mn-lt"/>
                <a:ea typeface="+mn-ea"/>
                <a:cs typeface="+mn-cs"/>
              </a:defRPr>
            </a:lvl4pPr>
            <a:lvl5pPr algn="ctr" rtl="0" eaLnBrk="0" fontAlgn="base" hangingPunct="0">
              <a:spcBef>
                <a:spcPct val="0"/>
              </a:spcBef>
              <a:spcAft>
                <a:spcPct val="0"/>
              </a:spcAft>
              <a:defRPr sz="3200" b="1">
                <a:solidFill>
                  <a:schemeClr val="dk1"/>
                </a:solidFill>
                <a:latin typeface="+mn-lt"/>
                <a:ea typeface="+mn-ea"/>
                <a:cs typeface="+mn-cs"/>
              </a:defRPr>
            </a:lvl5pPr>
            <a:lvl6pPr marL="457200" algn="ctr" rtl="0" fontAlgn="base">
              <a:spcBef>
                <a:spcPct val="0"/>
              </a:spcBef>
              <a:spcAft>
                <a:spcPct val="0"/>
              </a:spcAft>
              <a:defRPr sz="1900" b="1">
                <a:solidFill>
                  <a:schemeClr val="dk1"/>
                </a:solidFill>
                <a:latin typeface="+mn-lt"/>
                <a:ea typeface="+mn-ea"/>
                <a:cs typeface="+mn-cs"/>
              </a:defRPr>
            </a:lvl6pPr>
            <a:lvl7pPr marL="914400" algn="ctr" rtl="0" fontAlgn="base">
              <a:spcBef>
                <a:spcPct val="0"/>
              </a:spcBef>
              <a:spcAft>
                <a:spcPct val="0"/>
              </a:spcAft>
              <a:defRPr sz="1900" b="1">
                <a:solidFill>
                  <a:schemeClr val="dk1"/>
                </a:solidFill>
                <a:latin typeface="+mn-lt"/>
                <a:ea typeface="+mn-ea"/>
                <a:cs typeface="+mn-cs"/>
              </a:defRPr>
            </a:lvl7pPr>
            <a:lvl8pPr marL="1371600" algn="ctr" rtl="0" fontAlgn="base">
              <a:spcBef>
                <a:spcPct val="0"/>
              </a:spcBef>
              <a:spcAft>
                <a:spcPct val="0"/>
              </a:spcAft>
              <a:defRPr sz="1900" b="1">
                <a:solidFill>
                  <a:schemeClr val="dk1"/>
                </a:solidFill>
                <a:latin typeface="+mn-lt"/>
                <a:ea typeface="+mn-ea"/>
                <a:cs typeface="+mn-cs"/>
              </a:defRPr>
            </a:lvl8pPr>
            <a:lvl9pPr marL="1828800" algn="ctr" rtl="0" fontAlgn="base">
              <a:spcBef>
                <a:spcPct val="0"/>
              </a:spcBef>
              <a:spcAft>
                <a:spcPct val="0"/>
              </a:spcAft>
              <a:defRPr sz="1900" b="1">
                <a:solidFill>
                  <a:schemeClr val="dk1"/>
                </a:solidFill>
                <a:latin typeface="+mn-lt"/>
                <a:ea typeface="+mn-ea"/>
                <a:cs typeface="+mn-cs"/>
              </a:defRPr>
            </a:lvl9pPr>
          </a:lstStyle>
          <a:p>
            <a:pPr algn="l">
              <a:spcAft>
                <a:spcPts val="0"/>
              </a:spcAft>
            </a:pPr>
            <a:r>
              <a:rPr lang="en-GB" altLang="en-US" sz="1800" kern="0" dirty="0">
                <a:solidFill>
                  <a:srgbClr val="FFFFFF"/>
                </a:solidFill>
                <a:latin typeface="PF Square Sans Pro" charset="0"/>
                <a:ea typeface="PF Square Sans Pro" charset="0"/>
                <a:cs typeface="PF Square Sans Pro" charset="0"/>
              </a:rPr>
              <a:t>Copernicus </a:t>
            </a:r>
            <a:br>
              <a:rPr lang="en-GB" altLang="en-US" sz="1800" kern="0" dirty="0">
                <a:solidFill>
                  <a:srgbClr val="FFFFFF"/>
                </a:solidFill>
                <a:latin typeface="PF Square Sans Pro" charset="0"/>
                <a:ea typeface="PF Square Sans Pro" charset="0"/>
                <a:cs typeface="PF Square Sans Pro" charset="0"/>
              </a:rPr>
            </a:br>
            <a:r>
              <a:rPr lang="en-GB" altLang="en-US" sz="1800" kern="0" dirty="0">
                <a:solidFill>
                  <a:srgbClr val="FFFFFF"/>
                </a:solidFill>
                <a:latin typeface="PF Square Sans Pro" charset="0"/>
                <a:ea typeface="PF Square Sans Pro" charset="0"/>
                <a:cs typeface="PF Square Sans Pro" charset="0"/>
              </a:rPr>
              <a:t>Climate </a:t>
            </a:r>
          </a:p>
          <a:p>
            <a:pPr algn="l">
              <a:spcAft>
                <a:spcPts val="0"/>
              </a:spcAft>
            </a:pPr>
            <a:r>
              <a:rPr lang="en-GB" altLang="en-US" sz="1800" kern="0" dirty="0">
                <a:solidFill>
                  <a:srgbClr val="FFFFFF"/>
                </a:solidFill>
                <a:latin typeface="PF Square Sans Pro" charset="0"/>
                <a:ea typeface="PF Square Sans Pro" charset="0"/>
                <a:cs typeface="PF Square Sans Pro" charset="0"/>
              </a:rPr>
              <a:t>Change</a:t>
            </a:r>
            <a:br>
              <a:rPr lang="en-GB" altLang="en-US" sz="1800" kern="0" dirty="0">
                <a:solidFill>
                  <a:srgbClr val="FFFFFF"/>
                </a:solidFill>
                <a:latin typeface="PF Square Sans Pro" charset="0"/>
                <a:ea typeface="PF Square Sans Pro" charset="0"/>
                <a:cs typeface="PF Square Sans Pro" charset="0"/>
              </a:rPr>
            </a:br>
            <a:r>
              <a:rPr lang="en-GB" altLang="en-US" sz="1800" kern="0" dirty="0">
                <a:solidFill>
                  <a:srgbClr val="FFFFFF"/>
                </a:solidFill>
                <a:latin typeface="PF Square Sans Pro" charset="0"/>
                <a:ea typeface="PF Square Sans Pro" charset="0"/>
                <a:cs typeface="PF Square Sans Pro" charset="0"/>
              </a:rPr>
              <a:t>Service</a:t>
            </a:r>
            <a:br>
              <a:rPr lang="en-GB" altLang="en-US" sz="1500" kern="0" dirty="0">
                <a:solidFill>
                  <a:srgbClr val="FFFFFF"/>
                </a:solidFill>
                <a:latin typeface="Calibri" charset="0"/>
                <a:ea typeface="Calibri" charset="0"/>
                <a:cs typeface="Calibri" charset="0"/>
              </a:rPr>
            </a:br>
            <a:endParaRPr lang="en-GB" altLang="en-US" sz="825" kern="0" dirty="0">
              <a:solidFill>
                <a:srgbClr val="FFFFFF"/>
              </a:solidFill>
              <a:latin typeface="Calibri" charset="0"/>
              <a:ea typeface="Calibri" charset="0"/>
              <a:cs typeface="Calibri" charset="0"/>
            </a:endParaRPr>
          </a:p>
        </p:txBody>
      </p:sp>
      <p:pic>
        <p:nvPicPr>
          <p:cNvPr id="14" name="Picture 13" descr="C3Siconwhite copy.eps"/>
          <p:cNvPicPr>
            <a:picLocks noChangeAspect="1"/>
          </p:cNvPicPr>
          <p:nvPr/>
        </p:nvPicPr>
        <p:blipFill rotWithShape="1">
          <a:blip r:embed="rId5" cstate="print">
            <a:extLst>
              <a:ext uri="{28A0092B-C50C-407E-A947-70E740481C1C}">
                <a14:useLocalDpi xmlns:a14="http://schemas.microsoft.com/office/drawing/2010/main" val="0"/>
              </a:ext>
            </a:extLst>
          </a:blip>
          <a:srcRect t="5691" b="6504"/>
          <a:stretch/>
        </p:blipFill>
        <p:spPr>
          <a:xfrm>
            <a:off x="3780052" y="2010299"/>
            <a:ext cx="756479" cy="810000"/>
          </a:xfrm>
          <a:prstGeom prst="rect">
            <a:avLst/>
          </a:prstGeom>
        </p:spPr>
      </p:pic>
      <p:sp>
        <p:nvSpPr>
          <p:cNvPr id="15" name="Title 1"/>
          <p:cNvSpPr txBox="1">
            <a:spLocks/>
          </p:cNvSpPr>
          <p:nvPr/>
        </p:nvSpPr>
        <p:spPr bwMode="auto">
          <a:xfrm>
            <a:off x="2616557" y="4813483"/>
            <a:ext cx="2545773" cy="330017"/>
          </a:xfrm>
          <a:prstGeom prst="rect">
            <a:avLst/>
          </a:prstGeom>
          <a:noFill/>
          <a:ln w="25400" cap="flat" cmpd="sng" algn="ctr">
            <a:noFill/>
            <a:prstDash val="solid"/>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style>
          <a:lnRef idx="2">
            <a:schemeClr val="accent1"/>
          </a:lnRef>
          <a:fillRef idx="1">
            <a:schemeClr val="lt1"/>
          </a:fillRef>
          <a:effectRef idx="0">
            <a:schemeClr val="accent1"/>
          </a:effectRef>
          <a:fontRef idx="minor">
            <a:schemeClr val="dk1"/>
          </a:fontRef>
        </p:style>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mn-lt"/>
                <a:ea typeface="+mn-ea"/>
                <a:cs typeface="+mn-cs"/>
              </a:defRPr>
            </a:lvl1pPr>
            <a:lvl2pPr algn="ctr" rtl="0" eaLnBrk="0" fontAlgn="base" hangingPunct="0">
              <a:spcBef>
                <a:spcPct val="0"/>
              </a:spcBef>
              <a:spcAft>
                <a:spcPct val="0"/>
              </a:spcAft>
              <a:defRPr sz="3200" b="1">
                <a:solidFill>
                  <a:schemeClr val="dk1"/>
                </a:solidFill>
                <a:latin typeface="+mn-lt"/>
                <a:ea typeface="+mn-ea"/>
                <a:cs typeface="+mn-cs"/>
              </a:defRPr>
            </a:lvl2pPr>
            <a:lvl3pPr algn="ctr" rtl="0" eaLnBrk="0" fontAlgn="base" hangingPunct="0">
              <a:spcBef>
                <a:spcPct val="0"/>
              </a:spcBef>
              <a:spcAft>
                <a:spcPct val="0"/>
              </a:spcAft>
              <a:defRPr sz="3200" b="1">
                <a:solidFill>
                  <a:schemeClr val="dk1"/>
                </a:solidFill>
                <a:latin typeface="+mn-lt"/>
                <a:ea typeface="+mn-ea"/>
                <a:cs typeface="+mn-cs"/>
              </a:defRPr>
            </a:lvl3pPr>
            <a:lvl4pPr algn="ctr" rtl="0" eaLnBrk="0" fontAlgn="base" hangingPunct="0">
              <a:spcBef>
                <a:spcPct val="0"/>
              </a:spcBef>
              <a:spcAft>
                <a:spcPct val="0"/>
              </a:spcAft>
              <a:defRPr sz="3200" b="1">
                <a:solidFill>
                  <a:schemeClr val="dk1"/>
                </a:solidFill>
                <a:latin typeface="+mn-lt"/>
                <a:ea typeface="+mn-ea"/>
                <a:cs typeface="+mn-cs"/>
              </a:defRPr>
            </a:lvl4pPr>
            <a:lvl5pPr algn="ctr" rtl="0" eaLnBrk="0" fontAlgn="base" hangingPunct="0">
              <a:spcBef>
                <a:spcPct val="0"/>
              </a:spcBef>
              <a:spcAft>
                <a:spcPct val="0"/>
              </a:spcAft>
              <a:defRPr sz="3200" b="1">
                <a:solidFill>
                  <a:schemeClr val="dk1"/>
                </a:solidFill>
                <a:latin typeface="+mn-lt"/>
                <a:ea typeface="+mn-ea"/>
                <a:cs typeface="+mn-cs"/>
              </a:defRPr>
            </a:lvl5pPr>
            <a:lvl6pPr marL="457200" algn="ctr" rtl="0" fontAlgn="base">
              <a:spcBef>
                <a:spcPct val="0"/>
              </a:spcBef>
              <a:spcAft>
                <a:spcPct val="0"/>
              </a:spcAft>
              <a:defRPr sz="1900" b="1">
                <a:solidFill>
                  <a:schemeClr val="dk1"/>
                </a:solidFill>
                <a:latin typeface="+mn-lt"/>
                <a:ea typeface="+mn-ea"/>
                <a:cs typeface="+mn-cs"/>
              </a:defRPr>
            </a:lvl6pPr>
            <a:lvl7pPr marL="914400" algn="ctr" rtl="0" fontAlgn="base">
              <a:spcBef>
                <a:spcPct val="0"/>
              </a:spcBef>
              <a:spcAft>
                <a:spcPct val="0"/>
              </a:spcAft>
              <a:defRPr sz="1900" b="1">
                <a:solidFill>
                  <a:schemeClr val="dk1"/>
                </a:solidFill>
                <a:latin typeface="+mn-lt"/>
                <a:ea typeface="+mn-ea"/>
                <a:cs typeface="+mn-cs"/>
              </a:defRPr>
            </a:lvl7pPr>
            <a:lvl8pPr marL="1371600" algn="ctr" rtl="0" fontAlgn="base">
              <a:spcBef>
                <a:spcPct val="0"/>
              </a:spcBef>
              <a:spcAft>
                <a:spcPct val="0"/>
              </a:spcAft>
              <a:defRPr sz="1900" b="1">
                <a:solidFill>
                  <a:schemeClr val="dk1"/>
                </a:solidFill>
                <a:latin typeface="+mn-lt"/>
                <a:ea typeface="+mn-ea"/>
                <a:cs typeface="+mn-cs"/>
              </a:defRPr>
            </a:lvl8pPr>
            <a:lvl9pPr marL="1828800" algn="ctr" rtl="0" fontAlgn="base">
              <a:spcBef>
                <a:spcPct val="0"/>
              </a:spcBef>
              <a:spcAft>
                <a:spcPct val="0"/>
              </a:spcAft>
              <a:defRPr sz="1900" b="1">
                <a:solidFill>
                  <a:schemeClr val="dk1"/>
                </a:solidFill>
                <a:latin typeface="+mn-lt"/>
                <a:ea typeface="+mn-ea"/>
                <a:cs typeface="+mn-cs"/>
              </a:defRPr>
            </a:lvl9pPr>
          </a:lstStyle>
          <a:p>
            <a:pPr algn="l">
              <a:spcAft>
                <a:spcPts val="1350"/>
              </a:spcAft>
            </a:pPr>
            <a:r>
              <a:rPr lang="en-GB" altLang="en-US" sz="1050" kern="0" dirty="0">
                <a:solidFill>
                  <a:srgbClr val="FFFFFF"/>
                </a:solidFill>
                <a:latin typeface="PF Square Sans Pro" charset="0"/>
                <a:ea typeface="PF Square Sans Pro" charset="0"/>
                <a:cs typeface="PF Square Sans Pro" charset="0"/>
              </a:rPr>
              <a:t>Joaquin.Munoz@ecmwf.int</a:t>
            </a:r>
            <a:br>
              <a:rPr lang="en-GB" altLang="en-US" sz="900" kern="0" dirty="0">
                <a:solidFill>
                  <a:srgbClr val="FFFFFF"/>
                </a:solidFill>
                <a:latin typeface="Calibri" charset="0"/>
                <a:ea typeface="Calibri" charset="0"/>
                <a:cs typeface="Calibri" charset="0"/>
              </a:rPr>
            </a:br>
            <a:endParaRPr lang="en-GB" altLang="en-US" sz="600" kern="0" dirty="0">
              <a:solidFill>
                <a:srgbClr val="FFFFFF"/>
              </a:solidFill>
              <a:latin typeface="Calibri" charset="0"/>
              <a:ea typeface="Calibri" charset="0"/>
              <a:cs typeface="Calibri" charset="0"/>
            </a:endParaRPr>
          </a:p>
        </p:txBody>
      </p:sp>
    </p:spTree>
    <p:extLst>
      <p:ext uri="{BB962C8B-B14F-4D97-AF65-F5344CB8AC3E}">
        <p14:creationId xmlns:p14="http://schemas.microsoft.com/office/powerpoint/2010/main" val="1603216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CV_roadmap.xlsx.pdf"/>
          <p:cNvPicPr>
            <a:picLocks noChangeAspect="1"/>
          </p:cNvPicPr>
          <p:nvPr/>
        </p:nvPicPr>
        <p:blipFill rotWithShape="1">
          <a:blip r:embed="rId2" cstate="email">
            <a:extLst>
              <a:ext uri="{28A0092B-C50C-407E-A947-70E740481C1C}">
                <a14:useLocalDpi xmlns:a14="http://schemas.microsoft.com/office/drawing/2010/main" val="0"/>
              </a:ext>
            </a:extLst>
          </a:blip>
          <a:srcRect l="6063" t="11993" r="7942" b="11640"/>
          <a:stretch/>
        </p:blipFill>
        <p:spPr>
          <a:xfrm>
            <a:off x="1226514" y="685879"/>
            <a:ext cx="6692956" cy="4200071"/>
          </a:xfrm>
          <a:prstGeom prst="rect">
            <a:avLst/>
          </a:prstGeom>
        </p:spPr>
      </p:pic>
      <p:sp>
        <p:nvSpPr>
          <p:cNvPr id="6" name="TextBox 5"/>
          <p:cNvSpPr txBox="1"/>
          <p:nvPr/>
        </p:nvSpPr>
        <p:spPr>
          <a:xfrm>
            <a:off x="1084611" y="260057"/>
            <a:ext cx="2410332" cy="646331"/>
          </a:xfrm>
          <a:prstGeom prst="rect">
            <a:avLst/>
          </a:prstGeom>
          <a:noFill/>
        </p:spPr>
        <p:txBody>
          <a:bodyPr wrap="square" rtlCol="0">
            <a:spAutoFit/>
          </a:bodyPr>
          <a:lstStyle/>
          <a:p>
            <a:pPr fontAlgn="base">
              <a:spcBef>
                <a:spcPct val="0"/>
              </a:spcBef>
              <a:spcAft>
                <a:spcPct val="0"/>
              </a:spcAft>
            </a:pPr>
            <a:r>
              <a:rPr lang="en-GB" b="1">
                <a:solidFill>
                  <a:srgbClr val="FFFFFF"/>
                </a:solidFill>
                <a:latin typeface="PF Square Sans Pro"/>
              </a:rPr>
              <a:t>ECV </a:t>
            </a:r>
            <a:r>
              <a:rPr lang="en-GB" b="1" dirty="0">
                <a:solidFill>
                  <a:srgbClr val="FFFFFF"/>
                </a:solidFill>
                <a:latin typeface="PF Square Sans Pro"/>
              </a:rPr>
              <a:t>ROADMAP FOR C3S</a:t>
            </a:r>
          </a:p>
        </p:txBody>
      </p:sp>
      <p:sp>
        <p:nvSpPr>
          <p:cNvPr id="3" name="Rectangle 2"/>
          <p:cNvSpPr/>
          <p:nvPr/>
        </p:nvSpPr>
        <p:spPr bwMode="auto">
          <a:xfrm>
            <a:off x="1226514" y="685880"/>
            <a:ext cx="886277" cy="16254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8580" tIns="34290" rIns="68580" bIns="34290" numCol="1" rtlCol="0" anchor="ctr" anchorCtr="0" compatLnSpc="1">
            <a:prstTxWarp prst="textNoShape">
              <a:avLst/>
            </a:prstTxWarp>
          </a:bodyPr>
          <a:lstStyle/>
          <a:p>
            <a:pPr algn="r" fontAlgn="base">
              <a:spcBef>
                <a:spcPct val="0"/>
              </a:spcBef>
              <a:spcAft>
                <a:spcPct val="0"/>
              </a:spcAft>
            </a:pPr>
            <a:endParaRPr lang="en-US" sz="1575" b="1">
              <a:solidFill>
                <a:srgbClr val="00468C"/>
              </a:solidFill>
            </a:endParaRPr>
          </a:p>
        </p:txBody>
      </p:sp>
      <p:sp>
        <p:nvSpPr>
          <p:cNvPr id="4" name="Rectangle 3"/>
          <p:cNvSpPr/>
          <p:nvPr/>
        </p:nvSpPr>
        <p:spPr bwMode="auto">
          <a:xfrm>
            <a:off x="899592" y="2454268"/>
            <a:ext cx="7488832" cy="102394"/>
          </a:xfrm>
          <a:prstGeom prst="rect">
            <a:avLst/>
          </a:prstGeom>
          <a:solidFill>
            <a:srgbClr val="FF000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11" name="Rectangle 10"/>
          <p:cNvSpPr/>
          <p:nvPr/>
        </p:nvSpPr>
        <p:spPr bwMode="auto">
          <a:xfrm>
            <a:off x="899592" y="3014854"/>
            <a:ext cx="7488832" cy="102394"/>
          </a:xfrm>
          <a:prstGeom prst="rect">
            <a:avLst/>
          </a:prstGeom>
          <a:solidFill>
            <a:srgbClr val="FF000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12" name="Rectangle 11"/>
          <p:cNvSpPr/>
          <p:nvPr/>
        </p:nvSpPr>
        <p:spPr bwMode="auto">
          <a:xfrm>
            <a:off x="899592" y="2566078"/>
            <a:ext cx="7488832" cy="102394"/>
          </a:xfrm>
          <a:prstGeom prst="rect">
            <a:avLst/>
          </a:prstGeom>
          <a:solidFill>
            <a:srgbClr val="00B0F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13" name="Rectangle 12"/>
          <p:cNvSpPr/>
          <p:nvPr/>
        </p:nvSpPr>
        <p:spPr bwMode="auto">
          <a:xfrm>
            <a:off x="899592" y="2677142"/>
            <a:ext cx="7488832" cy="102394"/>
          </a:xfrm>
          <a:prstGeom prst="rect">
            <a:avLst/>
          </a:prstGeom>
          <a:solidFill>
            <a:srgbClr val="00B0F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14" name="Rectangle 13"/>
          <p:cNvSpPr/>
          <p:nvPr/>
        </p:nvSpPr>
        <p:spPr bwMode="auto">
          <a:xfrm>
            <a:off x="895470" y="3125666"/>
            <a:ext cx="7488832" cy="102394"/>
          </a:xfrm>
          <a:prstGeom prst="rect">
            <a:avLst/>
          </a:prstGeom>
          <a:solidFill>
            <a:srgbClr val="00B0F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15" name="Rectangle 14"/>
          <p:cNvSpPr/>
          <p:nvPr/>
        </p:nvSpPr>
        <p:spPr bwMode="auto">
          <a:xfrm>
            <a:off x="896845" y="1882488"/>
            <a:ext cx="7488832" cy="102394"/>
          </a:xfrm>
          <a:prstGeom prst="rect">
            <a:avLst/>
          </a:prstGeom>
          <a:solidFill>
            <a:srgbClr val="00B0F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16" name="Rectangle 15"/>
          <p:cNvSpPr/>
          <p:nvPr/>
        </p:nvSpPr>
        <p:spPr bwMode="auto">
          <a:xfrm>
            <a:off x="899592" y="1779662"/>
            <a:ext cx="7488832" cy="102394"/>
          </a:xfrm>
          <a:prstGeom prst="rect">
            <a:avLst/>
          </a:prstGeom>
          <a:solidFill>
            <a:srgbClr val="00B0F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17" name="Rectangle 16"/>
          <p:cNvSpPr/>
          <p:nvPr/>
        </p:nvSpPr>
        <p:spPr bwMode="auto">
          <a:xfrm>
            <a:off x="895470" y="1668598"/>
            <a:ext cx="7488832" cy="102394"/>
          </a:xfrm>
          <a:prstGeom prst="rect">
            <a:avLst/>
          </a:prstGeom>
          <a:solidFill>
            <a:srgbClr val="00B0F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18" name="Rectangle 17"/>
          <p:cNvSpPr/>
          <p:nvPr/>
        </p:nvSpPr>
        <p:spPr bwMode="auto">
          <a:xfrm>
            <a:off x="895470" y="2901245"/>
            <a:ext cx="7488832" cy="102394"/>
          </a:xfrm>
          <a:prstGeom prst="rect">
            <a:avLst/>
          </a:prstGeom>
          <a:solidFill>
            <a:srgbClr val="92D05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19" name="Rectangle 18"/>
          <p:cNvSpPr/>
          <p:nvPr/>
        </p:nvSpPr>
        <p:spPr bwMode="auto">
          <a:xfrm>
            <a:off x="895470" y="4396664"/>
            <a:ext cx="7488832" cy="102394"/>
          </a:xfrm>
          <a:prstGeom prst="rect">
            <a:avLst/>
          </a:prstGeom>
          <a:solidFill>
            <a:srgbClr val="92D05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
        <p:nvSpPr>
          <p:cNvPr id="20" name="Rectangle 19"/>
          <p:cNvSpPr/>
          <p:nvPr/>
        </p:nvSpPr>
        <p:spPr bwMode="auto">
          <a:xfrm>
            <a:off x="895470" y="3476685"/>
            <a:ext cx="7488832" cy="102394"/>
          </a:xfrm>
          <a:prstGeom prst="rect">
            <a:avLst/>
          </a:prstGeom>
          <a:solidFill>
            <a:srgbClr val="92D050">
              <a:alpha val="46000"/>
            </a:srgbClr>
          </a:solidFill>
          <a:ln w="12700">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100" b="1" i="0" u="none" strike="noStrike" cap="none" normalizeH="0" baseline="0">
              <a:ln>
                <a:noFill/>
              </a:ln>
              <a:solidFill>
                <a:srgbClr val="00468C"/>
              </a:solidFill>
              <a:effectLst/>
              <a:latin typeface="Arial" charset="0"/>
            </a:endParaRPr>
          </a:p>
        </p:txBody>
      </p:sp>
    </p:spTree>
    <p:extLst>
      <p:ext uri="{BB962C8B-B14F-4D97-AF65-F5344CB8AC3E}">
        <p14:creationId xmlns:p14="http://schemas.microsoft.com/office/powerpoint/2010/main" val="254545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Sea Ice Production Service (DMI)</a:t>
            </a:r>
          </a:p>
        </p:txBody>
      </p:sp>
      <p:pic>
        <p:nvPicPr>
          <p:cNvPr id="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983993" y="1385358"/>
            <a:ext cx="1374449" cy="15485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Tekstboks 4"/>
          <p:cNvSpPr txBox="1"/>
          <p:nvPr/>
        </p:nvSpPr>
        <p:spPr>
          <a:xfrm>
            <a:off x="4712733" y="1131590"/>
            <a:ext cx="1798185" cy="300082"/>
          </a:xfrm>
          <a:prstGeom prst="rect">
            <a:avLst/>
          </a:prstGeom>
          <a:noFill/>
        </p:spPr>
        <p:txBody>
          <a:bodyPr wrap="square" rtlCol="0">
            <a:spAutoFit/>
          </a:bodyPr>
          <a:lstStyle/>
          <a:p>
            <a:r>
              <a:rPr lang="da-DK" sz="1350" b="1" dirty="0">
                <a:solidFill>
                  <a:prstClr val="black"/>
                </a:solidFill>
              </a:rPr>
              <a:t>Sea </a:t>
            </a:r>
            <a:r>
              <a:rPr lang="da-DK" sz="1350" b="1" dirty="0" err="1">
                <a:solidFill>
                  <a:prstClr val="black"/>
                </a:solidFill>
              </a:rPr>
              <a:t>Ice</a:t>
            </a:r>
            <a:r>
              <a:rPr lang="da-DK" sz="1350" b="1" dirty="0">
                <a:solidFill>
                  <a:prstClr val="black"/>
                </a:solidFill>
              </a:rPr>
              <a:t> </a:t>
            </a:r>
            <a:r>
              <a:rPr lang="da-DK" sz="1350" b="1" dirty="0" err="1">
                <a:solidFill>
                  <a:prstClr val="black"/>
                </a:solidFill>
              </a:rPr>
              <a:t>concentration</a:t>
            </a:r>
            <a:r>
              <a:rPr lang="da-DK" sz="1350" b="1" dirty="0">
                <a:solidFill>
                  <a:prstClr val="black"/>
                </a:solidFill>
              </a:rPr>
              <a:t>: </a:t>
            </a:r>
          </a:p>
        </p:txBody>
      </p:sp>
      <p:sp>
        <p:nvSpPr>
          <p:cNvPr id="8" name="Tekstboks 7"/>
          <p:cNvSpPr txBox="1"/>
          <p:nvPr/>
        </p:nvSpPr>
        <p:spPr>
          <a:xfrm>
            <a:off x="1013647" y="1168251"/>
            <a:ext cx="1991200" cy="300082"/>
          </a:xfrm>
          <a:prstGeom prst="rect">
            <a:avLst/>
          </a:prstGeom>
          <a:noFill/>
        </p:spPr>
        <p:txBody>
          <a:bodyPr wrap="square" rtlCol="0">
            <a:spAutoFit/>
          </a:bodyPr>
          <a:lstStyle/>
          <a:p>
            <a:r>
              <a:rPr lang="da-DK" sz="1350" b="1" dirty="0">
                <a:solidFill>
                  <a:prstClr val="black"/>
                </a:solidFill>
              </a:rPr>
              <a:t>Sea </a:t>
            </a:r>
            <a:r>
              <a:rPr lang="da-DK" sz="1350" b="1" dirty="0" err="1">
                <a:solidFill>
                  <a:prstClr val="black"/>
                </a:solidFill>
              </a:rPr>
              <a:t>Ice</a:t>
            </a:r>
            <a:r>
              <a:rPr lang="da-DK" sz="1350" b="1" dirty="0">
                <a:solidFill>
                  <a:prstClr val="black"/>
                </a:solidFill>
              </a:rPr>
              <a:t> </a:t>
            </a:r>
            <a:r>
              <a:rPr lang="da-DK" sz="1350" b="1" dirty="0" err="1">
                <a:solidFill>
                  <a:prstClr val="black"/>
                </a:solidFill>
              </a:rPr>
              <a:t>Edge</a:t>
            </a:r>
            <a:r>
              <a:rPr lang="da-DK" sz="1350" b="1" dirty="0">
                <a:solidFill>
                  <a:prstClr val="black"/>
                </a:solidFill>
              </a:rPr>
              <a:t>:</a:t>
            </a: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 b="-16"/>
          <a:stretch/>
        </p:blipFill>
        <p:spPr bwMode="auto">
          <a:xfrm>
            <a:off x="934834" y="1457210"/>
            <a:ext cx="1440160" cy="13305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4678" y="3228440"/>
            <a:ext cx="1411810" cy="1411810"/>
          </a:xfrm>
          <a:prstGeom prst="rect">
            <a:avLst/>
          </a:prstGeom>
        </p:spPr>
      </p:pic>
      <p:pic>
        <p:nvPicPr>
          <p:cNvPr id="1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83993" y="3359185"/>
            <a:ext cx="1536352" cy="12327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Tekstboks 8"/>
          <p:cNvSpPr txBox="1"/>
          <p:nvPr/>
        </p:nvSpPr>
        <p:spPr>
          <a:xfrm>
            <a:off x="4972583" y="3025751"/>
            <a:ext cx="1120140" cy="300082"/>
          </a:xfrm>
          <a:prstGeom prst="rect">
            <a:avLst/>
          </a:prstGeom>
          <a:noFill/>
        </p:spPr>
        <p:txBody>
          <a:bodyPr wrap="square" rtlCol="0">
            <a:spAutoFit/>
          </a:bodyPr>
          <a:lstStyle/>
          <a:p>
            <a:r>
              <a:rPr lang="da-DK" sz="1350" b="1" dirty="0">
                <a:solidFill>
                  <a:prstClr val="black"/>
                </a:solidFill>
              </a:rPr>
              <a:t>Sea </a:t>
            </a:r>
            <a:r>
              <a:rPr lang="da-DK" sz="1350" b="1" dirty="0" err="1">
                <a:solidFill>
                  <a:prstClr val="black"/>
                </a:solidFill>
              </a:rPr>
              <a:t>Ice</a:t>
            </a:r>
            <a:r>
              <a:rPr lang="da-DK" sz="1350" b="1" dirty="0">
                <a:solidFill>
                  <a:prstClr val="black"/>
                </a:solidFill>
              </a:rPr>
              <a:t> Type:</a:t>
            </a:r>
          </a:p>
        </p:txBody>
      </p:sp>
      <p:sp>
        <p:nvSpPr>
          <p:cNvPr id="12" name="Tekstboks 11"/>
          <p:cNvSpPr txBox="1"/>
          <p:nvPr/>
        </p:nvSpPr>
        <p:spPr>
          <a:xfrm>
            <a:off x="830867" y="2922398"/>
            <a:ext cx="1885950" cy="300082"/>
          </a:xfrm>
          <a:prstGeom prst="rect">
            <a:avLst/>
          </a:prstGeom>
          <a:noFill/>
        </p:spPr>
        <p:txBody>
          <a:bodyPr wrap="square" rtlCol="0">
            <a:spAutoFit/>
          </a:bodyPr>
          <a:lstStyle/>
          <a:p>
            <a:r>
              <a:rPr lang="da-DK" sz="1350" b="1" dirty="0">
                <a:solidFill>
                  <a:prstClr val="black"/>
                </a:solidFill>
              </a:rPr>
              <a:t>Sea </a:t>
            </a:r>
            <a:r>
              <a:rPr lang="da-DK" sz="1350" b="1" dirty="0" err="1">
                <a:solidFill>
                  <a:prstClr val="black"/>
                </a:solidFill>
              </a:rPr>
              <a:t>Ice</a:t>
            </a:r>
            <a:r>
              <a:rPr lang="da-DK" sz="1350" b="1" dirty="0">
                <a:solidFill>
                  <a:prstClr val="black"/>
                </a:solidFill>
              </a:rPr>
              <a:t> </a:t>
            </a:r>
            <a:r>
              <a:rPr lang="da-DK" sz="1350" b="1" dirty="0" err="1">
                <a:solidFill>
                  <a:prstClr val="black"/>
                </a:solidFill>
              </a:rPr>
              <a:t>Thickness</a:t>
            </a:r>
            <a:r>
              <a:rPr lang="da-DK" sz="1350" b="1" dirty="0">
                <a:solidFill>
                  <a:prstClr val="black"/>
                </a:solidFill>
              </a:rPr>
              <a:t>:</a:t>
            </a:r>
          </a:p>
        </p:txBody>
      </p:sp>
      <p:sp>
        <p:nvSpPr>
          <p:cNvPr id="13" name="Tekstboks 12"/>
          <p:cNvSpPr txBox="1"/>
          <p:nvPr/>
        </p:nvSpPr>
        <p:spPr>
          <a:xfrm>
            <a:off x="6358442" y="1359773"/>
            <a:ext cx="2670532" cy="1131079"/>
          </a:xfrm>
          <a:prstGeom prst="rect">
            <a:avLst/>
          </a:prstGeom>
          <a:noFill/>
        </p:spPr>
        <p:txBody>
          <a:bodyPr wrap="square" rtlCol="0">
            <a:spAutoFit/>
          </a:bodyPr>
          <a:lstStyle/>
          <a:p>
            <a:r>
              <a:rPr lang="da-DK" sz="1350" dirty="0">
                <a:solidFill>
                  <a:prstClr val="black"/>
                </a:solidFill>
              </a:rPr>
              <a:t>OSI SAF CDR (OSI-409) and ICDR (OSI-430)</a:t>
            </a:r>
          </a:p>
          <a:p>
            <a:r>
              <a:rPr lang="da-DK" sz="1350" dirty="0">
                <a:solidFill>
                  <a:prstClr val="black"/>
                </a:solidFill>
              </a:rPr>
              <a:t>Global </a:t>
            </a:r>
            <a:r>
              <a:rPr lang="da-DK" sz="1350" dirty="0" err="1">
                <a:solidFill>
                  <a:prstClr val="black"/>
                </a:solidFill>
              </a:rPr>
              <a:t>coverage</a:t>
            </a:r>
            <a:endParaRPr lang="da-DK" sz="1350" dirty="0">
              <a:solidFill>
                <a:prstClr val="black"/>
              </a:solidFill>
            </a:endParaRPr>
          </a:p>
          <a:p>
            <a:r>
              <a:rPr lang="da-DK" sz="1350" dirty="0">
                <a:solidFill>
                  <a:prstClr val="black"/>
                </a:solidFill>
              </a:rPr>
              <a:t>10 km resolution</a:t>
            </a:r>
          </a:p>
          <a:p>
            <a:r>
              <a:rPr lang="da-DK" sz="1350" dirty="0" err="1">
                <a:solidFill>
                  <a:prstClr val="black"/>
                </a:solidFill>
              </a:rPr>
              <a:t>Includes</a:t>
            </a:r>
            <a:r>
              <a:rPr lang="da-DK" sz="1350" dirty="0">
                <a:solidFill>
                  <a:prstClr val="black"/>
                </a:solidFill>
              </a:rPr>
              <a:t> </a:t>
            </a:r>
            <a:r>
              <a:rPr lang="da-DK" sz="1350" dirty="0" err="1">
                <a:solidFill>
                  <a:prstClr val="black"/>
                </a:solidFill>
              </a:rPr>
              <a:t>uncertainty</a:t>
            </a:r>
            <a:r>
              <a:rPr lang="da-DK" sz="1350" dirty="0">
                <a:solidFill>
                  <a:prstClr val="black"/>
                </a:solidFill>
              </a:rPr>
              <a:t> </a:t>
            </a:r>
            <a:r>
              <a:rPr lang="da-DK" sz="1350" dirty="0" err="1">
                <a:solidFill>
                  <a:prstClr val="black"/>
                </a:solidFill>
              </a:rPr>
              <a:t>estimates</a:t>
            </a:r>
            <a:endParaRPr lang="da-DK" sz="1350" dirty="0">
              <a:solidFill>
                <a:prstClr val="black"/>
              </a:solidFill>
            </a:endParaRPr>
          </a:p>
        </p:txBody>
      </p:sp>
      <p:sp>
        <p:nvSpPr>
          <p:cNvPr id="15" name="Tekstboks 14"/>
          <p:cNvSpPr txBox="1"/>
          <p:nvPr/>
        </p:nvSpPr>
        <p:spPr>
          <a:xfrm>
            <a:off x="2491003" y="1522718"/>
            <a:ext cx="2357360" cy="923330"/>
          </a:xfrm>
          <a:prstGeom prst="rect">
            <a:avLst/>
          </a:prstGeom>
          <a:noFill/>
        </p:spPr>
        <p:txBody>
          <a:bodyPr wrap="square" rtlCol="0">
            <a:spAutoFit/>
          </a:bodyPr>
          <a:lstStyle/>
          <a:p>
            <a:r>
              <a:rPr lang="da-DK" sz="1350" dirty="0" err="1">
                <a:solidFill>
                  <a:prstClr val="black"/>
                </a:solidFill>
              </a:rPr>
              <a:t>Distinguish</a:t>
            </a:r>
            <a:r>
              <a:rPr lang="da-DK" sz="1350" dirty="0">
                <a:solidFill>
                  <a:prstClr val="black"/>
                </a:solidFill>
              </a:rPr>
              <a:t> </a:t>
            </a:r>
            <a:r>
              <a:rPr lang="da-DK" sz="1350" dirty="0" err="1">
                <a:solidFill>
                  <a:prstClr val="black"/>
                </a:solidFill>
              </a:rPr>
              <a:t>between</a:t>
            </a:r>
            <a:r>
              <a:rPr lang="da-DK" sz="1350" dirty="0">
                <a:solidFill>
                  <a:prstClr val="black"/>
                </a:solidFill>
              </a:rPr>
              <a:t> Open </a:t>
            </a:r>
            <a:r>
              <a:rPr lang="da-DK" sz="1350" dirty="0" err="1">
                <a:solidFill>
                  <a:prstClr val="black"/>
                </a:solidFill>
              </a:rPr>
              <a:t>water</a:t>
            </a:r>
            <a:r>
              <a:rPr lang="da-DK" sz="1350" dirty="0">
                <a:solidFill>
                  <a:prstClr val="black"/>
                </a:solidFill>
              </a:rPr>
              <a:t>, Open </a:t>
            </a:r>
            <a:r>
              <a:rPr lang="da-DK" sz="1350" dirty="0" err="1">
                <a:solidFill>
                  <a:prstClr val="black"/>
                </a:solidFill>
              </a:rPr>
              <a:t>Ice</a:t>
            </a:r>
            <a:r>
              <a:rPr lang="da-DK" sz="1350" dirty="0">
                <a:solidFill>
                  <a:prstClr val="black"/>
                </a:solidFill>
              </a:rPr>
              <a:t> and </a:t>
            </a:r>
            <a:r>
              <a:rPr lang="da-DK" sz="1350" dirty="0" err="1">
                <a:solidFill>
                  <a:prstClr val="black"/>
                </a:solidFill>
              </a:rPr>
              <a:t>Closed</a:t>
            </a:r>
            <a:r>
              <a:rPr lang="da-DK" sz="1350" dirty="0">
                <a:solidFill>
                  <a:prstClr val="black"/>
                </a:solidFill>
              </a:rPr>
              <a:t> </a:t>
            </a:r>
            <a:r>
              <a:rPr lang="da-DK" sz="1350" dirty="0" err="1">
                <a:solidFill>
                  <a:prstClr val="black"/>
                </a:solidFill>
              </a:rPr>
              <a:t>Ice</a:t>
            </a:r>
            <a:endParaRPr lang="da-DK" sz="1350" dirty="0">
              <a:solidFill>
                <a:prstClr val="black"/>
              </a:solidFill>
            </a:endParaRPr>
          </a:p>
          <a:p>
            <a:r>
              <a:rPr lang="da-DK" sz="1350" dirty="0">
                <a:solidFill>
                  <a:prstClr val="black"/>
                </a:solidFill>
              </a:rPr>
              <a:t>Global </a:t>
            </a:r>
            <a:r>
              <a:rPr lang="da-DK" sz="1350" dirty="0" err="1">
                <a:solidFill>
                  <a:prstClr val="black"/>
                </a:solidFill>
              </a:rPr>
              <a:t>coverage</a:t>
            </a:r>
            <a:endParaRPr lang="da-DK" sz="1350" dirty="0">
              <a:solidFill>
                <a:prstClr val="black"/>
              </a:solidFill>
            </a:endParaRPr>
          </a:p>
          <a:p>
            <a:r>
              <a:rPr lang="da-DK" sz="1350" dirty="0">
                <a:solidFill>
                  <a:prstClr val="black"/>
                </a:solidFill>
              </a:rPr>
              <a:t>10 km resolution</a:t>
            </a:r>
          </a:p>
        </p:txBody>
      </p:sp>
      <p:sp>
        <p:nvSpPr>
          <p:cNvPr id="16" name="Tekstboks 15"/>
          <p:cNvSpPr txBox="1"/>
          <p:nvPr/>
        </p:nvSpPr>
        <p:spPr>
          <a:xfrm>
            <a:off x="2350299" y="3463581"/>
            <a:ext cx="2309941" cy="923330"/>
          </a:xfrm>
          <a:prstGeom prst="rect">
            <a:avLst/>
          </a:prstGeom>
          <a:noFill/>
        </p:spPr>
        <p:txBody>
          <a:bodyPr wrap="square" rtlCol="0">
            <a:spAutoFit/>
          </a:bodyPr>
          <a:lstStyle/>
          <a:p>
            <a:r>
              <a:rPr lang="da-DK" sz="1350" dirty="0" err="1">
                <a:solidFill>
                  <a:prstClr val="black"/>
                </a:solidFill>
              </a:rPr>
              <a:t>Nothern</a:t>
            </a:r>
            <a:r>
              <a:rPr lang="da-DK" sz="1350" dirty="0">
                <a:solidFill>
                  <a:prstClr val="black"/>
                </a:solidFill>
              </a:rPr>
              <a:t> </a:t>
            </a:r>
            <a:r>
              <a:rPr lang="da-DK" sz="1350" dirty="0" err="1">
                <a:solidFill>
                  <a:prstClr val="black"/>
                </a:solidFill>
              </a:rPr>
              <a:t>Hemisphere</a:t>
            </a:r>
            <a:endParaRPr lang="da-DK" sz="1350" dirty="0">
              <a:solidFill>
                <a:prstClr val="black"/>
              </a:solidFill>
            </a:endParaRPr>
          </a:p>
          <a:p>
            <a:r>
              <a:rPr lang="da-DK" sz="1350" dirty="0">
                <a:solidFill>
                  <a:prstClr val="black"/>
                </a:solidFill>
              </a:rPr>
              <a:t>25 km resolution</a:t>
            </a:r>
          </a:p>
          <a:p>
            <a:r>
              <a:rPr lang="da-DK" sz="1350" dirty="0" err="1">
                <a:solidFill>
                  <a:prstClr val="black"/>
                </a:solidFill>
              </a:rPr>
              <a:t>Includes</a:t>
            </a:r>
            <a:r>
              <a:rPr lang="da-DK" sz="1350" dirty="0">
                <a:solidFill>
                  <a:prstClr val="black"/>
                </a:solidFill>
              </a:rPr>
              <a:t> </a:t>
            </a:r>
            <a:r>
              <a:rPr lang="da-DK" sz="1350" dirty="0" err="1">
                <a:solidFill>
                  <a:prstClr val="black"/>
                </a:solidFill>
              </a:rPr>
              <a:t>uncertainty</a:t>
            </a:r>
            <a:r>
              <a:rPr lang="da-DK" sz="1350" dirty="0">
                <a:solidFill>
                  <a:prstClr val="black"/>
                </a:solidFill>
              </a:rPr>
              <a:t> </a:t>
            </a:r>
            <a:r>
              <a:rPr lang="da-DK" sz="1350" dirty="0" err="1">
                <a:solidFill>
                  <a:prstClr val="black"/>
                </a:solidFill>
              </a:rPr>
              <a:t>estimates</a:t>
            </a:r>
            <a:endParaRPr lang="da-DK" sz="1350" dirty="0">
              <a:solidFill>
                <a:prstClr val="black"/>
              </a:solidFill>
            </a:endParaRPr>
          </a:p>
        </p:txBody>
      </p:sp>
      <p:sp>
        <p:nvSpPr>
          <p:cNvPr id="17" name="Tekstboks 16"/>
          <p:cNvSpPr txBox="1"/>
          <p:nvPr/>
        </p:nvSpPr>
        <p:spPr>
          <a:xfrm>
            <a:off x="6520345" y="3297042"/>
            <a:ext cx="2483504" cy="923330"/>
          </a:xfrm>
          <a:prstGeom prst="rect">
            <a:avLst/>
          </a:prstGeom>
          <a:noFill/>
        </p:spPr>
        <p:txBody>
          <a:bodyPr wrap="square" rtlCol="0">
            <a:spAutoFit/>
          </a:bodyPr>
          <a:lstStyle/>
          <a:p>
            <a:r>
              <a:rPr lang="da-DK" sz="1350" dirty="0" err="1">
                <a:solidFill>
                  <a:prstClr val="black"/>
                </a:solidFill>
              </a:rPr>
              <a:t>Distinguish</a:t>
            </a:r>
            <a:r>
              <a:rPr lang="da-DK" sz="1350" dirty="0">
                <a:solidFill>
                  <a:prstClr val="black"/>
                </a:solidFill>
              </a:rPr>
              <a:t> </a:t>
            </a:r>
            <a:r>
              <a:rPr lang="da-DK" sz="1350" dirty="0" err="1">
                <a:solidFill>
                  <a:prstClr val="black"/>
                </a:solidFill>
              </a:rPr>
              <a:t>between</a:t>
            </a:r>
            <a:r>
              <a:rPr lang="da-DK" sz="1350" dirty="0">
                <a:solidFill>
                  <a:prstClr val="black"/>
                </a:solidFill>
              </a:rPr>
              <a:t> First-Year </a:t>
            </a:r>
            <a:r>
              <a:rPr lang="da-DK" sz="1350" dirty="0" err="1">
                <a:solidFill>
                  <a:prstClr val="black"/>
                </a:solidFill>
              </a:rPr>
              <a:t>Ice</a:t>
            </a:r>
            <a:r>
              <a:rPr lang="da-DK" sz="1350" dirty="0">
                <a:solidFill>
                  <a:prstClr val="black"/>
                </a:solidFill>
              </a:rPr>
              <a:t> and </a:t>
            </a:r>
            <a:r>
              <a:rPr lang="da-DK" sz="1350" dirty="0" err="1">
                <a:solidFill>
                  <a:prstClr val="black"/>
                </a:solidFill>
              </a:rPr>
              <a:t>Multi-year</a:t>
            </a:r>
            <a:r>
              <a:rPr lang="da-DK" sz="1350" dirty="0">
                <a:solidFill>
                  <a:prstClr val="black"/>
                </a:solidFill>
              </a:rPr>
              <a:t> </a:t>
            </a:r>
            <a:r>
              <a:rPr lang="da-DK" sz="1350" dirty="0" err="1">
                <a:solidFill>
                  <a:prstClr val="black"/>
                </a:solidFill>
              </a:rPr>
              <a:t>Ice</a:t>
            </a:r>
            <a:endParaRPr lang="da-DK" sz="1350" dirty="0">
              <a:solidFill>
                <a:prstClr val="black"/>
              </a:solidFill>
            </a:endParaRPr>
          </a:p>
          <a:p>
            <a:r>
              <a:rPr lang="da-DK" sz="1350" dirty="0" err="1">
                <a:solidFill>
                  <a:prstClr val="black"/>
                </a:solidFill>
              </a:rPr>
              <a:t>Nothern</a:t>
            </a:r>
            <a:r>
              <a:rPr lang="da-DK" sz="1350" dirty="0">
                <a:solidFill>
                  <a:prstClr val="black"/>
                </a:solidFill>
              </a:rPr>
              <a:t> </a:t>
            </a:r>
            <a:r>
              <a:rPr lang="da-DK" sz="1350" dirty="0" err="1">
                <a:solidFill>
                  <a:prstClr val="black"/>
                </a:solidFill>
              </a:rPr>
              <a:t>Hemisphere</a:t>
            </a:r>
            <a:endParaRPr lang="da-DK" sz="1350" dirty="0">
              <a:solidFill>
                <a:prstClr val="black"/>
              </a:solidFill>
            </a:endParaRPr>
          </a:p>
          <a:p>
            <a:r>
              <a:rPr lang="da-DK" sz="1350" dirty="0">
                <a:solidFill>
                  <a:prstClr val="black"/>
                </a:solidFill>
              </a:rPr>
              <a:t>10 km resolution</a:t>
            </a:r>
          </a:p>
        </p:txBody>
      </p:sp>
      <p:sp>
        <p:nvSpPr>
          <p:cNvPr id="3" name="Rectangle 2"/>
          <p:cNvSpPr/>
          <p:nvPr/>
        </p:nvSpPr>
        <p:spPr>
          <a:xfrm>
            <a:off x="1132151" y="668045"/>
            <a:ext cx="7161164" cy="369332"/>
          </a:xfrm>
          <a:prstGeom prst="rect">
            <a:avLst/>
          </a:prstGeom>
        </p:spPr>
        <p:txBody>
          <a:bodyPr wrap="square">
            <a:spAutoFit/>
          </a:bodyPr>
          <a:lstStyle/>
          <a:p>
            <a:pPr>
              <a:spcAft>
                <a:spcPts val="450"/>
              </a:spcAft>
            </a:pPr>
            <a:r>
              <a:rPr lang="en-GB" dirty="0"/>
              <a:t>Complementary with EUMETSAT OSI SAF &amp; ESA CCI </a:t>
            </a:r>
          </a:p>
        </p:txBody>
      </p:sp>
      <p:sp>
        <p:nvSpPr>
          <p:cNvPr id="18" name="Tekstboks 12"/>
          <p:cNvSpPr txBox="1"/>
          <p:nvPr/>
        </p:nvSpPr>
        <p:spPr>
          <a:xfrm>
            <a:off x="7293470" y="2490264"/>
            <a:ext cx="2664296" cy="400110"/>
          </a:xfrm>
          <a:prstGeom prst="rect">
            <a:avLst/>
          </a:prstGeom>
          <a:noFill/>
        </p:spPr>
        <p:txBody>
          <a:bodyPr wrap="square" rtlCol="0">
            <a:spAutoFit/>
          </a:bodyPr>
          <a:lstStyle/>
          <a:p>
            <a:r>
              <a:rPr lang="en-GB" sz="1000" b="1" dirty="0">
                <a:solidFill>
                  <a:srgbClr val="C00000"/>
                </a:solidFill>
              </a:rPr>
              <a:t>CDR: 10.1978 – 04.2015</a:t>
            </a:r>
          </a:p>
          <a:p>
            <a:r>
              <a:rPr lang="en-GB" sz="1000" b="1" dirty="0">
                <a:solidFill>
                  <a:srgbClr val="C00000"/>
                </a:solidFill>
              </a:rPr>
              <a:t>ICDR: 05.2015 - onwards</a:t>
            </a:r>
          </a:p>
        </p:txBody>
      </p:sp>
      <p:sp>
        <p:nvSpPr>
          <p:cNvPr id="19" name="Tekstboks 12"/>
          <p:cNvSpPr txBox="1"/>
          <p:nvPr/>
        </p:nvSpPr>
        <p:spPr>
          <a:xfrm>
            <a:off x="7365299" y="4155926"/>
            <a:ext cx="1516838" cy="430887"/>
          </a:xfrm>
          <a:prstGeom prst="rect">
            <a:avLst/>
          </a:prstGeom>
          <a:noFill/>
        </p:spPr>
        <p:txBody>
          <a:bodyPr wrap="square" rtlCol="0">
            <a:spAutoFit/>
          </a:bodyPr>
          <a:lstStyle/>
          <a:p>
            <a:pPr marL="214313" indent="-214313">
              <a:lnSpc>
                <a:spcPct val="120000"/>
              </a:lnSpc>
              <a:spcBef>
                <a:spcPts val="0"/>
              </a:spcBef>
            </a:pPr>
            <a:r>
              <a:rPr lang="en-GB" sz="1000" b="1" dirty="0">
                <a:solidFill>
                  <a:srgbClr val="C00000"/>
                </a:solidFill>
              </a:rPr>
              <a:t>CDR: 1979 – 2016</a:t>
            </a:r>
          </a:p>
          <a:p>
            <a:r>
              <a:rPr lang="en-GB" sz="1000" b="1" dirty="0">
                <a:solidFill>
                  <a:srgbClr val="C00000"/>
                </a:solidFill>
              </a:rPr>
              <a:t>ICDR: 2016 – onwards </a:t>
            </a:r>
          </a:p>
        </p:txBody>
      </p:sp>
      <p:sp>
        <p:nvSpPr>
          <p:cNvPr id="20" name="Tekstboks 12"/>
          <p:cNvSpPr txBox="1"/>
          <p:nvPr/>
        </p:nvSpPr>
        <p:spPr>
          <a:xfrm>
            <a:off x="2847317" y="4386911"/>
            <a:ext cx="2235400" cy="246221"/>
          </a:xfrm>
          <a:prstGeom prst="rect">
            <a:avLst/>
          </a:prstGeom>
          <a:noFill/>
        </p:spPr>
        <p:txBody>
          <a:bodyPr wrap="square" rtlCol="0">
            <a:spAutoFit/>
          </a:bodyPr>
          <a:lstStyle/>
          <a:p>
            <a:pPr marL="214313" indent="-214313"/>
            <a:r>
              <a:rPr lang="en-GB" sz="1000" b="1" dirty="0">
                <a:solidFill>
                  <a:srgbClr val="C00000"/>
                </a:solidFill>
              </a:rPr>
              <a:t>ICDR: 2010 – onwards</a:t>
            </a:r>
          </a:p>
        </p:txBody>
      </p:sp>
      <p:sp>
        <p:nvSpPr>
          <p:cNvPr id="21" name="Tekstboks 12"/>
          <p:cNvSpPr txBox="1"/>
          <p:nvPr/>
        </p:nvSpPr>
        <p:spPr>
          <a:xfrm>
            <a:off x="2900498" y="2432262"/>
            <a:ext cx="1557991" cy="400110"/>
          </a:xfrm>
          <a:prstGeom prst="rect">
            <a:avLst/>
          </a:prstGeom>
          <a:noFill/>
        </p:spPr>
        <p:txBody>
          <a:bodyPr wrap="square" rtlCol="0">
            <a:spAutoFit/>
          </a:bodyPr>
          <a:lstStyle/>
          <a:p>
            <a:pPr marL="214313" indent="-214313"/>
            <a:r>
              <a:rPr lang="en-GB" sz="1000" b="1" dirty="0">
                <a:solidFill>
                  <a:srgbClr val="C00000"/>
                </a:solidFill>
              </a:rPr>
              <a:t>CDR: 1979 – 2016</a:t>
            </a:r>
          </a:p>
          <a:p>
            <a:pPr>
              <a:spcAft>
                <a:spcPts val="450"/>
              </a:spcAft>
            </a:pPr>
            <a:r>
              <a:rPr lang="en-GB" sz="1000" b="1" dirty="0">
                <a:solidFill>
                  <a:srgbClr val="C00000"/>
                </a:solidFill>
              </a:rPr>
              <a:t>ICDR: 2016 – onwards </a:t>
            </a:r>
          </a:p>
        </p:txBody>
      </p:sp>
    </p:spTree>
    <p:extLst>
      <p:ext uri="{BB962C8B-B14F-4D97-AF65-F5344CB8AC3E}">
        <p14:creationId xmlns:p14="http://schemas.microsoft.com/office/powerpoint/2010/main" val="580791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Sea Level Production Service (CLS)</a:t>
            </a:r>
          </a:p>
        </p:txBody>
      </p:sp>
      <p:sp>
        <p:nvSpPr>
          <p:cNvPr id="3" name="Content Placeholder 2"/>
          <p:cNvSpPr>
            <a:spLocks noGrp="1"/>
          </p:cNvSpPr>
          <p:nvPr>
            <p:ph idx="1"/>
          </p:nvPr>
        </p:nvSpPr>
        <p:spPr>
          <a:xfrm>
            <a:off x="867705" y="699542"/>
            <a:ext cx="6152567" cy="4320480"/>
          </a:xfrm>
        </p:spPr>
        <p:txBody>
          <a:bodyPr>
            <a:normAutofit fontScale="77500" lnSpcReduction="20000"/>
          </a:bodyPr>
          <a:lstStyle/>
          <a:p>
            <a:r>
              <a:rPr lang="en-GB" dirty="0"/>
              <a:t>The ECV is derived from </a:t>
            </a:r>
            <a:r>
              <a:rPr lang="en-GB" b="1" dirty="0"/>
              <a:t>satellite altimetry</a:t>
            </a:r>
          </a:p>
          <a:p>
            <a:pPr marL="0" indent="0">
              <a:buNone/>
            </a:pPr>
            <a:endParaRPr lang="en-GB" dirty="0"/>
          </a:p>
          <a:p>
            <a:r>
              <a:rPr lang="en-GB" sz="1800" dirty="0"/>
              <a:t>Strong </a:t>
            </a:r>
            <a:r>
              <a:rPr lang="en-GB" sz="1800" b="1" dirty="0"/>
              <a:t>interaction and complementarity </a:t>
            </a:r>
            <a:r>
              <a:rPr lang="en-GB" sz="1800" dirty="0"/>
              <a:t>with the </a:t>
            </a:r>
            <a:r>
              <a:rPr lang="en-GB" sz="1800" b="1" dirty="0"/>
              <a:t>Copernicus Marine Service (CMEMS):</a:t>
            </a:r>
          </a:p>
          <a:p>
            <a:pPr>
              <a:buNone/>
            </a:pPr>
            <a:r>
              <a:rPr lang="en-GB" sz="1800" b="1" dirty="0"/>
              <a:t>	</a:t>
            </a:r>
            <a:r>
              <a:rPr lang="en-GB" sz="1800" dirty="0"/>
              <a:t>- </a:t>
            </a:r>
            <a:r>
              <a:rPr lang="en-GB" sz="1800" b="1" u="sng" dirty="0"/>
              <a:t>C3S</a:t>
            </a:r>
            <a:r>
              <a:rPr lang="en-GB" sz="1800" dirty="0"/>
              <a:t>: retrieval of </a:t>
            </a:r>
            <a:r>
              <a:rPr lang="en-GB" sz="1800" b="1" dirty="0"/>
              <a:t>long-term variability </a:t>
            </a:r>
            <a:r>
              <a:rPr lang="en-GB" sz="1800" dirty="0"/>
              <a:t>and focus on the </a:t>
            </a:r>
            <a:r>
              <a:rPr lang="en-GB" sz="1800" b="1" dirty="0"/>
              <a:t>Mean Sea Level  stability </a:t>
            </a:r>
            <a:r>
              <a:rPr lang="en-GB" sz="1800" dirty="0"/>
              <a:t>with a stable altimeter constellation in time.</a:t>
            </a:r>
          </a:p>
          <a:p>
            <a:pPr>
              <a:buNone/>
            </a:pPr>
            <a:r>
              <a:rPr lang="en-GB" sz="1800" dirty="0"/>
              <a:t>	- </a:t>
            </a:r>
            <a:r>
              <a:rPr lang="en-GB" sz="1800" b="1" u="sng" dirty="0"/>
              <a:t>CMEMS</a:t>
            </a:r>
            <a:r>
              <a:rPr lang="en-GB" sz="1800" dirty="0"/>
              <a:t>: focus on the </a:t>
            </a:r>
            <a:r>
              <a:rPr lang="en-GB" sz="1800" b="1" dirty="0"/>
              <a:t>mesoscale estimation </a:t>
            </a:r>
            <a:r>
              <a:rPr lang="en-GB" sz="1800" dirty="0"/>
              <a:t>with all satellites missions available to provide the best sampling</a:t>
            </a:r>
            <a:r>
              <a:rPr lang="en-GB" dirty="0"/>
              <a:t>.</a:t>
            </a:r>
          </a:p>
          <a:p>
            <a:pPr>
              <a:buNone/>
            </a:pPr>
            <a:endParaRPr lang="en-GB" dirty="0"/>
          </a:p>
          <a:p>
            <a:r>
              <a:rPr lang="en-GB" dirty="0"/>
              <a:t>Regions of interest:</a:t>
            </a:r>
            <a:r>
              <a:rPr lang="en-GB" b="1" dirty="0"/>
              <a:t> global ocean</a:t>
            </a:r>
            <a:r>
              <a:rPr lang="en-GB" dirty="0"/>
              <a:t>, </a:t>
            </a:r>
            <a:r>
              <a:rPr lang="en-GB" b="1" dirty="0"/>
              <a:t>Med. sea </a:t>
            </a:r>
            <a:r>
              <a:rPr lang="en-GB" dirty="0"/>
              <a:t>and </a:t>
            </a:r>
            <a:r>
              <a:rPr lang="en-GB" b="1" dirty="0"/>
              <a:t>Black sea</a:t>
            </a:r>
          </a:p>
          <a:p>
            <a:r>
              <a:rPr lang="en-GB" b="1" dirty="0"/>
              <a:t>Type of products: </a:t>
            </a:r>
          </a:p>
          <a:p>
            <a:pPr>
              <a:buNone/>
            </a:pPr>
            <a:r>
              <a:rPr lang="en-GB" b="1" dirty="0"/>
              <a:t>	Gridded daily maps:</a:t>
            </a:r>
          </a:p>
          <a:p>
            <a:pPr>
              <a:buNone/>
            </a:pPr>
            <a:r>
              <a:rPr lang="en-GB" b="1" dirty="0"/>
              <a:t>	</a:t>
            </a:r>
            <a:r>
              <a:rPr lang="en-GB" sz="1800" dirty="0"/>
              <a:t>1/4° (global) and 1/8° (Med. And Black seas)</a:t>
            </a:r>
          </a:p>
          <a:p>
            <a:pPr>
              <a:buNone/>
            </a:pPr>
            <a:endParaRPr lang="en-GB" b="1" dirty="0"/>
          </a:p>
          <a:p>
            <a:r>
              <a:rPr lang="en-GB" dirty="0"/>
              <a:t>The existing Sea Level ECV will be first delivered in April 2017 and the record will be regularly updated.</a:t>
            </a:r>
          </a:p>
          <a:p>
            <a:r>
              <a:rPr lang="en-GB" dirty="0"/>
              <a:t>A </a:t>
            </a:r>
            <a:r>
              <a:rPr lang="en-GB" b="1" dirty="0"/>
              <a:t>full reprocessing </a:t>
            </a:r>
            <a:r>
              <a:rPr lang="en-GB" dirty="0"/>
              <a:t> will be delivered in March 2018</a:t>
            </a:r>
          </a:p>
          <a:p>
            <a:r>
              <a:rPr lang="en-GB" b="1" dirty="0"/>
              <a:t>Interactions </a:t>
            </a:r>
            <a:r>
              <a:rPr lang="en-GB" dirty="0"/>
              <a:t>with </a:t>
            </a:r>
            <a:r>
              <a:rPr lang="en-GB" b="1" dirty="0"/>
              <a:t>spaces agencies </a:t>
            </a:r>
            <a:r>
              <a:rPr lang="en-GB" dirty="0"/>
              <a:t>will ensure the </a:t>
            </a:r>
            <a:r>
              <a:rPr lang="en-GB" b="1" dirty="0"/>
              <a:t>service quality and evolution.</a:t>
            </a:r>
            <a:endParaRPr lang="en-GB" dirty="0"/>
          </a:p>
          <a:p>
            <a:pPr>
              <a:buNone/>
            </a:pPr>
            <a:endParaRPr lang="en-GB" b="1" dirty="0"/>
          </a:p>
          <a:p>
            <a:pPr>
              <a:buNone/>
            </a:pPr>
            <a:endParaRPr lang="en-GB" dirty="0"/>
          </a:p>
        </p:txBody>
      </p:sp>
      <p:pic>
        <p:nvPicPr>
          <p:cNvPr id="5" name="Picture 2"/>
          <p:cNvPicPr>
            <a:picLocks noChangeAspect="1" noChangeArrowheads="1"/>
          </p:cNvPicPr>
          <p:nvPr/>
        </p:nvPicPr>
        <p:blipFill>
          <a:blip r:embed="rId3" cstate="print"/>
          <a:srcRect/>
          <a:stretch>
            <a:fillRect/>
          </a:stretch>
        </p:blipFill>
        <p:spPr bwMode="auto">
          <a:xfrm>
            <a:off x="6962556" y="2642597"/>
            <a:ext cx="1994787" cy="1801361"/>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6938942" y="699542"/>
            <a:ext cx="2025546" cy="1827610"/>
          </a:xfrm>
          <a:prstGeom prst="rect">
            <a:avLst/>
          </a:prstGeom>
          <a:noFill/>
          <a:ln w="9525">
            <a:noFill/>
            <a:miter lim="800000"/>
            <a:headEnd/>
            <a:tailEnd/>
          </a:ln>
        </p:spPr>
      </p:pic>
    </p:spTree>
    <p:extLst>
      <p:ext uri="{BB962C8B-B14F-4D97-AF65-F5344CB8AC3E}">
        <p14:creationId xmlns:p14="http://schemas.microsoft.com/office/powerpoint/2010/main" val="739382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SST CDR Production Service (TVUK)</a:t>
            </a:r>
          </a:p>
        </p:txBody>
      </p:sp>
      <p:pic>
        <p:nvPicPr>
          <p:cNvPr id="4"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l="17828" t="5710" r="13711" b="8445"/>
          <a:stretch/>
        </p:blipFill>
        <p:spPr>
          <a:xfrm>
            <a:off x="4863839" y="987574"/>
            <a:ext cx="4280161" cy="3578021"/>
          </a:xfrm>
          <a:prstGeom prst="rect">
            <a:avLst/>
          </a:prstGeom>
        </p:spPr>
      </p:pic>
      <p:sp>
        <p:nvSpPr>
          <p:cNvPr id="5" name="Content Placeholder 2"/>
          <p:cNvSpPr txBox="1">
            <a:spLocks/>
          </p:cNvSpPr>
          <p:nvPr/>
        </p:nvSpPr>
        <p:spPr>
          <a:xfrm>
            <a:off x="863953" y="627534"/>
            <a:ext cx="4644151" cy="3823073"/>
          </a:xfrm>
          <a:prstGeom prst="rect">
            <a:avLst/>
          </a:prstGeom>
        </p:spPr>
        <p:txBody>
          <a:bodyPr vert="horz" lIns="91440" tIns="45720" rIns="91440" bIns="45720" rtlCol="0">
            <a:normAutofit/>
          </a:bodyPr>
          <a:lst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800" dirty="0"/>
              <a:t>The project will setup a pre-operational service to generate L2, L3 and L4 SST products, covering a range of user requirements</a:t>
            </a:r>
          </a:p>
        </p:txBody>
      </p:sp>
      <p:sp>
        <p:nvSpPr>
          <p:cNvPr id="3" name="Content Placeholder 2"/>
          <p:cNvSpPr>
            <a:spLocks noGrp="1"/>
          </p:cNvSpPr>
          <p:nvPr>
            <p:ph idx="1"/>
          </p:nvPr>
        </p:nvSpPr>
        <p:spPr>
          <a:xfrm>
            <a:off x="755577" y="1995686"/>
            <a:ext cx="4824536" cy="3030985"/>
          </a:xfrm>
        </p:spPr>
        <p:txBody>
          <a:bodyPr>
            <a:normAutofit lnSpcReduction="10000"/>
          </a:bodyPr>
          <a:lstStyle/>
          <a:p>
            <a:r>
              <a:rPr lang="en-US" sz="1800" dirty="0">
                <a:solidFill>
                  <a:prstClr val="black"/>
                </a:solidFill>
              </a:rPr>
              <a:t>SSTs are observed from several AVHRR sensors and blended using methods developed within SST CCI.</a:t>
            </a:r>
            <a:endParaRPr lang="en-GB" sz="1800" dirty="0">
              <a:solidFill>
                <a:prstClr val="black"/>
              </a:solidFill>
            </a:endParaRPr>
          </a:p>
          <a:p>
            <a:endParaRPr lang="en-GB" sz="1800" dirty="0"/>
          </a:p>
          <a:p>
            <a:r>
              <a:rPr lang="en-GB" sz="1800" dirty="0"/>
              <a:t>Inheritance from ESA’s SST CCI project:</a:t>
            </a:r>
          </a:p>
          <a:p>
            <a:r>
              <a:rPr lang="en-GB" sz="1800" dirty="0"/>
              <a:t>SST ICDR production will start in May 2017 with monthly updates, data ~ 6 months old initially</a:t>
            </a:r>
          </a:p>
          <a:p>
            <a:r>
              <a:rPr lang="en-GB" sz="1800" dirty="0"/>
              <a:t>Aim is to generate SST ICDR daily with timeliness &lt; 5 days by March 2018</a:t>
            </a:r>
          </a:p>
          <a:p>
            <a:endParaRPr lang="en-GB" dirty="0"/>
          </a:p>
        </p:txBody>
      </p:sp>
    </p:spTree>
    <p:extLst>
      <p:ext uri="{BB962C8B-B14F-4D97-AF65-F5344CB8AC3E}">
        <p14:creationId xmlns:p14="http://schemas.microsoft.com/office/powerpoint/2010/main" val="859900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Ozone (BIRA), CO2 and CH4 (DLR) services</a:t>
            </a:r>
            <a:endParaRPr lang="en-GB" dirty="0"/>
          </a:p>
        </p:txBody>
      </p:sp>
      <p:sp>
        <p:nvSpPr>
          <p:cNvPr id="8" name="Content Placeholder 2"/>
          <p:cNvSpPr>
            <a:spLocks noGrp="1"/>
          </p:cNvSpPr>
          <p:nvPr>
            <p:ph idx="1"/>
          </p:nvPr>
        </p:nvSpPr>
        <p:spPr>
          <a:xfrm>
            <a:off x="875489" y="632156"/>
            <a:ext cx="7791856" cy="2337212"/>
          </a:xfrm>
        </p:spPr>
        <p:txBody>
          <a:bodyPr>
            <a:normAutofit/>
          </a:bodyPr>
          <a:lstStyle/>
          <a:p>
            <a:pPr marL="0" indent="0">
              <a:spcBef>
                <a:spcPts val="0"/>
              </a:spcBef>
              <a:spcAft>
                <a:spcPts val="225"/>
              </a:spcAft>
              <a:buNone/>
            </a:pPr>
            <a:r>
              <a:rPr lang="en-GB" sz="1425" b="1" dirty="0"/>
              <a:t>Objective - </a:t>
            </a:r>
            <a:r>
              <a:rPr lang="en-GB" sz="1425" dirty="0"/>
              <a:t>Operationalize CCI ozone CDR processing lines to feed Copernicus Climate Data Store</a:t>
            </a:r>
          </a:p>
          <a:p>
            <a:pPr marL="0" indent="0">
              <a:lnSpc>
                <a:spcPct val="110000"/>
              </a:lnSpc>
              <a:spcBef>
                <a:spcPts val="150"/>
              </a:spcBef>
              <a:buNone/>
            </a:pPr>
            <a:r>
              <a:rPr lang="en-GB" sz="1200" u="sng" dirty="0"/>
              <a:t>Specific objectives</a:t>
            </a:r>
            <a:r>
              <a:rPr lang="en-GB" sz="1200" dirty="0"/>
              <a:t>:</a:t>
            </a:r>
          </a:p>
          <a:p>
            <a:pPr marL="130969" indent="-130969">
              <a:lnSpc>
                <a:spcPct val="110000"/>
              </a:lnSpc>
              <a:spcBef>
                <a:spcPts val="150"/>
              </a:spcBef>
            </a:pPr>
            <a:r>
              <a:rPr lang="en-GB" sz="1200" dirty="0"/>
              <a:t>Produce and deliver high-quality long-term gridded data records of:</a:t>
            </a:r>
          </a:p>
          <a:p>
            <a:pPr marL="270272" lvl="1" indent="-139304">
              <a:lnSpc>
                <a:spcPct val="110000"/>
              </a:lnSpc>
              <a:spcBef>
                <a:spcPts val="150"/>
              </a:spcBef>
            </a:pPr>
            <a:r>
              <a:rPr lang="en-GB" sz="1200" dirty="0"/>
              <a:t>Total ozone from GOME/-2, SCIAMACHY, OMI (+ MSR)</a:t>
            </a:r>
          </a:p>
          <a:p>
            <a:pPr marL="270272" lvl="1" indent="-139304">
              <a:lnSpc>
                <a:spcPct val="110000"/>
              </a:lnSpc>
              <a:spcBef>
                <a:spcPts val="150"/>
              </a:spcBef>
            </a:pPr>
            <a:r>
              <a:rPr lang="en-GB" sz="1200" dirty="0"/>
              <a:t>Nadir ozone profiles from BUV (GOME/-2, SCIAMACHY, OMI) and TIR (IASI) </a:t>
            </a:r>
          </a:p>
          <a:p>
            <a:pPr marL="270272" lvl="1" indent="-139304">
              <a:lnSpc>
                <a:spcPct val="110000"/>
              </a:lnSpc>
              <a:spcBef>
                <a:spcPts val="150"/>
              </a:spcBef>
            </a:pPr>
            <a:r>
              <a:rPr lang="en-GB" sz="1200" dirty="0"/>
              <a:t>Limb ozone profiles from MIPAS, GOMOS, SCIAMACHY, ACE-FTS, OSIRIS, SMR, MLS, HALOE, SAGE-II and SABER</a:t>
            </a:r>
          </a:p>
          <a:p>
            <a:pPr marL="130969" indent="-130969">
              <a:lnSpc>
                <a:spcPct val="110000"/>
              </a:lnSpc>
              <a:spcBef>
                <a:spcPts val="150"/>
              </a:spcBef>
            </a:pPr>
            <a:r>
              <a:rPr lang="en-GB" sz="1200" dirty="0"/>
              <a:t>Full traceability of production process,  Quality control and Quality Assurance (QA/AC) of Service and Data Products, </a:t>
            </a:r>
            <a:r>
              <a:rPr lang="en-US" sz="1200" dirty="0"/>
              <a:t>User feedback, communication and outreach</a:t>
            </a:r>
          </a:p>
        </p:txBody>
      </p:sp>
      <p:pic>
        <p:nvPicPr>
          <p:cNvPr id="9" name="Grafik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2571750"/>
            <a:ext cx="3897662" cy="2395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Pfeil nach rechts 4"/>
          <p:cNvSpPr/>
          <p:nvPr/>
        </p:nvSpPr>
        <p:spPr>
          <a:xfrm>
            <a:off x="4427984" y="2701801"/>
            <a:ext cx="2795588" cy="806053"/>
          </a:xfrm>
          <a:prstGeom prst="rightArrow">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342900" eaLnBrk="0" fontAlgn="base" hangingPunct="0">
              <a:spcBef>
                <a:spcPct val="0"/>
              </a:spcBef>
              <a:spcAft>
                <a:spcPct val="0"/>
              </a:spcAft>
              <a:defRPr/>
            </a:pPr>
            <a:endParaRPr lang="en-GB" sz="1350">
              <a:solidFill>
                <a:prstClr val="white"/>
              </a:solidFill>
            </a:endParaRPr>
          </a:p>
        </p:txBody>
      </p:sp>
      <p:sp>
        <p:nvSpPr>
          <p:cNvPr id="11" name="Textfeld 8"/>
          <p:cNvSpPr txBox="1">
            <a:spLocks noChangeArrowheads="1"/>
          </p:cNvSpPr>
          <p:nvPr/>
        </p:nvSpPr>
        <p:spPr bwMode="auto">
          <a:xfrm>
            <a:off x="4427984" y="2917825"/>
            <a:ext cx="266342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Aft>
                <a:spcPts val="600"/>
              </a:spcAft>
              <a:buClr>
                <a:schemeClr val="tx1"/>
              </a:buClr>
              <a:buSzPct val="120000"/>
              <a:buFont typeface="Arial" panose="020B0604020202020204" pitchFamily="34" charset="0"/>
              <a:buChar char="•"/>
              <a:defRPr sz="1400">
                <a:solidFill>
                  <a:srgbClr val="FFFFFF"/>
                </a:solidFill>
                <a:latin typeface="Verdana" panose="020B0604030504040204" pitchFamily="34" charset="0"/>
                <a:ea typeface="Geneva" pitchFamily="124" charset="-128"/>
                <a:cs typeface="Verdana" panose="020B0604030504040204" pitchFamily="34" charset="0"/>
              </a:defRPr>
            </a:lvl1pPr>
            <a:lvl2pPr marL="742950" indent="-285750">
              <a:spcAft>
                <a:spcPts val="600"/>
              </a:spcAft>
              <a:buClr>
                <a:srgbClr val="800000"/>
              </a:buClr>
              <a:buSzPct val="120000"/>
              <a:defRPr sz="1000" i="1">
                <a:solidFill>
                  <a:schemeClr val="tx1"/>
                </a:solidFill>
                <a:latin typeface="Verdana" panose="020B0604030504040204" pitchFamily="34" charset="0"/>
                <a:ea typeface="Geneva" pitchFamily="124" charset="-128"/>
                <a:cs typeface="Verdana" panose="020B0604030504040204" pitchFamily="34" charset="0"/>
              </a:defRPr>
            </a:lvl2pPr>
            <a:lvl3pPr marL="1143000" indent="-228600">
              <a:spcAft>
                <a:spcPts val="600"/>
              </a:spcAft>
              <a:buClr>
                <a:srgbClr val="6AB4D8"/>
              </a:buClr>
              <a:buSzPct val="120000"/>
              <a:buFont typeface="Arial" panose="020B0604020202020204" pitchFamily="34" charset="0"/>
              <a:buChar char="•"/>
              <a:defRPr sz="1400">
                <a:solidFill>
                  <a:srgbClr val="6AB4D8"/>
                </a:solidFill>
                <a:latin typeface="Verdana" panose="020B0604030504040204" pitchFamily="34" charset="0"/>
                <a:ea typeface="Geneva" pitchFamily="124" charset="-128"/>
                <a:cs typeface="Verdana" panose="020B0604030504040204" pitchFamily="34" charset="0"/>
              </a:defRPr>
            </a:lvl3pPr>
            <a:lvl4pPr marL="1600200" indent="-228600">
              <a:spcAft>
                <a:spcPts val="600"/>
              </a:spcAft>
              <a:buClr>
                <a:srgbClr val="800000"/>
              </a:buClr>
              <a:buSzPct val="120000"/>
              <a:buFont typeface="Arial" panose="020B0604020202020204" pitchFamily="34" charset="0"/>
              <a:buChar char="•"/>
              <a:defRPr sz="1400">
                <a:solidFill>
                  <a:schemeClr val="tx1"/>
                </a:solidFill>
                <a:latin typeface="Verdana" panose="020B0604030504040204" pitchFamily="34" charset="0"/>
                <a:ea typeface="Geneva" pitchFamily="124" charset="-128"/>
                <a:cs typeface="Verdana" panose="020B0604030504040204" pitchFamily="34" charset="0"/>
              </a:defRPr>
            </a:lvl4pPr>
            <a:lvl5pPr marL="2057400" indent="-228600">
              <a:spcAft>
                <a:spcPts val="600"/>
              </a:spcAft>
              <a:buClr>
                <a:srgbClr val="800000"/>
              </a:buClr>
              <a:buSzPct val="120000"/>
              <a:buFont typeface="Arial" panose="020B0604020202020204" pitchFamily="34" charset="0"/>
              <a:buChar char="•"/>
              <a:defRPr sz="1400">
                <a:solidFill>
                  <a:schemeClr val="tx1"/>
                </a:solidFill>
                <a:latin typeface="Verdana" panose="020B0604030504040204" pitchFamily="34" charset="0"/>
                <a:ea typeface="Geneva" pitchFamily="124" charset="-128"/>
                <a:cs typeface="Verdana" panose="020B0604030504040204" pitchFamily="34" charset="0"/>
              </a:defRPr>
            </a:lvl5pPr>
            <a:lvl6pPr marL="2514600" indent="-228600" defTabSz="457200" eaLnBrk="0" fontAlgn="base" hangingPunct="0">
              <a:spcBef>
                <a:spcPct val="0"/>
              </a:spcBef>
              <a:spcAft>
                <a:spcPts val="600"/>
              </a:spcAft>
              <a:buClr>
                <a:srgbClr val="800000"/>
              </a:buClr>
              <a:buSzPct val="120000"/>
              <a:buFont typeface="Arial" panose="020B0604020202020204" pitchFamily="34" charset="0"/>
              <a:buChar char="•"/>
              <a:defRPr sz="1400">
                <a:solidFill>
                  <a:schemeClr val="tx1"/>
                </a:solidFill>
                <a:latin typeface="Verdana" panose="020B0604030504040204" pitchFamily="34" charset="0"/>
                <a:ea typeface="Geneva" pitchFamily="124" charset="-128"/>
                <a:cs typeface="Verdana" panose="020B0604030504040204" pitchFamily="34" charset="0"/>
              </a:defRPr>
            </a:lvl6pPr>
            <a:lvl7pPr marL="2971800" indent="-228600" defTabSz="457200" eaLnBrk="0" fontAlgn="base" hangingPunct="0">
              <a:spcBef>
                <a:spcPct val="0"/>
              </a:spcBef>
              <a:spcAft>
                <a:spcPts val="600"/>
              </a:spcAft>
              <a:buClr>
                <a:srgbClr val="800000"/>
              </a:buClr>
              <a:buSzPct val="120000"/>
              <a:buFont typeface="Arial" panose="020B0604020202020204" pitchFamily="34" charset="0"/>
              <a:buChar char="•"/>
              <a:defRPr sz="1400">
                <a:solidFill>
                  <a:schemeClr val="tx1"/>
                </a:solidFill>
                <a:latin typeface="Verdana" panose="020B0604030504040204" pitchFamily="34" charset="0"/>
                <a:ea typeface="Geneva" pitchFamily="124" charset="-128"/>
                <a:cs typeface="Verdana" panose="020B0604030504040204" pitchFamily="34" charset="0"/>
              </a:defRPr>
            </a:lvl7pPr>
            <a:lvl8pPr marL="3429000" indent="-228600" defTabSz="457200" eaLnBrk="0" fontAlgn="base" hangingPunct="0">
              <a:spcBef>
                <a:spcPct val="0"/>
              </a:spcBef>
              <a:spcAft>
                <a:spcPts val="600"/>
              </a:spcAft>
              <a:buClr>
                <a:srgbClr val="800000"/>
              </a:buClr>
              <a:buSzPct val="120000"/>
              <a:buFont typeface="Arial" panose="020B0604020202020204" pitchFamily="34" charset="0"/>
              <a:buChar char="•"/>
              <a:defRPr sz="1400">
                <a:solidFill>
                  <a:schemeClr val="tx1"/>
                </a:solidFill>
                <a:latin typeface="Verdana" panose="020B0604030504040204" pitchFamily="34" charset="0"/>
                <a:ea typeface="Geneva" pitchFamily="124" charset="-128"/>
                <a:cs typeface="Verdana" panose="020B0604030504040204" pitchFamily="34" charset="0"/>
              </a:defRPr>
            </a:lvl8pPr>
            <a:lvl9pPr marL="3886200" indent="-228600" defTabSz="457200" eaLnBrk="0" fontAlgn="base" hangingPunct="0">
              <a:spcBef>
                <a:spcPct val="0"/>
              </a:spcBef>
              <a:spcAft>
                <a:spcPts val="600"/>
              </a:spcAft>
              <a:buClr>
                <a:srgbClr val="800000"/>
              </a:buClr>
              <a:buSzPct val="120000"/>
              <a:buFont typeface="Arial" panose="020B0604020202020204" pitchFamily="34" charset="0"/>
              <a:buChar char="•"/>
              <a:defRPr sz="1400">
                <a:solidFill>
                  <a:schemeClr val="tx1"/>
                </a:solidFill>
                <a:latin typeface="Verdana" panose="020B0604030504040204" pitchFamily="34" charset="0"/>
                <a:ea typeface="Geneva" pitchFamily="124" charset="-128"/>
                <a:cs typeface="Verdana" panose="020B0604030504040204" pitchFamily="34" charset="0"/>
              </a:defRPr>
            </a:lvl9pPr>
          </a:lstStyle>
          <a:p>
            <a:pPr defTabSz="342900" eaLnBrk="0" fontAlgn="base" hangingPunct="0">
              <a:spcBef>
                <a:spcPct val="0"/>
              </a:spcBef>
              <a:spcAft>
                <a:spcPct val="0"/>
              </a:spcAft>
              <a:buClrTx/>
              <a:buSzTx/>
              <a:buNone/>
            </a:pPr>
            <a:r>
              <a:rPr lang="de-DE" altLang="en-US" sz="1800" b="1" dirty="0" err="1">
                <a:solidFill>
                  <a:srgbClr val="0070C0"/>
                </a:solidFill>
                <a:latin typeface="Calibri" panose="020F0502020204030204" pitchFamily="34" charset="0"/>
              </a:rPr>
              <a:t>To</a:t>
            </a:r>
            <a:r>
              <a:rPr lang="de-DE" altLang="en-US" sz="1800" b="1" dirty="0">
                <a:solidFill>
                  <a:srgbClr val="0070C0"/>
                </a:solidFill>
                <a:latin typeface="Calibri" panose="020F0502020204030204" pitchFamily="34" charset="0"/>
              </a:rPr>
              <a:t> </a:t>
            </a:r>
            <a:r>
              <a:rPr lang="de-DE" altLang="en-US" sz="1800" b="1" dirty="0" err="1">
                <a:solidFill>
                  <a:srgbClr val="0070C0"/>
                </a:solidFill>
                <a:latin typeface="Calibri" panose="020F0502020204030204" pitchFamily="34" charset="0"/>
              </a:rPr>
              <a:t>be</a:t>
            </a:r>
            <a:r>
              <a:rPr lang="de-DE" altLang="en-US" sz="1800" b="1" dirty="0">
                <a:solidFill>
                  <a:srgbClr val="0070C0"/>
                </a:solidFill>
                <a:latin typeface="Calibri" panose="020F0502020204030204" pitchFamily="34" charset="0"/>
              </a:rPr>
              <a:t> </a:t>
            </a:r>
            <a:r>
              <a:rPr lang="de-DE" altLang="en-US" sz="1800" b="1" dirty="0" err="1">
                <a:solidFill>
                  <a:srgbClr val="0070C0"/>
                </a:solidFill>
                <a:latin typeface="Calibri" panose="020F0502020204030204" pitchFamily="34" charset="0"/>
              </a:rPr>
              <a:t>extended</a:t>
            </a:r>
            <a:r>
              <a:rPr lang="de-DE" altLang="en-US" sz="1800" b="1" dirty="0">
                <a:solidFill>
                  <a:srgbClr val="0070C0"/>
                </a:solidFill>
                <a:latin typeface="Calibri" panose="020F0502020204030204" pitchFamily="34" charset="0"/>
              </a:rPr>
              <a:t> via C3S</a:t>
            </a:r>
            <a:endParaRPr lang="en-GB" altLang="en-US" sz="1800" b="1" dirty="0">
              <a:solidFill>
                <a:srgbClr val="0070C0"/>
              </a:solidFill>
              <a:latin typeface="Calibri" panose="020F0502020204030204" pitchFamily="34" charset="0"/>
            </a:endParaRPr>
          </a:p>
        </p:txBody>
      </p:sp>
      <p:sp>
        <p:nvSpPr>
          <p:cNvPr id="12" name="Textfeld 5"/>
          <p:cNvSpPr txBox="1"/>
          <p:nvPr/>
        </p:nvSpPr>
        <p:spPr>
          <a:xfrm>
            <a:off x="4644008" y="3435846"/>
            <a:ext cx="4104456" cy="1408078"/>
          </a:xfrm>
          <a:prstGeom prst="rect">
            <a:avLst/>
          </a:prstGeom>
          <a:noFill/>
        </p:spPr>
        <p:txBody>
          <a:bodyPr wrap="square">
            <a:spAutoFit/>
          </a:bodyPr>
          <a:lstStyle/>
          <a:p>
            <a:pPr defTabSz="342900" eaLnBrk="0" fontAlgn="base" hangingPunct="0">
              <a:spcBef>
                <a:spcPct val="0"/>
              </a:spcBef>
              <a:spcAft>
                <a:spcPct val="0"/>
              </a:spcAft>
              <a:defRPr/>
            </a:pPr>
            <a:r>
              <a:rPr lang="de-DE" sz="1350" b="1" dirty="0">
                <a:solidFill>
                  <a:prstClr val="black"/>
                </a:solidFill>
                <a:ea typeface="Geneva" pitchFamily="124" charset="-128"/>
              </a:rPr>
              <a:t>Data </a:t>
            </a:r>
            <a:r>
              <a:rPr lang="de-DE" sz="1350" b="1" dirty="0" err="1">
                <a:solidFill>
                  <a:prstClr val="black"/>
                </a:solidFill>
                <a:ea typeface="Geneva" pitchFamily="124" charset="-128"/>
              </a:rPr>
              <a:t>products</a:t>
            </a:r>
            <a:r>
              <a:rPr lang="de-DE" sz="1350" b="1" dirty="0">
                <a:solidFill>
                  <a:prstClr val="black"/>
                </a:solidFill>
                <a:ea typeface="Geneva" pitchFamily="124" charset="-128"/>
              </a:rPr>
              <a:t>:</a:t>
            </a:r>
          </a:p>
          <a:p>
            <a:pPr marL="214313" indent="-214313" defTabSz="342900" eaLnBrk="0" fontAlgn="base" hangingPunct="0">
              <a:spcBef>
                <a:spcPct val="0"/>
              </a:spcBef>
              <a:spcAft>
                <a:spcPct val="0"/>
              </a:spcAft>
              <a:buFont typeface="Arial" panose="020B0604020202020204" pitchFamily="34" charset="0"/>
              <a:buChar char="•"/>
              <a:defRPr/>
            </a:pPr>
            <a:r>
              <a:rPr lang="de-DE" sz="1350" dirty="0" err="1">
                <a:solidFill>
                  <a:prstClr val="black"/>
                </a:solidFill>
                <a:ea typeface="Geneva" pitchFamily="124" charset="-128"/>
              </a:rPr>
              <a:t>Column-averaged</a:t>
            </a:r>
            <a:r>
              <a:rPr lang="de-DE" sz="1350" dirty="0">
                <a:solidFill>
                  <a:prstClr val="black"/>
                </a:solidFill>
                <a:ea typeface="Geneva" pitchFamily="124" charset="-128"/>
              </a:rPr>
              <a:t> CO</a:t>
            </a:r>
            <a:r>
              <a:rPr lang="de-DE" sz="1350" baseline="-25000" dirty="0">
                <a:solidFill>
                  <a:prstClr val="black"/>
                </a:solidFill>
                <a:ea typeface="Geneva" pitchFamily="124" charset="-128"/>
              </a:rPr>
              <a:t>2</a:t>
            </a:r>
            <a:r>
              <a:rPr lang="de-DE" sz="1350" dirty="0">
                <a:solidFill>
                  <a:prstClr val="black"/>
                </a:solidFill>
                <a:ea typeface="Geneva" pitchFamily="124" charset="-128"/>
              </a:rPr>
              <a:t> („XCO</a:t>
            </a:r>
            <a:r>
              <a:rPr lang="de-DE" sz="1350" baseline="-25000" dirty="0">
                <a:solidFill>
                  <a:prstClr val="black"/>
                </a:solidFill>
                <a:ea typeface="Geneva" pitchFamily="124" charset="-128"/>
              </a:rPr>
              <a:t>2</a:t>
            </a:r>
            <a:r>
              <a:rPr lang="de-DE" sz="1350" dirty="0">
                <a:solidFill>
                  <a:prstClr val="black"/>
                </a:solidFill>
                <a:ea typeface="Geneva" pitchFamily="124" charset="-128"/>
              </a:rPr>
              <a:t>“) </a:t>
            </a:r>
            <a:r>
              <a:rPr lang="de-DE" sz="1350" dirty="0" err="1">
                <a:solidFill>
                  <a:prstClr val="black"/>
                </a:solidFill>
                <a:ea typeface="Geneva" pitchFamily="124" charset="-128"/>
              </a:rPr>
              <a:t>and</a:t>
            </a:r>
            <a:r>
              <a:rPr lang="de-DE" sz="1350" dirty="0">
                <a:solidFill>
                  <a:prstClr val="black"/>
                </a:solidFill>
                <a:ea typeface="Geneva" pitchFamily="124" charset="-128"/>
              </a:rPr>
              <a:t> CH</a:t>
            </a:r>
            <a:r>
              <a:rPr lang="de-DE" sz="1350" baseline="-25000" dirty="0">
                <a:solidFill>
                  <a:prstClr val="black"/>
                </a:solidFill>
                <a:ea typeface="Geneva" pitchFamily="124" charset="-128"/>
              </a:rPr>
              <a:t>4</a:t>
            </a:r>
            <a:r>
              <a:rPr lang="de-DE" sz="1350" dirty="0">
                <a:solidFill>
                  <a:prstClr val="black"/>
                </a:solidFill>
                <a:ea typeface="Geneva" pitchFamily="124" charset="-128"/>
              </a:rPr>
              <a:t> („XCH</a:t>
            </a:r>
            <a:r>
              <a:rPr lang="de-DE" sz="1350" baseline="-25000" dirty="0">
                <a:solidFill>
                  <a:prstClr val="black"/>
                </a:solidFill>
                <a:ea typeface="Geneva" pitchFamily="124" charset="-128"/>
              </a:rPr>
              <a:t>4</a:t>
            </a:r>
            <a:r>
              <a:rPr lang="de-DE" sz="1350" dirty="0">
                <a:solidFill>
                  <a:prstClr val="black"/>
                </a:solidFill>
                <a:ea typeface="Geneva" pitchFamily="124" charset="-128"/>
              </a:rPr>
              <a:t>“) </a:t>
            </a:r>
            <a:endParaRPr lang="en-GB" sz="1350" dirty="0">
              <a:solidFill>
                <a:prstClr val="black"/>
              </a:solidFill>
              <a:ea typeface="Geneva" pitchFamily="124" charset="-128"/>
            </a:endParaRPr>
          </a:p>
          <a:p>
            <a:pPr marL="214313" indent="-214313" defTabSz="342900" eaLnBrk="0" fontAlgn="base" hangingPunct="0">
              <a:spcBef>
                <a:spcPct val="0"/>
              </a:spcBef>
              <a:spcAft>
                <a:spcPct val="0"/>
              </a:spcAft>
              <a:buFont typeface="Arial" panose="020B0604020202020204" pitchFamily="34" charset="0"/>
              <a:buChar char="•"/>
              <a:defRPr/>
            </a:pPr>
            <a:r>
              <a:rPr lang="de-DE" sz="1350" dirty="0">
                <a:solidFill>
                  <a:prstClr val="black"/>
                </a:solidFill>
                <a:ea typeface="Geneva" pitchFamily="124" charset="-128"/>
              </a:rPr>
              <a:t>Mid/</a:t>
            </a:r>
            <a:r>
              <a:rPr lang="de-DE" sz="1350" dirty="0" err="1">
                <a:solidFill>
                  <a:prstClr val="black"/>
                </a:solidFill>
                <a:ea typeface="Geneva" pitchFamily="124" charset="-128"/>
              </a:rPr>
              <a:t>upper</a:t>
            </a:r>
            <a:r>
              <a:rPr lang="de-DE" sz="1350" dirty="0">
                <a:solidFill>
                  <a:prstClr val="black"/>
                </a:solidFill>
                <a:ea typeface="Geneva" pitchFamily="124" charset="-128"/>
              </a:rPr>
              <a:t> </a:t>
            </a:r>
            <a:r>
              <a:rPr lang="de-DE" sz="1350" dirty="0" err="1">
                <a:solidFill>
                  <a:prstClr val="black"/>
                </a:solidFill>
                <a:ea typeface="Geneva" pitchFamily="124" charset="-128"/>
              </a:rPr>
              <a:t>tropospheric</a:t>
            </a:r>
            <a:r>
              <a:rPr lang="de-DE" sz="1350" dirty="0">
                <a:solidFill>
                  <a:prstClr val="black"/>
                </a:solidFill>
                <a:ea typeface="Geneva" pitchFamily="124" charset="-128"/>
              </a:rPr>
              <a:t> CO</a:t>
            </a:r>
            <a:r>
              <a:rPr lang="de-DE" sz="1350" baseline="-25000" dirty="0">
                <a:solidFill>
                  <a:prstClr val="black"/>
                </a:solidFill>
                <a:ea typeface="Geneva" pitchFamily="124" charset="-128"/>
              </a:rPr>
              <a:t>2</a:t>
            </a:r>
            <a:r>
              <a:rPr lang="de-DE" sz="1350" dirty="0">
                <a:solidFill>
                  <a:prstClr val="black"/>
                </a:solidFill>
                <a:ea typeface="Geneva" pitchFamily="124" charset="-128"/>
              </a:rPr>
              <a:t> </a:t>
            </a:r>
            <a:r>
              <a:rPr lang="de-DE" sz="1350" dirty="0" err="1">
                <a:solidFill>
                  <a:prstClr val="black"/>
                </a:solidFill>
                <a:ea typeface="Geneva" pitchFamily="124" charset="-128"/>
              </a:rPr>
              <a:t>and</a:t>
            </a:r>
            <a:r>
              <a:rPr lang="de-DE" sz="1350" dirty="0">
                <a:solidFill>
                  <a:prstClr val="black"/>
                </a:solidFill>
                <a:ea typeface="Geneva" pitchFamily="124" charset="-128"/>
              </a:rPr>
              <a:t> CH</a:t>
            </a:r>
            <a:r>
              <a:rPr lang="de-DE" sz="1350" baseline="-25000" dirty="0">
                <a:solidFill>
                  <a:prstClr val="black"/>
                </a:solidFill>
                <a:ea typeface="Geneva" pitchFamily="124" charset="-128"/>
              </a:rPr>
              <a:t>4</a:t>
            </a:r>
            <a:endParaRPr lang="de-DE" sz="1350" dirty="0">
              <a:solidFill>
                <a:prstClr val="black"/>
              </a:solidFill>
              <a:ea typeface="Geneva" pitchFamily="124" charset="-128"/>
            </a:endParaRPr>
          </a:p>
          <a:p>
            <a:pPr marL="214313" indent="-214313" defTabSz="342900" eaLnBrk="0" fontAlgn="base" hangingPunct="0">
              <a:spcBef>
                <a:spcPct val="0"/>
              </a:spcBef>
              <a:spcAft>
                <a:spcPct val="0"/>
              </a:spcAft>
              <a:buFont typeface="Arial" panose="020B0604020202020204" pitchFamily="34" charset="0"/>
              <a:buChar char="•"/>
              <a:defRPr/>
            </a:pPr>
            <a:r>
              <a:rPr lang="de-DE" sz="1350" dirty="0">
                <a:solidFill>
                  <a:prstClr val="black"/>
                </a:solidFill>
                <a:ea typeface="Geneva" pitchFamily="124" charset="-128"/>
              </a:rPr>
              <a:t>Level 2 (individual </a:t>
            </a:r>
            <a:r>
              <a:rPr lang="de-DE" sz="1350" dirty="0" err="1">
                <a:solidFill>
                  <a:prstClr val="black"/>
                </a:solidFill>
                <a:ea typeface="Geneva" pitchFamily="124" charset="-128"/>
              </a:rPr>
              <a:t>sensors</a:t>
            </a:r>
            <a:r>
              <a:rPr lang="de-DE" sz="1350" dirty="0">
                <a:solidFill>
                  <a:prstClr val="black"/>
                </a:solidFill>
                <a:ea typeface="Geneva" pitchFamily="124" charset="-128"/>
              </a:rPr>
              <a:t>), </a:t>
            </a:r>
            <a:r>
              <a:rPr lang="de-DE" sz="1350" dirty="0" err="1">
                <a:solidFill>
                  <a:prstClr val="black"/>
                </a:solidFill>
                <a:ea typeface="Geneva" pitchFamily="124" charset="-128"/>
              </a:rPr>
              <a:t>merged</a:t>
            </a:r>
            <a:r>
              <a:rPr lang="de-DE" sz="1350" dirty="0">
                <a:solidFill>
                  <a:prstClr val="black"/>
                </a:solidFill>
                <a:ea typeface="Geneva" pitchFamily="124" charset="-128"/>
              </a:rPr>
              <a:t> L2, </a:t>
            </a:r>
            <a:r>
              <a:rPr lang="de-DE" sz="1350" dirty="0" err="1">
                <a:solidFill>
                  <a:prstClr val="black"/>
                </a:solidFill>
                <a:ea typeface="Geneva" pitchFamily="124" charset="-128"/>
              </a:rPr>
              <a:t>merged</a:t>
            </a:r>
            <a:r>
              <a:rPr lang="de-DE" sz="1350" dirty="0">
                <a:solidFill>
                  <a:prstClr val="black"/>
                </a:solidFill>
                <a:ea typeface="Geneva" pitchFamily="124" charset="-128"/>
              </a:rPr>
              <a:t> L3</a:t>
            </a:r>
          </a:p>
          <a:p>
            <a:pPr defTabSz="342900" eaLnBrk="0" fontAlgn="base" hangingPunct="0">
              <a:spcBef>
                <a:spcPct val="0"/>
              </a:spcBef>
              <a:spcAft>
                <a:spcPct val="0"/>
              </a:spcAft>
              <a:defRPr/>
            </a:pPr>
            <a:endParaRPr lang="de-DE" sz="450" dirty="0">
              <a:solidFill>
                <a:prstClr val="black"/>
              </a:solidFill>
              <a:ea typeface="Geneva" pitchFamily="124" charset="-128"/>
            </a:endParaRPr>
          </a:p>
          <a:p>
            <a:pPr defTabSz="342900" eaLnBrk="0" fontAlgn="base" hangingPunct="0">
              <a:spcBef>
                <a:spcPct val="0"/>
              </a:spcBef>
              <a:spcAft>
                <a:spcPct val="0"/>
              </a:spcAft>
              <a:defRPr/>
            </a:pPr>
            <a:r>
              <a:rPr lang="de-DE" sz="1350" b="1" dirty="0" err="1">
                <a:solidFill>
                  <a:prstClr val="black"/>
                </a:solidFill>
                <a:ea typeface="Geneva" pitchFamily="124" charset="-128"/>
              </a:rPr>
              <a:t>Satellite</a:t>
            </a:r>
            <a:r>
              <a:rPr lang="de-DE" sz="1350" b="1" dirty="0">
                <a:solidFill>
                  <a:prstClr val="black"/>
                </a:solidFill>
                <a:ea typeface="Geneva" pitchFamily="124" charset="-128"/>
              </a:rPr>
              <a:t> </a:t>
            </a:r>
            <a:r>
              <a:rPr lang="de-DE" sz="1350" b="1" dirty="0" err="1">
                <a:solidFill>
                  <a:prstClr val="black"/>
                </a:solidFill>
                <a:ea typeface="Geneva" pitchFamily="124" charset="-128"/>
              </a:rPr>
              <a:t>sensors</a:t>
            </a:r>
            <a:r>
              <a:rPr lang="de-DE" sz="1350" b="1" dirty="0">
                <a:solidFill>
                  <a:prstClr val="black"/>
                </a:solidFill>
                <a:ea typeface="Geneva" pitchFamily="124" charset="-128"/>
              </a:rPr>
              <a:t>:</a:t>
            </a:r>
          </a:p>
          <a:p>
            <a:pPr marL="214313" indent="-214313" defTabSz="342900" eaLnBrk="0" fontAlgn="base" hangingPunct="0">
              <a:spcBef>
                <a:spcPct val="0"/>
              </a:spcBef>
              <a:spcAft>
                <a:spcPct val="0"/>
              </a:spcAft>
              <a:buFont typeface="Arial" panose="020B0604020202020204" pitchFamily="34" charset="0"/>
              <a:buChar char="•"/>
              <a:defRPr/>
            </a:pPr>
            <a:r>
              <a:rPr lang="de-DE" sz="1350" dirty="0">
                <a:solidFill>
                  <a:prstClr val="black"/>
                </a:solidFill>
                <a:ea typeface="Geneva" pitchFamily="124" charset="-128"/>
              </a:rPr>
              <a:t>SCIAMACHY, GOSAT, IASI, …</a:t>
            </a:r>
            <a:endParaRPr lang="en-GB" sz="1350" dirty="0">
              <a:solidFill>
                <a:prstClr val="black"/>
              </a:solidFill>
              <a:ea typeface="Geneva" pitchFamily="124" charset="-128"/>
            </a:endParaRPr>
          </a:p>
        </p:txBody>
      </p:sp>
    </p:spTree>
    <p:extLst>
      <p:ext uri="{BB962C8B-B14F-4D97-AF65-F5344CB8AC3E}">
        <p14:creationId xmlns:p14="http://schemas.microsoft.com/office/powerpoint/2010/main" val="34427583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 </a:t>
            </a:r>
            <a:r>
              <a:rPr lang="en-GB" spc="200" dirty="0"/>
              <a:t>Glaciers &amp; Ice Caps Services (Univ. Zurich)</a:t>
            </a:r>
          </a:p>
        </p:txBody>
      </p:sp>
      <p:pic>
        <p:nvPicPr>
          <p:cNvPr id="5" name="Picture 2"/>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085291" y="4719411"/>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4" name="Group 1"/>
          <p:cNvGrpSpPr>
            <a:grpSpLocks noChangeAspect="1"/>
          </p:cNvGrpSpPr>
          <p:nvPr/>
        </p:nvGrpSpPr>
        <p:grpSpPr bwMode="auto">
          <a:xfrm>
            <a:off x="1115616" y="537229"/>
            <a:ext cx="6621780" cy="4526280"/>
            <a:chOff x="0" y="838200"/>
            <a:chExt cx="9250737" cy="6019800"/>
          </a:xfrm>
        </p:grpSpPr>
        <p:pic>
          <p:nvPicPr>
            <p:cNvPr id="6" name="Picture 5" descr="2_Midre-Lovenbreen-air_199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5175" y="838200"/>
              <a:ext cx="3044825" cy="202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3" descr="15_mount_cook-rockfal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829175"/>
              <a:ext cx="3044825" cy="202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0" descr="laguna_paron_0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3238" y="4722813"/>
              <a:ext cx="3336925" cy="2135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17" descr="ja_ombigaichan_khumbu_himal"/>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838200"/>
              <a:ext cx="1381125"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7" descr="03_sefton_glacier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05200" y="838200"/>
              <a:ext cx="3048000" cy="202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9" descr="18-proglacial-lak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55099" y="838200"/>
              <a:ext cx="3195638"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6" descr="aletsch"/>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00400" y="2819400"/>
              <a:ext cx="3124200" cy="202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8" descr="1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16793" y="2819400"/>
              <a:ext cx="2873375"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5" descr="ja_axel_heib_surprise_fj"/>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96000" y="4800600"/>
              <a:ext cx="3079750"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6" descr="02-wright-lower-glacie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2819400"/>
              <a:ext cx="3240088"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4258793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085291" y="4719411"/>
            <a:ext cx="2037896" cy="4097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4" name="Group 1"/>
          <p:cNvGrpSpPr>
            <a:grpSpLocks noChangeAspect="1"/>
          </p:cNvGrpSpPr>
          <p:nvPr/>
        </p:nvGrpSpPr>
        <p:grpSpPr bwMode="auto">
          <a:xfrm>
            <a:off x="1115616" y="537229"/>
            <a:ext cx="6621780" cy="4526280"/>
            <a:chOff x="0" y="838200"/>
            <a:chExt cx="9250737" cy="6019800"/>
          </a:xfrm>
        </p:grpSpPr>
        <p:pic>
          <p:nvPicPr>
            <p:cNvPr id="6" name="Picture 5" descr="2_Midre-Lovenbreen-air_199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5175" y="838200"/>
              <a:ext cx="3044825" cy="202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3" descr="15_mount_cook-rockfal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829175"/>
              <a:ext cx="3044825" cy="202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10" descr="laguna_paron_0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43238" y="4722813"/>
              <a:ext cx="3336925" cy="2135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17" descr="ja_ombigaichan_khumbu_himal"/>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838200"/>
              <a:ext cx="1381125"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7" descr="03_sefton_glacier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05200" y="838200"/>
              <a:ext cx="3048000" cy="202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9" descr="18-proglacial-lak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055099" y="838200"/>
              <a:ext cx="3195638"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16" descr="aletsch"/>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00400" y="2819400"/>
              <a:ext cx="3124200" cy="202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8" descr="1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16793" y="2819400"/>
              <a:ext cx="2873375" cy="213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5" descr="ja_axel_heib_surprise_fj"/>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96000" y="4800600"/>
              <a:ext cx="3079750"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6" descr="02-wright-lower-glacie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2819400"/>
              <a:ext cx="3240088"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6" name="Rectangle 3"/>
          <p:cNvSpPr txBox="1">
            <a:spLocks noChangeArrowheads="1"/>
          </p:cNvSpPr>
          <p:nvPr/>
        </p:nvSpPr>
        <p:spPr>
          <a:xfrm>
            <a:off x="885813" y="714465"/>
            <a:ext cx="7800988" cy="4070351"/>
          </a:xfrm>
          <a:prstGeom prst="rect">
            <a:avLst/>
          </a:prstGeom>
          <a:solidFill>
            <a:schemeClr val="bg1">
              <a:alpha val="70000"/>
            </a:schemeClr>
          </a:solidFill>
        </p:spPr>
        <p:txBody>
          <a:bodyPr vert="horz" lIns="68580" tIns="34290" rIns="68580" bIns="34290" rtlCol="0">
            <a:normAutofit/>
          </a:bodyPr>
          <a:lstStyle>
            <a:lvl1pPr marL="457189" indent="-457189"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a:lstStyle>
          <a:p>
            <a:pPr marL="207900" indent="-207900">
              <a:lnSpc>
                <a:spcPct val="110000"/>
              </a:lnSpc>
              <a:spcBef>
                <a:spcPct val="25000"/>
              </a:spcBef>
            </a:pPr>
            <a:r>
              <a:rPr lang="en-US" sz="1800" b="1" dirty="0">
                <a:solidFill>
                  <a:srgbClr val="000090"/>
                </a:solidFill>
                <a:latin typeface="Trebuchet MS" charset="0"/>
                <a:ea typeface="ＭＳ Ｐゴシック" charset="0"/>
                <a:cs typeface="ＭＳ Ｐゴシック" charset="0"/>
              </a:rPr>
              <a:t>A globally distributed ECV and monitoring concept</a:t>
            </a:r>
          </a:p>
          <a:p>
            <a:pPr marL="526500" lvl="1" indent="-151200">
              <a:spcBef>
                <a:spcPts val="450"/>
              </a:spcBef>
              <a:buFont typeface="Arial"/>
              <a:buChar char="•"/>
            </a:pPr>
            <a:r>
              <a:rPr lang="en-US" sz="1350" dirty="0">
                <a:solidFill>
                  <a:prstClr val="black"/>
                </a:solidFill>
                <a:latin typeface="Trebuchet MS" charset="0"/>
                <a:ea typeface="ＭＳ Ｐゴシック" charset="0"/>
              </a:rPr>
              <a:t>Glaciers occur globally and have a wide range of surface/dynamic characteristics</a:t>
            </a:r>
          </a:p>
          <a:p>
            <a:pPr marL="526500" lvl="1" indent="-151200">
              <a:spcBef>
                <a:spcPts val="450"/>
              </a:spcBef>
              <a:buFont typeface="Arial"/>
              <a:buChar char="•"/>
            </a:pPr>
            <a:r>
              <a:rPr lang="en-US" sz="1350" dirty="0">
                <a:solidFill>
                  <a:prstClr val="black"/>
                </a:solidFill>
                <a:latin typeface="Trebuchet MS" charset="0"/>
                <a:ea typeface="ＭＳ Ｐゴシック" charset="0"/>
              </a:rPr>
              <a:t>Their monitoring is based on a global network of observers and has a &gt;100 </a:t>
            </a:r>
            <a:r>
              <a:rPr lang="en-US" sz="1350" dirty="0" err="1">
                <a:solidFill>
                  <a:prstClr val="black"/>
                </a:solidFill>
                <a:latin typeface="Trebuchet MS" charset="0"/>
                <a:ea typeface="ＭＳ Ｐゴシック" charset="0"/>
              </a:rPr>
              <a:t>yr</a:t>
            </a:r>
            <a:r>
              <a:rPr lang="en-US" sz="1350" dirty="0">
                <a:solidFill>
                  <a:prstClr val="black"/>
                </a:solidFill>
                <a:latin typeface="Trebuchet MS" charset="0"/>
                <a:ea typeface="ＭＳ Ｐゴシック" charset="0"/>
              </a:rPr>
              <a:t> tradition</a:t>
            </a:r>
          </a:p>
          <a:p>
            <a:pPr marL="526500" lvl="1" indent="-151200">
              <a:spcBef>
                <a:spcPts val="450"/>
              </a:spcBef>
              <a:buFont typeface="Arial"/>
              <a:buChar char="•"/>
            </a:pPr>
            <a:r>
              <a:rPr lang="en-US" sz="1350" dirty="0">
                <a:solidFill>
                  <a:prstClr val="black"/>
                </a:solidFill>
                <a:latin typeface="Trebuchet MS" charset="0"/>
                <a:ea typeface="ＭＳ Ｐゴシック" charset="0"/>
              </a:rPr>
              <a:t>RS data processing is also globally distributed (GLIMS) &amp; based on scene-by-scene analysis</a:t>
            </a:r>
          </a:p>
          <a:p>
            <a:pPr marL="526500" lvl="1" indent="-151200">
              <a:spcBef>
                <a:spcPts val="450"/>
              </a:spcBef>
              <a:buFont typeface="Arial"/>
              <a:buChar char="•"/>
            </a:pPr>
            <a:r>
              <a:rPr lang="en-US" sz="1350" dirty="0">
                <a:solidFill>
                  <a:prstClr val="black"/>
                </a:solidFill>
                <a:latin typeface="Trebuchet MS" charset="0"/>
                <a:ea typeface="ＭＳ Ｐゴシック" charset="0"/>
              </a:rPr>
              <a:t>GCOS accuracy </a:t>
            </a:r>
            <a:r>
              <a:rPr lang="en-US" sz="1350" dirty="0" err="1">
                <a:solidFill>
                  <a:prstClr val="black"/>
                </a:solidFill>
                <a:latin typeface="Trebuchet MS" charset="0"/>
                <a:ea typeface="ＭＳ Ｐゴシック" charset="0"/>
              </a:rPr>
              <a:t>reqs</a:t>
            </a:r>
            <a:r>
              <a:rPr lang="en-US" sz="1350" dirty="0">
                <a:solidFill>
                  <a:prstClr val="black"/>
                </a:solidFill>
                <a:latin typeface="Trebuchet MS" charset="0"/>
                <a:ea typeface="ＭＳ Ｐゴシック" charset="0"/>
              </a:rPr>
              <a:t>. can only be met when manual editing is applied (debris, clouds)</a:t>
            </a:r>
          </a:p>
          <a:p>
            <a:pPr marL="126461" indent="-151200">
              <a:spcBef>
                <a:spcPts val="450"/>
              </a:spcBef>
              <a:buFont typeface="Arial"/>
              <a:buChar char="•"/>
            </a:pPr>
            <a:r>
              <a:rPr lang="en-US" sz="1800" b="1" dirty="0">
                <a:solidFill>
                  <a:srgbClr val="000090"/>
                </a:solidFill>
                <a:latin typeface="Trebuchet MS" charset="0"/>
                <a:ea typeface="ＭＳ Ｐゴシック" charset="0"/>
                <a:cs typeface="ＭＳ Ｐゴシック" charset="0"/>
              </a:rPr>
              <a:t>The Glacier Distribution and Change Service in C3S is based on</a:t>
            </a:r>
            <a:endParaRPr lang="en-US" sz="1800" dirty="0">
              <a:solidFill>
                <a:prstClr val="black"/>
              </a:solidFill>
              <a:latin typeface="Trebuchet MS" charset="0"/>
              <a:ea typeface="ＭＳ Ｐゴシック" charset="0"/>
            </a:endParaRPr>
          </a:p>
          <a:p>
            <a:pPr marL="526500" lvl="1" indent="-151200">
              <a:spcBef>
                <a:spcPts val="450"/>
              </a:spcBef>
              <a:buFont typeface="Arial"/>
              <a:buChar char="•"/>
            </a:pPr>
            <a:r>
              <a:rPr lang="en-US" sz="1350" dirty="0">
                <a:solidFill>
                  <a:prstClr val="black"/>
                </a:solidFill>
                <a:latin typeface="Trebuchet MS" charset="0"/>
                <a:ea typeface="ＭＳ Ｐゴシック" charset="0"/>
              </a:rPr>
              <a:t>Glacier mapping &amp; change </a:t>
            </a:r>
            <a:r>
              <a:rPr lang="en-US" sz="1350" dirty="0" err="1">
                <a:solidFill>
                  <a:prstClr val="black"/>
                </a:solidFill>
                <a:latin typeface="Trebuchet MS" charset="0"/>
                <a:ea typeface="ＭＳ Ｐゴシック" charset="0"/>
              </a:rPr>
              <a:t>assessm</a:t>
            </a:r>
            <a:r>
              <a:rPr lang="en-US" sz="1350" dirty="0">
                <a:solidFill>
                  <a:prstClr val="black"/>
                </a:solidFill>
                <a:latin typeface="Trebuchet MS" charset="0"/>
                <a:ea typeface="ＭＳ Ｐゴシック" charset="0"/>
              </a:rPr>
              <a:t>. with optical satellite data (L8/S2) in key regions</a:t>
            </a:r>
          </a:p>
          <a:p>
            <a:pPr marL="526500" lvl="1" indent="-151200">
              <a:spcBef>
                <a:spcPts val="450"/>
              </a:spcBef>
              <a:buFont typeface="Arial"/>
              <a:buChar char="•"/>
            </a:pPr>
            <a:r>
              <a:rPr lang="en-US" sz="1350" dirty="0">
                <a:solidFill>
                  <a:prstClr val="black"/>
                </a:solidFill>
                <a:latin typeface="Trebuchet MS" charset="0"/>
                <a:ea typeface="ＭＳ Ｐゴシック" charset="0"/>
              </a:rPr>
              <a:t>Utilizing latest DEMs (</a:t>
            </a:r>
            <a:r>
              <a:rPr lang="en-US" sz="1350" dirty="0" err="1">
                <a:solidFill>
                  <a:prstClr val="black"/>
                </a:solidFill>
                <a:latin typeface="Trebuchet MS" charset="0"/>
                <a:ea typeface="ＭＳ Ｐゴシック" charset="0"/>
              </a:rPr>
              <a:t>TanDEM</a:t>
            </a:r>
            <a:r>
              <a:rPr lang="en-US" sz="1350" dirty="0">
                <a:solidFill>
                  <a:prstClr val="black"/>
                </a:solidFill>
                <a:latin typeface="Trebuchet MS" charset="0"/>
                <a:ea typeface="ＭＳ Ｐゴシック" charset="0"/>
              </a:rPr>
              <a:t>-X, Arctic DEM) to obtain glacier-specific elevation changes</a:t>
            </a:r>
          </a:p>
          <a:p>
            <a:pPr marL="526500" lvl="1" indent="-151200">
              <a:spcBef>
                <a:spcPts val="450"/>
              </a:spcBef>
              <a:buFont typeface="Arial"/>
              <a:buChar char="•"/>
            </a:pPr>
            <a:r>
              <a:rPr lang="en-US" sz="1350" dirty="0">
                <a:solidFill>
                  <a:prstClr val="black"/>
                </a:solidFill>
                <a:latin typeface="Trebuchet MS" charset="0"/>
                <a:ea typeface="ＭＳ Ｐゴシック" charset="0"/>
              </a:rPr>
              <a:t>Enriching and improving pre-existing datasets (GLIMS/RGI &amp; WGMS database)</a:t>
            </a:r>
          </a:p>
          <a:p>
            <a:pPr marL="526500" lvl="1" indent="-151200">
              <a:spcBef>
                <a:spcPts val="450"/>
              </a:spcBef>
              <a:buFont typeface="Arial"/>
              <a:buChar char="•"/>
            </a:pPr>
            <a:r>
              <a:rPr lang="en-US" sz="1350" dirty="0">
                <a:solidFill>
                  <a:prstClr val="black"/>
                </a:solidFill>
                <a:latin typeface="Trebuchet MS" charset="0"/>
                <a:ea typeface="ＭＳ Ｐゴシック" charset="0"/>
              </a:rPr>
              <a:t>Collecting and integrating already published data from the community (reach out)</a:t>
            </a:r>
          </a:p>
          <a:p>
            <a:pPr marL="207900" indent="-207900">
              <a:lnSpc>
                <a:spcPct val="110000"/>
              </a:lnSpc>
              <a:spcBef>
                <a:spcPct val="25000"/>
              </a:spcBef>
            </a:pPr>
            <a:r>
              <a:rPr lang="en-US" sz="1800" b="1" dirty="0">
                <a:solidFill>
                  <a:srgbClr val="000090"/>
                </a:solidFill>
                <a:latin typeface="Trebuchet MS" charset="0"/>
                <a:ea typeface="ＭＳ Ｐゴシック" charset="0"/>
                <a:cs typeface="ＭＳ Ｐゴシック" charset="0"/>
              </a:rPr>
              <a:t>Developing of adaptors for integration of glacier data in the CDS</a:t>
            </a:r>
          </a:p>
          <a:p>
            <a:pPr marL="526500" lvl="1" indent="-151200">
              <a:spcBef>
                <a:spcPts val="450"/>
              </a:spcBef>
              <a:buFont typeface="Arial"/>
              <a:buChar char="•"/>
            </a:pPr>
            <a:r>
              <a:rPr lang="en-US" sz="1350" dirty="0">
                <a:solidFill>
                  <a:prstClr val="black"/>
                </a:solidFill>
                <a:latin typeface="Trebuchet MS" charset="0"/>
                <a:ea typeface="ＭＳ Ｐゴシック" charset="0"/>
              </a:rPr>
              <a:t>Step 1: Adaptor 1 &amp; 2 brings existing RGI (inventory) &amp; </a:t>
            </a:r>
            <a:r>
              <a:rPr lang="en-US" sz="1350" dirty="0" err="1">
                <a:solidFill>
                  <a:prstClr val="black"/>
                </a:solidFill>
                <a:latin typeface="Trebuchet MS" charset="0"/>
                <a:ea typeface="ＭＳ Ｐゴシック" charset="0"/>
              </a:rPr>
              <a:t>FoG</a:t>
            </a:r>
            <a:r>
              <a:rPr lang="en-US" sz="1350" dirty="0">
                <a:solidFill>
                  <a:prstClr val="black"/>
                </a:solidFill>
                <a:latin typeface="Trebuchet MS" charset="0"/>
                <a:ea typeface="ＭＳ Ｐゴシック" charset="0"/>
              </a:rPr>
              <a:t> (WGMS) databases into the CDS</a:t>
            </a:r>
          </a:p>
          <a:p>
            <a:pPr marL="526500" lvl="1" indent="-151200">
              <a:spcBef>
                <a:spcPts val="450"/>
              </a:spcBef>
              <a:buFont typeface="Arial"/>
              <a:buChar char="•"/>
            </a:pPr>
            <a:r>
              <a:rPr lang="en-US" sz="1350" dirty="0">
                <a:solidFill>
                  <a:prstClr val="black"/>
                </a:solidFill>
                <a:latin typeface="Trebuchet MS" charset="0"/>
                <a:ea typeface="ＭＳ Ｐゴシック" charset="0"/>
              </a:rPr>
              <a:t>Step 2: Updating the CDS with new datasets (new, enriched, and collected products)</a:t>
            </a:r>
          </a:p>
          <a:p>
            <a:pPr marL="526500" lvl="1" indent="-151200">
              <a:spcBef>
                <a:spcPts val="450"/>
              </a:spcBef>
              <a:buFont typeface="Arial"/>
              <a:buChar char="•"/>
            </a:pPr>
            <a:r>
              <a:rPr lang="en-US" sz="1350" dirty="0">
                <a:solidFill>
                  <a:prstClr val="black"/>
                </a:solidFill>
                <a:latin typeface="Trebuchet MS" charset="0"/>
                <a:ea typeface="ＭＳ Ｐゴシック" charset="0"/>
              </a:rPr>
              <a:t>Step 3: Adaptor 3 merges extents &amp; elevation changes for improved calculation of sea level</a:t>
            </a:r>
          </a:p>
        </p:txBody>
      </p:sp>
      <p:sp>
        <p:nvSpPr>
          <p:cNvPr id="17" name="Title 1"/>
          <p:cNvSpPr txBox="1">
            <a:spLocks/>
          </p:cNvSpPr>
          <p:nvPr/>
        </p:nvSpPr>
        <p:spPr>
          <a:xfrm>
            <a:off x="971600" y="205979"/>
            <a:ext cx="7819096" cy="277539"/>
          </a:xfrm>
          <a:prstGeom prst="rect">
            <a:avLst/>
          </a:prstGeom>
          <a:solidFill>
            <a:srgbClr val="941333"/>
          </a:solidFill>
        </p:spPr>
        <p:txBody>
          <a:bodyPr vert="horz" lIns="91440" tIns="45720" rIns="91440" bIns="45720" rtlCol="0" anchor="ctr">
            <a:noAutofit/>
          </a:bodyPr>
          <a:lstStyle>
            <a:lvl1pPr algn="ctr" defTabSz="914378" rtl="0" eaLnBrk="1" latinLnBrk="0" hangingPunct="1">
              <a:spcBef>
                <a:spcPct val="0"/>
              </a:spcBef>
              <a:buNone/>
              <a:defRPr sz="1800" b="0" kern="1200" spc="700" baseline="0">
                <a:solidFill>
                  <a:schemeClr val="bg1"/>
                </a:solidFill>
                <a:latin typeface="+mn-lt"/>
                <a:ea typeface="+mj-ea"/>
                <a:cs typeface="+mj-cs"/>
              </a:defRPr>
            </a:lvl1pPr>
          </a:lstStyle>
          <a:p>
            <a:pPr algn="l"/>
            <a:r>
              <a:rPr lang="en-GB" dirty="0"/>
              <a:t> </a:t>
            </a:r>
            <a:r>
              <a:rPr lang="en-GB" spc="200" dirty="0"/>
              <a:t>Glaciers &amp; Ice Caps Services (Univ. Zurich)</a:t>
            </a:r>
          </a:p>
        </p:txBody>
      </p:sp>
    </p:spTree>
    <p:extLst>
      <p:ext uri="{BB962C8B-B14F-4D97-AF65-F5344CB8AC3E}">
        <p14:creationId xmlns:p14="http://schemas.microsoft.com/office/powerpoint/2010/main" val="2508272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Climate Data Store: </a:t>
            </a:r>
            <a:r>
              <a:rPr lang="en-US" dirty="0" err="1"/>
              <a:t>Reanalyses</a:t>
            </a:r>
            <a:endParaRPr lang="en-US" dirty="0"/>
          </a:p>
        </p:txBody>
      </p:sp>
      <p:sp>
        <p:nvSpPr>
          <p:cNvPr id="5" name="TextBox 4"/>
          <p:cNvSpPr txBox="1"/>
          <p:nvPr/>
        </p:nvSpPr>
        <p:spPr>
          <a:xfrm>
            <a:off x="611560" y="533168"/>
            <a:ext cx="3572236" cy="3139321"/>
          </a:xfrm>
          <a:prstGeom prst="rect">
            <a:avLst/>
          </a:prstGeom>
          <a:noFill/>
        </p:spPr>
        <p:txBody>
          <a:bodyPr wrap="square" rtlCol="0">
            <a:spAutoFit/>
          </a:bodyPr>
          <a:lstStyle/>
          <a:p>
            <a:pPr algn="l"/>
            <a:endParaRPr lang="en-GB" sz="1800" b="0" dirty="0">
              <a:ea typeface="PF Square Sans Pro" charset="0"/>
              <a:cs typeface="PF Square Sans Pro" charset="0"/>
            </a:endParaRPr>
          </a:p>
          <a:p>
            <a:pPr algn="l"/>
            <a:endParaRPr lang="en-GB" dirty="0">
              <a:ea typeface="PF Square Sans Pro" charset="0"/>
              <a:cs typeface="PF Square Sans Pro" charset="0"/>
            </a:endParaRPr>
          </a:p>
          <a:p>
            <a:pPr algn="l"/>
            <a:endParaRPr lang="en-GB" sz="1800" b="0" dirty="0">
              <a:ea typeface="PF Square Sans Pro" charset="0"/>
              <a:cs typeface="PF Square Sans Pro" charset="0"/>
            </a:endParaRPr>
          </a:p>
          <a:p>
            <a:pPr algn="l"/>
            <a:endParaRPr lang="en-GB" dirty="0">
              <a:ea typeface="PF Square Sans Pro" charset="0"/>
              <a:cs typeface="PF Square Sans Pro" charset="0"/>
            </a:endParaRPr>
          </a:p>
          <a:p>
            <a:pPr algn="l"/>
            <a:endParaRPr lang="en-GB" sz="1800" b="0" dirty="0">
              <a:ea typeface="PF Square Sans Pro" charset="0"/>
              <a:cs typeface="PF Square Sans Pro" charset="0"/>
            </a:endParaRPr>
          </a:p>
          <a:p>
            <a:pPr algn="l"/>
            <a:endParaRPr lang="en-GB" dirty="0">
              <a:ea typeface="PF Square Sans Pro" charset="0"/>
              <a:cs typeface="PF Square Sans Pro" charset="0"/>
            </a:endParaRPr>
          </a:p>
          <a:p>
            <a:pPr algn="l"/>
            <a:endParaRPr lang="en-GB" sz="1800" b="0" dirty="0">
              <a:ea typeface="PF Square Sans Pro" charset="0"/>
              <a:cs typeface="PF Square Sans Pro" charset="0"/>
            </a:endParaRPr>
          </a:p>
          <a:p>
            <a:pPr algn="l"/>
            <a:endParaRPr lang="en-GB" dirty="0">
              <a:ea typeface="PF Square Sans Pro" charset="0"/>
              <a:cs typeface="PF Square Sans Pro" charset="0"/>
            </a:endParaRPr>
          </a:p>
          <a:p>
            <a:pPr algn="l"/>
            <a:endParaRPr lang="en-GB" sz="1800" b="0" dirty="0">
              <a:ea typeface="PF Square Sans Pro" charset="0"/>
              <a:cs typeface="PF Square Sans Pro" charset="0"/>
            </a:endParaRPr>
          </a:p>
          <a:p>
            <a:pPr algn="l"/>
            <a:endParaRPr lang="en-GB" sz="1800" b="0" dirty="0">
              <a:ea typeface="PF Square Sans Pro" charset="0"/>
              <a:cs typeface="PF Square Sans Pro" charset="0"/>
            </a:endParaRPr>
          </a:p>
          <a:p>
            <a:pPr marL="342900" indent="-342900" algn="l">
              <a:buFont typeface="Arial"/>
              <a:buChar char="•"/>
            </a:pPr>
            <a:endParaRPr lang="en-GB" sz="1800" b="0" dirty="0">
              <a:ea typeface="PF Square Sans Pro" charset="0"/>
              <a:cs typeface="PF Square Sans Pro" charset="0"/>
            </a:endParaRPr>
          </a:p>
        </p:txBody>
      </p:sp>
      <p:sp>
        <p:nvSpPr>
          <p:cNvPr id="9" name="TextBox 8"/>
          <p:cNvSpPr txBox="1"/>
          <p:nvPr/>
        </p:nvSpPr>
        <p:spPr>
          <a:xfrm>
            <a:off x="995744" y="771550"/>
            <a:ext cx="3188052" cy="1954381"/>
          </a:xfrm>
          <a:prstGeom prst="rect">
            <a:avLst/>
          </a:prstGeom>
          <a:solidFill>
            <a:schemeClr val="bg1">
              <a:lumMod val="95000"/>
            </a:schemeClr>
          </a:solidFill>
          <a:ln>
            <a:noFill/>
          </a:ln>
          <a:effectLst>
            <a:outerShdw blurRad="50800" dist="76200" dir="2700000" algn="tl" rotWithShape="0">
              <a:prstClr val="black">
                <a:alpha val="40000"/>
              </a:prstClr>
            </a:outerShdw>
          </a:effectLst>
        </p:spPr>
        <p:txBody>
          <a:bodyPr wrap="none" rtlCol="0">
            <a:spAutoFit/>
          </a:bodyPr>
          <a:lstStyle/>
          <a:p>
            <a:r>
              <a:rPr lang="en-US" sz="1600" b="1" dirty="0">
                <a:solidFill>
                  <a:schemeClr val="accent1">
                    <a:lumMod val="50000"/>
                  </a:schemeClr>
                </a:solidFill>
              </a:rPr>
              <a:t>ERA5 global reanalysis:</a:t>
            </a:r>
          </a:p>
          <a:p>
            <a:endParaRPr lang="en-US" sz="1500" dirty="0">
              <a:solidFill>
                <a:schemeClr val="accent1">
                  <a:lumMod val="50000"/>
                </a:schemeClr>
              </a:solidFill>
            </a:endParaRPr>
          </a:p>
          <a:p>
            <a:pPr marL="214313" indent="-214313">
              <a:buFont typeface="Arial" charset="0"/>
              <a:buChar char="•"/>
            </a:pPr>
            <a:r>
              <a:rPr lang="en-US" sz="1500" dirty="0">
                <a:solidFill>
                  <a:schemeClr val="accent1">
                    <a:lumMod val="50000"/>
                  </a:schemeClr>
                </a:solidFill>
              </a:rPr>
              <a:t>Atmosphere/land/wave parameters</a:t>
            </a:r>
          </a:p>
          <a:p>
            <a:pPr marL="214313" indent="-214313">
              <a:buFont typeface="Arial" charset="0"/>
              <a:buChar char="•"/>
            </a:pPr>
            <a:r>
              <a:rPr lang="en-US" sz="1500" dirty="0">
                <a:solidFill>
                  <a:schemeClr val="accent1">
                    <a:lumMod val="50000"/>
                  </a:schemeClr>
                </a:solidFill>
              </a:rPr>
              <a:t>31 km global resolution, 137 levels</a:t>
            </a:r>
          </a:p>
          <a:p>
            <a:pPr marL="214313" indent="-214313">
              <a:buFont typeface="Arial" charset="0"/>
              <a:buChar char="•"/>
            </a:pPr>
            <a:r>
              <a:rPr lang="en-US" sz="1500" dirty="0">
                <a:solidFill>
                  <a:schemeClr val="accent1">
                    <a:lumMod val="50000"/>
                  </a:schemeClr>
                </a:solidFill>
              </a:rPr>
              <a:t>Hourly output from 1979 onward</a:t>
            </a:r>
          </a:p>
          <a:p>
            <a:pPr marL="214313" indent="-214313">
              <a:buFont typeface="Arial" charset="0"/>
              <a:buChar char="•"/>
            </a:pPr>
            <a:r>
              <a:rPr lang="en-US" sz="1500" dirty="0">
                <a:solidFill>
                  <a:schemeClr val="accent1">
                    <a:lumMod val="50000"/>
                  </a:schemeClr>
                </a:solidFill>
              </a:rPr>
              <a:t>Using improved input observations</a:t>
            </a:r>
          </a:p>
          <a:p>
            <a:pPr marL="214313" indent="-214313">
              <a:buFont typeface="Arial" charset="0"/>
              <a:buChar char="•"/>
            </a:pPr>
            <a:r>
              <a:rPr lang="en-US" sz="1500" dirty="0">
                <a:solidFill>
                  <a:schemeClr val="accent1">
                    <a:lumMod val="50000"/>
                  </a:schemeClr>
                </a:solidFill>
              </a:rPr>
              <a:t>Ensemble data assimilation</a:t>
            </a:r>
          </a:p>
          <a:p>
            <a:pPr marL="214313" indent="-214313">
              <a:buFont typeface="Arial" charset="0"/>
              <a:buChar char="•"/>
            </a:pPr>
            <a:r>
              <a:rPr lang="en-US" sz="1500" dirty="0">
                <a:solidFill>
                  <a:schemeClr val="accent1">
                    <a:lumMod val="50000"/>
                  </a:schemeClr>
                </a:solidFill>
              </a:rPr>
              <a:t>Providing uncertainty estimates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733126"/>
            <a:ext cx="4405135" cy="2392345"/>
          </a:xfrm>
          <a:prstGeom prst="rect">
            <a:avLst/>
          </a:prstGeom>
        </p:spPr>
      </p:pic>
      <p:sp>
        <p:nvSpPr>
          <p:cNvPr id="6" name="TextBox 5"/>
          <p:cNvSpPr txBox="1"/>
          <p:nvPr/>
        </p:nvSpPr>
        <p:spPr>
          <a:xfrm>
            <a:off x="539552" y="3136035"/>
            <a:ext cx="8221559" cy="2062103"/>
          </a:xfrm>
          <a:prstGeom prst="rect">
            <a:avLst/>
          </a:prstGeom>
          <a:noFill/>
        </p:spPr>
        <p:txBody>
          <a:bodyPr wrap="square" rtlCol="0">
            <a:spAutoFit/>
          </a:bodyPr>
          <a:lstStyle/>
          <a:p>
            <a:pPr lvl="1"/>
            <a:r>
              <a:rPr lang="en-GB" sz="1600" b="1" dirty="0">
                <a:ea typeface="PF Square Sans Pro" charset="0"/>
                <a:cs typeface="PF Square Sans Pro" charset="0"/>
              </a:rPr>
              <a:t>However, need to</a:t>
            </a:r>
          </a:p>
          <a:p>
            <a:pPr marL="800100" lvl="1" indent="-342900">
              <a:buFont typeface="Arial"/>
              <a:buChar char="•"/>
            </a:pPr>
            <a:r>
              <a:rPr lang="en-GB" sz="1600" dirty="0">
                <a:ea typeface="PF Square Sans Pro" charset="0"/>
                <a:cs typeface="PF Square Sans Pro" charset="0"/>
              </a:rPr>
              <a:t>provide better regional estimates  of  surface  parameters  by  using  improved  model  representations  of surface fluxes;</a:t>
            </a:r>
          </a:p>
          <a:p>
            <a:pPr marL="800100" lvl="1" indent="-342900">
              <a:buFont typeface="Arial"/>
              <a:buChar char="•"/>
            </a:pPr>
            <a:r>
              <a:rPr lang="en-GB" sz="1600" dirty="0">
                <a:ea typeface="PF Square Sans Pro" charset="0"/>
                <a:cs typeface="PF Square Sans Pro" charset="0"/>
              </a:rPr>
              <a:t>assimilate observations that are not used well (or not at all) in global reanalyses;</a:t>
            </a:r>
          </a:p>
          <a:p>
            <a:pPr marL="800100" lvl="1" indent="-342900">
              <a:buFont typeface="Arial"/>
              <a:buChar char="•"/>
            </a:pPr>
            <a:r>
              <a:rPr lang="en-GB" sz="1600" dirty="0">
                <a:ea typeface="PF Square Sans Pro" charset="0"/>
                <a:cs typeface="PF Square Sans Pro" charset="0"/>
              </a:rPr>
              <a:t>improve the representation of extreme values and extreme events.</a:t>
            </a:r>
          </a:p>
          <a:p>
            <a:pPr lvl="1"/>
            <a:endParaRPr lang="en-GB" sz="1600" b="0" dirty="0">
              <a:ea typeface="PF Square Sans Pro" charset="0"/>
              <a:cs typeface="PF Square Sans Pro" charset="0"/>
            </a:endParaRPr>
          </a:p>
          <a:p>
            <a:pPr lvl="1"/>
            <a:r>
              <a:rPr lang="en-GB" sz="1600" dirty="0">
                <a:solidFill>
                  <a:srgbClr val="002060"/>
                </a:solidFill>
                <a:ea typeface="PF Square Sans Pro" charset="0"/>
                <a:cs typeface="PF Square Sans Pro" charset="0"/>
                <a:sym typeface="Wingdings" panose="05000000000000000000" pitchFamily="2" charset="2"/>
              </a:rPr>
              <a:t>         </a:t>
            </a:r>
            <a:endParaRPr lang="en-GB" sz="1600" dirty="0">
              <a:solidFill>
                <a:srgbClr val="0B6192"/>
              </a:solidFill>
              <a:ea typeface="PF Square Sans Pro" charset="0"/>
              <a:cs typeface="PF Square Sans Pro" charset="0"/>
            </a:endParaRPr>
          </a:p>
          <a:p>
            <a:pPr marL="800100" lvl="1" indent="-342900">
              <a:buFont typeface="Arial"/>
              <a:buChar char="•"/>
            </a:pPr>
            <a:endParaRPr lang="en-GB" sz="1600" b="0" dirty="0">
              <a:ea typeface="PF Square Sans Pro" charset="0"/>
              <a:cs typeface="PF Square Sans Pro" charset="0"/>
            </a:endParaRPr>
          </a:p>
        </p:txBody>
      </p:sp>
      <p:sp>
        <p:nvSpPr>
          <p:cNvPr id="7" name="TextBox 6"/>
          <p:cNvSpPr txBox="1"/>
          <p:nvPr/>
        </p:nvSpPr>
        <p:spPr>
          <a:xfrm>
            <a:off x="465242" y="4196029"/>
            <a:ext cx="8221559" cy="830997"/>
          </a:xfrm>
          <a:prstGeom prst="rect">
            <a:avLst/>
          </a:prstGeom>
          <a:noFill/>
        </p:spPr>
        <p:txBody>
          <a:bodyPr wrap="square" rtlCol="0">
            <a:spAutoFit/>
          </a:bodyPr>
          <a:lstStyle/>
          <a:p>
            <a:pPr lvl="1"/>
            <a:endParaRPr lang="en-GB" sz="1600" b="0" dirty="0">
              <a:ea typeface="PF Square Sans Pro" charset="0"/>
              <a:cs typeface="PF Square Sans Pro" charset="0"/>
            </a:endParaRPr>
          </a:p>
          <a:p>
            <a:pPr lvl="1"/>
            <a:r>
              <a:rPr lang="en-GB" sz="1600" dirty="0">
                <a:solidFill>
                  <a:srgbClr val="002060"/>
                </a:solidFill>
                <a:ea typeface="PF Square Sans Pro" charset="0"/>
                <a:cs typeface="PF Square Sans Pro" charset="0"/>
                <a:sym typeface="Wingdings" panose="05000000000000000000" pitchFamily="2" charset="2"/>
              </a:rPr>
              <a:t>         </a:t>
            </a:r>
            <a:r>
              <a:rPr lang="en-GB" sz="1600" b="1" dirty="0">
                <a:solidFill>
                  <a:srgbClr val="002060"/>
                </a:solidFill>
                <a:ea typeface="PF Square Sans Pro" charset="0"/>
                <a:cs typeface="PF Square Sans Pro" charset="0"/>
                <a:sym typeface="Wingdings" panose="05000000000000000000" pitchFamily="2" charset="2"/>
              </a:rPr>
              <a:t> </a:t>
            </a:r>
            <a:r>
              <a:rPr lang="en-GB" sz="1600" b="1" dirty="0">
                <a:solidFill>
                  <a:srgbClr val="002060"/>
                </a:solidFill>
                <a:ea typeface="PF Square Sans Pro" charset="0"/>
                <a:cs typeface="PF Square Sans Pro" charset="0"/>
              </a:rPr>
              <a:t>Regional reanalysis (</a:t>
            </a:r>
            <a:r>
              <a:rPr lang="en-GB" sz="1600" b="1" dirty="0">
                <a:solidFill>
                  <a:schemeClr val="tx2"/>
                </a:solidFill>
                <a:ea typeface="PF Square Sans Pro" charset="0"/>
                <a:cs typeface="PF Square Sans Pro" charset="0"/>
              </a:rPr>
              <a:t>European + Arctic domains)</a:t>
            </a:r>
          </a:p>
          <a:p>
            <a:pPr marL="800100" lvl="1" indent="-342900">
              <a:buFont typeface="Arial"/>
              <a:buChar char="•"/>
            </a:pPr>
            <a:endParaRPr lang="en-GB" sz="1600" b="0" dirty="0">
              <a:ea typeface="PF Square Sans Pro" charset="0"/>
              <a:cs typeface="PF Square Sans Pro" charset="0"/>
            </a:endParaRPr>
          </a:p>
        </p:txBody>
      </p:sp>
    </p:spTree>
    <p:extLst>
      <p:ext uri="{BB962C8B-B14F-4D97-AF65-F5344CB8AC3E}">
        <p14:creationId xmlns:p14="http://schemas.microsoft.com/office/powerpoint/2010/main" val="105985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pc="100" dirty="0"/>
              <a:t>Earth surface role, observational evidence (snow)</a:t>
            </a:r>
            <a:endParaRPr lang="en-US" spc="100" dirty="0"/>
          </a:p>
        </p:txBody>
      </p:sp>
      <p:sp>
        <p:nvSpPr>
          <p:cNvPr id="5" name="TextBox 4"/>
          <p:cNvSpPr txBox="1"/>
          <p:nvPr/>
        </p:nvSpPr>
        <p:spPr>
          <a:xfrm>
            <a:off x="611560" y="843482"/>
            <a:ext cx="3572236" cy="3139321"/>
          </a:xfrm>
          <a:prstGeom prst="rect">
            <a:avLst/>
          </a:prstGeom>
          <a:noFill/>
        </p:spPr>
        <p:txBody>
          <a:bodyPr wrap="square" rtlCol="0">
            <a:spAutoFit/>
          </a:bodyPr>
          <a:lstStyle/>
          <a:p>
            <a:pPr algn="l"/>
            <a:endParaRPr lang="en-GB" sz="1800" b="0" dirty="0">
              <a:ea typeface="PF Square Sans Pro" charset="0"/>
              <a:cs typeface="PF Square Sans Pro" charset="0"/>
            </a:endParaRPr>
          </a:p>
          <a:p>
            <a:pPr algn="l"/>
            <a:endParaRPr lang="en-GB" dirty="0">
              <a:ea typeface="PF Square Sans Pro" charset="0"/>
              <a:cs typeface="PF Square Sans Pro" charset="0"/>
            </a:endParaRPr>
          </a:p>
          <a:p>
            <a:pPr algn="l"/>
            <a:endParaRPr lang="en-GB" sz="1800" b="0" dirty="0">
              <a:ea typeface="PF Square Sans Pro" charset="0"/>
              <a:cs typeface="PF Square Sans Pro" charset="0"/>
            </a:endParaRPr>
          </a:p>
          <a:p>
            <a:pPr algn="l"/>
            <a:endParaRPr lang="en-GB" dirty="0">
              <a:ea typeface="PF Square Sans Pro" charset="0"/>
              <a:cs typeface="PF Square Sans Pro" charset="0"/>
            </a:endParaRPr>
          </a:p>
          <a:p>
            <a:pPr algn="l"/>
            <a:endParaRPr lang="en-GB" sz="1800" b="0" dirty="0">
              <a:ea typeface="PF Square Sans Pro" charset="0"/>
              <a:cs typeface="PF Square Sans Pro" charset="0"/>
            </a:endParaRPr>
          </a:p>
          <a:p>
            <a:pPr algn="l"/>
            <a:endParaRPr lang="en-GB" dirty="0">
              <a:ea typeface="PF Square Sans Pro" charset="0"/>
              <a:cs typeface="PF Square Sans Pro" charset="0"/>
            </a:endParaRPr>
          </a:p>
          <a:p>
            <a:pPr algn="l"/>
            <a:endParaRPr lang="en-GB" sz="1800" b="0" dirty="0">
              <a:ea typeface="PF Square Sans Pro" charset="0"/>
              <a:cs typeface="PF Square Sans Pro" charset="0"/>
            </a:endParaRPr>
          </a:p>
          <a:p>
            <a:pPr algn="l"/>
            <a:endParaRPr lang="en-GB" dirty="0">
              <a:ea typeface="PF Square Sans Pro" charset="0"/>
              <a:cs typeface="PF Square Sans Pro" charset="0"/>
            </a:endParaRPr>
          </a:p>
          <a:p>
            <a:pPr algn="l"/>
            <a:endParaRPr lang="en-GB" sz="1800" b="0" dirty="0">
              <a:ea typeface="PF Square Sans Pro" charset="0"/>
              <a:cs typeface="PF Square Sans Pro" charset="0"/>
            </a:endParaRPr>
          </a:p>
          <a:p>
            <a:pPr algn="l"/>
            <a:endParaRPr lang="en-GB" sz="1800" b="0" dirty="0">
              <a:ea typeface="PF Square Sans Pro" charset="0"/>
              <a:cs typeface="PF Square Sans Pro" charset="0"/>
            </a:endParaRPr>
          </a:p>
          <a:p>
            <a:pPr marL="342900" indent="-342900" algn="l">
              <a:buFont typeface="Arial"/>
              <a:buChar char="•"/>
            </a:pPr>
            <a:endParaRPr lang="en-GB" sz="1800" b="0" dirty="0">
              <a:ea typeface="PF Square Sans Pro" charset="0"/>
              <a:cs typeface="PF Square Sans Pro" charset="0"/>
            </a:endParaRPr>
          </a:p>
        </p:txBody>
      </p:sp>
      <p:sp>
        <p:nvSpPr>
          <p:cNvPr id="6" name="Rectangle 3"/>
          <p:cNvSpPr txBox="1">
            <a:spLocks noChangeArrowheads="1"/>
          </p:cNvSpPr>
          <p:nvPr/>
        </p:nvSpPr>
        <p:spPr>
          <a:xfrm>
            <a:off x="1563427" y="4038628"/>
            <a:ext cx="6173808" cy="1114820"/>
          </a:xfrm>
          <a:prstGeom prst="rect">
            <a:avLst/>
          </a:prstGeom>
        </p:spPr>
        <p:txBody>
          <a:bodyPr vert="horz" lIns="91440" tIns="45720" rIns="91440" bIns="45720" rtlCol="0">
            <a:normAutofit/>
          </a:bodyPr>
          <a:lst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80000"/>
              </a:lnSpc>
            </a:pPr>
            <a:r>
              <a:rPr lang="en-US" altLang="en-US" sz="1500" b="1" dirty="0"/>
              <a:t>Temperature falls/rises about 10K with first snowfall/snowmelt </a:t>
            </a:r>
          </a:p>
          <a:p>
            <a:pPr>
              <a:lnSpc>
                <a:spcPct val="80000"/>
              </a:lnSpc>
            </a:pPr>
            <a:endParaRPr lang="en-US" altLang="en-US" sz="800" b="1" dirty="0"/>
          </a:p>
          <a:p>
            <a:pPr>
              <a:lnSpc>
                <a:spcPct val="80000"/>
              </a:lnSpc>
            </a:pPr>
            <a:r>
              <a:rPr lang="en-US" altLang="en-US" sz="1500" b="1" i="1" dirty="0">
                <a:solidFill>
                  <a:srgbClr val="A80000"/>
                </a:solidFill>
              </a:rPr>
              <a:t>Snow reflects sunlight; shift to cold stable BL</a:t>
            </a:r>
          </a:p>
          <a:p>
            <a:pPr lvl="1">
              <a:lnSpc>
                <a:spcPct val="80000"/>
              </a:lnSpc>
            </a:pPr>
            <a:r>
              <a:rPr lang="en-US" altLang="en-US" sz="1400" b="1" i="1" u="sng" dirty="0">
                <a:solidFill>
                  <a:schemeClr val="accent2"/>
                </a:solidFill>
              </a:rPr>
              <a:t>Local climate switch </a:t>
            </a:r>
            <a:r>
              <a:rPr lang="en-US" altLang="en-US" sz="1400" b="1" i="1" dirty="0">
                <a:solidFill>
                  <a:schemeClr val="accent2"/>
                </a:solidFill>
              </a:rPr>
              <a:t>between warm and cold seasons</a:t>
            </a:r>
          </a:p>
          <a:p>
            <a:pPr lvl="1">
              <a:lnSpc>
                <a:spcPct val="80000"/>
              </a:lnSpc>
            </a:pPr>
            <a:r>
              <a:rPr lang="en-US" altLang="en-US" sz="1400" b="1" i="1" dirty="0">
                <a:solidFill>
                  <a:schemeClr val="accent2"/>
                </a:solidFill>
              </a:rPr>
              <a:t>Winter comes fast with snow</a:t>
            </a:r>
          </a:p>
        </p:txBody>
      </p:sp>
      <p:sp>
        <p:nvSpPr>
          <p:cNvPr id="8" name="Text Box 5"/>
          <p:cNvSpPr txBox="1">
            <a:spLocks noChangeArrowheads="1"/>
          </p:cNvSpPr>
          <p:nvPr/>
        </p:nvSpPr>
        <p:spPr bwMode="auto">
          <a:xfrm>
            <a:off x="7481896" y="4155926"/>
            <a:ext cx="1714947" cy="2847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68589" tIns="34295" rIns="68589" bIns="34295">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spcBef>
                <a:spcPct val="50000"/>
              </a:spcBef>
            </a:pPr>
            <a:r>
              <a:rPr lang="en-US" altLang="en-US" sz="1400" i="1" dirty="0"/>
              <a:t>Betts et al. 2014</a:t>
            </a:r>
          </a:p>
        </p:txBody>
      </p:sp>
      <p:pic>
        <p:nvPicPr>
          <p:cNvPr id="9"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1268529"/>
            <a:ext cx="5773654" cy="2771381"/>
          </a:xfrm>
          <a:prstGeom prst="rect">
            <a:avLst/>
          </a:prstGeom>
        </p:spPr>
      </p:pic>
      <p:sp>
        <p:nvSpPr>
          <p:cNvPr id="10" name="TextBox 9"/>
          <p:cNvSpPr txBox="1"/>
          <p:nvPr/>
        </p:nvSpPr>
        <p:spPr>
          <a:xfrm>
            <a:off x="784748" y="373776"/>
            <a:ext cx="8221559" cy="830997"/>
          </a:xfrm>
          <a:prstGeom prst="rect">
            <a:avLst/>
          </a:prstGeom>
          <a:noFill/>
        </p:spPr>
        <p:txBody>
          <a:bodyPr wrap="square" rtlCol="0">
            <a:spAutoFit/>
          </a:bodyPr>
          <a:lstStyle/>
          <a:p>
            <a:pPr lvl="1"/>
            <a:endParaRPr lang="en-GB" sz="1600" b="0" dirty="0">
              <a:ea typeface="PF Square Sans Pro" charset="0"/>
              <a:cs typeface="PF Square Sans Pro" charset="0"/>
            </a:endParaRPr>
          </a:p>
          <a:p>
            <a:pPr marL="742950" lvl="1" indent="-285750">
              <a:buFont typeface="Arial" panose="020B0604020202020204" pitchFamily="34" charset="0"/>
              <a:buChar char="•"/>
            </a:pPr>
            <a:r>
              <a:rPr lang="en-GB" sz="1600" b="1" dirty="0">
                <a:solidFill>
                  <a:srgbClr val="002060"/>
                </a:solidFill>
                <a:ea typeface="PF Square Sans Pro" charset="0"/>
                <a:cs typeface="PF Square Sans Pro" charset="0"/>
                <a:sym typeface="Wingdings" panose="05000000000000000000" pitchFamily="2" charset="2"/>
              </a:rPr>
              <a:t>Global and r</a:t>
            </a:r>
            <a:r>
              <a:rPr lang="en-GB" sz="1600" b="1" dirty="0">
                <a:solidFill>
                  <a:srgbClr val="002060"/>
                </a:solidFill>
                <a:ea typeface="PF Square Sans Pro" charset="0"/>
                <a:cs typeface="PF Square Sans Pro" charset="0"/>
              </a:rPr>
              <a:t>egional reanalysis benefit from advances in modelling and data assimilation activities. Observations (truth) are needed.</a:t>
            </a:r>
            <a:endParaRPr lang="en-GB" sz="1600" b="0" dirty="0">
              <a:ea typeface="PF Square Sans Pro" charset="0"/>
              <a:cs typeface="PF Square Sans Pro" charset="0"/>
            </a:endParaRPr>
          </a:p>
        </p:txBody>
      </p:sp>
    </p:spTree>
    <p:extLst>
      <p:ext uri="{BB962C8B-B14F-4D97-AF65-F5344CB8AC3E}">
        <p14:creationId xmlns:p14="http://schemas.microsoft.com/office/powerpoint/2010/main" val="42840732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7705" y="1235109"/>
            <a:ext cx="8135888" cy="3714569"/>
          </a:xfrm>
          <a:prstGeom prst="rect">
            <a:avLst/>
          </a:prstGeom>
        </p:spPr>
      </p:pic>
      <p:sp>
        <p:nvSpPr>
          <p:cNvPr id="2" name="Title 1"/>
          <p:cNvSpPr>
            <a:spLocks noGrp="1"/>
          </p:cNvSpPr>
          <p:nvPr>
            <p:ph type="title"/>
          </p:nvPr>
        </p:nvSpPr>
        <p:spPr/>
        <p:txBody>
          <a:bodyPr/>
          <a:lstStyle/>
          <a:p>
            <a:r>
              <a:rPr lang="en-GB" spc="100" dirty="0"/>
              <a:t>Snow representation at ECMWF</a:t>
            </a:r>
            <a:endParaRPr lang="en-US" spc="100" dirty="0"/>
          </a:p>
        </p:txBody>
      </p:sp>
      <p:sp>
        <p:nvSpPr>
          <p:cNvPr id="7" name="TextBox 6"/>
          <p:cNvSpPr txBox="1"/>
          <p:nvPr/>
        </p:nvSpPr>
        <p:spPr>
          <a:xfrm>
            <a:off x="784748" y="373776"/>
            <a:ext cx="8221559" cy="830997"/>
          </a:xfrm>
          <a:prstGeom prst="rect">
            <a:avLst/>
          </a:prstGeom>
          <a:noFill/>
        </p:spPr>
        <p:txBody>
          <a:bodyPr wrap="square" rtlCol="0">
            <a:spAutoFit/>
          </a:bodyPr>
          <a:lstStyle/>
          <a:p>
            <a:pPr lvl="1"/>
            <a:endParaRPr lang="en-GB" sz="1600" b="0" dirty="0">
              <a:ea typeface="PF Square Sans Pro" charset="0"/>
              <a:cs typeface="PF Square Sans Pro" charset="0"/>
            </a:endParaRPr>
          </a:p>
          <a:p>
            <a:pPr marL="742950" lvl="1" indent="-285750">
              <a:buFont typeface="Arial" panose="020B0604020202020204" pitchFamily="34" charset="0"/>
              <a:buChar char="•"/>
            </a:pPr>
            <a:r>
              <a:rPr lang="en-GB" sz="1600" b="1" dirty="0">
                <a:solidFill>
                  <a:srgbClr val="002060"/>
                </a:solidFill>
                <a:ea typeface="PF Square Sans Pro" charset="0"/>
                <a:cs typeface="PF Square Sans Pro" charset="0"/>
                <a:sym typeface="Wingdings" panose="05000000000000000000" pitchFamily="2" charset="2"/>
              </a:rPr>
              <a:t>Global and r</a:t>
            </a:r>
            <a:r>
              <a:rPr lang="en-GB" sz="1600" b="1" dirty="0">
                <a:solidFill>
                  <a:srgbClr val="002060"/>
                </a:solidFill>
                <a:ea typeface="PF Square Sans Pro" charset="0"/>
                <a:cs typeface="PF Square Sans Pro" charset="0"/>
              </a:rPr>
              <a:t>egional reanalysis benefit from advances in modelling and data assimilation activities. Observations (truth) are needed.</a:t>
            </a:r>
            <a:endParaRPr lang="en-GB" sz="1600" b="0" dirty="0">
              <a:ea typeface="PF Square Sans Pro" charset="0"/>
              <a:cs typeface="PF Square Sans Pro" charset="0"/>
            </a:endParaRPr>
          </a:p>
        </p:txBody>
      </p:sp>
      <p:sp>
        <p:nvSpPr>
          <p:cNvPr id="10" name="TextBox 9"/>
          <p:cNvSpPr txBox="1"/>
          <p:nvPr/>
        </p:nvSpPr>
        <p:spPr>
          <a:xfrm>
            <a:off x="7164288" y="211962"/>
            <a:ext cx="1368152" cy="338554"/>
          </a:xfrm>
          <a:prstGeom prst="rect">
            <a:avLst/>
          </a:prstGeom>
          <a:noFill/>
        </p:spPr>
        <p:txBody>
          <a:bodyPr wrap="square" rtlCol="0">
            <a:spAutoFit/>
          </a:bodyPr>
          <a:lstStyle/>
          <a:p>
            <a:pPr lvl="1"/>
            <a:r>
              <a:rPr lang="en-GB" sz="1600" b="1" i="1" dirty="0">
                <a:solidFill>
                  <a:schemeClr val="bg1"/>
                </a:solidFill>
                <a:ea typeface="PF Square Sans Pro" charset="0"/>
                <a:cs typeface="PF Square Sans Pro" charset="0"/>
                <a:sym typeface="Wingdings" panose="05000000000000000000" pitchFamily="2" charset="2"/>
              </a:rPr>
              <a:t>E. Dutra</a:t>
            </a:r>
            <a:endParaRPr lang="en-GB" sz="1600" b="0" i="1" dirty="0">
              <a:solidFill>
                <a:schemeClr val="bg1"/>
              </a:solidFill>
              <a:ea typeface="PF Square Sans Pro" charset="0"/>
              <a:cs typeface="PF Square Sans Pro" charset="0"/>
            </a:endParaRPr>
          </a:p>
        </p:txBody>
      </p:sp>
    </p:spTree>
    <p:extLst>
      <p:ext uri="{BB962C8B-B14F-4D97-AF65-F5344CB8AC3E}">
        <p14:creationId xmlns:p14="http://schemas.microsoft.com/office/powerpoint/2010/main" val="3845978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21912" y="1042087"/>
            <a:ext cx="7698559" cy="3393237"/>
          </a:xfrm>
          <a:prstGeom prst="rect">
            <a:avLst/>
          </a:prstGeom>
          <a:noFill/>
        </p:spPr>
        <p:txBody>
          <a:bodyPr wrap="square" rtlCol="0">
            <a:spAutoFit/>
          </a:bodyPr>
          <a:lstStyle/>
          <a:p>
            <a:pPr marL="257175" indent="-257175" fontAlgn="base">
              <a:spcBef>
                <a:spcPct val="0"/>
              </a:spcBef>
              <a:spcAft>
                <a:spcPts val="900"/>
              </a:spcAft>
              <a:buFont typeface="Arial" charset="0"/>
              <a:buChar char="•"/>
            </a:pPr>
            <a:r>
              <a:rPr lang="en-GB" b="1" dirty="0">
                <a:solidFill>
                  <a:srgbClr val="7F7F7F"/>
                </a:solidFill>
                <a:latin typeface="PF Square Sans Pro" charset="0"/>
                <a:ea typeface="PF Square Sans Pro" charset="0"/>
                <a:cs typeface="PF Square Sans Pro" charset="0"/>
              </a:rPr>
              <a:t>CAMS</a:t>
            </a:r>
            <a:r>
              <a:rPr lang="en-GB" dirty="0">
                <a:solidFill>
                  <a:srgbClr val="000000"/>
                </a:solidFill>
                <a:latin typeface="PF Square Sans Pro" charset="0"/>
                <a:ea typeface="PF Square Sans Pro" charset="0"/>
                <a:cs typeface="PF Square Sans Pro" charset="0"/>
              </a:rPr>
              <a:t> </a:t>
            </a:r>
          </a:p>
          <a:p>
            <a:pPr marL="600075" lvl="1" indent="-257175" fontAlgn="base">
              <a:spcBef>
                <a:spcPct val="0"/>
              </a:spcBef>
              <a:spcAft>
                <a:spcPts val="900"/>
              </a:spcAft>
              <a:buFont typeface="Arial" charset="0"/>
              <a:buChar char="•"/>
            </a:pPr>
            <a:r>
              <a:rPr lang="en-GB" dirty="0">
                <a:solidFill>
                  <a:srgbClr val="000000"/>
                </a:solidFill>
                <a:latin typeface="PF Square Sans Pro" charset="0"/>
                <a:ea typeface="PF Square Sans Pro" charset="0"/>
                <a:cs typeface="PF Square Sans Pro" charset="0"/>
              </a:rPr>
              <a:t>Transport of aerosol and other pollutants to polar regions</a:t>
            </a:r>
          </a:p>
          <a:p>
            <a:pPr marL="600075" lvl="1" indent="-257175" fontAlgn="base">
              <a:spcBef>
                <a:spcPct val="0"/>
              </a:spcBef>
              <a:spcAft>
                <a:spcPts val="900"/>
              </a:spcAft>
              <a:buFont typeface="Arial" charset="0"/>
              <a:buChar char="•"/>
            </a:pPr>
            <a:r>
              <a:rPr lang="en-GB" dirty="0">
                <a:solidFill>
                  <a:srgbClr val="000000"/>
                </a:solidFill>
                <a:latin typeface="PF Square Sans Pro" charset="0"/>
                <a:ea typeface="PF Square Sans Pro" charset="0"/>
                <a:cs typeface="PF Square Sans Pro" charset="0"/>
              </a:rPr>
              <a:t>Tropospheric and stratospheric composition, ozone and UV radiation</a:t>
            </a:r>
          </a:p>
          <a:p>
            <a:pPr marL="257175" indent="-257175" fontAlgn="base">
              <a:spcBef>
                <a:spcPct val="0"/>
              </a:spcBef>
              <a:spcAft>
                <a:spcPts val="900"/>
              </a:spcAft>
              <a:buFont typeface="Arial" charset="0"/>
              <a:buChar char="•"/>
            </a:pPr>
            <a:r>
              <a:rPr lang="en-GB" b="1" dirty="0">
                <a:solidFill>
                  <a:srgbClr val="7F7F7F"/>
                </a:solidFill>
                <a:latin typeface="PF Square Sans Pro" charset="0"/>
                <a:ea typeface="PF Square Sans Pro" charset="0"/>
                <a:cs typeface="PF Square Sans Pro" charset="0"/>
              </a:rPr>
              <a:t>C3S</a:t>
            </a:r>
          </a:p>
          <a:p>
            <a:pPr marL="600075" lvl="1" indent="-257175" fontAlgn="base">
              <a:spcBef>
                <a:spcPct val="0"/>
              </a:spcBef>
              <a:spcAft>
                <a:spcPts val="900"/>
              </a:spcAft>
              <a:buFont typeface="Arial" charset="0"/>
              <a:buChar char="•"/>
            </a:pPr>
            <a:r>
              <a:rPr lang="en-GB" dirty="0">
                <a:solidFill>
                  <a:srgbClr val="000000"/>
                </a:solidFill>
                <a:latin typeface="PF Square Sans Pro" charset="0"/>
                <a:ea typeface="PF Square Sans Pro" charset="0"/>
                <a:cs typeface="PF Square Sans Pro" charset="0"/>
              </a:rPr>
              <a:t>Structure of the Climate Change Service</a:t>
            </a:r>
          </a:p>
          <a:p>
            <a:pPr marL="600075" lvl="1" indent="-257175" fontAlgn="base">
              <a:spcBef>
                <a:spcPct val="0"/>
              </a:spcBef>
              <a:spcAft>
                <a:spcPts val="900"/>
              </a:spcAft>
              <a:buFont typeface="Arial" charset="0"/>
              <a:buChar char="•"/>
            </a:pPr>
            <a:r>
              <a:rPr lang="en-GB" dirty="0">
                <a:solidFill>
                  <a:srgbClr val="000000"/>
                </a:solidFill>
                <a:latin typeface="PF Square Sans Pro" charset="0"/>
                <a:ea typeface="PF Square Sans Pro" charset="0"/>
                <a:cs typeface="PF Square Sans Pro" charset="0"/>
              </a:rPr>
              <a:t>ECV roadmap for C3S</a:t>
            </a:r>
          </a:p>
          <a:p>
            <a:pPr marL="600075" lvl="1" indent="-257175" fontAlgn="base">
              <a:spcBef>
                <a:spcPct val="0"/>
              </a:spcBef>
              <a:spcAft>
                <a:spcPts val="900"/>
              </a:spcAft>
              <a:buFont typeface="Arial" charset="0"/>
              <a:buChar char="•"/>
            </a:pPr>
            <a:r>
              <a:rPr lang="en-GB" dirty="0">
                <a:solidFill>
                  <a:srgbClr val="000000"/>
                </a:solidFill>
                <a:latin typeface="PF Square Sans Pro" charset="0"/>
                <a:ea typeface="PF Square Sans Pro" charset="0"/>
                <a:cs typeface="PF Square Sans Pro" charset="0"/>
              </a:rPr>
              <a:t>Global (ERA5) and regional re-analyses</a:t>
            </a:r>
          </a:p>
          <a:p>
            <a:pPr marL="600075" lvl="1" indent="-257175" fontAlgn="base">
              <a:spcBef>
                <a:spcPct val="0"/>
              </a:spcBef>
              <a:spcAft>
                <a:spcPts val="900"/>
              </a:spcAft>
              <a:buFont typeface="Arial" charset="0"/>
              <a:buChar char="•"/>
            </a:pPr>
            <a:r>
              <a:rPr lang="en-GB" dirty="0">
                <a:solidFill>
                  <a:srgbClr val="000000"/>
                </a:solidFill>
                <a:latin typeface="PF Square Sans Pro" charset="0"/>
                <a:ea typeface="PF Square Sans Pro" charset="0"/>
                <a:cs typeface="PF Square Sans Pro" charset="0"/>
              </a:rPr>
              <a:t>Modelling and data assimilation activities at ECMWF (snow/ice) </a:t>
            </a:r>
          </a:p>
        </p:txBody>
      </p:sp>
      <p:sp>
        <p:nvSpPr>
          <p:cNvPr id="16" name="Title 1"/>
          <p:cNvSpPr txBox="1">
            <a:spLocks/>
          </p:cNvSpPr>
          <p:nvPr/>
        </p:nvSpPr>
        <p:spPr bwMode="auto">
          <a:xfrm>
            <a:off x="1121913" y="259323"/>
            <a:ext cx="323157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ctr" rtl="0" eaLnBrk="0" fontAlgn="base" hangingPunct="0">
              <a:spcBef>
                <a:spcPct val="0"/>
              </a:spcBef>
              <a:spcAft>
                <a:spcPct val="0"/>
              </a:spcAft>
              <a:defRPr sz="2400" b="1">
                <a:solidFill>
                  <a:srgbClr val="E68323"/>
                </a:solidFill>
                <a:latin typeface="+mj-lt"/>
                <a:ea typeface="+mj-ea"/>
                <a:cs typeface="+mj-cs"/>
              </a:defRPr>
            </a:lvl1pPr>
            <a:lvl2pPr algn="ctr" rtl="0" eaLnBrk="0" fontAlgn="base" hangingPunct="0">
              <a:spcBef>
                <a:spcPct val="0"/>
              </a:spcBef>
              <a:spcAft>
                <a:spcPct val="0"/>
              </a:spcAft>
              <a:defRPr sz="1900" b="1">
                <a:solidFill>
                  <a:srgbClr val="00468C"/>
                </a:solidFill>
                <a:latin typeface="Arial" charset="0"/>
              </a:defRPr>
            </a:lvl2pPr>
            <a:lvl3pPr algn="ctr" rtl="0" eaLnBrk="0" fontAlgn="base" hangingPunct="0">
              <a:spcBef>
                <a:spcPct val="0"/>
              </a:spcBef>
              <a:spcAft>
                <a:spcPct val="0"/>
              </a:spcAft>
              <a:defRPr sz="1900" b="1">
                <a:solidFill>
                  <a:srgbClr val="00468C"/>
                </a:solidFill>
                <a:latin typeface="Arial" charset="0"/>
              </a:defRPr>
            </a:lvl3pPr>
            <a:lvl4pPr algn="ctr" rtl="0" eaLnBrk="0" fontAlgn="base" hangingPunct="0">
              <a:spcBef>
                <a:spcPct val="0"/>
              </a:spcBef>
              <a:spcAft>
                <a:spcPct val="0"/>
              </a:spcAft>
              <a:defRPr sz="1900" b="1">
                <a:solidFill>
                  <a:srgbClr val="00468C"/>
                </a:solidFill>
                <a:latin typeface="Arial" charset="0"/>
              </a:defRPr>
            </a:lvl4pPr>
            <a:lvl5pPr algn="ctr" rtl="0" eaLnBrk="0" fontAlgn="base" hangingPunct="0">
              <a:spcBef>
                <a:spcPct val="0"/>
              </a:spcBef>
              <a:spcAft>
                <a:spcPct val="0"/>
              </a:spcAft>
              <a:defRPr sz="1900" b="1">
                <a:solidFill>
                  <a:srgbClr val="00468C"/>
                </a:solidFill>
                <a:latin typeface="Arial" charset="0"/>
              </a:defRPr>
            </a:lvl5pPr>
            <a:lvl6pPr marL="457200" algn="ctr" rtl="0" fontAlgn="base">
              <a:spcBef>
                <a:spcPct val="0"/>
              </a:spcBef>
              <a:spcAft>
                <a:spcPct val="0"/>
              </a:spcAft>
              <a:defRPr sz="1900" b="1">
                <a:solidFill>
                  <a:srgbClr val="00468C"/>
                </a:solidFill>
                <a:latin typeface="Arial" charset="0"/>
              </a:defRPr>
            </a:lvl6pPr>
            <a:lvl7pPr marL="914400" algn="ctr" rtl="0" fontAlgn="base">
              <a:spcBef>
                <a:spcPct val="0"/>
              </a:spcBef>
              <a:spcAft>
                <a:spcPct val="0"/>
              </a:spcAft>
              <a:defRPr sz="1900" b="1">
                <a:solidFill>
                  <a:srgbClr val="00468C"/>
                </a:solidFill>
                <a:latin typeface="Arial" charset="0"/>
              </a:defRPr>
            </a:lvl7pPr>
            <a:lvl8pPr marL="1371600" algn="ctr" rtl="0" fontAlgn="base">
              <a:spcBef>
                <a:spcPct val="0"/>
              </a:spcBef>
              <a:spcAft>
                <a:spcPct val="0"/>
              </a:spcAft>
              <a:defRPr sz="1900" b="1">
                <a:solidFill>
                  <a:srgbClr val="00468C"/>
                </a:solidFill>
                <a:latin typeface="Arial" charset="0"/>
              </a:defRPr>
            </a:lvl8pPr>
            <a:lvl9pPr marL="1828800" algn="ctr" rtl="0" fontAlgn="base">
              <a:spcBef>
                <a:spcPct val="0"/>
              </a:spcBef>
              <a:spcAft>
                <a:spcPct val="0"/>
              </a:spcAft>
              <a:defRPr sz="1900" b="1">
                <a:solidFill>
                  <a:srgbClr val="00468C"/>
                </a:solidFill>
                <a:latin typeface="Arial" charset="0"/>
              </a:defRPr>
            </a:lvl9pPr>
          </a:lstStyle>
          <a:p>
            <a:pPr algn="l"/>
            <a:r>
              <a:rPr lang="en-GB" sz="1800" kern="0">
                <a:solidFill>
                  <a:srgbClr val="FFFFFF"/>
                </a:solidFill>
                <a:latin typeface="PF Square Sans Pro" charset="0"/>
                <a:ea typeface="PF Square Sans Pro" charset="0"/>
                <a:cs typeface="PF Square Sans Pro" charset="0"/>
              </a:rPr>
              <a:t>OUTLINE</a:t>
            </a:r>
            <a:endParaRPr lang="en-GB" sz="1800" kern="0" dirty="0">
              <a:solidFill>
                <a:srgbClr val="FFFFFF"/>
              </a:solidFill>
              <a:latin typeface="PF Square Sans Pro" charset="0"/>
              <a:ea typeface="PF Square Sans Pro" charset="0"/>
              <a:cs typeface="PF Square Sans Pro" charset="0"/>
            </a:endParaRPr>
          </a:p>
        </p:txBody>
      </p:sp>
    </p:spTree>
    <p:extLst>
      <p:ext uri="{BB962C8B-B14F-4D97-AF65-F5344CB8AC3E}">
        <p14:creationId xmlns:p14="http://schemas.microsoft.com/office/powerpoint/2010/main" val="30985684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pc="100" dirty="0"/>
              <a:t>Snow representation at ECMWF – Point evaluation</a:t>
            </a:r>
            <a:endParaRPr lang="en-US" spc="1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2824"/>
          <a:stretch/>
        </p:blipFill>
        <p:spPr>
          <a:xfrm>
            <a:off x="1259632" y="531822"/>
            <a:ext cx="7341632" cy="4248472"/>
          </a:xfrm>
          <a:prstGeom prst="rect">
            <a:avLst/>
          </a:prstGeom>
        </p:spPr>
      </p:pic>
      <p:sp>
        <p:nvSpPr>
          <p:cNvPr id="6" name="TextBox 5"/>
          <p:cNvSpPr txBox="1"/>
          <p:nvPr/>
        </p:nvSpPr>
        <p:spPr>
          <a:xfrm>
            <a:off x="7164288" y="211962"/>
            <a:ext cx="1368152" cy="338554"/>
          </a:xfrm>
          <a:prstGeom prst="rect">
            <a:avLst/>
          </a:prstGeom>
          <a:noFill/>
        </p:spPr>
        <p:txBody>
          <a:bodyPr wrap="square" rtlCol="0">
            <a:spAutoFit/>
          </a:bodyPr>
          <a:lstStyle/>
          <a:p>
            <a:pPr lvl="1"/>
            <a:r>
              <a:rPr lang="en-GB" sz="1600" b="1" i="1" dirty="0">
                <a:solidFill>
                  <a:schemeClr val="bg1"/>
                </a:solidFill>
                <a:ea typeface="PF Square Sans Pro" charset="0"/>
                <a:cs typeface="PF Square Sans Pro" charset="0"/>
                <a:sym typeface="Wingdings" panose="05000000000000000000" pitchFamily="2" charset="2"/>
              </a:rPr>
              <a:t>E. Dutra</a:t>
            </a:r>
            <a:endParaRPr lang="en-GB" sz="1600" b="0" i="1" dirty="0">
              <a:solidFill>
                <a:schemeClr val="bg1"/>
              </a:solidFill>
              <a:ea typeface="PF Square Sans Pro" charset="0"/>
              <a:cs typeface="PF Square Sans Pro" charset="0"/>
            </a:endParaRPr>
          </a:p>
        </p:txBody>
      </p:sp>
    </p:spTree>
    <p:extLst>
      <p:ext uri="{BB962C8B-B14F-4D97-AF65-F5344CB8AC3E}">
        <p14:creationId xmlns:p14="http://schemas.microsoft.com/office/powerpoint/2010/main" val="34461991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FFFFFF"/>
                </a:solidFill>
              </a:rPr>
              <a:t>Relative Soil &amp; Snow forecast impact</a:t>
            </a:r>
            <a:endParaRPr lang="en-US" dirty="0">
              <a:solidFill>
                <a:srgbClr val="FFFFFF"/>
              </a:solidFill>
            </a:endParaRPr>
          </a:p>
        </p:txBody>
      </p:sp>
      <p:pic>
        <p:nvPicPr>
          <p:cNvPr id="6" name="Picture 11"/>
          <p:cNvPicPr/>
          <p:nvPr/>
        </p:nvPicPr>
        <p:blipFill rotWithShape="1">
          <a:blip r:embed="rId3"/>
          <a:srcRect t="23967" r="15251" b="56993"/>
          <a:stretch/>
        </p:blipFill>
        <p:spPr>
          <a:xfrm>
            <a:off x="1187624" y="1923678"/>
            <a:ext cx="3439035" cy="1296144"/>
          </a:xfrm>
          <a:prstGeom prst="rect">
            <a:avLst/>
          </a:prstGeom>
          <a:ln>
            <a:noFill/>
          </a:ln>
        </p:spPr>
      </p:pic>
      <p:sp>
        <p:nvSpPr>
          <p:cNvPr id="8" name="TextBox 7"/>
          <p:cNvSpPr txBox="1"/>
          <p:nvPr/>
        </p:nvSpPr>
        <p:spPr>
          <a:xfrm>
            <a:off x="1547664" y="1491630"/>
            <a:ext cx="3203635" cy="315481"/>
          </a:xfrm>
          <a:prstGeom prst="rect">
            <a:avLst/>
          </a:prstGeom>
          <a:noFill/>
        </p:spPr>
        <p:txBody>
          <a:bodyPr wrap="square" lIns="68589" tIns="34295" rIns="68589" bIns="34295" rtlCol="0">
            <a:spAutoFit/>
          </a:bodyPr>
          <a:lstStyle/>
          <a:p>
            <a:r>
              <a:rPr lang="en-GB" sz="1600" b="1" dirty="0">
                <a:solidFill>
                  <a:schemeClr val="tx2">
                    <a:lumMod val="60000"/>
                    <a:lumOff val="40000"/>
                  </a:schemeClr>
                </a:solidFill>
              </a:rPr>
              <a:t>Snow processes </a:t>
            </a:r>
            <a:r>
              <a:rPr lang="en-GB" sz="1600" dirty="0"/>
              <a:t>(winter 2015-16)</a:t>
            </a:r>
          </a:p>
        </p:txBody>
      </p:sp>
      <p:pic>
        <p:nvPicPr>
          <p:cNvPr id="9" name="Picture 10"/>
          <p:cNvPicPr/>
          <p:nvPr/>
        </p:nvPicPr>
        <p:blipFill rotWithShape="1">
          <a:blip r:embed="rId3"/>
          <a:srcRect l="85738" t="8736" b="7713"/>
          <a:stretch/>
        </p:blipFill>
        <p:spPr>
          <a:xfrm rot="5400000">
            <a:off x="2780145" y="1915333"/>
            <a:ext cx="420066" cy="3029044"/>
          </a:xfrm>
          <a:prstGeom prst="rect">
            <a:avLst/>
          </a:prstGeom>
          <a:ln>
            <a:noFill/>
          </a:ln>
        </p:spPr>
      </p:pic>
      <p:sp>
        <p:nvSpPr>
          <p:cNvPr id="10" name="TextBox 16"/>
          <p:cNvSpPr txBox="1"/>
          <p:nvPr/>
        </p:nvSpPr>
        <p:spPr>
          <a:xfrm>
            <a:off x="5148064" y="1491630"/>
            <a:ext cx="3330485" cy="315481"/>
          </a:xfrm>
          <a:prstGeom prst="rect">
            <a:avLst/>
          </a:prstGeom>
          <a:noFill/>
        </p:spPr>
        <p:txBody>
          <a:bodyPr wrap="square" lIns="68589" tIns="34295" rIns="68589" bIns="34295" rtlCol="0">
            <a:spAutoFit/>
          </a:bodyPr>
          <a:lstStyle/>
          <a:p>
            <a:r>
              <a:rPr lang="en-GB" sz="1600" b="1" dirty="0">
                <a:solidFill>
                  <a:schemeClr val="tx2">
                    <a:lumMod val="60000"/>
                    <a:lumOff val="40000"/>
                  </a:schemeClr>
                </a:solidFill>
              </a:rPr>
              <a:t>Snow processes </a:t>
            </a:r>
            <a:r>
              <a:rPr lang="en-GB" sz="1600" dirty="0"/>
              <a:t>(summer 2015)</a:t>
            </a:r>
          </a:p>
        </p:txBody>
      </p:sp>
      <p:pic>
        <p:nvPicPr>
          <p:cNvPr id="11" name="Picture 17"/>
          <p:cNvPicPr/>
          <p:nvPr/>
        </p:nvPicPr>
        <p:blipFill rotWithShape="1">
          <a:blip r:embed="rId4"/>
          <a:srcRect t="24192" r="14060" b="56768"/>
          <a:stretch/>
        </p:blipFill>
        <p:spPr>
          <a:xfrm>
            <a:off x="4644008" y="1923678"/>
            <a:ext cx="3441665" cy="1332843"/>
          </a:xfrm>
          <a:prstGeom prst="rect">
            <a:avLst/>
          </a:prstGeom>
          <a:ln>
            <a:noFill/>
          </a:ln>
        </p:spPr>
      </p:pic>
      <p:sp>
        <p:nvSpPr>
          <p:cNvPr id="12" name="Text Placeholder 6"/>
          <p:cNvSpPr txBox="1">
            <a:spLocks/>
          </p:cNvSpPr>
          <p:nvPr/>
        </p:nvSpPr>
        <p:spPr>
          <a:xfrm>
            <a:off x="1187624" y="3723878"/>
            <a:ext cx="7347744" cy="417734"/>
          </a:xfrm>
          <a:prstGeom prst="rect">
            <a:avLst/>
          </a:prstGeom>
        </p:spPr>
        <p:txBody>
          <a:bodyPr vert="horz" lIns="68589" tIns="34295" rIns="68589" bIns="34295" rtlCol="0">
            <a:noAutofit/>
          </a:bodyPr>
          <a:lst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600" dirty="0"/>
              <a:t>Snow has both NH/SH impact (20-30% winter, 10-20% summer) lower troposphere</a:t>
            </a:r>
          </a:p>
        </p:txBody>
      </p:sp>
      <p:pic>
        <p:nvPicPr>
          <p:cNvPr id="13" name="Picture 22"/>
          <p:cNvPicPr/>
          <p:nvPr/>
        </p:nvPicPr>
        <p:blipFill rotWithShape="1">
          <a:blip r:embed="rId5"/>
          <a:srcRect l="85729" t="8512" r="420" b="7713"/>
          <a:stretch/>
        </p:blipFill>
        <p:spPr>
          <a:xfrm rot="5400000">
            <a:off x="6313742" y="1838120"/>
            <a:ext cx="409160" cy="3172565"/>
          </a:xfrm>
          <a:prstGeom prst="rect">
            <a:avLst/>
          </a:prstGeom>
          <a:ln>
            <a:noFill/>
          </a:ln>
        </p:spPr>
      </p:pic>
      <p:sp>
        <p:nvSpPr>
          <p:cNvPr id="14" name="Text Placeholder 6"/>
          <p:cNvSpPr txBox="1">
            <a:spLocks/>
          </p:cNvSpPr>
          <p:nvPr/>
        </p:nvSpPr>
        <p:spPr>
          <a:xfrm>
            <a:off x="1259632" y="915566"/>
            <a:ext cx="7347744" cy="417734"/>
          </a:xfrm>
          <a:prstGeom prst="rect">
            <a:avLst/>
          </a:prstGeom>
        </p:spPr>
        <p:txBody>
          <a:bodyPr vert="horz" lIns="68589" tIns="34295" rIns="68589" bIns="34295" rtlCol="0">
            <a:noAutofit/>
          </a:bodyPr>
          <a:lst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sz="1600" dirty="0"/>
          </a:p>
        </p:txBody>
      </p:sp>
    </p:spTree>
    <p:extLst>
      <p:ext uri="{BB962C8B-B14F-4D97-AF65-F5344CB8AC3E}">
        <p14:creationId xmlns:p14="http://schemas.microsoft.com/office/powerpoint/2010/main" val="14256273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Snow data assimilation at ECMWF</a:t>
            </a:r>
          </a:p>
        </p:txBody>
      </p:sp>
      <p:sp>
        <p:nvSpPr>
          <p:cNvPr id="7" name="Rectangle 5"/>
          <p:cNvSpPr>
            <a:spLocks noChangeArrowheads="1"/>
          </p:cNvSpPr>
          <p:nvPr/>
        </p:nvSpPr>
        <p:spPr bwMode="auto">
          <a:xfrm>
            <a:off x="971600" y="1131590"/>
            <a:ext cx="4752528" cy="338437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7500" tIns="35100" rIns="67500" bIns="35100"/>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1pPr>
            <a:lvl2pPr marL="4318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2pPr>
            <a:lvl3pPr marL="6477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4pPr>
            <a:lvl5pPr marL="10795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5pPr>
            <a:lvl6pPr marL="1536700" indent="-2159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6pPr>
            <a:lvl7pPr marL="1993900" indent="-2159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7pPr>
            <a:lvl8pPr marL="2451100" indent="-2159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8pPr>
            <a:lvl9pPr marL="2908300" indent="-2159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9pPr>
          </a:lstStyle>
          <a:p>
            <a:pPr algn="l">
              <a:lnSpc>
                <a:spcPct val="136000"/>
              </a:lnSpc>
              <a:buSzPct val="45000"/>
              <a:buFont typeface="StarSymbol" charset="0"/>
              <a:buNone/>
            </a:pPr>
            <a:r>
              <a:rPr lang="en-GB" altLang="en-US" sz="1500" b="1" dirty="0">
                <a:solidFill>
                  <a:srgbClr val="7F7F7F"/>
                </a:solidFill>
                <a:latin typeface="PF Square Sans Pro" charset="0"/>
                <a:ea typeface="PF Square Sans Pro" charset="0"/>
                <a:cs typeface="PF Square Sans Pro" charset="0"/>
              </a:rPr>
              <a:t> Snow depth</a:t>
            </a:r>
          </a:p>
          <a:p>
            <a:pPr marL="161925" lvl="1" indent="0">
              <a:lnSpc>
                <a:spcPct val="136000"/>
              </a:lnSpc>
            </a:pPr>
            <a:r>
              <a:rPr lang="en-GB" altLang="en-US" sz="1350" b="1" u="sng" dirty="0">
                <a:solidFill>
                  <a:schemeClr val="tx1"/>
                </a:solidFill>
                <a:latin typeface="PF Square Sans Pro" charset="0"/>
                <a:ea typeface="PF Square Sans Pro" charset="0"/>
                <a:cs typeface="PF Square Sans Pro" charset="0"/>
              </a:rPr>
              <a:t>Methods</a:t>
            </a:r>
            <a:r>
              <a:rPr lang="en-GB" altLang="en-US" sz="1350" dirty="0">
                <a:solidFill>
                  <a:schemeClr val="tx1"/>
                </a:solidFill>
                <a:latin typeface="PF Square Sans Pro" charset="0"/>
                <a:ea typeface="PF Square Sans Pro" charset="0"/>
                <a:cs typeface="PF Square Sans Pro" charset="0"/>
              </a:rPr>
              <a:t>: </a:t>
            </a:r>
            <a:r>
              <a:rPr lang="en-GB" altLang="en-US" sz="1350" dirty="0" err="1">
                <a:solidFill>
                  <a:schemeClr val="tx1"/>
                </a:solidFill>
                <a:latin typeface="PF Square Sans Pro" charset="0"/>
                <a:ea typeface="PF Square Sans Pro" charset="0"/>
                <a:cs typeface="PF Square Sans Pro" charset="0"/>
              </a:rPr>
              <a:t>Cressman</a:t>
            </a:r>
            <a:r>
              <a:rPr lang="en-GB" altLang="en-US" sz="1350" dirty="0">
                <a:solidFill>
                  <a:schemeClr val="tx1"/>
                </a:solidFill>
                <a:latin typeface="PF Square Sans Pro" charset="0"/>
                <a:ea typeface="PF Square Sans Pro" charset="0"/>
                <a:cs typeface="PF Square Sans Pro" charset="0"/>
              </a:rPr>
              <a:t> for ERA-Interim, 2D Optimal Interpolation (OI) for NWP &amp; ERA5  </a:t>
            </a:r>
          </a:p>
          <a:p>
            <a:pPr marL="161925" lvl="1" indent="0">
              <a:lnSpc>
                <a:spcPct val="136000"/>
              </a:lnSpc>
            </a:pPr>
            <a:r>
              <a:rPr lang="en-GB" altLang="en-US" sz="1350" b="1" u="sng" dirty="0">
                <a:solidFill>
                  <a:schemeClr val="tx1"/>
                </a:solidFill>
                <a:latin typeface="PF Square Sans Pro" charset="0"/>
                <a:ea typeface="PF Square Sans Pro" charset="0"/>
                <a:cs typeface="PF Square Sans Pro" charset="0"/>
              </a:rPr>
              <a:t>Conventional observations</a:t>
            </a:r>
            <a:r>
              <a:rPr lang="en-GB" altLang="en-US" sz="1350" b="1" dirty="0">
                <a:solidFill>
                  <a:schemeClr val="tx1"/>
                </a:solidFill>
                <a:latin typeface="PF Square Sans Pro" charset="0"/>
                <a:ea typeface="PF Square Sans Pro" charset="0"/>
                <a:cs typeface="PF Square Sans Pro" charset="0"/>
              </a:rPr>
              <a:t>: </a:t>
            </a:r>
            <a:r>
              <a:rPr lang="en-GB" altLang="en-US" sz="1350" i="1" dirty="0">
                <a:solidFill>
                  <a:schemeClr val="tx1"/>
                </a:solidFill>
                <a:latin typeface="PF Square Sans Pro" charset="0"/>
                <a:ea typeface="PF Square Sans Pro" charset="0"/>
                <a:cs typeface="PF Square Sans Pro" charset="0"/>
              </a:rPr>
              <a:t>in situ </a:t>
            </a:r>
            <a:r>
              <a:rPr lang="en-GB" altLang="en-US" sz="1350" dirty="0">
                <a:solidFill>
                  <a:schemeClr val="tx1"/>
                </a:solidFill>
                <a:latin typeface="PF Square Sans Pro" charset="0"/>
                <a:ea typeface="PF Square Sans Pro" charset="0"/>
                <a:cs typeface="PF Square Sans Pro" charset="0"/>
              </a:rPr>
              <a:t>snow depth (SYNOP &amp; additional National data)</a:t>
            </a:r>
          </a:p>
          <a:p>
            <a:pPr marL="161925" lvl="1" indent="0">
              <a:lnSpc>
                <a:spcPct val="136000"/>
              </a:lnSpc>
            </a:pPr>
            <a:r>
              <a:rPr lang="en-GB" altLang="en-US" sz="1350" b="1" u="sng" dirty="0">
                <a:solidFill>
                  <a:schemeClr val="tx1"/>
                </a:solidFill>
                <a:latin typeface="PF Square Sans Pro" charset="0"/>
                <a:ea typeface="PF Square Sans Pro" charset="0"/>
                <a:cs typeface="PF Square Sans Pro" charset="0"/>
              </a:rPr>
              <a:t>Satellite data</a:t>
            </a:r>
            <a:r>
              <a:rPr lang="en-GB" altLang="en-US" sz="1350" b="1" dirty="0">
                <a:solidFill>
                  <a:schemeClr val="tx1"/>
                </a:solidFill>
                <a:latin typeface="PF Square Sans Pro" charset="0"/>
                <a:ea typeface="PF Square Sans Pro" charset="0"/>
                <a:cs typeface="PF Square Sans Pro" charset="0"/>
              </a:rPr>
              <a:t>:  </a:t>
            </a:r>
            <a:r>
              <a:rPr lang="en-GB" altLang="en-US" sz="1350" dirty="0">
                <a:solidFill>
                  <a:schemeClr val="tx1"/>
                </a:solidFill>
                <a:latin typeface="PF Square Sans Pro" charset="0"/>
                <a:ea typeface="PF Square Sans Pro" charset="0"/>
                <a:cs typeface="PF Square Sans Pro" charset="0"/>
              </a:rPr>
              <a:t>NOAA/NESDIS IMS Snow Cover Extent (daily product).</a:t>
            </a:r>
          </a:p>
          <a:p>
            <a:pPr algn="l">
              <a:lnSpc>
                <a:spcPct val="136000"/>
              </a:lnSpc>
              <a:buSzPct val="45000"/>
              <a:buFont typeface="StarSymbol" charset="0"/>
              <a:buNone/>
            </a:pPr>
            <a:endParaRPr lang="en-GB" altLang="en-US" sz="1350" b="1" dirty="0">
              <a:solidFill>
                <a:srgbClr val="E67814"/>
              </a:solidFill>
              <a:latin typeface="PF Square Sans Pro" charset="0"/>
              <a:ea typeface="PF Square Sans Pro" charset="0"/>
              <a:cs typeface="PF Square Sans Pro" charset="0"/>
            </a:endParaRPr>
          </a:p>
          <a:p>
            <a:pPr algn="l">
              <a:lnSpc>
                <a:spcPct val="136000"/>
              </a:lnSpc>
              <a:buSzPct val="45000"/>
              <a:buFont typeface="StarSymbol" charset="0"/>
              <a:buNone/>
            </a:pPr>
            <a:r>
              <a:rPr lang="en-GB" altLang="en-US" sz="1500" b="1" dirty="0">
                <a:solidFill>
                  <a:srgbClr val="7F7F7F"/>
                </a:solidFill>
                <a:latin typeface="PF Square Sans Pro" charset="0"/>
                <a:ea typeface="PF Square Sans Pro" charset="0"/>
                <a:cs typeface="PF Square Sans Pro" charset="0"/>
              </a:rPr>
              <a:t> </a:t>
            </a:r>
            <a:endParaRPr lang="en-GB" altLang="en-US" sz="1350" b="1" dirty="0">
              <a:solidFill>
                <a:srgbClr val="E67814"/>
              </a:solidFill>
              <a:latin typeface="PF Square Sans Pro" charset="0"/>
              <a:ea typeface="PF Square Sans Pro" charset="0"/>
              <a:cs typeface="PF Square Sans Pro" charset="0"/>
            </a:endParaRPr>
          </a:p>
          <a:p>
            <a:pPr algn="l">
              <a:buFont typeface="StarSymbol" charset="0"/>
              <a:buNone/>
            </a:pPr>
            <a:r>
              <a:rPr lang="en-GB" altLang="en-US" sz="1500" b="1" dirty="0">
                <a:solidFill>
                  <a:srgbClr val="7F7F7F"/>
                </a:solidFill>
                <a:latin typeface="PF Square Sans Pro" charset="0"/>
                <a:ea typeface="PF Square Sans Pro" charset="0"/>
                <a:cs typeface="PF Square Sans Pro" charset="0"/>
              </a:rPr>
              <a:t>Soil Temperature and Snow Temperature  </a:t>
            </a:r>
          </a:p>
          <a:p>
            <a:pPr algn="l">
              <a:buFont typeface="StarSymbol" charset="0"/>
              <a:buNone/>
            </a:pPr>
            <a:r>
              <a:rPr lang="en-GB" altLang="en-US" sz="1350" b="1" dirty="0">
                <a:solidFill>
                  <a:srgbClr val="595959"/>
                </a:solidFill>
                <a:latin typeface="PF Square Sans Pro" charset="0"/>
                <a:ea typeface="PF Square Sans Pro" charset="0"/>
                <a:cs typeface="PF Square Sans Pro" charset="0"/>
              </a:rPr>
              <a:t>	</a:t>
            </a:r>
            <a:r>
              <a:rPr lang="en-GB" altLang="en-US" sz="1350" dirty="0">
                <a:solidFill>
                  <a:schemeClr val="tx1"/>
                </a:solidFill>
                <a:latin typeface="PF Square Sans Pro" charset="0"/>
                <a:ea typeface="PF Square Sans Pro" charset="0"/>
                <a:cs typeface="PF Square Sans Pro" charset="0"/>
              </a:rPr>
              <a:t>1D-OI using analysed T2m as observation (NWP, ERA-Interim, ERA5)</a:t>
            </a:r>
            <a:endParaRPr lang="en-GB" altLang="en-US" sz="1350" b="1" dirty="0">
              <a:solidFill>
                <a:schemeClr val="tx1"/>
              </a:solidFill>
              <a:latin typeface="PF Square Sans Pro" charset="0"/>
              <a:ea typeface="PF Square Sans Pro" charset="0"/>
              <a:cs typeface="PF Square Sans Pro" charset="0"/>
            </a:endParaRPr>
          </a:p>
          <a:p>
            <a:pPr lvl="1" algn="l">
              <a:lnSpc>
                <a:spcPct val="136000"/>
              </a:lnSpc>
              <a:buFont typeface="StarSymbol" charset="0"/>
              <a:buNone/>
            </a:pPr>
            <a:endParaRPr lang="en-GB" altLang="en-US" sz="1350" b="1" dirty="0">
              <a:solidFill>
                <a:srgbClr val="0070C0"/>
              </a:solidFill>
              <a:latin typeface="PF Square Sans Pro" charset="0"/>
              <a:ea typeface="PF Square Sans Pro" charset="0"/>
              <a:cs typeface="PF Square Sans Pro" charset="0"/>
            </a:endParaRPr>
          </a:p>
          <a:p>
            <a:pPr algn="l">
              <a:lnSpc>
                <a:spcPct val="103000"/>
              </a:lnSpc>
              <a:buClrTx/>
              <a:buSzTx/>
              <a:buFontTx/>
              <a:buNone/>
            </a:pPr>
            <a:endParaRPr lang="en-GB" altLang="en-US" sz="1350" dirty="0">
              <a:latin typeface="PF Square Sans Pro" charset="0"/>
              <a:ea typeface="PF Square Sans Pro" charset="0"/>
              <a:cs typeface="PF Square Sans Pro"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77247" y="1491630"/>
            <a:ext cx="2809554" cy="280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38146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Snow data assimilation at ECMWF</a:t>
            </a:r>
          </a:p>
        </p:txBody>
      </p:sp>
      <p:pic>
        <p:nvPicPr>
          <p:cNvPr id="4" name="Image 3" descr="Captura de pantalla 2017-04-02 a las 23.31.4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347614"/>
            <a:ext cx="3515165" cy="2808312"/>
          </a:xfrm>
          <a:prstGeom prst="rect">
            <a:avLst/>
          </a:prstGeom>
        </p:spPr>
      </p:pic>
      <p:pic>
        <p:nvPicPr>
          <p:cNvPr id="5" name="Image 4" descr="Captura de pantalla 2017-04-02 a las 23.33.3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032" y="1651868"/>
            <a:ext cx="3443080" cy="2504058"/>
          </a:xfrm>
          <a:prstGeom prst="rect">
            <a:avLst/>
          </a:prstGeom>
        </p:spPr>
      </p:pic>
      <p:sp>
        <p:nvSpPr>
          <p:cNvPr id="6" name="Rectangle 3"/>
          <p:cNvSpPr txBox="1">
            <a:spLocks noChangeArrowheads="1"/>
          </p:cNvSpPr>
          <p:nvPr/>
        </p:nvSpPr>
        <p:spPr>
          <a:xfrm>
            <a:off x="1547664" y="843558"/>
            <a:ext cx="2304256" cy="576064"/>
          </a:xfrm>
          <a:prstGeom prst="rect">
            <a:avLst/>
          </a:prstGeom>
        </p:spPr>
        <p:txBody>
          <a:bodyPr vert="horz" lIns="91440" tIns="45720" rIns="91440" bIns="45720" rtlCol="0">
            <a:normAutofit/>
          </a:bodyPr>
          <a:lstStyle>
            <a:lvl1pPr marL="342892" indent="-342892"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31" indent="-285743" algn="l" defTabSz="914378"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2972" indent="-228594" algn="l" defTabSz="914378"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160"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348" indent="-228594" algn="l" defTabSz="914378"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80000"/>
              </a:lnSpc>
              <a:buNone/>
            </a:pPr>
            <a:r>
              <a:rPr lang="en-US" altLang="en-US" sz="1500" b="1" dirty="0"/>
              <a:t>Available in the global GTS</a:t>
            </a:r>
          </a:p>
          <a:p>
            <a:pPr marL="0" indent="0" algn="ctr">
              <a:lnSpc>
                <a:spcPct val="80000"/>
              </a:lnSpc>
              <a:buNone/>
            </a:pPr>
            <a:r>
              <a:rPr lang="en-US" altLang="en-US" sz="1400" b="1" i="1" dirty="0">
                <a:solidFill>
                  <a:schemeClr val="accent2"/>
                </a:solidFill>
              </a:rPr>
              <a:t>January 2017</a:t>
            </a:r>
          </a:p>
        </p:txBody>
      </p:sp>
      <p:sp>
        <p:nvSpPr>
          <p:cNvPr id="7" name="TextBox 6"/>
          <p:cNvSpPr txBox="1"/>
          <p:nvPr/>
        </p:nvSpPr>
        <p:spPr>
          <a:xfrm>
            <a:off x="6948263" y="211962"/>
            <a:ext cx="1738537" cy="323165"/>
          </a:xfrm>
          <a:prstGeom prst="rect">
            <a:avLst/>
          </a:prstGeom>
          <a:noFill/>
        </p:spPr>
        <p:txBody>
          <a:bodyPr wrap="square" rtlCol="0">
            <a:spAutoFit/>
          </a:bodyPr>
          <a:lstStyle/>
          <a:p>
            <a:pPr lvl="1"/>
            <a:r>
              <a:rPr lang="en-GB" sz="1500" i="1" dirty="0">
                <a:solidFill>
                  <a:schemeClr val="bg1"/>
                </a:solidFill>
                <a:ea typeface="PF Square Sans Pro" charset="0"/>
                <a:cs typeface="PF Square Sans Pro" charset="0"/>
                <a:sym typeface="Wingdings" panose="05000000000000000000" pitchFamily="2" charset="2"/>
              </a:rPr>
              <a:t>P. de </a:t>
            </a:r>
            <a:r>
              <a:rPr lang="en-GB" sz="1500" i="1" dirty="0" err="1">
                <a:solidFill>
                  <a:schemeClr val="bg1"/>
                </a:solidFill>
                <a:ea typeface="PF Square Sans Pro" charset="0"/>
                <a:cs typeface="PF Square Sans Pro" charset="0"/>
                <a:sym typeface="Wingdings" panose="05000000000000000000" pitchFamily="2" charset="2"/>
              </a:rPr>
              <a:t>Rosnay</a:t>
            </a:r>
            <a:r>
              <a:rPr lang="en-GB" sz="1500" i="1" dirty="0">
                <a:solidFill>
                  <a:schemeClr val="bg1"/>
                </a:solidFill>
                <a:ea typeface="PF Square Sans Pro" charset="0"/>
                <a:cs typeface="PF Square Sans Pro" charset="0"/>
                <a:sym typeface="Wingdings" panose="05000000000000000000" pitchFamily="2" charset="2"/>
              </a:rPr>
              <a:t> </a:t>
            </a:r>
            <a:endParaRPr lang="en-GB" sz="1600" i="1" dirty="0">
              <a:solidFill>
                <a:schemeClr val="bg1"/>
              </a:solidFill>
              <a:ea typeface="PF Square Sans Pro" charset="0"/>
              <a:cs typeface="PF Square Sans Pro" charset="0"/>
            </a:endParaRPr>
          </a:p>
        </p:txBody>
      </p:sp>
    </p:spTree>
    <p:extLst>
      <p:ext uri="{BB962C8B-B14F-4D97-AF65-F5344CB8AC3E}">
        <p14:creationId xmlns:p14="http://schemas.microsoft.com/office/powerpoint/2010/main" val="24928842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Snow data assimilation at ECMWF</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4088" y="1101636"/>
            <a:ext cx="2736304" cy="2631865"/>
          </a:xfrm>
          <a:prstGeom prst="rect">
            <a:avLst/>
          </a:prstGeom>
        </p:spPr>
      </p:pic>
      <p:sp>
        <p:nvSpPr>
          <p:cNvPr id="8" name="Rectangle 7"/>
          <p:cNvSpPr/>
          <p:nvPr/>
        </p:nvSpPr>
        <p:spPr>
          <a:xfrm>
            <a:off x="5300318" y="3203346"/>
            <a:ext cx="72008" cy="513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5372326" y="1020526"/>
            <a:ext cx="72008" cy="513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680510" y="3932617"/>
            <a:ext cx="8193486" cy="584775"/>
          </a:xfrm>
          <a:prstGeom prst="rect">
            <a:avLst/>
          </a:prstGeom>
          <a:noFill/>
        </p:spPr>
        <p:txBody>
          <a:bodyPr wrap="square" rtlCol="0">
            <a:spAutoFit/>
          </a:bodyPr>
          <a:lstStyle/>
          <a:p>
            <a:pPr lvl="1"/>
            <a:r>
              <a:rPr lang="en-GB" sz="1600" b="1" dirty="0">
                <a:solidFill>
                  <a:srgbClr val="002060"/>
                </a:solidFill>
                <a:ea typeface="PF Square Sans Pro" charset="0"/>
                <a:cs typeface="PF Square Sans Pro" charset="0"/>
                <a:sym typeface="Wingdings" panose="05000000000000000000" pitchFamily="2" charset="2"/>
              </a:rPr>
              <a:t>Contribution and complementarities of each observation types to improve T2m forecasts at short and medium ranges. </a:t>
            </a:r>
          </a:p>
        </p:txBody>
      </p:sp>
      <p:sp>
        <p:nvSpPr>
          <p:cNvPr id="11" name="TextBox 10"/>
          <p:cNvSpPr txBox="1"/>
          <p:nvPr/>
        </p:nvSpPr>
        <p:spPr>
          <a:xfrm>
            <a:off x="771002" y="1740376"/>
            <a:ext cx="4590867" cy="830997"/>
          </a:xfrm>
          <a:prstGeom prst="rect">
            <a:avLst/>
          </a:prstGeom>
          <a:noFill/>
        </p:spPr>
        <p:txBody>
          <a:bodyPr wrap="square" rtlCol="0">
            <a:spAutoFit/>
          </a:bodyPr>
          <a:lstStyle/>
          <a:p>
            <a:pPr lvl="1"/>
            <a:r>
              <a:rPr lang="en-GB" sz="1600" b="1" dirty="0">
                <a:solidFill>
                  <a:srgbClr val="002060"/>
                </a:solidFill>
                <a:ea typeface="PF Square Sans Pro" charset="0"/>
                <a:cs typeface="PF Square Sans Pro" charset="0"/>
                <a:sym typeface="Wingdings" panose="05000000000000000000" pitchFamily="2" charset="2"/>
              </a:rPr>
              <a:t>All data assimilated (SYNOP + Nat + IMS) compared to SYNOP + IMS assimilation  Further T2m error reduction</a:t>
            </a:r>
          </a:p>
        </p:txBody>
      </p:sp>
      <p:sp>
        <p:nvSpPr>
          <p:cNvPr id="12" name="TextBox 11"/>
          <p:cNvSpPr txBox="1"/>
          <p:nvPr/>
        </p:nvSpPr>
        <p:spPr>
          <a:xfrm>
            <a:off x="6948263" y="211962"/>
            <a:ext cx="1738537" cy="323165"/>
          </a:xfrm>
          <a:prstGeom prst="rect">
            <a:avLst/>
          </a:prstGeom>
          <a:noFill/>
        </p:spPr>
        <p:txBody>
          <a:bodyPr wrap="square" rtlCol="0">
            <a:spAutoFit/>
          </a:bodyPr>
          <a:lstStyle/>
          <a:p>
            <a:pPr lvl="1"/>
            <a:r>
              <a:rPr lang="en-GB" sz="1500" i="1" dirty="0">
                <a:solidFill>
                  <a:schemeClr val="bg1"/>
                </a:solidFill>
                <a:ea typeface="PF Square Sans Pro" charset="0"/>
                <a:cs typeface="PF Square Sans Pro" charset="0"/>
                <a:sym typeface="Wingdings" panose="05000000000000000000" pitchFamily="2" charset="2"/>
              </a:rPr>
              <a:t>P. de </a:t>
            </a:r>
            <a:r>
              <a:rPr lang="en-GB" sz="1500" i="1" dirty="0" err="1">
                <a:solidFill>
                  <a:schemeClr val="bg1"/>
                </a:solidFill>
                <a:ea typeface="PF Square Sans Pro" charset="0"/>
                <a:cs typeface="PF Square Sans Pro" charset="0"/>
                <a:sym typeface="Wingdings" panose="05000000000000000000" pitchFamily="2" charset="2"/>
              </a:rPr>
              <a:t>Rosnay</a:t>
            </a:r>
            <a:r>
              <a:rPr lang="en-GB" sz="1500" i="1" dirty="0">
                <a:solidFill>
                  <a:schemeClr val="bg1"/>
                </a:solidFill>
                <a:ea typeface="PF Square Sans Pro" charset="0"/>
                <a:cs typeface="PF Square Sans Pro" charset="0"/>
                <a:sym typeface="Wingdings" panose="05000000000000000000" pitchFamily="2" charset="2"/>
              </a:rPr>
              <a:t> </a:t>
            </a:r>
            <a:endParaRPr lang="en-GB" sz="1600" i="1" dirty="0">
              <a:solidFill>
                <a:schemeClr val="bg1"/>
              </a:solidFill>
              <a:ea typeface="PF Square Sans Pro" charset="0"/>
              <a:cs typeface="PF Square Sans Pro" charset="0"/>
            </a:endParaRPr>
          </a:p>
        </p:txBody>
      </p:sp>
    </p:spTree>
    <p:extLst>
      <p:ext uri="{BB962C8B-B14F-4D97-AF65-F5344CB8AC3E}">
        <p14:creationId xmlns:p14="http://schemas.microsoft.com/office/powerpoint/2010/main" val="19386884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Snow data assimilation at ECMWF</a:t>
            </a:r>
          </a:p>
        </p:txBody>
      </p:sp>
      <p:sp>
        <p:nvSpPr>
          <p:cNvPr id="8" name="Rectangle 7"/>
          <p:cNvSpPr/>
          <p:nvPr/>
        </p:nvSpPr>
        <p:spPr>
          <a:xfrm>
            <a:off x="5300318" y="3203346"/>
            <a:ext cx="72008" cy="513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5372326" y="1020526"/>
            <a:ext cx="72008" cy="513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6948263" y="211962"/>
            <a:ext cx="1738537" cy="323165"/>
          </a:xfrm>
          <a:prstGeom prst="rect">
            <a:avLst/>
          </a:prstGeom>
          <a:noFill/>
        </p:spPr>
        <p:txBody>
          <a:bodyPr wrap="square" rtlCol="0">
            <a:spAutoFit/>
          </a:bodyPr>
          <a:lstStyle/>
          <a:p>
            <a:pPr lvl="1"/>
            <a:r>
              <a:rPr lang="en-GB" sz="1500" i="1" dirty="0">
                <a:solidFill>
                  <a:schemeClr val="bg1"/>
                </a:solidFill>
                <a:ea typeface="PF Square Sans Pro" charset="0"/>
                <a:cs typeface="PF Square Sans Pro" charset="0"/>
                <a:sym typeface="Wingdings" panose="05000000000000000000" pitchFamily="2" charset="2"/>
              </a:rPr>
              <a:t>P. de </a:t>
            </a:r>
            <a:r>
              <a:rPr lang="en-GB" sz="1500" i="1" dirty="0" err="1">
                <a:solidFill>
                  <a:schemeClr val="bg1"/>
                </a:solidFill>
                <a:ea typeface="PF Square Sans Pro" charset="0"/>
                <a:cs typeface="PF Square Sans Pro" charset="0"/>
                <a:sym typeface="Wingdings" panose="05000000000000000000" pitchFamily="2" charset="2"/>
              </a:rPr>
              <a:t>Rosnay</a:t>
            </a:r>
            <a:r>
              <a:rPr lang="en-GB" sz="1500" i="1" dirty="0">
                <a:solidFill>
                  <a:schemeClr val="bg1"/>
                </a:solidFill>
                <a:ea typeface="PF Square Sans Pro" charset="0"/>
                <a:cs typeface="PF Square Sans Pro" charset="0"/>
                <a:sym typeface="Wingdings" panose="05000000000000000000" pitchFamily="2" charset="2"/>
              </a:rPr>
              <a:t> </a:t>
            </a:r>
            <a:endParaRPr lang="en-GB" sz="1600" i="1" dirty="0">
              <a:solidFill>
                <a:schemeClr val="bg1"/>
              </a:solidFill>
              <a:ea typeface="PF Square Sans Pro" charset="0"/>
              <a:cs typeface="PF Square Sans Pro"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19672" y="699542"/>
            <a:ext cx="6686927" cy="4127325"/>
          </a:xfrm>
          <a:prstGeom prst="rect">
            <a:avLst/>
          </a:prstGeom>
        </p:spPr>
      </p:pic>
      <p:sp>
        <p:nvSpPr>
          <p:cNvPr id="4" name="Rectangle 3"/>
          <p:cNvSpPr/>
          <p:nvPr/>
        </p:nvSpPr>
        <p:spPr>
          <a:xfrm>
            <a:off x="1604804" y="2763204"/>
            <a:ext cx="72008" cy="20636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91633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pc="200" dirty="0"/>
              <a:t>Snow modeling &amp; data assimilation at ECMWF</a:t>
            </a:r>
          </a:p>
        </p:txBody>
      </p:sp>
      <p:sp>
        <p:nvSpPr>
          <p:cNvPr id="2" name="Content Placeholder 1"/>
          <p:cNvSpPr>
            <a:spLocks noGrp="1"/>
          </p:cNvSpPr>
          <p:nvPr>
            <p:ph idx="4294967295"/>
          </p:nvPr>
        </p:nvSpPr>
        <p:spPr>
          <a:xfrm>
            <a:off x="867705" y="987574"/>
            <a:ext cx="7920880" cy="3888432"/>
          </a:xfrm>
        </p:spPr>
        <p:txBody>
          <a:bodyPr>
            <a:normAutofit fontScale="92500" lnSpcReduction="10000"/>
          </a:bodyPr>
          <a:lstStyle/>
          <a:p>
            <a:pPr marL="285750" lvl="1" indent="-285750"/>
            <a:r>
              <a:rPr lang="en-GB" sz="1600" dirty="0"/>
              <a:t>In the past few years major development in the ECMWF modelling and data assimilation (DA) system affecting forecasts and analyses at Polar regions</a:t>
            </a:r>
          </a:p>
          <a:p>
            <a:pPr marL="0" lvl="1" indent="0">
              <a:buNone/>
            </a:pPr>
            <a:endParaRPr lang="en-GB" sz="1600" dirty="0"/>
          </a:p>
          <a:p>
            <a:pPr marL="285750" lvl="1" indent="-285750"/>
            <a:r>
              <a:rPr lang="en-GB" sz="1600" dirty="0"/>
              <a:t>Snow DA assimilation crucial for NWP</a:t>
            </a:r>
          </a:p>
          <a:p>
            <a:pPr marL="685791" lvl="2" indent="-285750"/>
            <a:r>
              <a:rPr lang="en-GB" sz="1400" dirty="0"/>
              <a:t>Significant improvement of near-surface meteorology</a:t>
            </a:r>
          </a:p>
          <a:p>
            <a:pPr marL="685791" lvl="2" indent="-285750"/>
            <a:r>
              <a:rPr lang="en-GB" sz="1400" dirty="0"/>
              <a:t>In the absence of satellite dedicated missions, in-situ snow depth observations is by far the most relevant information for snow DA.</a:t>
            </a:r>
          </a:p>
          <a:p>
            <a:pPr marL="685791" lvl="2" indent="-285750"/>
            <a:r>
              <a:rPr lang="en-GB" sz="1400" dirty="0"/>
              <a:t>GAPS, in snow reports availability in the GTS</a:t>
            </a:r>
          </a:p>
          <a:p>
            <a:pPr marL="1142979" lvl="3" indent="-285750"/>
            <a:r>
              <a:rPr lang="en-GB" sz="1200" dirty="0"/>
              <a:t>Some areas with poor reporting (Iceland)</a:t>
            </a:r>
          </a:p>
          <a:p>
            <a:pPr marL="1142979" lvl="3" indent="-285750"/>
            <a:r>
              <a:rPr lang="en-GB" sz="1200" dirty="0"/>
              <a:t>Areas with seasonal reporting because they only report on snow covered areas</a:t>
            </a:r>
          </a:p>
          <a:p>
            <a:pPr marL="1142979" lvl="3" indent="-285750"/>
            <a:r>
              <a:rPr lang="en-GB" sz="1200" dirty="0"/>
              <a:t>For some countries the data exist and is available in NRT </a:t>
            </a:r>
            <a:r>
              <a:rPr lang="fr-FR" sz="1200" dirty="0">
                <a:sym typeface="Wingdings"/>
              </a:rPr>
              <a:t> </a:t>
            </a:r>
            <a:r>
              <a:rPr lang="fr-FR" sz="1200" dirty="0" err="1">
                <a:sym typeface="Wingdings"/>
              </a:rPr>
              <a:t>need</a:t>
            </a:r>
            <a:r>
              <a:rPr lang="fr-FR" sz="1200" dirty="0">
                <a:sym typeface="Wingdings"/>
              </a:rPr>
              <a:t> to </a:t>
            </a:r>
            <a:r>
              <a:rPr lang="fr-FR" sz="1200" dirty="0" err="1">
                <a:sym typeface="Wingdings"/>
              </a:rPr>
              <a:t>include</a:t>
            </a:r>
            <a:r>
              <a:rPr lang="fr-FR" sz="1200" dirty="0">
                <a:sym typeface="Wingdings"/>
              </a:rPr>
              <a:t> </a:t>
            </a:r>
            <a:r>
              <a:rPr lang="fr-FR" sz="1200" dirty="0" err="1">
                <a:sym typeface="Wingdings"/>
              </a:rPr>
              <a:t>it</a:t>
            </a:r>
            <a:r>
              <a:rPr lang="fr-FR" sz="1200" dirty="0">
                <a:sym typeface="Wingdings"/>
              </a:rPr>
              <a:t> in the GTS network (</a:t>
            </a:r>
            <a:r>
              <a:rPr lang="fr-FR" sz="1200" dirty="0" err="1">
                <a:sym typeface="Wingdings"/>
              </a:rPr>
              <a:t>decisions</a:t>
            </a:r>
            <a:r>
              <a:rPr lang="fr-FR" sz="1200" dirty="0">
                <a:sym typeface="Wingdings"/>
              </a:rPr>
              <a:t>, </a:t>
            </a:r>
            <a:r>
              <a:rPr lang="fr-FR" sz="1200" dirty="0" err="1">
                <a:sym typeface="Wingdings"/>
              </a:rPr>
              <a:t>resources</a:t>
            </a:r>
            <a:r>
              <a:rPr lang="fr-FR" sz="1200" dirty="0">
                <a:sym typeface="Wingdings"/>
              </a:rPr>
              <a:t>)</a:t>
            </a:r>
          </a:p>
          <a:p>
            <a:pPr marL="1142979" lvl="3" indent="-285750"/>
            <a:r>
              <a:rPr lang="fr-FR" sz="1200" dirty="0">
                <a:sym typeface="Wingdings"/>
              </a:rPr>
              <a:t>For </a:t>
            </a:r>
            <a:r>
              <a:rPr lang="fr-FR" sz="1200" dirty="0" err="1">
                <a:sym typeface="Wingdings"/>
              </a:rPr>
              <a:t>other</a:t>
            </a:r>
            <a:r>
              <a:rPr lang="fr-FR" sz="1200" dirty="0">
                <a:sym typeface="Wingdings"/>
              </a:rPr>
              <a:t> countries (</a:t>
            </a:r>
            <a:r>
              <a:rPr lang="fr-FR" sz="1200" dirty="0" err="1">
                <a:sym typeface="Wingdings"/>
              </a:rPr>
              <a:t>Finland</a:t>
            </a:r>
            <a:r>
              <a:rPr lang="fr-FR" sz="1200" dirty="0">
                <a:sym typeface="Wingdings"/>
              </a:rPr>
              <a:t>) data </a:t>
            </a:r>
            <a:r>
              <a:rPr lang="fr-FR" sz="1200" dirty="0" err="1">
                <a:sym typeface="Wingdings"/>
              </a:rPr>
              <a:t>policy</a:t>
            </a:r>
            <a:r>
              <a:rPr lang="fr-FR" sz="1200" dirty="0">
                <a:sym typeface="Wingdings"/>
              </a:rPr>
              <a:t> issues</a:t>
            </a:r>
          </a:p>
          <a:p>
            <a:pPr marL="1142979" lvl="3" indent="-285750"/>
            <a:r>
              <a:rPr lang="fr-FR" sz="1200" dirty="0">
                <a:sym typeface="Wingdings"/>
              </a:rPr>
              <a:t>For all areas </a:t>
            </a:r>
            <a:r>
              <a:rPr lang="fr-FR" sz="1200" dirty="0" err="1">
                <a:sym typeface="Wingdings"/>
              </a:rPr>
              <a:t>with</a:t>
            </a:r>
            <a:r>
              <a:rPr lang="fr-FR" sz="1200" dirty="0">
                <a:sym typeface="Wingdings"/>
              </a:rPr>
              <a:t> gaps </a:t>
            </a:r>
            <a:r>
              <a:rPr lang="fr-FR" sz="1200" dirty="0" err="1">
                <a:sym typeface="Wingdings"/>
              </a:rPr>
              <a:t>awareness</a:t>
            </a:r>
            <a:r>
              <a:rPr lang="fr-FR" sz="1200" dirty="0">
                <a:sym typeface="Wingdings"/>
              </a:rPr>
              <a:t> </a:t>
            </a:r>
            <a:r>
              <a:rPr lang="fr-FR" sz="1200" dirty="0" err="1">
                <a:sym typeface="Wingdings"/>
              </a:rPr>
              <a:t>is</a:t>
            </a:r>
            <a:r>
              <a:rPr lang="fr-FR" sz="1200" dirty="0">
                <a:sym typeface="Wingdings"/>
              </a:rPr>
              <a:t> </a:t>
            </a:r>
            <a:r>
              <a:rPr lang="fr-FR" sz="1200" dirty="0" err="1">
                <a:sym typeface="Wingdings"/>
              </a:rPr>
              <a:t>necessary</a:t>
            </a:r>
            <a:r>
              <a:rPr lang="fr-FR" sz="1200" dirty="0">
                <a:sym typeface="Wingdings"/>
              </a:rPr>
              <a:t> </a:t>
            </a:r>
          </a:p>
          <a:p>
            <a:pPr marL="0" lvl="1" indent="0">
              <a:buNone/>
            </a:pPr>
            <a:endParaRPr lang="en-GB" dirty="0">
              <a:sym typeface="Wingdings"/>
            </a:endParaRPr>
          </a:p>
          <a:p>
            <a:pPr marL="285750" lvl="1" indent="-285750"/>
            <a:r>
              <a:rPr lang="en-GB" dirty="0">
                <a:sym typeface="Wingdings"/>
              </a:rPr>
              <a:t>Challenges in retrieving Snow Mass from satellite measurements</a:t>
            </a:r>
          </a:p>
          <a:p>
            <a:pPr marL="685791" lvl="2" indent="-285750"/>
            <a:r>
              <a:rPr lang="en-GB" dirty="0">
                <a:sym typeface="Wingdings"/>
              </a:rPr>
              <a:t>Novel mission concept required for SWE in NWP 	</a:t>
            </a:r>
          </a:p>
          <a:p>
            <a:pPr marL="400041" lvl="2" indent="0">
              <a:buNone/>
            </a:pPr>
            <a:endParaRPr lang="en-GB" dirty="0">
              <a:sym typeface="Wingdings"/>
            </a:endParaRPr>
          </a:p>
        </p:txBody>
      </p:sp>
    </p:spTree>
    <p:extLst>
      <p:ext uri="{BB962C8B-B14F-4D97-AF65-F5344CB8AC3E}">
        <p14:creationId xmlns:p14="http://schemas.microsoft.com/office/powerpoint/2010/main" val="5960870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Summary</a:t>
            </a:r>
          </a:p>
        </p:txBody>
      </p:sp>
      <p:sp>
        <p:nvSpPr>
          <p:cNvPr id="2" name="Content Placeholder 1"/>
          <p:cNvSpPr>
            <a:spLocks noGrp="1"/>
          </p:cNvSpPr>
          <p:nvPr>
            <p:ph idx="4294967295"/>
          </p:nvPr>
        </p:nvSpPr>
        <p:spPr>
          <a:xfrm>
            <a:off x="827584" y="699542"/>
            <a:ext cx="7920880" cy="3888432"/>
          </a:xfrm>
        </p:spPr>
        <p:txBody>
          <a:bodyPr>
            <a:normAutofit fontScale="92500" lnSpcReduction="20000"/>
          </a:bodyPr>
          <a:lstStyle/>
          <a:p>
            <a:pPr marL="285750" lvl="1" indent="-285750"/>
            <a:r>
              <a:rPr lang="en-GB" sz="1600" dirty="0"/>
              <a:t>CAMS and C3S provide an increasing volume of atmospheric composition and climate information relevant for polar regions and snow covered areas, based on a combination of satellite and in-situ observations using the latest methods and tools.</a:t>
            </a:r>
          </a:p>
          <a:p>
            <a:pPr marL="0" lvl="1" indent="0">
              <a:buNone/>
            </a:pPr>
            <a:r>
              <a:rPr lang="en-GB" sz="1600" dirty="0"/>
              <a:t>       </a:t>
            </a:r>
          </a:p>
          <a:p>
            <a:pPr marL="285750" lvl="1" indent="-285750"/>
            <a:r>
              <a:rPr lang="en-GB" sz="1600" dirty="0"/>
              <a:t>The Climate Data Store will offer a “one-stop-shop” access to this information</a:t>
            </a:r>
          </a:p>
          <a:p>
            <a:pPr marL="685791" lvl="2" indent="-285750"/>
            <a:r>
              <a:rPr lang="en-GB" sz="1400" dirty="0"/>
              <a:t>Data (including sectoral information)</a:t>
            </a:r>
          </a:p>
          <a:p>
            <a:pPr marL="685791" lvl="2" indent="-285750"/>
            <a:r>
              <a:rPr lang="en-GB" sz="1400" dirty="0"/>
              <a:t>Tools (data accessible and discoverable)</a:t>
            </a:r>
          </a:p>
          <a:p>
            <a:pPr marL="685791" lvl="2" indent="-285750"/>
            <a:r>
              <a:rPr lang="en-GB" sz="1400" dirty="0"/>
              <a:t>Best practices</a:t>
            </a:r>
          </a:p>
          <a:p>
            <a:pPr marL="0" lvl="1" indent="0">
              <a:buNone/>
            </a:pPr>
            <a:endParaRPr lang="en-GB" sz="1600" dirty="0"/>
          </a:p>
          <a:p>
            <a:pPr marL="285750" lvl="1" indent="-285750"/>
            <a:r>
              <a:rPr lang="en-GB" sz="1600" dirty="0"/>
              <a:t>The Copernicus data policy is “full-free-open” </a:t>
            </a:r>
            <a:r>
              <a:rPr lang="en-GB" sz="1600" dirty="0">
                <a:sym typeface="Wingdings" panose="05000000000000000000" pitchFamily="2" charset="2"/>
              </a:rPr>
              <a:t> </a:t>
            </a:r>
            <a:r>
              <a:rPr lang="en-GB" sz="1600" dirty="0"/>
              <a:t>This will foster uptake by downstream services (national, local, private and public) and therefore support market development for EO and climate services in Europe. </a:t>
            </a:r>
          </a:p>
          <a:p>
            <a:pPr marL="285750" lvl="1" indent="-285750"/>
            <a:endParaRPr lang="en-GB" sz="1600" dirty="0"/>
          </a:p>
          <a:p>
            <a:pPr marL="285750" lvl="1" indent="-285750"/>
            <a:r>
              <a:rPr lang="en-GB" sz="1600" dirty="0"/>
              <a:t>Modelling and data assimilation activities (as well as in-situ observations) are very relevant for reanalyses</a:t>
            </a:r>
          </a:p>
          <a:p>
            <a:pPr marL="285750" lvl="1" indent="-285750"/>
            <a:endParaRPr lang="en-GB" sz="1600" dirty="0"/>
          </a:p>
          <a:p>
            <a:pPr marL="285750" lvl="1" indent="-285750"/>
            <a:endParaRPr lang="en-GB" sz="1600" dirty="0"/>
          </a:p>
          <a:p>
            <a:pPr marL="0" lvl="1" indent="0">
              <a:buNone/>
            </a:pPr>
            <a:r>
              <a:rPr lang="en-GB" sz="1600" i="1" dirty="0">
                <a:solidFill>
                  <a:schemeClr val="tx2"/>
                </a:solidFill>
                <a:sym typeface="Wingdings" panose="05000000000000000000" pitchFamily="2" charset="2"/>
              </a:rPr>
              <a:t> Continuity and evolution of the C3S &amp; CAMS services require sustained observation capability</a:t>
            </a:r>
          </a:p>
          <a:p>
            <a:pPr marL="285750" lvl="1" indent="-285750"/>
            <a:endParaRPr lang="en-GB" sz="1600" dirty="0"/>
          </a:p>
        </p:txBody>
      </p:sp>
    </p:spTree>
    <p:extLst>
      <p:ext uri="{BB962C8B-B14F-4D97-AF65-F5344CB8AC3E}">
        <p14:creationId xmlns:p14="http://schemas.microsoft.com/office/powerpoint/2010/main" val="762217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739"/>
          <a:stretch/>
        </p:blipFill>
        <p:spPr bwMode="auto">
          <a:xfrm>
            <a:off x="1033896" y="851513"/>
            <a:ext cx="7093868" cy="38659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1"/>
          <p:cNvSpPr txBox="1">
            <a:spLocks/>
          </p:cNvSpPr>
          <p:nvPr/>
        </p:nvSpPr>
        <p:spPr bwMode="auto">
          <a:xfrm>
            <a:off x="727900" y="195486"/>
            <a:ext cx="323157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ctr" rtl="0" eaLnBrk="0" fontAlgn="base" hangingPunct="0">
              <a:spcBef>
                <a:spcPct val="0"/>
              </a:spcBef>
              <a:spcAft>
                <a:spcPct val="0"/>
              </a:spcAft>
              <a:defRPr sz="2400" b="1">
                <a:solidFill>
                  <a:srgbClr val="E68323"/>
                </a:solidFill>
                <a:latin typeface="+mj-lt"/>
                <a:ea typeface="+mj-ea"/>
                <a:cs typeface="+mj-cs"/>
              </a:defRPr>
            </a:lvl1pPr>
            <a:lvl2pPr algn="ctr" rtl="0" eaLnBrk="0" fontAlgn="base" hangingPunct="0">
              <a:spcBef>
                <a:spcPct val="0"/>
              </a:spcBef>
              <a:spcAft>
                <a:spcPct val="0"/>
              </a:spcAft>
              <a:defRPr sz="1900" b="1">
                <a:solidFill>
                  <a:srgbClr val="00468C"/>
                </a:solidFill>
                <a:latin typeface="Arial" charset="0"/>
              </a:defRPr>
            </a:lvl2pPr>
            <a:lvl3pPr algn="ctr" rtl="0" eaLnBrk="0" fontAlgn="base" hangingPunct="0">
              <a:spcBef>
                <a:spcPct val="0"/>
              </a:spcBef>
              <a:spcAft>
                <a:spcPct val="0"/>
              </a:spcAft>
              <a:defRPr sz="1900" b="1">
                <a:solidFill>
                  <a:srgbClr val="00468C"/>
                </a:solidFill>
                <a:latin typeface="Arial" charset="0"/>
              </a:defRPr>
            </a:lvl3pPr>
            <a:lvl4pPr algn="ctr" rtl="0" eaLnBrk="0" fontAlgn="base" hangingPunct="0">
              <a:spcBef>
                <a:spcPct val="0"/>
              </a:spcBef>
              <a:spcAft>
                <a:spcPct val="0"/>
              </a:spcAft>
              <a:defRPr sz="1900" b="1">
                <a:solidFill>
                  <a:srgbClr val="00468C"/>
                </a:solidFill>
                <a:latin typeface="Arial" charset="0"/>
              </a:defRPr>
            </a:lvl4pPr>
            <a:lvl5pPr algn="ctr" rtl="0" eaLnBrk="0" fontAlgn="base" hangingPunct="0">
              <a:spcBef>
                <a:spcPct val="0"/>
              </a:spcBef>
              <a:spcAft>
                <a:spcPct val="0"/>
              </a:spcAft>
              <a:defRPr sz="1900" b="1">
                <a:solidFill>
                  <a:srgbClr val="00468C"/>
                </a:solidFill>
                <a:latin typeface="Arial" charset="0"/>
              </a:defRPr>
            </a:lvl5pPr>
            <a:lvl6pPr marL="457200" algn="ctr" rtl="0" fontAlgn="base">
              <a:spcBef>
                <a:spcPct val="0"/>
              </a:spcBef>
              <a:spcAft>
                <a:spcPct val="0"/>
              </a:spcAft>
              <a:defRPr sz="1900" b="1">
                <a:solidFill>
                  <a:srgbClr val="00468C"/>
                </a:solidFill>
                <a:latin typeface="Arial" charset="0"/>
              </a:defRPr>
            </a:lvl6pPr>
            <a:lvl7pPr marL="914400" algn="ctr" rtl="0" fontAlgn="base">
              <a:spcBef>
                <a:spcPct val="0"/>
              </a:spcBef>
              <a:spcAft>
                <a:spcPct val="0"/>
              </a:spcAft>
              <a:defRPr sz="1900" b="1">
                <a:solidFill>
                  <a:srgbClr val="00468C"/>
                </a:solidFill>
                <a:latin typeface="Arial" charset="0"/>
              </a:defRPr>
            </a:lvl7pPr>
            <a:lvl8pPr marL="1371600" algn="ctr" rtl="0" fontAlgn="base">
              <a:spcBef>
                <a:spcPct val="0"/>
              </a:spcBef>
              <a:spcAft>
                <a:spcPct val="0"/>
              </a:spcAft>
              <a:defRPr sz="1900" b="1">
                <a:solidFill>
                  <a:srgbClr val="00468C"/>
                </a:solidFill>
                <a:latin typeface="Arial" charset="0"/>
              </a:defRPr>
            </a:lvl8pPr>
            <a:lvl9pPr marL="1828800" algn="ctr" rtl="0" fontAlgn="base">
              <a:spcBef>
                <a:spcPct val="0"/>
              </a:spcBef>
              <a:spcAft>
                <a:spcPct val="0"/>
              </a:spcAft>
              <a:defRPr sz="1900" b="1">
                <a:solidFill>
                  <a:srgbClr val="00468C"/>
                </a:solidFill>
                <a:latin typeface="Arial" charset="0"/>
              </a:defRPr>
            </a:lvl9pPr>
          </a:lstStyle>
          <a:p>
            <a:pPr algn="l"/>
            <a:r>
              <a:rPr lang="en-GB" sz="1800" kern="0" dirty="0">
                <a:solidFill>
                  <a:srgbClr val="FFFFFF"/>
                </a:solidFill>
                <a:latin typeface="PF Square Sans Pro" charset="0"/>
                <a:ea typeface="PF Square Sans Pro" charset="0"/>
                <a:cs typeface="PF Square Sans Pro" charset="0"/>
              </a:rPr>
              <a:t>CAMS IN A NUTSHELL</a:t>
            </a:r>
          </a:p>
        </p:txBody>
      </p:sp>
    </p:spTree>
    <p:extLst>
      <p:ext uri="{BB962C8B-B14F-4D97-AF65-F5344CB8AC3E}">
        <p14:creationId xmlns:p14="http://schemas.microsoft.com/office/powerpoint/2010/main" val="2356510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06689" y="2377151"/>
            <a:ext cx="5373570" cy="33584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Slide Number Placeholder 1"/>
          <p:cNvSpPr>
            <a:spLocks noGrp="1"/>
          </p:cNvSpPr>
          <p:nvPr>
            <p:ph type="sldNum" sz="quarter" idx="4"/>
          </p:nvPr>
        </p:nvSpPr>
        <p:spPr>
          <a:xfrm>
            <a:off x="3993474" y="4923021"/>
            <a:ext cx="1121966" cy="197100"/>
          </a:xfrm>
        </p:spPr>
        <p:txBody>
          <a:bodyPr/>
          <a:lstStyle/>
          <a:p>
            <a:r>
              <a:rPr lang="en-US" dirty="0">
                <a:solidFill>
                  <a:srgbClr val="FFFFFF"/>
                </a:solidFill>
              </a:rPr>
              <a:t>4</a:t>
            </a:r>
          </a:p>
        </p:txBody>
      </p:sp>
      <p:sp>
        <p:nvSpPr>
          <p:cNvPr id="6" name="Title 1"/>
          <p:cNvSpPr txBox="1">
            <a:spLocks/>
          </p:cNvSpPr>
          <p:nvPr/>
        </p:nvSpPr>
        <p:spPr bwMode="auto">
          <a:xfrm>
            <a:off x="428424" y="198783"/>
            <a:ext cx="323157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ctr" rtl="0" eaLnBrk="0" fontAlgn="base" hangingPunct="0">
              <a:spcBef>
                <a:spcPct val="0"/>
              </a:spcBef>
              <a:spcAft>
                <a:spcPct val="0"/>
              </a:spcAft>
              <a:defRPr sz="2400" b="1">
                <a:solidFill>
                  <a:srgbClr val="E68323"/>
                </a:solidFill>
                <a:latin typeface="+mj-lt"/>
                <a:ea typeface="+mj-ea"/>
                <a:cs typeface="+mj-cs"/>
              </a:defRPr>
            </a:lvl1pPr>
            <a:lvl2pPr algn="ctr" rtl="0" eaLnBrk="0" fontAlgn="base" hangingPunct="0">
              <a:spcBef>
                <a:spcPct val="0"/>
              </a:spcBef>
              <a:spcAft>
                <a:spcPct val="0"/>
              </a:spcAft>
              <a:defRPr sz="1900" b="1">
                <a:solidFill>
                  <a:srgbClr val="00468C"/>
                </a:solidFill>
                <a:latin typeface="Arial" charset="0"/>
              </a:defRPr>
            </a:lvl2pPr>
            <a:lvl3pPr algn="ctr" rtl="0" eaLnBrk="0" fontAlgn="base" hangingPunct="0">
              <a:spcBef>
                <a:spcPct val="0"/>
              </a:spcBef>
              <a:spcAft>
                <a:spcPct val="0"/>
              </a:spcAft>
              <a:defRPr sz="1900" b="1">
                <a:solidFill>
                  <a:srgbClr val="00468C"/>
                </a:solidFill>
                <a:latin typeface="Arial" charset="0"/>
              </a:defRPr>
            </a:lvl3pPr>
            <a:lvl4pPr algn="ctr" rtl="0" eaLnBrk="0" fontAlgn="base" hangingPunct="0">
              <a:spcBef>
                <a:spcPct val="0"/>
              </a:spcBef>
              <a:spcAft>
                <a:spcPct val="0"/>
              </a:spcAft>
              <a:defRPr sz="1900" b="1">
                <a:solidFill>
                  <a:srgbClr val="00468C"/>
                </a:solidFill>
                <a:latin typeface="Arial" charset="0"/>
              </a:defRPr>
            </a:lvl4pPr>
            <a:lvl5pPr algn="ctr" rtl="0" eaLnBrk="0" fontAlgn="base" hangingPunct="0">
              <a:spcBef>
                <a:spcPct val="0"/>
              </a:spcBef>
              <a:spcAft>
                <a:spcPct val="0"/>
              </a:spcAft>
              <a:defRPr sz="1900" b="1">
                <a:solidFill>
                  <a:srgbClr val="00468C"/>
                </a:solidFill>
                <a:latin typeface="Arial" charset="0"/>
              </a:defRPr>
            </a:lvl5pPr>
            <a:lvl6pPr marL="457200" algn="ctr" rtl="0" fontAlgn="base">
              <a:spcBef>
                <a:spcPct val="0"/>
              </a:spcBef>
              <a:spcAft>
                <a:spcPct val="0"/>
              </a:spcAft>
              <a:defRPr sz="1900" b="1">
                <a:solidFill>
                  <a:srgbClr val="00468C"/>
                </a:solidFill>
                <a:latin typeface="Arial" charset="0"/>
              </a:defRPr>
            </a:lvl6pPr>
            <a:lvl7pPr marL="914400" algn="ctr" rtl="0" fontAlgn="base">
              <a:spcBef>
                <a:spcPct val="0"/>
              </a:spcBef>
              <a:spcAft>
                <a:spcPct val="0"/>
              </a:spcAft>
              <a:defRPr sz="1900" b="1">
                <a:solidFill>
                  <a:srgbClr val="00468C"/>
                </a:solidFill>
                <a:latin typeface="Arial" charset="0"/>
              </a:defRPr>
            </a:lvl7pPr>
            <a:lvl8pPr marL="1371600" algn="ctr" rtl="0" fontAlgn="base">
              <a:spcBef>
                <a:spcPct val="0"/>
              </a:spcBef>
              <a:spcAft>
                <a:spcPct val="0"/>
              </a:spcAft>
              <a:defRPr sz="1900" b="1">
                <a:solidFill>
                  <a:srgbClr val="00468C"/>
                </a:solidFill>
                <a:latin typeface="Arial" charset="0"/>
              </a:defRPr>
            </a:lvl8pPr>
            <a:lvl9pPr marL="1828800" algn="ctr" rtl="0" fontAlgn="base">
              <a:spcBef>
                <a:spcPct val="0"/>
              </a:spcBef>
              <a:spcAft>
                <a:spcPct val="0"/>
              </a:spcAft>
              <a:defRPr sz="1900" b="1">
                <a:solidFill>
                  <a:srgbClr val="00468C"/>
                </a:solidFill>
                <a:latin typeface="Arial" charset="0"/>
              </a:defRPr>
            </a:lvl9pPr>
          </a:lstStyle>
          <a:p>
            <a:pPr algn="l"/>
            <a:r>
              <a:rPr lang="en-GB" sz="1500" kern="0" dirty="0">
                <a:solidFill>
                  <a:srgbClr val="FFFFFF"/>
                </a:solidFill>
                <a:latin typeface="PF Square Sans Pro" charset="0"/>
                <a:ea typeface="PF Square Sans Pro" charset="0"/>
                <a:cs typeface="PF Square Sans Pro" charset="0"/>
              </a:rPr>
              <a:t>LONG-RANGE TRANSPORT OF ATMOSPHERIC POLLUTION</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0260" y="1034187"/>
            <a:ext cx="3231573" cy="1929928"/>
          </a:xfrm>
          <a:prstGeom prst="rect">
            <a:avLst/>
          </a:prstGeom>
        </p:spPr>
      </p:pic>
      <p:sp>
        <p:nvSpPr>
          <p:cNvPr id="4" name="TextBox 3"/>
          <p:cNvSpPr txBox="1"/>
          <p:nvPr/>
        </p:nvSpPr>
        <p:spPr>
          <a:xfrm>
            <a:off x="788140" y="768088"/>
            <a:ext cx="2089034" cy="300082"/>
          </a:xfrm>
          <a:prstGeom prst="rect">
            <a:avLst/>
          </a:prstGeom>
          <a:noFill/>
        </p:spPr>
        <p:txBody>
          <a:bodyPr wrap="none" rtlCol="0">
            <a:spAutoFit/>
          </a:bodyPr>
          <a:lstStyle/>
          <a:p>
            <a:pPr algn="r" fontAlgn="base">
              <a:spcBef>
                <a:spcPct val="0"/>
              </a:spcBef>
              <a:spcAft>
                <a:spcPct val="0"/>
              </a:spcAft>
            </a:pPr>
            <a:r>
              <a:rPr lang="en-US" sz="1350" b="1" dirty="0">
                <a:solidFill>
                  <a:srgbClr val="000000"/>
                </a:solidFill>
                <a:latin typeface="PF Square Sans Pro" charset="0"/>
                <a:ea typeface="PF Square Sans Pro" charset="0"/>
                <a:cs typeface="PF Square Sans Pro" charset="0"/>
              </a:rPr>
              <a:t>Active fires: 22/06/2016</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54457" y="768089"/>
            <a:ext cx="3091376" cy="1095027"/>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54457" y="2175511"/>
            <a:ext cx="3589020" cy="512717"/>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bwMode="auto">
          <a:xfrm>
            <a:off x="1500846" y="1863116"/>
            <a:ext cx="1086730" cy="378000"/>
          </a:xfrm>
          <a:prstGeom prst="rect">
            <a:avLst/>
          </a:prstGeom>
          <a:noFill/>
          <a:ln w="28575">
            <a:solidFill>
              <a:schemeClr val="tx1"/>
            </a:solidFill>
            <a:prstDash val="dash"/>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8580" tIns="34290" rIns="68580" bIns="34290" numCol="1" rtlCol="0" anchor="ctr" anchorCtr="0" compatLnSpc="1">
            <a:prstTxWarp prst="textNoShape">
              <a:avLst/>
            </a:prstTxWarp>
          </a:bodyPr>
          <a:lstStyle/>
          <a:p>
            <a:pPr algn="r" fontAlgn="base">
              <a:spcBef>
                <a:spcPct val="0"/>
              </a:spcBef>
              <a:spcAft>
                <a:spcPct val="0"/>
              </a:spcAft>
            </a:pPr>
            <a:endParaRPr lang="en-US" sz="1575" b="1">
              <a:solidFill>
                <a:srgbClr val="00468C"/>
              </a:solidFill>
            </a:endParaRPr>
          </a:p>
        </p:txBody>
      </p:sp>
      <p:sp>
        <p:nvSpPr>
          <p:cNvPr id="10" name="Rectangle 9"/>
          <p:cNvSpPr/>
          <p:nvPr/>
        </p:nvSpPr>
        <p:spPr bwMode="auto">
          <a:xfrm>
            <a:off x="3231174" y="1972993"/>
            <a:ext cx="1090660" cy="202517"/>
          </a:xfrm>
          <a:prstGeom prst="rect">
            <a:avLst/>
          </a:prstGeom>
          <a:noFill/>
          <a:ln w="28575">
            <a:solidFill>
              <a:schemeClr val="tx1"/>
            </a:solidFill>
            <a:prstDash val="dash"/>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8580" tIns="34290" rIns="68580" bIns="34290" numCol="1" rtlCol="0" anchor="ctr" anchorCtr="0" compatLnSpc="1">
            <a:prstTxWarp prst="textNoShape">
              <a:avLst/>
            </a:prstTxWarp>
          </a:bodyPr>
          <a:lstStyle/>
          <a:p>
            <a:pPr algn="r" fontAlgn="base">
              <a:spcBef>
                <a:spcPct val="0"/>
              </a:spcBef>
              <a:spcAft>
                <a:spcPct val="0"/>
              </a:spcAft>
            </a:pPr>
            <a:endParaRPr lang="en-US" sz="1575" b="1">
              <a:solidFill>
                <a:srgbClr val="00468C"/>
              </a:solidFill>
            </a:endParaRPr>
          </a:p>
        </p:txBody>
      </p:sp>
      <p:cxnSp>
        <p:nvCxnSpPr>
          <p:cNvPr id="12" name="Straight Connector 11"/>
          <p:cNvCxnSpPr/>
          <p:nvPr/>
        </p:nvCxnSpPr>
        <p:spPr bwMode="auto">
          <a:xfrm flipV="1">
            <a:off x="2587576" y="768089"/>
            <a:ext cx="1966881" cy="1095027"/>
          </a:xfrm>
          <a:prstGeom prst="line">
            <a:avLst/>
          </a:prstGeom>
          <a:noFill/>
          <a:ln w="2857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14" name="Straight Connector 13"/>
          <p:cNvCxnSpPr>
            <a:stCxn id="2" idx="3"/>
          </p:cNvCxnSpPr>
          <p:nvPr/>
        </p:nvCxnSpPr>
        <p:spPr bwMode="auto">
          <a:xfrm>
            <a:off x="4321833" y="1999150"/>
            <a:ext cx="232624" cy="176360"/>
          </a:xfrm>
          <a:prstGeom prst="line">
            <a:avLst/>
          </a:prstGeom>
          <a:noFill/>
          <a:ln w="28575" cap="flat" cmpd="sng" algn="ctr">
            <a:solidFill>
              <a:schemeClr val="tx1"/>
            </a:solidFill>
            <a:prstDash val="dash"/>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17" name="TextBox 16"/>
          <p:cNvSpPr txBox="1"/>
          <p:nvPr/>
        </p:nvSpPr>
        <p:spPr>
          <a:xfrm>
            <a:off x="6583632" y="3202263"/>
            <a:ext cx="1656472" cy="923330"/>
          </a:xfrm>
          <a:prstGeom prst="rect">
            <a:avLst/>
          </a:prstGeom>
          <a:noFill/>
        </p:spPr>
        <p:txBody>
          <a:bodyPr wrap="square" rtlCol="0">
            <a:spAutoFit/>
          </a:bodyPr>
          <a:lstStyle/>
          <a:p>
            <a:pPr fontAlgn="base">
              <a:spcBef>
                <a:spcPct val="0"/>
              </a:spcBef>
              <a:spcAft>
                <a:spcPct val="0"/>
              </a:spcAft>
            </a:pPr>
            <a:r>
              <a:rPr lang="en-US" sz="1350" b="1" dirty="0">
                <a:solidFill>
                  <a:srgbClr val="000000"/>
                </a:solidFill>
                <a:latin typeface="PF Square Sans Pro" charset="0"/>
                <a:ea typeface="PF Square Sans Pro" charset="0"/>
                <a:cs typeface="PF Square Sans Pro" charset="0"/>
              </a:rPr>
              <a:t>Alaskan/Canadian fires plume transport (July 2015)</a:t>
            </a:r>
          </a:p>
        </p:txBody>
      </p:sp>
    </p:spTree>
    <p:extLst>
      <p:ext uri="{BB962C8B-B14F-4D97-AF65-F5344CB8AC3E}">
        <p14:creationId xmlns:p14="http://schemas.microsoft.com/office/powerpoint/2010/main" val="1296158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584713" y="211466"/>
            <a:ext cx="2626249"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ctr" rtl="0" eaLnBrk="0" fontAlgn="base" hangingPunct="0">
              <a:spcBef>
                <a:spcPct val="0"/>
              </a:spcBef>
              <a:spcAft>
                <a:spcPct val="0"/>
              </a:spcAft>
              <a:defRPr sz="2400" b="1">
                <a:solidFill>
                  <a:srgbClr val="E68323"/>
                </a:solidFill>
                <a:latin typeface="+mj-lt"/>
                <a:ea typeface="+mj-ea"/>
                <a:cs typeface="+mj-cs"/>
              </a:defRPr>
            </a:lvl1pPr>
            <a:lvl2pPr algn="ctr" rtl="0" eaLnBrk="0" fontAlgn="base" hangingPunct="0">
              <a:spcBef>
                <a:spcPct val="0"/>
              </a:spcBef>
              <a:spcAft>
                <a:spcPct val="0"/>
              </a:spcAft>
              <a:defRPr sz="1900" b="1">
                <a:solidFill>
                  <a:srgbClr val="00468C"/>
                </a:solidFill>
                <a:latin typeface="Arial" charset="0"/>
              </a:defRPr>
            </a:lvl2pPr>
            <a:lvl3pPr algn="ctr" rtl="0" eaLnBrk="0" fontAlgn="base" hangingPunct="0">
              <a:spcBef>
                <a:spcPct val="0"/>
              </a:spcBef>
              <a:spcAft>
                <a:spcPct val="0"/>
              </a:spcAft>
              <a:defRPr sz="1900" b="1">
                <a:solidFill>
                  <a:srgbClr val="00468C"/>
                </a:solidFill>
                <a:latin typeface="Arial" charset="0"/>
              </a:defRPr>
            </a:lvl3pPr>
            <a:lvl4pPr algn="ctr" rtl="0" eaLnBrk="0" fontAlgn="base" hangingPunct="0">
              <a:spcBef>
                <a:spcPct val="0"/>
              </a:spcBef>
              <a:spcAft>
                <a:spcPct val="0"/>
              </a:spcAft>
              <a:defRPr sz="1900" b="1">
                <a:solidFill>
                  <a:srgbClr val="00468C"/>
                </a:solidFill>
                <a:latin typeface="Arial" charset="0"/>
              </a:defRPr>
            </a:lvl4pPr>
            <a:lvl5pPr algn="ctr" rtl="0" eaLnBrk="0" fontAlgn="base" hangingPunct="0">
              <a:spcBef>
                <a:spcPct val="0"/>
              </a:spcBef>
              <a:spcAft>
                <a:spcPct val="0"/>
              </a:spcAft>
              <a:defRPr sz="1900" b="1">
                <a:solidFill>
                  <a:srgbClr val="00468C"/>
                </a:solidFill>
                <a:latin typeface="Arial" charset="0"/>
              </a:defRPr>
            </a:lvl5pPr>
            <a:lvl6pPr marL="457200" algn="ctr" rtl="0" fontAlgn="base">
              <a:spcBef>
                <a:spcPct val="0"/>
              </a:spcBef>
              <a:spcAft>
                <a:spcPct val="0"/>
              </a:spcAft>
              <a:defRPr sz="1900" b="1">
                <a:solidFill>
                  <a:srgbClr val="00468C"/>
                </a:solidFill>
                <a:latin typeface="Arial" charset="0"/>
              </a:defRPr>
            </a:lvl6pPr>
            <a:lvl7pPr marL="914400" algn="ctr" rtl="0" fontAlgn="base">
              <a:spcBef>
                <a:spcPct val="0"/>
              </a:spcBef>
              <a:spcAft>
                <a:spcPct val="0"/>
              </a:spcAft>
              <a:defRPr sz="1900" b="1">
                <a:solidFill>
                  <a:srgbClr val="00468C"/>
                </a:solidFill>
                <a:latin typeface="Arial" charset="0"/>
              </a:defRPr>
            </a:lvl7pPr>
            <a:lvl8pPr marL="1371600" algn="ctr" rtl="0" fontAlgn="base">
              <a:spcBef>
                <a:spcPct val="0"/>
              </a:spcBef>
              <a:spcAft>
                <a:spcPct val="0"/>
              </a:spcAft>
              <a:defRPr sz="1900" b="1">
                <a:solidFill>
                  <a:srgbClr val="00468C"/>
                </a:solidFill>
                <a:latin typeface="Arial" charset="0"/>
              </a:defRPr>
            </a:lvl8pPr>
            <a:lvl9pPr marL="1828800" algn="ctr" rtl="0" fontAlgn="base">
              <a:spcBef>
                <a:spcPct val="0"/>
              </a:spcBef>
              <a:spcAft>
                <a:spcPct val="0"/>
              </a:spcAft>
              <a:defRPr sz="1900" b="1">
                <a:solidFill>
                  <a:srgbClr val="00468C"/>
                </a:solidFill>
                <a:latin typeface="Arial" charset="0"/>
              </a:defRPr>
            </a:lvl9pPr>
          </a:lstStyle>
          <a:p>
            <a:pPr algn="l"/>
            <a:r>
              <a:rPr lang="en-GB" sz="1500" kern="0" dirty="0">
                <a:solidFill>
                  <a:srgbClr val="FFFFFF"/>
                </a:solidFill>
                <a:latin typeface="PF Square Sans Pro" charset="0"/>
                <a:ea typeface="PF Square Sans Pro" charset="0"/>
                <a:cs typeface="PF Square Sans Pro" charset="0"/>
              </a:rPr>
              <a:t>STRATOSPHERIC OZONE ANALYSES/RE-ANALYSES</a:t>
            </a:r>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val="0"/>
              </a:ext>
            </a:extLst>
          </a:blip>
          <a:srcRect b="5242"/>
          <a:stretch/>
        </p:blipFill>
        <p:spPr>
          <a:xfrm>
            <a:off x="1393335" y="1561404"/>
            <a:ext cx="2966770" cy="1793218"/>
          </a:xfrm>
          <a:prstGeom prst="rect">
            <a:avLst/>
          </a:prstGeom>
        </p:spPr>
      </p:pic>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t="66673" r="82657"/>
          <a:stretch/>
        </p:blipFill>
        <p:spPr>
          <a:xfrm>
            <a:off x="995303" y="2790726"/>
            <a:ext cx="989606" cy="1127791"/>
          </a:xfrm>
          <a:prstGeom prst="rect">
            <a:avLst/>
          </a:prstGeom>
        </p:spPr>
      </p:pic>
      <p:sp>
        <p:nvSpPr>
          <p:cNvPr id="19" name="TextBox 18"/>
          <p:cNvSpPr txBox="1"/>
          <p:nvPr/>
        </p:nvSpPr>
        <p:spPr>
          <a:xfrm>
            <a:off x="584713" y="4130333"/>
            <a:ext cx="3775393" cy="369332"/>
          </a:xfrm>
          <a:prstGeom prst="rect">
            <a:avLst/>
          </a:prstGeom>
          <a:noFill/>
        </p:spPr>
        <p:txBody>
          <a:bodyPr wrap="none" rtlCol="0">
            <a:spAutoFit/>
          </a:bodyPr>
          <a:lstStyle/>
          <a:p>
            <a:pPr algn="r" fontAlgn="base">
              <a:spcBef>
                <a:spcPct val="0"/>
              </a:spcBef>
              <a:spcAft>
                <a:spcPct val="0"/>
              </a:spcAft>
            </a:pPr>
            <a:r>
              <a:rPr lang="en-US" b="1" dirty="0">
                <a:solidFill>
                  <a:srgbClr val="62C4DD"/>
                </a:solidFill>
                <a:latin typeface="PF Square Sans Pro" charset="0"/>
                <a:ea typeface="PF Square Sans Pro" charset="0"/>
                <a:cs typeface="PF Square Sans Pro" charset="0"/>
              </a:rPr>
              <a:t>Ozone </a:t>
            </a:r>
            <a:r>
              <a:rPr lang="en-US" b="1">
                <a:solidFill>
                  <a:srgbClr val="62C4DD"/>
                </a:solidFill>
                <a:latin typeface="PF Square Sans Pro" charset="0"/>
                <a:ea typeface="PF Square Sans Pro" charset="0"/>
                <a:cs typeface="PF Square Sans Pro" charset="0"/>
              </a:rPr>
              <a:t>hole monitoring by CAMS</a:t>
            </a:r>
            <a:endParaRPr lang="en-US" b="1" dirty="0">
              <a:solidFill>
                <a:srgbClr val="62C4DD"/>
              </a:solidFill>
              <a:latin typeface="PF Square Sans Pro" charset="0"/>
              <a:ea typeface="PF Square Sans Pro" charset="0"/>
              <a:cs typeface="PF Square Sans Pro" charset="0"/>
            </a:endParaRPr>
          </a:p>
        </p:txBody>
      </p:sp>
      <p:pic>
        <p:nvPicPr>
          <p:cNvPr id="21" name="Picture 2"/>
          <p:cNvPicPr>
            <a:picLocks noChangeAspect="1"/>
          </p:cNvPicPr>
          <p:nvPr/>
        </p:nvPicPr>
        <p:blipFill>
          <a:blip r:embed="rId4" cstate="print">
            <a:extLst>
              <a:ext uri="{28A0092B-C50C-407E-A947-70E740481C1C}">
                <a14:useLocalDpi xmlns:a14="http://schemas.microsoft.com/office/drawing/2010/main" val="0"/>
              </a:ext>
            </a:extLst>
          </a:blip>
          <a:srcRect l="21307"/>
          <a:stretch>
            <a:fillRect/>
          </a:stretch>
        </p:blipFill>
        <p:spPr bwMode="auto">
          <a:xfrm>
            <a:off x="4853095" y="1563813"/>
            <a:ext cx="3263084" cy="25795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 name="TextBox 21"/>
          <p:cNvSpPr txBox="1"/>
          <p:nvPr/>
        </p:nvSpPr>
        <p:spPr>
          <a:xfrm>
            <a:off x="4912153" y="4122567"/>
            <a:ext cx="1867820" cy="507831"/>
          </a:xfrm>
          <a:prstGeom prst="rect">
            <a:avLst/>
          </a:prstGeom>
          <a:noFill/>
          <a:ln>
            <a:noFill/>
          </a:ln>
        </p:spPr>
        <p:txBody>
          <a:bodyPr wrap="none">
            <a:spAutoFit/>
          </a:bodyPr>
          <a:lstStyle/>
          <a:p>
            <a:pPr algn="r" fontAlgn="base">
              <a:spcBef>
                <a:spcPct val="0"/>
              </a:spcBef>
              <a:spcAft>
                <a:spcPct val="0"/>
              </a:spcAft>
              <a:defRPr/>
            </a:pPr>
            <a:r>
              <a:rPr lang="en-GB" sz="1350" b="1" dirty="0">
                <a:solidFill>
                  <a:srgbClr val="FF0000"/>
                </a:solidFill>
                <a:latin typeface="PF Square Sans Pro" charset="0"/>
                <a:ea typeface="PF Square Sans Pro" charset="0"/>
                <a:cs typeface="PF Square Sans Pro" charset="0"/>
              </a:rPr>
              <a:t>CAMS REAN (</a:t>
            </a:r>
            <a:r>
              <a:rPr lang="en-GB" sz="1350" b="1" dirty="0" err="1">
                <a:solidFill>
                  <a:srgbClr val="FF0000"/>
                </a:solidFill>
                <a:latin typeface="PF Square Sans Pro" charset="0"/>
                <a:ea typeface="PF Square Sans Pro" charset="0"/>
                <a:cs typeface="PF Square Sans Pro" charset="0"/>
              </a:rPr>
              <a:t>iterim</a:t>
            </a:r>
            <a:r>
              <a:rPr lang="en-GB" sz="1350" b="1" dirty="0">
                <a:solidFill>
                  <a:srgbClr val="FF0000"/>
                </a:solidFill>
                <a:latin typeface="PF Square Sans Pro" charset="0"/>
                <a:ea typeface="PF Square Sans Pro" charset="0"/>
                <a:cs typeface="PF Square Sans Pro" charset="0"/>
              </a:rPr>
              <a:t>)</a:t>
            </a:r>
            <a:endParaRPr lang="en-GB" sz="1350" b="1" dirty="0">
              <a:solidFill>
                <a:srgbClr val="333399"/>
              </a:solidFill>
              <a:latin typeface="PF Square Sans Pro" charset="0"/>
              <a:ea typeface="PF Square Sans Pro" charset="0"/>
              <a:cs typeface="PF Square Sans Pro" charset="0"/>
            </a:endParaRPr>
          </a:p>
          <a:p>
            <a:pPr algn="r" fontAlgn="base">
              <a:spcBef>
                <a:spcPct val="0"/>
              </a:spcBef>
              <a:spcAft>
                <a:spcPct val="0"/>
              </a:spcAft>
              <a:defRPr/>
            </a:pPr>
            <a:r>
              <a:rPr lang="en-GB" sz="1350" b="1" dirty="0">
                <a:solidFill>
                  <a:srgbClr val="FFC000"/>
                </a:solidFill>
                <a:latin typeface="PF Square Sans Pro" charset="0"/>
                <a:ea typeface="PF Square Sans Pro" charset="0"/>
                <a:cs typeface="PF Square Sans Pro" charset="0"/>
              </a:rPr>
              <a:t>MACC REAN</a:t>
            </a:r>
          </a:p>
        </p:txBody>
      </p:sp>
      <p:sp>
        <p:nvSpPr>
          <p:cNvPr id="23" name="TextBox 22"/>
          <p:cNvSpPr txBox="1"/>
          <p:nvPr/>
        </p:nvSpPr>
        <p:spPr>
          <a:xfrm>
            <a:off x="4162689" y="784126"/>
            <a:ext cx="3953491" cy="923330"/>
          </a:xfrm>
          <a:prstGeom prst="rect">
            <a:avLst/>
          </a:prstGeom>
          <a:noFill/>
        </p:spPr>
        <p:txBody>
          <a:bodyPr wrap="square" rtlCol="0">
            <a:spAutoFit/>
          </a:bodyPr>
          <a:lstStyle/>
          <a:p>
            <a:pPr algn="r" fontAlgn="base">
              <a:spcBef>
                <a:spcPct val="0"/>
              </a:spcBef>
              <a:spcAft>
                <a:spcPct val="0"/>
              </a:spcAft>
            </a:pPr>
            <a:r>
              <a:rPr lang="en-US" b="1" dirty="0">
                <a:solidFill>
                  <a:srgbClr val="62C4DD"/>
                </a:solidFill>
                <a:latin typeface="PF Square Sans Pro" charset="0"/>
                <a:ea typeface="PF Square Sans Pro" charset="0"/>
                <a:cs typeface="PF Square Sans Pro" charset="0"/>
              </a:rPr>
              <a:t>Increasing skill of CAMS ozone vertical profiles in analyses/re-analyses</a:t>
            </a:r>
          </a:p>
        </p:txBody>
      </p:sp>
      <p:sp>
        <p:nvSpPr>
          <p:cNvPr id="24" name="TextBox 23"/>
          <p:cNvSpPr txBox="1"/>
          <p:nvPr/>
        </p:nvSpPr>
        <p:spPr>
          <a:xfrm>
            <a:off x="6675462" y="4122567"/>
            <a:ext cx="1271503" cy="507831"/>
          </a:xfrm>
          <a:prstGeom prst="rect">
            <a:avLst/>
          </a:prstGeom>
          <a:noFill/>
          <a:ln>
            <a:noFill/>
          </a:ln>
        </p:spPr>
        <p:txBody>
          <a:bodyPr wrap="none">
            <a:spAutoFit/>
          </a:bodyPr>
          <a:lstStyle/>
          <a:p>
            <a:pPr algn="r" fontAlgn="base">
              <a:spcBef>
                <a:spcPct val="0"/>
              </a:spcBef>
              <a:spcAft>
                <a:spcPct val="0"/>
              </a:spcAft>
              <a:defRPr/>
            </a:pPr>
            <a:r>
              <a:rPr lang="en-GB" sz="1350" b="1" dirty="0">
                <a:solidFill>
                  <a:srgbClr val="00FFFF"/>
                </a:solidFill>
                <a:latin typeface="PF Square Sans Pro" charset="0"/>
                <a:ea typeface="PF Square Sans Pro" charset="0"/>
                <a:cs typeface="PF Square Sans Pro" charset="0"/>
              </a:rPr>
              <a:t>Control</a:t>
            </a:r>
          </a:p>
          <a:p>
            <a:pPr algn="r" fontAlgn="base">
              <a:spcBef>
                <a:spcPct val="0"/>
              </a:spcBef>
              <a:spcAft>
                <a:spcPct val="0"/>
              </a:spcAft>
              <a:defRPr/>
            </a:pPr>
            <a:r>
              <a:rPr lang="en-GB" sz="1350" b="1" dirty="0">
                <a:solidFill>
                  <a:srgbClr val="888888"/>
                </a:solidFill>
                <a:latin typeface="PF Square Sans Pro" charset="0"/>
                <a:ea typeface="PF Square Sans Pro" charset="0"/>
                <a:cs typeface="PF Square Sans Pro" charset="0"/>
              </a:rPr>
              <a:t>NRT analysis</a:t>
            </a:r>
          </a:p>
        </p:txBody>
      </p:sp>
    </p:spTree>
    <p:extLst>
      <p:ext uri="{BB962C8B-B14F-4D97-AF65-F5344CB8AC3E}">
        <p14:creationId xmlns:p14="http://schemas.microsoft.com/office/powerpoint/2010/main" val="1655288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300737" y="174487"/>
            <a:ext cx="3231573"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ctr" rtl="0" eaLnBrk="0" fontAlgn="base" hangingPunct="0">
              <a:spcBef>
                <a:spcPct val="0"/>
              </a:spcBef>
              <a:spcAft>
                <a:spcPct val="0"/>
              </a:spcAft>
              <a:defRPr sz="2400" b="1">
                <a:solidFill>
                  <a:srgbClr val="E68323"/>
                </a:solidFill>
                <a:latin typeface="+mj-lt"/>
                <a:ea typeface="+mj-ea"/>
                <a:cs typeface="+mj-cs"/>
              </a:defRPr>
            </a:lvl1pPr>
            <a:lvl2pPr algn="ctr" rtl="0" eaLnBrk="0" fontAlgn="base" hangingPunct="0">
              <a:spcBef>
                <a:spcPct val="0"/>
              </a:spcBef>
              <a:spcAft>
                <a:spcPct val="0"/>
              </a:spcAft>
              <a:defRPr sz="1900" b="1">
                <a:solidFill>
                  <a:srgbClr val="00468C"/>
                </a:solidFill>
                <a:latin typeface="Arial" charset="0"/>
              </a:defRPr>
            </a:lvl2pPr>
            <a:lvl3pPr algn="ctr" rtl="0" eaLnBrk="0" fontAlgn="base" hangingPunct="0">
              <a:spcBef>
                <a:spcPct val="0"/>
              </a:spcBef>
              <a:spcAft>
                <a:spcPct val="0"/>
              </a:spcAft>
              <a:defRPr sz="1900" b="1">
                <a:solidFill>
                  <a:srgbClr val="00468C"/>
                </a:solidFill>
                <a:latin typeface="Arial" charset="0"/>
              </a:defRPr>
            </a:lvl3pPr>
            <a:lvl4pPr algn="ctr" rtl="0" eaLnBrk="0" fontAlgn="base" hangingPunct="0">
              <a:spcBef>
                <a:spcPct val="0"/>
              </a:spcBef>
              <a:spcAft>
                <a:spcPct val="0"/>
              </a:spcAft>
              <a:defRPr sz="1900" b="1">
                <a:solidFill>
                  <a:srgbClr val="00468C"/>
                </a:solidFill>
                <a:latin typeface="Arial" charset="0"/>
              </a:defRPr>
            </a:lvl4pPr>
            <a:lvl5pPr algn="ctr" rtl="0" eaLnBrk="0" fontAlgn="base" hangingPunct="0">
              <a:spcBef>
                <a:spcPct val="0"/>
              </a:spcBef>
              <a:spcAft>
                <a:spcPct val="0"/>
              </a:spcAft>
              <a:defRPr sz="1900" b="1">
                <a:solidFill>
                  <a:srgbClr val="00468C"/>
                </a:solidFill>
                <a:latin typeface="Arial" charset="0"/>
              </a:defRPr>
            </a:lvl5pPr>
            <a:lvl6pPr marL="457200" algn="ctr" rtl="0" fontAlgn="base">
              <a:spcBef>
                <a:spcPct val="0"/>
              </a:spcBef>
              <a:spcAft>
                <a:spcPct val="0"/>
              </a:spcAft>
              <a:defRPr sz="1900" b="1">
                <a:solidFill>
                  <a:srgbClr val="00468C"/>
                </a:solidFill>
                <a:latin typeface="Arial" charset="0"/>
              </a:defRPr>
            </a:lvl6pPr>
            <a:lvl7pPr marL="914400" algn="ctr" rtl="0" fontAlgn="base">
              <a:spcBef>
                <a:spcPct val="0"/>
              </a:spcBef>
              <a:spcAft>
                <a:spcPct val="0"/>
              </a:spcAft>
              <a:defRPr sz="1900" b="1">
                <a:solidFill>
                  <a:srgbClr val="00468C"/>
                </a:solidFill>
                <a:latin typeface="Arial" charset="0"/>
              </a:defRPr>
            </a:lvl7pPr>
            <a:lvl8pPr marL="1371600" algn="ctr" rtl="0" fontAlgn="base">
              <a:spcBef>
                <a:spcPct val="0"/>
              </a:spcBef>
              <a:spcAft>
                <a:spcPct val="0"/>
              </a:spcAft>
              <a:defRPr sz="1900" b="1">
                <a:solidFill>
                  <a:srgbClr val="00468C"/>
                </a:solidFill>
                <a:latin typeface="Arial" charset="0"/>
              </a:defRPr>
            </a:lvl8pPr>
            <a:lvl9pPr marL="1828800" algn="ctr" rtl="0" fontAlgn="base">
              <a:spcBef>
                <a:spcPct val="0"/>
              </a:spcBef>
              <a:spcAft>
                <a:spcPct val="0"/>
              </a:spcAft>
              <a:defRPr sz="1900" b="1">
                <a:solidFill>
                  <a:srgbClr val="00468C"/>
                </a:solidFill>
                <a:latin typeface="Arial" charset="0"/>
              </a:defRPr>
            </a:lvl9pPr>
          </a:lstStyle>
          <a:p>
            <a:pPr algn="l"/>
            <a:r>
              <a:rPr lang="en-GB" sz="1500" kern="0" dirty="0">
                <a:solidFill>
                  <a:srgbClr val="FFFFFF"/>
                </a:solidFill>
                <a:latin typeface="PF Square Sans Pro" charset="0"/>
                <a:ea typeface="PF Square Sans Pro" charset="0"/>
                <a:cs typeface="PF Square Sans Pro" charset="0"/>
              </a:rPr>
              <a:t>CAMS ANALYSES &amp; FORECASTS VALIDATION IN THE ARTIC</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1612" y="1351375"/>
            <a:ext cx="3370484" cy="1614267"/>
          </a:xfrm>
          <a:prstGeom prst="rect">
            <a:avLst/>
          </a:prstGeom>
        </p:spPr>
      </p:pic>
      <p:sp>
        <p:nvSpPr>
          <p:cNvPr id="8" name="TextBox 7"/>
          <p:cNvSpPr txBox="1"/>
          <p:nvPr/>
        </p:nvSpPr>
        <p:spPr>
          <a:xfrm>
            <a:off x="1090260" y="800299"/>
            <a:ext cx="6426824" cy="300082"/>
          </a:xfrm>
          <a:prstGeom prst="rect">
            <a:avLst/>
          </a:prstGeom>
          <a:noFill/>
        </p:spPr>
        <p:txBody>
          <a:bodyPr wrap="none" rtlCol="0">
            <a:spAutoFit/>
          </a:bodyPr>
          <a:lstStyle/>
          <a:p>
            <a:pPr fontAlgn="base">
              <a:spcBef>
                <a:spcPct val="0"/>
              </a:spcBef>
              <a:spcAft>
                <a:spcPct val="0"/>
              </a:spcAft>
            </a:pPr>
            <a:r>
              <a:rPr lang="en-US" sz="1350" b="1" dirty="0">
                <a:solidFill>
                  <a:srgbClr val="000000"/>
                </a:solidFill>
                <a:latin typeface="PF Square Sans Pro" charset="0"/>
                <a:ea typeface="PF Square Sans Pro" charset="0"/>
                <a:cs typeface="PF Square Sans Pro" charset="0"/>
              </a:rPr>
              <a:t>From CAMS Quarterly Validation Reports (May 2016, status until 01/03/2016)</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68154" y="1420411"/>
            <a:ext cx="3626924" cy="1484727"/>
          </a:xfrm>
          <a:prstGeom prst="rect">
            <a:avLst/>
          </a:prstGeom>
        </p:spPr>
      </p:pic>
      <p:sp>
        <p:nvSpPr>
          <p:cNvPr id="11" name="TextBox 10"/>
          <p:cNvSpPr txBox="1"/>
          <p:nvPr/>
        </p:nvSpPr>
        <p:spPr>
          <a:xfrm>
            <a:off x="981612" y="1143412"/>
            <a:ext cx="2550698" cy="300082"/>
          </a:xfrm>
          <a:prstGeom prst="rect">
            <a:avLst/>
          </a:prstGeom>
          <a:noFill/>
        </p:spPr>
        <p:txBody>
          <a:bodyPr wrap="none" rtlCol="0">
            <a:spAutoFit/>
          </a:bodyPr>
          <a:lstStyle/>
          <a:p>
            <a:pPr fontAlgn="base">
              <a:spcBef>
                <a:spcPct val="0"/>
              </a:spcBef>
              <a:spcAft>
                <a:spcPct val="0"/>
              </a:spcAft>
            </a:pPr>
            <a:r>
              <a:rPr lang="en-US" sz="1350" b="1" dirty="0">
                <a:solidFill>
                  <a:srgbClr val="62C4DD"/>
                </a:solidFill>
                <a:latin typeface="PF Square Sans Pro" charset="0"/>
                <a:ea typeface="PF Square Sans Pro" charset="0"/>
                <a:cs typeface="PF Square Sans Pro" charset="0"/>
              </a:rPr>
              <a:t>Ozone 25-40km, Spitsbergen</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96471" y="752225"/>
            <a:ext cx="511108" cy="505267"/>
          </a:xfrm>
          <a:prstGeom prst="rect">
            <a:avLst/>
          </a:prstGeom>
        </p:spPr>
      </p:pic>
      <p:pic>
        <p:nvPicPr>
          <p:cNvPr id="10" name="Picture 9"/>
          <p:cNvPicPr>
            <a:picLocks noChangeAspect="1"/>
          </p:cNvPicPr>
          <p:nvPr/>
        </p:nvPicPr>
        <p:blipFill>
          <a:blip r:embed="rId5"/>
          <a:stretch>
            <a:fillRect/>
          </a:stretch>
        </p:blipFill>
        <p:spPr>
          <a:xfrm>
            <a:off x="7588748" y="779930"/>
            <a:ext cx="607469" cy="449855"/>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1612" y="3425744"/>
            <a:ext cx="2302315" cy="1416424"/>
          </a:xfrm>
          <a:prstGeom prst="rect">
            <a:avLst/>
          </a:prstGeom>
        </p:spPr>
      </p:pic>
      <p:sp>
        <p:nvSpPr>
          <p:cNvPr id="20" name="TextBox 19"/>
          <p:cNvSpPr txBox="1"/>
          <p:nvPr/>
        </p:nvSpPr>
        <p:spPr>
          <a:xfrm>
            <a:off x="981612" y="3148744"/>
            <a:ext cx="3653629" cy="300082"/>
          </a:xfrm>
          <a:prstGeom prst="rect">
            <a:avLst/>
          </a:prstGeom>
          <a:noFill/>
        </p:spPr>
        <p:txBody>
          <a:bodyPr wrap="none" rtlCol="0">
            <a:spAutoFit/>
          </a:bodyPr>
          <a:lstStyle/>
          <a:p>
            <a:pPr fontAlgn="base">
              <a:spcBef>
                <a:spcPct val="0"/>
              </a:spcBef>
              <a:spcAft>
                <a:spcPct val="0"/>
              </a:spcAft>
            </a:pPr>
            <a:r>
              <a:rPr lang="en-US" sz="1350" b="1" dirty="0">
                <a:solidFill>
                  <a:srgbClr val="62C4DD"/>
                </a:solidFill>
                <a:latin typeface="PF Square Sans Pro" charset="0"/>
                <a:ea typeface="PF Square Sans Pro" charset="0"/>
                <a:cs typeface="PF Square Sans Pro" charset="0"/>
              </a:rPr>
              <a:t>Tropospheric ozone, Arctic and Antarctica</a:t>
            </a:r>
          </a:p>
        </p:txBody>
      </p:sp>
      <p:sp>
        <p:nvSpPr>
          <p:cNvPr id="21" name="TextBox 20"/>
          <p:cNvSpPr txBox="1"/>
          <p:nvPr/>
        </p:nvSpPr>
        <p:spPr>
          <a:xfrm>
            <a:off x="4321833" y="1143412"/>
            <a:ext cx="2983509" cy="300082"/>
          </a:xfrm>
          <a:prstGeom prst="rect">
            <a:avLst/>
          </a:prstGeom>
          <a:noFill/>
        </p:spPr>
        <p:txBody>
          <a:bodyPr wrap="none" rtlCol="0">
            <a:spAutoFit/>
          </a:bodyPr>
          <a:lstStyle/>
          <a:p>
            <a:pPr fontAlgn="base">
              <a:spcBef>
                <a:spcPct val="0"/>
              </a:spcBef>
              <a:spcAft>
                <a:spcPct val="0"/>
              </a:spcAft>
            </a:pPr>
            <a:r>
              <a:rPr lang="en-US" sz="1350" b="1" dirty="0">
                <a:solidFill>
                  <a:srgbClr val="62C4DD"/>
                </a:solidFill>
                <a:latin typeface="PF Square Sans Pro" charset="0"/>
                <a:ea typeface="PF Square Sans Pro" charset="0"/>
                <a:cs typeface="PF Square Sans Pro" charset="0"/>
              </a:rPr>
              <a:t>Ozone depletion event (Feb. 2016)</a:t>
            </a:r>
          </a:p>
        </p:txBody>
      </p:sp>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31675" y="3492091"/>
            <a:ext cx="2313197" cy="1394114"/>
          </a:xfrm>
          <a:prstGeom prst="rect">
            <a:avLst/>
          </a:prstGeom>
        </p:spPr>
      </p:pic>
      <p:pic>
        <p:nvPicPr>
          <p:cNvPr id="23" name="Picture 22"/>
          <p:cNvPicPr>
            <a:picLocks noChangeAspect="1"/>
          </p:cNvPicPr>
          <p:nvPr/>
        </p:nvPicPr>
        <p:blipFill>
          <a:blip r:embed="rId8"/>
          <a:stretch>
            <a:fillRect/>
          </a:stretch>
        </p:blipFill>
        <p:spPr>
          <a:xfrm>
            <a:off x="5616178" y="3425744"/>
            <a:ext cx="2389133" cy="1327296"/>
          </a:xfrm>
          <a:prstGeom prst="rect">
            <a:avLst/>
          </a:prstGeom>
        </p:spPr>
      </p:pic>
      <p:sp>
        <p:nvSpPr>
          <p:cNvPr id="24" name="TextBox 23"/>
          <p:cNvSpPr txBox="1"/>
          <p:nvPr/>
        </p:nvSpPr>
        <p:spPr>
          <a:xfrm>
            <a:off x="5532150" y="3148744"/>
            <a:ext cx="3262432" cy="300082"/>
          </a:xfrm>
          <a:prstGeom prst="rect">
            <a:avLst/>
          </a:prstGeom>
          <a:noFill/>
        </p:spPr>
        <p:txBody>
          <a:bodyPr wrap="none" rtlCol="0">
            <a:spAutoFit/>
          </a:bodyPr>
          <a:lstStyle/>
          <a:p>
            <a:pPr fontAlgn="base">
              <a:spcBef>
                <a:spcPct val="0"/>
              </a:spcBef>
              <a:spcAft>
                <a:spcPct val="0"/>
              </a:spcAft>
            </a:pPr>
            <a:r>
              <a:rPr lang="en-US" sz="1350" b="1" dirty="0">
                <a:solidFill>
                  <a:srgbClr val="62C4DD"/>
                </a:solidFill>
                <a:latin typeface="PF Square Sans Pro" charset="0"/>
                <a:ea typeface="PF Square Sans Pro" charset="0"/>
                <a:cs typeface="PF Square Sans Pro" charset="0"/>
              </a:rPr>
              <a:t>Surface ozone, Point Barrow </a:t>
            </a:r>
            <a:r>
              <a:rPr lang="en-US" sz="1350" b="1">
                <a:solidFill>
                  <a:srgbClr val="62C4DD"/>
                </a:solidFill>
                <a:latin typeface="PF Square Sans Pro" charset="0"/>
                <a:ea typeface="PF Square Sans Pro" charset="0"/>
                <a:cs typeface="PF Square Sans Pro" charset="0"/>
              </a:rPr>
              <a:t>(Alaska)</a:t>
            </a:r>
            <a:endParaRPr lang="en-US" sz="1350" b="1" dirty="0">
              <a:solidFill>
                <a:srgbClr val="62C4DD"/>
              </a:solidFill>
              <a:latin typeface="PF Square Sans Pro" charset="0"/>
              <a:ea typeface="PF Square Sans Pro" charset="0"/>
              <a:cs typeface="PF Square Sans Pro" charset="0"/>
            </a:endParaRPr>
          </a:p>
        </p:txBody>
      </p:sp>
    </p:spTree>
    <p:extLst>
      <p:ext uri="{BB962C8B-B14F-4D97-AF65-F5344CB8AC3E}">
        <p14:creationId xmlns:p14="http://schemas.microsoft.com/office/powerpoint/2010/main" val="1545993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C3S in a nutshell</a:t>
            </a:r>
          </a:p>
        </p:txBody>
      </p:sp>
      <p:grpSp>
        <p:nvGrpSpPr>
          <p:cNvPr id="6" name="Group 5"/>
          <p:cNvGrpSpPr/>
          <p:nvPr/>
        </p:nvGrpSpPr>
        <p:grpSpPr>
          <a:xfrm>
            <a:off x="7371478" y="5525819"/>
            <a:ext cx="2284100" cy="234105"/>
            <a:chOff x="8280400" y="5984877"/>
            <a:chExt cx="2811200" cy="288054"/>
          </a:xfrm>
        </p:grpSpPr>
        <p:pic>
          <p:nvPicPr>
            <p:cNvPr id="7" name="Picture 6" descr="ECMWF_Master_Logo_WHITE_nostrap.png"/>
            <p:cNvPicPr>
              <a:picLocks noChangeAspect="1"/>
            </p:cNvPicPr>
            <p:nvPr/>
          </p:nvPicPr>
          <p:blipFill>
            <a:blip r:embed="rId2"/>
            <a:stretch>
              <a:fillRect/>
            </a:stretch>
          </p:blipFill>
          <p:spPr>
            <a:xfrm>
              <a:off x="9406800" y="5984877"/>
              <a:ext cx="1684800" cy="288054"/>
            </a:xfrm>
            <a:prstGeom prst="rect">
              <a:avLst/>
            </a:prstGeom>
          </p:spPr>
        </p:pic>
        <p:sp>
          <p:nvSpPr>
            <p:cNvPr id="8" name="TextBox 7"/>
            <p:cNvSpPr txBox="1"/>
            <p:nvPr/>
          </p:nvSpPr>
          <p:spPr>
            <a:xfrm>
              <a:off x="8280400" y="5993344"/>
              <a:ext cx="1101001" cy="267539"/>
            </a:xfrm>
            <a:prstGeom prst="rect">
              <a:avLst/>
            </a:prstGeom>
            <a:noFill/>
          </p:spPr>
          <p:txBody>
            <a:bodyPr wrap="square" rtlCol="0">
              <a:spAutoFit/>
            </a:bodyPr>
            <a:lstStyle/>
            <a:p>
              <a:pPr defTabSz="743133"/>
              <a:r>
                <a:rPr lang="en-US" sz="813" dirty="0">
                  <a:solidFill>
                    <a:prstClr val="white"/>
                  </a:solidFill>
                  <a:latin typeface="Calibri"/>
                </a:rPr>
                <a:t>Implemented by</a:t>
              </a:r>
            </a:p>
          </p:txBody>
        </p:sp>
      </p:grpSp>
      <p:sp>
        <p:nvSpPr>
          <p:cNvPr id="9" name="Rectangle 8"/>
          <p:cNvSpPr>
            <a:spLocks noChangeArrowheads="1"/>
          </p:cNvSpPr>
          <p:nvPr/>
        </p:nvSpPr>
        <p:spPr bwMode="auto">
          <a:xfrm rot="-5400000">
            <a:off x="-745584" y="2199740"/>
            <a:ext cx="2557769" cy="356667"/>
          </a:xfrm>
          <a:prstGeom prst="rect">
            <a:avLst/>
          </a:prstGeom>
          <a:solidFill>
            <a:schemeClr val="accent2">
              <a:lumMod val="75000"/>
            </a:schemeClr>
          </a:solidFill>
          <a:ln w="19050">
            <a:no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en-US" sz="1625" dirty="0">
                <a:solidFill>
                  <a:schemeClr val="bg1"/>
                </a:solidFill>
                <a:latin typeface="Helvetica" panose="020B0604020202020204" pitchFamily="34" charset="0"/>
                <a:ea typeface="MS PGothic" pitchFamily="34" charset="-128"/>
                <a:cs typeface="Helvetica" panose="020B0604020202020204" pitchFamily="34" charset="0"/>
              </a:rPr>
              <a:t>Evaluation  &amp; QC function</a:t>
            </a:r>
          </a:p>
        </p:txBody>
      </p:sp>
      <p:sp>
        <p:nvSpPr>
          <p:cNvPr id="10" name="Rectangle 9"/>
          <p:cNvSpPr>
            <a:spLocks noChangeArrowheads="1"/>
          </p:cNvSpPr>
          <p:nvPr/>
        </p:nvSpPr>
        <p:spPr bwMode="auto">
          <a:xfrm rot="5400000">
            <a:off x="7199432" y="2226388"/>
            <a:ext cx="2657812" cy="376858"/>
          </a:xfrm>
          <a:prstGeom prst="rect">
            <a:avLst/>
          </a:prstGeom>
          <a:solidFill>
            <a:schemeClr val="accent2">
              <a:lumMod val="75000"/>
            </a:schemeClr>
          </a:solidFill>
          <a:ln w="19050">
            <a:no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en-US" sz="1625" dirty="0">
                <a:solidFill>
                  <a:schemeClr val="bg1"/>
                </a:solidFill>
                <a:latin typeface="Helvetica" panose="020B0604020202020204" pitchFamily="34" charset="0"/>
                <a:ea typeface="MS PGothic" pitchFamily="34" charset="-128"/>
                <a:cs typeface="Helvetica" panose="020B0604020202020204" pitchFamily="34" charset="0"/>
              </a:rPr>
              <a:t>Outreach &amp; Dissemination </a:t>
            </a:r>
          </a:p>
        </p:txBody>
      </p:sp>
      <p:sp>
        <p:nvSpPr>
          <p:cNvPr id="11" name="Rectangle 10"/>
          <p:cNvSpPr>
            <a:spLocks noChangeArrowheads="1"/>
          </p:cNvSpPr>
          <p:nvPr/>
        </p:nvSpPr>
        <p:spPr bwMode="auto">
          <a:xfrm>
            <a:off x="2446983" y="1091003"/>
            <a:ext cx="2319391" cy="492443"/>
          </a:xfrm>
          <a:prstGeom prst="rect">
            <a:avLst/>
          </a:prstGeom>
          <a:solidFill>
            <a:schemeClr val="accent2">
              <a:lumMod val="20000"/>
              <a:lumOff val="80000"/>
            </a:schemeClr>
          </a:solidFill>
          <a:ln>
            <a:noFill/>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r>
              <a:rPr lang="en-GB" altLang="en-US" sz="1300" dirty="0">
                <a:latin typeface="Helvetica" panose="020B0604020202020204" pitchFamily="34" charset="0"/>
                <a:ea typeface="MS PGothic" pitchFamily="34" charset="-128"/>
                <a:cs typeface="Helvetica" panose="020B0604020202020204" pitchFamily="34" charset="0"/>
              </a:rPr>
              <a:t>from European commission e.g.,FP7 Space call, H2020</a:t>
            </a:r>
          </a:p>
        </p:txBody>
      </p:sp>
      <p:sp>
        <p:nvSpPr>
          <p:cNvPr id="12" name="Rectangle 11"/>
          <p:cNvSpPr>
            <a:spLocks noChangeArrowheads="1"/>
          </p:cNvSpPr>
          <p:nvPr/>
        </p:nvSpPr>
        <p:spPr bwMode="auto">
          <a:xfrm>
            <a:off x="5730377" y="1088355"/>
            <a:ext cx="2312796" cy="692497"/>
          </a:xfrm>
          <a:prstGeom prst="rect">
            <a:avLst/>
          </a:prstGeom>
          <a:solidFill>
            <a:schemeClr val="accent2">
              <a:lumMod val="20000"/>
              <a:lumOff val="80000"/>
            </a:schemeClr>
          </a:solidFill>
          <a:ln>
            <a:noFill/>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r>
              <a:rPr lang="en-GB" altLang="en-US" sz="1300" dirty="0">
                <a:latin typeface="Helvetica" panose="020B0604020202020204" pitchFamily="34" charset="0"/>
                <a:ea typeface="MS PGothic" pitchFamily="34" charset="-128"/>
                <a:cs typeface="Helvetica" panose="020B0604020202020204" pitchFamily="34" charset="0"/>
              </a:rPr>
              <a:t>from EU </a:t>
            </a:r>
            <a:r>
              <a:rPr lang="en-GB" altLang="en-US" sz="1300">
                <a:latin typeface="Helvetica" panose="020B0604020202020204" pitchFamily="34" charset="0"/>
                <a:ea typeface="MS PGothic" pitchFamily="34" charset="-128"/>
                <a:cs typeface="Helvetica" panose="020B0604020202020204" pitchFamily="34" charset="0"/>
              </a:rPr>
              <a:t>Member States, </a:t>
            </a:r>
            <a:r>
              <a:rPr lang="en-GB" altLang="en-US" sz="1300" dirty="0">
                <a:latin typeface="Helvetica" panose="020B0604020202020204" pitchFamily="34" charset="0"/>
                <a:ea typeface="MS PGothic" pitchFamily="34" charset="-128"/>
                <a:cs typeface="Helvetica" panose="020B0604020202020204" pitchFamily="34" charset="0"/>
              </a:rPr>
              <a:t>ESA, EUMETSAT, EEA, WMO..</a:t>
            </a:r>
          </a:p>
        </p:txBody>
      </p:sp>
      <p:sp>
        <p:nvSpPr>
          <p:cNvPr id="13" name="Down Arrow 12"/>
          <p:cNvSpPr>
            <a:spLocks noChangeArrowheads="1"/>
          </p:cNvSpPr>
          <p:nvPr/>
        </p:nvSpPr>
        <p:spPr bwMode="auto">
          <a:xfrm>
            <a:off x="5100120" y="1378700"/>
            <a:ext cx="327620" cy="607674"/>
          </a:xfrm>
          <a:prstGeom prst="downArrow">
            <a:avLst>
              <a:gd name="adj1" fmla="val 30037"/>
              <a:gd name="adj2" fmla="val 49766"/>
            </a:avLst>
          </a:prstGeom>
          <a:solidFill>
            <a:schemeClr val="tx1"/>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80"/>
            <a:endParaRPr lang="en-US" altLang="en-US" sz="1463">
              <a:solidFill>
                <a:srgbClr val="44546A"/>
              </a:solidFill>
              <a:latin typeface="Calibri"/>
              <a:ea typeface="MS PGothic" pitchFamily="34" charset="-128"/>
              <a:cs typeface="Arial" charset="0"/>
            </a:endParaRPr>
          </a:p>
        </p:txBody>
      </p:sp>
      <p:sp>
        <p:nvSpPr>
          <p:cNvPr id="14" name="Left-Right Arrow 13"/>
          <p:cNvSpPr>
            <a:spLocks noChangeArrowheads="1"/>
          </p:cNvSpPr>
          <p:nvPr/>
        </p:nvSpPr>
        <p:spPr bwMode="auto">
          <a:xfrm>
            <a:off x="4996686" y="1291919"/>
            <a:ext cx="514648" cy="187076"/>
          </a:xfrm>
          <a:prstGeom prst="leftRightArrow">
            <a:avLst>
              <a:gd name="adj1" fmla="val 50000"/>
              <a:gd name="adj2" fmla="val 50066"/>
            </a:avLst>
          </a:prstGeom>
          <a:solidFill>
            <a:schemeClr val="tx1"/>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80"/>
            <a:endParaRPr lang="en-US" altLang="en-US" sz="1463">
              <a:solidFill>
                <a:srgbClr val="FFD624"/>
              </a:solidFill>
              <a:latin typeface="Calibri"/>
              <a:ea typeface="MS PGothic" pitchFamily="34" charset="-128"/>
              <a:cs typeface="Arial" charset="0"/>
            </a:endParaRPr>
          </a:p>
        </p:txBody>
      </p:sp>
      <p:sp>
        <p:nvSpPr>
          <p:cNvPr id="15" name="Rectangle 14"/>
          <p:cNvSpPr>
            <a:spLocks noChangeArrowheads="1"/>
          </p:cNvSpPr>
          <p:nvPr/>
        </p:nvSpPr>
        <p:spPr bwMode="auto">
          <a:xfrm>
            <a:off x="2947211" y="2020754"/>
            <a:ext cx="4633441" cy="288638"/>
          </a:xfrm>
          <a:prstGeom prst="rect">
            <a:avLst/>
          </a:prstGeom>
          <a:solidFill>
            <a:schemeClr val="accent2">
              <a:lumMod val="75000"/>
            </a:schemeClr>
          </a:solidFill>
          <a:ln w="19050">
            <a:no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en-US" sz="1625" dirty="0">
                <a:solidFill>
                  <a:schemeClr val="bg1"/>
                </a:solidFill>
                <a:latin typeface="Helvetica" panose="020B0604020202020204" pitchFamily="34" charset="0"/>
                <a:ea typeface="MS PGothic" pitchFamily="34" charset="-128"/>
                <a:cs typeface="Helvetica" panose="020B0604020202020204" pitchFamily="34" charset="0"/>
              </a:rPr>
              <a:t>Climate Data Store</a:t>
            </a:r>
          </a:p>
        </p:txBody>
      </p:sp>
      <p:sp>
        <p:nvSpPr>
          <p:cNvPr id="16" name="Down Arrow 15"/>
          <p:cNvSpPr>
            <a:spLocks noChangeArrowheads="1"/>
          </p:cNvSpPr>
          <p:nvPr/>
        </p:nvSpPr>
        <p:spPr bwMode="auto">
          <a:xfrm>
            <a:off x="5091642" y="2414817"/>
            <a:ext cx="308295" cy="339598"/>
          </a:xfrm>
          <a:prstGeom prst="downArrow">
            <a:avLst>
              <a:gd name="adj1" fmla="val 27185"/>
              <a:gd name="adj2" fmla="val 50000"/>
            </a:avLst>
          </a:prstGeom>
          <a:solidFill>
            <a:schemeClr val="tx1"/>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80"/>
            <a:endParaRPr lang="en-US" altLang="en-US" sz="1463">
              <a:solidFill>
                <a:srgbClr val="44546A"/>
              </a:solidFill>
              <a:latin typeface="Calibri"/>
              <a:ea typeface="MS PGothic" pitchFamily="34" charset="-128"/>
              <a:cs typeface="Arial" charset="0"/>
            </a:endParaRPr>
          </a:p>
        </p:txBody>
      </p:sp>
      <p:sp>
        <p:nvSpPr>
          <p:cNvPr id="17" name="Rectangle 16"/>
          <p:cNvSpPr>
            <a:spLocks noChangeArrowheads="1"/>
          </p:cNvSpPr>
          <p:nvPr/>
        </p:nvSpPr>
        <p:spPr bwMode="auto">
          <a:xfrm>
            <a:off x="3503568" y="2873103"/>
            <a:ext cx="3542472" cy="307115"/>
          </a:xfrm>
          <a:prstGeom prst="rect">
            <a:avLst/>
          </a:prstGeom>
          <a:solidFill>
            <a:schemeClr val="accent2">
              <a:lumMod val="75000"/>
            </a:schemeClr>
          </a:solidFill>
          <a:ln w="19050">
            <a:noFill/>
            <a:miter lim="800000"/>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en-US" sz="1625" dirty="0" err="1">
                <a:solidFill>
                  <a:schemeClr val="bg1"/>
                </a:solidFill>
                <a:latin typeface="Helvetica" panose="020B0604020202020204" pitchFamily="34" charset="0"/>
                <a:ea typeface="MS PGothic" pitchFamily="34" charset="-128"/>
                <a:cs typeface="Helvetica" panose="020B0604020202020204" pitchFamily="34" charset="0"/>
              </a:rPr>
              <a:t>Sectoral</a:t>
            </a:r>
            <a:r>
              <a:rPr lang="en-US" altLang="en-US" sz="1625" dirty="0">
                <a:solidFill>
                  <a:schemeClr val="bg1"/>
                </a:solidFill>
                <a:latin typeface="Helvetica" panose="020B0604020202020204" pitchFamily="34" charset="0"/>
                <a:ea typeface="MS PGothic" pitchFamily="34" charset="-128"/>
                <a:cs typeface="Helvetica" panose="020B0604020202020204" pitchFamily="34" charset="0"/>
              </a:rPr>
              <a:t> Information System</a:t>
            </a:r>
          </a:p>
        </p:txBody>
      </p:sp>
      <p:sp>
        <p:nvSpPr>
          <p:cNvPr id="18" name="Down Arrow 17"/>
          <p:cNvSpPr>
            <a:spLocks noChangeArrowheads="1"/>
          </p:cNvSpPr>
          <p:nvPr/>
        </p:nvSpPr>
        <p:spPr bwMode="auto">
          <a:xfrm>
            <a:off x="4193660" y="3225469"/>
            <a:ext cx="327620" cy="581249"/>
          </a:xfrm>
          <a:prstGeom prst="downArrow">
            <a:avLst>
              <a:gd name="adj1" fmla="val 27185"/>
              <a:gd name="adj2" fmla="val 50000"/>
            </a:avLst>
          </a:prstGeom>
          <a:solidFill>
            <a:schemeClr val="tx1"/>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80"/>
            <a:endParaRPr lang="en-US" altLang="en-US" sz="1463">
              <a:solidFill>
                <a:srgbClr val="44546A"/>
              </a:solidFill>
              <a:latin typeface="Calibri"/>
              <a:ea typeface="MS PGothic" pitchFamily="34" charset="-128"/>
              <a:cs typeface="Arial" charset="0"/>
            </a:endParaRPr>
          </a:p>
        </p:txBody>
      </p:sp>
      <p:sp>
        <p:nvSpPr>
          <p:cNvPr id="19" name="Down Arrow 18"/>
          <p:cNvSpPr>
            <a:spLocks noChangeArrowheads="1"/>
          </p:cNvSpPr>
          <p:nvPr/>
        </p:nvSpPr>
        <p:spPr bwMode="auto">
          <a:xfrm>
            <a:off x="5857707" y="3253672"/>
            <a:ext cx="327620" cy="553046"/>
          </a:xfrm>
          <a:prstGeom prst="downArrow">
            <a:avLst>
              <a:gd name="adj1" fmla="val 27185"/>
              <a:gd name="adj2" fmla="val 50000"/>
            </a:avLst>
          </a:prstGeom>
          <a:solidFill>
            <a:schemeClr val="tx1"/>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80"/>
            <a:endParaRPr lang="en-US" altLang="en-US" sz="1463">
              <a:solidFill>
                <a:srgbClr val="44546A"/>
              </a:solidFill>
              <a:latin typeface="Calibri"/>
              <a:ea typeface="MS PGothic" pitchFamily="34" charset="-128"/>
              <a:cs typeface="Arial" charset="0"/>
            </a:endParaRPr>
          </a:p>
        </p:txBody>
      </p:sp>
      <p:sp>
        <p:nvSpPr>
          <p:cNvPr id="20" name="Rectangle 19"/>
          <p:cNvSpPr>
            <a:spLocks noChangeArrowheads="1"/>
          </p:cNvSpPr>
          <p:nvPr/>
        </p:nvSpPr>
        <p:spPr bwMode="auto">
          <a:xfrm>
            <a:off x="1096749" y="4215963"/>
            <a:ext cx="7585735" cy="320124"/>
          </a:xfrm>
          <a:prstGeom prst="rect">
            <a:avLst/>
          </a:prstGeom>
          <a:solidFill>
            <a:schemeClr val="accent2">
              <a:lumMod val="20000"/>
              <a:lumOff val="80000"/>
            </a:schemeClr>
          </a:solidFill>
          <a:ln>
            <a:noFill/>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en-US" sz="1950" dirty="0">
                <a:latin typeface="Calibri"/>
                <a:ea typeface="MS PGothic" pitchFamily="34" charset="-128"/>
                <a:cs typeface="Arial" charset="0"/>
              </a:rPr>
              <a:t> </a:t>
            </a:r>
          </a:p>
          <a:p>
            <a:pPr algn="ctr"/>
            <a:r>
              <a:rPr lang="en-US" altLang="en-US" sz="1625" dirty="0">
                <a:latin typeface="Helvetica" panose="020B0604020202020204" pitchFamily="34" charset="0"/>
                <a:ea typeface="MS PGothic" pitchFamily="34" charset="-128"/>
                <a:cs typeface="Helvetica" panose="020B0604020202020204" pitchFamily="34" charset="0"/>
              </a:rPr>
              <a:t>Stakeholders &amp; users</a:t>
            </a:r>
          </a:p>
          <a:p>
            <a:endParaRPr lang="en-US" altLang="en-US" sz="1950" dirty="0">
              <a:latin typeface="Calibri"/>
              <a:ea typeface="MS PGothic" pitchFamily="34" charset="-128"/>
              <a:cs typeface="Arial" charset="0"/>
            </a:endParaRPr>
          </a:p>
        </p:txBody>
      </p:sp>
      <p:sp>
        <p:nvSpPr>
          <p:cNvPr id="21" name="Down Arrow 20"/>
          <p:cNvSpPr>
            <a:spLocks noChangeArrowheads="1"/>
          </p:cNvSpPr>
          <p:nvPr/>
        </p:nvSpPr>
        <p:spPr bwMode="auto">
          <a:xfrm rot="-5400000">
            <a:off x="2108786" y="1660228"/>
            <a:ext cx="350622" cy="992483"/>
          </a:xfrm>
          <a:prstGeom prst="downArrow">
            <a:avLst>
              <a:gd name="adj1" fmla="val 27185"/>
              <a:gd name="adj2" fmla="val 49999"/>
            </a:avLst>
          </a:prstGeom>
          <a:solidFill>
            <a:schemeClr val="tx1"/>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80"/>
            <a:endParaRPr lang="en-US" altLang="en-US" sz="1463">
              <a:solidFill>
                <a:srgbClr val="44546A"/>
              </a:solidFill>
              <a:latin typeface="Calibri"/>
              <a:ea typeface="MS PGothic" pitchFamily="34" charset="-128"/>
              <a:cs typeface="Arial" charset="0"/>
            </a:endParaRPr>
          </a:p>
        </p:txBody>
      </p:sp>
      <p:sp>
        <p:nvSpPr>
          <p:cNvPr id="22" name="Down Arrow 21"/>
          <p:cNvSpPr>
            <a:spLocks noChangeArrowheads="1"/>
          </p:cNvSpPr>
          <p:nvPr/>
        </p:nvSpPr>
        <p:spPr bwMode="auto">
          <a:xfrm rot="-5400000">
            <a:off x="2426313" y="2154870"/>
            <a:ext cx="292514" cy="1629448"/>
          </a:xfrm>
          <a:prstGeom prst="downArrow">
            <a:avLst>
              <a:gd name="adj1" fmla="val 27185"/>
              <a:gd name="adj2" fmla="val 49999"/>
            </a:avLst>
          </a:prstGeom>
          <a:solidFill>
            <a:schemeClr val="tx1"/>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80"/>
            <a:endParaRPr lang="en-US" altLang="en-US" sz="1463">
              <a:solidFill>
                <a:srgbClr val="44546A"/>
              </a:solidFill>
              <a:latin typeface="Calibri"/>
              <a:ea typeface="MS PGothic" pitchFamily="34" charset="-128"/>
              <a:cs typeface="Arial" charset="0"/>
            </a:endParaRPr>
          </a:p>
        </p:txBody>
      </p:sp>
      <p:sp>
        <p:nvSpPr>
          <p:cNvPr id="23" name="Down Arrow 22"/>
          <p:cNvSpPr>
            <a:spLocks noChangeArrowheads="1"/>
          </p:cNvSpPr>
          <p:nvPr/>
        </p:nvSpPr>
        <p:spPr bwMode="auto">
          <a:xfrm>
            <a:off x="7231539" y="2402464"/>
            <a:ext cx="290215" cy="1150122"/>
          </a:xfrm>
          <a:prstGeom prst="downArrow">
            <a:avLst>
              <a:gd name="adj1" fmla="val 27185"/>
              <a:gd name="adj2" fmla="val 49999"/>
            </a:avLst>
          </a:prstGeom>
          <a:solidFill>
            <a:schemeClr val="tx1"/>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80"/>
            <a:endParaRPr lang="en-US" altLang="en-US" sz="1463">
              <a:solidFill>
                <a:srgbClr val="44546A"/>
              </a:solidFill>
              <a:latin typeface="Calibri"/>
              <a:ea typeface="MS PGothic" pitchFamily="34" charset="-128"/>
              <a:cs typeface="Arial" charset="0"/>
            </a:endParaRPr>
          </a:p>
        </p:txBody>
      </p:sp>
      <p:sp>
        <p:nvSpPr>
          <p:cNvPr id="25" name="Curved Up Arrow 24"/>
          <p:cNvSpPr/>
          <p:nvPr/>
        </p:nvSpPr>
        <p:spPr>
          <a:xfrm>
            <a:off x="5850053" y="2364075"/>
            <a:ext cx="335274" cy="365142"/>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07">
              <a:solidFill>
                <a:schemeClr val="tx1"/>
              </a:solidFill>
            </a:endParaRPr>
          </a:p>
        </p:txBody>
      </p:sp>
      <p:sp>
        <p:nvSpPr>
          <p:cNvPr id="26" name="Curved Down Arrow 25"/>
          <p:cNvSpPr/>
          <p:nvPr/>
        </p:nvSpPr>
        <p:spPr>
          <a:xfrm rot="10800000">
            <a:off x="4345530" y="2363762"/>
            <a:ext cx="351499" cy="391481"/>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07">
              <a:solidFill>
                <a:schemeClr val="tx1"/>
              </a:solidFill>
            </a:endParaRPr>
          </a:p>
        </p:txBody>
      </p:sp>
      <p:sp>
        <p:nvSpPr>
          <p:cNvPr id="27" name="Down Arrow 26"/>
          <p:cNvSpPr>
            <a:spLocks noChangeArrowheads="1"/>
          </p:cNvSpPr>
          <p:nvPr/>
        </p:nvSpPr>
        <p:spPr bwMode="auto">
          <a:xfrm>
            <a:off x="8374190" y="3806719"/>
            <a:ext cx="308295" cy="339598"/>
          </a:xfrm>
          <a:prstGeom prst="downArrow">
            <a:avLst>
              <a:gd name="adj1" fmla="val 27185"/>
              <a:gd name="adj2" fmla="val 50000"/>
            </a:avLst>
          </a:prstGeom>
          <a:solidFill>
            <a:schemeClr val="tx1"/>
          </a:solidFill>
          <a:ln>
            <a:noFill/>
          </a:ln>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80"/>
            <a:endParaRPr lang="en-US" altLang="en-US" sz="1463">
              <a:solidFill>
                <a:srgbClr val="44546A"/>
              </a:solidFill>
              <a:latin typeface="Calibri"/>
              <a:ea typeface="MS PGothic" pitchFamily="34" charset="-128"/>
              <a:cs typeface="Arial" charset="0"/>
            </a:endParaRPr>
          </a:p>
        </p:txBody>
      </p:sp>
      <p:sp>
        <p:nvSpPr>
          <p:cNvPr id="28" name="Oval 27"/>
          <p:cNvSpPr/>
          <p:nvPr/>
        </p:nvSpPr>
        <p:spPr bwMode="auto">
          <a:xfrm rot="16200000">
            <a:off x="-199145" y="2194067"/>
            <a:ext cx="2763434" cy="801469"/>
          </a:xfrm>
          <a:prstGeom prst="ellipse">
            <a:avLst/>
          </a:prstGeom>
          <a:solidFill>
            <a:schemeClr val="bg2">
              <a:lumMod val="40000"/>
              <a:lumOff val="60000"/>
            </a:schemeClr>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accent1">
                    <a:lumMod val="75000"/>
                  </a:schemeClr>
                </a:solidFill>
                <a:effectLst/>
              </a:rPr>
              <a:t>Quality assurance</a:t>
            </a:r>
          </a:p>
          <a:p>
            <a:pPr marL="0" marR="0" indent="0" algn="ctr" defTabSz="914400" rtl="0" eaLnBrk="1" fontAlgn="base" latinLnBrk="0" hangingPunct="1">
              <a:lnSpc>
                <a:spcPct val="100000"/>
              </a:lnSpc>
              <a:spcBef>
                <a:spcPct val="0"/>
              </a:spcBef>
              <a:spcAft>
                <a:spcPct val="0"/>
              </a:spcAft>
              <a:buClrTx/>
              <a:buSzTx/>
              <a:buFontTx/>
              <a:buNone/>
              <a:tabLst/>
            </a:pPr>
            <a:r>
              <a:rPr lang="en-US" sz="1400" b="1" dirty="0">
                <a:solidFill>
                  <a:schemeClr val="accent1">
                    <a:lumMod val="75000"/>
                  </a:schemeClr>
                </a:solidFill>
              </a:rPr>
              <a:t>Integrity of Service</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accent1">
                    <a:lumMod val="75000"/>
                  </a:schemeClr>
                </a:solidFill>
                <a:effectLst/>
              </a:rPr>
              <a:t>User requirements</a:t>
            </a:r>
          </a:p>
        </p:txBody>
      </p:sp>
      <p:sp>
        <p:nvSpPr>
          <p:cNvPr id="29" name="Circular Arrow 28"/>
          <p:cNvSpPr/>
          <p:nvPr/>
        </p:nvSpPr>
        <p:spPr bwMode="auto">
          <a:xfrm rot="11889406">
            <a:off x="172718" y="3488373"/>
            <a:ext cx="924881" cy="1127602"/>
          </a:xfrm>
          <a:prstGeom prst="circularArrow">
            <a:avLst>
              <a:gd name="adj1" fmla="val 12500"/>
              <a:gd name="adj2" fmla="val 3277335"/>
              <a:gd name="adj3" fmla="val 20457681"/>
              <a:gd name="adj4" fmla="val 12086269"/>
              <a:gd name="adj5" fmla="val 12500"/>
            </a:avLst>
          </a:prstGeom>
          <a:solidFill>
            <a:schemeClr val="accent1"/>
          </a:solidFill>
          <a:ln>
            <a:solidFill>
              <a:schemeClr val="tx2"/>
            </a:solid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100" b="1" i="0" u="none" strike="noStrike" cap="none" normalizeH="0" baseline="0">
              <a:ln>
                <a:noFill/>
              </a:ln>
              <a:solidFill>
                <a:srgbClr val="00468C"/>
              </a:solidFill>
              <a:effectLst/>
              <a:latin typeface="Arial" charset="0"/>
            </a:endParaRPr>
          </a:p>
        </p:txBody>
      </p:sp>
    </p:spTree>
    <p:extLst>
      <p:ext uri="{BB962C8B-B14F-4D97-AF65-F5344CB8AC3E}">
        <p14:creationId xmlns:p14="http://schemas.microsoft.com/office/powerpoint/2010/main" val="2356944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Climate Data Store content</a:t>
            </a:r>
          </a:p>
        </p:txBody>
      </p:sp>
      <p:graphicFrame>
        <p:nvGraphicFramePr>
          <p:cNvPr id="6" name="Diagram 5"/>
          <p:cNvGraphicFramePr/>
          <p:nvPr>
            <p:extLst>
              <p:ext uri="{D42A27DB-BD31-4B8C-83A1-F6EECF244321}">
                <p14:modId xmlns:p14="http://schemas.microsoft.com/office/powerpoint/2010/main" val="3737429474"/>
              </p:ext>
            </p:extLst>
          </p:nvPr>
        </p:nvGraphicFramePr>
        <p:xfrm>
          <a:off x="1176668" y="747827"/>
          <a:ext cx="5803797" cy="13503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3709498617"/>
              </p:ext>
            </p:extLst>
          </p:nvPr>
        </p:nvGraphicFramePr>
        <p:xfrm>
          <a:off x="1057765" y="2253298"/>
          <a:ext cx="6182548" cy="25082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Up-Down Arrow 7"/>
          <p:cNvSpPr/>
          <p:nvPr/>
        </p:nvSpPr>
        <p:spPr bwMode="auto">
          <a:xfrm>
            <a:off x="6980465" y="2295072"/>
            <a:ext cx="1069520" cy="2415721"/>
          </a:xfrm>
          <a:prstGeom prst="upDownArrow">
            <a:avLst/>
          </a:prstGeom>
          <a:solidFill>
            <a:schemeClr val="accent1">
              <a:lumMod val="90000"/>
            </a:schemeClr>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68580" tIns="34290" rIns="68580" bIns="34290" numCol="1" rtlCol="0" anchor="ctr" anchorCtr="0" compatLnSpc="1">
            <a:prstTxWarp prst="textNoShape">
              <a:avLst/>
            </a:prstTxWarp>
          </a:bodyPr>
          <a:lstStyle/>
          <a:p>
            <a:pPr algn="r" defTabSz="685800" fontAlgn="base">
              <a:spcBef>
                <a:spcPct val="0"/>
              </a:spcBef>
              <a:spcAft>
                <a:spcPct val="0"/>
              </a:spcAft>
            </a:pPr>
            <a:endParaRPr lang="en-US" sz="1575" b="1" dirty="0">
              <a:solidFill>
                <a:srgbClr val="00468C"/>
              </a:solidFill>
              <a:latin typeface="Arial" charset="0"/>
            </a:endParaRPr>
          </a:p>
        </p:txBody>
      </p:sp>
      <p:sp>
        <p:nvSpPr>
          <p:cNvPr id="9" name="TextBox 8"/>
          <p:cNvSpPr txBox="1"/>
          <p:nvPr/>
        </p:nvSpPr>
        <p:spPr>
          <a:xfrm rot="5400000">
            <a:off x="6528874" y="3364531"/>
            <a:ext cx="2036872" cy="369332"/>
          </a:xfrm>
          <a:prstGeom prst="rect">
            <a:avLst/>
          </a:prstGeom>
          <a:noFill/>
        </p:spPr>
        <p:txBody>
          <a:bodyPr wrap="square" rtlCol="0">
            <a:spAutoFit/>
          </a:bodyPr>
          <a:lstStyle/>
          <a:p>
            <a:pPr algn="ctr"/>
            <a:r>
              <a:rPr lang="en-US" dirty="0">
                <a:latin typeface="PF Square Sans Pro" charset="0"/>
                <a:ea typeface="PF Square Sans Pro" charset="0"/>
                <a:cs typeface="PF Square Sans Pro" charset="0"/>
              </a:rPr>
              <a:t>Climate Indicators</a:t>
            </a:r>
          </a:p>
        </p:txBody>
      </p:sp>
      <p:sp>
        <p:nvSpPr>
          <p:cNvPr id="10" name="TextBox 9"/>
          <p:cNvSpPr txBox="1"/>
          <p:nvPr/>
        </p:nvSpPr>
        <p:spPr>
          <a:xfrm>
            <a:off x="6652260" y="747826"/>
            <a:ext cx="328205" cy="300082"/>
          </a:xfrm>
          <a:prstGeom prst="rect">
            <a:avLst/>
          </a:prstGeom>
          <a:solidFill>
            <a:srgbClr val="00B050"/>
          </a:solidFill>
        </p:spPr>
        <p:txBody>
          <a:bodyPr wrap="square" rtlCol="0">
            <a:spAutoFit/>
          </a:bodyPr>
          <a:lstStyle/>
          <a:p>
            <a:endParaRPr lang="en-US" sz="1350" dirty="0"/>
          </a:p>
        </p:txBody>
      </p:sp>
      <p:sp>
        <p:nvSpPr>
          <p:cNvPr id="11" name="TextBox 10"/>
          <p:cNvSpPr txBox="1"/>
          <p:nvPr/>
        </p:nvSpPr>
        <p:spPr>
          <a:xfrm>
            <a:off x="6652260" y="1119277"/>
            <a:ext cx="328205" cy="300082"/>
          </a:xfrm>
          <a:prstGeom prst="rect">
            <a:avLst/>
          </a:prstGeom>
          <a:solidFill>
            <a:srgbClr val="344478"/>
          </a:solidFill>
        </p:spPr>
        <p:txBody>
          <a:bodyPr wrap="square" rtlCol="0">
            <a:spAutoFit/>
          </a:bodyPr>
          <a:lstStyle/>
          <a:p>
            <a:endParaRPr lang="en-US" sz="1350" dirty="0"/>
          </a:p>
        </p:txBody>
      </p:sp>
      <p:sp>
        <p:nvSpPr>
          <p:cNvPr id="12" name="TextBox 11"/>
          <p:cNvSpPr txBox="1"/>
          <p:nvPr/>
        </p:nvSpPr>
        <p:spPr>
          <a:xfrm>
            <a:off x="6652260" y="1534421"/>
            <a:ext cx="328205" cy="300082"/>
          </a:xfrm>
          <a:prstGeom prst="rect">
            <a:avLst/>
          </a:prstGeom>
          <a:solidFill>
            <a:srgbClr val="FF0000"/>
          </a:solidFill>
        </p:spPr>
        <p:txBody>
          <a:bodyPr wrap="square" rtlCol="0">
            <a:spAutoFit/>
          </a:bodyPr>
          <a:lstStyle/>
          <a:p>
            <a:endParaRPr lang="en-US" sz="1350" dirty="0"/>
          </a:p>
        </p:txBody>
      </p:sp>
      <p:sp>
        <p:nvSpPr>
          <p:cNvPr id="13" name="TextBox 12"/>
          <p:cNvSpPr txBox="1"/>
          <p:nvPr/>
        </p:nvSpPr>
        <p:spPr>
          <a:xfrm>
            <a:off x="7031307" y="784277"/>
            <a:ext cx="1050288" cy="253916"/>
          </a:xfrm>
          <a:prstGeom prst="rect">
            <a:avLst/>
          </a:prstGeom>
          <a:noFill/>
        </p:spPr>
        <p:txBody>
          <a:bodyPr wrap="none" rtlCol="0">
            <a:spAutoFit/>
          </a:bodyPr>
          <a:lstStyle/>
          <a:p>
            <a:pPr algn="l"/>
            <a:r>
              <a:rPr lang="en-US" sz="1050" b="1" dirty="0">
                <a:solidFill>
                  <a:srgbClr val="00B050"/>
                </a:solidFill>
              </a:rPr>
              <a:t>Action engaged</a:t>
            </a:r>
          </a:p>
        </p:txBody>
      </p:sp>
      <p:sp>
        <p:nvSpPr>
          <p:cNvPr id="14" name="TextBox 13"/>
          <p:cNvSpPr txBox="1"/>
          <p:nvPr/>
        </p:nvSpPr>
        <p:spPr>
          <a:xfrm>
            <a:off x="7033746" y="1071751"/>
            <a:ext cx="1066318" cy="415498"/>
          </a:xfrm>
          <a:prstGeom prst="rect">
            <a:avLst/>
          </a:prstGeom>
          <a:noFill/>
        </p:spPr>
        <p:txBody>
          <a:bodyPr wrap="none" rtlCol="0">
            <a:spAutoFit/>
          </a:bodyPr>
          <a:lstStyle/>
          <a:p>
            <a:pPr algn="l"/>
            <a:r>
              <a:rPr lang="en-US" sz="1050" b="1" dirty="0">
                <a:solidFill>
                  <a:srgbClr val="344478"/>
                </a:solidFill>
              </a:rPr>
              <a:t>In preparation</a:t>
            </a:r>
          </a:p>
          <a:p>
            <a:pPr algn="l"/>
            <a:r>
              <a:rPr lang="en-US" sz="1050" b="1" dirty="0">
                <a:solidFill>
                  <a:srgbClr val="344478"/>
                </a:solidFill>
              </a:rPr>
              <a:t> (PIN or ITT out)</a:t>
            </a:r>
          </a:p>
        </p:txBody>
      </p:sp>
      <p:sp>
        <p:nvSpPr>
          <p:cNvPr id="15" name="TextBox 14"/>
          <p:cNvSpPr txBox="1"/>
          <p:nvPr/>
        </p:nvSpPr>
        <p:spPr>
          <a:xfrm>
            <a:off x="7031308" y="1570871"/>
            <a:ext cx="822661" cy="253916"/>
          </a:xfrm>
          <a:prstGeom prst="rect">
            <a:avLst/>
          </a:prstGeom>
          <a:noFill/>
        </p:spPr>
        <p:txBody>
          <a:bodyPr wrap="none" rtlCol="0">
            <a:spAutoFit/>
          </a:bodyPr>
          <a:lstStyle/>
          <a:p>
            <a:pPr algn="l"/>
            <a:r>
              <a:rPr lang="en-US" sz="1050" b="1">
                <a:solidFill>
                  <a:srgbClr val="FF0000"/>
                </a:solidFill>
              </a:rPr>
              <a:t>Not started</a:t>
            </a:r>
          </a:p>
        </p:txBody>
      </p:sp>
    </p:spTree>
    <p:extLst>
      <p:ext uri="{BB962C8B-B14F-4D97-AF65-F5344CB8AC3E}">
        <p14:creationId xmlns:p14="http://schemas.microsoft.com/office/powerpoint/2010/main" val="1302543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ECV products for CDS</a:t>
            </a:r>
          </a:p>
        </p:txBody>
      </p:sp>
      <p:sp>
        <p:nvSpPr>
          <p:cNvPr id="2" name="Content Placeholder 1"/>
          <p:cNvSpPr>
            <a:spLocks noGrp="1"/>
          </p:cNvSpPr>
          <p:nvPr>
            <p:ph idx="4294967295"/>
          </p:nvPr>
        </p:nvSpPr>
        <p:spPr>
          <a:xfrm>
            <a:off x="862329" y="771550"/>
            <a:ext cx="8021637" cy="1080145"/>
          </a:xfrm>
        </p:spPr>
        <p:txBody>
          <a:bodyPr>
            <a:normAutofit/>
          </a:bodyPr>
          <a:lstStyle/>
          <a:p>
            <a:pPr marL="342900" lvl="1" indent="-342900">
              <a:buFont typeface="Arial" panose="020B0604020202020204" pitchFamily="34" charset="0"/>
              <a:buChar char="•"/>
            </a:pPr>
            <a:r>
              <a:rPr lang="en-GB" dirty="0"/>
              <a:t>Initial set of ~ 30 ECVs planned for stages II and III </a:t>
            </a:r>
          </a:p>
          <a:p>
            <a:pPr marL="342900" lvl="1" indent="-342900">
              <a:buFont typeface="Arial" panose="020B0604020202020204" pitchFamily="34" charset="0"/>
              <a:buChar char="•"/>
            </a:pPr>
            <a:r>
              <a:rPr lang="en-GB" dirty="0"/>
              <a:t>Products will become available via the CDS during 2017/2018</a:t>
            </a:r>
          </a:p>
          <a:p>
            <a:pPr marL="342900" lvl="1" indent="-342900">
              <a:buFont typeface="Arial" panose="020B0604020202020204" pitchFamily="34" charset="0"/>
              <a:buChar char="•"/>
            </a:pPr>
            <a:r>
              <a:rPr lang="en-GB" dirty="0"/>
              <a:t>Additional/alternative ECV products to follow (e.g. NOAA CDRs, GPCP, </a:t>
            </a:r>
            <a:r>
              <a:rPr lang="mr-IN" dirty="0"/>
              <a:t>…</a:t>
            </a:r>
            <a:r>
              <a:rPr lang="en-US" dirty="0"/>
              <a:t>)</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923234301"/>
              </p:ext>
            </p:extLst>
          </p:nvPr>
        </p:nvGraphicFramePr>
        <p:xfrm>
          <a:off x="867704" y="1923678"/>
          <a:ext cx="7664737" cy="2687320"/>
        </p:xfrm>
        <a:graphic>
          <a:graphicData uri="http://schemas.openxmlformats.org/drawingml/2006/table">
            <a:tbl>
              <a:tblPr bandRow="1">
                <a:tableStyleId>{5C22544A-7EE6-4342-B048-85BDC9FD1C3A}</a:tableStyleId>
              </a:tblPr>
              <a:tblGrid>
                <a:gridCol w="1040000">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gridCol w="2592288">
                  <a:extLst>
                    <a:ext uri="{9D8B030D-6E8A-4147-A177-3AD203B41FA5}">
                      <a16:colId xmlns:a16="http://schemas.microsoft.com/office/drawing/2014/main" val="20002"/>
                    </a:ext>
                  </a:extLst>
                </a:gridCol>
                <a:gridCol w="1872209">
                  <a:extLst>
                    <a:ext uri="{9D8B030D-6E8A-4147-A177-3AD203B41FA5}">
                      <a16:colId xmlns:a16="http://schemas.microsoft.com/office/drawing/2014/main" val="20003"/>
                    </a:ext>
                  </a:extLst>
                </a:gridCol>
              </a:tblGrid>
              <a:tr h="370840">
                <a:tc>
                  <a:txBody>
                    <a:bodyPr/>
                    <a:lstStyle/>
                    <a:p>
                      <a:r>
                        <a:rPr lang="en-US" sz="1600" dirty="0">
                          <a:solidFill>
                            <a:schemeClr val="bg1"/>
                          </a:solidFill>
                        </a:rPr>
                        <a:t>C3S_312a</a:t>
                      </a:r>
                    </a:p>
                  </a:txBody>
                  <a:tcPr>
                    <a:solidFill>
                      <a:srgbClr val="00B050"/>
                    </a:solidFill>
                  </a:tcPr>
                </a:tc>
                <a:tc>
                  <a:txBody>
                    <a:bodyPr/>
                    <a:lstStyle/>
                    <a:p>
                      <a:r>
                        <a:rPr lang="en-US" sz="1600" dirty="0">
                          <a:solidFill>
                            <a:schemeClr val="bg1"/>
                          </a:solidFill>
                        </a:rPr>
                        <a:t>ECV</a:t>
                      </a:r>
                      <a:r>
                        <a:rPr lang="en-US" sz="1600" baseline="0" dirty="0">
                          <a:solidFill>
                            <a:schemeClr val="bg1"/>
                          </a:solidFill>
                        </a:rPr>
                        <a:t> products from observations</a:t>
                      </a:r>
                      <a:endParaRPr lang="en-US" sz="1600" dirty="0">
                        <a:solidFill>
                          <a:schemeClr val="bg1"/>
                        </a:solidFill>
                      </a:endParaRPr>
                    </a:p>
                  </a:txBody>
                  <a:tcPr>
                    <a:solidFill>
                      <a:srgbClr val="00B050"/>
                    </a:solidFill>
                  </a:tcPr>
                </a:tc>
                <a:tc>
                  <a:txBody>
                    <a:bodyPr/>
                    <a:lstStyle/>
                    <a:p>
                      <a:r>
                        <a:rPr lang="en-US" sz="1600" dirty="0">
                          <a:solidFill>
                            <a:schemeClr val="bg1"/>
                          </a:solidFill>
                        </a:rPr>
                        <a:t>9 contracts,</a:t>
                      </a:r>
                      <a:r>
                        <a:rPr lang="en-US" sz="1600" baseline="0" dirty="0">
                          <a:solidFill>
                            <a:schemeClr val="bg1"/>
                          </a:solidFill>
                        </a:rPr>
                        <a:t> 12 ECVs</a:t>
                      </a:r>
                      <a:endParaRPr lang="en-US" sz="1600" dirty="0">
                        <a:solidFill>
                          <a:schemeClr val="bg1"/>
                        </a:solidFill>
                      </a:endParaRPr>
                    </a:p>
                  </a:txBody>
                  <a:tcPr>
                    <a:solidFill>
                      <a:srgbClr val="00B050"/>
                    </a:solidFill>
                  </a:tcPr>
                </a:tc>
                <a:tc>
                  <a:txBody>
                    <a:bodyPr/>
                    <a:lstStyle/>
                    <a:p>
                      <a:r>
                        <a:rPr lang="en-US" sz="1600" dirty="0">
                          <a:solidFill>
                            <a:schemeClr val="bg1"/>
                          </a:solidFill>
                        </a:rPr>
                        <a:t>Started 2016Q4</a:t>
                      </a:r>
                    </a:p>
                  </a:txBody>
                  <a:tcPr>
                    <a:solidFill>
                      <a:srgbClr val="00B050"/>
                    </a:solidFill>
                  </a:tcPr>
                </a:tc>
                <a:extLst>
                  <a:ext uri="{0D108BD9-81ED-4DB2-BD59-A6C34878D82A}">
                    <a16:rowId xmlns:a16="http://schemas.microsoft.com/office/drawing/2014/main" val="10000"/>
                  </a:ext>
                </a:extLst>
              </a:tr>
              <a:tr h="370840">
                <a:tc>
                  <a:txBody>
                    <a:bodyPr/>
                    <a:lstStyle/>
                    <a:p>
                      <a:r>
                        <a:rPr lang="en-US" sz="1600" dirty="0">
                          <a:solidFill>
                            <a:schemeClr val="bg1"/>
                          </a:solidFill>
                        </a:rPr>
                        <a:t>C3S_311a</a:t>
                      </a:r>
                    </a:p>
                  </a:txBody>
                  <a:tcPr>
                    <a:solidFill>
                      <a:srgbClr val="00B050"/>
                    </a:solidFill>
                  </a:tcPr>
                </a:tc>
                <a:tc>
                  <a:txBody>
                    <a:bodyPr/>
                    <a:lstStyle/>
                    <a:p>
                      <a:r>
                        <a:rPr lang="en-US" sz="1600" dirty="0">
                          <a:solidFill>
                            <a:schemeClr val="bg1"/>
                          </a:solidFill>
                        </a:rPr>
                        <a:t>In situ observations (Lot 4)</a:t>
                      </a:r>
                    </a:p>
                  </a:txBody>
                  <a:tcPr>
                    <a:solidFill>
                      <a:srgbClr val="00B050"/>
                    </a:solidFill>
                  </a:tcPr>
                </a:tc>
                <a:tc>
                  <a:txBody>
                    <a:bodyPr/>
                    <a:lstStyle/>
                    <a:p>
                      <a:r>
                        <a:rPr lang="en-US" sz="1600" dirty="0">
                          <a:solidFill>
                            <a:schemeClr val="bg1"/>
                          </a:solidFill>
                        </a:rPr>
                        <a:t>High-resolution ECV products</a:t>
                      </a:r>
                      <a:r>
                        <a:rPr lang="en-US" sz="1600" baseline="0" dirty="0">
                          <a:solidFill>
                            <a:schemeClr val="bg1"/>
                          </a:solidFill>
                        </a:rPr>
                        <a:t> for Europe</a:t>
                      </a:r>
                      <a:endParaRPr lang="en-US" sz="1600" dirty="0">
                        <a:solidFill>
                          <a:schemeClr val="bg1"/>
                        </a:solidFill>
                      </a:endParaRPr>
                    </a:p>
                  </a:txBody>
                  <a:tcPr>
                    <a:solidFill>
                      <a:srgbClr val="00B050"/>
                    </a:solidFill>
                  </a:tcPr>
                </a:tc>
                <a:tc>
                  <a:txBody>
                    <a:bodyPr/>
                    <a:lstStyle/>
                    <a:p>
                      <a:r>
                        <a:rPr lang="en-US" sz="1600" baseline="0" dirty="0">
                          <a:solidFill>
                            <a:schemeClr val="bg1"/>
                          </a:solidFill>
                        </a:rPr>
                        <a:t>Started 2017Q1</a:t>
                      </a:r>
                      <a:endParaRPr lang="en-US" sz="1600" dirty="0">
                        <a:solidFill>
                          <a:schemeClr val="bg1"/>
                        </a:solidFill>
                      </a:endParaRPr>
                    </a:p>
                  </a:txBody>
                  <a:tcPr>
                    <a:solidFill>
                      <a:srgbClr val="00B050"/>
                    </a:solidFill>
                  </a:tcPr>
                </a:tc>
                <a:extLst>
                  <a:ext uri="{0D108BD9-81ED-4DB2-BD59-A6C34878D82A}">
                    <a16:rowId xmlns:a16="http://schemas.microsoft.com/office/drawing/2014/main" val="10001"/>
                  </a:ext>
                </a:extLst>
              </a:tr>
              <a:tr h="370840">
                <a:tc>
                  <a:txBody>
                    <a:bodyPr/>
                    <a:lstStyle/>
                    <a:p>
                      <a:r>
                        <a:rPr lang="en-US" sz="1600" dirty="0">
                          <a:solidFill>
                            <a:srgbClr val="FFFF00"/>
                          </a:solidFill>
                        </a:rPr>
                        <a:t>C3S_312b</a:t>
                      </a:r>
                    </a:p>
                  </a:txBody>
                  <a:tcPr>
                    <a:solidFill>
                      <a:srgbClr val="0070C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rgbClr val="FFFF00"/>
                          </a:solidFill>
                        </a:rPr>
                        <a:t>ECV</a:t>
                      </a:r>
                      <a:r>
                        <a:rPr lang="en-US" sz="1600" baseline="0" dirty="0">
                          <a:solidFill>
                            <a:srgbClr val="FFFF00"/>
                          </a:solidFill>
                        </a:rPr>
                        <a:t> products from observations</a:t>
                      </a:r>
                      <a:endParaRPr lang="en-US" sz="1600" dirty="0">
                        <a:solidFill>
                          <a:srgbClr val="FFFF00"/>
                        </a:solidFill>
                      </a:endParaRPr>
                    </a:p>
                  </a:txBody>
                  <a:tcPr>
                    <a:solidFill>
                      <a:srgbClr val="0070C0"/>
                    </a:solidFill>
                  </a:tcPr>
                </a:tc>
                <a:tc>
                  <a:txBody>
                    <a:bodyPr/>
                    <a:lstStyle/>
                    <a:p>
                      <a:r>
                        <a:rPr lang="en-US" sz="1600" dirty="0">
                          <a:solidFill>
                            <a:srgbClr val="FFFF00"/>
                          </a:solidFill>
                        </a:rPr>
                        <a:t>Additional 8-10 ECVs </a:t>
                      </a:r>
                    </a:p>
                  </a:txBody>
                  <a:tcPr>
                    <a:solidFill>
                      <a:srgbClr val="0070C0"/>
                    </a:solidFill>
                  </a:tcPr>
                </a:tc>
                <a:tc>
                  <a:txBody>
                    <a:bodyPr/>
                    <a:lstStyle/>
                    <a:p>
                      <a:r>
                        <a:rPr lang="en-US" sz="1600">
                          <a:solidFill>
                            <a:srgbClr val="FFFF00"/>
                          </a:solidFill>
                        </a:rPr>
                        <a:t>ITT</a:t>
                      </a:r>
                      <a:r>
                        <a:rPr lang="en-US" sz="1600" baseline="0">
                          <a:solidFill>
                            <a:srgbClr val="FFFF00"/>
                          </a:solidFill>
                        </a:rPr>
                        <a:t> in preparation</a:t>
                      </a:r>
                      <a:endParaRPr lang="en-US" sz="1600" dirty="0">
                        <a:solidFill>
                          <a:srgbClr val="FFFF00"/>
                        </a:solidFill>
                      </a:endParaRPr>
                    </a:p>
                  </a:txBody>
                  <a:tcPr>
                    <a:solidFill>
                      <a:srgbClr val="0070C0"/>
                    </a:solidFill>
                  </a:tcPr>
                </a:tc>
                <a:extLst>
                  <a:ext uri="{0D108BD9-81ED-4DB2-BD59-A6C34878D82A}">
                    <a16:rowId xmlns:a16="http://schemas.microsoft.com/office/drawing/2014/main" val="10002"/>
                  </a:ext>
                </a:extLst>
              </a:tr>
              <a:tr h="370840">
                <a:tc>
                  <a:txBody>
                    <a:bodyPr/>
                    <a:lstStyle/>
                    <a:p>
                      <a:r>
                        <a:rPr lang="en-US" sz="1600" dirty="0">
                          <a:solidFill>
                            <a:schemeClr val="bg1"/>
                          </a:solidFill>
                        </a:rPr>
                        <a:t>ERA5</a:t>
                      </a:r>
                    </a:p>
                  </a:txBody>
                  <a:tcPr>
                    <a:solidFill>
                      <a:srgbClr val="00B050"/>
                    </a:solidFill>
                  </a:tcPr>
                </a:tc>
                <a:tc>
                  <a:txBody>
                    <a:bodyPr/>
                    <a:lstStyle/>
                    <a:p>
                      <a:r>
                        <a:rPr lang="en-US" sz="1600" dirty="0">
                          <a:solidFill>
                            <a:schemeClr val="bg1"/>
                          </a:solidFill>
                        </a:rPr>
                        <a:t>Global atmospheric reanalysis</a:t>
                      </a:r>
                    </a:p>
                  </a:txBody>
                  <a:tcPr>
                    <a:solidFill>
                      <a:srgbClr val="00B050"/>
                    </a:solidFill>
                  </a:tcPr>
                </a:tc>
                <a:tc>
                  <a:txBody>
                    <a:bodyPr/>
                    <a:lstStyle/>
                    <a:p>
                      <a:r>
                        <a:rPr lang="en-US" sz="1600" dirty="0">
                          <a:solidFill>
                            <a:schemeClr val="bg1"/>
                          </a:solidFill>
                        </a:rPr>
                        <a:t>Atmosphere, land, sea state</a:t>
                      </a:r>
                    </a:p>
                  </a:txBody>
                  <a:tcPr>
                    <a:solidFill>
                      <a:srgbClr val="00B050"/>
                    </a:solidFill>
                  </a:tcPr>
                </a:tc>
                <a:tc>
                  <a:txBody>
                    <a:bodyPr/>
                    <a:lstStyle/>
                    <a:p>
                      <a:r>
                        <a:rPr lang="en-US" sz="1600" dirty="0">
                          <a:solidFill>
                            <a:schemeClr val="bg1"/>
                          </a:solidFill>
                        </a:rPr>
                        <a:t>Started 2016Q1</a:t>
                      </a:r>
                    </a:p>
                  </a:txBody>
                  <a:tcPr>
                    <a:solidFill>
                      <a:srgbClr val="00B050"/>
                    </a:solidFill>
                  </a:tcPr>
                </a:tc>
                <a:extLst>
                  <a:ext uri="{0D108BD9-81ED-4DB2-BD59-A6C34878D82A}">
                    <a16:rowId xmlns:a16="http://schemas.microsoft.com/office/drawing/2014/main" val="10003"/>
                  </a:ext>
                </a:extLst>
              </a:tr>
              <a:tr h="370840">
                <a:tc>
                  <a:txBody>
                    <a:bodyPr/>
                    <a:lstStyle/>
                    <a:p>
                      <a:r>
                        <a:rPr lang="en-US" sz="1600" dirty="0">
                          <a:solidFill>
                            <a:schemeClr val="bg1"/>
                          </a:solidFill>
                        </a:rPr>
                        <a:t>ORA5</a:t>
                      </a:r>
                      <a:endParaRPr lang="en-US" dirty="0"/>
                    </a:p>
                  </a:txBody>
                  <a:tcPr>
                    <a:solidFill>
                      <a:srgbClr val="00B050"/>
                    </a:solidFill>
                  </a:tcPr>
                </a:tc>
                <a:tc>
                  <a:txBody>
                    <a:bodyPr/>
                    <a:lstStyle/>
                    <a:p>
                      <a:r>
                        <a:rPr lang="en-US" sz="1600" dirty="0">
                          <a:solidFill>
                            <a:schemeClr val="bg1"/>
                          </a:solidFill>
                        </a:rPr>
                        <a:t>Global ocean reanalysis</a:t>
                      </a:r>
                    </a:p>
                  </a:txBody>
                  <a:tcPr>
                    <a:solidFill>
                      <a:srgbClr val="00B050"/>
                    </a:solidFill>
                  </a:tcPr>
                </a:tc>
                <a:tc>
                  <a:txBody>
                    <a:bodyPr/>
                    <a:lstStyle/>
                    <a:p>
                      <a:r>
                        <a:rPr lang="en-US" sz="1600" dirty="0">
                          <a:solidFill>
                            <a:schemeClr val="bg1"/>
                          </a:solidFill>
                        </a:rPr>
                        <a:t>Ocean, sea ice</a:t>
                      </a:r>
                    </a:p>
                  </a:txBody>
                  <a:tcPr>
                    <a:solidFill>
                      <a:srgbClr val="00B050"/>
                    </a:solidFill>
                  </a:tcPr>
                </a:tc>
                <a:tc>
                  <a:txBody>
                    <a:bodyPr/>
                    <a:lstStyle/>
                    <a:p>
                      <a:r>
                        <a:rPr lang="en-US" sz="1600" dirty="0">
                          <a:solidFill>
                            <a:schemeClr val="bg1"/>
                          </a:solidFill>
                        </a:rPr>
                        <a:t>Complete</a:t>
                      </a:r>
                    </a:p>
                  </a:txBody>
                  <a:tcPr>
                    <a:solidFill>
                      <a:srgbClr val="00B050"/>
                    </a:solidFill>
                  </a:tcPr>
                </a:tc>
                <a:extLst>
                  <a:ext uri="{0D108BD9-81ED-4DB2-BD59-A6C34878D82A}">
                    <a16:rowId xmlns:a16="http://schemas.microsoft.com/office/drawing/2014/main" val="10004"/>
                  </a:ext>
                </a:extLst>
              </a:tr>
            </a:tbl>
          </a:graphicData>
        </a:graphic>
      </p:graphicFrame>
      <p:grpSp>
        <p:nvGrpSpPr>
          <p:cNvPr id="5" name="Group 4"/>
          <p:cNvGrpSpPr/>
          <p:nvPr/>
        </p:nvGrpSpPr>
        <p:grpSpPr>
          <a:xfrm>
            <a:off x="7380312" y="692568"/>
            <a:ext cx="1582712" cy="785590"/>
            <a:chOff x="6652260" y="747826"/>
            <a:chExt cx="1582712" cy="785590"/>
          </a:xfrm>
        </p:grpSpPr>
        <p:sp>
          <p:nvSpPr>
            <p:cNvPr id="6" name="TextBox 5"/>
            <p:cNvSpPr txBox="1"/>
            <p:nvPr/>
          </p:nvSpPr>
          <p:spPr>
            <a:xfrm>
              <a:off x="6652260" y="747826"/>
              <a:ext cx="328205" cy="276999"/>
            </a:xfrm>
            <a:prstGeom prst="rect">
              <a:avLst/>
            </a:prstGeom>
            <a:solidFill>
              <a:srgbClr val="00B050"/>
            </a:solidFill>
          </p:spPr>
          <p:txBody>
            <a:bodyPr wrap="square" rtlCol="0">
              <a:spAutoFit/>
            </a:bodyPr>
            <a:lstStyle/>
            <a:p>
              <a:endParaRPr lang="en-US" sz="1200" dirty="0"/>
            </a:p>
          </p:txBody>
        </p:sp>
        <p:sp>
          <p:nvSpPr>
            <p:cNvPr id="7" name="TextBox 6"/>
            <p:cNvSpPr txBox="1"/>
            <p:nvPr/>
          </p:nvSpPr>
          <p:spPr>
            <a:xfrm>
              <a:off x="6652260" y="1119277"/>
              <a:ext cx="328205" cy="276999"/>
            </a:xfrm>
            <a:prstGeom prst="rect">
              <a:avLst/>
            </a:prstGeom>
            <a:solidFill>
              <a:srgbClr val="344478"/>
            </a:solidFill>
          </p:spPr>
          <p:txBody>
            <a:bodyPr wrap="square" rtlCol="0">
              <a:spAutoFit/>
            </a:bodyPr>
            <a:lstStyle/>
            <a:p>
              <a:endParaRPr lang="en-US" sz="1200" dirty="0"/>
            </a:p>
          </p:txBody>
        </p:sp>
        <p:sp>
          <p:nvSpPr>
            <p:cNvPr id="8" name="TextBox 7"/>
            <p:cNvSpPr txBox="1"/>
            <p:nvPr/>
          </p:nvSpPr>
          <p:spPr>
            <a:xfrm>
              <a:off x="7031307" y="784277"/>
              <a:ext cx="1174360" cy="276999"/>
            </a:xfrm>
            <a:prstGeom prst="rect">
              <a:avLst/>
            </a:prstGeom>
            <a:noFill/>
          </p:spPr>
          <p:txBody>
            <a:bodyPr wrap="none" rtlCol="0">
              <a:spAutoFit/>
            </a:bodyPr>
            <a:lstStyle/>
            <a:p>
              <a:pPr algn="l"/>
              <a:r>
                <a:rPr lang="en-US" sz="1200" b="1" dirty="0">
                  <a:solidFill>
                    <a:srgbClr val="00B050"/>
                  </a:solidFill>
                </a:rPr>
                <a:t>Action engaged</a:t>
              </a:r>
            </a:p>
          </p:txBody>
        </p:sp>
        <p:sp>
          <p:nvSpPr>
            <p:cNvPr id="9" name="TextBox 8"/>
            <p:cNvSpPr txBox="1"/>
            <p:nvPr/>
          </p:nvSpPr>
          <p:spPr>
            <a:xfrm>
              <a:off x="7033746" y="1071751"/>
              <a:ext cx="1201226" cy="461665"/>
            </a:xfrm>
            <a:prstGeom prst="rect">
              <a:avLst/>
            </a:prstGeom>
            <a:noFill/>
          </p:spPr>
          <p:txBody>
            <a:bodyPr wrap="none" rtlCol="0">
              <a:spAutoFit/>
            </a:bodyPr>
            <a:lstStyle/>
            <a:p>
              <a:pPr algn="l"/>
              <a:r>
                <a:rPr lang="en-US" sz="1200" b="1" dirty="0">
                  <a:solidFill>
                    <a:srgbClr val="344478"/>
                  </a:solidFill>
                </a:rPr>
                <a:t>In preparation</a:t>
              </a:r>
            </a:p>
            <a:p>
              <a:pPr algn="l"/>
              <a:r>
                <a:rPr lang="en-US" sz="1200" b="1" dirty="0">
                  <a:solidFill>
                    <a:srgbClr val="344478"/>
                  </a:solidFill>
                </a:rPr>
                <a:t> (PIN or ITT out)</a:t>
              </a:r>
            </a:p>
          </p:txBody>
        </p:sp>
      </p:grpSp>
    </p:spTree>
    <p:extLst>
      <p:ext uri="{BB962C8B-B14F-4D97-AF65-F5344CB8AC3E}">
        <p14:creationId xmlns:p14="http://schemas.microsoft.com/office/powerpoint/2010/main" val="3652153117"/>
      </p:ext>
    </p:extLst>
  </p:cSld>
  <p:clrMapOvr>
    <a:masterClrMapping/>
  </p:clrMapOvr>
</p:sld>
</file>

<file path=ppt/theme/theme1.xml><?xml version="1.0" encoding="utf-8"?>
<a:theme xmlns:a="http://schemas.openxmlformats.org/drawingml/2006/main" name="Data Access">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In situ">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2_C3S text pag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2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3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4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5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6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7_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New Powerpoint Template">
  <a:themeElements>
    <a:clrScheme name="New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ew Powerpoint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rgbClr val="00468C"/>
            </a:solidFill>
            <a:effectLst/>
            <a:latin typeface="Arial" charset="0"/>
          </a:defRPr>
        </a:defPPr>
      </a:lstStyle>
    </a:spDef>
    <a:lnDef>
      <a:spPr bwMode="auto">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lnDef>
  </a:objectDefaults>
  <a:extraClrSchemeLst>
    <a:extraClrScheme>
      <a:clrScheme name="New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Powerpoi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ar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1_New Powerpoint Template">
  <a:themeElements>
    <a:clrScheme name="New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ew Powerpoint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rgbClr val="00468C"/>
            </a:solidFill>
            <a:effectLst/>
            <a:latin typeface="Arial" charset="0"/>
          </a:defRPr>
        </a:defPPr>
      </a:lstStyle>
    </a:spDef>
    <a:lnDef>
      <a:spPr bwMode="auto">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lnDef>
  </a:objectDefaults>
  <a:extraClrSchemeLst>
    <a:extraClrScheme>
      <a:clrScheme name="New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Powerpoi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_New Powerpoint Template">
  <a:themeElements>
    <a:clrScheme name="New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ew Powerpoint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rgbClr val="00468C"/>
            </a:solidFill>
            <a:effectLst/>
            <a:latin typeface="Arial" charset="0"/>
          </a:defRPr>
        </a:defPPr>
      </a:lstStyle>
    </a:spDef>
    <a:lnDef>
      <a:spPr bwMode="auto">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a:spPr>
      <a:bodyPr/>
      <a:lstStyle/>
    </a:lnDef>
  </a:objectDefaults>
  <a:extraClrSchemeLst>
    <a:extraClrScheme>
      <a:clrScheme name="New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Powerpoi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mergency">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Atmosphere">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ecurity">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Space component">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User Uptake">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2939</Words>
  <Application>Microsoft Office PowerPoint</Application>
  <PresentationFormat>On-screen Show (16:9)</PresentationFormat>
  <Paragraphs>377</Paragraphs>
  <Slides>27</Slides>
  <Notes>16</Notes>
  <HiddenSlides>0</HiddenSlides>
  <MMClips>0</MMClips>
  <ScaleCrop>false</ScaleCrop>
  <HeadingPairs>
    <vt:vector size="6" baseType="variant">
      <vt:variant>
        <vt:lpstr>Fonts Used</vt:lpstr>
      </vt:variant>
      <vt:variant>
        <vt:i4>11</vt:i4>
      </vt:variant>
      <vt:variant>
        <vt:lpstr>Theme</vt:lpstr>
      </vt:variant>
      <vt:variant>
        <vt:i4>21</vt:i4>
      </vt:variant>
      <vt:variant>
        <vt:lpstr>Slide Titles</vt:lpstr>
      </vt:variant>
      <vt:variant>
        <vt:i4>27</vt:i4>
      </vt:variant>
    </vt:vector>
  </HeadingPairs>
  <TitlesOfParts>
    <vt:vector size="59" baseType="lpstr">
      <vt:lpstr>Arial</vt:lpstr>
      <vt:lpstr>Calibri</vt:lpstr>
      <vt:lpstr>Calibri Light</vt:lpstr>
      <vt:lpstr>Helvetica</vt:lpstr>
      <vt:lpstr>Lucida Grande</vt:lpstr>
      <vt:lpstr>PF Square Sans Pro</vt:lpstr>
      <vt:lpstr>StarSymbol</vt:lpstr>
      <vt:lpstr>Symbol</vt:lpstr>
      <vt:lpstr>Trebuchet MS</vt:lpstr>
      <vt:lpstr>Verdana</vt:lpstr>
      <vt:lpstr>Wingdings</vt:lpstr>
      <vt:lpstr>Data Access</vt:lpstr>
      <vt:lpstr>Marine</vt:lpstr>
      <vt:lpstr>Land</vt:lpstr>
      <vt:lpstr>Emergency</vt:lpstr>
      <vt:lpstr>Atmosphere</vt:lpstr>
      <vt:lpstr>Climate Change</vt:lpstr>
      <vt:lpstr>Security</vt:lpstr>
      <vt:lpstr>Space component</vt:lpstr>
      <vt:lpstr>User Uptake</vt:lpstr>
      <vt:lpstr>In situ</vt:lpstr>
      <vt:lpstr>2_C3S text pages</vt:lpstr>
      <vt:lpstr>1_Climate Change</vt:lpstr>
      <vt:lpstr>2_Climate Change</vt:lpstr>
      <vt:lpstr>3_Climate Change</vt:lpstr>
      <vt:lpstr>4_Climate Change</vt:lpstr>
      <vt:lpstr>5_Climate Change</vt:lpstr>
      <vt:lpstr>6_Climate Change</vt:lpstr>
      <vt:lpstr>7_Climate Change</vt:lpstr>
      <vt:lpstr>New Powerpoint Template</vt:lpstr>
      <vt:lpstr>1_New Powerpoint Template</vt:lpstr>
      <vt:lpstr>2_New Powerpoint Template</vt:lpstr>
      <vt:lpstr>Copernicus  Atmosphere      Monitoring  Service </vt:lpstr>
      <vt:lpstr>PowerPoint Presentation</vt:lpstr>
      <vt:lpstr>PowerPoint Presentation</vt:lpstr>
      <vt:lpstr>PowerPoint Presentation</vt:lpstr>
      <vt:lpstr>PowerPoint Presentation</vt:lpstr>
      <vt:lpstr>PowerPoint Presentation</vt:lpstr>
      <vt:lpstr>C3S in a nutshell</vt:lpstr>
      <vt:lpstr>Climate Data Store content</vt:lpstr>
      <vt:lpstr>ECV products for CDS</vt:lpstr>
      <vt:lpstr>PowerPoint Presentation</vt:lpstr>
      <vt:lpstr>Sea Ice Production Service (DMI)</vt:lpstr>
      <vt:lpstr>Sea Level Production Service (CLS)</vt:lpstr>
      <vt:lpstr>SST CDR Production Service (TVUK)</vt:lpstr>
      <vt:lpstr>Ozone (BIRA), CO2 and CH4 (DLR) services</vt:lpstr>
      <vt:lpstr> Glaciers &amp; Ice Caps Services (Univ. Zurich)</vt:lpstr>
      <vt:lpstr>PowerPoint Presentation</vt:lpstr>
      <vt:lpstr>Climate Data Store: Reanalyses</vt:lpstr>
      <vt:lpstr>Earth surface role, observational evidence (snow)</vt:lpstr>
      <vt:lpstr>Snow representation at ECMWF</vt:lpstr>
      <vt:lpstr>Snow representation at ECMWF – Point evaluation</vt:lpstr>
      <vt:lpstr>Relative Soil &amp; Snow forecast impact</vt:lpstr>
      <vt:lpstr>Snow data assimilation at ECMWF</vt:lpstr>
      <vt:lpstr>Snow data assimilation at ECMWF</vt:lpstr>
      <vt:lpstr>Snow data assimilation at ECMWF</vt:lpstr>
      <vt:lpstr>Snow data assimilation at ECMWF</vt:lpstr>
      <vt:lpstr>Snow modeling &amp; data assimilation at ECMWF</vt:lpstr>
      <vt:lpstr>Summary</vt:lpstr>
    </vt:vector>
  </TitlesOfParts>
  <Company>GCG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Borras, Telm</dc:creator>
  <cp:lastModifiedBy>Joaquin Munoz Sabater</cp:lastModifiedBy>
  <cp:revision>356</cp:revision>
  <cp:lastPrinted>2016-12-23T14:36:49Z</cp:lastPrinted>
  <dcterms:created xsi:type="dcterms:W3CDTF">2016-08-05T07:21:09Z</dcterms:created>
  <dcterms:modified xsi:type="dcterms:W3CDTF">2022-01-12T23:06:26Z</dcterms:modified>
</cp:coreProperties>
</file>