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17" r:id="rId2"/>
    <p:sldId id="291" r:id="rId3"/>
    <p:sldId id="519" r:id="rId4"/>
    <p:sldId id="296" r:id="rId5"/>
    <p:sldId id="343" r:id="rId6"/>
    <p:sldId id="372" r:id="rId7"/>
    <p:sldId id="394" r:id="rId8"/>
    <p:sldId id="560" r:id="rId9"/>
    <p:sldId id="562" r:id="rId10"/>
    <p:sldId id="512" r:id="rId11"/>
    <p:sldId id="378" r:id="rId12"/>
    <p:sldId id="520" r:id="rId13"/>
    <p:sldId id="521" r:id="rId14"/>
    <p:sldId id="563" r:id="rId15"/>
    <p:sldId id="564" r:id="rId16"/>
  </p:sldIdLst>
  <p:sldSz cx="12188825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1F497D"/>
    <a:srgbClr val="0070C0"/>
    <a:srgbClr val="4A7EBB"/>
    <a:srgbClr val="0768B9"/>
    <a:srgbClr val="B45732"/>
    <a:srgbClr val="FFFF99"/>
    <a:srgbClr val="064E83"/>
    <a:srgbClr val="7F7F7F"/>
    <a:srgbClr val="0000FF"/>
    <a:srgbClr val="6C8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8" autoAdjust="0"/>
    <p:restoredTop sz="90845" autoAdjust="0"/>
  </p:normalViewPr>
  <p:slideViewPr>
    <p:cSldViewPr snapToGrid="0" snapToObjects="1" showGuides="1">
      <p:cViewPr varScale="1">
        <p:scale>
          <a:sx n="72" d="100"/>
          <a:sy n="72" d="100"/>
        </p:scale>
        <p:origin x="582" y="78"/>
      </p:cViewPr>
      <p:guideLst>
        <p:guide orient="horz" pos="958"/>
        <p:guide pos="4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1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8/24/2021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8/24/2021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6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5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8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6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94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13D2E-D3A0-4F6F-AC79-7DBAF3B2B39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688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D7F9E92-1512-4A48-A6DB-09152409C10E}" type="slidenum">
              <a:rPr lang="en-GB" sz="1400" b="0" strike="noStrike" spc="-1">
                <a:latin typeface="Times New Roman"/>
                <a:ea typeface="DejaVu Sans"/>
              </a:rPr>
              <a:t>9</a:t>
            </a:fld>
            <a:endParaRPr lang="en-GB" sz="1400" b="0" strike="noStrike" spc="-1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10029600" y="6350000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August 24, 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2" name="Picture 11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79946">
              <a:lnSpc>
                <a:spcPts val="2199"/>
              </a:lnSpc>
              <a:spcBef>
                <a:spcPts val="1100"/>
              </a:spcBef>
              <a:buClr>
                <a:srgbClr val="064E83"/>
              </a:buClr>
              <a:defRPr sz="1799">
                <a:solidFill>
                  <a:schemeClr val="tx1"/>
                </a:solidFill>
              </a:defRPr>
            </a:lvl1pPr>
            <a:lvl2pPr marL="629811" indent="-269919">
              <a:lnSpc>
                <a:spcPts val="1999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89703" indent="-269919">
              <a:lnSpc>
                <a:spcPts val="1799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49595" indent="-269919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09487" indent="-269919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20" y="6308259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3" y="6308259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159642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CF530B7-28F3-48BA-AB00-6953369546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7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489814-762B-40A8-8B51-04B8DBF2C6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6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2B34C5-A79E-4D67-878C-83D27F7558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24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7AD45AE7-0CDF-44F5-904D-8BDD072B41E9}"/>
              </a:ext>
            </a:extLst>
          </p:cNvPr>
          <p:cNvSpPr txBox="1">
            <a:spLocks/>
          </p:cNvSpPr>
          <p:nvPr userDrawn="1"/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502FD7-A56B-4F4C-ADFB-F27B9E939F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5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  <p:pic>
        <p:nvPicPr>
          <p:cNvPr id="3" name="Picture 2" descr="ECMWF_Master_Logo_RGB_nostrap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0" r:id="rId5"/>
    <p:sldLayoutId id="2147483671" r:id="rId6"/>
    <p:sldLayoutId id="2147483673" r:id="rId7"/>
    <p:sldLayoutId id="2147483677" r:id="rId8"/>
    <p:sldLayoutId id="2147483679" r:id="rId9"/>
    <p:sldLayoutId id="2147483681" r:id="rId10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390/rs1218294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www.mdpi.com/2072-4292/11/11/1334" TargetMode="External"/><Relationship Id="rId4" Type="http://schemas.openxmlformats.org/officeDocument/2006/relationships/hyperlink" Target="https://doi.org/10.1175/JHM-D-19-0074.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Shape 1"/>
          <p:cNvSpPr txBox="1"/>
          <p:nvPr/>
        </p:nvSpPr>
        <p:spPr>
          <a:xfrm>
            <a:off x="292631" y="2083610"/>
            <a:ext cx="11845925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GB" sz="3600" b="1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Coupled land-atmosphere data assimilation for operational NWP and reanalyses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0364" y="4410603"/>
            <a:ext cx="8348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Patricia de Rosnay, David Fairbairn, Pete Weston, Phil Browne, </a:t>
            </a:r>
          </a:p>
          <a:p>
            <a:pPr algn="ctr"/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many other colleagues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6C2D8F-BF85-4B0D-9A08-7AD0024A95F2}"/>
              </a:ext>
            </a:extLst>
          </p:cNvPr>
          <p:cNvSpPr txBox="1"/>
          <p:nvPr/>
        </p:nvSpPr>
        <p:spPr>
          <a:xfrm>
            <a:off x="3539155" y="40621"/>
            <a:ext cx="603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ECMWF-ECCC Land DA online meeting, 24 August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74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B4899-E0B6-4DC5-BA03-3822385955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7894F-9174-41DF-92F9-8CC8163353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E420E56-50F0-4871-9670-F90D2FAF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767" y="127974"/>
            <a:ext cx="11848576" cy="369332"/>
          </a:xfrm>
        </p:spPr>
        <p:txBody>
          <a:bodyPr/>
          <a:lstStyle/>
          <a:p>
            <a:r>
              <a:rPr lang="en-GB" b="1" dirty="0">
                <a:solidFill>
                  <a:srgbClr val="1F497D"/>
                </a:solidFill>
              </a:rPr>
              <a:t>Observation monitoring and quality control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ECCF63-0826-458F-A07E-26479A347FE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084" y="631050"/>
            <a:ext cx="11848577" cy="1247363"/>
          </a:xfrm>
        </p:spPr>
        <p:txBody>
          <a:bodyPr lIns="0" tIns="0" rIns="0" bIns="0" anchor="t"/>
          <a:lstStyle/>
          <a:p>
            <a:pPr indent="0">
              <a:buNone/>
            </a:pPr>
            <a:r>
              <a:rPr lang="en-GB" b="1" dirty="0"/>
              <a:t>SMOS brightness temperature operational monitoring</a:t>
            </a:r>
          </a:p>
          <a:p>
            <a:r>
              <a:rPr lang="en-GB" dirty="0"/>
              <a:t>Summer 2020: a large area of RFI (Radio Frequency Interference) contamination over South-East China</a:t>
            </a:r>
          </a:p>
          <a:p>
            <a:pPr marL="179388" indent="-179388"/>
            <a:r>
              <a:rPr lang="en-GB" dirty="0"/>
              <a:t>Improved screening does a better job of filtering it out but still not perfect</a:t>
            </a:r>
          </a:p>
          <a:p>
            <a:pPr marL="809388" lvl="1" indent="-179388"/>
            <a:r>
              <a:rPr lang="en-GB" dirty="0"/>
              <a:t>Need for further improvements in RFI filtering flags</a:t>
            </a:r>
          </a:p>
          <a:p>
            <a:pPr marL="809388" lvl="1" indent="-179388"/>
            <a:r>
              <a:rPr lang="en-GB" b="1" dirty="0"/>
              <a:t>Importance of </a:t>
            </a:r>
            <a:r>
              <a:rPr lang="en-GB" b="1" u="sng" dirty="0"/>
              <a:t>quality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EFE083-DF48-4DA7-A361-B57C4DC03042}"/>
              </a:ext>
            </a:extLst>
          </p:cNvPr>
          <p:cNvSpPr txBox="1"/>
          <p:nvPr/>
        </p:nvSpPr>
        <p:spPr>
          <a:xfrm>
            <a:off x="2007921" y="5995146"/>
            <a:ext cx="2340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Basic RFI screening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5FB1D-ABB5-475A-928C-7675B3718EA6}"/>
              </a:ext>
            </a:extLst>
          </p:cNvPr>
          <p:cNvSpPr txBox="1"/>
          <p:nvPr/>
        </p:nvSpPr>
        <p:spPr>
          <a:xfrm>
            <a:off x="6920485" y="6085799"/>
            <a:ext cx="2724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Stronger RFI screening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A311680C-7A3C-4C0A-9105-8E7B92144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122" y="2903238"/>
            <a:ext cx="4539765" cy="3066483"/>
          </a:xfrm>
          <a:prstGeom prst="rect">
            <a:avLst/>
          </a:prstGeom>
        </p:spPr>
      </p:pic>
      <p:pic>
        <p:nvPicPr>
          <p:cNvPr id="13" name="Picture 12" descr="Map&#10;&#10;Description automatically generated">
            <a:extLst>
              <a:ext uri="{FF2B5EF4-FFF2-40B4-BE49-F238E27FC236}">
                <a16:creationId xmlns:a16="http://schemas.microsoft.com/office/drawing/2014/main" id="{63F71A26-4655-4D6F-B628-C57A6741A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234" y="2903238"/>
            <a:ext cx="4539766" cy="306648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51B64D3-D91B-4C53-8CD9-E16D6364C783}"/>
              </a:ext>
            </a:extLst>
          </p:cNvPr>
          <p:cNvSpPr txBox="1">
            <a:spLocks/>
          </p:cNvSpPr>
          <p:nvPr/>
        </p:nvSpPr>
        <p:spPr>
          <a:xfrm>
            <a:off x="7292001" y="-18243"/>
            <a:ext cx="11848576" cy="369332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30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93703-1C06-40E0-BA47-F4D4DC2C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753" y="128566"/>
            <a:ext cx="5512904" cy="369332"/>
          </a:xfrm>
        </p:spPr>
        <p:txBody>
          <a:bodyPr/>
          <a:lstStyle/>
          <a:p>
            <a:r>
              <a:rPr lang="en-GB" b="1" dirty="0"/>
              <a:t>New observation implementation</a:t>
            </a:r>
            <a:br>
              <a:rPr lang="en-GB" b="1" dirty="0"/>
            </a:br>
            <a:br>
              <a:rPr lang="en-GB" b="1" dirty="0"/>
            </a:br>
            <a:r>
              <a:rPr lang="en-GB" b="1" dirty="0"/>
              <a:t>SMAP monitoring (May 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479CF-B71F-4855-AB6B-4E95EE76E73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8373" y="1778110"/>
            <a:ext cx="5512904" cy="2217747"/>
          </a:xfrm>
        </p:spPr>
        <p:txBody>
          <a:bodyPr/>
          <a:lstStyle/>
          <a:p>
            <a:pPr marL="179388" indent="-179388"/>
            <a:r>
              <a:rPr lang="en-GB" dirty="0"/>
              <a:t>Set-up operational NRT acquisition</a:t>
            </a:r>
          </a:p>
          <a:p>
            <a:pPr marL="179388" indent="-179388"/>
            <a:r>
              <a:rPr lang="en-GB" dirty="0"/>
              <a:t>Scripts suite and </a:t>
            </a:r>
            <a:r>
              <a:rPr lang="en-GB" dirty="0" err="1"/>
              <a:t>prepIFS</a:t>
            </a:r>
            <a:r>
              <a:rPr lang="en-GB" dirty="0"/>
              <a:t> changes complete</a:t>
            </a:r>
          </a:p>
          <a:p>
            <a:pPr marL="179388" indent="-179388"/>
            <a:r>
              <a:rPr lang="en-GB" dirty="0"/>
              <a:t>SMAP Observation interface (</a:t>
            </a:r>
            <a:r>
              <a:rPr lang="en-GB" dirty="0" err="1"/>
              <a:t>Obs</a:t>
            </a:r>
            <a:r>
              <a:rPr lang="en-GB" dirty="0"/>
              <a:t> Data base, ODB)</a:t>
            </a:r>
          </a:p>
          <a:p>
            <a:pPr marL="179388" indent="-179388"/>
            <a:r>
              <a:rPr lang="en-GB" dirty="0"/>
              <a:t>Script and Fortran changes</a:t>
            </a:r>
          </a:p>
          <a:p>
            <a:pPr marL="179388" indent="-179388"/>
            <a:r>
              <a:rPr lang="en-GB" u="sng" dirty="0"/>
              <a:t>Suite definition </a:t>
            </a:r>
            <a:r>
              <a:rPr lang="en-GB" dirty="0"/>
              <a:t>and </a:t>
            </a:r>
            <a:r>
              <a:rPr lang="en-GB" dirty="0" err="1"/>
              <a:t>prepIFS</a:t>
            </a:r>
            <a:endParaRPr lang="en-GB" dirty="0"/>
          </a:p>
          <a:p>
            <a:pPr marL="179388" indent="-179388"/>
            <a:r>
              <a:rPr lang="en-GB" dirty="0"/>
              <a:t>Monitoring webpage update</a:t>
            </a:r>
          </a:p>
          <a:p>
            <a:pPr marL="179388" indent="-179388"/>
            <a:endParaRPr lang="en-GB" dirty="0"/>
          </a:p>
          <a:p>
            <a:pPr marL="179388" indent="-179388"/>
            <a:r>
              <a:rPr lang="en-GB" dirty="0"/>
              <a:t>Next: SMAP assimilation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A537F-E8C5-436B-B418-F5FF54314D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07C48-18ED-47B2-ABF8-29C127A07D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12D5898-2865-41DF-9E36-404384016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413" y="126375"/>
            <a:ext cx="4076700" cy="1619250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3AE7783-570B-491D-8A15-8A0C6704B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589"/>
          <a:stretch/>
        </p:blipFill>
        <p:spPr>
          <a:xfrm>
            <a:off x="9619953" y="360000"/>
            <a:ext cx="1980952" cy="85743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85B4E01-3A7C-4835-902D-4E3F3663E54D}"/>
              </a:ext>
            </a:extLst>
          </p:cNvPr>
          <p:cNvSpPr/>
          <p:nvPr/>
        </p:nvSpPr>
        <p:spPr>
          <a:xfrm>
            <a:off x="10196544" y="959786"/>
            <a:ext cx="912281" cy="2984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3368E-1D54-4CC5-9F89-FEC6E0E86310}"/>
              </a:ext>
            </a:extLst>
          </p:cNvPr>
          <p:cNvSpPr/>
          <p:nvPr/>
        </p:nvSpPr>
        <p:spPr>
          <a:xfrm>
            <a:off x="8280769" y="1109030"/>
            <a:ext cx="912281" cy="4195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B42C88-C339-48D3-8337-80AF274B629C}"/>
              </a:ext>
            </a:extLst>
          </p:cNvPr>
          <p:cNvSpPr txBox="1"/>
          <p:nvPr/>
        </p:nvSpPr>
        <p:spPr>
          <a:xfrm>
            <a:off x="7530082" y="6269887"/>
            <a:ext cx="150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Pete Weston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59D2AD-117A-484A-B1F3-0E69DA6C6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647" y="2263781"/>
            <a:ext cx="6467616" cy="3883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772EC0-D936-4433-835B-B6BDE2A6B4C1}"/>
              </a:ext>
            </a:extLst>
          </p:cNvPr>
          <p:cNvSpPr txBox="1"/>
          <p:nvPr/>
        </p:nvSpPr>
        <p:spPr>
          <a:xfrm>
            <a:off x="378373" y="5531648"/>
            <a:ext cx="5313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ym typeface="Wingdings" panose="05000000000000000000" pitchFamily="2" charset="2"/>
              </a:rPr>
              <a:t> Full chain of developments to i</a:t>
            </a:r>
            <a:r>
              <a:rPr lang="en-GB" b="1" dirty="0"/>
              <a:t>ntegrate new observations in a complex (Earth) system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6844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CBFB9FC-2F43-499B-9CB8-29308AF86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20" y="100747"/>
            <a:ext cx="11258783" cy="70814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/>
              <a:t>Coupling through the observation operator</a:t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8FA9A38-D0DC-4EDB-8926-F21102B8F7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-61042" y="927007"/>
            <a:ext cx="12183338" cy="1453674"/>
          </a:xfrm>
        </p:spPr>
        <p:txBody>
          <a:bodyPr/>
          <a:lstStyle/>
          <a:p>
            <a:pPr lvl="1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000" dirty="0"/>
              <a:t>New interface between CMEM (surface) and RTTOV (atmosphere) radiative transfer schemes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000" dirty="0"/>
              <a:t>Multi-layer snow radiative transfer scheme (HUT, </a:t>
            </a:r>
            <a:r>
              <a:rPr lang="en-GB" sz="2000" dirty="0" err="1"/>
              <a:t>Lemmetyinen</a:t>
            </a:r>
            <a:r>
              <a:rPr lang="en-GB" sz="2000" dirty="0"/>
              <a:t> et al., 2010)  in CMEM offline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000" b="1" dirty="0"/>
              <a:t>Adapt to </a:t>
            </a:r>
            <a:r>
              <a:rPr lang="en-GB" sz="2000" b="1" u="sng" dirty="0"/>
              <a:t>model cycle </a:t>
            </a:r>
            <a:r>
              <a:rPr lang="en-GB" sz="2000" b="1" dirty="0"/>
              <a:t>changes, take advantage to improve coupled DA </a:t>
            </a: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4E0438C5-F50F-4479-B8ED-D52C48285A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CE59E8-F60F-436A-B88A-AD2B41BFF9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31" r="39115"/>
          <a:stretch/>
        </p:blipFill>
        <p:spPr>
          <a:xfrm>
            <a:off x="5042425" y="3651565"/>
            <a:ext cx="3481137" cy="21593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7C9BFB1-21DC-43B1-8C8F-794ED5DEBB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031" t="1507" r="39115"/>
          <a:stretch/>
        </p:blipFill>
        <p:spPr>
          <a:xfrm>
            <a:off x="8523562" y="3684124"/>
            <a:ext cx="3481137" cy="21267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AE1167A-2636-4EAD-949E-421590FB105D}"/>
              </a:ext>
            </a:extLst>
          </p:cNvPr>
          <p:cNvSpPr/>
          <p:nvPr/>
        </p:nvSpPr>
        <p:spPr>
          <a:xfrm>
            <a:off x="3475910" y="6058311"/>
            <a:ext cx="471901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222222"/>
                </a:solidFill>
                <a:latin typeface="Arial" panose="020B0604020202020204" pitchFamily="34" charset="0"/>
              </a:rPr>
              <a:t>Hirahara</a:t>
            </a:r>
            <a:r>
              <a:rPr lang="fr-FR" sz="1600" dirty="0">
                <a:solidFill>
                  <a:srgbClr val="222222"/>
                </a:solidFill>
                <a:latin typeface="Arial" panose="020B0604020202020204" pitchFamily="34" charset="0"/>
              </a:rPr>
              <a:t> et al., 2020 </a:t>
            </a:r>
            <a:r>
              <a:rPr lang="fr-FR" sz="1600" dirty="0">
                <a:latin typeface="Arial" panose="020B0604020202020204" pitchFamily="34" charset="0"/>
                <a:hlinkClick r:id="rId4"/>
              </a:rPr>
              <a:t>https://doi.org/10.3390/rs12182946</a:t>
            </a:r>
            <a:endParaRPr lang="fr-FR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166F81-65D6-4648-AC93-320C62A8E8FE}"/>
              </a:ext>
            </a:extLst>
          </p:cNvPr>
          <p:cNvSpPr txBox="1"/>
          <p:nvPr/>
        </p:nvSpPr>
        <p:spPr>
          <a:xfrm>
            <a:off x="280894" y="2806613"/>
            <a:ext cx="117238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Use the multi-layer snowpack model (</a:t>
            </a:r>
            <a:r>
              <a:rPr lang="en-GB" sz="2000" dirty="0" err="1"/>
              <a:t>Arduini</a:t>
            </a:r>
            <a:r>
              <a:rPr lang="en-GB" sz="2000" dirty="0"/>
              <a:t> et al JAMES 2019) to assess the impact of multi-layer approach </a:t>
            </a:r>
            <a:r>
              <a:rPr lang="en-GB" sz="2000" dirty="0">
                <a:sym typeface="Wingdings" panose="05000000000000000000" pitchFamily="2" charset="2"/>
              </a:rPr>
              <a:t>on snow emissions against AMSR2 10GHz data</a:t>
            </a:r>
          </a:p>
          <a:p>
            <a:endParaRPr lang="en-GB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8251CA-EC69-4CAD-81D0-4555DE0067C0}"/>
              </a:ext>
            </a:extLst>
          </p:cNvPr>
          <p:cNvSpPr txBox="1"/>
          <p:nvPr/>
        </p:nvSpPr>
        <p:spPr>
          <a:xfrm>
            <a:off x="323413" y="4027270"/>
            <a:ext cx="4719012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GB" sz="2000" dirty="0"/>
              <a:t>Multi-layer snowpack scheme leads to reduce STDV and gives higher correlation values between ECMWF forward and AMSR2 observed brightness temperatures at 10GHz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5DF99E-6A63-4A0A-B602-FDEC635D6C9E}"/>
              </a:ext>
            </a:extLst>
          </p:cNvPr>
          <p:cNvSpPr txBox="1"/>
          <p:nvPr/>
        </p:nvSpPr>
        <p:spPr>
          <a:xfrm>
            <a:off x="7572408" y="5622768"/>
            <a:ext cx="3088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--- Single Layer</a:t>
            </a:r>
          </a:p>
          <a:p>
            <a:r>
              <a:rPr lang="en-GB" sz="1600" dirty="0">
                <a:solidFill>
                  <a:srgbClr val="FF0000"/>
                </a:solidFill>
              </a:rPr>
              <a:t>--- Multi-layer snowpack and RT</a:t>
            </a:r>
          </a:p>
          <a:p>
            <a:r>
              <a:rPr lang="en-GB" sz="1600" dirty="0">
                <a:solidFill>
                  <a:srgbClr val="0070C0"/>
                </a:solidFill>
              </a:rPr>
              <a:t>--- Multi-layer snowpack only</a:t>
            </a:r>
            <a:endParaRPr lang="fr-FR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3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C6A200F-1C69-4BA5-8AA0-B54B3E3A7009}"/>
              </a:ext>
            </a:extLst>
          </p:cNvPr>
          <p:cNvSpPr txBox="1"/>
          <p:nvPr/>
        </p:nvSpPr>
        <p:spPr>
          <a:xfrm>
            <a:off x="355151" y="0"/>
            <a:ext cx="7225055" cy="830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99" b="1" dirty="0">
                <a:solidFill>
                  <a:srgbClr val="1F497D"/>
                </a:solidFill>
              </a:rPr>
              <a:t>SMOS neural network soil moisture assimilation</a:t>
            </a:r>
          </a:p>
          <a:p>
            <a:endParaRPr lang="en-GB" sz="2399" dirty="0">
              <a:solidFill>
                <a:srgbClr val="37609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17491" y="2494589"/>
            <a:ext cx="301899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Aircraft humidity (JJA 2017)</a:t>
            </a: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EB9B2F8B-CFA3-4BED-ACB7-3E9B760D23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694919" y="537139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3CF997C-DCAC-432A-B5F7-E6D328489C52}"/>
              </a:ext>
            </a:extLst>
          </p:cNvPr>
          <p:cNvGrpSpPr/>
          <p:nvPr/>
        </p:nvGrpSpPr>
        <p:grpSpPr>
          <a:xfrm>
            <a:off x="7817372" y="3088606"/>
            <a:ext cx="4356808" cy="3591749"/>
            <a:chOff x="649357" y="2930228"/>
            <a:chExt cx="4356808" cy="3591749"/>
          </a:xfrm>
        </p:grpSpPr>
        <p:pic>
          <p:nvPicPr>
            <p:cNvPr id="3" name="Picture 2" descr="gx62_gykk_gykr_obstat_norm_aircraftq_nhemi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69" t="37554" b="13170"/>
            <a:stretch/>
          </p:blipFill>
          <p:spPr>
            <a:xfrm>
              <a:off x="1113182" y="3048000"/>
              <a:ext cx="3892983" cy="2884614"/>
            </a:xfrm>
            <a:prstGeom prst="rect">
              <a:avLst/>
            </a:prstGeom>
          </p:spPr>
        </p:pic>
        <p:pic>
          <p:nvPicPr>
            <p:cNvPr id="14" name="Picture 13" descr="gx62_gykk_gykr_obstat_norm_aircraftq_nhemi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5" t="37712" r="88382" b="19037"/>
            <a:stretch/>
          </p:blipFill>
          <p:spPr>
            <a:xfrm>
              <a:off x="649357" y="3048000"/>
              <a:ext cx="592943" cy="2531926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1349476" y="3442396"/>
              <a:ext cx="1912280" cy="2053533"/>
            </a:xfrm>
            <a:prstGeom prst="ellipse">
              <a:avLst/>
            </a:prstGeom>
            <a:noFill/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D110A0F-E851-48B6-B230-FC86DD028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49675" y="5893723"/>
              <a:ext cx="965089" cy="514467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F6C032B-CDB6-4320-8EE3-F4831EF8E707}"/>
                </a:ext>
              </a:extLst>
            </p:cNvPr>
            <p:cNvCxnSpPr>
              <a:cxnSpLocks/>
            </p:cNvCxnSpPr>
            <p:nvPr/>
          </p:nvCxnSpPr>
          <p:spPr>
            <a:xfrm>
              <a:off x="2841021" y="5893723"/>
              <a:ext cx="0" cy="6282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 descr="gx62_gykk_gykr_obstat_norm_aircraftq_nhemis.png">
              <a:extLst>
                <a:ext uri="{FF2B5EF4-FFF2-40B4-BE49-F238E27FC236}">
                  <a16:creationId xmlns:a16="http://schemas.microsoft.com/office/drawing/2014/main" id="{DFBB570D-3E23-484D-9299-0AFCC15035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32" t="10255" r="3137" b="87646"/>
            <a:stretch/>
          </p:blipFill>
          <p:spPr>
            <a:xfrm>
              <a:off x="834884" y="2930228"/>
              <a:ext cx="3892983" cy="122888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B7CC119-5632-4D0B-99C7-AE4D1AE021A2}"/>
              </a:ext>
            </a:extLst>
          </p:cNvPr>
          <p:cNvSpPr txBox="1"/>
          <p:nvPr/>
        </p:nvSpPr>
        <p:spPr>
          <a:xfrm rot="16200000">
            <a:off x="6811894" y="4287739"/>
            <a:ext cx="1736373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Pressure (</a:t>
            </a:r>
            <a:r>
              <a:rPr lang="en-US" sz="1799" dirty="0" err="1"/>
              <a:t>hPa</a:t>
            </a:r>
            <a:r>
              <a:rPr lang="en-US" sz="1799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3A0674-A979-45DF-A4AD-5F77FEEB5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527" y="814205"/>
            <a:ext cx="5050387" cy="16677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97DEF7-B1C3-4211-ADCE-78ACAA17B45B}"/>
              </a:ext>
            </a:extLst>
          </p:cNvPr>
          <p:cNvSpPr txBox="1"/>
          <p:nvPr/>
        </p:nvSpPr>
        <p:spPr>
          <a:xfrm>
            <a:off x="515527" y="3613588"/>
            <a:ext cx="70646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priori training of the SMOS neural network processor</a:t>
            </a:r>
          </a:p>
          <a:p>
            <a:r>
              <a:rPr lang="en-GB" dirty="0"/>
              <a:t>	-&gt; retraining when L1Tb or IFS soil change</a:t>
            </a:r>
          </a:p>
          <a:p>
            <a:r>
              <a:rPr lang="en-GB" dirty="0"/>
              <a:t>Online training possibilities?</a:t>
            </a:r>
          </a:p>
          <a:p>
            <a:endParaRPr lang="en-GB" dirty="0"/>
          </a:p>
          <a:p>
            <a:r>
              <a:rPr lang="en-GB" b="1" dirty="0"/>
              <a:t>Further explore ML/AI for forward modelling </a:t>
            </a:r>
          </a:p>
          <a:p>
            <a:endParaRPr lang="en-GB" dirty="0"/>
          </a:p>
          <a:p>
            <a:r>
              <a:rPr lang="en-GB" dirty="0"/>
              <a:t>Recent work from </a:t>
            </a:r>
            <a:r>
              <a:rPr lang="en-GB" b="1" dirty="0"/>
              <a:t>Aires et al QJRMS 2021</a:t>
            </a:r>
            <a:r>
              <a:rPr lang="en-GB" dirty="0"/>
              <a:t>: use neural network to investigate  the relation between ASCAT backscatter and soil moisture</a:t>
            </a:r>
          </a:p>
          <a:p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B74BBA-0C91-4072-8248-D6E74815FAE7}"/>
              </a:ext>
            </a:extLst>
          </p:cNvPr>
          <p:cNvSpPr txBox="1"/>
          <p:nvPr/>
        </p:nvSpPr>
        <p:spPr>
          <a:xfrm>
            <a:off x="515527" y="2773638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Rodriguez-Fernandez et al</a:t>
            </a:r>
            <a:r>
              <a:rPr lang="en-GB" dirty="0"/>
              <a:t>., HESS 2017, RS 2019</a:t>
            </a:r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FE9004-21B2-4BEB-8417-3C6667EC5B7F}"/>
              </a:ext>
            </a:extLst>
          </p:cNvPr>
          <p:cNvSpPr txBox="1"/>
          <p:nvPr/>
        </p:nvSpPr>
        <p:spPr>
          <a:xfrm>
            <a:off x="8794156" y="2057904"/>
            <a:ext cx="206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SMOS DA impact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9917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33429-B98D-497A-91B9-84C65FC0E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15" r="3462" b="5499"/>
          <a:stretch/>
        </p:blipFill>
        <p:spPr>
          <a:xfrm>
            <a:off x="1672051" y="464376"/>
            <a:ext cx="8504719" cy="53665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4B3EAC-AC96-4EA7-9F6C-9068487510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CCC14-DB4B-4EFF-A68B-0CB898755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D4F31A-FDA8-4FD1-BE73-D697B897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333" y="219700"/>
            <a:ext cx="11943326" cy="369332"/>
          </a:xfrm>
        </p:spPr>
        <p:txBody>
          <a:bodyPr/>
          <a:lstStyle/>
          <a:p>
            <a:r>
              <a:rPr lang="en-GB" sz="2800" b="1" dirty="0">
                <a:solidFill>
                  <a:srgbClr val="1F497D"/>
                </a:solidFill>
              </a:rPr>
              <a:t>Summary</a:t>
            </a:r>
            <a:endParaRPr lang="fr-FR" sz="2800" b="1" dirty="0">
              <a:solidFill>
                <a:srgbClr val="1F497D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E0EC1B-799C-4F61-85EC-87DDDE3746FD}"/>
              </a:ext>
            </a:extLst>
          </p:cNvPr>
          <p:cNvSpPr/>
          <p:nvPr/>
        </p:nvSpPr>
        <p:spPr>
          <a:xfrm>
            <a:off x="10676163" y="6003235"/>
            <a:ext cx="866098" cy="2267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850A7D-59C9-4966-BECE-530BEFEFE2C1}"/>
              </a:ext>
            </a:extLst>
          </p:cNvPr>
          <p:cNvSpPr/>
          <p:nvPr/>
        </p:nvSpPr>
        <p:spPr>
          <a:xfrm>
            <a:off x="9263270" y="5569043"/>
            <a:ext cx="1033972" cy="573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5744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B0A8A-EFB2-48A6-A83A-F8A42B069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59A98-C487-469A-837C-F6E927DDB17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835" y="936000"/>
            <a:ext cx="9512765" cy="4986000"/>
          </a:xfrm>
        </p:spPr>
        <p:txBody>
          <a:bodyPr/>
          <a:lstStyle/>
          <a:p>
            <a:r>
              <a:rPr lang="en-GB" dirty="0"/>
              <a:t>Land DA</a:t>
            </a:r>
          </a:p>
          <a:p>
            <a:pPr lvl="1"/>
            <a:r>
              <a:rPr lang="en-GB" dirty="0"/>
              <a:t>Unified multivariate ensemble-based land DA system: progressively include more variables in the SEKF control vector, use the EDA to estimate flow-dependent B, enhance observation usage</a:t>
            </a:r>
          </a:p>
          <a:p>
            <a:pPr lvl="1"/>
            <a:r>
              <a:rPr lang="en-GB" dirty="0"/>
              <a:t>Move towards level 1 observation usage: develop forward operator using combined physical and  include ML approaches tackle challenges of complex surfaces radiative transfer modelling</a:t>
            </a:r>
          </a:p>
          <a:p>
            <a:pPr lvl="1"/>
            <a:endParaRPr lang="en-GB" dirty="0"/>
          </a:p>
          <a:p>
            <a:r>
              <a:rPr lang="en-GB" dirty="0"/>
              <a:t>Coupled land-atmosphere DA</a:t>
            </a:r>
          </a:p>
          <a:p>
            <a:pPr lvl="1"/>
            <a:r>
              <a:rPr lang="en-GB" dirty="0"/>
              <a:t>Develop modular coupling infrastructure to enable different degrees of coupling flexibility under a single suite definition (optimal maintenance, useful for land reanalysis and initialisation of reforecasts)</a:t>
            </a:r>
          </a:p>
          <a:p>
            <a:pPr lvl="1"/>
            <a:r>
              <a:rPr lang="en-GB" dirty="0"/>
              <a:t>Develop outer loop coupling consistent with ocean-atmosphere coupling</a:t>
            </a:r>
          </a:p>
          <a:p>
            <a:pPr lvl="1"/>
            <a:r>
              <a:rPr lang="en-GB" dirty="0"/>
              <a:t>Observation operator coupling to enhance the exploitation of satellite observations e.g. over snow covered surfaces </a:t>
            </a:r>
          </a:p>
          <a:p>
            <a:pPr lvl="1"/>
            <a:r>
              <a:rPr lang="en-GB" dirty="0"/>
              <a:t>Assimilate 4D-Var Extended Control Variable as land pseudo-observations (e.g. skin temperature)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DA6BF-2447-4F7D-B762-260E15BD28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E0351-8C90-41DE-A488-27E658C8C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4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DD270321-8025-4463-8C48-1AF3BDCCEB52}"/>
              </a:ext>
            </a:extLst>
          </p:cNvPr>
          <p:cNvSpPr/>
          <p:nvPr/>
        </p:nvSpPr>
        <p:spPr>
          <a:xfrm>
            <a:off x="2946028" y="924683"/>
            <a:ext cx="1376068" cy="117986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96883" y="1196752"/>
            <a:ext cx="89851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GB" dirty="0"/>
          </a:p>
          <a:p>
            <a:pPr algn="ctr"/>
            <a:r>
              <a:rPr lang="en-GB" dirty="0"/>
              <a:t>4D-Var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756860" y="2724883"/>
            <a:ext cx="1063563" cy="1116801"/>
            <a:chOff x="2062929" y="2625256"/>
            <a:chExt cx="1296144" cy="1296144"/>
          </a:xfrm>
        </p:grpSpPr>
        <p:sp>
          <p:nvSpPr>
            <p:cNvPr id="8" name="Oval 7"/>
            <p:cNvSpPr/>
            <p:nvPr/>
          </p:nvSpPr>
          <p:spPr>
            <a:xfrm>
              <a:off x="2062929" y="2625256"/>
              <a:ext cx="1296144" cy="129614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09723" y="2948758"/>
              <a:ext cx="850185" cy="4286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Land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50270" y="3008946"/>
            <a:ext cx="1182180" cy="1212819"/>
            <a:chOff x="5436096" y="2440590"/>
            <a:chExt cx="1296144" cy="1296144"/>
          </a:xfrm>
        </p:grpSpPr>
        <p:sp>
          <p:nvSpPr>
            <p:cNvPr id="10" name="Oval 9"/>
            <p:cNvSpPr/>
            <p:nvPr/>
          </p:nvSpPr>
          <p:spPr>
            <a:xfrm>
              <a:off x="5436096" y="2440590"/>
              <a:ext cx="1296144" cy="129614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81265" y="2819677"/>
              <a:ext cx="947663" cy="3947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Ocean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64231" y="1461398"/>
            <a:ext cx="1080892" cy="1084143"/>
            <a:chOff x="5179317" y="537293"/>
            <a:chExt cx="1311521" cy="1296144"/>
          </a:xfrm>
        </p:grpSpPr>
        <p:sp>
          <p:nvSpPr>
            <p:cNvPr id="12" name="Oval 11"/>
            <p:cNvSpPr/>
            <p:nvPr/>
          </p:nvSpPr>
          <p:spPr>
            <a:xfrm>
              <a:off x="5179317" y="537293"/>
              <a:ext cx="1296144" cy="129614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7594" y="917583"/>
              <a:ext cx="1173244" cy="441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Sea Ice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89072" y="3442396"/>
            <a:ext cx="1222941" cy="1218814"/>
            <a:chOff x="3688628" y="3137510"/>
            <a:chExt cx="1296144" cy="1296144"/>
          </a:xfrm>
        </p:grpSpPr>
        <p:sp>
          <p:nvSpPr>
            <p:cNvPr id="14" name="Oval 13"/>
            <p:cNvSpPr/>
            <p:nvPr/>
          </p:nvSpPr>
          <p:spPr>
            <a:xfrm>
              <a:off x="3688628" y="3137510"/>
              <a:ext cx="1296144" cy="129614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8834" y="3552068"/>
              <a:ext cx="934154" cy="3927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Waves</a:t>
              </a:r>
            </a:p>
          </p:txBody>
        </p:sp>
      </p:grp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13379" y="-100921"/>
            <a:ext cx="12596498" cy="398420"/>
          </a:xfrm>
        </p:spPr>
        <p:txBody>
          <a:bodyPr>
            <a:noAutofit/>
          </a:bodyPr>
          <a:lstStyle/>
          <a:p>
            <a:br>
              <a:rPr lang="en-GB" sz="3200" b="1" dirty="0">
                <a:solidFill>
                  <a:srgbClr val="1F497D"/>
                </a:solidFill>
                <a:latin typeface="+mn-lt"/>
              </a:rPr>
            </a:br>
            <a:r>
              <a:rPr lang="en-GB" sz="3200" b="1" dirty="0">
                <a:solidFill>
                  <a:srgbClr val="1F497D"/>
                </a:solidFill>
                <a:latin typeface="+mn-lt"/>
              </a:rPr>
              <a:t> Toward coupled assimilation in ECMWF’s operational systems</a:t>
            </a:r>
          </a:p>
        </p:txBody>
      </p:sp>
      <p:sp>
        <p:nvSpPr>
          <p:cNvPr id="44" name="Oval 43"/>
          <p:cNvSpPr/>
          <p:nvPr/>
        </p:nvSpPr>
        <p:spPr>
          <a:xfrm>
            <a:off x="3428530" y="1124744"/>
            <a:ext cx="3174209" cy="44552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330380" y="1206044"/>
            <a:ext cx="5105771" cy="44552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967480" y="1275430"/>
            <a:ext cx="14285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Atmosphere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306425" y="1985413"/>
            <a:ext cx="898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3D-Var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263408" y="3571739"/>
            <a:ext cx="898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3D-Var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86380" y="4147801"/>
            <a:ext cx="4283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811569" y="3276652"/>
            <a:ext cx="95414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EKF-OI</a:t>
            </a:r>
          </a:p>
        </p:txBody>
      </p:sp>
      <p:sp>
        <p:nvSpPr>
          <p:cNvPr id="67" name="Content Placeholder 4"/>
          <p:cNvSpPr txBox="1">
            <a:spLocks/>
          </p:cNvSpPr>
          <p:nvPr/>
        </p:nvSpPr>
        <p:spPr>
          <a:xfrm>
            <a:off x="209540" y="4798642"/>
            <a:ext cx="11904768" cy="12406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Consistency</a:t>
            </a: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of the coupling approaches across the different components of the Earth System</a:t>
            </a:r>
          </a:p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Modularity</a:t>
            </a: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to account for the different components in coupled assimilation</a:t>
            </a:r>
          </a:p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Common infrastructure </a:t>
            </a: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for land, atmosphere, ocean, sea ice, waves for </a:t>
            </a:r>
            <a:r>
              <a:rPr lang="en-GB" sz="23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NWP and reanalysis</a:t>
            </a:r>
          </a:p>
          <a:p>
            <a:pPr>
              <a:buFontTx/>
              <a:buChar char="-"/>
            </a:pPr>
            <a:endParaRPr lang="en-GB" sz="2300" dirty="0">
              <a:solidFill>
                <a:schemeClr val="tx1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309296" y="1602978"/>
            <a:ext cx="853778" cy="255530"/>
          </a:xfrm>
          <a:prstGeom prst="straightConnector1">
            <a:avLst/>
          </a:prstGeom>
          <a:ln w="19050">
            <a:solidFill>
              <a:srgbClr val="4A7EBB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685766" y="2569963"/>
            <a:ext cx="0" cy="380081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548615" y="3787985"/>
            <a:ext cx="473455" cy="53698"/>
          </a:xfrm>
          <a:prstGeom prst="straightConnector1">
            <a:avLst/>
          </a:prstGeom>
          <a:ln w="19050" cmpd="sng"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083016" y="2019380"/>
            <a:ext cx="1060870" cy="1141421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722480" y="2188109"/>
            <a:ext cx="178063" cy="1119594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625816" y="2017425"/>
            <a:ext cx="588783" cy="721414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51956" y="1412052"/>
            <a:ext cx="413446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F497D"/>
                </a:solidFill>
              </a:rPr>
              <a:t>Earth system approach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Integrated Forecasting System (IFS)</a:t>
            </a:r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 dirty="0"/>
              <a:t>European Centre for Medium-Range Weather Forecasts</a:t>
            </a:r>
          </a:p>
        </p:txBody>
      </p:sp>
      <p:sp>
        <p:nvSpPr>
          <p:cNvPr id="37" name="Slide Number Placeholder 1">
            <a:extLst>
              <a:ext uri="{FF2B5EF4-FFF2-40B4-BE49-F238E27FC236}">
                <a16:creationId xmlns:a16="http://schemas.microsoft.com/office/drawing/2014/main" id="{8F1D5BE5-1D59-4B90-AEE1-A1993F87A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38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476785" y="-69642"/>
            <a:ext cx="9528525" cy="1411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799" b="1" dirty="0">
                <a:solidFill>
                  <a:srgbClr val="1F497D"/>
                </a:solidFill>
                <a:latin typeface="+mj-lt"/>
              </a:rPr>
              <a:t>Current operational NWP system at ECMWF</a:t>
            </a:r>
          </a:p>
          <a:p>
            <a:pPr>
              <a:lnSpc>
                <a:spcPct val="120000"/>
              </a:lnSpc>
            </a:pPr>
            <a:endParaRPr lang="en-GB" sz="2399" b="1" dirty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2399" b="1" u="sng" dirty="0"/>
              <a:t>Weakly coupled </a:t>
            </a:r>
            <a:r>
              <a:rPr lang="en-GB" sz="2399" b="1" dirty="0"/>
              <a:t>land-atmosphere-wave and sea ice assimilation</a:t>
            </a:r>
          </a:p>
        </p:txBody>
      </p:sp>
      <p:pic>
        <p:nvPicPr>
          <p:cNvPr id="45" name="Picture 44" descr="Screen Shot 2018-07-20 at 19.31.5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" t="19996"/>
          <a:stretch/>
        </p:blipFill>
        <p:spPr>
          <a:xfrm>
            <a:off x="1496589" y="1694801"/>
            <a:ext cx="9026407" cy="4128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51292" y="3230482"/>
            <a:ext cx="761549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4D-Var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719102" y="2138565"/>
            <a:ext cx="1269123" cy="523084"/>
            <a:chOff x="10524149" y="1130300"/>
            <a:chExt cx="1269454" cy="523220"/>
          </a:xfrm>
        </p:grpSpPr>
        <p:sp>
          <p:nvSpPr>
            <p:cNvPr id="4" name="Oval 3"/>
            <p:cNvSpPr/>
            <p:nvPr/>
          </p:nvSpPr>
          <p:spPr>
            <a:xfrm>
              <a:off x="10524149" y="1193800"/>
              <a:ext cx="1223351" cy="4191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612510" y="1130300"/>
              <a:ext cx="11810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SST,Sea</a:t>
              </a:r>
              <a:r>
                <a:rPr lang="en-US" sz="1400" b="1" dirty="0"/>
                <a:t> ice</a:t>
              </a:r>
            </a:p>
            <a:p>
              <a:pPr algn="ctr"/>
              <a:r>
                <a:rPr lang="en-US" sz="1400" b="1" dirty="0"/>
                <a:t>3D-Var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6172180" y="4474757"/>
            <a:ext cx="1091916" cy="622138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E863C98-D6FE-4824-9BAD-B66CF33E0A24}"/>
              </a:ext>
            </a:extLst>
          </p:cNvPr>
          <p:cNvSpPr txBox="1">
            <a:spLocks/>
          </p:cNvSpPr>
          <p:nvPr/>
        </p:nvSpPr>
        <p:spPr>
          <a:xfrm>
            <a:off x="9828256" y="6444406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C35F3E-E3C3-448D-831F-C18BAB0A66B8}"/>
              </a:ext>
            </a:extLst>
          </p:cNvPr>
          <p:cNvSpPr/>
          <p:nvPr/>
        </p:nvSpPr>
        <p:spPr>
          <a:xfrm rot="20899089">
            <a:off x="3122692" y="4072621"/>
            <a:ext cx="6919715" cy="8614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DABAE-3777-4899-B58D-CC8806630452}"/>
              </a:ext>
            </a:extLst>
          </p:cNvPr>
          <p:cNvSpPr txBox="1"/>
          <p:nvPr/>
        </p:nvSpPr>
        <p:spPr>
          <a:xfrm>
            <a:off x="1007165" y="5928638"/>
            <a:ext cx="10747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Plans to develop  land-atmosphere coupling at the  outer-loop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/>
              <a:t>level of the atmospheric 4D-Var</a:t>
            </a:r>
          </a:p>
        </p:txBody>
      </p:sp>
    </p:spTree>
    <p:extLst>
      <p:ext uri="{BB962C8B-B14F-4D97-AF65-F5344CB8AC3E}">
        <p14:creationId xmlns:p14="http://schemas.microsoft.com/office/powerpoint/2010/main" val="424391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3C640D-F754-44E6-9FA5-AF0E581372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A7CA7F1-5ACC-4D18-BDFE-B39C9474CE78}"/>
              </a:ext>
            </a:extLst>
          </p:cNvPr>
          <p:cNvSpPr txBox="1">
            <a:spLocks/>
          </p:cNvSpPr>
          <p:nvPr/>
        </p:nvSpPr>
        <p:spPr>
          <a:xfrm>
            <a:off x="409248" y="589830"/>
            <a:ext cx="11779577" cy="435133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Methodology: </a:t>
            </a:r>
          </a:p>
          <a:p>
            <a:pPr>
              <a:buClrTx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Coupled assimilation challenges,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coupling strategy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from weak to strong coupling, etc</a:t>
            </a:r>
          </a:p>
          <a:p>
            <a:pPr>
              <a:buClrTx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Link to methodology and unified framework development (e.g. OOPS at ECMWF)</a:t>
            </a:r>
          </a:p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Infrastructure: </a:t>
            </a:r>
          </a:p>
          <a:p>
            <a:pPr>
              <a:buClrTx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Earth System approach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consistent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 &amp; modular suite definition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for land and atmosphere, use same file system for all components, </a:t>
            </a:r>
          </a:p>
          <a:p>
            <a:pPr>
              <a:buClrTx/>
            </a:pP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Develop/maintain consistent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research offline and coupled, and operational coupled tools</a:t>
            </a:r>
          </a:p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Observing system and monitoring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: </a:t>
            </a:r>
          </a:p>
          <a:p>
            <a:pPr>
              <a:buClrTx/>
            </a:pP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Access to observations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, common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acquisition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for land &amp; atmosphere, observation pre-processing,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quality control,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data selection, feedback files,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monitoring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, auto-alert system, …</a:t>
            </a:r>
          </a:p>
          <a:p>
            <a:pPr marL="0" indent="0">
              <a:buNone/>
            </a:pPr>
            <a:r>
              <a:rPr lang="en-GB" sz="2400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Observation operators: </a:t>
            </a:r>
          </a:p>
          <a:p>
            <a:pPr>
              <a:buClrTx/>
            </a:pP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Coupling for observations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that depend on more than one sub-system (e.g. low frequency MW observations sensitive to the surface),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</a:rPr>
              <a:t>explore AI/ML approaches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7310909-543F-4380-BE0F-93BC421DBF16}"/>
              </a:ext>
            </a:extLst>
          </p:cNvPr>
          <p:cNvSpPr txBox="1">
            <a:spLocks/>
          </p:cNvSpPr>
          <p:nvPr/>
        </p:nvSpPr>
        <p:spPr>
          <a:xfrm>
            <a:off x="1936492" y="-285587"/>
            <a:ext cx="10252332" cy="369332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3200" b="1" dirty="0">
                <a:solidFill>
                  <a:srgbClr val="1F497D"/>
                </a:solidFill>
                <a:latin typeface="Calibri" panose="020F0502020204030204" pitchFamily="34" charset="0"/>
              </a:rPr>
            </a:br>
            <a:r>
              <a:rPr lang="en-GB" sz="3200" b="1" dirty="0">
                <a:solidFill>
                  <a:srgbClr val="1F497D"/>
                </a:solidFill>
                <a:latin typeface="Calibri" panose="020F0502020204030204" pitchFamily="34" charset="0"/>
              </a:rPr>
              <a:t> Coupled assimilation in operational systems</a:t>
            </a:r>
          </a:p>
        </p:txBody>
      </p:sp>
    </p:spTree>
    <p:extLst>
      <p:ext uri="{BB962C8B-B14F-4D97-AF65-F5344CB8AC3E}">
        <p14:creationId xmlns:p14="http://schemas.microsoft.com/office/powerpoint/2010/main" val="1232948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8E72856-E913-4828-9832-5FBBA376CC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52" r="19250"/>
          <a:stretch/>
        </p:blipFill>
        <p:spPr>
          <a:xfrm>
            <a:off x="982331" y="1780152"/>
            <a:ext cx="10100377" cy="4151036"/>
          </a:xfrm>
          <a:prstGeom prst="rect">
            <a:avLst/>
          </a:prstGeom>
        </p:spPr>
      </p:pic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070348" y="967630"/>
            <a:ext cx="7552456" cy="5254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endParaRPr lang="en-GB" sz="1400" b="1" dirty="0">
              <a:solidFill>
                <a:srgbClr val="0070C0"/>
              </a:solidFill>
            </a:endParaRPr>
          </a:p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SYNOP TAC </a:t>
            </a:r>
            <a:r>
              <a:rPr lang="en-GB" sz="1400" b="1" dirty="0">
                <a:solidFill>
                  <a:srgbClr val="FF0000"/>
                </a:solidFill>
              </a:rPr>
              <a:t>SYNOP BUFR  </a:t>
            </a:r>
            <a:r>
              <a:rPr lang="en-GB" sz="1400" b="1" dirty="0">
                <a:solidFill>
                  <a:srgbClr val="0000FF"/>
                </a:solidFill>
              </a:rPr>
              <a:t>national BUFR data</a:t>
            </a:r>
          </a:p>
        </p:txBody>
      </p:sp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-1484242" y="-44317"/>
            <a:ext cx="1384852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1F497D"/>
                </a:solidFill>
                <a:latin typeface="+mj-lt"/>
              </a:rPr>
              <a:t>Observing system: the example of in situ snow depth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982331" y="5740712"/>
            <a:ext cx="1077790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Snow depth availability o the Global Telecommunication System (GTS)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E9D45-5951-4D76-A5E9-79B257BFA0D4}"/>
              </a:ext>
            </a:extLst>
          </p:cNvPr>
          <p:cNvSpPr txBox="1"/>
          <p:nvPr/>
        </p:nvSpPr>
        <p:spPr>
          <a:xfrm>
            <a:off x="8518220" y="1067319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rgbClr val="FF0000"/>
                </a:solidFill>
              </a:rPr>
              <a:t>15 January 2015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251CE50-3860-48BB-B563-7302E9B1007B}"/>
              </a:ext>
            </a:extLst>
          </p:cNvPr>
          <p:cNvSpPr/>
          <p:nvPr/>
        </p:nvSpPr>
        <p:spPr>
          <a:xfrm>
            <a:off x="3140765" y="2798781"/>
            <a:ext cx="1479477" cy="5508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F8EF2C1-DAA8-4C71-8334-F55E9A7EBE8C}"/>
              </a:ext>
            </a:extLst>
          </p:cNvPr>
          <p:cNvSpPr/>
          <p:nvPr/>
        </p:nvSpPr>
        <p:spPr>
          <a:xfrm>
            <a:off x="8125308" y="2941241"/>
            <a:ext cx="1479477" cy="6924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B53CD3-D06D-4B74-945E-C3DFF05C096A}"/>
              </a:ext>
            </a:extLst>
          </p:cNvPr>
          <p:cNvSpPr/>
          <p:nvPr/>
        </p:nvSpPr>
        <p:spPr>
          <a:xfrm>
            <a:off x="4346712" y="3742881"/>
            <a:ext cx="636105" cy="17063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F2A85BEC-9BDE-4E07-93A5-4657C21D80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4E72A8-95DB-4146-9E08-B0543D8CDA1F}"/>
              </a:ext>
            </a:extLst>
          </p:cNvPr>
          <p:cNvSpPr txBox="1"/>
          <p:nvPr/>
        </p:nvSpPr>
        <p:spPr>
          <a:xfrm>
            <a:off x="396196" y="676132"/>
            <a:ext cx="448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Near-Real-Time access to observations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97424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F0F996-2CF3-4B61-9A76-32C18B48BB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1" t="52123" r="18978" b="1240"/>
          <a:stretch/>
        </p:blipFill>
        <p:spPr>
          <a:xfrm>
            <a:off x="1287718" y="1702328"/>
            <a:ext cx="9799451" cy="4100051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910C8C77-2FD8-4279-9834-B200B431A0F1}"/>
              </a:ext>
            </a:extLst>
          </p:cNvPr>
          <p:cNvSpPr/>
          <p:nvPr/>
        </p:nvSpPr>
        <p:spPr>
          <a:xfrm>
            <a:off x="3140765" y="2791301"/>
            <a:ext cx="1479477" cy="5508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B3CE6B3-2CA0-4DF8-8E9C-97F5DB137A3D}"/>
              </a:ext>
            </a:extLst>
          </p:cNvPr>
          <p:cNvSpPr/>
          <p:nvPr/>
        </p:nvSpPr>
        <p:spPr>
          <a:xfrm>
            <a:off x="8125308" y="2882249"/>
            <a:ext cx="1479477" cy="6924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3248F9D-A804-4FA2-8576-FBF9FE63BAD0}"/>
              </a:ext>
            </a:extLst>
          </p:cNvPr>
          <p:cNvSpPr/>
          <p:nvPr/>
        </p:nvSpPr>
        <p:spPr>
          <a:xfrm>
            <a:off x="4346712" y="3683889"/>
            <a:ext cx="636105" cy="17063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29885A05-297B-4F49-A9BC-68219740B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348" y="938131"/>
            <a:ext cx="7552456" cy="5254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endParaRPr lang="en-GB" sz="1400" b="1" dirty="0">
              <a:solidFill>
                <a:srgbClr val="0070C0"/>
              </a:solidFill>
            </a:endParaRPr>
          </a:p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SYNOP TAC </a:t>
            </a:r>
            <a:r>
              <a:rPr lang="en-GB" sz="1400" b="1" dirty="0">
                <a:solidFill>
                  <a:srgbClr val="FF0000"/>
                </a:solidFill>
              </a:rPr>
              <a:t>SYNOP BUFR  </a:t>
            </a:r>
            <a:r>
              <a:rPr lang="en-GB" sz="1400" b="1" dirty="0">
                <a:solidFill>
                  <a:srgbClr val="0000FF"/>
                </a:solidFill>
              </a:rPr>
              <a:t>national BUFR data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052E86-0685-4F2B-A6BC-A16A633BE627}"/>
              </a:ext>
            </a:extLst>
          </p:cNvPr>
          <p:cNvSpPr txBox="1"/>
          <p:nvPr/>
        </p:nvSpPr>
        <p:spPr>
          <a:xfrm>
            <a:off x="8514601" y="1082125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rgbClr val="FF0000"/>
                </a:solidFill>
              </a:rPr>
              <a:t>15 January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AD74B-9CD8-4869-809B-894DE28F1BE0}"/>
              </a:ext>
            </a:extLst>
          </p:cNvPr>
          <p:cNvSpPr txBox="1"/>
          <p:nvPr/>
        </p:nvSpPr>
        <p:spPr>
          <a:xfrm>
            <a:off x="2931021" y="6269099"/>
            <a:ext cx="5583580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Ongoing/near future: improvement in the US (NOAA)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C8F60A42-9EF5-400E-B8C3-56CBF32CA5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312DA823-87FD-4812-A748-2F30D7C9A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331" y="5740712"/>
            <a:ext cx="1077790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Snow depth availability o the Global Telecommunication System (GTS)</a:t>
            </a:r>
          </a:p>
        </p:txBody>
      </p:sp>
      <p:sp>
        <p:nvSpPr>
          <p:cNvPr id="21" name="Text Box 1">
            <a:extLst>
              <a:ext uri="{FF2B5EF4-FFF2-40B4-BE49-F238E27FC236}">
                <a16:creationId xmlns:a16="http://schemas.microsoft.com/office/drawing/2014/main" id="{83C2D51D-545E-4900-9E0D-5389302C1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84242" y="-44317"/>
            <a:ext cx="1384852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1F497D"/>
                </a:solidFill>
                <a:latin typeface="+mj-lt"/>
              </a:rPr>
              <a:t>Observing system: the example of in situ snow depth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C89A9-250E-45AD-9D46-07B736B8179E}"/>
              </a:ext>
            </a:extLst>
          </p:cNvPr>
          <p:cNvSpPr txBox="1"/>
          <p:nvPr/>
        </p:nvSpPr>
        <p:spPr>
          <a:xfrm>
            <a:off x="396196" y="676132"/>
            <a:ext cx="448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Near-Real-Time access to observations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779300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FE2490-02EE-4514-BC9F-4AD3F24C8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858" y="1991031"/>
            <a:ext cx="5690142" cy="439692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53BF8-BCD7-4B6C-998C-9EA76EB0B0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4E455E67-5AAD-4165-8714-410C6BB3A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75421" y="87094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2800" b="1" dirty="0">
                <a:solidFill>
                  <a:srgbClr val="1F497D"/>
                </a:solidFill>
                <a:latin typeface="+mj-lt"/>
              </a:rPr>
              <a:t>Snow data exchange and WMO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B5C23C-BEC1-4374-AA9D-C2102B8632CD}"/>
              </a:ext>
            </a:extLst>
          </p:cNvPr>
          <p:cNvSpPr txBox="1"/>
          <p:nvPr/>
        </p:nvSpPr>
        <p:spPr>
          <a:xfrm>
            <a:off x="4774456" y="6517400"/>
            <a:ext cx="2887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WIGOS Newsletter April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5FD60B-77BF-4E8F-B733-E5F9170E8CAF}"/>
              </a:ext>
            </a:extLst>
          </p:cNvPr>
          <p:cNvSpPr txBox="1"/>
          <p:nvPr/>
        </p:nvSpPr>
        <p:spPr>
          <a:xfrm>
            <a:off x="396997" y="852300"/>
            <a:ext cx="11504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Global Cryosphere Watch (GCW) and </a:t>
            </a:r>
            <a:r>
              <a:rPr lang="en-GB" dirty="0">
                <a:sym typeface="Wingdings" panose="05000000000000000000" pitchFamily="2" charset="2"/>
              </a:rPr>
              <a:t>Snow Watch Team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snow data exchange WMO regulation, </a:t>
            </a:r>
            <a:r>
              <a:rPr lang="en-GB" u="sng" dirty="0">
                <a:sym typeface="Wingdings" panose="05000000000000000000" pitchFamily="2" charset="2"/>
              </a:rPr>
              <a:t>BUFR template </a:t>
            </a:r>
            <a:r>
              <a:rPr lang="en-GB" dirty="0">
                <a:sym typeface="Wingdings" panose="05000000000000000000" pitchFamily="2" charset="2"/>
              </a:rPr>
              <a:t>(with Observation Team), link to GODEX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SG-CRYO and JET-EOSDE (both WMO Infrastructure Commission)   relevant for coupled assimilation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/>
          </a:p>
        </p:txBody>
      </p:sp>
      <p:pic>
        <p:nvPicPr>
          <p:cNvPr id="9" name="Picture 8" descr="WIGOS_Newsletter_Vol6_N2_April2020-1.pdf - Adobe Acrobat Reader DC">
            <a:extLst>
              <a:ext uri="{FF2B5EF4-FFF2-40B4-BE49-F238E27FC236}">
                <a16:creationId xmlns:a16="http://schemas.microsoft.com/office/drawing/2014/main" id="{AA7CA756-74E5-4E7F-BE30-B4FF1AF7FB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8" t="23392" r="59773" b="65501"/>
          <a:stretch/>
        </p:blipFill>
        <p:spPr>
          <a:xfrm>
            <a:off x="4606140" y="6005700"/>
            <a:ext cx="3230629" cy="58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31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7270" y="2532076"/>
            <a:ext cx="3331671" cy="21686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en-GB" sz="1798" dirty="0"/>
          </a:p>
          <a:p>
            <a:pPr>
              <a:lnSpc>
                <a:spcPct val="150000"/>
              </a:lnSpc>
            </a:pPr>
            <a:r>
              <a:rPr lang="en-GB" sz="1798" dirty="0"/>
              <a:t>       EDA Jacobians</a:t>
            </a:r>
          </a:p>
          <a:p>
            <a:pPr algn="ctr">
              <a:lnSpc>
                <a:spcPct val="150000"/>
              </a:lnSpc>
            </a:pPr>
            <a:r>
              <a:rPr lang="en-GB" sz="1798" dirty="0"/>
              <a:t>                          T2m, RH2m</a:t>
            </a:r>
          </a:p>
          <a:p>
            <a:pPr>
              <a:lnSpc>
                <a:spcPct val="150000"/>
              </a:lnSpc>
            </a:pPr>
            <a:r>
              <a:rPr lang="en-GB" sz="1798" dirty="0"/>
              <a:t>                         &amp; soil moisture</a:t>
            </a:r>
          </a:p>
          <a:p>
            <a:pPr>
              <a:lnSpc>
                <a:spcPct val="150000"/>
              </a:lnSpc>
            </a:pPr>
            <a:r>
              <a:rPr lang="en-GB" sz="1798" dirty="0"/>
              <a:t>                             Background</a:t>
            </a:r>
          </a:p>
        </p:txBody>
      </p:sp>
      <p:sp>
        <p:nvSpPr>
          <p:cNvPr id="17" name="Oval 16"/>
          <p:cNvSpPr/>
          <p:nvPr/>
        </p:nvSpPr>
        <p:spPr>
          <a:xfrm>
            <a:off x="1986084" y="5122619"/>
            <a:ext cx="2021729" cy="121737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98" b="1" i="1" dirty="0">
                <a:solidFill>
                  <a:schemeClr val="tx1"/>
                </a:solidFill>
              </a:rPr>
              <a:t>in situ</a:t>
            </a:r>
          </a:p>
          <a:p>
            <a:pPr algn="ctr"/>
            <a:r>
              <a:rPr lang="en-GB" sz="1798" b="1" dirty="0">
                <a:solidFill>
                  <a:schemeClr val="tx1"/>
                </a:solidFill>
              </a:rPr>
              <a:t>T_2m RH_2m 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062287" y="5437305"/>
            <a:ext cx="787334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grpSp>
        <p:nvGrpSpPr>
          <p:cNvPr id="31" name="Group 30"/>
          <p:cNvGrpSpPr/>
          <p:nvPr/>
        </p:nvGrpSpPr>
        <p:grpSpPr>
          <a:xfrm>
            <a:off x="4886938" y="4970551"/>
            <a:ext cx="3309781" cy="1437144"/>
            <a:chOff x="4950372" y="5029869"/>
            <a:chExt cx="3600400" cy="1437892"/>
          </a:xfrm>
        </p:grpSpPr>
        <p:sp>
          <p:nvSpPr>
            <p:cNvPr id="18" name="Rounded Rectangle 17"/>
            <p:cNvSpPr/>
            <p:nvPr/>
          </p:nvSpPr>
          <p:spPr>
            <a:xfrm>
              <a:off x="4950372" y="5029869"/>
              <a:ext cx="3600400" cy="14378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998" b="1" dirty="0">
                  <a:solidFill>
                    <a:schemeClr val="tx1"/>
                  </a:solidFill>
                </a:rPr>
                <a:t>Screen level analysis (2D-OI)</a:t>
              </a:r>
            </a:p>
            <a:p>
              <a:pPr algn="ctr"/>
              <a:r>
                <a:rPr lang="en-GB" sz="1998" dirty="0">
                  <a:solidFill>
                    <a:schemeClr val="tx1"/>
                  </a:solidFill>
                </a:rPr>
                <a:t>T_2m RH_2m</a:t>
              </a:r>
            </a:p>
            <a:p>
              <a:pPr algn="ctr"/>
              <a:endParaRPr lang="en-GB" sz="1998" b="1" dirty="0">
                <a:solidFill>
                  <a:schemeClr val="tx1"/>
                </a:solidFill>
              </a:endParaRPr>
            </a:p>
            <a:p>
              <a:pPr algn="ctr"/>
              <a:endParaRPr lang="en-GB" sz="1998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223614" y="5903620"/>
                  <a:ext cx="1266771" cy="270652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798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</m:t>
                        </m:r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GB" sz="1798" baseline="30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3614" y="5903620"/>
                  <a:ext cx="1266771" cy="270652"/>
                </a:xfrm>
                <a:prstGeom prst="rect">
                  <a:avLst/>
                </a:prstGeom>
                <a:blipFill>
                  <a:blip r:embed="rId3"/>
                  <a:stretch>
                    <a:fillRect l="-3141" r="-3141" b="-204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6891659" y="5855805"/>
                  <a:ext cx="1576372" cy="2706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798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𝑅𝐻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798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798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=10%</m:t>
                        </m:r>
                      </m:oMath>
                    </m:oMathPara>
                  </a14:m>
                  <a:endParaRPr lang="en-GB" sz="1798" baseline="300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1659" y="5855805"/>
                  <a:ext cx="1576372" cy="270652"/>
                </a:xfrm>
                <a:prstGeom prst="rect">
                  <a:avLst/>
                </a:prstGeom>
                <a:blipFill>
                  <a:blip r:embed="rId4"/>
                  <a:stretch>
                    <a:fillRect l="-1681" r="-3361" b="-20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Right Arrow 21"/>
          <p:cNvSpPr/>
          <p:nvPr/>
        </p:nvSpPr>
        <p:spPr>
          <a:xfrm rot="16200000">
            <a:off x="7059708" y="4249794"/>
            <a:ext cx="748437" cy="4887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25" name="Right Arrow 24"/>
          <p:cNvSpPr/>
          <p:nvPr/>
        </p:nvSpPr>
        <p:spPr>
          <a:xfrm rot="16200000">
            <a:off x="8722488" y="4366319"/>
            <a:ext cx="951751" cy="484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16" name="Oval 15"/>
          <p:cNvSpPr/>
          <p:nvPr/>
        </p:nvSpPr>
        <p:spPr>
          <a:xfrm>
            <a:off x="8209248" y="5117772"/>
            <a:ext cx="1944507" cy="121737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98" b="1" i="1" dirty="0">
                <a:solidFill>
                  <a:schemeClr val="tx1"/>
                </a:solidFill>
              </a:rPr>
              <a:t>satellite</a:t>
            </a:r>
          </a:p>
          <a:p>
            <a:pPr algn="ctr"/>
            <a:r>
              <a:rPr lang="en-GB" sz="1798" b="1" dirty="0">
                <a:solidFill>
                  <a:schemeClr val="tx1"/>
                </a:solidFill>
              </a:rPr>
              <a:t>ASCAT SM</a:t>
            </a:r>
          </a:p>
          <a:p>
            <a:pPr algn="ctr"/>
            <a:r>
              <a:rPr lang="en-GB" sz="1798" b="1" dirty="0">
                <a:solidFill>
                  <a:schemeClr val="tx1"/>
                </a:solidFill>
              </a:rPr>
              <a:t>SMOS SM</a:t>
            </a: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 flipV="1">
            <a:off x="1829833" y="2544456"/>
            <a:ext cx="3331671" cy="21327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 rot="16200000">
            <a:off x="7164848" y="1824326"/>
            <a:ext cx="824027" cy="4887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15" name="Rounded Rectangle 14"/>
          <p:cNvSpPr/>
          <p:nvPr/>
        </p:nvSpPr>
        <p:spPr>
          <a:xfrm>
            <a:off x="6061683" y="2621503"/>
            <a:ext cx="5626116" cy="144267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Soil Analysis (SEKF)</a:t>
            </a:r>
          </a:p>
          <a:p>
            <a:pPr algn="ctr"/>
            <a:r>
              <a:rPr lang="en-GB" sz="1998" dirty="0">
                <a:solidFill>
                  <a:schemeClr val="tx1"/>
                </a:solidFill>
              </a:rPr>
              <a:t>SM1, SM2, SM3</a:t>
            </a:r>
          </a:p>
          <a:p>
            <a:pPr algn="ctr"/>
            <a:endParaRPr lang="en-GB" sz="1998" b="1" dirty="0">
              <a:solidFill>
                <a:schemeClr val="tx1"/>
              </a:solidFill>
            </a:endParaRPr>
          </a:p>
          <a:p>
            <a:pPr algn="ctr"/>
            <a:endParaRPr lang="en-GB" sz="1998" b="1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129432" y="567768"/>
            <a:ext cx="3548068" cy="1009178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NWP Forecast</a:t>
            </a:r>
          </a:p>
          <a:p>
            <a:pPr algn="ctr"/>
            <a:r>
              <a:rPr lang="en-GB" sz="1998" b="1" dirty="0">
                <a:solidFill>
                  <a:schemeClr val="tx1"/>
                </a:solidFill>
              </a:rPr>
              <a:t>Coupled Land-Atmosphere</a:t>
            </a:r>
          </a:p>
        </p:txBody>
      </p:sp>
      <p:sp>
        <p:nvSpPr>
          <p:cNvPr id="40" name="Right Arrow 39"/>
          <p:cNvSpPr/>
          <p:nvPr/>
        </p:nvSpPr>
        <p:spPr>
          <a:xfrm rot="5400000">
            <a:off x="4774992" y="1766094"/>
            <a:ext cx="719705" cy="488799"/>
          </a:xfrm>
          <a:prstGeom prst="rightArrow">
            <a:avLst/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52" name="TextBox 51"/>
          <p:cNvSpPr txBox="1"/>
          <p:nvPr/>
        </p:nvSpPr>
        <p:spPr>
          <a:xfrm>
            <a:off x="358168" y="4449"/>
            <a:ext cx="5469368" cy="451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799"/>
              </a:lnSpc>
              <a:spcBef>
                <a:spcPct val="0"/>
              </a:spcBef>
            </a:pPr>
            <a:r>
              <a:rPr lang="en-GB" sz="2799" b="1" dirty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ECMWF Soil Analysis for NWP </a:t>
            </a:r>
          </a:p>
        </p:txBody>
      </p:sp>
      <p:sp>
        <p:nvSpPr>
          <p:cNvPr id="27" name="Rounded Rectangle 36">
            <a:extLst>
              <a:ext uri="{FF2B5EF4-FFF2-40B4-BE49-F238E27FC236}">
                <a16:creationId xmlns:a16="http://schemas.microsoft.com/office/drawing/2014/main" id="{81A31974-B425-4FDA-B0DF-F69936200FBD}"/>
              </a:ext>
            </a:extLst>
          </p:cNvPr>
          <p:cNvSpPr/>
          <p:nvPr/>
        </p:nvSpPr>
        <p:spPr>
          <a:xfrm>
            <a:off x="514216" y="641461"/>
            <a:ext cx="3548068" cy="1009178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Ensemble Data Assimilation (EDA)</a:t>
            </a:r>
          </a:p>
        </p:txBody>
      </p:sp>
      <p:sp>
        <p:nvSpPr>
          <p:cNvPr id="28" name="Right Arrow 39">
            <a:extLst>
              <a:ext uri="{FF2B5EF4-FFF2-40B4-BE49-F238E27FC236}">
                <a16:creationId xmlns:a16="http://schemas.microsoft.com/office/drawing/2014/main" id="{06E7A098-E724-4AE2-97C4-F90D0852A2A6}"/>
              </a:ext>
            </a:extLst>
          </p:cNvPr>
          <p:cNvSpPr/>
          <p:nvPr/>
        </p:nvSpPr>
        <p:spPr>
          <a:xfrm rot="5400000">
            <a:off x="2758273" y="1824327"/>
            <a:ext cx="719705" cy="488799"/>
          </a:xfrm>
          <a:prstGeom prst="rightArrow">
            <a:avLst/>
          </a:prstGeom>
          <a:solidFill>
            <a:schemeClr val="accent1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>
              <a:solidFill>
                <a:srgbClr val="00CC00"/>
              </a:solidFill>
            </a:endParaRPr>
          </a:p>
        </p:txBody>
      </p:sp>
      <p:sp>
        <p:nvSpPr>
          <p:cNvPr id="30" name="Right Arrow 9">
            <a:extLst>
              <a:ext uri="{FF2B5EF4-FFF2-40B4-BE49-F238E27FC236}">
                <a16:creationId xmlns:a16="http://schemas.microsoft.com/office/drawing/2014/main" id="{60BBA301-50B3-45CD-8D5D-7BB5C693C977}"/>
              </a:ext>
            </a:extLst>
          </p:cNvPr>
          <p:cNvSpPr/>
          <p:nvPr/>
        </p:nvSpPr>
        <p:spPr>
          <a:xfrm>
            <a:off x="5272395" y="3166587"/>
            <a:ext cx="791470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9BDAE4EE-2A12-4018-B1AF-79CCD6825C26}"/>
              </a:ext>
            </a:extLst>
          </p:cNvPr>
          <p:cNvSpPr/>
          <p:nvPr/>
        </p:nvSpPr>
        <p:spPr>
          <a:xfrm>
            <a:off x="4094082" y="843204"/>
            <a:ext cx="1003557" cy="48438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1C4E64-E23E-4272-8F8B-BDA3C2DA0BD2}"/>
              </a:ext>
            </a:extLst>
          </p:cNvPr>
          <p:cNvSpPr txBox="1"/>
          <p:nvPr/>
        </p:nvSpPr>
        <p:spPr>
          <a:xfrm>
            <a:off x="7765142" y="1988301"/>
            <a:ext cx="2401344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8" dirty="0"/>
              <a:t>Land initial conditions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51901" y="3319812"/>
            <a:ext cx="2267149" cy="369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 err="1"/>
              <a:t>σ</a:t>
            </a:r>
            <a:r>
              <a:rPr lang="en-US" sz="1798" baseline="-25000" dirty="0" err="1"/>
              <a:t>SMOS_NN</a:t>
            </a:r>
            <a:r>
              <a:rPr lang="en-US" sz="1798" dirty="0"/>
              <a:t>= 0.02+3ε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05977" y="3597816"/>
            <a:ext cx="2180729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 err="1"/>
              <a:t>σ</a:t>
            </a:r>
            <a:r>
              <a:rPr lang="en-US" sz="1798" baseline="-25000" dirty="0" err="1"/>
              <a:t>ASCAT</a:t>
            </a:r>
            <a:r>
              <a:rPr lang="en-US" sz="1798" dirty="0"/>
              <a:t>= 0.05m3/m3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35973" y="3308747"/>
            <a:ext cx="1324969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σ</a:t>
            </a:r>
            <a:r>
              <a:rPr lang="en-US" sz="1798" baseline="-25000" dirty="0"/>
              <a:t>O_T2M</a:t>
            </a:r>
            <a:r>
              <a:rPr lang="en-US" sz="1798" dirty="0"/>
              <a:t>= 1K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12358" y="3611885"/>
            <a:ext cx="1499846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σ</a:t>
            </a:r>
            <a:r>
              <a:rPr lang="en-US" sz="1798" baseline="-25000" dirty="0"/>
              <a:t>O_RH2M</a:t>
            </a:r>
            <a:r>
              <a:rPr lang="en-US" sz="1798" dirty="0"/>
              <a:t>= 4%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94920" y="3335384"/>
            <a:ext cx="1850518" cy="36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 err="1"/>
              <a:t>σ</a:t>
            </a:r>
            <a:r>
              <a:rPr lang="en-US" sz="1798" baseline="-25000" dirty="0" err="1"/>
              <a:t>b</a:t>
            </a:r>
            <a:r>
              <a:rPr lang="en-US" sz="1798" baseline="-25000" dirty="0"/>
              <a:t>_</a:t>
            </a:r>
            <a:r>
              <a:rPr lang="en-US" sz="1798" dirty="0"/>
              <a:t>= 0.01m3/m3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0550041" y="4425233"/>
            <a:ext cx="1635610" cy="201681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8" b="1" dirty="0">
                <a:solidFill>
                  <a:schemeClr val="tx1"/>
                </a:solidFill>
              </a:rPr>
              <a:t>SMOS Neural network</a:t>
            </a:r>
          </a:p>
          <a:p>
            <a:pPr algn="ctr"/>
            <a:endParaRPr lang="en-GB" sz="1998" b="1" dirty="0">
              <a:solidFill>
                <a:schemeClr val="tx1"/>
              </a:solidFill>
            </a:endParaRPr>
          </a:p>
          <a:p>
            <a:pPr algn="ctr"/>
            <a:r>
              <a:rPr lang="en-GB" sz="1998" b="1" dirty="0">
                <a:solidFill>
                  <a:schemeClr val="tx1"/>
                </a:solidFill>
              </a:rPr>
              <a:t>SMOS TB</a:t>
            </a:r>
          </a:p>
        </p:txBody>
      </p:sp>
      <p:sp>
        <p:nvSpPr>
          <p:cNvPr id="38" name="Right Arrow 9">
            <a:extLst>
              <a:ext uri="{FF2B5EF4-FFF2-40B4-BE49-F238E27FC236}">
                <a16:creationId xmlns:a16="http://schemas.microsoft.com/office/drawing/2014/main" id="{60BBA301-50B3-45CD-8D5D-7BB5C693C977}"/>
              </a:ext>
            </a:extLst>
          </p:cNvPr>
          <p:cNvSpPr/>
          <p:nvPr/>
        </p:nvSpPr>
        <p:spPr>
          <a:xfrm rot="10800000">
            <a:off x="10141139" y="5447150"/>
            <a:ext cx="403734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/>
          </a:p>
        </p:txBody>
      </p:sp>
      <p:sp>
        <p:nvSpPr>
          <p:cNvPr id="36" name="Slide Number Placeholder 3">
            <a:extLst>
              <a:ext uri="{FF2B5EF4-FFF2-40B4-BE49-F238E27FC236}">
                <a16:creationId xmlns:a16="http://schemas.microsoft.com/office/drawing/2014/main" id="{F45D45F2-FDA2-4DB6-ABD8-906D5BCDC1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7550" y="6452977"/>
            <a:ext cx="2158100" cy="215888"/>
          </a:xfrm>
        </p:spPr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4D129383-8639-4CEA-8927-A2EE2A40687B}"/>
              </a:ext>
            </a:extLst>
          </p:cNvPr>
          <p:cNvSpPr txBox="1">
            <a:spLocks/>
          </p:cNvSpPr>
          <p:nvPr/>
        </p:nvSpPr>
        <p:spPr>
          <a:xfrm>
            <a:off x="9828256" y="6444406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BC1F94-5F46-4D07-A99D-4F7427C7F53D}"/>
              </a:ext>
            </a:extLst>
          </p:cNvPr>
          <p:cNvSpPr txBox="1"/>
          <p:nvPr/>
        </p:nvSpPr>
        <p:spPr>
          <a:xfrm>
            <a:off x="9890921" y="218032"/>
            <a:ext cx="2656394" cy="92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98" dirty="0"/>
              <a:t>Simplified Extended Kalman Filter (SEKF)</a:t>
            </a:r>
          </a:p>
          <a:p>
            <a:r>
              <a:rPr lang="en-GB" sz="1798" dirty="0"/>
              <a:t>with EDA Jacobians</a:t>
            </a:r>
          </a:p>
        </p:txBody>
      </p:sp>
    </p:spTree>
    <p:extLst>
      <p:ext uri="{BB962C8B-B14F-4D97-AF65-F5344CB8AC3E}">
        <p14:creationId xmlns:p14="http://schemas.microsoft.com/office/powerpoint/2010/main" val="685560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3FE7DBE-D217-40E7-8827-6C0FB61E8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225" y="1757929"/>
            <a:ext cx="4978615" cy="4080314"/>
          </a:xfrm>
          <a:prstGeom prst="rect">
            <a:avLst/>
          </a:prstGeom>
        </p:spPr>
      </p:pic>
      <p:sp>
        <p:nvSpPr>
          <p:cNvPr id="85" name="CustomShape 2"/>
          <p:cNvSpPr/>
          <p:nvPr/>
        </p:nvSpPr>
        <p:spPr>
          <a:xfrm>
            <a:off x="355550" y="1604711"/>
            <a:ext cx="10968820" cy="39760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>
            <a:noAutofit/>
          </a:bodyPr>
          <a:lstStyle/>
          <a:p>
            <a:pPr>
              <a:lnSpc>
                <a:spcPct val="100000"/>
              </a:lnSpc>
            </a:pPr>
            <a:endParaRPr lang="en-GB" sz="163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C67922-CEA9-4F34-93B5-566707B1488C}"/>
              </a:ext>
            </a:extLst>
          </p:cNvPr>
          <p:cNvSpPr/>
          <p:nvPr/>
        </p:nvSpPr>
        <p:spPr>
          <a:xfrm>
            <a:off x="323721" y="1060067"/>
            <a:ext cx="9935356" cy="474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1629" indent="-310976">
              <a:buClr>
                <a:srgbClr val="3C3C3C"/>
              </a:buClr>
              <a:buFont typeface="+mj-lt"/>
              <a:buAutoNum type="arabicPeriod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Offline surface model forced by atmospheric reanalysis (e.g. ERA5-land) 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Allows e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nhanced surface model/resolution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 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No land DA </a:t>
            </a:r>
          </a:p>
          <a:p>
            <a:pPr marL="415288" lvl="1">
              <a:buClr>
                <a:srgbClr val="3C3C3C"/>
              </a:buClr>
            </a:pPr>
            <a:endParaRPr lang="en-GB" spc="-1" dirty="0">
              <a:solidFill>
                <a:srgbClr val="000000"/>
              </a:solidFill>
              <a:latin typeface="Calibri"/>
            </a:endParaRPr>
          </a:p>
          <a:p>
            <a:pPr marL="311629" indent="-310976">
              <a:buClr>
                <a:srgbClr val="3C3C3C"/>
              </a:buClr>
              <a:buAutoNum type="arabicPeriod" startAt="2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Offline soil moisture DA (</a:t>
            </a:r>
            <a:r>
              <a:rPr lang="en-GB" spc="-1" dirty="0" err="1">
                <a:solidFill>
                  <a:srgbClr val="000000"/>
                </a:solidFill>
                <a:latin typeface="Calibri"/>
              </a:rPr>
              <a:t>Rogriguez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-Fernandez et al, 2019)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As (1), but o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ffline soil moisture analysis included</a:t>
            </a:r>
          </a:p>
          <a:p>
            <a:pPr marL="701038" lvl="1" indent="-285750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GB" spc="-1" dirty="0">
                <a:latin typeface="Calibri"/>
                <a:sym typeface="Wingdings" panose="05000000000000000000" pitchFamily="2" charset="2"/>
              </a:rPr>
              <a:t>A priori observation processing and gridding</a:t>
            </a:r>
          </a:p>
          <a:p>
            <a:pPr marL="701038" lvl="1" indent="-285750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GB" spc="-1" dirty="0">
                <a:latin typeface="Calibri"/>
              </a:rPr>
              <a:t>No snow DA </a:t>
            </a:r>
          </a:p>
          <a:p>
            <a:pPr marL="415288" lvl="1">
              <a:buClr>
                <a:srgbClr val="3C3C3C"/>
              </a:buClr>
            </a:pPr>
            <a:endParaRPr lang="en-GB" spc="-1" dirty="0">
              <a:solidFill>
                <a:srgbClr val="000000"/>
              </a:solidFill>
              <a:latin typeface="Calibri"/>
            </a:endParaRPr>
          </a:p>
          <a:p>
            <a:pPr marL="311629" indent="-310976">
              <a:buClr>
                <a:srgbClr val="3C3C3C"/>
              </a:buClr>
              <a:buAutoNum type="arabicPeriod" startAt="3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Stand-alone surface analysis (SSA, Fairbairn </a:t>
            </a:r>
            <a:r>
              <a:rPr lang="en-GB" i="1" spc="-1" dirty="0">
                <a:solidFill>
                  <a:srgbClr val="000000"/>
                </a:solidFill>
                <a:latin typeface="Calibri"/>
              </a:rPr>
              <a:t>et al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., 2019)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Full land DA system in IFS (soil moisture, snow, etc…)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Coupled land-atmosphere model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Same observation interface than NWP</a:t>
            </a:r>
          </a:p>
          <a:p>
            <a:pPr marL="701038" lvl="1" indent="-285750">
              <a:buClr>
                <a:srgbClr val="00B050"/>
              </a:buClr>
              <a:buFont typeface="Wingdings" panose="05000000000000000000" pitchFamily="2" charset="2"/>
              <a:buChar char="J"/>
            </a:pPr>
            <a:r>
              <a:rPr lang="en-GB" spc="-1" dirty="0">
                <a:solidFill>
                  <a:srgbClr val="000000"/>
                </a:solidFill>
                <a:latin typeface="Calibri"/>
              </a:rPr>
              <a:t>No atmosphere DA so cheaper than coupled DA system</a:t>
            </a:r>
          </a:p>
          <a:p>
            <a:pPr marL="415288" lvl="1">
              <a:buClr>
                <a:srgbClr val="3C3C3C"/>
              </a:buClr>
            </a:pPr>
            <a:r>
              <a:rPr lang="en-GB" b="1" spc="-1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 </a:t>
            </a:r>
            <a:r>
              <a:rPr lang="en-GB" spc="-1" dirty="0">
                <a:solidFill>
                  <a:srgbClr val="000000"/>
                </a:solidFill>
                <a:latin typeface="Calibri"/>
              </a:rPr>
              <a:t>Still significantly more computationally expensive than (1) and (2) </a:t>
            </a:r>
          </a:p>
          <a:p>
            <a:pPr marL="726264" lvl="1" indent="-310976">
              <a:buClr>
                <a:srgbClr val="3C3C3C"/>
              </a:buClr>
              <a:buFont typeface="Wingdings" panose="05000000000000000000" pitchFamily="2" charset="2"/>
              <a:buChar char="Ø"/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  <a:p>
            <a:pPr marL="674434" lvl="1" indent="-259147">
              <a:buClr>
                <a:srgbClr val="3C3C3C"/>
              </a:buClr>
              <a:buFont typeface="Wingdings" panose="05000000000000000000" pitchFamily="2" charset="2"/>
              <a:buChar char="Ø"/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FF9932C-F36C-459F-A613-EC9704CD04D5}"/>
              </a:ext>
            </a:extLst>
          </p:cNvPr>
          <p:cNvSpPr/>
          <p:nvPr/>
        </p:nvSpPr>
        <p:spPr>
          <a:xfrm>
            <a:off x="9074575" y="1604712"/>
            <a:ext cx="1865319" cy="343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32" b="1" spc="-1" dirty="0">
                <a:solidFill>
                  <a:srgbClr val="000000"/>
                </a:solidFill>
                <a:latin typeface="Calibri"/>
              </a:rPr>
              <a:t>SSA forced by ERA5</a:t>
            </a:r>
            <a:endParaRPr lang="en-GB" sz="1632" b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B5518F1-FA89-4A18-BA4F-BB52ED1E94AF}"/>
              </a:ext>
            </a:extLst>
          </p:cNvPr>
          <p:cNvSpPr/>
          <p:nvPr/>
        </p:nvSpPr>
        <p:spPr>
          <a:xfrm>
            <a:off x="323721" y="5646375"/>
            <a:ext cx="107153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3">
              <a:buClr>
                <a:srgbClr val="3C3C3C"/>
              </a:buClr>
            </a:pPr>
            <a:r>
              <a:rPr lang="en-GB" spc="-1" dirty="0">
                <a:solidFill>
                  <a:srgbClr val="000000"/>
                </a:solidFill>
              </a:rPr>
              <a:t>Fairbairn et al., 2019 </a:t>
            </a:r>
            <a:r>
              <a:rPr lang="en-GB" i="1" spc="-1" dirty="0">
                <a:solidFill>
                  <a:srgbClr val="000000"/>
                </a:solidFill>
              </a:rPr>
              <a:t>J. Hydrometeor</a:t>
            </a:r>
            <a:r>
              <a:rPr lang="en-GB" spc="-1" dirty="0">
                <a:solidFill>
                  <a:srgbClr val="000000"/>
                </a:solidFill>
              </a:rPr>
              <a:t>, 2019. </a:t>
            </a:r>
            <a:r>
              <a:rPr lang="en-GB" u="sng" spc="-1" dirty="0">
                <a:solidFill>
                  <a:srgbClr val="0000FF"/>
                </a:solidFill>
                <a:hlinkClick r:id="rId4"/>
              </a:rPr>
              <a:t>https://doi.org/10.1175/JHM-D-19-0074.1</a:t>
            </a:r>
            <a:endParaRPr lang="en-GB" u="sng" spc="-1" dirty="0">
              <a:solidFill>
                <a:srgbClr val="0000FF"/>
              </a:solidFill>
            </a:endParaRPr>
          </a:p>
          <a:p>
            <a:pPr marL="653">
              <a:buClr>
                <a:srgbClr val="3C3C3C"/>
              </a:buClr>
            </a:pPr>
            <a:r>
              <a:rPr lang="en-GB" spc="-1" dirty="0"/>
              <a:t>Rodriguez-Fernandez et al., Rem. Sens. 2019  </a:t>
            </a:r>
            <a:r>
              <a:rPr lang="en-GB" spc="-1" dirty="0">
                <a:hlinkClick r:id="rId5"/>
              </a:rPr>
              <a:t>https://www.mdpi.com/2072-4292/11/11/1334</a:t>
            </a:r>
            <a:endParaRPr lang="en-GB" spc="-1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FA3597E3-6FEB-44B2-B1C5-F8C3010779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31C1E75-5392-467E-A95D-A3CD9C048054}"/>
              </a:ext>
            </a:extLst>
          </p:cNvPr>
          <p:cNvSpPr txBox="1">
            <a:spLocks/>
          </p:cNvSpPr>
          <p:nvPr/>
        </p:nvSpPr>
        <p:spPr>
          <a:xfrm>
            <a:off x="323721" y="-115495"/>
            <a:ext cx="11850356" cy="1144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pPr algn="l" hangingPunct="1"/>
            <a:r>
              <a:rPr lang="en-GB" sz="2799" b="1" dirty="0" err="1">
                <a:solidFill>
                  <a:srgbClr val="1F497D"/>
                </a:solidFill>
                <a:latin typeface="+mn-lt"/>
              </a:rPr>
              <a:t>Uncouped</a:t>
            </a:r>
            <a:r>
              <a:rPr lang="en-GB" sz="2799" b="1" dirty="0">
                <a:solidFill>
                  <a:srgbClr val="1F497D"/>
                </a:solidFill>
                <a:latin typeface="+mn-lt"/>
              </a:rPr>
              <a:t> Land surface analysis systems</a:t>
            </a:r>
          </a:p>
          <a:p>
            <a:pPr algn="l" hangingPunct="1"/>
            <a:r>
              <a:rPr lang="en-GB" sz="2000" b="1" dirty="0">
                <a:solidFill>
                  <a:srgbClr val="1F497D"/>
                </a:solidFill>
                <a:latin typeface="+mn-lt"/>
                <a:sym typeface="Wingdings" panose="05000000000000000000" pitchFamily="2" charset="2"/>
              </a:rPr>
              <a:t> Support research and </a:t>
            </a:r>
            <a:r>
              <a:rPr lang="en-GB" sz="2000" b="1" dirty="0">
                <a:solidFill>
                  <a:srgbClr val="1F497D"/>
                </a:solidFill>
                <a:latin typeface="+mn-lt"/>
              </a:rPr>
              <a:t>land surface reanalysis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14EDCD-F6FB-4710-A311-8BE00D323F97}"/>
              </a:ext>
            </a:extLst>
          </p:cNvPr>
          <p:cNvSpPr txBox="1"/>
          <p:nvPr/>
        </p:nvSpPr>
        <p:spPr>
          <a:xfrm>
            <a:off x="7481560" y="662227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System(s) consistency and maintenance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66131</TotalTime>
  <Words>1156</Words>
  <Application>Microsoft Office PowerPoint</Application>
  <PresentationFormat>Custom</PresentationFormat>
  <Paragraphs>213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DejaVu Serif</vt:lpstr>
      <vt:lpstr>Times New Roman</vt:lpstr>
      <vt:lpstr>Wingdings</vt:lpstr>
      <vt:lpstr>ECMWF_widescreen</vt:lpstr>
      <vt:lpstr>PowerPoint Presentation</vt:lpstr>
      <vt:lpstr>  Toward coupled assimilation in ECMWF’s operational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 monitoring and quality control</vt:lpstr>
      <vt:lpstr>New observation implementation  SMAP monitoring (May 2021)</vt:lpstr>
      <vt:lpstr>Coupling through the observation operator </vt:lpstr>
      <vt:lpstr>PowerPoint Presentation</vt:lpstr>
      <vt:lpstr>Summary</vt:lpstr>
      <vt:lpstr>Future plans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Rosnay AIMES 14 June 2021</dc:title>
  <dc:creator>Patricia.Rosnay@ecmwf.int</dc:creator>
  <cp:lastModifiedBy>Patricia de Rosnay</cp:lastModifiedBy>
  <cp:revision>1035</cp:revision>
  <cp:lastPrinted>2017-06-14T12:31:56Z</cp:lastPrinted>
  <dcterms:created xsi:type="dcterms:W3CDTF">2015-03-12T16:04:32Z</dcterms:created>
  <dcterms:modified xsi:type="dcterms:W3CDTF">2021-08-24T12:55:59Z</dcterms:modified>
</cp:coreProperties>
</file>