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3" r:id="rId4"/>
    <p:sldId id="261" r:id="rId5"/>
    <p:sldId id="262" r:id="rId6"/>
    <p:sldId id="264" r:id="rId7"/>
  </p:sldIdLst>
  <p:sldSz cx="12801600" cy="9601200" type="A3"/>
  <p:notesSz cx="9942513" cy="6810375"/>
  <p:defaultTextStyle>
    <a:defPPr>
      <a:defRPr lang="da-DK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49" autoAdjust="0"/>
    <p:restoredTop sz="94660"/>
  </p:normalViewPr>
  <p:slideViewPr>
    <p:cSldViewPr>
      <p:cViewPr>
        <p:scale>
          <a:sx n="66" d="100"/>
          <a:sy n="66" d="100"/>
        </p:scale>
        <p:origin x="-647" y="76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38E13-CE8C-46EC-9806-4ADF4BA198C4}" type="datetimeFigureOut">
              <a:rPr lang="da-DK" smtClean="0"/>
              <a:t>24-01-2014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1E4D-545F-4195-9586-4715D050B0A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66912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38E13-CE8C-46EC-9806-4ADF4BA198C4}" type="datetimeFigureOut">
              <a:rPr lang="da-DK" smtClean="0"/>
              <a:t>24-01-2014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1E4D-545F-4195-9586-4715D050B0A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21561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38E13-CE8C-46EC-9806-4ADF4BA198C4}" type="datetimeFigureOut">
              <a:rPr lang="da-DK" smtClean="0"/>
              <a:t>24-01-2014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1E4D-545F-4195-9586-4715D050B0A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63354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38E13-CE8C-46EC-9806-4ADF4BA198C4}" type="datetimeFigureOut">
              <a:rPr lang="da-DK" smtClean="0"/>
              <a:t>24-01-2014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1E4D-545F-4195-9586-4715D050B0A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00993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38E13-CE8C-46EC-9806-4ADF4BA198C4}" type="datetimeFigureOut">
              <a:rPr lang="da-DK" smtClean="0"/>
              <a:t>24-01-2014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1E4D-545F-4195-9586-4715D050B0A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58020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38E13-CE8C-46EC-9806-4ADF4BA198C4}" type="datetimeFigureOut">
              <a:rPr lang="da-DK" smtClean="0"/>
              <a:t>24-01-2014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1E4D-545F-4195-9586-4715D050B0A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55570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38E13-CE8C-46EC-9806-4ADF4BA198C4}" type="datetimeFigureOut">
              <a:rPr lang="da-DK" smtClean="0"/>
              <a:t>24-01-2014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1E4D-545F-4195-9586-4715D050B0A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5231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38E13-CE8C-46EC-9806-4ADF4BA198C4}" type="datetimeFigureOut">
              <a:rPr lang="da-DK" smtClean="0"/>
              <a:t>24-01-2014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1E4D-545F-4195-9586-4715D050B0A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39681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38E13-CE8C-46EC-9806-4ADF4BA198C4}" type="datetimeFigureOut">
              <a:rPr lang="da-DK" smtClean="0"/>
              <a:t>24-01-2014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1E4D-545F-4195-9586-4715D050B0A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13994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38E13-CE8C-46EC-9806-4ADF4BA198C4}" type="datetimeFigureOut">
              <a:rPr lang="da-DK" smtClean="0"/>
              <a:t>24-01-2014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1E4D-545F-4195-9586-4715D050B0A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52297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38E13-CE8C-46EC-9806-4ADF4BA198C4}" type="datetimeFigureOut">
              <a:rPr lang="da-DK" smtClean="0"/>
              <a:t>24-01-2014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1E4D-545F-4195-9586-4715D050B0A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34341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38E13-CE8C-46EC-9806-4ADF4BA198C4}" type="datetimeFigureOut">
              <a:rPr lang="da-DK" smtClean="0"/>
              <a:t>24-01-2014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31E4D-545F-4195-9586-4715D050B0A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8444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647321" y="984176"/>
            <a:ext cx="11506958" cy="7909287"/>
          </a:xfrm>
        </p:spPr>
        <p:txBody>
          <a:bodyPr/>
          <a:lstStyle/>
          <a:p>
            <a:pPr marL="0" indent="0">
              <a:buNone/>
            </a:pPr>
            <a:r>
              <a:rPr lang="en-US" sz="5400" b="1" i="1" dirty="0" smtClean="0"/>
              <a:t>       Use </a:t>
            </a:r>
            <a:r>
              <a:rPr lang="en-US" sz="5400" b="1" i="1" dirty="0"/>
              <a:t>of Ensemble forecasting for: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Strategic ship routing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Offshore site forecasting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Long term forecasting for Energy sector  </a:t>
            </a:r>
          </a:p>
          <a:p>
            <a:pPr marL="0" indent="0">
              <a:buNone/>
            </a:pPr>
            <a:r>
              <a:rPr lang="en-US" dirty="0" smtClean="0"/>
              <a:t>				</a:t>
            </a:r>
            <a:r>
              <a:rPr lang="en-US" sz="2800" dirty="0"/>
              <a:t>by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b="1" dirty="0" smtClean="0"/>
              <a:t>Martin Lindberg, Maritime Service, DMI</a:t>
            </a:r>
          </a:p>
          <a:p>
            <a:pPr marL="0" indent="0">
              <a:buNone/>
            </a:pPr>
            <a:r>
              <a:rPr lang="en-US" b="1" dirty="0" smtClean="0"/>
              <a:t>		      </a:t>
            </a:r>
            <a:r>
              <a:rPr lang="en-US" sz="2800" dirty="0"/>
              <a:t>(Danish Meteorological Service )</a:t>
            </a:r>
            <a:r>
              <a:rPr lang="en-US" b="1" dirty="0" smtClean="0"/>
              <a:t>	           </a:t>
            </a:r>
            <a:endParaRPr lang="en-US" b="1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29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2248" y="1090172"/>
            <a:ext cx="8546424" cy="686092"/>
          </a:xfrm>
        </p:spPr>
        <p:txBody>
          <a:bodyPr>
            <a:noAutofit/>
          </a:bodyPr>
          <a:lstStyle/>
          <a:p>
            <a:r>
              <a:rPr lang="en-US" sz="3200" dirty="0"/>
              <a:t>Strategic ship routing over the Pacific Ocean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691"/>
          <a:stretch/>
        </p:blipFill>
        <p:spPr bwMode="auto">
          <a:xfrm>
            <a:off x="2114111" y="1897691"/>
            <a:ext cx="8573377" cy="4719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boks 3"/>
          <p:cNvSpPr txBox="1"/>
          <p:nvPr/>
        </p:nvSpPr>
        <p:spPr>
          <a:xfrm>
            <a:off x="1973408" y="6673791"/>
            <a:ext cx="8998675" cy="2099036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en-US" sz="1800" dirty="0"/>
              <a:t>Weather routing of Maersk Swaziland from Lazaro Cardenas, Mexico to </a:t>
            </a:r>
            <a:r>
              <a:rPr lang="en-US" sz="1800" dirty="0" err="1"/>
              <a:t>Vostochny</a:t>
            </a:r>
            <a:r>
              <a:rPr lang="en-US" sz="1800" dirty="0"/>
              <a:t>, Russia.</a:t>
            </a:r>
          </a:p>
          <a:p>
            <a:r>
              <a:rPr lang="en-US" sz="1800" dirty="0"/>
              <a:t>ETD: January 16</a:t>
            </a:r>
            <a:r>
              <a:rPr lang="en-US" sz="1800" baseline="30000" dirty="0"/>
              <a:t>th</a:t>
            </a:r>
            <a:r>
              <a:rPr lang="en-US" sz="1800" dirty="0"/>
              <a:t> 19:30utc, ETA: February 2</a:t>
            </a:r>
            <a:r>
              <a:rPr lang="en-US" sz="1800" baseline="30000" dirty="0"/>
              <a:t>nd</a:t>
            </a:r>
            <a:r>
              <a:rPr lang="en-US" sz="1800" dirty="0"/>
              <a:t> 06:00utc (Service/eco-speed 20.5/12.0 </a:t>
            </a:r>
            <a:r>
              <a:rPr lang="en-US" sz="1800" dirty="0" err="1"/>
              <a:t>kts</a:t>
            </a:r>
            <a:r>
              <a:rPr lang="en-US" sz="1800" dirty="0"/>
              <a:t>). </a:t>
            </a:r>
          </a:p>
          <a:p>
            <a:r>
              <a:rPr lang="en-US" sz="1800" dirty="0"/>
              <a:t>ECMWF forecast issued 2014-01-14 00:00 valid 2014-01-24 00.00 (+240hrs).</a:t>
            </a:r>
          </a:p>
          <a:p>
            <a:r>
              <a:rPr lang="en-US" sz="1800" dirty="0"/>
              <a:t>The deterministic forecast ends before vessel (the red triangles) reaches half way, therefore the optimizations are of no good use and strategic planning with usage of ensemble forecasting is necessary.   </a:t>
            </a:r>
          </a:p>
          <a:p>
            <a:r>
              <a:rPr lang="en-US" sz="2000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02524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464130" y="1688999"/>
            <a:ext cx="2158088" cy="2121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839349" y="1689000"/>
            <a:ext cx="2158088" cy="2121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183936" y="1704653"/>
            <a:ext cx="2158088" cy="2121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539937" y="1712347"/>
            <a:ext cx="2158088" cy="2121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629" y="5861626"/>
            <a:ext cx="2736730" cy="2010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8" descr="http://www.ecmwf.int/products/forecasts/d/getchart/catalog/products/forecasts/medium/eps/long_probabilities/long_probs_swh%21Pacific%21%3E%3D6m%21pop%21od%21enfo%21long_pb_swh%212014011400%21chart.gif"/>
          <p:cNvSpPr>
            <a:spLocks noChangeAspect="1" noChangeArrowheads="1"/>
          </p:cNvSpPr>
          <p:nvPr/>
        </p:nvSpPr>
        <p:spPr bwMode="auto">
          <a:xfrm>
            <a:off x="217806" y="-3307080"/>
            <a:ext cx="9401175" cy="6907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413" y="5872052"/>
            <a:ext cx="2736730" cy="2010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boks 4"/>
          <p:cNvSpPr txBox="1"/>
          <p:nvPr/>
        </p:nvSpPr>
        <p:spPr>
          <a:xfrm>
            <a:off x="1520372" y="1130688"/>
            <a:ext cx="9050555" cy="437043"/>
          </a:xfrm>
          <a:prstGeom prst="rect">
            <a:avLst/>
          </a:prstGeom>
          <a:noFill/>
        </p:spPr>
        <p:txBody>
          <a:bodyPr wrap="none" lIns="128016" tIns="64008" rIns="128016" bIns="64008" rtlCol="0">
            <a:spAutoFit/>
          </a:bodyPr>
          <a:lstStyle/>
          <a:p>
            <a:r>
              <a:rPr lang="en-US" sz="2000" b="1" dirty="0" smtClean="0"/>
              <a:t>Large scale mean flow: weekly-mean 500hPa </a:t>
            </a:r>
            <a:r>
              <a:rPr lang="en-US" sz="2000" b="1" dirty="0" err="1" smtClean="0"/>
              <a:t>gpt</a:t>
            </a:r>
            <a:r>
              <a:rPr lang="en-US" sz="2000" b="1" dirty="0" smtClean="0"/>
              <a:t> anomaly for the ensemble mean  </a:t>
            </a:r>
            <a:endParaRPr lang="en-US" sz="2000" b="1" dirty="0"/>
          </a:p>
        </p:txBody>
      </p:sp>
      <p:sp>
        <p:nvSpPr>
          <p:cNvPr id="6" name="Tekstboks 5"/>
          <p:cNvSpPr txBox="1"/>
          <p:nvPr/>
        </p:nvSpPr>
        <p:spPr>
          <a:xfrm>
            <a:off x="1568629" y="7872443"/>
            <a:ext cx="8130111" cy="437043"/>
          </a:xfrm>
          <a:prstGeom prst="rect">
            <a:avLst/>
          </a:prstGeom>
          <a:noFill/>
        </p:spPr>
        <p:txBody>
          <a:bodyPr wrap="none" lIns="128016" tIns="64008" rIns="128016" bIns="64008" rtlCol="0">
            <a:spAutoFit/>
          </a:bodyPr>
          <a:lstStyle/>
          <a:p>
            <a:r>
              <a:rPr lang="en-US" sz="2000" dirty="0" smtClean="0"/>
              <a:t>Forecast probability of significant wave height  T+240-360hrs VT: 24/1-29/1 </a:t>
            </a:r>
            <a:endParaRPr lang="en-US" sz="2000" dirty="0"/>
          </a:p>
        </p:txBody>
      </p:sp>
      <p:sp>
        <p:nvSpPr>
          <p:cNvPr id="8" name="Tekstboks 7"/>
          <p:cNvSpPr txBox="1"/>
          <p:nvPr/>
        </p:nvSpPr>
        <p:spPr>
          <a:xfrm>
            <a:off x="1568629" y="5624887"/>
            <a:ext cx="974690" cy="375487"/>
          </a:xfrm>
          <a:prstGeom prst="rect">
            <a:avLst/>
          </a:prstGeom>
          <a:noFill/>
        </p:spPr>
        <p:txBody>
          <a:bodyPr wrap="none" lIns="128016" tIns="64008" rIns="128016" bIns="64008" rtlCol="0">
            <a:spAutoFit/>
          </a:bodyPr>
          <a:lstStyle/>
          <a:p>
            <a:r>
              <a:rPr lang="en-US" sz="1600" dirty="0"/>
              <a:t>Over 4m</a:t>
            </a:r>
          </a:p>
        </p:txBody>
      </p:sp>
      <p:sp>
        <p:nvSpPr>
          <p:cNvPr id="9" name="Tekstboks 8"/>
          <p:cNvSpPr txBox="1"/>
          <p:nvPr/>
        </p:nvSpPr>
        <p:spPr>
          <a:xfrm>
            <a:off x="4613413" y="5637951"/>
            <a:ext cx="974690" cy="375487"/>
          </a:xfrm>
          <a:prstGeom prst="rect">
            <a:avLst/>
          </a:prstGeom>
          <a:noFill/>
        </p:spPr>
        <p:txBody>
          <a:bodyPr wrap="none" lIns="128016" tIns="64008" rIns="128016" bIns="64008" rtlCol="0">
            <a:spAutoFit/>
          </a:bodyPr>
          <a:lstStyle/>
          <a:p>
            <a:r>
              <a:rPr lang="en-US" sz="1600" dirty="0"/>
              <a:t>Over 6m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73175" y="3959815"/>
            <a:ext cx="10238462" cy="1852815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sv-SE" sz="1600" dirty="0"/>
              <a:t>The </a:t>
            </a:r>
            <a:r>
              <a:rPr lang="sv-SE" sz="1600" dirty="0" err="1"/>
              <a:t>weekly</a:t>
            </a:r>
            <a:r>
              <a:rPr lang="sv-SE" sz="1600" dirty="0"/>
              <a:t> </a:t>
            </a:r>
            <a:r>
              <a:rPr lang="sv-SE" sz="1600" dirty="0" err="1"/>
              <a:t>mean</a:t>
            </a:r>
            <a:r>
              <a:rPr lang="sv-SE" sz="1600" dirty="0"/>
              <a:t> 500hPa </a:t>
            </a:r>
            <a:r>
              <a:rPr lang="sv-SE" sz="1600" dirty="0" err="1"/>
              <a:t>anomaly</a:t>
            </a:r>
            <a:r>
              <a:rPr lang="sv-SE" sz="1600" dirty="0"/>
              <a:t> is not </a:t>
            </a:r>
            <a:r>
              <a:rPr lang="sv-SE" sz="1600" dirty="0" err="1"/>
              <a:t>always</a:t>
            </a:r>
            <a:r>
              <a:rPr lang="sv-SE" sz="1600" dirty="0"/>
              <a:t> </a:t>
            </a:r>
            <a:r>
              <a:rPr lang="sv-SE" sz="1600" dirty="0" err="1"/>
              <a:t>easy</a:t>
            </a:r>
            <a:r>
              <a:rPr lang="sv-SE" sz="1600" dirty="0"/>
              <a:t> </a:t>
            </a:r>
            <a:r>
              <a:rPr lang="sv-SE" sz="1600" dirty="0" err="1"/>
              <a:t>to</a:t>
            </a:r>
            <a:r>
              <a:rPr lang="sv-SE" sz="1600" dirty="0"/>
              <a:t> interpret as it </a:t>
            </a:r>
            <a:r>
              <a:rPr lang="sv-SE" sz="1600" dirty="0" err="1"/>
              <a:t>often</a:t>
            </a:r>
            <a:r>
              <a:rPr lang="sv-SE" sz="1600" dirty="0"/>
              <a:t> </a:t>
            </a:r>
            <a:r>
              <a:rPr lang="sv-SE" sz="1600" dirty="0" err="1"/>
              <a:t>becomes</a:t>
            </a:r>
            <a:r>
              <a:rPr lang="sv-SE" sz="1600" dirty="0"/>
              <a:t> ”</a:t>
            </a:r>
            <a:r>
              <a:rPr lang="sv-SE" sz="1600" dirty="0" err="1"/>
              <a:t>middled-out</a:t>
            </a:r>
            <a:r>
              <a:rPr lang="sv-SE" sz="1600" dirty="0"/>
              <a:t>” </a:t>
            </a:r>
            <a:r>
              <a:rPr lang="sv-SE" sz="1600" dirty="0" err="1"/>
              <a:t>with</a:t>
            </a:r>
            <a:r>
              <a:rPr lang="sv-SE" sz="1600" dirty="0"/>
              <a:t> </a:t>
            </a:r>
            <a:r>
              <a:rPr lang="sv-SE" sz="1600" dirty="0" err="1"/>
              <a:t>time</a:t>
            </a:r>
            <a:r>
              <a:rPr lang="sv-SE" sz="1600" dirty="0"/>
              <a:t> and fast </a:t>
            </a:r>
            <a:r>
              <a:rPr lang="sv-SE" sz="1600" dirty="0" err="1"/>
              <a:t>moving</a:t>
            </a:r>
            <a:r>
              <a:rPr lang="sv-SE" sz="1600" dirty="0"/>
              <a:t> </a:t>
            </a:r>
            <a:r>
              <a:rPr lang="sv-SE" sz="1600" dirty="0" err="1"/>
              <a:t>lows</a:t>
            </a:r>
            <a:r>
              <a:rPr lang="sv-SE" sz="1600" dirty="0"/>
              <a:t> </a:t>
            </a:r>
            <a:r>
              <a:rPr lang="sv-SE" sz="1600" dirty="0" err="1"/>
              <a:t>result</a:t>
            </a:r>
            <a:r>
              <a:rPr lang="sv-SE" sz="1600" dirty="0"/>
              <a:t> in less </a:t>
            </a:r>
            <a:r>
              <a:rPr lang="sv-SE" sz="1600" dirty="0" err="1"/>
              <a:t>anomaly</a:t>
            </a:r>
            <a:r>
              <a:rPr lang="sv-SE" sz="1600" dirty="0"/>
              <a:t> </a:t>
            </a:r>
            <a:r>
              <a:rPr lang="sv-SE" sz="1600" dirty="0" err="1"/>
              <a:t>than</a:t>
            </a:r>
            <a:r>
              <a:rPr lang="sv-SE" sz="1600" dirty="0"/>
              <a:t> </a:t>
            </a:r>
            <a:r>
              <a:rPr lang="sv-SE" sz="1600" dirty="0" err="1"/>
              <a:t>stationary</a:t>
            </a:r>
            <a:r>
              <a:rPr lang="sv-SE" sz="1600" dirty="0"/>
              <a:t> (and </a:t>
            </a:r>
            <a:r>
              <a:rPr lang="sv-SE" sz="1600" dirty="0" err="1"/>
              <a:t>filling</a:t>
            </a:r>
            <a:r>
              <a:rPr lang="sv-SE" sz="1600" dirty="0"/>
              <a:t>) </a:t>
            </a:r>
            <a:r>
              <a:rPr lang="sv-SE" sz="1600" dirty="0" err="1"/>
              <a:t>lows</a:t>
            </a:r>
            <a:r>
              <a:rPr lang="sv-SE" sz="1600" dirty="0"/>
              <a:t>. </a:t>
            </a:r>
            <a:r>
              <a:rPr lang="sv-SE" sz="1600" dirty="0" err="1"/>
              <a:t>However</a:t>
            </a:r>
            <a:r>
              <a:rPr lang="sv-SE" sz="1600" dirty="0"/>
              <a:t>,  </a:t>
            </a:r>
            <a:r>
              <a:rPr lang="sv-SE" sz="1600" dirty="0" err="1"/>
              <a:t>this</a:t>
            </a:r>
            <a:r>
              <a:rPr lang="sv-SE" sz="1600" dirty="0"/>
              <a:t> </a:t>
            </a:r>
            <a:r>
              <a:rPr lang="sv-SE" sz="1600" dirty="0" err="1"/>
              <a:t>product</a:t>
            </a:r>
            <a:r>
              <a:rPr lang="sv-SE" sz="1600" dirty="0"/>
              <a:t> (</a:t>
            </a:r>
            <a:r>
              <a:rPr lang="sv-SE" sz="1600" dirty="0" err="1"/>
              <a:t>weekly</a:t>
            </a:r>
            <a:r>
              <a:rPr lang="sv-SE" sz="1600" dirty="0"/>
              <a:t> </a:t>
            </a:r>
            <a:r>
              <a:rPr lang="sv-SE" sz="1600" dirty="0" err="1"/>
              <a:t>anomaly</a:t>
            </a:r>
            <a:r>
              <a:rPr lang="sv-SE" sz="1600" dirty="0"/>
              <a:t> </a:t>
            </a:r>
            <a:r>
              <a:rPr lang="sv-SE" sz="1600" dirty="0" err="1"/>
              <a:t>charts</a:t>
            </a:r>
            <a:r>
              <a:rPr lang="sv-SE" sz="1600" dirty="0"/>
              <a:t> for the </a:t>
            </a:r>
            <a:r>
              <a:rPr lang="sv-SE" sz="1600" dirty="0" err="1"/>
              <a:t>next</a:t>
            </a:r>
            <a:r>
              <a:rPr lang="sv-SE" sz="1600" dirty="0"/>
              <a:t> 4 </a:t>
            </a:r>
            <a:r>
              <a:rPr lang="sv-SE" sz="1600" dirty="0" err="1"/>
              <a:t>weeks</a:t>
            </a:r>
            <a:r>
              <a:rPr lang="sv-SE" sz="1600" dirty="0"/>
              <a:t>) is a </a:t>
            </a:r>
            <a:r>
              <a:rPr lang="sv-SE" sz="1600" dirty="0" err="1"/>
              <a:t>good</a:t>
            </a:r>
            <a:r>
              <a:rPr lang="sv-SE" sz="1600" dirty="0"/>
              <a:t> </a:t>
            </a:r>
            <a:r>
              <a:rPr lang="sv-SE" sz="1600" dirty="0" err="1"/>
              <a:t>tool</a:t>
            </a:r>
            <a:r>
              <a:rPr lang="sv-SE" sz="1600" dirty="0"/>
              <a:t> for </a:t>
            </a:r>
            <a:r>
              <a:rPr lang="sv-SE" sz="1600" dirty="0" err="1"/>
              <a:t>our</a:t>
            </a:r>
            <a:r>
              <a:rPr lang="sv-SE" sz="1600" dirty="0"/>
              <a:t> </a:t>
            </a:r>
            <a:r>
              <a:rPr lang="sv-SE" sz="1600" dirty="0" err="1"/>
              <a:t>strategic</a:t>
            </a:r>
            <a:r>
              <a:rPr lang="sv-SE" sz="1600" dirty="0"/>
              <a:t> route-planning</a:t>
            </a:r>
            <a:r>
              <a:rPr lang="sv-SE" sz="1600" dirty="0" smtClean="0"/>
              <a:t>.</a:t>
            </a:r>
          </a:p>
          <a:p>
            <a:r>
              <a:rPr lang="sv-SE" sz="1600" dirty="0" smtClean="0"/>
              <a:t>From the end </a:t>
            </a:r>
            <a:r>
              <a:rPr lang="sv-SE" sz="1600" dirty="0" err="1" smtClean="0"/>
              <a:t>of</a:t>
            </a:r>
            <a:r>
              <a:rPr lang="sv-SE" sz="1600" dirty="0" smtClean="0"/>
              <a:t> </a:t>
            </a:r>
            <a:r>
              <a:rPr lang="sv-SE" sz="1600" dirty="0" err="1" smtClean="0"/>
              <a:t>January</a:t>
            </a:r>
            <a:r>
              <a:rPr lang="sv-SE" sz="1600" dirty="0" smtClean="0"/>
              <a:t> a trend </a:t>
            </a:r>
            <a:r>
              <a:rPr lang="sv-SE" sz="1600" dirty="0" err="1" smtClean="0"/>
              <a:t>of</a:t>
            </a:r>
            <a:r>
              <a:rPr lang="sv-SE" sz="1600" dirty="0" smtClean="0"/>
              <a:t> </a:t>
            </a:r>
            <a:r>
              <a:rPr lang="sv-SE" sz="1600" dirty="0" err="1" smtClean="0"/>
              <a:t>rising</a:t>
            </a:r>
            <a:r>
              <a:rPr lang="sv-SE" sz="1600" dirty="0" smtClean="0"/>
              <a:t> </a:t>
            </a:r>
            <a:r>
              <a:rPr lang="sv-SE" sz="1600" dirty="0" err="1" smtClean="0"/>
              <a:t>mean</a:t>
            </a:r>
            <a:r>
              <a:rPr lang="sv-SE" sz="1600" dirty="0" smtClean="0"/>
              <a:t> </a:t>
            </a:r>
            <a:r>
              <a:rPr lang="sv-SE" sz="1600" dirty="0" err="1" smtClean="0"/>
              <a:t>pressure</a:t>
            </a:r>
            <a:r>
              <a:rPr lang="sv-SE" sz="1600" dirty="0" smtClean="0"/>
              <a:t> </a:t>
            </a:r>
            <a:r>
              <a:rPr lang="sv-SE" sz="1600" dirty="0" err="1" smtClean="0"/>
              <a:t>can</a:t>
            </a:r>
            <a:r>
              <a:rPr lang="sv-SE" sz="1600" dirty="0" smtClean="0"/>
              <a:t> be </a:t>
            </a:r>
            <a:r>
              <a:rPr lang="sv-SE" sz="1600" dirty="0" err="1" smtClean="0"/>
              <a:t>seen</a:t>
            </a:r>
            <a:r>
              <a:rPr lang="sv-SE" sz="1600" dirty="0" smtClean="0"/>
              <a:t> in the </a:t>
            </a:r>
            <a:r>
              <a:rPr lang="sv-SE" sz="1600" dirty="0" err="1" smtClean="0"/>
              <a:t>weekly</a:t>
            </a:r>
            <a:r>
              <a:rPr lang="sv-SE" sz="1600" dirty="0" smtClean="0"/>
              <a:t> </a:t>
            </a:r>
            <a:r>
              <a:rPr lang="sv-SE" sz="1600" dirty="0" err="1" smtClean="0"/>
              <a:t>mean</a:t>
            </a:r>
            <a:r>
              <a:rPr lang="sv-SE" sz="1600" dirty="0" smtClean="0"/>
              <a:t> ensemble </a:t>
            </a:r>
            <a:r>
              <a:rPr lang="sv-SE" sz="1600" dirty="0" err="1" smtClean="0"/>
              <a:t>charts</a:t>
            </a:r>
            <a:r>
              <a:rPr lang="sv-SE" sz="1600" dirty="0" smtClean="0"/>
              <a:t> (the </a:t>
            </a:r>
            <a:r>
              <a:rPr lang="sv-SE" sz="1600" dirty="0" err="1" smtClean="0"/>
              <a:t>two</a:t>
            </a:r>
            <a:r>
              <a:rPr lang="sv-SE" sz="1600" dirty="0" smtClean="0"/>
              <a:t> </a:t>
            </a:r>
            <a:r>
              <a:rPr lang="sv-SE" sz="1600" dirty="0" err="1" smtClean="0"/>
              <a:t>charts</a:t>
            </a:r>
            <a:r>
              <a:rPr lang="sv-SE" sz="1600" dirty="0" smtClean="0"/>
              <a:t> </a:t>
            </a:r>
            <a:r>
              <a:rPr lang="sv-SE" sz="1600" dirty="0" err="1" smtClean="0"/>
              <a:t>to</a:t>
            </a:r>
            <a:r>
              <a:rPr lang="sv-SE" sz="1600" dirty="0" smtClean="0"/>
              <a:t> the right). In </a:t>
            </a:r>
            <a:r>
              <a:rPr lang="sv-SE" sz="1600" dirty="0" err="1" smtClean="0"/>
              <a:t>week</a:t>
            </a:r>
            <a:r>
              <a:rPr lang="sv-SE" sz="1600" dirty="0" smtClean="0"/>
              <a:t> 3-4 </a:t>
            </a:r>
            <a:r>
              <a:rPr lang="sv-SE" sz="1600" dirty="0" err="1" smtClean="0"/>
              <a:t>probably</a:t>
            </a:r>
            <a:r>
              <a:rPr lang="sv-SE" sz="1600" dirty="0" smtClean="0"/>
              <a:t> less </a:t>
            </a:r>
            <a:r>
              <a:rPr lang="sv-SE" sz="1600" dirty="0" err="1" smtClean="0"/>
              <a:t>deep</a:t>
            </a:r>
            <a:r>
              <a:rPr lang="sv-SE" sz="1600" dirty="0" smtClean="0"/>
              <a:t> </a:t>
            </a:r>
            <a:r>
              <a:rPr lang="sv-SE" sz="1600" dirty="0" err="1" smtClean="0"/>
              <a:t>lows</a:t>
            </a:r>
            <a:r>
              <a:rPr lang="sv-SE" sz="1600" dirty="0" smtClean="0"/>
              <a:t> </a:t>
            </a:r>
            <a:r>
              <a:rPr lang="sv-SE" sz="1600" dirty="0" err="1" smtClean="0"/>
              <a:t>near</a:t>
            </a:r>
            <a:r>
              <a:rPr lang="sv-SE" sz="1600" dirty="0" smtClean="0"/>
              <a:t> the </a:t>
            </a:r>
            <a:r>
              <a:rPr lang="sv-SE" sz="1600" dirty="0" err="1" smtClean="0"/>
              <a:t>Aleut</a:t>
            </a:r>
            <a:r>
              <a:rPr lang="sv-SE" sz="1600" dirty="0" smtClean="0"/>
              <a:t> </a:t>
            </a:r>
            <a:r>
              <a:rPr lang="sv-SE" sz="1600" dirty="0" err="1" smtClean="0"/>
              <a:t>islands</a:t>
            </a:r>
            <a:r>
              <a:rPr lang="sv-SE" sz="1600" dirty="0" smtClean="0"/>
              <a:t> and over the </a:t>
            </a:r>
            <a:r>
              <a:rPr lang="sv-SE" sz="1600" dirty="0" err="1" smtClean="0"/>
              <a:t>northern</a:t>
            </a:r>
            <a:r>
              <a:rPr lang="sv-SE" sz="1600" dirty="0" smtClean="0"/>
              <a:t> Pacific, </a:t>
            </a:r>
            <a:r>
              <a:rPr lang="sv-SE" sz="1600" dirty="0" err="1" smtClean="0"/>
              <a:t>while</a:t>
            </a:r>
            <a:r>
              <a:rPr lang="sv-SE" sz="1600" dirty="0" smtClean="0"/>
              <a:t> </a:t>
            </a:r>
            <a:r>
              <a:rPr lang="sv-SE" sz="1600" dirty="0" err="1" smtClean="0"/>
              <a:t>lows</a:t>
            </a:r>
            <a:r>
              <a:rPr lang="sv-SE" sz="1600" dirty="0" smtClean="0"/>
              <a:t> </a:t>
            </a:r>
            <a:r>
              <a:rPr lang="sv-SE" sz="1600" dirty="0" err="1" smtClean="0"/>
              <a:t>may</a:t>
            </a:r>
            <a:r>
              <a:rPr lang="sv-SE" sz="1600" dirty="0" smtClean="0"/>
              <a:t> </a:t>
            </a:r>
            <a:r>
              <a:rPr lang="sv-SE" sz="1600" dirty="0" err="1" smtClean="0"/>
              <a:t>track</a:t>
            </a:r>
            <a:r>
              <a:rPr lang="sv-SE" sz="1600" dirty="0" smtClean="0"/>
              <a:t> </a:t>
            </a:r>
            <a:r>
              <a:rPr lang="sv-SE" sz="1600" dirty="0" err="1" smtClean="0"/>
              <a:t>north</a:t>
            </a:r>
            <a:r>
              <a:rPr lang="sv-SE" sz="1600" dirty="0" smtClean="0"/>
              <a:t> from Japan </a:t>
            </a:r>
            <a:r>
              <a:rPr lang="sv-SE" sz="1600" dirty="0" err="1" smtClean="0"/>
              <a:t>towards</a:t>
            </a:r>
            <a:r>
              <a:rPr lang="sv-SE" sz="1600" dirty="0" smtClean="0"/>
              <a:t> </a:t>
            </a:r>
            <a:r>
              <a:rPr lang="sv-SE" sz="1600" dirty="0" err="1" smtClean="0"/>
              <a:t>eastern</a:t>
            </a:r>
            <a:r>
              <a:rPr lang="sv-SE" sz="1600" dirty="0" smtClean="0"/>
              <a:t> </a:t>
            </a:r>
            <a:r>
              <a:rPr lang="sv-SE" sz="1600" dirty="0" err="1" smtClean="0"/>
              <a:t>Sibiria</a:t>
            </a:r>
            <a:r>
              <a:rPr lang="sv-SE" sz="1600" dirty="0" smtClean="0"/>
              <a:t>. </a:t>
            </a:r>
            <a:r>
              <a:rPr lang="sv-SE" sz="1600" dirty="0" err="1" smtClean="0"/>
              <a:t>Northerly</a:t>
            </a:r>
            <a:r>
              <a:rPr lang="sv-SE" sz="1600" dirty="0" smtClean="0"/>
              <a:t> routes via the </a:t>
            </a:r>
            <a:r>
              <a:rPr lang="sv-SE" sz="1600" dirty="0" err="1" smtClean="0"/>
              <a:t>Aleutean</a:t>
            </a:r>
            <a:r>
              <a:rPr lang="sv-SE" sz="1600" dirty="0" smtClean="0"/>
              <a:t> </a:t>
            </a:r>
            <a:r>
              <a:rPr lang="sv-SE" sz="1600" dirty="0" err="1" smtClean="0"/>
              <a:t>islands</a:t>
            </a:r>
            <a:r>
              <a:rPr lang="sv-SE" sz="1600" dirty="0" smtClean="0"/>
              <a:t> </a:t>
            </a:r>
            <a:r>
              <a:rPr lang="sv-SE" sz="1600" dirty="0" err="1" smtClean="0"/>
              <a:t>then</a:t>
            </a:r>
            <a:r>
              <a:rPr lang="sv-SE" sz="1600" dirty="0" smtClean="0"/>
              <a:t> </a:t>
            </a:r>
            <a:r>
              <a:rPr lang="sv-SE" sz="1600" dirty="0" err="1" smtClean="0"/>
              <a:t>seems</a:t>
            </a:r>
            <a:r>
              <a:rPr lang="sv-SE" sz="1600" dirty="0" smtClean="0"/>
              <a:t> </a:t>
            </a:r>
            <a:r>
              <a:rPr lang="sv-SE" sz="1600" dirty="0" err="1" smtClean="0"/>
              <a:t>favourable</a:t>
            </a:r>
            <a:r>
              <a:rPr lang="sv-SE" sz="1600" dirty="0" smtClean="0"/>
              <a:t>.  </a:t>
            </a:r>
            <a:endParaRPr lang="sv-SE" sz="1600" dirty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60957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126" y="1946378"/>
            <a:ext cx="4373229" cy="6178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4" descr="http://mfs.dmi.dk/mfs/servlet/mfs2image?point=14&amp;date=20140119000000&amp;period=1&amp;param=wave"/>
          <p:cNvSpPr>
            <a:spLocks noChangeAspect="1" noChangeArrowheads="1"/>
          </p:cNvSpPr>
          <p:nvPr/>
        </p:nvSpPr>
        <p:spPr bwMode="auto">
          <a:xfrm>
            <a:off x="217805" y="-202247"/>
            <a:ext cx="426720" cy="426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952"/>
          <a:stretch/>
        </p:blipFill>
        <p:spPr bwMode="auto">
          <a:xfrm>
            <a:off x="5877724" y="1946378"/>
            <a:ext cx="5533060" cy="2854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26988" y="1128192"/>
            <a:ext cx="8525347" cy="437043"/>
          </a:xfrm>
          <a:prstGeom prst="rect">
            <a:avLst/>
          </a:prstGeom>
          <a:noFill/>
        </p:spPr>
        <p:txBody>
          <a:bodyPr wrap="none" lIns="128016" tIns="64008" rIns="128016" bIns="64008" rtlCol="0">
            <a:spAutoFit/>
          </a:bodyPr>
          <a:lstStyle/>
          <a:p>
            <a:r>
              <a:rPr lang="sv-SE" sz="2000" b="1" dirty="0" err="1"/>
              <a:t>Forecasting</a:t>
            </a:r>
            <a:r>
              <a:rPr lang="sv-SE" sz="2000" b="1" dirty="0"/>
              <a:t> </a:t>
            </a:r>
            <a:r>
              <a:rPr lang="sv-SE" sz="2000" b="1" dirty="0" err="1"/>
              <a:t>wave</a:t>
            </a:r>
            <a:r>
              <a:rPr lang="sv-SE" sz="2000" b="1" dirty="0"/>
              <a:t> </a:t>
            </a:r>
            <a:r>
              <a:rPr lang="sv-SE" sz="2000" b="1" dirty="0" err="1"/>
              <a:t>height</a:t>
            </a:r>
            <a:r>
              <a:rPr lang="sv-SE" sz="2000" b="1" dirty="0"/>
              <a:t> for offshore </a:t>
            </a:r>
            <a:r>
              <a:rPr lang="sv-SE" sz="2000" b="1" dirty="0" err="1"/>
              <a:t>industry</a:t>
            </a:r>
            <a:r>
              <a:rPr lang="sv-SE" sz="2000" b="1" dirty="0"/>
              <a:t>. Estimate </a:t>
            </a:r>
            <a:r>
              <a:rPr lang="sv-SE" sz="2000" b="1" dirty="0" err="1"/>
              <a:t>of</a:t>
            </a:r>
            <a:r>
              <a:rPr lang="sv-SE" sz="2000" b="1" dirty="0"/>
              <a:t> </a:t>
            </a:r>
            <a:r>
              <a:rPr lang="sv-SE" sz="2000" b="1" dirty="0" err="1"/>
              <a:t>forecast</a:t>
            </a:r>
            <a:r>
              <a:rPr lang="sv-SE" sz="2000" b="1" dirty="0"/>
              <a:t> </a:t>
            </a:r>
            <a:r>
              <a:rPr lang="sv-SE" sz="2000" b="1" dirty="0" err="1"/>
              <a:t>confidence</a:t>
            </a:r>
            <a:endParaRPr lang="en-GB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877724" y="4800600"/>
            <a:ext cx="5851667" cy="5022914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endParaRPr lang="sv-SE" sz="1800" dirty="0"/>
          </a:p>
          <a:p>
            <a:r>
              <a:rPr lang="sv-SE" sz="1800" dirty="0"/>
              <a:t>In the </a:t>
            </a:r>
            <a:r>
              <a:rPr lang="sv-SE" sz="1800" dirty="0" err="1"/>
              <a:t>Maritime</a:t>
            </a:r>
            <a:r>
              <a:rPr lang="sv-SE" sz="1800" dirty="0"/>
              <a:t> Service at DMI </a:t>
            </a:r>
            <a:r>
              <a:rPr lang="sv-SE" sz="1800" dirty="0" err="1"/>
              <a:t>we</a:t>
            </a:r>
            <a:r>
              <a:rPr lang="sv-SE" sz="1800" dirty="0"/>
              <a:t> service </a:t>
            </a:r>
            <a:r>
              <a:rPr lang="sv-SE" sz="1800" dirty="0" err="1"/>
              <a:t>many</a:t>
            </a:r>
            <a:r>
              <a:rPr lang="sv-SE" sz="1800" dirty="0"/>
              <a:t> </a:t>
            </a:r>
          </a:p>
          <a:p>
            <a:r>
              <a:rPr lang="sv-SE" sz="1800" dirty="0"/>
              <a:t>offshore </a:t>
            </a:r>
            <a:r>
              <a:rPr lang="sv-SE" sz="1800" dirty="0" err="1"/>
              <a:t>customers</a:t>
            </a:r>
            <a:r>
              <a:rPr lang="sv-SE" sz="1800" dirty="0"/>
              <a:t>. </a:t>
            </a:r>
            <a:r>
              <a:rPr lang="sv-SE" sz="1800" dirty="0" err="1"/>
              <a:t>We</a:t>
            </a:r>
            <a:r>
              <a:rPr lang="sv-SE" sz="1800" dirty="0"/>
              <a:t> </a:t>
            </a:r>
            <a:r>
              <a:rPr lang="sv-SE" sz="1800" dirty="0" err="1"/>
              <a:t>forecast</a:t>
            </a:r>
            <a:r>
              <a:rPr lang="sv-SE" sz="1800" dirty="0"/>
              <a:t> </a:t>
            </a:r>
            <a:r>
              <a:rPr lang="sv-SE" sz="1800" dirty="0" err="1"/>
              <a:t>especially</a:t>
            </a:r>
            <a:r>
              <a:rPr lang="sv-SE" sz="1800" dirty="0"/>
              <a:t> the </a:t>
            </a:r>
            <a:r>
              <a:rPr lang="sv-SE" sz="1800" dirty="0" err="1"/>
              <a:t>wave</a:t>
            </a:r>
            <a:r>
              <a:rPr lang="sv-SE" sz="1800" dirty="0"/>
              <a:t> </a:t>
            </a:r>
            <a:r>
              <a:rPr lang="sv-SE" sz="1800" dirty="0" err="1"/>
              <a:t>height</a:t>
            </a:r>
            <a:r>
              <a:rPr lang="sv-SE" sz="1800" dirty="0"/>
              <a:t> (</a:t>
            </a:r>
            <a:r>
              <a:rPr lang="sv-SE" sz="1800" dirty="0" err="1"/>
              <a:t>sea</a:t>
            </a:r>
            <a:r>
              <a:rPr lang="sv-SE" sz="1800" dirty="0"/>
              <a:t> and </a:t>
            </a:r>
            <a:r>
              <a:rPr lang="sv-SE" sz="1800" dirty="0" err="1"/>
              <a:t>swell</a:t>
            </a:r>
            <a:r>
              <a:rPr lang="sv-SE" sz="1800" dirty="0"/>
              <a:t>) and </a:t>
            </a:r>
            <a:r>
              <a:rPr lang="sv-SE" sz="1800" dirty="0" err="1"/>
              <a:t>comment</a:t>
            </a:r>
            <a:r>
              <a:rPr lang="sv-SE" sz="1800" dirty="0"/>
              <a:t> on the </a:t>
            </a:r>
            <a:r>
              <a:rPr lang="sv-SE" sz="1800" dirty="0" err="1"/>
              <a:t>forecast</a:t>
            </a:r>
            <a:r>
              <a:rPr lang="sv-SE" sz="1800" dirty="0"/>
              <a:t> </a:t>
            </a:r>
            <a:r>
              <a:rPr lang="sv-SE" sz="1800" dirty="0" err="1"/>
              <a:t>confidence</a:t>
            </a:r>
            <a:r>
              <a:rPr lang="sv-SE" sz="1800" dirty="0"/>
              <a:t>. </a:t>
            </a:r>
          </a:p>
          <a:p>
            <a:r>
              <a:rPr lang="sv-SE" sz="1800" dirty="0"/>
              <a:t>The </a:t>
            </a:r>
            <a:r>
              <a:rPr lang="sv-SE" sz="1800" dirty="0" err="1"/>
              <a:t>Wave</a:t>
            </a:r>
            <a:r>
              <a:rPr lang="sv-SE" sz="1800" dirty="0"/>
              <a:t> </a:t>
            </a:r>
            <a:r>
              <a:rPr lang="sv-SE" sz="1800" dirty="0" err="1"/>
              <a:t>EPSgram</a:t>
            </a:r>
            <a:r>
              <a:rPr lang="sv-SE" sz="1800" dirty="0"/>
              <a:t> from ECMWF is a </a:t>
            </a:r>
            <a:r>
              <a:rPr lang="sv-SE" sz="1800" dirty="0" err="1"/>
              <a:t>very</a:t>
            </a:r>
            <a:r>
              <a:rPr lang="sv-SE" sz="1800" dirty="0"/>
              <a:t> </a:t>
            </a:r>
            <a:r>
              <a:rPr lang="sv-SE" sz="1800" dirty="0" err="1"/>
              <a:t>useful</a:t>
            </a:r>
            <a:r>
              <a:rPr lang="sv-SE" sz="1800" dirty="0"/>
              <a:t> </a:t>
            </a:r>
            <a:r>
              <a:rPr lang="sv-SE" sz="1800" dirty="0" err="1"/>
              <a:t>tool</a:t>
            </a:r>
            <a:r>
              <a:rPr lang="sv-SE" sz="1800" dirty="0"/>
              <a:t> </a:t>
            </a:r>
            <a:r>
              <a:rPr lang="sv-SE" sz="1800" dirty="0" err="1"/>
              <a:t>when</a:t>
            </a:r>
            <a:r>
              <a:rPr lang="sv-SE" sz="1800" dirty="0"/>
              <a:t> </a:t>
            </a:r>
            <a:r>
              <a:rPr lang="sv-SE" sz="1800" dirty="0" err="1"/>
              <a:t>estimating</a:t>
            </a:r>
            <a:r>
              <a:rPr lang="sv-SE" sz="1800" dirty="0"/>
              <a:t> the </a:t>
            </a:r>
            <a:r>
              <a:rPr lang="sv-SE" sz="1800" dirty="0" err="1"/>
              <a:t>reliablility</a:t>
            </a:r>
            <a:r>
              <a:rPr lang="sv-SE" sz="1800" dirty="0"/>
              <a:t> </a:t>
            </a:r>
            <a:r>
              <a:rPr lang="sv-SE" sz="1800" dirty="0" err="1"/>
              <a:t>of</a:t>
            </a:r>
            <a:r>
              <a:rPr lang="sv-SE" sz="1800" dirty="0"/>
              <a:t> the </a:t>
            </a:r>
            <a:r>
              <a:rPr lang="sv-SE" sz="1800" dirty="0" err="1"/>
              <a:t>forecast</a:t>
            </a:r>
            <a:r>
              <a:rPr lang="sv-SE" sz="1800" dirty="0"/>
              <a:t>. </a:t>
            </a:r>
          </a:p>
          <a:p>
            <a:r>
              <a:rPr lang="sv-SE" sz="1800" dirty="0"/>
              <a:t>It show the </a:t>
            </a:r>
            <a:r>
              <a:rPr lang="sv-SE" sz="1800" dirty="0" err="1"/>
              <a:t>spread</a:t>
            </a:r>
            <a:r>
              <a:rPr lang="sv-SE" sz="1800" dirty="0"/>
              <a:t> </a:t>
            </a:r>
            <a:r>
              <a:rPr lang="sv-SE" sz="1800" dirty="0" err="1"/>
              <a:t>of</a:t>
            </a:r>
            <a:r>
              <a:rPr lang="sv-SE" sz="1800" dirty="0"/>
              <a:t> all the ensemble </a:t>
            </a:r>
            <a:r>
              <a:rPr lang="sv-SE" sz="1800" dirty="0" err="1"/>
              <a:t>values</a:t>
            </a:r>
            <a:r>
              <a:rPr lang="sv-SE" sz="1800" dirty="0"/>
              <a:t> , </a:t>
            </a:r>
            <a:r>
              <a:rPr lang="sv-SE" sz="1800" dirty="0" err="1"/>
              <a:t>together</a:t>
            </a:r>
            <a:r>
              <a:rPr lang="sv-SE" sz="1800" dirty="0"/>
              <a:t> </a:t>
            </a:r>
            <a:r>
              <a:rPr lang="sv-SE" sz="1800" dirty="0" err="1"/>
              <a:t>with</a:t>
            </a:r>
            <a:r>
              <a:rPr lang="sv-SE" sz="1800" dirty="0"/>
              <a:t> the </a:t>
            </a:r>
            <a:r>
              <a:rPr lang="sv-SE" sz="1800" dirty="0" err="1"/>
              <a:t>high</a:t>
            </a:r>
            <a:r>
              <a:rPr lang="sv-SE" sz="1800" dirty="0"/>
              <a:t> resolution </a:t>
            </a:r>
            <a:r>
              <a:rPr lang="sv-SE" sz="1800" dirty="0" err="1"/>
              <a:t>deterministic</a:t>
            </a:r>
            <a:r>
              <a:rPr lang="sv-SE" sz="1800" dirty="0"/>
              <a:t> </a:t>
            </a:r>
            <a:r>
              <a:rPr lang="sv-SE" sz="1800" dirty="0" err="1"/>
              <a:t>run</a:t>
            </a:r>
            <a:r>
              <a:rPr lang="sv-SE" sz="1800" dirty="0"/>
              <a:t> and the (</a:t>
            </a:r>
            <a:r>
              <a:rPr lang="sv-SE" sz="1800" dirty="0" err="1"/>
              <a:t>low</a:t>
            </a:r>
            <a:r>
              <a:rPr lang="sv-SE" sz="1800" dirty="0"/>
              <a:t> resolution) Control </a:t>
            </a:r>
            <a:r>
              <a:rPr lang="sv-SE" sz="1800" dirty="0" err="1"/>
              <a:t>run</a:t>
            </a:r>
            <a:r>
              <a:rPr lang="sv-SE" sz="1800" dirty="0"/>
              <a:t>.</a:t>
            </a:r>
          </a:p>
          <a:p>
            <a:endParaRPr lang="sv-SE" sz="1800" dirty="0"/>
          </a:p>
          <a:p>
            <a:endParaRPr lang="sv-SE" sz="1800" dirty="0"/>
          </a:p>
          <a:p>
            <a:endParaRPr lang="sv-SE" sz="2000" dirty="0"/>
          </a:p>
          <a:p>
            <a:endParaRPr lang="sv-SE" sz="2000" dirty="0"/>
          </a:p>
          <a:p>
            <a:endParaRPr lang="sv-SE" sz="2000" dirty="0"/>
          </a:p>
          <a:p>
            <a:endParaRPr lang="sv-SE" sz="2000" dirty="0"/>
          </a:p>
          <a:p>
            <a:endParaRPr lang="sv-SE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2614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263" y="4859904"/>
            <a:ext cx="5620322" cy="3326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786" y="1347483"/>
            <a:ext cx="3155823" cy="2208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689" y="3685606"/>
            <a:ext cx="3155823" cy="2208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787" y="5977430"/>
            <a:ext cx="3155823" cy="2208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283600" y="1341629"/>
            <a:ext cx="804964" cy="344710"/>
          </a:xfrm>
          <a:prstGeom prst="rect">
            <a:avLst/>
          </a:prstGeom>
          <a:noFill/>
        </p:spPr>
        <p:txBody>
          <a:bodyPr wrap="none" lIns="128016" tIns="64008" rIns="128016" bIns="64008" rtlCol="0">
            <a:spAutoFit/>
          </a:bodyPr>
          <a:lstStyle/>
          <a:p>
            <a:r>
              <a:rPr lang="sv-SE" sz="1400" dirty="0" err="1"/>
              <a:t>Week</a:t>
            </a:r>
            <a:r>
              <a:rPr lang="sv-SE" sz="1400" dirty="0"/>
              <a:t> 1</a:t>
            </a:r>
            <a:endParaRPr lang="en-GB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9283600" y="3713772"/>
            <a:ext cx="804964" cy="344710"/>
          </a:xfrm>
          <a:prstGeom prst="rect">
            <a:avLst/>
          </a:prstGeom>
          <a:noFill/>
        </p:spPr>
        <p:txBody>
          <a:bodyPr wrap="none" lIns="128016" tIns="64008" rIns="128016" bIns="64008" rtlCol="0">
            <a:spAutoFit/>
          </a:bodyPr>
          <a:lstStyle/>
          <a:p>
            <a:r>
              <a:rPr lang="sv-SE" sz="1400" dirty="0" err="1"/>
              <a:t>Week</a:t>
            </a:r>
            <a:r>
              <a:rPr lang="sv-SE" sz="1400" dirty="0"/>
              <a:t> 2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9283600" y="5977430"/>
            <a:ext cx="804964" cy="344710"/>
          </a:xfrm>
          <a:prstGeom prst="rect">
            <a:avLst/>
          </a:prstGeom>
          <a:noFill/>
        </p:spPr>
        <p:txBody>
          <a:bodyPr wrap="none" lIns="128016" tIns="64008" rIns="128016" bIns="64008" rtlCol="0">
            <a:spAutoFit/>
          </a:bodyPr>
          <a:lstStyle/>
          <a:p>
            <a:r>
              <a:rPr lang="sv-SE" sz="1400" dirty="0" err="1"/>
              <a:t>Week</a:t>
            </a:r>
            <a:r>
              <a:rPr lang="sv-SE" sz="1400" dirty="0"/>
              <a:t> 3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254402" y="280393"/>
            <a:ext cx="6264696" cy="6866758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endParaRPr lang="sv-SE" b="1" dirty="0" smtClean="0"/>
          </a:p>
          <a:p>
            <a:endParaRPr lang="sv-SE" b="1" dirty="0" smtClean="0"/>
          </a:p>
          <a:p>
            <a:r>
              <a:rPr lang="sv-SE" sz="2000" b="1" dirty="0" err="1" smtClean="0"/>
              <a:t>Monthly</a:t>
            </a:r>
            <a:r>
              <a:rPr lang="sv-SE" sz="2000" b="1" dirty="0" smtClean="0"/>
              <a:t> </a:t>
            </a:r>
            <a:r>
              <a:rPr lang="sv-SE" sz="2000" b="1" dirty="0" err="1" smtClean="0"/>
              <a:t>forecasts</a:t>
            </a:r>
            <a:r>
              <a:rPr lang="sv-SE" sz="2000" b="1" dirty="0" smtClean="0"/>
              <a:t> </a:t>
            </a:r>
            <a:r>
              <a:rPr lang="sv-SE" sz="2000" b="1" dirty="0" err="1" smtClean="0"/>
              <a:t>of</a:t>
            </a:r>
            <a:r>
              <a:rPr lang="sv-SE" sz="2000" b="1" dirty="0" smtClean="0"/>
              <a:t> </a:t>
            </a:r>
            <a:r>
              <a:rPr lang="sv-SE" sz="2000" b="1" dirty="0" err="1" smtClean="0"/>
              <a:t>temperature</a:t>
            </a:r>
            <a:r>
              <a:rPr lang="sv-SE" sz="2000" b="1" dirty="0" smtClean="0"/>
              <a:t> and </a:t>
            </a:r>
            <a:r>
              <a:rPr lang="sv-SE" sz="2000" b="1" dirty="0" err="1" smtClean="0"/>
              <a:t>wind</a:t>
            </a:r>
            <a:r>
              <a:rPr lang="sv-SE" sz="2000" b="1" dirty="0" smtClean="0"/>
              <a:t> for </a:t>
            </a:r>
          </a:p>
          <a:p>
            <a:r>
              <a:rPr lang="sv-SE" sz="2000" b="1" dirty="0"/>
              <a:t>t</a:t>
            </a:r>
            <a:r>
              <a:rPr lang="sv-SE" sz="2000" b="1" dirty="0" smtClean="0"/>
              <a:t>he </a:t>
            </a:r>
            <a:r>
              <a:rPr lang="sv-SE" sz="2000" b="1" dirty="0" err="1" smtClean="0"/>
              <a:t>energy</a:t>
            </a:r>
            <a:r>
              <a:rPr lang="sv-SE" sz="2000" b="1" dirty="0" smtClean="0"/>
              <a:t> market.</a:t>
            </a:r>
          </a:p>
          <a:p>
            <a:endParaRPr lang="sv-SE" b="1" dirty="0" smtClean="0"/>
          </a:p>
          <a:p>
            <a:r>
              <a:rPr lang="sv-SE" sz="1600" dirty="0" err="1"/>
              <a:t>Two</a:t>
            </a:r>
            <a:r>
              <a:rPr lang="sv-SE" sz="1600" dirty="0"/>
              <a:t> </a:t>
            </a:r>
            <a:r>
              <a:rPr lang="sv-SE" sz="1600" dirty="0" err="1"/>
              <a:t>useful</a:t>
            </a:r>
            <a:r>
              <a:rPr lang="sv-SE" sz="1600" dirty="0"/>
              <a:t> </a:t>
            </a:r>
            <a:r>
              <a:rPr lang="sv-SE" sz="1600" dirty="0" err="1"/>
              <a:t>tools</a:t>
            </a:r>
            <a:r>
              <a:rPr lang="sv-SE" sz="1600" dirty="0"/>
              <a:t> from the ECMWF </a:t>
            </a:r>
            <a:r>
              <a:rPr lang="sv-SE" sz="1600" dirty="0" err="1"/>
              <a:t>monthly</a:t>
            </a:r>
            <a:r>
              <a:rPr lang="sv-SE" sz="1600" dirty="0"/>
              <a:t> ensemble </a:t>
            </a:r>
            <a:r>
              <a:rPr lang="sv-SE" sz="1600" dirty="0" err="1"/>
              <a:t>forecasts</a:t>
            </a:r>
            <a:r>
              <a:rPr lang="sv-SE" sz="1600" dirty="0"/>
              <a:t>. The 2m-temperature </a:t>
            </a:r>
            <a:r>
              <a:rPr lang="sv-SE" sz="1600" dirty="0" err="1"/>
              <a:t>anomly</a:t>
            </a:r>
            <a:r>
              <a:rPr lang="sv-SE" sz="1600" dirty="0"/>
              <a:t> (</a:t>
            </a:r>
            <a:r>
              <a:rPr lang="sv-SE" sz="1600" dirty="0" err="1"/>
              <a:t>charts</a:t>
            </a:r>
            <a:r>
              <a:rPr lang="sv-SE" sz="1600" dirty="0"/>
              <a:t> </a:t>
            </a:r>
            <a:r>
              <a:rPr lang="sv-SE" sz="1600" dirty="0" err="1"/>
              <a:t>to</a:t>
            </a:r>
            <a:r>
              <a:rPr lang="sv-SE" sz="1600" dirty="0"/>
              <a:t> the right) and the Multiparameter </a:t>
            </a:r>
            <a:r>
              <a:rPr lang="sv-SE" sz="1600" dirty="0" err="1"/>
              <a:t>chart</a:t>
            </a:r>
            <a:r>
              <a:rPr lang="sv-SE" sz="1600" dirty="0"/>
              <a:t> (</a:t>
            </a:r>
            <a:r>
              <a:rPr lang="sv-SE" sz="1600" dirty="0" err="1"/>
              <a:t>below</a:t>
            </a:r>
            <a:r>
              <a:rPr lang="sv-SE" sz="1600" dirty="0"/>
              <a:t>), </a:t>
            </a:r>
            <a:r>
              <a:rPr lang="sv-SE" sz="1600" dirty="0" err="1"/>
              <a:t>which</a:t>
            </a:r>
            <a:r>
              <a:rPr lang="sv-SE" sz="1600" dirty="0"/>
              <a:t> show the </a:t>
            </a:r>
            <a:r>
              <a:rPr lang="sv-SE" sz="1600" dirty="0" err="1"/>
              <a:t>weekly</a:t>
            </a:r>
            <a:r>
              <a:rPr lang="sv-SE" sz="1600" dirty="0"/>
              <a:t> </a:t>
            </a:r>
            <a:r>
              <a:rPr lang="sv-SE" sz="1600" dirty="0" err="1"/>
              <a:t>average</a:t>
            </a:r>
            <a:r>
              <a:rPr lang="sv-SE" sz="1600" dirty="0"/>
              <a:t> </a:t>
            </a:r>
            <a:r>
              <a:rPr lang="sv-SE" sz="1600" dirty="0" err="1"/>
              <a:t>of</a:t>
            </a:r>
            <a:r>
              <a:rPr lang="sv-SE" sz="1600" dirty="0"/>
              <a:t> ensemble </a:t>
            </a:r>
            <a:r>
              <a:rPr lang="sv-SE" sz="1600" dirty="0" err="1"/>
              <a:t>mean</a:t>
            </a:r>
            <a:r>
              <a:rPr lang="sv-SE" sz="1600" dirty="0"/>
              <a:t> geopotental </a:t>
            </a:r>
            <a:r>
              <a:rPr lang="sv-SE" sz="1600" dirty="0" err="1"/>
              <a:t>height</a:t>
            </a:r>
            <a:r>
              <a:rPr lang="sv-SE" sz="1600" dirty="0"/>
              <a:t> and the </a:t>
            </a:r>
            <a:r>
              <a:rPr lang="sv-SE" sz="1600" dirty="0" err="1"/>
              <a:t>anomalies</a:t>
            </a:r>
            <a:r>
              <a:rPr lang="sv-SE" sz="1600" dirty="0"/>
              <a:t> </a:t>
            </a:r>
            <a:r>
              <a:rPr lang="sv-SE" sz="1600" dirty="0" err="1"/>
              <a:t>of</a:t>
            </a:r>
            <a:r>
              <a:rPr lang="sv-SE" sz="1600" dirty="0"/>
              <a:t> the </a:t>
            </a:r>
            <a:r>
              <a:rPr lang="en-GB" sz="1600" dirty="0"/>
              <a:t>2-metre temperature, sunshine and 10-metre wind (with respect to 18 years of model climate).</a:t>
            </a:r>
          </a:p>
          <a:p>
            <a:endParaRPr lang="sv-SE" sz="1600" dirty="0"/>
          </a:p>
          <a:p>
            <a:r>
              <a:rPr lang="sv-SE" sz="1600" dirty="0"/>
              <a:t>The ensemble </a:t>
            </a:r>
            <a:r>
              <a:rPr lang="sv-SE" sz="1600" dirty="0" err="1"/>
              <a:t>mean</a:t>
            </a:r>
            <a:r>
              <a:rPr lang="sv-SE" sz="1600" dirty="0"/>
              <a:t> </a:t>
            </a:r>
            <a:r>
              <a:rPr lang="sv-SE" sz="1600" dirty="0" err="1"/>
              <a:t>of</a:t>
            </a:r>
            <a:r>
              <a:rPr lang="sv-SE" sz="1600" dirty="0"/>
              <a:t> the 500hPa geopotential </a:t>
            </a:r>
            <a:r>
              <a:rPr lang="sv-SE" sz="1600" dirty="0" err="1"/>
              <a:t>height</a:t>
            </a:r>
            <a:r>
              <a:rPr lang="sv-SE" sz="1600" dirty="0"/>
              <a:t> </a:t>
            </a:r>
            <a:r>
              <a:rPr lang="sv-SE" sz="1600" dirty="0" err="1"/>
              <a:t>does</a:t>
            </a:r>
            <a:r>
              <a:rPr lang="sv-SE" sz="1600" dirty="0"/>
              <a:t> </a:t>
            </a:r>
            <a:r>
              <a:rPr lang="sv-SE" sz="1600" dirty="0" err="1"/>
              <a:t>of</a:t>
            </a:r>
            <a:r>
              <a:rPr lang="sv-SE" sz="1600" dirty="0"/>
              <a:t> </a:t>
            </a:r>
            <a:r>
              <a:rPr lang="sv-SE" sz="1600" dirty="0" err="1"/>
              <a:t>course</a:t>
            </a:r>
            <a:r>
              <a:rPr lang="sv-SE" sz="1600" dirty="0"/>
              <a:t> get ”</a:t>
            </a:r>
            <a:r>
              <a:rPr lang="sv-SE" sz="1600" dirty="0" err="1"/>
              <a:t>middled-out</a:t>
            </a:r>
            <a:r>
              <a:rPr lang="sv-SE" sz="1600" dirty="0"/>
              <a:t>” a </a:t>
            </a:r>
            <a:r>
              <a:rPr lang="sv-SE" sz="1600" dirty="0" err="1"/>
              <a:t>lot</a:t>
            </a:r>
            <a:r>
              <a:rPr lang="sv-SE" sz="1600" dirty="0"/>
              <a:t>, </a:t>
            </a:r>
            <a:r>
              <a:rPr lang="sv-SE" sz="1600" dirty="0" err="1"/>
              <a:t>but</a:t>
            </a:r>
            <a:r>
              <a:rPr lang="sv-SE" sz="1600" dirty="0"/>
              <a:t> for the second </a:t>
            </a:r>
            <a:r>
              <a:rPr lang="sv-SE" sz="1600" dirty="0" err="1"/>
              <a:t>week</a:t>
            </a:r>
            <a:r>
              <a:rPr lang="sv-SE" sz="1600" dirty="0"/>
              <a:t> the </a:t>
            </a:r>
            <a:r>
              <a:rPr lang="sv-SE" sz="1600" dirty="0" err="1"/>
              <a:t>trough</a:t>
            </a:r>
            <a:r>
              <a:rPr lang="sv-SE" sz="1600" dirty="0"/>
              <a:t> </a:t>
            </a:r>
            <a:r>
              <a:rPr lang="sv-SE" sz="1600" dirty="0" err="1"/>
              <a:t>of</a:t>
            </a:r>
            <a:r>
              <a:rPr lang="sv-SE" sz="1600" dirty="0"/>
              <a:t> </a:t>
            </a:r>
            <a:r>
              <a:rPr lang="sv-SE" sz="1600" dirty="0" err="1"/>
              <a:t>low</a:t>
            </a:r>
            <a:r>
              <a:rPr lang="sv-SE" sz="1600" dirty="0"/>
              <a:t> over </a:t>
            </a:r>
            <a:r>
              <a:rPr lang="sv-SE" sz="1600" dirty="0" err="1"/>
              <a:t>Denmark</a:t>
            </a:r>
            <a:r>
              <a:rPr lang="sv-SE" sz="1600" dirty="0"/>
              <a:t> and </a:t>
            </a:r>
            <a:r>
              <a:rPr lang="sv-SE" sz="1600" dirty="0" err="1"/>
              <a:t>ridge</a:t>
            </a:r>
            <a:r>
              <a:rPr lang="sv-SE" sz="1600" dirty="0"/>
              <a:t> </a:t>
            </a:r>
            <a:r>
              <a:rPr lang="sv-SE" sz="1600" dirty="0" err="1"/>
              <a:t>of</a:t>
            </a:r>
            <a:r>
              <a:rPr lang="sv-SE" sz="1600" dirty="0"/>
              <a:t> </a:t>
            </a:r>
            <a:r>
              <a:rPr lang="sv-SE" sz="1600" dirty="0" err="1"/>
              <a:t>high</a:t>
            </a:r>
            <a:r>
              <a:rPr lang="sv-SE" sz="1600" dirty="0"/>
              <a:t> over Finland </a:t>
            </a:r>
            <a:r>
              <a:rPr lang="sv-SE" sz="1600" dirty="0" err="1"/>
              <a:t>are</a:t>
            </a:r>
            <a:r>
              <a:rPr lang="sv-SE" sz="1600" dirty="0"/>
              <a:t> </a:t>
            </a:r>
            <a:r>
              <a:rPr lang="sv-SE" sz="1600" dirty="0" err="1"/>
              <a:t>clearly</a:t>
            </a:r>
            <a:r>
              <a:rPr lang="sv-SE" sz="1600" dirty="0"/>
              <a:t> </a:t>
            </a:r>
            <a:r>
              <a:rPr lang="sv-SE" sz="1600" dirty="0" err="1"/>
              <a:t>distinguishable</a:t>
            </a:r>
            <a:r>
              <a:rPr lang="sv-SE" sz="1600" dirty="0"/>
              <a:t>. </a:t>
            </a:r>
          </a:p>
          <a:p>
            <a:endParaRPr lang="sv-SE" dirty="0"/>
          </a:p>
          <a:p>
            <a:endParaRPr lang="sv-SE" dirty="0" smtClean="0"/>
          </a:p>
          <a:p>
            <a:endParaRPr lang="sv-SE" dirty="0"/>
          </a:p>
          <a:p>
            <a:endParaRPr lang="sv-SE" dirty="0" smtClean="0"/>
          </a:p>
          <a:p>
            <a:endParaRPr lang="sv-SE" dirty="0"/>
          </a:p>
          <a:p>
            <a:endParaRPr lang="sv-SE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656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boks 3"/>
          <p:cNvSpPr txBox="1"/>
          <p:nvPr/>
        </p:nvSpPr>
        <p:spPr>
          <a:xfrm>
            <a:off x="1630647" y="1093256"/>
            <a:ext cx="30759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b="1" dirty="0" smtClean="0"/>
              <a:t>   </a:t>
            </a:r>
            <a:r>
              <a:rPr lang="da-DK" sz="2400" b="1" dirty="0" err="1" smtClean="0"/>
              <a:t>Seasonal</a:t>
            </a:r>
            <a:r>
              <a:rPr lang="da-DK" sz="2400" b="1" dirty="0" smtClean="0"/>
              <a:t> </a:t>
            </a:r>
            <a:r>
              <a:rPr lang="da-DK" sz="2400" b="1" dirty="0" err="1" smtClean="0"/>
              <a:t>forecasting</a:t>
            </a:r>
            <a:r>
              <a:rPr lang="da-DK" sz="2400" b="1" dirty="0" smtClean="0"/>
              <a:t> </a:t>
            </a:r>
            <a:endParaRPr lang="en-GB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937" y="1924253"/>
            <a:ext cx="3006306" cy="2061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8516" y="1924253"/>
            <a:ext cx="3006306" cy="2066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0960" y="1928567"/>
            <a:ext cx="3006306" cy="2061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416" y="5870987"/>
            <a:ext cx="2562045" cy="197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243" y="5870987"/>
            <a:ext cx="2562045" cy="197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6904" y="5870987"/>
            <a:ext cx="2562045" cy="197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kstboks 5"/>
          <p:cNvSpPr txBox="1"/>
          <p:nvPr/>
        </p:nvSpPr>
        <p:spPr>
          <a:xfrm>
            <a:off x="1858478" y="1554921"/>
            <a:ext cx="6414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800" dirty="0" smtClean="0"/>
              <a:t>3-month  (</a:t>
            </a:r>
            <a:r>
              <a:rPr lang="da-DK" sz="1800" dirty="0" err="1" smtClean="0"/>
              <a:t>Feb-Apr</a:t>
            </a:r>
            <a:r>
              <a:rPr lang="da-DK" sz="1800" dirty="0" smtClean="0"/>
              <a:t>) ensemble </a:t>
            </a:r>
            <a:r>
              <a:rPr lang="da-DK" sz="1800" dirty="0" err="1" smtClean="0"/>
              <a:t>mean</a:t>
            </a:r>
            <a:r>
              <a:rPr lang="da-DK" sz="1800" dirty="0" smtClean="0"/>
              <a:t> of temp., pressure and </a:t>
            </a:r>
            <a:r>
              <a:rPr lang="da-DK" sz="1800" dirty="0" err="1" smtClean="0"/>
              <a:t>precip</a:t>
            </a:r>
            <a:r>
              <a:rPr lang="da-DK" sz="1800" dirty="0" smtClean="0"/>
              <a:t> </a:t>
            </a:r>
            <a:endParaRPr lang="en-GB" sz="1800" dirty="0"/>
          </a:p>
        </p:txBody>
      </p:sp>
      <p:sp>
        <p:nvSpPr>
          <p:cNvPr id="7" name="Tekstboks 6"/>
          <p:cNvSpPr txBox="1"/>
          <p:nvPr/>
        </p:nvSpPr>
        <p:spPr>
          <a:xfrm>
            <a:off x="1864296" y="5627491"/>
            <a:ext cx="6765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800" dirty="0" smtClean="0"/>
              <a:t>NOAA</a:t>
            </a:r>
            <a:r>
              <a:rPr lang="da-DK" sz="2000" dirty="0" smtClean="0"/>
              <a:t> </a:t>
            </a:r>
            <a:r>
              <a:rPr lang="da-DK" sz="2000" dirty="0" smtClean="0"/>
              <a:t>2m-temperature </a:t>
            </a:r>
            <a:r>
              <a:rPr lang="da-DK" sz="2000" dirty="0" err="1" smtClean="0"/>
              <a:t>anomalies</a:t>
            </a:r>
            <a:r>
              <a:rPr lang="da-DK" sz="2000" dirty="0" smtClean="0"/>
              <a:t> for </a:t>
            </a:r>
            <a:r>
              <a:rPr lang="da-DK" sz="2000" dirty="0" err="1" smtClean="0"/>
              <a:t>february</a:t>
            </a:r>
            <a:r>
              <a:rPr lang="da-DK" sz="2000" dirty="0" smtClean="0"/>
              <a:t>, march and april </a:t>
            </a:r>
            <a:endParaRPr lang="en-GB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864296" y="4059303"/>
            <a:ext cx="9264716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600" dirty="0" err="1" smtClean="0"/>
              <a:t>We</a:t>
            </a:r>
            <a:r>
              <a:rPr lang="sv-SE" sz="1600" dirty="0" smtClean="0"/>
              <a:t> interpret the ECMWF and NOAA </a:t>
            </a:r>
            <a:r>
              <a:rPr lang="sv-SE" sz="1600" dirty="0" err="1" smtClean="0"/>
              <a:t>seasonal</a:t>
            </a:r>
            <a:r>
              <a:rPr lang="sv-SE" sz="1600" dirty="0" smtClean="0"/>
              <a:t> </a:t>
            </a:r>
            <a:r>
              <a:rPr lang="sv-SE" sz="1600" dirty="0" err="1" smtClean="0"/>
              <a:t>forecast</a:t>
            </a:r>
            <a:r>
              <a:rPr lang="sv-SE" sz="1600" dirty="0" smtClean="0"/>
              <a:t> </a:t>
            </a:r>
            <a:r>
              <a:rPr lang="sv-SE" sz="1600" dirty="0" err="1" smtClean="0"/>
              <a:t>charts</a:t>
            </a:r>
            <a:r>
              <a:rPr lang="sv-SE" sz="1600" dirty="0" smtClean="0"/>
              <a:t> </a:t>
            </a:r>
            <a:r>
              <a:rPr lang="sv-SE" sz="1600" dirty="0" err="1" smtClean="0"/>
              <a:t>to</a:t>
            </a:r>
            <a:r>
              <a:rPr lang="sv-SE" sz="1600" dirty="0" smtClean="0"/>
              <a:t> make 3-months </a:t>
            </a:r>
            <a:r>
              <a:rPr lang="sv-SE" sz="1600" dirty="0" err="1" smtClean="0"/>
              <a:t>forecasts</a:t>
            </a:r>
            <a:r>
              <a:rPr lang="sv-SE" sz="1600" dirty="0" smtClean="0"/>
              <a:t> for </a:t>
            </a:r>
            <a:r>
              <a:rPr lang="sv-SE" sz="1600" dirty="0" err="1" smtClean="0"/>
              <a:t>Denmark</a:t>
            </a:r>
            <a:r>
              <a:rPr lang="sv-SE" sz="1600" dirty="0" smtClean="0"/>
              <a:t>. </a:t>
            </a:r>
            <a:endParaRPr lang="sv-SE" sz="1600" dirty="0"/>
          </a:p>
          <a:p>
            <a:r>
              <a:rPr lang="sv-SE" sz="1600" dirty="0" err="1" smtClean="0"/>
              <a:t>This</a:t>
            </a:r>
            <a:r>
              <a:rPr lang="sv-SE" sz="1600" dirty="0" smtClean="0"/>
              <a:t> </a:t>
            </a:r>
            <a:r>
              <a:rPr lang="sv-SE" sz="1600" dirty="0" err="1" smtClean="0"/>
              <a:t>product</a:t>
            </a:r>
            <a:r>
              <a:rPr lang="sv-SE" sz="1600" dirty="0" smtClean="0"/>
              <a:t>, a </a:t>
            </a:r>
            <a:r>
              <a:rPr lang="sv-SE" sz="1600" dirty="0" err="1" smtClean="0"/>
              <a:t>brief</a:t>
            </a:r>
            <a:r>
              <a:rPr lang="sv-SE" sz="1600" dirty="0" smtClean="0"/>
              <a:t> </a:t>
            </a:r>
            <a:r>
              <a:rPr lang="sv-SE" sz="1600" dirty="0" err="1" smtClean="0"/>
              <a:t>summary</a:t>
            </a:r>
            <a:r>
              <a:rPr lang="sv-SE" sz="1600" dirty="0" smtClean="0"/>
              <a:t> </a:t>
            </a:r>
            <a:r>
              <a:rPr lang="sv-SE" sz="1600" dirty="0" err="1" smtClean="0"/>
              <a:t>of</a:t>
            </a:r>
            <a:r>
              <a:rPr lang="sv-SE" sz="1600" dirty="0" smtClean="0"/>
              <a:t> </a:t>
            </a:r>
            <a:r>
              <a:rPr lang="sv-SE" sz="1600" dirty="0" err="1" smtClean="0"/>
              <a:t>expected</a:t>
            </a:r>
            <a:r>
              <a:rPr lang="sv-SE" sz="1600" dirty="0" smtClean="0"/>
              <a:t> over-all </a:t>
            </a:r>
            <a:r>
              <a:rPr lang="sv-SE" sz="1600" dirty="0" err="1" smtClean="0"/>
              <a:t>weather</a:t>
            </a:r>
            <a:r>
              <a:rPr lang="sv-SE" sz="1600" dirty="0" smtClean="0"/>
              <a:t> </a:t>
            </a:r>
            <a:r>
              <a:rPr lang="sv-SE" sz="1600" dirty="0" err="1" smtClean="0"/>
              <a:t>regimes</a:t>
            </a:r>
            <a:r>
              <a:rPr lang="sv-SE" sz="1600" dirty="0" smtClean="0"/>
              <a:t> for the </a:t>
            </a:r>
            <a:r>
              <a:rPr lang="sv-SE" sz="1600" dirty="0" err="1" smtClean="0"/>
              <a:t>next</a:t>
            </a:r>
            <a:r>
              <a:rPr lang="sv-SE" sz="1600" dirty="0" smtClean="0"/>
              <a:t> </a:t>
            </a:r>
            <a:r>
              <a:rPr lang="sv-SE" sz="1600" dirty="0" err="1" smtClean="0"/>
              <a:t>three</a:t>
            </a:r>
            <a:r>
              <a:rPr lang="sv-SE" sz="1600" dirty="0" smtClean="0"/>
              <a:t> </a:t>
            </a:r>
            <a:r>
              <a:rPr lang="sv-SE" sz="1600" dirty="0" err="1" smtClean="0"/>
              <a:t>months</a:t>
            </a:r>
            <a:r>
              <a:rPr lang="sv-SE" sz="1600" dirty="0" smtClean="0"/>
              <a:t> is </a:t>
            </a:r>
            <a:r>
              <a:rPr lang="sv-SE" sz="1600" dirty="0" err="1" smtClean="0"/>
              <a:t>put</a:t>
            </a:r>
            <a:r>
              <a:rPr lang="sv-SE" sz="1600" dirty="0" smtClean="0"/>
              <a:t> on </a:t>
            </a:r>
          </a:p>
          <a:p>
            <a:r>
              <a:rPr lang="sv-SE" sz="1600" dirty="0" smtClean="0"/>
              <a:t>the </a:t>
            </a:r>
            <a:r>
              <a:rPr lang="sv-SE" sz="1600" dirty="0" err="1" smtClean="0"/>
              <a:t>website</a:t>
            </a:r>
            <a:r>
              <a:rPr lang="sv-SE" sz="1600" dirty="0" smtClean="0"/>
              <a:t> </a:t>
            </a:r>
            <a:r>
              <a:rPr lang="sv-SE" sz="1600" dirty="0" err="1" smtClean="0"/>
              <a:t>of</a:t>
            </a:r>
            <a:r>
              <a:rPr lang="sv-SE" sz="1600" dirty="0" smtClean="0"/>
              <a:t> DMI. </a:t>
            </a:r>
            <a:r>
              <a:rPr lang="sv-SE" sz="1600" dirty="0" err="1" smtClean="0"/>
              <a:t>Sometimes</a:t>
            </a:r>
            <a:r>
              <a:rPr lang="sv-SE" sz="1600" dirty="0" smtClean="0"/>
              <a:t> </a:t>
            </a:r>
            <a:r>
              <a:rPr lang="sv-SE" sz="1600" dirty="0" err="1" smtClean="0"/>
              <a:t>customers</a:t>
            </a:r>
            <a:r>
              <a:rPr lang="sv-SE" sz="1600" dirty="0" smtClean="0"/>
              <a:t> </a:t>
            </a:r>
            <a:r>
              <a:rPr lang="sv-SE" sz="1600" dirty="0" err="1" smtClean="0"/>
              <a:t>want</a:t>
            </a:r>
            <a:r>
              <a:rPr lang="sv-SE" sz="1600" dirty="0" smtClean="0"/>
              <a:t> </a:t>
            </a:r>
            <a:r>
              <a:rPr lang="sv-SE" sz="1600" dirty="0" err="1" smtClean="0"/>
              <a:t>sprecial</a:t>
            </a:r>
            <a:r>
              <a:rPr lang="sv-SE" sz="1600" dirty="0" smtClean="0"/>
              <a:t> </a:t>
            </a:r>
            <a:r>
              <a:rPr lang="sv-SE" sz="1600" dirty="0" err="1" smtClean="0"/>
              <a:t>forecasts</a:t>
            </a:r>
            <a:r>
              <a:rPr lang="sv-SE" sz="1600" dirty="0" smtClean="0"/>
              <a:t> for a </a:t>
            </a:r>
            <a:r>
              <a:rPr lang="sv-SE" sz="1600" dirty="0" err="1" smtClean="0"/>
              <a:t>certain</a:t>
            </a:r>
            <a:r>
              <a:rPr lang="sv-SE" sz="1600" dirty="0" smtClean="0"/>
              <a:t> area or </a:t>
            </a:r>
            <a:r>
              <a:rPr lang="sv-SE" sz="1600" dirty="0" err="1" smtClean="0"/>
              <a:t>time</a:t>
            </a:r>
            <a:r>
              <a:rPr lang="sv-SE" sz="1600" dirty="0" smtClean="0"/>
              <a:t>, like for </a:t>
            </a:r>
            <a:r>
              <a:rPr lang="sv-SE" sz="1600" dirty="0" err="1" smtClean="0"/>
              <a:t>instance</a:t>
            </a:r>
            <a:r>
              <a:rPr lang="sv-SE" sz="1600" dirty="0" smtClean="0"/>
              <a:t> </a:t>
            </a:r>
          </a:p>
          <a:p>
            <a:r>
              <a:rPr lang="sv-SE" sz="1600" dirty="0" smtClean="0"/>
              <a:t>a </a:t>
            </a:r>
            <a:r>
              <a:rPr lang="sv-SE" sz="1600" dirty="0" err="1" smtClean="0"/>
              <a:t>forecast</a:t>
            </a:r>
            <a:r>
              <a:rPr lang="sv-SE" sz="1600" dirty="0" smtClean="0"/>
              <a:t> on </a:t>
            </a:r>
            <a:r>
              <a:rPr lang="sv-SE" sz="1600" dirty="0" err="1" smtClean="0"/>
              <a:t>snow</a:t>
            </a:r>
            <a:r>
              <a:rPr lang="sv-SE" sz="1600" dirty="0" smtClean="0"/>
              <a:t> </a:t>
            </a:r>
            <a:r>
              <a:rPr lang="sv-SE" sz="1600" dirty="0" err="1" smtClean="0"/>
              <a:t>conditions</a:t>
            </a:r>
            <a:r>
              <a:rPr lang="sv-SE" sz="1600" dirty="0" smtClean="0"/>
              <a:t> in Scandinavia and the Alps over </a:t>
            </a:r>
            <a:r>
              <a:rPr lang="sv-SE" sz="1600" dirty="0" err="1" smtClean="0"/>
              <a:t>this</a:t>
            </a:r>
            <a:r>
              <a:rPr lang="sv-SE" sz="1600" dirty="0" smtClean="0"/>
              <a:t> </a:t>
            </a:r>
            <a:r>
              <a:rPr lang="sv-SE" sz="1600" dirty="0" err="1" smtClean="0"/>
              <a:t>winter</a:t>
            </a:r>
            <a:r>
              <a:rPr lang="sv-SE" sz="1600" dirty="0" smtClean="0"/>
              <a:t>.</a:t>
            </a:r>
          </a:p>
          <a:p>
            <a:r>
              <a:rPr lang="sv-SE" sz="1600" dirty="0" smtClean="0"/>
              <a:t>The 3-months </a:t>
            </a:r>
            <a:r>
              <a:rPr lang="sv-SE" sz="1600" dirty="0" err="1" smtClean="0"/>
              <a:t>charts</a:t>
            </a:r>
            <a:r>
              <a:rPr lang="sv-SE" sz="1600" dirty="0" smtClean="0"/>
              <a:t> </a:t>
            </a:r>
            <a:r>
              <a:rPr lang="sv-SE" sz="1600" dirty="0" err="1" smtClean="0"/>
              <a:t>above</a:t>
            </a:r>
            <a:r>
              <a:rPr lang="sv-SE" sz="1600" dirty="0" smtClean="0"/>
              <a:t> </a:t>
            </a:r>
            <a:r>
              <a:rPr lang="sv-SE" sz="1600" dirty="0" err="1" smtClean="0"/>
              <a:t>indicate</a:t>
            </a:r>
            <a:r>
              <a:rPr lang="sv-SE" sz="1600" dirty="0" smtClean="0"/>
              <a:t> a </a:t>
            </a:r>
            <a:r>
              <a:rPr lang="sv-SE" sz="1600" dirty="0" err="1" smtClean="0"/>
              <a:t>dominating</a:t>
            </a:r>
            <a:r>
              <a:rPr lang="sv-SE" sz="1600" dirty="0" smtClean="0"/>
              <a:t> negative NAO-index </a:t>
            </a:r>
            <a:r>
              <a:rPr lang="sv-SE" sz="1600" dirty="0" err="1" smtClean="0"/>
              <a:t>with</a:t>
            </a:r>
            <a:r>
              <a:rPr lang="sv-SE" sz="1600" dirty="0" smtClean="0"/>
              <a:t> </a:t>
            </a:r>
            <a:r>
              <a:rPr lang="sv-SE" sz="1600" dirty="0" err="1" smtClean="0"/>
              <a:t>lows</a:t>
            </a:r>
            <a:r>
              <a:rPr lang="sv-SE" sz="1600" dirty="0" smtClean="0"/>
              <a:t> </a:t>
            </a:r>
            <a:r>
              <a:rPr lang="sv-SE" sz="1600" dirty="0" err="1" smtClean="0"/>
              <a:t>taking</a:t>
            </a:r>
            <a:r>
              <a:rPr lang="sv-SE" sz="1600" dirty="0" smtClean="0"/>
              <a:t> </a:t>
            </a:r>
            <a:r>
              <a:rPr lang="sv-SE" sz="1600" dirty="0" err="1" smtClean="0"/>
              <a:t>northerly</a:t>
            </a:r>
            <a:r>
              <a:rPr lang="sv-SE" sz="1600" dirty="0" smtClean="0"/>
              <a:t> </a:t>
            </a:r>
            <a:r>
              <a:rPr lang="sv-SE" sz="1600" dirty="0" err="1" smtClean="0"/>
              <a:t>tracks</a:t>
            </a:r>
            <a:r>
              <a:rPr lang="sv-SE" sz="1600" dirty="0" smtClean="0"/>
              <a:t>, </a:t>
            </a:r>
          </a:p>
          <a:p>
            <a:r>
              <a:rPr lang="sv-SE" sz="1600" dirty="0" err="1" smtClean="0"/>
              <a:t>bringing</a:t>
            </a:r>
            <a:r>
              <a:rPr lang="sv-SE" sz="1600" dirty="0" smtClean="0"/>
              <a:t> </a:t>
            </a:r>
            <a:r>
              <a:rPr lang="sv-SE" sz="1600" dirty="0" err="1" smtClean="0"/>
              <a:t>generally</a:t>
            </a:r>
            <a:r>
              <a:rPr lang="sv-SE" sz="1600" dirty="0" smtClean="0"/>
              <a:t> </a:t>
            </a:r>
            <a:r>
              <a:rPr lang="sv-SE" sz="1600" dirty="0" err="1" smtClean="0"/>
              <a:t>westerly</a:t>
            </a:r>
            <a:r>
              <a:rPr lang="sv-SE" sz="1600" dirty="0" smtClean="0"/>
              <a:t> </a:t>
            </a:r>
            <a:r>
              <a:rPr lang="sv-SE" sz="1600" dirty="0" err="1" smtClean="0"/>
              <a:t>winds</a:t>
            </a:r>
            <a:r>
              <a:rPr lang="sv-SE" sz="1600" dirty="0" smtClean="0"/>
              <a:t>, </a:t>
            </a:r>
            <a:r>
              <a:rPr lang="sv-SE" sz="1600" dirty="0" err="1" smtClean="0"/>
              <a:t>milder</a:t>
            </a:r>
            <a:r>
              <a:rPr lang="sv-SE" sz="1600" dirty="0" smtClean="0"/>
              <a:t> </a:t>
            </a:r>
            <a:r>
              <a:rPr lang="sv-SE" sz="1600" dirty="0" err="1" smtClean="0"/>
              <a:t>temperatures</a:t>
            </a:r>
            <a:r>
              <a:rPr lang="sv-SE" sz="1600" dirty="0" smtClean="0"/>
              <a:t> and </a:t>
            </a:r>
            <a:r>
              <a:rPr lang="sv-SE" sz="1600" dirty="0" err="1" smtClean="0"/>
              <a:t>slightly</a:t>
            </a:r>
            <a:r>
              <a:rPr lang="sv-SE" sz="1600" dirty="0" smtClean="0"/>
              <a:t> </a:t>
            </a:r>
            <a:r>
              <a:rPr lang="sv-SE" sz="1600" dirty="0" err="1" smtClean="0"/>
              <a:t>more</a:t>
            </a:r>
            <a:r>
              <a:rPr lang="sv-SE" sz="1600" dirty="0" smtClean="0"/>
              <a:t> </a:t>
            </a:r>
            <a:r>
              <a:rPr lang="sv-SE" sz="1600" dirty="0" err="1" smtClean="0"/>
              <a:t>rain</a:t>
            </a:r>
            <a:r>
              <a:rPr lang="sv-SE" sz="1600" dirty="0" smtClean="0"/>
              <a:t> </a:t>
            </a:r>
            <a:r>
              <a:rPr lang="sv-SE" sz="1600" dirty="0" err="1" smtClean="0"/>
              <a:t>than</a:t>
            </a:r>
            <a:r>
              <a:rPr lang="sv-SE" sz="1600" dirty="0" smtClean="0"/>
              <a:t> normal </a:t>
            </a:r>
            <a:r>
              <a:rPr lang="sv-SE" sz="1600" dirty="0" err="1" smtClean="0"/>
              <a:t>to</a:t>
            </a:r>
            <a:r>
              <a:rPr lang="sv-SE" sz="1600" dirty="0" smtClean="0"/>
              <a:t> </a:t>
            </a:r>
            <a:r>
              <a:rPr lang="sv-SE" sz="1600" dirty="0" err="1" smtClean="0"/>
              <a:t>Denmark</a:t>
            </a:r>
            <a:r>
              <a:rPr lang="sv-SE" sz="1600" dirty="0" smtClean="0"/>
              <a:t>. </a:t>
            </a:r>
          </a:p>
          <a:p>
            <a:endParaRPr lang="sv-SE" sz="1600" dirty="0"/>
          </a:p>
          <a:p>
            <a:endParaRPr lang="sv-SE" sz="1600" dirty="0" smtClean="0"/>
          </a:p>
          <a:p>
            <a:endParaRPr lang="sv-SE" sz="1600" dirty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16220096"/>
      </p:ext>
    </p:extLst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</TotalTime>
  <Words>566</Words>
  <Application>Microsoft Office PowerPoint</Application>
  <PresentationFormat>A3 Paper (297x420 mm)</PresentationFormat>
  <Paragraphs>60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Kontortema</vt:lpstr>
      <vt:lpstr>PowerPoint Presentation</vt:lpstr>
      <vt:lpstr>Strategic ship routing over the Pacific Ocean </vt:lpstr>
      <vt:lpstr>PowerPoint Presentation</vt:lpstr>
      <vt:lpstr>PowerPoint Presentation</vt:lpstr>
      <vt:lpstr>PowerPoint Presentation</vt:lpstr>
      <vt:lpstr>PowerPoint Presentation</vt:lpstr>
    </vt:vector>
  </TitlesOfParts>
  <Company>DMI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vvagt</dc:creator>
  <cp:lastModifiedBy>Per Martin</cp:lastModifiedBy>
  <cp:revision>29</cp:revision>
  <cp:lastPrinted>2014-01-20T13:34:11Z</cp:lastPrinted>
  <dcterms:created xsi:type="dcterms:W3CDTF">2014-01-14T14:46:14Z</dcterms:created>
  <dcterms:modified xsi:type="dcterms:W3CDTF">2014-01-24T13:53:16Z</dcterms:modified>
</cp:coreProperties>
</file>