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7"/>
  </p:notesMasterIdLst>
  <p:sldIdLst>
    <p:sldId id="256" r:id="rId3"/>
    <p:sldId id="403" r:id="rId4"/>
    <p:sldId id="283" r:id="rId5"/>
    <p:sldId id="405" r:id="rId6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3" autoAdjust="0"/>
  </p:normalViewPr>
  <p:slideViewPr>
    <p:cSldViewPr snapToGrid="0">
      <p:cViewPr varScale="1">
        <p:scale>
          <a:sx n="65" d="100"/>
          <a:sy n="65" d="100"/>
        </p:scale>
        <p:origin x="83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15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16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16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16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4374B82-EC7D-4697-A0D1-B1BF84545C12}" type="slidenum">
              <a:rPr lang="fr-FR" sz="1400" b="0" strike="noStrike" spc="-1">
                <a:latin typeface="Times New Roman"/>
              </a:rPr>
              <a:pPr algn="r"/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90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1538" cy="3348038"/>
          </a:xfrm>
          <a:prstGeom prst="rect">
            <a:avLst/>
          </a:prstGeom>
        </p:spPr>
      </p:sp>
      <p:sp>
        <p:nvSpPr>
          <p:cNvPr id="391" name="PlaceHolder 2"/>
          <p:cNvSpPr>
            <a:spLocks noGrp="1"/>
          </p:cNvSpPr>
          <p:nvPr>
            <p:ph type="body"/>
          </p:nvPr>
        </p:nvSpPr>
        <p:spPr>
          <a:xfrm>
            <a:off x="679320" y="4776840"/>
            <a:ext cx="5437800" cy="3907800"/>
          </a:xfrm>
          <a:prstGeom prst="rect">
            <a:avLst/>
          </a:prstGeom>
        </p:spPr>
        <p:txBody>
          <a:bodyPr lIns="83880" tIns="41760" rIns="83880" bIns="41760"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3849840" y="9428400"/>
            <a:ext cx="294516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3880" tIns="41760" rIns="83880" bIns="41760" anchor="b"/>
          <a:lstStyle/>
          <a:p>
            <a:pPr algn="r">
              <a:lnSpc>
                <a:spcPct val="100000"/>
              </a:lnSpc>
            </a:pPr>
            <a:fld id="{9EF0A228-9FBD-41AB-911C-B75BBB69D861}" type="slidenum">
              <a:rPr lang="fr-FR" sz="11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</a:t>
            </a:fld>
            <a:endParaRPr lang="fr-FR" sz="11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/>
          <p:nvPr/>
        </p:nvPicPr>
        <p:blipFill>
          <a:blip r:embed="rId14"/>
          <a:stretch/>
        </p:blipFill>
        <p:spPr>
          <a:xfrm>
            <a:off x="9116280" y="6147000"/>
            <a:ext cx="2715480" cy="544680"/>
          </a:xfrm>
          <a:prstGeom prst="rect">
            <a:avLst/>
          </a:prstGeom>
          <a:ln>
            <a:noFill/>
          </a:ln>
        </p:spPr>
      </p:pic>
      <p:sp>
        <p:nvSpPr>
          <p:cNvPr id="13" name="CustomShape 1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Picture 2"/>
          <p:cNvPicPr/>
          <p:nvPr/>
        </p:nvPicPr>
        <p:blipFill>
          <a:blip r:embed="rId15"/>
          <a:stretch/>
        </p:blipFill>
        <p:spPr>
          <a:xfrm>
            <a:off x="9741600" y="0"/>
            <a:ext cx="2462760" cy="685620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3469680" y="3429360"/>
            <a:ext cx="6235920" cy="74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2"/>
          <p:cNvPicPr/>
          <p:nvPr/>
        </p:nvPicPr>
        <p:blipFill>
          <a:blip r:embed="rId16"/>
          <a:stretch/>
        </p:blipFill>
        <p:spPr>
          <a:xfrm>
            <a:off x="427680" y="163800"/>
            <a:ext cx="2782440" cy="3263400"/>
          </a:xfrm>
          <a:prstGeom prst="rect">
            <a:avLst/>
          </a:prstGeom>
          <a:ln>
            <a:noFill/>
          </a:ln>
        </p:spPr>
      </p:pic>
      <p:pic>
        <p:nvPicPr>
          <p:cNvPr id="5" name="Picture 2"/>
          <p:cNvPicPr/>
          <p:nvPr/>
        </p:nvPicPr>
        <p:blipFill>
          <a:blip r:embed="rId17"/>
          <a:stretch/>
        </p:blipFill>
        <p:spPr>
          <a:xfrm>
            <a:off x="719280" y="6240960"/>
            <a:ext cx="1023840" cy="372240"/>
          </a:xfrm>
          <a:prstGeom prst="rect">
            <a:avLst/>
          </a:prstGeom>
          <a:ln>
            <a:noFill/>
          </a:ln>
        </p:spPr>
      </p:pic>
      <p:pic>
        <p:nvPicPr>
          <p:cNvPr id="6" name="Picture 2"/>
          <p:cNvPicPr/>
          <p:nvPr/>
        </p:nvPicPr>
        <p:blipFill>
          <a:blip r:embed="rId18"/>
          <a:stretch/>
        </p:blipFill>
        <p:spPr>
          <a:xfrm>
            <a:off x="1957320" y="6199920"/>
            <a:ext cx="1525680" cy="398880"/>
          </a:xfrm>
          <a:prstGeom prst="rect">
            <a:avLst/>
          </a:prstGeom>
          <a:ln>
            <a:noFill/>
          </a:ln>
        </p:spPr>
      </p:pic>
      <p:sp>
        <p:nvSpPr>
          <p:cNvPr id="7" name="CustomShape 3"/>
          <p:cNvSpPr/>
          <p:nvPr/>
        </p:nvSpPr>
        <p:spPr>
          <a:xfrm>
            <a:off x="170640" y="2759040"/>
            <a:ext cx="3147120" cy="31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70" b="0" strike="noStrike" spc="-1">
                <a:solidFill>
                  <a:srgbClr val="FFFFFF"/>
                </a:solidFill>
                <a:latin typeface="Calibri"/>
                <a:ea typeface="DejaVu Sans"/>
              </a:rPr>
              <a:t>Atmosphere Monitoring</a:t>
            </a:r>
            <a:endParaRPr lang="fr-FR" sz="1470" b="0" strike="noStrike" spc="-1">
              <a:latin typeface="Arial"/>
            </a:endParaRPr>
          </a:p>
        </p:txBody>
      </p:sp>
      <p:pic>
        <p:nvPicPr>
          <p:cNvPr id="8" name="Picture 2"/>
          <p:cNvPicPr/>
          <p:nvPr/>
        </p:nvPicPr>
        <p:blipFill>
          <a:blip r:embed="rId19"/>
          <a:stretch/>
        </p:blipFill>
        <p:spPr>
          <a:xfrm>
            <a:off x="1316520" y="3429000"/>
            <a:ext cx="1004760" cy="1004760"/>
          </a:xfrm>
          <a:prstGeom prst="rect">
            <a:avLst/>
          </a:prstGeom>
          <a:ln>
            <a:noFill/>
          </a:ln>
        </p:spPr>
      </p:pic>
      <p:pic>
        <p:nvPicPr>
          <p:cNvPr id="9" name="Picture 3"/>
          <p:cNvPicPr/>
          <p:nvPr/>
        </p:nvPicPr>
        <p:blipFill>
          <a:blip r:embed="rId20"/>
          <a:stretch/>
        </p:blipFill>
        <p:spPr>
          <a:xfrm>
            <a:off x="1103760" y="4846680"/>
            <a:ext cx="1430280" cy="820440"/>
          </a:xfrm>
          <a:prstGeom prst="rect">
            <a:avLst/>
          </a:prstGeom>
          <a:ln>
            <a:noFill/>
          </a:ln>
        </p:spPr>
      </p:pic>
      <p:sp>
        <p:nvSpPr>
          <p:cNvPr id="1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/>
          <p:cNvPicPr/>
          <p:nvPr/>
        </p:nvPicPr>
        <p:blipFill>
          <a:blip r:embed="rId14"/>
          <a:stretch/>
        </p:blipFill>
        <p:spPr>
          <a:xfrm>
            <a:off x="9116280" y="6147000"/>
            <a:ext cx="2715480" cy="544680"/>
          </a:xfrm>
          <a:prstGeom prst="rect">
            <a:avLst/>
          </a:prstGeom>
          <a:ln>
            <a:noFill/>
          </a:ln>
        </p:spPr>
      </p:pic>
      <p:pic>
        <p:nvPicPr>
          <p:cNvPr id="49" name="Picture 2"/>
          <p:cNvPicPr/>
          <p:nvPr/>
        </p:nvPicPr>
        <p:blipFill>
          <a:blip r:embed="rId15"/>
          <a:stretch/>
        </p:blipFill>
        <p:spPr>
          <a:xfrm>
            <a:off x="-144720" y="-61560"/>
            <a:ext cx="3020400" cy="6917760"/>
          </a:xfrm>
          <a:prstGeom prst="rect">
            <a:avLst/>
          </a:prstGeom>
          <a:ln>
            <a:noFill/>
          </a:ln>
        </p:spPr>
      </p:pic>
      <p:sp>
        <p:nvSpPr>
          <p:cNvPr id="50" name="CustomShape 1"/>
          <p:cNvSpPr/>
          <p:nvPr/>
        </p:nvSpPr>
        <p:spPr>
          <a:xfrm>
            <a:off x="-144720" y="1440"/>
            <a:ext cx="3020400" cy="685476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AB4E4"/>
              </a:gs>
            </a:gsLst>
            <a:lin ang="108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2"/>
          <p:cNvSpPr/>
          <p:nvPr/>
        </p:nvSpPr>
        <p:spPr>
          <a:xfrm>
            <a:off x="-187200" y="-61560"/>
            <a:ext cx="3062880" cy="691776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Line 3"/>
          <p:cNvSpPr/>
          <p:nvPr/>
        </p:nvSpPr>
        <p:spPr>
          <a:xfrm>
            <a:off x="628560" y="1415880"/>
            <a:ext cx="360" cy="5184720"/>
          </a:xfrm>
          <a:prstGeom prst="line">
            <a:avLst/>
          </a:prstGeom>
          <a:ln w="31680">
            <a:solidFill>
              <a:srgbClr val="5AC4D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4"/>
          <p:cNvSpPr/>
          <p:nvPr/>
        </p:nvSpPr>
        <p:spPr>
          <a:xfrm>
            <a:off x="47160" y="819720"/>
            <a:ext cx="1265760" cy="53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70" b="0" strike="noStrike" spc="-1">
                <a:solidFill>
                  <a:srgbClr val="31859C"/>
                </a:solidFill>
                <a:latin typeface="Calibri"/>
                <a:ea typeface="DejaVu Sans"/>
              </a:rPr>
              <a:t>Atmosphere</a:t>
            </a:r>
            <a:endParaRPr lang="fr-FR" sz="147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470" b="0" strike="noStrike" spc="-1">
                <a:solidFill>
                  <a:srgbClr val="31859C"/>
                </a:solidFill>
                <a:latin typeface="Calibri"/>
                <a:ea typeface="DejaVu Sans"/>
              </a:rPr>
              <a:t>Monitoring</a:t>
            </a:r>
            <a:endParaRPr lang="fr-FR" sz="1470" b="0" strike="noStrike" spc="-1">
              <a:latin typeface="Arial"/>
            </a:endParaRPr>
          </a:p>
        </p:txBody>
      </p:sp>
      <p:pic>
        <p:nvPicPr>
          <p:cNvPr id="54" name="Picture 2"/>
          <p:cNvPicPr/>
          <p:nvPr/>
        </p:nvPicPr>
        <p:blipFill>
          <a:blip r:embed="rId16"/>
          <a:stretch/>
        </p:blipFill>
        <p:spPr>
          <a:xfrm>
            <a:off x="204480" y="56160"/>
            <a:ext cx="922320" cy="867960"/>
          </a:xfrm>
          <a:prstGeom prst="rect">
            <a:avLst/>
          </a:prstGeom>
          <a:ln>
            <a:noFill/>
          </a:ln>
        </p:spPr>
      </p:pic>
      <p:pic>
        <p:nvPicPr>
          <p:cNvPr id="55" name="Picture 2"/>
          <p:cNvPicPr/>
          <p:nvPr/>
        </p:nvPicPr>
        <p:blipFill>
          <a:blip r:embed="rId17"/>
          <a:stretch/>
        </p:blipFill>
        <p:spPr>
          <a:xfrm>
            <a:off x="228600" y="1738440"/>
            <a:ext cx="798120" cy="798120"/>
          </a:xfrm>
          <a:prstGeom prst="rect">
            <a:avLst/>
          </a:prstGeom>
          <a:ln>
            <a:noFill/>
          </a:ln>
        </p:spPr>
      </p:pic>
      <p:pic>
        <p:nvPicPr>
          <p:cNvPr id="56" name="Picture 3"/>
          <p:cNvPicPr/>
          <p:nvPr/>
        </p:nvPicPr>
        <p:blipFill>
          <a:blip r:embed="rId18"/>
          <a:stretch/>
        </p:blipFill>
        <p:spPr>
          <a:xfrm>
            <a:off x="74880" y="2983320"/>
            <a:ext cx="1122480" cy="645480"/>
          </a:xfrm>
          <a:prstGeom prst="rect">
            <a:avLst/>
          </a:prstGeom>
          <a:ln>
            <a:noFill/>
          </a:ln>
        </p:spPr>
      </p:pic>
      <p:grpSp>
        <p:nvGrpSpPr>
          <p:cNvPr id="57" name="Group 5"/>
          <p:cNvGrpSpPr/>
          <p:nvPr/>
        </p:nvGrpSpPr>
        <p:grpSpPr>
          <a:xfrm>
            <a:off x="-187200" y="-61560"/>
            <a:ext cx="3063600" cy="6918480"/>
            <a:chOff x="-187200" y="-61560"/>
            <a:chExt cx="3063600" cy="6918480"/>
          </a:xfrm>
        </p:grpSpPr>
        <p:pic>
          <p:nvPicPr>
            <p:cNvPr id="58" name="Picture 2"/>
            <p:cNvPicPr/>
            <p:nvPr/>
          </p:nvPicPr>
          <p:blipFill>
            <a:blip r:embed="rId15"/>
            <a:stretch/>
          </p:blipFill>
          <p:spPr>
            <a:xfrm>
              <a:off x="-144720" y="-61560"/>
              <a:ext cx="3021120" cy="691848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59" name="Group 6"/>
            <p:cNvGrpSpPr/>
            <p:nvPr/>
          </p:nvGrpSpPr>
          <p:grpSpPr>
            <a:xfrm>
              <a:off x="-187200" y="-61560"/>
              <a:ext cx="3063600" cy="6918480"/>
              <a:chOff x="-187200" y="-61560"/>
              <a:chExt cx="3063600" cy="6918480"/>
            </a:xfrm>
          </p:grpSpPr>
          <p:sp>
            <p:nvSpPr>
              <p:cNvPr id="60" name="CustomShape 7"/>
              <p:cNvSpPr/>
              <p:nvPr/>
            </p:nvSpPr>
            <p:spPr>
              <a:xfrm>
                <a:off x="-144720" y="1440"/>
                <a:ext cx="3021120" cy="6855480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AB4E4"/>
                  </a:gs>
                </a:gsLst>
                <a:lin ang="108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1" name="CustomShape 8"/>
              <p:cNvSpPr/>
              <p:nvPr/>
            </p:nvSpPr>
            <p:spPr>
              <a:xfrm>
                <a:off x="-187200" y="-61560"/>
                <a:ext cx="3063600" cy="6918480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</p:grpSp>
      <p:sp>
        <p:nvSpPr>
          <p:cNvPr id="62" name="Line 9"/>
          <p:cNvSpPr/>
          <p:nvPr/>
        </p:nvSpPr>
        <p:spPr>
          <a:xfrm>
            <a:off x="628560" y="1415880"/>
            <a:ext cx="360" cy="5184720"/>
          </a:xfrm>
          <a:prstGeom prst="line">
            <a:avLst/>
          </a:prstGeom>
          <a:ln w="31680">
            <a:solidFill>
              <a:srgbClr val="5AC4D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10"/>
          <p:cNvSpPr/>
          <p:nvPr/>
        </p:nvSpPr>
        <p:spPr>
          <a:xfrm>
            <a:off x="47160" y="819720"/>
            <a:ext cx="1266480" cy="537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470" b="0" strike="noStrike" spc="-1">
                <a:solidFill>
                  <a:srgbClr val="31859C"/>
                </a:solidFill>
                <a:latin typeface="Arial"/>
                <a:ea typeface="DejaVu Sans"/>
              </a:rPr>
              <a:t>Atmosphere</a:t>
            </a:r>
            <a:endParaRPr lang="fr-FR" sz="147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470" b="0" strike="noStrike" spc="-1">
                <a:solidFill>
                  <a:srgbClr val="31859C"/>
                </a:solidFill>
                <a:latin typeface="Arial"/>
                <a:ea typeface="DejaVu Sans"/>
              </a:rPr>
              <a:t>Monitoring</a:t>
            </a:r>
            <a:endParaRPr lang="fr-FR" sz="1470" b="0" strike="noStrike" spc="-1">
              <a:latin typeface="Arial"/>
            </a:endParaRPr>
          </a:p>
        </p:txBody>
      </p:sp>
      <p:pic>
        <p:nvPicPr>
          <p:cNvPr id="64" name="Picture 2"/>
          <p:cNvPicPr/>
          <p:nvPr/>
        </p:nvPicPr>
        <p:blipFill>
          <a:blip r:embed="rId16"/>
          <a:stretch/>
        </p:blipFill>
        <p:spPr>
          <a:xfrm>
            <a:off x="204480" y="56160"/>
            <a:ext cx="923040" cy="868680"/>
          </a:xfrm>
          <a:prstGeom prst="rect">
            <a:avLst/>
          </a:prstGeom>
          <a:ln>
            <a:noFill/>
          </a:ln>
        </p:spPr>
      </p:pic>
      <p:sp>
        <p:nvSpPr>
          <p:cNvPr id="65" name="PlaceHolder 1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66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3670920" y="1571040"/>
            <a:ext cx="5830200" cy="1136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  <a:ea typeface="MS PGothic"/>
              </a:rPr>
              <a:t>Copernicus Atmosphere Monitoring Service</a:t>
            </a:r>
            <a:endParaRPr lang="fr-FR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FFFFFF"/>
                </a:solidFill>
                <a:latin typeface="Calibri"/>
                <a:ea typeface="MS PGothic"/>
              </a:rPr>
              <a:t>CAMS_50, Regional production 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2859840" y="3704400"/>
            <a:ext cx="6883920" cy="155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4800" b="0" strike="noStrike" spc="-1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FFFFFF"/>
                </a:solidFill>
                <a:latin typeface="Calibri"/>
                <a:ea typeface="MS PGothic"/>
              </a:rPr>
              <a:t>Surface / </a:t>
            </a:r>
            <a:r>
              <a:rPr lang="fr-FR" sz="4800" b="0" strike="noStrike" spc="-1" dirty="0" err="1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FFFFFF"/>
                </a:solidFill>
                <a:latin typeface="Calibri"/>
                <a:ea typeface="MS PGothic"/>
              </a:rPr>
              <a:t>Atmosphere</a:t>
            </a:r>
            <a:r>
              <a:rPr lang="fr-FR" sz="4800" b="0" strike="noStrike" spc="-1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FFFFFF"/>
                </a:solidFill>
                <a:latin typeface="Calibri"/>
                <a:ea typeface="MS PGothic"/>
              </a:rPr>
              <a:t> Input data</a:t>
            </a:r>
            <a:endParaRPr lang="fr-FR" sz="4800" b="0" strike="noStrike" spc="-1" dirty="0">
              <a:ln>
                <a:solidFill>
                  <a:schemeClr val="accent5">
                    <a:lumMod val="75000"/>
                  </a:schemeClr>
                </a:solidFill>
              </a:ln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36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3200" b="0" strike="noStrike" spc="-1" dirty="0" err="1">
                <a:solidFill>
                  <a:srgbClr val="FFFFFF"/>
                </a:solidFill>
                <a:latin typeface="Calibri"/>
                <a:ea typeface="MS PGothic"/>
              </a:rPr>
              <a:t>February</a:t>
            </a:r>
            <a:r>
              <a:rPr lang="fr-FR" sz="3200" b="0" strike="noStrike" spc="-1" dirty="0">
                <a:solidFill>
                  <a:srgbClr val="FFFFFF"/>
                </a:solidFill>
                <a:latin typeface="Calibri"/>
                <a:ea typeface="MS PGothic"/>
              </a:rPr>
              <a:t> 17th, 2021</a:t>
            </a:r>
            <a:endParaRPr lang="fr-F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3200" b="0" strike="noStrike" spc="-1" dirty="0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3499560" y="6222240"/>
            <a:ext cx="6107040" cy="45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fr-FR" sz="2400" b="0" strike="noStrike" spc="-1" dirty="0">
                <a:solidFill>
                  <a:srgbClr val="FFFFFF"/>
                </a:solidFill>
                <a:latin typeface="Calibri"/>
                <a:ea typeface="MS PGothic"/>
              </a:rPr>
              <a:t>augustin.colette@ineris.fr</a:t>
            </a:r>
            <a:endParaRPr lang="fr-FR" sz="2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1157040" y="73800"/>
            <a:ext cx="10424520" cy="637560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chemeClr val="bg1"/>
                </a:solidFill>
                <a:latin typeface="Calibri" pitchFamily="34" charset="0"/>
              </a:rPr>
              <a:t>Land/Vegetation input data in the regional models</a:t>
            </a:r>
            <a:endParaRPr lang="fr-FR" sz="2400" b="0" strike="noStrike" spc="-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1849320" y="932760"/>
            <a:ext cx="9731880" cy="509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11794680" y="6497640"/>
            <a:ext cx="497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F61042F-32C4-4D79-ACB6-4D643E22B640}" type="slidenum"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</a:pPr>
              <a:t>2</a:t>
            </a:fld>
            <a:endParaRPr lang="fr-FR" sz="1800" b="0" strike="noStrike" spc="-1">
              <a:latin typeface="Arial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034CCBD-0B5D-48C5-9DBC-B080E15E8873}"/>
              </a:ext>
            </a:extLst>
          </p:cNvPr>
          <p:cNvSpPr/>
          <p:nvPr/>
        </p:nvSpPr>
        <p:spPr>
          <a:xfrm>
            <a:off x="1607574" y="1106598"/>
            <a:ext cx="9627666" cy="48186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fr-FR" sz="2000" spc="-1" dirty="0">
                <a:solidFill>
                  <a:srgbClr val="000000"/>
                </a:solidFill>
              </a:rPr>
              <a:t>Survey </a:t>
            </a:r>
            <a:r>
              <a:rPr lang="fr-FR" sz="2000" spc="-1" dirty="0" err="1">
                <a:solidFill>
                  <a:srgbClr val="000000"/>
                </a:solidFill>
              </a:rPr>
              <a:t>resutls</a:t>
            </a:r>
            <a:r>
              <a:rPr lang="fr-FR" sz="2000" spc="-1" dirty="0">
                <a:solidFill>
                  <a:srgbClr val="000000"/>
                </a:solidFill>
              </a:rPr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0000"/>
                </a:solidFill>
              </a:rPr>
              <a:t>https://docs.google.com/document/d/1EQNCfYBNT1Tl9UE5mleTpXjORZGqhsmD2GNaQk9EHQI/edit</a:t>
            </a:r>
            <a:endParaRPr lang="fr-FR" sz="20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</a:pPr>
            <a:endParaRPr lang="fr-FR" sz="20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Landuse</a:t>
            </a:r>
            <a:endParaRPr lang="fr-FR" sz="20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0000"/>
                </a:solidFill>
                <a:latin typeface="Arial"/>
              </a:rPr>
              <a:t>4 to 26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categories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(or none: </a:t>
            </a:r>
            <a:r>
              <a:rPr lang="fr-FR" sz="2000" spc="-1" dirty="0" err="1">
                <a:solidFill>
                  <a:srgbClr val="000000"/>
                </a:solidFill>
              </a:rPr>
              <a:t>only</a:t>
            </a:r>
            <a:r>
              <a:rPr lang="fr-FR" sz="2000" spc="-1" dirty="0">
                <a:solidFill>
                  <a:srgbClr val="000000"/>
                </a:solidFill>
              </a:rPr>
              <a:t> </a:t>
            </a:r>
            <a:r>
              <a:rPr lang="fr-FR" sz="2000" spc="-1" dirty="0" err="1">
                <a:solidFill>
                  <a:srgbClr val="000000"/>
                </a:solidFill>
              </a:rPr>
              <a:t>physical</a:t>
            </a:r>
            <a:r>
              <a:rPr lang="fr-FR" sz="2000" spc="-1" dirty="0">
                <a:solidFill>
                  <a:srgbClr val="000000"/>
                </a:solidFill>
              </a:rPr>
              <a:t> variables…)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0000"/>
                </a:solidFill>
                <a:latin typeface="Arial"/>
              </a:rPr>
              <a:t>CORINE Land Cover or USGS</a:t>
            </a:r>
          </a:p>
          <a:p>
            <a:pPr>
              <a:lnSpc>
                <a:spcPct val="100000"/>
              </a:lnSpc>
            </a:pPr>
            <a:endParaRPr lang="fr-FR" sz="2000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Vegetation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0000"/>
                </a:solidFill>
                <a:latin typeface="Arial"/>
              </a:rPr>
              <a:t>10 to 100+ types</a:t>
            </a:r>
          </a:p>
          <a:p>
            <a:pPr>
              <a:lnSpc>
                <a:spcPct val="100000"/>
              </a:lnSpc>
            </a:pPr>
            <a:endParaRPr lang="fr-FR" sz="2000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spc="-1" dirty="0">
                <a:solidFill>
                  <a:srgbClr val="000000"/>
                </a:solidFill>
                <a:latin typeface="Arial"/>
              </a:rPr>
              <a:t>LAI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0000"/>
                </a:solidFill>
                <a:latin typeface="Arial"/>
              </a:rPr>
              <a:t>C-IFS, MODIS, EOSDIS/NASA</a:t>
            </a:r>
          </a:p>
          <a:p>
            <a:pPr>
              <a:lnSpc>
                <a:spcPct val="100000"/>
              </a:lnSpc>
            </a:pPr>
            <a:endParaRPr lang="fr-FR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52868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1157040" y="73800"/>
            <a:ext cx="10424520" cy="637560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fr-FR" sz="2400" b="0" strike="noStrike" spc="-1" dirty="0">
                <a:solidFill>
                  <a:schemeClr val="bg1"/>
                </a:solidFill>
                <a:latin typeface="Calibri" pitchFamily="34" charset="0"/>
              </a:rPr>
              <a:t>Expectations for </a:t>
            </a:r>
            <a:r>
              <a:rPr lang="fr-FR" sz="2400" b="0" strike="noStrike" spc="-1" dirty="0" err="1">
                <a:solidFill>
                  <a:schemeClr val="bg1"/>
                </a:solidFill>
                <a:latin typeface="Calibri" pitchFamily="34" charset="0"/>
              </a:rPr>
              <a:t>Regional</a:t>
            </a:r>
            <a:r>
              <a:rPr lang="fr-FR" sz="2400" b="0" strike="noStrike" spc="-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fr-FR" sz="2400" b="0" strike="noStrike" spc="-1" dirty="0" err="1">
                <a:solidFill>
                  <a:schemeClr val="bg1"/>
                </a:solidFill>
                <a:latin typeface="Calibri" pitchFamily="34" charset="0"/>
              </a:rPr>
              <a:t>Models</a:t>
            </a:r>
            <a:endParaRPr lang="fr-FR" sz="2400" b="0" strike="noStrike" spc="-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1849320" y="932760"/>
            <a:ext cx="9731880" cy="509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11794680" y="6497640"/>
            <a:ext cx="497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F61042F-32C4-4D79-ACB6-4D643E22B640}" type="slidenum"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</a:pPr>
              <a:t>3</a:t>
            </a:fld>
            <a:endParaRPr lang="fr-FR" sz="1800" b="0" strike="noStrike" spc="-1">
              <a:latin typeface="Arial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034CCBD-0B5D-48C5-9DBC-B080E15E8873}"/>
              </a:ext>
            </a:extLst>
          </p:cNvPr>
          <p:cNvSpPr/>
          <p:nvPr/>
        </p:nvSpPr>
        <p:spPr>
          <a:xfrm>
            <a:off x="1607574" y="1106598"/>
            <a:ext cx="9627666" cy="48186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Emissions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0000"/>
                </a:solidFill>
                <a:latin typeface="Arial"/>
              </a:rPr>
              <a:t>BVOC (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see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CAMS_81)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Fires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(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see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CAMS_44)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</a:rPr>
              <a:t>Remapping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/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</a:rPr>
              <a:t>proxies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 (e.g. trafic/agri,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</a:rPr>
              <a:t>link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 CAMS_81)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Ocean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salinity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(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sea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salt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</a:rPr>
              <a:t>link</a:t>
            </a:r>
            <a:r>
              <a:rPr lang="fr-FR" sz="2000" spc="-1" dirty="0">
                <a:solidFill>
                  <a:srgbClr val="000000"/>
                </a:solidFill>
                <a:latin typeface="Arial"/>
              </a:rPr>
              <a:t> CAMS_61)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b="0" strike="noStrike" spc="-1" dirty="0" err="1">
                <a:latin typeface="Arial"/>
              </a:rPr>
              <a:t>Dust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 err="1">
                <a:latin typeface="Arial"/>
              </a:rPr>
              <a:t>Deposition</a:t>
            </a:r>
            <a:endParaRPr lang="fr-FR" sz="2000" b="0" strike="noStrike" spc="-1" dirty="0">
              <a:latin typeface="Arial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>
                <a:latin typeface="Arial"/>
              </a:rPr>
              <a:t>Atmospheric « </a:t>
            </a:r>
            <a:r>
              <a:rPr lang="fr-FR" sz="2000" spc="-1" dirty="0" err="1">
                <a:latin typeface="Arial"/>
              </a:rPr>
              <a:t>sink</a:t>
            </a:r>
            <a:r>
              <a:rPr lang="fr-FR" sz="2000" spc="-1" dirty="0">
                <a:latin typeface="Arial"/>
              </a:rPr>
              <a:t> »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 err="1">
                <a:latin typeface="Arial"/>
              </a:rPr>
              <a:t>Ecosystem</a:t>
            </a:r>
            <a:r>
              <a:rPr lang="fr-FR" sz="2000" spc="-1" dirty="0">
                <a:latin typeface="Arial"/>
              </a:rPr>
              <a:t> impacts (ex: CAMS_71 scenarios)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FR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spc="-1" dirty="0">
                <a:latin typeface="Arial"/>
              </a:rPr>
              <a:t>ABL </a:t>
            </a:r>
            <a:r>
              <a:rPr lang="fr-FR" sz="2000" spc="-1" dirty="0" err="1">
                <a:latin typeface="Arial"/>
              </a:rPr>
              <a:t>dynamics</a:t>
            </a:r>
            <a:endParaRPr lang="fr-FR" sz="2000" spc="-1" dirty="0">
              <a:latin typeface="Arial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 err="1">
                <a:latin typeface="Arial"/>
              </a:rPr>
              <a:t>Roughness</a:t>
            </a:r>
            <a:r>
              <a:rPr lang="fr-FR" sz="2000" spc="-1" dirty="0">
                <a:latin typeface="Arial"/>
              </a:rPr>
              <a:t>…</a:t>
            </a:r>
          </a:p>
          <a:p>
            <a:pPr>
              <a:lnSpc>
                <a:spcPct val="100000"/>
              </a:lnSpc>
            </a:pPr>
            <a:endParaRPr lang="fr-FR" sz="2000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1157040" y="73800"/>
            <a:ext cx="10424520" cy="637560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chemeClr val="bg1"/>
                </a:solidFill>
                <a:latin typeface="Calibri" pitchFamily="34" charset="0"/>
              </a:rPr>
              <a:t>Importance to </a:t>
            </a:r>
            <a:r>
              <a:rPr lang="en-US" sz="2400" spc="-1" dirty="0" err="1">
                <a:solidFill>
                  <a:schemeClr val="bg1"/>
                </a:solidFill>
                <a:latin typeface="Calibri" pitchFamily="34" charset="0"/>
              </a:rPr>
              <a:t>harmonise</a:t>
            </a:r>
            <a:r>
              <a:rPr lang="en-US" sz="2400" spc="-1" dirty="0">
                <a:solidFill>
                  <a:schemeClr val="bg1"/>
                </a:solidFill>
                <a:latin typeface="Calibri" pitchFamily="34" charset="0"/>
              </a:rPr>
              <a:t> global and regional data. </a:t>
            </a:r>
            <a:endParaRPr lang="fr-FR" sz="2400" b="0" strike="noStrike" spc="-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1849320" y="932760"/>
            <a:ext cx="9731880" cy="509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11794680" y="6497640"/>
            <a:ext cx="497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F61042F-32C4-4D79-ACB6-4D643E22B640}" type="slidenum"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</a:pPr>
              <a:t>4</a:t>
            </a:fld>
            <a:endParaRPr lang="fr-FR" sz="1800" b="0" strike="noStrike" spc="-1">
              <a:latin typeface="Arial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034CCBD-0B5D-48C5-9DBC-B080E15E8873}"/>
              </a:ext>
            </a:extLst>
          </p:cNvPr>
          <p:cNvSpPr/>
          <p:nvPr/>
        </p:nvSpPr>
        <p:spPr>
          <a:xfrm>
            <a:off x="1607574" y="1106598"/>
            <a:ext cx="9627666" cy="48186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fr-FR" sz="20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Pro’s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Benefit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from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recent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updates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within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Copernicus: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landuse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&amp;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emissions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services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Consistency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2000" spc="-1" dirty="0" err="1">
                <a:solidFill>
                  <a:srgbClr val="000000"/>
                </a:solidFill>
                <a:latin typeface="Arial"/>
                <a:ea typeface="DejaVu Sans"/>
              </a:rPr>
              <a:t>with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 IFS over Europe</a:t>
            </a:r>
          </a:p>
          <a:p>
            <a:pPr>
              <a:lnSpc>
                <a:spcPct val="100000"/>
              </a:lnSpc>
            </a:pPr>
            <a:endParaRPr lang="fr-FR" sz="20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fr-FR" sz="2000" spc="-1" dirty="0">
                <a:solidFill>
                  <a:srgbClr val="000000"/>
                </a:solidFill>
                <a:latin typeface="Arial"/>
                <a:ea typeface="DejaVu Sans"/>
              </a:rPr>
              <a:t>Challenge..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Diversity of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approaches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in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models</a:t>
            </a:r>
            <a:endParaRPr lang="fr-FR" sz="20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8776330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17747</TotalTime>
  <Words>188</Words>
  <Application>Microsoft Office PowerPoint</Application>
  <PresentationFormat>Grand écran</PresentationFormat>
  <Paragraphs>46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Armstrong-</dc:creator>
  <cp:lastModifiedBy>COLETTE Augustin</cp:lastModifiedBy>
  <cp:revision>610</cp:revision>
  <cp:lastPrinted>2018-06-04T17:45:17Z</cp:lastPrinted>
  <dcterms:created xsi:type="dcterms:W3CDTF">2016-12-07T13:29:23Z</dcterms:created>
  <dcterms:modified xsi:type="dcterms:W3CDTF">2021-02-17T14:26:21Z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ECMWF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Grand écran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59</vt:i4>
  </property>
</Properties>
</file>