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7.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8.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9.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 id="2147483671" r:id="rId2"/>
    <p:sldMasterId id="2147483680" r:id="rId3"/>
    <p:sldMasterId id="2147483689" r:id="rId4"/>
    <p:sldMasterId id="2147483697" r:id="rId5"/>
    <p:sldMasterId id="2147483705" r:id="rId6"/>
    <p:sldMasterId id="2147483713" r:id="rId7"/>
    <p:sldMasterId id="2147483730" r:id="rId8"/>
    <p:sldMasterId id="2147483738" r:id="rId9"/>
    <p:sldMasterId id="2147483746" r:id="rId10"/>
  </p:sldMasterIdLst>
  <p:notesMasterIdLst>
    <p:notesMasterId r:id="rId13"/>
  </p:notesMasterIdLst>
  <p:sldIdLst>
    <p:sldId id="268" r:id="rId11"/>
    <p:sldId id="267" r:id="rId1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C5DD"/>
    <a:srgbClr val="ED7D30"/>
    <a:srgbClr val="A73F3C"/>
    <a:srgbClr val="6A508C"/>
    <a:srgbClr val="82A144"/>
    <a:srgbClr val="DA7D2F"/>
    <a:srgbClr val="416DA6"/>
    <a:srgbClr val="3C97AF"/>
    <a:srgbClr val="B6CA92"/>
    <a:srgbClr val="8CA3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4586"/>
  </p:normalViewPr>
  <p:slideViewPr>
    <p:cSldViewPr>
      <p:cViewPr varScale="1">
        <p:scale>
          <a:sx n="124" d="100"/>
          <a:sy n="124" d="100"/>
        </p:scale>
        <p:origin x="540" y="102"/>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Master" Target="slideMasters/slideMaster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12CD7E-4193-46CB-8698-CB3797083196}" type="datetimeFigureOut">
              <a:rPr lang="en-US" smtClean="0"/>
              <a:t>2/17/2021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E37BDE-1E16-4497-8123-4D9E05ECC396}" type="slidenum">
              <a:rPr lang="en-US" smtClean="0"/>
              <a:t>‹#›</a:t>
            </a:fld>
            <a:endParaRPr lang="en-US"/>
          </a:p>
        </p:txBody>
      </p:sp>
    </p:spTree>
    <p:extLst>
      <p:ext uri="{BB962C8B-B14F-4D97-AF65-F5344CB8AC3E}">
        <p14:creationId xmlns:p14="http://schemas.microsoft.com/office/powerpoint/2010/main" val="2844010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1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22.jpeg"/><Relationship Id="rId4" Type="http://schemas.openxmlformats.org/officeDocument/2006/relationships/image" Target="../media/image2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Master" Target="../slideMasters/slideMaster5.xml"/><Relationship Id="rId6" Type="http://schemas.openxmlformats.org/officeDocument/2006/relationships/image" Target="../media/image23.tiff"/><Relationship Id="rId5" Type="http://schemas.openxmlformats.org/officeDocument/2006/relationships/image" Target="../media/image6.png"/><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6.xml"/><Relationship Id="rId6" Type="http://schemas.openxmlformats.org/officeDocument/2006/relationships/image" Target="../media/image23.tiff"/><Relationship Id="rId5" Type="http://schemas.openxmlformats.org/officeDocument/2006/relationships/image" Target="../media/image31.jpe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png"/><Relationship Id="rId1" Type="http://schemas.openxmlformats.org/officeDocument/2006/relationships/slideMaster" Target="../slideMasters/slideMaster7.xml"/><Relationship Id="rId5" Type="http://schemas.openxmlformats.org/officeDocument/2006/relationships/image" Target="../media/image35.png"/><Relationship Id="rId4" Type="http://schemas.openxmlformats.org/officeDocument/2006/relationships/image" Target="../media/image6.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6.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36.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eg"/><Relationship Id="rId1" Type="http://schemas.openxmlformats.org/officeDocument/2006/relationships/slideMaster" Target="../slideMasters/slideMaster10.xml"/><Relationship Id="rId5" Type="http://schemas.openxmlformats.org/officeDocument/2006/relationships/image" Target="../media/image46.png"/><Relationship Id="rId4" Type="http://schemas.openxmlformats.org/officeDocument/2006/relationships/image" Target="../media/image6.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1" name="Rectangle 20"/>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946" y="0"/>
            <a:ext cx="2102132" cy="5143500"/>
          </a:xfrm>
          <a:prstGeom prst="rect">
            <a:avLst/>
          </a:prstGeom>
        </p:spPr>
      </p:pic>
      <p:sp>
        <p:nvSpPr>
          <p:cNvPr id="20" name="Rectangle 19"/>
          <p:cNvSpPr/>
          <p:nvPr userDrawn="1"/>
        </p:nvSpPr>
        <p:spPr>
          <a:xfrm>
            <a:off x="-21945" y="-1"/>
            <a:ext cx="2102132" cy="516403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9" name="Straight Connector 18"/>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pic>
        <p:nvPicPr>
          <p:cNvPr id="13" name="Picture 2" descr="S:\F15015_Copernicus\3_Work\330_Work-in-process\Logos_icons\Accestodata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73" y="118278"/>
            <a:ext cx="541005" cy="541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038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2"/>
            <a:ext cx="2106504" cy="5175269"/>
          </a:xfrm>
          <a:prstGeom prst="rect">
            <a:avLst/>
          </a:prstGeom>
        </p:spPr>
      </p:pic>
      <p:sp>
        <p:nvSpPr>
          <p:cNvPr id="18" name="Rectangle 17"/>
          <p:cNvSpPr/>
          <p:nvPr userDrawn="1"/>
        </p:nvSpPr>
        <p:spPr>
          <a:xfrm>
            <a:off x="-21945" y="-3"/>
            <a:ext cx="2102132" cy="5164041"/>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29202"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3" name="Straight Connector 12"/>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rgbClr val="0B6192"/>
                </a:solidFill>
              </a:rPr>
              <a:t>Marine </a:t>
            </a:r>
          </a:p>
          <a:p>
            <a:pPr algn="ctr"/>
            <a:r>
              <a:rPr lang="es-ES" sz="1000" b="1" dirty="0" err="1">
                <a:solidFill>
                  <a:srgbClr val="0B6192"/>
                </a:solidFill>
              </a:rPr>
              <a:t>Monitoring</a:t>
            </a:r>
            <a:endParaRPr lang="en-US" sz="1000" b="1" dirty="0">
              <a:solidFill>
                <a:srgbClr val="0B6192"/>
              </a:solidFill>
            </a:endParaRPr>
          </a:p>
        </p:txBody>
      </p:sp>
      <p:sp>
        <p:nvSpPr>
          <p:cNvPr id="17"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987949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0B6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28" name="Subtitle 2"/>
          <p:cNvSpPr>
            <a:spLocks noGrp="1"/>
          </p:cNvSpPr>
          <p:nvPr>
            <p:ph type="subTitle" idx="13"/>
          </p:nvPr>
        </p:nvSpPr>
        <p:spPr>
          <a:xfrm>
            <a:off x="2555041"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2" name="Picture 2" descr="S:\F15015_Copernicus\3_Work\330_Work-in-process\SC4_BackgroundMat\PPT\item Copernicus\Icon-01.png"/>
          <p:cNvPicPr>
            <a:picLocks noChangeAspect="1" noChangeArrowheads="1"/>
          </p:cNvPicPr>
          <p:nvPr userDrawn="1"/>
        </p:nvPicPr>
        <p:blipFill rotWithShape="1">
          <a:blip r:embed="rId2" cstate="print">
            <a:biLevel thresh="25000"/>
            <a:extLst>
              <a:ext uri="{28A0092B-C50C-407E-A947-70E740481C1C}">
                <a14:useLocalDpi xmlns:a14="http://schemas.microsoft.com/office/drawing/2010/main" val="0"/>
              </a:ext>
            </a:extLst>
          </a:blip>
          <a:srcRect/>
          <a:stretch/>
        </p:blipFill>
        <p:spPr bwMode="auto">
          <a:xfrm>
            <a:off x="-36512" y="1322672"/>
            <a:ext cx="2747277" cy="288260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S:\F15015_Copernicus\3_Work\330_Work-in-process\SC4_BackgroundMat\PPT\item Copernicus\logo-ce-horizontal-en-negatif.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30E17047-C597-4B34-8FEE-7A0D1EA692A4}" type="datetimeFigureOut">
              <a:rPr lang="en-US" smtClean="0"/>
              <a:t>2/17/2021</a:t>
            </a:fld>
            <a:endParaRPr lang="en-US"/>
          </a:p>
        </p:txBody>
      </p:sp>
      <p:pic>
        <p:nvPicPr>
          <p:cNvPr id="13"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279212" y="-20538"/>
            <a:ext cx="1877256" cy="5164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pic>
        <p:nvPicPr>
          <p:cNvPr id="2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itle 1"/>
          <p:cNvSpPr txBox="1">
            <a:spLocks/>
          </p:cNvSpPr>
          <p:nvPr userDrawn="1"/>
        </p:nvSpPr>
        <p:spPr>
          <a:xfrm>
            <a:off x="2555041"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5" name="TextBox 14"/>
          <p:cNvSpPr txBox="1"/>
          <p:nvPr userDrawn="1"/>
        </p:nvSpPr>
        <p:spPr>
          <a:xfrm>
            <a:off x="478516" y="3723878"/>
            <a:ext cx="1717220" cy="261610"/>
          </a:xfrm>
          <a:prstGeom prst="rect">
            <a:avLst/>
          </a:prstGeom>
          <a:noFill/>
        </p:spPr>
        <p:txBody>
          <a:bodyPr wrap="square" rtlCol="0">
            <a:spAutoFit/>
          </a:bodyPr>
          <a:lstStyle/>
          <a:p>
            <a:pPr algn="ctr"/>
            <a:r>
              <a:rPr lang="es-ES" sz="1100" b="0" dirty="0">
                <a:solidFill>
                  <a:schemeClr val="bg1"/>
                </a:solidFill>
              </a:rPr>
              <a:t>Marine </a:t>
            </a:r>
            <a:r>
              <a:rPr lang="es-ES" sz="1100" b="0" dirty="0" err="1">
                <a:solidFill>
                  <a:schemeClr val="bg1"/>
                </a:solidFill>
              </a:rPr>
              <a:t>Monitoring</a:t>
            </a:r>
            <a:endParaRPr lang="en-US" sz="1100" b="0" dirty="0">
              <a:solidFill>
                <a:schemeClr val="bg1"/>
              </a:solidFill>
            </a:endParaRPr>
          </a:p>
        </p:txBody>
      </p:sp>
    </p:spTree>
    <p:extLst>
      <p:ext uri="{BB962C8B-B14F-4D97-AF65-F5344CB8AC3E}">
        <p14:creationId xmlns:p14="http://schemas.microsoft.com/office/powerpoint/2010/main" val="1664812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6" name="Group 15"/>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userDrawn="1">
            <p:ph sz="half" idx="1"/>
          </p:nvPr>
        </p:nvSpPr>
        <p:spPr>
          <a:xfrm>
            <a:off x="87890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6990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7" name="Straight Connector 16"/>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8"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itle 1"/>
          <p:cNvSpPr>
            <a:spLocks noGrp="1"/>
          </p:cNvSpPr>
          <p:nvPr userDrawn="1">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2" name="TextBox 21"/>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838663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6" name="Group 15"/>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ext Placeholder 2"/>
          <p:cNvSpPr>
            <a:spLocks noGrp="1"/>
          </p:cNvSpPr>
          <p:nvPr>
            <p:ph type="body" idx="1"/>
          </p:nvPr>
        </p:nvSpPr>
        <p:spPr>
          <a:xfrm>
            <a:off x="828146"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584"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5972"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5410"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3462687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4" name="Group 13"/>
          <p:cNvGrpSpPr/>
          <p:nvPr userDrawn="1"/>
        </p:nvGrpSpPr>
        <p:grpSpPr>
          <a:xfrm>
            <a:off x="-30511" y="-92546"/>
            <a:ext cx="2298483" cy="5426174"/>
            <a:chOff x="-140429" y="-46112"/>
            <a:chExt cx="2298483" cy="5282158"/>
          </a:xfrm>
        </p:grpSpPr>
        <p:sp>
          <p:nvSpPr>
            <p:cNvPr id="17" name="Rectangle 16"/>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415335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8" name="Group 17"/>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userDrawn="1">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userDrawn="1">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987081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userDrawn="1"/>
        </p:nvGrpSpPr>
        <p:grpSpPr>
          <a:xfrm>
            <a:off x="-36512" y="0"/>
            <a:ext cx="2463612" cy="5183078"/>
            <a:chOff x="-4559112" y="-241167"/>
            <a:chExt cx="2463612" cy="5183078"/>
          </a:xfrm>
        </p:grpSpPr>
        <p:pic>
          <p:nvPicPr>
            <p:cNvPr id="19"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6" name="Straight Connector 15"/>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8"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userDrawn="1">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2" name="TextBox 21"/>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3633959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2" name="Straight Connector 11"/>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7"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1987949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25474" y="-4537"/>
            <a:ext cx="9144000" cy="5143500"/>
          </a:xfrm>
          <a:prstGeom prst="rect">
            <a:avLst/>
          </a:prstGeom>
          <a:solidFill>
            <a:srgbClr val="B0BF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2/17/2021</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2" name="Title 1"/>
          <p:cNvSpPr txBox="1">
            <a:spLocks/>
          </p:cNvSpPr>
          <p:nvPr userDrawn="1"/>
        </p:nvSpPr>
        <p:spPr>
          <a:xfrm>
            <a:off x="2636031"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3" name="Subtitle 2"/>
          <p:cNvSpPr>
            <a:spLocks noGrp="1"/>
          </p:cNvSpPr>
          <p:nvPr>
            <p:ph type="subTitle" idx="13"/>
          </p:nvPr>
        </p:nvSpPr>
        <p:spPr>
          <a:xfrm>
            <a:off x="2636031"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170" name="Picture 2" descr="S:\F15015_Copernicus\3_Work\330_Work-in-process\SC4_BackgroundMat\PPT\item Copernicus\Icon-01.png"/>
          <p:cNvPicPr>
            <a:picLocks noChangeAspect="1" noChangeArrowheads="1"/>
          </p:cNvPicPr>
          <p:nvPr userDrawn="1"/>
        </p:nvPicPr>
        <p:blipFill rotWithShape="1">
          <a:blip r:embed="rId2" cstate="print">
            <a:biLevel thresh="50000"/>
            <a:extLst>
              <a:ext uri="{28A0092B-C50C-407E-A947-70E740481C1C}">
                <a14:useLocalDpi xmlns:a14="http://schemas.microsoft.com/office/drawing/2010/main" val="0"/>
              </a:ext>
            </a:extLst>
          </a:blip>
          <a:srcRect/>
          <a:stretch/>
        </p:blipFill>
        <p:spPr bwMode="auto">
          <a:xfrm>
            <a:off x="539552" y="1470422"/>
            <a:ext cx="2409911" cy="2525672"/>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b="-476"/>
          <a:stretch/>
        </p:blipFill>
        <p:spPr bwMode="auto">
          <a:xfrm>
            <a:off x="7260856" y="-4537"/>
            <a:ext cx="1883144" cy="5148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userDrawn="1"/>
        </p:nvSpPr>
        <p:spPr>
          <a:xfrm>
            <a:off x="582712" y="3363838"/>
            <a:ext cx="2189088" cy="261610"/>
          </a:xfrm>
          <a:prstGeom prst="rect">
            <a:avLst/>
          </a:prstGeom>
          <a:noFill/>
        </p:spPr>
        <p:txBody>
          <a:bodyPr wrap="square" rtlCol="0">
            <a:spAutoFit/>
          </a:bodyPr>
          <a:lstStyle/>
          <a:p>
            <a:pPr algn="ctr"/>
            <a:r>
              <a:rPr lang="es-ES" sz="1100" b="0" dirty="0" err="1">
                <a:solidFill>
                  <a:schemeClr val="bg1"/>
                </a:solidFill>
              </a:rPr>
              <a:t>Land</a:t>
            </a:r>
            <a:r>
              <a:rPr lang="es-ES" sz="1100" b="0" dirty="0">
                <a:solidFill>
                  <a:schemeClr val="bg1"/>
                </a:solidFill>
              </a:rPr>
              <a:t> </a:t>
            </a:r>
            <a:r>
              <a:rPr lang="es-ES" sz="1100" b="0" dirty="0" err="1">
                <a:solidFill>
                  <a:schemeClr val="bg1"/>
                </a:solidFill>
              </a:rPr>
              <a:t>Monitoring</a:t>
            </a:r>
            <a:endParaRPr lang="en-US" sz="1100" b="0" dirty="0">
              <a:solidFill>
                <a:schemeClr val="bg1"/>
              </a:solidFill>
            </a:endParaRPr>
          </a:p>
        </p:txBody>
      </p:sp>
    </p:spTree>
    <p:extLst>
      <p:ext uri="{BB962C8B-B14F-4D97-AF65-F5344CB8AC3E}">
        <p14:creationId xmlns:p14="http://schemas.microsoft.com/office/powerpoint/2010/main" val="1664812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0" name="Group 19"/>
          <p:cNvGrpSpPr/>
          <p:nvPr userDrawn="1"/>
        </p:nvGrpSpPr>
        <p:grpSpPr>
          <a:xfrm>
            <a:off x="-36512" y="0"/>
            <a:ext cx="2463612" cy="5183078"/>
            <a:chOff x="-4559112" y="-241167"/>
            <a:chExt cx="2463612" cy="5183078"/>
          </a:xfrm>
        </p:grpSpPr>
        <p:pic>
          <p:nvPicPr>
            <p:cNvPr id="24"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25" name="Straight Connector 24"/>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27"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9" name="TextBox 28"/>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866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1" name="Straight Connector 10"/>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9487387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1" name="TextBox 20"/>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34626876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3" name="Group 12"/>
          <p:cNvGrpSpPr/>
          <p:nvPr userDrawn="1"/>
        </p:nvGrpSpPr>
        <p:grpSpPr>
          <a:xfrm>
            <a:off x="-36512" y="0"/>
            <a:ext cx="2463612" cy="5183078"/>
            <a:chOff x="-4559112" y="-241167"/>
            <a:chExt cx="2463612" cy="5183078"/>
          </a:xfrm>
        </p:grpSpPr>
        <p:pic>
          <p:nvPicPr>
            <p:cNvPr id="15"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14153354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5" name="Group 14"/>
          <p:cNvGrpSpPr/>
          <p:nvPr userDrawn="1"/>
        </p:nvGrpSpPr>
        <p:grpSpPr>
          <a:xfrm>
            <a:off x="-36512" y="0"/>
            <a:ext cx="2463612" cy="5183078"/>
            <a:chOff x="-4559112" y="-241167"/>
            <a:chExt cx="2463612" cy="5183078"/>
          </a:xfrm>
        </p:grpSpPr>
        <p:pic>
          <p:nvPicPr>
            <p:cNvPr id="19"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pic>
        <p:nvPicPr>
          <p:cNvPr id="18"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70811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userDrawn="1">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pic>
        <p:nvPicPr>
          <p:cNvPr id="22"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Straight Connector 23"/>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21643160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0"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1"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75000"/>
                  </a:schemeClr>
                </a:solidFill>
              </a:rPr>
              <a:t>Emergency</a:t>
            </a:r>
            <a:endParaRPr lang="es-ES" sz="1100" b="0" dirty="0">
              <a:solidFill>
                <a:schemeClr val="accent6">
                  <a:lumMod val="75000"/>
                </a:schemeClr>
              </a:solidFill>
            </a:endParaRPr>
          </a:p>
          <a:p>
            <a:pPr algn="ctr"/>
            <a:r>
              <a:rPr lang="es-ES" sz="1100" b="0" dirty="0">
                <a:solidFill>
                  <a:schemeClr val="accent6">
                    <a:lumMod val="75000"/>
                  </a:schemeClr>
                </a:solidFill>
              </a:rPr>
              <a:t>Management</a:t>
            </a:r>
            <a:endParaRPr lang="en-US" sz="1100" b="0" dirty="0">
              <a:solidFill>
                <a:schemeClr val="accent6">
                  <a:lumMod val="75000"/>
                </a:schemeClr>
              </a:solidFill>
            </a:endParaRPr>
          </a:p>
        </p:txBody>
      </p:sp>
    </p:spTree>
    <p:extLst>
      <p:ext uri="{BB962C8B-B14F-4D97-AF65-F5344CB8AC3E}">
        <p14:creationId xmlns:p14="http://schemas.microsoft.com/office/powerpoint/2010/main" val="17127281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0" y="0"/>
            <a:ext cx="9144000" cy="5143500"/>
          </a:xfrm>
          <a:prstGeom prst="rect">
            <a:avLst/>
          </a:prstGeom>
          <a:solidFill>
            <a:srgbClr val="FAA7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2/17/2021</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1" name="Title 1"/>
          <p:cNvSpPr txBox="1">
            <a:spLocks/>
          </p:cNvSpPr>
          <p:nvPr userDrawn="1"/>
        </p:nvSpPr>
        <p:spPr>
          <a:xfrm>
            <a:off x="2593876"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2" name="Subtitle 2"/>
          <p:cNvSpPr>
            <a:spLocks noGrp="1"/>
          </p:cNvSpPr>
          <p:nvPr>
            <p:ph type="subTitle" idx="13"/>
          </p:nvPr>
        </p:nvSpPr>
        <p:spPr>
          <a:xfrm>
            <a:off x="2593876"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S:\F15015_Copernicus\3_Work\330_Work-in-process\SC4_BackgroundMat\PPT\item Copernicus\logo-ce-horizontal-en-negatif.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S:\F15015_Copernicus\3_Work\330_Work-in-process\SC4_BackgroundMat\PPT\item Copernicus\Icon-01.png"/>
          <p:cNvPicPr>
            <a:picLocks noChangeAspect="1" noChangeArrowheads="1"/>
          </p:cNvPicPr>
          <p:nvPr userDrawn="1"/>
        </p:nvPicPr>
        <p:blipFill rotWithShape="1">
          <a:blip r:embed="rId4" cstate="print">
            <a:biLevel thresh="50000"/>
            <a:extLst>
              <a:ext uri="{28A0092B-C50C-407E-A947-70E740481C1C}">
                <a14:useLocalDpi xmlns:a14="http://schemas.microsoft.com/office/drawing/2010/main" val="0"/>
              </a:ext>
            </a:extLst>
          </a:blip>
          <a:srcRect/>
          <a:stretch/>
        </p:blipFill>
        <p:spPr bwMode="auto">
          <a:xfrm>
            <a:off x="459036" y="1288306"/>
            <a:ext cx="2454145" cy="261130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userDrawn="1"/>
        </p:nvSpPr>
        <p:spPr>
          <a:xfrm>
            <a:off x="758598" y="3390260"/>
            <a:ext cx="1855020" cy="261610"/>
          </a:xfrm>
          <a:prstGeom prst="rect">
            <a:avLst/>
          </a:prstGeom>
          <a:noFill/>
          <a:ln>
            <a:noFill/>
          </a:ln>
        </p:spPr>
        <p:txBody>
          <a:bodyPr wrap="square" rtlCol="0">
            <a:spAutoFit/>
          </a:bodyPr>
          <a:lstStyle/>
          <a:p>
            <a:pPr algn="ctr"/>
            <a:r>
              <a:rPr lang="es-ES" sz="1100" b="0" dirty="0" err="1">
                <a:solidFill>
                  <a:schemeClr val="bg1"/>
                </a:solidFill>
              </a:rPr>
              <a:t>Emergency</a:t>
            </a:r>
            <a:r>
              <a:rPr lang="es-ES" sz="1100" b="0" baseline="0" dirty="0">
                <a:solidFill>
                  <a:schemeClr val="bg1"/>
                </a:solidFill>
              </a:rPr>
              <a:t> </a:t>
            </a:r>
            <a:r>
              <a:rPr lang="es-ES" sz="1100" b="0" dirty="0">
                <a:solidFill>
                  <a:schemeClr val="bg1"/>
                </a:solidFill>
              </a:rPr>
              <a:t>Management</a:t>
            </a:r>
            <a:endParaRPr lang="en-US" sz="1100" b="0" dirty="0">
              <a:solidFill>
                <a:schemeClr val="bg1"/>
              </a:solidFill>
            </a:endParaRPr>
          </a:p>
        </p:txBody>
      </p:sp>
      <p:pic>
        <p:nvPicPr>
          <p:cNvPr id="2051" name="Picture 3" descr="C:\Users\Designer\Desktop\PRESENTATION COPERNICUS\foto3.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272164" y="0"/>
            <a:ext cx="2099054" cy="5164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5933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5"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Straight Connector 16"/>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39252665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7"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Connector 18"/>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75000"/>
                  </a:schemeClr>
                </a:solidFill>
              </a:rPr>
              <a:t>Emergency</a:t>
            </a:r>
            <a:endParaRPr lang="es-ES" sz="1100" b="0" dirty="0">
              <a:solidFill>
                <a:schemeClr val="accent6">
                  <a:lumMod val="75000"/>
                </a:schemeClr>
              </a:solidFill>
            </a:endParaRPr>
          </a:p>
          <a:p>
            <a:pPr algn="ctr"/>
            <a:r>
              <a:rPr lang="es-ES" sz="1100" b="0" dirty="0">
                <a:solidFill>
                  <a:schemeClr val="accent6">
                    <a:lumMod val="75000"/>
                  </a:schemeClr>
                </a:solidFill>
              </a:rPr>
              <a:t>Management</a:t>
            </a:r>
            <a:endParaRPr lang="en-US" sz="1100" b="0" dirty="0">
              <a:solidFill>
                <a:schemeClr val="accent6">
                  <a:lumMod val="75000"/>
                </a:schemeClr>
              </a:solidFill>
            </a:endParaRPr>
          </a:p>
        </p:txBody>
      </p:sp>
    </p:spTree>
    <p:extLst>
      <p:ext uri="{BB962C8B-B14F-4D97-AF65-F5344CB8AC3E}">
        <p14:creationId xmlns:p14="http://schemas.microsoft.com/office/powerpoint/2010/main" val="7748917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0"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22"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Connector 22"/>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13382277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Connector 19"/>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1293690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23596" y="251"/>
            <a:ext cx="1916102" cy="5143500"/>
          </a:xfrm>
          <a:prstGeom prst="rect">
            <a:avLst/>
          </a:prstGeom>
        </p:spPr>
      </p:pic>
      <p:sp>
        <p:nvSpPr>
          <p:cNvPr id="16" name="Rectangle 15"/>
          <p:cNvSpPr/>
          <p:nvPr userDrawn="1"/>
        </p:nvSpPr>
        <p:spPr>
          <a:xfrm>
            <a:off x="7223596" y="0"/>
            <a:ext cx="1728192" cy="5143500"/>
          </a:xfrm>
          <a:prstGeom prst="rect">
            <a:avLst/>
          </a:prstGeom>
          <a:gradFill flip="none" rotWithShape="1">
            <a:gsLst>
              <a:gs pos="4000">
                <a:schemeClr val="accent1"/>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69823" y="2571750"/>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9" name="Subtitle 2"/>
          <p:cNvSpPr>
            <a:spLocks noGrp="1"/>
          </p:cNvSpPr>
          <p:nvPr>
            <p:ph type="subTitle" idx="13"/>
          </p:nvPr>
        </p:nvSpPr>
        <p:spPr>
          <a:xfrm>
            <a:off x="2569823" y="317393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7" name="Picture 3" descr="S:\F15015_Copernicus\3_Work\330_Work-in-process\Logos_icons\User Uptake_blanc-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2966" y="902657"/>
            <a:ext cx="2821221" cy="282122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userDrawn="1"/>
        </p:nvSpPr>
        <p:spPr>
          <a:xfrm>
            <a:off x="723496" y="3723878"/>
            <a:ext cx="1440160" cy="261610"/>
          </a:xfrm>
          <a:prstGeom prst="rect">
            <a:avLst/>
          </a:prstGeom>
          <a:noFill/>
        </p:spPr>
        <p:txBody>
          <a:bodyPr wrap="square" rtlCol="0">
            <a:spAutoFit/>
          </a:bodyPr>
          <a:lstStyle/>
          <a:p>
            <a:pPr algn="ctr"/>
            <a:r>
              <a:rPr lang="es-ES" sz="1100" b="0" dirty="0">
                <a:solidFill>
                  <a:schemeClr val="bg1"/>
                </a:solidFill>
              </a:rPr>
              <a:t>Data Access</a:t>
            </a:r>
            <a:endParaRPr lang="en-US" sz="1100" b="0" dirty="0">
              <a:solidFill>
                <a:schemeClr val="bg1"/>
              </a:solidFill>
            </a:endParaRPr>
          </a:p>
        </p:txBody>
      </p:sp>
      <p:pic>
        <p:nvPicPr>
          <p:cNvPr id="18"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1157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7" name="Group 26"/>
          <p:cNvGrpSpPr/>
          <p:nvPr userDrawn="1"/>
        </p:nvGrpSpPr>
        <p:grpSpPr>
          <a:xfrm>
            <a:off x="-140429" y="-46112"/>
            <a:ext cx="2298483" cy="5282158"/>
            <a:chOff x="-140429" y="-46112"/>
            <a:chExt cx="2298483" cy="5282158"/>
          </a:xfrm>
        </p:grpSpPr>
        <p:pic>
          <p:nvPicPr>
            <p:cNvPr id="2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oup 28"/>
            <p:cNvGrpSpPr/>
            <p:nvPr userDrawn="1"/>
          </p:nvGrpSpPr>
          <p:grpSpPr>
            <a:xfrm>
              <a:off x="-140429" y="-46112"/>
              <a:ext cx="2298483" cy="5282158"/>
              <a:chOff x="-140429" y="-46112"/>
              <a:chExt cx="2298483" cy="5282158"/>
            </a:xfrm>
          </p:grpSpPr>
          <p:sp>
            <p:nvSpPr>
              <p:cNvPr id="30" name="Rectangle 29"/>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24" name="Straight Connector 23"/>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0"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67777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0" name="Group 9"/>
          <p:cNvGrpSpPr/>
          <p:nvPr userDrawn="1"/>
        </p:nvGrpSpPr>
        <p:grpSpPr>
          <a:xfrm>
            <a:off x="-140429" y="-46112"/>
            <a:ext cx="2298483" cy="5282158"/>
            <a:chOff x="-140429" y="-46112"/>
            <a:chExt cx="2298483" cy="5282158"/>
          </a:xfrm>
        </p:grpSpPr>
        <p:pic>
          <p:nvPicPr>
            <p:cNvPr id="11"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 name="Group 11"/>
            <p:cNvGrpSpPr/>
            <p:nvPr userDrawn="1"/>
          </p:nvGrpSpPr>
          <p:grpSpPr>
            <a:xfrm>
              <a:off x="-140429" y="-46112"/>
              <a:ext cx="2298483" cy="5282158"/>
              <a:chOff x="-140429" y="-46112"/>
              <a:chExt cx="2298483" cy="5282158"/>
            </a:xfrm>
          </p:grpSpPr>
          <p:sp>
            <p:nvSpPr>
              <p:cNvPr id="14" name="Rectangle 13"/>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7"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58808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62C4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7306278" y="0"/>
            <a:ext cx="1848396"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2/17/2021</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1" name="Subtitle 2"/>
          <p:cNvSpPr>
            <a:spLocks noGrp="1"/>
          </p:cNvSpPr>
          <p:nvPr>
            <p:ph type="subTitle" idx="13"/>
          </p:nvPr>
        </p:nvSpPr>
        <p:spPr>
          <a:xfrm>
            <a:off x="2602384" y="3363838"/>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218" name="Picture 2" descr="S:\F15015_Copernicus\3_Work\330_Work-in-process\SC4_BackgroundMat\PPT\item Copernicus\Icon-01.png"/>
          <p:cNvPicPr>
            <a:picLocks noChangeAspect="1" noChangeArrowheads="1"/>
          </p:cNvPicPr>
          <p:nvPr userDrawn="1"/>
        </p:nvPicPr>
        <p:blipFill rotWithShape="1">
          <a:blip r:embed="rId3" cstate="print">
            <a:biLevel thresh="50000"/>
            <a:extLst>
              <a:ext uri="{28A0092B-C50C-407E-A947-70E740481C1C}">
                <a14:useLocalDpi xmlns:a14="http://schemas.microsoft.com/office/drawing/2010/main" val="0"/>
              </a:ext>
            </a:extLst>
          </a:blip>
          <a:srcRect/>
          <a:stretch/>
        </p:blipFill>
        <p:spPr bwMode="auto">
          <a:xfrm>
            <a:off x="323528" y="1491630"/>
            <a:ext cx="2088232" cy="24489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descr="S:\F15015_Copernicus\3_Work\330_Work-in-process\SC4_BackgroundMat\PPT\item Copernicus\logo-ce-horizontal-en-negatif.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userDrawn="1"/>
        </p:nvSpPr>
        <p:spPr>
          <a:xfrm>
            <a:off x="204713" y="3507854"/>
            <a:ext cx="2361726" cy="261610"/>
          </a:xfrm>
          <a:prstGeom prst="rect">
            <a:avLst/>
          </a:prstGeom>
          <a:noFill/>
          <a:ln>
            <a:noFill/>
          </a:ln>
        </p:spPr>
        <p:txBody>
          <a:bodyPr wrap="square" rtlCol="0">
            <a:spAutoFit/>
          </a:bodyPr>
          <a:lstStyle/>
          <a:p>
            <a:pPr algn="ctr"/>
            <a:r>
              <a:rPr lang="es-ES" sz="1100" b="0" dirty="0" err="1">
                <a:solidFill>
                  <a:schemeClr val="bg1"/>
                </a:solidFill>
              </a:rPr>
              <a:t>Atmosphere</a:t>
            </a:r>
            <a:r>
              <a:rPr lang="es-ES" sz="1100" b="0" baseline="0" dirty="0">
                <a:solidFill>
                  <a:schemeClr val="bg1"/>
                </a:solidFill>
              </a:rPr>
              <a:t> </a:t>
            </a:r>
            <a:r>
              <a:rPr lang="es-ES" sz="1100" b="0" dirty="0" err="1">
                <a:solidFill>
                  <a:schemeClr val="bg1"/>
                </a:solidFill>
              </a:rPr>
              <a:t>Monitoring</a:t>
            </a:r>
            <a:endParaRPr lang="en-US" sz="1100" b="0" dirty="0">
              <a:solidFill>
                <a:schemeClr val="bg1"/>
              </a:solidFill>
            </a:endParaRPr>
          </a:p>
        </p:txBody>
      </p:sp>
      <p:pic>
        <p:nvPicPr>
          <p:cNvPr id="13" name="Picture 12"/>
          <p:cNvPicPr>
            <a:picLocks noChangeAspect="1"/>
          </p:cNvPicPr>
          <p:nvPr userDrawn="1"/>
        </p:nvPicPr>
        <p:blipFill>
          <a:blip r:embed="rId6">
            <a:biLevel thresh="25000"/>
          </a:blip>
          <a:stretch>
            <a:fillRect/>
          </a:stretch>
        </p:blipFill>
        <p:spPr>
          <a:xfrm>
            <a:off x="2771800" y="4811834"/>
            <a:ext cx="823500" cy="141500"/>
          </a:xfrm>
          <a:prstGeom prst="rect">
            <a:avLst/>
          </a:prstGeom>
        </p:spPr>
      </p:pic>
    </p:spTree>
    <p:extLst>
      <p:ext uri="{BB962C8B-B14F-4D97-AF65-F5344CB8AC3E}">
        <p14:creationId xmlns:p14="http://schemas.microsoft.com/office/powerpoint/2010/main" val="28938055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8" name="Group 7"/>
          <p:cNvGrpSpPr/>
          <p:nvPr userDrawn="1"/>
        </p:nvGrpSpPr>
        <p:grpSpPr>
          <a:xfrm>
            <a:off x="-140429" y="-46112"/>
            <a:ext cx="2298483" cy="5282158"/>
            <a:chOff x="-140429" y="-46112"/>
            <a:chExt cx="2298483" cy="5282158"/>
          </a:xfrm>
        </p:grpSpPr>
        <p:pic>
          <p:nvPicPr>
            <p:cNvPr id="2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oup 28"/>
            <p:cNvGrpSpPr/>
            <p:nvPr userDrawn="1"/>
          </p:nvGrpSpPr>
          <p:grpSpPr>
            <a:xfrm>
              <a:off x="-140429" y="-46112"/>
              <a:ext cx="2298483" cy="5282158"/>
              <a:chOff x="-140429" y="-46112"/>
              <a:chExt cx="2298483" cy="5282158"/>
            </a:xfrm>
          </p:grpSpPr>
          <p:sp>
            <p:nvSpPr>
              <p:cNvPr id="30" name="Rectangle 29"/>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Content Placeholder 2"/>
          <p:cNvSpPr>
            <a:spLocks noGrp="1"/>
          </p:cNvSpPr>
          <p:nvPr userDrawn="1">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sp>
        <p:nvSpPr>
          <p:cNvPr id="15"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6" name="Straight Connector 15"/>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8"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62821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13" name="Group 12"/>
          <p:cNvGrpSpPr/>
          <p:nvPr userDrawn="1"/>
        </p:nvGrpSpPr>
        <p:grpSpPr>
          <a:xfrm>
            <a:off x="-140429" y="-46112"/>
            <a:ext cx="2298483" cy="5282158"/>
            <a:chOff x="-140429" y="-46112"/>
            <a:chExt cx="2298483" cy="5282158"/>
          </a:xfrm>
        </p:grpSpPr>
        <p:pic>
          <p:nvPicPr>
            <p:cNvPr id="1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Group 17"/>
            <p:cNvGrpSpPr/>
            <p:nvPr userDrawn="1"/>
          </p:nvGrpSpPr>
          <p:grpSpPr>
            <a:xfrm>
              <a:off x="-140429" y="-46112"/>
              <a:ext cx="2298483" cy="5282158"/>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4" name="Title 1"/>
          <p:cNvSpPr>
            <a:spLocks noGrp="1"/>
          </p:cNvSpPr>
          <p:nvPr>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0"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32353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9" name="Group 28"/>
          <p:cNvGrpSpPr/>
          <p:nvPr userDrawn="1"/>
        </p:nvGrpSpPr>
        <p:grpSpPr>
          <a:xfrm>
            <a:off x="-140429" y="-46112"/>
            <a:ext cx="2298483" cy="5282158"/>
            <a:chOff x="-140429" y="-46112"/>
            <a:chExt cx="2298483" cy="5282158"/>
          </a:xfrm>
        </p:grpSpPr>
        <p:pic>
          <p:nvPicPr>
            <p:cNvPr id="3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1" name="Group 30"/>
            <p:cNvGrpSpPr/>
            <p:nvPr userDrawn="1"/>
          </p:nvGrpSpPr>
          <p:grpSpPr>
            <a:xfrm>
              <a:off x="-140429" y="-46112"/>
              <a:ext cx="2298483" cy="5282158"/>
              <a:chOff x="-140429" y="-46112"/>
              <a:chExt cx="2298483" cy="5282158"/>
            </a:xfrm>
          </p:grpSpPr>
          <p:sp>
            <p:nvSpPr>
              <p:cNvPr id="32" name="Rectangle 31"/>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Date Placeholder 2"/>
          <p:cNvSpPr>
            <a:spLocks noGrp="1"/>
          </p:cNvSpPr>
          <p:nvPr userDrawn="1">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userDrawn="1">
            <p:ph type="ftr" sz="quarter" idx="11"/>
          </p:nvPr>
        </p:nvSpPr>
        <p:spPr/>
        <p:txBody>
          <a:bodyPr/>
          <a:lstStyle/>
          <a:p>
            <a:endParaRPr lang="en-US"/>
          </a:p>
        </p:txBody>
      </p:sp>
      <p:sp>
        <p:nvSpPr>
          <p:cNvPr id="5" name="Slide Number Placeholder 4"/>
          <p:cNvSpPr>
            <a:spLocks noGrp="1"/>
          </p:cNvSpPr>
          <p:nvPr userDrawn="1">
            <p:ph type="sldNum" sz="quarter" idx="12"/>
          </p:nvPr>
        </p:nvSpPr>
        <p:spPr/>
        <p:txBody>
          <a:bodyPr/>
          <a:lstStyle/>
          <a:p>
            <a:fld id="{58768E1A-8455-4611-8763-3FA1B747F6B6}" type="slidenum">
              <a:rPr lang="en-US" smtClean="0"/>
              <a:t>‹#›</a:t>
            </a:fld>
            <a:endParaRPr lang="en-US"/>
          </a:p>
        </p:txBody>
      </p:sp>
      <p:sp>
        <p:nvSpPr>
          <p:cNvPr id="18"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9" name="Straight Connector 18"/>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1"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334873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6" name="Group 25"/>
          <p:cNvGrpSpPr/>
          <p:nvPr userDrawn="1"/>
        </p:nvGrpSpPr>
        <p:grpSpPr>
          <a:xfrm>
            <a:off x="-140429" y="-46112"/>
            <a:ext cx="2298483" cy="5282158"/>
            <a:chOff x="-140429" y="-46112"/>
            <a:chExt cx="2298483" cy="5282158"/>
          </a:xfrm>
        </p:grpSpPr>
        <p:pic>
          <p:nvPicPr>
            <p:cNvPr id="2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8" name="Group 27"/>
            <p:cNvGrpSpPr/>
            <p:nvPr userDrawn="1"/>
          </p:nvGrpSpPr>
          <p:grpSpPr>
            <a:xfrm>
              <a:off x="-140429" y="-46112"/>
              <a:ext cx="2298483" cy="5282158"/>
              <a:chOff x="-140429" y="-46112"/>
              <a:chExt cx="2298483" cy="5282158"/>
            </a:xfrm>
          </p:grpSpPr>
          <p:sp>
            <p:nvSpPr>
              <p:cNvPr id="29" name="Rectangle 2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8"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84821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0"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grpSp>
        <p:nvGrpSpPr>
          <p:cNvPr id="41" name="Group 40"/>
          <p:cNvGrpSpPr/>
          <p:nvPr userDrawn="1"/>
        </p:nvGrpSpPr>
        <p:grpSpPr>
          <a:xfrm>
            <a:off x="107504" y="20834"/>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4929666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4" y="20834"/>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64542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10" name="Title 1"/>
          <p:cNvSpPr txBox="1">
            <a:spLocks/>
          </p:cNvSpPr>
          <p:nvPr userDrawn="1"/>
        </p:nvSpPr>
        <p:spPr>
          <a:xfrm>
            <a:off x="26023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1" name="Subtitle 2"/>
          <p:cNvSpPr>
            <a:spLocks noGrp="1"/>
          </p:cNvSpPr>
          <p:nvPr>
            <p:ph type="subTitle" idx="13"/>
          </p:nvPr>
        </p:nvSpPr>
        <p:spPr>
          <a:xfrm>
            <a:off x="26023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7" y="-11268"/>
            <a:ext cx="1852613" cy="5161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userDrawn="1"/>
        </p:nvSpPr>
        <p:spPr>
          <a:xfrm>
            <a:off x="621854" y="3536429"/>
            <a:ext cx="1440160" cy="261610"/>
          </a:xfrm>
          <a:prstGeom prst="rect">
            <a:avLst/>
          </a:prstGeom>
          <a:noFill/>
        </p:spPr>
        <p:txBody>
          <a:bodyPr wrap="square" rtlCol="0">
            <a:spAutoFit/>
          </a:bodyPr>
          <a:lstStyle/>
          <a:p>
            <a:pPr algn="ctr"/>
            <a:r>
              <a:rPr lang="es-ES" sz="1100" b="0" dirty="0" err="1">
                <a:solidFill>
                  <a:schemeClr val="bg1"/>
                </a:solidFill>
              </a:rPr>
              <a:t>Climate</a:t>
            </a:r>
            <a:r>
              <a:rPr lang="es-ES" sz="1100" b="0" baseline="0" dirty="0">
                <a:solidFill>
                  <a:schemeClr val="bg1"/>
                </a:solidFill>
              </a:rPr>
              <a:t> </a:t>
            </a:r>
            <a:r>
              <a:rPr lang="es-ES" sz="1100" b="0" dirty="0" err="1">
                <a:solidFill>
                  <a:schemeClr val="bg1"/>
                </a:solidFill>
              </a:rPr>
              <a:t>Change</a:t>
            </a:r>
            <a:endParaRPr lang="en-US" sz="1100" b="0" dirty="0">
              <a:solidFill>
                <a:schemeClr val="bg1"/>
              </a:solidFill>
            </a:endParaRPr>
          </a:p>
        </p:txBody>
      </p:sp>
      <p:pic>
        <p:nvPicPr>
          <p:cNvPr id="14" name="Picture 13"/>
          <p:cNvPicPr>
            <a:picLocks noChangeAspect="1"/>
          </p:cNvPicPr>
          <p:nvPr userDrawn="1"/>
        </p:nvPicPr>
        <p:blipFill>
          <a:blip r:embed="rId6">
            <a:biLevel thresh="25000"/>
          </a:blip>
          <a:stretch>
            <a:fillRect/>
          </a:stretch>
        </p:blipFill>
        <p:spPr>
          <a:xfrm>
            <a:off x="2771800" y="4811834"/>
            <a:ext cx="823500" cy="141500"/>
          </a:xfrm>
          <a:prstGeom prst="rect">
            <a:avLst/>
          </a:prstGeom>
        </p:spPr>
      </p:pic>
    </p:spTree>
    <p:extLst>
      <p:ext uri="{BB962C8B-B14F-4D97-AF65-F5344CB8AC3E}">
        <p14:creationId xmlns:p14="http://schemas.microsoft.com/office/powerpoint/2010/main" val="152888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2"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11410" y="-545"/>
            <a:ext cx="2077082" cy="5147320"/>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p:cNvSpPr/>
          <p:nvPr userDrawn="1"/>
        </p:nvSpPr>
        <p:spPr>
          <a:xfrm>
            <a:off x="3103" y="-92545"/>
            <a:ext cx="2077083" cy="5256584"/>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userDrawn="1">
            <p:ph sz="half" idx="1"/>
          </p:nvPr>
        </p:nvSpPr>
        <p:spPr>
          <a:xfrm>
            <a:off x="74942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userDrawn="1">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userDrawn="1">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pic>
        <p:nvPicPr>
          <p:cNvPr id="13" name="Picture 2" descr="S:\F15015_Copernicus\3_Work\330_Work-in-process\Logos_icons\Accestodata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73" y="118278"/>
            <a:ext cx="541005" cy="541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43298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4" y="20834"/>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188525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4" y="20834"/>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9597596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0"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4" y="20834"/>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9626053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0"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07504" y="20834"/>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8594000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19239" y="-12685"/>
            <a:ext cx="2463883" cy="5176972"/>
            <a:chOff x="-2604708" y="-1040096"/>
            <a:chExt cx="2463883" cy="5176972"/>
          </a:xfrm>
        </p:grpSpPr>
        <p:pic>
          <p:nvPicPr>
            <p:cNvPr id="21"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2604436" y="-1028650"/>
              <a:ext cx="2002973" cy="5138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userDrawn="1"/>
          </p:nvSpPr>
          <p:spPr>
            <a:xfrm>
              <a:off x="-2604436" y="-1013193"/>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userDrawn="1"/>
          </p:nvSpPr>
          <p:spPr>
            <a:xfrm>
              <a:off x="-2604708" y="-1040096"/>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7" name="Straight Connector 16"/>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pic>
        <p:nvPicPr>
          <p:cNvPr id="19"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0406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578683"/>
                </a:solidFill>
              </a:rPr>
              <a:t>Security</a:t>
            </a:r>
            <a:endParaRPr lang="en-US" sz="1100" b="0" dirty="0">
              <a:solidFill>
                <a:srgbClr val="57868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67853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5143500"/>
          </a:xfrm>
          <a:prstGeom prst="rect">
            <a:avLst/>
          </a:prstGeom>
          <a:solidFill>
            <a:srgbClr val="5786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2/17/2021</a:t>
            </a:fld>
            <a:endParaRPr lang="en-US" dirty="0"/>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11" name="Title 1"/>
          <p:cNvSpPr txBox="1">
            <a:spLocks/>
          </p:cNvSpPr>
          <p:nvPr userDrawn="1"/>
        </p:nvSpPr>
        <p:spPr>
          <a:xfrm>
            <a:off x="26023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pic>
        <p:nvPicPr>
          <p:cNvPr id="13314" name="Picture 2" descr="S:\F15015_Copernicus\3_Work\330_Work-in-process\SC4_BackgroundMat\PPT\item Copernicus\Icon-01.png"/>
          <p:cNvPicPr>
            <a:picLocks noChangeAspect="1" noChangeArrowheads="1"/>
          </p:cNvPicPr>
          <p:nvPr userDrawn="1"/>
        </p:nvPicPr>
        <p:blipFill rotWithShape="1">
          <a:blip r:embed="rId2" cstate="print">
            <a:biLevel thresh="25000"/>
            <a:extLst>
              <a:ext uri="{28A0092B-C50C-407E-A947-70E740481C1C}">
                <a14:useLocalDpi xmlns:a14="http://schemas.microsoft.com/office/drawing/2010/main" val="0"/>
              </a:ext>
            </a:extLst>
          </a:blip>
          <a:srcRect/>
          <a:stretch/>
        </p:blipFill>
        <p:spPr bwMode="auto">
          <a:xfrm>
            <a:off x="449853" y="1937973"/>
            <a:ext cx="2061385" cy="176573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userDrawn="1"/>
        </p:nvSpPr>
        <p:spPr>
          <a:xfrm>
            <a:off x="1018177" y="3710205"/>
            <a:ext cx="1022649" cy="261610"/>
          </a:xfrm>
          <a:prstGeom prst="rect">
            <a:avLst/>
          </a:prstGeom>
          <a:noFill/>
          <a:ln>
            <a:noFill/>
          </a:ln>
        </p:spPr>
        <p:txBody>
          <a:bodyPr wrap="square" rtlCol="0">
            <a:spAutoFit/>
          </a:bodyPr>
          <a:lstStyle/>
          <a:p>
            <a:pPr algn="ctr"/>
            <a:r>
              <a:rPr lang="es-ES" sz="1100" b="0" dirty="0">
                <a:solidFill>
                  <a:schemeClr val="bg1"/>
                </a:solidFill>
              </a:rPr>
              <a:t>Security</a:t>
            </a:r>
            <a:endParaRPr lang="en-US" sz="1100" b="0" dirty="0">
              <a:solidFill>
                <a:schemeClr val="bg1"/>
              </a:solidFill>
            </a:endParaRPr>
          </a:p>
        </p:txBody>
      </p:sp>
      <p:pic>
        <p:nvPicPr>
          <p:cNvPr id="1027" name="Picture 3"/>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l="51856" t="16406" r="27978" b="9049"/>
          <a:stretch/>
        </p:blipFill>
        <p:spPr bwMode="auto">
          <a:xfrm>
            <a:off x="7195187" y="0"/>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Subtitle 2"/>
          <p:cNvSpPr>
            <a:spLocks noGrp="1"/>
          </p:cNvSpPr>
          <p:nvPr>
            <p:ph type="subTitle" idx="13"/>
          </p:nvPr>
        </p:nvSpPr>
        <p:spPr>
          <a:xfrm>
            <a:off x="26023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Tree>
    <p:extLst>
      <p:ext uri="{BB962C8B-B14F-4D97-AF65-F5344CB8AC3E}">
        <p14:creationId xmlns:p14="http://schemas.microsoft.com/office/powerpoint/2010/main" val="23863769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 name="Group 1"/>
          <p:cNvGrpSpPr/>
          <p:nvPr userDrawn="1"/>
        </p:nvGrpSpPr>
        <p:grpSpPr>
          <a:xfrm>
            <a:off x="-38100" y="12576"/>
            <a:ext cx="2482389" cy="5170484"/>
            <a:chOff x="9658589" y="-81666"/>
            <a:chExt cx="2482389" cy="5170484"/>
          </a:xfrm>
        </p:grpSpPr>
        <p:pic>
          <p:nvPicPr>
            <p:cNvPr id="16"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userDrawn="1">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sp>
        <p:nvSpPr>
          <p:cNvPr id="11" name="Title 1"/>
          <p:cNvSpPr>
            <a:spLocks noGrp="1"/>
          </p:cNvSpPr>
          <p:nvPr userDrawn="1">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2" name="Straight Connector 11"/>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7675083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4"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578683"/>
                </a:solidFill>
              </a:rPr>
              <a:t>Security</a:t>
            </a:r>
            <a:endParaRPr lang="en-US" sz="1100" b="0" dirty="0">
              <a:solidFill>
                <a:srgbClr val="57868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20100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38100" y="12576"/>
            <a:ext cx="2482389" cy="5170484"/>
            <a:chOff x="9658589" y="-81666"/>
            <a:chExt cx="2482389" cy="5170484"/>
          </a:xfrm>
        </p:grpSpPr>
        <p:pic>
          <p:nvPicPr>
            <p:cNvPr id="19"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ctangle 19"/>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9"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0" name="Straight Connector 9"/>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2"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620433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6" name="Rectangle 5"/>
          <p:cNvSpPr/>
          <p:nvPr userDrawn="1"/>
        </p:nvSpPr>
        <p:spPr>
          <a:xfrm>
            <a:off x="3103" y="-92545"/>
            <a:ext cx="2077083" cy="5256584"/>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830943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9" name="Group 18"/>
          <p:cNvGrpSpPr/>
          <p:nvPr userDrawn="1"/>
        </p:nvGrpSpPr>
        <p:grpSpPr>
          <a:xfrm>
            <a:off x="-38100" y="12576"/>
            <a:ext cx="2482389" cy="5170484"/>
            <a:chOff x="9658589" y="-81666"/>
            <a:chExt cx="2482389" cy="5170484"/>
          </a:xfrm>
        </p:grpSpPr>
        <p:pic>
          <p:nvPicPr>
            <p:cNvPr id="20"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tangle 20"/>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2" name="Straight Connector 11"/>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9996045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userDrawn="1"/>
        </p:nvGrpSpPr>
        <p:grpSpPr>
          <a:xfrm>
            <a:off x="-34552" y="-19050"/>
            <a:ext cx="2149624" cy="5212283"/>
            <a:chOff x="-5476811" y="-524594"/>
            <a:chExt cx="2149624" cy="5212283"/>
          </a:xfrm>
        </p:grpSpPr>
        <p:pic>
          <p:nvPicPr>
            <p:cNvPr id="102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tangle 20"/>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sp>
        <p:nvSpPr>
          <p:cNvPr id="17" name="Oval 16"/>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2"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7634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7" name="Oval 16"/>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9" name="Straight Connector 18"/>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11" name="Picture 2" descr="S:\F15015_Copernicus\3_Work\330_Work-in-process\SC4_BackgroundMat\PPT\item Copernicus\Satellite\Satellite\satellite_Artboard 5.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1949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6277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a:t>Title</a:t>
            </a:r>
            <a:endParaRPr lang="en-US" dirty="0"/>
          </a:p>
        </p:txBody>
      </p:sp>
      <p:sp>
        <p:nvSpPr>
          <p:cNvPr id="9" name="Subtitle 2"/>
          <p:cNvSpPr>
            <a:spLocks noGrp="1"/>
          </p:cNvSpPr>
          <p:nvPr>
            <p:ph type="subTitle" idx="13"/>
          </p:nvPr>
        </p:nvSpPr>
        <p:spPr>
          <a:xfrm>
            <a:off x="26277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1" name="Picture 2" descr="S:\F15015_Copernicus\3_Work\330_Work-in-process\SC4_BackgroundMat\PPT\item Copernicus\logo-ce-horizontal-en-negatif.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27600"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31" y="965601"/>
            <a:ext cx="3528396" cy="249476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userDrawn="1"/>
        </p:nvSpPr>
        <p:spPr>
          <a:xfrm>
            <a:off x="683568" y="2598172"/>
            <a:ext cx="1623062" cy="261610"/>
          </a:xfrm>
          <a:prstGeom prst="rect">
            <a:avLst/>
          </a:prstGeom>
          <a:noFill/>
        </p:spPr>
        <p:txBody>
          <a:bodyPr wrap="square" rtlCol="0">
            <a:spAutoFit/>
          </a:bodyPr>
          <a:lstStyle/>
          <a:p>
            <a:pPr algn="ctr"/>
            <a:r>
              <a:rPr lang="es-ES" sz="1100" b="0" dirty="0" err="1">
                <a:solidFill>
                  <a:schemeClr val="bg1"/>
                </a:solidFill>
              </a:rPr>
              <a:t>Space</a:t>
            </a:r>
            <a:r>
              <a:rPr lang="es-ES" sz="1100" b="0" baseline="0" dirty="0">
                <a:solidFill>
                  <a:schemeClr val="bg1"/>
                </a:solidFill>
              </a:rPr>
              <a:t> </a:t>
            </a:r>
            <a:r>
              <a:rPr lang="es-ES" sz="1100" b="0" dirty="0" err="1">
                <a:solidFill>
                  <a:schemeClr val="bg1"/>
                </a:solidFill>
              </a:rPr>
              <a:t>Component</a:t>
            </a:r>
            <a:endParaRPr lang="en-US" sz="1100" b="0" dirty="0">
              <a:solidFill>
                <a:schemeClr val="bg1"/>
              </a:solidFill>
            </a:endParaRPr>
          </a:p>
        </p:txBody>
      </p:sp>
      <p:pic>
        <p:nvPicPr>
          <p:cNvPr id="2050"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20552" t="462" r="31215" b="-462"/>
          <a:stretch/>
        </p:blipFill>
        <p:spPr bwMode="auto">
          <a:xfrm>
            <a:off x="7293990" y="0"/>
            <a:ext cx="1865239" cy="5162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descr="S:\F15015_Copernicus\3_Work\330_Work-in-process\SC4_BackgroundMat\PPT\item Copernicus\logo-ce-horizontal-en-negatif.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1265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2" name="Group 21"/>
          <p:cNvGrpSpPr/>
          <p:nvPr userDrawn="1"/>
        </p:nvGrpSpPr>
        <p:grpSpPr>
          <a:xfrm>
            <a:off x="-34552" y="-19050"/>
            <a:ext cx="2149624" cy="5212283"/>
            <a:chOff x="-5476811" y="-524594"/>
            <a:chExt cx="2149624" cy="5212283"/>
          </a:xfrm>
        </p:grpSpPr>
        <p:pic>
          <p:nvPicPr>
            <p:cNvPr id="24"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Rectangle 24"/>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sz="half" idx="1"/>
          </p:nvPr>
        </p:nvSpPr>
        <p:spPr>
          <a:xfrm>
            <a:off x="74942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5" name="Oval 14"/>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6" name="Straight Connector 25"/>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3"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7827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6" name="Oval 15"/>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3" name="Straight Connector 22"/>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14" name="Picture 2" descr="S:\F15015_Copernicus\3_Work\330_Work-in-process\SC4_BackgroundMat\PPT\item Copernicus\Satellite\Satellite\satellite_Artboard 5.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51880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4" name="Group 23"/>
          <p:cNvGrpSpPr/>
          <p:nvPr userDrawn="1"/>
        </p:nvGrpSpPr>
        <p:grpSpPr>
          <a:xfrm>
            <a:off x="-34552" y="-19050"/>
            <a:ext cx="2149624" cy="5212283"/>
            <a:chOff x="-5476811" y="-524594"/>
            <a:chExt cx="2149624" cy="5212283"/>
          </a:xfrm>
        </p:grpSpPr>
        <p:pic>
          <p:nvPicPr>
            <p:cNvPr id="25"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Rectangle 25"/>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5" name="Oval 14"/>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2" name="Straight Connector 21"/>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1"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5600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7" name="Group 16"/>
          <p:cNvGrpSpPr/>
          <p:nvPr userDrawn="1"/>
        </p:nvGrpSpPr>
        <p:grpSpPr>
          <a:xfrm>
            <a:off x="-34552" y="-19050"/>
            <a:ext cx="2149624" cy="5212283"/>
            <a:chOff x="-5476811" y="-524594"/>
            <a:chExt cx="2149624" cy="5212283"/>
          </a:xfrm>
        </p:grpSpPr>
        <p:pic>
          <p:nvPicPr>
            <p:cNvPr id="25"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tangle 27"/>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9" name="Oval 18"/>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Straight Connector 25"/>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4"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91819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428" y="0"/>
            <a:ext cx="2220615" cy="5178579"/>
          </a:xfrm>
          <a:prstGeom prst="rect">
            <a:avLst/>
          </a:prstGeom>
        </p:spPr>
      </p:pic>
      <p:sp>
        <p:nvSpPr>
          <p:cNvPr id="14" name="Rectangle 13"/>
          <p:cNvSpPr/>
          <p:nvPr userDrawn="1"/>
        </p:nvSpPr>
        <p:spPr>
          <a:xfrm>
            <a:off x="-21945" y="-1"/>
            <a:ext cx="2102132" cy="517857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35837"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9316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0" name="Straight Connector 9"/>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3"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4" name="TextBox 13"/>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8"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507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8"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3" name="Straight Connector 12"/>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2815674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74316" y="-92546"/>
            <a:ext cx="2666236" cy="5258917"/>
          </a:xfrm>
          <a:prstGeom prst="rect">
            <a:avLst/>
          </a:prstGeom>
          <a:noFill/>
          <a:ln>
            <a:noFill/>
          </a:ln>
          <a:scene3d>
            <a:camera prst="orthographicFront">
              <a:rot lat="0" lon="10800000"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userDrawn="1"/>
        </p:nvSpPr>
        <p:spPr>
          <a:xfrm>
            <a:off x="6802308" y="-2655"/>
            <a:ext cx="2810252" cy="5169026"/>
          </a:xfrm>
          <a:prstGeom prst="rect">
            <a:avLst/>
          </a:prstGeom>
          <a:gradFill flip="none" rotWithShape="1">
            <a:gsLst>
              <a:gs pos="4000">
                <a:schemeClr val="accent1"/>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69823" y="2578909"/>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9" name="Subtitle 2"/>
          <p:cNvSpPr>
            <a:spLocks noGrp="1"/>
          </p:cNvSpPr>
          <p:nvPr>
            <p:ph type="subTitle" idx="13"/>
          </p:nvPr>
        </p:nvSpPr>
        <p:spPr>
          <a:xfrm>
            <a:off x="2567591" y="3139545"/>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2053" name="Picture 5" descr="S:\F15015_Copernicus\3_Work\330_Work-in-process\Logos_icons\UserUptake_blanc-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902355"/>
            <a:ext cx="2990300" cy="29903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userDrawn="1"/>
        </p:nvSpPr>
        <p:spPr>
          <a:xfrm>
            <a:off x="556872" y="3363838"/>
            <a:ext cx="1440160" cy="261610"/>
          </a:xfrm>
          <a:prstGeom prst="rect">
            <a:avLst/>
          </a:prstGeom>
          <a:noFill/>
        </p:spPr>
        <p:txBody>
          <a:bodyPr wrap="square" rtlCol="0">
            <a:spAutoFit/>
          </a:bodyPr>
          <a:lstStyle/>
          <a:p>
            <a:pPr algn="ctr"/>
            <a:r>
              <a:rPr lang="es-ES" sz="1100" b="0" dirty="0" err="1">
                <a:solidFill>
                  <a:schemeClr val="bg1"/>
                </a:solidFill>
              </a:rPr>
              <a:t>User</a:t>
            </a:r>
            <a:r>
              <a:rPr lang="es-ES" sz="1100" b="0" dirty="0">
                <a:solidFill>
                  <a:schemeClr val="bg1"/>
                </a:solidFill>
              </a:rPr>
              <a:t> </a:t>
            </a:r>
            <a:r>
              <a:rPr lang="es-ES" sz="1100" b="0" dirty="0" err="1">
                <a:solidFill>
                  <a:schemeClr val="bg1"/>
                </a:solidFill>
              </a:rPr>
              <a:t>Uptake</a:t>
            </a:r>
            <a:endParaRPr lang="en-US" sz="1100" b="0" dirty="0">
              <a:solidFill>
                <a:schemeClr val="bg1"/>
              </a:solidFill>
            </a:endParaRPr>
          </a:p>
        </p:txBody>
      </p:sp>
      <p:pic>
        <p:nvPicPr>
          <p:cNvPr id="19"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71236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901263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7"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00034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7"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7443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p:cNvGrpSpPr/>
          <p:nvPr userDrawn="1"/>
        </p:nvGrpSpPr>
        <p:grpSpPr>
          <a:xfrm>
            <a:off x="-36512" y="-20538"/>
            <a:ext cx="2808312" cy="5175913"/>
            <a:chOff x="-3432453" y="-181390"/>
            <a:chExt cx="2622202" cy="5144541"/>
          </a:xfrm>
        </p:grpSpPr>
        <p:pic>
          <p:nvPicPr>
            <p:cNvPr id="26"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18" name="Oval 17"/>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5" name="Group 14"/>
          <p:cNvGrpSpPr/>
          <p:nvPr userDrawn="1"/>
        </p:nvGrpSpPr>
        <p:grpSpPr>
          <a:xfrm>
            <a:off x="208086" y="159012"/>
            <a:ext cx="436445" cy="450588"/>
            <a:chOff x="-1692696" y="827409"/>
            <a:chExt cx="1728192" cy="1784190"/>
          </a:xfrm>
        </p:grpSpPr>
        <p:pic>
          <p:nvPicPr>
            <p:cNvPr id="16"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7973414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27" name="Group 26"/>
          <p:cNvGrpSpPr/>
          <p:nvPr userDrawn="1"/>
        </p:nvGrpSpPr>
        <p:grpSpPr>
          <a:xfrm>
            <a:off x="-36512" y="-20538"/>
            <a:ext cx="2808312" cy="5175913"/>
            <a:chOff x="-3432453" y="-181390"/>
            <a:chExt cx="2622202" cy="5144541"/>
          </a:xfrm>
        </p:grpSpPr>
        <p:pic>
          <p:nvPicPr>
            <p:cNvPr id="28"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2" name="Straight Connector 11"/>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0" name="Oval 19"/>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1" name="Group 10"/>
          <p:cNvGrpSpPr/>
          <p:nvPr userDrawn="1"/>
        </p:nvGrpSpPr>
        <p:grpSpPr>
          <a:xfrm>
            <a:off x="208086" y="159012"/>
            <a:ext cx="436445" cy="450588"/>
            <a:chOff x="-1692696" y="827409"/>
            <a:chExt cx="1728192" cy="1784190"/>
          </a:xfrm>
        </p:grpSpPr>
        <p:pic>
          <p:nvPicPr>
            <p:cNvPr id="13"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631445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S:\F15015_Copernicus\3_Work\330_Work-in-process\SC4_BackgroundMat\Visual_ID\Photos\InSitu.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958"/>
          <a:stretch/>
        </p:blipFill>
        <p:spPr bwMode="auto">
          <a:xfrm>
            <a:off x="7293990" y="-41746"/>
            <a:ext cx="1862585" cy="5191074"/>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30E17047-C597-4B34-8FEE-7A0D1EA692A4}" type="datetimeFigureOut">
              <a:rPr lang="en-US" smtClean="0"/>
              <a:t>2/17/2021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81176"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a:t>Title</a:t>
            </a:r>
            <a:endParaRPr lang="en-US" dirty="0"/>
          </a:p>
        </p:txBody>
      </p:sp>
      <p:sp>
        <p:nvSpPr>
          <p:cNvPr id="9" name="Subtitle 2"/>
          <p:cNvSpPr>
            <a:spLocks noGrp="1"/>
          </p:cNvSpPr>
          <p:nvPr>
            <p:ph type="subTitle" idx="13"/>
          </p:nvPr>
        </p:nvSpPr>
        <p:spPr>
          <a:xfrm>
            <a:off x="2581176"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Box 10"/>
          <p:cNvSpPr txBox="1"/>
          <p:nvPr userDrawn="1"/>
        </p:nvSpPr>
        <p:spPr>
          <a:xfrm>
            <a:off x="1130928" y="3462268"/>
            <a:ext cx="609650" cy="261610"/>
          </a:xfrm>
          <a:prstGeom prst="rect">
            <a:avLst/>
          </a:prstGeom>
          <a:noFill/>
        </p:spPr>
        <p:txBody>
          <a:bodyPr wrap="square" rtlCol="0">
            <a:spAutoFit/>
          </a:bodyPr>
          <a:lstStyle/>
          <a:p>
            <a:pPr algn="ctr"/>
            <a:r>
              <a:rPr lang="es-ES" sz="1100" b="0" dirty="0">
                <a:solidFill>
                  <a:schemeClr val="bg1"/>
                </a:solidFill>
              </a:rPr>
              <a:t>In</a:t>
            </a:r>
            <a:r>
              <a:rPr lang="es-ES" sz="1100" b="0" baseline="0" dirty="0">
                <a:solidFill>
                  <a:schemeClr val="bg1"/>
                </a:solidFill>
              </a:rPr>
              <a:t> situ</a:t>
            </a:r>
            <a:endParaRPr lang="en-US" sz="1100" b="0" dirty="0">
              <a:solidFill>
                <a:schemeClr val="bg1"/>
              </a:solidFill>
            </a:endParaRPr>
          </a:p>
        </p:txBody>
      </p:sp>
      <p:pic>
        <p:nvPicPr>
          <p:cNvPr id="16"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userDrawn="1"/>
        </p:nvGrpSpPr>
        <p:grpSpPr>
          <a:xfrm>
            <a:off x="603940" y="1541238"/>
            <a:ext cx="1728192" cy="1784190"/>
            <a:chOff x="-1692696" y="827409"/>
            <a:chExt cx="1728192" cy="1784190"/>
          </a:xfrm>
        </p:grpSpPr>
        <p:pic>
          <p:nvPicPr>
            <p:cNvPr id="2" name="Picture 2"/>
            <p:cNvPicPr>
              <a:picLocks noChangeAspect="1" noChangeArrowheads="1"/>
            </p:cNvPicPr>
            <p:nvPr userDrawn="1"/>
          </p:nvPicPr>
          <p:blipFill>
            <a:blip r:embed="rId5"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319762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9" name="Group 28"/>
          <p:cNvGrpSpPr/>
          <p:nvPr userDrawn="1"/>
        </p:nvGrpSpPr>
        <p:grpSpPr>
          <a:xfrm>
            <a:off x="-36512" y="-20538"/>
            <a:ext cx="2808312" cy="5175913"/>
            <a:chOff x="-3432453" y="-181390"/>
            <a:chExt cx="2622202" cy="5144541"/>
          </a:xfrm>
        </p:grpSpPr>
        <p:pic>
          <p:nvPicPr>
            <p:cNvPr id="30"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7" name="Straight Connector 16"/>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3"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4" name="TextBox 23"/>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5" name="Oval 24"/>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oup 15"/>
          <p:cNvGrpSpPr/>
          <p:nvPr userDrawn="1"/>
        </p:nvGrpSpPr>
        <p:grpSpPr>
          <a:xfrm>
            <a:off x="208086" y="159012"/>
            <a:ext cx="436445" cy="450588"/>
            <a:chOff x="-1692696" y="827409"/>
            <a:chExt cx="1728192" cy="1784190"/>
          </a:xfrm>
        </p:grpSpPr>
        <p:pic>
          <p:nvPicPr>
            <p:cNvPr id="18"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1896026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2/17/2021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17"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3" name="TextBox 22"/>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4" name="Oval 23"/>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 name="Group 13"/>
          <p:cNvGrpSpPr/>
          <p:nvPr userDrawn="1"/>
        </p:nvGrpSpPr>
        <p:grpSpPr>
          <a:xfrm>
            <a:off x="208086" y="159012"/>
            <a:ext cx="436445" cy="450588"/>
            <a:chOff x="-1692696" y="827409"/>
            <a:chExt cx="1728192" cy="1784190"/>
          </a:xfrm>
        </p:grpSpPr>
        <p:pic>
          <p:nvPicPr>
            <p:cNvPr id="16" name="Picture 2"/>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972749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2" name="Group 31"/>
          <p:cNvGrpSpPr/>
          <p:nvPr userDrawn="1"/>
        </p:nvGrpSpPr>
        <p:grpSpPr>
          <a:xfrm>
            <a:off x="-36512" y="-20538"/>
            <a:ext cx="2808312" cy="5175913"/>
            <a:chOff x="-3432453" y="-181390"/>
            <a:chExt cx="2622202" cy="5144541"/>
          </a:xfrm>
        </p:grpSpPr>
        <p:pic>
          <p:nvPicPr>
            <p:cNvPr id="33"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2"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3" name="TextBox 22"/>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4" name="Oval 23"/>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 name="Group 13"/>
          <p:cNvGrpSpPr/>
          <p:nvPr userDrawn="1"/>
        </p:nvGrpSpPr>
        <p:grpSpPr>
          <a:xfrm>
            <a:off x="208086" y="159012"/>
            <a:ext cx="436445" cy="450588"/>
            <a:chOff x="-1692696" y="827409"/>
            <a:chExt cx="1728192" cy="1784190"/>
          </a:xfrm>
        </p:grpSpPr>
        <p:pic>
          <p:nvPicPr>
            <p:cNvPr id="15"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0436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3" name="Group 12"/>
          <p:cNvGrpSpPr/>
          <p:nvPr userDrawn="1"/>
        </p:nvGrpSpPr>
        <p:grpSpPr>
          <a:xfrm>
            <a:off x="-11410" y="-11063"/>
            <a:ext cx="2091596" cy="5160587"/>
            <a:chOff x="-2916832" y="-200722"/>
            <a:chExt cx="2091596" cy="5160587"/>
          </a:xfrm>
        </p:grpSpPr>
        <p:grpSp>
          <p:nvGrpSpPr>
            <p:cNvPr id="14" name="Group 13"/>
            <p:cNvGrpSpPr/>
            <p:nvPr userDrawn="1"/>
          </p:nvGrpSpPr>
          <p:grpSpPr>
            <a:xfrm>
              <a:off x="-2916832" y="-200722"/>
              <a:ext cx="2091596" cy="5157838"/>
              <a:chOff x="-3291385" y="112960"/>
              <a:chExt cx="2091596" cy="5157838"/>
            </a:xfrm>
          </p:grpSpPr>
          <p:pic>
            <p:nvPicPr>
              <p:cNvPr id="20"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3291385" y="123478"/>
                <a:ext cx="2077082" cy="5147320"/>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userDrawn="1"/>
            </p:nvSpPr>
            <p:spPr>
              <a:xfrm>
                <a:off x="-3276872" y="112960"/>
                <a:ext cx="2077083"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Rectangle 15"/>
            <p:cNvSpPr/>
            <p:nvPr userDrawn="1"/>
          </p:nvSpPr>
          <p:spPr>
            <a:xfrm>
              <a:off x="-2910142" y="-190204"/>
              <a:ext cx="2084906"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2/17/2021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pic>
        <p:nvPicPr>
          <p:cNvPr id="19" name="Picture 2" descr="S:\F15015_Copernicus\3_Work\330_Work-in-process\SC4_BackgroundMat\PPT\item Copernicus\Big data.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496" y="123478"/>
            <a:ext cx="817912" cy="578306"/>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Connector 21"/>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412584896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8" name="Group 27"/>
          <p:cNvGrpSpPr/>
          <p:nvPr userDrawn="1"/>
        </p:nvGrpSpPr>
        <p:grpSpPr>
          <a:xfrm>
            <a:off x="-36512" y="-20538"/>
            <a:ext cx="2808312" cy="5175913"/>
            <a:chOff x="-3432453" y="-181390"/>
            <a:chExt cx="2622202" cy="5144541"/>
          </a:xfrm>
        </p:grpSpPr>
        <p:pic>
          <p:nvPicPr>
            <p:cNvPr id="29"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8" name="Straight Connector 17"/>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2" name="Oval 21"/>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oup 15"/>
          <p:cNvGrpSpPr/>
          <p:nvPr userDrawn="1"/>
        </p:nvGrpSpPr>
        <p:grpSpPr>
          <a:xfrm>
            <a:off x="208086" y="159012"/>
            <a:ext cx="436445" cy="450588"/>
            <a:chOff x="-1692696" y="827409"/>
            <a:chExt cx="1728192" cy="1784190"/>
          </a:xfrm>
        </p:grpSpPr>
        <p:pic>
          <p:nvPicPr>
            <p:cNvPr id="17"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8094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8" name="Group 17"/>
          <p:cNvGrpSpPr/>
          <p:nvPr userDrawn="1"/>
        </p:nvGrpSpPr>
        <p:grpSpPr>
          <a:xfrm>
            <a:off x="-11410" y="-11063"/>
            <a:ext cx="2091596" cy="5160587"/>
            <a:chOff x="-2916832" y="-200722"/>
            <a:chExt cx="2091596" cy="5160587"/>
          </a:xfrm>
        </p:grpSpPr>
        <p:grpSp>
          <p:nvGrpSpPr>
            <p:cNvPr id="20" name="Group 19"/>
            <p:cNvGrpSpPr/>
            <p:nvPr userDrawn="1"/>
          </p:nvGrpSpPr>
          <p:grpSpPr>
            <a:xfrm>
              <a:off x="-2916832" y="-200722"/>
              <a:ext cx="2091596" cy="5157838"/>
              <a:chOff x="-3291385" y="112960"/>
              <a:chExt cx="2091596" cy="5157838"/>
            </a:xfrm>
          </p:grpSpPr>
          <p:pic>
            <p:nvPicPr>
              <p:cNvPr id="22"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3291385" y="123478"/>
                <a:ext cx="2077082" cy="5147320"/>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p:cNvSpPr/>
              <p:nvPr userDrawn="1"/>
            </p:nvSpPr>
            <p:spPr>
              <a:xfrm>
                <a:off x="-3276872" y="112960"/>
                <a:ext cx="2077083"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Rectangle 20"/>
            <p:cNvSpPr/>
            <p:nvPr userDrawn="1"/>
          </p:nvSpPr>
          <p:spPr>
            <a:xfrm>
              <a:off x="-2910142" y="-190204"/>
              <a:ext cx="2084906"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2/17/2021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pic>
        <p:nvPicPr>
          <p:cNvPr id="24" name="Picture 2" descr="S:\F15015_Copernicus\3_Work\330_Work-in-process\SC4_BackgroundMat\PPT\item Copernicus\Big data.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496" y="123478"/>
            <a:ext cx="817912" cy="578306"/>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Connector 15"/>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2921937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0"/>
            <a:ext cx="2106504" cy="5175268"/>
          </a:xfrm>
          <a:prstGeom prst="rect">
            <a:avLst/>
          </a:prstGeom>
        </p:spPr>
      </p:pic>
      <p:sp>
        <p:nvSpPr>
          <p:cNvPr id="14" name="Rectangle 13"/>
          <p:cNvSpPr/>
          <p:nvPr userDrawn="1"/>
        </p:nvSpPr>
        <p:spPr>
          <a:xfrm>
            <a:off x="-21945" y="-1"/>
            <a:ext cx="2102132" cy="516403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userDrawn="1">
            <p:ph idx="1"/>
          </p:nvPr>
        </p:nvSpPr>
        <p:spPr>
          <a:xfrm>
            <a:off x="1331640" y="722087"/>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8" name="Straight Connector 27"/>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29"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2/17/2021</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32" name="TextBox 31"/>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
        <p:nvSpPr>
          <p:cNvPr id="33" name="Title 1"/>
          <p:cNvSpPr>
            <a:spLocks noGrp="1"/>
          </p:cNvSpPr>
          <p:nvPr userDrawn="1">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63395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66.xml"/><Relationship Id="rId7" Type="http://schemas.openxmlformats.org/officeDocument/2006/relationships/slideLayout" Target="../slideLayouts/slideLayout70.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4" Type="http://schemas.openxmlformats.org/officeDocument/2006/relationships/slideLayout" Target="../slideLayouts/slideLayout67.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10" Type="http://schemas.openxmlformats.org/officeDocument/2006/relationships/image" Target="../media/image23.tiff"/><Relationship Id="rId4" Type="http://schemas.openxmlformats.org/officeDocument/2006/relationships/slideLayout" Target="../slideLayouts/slideLayout33.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image" Target="../media/image23.tiff"/><Relationship Id="rId4" Type="http://schemas.openxmlformats.org/officeDocument/2006/relationships/slideLayout" Target="../slideLayouts/slideLayout40.xml"/><Relationship Id="rId9"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46.xml"/><Relationship Id="rId7" Type="http://schemas.openxmlformats.org/officeDocument/2006/relationships/slideLayout" Target="../slideLayouts/slideLayout50.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 Id="rId9"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 Id="rId9"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60.xml"/><Relationship Id="rId7" Type="http://schemas.openxmlformats.org/officeDocument/2006/relationships/theme" Target="../theme/theme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10"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6243456"/>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55" r:id="rId5"/>
    <p:sldLayoutId id="2147483727" r:id="rId6"/>
    <p:sldLayoutId id="2147483728" r:id="rId7"/>
    <p:sldLayoutId id="2147483729" r:id="rId8"/>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250478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7461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746195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471072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userDrawn="1"/>
        </p:nvSpPr>
        <p:spPr>
          <a:xfrm>
            <a:off x="5940152" y="4610776"/>
            <a:ext cx="901141" cy="409245"/>
          </a:xfrm>
          <a:prstGeom prst="rect">
            <a:avLst/>
          </a:prstGeom>
          <a:solidFill>
            <a:srgbClr val="F8F8F9"/>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9" name="Picture 8"/>
          <p:cNvPicPr>
            <a:picLocks noChangeAspect="1"/>
          </p:cNvPicPr>
          <p:nvPr userDrawn="1"/>
        </p:nvPicPr>
        <p:blipFill>
          <a:blip r:embed="rId10"/>
          <a:stretch>
            <a:fillRect/>
          </a:stretch>
        </p:blipFill>
        <p:spPr>
          <a:xfrm>
            <a:off x="6004051" y="4746177"/>
            <a:ext cx="823500" cy="141500"/>
          </a:xfrm>
          <a:prstGeom prst="rect">
            <a:avLst/>
          </a:prstGeom>
        </p:spPr>
      </p:pic>
    </p:spTree>
    <p:extLst>
      <p:ext uri="{BB962C8B-B14F-4D97-AF65-F5344CB8AC3E}">
        <p14:creationId xmlns:p14="http://schemas.microsoft.com/office/powerpoint/2010/main" val="418885545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userDrawn="1"/>
        </p:nvSpPr>
        <p:spPr>
          <a:xfrm>
            <a:off x="5940152" y="4610776"/>
            <a:ext cx="901141" cy="409245"/>
          </a:xfrm>
          <a:prstGeom prst="rect">
            <a:avLst/>
          </a:prstGeom>
          <a:solidFill>
            <a:srgbClr val="F8F8F9"/>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9" name="Picture 8"/>
          <p:cNvPicPr>
            <a:picLocks noChangeAspect="1"/>
          </p:cNvPicPr>
          <p:nvPr userDrawn="1"/>
        </p:nvPicPr>
        <p:blipFill>
          <a:blip r:embed="rId10"/>
          <a:stretch>
            <a:fillRect/>
          </a:stretch>
        </p:blipFill>
        <p:spPr>
          <a:xfrm>
            <a:off x="6004051" y="4746177"/>
            <a:ext cx="823500" cy="141500"/>
          </a:xfrm>
          <a:prstGeom prst="rect">
            <a:avLst/>
          </a:prstGeom>
        </p:spPr>
      </p:pic>
    </p:spTree>
    <p:extLst>
      <p:ext uri="{BB962C8B-B14F-4D97-AF65-F5344CB8AC3E}">
        <p14:creationId xmlns:p14="http://schemas.microsoft.com/office/powerpoint/2010/main" val="85368900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430201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482862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2/17/2021</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8"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96919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35.xml"/><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5.xml"/><Relationship Id="rId5" Type="http://schemas.openxmlformats.org/officeDocument/2006/relationships/image" Target="../media/image53.png"/><Relationship Id="rId4"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CAMS44_2 fire biome map</a:t>
            </a:r>
          </a:p>
        </p:txBody>
      </p:sp>
      <p:pic>
        <p:nvPicPr>
          <p:cNvPr id="7" name="Picture 6">
            <a:extLst>
              <a:ext uri="{FF2B5EF4-FFF2-40B4-BE49-F238E27FC236}">
                <a16:creationId xmlns:a16="http://schemas.microsoft.com/office/drawing/2014/main" id="{4B4464B4-6694-456A-964A-1A2E5DE194B5}"/>
              </a:ext>
            </a:extLst>
          </p:cNvPr>
          <p:cNvPicPr>
            <a:picLocks noChangeAspect="1"/>
          </p:cNvPicPr>
          <p:nvPr/>
        </p:nvPicPr>
        <p:blipFill>
          <a:blip r:embed="rId2"/>
          <a:stretch>
            <a:fillRect/>
          </a:stretch>
        </p:blipFill>
        <p:spPr>
          <a:xfrm>
            <a:off x="3483745" y="695596"/>
            <a:ext cx="2118211" cy="1770012"/>
          </a:xfrm>
          <a:prstGeom prst="rect">
            <a:avLst/>
          </a:prstGeom>
        </p:spPr>
      </p:pic>
      <p:pic>
        <p:nvPicPr>
          <p:cNvPr id="14" name="Content Placeholder 3">
            <a:extLst>
              <a:ext uri="{FF2B5EF4-FFF2-40B4-BE49-F238E27FC236}">
                <a16:creationId xmlns:a16="http://schemas.microsoft.com/office/drawing/2014/main" id="{DEC9C536-A050-4DDF-9302-33FFA1F85FF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17443" y="2677892"/>
            <a:ext cx="3600400" cy="1602331"/>
          </a:xfrm>
          <a:prstGeom prst="rect">
            <a:avLst/>
          </a:prstGeom>
        </p:spPr>
      </p:pic>
      <p:sp>
        <p:nvSpPr>
          <p:cNvPr id="9" name="TextBox 8">
            <a:extLst>
              <a:ext uri="{FF2B5EF4-FFF2-40B4-BE49-F238E27FC236}">
                <a16:creationId xmlns:a16="http://schemas.microsoft.com/office/drawing/2014/main" id="{F37B622D-4AB6-4D82-B035-A9E96C2CE83E}"/>
              </a:ext>
            </a:extLst>
          </p:cNvPr>
          <p:cNvSpPr txBox="1"/>
          <p:nvPr/>
        </p:nvSpPr>
        <p:spPr>
          <a:xfrm>
            <a:off x="3569056" y="2395860"/>
            <a:ext cx="1984389" cy="276999"/>
          </a:xfrm>
          <a:prstGeom prst="rect">
            <a:avLst/>
          </a:prstGeom>
          <a:noFill/>
        </p:spPr>
        <p:txBody>
          <a:bodyPr wrap="none" rtlCol="0">
            <a:spAutoFit/>
          </a:bodyPr>
          <a:lstStyle/>
          <a:p>
            <a:r>
              <a:rPr lang="en-GB" sz="1200" b="1" dirty="0"/>
              <a:t>GFAS v1.0 Kaiser et al., 2012</a:t>
            </a:r>
          </a:p>
        </p:txBody>
      </p:sp>
      <p:sp>
        <p:nvSpPr>
          <p:cNvPr id="16" name="TextBox 15">
            <a:extLst>
              <a:ext uri="{FF2B5EF4-FFF2-40B4-BE49-F238E27FC236}">
                <a16:creationId xmlns:a16="http://schemas.microsoft.com/office/drawing/2014/main" id="{290E16E6-2151-45C5-8291-B0181E0577FC}"/>
              </a:ext>
            </a:extLst>
          </p:cNvPr>
          <p:cNvSpPr txBox="1"/>
          <p:nvPr/>
        </p:nvSpPr>
        <p:spPr>
          <a:xfrm>
            <a:off x="2756191" y="4419283"/>
            <a:ext cx="3600400" cy="707886"/>
          </a:xfrm>
          <a:prstGeom prst="rect">
            <a:avLst/>
          </a:prstGeom>
          <a:solidFill>
            <a:schemeClr val="bg1"/>
          </a:solidFill>
        </p:spPr>
        <p:txBody>
          <a:bodyPr wrap="square">
            <a:spAutoFit/>
          </a:bodyPr>
          <a:lstStyle/>
          <a:p>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Land cover map used in the GFASv1.2 system, which is currently operational at ECMWF. Reproduced from </a:t>
            </a:r>
            <a:r>
              <a:rPr lang="en-US" sz="800" i="1" dirty="0" err="1">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Hüser</a:t>
            </a:r>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 et al., (2019). Green = savannah (SA), lilac = savannah with organic soils (SAOS), apricot = agriculture (AG), yellow = agriculture with organic soils (AGOS), blue = tropical rainforest (TF), pink = peat (PEAT), brown = extratropical forest (EF), grey = extratropical forest with organic soils(EFOS).</a:t>
            </a:r>
            <a:endParaRPr lang="en-GB" sz="800" i="1" dirty="0"/>
          </a:p>
        </p:txBody>
      </p:sp>
      <p:pic>
        <p:nvPicPr>
          <p:cNvPr id="18" name="Picture 17">
            <a:extLst>
              <a:ext uri="{FF2B5EF4-FFF2-40B4-BE49-F238E27FC236}">
                <a16:creationId xmlns:a16="http://schemas.microsoft.com/office/drawing/2014/main" id="{DBB8456C-0C26-4CE5-A36E-8AB7B03ECE2D}"/>
              </a:ext>
            </a:extLst>
          </p:cNvPr>
          <p:cNvPicPr>
            <a:picLocks noChangeAspect="1"/>
          </p:cNvPicPr>
          <p:nvPr/>
        </p:nvPicPr>
        <p:blipFill>
          <a:blip r:embed="rId4"/>
          <a:stretch>
            <a:fillRect/>
          </a:stretch>
        </p:blipFill>
        <p:spPr>
          <a:xfrm>
            <a:off x="6356591" y="640867"/>
            <a:ext cx="2523928" cy="3610944"/>
          </a:xfrm>
          <a:prstGeom prst="rect">
            <a:avLst/>
          </a:prstGeom>
        </p:spPr>
      </p:pic>
      <p:sp>
        <p:nvSpPr>
          <p:cNvPr id="19" name="TextBox 18">
            <a:extLst>
              <a:ext uri="{FF2B5EF4-FFF2-40B4-BE49-F238E27FC236}">
                <a16:creationId xmlns:a16="http://schemas.microsoft.com/office/drawing/2014/main" id="{11F67498-982C-416D-BADB-A19DB4E16A50}"/>
              </a:ext>
            </a:extLst>
          </p:cNvPr>
          <p:cNvSpPr txBox="1"/>
          <p:nvPr/>
        </p:nvSpPr>
        <p:spPr>
          <a:xfrm>
            <a:off x="6133163" y="4251811"/>
            <a:ext cx="3002948" cy="338554"/>
          </a:xfrm>
          <a:prstGeom prst="rect">
            <a:avLst/>
          </a:prstGeom>
          <a:noFill/>
        </p:spPr>
        <p:txBody>
          <a:bodyPr wrap="square">
            <a:spAutoFit/>
          </a:bodyPr>
          <a:lstStyle/>
          <a:p>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TPM vs FRE relationships for different land covers. From Wooster &amp; Nguyen (2020)</a:t>
            </a:r>
            <a:endParaRPr lang="en-GB" sz="800" i="1" dirty="0"/>
          </a:p>
        </p:txBody>
      </p:sp>
      <p:sp>
        <p:nvSpPr>
          <p:cNvPr id="3" name="TextBox 2">
            <a:extLst>
              <a:ext uri="{FF2B5EF4-FFF2-40B4-BE49-F238E27FC236}">
                <a16:creationId xmlns:a16="http://schemas.microsoft.com/office/drawing/2014/main" id="{D136153F-C97F-4585-AFFE-95D03F90A3DE}"/>
              </a:ext>
            </a:extLst>
          </p:cNvPr>
          <p:cNvSpPr txBox="1"/>
          <p:nvPr/>
        </p:nvSpPr>
        <p:spPr>
          <a:xfrm>
            <a:off x="438590" y="987574"/>
            <a:ext cx="2616666" cy="3785652"/>
          </a:xfrm>
          <a:prstGeom prst="rect">
            <a:avLst/>
          </a:prstGeom>
          <a:noFill/>
        </p:spPr>
        <p:txBody>
          <a:bodyPr wrap="square" rtlCol="0">
            <a:spAutoFit/>
          </a:bodyPr>
          <a:lstStyle/>
          <a:p>
            <a:r>
              <a:rPr lang="en-GB" sz="1000" b="1" dirty="0"/>
              <a:t>Motivation</a:t>
            </a:r>
          </a:p>
          <a:p>
            <a:endParaRPr lang="en-GB" sz="1000" dirty="0"/>
          </a:p>
          <a:p>
            <a:pPr marL="285750" indent="-285750">
              <a:buFont typeface="Arial" panose="020B0604020202020204" pitchFamily="34" charset="0"/>
              <a:buChar char="•"/>
            </a:pPr>
            <a:r>
              <a:rPr lang="en-GB" sz="1000" dirty="0"/>
              <a:t>Current operational GFAS LC map is based on GFEDv3.1 </a:t>
            </a:r>
            <a:r>
              <a:rPr lang="nl-NL" sz="1000" dirty="0"/>
              <a:t>(van der Werf et al. 2010)</a:t>
            </a:r>
            <a:r>
              <a:rPr lang="en-GB" sz="1000" dirty="0"/>
              <a:t> predominant vegetation type, organic soil and peat maps</a:t>
            </a:r>
          </a:p>
          <a:p>
            <a:pPr marL="285750" indent="-285750">
              <a:buFont typeface="Arial" panose="020B0604020202020204" pitchFamily="34" charset="0"/>
              <a:buChar char="•"/>
            </a:pPr>
            <a:endParaRPr lang="en-GB" sz="1000" dirty="0"/>
          </a:p>
          <a:p>
            <a:pPr marL="285750" indent="-285750">
              <a:buFont typeface="Arial" panose="020B0604020202020204" pitchFamily="34" charset="0"/>
              <a:buChar char="•"/>
            </a:pPr>
            <a:r>
              <a:rPr lang="en-GB" sz="1000" dirty="0"/>
              <a:t>Generally still fit for purpose, but:</a:t>
            </a:r>
          </a:p>
          <a:p>
            <a:pPr marL="742950" lvl="1" indent="-285750">
              <a:buFont typeface="Arial" panose="020B0604020202020204" pitchFamily="34" charset="0"/>
              <a:buChar char="•"/>
            </a:pPr>
            <a:r>
              <a:rPr lang="en-GB" sz="1000" dirty="0"/>
              <a:t>New advances in LC mapping in the last decade</a:t>
            </a:r>
          </a:p>
          <a:p>
            <a:pPr marL="742950" lvl="1" indent="-285750">
              <a:buFont typeface="Arial" panose="020B0604020202020204" pitchFamily="34" charset="0"/>
              <a:buChar char="•"/>
            </a:pPr>
            <a:r>
              <a:rPr lang="en-GB" sz="1000" dirty="0"/>
              <a:t>Temporally static</a:t>
            </a:r>
          </a:p>
          <a:p>
            <a:pPr marL="742950" lvl="1" indent="-285750">
              <a:buFont typeface="Arial" panose="020B0604020202020204" pitchFamily="34" charset="0"/>
              <a:buChar char="•"/>
            </a:pPr>
            <a:r>
              <a:rPr lang="en-GB" sz="1000" dirty="0"/>
              <a:t>Fire relevant LCs missing in some areas (e.g. agricultural areas of Africa)</a:t>
            </a:r>
          </a:p>
          <a:p>
            <a:pPr marL="285750" indent="-285750">
              <a:buFont typeface="Arial" panose="020B0604020202020204" pitchFamily="34" charset="0"/>
              <a:buChar char="•"/>
            </a:pPr>
            <a:endParaRPr lang="en-GB" sz="1000" dirty="0"/>
          </a:p>
          <a:p>
            <a:pPr marL="285750" indent="-285750">
              <a:buFont typeface="Arial" panose="020B0604020202020204" pitchFamily="34" charset="0"/>
              <a:buChar char="•"/>
            </a:pPr>
            <a:r>
              <a:rPr lang="en-GB" sz="1000" dirty="0"/>
              <a:t>Recent work by </a:t>
            </a:r>
            <a:r>
              <a:rPr lang="en-GB" sz="1000" dirty="0" err="1"/>
              <a:t>Mota</a:t>
            </a:r>
            <a:r>
              <a:rPr lang="en-GB" sz="1000" dirty="0"/>
              <a:t> &amp; Wooster (2018) and Nguyen &amp; Wooster (2020) find relationships between MODIS MIAC AOD derived TPM and SEVIRI FRE for different vegetation types</a:t>
            </a:r>
          </a:p>
          <a:p>
            <a:pPr marL="285750" indent="-285750">
              <a:buFont typeface="Arial" panose="020B0604020202020204" pitchFamily="34" charset="0"/>
              <a:buChar char="•"/>
            </a:pPr>
            <a:endParaRPr lang="en-GB" sz="1000" dirty="0"/>
          </a:p>
          <a:p>
            <a:pPr marL="285750" indent="-285750">
              <a:buFont typeface="Arial" panose="020B0604020202020204" pitchFamily="34" charset="0"/>
              <a:buChar char="•"/>
            </a:pPr>
            <a:r>
              <a:rPr lang="en-GB" sz="1000" dirty="0"/>
              <a:t>Ideally, classes would be driven by similar fire behaviour/emission factors</a:t>
            </a:r>
          </a:p>
          <a:p>
            <a:pPr marL="285750" indent="-285750">
              <a:buFont typeface="Arial" panose="020B0604020202020204" pitchFamily="34" charset="0"/>
              <a:buChar char="•"/>
            </a:pPr>
            <a:endParaRPr lang="en-GB" sz="1000" dirty="0"/>
          </a:p>
        </p:txBody>
      </p:sp>
    </p:spTree>
    <p:extLst>
      <p:ext uri="{BB962C8B-B14F-4D97-AF65-F5344CB8AC3E}">
        <p14:creationId xmlns:p14="http://schemas.microsoft.com/office/powerpoint/2010/main" val="2849097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CAMS44_2 fire biome map</a:t>
            </a:r>
          </a:p>
        </p:txBody>
      </p:sp>
      <p:sp>
        <p:nvSpPr>
          <p:cNvPr id="3" name="TextBox 2">
            <a:extLst>
              <a:ext uri="{FF2B5EF4-FFF2-40B4-BE49-F238E27FC236}">
                <a16:creationId xmlns:a16="http://schemas.microsoft.com/office/drawing/2014/main" id="{D136153F-C97F-4585-AFFE-95D03F90A3DE}"/>
              </a:ext>
            </a:extLst>
          </p:cNvPr>
          <p:cNvSpPr txBox="1"/>
          <p:nvPr/>
        </p:nvSpPr>
        <p:spPr>
          <a:xfrm>
            <a:off x="411633" y="987574"/>
            <a:ext cx="2330188" cy="3985706"/>
          </a:xfrm>
          <a:prstGeom prst="rect">
            <a:avLst/>
          </a:prstGeom>
          <a:noFill/>
        </p:spPr>
        <p:txBody>
          <a:bodyPr wrap="square" rtlCol="0">
            <a:spAutoFit/>
          </a:bodyPr>
          <a:lstStyle/>
          <a:p>
            <a:pPr marL="285750" indent="-285750">
              <a:buFont typeface="Arial" panose="020B0604020202020204" pitchFamily="34" charset="0"/>
              <a:buChar char="•"/>
            </a:pPr>
            <a:r>
              <a:rPr lang="en-GB" sz="1100" dirty="0"/>
              <a:t>New GFAS ‘fire biome’ map based on the CCI LC map for 2018 with modifications for biomass burning (</a:t>
            </a:r>
            <a:r>
              <a:rPr lang="en-GB" sz="1100" b="1" dirty="0"/>
              <a:t>Fig. 1</a:t>
            </a:r>
            <a:r>
              <a:rPr lang="en-GB" sz="1100" dirty="0"/>
              <a:t>)</a:t>
            </a:r>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r>
              <a:rPr lang="en-GB" sz="1100" dirty="0"/>
              <a:t>Expands on Wooster &amp; Nguyen (2020) approach</a:t>
            </a:r>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r>
              <a:rPr lang="en-GB" sz="1100" dirty="0"/>
              <a:t>Simplified CCI classes vary by broad Köppen Climate Zones</a:t>
            </a:r>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r>
              <a:rPr lang="en-GB" sz="1100" dirty="0"/>
              <a:t>MOD44b VCF % tree cover used for discrimination of different biomass burning behaviour in high and low tree cover savannahs (</a:t>
            </a:r>
            <a:r>
              <a:rPr lang="en-GB" sz="1100" b="1" dirty="0"/>
              <a:t>Fig. 2</a:t>
            </a:r>
            <a:r>
              <a:rPr lang="en-GB" sz="1100" dirty="0"/>
              <a:t>)</a:t>
            </a:r>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r>
              <a:rPr lang="en-GB" sz="1100" dirty="0"/>
              <a:t>Information on peatland extent from PEATMAP (Xu et al., 2018) </a:t>
            </a:r>
          </a:p>
          <a:p>
            <a:pPr marL="285750" indent="-285750">
              <a:buFont typeface="Arial" panose="020B0604020202020204" pitchFamily="34" charset="0"/>
              <a:buChar char="•"/>
            </a:pPr>
            <a:endParaRPr lang="en-GB" sz="1100" dirty="0"/>
          </a:p>
          <a:p>
            <a:pPr marL="285750" indent="-285750">
              <a:buFont typeface="Arial" panose="020B0604020202020204" pitchFamily="34" charset="0"/>
              <a:buChar char="•"/>
            </a:pPr>
            <a:r>
              <a:rPr lang="en-GB" sz="1100" b="1" dirty="0"/>
              <a:t>BUT</a:t>
            </a:r>
            <a:r>
              <a:rPr lang="en-GB" sz="1100" dirty="0"/>
              <a:t> final fuel map is limited based on available emission factors (</a:t>
            </a:r>
            <a:r>
              <a:rPr lang="en-GB" sz="1100" b="1" dirty="0"/>
              <a:t>Fig.3</a:t>
            </a:r>
            <a:r>
              <a:rPr lang="en-GB" sz="1100" dirty="0"/>
              <a:t>)</a:t>
            </a:r>
          </a:p>
        </p:txBody>
      </p:sp>
      <p:pic>
        <p:nvPicPr>
          <p:cNvPr id="4" name="Picture 3">
            <a:extLst>
              <a:ext uri="{FF2B5EF4-FFF2-40B4-BE49-F238E27FC236}">
                <a16:creationId xmlns:a16="http://schemas.microsoft.com/office/drawing/2014/main" id="{400B91A8-B3E9-4E2C-9179-DC981215D5D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53609" y="526275"/>
            <a:ext cx="2951424" cy="3991332"/>
          </a:xfrm>
          <a:prstGeom prst="rect">
            <a:avLst/>
          </a:prstGeom>
          <a:noFill/>
        </p:spPr>
      </p:pic>
      <p:pic>
        <p:nvPicPr>
          <p:cNvPr id="6" name="Picture 5">
            <a:extLst>
              <a:ext uri="{FF2B5EF4-FFF2-40B4-BE49-F238E27FC236}">
                <a16:creationId xmlns:a16="http://schemas.microsoft.com/office/drawing/2014/main" id="{9C3AF690-809C-4188-93BD-9D9682B6B831}"/>
              </a:ext>
            </a:extLst>
          </p:cNvPr>
          <p:cNvPicPr>
            <a:picLocks noChangeAspect="1"/>
          </p:cNvPicPr>
          <p:nvPr/>
        </p:nvPicPr>
        <p:blipFill>
          <a:blip r:embed="rId3"/>
          <a:stretch>
            <a:fillRect/>
          </a:stretch>
        </p:blipFill>
        <p:spPr>
          <a:xfrm>
            <a:off x="6022078" y="534318"/>
            <a:ext cx="1315034" cy="1304995"/>
          </a:xfrm>
          <a:prstGeom prst="rect">
            <a:avLst/>
          </a:prstGeom>
        </p:spPr>
      </p:pic>
      <p:pic>
        <p:nvPicPr>
          <p:cNvPr id="8" name="Picture 7">
            <a:extLst>
              <a:ext uri="{FF2B5EF4-FFF2-40B4-BE49-F238E27FC236}">
                <a16:creationId xmlns:a16="http://schemas.microsoft.com/office/drawing/2014/main" id="{7B22C060-50F0-4E32-9040-52D6CB2CFA77}"/>
              </a:ext>
            </a:extLst>
          </p:cNvPr>
          <p:cNvPicPr>
            <a:picLocks noChangeAspect="1"/>
          </p:cNvPicPr>
          <p:nvPr/>
        </p:nvPicPr>
        <p:blipFill rotWithShape="1">
          <a:blip r:embed="rId4"/>
          <a:srcRect l="4190"/>
          <a:stretch/>
        </p:blipFill>
        <p:spPr>
          <a:xfrm>
            <a:off x="7337112" y="526275"/>
            <a:ext cx="1315034" cy="1312214"/>
          </a:xfrm>
          <a:prstGeom prst="rect">
            <a:avLst/>
          </a:prstGeom>
        </p:spPr>
      </p:pic>
      <p:sp>
        <p:nvSpPr>
          <p:cNvPr id="10" name="TextBox 9">
            <a:extLst>
              <a:ext uri="{FF2B5EF4-FFF2-40B4-BE49-F238E27FC236}">
                <a16:creationId xmlns:a16="http://schemas.microsoft.com/office/drawing/2014/main" id="{12D32772-7C06-4323-ABA1-3629BFDCB06A}"/>
              </a:ext>
            </a:extLst>
          </p:cNvPr>
          <p:cNvSpPr txBox="1"/>
          <p:nvPr/>
        </p:nvSpPr>
        <p:spPr>
          <a:xfrm>
            <a:off x="2419827" y="4466946"/>
            <a:ext cx="3507201" cy="707886"/>
          </a:xfrm>
          <a:prstGeom prst="rect">
            <a:avLst/>
          </a:prstGeom>
          <a:noFill/>
        </p:spPr>
        <p:txBody>
          <a:bodyPr wrap="square">
            <a:spAutoFit/>
          </a:bodyPr>
          <a:lstStyle/>
          <a:p>
            <a:r>
              <a:rPr lang="en-US" sz="800" b="1"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Figure 1 </a:t>
            </a:r>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300m</a:t>
            </a:r>
            <a:r>
              <a:rPr lang="en-US" sz="800" b="1"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 </a:t>
            </a:r>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global fire biome map resampled to 0.1-degree spatial resolution for compatibility with GFAS (FBM-GFAS). Biomes found within the </a:t>
            </a:r>
            <a:r>
              <a:rPr lang="en-US" sz="800" b="1"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(a)</a:t>
            </a:r>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 ‘Tropical &amp; Africa’, </a:t>
            </a:r>
            <a:r>
              <a:rPr lang="en-US" sz="800" b="1"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(b)</a:t>
            </a:r>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 ‘Temperate’, and </a:t>
            </a:r>
            <a:r>
              <a:rPr lang="en-US" sz="800" b="1"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(c) </a:t>
            </a:r>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‘Boreal/Cold’ climate zones. </a:t>
            </a:r>
            <a:r>
              <a:rPr lang="en-US" sz="800" b="1"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(d)</a:t>
            </a:r>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 shows the distribution of peatland. Note: all this information is contained in a single 2-dimensional map, they are displayed here as separate panels for visual clarity. </a:t>
            </a:r>
            <a:endParaRPr lang="en-GB" sz="800" i="1" dirty="0"/>
          </a:p>
        </p:txBody>
      </p:sp>
      <p:sp>
        <p:nvSpPr>
          <p:cNvPr id="11" name="TextBox 10">
            <a:extLst>
              <a:ext uri="{FF2B5EF4-FFF2-40B4-BE49-F238E27FC236}">
                <a16:creationId xmlns:a16="http://schemas.microsoft.com/office/drawing/2014/main" id="{6676E245-F8DF-4B7A-868B-F19CA73DCE0E}"/>
              </a:ext>
            </a:extLst>
          </p:cNvPr>
          <p:cNvSpPr txBox="1"/>
          <p:nvPr/>
        </p:nvSpPr>
        <p:spPr>
          <a:xfrm>
            <a:off x="5689021" y="1781077"/>
            <a:ext cx="3507201" cy="338554"/>
          </a:xfrm>
          <a:prstGeom prst="rect">
            <a:avLst/>
          </a:prstGeom>
          <a:noFill/>
        </p:spPr>
        <p:txBody>
          <a:bodyPr wrap="square">
            <a:spAutoFit/>
          </a:bodyPr>
          <a:lstStyle/>
          <a:p>
            <a:r>
              <a:rPr lang="en-US" sz="800" b="1"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Figure 2 </a:t>
            </a:r>
            <a:r>
              <a:rPr lang="en-US"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TPM vs FRE relationships for high and low savannah (20% tree cover threshold). From Wooster &amp; Nguyen (2020)</a:t>
            </a:r>
            <a:endParaRPr lang="en-GB" sz="800" i="1" dirty="0"/>
          </a:p>
        </p:txBody>
      </p:sp>
      <p:pic>
        <p:nvPicPr>
          <p:cNvPr id="12" name="Picture 11">
            <a:extLst>
              <a:ext uri="{FF2B5EF4-FFF2-40B4-BE49-F238E27FC236}">
                <a16:creationId xmlns:a16="http://schemas.microsoft.com/office/drawing/2014/main" id="{B6E8E3D0-86B8-43A5-8ED9-1954693879C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40116" y="2155856"/>
            <a:ext cx="2701643" cy="1919272"/>
          </a:xfrm>
          <a:prstGeom prst="rect">
            <a:avLst/>
          </a:prstGeom>
          <a:noFill/>
        </p:spPr>
      </p:pic>
      <p:sp>
        <p:nvSpPr>
          <p:cNvPr id="13" name="TextBox 12">
            <a:extLst>
              <a:ext uri="{FF2B5EF4-FFF2-40B4-BE49-F238E27FC236}">
                <a16:creationId xmlns:a16="http://schemas.microsoft.com/office/drawing/2014/main" id="{1313F70D-B428-4177-BA46-8436FF3C287F}"/>
              </a:ext>
            </a:extLst>
          </p:cNvPr>
          <p:cNvSpPr txBox="1"/>
          <p:nvPr/>
        </p:nvSpPr>
        <p:spPr>
          <a:xfrm>
            <a:off x="5796136" y="4055942"/>
            <a:ext cx="3395919" cy="584775"/>
          </a:xfrm>
          <a:prstGeom prst="rect">
            <a:avLst/>
          </a:prstGeom>
          <a:noFill/>
        </p:spPr>
        <p:txBody>
          <a:bodyPr wrap="square">
            <a:spAutoFit/>
          </a:bodyPr>
          <a:lstStyle/>
          <a:p>
            <a:r>
              <a:rPr lang="en-US" sz="800" b="1"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Figure 3 </a:t>
            </a:r>
            <a:r>
              <a:rPr lang="en-GB"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Fuel type map variants derived by matching the broad fuel types for which emission factors (EFs) are available in the literature to the fire biome classes created as part of CAMS_44 deliverable D44.4.1.3. Top: </a:t>
            </a:r>
            <a:r>
              <a:rPr lang="en-GB" sz="800" i="1" dirty="0" err="1">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Andreae</a:t>
            </a:r>
            <a:r>
              <a:rPr lang="en-GB"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 (2019) based, bottom: </a:t>
            </a:r>
            <a:r>
              <a:rPr lang="en-GB" sz="800" i="1" dirty="0" err="1">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Andreae+Akagi</a:t>
            </a:r>
            <a:r>
              <a:rPr lang="en-GB" sz="800" i="1" dirty="0">
                <a:solidFill>
                  <a:srgbClr val="000000"/>
                </a:solidFill>
                <a:effectLst/>
                <a:latin typeface="Calibri" panose="020F0502020204030204" pitchFamily="34" charset="0"/>
                <a:ea typeface="MS Mincho" panose="02020609040205080304" pitchFamily="49" charset="-128"/>
                <a:cs typeface="Times New Roman" panose="02020603050405020304" pitchFamily="18" charset="0"/>
              </a:rPr>
              <a:t> et al. shrubland class</a:t>
            </a:r>
            <a:endParaRPr lang="en-GB" sz="800" i="1" dirty="0"/>
          </a:p>
        </p:txBody>
      </p:sp>
    </p:spTree>
    <p:extLst>
      <p:ext uri="{BB962C8B-B14F-4D97-AF65-F5344CB8AC3E}">
        <p14:creationId xmlns:p14="http://schemas.microsoft.com/office/powerpoint/2010/main" val="1491628339"/>
      </p:ext>
    </p:extLst>
  </p:cSld>
  <p:clrMapOvr>
    <a:masterClrMapping/>
  </p:clrMapOvr>
</p:sld>
</file>

<file path=ppt/theme/theme1.xml><?xml version="1.0" encoding="utf-8"?>
<a:theme xmlns:a="http://schemas.openxmlformats.org/drawingml/2006/main" name="Data Access">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In situ">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mergency">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Atmosphere">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ecurity">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Space component">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User Uptake">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680</TotalTime>
  <Words>486</Words>
  <Application>Microsoft Office PowerPoint</Application>
  <PresentationFormat>On-screen Show (16:9)</PresentationFormat>
  <Paragraphs>31</Paragraphs>
  <Slides>2</Slides>
  <Notes>0</Notes>
  <HiddenSlides>0</HiddenSlides>
  <MMClips>0</MMClips>
  <ScaleCrop>false</ScaleCrop>
  <HeadingPairs>
    <vt:vector size="6" baseType="variant">
      <vt:variant>
        <vt:lpstr>Fonts Used</vt:lpstr>
      </vt:variant>
      <vt:variant>
        <vt:i4>2</vt:i4>
      </vt:variant>
      <vt:variant>
        <vt:lpstr>Theme</vt:lpstr>
      </vt:variant>
      <vt:variant>
        <vt:i4>10</vt:i4>
      </vt:variant>
      <vt:variant>
        <vt:lpstr>Slide Titles</vt:lpstr>
      </vt:variant>
      <vt:variant>
        <vt:i4>2</vt:i4>
      </vt:variant>
    </vt:vector>
  </HeadingPairs>
  <TitlesOfParts>
    <vt:vector size="14" baseType="lpstr">
      <vt:lpstr>Arial</vt:lpstr>
      <vt:lpstr>Calibri</vt:lpstr>
      <vt:lpstr>Data Access</vt:lpstr>
      <vt:lpstr>Marine</vt:lpstr>
      <vt:lpstr>Land</vt:lpstr>
      <vt:lpstr>Emergency</vt:lpstr>
      <vt:lpstr>Atmosphere</vt:lpstr>
      <vt:lpstr>Climate Change</vt:lpstr>
      <vt:lpstr>Security</vt:lpstr>
      <vt:lpstr>Space component</vt:lpstr>
      <vt:lpstr>User Uptake</vt:lpstr>
      <vt:lpstr>In situ</vt:lpstr>
      <vt:lpstr>CAMS44_2 fire biome map</vt:lpstr>
      <vt:lpstr>CAMS44_2 fire biome map</vt:lpstr>
    </vt:vector>
  </TitlesOfParts>
  <Company>GCG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Borras, Telm</dc:creator>
  <cp:lastModifiedBy>Mark De Jong (w Account)</cp:lastModifiedBy>
  <cp:revision>353</cp:revision>
  <dcterms:created xsi:type="dcterms:W3CDTF">2016-08-05T07:21:09Z</dcterms:created>
  <dcterms:modified xsi:type="dcterms:W3CDTF">2021-02-17T14:25:48Z</dcterms:modified>
</cp:coreProperties>
</file>