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17" r:id="rId2"/>
    <p:sldId id="291" r:id="rId3"/>
    <p:sldId id="369" r:id="rId4"/>
    <p:sldId id="343" r:id="rId5"/>
    <p:sldId id="372" r:id="rId6"/>
    <p:sldId id="398" r:id="rId7"/>
    <p:sldId id="382" r:id="rId8"/>
    <p:sldId id="405" r:id="rId9"/>
    <p:sldId id="257" r:id="rId10"/>
    <p:sldId id="507" r:id="rId11"/>
    <p:sldId id="506" r:id="rId12"/>
    <p:sldId id="512" r:id="rId13"/>
    <p:sldId id="400" r:id="rId14"/>
    <p:sldId id="378" r:id="rId15"/>
    <p:sldId id="390" r:id="rId16"/>
    <p:sldId id="510" r:id="rId17"/>
    <p:sldId id="407" r:id="rId18"/>
    <p:sldId id="396" r:id="rId19"/>
    <p:sldId id="514" r:id="rId20"/>
    <p:sldId id="515" r:id="rId21"/>
  </p:sldIdLst>
  <p:sldSz cx="12188825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8" userDrawn="1">
          <p15:clr>
            <a:srgbClr val="A4A3A4"/>
          </p15:clr>
        </p15:guide>
        <p15:guide id="2" pos="4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1F497D"/>
    <a:srgbClr val="0070C0"/>
    <a:srgbClr val="4A7EBB"/>
    <a:srgbClr val="0768B9"/>
    <a:srgbClr val="B45732"/>
    <a:srgbClr val="FFFF99"/>
    <a:srgbClr val="064E83"/>
    <a:srgbClr val="7F7F7F"/>
    <a:srgbClr val="0000FF"/>
    <a:srgbClr val="6C8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341" autoAdjust="0"/>
    <p:restoredTop sz="90845" autoAdjust="0"/>
  </p:normalViewPr>
  <p:slideViewPr>
    <p:cSldViewPr snapToGrid="0" snapToObjects="1" showGuides="1">
      <p:cViewPr varScale="1">
        <p:scale>
          <a:sx n="65" d="100"/>
          <a:sy n="65" d="100"/>
        </p:scale>
        <p:origin x="804" y="72"/>
      </p:cViewPr>
      <p:guideLst>
        <p:guide orient="horz" pos="958"/>
        <p:guide pos="4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-14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6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12/14/2020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6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242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12/14/2020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6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6" y="9433107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092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875" y="684213"/>
            <a:ext cx="6827838" cy="3843337"/>
          </a:xfrm>
          <a:solidFill>
            <a:srgbClr val="FFFFFF"/>
          </a:solidFill>
          <a:ln/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9203" y="4735401"/>
            <a:ext cx="4951537" cy="4544381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966864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r>
              <a:rPr lang="en-GB">
                <a:solidFill>
                  <a:srgbClr val="000000"/>
                </a:solidFill>
                <a:latin typeface="DejaVu Serif" pitchFamily="16" charset="0"/>
              </a:rPr>
              <a:t>15/09/12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fld id="{4AD41294-3E66-463D-B429-9674FB59A696}" type="slidenum">
              <a:rPr lang="en-GB" smtClean="0">
                <a:solidFill>
                  <a:srgbClr val="000000"/>
                </a:solidFill>
                <a:latin typeface="DejaVu Serif" pitchFamily="16" charset="0"/>
              </a:rPr>
              <a:pPr/>
              <a:t>4</a:t>
            </a:fld>
            <a:endParaRPr lang="en-GB">
              <a:solidFill>
                <a:srgbClr val="000000"/>
              </a:solidFill>
              <a:latin typeface="DejaVu Serif" pitchFamily="16" charset="0"/>
            </a:endParaRPr>
          </a:p>
        </p:txBody>
      </p:sp>
      <p:sp>
        <p:nvSpPr>
          <p:cNvPr id="3686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709613"/>
            <a:ext cx="6040437" cy="339883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36995" y="4330175"/>
            <a:ext cx="5000880" cy="410891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84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r>
              <a:rPr lang="en-GB">
                <a:solidFill>
                  <a:srgbClr val="000000"/>
                </a:solidFill>
                <a:latin typeface="DejaVu Serif" pitchFamily="16" charset="0"/>
              </a:rPr>
              <a:t>15/09/12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fld id="{4AD41294-3E66-463D-B429-9674FB59A696}" type="slidenum">
              <a:rPr lang="en-GB" smtClean="0">
                <a:solidFill>
                  <a:srgbClr val="000000"/>
                </a:solidFill>
                <a:latin typeface="DejaVu Serif" pitchFamily="16" charset="0"/>
              </a:rPr>
              <a:pPr/>
              <a:t>5</a:t>
            </a:fld>
            <a:endParaRPr lang="en-GB">
              <a:solidFill>
                <a:srgbClr val="000000"/>
              </a:solidFill>
              <a:latin typeface="DejaVu Serif" pitchFamily="16" charset="0"/>
            </a:endParaRPr>
          </a:p>
        </p:txBody>
      </p:sp>
      <p:sp>
        <p:nvSpPr>
          <p:cNvPr id="3686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709613"/>
            <a:ext cx="6040437" cy="339883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36995" y="4330175"/>
            <a:ext cx="5000880" cy="410891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494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r>
              <a:rPr lang="en-GB">
                <a:solidFill>
                  <a:srgbClr val="000000"/>
                </a:solidFill>
                <a:latin typeface="DejaVu Serif" pitchFamily="16" charset="0"/>
              </a:rPr>
              <a:t>15/09/12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321227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743269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165310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587351" indent="-211021" defTabSz="41471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22041" algn="l"/>
                <a:tab pos="844083" algn="l"/>
                <a:tab pos="1266124" algn="l"/>
                <a:tab pos="1688165" algn="l"/>
                <a:tab pos="2110207" algn="l"/>
                <a:tab pos="2532248" algn="l"/>
                <a:tab pos="2954289" algn="l"/>
                <a:tab pos="3376331" algn="l"/>
                <a:tab pos="3798372" algn="l"/>
                <a:tab pos="4220413" algn="l"/>
                <a:tab pos="4642455" algn="l"/>
                <a:tab pos="5064496" algn="l"/>
                <a:tab pos="5486537" algn="l"/>
                <a:tab pos="5908578" algn="l"/>
                <a:tab pos="6330620" algn="l"/>
                <a:tab pos="6752661" algn="l"/>
                <a:tab pos="7174702" algn="l"/>
                <a:tab pos="7596744" algn="l"/>
                <a:tab pos="8018785" algn="l"/>
                <a:tab pos="8440826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fld id="{4AD41294-3E66-463D-B429-9674FB59A696}" type="slidenum">
              <a:rPr lang="en-GB" smtClean="0">
                <a:solidFill>
                  <a:srgbClr val="000000"/>
                </a:solidFill>
                <a:latin typeface="DejaVu Serif" pitchFamily="16" charset="0"/>
              </a:rPr>
              <a:pPr/>
              <a:t>6</a:t>
            </a:fld>
            <a:endParaRPr lang="en-GB">
              <a:solidFill>
                <a:srgbClr val="000000"/>
              </a:solidFill>
              <a:latin typeface="DejaVu Serif" pitchFamily="16" charset="0"/>
            </a:endParaRPr>
          </a:p>
        </p:txBody>
      </p:sp>
      <p:sp>
        <p:nvSpPr>
          <p:cNvPr id="3686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7513" y="709613"/>
            <a:ext cx="6040437" cy="339883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36995" y="4330175"/>
            <a:ext cx="5000880" cy="410891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2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13D2E-D3A0-4F6F-AC79-7DBAF3B2B39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688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D7F9E92-1512-4A48-A6DB-09152409C10E}" type="slidenum">
              <a:rPr lang="en-GB" sz="1400" b="0" strike="noStrike" spc="-1">
                <a:latin typeface="Times New Roman"/>
                <a:ea typeface="DejaVu Sans"/>
              </a:rPr>
              <a:t>9</a:t>
            </a:fld>
            <a:endParaRPr lang="en-GB" sz="1400" b="0" strike="noStrike" spc="-1"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920" cy="4810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DDAE2BB5-3936-4065-B2B2-C793B98B6E6E}" type="slidenum">
              <a:rPr lang="en-GB" altLang="en-US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8568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1049338"/>
            <a:ext cx="0" cy="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Gill Sans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Gill Sans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Gill Sans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Gill Sans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Gill Sans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Gill Sans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Gill Sans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Gill Sans" pitchFamily="34"/>
              <a:buChar char="•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256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04850"/>
            <a:ext cx="7038975" cy="3960813"/>
          </a:xfrm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3662" cy="477678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73927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10029600" y="6350000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December 14, 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12" name="Picture 11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7597" y="6423583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143" y="116632"/>
            <a:ext cx="10366452" cy="792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55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7597" y="6423583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2CF530B7-28F3-48BA-AB00-6953369546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87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8564420" y="6308257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489814-762B-40A8-8B51-04B8DBF2C6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69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8564420" y="6308257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2B34C5-A79E-4D67-878C-83D27F7558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24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7AD45AE7-0CDF-44F5-904D-8BDD072B41E9}"/>
              </a:ext>
            </a:extLst>
          </p:cNvPr>
          <p:cNvSpPr txBox="1">
            <a:spLocks/>
          </p:cNvSpPr>
          <p:nvPr userDrawn="1"/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502FD7-A56B-4F4C-ADFB-F27B9E939F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156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  <p:pic>
        <p:nvPicPr>
          <p:cNvPr id="3" name="Picture 2" descr="ECMWF_Master_Logo_RGB_nostrap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57597" y="6423583"/>
            <a:ext cx="1342372" cy="230658"/>
          </a:xfrm>
          <a:prstGeom prst="rect">
            <a:avLst/>
          </a:prstGeom>
        </p:spPr>
      </p:pic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029600" y="645455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60" r:id="rId5"/>
    <p:sldLayoutId id="2147483671" r:id="rId6"/>
    <p:sldLayoutId id="2147483673" r:id="rId7"/>
    <p:sldLayoutId id="2147483677" r:id="rId8"/>
    <p:sldLayoutId id="2147483679" r:id="rId9"/>
    <p:sldLayoutId id="2147483680" r:id="rId10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image" Target="../media/image14.wmf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27.png"/><Relationship Id="rId10" Type="http://schemas.openxmlformats.org/officeDocument/2006/relationships/image" Target="../media/image15.wmf"/><Relationship Id="rId4" Type="http://schemas.openxmlformats.org/officeDocument/2006/relationships/image" Target="../media/image26.png"/><Relationship Id="rId9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hyperlink" Target="https://smos-ds-02.eo.esa.int/oads/access" TargetMode="Externa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rs12182946" TargetMode="External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mdpi.com/journal/remotesensing/special_issues/Land_Surface_Earth_System_Modeli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mwf.int/newsevents/training/meteorological_presentations/MET_DA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doi.org/10.1175/JHM-D-19-0074.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Shape 1"/>
          <p:cNvSpPr txBox="1"/>
          <p:nvPr/>
        </p:nvSpPr>
        <p:spPr>
          <a:xfrm>
            <a:off x="280018" y="1114023"/>
            <a:ext cx="11845925" cy="114500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GB" sz="3600" b="1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Current and future coupled land-atmosphere data assimilation at ECMWF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14326" y="3135107"/>
            <a:ext cx="82599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Patricia de Rosnay, David Fairbairn, Pete Weston, Yoichi Hirahara, Phil Browne, Kenta Ochi, </a:t>
            </a:r>
            <a:r>
              <a:rPr lang="en-GB" sz="2400" dirty="0" err="1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Dinand</a:t>
            </a:r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Schepers</a:t>
            </a:r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40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Stephen English,</a:t>
            </a:r>
            <a:endParaRPr lang="en-GB" sz="2400" dirty="0">
              <a:solidFill>
                <a:srgbClr val="1F497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many other colleagues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442211" y="114926"/>
            <a:ext cx="5057205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>
            <a:spAutoFit/>
          </a:bodyPr>
          <a:lstStyle>
            <a:lvl1pPr marL="0" indent="0" algn="l" defTabSz="457200" rtl="0" eaLnBrk="1" latinLnBrk="0" hangingPunct="1">
              <a:lnSpc>
                <a:spcPts val="3000"/>
              </a:lnSpc>
              <a:spcBef>
                <a:spcPts val="0"/>
              </a:spcBef>
              <a:buClr>
                <a:schemeClr val="bg1"/>
              </a:buClr>
              <a:buFont typeface="Arial"/>
              <a:buNone/>
              <a:defRPr sz="2400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  <a:buClr>
                <a:sysClr val="window" lastClr="FFFFFF"/>
              </a:buClr>
              <a:defRPr/>
            </a:pPr>
            <a:r>
              <a:rPr lang="en-US" sz="1400" b="1" dirty="0">
                <a:solidFill>
                  <a:srgbClr val="1F497D"/>
                </a:solidFill>
                <a:cs typeface="Calibri" panose="020F0502020204030204" pitchFamily="34" charset="0"/>
              </a:rPr>
              <a:t>ECMWF LDAS, December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93EAD-4545-415F-96E6-D7A92DF82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</p:spPr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741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0685" y="113576"/>
            <a:ext cx="8198889" cy="144107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Surface-only LDAS</a:t>
            </a:r>
            <a:endParaRPr lang="en-GB" sz="2999" dirty="0"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4642" y="855503"/>
            <a:ext cx="2625933" cy="80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altLang="en-US" sz="1799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l-GR" altLang="en-US" sz="1799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799" baseline="-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altLang="en-US" sz="1799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GB" altLang="en-US" sz="1799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l-GR" altLang="en-US" sz="1799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799" baseline="-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GB" altLang="en-US" sz="1799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GB" altLang="en-US" sz="1799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GB" altLang="en-US" sz="1799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GB" altLang="en-US" sz="1799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GB" altLang="en-US" sz="1799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GB" altLang="en-US" sz="1799" dirty="0"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GB" altLang="en-US" sz="1799" i="1" dirty="0"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799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</a:t>
            </a:r>
            <a:r>
              <a:rPr lang="en-GB" altLang="en-US" sz="1799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l-GR" altLang="en-US" sz="1799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799" baseline="-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GB" altLang="en-US" sz="1799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])</a:t>
            </a:r>
          </a:p>
          <a:p>
            <a:pPr>
              <a:spcAft>
                <a:spcPts val="1200"/>
              </a:spcAft>
            </a:pPr>
            <a:endParaRPr lang="fr-FR" sz="1799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694228" y="2681549"/>
                <a:ext cx="1796133" cy="992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799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799" b="1">
                              <a:latin typeface="Cambria Math"/>
                            </a:rPr>
                            <m:t>𝐱</m:t>
                          </m:r>
                          <m:r>
                            <m:rPr>
                              <m:sty m:val="p"/>
                            </m:rPr>
                            <a:rPr lang="en-GB" sz="1799">
                              <a:latin typeface="Cambria Math"/>
                            </a:rPr>
                            <m:t>b</m:t>
                          </m:r>
                        </m:e>
                        <m:sub>
                          <m:r>
                            <a:rPr lang="en-GB" sz="1799"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1799">
                              <a:latin typeface="Cambria Math"/>
                            </a:rPr>
                            <m:t>t</m:t>
                          </m:r>
                          <m:r>
                            <a:rPr lang="en-GB" sz="1799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GB" sz="1799" i="1">
                          <a:latin typeface="Cambria Math"/>
                        </a:rPr>
                        <m:t>=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sz="1799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sz="1799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799" i="1">
                                    <a:latin typeface="Cambria Math"/>
                                  </a:rPr>
                                  <m:t>𝑆𝑀</m:t>
                                </m:r>
                              </m:e>
                              <m:sub>
                                <m:r>
                                  <a:rPr lang="en-GB" sz="1799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1(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sz="1799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799" i="1">
                                    <a:latin typeface="Cambria Math"/>
                                  </a:rPr>
                                  <m:t>𝑆𝑀</m:t>
                                </m:r>
                              </m:e>
                              <m:sub>
                                <m:r>
                                  <a:rPr lang="en-GB" sz="1799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2(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sz="1799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799" i="1">
                                    <a:latin typeface="Cambria Math"/>
                                  </a:rPr>
                                  <m:t>𝑆𝑀</m:t>
                                </m:r>
                              </m:e>
                              <m:sub>
                                <m:r>
                                  <a:rPr lang="en-GB" sz="1799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3(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GB" sz="1799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4228" y="2681549"/>
                <a:ext cx="1796133" cy="9927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559790" y="2693869"/>
                <a:ext cx="1920667" cy="8355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799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799">
                              <a:latin typeface="Cambria Math"/>
                            </a:rPr>
                            <m:t>y</m:t>
                          </m:r>
                        </m:e>
                        <m:sub>
                          <m:r>
                            <a:rPr lang="en-GB" sz="1799"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1799">
                              <a:latin typeface="Cambria Math"/>
                            </a:rPr>
                            <m:t>tobs</m:t>
                          </m:r>
                          <m:r>
                            <a:rPr lang="en-GB" sz="1799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GB" sz="1799" i="1">
                          <a:latin typeface="Cambria Math"/>
                        </a:rPr>
                        <m:t>=</m:t>
                      </m:r>
                      <m:r>
                        <a:rPr lang="en-GB" sz="1799" i="1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sz="1799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GB" sz="1799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799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sz="1799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GB" sz="1799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799" i="1">
                                    <a:latin typeface="Cambria Math"/>
                                  </a:rPr>
                                  <m:t>𝑅𝐻</m:t>
                                </m:r>
                              </m:e>
                              <m:sub>
                                <m:r>
                                  <a:rPr lang="en-GB" sz="1799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1799" i="1"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GB" sz="1799" i="1">
                                <a:latin typeface="Cambria Math"/>
                              </a:rPr>
                              <m:t>𝐴𝑠𝑐𝑎𝑡</m:t>
                            </m:r>
                          </m:e>
                        </m:mr>
                      </m:m>
                    </m:oMath>
                  </m:oMathPara>
                </a14:m>
                <a:endParaRPr lang="en-GB" sz="1799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790" y="2693869"/>
                <a:ext cx="1920667" cy="8355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/>
          <p:cNvSpPr txBox="1"/>
          <p:nvPr/>
        </p:nvSpPr>
        <p:spPr>
          <a:xfrm>
            <a:off x="6560067" y="3249209"/>
            <a:ext cx="1222969" cy="646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799" i="1" dirty="0" err="1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ASCAT</a:t>
            </a:r>
            <a:r>
              <a:rPr lang="en-US" sz="1799" i="1" baseline="-25000" dirty="0" err="1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sm</a:t>
            </a:r>
            <a:endParaRPr lang="en-US" sz="1799" i="1" baseline="-25000" dirty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r>
              <a:rPr lang="en-US" sz="1799" i="1" dirty="0" err="1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SMOS</a:t>
            </a:r>
            <a:r>
              <a:rPr lang="en-US" sz="1799" i="1" baseline="-25000" dirty="0" err="1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sm</a:t>
            </a:r>
            <a:endParaRPr lang="en-US" sz="1799" i="1" dirty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875216" y="2084386"/>
            <a:ext cx="1620535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>
                <a:solidFill>
                  <a:schemeClr val="tx2"/>
                </a:solidFill>
              </a:rPr>
              <a:t>Control vector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644006" y="2084386"/>
            <a:ext cx="2235928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>
                <a:solidFill>
                  <a:schemeClr val="tx2"/>
                </a:solidFill>
              </a:rPr>
              <a:t>Observations vector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9140885" y="2084386"/>
            <a:ext cx="2466699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>
                <a:solidFill>
                  <a:schemeClr val="tx2"/>
                </a:solidFill>
              </a:rPr>
              <a:t>Observations operator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7681876" y="2704283"/>
            <a:ext cx="931422" cy="1476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[K]</a:t>
            </a:r>
          </a:p>
          <a:p>
            <a:r>
              <a:rPr lang="en-US" sz="1799" dirty="0"/>
              <a:t>[%]</a:t>
            </a:r>
          </a:p>
          <a:p>
            <a:r>
              <a:rPr lang="en-US" sz="1799" dirty="0"/>
              <a:t>[m</a:t>
            </a:r>
            <a:r>
              <a:rPr lang="en-US" sz="1799" baseline="30000" dirty="0"/>
              <a:t>3</a:t>
            </a:r>
            <a:r>
              <a:rPr lang="en-US" sz="1799" dirty="0"/>
              <a:t>/m</a:t>
            </a:r>
            <a:r>
              <a:rPr lang="en-US" sz="1799" baseline="30000" dirty="0"/>
              <a:t>3</a:t>
            </a:r>
            <a:r>
              <a:rPr lang="en-US" sz="1799" dirty="0"/>
              <a:t>]</a:t>
            </a:r>
          </a:p>
          <a:p>
            <a:r>
              <a:rPr lang="en-US" sz="1799" dirty="0"/>
              <a:t>[m</a:t>
            </a:r>
            <a:r>
              <a:rPr lang="en-US" sz="1799" baseline="30000" dirty="0"/>
              <a:t>3</a:t>
            </a:r>
            <a:r>
              <a:rPr lang="en-US" sz="1799" dirty="0"/>
              <a:t>/m</a:t>
            </a:r>
            <a:r>
              <a:rPr lang="en-US" sz="1799" baseline="30000" dirty="0"/>
              <a:t>3</a:t>
            </a:r>
            <a:r>
              <a:rPr lang="en-US" sz="1799" dirty="0"/>
              <a:t>]</a:t>
            </a:r>
          </a:p>
          <a:p>
            <a:endParaRPr lang="en-US" sz="1799" dirty="0"/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-885327" y="-3744"/>
            <a:ext cx="9141619" cy="52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77" tIns="46788" rIns="89977" bIns="46788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799" b="1" dirty="0" err="1">
                <a:solidFill>
                  <a:srgbClr val="376092"/>
                </a:solidFill>
                <a:latin typeface="+mj-lt"/>
              </a:rPr>
              <a:t>Simplifed</a:t>
            </a:r>
            <a:r>
              <a:rPr lang="en-GB" altLang="en-US" sz="2799" b="1" dirty="0">
                <a:solidFill>
                  <a:srgbClr val="376092"/>
                </a:solidFill>
                <a:latin typeface="+mj-lt"/>
              </a:rPr>
              <a:t> EKF soil moisture analysis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35824" y="848862"/>
            <a:ext cx="7724502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99" b="1" dirty="0"/>
              <a:t>Elements of the SEKF for each individual grid point in the case of: </a:t>
            </a:r>
          </a:p>
          <a:p>
            <a:r>
              <a:rPr lang="en-GB" sz="1799" dirty="0"/>
              <a:t>- Assimilation of 4 observations: T2m, RH2m, </a:t>
            </a:r>
            <a:r>
              <a:rPr lang="en-GB" sz="1799" dirty="0" err="1"/>
              <a:t>ASCAT</a:t>
            </a:r>
            <a:r>
              <a:rPr lang="en-GB" sz="1200" dirty="0" err="1"/>
              <a:t>sm</a:t>
            </a:r>
            <a:r>
              <a:rPr lang="en-GB" sz="1799" dirty="0"/>
              <a:t>, </a:t>
            </a:r>
            <a:r>
              <a:rPr lang="en-GB" sz="1799" dirty="0" err="1"/>
              <a:t>SMOS</a:t>
            </a:r>
            <a:r>
              <a:rPr lang="en-GB" sz="1200" dirty="0" err="1"/>
              <a:t>sm</a:t>
            </a:r>
            <a:r>
              <a:rPr lang="en-GB" sz="1799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9581761" y="2547364"/>
                <a:ext cx="2004010" cy="12047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199" dirty="0">
                    <a:latin typeface="Monotype Corsiva" pitchFamily="66" charset="0"/>
                    <a:ea typeface="Calibri" pitchFamily="34" charset="0"/>
                    <a:cs typeface="Arial" pitchFamily="34" charset="0"/>
                  </a:rPr>
                  <a:t>H </a:t>
                </a:r>
                <a:r>
                  <a:rPr lang="fr-FR" sz="1799" dirty="0"/>
                  <a:t>[</a:t>
                </a:r>
                <a:r>
                  <a:rPr lang="fr-FR" sz="1799" dirty="0" err="1"/>
                  <a:t>x</a:t>
                </a:r>
                <a:r>
                  <a:rPr lang="fr-FR" sz="1799" baseline="-25000" dirty="0" err="1"/>
                  <a:t>b</a:t>
                </a:r>
                <a:r>
                  <a:rPr lang="fr-FR" sz="1799" baseline="30000" dirty="0" err="1"/>
                  <a:t>t</a:t>
                </a:r>
                <a:r>
                  <a:rPr lang="fr-FR" sz="1799" dirty="0"/>
                  <a:t>]) </a:t>
                </a:r>
                <a14:m>
                  <m:oMath xmlns:m="http://schemas.openxmlformats.org/officeDocument/2006/math">
                    <m:r>
                      <a:rPr lang="en-GB" sz="1799" i="1">
                        <a:latin typeface="Cambria Math"/>
                      </a:rPr>
                      <m:t>=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GB" sz="1799" i="1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GB" sz="1799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799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799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799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mr>
                      <m:mr>
                        <m:e>
                          <m:r>
                            <a:rPr lang="en-GB" sz="1799" i="1">
                              <a:latin typeface="Cambria Math" panose="02040503050406030204" pitchFamily="18" charset="0"/>
                            </a:rPr>
                            <m:t>𝑅𝐻</m:t>
                          </m:r>
                          <m:r>
                            <a:rPr lang="en-GB" sz="1799" i="1" baseline="-250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799" i="1" baseline="-2500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en-GB" sz="1799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eqArr>
                                <m:eqArrPr>
                                  <m:ctrlPr>
                                    <a:rPr lang="en-GB" sz="1799" i="1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GB" sz="1799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sz="1799" i="1">
                                      <a:latin typeface="Cambria Math" panose="02040503050406030204" pitchFamily="18" charset="0"/>
                                    </a:rPr>
                                    <m:t>𝑆𝑀𝐿</m:t>
                                  </m:r>
                                  <m:r>
                                    <a:rPr lang="en-GB" sz="1799" b="0" i="1" baseline="-2500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GB" sz="1799" i="1">
                                      <a:latin typeface="Cambria Math" panose="02040503050406030204" pitchFamily="18" charset="0"/>
                                    </a:rPr>
                                    <m:t>𝑆𝑀</m:t>
                                  </m:r>
                                  <m:r>
                                    <a:rPr lang="en-GB" sz="1799" b="0" i="1" baseline="-25000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GB" sz="1799" b="0" i="1" baseline="-2500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eqArr>
                            </m:e>
                            <m:sub>
                              <m:eqArr>
                                <m:eqArrPr>
                                  <m:ctrlPr>
                                    <a:rPr lang="en-GB" sz="1799" i="1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/>
                                <m:e/>
                              </m:eqArr>
                            </m:sub>
                          </m:sSub>
                        </m:e>
                      </m:mr>
                    </m:m>
                  </m:oMath>
                </a14:m>
                <a:endParaRPr lang="en-GB" sz="1799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1761" y="2547364"/>
                <a:ext cx="2004010" cy="1204753"/>
              </a:xfrm>
              <a:prstGeom prst="rect">
                <a:avLst/>
              </a:prstGeom>
              <a:blipFill>
                <a:blip r:embed="rId5"/>
                <a:stretch>
                  <a:fillRect l="-79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17"/>
          <p:cNvSpPr txBox="1"/>
          <p:nvPr/>
        </p:nvSpPr>
        <p:spPr>
          <a:xfrm>
            <a:off x="7346916" y="4143050"/>
            <a:ext cx="1966693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>
                <a:solidFill>
                  <a:schemeClr val="tx2"/>
                </a:solidFill>
              </a:rPr>
              <a:t>Background error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13545" y="1447605"/>
            <a:ext cx="9187130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9" dirty="0"/>
              <a:t>- State vector </a:t>
            </a:r>
            <a:r>
              <a:rPr lang="en-GB" sz="1799" b="1" dirty="0"/>
              <a:t>x</a:t>
            </a:r>
            <a:r>
              <a:rPr lang="en-GB" sz="1799" dirty="0"/>
              <a:t>: volumetric soil moisture (SM) of the model layers, L1, L2, L3 (in m3/m3)</a:t>
            </a:r>
          </a:p>
        </p:txBody>
      </p:sp>
      <p:sp>
        <p:nvSpPr>
          <p:cNvPr id="28" name="ZoneTexte 17"/>
          <p:cNvSpPr txBox="1"/>
          <p:nvPr/>
        </p:nvSpPr>
        <p:spPr>
          <a:xfrm>
            <a:off x="2365101" y="4143050"/>
            <a:ext cx="1979513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>
                <a:solidFill>
                  <a:schemeClr val="tx2"/>
                </a:solidFill>
              </a:rPr>
              <a:t>Observation error</a:t>
            </a:r>
          </a:p>
        </p:txBody>
      </p:sp>
      <p:sp>
        <p:nvSpPr>
          <p:cNvPr id="29" name="Left Bracket 28"/>
          <p:cNvSpPr/>
          <p:nvPr/>
        </p:nvSpPr>
        <p:spPr>
          <a:xfrm>
            <a:off x="10729391" y="2598856"/>
            <a:ext cx="73133" cy="1098780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30" name="Left Bracket 29"/>
          <p:cNvSpPr/>
          <p:nvPr/>
        </p:nvSpPr>
        <p:spPr>
          <a:xfrm>
            <a:off x="6610371" y="2704283"/>
            <a:ext cx="73133" cy="1177529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31" name="Left Bracket 30"/>
          <p:cNvSpPr/>
          <p:nvPr/>
        </p:nvSpPr>
        <p:spPr>
          <a:xfrm>
            <a:off x="3539402" y="2756432"/>
            <a:ext cx="73133" cy="914162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33" name="Right Bracket 32"/>
          <p:cNvSpPr/>
          <p:nvPr/>
        </p:nvSpPr>
        <p:spPr>
          <a:xfrm>
            <a:off x="11444258" y="2598856"/>
            <a:ext cx="73133" cy="107843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34" name="Right Bracket 33"/>
          <p:cNvSpPr/>
          <p:nvPr/>
        </p:nvSpPr>
        <p:spPr>
          <a:xfrm>
            <a:off x="7443889" y="2675801"/>
            <a:ext cx="73133" cy="121957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35" name="Right Bracket 34"/>
          <p:cNvSpPr/>
          <p:nvPr/>
        </p:nvSpPr>
        <p:spPr>
          <a:xfrm>
            <a:off x="4270609" y="2719493"/>
            <a:ext cx="73133" cy="914162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F618E8D-0BEE-40AC-BD08-1E45721A2CFF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421524" y="2019481"/>
          <a:ext cx="914162" cy="198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Equation" r:id="rId6" imgW="914400" imgH="198720" progId="Equation.DSMT4">
                  <p:embed/>
                </p:oleObj>
              </mc:Choice>
              <mc:Fallback>
                <p:oleObj name="Equation" r:id="rId6" imgW="914400" imgH="19872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F618E8D-0BEE-40AC-BD08-1E45721A2C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21524" y="2019481"/>
                        <a:ext cx="914162" cy="198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5B769FA-BEBF-43F1-BB37-FF4BB14D392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421524" y="2019481"/>
          <a:ext cx="914162" cy="198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Equation" r:id="rId8" imgW="914400" imgH="198720" progId="Equation.DSMT4">
                  <p:embed/>
                </p:oleObj>
              </mc:Choice>
              <mc:Fallback>
                <p:oleObj name="Equation" r:id="rId8" imgW="914400" imgH="19872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5B769FA-BEBF-43F1-BB37-FF4BB14D39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21524" y="2019481"/>
                        <a:ext cx="914162" cy="198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CBBF00FF-7719-4B65-9679-5BE4784EBE5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81622" y="4846269"/>
          <a:ext cx="3024987" cy="1329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Equation" r:id="rId9" imgW="1676160" imgH="736560" progId="Equation.DSMT4">
                  <p:embed/>
                </p:oleObj>
              </mc:Choice>
              <mc:Fallback>
                <p:oleObj name="Equation" r:id="rId9" imgW="1676160" imgH="73656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CBBF00FF-7719-4B65-9679-5BE4784EBE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81622" y="4846269"/>
                        <a:ext cx="3024987" cy="1329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D48C3651-06C2-42FC-B51E-CA3F325B954F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222383" y="4677481"/>
          <a:ext cx="4413512" cy="1667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Equation" r:id="rId11" imgW="2489040" imgH="939600" progId="Equation.DSMT4">
                  <p:embed/>
                </p:oleObj>
              </mc:Choice>
              <mc:Fallback>
                <p:oleObj name="Equation" r:id="rId11" imgW="2489040" imgH="9396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D48C3651-06C2-42FC-B51E-CA3F325B95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222383" y="4677481"/>
                        <a:ext cx="4413512" cy="16670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" name="Picture 7" descr="sfc_model_sketch">
            <a:extLst>
              <a:ext uri="{FF2B5EF4-FFF2-40B4-BE49-F238E27FC236}">
                <a16:creationId xmlns:a16="http://schemas.microsoft.com/office/drawing/2014/main" id="{7DD33DEA-8724-4763-92D6-B45D27D2DB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368" r="-5348" b="-2394"/>
          <a:stretch/>
        </p:blipFill>
        <p:spPr bwMode="auto">
          <a:xfrm>
            <a:off x="224629" y="1429828"/>
            <a:ext cx="2433033" cy="278429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EAC0E8A-4CBE-4ADD-BA3D-A3A1A3CD5B12}"/>
              </a:ext>
            </a:extLst>
          </p:cNvPr>
          <p:cNvSpPr/>
          <p:nvPr/>
        </p:nvSpPr>
        <p:spPr>
          <a:xfrm>
            <a:off x="296267" y="1122131"/>
            <a:ext cx="2828884" cy="307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de Rosnay et al., QJRMS,  2013</a:t>
            </a:r>
          </a:p>
        </p:txBody>
      </p:sp>
      <p:sp>
        <p:nvSpPr>
          <p:cNvPr id="36" name="Slide Number Placeholder 1">
            <a:extLst>
              <a:ext uri="{FF2B5EF4-FFF2-40B4-BE49-F238E27FC236}">
                <a16:creationId xmlns:a16="http://schemas.microsoft.com/office/drawing/2014/main" id="{903CD975-68C8-4357-AC8F-92DAF2874602}"/>
              </a:ext>
            </a:extLst>
          </p:cNvPr>
          <p:cNvSpPr txBox="1">
            <a:spLocks/>
          </p:cNvSpPr>
          <p:nvPr/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967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83061" y="32715"/>
            <a:ext cx="10527505" cy="4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r>
              <a:rPr lang="en-GB" altLang="en-US" sz="2799" b="1" dirty="0">
                <a:solidFill>
                  <a:srgbClr val="376092"/>
                </a:solidFill>
                <a:latin typeface="+mj-lt"/>
              </a:rPr>
              <a:t>Soil moisture satellite observations used operationally 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2546759" y="1274201"/>
            <a:ext cx="180928" cy="39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endParaRPr lang="fr-FR" altLang="en-US" sz="1999">
              <a:latin typeface="Arial" panose="020B0604020202020204" pitchFamily="34" charset="0"/>
            </a:endParaRPr>
          </a:p>
        </p:txBody>
      </p:sp>
      <p:sp>
        <p:nvSpPr>
          <p:cNvPr id="19463" name="TextBox 1"/>
          <p:cNvSpPr txBox="1">
            <a:spLocks noChangeArrowheads="1"/>
          </p:cNvSpPr>
          <p:nvPr/>
        </p:nvSpPr>
        <p:spPr bwMode="auto">
          <a:xfrm>
            <a:off x="156299" y="1043870"/>
            <a:ext cx="6273644" cy="168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799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microwave data: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799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  <a:r>
              <a:rPr lang="en-GB" altLang="en-US" sz="1799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GB" altLang="en-US" sz="1799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Scatterometer</a:t>
            </a: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altLang="en-US" sz="1799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  (2006-), </a:t>
            </a:r>
            <a:r>
              <a:rPr lang="en-GB" altLang="en-US" sz="1799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 (2012-), </a:t>
            </a:r>
            <a:r>
              <a:rPr lang="en-GB" altLang="en-US" sz="1799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 (2018-)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C-band (5.6GHz) backscattering coefficient</a:t>
            </a:r>
            <a:endParaRPr lang="fr-FR" altLang="en-US" sz="1799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EUMETSAT Operational mission </a:t>
            </a:r>
          </a:p>
        </p:txBody>
      </p:sp>
      <p:sp>
        <p:nvSpPr>
          <p:cNvPr id="19464" name="TextBox 2"/>
          <p:cNvSpPr txBox="1">
            <a:spLocks noChangeArrowheads="1"/>
          </p:cNvSpPr>
          <p:nvPr/>
        </p:nvSpPr>
        <p:spPr bwMode="auto">
          <a:xfrm>
            <a:off x="6730023" y="1147563"/>
            <a:ext cx="5460594" cy="168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1799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Passive microwave data:</a:t>
            </a:r>
          </a:p>
          <a:p>
            <a:pPr>
              <a:spcBef>
                <a:spcPts val="400"/>
              </a:spcBef>
            </a:pPr>
            <a:r>
              <a:rPr lang="en-GB" altLang="en-US" sz="1799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</a:t>
            </a:r>
            <a:r>
              <a:rPr lang="en-GB" altLang="en-US" sz="1799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&amp; Ocean Salinity (2009-)</a:t>
            </a:r>
          </a:p>
          <a:p>
            <a:pPr>
              <a:spcBef>
                <a:spcPts val="400"/>
              </a:spcBef>
            </a:pP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L-band (1.4 GHz) Brightness Temperature</a:t>
            </a:r>
          </a:p>
          <a:p>
            <a:pPr>
              <a:spcBef>
                <a:spcPts val="400"/>
              </a:spcBef>
            </a:pP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Earth Explorer, dedicated soil moisture mission</a:t>
            </a:r>
          </a:p>
          <a:p>
            <a:pPr>
              <a:spcBef>
                <a:spcPts val="400"/>
              </a:spcBef>
            </a:pP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(Munoz-</a:t>
            </a:r>
            <a:r>
              <a:rPr lang="en-GB" altLang="en-US" sz="1799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Sabater</a:t>
            </a:r>
            <a:r>
              <a:rPr lang="en-GB" altLang="en-US" sz="17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GRSL, 2012)</a:t>
            </a:r>
          </a:p>
        </p:txBody>
      </p:sp>
      <p:sp>
        <p:nvSpPr>
          <p:cNvPr id="19473" name="TextBox 3"/>
          <p:cNvSpPr txBox="1">
            <a:spLocks noChangeArrowheads="1"/>
          </p:cNvSpPr>
          <p:nvPr/>
        </p:nvSpPr>
        <p:spPr bwMode="auto">
          <a:xfrm>
            <a:off x="5946814" y="4450108"/>
            <a:ext cx="184683" cy="830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GB" altLang="en-US" sz="2399"/>
          </a:p>
          <a:p>
            <a:endParaRPr lang="en-GB" altLang="en-US" sz="2399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10BE01-432A-4C80-B344-E035DC234F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204" y="2880274"/>
            <a:ext cx="3161198" cy="25317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B39C22-386C-460F-99B7-C4C30E7694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54" y="2706883"/>
            <a:ext cx="3493197" cy="23287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18762D-9482-48D8-A575-4408914B7D13}"/>
              </a:ext>
            </a:extLst>
          </p:cNvPr>
          <p:cNvSpPr txBox="1"/>
          <p:nvPr/>
        </p:nvSpPr>
        <p:spPr>
          <a:xfrm>
            <a:off x="8393288" y="4947328"/>
            <a:ext cx="864114" cy="36923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799" dirty="0"/>
              <a:t>SMOS</a:t>
            </a:r>
            <a:endParaRPr lang="fr-FR" sz="1799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D0F18D-BA0A-42C6-BE61-BEA2A0EABBBD}"/>
              </a:ext>
            </a:extLst>
          </p:cNvPr>
          <p:cNvSpPr txBox="1"/>
          <p:nvPr/>
        </p:nvSpPr>
        <p:spPr>
          <a:xfrm>
            <a:off x="3048730" y="4652296"/>
            <a:ext cx="1146169" cy="36923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799" dirty="0" err="1"/>
              <a:t>MetOP</a:t>
            </a:r>
            <a:r>
              <a:rPr lang="en-GB" sz="1799" dirty="0"/>
              <a:t>-C</a:t>
            </a:r>
            <a:endParaRPr lang="fr-FR" sz="1799" dirty="0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07343CE4-D4BD-4374-9259-D5D67B6B5B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076FC9-DD07-41B2-A81A-D3702CEB9E69}"/>
              </a:ext>
            </a:extLst>
          </p:cNvPr>
          <p:cNvSpPr txBox="1"/>
          <p:nvPr/>
        </p:nvSpPr>
        <p:spPr>
          <a:xfrm>
            <a:off x="217958" y="5316564"/>
            <a:ext cx="5150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Scatterometer</a:t>
            </a:r>
            <a:r>
              <a:rPr lang="en-GB" dirty="0"/>
              <a:t> soil moisture also used in ERA5 (ERS-SCAT, </a:t>
            </a:r>
            <a:r>
              <a:rPr lang="en-GB" dirty="0" err="1"/>
              <a:t>Metop</a:t>
            </a:r>
            <a:r>
              <a:rPr lang="en-GB" dirty="0"/>
              <a:t>/ASCAT)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B4899-E0B6-4DC5-BA03-3822385955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7894F-9174-41DF-92F9-8CC8163353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8AB164-4070-419D-9F8C-EEE8EF390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517" y="2808613"/>
            <a:ext cx="5832736" cy="34996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6B5F5D-31D2-470D-9B5D-A8B11A55B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76" y="2808613"/>
            <a:ext cx="5832736" cy="349964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E420E56-50F0-4871-9670-F90D2FAF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836" y="360000"/>
            <a:ext cx="10029600" cy="369332"/>
          </a:xfrm>
        </p:spPr>
        <p:txBody>
          <a:bodyPr/>
          <a:lstStyle/>
          <a:p>
            <a:r>
              <a:rPr lang="en-GB" b="1" dirty="0"/>
              <a:t>SMOS near real time brightness temperature monitoring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CECCF63-0826-458F-A07E-26479A347FE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1676" y="936000"/>
            <a:ext cx="11848577" cy="1247363"/>
          </a:xfrm>
        </p:spPr>
        <p:txBody>
          <a:bodyPr lIns="0" tIns="0" rIns="0" bIns="0" anchor="t"/>
          <a:lstStyle/>
          <a:p>
            <a:r>
              <a:rPr lang="en-GB" dirty="0"/>
              <a:t>In early July we detected a large area of RFI (Radio Frequency Interference) contamination over South-East China</a:t>
            </a:r>
          </a:p>
          <a:p>
            <a:pPr marL="179388" indent="-179388"/>
            <a:r>
              <a:rPr lang="en-GB" dirty="0"/>
              <a:t>The new screening does a better job of filtering it out but still not perfect</a:t>
            </a:r>
          </a:p>
          <a:p>
            <a:pPr marL="809388" lvl="1" indent="-179388"/>
            <a:r>
              <a:rPr lang="en-GB" dirty="0"/>
              <a:t>Hence the need for further improvements in RFI filtering flags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EFE083-DF48-4DA7-A361-B57C4DC03042}"/>
              </a:ext>
            </a:extLst>
          </p:cNvPr>
          <p:cNvSpPr txBox="1"/>
          <p:nvPr/>
        </p:nvSpPr>
        <p:spPr>
          <a:xfrm>
            <a:off x="2007921" y="2402775"/>
            <a:ext cx="2340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Basic RFI screening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E5FB1D-ABB5-475A-928C-7675B3718EA6}"/>
              </a:ext>
            </a:extLst>
          </p:cNvPr>
          <p:cNvSpPr txBox="1"/>
          <p:nvPr/>
        </p:nvSpPr>
        <p:spPr>
          <a:xfrm>
            <a:off x="7831403" y="2402775"/>
            <a:ext cx="2724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Stronger RFI screening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5FD166-538B-4AC7-A979-692DAD657ED6}"/>
              </a:ext>
            </a:extLst>
          </p:cNvPr>
          <p:cNvSpPr txBox="1"/>
          <p:nvPr/>
        </p:nvSpPr>
        <p:spPr>
          <a:xfrm>
            <a:off x="6759693" y="6294417"/>
            <a:ext cx="2604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Slide from Pete Weston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0130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7" name="Rectangle 6"/>
          <p:cNvSpPr/>
          <p:nvPr/>
        </p:nvSpPr>
        <p:spPr>
          <a:xfrm>
            <a:off x="235985" y="44201"/>
            <a:ext cx="12026961" cy="52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99" b="1" dirty="0">
                <a:solidFill>
                  <a:srgbClr val="064E83"/>
                </a:solidFill>
              </a:rPr>
              <a:t>Comparison between SMOS and ECMWF forward TB for 2010-2016</a:t>
            </a:r>
          </a:p>
        </p:txBody>
      </p:sp>
      <p:pic>
        <p:nvPicPr>
          <p:cNvPr id="11" name="Picture 10" descr="Screen Shot 2018-12-01 at 17.59.4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2"/>
          <a:stretch/>
        </p:blipFill>
        <p:spPr>
          <a:xfrm>
            <a:off x="673180" y="962632"/>
            <a:ext cx="11152569" cy="45177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230221-E141-48B3-85C2-4E432765FB5B}"/>
              </a:ext>
            </a:extLst>
          </p:cNvPr>
          <p:cNvSpPr txBox="1"/>
          <p:nvPr/>
        </p:nvSpPr>
        <p:spPr>
          <a:xfrm>
            <a:off x="9726932" y="6033952"/>
            <a:ext cx="2461893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de Rosnay et al, RSE, 2020</a:t>
            </a:r>
            <a:endParaRPr lang="fr-FR" sz="1400" b="1" dirty="0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5AE7E4C4-BEC6-4484-BFD8-72E37C92BCD0}"/>
              </a:ext>
            </a:extLst>
          </p:cNvPr>
          <p:cNvSpPr txBox="1">
            <a:spLocks/>
          </p:cNvSpPr>
          <p:nvPr/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5F32BC-BC75-4533-8D76-5D3FDEDE3F23}"/>
              </a:ext>
            </a:extLst>
          </p:cNvPr>
          <p:cNvSpPr txBox="1"/>
          <p:nvPr/>
        </p:nvSpPr>
        <p:spPr>
          <a:xfrm>
            <a:off x="2712717" y="5999686"/>
            <a:ext cx="6763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CMEM: Community Microwave Emission Modelling platform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71616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93703-1C06-40E0-BA47-F4D4DC2C2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360000"/>
            <a:ext cx="2838857" cy="369332"/>
          </a:xfrm>
        </p:spPr>
        <p:txBody>
          <a:bodyPr/>
          <a:lstStyle/>
          <a:p>
            <a:r>
              <a:rPr lang="en-GB" b="1" dirty="0" err="1"/>
              <a:t>SMAP</a:t>
            </a:r>
            <a:r>
              <a:rPr lang="en-GB" b="1" dirty="0"/>
              <a:t>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479CF-B71F-4855-AB6B-4E95EE76E73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7464" y="2166085"/>
            <a:ext cx="3743927" cy="2217747"/>
          </a:xfrm>
        </p:spPr>
        <p:txBody>
          <a:bodyPr/>
          <a:lstStyle/>
          <a:p>
            <a:pPr marL="179388" indent="-179388"/>
            <a:r>
              <a:rPr lang="en-GB" dirty="0"/>
              <a:t>Scripts, suite and </a:t>
            </a:r>
            <a:r>
              <a:rPr lang="en-GB" dirty="0" err="1"/>
              <a:t>prepIFS</a:t>
            </a:r>
            <a:r>
              <a:rPr lang="en-GB" dirty="0"/>
              <a:t> changes complete</a:t>
            </a:r>
          </a:p>
          <a:p>
            <a:r>
              <a:rPr lang="en-GB" dirty="0"/>
              <a:t>IFS changes in progress</a:t>
            </a:r>
          </a:p>
          <a:p>
            <a:pPr marL="179388" indent="-179388"/>
            <a:r>
              <a:rPr lang="en-GB" dirty="0"/>
              <a:t>Experiments to test assimilation into SEKF in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BA537F-E8C5-436B-B418-F5FF54314D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07C48-18ED-47B2-ABF8-29C127A07D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F585B2-F164-427E-92F1-3EEA223A6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027" y="2002177"/>
            <a:ext cx="7176797" cy="4306078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12D5898-2865-41DF-9E36-404384016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8413" y="126375"/>
            <a:ext cx="4076700" cy="1619250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53AE7783-570B-491D-8A15-8A0C6704BD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1589"/>
          <a:stretch/>
        </p:blipFill>
        <p:spPr>
          <a:xfrm>
            <a:off x="9619953" y="360000"/>
            <a:ext cx="1980952" cy="857438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85B4E01-3A7C-4835-902D-4E3F3663E54D}"/>
              </a:ext>
            </a:extLst>
          </p:cNvPr>
          <p:cNvSpPr/>
          <p:nvPr/>
        </p:nvSpPr>
        <p:spPr>
          <a:xfrm>
            <a:off x="10196544" y="959786"/>
            <a:ext cx="912281" cy="29848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23368E-1D54-4CC5-9F89-FEC6E0E86310}"/>
              </a:ext>
            </a:extLst>
          </p:cNvPr>
          <p:cNvSpPr/>
          <p:nvPr/>
        </p:nvSpPr>
        <p:spPr>
          <a:xfrm>
            <a:off x="8280769" y="1109030"/>
            <a:ext cx="912281" cy="41958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B42C88-C339-48D3-8337-80AF274B629C}"/>
              </a:ext>
            </a:extLst>
          </p:cNvPr>
          <p:cNvSpPr txBox="1"/>
          <p:nvPr/>
        </p:nvSpPr>
        <p:spPr>
          <a:xfrm>
            <a:off x="1533832" y="5648632"/>
            <a:ext cx="2604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Slide from Pete Weston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44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305711" y="99501"/>
            <a:ext cx="7628921" cy="593911"/>
          </a:xfrm>
        </p:spPr>
        <p:txBody>
          <a:bodyPr>
            <a:no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b="1" dirty="0">
                <a:solidFill>
                  <a:srgbClr val="064E83"/>
                </a:solidFill>
              </a:rPr>
              <a:t>SMOS Neural network: ESA level 2 SMOS NRT Soil Moisture product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5711" y="3314646"/>
            <a:ext cx="8158782" cy="40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99" b="1" dirty="0">
                <a:solidFill>
                  <a:srgbClr val="000000"/>
                </a:solidFill>
              </a:rPr>
              <a:t>Designed by CESBIO/</a:t>
            </a:r>
            <a:r>
              <a:rPr lang="en-GB" sz="1999" b="1" dirty="0" err="1">
                <a:solidFill>
                  <a:srgbClr val="000000"/>
                </a:solidFill>
              </a:rPr>
              <a:t>Estellus</a:t>
            </a:r>
            <a:r>
              <a:rPr lang="en-GB" sz="1999" b="1" dirty="0">
                <a:solidFill>
                  <a:srgbClr val="000000"/>
                </a:solidFill>
              </a:rPr>
              <a:t>, Implemented by ECMWF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419" y="6291858"/>
            <a:ext cx="1611319" cy="4832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516" y="6308438"/>
            <a:ext cx="972283" cy="45006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05711" y="3924618"/>
            <a:ext cx="6688538" cy="224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99" dirty="0"/>
              <a:t>Neural Network used to retrieve SMOS L2 SM:</a:t>
            </a:r>
          </a:p>
          <a:p>
            <a:pPr marL="742864" lvl="1" indent="-285664">
              <a:buFontTx/>
              <a:buChar char="-"/>
            </a:pPr>
            <a:r>
              <a:rPr lang="en-GB" sz="1999" dirty="0"/>
              <a:t>Trained on SMOS L2 soil moisture </a:t>
            </a:r>
          </a:p>
          <a:p>
            <a:pPr marL="742864" lvl="1" indent="-285664">
              <a:buFontTx/>
              <a:buChar char="-"/>
            </a:pPr>
            <a:r>
              <a:rPr lang="en-GB" sz="1999" dirty="0"/>
              <a:t>Single hidden layer, 5 neurons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99" dirty="0">
                <a:sym typeface="Wingdings"/>
              </a:rPr>
              <a:t>Product available within 4 hours of sensing time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99" dirty="0"/>
              <a:t>Available in </a:t>
            </a:r>
            <a:r>
              <a:rPr lang="en-GB" sz="1999" dirty="0" err="1"/>
              <a:t>NetCDF</a:t>
            </a:r>
            <a:r>
              <a:rPr lang="en-GB" sz="1999" dirty="0"/>
              <a:t>, since March 2016 on ESA SMOS Online Dissemination service </a:t>
            </a:r>
          </a:p>
          <a:p>
            <a:r>
              <a:rPr lang="en-GB" sz="1999" i="1" dirty="0">
                <a:hlinkClick r:id="rId5"/>
              </a:rPr>
              <a:t>https://smos-ds-02.eo.esa.int/oads/access</a:t>
            </a:r>
            <a:endParaRPr lang="en-GB" sz="1999" dirty="0"/>
          </a:p>
        </p:txBody>
      </p:sp>
      <p:sp>
        <p:nvSpPr>
          <p:cNvPr id="13" name="Rectangle 12"/>
          <p:cNvSpPr/>
          <p:nvPr/>
        </p:nvSpPr>
        <p:spPr>
          <a:xfrm>
            <a:off x="10044211" y="6454867"/>
            <a:ext cx="284441" cy="307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6B3B0B0F-E794-1244-9699-107C60B9C23A}" type="slidenum">
              <a:rPr lang="en-US" sz="1400"/>
              <a:pPr/>
              <a:t>15</a:t>
            </a:fld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799162" y="3621488"/>
            <a:ext cx="3466174" cy="3076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</a:rPr>
              <a:t>Rodriguez-Fernandez et al, HESS 2017</a:t>
            </a:r>
          </a:p>
        </p:txBody>
      </p:sp>
      <p:pic>
        <p:nvPicPr>
          <p:cNvPr id="16" name="Picture 15" descr="A close up of a map&#10;&#10;Description automatically generated">
            <a:extLst>
              <a:ext uri="{FF2B5EF4-FFF2-40B4-BE49-F238E27FC236}">
                <a16:creationId xmlns:a16="http://schemas.microsoft.com/office/drawing/2014/main" id="{6E9AF54F-DFCD-4FB3-83F1-76AB8CC4D9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5336" y="3852601"/>
            <a:ext cx="4714660" cy="282879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2A970A4-59F6-4635-AC88-794867CFE901}"/>
              </a:ext>
            </a:extLst>
          </p:cNvPr>
          <p:cNvSpPr txBox="1"/>
          <p:nvPr/>
        </p:nvSpPr>
        <p:spPr>
          <a:xfrm>
            <a:off x="2211463" y="1240563"/>
            <a:ext cx="2428567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SMOS L1c brightness temperatures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45B14F-1A7B-4B08-9F8B-C1DA47A57D88}"/>
              </a:ext>
            </a:extLst>
          </p:cNvPr>
          <p:cNvSpPr txBox="1"/>
          <p:nvPr/>
        </p:nvSpPr>
        <p:spPr>
          <a:xfrm>
            <a:off x="2211462" y="2084615"/>
            <a:ext cx="2428567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Model soil temperature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6AD0E3F-760F-470C-8A57-B1E2BBC6EC1C}"/>
              </a:ext>
            </a:extLst>
          </p:cNvPr>
          <p:cNvSpPr/>
          <p:nvPr/>
        </p:nvSpPr>
        <p:spPr>
          <a:xfrm>
            <a:off x="5593762" y="1376819"/>
            <a:ext cx="1001302" cy="231681"/>
          </a:xfrm>
          <a:prstGeom prst="ellipse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224B3D-E542-4519-8109-84B6207047BB}"/>
              </a:ext>
            </a:extLst>
          </p:cNvPr>
          <p:cNvSpPr/>
          <p:nvPr/>
        </p:nvSpPr>
        <p:spPr>
          <a:xfrm>
            <a:off x="5593761" y="1771053"/>
            <a:ext cx="1001302" cy="231682"/>
          </a:xfrm>
          <a:prstGeom prst="ellipse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F5D9742-8DE2-43DC-8713-124127E8F4B3}"/>
              </a:ext>
            </a:extLst>
          </p:cNvPr>
          <p:cNvSpPr/>
          <p:nvPr/>
        </p:nvSpPr>
        <p:spPr>
          <a:xfrm>
            <a:off x="5593762" y="2165288"/>
            <a:ext cx="1001302" cy="231681"/>
          </a:xfrm>
          <a:prstGeom prst="ellipse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5CC66C2-ECCA-4FC6-945F-BB48CE81458C}"/>
              </a:ext>
            </a:extLst>
          </p:cNvPr>
          <p:cNvSpPr/>
          <p:nvPr/>
        </p:nvSpPr>
        <p:spPr>
          <a:xfrm>
            <a:off x="5593762" y="2559522"/>
            <a:ext cx="1001302" cy="230657"/>
          </a:xfrm>
          <a:prstGeom prst="ellipse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3A1C9BE-02D2-4A76-B391-7F3F4AC24DE1}"/>
              </a:ext>
            </a:extLst>
          </p:cNvPr>
          <p:cNvSpPr/>
          <p:nvPr/>
        </p:nvSpPr>
        <p:spPr>
          <a:xfrm>
            <a:off x="5593762" y="2952732"/>
            <a:ext cx="1001302" cy="230657"/>
          </a:xfrm>
          <a:prstGeom prst="ellipse">
            <a:avLst/>
          </a:prstGeom>
          <a:solidFill>
            <a:srgbClr val="00CC0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C422A9-D872-4776-AA7D-A61EABE53040}"/>
              </a:ext>
            </a:extLst>
          </p:cNvPr>
          <p:cNvSpPr txBox="1"/>
          <p:nvPr/>
        </p:nvSpPr>
        <p:spPr>
          <a:xfrm>
            <a:off x="7548797" y="2084615"/>
            <a:ext cx="2428567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Soil moisture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BB25C99-E4FF-49E1-A4F3-CDE16CC1648D}"/>
              </a:ext>
            </a:extLst>
          </p:cNvPr>
          <p:cNvSpPr txBox="1"/>
          <p:nvPr/>
        </p:nvSpPr>
        <p:spPr>
          <a:xfrm>
            <a:off x="2417937" y="711298"/>
            <a:ext cx="201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Input layer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398658-9E5E-4487-B69A-BFC1D14D80AD}"/>
              </a:ext>
            </a:extLst>
          </p:cNvPr>
          <p:cNvSpPr txBox="1"/>
          <p:nvPr/>
        </p:nvSpPr>
        <p:spPr>
          <a:xfrm>
            <a:off x="5086605" y="711298"/>
            <a:ext cx="201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Hidden layer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E11919-518E-4BAE-8580-4E89CC7F7C3C}"/>
              </a:ext>
            </a:extLst>
          </p:cNvPr>
          <p:cNvSpPr txBox="1"/>
          <p:nvPr/>
        </p:nvSpPr>
        <p:spPr>
          <a:xfrm>
            <a:off x="7755273" y="706126"/>
            <a:ext cx="201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Output layer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215A113-2845-481F-8D00-FB896848E978}"/>
              </a:ext>
            </a:extLst>
          </p:cNvPr>
          <p:cNvCxnSpPr>
            <a:stCxn id="19" idx="3"/>
            <a:endCxn id="26" idx="2"/>
          </p:cNvCxnSpPr>
          <p:nvPr/>
        </p:nvCxnSpPr>
        <p:spPr>
          <a:xfrm>
            <a:off x="4640030" y="1563729"/>
            <a:ext cx="953732" cy="1504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F70563-03A8-4F04-BC2B-9B9ABC245AE0}"/>
              </a:ext>
            </a:extLst>
          </p:cNvPr>
          <p:cNvCxnSpPr>
            <a:cxnSpLocks/>
            <a:stCxn id="20" idx="3"/>
            <a:endCxn id="26" idx="2"/>
          </p:cNvCxnSpPr>
          <p:nvPr/>
        </p:nvCxnSpPr>
        <p:spPr>
          <a:xfrm>
            <a:off x="4640029" y="2407781"/>
            <a:ext cx="953733" cy="6602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736A36A-2EDF-42B4-9B57-7847EAC420D2}"/>
              </a:ext>
            </a:extLst>
          </p:cNvPr>
          <p:cNvCxnSpPr>
            <a:cxnSpLocks/>
            <a:stCxn id="20" idx="3"/>
            <a:endCxn id="25" idx="2"/>
          </p:cNvCxnSpPr>
          <p:nvPr/>
        </p:nvCxnSpPr>
        <p:spPr>
          <a:xfrm>
            <a:off x="4640029" y="2407781"/>
            <a:ext cx="953733" cy="2670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A827068-D7C8-45CF-9795-19B11EE787A7}"/>
              </a:ext>
            </a:extLst>
          </p:cNvPr>
          <p:cNvCxnSpPr>
            <a:cxnSpLocks/>
            <a:stCxn id="20" idx="3"/>
            <a:endCxn id="24" idx="2"/>
          </p:cNvCxnSpPr>
          <p:nvPr/>
        </p:nvCxnSpPr>
        <p:spPr>
          <a:xfrm flipV="1">
            <a:off x="4640029" y="2281129"/>
            <a:ext cx="953733" cy="1266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7E8E97E-069D-4116-A6B0-7500EA475D91}"/>
              </a:ext>
            </a:extLst>
          </p:cNvPr>
          <p:cNvCxnSpPr>
            <a:cxnSpLocks/>
            <a:stCxn id="20" idx="3"/>
            <a:endCxn id="23" idx="2"/>
          </p:cNvCxnSpPr>
          <p:nvPr/>
        </p:nvCxnSpPr>
        <p:spPr>
          <a:xfrm flipV="1">
            <a:off x="4640029" y="1886894"/>
            <a:ext cx="953732" cy="5208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D784188-4894-4881-B9C4-7F90FCF41A80}"/>
              </a:ext>
            </a:extLst>
          </p:cNvPr>
          <p:cNvCxnSpPr>
            <a:cxnSpLocks/>
            <a:stCxn id="20" idx="3"/>
            <a:endCxn id="22" idx="2"/>
          </p:cNvCxnSpPr>
          <p:nvPr/>
        </p:nvCxnSpPr>
        <p:spPr>
          <a:xfrm flipV="1">
            <a:off x="4640029" y="1492660"/>
            <a:ext cx="953733" cy="9151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B8F766A-70E1-4929-9727-7517450F0D1D}"/>
              </a:ext>
            </a:extLst>
          </p:cNvPr>
          <p:cNvCxnSpPr>
            <a:cxnSpLocks/>
            <a:stCxn id="19" idx="3"/>
            <a:endCxn id="24" idx="2"/>
          </p:cNvCxnSpPr>
          <p:nvPr/>
        </p:nvCxnSpPr>
        <p:spPr>
          <a:xfrm>
            <a:off x="4640030" y="1563729"/>
            <a:ext cx="953732" cy="717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BD32466-69C4-4C4E-A3E2-750A12BEEF8D}"/>
              </a:ext>
            </a:extLst>
          </p:cNvPr>
          <p:cNvCxnSpPr>
            <a:cxnSpLocks/>
            <a:stCxn id="19" idx="3"/>
            <a:endCxn id="23" idx="2"/>
          </p:cNvCxnSpPr>
          <p:nvPr/>
        </p:nvCxnSpPr>
        <p:spPr>
          <a:xfrm>
            <a:off x="4640030" y="1563729"/>
            <a:ext cx="953731" cy="3231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069F2B4-AC16-4E77-99A8-04F8A6113A72}"/>
              </a:ext>
            </a:extLst>
          </p:cNvPr>
          <p:cNvCxnSpPr>
            <a:cxnSpLocks/>
            <a:stCxn id="19" idx="3"/>
            <a:endCxn id="22" idx="2"/>
          </p:cNvCxnSpPr>
          <p:nvPr/>
        </p:nvCxnSpPr>
        <p:spPr>
          <a:xfrm flipV="1">
            <a:off x="4640030" y="1492660"/>
            <a:ext cx="953732" cy="710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E352E09-83CF-4842-AF9D-785FBDCCD103}"/>
              </a:ext>
            </a:extLst>
          </p:cNvPr>
          <p:cNvCxnSpPr>
            <a:cxnSpLocks/>
            <a:stCxn id="19" idx="3"/>
            <a:endCxn id="25" idx="2"/>
          </p:cNvCxnSpPr>
          <p:nvPr/>
        </p:nvCxnSpPr>
        <p:spPr>
          <a:xfrm>
            <a:off x="4640030" y="1563729"/>
            <a:ext cx="953732" cy="11111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F178401-2666-4593-A1C8-93C2C57CB16B}"/>
              </a:ext>
            </a:extLst>
          </p:cNvPr>
          <p:cNvCxnSpPr>
            <a:cxnSpLocks/>
            <a:stCxn id="22" idx="6"/>
            <a:endCxn id="27" idx="1"/>
          </p:cNvCxnSpPr>
          <p:nvPr/>
        </p:nvCxnSpPr>
        <p:spPr>
          <a:xfrm>
            <a:off x="6595064" y="1492660"/>
            <a:ext cx="953733" cy="776621"/>
          </a:xfrm>
          <a:prstGeom prst="straightConnector1">
            <a:avLst/>
          </a:prstGeom>
          <a:ln>
            <a:solidFill>
              <a:srgbClr val="00CC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60C027F-A520-4529-96B0-D36DED68FEBB}"/>
              </a:ext>
            </a:extLst>
          </p:cNvPr>
          <p:cNvCxnSpPr>
            <a:cxnSpLocks/>
            <a:stCxn id="23" idx="6"/>
            <a:endCxn id="27" idx="1"/>
          </p:cNvCxnSpPr>
          <p:nvPr/>
        </p:nvCxnSpPr>
        <p:spPr>
          <a:xfrm>
            <a:off x="6595063" y="1886894"/>
            <a:ext cx="953734" cy="382387"/>
          </a:xfrm>
          <a:prstGeom prst="straightConnector1">
            <a:avLst/>
          </a:prstGeom>
          <a:ln>
            <a:solidFill>
              <a:srgbClr val="00CC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F397F20-39C9-4FEC-93B1-F9191A5D34BA}"/>
              </a:ext>
            </a:extLst>
          </p:cNvPr>
          <p:cNvCxnSpPr>
            <a:cxnSpLocks/>
            <a:stCxn id="24" idx="6"/>
            <a:endCxn id="27" idx="1"/>
          </p:cNvCxnSpPr>
          <p:nvPr/>
        </p:nvCxnSpPr>
        <p:spPr>
          <a:xfrm flipV="1">
            <a:off x="6595064" y="2269281"/>
            <a:ext cx="953733" cy="11848"/>
          </a:xfrm>
          <a:prstGeom prst="straightConnector1">
            <a:avLst/>
          </a:prstGeom>
          <a:ln>
            <a:solidFill>
              <a:srgbClr val="00CC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0009E37-2E96-4CE2-A22C-D00E51C62886}"/>
              </a:ext>
            </a:extLst>
          </p:cNvPr>
          <p:cNvCxnSpPr>
            <a:cxnSpLocks/>
            <a:stCxn id="26" idx="6"/>
            <a:endCxn id="27" idx="1"/>
          </p:cNvCxnSpPr>
          <p:nvPr/>
        </p:nvCxnSpPr>
        <p:spPr>
          <a:xfrm flipV="1">
            <a:off x="6595064" y="2269281"/>
            <a:ext cx="953733" cy="798780"/>
          </a:xfrm>
          <a:prstGeom prst="straightConnector1">
            <a:avLst/>
          </a:prstGeom>
          <a:ln>
            <a:solidFill>
              <a:srgbClr val="00CC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B285334-3A35-4B89-B58A-2C687C0739AE}"/>
              </a:ext>
            </a:extLst>
          </p:cNvPr>
          <p:cNvCxnSpPr>
            <a:cxnSpLocks/>
            <a:stCxn id="25" idx="6"/>
            <a:endCxn id="27" idx="1"/>
          </p:cNvCxnSpPr>
          <p:nvPr/>
        </p:nvCxnSpPr>
        <p:spPr>
          <a:xfrm flipV="1">
            <a:off x="6595064" y="2269281"/>
            <a:ext cx="953733" cy="405570"/>
          </a:xfrm>
          <a:prstGeom prst="straightConnector1">
            <a:avLst/>
          </a:prstGeom>
          <a:ln>
            <a:solidFill>
              <a:srgbClr val="00CC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Slide Number Placeholder 1">
            <a:extLst>
              <a:ext uri="{FF2B5EF4-FFF2-40B4-BE49-F238E27FC236}">
                <a16:creationId xmlns:a16="http://schemas.microsoft.com/office/drawing/2014/main" id="{F0FBF5EA-94BF-4382-9E72-F0A17BE0FD8C}"/>
              </a:ext>
            </a:extLst>
          </p:cNvPr>
          <p:cNvSpPr txBox="1">
            <a:spLocks/>
          </p:cNvSpPr>
          <p:nvPr/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FC14B-A4BD-43E2-B801-DD311E2D52F1}"/>
              </a:ext>
            </a:extLst>
          </p:cNvPr>
          <p:cNvSpPr txBox="1"/>
          <p:nvPr/>
        </p:nvSpPr>
        <p:spPr>
          <a:xfrm>
            <a:off x="9465795" y="2968608"/>
            <a:ext cx="216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Weston et al., 2020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1865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0A8BD4-C981-45F6-80E0-23590119C499}"/>
              </a:ext>
            </a:extLst>
          </p:cNvPr>
          <p:cNvSpPr txBox="1"/>
          <p:nvPr/>
        </p:nvSpPr>
        <p:spPr>
          <a:xfrm>
            <a:off x="276190" y="1023940"/>
            <a:ext cx="6178353" cy="923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9" dirty="0"/>
              <a:t>Impact of:</a:t>
            </a:r>
          </a:p>
          <a:p>
            <a:pPr marL="285664" indent="-285664">
              <a:buFontTx/>
              <a:buChar char="-"/>
            </a:pPr>
            <a:r>
              <a:rPr lang="en-GB" sz="1799" dirty="0"/>
              <a:t>Use the Ensemble Data Assimilation (EDA) in the SEKF</a:t>
            </a:r>
          </a:p>
          <a:p>
            <a:pPr marL="285664" indent="-285664">
              <a:buFontTx/>
              <a:buChar char="-"/>
            </a:pPr>
            <a:r>
              <a:rPr lang="en-GB" sz="1799" dirty="0"/>
              <a:t>SMOS neural network soil moisture assimilation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66B78D-DF6D-4E71-BE22-CD8B3F9962F2}"/>
              </a:ext>
            </a:extLst>
          </p:cNvPr>
          <p:cNvSpPr txBox="1"/>
          <p:nvPr/>
        </p:nvSpPr>
        <p:spPr>
          <a:xfrm>
            <a:off x="6615525" y="580580"/>
            <a:ext cx="5296201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9" dirty="0"/>
              <a:t>Reduction of the SEKF CPU cost by a factor ~3.6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3338054-DE36-4332-8EC0-0ADEC11DDDC2}"/>
              </a:ext>
            </a:extLst>
          </p:cNvPr>
          <p:cNvGraphicFramePr>
            <a:graphicFrameLocks noGrp="1"/>
          </p:cNvGraphicFramePr>
          <p:nvPr/>
        </p:nvGraphicFramePr>
        <p:xfrm>
          <a:off x="6374753" y="1086423"/>
          <a:ext cx="5814073" cy="101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695">
                  <a:extLst>
                    <a:ext uri="{9D8B030D-6E8A-4147-A177-3AD203B41FA5}">
                      <a16:colId xmlns:a16="http://schemas.microsoft.com/office/drawing/2014/main" val="2666137120"/>
                    </a:ext>
                  </a:extLst>
                </a:gridCol>
                <a:gridCol w="2269853">
                  <a:extLst>
                    <a:ext uri="{9D8B030D-6E8A-4147-A177-3AD203B41FA5}">
                      <a16:colId xmlns:a16="http://schemas.microsoft.com/office/drawing/2014/main" val="63604888"/>
                    </a:ext>
                  </a:extLst>
                </a:gridCol>
                <a:gridCol w="1168762">
                  <a:extLst>
                    <a:ext uri="{9D8B030D-6E8A-4147-A177-3AD203B41FA5}">
                      <a16:colId xmlns:a16="http://schemas.microsoft.com/office/drawing/2014/main" val="3877075759"/>
                    </a:ext>
                  </a:extLst>
                </a:gridCol>
                <a:gridCol w="1168763">
                  <a:extLst>
                    <a:ext uri="{9D8B030D-6E8A-4147-A177-3AD203B41FA5}">
                      <a16:colId xmlns:a16="http://schemas.microsoft.com/office/drawing/2014/main" val="3066103271"/>
                    </a:ext>
                  </a:extLst>
                </a:gridCol>
              </a:tblGrid>
              <a:tr h="37074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/>
                        <a:t>Resol</a:t>
                      </a:r>
                      <a:r>
                        <a:rPr lang="en-GB" sz="1800" dirty="0"/>
                        <a:t>.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NPES*THREADS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45r1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46r1</a:t>
                      </a: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826982427"/>
                  </a:ext>
                </a:extLst>
              </a:tr>
              <a:tr h="63991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/>
                        <a:t>Tco</a:t>
                      </a:r>
                      <a:r>
                        <a:rPr lang="en-GB" sz="1800" dirty="0"/>
                        <a:t> 1279</a:t>
                      </a:r>
                    </a:p>
                    <a:p>
                      <a:pPr algn="ctr"/>
                      <a:r>
                        <a:rPr lang="en-GB" sz="1800" dirty="0"/>
                        <a:t>(9km)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300*9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1580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435</a:t>
                      </a: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357508941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E1EFDE3-17A0-4E53-8C4B-F4447C9D6A0D}"/>
              </a:ext>
            </a:extLst>
          </p:cNvPr>
          <p:cNvSpPr txBox="1"/>
          <p:nvPr/>
        </p:nvSpPr>
        <p:spPr>
          <a:xfrm>
            <a:off x="8195594" y="5030102"/>
            <a:ext cx="3318408" cy="646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799" dirty="0"/>
              <a:t>Different Jacobians tapering coefficients at depth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E2E1FC-8823-433A-8A83-1131846E9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474" y="2441480"/>
            <a:ext cx="6509351" cy="34486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55349" y="4867961"/>
            <a:ext cx="3518061" cy="1692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799" dirty="0"/>
              <a:t>Ensemble and SMOS DA impact</a:t>
            </a:r>
          </a:p>
          <a:p>
            <a:r>
              <a:rPr lang="en-US" sz="1799" dirty="0">
                <a:solidFill>
                  <a:srgbClr val="FF0000"/>
                </a:solidFill>
              </a:rPr>
              <a:t>SMOS DA impact</a:t>
            </a:r>
          </a:p>
          <a:p>
            <a:endParaRPr lang="en-US" sz="1799" dirty="0">
              <a:solidFill>
                <a:srgbClr val="FF0000"/>
              </a:solidFill>
            </a:endParaRPr>
          </a:p>
          <a:p>
            <a:endParaRPr lang="en-US" sz="1799" dirty="0">
              <a:solidFill>
                <a:srgbClr val="FF0000"/>
              </a:solidFill>
            </a:endParaRPr>
          </a:p>
          <a:p>
            <a:endParaRPr lang="en-US" sz="1799" dirty="0">
              <a:solidFill>
                <a:srgbClr val="FF0000"/>
              </a:solidFill>
            </a:endParaRPr>
          </a:p>
          <a:p>
            <a:r>
              <a:rPr lang="en-US" sz="1400" dirty="0"/>
              <a:t>(CTRL has no Ensemble and no SMOS)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D637DB-7EAF-4339-8F16-A80539C032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480" r="5118"/>
          <a:stretch/>
        </p:blipFill>
        <p:spPr>
          <a:xfrm>
            <a:off x="217061" y="2354909"/>
            <a:ext cx="5670541" cy="32748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6C43D2C-6C4D-4F43-998A-A3127DA41796}"/>
              </a:ext>
            </a:extLst>
          </p:cNvPr>
          <p:cNvSpPr txBox="1"/>
          <p:nvPr/>
        </p:nvSpPr>
        <p:spPr>
          <a:xfrm>
            <a:off x="1424931" y="5595224"/>
            <a:ext cx="3338506" cy="645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99" dirty="0"/>
              <a:t>SMOS innovation (</a:t>
            </a:r>
            <a:r>
              <a:rPr lang="en-GB" sz="1799" dirty="0" err="1"/>
              <a:t>obs</a:t>
            </a:r>
            <a:r>
              <a:rPr lang="en-GB" sz="1799" dirty="0"/>
              <a:t>-model) </a:t>
            </a:r>
          </a:p>
          <a:p>
            <a:pPr algn="ctr"/>
            <a:r>
              <a:rPr lang="en-GB" sz="1799" dirty="0"/>
              <a:t>01 August 2017 (m3/m3)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9083" y="5838126"/>
            <a:ext cx="5902642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Atmospheric forecasts impact (T2m) compared to CTRL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E18B08-717C-4946-8836-98CA1ACCD415}"/>
              </a:ext>
            </a:extLst>
          </p:cNvPr>
          <p:cNvSpPr/>
          <p:nvPr/>
        </p:nvSpPr>
        <p:spPr>
          <a:xfrm>
            <a:off x="9173169" y="5407228"/>
            <a:ext cx="2861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de Rosnay et al, ESA_LPS 2019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508B19C4-758D-4BAB-B0B0-A21195B21A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FA31D32A-4986-4C51-9EB6-E9D033558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656"/>
            <a:ext cx="10950898" cy="525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77" tIns="46788" rIns="89977" bIns="46788">
            <a:spAutoFit/>
          </a:bodyPr>
          <a:lstStyle/>
          <a:p>
            <a:pPr algn="ctr">
              <a:tabLst>
                <a:tab pos="0" algn="l"/>
                <a:tab pos="447541" algn="l"/>
                <a:tab pos="896669" algn="l"/>
                <a:tab pos="1345796" algn="l"/>
                <a:tab pos="1794924" algn="l"/>
                <a:tab pos="2244052" algn="l"/>
                <a:tab pos="2693180" algn="l"/>
                <a:tab pos="3142307" algn="l"/>
                <a:tab pos="3591435" algn="l"/>
                <a:tab pos="4040562" algn="l"/>
                <a:tab pos="4489691" algn="l"/>
                <a:tab pos="4938818" algn="l"/>
                <a:tab pos="5387946" algn="l"/>
                <a:tab pos="5837073" algn="l"/>
                <a:tab pos="6286202" algn="l"/>
                <a:tab pos="6735329" algn="l"/>
                <a:tab pos="7184457" algn="l"/>
                <a:tab pos="7633584" algn="l"/>
                <a:tab pos="8082712" algn="l"/>
                <a:tab pos="8531840" algn="l"/>
                <a:tab pos="8980968" algn="l"/>
              </a:tabLst>
            </a:pPr>
            <a:r>
              <a:rPr lang="en-GB" sz="2799" b="1" dirty="0">
                <a:solidFill>
                  <a:srgbClr val="0768B9"/>
                </a:solidFill>
                <a:latin typeface="Arial" pitchFamily="34" charset="0"/>
              </a:rPr>
              <a:t> </a:t>
            </a:r>
            <a:r>
              <a:rPr lang="en-GB" sz="2400" b="1" dirty="0">
                <a:solidFill>
                  <a:srgbClr val="064E83"/>
                </a:solidFill>
                <a:latin typeface="+mj-lt"/>
                <a:ea typeface="+mj-ea"/>
                <a:cs typeface="+mj-cs"/>
              </a:rPr>
              <a:t>SMOS Neural Network in the IFS and Ensemble SEKF approach</a:t>
            </a:r>
          </a:p>
        </p:txBody>
      </p:sp>
    </p:spTree>
    <p:extLst>
      <p:ext uri="{BB962C8B-B14F-4D97-AF65-F5344CB8AC3E}">
        <p14:creationId xmlns:p14="http://schemas.microsoft.com/office/powerpoint/2010/main" val="967409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C6A200F-1C69-4BA5-8AA0-B54B3E3A7009}"/>
              </a:ext>
            </a:extLst>
          </p:cNvPr>
          <p:cNvSpPr txBox="1"/>
          <p:nvPr/>
        </p:nvSpPr>
        <p:spPr>
          <a:xfrm>
            <a:off x="204852" y="85435"/>
            <a:ext cx="7127272" cy="8307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99" b="1" dirty="0">
                <a:solidFill>
                  <a:srgbClr val="376092"/>
                </a:solidFill>
              </a:rPr>
              <a:t>Atmospheric impact: fit to aircraft observations</a:t>
            </a:r>
          </a:p>
          <a:p>
            <a:endParaRPr lang="en-GB" sz="2399" dirty="0">
              <a:solidFill>
                <a:srgbClr val="376092"/>
              </a:solidFill>
            </a:endParaRPr>
          </a:p>
        </p:txBody>
      </p:sp>
      <p:pic>
        <p:nvPicPr>
          <p:cNvPr id="3" name="Picture 2" descr="gx62_gykk_gykr_obstat_norm_aircraftq_nhemi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7" t="9465" b="13169"/>
          <a:stretch/>
        </p:blipFill>
        <p:spPr>
          <a:xfrm>
            <a:off x="943224" y="1403629"/>
            <a:ext cx="4062942" cy="45289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04367" y="1078897"/>
            <a:ext cx="3018991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Aircraft humidity (JJA 2017)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04995" y="2498170"/>
            <a:ext cx="2883372" cy="292183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799" dirty="0">
                <a:solidFill>
                  <a:srgbClr val="FF0000"/>
                </a:solidFill>
              </a:rPr>
              <a:t>SMOS </a:t>
            </a:r>
            <a:r>
              <a:rPr lang="en-GB" sz="1799" dirty="0">
                <a:solidFill>
                  <a:srgbClr val="FF0000"/>
                </a:solidFill>
              </a:rPr>
              <a:t>impact </a:t>
            </a:r>
            <a:endParaRPr lang="en-US" sz="1799" dirty="0">
              <a:solidFill>
                <a:srgbClr val="FF0000"/>
              </a:solidFill>
            </a:endParaRPr>
          </a:p>
          <a:p>
            <a:r>
              <a:rPr lang="en-US" sz="1799" dirty="0"/>
              <a:t>EDASEKF+SMOS impact </a:t>
            </a:r>
          </a:p>
          <a:p>
            <a:endParaRPr lang="en-US" sz="1799" dirty="0">
              <a:solidFill>
                <a:srgbClr val="FF0000"/>
              </a:solidFill>
            </a:endParaRPr>
          </a:p>
          <a:p>
            <a:endParaRPr lang="en-US" sz="1799" dirty="0">
              <a:solidFill>
                <a:srgbClr val="FF0000"/>
              </a:solidFill>
            </a:endParaRPr>
          </a:p>
          <a:p>
            <a:endParaRPr lang="en-US" sz="1799" dirty="0">
              <a:solidFill>
                <a:srgbClr val="FF0000"/>
              </a:solidFill>
            </a:endParaRPr>
          </a:p>
          <a:p>
            <a:endParaRPr lang="en-US" sz="1799" dirty="0">
              <a:solidFill>
                <a:srgbClr val="FF0000"/>
              </a:solidFill>
            </a:endParaRPr>
          </a:p>
          <a:p>
            <a:endParaRPr lang="en-US" sz="1799" dirty="0">
              <a:solidFill>
                <a:srgbClr val="FF0000"/>
              </a:solidFill>
            </a:endParaRPr>
          </a:p>
          <a:p>
            <a:r>
              <a:rPr lang="en-US" sz="1999" dirty="0"/>
              <a:t>Improved fit </a:t>
            </a:r>
          </a:p>
          <a:p>
            <a:r>
              <a:rPr lang="en-US" sz="1999" dirty="0"/>
              <a:t>low troposphere</a:t>
            </a:r>
          </a:p>
          <a:p>
            <a:endParaRPr lang="en-US" sz="1799" dirty="0"/>
          </a:p>
        </p:txBody>
      </p:sp>
      <p:pic>
        <p:nvPicPr>
          <p:cNvPr id="6" name="Picture 5" descr="gx62_gykk_gykr_obstat_norm_aircraftt_nhemi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38" t="9904" r="-158" b="12729"/>
          <a:stretch/>
        </p:blipFill>
        <p:spPr>
          <a:xfrm>
            <a:off x="8177645" y="1391417"/>
            <a:ext cx="4011179" cy="4566042"/>
          </a:xfrm>
          <a:prstGeom prst="rect">
            <a:avLst/>
          </a:prstGeom>
        </p:spPr>
      </p:pic>
      <p:pic>
        <p:nvPicPr>
          <p:cNvPr id="14" name="Picture 13" descr="gx62_gykk_gykr_obstat_norm_aircraftq_nhemi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9872" r="88382" b="19037"/>
          <a:stretch/>
        </p:blipFill>
        <p:spPr>
          <a:xfrm>
            <a:off x="322497" y="1418233"/>
            <a:ext cx="919803" cy="416169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213381" y="1042121"/>
            <a:ext cx="3403911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Aircraft temperature (JJA 2017)</a:t>
            </a:r>
          </a:p>
        </p:txBody>
      </p:sp>
      <p:sp>
        <p:nvSpPr>
          <p:cNvPr id="11" name="Oval 10"/>
          <p:cNvSpPr/>
          <p:nvPr/>
        </p:nvSpPr>
        <p:spPr>
          <a:xfrm>
            <a:off x="8626793" y="3540848"/>
            <a:ext cx="1912280" cy="2053533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Oval 11"/>
          <p:cNvSpPr/>
          <p:nvPr/>
        </p:nvSpPr>
        <p:spPr>
          <a:xfrm>
            <a:off x="1349476" y="3442396"/>
            <a:ext cx="1912280" cy="2053533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EB9B2F8B-CFA3-4BED-ACB7-3E9B760D23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166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80A488-7A0C-4128-AA98-D4571C1758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BFB9FC-2F43-499B-9CB8-29308AF86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020" y="100747"/>
            <a:ext cx="11258783" cy="70814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3200" b="1" dirty="0"/>
              <a:t>Toward assimilation of </a:t>
            </a:r>
            <a:br>
              <a:rPr lang="en-GB" sz="3200" b="1" dirty="0"/>
            </a:br>
            <a:r>
              <a:rPr lang="en-GB" sz="3200" b="1" dirty="0"/>
              <a:t>surface-sensitive satellite data over land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8FA9A38-D0DC-4EDB-8926-F21102B8F70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7624" y="1173251"/>
            <a:ext cx="11851200" cy="1453674"/>
          </a:xfrm>
        </p:spPr>
        <p:txBody>
          <a:bodyPr/>
          <a:lstStyle/>
          <a:p>
            <a:pPr marL="3600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200" dirty="0"/>
              <a:t>- New interface between CMEM and RTTOV, processing of surface sensitive observations through the all-sky code path. </a:t>
            </a:r>
          </a:p>
          <a:p>
            <a:pPr marL="3600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200" dirty="0"/>
              <a:t>- Implementation of multi-layer snow radiative transfer scheme in CMEM (complementarity with multi-layer snow pack model from </a:t>
            </a:r>
            <a:r>
              <a:rPr lang="en-GB" sz="2200" dirty="0" err="1"/>
              <a:t>Arduini</a:t>
            </a:r>
            <a:r>
              <a:rPr lang="en-GB" sz="2200" dirty="0"/>
              <a:t> et al., JAMES, 2019)</a:t>
            </a:r>
          </a:p>
          <a:p>
            <a:pPr marL="360000" lvl="1" indent="0">
              <a:lnSpc>
                <a:spcPct val="150000"/>
              </a:lnSpc>
              <a:spcBef>
                <a:spcPts val="0"/>
              </a:spcBef>
              <a:buNone/>
            </a:pPr>
            <a:endParaRPr lang="en-GB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890082-EA60-4507-A383-B70399E0D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24" y="3295805"/>
            <a:ext cx="10944664" cy="27948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A55ECB6-3702-4F6F-A489-BA8C725F0945}"/>
              </a:ext>
            </a:extLst>
          </p:cNvPr>
          <p:cNvSpPr txBox="1"/>
          <p:nvPr/>
        </p:nvSpPr>
        <p:spPr>
          <a:xfrm>
            <a:off x="10103957" y="6164079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ECMWF, JMA</a:t>
            </a:r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662B2A-AB45-473E-AB9A-40F29D11C8C7}"/>
              </a:ext>
            </a:extLst>
          </p:cNvPr>
          <p:cNvSpPr/>
          <p:nvPr/>
        </p:nvSpPr>
        <p:spPr>
          <a:xfrm>
            <a:off x="4591679" y="6538557"/>
            <a:ext cx="6092825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400" i="1" dirty="0" err="1">
                <a:solidFill>
                  <a:srgbClr val="222222"/>
                </a:solidFill>
                <a:latin typeface="Arial" panose="020B0604020202020204" pitchFamily="34" charset="0"/>
              </a:rPr>
              <a:t>Remote</a:t>
            </a:r>
            <a:r>
              <a:rPr lang="fr-FR" sz="1400" i="1" dirty="0">
                <a:solidFill>
                  <a:srgbClr val="222222"/>
                </a:solidFill>
                <a:latin typeface="Arial" panose="020B0604020202020204" pitchFamily="34" charset="0"/>
              </a:rPr>
              <a:t> Sens.</a:t>
            </a:r>
            <a:r>
              <a:rPr lang="fr-FR" sz="14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fr-FR" sz="1400" b="1" dirty="0">
                <a:solidFill>
                  <a:srgbClr val="222222"/>
                </a:solidFill>
                <a:latin typeface="Arial" panose="020B0604020202020204" pitchFamily="34" charset="0"/>
              </a:rPr>
              <a:t>2020</a:t>
            </a:r>
            <a:r>
              <a:rPr lang="fr-FR" sz="1400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fr-FR" sz="1400" i="1" dirty="0">
                <a:solidFill>
                  <a:srgbClr val="222222"/>
                </a:solidFill>
                <a:latin typeface="Arial" panose="020B0604020202020204" pitchFamily="34" charset="0"/>
              </a:rPr>
              <a:t>12</a:t>
            </a:r>
            <a:r>
              <a:rPr lang="fr-FR" sz="1400" dirty="0">
                <a:solidFill>
                  <a:srgbClr val="222222"/>
                </a:solidFill>
                <a:latin typeface="Arial" panose="020B0604020202020204" pitchFamily="34" charset="0"/>
              </a:rPr>
              <a:t>(18), 2946; </a:t>
            </a:r>
            <a:r>
              <a:rPr lang="fr-FR" sz="1400" b="1" dirty="0">
                <a:latin typeface="Arial" panose="020B0604020202020204" pitchFamily="34" charset="0"/>
                <a:hlinkClick r:id="rId3"/>
              </a:rPr>
              <a:t>https://doi.org/10.3390/rs12182946</a:t>
            </a:r>
            <a:endParaRPr lang="fr-FR" sz="1400" dirty="0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8A8AA71F-90D3-484F-A5A8-DA189F516ADF}"/>
              </a:ext>
            </a:extLst>
          </p:cNvPr>
          <p:cNvSpPr txBox="1">
            <a:spLocks/>
          </p:cNvSpPr>
          <p:nvPr/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8523CA-B60F-4073-8D84-9A5B36A921AB}"/>
              </a:ext>
            </a:extLst>
          </p:cNvPr>
          <p:cNvSpPr txBox="1"/>
          <p:nvPr/>
        </p:nvSpPr>
        <p:spPr>
          <a:xfrm>
            <a:off x="3038155" y="650980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Hirahara et al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81C7D0-85B6-48DB-B7B4-89F5C4F32E6A}"/>
              </a:ext>
            </a:extLst>
          </p:cNvPr>
          <p:cNvSpPr txBox="1"/>
          <p:nvPr/>
        </p:nvSpPr>
        <p:spPr>
          <a:xfrm>
            <a:off x="11021096" y="3985953"/>
            <a:ext cx="12227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GB" sz="1200" dirty="0"/>
              <a:t>AMSR2</a:t>
            </a:r>
          </a:p>
          <a:p>
            <a:pPr>
              <a:lnSpc>
                <a:spcPts val="1200"/>
              </a:lnSpc>
            </a:pPr>
            <a:r>
              <a:rPr lang="en-GB" sz="1200" dirty="0"/>
              <a:t>RTTOV</a:t>
            </a:r>
          </a:p>
          <a:p>
            <a:pPr>
              <a:lnSpc>
                <a:spcPts val="1200"/>
              </a:lnSpc>
            </a:pPr>
            <a:r>
              <a:rPr lang="en-GB" sz="1200" dirty="0"/>
              <a:t>CMEM-RTTOV</a:t>
            </a:r>
            <a:endParaRPr lang="fr-FR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DEB9DD-309D-4C83-B4C2-1BBF517D5978}"/>
              </a:ext>
            </a:extLst>
          </p:cNvPr>
          <p:cNvSpPr/>
          <p:nvPr/>
        </p:nvSpPr>
        <p:spPr>
          <a:xfrm>
            <a:off x="9607385" y="4030197"/>
            <a:ext cx="1222707" cy="55399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90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44211" y="6454867"/>
            <a:ext cx="384365" cy="307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6B3B0B0F-E794-1244-9699-107C60B9C23A}" type="slidenum">
              <a:rPr lang="en-US" sz="1400"/>
              <a:pPr/>
              <a:t>19</a:t>
            </a:fld>
            <a:endParaRPr lang="en-US" sz="1400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27881" y="220969"/>
            <a:ext cx="10890288" cy="50906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99" b="1" dirty="0">
                <a:solidFill>
                  <a:srgbClr val="376092"/>
                </a:solidFill>
              </a:rPr>
              <a:t>Summary and outlook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238370" y="1104213"/>
            <a:ext cx="11722572" cy="464957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199" dirty="0">
                <a:solidFill>
                  <a:schemeClr val="tx1"/>
                </a:solidFill>
              </a:rPr>
              <a:t>- ECMWF land data assimilation: combine OI, and EDA-SEKF</a:t>
            </a:r>
          </a:p>
          <a:p>
            <a:pPr>
              <a:lnSpc>
                <a:spcPct val="150000"/>
              </a:lnSpc>
            </a:pPr>
            <a:r>
              <a:rPr lang="en-US" sz="2199" dirty="0">
                <a:solidFill>
                  <a:schemeClr val="tx1"/>
                </a:solidFill>
              </a:rPr>
              <a:t>- Satellite data used operationally: SMOS, ASCAT, IMS</a:t>
            </a:r>
          </a:p>
          <a:p>
            <a:pPr>
              <a:lnSpc>
                <a:spcPct val="150000"/>
              </a:lnSpc>
            </a:pPr>
            <a:r>
              <a:rPr lang="en-US" sz="2199" dirty="0">
                <a:solidFill>
                  <a:schemeClr val="tx1"/>
                </a:solidFill>
              </a:rPr>
              <a:t>- Coupling developments: EDA-SEKF, multi-layer snow MW observation operator, coupling with hydrology, future outer-loop coupling </a:t>
            </a:r>
            <a:r>
              <a:rPr lang="en-US" sz="2199" dirty="0">
                <a:solidFill>
                  <a:schemeClr val="tx1"/>
                </a:solidFill>
                <a:sym typeface="Wingdings" panose="05000000000000000000" pitchFamily="2" charset="2"/>
              </a:rPr>
              <a:t> consistent with ocean coupling</a:t>
            </a:r>
          </a:p>
          <a:p>
            <a:pPr>
              <a:lnSpc>
                <a:spcPct val="150000"/>
              </a:lnSpc>
            </a:pPr>
            <a:r>
              <a:rPr lang="en-US" sz="2199" dirty="0">
                <a:solidFill>
                  <a:schemeClr val="tx1"/>
                </a:solidFill>
                <a:sym typeface="Wingdings" panose="05000000000000000000" pitchFamily="2" charset="2"/>
              </a:rPr>
              <a:t>- Continuous integration of reanalysis capabilities  preparation of ERA6 and ERA6Land</a:t>
            </a:r>
            <a:endParaRPr lang="en-US" sz="2199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199" dirty="0">
                <a:solidFill>
                  <a:schemeClr val="tx1"/>
                </a:solidFill>
              </a:rPr>
              <a:t>- </a:t>
            </a:r>
            <a:r>
              <a:rPr lang="en-US" sz="2199" dirty="0" err="1">
                <a:solidFill>
                  <a:schemeClr val="tx1"/>
                </a:solidFill>
              </a:rPr>
              <a:t>Obs</a:t>
            </a:r>
            <a:r>
              <a:rPr lang="en-US" sz="2199" dirty="0">
                <a:solidFill>
                  <a:schemeClr val="tx1"/>
                </a:solidFill>
              </a:rPr>
              <a:t> usage plans: near future SMAP data, VOD assimilation, LST</a:t>
            </a:r>
          </a:p>
          <a:p>
            <a:pPr>
              <a:lnSpc>
                <a:spcPct val="150000"/>
              </a:lnSpc>
            </a:pPr>
            <a:r>
              <a:rPr lang="en-US" sz="2199" dirty="0">
                <a:solidFill>
                  <a:schemeClr val="tx1"/>
                </a:solidFill>
              </a:rPr>
              <a:t>- Ongoing developments: soil temperature and snow in the SEKF</a:t>
            </a:r>
          </a:p>
          <a:p>
            <a:pPr>
              <a:lnSpc>
                <a:spcPct val="150000"/>
              </a:lnSpc>
            </a:pPr>
            <a:r>
              <a:rPr lang="en-US" sz="2199" dirty="0">
                <a:solidFill>
                  <a:schemeClr val="tx1"/>
                </a:solidFill>
              </a:rPr>
              <a:t>- Work on surface mapping (</a:t>
            </a:r>
            <a:r>
              <a:rPr lang="en-US" sz="2199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199" dirty="0">
                <a:solidFill>
                  <a:schemeClr val="tx1"/>
                </a:solidFill>
              </a:rPr>
              <a:t>Balsamo, </a:t>
            </a:r>
            <a:r>
              <a:rPr lang="en-US" sz="2199" dirty="0" err="1">
                <a:solidFill>
                  <a:schemeClr val="tx1"/>
                </a:solidFill>
              </a:rPr>
              <a:t>Boussetta</a:t>
            </a:r>
            <a:r>
              <a:rPr lang="en-US" sz="2199" dirty="0">
                <a:solidFill>
                  <a:schemeClr val="tx1"/>
                </a:solidFill>
              </a:rPr>
              <a:t>, </a:t>
            </a:r>
            <a:r>
              <a:rPr lang="en-US" sz="2199" dirty="0" err="1">
                <a:solidFill>
                  <a:schemeClr val="tx1"/>
                </a:solidFill>
              </a:rPr>
              <a:t>Arduini</a:t>
            </a:r>
            <a:r>
              <a:rPr lang="en-US" sz="2199" dirty="0">
                <a:solidFill>
                  <a:schemeClr val="tx1"/>
                </a:solidFill>
              </a:rPr>
              <a:t>, </a:t>
            </a:r>
            <a:r>
              <a:rPr lang="en-US" sz="2199" dirty="0" err="1">
                <a:solidFill>
                  <a:schemeClr val="tx1"/>
                </a:solidFill>
              </a:rPr>
              <a:t>Choulga</a:t>
            </a:r>
            <a:r>
              <a:rPr lang="en-US" sz="2199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199" dirty="0">
                <a:solidFill>
                  <a:schemeClr val="tx1"/>
                </a:solidFill>
              </a:rPr>
              <a:t>- </a:t>
            </a:r>
            <a:r>
              <a:rPr lang="en-US" sz="2199" dirty="0">
                <a:solidFill>
                  <a:schemeClr val="dk1"/>
                </a:solidFill>
                <a:cs typeface="Calibri"/>
                <a:sym typeface="Calibri"/>
              </a:rPr>
              <a:t>Consistency NWP, hydrology, CO2 </a:t>
            </a:r>
            <a:r>
              <a:rPr lang="en-US" sz="2199" dirty="0">
                <a:solidFill>
                  <a:schemeClr val="dk1"/>
                </a:solidFill>
                <a:cs typeface="Calibri"/>
                <a:sym typeface="Wingdings" panose="05000000000000000000" pitchFamily="2" charset="2"/>
              </a:rPr>
              <a:t></a:t>
            </a:r>
            <a:r>
              <a:rPr lang="en-US" sz="2199" dirty="0">
                <a:solidFill>
                  <a:schemeClr val="dk1"/>
                </a:solidFill>
                <a:cs typeface="Calibri"/>
                <a:sym typeface="Calibri"/>
              </a:rPr>
              <a:t>l</a:t>
            </a:r>
            <a:r>
              <a:rPr lang="en-US" sz="2199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ink to Copernicus Services (C3S, CEMS, CAMS)</a:t>
            </a:r>
            <a:endParaRPr lang="en-US" sz="2199" dirty="0"/>
          </a:p>
          <a:p>
            <a:endParaRPr lang="en-US" sz="2199" dirty="0">
              <a:solidFill>
                <a:schemeClr val="tx1"/>
              </a:solidFill>
            </a:endParaRPr>
          </a:p>
          <a:p>
            <a:endParaRPr lang="en-US" sz="2199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51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>
            <a:extLst>
              <a:ext uri="{FF2B5EF4-FFF2-40B4-BE49-F238E27FC236}">
                <a16:creationId xmlns:a16="http://schemas.microsoft.com/office/drawing/2014/main" id="{DD270321-8025-4463-8C48-1AF3BDCCEB52}"/>
              </a:ext>
            </a:extLst>
          </p:cNvPr>
          <p:cNvSpPr/>
          <p:nvPr/>
        </p:nvSpPr>
        <p:spPr>
          <a:xfrm>
            <a:off x="2946028" y="924683"/>
            <a:ext cx="1376068" cy="117986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196883" y="1196752"/>
            <a:ext cx="898516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endParaRPr lang="en-GB" dirty="0"/>
          </a:p>
          <a:p>
            <a:pPr algn="ctr"/>
            <a:r>
              <a:rPr lang="en-GB" dirty="0"/>
              <a:t>4D-Var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756860" y="2724883"/>
            <a:ext cx="1063563" cy="1116801"/>
            <a:chOff x="2062929" y="2625256"/>
            <a:chExt cx="1296144" cy="1296144"/>
          </a:xfrm>
        </p:grpSpPr>
        <p:sp>
          <p:nvSpPr>
            <p:cNvPr id="8" name="Oval 7"/>
            <p:cNvSpPr/>
            <p:nvPr/>
          </p:nvSpPr>
          <p:spPr>
            <a:xfrm>
              <a:off x="2062929" y="2625256"/>
              <a:ext cx="1296144" cy="129614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09723" y="2948758"/>
              <a:ext cx="850185" cy="42864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Land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050270" y="3008946"/>
            <a:ext cx="1182180" cy="1212819"/>
            <a:chOff x="5436096" y="2440590"/>
            <a:chExt cx="1296144" cy="1296144"/>
          </a:xfrm>
        </p:grpSpPr>
        <p:sp>
          <p:nvSpPr>
            <p:cNvPr id="10" name="Oval 9"/>
            <p:cNvSpPr/>
            <p:nvPr/>
          </p:nvSpPr>
          <p:spPr>
            <a:xfrm>
              <a:off x="5436096" y="2440590"/>
              <a:ext cx="1296144" cy="129614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81265" y="2819677"/>
              <a:ext cx="947663" cy="3947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Ocean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164231" y="1461398"/>
            <a:ext cx="1080892" cy="1084143"/>
            <a:chOff x="5179317" y="537293"/>
            <a:chExt cx="1311521" cy="1296144"/>
          </a:xfrm>
        </p:grpSpPr>
        <p:sp>
          <p:nvSpPr>
            <p:cNvPr id="12" name="Oval 11"/>
            <p:cNvSpPr/>
            <p:nvPr/>
          </p:nvSpPr>
          <p:spPr>
            <a:xfrm>
              <a:off x="5179317" y="537293"/>
              <a:ext cx="1296144" cy="1296144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17594" y="917583"/>
              <a:ext cx="1173244" cy="441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Sea Ice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289072" y="3442396"/>
            <a:ext cx="1222941" cy="1218814"/>
            <a:chOff x="3688628" y="3137510"/>
            <a:chExt cx="1296144" cy="1296144"/>
          </a:xfrm>
        </p:grpSpPr>
        <p:sp>
          <p:nvSpPr>
            <p:cNvPr id="14" name="Oval 13"/>
            <p:cNvSpPr/>
            <p:nvPr/>
          </p:nvSpPr>
          <p:spPr>
            <a:xfrm>
              <a:off x="3688628" y="3137510"/>
              <a:ext cx="1296144" cy="129614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38834" y="3552068"/>
              <a:ext cx="934154" cy="3927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Waves</a:t>
              </a:r>
            </a:p>
          </p:txBody>
        </p:sp>
      </p:grp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13379" y="-100921"/>
            <a:ext cx="12596498" cy="398420"/>
          </a:xfrm>
        </p:spPr>
        <p:txBody>
          <a:bodyPr>
            <a:noAutofit/>
          </a:bodyPr>
          <a:lstStyle/>
          <a:p>
            <a:br>
              <a:rPr lang="en-GB" sz="3200" b="1" dirty="0">
                <a:solidFill>
                  <a:srgbClr val="1F497D"/>
                </a:solidFill>
                <a:latin typeface="+mn-lt"/>
              </a:rPr>
            </a:br>
            <a:r>
              <a:rPr lang="en-GB" sz="3200" b="1" dirty="0">
                <a:solidFill>
                  <a:srgbClr val="1F497D"/>
                </a:solidFill>
                <a:latin typeface="+mn-lt"/>
              </a:rPr>
              <a:t> Toward coupled assimilation in ECMWF’s operational systems</a:t>
            </a:r>
          </a:p>
        </p:txBody>
      </p:sp>
      <p:sp>
        <p:nvSpPr>
          <p:cNvPr id="44" name="Oval 43"/>
          <p:cNvSpPr/>
          <p:nvPr/>
        </p:nvSpPr>
        <p:spPr>
          <a:xfrm>
            <a:off x="3428530" y="1124744"/>
            <a:ext cx="3174209" cy="44552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3330380" y="1206044"/>
            <a:ext cx="5105771" cy="44552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967480" y="1275430"/>
            <a:ext cx="142859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Atmosphere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306425" y="1985413"/>
            <a:ext cx="8985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3D-Var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263408" y="3571739"/>
            <a:ext cx="8985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3D-Var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686380" y="4147801"/>
            <a:ext cx="4283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OI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811569" y="3276652"/>
            <a:ext cx="95414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EKF-OI</a:t>
            </a:r>
          </a:p>
        </p:txBody>
      </p:sp>
      <p:sp>
        <p:nvSpPr>
          <p:cNvPr id="67" name="Content Placeholder 4"/>
          <p:cNvSpPr txBox="1">
            <a:spLocks/>
          </p:cNvSpPr>
          <p:nvPr/>
        </p:nvSpPr>
        <p:spPr>
          <a:xfrm>
            <a:off x="209540" y="4798642"/>
            <a:ext cx="11904768" cy="12406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- Modularity to account for the different components in coupled assimilation</a:t>
            </a:r>
          </a:p>
          <a:p>
            <a:pPr>
              <a:buFontTx/>
              <a:buChar char="-"/>
            </a:pP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- Consistency of the coupling approaches across the different components of the Earth System</a:t>
            </a:r>
          </a:p>
          <a:p>
            <a:pPr>
              <a:buFontTx/>
              <a:buChar char="-"/>
            </a:pPr>
            <a:r>
              <a:rPr lang="en-GB" sz="23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- Common infrastructure for ocean, sea ice, wave, land, atmosphere, for NWP and reanalysis</a:t>
            </a:r>
          </a:p>
          <a:p>
            <a:pPr>
              <a:buFontTx/>
              <a:buChar char="-"/>
            </a:pPr>
            <a:endParaRPr lang="en-GB" sz="2300" dirty="0">
              <a:solidFill>
                <a:schemeClr val="tx1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309296" y="1602978"/>
            <a:ext cx="853778" cy="255530"/>
          </a:xfrm>
          <a:prstGeom prst="straightConnector1">
            <a:avLst/>
          </a:prstGeom>
          <a:ln w="19050">
            <a:solidFill>
              <a:srgbClr val="4A7EBB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685766" y="2569963"/>
            <a:ext cx="0" cy="380081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548615" y="3787985"/>
            <a:ext cx="473455" cy="53698"/>
          </a:xfrm>
          <a:prstGeom prst="straightConnector1">
            <a:avLst/>
          </a:prstGeom>
          <a:ln w="19050" cmpd="sng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083016" y="2019380"/>
            <a:ext cx="1060870" cy="1141421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722480" y="2188109"/>
            <a:ext cx="178063" cy="1119594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625816" y="2017425"/>
            <a:ext cx="588783" cy="721414"/>
          </a:xfrm>
          <a:prstGeom prst="straightConnector1">
            <a:avLst/>
          </a:prstGeom>
          <a:ln w="1905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651956" y="1919884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Integrated Forecasting System (IFS)</a:t>
            </a:r>
          </a:p>
        </p:txBody>
      </p: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43C93EAD-4545-415F-96E6-D7A92DF82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</p:spPr>
        <p:txBody>
          <a:bodyPr/>
          <a:lstStyle/>
          <a:p>
            <a:pPr algn="ctr"/>
            <a:r>
              <a:rPr lang="en-US" dirty="0"/>
              <a:t>European Centre for Medium-Range Weather Forecasts</a:t>
            </a:r>
          </a:p>
        </p:txBody>
      </p:sp>
      <p:sp>
        <p:nvSpPr>
          <p:cNvPr id="37" name="Slide Number Placeholder 1">
            <a:extLst>
              <a:ext uri="{FF2B5EF4-FFF2-40B4-BE49-F238E27FC236}">
                <a16:creationId xmlns:a16="http://schemas.microsoft.com/office/drawing/2014/main" id="{8F1D5BE5-1D59-4B90-AEE1-A1993F87A4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</p:spPr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385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9-07-14 at 09.16.33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65"/>
          <a:stretch/>
        </p:blipFill>
        <p:spPr>
          <a:xfrm>
            <a:off x="291661" y="893"/>
            <a:ext cx="8965500" cy="3746376"/>
          </a:xfrm>
          <a:prstGeom prst="rect">
            <a:avLst/>
          </a:prstGeom>
        </p:spPr>
      </p:pic>
      <p:pic>
        <p:nvPicPr>
          <p:cNvPr id="3" name="Picture 2" descr="Screen Shot 2019-07-14 at 09.16.33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55" b="-810"/>
          <a:stretch/>
        </p:blipFill>
        <p:spPr>
          <a:xfrm>
            <a:off x="6325498" y="3137271"/>
            <a:ext cx="5863328" cy="37198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47973" y="1092498"/>
            <a:ext cx="7085999" cy="1200030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r>
              <a:rPr lang="en-US" sz="2399" dirty="0">
                <a:hlinkClick r:id="rId4"/>
              </a:rPr>
              <a:t>https://www.mdpi.com/journal/remotesensing/special_issues/Land_Surface_Earth_System_Modeling</a:t>
            </a:r>
            <a:endParaRPr lang="en-US" sz="2399" dirty="0"/>
          </a:p>
          <a:p>
            <a:endParaRPr lang="en-US" sz="2399" dirty="0"/>
          </a:p>
        </p:txBody>
      </p:sp>
      <p:sp>
        <p:nvSpPr>
          <p:cNvPr id="5" name="TextBox 4"/>
          <p:cNvSpPr txBox="1"/>
          <p:nvPr/>
        </p:nvSpPr>
        <p:spPr>
          <a:xfrm>
            <a:off x="249141" y="3478891"/>
            <a:ext cx="6193380" cy="34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28" tIns="45715" rIns="91428" bIns="45715" rtlCol="0">
            <a:spAutoFit/>
          </a:bodyPr>
          <a:lstStyle/>
          <a:p>
            <a:pPr marL="285695" indent="-285695">
              <a:buFontTx/>
              <a:buChar char="-"/>
            </a:pPr>
            <a:r>
              <a:rPr lang="en-US" sz="2399" dirty="0"/>
              <a:t>Land surface data assimilation</a:t>
            </a:r>
          </a:p>
          <a:p>
            <a:pPr marL="285695" indent="-285695">
              <a:buFontTx/>
              <a:buChar char="-"/>
            </a:pPr>
            <a:r>
              <a:rPr lang="en-US" sz="2399" dirty="0"/>
              <a:t>Land surface re-analysis</a:t>
            </a:r>
          </a:p>
          <a:p>
            <a:pPr marL="285695" indent="-285695">
              <a:buFontTx/>
              <a:buChar char="-"/>
            </a:pPr>
            <a:r>
              <a:rPr lang="en-US" sz="2399" dirty="0"/>
              <a:t>Land surface forward </a:t>
            </a:r>
            <a:r>
              <a:rPr lang="en-US" sz="2399" dirty="0" err="1"/>
              <a:t>modelling</a:t>
            </a:r>
            <a:r>
              <a:rPr lang="en-US" sz="2399" dirty="0"/>
              <a:t> (VIS/IR/MW), </a:t>
            </a:r>
          </a:p>
          <a:p>
            <a:pPr marL="285695" indent="-285695">
              <a:buFontTx/>
              <a:buChar char="-"/>
            </a:pPr>
            <a:r>
              <a:rPr lang="en-US" sz="2399" dirty="0"/>
              <a:t>Inverse </a:t>
            </a:r>
            <a:r>
              <a:rPr lang="en-US" sz="2399" dirty="0" err="1"/>
              <a:t>modelling</a:t>
            </a:r>
            <a:r>
              <a:rPr lang="en-US" sz="2399" dirty="0"/>
              <a:t> and machine learning</a:t>
            </a:r>
          </a:p>
          <a:p>
            <a:pPr marL="285695" indent="-285695">
              <a:buFontTx/>
              <a:buChar char="-"/>
            </a:pPr>
            <a:r>
              <a:rPr lang="en-US" sz="2399" dirty="0"/>
              <a:t>Land surface parameter retrieval</a:t>
            </a:r>
          </a:p>
          <a:p>
            <a:pPr marL="285695" indent="-285695">
              <a:buFontTx/>
              <a:buChar char="-"/>
            </a:pPr>
            <a:r>
              <a:rPr lang="en-US" sz="2399" dirty="0"/>
              <a:t>Coupled assimilation (land-hydrology-atmosphere)</a:t>
            </a:r>
          </a:p>
          <a:p>
            <a:pPr marL="285695" indent="-285695">
              <a:buFontTx/>
              <a:buChar char="-"/>
            </a:pPr>
            <a:r>
              <a:rPr lang="en-US" sz="2399" dirty="0" err="1"/>
              <a:t>Intercomparison</a:t>
            </a:r>
            <a:r>
              <a:rPr lang="en-US" sz="2399" dirty="0"/>
              <a:t> (model and DA)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36760D-C72F-40F8-9400-BC8AFF5BBA60}"/>
              </a:ext>
            </a:extLst>
          </p:cNvPr>
          <p:cNvSpPr txBox="1"/>
          <p:nvPr/>
        </p:nvSpPr>
        <p:spPr>
          <a:xfrm>
            <a:off x="3491503" y="3099510"/>
            <a:ext cx="1517969" cy="3692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799" dirty="0"/>
              <a:t>31 May 2021</a:t>
            </a:r>
            <a:endParaRPr lang="fr-FR" sz="1799" dirty="0"/>
          </a:p>
        </p:txBody>
      </p:sp>
    </p:spTree>
    <p:extLst>
      <p:ext uri="{BB962C8B-B14F-4D97-AF65-F5344CB8AC3E}">
        <p14:creationId xmlns:p14="http://schemas.microsoft.com/office/powerpoint/2010/main" val="3524741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 txBox="1">
            <a:spLocks noChangeArrowheads="1"/>
          </p:cNvSpPr>
          <p:nvPr/>
        </p:nvSpPr>
        <p:spPr bwMode="auto">
          <a:xfrm>
            <a:off x="1919036" y="0"/>
            <a:ext cx="8746186" cy="1182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104000"/>
              </a:lnSpc>
              <a:buClr>
                <a:srgbClr val="114FFB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b="1" kern="0" dirty="0">
                <a:solidFill>
                  <a:srgbClr val="1F497D"/>
                </a:solidFill>
                <a:ea typeface="+mj-ea"/>
                <a:cs typeface="Arial" charset="0"/>
              </a:rPr>
              <a:t>ECMWF Integrated Forecasting System (IFS) </a:t>
            </a:r>
            <a:br>
              <a:rPr lang="en-GB" sz="3200" b="1" kern="0" dirty="0">
                <a:solidFill>
                  <a:srgbClr val="1F497D"/>
                </a:solidFill>
                <a:ea typeface="+mj-ea"/>
                <a:cs typeface="Arial" charset="0"/>
              </a:rPr>
            </a:br>
            <a:br>
              <a:rPr lang="en-GB" sz="2200" b="1" kern="0" dirty="0">
                <a:solidFill>
                  <a:srgbClr val="1F497D"/>
                </a:solidFill>
                <a:ea typeface="+mj-ea"/>
                <a:cs typeface="Arial" charset="0"/>
              </a:rPr>
            </a:br>
            <a:endParaRPr lang="en-GB" sz="1400" b="1" kern="0" dirty="0">
              <a:solidFill>
                <a:srgbClr val="1F497D"/>
              </a:solidFill>
              <a:ea typeface="+mj-ea"/>
              <a:cs typeface="Arial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2113125" y="692696"/>
            <a:ext cx="8316334" cy="2414588"/>
            <a:chOff x="202" y="746"/>
            <a:chExt cx="5240" cy="1521"/>
          </a:xfrm>
        </p:grpSpPr>
        <p:sp>
          <p:nvSpPr>
            <p:cNvPr id="4104" name="Rectangle 3"/>
            <p:cNvSpPr>
              <a:spLocks noChangeArrowheads="1"/>
            </p:cNvSpPr>
            <p:nvPr/>
          </p:nvSpPr>
          <p:spPr bwMode="auto">
            <a:xfrm>
              <a:off x="202" y="746"/>
              <a:ext cx="5241" cy="152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pic>
          <p:nvPicPr>
            <p:cNvPr id="410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" y="793"/>
              <a:ext cx="5038" cy="1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9278824" y="2508799"/>
            <a:ext cx="1079439" cy="3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GB" altLang="en-US" b="1" dirty="0">
                <a:solidFill>
                  <a:srgbClr val="000000"/>
                </a:solidFill>
                <a:ea typeface="DejaVu Sans" pitchFamily="32" charset="0"/>
                <a:cs typeface="Arial" charset="0"/>
              </a:rPr>
              <a:t>(10-day)</a:t>
            </a:r>
            <a:r>
              <a:rPr lang="x-none" altLang="en-US" b="1" dirty="0">
                <a:solidFill>
                  <a:srgbClr val="000000"/>
                </a:solidFill>
                <a:ea typeface="DejaVu Sans" pitchFamily="32" charset="0"/>
                <a:cs typeface="Arial" charset="0"/>
              </a:rPr>
              <a:t>‏</a:t>
            </a:r>
            <a:endParaRPr lang="en-GB" altLang="en-US" b="1" dirty="0">
              <a:solidFill>
                <a:srgbClr val="000000"/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513320" y="4068300"/>
            <a:ext cx="5581092" cy="800861"/>
          </a:xfrm>
          <a:prstGeom prst="rect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FF0000"/>
                </a:solidFill>
                <a:latin typeface="+mn-lt"/>
                <a:ea typeface="DejaVu Sans" pitchFamily="32" charset="0"/>
                <a:cs typeface="Arial" charset="0"/>
              </a:rPr>
              <a:t>Coupled Forecast Model</a:t>
            </a:r>
            <a:endParaRPr lang="en-GB" altLang="en-US" dirty="0">
              <a:solidFill>
                <a:srgbClr val="FF0000"/>
              </a:solidFill>
              <a:latin typeface="+mn-lt"/>
              <a:ea typeface="DejaVu Sans" pitchFamily="32" charset="0"/>
              <a:cs typeface="Arial" charset="0"/>
            </a:endParaRPr>
          </a:p>
          <a:p>
            <a:pPr marL="285750" indent="-285750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064E83"/>
                </a:solidFill>
                <a:latin typeface="+mn-lt"/>
                <a:ea typeface="DejaVu Sans" pitchFamily="32" charset="0"/>
                <a:cs typeface="Arial" charset="0"/>
              </a:rPr>
              <a:t>Data Assimilation: atmosphere (4D-Var), land (SEKF,OI), waves (OI), ocean/sea ice (3D-Var)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3C93EAD-4545-415F-96E6-D7A92DF82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1160" y="6423584"/>
            <a:ext cx="4053639" cy="230657"/>
          </a:xfrm>
        </p:spPr>
        <p:txBody>
          <a:bodyPr/>
          <a:lstStyle/>
          <a:p>
            <a:pPr algn="ctr"/>
            <a:r>
              <a:rPr lang="en-US" dirty="0"/>
              <a:t>European Centre for Medium-Range Weather Forecasts</a:t>
            </a: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8F1D5BE5-1D59-4B90-AEE1-A1993F87A4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454553"/>
            <a:ext cx="2159224" cy="216000"/>
          </a:xfrm>
        </p:spPr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293A41-DF3F-45D3-8F5D-3B4C03D470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628461" y="3183485"/>
            <a:ext cx="3917332" cy="36666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EF24EF-4D75-42BA-907A-AC8A2EBD440D}"/>
              </a:ext>
            </a:extLst>
          </p:cNvPr>
          <p:cNvSpPr txBox="1"/>
          <p:nvPr/>
        </p:nvSpPr>
        <p:spPr>
          <a:xfrm>
            <a:off x="720578" y="5721359"/>
            <a:ext cx="4839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Land assimilation: snow and soil moisture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58434760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8E72856-E913-4828-9832-5FBBA376CC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052" r="19250"/>
          <a:stretch/>
        </p:blipFill>
        <p:spPr>
          <a:xfrm>
            <a:off x="982331" y="1780152"/>
            <a:ext cx="10100377" cy="4151036"/>
          </a:xfrm>
          <a:prstGeom prst="rect">
            <a:avLst/>
          </a:prstGeom>
        </p:spPr>
      </p:pic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070348" y="967630"/>
            <a:ext cx="7552456" cy="5254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buClrTx/>
              <a:buFontTx/>
              <a:buNone/>
            </a:pPr>
            <a:endParaRPr lang="en-GB" sz="1400" b="1" dirty="0">
              <a:solidFill>
                <a:srgbClr val="0070C0"/>
              </a:solidFill>
            </a:endParaRPr>
          </a:p>
          <a:p>
            <a:pPr>
              <a:buClrTx/>
              <a:buFontTx/>
              <a:buNone/>
            </a:pPr>
            <a:r>
              <a:rPr lang="en-GB" sz="1400" b="1" dirty="0">
                <a:solidFill>
                  <a:schemeClr val="tx1"/>
                </a:solidFill>
              </a:rPr>
              <a:t>SYNOP TAC </a:t>
            </a:r>
            <a:r>
              <a:rPr lang="en-GB" sz="1400" b="1" dirty="0">
                <a:solidFill>
                  <a:srgbClr val="FF0000"/>
                </a:solidFill>
              </a:rPr>
              <a:t>SYNOP BUFR  </a:t>
            </a:r>
            <a:r>
              <a:rPr lang="en-GB" sz="1400" b="1" dirty="0">
                <a:solidFill>
                  <a:srgbClr val="0000FF"/>
                </a:solidFill>
              </a:rPr>
              <a:t>national BUFR data</a:t>
            </a:r>
          </a:p>
        </p:txBody>
      </p:sp>
      <p:sp>
        <p:nvSpPr>
          <p:cNvPr id="15" name="Text Box 1"/>
          <p:cNvSpPr txBox="1">
            <a:spLocks noChangeArrowheads="1"/>
          </p:cNvSpPr>
          <p:nvPr/>
        </p:nvSpPr>
        <p:spPr bwMode="auto">
          <a:xfrm>
            <a:off x="2070349" y="48217"/>
            <a:ext cx="86836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3200" b="1" dirty="0">
                <a:solidFill>
                  <a:srgbClr val="1F497D"/>
                </a:solidFill>
                <a:latin typeface="+mj-lt"/>
              </a:rPr>
              <a:t>In situ snow depth observations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953459" y="514714"/>
            <a:ext cx="8695258" cy="49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en-GB" sz="2400" b="1" dirty="0">
                <a:solidFill>
                  <a:srgbClr val="1F497D"/>
                </a:solidFill>
                <a:latin typeface="+mj-lt"/>
              </a:rPr>
              <a:t>GTS Snow depth availability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E9D45-5951-4D76-A5E9-79B257BFA0D4}"/>
              </a:ext>
            </a:extLst>
          </p:cNvPr>
          <p:cNvSpPr txBox="1"/>
          <p:nvPr/>
        </p:nvSpPr>
        <p:spPr>
          <a:xfrm>
            <a:off x="8518220" y="1067319"/>
            <a:ext cx="3029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2800" b="1" dirty="0">
                <a:solidFill>
                  <a:srgbClr val="FF0000"/>
                </a:solidFill>
              </a:rPr>
              <a:t>15 January 2015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251CE50-3860-48BB-B563-7302E9B1007B}"/>
              </a:ext>
            </a:extLst>
          </p:cNvPr>
          <p:cNvSpPr/>
          <p:nvPr/>
        </p:nvSpPr>
        <p:spPr>
          <a:xfrm>
            <a:off x="3140765" y="2865041"/>
            <a:ext cx="1479477" cy="55084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F8EF2C1-DAA8-4C71-8334-F55E9A7EBE8C}"/>
              </a:ext>
            </a:extLst>
          </p:cNvPr>
          <p:cNvSpPr/>
          <p:nvPr/>
        </p:nvSpPr>
        <p:spPr>
          <a:xfrm>
            <a:off x="8125308" y="2941241"/>
            <a:ext cx="1479477" cy="6924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1B53CD3-D06D-4B74-945E-C3DFF05C096A}"/>
              </a:ext>
            </a:extLst>
          </p:cNvPr>
          <p:cNvSpPr/>
          <p:nvPr/>
        </p:nvSpPr>
        <p:spPr>
          <a:xfrm>
            <a:off x="4346712" y="3742881"/>
            <a:ext cx="636105" cy="17063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F2A85BEC-9BDE-4E07-93A5-4657C21D80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4248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"/>
          <p:cNvSpPr txBox="1">
            <a:spLocks noChangeArrowheads="1"/>
          </p:cNvSpPr>
          <p:nvPr/>
        </p:nvSpPr>
        <p:spPr bwMode="auto">
          <a:xfrm>
            <a:off x="2070349" y="48217"/>
            <a:ext cx="86836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3200" b="1" dirty="0">
                <a:solidFill>
                  <a:srgbClr val="1F497D"/>
                </a:solidFill>
                <a:latin typeface="+mj-lt"/>
              </a:rPr>
              <a:t>In situ snow depth observations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953459" y="514714"/>
            <a:ext cx="8695258" cy="49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en-GB" sz="2400" b="1" dirty="0">
                <a:solidFill>
                  <a:srgbClr val="1F497D"/>
                </a:solidFill>
                <a:latin typeface="+mj-lt"/>
              </a:rPr>
              <a:t>GTS Snow depth availability</a:t>
            </a:r>
          </a:p>
        </p:txBody>
      </p:sp>
      <p:sp>
        <p:nvSpPr>
          <p:cNvPr id="12" name="Oval 11"/>
          <p:cNvSpPr/>
          <p:nvPr/>
        </p:nvSpPr>
        <p:spPr>
          <a:xfrm>
            <a:off x="3358108" y="2774009"/>
            <a:ext cx="1368152" cy="445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EA826B-1639-490B-A9AB-9A9124C5D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30" t="53123" r="18224" b="2864"/>
          <a:stretch/>
        </p:blipFill>
        <p:spPr>
          <a:xfrm>
            <a:off x="1459994" y="1769287"/>
            <a:ext cx="9735195" cy="3890748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910C8C77-2FD8-4279-9834-B200B431A0F1}"/>
              </a:ext>
            </a:extLst>
          </p:cNvPr>
          <p:cNvSpPr/>
          <p:nvPr/>
        </p:nvSpPr>
        <p:spPr>
          <a:xfrm>
            <a:off x="3140765" y="2791301"/>
            <a:ext cx="1479477" cy="55084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B3CE6B3-2CA0-4DF8-8E9C-97F5DB137A3D}"/>
              </a:ext>
            </a:extLst>
          </p:cNvPr>
          <p:cNvSpPr/>
          <p:nvPr/>
        </p:nvSpPr>
        <p:spPr>
          <a:xfrm>
            <a:off x="8125308" y="2882249"/>
            <a:ext cx="1479477" cy="6924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3248F9D-A804-4FA2-8576-FBF9FE63BAD0}"/>
              </a:ext>
            </a:extLst>
          </p:cNvPr>
          <p:cNvSpPr/>
          <p:nvPr/>
        </p:nvSpPr>
        <p:spPr>
          <a:xfrm>
            <a:off x="4346712" y="3683889"/>
            <a:ext cx="636105" cy="17063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29885A05-297B-4F49-A9BC-68219740B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0348" y="938131"/>
            <a:ext cx="7552456" cy="5254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buClrTx/>
              <a:buFontTx/>
              <a:buNone/>
            </a:pPr>
            <a:endParaRPr lang="en-GB" sz="1400" b="1" dirty="0">
              <a:solidFill>
                <a:srgbClr val="0070C0"/>
              </a:solidFill>
            </a:endParaRPr>
          </a:p>
          <a:p>
            <a:pPr>
              <a:buClrTx/>
              <a:buFontTx/>
              <a:buNone/>
            </a:pPr>
            <a:r>
              <a:rPr lang="en-GB" sz="1400" b="1" dirty="0">
                <a:solidFill>
                  <a:schemeClr val="tx1"/>
                </a:solidFill>
              </a:rPr>
              <a:t>SYNOP TAC </a:t>
            </a:r>
            <a:r>
              <a:rPr lang="en-GB" sz="1400" b="1" dirty="0">
                <a:solidFill>
                  <a:srgbClr val="FF0000"/>
                </a:solidFill>
              </a:rPr>
              <a:t>SYNOP BUFR  </a:t>
            </a:r>
            <a:r>
              <a:rPr lang="en-GB" sz="1400" b="1" dirty="0">
                <a:solidFill>
                  <a:srgbClr val="0000FF"/>
                </a:solidFill>
              </a:rPr>
              <a:t>national BUFR data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052E86-0685-4F2B-A6BC-A16A633BE627}"/>
              </a:ext>
            </a:extLst>
          </p:cNvPr>
          <p:cNvSpPr txBox="1"/>
          <p:nvPr/>
        </p:nvSpPr>
        <p:spPr>
          <a:xfrm>
            <a:off x="8514601" y="1082125"/>
            <a:ext cx="3029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2800" b="1" dirty="0">
                <a:solidFill>
                  <a:srgbClr val="FF0000"/>
                </a:solidFill>
              </a:rPr>
              <a:t>15 January 2020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AAD74B-9CD8-4869-809B-894DE28F1BE0}"/>
              </a:ext>
            </a:extLst>
          </p:cNvPr>
          <p:cNvSpPr txBox="1"/>
          <p:nvPr/>
        </p:nvSpPr>
        <p:spPr>
          <a:xfrm>
            <a:off x="1953459" y="5965790"/>
            <a:ext cx="5070619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2021: Expected improvement in the US (NOAA)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C8F60A42-9EF5-400E-B8C3-56CBF32CA5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3005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IGOS_Newsletter_Vol6_N2_April2020-1.pdf - Adobe Acrobat Reader DC">
            <a:extLst>
              <a:ext uri="{FF2B5EF4-FFF2-40B4-BE49-F238E27FC236}">
                <a16:creationId xmlns:a16="http://schemas.microsoft.com/office/drawing/2014/main" id="{BDAA1ED4-E7DB-45E3-8840-5C70E09994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58" t="23392" r="59773" b="65501"/>
          <a:stretch/>
        </p:blipFill>
        <p:spPr>
          <a:xfrm>
            <a:off x="349975" y="3242615"/>
            <a:ext cx="5741730" cy="1032011"/>
          </a:xfrm>
          <a:prstGeom prst="rect">
            <a:avLst/>
          </a:prstGeom>
        </p:spPr>
      </p:pic>
      <p:pic>
        <p:nvPicPr>
          <p:cNvPr id="3" name="Picture 2" descr="WIGOS_Newsletter_Vol6_N2_April2020-1.pdf - Adobe Acrobat Reader DC">
            <a:extLst>
              <a:ext uri="{FF2B5EF4-FFF2-40B4-BE49-F238E27FC236}">
                <a16:creationId xmlns:a16="http://schemas.microsoft.com/office/drawing/2014/main" id="{75C7BEA1-D936-4AEC-9907-E2122C107B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95" t="27633" r="22154" b="32986"/>
          <a:stretch/>
        </p:blipFill>
        <p:spPr>
          <a:xfrm>
            <a:off x="349975" y="1404522"/>
            <a:ext cx="5220263" cy="1498630"/>
          </a:xfrm>
          <a:prstGeom prst="rect">
            <a:avLst/>
          </a:prstGeom>
        </p:spPr>
      </p:pic>
      <p:sp>
        <p:nvSpPr>
          <p:cNvPr id="15" name="Text Box 1"/>
          <p:cNvSpPr txBox="1">
            <a:spLocks noChangeArrowheads="1"/>
          </p:cNvSpPr>
          <p:nvPr/>
        </p:nvSpPr>
        <p:spPr bwMode="auto">
          <a:xfrm>
            <a:off x="2070349" y="48217"/>
            <a:ext cx="86836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2800" b="1" dirty="0">
                <a:solidFill>
                  <a:srgbClr val="1F497D"/>
                </a:solidFill>
                <a:latin typeface="+mj-lt"/>
              </a:rPr>
              <a:t>In situ snow depth observations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953459" y="514714"/>
            <a:ext cx="8695258" cy="49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en-GB" sz="2400" b="1" dirty="0">
                <a:solidFill>
                  <a:srgbClr val="1F497D"/>
                </a:solidFill>
                <a:latin typeface="+mj-lt"/>
              </a:rPr>
              <a:t>“Zero” Snow depth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8781" y="5646101"/>
            <a:ext cx="10386043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Confirm increase in available snow depth data from distinct SYNOP stations reporting in BUFR</a:t>
            </a:r>
          </a:p>
          <a:p>
            <a:pPr marL="285750" indent="-285750">
              <a:buFontTx/>
              <a:buChar char="-"/>
            </a:pPr>
            <a:r>
              <a:rPr lang="en-GB" dirty="0"/>
              <a:t>Slight increase in ‘zero’ snow depth reports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1269" y="4803587"/>
            <a:ext cx="2848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(de Rosnay, Pullen, and </a:t>
            </a:r>
            <a:r>
              <a:rPr lang="en-US" sz="1600" dirty="0" err="1"/>
              <a:t>Nitu</a:t>
            </a:r>
            <a:r>
              <a:rPr lang="en-US" sz="1600" dirty="0"/>
              <a:t>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2EA9F15-0982-4E65-B71A-E8084299F6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1704" y="1052426"/>
            <a:ext cx="5954521" cy="4315143"/>
          </a:xfrm>
          <a:prstGeom prst="rect">
            <a:avLst/>
          </a:prstGeom>
        </p:spPr>
      </p:pic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F2979CDF-C466-44B2-B84A-66FA541C7A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523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636077" y="4149591"/>
            <a:ext cx="5144260" cy="1012029"/>
          </a:xfrm>
          <a:prstGeom prst="rect">
            <a:avLst/>
          </a:prstGeom>
          <a:noFill/>
          <a:ln w="38100" cap="flat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9977" tIns="46788" rIns="89977" bIns="46788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marL="285664" indent="-285664">
              <a:lnSpc>
                <a:spcPct val="82000"/>
              </a:lnSpc>
              <a:buFont typeface="Wingdings" panose="05000000000000000000" pitchFamily="2" charset="2"/>
              <a:buChar char="à"/>
            </a:pPr>
            <a:r>
              <a:rPr lang="en-GB" altLang="en-US" sz="2000" dirty="0">
                <a:solidFill>
                  <a:schemeClr val="tx1"/>
                </a:solidFill>
                <a:ea typeface="ＭＳ Ｐゴシック" panose="020B0600070205080204" pitchFamily="34" charset="-128"/>
                <a:sym typeface="Wingdings" panose="05000000000000000000" pitchFamily="2" charset="2"/>
              </a:rPr>
              <a:t>C</a:t>
            </a:r>
            <a:r>
              <a:rPr lang="en-GB" altLang="en-US" sz="2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onsistent improvement of snow and atmospheric forecasts</a:t>
            </a:r>
          </a:p>
          <a:p>
            <a:pPr marL="285664" indent="-285664">
              <a:lnSpc>
                <a:spcPct val="82000"/>
              </a:lnSpc>
              <a:buFont typeface="Wingdings" panose="05000000000000000000" pitchFamily="2" charset="2"/>
              <a:buChar char="à"/>
            </a:pPr>
            <a:r>
              <a:rPr lang="en-GB" altLang="en-US" sz="2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Importance of snow cover observations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8936" y="3446863"/>
            <a:ext cx="5111237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99" b="1" dirty="0">
                <a:solidFill>
                  <a:schemeClr val="accent6">
                    <a:lumMod val="75000"/>
                  </a:schemeClr>
                </a:solidFill>
              </a:rPr>
              <a:t>Impact</a:t>
            </a:r>
            <a:r>
              <a:rPr lang="en-GB" sz="1799" b="1" dirty="0"/>
              <a:t> </a:t>
            </a:r>
            <a:r>
              <a:rPr lang="en-GB" sz="1799" b="1" dirty="0">
                <a:solidFill>
                  <a:schemeClr val="accent6">
                    <a:lumMod val="75000"/>
                  </a:schemeClr>
                </a:solidFill>
              </a:rPr>
              <a:t>on atmospheric forecasts </a:t>
            </a:r>
          </a:p>
          <a:p>
            <a:r>
              <a:rPr lang="en-GB" sz="1799" dirty="0"/>
              <a:t>October 2012 to April 2013 (RMSE new-old)</a:t>
            </a:r>
          </a:p>
        </p:txBody>
      </p:sp>
      <p:sp>
        <p:nvSpPr>
          <p:cNvPr id="7" name="Rectangle 6"/>
          <p:cNvSpPr/>
          <p:nvPr/>
        </p:nvSpPr>
        <p:spPr>
          <a:xfrm>
            <a:off x="1919035" y="-26484"/>
            <a:ext cx="8746186" cy="52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541" algn="l"/>
                <a:tab pos="896669" algn="l"/>
                <a:tab pos="1345796" algn="l"/>
                <a:tab pos="1794924" algn="l"/>
                <a:tab pos="2244052" algn="l"/>
                <a:tab pos="2693180" algn="l"/>
                <a:tab pos="3142307" algn="l"/>
                <a:tab pos="3591435" algn="l"/>
                <a:tab pos="4040562" algn="l"/>
                <a:tab pos="4489691" algn="l"/>
                <a:tab pos="4938818" algn="l"/>
                <a:tab pos="5387946" algn="l"/>
                <a:tab pos="5837073" algn="l"/>
                <a:tab pos="6286202" algn="l"/>
                <a:tab pos="6735329" algn="l"/>
                <a:tab pos="7184457" algn="l"/>
                <a:tab pos="7633584" algn="l"/>
                <a:tab pos="8082712" algn="l"/>
                <a:tab pos="8531840" algn="l"/>
                <a:tab pos="8980968" algn="l"/>
              </a:tabLst>
            </a:pPr>
            <a:r>
              <a:rPr lang="en-GB" altLang="fr-FR" sz="2799" b="1" dirty="0">
                <a:solidFill>
                  <a:srgbClr val="1F497D"/>
                </a:solidFill>
                <a:latin typeface="+mj-lt"/>
              </a:rPr>
              <a:t>Snow analysis: 2D-OI Forecast impact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75"/>
          <a:stretch/>
        </p:blipFill>
        <p:spPr>
          <a:xfrm>
            <a:off x="408488" y="4149591"/>
            <a:ext cx="5606597" cy="22223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459115" y="5364367"/>
            <a:ext cx="2412212" cy="953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de Rosnay et al., ECMWF</a:t>
            </a:r>
          </a:p>
          <a:p>
            <a:r>
              <a:rPr lang="en-GB" sz="1400" dirty="0"/>
              <a:t>newsletter 143, Spring 2015</a:t>
            </a:r>
          </a:p>
          <a:p>
            <a:endParaRPr lang="en-GB" sz="1400" dirty="0"/>
          </a:p>
          <a:p>
            <a:r>
              <a:rPr lang="en-GB" sz="1400" dirty="0"/>
              <a:t>  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05"/>
          <a:stretch/>
        </p:blipFill>
        <p:spPr>
          <a:xfrm>
            <a:off x="3281831" y="1256901"/>
            <a:ext cx="8987443" cy="22106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98606" y="1516350"/>
            <a:ext cx="378531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9" dirty="0">
                <a:sym typeface="Wingdings" panose="05000000000000000000" pitchFamily="2" charset="2"/>
              </a:rPr>
              <a:t></a:t>
            </a:r>
            <a:endParaRPr lang="en-GB" sz="1799" dirty="0"/>
          </a:p>
        </p:txBody>
      </p:sp>
      <p:sp>
        <p:nvSpPr>
          <p:cNvPr id="19" name="TextBox 18"/>
          <p:cNvSpPr txBox="1"/>
          <p:nvPr/>
        </p:nvSpPr>
        <p:spPr>
          <a:xfrm>
            <a:off x="7134143" y="1578085"/>
            <a:ext cx="378531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9" dirty="0">
                <a:sym typeface="Wingdings" panose="05000000000000000000" pitchFamily="2" charset="2"/>
              </a:rPr>
              <a:t></a:t>
            </a:r>
            <a:endParaRPr lang="en-GB" sz="1799" dirty="0"/>
          </a:p>
        </p:txBody>
      </p:sp>
      <p:sp>
        <p:nvSpPr>
          <p:cNvPr id="20" name="TextBox 19"/>
          <p:cNvSpPr txBox="1"/>
          <p:nvPr/>
        </p:nvSpPr>
        <p:spPr>
          <a:xfrm>
            <a:off x="10591498" y="2547758"/>
            <a:ext cx="378531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9" dirty="0">
                <a:sym typeface="Wingdings" panose="05000000000000000000" pitchFamily="2" charset="2"/>
              </a:rPr>
              <a:t></a:t>
            </a:r>
            <a:endParaRPr lang="en-GB" sz="1799" dirty="0"/>
          </a:p>
        </p:txBody>
      </p:sp>
      <p:sp>
        <p:nvSpPr>
          <p:cNvPr id="21" name="TextBox 20"/>
          <p:cNvSpPr txBox="1"/>
          <p:nvPr/>
        </p:nvSpPr>
        <p:spPr>
          <a:xfrm>
            <a:off x="1581458" y="4509637"/>
            <a:ext cx="378531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9" dirty="0">
                <a:sym typeface="Wingdings" panose="05000000000000000000" pitchFamily="2" charset="2"/>
              </a:rPr>
              <a:t></a:t>
            </a:r>
            <a:endParaRPr lang="en-GB" sz="1799" dirty="0"/>
          </a:p>
        </p:txBody>
      </p:sp>
      <p:sp>
        <p:nvSpPr>
          <p:cNvPr id="22" name="TextBox 21"/>
          <p:cNvSpPr txBox="1"/>
          <p:nvPr/>
        </p:nvSpPr>
        <p:spPr>
          <a:xfrm>
            <a:off x="4023400" y="5214270"/>
            <a:ext cx="378531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9" dirty="0">
                <a:sym typeface="Wingdings" panose="05000000000000000000" pitchFamily="2" charset="2"/>
              </a:rPr>
              <a:t></a:t>
            </a:r>
            <a:endParaRPr lang="en-GB" sz="1799" dirty="0"/>
          </a:p>
        </p:txBody>
      </p:sp>
      <p:sp>
        <p:nvSpPr>
          <p:cNvPr id="24" name="Rectangle 23"/>
          <p:cNvSpPr/>
          <p:nvPr/>
        </p:nvSpPr>
        <p:spPr>
          <a:xfrm>
            <a:off x="4371671" y="1256900"/>
            <a:ext cx="147107" cy="2487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25" name="Rectangle 24"/>
          <p:cNvSpPr/>
          <p:nvPr/>
        </p:nvSpPr>
        <p:spPr>
          <a:xfrm>
            <a:off x="6987037" y="1256900"/>
            <a:ext cx="147107" cy="2487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26" name="Rectangle 25"/>
          <p:cNvSpPr/>
          <p:nvPr/>
        </p:nvSpPr>
        <p:spPr>
          <a:xfrm>
            <a:off x="9528849" y="1256900"/>
            <a:ext cx="147107" cy="2487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27" name="TextBox 26"/>
          <p:cNvSpPr txBox="1"/>
          <p:nvPr/>
        </p:nvSpPr>
        <p:spPr>
          <a:xfrm>
            <a:off x="3535765" y="621420"/>
            <a:ext cx="8653060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99" b="1" dirty="0">
                <a:solidFill>
                  <a:schemeClr val="accent6">
                    <a:lumMod val="75000"/>
                  </a:schemeClr>
                </a:solidFill>
              </a:rPr>
              <a:t>Impact</a:t>
            </a:r>
            <a:r>
              <a:rPr lang="en-GB" sz="1799" b="1" dirty="0"/>
              <a:t> </a:t>
            </a:r>
            <a:r>
              <a:rPr lang="en-GB" sz="1799" b="1" dirty="0">
                <a:solidFill>
                  <a:schemeClr val="accent6">
                    <a:lumMod val="75000"/>
                  </a:schemeClr>
                </a:solidFill>
              </a:rPr>
              <a:t>on snow </a:t>
            </a:r>
            <a:r>
              <a:rPr lang="en-GB" sz="1799" dirty="0"/>
              <a:t>October 2012 to April 2013 (251 independent </a:t>
            </a:r>
            <a:r>
              <a:rPr lang="en-GB" sz="1799" i="1" dirty="0"/>
              <a:t>in situ </a:t>
            </a:r>
            <a:r>
              <a:rPr lang="en-GB" sz="1799" dirty="0"/>
              <a:t>observations)</a:t>
            </a:r>
          </a:p>
        </p:txBody>
      </p:sp>
      <p:pic>
        <p:nvPicPr>
          <p:cNvPr id="29" name="Picture 1">
            <a:extLst>
              <a:ext uri="{FF2B5EF4-FFF2-40B4-BE49-F238E27FC236}">
                <a16:creationId xmlns:a16="http://schemas.microsoft.com/office/drawing/2014/main" id="{ACF2E411-6990-4D56-9E96-242CEDFEF5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76" y="848775"/>
            <a:ext cx="2542406" cy="2541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3719934-20B2-4752-BB92-DE5A6F734F5B}"/>
              </a:ext>
            </a:extLst>
          </p:cNvPr>
          <p:cNvSpPr txBox="1"/>
          <p:nvPr/>
        </p:nvSpPr>
        <p:spPr>
          <a:xfrm>
            <a:off x="312988" y="548951"/>
            <a:ext cx="2748755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9" dirty="0"/>
              <a:t>NOAA/NESDIS IMS data</a:t>
            </a:r>
            <a:endParaRPr lang="fr-FR" sz="1799" dirty="0"/>
          </a:p>
        </p:txBody>
      </p:sp>
      <p:sp>
        <p:nvSpPr>
          <p:cNvPr id="30" name="Slide Number Placeholder 1">
            <a:extLst>
              <a:ext uri="{FF2B5EF4-FFF2-40B4-BE49-F238E27FC236}">
                <a16:creationId xmlns:a16="http://schemas.microsoft.com/office/drawing/2014/main" id="{978F5A24-01AE-44D1-B880-CF37E4EA0B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751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16154" y="2531842"/>
            <a:ext cx="3332539" cy="216926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en-GB" sz="1799" dirty="0"/>
          </a:p>
          <a:p>
            <a:pPr>
              <a:lnSpc>
                <a:spcPct val="150000"/>
              </a:lnSpc>
            </a:pPr>
            <a:r>
              <a:rPr lang="en-GB" sz="1799" dirty="0"/>
              <a:t>       </a:t>
            </a:r>
            <a:r>
              <a:rPr lang="en-GB" sz="1799" dirty="0">
                <a:solidFill>
                  <a:srgbClr val="00CC00"/>
                </a:solidFill>
              </a:rPr>
              <a:t>EDA Jacobians</a:t>
            </a:r>
          </a:p>
          <a:p>
            <a:pPr algn="ctr">
              <a:lnSpc>
                <a:spcPct val="150000"/>
              </a:lnSpc>
            </a:pPr>
            <a:r>
              <a:rPr lang="en-GB" sz="1799" dirty="0"/>
              <a:t>                          T2m, RH2m</a:t>
            </a:r>
          </a:p>
          <a:p>
            <a:pPr>
              <a:lnSpc>
                <a:spcPct val="150000"/>
              </a:lnSpc>
            </a:pPr>
            <a:r>
              <a:rPr lang="en-GB" sz="1799" dirty="0"/>
              <a:t>                         &amp; soil moisture</a:t>
            </a:r>
          </a:p>
          <a:p>
            <a:pPr>
              <a:lnSpc>
                <a:spcPct val="150000"/>
              </a:lnSpc>
            </a:pPr>
            <a:r>
              <a:rPr lang="en-GB" sz="1799" dirty="0"/>
              <a:t>                             Background</a:t>
            </a:r>
          </a:p>
        </p:txBody>
      </p:sp>
      <p:sp>
        <p:nvSpPr>
          <p:cNvPr id="17" name="Oval 16"/>
          <p:cNvSpPr/>
          <p:nvPr/>
        </p:nvSpPr>
        <p:spPr>
          <a:xfrm>
            <a:off x="1223001" y="5118212"/>
            <a:ext cx="2513050" cy="121769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99" b="1" i="1" dirty="0">
                <a:solidFill>
                  <a:schemeClr val="tx1"/>
                </a:solidFill>
              </a:rPr>
              <a:t>in situ</a:t>
            </a:r>
          </a:p>
          <a:p>
            <a:pPr algn="ctr"/>
            <a:r>
              <a:rPr lang="en-GB" sz="1799" b="1" dirty="0">
                <a:solidFill>
                  <a:schemeClr val="tx1"/>
                </a:solidFill>
              </a:rPr>
              <a:t>T_2m RH_2m </a:t>
            </a:r>
          </a:p>
          <a:p>
            <a:pPr algn="ctr"/>
            <a:r>
              <a:rPr lang="en-GB" sz="1799" b="1" dirty="0">
                <a:solidFill>
                  <a:schemeClr val="tx1"/>
                </a:solidFill>
              </a:rPr>
              <a:t>Snow Depth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3828935" y="5476487"/>
            <a:ext cx="787539" cy="484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grpSp>
        <p:nvGrpSpPr>
          <p:cNvPr id="31" name="Group 30"/>
          <p:cNvGrpSpPr/>
          <p:nvPr/>
        </p:nvGrpSpPr>
        <p:grpSpPr>
          <a:xfrm>
            <a:off x="4647130" y="4995604"/>
            <a:ext cx="3094148" cy="1436659"/>
            <a:chOff x="4950372" y="5029869"/>
            <a:chExt cx="3652245" cy="1437892"/>
          </a:xfrm>
        </p:grpSpPr>
        <p:sp>
          <p:nvSpPr>
            <p:cNvPr id="18" name="Rounded Rectangle 17"/>
            <p:cNvSpPr/>
            <p:nvPr/>
          </p:nvSpPr>
          <p:spPr>
            <a:xfrm>
              <a:off x="4950372" y="5029869"/>
              <a:ext cx="3600400" cy="14378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999" b="1" dirty="0">
                  <a:solidFill>
                    <a:schemeClr val="tx1"/>
                  </a:solidFill>
                </a:rPr>
                <a:t>2D-OI</a:t>
              </a:r>
            </a:p>
            <a:p>
              <a:pPr algn="ctr"/>
              <a:r>
                <a:rPr lang="en-GB" sz="1999" dirty="0">
                  <a:solidFill>
                    <a:schemeClr val="tx1"/>
                  </a:solidFill>
                </a:rPr>
                <a:t>T_2m, RH_2m, snow</a:t>
              </a:r>
            </a:p>
            <a:p>
              <a:pPr algn="ctr"/>
              <a:endParaRPr lang="en-GB" sz="1999" b="1" dirty="0">
                <a:solidFill>
                  <a:schemeClr val="tx1"/>
                </a:solidFill>
              </a:endParaRPr>
            </a:p>
            <a:p>
              <a:pPr algn="ctr"/>
              <a:endParaRPr lang="en-GB" sz="1999" b="1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5215304" y="5855805"/>
                  <a:ext cx="1374924" cy="27081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799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799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sz="1799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sz="1799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1799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799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</m:t>
                        </m:r>
                        <m:r>
                          <a:rPr lang="en-GB" sz="1799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GB" sz="1799" baseline="300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304" y="5855805"/>
                  <a:ext cx="1374924" cy="270814"/>
                </a:xfrm>
                <a:prstGeom prst="rect">
                  <a:avLst/>
                </a:prstGeom>
                <a:blipFill>
                  <a:blip r:embed="rId3"/>
                  <a:stretch>
                    <a:fillRect l="-2618" r="-3665" b="-2045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6891660" y="5855805"/>
                  <a:ext cx="1710957" cy="27081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799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799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sz="1799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𝑅𝐻</m:t>
                        </m:r>
                        <m:r>
                          <a:rPr lang="en-GB" sz="1799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1799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799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=10%</m:t>
                        </m:r>
                      </m:oMath>
                    </m:oMathPara>
                  </a14:m>
                  <a:endParaRPr lang="en-GB" sz="1799" baseline="30000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1660" y="5855805"/>
                  <a:ext cx="1710957" cy="270814"/>
                </a:xfrm>
                <a:prstGeom prst="rect">
                  <a:avLst/>
                </a:prstGeom>
                <a:blipFill>
                  <a:blip r:embed="rId4"/>
                  <a:stretch>
                    <a:fillRect l="-1681" r="-3361" b="-2045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Right Arrow 21"/>
          <p:cNvSpPr/>
          <p:nvPr/>
        </p:nvSpPr>
        <p:spPr>
          <a:xfrm rot="16200000">
            <a:off x="6229636" y="4313416"/>
            <a:ext cx="875449" cy="488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25" name="Right Arrow 24"/>
          <p:cNvSpPr/>
          <p:nvPr/>
        </p:nvSpPr>
        <p:spPr>
          <a:xfrm rot="16200000">
            <a:off x="8723171" y="4366563"/>
            <a:ext cx="951999" cy="48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16" name="Oval 15"/>
          <p:cNvSpPr/>
          <p:nvPr/>
        </p:nvSpPr>
        <p:spPr>
          <a:xfrm>
            <a:off x="8209799" y="5118212"/>
            <a:ext cx="1945014" cy="121769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99" b="1" i="1" dirty="0">
                <a:solidFill>
                  <a:schemeClr val="tx1"/>
                </a:solidFill>
              </a:rPr>
              <a:t>satellite</a:t>
            </a:r>
          </a:p>
          <a:p>
            <a:pPr algn="ctr"/>
            <a:r>
              <a:rPr lang="en-GB" sz="1799" b="1" dirty="0">
                <a:solidFill>
                  <a:schemeClr val="tx1"/>
                </a:solidFill>
              </a:rPr>
              <a:t>ASCAT SM</a:t>
            </a:r>
          </a:p>
          <a:p>
            <a:pPr algn="ctr"/>
            <a:r>
              <a:rPr lang="en-GB" sz="1799" b="1" dirty="0">
                <a:solidFill>
                  <a:srgbClr val="00CC00"/>
                </a:solidFill>
              </a:rPr>
              <a:t>SMOS SM</a:t>
            </a:r>
          </a:p>
          <a:p>
            <a:pPr algn="ctr"/>
            <a:r>
              <a:rPr lang="en-GB" sz="1799" b="1" dirty="0">
                <a:solidFill>
                  <a:schemeClr val="tx1"/>
                </a:solidFill>
              </a:rPr>
              <a:t>IMS</a:t>
            </a:r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 flipV="1">
            <a:off x="1828721" y="2544225"/>
            <a:ext cx="3332539" cy="21333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Arrow 32"/>
          <p:cNvSpPr/>
          <p:nvPr/>
        </p:nvSpPr>
        <p:spPr>
          <a:xfrm rot="16200000">
            <a:off x="7165127" y="1823908"/>
            <a:ext cx="824242" cy="488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15" name="Rounded Rectangle 14"/>
          <p:cNvSpPr/>
          <p:nvPr/>
        </p:nvSpPr>
        <p:spPr>
          <a:xfrm>
            <a:off x="6061674" y="2621291"/>
            <a:ext cx="5627582" cy="1443047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9" b="1" dirty="0">
                <a:solidFill>
                  <a:schemeClr val="tx1"/>
                </a:solidFill>
              </a:rPr>
              <a:t>Soil Analysis (SEKF)</a:t>
            </a:r>
          </a:p>
          <a:p>
            <a:pPr algn="ctr"/>
            <a:r>
              <a:rPr lang="en-GB" sz="1999" dirty="0">
                <a:solidFill>
                  <a:schemeClr val="tx1"/>
                </a:solidFill>
              </a:rPr>
              <a:t>SM1, SM2, SM3</a:t>
            </a:r>
          </a:p>
          <a:p>
            <a:pPr algn="ctr"/>
            <a:endParaRPr lang="en-GB" sz="1999" b="1" dirty="0">
              <a:solidFill>
                <a:schemeClr val="tx1"/>
              </a:solidFill>
            </a:endParaRPr>
          </a:p>
          <a:p>
            <a:pPr algn="ctr"/>
            <a:endParaRPr lang="en-GB" sz="1999" b="1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5129181" y="567021"/>
            <a:ext cx="3548992" cy="100944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9" b="1" dirty="0">
                <a:solidFill>
                  <a:schemeClr val="tx1"/>
                </a:solidFill>
              </a:rPr>
              <a:t>NWP Forecast</a:t>
            </a:r>
          </a:p>
          <a:p>
            <a:pPr algn="ctr"/>
            <a:r>
              <a:rPr lang="en-GB" sz="1999" b="1" dirty="0">
                <a:solidFill>
                  <a:schemeClr val="tx1"/>
                </a:solidFill>
              </a:rPr>
              <a:t>Coupled Land-Atmosphere</a:t>
            </a:r>
          </a:p>
        </p:txBody>
      </p:sp>
      <p:sp>
        <p:nvSpPr>
          <p:cNvPr id="40" name="Right Arrow 39"/>
          <p:cNvSpPr/>
          <p:nvPr/>
        </p:nvSpPr>
        <p:spPr>
          <a:xfrm rot="5400000">
            <a:off x="4774649" y="1765661"/>
            <a:ext cx="719892" cy="488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52" name="TextBox 51"/>
          <p:cNvSpPr txBox="1"/>
          <p:nvPr/>
        </p:nvSpPr>
        <p:spPr>
          <a:xfrm>
            <a:off x="8808074" y="426756"/>
            <a:ext cx="3380751" cy="1200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99" dirty="0">
                <a:solidFill>
                  <a:srgbClr val="00CC00"/>
                </a:solidFill>
              </a:rPr>
              <a:t>Since 2019 (IFS 46r1) EDA-SEKF and SMOS NN DA</a:t>
            </a:r>
          </a:p>
        </p:txBody>
      </p:sp>
      <p:sp>
        <p:nvSpPr>
          <p:cNvPr id="27" name="Rounded Rectangle 36">
            <a:extLst>
              <a:ext uri="{FF2B5EF4-FFF2-40B4-BE49-F238E27FC236}">
                <a16:creationId xmlns:a16="http://schemas.microsoft.com/office/drawing/2014/main" id="{81A31974-B425-4FDA-B0DF-F69936200FBD}"/>
              </a:ext>
            </a:extLst>
          </p:cNvPr>
          <p:cNvSpPr/>
          <p:nvPr/>
        </p:nvSpPr>
        <p:spPr>
          <a:xfrm>
            <a:off x="512763" y="640733"/>
            <a:ext cx="3548992" cy="1009441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9" b="1" dirty="0">
                <a:solidFill>
                  <a:schemeClr val="tx1"/>
                </a:solidFill>
              </a:rPr>
              <a:t>Ensemble Data Assimilation (EDA)</a:t>
            </a:r>
          </a:p>
        </p:txBody>
      </p:sp>
      <p:sp>
        <p:nvSpPr>
          <p:cNvPr id="28" name="Right Arrow 39">
            <a:extLst>
              <a:ext uri="{FF2B5EF4-FFF2-40B4-BE49-F238E27FC236}">
                <a16:creationId xmlns:a16="http://schemas.microsoft.com/office/drawing/2014/main" id="{06E7A098-E724-4AE2-97C4-F90D0852A2A6}"/>
              </a:ext>
            </a:extLst>
          </p:cNvPr>
          <p:cNvSpPr/>
          <p:nvPr/>
        </p:nvSpPr>
        <p:spPr>
          <a:xfrm rot="5400000">
            <a:off x="2757404" y="1823909"/>
            <a:ext cx="719892" cy="488926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>
              <a:solidFill>
                <a:srgbClr val="00CC00"/>
              </a:solidFill>
            </a:endParaRPr>
          </a:p>
        </p:txBody>
      </p:sp>
      <p:sp>
        <p:nvSpPr>
          <p:cNvPr id="30" name="Right Arrow 9">
            <a:extLst>
              <a:ext uri="{FF2B5EF4-FFF2-40B4-BE49-F238E27FC236}">
                <a16:creationId xmlns:a16="http://schemas.microsoft.com/office/drawing/2014/main" id="{60BBA301-50B3-45CD-8D5D-7BB5C693C977}"/>
              </a:ext>
            </a:extLst>
          </p:cNvPr>
          <p:cNvSpPr/>
          <p:nvPr/>
        </p:nvSpPr>
        <p:spPr>
          <a:xfrm>
            <a:off x="5272181" y="3166519"/>
            <a:ext cx="791676" cy="484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4" name="Arrow: Left-Right 3">
            <a:extLst>
              <a:ext uri="{FF2B5EF4-FFF2-40B4-BE49-F238E27FC236}">
                <a16:creationId xmlns:a16="http://schemas.microsoft.com/office/drawing/2014/main" id="{9BDAE4EE-2A12-4018-B1AF-79CCD6825C26}"/>
              </a:ext>
            </a:extLst>
          </p:cNvPr>
          <p:cNvSpPr/>
          <p:nvPr/>
        </p:nvSpPr>
        <p:spPr>
          <a:xfrm>
            <a:off x="4093561" y="842531"/>
            <a:ext cx="1003818" cy="484506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1C4E64-E23E-4272-8F8B-BDA3C2DA0BD2}"/>
              </a:ext>
            </a:extLst>
          </p:cNvPr>
          <p:cNvSpPr txBox="1"/>
          <p:nvPr/>
        </p:nvSpPr>
        <p:spPr>
          <a:xfrm>
            <a:off x="7765577" y="1987926"/>
            <a:ext cx="2401970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99" dirty="0"/>
              <a:t>Land initial conditions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52801" y="3319784"/>
            <a:ext cx="2267740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 err="1"/>
              <a:t>σ</a:t>
            </a:r>
            <a:r>
              <a:rPr lang="en-US" sz="1799" baseline="-25000" dirty="0" err="1"/>
              <a:t>SMOS_NN</a:t>
            </a:r>
            <a:r>
              <a:rPr lang="en-US" sz="1799" dirty="0"/>
              <a:t>= 0.02+3ε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606369" y="3597860"/>
            <a:ext cx="2181297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 err="1"/>
              <a:t>σ</a:t>
            </a:r>
            <a:r>
              <a:rPr lang="en-US" sz="1799" baseline="-25000" dirty="0" err="1"/>
              <a:t>ASCAT</a:t>
            </a:r>
            <a:r>
              <a:rPr lang="en-US" sz="1799" dirty="0"/>
              <a:t>= 0.05m3/m3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135984" y="3308716"/>
            <a:ext cx="1325314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σ</a:t>
            </a:r>
            <a:r>
              <a:rPr lang="en-US" sz="1799" baseline="-25000" dirty="0"/>
              <a:t>O_T2M</a:t>
            </a:r>
            <a:r>
              <a:rPr lang="en-US" sz="1799" dirty="0"/>
              <a:t>= 1K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112361" y="3611933"/>
            <a:ext cx="1500237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σ</a:t>
            </a:r>
            <a:r>
              <a:rPr lang="en-US" sz="1799" baseline="-25000" dirty="0"/>
              <a:t>O_RH2M</a:t>
            </a:r>
            <a:r>
              <a:rPr lang="en-US" sz="1799" dirty="0"/>
              <a:t>= 4%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95311" y="3335360"/>
            <a:ext cx="1851000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 err="1"/>
              <a:t>σ</a:t>
            </a:r>
            <a:r>
              <a:rPr lang="en-US" sz="1799" baseline="-25000" dirty="0" err="1"/>
              <a:t>b</a:t>
            </a:r>
            <a:r>
              <a:rPr lang="en-US" sz="1799" baseline="-25000" dirty="0"/>
              <a:t>_</a:t>
            </a:r>
            <a:r>
              <a:rPr lang="en-US" sz="1799" dirty="0"/>
              <a:t>= 0.01m3/m3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10551202" y="4425493"/>
            <a:ext cx="1636036" cy="2017344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99" b="1" dirty="0">
                <a:solidFill>
                  <a:srgbClr val="00CC00"/>
                </a:solidFill>
              </a:rPr>
              <a:t>EC SMOS Neural network</a:t>
            </a:r>
          </a:p>
          <a:p>
            <a:pPr algn="ctr"/>
            <a:endParaRPr lang="en-GB" sz="1999" b="1" dirty="0">
              <a:solidFill>
                <a:srgbClr val="00CC00"/>
              </a:solidFill>
            </a:endParaRPr>
          </a:p>
          <a:p>
            <a:pPr algn="ctr"/>
            <a:r>
              <a:rPr lang="en-GB" sz="1999" b="1" dirty="0">
                <a:solidFill>
                  <a:srgbClr val="00CC00"/>
                </a:solidFill>
              </a:rPr>
              <a:t>SMOS TB</a:t>
            </a:r>
          </a:p>
        </p:txBody>
      </p:sp>
      <p:sp>
        <p:nvSpPr>
          <p:cNvPr id="38" name="Right Arrow 9">
            <a:extLst>
              <a:ext uri="{FF2B5EF4-FFF2-40B4-BE49-F238E27FC236}">
                <a16:creationId xmlns:a16="http://schemas.microsoft.com/office/drawing/2014/main" id="{60BBA301-50B3-45CD-8D5D-7BB5C693C977}"/>
              </a:ext>
            </a:extLst>
          </p:cNvPr>
          <p:cNvSpPr/>
          <p:nvPr/>
        </p:nvSpPr>
        <p:spPr>
          <a:xfrm rot="10800000">
            <a:off x="10142192" y="5447676"/>
            <a:ext cx="403839" cy="484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/>
          </a:p>
        </p:txBody>
      </p:sp>
      <p:sp>
        <p:nvSpPr>
          <p:cNvPr id="36" name="Slide Number Placeholder 3">
            <a:extLst>
              <a:ext uri="{FF2B5EF4-FFF2-40B4-BE49-F238E27FC236}">
                <a16:creationId xmlns:a16="http://schemas.microsoft.com/office/drawing/2014/main" id="{F45D45F2-FDA2-4DB6-ABD8-906D5BCDC1A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028575" y="6453765"/>
            <a:ext cx="2158662" cy="215944"/>
          </a:xfrm>
        </p:spPr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46" name="Right Arrow 9">
            <a:extLst>
              <a:ext uri="{FF2B5EF4-FFF2-40B4-BE49-F238E27FC236}">
                <a16:creationId xmlns:a16="http://schemas.microsoft.com/office/drawing/2014/main" id="{FA0BB9A0-09FC-4845-A106-0AF8C4750DC5}"/>
              </a:ext>
            </a:extLst>
          </p:cNvPr>
          <p:cNvSpPr/>
          <p:nvPr/>
        </p:nvSpPr>
        <p:spPr>
          <a:xfrm rot="10800000">
            <a:off x="7707266" y="5617794"/>
            <a:ext cx="500808" cy="2705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044119D-A7A7-4715-91C8-94BEF244C09A}"/>
                  </a:ext>
                </a:extLst>
              </p:cNvPr>
              <p:cNvSpPr txBox="1"/>
              <p:nvPr/>
            </p:nvSpPr>
            <p:spPr>
              <a:xfrm>
                <a:off x="5008187" y="6082146"/>
                <a:ext cx="1187004" cy="270582"/>
              </a:xfrm>
              <a:prstGeom prst="rect">
                <a:avLst/>
              </a:prstGeom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799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799" i="1" baseline="30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</m:t>
                      </m:r>
                      <m:r>
                        <a:rPr lang="en-GB" sz="1799" i="1" baseline="-25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𝑆𝐷</m:t>
                      </m:r>
                      <m:r>
                        <a:rPr lang="en-GB" sz="1799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r>
                        <a:rPr lang="en-GB" sz="1799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GB" sz="1799" baseline="300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044119D-A7A7-4715-91C8-94BEF244C0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8187" y="6082146"/>
                <a:ext cx="1187004" cy="270582"/>
              </a:xfrm>
              <a:prstGeom prst="rect">
                <a:avLst/>
              </a:prstGeom>
              <a:blipFill>
                <a:blip r:embed="rId5"/>
                <a:stretch>
                  <a:fillRect l="-3093" r="-4124" b="-204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5669944-4D4D-4D2C-AB32-1C02FCAF1C00}"/>
                  </a:ext>
                </a:extLst>
              </p:cNvPr>
              <p:cNvSpPr txBox="1"/>
              <p:nvPr/>
            </p:nvSpPr>
            <p:spPr>
              <a:xfrm>
                <a:off x="6338944" y="6097905"/>
                <a:ext cx="1268094" cy="270582"/>
              </a:xfrm>
              <a:prstGeom prst="rect">
                <a:avLst/>
              </a:prstGeom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799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799" i="1" baseline="30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</m:t>
                      </m:r>
                      <m:r>
                        <a:rPr lang="en-GB" sz="1799" i="1" baseline="-25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𝐼𝑀𝑆</m:t>
                      </m:r>
                      <m:r>
                        <a:rPr lang="en-GB" sz="1799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=8</m:t>
                      </m:r>
                      <m:r>
                        <a:rPr lang="en-GB" sz="1799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GB" sz="1799" baseline="300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5669944-4D4D-4D2C-AB32-1C02FCAF1C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944" y="6097905"/>
                <a:ext cx="1268094" cy="270582"/>
              </a:xfrm>
              <a:prstGeom prst="rect">
                <a:avLst/>
              </a:prstGeom>
              <a:blipFill>
                <a:blip r:embed="rId6"/>
                <a:stretch>
                  <a:fillRect l="-2885" r="-3365" b="-177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 48">
            <a:extLst>
              <a:ext uri="{FF2B5EF4-FFF2-40B4-BE49-F238E27FC236}">
                <a16:creationId xmlns:a16="http://schemas.microsoft.com/office/drawing/2014/main" id="{226311B1-760E-434B-84E9-898EA889ED75}"/>
              </a:ext>
            </a:extLst>
          </p:cNvPr>
          <p:cNvSpPr/>
          <p:nvPr/>
        </p:nvSpPr>
        <p:spPr>
          <a:xfrm>
            <a:off x="-990912" y="-74159"/>
            <a:ext cx="9947892" cy="52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541" algn="l"/>
                <a:tab pos="896669" algn="l"/>
                <a:tab pos="1345796" algn="l"/>
                <a:tab pos="1794924" algn="l"/>
                <a:tab pos="2244052" algn="l"/>
                <a:tab pos="2693180" algn="l"/>
                <a:tab pos="3142307" algn="l"/>
                <a:tab pos="3591435" algn="l"/>
                <a:tab pos="4040562" algn="l"/>
                <a:tab pos="4489691" algn="l"/>
                <a:tab pos="4938818" algn="l"/>
                <a:tab pos="5387946" algn="l"/>
                <a:tab pos="5837073" algn="l"/>
                <a:tab pos="6286202" algn="l"/>
                <a:tab pos="6735329" algn="l"/>
                <a:tab pos="7184457" algn="l"/>
                <a:tab pos="7633584" algn="l"/>
                <a:tab pos="8082712" algn="l"/>
                <a:tab pos="8531840" algn="l"/>
                <a:tab pos="8980968" algn="l"/>
              </a:tabLst>
            </a:pPr>
            <a:r>
              <a:rPr lang="en-GB" altLang="fr-FR" sz="2799" b="1" dirty="0">
                <a:solidFill>
                  <a:srgbClr val="1F497D"/>
                </a:solidFill>
                <a:latin typeface="+mj-lt"/>
              </a:rPr>
              <a:t>Soil Moisture coupled data assimilation</a:t>
            </a:r>
          </a:p>
        </p:txBody>
      </p:sp>
      <p:sp>
        <p:nvSpPr>
          <p:cNvPr id="44" name="Slide Number Placeholder 1">
            <a:extLst>
              <a:ext uri="{FF2B5EF4-FFF2-40B4-BE49-F238E27FC236}">
                <a16:creationId xmlns:a16="http://schemas.microsoft.com/office/drawing/2014/main" id="{2A98D895-132E-4808-B896-2F9656774A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285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screenshot of a cell phone&#10;&#10;Description automatically generated">
            <a:extLst>
              <a:ext uri="{FF2B5EF4-FFF2-40B4-BE49-F238E27FC236}">
                <a16:creationId xmlns:a16="http://schemas.microsoft.com/office/drawing/2014/main" id="{03FE7DBE-D217-40E7-8827-6C0FB61E8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225" y="1757929"/>
            <a:ext cx="4978615" cy="4080314"/>
          </a:xfrm>
          <a:prstGeom prst="rect">
            <a:avLst/>
          </a:prstGeom>
        </p:spPr>
      </p:pic>
      <p:sp>
        <p:nvSpPr>
          <p:cNvPr id="85" name="CustomShape 2"/>
          <p:cNvSpPr/>
          <p:nvPr/>
        </p:nvSpPr>
        <p:spPr>
          <a:xfrm>
            <a:off x="355550" y="1604711"/>
            <a:ext cx="10968820" cy="39760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23" tIns="40811" rIns="81623" bIns="40811">
            <a:noAutofit/>
          </a:bodyPr>
          <a:lstStyle/>
          <a:p>
            <a:pPr>
              <a:lnSpc>
                <a:spcPct val="100000"/>
              </a:lnSpc>
            </a:pPr>
            <a:endParaRPr lang="en-GB" sz="163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902" spc="-1" dirty="0"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C67922-CEA9-4F34-93B5-566707B1488C}"/>
              </a:ext>
            </a:extLst>
          </p:cNvPr>
          <p:cNvSpPr/>
          <p:nvPr/>
        </p:nvSpPr>
        <p:spPr>
          <a:xfrm>
            <a:off x="600492" y="1277271"/>
            <a:ext cx="9935356" cy="3608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53">
              <a:buClr>
                <a:srgbClr val="3C3C3C"/>
              </a:buClr>
            </a:pPr>
            <a:r>
              <a:rPr lang="en-GB" sz="1632" spc="-1" dirty="0">
                <a:solidFill>
                  <a:srgbClr val="000000"/>
                </a:solidFill>
                <a:latin typeface="Calibri"/>
              </a:rPr>
              <a:t>Three options:</a:t>
            </a:r>
          </a:p>
          <a:p>
            <a:pPr marL="311629" indent="-310976">
              <a:buClr>
                <a:srgbClr val="3C3C3C"/>
              </a:buClr>
              <a:buFont typeface="+mj-lt"/>
              <a:buAutoNum type="arabicPeriod"/>
            </a:pPr>
            <a:r>
              <a:rPr lang="en-GB" sz="1632" spc="-1" dirty="0">
                <a:solidFill>
                  <a:srgbClr val="000000"/>
                </a:solidFill>
                <a:latin typeface="Calibri"/>
              </a:rPr>
              <a:t>Offline surface model forced by atmospheric reanalysis (e.g. ERA5-land) </a:t>
            </a:r>
          </a:p>
          <a:p>
            <a:pPr marL="415288" lvl="1">
              <a:buClr>
                <a:srgbClr val="3C3C3C"/>
              </a:buClr>
            </a:pPr>
            <a:r>
              <a:rPr lang="en-GB" sz="1632" b="1" spc="-1" dirty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 </a:t>
            </a:r>
            <a:r>
              <a:rPr lang="en-GB" sz="1632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Allows e</a:t>
            </a:r>
            <a:r>
              <a:rPr lang="en-GB" sz="1632" spc="-1" dirty="0">
                <a:solidFill>
                  <a:srgbClr val="000000"/>
                </a:solidFill>
                <a:latin typeface="Calibri"/>
              </a:rPr>
              <a:t>nhanced surface model/resolution</a:t>
            </a:r>
          </a:p>
          <a:p>
            <a:pPr marL="415288" lvl="1">
              <a:buClr>
                <a:srgbClr val="3C3C3C"/>
              </a:buClr>
            </a:pPr>
            <a:r>
              <a:rPr lang="en-GB" sz="1632" b="1" spc="-1" dirty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 </a:t>
            </a:r>
            <a:r>
              <a:rPr lang="en-GB" sz="1632" spc="-1" dirty="0">
                <a:solidFill>
                  <a:srgbClr val="000000"/>
                </a:solidFill>
                <a:latin typeface="Calibri"/>
              </a:rPr>
              <a:t>No land-atmosphere coupling and no land DA </a:t>
            </a:r>
          </a:p>
          <a:p>
            <a:pPr marL="415288" lvl="1">
              <a:buClr>
                <a:srgbClr val="3C3C3C"/>
              </a:buClr>
            </a:pPr>
            <a:endParaRPr lang="en-GB" sz="1632" spc="-1" dirty="0">
              <a:solidFill>
                <a:srgbClr val="000000"/>
              </a:solidFill>
              <a:latin typeface="Calibri"/>
            </a:endParaRPr>
          </a:p>
          <a:p>
            <a:pPr marL="311629" indent="-310976">
              <a:buClr>
                <a:srgbClr val="3C3C3C"/>
              </a:buClr>
              <a:buAutoNum type="arabicPeriod" startAt="2"/>
            </a:pPr>
            <a:r>
              <a:rPr lang="en-GB" sz="1632" spc="-1" dirty="0">
                <a:solidFill>
                  <a:srgbClr val="000000"/>
                </a:solidFill>
                <a:latin typeface="Calibri"/>
              </a:rPr>
              <a:t>Offline soil moisture DA (e.g. H SAF ASCAT soil moisture data records)</a:t>
            </a:r>
          </a:p>
          <a:p>
            <a:pPr marL="415288" lvl="1">
              <a:buClr>
                <a:srgbClr val="3C3C3C"/>
              </a:buClr>
            </a:pPr>
            <a:r>
              <a:rPr lang="en-GB" sz="1632" b="1" spc="-1" dirty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</a:t>
            </a:r>
            <a:r>
              <a:rPr lang="en-GB" sz="1632" spc="-1" dirty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n-GB" sz="1632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As (1), but o</a:t>
            </a:r>
            <a:r>
              <a:rPr lang="en-GB" sz="1632" spc="-1" dirty="0">
                <a:solidFill>
                  <a:srgbClr val="000000"/>
                </a:solidFill>
                <a:latin typeface="Calibri"/>
              </a:rPr>
              <a:t>ffline soil moisture analysis included</a:t>
            </a:r>
          </a:p>
          <a:p>
            <a:pPr marL="415288" lvl="1">
              <a:buClr>
                <a:srgbClr val="3C3C3C"/>
              </a:buClr>
            </a:pPr>
            <a:endParaRPr lang="en-GB" sz="1632" spc="-1" dirty="0">
              <a:solidFill>
                <a:srgbClr val="000000"/>
              </a:solidFill>
              <a:latin typeface="Calibri"/>
            </a:endParaRPr>
          </a:p>
          <a:p>
            <a:pPr marL="311629" indent="-310976">
              <a:buClr>
                <a:srgbClr val="3C3C3C"/>
              </a:buClr>
              <a:buAutoNum type="arabicPeriod" startAt="3"/>
            </a:pPr>
            <a:r>
              <a:rPr lang="en-GB" sz="1632" spc="-1" dirty="0">
                <a:solidFill>
                  <a:srgbClr val="000000"/>
                </a:solidFill>
                <a:latin typeface="Calibri"/>
              </a:rPr>
              <a:t>Stand-alone surface analysis (SSA, Fairbairn </a:t>
            </a:r>
            <a:r>
              <a:rPr lang="en-GB" sz="1632" i="1" spc="-1" dirty="0">
                <a:solidFill>
                  <a:srgbClr val="000000"/>
                </a:solidFill>
                <a:latin typeface="Calibri"/>
              </a:rPr>
              <a:t>et al</a:t>
            </a:r>
            <a:r>
              <a:rPr lang="en-GB" sz="1632" spc="-1" dirty="0">
                <a:solidFill>
                  <a:srgbClr val="000000"/>
                </a:solidFill>
                <a:latin typeface="Calibri"/>
              </a:rPr>
              <a:t>., 2019)</a:t>
            </a:r>
          </a:p>
          <a:p>
            <a:pPr marL="415288" lvl="1">
              <a:buClr>
                <a:srgbClr val="3C3C3C"/>
              </a:buClr>
            </a:pPr>
            <a:r>
              <a:rPr lang="en-GB" sz="1632" b="1" spc="-1" dirty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 </a:t>
            </a:r>
            <a:r>
              <a:rPr lang="en-GB" sz="1632" spc="-1" dirty="0">
                <a:solidFill>
                  <a:srgbClr val="000000"/>
                </a:solidFill>
                <a:latin typeface="Calibri"/>
              </a:rPr>
              <a:t>Full land DA system in IFS (soil moisture, snow, etc…)</a:t>
            </a:r>
          </a:p>
          <a:p>
            <a:pPr marL="415288" lvl="1">
              <a:buClr>
                <a:srgbClr val="3C3C3C"/>
              </a:buClr>
            </a:pPr>
            <a:r>
              <a:rPr lang="en-GB" sz="1632" b="1" spc="-1" dirty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 </a:t>
            </a:r>
            <a:r>
              <a:rPr lang="en-GB" sz="1632" spc="-1" dirty="0">
                <a:solidFill>
                  <a:srgbClr val="000000"/>
                </a:solidFill>
                <a:latin typeface="Calibri"/>
              </a:rPr>
              <a:t>Coupled land-atmosphere model</a:t>
            </a:r>
          </a:p>
          <a:p>
            <a:pPr marL="415288" lvl="1">
              <a:buClr>
                <a:srgbClr val="3C3C3C"/>
              </a:buClr>
            </a:pPr>
            <a:r>
              <a:rPr lang="en-GB" sz="1632" b="1" spc="-1" dirty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 </a:t>
            </a:r>
            <a:r>
              <a:rPr lang="en-GB" sz="1632" spc="-1" dirty="0">
                <a:solidFill>
                  <a:srgbClr val="000000"/>
                </a:solidFill>
                <a:latin typeface="Calibri"/>
              </a:rPr>
              <a:t>Significantly more computationally expensive than (1) and (2) </a:t>
            </a:r>
          </a:p>
          <a:p>
            <a:pPr marL="726264" lvl="1" indent="-310976">
              <a:buClr>
                <a:srgbClr val="3C3C3C"/>
              </a:buClr>
              <a:buFont typeface="Wingdings" panose="05000000000000000000" pitchFamily="2" charset="2"/>
              <a:buChar char="Ø"/>
            </a:pPr>
            <a:endParaRPr lang="en-GB" sz="1632" spc="-1" dirty="0">
              <a:solidFill>
                <a:srgbClr val="000000"/>
              </a:solidFill>
              <a:latin typeface="Calibri"/>
            </a:endParaRPr>
          </a:p>
          <a:p>
            <a:pPr marL="674434" lvl="1" indent="-259147">
              <a:buClr>
                <a:srgbClr val="3C3C3C"/>
              </a:buClr>
              <a:buFont typeface="Wingdings" panose="05000000000000000000" pitchFamily="2" charset="2"/>
              <a:buChar char="Ø"/>
            </a:pPr>
            <a:endParaRPr lang="en-GB" sz="1632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FF9932C-F36C-459F-A613-EC9704CD04D5}"/>
              </a:ext>
            </a:extLst>
          </p:cNvPr>
          <p:cNvSpPr/>
          <p:nvPr/>
        </p:nvSpPr>
        <p:spPr>
          <a:xfrm>
            <a:off x="9074575" y="1604712"/>
            <a:ext cx="1865319" cy="343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32" b="1" spc="-1" dirty="0">
                <a:solidFill>
                  <a:srgbClr val="000000"/>
                </a:solidFill>
                <a:latin typeface="Calibri"/>
              </a:rPr>
              <a:t>SSA forced by ERA5</a:t>
            </a:r>
            <a:endParaRPr lang="en-GB" sz="1632" b="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B5518F1-FA89-4A18-BA4F-BB52ED1E94AF}"/>
              </a:ext>
            </a:extLst>
          </p:cNvPr>
          <p:cNvSpPr/>
          <p:nvPr/>
        </p:nvSpPr>
        <p:spPr>
          <a:xfrm>
            <a:off x="355550" y="5549589"/>
            <a:ext cx="9456369" cy="84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53">
              <a:buClr>
                <a:srgbClr val="3C3C3C"/>
              </a:buClr>
            </a:pPr>
            <a:r>
              <a:rPr lang="en-GB" sz="1632" spc="-1" dirty="0">
                <a:solidFill>
                  <a:srgbClr val="000000"/>
                </a:solidFill>
                <a:latin typeface="Calibri"/>
              </a:rPr>
              <a:t>D. Fairbairn, P. de </a:t>
            </a:r>
            <a:r>
              <a:rPr lang="en-GB" sz="1632" spc="-1" dirty="0" err="1">
                <a:solidFill>
                  <a:srgbClr val="000000"/>
                </a:solidFill>
                <a:latin typeface="Calibri"/>
              </a:rPr>
              <a:t>Ronsay</a:t>
            </a:r>
            <a:r>
              <a:rPr lang="en-GB" sz="1632" spc="-1" dirty="0">
                <a:solidFill>
                  <a:srgbClr val="000000"/>
                </a:solidFill>
                <a:latin typeface="Calibri"/>
              </a:rPr>
              <a:t>, and P. Browne, “The new stand-alone surface analysis at ECMWF: Implications for land-atmosphere DA coupling,” </a:t>
            </a:r>
            <a:r>
              <a:rPr lang="en-GB" sz="1632" i="1" spc="-1" dirty="0">
                <a:solidFill>
                  <a:srgbClr val="000000"/>
                </a:solidFill>
                <a:latin typeface="Calibri"/>
              </a:rPr>
              <a:t>J. Hydrometeor</a:t>
            </a:r>
            <a:r>
              <a:rPr lang="en-GB" sz="1632" spc="-1" dirty="0">
                <a:solidFill>
                  <a:srgbClr val="000000"/>
                </a:solidFill>
                <a:latin typeface="Calibri"/>
              </a:rPr>
              <a:t>, 2019. </a:t>
            </a:r>
            <a:r>
              <a:rPr lang="en-GB" sz="1632" u="sng" spc="-1" dirty="0">
                <a:solidFill>
                  <a:srgbClr val="0000FF"/>
                </a:solidFill>
                <a:latin typeface="Calibri"/>
                <a:hlinkClick r:id="rId4"/>
              </a:rPr>
              <a:t>https://doi.org/10.1175/JHM-D-19-0074.1</a:t>
            </a:r>
            <a:endParaRPr lang="en-GB" sz="1632" spc="-1" dirty="0"/>
          </a:p>
          <a:p>
            <a:pPr>
              <a:lnSpc>
                <a:spcPct val="100000"/>
              </a:lnSpc>
            </a:pPr>
            <a:endParaRPr lang="en-GB" sz="1632" spc="-1"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FA3597E3-6FEB-44B2-B1C5-F8C3010779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6987" y="6453765"/>
            <a:ext cx="2158662" cy="215944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063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06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6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9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51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14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algn="l" defTabSz="457063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31C1E75-5392-467E-A95D-A3CD9C048054}"/>
              </a:ext>
            </a:extLst>
          </p:cNvPr>
          <p:cNvSpPr txBox="1">
            <a:spLocks/>
          </p:cNvSpPr>
          <p:nvPr/>
        </p:nvSpPr>
        <p:spPr>
          <a:xfrm>
            <a:off x="323721" y="-115495"/>
            <a:ext cx="11850356" cy="1144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GB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pPr algn="l" hangingPunct="1"/>
            <a:r>
              <a:rPr lang="en-GB" sz="2799" b="1" dirty="0">
                <a:solidFill>
                  <a:srgbClr val="376092"/>
                </a:solidFill>
                <a:latin typeface="+mn-lt"/>
              </a:rPr>
              <a:t>Stand-alone Surface Analysis and offline systems</a:t>
            </a:r>
          </a:p>
          <a:p>
            <a:pPr algn="l" hangingPunct="1"/>
            <a:r>
              <a:rPr lang="en-GB" sz="2799" b="1" dirty="0">
                <a:solidFill>
                  <a:srgbClr val="376092"/>
                </a:solidFill>
                <a:latin typeface="+mn-lt"/>
                <a:sym typeface="Wingdings" panose="05000000000000000000" pitchFamily="2" charset="2"/>
              </a:rPr>
              <a:t> Support </a:t>
            </a:r>
            <a:r>
              <a:rPr lang="en-GB" sz="2799" b="1" dirty="0">
                <a:solidFill>
                  <a:srgbClr val="376092"/>
                </a:solidFill>
                <a:latin typeface="+mn-lt"/>
              </a:rPr>
              <a:t>land surface reanalysis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_widesc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ECMWF_widescreen.potx</Template>
  <TotalTime>63010</TotalTime>
  <Words>1471</Words>
  <Application>Microsoft Office PowerPoint</Application>
  <PresentationFormat>Custom</PresentationFormat>
  <Paragraphs>282</Paragraphs>
  <Slides>20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Cambria Math</vt:lpstr>
      <vt:lpstr>DejaVu Serif</vt:lpstr>
      <vt:lpstr>Liberation Serif</vt:lpstr>
      <vt:lpstr>Monotype Corsiva</vt:lpstr>
      <vt:lpstr>Times New Roman</vt:lpstr>
      <vt:lpstr>Wingdings</vt:lpstr>
      <vt:lpstr>ECMWF_widescreen</vt:lpstr>
      <vt:lpstr>Equation</vt:lpstr>
      <vt:lpstr>PowerPoint Presentation</vt:lpstr>
      <vt:lpstr>  Toward coupled assimilation in ECMWF’s operational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Surface-only LDAS</vt:lpstr>
      <vt:lpstr>PowerPoint Presentation</vt:lpstr>
      <vt:lpstr>SMOS near real time brightness temperature monitoring</vt:lpstr>
      <vt:lpstr>PowerPoint Presentation</vt:lpstr>
      <vt:lpstr>SMAP monitoring</vt:lpstr>
      <vt:lpstr>SMOS Neural network: ESA level 2 SMOS NRT Soil Moisture product</vt:lpstr>
      <vt:lpstr>PowerPoint Presentation</vt:lpstr>
      <vt:lpstr>PowerPoint Presentation</vt:lpstr>
      <vt:lpstr>Toward assimilation of  surface-sensitive satellite data over land 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ECMWF LDAS Dec. 2020</dc:title>
  <dc:creator>Patricia.Rosnay@ecmwf.int</dc:creator>
  <cp:lastModifiedBy>Patricia de Rosnay</cp:lastModifiedBy>
  <cp:revision>992</cp:revision>
  <cp:lastPrinted>2017-06-14T12:31:56Z</cp:lastPrinted>
  <dcterms:created xsi:type="dcterms:W3CDTF">2015-03-12T16:04:32Z</dcterms:created>
  <dcterms:modified xsi:type="dcterms:W3CDTF">2020-12-14T10:23:43Z</dcterms:modified>
</cp:coreProperties>
</file>