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34"/>
  </p:notesMasterIdLst>
  <p:handoutMasterIdLst>
    <p:handoutMasterId r:id="rId35"/>
  </p:handoutMasterIdLst>
  <p:sldIdLst>
    <p:sldId id="349" r:id="rId2"/>
    <p:sldId id="357" r:id="rId3"/>
    <p:sldId id="358" r:id="rId4"/>
    <p:sldId id="350" r:id="rId5"/>
    <p:sldId id="351" r:id="rId6"/>
    <p:sldId id="375" r:id="rId7"/>
    <p:sldId id="373" r:id="rId8"/>
    <p:sldId id="352" r:id="rId9"/>
    <p:sldId id="377" r:id="rId10"/>
    <p:sldId id="353" r:id="rId11"/>
    <p:sldId id="355" r:id="rId12"/>
    <p:sldId id="362" r:id="rId13"/>
    <p:sldId id="374" r:id="rId14"/>
    <p:sldId id="356" r:id="rId15"/>
    <p:sldId id="378" r:id="rId16"/>
    <p:sldId id="359" r:id="rId17"/>
    <p:sldId id="360" r:id="rId18"/>
    <p:sldId id="354" r:id="rId19"/>
    <p:sldId id="376" r:id="rId20"/>
    <p:sldId id="379" r:id="rId21"/>
    <p:sldId id="363" r:id="rId22"/>
    <p:sldId id="364" r:id="rId23"/>
    <p:sldId id="361" r:id="rId24"/>
    <p:sldId id="366" r:id="rId25"/>
    <p:sldId id="367" r:id="rId26"/>
    <p:sldId id="368" r:id="rId27"/>
    <p:sldId id="365" r:id="rId28"/>
    <p:sldId id="369" r:id="rId29"/>
    <p:sldId id="370" r:id="rId30"/>
    <p:sldId id="371" r:id="rId31"/>
    <p:sldId id="380" r:id="rId32"/>
    <p:sldId id="372" r:id="rId33"/>
  </p:sldIdLst>
  <p:sldSz cx="9144000" cy="6858000" type="screen4x3"/>
  <p:notesSz cx="6718300" cy="9867900"/>
  <p:defaultTextStyle>
    <a:defPPr>
      <a:defRPr lang="en-GB"/>
    </a:defPPr>
    <a:lvl1pPr algn="l" rtl="0" eaLnBrk="0" fontAlgn="base" hangingPunct="0">
      <a:spcBef>
        <a:spcPct val="0"/>
      </a:spcBef>
      <a:spcAft>
        <a:spcPct val="0"/>
      </a:spcAft>
      <a:defRPr sz="1200" b="1" kern="1200">
        <a:solidFill>
          <a:srgbClr val="FE4040"/>
        </a:solidFill>
        <a:latin typeface="Arial" charset="0"/>
        <a:ea typeface="ＭＳ Ｐゴシック" charset="-128"/>
        <a:cs typeface="+mn-cs"/>
      </a:defRPr>
    </a:lvl1pPr>
    <a:lvl2pPr marL="457200" algn="l" rtl="0" eaLnBrk="0" fontAlgn="base" hangingPunct="0">
      <a:spcBef>
        <a:spcPct val="0"/>
      </a:spcBef>
      <a:spcAft>
        <a:spcPct val="0"/>
      </a:spcAft>
      <a:defRPr sz="1200" b="1" kern="1200">
        <a:solidFill>
          <a:srgbClr val="FE4040"/>
        </a:solidFill>
        <a:latin typeface="Arial" charset="0"/>
        <a:ea typeface="ＭＳ Ｐゴシック" charset="-128"/>
        <a:cs typeface="+mn-cs"/>
      </a:defRPr>
    </a:lvl2pPr>
    <a:lvl3pPr marL="914400" algn="l" rtl="0" eaLnBrk="0" fontAlgn="base" hangingPunct="0">
      <a:spcBef>
        <a:spcPct val="0"/>
      </a:spcBef>
      <a:spcAft>
        <a:spcPct val="0"/>
      </a:spcAft>
      <a:defRPr sz="1200" b="1" kern="1200">
        <a:solidFill>
          <a:srgbClr val="FE4040"/>
        </a:solidFill>
        <a:latin typeface="Arial" charset="0"/>
        <a:ea typeface="ＭＳ Ｐゴシック" charset="-128"/>
        <a:cs typeface="+mn-cs"/>
      </a:defRPr>
    </a:lvl3pPr>
    <a:lvl4pPr marL="1371600" algn="l" rtl="0" eaLnBrk="0" fontAlgn="base" hangingPunct="0">
      <a:spcBef>
        <a:spcPct val="0"/>
      </a:spcBef>
      <a:spcAft>
        <a:spcPct val="0"/>
      </a:spcAft>
      <a:defRPr sz="1200" b="1" kern="1200">
        <a:solidFill>
          <a:srgbClr val="FE4040"/>
        </a:solidFill>
        <a:latin typeface="Arial" charset="0"/>
        <a:ea typeface="ＭＳ Ｐゴシック" charset="-128"/>
        <a:cs typeface="+mn-cs"/>
      </a:defRPr>
    </a:lvl4pPr>
    <a:lvl5pPr marL="1828800" algn="l" rtl="0" eaLnBrk="0" fontAlgn="base" hangingPunct="0">
      <a:spcBef>
        <a:spcPct val="0"/>
      </a:spcBef>
      <a:spcAft>
        <a:spcPct val="0"/>
      </a:spcAft>
      <a:defRPr sz="1200" b="1" kern="1200">
        <a:solidFill>
          <a:srgbClr val="FE4040"/>
        </a:solidFill>
        <a:latin typeface="Arial" charset="0"/>
        <a:ea typeface="ＭＳ Ｐゴシック" charset="-128"/>
        <a:cs typeface="+mn-cs"/>
      </a:defRPr>
    </a:lvl5pPr>
    <a:lvl6pPr marL="2286000" algn="l" defTabSz="914400" rtl="0" eaLnBrk="1" latinLnBrk="0" hangingPunct="1">
      <a:defRPr sz="1200" b="1" kern="1200">
        <a:solidFill>
          <a:srgbClr val="FE4040"/>
        </a:solidFill>
        <a:latin typeface="Arial" charset="0"/>
        <a:ea typeface="ＭＳ Ｐゴシック" charset="-128"/>
        <a:cs typeface="+mn-cs"/>
      </a:defRPr>
    </a:lvl6pPr>
    <a:lvl7pPr marL="2743200" algn="l" defTabSz="914400" rtl="0" eaLnBrk="1" latinLnBrk="0" hangingPunct="1">
      <a:defRPr sz="1200" b="1" kern="1200">
        <a:solidFill>
          <a:srgbClr val="FE4040"/>
        </a:solidFill>
        <a:latin typeface="Arial" charset="0"/>
        <a:ea typeface="ＭＳ Ｐゴシック" charset="-128"/>
        <a:cs typeface="+mn-cs"/>
      </a:defRPr>
    </a:lvl7pPr>
    <a:lvl8pPr marL="3200400" algn="l" defTabSz="914400" rtl="0" eaLnBrk="1" latinLnBrk="0" hangingPunct="1">
      <a:defRPr sz="1200" b="1" kern="1200">
        <a:solidFill>
          <a:srgbClr val="FE4040"/>
        </a:solidFill>
        <a:latin typeface="Arial" charset="0"/>
        <a:ea typeface="ＭＳ Ｐゴシック" charset="-128"/>
        <a:cs typeface="+mn-cs"/>
      </a:defRPr>
    </a:lvl8pPr>
    <a:lvl9pPr marL="3657600" algn="l" defTabSz="914400" rtl="0" eaLnBrk="1" latinLnBrk="0" hangingPunct="1">
      <a:defRPr sz="1200" b="1" kern="1200">
        <a:solidFill>
          <a:srgbClr val="FE4040"/>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p:clrMru>
    <a:srgbClr val="0000FF"/>
    <a:srgbClr val="A10101"/>
    <a:srgbClr val="9F0319"/>
    <a:srgbClr val="940E2B"/>
    <a:srgbClr val="0099FF"/>
    <a:srgbClr val="CC99FF"/>
    <a:srgbClr val="6600CC"/>
    <a:srgbClr val="FE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136"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chemeClr val="tx1"/>
                </a:solidFill>
                <a:ea typeface="+mn-ea"/>
                <a:cs typeface="+mn-cs"/>
              </a:defRPr>
            </a:lvl1pPr>
          </a:lstStyle>
          <a:p>
            <a:pPr>
              <a:defRPr/>
            </a:pPr>
            <a:endParaRPr lang="en-GB"/>
          </a:p>
        </p:txBody>
      </p:sp>
      <p:sp>
        <p:nvSpPr>
          <p:cNvPr id="75779" name="Rectangle 3"/>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chemeClr val="tx1"/>
                </a:solidFill>
                <a:ea typeface="+mn-ea"/>
                <a:cs typeface="+mn-cs"/>
              </a:defRPr>
            </a:lvl1pPr>
          </a:lstStyle>
          <a:p>
            <a:pPr>
              <a:defRPr/>
            </a:pPr>
            <a:endParaRPr lang="en-GB"/>
          </a:p>
        </p:txBody>
      </p:sp>
      <p:sp>
        <p:nvSpPr>
          <p:cNvPr id="75780" name="Rectangle 4"/>
          <p:cNvSpPr>
            <a:spLocks noGrp="1" noChangeArrowheads="1"/>
          </p:cNvSpPr>
          <p:nvPr>
            <p:ph type="ftr" sz="quarter" idx="2"/>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b="0">
                <a:solidFill>
                  <a:schemeClr val="tx1"/>
                </a:solidFill>
                <a:ea typeface="+mn-ea"/>
                <a:cs typeface="+mn-cs"/>
              </a:defRPr>
            </a:lvl1pPr>
          </a:lstStyle>
          <a:p>
            <a:pPr>
              <a:defRPr/>
            </a:pPr>
            <a:endParaRPr lang="en-GB"/>
          </a:p>
        </p:txBody>
      </p:sp>
      <p:sp>
        <p:nvSpPr>
          <p:cNvPr id="75781" name="Rectangle 5"/>
          <p:cNvSpPr>
            <a:spLocks noGrp="1" noChangeArrowheads="1"/>
          </p:cNvSpPr>
          <p:nvPr>
            <p:ph type="sldNum" sz="quarter" idx="3"/>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b="0" smtClean="0">
                <a:solidFill>
                  <a:schemeClr val="tx1"/>
                </a:solidFill>
              </a:defRPr>
            </a:lvl1pPr>
          </a:lstStyle>
          <a:p>
            <a:pPr>
              <a:defRPr/>
            </a:pPr>
            <a:fld id="{9023396E-D0ED-4C48-AA26-103F384FDC92}" type="slidenum">
              <a:rPr lang="en-GB"/>
              <a:pPr>
                <a:defRPr/>
              </a:pPr>
              <a:t>‹#›</a:t>
            </a:fld>
            <a:endParaRPr lang="en-GB"/>
          </a:p>
        </p:txBody>
      </p:sp>
    </p:spTree>
    <p:extLst>
      <p:ext uri="{BB962C8B-B14F-4D97-AF65-F5344CB8AC3E}">
        <p14:creationId xmlns:p14="http://schemas.microsoft.com/office/powerpoint/2010/main" val="245317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b="0">
                <a:solidFill>
                  <a:schemeClr val="tx1"/>
                </a:solidFill>
                <a:ea typeface="+mn-ea"/>
                <a:cs typeface="+mn-cs"/>
              </a:defRPr>
            </a:lvl1pPr>
          </a:lstStyle>
          <a:p>
            <a:pPr>
              <a:defRPr/>
            </a:pPr>
            <a:endParaRPr lang="en-GB"/>
          </a:p>
        </p:txBody>
      </p:sp>
      <p:sp>
        <p:nvSpPr>
          <p:cNvPr id="6147" name="Rectangle 3"/>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b="0">
                <a:solidFill>
                  <a:schemeClr val="tx1"/>
                </a:solidFill>
                <a:ea typeface="+mn-ea"/>
                <a:cs typeface="+mn-cs"/>
              </a:defRPr>
            </a:lvl1pPr>
          </a:lstStyle>
          <a:p>
            <a:pPr>
              <a:defRPr/>
            </a:pPr>
            <a:endParaRPr lang="en-GB"/>
          </a:p>
        </p:txBody>
      </p:sp>
      <p:sp>
        <p:nvSpPr>
          <p:cNvPr id="146436" name="Rectangle 4"/>
          <p:cNvSpPr>
            <a:spLocks noGrp="1" noRot="1" noChangeAspect="1" noChangeArrowheads="1" noTextEdit="1"/>
          </p:cNvSpPr>
          <p:nvPr>
            <p:ph type="sldImg" idx="2"/>
          </p:nvPr>
        </p:nvSpPr>
        <p:spPr bwMode="auto">
          <a:xfrm>
            <a:off x="892175" y="739775"/>
            <a:ext cx="4933950" cy="3700463"/>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1513" y="4687888"/>
            <a:ext cx="5375275" cy="4440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150" name="Rectangle 6"/>
          <p:cNvSpPr>
            <a:spLocks noGrp="1" noChangeArrowheads="1"/>
          </p:cNvSpPr>
          <p:nvPr>
            <p:ph type="ftr" sz="quarter" idx="4"/>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b="0">
                <a:solidFill>
                  <a:schemeClr val="tx1"/>
                </a:solidFill>
                <a:ea typeface="+mn-ea"/>
                <a:cs typeface="+mn-cs"/>
              </a:defRPr>
            </a:lvl1pPr>
          </a:lstStyle>
          <a:p>
            <a:pPr>
              <a:defRPr/>
            </a:pPr>
            <a:endParaRPr lang="en-GB"/>
          </a:p>
        </p:txBody>
      </p:sp>
      <p:sp>
        <p:nvSpPr>
          <p:cNvPr id="6151" name="Rectangle 7"/>
          <p:cNvSpPr>
            <a:spLocks noGrp="1" noChangeArrowheads="1"/>
          </p:cNvSpPr>
          <p:nvPr>
            <p:ph type="sldNum" sz="quarter" idx="5"/>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b="0" smtClean="0">
                <a:solidFill>
                  <a:schemeClr val="tx1"/>
                </a:solidFill>
              </a:defRPr>
            </a:lvl1pPr>
          </a:lstStyle>
          <a:p>
            <a:pPr>
              <a:defRPr/>
            </a:pPr>
            <a:fld id="{F066F026-07D5-4D44-8048-5BCA7C870EFC}" type="slidenum">
              <a:rPr lang="en-GB"/>
              <a:pPr>
                <a:defRPr/>
              </a:pPr>
              <a:t>‹#›</a:t>
            </a:fld>
            <a:endParaRPr lang="en-GB"/>
          </a:p>
        </p:txBody>
      </p:sp>
    </p:spTree>
    <p:extLst>
      <p:ext uri="{BB962C8B-B14F-4D97-AF65-F5344CB8AC3E}">
        <p14:creationId xmlns:p14="http://schemas.microsoft.com/office/powerpoint/2010/main" val="39996956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WMO training course October 2012</a:t>
            </a:r>
            <a:endParaRPr lang="en-GB" dirty="0"/>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E40EFC70-E79E-434A-8B68-7E5156385F0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2BAECC42-C026-4AE1-90B6-B84C7A43E68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9927C789-FB4D-4AAE-886D-66C7DB0FDB56}"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93713" y="304800"/>
            <a:ext cx="8113712" cy="708025"/>
          </a:xfrm>
        </p:spPr>
        <p:txBody>
          <a:bodyPr/>
          <a:lstStyle/>
          <a:p>
            <a:r>
              <a:rPr lang="en-GB" smtClean="0"/>
              <a:t>Click to edit Master title style</a:t>
            </a:r>
            <a:endParaRPr lang="en-US"/>
          </a:p>
        </p:txBody>
      </p:sp>
      <p:sp>
        <p:nvSpPr>
          <p:cNvPr id="3" name="Table Placeholder 2"/>
          <p:cNvSpPr>
            <a:spLocks noGrp="1"/>
          </p:cNvSpPr>
          <p:nvPr>
            <p:ph type="tbl" idx="1"/>
          </p:nvPr>
        </p:nvSpPr>
        <p:spPr>
          <a:xfrm>
            <a:off x="457200" y="1219200"/>
            <a:ext cx="8112125" cy="4930775"/>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C5F8F6CB-D621-4462-A64D-95C0AE53B5B8}"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13" y="304800"/>
            <a:ext cx="8113712" cy="708025"/>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457200" y="1219200"/>
            <a:ext cx="3979863" cy="49307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589463" y="1219200"/>
            <a:ext cx="3979862" cy="49307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6" name="Rectangle 8"/>
          <p:cNvSpPr>
            <a:spLocks noGrp="1" noChangeArrowheads="1"/>
          </p:cNvSpPr>
          <p:nvPr>
            <p:ph type="sldNum" sz="quarter" idx="11"/>
          </p:nvPr>
        </p:nvSpPr>
        <p:spPr>
          <a:ln/>
        </p:spPr>
        <p:txBody>
          <a:bodyPr/>
          <a:lstStyle>
            <a:lvl1pPr>
              <a:defRPr/>
            </a:lvl1pPr>
          </a:lstStyle>
          <a:p>
            <a:pPr>
              <a:defRPr/>
            </a:pPr>
            <a:r>
              <a:rPr lang="en-GB"/>
              <a:t>Slide </a:t>
            </a:r>
            <a:fld id="{92136044-03C4-4215-B346-E5A233EA66FA}"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304800"/>
            <a:ext cx="8150225" cy="58451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4" name="Rectangle 8"/>
          <p:cNvSpPr>
            <a:spLocks noGrp="1" noChangeArrowheads="1"/>
          </p:cNvSpPr>
          <p:nvPr>
            <p:ph type="sldNum" sz="quarter" idx="11"/>
          </p:nvPr>
        </p:nvSpPr>
        <p:spPr>
          <a:ln/>
        </p:spPr>
        <p:txBody>
          <a:bodyPr/>
          <a:lstStyle>
            <a:lvl1pPr>
              <a:defRPr/>
            </a:lvl1pPr>
          </a:lstStyle>
          <a:p>
            <a:pPr>
              <a:defRPr/>
            </a:pPr>
            <a:r>
              <a:rPr lang="en-GB"/>
              <a:t>Slide </a:t>
            </a:r>
            <a:fld id="{2379F66A-532B-47E9-AE9C-AED6C83CD87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1BF33C34-4182-4EDA-A297-821053F07C8F}"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5" name="Rectangle 8"/>
          <p:cNvSpPr>
            <a:spLocks noGrp="1" noChangeArrowheads="1"/>
          </p:cNvSpPr>
          <p:nvPr>
            <p:ph type="sldNum" sz="quarter" idx="11"/>
          </p:nvPr>
        </p:nvSpPr>
        <p:spPr>
          <a:ln/>
        </p:spPr>
        <p:txBody>
          <a:bodyPr/>
          <a:lstStyle>
            <a:lvl1pPr>
              <a:defRPr/>
            </a:lvl1pPr>
          </a:lstStyle>
          <a:p>
            <a:pPr>
              <a:defRPr/>
            </a:pPr>
            <a:r>
              <a:rPr lang="en-GB"/>
              <a:t>Slide </a:t>
            </a:r>
            <a:fld id="{DE83C881-8A83-4FED-92F9-A6EA3CF3EF3B}"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6" name="Rectangle 8"/>
          <p:cNvSpPr>
            <a:spLocks noGrp="1" noChangeArrowheads="1"/>
          </p:cNvSpPr>
          <p:nvPr>
            <p:ph type="sldNum" sz="quarter" idx="11"/>
          </p:nvPr>
        </p:nvSpPr>
        <p:spPr>
          <a:ln/>
        </p:spPr>
        <p:txBody>
          <a:bodyPr/>
          <a:lstStyle>
            <a:lvl1pPr>
              <a:defRPr/>
            </a:lvl1pPr>
          </a:lstStyle>
          <a:p>
            <a:pPr>
              <a:defRPr/>
            </a:pPr>
            <a:r>
              <a:rPr lang="en-GB"/>
              <a:t>Slide </a:t>
            </a:r>
            <a:fld id="{FF46E4A4-058E-44F5-ACE2-60355872F1F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8" name="Rectangle 8"/>
          <p:cNvSpPr>
            <a:spLocks noGrp="1" noChangeArrowheads="1"/>
          </p:cNvSpPr>
          <p:nvPr>
            <p:ph type="sldNum" sz="quarter" idx="11"/>
          </p:nvPr>
        </p:nvSpPr>
        <p:spPr>
          <a:ln/>
        </p:spPr>
        <p:txBody>
          <a:bodyPr/>
          <a:lstStyle>
            <a:lvl1pPr>
              <a:defRPr/>
            </a:lvl1pPr>
          </a:lstStyle>
          <a:p>
            <a:pPr>
              <a:defRPr/>
            </a:pPr>
            <a:r>
              <a:rPr lang="en-GB"/>
              <a:t>Slide </a:t>
            </a:r>
            <a:fld id="{388690B4-699F-43D6-B7DB-F503B39994B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4" name="Rectangle 8"/>
          <p:cNvSpPr>
            <a:spLocks noGrp="1" noChangeArrowheads="1"/>
          </p:cNvSpPr>
          <p:nvPr>
            <p:ph type="sldNum" sz="quarter" idx="11"/>
          </p:nvPr>
        </p:nvSpPr>
        <p:spPr>
          <a:ln/>
        </p:spPr>
        <p:txBody>
          <a:bodyPr/>
          <a:lstStyle>
            <a:lvl1pPr>
              <a:defRPr/>
            </a:lvl1pPr>
          </a:lstStyle>
          <a:p>
            <a:pPr>
              <a:defRPr/>
            </a:pPr>
            <a:r>
              <a:rPr lang="en-GB"/>
              <a:t>Slide </a:t>
            </a:r>
            <a:fld id="{EDD37142-4993-46FC-9200-37BC8578B6B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3" name="Rectangle 8"/>
          <p:cNvSpPr>
            <a:spLocks noGrp="1" noChangeArrowheads="1"/>
          </p:cNvSpPr>
          <p:nvPr>
            <p:ph type="sldNum" sz="quarter" idx="11"/>
          </p:nvPr>
        </p:nvSpPr>
        <p:spPr>
          <a:ln/>
        </p:spPr>
        <p:txBody>
          <a:bodyPr/>
          <a:lstStyle>
            <a:lvl1pPr>
              <a:defRPr/>
            </a:lvl1pPr>
          </a:lstStyle>
          <a:p>
            <a:pPr>
              <a:defRPr/>
            </a:pPr>
            <a:r>
              <a:rPr lang="en-GB"/>
              <a:t>Slide </a:t>
            </a:r>
            <a:fld id="{D3179A2F-BF91-4C77-95E3-0581A0AF595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6" name="Rectangle 8"/>
          <p:cNvSpPr>
            <a:spLocks noGrp="1" noChangeArrowheads="1"/>
          </p:cNvSpPr>
          <p:nvPr>
            <p:ph type="sldNum" sz="quarter" idx="11"/>
          </p:nvPr>
        </p:nvSpPr>
        <p:spPr>
          <a:ln/>
        </p:spPr>
        <p:txBody>
          <a:bodyPr/>
          <a:lstStyle>
            <a:lvl1pPr>
              <a:defRPr/>
            </a:lvl1pPr>
          </a:lstStyle>
          <a:p>
            <a:pPr>
              <a:defRPr/>
            </a:pPr>
            <a:r>
              <a:rPr lang="en-GB"/>
              <a:t>Slide </a:t>
            </a:r>
            <a:fld id="{5D31B7D4-9436-470F-A9FE-7C61B962C9A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smtClean="0"/>
              <a:t>WMO training course October 2012</a:t>
            </a:r>
            <a:endParaRPr lang="en-GB"/>
          </a:p>
        </p:txBody>
      </p:sp>
      <p:sp>
        <p:nvSpPr>
          <p:cNvPr id="6" name="Rectangle 8"/>
          <p:cNvSpPr>
            <a:spLocks noGrp="1" noChangeArrowheads="1"/>
          </p:cNvSpPr>
          <p:nvPr>
            <p:ph type="sldNum" sz="quarter" idx="11"/>
          </p:nvPr>
        </p:nvSpPr>
        <p:spPr>
          <a:ln/>
        </p:spPr>
        <p:txBody>
          <a:bodyPr/>
          <a:lstStyle>
            <a:lvl1pPr>
              <a:defRPr/>
            </a:lvl1pPr>
          </a:lstStyle>
          <a:p>
            <a:pPr>
              <a:defRPr/>
            </a:pPr>
            <a:r>
              <a:rPr lang="en-GB"/>
              <a:t>Slide </a:t>
            </a:r>
            <a:fld id="{81AF1870-C0D4-45F0-A9FC-E961A4A4C63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p:txBody>
      </p:sp>
      <p:sp>
        <p:nvSpPr>
          <p:cNvPr id="4100" name="AutoShape 4"/>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defRPr/>
            </a:pPr>
            <a:endParaRPr lang="en-US" sz="2400" b="0">
              <a:solidFill>
                <a:srgbClr val="3333FF"/>
              </a:solidFill>
              <a:latin typeface="Times" charset="0"/>
              <a:ea typeface="+mn-ea"/>
            </a:endParaRPr>
          </a:p>
        </p:txBody>
      </p:sp>
      <p:sp>
        <p:nvSpPr>
          <p:cNvPr id="4101" name="Rectangle 5"/>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bg1"/>
                </a:solidFill>
                <a:ea typeface="+mn-ea"/>
                <a:cs typeface="+mn-cs"/>
              </a:defRPr>
            </a:lvl1pPr>
          </a:lstStyle>
          <a:p>
            <a:pPr>
              <a:defRPr/>
            </a:pPr>
            <a:r>
              <a:rPr lang="en-GB" dirty="0" smtClean="0"/>
              <a:t>WMO training course October 2012</a:t>
            </a:r>
            <a:endParaRPr lang="en-GB" dirty="0"/>
          </a:p>
        </p:txBody>
      </p:sp>
      <p:sp>
        <p:nvSpPr>
          <p:cNvPr id="4102" name="Rectangle 6"/>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pPr>
              <a:defRPr/>
            </a:pPr>
            <a:r>
              <a:rPr lang="en-GB">
                <a:solidFill>
                  <a:schemeClr val="bg1"/>
                </a:solidFill>
              </a:rPr>
              <a:t>Slide </a:t>
            </a:r>
            <a:fld id="{8AFD2626-AF4B-4825-A7EE-D92668A7DE12}" type="slidenum">
              <a:rPr lang="en-GB">
                <a:solidFill>
                  <a:schemeClr val="bg1"/>
                </a:solidFill>
              </a:rPr>
              <a:pPr>
                <a:defRPr/>
              </a:pPr>
              <a:t>‹#›</a:t>
            </a:fld>
            <a:endParaRPr lang="en-GB">
              <a:solidFill>
                <a:schemeClr val="bg1"/>
              </a:solidFill>
            </a:endParaRPr>
          </a:p>
        </p:txBody>
      </p:sp>
      <p:pic>
        <p:nvPicPr>
          <p:cNvPr id="3079" name="Picture 7" descr="ECMWF_new_logo"/>
          <p:cNvPicPr>
            <a:picLocks noChangeAspect="1" noChangeArrowheads="1"/>
          </p:cNvPicPr>
          <p:nvPr/>
        </p:nvPicPr>
        <p:blipFill>
          <a:blip r:embed="rId16"/>
          <a:srcRect/>
          <a:stretch>
            <a:fillRect/>
          </a:stretch>
        </p:blipFill>
        <p:spPr bwMode="auto">
          <a:xfrm>
            <a:off x="6443663" y="6310313"/>
            <a:ext cx="2084387" cy="374650"/>
          </a:xfrm>
          <a:prstGeom prst="rect">
            <a:avLst/>
          </a:prstGeom>
          <a:noFill/>
          <a:ln w="9525">
            <a:noFill/>
            <a:miter lim="800000"/>
            <a:headEnd/>
            <a:tailEnd/>
          </a:ln>
        </p:spPr>
      </p:pic>
      <p:sp>
        <p:nvSpPr>
          <p:cNvPr id="4104" name="Rectangle 8"/>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mtClean="0">
                <a:solidFill>
                  <a:schemeClr val="bg1"/>
                </a:solidFill>
              </a:defRPr>
            </a:lvl1pPr>
          </a:lstStyle>
          <a:p>
            <a:pPr>
              <a:defRPr/>
            </a:pPr>
            <a:r>
              <a:rPr lang="en-GB"/>
              <a:t>Slide </a:t>
            </a:r>
            <a:fld id="{EE57D727-C38A-4B35-845F-61C761EB84A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hf hdr="0" dt="0"/>
  <p:txStyles>
    <p:titleStyle>
      <a:lvl1pPr algn="l" defTabSz="762000" rtl="0" eaLnBrk="0" fontAlgn="base" hangingPunct="0">
        <a:spcBef>
          <a:spcPct val="0"/>
        </a:spcBef>
        <a:spcAft>
          <a:spcPct val="0"/>
        </a:spcAft>
        <a:defRPr sz="2800">
          <a:solidFill>
            <a:srgbClr val="0F3692"/>
          </a:solidFill>
          <a:latin typeface="+mj-lt"/>
          <a:ea typeface="ＭＳ Ｐゴシック" charset="-128"/>
          <a:cs typeface="ＭＳ Ｐゴシック" charset="-128"/>
        </a:defRPr>
      </a:lvl1pPr>
      <a:lvl2pPr algn="l" defTabSz="762000" rtl="0" eaLnBrk="0" fontAlgn="base" hangingPunct="0">
        <a:spcBef>
          <a:spcPct val="0"/>
        </a:spcBef>
        <a:spcAft>
          <a:spcPct val="0"/>
        </a:spcAft>
        <a:defRPr sz="2800">
          <a:solidFill>
            <a:srgbClr val="0F3692"/>
          </a:solidFill>
          <a:latin typeface="Arial Black" charset="0"/>
          <a:ea typeface="ＭＳ Ｐゴシック" charset="-128"/>
          <a:cs typeface="ＭＳ Ｐゴシック" charset="-128"/>
        </a:defRPr>
      </a:lvl2pPr>
      <a:lvl3pPr algn="l" defTabSz="762000" rtl="0" eaLnBrk="0" fontAlgn="base" hangingPunct="0">
        <a:spcBef>
          <a:spcPct val="0"/>
        </a:spcBef>
        <a:spcAft>
          <a:spcPct val="0"/>
        </a:spcAft>
        <a:defRPr sz="2800">
          <a:solidFill>
            <a:srgbClr val="0F3692"/>
          </a:solidFill>
          <a:latin typeface="Arial Black" charset="0"/>
          <a:ea typeface="ＭＳ Ｐゴシック" charset="-128"/>
          <a:cs typeface="ＭＳ Ｐゴシック" charset="-128"/>
        </a:defRPr>
      </a:lvl3pPr>
      <a:lvl4pPr algn="l" defTabSz="762000" rtl="0" eaLnBrk="0" fontAlgn="base" hangingPunct="0">
        <a:spcBef>
          <a:spcPct val="0"/>
        </a:spcBef>
        <a:spcAft>
          <a:spcPct val="0"/>
        </a:spcAft>
        <a:defRPr sz="2800">
          <a:solidFill>
            <a:srgbClr val="0F3692"/>
          </a:solidFill>
          <a:latin typeface="Arial Black" charset="0"/>
          <a:ea typeface="ＭＳ Ｐゴシック" charset="-128"/>
          <a:cs typeface="ＭＳ Ｐゴシック" charset="-128"/>
        </a:defRPr>
      </a:lvl4pPr>
      <a:lvl5pPr algn="l" defTabSz="762000" rtl="0" eaLnBrk="0" fontAlgn="base" hangingPunct="0">
        <a:spcBef>
          <a:spcPct val="0"/>
        </a:spcBef>
        <a:spcAft>
          <a:spcPct val="0"/>
        </a:spcAft>
        <a:defRPr sz="2800">
          <a:solidFill>
            <a:srgbClr val="0F3692"/>
          </a:solidFill>
          <a:latin typeface="Arial Black" charset="0"/>
          <a:ea typeface="ＭＳ Ｐゴシック" charset="-128"/>
          <a:cs typeface="ＭＳ Ｐゴシック" charset="-128"/>
        </a:defRPr>
      </a:lvl5pPr>
      <a:lvl6pPr marL="457200" algn="l" defTabSz="762000" rtl="0" eaLnBrk="0" fontAlgn="base" hangingPunct="0">
        <a:spcBef>
          <a:spcPct val="0"/>
        </a:spcBef>
        <a:spcAft>
          <a:spcPct val="0"/>
        </a:spcAft>
        <a:defRPr sz="2800">
          <a:solidFill>
            <a:srgbClr val="0F3692"/>
          </a:solidFill>
          <a:latin typeface="Arial Black" charset="0"/>
        </a:defRPr>
      </a:lvl6pPr>
      <a:lvl7pPr marL="914400" algn="l" defTabSz="762000" rtl="0" eaLnBrk="0" fontAlgn="base" hangingPunct="0">
        <a:spcBef>
          <a:spcPct val="0"/>
        </a:spcBef>
        <a:spcAft>
          <a:spcPct val="0"/>
        </a:spcAft>
        <a:defRPr sz="2800">
          <a:solidFill>
            <a:srgbClr val="0F3692"/>
          </a:solidFill>
          <a:latin typeface="Arial Black" charset="0"/>
        </a:defRPr>
      </a:lvl7pPr>
      <a:lvl8pPr marL="1371600" algn="l" defTabSz="762000" rtl="0" eaLnBrk="0" fontAlgn="base" hangingPunct="0">
        <a:spcBef>
          <a:spcPct val="0"/>
        </a:spcBef>
        <a:spcAft>
          <a:spcPct val="0"/>
        </a:spcAft>
        <a:defRPr sz="2800">
          <a:solidFill>
            <a:srgbClr val="0F3692"/>
          </a:solidFill>
          <a:latin typeface="Arial Black" charset="0"/>
        </a:defRPr>
      </a:lvl8pPr>
      <a:lvl9pPr marL="1828800" algn="l" defTabSz="762000" rtl="0" eaLnBrk="0" fontAlgn="base" hangingPunct="0">
        <a:spcBef>
          <a:spcPct val="0"/>
        </a:spcBef>
        <a:spcAft>
          <a:spcPct val="0"/>
        </a:spcAft>
        <a:defRPr sz="2800">
          <a:solidFill>
            <a:srgbClr val="0F3692"/>
          </a:solidFill>
          <a:latin typeface="Arial Black" charset="0"/>
        </a:defRPr>
      </a:lvl9pPr>
    </p:titleStyle>
    <p:bodyStyle>
      <a:lvl1pPr marL="290513" indent="-290513" algn="l" defTabSz="762000" rtl="0" eaLnBrk="0" fontAlgn="base" hangingPunct="0">
        <a:lnSpc>
          <a:spcPts val="2500"/>
        </a:lnSpc>
        <a:spcBef>
          <a:spcPct val="0"/>
        </a:spcBef>
        <a:spcAft>
          <a:spcPts val="1000"/>
        </a:spcAft>
        <a:buClr>
          <a:srgbClr val="0F3692"/>
        </a:buClr>
        <a:buSzPct val="100000"/>
        <a:buFont typeface="Wingdings" charset="2"/>
        <a:buChar char="Ø"/>
        <a:defRPr sz="2200" b="1">
          <a:solidFill>
            <a:schemeClr val="tx1"/>
          </a:solidFill>
          <a:latin typeface="+mn-lt"/>
          <a:ea typeface="ＭＳ Ｐゴシック" charset="-128"/>
          <a:cs typeface="ＭＳ Ｐゴシック" charset="-128"/>
        </a:defRPr>
      </a:lvl1pPr>
      <a:lvl2pPr marL="766763" indent="-285750" algn="l" defTabSz="762000" rtl="0" eaLnBrk="0" fontAlgn="base" hangingPunct="0">
        <a:spcBef>
          <a:spcPct val="0"/>
        </a:spcBef>
        <a:spcAft>
          <a:spcPts val="1000"/>
        </a:spcAft>
        <a:buClr>
          <a:srgbClr val="0F3692"/>
        </a:buClr>
        <a:buSzPct val="100000"/>
        <a:buFont typeface="Wingdings" charset="2"/>
        <a:buChar char="§"/>
        <a:defRPr b="1">
          <a:solidFill>
            <a:schemeClr val="tx1"/>
          </a:solidFill>
          <a:latin typeface="+mn-lt"/>
          <a:ea typeface="ＭＳ Ｐゴシック" charset="-128"/>
        </a:defRPr>
      </a:lvl2pPr>
      <a:lvl3pPr marL="1300163" indent="-342900" algn="l" defTabSz="762000" rtl="0" eaLnBrk="0" fontAlgn="base" hangingPunct="0">
        <a:lnSpc>
          <a:spcPts val="2600"/>
        </a:lnSpc>
        <a:spcBef>
          <a:spcPct val="0"/>
        </a:spcBef>
        <a:spcAft>
          <a:spcPts val="800"/>
        </a:spcAft>
        <a:buClr>
          <a:schemeClr val="bg2"/>
        </a:buClr>
        <a:buSzPct val="100000"/>
        <a:buFont typeface="Wingdings" charset="2"/>
        <a:buChar char="§"/>
        <a:defRPr b="1">
          <a:solidFill>
            <a:schemeClr val="tx1"/>
          </a:solidFill>
          <a:latin typeface="+mn-lt"/>
          <a:ea typeface="ＭＳ Ｐゴシック" charset="-128"/>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5pPr>
      <a:lvl6pPr marL="25955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6pPr>
      <a:lvl7pPr marL="30527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7pPr>
      <a:lvl8pPr marL="35099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8pPr>
      <a:lvl9pPr marL="3967163" indent="-228600" algn="l" defTabSz="762000" rtl="0" eaLnBrk="0" fontAlgn="base" hangingPunct="0">
        <a:lnSpc>
          <a:spcPts val="2600"/>
        </a:lnSpc>
        <a:spcBef>
          <a:spcPct val="0"/>
        </a:spcBef>
        <a:spcAft>
          <a:spcPts val="800"/>
        </a:spcAft>
        <a:buClr>
          <a:schemeClr val="bg2"/>
        </a:buClr>
        <a:buSzPct val="100000"/>
        <a:buFont typeface="Wingdings" charset="2"/>
        <a:buChar char=""/>
        <a:defRPr sz="22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 Id="rId3"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 Id="rId3"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 Id="rId3" Type="http://schemas.openxmlformats.org/officeDocument/2006/relationships/image" Target="../media/image3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3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11.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image" Target="../media/image4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 Id="rId3"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 Id="rId3" Type="http://schemas.openxmlformats.org/officeDocument/2006/relationships/hyperlink" Target="F:%5CTC_WMO_2012%5CPAKISTAN%5CForecast_Pakistan.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gi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a:t>
            </a:fld>
            <a:endParaRPr lang="en-GB"/>
          </a:p>
        </p:txBody>
      </p:sp>
      <p:pic>
        <p:nvPicPr>
          <p:cNvPr id="6" name="Picture 5" descr="pakistan_pol_2002.jpg"/>
          <p:cNvPicPr>
            <a:picLocks noChangeAspect="1"/>
          </p:cNvPicPr>
          <p:nvPr/>
        </p:nvPicPr>
        <p:blipFill>
          <a:blip r:embed="rId2"/>
          <a:stretch>
            <a:fillRect/>
          </a:stretch>
        </p:blipFill>
        <p:spPr>
          <a:xfrm>
            <a:off x="0" y="0"/>
            <a:ext cx="5106007" cy="6265100"/>
          </a:xfrm>
          <a:prstGeom prst="rect">
            <a:avLst/>
          </a:prstGeom>
        </p:spPr>
      </p:pic>
      <p:sp>
        <p:nvSpPr>
          <p:cNvPr id="7" name="TextBox 6"/>
          <p:cNvSpPr txBox="1"/>
          <p:nvPr/>
        </p:nvSpPr>
        <p:spPr>
          <a:xfrm>
            <a:off x="5295900" y="762000"/>
            <a:ext cx="3695700" cy="1569660"/>
          </a:xfrm>
          <a:prstGeom prst="rect">
            <a:avLst/>
          </a:prstGeom>
          <a:noFill/>
        </p:spPr>
        <p:txBody>
          <a:bodyPr wrap="square" rtlCol="0">
            <a:spAutoFit/>
          </a:bodyPr>
          <a:lstStyle/>
          <a:p>
            <a:r>
              <a:rPr lang="en-GB" sz="3200" dirty="0" smtClean="0">
                <a:solidFill>
                  <a:schemeClr val="tx2"/>
                </a:solidFill>
              </a:rPr>
              <a:t>September 2012</a:t>
            </a:r>
          </a:p>
          <a:p>
            <a:r>
              <a:rPr lang="en-GB" sz="3200" dirty="0" smtClean="0">
                <a:solidFill>
                  <a:schemeClr val="tx2"/>
                </a:solidFill>
              </a:rPr>
              <a:t>Forecast for Pakistan</a:t>
            </a:r>
            <a:endParaRPr lang="en-GB" sz="3200" dirty="0">
              <a:solidFill>
                <a:schemeClr val="tx2"/>
              </a:solidFill>
            </a:endParaRPr>
          </a:p>
        </p:txBody>
      </p:sp>
      <p:sp>
        <p:nvSpPr>
          <p:cNvPr id="8" name="Oval 7"/>
          <p:cNvSpPr/>
          <p:nvPr/>
        </p:nvSpPr>
        <p:spPr bwMode="auto">
          <a:xfrm>
            <a:off x="2819400" y="3416300"/>
            <a:ext cx="368300" cy="304800"/>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a:ln>
                <a:noFill/>
              </a:ln>
              <a:solidFill>
                <a:srgbClr val="FE4040"/>
              </a:solidFill>
              <a:effectLst/>
              <a:latin typeface="Arial" charset="0"/>
            </a:endParaRPr>
          </a:p>
        </p:txBody>
      </p:sp>
      <p:sp>
        <p:nvSpPr>
          <p:cNvPr id="9" name="Oval 8"/>
          <p:cNvSpPr/>
          <p:nvPr/>
        </p:nvSpPr>
        <p:spPr bwMode="auto">
          <a:xfrm>
            <a:off x="3454400" y="2336800"/>
            <a:ext cx="342900" cy="317500"/>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rgbClr val="FF0000"/>
              </a:solidFill>
              <a:effectLst/>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10</a:t>
            </a:fld>
            <a:endParaRPr lang="en-GB"/>
          </a:p>
        </p:txBody>
      </p:sp>
      <p:pic>
        <p:nvPicPr>
          <p:cNvPr id="165890" name="Picture 2"/>
          <p:cNvPicPr>
            <a:picLocks noChangeAspect="1" noChangeArrowheads="1"/>
          </p:cNvPicPr>
          <p:nvPr/>
        </p:nvPicPr>
        <p:blipFill>
          <a:blip r:embed="rId2"/>
          <a:srcRect/>
          <a:stretch>
            <a:fillRect/>
          </a:stretch>
        </p:blipFill>
        <p:spPr bwMode="auto">
          <a:xfrm>
            <a:off x="0" y="0"/>
            <a:ext cx="4533900" cy="6238535"/>
          </a:xfrm>
          <a:prstGeom prst="rect">
            <a:avLst/>
          </a:prstGeom>
          <a:noFill/>
          <a:ln w="9525">
            <a:noFill/>
            <a:miter lim="800000"/>
            <a:headEnd/>
            <a:tailEnd/>
          </a:ln>
        </p:spPr>
      </p:pic>
      <p:pic>
        <p:nvPicPr>
          <p:cNvPr id="165891" name="Picture 3"/>
          <p:cNvPicPr>
            <a:picLocks noChangeAspect="1" noChangeArrowheads="1"/>
          </p:cNvPicPr>
          <p:nvPr/>
        </p:nvPicPr>
        <p:blipFill>
          <a:blip r:embed="rId3"/>
          <a:srcRect/>
          <a:stretch>
            <a:fillRect/>
          </a:stretch>
        </p:blipFill>
        <p:spPr bwMode="auto">
          <a:xfrm>
            <a:off x="4564792" y="0"/>
            <a:ext cx="4579208" cy="6286500"/>
          </a:xfrm>
          <a:prstGeom prst="rect">
            <a:avLst/>
          </a:prstGeom>
          <a:noFill/>
          <a:ln w="9525">
            <a:noFill/>
            <a:miter lim="800000"/>
            <a:headEnd/>
            <a:tailEnd/>
          </a:ln>
        </p:spPr>
      </p:pic>
      <p:sp>
        <p:nvSpPr>
          <p:cNvPr id="6" name="TextBox 5"/>
          <p:cNvSpPr txBox="1"/>
          <p:nvPr/>
        </p:nvSpPr>
        <p:spPr>
          <a:xfrm>
            <a:off x="2133600" y="0"/>
            <a:ext cx="2425700" cy="276999"/>
          </a:xfrm>
          <a:prstGeom prst="rect">
            <a:avLst/>
          </a:prstGeom>
          <a:noFill/>
        </p:spPr>
        <p:txBody>
          <a:bodyPr wrap="square" rtlCol="0">
            <a:spAutoFit/>
          </a:bodyPr>
          <a:lstStyle/>
          <a:p>
            <a:pPr algn="ctr"/>
            <a:r>
              <a:rPr lang="en-GB" dirty="0" err="1" smtClean="0">
                <a:solidFill>
                  <a:schemeClr val="tx2"/>
                </a:solidFill>
              </a:rPr>
              <a:t>Rahimyar</a:t>
            </a:r>
            <a:r>
              <a:rPr lang="en-GB" dirty="0" smtClean="0">
                <a:solidFill>
                  <a:schemeClr val="tx2"/>
                </a:solidFill>
              </a:rPr>
              <a:t>-Khan</a:t>
            </a:r>
            <a:endParaRPr lang="en-GB"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11</a:t>
            </a:fld>
            <a:endParaRPr lang="en-GB"/>
          </a:p>
        </p:txBody>
      </p:sp>
      <p:pic>
        <p:nvPicPr>
          <p:cNvPr id="166914" name="Picture 2"/>
          <p:cNvPicPr>
            <a:picLocks noChangeAspect="1" noChangeArrowheads="1"/>
          </p:cNvPicPr>
          <p:nvPr/>
        </p:nvPicPr>
        <p:blipFill>
          <a:blip r:embed="rId2"/>
          <a:srcRect/>
          <a:stretch>
            <a:fillRect/>
          </a:stretch>
        </p:blipFill>
        <p:spPr bwMode="auto">
          <a:xfrm>
            <a:off x="0" y="0"/>
            <a:ext cx="4597400" cy="6280819"/>
          </a:xfrm>
          <a:prstGeom prst="rect">
            <a:avLst/>
          </a:prstGeom>
          <a:noFill/>
          <a:ln w="9525">
            <a:noFill/>
            <a:miter lim="800000"/>
            <a:headEnd/>
            <a:tailEnd/>
          </a:ln>
        </p:spPr>
      </p:pic>
      <p:pic>
        <p:nvPicPr>
          <p:cNvPr id="166915" name="Picture 3"/>
          <p:cNvPicPr>
            <a:picLocks noChangeAspect="1" noChangeArrowheads="1"/>
          </p:cNvPicPr>
          <p:nvPr/>
        </p:nvPicPr>
        <p:blipFill>
          <a:blip r:embed="rId3"/>
          <a:srcRect/>
          <a:stretch>
            <a:fillRect/>
          </a:stretch>
        </p:blipFill>
        <p:spPr bwMode="auto">
          <a:xfrm>
            <a:off x="4587696" y="0"/>
            <a:ext cx="4556303" cy="6273800"/>
          </a:xfrm>
          <a:prstGeom prst="rect">
            <a:avLst/>
          </a:prstGeom>
          <a:noFill/>
          <a:ln w="9525">
            <a:noFill/>
            <a:miter lim="800000"/>
            <a:headEnd/>
            <a:tailEnd/>
          </a:ln>
        </p:spPr>
      </p:pic>
      <p:sp>
        <p:nvSpPr>
          <p:cNvPr id="6" name="TextBox 5"/>
          <p:cNvSpPr txBox="1"/>
          <p:nvPr/>
        </p:nvSpPr>
        <p:spPr>
          <a:xfrm>
            <a:off x="2476500" y="0"/>
            <a:ext cx="1905000" cy="276999"/>
          </a:xfrm>
          <a:prstGeom prst="rect">
            <a:avLst/>
          </a:prstGeom>
          <a:noFill/>
        </p:spPr>
        <p:txBody>
          <a:bodyPr wrap="square" rtlCol="0">
            <a:spAutoFit/>
          </a:bodyPr>
          <a:lstStyle/>
          <a:p>
            <a:pPr algn="ctr"/>
            <a:r>
              <a:rPr lang="en-GB" dirty="0" smtClean="0">
                <a:solidFill>
                  <a:schemeClr val="tx2"/>
                </a:solidFill>
              </a:rPr>
              <a:t>Faisalabad</a:t>
            </a:r>
            <a:endParaRPr lang="en-GB"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12</a:t>
            </a:fld>
            <a:endParaRPr lang="en-GB"/>
          </a:p>
        </p:txBody>
      </p:sp>
      <p:pic>
        <p:nvPicPr>
          <p:cNvPr id="5" name="Picture 4" descr="20120905.T1279_msl_Pakistan_anim.gif"/>
          <p:cNvPicPr>
            <a:picLocks noChangeAspect="1"/>
          </p:cNvPicPr>
          <p:nvPr/>
        </p:nvPicPr>
        <p:blipFill>
          <a:blip r:embed="rId2"/>
          <a:stretch>
            <a:fillRect/>
          </a:stretch>
        </p:blipFill>
        <p:spPr>
          <a:xfrm>
            <a:off x="344417" y="292100"/>
            <a:ext cx="8385246" cy="5932487"/>
          </a:xfrm>
          <a:prstGeom prst="rect">
            <a:avLst/>
          </a:prstGeom>
        </p:spPr>
      </p:pic>
      <p:sp>
        <p:nvSpPr>
          <p:cNvPr id="6" name="TextBox 5"/>
          <p:cNvSpPr txBox="1"/>
          <p:nvPr/>
        </p:nvSpPr>
        <p:spPr>
          <a:xfrm>
            <a:off x="266700" y="0"/>
            <a:ext cx="8585200" cy="338554"/>
          </a:xfrm>
          <a:prstGeom prst="rect">
            <a:avLst/>
          </a:prstGeom>
          <a:noFill/>
        </p:spPr>
        <p:txBody>
          <a:bodyPr wrap="square" rtlCol="0">
            <a:spAutoFit/>
          </a:bodyPr>
          <a:lstStyle/>
          <a:p>
            <a:pPr algn="ctr"/>
            <a:r>
              <a:rPr lang="en-GB" sz="1600" dirty="0" smtClean="0">
                <a:solidFill>
                  <a:srgbClr val="0000FF"/>
                </a:solidFill>
              </a:rPr>
              <a:t>T1279 based on 5/Sept/2012; 00 OTC : MSL,850 </a:t>
            </a:r>
            <a:r>
              <a:rPr lang="en-GB" sz="1600" dirty="0" err="1" smtClean="0">
                <a:solidFill>
                  <a:srgbClr val="0000FF"/>
                </a:solidFill>
              </a:rPr>
              <a:t>hPa</a:t>
            </a:r>
            <a:r>
              <a:rPr lang="en-GB" sz="1600" dirty="0" smtClean="0">
                <a:solidFill>
                  <a:srgbClr val="0000FF"/>
                </a:solidFill>
              </a:rPr>
              <a:t> </a:t>
            </a:r>
            <a:r>
              <a:rPr lang="en-GB" sz="1600" dirty="0" err="1" smtClean="0">
                <a:solidFill>
                  <a:srgbClr val="0000FF"/>
                </a:solidFill>
              </a:rPr>
              <a:t>eq</a:t>
            </a:r>
            <a:r>
              <a:rPr lang="en-GB" sz="1600" dirty="0" smtClean="0">
                <a:solidFill>
                  <a:srgbClr val="0000FF"/>
                </a:solidFill>
              </a:rPr>
              <a:t> pot temp and 925 </a:t>
            </a:r>
            <a:r>
              <a:rPr lang="en-GB" sz="1600" dirty="0" err="1" smtClean="0">
                <a:solidFill>
                  <a:srgbClr val="0000FF"/>
                </a:solidFill>
              </a:rPr>
              <a:t>hPa</a:t>
            </a:r>
            <a:r>
              <a:rPr lang="en-GB" sz="1600" dirty="0" smtClean="0">
                <a:solidFill>
                  <a:srgbClr val="0000FF"/>
                </a:solidFill>
              </a:rPr>
              <a:t> winds</a:t>
            </a:r>
            <a:endParaRPr lang="en-GB" sz="16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13</a:t>
            </a:fld>
            <a:endParaRPr lang="en-GB"/>
          </a:p>
        </p:txBody>
      </p:sp>
      <p:pic>
        <p:nvPicPr>
          <p:cNvPr id="4" name="Picture 3" descr="Pakistan_deter_20120905_anim.gif"/>
          <p:cNvPicPr>
            <a:picLocks noChangeAspect="1"/>
          </p:cNvPicPr>
          <p:nvPr/>
        </p:nvPicPr>
        <p:blipFill>
          <a:blip r:embed="rId2"/>
          <a:stretch>
            <a:fillRect/>
          </a:stretch>
        </p:blipFill>
        <p:spPr>
          <a:xfrm>
            <a:off x="566737" y="595312"/>
            <a:ext cx="8010525" cy="5667375"/>
          </a:xfrm>
          <a:prstGeom prst="rect">
            <a:avLst/>
          </a:prstGeom>
        </p:spPr>
      </p:pic>
      <p:sp>
        <p:nvSpPr>
          <p:cNvPr id="6" name="TextBox 5"/>
          <p:cNvSpPr txBox="1"/>
          <p:nvPr/>
        </p:nvSpPr>
        <p:spPr>
          <a:xfrm>
            <a:off x="254000" y="0"/>
            <a:ext cx="8610600" cy="338554"/>
          </a:xfrm>
          <a:prstGeom prst="rect">
            <a:avLst/>
          </a:prstGeom>
          <a:noFill/>
        </p:spPr>
        <p:txBody>
          <a:bodyPr wrap="square" rtlCol="0">
            <a:spAutoFit/>
          </a:bodyPr>
          <a:lstStyle/>
          <a:p>
            <a:pPr algn="ctr"/>
            <a:r>
              <a:rPr lang="en-GB" sz="1600" dirty="0" smtClean="0">
                <a:solidFill>
                  <a:schemeClr val="tx1"/>
                </a:solidFill>
              </a:rPr>
              <a:t>T1279 based on 5/Sept/2012; 00 UTC: MSL and 12 hours accumulated </a:t>
            </a:r>
            <a:r>
              <a:rPr lang="en-GB" sz="1600" dirty="0" err="1" smtClean="0">
                <a:solidFill>
                  <a:schemeClr val="tx1"/>
                </a:solidFill>
              </a:rPr>
              <a:t>precip</a:t>
            </a:r>
            <a:endParaRPr lang="en-GB" sz="16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14</a:t>
            </a:fld>
            <a:endParaRPr lang="en-GB"/>
          </a:p>
        </p:txBody>
      </p:sp>
      <p:pic>
        <p:nvPicPr>
          <p:cNvPr id="169987" name="Picture 3"/>
          <p:cNvPicPr>
            <a:picLocks noChangeAspect="1" noChangeArrowheads="1"/>
          </p:cNvPicPr>
          <p:nvPr/>
        </p:nvPicPr>
        <p:blipFill>
          <a:blip r:embed="rId2"/>
          <a:srcRect/>
          <a:stretch>
            <a:fillRect/>
          </a:stretch>
        </p:blipFill>
        <p:spPr bwMode="auto">
          <a:xfrm>
            <a:off x="557213" y="0"/>
            <a:ext cx="7967840" cy="62357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15</a:t>
            </a:fld>
            <a:endParaRPr lang="en-GB"/>
          </a:p>
        </p:txBody>
      </p:sp>
      <p:pic>
        <p:nvPicPr>
          <p:cNvPr id="2050" name="Picture 2"/>
          <p:cNvPicPr>
            <a:picLocks noChangeAspect="1" noChangeArrowheads="1"/>
          </p:cNvPicPr>
          <p:nvPr/>
        </p:nvPicPr>
        <p:blipFill>
          <a:blip r:embed="rId2"/>
          <a:srcRect/>
          <a:stretch>
            <a:fillRect/>
          </a:stretch>
        </p:blipFill>
        <p:spPr bwMode="auto">
          <a:xfrm>
            <a:off x="0" y="1255713"/>
            <a:ext cx="4638675" cy="4905375"/>
          </a:xfrm>
          <a:prstGeom prst="rect">
            <a:avLst/>
          </a:prstGeom>
          <a:noFill/>
          <a:ln w="9525">
            <a:noFill/>
            <a:miter lim="800000"/>
            <a:headEnd/>
            <a:tailEnd/>
          </a:ln>
        </p:spPr>
      </p:pic>
      <p:pic>
        <p:nvPicPr>
          <p:cNvPr id="2051" name="Picture 3"/>
          <p:cNvPicPr>
            <a:picLocks noChangeAspect="1" noChangeArrowheads="1"/>
          </p:cNvPicPr>
          <p:nvPr/>
        </p:nvPicPr>
        <p:blipFill>
          <a:blip r:embed="rId3"/>
          <a:srcRect/>
          <a:stretch>
            <a:fillRect/>
          </a:stretch>
        </p:blipFill>
        <p:spPr bwMode="auto">
          <a:xfrm>
            <a:off x="4505325" y="1244600"/>
            <a:ext cx="4638675" cy="4953000"/>
          </a:xfrm>
          <a:prstGeom prst="rect">
            <a:avLst/>
          </a:prstGeom>
          <a:noFill/>
          <a:ln w="9525">
            <a:noFill/>
            <a:miter lim="800000"/>
            <a:headEnd/>
            <a:tailEnd/>
          </a:ln>
        </p:spPr>
      </p:pic>
      <p:sp>
        <p:nvSpPr>
          <p:cNvPr id="6" name="TextBox 5"/>
          <p:cNvSpPr txBox="1"/>
          <p:nvPr/>
        </p:nvSpPr>
        <p:spPr>
          <a:xfrm>
            <a:off x="228600" y="0"/>
            <a:ext cx="8648700" cy="338554"/>
          </a:xfrm>
          <a:prstGeom prst="rect">
            <a:avLst/>
          </a:prstGeom>
          <a:noFill/>
        </p:spPr>
        <p:txBody>
          <a:bodyPr wrap="square" rtlCol="0">
            <a:spAutoFit/>
          </a:bodyPr>
          <a:lstStyle/>
          <a:p>
            <a:pPr algn="ctr"/>
            <a:r>
              <a:rPr lang="en-GB" sz="1600" dirty="0" smtClean="0">
                <a:solidFill>
                  <a:schemeClr val="tx1"/>
                </a:solidFill>
              </a:rPr>
              <a:t>EPS based on 5/Sep/2012; 00 UTC: D+2 to D+4 EM and probability of </a:t>
            </a:r>
            <a:r>
              <a:rPr lang="en-GB" sz="1600" dirty="0" err="1" smtClean="0">
                <a:solidFill>
                  <a:schemeClr val="tx1"/>
                </a:solidFill>
              </a:rPr>
              <a:t>precip</a:t>
            </a:r>
            <a:r>
              <a:rPr lang="en-GB" sz="1600" dirty="0" smtClean="0">
                <a:solidFill>
                  <a:schemeClr val="tx1"/>
                </a:solidFill>
              </a:rPr>
              <a:t> &gt; 100 mm</a:t>
            </a:r>
            <a:endParaRPr lang="en-GB" sz="16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16</a:t>
            </a:fld>
            <a:endParaRPr lang="en-GB"/>
          </a:p>
        </p:txBody>
      </p:sp>
      <p:pic>
        <p:nvPicPr>
          <p:cNvPr id="171010" name="Picture 2"/>
          <p:cNvPicPr>
            <a:picLocks noChangeAspect="1" noChangeArrowheads="1"/>
          </p:cNvPicPr>
          <p:nvPr/>
        </p:nvPicPr>
        <p:blipFill>
          <a:blip r:embed="rId2"/>
          <a:srcRect/>
          <a:stretch>
            <a:fillRect/>
          </a:stretch>
        </p:blipFill>
        <p:spPr bwMode="auto">
          <a:xfrm>
            <a:off x="0" y="0"/>
            <a:ext cx="4521200" cy="6285767"/>
          </a:xfrm>
          <a:prstGeom prst="rect">
            <a:avLst/>
          </a:prstGeom>
          <a:noFill/>
          <a:ln w="9525">
            <a:noFill/>
            <a:miter lim="800000"/>
            <a:headEnd/>
            <a:tailEnd/>
          </a:ln>
        </p:spPr>
      </p:pic>
      <p:pic>
        <p:nvPicPr>
          <p:cNvPr id="171011" name="Picture 3"/>
          <p:cNvPicPr>
            <a:picLocks noChangeAspect="1" noChangeArrowheads="1"/>
          </p:cNvPicPr>
          <p:nvPr/>
        </p:nvPicPr>
        <p:blipFill>
          <a:blip r:embed="rId3"/>
          <a:srcRect/>
          <a:stretch>
            <a:fillRect/>
          </a:stretch>
        </p:blipFill>
        <p:spPr bwMode="auto">
          <a:xfrm>
            <a:off x="4533901" y="0"/>
            <a:ext cx="4610100" cy="6273800"/>
          </a:xfrm>
          <a:prstGeom prst="rect">
            <a:avLst/>
          </a:prstGeom>
          <a:noFill/>
          <a:ln w="9525">
            <a:noFill/>
            <a:miter lim="800000"/>
            <a:headEnd/>
            <a:tailEnd/>
          </a:ln>
        </p:spPr>
      </p:pic>
      <p:sp>
        <p:nvSpPr>
          <p:cNvPr id="6" name="TextBox 5"/>
          <p:cNvSpPr txBox="1"/>
          <p:nvPr/>
        </p:nvSpPr>
        <p:spPr>
          <a:xfrm>
            <a:off x="2387600" y="0"/>
            <a:ext cx="1993900" cy="276999"/>
          </a:xfrm>
          <a:prstGeom prst="rect">
            <a:avLst/>
          </a:prstGeom>
          <a:noFill/>
        </p:spPr>
        <p:txBody>
          <a:bodyPr wrap="square" rtlCol="0">
            <a:spAutoFit/>
          </a:bodyPr>
          <a:lstStyle/>
          <a:p>
            <a:pPr algn="ctr"/>
            <a:r>
              <a:rPr lang="en-GB" dirty="0" smtClean="0">
                <a:solidFill>
                  <a:schemeClr val="tx2"/>
                </a:solidFill>
              </a:rPr>
              <a:t>Faisalabad</a:t>
            </a:r>
            <a:endParaRPr lang="en-GB"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17</a:t>
            </a:fld>
            <a:endParaRPr lang="en-GB"/>
          </a:p>
        </p:txBody>
      </p:sp>
      <p:pic>
        <p:nvPicPr>
          <p:cNvPr id="172034" name="Picture 2"/>
          <p:cNvPicPr>
            <a:picLocks noChangeAspect="1" noChangeArrowheads="1"/>
          </p:cNvPicPr>
          <p:nvPr/>
        </p:nvPicPr>
        <p:blipFill>
          <a:blip r:embed="rId2"/>
          <a:srcRect/>
          <a:stretch>
            <a:fillRect/>
          </a:stretch>
        </p:blipFill>
        <p:spPr bwMode="auto">
          <a:xfrm>
            <a:off x="0" y="0"/>
            <a:ext cx="4533900" cy="6286499"/>
          </a:xfrm>
          <a:prstGeom prst="rect">
            <a:avLst/>
          </a:prstGeom>
          <a:noFill/>
          <a:ln w="9525">
            <a:noFill/>
            <a:miter lim="800000"/>
            <a:headEnd/>
            <a:tailEnd/>
          </a:ln>
        </p:spPr>
      </p:pic>
      <p:pic>
        <p:nvPicPr>
          <p:cNvPr id="172035" name="Picture 3"/>
          <p:cNvPicPr>
            <a:picLocks noChangeAspect="1" noChangeArrowheads="1"/>
          </p:cNvPicPr>
          <p:nvPr/>
        </p:nvPicPr>
        <p:blipFill>
          <a:blip r:embed="rId3"/>
          <a:srcRect/>
          <a:stretch>
            <a:fillRect/>
          </a:stretch>
        </p:blipFill>
        <p:spPr bwMode="auto">
          <a:xfrm>
            <a:off x="4533901" y="0"/>
            <a:ext cx="4610100" cy="6311900"/>
          </a:xfrm>
          <a:prstGeom prst="rect">
            <a:avLst/>
          </a:prstGeom>
          <a:noFill/>
          <a:ln w="9525">
            <a:noFill/>
            <a:miter lim="800000"/>
            <a:headEnd/>
            <a:tailEnd/>
          </a:ln>
        </p:spPr>
      </p:pic>
      <p:sp>
        <p:nvSpPr>
          <p:cNvPr id="6" name="TextBox 5"/>
          <p:cNvSpPr txBox="1"/>
          <p:nvPr/>
        </p:nvSpPr>
        <p:spPr>
          <a:xfrm>
            <a:off x="2374900" y="0"/>
            <a:ext cx="2070100" cy="276999"/>
          </a:xfrm>
          <a:prstGeom prst="rect">
            <a:avLst/>
          </a:prstGeom>
          <a:noFill/>
        </p:spPr>
        <p:txBody>
          <a:bodyPr wrap="square" rtlCol="0">
            <a:spAutoFit/>
          </a:bodyPr>
          <a:lstStyle/>
          <a:p>
            <a:pPr algn="ctr"/>
            <a:r>
              <a:rPr lang="en-GB" dirty="0" err="1" smtClean="0">
                <a:solidFill>
                  <a:schemeClr val="tx2"/>
                </a:solidFill>
              </a:rPr>
              <a:t>Rahimyar</a:t>
            </a:r>
            <a:r>
              <a:rPr lang="en-GB" dirty="0" smtClean="0">
                <a:solidFill>
                  <a:schemeClr val="tx2"/>
                </a:solidFill>
              </a:rPr>
              <a:t>-Khan</a:t>
            </a:r>
            <a:endParaRPr lang="en-GB"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18</a:t>
            </a:fld>
            <a:endParaRPr lang="en-GB"/>
          </a:p>
        </p:txBody>
      </p:sp>
      <p:pic>
        <p:nvPicPr>
          <p:cNvPr id="4" name="Picture 3" descr="20120905.rain_Pakistan.jpg"/>
          <p:cNvPicPr>
            <a:picLocks noChangeAspect="1"/>
          </p:cNvPicPr>
          <p:nvPr/>
        </p:nvPicPr>
        <p:blipFill>
          <a:blip r:embed="rId2"/>
          <a:stretch>
            <a:fillRect/>
          </a:stretch>
        </p:blipFill>
        <p:spPr>
          <a:xfrm>
            <a:off x="4000500" y="495300"/>
            <a:ext cx="4457700" cy="2686050"/>
          </a:xfrm>
          <a:prstGeom prst="rect">
            <a:avLst/>
          </a:prstGeom>
        </p:spPr>
      </p:pic>
      <p:sp>
        <p:nvSpPr>
          <p:cNvPr id="5" name="TextBox 4"/>
          <p:cNvSpPr txBox="1"/>
          <p:nvPr/>
        </p:nvSpPr>
        <p:spPr>
          <a:xfrm>
            <a:off x="152400" y="2832100"/>
            <a:ext cx="8826500" cy="3108543"/>
          </a:xfrm>
          <a:prstGeom prst="rect">
            <a:avLst/>
          </a:prstGeom>
          <a:noFill/>
        </p:spPr>
        <p:txBody>
          <a:bodyPr wrap="square" rtlCol="0">
            <a:spAutoFit/>
          </a:bodyPr>
          <a:lstStyle/>
          <a:p>
            <a:r>
              <a:rPr lang="en-GB" sz="1400" dirty="0" smtClean="0">
                <a:solidFill>
                  <a:schemeClr val="tx2"/>
                </a:solidFill>
              </a:rPr>
              <a:t>SEVERE EVENTS IN FORECAST</a:t>
            </a:r>
          </a:p>
          <a:p>
            <a:r>
              <a:rPr lang="en-GB" sz="1400" dirty="0" smtClean="0">
                <a:solidFill>
                  <a:schemeClr val="tx2"/>
                </a:solidFill>
              </a:rPr>
              <a:t>Comments</a:t>
            </a:r>
          </a:p>
          <a:p>
            <a:endParaRPr lang="en-GB" sz="1400" dirty="0" smtClean="0">
              <a:solidFill>
                <a:schemeClr val="tx2"/>
              </a:solidFill>
            </a:endParaRPr>
          </a:p>
          <a:p>
            <a:r>
              <a:rPr lang="en-GB" sz="1400" dirty="0" smtClean="0">
                <a:solidFill>
                  <a:schemeClr val="tx2"/>
                </a:solidFill>
              </a:rPr>
              <a:t>The precipitations are starting to produce damages in Pakistan</a:t>
            </a:r>
          </a:p>
          <a:p>
            <a:endParaRPr lang="en-GB" sz="1400" dirty="0" smtClean="0">
              <a:solidFill>
                <a:schemeClr val="tx2"/>
              </a:solidFill>
            </a:endParaRPr>
          </a:p>
          <a:p>
            <a:r>
              <a:rPr lang="en-GB" sz="1400" dirty="0" smtClean="0">
                <a:solidFill>
                  <a:schemeClr val="tx2"/>
                </a:solidFill>
              </a:rPr>
              <a:t>KARACHI: </a:t>
            </a:r>
            <a:r>
              <a:rPr lang="en-GB" sz="1400" dirty="0" smtClean="0">
                <a:solidFill>
                  <a:srgbClr val="0000FF"/>
                </a:solidFill>
              </a:rPr>
              <a:t>Monsoon rains have hit different parts of the country causing fifteen deaths in rain-related accidents Wednesday, Geo News reported. According to sources, heavy downpour in </a:t>
            </a:r>
            <a:r>
              <a:rPr lang="en-GB" sz="1400" dirty="0" err="1" smtClean="0">
                <a:solidFill>
                  <a:srgbClr val="0000FF"/>
                </a:solidFill>
              </a:rPr>
              <a:t>Tehsil</a:t>
            </a:r>
            <a:r>
              <a:rPr lang="en-GB" sz="1400" dirty="0" smtClean="0">
                <a:solidFill>
                  <a:srgbClr val="0000FF"/>
                </a:solidFill>
              </a:rPr>
              <a:t> </a:t>
            </a:r>
            <a:r>
              <a:rPr lang="en-GB" sz="1400" dirty="0" err="1" smtClean="0">
                <a:solidFill>
                  <a:srgbClr val="0000FF"/>
                </a:solidFill>
              </a:rPr>
              <a:t>Nasirabad</a:t>
            </a:r>
            <a:r>
              <a:rPr lang="en-GB" sz="1400" dirty="0" smtClean="0">
                <a:solidFill>
                  <a:srgbClr val="0000FF"/>
                </a:solidFill>
              </a:rPr>
              <a:t> of Azad Kashmir swept away seventeen people including two women and four children while the bodies of four persons were recovered. Police also confirmed the death of thirteen other persons who were drowned. </a:t>
            </a:r>
            <a:r>
              <a:rPr lang="en-GB" sz="1400" dirty="0" err="1" smtClean="0">
                <a:solidFill>
                  <a:srgbClr val="0000FF"/>
                </a:solidFill>
              </a:rPr>
              <a:t>Neelum</a:t>
            </a:r>
            <a:r>
              <a:rPr lang="en-GB" sz="1400" dirty="0" smtClean="0">
                <a:solidFill>
                  <a:srgbClr val="0000FF"/>
                </a:solidFill>
              </a:rPr>
              <a:t> Highway was blocked for sort of traffic due to land sliding while the administration has instructed the residents living at the banks of River Jhelum to shift to safer grounds.</a:t>
            </a:r>
          </a:p>
          <a:p>
            <a:endParaRPr lang="en-GB" sz="1400" dirty="0" smtClean="0">
              <a:solidFill>
                <a:schemeClr val="tx2"/>
              </a:solidFill>
            </a:endParaRPr>
          </a:p>
          <a:p>
            <a:r>
              <a:rPr lang="en-GB" sz="1400" dirty="0" smtClean="0">
                <a:solidFill>
                  <a:schemeClr val="tx2"/>
                </a:solidFill>
              </a:rPr>
              <a:t>The signal of the EPS on Pakistan is consistent with the previous days</a:t>
            </a:r>
            <a:r>
              <a:rPr lang="en-GB" dirty="0" smtClean="0">
                <a:solidFill>
                  <a:schemeClr val="tx2"/>
                </a:solidFill>
              </a:rPr>
              <a:t>.</a:t>
            </a:r>
            <a:endParaRPr lang="en-GB" dirty="0">
              <a:solidFill>
                <a:schemeClr val="tx2"/>
              </a:solidFill>
            </a:endParaRPr>
          </a:p>
        </p:txBody>
      </p:sp>
      <p:sp>
        <p:nvSpPr>
          <p:cNvPr id="6" name="TextBox 5"/>
          <p:cNvSpPr txBox="1"/>
          <p:nvPr/>
        </p:nvSpPr>
        <p:spPr>
          <a:xfrm>
            <a:off x="330200" y="1371600"/>
            <a:ext cx="2933700" cy="400110"/>
          </a:xfrm>
          <a:prstGeom prst="rect">
            <a:avLst/>
          </a:prstGeom>
          <a:noFill/>
        </p:spPr>
        <p:txBody>
          <a:bodyPr wrap="square" rtlCol="0">
            <a:spAutoFit/>
          </a:bodyPr>
          <a:lstStyle/>
          <a:p>
            <a:pPr algn="ctr"/>
            <a:r>
              <a:rPr lang="en-GB" sz="2000" dirty="0" smtClean="0">
                <a:solidFill>
                  <a:schemeClr val="tx2"/>
                </a:solidFill>
              </a:rPr>
              <a:t>5/September/2012</a:t>
            </a:r>
            <a:endParaRPr lang="en-GB" sz="2000"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19</a:t>
            </a:fld>
            <a:endParaRPr lang="en-GB"/>
          </a:p>
        </p:txBody>
      </p:sp>
      <p:pic>
        <p:nvPicPr>
          <p:cNvPr id="4" name="Picture 3" descr="Pakistan_deter_20120906_anim.gif"/>
          <p:cNvPicPr>
            <a:picLocks noChangeAspect="1"/>
          </p:cNvPicPr>
          <p:nvPr/>
        </p:nvPicPr>
        <p:blipFill>
          <a:blip r:embed="rId2"/>
          <a:stretch>
            <a:fillRect/>
          </a:stretch>
        </p:blipFill>
        <p:spPr>
          <a:xfrm>
            <a:off x="566737" y="595312"/>
            <a:ext cx="8010525" cy="5667375"/>
          </a:xfrm>
          <a:prstGeom prst="rect">
            <a:avLst/>
          </a:prstGeom>
        </p:spPr>
      </p:pic>
      <p:sp>
        <p:nvSpPr>
          <p:cNvPr id="5" name="TextBox 4"/>
          <p:cNvSpPr txBox="1"/>
          <p:nvPr/>
        </p:nvSpPr>
        <p:spPr>
          <a:xfrm>
            <a:off x="279400" y="0"/>
            <a:ext cx="8585200" cy="523220"/>
          </a:xfrm>
          <a:prstGeom prst="rect">
            <a:avLst/>
          </a:prstGeom>
          <a:noFill/>
        </p:spPr>
        <p:txBody>
          <a:bodyPr wrap="square" rtlCol="0">
            <a:spAutoFit/>
          </a:bodyPr>
          <a:lstStyle/>
          <a:p>
            <a:pPr algn="ctr"/>
            <a:r>
              <a:rPr lang="en-GB" sz="1600" dirty="0" smtClean="0">
                <a:solidFill>
                  <a:schemeClr val="tx1"/>
                </a:solidFill>
              </a:rPr>
              <a:t>T1279 based on 6/Sept/2012; 00 UTC: MSL and 12 hours accumulated </a:t>
            </a:r>
            <a:r>
              <a:rPr lang="en-GB" sz="1600" dirty="0" err="1" smtClean="0">
                <a:solidFill>
                  <a:schemeClr val="tx1"/>
                </a:solidFill>
              </a:rPr>
              <a:t>precip</a:t>
            </a:r>
            <a:endParaRPr lang="en-GB" sz="1600" dirty="0" smtClean="0">
              <a:solidFill>
                <a:schemeClr val="tx1"/>
              </a:solidFill>
            </a:endParaRP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a:t>
            </a:fld>
            <a:endParaRPr lang="en-GB"/>
          </a:p>
        </p:txBody>
      </p:sp>
      <p:pic>
        <p:nvPicPr>
          <p:cNvPr id="167938" name="Picture 2"/>
          <p:cNvPicPr>
            <a:picLocks noChangeAspect="1" noChangeArrowheads="1"/>
          </p:cNvPicPr>
          <p:nvPr/>
        </p:nvPicPr>
        <p:blipFill>
          <a:blip r:embed="rId2"/>
          <a:srcRect/>
          <a:stretch>
            <a:fillRect/>
          </a:stretch>
        </p:blipFill>
        <p:spPr bwMode="auto">
          <a:xfrm>
            <a:off x="1" y="0"/>
            <a:ext cx="9144000" cy="63436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20</a:t>
            </a:fld>
            <a:endParaRPr lang="en-GB"/>
          </a:p>
        </p:txBody>
      </p:sp>
      <p:pic>
        <p:nvPicPr>
          <p:cNvPr id="3074" name="Picture 2"/>
          <p:cNvPicPr>
            <a:picLocks noChangeAspect="1" noChangeArrowheads="1"/>
          </p:cNvPicPr>
          <p:nvPr/>
        </p:nvPicPr>
        <p:blipFill>
          <a:blip r:embed="rId2"/>
          <a:srcRect/>
          <a:stretch>
            <a:fillRect/>
          </a:stretch>
        </p:blipFill>
        <p:spPr bwMode="auto">
          <a:xfrm>
            <a:off x="0" y="1246188"/>
            <a:ext cx="4638675" cy="4924425"/>
          </a:xfrm>
          <a:prstGeom prst="rect">
            <a:avLst/>
          </a:prstGeom>
          <a:noFill/>
          <a:ln w="9525">
            <a:noFill/>
            <a:miter lim="800000"/>
            <a:headEnd/>
            <a:tailEnd/>
          </a:ln>
        </p:spPr>
      </p:pic>
      <p:pic>
        <p:nvPicPr>
          <p:cNvPr id="3075" name="Picture 3"/>
          <p:cNvPicPr>
            <a:picLocks noChangeAspect="1" noChangeArrowheads="1"/>
          </p:cNvPicPr>
          <p:nvPr/>
        </p:nvPicPr>
        <p:blipFill>
          <a:blip r:embed="rId3"/>
          <a:srcRect/>
          <a:stretch>
            <a:fillRect/>
          </a:stretch>
        </p:blipFill>
        <p:spPr bwMode="auto">
          <a:xfrm>
            <a:off x="4486275" y="1247775"/>
            <a:ext cx="4657725" cy="4972050"/>
          </a:xfrm>
          <a:prstGeom prst="rect">
            <a:avLst/>
          </a:prstGeom>
          <a:noFill/>
          <a:ln w="9525">
            <a:noFill/>
            <a:miter lim="800000"/>
            <a:headEnd/>
            <a:tailEnd/>
          </a:ln>
        </p:spPr>
      </p:pic>
      <p:sp>
        <p:nvSpPr>
          <p:cNvPr id="8" name="TextBox 7"/>
          <p:cNvSpPr txBox="1"/>
          <p:nvPr/>
        </p:nvSpPr>
        <p:spPr>
          <a:xfrm>
            <a:off x="266700" y="0"/>
            <a:ext cx="8597900" cy="523220"/>
          </a:xfrm>
          <a:prstGeom prst="rect">
            <a:avLst/>
          </a:prstGeom>
          <a:noFill/>
        </p:spPr>
        <p:txBody>
          <a:bodyPr wrap="square" rtlCol="0">
            <a:spAutoFit/>
          </a:bodyPr>
          <a:lstStyle/>
          <a:p>
            <a:pPr algn="ctr"/>
            <a:r>
              <a:rPr lang="en-GB" sz="1600" dirty="0" smtClean="0">
                <a:solidFill>
                  <a:schemeClr val="tx1"/>
                </a:solidFill>
              </a:rPr>
              <a:t>EPS based on 6/Sep/2012; 00 UTC: D+1 to D+3 EM and probability of </a:t>
            </a:r>
            <a:r>
              <a:rPr lang="en-GB" sz="1600" dirty="0" err="1" smtClean="0">
                <a:solidFill>
                  <a:schemeClr val="tx1"/>
                </a:solidFill>
              </a:rPr>
              <a:t>precip</a:t>
            </a:r>
            <a:r>
              <a:rPr lang="en-GB" sz="1600" dirty="0" smtClean="0">
                <a:solidFill>
                  <a:schemeClr val="tx1"/>
                </a:solidFill>
              </a:rPr>
              <a:t> &gt; 100 mm</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21</a:t>
            </a:fld>
            <a:endParaRPr lang="en-GB"/>
          </a:p>
        </p:txBody>
      </p:sp>
      <p:pic>
        <p:nvPicPr>
          <p:cNvPr id="174082" name="Picture 2"/>
          <p:cNvPicPr>
            <a:picLocks noChangeAspect="1" noChangeArrowheads="1"/>
          </p:cNvPicPr>
          <p:nvPr/>
        </p:nvPicPr>
        <p:blipFill>
          <a:blip r:embed="rId2"/>
          <a:srcRect/>
          <a:stretch>
            <a:fillRect/>
          </a:stretch>
        </p:blipFill>
        <p:spPr bwMode="auto">
          <a:xfrm>
            <a:off x="1" y="1"/>
            <a:ext cx="4533899" cy="6273799"/>
          </a:xfrm>
          <a:prstGeom prst="rect">
            <a:avLst/>
          </a:prstGeom>
          <a:noFill/>
          <a:ln w="9525">
            <a:noFill/>
            <a:miter lim="800000"/>
            <a:headEnd/>
            <a:tailEnd/>
          </a:ln>
        </p:spPr>
      </p:pic>
      <p:pic>
        <p:nvPicPr>
          <p:cNvPr id="174083" name="Picture 3"/>
          <p:cNvPicPr>
            <a:picLocks noChangeAspect="1" noChangeArrowheads="1"/>
          </p:cNvPicPr>
          <p:nvPr/>
        </p:nvPicPr>
        <p:blipFill>
          <a:blip r:embed="rId3"/>
          <a:srcRect/>
          <a:stretch>
            <a:fillRect/>
          </a:stretch>
        </p:blipFill>
        <p:spPr bwMode="auto">
          <a:xfrm>
            <a:off x="4559300" y="0"/>
            <a:ext cx="4584700" cy="6299200"/>
          </a:xfrm>
          <a:prstGeom prst="rect">
            <a:avLst/>
          </a:prstGeom>
          <a:noFill/>
          <a:ln w="9525">
            <a:noFill/>
            <a:miter lim="800000"/>
            <a:headEnd/>
            <a:tailEnd/>
          </a:ln>
        </p:spPr>
      </p:pic>
      <p:sp>
        <p:nvSpPr>
          <p:cNvPr id="6" name="TextBox 5"/>
          <p:cNvSpPr txBox="1"/>
          <p:nvPr/>
        </p:nvSpPr>
        <p:spPr>
          <a:xfrm>
            <a:off x="2362200" y="0"/>
            <a:ext cx="2082800" cy="276999"/>
          </a:xfrm>
          <a:prstGeom prst="rect">
            <a:avLst/>
          </a:prstGeom>
          <a:noFill/>
        </p:spPr>
        <p:txBody>
          <a:bodyPr wrap="square" rtlCol="0">
            <a:spAutoFit/>
          </a:bodyPr>
          <a:lstStyle/>
          <a:p>
            <a:pPr algn="ctr"/>
            <a:r>
              <a:rPr lang="en-GB" dirty="0" smtClean="0">
                <a:solidFill>
                  <a:schemeClr val="tx1"/>
                </a:solidFill>
              </a:rPr>
              <a:t>Faisalabad</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22</a:t>
            </a:fld>
            <a:endParaRPr lang="en-GB"/>
          </a:p>
        </p:txBody>
      </p:sp>
      <p:pic>
        <p:nvPicPr>
          <p:cNvPr id="175106" name="Picture 2"/>
          <p:cNvPicPr>
            <a:picLocks noChangeAspect="1" noChangeArrowheads="1"/>
          </p:cNvPicPr>
          <p:nvPr/>
        </p:nvPicPr>
        <p:blipFill>
          <a:blip r:embed="rId2"/>
          <a:srcRect/>
          <a:stretch>
            <a:fillRect/>
          </a:stretch>
        </p:blipFill>
        <p:spPr bwMode="auto">
          <a:xfrm>
            <a:off x="0" y="0"/>
            <a:ext cx="4533900" cy="6286499"/>
          </a:xfrm>
          <a:prstGeom prst="rect">
            <a:avLst/>
          </a:prstGeom>
          <a:noFill/>
          <a:ln w="9525">
            <a:noFill/>
            <a:miter lim="800000"/>
            <a:headEnd/>
            <a:tailEnd/>
          </a:ln>
        </p:spPr>
      </p:pic>
      <p:pic>
        <p:nvPicPr>
          <p:cNvPr id="175107" name="Picture 3"/>
          <p:cNvPicPr>
            <a:picLocks noChangeAspect="1" noChangeArrowheads="1"/>
          </p:cNvPicPr>
          <p:nvPr/>
        </p:nvPicPr>
        <p:blipFill>
          <a:blip r:embed="rId3"/>
          <a:srcRect/>
          <a:stretch>
            <a:fillRect/>
          </a:stretch>
        </p:blipFill>
        <p:spPr bwMode="auto">
          <a:xfrm>
            <a:off x="4553608" y="0"/>
            <a:ext cx="4590391" cy="6286500"/>
          </a:xfrm>
          <a:prstGeom prst="rect">
            <a:avLst/>
          </a:prstGeom>
          <a:noFill/>
          <a:ln w="9525">
            <a:noFill/>
            <a:miter lim="800000"/>
            <a:headEnd/>
            <a:tailEnd/>
          </a:ln>
        </p:spPr>
      </p:pic>
      <p:sp>
        <p:nvSpPr>
          <p:cNvPr id="6" name="TextBox 5"/>
          <p:cNvSpPr txBox="1"/>
          <p:nvPr/>
        </p:nvSpPr>
        <p:spPr>
          <a:xfrm>
            <a:off x="2057400" y="0"/>
            <a:ext cx="2413000" cy="276999"/>
          </a:xfrm>
          <a:prstGeom prst="rect">
            <a:avLst/>
          </a:prstGeom>
          <a:noFill/>
        </p:spPr>
        <p:txBody>
          <a:bodyPr wrap="square" rtlCol="0">
            <a:spAutoFit/>
          </a:bodyPr>
          <a:lstStyle/>
          <a:p>
            <a:pPr algn="ctr"/>
            <a:r>
              <a:rPr lang="en-GB" dirty="0" err="1" smtClean="0">
                <a:solidFill>
                  <a:schemeClr val="tx1"/>
                </a:solidFill>
              </a:rPr>
              <a:t>Rahimyar</a:t>
            </a:r>
            <a:r>
              <a:rPr lang="en-GB" dirty="0" smtClean="0">
                <a:solidFill>
                  <a:schemeClr val="tx1"/>
                </a:solidFill>
              </a:rPr>
              <a:t>-Khan</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23</a:t>
            </a:fld>
            <a:endParaRPr lang="en-GB"/>
          </a:p>
        </p:txBody>
      </p:sp>
      <p:pic>
        <p:nvPicPr>
          <p:cNvPr id="173058" name="Picture 2"/>
          <p:cNvPicPr>
            <a:picLocks noChangeAspect="1" noChangeArrowheads="1"/>
          </p:cNvPicPr>
          <p:nvPr/>
        </p:nvPicPr>
        <p:blipFill>
          <a:blip r:embed="rId2"/>
          <a:srcRect/>
          <a:stretch>
            <a:fillRect/>
          </a:stretch>
        </p:blipFill>
        <p:spPr bwMode="auto">
          <a:xfrm>
            <a:off x="715963" y="0"/>
            <a:ext cx="7907337" cy="6261131"/>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24</a:t>
            </a:fld>
            <a:endParaRPr lang="en-GB"/>
          </a:p>
        </p:txBody>
      </p:sp>
      <p:pic>
        <p:nvPicPr>
          <p:cNvPr id="177154" name="Picture 2"/>
          <p:cNvPicPr>
            <a:picLocks noChangeAspect="1" noChangeArrowheads="1"/>
          </p:cNvPicPr>
          <p:nvPr/>
        </p:nvPicPr>
        <p:blipFill>
          <a:blip r:embed="rId2"/>
          <a:srcRect/>
          <a:stretch>
            <a:fillRect/>
          </a:stretch>
        </p:blipFill>
        <p:spPr bwMode="auto">
          <a:xfrm>
            <a:off x="0" y="1"/>
            <a:ext cx="4584700" cy="6311900"/>
          </a:xfrm>
          <a:prstGeom prst="rect">
            <a:avLst/>
          </a:prstGeom>
          <a:noFill/>
          <a:ln w="9525">
            <a:noFill/>
            <a:miter lim="800000"/>
            <a:headEnd/>
            <a:tailEnd/>
          </a:ln>
        </p:spPr>
      </p:pic>
      <p:pic>
        <p:nvPicPr>
          <p:cNvPr id="177155" name="Picture 3"/>
          <p:cNvPicPr>
            <a:picLocks noChangeAspect="1" noChangeArrowheads="1"/>
          </p:cNvPicPr>
          <p:nvPr/>
        </p:nvPicPr>
        <p:blipFill>
          <a:blip r:embed="rId3"/>
          <a:srcRect/>
          <a:stretch>
            <a:fillRect/>
          </a:stretch>
        </p:blipFill>
        <p:spPr bwMode="auto">
          <a:xfrm>
            <a:off x="4533900" y="0"/>
            <a:ext cx="4610100" cy="6324600"/>
          </a:xfrm>
          <a:prstGeom prst="rect">
            <a:avLst/>
          </a:prstGeom>
          <a:noFill/>
          <a:ln w="9525">
            <a:noFill/>
            <a:miter lim="800000"/>
            <a:headEnd/>
            <a:tailEnd/>
          </a:ln>
        </p:spPr>
      </p:pic>
      <p:sp>
        <p:nvSpPr>
          <p:cNvPr id="6" name="TextBox 5"/>
          <p:cNvSpPr txBox="1"/>
          <p:nvPr/>
        </p:nvSpPr>
        <p:spPr>
          <a:xfrm>
            <a:off x="2451100" y="0"/>
            <a:ext cx="2057400" cy="276999"/>
          </a:xfrm>
          <a:prstGeom prst="rect">
            <a:avLst/>
          </a:prstGeom>
          <a:noFill/>
        </p:spPr>
        <p:txBody>
          <a:bodyPr wrap="square" rtlCol="0">
            <a:spAutoFit/>
          </a:bodyPr>
          <a:lstStyle/>
          <a:p>
            <a:pPr algn="ctr"/>
            <a:r>
              <a:rPr lang="en-GB" dirty="0" smtClean="0">
                <a:solidFill>
                  <a:schemeClr val="tx1"/>
                </a:solidFill>
              </a:rPr>
              <a:t>Faisalabad</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25</a:t>
            </a:fld>
            <a:endParaRPr lang="en-GB"/>
          </a:p>
        </p:txBody>
      </p:sp>
      <p:pic>
        <p:nvPicPr>
          <p:cNvPr id="178178" name="Picture 2"/>
          <p:cNvPicPr>
            <a:picLocks noChangeAspect="1" noChangeArrowheads="1"/>
          </p:cNvPicPr>
          <p:nvPr/>
        </p:nvPicPr>
        <p:blipFill>
          <a:blip r:embed="rId2"/>
          <a:srcRect/>
          <a:stretch>
            <a:fillRect/>
          </a:stretch>
        </p:blipFill>
        <p:spPr bwMode="auto">
          <a:xfrm>
            <a:off x="0" y="1"/>
            <a:ext cx="4559300" cy="6273799"/>
          </a:xfrm>
          <a:prstGeom prst="rect">
            <a:avLst/>
          </a:prstGeom>
          <a:noFill/>
          <a:ln w="9525">
            <a:noFill/>
            <a:miter lim="800000"/>
            <a:headEnd/>
            <a:tailEnd/>
          </a:ln>
        </p:spPr>
      </p:pic>
      <p:pic>
        <p:nvPicPr>
          <p:cNvPr id="178179" name="Picture 3"/>
          <p:cNvPicPr>
            <a:picLocks noChangeAspect="1" noChangeArrowheads="1"/>
          </p:cNvPicPr>
          <p:nvPr/>
        </p:nvPicPr>
        <p:blipFill>
          <a:blip r:embed="rId3"/>
          <a:srcRect/>
          <a:stretch>
            <a:fillRect/>
          </a:stretch>
        </p:blipFill>
        <p:spPr bwMode="auto">
          <a:xfrm>
            <a:off x="4521200" y="0"/>
            <a:ext cx="4622800" cy="6273800"/>
          </a:xfrm>
          <a:prstGeom prst="rect">
            <a:avLst/>
          </a:prstGeom>
          <a:noFill/>
          <a:ln w="9525">
            <a:noFill/>
            <a:miter lim="800000"/>
            <a:headEnd/>
            <a:tailEnd/>
          </a:ln>
        </p:spPr>
      </p:pic>
      <p:sp>
        <p:nvSpPr>
          <p:cNvPr id="6" name="TextBox 5"/>
          <p:cNvSpPr txBox="1"/>
          <p:nvPr/>
        </p:nvSpPr>
        <p:spPr>
          <a:xfrm>
            <a:off x="2171700" y="0"/>
            <a:ext cx="2260600" cy="276999"/>
          </a:xfrm>
          <a:prstGeom prst="rect">
            <a:avLst/>
          </a:prstGeom>
          <a:noFill/>
        </p:spPr>
        <p:txBody>
          <a:bodyPr wrap="square" rtlCol="0">
            <a:spAutoFit/>
          </a:bodyPr>
          <a:lstStyle/>
          <a:p>
            <a:pPr algn="ctr"/>
            <a:r>
              <a:rPr lang="en-GB" dirty="0" err="1" smtClean="0">
                <a:solidFill>
                  <a:schemeClr val="tx1"/>
                </a:solidFill>
              </a:rPr>
              <a:t>Rahimyar</a:t>
            </a:r>
            <a:r>
              <a:rPr lang="en-GB" dirty="0" smtClean="0">
                <a:solidFill>
                  <a:schemeClr val="tx1"/>
                </a:solidFill>
              </a:rPr>
              <a:t>-Khan</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26</a:t>
            </a:fld>
            <a:endParaRPr lang="en-GB"/>
          </a:p>
        </p:txBody>
      </p:sp>
      <p:sp>
        <p:nvSpPr>
          <p:cNvPr id="4" name="TextBox 3"/>
          <p:cNvSpPr txBox="1"/>
          <p:nvPr/>
        </p:nvSpPr>
        <p:spPr>
          <a:xfrm>
            <a:off x="0" y="635000"/>
            <a:ext cx="9144000" cy="4893647"/>
          </a:xfrm>
          <a:prstGeom prst="rect">
            <a:avLst/>
          </a:prstGeom>
          <a:noFill/>
        </p:spPr>
        <p:txBody>
          <a:bodyPr wrap="square" rtlCol="0">
            <a:spAutoFit/>
          </a:bodyPr>
          <a:lstStyle/>
          <a:p>
            <a:r>
              <a:rPr lang="en-GB" sz="1600" dirty="0" smtClean="0">
                <a:solidFill>
                  <a:schemeClr val="tx1"/>
                </a:solidFill>
              </a:rPr>
              <a:t>The Pakistan Meteorological Department is issuing weather advisories (see below)</a:t>
            </a:r>
          </a:p>
          <a:p>
            <a:endParaRPr lang="en-GB" sz="1600" dirty="0" smtClean="0">
              <a:solidFill>
                <a:schemeClr val="tx1"/>
              </a:solidFill>
            </a:endParaRPr>
          </a:p>
          <a:p>
            <a:r>
              <a:rPr lang="en-GB" sz="1600" dirty="0" smtClean="0">
                <a:solidFill>
                  <a:schemeClr val="tx1"/>
                </a:solidFill>
              </a:rPr>
              <a:t>Weather advisory issued today:</a:t>
            </a:r>
          </a:p>
          <a:p>
            <a:endParaRPr lang="en-GB" sz="1600" dirty="0" smtClean="0">
              <a:solidFill>
                <a:schemeClr val="tx1"/>
              </a:solidFill>
            </a:endParaRPr>
          </a:p>
          <a:p>
            <a:r>
              <a:rPr lang="en-GB" sz="1600" dirty="0" smtClean="0">
                <a:solidFill>
                  <a:schemeClr val="tx1"/>
                </a:solidFill>
              </a:rPr>
              <a:t>Dated: 5th Sep, 2012 Time: 1700 PST</a:t>
            </a:r>
          </a:p>
          <a:p>
            <a:endParaRPr lang="en-GB" dirty="0" smtClean="0"/>
          </a:p>
          <a:p>
            <a:r>
              <a:rPr lang="en-GB" sz="1600" dirty="0" smtClean="0">
                <a:solidFill>
                  <a:srgbClr val="0000FF"/>
                </a:solidFill>
              </a:rPr>
              <a:t>Weather Advisory-4</a:t>
            </a:r>
          </a:p>
          <a:p>
            <a:endParaRPr lang="en-GB" sz="1600" dirty="0" smtClean="0">
              <a:solidFill>
                <a:srgbClr val="0000FF"/>
              </a:solidFill>
            </a:endParaRPr>
          </a:p>
          <a:p>
            <a:r>
              <a:rPr lang="en-GB" sz="1600" dirty="0" smtClean="0">
                <a:solidFill>
                  <a:srgbClr val="0000FF"/>
                </a:solidFill>
              </a:rPr>
              <a:t>Widespread Monsoon Rains predicted from Thursday to Saturday</a:t>
            </a:r>
          </a:p>
          <a:p>
            <a:endParaRPr lang="en-GB" sz="1600" dirty="0" smtClean="0">
              <a:solidFill>
                <a:srgbClr val="0000FF"/>
              </a:solidFill>
            </a:endParaRPr>
          </a:p>
          <a:p>
            <a:r>
              <a:rPr lang="en-GB" sz="1600" dirty="0" smtClean="0">
                <a:solidFill>
                  <a:srgbClr val="0000FF"/>
                </a:solidFill>
              </a:rPr>
              <a:t>Heavy Rains would generate urban &amp; flash floods in the vulnerable areas of the country</a:t>
            </a:r>
          </a:p>
          <a:p>
            <a:endParaRPr lang="en-GB" sz="1600" dirty="0" smtClean="0">
              <a:solidFill>
                <a:srgbClr val="0000FF"/>
              </a:solidFill>
            </a:endParaRPr>
          </a:p>
          <a:p>
            <a:r>
              <a:rPr lang="en-GB" sz="1600" dirty="0" smtClean="0">
                <a:solidFill>
                  <a:srgbClr val="0000FF"/>
                </a:solidFill>
              </a:rPr>
              <a:t>Yesterday’s well marked Low Pressure Area is located over Madhya Pradesh (India) and adjoining areas today. This well marked low is likely to move northwest ward in next 48 hrs (towards Pakistan). Under the influence of this weather system strong monsoon currents would start to penetrate in Pakistan from Thursday, giving Widespread Monsoon rains with scattered heavy downpours in the country from Thursday to Saturday. Heavy downpours would generate urban and flash floods in the vulnerable areas during the period. There is also a probability of </a:t>
            </a:r>
            <a:r>
              <a:rPr lang="en-GB" sz="1600" dirty="0" err="1" smtClean="0">
                <a:solidFill>
                  <a:srgbClr val="0000FF"/>
                </a:solidFill>
              </a:rPr>
              <a:t>Riverine</a:t>
            </a:r>
            <a:r>
              <a:rPr lang="en-GB" sz="1600" dirty="0" smtClean="0">
                <a:solidFill>
                  <a:srgbClr val="0000FF"/>
                </a:solidFill>
              </a:rPr>
              <a:t> Floods, particularly in Eastern Rivers.</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27</a:t>
            </a:fld>
            <a:endParaRPr lang="en-GB"/>
          </a:p>
        </p:txBody>
      </p:sp>
      <p:pic>
        <p:nvPicPr>
          <p:cNvPr id="176132" name="Picture 4"/>
          <p:cNvPicPr>
            <a:picLocks noChangeAspect="1" noChangeArrowheads="1"/>
          </p:cNvPicPr>
          <p:nvPr/>
        </p:nvPicPr>
        <p:blipFill>
          <a:blip r:embed="rId2"/>
          <a:srcRect/>
          <a:stretch>
            <a:fillRect/>
          </a:stretch>
        </p:blipFill>
        <p:spPr bwMode="auto">
          <a:xfrm>
            <a:off x="0" y="1887538"/>
            <a:ext cx="4248150" cy="4352925"/>
          </a:xfrm>
          <a:prstGeom prst="rect">
            <a:avLst/>
          </a:prstGeom>
          <a:noFill/>
          <a:ln w="9525">
            <a:noFill/>
            <a:miter lim="800000"/>
            <a:headEnd/>
            <a:tailEnd/>
          </a:ln>
        </p:spPr>
      </p:pic>
      <p:pic>
        <p:nvPicPr>
          <p:cNvPr id="176133" name="Picture 5"/>
          <p:cNvPicPr>
            <a:picLocks noChangeAspect="1" noChangeArrowheads="1"/>
          </p:cNvPicPr>
          <p:nvPr/>
        </p:nvPicPr>
        <p:blipFill>
          <a:blip r:embed="rId3"/>
          <a:srcRect/>
          <a:stretch>
            <a:fillRect/>
          </a:stretch>
        </p:blipFill>
        <p:spPr bwMode="auto">
          <a:xfrm>
            <a:off x="4943475" y="1908175"/>
            <a:ext cx="4200525" cy="4362450"/>
          </a:xfrm>
          <a:prstGeom prst="rect">
            <a:avLst/>
          </a:prstGeom>
          <a:noFill/>
          <a:ln w="9525">
            <a:noFill/>
            <a:miter lim="800000"/>
            <a:headEnd/>
            <a:tailEnd/>
          </a:ln>
        </p:spPr>
      </p:pic>
      <p:pic>
        <p:nvPicPr>
          <p:cNvPr id="176134" name="Picture 6"/>
          <p:cNvPicPr>
            <a:picLocks noChangeAspect="1" noChangeArrowheads="1"/>
          </p:cNvPicPr>
          <p:nvPr/>
        </p:nvPicPr>
        <p:blipFill>
          <a:blip r:embed="rId4"/>
          <a:srcRect/>
          <a:stretch>
            <a:fillRect/>
          </a:stretch>
        </p:blipFill>
        <p:spPr bwMode="auto">
          <a:xfrm>
            <a:off x="2786063" y="1857375"/>
            <a:ext cx="3724275" cy="400050"/>
          </a:xfrm>
          <a:prstGeom prst="rect">
            <a:avLst/>
          </a:prstGeom>
          <a:noFill/>
          <a:ln w="9525">
            <a:noFill/>
            <a:miter lim="800000"/>
            <a:headEnd/>
            <a:tailEnd/>
          </a:ln>
        </p:spPr>
      </p:pic>
      <p:pic>
        <p:nvPicPr>
          <p:cNvPr id="176135" name="Picture 7"/>
          <p:cNvPicPr>
            <a:picLocks noChangeAspect="1" noChangeArrowheads="1"/>
          </p:cNvPicPr>
          <p:nvPr/>
        </p:nvPicPr>
        <p:blipFill>
          <a:blip r:embed="rId5"/>
          <a:srcRect/>
          <a:stretch>
            <a:fillRect/>
          </a:stretch>
        </p:blipFill>
        <p:spPr bwMode="auto">
          <a:xfrm>
            <a:off x="4902200" y="1371600"/>
            <a:ext cx="4241800" cy="447675"/>
          </a:xfrm>
          <a:prstGeom prst="rect">
            <a:avLst/>
          </a:prstGeom>
          <a:noFill/>
          <a:ln w="9525">
            <a:noFill/>
            <a:miter lim="800000"/>
            <a:headEnd/>
            <a:tailEnd/>
          </a:ln>
        </p:spPr>
      </p:pic>
      <p:pic>
        <p:nvPicPr>
          <p:cNvPr id="176136" name="Picture 8"/>
          <p:cNvPicPr>
            <a:picLocks noChangeAspect="1" noChangeArrowheads="1"/>
          </p:cNvPicPr>
          <p:nvPr/>
        </p:nvPicPr>
        <p:blipFill>
          <a:blip r:embed="rId6"/>
          <a:srcRect/>
          <a:stretch>
            <a:fillRect/>
          </a:stretch>
        </p:blipFill>
        <p:spPr bwMode="auto">
          <a:xfrm>
            <a:off x="0" y="1397000"/>
            <a:ext cx="4698999" cy="4445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28</a:t>
            </a:fld>
            <a:endParaRPr lang="en-GB"/>
          </a:p>
        </p:txBody>
      </p:sp>
      <p:sp>
        <p:nvSpPr>
          <p:cNvPr id="4" name="TextBox 3"/>
          <p:cNvSpPr txBox="1"/>
          <p:nvPr/>
        </p:nvSpPr>
        <p:spPr>
          <a:xfrm>
            <a:off x="0" y="698500"/>
            <a:ext cx="9144000" cy="5078313"/>
          </a:xfrm>
          <a:prstGeom prst="rect">
            <a:avLst/>
          </a:prstGeom>
          <a:noFill/>
        </p:spPr>
        <p:txBody>
          <a:bodyPr wrap="square" rtlCol="0">
            <a:spAutoFit/>
          </a:bodyPr>
          <a:lstStyle/>
          <a:p>
            <a:r>
              <a:rPr lang="en-GB" sz="2000" b="0" dirty="0" smtClean="0">
                <a:solidFill>
                  <a:schemeClr val="tx1"/>
                </a:solidFill>
              </a:rPr>
              <a:t>Update of the weather advisory issued by Pakistan Met Office</a:t>
            </a:r>
          </a:p>
          <a:p>
            <a:endParaRPr lang="en-GB" sz="2000" b="0" dirty="0" smtClean="0">
              <a:solidFill>
                <a:schemeClr val="tx1"/>
              </a:solidFill>
            </a:endParaRPr>
          </a:p>
          <a:p>
            <a:r>
              <a:rPr lang="en-GB" sz="2000" b="0" dirty="0" smtClean="0">
                <a:solidFill>
                  <a:schemeClr val="tx1"/>
                </a:solidFill>
              </a:rPr>
              <a:t>Dated: 7th Sep, 2012 Time: 1700 PST</a:t>
            </a:r>
          </a:p>
          <a:p>
            <a:endParaRPr lang="en-GB" dirty="0" smtClean="0"/>
          </a:p>
          <a:p>
            <a:r>
              <a:rPr lang="en-GB" sz="1600" dirty="0" smtClean="0">
                <a:solidFill>
                  <a:srgbClr val="0000FF"/>
                </a:solidFill>
              </a:rPr>
              <a:t>Weather Advisory-6</a:t>
            </a:r>
          </a:p>
          <a:p>
            <a:endParaRPr lang="en-GB" sz="1600" dirty="0" smtClean="0">
              <a:solidFill>
                <a:srgbClr val="0000FF"/>
              </a:solidFill>
            </a:endParaRPr>
          </a:p>
          <a:p>
            <a:r>
              <a:rPr lang="en-GB" sz="1600" dirty="0" smtClean="0">
                <a:solidFill>
                  <a:srgbClr val="0000FF"/>
                </a:solidFill>
              </a:rPr>
              <a:t>Widespread Monsoon Rains predicted on Saturday/Sunday</a:t>
            </a:r>
          </a:p>
          <a:p>
            <a:endParaRPr lang="en-GB" sz="1600" dirty="0" smtClean="0">
              <a:solidFill>
                <a:srgbClr val="0000FF"/>
              </a:solidFill>
            </a:endParaRPr>
          </a:p>
          <a:p>
            <a:r>
              <a:rPr lang="en-GB" sz="1600" dirty="0" smtClean="0">
                <a:solidFill>
                  <a:srgbClr val="0000FF"/>
                </a:solidFill>
              </a:rPr>
              <a:t>Heavy Rains would generate urban &amp; flash floods in the vulnerable areas of the country</a:t>
            </a:r>
          </a:p>
          <a:p>
            <a:endParaRPr lang="en-GB" sz="1600" dirty="0" smtClean="0">
              <a:solidFill>
                <a:srgbClr val="0000FF"/>
              </a:solidFill>
            </a:endParaRPr>
          </a:p>
          <a:p>
            <a:r>
              <a:rPr lang="en-GB" sz="1600" dirty="0" smtClean="0">
                <a:solidFill>
                  <a:srgbClr val="0000FF"/>
                </a:solidFill>
              </a:rPr>
              <a:t>Yesterday's well-marked Low Pressure Area has entered in eastern parts of Rajasthan (India) and adjoining areas today. This well marked low is likely to move further </a:t>
            </a:r>
            <a:r>
              <a:rPr lang="en-GB" sz="1600" dirty="0" err="1" smtClean="0">
                <a:solidFill>
                  <a:srgbClr val="0000FF"/>
                </a:solidFill>
              </a:rPr>
              <a:t>northwestward</a:t>
            </a:r>
            <a:r>
              <a:rPr lang="en-GB" sz="1600" dirty="0" smtClean="0">
                <a:solidFill>
                  <a:srgbClr val="0000FF"/>
                </a:solidFill>
              </a:rPr>
              <a:t> in next 24 hrs and likely to enter in southeast Punjab and adjoining areas of upper </a:t>
            </a:r>
            <a:r>
              <a:rPr lang="en-GB" sz="1600" dirty="0" err="1" smtClean="0">
                <a:solidFill>
                  <a:srgbClr val="0000FF"/>
                </a:solidFill>
              </a:rPr>
              <a:t>Sindh</a:t>
            </a:r>
            <a:r>
              <a:rPr lang="en-GB" sz="1600" dirty="0" smtClean="0">
                <a:solidFill>
                  <a:srgbClr val="0000FF"/>
                </a:solidFill>
              </a:rPr>
              <a:t> on Sunday. Under the influence of this weather system, strong monsoon currents would penetrate in central parts of Pakistan on Saturday/Sunday, producing widespread Monsoon Rains over there. A westerly wave is located over Afghanistan and its trough is extended up to western parts of Pakistan. Heavy rains would generate flash floods in the vulnerable areas of Southern Punjab, Upper </a:t>
            </a:r>
            <a:r>
              <a:rPr lang="en-GB" sz="1600" dirty="0" err="1" smtClean="0">
                <a:solidFill>
                  <a:srgbClr val="0000FF"/>
                </a:solidFill>
              </a:rPr>
              <a:t>Sindh</a:t>
            </a:r>
            <a:r>
              <a:rPr lang="en-GB" sz="1600" dirty="0" smtClean="0">
                <a:solidFill>
                  <a:srgbClr val="0000FF"/>
                </a:solidFill>
              </a:rPr>
              <a:t>, Lower KP and Northeast </a:t>
            </a:r>
            <a:r>
              <a:rPr lang="en-GB" sz="1600" dirty="0" err="1" smtClean="0">
                <a:solidFill>
                  <a:srgbClr val="0000FF"/>
                </a:solidFill>
              </a:rPr>
              <a:t>Balochistan</a:t>
            </a:r>
            <a:r>
              <a:rPr lang="en-GB" sz="1600" dirty="0" smtClean="0">
                <a:solidFill>
                  <a:srgbClr val="0000FF"/>
                </a:solidFill>
              </a:rPr>
              <a:t> during the period.</a:t>
            </a: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29</a:t>
            </a:fld>
            <a:endParaRPr lang="en-GB"/>
          </a:p>
        </p:txBody>
      </p:sp>
      <p:pic>
        <p:nvPicPr>
          <p:cNvPr id="179202" name="Picture 2"/>
          <p:cNvPicPr>
            <a:picLocks noChangeAspect="1" noChangeArrowheads="1"/>
          </p:cNvPicPr>
          <p:nvPr/>
        </p:nvPicPr>
        <p:blipFill>
          <a:blip r:embed="rId2"/>
          <a:srcRect/>
          <a:stretch>
            <a:fillRect/>
          </a:stretch>
        </p:blipFill>
        <p:spPr bwMode="auto">
          <a:xfrm>
            <a:off x="0" y="0"/>
            <a:ext cx="4533900" cy="6311900"/>
          </a:xfrm>
          <a:prstGeom prst="rect">
            <a:avLst/>
          </a:prstGeom>
          <a:noFill/>
          <a:ln w="9525">
            <a:noFill/>
            <a:miter lim="800000"/>
            <a:headEnd/>
            <a:tailEnd/>
          </a:ln>
        </p:spPr>
      </p:pic>
      <p:pic>
        <p:nvPicPr>
          <p:cNvPr id="179203" name="Picture 3"/>
          <p:cNvPicPr>
            <a:picLocks noChangeAspect="1" noChangeArrowheads="1"/>
          </p:cNvPicPr>
          <p:nvPr/>
        </p:nvPicPr>
        <p:blipFill>
          <a:blip r:embed="rId3"/>
          <a:srcRect/>
          <a:stretch>
            <a:fillRect/>
          </a:stretch>
        </p:blipFill>
        <p:spPr bwMode="auto">
          <a:xfrm>
            <a:off x="4546600" y="0"/>
            <a:ext cx="4597400" cy="6299200"/>
          </a:xfrm>
          <a:prstGeom prst="rect">
            <a:avLst/>
          </a:prstGeom>
          <a:noFill/>
          <a:ln w="9525">
            <a:noFill/>
            <a:miter lim="800000"/>
            <a:headEnd/>
            <a:tailEnd/>
          </a:ln>
        </p:spPr>
      </p:pic>
      <p:sp>
        <p:nvSpPr>
          <p:cNvPr id="6" name="TextBox 5"/>
          <p:cNvSpPr txBox="1"/>
          <p:nvPr/>
        </p:nvSpPr>
        <p:spPr>
          <a:xfrm>
            <a:off x="2463800" y="0"/>
            <a:ext cx="1828800" cy="276999"/>
          </a:xfrm>
          <a:prstGeom prst="rect">
            <a:avLst/>
          </a:prstGeom>
          <a:noFill/>
        </p:spPr>
        <p:txBody>
          <a:bodyPr wrap="square" rtlCol="0">
            <a:spAutoFit/>
          </a:bodyPr>
          <a:lstStyle/>
          <a:p>
            <a:pPr algn="ctr"/>
            <a:r>
              <a:rPr lang="en-GB" dirty="0" smtClean="0">
                <a:solidFill>
                  <a:schemeClr val="tx1"/>
                </a:solidFill>
              </a:rPr>
              <a:t>Faisalabad</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3</a:t>
            </a:fld>
            <a:endParaRPr lang="en-GB"/>
          </a:p>
        </p:txBody>
      </p:sp>
      <p:pic>
        <p:nvPicPr>
          <p:cNvPr id="168962" name="Picture 2"/>
          <p:cNvPicPr>
            <a:picLocks noChangeAspect="1" noChangeArrowheads="1"/>
          </p:cNvPicPr>
          <p:nvPr/>
        </p:nvPicPr>
        <p:blipFill>
          <a:blip r:embed="rId2"/>
          <a:srcRect/>
          <a:stretch>
            <a:fillRect/>
          </a:stretch>
        </p:blipFill>
        <p:spPr bwMode="auto">
          <a:xfrm>
            <a:off x="0" y="1"/>
            <a:ext cx="9144000" cy="6299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30</a:t>
            </a:fld>
            <a:endParaRPr lang="en-GB"/>
          </a:p>
        </p:txBody>
      </p:sp>
      <p:pic>
        <p:nvPicPr>
          <p:cNvPr id="180226" name="Picture 2"/>
          <p:cNvPicPr>
            <a:picLocks noChangeAspect="1" noChangeArrowheads="1"/>
          </p:cNvPicPr>
          <p:nvPr/>
        </p:nvPicPr>
        <p:blipFill>
          <a:blip r:embed="rId2"/>
          <a:srcRect/>
          <a:stretch>
            <a:fillRect/>
          </a:stretch>
        </p:blipFill>
        <p:spPr bwMode="auto">
          <a:xfrm>
            <a:off x="0" y="0"/>
            <a:ext cx="4572000" cy="6311900"/>
          </a:xfrm>
          <a:prstGeom prst="rect">
            <a:avLst/>
          </a:prstGeom>
          <a:noFill/>
          <a:ln w="9525">
            <a:noFill/>
            <a:miter lim="800000"/>
            <a:headEnd/>
            <a:tailEnd/>
          </a:ln>
        </p:spPr>
      </p:pic>
      <p:pic>
        <p:nvPicPr>
          <p:cNvPr id="180227" name="Picture 3"/>
          <p:cNvPicPr>
            <a:picLocks noChangeAspect="1" noChangeArrowheads="1"/>
          </p:cNvPicPr>
          <p:nvPr/>
        </p:nvPicPr>
        <p:blipFill>
          <a:blip r:embed="rId3"/>
          <a:srcRect/>
          <a:stretch>
            <a:fillRect/>
          </a:stretch>
        </p:blipFill>
        <p:spPr bwMode="auto">
          <a:xfrm>
            <a:off x="4546600" y="0"/>
            <a:ext cx="4597400" cy="6324600"/>
          </a:xfrm>
          <a:prstGeom prst="rect">
            <a:avLst/>
          </a:prstGeom>
          <a:noFill/>
          <a:ln w="9525">
            <a:noFill/>
            <a:miter lim="800000"/>
            <a:headEnd/>
            <a:tailEnd/>
          </a:ln>
        </p:spPr>
      </p:pic>
      <p:sp>
        <p:nvSpPr>
          <p:cNvPr id="6" name="TextBox 5"/>
          <p:cNvSpPr txBox="1"/>
          <p:nvPr/>
        </p:nvSpPr>
        <p:spPr>
          <a:xfrm>
            <a:off x="2184400" y="0"/>
            <a:ext cx="2184400" cy="276999"/>
          </a:xfrm>
          <a:prstGeom prst="rect">
            <a:avLst/>
          </a:prstGeom>
          <a:noFill/>
        </p:spPr>
        <p:txBody>
          <a:bodyPr wrap="square" rtlCol="0">
            <a:spAutoFit/>
          </a:bodyPr>
          <a:lstStyle/>
          <a:p>
            <a:pPr algn="ctr"/>
            <a:r>
              <a:rPr lang="en-GB" dirty="0" err="1" smtClean="0">
                <a:solidFill>
                  <a:schemeClr val="tx1"/>
                </a:solidFill>
              </a:rPr>
              <a:t>Rahimyar</a:t>
            </a:r>
            <a:r>
              <a:rPr lang="en-GB" dirty="0" smtClean="0">
                <a:solidFill>
                  <a:schemeClr val="tx1"/>
                </a:solidFill>
              </a:rPr>
              <a:t>-Khan</a:t>
            </a:r>
            <a:endParaRPr lang="en-GB"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srcRect r="14969"/>
          <a:stretch/>
        </p:blipFill>
        <p:spPr bwMode="auto">
          <a:xfrm>
            <a:off x="5777442" y="0"/>
            <a:ext cx="3366558" cy="4244942"/>
          </a:xfrm>
          <a:prstGeom prst="rect">
            <a:avLst/>
          </a:prstGeom>
          <a:noFill/>
          <a:ln w="9525">
            <a:noFill/>
            <a:miter lim="800000"/>
            <a:headEnd/>
            <a:tailEnd/>
          </a:ln>
        </p:spPr>
      </p:pic>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31</a:t>
            </a:fld>
            <a:endParaRPr lang="en-GB"/>
          </a:p>
        </p:txBody>
      </p:sp>
      <p:pic>
        <p:nvPicPr>
          <p:cNvPr id="1028" name="Picture 4"/>
          <p:cNvPicPr>
            <a:picLocks noChangeAspect="1" noChangeArrowheads="1"/>
          </p:cNvPicPr>
          <p:nvPr/>
        </p:nvPicPr>
        <p:blipFill rotWithShape="1">
          <a:blip r:embed="rId3"/>
          <a:srcRect r="15220"/>
          <a:stretch/>
        </p:blipFill>
        <p:spPr bwMode="auto">
          <a:xfrm>
            <a:off x="2878663" y="2215181"/>
            <a:ext cx="3251200" cy="4110478"/>
          </a:xfrm>
          <a:prstGeom prst="rect">
            <a:avLst/>
          </a:prstGeom>
          <a:noFill/>
          <a:ln w="9525">
            <a:noFill/>
            <a:miter lim="800000"/>
            <a:headEnd/>
            <a:tailEnd/>
          </a:ln>
        </p:spPr>
      </p:pic>
      <p:sp>
        <p:nvSpPr>
          <p:cNvPr id="7" name="TextBox 6"/>
          <p:cNvSpPr txBox="1"/>
          <p:nvPr/>
        </p:nvSpPr>
        <p:spPr>
          <a:xfrm>
            <a:off x="0" y="5067300"/>
            <a:ext cx="2692400" cy="584775"/>
          </a:xfrm>
          <a:prstGeom prst="rect">
            <a:avLst/>
          </a:prstGeom>
          <a:noFill/>
        </p:spPr>
        <p:txBody>
          <a:bodyPr wrap="square" rtlCol="0">
            <a:spAutoFit/>
          </a:bodyPr>
          <a:lstStyle/>
          <a:p>
            <a:r>
              <a:rPr lang="en-GB" sz="1600" dirty="0" smtClean="0">
                <a:solidFill>
                  <a:srgbClr val="0000FF"/>
                </a:solidFill>
              </a:rPr>
              <a:t>Probabilities of </a:t>
            </a:r>
            <a:r>
              <a:rPr lang="en-GB" sz="1600" dirty="0" err="1" smtClean="0">
                <a:solidFill>
                  <a:srgbClr val="0000FF"/>
                </a:solidFill>
              </a:rPr>
              <a:t>precip</a:t>
            </a:r>
            <a:r>
              <a:rPr lang="en-GB" sz="1600" dirty="0" smtClean="0">
                <a:solidFill>
                  <a:srgbClr val="0000FF"/>
                </a:solidFill>
              </a:rPr>
              <a:t> &gt; 50 mm/48 hours</a:t>
            </a:r>
            <a:endParaRPr lang="en-GB" sz="1600" dirty="0">
              <a:solidFill>
                <a:srgbClr val="0000FF"/>
              </a:solidFill>
            </a:endParaRPr>
          </a:p>
        </p:txBody>
      </p:sp>
      <p:pic>
        <p:nvPicPr>
          <p:cNvPr id="1026" name="Picture 2"/>
          <p:cNvPicPr>
            <a:picLocks noChangeAspect="1" noChangeArrowheads="1"/>
          </p:cNvPicPr>
          <p:nvPr/>
        </p:nvPicPr>
        <p:blipFill>
          <a:blip r:embed="rId4"/>
          <a:srcRect/>
          <a:stretch>
            <a:fillRect/>
          </a:stretch>
        </p:blipFill>
        <p:spPr bwMode="auto">
          <a:xfrm>
            <a:off x="0" y="16937"/>
            <a:ext cx="3557058" cy="379710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dissolve">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32</a:t>
            </a:fld>
            <a:endParaRPr lang="en-GB"/>
          </a:p>
        </p:txBody>
      </p:sp>
      <p:pic>
        <p:nvPicPr>
          <p:cNvPr id="4" name="Picture 3" descr="20120910.20120910_snapshot2_2.png"/>
          <p:cNvPicPr>
            <a:picLocks noChangeAspect="1"/>
          </p:cNvPicPr>
          <p:nvPr/>
        </p:nvPicPr>
        <p:blipFill>
          <a:blip r:embed="rId2"/>
          <a:stretch>
            <a:fillRect/>
          </a:stretch>
        </p:blipFill>
        <p:spPr>
          <a:xfrm>
            <a:off x="330200" y="0"/>
            <a:ext cx="8643510" cy="6248400"/>
          </a:xfrm>
          <a:prstGeom prst="rect">
            <a:avLst/>
          </a:prstGeom>
        </p:spPr>
      </p:pic>
      <p:sp>
        <p:nvSpPr>
          <p:cNvPr id="5" name="TextBox 4"/>
          <p:cNvSpPr txBox="1"/>
          <p:nvPr/>
        </p:nvSpPr>
        <p:spPr>
          <a:xfrm>
            <a:off x="0" y="0"/>
            <a:ext cx="8877300" cy="1569660"/>
          </a:xfrm>
          <a:prstGeom prst="rect">
            <a:avLst/>
          </a:prstGeom>
          <a:solidFill>
            <a:schemeClr val="bg1"/>
          </a:solidFill>
        </p:spPr>
        <p:txBody>
          <a:bodyPr wrap="square" rtlCol="0">
            <a:spAutoFit/>
          </a:bodyPr>
          <a:lstStyle/>
          <a:p>
            <a:r>
              <a:rPr lang="en-GB" dirty="0" smtClean="0">
                <a:solidFill>
                  <a:schemeClr val="tx1"/>
                </a:solidFill>
              </a:rPr>
              <a:t>Today, the National Meteorological Service of Pakistan has posted the amount of precipitation accumulated over 24h (ending this morning) for a few stations. I have picked three locations:</a:t>
            </a:r>
          </a:p>
          <a:p>
            <a:pPr>
              <a:buFont typeface="Arial" pitchFamily="34" charset="0"/>
              <a:buChar char="•"/>
            </a:pPr>
            <a:r>
              <a:rPr lang="en-GB" dirty="0" smtClean="0">
                <a:solidFill>
                  <a:schemeClr val="tx1"/>
                </a:solidFill>
              </a:rPr>
              <a:t> </a:t>
            </a:r>
            <a:r>
              <a:rPr lang="en-GB" dirty="0" err="1" smtClean="0">
                <a:solidFill>
                  <a:schemeClr val="tx1"/>
                </a:solidFill>
              </a:rPr>
              <a:t>Jaccoabad</a:t>
            </a:r>
            <a:r>
              <a:rPr lang="en-GB" dirty="0" smtClean="0">
                <a:solidFill>
                  <a:schemeClr val="tx1"/>
                </a:solidFill>
              </a:rPr>
              <a:t> 305mm/24h</a:t>
            </a:r>
          </a:p>
          <a:p>
            <a:pPr>
              <a:buFont typeface="Arial" pitchFamily="34" charset="0"/>
              <a:buChar char="•"/>
            </a:pPr>
            <a:r>
              <a:rPr lang="en-GB" dirty="0" smtClean="0">
                <a:solidFill>
                  <a:schemeClr val="tx1"/>
                </a:solidFill>
              </a:rPr>
              <a:t> </a:t>
            </a:r>
            <a:r>
              <a:rPr lang="en-GB" dirty="0" err="1" smtClean="0">
                <a:solidFill>
                  <a:schemeClr val="tx1"/>
                </a:solidFill>
              </a:rPr>
              <a:t>Sukkur</a:t>
            </a:r>
            <a:r>
              <a:rPr lang="en-GB" dirty="0" smtClean="0">
                <a:solidFill>
                  <a:schemeClr val="tx1"/>
                </a:solidFill>
              </a:rPr>
              <a:t> 164mm/24h</a:t>
            </a:r>
          </a:p>
          <a:p>
            <a:pPr>
              <a:buFont typeface="Arial" pitchFamily="34" charset="0"/>
              <a:buChar char="•"/>
            </a:pPr>
            <a:r>
              <a:rPr lang="en-GB" dirty="0" smtClean="0">
                <a:solidFill>
                  <a:schemeClr val="tx1"/>
                </a:solidFill>
              </a:rPr>
              <a:t> </a:t>
            </a:r>
            <a:r>
              <a:rPr lang="en-GB" dirty="0" err="1" smtClean="0">
                <a:solidFill>
                  <a:schemeClr val="tx1"/>
                </a:solidFill>
              </a:rPr>
              <a:t>Rohri</a:t>
            </a:r>
            <a:r>
              <a:rPr lang="en-GB" dirty="0" smtClean="0">
                <a:solidFill>
                  <a:schemeClr val="tx1"/>
                </a:solidFill>
              </a:rPr>
              <a:t> 152mm/24h</a:t>
            </a:r>
          </a:p>
          <a:p>
            <a:endParaRPr lang="en-GB" dirty="0" smtClean="0"/>
          </a:p>
          <a:p>
            <a:r>
              <a:rPr lang="en-GB" dirty="0" smtClean="0">
                <a:solidFill>
                  <a:srgbClr val="0000FF"/>
                </a:solidFill>
              </a:rPr>
              <a:t>These three locations are within the red box in the following plot:</a:t>
            </a:r>
          </a:p>
          <a:p>
            <a:r>
              <a:rPr lang="en-GB" dirty="0" smtClean="0">
                <a:solidFill>
                  <a:srgbClr val="0000FF"/>
                </a:solidFill>
              </a:rPr>
              <a:t>The forecast for the severe weather (precipitation above the 90 percentile) has been generally quite successful.</a:t>
            </a:r>
            <a:endParaRPr lang="en-GB" dirty="0">
              <a:solidFill>
                <a:srgbClr val="0000FF"/>
              </a:solidFill>
            </a:endParaRPr>
          </a:p>
        </p:txBody>
      </p:sp>
      <p:sp>
        <p:nvSpPr>
          <p:cNvPr id="6" name="TextBox 5"/>
          <p:cNvSpPr txBox="1"/>
          <p:nvPr/>
        </p:nvSpPr>
        <p:spPr>
          <a:xfrm>
            <a:off x="4305300" y="1663700"/>
            <a:ext cx="1270000" cy="276999"/>
          </a:xfrm>
          <a:prstGeom prst="rect">
            <a:avLst/>
          </a:prstGeom>
          <a:noFill/>
        </p:spPr>
        <p:txBody>
          <a:bodyPr wrap="square" rtlCol="0">
            <a:spAutoFit/>
          </a:bodyPr>
          <a:lstStyle/>
          <a:p>
            <a:r>
              <a:rPr lang="en-GB" dirty="0" smtClean="0">
                <a:solidFill>
                  <a:schemeClr val="tx1"/>
                </a:solidFill>
              </a:rPr>
              <a:t>305 mm/24 hr</a:t>
            </a:r>
            <a:endParaRPr lang="en-GB" dirty="0">
              <a:solidFill>
                <a:schemeClr val="tx1"/>
              </a:solidFill>
            </a:endParaRPr>
          </a:p>
        </p:txBody>
      </p:sp>
      <p:cxnSp>
        <p:nvCxnSpPr>
          <p:cNvPr id="8" name="Straight Arrow Connector 7"/>
          <p:cNvCxnSpPr>
            <a:stCxn id="6" idx="2"/>
          </p:cNvCxnSpPr>
          <p:nvPr/>
        </p:nvCxnSpPr>
        <p:spPr bwMode="auto">
          <a:xfrm rot="5400000">
            <a:off x="4405700" y="2005399"/>
            <a:ext cx="599301" cy="46990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9" name="AutoShape 4">
            <a:hlinkClick r:id="rId3" action="ppaction://hlinkfile" highlightClick="1"/>
          </p:cNvPr>
          <p:cNvSpPr>
            <a:spLocks noChangeArrowheads="1"/>
          </p:cNvSpPr>
          <p:nvPr/>
        </p:nvSpPr>
        <p:spPr bwMode="auto">
          <a:xfrm>
            <a:off x="7899401" y="503238"/>
            <a:ext cx="520700" cy="538162"/>
          </a:xfrm>
          <a:prstGeom prst="actionButtonForwardNext">
            <a:avLst/>
          </a:prstGeom>
          <a:solidFill>
            <a:srgbClr val="008000"/>
          </a:solidFill>
          <a:ln w="50800">
            <a:solidFill>
              <a:schemeClr val="bg1"/>
            </a:solidFill>
            <a:miter lim="800000"/>
            <a:headEnd/>
            <a:tailEnd/>
          </a:ln>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4</a:t>
            </a:fld>
            <a:endParaRPr lang="en-GB"/>
          </a:p>
        </p:txBody>
      </p:sp>
      <p:pic>
        <p:nvPicPr>
          <p:cNvPr id="162818" name="Picture 2"/>
          <p:cNvPicPr>
            <a:picLocks noChangeAspect="1" noChangeArrowheads="1"/>
          </p:cNvPicPr>
          <p:nvPr/>
        </p:nvPicPr>
        <p:blipFill>
          <a:blip r:embed="rId2"/>
          <a:srcRect/>
          <a:stretch>
            <a:fillRect/>
          </a:stretch>
        </p:blipFill>
        <p:spPr bwMode="auto">
          <a:xfrm>
            <a:off x="0" y="1"/>
            <a:ext cx="9144000" cy="62865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5</a:t>
            </a:fld>
            <a:endParaRPr lang="en-GB"/>
          </a:p>
        </p:txBody>
      </p:sp>
      <p:pic>
        <p:nvPicPr>
          <p:cNvPr id="163842" name="Picture 2"/>
          <p:cNvPicPr>
            <a:picLocks noChangeAspect="1" noChangeArrowheads="1"/>
          </p:cNvPicPr>
          <p:nvPr/>
        </p:nvPicPr>
        <p:blipFill>
          <a:blip r:embed="rId2"/>
          <a:srcRect/>
          <a:stretch>
            <a:fillRect/>
          </a:stretch>
        </p:blipFill>
        <p:spPr bwMode="auto">
          <a:xfrm>
            <a:off x="0" y="0"/>
            <a:ext cx="9115425" cy="6299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6</a:t>
            </a:fld>
            <a:endParaRPr lang="en-GB"/>
          </a:p>
        </p:txBody>
      </p:sp>
      <p:pic>
        <p:nvPicPr>
          <p:cNvPr id="4" name="Picture 3" descr="Pakistan_deter_20120903_anim.gif"/>
          <p:cNvPicPr>
            <a:picLocks noChangeAspect="1"/>
          </p:cNvPicPr>
          <p:nvPr/>
        </p:nvPicPr>
        <p:blipFill>
          <a:blip r:embed="rId2"/>
          <a:stretch>
            <a:fillRect/>
          </a:stretch>
        </p:blipFill>
        <p:spPr>
          <a:xfrm>
            <a:off x="566737" y="595312"/>
            <a:ext cx="8010525" cy="5667375"/>
          </a:xfrm>
          <a:prstGeom prst="rect">
            <a:avLst/>
          </a:prstGeom>
        </p:spPr>
      </p:pic>
      <p:sp>
        <p:nvSpPr>
          <p:cNvPr id="5" name="TextBox 4"/>
          <p:cNvSpPr txBox="1"/>
          <p:nvPr/>
        </p:nvSpPr>
        <p:spPr>
          <a:xfrm>
            <a:off x="228600" y="0"/>
            <a:ext cx="8648700" cy="523220"/>
          </a:xfrm>
          <a:prstGeom prst="rect">
            <a:avLst/>
          </a:prstGeom>
          <a:noFill/>
        </p:spPr>
        <p:txBody>
          <a:bodyPr wrap="square" rtlCol="0">
            <a:spAutoFit/>
          </a:bodyPr>
          <a:lstStyle/>
          <a:p>
            <a:pPr algn="ctr"/>
            <a:r>
              <a:rPr lang="en-GB" sz="1600" dirty="0" smtClean="0">
                <a:solidFill>
                  <a:schemeClr val="tx1"/>
                </a:solidFill>
              </a:rPr>
              <a:t>T1279 based on 3/Sept/2012; 00 UTC: MSL and 12 hours accumulated </a:t>
            </a:r>
            <a:r>
              <a:rPr lang="en-GB" sz="1600" dirty="0" err="1" smtClean="0">
                <a:solidFill>
                  <a:schemeClr val="tx1"/>
                </a:solidFill>
              </a:rPr>
              <a:t>precip</a:t>
            </a:r>
            <a:endParaRPr lang="en-GB" sz="1600" dirty="0" smtClean="0">
              <a:solidFill>
                <a:schemeClr val="tx1"/>
              </a:solidFill>
            </a:endParaRPr>
          </a:p>
          <a:p>
            <a:endParaRPr lang="en-GB"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7</a:t>
            </a:fld>
            <a:endParaRPr lang="en-GB"/>
          </a:p>
        </p:txBody>
      </p:sp>
      <p:pic>
        <p:nvPicPr>
          <p:cNvPr id="4" name="Picture 3" descr="Pakistan_deter_20120904_anim.gif"/>
          <p:cNvPicPr>
            <a:picLocks noChangeAspect="1"/>
          </p:cNvPicPr>
          <p:nvPr/>
        </p:nvPicPr>
        <p:blipFill>
          <a:blip r:embed="rId2"/>
          <a:stretch>
            <a:fillRect/>
          </a:stretch>
        </p:blipFill>
        <p:spPr>
          <a:xfrm>
            <a:off x="566737" y="595312"/>
            <a:ext cx="8010525" cy="5667375"/>
          </a:xfrm>
          <a:prstGeom prst="rect">
            <a:avLst/>
          </a:prstGeom>
        </p:spPr>
      </p:pic>
      <p:sp>
        <p:nvSpPr>
          <p:cNvPr id="5" name="TextBox 4"/>
          <p:cNvSpPr txBox="1"/>
          <p:nvPr/>
        </p:nvSpPr>
        <p:spPr>
          <a:xfrm>
            <a:off x="279400" y="0"/>
            <a:ext cx="8585200" cy="338554"/>
          </a:xfrm>
          <a:prstGeom prst="rect">
            <a:avLst/>
          </a:prstGeom>
          <a:noFill/>
        </p:spPr>
        <p:txBody>
          <a:bodyPr wrap="square" rtlCol="0">
            <a:spAutoFit/>
          </a:bodyPr>
          <a:lstStyle/>
          <a:p>
            <a:pPr algn="ctr"/>
            <a:r>
              <a:rPr lang="en-GB" sz="1600" dirty="0" smtClean="0">
                <a:solidFill>
                  <a:schemeClr val="tx1"/>
                </a:solidFill>
              </a:rPr>
              <a:t>T1279 based on 4/Sept/2012; 00 UTC: MSL and 12 hours accumulated </a:t>
            </a:r>
            <a:r>
              <a:rPr lang="en-GB" sz="1600" dirty="0" err="1" smtClean="0">
                <a:solidFill>
                  <a:schemeClr val="tx1"/>
                </a:solidFill>
              </a:rPr>
              <a:t>precip</a:t>
            </a:r>
            <a:endParaRPr lang="en-GB" sz="16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8</a:t>
            </a:fld>
            <a:endParaRPr lang="en-GB"/>
          </a:p>
        </p:txBody>
      </p:sp>
      <p:pic>
        <p:nvPicPr>
          <p:cNvPr id="164870" name="Picture 6"/>
          <p:cNvPicPr>
            <a:picLocks noChangeAspect="1" noChangeArrowheads="1"/>
          </p:cNvPicPr>
          <p:nvPr/>
        </p:nvPicPr>
        <p:blipFill>
          <a:blip r:embed="rId2"/>
          <a:srcRect/>
          <a:stretch>
            <a:fillRect/>
          </a:stretch>
        </p:blipFill>
        <p:spPr bwMode="auto">
          <a:xfrm>
            <a:off x="4733001" y="2032000"/>
            <a:ext cx="4410999" cy="4251325"/>
          </a:xfrm>
          <a:prstGeom prst="rect">
            <a:avLst/>
          </a:prstGeom>
          <a:noFill/>
          <a:ln w="9525">
            <a:noFill/>
            <a:miter lim="800000"/>
            <a:headEnd/>
            <a:tailEnd/>
          </a:ln>
        </p:spPr>
      </p:pic>
      <p:pic>
        <p:nvPicPr>
          <p:cNvPr id="164871" name="Picture 7"/>
          <p:cNvPicPr>
            <a:picLocks noChangeAspect="1" noChangeArrowheads="1"/>
          </p:cNvPicPr>
          <p:nvPr/>
        </p:nvPicPr>
        <p:blipFill>
          <a:blip r:embed="rId3"/>
          <a:srcRect/>
          <a:stretch>
            <a:fillRect/>
          </a:stretch>
        </p:blipFill>
        <p:spPr bwMode="auto">
          <a:xfrm>
            <a:off x="0" y="2009775"/>
            <a:ext cx="4162425" cy="4362450"/>
          </a:xfrm>
          <a:prstGeom prst="rect">
            <a:avLst/>
          </a:prstGeom>
          <a:noFill/>
          <a:ln w="9525">
            <a:noFill/>
            <a:miter lim="800000"/>
            <a:headEnd/>
            <a:tailEnd/>
          </a:ln>
        </p:spPr>
      </p:pic>
      <p:pic>
        <p:nvPicPr>
          <p:cNvPr id="164872" name="Picture 8"/>
          <p:cNvPicPr>
            <a:picLocks noChangeAspect="1" noChangeArrowheads="1"/>
          </p:cNvPicPr>
          <p:nvPr/>
        </p:nvPicPr>
        <p:blipFill>
          <a:blip r:embed="rId4"/>
          <a:srcRect/>
          <a:stretch>
            <a:fillRect/>
          </a:stretch>
        </p:blipFill>
        <p:spPr bwMode="auto">
          <a:xfrm>
            <a:off x="2747963" y="1895475"/>
            <a:ext cx="3724275" cy="400050"/>
          </a:xfrm>
          <a:prstGeom prst="rect">
            <a:avLst/>
          </a:prstGeom>
          <a:noFill/>
          <a:ln w="9525">
            <a:noFill/>
            <a:miter lim="800000"/>
            <a:headEnd/>
            <a:tailEnd/>
          </a:ln>
        </p:spPr>
      </p:pic>
      <p:pic>
        <p:nvPicPr>
          <p:cNvPr id="164873" name="Picture 9"/>
          <p:cNvPicPr>
            <a:picLocks noChangeAspect="1" noChangeArrowheads="1"/>
          </p:cNvPicPr>
          <p:nvPr/>
        </p:nvPicPr>
        <p:blipFill>
          <a:blip r:embed="rId5"/>
          <a:srcRect/>
          <a:stretch>
            <a:fillRect/>
          </a:stretch>
        </p:blipFill>
        <p:spPr bwMode="auto">
          <a:xfrm>
            <a:off x="0" y="1308101"/>
            <a:ext cx="4584700" cy="496888"/>
          </a:xfrm>
          <a:prstGeom prst="rect">
            <a:avLst/>
          </a:prstGeom>
          <a:noFill/>
          <a:ln w="9525">
            <a:noFill/>
            <a:miter lim="800000"/>
            <a:headEnd/>
            <a:tailEnd/>
          </a:ln>
        </p:spPr>
      </p:pic>
      <p:pic>
        <p:nvPicPr>
          <p:cNvPr id="164874" name="Picture 10"/>
          <p:cNvPicPr>
            <a:picLocks noChangeAspect="1" noChangeArrowheads="1"/>
          </p:cNvPicPr>
          <p:nvPr/>
        </p:nvPicPr>
        <p:blipFill>
          <a:blip r:embed="rId6"/>
          <a:srcRect/>
          <a:stretch>
            <a:fillRect/>
          </a:stretch>
        </p:blipFill>
        <p:spPr bwMode="auto">
          <a:xfrm>
            <a:off x="4902200" y="1282700"/>
            <a:ext cx="4241800" cy="482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GB" smtClean="0"/>
              <a:t>WMO training course October 2012</a:t>
            </a:r>
            <a:endParaRPr lang="en-GB"/>
          </a:p>
        </p:txBody>
      </p:sp>
      <p:sp>
        <p:nvSpPr>
          <p:cNvPr id="3" name="Slide Number Placeholder 2"/>
          <p:cNvSpPr>
            <a:spLocks noGrp="1"/>
          </p:cNvSpPr>
          <p:nvPr>
            <p:ph type="sldNum" sz="quarter" idx="11"/>
          </p:nvPr>
        </p:nvSpPr>
        <p:spPr/>
        <p:txBody>
          <a:bodyPr/>
          <a:lstStyle/>
          <a:p>
            <a:pPr>
              <a:defRPr/>
            </a:pPr>
            <a:r>
              <a:rPr lang="en-GB" smtClean="0"/>
              <a:t>Slide </a:t>
            </a:r>
            <a:fld id="{D3179A2F-BF91-4C77-95E3-0581A0AF595A}" type="slidenum">
              <a:rPr lang="en-GB" smtClean="0"/>
              <a:pPr>
                <a:defRPr/>
              </a:pPr>
              <a:t>9</a:t>
            </a:fld>
            <a:endParaRPr lang="en-GB"/>
          </a:p>
        </p:txBody>
      </p:sp>
      <p:pic>
        <p:nvPicPr>
          <p:cNvPr id="1026" name="Picture 2"/>
          <p:cNvPicPr>
            <a:picLocks noChangeAspect="1" noChangeArrowheads="1"/>
          </p:cNvPicPr>
          <p:nvPr/>
        </p:nvPicPr>
        <p:blipFill>
          <a:blip r:embed="rId2"/>
          <a:srcRect/>
          <a:stretch>
            <a:fillRect/>
          </a:stretch>
        </p:blipFill>
        <p:spPr bwMode="auto">
          <a:xfrm>
            <a:off x="0" y="1251712"/>
            <a:ext cx="4584700" cy="4780787"/>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524375" y="1279525"/>
            <a:ext cx="4619625" cy="4933950"/>
          </a:xfrm>
          <a:prstGeom prst="rect">
            <a:avLst/>
          </a:prstGeom>
          <a:noFill/>
          <a:ln w="9525">
            <a:noFill/>
            <a:miter lim="800000"/>
            <a:headEnd/>
            <a:tailEnd/>
          </a:ln>
        </p:spPr>
      </p:pic>
      <p:sp>
        <p:nvSpPr>
          <p:cNvPr id="6" name="TextBox 5"/>
          <p:cNvSpPr txBox="1"/>
          <p:nvPr/>
        </p:nvSpPr>
        <p:spPr>
          <a:xfrm>
            <a:off x="266700" y="0"/>
            <a:ext cx="8648700" cy="338554"/>
          </a:xfrm>
          <a:prstGeom prst="rect">
            <a:avLst/>
          </a:prstGeom>
          <a:noFill/>
        </p:spPr>
        <p:txBody>
          <a:bodyPr wrap="square" rtlCol="0">
            <a:spAutoFit/>
          </a:bodyPr>
          <a:lstStyle/>
          <a:p>
            <a:pPr algn="ctr"/>
            <a:r>
              <a:rPr lang="en-GB" sz="1600" dirty="0" smtClean="0">
                <a:solidFill>
                  <a:schemeClr val="tx1"/>
                </a:solidFill>
              </a:rPr>
              <a:t>EPS based on 4/Sep/2012; 00 UTC: D+3 to D+5 EM and probability of </a:t>
            </a:r>
            <a:r>
              <a:rPr lang="en-GB" sz="1600" dirty="0" err="1" smtClean="0">
                <a:solidFill>
                  <a:schemeClr val="tx1"/>
                </a:solidFill>
              </a:rPr>
              <a:t>precip</a:t>
            </a:r>
            <a:r>
              <a:rPr lang="en-GB" sz="1600" dirty="0" smtClean="0">
                <a:solidFill>
                  <a:schemeClr val="tx1"/>
                </a:solidFill>
              </a:rPr>
              <a:t> &gt; 100 mm</a:t>
            </a:r>
            <a:endParaRPr lang="en-GB" sz="16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mmitte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1" i="0" u="none" strike="noStrike" cap="none" normalizeH="0" baseline="0">
            <a:ln>
              <a:noFill/>
            </a:ln>
            <a:solidFill>
              <a:srgbClr val="FE4040"/>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1" i="0" u="none" strike="noStrike" cap="none" normalizeH="0" baseline="0">
            <a:ln>
              <a:noFill/>
            </a:ln>
            <a:solidFill>
              <a:srgbClr val="FE4040"/>
            </a:solidFill>
            <a:effectLst/>
            <a:latin typeface="Arial"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NewLogo</Template>
  <TotalTime>22846</TotalTime>
  <Words>984</Words>
  <Application>Microsoft Macintosh PowerPoint</Application>
  <PresentationFormat>On-screen Show (4:3)</PresentationFormat>
  <Paragraphs>126</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Department   Progress Report October 2005</dc:title>
  <dc:creator>zwieflhofer</dc:creator>
  <cp:lastModifiedBy>Microsoft Office User</cp:lastModifiedBy>
  <cp:revision>409</cp:revision>
  <cp:lastPrinted>2010-03-07T07:21:17Z</cp:lastPrinted>
  <dcterms:created xsi:type="dcterms:W3CDTF">2011-10-10T19:04:26Z</dcterms:created>
  <dcterms:modified xsi:type="dcterms:W3CDTF">2013-04-03T20:21:23Z</dcterms:modified>
</cp:coreProperties>
</file>