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2.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8" r:id="rId4"/>
    <p:sldMasterId id="2147483689" r:id="rId5"/>
    <p:sldMasterId id="2147483723" r:id="rId6"/>
  </p:sldMasterIdLst>
  <p:notesMasterIdLst>
    <p:notesMasterId r:id="rId20"/>
  </p:notesMasterIdLst>
  <p:handoutMasterIdLst>
    <p:handoutMasterId r:id="rId21"/>
  </p:handoutMasterIdLst>
  <p:sldIdLst>
    <p:sldId id="440" r:id="rId7"/>
    <p:sldId id="442" r:id="rId8"/>
    <p:sldId id="308" r:id="rId9"/>
    <p:sldId id="293" r:id="rId10"/>
    <p:sldId id="294" r:id="rId11"/>
    <p:sldId id="323" r:id="rId12"/>
    <p:sldId id="324" r:id="rId13"/>
    <p:sldId id="325" r:id="rId14"/>
    <p:sldId id="274" r:id="rId15"/>
    <p:sldId id="276" r:id="rId16"/>
    <p:sldId id="277" r:id="rId17"/>
    <p:sldId id="443" r:id="rId18"/>
    <p:sldId id="441" r:id="rId19"/>
  </p:sldIdLst>
  <p:sldSz cx="9144000" cy="5143500" type="screen16x9"/>
  <p:notesSz cx="6797675" cy="9872663"/>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3A6D5C1-B296-42DD-8C7D-07C0147604C1}" v="7" dt="2020-09-08T12:02:07.40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432" y="52"/>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microsoft.com/office/2015/10/relationships/revisionInfo" Target="revisionInfo.xml"/><Relationship Id="rId3" Type="http://schemas.openxmlformats.org/officeDocument/2006/relationships/customXml" Target="../customXml/item3.xml"/><Relationship Id="rId21" Type="http://schemas.openxmlformats.org/officeDocument/2006/relationships/handoutMaster" Target="handoutMasters/handoutMaster1.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99A84E-36AF-4908-AB2D-C3CFE7A9FF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7A876D71-F19C-4CD1-93A0-28354F199D76}">
      <dgm:prSet phldrT="[Text]"/>
      <dgm:spPr>
        <a:solidFill>
          <a:schemeClr val="accent1">
            <a:lumMod val="75000"/>
          </a:schemeClr>
        </a:solidFill>
        <a:ln>
          <a:solidFill>
            <a:schemeClr val="accent2"/>
          </a:solidFill>
        </a:ln>
      </dgm:spPr>
      <dgm:t>
        <a:bodyPr/>
        <a:lstStyle/>
        <a:p>
          <a:r>
            <a:rPr lang="en-GB" dirty="0"/>
            <a:t>line-by-line absorption coefficients (</a:t>
          </a:r>
          <a:r>
            <a:rPr lang="en-GB" dirty="0" err="1"/>
            <a:t>netCDF</a:t>
          </a:r>
          <a:r>
            <a:rPr lang="en-GB" dirty="0"/>
            <a:t>)</a:t>
          </a:r>
        </a:p>
      </dgm:t>
    </dgm:pt>
    <dgm:pt modelId="{EF10E152-7E44-4EAB-BAB6-101AB2A1B2F9}" type="parTrans" cxnId="{A248F7DC-17E2-4227-9E04-7B0985C27AC4}">
      <dgm:prSet/>
      <dgm:spPr/>
      <dgm:t>
        <a:bodyPr/>
        <a:lstStyle/>
        <a:p>
          <a:endParaRPr lang="en-GB"/>
        </a:p>
      </dgm:t>
    </dgm:pt>
    <dgm:pt modelId="{26FEE347-BA29-43F7-B05A-AD3E9824F6A5}" type="sibTrans" cxnId="{A248F7DC-17E2-4227-9E04-7B0985C27AC4}">
      <dgm:prSet/>
      <dgm:spPr/>
      <dgm:t>
        <a:bodyPr/>
        <a:lstStyle/>
        <a:p>
          <a:endParaRPr lang="en-GB"/>
        </a:p>
      </dgm:t>
    </dgm:pt>
    <dgm:pt modelId="{B5C4CD06-8AA7-4D57-9EB3-A7FDA8DE3169}">
      <dgm:prSet phldrT="[Text]"/>
      <dgm:spPr>
        <a:solidFill>
          <a:schemeClr val="accent2"/>
        </a:solidFill>
        <a:ln>
          <a:solidFill>
            <a:schemeClr val="accent1"/>
          </a:solidFill>
        </a:ln>
      </dgm:spPr>
      <dgm:t>
        <a:bodyPr/>
        <a:lstStyle/>
        <a:p>
          <a:r>
            <a:rPr lang="en-GB" dirty="0">
              <a:solidFill>
                <a:schemeClr val="bg1"/>
              </a:solidFill>
            </a:rPr>
            <a:t>HITRAN</a:t>
          </a:r>
          <a:r>
            <a:rPr lang="en-GB" dirty="0"/>
            <a:t> line data</a:t>
          </a:r>
        </a:p>
      </dgm:t>
    </dgm:pt>
    <dgm:pt modelId="{84A8A583-8C4D-4D46-BCFE-4A481A42B41C}" type="parTrans" cxnId="{22E046BA-3E6C-46CC-A9D4-526D495B2976}">
      <dgm:prSet/>
      <dgm:spPr/>
      <dgm:t>
        <a:bodyPr/>
        <a:lstStyle/>
        <a:p>
          <a:endParaRPr lang="en-GB"/>
        </a:p>
      </dgm:t>
    </dgm:pt>
    <dgm:pt modelId="{A22F4FF8-F5ED-460B-A96A-78B462D73D8D}" type="sibTrans" cxnId="{22E046BA-3E6C-46CC-A9D4-526D495B2976}">
      <dgm:prSet/>
      <dgm:spPr/>
      <dgm:t>
        <a:bodyPr/>
        <a:lstStyle/>
        <a:p>
          <a:endParaRPr lang="en-GB"/>
        </a:p>
      </dgm:t>
    </dgm:pt>
    <dgm:pt modelId="{32B3C67B-F819-43BD-8A7F-E558A4ACD551}">
      <dgm:prSet phldrT="[Text]"/>
      <dgm:spPr>
        <a:solidFill>
          <a:schemeClr val="accent2"/>
        </a:solidFill>
        <a:ln>
          <a:solidFill>
            <a:schemeClr val="accent1"/>
          </a:solidFill>
        </a:ln>
      </dgm:spPr>
      <dgm:t>
        <a:bodyPr/>
        <a:lstStyle/>
        <a:p>
          <a:r>
            <a:rPr lang="en-GB" dirty="0"/>
            <a:t>HITRAN cross-sections</a:t>
          </a:r>
        </a:p>
      </dgm:t>
    </dgm:pt>
    <dgm:pt modelId="{60FB1ED9-960F-4759-9108-38BD88646A93}" type="parTrans" cxnId="{B0AB6F19-8A5B-4B41-9D5F-D7727B733723}">
      <dgm:prSet/>
      <dgm:spPr/>
      <dgm:t>
        <a:bodyPr/>
        <a:lstStyle/>
        <a:p>
          <a:endParaRPr lang="en-GB"/>
        </a:p>
      </dgm:t>
    </dgm:pt>
    <dgm:pt modelId="{C9E3F063-49AE-4764-BAE9-ED0C166F1852}" type="sibTrans" cxnId="{B0AB6F19-8A5B-4B41-9D5F-D7727B733723}">
      <dgm:prSet/>
      <dgm:spPr/>
      <dgm:t>
        <a:bodyPr/>
        <a:lstStyle/>
        <a:p>
          <a:endParaRPr lang="en-GB"/>
        </a:p>
      </dgm:t>
    </dgm:pt>
    <dgm:pt modelId="{06AF28CD-27A8-418A-89B1-32F50D067BB2}">
      <dgm:prSet phldrT="[Text]"/>
      <dgm:spPr>
        <a:solidFill>
          <a:schemeClr val="accent2"/>
        </a:solidFill>
        <a:ln>
          <a:solidFill>
            <a:schemeClr val="accent1"/>
          </a:solidFill>
        </a:ln>
      </dgm:spPr>
      <dgm:t>
        <a:bodyPr/>
        <a:lstStyle/>
        <a:p>
          <a:r>
            <a:rPr lang="en-GB" dirty="0"/>
            <a:t>Other sources (e.g. </a:t>
          </a:r>
          <a:r>
            <a:rPr lang="en-GB" dirty="0" err="1"/>
            <a:t>ExoMol</a:t>
          </a:r>
          <a:r>
            <a:rPr lang="en-GB" dirty="0"/>
            <a:t> for </a:t>
          </a:r>
          <a:r>
            <a:rPr lang="en-GB" dirty="0" err="1"/>
            <a:t>Exo</a:t>
          </a:r>
          <a:r>
            <a:rPr lang="en-GB" dirty="0"/>
            <a:t>-planet spectral files)</a:t>
          </a:r>
        </a:p>
      </dgm:t>
    </dgm:pt>
    <dgm:pt modelId="{B91DC84C-D6C0-4A93-B358-FCF6B46ECC1A}" type="parTrans" cxnId="{31449595-00F6-48B1-9A51-4CE5799EF506}">
      <dgm:prSet/>
      <dgm:spPr/>
      <dgm:t>
        <a:bodyPr/>
        <a:lstStyle/>
        <a:p>
          <a:endParaRPr lang="en-GB"/>
        </a:p>
      </dgm:t>
    </dgm:pt>
    <dgm:pt modelId="{96DD9998-F6AC-4782-A5AA-5FEBC77F2B96}" type="sibTrans" cxnId="{31449595-00F6-48B1-9A51-4CE5799EF506}">
      <dgm:prSet/>
      <dgm:spPr/>
      <dgm:t>
        <a:bodyPr/>
        <a:lstStyle/>
        <a:p>
          <a:endParaRPr lang="en-GB"/>
        </a:p>
      </dgm:t>
    </dgm:pt>
    <dgm:pt modelId="{06D7117F-651D-49B5-8818-5BF2014924AF}" type="pres">
      <dgm:prSet presAssocID="{9199A84E-36AF-4908-AB2D-C3CFE7A9FF48}" presName="cycle" presStyleCnt="0">
        <dgm:presLayoutVars>
          <dgm:chMax val="1"/>
          <dgm:dir/>
          <dgm:animLvl val="ctr"/>
          <dgm:resizeHandles val="exact"/>
        </dgm:presLayoutVars>
      </dgm:prSet>
      <dgm:spPr/>
    </dgm:pt>
    <dgm:pt modelId="{4D0DA6DC-E024-45F1-9F9A-B77FFAC76290}" type="pres">
      <dgm:prSet presAssocID="{7A876D71-F19C-4CD1-93A0-28354F199D76}" presName="centerShape" presStyleLbl="node0" presStyleIdx="0" presStyleCnt="1"/>
      <dgm:spPr/>
    </dgm:pt>
    <dgm:pt modelId="{DF731853-2E6A-4709-86D7-A1B3842D96E4}" type="pres">
      <dgm:prSet presAssocID="{84A8A583-8C4D-4D46-BCFE-4A481A42B41C}" presName="parTrans" presStyleLbl="bgSibTrans2D1" presStyleIdx="0" presStyleCnt="3"/>
      <dgm:spPr/>
    </dgm:pt>
    <dgm:pt modelId="{0B592437-3977-4B42-9505-971353CADB45}" type="pres">
      <dgm:prSet presAssocID="{B5C4CD06-8AA7-4D57-9EB3-A7FDA8DE3169}" presName="node" presStyleLbl="node1" presStyleIdx="0" presStyleCnt="3">
        <dgm:presLayoutVars>
          <dgm:bulletEnabled val="1"/>
        </dgm:presLayoutVars>
      </dgm:prSet>
      <dgm:spPr/>
    </dgm:pt>
    <dgm:pt modelId="{93504E6B-492B-499F-824C-BD4B49D1C610}" type="pres">
      <dgm:prSet presAssocID="{60FB1ED9-960F-4759-9108-38BD88646A93}" presName="parTrans" presStyleLbl="bgSibTrans2D1" presStyleIdx="1" presStyleCnt="3"/>
      <dgm:spPr/>
    </dgm:pt>
    <dgm:pt modelId="{66AEE299-1BC1-449B-90B6-9148C9403B4F}" type="pres">
      <dgm:prSet presAssocID="{32B3C67B-F819-43BD-8A7F-E558A4ACD551}" presName="node" presStyleLbl="node1" presStyleIdx="1" presStyleCnt="3">
        <dgm:presLayoutVars>
          <dgm:bulletEnabled val="1"/>
        </dgm:presLayoutVars>
      </dgm:prSet>
      <dgm:spPr/>
    </dgm:pt>
    <dgm:pt modelId="{2338687A-3125-463C-A357-1246EAA76F11}" type="pres">
      <dgm:prSet presAssocID="{B91DC84C-D6C0-4A93-B358-FCF6B46ECC1A}" presName="parTrans" presStyleLbl="bgSibTrans2D1" presStyleIdx="2" presStyleCnt="3"/>
      <dgm:spPr/>
    </dgm:pt>
    <dgm:pt modelId="{961DBCFF-7D63-44F2-A281-6A17168F076B}" type="pres">
      <dgm:prSet presAssocID="{06AF28CD-27A8-418A-89B1-32F50D067BB2}" presName="node" presStyleLbl="node1" presStyleIdx="2" presStyleCnt="3">
        <dgm:presLayoutVars>
          <dgm:bulletEnabled val="1"/>
        </dgm:presLayoutVars>
      </dgm:prSet>
      <dgm:spPr/>
    </dgm:pt>
  </dgm:ptLst>
  <dgm:cxnLst>
    <dgm:cxn modelId="{2C815D14-1655-49EC-A660-023F21B0658A}" type="presOf" srcId="{B5C4CD06-8AA7-4D57-9EB3-A7FDA8DE3169}" destId="{0B592437-3977-4B42-9505-971353CADB45}" srcOrd="0" destOrd="0" presId="urn:microsoft.com/office/officeart/2005/8/layout/radial4"/>
    <dgm:cxn modelId="{B0AB6F19-8A5B-4B41-9D5F-D7727B733723}" srcId="{7A876D71-F19C-4CD1-93A0-28354F199D76}" destId="{32B3C67B-F819-43BD-8A7F-E558A4ACD551}" srcOrd="1" destOrd="0" parTransId="{60FB1ED9-960F-4759-9108-38BD88646A93}" sibTransId="{C9E3F063-49AE-4764-BAE9-ED0C166F1852}"/>
    <dgm:cxn modelId="{BA2E312B-3138-47D2-BE6E-53AF07E0847F}" type="presOf" srcId="{06AF28CD-27A8-418A-89B1-32F50D067BB2}" destId="{961DBCFF-7D63-44F2-A281-6A17168F076B}" srcOrd="0" destOrd="0" presId="urn:microsoft.com/office/officeart/2005/8/layout/radial4"/>
    <dgm:cxn modelId="{C301A73A-3A2A-45FC-8ECE-09FC777C163E}" type="presOf" srcId="{B91DC84C-D6C0-4A93-B358-FCF6B46ECC1A}" destId="{2338687A-3125-463C-A357-1246EAA76F11}" srcOrd="0" destOrd="0" presId="urn:microsoft.com/office/officeart/2005/8/layout/radial4"/>
    <dgm:cxn modelId="{840C9D60-B918-41DB-BE5F-4F31A111CAFB}" type="presOf" srcId="{60FB1ED9-960F-4759-9108-38BD88646A93}" destId="{93504E6B-492B-499F-824C-BD4B49D1C610}" srcOrd="0" destOrd="0" presId="urn:microsoft.com/office/officeart/2005/8/layout/radial4"/>
    <dgm:cxn modelId="{A1B39A52-ADFC-4B28-A1DF-D056799643CD}" type="presOf" srcId="{84A8A583-8C4D-4D46-BCFE-4A481A42B41C}" destId="{DF731853-2E6A-4709-86D7-A1B3842D96E4}" srcOrd="0" destOrd="0" presId="urn:microsoft.com/office/officeart/2005/8/layout/radial4"/>
    <dgm:cxn modelId="{A6F4DF7F-FD3C-4C5C-AA7D-14AC4541FA32}" type="presOf" srcId="{32B3C67B-F819-43BD-8A7F-E558A4ACD551}" destId="{66AEE299-1BC1-449B-90B6-9148C9403B4F}" srcOrd="0" destOrd="0" presId="urn:microsoft.com/office/officeart/2005/8/layout/radial4"/>
    <dgm:cxn modelId="{F8EF1384-EA28-4398-AE82-B13B36300DFC}" type="presOf" srcId="{7A876D71-F19C-4CD1-93A0-28354F199D76}" destId="{4D0DA6DC-E024-45F1-9F9A-B77FFAC76290}" srcOrd="0" destOrd="0" presId="urn:microsoft.com/office/officeart/2005/8/layout/radial4"/>
    <dgm:cxn modelId="{31449595-00F6-48B1-9A51-4CE5799EF506}" srcId="{7A876D71-F19C-4CD1-93A0-28354F199D76}" destId="{06AF28CD-27A8-418A-89B1-32F50D067BB2}" srcOrd="2" destOrd="0" parTransId="{B91DC84C-D6C0-4A93-B358-FCF6B46ECC1A}" sibTransId="{96DD9998-F6AC-4782-A5AA-5FEBC77F2B96}"/>
    <dgm:cxn modelId="{22E046BA-3E6C-46CC-A9D4-526D495B2976}" srcId="{7A876D71-F19C-4CD1-93A0-28354F199D76}" destId="{B5C4CD06-8AA7-4D57-9EB3-A7FDA8DE3169}" srcOrd="0" destOrd="0" parTransId="{84A8A583-8C4D-4D46-BCFE-4A481A42B41C}" sibTransId="{A22F4FF8-F5ED-460B-A96A-78B462D73D8D}"/>
    <dgm:cxn modelId="{A248F7DC-17E2-4227-9E04-7B0985C27AC4}" srcId="{9199A84E-36AF-4908-AB2D-C3CFE7A9FF48}" destId="{7A876D71-F19C-4CD1-93A0-28354F199D76}" srcOrd="0" destOrd="0" parTransId="{EF10E152-7E44-4EAB-BAB6-101AB2A1B2F9}" sibTransId="{26FEE347-BA29-43F7-B05A-AD3E9824F6A5}"/>
    <dgm:cxn modelId="{FDC4A5DF-6ADE-4496-8CC7-81C002963E52}" type="presOf" srcId="{9199A84E-36AF-4908-AB2D-C3CFE7A9FF48}" destId="{06D7117F-651D-49B5-8818-5BF2014924AF}" srcOrd="0" destOrd="0" presId="urn:microsoft.com/office/officeart/2005/8/layout/radial4"/>
    <dgm:cxn modelId="{6B5AF227-5643-417F-B8B0-82C42EBB0B4F}" type="presParOf" srcId="{06D7117F-651D-49B5-8818-5BF2014924AF}" destId="{4D0DA6DC-E024-45F1-9F9A-B77FFAC76290}" srcOrd="0" destOrd="0" presId="urn:microsoft.com/office/officeart/2005/8/layout/radial4"/>
    <dgm:cxn modelId="{631B5BF0-E934-4FA0-88F5-A006C8636E6B}" type="presParOf" srcId="{06D7117F-651D-49B5-8818-5BF2014924AF}" destId="{DF731853-2E6A-4709-86D7-A1B3842D96E4}" srcOrd="1" destOrd="0" presId="urn:microsoft.com/office/officeart/2005/8/layout/radial4"/>
    <dgm:cxn modelId="{4AE24DE6-2F2F-4720-B24D-6782C5C410F1}" type="presParOf" srcId="{06D7117F-651D-49B5-8818-5BF2014924AF}" destId="{0B592437-3977-4B42-9505-971353CADB45}" srcOrd="2" destOrd="0" presId="urn:microsoft.com/office/officeart/2005/8/layout/radial4"/>
    <dgm:cxn modelId="{21CD8473-D278-46C4-A173-7F550662575F}" type="presParOf" srcId="{06D7117F-651D-49B5-8818-5BF2014924AF}" destId="{93504E6B-492B-499F-824C-BD4B49D1C610}" srcOrd="3" destOrd="0" presId="urn:microsoft.com/office/officeart/2005/8/layout/radial4"/>
    <dgm:cxn modelId="{E4F1EFEB-C80B-47C5-BECF-2CF77B2130C9}" type="presParOf" srcId="{06D7117F-651D-49B5-8818-5BF2014924AF}" destId="{66AEE299-1BC1-449B-90B6-9148C9403B4F}" srcOrd="4" destOrd="0" presId="urn:microsoft.com/office/officeart/2005/8/layout/radial4"/>
    <dgm:cxn modelId="{47E0D7DD-BE6F-45E3-B814-CD4D4C663593}" type="presParOf" srcId="{06D7117F-651D-49B5-8818-5BF2014924AF}" destId="{2338687A-3125-463C-A357-1246EAA76F11}" srcOrd="5" destOrd="0" presId="urn:microsoft.com/office/officeart/2005/8/layout/radial4"/>
    <dgm:cxn modelId="{5BCCD9DC-ED21-48D1-96E0-3C6DB5093E82}" type="presParOf" srcId="{06D7117F-651D-49B5-8818-5BF2014924AF}" destId="{961DBCFF-7D63-44F2-A281-6A17168F076B}"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199A84E-36AF-4908-AB2D-C3CFE7A9FF48}" type="doc">
      <dgm:prSet loTypeId="urn:microsoft.com/office/officeart/2005/8/layout/radial4" loCatId="relationship" qsTypeId="urn:microsoft.com/office/officeart/2005/8/quickstyle/simple1" qsCatId="simple" csTypeId="urn:microsoft.com/office/officeart/2005/8/colors/accent1_2" csCatId="accent1" phldr="1"/>
      <dgm:spPr/>
      <dgm:t>
        <a:bodyPr/>
        <a:lstStyle/>
        <a:p>
          <a:endParaRPr lang="en-GB"/>
        </a:p>
      </dgm:t>
    </dgm:pt>
    <dgm:pt modelId="{7A876D71-F19C-4CD1-93A0-28354F199D76}">
      <dgm:prSet phldrT="[Text]"/>
      <dgm:spPr>
        <a:solidFill>
          <a:schemeClr val="accent2"/>
        </a:solidFill>
        <a:ln>
          <a:solidFill>
            <a:schemeClr val="accent1"/>
          </a:solidFill>
        </a:ln>
      </dgm:spPr>
      <dgm:t>
        <a:bodyPr/>
        <a:lstStyle/>
        <a:p>
          <a:r>
            <a:rPr lang="en-GB" i="1" dirty="0"/>
            <a:t>k</a:t>
          </a:r>
          <a:r>
            <a:rPr lang="en-GB" dirty="0"/>
            <a:t>-terms in each spectral band</a:t>
          </a:r>
        </a:p>
      </dgm:t>
    </dgm:pt>
    <dgm:pt modelId="{EF10E152-7E44-4EAB-BAB6-101AB2A1B2F9}" type="parTrans" cxnId="{A248F7DC-17E2-4227-9E04-7B0985C27AC4}">
      <dgm:prSet/>
      <dgm:spPr/>
      <dgm:t>
        <a:bodyPr/>
        <a:lstStyle/>
        <a:p>
          <a:endParaRPr lang="en-GB"/>
        </a:p>
      </dgm:t>
    </dgm:pt>
    <dgm:pt modelId="{26FEE347-BA29-43F7-B05A-AD3E9824F6A5}" type="sibTrans" cxnId="{A248F7DC-17E2-4227-9E04-7B0985C27AC4}">
      <dgm:prSet/>
      <dgm:spPr/>
      <dgm:t>
        <a:bodyPr/>
        <a:lstStyle/>
        <a:p>
          <a:endParaRPr lang="en-GB"/>
        </a:p>
      </dgm:t>
    </dgm:pt>
    <dgm:pt modelId="{B5C4CD06-8AA7-4D57-9EB3-A7FDA8DE3169}">
      <dgm:prSet phldrT="[Text]"/>
      <dgm:spPr>
        <a:solidFill>
          <a:schemeClr val="accent2"/>
        </a:solidFill>
        <a:ln>
          <a:solidFill>
            <a:schemeClr val="accent1"/>
          </a:solidFill>
        </a:ln>
      </dgm:spPr>
      <dgm:t>
        <a:bodyPr/>
        <a:lstStyle/>
        <a:p>
          <a:r>
            <a:rPr lang="en-GB" dirty="0"/>
            <a:t>Pressures and temperatures</a:t>
          </a:r>
        </a:p>
      </dgm:t>
    </dgm:pt>
    <dgm:pt modelId="{84A8A583-8C4D-4D46-BCFE-4A481A42B41C}" type="parTrans" cxnId="{22E046BA-3E6C-46CC-A9D4-526D495B2976}">
      <dgm:prSet/>
      <dgm:spPr/>
      <dgm:t>
        <a:bodyPr/>
        <a:lstStyle/>
        <a:p>
          <a:endParaRPr lang="en-GB"/>
        </a:p>
      </dgm:t>
    </dgm:pt>
    <dgm:pt modelId="{A22F4FF8-F5ED-460B-A96A-78B462D73D8D}" type="sibTrans" cxnId="{22E046BA-3E6C-46CC-A9D4-526D495B2976}">
      <dgm:prSet/>
      <dgm:spPr/>
      <dgm:t>
        <a:bodyPr/>
        <a:lstStyle/>
        <a:p>
          <a:endParaRPr lang="en-GB"/>
        </a:p>
      </dgm:t>
    </dgm:pt>
    <dgm:pt modelId="{32B3C67B-F819-43BD-8A7F-E558A4ACD551}">
      <dgm:prSet phldrT="[Text]"/>
      <dgm:spPr>
        <a:solidFill>
          <a:schemeClr val="accent1">
            <a:lumMod val="75000"/>
          </a:schemeClr>
        </a:solidFill>
        <a:ln>
          <a:solidFill>
            <a:schemeClr val="accent2"/>
          </a:solidFill>
        </a:ln>
      </dgm:spPr>
      <dgm:t>
        <a:bodyPr/>
        <a:lstStyle/>
        <a:p>
          <a:r>
            <a:rPr lang="en-GB" dirty="0"/>
            <a:t>Line-by-line absorption coefficients (</a:t>
          </a:r>
          <a:r>
            <a:rPr lang="en-GB" dirty="0" err="1"/>
            <a:t>netCDF</a:t>
          </a:r>
          <a:r>
            <a:rPr lang="en-GB" dirty="0"/>
            <a:t>)</a:t>
          </a:r>
        </a:p>
      </dgm:t>
    </dgm:pt>
    <dgm:pt modelId="{60FB1ED9-960F-4759-9108-38BD88646A93}" type="parTrans" cxnId="{B0AB6F19-8A5B-4B41-9D5F-D7727B733723}">
      <dgm:prSet/>
      <dgm:spPr/>
      <dgm:t>
        <a:bodyPr/>
        <a:lstStyle/>
        <a:p>
          <a:endParaRPr lang="en-GB"/>
        </a:p>
      </dgm:t>
    </dgm:pt>
    <dgm:pt modelId="{C9E3F063-49AE-4764-BAE9-ED0C166F1852}" type="sibTrans" cxnId="{B0AB6F19-8A5B-4B41-9D5F-D7727B733723}">
      <dgm:prSet/>
      <dgm:spPr/>
      <dgm:t>
        <a:bodyPr/>
        <a:lstStyle/>
        <a:p>
          <a:endParaRPr lang="en-GB"/>
        </a:p>
      </dgm:t>
    </dgm:pt>
    <dgm:pt modelId="{06AF28CD-27A8-418A-89B1-32F50D067BB2}">
      <dgm:prSet phldrT="[Text]"/>
      <dgm:spPr>
        <a:solidFill>
          <a:schemeClr val="accent2"/>
        </a:solidFill>
        <a:ln>
          <a:solidFill>
            <a:schemeClr val="accent1"/>
          </a:solidFill>
        </a:ln>
      </dgm:spPr>
      <dgm:t>
        <a:bodyPr/>
        <a:lstStyle/>
        <a:p>
          <a:r>
            <a:rPr lang="en-GB" dirty="0"/>
            <a:t>Max column amount of absorber</a:t>
          </a:r>
        </a:p>
      </dgm:t>
    </dgm:pt>
    <dgm:pt modelId="{B91DC84C-D6C0-4A93-B358-FCF6B46ECC1A}" type="parTrans" cxnId="{31449595-00F6-48B1-9A51-4CE5799EF506}">
      <dgm:prSet/>
      <dgm:spPr/>
      <dgm:t>
        <a:bodyPr/>
        <a:lstStyle/>
        <a:p>
          <a:endParaRPr lang="en-GB"/>
        </a:p>
      </dgm:t>
    </dgm:pt>
    <dgm:pt modelId="{96DD9998-F6AC-4782-A5AA-5FEBC77F2B96}" type="sibTrans" cxnId="{31449595-00F6-48B1-9A51-4CE5799EF506}">
      <dgm:prSet/>
      <dgm:spPr/>
      <dgm:t>
        <a:bodyPr/>
        <a:lstStyle/>
        <a:p>
          <a:endParaRPr lang="en-GB"/>
        </a:p>
      </dgm:t>
    </dgm:pt>
    <dgm:pt modelId="{06D7117F-651D-49B5-8818-5BF2014924AF}" type="pres">
      <dgm:prSet presAssocID="{9199A84E-36AF-4908-AB2D-C3CFE7A9FF48}" presName="cycle" presStyleCnt="0">
        <dgm:presLayoutVars>
          <dgm:chMax val="1"/>
          <dgm:dir/>
          <dgm:animLvl val="ctr"/>
          <dgm:resizeHandles val="exact"/>
        </dgm:presLayoutVars>
      </dgm:prSet>
      <dgm:spPr/>
    </dgm:pt>
    <dgm:pt modelId="{4D0DA6DC-E024-45F1-9F9A-B77FFAC76290}" type="pres">
      <dgm:prSet presAssocID="{7A876D71-F19C-4CD1-93A0-28354F199D76}" presName="centerShape" presStyleLbl="node0" presStyleIdx="0" presStyleCnt="1"/>
      <dgm:spPr/>
    </dgm:pt>
    <dgm:pt modelId="{DF731853-2E6A-4709-86D7-A1B3842D96E4}" type="pres">
      <dgm:prSet presAssocID="{84A8A583-8C4D-4D46-BCFE-4A481A42B41C}" presName="parTrans" presStyleLbl="bgSibTrans2D1" presStyleIdx="0" presStyleCnt="3"/>
      <dgm:spPr/>
    </dgm:pt>
    <dgm:pt modelId="{0B592437-3977-4B42-9505-971353CADB45}" type="pres">
      <dgm:prSet presAssocID="{B5C4CD06-8AA7-4D57-9EB3-A7FDA8DE3169}" presName="node" presStyleLbl="node1" presStyleIdx="0" presStyleCnt="3">
        <dgm:presLayoutVars>
          <dgm:bulletEnabled val="1"/>
        </dgm:presLayoutVars>
      </dgm:prSet>
      <dgm:spPr/>
    </dgm:pt>
    <dgm:pt modelId="{93504E6B-492B-499F-824C-BD4B49D1C610}" type="pres">
      <dgm:prSet presAssocID="{60FB1ED9-960F-4759-9108-38BD88646A93}" presName="parTrans" presStyleLbl="bgSibTrans2D1" presStyleIdx="1" presStyleCnt="3"/>
      <dgm:spPr/>
    </dgm:pt>
    <dgm:pt modelId="{66AEE299-1BC1-449B-90B6-9148C9403B4F}" type="pres">
      <dgm:prSet presAssocID="{32B3C67B-F819-43BD-8A7F-E558A4ACD551}" presName="node" presStyleLbl="node1" presStyleIdx="1" presStyleCnt="3">
        <dgm:presLayoutVars>
          <dgm:bulletEnabled val="1"/>
        </dgm:presLayoutVars>
      </dgm:prSet>
      <dgm:spPr/>
    </dgm:pt>
    <dgm:pt modelId="{2338687A-3125-463C-A357-1246EAA76F11}" type="pres">
      <dgm:prSet presAssocID="{B91DC84C-D6C0-4A93-B358-FCF6B46ECC1A}" presName="parTrans" presStyleLbl="bgSibTrans2D1" presStyleIdx="2" presStyleCnt="3"/>
      <dgm:spPr/>
    </dgm:pt>
    <dgm:pt modelId="{961DBCFF-7D63-44F2-A281-6A17168F076B}" type="pres">
      <dgm:prSet presAssocID="{06AF28CD-27A8-418A-89B1-32F50D067BB2}" presName="node" presStyleLbl="node1" presStyleIdx="2" presStyleCnt="3">
        <dgm:presLayoutVars>
          <dgm:bulletEnabled val="1"/>
        </dgm:presLayoutVars>
      </dgm:prSet>
      <dgm:spPr/>
    </dgm:pt>
  </dgm:ptLst>
  <dgm:cxnLst>
    <dgm:cxn modelId="{B0AB6F19-8A5B-4B41-9D5F-D7727B733723}" srcId="{7A876D71-F19C-4CD1-93A0-28354F199D76}" destId="{32B3C67B-F819-43BD-8A7F-E558A4ACD551}" srcOrd="1" destOrd="0" parTransId="{60FB1ED9-960F-4759-9108-38BD88646A93}" sibTransId="{C9E3F063-49AE-4764-BAE9-ED0C166F1852}"/>
    <dgm:cxn modelId="{CB31D01C-2A85-4DD9-9E77-BF43AD2C62A8}" type="presOf" srcId="{7A876D71-F19C-4CD1-93A0-28354F199D76}" destId="{4D0DA6DC-E024-45F1-9F9A-B77FFAC76290}" srcOrd="0" destOrd="0" presId="urn:microsoft.com/office/officeart/2005/8/layout/radial4"/>
    <dgm:cxn modelId="{91D1AD32-967D-4762-905B-B871DF43B5A3}" type="presOf" srcId="{B91DC84C-D6C0-4A93-B358-FCF6B46ECC1A}" destId="{2338687A-3125-463C-A357-1246EAA76F11}" srcOrd="0" destOrd="0" presId="urn:microsoft.com/office/officeart/2005/8/layout/radial4"/>
    <dgm:cxn modelId="{37AA9647-F18D-4FAE-98AB-6E25F7C08CBA}" type="presOf" srcId="{B5C4CD06-8AA7-4D57-9EB3-A7FDA8DE3169}" destId="{0B592437-3977-4B42-9505-971353CADB45}" srcOrd="0" destOrd="0" presId="urn:microsoft.com/office/officeart/2005/8/layout/radial4"/>
    <dgm:cxn modelId="{8E503669-651F-443A-9661-0AC004D00FFF}" type="presOf" srcId="{9199A84E-36AF-4908-AB2D-C3CFE7A9FF48}" destId="{06D7117F-651D-49B5-8818-5BF2014924AF}" srcOrd="0" destOrd="0" presId="urn:microsoft.com/office/officeart/2005/8/layout/radial4"/>
    <dgm:cxn modelId="{388B8888-6F6D-4AAA-BEFC-3E87155C78D4}" type="presOf" srcId="{06AF28CD-27A8-418A-89B1-32F50D067BB2}" destId="{961DBCFF-7D63-44F2-A281-6A17168F076B}" srcOrd="0" destOrd="0" presId="urn:microsoft.com/office/officeart/2005/8/layout/radial4"/>
    <dgm:cxn modelId="{31449595-00F6-48B1-9A51-4CE5799EF506}" srcId="{7A876D71-F19C-4CD1-93A0-28354F199D76}" destId="{06AF28CD-27A8-418A-89B1-32F50D067BB2}" srcOrd="2" destOrd="0" parTransId="{B91DC84C-D6C0-4A93-B358-FCF6B46ECC1A}" sibTransId="{96DD9998-F6AC-4782-A5AA-5FEBC77F2B96}"/>
    <dgm:cxn modelId="{70455FA9-2654-4969-A14C-EBECE2B46E3A}" type="presOf" srcId="{60FB1ED9-960F-4759-9108-38BD88646A93}" destId="{93504E6B-492B-499F-824C-BD4B49D1C610}" srcOrd="0" destOrd="0" presId="urn:microsoft.com/office/officeart/2005/8/layout/radial4"/>
    <dgm:cxn modelId="{AE4035B8-C129-481A-8509-2653C7F0C7D3}" type="presOf" srcId="{84A8A583-8C4D-4D46-BCFE-4A481A42B41C}" destId="{DF731853-2E6A-4709-86D7-A1B3842D96E4}" srcOrd="0" destOrd="0" presId="urn:microsoft.com/office/officeart/2005/8/layout/radial4"/>
    <dgm:cxn modelId="{22E046BA-3E6C-46CC-A9D4-526D495B2976}" srcId="{7A876D71-F19C-4CD1-93A0-28354F199D76}" destId="{B5C4CD06-8AA7-4D57-9EB3-A7FDA8DE3169}" srcOrd="0" destOrd="0" parTransId="{84A8A583-8C4D-4D46-BCFE-4A481A42B41C}" sibTransId="{A22F4FF8-F5ED-460B-A96A-78B462D73D8D}"/>
    <dgm:cxn modelId="{674DC9C7-31CB-42A5-9B56-7AB83187031F}" type="presOf" srcId="{32B3C67B-F819-43BD-8A7F-E558A4ACD551}" destId="{66AEE299-1BC1-449B-90B6-9148C9403B4F}" srcOrd="0" destOrd="0" presId="urn:microsoft.com/office/officeart/2005/8/layout/radial4"/>
    <dgm:cxn modelId="{A248F7DC-17E2-4227-9E04-7B0985C27AC4}" srcId="{9199A84E-36AF-4908-AB2D-C3CFE7A9FF48}" destId="{7A876D71-F19C-4CD1-93A0-28354F199D76}" srcOrd="0" destOrd="0" parTransId="{EF10E152-7E44-4EAB-BAB6-101AB2A1B2F9}" sibTransId="{26FEE347-BA29-43F7-B05A-AD3E9824F6A5}"/>
    <dgm:cxn modelId="{A111D3FB-0526-4093-835B-92EB23A2A88A}" type="presParOf" srcId="{06D7117F-651D-49B5-8818-5BF2014924AF}" destId="{4D0DA6DC-E024-45F1-9F9A-B77FFAC76290}" srcOrd="0" destOrd="0" presId="urn:microsoft.com/office/officeart/2005/8/layout/radial4"/>
    <dgm:cxn modelId="{DB95D901-C4D5-4E9D-824F-C11A009AC3A1}" type="presParOf" srcId="{06D7117F-651D-49B5-8818-5BF2014924AF}" destId="{DF731853-2E6A-4709-86D7-A1B3842D96E4}" srcOrd="1" destOrd="0" presId="urn:microsoft.com/office/officeart/2005/8/layout/radial4"/>
    <dgm:cxn modelId="{13AB2AE8-E7E5-40A0-B216-ACC3455FD192}" type="presParOf" srcId="{06D7117F-651D-49B5-8818-5BF2014924AF}" destId="{0B592437-3977-4B42-9505-971353CADB45}" srcOrd="2" destOrd="0" presId="urn:microsoft.com/office/officeart/2005/8/layout/radial4"/>
    <dgm:cxn modelId="{775C5509-132D-4F9D-9EC3-482E3DF98DEC}" type="presParOf" srcId="{06D7117F-651D-49B5-8818-5BF2014924AF}" destId="{93504E6B-492B-499F-824C-BD4B49D1C610}" srcOrd="3" destOrd="0" presId="urn:microsoft.com/office/officeart/2005/8/layout/radial4"/>
    <dgm:cxn modelId="{BFB1CEA1-3C41-41AF-9B4D-40984061FB35}" type="presParOf" srcId="{06D7117F-651D-49B5-8818-5BF2014924AF}" destId="{66AEE299-1BC1-449B-90B6-9148C9403B4F}" srcOrd="4" destOrd="0" presId="urn:microsoft.com/office/officeart/2005/8/layout/radial4"/>
    <dgm:cxn modelId="{0870EDE5-94F4-41EC-B7F4-5BB3B000EE3D}" type="presParOf" srcId="{06D7117F-651D-49B5-8818-5BF2014924AF}" destId="{2338687A-3125-463C-A357-1246EAA76F11}" srcOrd="5" destOrd="0" presId="urn:microsoft.com/office/officeart/2005/8/layout/radial4"/>
    <dgm:cxn modelId="{7CDBB1D9-A0F0-49E4-9B94-788549BB7192}" type="presParOf" srcId="{06D7117F-651D-49B5-8818-5BF2014924AF}" destId="{961DBCFF-7D63-44F2-A281-6A17168F076B}" srcOrd="6" destOrd="0" presId="urn:microsoft.com/office/officeart/2005/8/layout/radial4"/>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DA6DC-E024-45F1-9F9A-B77FFAC76290}">
      <dsp:nvSpPr>
        <dsp:cNvPr id="0" name=""/>
        <dsp:cNvSpPr/>
      </dsp:nvSpPr>
      <dsp:spPr>
        <a:xfrm>
          <a:off x="2352823" y="1657248"/>
          <a:ext cx="1390352" cy="1390352"/>
        </a:xfrm>
        <a:prstGeom prst="ellipse">
          <a:avLst/>
        </a:prstGeom>
        <a:solidFill>
          <a:schemeClr val="accent1">
            <a:lumMod val="75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 tIns="9525" rIns="9525" bIns="9525" numCol="1" spcCol="1270" anchor="ctr" anchorCtr="0">
          <a:noAutofit/>
        </a:bodyPr>
        <a:lstStyle/>
        <a:p>
          <a:pPr marL="0" lvl="0" indent="0" algn="ctr" defTabSz="666750">
            <a:lnSpc>
              <a:spcPct val="90000"/>
            </a:lnSpc>
            <a:spcBef>
              <a:spcPct val="0"/>
            </a:spcBef>
            <a:spcAft>
              <a:spcPct val="35000"/>
            </a:spcAft>
            <a:buNone/>
          </a:pPr>
          <a:r>
            <a:rPr lang="en-GB" sz="1500" kern="1200" dirty="0"/>
            <a:t>line-by-line absorption coefficients (</a:t>
          </a:r>
          <a:r>
            <a:rPr lang="en-GB" sz="1500" kern="1200" dirty="0" err="1"/>
            <a:t>netCDF</a:t>
          </a:r>
          <a:r>
            <a:rPr lang="en-GB" sz="1500" kern="1200" dirty="0"/>
            <a:t>)</a:t>
          </a:r>
        </a:p>
      </dsp:txBody>
      <dsp:txXfrm>
        <a:off x="2556435" y="1860860"/>
        <a:ext cx="983128" cy="983128"/>
      </dsp:txXfrm>
    </dsp:sp>
    <dsp:sp modelId="{DF731853-2E6A-4709-86D7-A1B3842D96E4}">
      <dsp:nvSpPr>
        <dsp:cNvPr id="0" name=""/>
        <dsp:cNvSpPr/>
      </dsp:nvSpPr>
      <dsp:spPr>
        <a:xfrm rot="12900000">
          <a:off x="1457687" y="1414117"/>
          <a:ext cx="1066446" cy="39625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592437-3977-4B42-9505-971353CADB45}">
      <dsp:nvSpPr>
        <dsp:cNvPr id="0" name=""/>
        <dsp:cNvSpPr/>
      </dsp:nvSpPr>
      <dsp:spPr>
        <a:xfrm>
          <a:off x="893702" y="778064"/>
          <a:ext cx="1320834" cy="1056667"/>
        </a:xfrm>
        <a:prstGeom prst="roundRect">
          <a:avLst>
            <a:gd name="adj" fmla="val 10000"/>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GB" sz="1500" kern="1200" dirty="0">
              <a:solidFill>
                <a:schemeClr val="bg1"/>
              </a:solidFill>
            </a:rPr>
            <a:t>HITRAN</a:t>
          </a:r>
          <a:r>
            <a:rPr lang="en-GB" sz="1500" kern="1200" dirty="0"/>
            <a:t> line data</a:t>
          </a:r>
        </a:p>
      </dsp:txBody>
      <dsp:txXfrm>
        <a:off x="924651" y="809013"/>
        <a:ext cx="1258936" cy="994769"/>
      </dsp:txXfrm>
    </dsp:sp>
    <dsp:sp modelId="{93504E6B-492B-499F-824C-BD4B49D1C610}">
      <dsp:nvSpPr>
        <dsp:cNvPr id="0" name=""/>
        <dsp:cNvSpPr/>
      </dsp:nvSpPr>
      <dsp:spPr>
        <a:xfrm rot="16200000">
          <a:off x="2514776" y="863831"/>
          <a:ext cx="1066446" cy="39625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AEE299-1BC1-449B-90B6-9148C9403B4F}">
      <dsp:nvSpPr>
        <dsp:cNvPr id="0" name=""/>
        <dsp:cNvSpPr/>
      </dsp:nvSpPr>
      <dsp:spPr>
        <a:xfrm>
          <a:off x="2387582" y="399"/>
          <a:ext cx="1320834" cy="1056667"/>
        </a:xfrm>
        <a:prstGeom prst="roundRect">
          <a:avLst>
            <a:gd name="adj" fmla="val 10000"/>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GB" sz="1500" kern="1200" dirty="0"/>
            <a:t>HITRAN cross-sections</a:t>
          </a:r>
        </a:p>
      </dsp:txBody>
      <dsp:txXfrm>
        <a:off x="2418531" y="31348"/>
        <a:ext cx="1258936" cy="994769"/>
      </dsp:txXfrm>
    </dsp:sp>
    <dsp:sp modelId="{2338687A-3125-463C-A357-1246EAA76F11}">
      <dsp:nvSpPr>
        <dsp:cNvPr id="0" name=""/>
        <dsp:cNvSpPr/>
      </dsp:nvSpPr>
      <dsp:spPr>
        <a:xfrm rot="19500000">
          <a:off x="3571866" y="1414117"/>
          <a:ext cx="1066446" cy="39625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1DBCFF-7D63-44F2-A281-6A17168F076B}">
      <dsp:nvSpPr>
        <dsp:cNvPr id="0" name=""/>
        <dsp:cNvSpPr/>
      </dsp:nvSpPr>
      <dsp:spPr>
        <a:xfrm>
          <a:off x="3881463" y="778064"/>
          <a:ext cx="1320834" cy="1056667"/>
        </a:xfrm>
        <a:prstGeom prst="roundRect">
          <a:avLst>
            <a:gd name="adj" fmla="val 10000"/>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8575" tIns="28575" rIns="28575" bIns="28575" numCol="1" spcCol="1270" anchor="ctr" anchorCtr="0">
          <a:noAutofit/>
        </a:bodyPr>
        <a:lstStyle/>
        <a:p>
          <a:pPr marL="0" lvl="0" indent="0" algn="ctr" defTabSz="666750">
            <a:lnSpc>
              <a:spcPct val="90000"/>
            </a:lnSpc>
            <a:spcBef>
              <a:spcPct val="0"/>
            </a:spcBef>
            <a:spcAft>
              <a:spcPct val="35000"/>
            </a:spcAft>
            <a:buNone/>
          </a:pPr>
          <a:r>
            <a:rPr lang="en-GB" sz="1500" kern="1200" dirty="0"/>
            <a:t>Other sources (e.g. </a:t>
          </a:r>
          <a:r>
            <a:rPr lang="en-GB" sz="1500" kern="1200" dirty="0" err="1"/>
            <a:t>ExoMol</a:t>
          </a:r>
          <a:r>
            <a:rPr lang="en-GB" sz="1500" kern="1200" dirty="0"/>
            <a:t> for </a:t>
          </a:r>
          <a:r>
            <a:rPr lang="en-GB" sz="1500" kern="1200" dirty="0" err="1"/>
            <a:t>Exo</a:t>
          </a:r>
          <a:r>
            <a:rPr lang="en-GB" sz="1500" kern="1200" dirty="0"/>
            <a:t>-planet spectral files)</a:t>
          </a:r>
        </a:p>
      </dsp:txBody>
      <dsp:txXfrm>
        <a:off x="3912412" y="809013"/>
        <a:ext cx="1258936" cy="99476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D0DA6DC-E024-45F1-9F9A-B77FFAC76290}">
      <dsp:nvSpPr>
        <dsp:cNvPr id="0" name=""/>
        <dsp:cNvSpPr/>
      </dsp:nvSpPr>
      <dsp:spPr>
        <a:xfrm>
          <a:off x="2352823" y="1657248"/>
          <a:ext cx="1390352" cy="1390352"/>
        </a:xfrm>
        <a:prstGeom prst="ellipse">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430" tIns="11430" rIns="11430" bIns="11430" numCol="1" spcCol="1270" anchor="ctr" anchorCtr="0">
          <a:noAutofit/>
        </a:bodyPr>
        <a:lstStyle/>
        <a:p>
          <a:pPr marL="0" lvl="0" indent="0" algn="ctr" defTabSz="800100">
            <a:lnSpc>
              <a:spcPct val="90000"/>
            </a:lnSpc>
            <a:spcBef>
              <a:spcPct val="0"/>
            </a:spcBef>
            <a:spcAft>
              <a:spcPct val="35000"/>
            </a:spcAft>
            <a:buNone/>
          </a:pPr>
          <a:r>
            <a:rPr lang="en-GB" sz="1800" i="1" kern="1200" dirty="0"/>
            <a:t>k</a:t>
          </a:r>
          <a:r>
            <a:rPr lang="en-GB" sz="1800" kern="1200" dirty="0"/>
            <a:t>-terms in each spectral band</a:t>
          </a:r>
        </a:p>
      </dsp:txBody>
      <dsp:txXfrm>
        <a:off x="2556435" y="1860860"/>
        <a:ext cx="983128" cy="983128"/>
      </dsp:txXfrm>
    </dsp:sp>
    <dsp:sp modelId="{DF731853-2E6A-4709-86D7-A1B3842D96E4}">
      <dsp:nvSpPr>
        <dsp:cNvPr id="0" name=""/>
        <dsp:cNvSpPr/>
      </dsp:nvSpPr>
      <dsp:spPr>
        <a:xfrm rot="12900000">
          <a:off x="1457687" y="1414117"/>
          <a:ext cx="1066446" cy="39625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0B592437-3977-4B42-9505-971353CADB45}">
      <dsp:nvSpPr>
        <dsp:cNvPr id="0" name=""/>
        <dsp:cNvSpPr/>
      </dsp:nvSpPr>
      <dsp:spPr>
        <a:xfrm>
          <a:off x="893702" y="778064"/>
          <a:ext cx="1320834" cy="1056667"/>
        </a:xfrm>
        <a:prstGeom prst="roundRect">
          <a:avLst>
            <a:gd name="adj" fmla="val 10000"/>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GB" sz="1600" kern="1200" dirty="0"/>
            <a:t>Pressures and temperatures</a:t>
          </a:r>
        </a:p>
      </dsp:txBody>
      <dsp:txXfrm>
        <a:off x="924651" y="809013"/>
        <a:ext cx="1258936" cy="994769"/>
      </dsp:txXfrm>
    </dsp:sp>
    <dsp:sp modelId="{93504E6B-492B-499F-824C-BD4B49D1C610}">
      <dsp:nvSpPr>
        <dsp:cNvPr id="0" name=""/>
        <dsp:cNvSpPr/>
      </dsp:nvSpPr>
      <dsp:spPr>
        <a:xfrm rot="16200000">
          <a:off x="2514776" y="863831"/>
          <a:ext cx="1066446" cy="39625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66AEE299-1BC1-449B-90B6-9148C9403B4F}">
      <dsp:nvSpPr>
        <dsp:cNvPr id="0" name=""/>
        <dsp:cNvSpPr/>
      </dsp:nvSpPr>
      <dsp:spPr>
        <a:xfrm>
          <a:off x="2387582" y="399"/>
          <a:ext cx="1320834" cy="1056667"/>
        </a:xfrm>
        <a:prstGeom prst="roundRect">
          <a:avLst>
            <a:gd name="adj" fmla="val 10000"/>
          </a:avLst>
        </a:prstGeom>
        <a:solidFill>
          <a:schemeClr val="accent1">
            <a:lumMod val="75000"/>
          </a:schemeClr>
        </a:solidFill>
        <a:ln w="12700" cap="flat" cmpd="sng" algn="ctr">
          <a:solidFill>
            <a:schemeClr val="accent2"/>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GB" sz="1600" kern="1200" dirty="0"/>
            <a:t>Line-by-line absorption coefficients (</a:t>
          </a:r>
          <a:r>
            <a:rPr lang="en-GB" sz="1600" kern="1200" dirty="0" err="1"/>
            <a:t>netCDF</a:t>
          </a:r>
          <a:r>
            <a:rPr lang="en-GB" sz="1600" kern="1200" dirty="0"/>
            <a:t>)</a:t>
          </a:r>
        </a:p>
      </dsp:txBody>
      <dsp:txXfrm>
        <a:off x="2418531" y="31348"/>
        <a:ext cx="1258936" cy="994769"/>
      </dsp:txXfrm>
    </dsp:sp>
    <dsp:sp modelId="{2338687A-3125-463C-A357-1246EAA76F11}">
      <dsp:nvSpPr>
        <dsp:cNvPr id="0" name=""/>
        <dsp:cNvSpPr/>
      </dsp:nvSpPr>
      <dsp:spPr>
        <a:xfrm rot="19500000">
          <a:off x="3571866" y="1414117"/>
          <a:ext cx="1066446" cy="396250"/>
        </a:xfrm>
        <a:prstGeom prst="lef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961DBCFF-7D63-44F2-A281-6A17168F076B}">
      <dsp:nvSpPr>
        <dsp:cNvPr id="0" name=""/>
        <dsp:cNvSpPr/>
      </dsp:nvSpPr>
      <dsp:spPr>
        <a:xfrm>
          <a:off x="3881463" y="778064"/>
          <a:ext cx="1320834" cy="1056667"/>
        </a:xfrm>
        <a:prstGeom prst="roundRect">
          <a:avLst>
            <a:gd name="adj" fmla="val 10000"/>
          </a:avLst>
        </a:prstGeom>
        <a:solidFill>
          <a:schemeClr val="accent2"/>
        </a:solidFill>
        <a:ln w="12700" cap="flat" cmpd="sng" algn="ctr">
          <a:solidFill>
            <a:schemeClr val="accent1"/>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marL="0" lvl="0" indent="0" algn="ctr" defTabSz="711200">
            <a:lnSpc>
              <a:spcPct val="90000"/>
            </a:lnSpc>
            <a:spcBef>
              <a:spcPct val="0"/>
            </a:spcBef>
            <a:spcAft>
              <a:spcPct val="35000"/>
            </a:spcAft>
            <a:buNone/>
          </a:pPr>
          <a:r>
            <a:rPr lang="en-GB" sz="1600" kern="1200" dirty="0"/>
            <a:t>Max column amount of absorber</a:t>
          </a:r>
        </a:p>
      </dsp:txBody>
      <dsp:txXfrm>
        <a:off x="3912412" y="809013"/>
        <a:ext cx="1258936" cy="994769"/>
      </dsp:txXfrm>
    </dsp:sp>
  </dsp:spTree>
</dsp:drawing>
</file>

<file path=ppt/diagrams/layout1.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radial4">
  <dgm:title val=""/>
  <dgm:desc val=""/>
  <dgm:catLst>
    <dgm:cat type="relationship" pri="190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t modelId="1"/>
        <dgm:pt modelId="11"/>
        <dgm:pt modelId="12"/>
      </dgm:ptLst>
      <dgm:cxnLst>
        <dgm:cxn modelId="2" srcId="0" destId="1" srcOrd="0" destOrd="0"/>
        <dgm:cxn modelId="15" srcId="1" destId="11" srcOrd="0" destOrd="0"/>
        <dgm:cxn modelId="16" srcId="1" destId="12" srcOrd="1"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0"/>
              <dgm:param type="spanAng" val="360"/>
              <dgm:param type="ctrShpMap" val="fNode"/>
            </dgm:alg>
          </dgm:if>
          <dgm:else name="Name4">
            <dgm:choose name="Name5">
              <dgm:if name="Name6" axis="ch ch" ptType="node node" st="1 1" cnt="1 0" func="cnt" op="lte" val="3">
                <dgm:alg type="cycle">
                  <dgm:param type="stAng" val="-55"/>
                  <dgm:param type="spanAng" val="110"/>
                  <dgm:param type="ctrShpMap" val="fNode"/>
                </dgm:alg>
              </dgm:if>
              <dgm:else name="Name7">
                <dgm:choose name="Name8">
                  <dgm:if name="Name9" axis="ch ch" ptType="node node" st="1 1" cnt="1 0" func="cnt" op="equ" val="4">
                    <dgm:alg type="cycle">
                      <dgm:param type="stAng" val="-75"/>
                      <dgm:param type="spanAng" val="150"/>
                      <dgm:param type="ctrShpMap" val="fNode"/>
                    </dgm:alg>
                  </dgm:if>
                  <dgm:else name="Name10">
                    <dgm:alg type="cycle">
                      <dgm:param type="stAng" val="-90"/>
                      <dgm:param type="spanAng" val="180"/>
                      <dgm:param type="ctrShpMap" val="fNode"/>
                    </dgm:alg>
                  </dgm:else>
                </dgm:choose>
              </dgm:else>
            </dgm:choose>
          </dgm:else>
        </dgm:choose>
      </dgm:if>
      <dgm:else name="Name11">
        <dgm:choose name="Name12">
          <dgm:if name="Name13" axis="ch ch" ptType="node node" st="1 1" cnt="1 0" func="cnt" op="lte" val="1">
            <dgm:alg type="cycle">
              <dgm:param type="stAng" val="0"/>
              <dgm:param type="spanAng" val="-360"/>
              <dgm:param type="ctrShpMap" val="fNode"/>
            </dgm:alg>
          </dgm:if>
          <dgm:else name="Name14">
            <dgm:choose name="Name15">
              <dgm:if name="Name16" axis="ch ch" ptType="node node" st="1 1" cnt="1 0" func="cnt" op="lte" val="3">
                <dgm:alg type="cycle">
                  <dgm:param type="stAng" val="55"/>
                  <dgm:param type="spanAng" val="-110"/>
                  <dgm:param type="ctrShpMap" val="fNode"/>
                </dgm:alg>
              </dgm:if>
              <dgm:else name="Name17">
                <dgm:choose name="Name18">
                  <dgm:if name="Name19" axis="ch ch" ptType="node node" st="1 1" cnt="1 0" func="cnt" op="equ" val="4">
                    <dgm:alg type="cycle">
                      <dgm:param type="stAng" val="75"/>
                      <dgm:param type="spanAng" val="-150"/>
                      <dgm:param type="ctrShpMap" val="fNode"/>
                    </dgm:alg>
                  </dgm:if>
                  <dgm:else name="Name20">
                    <dgm:alg type="cycle">
                      <dgm:param type="stAng" val="90"/>
                      <dgm:param type="spanAng" val="-180"/>
                      <dgm:param type="ctrShpMap" val="fNode"/>
                    </dgm:alg>
                  </dgm:else>
                </dgm:choose>
              </dgm:else>
            </dgm:choose>
          </dgm:else>
        </dgm:choose>
      </dgm:else>
    </dgm:choose>
    <dgm:shape xmlns:r="http://schemas.openxmlformats.org/officeDocument/2006/relationships" r:blip="">
      <dgm:adjLst/>
    </dgm:shape>
    <dgm:presOf/>
    <dgm:constrLst>
      <dgm:constr type="w" for="ch" forName="centerShape" refType="w"/>
      <dgm:constr type="w" for="ch" forName="node" refType="w" refFor="ch" refForName="centerShape" fact="0.95"/>
      <dgm:constr type="h" for="ch" forName="parTrans" refType="w" refFor="ch" refForName="centerShape" fact="0.285"/>
      <dgm:constr type="sp" refType="w" refFor="ch" refForName="centerShape" op="equ" fact="0.23"/>
      <dgm:constr type="sibSp" refType="w" refFor="ch" refForName="node" fact="0.1"/>
      <dgm:constr type="primFontSz" for="ch" forName="node" op="equ"/>
    </dgm:constrLst>
    <dgm:choose name="Name21">
      <dgm:if name="Name22" axis="ch ch" ptType="node node" st="1 1" cnt="1 0" func="cnt" op="lte" val="5">
        <dgm:ruleLst>
          <dgm:rule type="w" for="ch" forName="centerShape" val="NaN" fact="0.27" max="NaN"/>
        </dgm:ruleLst>
      </dgm:if>
      <dgm:else name="Name23">
        <dgm:ruleLst>
          <dgm:rule type="w" for="ch" forName="centerShape" val="NaN" fact="0.27" max="NaN"/>
          <dgm:rule type="w" for="ch" forName="node" val="NaN" fact="0.7" max="NaN"/>
        </dgm:ruleLst>
      </dgm:else>
    </dgm:choose>
    <dgm:forEach name="Name24" axis="ch" ptType="node" cnt="1">
      <dgm:layoutNode name="centerShape" styleLbl="node0">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 type="primFontSz" val="65"/>
          <dgm:constr type="h" refType="w"/>
        </dgm:constrLst>
        <dgm:ruleLst>
          <dgm:rule type="primFontSz" val="5" fact="NaN" max="NaN"/>
        </dgm:ruleLst>
      </dgm:layoutNode>
      <dgm:forEach name="Name25" axis="ch">
        <dgm:forEach name="Name26" axis="self" ptType="parTrans">
          <dgm:layoutNode name="parTrans" styleLbl="bgSibTrans2D1">
            <dgm:alg type="conn">
              <dgm:param type="begPts" val="auto"/>
              <dgm:param type="endPts" val="ctr"/>
              <dgm:param type="endSty" val="noArr"/>
              <dgm:param type="begSty" val="arr"/>
            </dgm:alg>
            <dgm:shape xmlns:r="http://schemas.openxmlformats.org/officeDocument/2006/relationships" type="conn" r:blip="">
              <dgm:adjLst/>
            </dgm:shape>
            <dgm:presOf axis="self"/>
            <dgm:constrLst>
              <dgm:constr type="begPad" refType="connDist" fact="0.055"/>
              <dgm:constr type="endPad"/>
            </dgm:constrLst>
            <dgm:ruleLst/>
          </dgm:layoutNode>
        </dgm:forEach>
        <dgm:forEach name="Name27" axis="self" ptType="node">
          <dgm:layoutNode name="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h" refType="w" fact="0.8"/>
              <dgm:constr type="tMarg" refType="primFontSz" fact="0.15"/>
              <dgm:constr type="bMarg" refType="primFontSz" fact="0.15"/>
              <dgm:constr type="lMarg" refType="primFontSz" fact="0.15"/>
              <dgm:constr type="rMarg" refType="primFontSz" fact="0.1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363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50443" y="0"/>
            <a:ext cx="2945659" cy="493633"/>
          </a:xfrm>
          <a:prstGeom prst="rect">
            <a:avLst/>
          </a:prstGeom>
        </p:spPr>
        <p:txBody>
          <a:bodyPr vert="horz" lIns="91440" tIns="45720" rIns="91440" bIns="45720" rtlCol="0"/>
          <a:lstStyle>
            <a:lvl1pPr algn="r">
              <a:defRPr sz="1200"/>
            </a:lvl1pPr>
          </a:lstStyle>
          <a:p>
            <a:fld id="{71BED9B9-8CAE-455B-B666-F6C63BB2F633}" type="datetimeFigureOut">
              <a:rPr lang="en-GB" smtClean="0"/>
              <a:t>08/09/2020</a:t>
            </a:fld>
            <a:endParaRPr lang="en-GB"/>
          </a:p>
        </p:txBody>
      </p:sp>
      <p:sp>
        <p:nvSpPr>
          <p:cNvPr id="4" name="Footer Placeholder 3"/>
          <p:cNvSpPr>
            <a:spLocks noGrp="1"/>
          </p:cNvSpPr>
          <p:nvPr>
            <p:ph type="ftr" sz="quarter" idx="2"/>
          </p:nvPr>
        </p:nvSpPr>
        <p:spPr>
          <a:xfrm>
            <a:off x="0" y="9377316"/>
            <a:ext cx="2945659" cy="493633"/>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50443" y="9377316"/>
            <a:ext cx="2945659" cy="493633"/>
          </a:xfrm>
          <a:prstGeom prst="rect">
            <a:avLst/>
          </a:prstGeom>
        </p:spPr>
        <p:txBody>
          <a:bodyPr vert="horz" lIns="91440" tIns="45720" rIns="91440" bIns="45720" rtlCol="0" anchor="b"/>
          <a:lstStyle>
            <a:lvl1pPr algn="r">
              <a:defRPr sz="1200"/>
            </a:lvl1pPr>
          </a:lstStyle>
          <a:p>
            <a:fld id="{BB6423EC-4E2D-41D2-B36F-8AA161DA9BDB}" type="slidenum">
              <a:rPr lang="en-GB" smtClean="0"/>
              <a:t>‹#›</a:t>
            </a:fld>
            <a:endParaRPr lang="en-GB"/>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417B4C97-B0AB-415A-87C7-A72C5EB9248F}" type="datetimeFigureOut">
              <a:rPr lang="en-GB" smtClean="0"/>
              <a:pPr/>
              <a:t>08/09/2020</a:t>
            </a:fld>
            <a:endParaRPr lang="en-GB"/>
          </a:p>
        </p:txBody>
      </p:sp>
      <p:sp>
        <p:nvSpPr>
          <p:cNvPr id="4" name="Slide Image Placeholder 3"/>
          <p:cNvSpPr>
            <a:spLocks noGrp="1" noRot="1" noChangeAspect="1"/>
          </p:cNvSpPr>
          <p:nvPr>
            <p:ph type="sldImg" idx="2"/>
          </p:nvPr>
        </p:nvSpPr>
        <p:spPr>
          <a:xfrm>
            <a:off x="438150" y="1235075"/>
            <a:ext cx="5921375" cy="333057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377318"/>
            <a:ext cx="2945659" cy="49534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377318"/>
            <a:ext cx="2945659" cy="495347"/>
          </a:xfrm>
          <a:prstGeom prst="rect">
            <a:avLst/>
          </a:prstGeom>
        </p:spPr>
        <p:txBody>
          <a:bodyPr vert="horz" lIns="91440" tIns="45720" rIns="91440" bIns="45720" rtlCol="0" anchor="b"/>
          <a:lstStyle>
            <a:lvl1pPr algn="r">
              <a:defRPr sz="1200"/>
            </a:lvl1pPr>
          </a:lstStyle>
          <a:p>
            <a:fld id="{D262B7FA-AB46-4993-BA79-F306F77A2046}" type="slidenum">
              <a:rPr lang="en-GB" smtClean="0"/>
              <a:pPr/>
              <a:t>‹#›</a:t>
            </a:fld>
            <a:endParaRPr lang="en-GB"/>
          </a:p>
        </p:txBody>
      </p:sp>
    </p:spTree>
    <p:extLst>
      <p:ext uri="{BB962C8B-B14F-4D97-AF65-F5344CB8AC3E}">
        <p14:creationId xmlns:p14="http://schemas.microsoft.com/office/powerpoint/2010/main" val="14493285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Rot="1" noChangeAspect="1" noChangeArrowheads="1" noTextEdit="1"/>
          </p:cNvSpPr>
          <p:nvPr>
            <p:ph type="sldImg"/>
          </p:nvPr>
        </p:nvSpPr>
        <p:spPr>
          <a:ln/>
        </p:spPr>
      </p:sp>
      <p:sp>
        <p:nvSpPr>
          <p:cNvPr id="69635" name="Rectangle 3"/>
          <p:cNvSpPr>
            <a:spLocks noGrp="1" noChangeArrowheads="1"/>
          </p:cNvSpPr>
          <p:nvPr>
            <p:ph type="body" idx="1"/>
          </p:nvPr>
        </p:nvSpPr>
        <p:spPr>
          <a:noFill/>
          <a:ln/>
        </p:spPr>
        <p:txBody>
          <a:bodyPr/>
          <a:lstStyle/>
          <a:p>
            <a:endParaRPr lang="en-US"/>
          </a:p>
        </p:txBody>
      </p:sp>
    </p:spTree>
    <p:extLst>
      <p:ext uri="{BB962C8B-B14F-4D97-AF65-F5344CB8AC3E}">
        <p14:creationId xmlns:p14="http://schemas.microsoft.com/office/powerpoint/2010/main" val="18904414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2"/>
          <p:cNvSpPr>
            <a:spLocks noGrp="1" noRot="1" noChangeAspect="1" noChangeArrowheads="1" noTextEdit="1"/>
          </p:cNvSpPr>
          <p:nvPr>
            <p:ph type="sldImg"/>
          </p:nvPr>
        </p:nvSpPr>
        <p:spPr>
          <a:ln/>
        </p:spPr>
      </p:sp>
      <p:sp>
        <p:nvSpPr>
          <p:cNvPr id="59395"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Rot="1" noChangeAspect="1" noChangeArrowheads="1" noTextEdit="1"/>
          </p:cNvSpPr>
          <p:nvPr>
            <p:ph type="sldImg"/>
          </p:nvPr>
        </p:nvSpPr>
        <p:spPr>
          <a:ln/>
        </p:spPr>
      </p:sp>
      <p:sp>
        <p:nvSpPr>
          <p:cNvPr id="61443" name="Rectangle 3"/>
          <p:cNvSpPr>
            <a:spLocks noGrp="1" noChangeArrowheads="1"/>
          </p:cNvSpPr>
          <p:nvPr>
            <p:ph type="body" idx="1"/>
          </p:nvPr>
        </p:nvSpPr>
        <p:spPr>
          <a:noFill/>
          <a:ln/>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Rot="1" noChangeAspect="1" noChangeArrowheads="1" noTextEdit="1"/>
          </p:cNvSpPr>
          <p:nvPr>
            <p:ph type="sldImg"/>
          </p:nvPr>
        </p:nvSpPr>
        <p:spPr>
          <a:ln/>
        </p:spPr>
      </p:sp>
      <p:sp>
        <p:nvSpPr>
          <p:cNvPr id="62467" name="Rectangle 3"/>
          <p:cNvSpPr>
            <a:spLocks noGrp="1" noChangeArrowheads="1"/>
          </p:cNvSpPr>
          <p:nvPr>
            <p:ph type="body" idx="1"/>
          </p:nvPr>
        </p:nvSpPr>
        <p:spPr>
          <a:noFill/>
          <a:ln/>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jpeg"/><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2.jpeg"/><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4.png"/><Relationship Id="rId1" Type="http://schemas.openxmlformats.org/officeDocument/2006/relationships/slideMaster" Target="../slideMasters/slideMaster2.xml"/><Relationship Id="rId5" Type="http://schemas.openxmlformats.org/officeDocument/2006/relationships/image" Target="../media/image10.png"/><Relationship Id="rId4" Type="http://schemas.openxmlformats.org/officeDocument/2006/relationships/image" Target="../media/image9.png"/></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Master" Target="../slideMasters/slideMaster2.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Master" Target="../slideMasters/slideMaster2.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Master" Target="../slideMasters/slideMaster2.xml"/></Relationships>
</file>

<file path=ppt/slideLayouts/_rels/slideLayout5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jpeg"/><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 option 1">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 y="0"/>
            <a:ext cx="9165377" cy="5150942"/>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93634727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twoObj" preserve="1">
  <p:cSld name="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802400" y="1548000"/>
            <a:ext cx="40896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456747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8715928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Content - 2 columns third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567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2194811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Content - 3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9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8" name="Straight Connector 7"/>
          <p:cNvCxnSpPr/>
          <p:nvPr userDrawn="1"/>
        </p:nvCxnSpPr>
        <p:spPr>
          <a:xfrm>
            <a:off x="3093513"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6" name="Content Placeholder 3"/>
          <p:cNvSpPr>
            <a:spLocks noGrp="1"/>
          </p:cNvSpPr>
          <p:nvPr>
            <p:ph sz="half" idx="10"/>
          </p:nvPr>
        </p:nvSpPr>
        <p:spPr>
          <a:xfrm>
            <a:off x="3222000" y="1548000"/>
            <a:ext cx="2700000"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7" name="Straight Connector 6"/>
          <p:cNvCxnSpPr/>
          <p:nvPr userDrawn="1"/>
        </p:nvCxnSpPr>
        <p:spPr>
          <a:xfrm>
            <a:off x="6057352" y="1548000"/>
            <a:ext cx="0" cy="3060000"/>
          </a:xfrm>
          <a:prstGeom prst="line">
            <a:avLst/>
          </a:prstGeom>
          <a:ln>
            <a:solidFill>
              <a:schemeClr val="tx1"/>
            </a:solidFill>
          </a:ln>
        </p:spPr>
        <p:style>
          <a:lnRef idx="1">
            <a:schemeClr val="dk1"/>
          </a:lnRef>
          <a:fillRef idx="0">
            <a:schemeClr val="dk1"/>
          </a:fillRef>
          <a:effectRef idx="0">
            <a:schemeClr val="dk1"/>
          </a:effectRef>
          <a:fontRef idx="minor">
            <a:schemeClr val="tx1"/>
          </a:fontRef>
        </p:style>
      </p:cxnSp>
      <p:sp>
        <p:nvSpPr>
          <p:cNvPr id="5" name="Slide Number Placeholder 4"/>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7048393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Content - 1 column + image">
    <p:spTree>
      <p:nvGrpSpPr>
        <p:cNvPr id="1" name=""/>
        <p:cNvGrpSpPr/>
        <p:nvPr/>
      </p:nvGrpSpPr>
      <p:grpSpPr>
        <a:xfrm>
          <a:off x="0" y="0"/>
          <a:ext cx="0" cy="0"/>
          <a:chOff x="0" y="0"/>
          <a:chExt cx="0" cy="0"/>
        </a:xfrm>
      </p:grpSpPr>
      <p:sp>
        <p:nvSpPr>
          <p:cNvPr id="2" name="Title 1"/>
          <p:cNvSpPr>
            <a:spLocks noGrp="1"/>
          </p:cNvSpPr>
          <p:nvPr>
            <p:ph type="title"/>
          </p:nvPr>
        </p:nvSpPr>
        <p:spPr>
          <a:xfrm>
            <a:off x="252000" y="699740"/>
            <a:ext cx="4087988" cy="576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252000" y="1548000"/>
            <a:ext cx="4087988" cy="3060000"/>
          </a:xfrm>
        </p:spPr>
        <p:txBody>
          <a:bodyPr/>
          <a:lstStyle>
            <a:lvl1pPr>
              <a:defRPr lang="en-US" smtClean="0"/>
            </a:lvl1pPr>
            <a:lvl2pPr>
              <a:defRPr lang="en-US" smtClean="0"/>
            </a:lvl2pPr>
            <a:lvl3pPr>
              <a:defRPr lang="en-US" smtClean="0"/>
            </a:lvl3pPr>
            <a:lvl4pPr>
              <a:defRPr lang="en-US" smtClean="0"/>
            </a:lvl4pPr>
            <a:lvl5pPr>
              <a:defRPr lang="en-US" dirty="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Rectangle 4"/>
          <p:cNvSpPr/>
          <p:nvPr userDrawn="1"/>
        </p:nvSpPr>
        <p:spPr>
          <a:xfrm>
            <a:off x="4562272" y="1"/>
            <a:ext cx="4572000" cy="4716780"/>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5597194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Only" preserve="1">
  <p:cSld name="Content - 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Slide Number Placeholder 2"/>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04347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userDrawn="1">
  <p:cSld name="Content - full image">
    <p:spTree>
      <p:nvGrpSpPr>
        <p:cNvPr id="1" name=""/>
        <p:cNvGrpSpPr/>
        <p:nvPr/>
      </p:nvGrpSpPr>
      <p:grpSpPr>
        <a:xfrm>
          <a:off x="0" y="0"/>
          <a:ext cx="0" cy="0"/>
          <a:chOff x="0" y="0"/>
          <a:chExt cx="0" cy="0"/>
        </a:xfrm>
      </p:grpSpPr>
      <p:sp>
        <p:nvSpPr>
          <p:cNvPr id="5" name="Rectangle 4"/>
          <p:cNvSpPr/>
          <p:nvPr userDrawn="1"/>
        </p:nvSpPr>
        <p:spPr>
          <a:xfrm>
            <a:off x="0" y="709468"/>
            <a:ext cx="9144000" cy="4022385"/>
          </a:xfrm>
          <a:prstGeom prst="rect">
            <a:avLst/>
          </a:prstGeom>
          <a:solidFill>
            <a:schemeClr val="tx1">
              <a:lumMod val="10000"/>
              <a:lumOff val="90000"/>
            </a:schemeClr>
          </a:solidFill>
          <a:ln>
            <a:solidFill>
              <a:schemeClr val="tx1">
                <a:lumMod val="10000"/>
                <a:lumOff val="9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Picture Placeholder 7"/>
          <p:cNvSpPr>
            <a:spLocks noGrp="1"/>
          </p:cNvSpPr>
          <p:nvPr>
            <p:ph type="pic" sz="quarter" idx="10"/>
          </p:nvPr>
        </p:nvSpPr>
        <p:spPr>
          <a:xfrm>
            <a:off x="252413" y="818866"/>
            <a:ext cx="8639175" cy="3789647"/>
          </a:xfrm>
        </p:spPr>
        <p:txBody>
          <a:bodyPr/>
          <a:lstStyle/>
          <a:p>
            <a:r>
              <a:rPr lang="en-US"/>
              <a:t>Click icon to add picture</a:t>
            </a:r>
            <a:endParaRPr lang="en-GB" dirty="0"/>
          </a:p>
        </p:txBody>
      </p:sp>
      <p:sp>
        <p:nvSpPr>
          <p:cNvPr id="2" name="Slide Number Placeholder 1"/>
          <p:cNvSpPr>
            <a:spLocks noGrp="1"/>
          </p:cNvSpPr>
          <p:nvPr>
            <p:ph type="sldNum" sz="quarter" idx="11"/>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253217325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blank" preserve="1">
  <p:cSld name="Content - 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70401792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blank" preserve="1">
  <p:cSld name="Content - really blank">
    <p:spTree>
      <p:nvGrpSpPr>
        <p:cNvPr id="1" name=""/>
        <p:cNvGrpSpPr/>
        <p:nvPr/>
      </p:nvGrpSpPr>
      <p:grpSpPr>
        <a:xfrm>
          <a:off x="0" y="0"/>
          <a:ext cx="0" cy="0"/>
          <a:chOff x="0" y="0"/>
          <a:chExt cx="0" cy="0"/>
        </a:xfrm>
      </p:grpSpPr>
      <p:sp>
        <p:nvSpPr>
          <p:cNvPr id="2" name="Rectangle 1"/>
          <p:cNvSpPr/>
          <p:nvPr userDrawn="1"/>
        </p:nvSpPr>
        <p:spPr>
          <a:xfrm>
            <a:off x="0" y="4735773"/>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403103824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obj" preserve="1">
  <p:cSld name="Divider - green">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39"/>
            <a:ext cx="8640000" cy="900487"/>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5480"/>
            <a:ext cx="8640000" cy="263252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5588747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 preserve="1">
  <p:cSld name="Divider - grey">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4"/>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4613758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title" preserve="1">
  <p:cSld name="Title slide - option 2">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cstate="print"/>
          <a:stretch>
            <a:fillRect/>
          </a:stretch>
        </p:blipFill>
        <p:spPr>
          <a:xfrm>
            <a:off x="0" y="0"/>
            <a:ext cx="9161294" cy="5153228"/>
          </a:xfrm>
          <a:prstGeom prst="rect">
            <a:avLst/>
          </a:prstGeom>
        </p:spPr>
      </p:pic>
      <p:sp>
        <p:nvSpPr>
          <p:cNvPr id="2" name="Title 1"/>
          <p:cNvSpPr>
            <a:spLocks noGrp="1"/>
          </p:cNvSpPr>
          <p:nvPr>
            <p:ph type="ctrTitle"/>
          </p:nvPr>
        </p:nvSpPr>
        <p:spPr>
          <a:xfrm>
            <a:off x="252000" y="698400"/>
            <a:ext cx="5016036"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4333648"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8743792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obj" preserve="1">
  <p:cSld name="Divider - blue">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2"/>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solidFill>
                  <a:schemeClr val="bg2"/>
                </a:solidFill>
              </a:defRPr>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	</a:t>
            </a:r>
            <a:endParaRPr lang="en-GB" sz="800" dirty="0">
              <a:solidFill>
                <a:schemeClr val="bg2"/>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5521184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obj" preserve="1">
  <p:cSld name="Divider - red">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3"/>
          </a:solid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10915425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obj" preserve="1">
  <p:cSld name="Divider - teal">
    <p:spTree>
      <p:nvGrpSpPr>
        <p:cNvPr id="1" name=""/>
        <p:cNvGrpSpPr/>
        <p:nvPr/>
      </p:nvGrpSpPr>
      <p:grpSpPr>
        <a:xfrm>
          <a:off x="0" y="0"/>
          <a:ext cx="0" cy="0"/>
          <a:chOff x="0" y="0"/>
          <a:chExt cx="0" cy="0"/>
        </a:xfrm>
      </p:grpSpPr>
      <p:sp>
        <p:nvSpPr>
          <p:cNvPr id="6" name="Rectangle 5"/>
          <p:cNvSpPr/>
          <p:nvPr userDrawn="1"/>
        </p:nvSpPr>
        <p:spPr>
          <a:xfrm>
            <a:off x="0" y="1728000"/>
            <a:ext cx="9144000" cy="3415500"/>
          </a:xfrm>
          <a:prstGeom prst="rect">
            <a:avLst/>
          </a:prstGeom>
          <a:solidFill>
            <a:schemeClr val="accent1"/>
          </a:solid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p:cNvSpPr>
            <a:spLocks noGrp="1"/>
          </p:cNvSpPr>
          <p:nvPr>
            <p:ph type="title"/>
          </p:nvPr>
        </p:nvSpPr>
        <p:spPr>
          <a:xfrm>
            <a:off x="252000" y="699740"/>
            <a:ext cx="8640000" cy="900000"/>
          </a:xfrm>
        </p:spPr>
        <p:txBody>
          <a:bodyPr/>
          <a:lstStyle/>
          <a:p>
            <a:r>
              <a:rPr lang="en-US"/>
              <a:t>Click to edit Master title style</a:t>
            </a:r>
            <a:endParaRPr lang="en-US" dirty="0"/>
          </a:p>
        </p:txBody>
      </p:sp>
      <p:sp>
        <p:nvSpPr>
          <p:cNvPr id="3" name="Content Placeholder 2"/>
          <p:cNvSpPr>
            <a:spLocks noGrp="1"/>
          </p:cNvSpPr>
          <p:nvPr>
            <p:ph idx="1" hasCustomPrompt="1"/>
          </p:nvPr>
        </p:nvSpPr>
        <p:spPr>
          <a:xfrm>
            <a:off x="252000" y="1976400"/>
            <a:ext cx="8640000" cy="2631600"/>
          </a:xfrm>
        </p:spPr>
        <p:txBody>
          <a:bodyPr/>
          <a:lstStyle>
            <a:lvl1pPr marL="0" indent="0">
              <a:buNone/>
              <a:defRPr baseline="0"/>
            </a:lvl1pPr>
            <a:lvl2pPr marL="342900" indent="0">
              <a:buNone/>
              <a:defRPr/>
            </a:lvl2pPr>
            <a:lvl3pPr marL="685800" indent="0">
              <a:buNone/>
              <a:defRPr/>
            </a:lvl3pPr>
            <a:lvl4pPr marL="1028700" indent="0">
              <a:buNone/>
              <a:defRPr/>
            </a:lvl4pPr>
            <a:lvl5pPr marL="1371600" indent="0">
              <a:buNone/>
              <a:defRPr/>
            </a:lvl5pPr>
          </a:lstStyle>
          <a:p>
            <a:pPr lvl="0"/>
            <a:r>
              <a:rPr lang="en-US" dirty="0"/>
              <a:t>Click to add subtitle</a:t>
            </a:r>
          </a:p>
        </p:txBody>
      </p:sp>
      <p:sp>
        <p:nvSpPr>
          <p:cNvPr id="7" name="Rectangle 6"/>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8613338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preserve="1" userDrawn="1">
  <p:cSld name="Question Contact">
    <p:spTree>
      <p:nvGrpSpPr>
        <p:cNvPr id="1" name=""/>
        <p:cNvGrpSpPr/>
        <p:nvPr/>
      </p:nvGrpSpPr>
      <p:grpSpPr>
        <a:xfrm>
          <a:off x="0" y="0"/>
          <a:ext cx="0" cy="0"/>
          <a:chOff x="0" y="0"/>
          <a:chExt cx="0" cy="0"/>
        </a:xfrm>
      </p:grpSpPr>
      <p:sp>
        <p:nvSpPr>
          <p:cNvPr id="6" name="Rectangle 5"/>
          <p:cNvSpPr/>
          <p:nvPr userDrawn="1"/>
        </p:nvSpPr>
        <p:spPr>
          <a:xfrm>
            <a:off x="0" y="1822593"/>
            <a:ext cx="9144000" cy="34155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Font typeface="Arial" panose="020B0604020202020204" pitchFamily="34" charset="0"/>
              <a:buNone/>
            </a:pPr>
            <a:endParaRPr lang="en-GB" sz="2000"/>
          </a:p>
        </p:txBody>
      </p:sp>
      <p:sp>
        <p:nvSpPr>
          <p:cNvPr id="2" name="Title 1"/>
          <p:cNvSpPr>
            <a:spLocks noGrp="1"/>
          </p:cNvSpPr>
          <p:nvPr>
            <p:ph type="title" hasCustomPrompt="1"/>
          </p:nvPr>
        </p:nvSpPr>
        <p:spPr>
          <a:xfrm>
            <a:off x="252000" y="699739"/>
            <a:ext cx="8640000" cy="900487"/>
          </a:xfrm>
        </p:spPr>
        <p:txBody>
          <a:bodyPr/>
          <a:lstStyle>
            <a:lvl1pPr>
              <a:defRPr/>
            </a:lvl1pPr>
          </a:lstStyle>
          <a:p>
            <a:r>
              <a:rPr lang="en-US" dirty="0"/>
              <a:t>Questions?</a:t>
            </a:r>
          </a:p>
        </p:txBody>
      </p:sp>
      <p:sp>
        <p:nvSpPr>
          <p:cNvPr id="7" name="Rectangle 6"/>
          <p:cNvSpPr/>
          <p:nvPr userDrawn="1"/>
        </p:nvSpPr>
        <p:spPr>
          <a:xfrm>
            <a:off x="0" y="482721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	</a:t>
            </a:r>
            <a:endParaRPr lang="en-GB" sz="800" dirty="0">
              <a:solidFill>
                <a:schemeClr val="tx1"/>
              </a:solidFill>
            </a:endParaRPr>
          </a:p>
        </p:txBody>
      </p:sp>
      <p:sp>
        <p:nvSpPr>
          <p:cNvPr id="8" name="Rectangle 7"/>
          <p:cNvSpPr/>
          <p:nvPr userDrawn="1"/>
        </p:nvSpPr>
        <p:spPr>
          <a:xfrm>
            <a:off x="4217158" y="482721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4" name="TextBox 3"/>
          <p:cNvSpPr txBox="1"/>
          <p:nvPr userDrawn="1"/>
        </p:nvSpPr>
        <p:spPr>
          <a:xfrm>
            <a:off x="246704" y="2004607"/>
            <a:ext cx="8640000" cy="338554"/>
          </a:xfrm>
          <a:prstGeom prst="rect">
            <a:avLst/>
          </a:prstGeom>
          <a:noFill/>
        </p:spPr>
        <p:txBody>
          <a:bodyPr wrap="square" rtlCol="0" anchor="ctr">
            <a:spAutoFit/>
          </a:bodyPr>
          <a:lstStyle/>
          <a:p>
            <a:r>
              <a:rPr lang="fr-BE" sz="1600" dirty="0"/>
              <a:t>For more information </a:t>
            </a:r>
            <a:r>
              <a:rPr lang="fr-BE" sz="1600" dirty="0" err="1"/>
              <a:t>please</a:t>
            </a:r>
            <a:r>
              <a:rPr lang="fr-BE" sz="1600" dirty="0"/>
              <a:t> contact</a:t>
            </a:r>
            <a:endParaRPr lang="en-GB" sz="1600" dirty="0"/>
          </a:p>
        </p:txBody>
      </p:sp>
      <p:sp>
        <p:nvSpPr>
          <p:cNvPr id="9" name="TextBox 8"/>
          <p:cNvSpPr txBox="1"/>
          <p:nvPr userDrawn="1"/>
        </p:nvSpPr>
        <p:spPr>
          <a:xfrm>
            <a:off x="786704" y="2616442"/>
            <a:ext cx="8100000" cy="360000"/>
          </a:xfrm>
          <a:prstGeom prst="rect">
            <a:avLst/>
          </a:prstGeom>
          <a:noFill/>
        </p:spPr>
        <p:txBody>
          <a:bodyPr wrap="square" rtlCol="0" anchor="ctr">
            <a:spAutoFit/>
          </a:bodyPr>
          <a:lstStyle/>
          <a:p>
            <a:pPr marL="0" indent="0">
              <a:buFont typeface="Arial" panose="020B0604020202020204" pitchFamily="34" charset="0"/>
              <a:buNone/>
            </a:pPr>
            <a:r>
              <a:rPr lang="fr-BE" sz="1600" dirty="0"/>
              <a:t>www.metoffice.gov.uk</a:t>
            </a:r>
            <a:endParaRPr lang="en-GB" sz="1600" dirty="0"/>
          </a:p>
        </p:txBody>
      </p:sp>
      <p:sp>
        <p:nvSpPr>
          <p:cNvPr id="10" name="Text Placeholder 9"/>
          <p:cNvSpPr>
            <a:spLocks noGrp="1"/>
          </p:cNvSpPr>
          <p:nvPr>
            <p:ph type="body" sz="quarter" idx="10" hasCustomPrompt="1"/>
          </p:nvPr>
        </p:nvSpPr>
        <p:spPr>
          <a:xfrm>
            <a:off x="786704" y="3994278"/>
            <a:ext cx="8100000" cy="360000"/>
          </a:xfrm>
        </p:spPr>
        <p:txBody>
          <a:bodyPr anchor="ctr">
            <a:normAutofit/>
          </a:bodyPr>
          <a:lstStyle>
            <a:lvl1pPr marL="0" indent="0">
              <a:buNone/>
              <a:defRPr sz="1600" baseline="0"/>
            </a:lvl1pPr>
          </a:lstStyle>
          <a:p>
            <a:pPr lvl="0"/>
            <a:r>
              <a:rPr lang="en-US" dirty="0"/>
              <a:t>Insert phone number here</a:t>
            </a:r>
            <a:endParaRPr lang="en-GB" dirty="0"/>
          </a:p>
        </p:txBody>
      </p:sp>
      <p:sp>
        <p:nvSpPr>
          <p:cNvPr id="14" name="Text Placeholder 9"/>
          <p:cNvSpPr>
            <a:spLocks noGrp="1"/>
          </p:cNvSpPr>
          <p:nvPr>
            <p:ph type="body" sz="quarter" idx="11" hasCustomPrompt="1"/>
          </p:nvPr>
        </p:nvSpPr>
        <p:spPr>
          <a:xfrm>
            <a:off x="786704" y="3308732"/>
            <a:ext cx="8100000" cy="360000"/>
          </a:xfrm>
        </p:spPr>
        <p:txBody>
          <a:bodyPr anchor="ctr">
            <a:normAutofit/>
          </a:bodyPr>
          <a:lstStyle>
            <a:lvl1pPr marL="0" indent="0">
              <a:buNone/>
              <a:defRPr sz="1600"/>
            </a:lvl1pPr>
          </a:lstStyle>
          <a:p>
            <a:pPr lvl="0"/>
            <a:r>
              <a:rPr lang="en-US" dirty="0"/>
              <a:t>Insert e-mail here</a:t>
            </a:r>
            <a:endParaRPr lang="en-GB" dirty="0"/>
          </a:p>
        </p:txBody>
      </p:sp>
      <p:pic>
        <p:nvPicPr>
          <p:cNvPr id="16" name="email-icon.png"/>
          <p:cNvPicPr>
            <a:picLocks noChangeAspect="1"/>
          </p:cNvPicPr>
          <p:nvPr userDrawn="1"/>
        </p:nvPicPr>
        <p:blipFill>
          <a:blip r:embed="rId2" cstate="print"/>
          <a:stretch>
            <a:fillRect/>
          </a:stretch>
        </p:blipFill>
        <p:spPr>
          <a:xfrm>
            <a:off x="379161" y="3293168"/>
            <a:ext cx="357677" cy="396000"/>
          </a:xfrm>
          <a:prstGeom prst="rect">
            <a:avLst/>
          </a:prstGeom>
          <a:ln w="12700">
            <a:miter lim="400000"/>
          </a:ln>
        </p:spPr>
      </p:pic>
      <p:pic>
        <p:nvPicPr>
          <p:cNvPr id="17" name="phone-icon.png"/>
          <p:cNvPicPr>
            <a:picLocks noChangeAspect="1"/>
          </p:cNvPicPr>
          <p:nvPr userDrawn="1"/>
        </p:nvPicPr>
        <p:blipFill>
          <a:blip r:embed="rId3" cstate="print"/>
          <a:stretch>
            <a:fillRect/>
          </a:stretch>
        </p:blipFill>
        <p:spPr>
          <a:xfrm>
            <a:off x="350419" y="3969028"/>
            <a:ext cx="415161" cy="396000"/>
          </a:xfrm>
          <a:prstGeom prst="rect">
            <a:avLst/>
          </a:prstGeom>
          <a:ln w="12700">
            <a:miter lim="400000"/>
          </a:ln>
        </p:spPr>
      </p:pic>
      <p:pic>
        <p:nvPicPr>
          <p:cNvPr id="18" name="web-icon.png"/>
          <p:cNvPicPr>
            <a:picLocks noChangeAspect="1"/>
          </p:cNvPicPr>
          <p:nvPr userDrawn="1"/>
        </p:nvPicPr>
        <p:blipFill>
          <a:blip r:embed="rId4" cstate="print"/>
          <a:stretch>
            <a:fillRect/>
          </a:stretch>
        </p:blipFill>
        <p:spPr>
          <a:xfrm>
            <a:off x="324000" y="2617307"/>
            <a:ext cx="467999" cy="396000"/>
          </a:xfrm>
          <a:prstGeom prst="rect">
            <a:avLst/>
          </a:prstGeom>
          <a:ln w="12700">
            <a:miter lim="400000"/>
          </a:ln>
        </p:spPr>
      </p:pic>
    </p:spTree>
    <p:extLst>
      <p:ext uri="{BB962C8B-B14F-4D97-AF65-F5344CB8AC3E}">
        <p14:creationId xmlns:p14="http://schemas.microsoft.com/office/powerpoint/2010/main" val="7202516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_Main content">
    <p:bg>
      <p:bgPr>
        <a:solidFill>
          <a:schemeClr val="tx1"/>
        </a:solidFill>
        <a:effectLst/>
      </p:bgPr>
    </p:bg>
    <p:spTree>
      <p:nvGrpSpPr>
        <p:cNvPr id="1" name=""/>
        <p:cNvGrpSpPr/>
        <p:nvPr/>
      </p:nvGrpSpPr>
      <p:grpSpPr>
        <a:xfrm>
          <a:off x="0" y="0"/>
          <a:ext cx="0" cy="0"/>
          <a:chOff x="0" y="0"/>
          <a:chExt cx="0" cy="0"/>
        </a:xfrm>
      </p:grpSpPr>
      <p:sp>
        <p:nvSpPr>
          <p:cNvPr id="8" name="Rectangle 2"/>
          <p:cNvSpPr>
            <a:spLocks noGrp="1" noChangeArrowheads="1"/>
          </p:cNvSpPr>
          <p:nvPr>
            <p:ph type="ctrTitle" hasCustomPrompt="1"/>
          </p:nvPr>
        </p:nvSpPr>
        <p:spPr>
          <a:xfrm>
            <a:off x="2123728" y="434063"/>
            <a:ext cx="6984776" cy="700992"/>
          </a:xfrm>
          <a:prstGeom prst="rect">
            <a:avLst/>
          </a:prstGeom>
          <a:ln>
            <a:noFill/>
          </a:ln>
        </p:spPr>
        <p:txBody>
          <a:bodyPr anchor="b" anchorCtr="0"/>
          <a:lstStyle>
            <a:lvl1pPr algn="l">
              <a:defRPr sz="3600" baseline="0">
                <a:ln>
                  <a:noFill/>
                </a:ln>
                <a:solidFill>
                  <a:schemeClr val="bg2"/>
                </a:solidFill>
                <a:latin typeface="Arial"/>
                <a:cs typeface="Arial"/>
              </a:defRPr>
            </a:lvl1pPr>
          </a:lstStyle>
          <a:p>
            <a:r>
              <a:rPr lang="en-GB" dirty="0"/>
              <a:t>Alternative content slide 1</a:t>
            </a:r>
            <a:endParaRPr lang="en-US" dirty="0"/>
          </a:p>
        </p:txBody>
      </p:sp>
      <p:sp>
        <p:nvSpPr>
          <p:cNvPr id="9" name="Rectangle 3"/>
          <p:cNvSpPr>
            <a:spLocks noGrp="1" noChangeArrowheads="1"/>
          </p:cNvSpPr>
          <p:nvPr>
            <p:ph type="subTitle" idx="1" hasCustomPrompt="1"/>
          </p:nvPr>
        </p:nvSpPr>
        <p:spPr>
          <a:xfrm>
            <a:off x="2123728" y="1155887"/>
            <a:ext cx="6984776" cy="378042"/>
          </a:xfrm>
          <a:prstGeom prst="rect">
            <a:avLst/>
          </a:prstGeom>
        </p:spPr>
        <p:txBody>
          <a:bodyPr/>
          <a:lstStyle>
            <a:lvl1pPr marL="0" indent="0" algn="l">
              <a:buFontTx/>
              <a:buNone/>
              <a:defRPr sz="2000">
                <a:solidFill>
                  <a:schemeClr val="bg2"/>
                </a:solidFill>
                <a:latin typeface="Arial"/>
                <a:cs typeface="Arial"/>
              </a:defRPr>
            </a:lvl1pPr>
          </a:lstStyle>
          <a:p>
            <a:r>
              <a:rPr lang="en-GB" dirty="0"/>
              <a:t>Subtitle</a:t>
            </a:r>
            <a:endParaRPr lang="en-US" dirty="0"/>
          </a:p>
        </p:txBody>
      </p:sp>
      <p:pic>
        <p:nvPicPr>
          <p:cNvPr id="4" name="Picture 3" descr="MO_RGB_whitebackg.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52112" y="100316"/>
            <a:ext cx="1595101" cy="1094639"/>
          </a:xfrm>
          <a:prstGeom prst="rect">
            <a:avLst/>
          </a:prstGeom>
        </p:spPr>
      </p:pic>
    </p:spTree>
    <p:extLst>
      <p:ext uri="{BB962C8B-B14F-4D97-AF65-F5344CB8AC3E}">
        <p14:creationId xmlns:p14="http://schemas.microsoft.com/office/powerpoint/2010/main" val="2791753578"/>
      </p:ext>
    </p:extLst>
  </p:cSld>
  <p:clrMapOvr>
    <a:masterClrMapping/>
  </p:clrMapOvr>
  <p:transition spd="med">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Title slide - full image">
    <p:bg>
      <p:bgRef idx="1001">
        <a:schemeClr val="bg2"/>
      </p:bgRef>
    </p:bg>
    <p:spTree>
      <p:nvGrpSpPr>
        <p:cNvPr id="1" name=""/>
        <p:cNvGrpSpPr/>
        <p:nvPr/>
      </p:nvGrpSpPr>
      <p:grpSpPr>
        <a:xfrm>
          <a:off x="0" y="0"/>
          <a:ext cx="0" cy="0"/>
          <a:chOff x="0" y="0"/>
          <a:chExt cx="0" cy="0"/>
        </a:xfrm>
      </p:grpSpPr>
      <p:pic>
        <p:nvPicPr>
          <p:cNvPr id="15" name="cover-backg-2.jpg"/>
          <p:cNvPicPr>
            <a:picLocks noChangeAspect="1"/>
          </p:cNvPicPr>
          <p:nvPr userDrawn="1"/>
        </p:nvPicPr>
        <p:blipFill>
          <a:blip r:embed="rId2" cstate="print"/>
          <a:stretch>
            <a:fillRect/>
          </a:stretch>
        </p:blipFill>
        <p:spPr>
          <a:xfrm>
            <a:off x="0" y="0"/>
            <a:ext cx="9144000" cy="5143500"/>
          </a:xfrm>
          <a:prstGeom prst="rect">
            <a:avLst/>
          </a:prstGeom>
          <a:ln w="12700">
            <a:miter lim="400000"/>
          </a:ln>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8555"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348855002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Title slide - full image alt">
    <p:bg>
      <p:bgRef idx="1001">
        <a:schemeClr val="bg2"/>
      </p:bgRef>
    </p:bg>
    <p:spTree>
      <p:nvGrpSpPr>
        <p:cNvPr id="1" name=""/>
        <p:cNvGrpSpPr/>
        <p:nvPr/>
      </p:nvGrpSpPr>
      <p:grpSpPr>
        <a:xfrm>
          <a:off x="0" y="0"/>
          <a:ext cx="0" cy="0"/>
          <a:chOff x="0" y="0"/>
          <a:chExt cx="0" cy="0"/>
        </a:xfrm>
      </p:grpSpPr>
      <p:pic>
        <p:nvPicPr>
          <p:cNvPr id="3" name="Picture 2"/>
          <p:cNvPicPr>
            <a:picLocks noChangeAspect="1"/>
          </p:cNvPicPr>
          <p:nvPr userDrawn="1"/>
        </p:nvPicPr>
        <p:blipFill>
          <a:blip r:embed="rId2" cstate="print"/>
          <a:stretch>
            <a:fillRect/>
          </a:stretch>
        </p:blipFill>
        <p:spPr>
          <a:xfrm>
            <a:off x="0" y="0"/>
            <a:ext cx="9144000" cy="5143500"/>
          </a:xfrm>
          <a:prstGeom prst="rect">
            <a:avLst/>
          </a:prstGeom>
        </p:spPr>
      </p:pic>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15453309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1_Title slide - full image 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0" name="Title 19"/>
          <p:cNvSpPr>
            <a:spLocks noGrp="1"/>
          </p:cNvSpPr>
          <p:nvPr>
            <p:ph type="title" hasCustomPrompt="1"/>
          </p:nvPr>
        </p:nvSpPr>
        <p:spPr/>
        <p:txBody>
          <a:bodyPr/>
          <a:lstStyle>
            <a:lvl1pPr>
              <a:defRPr>
                <a:solidFill>
                  <a:schemeClr val="bg2"/>
                </a:solidFill>
              </a:defRPr>
            </a:lvl1pPr>
          </a:lstStyle>
          <a:p>
            <a:r>
              <a:rPr lang="en-GB" dirty="0"/>
              <a:t>Presentation title</a:t>
            </a:r>
          </a:p>
        </p:txBody>
      </p:sp>
      <p:sp>
        <p:nvSpPr>
          <p:cNvPr id="23" name="Text Placeholder 22"/>
          <p:cNvSpPr>
            <a:spLocks noGrp="1"/>
          </p:cNvSpPr>
          <p:nvPr>
            <p:ph type="body" sz="quarter" idx="10" hasCustomPrompt="1"/>
          </p:nvPr>
        </p:nvSpPr>
        <p:spPr>
          <a:xfrm>
            <a:off x="197644" y="1761530"/>
            <a:ext cx="8437500" cy="611706"/>
          </a:xfrm>
          <a:prstGeom prst="rect">
            <a:avLst/>
          </a:prstGeom>
        </p:spPr>
        <p:txBody>
          <a:bodyPr/>
          <a:lstStyle>
            <a:lvl1pPr>
              <a:defRPr>
                <a:solidFill>
                  <a:schemeClr val="bg2"/>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pic>
        <p:nvPicPr>
          <p:cNvPr id="6"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 name="Footer Placeholder 1"/>
          <p:cNvSpPr>
            <a:spLocks noGrp="1"/>
          </p:cNvSpPr>
          <p:nvPr>
            <p:ph type="ftr" sz="quarter" idx="11"/>
          </p:nvPr>
        </p:nvSpPr>
        <p:spPr>
          <a:noFill/>
        </p:spPr>
        <p:txBody>
          <a:bodyPr/>
          <a:lstStyle>
            <a:lvl1pPr defTabSz="219075" hangingPunct="0">
              <a:defRPr>
                <a:solidFill>
                  <a:schemeClr val="accent6"/>
                </a:solidFill>
              </a:defRPr>
            </a:lvl1pPr>
          </a:lstStyle>
          <a:p>
            <a:r>
              <a:rPr lang="en-GB" kern="0" dirty="0">
                <a:solidFill>
                  <a:srgbClr val="FFFFFF"/>
                </a:solidFill>
                <a:sym typeface="Helvetica Light"/>
              </a:rPr>
              <a:t>www.metoffice.gov.uk																									                      © Crown Copyright 2017, Met Office</a:t>
            </a:r>
          </a:p>
        </p:txBody>
      </p:sp>
    </p:spTree>
    <p:extLst>
      <p:ext uri="{BB962C8B-B14F-4D97-AF65-F5344CB8AC3E}">
        <p14:creationId xmlns:p14="http://schemas.microsoft.com/office/powerpoint/2010/main" val="325985030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1_Title slide - white">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a:no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9799253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Title slide - whit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Presentation title</a:t>
            </a:r>
            <a:endParaRPr lang="en-GB" dirty="0"/>
          </a:p>
        </p:txBody>
      </p:sp>
      <p:sp>
        <p:nvSpPr>
          <p:cNvPr id="5"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03461598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title" preserve="1">
  <p:cSld name="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stretch>
            <a:fillRect/>
          </a:stretch>
        </p:blipFill>
        <p:spPr>
          <a:xfrm>
            <a:off x="0" y="0"/>
            <a:ext cx="9161294"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bg2"/>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bg2"/>
                </a:solidFill>
              </a:rPr>
              <a:t>www.metoffice.gov.uk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bg2"/>
                </a:solidFill>
              </a:rPr>
              <a:t>© Crown Copyright</a:t>
            </a:r>
            <a:r>
              <a:rPr lang="fr-BE" sz="800" baseline="0" dirty="0">
                <a:solidFill>
                  <a:schemeClr val="bg2"/>
                </a:solidFill>
              </a:rPr>
              <a:t> 2018, Met Office</a:t>
            </a:r>
            <a:endParaRPr lang="en-GB" sz="800" dirty="0">
              <a:solidFill>
                <a:schemeClr val="bg2"/>
              </a:solidFill>
            </a:endParaRPr>
          </a:p>
        </p:txBody>
      </p:sp>
      <p:pic>
        <p:nvPicPr>
          <p:cNvPr id="10"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134508324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 partnerships">
    <p:spTree>
      <p:nvGrpSpPr>
        <p:cNvPr id="1" name=""/>
        <p:cNvGrpSpPr/>
        <p:nvPr/>
      </p:nvGrpSpPr>
      <p:grpSpPr>
        <a:xfrm>
          <a:off x="0" y="0"/>
          <a:ext cx="0" cy="0"/>
          <a:chOff x="0" y="0"/>
          <a:chExt cx="0" cy="0"/>
        </a:xfrm>
      </p:grpSpPr>
      <p:sp>
        <p:nvSpPr>
          <p:cNvPr id="64" name="Shape 64"/>
          <p:cNvSpPr/>
          <p:nvPr/>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8" name="Shape 68"/>
          <p:cNvSpPr/>
          <p:nvPr/>
        </p:nvSpPr>
        <p:spPr>
          <a:xfrm>
            <a:off x="7531089" y="240515"/>
            <a:ext cx="1594673" cy="2025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9"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0"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71"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2" name="Footer Placeholder 1"/>
          <p:cNvSpPr>
            <a:spLocks noGrp="1"/>
          </p:cNvSpPr>
          <p:nvPr>
            <p:ph type="ftr" sz="quarter" idx="16"/>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4"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5"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6"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7"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1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95223396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Title slide -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14"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8"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9"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144906653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Title slide - partnerships dark bar">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xfrm>
            <a:off x="0" y="4732140"/>
            <a:ext cx="9144000" cy="411361"/>
          </a:xfrm>
          <a:prstGeom prst="rect">
            <a:avLst/>
          </a:prstGeom>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9"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8"/>
          <p:cNvSpPr/>
          <p:nvPr userDrawn="1"/>
        </p:nvSpPr>
        <p:spPr>
          <a:xfrm>
            <a:off x="7531089" y="240515"/>
            <a:ext cx="1594673" cy="2025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FFFFFF"/>
                </a:solidFill>
                <a:effectLst/>
                <a:uLnTx/>
                <a:uFillTx/>
                <a:latin typeface="Arial"/>
                <a:cs typeface="Arial"/>
                <a:sym typeface="Arial"/>
              </a:rPr>
              <a:t>Working together </a:t>
            </a:r>
            <a:br>
              <a:rPr kumimoji="0" sz="800" b="0" i="0" u="none" strike="noStrike" kern="0" cap="none" spc="0" normalizeH="0" baseline="0" noProof="0" dirty="0">
                <a:ln>
                  <a:noFill/>
                </a:ln>
                <a:solidFill>
                  <a:srgbClr val="FFFFFF"/>
                </a:solidFill>
                <a:effectLst/>
                <a:uLnTx/>
                <a:uFillTx/>
                <a:latin typeface="Arial"/>
                <a:cs typeface="Arial"/>
                <a:sym typeface="Arial"/>
              </a:rPr>
            </a:br>
            <a:r>
              <a:rPr kumimoji="0" sz="800" b="0" i="0" u="none" strike="noStrike" kern="0" cap="none" spc="0" normalizeH="0" baseline="0" noProof="0" dirty="0">
                <a:ln>
                  <a:noFill/>
                </a:ln>
                <a:solidFill>
                  <a:srgbClr val="FFFFFF"/>
                </a:solidFill>
                <a:effectLst/>
                <a:uLnTx/>
                <a:uFillTx/>
                <a:latin typeface="Arial"/>
                <a:cs typeface="Arial"/>
                <a:sym typeface="Arial"/>
              </a:rPr>
              <a:t>(enter working relationship)</a:t>
            </a:r>
          </a:p>
        </p:txBody>
      </p:sp>
      <p:sp>
        <p:nvSpPr>
          <p:cNvPr id="11"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14"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5"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6"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7"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8"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9"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pic>
        <p:nvPicPr>
          <p:cNvPr id="23" name="MO_MASTER_for_dark_backg_RBG.png"/>
          <p:cNvPicPr>
            <a:picLocks noChangeAspect="1"/>
          </p:cNvPicPr>
          <p:nvPr userDrawn="1"/>
        </p:nvPicPr>
        <p:blipFill>
          <a:blip r:embed="rId3" cstate="print"/>
          <a:stretch>
            <a:fillRect/>
          </a:stretch>
        </p:blipFill>
        <p:spPr>
          <a:xfrm>
            <a:off x="67307" y="40500"/>
            <a:ext cx="1803780" cy="565650"/>
          </a:xfrm>
          <a:prstGeom prst="rect">
            <a:avLst/>
          </a:prstGeom>
          <a:ln w="12700">
            <a:miter lim="400000"/>
          </a:ln>
        </p:spPr>
      </p:pic>
      <p:sp>
        <p:nvSpPr>
          <p:cNvPr id="20" name="Title 2"/>
          <p:cNvSpPr>
            <a:spLocks noGrp="1"/>
          </p:cNvSpPr>
          <p:nvPr>
            <p:ph type="title" hasCustomPrompt="1"/>
          </p:nvPr>
        </p:nvSpPr>
        <p:spPr>
          <a:xfrm>
            <a:off x="197644" y="1039783"/>
            <a:ext cx="8437500" cy="623248"/>
          </a:xfrm>
        </p:spPr>
        <p:txBody>
          <a:bodyPr/>
          <a:lstStyle>
            <a:lvl1pPr>
              <a:defRPr/>
            </a:lvl1pPr>
          </a:lstStyle>
          <a:p>
            <a:r>
              <a:rPr lang="en-US" dirty="0"/>
              <a:t>Presentation title</a:t>
            </a:r>
            <a:endParaRPr lang="en-GB" dirty="0"/>
          </a:p>
        </p:txBody>
      </p:sp>
      <p:sp>
        <p:nvSpPr>
          <p:cNvPr id="24" name="Text Placeholder 22"/>
          <p:cNvSpPr>
            <a:spLocks noGrp="1"/>
          </p:cNvSpPr>
          <p:nvPr>
            <p:ph type="body" sz="quarter" idx="11" hasCustomPrompt="1"/>
          </p:nvPr>
        </p:nvSpPr>
        <p:spPr>
          <a:xfrm>
            <a:off x="208954" y="1761530"/>
            <a:ext cx="8426190" cy="611706"/>
          </a:xfrm>
          <a:prstGeom prst="rect">
            <a:avLst/>
          </a:prstGeom>
        </p:spPr>
        <p:txBody>
          <a:bodyPr/>
          <a:lstStyle>
            <a:lvl1pPr>
              <a:defRPr>
                <a:solidFill>
                  <a:schemeClr val="tx1"/>
                </a:solidFill>
              </a:defRPr>
            </a:lvl1pPr>
            <a:lvl2pPr>
              <a:defRPr>
                <a:solidFill>
                  <a:schemeClr val="bg2"/>
                </a:solidFill>
              </a:defRPr>
            </a:lvl2pPr>
            <a:lvl3pPr>
              <a:defRPr>
                <a:solidFill>
                  <a:schemeClr val="bg2"/>
                </a:solidFill>
              </a:defRPr>
            </a:lvl3pPr>
            <a:lvl4pPr>
              <a:buClr>
                <a:schemeClr val="bg2"/>
              </a:buClr>
              <a:defRPr>
                <a:solidFill>
                  <a:schemeClr val="bg2"/>
                </a:solidFill>
              </a:defRPr>
            </a:lvl4pPr>
            <a:lvl5pPr>
              <a:defRPr>
                <a:solidFill>
                  <a:schemeClr val="bg2"/>
                </a:solidFill>
              </a:defRPr>
            </a:lvl5pPr>
          </a:lstStyle>
          <a:p>
            <a:pPr lvl="0"/>
            <a:r>
              <a:rPr lang="en-US" dirty="0"/>
              <a:t>Name, job title</a:t>
            </a:r>
            <a:br>
              <a:rPr lang="en-US" dirty="0"/>
            </a:br>
            <a:r>
              <a:rPr lang="en-US" dirty="0"/>
              <a:t>Date</a:t>
            </a:r>
            <a:endParaRPr lang="en-GB" dirty="0"/>
          </a:p>
        </p:txBody>
      </p:sp>
    </p:spTree>
    <p:extLst>
      <p:ext uri="{BB962C8B-B14F-4D97-AF65-F5344CB8AC3E}">
        <p14:creationId xmlns:p14="http://schemas.microsoft.com/office/powerpoint/2010/main" val="2778871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slide - 1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4" y="1770460"/>
            <a:ext cx="8424863" cy="270510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 snow squall stable/stability </a:t>
            </a:r>
            <a:r>
              <a:rPr lang="en-GB" dirty="0" err="1"/>
              <a:t>stratiform</a:t>
            </a:r>
            <a:r>
              <a:rPr lang="en-GB" dirty="0"/>
              <a:t> summation layer amount sun pillar </a:t>
            </a:r>
            <a:r>
              <a:rPr lang="en-GB" dirty="0" err="1"/>
              <a:t>updraught</a:t>
            </a:r>
            <a:r>
              <a:rPr lang="en-GB" dirty="0"/>
              <a:t> upslope effect warning waterspout wind vane. </a:t>
            </a:r>
          </a:p>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a:t>
            </a:r>
          </a:p>
          <a:p>
            <a:pPr lvl="0"/>
            <a:endParaRPr lang="en-US" dirty="0"/>
          </a:p>
        </p:txBody>
      </p:sp>
    </p:spTree>
    <p:extLst>
      <p:ext uri="{BB962C8B-B14F-4D97-AF65-F5344CB8AC3E}">
        <p14:creationId xmlns:p14="http://schemas.microsoft.com/office/powerpoint/2010/main" val="28484401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slide - 2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5"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6" name="Text Placeholder 4"/>
          <p:cNvSpPr>
            <a:spLocks noGrp="1"/>
          </p:cNvSpPr>
          <p:nvPr>
            <p:ph type="body" sz="quarter" idx="13" hasCustomPrompt="1"/>
          </p:nvPr>
        </p:nvSpPr>
        <p:spPr>
          <a:xfrm>
            <a:off x="4585693" y="1770460"/>
            <a:ext cx="4050506"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Tree>
    <p:extLst>
      <p:ext uri="{BB962C8B-B14F-4D97-AF65-F5344CB8AC3E}">
        <p14:creationId xmlns:p14="http://schemas.microsoft.com/office/powerpoint/2010/main" val="6870466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slide - 3 column text">
    <p:spTree>
      <p:nvGrpSpPr>
        <p:cNvPr id="1" name=""/>
        <p:cNvGrpSpPr/>
        <p:nvPr/>
      </p:nvGrpSpPr>
      <p:grpSpPr>
        <a:xfrm>
          <a:off x="0" y="0"/>
          <a:ext cx="0" cy="0"/>
          <a:chOff x="0" y="0"/>
          <a:chExt cx="0" cy="0"/>
        </a:xfrm>
      </p:grpSpPr>
      <p:sp>
        <p:nvSpPr>
          <p:cNvPr id="3" name="Title 2"/>
          <p:cNvSpPr>
            <a:spLocks noGrp="1"/>
          </p:cNvSpPr>
          <p:nvPr>
            <p:ph type="title" hasCustomPrompt="1"/>
          </p:nvPr>
        </p:nvSpPr>
        <p:spPr/>
        <p:txBody>
          <a:bodyPr/>
          <a:lstStyle>
            <a:lvl1pPr>
              <a:defRPr/>
            </a:lvl1pPr>
          </a:lstStyle>
          <a:p>
            <a:r>
              <a:rPr lang="en-US" dirty="0"/>
              <a:t>Slide title</a:t>
            </a:r>
            <a:endParaRPr lang="en-GB" dirty="0"/>
          </a:p>
        </p:txBody>
      </p:sp>
      <p:sp>
        <p:nvSpPr>
          <p:cNvPr id="4" name="Footer Placeholder 3"/>
          <p:cNvSpPr>
            <a:spLocks noGrp="1"/>
          </p:cNvSpPr>
          <p:nvPr>
            <p:ph type="ftr" sz="quarter" idx="12"/>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6" name="Text Placeholder 4"/>
          <p:cNvSpPr>
            <a:spLocks noGrp="1"/>
          </p:cNvSpPr>
          <p:nvPr>
            <p:ph type="body" sz="quarter" idx="13" hasCustomPrompt="1"/>
          </p:nvPr>
        </p:nvSpPr>
        <p:spPr>
          <a:xfrm>
            <a:off x="3127178"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
        <p:nvSpPr>
          <p:cNvPr id="8" name="Text Placeholder 4"/>
          <p:cNvSpPr>
            <a:spLocks noGrp="1"/>
          </p:cNvSpPr>
          <p:nvPr>
            <p:ph type="body" sz="quarter" idx="14" hasCustomPrompt="1"/>
          </p:nvPr>
        </p:nvSpPr>
        <p:spPr>
          <a:xfrm>
            <a:off x="6057306" y="176153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spTree>
    <p:extLst>
      <p:ext uri="{BB962C8B-B14F-4D97-AF65-F5344CB8AC3E}">
        <p14:creationId xmlns:p14="http://schemas.microsoft.com/office/powerpoint/2010/main" val="14430637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slide - 1 column text &amp; image">
    <p:spTree>
      <p:nvGrpSpPr>
        <p:cNvPr id="1" name=""/>
        <p:cNvGrpSpPr/>
        <p:nvPr/>
      </p:nvGrpSpPr>
      <p:grpSpPr>
        <a:xfrm>
          <a:off x="0" y="0"/>
          <a:ext cx="0" cy="0"/>
          <a:chOff x="0" y="0"/>
          <a:chExt cx="0" cy="0"/>
        </a:xfrm>
      </p:grpSpPr>
      <p:sp>
        <p:nvSpPr>
          <p:cNvPr id="5"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7376422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1_Content slide - 1 column text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15" name="Text Placeholder 4"/>
          <p:cNvSpPr>
            <a:spLocks noGrp="1"/>
          </p:cNvSpPr>
          <p:nvPr>
            <p:ph type="body" sz="quarter" idx="11" hasCustomPrompt="1"/>
          </p:nvPr>
        </p:nvSpPr>
        <p:spPr>
          <a:xfrm>
            <a:off x="197645" y="1773777"/>
            <a:ext cx="4050506" cy="2714030"/>
          </a:xfrm>
          <a:prstGeom prst="rect">
            <a:avLst/>
          </a:prstGeom>
        </p:spPr>
        <p:txBody>
          <a:bodyPr>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a:t>
            </a:r>
            <a:endParaRPr lang="en-US" dirty="0"/>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38752689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slide - full image">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Picture Placeholder 4"/>
          <p:cNvSpPr>
            <a:spLocks noGrp="1"/>
          </p:cNvSpPr>
          <p:nvPr>
            <p:ph type="pic" sz="quarter" idx="16" hasCustomPrompt="1"/>
          </p:nvPr>
        </p:nvSpPr>
        <p:spPr>
          <a:xfrm>
            <a:off x="0" y="748904"/>
            <a:ext cx="9144000" cy="3983236"/>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Tree>
    <p:extLst>
      <p:ext uri="{BB962C8B-B14F-4D97-AF65-F5344CB8AC3E}">
        <p14:creationId xmlns:p14="http://schemas.microsoft.com/office/powerpoint/2010/main" val="70179036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Content slide - 1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5" name="Text Placeholder 4"/>
          <p:cNvSpPr>
            <a:spLocks noGrp="1"/>
          </p:cNvSpPr>
          <p:nvPr>
            <p:ph type="body" sz="quarter" idx="11" hasCustomPrompt="1"/>
          </p:nvPr>
        </p:nvSpPr>
        <p:spPr>
          <a:xfrm>
            <a:off x="197644" y="1761530"/>
            <a:ext cx="843736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9799285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itle" preserve="1">
  <p:cSld name="1_Title slide - option 3">
    <p:spTree>
      <p:nvGrpSpPr>
        <p:cNvPr id="1" name=""/>
        <p:cNvGrpSpPr/>
        <p:nvPr/>
      </p:nvGrpSpPr>
      <p:grpSpPr>
        <a:xfrm>
          <a:off x="0" y="0"/>
          <a:ext cx="0" cy="0"/>
          <a:chOff x="0" y="0"/>
          <a:chExt cx="0" cy="0"/>
        </a:xfrm>
      </p:grpSpPr>
      <p:pic>
        <p:nvPicPr>
          <p:cNvPr id="7" name="cover-backg-2.jpg"/>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863" y="0"/>
            <a:ext cx="9155568" cy="5153228"/>
          </a:xfrm>
          <a:prstGeom prst="rect">
            <a:avLst/>
          </a:prstGeom>
          <a:ln w="12700">
            <a:miter lim="400000"/>
          </a:ln>
        </p:spPr>
      </p:pic>
      <p:sp>
        <p:nvSpPr>
          <p:cNvPr id="2" name="Title 1"/>
          <p:cNvSpPr>
            <a:spLocks noGrp="1"/>
          </p:cNvSpPr>
          <p:nvPr>
            <p:ph type="ctrTitle"/>
          </p:nvPr>
        </p:nvSpPr>
        <p:spPr>
          <a:xfrm>
            <a:off x="252000" y="698400"/>
            <a:ext cx="8640000" cy="1157696"/>
          </a:xfrm>
        </p:spPr>
        <p:txBody>
          <a:bodyPr anchor="b">
            <a:normAutofit/>
          </a:bodyPr>
          <a:lstStyle>
            <a:lvl1pPr algn="l">
              <a:defRPr sz="32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8" name="Rectangle 7"/>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9" name="Rectangle 8"/>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pic>
        <p:nvPicPr>
          <p:cNvPr id="11" name="MO_MASTER_black_mono_for_light_backg_RBG.png"/>
          <p:cNvPicPr>
            <a:picLocks noChangeAspect="1"/>
          </p:cNvPicPr>
          <p:nvPr userDrawn="1"/>
        </p:nvPicPr>
        <p:blipFill>
          <a:blip r:embed="rId3" cstate="print"/>
          <a:stretch>
            <a:fillRect/>
          </a:stretch>
        </p:blipFill>
        <p:spPr>
          <a:xfrm>
            <a:off x="183946" y="54592"/>
            <a:ext cx="1802343" cy="565200"/>
          </a:xfrm>
          <a:prstGeom prst="rect">
            <a:avLst/>
          </a:prstGeom>
          <a:ln w="12700">
            <a:miter lim="400000"/>
          </a:ln>
        </p:spPr>
      </p:pic>
    </p:spTree>
    <p:extLst>
      <p:ext uri="{BB962C8B-B14F-4D97-AF65-F5344CB8AC3E}">
        <p14:creationId xmlns:p14="http://schemas.microsoft.com/office/powerpoint/2010/main" val="2319510462"/>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Content slide - 2 column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4403700" y="1770459"/>
            <a:ext cx="0" cy="2719072"/>
          </a:xfrm>
          <a:prstGeom prst="line">
            <a:avLst/>
          </a:prstGeom>
        </p:spPr>
        <p:style>
          <a:lnRef idx="1">
            <a:schemeClr val="dk1"/>
          </a:lnRef>
          <a:fillRef idx="0">
            <a:schemeClr val="dk1"/>
          </a:fillRef>
          <a:effectRef idx="0">
            <a:schemeClr val="dk1"/>
          </a:effectRef>
          <a:fontRef idx="minor">
            <a:schemeClr val="tx1"/>
          </a:fontRef>
        </p:style>
      </p:cxn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ext Placeholder 4"/>
          <p:cNvSpPr>
            <a:spLocks noGrp="1"/>
          </p:cNvSpPr>
          <p:nvPr>
            <p:ph type="body" sz="quarter" idx="12" hasCustomPrompt="1"/>
          </p:nvPr>
        </p:nvSpPr>
        <p:spPr>
          <a:xfrm>
            <a:off x="4585693"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3178633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imag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7" name="Picture Placeholder 4"/>
          <p:cNvSpPr>
            <a:spLocks noGrp="1"/>
          </p:cNvSpPr>
          <p:nvPr>
            <p:ph type="pic" sz="quarter" idx="16" hasCustomPrompt="1"/>
          </p:nvPr>
        </p:nvSpPr>
        <p:spPr>
          <a:xfrm>
            <a:off x="4572000" y="1"/>
            <a:ext cx="4572000" cy="4732139"/>
          </a:xfrm>
          <a:prstGeom prst="rect">
            <a:avLst/>
          </a:prstGeom>
          <a:solidFill>
            <a:schemeClr val="tx1">
              <a:lumMod val="10000"/>
              <a:lumOff val="90000"/>
            </a:schemeClr>
          </a:solidFill>
        </p:spPr>
        <p:txBody>
          <a:bodyPr anchor="ctr" anchorCtr="0"/>
          <a:lstStyle>
            <a:lvl1pPr algn="ctr">
              <a:defRPr baseline="0"/>
            </a:lvl1pPr>
          </a:lstStyle>
          <a:p>
            <a:r>
              <a:rPr lang="en-GB" dirty="0"/>
              <a:t>Insert image here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6"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81309465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able">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Table Placeholder 5"/>
          <p:cNvSpPr>
            <a:spLocks noGrp="1"/>
          </p:cNvSpPr>
          <p:nvPr>
            <p:ph type="tbl" sz="quarter" idx="17" hasCustomPrompt="1"/>
          </p:nvPr>
        </p:nvSpPr>
        <p:spPr>
          <a:xfrm>
            <a:off x="4572000" y="1761530"/>
            <a:ext cx="4064199" cy="2714030"/>
          </a:xfrm>
        </p:spPr>
        <p:style>
          <a:lnRef idx="3">
            <a:schemeClr val="lt1"/>
          </a:lnRef>
          <a:fillRef idx="1">
            <a:schemeClr val="accent6"/>
          </a:fillRef>
          <a:effectRef idx="1">
            <a:schemeClr val="accent6"/>
          </a:effectRef>
          <a:fontRef idx="none"/>
        </p:style>
        <p:txBody>
          <a:bodyPr anchor="ctr" anchorCtr="1"/>
          <a:lstStyle>
            <a:lvl1pPr>
              <a:defRPr/>
            </a:lvl1pPr>
          </a:lstStyle>
          <a:p>
            <a:r>
              <a:rPr lang="en-GB" dirty="0"/>
              <a:t>Click here to add table</a:t>
            </a:r>
          </a:p>
        </p:txBody>
      </p:sp>
      <p:sp>
        <p:nvSpPr>
          <p:cNvPr id="5" name="Text Placeholder 4"/>
          <p:cNvSpPr>
            <a:spLocks noGrp="1"/>
          </p:cNvSpPr>
          <p:nvPr>
            <p:ph type="body" sz="quarter" idx="11" hasCustomPrompt="1"/>
          </p:nvPr>
        </p:nvSpPr>
        <p:spPr>
          <a:xfrm>
            <a:off x="197644" y="1761530"/>
            <a:ext cx="4050506"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itle 2"/>
          <p:cNvSpPr>
            <a:spLocks noGrp="1"/>
          </p:cNvSpPr>
          <p:nvPr>
            <p:ph type="title" hasCustomPrompt="1"/>
          </p:nvPr>
        </p:nvSpPr>
        <p:spPr>
          <a:xfrm>
            <a:off x="197644" y="1039783"/>
            <a:ext cx="8437500" cy="623248"/>
          </a:xfrm>
        </p:spPr>
        <p:txBody>
          <a:bodyPr/>
          <a:lstStyle>
            <a:lvl1pPr>
              <a:defRPr/>
            </a:lvl1pPr>
          </a:lstStyle>
          <a:p>
            <a:r>
              <a:rPr lang="en-US" dirty="0"/>
              <a:t>Slide title</a:t>
            </a:r>
            <a:endParaRPr lang="en-GB" dirty="0"/>
          </a:p>
        </p:txBody>
      </p:sp>
    </p:spTree>
    <p:extLst>
      <p:ext uri="{BB962C8B-B14F-4D97-AF65-F5344CB8AC3E}">
        <p14:creationId xmlns:p14="http://schemas.microsoft.com/office/powerpoint/2010/main" val="420342881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Content slide - 3 colum bullet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cxnSp>
        <p:nvCxnSpPr>
          <p:cNvPr id="7" name="Straight Connector 6"/>
          <p:cNvCxnSpPr/>
          <p:nvPr userDrawn="1"/>
        </p:nvCxnSpPr>
        <p:spPr>
          <a:xfrm>
            <a:off x="2937600" y="1756488"/>
            <a:ext cx="0" cy="2719072"/>
          </a:xfrm>
          <a:prstGeom prst="line">
            <a:avLst/>
          </a:prstGeom>
        </p:spPr>
        <p:style>
          <a:lnRef idx="1">
            <a:schemeClr val="dk1"/>
          </a:lnRef>
          <a:fillRef idx="0">
            <a:schemeClr val="dk1"/>
          </a:fillRef>
          <a:effectRef idx="0">
            <a:schemeClr val="dk1"/>
          </a:effectRef>
          <a:fontRef idx="minor">
            <a:schemeClr val="tx1"/>
          </a:fontRef>
        </p:style>
      </p:cxnSp>
      <p:cxnSp>
        <p:nvCxnSpPr>
          <p:cNvPr id="13" name="Straight Connector 12"/>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1" hasCustomPrompt="1"/>
          </p:nvPr>
        </p:nvSpPr>
        <p:spPr>
          <a:xfrm>
            <a:off x="197644" y="1761530"/>
            <a:ext cx="2578894"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8"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9"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16181964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Content slide - 2 column bullets &amp; text">
    <p:spTree>
      <p:nvGrpSpPr>
        <p:cNvPr id="1" name=""/>
        <p:cNvGrpSpPr/>
        <p:nvPr/>
      </p:nvGrpSpPr>
      <p:grpSpPr>
        <a:xfrm>
          <a:off x="0" y="0"/>
          <a:ext cx="0" cy="0"/>
          <a:chOff x="0" y="0"/>
          <a:chExt cx="0" cy="0"/>
        </a:xfrm>
      </p:grpSpPr>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Slide title</a:t>
            </a:r>
            <a:endParaRPr lang="en-GB" dirty="0"/>
          </a:p>
        </p:txBody>
      </p:sp>
      <p:sp>
        <p:nvSpPr>
          <p:cNvPr id="14" name="Text Placeholder 4"/>
          <p:cNvSpPr>
            <a:spLocks noGrp="1"/>
          </p:cNvSpPr>
          <p:nvPr>
            <p:ph type="body" sz="quarter" idx="11" hasCustomPrompt="1"/>
          </p:nvPr>
        </p:nvSpPr>
        <p:spPr>
          <a:xfrm>
            <a:off x="197645" y="1770460"/>
            <a:ext cx="2578894"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t>
            </a:r>
            <a:endParaRPr lang="en-US" dirty="0"/>
          </a:p>
        </p:txBody>
      </p:sp>
      <p:cxnSp>
        <p:nvCxnSpPr>
          <p:cNvPr id="15" name="Straight Connector 14"/>
          <p:cNvCxnSpPr/>
          <p:nvPr userDrawn="1"/>
        </p:nvCxnSpPr>
        <p:spPr>
          <a:xfrm>
            <a:off x="5873850" y="1756488"/>
            <a:ext cx="0" cy="2719072"/>
          </a:xfrm>
          <a:prstGeom prst="line">
            <a:avLst/>
          </a:prstGeom>
        </p:spPr>
        <p:style>
          <a:lnRef idx="1">
            <a:schemeClr val="dk1"/>
          </a:lnRef>
          <a:fillRef idx="0">
            <a:schemeClr val="dk1"/>
          </a:fillRef>
          <a:effectRef idx="0">
            <a:schemeClr val="dk1"/>
          </a:effectRef>
          <a:fontRef idx="minor">
            <a:schemeClr val="tx1"/>
          </a:fontRef>
        </p:style>
      </p:cxnSp>
      <p:sp>
        <p:nvSpPr>
          <p:cNvPr id="6" name="Text Placeholder 4"/>
          <p:cNvSpPr>
            <a:spLocks noGrp="1"/>
          </p:cNvSpPr>
          <p:nvPr>
            <p:ph type="body" sz="quarter" idx="12" hasCustomPrompt="1"/>
          </p:nvPr>
        </p:nvSpPr>
        <p:spPr>
          <a:xfrm>
            <a:off x="3118107" y="1761530"/>
            <a:ext cx="2594681" cy="2714030"/>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28618658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ontent slide - 1 column bullets &amp; tex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a:t>Slide title</a:t>
            </a:r>
            <a:endParaRPr lang="en-GB" dirty="0"/>
          </a:p>
        </p:txBody>
      </p:sp>
      <p:sp>
        <p:nvSpPr>
          <p:cNvPr id="3" name="Footer Placeholder 2"/>
          <p:cNvSpPr>
            <a:spLocks noGrp="1"/>
          </p:cNvSpPr>
          <p:nvPr>
            <p:ph type="ftr" sz="quarter" idx="21"/>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6" name="Text Placeholder 4"/>
          <p:cNvSpPr>
            <a:spLocks noGrp="1"/>
          </p:cNvSpPr>
          <p:nvPr>
            <p:ph type="body" sz="quarter" idx="11" hasCustomPrompt="1"/>
          </p:nvPr>
        </p:nvSpPr>
        <p:spPr>
          <a:xfrm>
            <a:off x="197645" y="1770460"/>
            <a:ext cx="5508427" cy="2705100"/>
          </a:xfrm>
          <a:prstGeom prst="rect">
            <a:avLst/>
          </a:prstGeom>
        </p:spPr>
        <p:txBody>
          <a:bodyPr numCol="1" spcCol="0">
            <a:noAutofit/>
          </a:bodyPr>
          <a:lstStyle>
            <a:lvl1pPr>
              <a:defRPr/>
            </a:lvl1pPr>
          </a:lstStyle>
          <a:p>
            <a:pPr lvl="0"/>
            <a:r>
              <a:rPr lang="en-GB" dirty="0"/>
              <a:t>Advection fog altostratus aneroid barometer coalescence cold front continent divergence environment extratropical cyclone fog haze hygrometer ice crystals isotherm low clouds pressure tendency rainfall rime saturate short wave supercell wave cyclone. Adiabatic process air </a:t>
            </a:r>
            <a:r>
              <a:rPr lang="en-GB" dirty="0" err="1"/>
              <a:t>air</a:t>
            </a:r>
            <a:r>
              <a:rPr lang="en-GB" dirty="0"/>
              <a:t> mass thunderstorm climate </a:t>
            </a:r>
            <a:r>
              <a:rPr lang="en-GB" dirty="0" err="1"/>
              <a:t>climate</a:t>
            </a:r>
            <a:r>
              <a:rPr lang="en-GB" dirty="0"/>
              <a:t> analysis centre (</a:t>
            </a:r>
            <a:r>
              <a:rPr lang="en-GB" dirty="0" err="1"/>
              <a:t>cac</a:t>
            </a:r>
            <a:r>
              <a:rPr lang="en-GB" dirty="0"/>
              <a:t>) cloud cloudburst downdraught geostrophic wind hydrometeor icing mean sea level oceanography overcast rotor cloud salt water snowflakes</a:t>
            </a:r>
            <a:endParaRPr lang="en-US" dirty="0"/>
          </a:p>
        </p:txBody>
      </p:sp>
      <p:sp>
        <p:nvSpPr>
          <p:cNvPr id="7" name="Text Placeholder 4"/>
          <p:cNvSpPr>
            <a:spLocks noGrp="1"/>
          </p:cNvSpPr>
          <p:nvPr>
            <p:ph type="body" sz="quarter" idx="13" hasCustomPrompt="1"/>
          </p:nvPr>
        </p:nvSpPr>
        <p:spPr>
          <a:xfrm>
            <a:off x="6054357" y="1761531"/>
            <a:ext cx="2578894" cy="2708987"/>
          </a:xfrm>
        </p:spPr>
        <p:txBody>
          <a:bodyPr/>
          <a:lstStyle>
            <a:lvl1pPr marL="214313" indent="-214313">
              <a:buFont typeface="Arial" panose="020B0604020202020204" pitchFamily="34" charset="0"/>
              <a:buChar char="•"/>
              <a:defRPr baseline="0"/>
            </a:lvl1pPr>
          </a:lstStyle>
          <a:p>
            <a:pPr lvl="0"/>
            <a:r>
              <a:rPr lang="en-US" dirty="0"/>
              <a:t>To add bullets, highlight this text box and select ‘bulleted list’ from the home menu</a:t>
            </a:r>
            <a:endParaRPr lang="en-GB" dirty="0"/>
          </a:p>
        </p:txBody>
      </p:sp>
    </p:spTree>
    <p:extLst>
      <p:ext uri="{BB962C8B-B14F-4D97-AF65-F5344CB8AC3E}">
        <p14:creationId xmlns:p14="http://schemas.microsoft.com/office/powerpoint/2010/main" val="8773996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Divider - Green">
    <p:spTree>
      <p:nvGrpSpPr>
        <p:cNvPr id="1" name=""/>
        <p:cNvGrpSpPr/>
        <p:nvPr/>
      </p:nvGrpSpPr>
      <p:grpSpPr>
        <a:xfrm>
          <a:off x="0" y="0"/>
          <a:ext cx="0" cy="0"/>
          <a:chOff x="0" y="0"/>
          <a:chExt cx="0" cy="0"/>
        </a:xfrm>
      </p:grpSpPr>
      <p:sp>
        <p:nvSpPr>
          <p:cNvPr id="157" name="Shape 157"/>
          <p:cNvSpPr/>
          <p:nvPr/>
        </p:nvSpPr>
        <p:spPr>
          <a:xfrm>
            <a:off x="-1" y="1761531"/>
            <a:ext cx="9144002" cy="339366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0"/>
          </p:nvPr>
        </p:nvSpPr>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baseline="0"/>
            </a:lvl1pPr>
          </a:lstStyle>
          <a:p>
            <a:r>
              <a:rPr lang="en-US" dirty="0"/>
              <a:t>Divider title (if required)</a:t>
            </a:r>
            <a:endParaRPr lang="en-GB" dirty="0"/>
          </a:p>
        </p:txBody>
      </p:sp>
    </p:spTree>
    <p:extLst>
      <p:ext uri="{BB962C8B-B14F-4D97-AF65-F5344CB8AC3E}">
        <p14:creationId xmlns:p14="http://schemas.microsoft.com/office/powerpoint/2010/main" val="17294664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Divider - Teal">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1"/>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1"/>
          </a:solid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4059046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Divider - Blue">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2"/>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2"/>
          </a:solidFill>
        </p:spPr>
        <p:txBody>
          <a:bodyPr/>
          <a:lstStyle>
            <a:lvl1pPr defTabSz="219075" hangingPunct="0">
              <a:defRPr>
                <a:solidFill>
                  <a:schemeClr val="bg2"/>
                </a:solidFill>
              </a:defRPr>
            </a:lvl1pPr>
          </a:lstStyle>
          <a:p>
            <a:r>
              <a:rPr lang="en-GB" kern="0" dirty="0">
                <a:solidFill>
                  <a:srgbClr val="FFFFFF"/>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42309938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Divider - Red">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3"/>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3"/>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23444349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itle" preserve="1">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3609362188"/>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Divider - Grey">
    <p:spTree>
      <p:nvGrpSpPr>
        <p:cNvPr id="1" name=""/>
        <p:cNvGrpSpPr/>
        <p:nvPr/>
      </p:nvGrpSpPr>
      <p:grpSpPr>
        <a:xfrm>
          <a:off x="0" y="0"/>
          <a:ext cx="0" cy="0"/>
          <a:chOff x="0" y="0"/>
          <a:chExt cx="0" cy="0"/>
        </a:xfrm>
      </p:grpSpPr>
      <p:sp>
        <p:nvSpPr>
          <p:cNvPr id="170" name="Shape 170"/>
          <p:cNvSpPr/>
          <p:nvPr/>
        </p:nvSpPr>
        <p:spPr>
          <a:xfrm>
            <a:off x="-1" y="1761531"/>
            <a:ext cx="9144002" cy="3393665"/>
          </a:xfrm>
          <a:prstGeom prst="rect">
            <a:avLst/>
          </a:prstGeom>
          <a:solidFill>
            <a:schemeClr val="accent4"/>
          </a:solid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Footer Placeholder 1"/>
          <p:cNvSpPr>
            <a:spLocks noGrp="1"/>
          </p:cNvSpPr>
          <p:nvPr>
            <p:ph type="ftr" sz="quarter" idx="14"/>
          </p:nvPr>
        </p:nvSpPr>
        <p:spPr>
          <a:solidFill>
            <a:schemeClr val="accent4"/>
          </a:solidFill>
        </p:spPr>
        <p:txBody>
          <a:bodyPr/>
          <a:lstStyle>
            <a:lvl1pPr defTabSz="219075" hangingPunct="0">
              <a:defRPr>
                <a:solidFill>
                  <a:schemeClr val="tx1"/>
                </a:solidFill>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Divider title (if required)</a:t>
            </a:r>
            <a:endParaRPr lang="en-GB" dirty="0"/>
          </a:p>
        </p:txBody>
      </p:sp>
    </p:spTree>
    <p:extLst>
      <p:ext uri="{BB962C8B-B14F-4D97-AF65-F5344CB8AC3E}">
        <p14:creationId xmlns:p14="http://schemas.microsoft.com/office/powerpoint/2010/main" val="1887179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Questions &amp; Contact">
    <p:spTree>
      <p:nvGrpSpPr>
        <p:cNvPr id="1" name=""/>
        <p:cNvGrpSpPr/>
        <p:nvPr/>
      </p:nvGrpSpPr>
      <p:grpSpPr>
        <a:xfrm>
          <a:off x="0" y="0"/>
          <a:ext cx="0" cy="0"/>
          <a:chOff x="0" y="0"/>
          <a:chExt cx="0" cy="0"/>
        </a:xfrm>
      </p:grpSpPr>
      <p:sp>
        <p:nvSpPr>
          <p:cNvPr id="198" name="Shape 198"/>
          <p:cNvSpPr/>
          <p:nvPr/>
        </p:nvSpPr>
        <p:spPr>
          <a:xfrm>
            <a:off x="0" y="1761530"/>
            <a:ext cx="9144002" cy="3115575"/>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t" anchorCtr="0"/>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14" name="Text Placeholder 4"/>
          <p:cNvSpPr>
            <a:spLocks noGrp="1"/>
          </p:cNvSpPr>
          <p:nvPr>
            <p:ph type="body" sz="quarter" idx="12" hasCustomPrompt="1"/>
          </p:nvPr>
        </p:nvSpPr>
        <p:spPr>
          <a:xfrm>
            <a:off x="107157" y="2021681"/>
            <a:ext cx="7975402" cy="270063"/>
          </a:xfrm>
          <a:prstGeom prst="rect">
            <a:avLst/>
          </a:prstGeom>
        </p:spPr>
        <p:txBody>
          <a:bodyPr lIns="270000" rIns="270000">
            <a:noAutofit/>
          </a:bodyPr>
          <a:lstStyle>
            <a:lvl1pPr>
              <a:defRPr>
                <a:latin typeface="+mn-lt"/>
              </a:defRPr>
            </a:lvl1pPr>
            <a:lvl5pPr>
              <a:defRPr baseline="0"/>
            </a:lvl5pPr>
          </a:lstStyle>
          <a:p>
            <a:pPr lvl="0"/>
            <a:r>
              <a:rPr lang="en-GB" dirty="0"/>
              <a:t>For more information please contact:</a:t>
            </a:r>
          </a:p>
        </p:txBody>
      </p:sp>
      <p:pic>
        <p:nvPicPr>
          <p:cNvPr id="202" name="email-icon.png"/>
          <p:cNvPicPr>
            <a:picLocks noChangeAspect="1"/>
          </p:cNvPicPr>
          <p:nvPr/>
        </p:nvPicPr>
        <p:blipFill>
          <a:blip r:embed="rId3" cstate="print"/>
          <a:stretch>
            <a:fillRect/>
          </a:stretch>
        </p:blipFill>
        <p:spPr>
          <a:xfrm>
            <a:off x="224460" y="3131815"/>
            <a:ext cx="350571" cy="386900"/>
          </a:xfrm>
          <a:prstGeom prst="rect">
            <a:avLst/>
          </a:prstGeom>
          <a:ln w="12700">
            <a:miter lim="400000"/>
          </a:ln>
        </p:spPr>
      </p:pic>
      <p:pic>
        <p:nvPicPr>
          <p:cNvPr id="203" name="phone-icon.png"/>
          <p:cNvPicPr>
            <a:picLocks noChangeAspect="1"/>
          </p:cNvPicPr>
          <p:nvPr/>
        </p:nvPicPr>
        <p:blipFill>
          <a:blip r:embed="rId4" cstate="print"/>
          <a:stretch>
            <a:fillRect/>
          </a:stretch>
        </p:blipFill>
        <p:spPr>
          <a:xfrm>
            <a:off x="197503" y="3675571"/>
            <a:ext cx="404486" cy="386900"/>
          </a:xfrm>
          <a:prstGeom prst="rect">
            <a:avLst/>
          </a:prstGeom>
          <a:ln w="12700">
            <a:miter lim="400000"/>
          </a:ln>
        </p:spPr>
      </p:pic>
      <p:pic>
        <p:nvPicPr>
          <p:cNvPr id="205" name="web-icon.png"/>
          <p:cNvPicPr>
            <a:picLocks noChangeAspect="1"/>
          </p:cNvPicPr>
          <p:nvPr/>
        </p:nvPicPr>
        <p:blipFill>
          <a:blip r:embed="rId5" cstate="print"/>
          <a:stretch>
            <a:fillRect/>
          </a:stretch>
        </p:blipFill>
        <p:spPr>
          <a:xfrm>
            <a:off x="197503" y="2617307"/>
            <a:ext cx="404486" cy="343364"/>
          </a:xfrm>
          <a:prstGeom prst="rect">
            <a:avLst/>
          </a:prstGeom>
          <a:ln w="12700">
            <a:miter lim="400000"/>
          </a:ln>
        </p:spPr>
      </p:pic>
      <p:sp>
        <p:nvSpPr>
          <p:cNvPr id="2" name="Footer Placeholder 1"/>
          <p:cNvSpPr>
            <a:spLocks noGrp="1"/>
          </p:cNvSpPr>
          <p:nvPr>
            <p:ph type="ftr" sz="quarter" idx="17"/>
          </p:nvPr>
        </p:nvSpPr>
        <p:spPr/>
        <p:txBody>
          <a:bodyPr/>
          <a:lstStyle>
            <a:lvl1pPr algn="l" defTabSz="219075" hangingPunct="0">
              <a:defRPr/>
            </a:lvl1pPr>
          </a:lstStyle>
          <a:p>
            <a:r>
              <a:rPr lang="en-GB" kern="0" dirty="0">
                <a:solidFill>
                  <a:srgbClr val="2A2A2A"/>
                </a:solidFill>
                <a:sym typeface="Helvetica Light"/>
              </a:rPr>
              <a:t>www.metoffice.gov.uk																									                 © Crown Copyright 2017, Met Office</a:t>
            </a:r>
          </a:p>
        </p:txBody>
      </p:sp>
      <p:sp>
        <p:nvSpPr>
          <p:cNvPr id="3" name="Title 2"/>
          <p:cNvSpPr>
            <a:spLocks noGrp="1"/>
          </p:cNvSpPr>
          <p:nvPr>
            <p:ph type="title" hasCustomPrompt="1"/>
          </p:nvPr>
        </p:nvSpPr>
        <p:spPr/>
        <p:txBody>
          <a:bodyPr/>
          <a:lstStyle>
            <a:lvl1pPr>
              <a:defRPr/>
            </a:lvl1pPr>
          </a:lstStyle>
          <a:p>
            <a:r>
              <a:rPr lang="en-US" dirty="0"/>
              <a:t>Questions?</a:t>
            </a:r>
            <a:endParaRPr lang="en-GB" dirty="0"/>
          </a:p>
        </p:txBody>
      </p:sp>
      <p:sp>
        <p:nvSpPr>
          <p:cNvPr id="22" name="Shape 201"/>
          <p:cNvSpPr>
            <a:spLocks noGrp="1"/>
          </p:cNvSpPr>
          <p:nvPr>
            <p:ph type="body" sz="quarter" idx="18" hasCustomPrompt="1"/>
          </p:nvPr>
        </p:nvSpPr>
        <p:spPr>
          <a:xfrm>
            <a:off x="527593" y="2571741"/>
            <a:ext cx="7837739" cy="415499"/>
          </a:xfrm>
          <a:prstGeom prst="rect">
            <a:avLst/>
          </a:prstGeom>
        </p:spPr>
        <p:txBody>
          <a:bodyPr lIns="270000" anchor="t">
            <a:spAutoFit/>
          </a:bodyPr>
          <a:lstStyle>
            <a:lvl1pPr marL="0" indent="0" defTabSz="342900">
              <a:lnSpc>
                <a:spcPct val="150000"/>
              </a:lnSpc>
              <a:spcBef>
                <a:spcPts val="300"/>
              </a:spcBef>
              <a:buSzTx/>
              <a:buNone/>
              <a:defRPr sz="1500" b="1">
                <a:latin typeface="+mj-lt"/>
                <a:ea typeface="Arial"/>
                <a:cs typeface="Arial"/>
                <a:sym typeface="Arial"/>
              </a:defRPr>
            </a:lvl1pPr>
          </a:lstStyle>
          <a:p>
            <a:r>
              <a:rPr lang="en-GB" dirty="0"/>
              <a:t>www.metoffice.gov.uk</a:t>
            </a:r>
            <a:endParaRPr dirty="0"/>
          </a:p>
        </p:txBody>
      </p:sp>
      <p:sp>
        <p:nvSpPr>
          <p:cNvPr id="24" name="Shape 201"/>
          <p:cNvSpPr>
            <a:spLocks noGrp="1"/>
          </p:cNvSpPr>
          <p:nvPr>
            <p:ph type="body" sz="quarter" idx="20" hasCustomPrompt="1"/>
          </p:nvPr>
        </p:nvSpPr>
        <p:spPr>
          <a:xfrm>
            <a:off x="534591" y="3107335"/>
            <a:ext cx="7830741" cy="415499"/>
          </a:xfrm>
          <a:prstGeom prst="rect">
            <a:avLst/>
          </a:prstGeom>
        </p:spPr>
        <p:txBody>
          <a:bodyPr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Insert email here</a:t>
            </a:r>
            <a:endParaRPr dirty="0"/>
          </a:p>
        </p:txBody>
      </p:sp>
      <p:sp>
        <p:nvSpPr>
          <p:cNvPr id="28" name="Shape 201"/>
          <p:cNvSpPr>
            <a:spLocks noGrp="1"/>
          </p:cNvSpPr>
          <p:nvPr>
            <p:ph type="body" sz="quarter" idx="22" hasCustomPrompt="1"/>
          </p:nvPr>
        </p:nvSpPr>
        <p:spPr>
          <a:xfrm>
            <a:off x="527593" y="3663112"/>
            <a:ext cx="1330302"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the UK:</a:t>
            </a:r>
            <a:endParaRPr dirty="0"/>
          </a:p>
        </p:txBody>
      </p:sp>
      <p:sp>
        <p:nvSpPr>
          <p:cNvPr id="12" name="Shape 201"/>
          <p:cNvSpPr>
            <a:spLocks noGrp="1"/>
          </p:cNvSpPr>
          <p:nvPr>
            <p:ph type="body" sz="quarter" idx="23" hasCustomPrompt="1"/>
          </p:nvPr>
        </p:nvSpPr>
        <p:spPr>
          <a:xfrm>
            <a:off x="1733114" y="3663112"/>
            <a:ext cx="1691733" cy="415499"/>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0370 900 0100</a:t>
            </a:r>
            <a:endParaRPr dirty="0"/>
          </a:p>
        </p:txBody>
      </p:sp>
      <p:sp>
        <p:nvSpPr>
          <p:cNvPr id="13" name="Shape 201"/>
          <p:cNvSpPr>
            <a:spLocks noGrp="1"/>
          </p:cNvSpPr>
          <p:nvPr>
            <p:ph type="body" sz="quarter" idx="24" hasCustomPrompt="1"/>
          </p:nvPr>
        </p:nvSpPr>
        <p:spPr>
          <a:xfrm>
            <a:off x="3588088" y="3663112"/>
            <a:ext cx="1984929" cy="761747"/>
          </a:xfrm>
          <a:prstGeom prst="rect">
            <a:avLst/>
          </a:prstGeom>
        </p:spPr>
        <p:txBody>
          <a:bodyPr wrap="square" lIns="270000" anchor="t">
            <a:spAutoFit/>
          </a:bodyPr>
          <a:lstStyle>
            <a:lvl1pPr marL="0" indent="0" defTabSz="342900">
              <a:lnSpc>
                <a:spcPct val="150000"/>
              </a:lnSpc>
              <a:spcBef>
                <a:spcPts val="300"/>
              </a:spcBef>
              <a:buSzTx/>
              <a:buNone/>
              <a:defRPr sz="1500" b="0" baseline="0">
                <a:latin typeface="+mj-lt"/>
                <a:ea typeface="Arial"/>
                <a:cs typeface="Arial"/>
                <a:sym typeface="Arial"/>
              </a:defRPr>
            </a:lvl1pPr>
          </a:lstStyle>
          <a:p>
            <a:r>
              <a:rPr lang="en-GB" dirty="0"/>
              <a:t>From outside the UK:</a:t>
            </a:r>
            <a:endParaRPr dirty="0"/>
          </a:p>
        </p:txBody>
      </p:sp>
      <p:sp>
        <p:nvSpPr>
          <p:cNvPr id="15" name="Shape 201"/>
          <p:cNvSpPr>
            <a:spLocks noGrp="1"/>
          </p:cNvSpPr>
          <p:nvPr>
            <p:ph type="body" sz="quarter" idx="25" hasCustomPrompt="1"/>
          </p:nvPr>
        </p:nvSpPr>
        <p:spPr>
          <a:xfrm>
            <a:off x="5429622" y="3663112"/>
            <a:ext cx="1691733" cy="761747"/>
          </a:xfrm>
          <a:prstGeom prst="rect">
            <a:avLst/>
          </a:prstGeom>
        </p:spPr>
        <p:txBody>
          <a:bodyPr wrap="square" lIns="270000" anchor="t">
            <a:spAutoFit/>
          </a:bodyPr>
          <a:lstStyle>
            <a:lvl1pPr marL="0" indent="0" defTabSz="342900">
              <a:lnSpc>
                <a:spcPct val="150000"/>
              </a:lnSpc>
              <a:spcBef>
                <a:spcPts val="300"/>
              </a:spcBef>
              <a:buSzTx/>
              <a:buNone/>
              <a:defRPr sz="1500" b="1" baseline="0">
                <a:latin typeface="+mj-lt"/>
                <a:ea typeface="Arial"/>
                <a:cs typeface="Arial"/>
                <a:sym typeface="Arial"/>
              </a:defRPr>
            </a:lvl1pPr>
          </a:lstStyle>
          <a:p>
            <a:r>
              <a:rPr lang="en-GB" dirty="0"/>
              <a:t>+44 1392 885680</a:t>
            </a:r>
            <a:endParaRPr dirty="0"/>
          </a:p>
        </p:txBody>
      </p:sp>
    </p:spTree>
    <p:extLst>
      <p:ext uri="{BB962C8B-B14F-4D97-AF65-F5344CB8AC3E}">
        <p14:creationId xmlns:p14="http://schemas.microsoft.com/office/powerpoint/2010/main" val="3165637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3" name="Footer Placeholder 2"/>
          <p:cNvSpPr>
            <a:spLocks noGrp="1"/>
          </p:cNvSpPr>
          <p:nvPr>
            <p:ph type="ftr" sz="quarter" idx="10"/>
          </p:nvPr>
        </p:nvSpPr>
        <p:spPr>
          <a:solidFill>
            <a:schemeClr val="accent6"/>
          </a:solidFill>
        </p:spPr>
        <p:txBody>
          <a:bodyPr/>
          <a:lstStyle>
            <a:lvl1pPr defTabSz="219075" hangingPunct="0">
              <a:defRPr/>
            </a:lvl1pPr>
          </a:lstStyle>
          <a:p>
            <a:r>
              <a:rPr lang="en-GB" kern="0" dirty="0">
                <a:solidFill>
                  <a:srgbClr val="2A2A2A"/>
                </a:solidFill>
                <a:sym typeface="Helvetica Light"/>
              </a:rPr>
              <a:t>www.metoffice.gov.uk																									                 © Crown Copyright 2017, Met Office</a:t>
            </a:r>
          </a:p>
        </p:txBody>
      </p:sp>
    </p:spTree>
    <p:extLst>
      <p:ext uri="{BB962C8B-B14F-4D97-AF65-F5344CB8AC3E}">
        <p14:creationId xmlns:p14="http://schemas.microsoft.com/office/powerpoint/2010/main" val="38998732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3.xml><?xml version="1.0" encoding="utf-8"?>
<p:sldLayout xmlns:a="http://schemas.openxmlformats.org/drawingml/2006/main" xmlns:r="http://schemas.openxmlformats.org/officeDocument/2006/relationships" xmlns:p="http://schemas.openxmlformats.org/presentationml/2006/main" type="obj">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505318015"/>
      </p:ext>
    </p:extLst>
  </p:cSld>
  <p:clrMapOvr>
    <a:masterClrMapping/>
  </p:clrMapOvr>
  <p:transition>
    <p:wip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type="title">
  <p:cSld name="Divider">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06498" name="Rectangle 2"/>
          <p:cNvSpPr>
            <a:spLocks noGrp="1" noChangeArrowheads="1"/>
          </p:cNvSpPr>
          <p:nvPr>
            <p:ph type="ctrTitle"/>
          </p:nvPr>
        </p:nvSpPr>
        <p:spPr>
          <a:xfrm>
            <a:off x="323850" y="3574896"/>
            <a:ext cx="8591550" cy="623248"/>
          </a:xfrm>
        </p:spPr>
        <p:txBody>
          <a:bodyPr anchor="b"/>
          <a:lstStyle>
            <a:lvl1pPr>
              <a:defRPr sz="3600"/>
            </a:lvl1pPr>
          </a:lstStyle>
          <a:p>
            <a:r>
              <a:rPr lang="en-US"/>
              <a:t>Click to edit Master title style</a:t>
            </a:r>
            <a:endParaRPr lang="en-US" dirty="0"/>
          </a:p>
        </p:txBody>
      </p:sp>
      <p:sp>
        <p:nvSpPr>
          <p:cNvPr id="106499" name="Rectangle 3"/>
          <p:cNvSpPr>
            <a:spLocks noGrp="1" noChangeArrowheads="1"/>
          </p:cNvSpPr>
          <p:nvPr>
            <p:ph type="subTitle" idx="1"/>
          </p:nvPr>
        </p:nvSpPr>
        <p:spPr>
          <a:xfrm>
            <a:off x="323851" y="4233863"/>
            <a:ext cx="7896225" cy="497681"/>
          </a:xfrm>
        </p:spPr>
        <p:txBody>
          <a:bodyPr/>
          <a:lstStyle>
            <a:lvl1pPr marL="0" indent="0">
              <a:buFontTx/>
              <a:buNone/>
              <a:defRPr sz="2000"/>
            </a:lvl1pPr>
          </a:lstStyle>
          <a:p>
            <a:r>
              <a:rPr lang="en-US" dirty="0"/>
              <a:t>Section slide subtitle heading Arial 20</a:t>
            </a:r>
          </a:p>
        </p:txBody>
      </p:sp>
    </p:spTree>
    <p:extLst>
      <p:ext uri="{BB962C8B-B14F-4D97-AF65-F5344CB8AC3E}">
        <p14:creationId xmlns:p14="http://schemas.microsoft.com/office/powerpoint/2010/main" val="1580326155"/>
      </p:ext>
    </p:extLst>
  </p:cSld>
  <p:clrMapOvr>
    <a:masterClrMapping/>
  </p:clrMapOvr>
  <p:transition>
    <p:wip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8504005"/>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Main content">
    <p:bg>
      <p:bgPr>
        <a:solidFill>
          <a:schemeClr val="tx1"/>
        </a:solidFill>
        <a:effectLst/>
      </p:bgPr>
    </p:bg>
    <p:spTree>
      <p:nvGrpSpPr>
        <p:cNvPr id="1" name=""/>
        <p:cNvGrpSpPr/>
        <p:nvPr/>
      </p:nvGrpSpPr>
      <p:grpSpPr>
        <a:xfrm>
          <a:off x="0" y="0"/>
          <a:ext cx="0" cy="0"/>
          <a:chOff x="0" y="0"/>
          <a:chExt cx="0" cy="0"/>
        </a:xfrm>
      </p:grpSpPr>
      <p:pic>
        <p:nvPicPr>
          <p:cNvPr id="4" name="Picture 4" descr="MO_RGB_whitebackg.jpg"/>
          <p:cNvPicPr>
            <a:picLocks noChangeAspect="1"/>
          </p:cNvPicPr>
          <p:nvPr userDrawn="1"/>
        </p:nvPicPr>
        <p:blipFill>
          <a:blip r:embed="rId2" cstate="print"/>
          <a:srcRect/>
          <a:stretch>
            <a:fillRect/>
          </a:stretch>
        </p:blipFill>
        <p:spPr bwMode="auto">
          <a:xfrm>
            <a:off x="152400" y="100012"/>
            <a:ext cx="1595438" cy="1095375"/>
          </a:xfrm>
          <a:prstGeom prst="rect">
            <a:avLst/>
          </a:prstGeom>
          <a:noFill/>
          <a:ln w="9525">
            <a:noFill/>
            <a:miter lim="800000"/>
            <a:headEnd/>
            <a:tailEnd/>
          </a:ln>
        </p:spPr>
      </p:pic>
      <p:sp>
        <p:nvSpPr>
          <p:cNvPr id="8" name="Rectangle 2"/>
          <p:cNvSpPr>
            <a:spLocks noGrp="1" noChangeArrowheads="1"/>
          </p:cNvSpPr>
          <p:nvPr>
            <p:ph type="ctrTitle"/>
          </p:nvPr>
        </p:nvSpPr>
        <p:spPr>
          <a:xfrm>
            <a:off x="2123728" y="511807"/>
            <a:ext cx="6984776" cy="623248"/>
          </a:xfrm>
          <a:prstGeom prst="rect">
            <a:avLst/>
          </a:prstGeom>
          <a:ln>
            <a:noFill/>
          </a:ln>
        </p:spPr>
        <p:txBody>
          <a:bodyPr anchor="b"/>
          <a:lstStyle>
            <a:lvl1pPr algn="l">
              <a:defRPr sz="3600" baseline="0">
                <a:ln>
                  <a:noFill/>
                </a:ln>
                <a:solidFill>
                  <a:schemeClr val="bg2"/>
                </a:solidFill>
                <a:latin typeface="Arial"/>
                <a:cs typeface="Arial"/>
              </a:defRPr>
            </a:lvl1pPr>
          </a:lstStyle>
          <a:p>
            <a:r>
              <a:rPr lang="en-US"/>
              <a:t>Click to edit Master title style</a:t>
            </a:r>
            <a:endParaRPr lang="en-US" dirty="0"/>
          </a:p>
        </p:txBody>
      </p:sp>
      <p:sp>
        <p:nvSpPr>
          <p:cNvPr id="9" name="Rectangle 3"/>
          <p:cNvSpPr>
            <a:spLocks noGrp="1" noChangeArrowheads="1"/>
          </p:cNvSpPr>
          <p:nvPr>
            <p:ph type="subTitle" idx="1"/>
          </p:nvPr>
        </p:nvSpPr>
        <p:spPr>
          <a:xfrm>
            <a:off x="2123728" y="1155887"/>
            <a:ext cx="6984776" cy="378042"/>
          </a:xfrm>
          <a:prstGeom prst="rect">
            <a:avLst/>
          </a:prstGeom>
        </p:spPr>
        <p:txBody>
          <a:bodyPr/>
          <a:lstStyle>
            <a:lvl1pPr marL="0" indent="0" algn="l">
              <a:buFontTx/>
              <a:buNone/>
              <a:defRPr sz="2000">
                <a:solidFill>
                  <a:schemeClr val="bg2"/>
                </a:solidFill>
                <a:latin typeface="Arial"/>
                <a:cs typeface="Arial"/>
              </a:defRPr>
            </a:lvl1pPr>
          </a:lstStyle>
          <a:p>
            <a:r>
              <a:rPr lang="en-US"/>
              <a:t>Click to edit Master subtitle style</a:t>
            </a:r>
            <a:endParaRPr lang="en-US" dirty="0"/>
          </a:p>
        </p:txBody>
      </p:sp>
    </p:spTree>
    <p:extLst>
      <p:ext uri="{BB962C8B-B14F-4D97-AF65-F5344CB8AC3E}">
        <p14:creationId xmlns:p14="http://schemas.microsoft.com/office/powerpoint/2010/main" val="3892374902"/>
      </p:ext>
    </p:extLst>
  </p:cSld>
  <p:clrMapOvr>
    <a:masterClrMapping/>
  </p:clrMapOvr>
  <p:transition spd="med">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Divider option 1">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 name="Rectangle 2"/>
          <p:cNvSpPr>
            <a:spLocks noGrp="1" noChangeArrowheads="1"/>
          </p:cNvSpPr>
          <p:nvPr>
            <p:ph type="ctrTitle"/>
          </p:nvPr>
        </p:nvSpPr>
        <p:spPr>
          <a:xfrm>
            <a:off x="251520" y="3081542"/>
            <a:ext cx="6984776" cy="623248"/>
          </a:xfrm>
          <a:prstGeom prst="rect">
            <a:avLst/>
          </a:prstGeom>
          <a:ln>
            <a:noFill/>
          </a:ln>
        </p:spPr>
        <p:txBody>
          <a:bodyPr anchor="b"/>
          <a:lstStyle>
            <a:lvl1pPr algn="l">
              <a:defRPr sz="3600" baseline="0">
                <a:ln>
                  <a:noFill/>
                </a:ln>
                <a:solidFill>
                  <a:schemeClr val="tx1"/>
                </a:solidFill>
                <a:latin typeface="Arial"/>
                <a:cs typeface="Arial"/>
              </a:defRPr>
            </a:lvl1pPr>
          </a:lstStyle>
          <a:p>
            <a:r>
              <a:rPr lang="en-US"/>
              <a:t>Click to edit Master title style</a:t>
            </a:r>
            <a:endParaRPr lang="en-US" dirty="0"/>
          </a:p>
        </p:txBody>
      </p:sp>
      <p:sp>
        <p:nvSpPr>
          <p:cNvPr id="6" name="Rectangle 3"/>
          <p:cNvSpPr>
            <a:spLocks noGrp="1" noChangeArrowheads="1"/>
          </p:cNvSpPr>
          <p:nvPr>
            <p:ph type="subTitle" idx="1"/>
          </p:nvPr>
        </p:nvSpPr>
        <p:spPr>
          <a:xfrm>
            <a:off x="251520" y="3725622"/>
            <a:ext cx="6984776" cy="378042"/>
          </a:xfrm>
          <a:prstGeom prst="rect">
            <a:avLst/>
          </a:prstGeom>
        </p:spPr>
        <p:txBody>
          <a:bodyPr/>
          <a:lstStyle>
            <a:lvl1pPr marL="0" indent="0" algn="l">
              <a:buFontTx/>
              <a:buNone/>
              <a:defRPr sz="2000">
                <a:solidFill>
                  <a:schemeClr val="tx1"/>
                </a:solidFill>
                <a:latin typeface="Arial"/>
                <a:cs typeface="Arial"/>
              </a:defRPr>
            </a:lvl1pPr>
          </a:lstStyle>
          <a:p>
            <a:r>
              <a:rPr lang="en-US"/>
              <a:t>Click to edit Master subtitle style</a:t>
            </a:r>
            <a:endParaRPr lang="en-US" dirty="0"/>
          </a:p>
        </p:txBody>
      </p:sp>
    </p:spTree>
    <p:extLst>
      <p:ext uri="{BB962C8B-B14F-4D97-AF65-F5344CB8AC3E}">
        <p14:creationId xmlns:p14="http://schemas.microsoft.com/office/powerpoint/2010/main" val="288623189"/>
      </p:ext>
    </p:extLst>
  </p:cSld>
  <p:clrMapOvr>
    <a:masterClrMapping/>
  </p:clrMapOvr>
  <p:transition spd="med">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userDrawn="1">
  <p:cSld name="2_En blanco">
    <p:spTree>
      <p:nvGrpSpPr>
        <p:cNvPr id="1" name=""/>
        <p:cNvGrpSpPr/>
        <p:nvPr/>
      </p:nvGrpSpPr>
      <p:grpSpPr>
        <a:xfrm>
          <a:off x="0" y="0"/>
          <a:ext cx="0" cy="0"/>
          <a:chOff x="0" y="0"/>
          <a:chExt cx="0" cy="0"/>
        </a:xfrm>
      </p:grpSpPr>
      <p:sp>
        <p:nvSpPr>
          <p:cNvPr id="7" name="Título 1"/>
          <p:cNvSpPr>
            <a:spLocks noGrp="1"/>
          </p:cNvSpPr>
          <p:nvPr>
            <p:ph type="title" hasCustomPrompt="1"/>
          </p:nvPr>
        </p:nvSpPr>
        <p:spPr>
          <a:xfrm>
            <a:off x="2877699" y="1709233"/>
            <a:ext cx="5306068" cy="857250"/>
          </a:xfrm>
        </p:spPr>
        <p:txBody>
          <a:bodyPr lIns="0" tIns="0" rIns="0" bIns="0" anchor="t"/>
          <a:lstStyle>
            <a:lvl1pPr algn="l">
              <a:defRPr sz="1725" b="1">
                <a:solidFill>
                  <a:srgbClr val="003F87"/>
                </a:solidFill>
              </a:defRPr>
            </a:lvl1pPr>
          </a:lstStyle>
          <a:p>
            <a:r>
              <a:rPr lang="en-GB" noProof="0" dirty="0"/>
              <a:t>Title</a:t>
            </a:r>
          </a:p>
        </p:txBody>
      </p:sp>
      <p:sp>
        <p:nvSpPr>
          <p:cNvPr id="8" name="Marcador de texto 10"/>
          <p:cNvSpPr>
            <a:spLocks noGrp="1"/>
          </p:cNvSpPr>
          <p:nvPr>
            <p:ph type="body" sz="quarter" idx="11" hasCustomPrompt="1"/>
          </p:nvPr>
        </p:nvSpPr>
        <p:spPr>
          <a:xfrm>
            <a:off x="2877699" y="2703986"/>
            <a:ext cx="5326552" cy="1021381"/>
          </a:xfrm>
          <a:prstGeom prst="rect">
            <a:avLst/>
          </a:prstGeom>
        </p:spPr>
        <p:txBody>
          <a:bodyPr lIns="0" tIns="0" rIns="0" bIns="0"/>
          <a:lstStyle>
            <a:lvl1pPr marL="269081" marR="0" indent="-269081" algn="l" defTabSz="685800" rtl="0" eaLnBrk="0" fontAlgn="base" latinLnBrk="0" hangingPunct="0">
              <a:lnSpc>
                <a:spcPct val="100000"/>
              </a:lnSpc>
              <a:spcBef>
                <a:spcPct val="20000"/>
              </a:spcBef>
              <a:spcAft>
                <a:spcPct val="0"/>
              </a:spcAft>
              <a:buClrTx/>
              <a:buSzTx/>
              <a:buFont typeface="+mj-lt"/>
              <a:buAutoNum type="arabicPeriod"/>
              <a:tabLst/>
              <a:defRPr sz="1350" baseline="0">
                <a:solidFill>
                  <a:srgbClr val="003F87"/>
                </a:solidFill>
              </a:defRPr>
            </a:lvl1pPr>
            <a:lvl2pPr marL="540544" indent="-270272">
              <a:buFont typeface="+mj-lt"/>
              <a:buAutoNum type="arabicPeriod"/>
              <a:defRPr sz="1350">
                <a:latin typeface="Verdana"/>
                <a:cs typeface="Verdana"/>
              </a:defRPr>
            </a:lvl2pPr>
            <a:lvl3pPr marL="803672" indent="-263129">
              <a:buFont typeface="+mj-lt"/>
              <a:buAutoNum type="arabicPeriod"/>
              <a:defRPr sz="1350">
                <a:latin typeface="Verdana"/>
                <a:cs typeface="Verdana"/>
              </a:defRPr>
            </a:lvl3pPr>
            <a:lvl4pPr marL="1073944" indent="-270272">
              <a:buFont typeface="+mj-lt"/>
              <a:buAutoNum type="arabicPeriod"/>
              <a:defRPr sz="1350">
                <a:latin typeface="Verdana"/>
                <a:cs typeface="Verdana"/>
              </a:defRPr>
            </a:lvl4pPr>
            <a:lvl5pPr marL="1344216" indent="-270272">
              <a:buFont typeface="+mj-lt"/>
              <a:buAutoNum type="arabicPeriod"/>
              <a:defRPr sz="1350">
                <a:latin typeface="Verdana"/>
                <a:cs typeface="Verdana"/>
              </a:defRPr>
            </a:lvl5pPr>
            <a:lvl6pPr marL="1614488" indent="-270272">
              <a:buFont typeface="+mj-lt"/>
              <a:buAutoNum type="arabicPeriod"/>
              <a:defRPr sz="1350">
                <a:latin typeface="Verdana"/>
                <a:cs typeface="Verdana"/>
              </a:defRPr>
            </a:lvl6pPr>
            <a:lvl7pPr marL="1884760" indent="-270272">
              <a:buFont typeface="+mj-lt"/>
              <a:buAutoNum type="arabicPeriod"/>
              <a:defRPr sz="1350">
                <a:latin typeface="Verdana"/>
              </a:defRPr>
            </a:lvl7pPr>
            <a:lvl8pPr marL="2155031" indent="-270272">
              <a:buFont typeface="+mj-lt"/>
              <a:buAutoNum type="arabicPeriod"/>
              <a:defRPr sz="1350">
                <a:latin typeface="Verdana"/>
              </a:defRPr>
            </a:lvl8pPr>
            <a:lvl9pPr marL="2418160" indent="-263129">
              <a:buFont typeface="+mj-lt"/>
              <a:buAutoNum type="arabicPeriod"/>
              <a:defRPr sz="1350">
                <a:latin typeface="Verdana"/>
              </a:defRPr>
            </a:lvl9pPr>
          </a:lstStyle>
          <a:p>
            <a:pPr lvl="0"/>
            <a:r>
              <a:rPr lang="en-GB" noProof="0" dirty="0"/>
              <a:t>Click here to modify the style and pattern</a:t>
            </a:r>
          </a:p>
        </p:txBody>
      </p:sp>
      <p:sp>
        <p:nvSpPr>
          <p:cNvPr id="9" name="Slide Number Placeholder 2"/>
          <p:cNvSpPr>
            <a:spLocks noGrp="1"/>
          </p:cNvSpPr>
          <p:nvPr>
            <p:ph type="sldNum" sz="quarter" idx="12"/>
          </p:nvPr>
        </p:nvSpPr>
        <p:spPr/>
        <p:txBody>
          <a:bodyPr/>
          <a:lstStyle>
            <a:lvl1pPr>
              <a:defRPr/>
            </a:lvl1pPr>
          </a:lstStyle>
          <a:p>
            <a:pPr defTabSz="685800" fontAlgn="base">
              <a:spcBef>
                <a:spcPct val="0"/>
              </a:spcBef>
              <a:spcAft>
                <a:spcPct val="0"/>
              </a:spcAft>
              <a:defRPr/>
            </a:pPr>
            <a:fld id="{9962A885-FEF7-4609-AB26-98E97C3357ED}" type="slidenum">
              <a:rPr lang="en-GB" altLang="es-ES" smtClean="0">
                <a:latin typeface="Arial" charset="0"/>
                <a:ea typeface="MS PGothic" pitchFamily="34" charset="-128"/>
              </a:rPr>
              <a:pPr defTabSz="685800" fontAlgn="base">
                <a:spcBef>
                  <a:spcPct val="0"/>
                </a:spcBef>
                <a:spcAft>
                  <a:spcPct val="0"/>
                </a:spcAft>
                <a:defRPr/>
              </a:pPr>
              <a:t>‹#›</a:t>
            </a:fld>
            <a:endParaRPr lang="en-GB" altLang="es-ES">
              <a:latin typeface="Arial" charset="0"/>
              <a:ea typeface="MS PGothic" pitchFamily="34" charset="-128"/>
            </a:endParaRPr>
          </a:p>
        </p:txBody>
      </p:sp>
      <p:sp>
        <p:nvSpPr>
          <p:cNvPr id="10" name="Rectangle 9"/>
          <p:cNvSpPr/>
          <p:nvPr userDrawn="1"/>
        </p:nvSpPr>
        <p:spPr>
          <a:xfrm>
            <a:off x="0" y="0"/>
            <a:ext cx="9144000" cy="1004637"/>
          </a:xfrm>
          <a:prstGeom prst="rect">
            <a:avLst/>
          </a:prstGeom>
          <a:solidFill>
            <a:srgbClr val="000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685800" rtl="0" eaLnBrk="0" fontAlgn="base" latinLnBrk="0" hangingPunct="0">
              <a:lnSpc>
                <a:spcPct val="100000"/>
              </a:lnSpc>
              <a:spcBef>
                <a:spcPct val="0"/>
              </a:spcBef>
              <a:spcAft>
                <a:spcPct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a:ea typeface="+mn-ea"/>
              <a:cs typeface="+mn-cs"/>
            </a:endParaRPr>
          </a:p>
        </p:txBody>
      </p:sp>
      <p:pic>
        <p:nvPicPr>
          <p:cNvPr id="12" name="Picture 4" descr="C:\PROGETTI\EOALERT\templates\pictures\flag_yellow_high.jpg"/>
          <p:cNvPicPr>
            <a:picLocks noChangeAspect="1" noChangeArrowheads="1"/>
          </p:cNvPicPr>
          <p:nvPr userDrawn="1"/>
        </p:nvPicPr>
        <p:blipFill>
          <a:blip r:embed="rId2"/>
          <a:srcRect/>
          <a:stretch>
            <a:fillRect/>
          </a:stretch>
        </p:blipFill>
        <p:spPr bwMode="auto">
          <a:xfrm>
            <a:off x="117809" y="4623636"/>
            <a:ext cx="640409" cy="427120"/>
          </a:xfrm>
          <a:prstGeom prst="rect">
            <a:avLst/>
          </a:prstGeom>
          <a:noFill/>
        </p:spPr>
      </p:pic>
      <p:pic>
        <p:nvPicPr>
          <p:cNvPr id="13" name="Picture 12">
            <a:extLst>
              <a:ext uri="{FF2B5EF4-FFF2-40B4-BE49-F238E27FC236}">
                <a16:creationId xmlns:a16="http://schemas.microsoft.com/office/drawing/2014/main" id="{0EDE55DE-6A11-4165-B360-B9369796ABE6}"/>
              </a:ext>
            </a:extLst>
          </p:cNvPr>
          <p:cNvPicPr>
            <a:picLocks noChangeAspect="1"/>
          </p:cNvPicPr>
          <p:nvPr userDrawn="1"/>
        </p:nvPicPr>
        <p:blipFill>
          <a:blip r:embed="rId3"/>
          <a:stretch>
            <a:fillRect/>
          </a:stretch>
        </p:blipFill>
        <p:spPr>
          <a:xfrm>
            <a:off x="117810" y="148351"/>
            <a:ext cx="1212302" cy="700651"/>
          </a:xfrm>
          <a:prstGeom prst="rect">
            <a:avLst/>
          </a:prstGeom>
        </p:spPr>
      </p:pic>
    </p:spTree>
    <p:extLst>
      <p:ext uri="{BB962C8B-B14F-4D97-AF65-F5344CB8AC3E}">
        <p14:creationId xmlns:p14="http://schemas.microsoft.com/office/powerpoint/2010/main" val="3870781157"/>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showMasterSp="0" type="blank">
  <p:cSld name="Content - really blank">
    <p:spTree>
      <p:nvGrpSpPr>
        <p:cNvPr id="1" name=""/>
        <p:cNvGrpSpPr/>
        <p:nvPr/>
      </p:nvGrpSpPr>
      <p:grpSpPr>
        <a:xfrm>
          <a:off x="0" y="0"/>
          <a:ext cx="0" cy="0"/>
          <a:chOff x="0" y="0"/>
          <a:chExt cx="0" cy="0"/>
        </a:xfrm>
      </p:grpSpPr>
      <p:sp>
        <p:nvSpPr>
          <p:cNvPr id="2" name="Rectangle 1"/>
          <p:cNvSpPr/>
          <p:nvPr userDrawn="1"/>
        </p:nvSpPr>
        <p:spPr>
          <a:xfrm>
            <a:off x="0" y="4735774"/>
            <a:ext cx="9144000" cy="407727"/>
          </a:xfrm>
          <a:prstGeom prst="rect">
            <a:avLst/>
          </a:prstGeom>
          <a:solidFill>
            <a:schemeClr val="bg2"/>
          </a:solidFill>
          <a:ln>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3990300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 preserve="1">
  <p:cSld name="1_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5" name="Rectangle 4"/>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7"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pic>
        <p:nvPicPr>
          <p:cNvPr id="9"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328486991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showMasterSp="0" type="title">
  <p:cSld name="Title slide - option 4">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1"/>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892" indent="0" algn="ctr">
              <a:buNone/>
              <a:defRPr sz="1500"/>
            </a:lvl2pPr>
            <a:lvl3pPr marL="685783" indent="0" algn="ctr">
              <a:buNone/>
              <a:defRPr sz="1350"/>
            </a:lvl3pPr>
            <a:lvl4pPr marL="1028675" indent="0" algn="ctr">
              <a:buNone/>
              <a:defRPr sz="1200"/>
            </a:lvl4pPr>
            <a:lvl5pPr marL="1371566" indent="0" algn="ctr">
              <a:buNone/>
              <a:defRPr sz="1200"/>
            </a:lvl5pPr>
            <a:lvl6pPr marL="1714457" indent="0" algn="ctr">
              <a:buNone/>
              <a:defRPr sz="1200"/>
            </a:lvl6pPr>
            <a:lvl7pPr marL="2057348" indent="0" algn="ctr">
              <a:buNone/>
              <a:defRPr sz="1200"/>
            </a:lvl7pPr>
            <a:lvl8pPr marL="2400240" indent="0" algn="ctr">
              <a:buNone/>
              <a:defRPr sz="1200"/>
            </a:lvl8pPr>
            <a:lvl9pPr marL="2743132" indent="0" algn="ctr">
              <a:buNone/>
              <a:defRPr sz="1200"/>
            </a:lvl9pPr>
          </a:lstStyle>
          <a:p>
            <a:r>
              <a:rPr lang="en-US"/>
              <a:t>Click to edit Master subtitle style</a:t>
            </a:r>
            <a:endParaRPr lang="en-US" dirty="0"/>
          </a:p>
        </p:txBody>
      </p:sp>
      <p:sp>
        <p:nvSpPr>
          <p:cNvPr id="5" name="Rectangle 4"/>
          <p:cNvSpPr/>
          <p:nvPr userDrawn="1"/>
        </p:nvSpPr>
        <p:spPr>
          <a:xfrm>
            <a:off x="4217158" y="4735774"/>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39">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6" name="Rectangle 5"/>
          <p:cNvSpPr/>
          <p:nvPr userDrawn="1"/>
        </p:nvSpPr>
        <p:spPr>
          <a:xfrm>
            <a:off x="0" y="4735774"/>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39">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Tree>
    <p:extLst>
      <p:ext uri="{BB962C8B-B14F-4D97-AF65-F5344CB8AC3E}">
        <p14:creationId xmlns:p14="http://schemas.microsoft.com/office/powerpoint/2010/main" val="1240582446"/>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obj">
  <p:cSld name="Table of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496255527"/>
      </p:ext>
    </p:extLst>
  </p:cSld>
  <p:clrMapOvr>
    <a:masterClrMapping/>
  </p:clrMapOvr>
  <p:transition>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le slide - option 5">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rgbClr val="2A2A2A"/>
                </a:solidFill>
                <a:effectLst/>
                <a:uLnTx/>
                <a:uFillTx/>
                <a:latin typeface="Arial"/>
                <a:cs typeface="Arial"/>
                <a:sym typeface="Arial"/>
              </a:rPr>
              <a:t>Working together </a:t>
            </a:r>
            <a:br>
              <a:rPr kumimoji="0" sz="800" b="0" i="0" u="none" strike="noStrike" kern="0" cap="none" spc="0" normalizeH="0" baseline="0" noProof="0" dirty="0">
                <a:ln>
                  <a:noFill/>
                </a:ln>
                <a:solidFill>
                  <a:srgbClr val="2A2A2A"/>
                </a:solidFill>
                <a:effectLst/>
                <a:uLnTx/>
                <a:uFillTx/>
                <a:latin typeface="Arial"/>
                <a:cs typeface="Arial"/>
                <a:sym typeface="Arial"/>
              </a:rPr>
            </a:br>
            <a:r>
              <a:rPr kumimoji="0" sz="800" b="0" i="0" u="none" strike="noStrike" kern="0" cap="none" spc="0" normalizeH="0" baseline="0" noProof="0" dirty="0">
                <a:ln>
                  <a:noFill/>
                </a:ln>
                <a:solidFill>
                  <a:srgbClr val="2A2A2A"/>
                </a:solidFill>
                <a:effectLst/>
                <a:uLnTx/>
                <a:uFillTx/>
                <a:latin typeface="Arial"/>
                <a:cs typeface="Arial"/>
                <a:sym typeface="Arial"/>
              </a:rPr>
              <a:t>(enter working relationship)</a:t>
            </a: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Tree>
    <p:extLst>
      <p:ext uri="{BB962C8B-B14F-4D97-AF65-F5344CB8AC3E}">
        <p14:creationId xmlns:p14="http://schemas.microsoft.com/office/powerpoint/2010/main" val="2319979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Title slide - option 5">
    <p:spTree>
      <p:nvGrpSpPr>
        <p:cNvPr id="1" name=""/>
        <p:cNvGrpSpPr/>
        <p:nvPr/>
      </p:nvGrpSpPr>
      <p:grpSpPr>
        <a:xfrm>
          <a:off x="0" y="0"/>
          <a:ext cx="0" cy="0"/>
          <a:chOff x="0" y="0"/>
          <a:chExt cx="0" cy="0"/>
        </a:xfrm>
      </p:grpSpPr>
      <p:sp>
        <p:nvSpPr>
          <p:cNvPr id="15" name="Shape 48"/>
          <p:cNvSpPr/>
          <p:nvPr userDrawn="1"/>
        </p:nvSpPr>
        <p:spPr>
          <a:xfrm>
            <a:off x="-1" y="-6009"/>
            <a:ext cx="9144002" cy="687642"/>
          </a:xfrm>
          <a:prstGeom prst="rect">
            <a:avLst/>
          </a:prstGeom>
          <a:blipFill>
            <a:blip r:embed="rId2" cstate="print"/>
          </a:blipFill>
          <a:ln w="12700">
            <a:miter lim="400000"/>
          </a:ln>
          <a:extLst>
            <a:ext uri="{C572A759-6A51-4108-AA02-DFA0A04FC94B}">
              <ma14:wrappingTextBoxFlag xmlns="" xmlns:ma14="http://schemas.microsoft.com/office/mac/drawingml/2011/main" val="1"/>
            </a:ext>
          </a:extLst>
        </p:spPr>
        <p:txBody>
          <a:bodyPr lIns="26789" tIns="26789" rIns="26789" bIns="26789" anchor="ctr"/>
          <a:lstStyle>
            <a:lvl1pPr>
              <a:defRPr sz="3200">
                <a:solidFill>
                  <a:srgbClr val="FFFFFF"/>
                </a:solidFill>
              </a:defRPr>
            </a:lvl1pPr>
          </a:lstStyle>
          <a:p>
            <a:pPr marL="0" marR="0" lvl="0" indent="0" algn="ctr" defTabSz="219075" rtl="0" eaLnBrk="1" fontAlgn="auto" latinLnBrk="0" hangingPunct="0">
              <a:lnSpc>
                <a:spcPct val="100000"/>
              </a:lnSpc>
              <a:spcBef>
                <a:spcPts val="0"/>
              </a:spcBef>
              <a:spcAft>
                <a:spcPts val="0"/>
              </a:spcAft>
              <a:buClrTx/>
              <a:buSzTx/>
              <a:buFontTx/>
              <a:buNone/>
              <a:tabLst/>
              <a:defRPr/>
            </a:pPr>
            <a:r>
              <a:rPr kumimoji="0" sz="1200" b="0" i="0" u="none" strike="noStrike" kern="0" cap="none" spc="0" normalizeH="0" baseline="0" noProof="0" dirty="0">
                <a:ln>
                  <a:noFill/>
                </a:ln>
                <a:solidFill>
                  <a:srgbClr val="FFFFFF"/>
                </a:solidFill>
                <a:effectLst/>
                <a:uLnTx/>
                <a:uFillTx/>
                <a:latin typeface="Arial"/>
                <a:sym typeface="Helvetica Light"/>
              </a:rPr>
              <a:t>  </a:t>
            </a:r>
          </a:p>
        </p:txBody>
      </p:sp>
      <p:sp>
        <p:nvSpPr>
          <p:cNvPr id="2" name="Title 1"/>
          <p:cNvSpPr>
            <a:spLocks noGrp="1"/>
          </p:cNvSpPr>
          <p:nvPr>
            <p:ph type="ctrTitle"/>
          </p:nvPr>
        </p:nvSpPr>
        <p:spPr>
          <a:xfrm>
            <a:off x="252000" y="698400"/>
            <a:ext cx="8640000" cy="1157696"/>
          </a:xfrm>
        </p:spPr>
        <p:txBody>
          <a:bodyPr anchor="b">
            <a:normAutofit/>
          </a:bodyPr>
          <a:lstStyle>
            <a:lvl1pPr algn="l">
              <a:defRPr sz="3600">
                <a:solidFill>
                  <a:schemeClr val="tx1"/>
                </a:solidFill>
              </a:defRPr>
            </a:lvl1pPr>
          </a:lstStyle>
          <a:p>
            <a:r>
              <a:rPr lang="en-US"/>
              <a:t>Click to edit Master title style</a:t>
            </a:r>
            <a:endParaRPr lang="en-US" dirty="0"/>
          </a:p>
        </p:txBody>
      </p:sp>
      <p:sp>
        <p:nvSpPr>
          <p:cNvPr id="3" name="Subtitle 2"/>
          <p:cNvSpPr>
            <a:spLocks noGrp="1"/>
          </p:cNvSpPr>
          <p:nvPr>
            <p:ph type="subTitle" idx="1"/>
          </p:nvPr>
        </p:nvSpPr>
        <p:spPr>
          <a:xfrm>
            <a:off x="252000" y="2129051"/>
            <a:ext cx="8640000" cy="1814299"/>
          </a:xfrm>
        </p:spPr>
        <p:txBody>
          <a:bodyPr/>
          <a:lstStyle>
            <a:lvl1pPr marL="0" indent="0" algn="l">
              <a:buNone/>
              <a:defRPr sz="1800">
                <a:solidFill>
                  <a:schemeClr val="tx1"/>
                </a:solidFill>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Shape 64"/>
          <p:cNvSpPr/>
          <p:nvPr userDrawn="1"/>
        </p:nvSpPr>
        <p:spPr>
          <a:xfrm flipV="1">
            <a:off x="2141935"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6" name="Shape 69"/>
          <p:cNvSpPr>
            <a:spLocks noGrp="1"/>
          </p:cNvSpPr>
          <p:nvPr>
            <p:ph type="pic" sz="quarter" idx="13"/>
          </p:nvPr>
        </p:nvSpPr>
        <p:spPr>
          <a:xfrm>
            <a:off x="2227171" y="204551"/>
            <a:ext cx="1176126" cy="270000"/>
          </a:xfrm>
          <a:prstGeom prst="rect">
            <a:avLst/>
          </a:prstGeom>
          <a:noFill/>
          <a:ln>
            <a:noFill/>
          </a:ln>
        </p:spPr>
        <p:txBody>
          <a:bodyPr wrap="square" lIns="68579" tIns="34289" rIns="68579" bIns="34289" anchor="t">
            <a:noAutofit/>
          </a:bodyPr>
          <a:lstStyle>
            <a:lvl1pPr marL="0" indent="0">
              <a:buNone/>
              <a:defRPr sz="800">
                <a:latin typeface="+mn-lt"/>
              </a:defRPr>
            </a:lvl1pPr>
          </a:lstStyle>
          <a:p>
            <a:r>
              <a:rPr lang="en-US"/>
              <a:t>Click icon to add picture</a:t>
            </a:r>
            <a:endParaRPr lang="en-GB" dirty="0"/>
          </a:p>
        </p:txBody>
      </p:sp>
      <p:sp>
        <p:nvSpPr>
          <p:cNvPr id="7" name="Shape 70"/>
          <p:cNvSpPr>
            <a:spLocks noGrp="1"/>
          </p:cNvSpPr>
          <p:nvPr>
            <p:ph type="pic" sz="quarter" idx="14"/>
          </p:nvPr>
        </p:nvSpPr>
        <p:spPr>
          <a:xfrm>
            <a:off x="3577935"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8" name="Shape 71"/>
          <p:cNvSpPr>
            <a:spLocks noGrp="1"/>
          </p:cNvSpPr>
          <p:nvPr>
            <p:ph type="pic" sz="quarter" idx="15"/>
          </p:nvPr>
        </p:nvSpPr>
        <p:spPr>
          <a:xfrm>
            <a:off x="4928103"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9" name="Shape 64"/>
          <p:cNvSpPr/>
          <p:nvPr userDrawn="1"/>
        </p:nvSpPr>
        <p:spPr>
          <a:xfrm flipV="1">
            <a:off x="3490913"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0" name="Shape 64"/>
          <p:cNvSpPr/>
          <p:nvPr userDrawn="1"/>
        </p:nvSpPr>
        <p:spPr>
          <a:xfrm flipV="1">
            <a:off x="4842272"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1" name="Shape 64"/>
          <p:cNvSpPr/>
          <p:nvPr userDrawn="1"/>
        </p:nvSpPr>
        <p:spPr>
          <a:xfrm flipV="1">
            <a:off x="6192441" y="135000"/>
            <a:ext cx="0" cy="405000"/>
          </a:xfrm>
          <a:prstGeom prst="line">
            <a:avLst/>
          </a:prstGeom>
          <a:ln>
            <a:solidFill>
              <a:schemeClr val="bg2"/>
            </a:solidFill>
          </a:ln>
        </p:spPr>
        <p:style>
          <a:lnRef idx="1">
            <a:schemeClr val="dk1"/>
          </a:lnRef>
          <a:fillRef idx="0">
            <a:schemeClr val="dk1"/>
          </a:fillRef>
          <a:effectRef idx="0">
            <a:schemeClr val="dk1"/>
          </a:effectRef>
          <a:fontRef idx="minor">
            <a:schemeClr val="tx1"/>
          </a:fontRef>
        </p:style>
        <p:txBody>
          <a:bodyPr lIns="26789" tIns="26789" rIns="26789" bIns="26789" anchor="ctr"/>
          <a:lstStyle/>
          <a:p>
            <a:pPr marL="0" marR="0" lvl="0" indent="0" algn="ctr" defTabSz="219075" rtl="0" eaLnBrk="1" fontAlgn="auto" latinLnBrk="0" hangingPunct="0">
              <a:lnSpc>
                <a:spcPct val="100000"/>
              </a:lnSpc>
              <a:spcBef>
                <a:spcPts val="0"/>
              </a:spcBef>
              <a:spcAft>
                <a:spcPts val="0"/>
              </a:spcAft>
              <a:buClrTx/>
              <a:buSzTx/>
              <a:buFontTx/>
              <a:buNone/>
              <a:tabLst/>
              <a:defRPr sz="3200"/>
            </a:pPr>
            <a:endParaRPr kumimoji="0" sz="1200" b="0" i="0" u="none" strike="noStrike" kern="0" cap="none" spc="0" normalizeH="0" baseline="0" noProof="0" dirty="0">
              <a:ln>
                <a:noFill/>
              </a:ln>
              <a:solidFill>
                <a:srgbClr val="2A2A2A"/>
              </a:solidFill>
              <a:effectLst/>
              <a:uLnTx/>
              <a:uFillTx/>
              <a:latin typeface="Arial"/>
              <a:sym typeface="Helvetica Light"/>
            </a:endParaRPr>
          </a:p>
        </p:txBody>
      </p:sp>
      <p:sp>
        <p:nvSpPr>
          <p:cNvPr id="12" name="Shape 71"/>
          <p:cNvSpPr>
            <a:spLocks noGrp="1"/>
          </p:cNvSpPr>
          <p:nvPr>
            <p:ph type="pic" sz="quarter" idx="17"/>
          </p:nvPr>
        </p:nvSpPr>
        <p:spPr>
          <a:xfrm>
            <a:off x="6273702" y="204551"/>
            <a:ext cx="1176127" cy="270000"/>
          </a:xfrm>
          <a:prstGeom prst="rect">
            <a:avLst/>
          </a:prstGeom>
          <a:noFill/>
          <a:ln>
            <a:noFill/>
          </a:ln>
        </p:spPr>
        <p:txBody>
          <a:bodyPr lIns="68579" tIns="34289" rIns="68579" bIns="34289" anchor="t">
            <a:noAutofit/>
          </a:bodyPr>
          <a:lstStyle>
            <a:lvl1pPr marL="0" indent="0">
              <a:buNone/>
              <a:defRPr sz="800"/>
            </a:lvl1pPr>
          </a:lstStyle>
          <a:p>
            <a:r>
              <a:rPr lang="en-US"/>
              <a:t>Click icon to add picture</a:t>
            </a:r>
            <a:endParaRPr dirty="0"/>
          </a:p>
        </p:txBody>
      </p:sp>
      <p:sp>
        <p:nvSpPr>
          <p:cNvPr id="13" name="Rectangle 12"/>
          <p:cNvSpPr/>
          <p:nvPr userDrawn="1"/>
        </p:nvSpPr>
        <p:spPr>
          <a:xfrm>
            <a:off x="0" y="4735773"/>
            <a:ext cx="9144000"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www.metoffice.gov.uk</a:t>
            </a:r>
            <a:r>
              <a:rPr lang="fr-BE" sz="800" dirty="0">
                <a:solidFill>
                  <a:schemeClr val="bg2"/>
                </a:solidFill>
              </a:rPr>
              <a:t>	</a:t>
            </a:r>
            <a:endParaRPr lang="en-GB" sz="800" dirty="0">
              <a:solidFill>
                <a:schemeClr val="bg2"/>
              </a:solidFill>
            </a:endParaRPr>
          </a:p>
        </p:txBody>
      </p:sp>
      <p:sp>
        <p:nvSpPr>
          <p:cNvPr id="14" name="Rectangle 13"/>
          <p:cNvSpPr/>
          <p:nvPr userDrawn="1"/>
        </p:nvSpPr>
        <p:spPr>
          <a:xfrm>
            <a:off x="4217158" y="4735773"/>
            <a:ext cx="4926842" cy="407727"/>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r" defTabSz="450850">
              <a:tabLst/>
            </a:pPr>
            <a:r>
              <a:rPr lang="fr-BE" sz="800" dirty="0">
                <a:solidFill>
                  <a:schemeClr val="tx1"/>
                </a:solidFill>
              </a:rPr>
              <a:t>© Crown Copyright</a:t>
            </a:r>
            <a:r>
              <a:rPr lang="fr-BE" sz="800" baseline="0" dirty="0">
                <a:solidFill>
                  <a:schemeClr val="tx1"/>
                </a:solidFill>
              </a:rPr>
              <a:t> 2018, Met Office</a:t>
            </a:r>
            <a:endParaRPr lang="en-GB" sz="800" dirty="0">
              <a:solidFill>
                <a:schemeClr val="tx1"/>
              </a:solidFill>
            </a:endParaRPr>
          </a:p>
        </p:txBody>
      </p:sp>
      <p:sp>
        <p:nvSpPr>
          <p:cNvPr id="5" name="Shape 68"/>
          <p:cNvSpPr/>
          <p:nvPr userDrawn="1"/>
        </p:nvSpPr>
        <p:spPr>
          <a:xfrm>
            <a:off x="7531089" y="204551"/>
            <a:ext cx="1360911" cy="270000"/>
          </a:xfrm>
          <a:prstGeom prst="rect">
            <a:avLst/>
          </a:prstGeom>
          <a:ln w="12700">
            <a:miter lim="400000"/>
          </a:ln>
          <a:extLst>
            <a:ext uri="{C572A759-6A51-4108-AA02-DFA0A04FC94B}">
              <ma14:wrappingTextBoxFlag xmlns="" xmlns:ma14="http://schemas.microsoft.com/office/mac/drawingml/2011/main" val="1"/>
            </a:ext>
          </a:extLst>
        </p:spPr>
        <p:txBody>
          <a:bodyPr lIns="26789" tIns="26789" rIns="26789" bIns="26789"/>
          <a:lstStyle/>
          <a:p>
            <a:pPr marL="0" marR="0" lvl="0" indent="0" algn="l" defTabSz="342900" rtl="0" eaLnBrk="1" fontAlgn="auto" latinLnBrk="0" hangingPunct="0">
              <a:lnSpc>
                <a:spcPct val="90000"/>
              </a:lnSpc>
              <a:spcBef>
                <a:spcPts val="300"/>
              </a:spcBef>
              <a:spcAft>
                <a:spcPts val="0"/>
              </a:spcAft>
              <a:buClrTx/>
              <a:buSzTx/>
              <a:buFontTx/>
              <a:buNone/>
              <a:tabLst/>
              <a:defRPr sz="2100">
                <a:solidFill>
                  <a:srgbClr val="2A2A2A"/>
                </a:solidFill>
                <a:latin typeface="Arial"/>
                <a:ea typeface="Arial"/>
                <a:cs typeface="Arial"/>
                <a:sym typeface="Arial"/>
              </a:defRPr>
            </a:pPr>
            <a:r>
              <a:rPr kumimoji="0" sz="800" b="0" i="0" u="none" strike="noStrike" kern="0" cap="none" spc="0" normalizeH="0" baseline="0" noProof="0" dirty="0">
                <a:ln>
                  <a:noFill/>
                </a:ln>
                <a:solidFill>
                  <a:schemeClr val="accent6"/>
                </a:solidFill>
                <a:effectLst/>
                <a:uLnTx/>
                <a:uFillTx/>
                <a:latin typeface="Arial"/>
                <a:cs typeface="Arial"/>
                <a:sym typeface="Arial"/>
              </a:rPr>
              <a:t>Working together </a:t>
            </a:r>
            <a:br>
              <a:rPr kumimoji="0" sz="800" b="0" i="0" u="none" strike="noStrike" kern="0" cap="none" spc="0" normalizeH="0" baseline="0" noProof="0" dirty="0">
                <a:ln>
                  <a:noFill/>
                </a:ln>
                <a:solidFill>
                  <a:schemeClr val="accent6"/>
                </a:solidFill>
                <a:effectLst/>
                <a:uLnTx/>
                <a:uFillTx/>
                <a:latin typeface="Arial"/>
                <a:cs typeface="Arial"/>
                <a:sym typeface="Arial"/>
              </a:rPr>
            </a:br>
            <a:r>
              <a:rPr kumimoji="0" sz="800" b="0" i="0" u="none" strike="noStrike" kern="0" cap="none" spc="0" normalizeH="0" baseline="0" noProof="0" dirty="0">
                <a:ln>
                  <a:noFill/>
                </a:ln>
                <a:solidFill>
                  <a:schemeClr val="accent6"/>
                </a:solidFill>
                <a:effectLst/>
                <a:uLnTx/>
                <a:uFillTx/>
                <a:latin typeface="Arial"/>
                <a:cs typeface="Arial"/>
                <a:sym typeface="Arial"/>
              </a:rPr>
              <a:t>(enter working relationship)</a:t>
            </a:r>
          </a:p>
        </p:txBody>
      </p:sp>
      <p:pic>
        <p:nvPicPr>
          <p:cNvPr id="18" name="MO_MASTER_for_dark_backg_RBG.png"/>
          <p:cNvPicPr>
            <a:picLocks noChangeAspect="1"/>
          </p:cNvPicPr>
          <p:nvPr userDrawn="1"/>
        </p:nvPicPr>
        <p:blipFill>
          <a:blip r:embed="rId3" cstate="print"/>
          <a:stretch>
            <a:fillRect/>
          </a:stretch>
        </p:blipFill>
        <p:spPr>
          <a:xfrm>
            <a:off x="183600" y="54000"/>
            <a:ext cx="1803780" cy="565650"/>
          </a:xfrm>
          <a:prstGeom prst="rect">
            <a:avLst/>
          </a:prstGeom>
          <a:ln w="12700">
            <a:miter lim="400000"/>
          </a:ln>
        </p:spPr>
      </p:pic>
    </p:spTree>
    <p:extLst>
      <p:ext uri="{BB962C8B-B14F-4D97-AF65-F5344CB8AC3E}">
        <p14:creationId xmlns:p14="http://schemas.microsoft.com/office/powerpoint/2010/main" val="20472086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Content - 1 column">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itle 3"/>
          <p:cNvSpPr>
            <a:spLocks noGrp="1"/>
          </p:cNvSpPr>
          <p:nvPr>
            <p:ph type="title"/>
          </p:nvPr>
        </p:nvSpPr>
        <p:spPr/>
        <p:txBody>
          <a:bodyPr/>
          <a:lstStyle/>
          <a:p>
            <a:r>
              <a:rPr lang="en-US"/>
              <a:t>Click to edit Master title style</a:t>
            </a:r>
            <a:endParaRPr lang="en-GB"/>
          </a:p>
        </p:txBody>
      </p:sp>
      <p:sp>
        <p:nvSpPr>
          <p:cNvPr id="11" name="Slide Number Placeholder 10"/>
          <p:cNvSpPr>
            <a:spLocks noGrp="1"/>
          </p:cNvSpPr>
          <p:nvPr>
            <p:ph type="sldNum" sz="quarter" idx="10"/>
          </p:nvPr>
        </p:nvSpPr>
        <p:spPr/>
        <p:txBody>
          <a:body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10126256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slideLayout" Target="../slideLayouts/slideLayout42.xml"/><Relationship Id="rId26" Type="http://schemas.openxmlformats.org/officeDocument/2006/relationships/slideLayout" Target="../slideLayouts/slideLayout50.xml"/><Relationship Id="rId3" Type="http://schemas.openxmlformats.org/officeDocument/2006/relationships/slideLayout" Target="../slideLayouts/slideLayout27.xml"/><Relationship Id="rId21" Type="http://schemas.openxmlformats.org/officeDocument/2006/relationships/slideLayout" Target="../slideLayouts/slideLayout45.xml"/><Relationship Id="rId34" Type="http://schemas.openxmlformats.org/officeDocument/2006/relationships/theme" Target="../theme/theme2.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5" Type="http://schemas.openxmlformats.org/officeDocument/2006/relationships/slideLayout" Target="../slideLayouts/slideLayout49.xml"/><Relationship Id="rId33" Type="http://schemas.openxmlformats.org/officeDocument/2006/relationships/slideLayout" Target="../slideLayouts/slideLayout57.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20" Type="http://schemas.openxmlformats.org/officeDocument/2006/relationships/slideLayout" Target="../slideLayouts/slideLayout44.xml"/><Relationship Id="rId29" Type="http://schemas.openxmlformats.org/officeDocument/2006/relationships/slideLayout" Target="../slideLayouts/slideLayout53.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24" Type="http://schemas.openxmlformats.org/officeDocument/2006/relationships/slideLayout" Target="../slideLayouts/slideLayout48.xml"/><Relationship Id="rId32" Type="http://schemas.openxmlformats.org/officeDocument/2006/relationships/slideLayout" Target="../slideLayouts/slideLayout56.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23" Type="http://schemas.openxmlformats.org/officeDocument/2006/relationships/slideLayout" Target="../slideLayouts/slideLayout47.xml"/><Relationship Id="rId28" Type="http://schemas.openxmlformats.org/officeDocument/2006/relationships/slideLayout" Target="../slideLayouts/slideLayout52.xml"/><Relationship Id="rId10" Type="http://schemas.openxmlformats.org/officeDocument/2006/relationships/slideLayout" Target="../slideLayouts/slideLayout34.xml"/><Relationship Id="rId19" Type="http://schemas.openxmlformats.org/officeDocument/2006/relationships/slideLayout" Target="../slideLayouts/slideLayout43.xml"/><Relationship Id="rId31" Type="http://schemas.openxmlformats.org/officeDocument/2006/relationships/slideLayout" Target="../slideLayouts/slideLayout55.xml"/><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 Id="rId22" Type="http://schemas.openxmlformats.org/officeDocument/2006/relationships/slideLayout" Target="../slideLayouts/slideLayout46.xml"/><Relationship Id="rId27" Type="http://schemas.openxmlformats.org/officeDocument/2006/relationships/slideLayout" Target="../slideLayouts/slideLayout51.xml"/><Relationship Id="rId30" Type="http://schemas.openxmlformats.org/officeDocument/2006/relationships/slideLayout" Target="../slideLayouts/slideLayout54.xml"/><Relationship Id="rId35"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60.xml"/><Relationship Id="rId2" Type="http://schemas.openxmlformats.org/officeDocument/2006/relationships/slideLayout" Target="../slideLayouts/slideLayout59.xml"/><Relationship Id="rId1" Type="http://schemas.openxmlformats.org/officeDocument/2006/relationships/slideLayout" Target="../slideLayouts/slideLayout58.xml"/><Relationship Id="rId5" Type="http://schemas.openxmlformats.org/officeDocument/2006/relationships/theme" Target="../theme/theme3.xml"/><Relationship Id="rId4" Type="http://schemas.openxmlformats.org/officeDocument/2006/relationships/slideLayout" Target="../slideLayouts/slideLayout6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252000" y="699740"/>
            <a:ext cx="8640000" cy="576000"/>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252000" y="1548000"/>
            <a:ext cx="8640000" cy="306000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7" name="MO_MASTER_black_mono_for_light_backg_RBG.png"/>
          <p:cNvPicPr>
            <a:picLocks noChangeAspect="1"/>
          </p:cNvPicPr>
          <p:nvPr userDrawn="1"/>
        </p:nvPicPr>
        <p:blipFill>
          <a:blip r:embed="rId26" cstate="print"/>
          <a:stretch>
            <a:fillRect/>
          </a:stretch>
        </p:blipFill>
        <p:spPr>
          <a:xfrm>
            <a:off x="183946" y="54592"/>
            <a:ext cx="1802343" cy="565200"/>
          </a:xfrm>
          <a:prstGeom prst="rect">
            <a:avLst/>
          </a:prstGeom>
          <a:ln w="12700">
            <a:miter lim="400000"/>
          </a:ln>
        </p:spPr>
      </p:pic>
      <p:sp>
        <p:nvSpPr>
          <p:cNvPr id="9" name="Rectangle 8"/>
          <p:cNvSpPr/>
          <p:nvPr userDrawn="1"/>
        </p:nvSpPr>
        <p:spPr>
          <a:xfrm>
            <a:off x="0" y="4735773"/>
            <a:ext cx="9144000" cy="407727"/>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lIns="360000" rIns="360000" rtlCol="0" anchor="ctr"/>
          <a:lstStyle/>
          <a:p>
            <a:pPr algn="l" defTabSz="450850">
              <a:tabLst/>
            </a:pPr>
            <a:r>
              <a:rPr lang="fr-BE" sz="800" dirty="0">
                <a:solidFill>
                  <a:schemeClr val="tx1"/>
                </a:solidFill>
              </a:rPr>
              <a:t>	</a:t>
            </a:r>
            <a:endParaRPr lang="en-GB" sz="800" dirty="0">
              <a:solidFill>
                <a:schemeClr val="tx1"/>
              </a:solidFill>
            </a:endParaRPr>
          </a:p>
        </p:txBody>
      </p:sp>
      <p:sp>
        <p:nvSpPr>
          <p:cNvPr id="4" name="Slide Number Placeholder 3"/>
          <p:cNvSpPr>
            <a:spLocks noGrp="1"/>
          </p:cNvSpPr>
          <p:nvPr>
            <p:ph type="sldNum" sz="quarter" idx="4"/>
          </p:nvPr>
        </p:nvSpPr>
        <p:spPr>
          <a:xfrm>
            <a:off x="3851910" y="4802317"/>
            <a:ext cx="1436370" cy="274637"/>
          </a:xfrm>
          <a:prstGeom prst="rect">
            <a:avLst/>
          </a:prstGeom>
        </p:spPr>
        <p:txBody>
          <a:bodyPr vert="horz" lIns="91440" tIns="45720" rIns="91440" bIns="45720" rtlCol="0" anchor="ctr"/>
          <a:lstStyle>
            <a:lvl1pPr algn="ctr">
              <a:defRPr sz="1200">
                <a:solidFill>
                  <a:schemeClr val="tx1"/>
                </a:solidFill>
              </a:defRPr>
            </a:lvl1pPr>
          </a:lstStyle>
          <a:p>
            <a:fld id="{E5F9FE41-C8F9-47EF-94C3-C489748B47D0}" type="slidenum">
              <a:rPr lang="en-GB" smtClean="0"/>
              <a:pPr/>
              <a:t>‹#›</a:t>
            </a:fld>
            <a:endParaRPr lang="en-GB" dirty="0"/>
          </a:p>
        </p:txBody>
      </p:sp>
    </p:spTree>
    <p:extLst>
      <p:ext uri="{BB962C8B-B14F-4D97-AF65-F5344CB8AC3E}">
        <p14:creationId xmlns:p14="http://schemas.microsoft.com/office/powerpoint/2010/main" val="3098655942"/>
      </p:ext>
    </p:extLst>
  </p:cSld>
  <p:clrMap bg1="lt1" tx1="dk1" bg2="lt2" tx2="dk2" accent1="accent1" accent2="accent2" accent3="accent3" accent4="accent4" accent5="accent5" accent6="accent6" hlink="hlink" folHlink="folHlink"/>
  <p:sldLayoutIdLst>
    <p:sldLayoutId id="2147483679" r:id="rId1"/>
    <p:sldLayoutId id="2147483678" r:id="rId2"/>
    <p:sldLayoutId id="2147483659" r:id="rId3"/>
    <p:sldLayoutId id="2147483686" r:id="rId4"/>
    <p:sldLayoutId id="2147483681" r:id="rId5"/>
    <p:sldLayoutId id="2147483684" r:id="rId6"/>
    <p:sldLayoutId id="2147483682" r:id="rId7"/>
    <p:sldLayoutId id="2147483685" r:id="rId8"/>
    <p:sldLayoutId id="2147483660" r:id="rId9"/>
    <p:sldLayoutId id="2147483662" r:id="rId10"/>
    <p:sldLayoutId id="2147483670" r:id="rId11"/>
    <p:sldLayoutId id="2147483669" r:id="rId12"/>
    <p:sldLayoutId id="2147483668" r:id="rId13"/>
    <p:sldLayoutId id="2147483664" r:id="rId14"/>
    <p:sldLayoutId id="2147483671" r:id="rId15"/>
    <p:sldLayoutId id="2147483665" r:id="rId16"/>
    <p:sldLayoutId id="2147483677" r:id="rId17"/>
    <p:sldLayoutId id="2147483672" r:id="rId18"/>
    <p:sldLayoutId id="2147483676" r:id="rId19"/>
    <p:sldLayoutId id="2147483674" r:id="rId20"/>
    <p:sldLayoutId id="2147483675" r:id="rId21"/>
    <p:sldLayoutId id="2147483673" r:id="rId22"/>
    <p:sldLayoutId id="2147483683" r:id="rId23"/>
    <p:sldLayoutId id="2147483688" r:id="rId24"/>
  </p:sldLayoutIdLst>
  <p:hf sldNum="0" hdr="0" ftr="0" dt="0"/>
  <p:txStyles>
    <p:titleStyle>
      <a:lvl1pPr algn="l" defTabSz="685800" rtl="0" eaLnBrk="1" latinLnBrk="0" hangingPunct="1">
        <a:lnSpc>
          <a:spcPct val="90000"/>
        </a:lnSpc>
        <a:spcBef>
          <a:spcPct val="0"/>
        </a:spcBef>
        <a:buNone/>
        <a:defRPr sz="32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0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6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20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rgbClr val="FFFFFF"/>
        </a:solidFill>
        <a:effectLst/>
      </p:bgPr>
    </p:bg>
    <p:spTree>
      <p:nvGrpSpPr>
        <p:cNvPr id="1" name=""/>
        <p:cNvGrpSpPr/>
        <p:nvPr/>
      </p:nvGrpSpPr>
      <p:grpSpPr>
        <a:xfrm>
          <a:off x="0" y="0"/>
          <a:ext cx="0" cy="0"/>
          <a:chOff x="0" y="0"/>
          <a:chExt cx="0" cy="0"/>
        </a:xfrm>
      </p:grpSpPr>
      <p:pic>
        <p:nvPicPr>
          <p:cNvPr id="3" name="MO_MASTER_black_mono_for_light_backg_RBG.png"/>
          <p:cNvPicPr>
            <a:picLocks noChangeAspect="1"/>
          </p:cNvPicPr>
          <p:nvPr/>
        </p:nvPicPr>
        <p:blipFill>
          <a:blip r:embed="rId35" cstate="print"/>
          <a:stretch>
            <a:fillRect/>
          </a:stretch>
        </p:blipFill>
        <p:spPr>
          <a:xfrm>
            <a:off x="65664" y="40425"/>
            <a:ext cx="1805643" cy="566234"/>
          </a:xfrm>
          <a:prstGeom prst="rect">
            <a:avLst/>
          </a:prstGeom>
          <a:ln w="12700">
            <a:miter lim="400000"/>
          </a:ln>
        </p:spPr>
      </p:pic>
      <p:sp>
        <p:nvSpPr>
          <p:cNvPr id="4" name="Footer Placeholder 5"/>
          <p:cNvSpPr>
            <a:spLocks noGrp="1"/>
          </p:cNvSpPr>
          <p:nvPr>
            <p:ph type="ftr" sz="quarter" idx="3"/>
          </p:nvPr>
        </p:nvSpPr>
        <p:spPr>
          <a:xfrm>
            <a:off x="0" y="4732140"/>
            <a:ext cx="9144000" cy="411361"/>
          </a:xfrm>
          <a:prstGeom prst="rect">
            <a:avLst/>
          </a:prstGeom>
          <a:solidFill>
            <a:schemeClr val="bg1"/>
          </a:solidFill>
        </p:spPr>
        <p:txBody>
          <a:bodyPr vert="horz" lIns="252000" tIns="36000" rIns="68580" bIns="27000" rtlCol="0" anchor="ctr"/>
          <a:lstStyle>
            <a:lvl1pPr algn="l" defTabSz="219075" hangingPunct="0">
              <a:defRPr sz="800">
                <a:solidFill>
                  <a:schemeClr val="tx1"/>
                </a:solidFill>
                <a:latin typeface="+mn-lt"/>
              </a:defRPr>
            </a:lvl1pPr>
          </a:lstStyle>
          <a:p>
            <a:r>
              <a:rPr lang="en-GB" kern="0" dirty="0">
                <a:solidFill>
                  <a:srgbClr val="2A2A2A"/>
                </a:solidFill>
                <a:sym typeface="Helvetica Light"/>
              </a:rPr>
              <a:t>www.metoffice.gov.uk																									             	       © Crown Copyright 2017, Met Office</a:t>
            </a:r>
          </a:p>
        </p:txBody>
      </p:sp>
      <p:sp>
        <p:nvSpPr>
          <p:cNvPr id="5" name="Title Placeholder 4"/>
          <p:cNvSpPr>
            <a:spLocks noGrp="1"/>
          </p:cNvSpPr>
          <p:nvPr>
            <p:ph type="title"/>
          </p:nvPr>
        </p:nvSpPr>
        <p:spPr>
          <a:xfrm>
            <a:off x="197644" y="1039783"/>
            <a:ext cx="8437500" cy="623248"/>
          </a:xfrm>
          <a:prstGeom prst="rect">
            <a:avLst/>
          </a:prstGeom>
        </p:spPr>
        <p:txBody>
          <a:bodyPr vert="horz" wrap="square" lIns="68580" tIns="34290" rIns="68580" bIns="34290" rtlCol="0" anchor="t" anchorCtr="0">
            <a:spAutoFit/>
          </a:bodyPr>
          <a:lstStyle/>
          <a:p>
            <a:r>
              <a:rPr lang="en-US"/>
              <a:t>Click to edit Master title style</a:t>
            </a:r>
            <a:endParaRPr lang="en-GB" dirty="0"/>
          </a:p>
        </p:txBody>
      </p:sp>
      <p:sp>
        <p:nvSpPr>
          <p:cNvPr id="2" name="Text Placeholder 1"/>
          <p:cNvSpPr>
            <a:spLocks noGrp="1"/>
          </p:cNvSpPr>
          <p:nvPr>
            <p:ph type="body" idx="1"/>
          </p:nvPr>
        </p:nvSpPr>
        <p:spPr>
          <a:xfrm>
            <a:off x="197644" y="1761531"/>
            <a:ext cx="4050507" cy="2704360"/>
          </a:xfrm>
          <a:prstGeom prst="rect">
            <a:avLst/>
          </a:prstGeom>
        </p:spPr>
        <p:txBody>
          <a:bodyPr vert="horz" lIns="68580" tIns="34290" rIns="68580" bIns="34290" rtlCol="0">
            <a:noAutofit/>
          </a:bodyPr>
          <a:lstStyle/>
          <a:p>
            <a:pPr lvl="0"/>
            <a:r>
              <a:rPr lang="en-US" dirty="0"/>
              <a:t>Edit Master text styles</a:t>
            </a:r>
          </a:p>
          <a:p>
            <a:pPr lvl="1"/>
            <a:r>
              <a:rPr lang="en-US" dirty="0"/>
              <a:t>Second level</a:t>
            </a:r>
          </a:p>
          <a:p>
            <a:pPr lvl="5"/>
            <a:r>
              <a:rPr lang="en-US" dirty="0"/>
              <a:t>Third level</a:t>
            </a:r>
          </a:p>
          <a:p>
            <a:pPr lvl="6"/>
            <a:r>
              <a:rPr lang="en-US" dirty="0"/>
              <a:t>Fourth level</a:t>
            </a:r>
          </a:p>
          <a:p>
            <a:pPr lvl="7"/>
            <a:r>
              <a:rPr lang="en-US" dirty="0"/>
              <a:t>Fifth level</a:t>
            </a:r>
            <a:endParaRPr lang="en-GB" dirty="0"/>
          </a:p>
        </p:txBody>
      </p:sp>
    </p:spTree>
    <p:extLst>
      <p:ext uri="{BB962C8B-B14F-4D97-AF65-F5344CB8AC3E}">
        <p14:creationId xmlns:p14="http://schemas.microsoft.com/office/powerpoint/2010/main" val="3142690012"/>
      </p:ext>
    </p:extLst>
  </p:cSld>
  <p:clrMap bg1="lt1" tx1="dk1" bg2="lt2" tx2="dk2" accent1="accent1" accent2="accent2" accent3="accent3" accent4="accent4" accent5="accent5" accent6="accent6" hlink="hlink" folHlink="folHlink"/>
  <p:sldLayoutIdLst>
    <p:sldLayoutId id="2147483690" r:id="rId1"/>
    <p:sldLayoutId id="2147483691" r:id="rId2"/>
    <p:sldLayoutId id="2147483692" r:id="rId3"/>
    <p:sldLayoutId id="2147483693" r:id="rId4"/>
    <p:sldLayoutId id="2147483694" r:id="rId5"/>
    <p:sldLayoutId id="2147483695" r:id="rId6"/>
    <p:sldLayoutId id="2147483696" r:id="rId7"/>
    <p:sldLayoutId id="2147483697" r:id="rId8"/>
    <p:sldLayoutId id="2147483698" r:id="rId9"/>
    <p:sldLayoutId id="2147483699" r:id="rId10"/>
    <p:sldLayoutId id="2147483700" r:id="rId11"/>
    <p:sldLayoutId id="2147483701" r:id="rId12"/>
    <p:sldLayoutId id="2147483702" r:id="rId13"/>
    <p:sldLayoutId id="2147483703" r:id="rId14"/>
    <p:sldLayoutId id="2147483704" r:id="rId15"/>
    <p:sldLayoutId id="2147483705" r:id="rId16"/>
    <p:sldLayoutId id="2147483706" r:id="rId17"/>
    <p:sldLayoutId id="2147483707" r:id="rId18"/>
    <p:sldLayoutId id="2147483708" r:id="rId19"/>
    <p:sldLayoutId id="2147483709" r:id="rId20"/>
    <p:sldLayoutId id="2147483710" r:id="rId21"/>
    <p:sldLayoutId id="2147483711" r:id="rId22"/>
    <p:sldLayoutId id="2147483712" r:id="rId23"/>
    <p:sldLayoutId id="2147483713" r:id="rId24"/>
    <p:sldLayoutId id="2147483714" r:id="rId25"/>
    <p:sldLayoutId id="2147483715" r:id="rId26"/>
    <p:sldLayoutId id="2147483716" r:id="rId27"/>
    <p:sldLayoutId id="2147483717" r:id="rId28"/>
    <p:sldLayoutId id="2147483718" r:id="rId29"/>
    <p:sldLayoutId id="2147483719" r:id="rId30"/>
    <p:sldLayoutId id="2147483720" r:id="rId31"/>
    <p:sldLayoutId id="2147483721" r:id="rId32"/>
    <p:sldLayoutId id="2147483722" r:id="rId33"/>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dt="0"/>
  <p:txStyles>
    <p:titleStyle>
      <a:lvl1pPr marL="0" marR="0" indent="0" algn="l" defTabSz="219075" rtl="0" eaLnBrk="1" latinLnBrk="0" hangingPunct="1">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j-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9pPr>
    </p:titleStyle>
    <p:bodyStyle>
      <a:lvl1pPr marL="0" marR="0" indent="0" algn="l" defTabSz="219075" rtl="0" eaLnBrk="1" latinLnBrk="0" hangingPunct="1">
        <a:lnSpc>
          <a:spcPct val="100000"/>
        </a:lnSpc>
        <a:spcBef>
          <a:spcPts val="788"/>
        </a:spcBef>
        <a:spcAft>
          <a:spcPts val="0"/>
        </a:spcAft>
        <a:buClrTx/>
        <a:buSzPct val="75000"/>
        <a:buFontTx/>
        <a:buNone/>
        <a:tabLst/>
        <a:defRPr sz="1500" b="0" i="0" u="none" strike="noStrike" cap="none" spc="0" baseline="0">
          <a:ln>
            <a:noFill/>
          </a:ln>
          <a:solidFill>
            <a:schemeClr val="tx1"/>
          </a:solidFill>
          <a:uFillTx/>
          <a:latin typeface="+mj-lt"/>
          <a:ea typeface="+mn-ea"/>
          <a:cs typeface="+mn-cs"/>
          <a:sym typeface="Helvetica Light"/>
        </a:defRPr>
      </a:lvl1pPr>
      <a:lvl2pPr marL="180000" marR="0" indent="-180000" algn="l" defTabSz="219075" rtl="0" eaLnBrk="1" latinLnBrk="0" hangingPunct="1">
        <a:lnSpc>
          <a:spcPct val="100000"/>
        </a:lnSpc>
        <a:spcBef>
          <a:spcPts val="600"/>
        </a:spcBef>
        <a:spcAft>
          <a:spcPts val="600"/>
        </a:spcAft>
        <a:buClrTx/>
        <a:buSzPct val="75000"/>
        <a:buFont typeface="Arial" panose="020B0604020202020204" pitchFamily="34" charset="0"/>
        <a:buChar char="•"/>
        <a:tabLst/>
        <a:defRPr sz="1600" b="0" i="0" u="none" strike="noStrike" cap="none" spc="0" baseline="0">
          <a:ln>
            <a:noFill/>
          </a:ln>
          <a:solidFill>
            <a:schemeClr val="tx1"/>
          </a:solidFill>
          <a:uFillTx/>
          <a:latin typeface="+mn-lt"/>
          <a:ea typeface="+mn-ea"/>
          <a:cs typeface="+mn-cs"/>
          <a:sym typeface="Helvetica Light"/>
        </a:defRPr>
      </a:lvl2pPr>
      <a:lvl3pPr marL="285750" marR="0" indent="-285750" algn="l" defTabSz="219075" rtl="0" eaLnBrk="1" latinLnBrk="0" hangingPunct="1">
        <a:lnSpc>
          <a:spcPct val="100000"/>
        </a:lnSpc>
        <a:spcBef>
          <a:spcPts val="788"/>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3pPr>
      <a:lvl4pPr marL="286425" marR="0" indent="-285750" algn="l" defTabSz="67500" rtl="0" eaLnBrk="1" latinLnBrk="0" hangingPunct="1">
        <a:lnSpc>
          <a:spcPct val="100000"/>
        </a:lnSpc>
        <a:spcBef>
          <a:spcPts val="788"/>
        </a:spcBef>
        <a:spcAft>
          <a:spcPts val="0"/>
        </a:spcAft>
        <a:buClr>
          <a:schemeClr val="tx1"/>
        </a:buClr>
        <a:buSzPct val="75000"/>
        <a:buFont typeface="Arial" panose="020B0604020202020204" pitchFamily="34" charset="0"/>
        <a:buChar char="•"/>
        <a:tabLst>
          <a:tab pos="67500" algn="l"/>
        </a:tabLst>
        <a:defRPr sz="1500" b="0" i="0" u="none" strike="noStrike" cap="none" spc="0" baseline="0">
          <a:ln>
            <a:noFill/>
          </a:ln>
          <a:solidFill>
            <a:schemeClr val="tx1"/>
          </a:solidFill>
          <a:uFillTx/>
          <a:latin typeface="+mn-lt"/>
          <a:ea typeface="+mn-ea"/>
          <a:cs typeface="+mn-cs"/>
          <a:sym typeface="Helvetica Light"/>
        </a:defRPr>
      </a:lvl4pPr>
      <a:lvl5pPr marL="285750" marR="0" indent="-285750" algn="l" defTabSz="219075" rtl="0" eaLnBrk="1" latinLnBrk="0" hangingPunct="1">
        <a:lnSpc>
          <a:spcPct val="100000"/>
        </a:lnSpc>
        <a:spcBef>
          <a:spcPts val="1575"/>
        </a:spcBef>
        <a:spcAft>
          <a:spcPts val="0"/>
        </a:spcAft>
        <a:buClrTx/>
        <a:buSzPct val="75000"/>
        <a:buFont typeface="Arial" panose="020B0604020202020204" pitchFamily="34" charset="0"/>
        <a:buChar char="•"/>
        <a:tabLst/>
        <a:defRPr sz="1500" b="0" i="0" u="none" strike="noStrike" cap="none" spc="0" baseline="0">
          <a:ln>
            <a:noFill/>
          </a:ln>
          <a:solidFill>
            <a:schemeClr val="tx1"/>
          </a:solidFill>
          <a:uFillTx/>
          <a:latin typeface="+mn-lt"/>
          <a:ea typeface="+mn-ea"/>
          <a:cs typeface="+mn-cs"/>
          <a:sym typeface="Helvetica Light"/>
        </a:defRPr>
      </a:lvl5pPr>
      <a:lvl6pPr marL="540000" marR="0" indent="-180000" algn="l" defTabSz="219075" rtl="0" eaLnBrk="1" latinLnBrk="0" hangingPunct="1">
        <a:lnSpc>
          <a:spcPct val="100000"/>
        </a:lnSpc>
        <a:spcBef>
          <a:spcPts val="0"/>
        </a:spcBef>
        <a:spcAft>
          <a:spcPts val="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6pPr>
      <a:lvl7pPr marL="90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7pPr>
      <a:lvl8pPr marL="1260000" marR="0" indent="-180000" algn="l" defTabSz="219075" rtl="0" eaLnBrk="1" latinLnBrk="0" hangingPunct="1">
        <a:lnSpc>
          <a:spcPct val="100000"/>
        </a:lnSpc>
        <a:spcBef>
          <a:spcPts val="600"/>
        </a:spcBef>
        <a:spcAft>
          <a:spcPts val="600"/>
        </a:spcAft>
        <a:buClrTx/>
        <a:buSzPct val="75000"/>
        <a:buFontTx/>
        <a:buChar char="•"/>
        <a:tabLst/>
        <a:defRPr sz="1600" b="0" i="0" u="none" strike="noStrike" cap="none" spc="0" baseline="0">
          <a:ln>
            <a:noFill/>
          </a:ln>
          <a:solidFill>
            <a:srgbClr val="000000"/>
          </a:solidFill>
          <a:uFillTx/>
          <a:latin typeface="+mn-lt"/>
          <a:ea typeface="+mn-ea"/>
          <a:cs typeface="+mn-cs"/>
          <a:sym typeface="Helvetica Light"/>
        </a:defRPr>
      </a:lvl8pPr>
      <a:lvl9pPr marL="1565011" marR="0" indent="-231511" algn="l" defTabSz="219075" rtl="0" eaLnBrk="1" latinLnBrk="0" hangingPunct="1">
        <a:lnSpc>
          <a:spcPct val="100000"/>
        </a:lnSpc>
        <a:spcBef>
          <a:spcPts val="1575"/>
        </a:spcBef>
        <a:spcAft>
          <a:spcPts val="0"/>
        </a:spcAft>
        <a:buClrTx/>
        <a:buSzPct val="75000"/>
        <a:buFontTx/>
        <a:buChar char="•"/>
        <a:tabLst/>
        <a:defRPr sz="1900" b="0" i="0" u="none" strike="noStrike" cap="none" spc="0" baseline="0">
          <a:ln>
            <a:noFill/>
          </a:ln>
          <a:solidFill>
            <a:srgbClr val="000000"/>
          </a:solidFill>
          <a:uFillTx/>
          <a:latin typeface="+mn-lt"/>
          <a:ea typeface="+mn-ea"/>
          <a:cs typeface="+mn-cs"/>
          <a:sym typeface="Helvetica Light"/>
        </a:defRPr>
      </a:lvl9pPr>
    </p:bodyStyle>
    <p:otherStyle>
      <a:lvl1pPr marL="0" marR="0" indent="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900" b="0" i="0" u="none" strike="noStrike" cap="none" spc="0" baseline="0">
          <a:ln>
            <a:noFill/>
          </a:ln>
          <a:solidFill>
            <a:schemeClr val="tx1"/>
          </a:solidFill>
          <a:uFillTx/>
          <a:latin typeface="+mn-lt"/>
          <a:ea typeface="+mn-ea"/>
          <a:cs typeface="+mn-cs"/>
          <a:sym typeface="Helvetica Light"/>
        </a:defRPr>
      </a:lvl9pPr>
    </p:otherStyle>
  </p:txStyles>
  <p:extLst>
    <p:ext uri="{27BBF7A9-308A-43DC-89C8-2F10F3537804}">
      <p15:sldGuideLst xmlns:p15="http://schemas.microsoft.com/office/powerpoint/2012/main">
        <p15:guide id="4" pos="332">
          <p15:clr>
            <a:srgbClr val="F26B43"/>
          </p15:clr>
        </p15:guide>
        <p15:guide id="5" pos="423">
          <p15:clr>
            <a:srgbClr val="F26B43"/>
          </p15:clr>
        </p15:guide>
        <p15:guide id="14" pos="14507">
          <p15:clr>
            <a:srgbClr val="F26B43"/>
          </p15:clr>
        </p15:guide>
        <p15:guide id="15" orient="horz" pos="7949">
          <p15:clr>
            <a:srgbClr val="F26B43"/>
          </p15:clr>
        </p15:guide>
        <p15:guide id="16" orient="horz" pos="7518">
          <p15:clr>
            <a:srgbClr val="F26B43"/>
          </p15:clr>
        </p15:guide>
        <p15:guide id="17" orient="horz" pos="1735">
          <p15:clr>
            <a:srgbClr val="F26B43"/>
          </p15:clr>
        </p15:guide>
        <p15:guide id="18" orient="horz" pos="2959">
          <p15:clr>
            <a:srgbClr val="F26B43"/>
          </p15:clr>
        </p15:guide>
        <p15:guide id="19" orient="horz" pos="2506">
          <p15:clr>
            <a:srgbClr val="F26B43"/>
          </p15:clr>
        </p15:guide>
        <p15:guide id="20" pos="4664">
          <p15:clr>
            <a:srgbClr val="F26B43"/>
          </p15:clr>
        </p15:guide>
        <p15:guide id="21" pos="9585">
          <p15:clr>
            <a:srgbClr val="F26B43"/>
          </p15:clr>
        </p15:guide>
        <p15:guide id="22" pos="5231">
          <p15:clr>
            <a:srgbClr val="F26B43"/>
          </p15:clr>
        </p15:guide>
        <p15:guide id="23" pos="10152">
          <p15:clr>
            <a:srgbClr val="F26B43"/>
          </p15:clr>
        </p15:guide>
        <p15:guide id="24" pos="7136">
          <p15:clr>
            <a:srgbClr val="F26B43"/>
          </p15:clr>
        </p15:guide>
        <p15:guide id="25" pos="7680">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Marcador de título 1"/>
          <p:cNvSpPr>
            <a:spLocks noGrp="1"/>
          </p:cNvSpPr>
          <p:nvPr>
            <p:ph type="title"/>
          </p:nvPr>
        </p:nvSpPr>
        <p:spPr bwMode="auto">
          <a:xfrm>
            <a:off x="457200" y="205979"/>
            <a:ext cx="8229600" cy="85725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altLang="es-ES" dirty="0"/>
              <a:t>Click to edit tittle</a:t>
            </a:r>
          </a:p>
        </p:txBody>
      </p:sp>
      <p:sp>
        <p:nvSpPr>
          <p:cNvPr id="1027" name="Marcador de texto 2"/>
          <p:cNvSpPr>
            <a:spLocks noGrp="1"/>
          </p:cNvSpPr>
          <p:nvPr>
            <p:ph type="body" idx="1"/>
          </p:nvPr>
        </p:nvSpPr>
        <p:spPr bwMode="auto">
          <a:xfrm>
            <a:off x="457200" y="1200151"/>
            <a:ext cx="8229600" cy="339447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ltLang="es-ES" dirty="0"/>
              <a:t>Click here to modify the pattern </a:t>
            </a:r>
            <a:r>
              <a:rPr lang="en-GB" altLang="es-ES"/>
              <a:t>and style</a:t>
            </a:r>
            <a:endParaRPr lang="en-GB" altLang="es-ES" dirty="0"/>
          </a:p>
          <a:p>
            <a:pPr lvl="1"/>
            <a:r>
              <a:rPr lang="en-GB" altLang="es-ES" dirty="0"/>
              <a:t>Second Level</a:t>
            </a:r>
          </a:p>
          <a:p>
            <a:pPr lvl="2"/>
            <a:r>
              <a:rPr lang="en-GB" altLang="es-ES" dirty="0"/>
              <a:t>Third Level</a:t>
            </a:r>
          </a:p>
          <a:p>
            <a:pPr lvl="3"/>
            <a:r>
              <a:rPr lang="en-GB" altLang="es-ES" dirty="0"/>
              <a:t>Fourth Level</a:t>
            </a:r>
          </a:p>
        </p:txBody>
      </p:sp>
      <p:sp>
        <p:nvSpPr>
          <p:cNvPr id="1029" name="Text Box 43"/>
          <p:cNvSpPr txBox="1">
            <a:spLocks noChangeArrowheads="1"/>
          </p:cNvSpPr>
          <p:nvPr userDrawn="1"/>
        </p:nvSpPr>
        <p:spPr bwMode="auto">
          <a:xfrm>
            <a:off x="3343275" y="4914900"/>
            <a:ext cx="2457450" cy="173124"/>
          </a:xfrm>
          <a:prstGeom prst="rect">
            <a:avLst/>
          </a:prstGeom>
          <a:noFill/>
          <a:ln w="9525">
            <a:noFill/>
            <a:miter lim="800000"/>
            <a:headEnd/>
            <a:tailEnd/>
          </a:ln>
        </p:spPr>
        <p:txBody>
          <a:bodyPr wrap="square">
            <a:spAutoFit/>
          </a:bodyPr>
          <a:lstStyle/>
          <a:p>
            <a:pPr algn="ctr" eaLnBrk="1" hangingPunct="1"/>
            <a:r>
              <a:rPr lang="en-GB" sz="525" dirty="0">
                <a:solidFill>
                  <a:srgbClr val="003F87"/>
                </a:solidFill>
                <a:latin typeface="Verdana" pitchFamily="34" charset="0"/>
                <a:cs typeface="Times New Roman" pitchFamily="18" charset="0"/>
              </a:rPr>
              <a:t>© </a:t>
            </a:r>
            <a:r>
              <a:rPr lang="en-US" sz="525" dirty="0">
                <a:solidFill>
                  <a:srgbClr val="003F87"/>
                </a:solidFill>
                <a:latin typeface="Verdana" pitchFamily="34" charset="0"/>
                <a:cs typeface="Times New Roman" pitchFamily="18" charset="0"/>
              </a:rPr>
              <a:t>Copyright </a:t>
            </a:r>
            <a:r>
              <a:rPr lang="en-US" sz="525" kern="1200" dirty="0">
                <a:solidFill>
                  <a:srgbClr val="003F87"/>
                </a:solidFill>
                <a:latin typeface="Verdana" pitchFamily="34" charset="0"/>
                <a:ea typeface="MS PGothic" pitchFamily="34" charset="-128"/>
                <a:cs typeface="Times New Roman" pitchFamily="18" charset="0"/>
              </a:rPr>
              <a:t>2018</a:t>
            </a:r>
            <a:r>
              <a:rPr lang="en-US" sz="525" dirty="0">
                <a:solidFill>
                  <a:srgbClr val="003F87"/>
                </a:solidFill>
                <a:latin typeface="Verdana" pitchFamily="34" charset="0"/>
                <a:cs typeface="Times New Roman" pitchFamily="18" charset="0"/>
              </a:rPr>
              <a:t> as per </a:t>
            </a:r>
            <a:r>
              <a:rPr lang="en-US" sz="525" kern="1200" dirty="0">
                <a:solidFill>
                  <a:srgbClr val="003F87"/>
                </a:solidFill>
                <a:latin typeface="Verdana" pitchFamily="34" charset="0"/>
                <a:ea typeface="MS PGothic" pitchFamily="34" charset="-128"/>
                <a:cs typeface="Times New Roman" pitchFamily="18" charset="0"/>
              </a:rPr>
              <a:t>SWAMI </a:t>
            </a:r>
            <a:r>
              <a:rPr lang="en-US" sz="525" dirty="0">
                <a:solidFill>
                  <a:srgbClr val="003F87"/>
                </a:solidFill>
                <a:latin typeface="Verdana" pitchFamily="34" charset="0"/>
                <a:cs typeface="Times New Roman" pitchFamily="18" charset="0"/>
              </a:rPr>
              <a:t>Consortium Agreement</a:t>
            </a:r>
            <a:endParaRPr lang="en-GB" sz="525" dirty="0">
              <a:solidFill>
                <a:srgbClr val="003F87"/>
              </a:solidFill>
              <a:latin typeface="Verdana" pitchFamily="34" charset="0"/>
            </a:endParaRPr>
          </a:p>
        </p:txBody>
      </p:sp>
      <p:sp>
        <p:nvSpPr>
          <p:cNvPr id="9" name="Marcador de número de diapositiva 5"/>
          <p:cNvSpPr>
            <a:spLocks noGrp="1"/>
          </p:cNvSpPr>
          <p:nvPr>
            <p:ph type="sldNum" sz="quarter" idx="4"/>
          </p:nvPr>
        </p:nvSpPr>
        <p:spPr>
          <a:xfrm>
            <a:off x="8439150" y="4924425"/>
            <a:ext cx="265510" cy="102394"/>
          </a:xfrm>
          <a:prstGeom prst="rect">
            <a:avLst/>
          </a:prstGeom>
        </p:spPr>
        <p:txBody>
          <a:bodyPr vert="horz" wrap="square" lIns="0" tIns="0" rIns="0" bIns="0" numCol="1" anchor="t" anchorCtr="0" compatLnSpc="1">
            <a:prstTxWarp prst="textNoShape">
              <a:avLst/>
            </a:prstTxWarp>
          </a:bodyPr>
          <a:lstStyle>
            <a:lvl1pPr algn="ctr" eaLnBrk="1" hangingPunct="1">
              <a:defRPr sz="675">
                <a:solidFill>
                  <a:srgbClr val="003F87"/>
                </a:solidFill>
              </a:defRPr>
            </a:lvl1pPr>
          </a:lstStyle>
          <a:p>
            <a:fld id="{F9EA0C46-EE3F-464B-8B9D-36230ED4653E}" type="slidenum">
              <a:rPr lang="en-GB" altLang="es-ES"/>
              <a:pPr/>
              <a:t>‹#›</a:t>
            </a:fld>
            <a:endParaRPr lang="en-GB" altLang="es-ES"/>
          </a:p>
        </p:txBody>
      </p:sp>
    </p:spTree>
    <p:extLst>
      <p:ext uri="{BB962C8B-B14F-4D97-AF65-F5344CB8AC3E}">
        <p14:creationId xmlns:p14="http://schemas.microsoft.com/office/powerpoint/2010/main" val="979683076"/>
      </p:ext>
    </p:extLst>
  </p:cSld>
  <p:clrMap bg1="lt1" tx1="dk1" bg2="lt2" tx2="dk2" accent1="accent1" accent2="accent2" accent3="accent3" accent4="accent4" accent5="accent5" accent6="accent6" hlink="hlink" folHlink="folHlink"/>
  <p:sldLayoutIdLst>
    <p:sldLayoutId id="2147483724" r:id="rId1"/>
    <p:sldLayoutId id="2147483726" r:id="rId2"/>
    <p:sldLayoutId id="2147483727" r:id="rId3"/>
    <p:sldLayoutId id="2147483728" r:id="rId4"/>
  </p:sldLayoutIdLst>
  <p:hf hdr="0" ftr="0" dt="0"/>
  <p:txStyles>
    <p:titleStyle>
      <a:lvl1pPr algn="ctr" defTabSz="342900" rtl="0" eaLnBrk="0" fontAlgn="base" hangingPunct="0">
        <a:spcBef>
          <a:spcPct val="0"/>
        </a:spcBef>
        <a:spcAft>
          <a:spcPct val="0"/>
        </a:spcAft>
        <a:defRPr sz="3300" kern="1200">
          <a:solidFill>
            <a:srgbClr val="003F87"/>
          </a:solidFill>
          <a:latin typeface="Verdana" pitchFamily="34" charset="0"/>
          <a:ea typeface="MS PGothic" pitchFamily="34" charset="-128"/>
          <a:cs typeface="Verdana" pitchFamily="34" charset="0"/>
        </a:defRPr>
      </a:lvl1pPr>
      <a:lvl2pPr algn="ctr" defTabSz="342900" rtl="0" eaLnBrk="0" fontAlgn="base" hangingPunct="0">
        <a:spcBef>
          <a:spcPct val="0"/>
        </a:spcBef>
        <a:spcAft>
          <a:spcPct val="0"/>
        </a:spcAft>
        <a:defRPr sz="3300">
          <a:solidFill>
            <a:srgbClr val="003F87"/>
          </a:solidFill>
          <a:latin typeface="Verdana" charset="0"/>
          <a:ea typeface="MS PGothic" pitchFamily="34" charset="-128"/>
          <a:cs typeface="Verdana" pitchFamily="34" charset="0"/>
        </a:defRPr>
      </a:lvl2pPr>
      <a:lvl3pPr algn="ctr" defTabSz="342900" rtl="0" eaLnBrk="0" fontAlgn="base" hangingPunct="0">
        <a:spcBef>
          <a:spcPct val="0"/>
        </a:spcBef>
        <a:spcAft>
          <a:spcPct val="0"/>
        </a:spcAft>
        <a:defRPr sz="3300">
          <a:solidFill>
            <a:srgbClr val="003F87"/>
          </a:solidFill>
          <a:latin typeface="Verdana" charset="0"/>
          <a:ea typeface="MS PGothic" pitchFamily="34" charset="-128"/>
          <a:cs typeface="Verdana" pitchFamily="34" charset="0"/>
        </a:defRPr>
      </a:lvl3pPr>
      <a:lvl4pPr algn="ctr" defTabSz="342900" rtl="0" eaLnBrk="0" fontAlgn="base" hangingPunct="0">
        <a:spcBef>
          <a:spcPct val="0"/>
        </a:spcBef>
        <a:spcAft>
          <a:spcPct val="0"/>
        </a:spcAft>
        <a:defRPr sz="3300">
          <a:solidFill>
            <a:srgbClr val="003F87"/>
          </a:solidFill>
          <a:latin typeface="Verdana" charset="0"/>
          <a:ea typeface="MS PGothic" pitchFamily="34" charset="-128"/>
          <a:cs typeface="Verdana" pitchFamily="34" charset="0"/>
        </a:defRPr>
      </a:lvl4pPr>
      <a:lvl5pPr algn="ctr" defTabSz="342900" rtl="0" eaLnBrk="0" fontAlgn="base" hangingPunct="0">
        <a:spcBef>
          <a:spcPct val="0"/>
        </a:spcBef>
        <a:spcAft>
          <a:spcPct val="0"/>
        </a:spcAft>
        <a:defRPr sz="3300">
          <a:solidFill>
            <a:srgbClr val="003F87"/>
          </a:solidFill>
          <a:latin typeface="Verdana" charset="0"/>
          <a:ea typeface="MS PGothic" pitchFamily="34" charset="-128"/>
          <a:cs typeface="Verdana" pitchFamily="34" charset="0"/>
        </a:defRPr>
      </a:lvl5pPr>
      <a:lvl6pPr marL="342900" algn="ctr" defTabSz="342900" rtl="0" eaLnBrk="1" fontAlgn="base" hangingPunct="1">
        <a:spcBef>
          <a:spcPct val="0"/>
        </a:spcBef>
        <a:spcAft>
          <a:spcPct val="0"/>
        </a:spcAft>
        <a:defRPr sz="3300">
          <a:solidFill>
            <a:schemeClr val="tx1"/>
          </a:solidFill>
          <a:latin typeface="Verdana" charset="0"/>
          <a:ea typeface="ＭＳ Ｐゴシック" charset="-128"/>
          <a:cs typeface="ＭＳ Ｐゴシック" charset="-128"/>
        </a:defRPr>
      </a:lvl6pPr>
      <a:lvl7pPr marL="685800" algn="ctr" defTabSz="342900" rtl="0" eaLnBrk="1" fontAlgn="base" hangingPunct="1">
        <a:spcBef>
          <a:spcPct val="0"/>
        </a:spcBef>
        <a:spcAft>
          <a:spcPct val="0"/>
        </a:spcAft>
        <a:defRPr sz="3300">
          <a:solidFill>
            <a:schemeClr val="tx1"/>
          </a:solidFill>
          <a:latin typeface="Verdana" charset="0"/>
          <a:ea typeface="ＭＳ Ｐゴシック" charset="-128"/>
          <a:cs typeface="ＭＳ Ｐゴシック" charset="-128"/>
        </a:defRPr>
      </a:lvl7pPr>
      <a:lvl8pPr marL="1028700" algn="ctr" defTabSz="342900" rtl="0" eaLnBrk="1" fontAlgn="base" hangingPunct="1">
        <a:spcBef>
          <a:spcPct val="0"/>
        </a:spcBef>
        <a:spcAft>
          <a:spcPct val="0"/>
        </a:spcAft>
        <a:defRPr sz="3300">
          <a:solidFill>
            <a:schemeClr val="tx1"/>
          </a:solidFill>
          <a:latin typeface="Verdana" charset="0"/>
          <a:ea typeface="ＭＳ Ｐゴシック" charset="-128"/>
          <a:cs typeface="ＭＳ Ｐゴシック" charset="-128"/>
        </a:defRPr>
      </a:lvl8pPr>
      <a:lvl9pPr marL="1371600" algn="ctr" defTabSz="342900" rtl="0" eaLnBrk="1" fontAlgn="base" hangingPunct="1">
        <a:spcBef>
          <a:spcPct val="0"/>
        </a:spcBef>
        <a:spcAft>
          <a:spcPct val="0"/>
        </a:spcAft>
        <a:defRPr sz="3300">
          <a:solidFill>
            <a:schemeClr val="tx1"/>
          </a:solidFill>
          <a:latin typeface="Verdana" charset="0"/>
          <a:ea typeface="ＭＳ Ｐゴシック" charset="-128"/>
          <a:cs typeface="ＭＳ Ｐゴシック" charset="-128"/>
        </a:defRPr>
      </a:lvl9pPr>
    </p:titleStyle>
    <p:bodyStyle>
      <a:lvl1pPr marL="257175" indent="-257175" algn="l" defTabSz="342900" rtl="0" eaLnBrk="0" fontAlgn="base" hangingPunct="0">
        <a:spcBef>
          <a:spcPct val="20000"/>
        </a:spcBef>
        <a:spcAft>
          <a:spcPct val="0"/>
        </a:spcAft>
        <a:buFont typeface="Wingdings" pitchFamily="2" charset="2"/>
        <a:buChar char="q"/>
        <a:defRPr sz="2400" kern="1200">
          <a:solidFill>
            <a:srgbClr val="003F87"/>
          </a:solidFill>
          <a:latin typeface="Verdana"/>
          <a:ea typeface="MS PGothic" pitchFamily="34" charset="-128"/>
          <a:cs typeface="ＭＳ Ｐゴシック" charset="-128"/>
        </a:defRPr>
      </a:lvl1pPr>
      <a:lvl2pPr marL="557213" indent="-214313" algn="l" defTabSz="342900" rtl="0" eaLnBrk="0" fontAlgn="base" hangingPunct="0">
        <a:spcBef>
          <a:spcPct val="20000"/>
        </a:spcBef>
        <a:spcAft>
          <a:spcPct val="0"/>
        </a:spcAft>
        <a:buFont typeface="Arial" charset="0"/>
        <a:buChar char="•"/>
        <a:defRPr sz="2100" kern="1200">
          <a:solidFill>
            <a:srgbClr val="003F87"/>
          </a:solidFill>
          <a:latin typeface="Verdana"/>
          <a:ea typeface="MS PGothic" pitchFamily="34" charset="-128"/>
          <a:cs typeface="ＭＳ Ｐゴシック"/>
        </a:defRPr>
      </a:lvl2pPr>
      <a:lvl3pPr marL="857250" indent="-171450" algn="l" defTabSz="342900" rtl="0" eaLnBrk="0" fontAlgn="base" hangingPunct="0">
        <a:spcBef>
          <a:spcPct val="20000"/>
        </a:spcBef>
        <a:spcAft>
          <a:spcPct val="0"/>
        </a:spcAft>
        <a:buFont typeface="Wingdings" pitchFamily="2" charset="2"/>
        <a:buChar char="Ø"/>
        <a:defRPr sz="1800" kern="1200">
          <a:solidFill>
            <a:srgbClr val="003F87"/>
          </a:solidFill>
          <a:latin typeface="Verdana"/>
          <a:ea typeface="MS PGothic" pitchFamily="34" charset="-128"/>
          <a:cs typeface="ＭＳ Ｐゴシック"/>
        </a:defRPr>
      </a:lvl3pPr>
      <a:lvl4pPr marL="1200150" indent="-171450" algn="l" defTabSz="342900" rtl="0" eaLnBrk="0" fontAlgn="base" hangingPunct="0">
        <a:spcBef>
          <a:spcPct val="20000"/>
        </a:spcBef>
        <a:spcAft>
          <a:spcPct val="0"/>
        </a:spcAft>
        <a:buFont typeface="Arial" charset="0"/>
        <a:buChar char="–"/>
        <a:defRPr sz="1500" kern="1200">
          <a:solidFill>
            <a:srgbClr val="003F87"/>
          </a:solidFill>
          <a:latin typeface="Verdana"/>
          <a:ea typeface="MS PGothic" pitchFamily="34" charset="-128"/>
          <a:cs typeface="ＭＳ Ｐゴシック"/>
        </a:defRPr>
      </a:lvl4pPr>
      <a:lvl5pPr marL="1543050" indent="-171450" algn="l" defTabSz="342900" rtl="0" eaLnBrk="0" fontAlgn="base" hangingPunct="0">
        <a:spcBef>
          <a:spcPct val="20000"/>
        </a:spcBef>
        <a:spcAft>
          <a:spcPct val="0"/>
        </a:spcAft>
        <a:buFont typeface="Arial" charset="0"/>
        <a:buChar char="»"/>
        <a:defRPr sz="1500" kern="1200">
          <a:solidFill>
            <a:srgbClr val="003F87"/>
          </a:solidFill>
          <a:latin typeface="Verdana"/>
          <a:ea typeface="MS PGothic" pitchFamily="34" charset="-128"/>
          <a:cs typeface="ＭＳ Ｐゴシック"/>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s-ES_tradnl"/>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3.xml"/><Relationship Id="rId1" Type="http://schemas.openxmlformats.org/officeDocument/2006/relationships/slideLayout" Target="../slideLayouts/slideLayout53.xml"/></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4.xml"/><Relationship Id="rId1" Type="http://schemas.openxmlformats.org/officeDocument/2006/relationships/slideLayout" Target="../slideLayouts/slideLayout5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13.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1.xml"/><Relationship Id="rId4" Type="http://schemas.openxmlformats.org/officeDocument/2006/relationships/image" Target="../media/image22.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3.xml"/></Relationships>
</file>

<file path=ppt/slides/_rels/slide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xml"/><Relationship Id="rId1" Type="http://schemas.openxmlformats.org/officeDocument/2006/relationships/slideLayout" Target="../slideLayouts/slideLayout53.xml"/><Relationship Id="rId6" Type="http://schemas.openxmlformats.org/officeDocument/2006/relationships/image" Target="../media/image21.jpeg"/><Relationship Id="rId5" Type="http://schemas.openxmlformats.org/officeDocument/2006/relationships/image" Target="../media/image24.png"/><Relationship Id="rId4" Type="http://schemas.openxmlformats.org/officeDocument/2006/relationships/image" Target="../media/image22.jpeg"/></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4.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4.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6.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7.xml"/></Relationships>
</file>

<file path=ppt/slides/_rels/slide8.xml.rels><?xml version="1.0" encoding="UTF-8" standalone="yes"?>
<Relationships xmlns="http://schemas.openxmlformats.org/package/2006/relationships"><Relationship Id="rId2" Type="http://schemas.openxmlformats.org/officeDocument/2006/relationships/image" Target="../media/image27.gif"/><Relationship Id="rId1" Type="http://schemas.openxmlformats.org/officeDocument/2006/relationships/slideLayout" Target="../slideLayouts/slideLayout16.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xml"/><Relationship Id="rId1" Type="http://schemas.openxmlformats.org/officeDocument/2006/relationships/slideLayout" Target="../slideLayouts/slideLayout55.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252000" y="698400"/>
            <a:ext cx="5016036" cy="768450"/>
          </a:xfrm>
        </p:spPr>
        <p:txBody>
          <a:bodyPr>
            <a:normAutofit/>
          </a:bodyPr>
          <a:lstStyle/>
          <a:p>
            <a:r>
              <a:rPr lang="en-GB" sz="2400" dirty="0"/>
              <a:t>Socrates: correlated-</a:t>
            </a:r>
            <a:r>
              <a:rPr lang="en-GB" sz="2400" i="1" dirty="0"/>
              <a:t>k</a:t>
            </a:r>
            <a:r>
              <a:rPr lang="en-GB" sz="2400" dirty="0"/>
              <a:t> methods</a:t>
            </a:r>
          </a:p>
        </p:txBody>
      </p:sp>
      <p:sp>
        <p:nvSpPr>
          <p:cNvPr id="6" name="Subtitle 5"/>
          <p:cNvSpPr>
            <a:spLocks noGrp="1"/>
          </p:cNvSpPr>
          <p:nvPr>
            <p:ph type="subTitle" idx="1"/>
          </p:nvPr>
        </p:nvSpPr>
        <p:spPr>
          <a:xfrm>
            <a:off x="252000" y="1665974"/>
            <a:ext cx="4333648" cy="2277377"/>
          </a:xfrm>
        </p:spPr>
        <p:txBody>
          <a:bodyPr>
            <a:normAutofit/>
          </a:bodyPr>
          <a:lstStyle/>
          <a:p>
            <a:r>
              <a:rPr lang="en-GB" sz="1600" dirty="0"/>
              <a:t>James Manners, Met Office</a:t>
            </a:r>
          </a:p>
          <a:p>
            <a:r>
              <a:rPr lang="en-GB" sz="1600" dirty="0"/>
              <a:t>CKDMIP Workshop, 8/9/20</a:t>
            </a:r>
          </a:p>
        </p:txBody>
      </p:sp>
      <p:pic>
        <p:nvPicPr>
          <p:cNvPr id="4" name="Picture 3" descr="hot_jupiter.png"/>
          <p:cNvPicPr>
            <a:picLocks noChangeAspect="1"/>
          </p:cNvPicPr>
          <p:nvPr/>
        </p:nvPicPr>
        <p:blipFill>
          <a:blip r:embed="rId2" cstate="print"/>
          <a:stretch>
            <a:fillRect/>
          </a:stretch>
        </p:blipFill>
        <p:spPr>
          <a:xfrm>
            <a:off x="2176137" y="2876309"/>
            <a:ext cx="2304634" cy="2134082"/>
          </a:xfrm>
          <a:prstGeom prst="rect">
            <a:avLst/>
          </a:prstGeom>
        </p:spPr>
      </p:pic>
      <p:pic>
        <p:nvPicPr>
          <p:cNvPr id="5" name="Picture 4" descr="mars.jpg">
            <a:extLst>
              <a:ext uri="{FF2B5EF4-FFF2-40B4-BE49-F238E27FC236}">
                <a16:creationId xmlns:a16="http://schemas.microsoft.com/office/drawing/2014/main" id="{EFEC887B-80C9-49BD-B49D-9CCB208D6A9B}"/>
              </a:ext>
            </a:extLst>
          </p:cNvPr>
          <p:cNvPicPr>
            <a:picLocks noChangeAspect="1"/>
          </p:cNvPicPr>
          <p:nvPr/>
        </p:nvPicPr>
        <p:blipFill>
          <a:blip r:embed="rId3" cstate="print"/>
          <a:stretch>
            <a:fillRect/>
          </a:stretch>
        </p:blipFill>
        <p:spPr>
          <a:xfrm>
            <a:off x="4690486" y="2571750"/>
            <a:ext cx="2277377" cy="2277377"/>
          </a:xfrm>
          <a:prstGeom prst="rect">
            <a:avLst/>
          </a:prstGeom>
        </p:spPr>
      </p:pic>
      <p:pic>
        <p:nvPicPr>
          <p:cNvPr id="7" name="Picture 6" descr="Earth.jpg">
            <a:extLst>
              <a:ext uri="{FF2B5EF4-FFF2-40B4-BE49-F238E27FC236}">
                <a16:creationId xmlns:a16="http://schemas.microsoft.com/office/drawing/2014/main" id="{9AD85C13-5ED3-47EE-85E8-6F083F0C915A}"/>
              </a:ext>
            </a:extLst>
          </p:cNvPr>
          <p:cNvPicPr>
            <a:picLocks noChangeAspect="1"/>
          </p:cNvPicPr>
          <p:nvPr/>
        </p:nvPicPr>
        <p:blipFill>
          <a:blip r:embed="rId4" cstate="print"/>
          <a:stretch>
            <a:fillRect/>
          </a:stretch>
        </p:blipFill>
        <p:spPr>
          <a:xfrm>
            <a:off x="5743894" y="269473"/>
            <a:ext cx="2516570" cy="2516570"/>
          </a:xfrm>
          <a:prstGeom prst="rect">
            <a:avLst/>
          </a:prstGeom>
        </p:spPr>
      </p:pic>
    </p:spTree>
    <p:extLst>
      <p:ext uri="{BB962C8B-B14F-4D97-AF65-F5344CB8AC3E}">
        <p14:creationId xmlns:p14="http://schemas.microsoft.com/office/powerpoint/2010/main" val="27382038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p:cNvSpPr>
          <p:nvPr>
            <p:ph type="title"/>
          </p:nvPr>
        </p:nvSpPr>
        <p:spPr>
          <a:xfrm>
            <a:off x="1935759" y="276524"/>
            <a:ext cx="5832863" cy="500137"/>
          </a:xfrm>
        </p:spPr>
        <p:txBody>
          <a:bodyPr/>
          <a:lstStyle/>
          <a:p>
            <a:r>
              <a:rPr lang="en-GB" sz="2800" dirty="0"/>
              <a:t>Random overlap of absorption lines</a:t>
            </a:r>
          </a:p>
        </p:txBody>
      </p:sp>
      <p:pic>
        <p:nvPicPr>
          <p:cNvPr id="24579" name="Picture 4" descr="lw_band7_10km"/>
          <p:cNvPicPr>
            <a:picLocks noChangeAspect="1" noChangeArrowheads="1"/>
          </p:cNvPicPr>
          <p:nvPr/>
        </p:nvPicPr>
        <p:blipFill>
          <a:blip r:embed="rId3" cstate="print"/>
          <a:srcRect/>
          <a:stretch>
            <a:fillRect/>
          </a:stretch>
        </p:blipFill>
        <p:spPr bwMode="auto">
          <a:xfrm>
            <a:off x="250825" y="1437085"/>
            <a:ext cx="6561138" cy="2464594"/>
          </a:xfrm>
          <a:prstGeom prst="rect">
            <a:avLst/>
          </a:prstGeom>
          <a:noFill/>
          <a:ln w="9525">
            <a:noFill/>
            <a:miter lim="800000"/>
            <a:headEnd/>
            <a:tailEnd/>
          </a:ln>
        </p:spPr>
      </p:pic>
      <p:sp>
        <p:nvSpPr>
          <p:cNvPr id="24580" name="Rectangle 5"/>
          <p:cNvSpPr>
            <a:spLocks noChangeArrowheads="1"/>
          </p:cNvSpPr>
          <p:nvPr/>
        </p:nvSpPr>
        <p:spPr bwMode="auto">
          <a:xfrm>
            <a:off x="7308851" y="1383506"/>
            <a:ext cx="1223963" cy="809625"/>
          </a:xfrm>
          <a:prstGeom prst="rect">
            <a:avLst/>
          </a:prstGeom>
          <a:no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81" name="Rectangle 6"/>
          <p:cNvSpPr>
            <a:spLocks noChangeArrowheads="1"/>
          </p:cNvSpPr>
          <p:nvPr/>
        </p:nvSpPr>
        <p:spPr bwMode="auto">
          <a:xfrm>
            <a:off x="7308850" y="1977629"/>
            <a:ext cx="863600" cy="215503"/>
          </a:xfrm>
          <a:prstGeom prst="rect">
            <a:avLst/>
          </a:prstGeom>
          <a:solidFill>
            <a:schemeClr val="tx1"/>
          </a:solid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82" name="Rectangle 7"/>
          <p:cNvSpPr>
            <a:spLocks noChangeArrowheads="1"/>
          </p:cNvSpPr>
          <p:nvPr/>
        </p:nvSpPr>
        <p:spPr bwMode="auto">
          <a:xfrm>
            <a:off x="8101013" y="1707356"/>
            <a:ext cx="431800" cy="485775"/>
          </a:xfrm>
          <a:prstGeom prst="rect">
            <a:avLst/>
          </a:prstGeom>
          <a:solidFill>
            <a:schemeClr val="tx1"/>
          </a:solid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83" name="Text Box 8"/>
          <p:cNvSpPr txBox="1">
            <a:spLocks noChangeArrowheads="1"/>
          </p:cNvSpPr>
          <p:nvPr/>
        </p:nvSpPr>
        <p:spPr bwMode="auto">
          <a:xfrm>
            <a:off x="7561826" y="1486421"/>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A2A2A"/>
                </a:solidFill>
                <a:effectLst/>
                <a:uLnTx/>
                <a:uFillTx/>
                <a:latin typeface="Arial"/>
              </a:rPr>
              <a:t>H</a:t>
            </a:r>
            <a:r>
              <a:rPr kumimoji="0" lang="en-GB" sz="1200" b="0" i="0" u="none" strike="noStrike" kern="1200" cap="none" spc="0" normalizeH="0" baseline="-25000" noProof="0" dirty="0">
                <a:ln>
                  <a:noFill/>
                </a:ln>
                <a:solidFill>
                  <a:srgbClr val="2A2A2A"/>
                </a:solidFill>
                <a:effectLst/>
                <a:uLnTx/>
                <a:uFillTx/>
                <a:latin typeface="Arial"/>
              </a:rPr>
              <a:t>2</a:t>
            </a:r>
            <a:r>
              <a:rPr kumimoji="0" lang="en-GB" sz="1200" b="0" i="0" u="none" strike="noStrike" kern="1200" cap="none" spc="0" normalizeH="0" baseline="0" noProof="0" dirty="0">
                <a:ln>
                  <a:noFill/>
                </a:ln>
                <a:solidFill>
                  <a:srgbClr val="2A2A2A"/>
                </a:solidFill>
                <a:effectLst/>
                <a:uLnTx/>
                <a:uFillTx/>
                <a:latin typeface="Arial"/>
              </a:rPr>
              <a:t>O</a:t>
            </a:r>
          </a:p>
        </p:txBody>
      </p:sp>
      <p:sp>
        <p:nvSpPr>
          <p:cNvPr id="24584" name="Rectangle 9"/>
          <p:cNvSpPr>
            <a:spLocks noChangeArrowheads="1"/>
          </p:cNvSpPr>
          <p:nvPr/>
        </p:nvSpPr>
        <p:spPr bwMode="auto">
          <a:xfrm>
            <a:off x="7308851" y="2518172"/>
            <a:ext cx="1223963" cy="809625"/>
          </a:xfrm>
          <a:prstGeom prst="rect">
            <a:avLst/>
          </a:prstGeom>
          <a:no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85" name="Rectangle 11"/>
          <p:cNvSpPr>
            <a:spLocks noChangeArrowheads="1"/>
          </p:cNvSpPr>
          <p:nvPr/>
        </p:nvSpPr>
        <p:spPr bwMode="auto">
          <a:xfrm>
            <a:off x="7308850" y="3219450"/>
            <a:ext cx="1079500" cy="108347"/>
          </a:xfrm>
          <a:prstGeom prst="rect">
            <a:avLst/>
          </a:prstGeom>
          <a:solidFill>
            <a:srgbClr val="C00000"/>
          </a:solidFill>
          <a:ln w="12700" algn="ctr">
            <a:solidFill>
              <a:schemeClr val="folHlink"/>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C00000"/>
              </a:solidFill>
              <a:effectLst/>
              <a:uLnTx/>
              <a:uFillTx/>
              <a:latin typeface="Arial"/>
            </a:endParaRPr>
          </a:p>
        </p:txBody>
      </p:sp>
      <p:sp>
        <p:nvSpPr>
          <p:cNvPr id="24586" name="Rectangle 12"/>
          <p:cNvSpPr>
            <a:spLocks noChangeArrowheads="1"/>
          </p:cNvSpPr>
          <p:nvPr/>
        </p:nvSpPr>
        <p:spPr bwMode="auto">
          <a:xfrm>
            <a:off x="8316913" y="2733676"/>
            <a:ext cx="214312" cy="594122"/>
          </a:xfrm>
          <a:prstGeom prst="rect">
            <a:avLst/>
          </a:prstGeom>
          <a:solidFill>
            <a:srgbClr val="C00000"/>
          </a:solidFill>
          <a:ln w="12700" algn="ctr">
            <a:solidFill>
              <a:schemeClr val="folHlink"/>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C00000"/>
              </a:solidFill>
              <a:effectLst/>
              <a:uLnTx/>
              <a:uFillTx/>
              <a:latin typeface="Arial"/>
            </a:endParaRPr>
          </a:p>
        </p:txBody>
      </p:sp>
      <p:sp>
        <p:nvSpPr>
          <p:cNvPr id="24587" name="Rectangle 13"/>
          <p:cNvSpPr>
            <a:spLocks noChangeArrowheads="1"/>
          </p:cNvSpPr>
          <p:nvPr/>
        </p:nvSpPr>
        <p:spPr bwMode="auto">
          <a:xfrm>
            <a:off x="7308851" y="3706416"/>
            <a:ext cx="1223963" cy="809625"/>
          </a:xfrm>
          <a:prstGeom prst="rect">
            <a:avLst/>
          </a:prstGeom>
          <a:no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88" name="Text Box 14"/>
          <p:cNvSpPr txBox="1">
            <a:spLocks noChangeArrowheads="1"/>
          </p:cNvSpPr>
          <p:nvPr/>
        </p:nvSpPr>
        <p:spPr bwMode="auto">
          <a:xfrm>
            <a:off x="7584498" y="2689780"/>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A2A2A"/>
                </a:solidFill>
                <a:effectLst/>
                <a:uLnTx/>
                <a:uFillTx/>
                <a:latin typeface="Arial"/>
              </a:rPr>
              <a:t>N</a:t>
            </a:r>
            <a:r>
              <a:rPr kumimoji="0" lang="en-GB" sz="1200" b="0" i="0" u="none" strike="noStrike" kern="1200" cap="none" spc="0" normalizeH="0" baseline="-25000" noProof="0" dirty="0">
                <a:ln>
                  <a:noFill/>
                </a:ln>
                <a:solidFill>
                  <a:srgbClr val="2A2A2A"/>
                </a:solidFill>
                <a:effectLst/>
                <a:uLnTx/>
                <a:uFillTx/>
                <a:latin typeface="Arial"/>
              </a:rPr>
              <a:t>2</a:t>
            </a:r>
            <a:r>
              <a:rPr kumimoji="0" lang="en-GB" sz="1200" b="0" i="0" u="none" strike="noStrike" kern="1200" cap="none" spc="0" normalizeH="0" baseline="0" noProof="0" dirty="0">
                <a:ln>
                  <a:noFill/>
                </a:ln>
                <a:solidFill>
                  <a:srgbClr val="2A2A2A"/>
                </a:solidFill>
                <a:effectLst/>
                <a:uLnTx/>
                <a:uFillTx/>
                <a:latin typeface="Arial"/>
              </a:rPr>
              <a:t>O</a:t>
            </a:r>
            <a:endParaRPr kumimoji="0" lang="en-GB" sz="1200" b="0" i="0" u="none" strike="noStrike" kern="1200" cap="none" spc="0" normalizeH="0" baseline="-25000" noProof="0" dirty="0">
              <a:ln>
                <a:noFill/>
              </a:ln>
              <a:solidFill>
                <a:srgbClr val="2A2A2A"/>
              </a:solidFill>
              <a:effectLst/>
              <a:uLnTx/>
              <a:uFillTx/>
              <a:latin typeface="Arial"/>
            </a:endParaRPr>
          </a:p>
        </p:txBody>
      </p:sp>
      <p:sp>
        <p:nvSpPr>
          <p:cNvPr id="24589" name="Rectangle 15"/>
          <p:cNvSpPr>
            <a:spLocks noChangeArrowheads="1"/>
          </p:cNvSpPr>
          <p:nvPr/>
        </p:nvSpPr>
        <p:spPr bwMode="auto">
          <a:xfrm>
            <a:off x="7308850" y="4407694"/>
            <a:ext cx="287338" cy="108347"/>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90" name="Rectangle 16"/>
          <p:cNvSpPr>
            <a:spLocks noChangeArrowheads="1"/>
          </p:cNvSpPr>
          <p:nvPr/>
        </p:nvSpPr>
        <p:spPr bwMode="auto">
          <a:xfrm>
            <a:off x="7596188" y="4354116"/>
            <a:ext cx="215900" cy="161925"/>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91" name="Rectangle 17"/>
          <p:cNvSpPr>
            <a:spLocks noChangeArrowheads="1"/>
          </p:cNvSpPr>
          <p:nvPr/>
        </p:nvSpPr>
        <p:spPr bwMode="auto">
          <a:xfrm>
            <a:off x="7812088" y="4245769"/>
            <a:ext cx="215900" cy="270272"/>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92" name="Rectangle 18"/>
          <p:cNvSpPr>
            <a:spLocks noChangeArrowheads="1"/>
          </p:cNvSpPr>
          <p:nvPr/>
        </p:nvSpPr>
        <p:spPr bwMode="auto">
          <a:xfrm>
            <a:off x="8027988" y="4137423"/>
            <a:ext cx="215900" cy="378619"/>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93" name="Rectangle 19"/>
          <p:cNvSpPr>
            <a:spLocks noChangeArrowheads="1"/>
          </p:cNvSpPr>
          <p:nvPr/>
        </p:nvSpPr>
        <p:spPr bwMode="auto">
          <a:xfrm>
            <a:off x="8172450" y="4030266"/>
            <a:ext cx="215900" cy="485775"/>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94" name="Rectangle 20"/>
          <p:cNvSpPr>
            <a:spLocks noChangeArrowheads="1"/>
          </p:cNvSpPr>
          <p:nvPr/>
        </p:nvSpPr>
        <p:spPr bwMode="auto">
          <a:xfrm>
            <a:off x="8388351" y="3921919"/>
            <a:ext cx="144463" cy="594122"/>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4595" name="Text Box 22"/>
          <p:cNvSpPr txBox="1">
            <a:spLocks noChangeArrowheads="1"/>
          </p:cNvSpPr>
          <p:nvPr/>
        </p:nvSpPr>
        <p:spPr bwMode="auto">
          <a:xfrm>
            <a:off x="7592055" y="3794896"/>
            <a:ext cx="463588"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A2A2A"/>
                </a:solidFill>
                <a:effectLst/>
                <a:uLnTx/>
                <a:uFillTx/>
                <a:latin typeface="Arial"/>
              </a:rPr>
              <a:t>CH</a:t>
            </a:r>
            <a:r>
              <a:rPr kumimoji="0" lang="en-GB" sz="1200" b="0" i="0" u="none" strike="noStrike" kern="1200" cap="none" spc="0" normalizeH="0" baseline="-25000" noProof="0" dirty="0">
                <a:ln>
                  <a:noFill/>
                </a:ln>
                <a:solidFill>
                  <a:srgbClr val="2A2A2A"/>
                </a:solidFill>
                <a:effectLst/>
                <a:uLnTx/>
                <a:uFillTx/>
                <a:latin typeface="Arial"/>
              </a:rPr>
              <a:t>4</a:t>
            </a:r>
          </a:p>
        </p:txBody>
      </p:sp>
      <p:sp>
        <p:nvSpPr>
          <p:cNvPr id="24596" name="Line 23"/>
          <p:cNvSpPr>
            <a:spLocks noChangeShapeType="1"/>
          </p:cNvSpPr>
          <p:nvPr/>
        </p:nvSpPr>
        <p:spPr bwMode="auto">
          <a:xfrm flipV="1">
            <a:off x="6011864" y="1869281"/>
            <a:ext cx="1152525" cy="323850"/>
          </a:xfrm>
          <a:prstGeom prst="line">
            <a:avLst/>
          </a:prstGeom>
          <a:noFill/>
          <a:ln w="25400">
            <a:solidFill>
              <a:schemeClr val="tx1"/>
            </a:solidFill>
            <a:round/>
            <a:headEnd/>
            <a:tailEnd type="triangl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4597" name="Line 24"/>
          <p:cNvSpPr>
            <a:spLocks noChangeShapeType="1"/>
          </p:cNvSpPr>
          <p:nvPr/>
        </p:nvSpPr>
        <p:spPr bwMode="auto">
          <a:xfrm>
            <a:off x="6011864" y="2571750"/>
            <a:ext cx="1081087" cy="323850"/>
          </a:xfrm>
          <a:prstGeom prst="line">
            <a:avLst/>
          </a:prstGeom>
          <a:noFill/>
          <a:ln w="12700">
            <a:solidFill>
              <a:schemeClr val="tx1"/>
            </a:solidFill>
            <a:round/>
            <a:headEnd/>
            <a:tailEnd type="triangl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4598" name="Line 25"/>
          <p:cNvSpPr>
            <a:spLocks noChangeShapeType="1"/>
          </p:cNvSpPr>
          <p:nvPr/>
        </p:nvSpPr>
        <p:spPr bwMode="auto">
          <a:xfrm>
            <a:off x="6011864" y="3003948"/>
            <a:ext cx="1081087" cy="1026319"/>
          </a:xfrm>
          <a:prstGeom prst="line">
            <a:avLst/>
          </a:prstGeom>
          <a:noFill/>
          <a:ln w="12700">
            <a:solidFill>
              <a:schemeClr val="tx1"/>
            </a:solidFill>
            <a:round/>
            <a:headEnd/>
            <a:tailEnd type="triangl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4599" name="Text Box 26"/>
          <p:cNvSpPr txBox="1">
            <a:spLocks noChangeArrowheads="1"/>
          </p:cNvSpPr>
          <p:nvPr/>
        </p:nvSpPr>
        <p:spPr bwMode="auto">
          <a:xfrm>
            <a:off x="7380288" y="1006079"/>
            <a:ext cx="1037463" cy="400110"/>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a:ln>
                  <a:noFill/>
                </a:ln>
                <a:solidFill>
                  <a:srgbClr val="2A2A2A"/>
                </a:solidFill>
                <a:effectLst/>
                <a:uLnTx/>
                <a:uFillTx/>
                <a:latin typeface="Arial"/>
              </a:rPr>
              <a:t>k</a:t>
            </a:r>
            <a:r>
              <a:rPr kumimoji="0" lang="en-GB" sz="2000" b="0" i="0" u="none" strike="noStrike" kern="1200" cap="none" spc="0" normalizeH="0" baseline="0" noProof="0">
                <a:ln>
                  <a:noFill/>
                </a:ln>
                <a:solidFill>
                  <a:srgbClr val="2A2A2A"/>
                </a:solidFill>
                <a:effectLst/>
                <a:uLnTx/>
                <a:uFillTx/>
                <a:latin typeface="Arial"/>
              </a:rPr>
              <a:t>-terms</a:t>
            </a:r>
          </a:p>
        </p:txBody>
      </p:sp>
      <p:sp>
        <p:nvSpPr>
          <p:cNvPr id="24600" name="Text Box 27"/>
          <p:cNvSpPr txBox="1">
            <a:spLocks noChangeArrowheads="1"/>
          </p:cNvSpPr>
          <p:nvPr/>
        </p:nvSpPr>
        <p:spPr bwMode="auto">
          <a:xfrm>
            <a:off x="684214" y="4105275"/>
            <a:ext cx="5166799" cy="369332"/>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A2A2A"/>
                </a:solidFill>
                <a:effectLst/>
                <a:uLnTx/>
                <a:uFillTx/>
                <a:latin typeface="Arial"/>
              </a:rPr>
              <a:t>Requires 2*2*6 = 24 monochromatic calculations</a:t>
            </a:r>
          </a:p>
        </p:txBody>
      </p:sp>
      <p:sp>
        <p:nvSpPr>
          <p:cNvPr id="26" name="Text Box 25"/>
          <p:cNvSpPr txBox="1">
            <a:spLocks noChangeArrowheads="1"/>
          </p:cNvSpPr>
          <p:nvPr/>
        </p:nvSpPr>
        <p:spPr bwMode="auto">
          <a:xfrm>
            <a:off x="1116014" y="1244932"/>
            <a:ext cx="1283236" cy="369332"/>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A2A2A"/>
                </a:solidFill>
                <a:effectLst/>
                <a:uLnTx/>
                <a:uFillTx/>
                <a:latin typeface="Arial"/>
              </a:rPr>
              <a:t>LW band 7</a:t>
            </a:r>
          </a:p>
        </p:txBody>
      </p:sp>
    </p:spTree>
  </p:cSld>
  <p:clrMapOvr>
    <a:masterClrMapping/>
  </p:clrMapOvr>
  <p:transition>
    <p:wip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p:cNvSpPr>
          <p:nvPr>
            <p:ph type="title"/>
          </p:nvPr>
        </p:nvSpPr>
        <p:spPr>
          <a:xfrm>
            <a:off x="2071786" y="261410"/>
            <a:ext cx="3762237" cy="500137"/>
          </a:xfrm>
        </p:spPr>
        <p:txBody>
          <a:bodyPr/>
          <a:lstStyle/>
          <a:p>
            <a:r>
              <a:rPr lang="en-GB" sz="2800" dirty="0"/>
              <a:t>Equivalent extinction</a:t>
            </a:r>
          </a:p>
        </p:txBody>
      </p:sp>
      <p:pic>
        <p:nvPicPr>
          <p:cNvPr id="25603" name="Picture 3" descr="lw_band7_10km"/>
          <p:cNvPicPr>
            <a:picLocks noChangeAspect="1" noChangeArrowheads="1"/>
          </p:cNvPicPr>
          <p:nvPr/>
        </p:nvPicPr>
        <p:blipFill>
          <a:blip r:embed="rId3" cstate="print"/>
          <a:srcRect/>
          <a:stretch>
            <a:fillRect/>
          </a:stretch>
        </p:blipFill>
        <p:spPr bwMode="auto">
          <a:xfrm>
            <a:off x="250825" y="1437085"/>
            <a:ext cx="6561138" cy="2464594"/>
          </a:xfrm>
          <a:prstGeom prst="rect">
            <a:avLst/>
          </a:prstGeom>
          <a:noFill/>
          <a:ln w="9525">
            <a:noFill/>
            <a:miter lim="800000"/>
            <a:headEnd/>
            <a:tailEnd/>
          </a:ln>
        </p:spPr>
      </p:pic>
      <p:sp>
        <p:nvSpPr>
          <p:cNvPr id="25604" name="Rectangle 4"/>
          <p:cNvSpPr>
            <a:spLocks noChangeArrowheads="1"/>
          </p:cNvSpPr>
          <p:nvPr/>
        </p:nvSpPr>
        <p:spPr bwMode="auto">
          <a:xfrm>
            <a:off x="7308851" y="1383506"/>
            <a:ext cx="1223963" cy="809625"/>
          </a:xfrm>
          <a:prstGeom prst="rect">
            <a:avLst/>
          </a:prstGeom>
          <a:noFill/>
          <a:ln w="12700" algn="ctr">
            <a:solidFill>
              <a:schemeClr val="tx1"/>
            </a:solidFill>
            <a:miter lim="800000"/>
            <a:headEnd/>
            <a:tailEnd type="none" w="lg" len="lg"/>
          </a:ln>
        </p:spPr>
        <p:txBody>
          <a:bodyPr wrap="none" anchor="ctr"/>
          <a:lstStyle/>
          <a:p>
            <a:pPr marL="0" marR="0" lvl="0" indent="0" algn="ctr"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05" name="Rectangle 5"/>
          <p:cNvSpPr>
            <a:spLocks noChangeArrowheads="1"/>
          </p:cNvSpPr>
          <p:nvPr/>
        </p:nvSpPr>
        <p:spPr bwMode="auto">
          <a:xfrm>
            <a:off x="7308850" y="1977629"/>
            <a:ext cx="863600" cy="215503"/>
          </a:xfrm>
          <a:prstGeom prst="rect">
            <a:avLst/>
          </a:prstGeom>
          <a:solidFill>
            <a:schemeClr val="tx1"/>
          </a:solid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06" name="Rectangle 6"/>
          <p:cNvSpPr>
            <a:spLocks noChangeArrowheads="1"/>
          </p:cNvSpPr>
          <p:nvPr/>
        </p:nvSpPr>
        <p:spPr bwMode="auto">
          <a:xfrm>
            <a:off x="8101013" y="1707356"/>
            <a:ext cx="431800" cy="485775"/>
          </a:xfrm>
          <a:prstGeom prst="rect">
            <a:avLst/>
          </a:prstGeom>
          <a:solidFill>
            <a:schemeClr val="tx1"/>
          </a:solid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07" name="Text Box 7"/>
          <p:cNvSpPr txBox="1">
            <a:spLocks noChangeArrowheads="1"/>
          </p:cNvSpPr>
          <p:nvPr/>
        </p:nvSpPr>
        <p:spPr bwMode="auto">
          <a:xfrm>
            <a:off x="7675182" y="1947400"/>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B9DC0C"/>
                </a:solidFill>
                <a:effectLst/>
                <a:uLnTx/>
                <a:uFillTx/>
                <a:latin typeface="Arial"/>
              </a:rPr>
              <a:t>H</a:t>
            </a:r>
            <a:r>
              <a:rPr kumimoji="0" lang="en-GB" sz="1200" b="0" i="0" u="none" strike="noStrike" kern="1200" cap="none" spc="0" normalizeH="0" baseline="-25000" noProof="0" dirty="0">
                <a:ln>
                  <a:noFill/>
                </a:ln>
                <a:solidFill>
                  <a:srgbClr val="B9DC0C"/>
                </a:solidFill>
                <a:effectLst/>
                <a:uLnTx/>
                <a:uFillTx/>
                <a:latin typeface="Arial"/>
              </a:rPr>
              <a:t>2</a:t>
            </a:r>
            <a:r>
              <a:rPr kumimoji="0" lang="en-GB" sz="1200" b="0" i="0" u="none" strike="noStrike" kern="1200" cap="none" spc="0" normalizeH="0" baseline="0" noProof="0" dirty="0">
                <a:ln>
                  <a:noFill/>
                </a:ln>
                <a:solidFill>
                  <a:srgbClr val="B9DC0C"/>
                </a:solidFill>
                <a:effectLst/>
                <a:uLnTx/>
                <a:uFillTx/>
                <a:latin typeface="Arial"/>
              </a:rPr>
              <a:t>O</a:t>
            </a:r>
          </a:p>
        </p:txBody>
      </p:sp>
      <p:sp>
        <p:nvSpPr>
          <p:cNvPr id="25608" name="Rectangle 8"/>
          <p:cNvSpPr>
            <a:spLocks noChangeArrowheads="1"/>
          </p:cNvSpPr>
          <p:nvPr/>
        </p:nvSpPr>
        <p:spPr bwMode="auto">
          <a:xfrm>
            <a:off x="7308851" y="2518172"/>
            <a:ext cx="1223963" cy="809625"/>
          </a:xfrm>
          <a:prstGeom prst="rect">
            <a:avLst/>
          </a:prstGeom>
          <a:no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09" name="Rectangle 10"/>
          <p:cNvSpPr>
            <a:spLocks noChangeArrowheads="1"/>
          </p:cNvSpPr>
          <p:nvPr/>
        </p:nvSpPr>
        <p:spPr bwMode="auto">
          <a:xfrm>
            <a:off x="7308851" y="3057526"/>
            <a:ext cx="1222375" cy="270272"/>
          </a:xfrm>
          <a:prstGeom prst="rect">
            <a:avLst/>
          </a:prstGeom>
          <a:solidFill>
            <a:srgbClr val="C00000"/>
          </a:solidFill>
          <a:ln w="12700" algn="ctr">
            <a:solidFill>
              <a:schemeClr val="folHlink"/>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10" name="Rectangle 11"/>
          <p:cNvSpPr>
            <a:spLocks noChangeArrowheads="1"/>
          </p:cNvSpPr>
          <p:nvPr/>
        </p:nvSpPr>
        <p:spPr bwMode="auto">
          <a:xfrm>
            <a:off x="7308851" y="3706416"/>
            <a:ext cx="1223963" cy="809625"/>
          </a:xfrm>
          <a:prstGeom prst="rect">
            <a:avLst/>
          </a:prstGeom>
          <a:noFill/>
          <a:ln w="1270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11" name="Text Box 12"/>
          <p:cNvSpPr txBox="1">
            <a:spLocks noChangeArrowheads="1"/>
          </p:cNvSpPr>
          <p:nvPr/>
        </p:nvSpPr>
        <p:spPr bwMode="auto">
          <a:xfrm>
            <a:off x="7667625" y="3060074"/>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A2A2A"/>
                </a:solidFill>
                <a:effectLst/>
                <a:uLnTx/>
                <a:uFillTx/>
                <a:latin typeface="Arial"/>
              </a:rPr>
              <a:t>N</a:t>
            </a:r>
            <a:r>
              <a:rPr kumimoji="0" lang="en-GB" sz="1200" b="0" i="0" u="none" strike="noStrike" kern="1200" cap="none" spc="0" normalizeH="0" baseline="-25000" noProof="0" dirty="0">
                <a:ln>
                  <a:noFill/>
                </a:ln>
                <a:solidFill>
                  <a:srgbClr val="2A2A2A"/>
                </a:solidFill>
                <a:effectLst/>
                <a:uLnTx/>
                <a:uFillTx/>
                <a:latin typeface="Arial"/>
              </a:rPr>
              <a:t>2</a:t>
            </a:r>
            <a:r>
              <a:rPr kumimoji="0" lang="en-GB" sz="1200" b="0" i="0" u="none" strike="noStrike" kern="1200" cap="none" spc="0" normalizeH="0" baseline="0" noProof="0" dirty="0">
                <a:ln>
                  <a:noFill/>
                </a:ln>
                <a:solidFill>
                  <a:srgbClr val="2A2A2A"/>
                </a:solidFill>
                <a:effectLst/>
                <a:uLnTx/>
                <a:uFillTx/>
                <a:latin typeface="Arial"/>
              </a:rPr>
              <a:t>O</a:t>
            </a:r>
            <a:endParaRPr kumimoji="0" lang="en-GB" sz="1200" b="0" i="0" u="none" strike="noStrike" kern="1200" cap="none" spc="0" normalizeH="0" baseline="-25000" noProof="0" dirty="0">
              <a:ln>
                <a:noFill/>
              </a:ln>
              <a:solidFill>
                <a:srgbClr val="2A2A2A"/>
              </a:solidFill>
              <a:effectLst/>
              <a:uLnTx/>
              <a:uFillTx/>
              <a:latin typeface="Arial"/>
            </a:endParaRPr>
          </a:p>
        </p:txBody>
      </p:sp>
      <p:sp>
        <p:nvSpPr>
          <p:cNvPr id="25612" name="Rectangle 18"/>
          <p:cNvSpPr>
            <a:spLocks noChangeArrowheads="1"/>
          </p:cNvSpPr>
          <p:nvPr/>
        </p:nvSpPr>
        <p:spPr bwMode="auto">
          <a:xfrm>
            <a:off x="7308851" y="4192191"/>
            <a:ext cx="1223963" cy="323850"/>
          </a:xfrm>
          <a:prstGeom prst="rect">
            <a:avLst/>
          </a:prstGeom>
          <a:solidFill>
            <a:srgbClr val="00FF00"/>
          </a:solidFill>
          <a:ln w="12700" algn="ctr">
            <a:solidFill>
              <a:srgbClr val="00FF00"/>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5613" name="Text Box 19"/>
          <p:cNvSpPr txBox="1">
            <a:spLocks noChangeArrowheads="1"/>
          </p:cNvSpPr>
          <p:nvPr/>
        </p:nvSpPr>
        <p:spPr bwMode="auto">
          <a:xfrm>
            <a:off x="7667626" y="4248318"/>
            <a:ext cx="463588"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srgbClr val="2A2A2A"/>
                </a:solidFill>
                <a:effectLst/>
                <a:uLnTx/>
                <a:uFillTx/>
                <a:latin typeface="Arial"/>
              </a:rPr>
              <a:t>CH</a:t>
            </a:r>
            <a:r>
              <a:rPr kumimoji="0" lang="en-GB" sz="1200" b="0" i="0" u="none" strike="noStrike" kern="1200" cap="none" spc="0" normalizeH="0" baseline="-25000" noProof="0" dirty="0">
                <a:ln>
                  <a:noFill/>
                </a:ln>
                <a:solidFill>
                  <a:srgbClr val="2A2A2A"/>
                </a:solidFill>
                <a:effectLst/>
                <a:uLnTx/>
                <a:uFillTx/>
                <a:latin typeface="Arial"/>
              </a:rPr>
              <a:t>4</a:t>
            </a:r>
          </a:p>
        </p:txBody>
      </p:sp>
      <p:sp>
        <p:nvSpPr>
          <p:cNvPr id="25614" name="Line 20"/>
          <p:cNvSpPr>
            <a:spLocks noChangeShapeType="1"/>
          </p:cNvSpPr>
          <p:nvPr/>
        </p:nvSpPr>
        <p:spPr bwMode="auto">
          <a:xfrm flipV="1">
            <a:off x="6011864" y="1869281"/>
            <a:ext cx="1152525" cy="323850"/>
          </a:xfrm>
          <a:prstGeom prst="line">
            <a:avLst/>
          </a:prstGeom>
          <a:noFill/>
          <a:ln w="25400">
            <a:solidFill>
              <a:schemeClr val="tx1"/>
            </a:solidFill>
            <a:round/>
            <a:headEnd/>
            <a:tailEnd type="triangl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5615" name="Line 21"/>
          <p:cNvSpPr>
            <a:spLocks noChangeShapeType="1"/>
          </p:cNvSpPr>
          <p:nvPr/>
        </p:nvSpPr>
        <p:spPr bwMode="auto">
          <a:xfrm>
            <a:off x="6011864" y="2571750"/>
            <a:ext cx="1081087" cy="323850"/>
          </a:xfrm>
          <a:prstGeom prst="line">
            <a:avLst/>
          </a:prstGeom>
          <a:noFill/>
          <a:ln w="12700">
            <a:solidFill>
              <a:schemeClr val="tx1"/>
            </a:solidFill>
            <a:round/>
            <a:headEnd/>
            <a:tailEnd type="triangl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5616" name="Line 22"/>
          <p:cNvSpPr>
            <a:spLocks noChangeShapeType="1"/>
          </p:cNvSpPr>
          <p:nvPr/>
        </p:nvSpPr>
        <p:spPr bwMode="auto">
          <a:xfrm>
            <a:off x="6011864" y="3003948"/>
            <a:ext cx="1081087" cy="1026319"/>
          </a:xfrm>
          <a:prstGeom prst="line">
            <a:avLst/>
          </a:prstGeom>
          <a:noFill/>
          <a:ln w="12700">
            <a:solidFill>
              <a:schemeClr val="tx1"/>
            </a:solidFill>
            <a:round/>
            <a:headEnd/>
            <a:tailEnd type="triangl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5617" name="Text Box 23"/>
          <p:cNvSpPr txBox="1">
            <a:spLocks noChangeArrowheads="1"/>
          </p:cNvSpPr>
          <p:nvPr/>
        </p:nvSpPr>
        <p:spPr bwMode="auto">
          <a:xfrm>
            <a:off x="7380288" y="1006079"/>
            <a:ext cx="1037463" cy="400110"/>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2000" b="0" i="1" u="none" strike="noStrike" kern="1200" cap="none" spc="0" normalizeH="0" baseline="0" noProof="0">
                <a:ln>
                  <a:noFill/>
                </a:ln>
                <a:solidFill>
                  <a:srgbClr val="2A2A2A"/>
                </a:solidFill>
                <a:effectLst/>
                <a:uLnTx/>
                <a:uFillTx/>
                <a:latin typeface="Arial"/>
              </a:rPr>
              <a:t>k</a:t>
            </a:r>
            <a:r>
              <a:rPr kumimoji="0" lang="en-GB" sz="2000" b="0" i="0" u="none" strike="noStrike" kern="1200" cap="none" spc="0" normalizeH="0" baseline="0" noProof="0">
                <a:ln>
                  <a:noFill/>
                </a:ln>
                <a:solidFill>
                  <a:srgbClr val="2A2A2A"/>
                </a:solidFill>
                <a:effectLst/>
                <a:uLnTx/>
                <a:uFillTx/>
                <a:latin typeface="Arial"/>
              </a:rPr>
              <a:t>-terms</a:t>
            </a:r>
          </a:p>
        </p:txBody>
      </p:sp>
      <p:sp>
        <p:nvSpPr>
          <p:cNvPr id="25618" name="Text Box 24"/>
          <p:cNvSpPr txBox="1">
            <a:spLocks noChangeArrowheads="1"/>
          </p:cNvSpPr>
          <p:nvPr/>
        </p:nvSpPr>
        <p:spPr bwMode="auto">
          <a:xfrm>
            <a:off x="676657" y="4004727"/>
            <a:ext cx="6408737" cy="1138773"/>
          </a:xfrm>
          <a:prstGeom prst="rect">
            <a:avLst/>
          </a:prstGeom>
          <a:noFill/>
          <a:ln w="12700" algn="ctr">
            <a:noFill/>
            <a:miter lim="800000"/>
            <a:headEnd/>
            <a:tailEnd type="none" w="lg" len="lg"/>
          </a:ln>
        </p:spPr>
        <p:txBody>
          <a:bodyPr>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A2A2A"/>
                </a:solidFill>
                <a:effectLst/>
                <a:uLnTx/>
                <a:uFillTx/>
                <a:latin typeface="Arial"/>
              </a:rPr>
              <a:t>Calculate single “equivalent extinction” coefficient using clear-sky atmosphere with minor gas.</a:t>
            </a:r>
          </a:p>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dirty="0">
              <a:ln>
                <a:noFill/>
              </a:ln>
              <a:solidFill>
                <a:srgbClr val="2A2A2A"/>
              </a:solidFill>
              <a:effectLst/>
              <a:uLnTx/>
              <a:uFillTx/>
              <a:latin typeface="Arial"/>
            </a:endParaRP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A2A2A"/>
                </a:solidFill>
                <a:effectLst/>
                <a:uLnTx/>
                <a:uFillTx/>
                <a:latin typeface="Arial"/>
              </a:rPr>
              <a:t>Requires 2*1*1 = 2 monochromatic calculations</a:t>
            </a:r>
          </a:p>
        </p:txBody>
      </p:sp>
      <p:sp>
        <p:nvSpPr>
          <p:cNvPr id="25619" name="Text Box 25"/>
          <p:cNvSpPr txBox="1">
            <a:spLocks noChangeArrowheads="1"/>
          </p:cNvSpPr>
          <p:nvPr/>
        </p:nvSpPr>
        <p:spPr bwMode="auto">
          <a:xfrm>
            <a:off x="1116014" y="1244932"/>
            <a:ext cx="1283236" cy="369332"/>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srgbClr val="2A2A2A"/>
                </a:solidFill>
                <a:effectLst/>
                <a:uLnTx/>
                <a:uFillTx/>
                <a:latin typeface="Arial"/>
              </a:rPr>
              <a:t>LW band 7</a:t>
            </a:r>
          </a:p>
        </p:txBody>
      </p:sp>
      <p:sp>
        <p:nvSpPr>
          <p:cNvPr id="25620" name="Text Box 27"/>
          <p:cNvSpPr txBox="1">
            <a:spLocks noChangeArrowheads="1"/>
          </p:cNvSpPr>
          <p:nvPr/>
        </p:nvSpPr>
        <p:spPr bwMode="auto">
          <a:xfrm>
            <a:off x="7380289" y="1437085"/>
            <a:ext cx="970137"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Major gas</a:t>
            </a:r>
          </a:p>
        </p:txBody>
      </p:sp>
      <p:sp>
        <p:nvSpPr>
          <p:cNvPr id="25621" name="Text Box 28"/>
          <p:cNvSpPr txBox="1">
            <a:spLocks noChangeArrowheads="1"/>
          </p:cNvSpPr>
          <p:nvPr/>
        </p:nvSpPr>
        <p:spPr bwMode="auto">
          <a:xfrm>
            <a:off x="7380289" y="2571750"/>
            <a:ext cx="970137"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Minor gas</a:t>
            </a:r>
          </a:p>
        </p:txBody>
      </p:sp>
      <p:sp>
        <p:nvSpPr>
          <p:cNvPr id="25622" name="Text Box 29"/>
          <p:cNvSpPr txBox="1">
            <a:spLocks noChangeArrowheads="1"/>
          </p:cNvSpPr>
          <p:nvPr/>
        </p:nvSpPr>
        <p:spPr bwMode="auto">
          <a:xfrm>
            <a:off x="7380289" y="3759994"/>
            <a:ext cx="970137"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Minor gas</a:t>
            </a:r>
          </a:p>
        </p:txBody>
      </p:sp>
    </p:spTree>
  </p:cSld>
  <p:clrMapOvr>
    <a:masterClrMapping/>
  </p:clrMapOvr>
  <p:transition>
    <p:wip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B90CF-852A-4510-BA41-96A378A52F67}"/>
              </a:ext>
            </a:extLst>
          </p:cNvPr>
          <p:cNvSpPr>
            <a:spLocks noGrp="1"/>
          </p:cNvSpPr>
          <p:nvPr>
            <p:ph type="title"/>
          </p:nvPr>
        </p:nvSpPr>
        <p:spPr>
          <a:xfrm>
            <a:off x="467550" y="533400"/>
            <a:ext cx="8437500" cy="500137"/>
          </a:xfrm>
        </p:spPr>
        <p:txBody>
          <a:bodyPr/>
          <a:lstStyle/>
          <a:p>
            <a:r>
              <a:rPr lang="en-GB" sz="2800" dirty="0"/>
              <a:t>Complications for </a:t>
            </a:r>
            <a:r>
              <a:rPr lang="en-GB" sz="2800" dirty="0" err="1"/>
              <a:t>intercomparison</a:t>
            </a:r>
            <a:r>
              <a:rPr lang="en-GB" sz="2800" dirty="0"/>
              <a:t>:</a:t>
            </a:r>
          </a:p>
        </p:txBody>
      </p:sp>
      <p:sp>
        <p:nvSpPr>
          <p:cNvPr id="4" name="TextBox 3">
            <a:extLst>
              <a:ext uri="{FF2B5EF4-FFF2-40B4-BE49-F238E27FC236}">
                <a16:creationId xmlns:a16="http://schemas.microsoft.com/office/drawing/2014/main" id="{4145EFA3-4084-41A3-87DE-3F65DE40E8E5}"/>
              </a:ext>
            </a:extLst>
          </p:cNvPr>
          <p:cNvSpPr txBox="1"/>
          <p:nvPr/>
        </p:nvSpPr>
        <p:spPr>
          <a:xfrm>
            <a:off x="467550" y="1145536"/>
            <a:ext cx="8505000" cy="38375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71437" tIns="71437" rIns="71437" bIns="71437" numCol="1" spcCol="38100" rtlCol="0" anchor="ctr">
            <a:spAutoFit/>
          </a:bodyPr>
          <a:lstStyle/>
          <a:p>
            <a:pPr marL="0" marR="0" indent="0" algn="l" defTabSz="584200" rtl="0" fontAlgn="auto" latinLnBrk="0" hangingPunct="0">
              <a:lnSpc>
                <a:spcPct val="100000"/>
              </a:lnSpc>
              <a:spcBef>
                <a:spcPts val="0"/>
              </a:spcBef>
              <a:spcAft>
                <a:spcPts val="0"/>
              </a:spcAft>
              <a:buClrTx/>
              <a:buSzTx/>
              <a:buFontTx/>
              <a:buNone/>
              <a:tabLst/>
            </a:pPr>
            <a:r>
              <a:rPr kumimoji="0" lang="en-GB" sz="2400" b="0" i="0" u="none" strike="noStrike" cap="none" spc="0" normalizeH="0" baseline="0" dirty="0">
                <a:ln>
                  <a:noFill/>
                </a:ln>
                <a:solidFill>
                  <a:schemeClr val="tx1"/>
                </a:solidFill>
                <a:effectLst/>
                <a:uFillTx/>
                <a:latin typeface="+mn-lt"/>
                <a:ea typeface="+mn-ea"/>
                <a:cs typeface="+mn-cs"/>
                <a:sym typeface="Helvetica Light"/>
              </a:rPr>
              <a:t>LW equivalent extinction:</a:t>
            </a:r>
          </a:p>
          <a:p>
            <a:pPr marL="800100" lvl="1" indent="-342900" defTabSz="584200" hangingPunct="0">
              <a:buFont typeface="Arial" panose="020B0604020202020204" pitchFamily="34" charset="0"/>
              <a:buChar char="•"/>
            </a:pPr>
            <a:r>
              <a:rPr lang="en-GB" sz="2000" dirty="0">
                <a:sym typeface="Helvetica Light"/>
              </a:rPr>
              <a:t>Full (scattering) calculations for each “major” gas k-term</a:t>
            </a:r>
          </a:p>
          <a:p>
            <a:pPr marL="800100" lvl="1" indent="-342900" defTabSz="584200" hangingPunct="0">
              <a:buFont typeface="Arial" panose="020B0604020202020204" pitchFamily="34" charset="0"/>
              <a:buChar char="•"/>
            </a:pPr>
            <a:r>
              <a:rPr kumimoji="0" lang="en-GB" sz="2000" b="0" i="0" u="none" strike="noStrike" cap="none" spc="0" normalizeH="0" baseline="0" dirty="0">
                <a:ln>
                  <a:noFill/>
                </a:ln>
                <a:solidFill>
                  <a:schemeClr val="tx1"/>
                </a:solidFill>
                <a:effectLst/>
                <a:uFillTx/>
                <a:latin typeface="+mn-lt"/>
                <a:ea typeface="+mn-ea"/>
                <a:cs typeface="+mn-cs"/>
                <a:sym typeface="Helvetica Light"/>
              </a:rPr>
              <a:t>Plus non-scattering calculations for each “minor” gas k-term</a:t>
            </a:r>
          </a:p>
          <a:p>
            <a:pPr marR="0" algn="l" defTabSz="584200" rtl="0" fontAlgn="auto" latinLnBrk="0" hangingPunct="0">
              <a:lnSpc>
                <a:spcPct val="100000"/>
              </a:lnSpc>
              <a:spcBef>
                <a:spcPts val="0"/>
              </a:spcBef>
              <a:spcAft>
                <a:spcPts val="0"/>
              </a:spcAft>
              <a:buClrTx/>
              <a:buSzTx/>
              <a:tabLst/>
            </a:pPr>
            <a:r>
              <a:rPr kumimoji="0" lang="en-GB" sz="2400" b="0" i="0" u="none" strike="noStrike" cap="none" spc="0" normalizeH="0" baseline="0" dirty="0">
                <a:ln>
                  <a:noFill/>
                </a:ln>
                <a:solidFill>
                  <a:schemeClr val="tx1"/>
                </a:solidFill>
                <a:effectLst/>
                <a:uFillTx/>
                <a:latin typeface="+mn-lt"/>
                <a:ea typeface="+mn-ea"/>
                <a:cs typeface="+mn-cs"/>
                <a:sym typeface="Helvetica Light"/>
              </a:rPr>
              <a:t>SW equivalent extinction</a:t>
            </a:r>
          </a:p>
          <a:p>
            <a:pPr marL="800100" lvl="1" indent="-342900" defTabSz="584200" hangingPunct="0">
              <a:buFont typeface="Arial" panose="020B0604020202020204" pitchFamily="34" charset="0"/>
              <a:buChar char="•"/>
            </a:pPr>
            <a:r>
              <a:rPr lang="en-GB" sz="2000" dirty="0">
                <a:sym typeface="Helvetica Light"/>
              </a:rPr>
              <a:t>Diffuse fluxes as LW</a:t>
            </a:r>
          </a:p>
          <a:p>
            <a:pPr marL="800100" lvl="1" indent="-342900" defTabSz="584200" hangingPunct="0">
              <a:buFont typeface="Arial" panose="020B0604020202020204" pitchFamily="34" charset="0"/>
              <a:buChar char="•"/>
            </a:pPr>
            <a:r>
              <a:rPr kumimoji="0" lang="en-GB" sz="2000" b="0" i="0" u="none" strike="noStrike" cap="none" spc="0" normalizeH="0" baseline="0" dirty="0">
                <a:ln>
                  <a:noFill/>
                </a:ln>
                <a:solidFill>
                  <a:schemeClr val="tx1"/>
                </a:solidFill>
                <a:effectLst/>
                <a:uFillTx/>
                <a:latin typeface="+mn-lt"/>
                <a:ea typeface="+mn-ea"/>
                <a:cs typeface="+mn-cs"/>
                <a:sym typeface="Helvetica Light"/>
              </a:rPr>
              <a:t>Direct fluxes </a:t>
            </a:r>
            <a:r>
              <a:rPr lang="en-GB" sz="2000" dirty="0">
                <a:sym typeface="Helvetica Light"/>
              </a:rPr>
              <a:t>use accurate “random overlap” without additional cost</a:t>
            </a:r>
          </a:p>
          <a:p>
            <a:pPr lvl="1" defTabSz="584200" hangingPunct="0"/>
            <a:r>
              <a:rPr kumimoji="0" lang="en-GB" sz="2000" b="0" i="0" u="none" strike="noStrike" cap="none" spc="0" normalizeH="0" baseline="0" dirty="0">
                <a:ln>
                  <a:noFill/>
                </a:ln>
                <a:solidFill>
                  <a:schemeClr val="tx1"/>
                </a:solidFill>
                <a:effectLst/>
                <a:uFillTx/>
                <a:latin typeface="+mn-lt"/>
                <a:ea typeface="+mn-ea"/>
                <a:cs typeface="+mn-cs"/>
                <a:sym typeface="Helvetica Light"/>
              </a:rPr>
              <a:t>(equivalent </a:t>
            </a:r>
            <a:r>
              <a:rPr lang="en-GB" sz="2000" dirty="0">
                <a:sym typeface="Helvetica Light"/>
              </a:rPr>
              <a:t>extinction is adjusted to give the product of transmissions for each gas)</a:t>
            </a:r>
          </a:p>
          <a:p>
            <a:pPr defTabSz="584200" hangingPunct="0"/>
            <a:endParaRPr lang="en-GB" sz="2400" dirty="0">
              <a:sym typeface="Helvetica Light"/>
            </a:endParaRPr>
          </a:p>
          <a:p>
            <a:pPr defTabSz="584200" hangingPunct="0"/>
            <a:r>
              <a:rPr lang="en-GB" sz="2400" dirty="0">
                <a:sym typeface="Helvetica Light"/>
              </a:rPr>
              <a:t>Optical properties of </a:t>
            </a:r>
            <a:r>
              <a:rPr lang="en-GB" sz="2400" dirty="0" err="1">
                <a:sym typeface="Helvetica Light"/>
              </a:rPr>
              <a:t>scatterers</a:t>
            </a:r>
            <a:r>
              <a:rPr lang="en-GB" sz="2400" dirty="0">
                <a:sym typeface="Helvetica Light"/>
              </a:rPr>
              <a:t>, surface, etc. also require appropriate band structure / wavelength resolution.</a:t>
            </a:r>
          </a:p>
        </p:txBody>
      </p:sp>
    </p:spTree>
    <p:extLst>
      <p:ext uri="{BB962C8B-B14F-4D97-AF65-F5344CB8AC3E}">
        <p14:creationId xmlns:p14="http://schemas.microsoft.com/office/powerpoint/2010/main" val="3512069074"/>
      </p:ext>
    </p:extLst>
  </p:cSld>
  <p:clrMapOvr>
    <a:masterClrMapping/>
  </p:clrMapOvr>
  <p:transition>
    <p:wipe/>
  </p:transition>
</p:sld>
</file>

<file path=ppt/slides/slide13.xml><?xml version="1.0" encoding="utf-8"?>
<p:sld xmlns:a="http://schemas.openxmlformats.org/drawingml/2006/main" xmlns:r="http://schemas.openxmlformats.org/officeDocument/2006/relationships" xmlns:p="http://schemas.openxmlformats.org/presentationml/2006/main" showMasterSp="0">
  <p:cSld>
    <p:bg>
      <p:bgPr>
        <a:solidFill>
          <a:srgbClr val="000000"/>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08707" y="1409699"/>
            <a:ext cx="2119725" cy="551171"/>
          </a:xfrm>
        </p:spPr>
        <p:txBody>
          <a:bodyPr>
            <a:normAutofit/>
          </a:bodyPr>
          <a:lstStyle/>
          <a:p>
            <a:r>
              <a:rPr lang="en-GB" dirty="0"/>
              <a:t>Questions</a:t>
            </a:r>
          </a:p>
        </p:txBody>
      </p:sp>
      <p:pic>
        <p:nvPicPr>
          <p:cNvPr id="4" name="Picture 3" descr="hot_jupiter.png"/>
          <p:cNvPicPr>
            <a:picLocks noChangeAspect="1"/>
          </p:cNvPicPr>
          <p:nvPr/>
        </p:nvPicPr>
        <p:blipFill>
          <a:blip r:embed="rId2" cstate="print"/>
          <a:stretch>
            <a:fillRect/>
          </a:stretch>
        </p:blipFill>
        <p:spPr>
          <a:xfrm>
            <a:off x="2176137" y="2876309"/>
            <a:ext cx="2304634" cy="2134082"/>
          </a:xfrm>
          <a:prstGeom prst="rect">
            <a:avLst/>
          </a:prstGeom>
        </p:spPr>
      </p:pic>
      <p:pic>
        <p:nvPicPr>
          <p:cNvPr id="5" name="Picture 4" descr="mars.jpg">
            <a:extLst>
              <a:ext uri="{FF2B5EF4-FFF2-40B4-BE49-F238E27FC236}">
                <a16:creationId xmlns:a16="http://schemas.microsoft.com/office/drawing/2014/main" id="{EFEC887B-80C9-49BD-B49D-9CCB208D6A9B}"/>
              </a:ext>
            </a:extLst>
          </p:cNvPr>
          <p:cNvPicPr>
            <a:picLocks noChangeAspect="1"/>
          </p:cNvPicPr>
          <p:nvPr/>
        </p:nvPicPr>
        <p:blipFill>
          <a:blip r:embed="rId3" cstate="print"/>
          <a:stretch>
            <a:fillRect/>
          </a:stretch>
        </p:blipFill>
        <p:spPr>
          <a:xfrm>
            <a:off x="4690486" y="2571750"/>
            <a:ext cx="2277377" cy="2277377"/>
          </a:xfrm>
          <a:prstGeom prst="rect">
            <a:avLst/>
          </a:prstGeom>
        </p:spPr>
      </p:pic>
      <p:pic>
        <p:nvPicPr>
          <p:cNvPr id="7" name="Picture 6" descr="Earth.jpg">
            <a:extLst>
              <a:ext uri="{FF2B5EF4-FFF2-40B4-BE49-F238E27FC236}">
                <a16:creationId xmlns:a16="http://schemas.microsoft.com/office/drawing/2014/main" id="{9AD85C13-5ED3-47EE-85E8-6F083F0C915A}"/>
              </a:ext>
            </a:extLst>
          </p:cNvPr>
          <p:cNvPicPr>
            <a:picLocks noChangeAspect="1"/>
          </p:cNvPicPr>
          <p:nvPr/>
        </p:nvPicPr>
        <p:blipFill>
          <a:blip r:embed="rId4" cstate="print"/>
          <a:stretch>
            <a:fillRect/>
          </a:stretch>
        </p:blipFill>
        <p:spPr>
          <a:xfrm>
            <a:off x="5743894" y="269473"/>
            <a:ext cx="2516570" cy="2516570"/>
          </a:xfrm>
          <a:prstGeom prst="rect">
            <a:avLst/>
          </a:prstGeom>
        </p:spPr>
      </p:pic>
    </p:spTree>
    <p:extLst>
      <p:ext uri="{BB962C8B-B14F-4D97-AF65-F5344CB8AC3E}">
        <p14:creationId xmlns:p14="http://schemas.microsoft.com/office/powerpoint/2010/main" val="25710246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7B90CF-852A-4510-BA41-96A378A52F67}"/>
              </a:ext>
            </a:extLst>
          </p:cNvPr>
          <p:cNvSpPr>
            <a:spLocks noGrp="1"/>
          </p:cNvSpPr>
          <p:nvPr>
            <p:ph type="title"/>
          </p:nvPr>
        </p:nvSpPr>
        <p:spPr>
          <a:xfrm>
            <a:off x="467550" y="828675"/>
            <a:ext cx="8437500" cy="807913"/>
          </a:xfrm>
        </p:spPr>
        <p:txBody>
          <a:bodyPr/>
          <a:lstStyle/>
          <a:p>
            <a:r>
              <a:rPr lang="en-GB" sz="2400" dirty="0"/>
              <a:t>Socrates: Suite Of Community </a:t>
            </a:r>
            <a:r>
              <a:rPr lang="en-GB" sz="2400" dirty="0" err="1"/>
              <a:t>RAdiative</a:t>
            </a:r>
            <a:r>
              <a:rPr lang="en-GB" sz="2400" dirty="0"/>
              <a:t> Transfer codes based on Edwards &amp; </a:t>
            </a:r>
            <a:r>
              <a:rPr lang="en-GB" sz="2400" dirty="0" err="1"/>
              <a:t>Slingo</a:t>
            </a:r>
            <a:endParaRPr lang="en-GB" sz="2400" dirty="0"/>
          </a:p>
        </p:txBody>
      </p:sp>
      <p:sp>
        <p:nvSpPr>
          <p:cNvPr id="3" name="Title 1">
            <a:extLst>
              <a:ext uri="{FF2B5EF4-FFF2-40B4-BE49-F238E27FC236}">
                <a16:creationId xmlns:a16="http://schemas.microsoft.com/office/drawing/2014/main" id="{69E8799A-8741-4A63-8B9E-4D3AF82F5A4D}"/>
              </a:ext>
            </a:extLst>
          </p:cNvPr>
          <p:cNvSpPr txBox="1">
            <a:spLocks/>
          </p:cNvSpPr>
          <p:nvPr/>
        </p:nvSpPr>
        <p:spPr>
          <a:xfrm>
            <a:off x="467550" y="1973818"/>
            <a:ext cx="8323200" cy="1915909"/>
          </a:xfrm>
          <a:prstGeom prst="rect">
            <a:avLst/>
          </a:prstGeom>
        </p:spPr>
        <p:txBody>
          <a:bodyPr vert="horz" wrap="square" lIns="68580" tIns="34290" rIns="68580" bIns="34290" rtlCol="0" anchor="t" anchorCtr="0">
            <a:spAutoFit/>
          </a:bodyPr>
          <a:lstStyle>
            <a:lvl1pPr marL="0" marR="0" indent="0" algn="l" defTabSz="219075" rtl="0" eaLnBrk="1" latinLnBrk="0" hangingPunct="1">
              <a:lnSpc>
                <a:spcPct val="100000"/>
              </a:lnSpc>
              <a:spcBef>
                <a:spcPts val="0"/>
              </a:spcBef>
              <a:spcAft>
                <a:spcPts val="0"/>
              </a:spcAft>
              <a:buClrTx/>
              <a:buSzTx/>
              <a:buFontTx/>
              <a:buNone/>
              <a:tabLst/>
              <a:defRPr sz="3600" b="0" i="0" u="none" strike="noStrike" cap="none" spc="0" baseline="0">
                <a:ln>
                  <a:noFill/>
                </a:ln>
                <a:solidFill>
                  <a:schemeClr val="tx1"/>
                </a:solidFill>
                <a:uFillTx/>
                <a:latin typeface="+mj-lt"/>
                <a:ea typeface="+mn-ea"/>
                <a:cs typeface="+mn-cs"/>
                <a:sym typeface="Helvetica Light"/>
              </a:defRPr>
            </a:lvl1pPr>
            <a:lvl2pPr marL="0" marR="0" indent="857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2pPr>
            <a:lvl3pPr marL="0" marR="0" indent="1714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3pPr>
            <a:lvl4pPr marL="0" marR="0" indent="2571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4pPr>
            <a:lvl5pPr marL="0" marR="0" indent="3429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5pPr>
            <a:lvl6pPr marL="0" marR="0" indent="42862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6pPr>
            <a:lvl7pPr marL="0" marR="0" indent="51435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7pPr>
            <a:lvl8pPr marL="0" marR="0" indent="600075"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8pPr>
            <a:lvl9pPr marL="0" marR="0" indent="685800" algn="ctr" defTabSz="219075" rtl="0" eaLnBrk="1" latinLnBrk="0" hangingPunct="1">
              <a:lnSpc>
                <a:spcPct val="100000"/>
              </a:lnSpc>
              <a:spcBef>
                <a:spcPts val="0"/>
              </a:spcBef>
              <a:spcAft>
                <a:spcPts val="0"/>
              </a:spcAft>
              <a:buClrTx/>
              <a:buSzTx/>
              <a:buFontTx/>
              <a:buNone/>
              <a:tabLst/>
              <a:defRPr sz="4200" b="0" i="0" u="none" strike="noStrike" cap="none" spc="0" baseline="0">
                <a:ln>
                  <a:noFill/>
                </a:ln>
                <a:solidFill>
                  <a:srgbClr val="000000"/>
                </a:solidFill>
                <a:uFillTx/>
                <a:latin typeface="+mn-lt"/>
                <a:ea typeface="+mn-ea"/>
                <a:cs typeface="+mn-cs"/>
                <a:sym typeface="Helvetica Light"/>
              </a:defRPr>
            </a:lvl9pPr>
          </a:lstStyle>
          <a:p>
            <a:pPr marL="342900" indent="-342900">
              <a:buFont typeface="Arial" panose="020B0604020202020204" pitchFamily="34" charset="0"/>
              <a:buChar char="•"/>
            </a:pPr>
            <a:r>
              <a:rPr lang="en-GB" sz="2400" kern="0" dirty="0">
                <a:latin typeface="+mn-lt"/>
              </a:rPr>
              <a:t>Two-stream code used in Met Office GCMs</a:t>
            </a:r>
          </a:p>
          <a:p>
            <a:pPr marL="342900" indent="-342900">
              <a:buFont typeface="Arial" panose="020B0604020202020204" pitchFamily="34" charset="0"/>
              <a:buChar char="•"/>
            </a:pPr>
            <a:r>
              <a:rPr lang="en-GB" sz="2400" kern="0" dirty="0">
                <a:latin typeface="+mn-lt"/>
              </a:rPr>
              <a:t>Spherical harmonics radiance code</a:t>
            </a:r>
          </a:p>
          <a:p>
            <a:pPr marL="342900" indent="-342900">
              <a:buFont typeface="Arial" panose="020B0604020202020204" pitchFamily="34" charset="0"/>
              <a:buChar char="•"/>
            </a:pPr>
            <a:r>
              <a:rPr lang="en-GB" sz="2400" kern="0" dirty="0">
                <a:latin typeface="+mn-lt"/>
              </a:rPr>
              <a:t>Correlated-k code: calculate optimal k-terms</a:t>
            </a:r>
          </a:p>
          <a:p>
            <a:pPr marL="342900" indent="-342900">
              <a:buFont typeface="Arial" panose="020B0604020202020204" pitchFamily="34" charset="0"/>
              <a:buChar char="•"/>
            </a:pPr>
            <a:r>
              <a:rPr lang="en-GB" sz="2400" kern="0" dirty="0">
                <a:latin typeface="+mn-lt"/>
              </a:rPr>
              <a:t>Mie scattering code: calculate droplet optical properties</a:t>
            </a:r>
          </a:p>
          <a:p>
            <a:endParaRPr lang="en-GB" sz="2400" kern="0" dirty="0">
              <a:latin typeface="+mn-lt"/>
            </a:endParaRPr>
          </a:p>
        </p:txBody>
      </p:sp>
    </p:spTree>
    <p:extLst>
      <p:ext uri="{BB962C8B-B14F-4D97-AF65-F5344CB8AC3E}">
        <p14:creationId xmlns:p14="http://schemas.microsoft.com/office/powerpoint/2010/main" val="3864755833"/>
      </p:ext>
    </p:extLst>
  </p:cSld>
  <p:clrMapOvr>
    <a:masterClrMapping/>
  </p:clrMapOvr>
  <p:transition>
    <p:wip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p:cNvSpPr>
          <p:nvPr>
            <p:ph type="title"/>
          </p:nvPr>
        </p:nvSpPr>
        <p:spPr>
          <a:xfrm>
            <a:off x="377852" y="604562"/>
            <a:ext cx="4723140" cy="838830"/>
          </a:xfrm>
        </p:spPr>
        <p:txBody>
          <a:bodyPr/>
          <a:lstStyle/>
          <a:p>
            <a:r>
              <a:rPr lang="en-GB" sz="2800" dirty="0"/>
              <a:t>Flexible configuration: spectral files</a:t>
            </a:r>
          </a:p>
        </p:txBody>
      </p:sp>
      <p:sp>
        <p:nvSpPr>
          <p:cNvPr id="33795" name="Rectangle 3"/>
          <p:cNvSpPr>
            <a:spLocks noGrp="1"/>
          </p:cNvSpPr>
          <p:nvPr>
            <p:ph type="body" idx="1"/>
          </p:nvPr>
        </p:nvSpPr>
        <p:spPr>
          <a:xfrm>
            <a:off x="483150" y="1700331"/>
            <a:ext cx="3647979" cy="1246909"/>
          </a:xfrm>
        </p:spPr>
        <p:txBody>
          <a:bodyPr/>
          <a:lstStyle/>
          <a:p>
            <a:pPr>
              <a:lnSpc>
                <a:spcPct val="80000"/>
              </a:lnSpc>
            </a:pPr>
            <a:r>
              <a:rPr lang="en-GB" sz="1400" dirty="0"/>
              <a:t>Spectral bands: high / low resolution</a:t>
            </a:r>
          </a:p>
          <a:p>
            <a:pPr>
              <a:lnSpc>
                <a:spcPct val="80000"/>
              </a:lnSpc>
            </a:pPr>
            <a:r>
              <a:rPr lang="en-GB" sz="1400" dirty="0"/>
              <a:t>Gas </a:t>
            </a:r>
            <a:r>
              <a:rPr lang="en-GB" sz="1400" i="1" dirty="0"/>
              <a:t>k</a:t>
            </a:r>
            <a:r>
              <a:rPr lang="en-GB" sz="1400" dirty="0"/>
              <a:t>-terms</a:t>
            </a:r>
          </a:p>
          <a:p>
            <a:pPr>
              <a:lnSpc>
                <a:spcPct val="80000"/>
              </a:lnSpc>
            </a:pPr>
            <a:r>
              <a:rPr lang="en-GB" sz="1400" dirty="0"/>
              <a:t>Aerosol / cloud optical properties</a:t>
            </a:r>
          </a:p>
          <a:p>
            <a:pPr>
              <a:lnSpc>
                <a:spcPct val="80000"/>
              </a:lnSpc>
            </a:pPr>
            <a:r>
              <a:rPr lang="en-GB" sz="1400" dirty="0"/>
              <a:t>Solar spectrum (including time variation) etc.</a:t>
            </a:r>
          </a:p>
          <a:p>
            <a:pPr>
              <a:lnSpc>
                <a:spcPct val="80000"/>
              </a:lnSpc>
            </a:pPr>
            <a:endParaRPr lang="en-GB" sz="1400" dirty="0"/>
          </a:p>
          <a:p>
            <a:pPr>
              <a:lnSpc>
                <a:spcPct val="80000"/>
              </a:lnSpc>
            </a:pPr>
            <a:endParaRPr lang="en-GB" sz="1400" dirty="0"/>
          </a:p>
        </p:txBody>
      </p:sp>
      <p:pic>
        <p:nvPicPr>
          <p:cNvPr id="4" name="Picture 4" descr="lw_gases_10km"/>
          <p:cNvPicPr>
            <a:picLocks noChangeAspect="1" noChangeArrowheads="1"/>
          </p:cNvPicPr>
          <p:nvPr/>
        </p:nvPicPr>
        <p:blipFill>
          <a:blip r:embed="rId3" cstate="print"/>
          <a:srcRect/>
          <a:stretch>
            <a:fillRect/>
          </a:stretch>
        </p:blipFill>
        <p:spPr>
          <a:xfrm>
            <a:off x="4702793" y="173812"/>
            <a:ext cx="4441207" cy="2282221"/>
          </a:xfrm>
          <a:prstGeom prst="rect">
            <a:avLst/>
          </a:prstGeom>
        </p:spPr>
      </p:pic>
      <p:sp>
        <p:nvSpPr>
          <p:cNvPr id="6" name="Rectangle 3"/>
          <p:cNvSpPr txBox="1">
            <a:spLocks/>
          </p:cNvSpPr>
          <p:nvPr/>
        </p:nvSpPr>
        <p:spPr>
          <a:xfrm>
            <a:off x="2721289" y="3621076"/>
            <a:ext cx="3362116" cy="323691"/>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800" b="0" i="0" u="none" strike="noStrike" kern="0" cap="none" spc="0" normalizeH="0" baseline="0" noProof="0" dirty="0">
                <a:ln>
                  <a:noFill/>
                </a:ln>
                <a:solidFill>
                  <a:srgbClr val="2A2A2A"/>
                </a:solidFill>
                <a:effectLst/>
                <a:uLnTx/>
                <a:uFillTx/>
                <a:latin typeface="Arial"/>
                <a:ea typeface="+mn-ea"/>
                <a:cs typeface="+mn-cs"/>
                <a:sym typeface="Helvetica Light"/>
              </a:rPr>
              <a:t>Many configurations can be run</a:t>
            </a: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7" name="Rectangle 3"/>
          <p:cNvSpPr txBox="1">
            <a:spLocks/>
          </p:cNvSpPr>
          <p:nvPr/>
        </p:nvSpPr>
        <p:spPr>
          <a:xfrm>
            <a:off x="5042555" y="3048001"/>
            <a:ext cx="3105177" cy="323691"/>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8" name="Rectangle 3"/>
          <p:cNvSpPr txBox="1">
            <a:spLocks/>
          </p:cNvSpPr>
          <p:nvPr/>
        </p:nvSpPr>
        <p:spPr>
          <a:xfrm>
            <a:off x="6485947" y="3546765"/>
            <a:ext cx="1093749"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HadGEM2</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9" name="Rectangle 3"/>
          <p:cNvSpPr txBox="1">
            <a:spLocks/>
          </p:cNvSpPr>
          <p:nvPr/>
        </p:nvSpPr>
        <p:spPr>
          <a:xfrm>
            <a:off x="6147140" y="3200401"/>
            <a:ext cx="1062262"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HadGEM1</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10" name="Rectangle 3"/>
          <p:cNvSpPr txBox="1">
            <a:spLocks/>
          </p:cNvSpPr>
          <p:nvPr/>
        </p:nvSpPr>
        <p:spPr>
          <a:xfrm>
            <a:off x="5701276" y="2883006"/>
            <a:ext cx="957723"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HadCM3</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11" name="Rectangle 3"/>
          <p:cNvSpPr txBox="1">
            <a:spLocks/>
          </p:cNvSpPr>
          <p:nvPr/>
        </p:nvSpPr>
        <p:spPr>
          <a:xfrm>
            <a:off x="6742885" y="3901945"/>
            <a:ext cx="957723"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GA3</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12" name="Rectangle 3"/>
          <p:cNvSpPr txBox="1">
            <a:spLocks/>
          </p:cNvSpPr>
          <p:nvPr/>
        </p:nvSpPr>
        <p:spPr>
          <a:xfrm>
            <a:off x="6524991" y="4296169"/>
            <a:ext cx="593727"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GA7</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13" name="Rectangle 3"/>
          <p:cNvSpPr txBox="1">
            <a:spLocks/>
          </p:cNvSpPr>
          <p:nvPr/>
        </p:nvSpPr>
        <p:spPr>
          <a:xfrm>
            <a:off x="6184925" y="4689134"/>
            <a:ext cx="2535881"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300 band LW / 260 band SW</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14" name="Rectangle 3"/>
          <p:cNvSpPr txBox="1">
            <a:spLocks/>
          </p:cNvSpPr>
          <p:nvPr/>
        </p:nvSpPr>
        <p:spPr>
          <a:xfrm>
            <a:off x="1785478" y="3123571"/>
            <a:ext cx="1237333"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Hot </a:t>
            </a:r>
            <a:r>
              <a:rPr kumimoji="0" lang="en-GB" sz="1400" b="0" i="0" u="none" strike="noStrike" kern="0" cap="none" spc="0" normalizeH="0" baseline="0" noProof="0" dirty="0" err="1">
                <a:ln>
                  <a:noFill/>
                </a:ln>
                <a:solidFill>
                  <a:srgbClr val="2A2A2A"/>
                </a:solidFill>
                <a:effectLst/>
                <a:uLnTx/>
                <a:uFillTx/>
                <a:latin typeface="Arial"/>
                <a:sym typeface="Helvetica Light"/>
              </a:rPr>
              <a:t>Jupiters</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sp>
        <p:nvSpPr>
          <p:cNvPr id="15" name="Rectangle 3"/>
          <p:cNvSpPr txBox="1">
            <a:spLocks/>
          </p:cNvSpPr>
          <p:nvPr/>
        </p:nvSpPr>
        <p:spPr>
          <a:xfrm>
            <a:off x="1248929" y="4574520"/>
            <a:ext cx="685670" cy="269533"/>
          </a:xfrm>
          <a:prstGeom prst="rect">
            <a:avLst/>
          </a:prstGeom>
        </p:spPr>
        <p:txBody>
          <a:bodyPr vert="horz" lIns="68580" tIns="34290" rIns="68580" bIns="34290" rtlCol="0">
            <a:noAutofit/>
          </a:bodyPr>
          <a:lstStyle/>
          <a:p>
            <a:pPr marL="0" marR="0" lvl="0" indent="0" algn="l" defTabSz="219075" rtl="0" eaLnBrk="1" fontAlgn="auto" latinLnBrk="0" hangingPunct="1">
              <a:lnSpc>
                <a:spcPct val="80000"/>
              </a:lnSpc>
              <a:spcBef>
                <a:spcPts val="788"/>
              </a:spcBef>
              <a:spcAft>
                <a:spcPts val="0"/>
              </a:spcAft>
              <a:buClrTx/>
              <a:buSzPct val="75000"/>
              <a:buFontTx/>
              <a:buNone/>
              <a:tabLst/>
              <a:defRPr/>
            </a:pPr>
            <a:r>
              <a:rPr kumimoji="0" lang="en-GB" sz="1400" b="0" i="0" u="none" strike="noStrike" kern="0" cap="none" spc="0" normalizeH="0" baseline="0" noProof="0" dirty="0">
                <a:ln>
                  <a:noFill/>
                </a:ln>
                <a:solidFill>
                  <a:srgbClr val="2A2A2A"/>
                </a:solidFill>
                <a:effectLst/>
                <a:uLnTx/>
                <a:uFillTx/>
                <a:latin typeface="Arial"/>
                <a:sym typeface="Helvetica Light"/>
              </a:rPr>
              <a:t>Mars</a:t>
            </a: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a:p>
            <a:pPr marL="0" marR="0" lvl="0" indent="0" algn="l" defTabSz="219075" rtl="0" eaLnBrk="1" fontAlgn="auto" latinLnBrk="0" hangingPunct="1">
              <a:lnSpc>
                <a:spcPct val="80000"/>
              </a:lnSpc>
              <a:spcBef>
                <a:spcPts val="788"/>
              </a:spcBef>
              <a:spcAft>
                <a:spcPts val="0"/>
              </a:spcAft>
              <a:buClrTx/>
              <a:buSzPct val="75000"/>
              <a:buFontTx/>
              <a:buNone/>
              <a:tabLst/>
              <a:defRPr/>
            </a:pPr>
            <a:endParaRPr kumimoji="0" lang="en-GB" sz="1400" b="0" i="0" u="none" strike="noStrike" kern="0" cap="none" spc="0" normalizeH="0" baseline="0" noProof="0" dirty="0">
              <a:ln>
                <a:noFill/>
              </a:ln>
              <a:solidFill>
                <a:srgbClr val="2A2A2A"/>
              </a:solidFill>
              <a:effectLst/>
              <a:uLnTx/>
              <a:uFillTx/>
              <a:latin typeface="Arial"/>
              <a:ea typeface="+mn-ea"/>
              <a:cs typeface="+mn-cs"/>
              <a:sym typeface="Helvetica Light"/>
            </a:endParaRPr>
          </a:p>
        </p:txBody>
      </p:sp>
      <p:pic>
        <p:nvPicPr>
          <p:cNvPr id="16" name="Picture 15" descr="Earth.jpg"/>
          <p:cNvPicPr>
            <a:picLocks noChangeAspect="1"/>
          </p:cNvPicPr>
          <p:nvPr/>
        </p:nvPicPr>
        <p:blipFill>
          <a:blip r:embed="rId4" cstate="print"/>
          <a:stretch>
            <a:fillRect/>
          </a:stretch>
        </p:blipFill>
        <p:spPr>
          <a:xfrm>
            <a:off x="7567498" y="2954797"/>
            <a:ext cx="1364986" cy="1364986"/>
          </a:xfrm>
          <a:prstGeom prst="rect">
            <a:avLst/>
          </a:prstGeom>
        </p:spPr>
      </p:pic>
      <p:pic>
        <p:nvPicPr>
          <p:cNvPr id="17" name="Picture 16" descr="hot_jupiter.png"/>
          <p:cNvPicPr>
            <a:picLocks noChangeAspect="1"/>
          </p:cNvPicPr>
          <p:nvPr/>
        </p:nvPicPr>
        <p:blipFill>
          <a:blip r:embed="rId5" cstate="print"/>
          <a:stretch>
            <a:fillRect/>
          </a:stretch>
        </p:blipFill>
        <p:spPr>
          <a:xfrm>
            <a:off x="462719" y="3060595"/>
            <a:ext cx="1274741" cy="1180405"/>
          </a:xfrm>
          <a:prstGeom prst="rect">
            <a:avLst/>
          </a:prstGeom>
        </p:spPr>
      </p:pic>
      <p:pic>
        <p:nvPicPr>
          <p:cNvPr id="18" name="Picture 17" descr="mars.jpg"/>
          <p:cNvPicPr>
            <a:picLocks noChangeAspect="1"/>
          </p:cNvPicPr>
          <p:nvPr/>
        </p:nvPicPr>
        <p:blipFill>
          <a:blip r:embed="rId6" cstate="print"/>
          <a:stretch>
            <a:fillRect/>
          </a:stretch>
        </p:blipFill>
        <p:spPr>
          <a:xfrm>
            <a:off x="1831636" y="4111021"/>
            <a:ext cx="896452" cy="896452"/>
          </a:xfrm>
          <a:prstGeom prst="rect">
            <a:avLst/>
          </a:prstGeom>
        </p:spPr>
      </p:pic>
    </p:spTree>
    <p:extLst>
      <p:ext uri="{BB962C8B-B14F-4D97-AF65-F5344CB8AC3E}">
        <p14:creationId xmlns:p14="http://schemas.microsoft.com/office/powerpoint/2010/main" val="4106187949"/>
      </p:ext>
    </p:extLst>
  </p:cSld>
  <p:clrMapOvr>
    <a:masterClrMapping/>
  </p:clrMapOvr>
  <p:transition>
    <p:wipe/>
  </p:transition>
</p:sld>
</file>

<file path=ppt/slides/slide4.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249492"/>
            <a:ext cx="7236296" cy="700992"/>
          </a:xfrm>
        </p:spPr>
        <p:txBody>
          <a:bodyPr>
            <a:normAutofit fontScale="90000"/>
          </a:bodyPr>
          <a:lstStyle/>
          <a:p>
            <a:r>
              <a:rPr lang="en-GB" sz="2800" dirty="0">
                <a:solidFill>
                  <a:schemeClr val="tx1"/>
                </a:solidFill>
              </a:rPr>
              <a:t>Stage 1:</a:t>
            </a:r>
            <a:br>
              <a:rPr lang="en-GB" sz="2800" dirty="0">
                <a:solidFill>
                  <a:schemeClr val="tx1"/>
                </a:solidFill>
              </a:rPr>
            </a:br>
            <a:r>
              <a:rPr lang="en-GB" sz="2800" dirty="0">
                <a:solidFill>
                  <a:schemeClr val="tx1"/>
                </a:solidFill>
              </a:rPr>
              <a:t>generate line-by-line absorption coefficients</a:t>
            </a:r>
          </a:p>
        </p:txBody>
      </p:sp>
      <p:graphicFrame>
        <p:nvGraphicFramePr>
          <p:cNvPr id="4" name="Diagram 3"/>
          <p:cNvGraphicFramePr/>
          <p:nvPr/>
        </p:nvGraphicFramePr>
        <p:xfrm>
          <a:off x="1619672" y="1383618"/>
          <a:ext cx="6096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p="http://schemas.openxmlformats.org/presentationml/2006/main" showMasterSp="0">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763688" y="249492"/>
            <a:ext cx="7236296" cy="700992"/>
          </a:xfrm>
        </p:spPr>
        <p:txBody>
          <a:bodyPr>
            <a:normAutofit fontScale="90000"/>
          </a:bodyPr>
          <a:lstStyle/>
          <a:p>
            <a:r>
              <a:rPr lang="en-GB" sz="2800" dirty="0">
                <a:solidFill>
                  <a:schemeClr val="tx1"/>
                </a:solidFill>
              </a:rPr>
              <a:t>Stage 2:</a:t>
            </a:r>
            <a:br>
              <a:rPr lang="en-GB" sz="2800" dirty="0">
                <a:solidFill>
                  <a:schemeClr val="tx1"/>
                </a:solidFill>
              </a:rPr>
            </a:br>
            <a:r>
              <a:rPr lang="en-GB" sz="2800" dirty="0">
                <a:solidFill>
                  <a:schemeClr val="tx1"/>
                </a:solidFill>
              </a:rPr>
              <a:t>generate k-terms separately for each gas</a:t>
            </a:r>
          </a:p>
        </p:txBody>
      </p:sp>
      <p:graphicFrame>
        <p:nvGraphicFramePr>
          <p:cNvPr id="4" name="Diagram 3"/>
          <p:cNvGraphicFramePr/>
          <p:nvPr/>
        </p:nvGraphicFramePr>
        <p:xfrm>
          <a:off x="1619672" y="1383618"/>
          <a:ext cx="6096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979" y="1462596"/>
            <a:ext cx="3657626" cy="3336363"/>
          </a:xfrm>
          <a:prstGeom prst="rect">
            <a:avLst/>
          </a:prstGeom>
        </p:spPr>
      </p:pic>
      <p:sp>
        <p:nvSpPr>
          <p:cNvPr id="3" name="TextBox 2"/>
          <p:cNvSpPr txBox="1"/>
          <p:nvPr/>
        </p:nvSpPr>
        <p:spPr>
          <a:xfrm>
            <a:off x="380979" y="536344"/>
            <a:ext cx="4171335" cy="400110"/>
          </a:xfrm>
          <a:prstGeom prst="rect">
            <a:avLst/>
          </a:prstGeom>
          <a:noFill/>
        </p:spPr>
        <p:txBody>
          <a:bodyPr wrap="none" rtlCol="0">
            <a:spAutoFit/>
          </a:bodyPr>
          <a:lstStyle/>
          <a:p>
            <a:r>
              <a:rPr lang="en-GB" sz="2000" dirty="0"/>
              <a:t>Optimal selection of k-term weights</a:t>
            </a:r>
          </a:p>
        </p:txBody>
      </p:sp>
      <p:sp>
        <p:nvSpPr>
          <p:cNvPr id="4" name="TextBox 3"/>
          <p:cNvSpPr txBox="1"/>
          <p:nvPr/>
        </p:nvSpPr>
        <p:spPr>
          <a:xfrm>
            <a:off x="5066144" y="4765527"/>
            <a:ext cx="4115653" cy="338554"/>
          </a:xfrm>
          <a:prstGeom prst="rect">
            <a:avLst/>
          </a:prstGeom>
          <a:noFill/>
        </p:spPr>
        <p:txBody>
          <a:bodyPr wrap="square" rtlCol="0">
            <a:spAutoFit/>
          </a:bodyPr>
          <a:lstStyle/>
          <a:p>
            <a:r>
              <a:rPr lang="en-GB" sz="1600" dirty="0"/>
              <a:t>( Based on similar ideas from Hogan 2010 )</a:t>
            </a:r>
          </a:p>
        </p:txBody>
      </p:sp>
      <p:pic>
        <p:nvPicPr>
          <p:cNvPr id="5" name="Picture 3" descr="h2o_500-1000_lines"/>
          <p:cNvPicPr>
            <a:picLocks noChangeAspect="1" noChangeArrowheads="1"/>
          </p:cNvPicPr>
          <p:nvPr/>
        </p:nvPicPr>
        <p:blipFill>
          <a:blip r:embed="rId3" cstate="print"/>
          <a:srcRect/>
          <a:stretch>
            <a:fillRect/>
          </a:stretch>
        </p:blipFill>
        <p:spPr>
          <a:xfrm>
            <a:off x="4913906" y="335524"/>
            <a:ext cx="3696723" cy="1518694"/>
          </a:xfrm>
          <a:prstGeom prst="rect">
            <a:avLst/>
          </a:prstGeom>
        </p:spPr>
      </p:pic>
      <p:sp>
        <p:nvSpPr>
          <p:cNvPr id="6" name="Freeform 7"/>
          <p:cNvSpPr>
            <a:spLocks/>
          </p:cNvSpPr>
          <p:nvPr/>
        </p:nvSpPr>
        <p:spPr bwMode="auto">
          <a:xfrm>
            <a:off x="7123971" y="2095183"/>
            <a:ext cx="1335818" cy="1035595"/>
          </a:xfrm>
          <a:custGeom>
            <a:avLst/>
            <a:gdLst>
              <a:gd name="T0" fmla="*/ 0 w 1303"/>
              <a:gd name="T1" fmla="*/ 2147483647 h 1299"/>
              <a:gd name="T2" fmla="*/ 2147483647 w 1303"/>
              <a:gd name="T3" fmla="*/ 2147483647 h 1299"/>
              <a:gd name="T4" fmla="*/ 2147483647 w 1303"/>
              <a:gd name="T5" fmla="*/ 2147483647 h 1299"/>
              <a:gd name="T6" fmla="*/ 2147483647 w 1303"/>
              <a:gd name="T7" fmla="*/ 2147483647 h 1299"/>
              <a:gd name="T8" fmla="*/ 2147483647 w 1303"/>
              <a:gd name="T9" fmla="*/ 2147483647 h 1299"/>
              <a:gd name="T10" fmla="*/ 2147483647 w 1303"/>
              <a:gd name="T11" fmla="*/ 2147483647 h 1299"/>
              <a:gd name="T12" fmla="*/ 2147483647 w 1303"/>
              <a:gd name="T13" fmla="*/ 2147483647 h 1299"/>
              <a:gd name="T14" fmla="*/ 2147483647 w 1303"/>
              <a:gd name="T15" fmla="*/ 2147483647 h 1299"/>
              <a:gd name="T16" fmla="*/ 2147483647 w 1303"/>
              <a:gd name="T17" fmla="*/ 2147483647 h 12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03"/>
              <a:gd name="T28" fmla="*/ 0 h 1299"/>
              <a:gd name="T29" fmla="*/ 1303 w 1303"/>
              <a:gd name="T30" fmla="*/ 1299 h 1299"/>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303" h="1299">
                <a:moveTo>
                  <a:pt x="0" y="1292"/>
                </a:moveTo>
                <a:cubicBezTo>
                  <a:pt x="19" y="1265"/>
                  <a:pt x="59" y="1171"/>
                  <a:pt x="117" y="1127"/>
                </a:cubicBezTo>
                <a:cubicBezTo>
                  <a:pt x="175" y="1083"/>
                  <a:pt x="261" y="1057"/>
                  <a:pt x="350" y="1027"/>
                </a:cubicBezTo>
                <a:cubicBezTo>
                  <a:pt x="439" y="997"/>
                  <a:pt x="548" y="987"/>
                  <a:pt x="651" y="949"/>
                </a:cubicBezTo>
                <a:cubicBezTo>
                  <a:pt x="754" y="911"/>
                  <a:pt x="882" y="868"/>
                  <a:pt x="967" y="798"/>
                </a:cubicBezTo>
                <a:cubicBezTo>
                  <a:pt x="1052" y="728"/>
                  <a:pt x="1114" y="618"/>
                  <a:pt x="1162" y="528"/>
                </a:cubicBezTo>
                <a:cubicBezTo>
                  <a:pt x="1210" y="438"/>
                  <a:pt x="1230" y="315"/>
                  <a:pt x="1252" y="256"/>
                </a:cubicBezTo>
                <a:cubicBezTo>
                  <a:pt x="1274" y="197"/>
                  <a:pt x="1289" y="0"/>
                  <a:pt x="1296" y="174"/>
                </a:cubicBezTo>
                <a:cubicBezTo>
                  <a:pt x="1303" y="348"/>
                  <a:pt x="1296" y="1065"/>
                  <a:pt x="1296" y="1299"/>
                </a:cubicBezTo>
              </a:path>
            </a:pathLst>
          </a:custGeom>
          <a:solidFill>
            <a:schemeClr val="tx1"/>
          </a:solidFill>
          <a:ln w="12700" cap="flat" cmpd="sng">
            <a:solidFill>
              <a:schemeClr val="tx1"/>
            </a:solidFill>
            <a:prstDash val="solid"/>
            <a:round/>
            <a:headEnd type="none" w="med" len="med"/>
            <a:tailEnd type="none" w="lg" len="lg"/>
          </a:ln>
        </p:spPr>
        <p:txBody>
          <a:bodyPr/>
          <a:lstStyle/>
          <a:p>
            <a:endParaRPr lang="en-GB"/>
          </a:p>
        </p:txBody>
      </p:sp>
      <p:sp>
        <p:nvSpPr>
          <p:cNvPr id="7" name="Rectangle 4"/>
          <p:cNvSpPr>
            <a:spLocks noChangeArrowheads="1"/>
          </p:cNvSpPr>
          <p:nvPr/>
        </p:nvSpPr>
        <p:spPr bwMode="auto">
          <a:xfrm>
            <a:off x="7123971" y="2113667"/>
            <a:ext cx="1335818" cy="1017111"/>
          </a:xfrm>
          <a:prstGeom prst="rect">
            <a:avLst/>
          </a:prstGeom>
          <a:noFill/>
          <a:ln w="12700" algn="ctr">
            <a:solidFill>
              <a:schemeClr val="tx1"/>
            </a:solidFill>
            <a:miter lim="800000"/>
            <a:headEnd/>
            <a:tailEnd type="none" w="lg" len="lg"/>
          </a:ln>
        </p:spPr>
        <p:txBody>
          <a:bodyPr wrap="none" anchor="ctr"/>
          <a:lstStyle/>
          <a:p>
            <a:endParaRPr lang="en-US"/>
          </a:p>
        </p:txBody>
      </p:sp>
      <p:sp>
        <p:nvSpPr>
          <p:cNvPr id="9" name="Text Box 10"/>
          <p:cNvSpPr txBox="1">
            <a:spLocks noChangeArrowheads="1"/>
          </p:cNvSpPr>
          <p:nvPr/>
        </p:nvSpPr>
        <p:spPr bwMode="auto">
          <a:xfrm>
            <a:off x="7641203" y="3052334"/>
            <a:ext cx="384430" cy="369332"/>
          </a:xfrm>
          <a:prstGeom prst="rect">
            <a:avLst/>
          </a:prstGeom>
          <a:noFill/>
          <a:ln w="38100" algn="ctr">
            <a:noFill/>
            <a:miter lim="800000"/>
            <a:headEnd/>
            <a:tailEnd type="none" w="lg" len="lg"/>
          </a:ln>
        </p:spPr>
        <p:txBody>
          <a:bodyPr wrap="square">
            <a:spAutoFit/>
          </a:bodyPr>
          <a:lstStyle/>
          <a:p>
            <a:r>
              <a:rPr lang="en-GB" i="1" dirty="0"/>
              <a:t>g</a:t>
            </a:r>
            <a:endParaRPr lang="en-GB" i="1" baseline="-25000" dirty="0"/>
          </a:p>
        </p:txBody>
      </p:sp>
      <p:sp>
        <p:nvSpPr>
          <p:cNvPr id="10" name="Text Box 9"/>
          <p:cNvSpPr txBox="1">
            <a:spLocks noChangeArrowheads="1"/>
          </p:cNvSpPr>
          <p:nvPr/>
        </p:nvSpPr>
        <p:spPr bwMode="auto">
          <a:xfrm>
            <a:off x="6402163" y="2363140"/>
            <a:ext cx="761747" cy="461665"/>
          </a:xfrm>
          <a:prstGeom prst="rect">
            <a:avLst/>
          </a:prstGeom>
          <a:noFill/>
          <a:ln w="38100" algn="ctr">
            <a:noFill/>
            <a:miter lim="800000"/>
            <a:headEnd/>
            <a:tailEnd type="none" w="lg" len="lg"/>
          </a:ln>
        </p:spPr>
        <p:txBody>
          <a:bodyPr wrap="none">
            <a:spAutoFit/>
          </a:bodyPr>
          <a:lstStyle/>
          <a:p>
            <a:r>
              <a:rPr lang="en-GB" sz="2400" i="1" dirty="0" err="1"/>
              <a:t>k</a:t>
            </a:r>
            <a:r>
              <a:rPr lang="en-GB" sz="3200" i="1" baseline="-25000" dirty="0" err="1">
                <a:latin typeface="Symbol" panose="05050102010706020507" pitchFamily="18" charset="2"/>
              </a:rPr>
              <a:t>t</a:t>
            </a:r>
            <a:r>
              <a:rPr lang="en-GB" sz="3200" i="1" baseline="-25000" dirty="0">
                <a:latin typeface="Symbol" panose="05050102010706020507" pitchFamily="18" charset="2"/>
              </a:rPr>
              <a:t> </a:t>
            </a:r>
            <a:r>
              <a:rPr lang="en-GB" sz="2400" i="1" baseline="-25000" dirty="0"/>
              <a:t>=1</a:t>
            </a:r>
          </a:p>
        </p:txBody>
      </p:sp>
      <p:sp>
        <p:nvSpPr>
          <p:cNvPr id="11" name="Line 5"/>
          <p:cNvSpPr>
            <a:spLocks noChangeShapeType="1"/>
          </p:cNvSpPr>
          <p:nvPr/>
        </p:nvSpPr>
        <p:spPr bwMode="auto">
          <a:xfrm>
            <a:off x="7449370" y="1733963"/>
            <a:ext cx="271347" cy="293619"/>
          </a:xfrm>
          <a:prstGeom prst="line">
            <a:avLst/>
          </a:prstGeom>
          <a:noFill/>
          <a:ln w="38100">
            <a:solidFill>
              <a:schemeClr val="tx1"/>
            </a:solidFill>
            <a:round/>
            <a:headEnd/>
            <a:tailEnd type="triangle" w="lg" len="lg"/>
          </a:ln>
        </p:spPr>
        <p:txBody>
          <a:bodyPr/>
          <a:lstStyle/>
          <a:p>
            <a:endParaRPr lang="en-GB"/>
          </a:p>
        </p:txBody>
      </p:sp>
      <p:sp>
        <p:nvSpPr>
          <p:cNvPr id="12" name="TextBox 11"/>
          <p:cNvSpPr txBox="1"/>
          <p:nvPr/>
        </p:nvSpPr>
        <p:spPr>
          <a:xfrm>
            <a:off x="4330737" y="2224161"/>
            <a:ext cx="2112494" cy="738664"/>
          </a:xfrm>
          <a:prstGeom prst="rect">
            <a:avLst/>
          </a:prstGeom>
          <a:noFill/>
        </p:spPr>
        <p:txBody>
          <a:bodyPr wrap="square" rtlCol="0">
            <a:spAutoFit/>
          </a:bodyPr>
          <a:lstStyle/>
          <a:p>
            <a:r>
              <a:rPr lang="en-GB" sz="1400" dirty="0"/>
              <a:t>Effective absorption coefficient for column down to </a:t>
            </a:r>
            <a:r>
              <a:rPr lang="en-GB" sz="1400" dirty="0">
                <a:latin typeface="Symbol" panose="05050102010706020507" pitchFamily="18" charset="2"/>
              </a:rPr>
              <a:t>t</a:t>
            </a:r>
            <a:r>
              <a:rPr lang="en-GB" sz="1400" dirty="0"/>
              <a:t>=1 </a:t>
            </a:r>
          </a:p>
        </p:txBody>
      </p:sp>
      <p:sp>
        <p:nvSpPr>
          <p:cNvPr id="13" name="Rectangle 17"/>
          <p:cNvSpPr>
            <a:spLocks noChangeArrowheads="1"/>
          </p:cNvSpPr>
          <p:nvPr/>
        </p:nvSpPr>
        <p:spPr bwMode="auto">
          <a:xfrm>
            <a:off x="6335064" y="3480153"/>
            <a:ext cx="106580" cy="868641"/>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4" name="Rectangle 4"/>
          <p:cNvSpPr>
            <a:spLocks noChangeArrowheads="1"/>
          </p:cNvSpPr>
          <p:nvPr/>
        </p:nvSpPr>
        <p:spPr bwMode="auto">
          <a:xfrm>
            <a:off x="5105826" y="3340968"/>
            <a:ext cx="1335818" cy="1017111"/>
          </a:xfrm>
          <a:prstGeom prst="rect">
            <a:avLst/>
          </a:prstGeom>
          <a:noFill/>
          <a:ln w="12700" algn="ctr">
            <a:solidFill>
              <a:schemeClr val="tx1"/>
            </a:solidFill>
            <a:miter lim="800000"/>
            <a:headEnd/>
            <a:tailEnd type="none" w="lg" len="lg"/>
          </a:ln>
        </p:spPr>
        <p:txBody>
          <a:bodyPr wrap="none" anchor="ctr"/>
          <a:lstStyle/>
          <a:p>
            <a:endParaRPr lang="en-US"/>
          </a:p>
        </p:txBody>
      </p:sp>
      <p:sp>
        <p:nvSpPr>
          <p:cNvPr id="15" name="Rectangle 17"/>
          <p:cNvSpPr>
            <a:spLocks noChangeArrowheads="1"/>
          </p:cNvSpPr>
          <p:nvPr/>
        </p:nvSpPr>
        <p:spPr bwMode="auto">
          <a:xfrm>
            <a:off x="6207788" y="3646188"/>
            <a:ext cx="117174" cy="702606"/>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6" name="Rectangle 17"/>
          <p:cNvSpPr>
            <a:spLocks noChangeArrowheads="1"/>
          </p:cNvSpPr>
          <p:nvPr/>
        </p:nvSpPr>
        <p:spPr bwMode="auto">
          <a:xfrm>
            <a:off x="6069121" y="3836724"/>
            <a:ext cx="133616" cy="508556"/>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7" name="Rectangle 17"/>
          <p:cNvSpPr>
            <a:spLocks noChangeArrowheads="1"/>
          </p:cNvSpPr>
          <p:nvPr/>
        </p:nvSpPr>
        <p:spPr bwMode="auto">
          <a:xfrm>
            <a:off x="5644932" y="4017955"/>
            <a:ext cx="434706" cy="330839"/>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8" name="Rectangle 17"/>
          <p:cNvSpPr>
            <a:spLocks noChangeArrowheads="1"/>
          </p:cNvSpPr>
          <p:nvPr/>
        </p:nvSpPr>
        <p:spPr bwMode="auto">
          <a:xfrm>
            <a:off x="5300763" y="4176354"/>
            <a:ext cx="334067" cy="168926"/>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9" name="Rectangle 17"/>
          <p:cNvSpPr>
            <a:spLocks noChangeArrowheads="1"/>
          </p:cNvSpPr>
          <p:nvPr/>
        </p:nvSpPr>
        <p:spPr bwMode="auto">
          <a:xfrm>
            <a:off x="5114880" y="4303137"/>
            <a:ext cx="183393" cy="45719"/>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20" name="Text Box 9"/>
          <p:cNvSpPr txBox="1">
            <a:spLocks noChangeArrowheads="1"/>
          </p:cNvSpPr>
          <p:nvPr/>
        </p:nvSpPr>
        <p:spPr bwMode="auto">
          <a:xfrm>
            <a:off x="4376932" y="3488967"/>
            <a:ext cx="761747" cy="461665"/>
          </a:xfrm>
          <a:prstGeom prst="rect">
            <a:avLst/>
          </a:prstGeom>
          <a:noFill/>
          <a:ln w="38100" algn="ctr">
            <a:noFill/>
            <a:miter lim="800000"/>
            <a:headEnd/>
            <a:tailEnd type="none" w="lg" len="lg"/>
          </a:ln>
        </p:spPr>
        <p:txBody>
          <a:bodyPr wrap="none">
            <a:spAutoFit/>
          </a:bodyPr>
          <a:lstStyle/>
          <a:p>
            <a:r>
              <a:rPr lang="en-GB" sz="2400" i="1" dirty="0" err="1"/>
              <a:t>k</a:t>
            </a:r>
            <a:r>
              <a:rPr lang="en-GB" sz="3200" i="1" baseline="-25000" dirty="0" err="1">
                <a:latin typeface="Symbol" panose="05050102010706020507" pitchFamily="18" charset="2"/>
              </a:rPr>
              <a:t>t</a:t>
            </a:r>
            <a:r>
              <a:rPr lang="en-GB" sz="3200" i="1" baseline="-25000" dirty="0">
                <a:latin typeface="Symbol" panose="05050102010706020507" pitchFamily="18" charset="2"/>
              </a:rPr>
              <a:t> </a:t>
            </a:r>
            <a:r>
              <a:rPr lang="en-GB" sz="2400" i="1" baseline="-25000" dirty="0"/>
              <a:t>=1</a:t>
            </a:r>
          </a:p>
        </p:txBody>
      </p:sp>
      <p:sp>
        <p:nvSpPr>
          <p:cNvPr id="21" name="Text Box 10"/>
          <p:cNvSpPr txBox="1">
            <a:spLocks noChangeArrowheads="1"/>
          </p:cNvSpPr>
          <p:nvPr/>
        </p:nvSpPr>
        <p:spPr bwMode="auto">
          <a:xfrm>
            <a:off x="5383209" y="4303137"/>
            <a:ext cx="883166" cy="369332"/>
          </a:xfrm>
          <a:prstGeom prst="rect">
            <a:avLst/>
          </a:prstGeom>
          <a:noFill/>
          <a:ln w="38100" algn="ctr">
            <a:noFill/>
            <a:miter lim="800000"/>
            <a:headEnd/>
            <a:tailEnd type="none" w="lg" len="lg"/>
          </a:ln>
        </p:spPr>
        <p:txBody>
          <a:bodyPr wrap="square">
            <a:spAutoFit/>
          </a:bodyPr>
          <a:lstStyle/>
          <a:p>
            <a:r>
              <a:rPr lang="en-GB" i="1" dirty="0"/>
              <a:t>weight</a:t>
            </a:r>
            <a:endParaRPr lang="en-GB" i="1" baseline="-25000" dirty="0"/>
          </a:p>
        </p:txBody>
      </p:sp>
      <p:sp>
        <p:nvSpPr>
          <p:cNvPr id="22" name="Line 5"/>
          <p:cNvSpPr>
            <a:spLocks noChangeShapeType="1"/>
          </p:cNvSpPr>
          <p:nvPr/>
        </p:nvSpPr>
        <p:spPr bwMode="auto">
          <a:xfrm flipH="1">
            <a:off x="6543923" y="3162130"/>
            <a:ext cx="484313" cy="415957"/>
          </a:xfrm>
          <a:prstGeom prst="line">
            <a:avLst/>
          </a:prstGeom>
          <a:noFill/>
          <a:ln w="38100">
            <a:solidFill>
              <a:schemeClr val="tx1"/>
            </a:solidFill>
            <a:round/>
            <a:headEnd/>
            <a:tailEnd type="triangle" w="lg" len="lg"/>
          </a:ln>
        </p:spPr>
        <p:txBody>
          <a:bodyPr/>
          <a:lstStyle/>
          <a:p>
            <a:endParaRPr lang="en-GB"/>
          </a:p>
        </p:txBody>
      </p:sp>
      <p:sp>
        <p:nvSpPr>
          <p:cNvPr id="23" name="TextBox 22"/>
          <p:cNvSpPr txBox="1"/>
          <p:nvPr/>
        </p:nvSpPr>
        <p:spPr>
          <a:xfrm>
            <a:off x="6699773" y="3713341"/>
            <a:ext cx="2352256" cy="523220"/>
          </a:xfrm>
          <a:prstGeom prst="rect">
            <a:avLst/>
          </a:prstGeom>
          <a:noFill/>
        </p:spPr>
        <p:txBody>
          <a:bodyPr wrap="square" rtlCol="0">
            <a:spAutoFit/>
          </a:bodyPr>
          <a:lstStyle/>
          <a:p>
            <a:r>
              <a:rPr lang="en-GB" sz="1400" dirty="0"/>
              <a:t>Use weights that give equal increments in log </a:t>
            </a:r>
            <a:r>
              <a:rPr lang="en-GB" sz="1400" dirty="0" err="1"/>
              <a:t>k</a:t>
            </a:r>
            <a:r>
              <a:rPr lang="en-GB" sz="1400" baseline="-25000" dirty="0" err="1">
                <a:latin typeface="Symbol" panose="05050102010706020507" pitchFamily="18" charset="2"/>
              </a:rPr>
              <a:t>t</a:t>
            </a:r>
            <a:r>
              <a:rPr lang="en-GB" sz="1400" baseline="-25000" dirty="0"/>
              <a:t>=1</a:t>
            </a:r>
            <a:r>
              <a:rPr lang="en-GB" sz="1400" dirty="0"/>
              <a:t> </a:t>
            </a:r>
          </a:p>
        </p:txBody>
      </p:sp>
      <p:sp>
        <p:nvSpPr>
          <p:cNvPr id="24" name="Oval 23"/>
          <p:cNvSpPr/>
          <p:nvPr/>
        </p:nvSpPr>
        <p:spPr>
          <a:xfrm>
            <a:off x="1332000" y="1404000"/>
            <a:ext cx="166977" cy="172604"/>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Oval 24"/>
          <p:cNvSpPr/>
          <p:nvPr/>
        </p:nvSpPr>
        <p:spPr>
          <a:xfrm>
            <a:off x="1685675" y="1836000"/>
            <a:ext cx="172800" cy="172604"/>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Oval 25"/>
          <p:cNvSpPr/>
          <p:nvPr/>
        </p:nvSpPr>
        <p:spPr>
          <a:xfrm>
            <a:off x="2556000" y="2276838"/>
            <a:ext cx="172800" cy="172604"/>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2512800" y="2707200"/>
            <a:ext cx="172800" cy="172604"/>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0" name="Straight Connector 29"/>
          <p:cNvCxnSpPr/>
          <p:nvPr/>
        </p:nvCxnSpPr>
        <p:spPr>
          <a:xfrm>
            <a:off x="2122998" y="3052334"/>
            <a:ext cx="326004"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
        <p:nvSpPr>
          <p:cNvPr id="32" name="TextBox 31"/>
          <p:cNvSpPr txBox="1"/>
          <p:nvPr/>
        </p:nvSpPr>
        <p:spPr>
          <a:xfrm>
            <a:off x="2453234" y="2850799"/>
            <a:ext cx="566181" cy="338554"/>
          </a:xfrm>
          <a:prstGeom prst="rect">
            <a:avLst/>
          </a:prstGeom>
          <a:noFill/>
        </p:spPr>
        <p:txBody>
          <a:bodyPr wrap="none" rtlCol="0">
            <a:spAutoFit/>
          </a:bodyPr>
          <a:lstStyle/>
          <a:p>
            <a:r>
              <a:rPr lang="en-GB" sz="1600" dirty="0">
                <a:latin typeface="Symbol" panose="05050102010706020507" pitchFamily="18" charset="2"/>
              </a:rPr>
              <a:t>t</a:t>
            </a:r>
            <a:r>
              <a:rPr lang="en-GB" sz="1600" dirty="0"/>
              <a:t> =1</a:t>
            </a:r>
          </a:p>
        </p:txBody>
      </p:sp>
    </p:spTree>
    <p:extLst>
      <p:ext uri="{BB962C8B-B14F-4D97-AF65-F5344CB8AC3E}">
        <p14:creationId xmlns:p14="http://schemas.microsoft.com/office/powerpoint/2010/main" val="2262010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0979" y="1462596"/>
            <a:ext cx="3657626" cy="3336363"/>
          </a:xfrm>
          <a:prstGeom prst="rect">
            <a:avLst/>
          </a:prstGeom>
        </p:spPr>
      </p:pic>
      <p:sp>
        <p:nvSpPr>
          <p:cNvPr id="3" name="TextBox 2"/>
          <p:cNvSpPr txBox="1"/>
          <p:nvPr/>
        </p:nvSpPr>
        <p:spPr>
          <a:xfrm>
            <a:off x="380979" y="536344"/>
            <a:ext cx="4629985" cy="400110"/>
          </a:xfrm>
          <a:prstGeom prst="rect">
            <a:avLst/>
          </a:prstGeom>
          <a:noFill/>
        </p:spPr>
        <p:txBody>
          <a:bodyPr wrap="none" rtlCol="0">
            <a:spAutoFit/>
          </a:bodyPr>
          <a:lstStyle/>
          <a:p>
            <a:r>
              <a:rPr lang="en-GB" sz="2000" dirty="0"/>
              <a:t>Calculate k-terms for P/T look-up table</a:t>
            </a:r>
          </a:p>
        </p:txBody>
      </p:sp>
      <p:sp>
        <p:nvSpPr>
          <p:cNvPr id="6" name="Freeform 7"/>
          <p:cNvSpPr>
            <a:spLocks/>
          </p:cNvSpPr>
          <p:nvPr/>
        </p:nvSpPr>
        <p:spPr bwMode="auto">
          <a:xfrm>
            <a:off x="4861331" y="1673436"/>
            <a:ext cx="1331774" cy="643650"/>
          </a:xfrm>
          <a:custGeom>
            <a:avLst/>
            <a:gdLst>
              <a:gd name="T0" fmla="*/ 0 w 1303"/>
              <a:gd name="T1" fmla="*/ 2147483647 h 1299"/>
              <a:gd name="T2" fmla="*/ 2147483647 w 1303"/>
              <a:gd name="T3" fmla="*/ 2147483647 h 1299"/>
              <a:gd name="T4" fmla="*/ 2147483647 w 1303"/>
              <a:gd name="T5" fmla="*/ 2147483647 h 1299"/>
              <a:gd name="T6" fmla="*/ 2147483647 w 1303"/>
              <a:gd name="T7" fmla="*/ 2147483647 h 1299"/>
              <a:gd name="T8" fmla="*/ 2147483647 w 1303"/>
              <a:gd name="T9" fmla="*/ 2147483647 h 1299"/>
              <a:gd name="T10" fmla="*/ 2147483647 w 1303"/>
              <a:gd name="T11" fmla="*/ 2147483647 h 1299"/>
              <a:gd name="T12" fmla="*/ 2147483647 w 1303"/>
              <a:gd name="T13" fmla="*/ 2147483647 h 1299"/>
              <a:gd name="T14" fmla="*/ 2147483647 w 1303"/>
              <a:gd name="T15" fmla="*/ 2147483647 h 1299"/>
              <a:gd name="T16" fmla="*/ 2147483647 w 1303"/>
              <a:gd name="T17" fmla="*/ 2147483647 h 1299"/>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303"/>
              <a:gd name="T28" fmla="*/ 0 h 1299"/>
              <a:gd name="T29" fmla="*/ 1303 w 1303"/>
              <a:gd name="T30" fmla="*/ 1299 h 1299"/>
              <a:gd name="connsiteX0" fmla="*/ 0 w 10020"/>
              <a:gd name="connsiteY0" fmla="*/ 7976 h 8030"/>
              <a:gd name="connsiteX1" fmla="*/ 898 w 10020"/>
              <a:gd name="connsiteY1" fmla="*/ 6706 h 8030"/>
              <a:gd name="connsiteX2" fmla="*/ 2686 w 10020"/>
              <a:gd name="connsiteY2" fmla="*/ 5936 h 8030"/>
              <a:gd name="connsiteX3" fmla="*/ 4996 w 10020"/>
              <a:gd name="connsiteY3" fmla="*/ 5336 h 8030"/>
              <a:gd name="connsiteX4" fmla="*/ 7421 w 10020"/>
              <a:gd name="connsiteY4" fmla="*/ 4173 h 8030"/>
              <a:gd name="connsiteX5" fmla="*/ 8918 w 10020"/>
              <a:gd name="connsiteY5" fmla="*/ 2095 h 8030"/>
              <a:gd name="connsiteX6" fmla="*/ 9609 w 10020"/>
              <a:gd name="connsiteY6" fmla="*/ 1 h 8030"/>
              <a:gd name="connsiteX7" fmla="*/ 10006 w 10020"/>
              <a:gd name="connsiteY7" fmla="*/ 2287 h 8030"/>
              <a:gd name="connsiteX8" fmla="*/ 9946 w 10020"/>
              <a:gd name="connsiteY8" fmla="*/ 8030 h 8030"/>
              <a:gd name="connsiteX0" fmla="*/ 0 w 10000"/>
              <a:gd name="connsiteY0" fmla="*/ 7676 h 7743"/>
              <a:gd name="connsiteX1" fmla="*/ 896 w 10000"/>
              <a:gd name="connsiteY1" fmla="*/ 6094 h 7743"/>
              <a:gd name="connsiteX2" fmla="*/ 2681 w 10000"/>
              <a:gd name="connsiteY2" fmla="*/ 5135 h 7743"/>
              <a:gd name="connsiteX3" fmla="*/ 4986 w 10000"/>
              <a:gd name="connsiteY3" fmla="*/ 4388 h 7743"/>
              <a:gd name="connsiteX4" fmla="*/ 7406 w 10000"/>
              <a:gd name="connsiteY4" fmla="*/ 2940 h 7743"/>
              <a:gd name="connsiteX5" fmla="*/ 8900 w 10000"/>
              <a:gd name="connsiteY5" fmla="*/ 352 h 7743"/>
              <a:gd name="connsiteX6" fmla="*/ 9471 w 10000"/>
              <a:gd name="connsiteY6" fmla="*/ 1282 h 7743"/>
              <a:gd name="connsiteX7" fmla="*/ 9986 w 10000"/>
              <a:gd name="connsiteY7" fmla="*/ 591 h 7743"/>
              <a:gd name="connsiteX8" fmla="*/ 9926 w 10000"/>
              <a:gd name="connsiteY8" fmla="*/ 7743 h 7743"/>
              <a:gd name="connsiteX0" fmla="*/ 0 w 10000"/>
              <a:gd name="connsiteY0" fmla="*/ 9963 h 10050"/>
              <a:gd name="connsiteX1" fmla="*/ 896 w 10000"/>
              <a:gd name="connsiteY1" fmla="*/ 7920 h 10050"/>
              <a:gd name="connsiteX2" fmla="*/ 2681 w 10000"/>
              <a:gd name="connsiteY2" fmla="*/ 6682 h 10050"/>
              <a:gd name="connsiteX3" fmla="*/ 4986 w 10000"/>
              <a:gd name="connsiteY3" fmla="*/ 5717 h 10050"/>
              <a:gd name="connsiteX4" fmla="*/ 7406 w 10000"/>
              <a:gd name="connsiteY4" fmla="*/ 3847 h 10050"/>
              <a:gd name="connsiteX5" fmla="*/ 8662 w 10000"/>
              <a:gd name="connsiteY5" fmla="*/ 2481 h 10050"/>
              <a:gd name="connsiteX6" fmla="*/ 9471 w 10000"/>
              <a:gd name="connsiteY6" fmla="*/ 1706 h 10050"/>
              <a:gd name="connsiteX7" fmla="*/ 9986 w 10000"/>
              <a:gd name="connsiteY7" fmla="*/ 813 h 10050"/>
              <a:gd name="connsiteX8" fmla="*/ 9926 w 10000"/>
              <a:gd name="connsiteY8" fmla="*/ 10050 h 10050"/>
              <a:gd name="connsiteX0" fmla="*/ 0 w 10000"/>
              <a:gd name="connsiteY0" fmla="*/ 9963 h 10050"/>
              <a:gd name="connsiteX1" fmla="*/ 896 w 10000"/>
              <a:gd name="connsiteY1" fmla="*/ 7920 h 10050"/>
              <a:gd name="connsiteX2" fmla="*/ 2681 w 10000"/>
              <a:gd name="connsiteY2" fmla="*/ 6682 h 10050"/>
              <a:gd name="connsiteX3" fmla="*/ 4986 w 10000"/>
              <a:gd name="connsiteY3" fmla="*/ 5717 h 10050"/>
              <a:gd name="connsiteX4" fmla="*/ 6158 w 10000"/>
              <a:gd name="connsiteY4" fmla="*/ 4464 h 10050"/>
              <a:gd name="connsiteX5" fmla="*/ 8662 w 10000"/>
              <a:gd name="connsiteY5" fmla="*/ 2481 h 10050"/>
              <a:gd name="connsiteX6" fmla="*/ 9471 w 10000"/>
              <a:gd name="connsiteY6" fmla="*/ 1706 h 10050"/>
              <a:gd name="connsiteX7" fmla="*/ 9986 w 10000"/>
              <a:gd name="connsiteY7" fmla="*/ 813 h 10050"/>
              <a:gd name="connsiteX8" fmla="*/ 9926 w 10000"/>
              <a:gd name="connsiteY8" fmla="*/ 10050 h 10050"/>
              <a:gd name="connsiteX0" fmla="*/ 0 w 10000"/>
              <a:gd name="connsiteY0" fmla="*/ 9963 h 10050"/>
              <a:gd name="connsiteX1" fmla="*/ 896 w 10000"/>
              <a:gd name="connsiteY1" fmla="*/ 7920 h 10050"/>
              <a:gd name="connsiteX2" fmla="*/ 2681 w 10000"/>
              <a:gd name="connsiteY2" fmla="*/ 6682 h 10050"/>
              <a:gd name="connsiteX3" fmla="*/ 4570 w 10000"/>
              <a:gd name="connsiteY3" fmla="*/ 6334 h 10050"/>
              <a:gd name="connsiteX4" fmla="*/ 6158 w 10000"/>
              <a:gd name="connsiteY4" fmla="*/ 4464 h 10050"/>
              <a:gd name="connsiteX5" fmla="*/ 8662 w 10000"/>
              <a:gd name="connsiteY5" fmla="*/ 2481 h 10050"/>
              <a:gd name="connsiteX6" fmla="*/ 9471 w 10000"/>
              <a:gd name="connsiteY6" fmla="*/ 1706 h 10050"/>
              <a:gd name="connsiteX7" fmla="*/ 9986 w 10000"/>
              <a:gd name="connsiteY7" fmla="*/ 813 h 10050"/>
              <a:gd name="connsiteX8" fmla="*/ 9926 w 10000"/>
              <a:gd name="connsiteY8" fmla="*/ 10050 h 10050"/>
              <a:gd name="connsiteX0" fmla="*/ 0 w 10000"/>
              <a:gd name="connsiteY0" fmla="*/ 9963 h 10050"/>
              <a:gd name="connsiteX1" fmla="*/ 896 w 10000"/>
              <a:gd name="connsiteY1" fmla="*/ 7920 h 10050"/>
              <a:gd name="connsiteX2" fmla="*/ 2681 w 10000"/>
              <a:gd name="connsiteY2" fmla="*/ 6682 h 10050"/>
              <a:gd name="connsiteX3" fmla="*/ 4748 w 10000"/>
              <a:gd name="connsiteY3" fmla="*/ 5840 h 10050"/>
              <a:gd name="connsiteX4" fmla="*/ 6158 w 10000"/>
              <a:gd name="connsiteY4" fmla="*/ 4464 h 10050"/>
              <a:gd name="connsiteX5" fmla="*/ 8662 w 10000"/>
              <a:gd name="connsiteY5" fmla="*/ 2481 h 10050"/>
              <a:gd name="connsiteX6" fmla="*/ 9471 w 10000"/>
              <a:gd name="connsiteY6" fmla="*/ 1706 h 10050"/>
              <a:gd name="connsiteX7" fmla="*/ 9986 w 10000"/>
              <a:gd name="connsiteY7" fmla="*/ 813 h 10050"/>
              <a:gd name="connsiteX8" fmla="*/ 9926 w 10000"/>
              <a:gd name="connsiteY8" fmla="*/ 10050 h 10050"/>
              <a:gd name="connsiteX0" fmla="*/ 0 w 10000"/>
              <a:gd name="connsiteY0" fmla="*/ 9963 h 10050"/>
              <a:gd name="connsiteX1" fmla="*/ 896 w 10000"/>
              <a:gd name="connsiteY1" fmla="*/ 7920 h 10050"/>
              <a:gd name="connsiteX2" fmla="*/ 2681 w 10000"/>
              <a:gd name="connsiteY2" fmla="*/ 6682 h 10050"/>
              <a:gd name="connsiteX3" fmla="*/ 4748 w 10000"/>
              <a:gd name="connsiteY3" fmla="*/ 5840 h 10050"/>
              <a:gd name="connsiteX4" fmla="*/ 6455 w 10000"/>
              <a:gd name="connsiteY4" fmla="*/ 4711 h 10050"/>
              <a:gd name="connsiteX5" fmla="*/ 8662 w 10000"/>
              <a:gd name="connsiteY5" fmla="*/ 2481 h 10050"/>
              <a:gd name="connsiteX6" fmla="*/ 9471 w 10000"/>
              <a:gd name="connsiteY6" fmla="*/ 1706 h 10050"/>
              <a:gd name="connsiteX7" fmla="*/ 9986 w 10000"/>
              <a:gd name="connsiteY7" fmla="*/ 813 h 10050"/>
              <a:gd name="connsiteX8" fmla="*/ 9926 w 10000"/>
              <a:gd name="connsiteY8" fmla="*/ 10050 h 10050"/>
              <a:gd name="connsiteX0" fmla="*/ 0 w 10000"/>
              <a:gd name="connsiteY0" fmla="*/ 9970 h 10057"/>
              <a:gd name="connsiteX1" fmla="*/ 896 w 10000"/>
              <a:gd name="connsiteY1" fmla="*/ 7927 h 10057"/>
              <a:gd name="connsiteX2" fmla="*/ 2681 w 10000"/>
              <a:gd name="connsiteY2" fmla="*/ 6689 h 10057"/>
              <a:gd name="connsiteX3" fmla="*/ 4748 w 10000"/>
              <a:gd name="connsiteY3" fmla="*/ 5847 h 10057"/>
              <a:gd name="connsiteX4" fmla="*/ 6455 w 10000"/>
              <a:gd name="connsiteY4" fmla="*/ 4718 h 10057"/>
              <a:gd name="connsiteX5" fmla="*/ 8068 w 10000"/>
              <a:gd name="connsiteY5" fmla="*/ 2735 h 10057"/>
              <a:gd name="connsiteX6" fmla="*/ 9471 w 10000"/>
              <a:gd name="connsiteY6" fmla="*/ 1713 h 10057"/>
              <a:gd name="connsiteX7" fmla="*/ 9986 w 10000"/>
              <a:gd name="connsiteY7" fmla="*/ 820 h 10057"/>
              <a:gd name="connsiteX8" fmla="*/ 9926 w 10000"/>
              <a:gd name="connsiteY8" fmla="*/ 10057 h 10057"/>
              <a:gd name="connsiteX0" fmla="*/ 0 w 10000"/>
              <a:gd name="connsiteY0" fmla="*/ 10047 h 10134"/>
              <a:gd name="connsiteX1" fmla="*/ 896 w 10000"/>
              <a:gd name="connsiteY1" fmla="*/ 8004 h 10134"/>
              <a:gd name="connsiteX2" fmla="*/ 2681 w 10000"/>
              <a:gd name="connsiteY2" fmla="*/ 6766 h 10134"/>
              <a:gd name="connsiteX3" fmla="*/ 4748 w 10000"/>
              <a:gd name="connsiteY3" fmla="*/ 5924 h 10134"/>
              <a:gd name="connsiteX4" fmla="*/ 6455 w 10000"/>
              <a:gd name="connsiteY4" fmla="*/ 4795 h 10134"/>
              <a:gd name="connsiteX5" fmla="*/ 8068 w 10000"/>
              <a:gd name="connsiteY5" fmla="*/ 2812 h 10134"/>
              <a:gd name="connsiteX6" fmla="*/ 8936 w 10000"/>
              <a:gd name="connsiteY6" fmla="*/ 1420 h 10134"/>
              <a:gd name="connsiteX7" fmla="*/ 9986 w 10000"/>
              <a:gd name="connsiteY7" fmla="*/ 897 h 10134"/>
              <a:gd name="connsiteX8" fmla="*/ 9926 w 10000"/>
              <a:gd name="connsiteY8" fmla="*/ 10134 h 10134"/>
              <a:gd name="connsiteX0" fmla="*/ 0 w 10000"/>
              <a:gd name="connsiteY0" fmla="*/ 10067 h 10154"/>
              <a:gd name="connsiteX1" fmla="*/ 896 w 10000"/>
              <a:gd name="connsiteY1" fmla="*/ 8024 h 10154"/>
              <a:gd name="connsiteX2" fmla="*/ 2681 w 10000"/>
              <a:gd name="connsiteY2" fmla="*/ 6786 h 10154"/>
              <a:gd name="connsiteX3" fmla="*/ 4748 w 10000"/>
              <a:gd name="connsiteY3" fmla="*/ 5944 h 10154"/>
              <a:gd name="connsiteX4" fmla="*/ 6455 w 10000"/>
              <a:gd name="connsiteY4" fmla="*/ 4815 h 10154"/>
              <a:gd name="connsiteX5" fmla="*/ 7652 w 10000"/>
              <a:gd name="connsiteY5" fmla="*/ 3449 h 10154"/>
              <a:gd name="connsiteX6" fmla="*/ 8936 w 10000"/>
              <a:gd name="connsiteY6" fmla="*/ 1440 h 10154"/>
              <a:gd name="connsiteX7" fmla="*/ 9986 w 10000"/>
              <a:gd name="connsiteY7" fmla="*/ 917 h 10154"/>
              <a:gd name="connsiteX8" fmla="*/ 9926 w 10000"/>
              <a:gd name="connsiteY8" fmla="*/ 10154 h 10154"/>
              <a:gd name="connsiteX0" fmla="*/ 0 w 10000"/>
              <a:gd name="connsiteY0" fmla="*/ 9943 h 10030"/>
              <a:gd name="connsiteX1" fmla="*/ 896 w 10000"/>
              <a:gd name="connsiteY1" fmla="*/ 7900 h 10030"/>
              <a:gd name="connsiteX2" fmla="*/ 2681 w 10000"/>
              <a:gd name="connsiteY2" fmla="*/ 6662 h 10030"/>
              <a:gd name="connsiteX3" fmla="*/ 4748 w 10000"/>
              <a:gd name="connsiteY3" fmla="*/ 5820 h 10030"/>
              <a:gd name="connsiteX4" fmla="*/ 6455 w 10000"/>
              <a:gd name="connsiteY4" fmla="*/ 4691 h 10030"/>
              <a:gd name="connsiteX5" fmla="*/ 7652 w 10000"/>
              <a:gd name="connsiteY5" fmla="*/ 3325 h 10030"/>
              <a:gd name="connsiteX6" fmla="*/ 8461 w 10000"/>
              <a:gd name="connsiteY6" fmla="*/ 1933 h 10030"/>
              <a:gd name="connsiteX7" fmla="*/ 9986 w 10000"/>
              <a:gd name="connsiteY7" fmla="*/ 793 h 10030"/>
              <a:gd name="connsiteX8" fmla="*/ 9926 w 10000"/>
              <a:gd name="connsiteY8" fmla="*/ 10030 h 10030"/>
              <a:gd name="connsiteX0" fmla="*/ 0 w 9926"/>
              <a:gd name="connsiteY0" fmla="*/ 10047 h 10134"/>
              <a:gd name="connsiteX1" fmla="*/ 896 w 9926"/>
              <a:gd name="connsiteY1" fmla="*/ 8004 h 10134"/>
              <a:gd name="connsiteX2" fmla="*/ 2681 w 9926"/>
              <a:gd name="connsiteY2" fmla="*/ 6766 h 10134"/>
              <a:gd name="connsiteX3" fmla="*/ 4748 w 9926"/>
              <a:gd name="connsiteY3" fmla="*/ 5924 h 10134"/>
              <a:gd name="connsiteX4" fmla="*/ 6455 w 9926"/>
              <a:gd name="connsiteY4" fmla="*/ 4795 h 10134"/>
              <a:gd name="connsiteX5" fmla="*/ 7652 w 9926"/>
              <a:gd name="connsiteY5" fmla="*/ 3429 h 10134"/>
              <a:gd name="connsiteX6" fmla="*/ 8461 w 9926"/>
              <a:gd name="connsiteY6" fmla="*/ 2037 h 10134"/>
              <a:gd name="connsiteX7" fmla="*/ 9867 w 9926"/>
              <a:gd name="connsiteY7" fmla="*/ 774 h 10134"/>
              <a:gd name="connsiteX8" fmla="*/ 9926 w 9926"/>
              <a:gd name="connsiteY8" fmla="*/ 10134 h 10134"/>
              <a:gd name="connsiteX0" fmla="*/ 0 w 10000"/>
              <a:gd name="connsiteY0" fmla="*/ 10032 h 10118"/>
              <a:gd name="connsiteX1" fmla="*/ 903 w 10000"/>
              <a:gd name="connsiteY1" fmla="*/ 8016 h 10118"/>
              <a:gd name="connsiteX2" fmla="*/ 2701 w 10000"/>
              <a:gd name="connsiteY2" fmla="*/ 6795 h 10118"/>
              <a:gd name="connsiteX3" fmla="*/ 4783 w 10000"/>
              <a:gd name="connsiteY3" fmla="*/ 5964 h 10118"/>
              <a:gd name="connsiteX4" fmla="*/ 6503 w 10000"/>
              <a:gd name="connsiteY4" fmla="*/ 4850 h 10118"/>
              <a:gd name="connsiteX5" fmla="*/ 7709 w 10000"/>
              <a:gd name="connsiteY5" fmla="*/ 3502 h 10118"/>
              <a:gd name="connsiteX6" fmla="*/ 9541 w 10000"/>
              <a:gd name="connsiteY6" fmla="*/ 1519 h 10118"/>
              <a:gd name="connsiteX7" fmla="*/ 9941 w 10000"/>
              <a:gd name="connsiteY7" fmla="*/ 882 h 10118"/>
              <a:gd name="connsiteX8" fmla="*/ 10000 w 10000"/>
              <a:gd name="connsiteY8" fmla="*/ 10118 h 10118"/>
              <a:gd name="connsiteX0" fmla="*/ 0 w 10131"/>
              <a:gd name="connsiteY0" fmla="*/ 10032 h 10118"/>
              <a:gd name="connsiteX1" fmla="*/ 903 w 10131"/>
              <a:gd name="connsiteY1" fmla="*/ 8016 h 10118"/>
              <a:gd name="connsiteX2" fmla="*/ 2701 w 10131"/>
              <a:gd name="connsiteY2" fmla="*/ 6795 h 10118"/>
              <a:gd name="connsiteX3" fmla="*/ 4783 w 10131"/>
              <a:gd name="connsiteY3" fmla="*/ 5964 h 10118"/>
              <a:gd name="connsiteX4" fmla="*/ 6503 w 10131"/>
              <a:gd name="connsiteY4" fmla="*/ 4850 h 10118"/>
              <a:gd name="connsiteX5" fmla="*/ 7709 w 10131"/>
              <a:gd name="connsiteY5" fmla="*/ 3502 h 10118"/>
              <a:gd name="connsiteX6" fmla="*/ 9541 w 10131"/>
              <a:gd name="connsiteY6" fmla="*/ 1519 h 10118"/>
              <a:gd name="connsiteX7" fmla="*/ 10121 w 10131"/>
              <a:gd name="connsiteY7" fmla="*/ 882 h 10118"/>
              <a:gd name="connsiteX8" fmla="*/ 10000 w 10131"/>
              <a:gd name="connsiteY8" fmla="*/ 10118 h 10118"/>
              <a:gd name="connsiteX0" fmla="*/ 0 w 10075"/>
              <a:gd name="connsiteY0" fmla="*/ 10032 h 10118"/>
              <a:gd name="connsiteX1" fmla="*/ 903 w 10075"/>
              <a:gd name="connsiteY1" fmla="*/ 8016 h 10118"/>
              <a:gd name="connsiteX2" fmla="*/ 2701 w 10075"/>
              <a:gd name="connsiteY2" fmla="*/ 6795 h 10118"/>
              <a:gd name="connsiteX3" fmla="*/ 4783 w 10075"/>
              <a:gd name="connsiteY3" fmla="*/ 5964 h 10118"/>
              <a:gd name="connsiteX4" fmla="*/ 6503 w 10075"/>
              <a:gd name="connsiteY4" fmla="*/ 4850 h 10118"/>
              <a:gd name="connsiteX5" fmla="*/ 7709 w 10075"/>
              <a:gd name="connsiteY5" fmla="*/ 3502 h 10118"/>
              <a:gd name="connsiteX6" fmla="*/ 9541 w 10075"/>
              <a:gd name="connsiteY6" fmla="*/ 1519 h 10118"/>
              <a:gd name="connsiteX7" fmla="*/ 10061 w 10075"/>
              <a:gd name="connsiteY7" fmla="*/ 882 h 10118"/>
              <a:gd name="connsiteX8" fmla="*/ 10000 w 10075"/>
              <a:gd name="connsiteY8" fmla="*/ 10118 h 10118"/>
              <a:gd name="connsiteX0" fmla="*/ 0 w 10149"/>
              <a:gd name="connsiteY0" fmla="*/ 10154 h 10240"/>
              <a:gd name="connsiteX1" fmla="*/ 903 w 10149"/>
              <a:gd name="connsiteY1" fmla="*/ 8138 h 10240"/>
              <a:gd name="connsiteX2" fmla="*/ 2701 w 10149"/>
              <a:gd name="connsiteY2" fmla="*/ 6917 h 10240"/>
              <a:gd name="connsiteX3" fmla="*/ 4783 w 10149"/>
              <a:gd name="connsiteY3" fmla="*/ 6086 h 10240"/>
              <a:gd name="connsiteX4" fmla="*/ 6503 w 10149"/>
              <a:gd name="connsiteY4" fmla="*/ 4972 h 10240"/>
              <a:gd name="connsiteX5" fmla="*/ 7709 w 10149"/>
              <a:gd name="connsiteY5" fmla="*/ 3624 h 10240"/>
              <a:gd name="connsiteX6" fmla="*/ 9960 w 10149"/>
              <a:gd name="connsiteY6" fmla="*/ 1154 h 10240"/>
              <a:gd name="connsiteX7" fmla="*/ 10061 w 10149"/>
              <a:gd name="connsiteY7" fmla="*/ 1004 h 10240"/>
              <a:gd name="connsiteX8" fmla="*/ 10000 w 10149"/>
              <a:gd name="connsiteY8" fmla="*/ 10240 h 10240"/>
              <a:gd name="connsiteX0" fmla="*/ 0 w 10088"/>
              <a:gd name="connsiteY0" fmla="*/ 10136 h 10222"/>
              <a:gd name="connsiteX1" fmla="*/ 903 w 10088"/>
              <a:gd name="connsiteY1" fmla="*/ 8120 h 10222"/>
              <a:gd name="connsiteX2" fmla="*/ 2701 w 10088"/>
              <a:gd name="connsiteY2" fmla="*/ 6899 h 10222"/>
              <a:gd name="connsiteX3" fmla="*/ 4783 w 10088"/>
              <a:gd name="connsiteY3" fmla="*/ 6068 h 10222"/>
              <a:gd name="connsiteX4" fmla="*/ 6503 w 10088"/>
              <a:gd name="connsiteY4" fmla="*/ 4954 h 10222"/>
              <a:gd name="connsiteX5" fmla="*/ 8547 w 10088"/>
              <a:gd name="connsiteY5" fmla="*/ 3119 h 10222"/>
              <a:gd name="connsiteX6" fmla="*/ 9960 w 10088"/>
              <a:gd name="connsiteY6" fmla="*/ 1136 h 10222"/>
              <a:gd name="connsiteX7" fmla="*/ 10061 w 10088"/>
              <a:gd name="connsiteY7" fmla="*/ 986 h 10222"/>
              <a:gd name="connsiteX8" fmla="*/ 10000 w 10088"/>
              <a:gd name="connsiteY8" fmla="*/ 10222 h 10222"/>
              <a:gd name="connsiteX0" fmla="*/ 0 w 10066"/>
              <a:gd name="connsiteY0" fmla="*/ 10136 h 10222"/>
              <a:gd name="connsiteX1" fmla="*/ 903 w 10066"/>
              <a:gd name="connsiteY1" fmla="*/ 8120 h 10222"/>
              <a:gd name="connsiteX2" fmla="*/ 2701 w 10066"/>
              <a:gd name="connsiteY2" fmla="*/ 6899 h 10222"/>
              <a:gd name="connsiteX3" fmla="*/ 4783 w 10066"/>
              <a:gd name="connsiteY3" fmla="*/ 6068 h 10222"/>
              <a:gd name="connsiteX4" fmla="*/ 6503 w 10066"/>
              <a:gd name="connsiteY4" fmla="*/ 4954 h 10222"/>
              <a:gd name="connsiteX5" fmla="*/ 8547 w 10066"/>
              <a:gd name="connsiteY5" fmla="*/ 3119 h 10222"/>
              <a:gd name="connsiteX6" fmla="*/ 9960 w 10066"/>
              <a:gd name="connsiteY6" fmla="*/ 1136 h 10222"/>
              <a:gd name="connsiteX7" fmla="*/ 10001 w 10066"/>
              <a:gd name="connsiteY7" fmla="*/ 986 h 10222"/>
              <a:gd name="connsiteX8" fmla="*/ 10000 w 10066"/>
              <a:gd name="connsiteY8" fmla="*/ 10222 h 10222"/>
              <a:gd name="connsiteX0" fmla="*/ 0 w 10066"/>
              <a:gd name="connsiteY0" fmla="*/ 10421 h 10507"/>
              <a:gd name="connsiteX1" fmla="*/ 903 w 10066"/>
              <a:gd name="connsiteY1" fmla="*/ 8405 h 10507"/>
              <a:gd name="connsiteX2" fmla="*/ 2701 w 10066"/>
              <a:gd name="connsiteY2" fmla="*/ 7184 h 10507"/>
              <a:gd name="connsiteX3" fmla="*/ 4783 w 10066"/>
              <a:gd name="connsiteY3" fmla="*/ 6353 h 10507"/>
              <a:gd name="connsiteX4" fmla="*/ 6503 w 10066"/>
              <a:gd name="connsiteY4" fmla="*/ 5239 h 10507"/>
              <a:gd name="connsiteX5" fmla="*/ 8547 w 10066"/>
              <a:gd name="connsiteY5" fmla="*/ 3404 h 10507"/>
              <a:gd name="connsiteX6" fmla="*/ 9960 w 10066"/>
              <a:gd name="connsiteY6" fmla="*/ 1421 h 10507"/>
              <a:gd name="connsiteX7" fmla="*/ 10001 w 10066"/>
              <a:gd name="connsiteY7" fmla="*/ 905 h 10507"/>
              <a:gd name="connsiteX8" fmla="*/ 10000 w 10066"/>
              <a:gd name="connsiteY8" fmla="*/ 10507 h 10507"/>
              <a:gd name="connsiteX0" fmla="*/ 0 w 10024"/>
              <a:gd name="connsiteY0" fmla="*/ 10515 h 10601"/>
              <a:gd name="connsiteX1" fmla="*/ 903 w 10024"/>
              <a:gd name="connsiteY1" fmla="*/ 8499 h 10601"/>
              <a:gd name="connsiteX2" fmla="*/ 2701 w 10024"/>
              <a:gd name="connsiteY2" fmla="*/ 7278 h 10601"/>
              <a:gd name="connsiteX3" fmla="*/ 4783 w 10024"/>
              <a:gd name="connsiteY3" fmla="*/ 6447 h 10601"/>
              <a:gd name="connsiteX4" fmla="*/ 6503 w 10024"/>
              <a:gd name="connsiteY4" fmla="*/ 5333 h 10601"/>
              <a:gd name="connsiteX5" fmla="*/ 8547 w 10024"/>
              <a:gd name="connsiteY5" fmla="*/ 3498 h 10601"/>
              <a:gd name="connsiteX6" fmla="*/ 9840 w 10024"/>
              <a:gd name="connsiteY6" fmla="*/ 1149 h 10601"/>
              <a:gd name="connsiteX7" fmla="*/ 10001 w 10024"/>
              <a:gd name="connsiteY7" fmla="*/ 999 h 10601"/>
              <a:gd name="connsiteX8" fmla="*/ 10000 w 10024"/>
              <a:gd name="connsiteY8" fmla="*/ 10601 h 10601"/>
              <a:gd name="connsiteX0" fmla="*/ 0 w 10024"/>
              <a:gd name="connsiteY0" fmla="*/ 10000 h 10086"/>
              <a:gd name="connsiteX1" fmla="*/ 903 w 10024"/>
              <a:gd name="connsiteY1" fmla="*/ 7984 h 10086"/>
              <a:gd name="connsiteX2" fmla="*/ 2701 w 10024"/>
              <a:gd name="connsiteY2" fmla="*/ 6763 h 10086"/>
              <a:gd name="connsiteX3" fmla="*/ 4783 w 10024"/>
              <a:gd name="connsiteY3" fmla="*/ 5932 h 10086"/>
              <a:gd name="connsiteX4" fmla="*/ 6503 w 10024"/>
              <a:gd name="connsiteY4" fmla="*/ 4818 h 10086"/>
              <a:gd name="connsiteX5" fmla="*/ 8547 w 10024"/>
              <a:gd name="connsiteY5" fmla="*/ 2983 h 10086"/>
              <a:gd name="connsiteX6" fmla="*/ 9840 w 10024"/>
              <a:gd name="connsiteY6" fmla="*/ 634 h 10086"/>
              <a:gd name="connsiteX7" fmla="*/ 10001 w 10024"/>
              <a:gd name="connsiteY7" fmla="*/ 1215 h 10086"/>
              <a:gd name="connsiteX8" fmla="*/ 10000 w 10024"/>
              <a:gd name="connsiteY8" fmla="*/ 10086 h 10086"/>
              <a:gd name="connsiteX0" fmla="*/ 0 w 10024"/>
              <a:gd name="connsiteY0" fmla="*/ 9778 h 9864"/>
              <a:gd name="connsiteX1" fmla="*/ 903 w 10024"/>
              <a:gd name="connsiteY1" fmla="*/ 7762 h 9864"/>
              <a:gd name="connsiteX2" fmla="*/ 2701 w 10024"/>
              <a:gd name="connsiteY2" fmla="*/ 6541 h 9864"/>
              <a:gd name="connsiteX3" fmla="*/ 4783 w 10024"/>
              <a:gd name="connsiteY3" fmla="*/ 5710 h 9864"/>
              <a:gd name="connsiteX4" fmla="*/ 6503 w 10024"/>
              <a:gd name="connsiteY4" fmla="*/ 4596 h 9864"/>
              <a:gd name="connsiteX5" fmla="*/ 8547 w 10024"/>
              <a:gd name="connsiteY5" fmla="*/ 2761 h 9864"/>
              <a:gd name="connsiteX6" fmla="*/ 9840 w 10024"/>
              <a:gd name="connsiteY6" fmla="*/ 412 h 9864"/>
              <a:gd name="connsiteX7" fmla="*/ 10001 w 10024"/>
              <a:gd name="connsiteY7" fmla="*/ 1359 h 9864"/>
              <a:gd name="connsiteX8" fmla="*/ 10000 w 10024"/>
              <a:gd name="connsiteY8" fmla="*/ 9864 h 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0024" h="9864">
                <a:moveTo>
                  <a:pt x="0" y="9778"/>
                </a:moveTo>
                <a:cubicBezTo>
                  <a:pt x="147" y="9449"/>
                  <a:pt x="455" y="8300"/>
                  <a:pt x="903" y="7762"/>
                </a:cubicBezTo>
                <a:cubicBezTo>
                  <a:pt x="1350" y="7224"/>
                  <a:pt x="2054" y="6883"/>
                  <a:pt x="2701" y="6541"/>
                </a:cubicBezTo>
                <a:cubicBezTo>
                  <a:pt x="3348" y="6198"/>
                  <a:pt x="4150" y="6034"/>
                  <a:pt x="4783" y="5710"/>
                </a:cubicBezTo>
                <a:cubicBezTo>
                  <a:pt x="5417" y="5385"/>
                  <a:pt x="5876" y="5087"/>
                  <a:pt x="6503" y="4596"/>
                </a:cubicBezTo>
                <a:cubicBezTo>
                  <a:pt x="7130" y="4105"/>
                  <a:pt x="7991" y="3458"/>
                  <a:pt x="8547" y="2761"/>
                </a:cubicBezTo>
                <a:cubicBezTo>
                  <a:pt x="9103" y="2064"/>
                  <a:pt x="9598" y="646"/>
                  <a:pt x="9840" y="412"/>
                </a:cubicBezTo>
                <a:cubicBezTo>
                  <a:pt x="10082" y="178"/>
                  <a:pt x="9947" y="-766"/>
                  <a:pt x="10001" y="1359"/>
                </a:cubicBezTo>
                <a:cubicBezTo>
                  <a:pt x="10055" y="3486"/>
                  <a:pt x="10000" y="7005"/>
                  <a:pt x="10000" y="9864"/>
                </a:cubicBezTo>
              </a:path>
            </a:pathLst>
          </a:custGeom>
          <a:solidFill>
            <a:schemeClr val="tx1"/>
          </a:solidFill>
          <a:ln w="12700" cap="flat" cmpd="sng">
            <a:solidFill>
              <a:schemeClr val="tx1"/>
            </a:solidFill>
            <a:prstDash val="solid"/>
            <a:round/>
            <a:headEnd type="none" w="med" len="med"/>
            <a:tailEnd type="none" w="lg" len="lg"/>
          </a:ln>
        </p:spPr>
        <p:txBody>
          <a:bodyPr/>
          <a:lstStyle/>
          <a:p>
            <a:endParaRPr lang="en-GB"/>
          </a:p>
        </p:txBody>
      </p:sp>
      <p:sp>
        <p:nvSpPr>
          <p:cNvPr id="7" name="Rectangle 4"/>
          <p:cNvSpPr>
            <a:spLocks noChangeArrowheads="1"/>
          </p:cNvSpPr>
          <p:nvPr/>
        </p:nvSpPr>
        <p:spPr bwMode="auto">
          <a:xfrm>
            <a:off x="4857287" y="1294130"/>
            <a:ext cx="1335818" cy="1017111"/>
          </a:xfrm>
          <a:prstGeom prst="rect">
            <a:avLst/>
          </a:prstGeom>
          <a:noFill/>
          <a:ln w="12700" algn="ctr">
            <a:solidFill>
              <a:schemeClr val="tx1"/>
            </a:solidFill>
            <a:miter lim="800000"/>
            <a:headEnd/>
            <a:tailEnd type="none" w="lg" len="lg"/>
          </a:ln>
        </p:spPr>
        <p:txBody>
          <a:bodyPr wrap="none" anchor="ctr"/>
          <a:lstStyle/>
          <a:p>
            <a:endParaRPr lang="en-US"/>
          </a:p>
        </p:txBody>
      </p:sp>
      <p:sp>
        <p:nvSpPr>
          <p:cNvPr id="9" name="Text Box 10"/>
          <p:cNvSpPr txBox="1">
            <a:spLocks noChangeArrowheads="1"/>
          </p:cNvSpPr>
          <p:nvPr/>
        </p:nvSpPr>
        <p:spPr bwMode="auto">
          <a:xfrm>
            <a:off x="5332981" y="2285270"/>
            <a:ext cx="384430" cy="369332"/>
          </a:xfrm>
          <a:prstGeom prst="rect">
            <a:avLst/>
          </a:prstGeom>
          <a:noFill/>
          <a:ln w="38100" algn="ctr">
            <a:noFill/>
            <a:miter lim="800000"/>
            <a:headEnd/>
            <a:tailEnd type="none" w="lg" len="lg"/>
          </a:ln>
        </p:spPr>
        <p:txBody>
          <a:bodyPr wrap="square">
            <a:spAutoFit/>
          </a:bodyPr>
          <a:lstStyle/>
          <a:p>
            <a:r>
              <a:rPr lang="en-GB" i="1" dirty="0"/>
              <a:t>g</a:t>
            </a:r>
            <a:endParaRPr lang="en-GB" i="1" baseline="-25000" dirty="0"/>
          </a:p>
        </p:txBody>
      </p:sp>
      <p:sp>
        <p:nvSpPr>
          <p:cNvPr id="12" name="TextBox 11"/>
          <p:cNvSpPr txBox="1"/>
          <p:nvPr/>
        </p:nvSpPr>
        <p:spPr>
          <a:xfrm>
            <a:off x="6699773" y="1541075"/>
            <a:ext cx="2112494" cy="523220"/>
          </a:xfrm>
          <a:prstGeom prst="rect">
            <a:avLst/>
          </a:prstGeom>
          <a:noFill/>
        </p:spPr>
        <p:txBody>
          <a:bodyPr wrap="square" rtlCol="0">
            <a:spAutoFit/>
          </a:bodyPr>
          <a:lstStyle/>
          <a:p>
            <a:r>
              <a:rPr lang="en-GB" sz="1400" dirty="0"/>
              <a:t>Re-order absorption coefficients for each P/T</a:t>
            </a:r>
          </a:p>
        </p:txBody>
      </p:sp>
      <p:sp>
        <p:nvSpPr>
          <p:cNvPr id="13" name="Rectangle 17"/>
          <p:cNvSpPr>
            <a:spLocks noChangeArrowheads="1"/>
          </p:cNvSpPr>
          <p:nvPr/>
        </p:nvSpPr>
        <p:spPr bwMode="auto">
          <a:xfrm>
            <a:off x="8418581" y="3189867"/>
            <a:ext cx="118220" cy="615575"/>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4" name="Rectangle 4"/>
          <p:cNvSpPr>
            <a:spLocks noChangeArrowheads="1"/>
          </p:cNvSpPr>
          <p:nvPr/>
        </p:nvSpPr>
        <p:spPr bwMode="auto">
          <a:xfrm>
            <a:off x="7207992" y="2800021"/>
            <a:ext cx="1335818" cy="1017111"/>
          </a:xfrm>
          <a:prstGeom prst="rect">
            <a:avLst/>
          </a:prstGeom>
          <a:noFill/>
          <a:ln w="12700" algn="ctr">
            <a:solidFill>
              <a:schemeClr val="tx1"/>
            </a:solidFill>
            <a:miter lim="800000"/>
            <a:headEnd/>
            <a:tailEnd type="none" w="lg" len="lg"/>
          </a:ln>
        </p:spPr>
        <p:txBody>
          <a:bodyPr wrap="none" anchor="ctr"/>
          <a:lstStyle/>
          <a:p>
            <a:endParaRPr lang="en-US"/>
          </a:p>
        </p:txBody>
      </p:sp>
      <p:sp>
        <p:nvSpPr>
          <p:cNvPr id="15" name="Rectangle 17"/>
          <p:cNvSpPr>
            <a:spLocks noChangeArrowheads="1"/>
          </p:cNvSpPr>
          <p:nvPr/>
        </p:nvSpPr>
        <p:spPr bwMode="auto">
          <a:xfrm>
            <a:off x="8290055" y="3320000"/>
            <a:ext cx="128526" cy="487233"/>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6" name="Rectangle 17"/>
          <p:cNvSpPr>
            <a:spLocks noChangeArrowheads="1"/>
          </p:cNvSpPr>
          <p:nvPr/>
        </p:nvSpPr>
        <p:spPr bwMode="auto">
          <a:xfrm>
            <a:off x="8140995" y="3371540"/>
            <a:ext cx="149060" cy="438990"/>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7" name="Rectangle 17"/>
          <p:cNvSpPr>
            <a:spLocks noChangeArrowheads="1"/>
          </p:cNvSpPr>
          <p:nvPr/>
        </p:nvSpPr>
        <p:spPr bwMode="auto">
          <a:xfrm>
            <a:off x="7729782" y="3479578"/>
            <a:ext cx="434706" cy="330839"/>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8" name="Rectangle 17"/>
          <p:cNvSpPr>
            <a:spLocks noChangeArrowheads="1"/>
          </p:cNvSpPr>
          <p:nvPr/>
        </p:nvSpPr>
        <p:spPr bwMode="auto">
          <a:xfrm>
            <a:off x="7385199" y="3636516"/>
            <a:ext cx="334067" cy="168926"/>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19" name="Rectangle 17"/>
          <p:cNvSpPr>
            <a:spLocks noChangeArrowheads="1"/>
          </p:cNvSpPr>
          <p:nvPr/>
        </p:nvSpPr>
        <p:spPr bwMode="auto">
          <a:xfrm>
            <a:off x="7219780" y="3759723"/>
            <a:ext cx="183393" cy="45719"/>
          </a:xfrm>
          <a:prstGeom prst="rect">
            <a:avLst/>
          </a:prstGeom>
          <a:solidFill>
            <a:schemeClr val="tx1"/>
          </a:solidFill>
          <a:ln w="12700" algn="ctr">
            <a:solidFill>
              <a:schemeClr val="tx1"/>
            </a:solidFill>
            <a:miter lim="800000"/>
            <a:headEnd/>
            <a:tailEnd type="none" w="lg" len="lg"/>
          </a:ln>
        </p:spPr>
        <p:txBody>
          <a:bodyPr wrap="none" anchor="ctr"/>
          <a:lstStyle/>
          <a:p>
            <a:endParaRPr lang="en-US"/>
          </a:p>
        </p:txBody>
      </p:sp>
      <p:sp>
        <p:nvSpPr>
          <p:cNvPr id="21" name="Text Box 10"/>
          <p:cNvSpPr txBox="1">
            <a:spLocks noChangeArrowheads="1"/>
          </p:cNvSpPr>
          <p:nvPr/>
        </p:nvSpPr>
        <p:spPr bwMode="auto">
          <a:xfrm>
            <a:off x="7462133" y="3782582"/>
            <a:ext cx="883166" cy="369332"/>
          </a:xfrm>
          <a:prstGeom prst="rect">
            <a:avLst/>
          </a:prstGeom>
          <a:noFill/>
          <a:ln w="38100" algn="ctr">
            <a:noFill/>
            <a:miter lim="800000"/>
            <a:headEnd/>
            <a:tailEnd type="none" w="lg" len="lg"/>
          </a:ln>
        </p:spPr>
        <p:txBody>
          <a:bodyPr wrap="square">
            <a:spAutoFit/>
          </a:bodyPr>
          <a:lstStyle/>
          <a:p>
            <a:r>
              <a:rPr lang="en-GB" i="1" dirty="0"/>
              <a:t>weight</a:t>
            </a:r>
            <a:endParaRPr lang="en-GB" i="1" baseline="-25000" dirty="0"/>
          </a:p>
        </p:txBody>
      </p:sp>
      <p:sp>
        <p:nvSpPr>
          <p:cNvPr id="22" name="Line 5"/>
          <p:cNvSpPr>
            <a:spLocks noChangeShapeType="1"/>
          </p:cNvSpPr>
          <p:nvPr/>
        </p:nvSpPr>
        <p:spPr bwMode="auto">
          <a:xfrm>
            <a:off x="6466272" y="2375513"/>
            <a:ext cx="545516" cy="338206"/>
          </a:xfrm>
          <a:prstGeom prst="line">
            <a:avLst/>
          </a:prstGeom>
          <a:noFill/>
          <a:ln w="38100">
            <a:solidFill>
              <a:schemeClr val="tx1"/>
            </a:solidFill>
            <a:round/>
            <a:headEnd/>
            <a:tailEnd type="triangle" w="lg" len="lg"/>
          </a:ln>
        </p:spPr>
        <p:txBody>
          <a:bodyPr/>
          <a:lstStyle/>
          <a:p>
            <a:endParaRPr lang="en-GB"/>
          </a:p>
        </p:txBody>
      </p:sp>
      <p:sp>
        <p:nvSpPr>
          <p:cNvPr id="23" name="TextBox 22"/>
          <p:cNvSpPr txBox="1"/>
          <p:nvPr/>
        </p:nvSpPr>
        <p:spPr>
          <a:xfrm>
            <a:off x="4307030" y="3606708"/>
            <a:ext cx="2572186" cy="738664"/>
          </a:xfrm>
          <a:prstGeom prst="rect">
            <a:avLst/>
          </a:prstGeom>
          <a:noFill/>
        </p:spPr>
        <p:txBody>
          <a:bodyPr wrap="square" rtlCol="0">
            <a:spAutoFit/>
          </a:bodyPr>
          <a:lstStyle/>
          <a:p>
            <a:r>
              <a:rPr lang="en-GB" sz="1400" dirty="0"/>
              <a:t>Within each g-interval fit the </a:t>
            </a:r>
          </a:p>
          <a:p>
            <a:r>
              <a:rPr lang="en-GB" sz="1400" dirty="0"/>
              <a:t>k-terms to match transmission over a range of paths</a:t>
            </a:r>
          </a:p>
        </p:txBody>
      </p:sp>
      <p:sp>
        <p:nvSpPr>
          <p:cNvPr id="24" name="Text Box 9"/>
          <p:cNvSpPr txBox="1">
            <a:spLocks noChangeArrowheads="1"/>
          </p:cNvSpPr>
          <p:nvPr/>
        </p:nvSpPr>
        <p:spPr bwMode="auto">
          <a:xfrm>
            <a:off x="4188607" y="1572769"/>
            <a:ext cx="657552" cy="461665"/>
          </a:xfrm>
          <a:prstGeom prst="rect">
            <a:avLst/>
          </a:prstGeom>
          <a:noFill/>
          <a:ln w="38100" algn="ctr">
            <a:noFill/>
            <a:miter lim="800000"/>
            <a:headEnd/>
            <a:tailEnd type="none" w="lg" len="lg"/>
          </a:ln>
        </p:spPr>
        <p:txBody>
          <a:bodyPr wrap="none">
            <a:spAutoFit/>
          </a:bodyPr>
          <a:lstStyle/>
          <a:p>
            <a:r>
              <a:rPr lang="en-GB" sz="2400" i="1" dirty="0" err="1"/>
              <a:t>k</a:t>
            </a:r>
            <a:r>
              <a:rPr lang="en-GB" sz="2400" i="1" baseline="-25000" dirty="0" err="1"/>
              <a:t>P</a:t>
            </a:r>
            <a:r>
              <a:rPr lang="en-GB" sz="2400" i="1" baseline="-25000" dirty="0"/>
              <a:t>/T</a:t>
            </a:r>
          </a:p>
        </p:txBody>
      </p:sp>
      <p:sp>
        <p:nvSpPr>
          <p:cNvPr id="25" name="Text Box 9"/>
          <p:cNvSpPr txBox="1">
            <a:spLocks noChangeArrowheads="1"/>
          </p:cNvSpPr>
          <p:nvPr/>
        </p:nvSpPr>
        <p:spPr bwMode="auto">
          <a:xfrm>
            <a:off x="6550440" y="3039150"/>
            <a:ext cx="657552" cy="461665"/>
          </a:xfrm>
          <a:prstGeom prst="rect">
            <a:avLst/>
          </a:prstGeom>
          <a:noFill/>
          <a:ln w="38100" algn="ctr">
            <a:noFill/>
            <a:miter lim="800000"/>
            <a:headEnd/>
            <a:tailEnd type="none" w="lg" len="lg"/>
          </a:ln>
        </p:spPr>
        <p:txBody>
          <a:bodyPr wrap="none">
            <a:spAutoFit/>
          </a:bodyPr>
          <a:lstStyle/>
          <a:p>
            <a:r>
              <a:rPr lang="en-GB" sz="2400" i="1" dirty="0" err="1"/>
              <a:t>k</a:t>
            </a:r>
            <a:r>
              <a:rPr lang="en-GB" sz="2400" i="1" baseline="-25000" dirty="0" err="1"/>
              <a:t>P</a:t>
            </a:r>
            <a:r>
              <a:rPr lang="en-GB" sz="2400" i="1" baseline="-25000" dirty="0"/>
              <a:t>/T</a:t>
            </a:r>
          </a:p>
        </p:txBody>
      </p:sp>
      <p:sp>
        <p:nvSpPr>
          <p:cNvPr id="8" name="Oval 7"/>
          <p:cNvSpPr/>
          <p:nvPr/>
        </p:nvSpPr>
        <p:spPr>
          <a:xfrm>
            <a:off x="3212327" y="2713719"/>
            <a:ext cx="166977" cy="172604"/>
          </a:xfrm>
          <a:prstGeom prst="ellipse">
            <a:avLst/>
          </a:prstGeom>
          <a:noFill/>
          <a:ln>
            <a:solidFill>
              <a:srgbClr val="0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Line 5"/>
          <p:cNvSpPr>
            <a:spLocks noChangeShapeType="1"/>
          </p:cNvSpPr>
          <p:nvPr/>
        </p:nvSpPr>
        <p:spPr bwMode="auto">
          <a:xfrm flipV="1">
            <a:off x="3436195" y="2154803"/>
            <a:ext cx="1239171" cy="546141"/>
          </a:xfrm>
          <a:prstGeom prst="line">
            <a:avLst/>
          </a:prstGeom>
          <a:noFill/>
          <a:ln w="38100">
            <a:solidFill>
              <a:schemeClr val="tx1"/>
            </a:solidFill>
            <a:round/>
            <a:headEnd/>
            <a:tailEnd type="triangle" w="lg" len="lg"/>
          </a:ln>
        </p:spPr>
        <p:txBody>
          <a:bodyPr/>
          <a:lstStyle/>
          <a:p>
            <a:endParaRPr lang="en-GB"/>
          </a:p>
        </p:txBody>
      </p:sp>
    </p:spTree>
    <p:extLst>
      <p:ext uri="{BB962C8B-B14F-4D97-AF65-F5344CB8AC3E}">
        <p14:creationId xmlns:p14="http://schemas.microsoft.com/office/powerpoint/2010/main" val="36102141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co2_scaling.gif"/>
          <p:cNvPicPr>
            <a:picLocks noChangeAspect="1"/>
          </p:cNvPicPr>
          <p:nvPr/>
        </p:nvPicPr>
        <p:blipFill>
          <a:blip r:embed="rId2" cstate="print"/>
          <a:stretch>
            <a:fillRect/>
          </a:stretch>
        </p:blipFill>
        <p:spPr>
          <a:xfrm>
            <a:off x="1018572" y="1078124"/>
            <a:ext cx="7401582" cy="3967558"/>
          </a:xfrm>
          <a:prstGeom prst="rect">
            <a:avLst/>
          </a:prstGeom>
        </p:spPr>
      </p:pic>
      <p:sp>
        <p:nvSpPr>
          <p:cNvPr id="3" name="TextBox 2">
            <a:extLst>
              <a:ext uri="{FF2B5EF4-FFF2-40B4-BE49-F238E27FC236}">
                <a16:creationId xmlns:a16="http://schemas.microsoft.com/office/drawing/2014/main" id="{58545C9B-D626-436B-9FDE-F7DDC1EC0F50}"/>
              </a:ext>
            </a:extLst>
          </p:cNvPr>
          <p:cNvSpPr txBox="1"/>
          <p:nvPr/>
        </p:nvSpPr>
        <p:spPr>
          <a:xfrm>
            <a:off x="334681" y="212253"/>
            <a:ext cx="8045391" cy="707886"/>
          </a:xfrm>
          <a:prstGeom prst="rect">
            <a:avLst/>
          </a:prstGeom>
          <a:noFill/>
        </p:spPr>
        <p:txBody>
          <a:bodyPr wrap="square" rtlCol="0">
            <a:spAutoFit/>
          </a:bodyPr>
          <a:lstStyle/>
          <a:p>
            <a:r>
              <a:rPr lang="en-GB" sz="2000" dirty="0"/>
              <a:t>Option to bin according to scaling behaviour of absorption as well as just absorption strength</a:t>
            </a:r>
          </a:p>
        </p:txBody>
      </p:sp>
    </p:spTree>
    <p:extLst>
      <p:ext uri="{BB962C8B-B14F-4D97-AF65-F5344CB8AC3E}">
        <p14:creationId xmlns:p14="http://schemas.microsoft.com/office/powerpoint/2010/main" val="27540752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idx="4294967295"/>
          </p:nvPr>
        </p:nvSpPr>
        <p:spPr>
          <a:xfrm>
            <a:off x="2047455" y="228040"/>
            <a:ext cx="5690938" cy="1238801"/>
          </a:xfrm>
        </p:spPr>
        <p:txBody>
          <a:bodyPr/>
          <a:lstStyle/>
          <a:p>
            <a:r>
              <a:rPr lang="en-GB" sz="2800" dirty="0"/>
              <a:t>Overlapping gaseous absorption</a:t>
            </a:r>
            <a:br>
              <a:rPr lang="en-GB" sz="2800" dirty="0"/>
            </a:br>
            <a:br>
              <a:rPr lang="en-GB" sz="2800" dirty="0"/>
            </a:br>
            <a:r>
              <a:rPr lang="en-GB" sz="2000" dirty="0"/>
              <a:t>LW bands used in broadband configuration</a:t>
            </a:r>
          </a:p>
        </p:txBody>
      </p:sp>
      <p:pic>
        <p:nvPicPr>
          <p:cNvPr id="22531" name="Picture 4" descr="lw_gases_10km"/>
          <p:cNvPicPr>
            <a:picLocks noGrp="1" noChangeAspect="1" noChangeArrowheads="1"/>
          </p:cNvPicPr>
          <p:nvPr>
            <p:ph idx="4294967295"/>
          </p:nvPr>
        </p:nvPicPr>
        <p:blipFill>
          <a:blip r:embed="rId3" cstate="print"/>
          <a:srcRect/>
          <a:stretch>
            <a:fillRect/>
          </a:stretch>
        </p:blipFill>
        <p:spPr>
          <a:xfrm>
            <a:off x="684214" y="1464469"/>
            <a:ext cx="8459787" cy="3176588"/>
          </a:xfrm>
        </p:spPr>
      </p:pic>
      <p:sp>
        <p:nvSpPr>
          <p:cNvPr id="22532" name="Text Box 5"/>
          <p:cNvSpPr txBox="1">
            <a:spLocks noChangeArrowheads="1"/>
          </p:cNvSpPr>
          <p:nvPr/>
        </p:nvSpPr>
        <p:spPr bwMode="auto">
          <a:xfrm>
            <a:off x="5200650" y="4625579"/>
            <a:ext cx="3061800" cy="523220"/>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Relative abundances at 10km</a:t>
            </a:r>
          </a:p>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(mid-latitude summer, ~ tropopause)</a:t>
            </a:r>
          </a:p>
        </p:txBody>
      </p:sp>
      <p:sp>
        <p:nvSpPr>
          <p:cNvPr id="22533" name="Line 6"/>
          <p:cNvSpPr>
            <a:spLocks noChangeShapeType="1"/>
          </p:cNvSpPr>
          <p:nvPr/>
        </p:nvSpPr>
        <p:spPr bwMode="auto">
          <a:xfrm flipV="1">
            <a:off x="2411413"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34" name="Line 7"/>
          <p:cNvSpPr>
            <a:spLocks noChangeShapeType="1"/>
          </p:cNvSpPr>
          <p:nvPr/>
        </p:nvSpPr>
        <p:spPr bwMode="auto">
          <a:xfrm flipV="1">
            <a:off x="2716213"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35" name="Line 8"/>
          <p:cNvSpPr>
            <a:spLocks noChangeShapeType="1"/>
          </p:cNvSpPr>
          <p:nvPr/>
        </p:nvSpPr>
        <p:spPr bwMode="auto">
          <a:xfrm flipV="1">
            <a:off x="3276600"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36" name="Line 9"/>
          <p:cNvSpPr>
            <a:spLocks noChangeShapeType="1"/>
          </p:cNvSpPr>
          <p:nvPr/>
        </p:nvSpPr>
        <p:spPr bwMode="auto">
          <a:xfrm flipV="1">
            <a:off x="4079875"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37" name="Line 10"/>
          <p:cNvSpPr>
            <a:spLocks noChangeShapeType="1"/>
          </p:cNvSpPr>
          <p:nvPr/>
        </p:nvSpPr>
        <p:spPr bwMode="auto">
          <a:xfrm flipV="1">
            <a:off x="4389438"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38" name="Line 11"/>
          <p:cNvSpPr>
            <a:spLocks noChangeShapeType="1"/>
          </p:cNvSpPr>
          <p:nvPr/>
        </p:nvSpPr>
        <p:spPr bwMode="auto">
          <a:xfrm flipV="1">
            <a:off x="4716463"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39" name="Line 12"/>
          <p:cNvSpPr>
            <a:spLocks noChangeShapeType="1"/>
          </p:cNvSpPr>
          <p:nvPr/>
        </p:nvSpPr>
        <p:spPr bwMode="auto">
          <a:xfrm flipV="1">
            <a:off x="7885113"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40" name="Line 13"/>
          <p:cNvSpPr>
            <a:spLocks noChangeShapeType="1"/>
          </p:cNvSpPr>
          <p:nvPr/>
        </p:nvSpPr>
        <p:spPr bwMode="auto">
          <a:xfrm flipV="1">
            <a:off x="1565275" y="1600200"/>
            <a:ext cx="0" cy="2483644"/>
          </a:xfrm>
          <a:prstGeom prst="line">
            <a:avLst/>
          </a:prstGeom>
          <a:noFill/>
          <a:ln w="31750">
            <a:solidFill>
              <a:schemeClr val="hlink"/>
            </a:solidFill>
            <a:round/>
            <a:headEnd/>
            <a:tailEnd type="none" w="lg" len="lg"/>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
        <p:nvSpPr>
          <p:cNvPr id="22541" name="Rectangle 15"/>
          <p:cNvSpPr>
            <a:spLocks noChangeArrowheads="1"/>
          </p:cNvSpPr>
          <p:nvPr/>
        </p:nvSpPr>
        <p:spPr bwMode="auto">
          <a:xfrm>
            <a:off x="2843214" y="1869281"/>
            <a:ext cx="288925" cy="2214563"/>
          </a:xfrm>
          <a:prstGeom prst="rect">
            <a:avLst/>
          </a:prstGeom>
          <a:solidFill>
            <a:schemeClr val="hlink">
              <a:alpha val="20000"/>
            </a:schemeClr>
          </a:solidFill>
          <a:ln w="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2542" name="Rectangle 16"/>
          <p:cNvSpPr>
            <a:spLocks noChangeArrowheads="1"/>
          </p:cNvSpPr>
          <p:nvPr/>
        </p:nvSpPr>
        <p:spPr bwMode="auto">
          <a:xfrm>
            <a:off x="3635376" y="1869281"/>
            <a:ext cx="288925" cy="2214563"/>
          </a:xfrm>
          <a:prstGeom prst="rect">
            <a:avLst/>
          </a:prstGeom>
          <a:solidFill>
            <a:schemeClr val="hlink">
              <a:alpha val="20000"/>
            </a:schemeClr>
          </a:solidFill>
          <a:ln w="0" algn="ctr">
            <a:solidFill>
              <a:schemeClr val="tx1"/>
            </a:solidFill>
            <a:miter lim="800000"/>
            <a:headEnd/>
            <a:tailEnd type="none" w="lg" len="lg"/>
          </a:ln>
        </p:spPr>
        <p:txBody>
          <a:bodyPr wrap="none" anchor="ct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solidFill>
                <a:srgbClr val="2A2A2A"/>
              </a:solidFill>
              <a:effectLst/>
              <a:uLnTx/>
              <a:uFillTx/>
              <a:latin typeface="Arial"/>
            </a:endParaRPr>
          </a:p>
        </p:txBody>
      </p:sp>
      <p:sp>
        <p:nvSpPr>
          <p:cNvPr id="22543" name="Text Box 17"/>
          <p:cNvSpPr txBox="1">
            <a:spLocks noChangeArrowheads="1"/>
          </p:cNvSpPr>
          <p:nvPr/>
        </p:nvSpPr>
        <p:spPr bwMode="auto">
          <a:xfrm>
            <a:off x="1835151"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1</a:t>
            </a:r>
          </a:p>
        </p:txBody>
      </p:sp>
      <p:sp>
        <p:nvSpPr>
          <p:cNvPr id="22544" name="Text Box 18"/>
          <p:cNvSpPr txBox="1">
            <a:spLocks noChangeArrowheads="1"/>
          </p:cNvSpPr>
          <p:nvPr/>
        </p:nvSpPr>
        <p:spPr bwMode="auto">
          <a:xfrm>
            <a:off x="2411413"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2</a:t>
            </a:r>
          </a:p>
        </p:txBody>
      </p:sp>
      <p:sp>
        <p:nvSpPr>
          <p:cNvPr id="22545" name="Text Box 19"/>
          <p:cNvSpPr txBox="1">
            <a:spLocks noChangeArrowheads="1"/>
          </p:cNvSpPr>
          <p:nvPr/>
        </p:nvSpPr>
        <p:spPr bwMode="auto">
          <a:xfrm>
            <a:off x="2843213"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3</a:t>
            </a:r>
          </a:p>
        </p:txBody>
      </p:sp>
      <p:sp>
        <p:nvSpPr>
          <p:cNvPr id="22546" name="Text Box 20"/>
          <p:cNvSpPr txBox="1">
            <a:spLocks noChangeArrowheads="1"/>
          </p:cNvSpPr>
          <p:nvPr/>
        </p:nvSpPr>
        <p:spPr bwMode="auto">
          <a:xfrm>
            <a:off x="3492501"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5</a:t>
            </a:r>
          </a:p>
        </p:txBody>
      </p:sp>
      <p:sp>
        <p:nvSpPr>
          <p:cNvPr id="22547" name="Text Box 21"/>
          <p:cNvSpPr txBox="1">
            <a:spLocks noChangeArrowheads="1"/>
          </p:cNvSpPr>
          <p:nvPr/>
        </p:nvSpPr>
        <p:spPr bwMode="auto">
          <a:xfrm>
            <a:off x="4067176"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7</a:t>
            </a:r>
          </a:p>
        </p:txBody>
      </p:sp>
      <p:sp>
        <p:nvSpPr>
          <p:cNvPr id="22548" name="Text Box 22"/>
          <p:cNvSpPr txBox="1">
            <a:spLocks noChangeArrowheads="1"/>
          </p:cNvSpPr>
          <p:nvPr/>
        </p:nvSpPr>
        <p:spPr bwMode="auto">
          <a:xfrm>
            <a:off x="4427538"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8</a:t>
            </a:r>
          </a:p>
        </p:txBody>
      </p:sp>
      <p:sp>
        <p:nvSpPr>
          <p:cNvPr id="22549" name="Text Box 23"/>
          <p:cNvSpPr txBox="1">
            <a:spLocks noChangeArrowheads="1"/>
          </p:cNvSpPr>
          <p:nvPr/>
        </p:nvSpPr>
        <p:spPr bwMode="auto">
          <a:xfrm>
            <a:off x="6011863" y="1653779"/>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9</a:t>
            </a:r>
          </a:p>
        </p:txBody>
      </p:sp>
      <p:sp>
        <p:nvSpPr>
          <p:cNvPr id="22550" name="Text Box 24"/>
          <p:cNvSpPr txBox="1">
            <a:spLocks noChangeArrowheads="1"/>
          </p:cNvSpPr>
          <p:nvPr/>
        </p:nvSpPr>
        <p:spPr bwMode="auto">
          <a:xfrm>
            <a:off x="2843213" y="1869281"/>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4</a:t>
            </a:r>
          </a:p>
        </p:txBody>
      </p:sp>
      <p:sp>
        <p:nvSpPr>
          <p:cNvPr id="22551" name="Text Box 25"/>
          <p:cNvSpPr txBox="1">
            <a:spLocks noChangeArrowheads="1"/>
          </p:cNvSpPr>
          <p:nvPr/>
        </p:nvSpPr>
        <p:spPr bwMode="auto">
          <a:xfrm>
            <a:off x="3635376" y="1869281"/>
            <a:ext cx="284052" cy="307777"/>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400" b="0" i="0" u="none" strike="noStrike" kern="1200" cap="none" spc="0" normalizeH="0" baseline="0" noProof="0">
                <a:ln>
                  <a:noFill/>
                </a:ln>
                <a:solidFill>
                  <a:srgbClr val="2A2A2A"/>
                </a:solidFill>
                <a:effectLst/>
                <a:uLnTx/>
                <a:uFillTx/>
                <a:latin typeface="Arial"/>
              </a:rPr>
              <a:t>6</a:t>
            </a:r>
          </a:p>
        </p:txBody>
      </p:sp>
      <p:sp>
        <p:nvSpPr>
          <p:cNvPr id="22552" name="Text Box 26"/>
          <p:cNvSpPr txBox="1">
            <a:spLocks noChangeArrowheads="1"/>
          </p:cNvSpPr>
          <p:nvPr/>
        </p:nvSpPr>
        <p:spPr bwMode="auto">
          <a:xfrm>
            <a:off x="1763713" y="3489722"/>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B9DC0C"/>
                </a:solidFill>
                <a:effectLst/>
                <a:uLnTx/>
                <a:uFillTx/>
                <a:latin typeface="Arial"/>
              </a:rPr>
              <a:t>H</a:t>
            </a:r>
            <a:r>
              <a:rPr kumimoji="0" lang="en-GB" sz="1200" b="0" i="0" u="none" strike="noStrike" kern="1200" cap="none" spc="0" normalizeH="0" baseline="-25000" noProof="0">
                <a:ln>
                  <a:noFill/>
                </a:ln>
                <a:solidFill>
                  <a:srgbClr val="B9DC0C"/>
                </a:solidFill>
                <a:effectLst/>
                <a:uLnTx/>
                <a:uFillTx/>
                <a:latin typeface="Arial"/>
              </a:rPr>
              <a:t>2</a:t>
            </a:r>
            <a:r>
              <a:rPr kumimoji="0" lang="en-GB" sz="1200" b="0" i="0" u="none" strike="noStrike" kern="1200" cap="none" spc="0" normalizeH="0" baseline="0" noProof="0">
                <a:ln>
                  <a:noFill/>
                </a:ln>
                <a:solidFill>
                  <a:srgbClr val="B9DC0C"/>
                </a:solidFill>
                <a:effectLst/>
                <a:uLnTx/>
                <a:uFillTx/>
                <a:latin typeface="Arial"/>
              </a:rPr>
              <a:t>O</a:t>
            </a:r>
          </a:p>
        </p:txBody>
      </p:sp>
      <p:sp>
        <p:nvSpPr>
          <p:cNvPr id="22553" name="Text Box 27"/>
          <p:cNvSpPr txBox="1">
            <a:spLocks noChangeArrowheads="1"/>
          </p:cNvSpPr>
          <p:nvPr/>
        </p:nvSpPr>
        <p:spPr bwMode="auto">
          <a:xfrm>
            <a:off x="2759075" y="3112294"/>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A2A2A"/>
                </a:solidFill>
                <a:effectLst/>
                <a:uLnTx/>
                <a:uFillTx/>
                <a:latin typeface="Arial"/>
              </a:rPr>
              <a:t>CO</a:t>
            </a:r>
            <a:r>
              <a:rPr kumimoji="0" lang="en-GB" sz="1200" b="0" i="0" u="none" strike="noStrike" kern="1200" cap="none" spc="0" normalizeH="0" baseline="-25000" noProof="0">
                <a:ln>
                  <a:noFill/>
                </a:ln>
                <a:solidFill>
                  <a:srgbClr val="2A2A2A"/>
                </a:solidFill>
                <a:effectLst/>
                <a:uLnTx/>
                <a:uFillTx/>
                <a:latin typeface="Arial"/>
              </a:rPr>
              <a:t>2</a:t>
            </a:r>
          </a:p>
        </p:txBody>
      </p:sp>
      <p:sp>
        <p:nvSpPr>
          <p:cNvPr id="22554" name="Text Box 28"/>
          <p:cNvSpPr txBox="1">
            <a:spLocks noChangeArrowheads="1"/>
          </p:cNvSpPr>
          <p:nvPr/>
        </p:nvSpPr>
        <p:spPr bwMode="auto">
          <a:xfrm>
            <a:off x="3598863" y="3868341"/>
            <a:ext cx="362600"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A2A2A"/>
                </a:solidFill>
                <a:effectLst/>
                <a:uLnTx/>
                <a:uFillTx/>
                <a:latin typeface="Arial"/>
              </a:rPr>
              <a:t>O</a:t>
            </a:r>
            <a:r>
              <a:rPr kumimoji="0" lang="en-GB" sz="1200" b="0" i="0" u="none" strike="noStrike" kern="1200" cap="none" spc="0" normalizeH="0" baseline="-25000" noProof="0">
                <a:ln>
                  <a:noFill/>
                </a:ln>
                <a:solidFill>
                  <a:srgbClr val="2A2A2A"/>
                </a:solidFill>
                <a:effectLst/>
                <a:uLnTx/>
                <a:uFillTx/>
                <a:latin typeface="Arial"/>
              </a:rPr>
              <a:t>3</a:t>
            </a:r>
          </a:p>
        </p:txBody>
      </p:sp>
      <p:sp>
        <p:nvSpPr>
          <p:cNvPr id="22555" name="Text Box 29"/>
          <p:cNvSpPr txBox="1">
            <a:spLocks noChangeArrowheads="1"/>
          </p:cNvSpPr>
          <p:nvPr/>
        </p:nvSpPr>
        <p:spPr bwMode="auto">
          <a:xfrm>
            <a:off x="4008439" y="3868341"/>
            <a:ext cx="463588"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A2A2A"/>
                </a:solidFill>
                <a:effectLst/>
                <a:uLnTx/>
                <a:uFillTx/>
                <a:latin typeface="Arial"/>
              </a:rPr>
              <a:t>CH</a:t>
            </a:r>
            <a:r>
              <a:rPr kumimoji="0" lang="en-GB" sz="1200" b="0" i="0" u="none" strike="noStrike" kern="1200" cap="none" spc="0" normalizeH="0" baseline="-25000" noProof="0">
                <a:ln>
                  <a:noFill/>
                </a:ln>
                <a:solidFill>
                  <a:srgbClr val="2A2A2A"/>
                </a:solidFill>
                <a:effectLst/>
                <a:uLnTx/>
                <a:uFillTx/>
                <a:latin typeface="Arial"/>
              </a:rPr>
              <a:t>4</a:t>
            </a:r>
          </a:p>
        </p:txBody>
      </p:sp>
      <p:sp>
        <p:nvSpPr>
          <p:cNvPr id="22556" name="Text Box 30"/>
          <p:cNvSpPr txBox="1">
            <a:spLocks noChangeArrowheads="1"/>
          </p:cNvSpPr>
          <p:nvPr/>
        </p:nvSpPr>
        <p:spPr bwMode="auto">
          <a:xfrm>
            <a:off x="4008438" y="3706416"/>
            <a:ext cx="473206" cy="276999"/>
          </a:xfrm>
          <a:prstGeom prst="rect">
            <a:avLst/>
          </a:prstGeom>
          <a:noFill/>
          <a:ln w="12700" algn="ctr">
            <a:noFill/>
            <a:miter lim="800000"/>
            <a:headEnd/>
            <a:tailEnd type="none" w="lg" len="lg"/>
          </a:ln>
        </p:spPr>
        <p:txBody>
          <a:bodyPr wrap="none">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a:ln>
                  <a:noFill/>
                </a:ln>
                <a:solidFill>
                  <a:srgbClr val="2A2A2A"/>
                </a:solidFill>
                <a:effectLst/>
                <a:uLnTx/>
                <a:uFillTx/>
                <a:latin typeface="Arial"/>
              </a:rPr>
              <a:t>N</a:t>
            </a:r>
            <a:r>
              <a:rPr kumimoji="0" lang="en-GB" sz="1200" b="0" i="0" u="none" strike="noStrike" kern="1200" cap="none" spc="0" normalizeH="0" baseline="-25000" noProof="0">
                <a:ln>
                  <a:noFill/>
                </a:ln>
                <a:solidFill>
                  <a:srgbClr val="2A2A2A"/>
                </a:solidFill>
                <a:effectLst/>
                <a:uLnTx/>
                <a:uFillTx/>
                <a:latin typeface="Arial"/>
              </a:rPr>
              <a:t>2</a:t>
            </a:r>
            <a:r>
              <a:rPr kumimoji="0" lang="en-GB" sz="1200" b="0" i="0" u="none" strike="noStrike" kern="1200" cap="none" spc="0" normalizeH="0" baseline="0" noProof="0">
                <a:ln>
                  <a:noFill/>
                </a:ln>
                <a:solidFill>
                  <a:srgbClr val="2A2A2A"/>
                </a:solidFill>
                <a:effectLst/>
                <a:uLnTx/>
                <a:uFillTx/>
                <a:latin typeface="Arial"/>
              </a:rPr>
              <a:t>O</a:t>
            </a:r>
            <a:endParaRPr kumimoji="0" lang="en-GB" sz="1200" b="0" i="0" u="none" strike="noStrike" kern="1200" cap="none" spc="0" normalizeH="0" baseline="-25000" noProof="0">
              <a:ln>
                <a:noFill/>
              </a:ln>
              <a:solidFill>
                <a:srgbClr val="2A2A2A"/>
              </a:solidFill>
              <a:effectLst/>
              <a:uLnTx/>
              <a:uFillTx/>
              <a:latin typeface="Arial"/>
            </a:endParaRPr>
          </a:p>
        </p:txBody>
      </p:sp>
      <p:sp>
        <p:nvSpPr>
          <p:cNvPr id="22557" name="Line 31"/>
          <p:cNvSpPr>
            <a:spLocks noChangeShapeType="1"/>
          </p:cNvSpPr>
          <p:nvPr/>
        </p:nvSpPr>
        <p:spPr bwMode="auto">
          <a:xfrm flipH="1" flipV="1">
            <a:off x="3995738" y="3651648"/>
            <a:ext cx="215900" cy="86915"/>
          </a:xfrm>
          <a:prstGeom prst="line">
            <a:avLst/>
          </a:prstGeom>
          <a:noFill/>
          <a:ln w="12700">
            <a:solidFill>
              <a:schemeClr val="tx1"/>
            </a:solidFill>
            <a:round/>
            <a:headEnd/>
            <a:tailEnd type="triangle" w="sm" len="sm"/>
          </a:ln>
        </p:spPr>
        <p:txBody>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GB" sz="1400" b="0" i="0" u="none" strike="noStrike" kern="1200" cap="none" spc="0" normalizeH="0" baseline="0" noProof="0">
              <a:ln>
                <a:noFill/>
              </a:ln>
              <a:solidFill>
                <a:srgbClr val="2A2A2A"/>
              </a:solidFill>
              <a:effectLst/>
              <a:uLnTx/>
              <a:uFillTx/>
              <a:latin typeface="Arial"/>
            </a:endParaRPr>
          </a:p>
        </p:txBody>
      </p:sp>
    </p:spTree>
  </p:cSld>
  <p:clrMapOvr>
    <a:masterClrMapping/>
  </p:clrMapOvr>
</p:sld>
</file>

<file path=ppt/theme/theme1.xml><?xml version="1.0" encoding="utf-8"?>
<a:theme xmlns:a="http://schemas.openxmlformats.org/drawingml/2006/main" name="Office Them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
        <a:cs typeface=""/>
      </a:majorFont>
      <a:minorFont>
        <a:latin typeface="Arial"/>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1" id="{1C19B062-023A-40C9-A3F4-13BE4308F963}" vid="{E3889E12-D829-4549-AA70-6F580A5BA266}"/>
    </a:ext>
  </a:extLst>
</a:theme>
</file>

<file path=ppt/theme/theme2.xml><?xml version="1.0" encoding="utf-8"?>
<a:theme xmlns:a="http://schemas.openxmlformats.org/drawingml/2006/main" name="Met Office PowerPoint Template">
  <a:themeElements>
    <a:clrScheme name="Met Office">
      <a:dk1>
        <a:srgbClr val="2A2A2A"/>
      </a:dk1>
      <a:lt1>
        <a:srgbClr val="B9DC0C"/>
      </a:lt1>
      <a:dk2>
        <a:srgbClr val="2A2A2A"/>
      </a:dk2>
      <a:lt2>
        <a:srgbClr val="FFFFFF"/>
      </a:lt2>
      <a:accent1>
        <a:srgbClr val="50B9A4"/>
      </a:accent1>
      <a:accent2>
        <a:srgbClr val="007AA9"/>
      </a:accent2>
      <a:accent3>
        <a:srgbClr val="E47452"/>
      </a:accent3>
      <a:accent4>
        <a:srgbClr val="A1A0AA"/>
      </a:accent4>
      <a:accent5>
        <a:srgbClr val="FFFFFF"/>
      </a:accent5>
      <a:accent6>
        <a:srgbClr val="FFFFFF"/>
      </a:accent6>
      <a:hlink>
        <a:srgbClr val="0673F9"/>
      </a:hlink>
      <a:folHlink>
        <a:srgbClr val="6F2735"/>
      </a:folHlink>
    </a:clrScheme>
    <a:fontScheme name="Met Office">
      <a:majorFont>
        <a:latin typeface="Arial"/>
        <a:ea typeface="Helvetica Light"/>
        <a:cs typeface="Helvetica Light"/>
      </a:majorFont>
      <a:minorFont>
        <a:latin typeface="Arial"/>
        <a:ea typeface="Helvetica Light"/>
        <a:cs typeface="Helvetica Light"/>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0800" dist="25400" dir="5400000" rotWithShape="0">
              <a:srgbClr val="000000">
                <a:alpha val="50000"/>
              </a:srgbClr>
            </a:outerShdw>
          </a:effectLst>
        </a:effectStyle>
        <a:effectStyle>
          <a:effectLst>
            <a:outerShdw blurRad="63500" dist="12700" rotWithShape="0">
              <a:srgbClr val="000000">
                <a:alpha val="50000"/>
              </a:srgbClr>
            </a:outerShdw>
          </a:effectLst>
        </a:effectStyle>
        <a:effectStyle>
          <a:effectLst>
            <a:outerShdw blurRad="50800" dist="25400" dir="5400000" rotWithShape="0">
              <a:srgbClr val="000000">
                <a:alpha val="50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6"/>
        </a:lnRef>
        <a:fillRef idx="1">
          <a:schemeClr val="lt1"/>
        </a:fillRef>
        <a:effectRef idx="0">
          <a:schemeClr val="accent6"/>
        </a:effectRef>
        <a:fontRef idx="minor">
          <a:schemeClr val="dk1"/>
        </a:fontRef>
      </a:style>
    </a:spDef>
    <a:lnDef>
      <a:spPr/>
      <a:bodyPr/>
      <a:lstStyle/>
      <a:style>
        <a:lnRef idx="1">
          <a:schemeClr val="dk1"/>
        </a:lnRef>
        <a:fillRef idx="0">
          <a:schemeClr val="dk1"/>
        </a:fillRef>
        <a:effectRef idx="0">
          <a:schemeClr val="dk1"/>
        </a:effectRef>
        <a:fontRef idx="minor">
          <a:schemeClr val="tx1"/>
        </a:fontRef>
      </a:style>
    </a:lnDef>
    <a:txDef>
      <a:spPr>
        <a:noFill/>
        <a:ln w="12700" cap="flat">
          <a:noFill/>
          <a:miter lim="400000"/>
        </a:ln>
        <a:effectLst/>
        <a:sp3d/>
      </a:spPr>
      <a:bodyPr rot="0" spcFirstLastPara="1" vertOverflow="overflow" horzOverflow="overflow" vert="horz" wrap="square" lIns="71437" tIns="71437" rIns="71437" bIns="71437" numCol="1" spcCol="38100" rtlCol="0" anchor="ctr">
        <a:spAutoFit/>
      </a:bodyPr>
      <a:lstStyle>
        <a:defPPr marL="0" marR="0" indent="0" algn="l" defTabSz="584200" rtl="0" fontAlgn="auto" latinLnBrk="0" hangingPunct="0">
          <a:lnSpc>
            <a:spcPct val="100000"/>
          </a:lnSpc>
          <a:spcBef>
            <a:spcPts val="0"/>
          </a:spcBef>
          <a:spcAft>
            <a:spcPts val="0"/>
          </a:spcAft>
          <a:buClrTx/>
          <a:buSzTx/>
          <a:buFontTx/>
          <a:buNone/>
          <a:tabLst/>
          <a:defRPr kumimoji="0" sz="4000" b="0" i="0" u="none" strike="noStrike" cap="none" spc="0" normalizeH="0" baseline="0" dirty="0" smtClean="0">
            <a:ln>
              <a:noFill/>
            </a:ln>
            <a:solidFill>
              <a:schemeClr val="tx1"/>
            </a:solidFill>
            <a:effectLst/>
            <a:uFillTx/>
            <a:latin typeface="+mn-lt"/>
            <a:ea typeface="+mn-ea"/>
            <a:cs typeface="+mn-cs"/>
            <a:sym typeface="Helvetica Light"/>
          </a:defRPr>
        </a:def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Presentation1" id="{EFBAB944-C165-4542-A929-048686EA3298}" vid="{7DC6A347-3C3B-48AF-9301-4842630749A0}"/>
    </a:ext>
  </a:extLst>
</a:theme>
</file>

<file path=ppt/theme/theme3.xml><?xml version="1.0" encoding="utf-8"?>
<a:theme xmlns:a="http://schemas.openxmlformats.org/drawingml/2006/main" name="1_elecDeimos">
  <a:themeElements>
    <a:clrScheme name="Elecnor">
      <a:dk1>
        <a:srgbClr val="0F2D73"/>
      </a:dk1>
      <a:lt1>
        <a:sysClr val="window" lastClr="FFFFFF"/>
      </a:lt1>
      <a:dk2>
        <a:srgbClr val="0F2D73"/>
      </a:dk2>
      <a:lt2>
        <a:srgbClr val="808080"/>
      </a:lt2>
      <a:accent1>
        <a:srgbClr val="0F2D73"/>
      </a:accent1>
      <a:accent2>
        <a:srgbClr val="E96713"/>
      </a:accent2>
      <a:accent3>
        <a:srgbClr val="FFFFFF"/>
      </a:accent3>
      <a:accent4>
        <a:srgbClr val="0F2D73"/>
      </a:accent4>
      <a:accent5>
        <a:srgbClr val="AAAFC3"/>
      </a:accent5>
      <a:accent6>
        <a:srgbClr val="E96713"/>
      </a:accent6>
      <a:hlink>
        <a:srgbClr val="809FC3"/>
      </a:hlink>
      <a:folHlink>
        <a:srgbClr val="FABE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E929D3C7B92654E91E0BACE58CAB3FC" ma:contentTypeVersion="2" ma:contentTypeDescription="Create a new document." ma:contentTypeScope="" ma:versionID="b516ca4bc2fb343c10db5fc6be74e8a1">
  <xsd:schema xmlns:xsd="http://www.w3.org/2001/XMLSchema" xmlns:xs="http://www.w3.org/2001/XMLSchema" xmlns:p="http://schemas.microsoft.com/office/2006/metadata/properties" xmlns:ns3="39e328b5-fd55-4aa2-9335-b42da031234f" targetNamespace="http://schemas.microsoft.com/office/2006/metadata/properties" ma:root="true" ma:fieldsID="8dbc7cb6f2bb18fd965a39878f68014a" ns3:_="">
    <xsd:import namespace="39e328b5-fd55-4aa2-9335-b42da031234f"/>
    <xsd:element name="properties">
      <xsd:complexType>
        <xsd:sequence>
          <xsd:element name="documentManagement">
            <xsd:complexType>
              <xsd:all>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9e328b5-fd55-4aa2-9335-b42da031234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20E28BEC-4D9C-4924-B7CF-38821F3E97E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39e328b5-fd55-4aa2-9335-b42da03123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683FD96-3F24-4D3F-8728-72749598861C}">
  <ds:schemaRefs>
    <ds:schemaRef ds:uri="http://schemas.microsoft.com/sharepoint/v3/contenttype/forms"/>
  </ds:schemaRefs>
</ds:datastoreItem>
</file>

<file path=customXml/itemProps3.xml><?xml version="1.0" encoding="utf-8"?>
<ds:datastoreItem xmlns:ds="http://schemas.openxmlformats.org/officeDocument/2006/customXml" ds:itemID="{364D09D7-8877-4C2B-957D-1780CE379732}">
  <ds:schemaRefs>
    <ds:schemaRef ds:uri="http://purl.org/dc/elements/1.1/"/>
    <ds:schemaRef ds:uri="http://schemas.microsoft.com/office/2006/metadata/properties"/>
    <ds:schemaRef ds:uri="http://purl.org/dc/terms/"/>
    <ds:schemaRef ds:uri="http://schemas.openxmlformats.org/package/2006/metadata/core-properties"/>
    <ds:schemaRef ds:uri="http://purl.org/dc/dcmitype/"/>
    <ds:schemaRef ds:uri="http://schemas.microsoft.com/office/infopath/2007/PartnerControls"/>
    <ds:schemaRef ds:uri="http://schemas.microsoft.com/office/2006/documentManagement/types"/>
    <ds:schemaRef ds:uri="39e328b5-fd55-4aa2-9335-b42da031234f"/>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4220</TotalTime>
  <Words>430</Words>
  <Application>Microsoft Office PowerPoint</Application>
  <PresentationFormat>On-screen Show (16:9)</PresentationFormat>
  <Paragraphs>98</Paragraphs>
  <Slides>13</Slides>
  <Notes>4</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13</vt:i4>
      </vt:variant>
    </vt:vector>
  </HeadingPairs>
  <TitlesOfParts>
    <vt:vector size="21" baseType="lpstr">
      <vt:lpstr>Arial</vt:lpstr>
      <vt:lpstr>Calibri</vt:lpstr>
      <vt:lpstr>Symbol</vt:lpstr>
      <vt:lpstr>Verdana</vt:lpstr>
      <vt:lpstr>Wingdings</vt:lpstr>
      <vt:lpstr>Office Theme</vt:lpstr>
      <vt:lpstr>Met Office PowerPoint Template</vt:lpstr>
      <vt:lpstr>1_elecDeimos</vt:lpstr>
      <vt:lpstr>Socrates: correlated-k methods</vt:lpstr>
      <vt:lpstr>Socrates: Suite Of Community RAdiative Transfer codes based on Edwards &amp; Slingo</vt:lpstr>
      <vt:lpstr>Flexible configuration: spectral files</vt:lpstr>
      <vt:lpstr>Stage 1: generate line-by-line absorption coefficients</vt:lpstr>
      <vt:lpstr>Stage 2: generate k-terms separately for each gas</vt:lpstr>
      <vt:lpstr>PowerPoint Presentation</vt:lpstr>
      <vt:lpstr>PowerPoint Presentation</vt:lpstr>
      <vt:lpstr>PowerPoint Presentation</vt:lpstr>
      <vt:lpstr>Overlapping gaseous absorption  LW bands used in broadband configuration</vt:lpstr>
      <vt:lpstr>Random overlap of absorption lines</vt:lpstr>
      <vt:lpstr>Equivalent extinction</vt:lpstr>
      <vt:lpstr>Complications for intercomparison:</vt:lpstr>
      <vt:lpstr>Questions</vt:lpstr>
    </vt:vector>
  </TitlesOfParts>
  <Company>Met Office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Tones, Ellie</dc:creator>
  <cp:lastModifiedBy>Manners, James</cp:lastModifiedBy>
  <cp:revision>115</cp:revision>
  <cp:lastPrinted>2018-05-04T09:12:18Z</cp:lastPrinted>
  <dcterms:created xsi:type="dcterms:W3CDTF">2018-01-03T10:05:56Z</dcterms:created>
  <dcterms:modified xsi:type="dcterms:W3CDTF">2020-09-08T15:52:43Z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0x0101006E929D3C7B92654E91E0BACE58CAB3FC</vt:lpwstr>
  </property>
</Properties>
</file>