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wdp" ContentType="image/vnd.ms-photo"/>
  <Default Extension="tif" ContentType="image/t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7"/>
  </p:notesMasterIdLst>
  <p:handoutMasterIdLst>
    <p:handoutMasterId r:id="rId58"/>
  </p:handoutMasterIdLst>
  <p:sldIdLst>
    <p:sldId id="376" r:id="rId2"/>
    <p:sldId id="384" r:id="rId3"/>
    <p:sldId id="497" r:id="rId4"/>
    <p:sldId id="491" r:id="rId5"/>
    <p:sldId id="492" r:id="rId6"/>
    <p:sldId id="493" r:id="rId7"/>
    <p:sldId id="494" r:id="rId8"/>
    <p:sldId id="495" r:id="rId9"/>
    <p:sldId id="496" r:id="rId10"/>
    <p:sldId id="489" r:id="rId11"/>
    <p:sldId id="490" r:id="rId12"/>
    <p:sldId id="385" r:id="rId13"/>
    <p:sldId id="393" r:id="rId14"/>
    <p:sldId id="453" r:id="rId15"/>
    <p:sldId id="463" r:id="rId16"/>
    <p:sldId id="396" r:id="rId17"/>
    <p:sldId id="395" r:id="rId18"/>
    <p:sldId id="498" r:id="rId19"/>
    <p:sldId id="499" r:id="rId20"/>
    <p:sldId id="500" r:id="rId21"/>
    <p:sldId id="501" r:id="rId22"/>
    <p:sldId id="502" r:id="rId23"/>
    <p:sldId id="426" r:id="rId24"/>
    <p:sldId id="465" r:id="rId25"/>
    <p:sldId id="466" r:id="rId26"/>
    <p:sldId id="467" r:id="rId27"/>
    <p:sldId id="468" r:id="rId28"/>
    <p:sldId id="469" r:id="rId29"/>
    <p:sldId id="397" r:id="rId30"/>
    <p:sldId id="504" r:id="rId31"/>
    <p:sldId id="464" r:id="rId32"/>
    <p:sldId id="432" r:id="rId33"/>
    <p:sldId id="399" r:id="rId34"/>
    <p:sldId id="503" r:id="rId35"/>
    <p:sldId id="470" r:id="rId36"/>
    <p:sldId id="471" r:id="rId37"/>
    <p:sldId id="472" r:id="rId38"/>
    <p:sldId id="473" r:id="rId39"/>
    <p:sldId id="474" r:id="rId40"/>
    <p:sldId id="475" r:id="rId41"/>
    <p:sldId id="440" r:id="rId42"/>
    <p:sldId id="386" r:id="rId43"/>
    <p:sldId id="387" r:id="rId44"/>
    <p:sldId id="476" r:id="rId45"/>
    <p:sldId id="477" r:id="rId46"/>
    <p:sldId id="478" r:id="rId47"/>
    <p:sldId id="505" r:id="rId48"/>
    <p:sldId id="479" r:id="rId49"/>
    <p:sldId id="506" r:id="rId50"/>
    <p:sldId id="480" r:id="rId51"/>
    <p:sldId id="481" r:id="rId52"/>
    <p:sldId id="485" r:id="rId53"/>
    <p:sldId id="486" r:id="rId54"/>
    <p:sldId id="487" r:id="rId55"/>
    <p:sldId id="488" r:id="rId56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egin" id="{71F28694-F66F-A94B-8E78-8CD6179A4CE0}">
          <p14:sldIdLst>
            <p14:sldId id="376"/>
            <p14:sldId id="384"/>
            <p14:sldId id="497"/>
            <p14:sldId id="491"/>
            <p14:sldId id="492"/>
            <p14:sldId id="493"/>
            <p14:sldId id="494"/>
            <p14:sldId id="495"/>
            <p14:sldId id="496"/>
            <p14:sldId id="489"/>
            <p14:sldId id="490"/>
            <p14:sldId id="385"/>
            <p14:sldId id="393"/>
            <p14:sldId id="453"/>
            <p14:sldId id="463"/>
            <p14:sldId id="396"/>
            <p14:sldId id="395"/>
            <p14:sldId id="498"/>
            <p14:sldId id="499"/>
            <p14:sldId id="500"/>
            <p14:sldId id="501"/>
            <p14:sldId id="502"/>
            <p14:sldId id="426"/>
            <p14:sldId id="465"/>
            <p14:sldId id="466"/>
            <p14:sldId id="467"/>
            <p14:sldId id="468"/>
            <p14:sldId id="469"/>
            <p14:sldId id="397"/>
            <p14:sldId id="504"/>
            <p14:sldId id="464"/>
            <p14:sldId id="432"/>
            <p14:sldId id="399"/>
            <p14:sldId id="503"/>
            <p14:sldId id="470"/>
            <p14:sldId id="471"/>
            <p14:sldId id="472"/>
            <p14:sldId id="473"/>
            <p14:sldId id="474"/>
            <p14:sldId id="475"/>
            <p14:sldId id="440"/>
            <p14:sldId id="386"/>
            <p14:sldId id="387"/>
            <p14:sldId id="476"/>
            <p14:sldId id="477"/>
            <p14:sldId id="478"/>
            <p14:sldId id="505"/>
            <p14:sldId id="479"/>
            <p14:sldId id="506"/>
            <p14:sldId id="480"/>
            <p14:sldId id="481"/>
            <p14:sldId id="485"/>
            <p14:sldId id="486"/>
            <p14:sldId id="487"/>
            <p14:sldId id="4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8769AC"/>
    <a:srgbClr val="FFFF94"/>
    <a:srgbClr val="EFF18E"/>
    <a:srgbClr val="064E83"/>
    <a:srgbClr val="6C8AAF"/>
    <a:srgbClr val="2E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8" autoAdjust="0"/>
    <p:restoredTop sz="80818" autoAdjust="0"/>
  </p:normalViewPr>
  <p:slideViewPr>
    <p:cSldViewPr snapToGrid="0" snapToObjects="1" showGuides="1">
      <p:cViewPr>
        <p:scale>
          <a:sx n="105" d="100"/>
          <a:sy n="105" d="100"/>
        </p:scale>
        <p:origin x="680" y="832"/>
      </p:cViewPr>
      <p:guideLst>
        <p:guide orient="horz" pos="2160"/>
        <p:guide pos="38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notesMaster" Target="notesMasters/notesMaster1.xml"/><Relationship Id="rId58" Type="http://schemas.openxmlformats.org/officeDocument/2006/relationships/handoutMaster" Target="handoutMasters/handoutMaster1.xml"/><Relationship Id="rId59" Type="http://schemas.openxmlformats.org/officeDocument/2006/relationships/presProps" Target="pres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viewProps" Target="viewProps.xml"/><Relationship Id="rId61" Type="http://schemas.openxmlformats.org/officeDocument/2006/relationships/theme" Target="theme/theme1.xml"/><Relationship Id="rId6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051982-492D-E04D-AD7D-982335D88BE4}" type="doc">
      <dgm:prSet loTypeId="urn:microsoft.com/office/officeart/2005/8/layout/hierarchy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B2E2A0-FA79-324F-9C80-442060E73A2A}">
      <dgm:prSet phldrT="[Text]"/>
      <dgm:spPr/>
      <dgm:t>
        <a:bodyPr/>
        <a:lstStyle/>
        <a:p>
          <a:r>
            <a:rPr lang="en-US" dirty="0" err="1" smtClean="0"/>
            <a:t>GridTools</a:t>
          </a:r>
          <a:r>
            <a:rPr lang="en-US" dirty="0" smtClean="0"/>
            <a:t> DSL</a:t>
          </a:r>
          <a:endParaRPr lang="en-US" dirty="0"/>
        </a:p>
      </dgm:t>
    </dgm:pt>
    <dgm:pt modelId="{A1943EC6-A698-884A-A55A-915EE5D4E3B3}" type="parTrans" cxnId="{43B3C7B9-1FAD-114E-BDE5-5281782F5297}">
      <dgm:prSet/>
      <dgm:spPr/>
      <dgm:t>
        <a:bodyPr/>
        <a:lstStyle/>
        <a:p>
          <a:endParaRPr lang="en-US"/>
        </a:p>
      </dgm:t>
    </dgm:pt>
    <dgm:pt modelId="{F90D8A8E-2316-C240-A404-798F3567DBFE}" type="sibTrans" cxnId="{43B3C7B9-1FAD-114E-BDE5-5281782F5297}">
      <dgm:prSet/>
      <dgm:spPr/>
      <dgm:t>
        <a:bodyPr/>
        <a:lstStyle/>
        <a:p>
          <a:endParaRPr lang="en-US"/>
        </a:p>
      </dgm:t>
    </dgm:pt>
    <dgm:pt modelId="{F041C313-B833-4A48-AD68-20525AEEA17A}">
      <dgm:prSet phldrT="[Text]"/>
      <dgm:spPr/>
      <dgm:t>
        <a:bodyPr/>
        <a:lstStyle/>
        <a:p>
          <a:r>
            <a:rPr lang="en-US" dirty="0" smtClean="0"/>
            <a:t>Atlas</a:t>
          </a:r>
          <a:endParaRPr lang="en-US" dirty="0"/>
        </a:p>
      </dgm:t>
    </dgm:pt>
    <dgm:pt modelId="{6A9168AE-B17F-394E-B762-C5AC97A3AABB}" type="parTrans" cxnId="{646B9871-EA7E-864F-9E4C-069808890F82}">
      <dgm:prSet/>
      <dgm:spPr/>
      <dgm:t>
        <a:bodyPr/>
        <a:lstStyle/>
        <a:p>
          <a:endParaRPr lang="en-US"/>
        </a:p>
      </dgm:t>
    </dgm:pt>
    <dgm:pt modelId="{DFC3F057-B440-6A4A-9373-5B136BF66863}" type="sibTrans" cxnId="{646B9871-EA7E-864F-9E4C-069808890F82}">
      <dgm:prSet/>
      <dgm:spPr/>
      <dgm:t>
        <a:bodyPr/>
        <a:lstStyle/>
        <a:p>
          <a:endParaRPr lang="en-US"/>
        </a:p>
      </dgm:t>
    </dgm:pt>
    <dgm:pt modelId="{AD6BD48D-EA19-FC4F-9D5F-2A4CBB339316}">
      <dgm:prSet phldrT="[Text]"/>
      <dgm:spPr/>
      <dgm:t>
        <a:bodyPr/>
        <a:lstStyle/>
        <a:p>
          <a:r>
            <a:rPr lang="en-US" dirty="0" err="1" smtClean="0"/>
            <a:t>gridtools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storage</a:t>
          </a:r>
          <a:endParaRPr lang="en-US" dirty="0"/>
        </a:p>
      </dgm:t>
    </dgm:pt>
    <dgm:pt modelId="{3AC2BB77-119A-F54B-9DF6-9E83C8BD43CA}" type="parTrans" cxnId="{8807D286-C6D1-1F45-94A4-948F33604AB0}">
      <dgm:prSet/>
      <dgm:spPr/>
      <dgm:t>
        <a:bodyPr/>
        <a:lstStyle/>
        <a:p>
          <a:endParaRPr lang="en-US"/>
        </a:p>
      </dgm:t>
    </dgm:pt>
    <dgm:pt modelId="{4B09AE44-95C0-1543-97AB-E6A447699AC8}" type="sibTrans" cxnId="{8807D286-C6D1-1F45-94A4-948F33604AB0}">
      <dgm:prSet/>
      <dgm:spPr/>
      <dgm:t>
        <a:bodyPr/>
        <a:lstStyle/>
        <a:p>
          <a:endParaRPr lang="en-US"/>
        </a:p>
      </dgm:t>
    </dgm:pt>
    <dgm:pt modelId="{D8E9A7A6-B6A1-B64B-8ACB-73304636C256}">
      <dgm:prSet phldrT="[Text]"/>
      <dgm:spPr/>
      <dgm:t>
        <a:bodyPr/>
        <a:lstStyle/>
        <a:p>
          <a:r>
            <a:rPr lang="en-US" dirty="0" smtClean="0"/>
            <a:t>native</a:t>
          </a:r>
          <a:br>
            <a:rPr lang="en-US" dirty="0" smtClean="0"/>
          </a:br>
          <a:r>
            <a:rPr lang="en-US" dirty="0" smtClean="0"/>
            <a:t>storage</a:t>
          </a:r>
          <a:endParaRPr lang="en-US" dirty="0"/>
        </a:p>
      </dgm:t>
    </dgm:pt>
    <dgm:pt modelId="{362D1D2E-1ACA-A247-A3C0-F49C2A8EC460}" type="parTrans" cxnId="{2B176B72-DE16-7B49-B437-F704DF98DC6A}">
      <dgm:prSet/>
      <dgm:spPr/>
      <dgm:t>
        <a:bodyPr/>
        <a:lstStyle/>
        <a:p>
          <a:endParaRPr lang="en-US"/>
        </a:p>
      </dgm:t>
    </dgm:pt>
    <dgm:pt modelId="{C9D0B514-B94E-9645-A6D3-11CE914D661B}" type="sibTrans" cxnId="{2B176B72-DE16-7B49-B437-F704DF98DC6A}">
      <dgm:prSet/>
      <dgm:spPr/>
      <dgm:t>
        <a:bodyPr/>
        <a:lstStyle/>
        <a:p>
          <a:endParaRPr lang="en-US"/>
        </a:p>
      </dgm:t>
    </dgm:pt>
    <dgm:pt modelId="{02D288E5-DFC2-614A-BCB3-168032E94FE7}" type="pres">
      <dgm:prSet presAssocID="{E9051982-492D-E04D-AD7D-982335D88BE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CCA1D1E-D7FD-BF43-BEFD-C4169A1A4574}" type="pres">
      <dgm:prSet presAssocID="{F4B2E2A0-FA79-324F-9C80-442060E73A2A}" presName="vertOne" presStyleCnt="0"/>
      <dgm:spPr/>
    </dgm:pt>
    <dgm:pt modelId="{D346349B-24B2-EB44-BDD3-91E17D0A4455}" type="pres">
      <dgm:prSet presAssocID="{F4B2E2A0-FA79-324F-9C80-442060E73A2A}" presName="txOne" presStyleLbl="node0" presStyleIdx="0" presStyleCnt="1" custLinFactNeighborX="2376" custLinFactNeighborY="-2733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F3F2EC-DAB0-064C-98AC-7926AEC588FF}" type="pres">
      <dgm:prSet presAssocID="{F4B2E2A0-FA79-324F-9C80-442060E73A2A}" presName="parTransOne" presStyleCnt="0"/>
      <dgm:spPr/>
    </dgm:pt>
    <dgm:pt modelId="{987D4F64-2C04-AE43-BF9E-D88F5252F5BD}" type="pres">
      <dgm:prSet presAssocID="{F4B2E2A0-FA79-324F-9C80-442060E73A2A}" presName="horzOne" presStyleCnt="0"/>
      <dgm:spPr/>
    </dgm:pt>
    <dgm:pt modelId="{8C789645-A45E-BF4D-950F-6E0B1BA3A652}" type="pres">
      <dgm:prSet presAssocID="{F041C313-B833-4A48-AD68-20525AEEA17A}" presName="vertTwo" presStyleCnt="0"/>
      <dgm:spPr/>
    </dgm:pt>
    <dgm:pt modelId="{431C0B6D-A829-C54A-9B50-E0C353708738}" type="pres">
      <dgm:prSet presAssocID="{F041C313-B833-4A48-AD68-20525AEEA17A}" presName="txTwo" presStyleLbl="node2" presStyleIdx="0" presStyleCnt="1" custLinFactNeighborX="-676" custLinFactNeighborY="-349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AEC7E7-D9B9-A842-B4DD-B751EBB44474}" type="pres">
      <dgm:prSet presAssocID="{F041C313-B833-4A48-AD68-20525AEEA17A}" presName="parTransTwo" presStyleCnt="0"/>
      <dgm:spPr/>
    </dgm:pt>
    <dgm:pt modelId="{9167A2FB-9E32-F648-85C5-C82A5C902B98}" type="pres">
      <dgm:prSet presAssocID="{F041C313-B833-4A48-AD68-20525AEEA17A}" presName="horzTwo" presStyleCnt="0"/>
      <dgm:spPr/>
    </dgm:pt>
    <dgm:pt modelId="{4EF0641C-0CB8-B147-9DF7-B709C317D9E4}" type="pres">
      <dgm:prSet presAssocID="{AD6BD48D-EA19-FC4F-9D5F-2A4CBB339316}" presName="vertThree" presStyleCnt="0"/>
      <dgm:spPr/>
    </dgm:pt>
    <dgm:pt modelId="{32CF74B1-F542-BF42-80F5-BE1BE923A670}" type="pres">
      <dgm:prSet presAssocID="{AD6BD48D-EA19-FC4F-9D5F-2A4CBB339316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D774EE-2E71-E34F-9AD5-78799B608C04}" type="pres">
      <dgm:prSet presAssocID="{AD6BD48D-EA19-FC4F-9D5F-2A4CBB339316}" presName="horzThree" presStyleCnt="0"/>
      <dgm:spPr/>
    </dgm:pt>
    <dgm:pt modelId="{97DCE6F3-2EC3-E541-84C8-DC39CAB9A9E2}" type="pres">
      <dgm:prSet presAssocID="{4B09AE44-95C0-1543-97AB-E6A447699AC8}" presName="sibSpaceThree" presStyleCnt="0"/>
      <dgm:spPr/>
    </dgm:pt>
    <dgm:pt modelId="{889BC5B7-9B78-034F-AD47-3E2E02A9FD2E}" type="pres">
      <dgm:prSet presAssocID="{D8E9A7A6-B6A1-B64B-8ACB-73304636C256}" presName="vertThree" presStyleCnt="0"/>
      <dgm:spPr/>
    </dgm:pt>
    <dgm:pt modelId="{2B8F1A4C-D6E0-7645-A66D-3123AD6F2DD8}" type="pres">
      <dgm:prSet presAssocID="{D8E9A7A6-B6A1-B64B-8ACB-73304636C256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B792F74-C7AE-0841-B834-70457A7E33FA}" type="pres">
      <dgm:prSet presAssocID="{D8E9A7A6-B6A1-B64B-8ACB-73304636C256}" presName="horzThree" presStyleCnt="0"/>
      <dgm:spPr/>
    </dgm:pt>
  </dgm:ptLst>
  <dgm:cxnLst>
    <dgm:cxn modelId="{9CFE816B-11A4-2841-BC25-A26F6C6F7DAD}" type="presOf" srcId="{F4B2E2A0-FA79-324F-9C80-442060E73A2A}" destId="{D346349B-24B2-EB44-BDD3-91E17D0A4455}" srcOrd="0" destOrd="0" presId="urn:microsoft.com/office/officeart/2005/8/layout/hierarchy4"/>
    <dgm:cxn modelId="{385C24CC-8B66-EF47-993F-5D4CC361E322}" type="presOf" srcId="{E9051982-492D-E04D-AD7D-982335D88BE4}" destId="{02D288E5-DFC2-614A-BCB3-168032E94FE7}" srcOrd="0" destOrd="0" presId="urn:microsoft.com/office/officeart/2005/8/layout/hierarchy4"/>
    <dgm:cxn modelId="{43B3C7B9-1FAD-114E-BDE5-5281782F5297}" srcId="{E9051982-492D-E04D-AD7D-982335D88BE4}" destId="{F4B2E2A0-FA79-324F-9C80-442060E73A2A}" srcOrd="0" destOrd="0" parTransId="{A1943EC6-A698-884A-A55A-915EE5D4E3B3}" sibTransId="{F90D8A8E-2316-C240-A404-798F3567DBFE}"/>
    <dgm:cxn modelId="{1DB69FB2-964C-0845-8C11-7B7E607D3FBB}" type="presOf" srcId="{AD6BD48D-EA19-FC4F-9D5F-2A4CBB339316}" destId="{32CF74B1-F542-BF42-80F5-BE1BE923A670}" srcOrd="0" destOrd="0" presId="urn:microsoft.com/office/officeart/2005/8/layout/hierarchy4"/>
    <dgm:cxn modelId="{6A037D49-76CB-FF4D-ACF3-991B11A80465}" type="presOf" srcId="{D8E9A7A6-B6A1-B64B-8ACB-73304636C256}" destId="{2B8F1A4C-D6E0-7645-A66D-3123AD6F2DD8}" srcOrd="0" destOrd="0" presId="urn:microsoft.com/office/officeart/2005/8/layout/hierarchy4"/>
    <dgm:cxn modelId="{EFD7127E-5B12-B042-AB50-6169D068DF6B}" type="presOf" srcId="{F041C313-B833-4A48-AD68-20525AEEA17A}" destId="{431C0B6D-A829-C54A-9B50-E0C353708738}" srcOrd="0" destOrd="0" presId="urn:microsoft.com/office/officeart/2005/8/layout/hierarchy4"/>
    <dgm:cxn modelId="{8807D286-C6D1-1F45-94A4-948F33604AB0}" srcId="{F041C313-B833-4A48-AD68-20525AEEA17A}" destId="{AD6BD48D-EA19-FC4F-9D5F-2A4CBB339316}" srcOrd="0" destOrd="0" parTransId="{3AC2BB77-119A-F54B-9DF6-9E83C8BD43CA}" sibTransId="{4B09AE44-95C0-1543-97AB-E6A447699AC8}"/>
    <dgm:cxn modelId="{2B176B72-DE16-7B49-B437-F704DF98DC6A}" srcId="{F041C313-B833-4A48-AD68-20525AEEA17A}" destId="{D8E9A7A6-B6A1-B64B-8ACB-73304636C256}" srcOrd="1" destOrd="0" parTransId="{362D1D2E-1ACA-A247-A3C0-F49C2A8EC460}" sibTransId="{C9D0B514-B94E-9645-A6D3-11CE914D661B}"/>
    <dgm:cxn modelId="{646B9871-EA7E-864F-9E4C-069808890F82}" srcId="{F4B2E2A0-FA79-324F-9C80-442060E73A2A}" destId="{F041C313-B833-4A48-AD68-20525AEEA17A}" srcOrd="0" destOrd="0" parTransId="{6A9168AE-B17F-394E-B762-C5AC97A3AABB}" sibTransId="{DFC3F057-B440-6A4A-9373-5B136BF66863}"/>
    <dgm:cxn modelId="{2AF972C8-E15D-604F-8453-499E0E21DAE4}" type="presParOf" srcId="{02D288E5-DFC2-614A-BCB3-168032E94FE7}" destId="{6CCA1D1E-D7FD-BF43-BEFD-C4169A1A4574}" srcOrd="0" destOrd="0" presId="urn:microsoft.com/office/officeart/2005/8/layout/hierarchy4"/>
    <dgm:cxn modelId="{9CFE16BF-5C45-1E4F-A21D-90051B41CF9D}" type="presParOf" srcId="{6CCA1D1E-D7FD-BF43-BEFD-C4169A1A4574}" destId="{D346349B-24B2-EB44-BDD3-91E17D0A4455}" srcOrd="0" destOrd="0" presId="urn:microsoft.com/office/officeart/2005/8/layout/hierarchy4"/>
    <dgm:cxn modelId="{FADFBAAF-CD94-8045-9F4F-DBD375DFBDBB}" type="presParOf" srcId="{6CCA1D1E-D7FD-BF43-BEFD-C4169A1A4574}" destId="{0DF3F2EC-DAB0-064C-98AC-7926AEC588FF}" srcOrd="1" destOrd="0" presId="urn:microsoft.com/office/officeart/2005/8/layout/hierarchy4"/>
    <dgm:cxn modelId="{C5F3E2F7-5DDE-0641-98E6-C31CBD8650CD}" type="presParOf" srcId="{6CCA1D1E-D7FD-BF43-BEFD-C4169A1A4574}" destId="{987D4F64-2C04-AE43-BF9E-D88F5252F5BD}" srcOrd="2" destOrd="0" presId="urn:microsoft.com/office/officeart/2005/8/layout/hierarchy4"/>
    <dgm:cxn modelId="{AB6419EA-BDDB-C645-BDA0-94CCF5B961E4}" type="presParOf" srcId="{987D4F64-2C04-AE43-BF9E-D88F5252F5BD}" destId="{8C789645-A45E-BF4D-950F-6E0B1BA3A652}" srcOrd="0" destOrd="0" presId="urn:microsoft.com/office/officeart/2005/8/layout/hierarchy4"/>
    <dgm:cxn modelId="{AC8579F6-393A-1440-9486-3821A30CCFFA}" type="presParOf" srcId="{8C789645-A45E-BF4D-950F-6E0B1BA3A652}" destId="{431C0B6D-A829-C54A-9B50-E0C353708738}" srcOrd="0" destOrd="0" presId="urn:microsoft.com/office/officeart/2005/8/layout/hierarchy4"/>
    <dgm:cxn modelId="{10123BEC-C63F-E14A-B6B3-ED265D2BA85D}" type="presParOf" srcId="{8C789645-A45E-BF4D-950F-6E0B1BA3A652}" destId="{2DAEC7E7-D9B9-A842-B4DD-B751EBB44474}" srcOrd="1" destOrd="0" presId="urn:microsoft.com/office/officeart/2005/8/layout/hierarchy4"/>
    <dgm:cxn modelId="{08B5255A-8992-AC40-B94A-6A6F7E12C325}" type="presParOf" srcId="{8C789645-A45E-BF4D-950F-6E0B1BA3A652}" destId="{9167A2FB-9E32-F648-85C5-C82A5C902B98}" srcOrd="2" destOrd="0" presId="urn:microsoft.com/office/officeart/2005/8/layout/hierarchy4"/>
    <dgm:cxn modelId="{3D54C67F-530B-E049-AC3E-7D8DEB78FBA8}" type="presParOf" srcId="{9167A2FB-9E32-F648-85C5-C82A5C902B98}" destId="{4EF0641C-0CB8-B147-9DF7-B709C317D9E4}" srcOrd="0" destOrd="0" presId="urn:microsoft.com/office/officeart/2005/8/layout/hierarchy4"/>
    <dgm:cxn modelId="{FBAB37F7-E9F3-BD4D-ABBC-E8575E2BB088}" type="presParOf" srcId="{4EF0641C-0CB8-B147-9DF7-B709C317D9E4}" destId="{32CF74B1-F542-BF42-80F5-BE1BE923A670}" srcOrd="0" destOrd="0" presId="urn:microsoft.com/office/officeart/2005/8/layout/hierarchy4"/>
    <dgm:cxn modelId="{7C317CAA-F7D5-AD46-9300-D24810ABCBB3}" type="presParOf" srcId="{4EF0641C-0CB8-B147-9DF7-B709C317D9E4}" destId="{2BD774EE-2E71-E34F-9AD5-78799B608C04}" srcOrd="1" destOrd="0" presId="urn:microsoft.com/office/officeart/2005/8/layout/hierarchy4"/>
    <dgm:cxn modelId="{4CCC786B-2B59-9543-978D-6CADB377B416}" type="presParOf" srcId="{9167A2FB-9E32-F648-85C5-C82A5C902B98}" destId="{97DCE6F3-2EC3-E541-84C8-DC39CAB9A9E2}" srcOrd="1" destOrd="0" presId="urn:microsoft.com/office/officeart/2005/8/layout/hierarchy4"/>
    <dgm:cxn modelId="{C03C84B5-1390-4947-AB2E-271DCAF53D42}" type="presParOf" srcId="{9167A2FB-9E32-F648-85C5-C82A5C902B98}" destId="{889BC5B7-9B78-034F-AD47-3E2E02A9FD2E}" srcOrd="2" destOrd="0" presId="urn:microsoft.com/office/officeart/2005/8/layout/hierarchy4"/>
    <dgm:cxn modelId="{CE489931-8A4C-414A-BE12-5D90A57A5491}" type="presParOf" srcId="{889BC5B7-9B78-034F-AD47-3E2E02A9FD2E}" destId="{2B8F1A4C-D6E0-7645-A66D-3123AD6F2DD8}" srcOrd="0" destOrd="0" presId="urn:microsoft.com/office/officeart/2005/8/layout/hierarchy4"/>
    <dgm:cxn modelId="{C790608C-6DC3-B74C-815F-EAD0F77DBC6B}" type="presParOf" srcId="{889BC5B7-9B78-034F-AD47-3E2E02A9FD2E}" destId="{5B792F74-C7AE-0841-B834-70457A7E33FA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46349B-24B2-EB44-BDD3-91E17D0A4455}">
      <dsp:nvSpPr>
        <dsp:cNvPr id="0" name=""/>
        <dsp:cNvSpPr/>
      </dsp:nvSpPr>
      <dsp:spPr>
        <a:xfrm>
          <a:off x="3163" y="0"/>
          <a:ext cx="3377989" cy="11204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err="1" smtClean="0"/>
            <a:t>GridTools</a:t>
          </a:r>
          <a:r>
            <a:rPr lang="en-US" sz="3700" kern="1200" dirty="0" smtClean="0"/>
            <a:t> DSL</a:t>
          </a:r>
          <a:endParaRPr lang="en-US" sz="3700" kern="1200" dirty="0"/>
        </a:p>
      </dsp:txBody>
      <dsp:txXfrm>
        <a:off x="35981" y="32818"/>
        <a:ext cx="3312353" cy="1054852"/>
      </dsp:txXfrm>
    </dsp:sp>
    <dsp:sp modelId="{431C0B6D-A829-C54A-9B50-E0C353708738}">
      <dsp:nvSpPr>
        <dsp:cNvPr id="0" name=""/>
        <dsp:cNvSpPr/>
      </dsp:nvSpPr>
      <dsp:spPr>
        <a:xfrm>
          <a:off x="0" y="1162229"/>
          <a:ext cx="3377989" cy="11204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Atlas</a:t>
          </a:r>
          <a:endParaRPr lang="en-US" sz="3700" kern="1200" dirty="0"/>
        </a:p>
      </dsp:txBody>
      <dsp:txXfrm>
        <a:off x="32818" y="1195047"/>
        <a:ext cx="3312353" cy="1054852"/>
      </dsp:txXfrm>
    </dsp:sp>
    <dsp:sp modelId="{32CF74B1-F542-BF42-80F5-BE1BE923A670}">
      <dsp:nvSpPr>
        <dsp:cNvPr id="0" name=""/>
        <dsp:cNvSpPr/>
      </dsp:nvSpPr>
      <dsp:spPr>
        <a:xfrm>
          <a:off x="1581" y="2364818"/>
          <a:ext cx="1654255" cy="11204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gridtools</a:t>
          </a:r>
          <a:r>
            <a:rPr lang="en-US" sz="2800" kern="1200" dirty="0" smtClean="0"/>
            <a:t/>
          </a:r>
          <a:br>
            <a:rPr lang="en-US" sz="2800" kern="1200" dirty="0" smtClean="0"/>
          </a:br>
          <a:r>
            <a:rPr lang="en-US" sz="2800" kern="1200" dirty="0" smtClean="0"/>
            <a:t>storage</a:t>
          </a:r>
          <a:endParaRPr lang="en-US" sz="2800" kern="1200" dirty="0"/>
        </a:p>
      </dsp:txBody>
      <dsp:txXfrm>
        <a:off x="34399" y="2397636"/>
        <a:ext cx="1588619" cy="1054852"/>
      </dsp:txXfrm>
    </dsp:sp>
    <dsp:sp modelId="{2B8F1A4C-D6E0-7645-A66D-3123AD6F2DD8}">
      <dsp:nvSpPr>
        <dsp:cNvPr id="0" name=""/>
        <dsp:cNvSpPr/>
      </dsp:nvSpPr>
      <dsp:spPr>
        <a:xfrm>
          <a:off x="1725315" y="2364818"/>
          <a:ext cx="1654255" cy="11204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native</a:t>
          </a:r>
          <a:br>
            <a:rPr lang="en-US" sz="2800" kern="1200" dirty="0" smtClean="0"/>
          </a:br>
          <a:r>
            <a:rPr lang="en-US" sz="2800" kern="1200" dirty="0" smtClean="0"/>
            <a:t>storage</a:t>
          </a:r>
          <a:endParaRPr lang="en-US" sz="2800" kern="1200" dirty="0"/>
        </a:p>
      </dsp:txBody>
      <dsp:txXfrm>
        <a:off x="1758133" y="2397636"/>
        <a:ext cx="1588619" cy="1054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3/2/20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242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3/2/20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2092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1370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032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734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431D5-B134-CE4C-A785-631D2F0D5F8F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0237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431D5-B134-CE4C-A785-631D2F0D5F8F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5884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431D5-B134-CE4C-A785-631D2F0D5F8F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9557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431D5-B134-CE4C-A785-631D2F0D5F8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503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6839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431D5-B134-CE4C-A785-631D2F0D5F8F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9904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431D5-B134-CE4C-A785-631D2F0D5F8F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1803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431D5-B134-CE4C-A785-631D2F0D5F8F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173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1444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431D5-B134-CE4C-A785-631D2F0D5F8F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7368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431D5-B134-CE4C-A785-631D2F0D5F8F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1950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431D5-B134-CE4C-A785-631D2F0D5F8F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531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143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018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886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431D5-B134-CE4C-A785-631D2F0D5F8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45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431D5-B134-CE4C-A785-631D2F0D5F8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4888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309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33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7307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592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8076534" y="5984875"/>
            <a:ext cx="1953066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</a:t>
            </a:r>
            <a:fld id="{D4C56AD5-C73F-B44A-96CB-E8BE2C5CB95A}" type="datetime4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March 2, 2020</a:t>
            </a:fld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000" y="1294198"/>
            <a:ext cx="786960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000" y="1980000"/>
            <a:ext cx="786960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000" y="2700001"/>
            <a:ext cx="786960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000" y="3121224"/>
            <a:ext cx="786960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000" y="3429000"/>
            <a:ext cx="7869600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0" y="5984875"/>
            <a:ext cx="2135591" cy="3669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2416320" y="1721160"/>
            <a:ext cx="7355880" cy="1741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2416320" y="3509280"/>
            <a:ext cx="7355880" cy="596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916991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7855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000" y="360000"/>
            <a:ext cx="786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59999" y="936000"/>
            <a:ext cx="786960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50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1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40000" y="360000"/>
            <a:ext cx="570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240000" y="936000"/>
            <a:ext cx="570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582373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40001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0" y="360000"/>
            <a:ext cx="1002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0" y="936000"/>
            <a:ext cx="1002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42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4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362778" y="6367464"/>
            <a:ext cx="7499513" cy="2682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mtClean="0"/>
              <a:t>European Centre for Medium-Range Weather Forecasts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085667" y="6356351"/>
            <a:ext cx="493717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8D045C2-D8F4-4D47-AF12-CCCC6C47DFA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919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xfrm>
            <a:off x="351522" y="54913"/>
            <a:ext cx="10500165" cy="1143001"/>
          </a:xfrm>
          <a:prstGeom prst="rect">
            <a:avLst/>
          </a:prstGeom>
        </p:spPr>
        <p:txBody>
          <a:bodyPr lIns="45711" tIns="22855" rIns="45711" bIns="22855"/>
          <a:lstStyle/>
          <a:p>
            <a:r>
              <a:t>Title Text</a:t>
            </a:r>
          </a:p>
        </p:txBody>
      </p:sp>
      <p:sp>
        <p:nvSpPr>
          <p:cNvPr id="51" name="Shape 51"/>
          <p:cNvSpPr>
            <a:spLocks noGrp="1"/>
          </p:cNvSpPr>
          <p:nvPr>
            <p:ph type="sldNum" sz="quarter" idx="2"/>
          </p:nvPr>
        </p:nvSpPr>
        <p:spPr>
          <a:xfrm>
            <a:off x="5977958" y="6540500"/>
            <a:ext cx="226560" cy="234950"/>
          </a:xfrm>
          <a:prstGeom prst="rect">
            <a:avLst/>
          </a:prstGeom>
        </p:spPr>
        <p:txBody>
          <a:bodyPr lIns="45711" tIns="22855" rIns="45711" bIns="22855"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124862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/>
          </p:cNvSpPr>
          <p:nvPr>
            <p:ph type="sldNum" sz="quarter" idx="2"/>
          </p:nvPr>
        </p:nvSpPr>
        <p:spPr>
          <a:xfrm>
            <a:off x="5977958" y="6540500"/>
            <a:ext cx="226560" cy="234950"/>
          </a:xfrm>
          <a:prstGeom prst="rect">
            <a:avLst/>
          </a:prstGeom>
        </p:spPr>
        <p:txBody>
          <a:bodyPr lIns="45711" tIns="22855" rIns="45711" bIns="22855"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923188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000" y="360000"/>
            <a:ext cx="786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60000" y="936000"/>
            <a:ext cx="786960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79946">
              <a:lnSpc>
                <a:spcPts val="2199"/>
              </a:lnSpc>
              <a:spcBef>
                <a:spcPts val="1100"/>
              </a:spcBef>
              <a:buClr>
                <a:srgbClr val="064E83"/>
              </a:buClr>
              <a:defRPr sz="1799">
                <a:solidFill>
                  <a:schemeClr val="tx1"/>
                </a:solidFill>
              </a:defRPr>
            </a:lvl1pPr>
            <a:lvl2pPr marL="629811" indent="-269919">
              <a:lnSpc>
                <a:spcPts val="1999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89703" indent="-269919">
              <a:lnSpc>
                <a:spcPts val="1799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49595" indent="-269919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09487" indent="-269919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502373" y="6308257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1" y="6293597"/>
            <a:ext cx="1342372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293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9809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5" r:id="rId5"/>
    <p:sldLayoutId id="2147483661" r:id="rId6"/>
    <p:sldLayoutId id="2147483662" r:id="rId7"/>
    <p:sldLayoutId id="2147483665" r:id="rId8"/>
    <p:sldLayoutId id="2147483666" r:id="rId9"/>
    <p:sldLayoutId id="2147483667" r:id="rId10"/>
    <p:sldLayoutId id="2147483669" r:id="rId11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8.png"/><Relationship Id="rId12" Type="http://schemas.microsoft.com/office/2007/relationships/hdphoto" Target="../media/hdphoto1.wdp"/><Relationship Id="rId13" Type="http://schemas.openxmlformats.org/officeDocument/2006/relationships/image" Target="../media/image29.png"/><Relationship Id="rId14" Type="http://schemas.openxmlformats.org/officeDocument/2006/relationships/image" Target="../media/image30.png"/><Relationship Id="rId15" Type="http://schemas.openxmlformats.org/officeDocument/2006/relationships/image" Target="../media/image31.png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openxmlformats.org/officeDocument/2006/relationships/image" Target="../media/image25.png"/><Relationship Id="rId9" Type="http://schemas.openxmlformats.org/officeDocument/2006/relationships/image" Target="../media/image26.png"/><Relationship Id="rId10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microsoft.com/office/2007/relationships/hdphoto" Target="../media/hdphoto1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37.emf"/><Relationship Id="rId5" Type="http://schemas.openxmlformats.org/officeDocument/2006/relationships/image" Target="../media/image38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download.ecmwf.int/test-data/atlas/docs/site/getting_started/" TargetMode="External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hyperlink" Target="http://download.ecmwf.int/test-data/atlas/docs/site/getting_started/installation/" TargetMode="External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gmsh.info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7" Type="http://schemas.openxmlformats.org/officeDocument/2006/relationships/image" Target="../media/image63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6" Type="http://schemas.openxmlformats.org/officeDocument/2006/relationships/image" Target="../media/image68.png"/><Relationship Id="rId7" Type="http://schemas.openxmlformats.org/officeDocument/2006/relationships/image" Target="../media/image69.png"/><Relationship Id="rId8" Type="http://schemas.openxmlformats.org/officeDocument/2006/relationships/image" Target="../media/image63.png"/><Relationship Id="rId9" Type="http://schemas.openxmlformats.org/officeDocument/2006/relationships/image" Target="../media/image70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emf"/><Relationship Id="rId5" Type="http://schemas.openxmlformats.org/officeDocument/2006/relationships/image" Target="../media/image74.png"/><Relationship Id="rId6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microsoft.com/office/2007/relationships/hdphoto" Target="../media/hdphoto3.wdp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4" Type="http://schemas.openxmlformats.org/officeDocument/2006/relationships/image" Target="../media/image82.png"/><Relationship Id="rId5" Type="http://schemas.openxmlformats.org/officeDocument/2006/relationships/image" Target="../media/image8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5" Type="http://schemas.openxmlformats.org/officeDocument/2006/relationships/image" Target="../media/image87.png"/><Relationship Id="rId6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31.png"/><Relationship Id="rId7" Type="http://schemas.openxmlformats.org/officeDocument/2006/relationships/image" Target="../media/image89.emf"/><Relationship Id="rId8" Type="http://schemas.openxmlformats.org/officeDocument/2006/relationships/image" Target="../media/image80.emf"/><Relationship Id="rId9" Type="http://schemas.openxmlformats.org/officeDocument/2006/relationships/image" Target="../media/image8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9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5" Type="http://schemas.openxmlformats.org/officeDocument/2006/relationships/image" Target="../media/image74.png"/><Relationship Id="rId6" Type="http://schemas.microsoft.com/office/2007/relationships/hdphoto" Target="../media/hdphoto2.wdp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4" Type="http://schemas.openxmlformats.org/officeDocument/2006/relationships/image" Target="../media/image96.emf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/Relationships>
</file>

<file path=ppt/slides/_rels/slide4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3.png"/><Relationship Id="rId20" Type="http://schemas.openxmlformats.org/officeDocument/2006/relationships/image" Target="../media/image114.png"/><Relationship Id="rId10" Type="http://schemas.openxmlformats.org/officeDocument/2006/relationships/image" Target="../media/image104.png"/><Relationship Id="rId11" Type="http://schemas.openxmlformats.org/officeDocument/2006/relationships/image" Target="../media/image105.png"/><Relationship Id="rId12" Type="http://schemas.openxmlformats.org/officeDocument/2006/relationships/image" Target="../media/image106.jpeg"/><Relationship Id="rId13" Type="http://schemas.openxmlformats.org/officeDocument/2006/relationships/image" Target="../media/image107.png"/><Relationship Id="rId14" Type="http://schemas.openxmlformats.org/officeDocument/2006/relationships/image" Target="../media/image108.png"/><Relationship Id="rId15" Type="http://schemas.openxmlformats.org/officeDocument/2006/relationships/image" Target="../media/image109.tif"/><Relationship Id="rId16" Type="http://schemas.openxmlformats.org/officeDocument/2006/relationships/image" Target="../media/image110.png"/><Relationship Id="rId17" Type="http://schemas.openxmlformats.org/officeDocument/2006/relationships/image" Target="../media/image111.tif"/><Relationship Id="rId18" Type="http://schemas.openxmlformats.org/officeDocument/2006/relationships/image" Target="../media/image112.tif"/><Relationship Id="rId19" Type="http://schemas.openxmlformats.org/officeDocument/2006/relationships/image" Target="../media/image113.tif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97.png"/><Relationship Id="rId4" Type="http://schemas.openxmlformats.org/officeDocument/2006/relationships/image" Target="../media/image98.png"/><Relationship Id="rId5" Type="http://schemas.openxmlformats.org/officeDocument/2006/relationships/image" Target="../media/image99.png"/><Relationship Id="rId6" Type="http://schemas.openxmlformats.org/officeDocument/2006/relationships/image" Target="../media/image100.png"/><Relationship Id="rId7" Type="http://schemas.openxmlformats.org/officeDocument/2006/relationships/image" Target="../media/image101.png"/><Relationship Id="rId8" Type="http://schemas.openxmlformats.org/officeDocument/2006/relationships/image" Target="../media/image10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5.e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16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7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4" Type="http://schemas.openxmlformats.org/officeDocument/2006/relationships/image" Target="../media/image119.emf"/><Relationship Id="rId5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4" Type="http://schemas.openxmlformats.org/officeDocument/2006/relationships/image" Target="../media/image123.png"/><Relationship Id="rId5" Type="http://schemas.openxmlformats.org/officeDocument/2006/relationships/image" Target="../media/image12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1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4.png"/><Relationship Id="rId3" Type="http://schemas.openxmlformats.org/officeDocument/2006/relationships/hyperlink" Target="http://download.ecmwf.int/test-data/atlas/docs/site/getting_started/linking/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4" Type="http://schemas.openxmlformats.org/officeDocument/2006/relationships/image" Target="../media/image126.png"/><Relationship Id="rId1" Type="http://schemas.openxmlformats.org/officeDocument/2006/relationships/slideLayout" Target="../slideLayouts/slideLayout8.xml"/><Relationship Id="rId2" Type="http://schemas.openxmlformats.org/officeDocument/2006/relationships/hyperlink" Target="http://download.ecmwf.int/test-data/atlas/docs/site/getting_started/linking/" TargetMode="Externa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27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523965" y="665428"/>
            <a:ext cx="10798127" cy="1025922"/>
          </a:xfrm>
        </p:spPr>
        <p:txBody>
          <a:bodyPr/>
          <a:lstStyle/>
          <a:p>
            <a:r>
              <a:rPr lang="en-GB" dirty="0" smtClean="0"/>
              <a:t>Atlas code sprint</a:t>
            </a:r>
            <a:endParaRPr lang="en-GB" dirty="0"/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1181946" y="2647198"/>
            <a:ext cx="10323289" cy="92333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Willem </a:t>
            </a:r>
            <a:r>
              <a:rPr lang="en-US" dirty="0" err="1" smtClean="0">
                <a:solidFill>
                  <a:schemeClr val="tx2"/>
                </a:solidFill>
              </a:rPr>
              <a:t>Deconinck</a:t>
            </a:r>
            <a:endParaRPr lang="en-US" baseline="30000" dirty="0" smtClean="0">
              <a:solidFill>
                <a:schemeClr val="tx2"/>
              </a:solidFill>
            </a:endParaRPr>
          </a:p>
          <a:p>
            <a:endParaRPr lang="en-US" baseline="30000" dirty="0" smtClean="0">
              <a:solidFill>
                <a:schemeClr val="tx2"/>
              </a:solidFill>
            </a:endParaRPr>
          </a:p>
          <a:p>
            <a:endParaRPr lang="en-US" sz="800" dirty="0" smtClean="0">
              <a:solidFill>
                <a:schemeClr val="tx2"/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1181946" y="2978312"/>
            <a:ext cx="7869600" cy="228268"/>
          </a:xfrm>
        </p:spPr>
        <p:txBody>
          <a:bodyPr/>
          <a:lstStyle/>
          <a:p>
            <a:r>
              <a:rPr lang="en-US" dirty="0" err="1" smtClean="0"/>
              <a:t>willem.deconinck@ecmwf.int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1"/>
          <a:stretch/>
        </p:blipFill>
        <p:spPr>
          <a:xfrm>
            <a:off x="1121207" y="4462921"/>
            <a:ext cx="9603645" cy="1299293"/>
          </a:xfrm>
          <a:prstGeom prst="rect">
            <a:avLst/>
          </a:prstGeom>
        </p:spPr>
      </p:pic>
      <p:sp>
        <p:nvSpPr>
          <p:cNvPr id="15" name="Text Placeholder 10"/>
          <p:cNvSpPr txBox="1">
            <a:spLocks/>
          </p:cNvSpPr>
          <p:nvPr/>
        </p:nvSpPr>
        <p:spPr>
          <a:xfrm>
            <a:off x="1181945" y="1823598"/>
            <a:ext cx="7869600" cy="358560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457200" rtl="0" eaLnBrk="1" latinLnBrk="0" hangingPunct="1">
              <a:lnSpc>
                <a:spcPts val="3000"/>
              </a:lnSpc>
              <a:spcBef>
                <a:spcPts val="0"/>
              </a:spcBef>
              <a:buClr>
                <a:schemeClr val="bg1"/>
              </a:buClr>
              <a:buFont typeface="Arial"/>
              <a:buNone/>
              <a:defRPr sz="2400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March 2019, ECMWF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32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>
          <a:xfrm>
            <a:off x="11396133" y="6102548"/>
            <a:ext cx="383806" cy="305395"/>
          </a:xfrm>
        </p:spPr>
        <p:txBody>
          <a:bodyPr/>
          <a:lstStyle/>
          <a:p>
            <a:fld id="{86CB4B4D-7CA3-9044-876B-883B54F8677D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Shape 129"/>
          <p:cNvSpPr txBox="1">
            <a:spLocks/>
          </p:cNvSpPr>
          <p:nvPr/>
        </p:nvSpPr>
        <p:spPr>
          <a:xfrm>
            <a:off x="351522" y="54913"/>
            <a:ext cx="10500165" cy="57813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1F497D"/>
                </a:solidFill>
              </a:rPr>
              <a:t>Object oriented design C++ / </a:t>
            </a:r>
            <a:r>
              <a:rPr lang="en-US" smtClean="0">
                <a:solidFill>
                  <a:srgbClr val="1F497D"/>
                </a:solidFill>
              </a:rPr>
              <a:t>Modern Fortran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39750" y="1153993"/>
            <a:ext cx="7674191" cy="23083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					          </a:t>
            </a:r>
            <a:r>
              <a:rPr lang="en-US" dirty="0" smtClean="0">
                <a:solidFill>
                  <a:schemeClr val="accent5"/>
                </a:solidFill>
                <a:latin typeface="Consolas" charset="0"/>
                <a:ea typeface="Consolas" charset="0"/>
                <a:cs typeface="Consolas" charset="0"/>
              </a:rPr>
              <a:t>// scope a begins</a:t>
            </a:r>
          </a:p>
          <a:p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atlas::Grid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a(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“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O1280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”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);  </a:t>
            </a:r>
            <a:r>
              <a:rPr lang="en-US" dirty="0" smtClean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// count = 1</a:t>
            </a:r>
            <a:endParaRPr lang="en-US" dirty="0">
              <a:solidFill>
                <a:schemeClr val="accent2"/>
              </a:solidFill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dirty="0">
                <a:latin typeface="Consolas" charset="0"/>
                <a:ea typeface="Consolas" charset="0"/>
                <a:cs typeface="Consolas" charset="0"/>
              </a:rPr>
              <a:t>  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                        </a:t>
            </a:r>
            <a:r>
              <a:rPr lang="en-US" dirty="0" smtClean="0">
                <a:solidFill>
                  <a:schemeClr val="accent5"/>
                </a:solidFill>
                <a:latin typeface="Consolas" charset="0"/>
                <a:ea typeface="Consolas" charset="0"/>
                <a:cs typeface="Consolas" charset="0"/>
              </a:rPr>
              <a:t>// </a:t>
            </a:r>
            <a:r>
              <a:rPr lang="en-US" dirty="0">
                <a:solidFill>
                  <a:schemeClr val="accent5"/>
                </a:solidFill>
                <a:latin typeface="Consolas" charset="0"/>
                <a:ea typeface="Consolas" charset="0"/>
                <a:cs typeface="Consolas" charset="0"/>
              </a:rPr>
              <a:t>scope </a:t>
            </a:r>
            <a:r>
              <a:rPr lang="en-US" dirty="0" smtClean="0">
                <a:solidFill>
                  <a:schemeClr val="accent5"/>
                </a:solidFill>
                <a:latin typeface="Consolas" charset="0"/>
                <a:ea typeface="Consolas" charset="0"/>
                <a:cs typeface="Consolas" charset="0"/>
              </a:rPr>
              <a:t>b begins</a:t>
            </a:r>
          </a:p>
          <a:p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 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atlas::Grid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b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= a     </a:t>
            </a:r>
            <a:r>
              <a:rPr lang="en-US" dirty="0" smtClean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// count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= </a:t>
            </a:r>
            <a:r>
              <a:rPr lang="en-US" dirty="0" smtClean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2</a:t>
            </a:r>
          </a:p>
          <a:p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}                        </a:t>
            </a:r>
            <a:r>
              <a:rPr lang="en-US" dirty="0" smtClean="0">
                <a:solidFill>
                  <a:schemeClr val="accent5"/>
                </a:solidFill>
                <a:latin typeface="Consolas" charset="0"/>
                <a:ea typeface="Consolas" charset="0"/>
                <a:cs typeface="Consolas" charset="0"/>
              </a:rPr>
              <a:t>// scope b ends</a:t>
            </a:r>
          </a:p>
          <a:p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</a:t>
            </a:r>
            <a:r>
              <a:rPr lang="en-US" dirty="0" smtClean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// not destroyed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     </a:t>
            </a:r>
            <a:r>
              <a:rPr lang="en-US" dirty="0" smtClean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// count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= </a:t>
            </a:r>
            <a:r>
              <a:rPr lang="en-US" dirty="0" smtClean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1</a:t>
            </a:r>
          </a:p>
          <a:p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}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                      </a:t>
            </a:r>
            <a:r>
              <a:rPr lang="en-US" dirty="0" smtClean="0">
                <a:solidFill>
                  <a:schemeClr val="accent5"/>
                </a:solidFill>
                <a:latin typeface="Consolas" charset="0"/>
                <a:ea typeface="Consolas" charset="0"/>
                <a:cs typeface="Consolas" charset="0"/>
              </a:rPr>
              <a:t>// scope a ends</a:t>
            </a:r>
          </a:p>
          <a:p>
            <a:r>
              <a:rPr lang="en-US" dirty="0" smtClean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// destroyed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            </a:t>
            </a:r>
            <a:r>
              <a:rPr lang="en-US" dirty="0" smtClean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// count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= </a:t>
            </a:r>
            <a:r>
              <a:rPr lang="en-US" dirty="0" smtClean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39750" y="3919468"/>
            <a:ext cx="7674191" cy="20313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Consolas" charset="0"/>
                <a:ea typeface="Consolas" charset="0"/>
                <a:cs typeface="Consolas" charset="0"/>
              </a:rPr>
              <a:t>s</a:t>
            </a:r>
            <a:r>
              <a:rPr lang="en-US" dirty="0" smtClean="0">
                <a:solidFill>
                  <a:schemeClr val="accent4"/>
                </a:solidFill>
                <a:latin typeface="Consolas" charset="0"/>
                <a:ea typeface="Consolas" charset="0"/>
                <a:cs typeface="Consolas" charset="0"/>
              </a:rPr>
              <a:t>ubroutine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scope</a:t>
            </a:r>
          </a:p>
          <a:p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dirty="0" smtClean="0">
                <a:solidFill>
                  <a:schemeClr val="accent4"/>
                </a:solidFill>
                <a:latin typeface="Consolas" charset="0"/>
                <a:ea typeface="Consolas" charset="0"/>
                <a:cs typeface="Consolas" charset="0"/>
              </a:rPr>
              <a:t>type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atlas_Grid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) :: a, b</a:t>
            </a:r>
          </a:p>
          <a:p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a =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atlas_Grid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( </a:t>
            </a:r>
            <a:r>
              <a:rPr lang="en-US" dirty="0" smtClean="0">
                <a:solidFill>
                  <a:schemeClr val="accent5"/>
                </a:solidFill>
                <a:latin typeface="Consolas" charset="0"/>
                <a:ea typeface="Consolas" charset="0"/>
                <a:cs typeface="Consolas" charset="0"/>
              </a:rPr>
              <a:t>“O1280”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)  </a:t>
            </a:r>
            <a:r>
              <a:rPr lang="en-US" dirty="0" smtClean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! count = 1</a:t>
            </a:r>
          </a:p>
          <a:p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b = a                      </a:t>
            </a:r>
            <a:r>
              <a:rPr lang="en-US" dirty="0" smtClean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! count = 2</a:t>
            </a:r>
          </a:p>
          <a:p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dirty="0" smtClean="0">
                <a:solidFill>
                  <a:schemeClr val="accent4"/>
                </a:solidFill>
                <a:latin typeface="Consolas" charset="0"/>
                <a:ea typeface="Consolas" charset="0"/>
                <a:cs typeface="Consolas" charset="0"/>
              </a:rPr>
              <a:t>call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err="1" smtClean="0">
                <a:latin typeface="Consolas" charset="0"/>
                <a:ea typeface="Consolas" charset="0"/>
                <a:cs typeface="Consolas" charset="0"/>
              </a:rPr>
              <a:t>b%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final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()             </a:t>
            </a:r>
            <a:r>
              <a:rPr lang="en-US" dirty="0" smtClean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! count = 1 --&gt; not destroyed</a:t>
            </a:r>
          </a:p>
          <a:p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dirty="0" smtClean="0">
                <a:solidFill>
                  <a:schemeClr val="accent4"/>
                </a:solidFill>
                <a:latin typeface="Consolas" charset="0"/>
                <a:ea typeface="Consolas" charset="0"/>
                <a:cs typeface="Consolas" charset="0"/>
              </a:rPr>
              <a:t>call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err="1" smtClean="0">
                <a:latin typeface="Consolas" charset="0"/>
                <a:ea typeface="Consolas" charset="0"/>
                <a:cs typeface="Consolas" charset="0"/>
              </a:rPr>
              <a:t>a%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final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()             </a:t>
            </a:r>
            <a:r>
              <a:rPr lang="en-US" dirty="0" smtClean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! </a:t>
            </a:r>
            <a:r>
              <a:rPr lang="en-US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c</a:t>
            </a:r>
            <a:r>
              <a:rPr lang="en-US" dirty="0" smtClean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ount = 0 --&gt;</a:t>
            </a:r>
            <a:r>
              <a:rPr lang="en-US" dirty="0" smtClean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  <a:sym typeface="Wingdings"/>
              </a:rPr>
              <a:t> destroyed</a:t>
            </a:r>
          </a:p>
          <a:p>
            <a:r>
              <a:rPr lang="en-US" dirty="0">
                <a:solidFill>
                  <a:schemeClr val="accent4"/>
                </a:solidFill>
                <a:latin typeface="Consolas" charset="0"/>
                <a:ea typeface="Consolas" charset="0"/>
                <a:cs typeface="Consolas" charset="0"/>
                <a:sym typeface="Wingdings"/>
              </a:rPr>
              <a:t>e</a:t>
            </a:r>
            <a:r>
              <a:rPr lang="en-US" dirty="0" smtClean="0">
                <a:solidFill>
                  <a:schemeClr val="accent4"/>
                </a:solidFill>
                <a:latin typeface="Consolas" charset="0"/>
                <a:ea typeface="Consolas" charset="0"/>
                <a:cs typeface="Consolas" charset="0"/>
                <a:sym typeface="Wingdings"/>
              </a:rPr>
              <a:t>nd subroutine</a:t>
            </a:r>
            <a:endParaRPr lang="en-US" dirty="0">
              <a:solidFill>
                <a:schemeClr val="accent4"/>
              </a:solidFill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39750" y="3550136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Fortran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339750" y="817917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C++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51522" y="1153993"/>
            <a:ext cx="37476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Reference counting:</a:t>
            </a:r>
          </a:p>
          <a:p>
            <a:pPr marL="285750" indent="-285750">
              <a:buFontTx/>
              <a:buChar char="-"/>
            </a:pPr>
            <a:endParaRPr lang="en-US" sz="2000" dirty="0" smtClean="0"/>
          </a:p>
          <a:p>
            <a:pPr marL="285750" indent="-285750">
              <a:buFontTx/>
              <a:buChar char="-"/>
            </a:pPr>
            <a:r>
              <a:rPr lang="en-US" sz="2000" dirty="0" smtClean="0"/>
              <a:t>Last user destroys the object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Avoid memory leaks</a:t>
            </a:r>
          </a:p>
          <a:p>
            <a:pPr marL="285750" indent="-285750">
              <a:buFontTx/>
              <a:buChar char="-"/>
            </a:pPr>
            <a:endParaRPr lang="en-US" sz="2000" dirty="0"/>
          </a:p>
          <a:p>
            <a:pPr marL="285750" indent="-285750">
              <a:buFontTx/>
              <a:buChar char="-"/>
            </a:pPr>
            <a:r>
              <a:rPr lang="en-US" sz="2000" dirty="0" smtClean="0"/>
              <a:t>Counting is tracked between languages.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S</a:t>
            </a:r>
            <a:r>
              <a:rPr lang="en-US" sz="2000" dirty="0" smtClean="0"/>
              <a:t>ame object can be stored both in C++ and Fortran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339750" y="6014333"/>
            <a:ext cx="60928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When most Fortran compilers support </a:t>
            </a:r>
            <a:r>
              <a:rPr lang="en-US" dirty="0" err="1"/>
              <a:t>finalisation</a:t>
            </a:r>
            <a:r>
              <a:rPr lang="en-US" dirty="0"/>
              <a:t>, we </a:t>
            </a:r>
            <a:r>
              <a:rPr lang="en-US" dirty="0" smtClean="0"/>
              <a:t>will no </a:t>
            </a:r>
            <a:r>
              <a:rPr lang="en-US" dirty="0"/>
              <a:t>longer need the calls to </a:t>
            </a:r>
            <a:r>
              <a:rPr lang="en-US" dirty="0" err="1" smtClean="0"/>
              <a:t>a%final</a:t>
            </a:r>
            <a:r>
              <a:rPr lang="en-US" dirty="0" smtClean="0"/>
              <a:t>() and </a:t>
            </a:r>
            <a:r>
              <a:rPr lang="en-US" dirty="0" err="1" smtClean="0"/>
              <a:t>b%final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18" name="Curved Left Arrow 17"/>
          <p:cNvSpPr/>
          <p:nvPr/>
        </p:nvSpPr>
        <p:spPr>
          <a:xfrm flipH="1" flipV="1">
            <a:off x="3518830" y="5134707"/>
            <a:ext cx="580292" cy="930753"/>
          </a:xfrm>
          <a:prstGeom prst="curvedLeftArrow">
            <a:avLst>
              <a:gd name="adj1" fmla="val 25000"/>
              <a:gd name="adj2" fmla="val 75703"/>
              <a:gd name="adj3" fmla="val 2844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8340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>
          <a:xfrm>
            <a:off x="11294533" y="6374929"/>
            <a:ext cx="467822" cy="246004"/>
          </a:xfrm>
        </p:spPr>
        <p:txBody>
          <a:bodyPr/>
          <a:lstStyle/>
          <a:p>
            <a:fld id="{86CB4B4D-7CA3-9044-876B-883B54F8677D}" type="slidenum">
              <a:rPr lang="en-US" smtClean="0"/>
              <a:t>11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312" y="1197914"/>
            <a:ext cx="9966377" cy="5009679"/>
          </a:xfrm>
          <a:prstGeom prst="rect">
            <a:avLst/>
          </a:prstGeom>
        </p:spPr>
      </p:pic>
      <p:sp>
        <p:nvSpPr>
          <p:cNvPr id="4" name="Shape 129"/>
          <p:cNvSpPr txBox="1">
            <a:spLocks/>
          </p:cNvSpPr>
          <p:nvPr/>
        </p:nvSpPr>
        <p:spPr>
          <a:xfrm>
            <a:off x="351522" y="54913"/>
            <a:ext cx="10500165" cy="1143001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Object oriented design C++ / Modern Fortran</a:t>
            </a:r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5523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structured-O16-grid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57790" y="1913981"/>
            <a:ext cx="6845876" cy="3579459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O32_32par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28573" y="774186"/>
            <a:ext cx="3836291" cy="3699291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Shape 147"/>
          <p:cNvSpPr/>
          <p:nvPr/>
        </p:nvSpPr>
        <p:spPr>
          <a:xfrm>
            <a:off x="4797337" y="348441"/>
            <a:ext cx="615743" cy="328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5" tIns="25395" rIns="25395" bIns="25395" anchor="ctr">
            <a:spAutoFit/>
          </a:bodyPr>
          <a:lstStyle/>
          <a:p>
            <a:r>
              <a:rPr/>
              <a:t>Mesh</a:t>
            </a:r>
          </a:p>
        </p:txBody>
      </p:sp>
      <p:sp>
        <p:nvSpPr>
          <p:cNvPr id="148" name="Shape 148"/>
          <p:cNvSpPr/>
          <p:nvPr/>
        </p:nvSpPr>
        <p:spPr>
          <a:xfrm>
            <a:off x="208492" y="6024895"/>
            <a:ext cx="1137684" cy="605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5" tIns="25395" rIns="25395" bIns="25395" anchor="ctr">
            <a:spAutoFit/>
          </a:bodyPr>
          <a:lstStyle/>
          <a:p>
            <a:pPr algn="l"/>
            <a:r>
              <a:rPr/>
              <a:t>Partitions</a:t>
            </a:r>
          </a:p>
          <a:p>
            <a:pPr algn="l"/>
            <a:r>
              <a:rPr/>
              <a:t>with halo’s</a:t>
            </a:r>
          </a:p>
        </p:txBody>
      </p:sp>
      <p:pic>
        <p:nvPicPr>
          <p:cNvPr id="174" name="Picture 173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599291" y="2467650"/>
            <a:ext cx="871707" cy="641684"/>
          </a:xfrm>
          <a:prstGeom prst="rect">
            <a:avLst/>
          </a:prstGeom>
        </p:spPr>
      </p:pic>
      <p:sp>
        <p:nvSpPr>
          <p:cNvPr id="150" name="Shape 150"/>
          <p:cNvSpPr/>
          <p:nvPr/>
        </p:nvSpPr>
        <p:spPr>
          <a:xfrm flipV="1">
            <a:off x="4511537" y="3728244"/>
            <a:ext cx="1180500" cy="914219"/>
          </a:xfrm>
          <a:prstGeom prst="line">
            <a:avLst/>
          </a:prstGeom>
          <a:ln w="76200">
            <a:solidFill>
              <a:srgbClr val="E87B32"/>
            </a:solidFill>
            <a:miter lim="400000"/>
            <a:headEnd type="stealth"/>
          </a:ln>
        </p:spPr>
        <p:txBody>
          <a:bodyPr lIns="25395" tIns="25395" rIns="25395" bIns="25395" anchor="ctr"/>
          <a:lstStyle/>
          <a:p>
            <a:pPr>
              <a:defRPr sz="3200"/>
            </a:pPr>
            <a:endParaRPr/>
          </a:p>
        </p:txBody>
      </p:sp>
      <p:sp>
        <p:nvSpPr>
          <p:cNvPr id="151" name="Shape 151"/>
          <p:cNvSpPr/>
          <p:nvPr/>
        </p:nvSpPr>
        <p:spPr>
          <a:xfrm flipV="1">
            <a:off x="2455305" y="3372643"/>
            <a:ext cx="2157513" cy="651467"/>
          </a:xfrm>
          <a:prstGeom prst="line">
            <a:avLst/>
          </a:prstGeom>
          <a:ln w="76200">
            <a:solidFill>
              <a:srgbClr val="E87B32"/>
            </a:solidFill>
            <a:miter lim="400000"/>
            <a:headEnd type="stealth"/>
          </a:ln>
        </p:spPr>
        <p:txBody>
          <a:bodyPr lIns="25395" tIns="25395" rIns="25395" bIns="25395" anchor="ctr"/>
          <a:lstStyle/>
          <a:p>
            <a:pPr>
              <a:defRPr sz="3200"/>
            </a:pPr>
            <a:endParaRPr/>
          </a:p>
        </p:txBody>
      </p:sp>
      <p:sp>
        <p:nvSpPr>
          <p:cNvPr id="152" name="Shape 152"/>
          <p:cNvSpPr/>
          <p:nvPr/>
        </p:nvSpPr>
        <p:spPr>
          <a:xfrm>
            <a:off x="6495805" y="5933028"/>
            <a:ext cx="551611" cy="328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5" tIns="25395" rIns="25395" bIns="25395" anchor="ctr">
            <a:spAutoFit/>
          </a:bodyPr>
          <a:lstStyle/>
          <a:p>
            <a:r>
              <a:rPr/>
              <a:t>Field</a:t>
            </a:r>
          </a:p>
        </p:txBody>
      </p:sp>
      <p:pic>
        <p:nvPicPr>
          <p:cNvPr id="176" name="Picture 175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484934" y="3363650"/>
            <a:ext cx="556342" cy="1244437"/>
          </a:xfrm>
          <a:prstGeom prst="rect">
            <a:avLst/>
          </a:prstGeom>
        </p:spPr>
      </p:pic>
      <p:pic>
        <p:nvPicPr>
          <p:cNvPr id="178" name="Picture 177"/>
          <p:cNvPicPr>
            <a:picLocks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754172" y="676044"/>
            <a:ext cx="1347221" cy="730960"/>
          </a:xfrm>
          <a:prstGeom prst="rect">
            <a:avLst/>
          </a:prstGeom>
        </p:spPr>
      </p:pic>
      <p:pic>
        <p:nvPicPr>
          <p:cNvPr id="156" name="MPDATA_dualmesh.png"/>
          <p:cNvPicPr>
            <a:picLocks noChangeAspect="1"/>
          </p:cNvPicPr>
          <p:nvPr/>
        </p:nvPicPr>
        <p:blipFill>
          <a:blip r:embed="rId7">
            <a:extLst/>
          </a:blip>
          <a:srcRect b="4"/>
          <a:stretch>
            <a:fillRect/>
          </a:stretch>
        </p:blipFill>
        <p:spPr>
          <a:xfrm>
            <a:off x="8482937" y="453346"/>
            <a:ext cx="1894361" cy="1185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0800"/>
                </a:lnTo>
                <a:lnTo>
                  <a:pt x="0" y="21600"/>
                </a:lnTo>
                <a:lnTo>
                  <a:pt x="10799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0"/>
                </a:lnTo>
                <a:lnTo>
                  <a:pt x="10799" y="0"/>
                </a:lnTo>
                <a:lnTo>
                  <a:pt x="0" y="0"/>
                </a:lnTo>
                <a:close/>
                <a:moveTo>
                  <a:pt x="9182" y="3109"/>
                </a:moveTo>
                <a:cubicBezTo>
                  <a:pt x="9262" y="3239"/>
                  <a:pt x="8814" y="7593"/>
                  <a:pt x="8686" y="7926"/>
                </a:cubicBezTo>
                <a:cubicBezTo>
                  <a:pt x="8584" y="8191"/>
                  <a:pt x="6469" y="8118"/>
                  <a:pt x="6279" y="7842"/>
                </a:cubicBezTo>
                <a:cubicBezTo>
                  <a:pt x="6024" y="7471"/>
                  <a:pt x="5791" y="7779"/>
                  <a:pt x="5938" y="8294"/>
                </a:cubicBezTo>
                <a:cubicBezTo>
                  <a:pt x="6032" y="8624"/>
                  <a:pt x="5999" y="8942"/>
                  <a:pt x="5752" y="10070"/>
                </a:cubicBezTo>
                <a:cubicBezTo>
                  <a:pt x="5587" y="10825"/>
                  <a:pt x="5417" y="11493"/>
                  <a:pt x="5375" y="11552"/>
                </a:cubicBezTo>
                <a:cubicBezTo>
                  <a:pt x="5332" y="11612"/>
                  <a:pt x="4823" y="11466"/>
                  <a:pt x="4244" y="11230"/>
                </a:cubicBezTo>
                <a:cubicBezTo>
                  <a:pt x="2821" y="10650"/>
                  <a:pt x="2832" y="10680"/>
                  <a:pt x="2979" y="7897"/>
                </a:cubicBezTo>
                <a:cubicBezTo>
                  <a:pt x="3118" y="5265"/>
                  <a:pt x="3194" y="5036"/>
                  <a:pt x="3995" y="4773"/>
                </a:cubicBezTo>
                <a:cubicBezTo>
                  <a:pt x="4316" y="4667"/>
                  <a:pt x="5593" y="4220"/>
                  <a:pt x="6836" y="3778"/>
                </a:cubicBezTo>
                <a:cubicBezTo>
                  <a:pt x="8078" y="3336"/>
                  <a:pt x="9134" y="3034"/>
                  <a:pt x="9182" y="3109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157" name="pasted-image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0503471" y="1956979"/>
            <a:ext cx="1271048" cy="7377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pasted-image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0407543" y="537642"/>
            <a:ext cx="1462903" cy="1007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pasted-image.pdf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8794584" y="1806589"/>
            <a:ext cx="1271048" cy="882747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Shape 160"/>
          <p:cNvSpPr/>
          <p:nvPr/>
        </p:nvSpPr>
        <p:spPr>
          <a:xfrm>
            <a:off x="8699113" y="1448876"/>
            <a:ext cx="1545696" cy="3478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395" tIns="25395" rIns="25395" bIns="25395" anchor="ctr"/>
          <a:lstStyle>
            <a:lvl1pPr>
              <a:defRPr sz="2400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sz="1600"/>
              <a:t>Finite Volume</a:t>
            </a:r>
          </a:p>
        </p:txBody>
      </p:sp>
      <p:sp>
        <p:nvSpPr>
          <p:cNvPr id="161" name="Shape 161"/>
          <p:cNvSpPr/>
          <p:nvPr/>
        </p:nvSpPr>
        <p:spPr>
          <a:xfrm>
            <a:off x="10407543" y="1504883"/>
            <a:ext cx="2155585" cy="4475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395" tIns="25395" rIns="25395" bIns="25395" anchor="ctr"/>
          <a:lstStyle>
            <a:lvl1pPr>
              <a:defRPr sz="2400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sz="1600" smtClean="0"/>
              <a:t>Spectral</a:t>
            </a:r>
            <a:endParaRPr lang="en-US" sz="1600"/>
          </a:p>
          <a:p>
            <a:r>
              <a:rPr sz="1600" smtClean="0"/>
              <a:t>Transforms</a:t>
            </a:r>
            <a:endParaRPr sz="1600"/>
          </a:p>
        </p:txBody>
      </p:sp>
      <p:sp>
        <p:nvSpPr>
          <p:cNvPr id="162" name="Shape 162"/>
          <p:cNvSpPr/>
          <p:nvPr/>
        </p:nvSpPr>
        <p:spPr>
          <a:xfrm>
            <a:off x="8579637" y="2674235"/>
            <a:ext cx="1485996" cy="2928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395" tIns="25395" rIns="25395" bIns="25395" anchor="ctr"/>
          <a:lstStyle>
            <a:lvl1pPr>
              <a:defRPr sz="2400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sz="1600"/>
              <a:t>Finite Element</a:t>
            </a:r>
          </a:p>
        </p:txBody>
      </p:sp>
      <p:sp>
        <p:nvSpPr>
          <p:cNvPr id="163" name="Shape 163"/>
          <p:cNvSpPr/>
          <p:nvPr/>
        </p:nvSpPr>
        <p:spPr>
          <a:xfrm>
            <a:off x="10309465" y="2722716"/>
            <a:ext cx="1838506" cy="3880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395" tIns="25395" rIns="25395" bIns="25395" anchor="ctr"/>
          <a:lstStyle/>
          <a:p>
            <a:pPr>
              <a:defRPr sz="2400"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rPr sz="1600"/>
              <a:t>Discontinuous </a:t>
            </a:r>
          </a:p>
          <a:p>
            <a:pPr>
              <a:defRPr sz="2400"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rPr sz="1600"/>
              <a:t>Spectral Element</a:t>
            </a:r>
          </a:p>
        </p:txBody>
      </p:sp>
      <p:sp>
        <p:nvSpPr>
          <p:cNvPr id="166" name="Shape 166"/>
          <p:cNvSpPr/>
          <p:nvPr/>
        </p:nvSpPr>
        <p:spPr>
          <a:xfrm>
            <a:off x="9151694" y="99636"/>
            <a:ext cx="1591146" cy="328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5" tIns="25395" rIns="25395" bIns="25395" anchor="ctr">
            <a:spAutoFit/>
          </a:bodyPr>
          <a:lstStyle/>
          <a:p>
            <a:r>
              <a:rPr/>
              <a:t>FunctionSpace</a:t>
            </a:r>
          </a:p>
        </p:txBody>
      </p:sp>
      <p:pic>
        <p:nvPicPr>
          <p:cNvPr id="167" name="O32_grid.png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>
                        <a14:foregroundMark x1="56381" y1="36957" x2="56381" y2="3695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26485" y="2115693"/>
            <a:ext cx="4466237" cy="42911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" name="O32_32parts_p10.pdf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4807222" y="2364611"/>
            <a:ext cx="1744022" cy="168174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9" name="O32_32parts_p9.pdf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3862478" y="2409061"/>
            <a:ext cx="1704511" cy="1643640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Shape 170"/>
          <p:cNvSpPr/>
          <p:nvPr/>
        </p:nvSpPr>
        <p:spPr>
          <a:xfrm>
            <a:off x="282402" y="2426658"/>
            <a:ext cx="487365" cy="328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5" tIns="25395" rIns="25395" bIns="25395" anchor="ctr">
            <a:spAutoFit/>
          </a:bodyPr>
          <a:lstStyle/>
          <a:p>
            <a:r>
              <a:rPr/>
              <a:t>Grid</a:t>
            </a:r>
          </a:p>
        </p:txBody>
      </p:sp>
      <p:sp>
        <p:nvSpPr>
          <p:cNvPr id="171" name="Shape 171"/>
          <p:cNvSpPr>
            <a:spLocks noGrp="1"/>
          </p:cNvSpPr>
          <p:nvPr>
            <p:ph type="title" idx="4294967295"/>
          </p:nvPr>
        </p:nvSpPr>
        <p:spPr>
          <a:xfrm>
            <a:off x="844330" y="69850"/>
            <a:ext cx="10500165" cy="1143000"/>
          </a:xfrm>
          <a:prstGeom prst="rect">
            <a:avLst/>
          </a:prstGeom>
        </p:spPr>
        <p:txBody>
          <a:bodyPr lIns="45711" tIns="22855" rIns="45711" bIns="22855"/>
          <a:lstStyle/>
          <a:p>
            <a:r>
              <a:rPr>
                <a:solidFill>
                  <a:srgbClr val="1F497D"/>
                </a:solidFill>
              </a:rPr>
              <a:t>Atlas </a:t>
            </a:r>
            <a:r>
              <a:rPr lang="en-US" smtClean="0">
                <a:solidFill>
                  <a:srgbClr val="1F497D"/>
                </a:solidFill>
              </a:rPr>
              <a:t>typical workflow</a:t>
            </a:r>
            <a:endParaRPr>
              <a:solidFill>
                <a:srgbClr val="1F497D"/>
              </a:solidFill>
            </a:endParaRPr>
          </a:p>
        </p:txBody>
      </p:sp>
      <p:sp>
        <p:nvSpPr>
          <p:cNvPr id="172" name="Shape 172"/>
          <p:cNvSpPr/>
          <p:nvPr/>
        </p:nvSpPr>
        <p:spPr>
          <a:xfrm>
            <a:off x="550791" y="1404630"/>
            <a:ext cx="3387085" cy="328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5" tIns="25395" rIns="25395" bIns="25395" anchor="ctr">
            <a:spAutoFit/>
          </a:bodyPr>
          <a:lstStyle/>
          <a:p>
            <a:r>
              <a:rPr/>
              <a:t>Octahedral Gaussian grid  (O32)</a:t>
            </a:r>
          </a:p>
        </p:txBody>
      </p:sp>
      <p:pic>
        <p:nvPicPr>
          <p:cNvPr id="164" name="Picture 163"/>
          <p:cNvPicPr>
            <a:picLocks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7934157" y="131463"/>
            <a:ext cx="4466237" cy="340901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551244" y="2467650"/>
            <a:ext cx="6909807" cy="6858000"/>
          </a:xfrm>
          <a:prstGeom prst="rect">
            <a:avLst/>
          </a:prstGeom>
        </p:spPr>
      </p:pic>
      <p:sp>
        <p:nvSpPr>
          <p:cNvPr id="29" name="Shape 172"/>
          <p:cNvSpPr/>
          <p:nvPr/>
        </p:nvSpPr>
        <p:spPr>
          <a:xfrm>
            <a:off x="6428095" y="1646555"/>
            <a:ext cx="5224177" cy="328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5" tIns="25395" rIns="25395" bIns="25395" anchor="ctr">
            <a:spAutoFit/>
          </a:bodyPr>
          <a:lstStyle/>
          <a:p>
            <a:r>
              <a:rPr lang="en-US" smtClean="0"/>
              <a:t>The octahedral Gaussian grid is a “</a:t>
            </a:r>
            <a:r>
              <a:rPr lang="en-US" err="1" smtClean="0"/>
              <a:t>StructuredGrid</a:t>
            </a:r>
            <a:r>
              <a:rPr lang="en-US"/>
              <a:t>"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858536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9" presetClass="exit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0" dur="1000" fill="hold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" presetClass="emp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167"/>
                                        </p:tgtEl>
                                      </p:cBhvr>
                                      <p:by x="55586" y="55586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92482 -0.426832" pathEditMode="relative">
                                      <p:cBhvr>
                                        <p:cTn id="22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mp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10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59683" y="159683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" presetClass="emp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10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59815" y="159815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145425 0.285339" pathEditMode="relative">
                                      <p:cBhvr>
                                        <p:cTn id="48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247123 0.256403" pathEditMode="relative">
                                      <p:cBhvr>
                                        <p:cTn id="50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5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8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4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7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3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6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9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2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5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4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" grpId="0" animBg="1" advAuto="0"/>
      <p:bldP spid="146" grpId="0" animBg="1" advAuto="0"/>
      <p:bldP spid="147" grpId="0" animBg="1" advAuto="0"/>
      <p:bldP spid="148" grpId="0" animBg="1" advAuto="0"/>
      <p:bldP spid="174" grpId="0" animBg="1" advAuto="0"/>
      <p:bldP spid="150" grpId="0" animBg="1" advAuto="0"/>
      <p:bldP spid="151" grpId="0" animBg="1" advAuto="0"/>
      <p:bldP spid="152" grpId="0" animBg="1" advAuto="0"/>
      <p:bldP spid="176" grpId="0" animBg="1" advAuto="0"/>
      <p:bldP spid="178" grpId="0" animBg="1" advAuto="0"/>
      <p:bldP spid="156" grpId="0" animBg="1" advAuto="0"/>
      <p:bldP spid="157" grpId="0" animBg="1" advAuto="0"/>
      <p:bldP spid="158" grpId="0" animBg="1" advAuto="0"/>
      <p:bldP spid="159" grpId="0" animBg="1" advAuto="0"/>
      <p:bldP spid="160" grpId="0" animBg="1" advAuto="0"/>
      <p:bldP spid="161" grpId="0" animBg="1" advAuto="0"/>
      <p:bldP spid="162" grpId="0" animBg="1" advAuto="0"/>
      <p:bldP spid="163" grpId="0" animBg="1" advAuto="0"/>
      <p:bldP spid="166" grpId="0" animBg="1" advAuto="0"/>
      <p:bldP spid="167" grpId="0" animBg="1" advAuto="0"/>
      <p:bldP spid="168" grpId="0" animBg="1" advAuto="0"/>
      <p:bldP spid="168" grpId="1" animBg="1" advAuto="0"/>
      <p:bldP spid="169" grpId="0" animBg="1" advAuto="0"/>
      <p:bldP spid="169" grpId="1" animBg="1" advAuto="0"/>
      <p:bldP spid="170" grpId="0" animBg="1" advAuto="0"/>
      <p:bldP spid="171" grpId="0" advAuto="0"/>
      <p:bldP spid="172" grpId="0" animBg="1" advAuto="0"/>
      <p:bldP spid="164" grpId="0" animBg="1" advAuto="0"/>
      <p:bldP spid="29" grpId="0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/>
          </p:cNvSpPr>
          <p:nvPr>
            <p:ph type="title"/>
          </p:nvPr>
        </p:nvSpPr>
        <p:spPr>
          <a:xfrm>
            <a:off x="351522" y="183931"/>
            <a:ext cx="10500165" cy="79621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1F497D"/>
                </a:solidFill>
              </a:rPr>
              <a:t>A library of grid abstractions</a:t>
            </a:r>
            <a:endParaRPr>
              <a:solidFill>
                <a:srgbClr val="1F497D"/>
              </a:solidFill>
            </a:endParaRPr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2008017" y="278943"/>
            <a:ext cx="7578874" cy="4616552"/>
            <a:chOff x="823197" y="1763450"/>
            <a:chExt cx="8409087" cy="4689151"/>
          </a:xfrm>
        </p:grpSpPr>
        <p:grpSp>
          <p:nvGrpSpPr>
            <p:cNvPr id="22" name="Group 21"/>
            <p:cNvGrpSpPr/>
            <p:nvPr/>
          </p:nvGrpSpPr>
          <p:grpSpPr>
            <a:xfrm>
              <a:off x="823197" y="1763450"/>
              <a:ext cx="8409087" cy="4689151"/>
              <a:chOff x="823197" y="1763450"/>
              <a:chExt cx="8409087" cy="4689151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3197" y="1763450"/>
                <a:ext cx="8409087" cy="4689151"/>
              </a:xfrm>
              <a:prstGeom prst="rect">
                <a:avLst/>
              </a:prstGeom>
            </p:spPr>
          </p:pic>
          <p:sp>
            <p:nvSpPr>
              <p:cNvPr id="38" name="Rectangle 37"/>
              <p:cNvSpPr/>
              <p:nvPr/>
            </p:nvSpPr>
            <p:spPr>
              <a:xfrm>
                <a:off x="7289376" y="3882466"/>
                <a:ext cx="1791681" cy="453380"/>
              </a:xfrm>
              <a:prstGeom prst="rect">
                <a:avLst/>
              </a:prstGeom>
              <a:solidFill>
                <a:schemeClr val="accent1">
                  <a:alpha val="21000"/>
                </a:schemeClr>
              </a:solidFill>
              <a:ln>
                <a:solidFill>
                  <a:schemeClr val="tx1">
                    <a:lumMod val="50000"/>
                    <a:lumOff val="50000"/>
                    <a:alpha val="43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Rectangle 41"/>
            <p:cNvSpPr/>
            <p:nvPr/>
          </p:nvSpPr>
          <p:spPr>
            <a:xfrm>
              <a:off x="7294570" y="2856440"/>
              <a:ext cx="1791681" cy="453380"/>
            </a:xfrm>
            <a:prstGeom prst="rect">
              <a:avLst/>
            </a:prstGeom>
            <a:solidFill>
              <a:schemeClr val="accent2">
                <a:alpha val="21000"/>
              </a:schemeClr>
            </a:solidFill>
            <a:ln>
              <a:solidFill>
                <a:schemeClr val="tx1">
                  <a:lumMod val="50000"/>
                  <a:lumOff val="50000"/>
                  <a:alpha val="4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025080" y="5817926"/>
              <a:ext cx="1791681" cy="453380"/>
            </a:xfrm>
            <a:prstGeom prst="rect">
              <a:avLst/>
            </a:prstGeom>
            <a:solidFill>
              <a:schemeClr val="accent3">
                <a:alpha val="21000"/>
              </a:schemeClr>
            </a:solidFill>
            <a:ln>
              <a:solidFill>
                <a:schemeClr val="tx1">
                  <a:lumMod val="50000"/>
                  <a:lumOff val="50000"/>
                  <a:alpha val="4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524871" y="5830686"/>
              <a:ext cx="1791681" cy="453380"/>
            </a:xfrm>
            <a:prstGeom prst="rect">
              <a:avLst/>
            </a:prstGeom>
            <a:solidFill>
              <a:schemeClr val="accent3">
                <a:alpha val="21000"/>
              </a:schemeClr>
            </a:solidFill>
            <a:ln>
              <a:solidFill>
                <a:schemeClr val="tx1">
                  <a:lumMod val="50000"/>
                  <a:lumOff val="50000"/>
                  <a:alpha val="4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049400" y="1859271"/>
              <a:ext cx="1791681" cy="453380"/>
            </a:xfrm>
            <a:prstGeom prst="rect">
              <a:avLst/>
            </a:prstGeom>
            <a:solidFill>
              <a:schemeClr val="accent2">
                <a:alpha val="21000"/>
              </a:schemeClr>
            </a:solidFill>
            <a:ln>
              <a:solidFill>
                <a:schemeClr val="tx1">
                  <a:lumMod val="50000"/>
                  <a:lumOff val="50000"/>
                  <a:alpha val="4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785275" y="2856013"/>
              <a:ext cx="1791681" cy="453380"/>
            </a:xfrm>
            <a:prstGeom prst="rect">
              <a:avLst/>
            </a:prstGeom>
            <a:solidFill>
              <a:schemeClr val="accent1">
                <a:alpha val="21000"/>
              </a:schemeClr>
            </a:solidFill>
            <a:ln>
              <a:solidFill>
                <a:schemeClr val="tx1">
                  <a:lumMod val="50000"/>
                  <a:lumOff val="50000"/>
                  <a:alpha val="4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782227" y="3881335"/>
              <a:ext cx="1791681" cy="453380"/>
            </a:xfrm>
            <a:prstGeom prst="rect">
              <a:avLst/>
            </a:prstGeom>
            <a:solidFill>
              <a:schemeClr val="accent1">
                <a:alpha val="21000"/>
              </a:schemeClr>
            </a:solidFill>
            <a:ln>
              <a:solidFill>
                <a:schemeClr val="tx1">
                  <a:lumMod val="50000"/>
                  <a:lumOff val="50000"/>
                  <a:alpha val="4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049400" y="4895481"/>
              <a:ext cx="1791681" cy="453380"/>
            </a:xfrm>
            <a:prstGeom prst="rect">
              <a:avLst/>
            </a:prstGeom>
            <a:solidFill>
              <a:schemeClr val="accent1">
                <a:alpha val="21000"/>
              </a:schemeClr>
            </a:solidFill>
            <a:ln>
              <a:solidFill>
                <a:schemeClr val="tx1">
                  <a:lumMod val="50000"/>
                  <a:lumOff val="50000"/>
                  <a:alpha val="4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524870" y="4895481"/>
              <a:ext cx="1791681" cy="453380"/>
            </a:xfrm>
            <a:prstGeom prst="rect">
              <a:avLst/>
            </a:prstGeom>
            <a:solidFill>
              <a:schemeClr val="accent3">
                <a:alpha val="21000"/>
              </a:schemeClr>
            </a:solidFill>
            <a:ln>
              <a:solidFill>
                <a:schemeClr val="tx1">
                  <a:lumMod val="50000"/>
                  <a:lumOff val="50000"/>
                  <a:alpha val="4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985280" y="4873224"/>
              <a:ext cx="1791681" cy="453380"/>
            </a:xfrm>
            <a:prstGeom prst="rect">
              <a:avLst/>
            </a:prstGeom>
            <a:solidFill>
              <a:schemeClr val="accent3">
                <a:alpha val="21000"/>
              </a:schemeClr>
            </a:solidFill>
            <a:ln>
              <a:solidFill>
                <a:schemeClr val="tx1">
                  <a:lumMod val="50000"/>
                  <a:lumOff val="50000"/>
                  <a:alpha val="4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260168" y="3867045"/>
              <a:ext cx="1791681" cy="453380"/>
            </a:xfrm>
            <a:prstGeom prst="rect">
              <a:avLst/>
            </a:prstGeom>
            <a:solidFill>
              <a:schemeClr val="accent3">
                <a:alpha val="21000"/>
              </a:schemeClr>
            </a:solidFill>
            <a:ln>
              <a:solidFill>
                <a:schemeClr val="tx1">
                  <a:lumMod val="50000"/>
                  <a:lumOff val="50000"/>
                  <a:alpha val="4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9743857" y="430893"/>
            <a:ext cx="2396028" cy="1398467"/>
            <a:chOff x="8827899" y="354099"/>
            <a:chExt cx="2396028" cy="1398467"/>
          </a:xfrm>
        </p:grpSpPr>
        <p:sp>
          <p:nvSpPr>
            <p:cNvPr id="24" name="Oval 23"/>
            <p:cNvSpPr/>
            <p:nvPr/>
          </p:nvSpPr>
          <p:spPr>
            <a:xfrm>
              <a:off x="9086763" y="851120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9830048" y="634246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9009783" y="1186158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9312563" y="1064048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9188332" y="1426465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9997727" y="1203543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9588150" y="1367854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9634829" y="941597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/>
            <p:nvPr/>
          </p:nvSpPr>
          <p:spPr>
            <a:xfrm>
              <a:off x="9909284" y="1495410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/>
            <p:nvPr/>
          </p:nvSpPr>
          <p:spPr>
            <a:xfrm>
              <a:off x="9301403" y="667404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/>
            <p:cNvSpPr/>
            <p:nvPr/>
          </p:nvSpPr>
          <p:spPr>
            <a:xfrm>
              <a:off x="10280180" y="861924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/>
            <p:nvPr/>
          </p:nvSpPr>
          <p:spPr>
            <a:xfrm>
              <a:off x="10344235" y="1419526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9" name="Straight Arrow Connector 128"/>
            <p:cNvCxnSpPr/>
            <p:nvPr/>
          </p:nvCxnSpPr>
          <p:spPr>
            <a:xfrm flipV="1">
              <a:off x="8833246" y="546914"/>
              <a:ext cx="0" cy="1205652"/>
            </a:xfrm>
            <a:prstGeom prst="straightConnector1">
              <a:avLst/>
            </a:prstGeom>
            <a:ln w="31750" cap="flat">
              <a:solidFill>
                <a:schemeClr val="accent2">
                  <a:alpha val="70000"/>
                </a:schemeClr>
              </a:solidFill>
              <a:round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Arrow Connector 129"/>
            <p:cNvCxnSpPr/>
            <p:nvPr/>
          </p:nvCxnSpPr>
          <p:spPr>
            <a:xfrm>
              <a:off x="8827899" y="1741872"/>
              <a:ext cx="2024158" cy="0"/>
            </a:xfrm>
            <a:prstGeom prst="straightConnector1">
              <a:avLst/>
            </a:prstGeom>
            <a:ln w="31750" cap="flat">
              <a:solidFill>
                <a:schemeClr val="accent2">
                  <a:alpha val="70000"/>
                </a:schemeClr>
              </a:solidFill>
              <a:round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TextBox 136"/>
            <p:cNvSpPr txBox="1"/>
            <p:nvPr/>
          </p:nvSpPr>
          <p:spPr>
            <a:xfrm>
              <a:off x="10685861" y="1343623"/>
              <a:ext cx="53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smtClean="0">
                  <a:solidFill>
                    <a:schemeClr val="accent2"/>
                  </a:solidFill>
                </a:rPr>
                <a:t>x</a:t>
              </a:r>
              <a:endParaRPr lang="en-US" i="1">
                <a:solidFill>
                  <a:schemeClr val="accent2"/>
                </a:solidFill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8839227" y="354099"/>
              <a:ext cx="53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>
                  <a:solidFill>
                    <a:schemeClr val="accent2"/>
                  </a:solidFill>
                </a:rPr>
                <a:t>y</a:t>
              </a:r>
              <a:endParaRPr lang="en-US" i="1" smtClean="0">
                <a:solidFill>
                  <a:schemeClr val="accent2"/>
                </a:solidFill>
              </a:endParaRPr>
            </a:p>
          </p:txBody>
        </p:sp>
      </p:grpSp>
      <p:sp>
        <p:nvSpPr>
          <p:cNvPr id="167" name="TextBox 166"/>
          <p:cNvSpPr txBox="1"/>
          <p:nvPr/>
        </p:nvSpPr>
        <p:spPr>
          <a:xfrm>
            <a:off x="11770769" y="2993151"/>
            <a:ext cx="538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smtClean="0">
                <a:solidFill>
                  <a:schemeClr val="accent1"/>
                </a:solidFill>
              </a:rPr>
              <a:t>x</a:t>
            </a:r>
            <a:endParaRPr lang="en-US" i="1">
              <a:solidFill>
                <a:schemeClr val="accent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789014" y="2056857"/>
            <a:ext cx="2024158" cy="1334072"/>
            <a:chOff x="9970455" y="3153062"/>
            <a:chExt cx="2024158" cy="1334072"/>
          </a:xfrm>
        </p:grpSpPr>
        <p:cxnSp>
          <p:nvCxnSpPr>
            <p:cNvPr id="143" name="Straight Connector 142"/>
            <p:cNvCxnSpPr/>
            <p:nvPr/>
          </p:nvCxnSpPr>
          <p:spPr>
            <a:xfrm flipH="1">
              <a:off x="10046865" y="3663334"/>
              <a:ext cx="1800504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H="1">
              <a:off x="10046865" y="3958051"/>
              <a:ext cx="1800504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H="1">
              <a:off x="10065452" y="4266565"/>
              <a:ext cx="1800504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6" name="Group 145"/>
            <p:cNvGrpSpPr/>
            <p:nvPr/>
          </p:nvGrpSpPr>
          <p:grpSpPr>
            <a:xfrm>
              <a:off x="9970455" y="3281482"/>
              <a:ext cx="2024158" cy="1205652"/>
              <a:chOff x="10028811" y="3491832"/>
              <a:chExt cx="2024158" cy="1205652"/>
            </a:xfrm>
          </p:grpSpPr>
          <p:grpSp>
            <p:nvGrpSpPr>
              <p:cNvPr id="147" name="Group 146"/>
              <p:cNvGrpSpPr/>
              <p:nvPr/>
            </p:nvGrpSpPr>
            <p:grpSpPr>
              <a:xfrm>
                <a:off x="10161761" y="3795627"/>
                <a:ext cx="1633364" cy="754716"/>
                <a:chOff x="9449631" y="4417399"/>
                <a:chExt cx="1633364" cy="754716"/>
              </a:xfrm>
            </p:grpSpPr>
            <p:sp>
              <p:nvSpPr>
                <p:cNvPr id="150" name="Oval 149"/>
                <p:cNvSpPr/>
                <p:nvPr/>
              </p:nvSpPr>
              <p:spPr>
                <a:xfrm>
                  <a:off x="9458147" y="4417401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" name="Oval 150"/>
                <p:cNvSpPr/>
                <p:nvPr/>
              </p:nvSpPr>
              <p:spPr>
                <a:xfrm>
                  <a:off x="9956316" y="4417399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" name="Oval 151"/>
                <p:cNvSpPr/>
                <p:nvPr/>
              </p:nvSpPr>
              <p:spPr>
                <a:xfrm>
                  <a:off x="10923264" y="4712373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" name="Oval 152"/>
                <p:cNvSpPr/>
                <p:nvPr/>
              </p:nvSpPr>
              <p:spPr>
                <a:xfrm>
                  <a:off x="10625222" y="4712373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" name="Oval 153"/>
                <p:cNvSpPr/>
                <p:nvPr/>
              </p:nvSpPr>
              <p:spPr>
                <a:xfrm>
                  <a:off x="10331568" y="4712373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" name="Oval 154"/>
                <p:cNvSpPr/>
                <p:nvPr/>
              </p:nvSpPr>
              <p:spPr>
                <a:xfrm>
                  <a:off x="9458059" y="4712992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" name="Oval 155"/>
                <p:cNvSpPr/>
                <p:nvPr/>
              </p:nvSpPr>
              <p:spPr>
                <a:xfrm>
                  <a:off x="9739167" y="4712373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" name="Oval 156"/>
                <p:cNvSpPr/>
                <p:nvPr/>
              </p:nvSpPr>
              <p:spPr>
                <a:xfrm>
                  <a:off x="10442564" y="4420702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" name="Oval 157"/>
                <p:cNvSpPr/>
                <p:nvPr/>
              </p:nvSpPr>
              <p:spPr>
                <a:xfrm>
                  <a:off x="10923264" y="4417399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" name="Oval 158"/>
                <p:cNvSpPr/>
                <p:nvPr/>
              </p:nvSpPr>
              <p:spPr>
                <a:xfrm>
                  <a:off x="10036182" y="4712373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" name="Oval 159"/>
                <p:cNvSpPr/>
                <p:nvPr/>
              </p:nvSpPr>
              <p:spPr>
                <a:xfrm>
                  <a:off x="10663778" y="5012172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" name="Oval 160"/>
                <p:cNvSpPr/>
                <p:nvPr/>
              </p:nvSpPr>
              <p:spPr>
                <a:xfrm>
                  <a:off x="10417353" y="5012172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" name="Oval 161"/>
                <p:cNvSpPr/>
                <p:nvPr/>
              </p:nvSpPr>
              <p:spPr>
                <a:xfrm>
                  <a:off x="10184640" y="5012172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3" name="Oval 162"/>
                <p:cNvSpPr/>
                <p:nvPr/>
              </p:nvSpPr>
              <p:spPr>
                <a:xfrm>
                  <a:off x="9449631" y="5012172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4" name="Oval 163"/>
                <p:cNvSpPr/>
                <p:nvPr/>
              </p:nvSpPr>
              <p:spPr>
                <a:xfrm>
                  <a:off x="9709117" y="5012172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5" name="Oval 164"/>
                <p:cNvSpPr/>
                <p:nvPr/>
              </p:nvSpPr>
              <p:spPr>
                <a:xfrm>
                  <a:off x="9955542" y="5014650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6" name="Oval 165"/>
                <p:cNvSpPr/>
                <p:nvPr/>
              </p:nvSpPr>
              <p:spPr>
                <a:xfrm>
                  <a:off x="10923264" y="5014650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48" name="Straight Arrow Connector 147"/>
              <p:cNvCxnSpPr/>
              <p:nvPr/>
            </p:nvCxnSpPr>
            <p:spPr>
              <a:xfrm flipV="1">
                <a:off x="10034158" y="3491832"/>
                <a:ext cx="0" cy="1205652"/>
              </a:xfrm>
              <a:prstGeom prst="straightConnector1">
                <a:avLst/>
              </a:prstGeom>
              <a:ln w="31750" cap="flat">
                <a:solidFill>
                  <a:schemeClr val="accent1">
                    <a:alpha val="70000"/>
                  </a:schemeClr>
                </a:solidFill>
                <a:round/>
                <a:tailEnd type="stealt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Arrow Connector 148"/>
              <p:cNvCxnSpPr/>
              <p:nvPr/>
            </p:nvCxnSpPr>
            <p:spPr>
              <a:xfrm>
                <a:off x="10028811" y="4686790"/>
                <a:ext cx="2024158" cy="0"/>
              </a:xfrm>
              <a:prstGeom prst="straightConnector1">
                <a:avLst/>
              </a:prstGeom>
              <a:ln w="31750" cap="flat">
                <a:solidFill>
                  <a:schemeClr val="accent1">
                    <a:alpha val="70000"/>
                  </a:schemeClr>
                </a:solidFill>
                <a:round/>
                <a:tailEnd type="stealt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8" name="TextBox 167"/>
            <p:cNvSpPr txBox="1"/>
            <p:nvPr/>
          </p:nvSpPr>
          <p:spPr>
            <a:xfrm>
              <a:off x="10046864" y="3153062"/>
              <a:ext cx="53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>
                  <a:solidFill>
                    <a:schemeClr val="accent1"/>
                  </a:solidFill>
                </a:rPr>
                <a:t>y</a:t>
              </a:r>
              <a:endParaRPr lang="en-US" i="1" smtClean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84128" y="1731030"/>
            <a:ext cx="2396576" cy="1390318"/>
            <a:chOff x="731312" y="2029896"/>
            <a:chExt cx="2396576" cy="1390318"/>
          </a:xfrm>
        </p:grpSpPr>
        <p:cxnSp>
          <p:nvCxnSpPr>
            <p:cNvPr id="169" name="Straight Connector 168"/>
            <p:cNvCxnSpPr/>
            <p:nvPr/>
          </p:nvCxnSpPr>
          <p:spPr>
            <a:xfrm flipH="1">
              <a:off x="796754" y="3211176"/>
              <a:ext cx="1800504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 flipH="1">
              <a:off x="804190" y="2906376"/>
              <a:ext cx="1800504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 flipH="1">
              <a:off x="811627" y="2635035"/>
              <a:ext cx="1800504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2" name="Group 171"/>
            <p:cNvGrpSpPr/>
            <p:nvPr/>
          </p:nvGrpSpPr>
          <p:grpSpPr>
            <a:xfrm>
              <a:off x="731312" y="2029896"/>
              <a:ext cx="2024158" cy="1390318"/>
              <a:chOff x="593674" y="5390888"/>
              <a:chExt cx="2024158" cy="1390318"/>
            </a:xfrm>
          </p:grpSpPr>
          <p:grpSp>
            <p:nvGrpSpPr>
              <p:cNvPr id="173" name="Group 172"/>
              <p:cNvGrpSpPr/>
              <p:nvPr/>
            </p:nvGrpSpPr>
            <p:grpSpPr>
              <a:xfrm>
                <a:off x="593674" y="5575554"/>
                <a:ext cx="2024158" cy="1205652"/>
                <a:chOff x="244221" y="3229953"/>
                <a:chExt cx="2024158" cy="1205652"/>
              </a:xfrm>
            </p:grpSpPr>
            <p:grpSp>
              <p:nvGrpSpPr>
                <p:cNvPr id="175" name="Group 174"/>
                <p:cNvGrpSpPr/>
                <p:nvPr/>
              </p:nvGrpSpPr>
              <p:grpSpPr>
                <a:xfrm>
                  <a:off x="382791" y="3552022"/>
                  <a:ext cx="1624937" cy="741426"/>
                  <a:chOff x="1285315" y="3207776"/>
                  <a:chExt cx="1624937" cy="741426"/>
                </a:xfrm>
              </p:grpSpPr>
              <p:sp>
                <p:nvSpPr>
                  <p:cNvPr id="178" name="Oval 177"/>
                  <p:cNvSpPr/>
                  <p:nvPr/>
                </p:nvSpPr>
                <p:spPr>
                  <a:xfrm>
                    <a:off x="2750521" y="3207776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9" name="Oval 178"/>
                  <p:cNvSpPr/>
                  <p:nvPr/>
                </p:nvSpPr>
                <p:spPr>
                  <a:xfrm>
                    <a:off x="2452479" y="3207776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0" name="Oval 179"/>
                  <p:cNvSpPr/>
                  <p:nvPr/>
                </p:nvSpPr>
                <p:spPr>
                  <a:xfrm>
                    <a:off x="2158825" y="3207776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1" name="Oval 180"/>
                  <p:cNvSpPr/>
                  <p:nvPr/>
                </p:nvSpPr>
                <p:spPr>
                  <a:xfrm>
                    <a:off x="1285316" y="3208395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2" name="Oval 181"/>
                  <p:cNvSpPr/>
                  <p:nvPr/>
                </p:nvSpPr>
                <p:spPr>
                  <a:xfrm>
                    <a:off x="1566424" y="3207776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3" name="Oval 182"/>
                  <p:cNvSpPr/>
                  <p:nvPr/>
                </p:nvSpPr>
                <p:spPr>
                  <a:xfrm>
                    <a:off x="1863439" y="3207776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4" name="Oval 183"/>
                  <p:cNvSpPr/>
                  <p:nvPr/>
                </p:nvSpPr>
                <p:spPr>
                  <a:xfrm>
                    <a:off x="2750521" y="3499447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5" name="Oval 184"/>
                  <p:cNvSpPr/>
                  <p:nvPr/>
                </p:nvSpPr>
                <p:spPr>
                  <a:xfrm>
                    <a:off x="2452479" y="3499447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6" name="Oval 185"/>
                  <p:cNvSpPr/>
                  <p:nvPr/>
                </p:nvSpPr>
                <p:spPr>
                  <a:xfrm>
                    <a:off x="2158825" y="3499447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7" name="Oval 186"/>
                  <p:cNvSpPr/>
                  <p:nvPr/>
                </p:nvSpPr>
                <p:spPr>
                  <a:xfrm>
                    <a:off x="1285316" y="3500066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8" name="Oval 187"/>
                  <p:cNvSpPr/>
                  <p:nvPr/>
                </p:nvSpPr>
                <p:spPr>
                  <a:xfrm>
                    <a:off x="1566424" y="3499447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9" name="Oval 188"/>
                  <p:cNvSpPr/>
                  <p:nvPr/>
                </p:nvSpPr>
                <p:spPr>
                  <a:xfrm>
                    <a:off x="1863439" y="3499447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1" name="Oval 190"/>
                  <p:cNvSpPr/>
                  <p:nvPr/>
                </p:nvSpPr>
                <p:spPr>
                  <a:xfrm>
                    <a:off x="2750520" y="3791118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2" name="Oval 191"/>
                  <p:cNvSpPr/>
                  <p:nvPr/>
                </p:nvSpPr>
                <p:spPr>
                  <a:xfrm>
                    <a:off x="2452478" y="3791118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3" name="Oval 192"/>
                  <p:cNvSpPr/>
                  <p:nvPr/>
                </p:nvSpPr>
                <p:spPr>
                  <a:xfrm>
                    <a:off x="2158824" y="3791118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4" name="Oval 193"/>
                  <p:cNvSpPr/>
                  <p:nvPr/>
                </p:nvSpPr>
                <p:spPr>
                  <a:xfrm>
                    <a:off x="1285315" y="3791737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5" name="Oval 194"/>
                  <p:cNvSpPr/>
                  <p:nvPr/>
                </p:nvSpPr>
                <p:spPr>
                  <a:xfrm>
                    <a:off x="1566423" y="3791118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6" name="Oval 195"/>
                  <p:cNvSpPr/>
                  <p:nvPr/>
                </p:nvSpPr>
                <p:spPr>
                  <a:xfrm>
                    <a:off x="1863438" y="3791118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176" name="Straight Arrow Connector 175"/>
                <p:cNvCxnSpPr/>
                <p:nvPr/>
              </p:nvCxnSpPr>
              <p:spPr>
                <a:xfrm flipV="1">
                  <a:off x="249568" y="3229953"/>
                  <a:ext cx="0" cy="1205652"/>
                </a:xfrm>
                <a:prstGeom prst="straightConnector1">
                  <a:avLst/>
                </a:prstGeom>
                <a:ln w="31750" cap="flat">
                  <a:solidFill>
                    <a:schemeClr val="accent3">
                      <a:alpha val="70000"/>
                    </a:schemeClr>
                  </a:solidFill>
                  <a:round/>
                  <a:tailEnd type="stealt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Arrow Connector 176"/>
                <p:cNvCxnSpPr/>
                <p:nvPr/>
              </p:nvCxnSpPr>
              <p:spPr>
                <a:xfrm>
                  <a:off x="244221" y="4424911"/>
                  <a:ext cx="2024158" cy="0"/>
                </a:xfrm>
                <a:prstGeom prst="straightConnector1">
                  <a:avLst/>
                </a:prstGeom>
                <a:ln w="31750" cap="flat">
                  <a:solidFill>
                    <a:schemeClr val="accent3">
                      <a:alpha val="70000"/>
                    </a:schemeClr>
                  </a:solidFill>
                  <a:round/>
                  <a:tailEnd type="stealt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4" name="TextBox 173"/>
              <p:cNvSpPr txBox="1"/>
              <p:nvPr/>
            </p:nvSpPr>
            <p:spPr>
              <a:xfrm>
                <a:off x="635017" y="5390888"/>
                <a:ext cx="5380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>
                    <a:solidFill>
                      <a:schemeClr val="accent3"/>
                    </a:solidFill>
                  </a:rPr>
                  <a:t>y</a:t>
                </a:r>
                <a:endParaRPr lang="en-US" i="1" smtClean="0">
                  <a:solidFill>
                    <a:schemeClr val="accent3"/>
                  </a:solidFill>
                </a:endParaRPr>
              </a:p>
            </p:txBody>
          </p:sp>
        </p:grpSp>
        <p:sp>
          <p:nvSpPr>
            <p:cNvPr id="197" name="TextBox 196"/>
            <p:cNvSpPr txBox="1"/>
            <p:nvPr/>
          </p:nvSpPr>
          <p:spPr>
            <a:xfrm>
              <a:off x="2589822" y="3014039"/>
              <a:ext cx="53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smtClean="0">
                  <a:solidFill>
                    <a:schemeClr val="accent3"/>
                  </a:solidFill>
                </a:rPr>
                <a:t>x</a:t>
              </a:r>
              <a:endParaRPr lang="en-US" i="1">
                <a:solidFill>
                  <a:schemeClr val="accent3"/>
                </a:solidFill>
              </a:endParaRPr>
            </a:p>
          </p:txBody>
        </p:sp>
      </p:grpSp>
      <p:sp>
        <p:nvSpPr>
          <p:cNvPr id="198" name="TextBox 197"/>
          <p:cNvSpPr txBox="1"/>
          <p:nvPr/>
        </p:nvSpPr>
        <p:spPr>
          <a:xfrm>
            <a:off x="584128" y="5892392"/>
            <a:ext cx="3461204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smtClean="0"/>
              <a:t>atlas::Grid grid;</a:t>
            </a:r>
          </a:p>
          <a:p>
            <a:r>
              <a:rPr lang="en-US" sz="2000" smtClean="0"/>
              <a:t>grid = atlas::Grid ( “O1280” ) </a:t>
            </a:r>
            <a:endParaRPr lang="en-US" sz="2000"/>
          </a:p>
        </p:txBody>
      </p:sp>
      <p:sp>
        <p:nvSpPr>
          <p:cNvPr id="199" name="TextBox 198"/>
          <p:cNvSpPr txBox="1"/>
          <p:nvPr/>
        </p:nvSpPr>
        <p:spPr>
          <a:xfrm>
            <a:off x="4270134" y="5892392"/>
            <a:ext cx="3392275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smtClean="0"/>
              <a:t>type(</a:t>
            </a:r>
            <a:r>
              <a:rPr lang="en-US" sz="2000" err="1" smtClean="0"/>
              <a:t>atlas_Grid</a:t>
            </a:r>
            <a:r>
              <a:rPr lang="en-US" sz="2000" smtClean="0"/>
              <a:t>) :: grid</a:t>
            </a:r>
          </a:p>
          <a:p>
            <a:r>
              <a:rPr lang="en-US" sz="2000" smtClean="0"/>
              <a:t>grid = </a:t>
            </a:r>
            <a:r>
              <a:rPr lang="en-US" sz="2000" err="1" smtClean="0"/>
              <a:t>atlas_Grid</a:t>
            </a:r>
            <a:r>
              <a:rPr lang="en-US" sz="2000" smtClean="0"/>
              <a:t>( “O1280” ) </a:t>
            </a:r>
            <a:endParaRPr lang="en-US" sz="2000"/>
          </a:p>
        </p:txBody>
      </p:sp>
      <p:sp>
        <p:nvSpPr>
          <p:cNvPr id="200" name="TextBox 199"/>
          <p:cNvSpPr txBox="1"/>
          <p:nvPr/>
        </p:nvSpPr>
        <p:spPr>
          <a:xfrm>
            <a:off x="448227" y="5185194"/>
            <a:ext cx="9199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smtClean="0">
                <a:solidFill>
                  <a:schemeClr val="tx2"/>
                </a:solidFill>
              </a:rPr>
              <a:t>Example </a:t>
            </a:r>
            <a:r>
              <a:rPr lang="en-US" u="sng">
                <a:solidFill>
                  <a:schemeClr val="tx2"/>
                </a:solidFill>
              </a:rPr>
              <a:t>c</a:t>
            </a:r>
            <a:r>
              <a:rPr lang="en-US" u="sng" smtClean="0">
                <a:solidFill>
                  <a:schemeClr val="tx2"/>
                </a:solidFill>
              </a:rPr>
              <a:t>reation of operational octahedral reduced Gaussian grid using unique identifier</a:t>
            </a:r>
            <a:endParaRPr lang="en-US" u="sng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3886" y="5547097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C++</a:t>
            </a:r>
            <a:endParaRPr lang="en-US"/>
          </a:p>
        </p:txBody>
      </p:sp>
      <p:sp>
        <p:nvSpPr>
          <p:cNvPr id="201" name="TextBox 200"/>
          <p:cNvSpPr txBox="1"/>
          <p:nvPr/>
        </p:nvSpPr>
        <p:spPr>
          <a:xfrm>
            <a:off x="4217817" y="5566302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Fortran</a:t>
            </a:r>
            <a:endParaRPr lang="en-US"/>
          </a:p>
        </p:txBody>
      </p:sp>
      <p:pic>
        <p:nvPicPr>
          <p:cNvPr id="202" name="O32_grid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56381" y1="36957" x2="56381" y2="3695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08153" y="4760847"/>
            <a:ext cx="2073609" cy="199233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061264773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7855" y="0"/>
            <a:ext cx="9623787" cy="679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5935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/>
          </p:cNvSpPr>
          <p:nvPr>
            <p:ph type="title"/>
          </p:nvPr>
        </p:nvSpPr>
        <p:spPr>
          <a:xfrm>
            <a:off x="351522" y="183931"/>
            <a:ext cx="10500165" cy="79621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rgbClr val="1F497D"/>
                </a:solidFill>
              </a:rPr>
              <a:t>A library of grid abstractions</a:t>
            </a:r>
            <a:endParaRPr dirty="0">
              <a:solidFill>
                <a:srgbClr val="1F497D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029971" y="754494"/>
            <a:ext cx="5687913" cy="2172068"/>
            <a:chOff x="449879" y="3850002"/>
            <a:chExt cx="7596841" cy="3025226"/>
          </a:xfrm>
        </p:grpSpPr>
        <p:pic>
          <p:nvPicPr>
            <p:cNvPr id="21" name="Picture 20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879" y="3850002"/>
              <a:ext cx="7596841" cy="3025226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3840480" y="4267200"/>
              <a:ext cx="1426464" cy="3413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535066" y="5681472"/>
              <a:ext cx="2134213" cy="390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863" y="782815"/>
            <a:ext cx="7196151" cy="364480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7746" y="217231"/>
            <a:ext cx="3149600" cy="812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2087" y="3016480"/>
            <a:ext cx="3149600" cy="635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6051" y="4558153"/>
            <a:ext cx="795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smtClean="0">
                <a:solidFill>
                  <a:schemeClr val="tx2"/>
                </a:solidFill>
              </a:rPr>
              <a:t>Iterating over all grid points, regardless of used projection, structure, domain</a:t>
            </a:r>
            <a:endParaRPr lang="en-US" u="sng">
              <a:solidFill>
                <a:schemeClr val="tx2"/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68353" y="5399214"/>
            <a:ext cx="4687920" cy="1077218"/>
          </a:xfrm>
          <a:prstGeom prst="rect">
            <a:avLst/>
          </a:prstGeom>
          <a:solidFill>
            <a:srgbClr val="EDECE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for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( </a:t>
            </a:r>
            <a:r>
              <a:rPr lang="en-US" sz="1600" dirty="0" err="1" smtClean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PointXY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p :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grid.xy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() ) {</a:t>
            </a:r>
          </a:p>
          <a:p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double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x =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p.x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();</a:t>
            </a:r>
          </a:p>
          <a:p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double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y =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p.y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();</a:t>
            </a:r>
          </a:p>
          <a:p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}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5413882" y="5382628"/>
            <a:ext cx="4687920" cy="1077218"/>
          </a:xfrm>
          <a:prstGeom prst="rect">
            <a:avLst/>
          </a:prstGeom>
          <a:solidFill>
            <a:srgbClr val="EDECE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for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( </a:t>
            </a:r>
            <a:r>
              <a:rPr lang="en-US" sz="1600" dirty="0" err="1" smtClean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PointLonLat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p :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grid.lonlat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() 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)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double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lon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=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p.lon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();</a:t>
            </a:r>
          </a:p>
          <a:p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   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double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lat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=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p.lat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();</a:t>
            </a:r>
            <a:endParaRPr lang="en-US" sz="1600" dirty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}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490655" y="5013296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Grid coordinates (</a:t>
            </a:r>
            <a:r>
              <a:rPr lang="en-US" err="1" smtClean="0"/>
              <a:t>x,y</a:t>
            </a:r>
            <a:r>
              <a:rPr lang="en-US" smtClean="0"/>
              <a:t>)</a:t>
            </a:r>
            <a:endParaRPr lang="en-US"/>
          </a:p>
        </p:txBody>
      </p:sp>
      <p:sp>
        <p:nvSpPr>
          <p:cNvPr id="133" name="TextBox 132"/>
          <p:cNvSpPr txBox="1"/>
          <p:nvPr/>
        </p:nvSpPr>
        <p:spPr>
          <a:xfrm>
            <a:off x="5325046" y="5011399"/>
            <a:ext cx="3467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Geographic coordinates (</a:t>
            </a:r>
            <a:r>
              <a:rPr lang="en-US" dirty="0" err="1" smtClean="0"/>
              <a:t>lon,lat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511054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7473" y="74159"/>
            <a:ext cx="6113535" cy="553983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213" y="74160"/>
            <a:ext cx="4811945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2225">
            <a:noFill/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{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"type" : "</a:t>
            </a:r>
            <a:r>
              <a:rPr lang="fr-FR" dirty="0" err="1" smtClean="0">
                <a:solidFill>
                  <a:schemeClr val="accent2"/>
                </a:solidFill>
                <a:latin typeface="Courier" charset="0"/>
                <a:ea typeface="Courier" charset="0"/>
                <a:cs typeface="Courier" charset="0"/>
              </a:rPr>
              <a:t>classic_gaussian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",</a:t>
            </a:r>
          </a:p>
          <a:p>
            <a:r>
              <a:rPr lang="fr-FR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"N" : 16 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"projection" : {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   "type" : "</a:t>
            </a:r>
            <a:r>
              <a:rPr lang="fr-FR" dirty="0" err="1" smtClean="0">
                <a:solidFill>
                  <a:schemeClr val="accent2"/>
                </a:solidFill>
                <a:latin typeface="Courier" charset="0"/>
                <a:ea typeface="Courier" charset="0"/>
                <a:cs typeface="Courier" charset="0"/>
              </a:rPr>
              <a:t>rotated_schmidt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",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   "</a:t>
            </a:r>
            <a:r>
              <a:rPr lang="fr-FR" dirty="0" err="1" smtClean="0">
                <a:latin typeface="Courier" charset="0"/>
                <a:ea typeface="Courier" charset="0"/>
                <a:cs typeface="Courier" charset="0"/>
              </a:rPr>
              <a:t>north_pole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"  : [3,47] 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   "</a:t>
            </a:r>
            <a:r>
              <a:rPr lang="fr-FR" dirty="0" err="1" smtClean="0">
                <a:latin typeface="Courier" charset="0"/>
                <a:ea typeface="Courier" charset="0"/>
                <a:cs typeface="Courier" charset="0"/>
              </a:rPr>
              <a:t>stretching_factor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" : 2 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}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}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766016" y="2892141"/>
            <a:ext cx="36054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>
                <a:ln w="0"/>
                <a:solidFill>
                  <a:schemeClr val="bg1"/>
                </a:solidFill>
                <a:effectLst>
                  <a:glow rad="393700">
                    <a:schemeClr val="accent1">
                      <a:alpha val="40000"/>
                    </a:schemeClr>
                  </a:glow>
                  <a:outerShdw dir="21540000" sx="38000" sy="38000" algn="tl" rotWithShape="0">
                    <a:schemeClr val="bg1">
                      <a:alpha val="0"/>
                    </a:schemeClr>
                  </a:outerShdw>
                </a:effectLst>
              </a:rPr>
              <a:t>ECEF (meters)</a:t>
            </a:r>
            <a:endParaRPr lang="en-US" sz="4000">
              <a:ln w="0"/>
              <a:solidFill>
                <a:schemeClr val="bg1"/>
              </a:solidFill>
              <a:effectLst>
                <a:glow rad="393700">
                  <a:schemeClr val="accent1">
                    <a:alpha val="40000"/>
                  </a:schemeClr>
                </a:glow>
                <a:outerShdw dir="21540000" sx="38000" sy="38000" algn="tl" rotWithShape="0">
                  <a:schemeClr val="bg1">
                    <a:alpha val="0"/>
                  </a:scheme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7"/>
          <a:stretch/>
        </p:blipFill>
        <p:spPr>
          <a:xfrm>
            <a:off x="278290" y="3320864"/>
            <a:ext cx="6547814" cy="334925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367995" y="4631455"/>
            <a:ext cx="30380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err="1" smtClean="0">
                <a:ln w="0"/>
                <a:solidFill>
                  <a:schemeClr val="bg1"/>
                </a:solidFill>
                <a:effectLst>
                  <a:glow rad="393700">
                    <a:schemeClr val="accent1">
                      <a:alpha val="40000"/>
                    </a:schemeClr>
                  </a:glow>
                  <a:outerShdw dir="21540000" sx="38000" sy="38000" algn="tl" rotWithShape="0">
                    <a:schemeClr val="bg1">
                      <a:alpha val="0"/>
                    </a:schemeClr>
                  </a:outerShdw>
                </a:effectLst>
              </a:rPr>
              <a:t>xy</a:t>
            </a:r>
            <a:r>
              <a:rPr lang="en-US" sz="4000" smtClean="0">
                <a:ln w="0"/>
                <a:solidFill>
                  <a:schemeClr val="bg1"/>
                </a:solidFill>
                <a:effectLst>
                  <a:glow rad="393700">
                    <a:schemeClr val="accent1">
                      <a:alpha val="40000"/>
                    </a:schemeClr>
                  </a:glow>
                  <a:outerShdw dir="21540000" sx="38000" sy="38000" algn="tl" rotWithShape="0">
                    <a:schemeClr val="bg1">
                      <a:alpha val="0"/>
                    </a:schemeClr>
                  </a:outerShdw>
                </a:effectLst>
              </a:rPr>
              <a:t> (degrees)</a:t>
            </a:r>
            <a:endParaRPr lang="en-US" sz="4000">
              <a:ln w="0"/>
              <a:solidFill>
                <a:schemeClr val="bg1"/>
              </a:solidFill>
              <a:effectLst>
                <a:glow rad="393700">
                  <a:schemeClr val="accent1">
                    <a:alpha val="40000"/>
                  </a:schemeClr>
                </a:glow>
                <a:outerShdw dir="21540000" sx="38000" sy="38000" algn="tl" rotWithShape="0">
                  <a:schemeClr val="bg1">
                    <a:alpha val="0"/>
                  </a:schemeClr>
                </a:outerShdw>
              </a:effectLst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6923401" y="1692576"/>
            <a:ext cx="2854411" cy="2014152"/>
          </a:xfrm>
          <a:custGeom>
            <a:avLst/>
            <a:gdLst>
              <a:gd name="connsiteX0" fmla="*/ 2854411 w 2854411"/>
              <a:gd name="connsiteY0" fmla="*/ 0 h 2014152"/>
              <a:gd name="connsiteX1" fmla="*/ 2335427 w 2854411"/>
              <a:gd name="connsiteY1" fmla="*/ 160638 h 2014152"/>
              <a:gd name="connsiteX2" fmla="*/ 1927654 w 2854411"/>
              <a:gd name="connsiteY2" fmla="*/ 296563 h 2014152"/>
              <a:gd name="connsiteX3" fmla="*/ 1470454 w 2854411"/>
              <a:gd name="connsiteY3" fmla="*/ 506628 h 2014152"/>
              <a:gd name="connsiteX4" fmla="*/ 1075038 w 2854411"/>
              <a:gd name="connsiteY4" fmla="*/ 766119 h 2014152"/>
              <a:gd name="connsiteX5" fmla="*/ 580768 w 2854411"/>
              <a:gd name="connsiteY5" fmla="*/ 1186249 h 2014152"/>
              <a:gd name="connsiteX6" fmla="*/ 234778 w 2854411"/>
              <a:gd name="connsiteY6" fmla="*/ 1594022 h 2014152"/>
              <a:gd name="connsiteX7" fmla="*/ 0 w 2854411"/>
              <a:gd name="connsiteY7" fmla="*/ 2014152 h 2014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411" h="2014152">
                <a:moveTo>
                  <a:pt x="2854411" y="0"/>
                </a:moveTo>
                <a:lnTo>
                  <a:pt x="2335427" y="160638"/>
                </a:lnTo>
                <a:cubicBezTo>
                  <a:pt x="2180968" y="210065"/>
                  <a:pt x="2071816" y="238898"/>
                  <a:pt x="1927654" y="296563"/>
                </a:cubicBezTo>
                <a:cubicBezTo>
                  <a:pt x="1783492" y="354228"/>
                  <a:pt x="1612557" y="428369"/>
                  <a:pt x="1470454" y="506628"/>
                </a:cubicBezTo>
                <a:cubicBezTo>
                  <a:pt x="1328351" y="584887"/>
                  <a:pt x="1223319" y="652849"/>
                  <a:pt x="1075038" y="766119"/>
                </a:cubicBezTo>
                <a:cubicBezTo>
                  <a:pt x="926757" y="879389"/>
                  <a:pt x="720811" y="1048265"/>
                  <a:pt x="580768" y="1186249"/>
                </a:cubicBezTo>
                <a:cubicBezTo>
                  <a:pt x="440725" y="1324233"/>
                  <a:pt x="331573" y="1456038"/>
                  <a:pt x="234778" y="1594022"/>
                </a:cubicBezTo>
                <a:cubicBezTo>
                  <a:pt x="137983" y="1732006"/>
                  <a:pt x="0" y="2014152"/>
                  <a:pt x="0" y="2014152"/>
                </a:cubicBezTo>
              </a:path>
            </a:pathLst>
          </a:custGeom>
          <a:noFill/>
          <a:ln w="34925">
            <a:solidFill>
              <a:srgbClr val="FF0000"/>
            </a:solidFill>
            <a:headEnd w="lg" len="lg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8840854">
            <a:off x="6610440" y="2488012"/>
            <a:ext cx="1571264" cy="461665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rgbClr val="FF0000"/>
                </a:solidFill>
                <a:effectLst>
                  <a:glow rad="1524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Stretching</a:t>
            </a:r>
            <a:endParaRPr lang="en-US" sz="2400">
              <a:solidFill>
                <a:srgbClr val="FF0000"/>
              </a:solidFill>
              <a:effectLst>
                <a:glow rad="1524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28511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440" y="-109451"/>
            <a:ext cx="6451743" cy="35817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213" y="74160"/>
            <a:ext cx="4148227" cy="369331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2225">
            <a:noFill/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{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"type" </a:t>
            </a:r>
            <a:r>
              <a:rPr lang="fr-FR" dirty="0">
                <a:latin typeface="Courier" charset="0"/>
                <a:ea typeface="Courier" charset="0"/>
                <a:cs typeface="Courier" charset="0"/>
              </a:rPr>
              <a:t>: "</a:t>
            </a:r>
            <a:r>
              <a:rPr lang="fr-FR" dirty="0" err="1" smtClean="0">
                <a:solidFill>
                  <a:schemeClr val="accent2"/>
                </a:solidFill>
                <a:latin typeface="Courier" charset="0"/>
                <a:ea typeface="Courier" charset="0"/>
                <a:cs typeface="Courier" charset="0"/>
              </a:rPr>
              <a:t>regional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", </a:t>
            </a:r>
          </a:p>
          <a:p>
            <a:r>
              <a:rPr lang="fr-FR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"</a:t>
            </a:r>
            <a:r>
              <a:rPr lang="fr-FR" dirty="0" err="1">
                <a:latin typeface="Courier" charset="0"/>
                <a:ea typeface="Courier" charset="0"/>
                <a:cs typeface="Courier" charset="0"/>
              </a:rPr>
              <a:t>nx</a:t>
            </a:r>
            <a:r>
              <a:rPr lang="fr-FR" dirty="0">
                <a:latin typeface="Courier" charset="0"/>
                <a:ea typeface="Courier" charset="0"/>
                <a:cs typeface="Courier" charset="0"/>
              </a:rPr>
              <a:t>" : 50, 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"dx" </a:t>
            </a:r>
            <a:r>
              <a:rPr lang="fr-FR" dirty="0">
                <a:latin typeface="Courier" charset="0"/>
                <a:ea typeface="Courier" charset="0"/>
                <a:cs typeface="Courier" charset="0"/>
              </a:rPr>
              <a:t>: 50000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,</a:t>
            </a:r>
          </a:p>
          <a:p>
            <a:r>
              <a:rPr lang="fr-FR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"</a:t>
            </a:r>
            <a:r>
              <a:rPr lang="fr-FR" dirty="0" err="1" smtClean="0">
                <a:latin typeface="Courier" charset="0"/>
                <a:ea typeface="Courier" charset="0"/>
                <a:cs typeface="Courier" charset="0"/>
              </a:rPr>
              <a:t>ny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" : 40,  </a:t>
            </a:r>
            <a:r>
              <a:rPr lang="fr-FR" dirty="0">
                <a:latin typeface="Courier" charset="0"/>
                <a:ea typeface="Courier" charset="0"/>
                <a:cs typeface="Courier" charset="0"/>
              </a:rPr>
              <a:t>"</a:t>
            </a:r>
            <a:r>
              <a:rPr lang="fr-FR" dirty="0" err="1">
                <a:latin typeface="Courier" charset="0"/>
                <a:ea typeface="Courier" charset="0"/>
                <a:cs typeface="Courier" charset="0"/>
              </a:rPr>
              <a:t>dy</a:t>
            </a:r>
            <a:r>
              <a:rPr lang="fr-FR" dirty="0">
                <a:latin typeface="Courier" charset="0"/>
                <a:ea typeface="Courier" charset="0"/>
                <a:cs typeface="Courier" charset="0"/>
              </a:rPr>
              <a:t>" : 50000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,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"</a:t>
            </a:r>
            <a:r>
              <a:rPr lang="fr-FR" dirty="0" err="1">
                <a:latin typeface="Courier" charset="0"/>
                <a:ea typeface="Courier" charset="0"/>
                <a:cs typeface="Courier" charset="0"/>
              </a:rPr>
              <a:t>lonlat</a:t>
            </a:r>
            <a:r>
              <a:rPr lang="fr-FR" dirty="0">
                <a:latin typeface="Courier" charset="0"/>
                <a:ea typeface="Courier" charset="0"/>
                <a:cs typeface="Courier" charset="0"/>
              </a:rPr>
              <a:t>(centre)" : [4,50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],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"</a:t>
            </a:r>
            <a:r>
              <a:rPr lang="fr-FR" dirty="0">
                <a:latin typeface="Courier" charset="0"/>
                <a:ea typeface="Courier" charset="0"/>
                <a:cs typeface="Courier" charset="0"/>
              </a:rPr>
              <a:t>projection" : 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{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   "</a:t>
            </a:r>
            <a:r>
              <a:rPr lang="fr-FR" dirty="0">
                <a:latin typeface="Courier" charset="0"/>
                <a:ea typeface="Courier" charset="0"/>
                <a:cs typeface="Courier" charset="0"/>
              </a:rPr>
              <a:t>type" : "</a:t>
            </a:r>
            <a:r>
              <a:rPr lang="fr-FR" dirty="0" err="1" smtClean="0">
                <a:solidFill>
                  <a:schemeClr val="accent2"/>
                </a:solidFill>
                <a:latin typeface="Courier" charset="0"/>
                <a:ea typeface="Courier" charset="0"/>
                <a:cs typeface="Courier" charset="0"/>
              </a:rPr>
              <a:t>lambert</a:t>
            </a:r>
            <a:r>
              <a:rPr lang="fr-FR" dirty="0" smtClean="0">
                <a:solidFill>
                  <a:schemeClr val="accent2"/>
                </a:solidFill>
                <a:latin typeface="Courier" charset="0"/>
                <a:ea typeface="Courier" charset="0"/>
                <a:cs typeface="Courier" charset="0"/>
              </a:rPr>
              <a:t>_</a:t>
            </a:r>
          </a:p>
          <a:p>
            <a:r>
              <a:rPr lang="fr-FR" dirty="0" smtClean="0">
                <a:solidFill>
                  <a:schemeClr val="accent2"/>
                </a:solidFill>
                <a:latin typeface="Courier" charset="0"/>
                <a:ea typeface="Courier" charset="0"/>
                <a:cs typeface="Courier" charset="0"/>
              </a:rPr>
              <a:t>            </a:t>
            </a:r>
            <a:r>
              <a:rPr lang="fr-FR" dirty="0" err="1" smtClean="0">
                <a:solidFill>
                  <a:schemeClr val="accent2"/>
                </a:solidFill>
                <a:latin typeface="Courier" charset="0"/>
                <a:ea typeface="Courier" charset="0"/>
                <a:cs typeface="Courier" charset="0"/>
              </a:rPr>
              <a:t>conformal_conic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",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/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   "latitude1</a:t>
            </a:r>
            <a:r>
              <a:rPr lang="fr-FR" dirty="0">
                <a:latin typeface="Courier" charset="0"/>
                <a:ea typeface="Courier" charset="0"/>
                <a:cs typeface="Courier" charset="0"/>
              </a:rPr>
              <a:t>"  : 50, 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/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   "</a:t>
            </a:r>
            <a:r>
              <a:rPr lang="fr-FR" dirty="0">
                <a:latin typeface="Courier" charset="0"/>
                <a:ea typeface="Courier" charset="0"/>
                <a:cs typeface="Courier" charset="0"/>
              </a:rPr>
              <a:t>longitude0" : 4 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/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}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}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423" y="3143629"/>
            <a:ext cx="5526323" cy="35548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9" t="6290" r="9648" b="12215"/>
          <a:stretch/>
        </p:blipFill>
        <p:spPr>
          <a:xfrm>
            <a:off x="6234592" y="3143629"/>
            <a:ext cx="4699591" cy="4082902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6443503" y="704694"/>
            <a:ext cx="38651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err="1" smtClean="0">
                <a:ln w="0"/>
                <a:solidFill>
                  <a:schemeClr val="bg1"/>
                </a:solidFill>
                <a:effectLst>
                  <a:glow rad="393700">
                    <a:schemeClr val="accent1">
                      <a:alpha val="40000"/>
                    </a:schemeClr>
                  </a:glow>
                  <a:outerShdw dir="21540000" sx="38000" sy="38000" algn="tl" rotWithShape="0">
                    <a:schemeClr val="bg1">
                      <a:alpha val="0"/>
                    </a:schemeClr>
                  </a:outerShdw>
                </a:effectLst>
              </a:rPr>
              <a:t>lonlat</a:t>
            </a:r>
            <a:r>
              <a:rPr lang="en-US" sz="4000" smtClean="0">
                <a:ln w="0"/>
                <a:solidFill>
                  <a:schemeClr val="bg1"/>
                </a:solidFill>
                <a:effectLst>
                  <a:glow rad="393700">
                    <a:schemeClr val="accent1">
                      <a:alpha val="40000"/>
                    </a:schemeClr>
                  </a:glow>
                  <a:outerShdw dir="21540000" sx="38000" sy="38000" algn="tl" rotWithShape="0">
                    <a:schemeClr val="bg1">
                      <a:alpha val="0"/>
                    </a:schemeClr>
                  </a:outerShdw>
                </a:effectLst>
              </a:rPr>
              <a:t> (degrees)</a:t>
            </a:r>
            <a:endParaRPr lang="en-US" sz="4000">
              <a:ln w="0"/>
              <a:solidFill>
                <a:schemeClr val="bg1"/>
              </a:solidFill>
              <a:effectLst>
                <a:glow rad="393700">
                  <a:schemeClr val="accent1">
                    <a:alpha val="40000"/>
                  </a:schemeClr>
                </a:glow>
                <a:outerShdw dir="21540000" sx="38000" sy="38000" algn="tl" rotWithShape="0">
                  <a:schemeClr val="bg1">
                    <a:alpha val="0"/>
                  </a:schemeClr>
                </a:outerShdw>
              </a:effectLst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952283" y="4995492"/>
            <a:ext cx="36054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>
                <a:ln w="0"/>
                <a:solidFill>
                  <a:schemeClr val="bg1"/>
                </a:solidFill>
                <a:effectLst>
                  <a:glow rad="393700">
                    <a:schemeClr val="accent1">
                      <a:alpha val="40000"/>
                    </a:schemeClr>
                  </a:glow>
                  <a:outerShdw dir="21540000" sx="38000" sy="38000" algn="tl" rotWithShape="0">
                    <a:schemeClr val="bg1">
                      <a:alpha val="0"/>
                    </a:schemeClr>
                  </a:outerShdw>
                </a:effectLst>
              </a:rPr>
              <a:t>ECEF (meters)</a:t>
            </a:r>
            <a:endParaRPr lang="en-US" sz="4000">
              <a:ln w="0"/>
              <a:solidFill>
                <a:schemeClr val="bg1"/>
              </a:solidFill>
              <a:effectLst>
                <a:glow rad="393700">
                  <a:schemeClr val="accent1">
                    <a:alpha val="40000"/>
                  </a:schemeClr>
                </a:glow>
                <a:outerShdw dir="21540000" sx="38000" sy="38000" algn="tl" rotWithShape="0">
                  <a:schemeClr val="bg1">
                    <a:alpha val="0"/>
                  </a:scheme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6077" y="4213184"/>
            <a:ext cx="27526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err="1" smtClean="0">
                <a:ln w="0"/>
                <a:solidFill>
                  <a:schemeClr val="bg1"/>
                </a:solidFill>
                <a:effectLst>
                  <a:glow rad="393700">
                    <a:schemeClr val="accent1">
                      <a:alpha val="40000"/>
                    </a:schemeClr>
                  </a:glow>
                  <a:outerShdw dir="21540000" sx="38000" sy="38000" algn="tl" rotWithShape="0">
                    <a:schemeClr val="bg1">
                      <a:alpha val="0"/>
                    </a:schemeClr>
                  </a:outerShdw>
                </a:effectLst>
              </a:rPr>
              <a:t>xy</a:t>
            </a:r>
            <a:r>
              <a:rPr lang="en-US" sz="4000" smtClean="0">
                <a:ln w="0"/>
                <a:solidFill>
                  <a:schemeClr val="bg1"/>
                </a:solidFill>
                <a:effectLst>
                  <a:glow rad="393700">
                    <a:schemeClr val="accent1">
                      <a:alpha val="40000"/>
                    </a:schemeClr>
                  </a:glow>
                  <a:outerShdw dir="21540000" sx="38000" sy="38000" algn="tl" rotWithShape="0">
                    <a:schemeClr val="bg1">
                      <a:alpha val="0"/>
                    </a:schemeClr>
                  </a:outerShdw>
                </a:effectLst>
              </a:rPr>
              <a:t> (meters)</a:t>
            </a:r>
            <a:endParaRPr lang="en-US" sz="4000">
              <a:ln w="0"/>
              <a:solidFill>
                <a:schemeClr val="bg1"/>
              </a:solidFill>
              <a:effectLst>
                <a:glow rad="393700">
                  <a:schemeClr val="accent1">
                    <a:alpha val="40000"/>
                  </a:schemeClr>
                </a:glow>
                <a:outerShdw dir="21540000" sx="38000" sy="38000" algn="tl" rotWithShape="0">
                  <a:schemeClr val="bg1">
                    <a:alpha val="0"/>
                  </a:schemeClr>
                </a:outerShdw>
              </a:effectLst>
            </a:endParaRPr>
          </a:p>
        </p:txBody>
      </p:sp>
      <p:sp>
        <p:nvSpPr>
          <p:cNvPr id="3" name="Oval 2"/>
          <p:cNvSpPr/>
          <p:nvPr/>
        </p:nvSpPr>
        <p:spPr>
          <a:xfrm>
            <a:off x="8218454" y="1418369"/>
            <a:ext cx="122663" cy="13164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792904" y="1467700"/>
            <a:ext cx="1040670" cy="461665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rgbClr val="FF0000"/>
                </a:solidFill>
                <a:effectLst>
                  <a:glow rad="1524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centre</a:t>
            </a:r>
            <a:endParaRPr lang="en-US" sz="2400">
              <a:solidFill>
                <a:srgbClr val="FF0000"/>
              </a:solidFill>
              <a:effectLst>
                <a:glow rad="1524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835973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160000" y="936000"/>
            <a:ext cx="9540164" cy="4986000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://download.ecmwf.int/test-data/atlas/docs/site/getting_started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  ( Temporary URL !!! 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26127" y="1330038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Easy instructions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400" y="1883749"/>
            <a:ext cx="10464800" cy="3251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136" y="5274300"/>
            <a:ext cx="10484063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663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856" y="936000"/>
            <a:ext cx="4649857" cy="5080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r="59899" b="15294"/>
          <a:stretch/>
        </p:blipFill>
        <p:spPr>
          <a:xfrm>
            <a:off x="352856" y="1355101"/>
            <a:ext cx="4649857" cy="4752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r="23137"/>
          <a:stretch/>
        </p:blipFill>
        <p:spPr>
          <a:xfrm>
            <a:off x="6094799" y="221235"/>
            <a:ext cx="5937873" cy="6449699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5195455" y="1115589"/>
            <a:ext cx="743192" cy="5469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2856" y="5145631"/>
            <a:ext cx="60928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6"/>
              </a:rPr>
              <a:t>http://download.ecmwf.int/test-data/atlas/docs/site/getting_started/installation/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968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894122" y="1079454"/>
            <a:ext cx="9135478" cy="4191630"/>
          </a:xfrm>
        </p:spPr>
        <p:txBody>
          <a:bodyPr/>
          <a:lstStyle/>
          <a:p>
            <a:r>
              <a:rPr lang="en-US" sz="1999" smtClean="0"/>
              <a:t>A new foundation built with </a:t>
            </a:r>
            <a:r>
              <a:rPr lang="en-US" sz="1999" smtClean="0">
                <a:solidFill>
                  <a:schemeClr val="accent3"/>
                </a:solidFill>
              </a:rPr>
              <a:t>future challenges </a:t>
            </a:r>
            <a:r>
              <a:rPr lang="en-US" sz="1999" smtClean="0"/>
              <a:t>for HPC in mind</a:t>
            </a:r>
          </a:p>
          <a:p>
            <a:r>
              <a:rPr lang="en-US" sz="1999" dirty="0" smtClean="0"/>
              <a:t>Modern </a:t>
            </a:r>
            <a:r>
              <a:rPr lang="en-US" sz="1999" dirty="0"/>
              <a:t>C++ library implementation with modern </a:t>
            </a:r>
            <a:br>
              <a:rPr lang="en-US" sz="1999" dirty="0"/>
            </a:br>
            <a:r>
              <a:rPr lang="en-US" sz="1999" dirty="0"/>
              <a:t>   Fortran 2008 (OOP) interfaces </a:t>
            </a:r>
            <a:r>
              <a:rPr lang="en-US" sz="1999" dirty="0">
                <a:sym typeface="Wingdings"/>
              </a:rPr>
              <a:t> integration in existing models</a:t>
            </a:r>
            <a:endParaRPr lang="en-US" sz="1999" dirty="0"/>
          </a:p>
          <a:p>
            <a:r>
              <a:rPr lang="en-US" sz="1999" dirty="0" smtClean="0"/>
              <a:t>Open-source (Apache 2.0),  </a:t>
            </a:r>
            <a:r>
              <a:rPr lang="en-US" sz="1999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http://</a:t>
            </a:r>
            <a:r>
              <a:rPr lang="en-US" sz="1999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github.com</a:t>
            </a:r>
            <a:r>
              <a:rPr lang="en-US" sz="1999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/</a:t>
            </a:r>
            <a:r>
              <a:rPr lang="en-US" sz="1999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ecmwf</a:t>
            </a:r>
            <a:r>
              <a:rPr lang="en-US" sz="1999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/atlas</a:t>
            </a:r>
            <a:endParaRPr lang="en-US" sz="1999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1999" dirty="0" smtClean="0"/>
              <a:t>Data structures to enable </a:t>
            </a:r>
            <a:r>
              <a:rPr lang="en-US" sz="1999" dirty="0">
                <a:solidFill>
                  <a:schemeClr val="accent3"/>
                </a:solidFill>
              </a:rPr>
              <a:t>new numerical </a:t>
            </a:r>
            <a:r>
              <a:rPr lang="en-US" sz="1999" dirty="0" smtClean="0">
                <a:solidFill>
                  <a:schemeClr val="accent3"/>
                </a:solidFill>
              </a:rPr>
              <a:t>algorithms</a:t>
            </a:r>
            <a:r>
              <a:rPr lang="en-US" sz="1999" dirty="0" smtClean="0"/>
              <a:t>,</a:t>
            </a:r>
            <a:br>
              <a:rPr lang="en-US" sz="1999" dirty="0" smtClean="0"/>
            </a:br>
            <a:r>
              <a:rPr lang="en-US" sz="1999" dirty="0" smtClean="0"/>
              <a:t>	e.g</a:t>
            </a:r>
            <a:r>
              <a:rPr lang="en-US" sz="1999" dirty="0"/>
              <a:t>. based on unstructured </a:t>
            </a:r>
            <a:r>
              <a:rPr lang="en-US" sz="1999" dirty="0" smtClean="0"/>
              <a:t>meshes</a:t>
            </a:r>
          </a:p>
          <a:p>
            <a:r>
              <a:rPr lang="en-US" sz="1999" dirty="0" smtClean="0"/>
              <a:t>Separation of concerns:</a:t>
            </a:r>
          </a:p>
          <a:p>
            <a:pPr lvl="1"/>
            <a:r>
              <a:rPr lang="en-US" sz="1800" dirty="0" err="1" smtClean="0"/>
              <a:t>Parallelisation</a:t>
            </a:r>
            <a:endParaRPr lang="en-US" sz="1800" dirty="0" smtClean="0"/>
          </a:p>
          <a:p>
            <a:pPr lvl="1"/>
            <a:r>
              <a:rPr lang="en-US" sz="1800" dirty="0" smtClean="0"/>
              <a:t>Accelerator-awareness (GPU/CPU/…)</a:t>
            </a:r>
          </a:p>
          <a:p>
            <a:r>
              <a:rPr lang="en-US" sz="1999" dirty="0" smtClean="0"/>
              <a:t>Readily available operators</a:t>
            </a:r>
          </a:p>
          <a:p>
            <a:pPr lvl="1"/>
            <a:r>
              <a:rPr lang="en-US" sz="1800" dirty="0"/>
              <a:t>R</a:t>
            </a:r>
            <a:r>
              <a:rPr lang="en-US" sz="1800" dirty="0" smtClean="0"/>
              <a:t>emapping and interpolation</a:t>
            </a:r>
          </a:p>
          <a:p>
            <a:pPr lvl="1"/>
            <a:r>
              <a:rPr lang="en-US" sz="1800" dirty="0" smtClean="0"/>
              <a:t>Gradient, divergence, </a:t>
            </a:r>
            <a:r>
              <a:rPr lang="en-US" sz="1800" dirty="0" err="1" smtClean="0"/>
              <a:t>laplacian</a:t>
            </a:r>
            <a:endParaRPr lang="en-US" sz="1800" dirty="0" smtClean="0"/>
          </a:p>
          <a:p>
            <a:pPr lvl="1"/>
            <a:r>
              <a:rPr lang="en-US" sz="1800" dirty="0" smtClean="0"/>
              <a:t>Spherical Harmonics transforms</a:t>
            </a:r>
          </a:p>
          <a:p>
            <a:r>
              <a:rPr lang="en-US" sz="1999" dirty="0" smtClean="0"/>
              <a:t>Support </a:t>
            </a:r>
            <a:r>
              <a:rPr lang="en-US" sz="1999" dirty="0"/>
              <a:t>structured and unstructured </a:t>
            </a:r>
            <a:r>
              <a:rPr lang="en-US" sz="1999" dirty="0" smtClean="0"/>
              <a:t>grids (</a:t>
            </a:r>
            <a:r>
              <a:rPr lang="en-US" sz="1999" b="1" dirty="0" smtClean="0"/>
              <a:t>globa</a:t>
            </a:r>
            <a:r>
              <a:rPr lang="en-US" sz="1999" dirty="0" smtClean="0"/>
              <a:t>l </a:t>
            </a:r>
            <a:r>
              <a:rPr lang="en-US" sz="1999" dirty="0"/>
              <a:t>as well as </a:t>
            </a:r>
            <a:r>
              <a:rPr lang="en-US" sz="1999" b="1" dirty="0" smtClean="0"/>
              <a:t>regional</a:t>
            </a:r>
            <a:r>
              <a:rPr lang="en-US" sz="1999" dirty="0" smtClean="0"/>
              <a:t>)</a:t>
            </a:r>
            <a:endParaRPr lang="en-US" sz="1999" dirty="0"/>
          </a:p>
          <a:p>
            <a:endParaRPr lang="en-US" sz="1999" dirty="0"/>
          </a:p>
        </p:txBody>
      </p:sp>
      <p:grpSp>
        <p:nvGrpSpPr>
          <p:cNvPr id="12" name="Group 125"/>
          <p:cNvGrpSpPr/>
          <p:nvPr/>
        </p:nvGrpSpPr>
        <p:grpSpPr>
          <a:xfrm>
            <a:off x="9367958" y="936103"/>
            <a:ext cx="2573560" cy="3421812"/>
            <a:chOff x="0" y="0"/>
            <a:chExt cx="6772834" cy="8940018"/>
          </a:xfrm>
        </p:grpSpPr>
        <p:pic>
          <p:nvPicPr>
            <p:cNvPr id="13" name="Atlas_statue-enhanced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/>
            <a:stretch>
              <a:fillRect/>
            </a:stretch>
          </p:blipFill>
          <p:spPr>
            <a:xfrm>
              <a:off x="139700" y="139700"/>
              <a:ext cx="6493435" cy="866061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772835" cy="8940019"/>
            </a:xfrm>
            <a:prstGeom prst="rect">
              <a:avLst/>
            </a:prstGeom>
            <a:effectLst/>
          </p:spPr>
        </p:pic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62000" y="360000"/>
            <a:ext cx="10864208" cy="494578"/>
          </a:xfrm>
        </p:spPr>
        <p:txBody>
          <a:bodyPr/>
          <a:lstStyle/>
          <a:p>
            <a:r>
              <a:rPr lang="en-US" dirty="0" smtClean="0"/>
              <a:t>Atlas, a library for NWP and climate modelling – </a:t>
            </a:r>
            <a:r>
              <a:rPr lang="en-US" sz="2399" i="1" dirty="0" err="1" smtClean="0"/>
              <a:t>Deconinck</a:t>
            </a:r>
            <a:r>
              <a:rPr lang="en-US" sz="2399" i="1" smtClean="0"/>
              <a:t> </a:t>
            </a:r>
            <a:r>
              <a:rPr lang="en-US" sz="2399" i="1"/>
              <a:t>et al. 2017, J-CPC</a:t>
            </a:r>
            <a:br>
              <a:rPr lang="en-US" sz="2399" i="1"/>
            </a:b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17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928" y="221235"/>
            <a:ext cx="7869600" cy="369332"/>
          </a:xfrm>
        </p:spPr>
        <p:txBody>
          <a:bodyPr/>
          <a:lstStyle/>
          <a:p>
            <a:r>
              <a:rPr lang="en-US" dirty="0" smtClean="0"/>
              <a:t>Grid information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79663" y="684042"/>
            <a:ext cx="7869601" cy="4986000"/>
          </a:xfrm>
        </p:spPr>
        <p:txBody>
          <a:bodyPr/>
          <a:lstStyle/>
          <a:p>
            <a:r>
              <a:rPr lang="en-US" dirty="0" smtClean="0"/>
              <a:t>Atlas contains a grid-information tool: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40928" y="1426464"/>
            <a:ext cx="38872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&lt;grid&gt; argument can be a simple name, e.g. “O1280” </a:t>
            </a:r>
          </a:p>
          <a:p>
            <a:endParaRPr lang="en-US" dirty="0"/>
          </a:p>
          <a:p>
            <a:r>
              <a:rPr lang="en-US" dirty="0" smtClean="0"/>
              <a:t>But it can also be a file-path containing a YAML or JSON grid specification.</a:t>
            </a:r>
          </a:p>
          <a:p>
            <a:r>
              <a:rPr lang="en-US" u="sng" dirty="0" smtClean="0"/>
              <a:t>Example</a:t>
            </a:r>
            <a:r>
              <a:rPr lang="en-US" dirty="0" smtClean="0"/>
              <a:t>:</a:t>
            </a:r>
          </a:p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171" y="3462528"/>
            <a:ext cx="3543541" cy="307638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5202" y="345426"/>
            <a:ext cx="6642100" cy="44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3732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928" y="221235"/>
            <a:ext cx="7869600" cy="369332"/>
          </a:xfrm>
        </p:spPr>
        <p:txBody>
          <a:bodyPr/>
          <a:lstStyle/>
          <a:p>
            <a:r>
              <a:rPr lang="en-US" dirty="0" smtClean="0"/>
              <a:t>Grid information tool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27231" y="800420"/>
            <a:ext cx="3887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get a full list of supported grids: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2474" y="99314"/>
            <a:ext cx="4360332" cy="663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9153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928" y="221235"/>
            <a:ext cx="7869600" cy="369332"/>
          </a:xfrm>
        </p:spPr>
        <p:txBody>
          <a:bodyPr/>
          <a:lstStyle/>
          <a:p>
            <a:r>
              <a:rPr lang="en-US" dirty="0" smtClean="0"/>
              <a:t>Mesh generation tool:  atlas-</a:t>
            </a:r>
            <a:r>
              <a:rPr lang="en-US" dirty="0" err="1" smtClean="0"/>
              <a:t>meshgen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27230" y="800420"/>
            <a:ext cx="112673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is helpful to visualize the grid by generating a mesh from it. The mesh format is </a:t>
            </a:r>
            <a:r>
              <a:rPr lang="en-US" dirty="0" err="1" smtClean="0">
                <a:solidFill>
                  <a:srgbClr val="FF0000"/>
                </a:solidFill>
              </a:rPr>
              <a:t>Gmsh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accepts exactly the same &lt;grid&gt; argument as previous tool “atlas-grids”.</a:t>
            </a:r>
          </a:p>
          <a:p>
            <a:r>
              <a:rPr lang="en-US" dirty="0" smtClean="0"/>
              <a:t>By default the mesh will be a horizontal XY domain. </a:t>
            </a:r>
          </a:p>
          <a:p>
            <a:r>
              <a:rPr lang="en-US" dirty="0" smtClean="0"/>
              <a:t>For grids without any projection, this corresponds to </a:t>
            </a:r>
            <a:r>
              <a:rPr lang="en-US" dirty="0" err="1" smtClean="0"/>
              <a:t>LonLat</a:t>
            </a:r>
            <a:r>
              <a:rPr lang="en-US" dirty="0" smtClean="0"/>
              <a:t>. </a:t>
            </a:r>
          </a:p>
          <a:p>
            <a:r>
              <a:rPr lang="en-US" dirty="0" smtClean="0"/>
              <a:t>For grids with projection you can visualize the actual </a:t>
            </a:r>
            <a:r>
              <a:rPr lang="en-US" dirty="0" err="1" smtClean="0"/>
              <a:t>LonLat</a:t>
            </a:r>
            <a:r>
              <a:rPr lang="en-US" dirty="0" smtClean="0"/>
              <a:t> by passing the argument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--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lonlat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smtClean="0"/>
              <a:t>.</a:t>
            </a:r>
          </a:p>
          <a:p>
            <a:r>
              <a:rPr lang="en-US" dirty="0" smtClean="0"/>
              <a:t>To visualize the mesh on a sphere, pass instead the argument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--3d</a:t>
            </a:r>
            <a:r>
              <a:rPr lang="en-US" dirty="0" smtClean="0"/>
              <a:t> 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38784" y="2926080"/>
            <a:ext cx="57887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atlas-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meshgen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grid-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config.yml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mesh-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xy.msh</a:t>
            </a:r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atlas-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meshgen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grid-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config.yml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mesh-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lonlat.msh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--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lonlat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atlas-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meshgen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grid-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config.yml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mesh-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xy.msh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--3d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40928" y="5195054"/>
            <a:ext cx="4955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Gmsh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can be downloaded at   </a:t>
            </a:r>
            <a:r>
              <a:rPr lang="en-US" dirty="0" smtClean="0">
                <a:hlinkClick r:id="rId3"/>
              </a:rPr>
              <a:t>http://gmsh.info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3759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>
            <a:spLocks noGrp="1"/>
          </p:cNvSpPr>
          <p:nvPr>
            <p:ph type="title"/>
          </p:nvPr>
        </p:nvSpPr>
        <p:spPr>
          <a:xfrm>
            <a:off x="844330" y="-65970"/>
            <a:ext cx="10500165" cy="1142703"/>
          </a:xfrm>
          <a:prstGeom prst="rect">
            <a:avLst/>
          </a:prstGeom>
        </p:spPr>
        <p:txBody>
          <a:bodyPr/>
          <a:lstStyle/>
          <a:p>
            <a:r>
              <a:t>Atlas architecture</a:t>
            </a:r>
          </a:p>
        </p:txBody>
      </p:sp>
      <p:pic>
        <p:nvPicPr>
          <p:cNvPr id="221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1009" y="4036336"/>
            <a:ext cx="5712391" cy="1133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759100" y="3604990"/>
            <a:ext cx="3194451" cy="1490977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97736" y="1123498"/>
            <a:ext cx="3717179" cy="89891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4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08775" y="921648"/>
            <a:ext cx="8020935" cy="2557075"/>
          </a:xfrm>
          <a:prstGeom prst="rect">
            <a:avLst/>
          </a:prstGeom>
          <a:ln w="12700">
            <a:miter lim="400000"/>
          </a:ln>
        </p:spPr>
      </p:pic>
      <p:sp>
        <p:nvSpPr>
          <p:cNvPr id="225" name="Shape 225"/>
          <p:cNvSpPr/>
          <p:nvPr/>
        </p:nvSpPr>
        <p:spPr>
          <a:xfrm>
            <a:off x="6310223" y="5222234"/>
            <a:ext cx="5764502" cy="1490096"/>
          </a:xfrm>
          <a:prstGeom prst="rect">
            <a:avLst/>
          </a:prstGeom>
          <a:solidFill>
            <a:srgbClr val="8769AC">
              <a:alpha val="15062"/>
            </a:srgbClr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25393" tIns="25393" rIns="25393" bIns="25393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226" name="Shape 226"/>
          <p:cNvSpPr/>
          <p:nvPr/>
        </p:nvSpPr>
        <p:spPr>
          <a:xfrm>
            <a:off x="453205" y="5222234"/>
            <a:ext cx="5411584" cy="1490096"/>
          </a:xfrm>
          <a:prstGeom prst="rect">
            <a:avLst/>
          </a:prstGeom>
          <a:solidFill>
            <a:schemeClr val="accent2">
              <a:hueOff val="-2473793"/>
              <a:satOff val="-50209"/>
              <a:lumOff val="23543"/>
              <a:alpha val="14149"/>
            </a:schemeClr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25393" tIns="25393" rIns="25393" bIns="25393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227" name="Shape 227"/>
          <p:cNvSpPr/>
          <p:nvPr/>
        </p:nvSpPr>
        <p:spPr>
          <a:xfrm>
            <a:off x="527872" y="5593186"/>
            <a:ext cx="4667930" cy="6668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MeshGenerator meshgen(“structured”);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Mesh mesh = meshgen.generate(grid);</a:t>
            </a:r>
          </a:p>
        </p:txBody>
      </p:sp>
      <p:sp>
        <p:nvSpPr>
          <p:cNvPr id="228" name="Shape 228"/>
          <p:cNvSpPr/>
          <p:nvPr/>
        </p:nvSpPr>
        <p:spPr>
          <a:xfrm>
            <a:off x="6421396" y="5285410"/>
            <a:ext cx="5565612" cy="128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type(atlas_MeshGenerator) :: meshgen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type(atlas_Mesh)          :: mesh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meshgen = atlas_MeshGenerator(“structured”)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mesh = meshgen%generate(grid)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95449" y="202263"/>
            <a:ext cx="10919466" cy="468926"/>
          </a:xfrm>
          <a:prstGeom prst="rect">
            <a:avLst/>
          </a:prstGeom>
        </p:spPr>
        <p:txBody>
          <a:bodyPr wrap="none" lIns="0" tIns="0" rIns="0" bIns="0" anchor="ctr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Mesh: connecting points (nodes) by edges and cells using connectivity tables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95449" y="3567410"/>
            <a:ext cx="3896780" cy="468926"/>
          </a:xfrm>
          <a:prstGeom prst="rect">
            <a:avLst/>
          </a:prstGeom>
        </p:spPr>
        <p:txBody>
          <a:bodyPr wrap="none" lIns="0" tIns="0" rIns="0" bIns="0" anchor="ctr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Mesh generation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29291" y="799820"/>
            <a:ext cx="3685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Support for </a:t>
            </a:r>
            <a:r>
              <a:rPr lang="en-US" smtClean="0"/>
              <a:t>multiple element types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55175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" grpId="0" animBg="1" advAuto="0"/>
      <p:bldP spid="222" grpId="0" animBg="1" advAuto="0"/>
      <p:bldP spid="225" grpId="0" animBg="1" advAuto="0"/>
      <p:bldP spid="226" grpId="0" animBg="1" advAuto="0"/>
      <p:bldP spid="227" grpId="0" animBg="1" advAuto="0"/>
      <p:bldP spid="228" grpId="0" animBg="1" advAuto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/>
          </p:cNvSpPr>
          <p:nvPr>
            <p:ph type="title"/>
          </p:nvPr>
        </p:nvSpPr>
        <p:spPr>
          <a:xfrm>
            <a:off x="473475" y="-65970"/>
            <a:ext cx="10500165" cy="1142703"/>
          </a:xfrm>
          <a:prstGeom prst="rect">
            <a:avLst/>
          </a:prstGeom>
        </p:spPr>
        <p:txBody>
          <a:bodyPr/>
          <a:lstStyle/>
          <a:p>
            <a:r>
              <a:rPr dirty="0">
                <a:solidFill>
                  <a:schemeClr val="tx2"/>
                </a:solidFill>
              </a:rPr>
              <a:t>Mesh data structure</a:t>
            </a:r>
          </a:p>
        </p:txBody>
      </p:sp>
      <p:sp>
        <p:nvSpPr>
          <p:cNvPr id="231" name="Shape 231"/>
          <p:cNvSpPr/>
          <p:nvPr/>
        </p:nvSpPr>
        <p:spPr>
          <a:xfrm>
            <a:off x="688642" y="4968298"/>
            <a:ext cx="2471816" cy="128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l"/>
            <a:r>
              <a:rPr sz="2000"/>
              <a:t>Mesh is composed of</a:t>
            </a:r>
          </a:p>
          <a:p>
            <a:pPr marL="305227" indent="-305227">
              <a:buSzPct val="75000"/>
              <a:buChar char="•"/>
            </a:pPr>
            <a:r>
              <a:rPr sz="2000"/>
              <a:t>Nodes</a:t>
            </a:r>
          </a:p>
          <a:p>
            <a:pPr marL="305227" indent="-305227">
              <a:buSzPct val="75000"/>
              <a:buChar char="•"/>
            </a:pPr>
            <a:r>
              <a:rPr sz="2000"/>
              <a:t>Cells</a:t>
            </a:r>
          </a:p>
          <a:p>
            <a:pPr marL="305227" indent="-305227">
              <a:buSzPct val="75000"/>
              <a:buChar char="•"/>
            </a:pPr>
            <a:r>
              <a:rPr sz="2000"/>
              <a:t>Edges</a:t>
            </a:r>
          </a:p>
        </p:txBody>
      </p:sp>
      <p:sp>
        <p:nvSpPr>
          <p:cNvPr id="232" name="Shape 232"/>
          <p:cNvSpPr/>
          <p:nvPr/>
        </p:nvSpPr>
        <p:spPr>
          <a:xfrm>
            <a:off x="655346" y="1173696"/>
            <a:ext cx="2374034" cy="359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r>
              <a:rPr sz="2000" dirty="0"/>
              <a:t>Simple hybrid mesh </a:t>
            </a:r>
          </a:p>
        </p:txBody>
      </p:sp>
      <p:sp>
        <p:nvSpPr>
          <p:cNvPr id="233" name="Shape 233"/>
          <p:cNvSpPr/>
          <p:nvPr/>
        </p:nvSpPr>
        <p:spPr>
          <a:xfrm>
            <a:off x="759307" y="1570306"/>
            <a:ext cx="2166285" cy="128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marL="305227" indent="-305227">
              <a:buSzPct val="75000"/>
              <a:buChar char="•"/>
              <a:defRPr sz="4000"/>
            </a:pPr>
            <a:r>
              <a:rPr sz="2000"/>
              <a:t>6 nodes</a:t>
            </a:r>
          </a:p>
          <a:p>
            <a:pPr marL="305227" indent="-305227">
              <a:buSzPct val="75000"/>
              <a:buChar char="•"/>
              <a:defRPr sz="4000"/>
            </a:pPr>
            <a:r>
              <a:rPr sz="2000"/>
              <a:t>3 cells</a:t>
            </a:r>
            <a:br>
              <a:rPr sz="2000"/>
            </a:br>
            <a:r>
              <a:rPr sz="2000"/>
              <a:t>(1 quad, 2 triag)</a:t>
            </a:r>
          </a:p>
          <a:p>
            <a:pPr marL="305227" indent="-305227">
              <a:buSzPct val="75000"/>
              <a:buChar char="•"/>
              <a:defRPr sz="4000"/>
            </a:pPr>
            <a:r>
              <a:rPr sz="2000"/>
              <a:t>8 edges</a:t>
            </a:r>
          </a:p>
        </p:txBody>
      </p:sp>
      <p:pic>
        <p:nvPicPr>
          <p:cNvPr id="234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70197" y="3783467"/>
            <a:ext cx="7888787" cy="2626317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Shape 235"/>
          <p:cNvSpPr/>
          <p:nvPr/>
        </p:nvSpPr>
        <p:spPr>
          <a:xfrm>
            <a:off x="4671644" y="1221056"/>
            <a:ext cx="1489176" cy="359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r>
              <a:rPr sz="2000" dirty="0"/>
              <a:t>Key features</a:t>
            </a:r>
          </a:p>
        </p:txBody>
      </p:sp>
      <p:sp>
        <p:nvSpPr>
          <p:cNvPr id="236" name="Shape 236"/>
          <p:cNvSpPr/>
          <p:nvPr/>
        </p:nvSpPr>
        <p:spPr>
          <a:xfrm>
            <a:off x="4708704" y="1683580"/>
            <a:ext cx="2910078" cy="6668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marL="305227" indent="-305227">
              <a:buSzPct val="75000"/>
              <a:buChar char="•"/>
              <a:defRPr sz="4000"/>
            </a:pPr>
            <a:r>
              <a:rPr sz="2000"/>
              <a:t>Multiple element types</a:t>
            </a:r>
          </a:p>
          <a:p>
            <a:pPr marL="305227" indent="-305227">
              <a:buSzPct val="75000"/>
              <a:buChar char="•"/>
              <a:defRPr sz="4000"/>
            </a:pPr>
            <a:r>
              <a:rPr sz="2000"/>
              <a:t>Parallel distributed</a:t>
            </a:r>
          </a:p>
        </p:txBody>
      </p:sp>
      <p:pic>
        <p:nvPicPr>
          <p:cNvPr id="237" name="O32_32parts.pdf"/>
          <p:cNvPicPr>
            <a:picLocks noChangeAspect="1"/>
          </p:cNvPicPr>
          <p:nvPr/>
        </p:nvPicPr>
        <p:blipFill>
          <a:blip r:embed="rId3">
            <a:alphaModFix amt="41843"/>
            <a:extLst/>
          </a:blip>
          <a:srcRect/>
          <a:stretch>
            <a:fillRect/>
          </a:stretch>
        </p:blipFill>
        <p:spPr>
          <a:xfrm>
            <a:off x="7350295" y="-4202901"/>
            <a:ext cx="9520768" cy="9178375"/>
          </a:xfrm>
          <a:prstGeom prst="rect">
            <a:avLst/>
          </a:prstGeom>
          <a:ln w="12700">
            <a:miter lim="400000"/>
          </a:ln>
        </p:spPr>
      </p:pic>
      <p:pic>
        <p:nvPicPr>
          <p:cNvPr id="238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97898" y="2957261"/>
            <a:ext cx="5934195" cy="172857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17001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/>
          </p:cNvSpPr>
          <p:nvPr>
            <p:ph type="title"/>
          </p:nvPr>
        </p:nvSpPr>
        <p:spPr>
          <a:xfrm>
            <a:off x="473475" y="-65970"/>
            <a:ext cx="10500165" cy="1142703"/>
          </a:xfrm>
          <a:prstGeom prst="rect">
            <a:avLst/>
          </a:prstGeom>
        </p:spPr>
        <p:txBody>
          <a:bodyPr/>
          <a:lstStyle/>
          <a:p>
            <a:r>
              <a:rPr sz="2800" dirty="0">
                <a:solidFill>
                  <a:schemeClr val="tx2"/>
                </a:solidFill>
              </a:rPr>
              <a:t>Mesh / Nodes</a:t>
            </a:r>
          </a:p>
        </p:txBody>
      </p:sp>
      <p:sp>
        <p:nvSpPr>
          <p:cNvPr id="241" name="Shape 241"/>
          <p:cNvSpPr/>
          <p:nvPr/>
        </p:nvSpPr>
        <p:spPr>
          <a:xfrm>
            <a:off x="304910" y="1429600"/>
            <a:ext cx="3480747" cy="16204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marL="305227" indent="-305227">
              <a:buSzPct val="75000"/>
              <a:buChar char="•"/>
              <a:defRPr sz="5100"/>
            </a:pPr>
            <a:r>
              <a:rPr sz="2549"/>
              <a:t>Coordinate field</a:t>
            </a:r>
            <a:br>
              <a:rPr sz="2549"/>
            </a:br>
            <a:r>
              <a:rPr sz="2549"/>
              <a:t>(longitude, latitude)</a:t>
            </a:r>
          </a:p>
          <a:p>
            <a:pPr marL="305227" indent="-305227">
              <a:buSzPct val="75000"/>
              <a:buChar char="•"/>
              <a:defRPr sz="5100"/>
            </a:pPr>
            <a:r>
              <a:rPr sz="2549"/>
              <a:t>Connectivity to cells</a:t>
            </a:r>
          </a:p>
          <a:p>
            <a:pPr marL="305227" indent="-305227">
              <a:buSzPct val="75000"/>
              <a:buChar char="•"/>
              <a:defRPr sz="5100"/>
            </a:pPr>
            <a:r>
              <a:rPr sz="2549"/>
              <a:t>Connectivity to edges</a:t>
            </a:r>
          </a:p>
        </p:txBody>
      </p:sp>
      <p:pic>
        <p:nvPicPr>
          <p:cNvPr id="242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7305" y="3117137"/>
            <a:ext cx="7033146" cy="32369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53" name="Picture 252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302708" y="2825740"/>
            <a:ext cx="291213" cy="955015"/>
          </a:xfrm>
          <a:prstGeom prst="rect">
            <a:avLst/>
          </a:prstGeom>
        </p:spPr>
      </p:pic>
      <p:pic>
        <p:nvPicPr>
          <p:cNvPr id="255" name="Picture 254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444877" y="1466601"/>
            <a:ext cx="3660657" cy="3165318"/>
          </a:xfrm>
          <a:prstGeom prst="rect">
            <a:avLst/>
          </a:prstGeom>
        </p:spPr>
      </p:pic>
      <p:sp>
        <p:nvSpPr>
          <p:cNvPr id="245" name="Shape 245"/>
          <p:cNvSpPr/>
          <p:nvPr/>
        </p:nvSpPr>
        <p:spPr>
          <a:xfrm>
            <a:off x="8004654" y="3538762"/>
            <a:ext cx="2329150" cy="4206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r>
              <a:rPr sz="2400" dirty="0"/>
              <a:t>contiguous array</a:t>
            </a:r>
          </a:p>
        </p:txBody>
      </p:sp>
      <p:sp>
        <p:nvSpPr>
          <p:cNvPr id="246" name="Shape 246"/>
          <p:cNvSpPr/>
          <p:nvPr/>
        </p:nvSpPr>
        <p:spPr>
          <a:xfrm>
            <a:off x="10604658" y="5001766"/>
            <a:ext cx="1051556" cy="4512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>
            <a:lvl1pPr>
              <a:defRPr sz="5200">
                <a:latin typeface="Inconsolata"/>
                <a:ea typeface="Inconsolata"/>
                <a:cs typeface="Inconsolata"/>
                <a:sym typeface="Inconsolata"/>
              </a:defRPr>
            </a:lvl1pPr>
          </a:lstStyle>
          <a:p>
            <a:r>
              <a:rPr sz="2599"/>
              <a:t>offset</a:t>
            </a:r>
          </a:p>
        </p:txBody>
      </p:sp>
      <p:sp>
        <p:nvSpPr>
          <p:cNvPr id="247" name="Shape 247"/>
          <p:cNvSpPr/>
          <p:nvPr/>
        </p:nvSpPr>
        <p:spPr>
          <a:xfrm>
            <a:off x="10604658" y="5529679"/>
            <a:ext cx="1051556" cy="4512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>
            <a:lvl1pPr>
              <a:defRPr sz="5200">
                <a:latin typeface="Inconsolata"/>
                <a:ea typeface="Inconsolata"/>
                <a:cs typeface="Inconsolata"/>
                <a:sym typeface="Inconsolata"/>
              </a:defRPr>
            </a:lvl1pPr>
          </a:lstStyle>
          <a:p>
            <a:r>
              <a:rPr sz="2599"/>
              <a:t>counts</a:t>
            </a:r>
          </a:p>
        </p:txBody>
      </p:sp>
      <p:pic>
        <p:nvPicPr>
          <p:cNvPr id="248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110788" y="122670"/>
            <a:ext cx="1946340" cy="3189979"/>
          </a:xfrm>
          <a:prstGeom prst="rect">
            <a:avLst/>
          </a:prstGeom>
          <a:ln w="12700">
            <a:miter lim="400000"/>
          </a:ln>
        </p:spPr>
      </p:pic>
      <p:pic>
        <p:nvPicPr>
          <p:cNvPr id="249" name="pasted-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987543" y="3973059"/>
            <a:ext cx="4144025" cy="2508677"/>
          </a:xfrm>
          <a:prstGeom prst="rect">
            <a:avLst/>
          </a:prstGeom>
          <a:ln w="12700">
            <a:miter lim="400000"/>
          </a:ln>
        </p:spPr>
      </p:pic>
      <p:pic>
        <p:nvPicPr>
          <p:cNvPr id="250" name="pasted-image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407828" y="888114"/>
            <a:ext cx="5695650" cy="1659091"/>
          </a:xfrm>
          <a:prstGeom prst="rect">
            <a:avLst/>
          </a:prstGeom>
          <a:ln w="12700">
            <a:miter lim="400000"/>
          </a:ln>
        </p:spPr>
      </p:pic>
      <p:sp>
        <p:nvSpPr>
          <p:cNvPr id="251" name="Shape 251"/>
          <p:cNvSpPr/>
          <p:nvPr/>
        </p:nvSpPr>
        <p:spPr>
          <a:xfrm>
            <a:off x="650537" y="5920591"/>
            <a:ext cx="763015" cy="9052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>
            <a:lvl1pPr>
              <a:defRPr sz="11100"/>
            </a:lvl1pPr>
          </a:lstStyle>
          <a:p>
            <a:r>
              <a:rPr sz="5549"/>
              <a:t>…</a:t>
            </a:r>
          </a:p>
        </p:txBody>
      </p:sp>
      <p:sp>
        <p:nvSpPr>
          <p:cNvPr id="252" name="Shape 252"/>
          <p:cNvSpPr/>
          <p:nvPr/>
        </p:nvSpPr>
        <p:spPr>
          <a:xfrm>
            <a:off x="4503189" y="5920591"/>
            <a:ext cx="763015" cy="9052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>
            <a:lvl1pPr>
              <a:defRPr sz="11100"/>
            </a:lvl1pPr>
          </a:lstStyle>
          <a:p>
            <a:r>
              <a:rPr sz="5549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73679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0051" y="4707493"/>
            <a:ext cx="2478001" cy="17030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59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34147" y="4233331"/>
            <a:ext cx="4317083" cy="2571065"/>
          </a:xfrm>
          <a:prstGeom prst="rect">
            <a:avLst/>
          </a:prstGeom>
          <a:ln w="12700">
            <a:miter lim="400000"/>
          </a:ln>
        </p:spPr>
      </p:pic>
      <p:sp>
        <p:nvSpPr>
          <p:cNvPr id="260" name="Shape 260"/>
          <p:cNvSpPr>
            <a:spLocks noGrp="1"/>
          </p:cNvSpPr>
          <p:nvPr>
            <p:ph type="title"/>
          </p:nvPr>
        </p:nvSpPr>
        <p:spPr>
          <a:xfrm>
            <a:off x="473475" y="-65970"/>
            <a:ext cx="10500165" cy="1142703"/>
          </a:xfrm>
          <a:prstGeom prst="rect">
            <a:avLst/>
          </a:prstGeom>
        </p:spPr>
        <p:txBody>
          <a:bodyPr/>
          <a:lstStyle/>
          <a:p>
            <a:r>
              <a:rPr sz="2800" dirty="0">
                <a:solidFill>
                  <a:schemeClr val="tx2"/>
                </a:solidFill>
              </a:rPr>
              <a:t>Mesh / Cells</a:t>
            </a:r>
          </a:p>
        </p:txBody>
      </p:sp>
      <p:grpSp>
        <p:nvGrpSpPr>
          <p:cNvPr id="263" name="Group 263"/>
          <p:cNvGrpSpPr/>
          <p:nvPr/>
        </p:nvGrpSpPr>
        <p:grpSpPr>
          <a:xfrm>
            <a:off x="8101498" y="881898"/>
            <a:ext cx="2284018" cy="900078"/>
            <a:chOff x="-429816" y="0"/>
            <a:chExt cx="4569223" cy="1800622"/>
          </a:xfrm>
        </p:grpSpPr>
        <p:sp>
          <p:nvSpPr>
            <p:cNvPr id="261" name="Shape 261"/>
            <p:cNvSpPr/>
            <p:nvPr/>
          </p:nvSpPr>
          <p:spPr>
            <a:xfrm>
              <a:off x="-429816" y="0"/>
              <a:ext cx="4569223" cy="1800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40" y="0"/>
                  </a:moveTo>
                  <a:cubicBezTo>
                    <a:pt x="2260" y="0"/>
                    <a:pt x="2032" y="579"/>
                    <a:pt x="2032" y="1290"/>
                  </a:cubicBezTo>
                  <a:lnTo>
                    <a:pt x="2032" y="8460"/>
                  </a:lnTo>
                  <a:lnTo>
                    <a:pt x="0" y="11036"/>
                  </a:lnTo>
                  <a:lnTo>
                    <a:pt x="2032" y="13611"/>
                  </a:lnTo>
                  <a:lnTo>
                    <a:pt x="2032" y="20315"/>
                  </a:lnTo>
                  <a:cubicBezTo>
                    <a:pt x="2032" y="21026"/>
                    <a:pt x="2260" y="21600"/>
                    <a:pt x="2540" y="21600"/>
                  </a:cubicBezTo>
                  <a:lnTo>
                    <a:pt x="21093" y="21600"/>
                  </a:lnTo>
                  <a:cubicBezTo>
                    <a:pt x="21374" y="21600"/>
                    <a:pt x="21600" y="21026"/>
                    <a:pt x="21600" y="20315"/>
                  </a:cubicBezTo>
                  <a:lnTo>
                    <a:pt x="21600" y="1290"/>
                  </a:lnTo>
                  <a:cubicBezTo>
                    <a:pt x="21600" y="579"/>
                    <a:pt x="21374" y="0"/>
                    <a:pt x="21093" y="0"/>
                  </a:cubicBezTo>
                  <a:lnTo>
                    <a:pt x="2540" y="0"/>
                  </a:lnTo>
                  <a:close/>
                </a:path>
              </a:pathLst>
            </a:cu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25393" tIns="25393" rIns="25393" bIns="25393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262" name="Shape 262"/>
            <p:cNvSpPr/>
            <p:nvPr/>
          </p:nvSpPr>
          <p:spPr>
            <a:xfrm>
              <a:off x="283105" y="167381"/>
              <a:ext cx="3021457" cy="1334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5393" tIns="25393" rIns="25393" bIns="25393" numCol="1" anchor="ctr">
              <a:spAutoFit/>
            </a:bodyPr>
            <a:lstStyle/>
            <a:p>
              <a:pPr marL="427318" indent="-427318">
                <a:buSzPct val="100000"/>
                <a:buAutoNum type="arabicPeriod"/>
                <a:defRPr>
                  <a:solidFill>
                    <a:srgbClr val="FFFFFF"/>
                  </a:solidFill>
                </a:defRPr>
              </a:pPr>
              <a:r>
                <a:rPr sz="2000"/>
                <a:t>all quads</a:t>
              </a:r>
            </a:p>
            <a:p>
              <a:pPr marL="427318" indent="-427318">
                <a:buSzPct val="100000"/>
                <a:buAutoNum type="arabicPeriod"/>
                <a:defRPr>
                  <a:solidFill>
                    <a:srgbClr val="FFFFFF"/>
                  </a:solidFill>
                </a:defRPr>
              </a:pPr>
              <a:r>
                <a:rPr sz="2000"/>
                <a:t>all triags</a:t>
              </a:r>
            </a:p>
          </p:txBody>
        </p:sp>
      </p:grpSp>
      <p:grpSp>
        <p:nvGrpSpPr>
          <p:cNvPr id="266" name="Group 266"/>
          <p:cNvGrpSpPr/>
          <p:nvPr/>
        </p:nvGrpSpPr>
        <p:grpSpPr>
          <a:xfrm>
            <a:off x="9494744" y="2248769"/>
            <a:ext cx="2637343" cy="975662"/>
            <a:chOff x="-551618" y="0"/>
            <a:chExt cx="5276058" cy="1951832"/>
          </a:xfrm>
        </p:grpSpPr>
        <p:sp>
          <p:nvSpPr>
            <p:cNvPr id="264" name="Shape 264"/>
            <p:cNvSpPr/>
            <p:nvPr/>
          </p:nvSpPr>
          <p:spPr>
            <a:xfrm>
              <a:off x="-551618" y="0"/>
              <a:ext cx="5276058" cy="19518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00" y="0"/>
                  </a:moveTo>
                  <a:cubicBezTo>
                    <a:pt x="21421" y="0"/>
                    <a:pt x="21600" y="484"/>
                    <a:pt x="21600" y="1080"/>
                  </a:cubicBezTo>
                  <a:lnTo>
                    <a:pt x="21600" y="20520"/>
                  </a:lnTo>
                  <a:cubicBezTo>
                    <a:pt x="21600" y="21116"/>
                    <a:pt x="21421" y="21600"/>
                    <a:pt x="21200" y="21600"/>
                  </a:cubicBezTo>
                  <a:lnTo>
                    <a:pt x="2658" y="21600"/>
                  </a:lnTo>
                  <a:cubicBezTo>
                    <a:pt x="2437" y="21600"/>
                    <a:pt x="2258" y="21116"/>
                    <a:pt x="2258" y="20520"/>
                  </a:cubicBezTo>
                  <a:lnTo>
                    <a:pt x="2258" y="9667"/>
                  </a:lnTo>
                  <a:lnTo>
                    <a:pt x="0" y="7506"/>
                  </a:lnTo>
                  <a:lnTo>
                    <a:pt x="2258" y="5349"/>
                  </a:lnTo>
                  <a:lnTo>
                    <a:pt x="2258" y="1080"/>
                  </a:lnTo>
                  <a:cubicBezTo>
                    <a:pt x="2258" y="484"/>
                    <a:pt x="2437" y="0"/>
                    <a:pt x="2658" y="0"/>
                  </a:cubicBezTo>
                  <a:lnTo>
                    <a:pt x="21200" y="0"/>
                  </a:lnTo>
                  <a:close/>
                </a:path>
              </a:pathLst>
            </a:cu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25393" tIns="25393" rIns="25393" bIns="25393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265" name="Shape 265"/>
            <p:cNvSpPr/>
            <p:nvPr/>
          </p:nvSpPr>
          <p:spPr>
            <a:xfrm>
              <a:off x="22013" y="214586"/>
              <a:ext cx="4496603" cy="15803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5393" tIns="25393" rIns="25393" bIns="25393" numCol="1" anchor="ctr">
              <a:spAutoFit/>
            </a:bodyPr>
            <a:lstStyle/>
            <a:p>
              <a:pPr marL="427318" indent="-427318">
                <a:buSzPct val="100000"/>
                <a:buAutoNum type="arabicPeriod"/>
                <a:defRPr sz="4800">
                  <a:solidFill>
                    <a:srgbClr val="FFFFFF"/>
                  </a:solidFill>
                </a:defRPr>
              </a:pPr>
              <a:r>
                <a:rPr sz="2400"/>
                <a:t>Quadrilateral</a:t>
              </a:r>
            </a:p>
            <a:p>
              <a:pPr marL="427318" indent="-427318">
                <a:buSzPct val="100000"/>
                <a:buAutoNum type="arabicPeriod"/>
                <a:defRPr sz="4800">
                  <a:solidFill>
                    <a:srgbClr val="FFFFFF"/>
                  </a:solidFill>
                </a:defRPr>
              </a:pPr>
              <a:r>
                <a:rPr sz="2400"/>
                <a:t>Triangle</a:t>
              </a:r>
            </a:p>
          </p:txBody>
        </p:sp>
      </p:grpSp>
      <p:pic>
        <p:nvPicPr>
          <p:cNvPr id="267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77703" y="976638"/>
            <a:ext cx="9168690" cy="217723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70" name="Group 270"/>
          <p:cNvGrpSpPr/>
          <p:nvPr/>
        </p:nvGrpSpPr>
        <p:grpSpPr>
          <a:xfrm>
            <a:off x="3077763" y="1426184"/>
            <a:ext cx="1565265" cy="431689"/>
            <a:chOff x="-439341" y="0"/>
            <a:chExt cx="3131345" cy="863600"/>
          </a:xfrm>
        </p:grpSpPr>
        <p:sp>
          <p:nvSpPr>
            <p:cNvPr id="268" name="Shape 268"/>
            <p:cNvSpPr/>
            <p:nvPr/>
          </p:nvSpPr>
          <p:spPr>
            <a:xfrm>
              <a:off x="-439341" y="0"/>
              <a:ext cx="3131345" cy="863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772" y="0"/>
                  </a:moveTo>
                  <a:cubicBezTo>
                    <a:pt x="3363" y="0"/>
                    <a:pt x="3031" y="1206"/>
                    <a:pt x="3031" y="2690"/>
                  </a:cubicBezTo>
                  <a:lnTo>
                    <a:pt x="3031" y="3673"/>
                  </a:lnTo>
                  <a:lnTo>
                    <a:pt x="0" y="7236"/>
                  </a:lnTo>
                  <a:lnTo>
                    <a:pt x="3031" y="10800"/>
                  </a:lnTo>
                  <a:lnTo>
                    <a:pt x="3031" y="18910"/>
                  </a:lnTo>
                  <a:cubicBezTo>
                    <a:pt x="3031" y="20394"/>
                    <a:pt x="3363" y="21600"/>
                    <a:pt x="3772" y="21600"/>
                  </a:cubicBezTo>
                  <a:lnTo>
                    <a:pt x="20861" y="21600"/>
                  </a:lnTo>
                  <a:cubicBezTo>
                    <a:pt x="21270" y="21600"/>
                    <a:pt x="21600" y="20394"/>
                    <a:pt x="21600" y="18910"/>
                  </a:cubicBezTo>
                  <a:lnTo>
                    <a:pt x="21600" y="2690"/>
                  </a:lnTo>
                  <a:cubicBezTo>
                    <a:pt x="21600" y="1206"/>
                    <a:pt x="21270" y="0"/>
                    <a:pt x="20861" y="0"/>
                  </a:cubicBezTo>
                  <a:lnTo>
                    <a:pt x="3772" y="0"/>
                  </a:lnTo>
                  <a:close/>
                </a:path>
              </a:pathLst>
            </a:cu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25393" tIns="25393" rIns="25393" bIns="25393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269" name="Shape 269"/>
            <p:cNvSpPr/>
            <p:nvPr/>
          </p:nvSpPr>
          <p:spPr>
            <a:xfrm>
              <a:off x="283105" y="72649"/>
              <a:ext cx="1789388" cy="7183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5393" tIns="25393" rIns="25393" bIns="25393" numCol="1" anchor="ctr">
              <a:spAutoFit/>
            </a:bodyPr>
            <a:lstStyle>
              <a:lvl1pPr algn="l">
                <a:defRPr>
                  <a:solidFill>
                    <a:srgbClr val="FFFFFF"/>
                  </a:solidFill>
                </a:defRPr>
              </a:lvl1pPr>
            </a:lstStyle>
            <a:p>
              <a:r>
                <a:rPr sz="2000"/>
                <a:t>all cells</a:t>
              </a:r>
            </a:p>
          </p:txBody>
        </p:sp>
      </p:grpSp>
      <p:grpSp>
        <p:nvGrpSpPr>
          <p:cNvPr id="276" name="Group 276"/>
          <p:cNvGrpSpPr/>
          <p:nvPr/>
        </p:nvGrpSpPr>
        <p:grpSpPr>
          <a:xfrm>
            <a:off x="7014048" y="121471"/>
            <a:ext cx="5047709" cy="3615003"/>
            <a:chOff x="0" y="72647"/>
            <a:chExt cx="10098046" cy="7231889"/>
          </a:xfrm>
        </p:grpSpPr>
        <p:pic>
          <p:nvPicPr>
            <p:cNvPr id="271" name="pasted-image.pdf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970805"/>
              <a:ext cx="10098046" cy="63337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2" name="Shape 272"/>
            <p:cNvSpPr/>
            <p:nvPr/>
          </p:nvSpPr>
          <p:spPr>
            <a:xfrm>
              <a:off x="3145995" y="3285239"/>
              <a:ext cx="2103659" cy="9027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5393" tIns="25393" rIns="25393" bIns="25393" numCol="1" anchor="ctr">
              <a:spAutoFit/>
            </a:bodyPr>
            <a:lstStyle>
              <a:lvl1pPr>
                <a:defRPr sz="5200">
                  <a:latin typeface="Inconsolata"/>
                  <a:ea typeface="Inconsolata"/>
                  <a:cs typeface="Inconsolata"/>
                  <a:sym typeface="Inconsolata"/>
                </a:defRPr>
              </a:lvl1pPr>
            </a:lstStyle>
            <a:p>
              <a:r>
                <a:rPr sz="2599"/>
                <a:t>offset</a:t>
              </a:r>
            </a:p>
          </p:txBody>
        </p:sp>
        <p:sp>
          <p:nvSpPr>
            <p:cNvPr id="273" name="Shape 273"/>
            <p:cNvSpPr/>
            <p:nvPr/>
          </p:nvSpPr>
          <p:spPr>
            <a:xfrm>
              <a:off x="3185883" y="4779977"/>
              <a:ext cx="1436636" cy="9027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5393" tIns="25393" rIns="25393" bIns="25393" numCol="1" anchor="ctr">
              <a:spAutoFit/>
            </a:bodyPr>
            <a:lstStyle>
              <a:lvl1pPr>
                <a:defRPr sz="5200">
                  <a:latin typeface="Inconsolata"/>
                  <a:ea typeface="Inconsolata"/>
                  <a:cs typeface="Inconsolata"/>
                  <a:sym typeface="Inconsolata"/>
                </a:defRPr>
              </a:lvl1pPr>
            </a:lstStyle>
            <a:p>
              <a:r>
                <a:rPr sz="2599"/>
                <a:t>rows</a:t>
              </a:r>
            </a:p>
          </p:txBody>
        </p:sp>
        <p:sp>
          <p:nvSpPr>
            <p:cNvPr id="274" name="Shape 274"/>
            <p:cNvSpPr/>
            <p:nvPr/>
          </p:nvSpPr>
          <p:spPr>
            <a:xfrm>
              <a:off x="3174434" y="6268654"/>
              <a:ext cx="2437170" cy="9027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5393" tIns="25393" rIns="25393" bIns="25393" numCol="1" anchor="ctr">
              <a:spAutoFit/>
            </a:bodyPr>
            <a:lstStyle>
              <a:lvl1pPr>
                <a:defRPr sz="5200">
                  <a:latin typeface="Inconsolata"/>
                  <a:ea typeface="Inconsolata"/>
                  <a:cs typeface="Inconsolata"/>
                  <a:sym typeface="Inconsolata"/>
                </a:defRPr>
              </a:lvl1pPr>
            </a:lstStyle>
            <a:p>
              <a:r>
                <a:rPr sz="2599"/>
                <a:t>columns</a:t>
              </a:r>
            </a:p>
          </p:txBody>
        </p:sp>
        <p:sp>
          <p:nvSpPr>
            <p:cNvPr id="275" name="Shape 275"/>
            <p:cNvSpPr/>
            <p:nvPr/>
          </p:nvSpPr>
          <p:spPr>
            <a:xfrm>
              <a:off x="5301120" y="72647"/>
              <a:ext cx="3893075" cy="7183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5393" tIns="25393" rIns="25393" bIns="25393" numCol="1" anchor="ctr">
              <a:spAutoFit/>
            </a:bodyPr>
            <a:lstStyle/>
            <a:p>
              <a:r>
                <a:rPr sz="2000" dirty="0"/>
                <a:t>contiguous array</a:t>
              </a:r>
            </a:p>
          </p:txBody>
        </p:sp>
      </p:grpSp>
      <p:grpSp>
        <p:nvGrpSpPr>
          <p:cNvPr id="279" name="Group 279"/>
          <p:cNvGrpSpPr/>
          <p:nvPr/>
        </p:nvGrpSpPr>
        <p:grpSpPr>
          <a:xfrm>
            <a:off x="313401" y="3130627"/>
            <a:ext cx="2760341" cy="940152"/>
            <a:chOff x="0" y="-127596"/>
            <a:chExt cx="5522119" cy="1880792"/>
          </a:xfrm>
        </p:grpSpPr>
        <p:sp>
          <p:nvSpPr>
            <p:cNvPr id="277" name="Shape 277"/>
            <p:cNvSpPr/>
            <p:nvPr/>
          </p:nvSpPr>
          <p:spPr>
            <a:xfrm>
              <a:off x="0" y="-127596"/>
              <a:ext cx="5522119" cy="1880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50" y="0"/>
                  </a:moveTo>
                  <a:lnTo>
                    <a:pt x="2392" y="2480"/>
                  </a:lnTo>
                  <a:lnTo>
                    <a:pt x="421" y="2480"/>
                  </a:lnTo>
                  <a:cubicBezTo>
                    <a:pt x="189" y="2480"/>
                    <a:pt x="0" y="3033"/>
                    <a:pt x="0" y="3715"/>
                  </a:cubicBezTo>
                  <a:lnTo>
                    <a:pt x="0" y="20369"/>
                  </a:lnTo>
                  <a:cubicBezTo>
                    <a:pt x="0" y="21051"/>
                    <a:pt x="189" y="21600"/>
                    <a:pt x="421" y="21600"/>
                  </a:cubicBezTo>
                  <a:lnTo>
                    <a:pt x="21181" y="21600"/>
                  </a:lnTo>
                  <a:cubicBezTo>
                    <a:pt x="21413" y="21600"/>
                    <a:pt x="21600" y="21051"/>
                    <a:pt x="21600" y="20369"/>
                  </a:cubicBezTo>
                  <a:lnTo>
                    <a:pt x="21600" y="3715"/>
                  </a:lnTo>
                  <a:cubicBezTo>
                    <a:pt x="21600" y="3033"/>
                    <a:pt x="21413" y="2480"/>
                    <a:pt x="21181" y="2480"/>
                  </a:cubicBezTo>
                  <a:lnTo>
                    <a:pt x="3507" y="2480"/>
                  </a:lnTo>
                  <a:lnTo>
                    <a:pt x="2950" y="0"/>
                  </a:lnTo>
                  <a:close/>
                </a:path>
              </a:pathLst>
            </a:cu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25393" tIns="25393" rIns="25393" bIns="25393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278" name="Shape 278"/>
            <p:cNvSpPr/>
            <p:nvPr/>
          </p:nvSpPr>
          <p:spPr>
            <a:xfrm>
              <a:off x="180419" y="145793"/>
              <a:ext cx="4095108" cy="13340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5393" tIns="25393" rIns="25393" bIns="25393" numCol="1" anchor="ctr">
              <a:spAutoFit/>
            </a:bodyPr>
            <a:lstStyle/>
            <a:p>
              <a:pPr algn="l">
                <a:defRPr>
                  <a:solidFill>
                    <a:srgbClr val="FFFFFF"/>
                  </a:solidFill>
                </a:defRPr>
              </a:pPr>
              <a:r>
                <a:rPr sz="2000" dirty="0"/>
                <a:t>node-connectivity</a:t>
              </a:r>
              <a:br>
                <a:rPr sz="2000" dirty="0"/>
              </a:br>
              <a:r>
                <a:rPr sz="2000" dirty="0"/>
                <a:t>for all cells</a:t>
              </a:r>
            </a:p>
          </p:txBody>
        </p:sp>
      </p:grpSp>
      <p:grpSp>
        <p:nvGrpSpPr>
          <p:cNvPr id="282" name="Group 282"/>
          <p:cNvGrpSpPr/>
          <p:nvPr/>
        </p:nvGrpSpPr>
        <p:grpSpPr>
          <a:xfrm>
            <a:off x="4101557" y="3130627"/>
            <a:ext cx="3059705" cy="940152"/>
            <a:chOff x="0" y="-127596"/>
            <a:chExt cx="6121004" cy="1880792"/>
          </a:xfrm>
        </p:grpSpPr>
        <p:sp>
          <p:nvSpPr>
            <p:cNvPr id="280" name="Shape 280"/>
            <p:cNvSpPr/>
            <p:nvPr/>
          </p:nvSpPr>
          <p:spPr>
            <a:xfrm>
              <a:off x="0" y="-127596"/>
              <a:ext cx="6121004" cy="1880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61" y="0"/>
                  </a:moveTo>
                  <a:lnTo>
                    <a:pt x="2158" y="2480"/>
                  </a:lnTo>
                  <a:lnTo>
                    <a:pt x="380" y="2480"/>
                  </a:lnTo>
                  <a:cubicBezTo>
                    <a:pt x="170" y="2480"/>
                    <a:pt x="0" y="3033"/>
                    <a:pt x="0" y="3715"/>
                  </a:cubicBezTo>
                  <a:lnTo>
                    <a:pt x="0" y="20369"/>
                  </a:lnTo>
                  <a:cubicBezTo>
                    <a:pt x="0" y="21051"/>
                    <a:pt x="170" y="21600"/>
                    <a:pt x="380" y="21600"/>
                  </a:cubicBezTo>
                  <a:lnTo>
                    <a:pt x="21220" y="21600"/>
                  </a:lnTo>
                  <a:cubicBezTo>
                    <a:pt x="21430" y="21600"/>
                    <a:pt x="21600" y="21051"/>
                    <a:pt x="21600" y="20369"/>
                  </a:cubicBezTo>
                  <a:lnTo>
                    <a:pt x="21600" y="3715"/>
                  </a:lnTo>
                  <a:cubicBezTo>
                    <a:pt x="21600" y="3033"/>
                    <a:pt x="21430" y="2480"/>
                    <a:pt x="21220" y="2480"/>
                  </a:cubicBezTo>
                  <a:lnTo>
                    <a:pt x="3164" y="2480"/>
                  </a:lnTo>
                  <a:lnTo>
                    <a:pt x="2661" y="0"/>
                  </a:lnTo>
                  <a:close/>
                </a:path>
              </a:pathLst>
            </a:cu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25393" tIns="25393" rIns="25393" bIns="25393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281" name="Shape 281"/>
            <p:cNvSpPr/>
            <p:nvPr/>
          </p:nvSpPr>
          <p:spPr>
            <a:xfrm>
              <a:off x="180419" y="145793"/>
              <a:ext cx="4576136" cy="13340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5393" tIns="25393" rIns="25393" bIns="25393" numCol="1" anchor="ctr">
              <a:spAutoFit/>
            </a:bodyPr>
            <a:lstStyle/>
            <a:p>
              <a:pPr algn="l">
                <a:defRPr>
                  <a:solidFill>
                    <a:srgbClr val="FFFFFF"/>
                  </a:solidFill>
                </a:defRPr>
              </a:pPr>
              <a:r>
                <a:rPr sz="2000"/>
                <a:t>node-connectivity</a:t>
              </a:r>
              <a:br>
                <a:rPr sz="2000"/>
              </a:br>
              <a:r>
                <a:rPr sz="2000"/>
                <a:t>only quads or triags</a:t>
              </a:r>
            </a:p>
          </p:txBody>
        </p:sp>
      </p:grpSp>
      <p:pic>
        <p:nvPicPr>
          <p:cNvPr id="286" name="Picture 285"/>
          <p:cNvPicPr>
            <a:picLocks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506930" y="816522"/>
            <a:ext cx="5307438" cy="3672923"/>
          </a:xfrm>
          <a:prstGeom prst="rect">
            <a:avLst/>
          </a:prstGeom>
        </p:spPr>
      </p:pic>
      <p:pic>
        <p:nvPicPr>
          <p:cNvPr id="284" name="pasted-image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277923" y="4903021"/>
            <a:ext cx="5695649" cy="165909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5" name="pasted-image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3524398" y="751602"/>
            <a:ext cx="7452320" cy="334399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86622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3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xit" presetSubtype="3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" presetClass="exit" presetSubtype="3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xit" presetSubtype="3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" presetClass="exit" presetSubtype="3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" presetClass="exit" presetSubtype="3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4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" grpId="0" animBg="1" advAuto="0"/>
      <p:bldP spid="263" grpId="0" animBg="1" advAuto="0"/>
      <p:bldP spid="263" grpId="1" animBg="1" advAuto="0"/>
      <p:bldP spid="266" grpId="0" animBg="1" advAuto="0"/>
      <p:bldP spid="266" grpId="1" animBg="1" advAuto="0"/>
      <p:bldP spid="267" grpId="0" animBg="1" advAuto="0"/>
      <p:bldP spid="267" grpId="1" animBg="1" advAuto="0"/>
      <p:bldP spid="270" grpId="0" animBg="1" advAuto="0"/>
      <p:bldP spid="270" grpId="1" animBg="1" advAuto="0"/>
      <p:bldP spid="276" grpId="0" animBg="1" advAuto="0"/>
      <p:bldP spid="279" grpId="0" animBg="1" advAuto="0"/>
      <p:bldP spid="279" grpId="1" animBg="1" advAuto="0"/>
      <p:bldP spid="282" grpId="0" animBg="1" advAuto="0"/>
      <p:bldP spid="282" grpId="1" animBg="1" advAuto="0"/>
      <p:bldP spid="286" grpId="0" animBg="1" advAuto="0"/>
      <p:bldP spid="285" grpId="0" animBg="1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93066" y="44569"/>
            <a:ext cx="3014134" cy="20720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Shape 289"/>
          <p:cNvSpPr/>
          <p:nvPr/>
        </p:nvSpPr>
        <p:spPr>
          <a:xfrm>
            <a:off x="298693" y="2419376"/>
            <a:ext cx="11521038" cy="3840840"/>
          </a:xfrm>
          <a:prstGeom prst="rect">
            <a:avLst/>
          </a:prstGeom>
          <a:solidFill>
            <a:schemeClr val="accent2">
              <a:hueOff val="-2473793"/>
              <a:satOff val="-50209"/>
              <a:lumOff val="23543"/>
              <a:alpha val="14149"/>
            </a:schemeClr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25393" tIns="25393" rIns="25393" bIns="25393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pic>
        <p:nvPicPr>
          <p:cNvPr id="290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00903" y="78435"/>
            <a:ext cx="8169106" cy="1939870"/>
          </a:xfrm>
          <a:prstGeom prst="rect">
            <a:avLst/>
          </a:prstGeom>
          <a:ln w="12700">
            <a:miter lim="400000"/>
          </a:ln>
        </p:spPr>
      </p:pic>
      <p:sp>
        <p:nvSpPr>
          <p:cNvPr id="291" name="Shape 291"/>
          <p:cNvSpPr/>
          <p:nvPr/>
        </p:nvSpPr>
        <p:spPr>
          <a:xfrm>
            <a:off x="371377" y="2367468"/>
            <a:ext cx="11406955" cy="39446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l">
              <a:defRPr sz="46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300" dirty="0">
                <a:solidFill>
                  <a:srgbClr val="E87B32"/>
                </a:solidFill>
              </a:rPr>
              <a:t>MultiBlockConnectivity</a:t>
            </a:r>
            <a:r>
              <a:rPr sz="2300" dirty="0"/>
              <a:t>&amp; node_connectivity = mesh.</a:t>
            </a:r>
            <a:r>
              <a:rPr sz="2300" dirty="0">
                <a:solidFill>
                  <a:srgbClr val="328EB9"/>
                </a:solidFill>
              </a:rPr>
              <a:t>cells()</a:t>
            </a:r>
            <a:r>
              <a:rPr sz="2300" dirty="0"/>
              <a:t>.</a:t>
            </a:r>
            <a:r>
              <a:rPr sz="2300" dirty="0">
                <a:solidFill>
                  <a:srgbClr val="328EB9"/>
                </a:solidFill>
              </a:rPr>
              <a:t>node_connectivity()</a:t>
            </a:r>
            <a:r>
              <a:rPr sz="2300" dirty="0"/>
              <a:t>;</a:t>
            </a:r>
          </a:p>
          <a:p>
            <a:pPr algn="l">
              <a:defRPr sz="4600">
                <a:latin typeface="Inconsolata"/>
                <a:ea typeface="Inconsolata"/>
                <a:cs typeface="Inconsolata"/>
                <a:sym typeface="Inconsolata"/>
              </a:defRPr>
            </a:pPr>
            <a:endParaRPr sz="2300" dirty="0"/>
          </a:p>
          <a:p>
            <a:pPr algn="l">
              <a:defRPr sz="4600" u="sng">
                <a:solidFill>
                  <a:srgbClr val="E93C1A"/>
                </a:solidFill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300" dirty="0"/>
              <a:t>// Loop over ALL elements</a:t>
            </a:r>
          </a:p>
          <a:p>
            <a:pPr algn="l">
              <a:defRPr sz="46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300" dirty="0">
                <a:solidFill>
                  <a:srgbClr val="2537E7"/>
                </a:solidFill>
              </a:rPr>
              <a:t>for</a:t>
            </a:r>
            <a:r>
              <a:rPr sz="2300" dirty="0"/>
              <a:t>( </a:t>
            </a:r>
            <a:r>
              <a:rPr sz="2300" dirty="0">
                <a:solidFill>
                  <a:srgbClr val="E87B32"/>
                </a:solidFill>
              </a:rPr>
              <a:t>size_t</a:t>
            </a:r>
            <a:r>
              <a:rPr sz="2300" dirty="0"/>
              <a:t> jelem=0; jelem&lt;mesh.</a:t>
            </a:r>
            <a:r>
              <a:rPr sz="2300" dirty="0">
                <a:solidFill>
                  <a:srgbClr val="328EB9"/>
                </a:solidFill>
              </a:rPr>
              <a:t>cells()</a:t>
            </a:r>
            <a:r>
              <a:rPr sz="2300" dirty="0"/>
              <a:t>.</a:t>
            </a:r>
            <a:r>
              <a:rPr sz="2300" dirty="0">
                <a:solidFill>
                  <a:srgbClr val="328EB9"/>
                </a:solidFill>
              </a:rPr>
              <a:t>size()</a:t>
            </a:r>
            <a:r>
              <a:rPr sz="2300" dirty="0"/>
              <a:t>; ++jelem ) {</a:t>
            </a:r>
          </a:p>
          <a:p>
            <a:pPr algn="l">
              <a:defRPr sz="46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300" dirty="0"/>
              <a:t>        </a:t>
            </a:r>
          </a:p>
          <a:p>
            <a:pPr algn="l">
              <a:defRPr sz="4600">
                <a:solidFill>
                  <a:srgbClr val="E93C1A"/>
                </a:solidFill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300" dirty="0"/>
              <a:t>    </a:t>
            </a:r>
            <a:r>
              <a:rPr sz="2300" u="sng" dirty="0"/>
              <a:t>// Compute average over cell</a:t>
            </a:r>
          </a:p>
          <a:p>
            <a:pPr algn="l">
              <a:defRPr sz="46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300" dirty="0"/>
              <a:t>    </a:t>
            </a:r>
            <a:r>
              <a:rPr sz="2300" dirty="0">
                <a:solidFill>
                  <a:srgbClr val="E87B32"/>
                </a:solidFill>
              </a:rPr>
              <a:t>double</a:t>
            </a:r>
            <a:r>
              <a:rPr sz="2300" dirty="0"/>
              <a:t> cell_average = 0;</a:t>
            </a:r>
          </a:p>
          <a:p>
            <a:pPr algn="l">
              <a:defRPr sz="46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300" dirty="0"/>
              <a:t>    </a:t>
            </a:r>
            <a:r>
              <a:rPr sz="2300" dirty="0">
                <a:solidFill>
                  <a:srgbClr val="2537E7"/>
                </a:solidFill>
              </a:rPr>
              <a:t>for</a:t>
            </a:r>
            <a:r>
              <a:rPr sz="2300" dirty="0"/>
              <a:t>( </a:t>
            </a:r>
            <a:r>
              <a:rPr sz="2300" dirty="0">
                <a:solidFill>
                  <a:srgbClr val="E87B32"/>
                </a:solidFill>
              </a:rPr>
              <a:t>size_t</a:t>
            </a:r>
            <a:r>
              <a:rPr sz="2300" dirty="0"/>
              <a:t> jnode=0; jnode&lt;mesh.</a:t>
            </a:r>
            <a:r>
              <a:rPr sz="2300" dirty="0">
                <a:solidFill>
                  <a:srgbClr val="328EB9"/>
                </a:solidFill>
              </a:rPr>
              <a:t>cells().nb_nodes(</a:t>
            </a:r>
            <a:r>
              <a:rPr sz="2300" dirty="0"/>
              <a:t>jelem</a:t>
            </a:r>
            <a:r>
              <a:rPr sz="2300" dirty="0">
                <a:solidFill>
                  <a:srgbClr val="328EB9"/>
                </a:solidFill>
              </a:rPr>
              <a:t>)</a:t>
            </a:r>
            <a:r>
              <a:rPr sz="2300" dirty="0"/>
              <a:t>;  </a:t>
            </a:r>
          </a:p>
          <a:p>
            <a:pPr algn="l">
              <a:defRPr sz="46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300" dirty="0"/>
              <a:t>        cell_average += field( node_connectivity(jelem,jnode) );</a:t>
            </a:r>
          </a:p>
          <a:p>
            <a:pPr algn="l">
              <a:defRPr sz="46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300" dirty="0"/>
              <a:t>    cell_average /= </a:t>
            </a:r>
            <a:r>
              <a:rPr sz="2300" dirty="0">
                <a:solidFill>
                  <a:srgbClr val="E87B32"/>
                </a:solidFill>
              </a:rPr>
              <a:t>double</a:t>
            </a:r>
            <a:r>
              <a:rPr sz="2300" dirty="0"/>
              <a:t>(mesh.</a:t>
            </a:r>
            <a:r>
              <a:rPr sz="2300" dirty="0">
                <a:solidFill>
                  <a:srgbClr val="328EB9"/>
                </a:solidFill>
              </a:rPr>
              <a:t>cells()</a:t>
            </a:r>
            <a:r>
              <a:rPr sz="2300" dirty="0"/>
              <a:t>.</a:t>
            </a:r>
            <a:r>
              <a:rPr sz="2300" dirty="0">
                <a:solidFill>
                  <a:srgbClr val="328EB9"/>
                </a:solidFill>
              </a:rPr>
              <a:t>nb_nodes(</a:t>
            </a:r>
            <a:r>
              <a:rPr sz="2300" dirty="0"/>
              <a:t>jelem</a:t>
            </a:r>
            <a:r>
              <a:rPr sz="2300" dirty="0">
                <a:solidFill>
                  <a:srgbClr val="328EB9"/>
                </a:solidFill>
              </a:rPr>
              <a:t>)</a:t>
            </a:r>
            <a:r>
              <a:rPr sz="2300" dirty="0"/>
              <a:t>);</a:t>
            </a:r>
          </a:p>
          <a:p>
            <a:pPr algn="l">
              <a:defRPr sz="46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300" dirty="0"/>
              <a:t>}</a:t>
            </a:r>
          </a:p>
        </p:txBody>
      </p:sp>
      <p:sp>
        <p:nvSpPr>
          <p:cNvPr id="292" name="Shape 292"/>
          <p:cNvSpPr>
            <a:spLocks noGrp="1"/>
          </p:cNvSpPr>
          <p:nvPr>
            <p:ph type="title"/>
          </p:nvPr>
        </p:nvSpPr>
        <p:spPr>
          <a:xfrm>
            <a:off x="346562" y="139799"/>
            <a:ext cx="3654341" cy="1374739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309501">
              <a:defRPr sz="8700"/>
            </a:pPr>
            <a:r>
              <a:rPr sz="2800" dirty="0">
                <a:solidFill>
                  <a:schemeClr val="tx2"/>
                </a:solidFill>
              </a:rPr>
              <a:t>Example </a:t>
            </a:r>
            <a:r>
              <a:rPr lang="en-US" sz="2800" dirty="0" smtClean="0">
                <a:solidFill>
                  <a:schemeClr val="tx2"/>
                </a:solidFill>
              </a:rPr>
              <a:t>"</a:t>
            </a:r>
            <a:r>
              <a:rPr sz="2800" dirty="0" smtClean="0">
                <a:solidFill>
                  <a:schemeClr val="tx2"/>
                </a:solidFill>
              </a:rPr>
              <a:t>for</a:t>
            </a:r>
            <a:r>
              <a:rPr lang="en-US" sz="2800" dirty="0" smtClean="0">
                <a:solidFill>
                  <a:schemeClr val="tx2"/>
                </a:solidFill>
              </a:rPr>
              <a:t>"</a:t>
            </a:r>
            <a:r>
              <a:rPr sz="2800" dirty="0">
                <a:solidFill>
                  <a:schemeClr val="tx2"/>
                </a:solidFill>
              </a:rPr>
              <a:t/>
            </a:r>
            <a:br>
              <a:rPr sz="2800" dirty="0">
                <a:solidFill>
                  <a:schemeClr val="tx2"/>
                </a:solidFill>
              </a:rPr>
            </a:br>
            <a:r>
              <a:rPr lang="en-US" sz="2800" dirty="0" smtClean="0">
                <a:solidFill>
                  <a:schemeClr val="tx2"/>
                </a:solidFill>
              </a:rPr>
              <a:t>over </a:t>
            </a:r>
            <a:r>
              <a:rPr sz="2800" dirty="0" smtClean="0">
                <a:solidFill>
                  <a:schemeClr val="tx2"/>
                </a:solidFill>
              </a:rPr>
              <a:t>all </a:t>
            </a:r>
            <a:r>
              <a:rPr sz="2800" dirty="0">
                <a:solidFill>
                  <a:schemeClr val="tx2"/>
                </a:solidFill>
              </a:rPr>
              <a:t>elements</a:t>
            </a:r>
          </a:p>
        </p:txBody>
      </p:sp>
    </p:spTree>
    <p:extLst>
      <p:ext uri="{BB962C8B-B14F-4D97-AF65-F5344CB8AC3E}">
        <p14:creationId xmlns:p14="http://schemas.microsoft.com/office/powerpoint/2010/main" val="14373374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247465" y="0"/>
            <a:ext cx="4921425" cy="21166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Shape 294"/>
          <p:cNvSpPr/>
          <p:nvPr/>
        </p:nvSpPr>
        <p:spPr>
          <a:xfrm>
            <a:off x="374873" y="2017810"/>
            <a:ext cx="10882007" cy="4765379"/>
          </a:xfrm>
          <a:prstGeom prst="rect">
            <a:avLst/>
          </a:prstGeom>
          <a:solidFill>
            <a:schemeClr val="accent2">
              <a:hueOff val="-2473793"/>
              <a:satOff val="-50209"/>
              <a:lumOff val="23543"/>
              <a:alpha val="14149"/>
            </a:schemeClr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25393" tIns="25393" rIns="25393" bIns="25393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pic>
        <p:nvPicPr>
          <p:cNvPr id="295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00903" y="78435"/>
            <a:ext cx="8169106" cy="1939870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Shape 296"/>
          <p:cNvSpPr/>
          <p:nvPr/>
        </p:nvSpPr>
        <p:spPr>
          <a:xfrm>
            <a:off x="507951" y="2054312"/>
            <a:ext cx="8822914" cy="47294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l">
              <a:defRPr sz="4600">
                <a:solidFill>
                  <a:srgbClr val="E93C1A"/>
                </a:solidFill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900" u="sng" dirty="0"/>
              <a:t>// Loop over element types</a:t>
            </a:r>
          </a:p>
          <a:p>
            <a:pPr algn="l">
              <a:defRPr sz="46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900" dirty="0">
                <a:solidFill>
                  <a:srgbClr val="2537E7"/>
                </a:solidFill>
              </a:rPr>
              <a:t>for</a:t>
            </a:r>
            <a:r>
              <a:rPr sz="1900" dirty="0"/>
              <a:t>( </a:t>
            </a:r>
            <a:r>
              <a:rPr sz="1900" dirty="0">
                <a:solidFill>
                  <a:srgbClr val="FFA66C"/>
                </a:solidFill>
              </a:rPr>
              <a:t>size_t</a:t>
            </a:r>
            <a:r>
              <a:rPr sz="1900" dirty="0"/>
              <a:t> jtype=0; jtype&lt;mesh.</a:t>
            </a:r>
            <a:r>
              <a:rPr sz="1900" dirty="0">
                <a:solidFill>
                  <a:srgbClr val="328EB9"/>
                </a:solidFill>
              </a:rPr>
              <a:t>cells().nb_types()</a:t>
            </a:r>
            <a:r>
              <a:rPr sz="1900" dirty="0"/>
              <a:t>; ++jtype ) {</a:t>
            </a:r>
          </a:p>
          <a:p>
            <a:pPr algn="l">
              <a:defRPr sz="4600">
                <a:latin typeface="Inconsolata"/>
                <a:ea typeface="Inconsolata"/>
                <a:cs typeface="Inconsolata"/>
                <a:sym typeface="Inconsolata"/>
              </a:defRPr>
            </a:pPr>
            <a:endParaRPr sz="1900" dirty="0"/>
          </a:p>
          <a:p>
            <a:pPr algn="l">
              <a:defRPr sz="46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900" dirty="0"/>
              <a:t>    </a:t>
            </a:r>
            <a:r>
              <a:rPr sz="1900" dirty="0">
                <a:solidFill>
                  <a:srgbClr val="E87B32"/>
                </a:solidFill>
              </a:rPr>
              <a:t>Elements</a:t>
            </a:r>
            <a:r>
              <a:rPr sz="1900" dirty="0"/>
              <a:t>&amp; elements = mesh.</a:t>
            </a:r>
            <a:r>
              <a:rPr sz="1900" dirty="0">
                <a:solidFill>
                  <a:srgbClr val="328EB9"/>
                </a:solidFill>
              </a:rPr>
              <a:t>cells().elements(</a:t>
            </a:r>
            <a:r>
              <a:rPr sz="1900" dirty="0"/>
              <a:t>jtype</a:t>
            </a:r>
            <a:r>
              <a:rPr sz="1900" dirty="0">
                <a:solidFill>
                  <a:srgbClr val="328EB9"/>
                </a:solidFill>
              </a:rPr>
              <a:t>)</a:t>
            </a:r>
            <a:r>
              <a:rPr sz="1900" dirty="0"/>
              <a:t>;</a:t>
            </a:r>
          </a:p>
          <a:p>
            <a:pPr algn="l">
              <a:defRPr sz="46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900" dirty="0"/>
              <a:t>    </a:t>
            </a:r>
            <a:r>
              <a:rPr sz="1900" dirty="0">
                <a:solidFill>
                  <a:srgbClr val="E87B32"/>
                </a:solidFill>
              </a:rPr>
              <a:t>BlockConnectivity</a:t>
            </a:r>
            <a:r>
              <a:rPr sz="1900" dirty="0"/>
              <a:t>&amp; node_connectivity = elements.</a:t>
            </a:r>
            <a:r>
              <a:rPr sz="1900" dirty="0">
                <a:solidFill>
                  <a:srgbClr val="328EB9"/>
                </a:solidFill>
              </a:rPr>
              <a:t>node_connectivity()</a:t>
            </a:r>
            <a:r>
              <a:rPr sz="1900" dirty="0"/>
              <a:t>;</a:t>
            </a:r>
          </a:p>
          <a:p>
            <a:pPr algn="l">
              <a:defRPr sz="4600">
                <a:latin typeface="Inconsolata"/>
                <a:ea typeface="Inconsolata"/>
                <a:cs typeface="Inconsolata"/>
                <a:sym typeface="Inconsolata"/>
              </a:defRPr>
            </a:pPr>
            <a:endParaRPr sz="1900" dirty="0"/>
          </a:p>
          <a:p>
            <a:pPr algn="l">
              <a:defRPr sz="4600">
                <a:solidFill>
                  <a:srgbClr val="E93C1A"/>
                </a:solidFill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900" dirty="0"/>
              <a:t>    // </a:t>
            </a:r>
            <a:r>
              <a:rPr sz="1900" u="sng" dirty="0"/>
              <a:t>Loop over elements of one type</a:t>
            </a:r>
          </a:p>
          <a:p>
            <a:pPr algn="l">
              <a:defRPr sz="46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900" dirty="0"/>
              <a:t>    </a:t>
            </a:r>
            <a:r>
              <a:rPr sz="1900" dirty="0">
                <a:solidFill>
                  <a:srgbClr val="2537E7"/>
                </a:solidFill>
              </a:rPr>
              <a:t>for</a:t>
            </a:r>
            <a:r>
              <a:rPr sz="1900" dirty="0"/>
              <a:t>( </a:t>
            </a:r>
            <a:r>
              <a:rPr sz="1900" dirty="0">
                <a:solidFill>
                  <a:srgbClr val="E87B32"/>
                </a:solidFill>
              </a:rPr>
              <a:t>size_t</a:t>
            </a:r>
            <a:r>
              <a:rPr sz="1900" dirty="0"/>
              <a:t> jelem=0; jelem&lt;elements.</a:t>
            </a:r>
            <a:r>
              <a:rPr sz="1900" dirty="0">
                <a:solidFill>
                  <a:srgbClr val="328EB9"/>
                </a:solidFill>
              </a:rPr>
              <a:t>size()</a:t>
            </a:r>
            <a:r>
              <a:rPr sz="1900" dirty="0"/>
              <a:t>; ++jelem ) {</a:t>
            </a:r>
          </a:p>
          <a:p>
            <a:pPr algn="l">
              <a:defRPr sz="46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900" dirty="0"/>
              <a:t>        </a:t>
            </a:r>
          </a:p>
          <a:p>
            <a:pPr algn="l">
              <a:defRPr sz="4600">
                <a:solidFill>
                  <a:srgbClr val="E93C1A"/>
                </a:solidFill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900" dirty="0"/>
              <a:t>        </a:t>
            </a:r>
            <a:r>
              <a:rPr sz="1900" u="sng" dirty="0"/>
              <a:t>// Compute average over cell</a:t>
            </a:r>
          </a:p>
          <a:p>
            <a:pPr algn="l">
              <a:defRPr sz="46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900" dirty="0"/>
              <a:t>        </a:t>
            </a:r>
            <a:r>
              <a:rPr sz="1900" dirty="0">
                <a:solidFill>
                  <a:srgbClr val="E87B32"/>
                </a:solidFill>
              </a:rPr>
              <a:t>double</a:t>
            </a:r>
            <a:r>
              <a:rPr sz="1900" dirty="0"/>
              <a:t> cell_average = 0;</a:t>
            </a:r>
          </a:p>
          <a:p>
            <a:pPr algn="l">
              <a:defRPr sz="46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900" dirty="0"/>
              <a:t>        </a:t>
            </a:r>
            <a:r>
              <a:rPr sz="1900" dirty="0">
                <a:solidFill>
                  <a:srgbClr val="2537E7"/>
                </a:solidFill>
              </a:rPr>
              <a:t>for</a:t>
            </a:r>
            <a:r>
              <a:rPr sz="1900" dirty="0"/>
              <a:t>( </a:t>
            </a:r>
            <a:r>
              <a:rPr sz="1900" dirty="0">
                <a:solidFill>
                  <a:srgbClr val="E87B32"/>
                </a:solidFill>
              </a:rPr>
              <a:t>size_t</a:t>
            </a:r>
            <a:r>
              <a:rPr sz="1900" dirty="0"/>
              <a:t> jnode=0; jnode&lt;elements</a:t>
            </a:r>
            <a:r>
              <a:rPr sz="1900" dirty="0">
                <a:solidFill>
                  <a:srgbClr val="328EB9"/>
                </a:solidFill>
              </a:rPr>
              <a:t>.nb_nodes()</a:t>
            </a:r>
            <a:r>
              <a:rPr sz="1900" dirty="0"/>
              <a:t>;  </a:t>
            </a:r>
          </a:p>
          <a:p>
            <a:pPr algn="l">
              <a:defRPr sz="46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900" dirty="0"/>
              <a:t>            cell_average += field( node_connectivity(jelem,jnode) );</a:t>
            </a:r>
          </a:p>
          <a:p>
            <a:pPr algn="l">
              <a:defRPr sz="46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900" dirty="0"/>
              <a:t>        cell_average /= double(elements.</a:t>
            </a:r>
            <a:r>
              <a:rPr sz="1900" dirty="0">
                <a:solidFill>
                  <a:srgbClr val="328EB9"/>
                </a:solidFill>
              </a:rPr>
              <a:t>nb_nodes()</a:t>
            </a:r>
            <a:r>
              <a:rPr sz="1900" dirty="0"/>
              <a:t>);</a:t>
            </a:r>
          </a:p>
          <a:p>
            <a:pPr algn="l">
              <a:defRPr sz="46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900" dirty="0"/>
              <a:t>    }</a:t>
            </a:r>
          </a:p>
          <a:p>
            <a:pPr algn="l">
              <a:defRPr sz="46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900" dirty="0"/>
              <a:t>}</a:t>
            </a:r>
          </a:p>
        </p:txBody>
      </p:sp>
      <p:sp>
        <p:nvSpPr>
          <p:cNvPr id="297" name="Shape 297"/>
          <p:cNvSpPr>
            <a:spLocks noGrp="1"/>
          </p:cNvSpPr>
          <p:nvPr>
            <p:ph type="title"/>
          </p:nvPr>
        </p:nvSpPr>
        <p:spPr>
          <a:xfrm>
            <a:off x="346562" y="146167"/>
            <a:ext cx="3654341" cy="1374739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309501">
              <a:defRPr sz="8700"/>
            </a:pPr>
            <a:r>
              <a:rPr sz="2800" dirty="0">
                <a:solidFill>
                  <a:schemeClr val="tx2"/>
                </a:solidFill>
              </a:rPr>
              <a:t>Example </a:t>
            </a:r>
            <a:r>
              <a:rPr lang="en-US" sz="2800" dirty="0">
                <a:solidFill>
                  <a:schemeClr val="tx2"/>
                </a:solidFill>
              </a:rPr>
              <a:t>"</a:t>
            </a:r>
            <a:r>
              <a:rPr lang="en-US" sz="2800" dirty="0" smtClean="0">
                <a:solidFill>
                  <a:schemeClr val="tx2"/>
                </a:solidFill>
              </a:rPr>
              <a:t>for” </a:t>
            </a:r>
            <a:r>
              <a:rPr sz="2800" dirty="0" smtClean="0">
                <a:solidFill>
                  <a:schemeClr val="tx2"/>
                </a:solidFill>
              </a:rPr>
              <a:t>per</a:t>
            </a:r>
            <a:r>
              <a:rPr sz="2800" dirty="0">
                <a:solidFill>
                  <a:schemeClr val="tx2"/>
                </a:solidFill>
              </a:rPr>
              <a:t/>
            </a:r>
            <a:br>
              <a:rPr sz="2800" dirty="0">
                <a:solidFill>
                  <a:schemeClr val="tx2"/>
                </a:solidFill>
              </a:rPr>
            </a:br>
            <a:r>
              <a:rPr sz="2800" dirty="0">
                <a:solidFill>
                  <a:schemeClr val="tx2"/>
                </a:solidFill>
              </a:rPr>
              <a:t>element type</a:t>
            </a:r>
          </a:p>
        </p:txBody>
      </p:sp>
    </p:spTree>
    <p:extLst>
      <p:ext uri="{BB962C8B-B14F-4D97-AF65-F5344CB8AC3E}">
        <p14:creationId xmlns:p14="http://schemas.microsoft.com/office/powerpoint/2010/main" val="28622073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449" y="202263"/>
            <a:ext cx="7869600" cy="369332"/>
          </a:xfrm>
        </p:spPr>
        <p:txBody>
          <a:bodyPr/>
          <a:lstStyle/>
          <a:p>
            <a:r>
              <a:rPr lang="en-US" dirty="0" smtClean="0"/>
              <a:t>Multiple domain decomposition strategies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32663" y="6249382"/>
            <a:ext cx="8412699" cy="5497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0" t="23278" r="8993" b="19834"/>
          <a:stretch/>
        </p:blipFill>
        <p:spPr>
          <a:xfrm>
            <a:off x="6243012" y="1034525"/>
            <a:ext cx="5112000" cy="26069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1" t="23278" r="8993" b="19834"/>
          <a:stretch/>
        </p:blipFill>
        <p:spPr>
          <a:xfrm>
            <a:off x="417191" y="1018905"/>
            <a:ext cx="5112000" cy="26225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31268" y="623227"/>
            <a:ext cx="4416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Checkerboard ( typical for regional grids 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78961" y="609916"/>
            <a:ext cx="400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Equal Regions ( typical for IFS grids )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304" y="4534502"/>
            <a:ext cx="5846871" cy="1162878"/>
          </a:xfrm>
          <a:prstGeom prst="rect">
            <a:avLst/>
          </a:prstGeom>
        </p:spPr>
      </p:pic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4243217" y="895862"/>
            <a:ext cx="1779818" cy="1779818"/>
            <a:chOff x="851588" y="2347670"/>
            <a:chExt cx="3683672" cy="3683672"/>
          </a:xfrm>
        </p:grpSpPr>
        <p:sp>
          <p:nvSpPr>
            <p:cNvPr id="16" name="Rounded Rectangle 15"/>
            <p:cNvSpPr/>
            <p:nvPr/>
          </p:nvSpPr>
          <p:spPr>
            <a:xfrm>
              <a:off x="2309402" y="2809335"/>
              <a:ext cx="1519914" cy="173759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i="1" dirty="0"/>
            </a:p>
          </p:txBody>
        </p:sp>
        <p:pic>
          <p:nvPicPr>
            <p:cNvPr id="22" name="Content Placeholder 4" descr="H:\wp\ecmwfreports\SAC2015\graphs\oct_N1280_p1600.png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51588" y="2347670"/>
              <a:ext cx="3683672" cy="3683672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30386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dependencies and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308" y="729332"/>
            <a:ext cx="8704855" cy="58186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497291" y="936000"/>
            <a:ext cx="236912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Linux, OSX, </a:t>
            </a:r>
            <a:r>
              <a:rPr lang="mr-IN" dirty="0" smtClean="0"/>
              <a:t>…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>
                <a:sym typeface="Wingdings"/>
              </a:rPr>
              <a:t> POSIX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Compilers:</a:t>
            </a:r>
          </a:p>
          <a:p>
            <a:r>
              <a:rPr lang="en-US" dirty="0"/>
              <a:t>	</a:t>
            </a:r>
            <a:r>
              <a:rPr lang="en-US" dirty="0" smtClean="0"/>
              <a:t>C++ 11</a:t>
            </a:r>
          </a:p>
          <a:p>
            <a:r>
              <a:rPr lang="en-US" dirty="0" smtClean="0"/>
              <a:t>	Fortran2008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6607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449" y="202263"/>
            <a:ext cx="7869600" cy="369332"/>
          </a:xfrm>
        </p:spPr>
        <p:txBody>
          <a:bodyPr/>
          <a:lstStyle/>
          <a:p>
            <a:r>
              <a:rPr lang="en-US" dirty="0" smtClean="0"/>
              <a:t>Multiple domain decomposition strategies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32663" y="6249382"/>
            <a:ext cx="8412699" cy="5497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612" y="1054100"/>
            <a:ext cx="10261600" cy="47498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94944" y="2377440"/>
            <a:ext cx="6108192" cy="16703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142201" y="2643107"/>
            <a:ext cx="6108192" cy="16703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22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TextShape 1"/>
          <p:cNvSpPr txBox="1"/>
          <p:nvPr/>
        </p:nvSpPr>
        <p:spPr>
          <a:xfrm>
            <a:off x="-1929867" y="3815982"/>
            <a:ext cx="2158920" cy="215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ctr">
              <a:lnSpc>
                <a:spcPct val="100000"/>
              </a:lnSpc>
            </a:pPr>
            <a:fld id="{910ADCB9-10BC-4E4E-8225-46FF4ACD4157}" type="slidenum">
              <a:rPr lang="en-GB" sz="900" b="1">
                <a:solidFill>
                  <a:srgbClr val="064E83"/>
                </a:solidFill>
                <a:latin typeface="Arial"/>
              </a:rPr>
              <a:t>31</a:t>
            </a:fld>
            <a:endParaRPr/>
          </a:p>
        </p:txBody>
      </p:sp>
      <p:sp>
        <p:nvSpPr>
          <p:cNvPr id="286" name="TextShape 2"/>
          <p:cNvSpPr txBox="1"/>
          <p:nvPr/>
        </p:nvSpPr>
        <p:spPr>
          <a:xfrm>
            <a:off x="500345" y="209320"/>
            <a:ext cx="9164520" cy="7290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3200" b="1" dirty="0">
                <a:solidFill>
                  <a:schemeClr val="tx2"/>
                </a:solidFill>
              </a:rPr>
              <a:t>Atlas for </a:t>
            </a:r>
            <a:r>
              <a:rPr lang="en-US" sz="3200" b="1" dirty="0" smtClean="0">
                <a:solidFill>
                  <a:schemeClr val="tx2"/>
                </a:solidFill>
              </a:rPr>
              <a:t>LAM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287" name="TextShape 3"/>
          <p:cNvSpPr txBox="1"/>
          <p:nvPr/>
        </p:nvSpPr>
        <p:spPr>
          <a:xfrm>
            <a:off x="351490" y="807428"/>
            <a:ext cx="10944000" cy="5024411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marL="285750" indent="-285750">
              <a:buFont typeface="Arial" charset="0"/>
              <a:buChar char="•"/>
            </a:pP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dirty="0" smtClean="0"/>
              <a:t>Current capabilities:</a:t>
            </a:r>
          </a:p>
          <a:p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Generation of parallel meshes for LAM grids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Projections: Mercator, Lambert, Schmidt, Polar stereographic</a:t>
            </a:r>
            <a:br>
              <a:rPr lang="en-US" dirty="0" smtClean="0"/>
            </a:br>
            <a:r>
              <a:rPr lang="en-US" dirty="0" smtClean="0"/>
              <a:t>  + Rotations thereof if applicable</a:t>
            </a:r>
          </a:p>
          <a:p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Checkerboard domain decomposition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Periodicity in X and Y (</a:t>
            </a:r>
            <a:r>
              <a:rPr lang="en-US" dirty="0" err="1" smtClean="0"/>
              <a:t>biperiodic</a:t>
            </a:r>
            <a:r>
              <a:rPr lang="en-US" dirty="0" smtClean="0"/>
              <a:t>)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dirty="0"/>
          </a:p>
        </p:txBody>
      </p:sp>
      <p:grpSp>
        <p:nvGrpSpPr>
          <p:cNvPr id="4" name="Group 3"/>
          <p:cNvGrpSpPr/>
          <p:nvPr/>
        </p:nvGrpSpPr>
        <p:grpSpPr>
          <a:xfrm>
            <a:off x="500345" y="4417388"/>
            <a:ext cx="7599330" cy="2440612"/>
            <a:chOff x="2179418" y="4031622"/>
            <a:chExt cx="8648850" cy="282637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9418" y="4031622"/>
              <a:ext cx="7485447" cy="2826378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2981738" y="5605670"/>
              <a:ext cx="13773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Geographic</a:t>
              </a:r>
              <a:br>
                <a:rPr lang="en-US" dirty="0" smtClean="0"/>
              </a:br>
              <a:r>
                <a:rPr lang="en-US" dirty="0" smtClean="0"/>
                <a:t>coordinates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450968" y="4765792"/>
              <a:ext cx="13773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Grid</a:t>
              </a:r>
              <a:br>
                <a:rPr lang="en-US" dirty="0" smtClean="0"/>
              </a:br>
              <a:r>
                <a:rPr lang="en-US" dirty="0" smtClean="0"/>
                <a:t>coordinates</a:t>
              </a:r>
              <a:endParaRPr lang="en-US" dirty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5115339" y="5778831"/>
              <a:ext cx="2235166" cy="290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440018" y="4416221"/>
              <a:ext cx="2235166" cy="290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57836" y="5048552"/>
              <a:ext cx="12105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Projection</a:t>
              </a:r>
              <a:endParaRPr lang="en-US" dirty="0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8547376" y="58366"/>
            <a:ext cx="3575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Thanks to </a:t>
            </a:r>
            <a:r>
              <a:rPr lang="en-US" dirty="0" err="1">
                <a:solidFill>
                  <a:schemeClr val="accent2"/>
                </a:solidFill>
              </a:rPr>
              <a:t>Daan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 err="1" smtClean="0">
                <a:solidFill>
                  <a:schemeClr val="accent2"/>
                </a:solidFill>
              </a:rPr>
              <a:t>Degrauwe</a:t>
            </a:r>
            <a:r>
              <a:rPr lang="en-US" dirty="0" smtClean="0">
                <a:solidFill>
                  <a:schemeClr val="accent2"/>
                </a:solidFill>
              </a:rPr>
              <a:t> (RMI)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15" name="Picture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881" y="551952"/>
            <a:ext cx="3348990" cy="3371850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745" b="89946" l="0" r="9794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216" y="2903492"/>
            <a:ext cx="2788920" cy="280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44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>
            <a:spLocks noGrp="1"/>
          </p:cNvSpPr>
          <p:nvPr>
            <p:ph type="title"/>
          </p:nvPr>
        </p:nvSpPr>
        <p:spPr>
          <a:xfrm>
            <a:off x="844330" y="-65970"/>
            <a:ext cx="10500165" cy="114270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Halo exchanges</a:t>
            </a:r>
            <a:endParaRPr dirty="0">
              <a:solidFill>
                <a:schemeClr val="tx2"/>
              </a:solidFill>
            </a:endParaRPr>
          </a:p>
        </p:txBody>
      </p:sp>
      <p:pic>
        <p:nvPicPr>
          <p:cNvPr id="301" name="O32_32par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911352" y="94896"/>
            <a:ext cx="4252636" cy="4099699"/>
          </a:xfrm>
          <a:prstGeom prst="rect">
            <a:avLst/>
          </a:prstGeom>
          <a:ln w="12700">
            <a:miter lim="400000"/>
          </a:ln>
        </p:spPr>
      </p:pic>
      <p:pic>
        <p:nvPicPr>
          <p:cNvPr id="302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1804" y="2985384"/>
            <a:ext cx="11705217" cy="4099699"/>
          </a:xfrm>
          <a:prstGeom prst="rect">
            <a:avLst/>
          </a:prstGeom>
          <a:ln w="12700">
            <a:miter lim="400000"/>
          </a:ln>
        </p:spPr>
      </p:pic>
      <p:pic>
        <p:nvPicPr>
          <p:cNvPr id="303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6148" y="1076733"/>
            <a:ext cx="5038710" cy="1851531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Shape 304"/>
          <p:cNvSpPr/>
          <p:nvPr/>
        </p:nvSpPr>
        <p:spPr>
          <a:xfrm>
            <a:off x="5312458" y="1441270"/>
            <a:ext cx="2063051" cy="6668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r"/>
            <a:r>
              <a:rPr sz="2000" dirty="0"/>
              <a:t>HaloExchange in </a:t>
            </a:r>
            <a:br>
              <a:rPr sz="2000" dirty="0"/>
            </a:br>
            <a:r>
              <a:rPr sz="2000" dirty="0"/>
              <a:t>overlap regions</a:t>
            </a:r>
          </a:p>
        </p:txBody>
      </p:sp>
    </p:spTree>
    <p:extLst>
      <p:ext uri="{BB962C8B-B14F-4D97-AF65-F5344CB8AC3E}">
        <p14:creationId xmlns:p14="http://schemas.microsoft.com/office/powerpoint/2010/main" val="114188037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000" y="165656"/>
            <a:ext cx="10832100" cy="406170"/>
          </a:xfrm>
        </p:spPr>
        <p:txBody>
          <a:bodyPr/>
          <a:lstStyle/>
          <a:p>
            <a:r>
              <a:rPr lang="en-US" dirty="0" err="1" smtClean="0"/>
              <a:t>FunctionSpaces</a:t>
            </a:r>
            <a:r>
              <a:rPr lang="en-US" dirty="0" smtClean="0"/>
              <a:t>: </a:t>
            </a:r>
            <a:r>
              <a:rPr lang="en-US" dirty="0" err="1" smtClean="0"/>
              <a:t>Discretisation</a:t>
            </a:r>
            <a:r>
              <a:rPr lang="en-US" dirty="0" smtClean="0"/>
              <a:t> specific knowledge (arguably model specific)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46185" y="3979339"/>
            <a:ext cx="6923114" cy="2667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hape 166"/>
          <p:cNvSpPr/>
          <p:nvPr/>
        </p:nvSpPr>
        <p:spPr>
          <a:xfrm>
            <a:off x="3377536" y="-1736332"/>
            <a:ext cx="1591146" cy="328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5" tIns="25395" rIns="25395" bIns="25395" anchor="ctr">
            <a:spAutoFit/>
          </a:bodyPr>
          <a:lstStyle/>
          <a:p>
            <a:r>
              <a:t>FunctionSpace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85" y="996507"/>
            <a:ext cx="3601172" cy="243688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235" y="920869"/>
            <a:ext cx="3383448" cy="26075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6185" y="3494303"/>
            <a:ext cx="3198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</a:t>
            </a:r>
            <a:r>
              <a:rPr lang="en-US" dirty="0" err="1" smtClean="0"/>
              <a:t>unctionspace</a:t>
            </a:r>
            <a:r>
              <a:rPr lang="en-US" dirty="0" smtClean="0"/>
              <a:t>::</a:t>
            </a:r>
            <a:r>
              <a:rPr lang="en-US" dirty="0" err="1" smtClean="0"/>
              <a:t>NodeColumns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499235" y="3494303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</a:t>
            </a:r>
            <a:r>
              <a:rPr lang="en-US" dirty="0" err="1" smtClean="0"/>
              <a:t>unctionspace</a:t>
            </a:r>
            <a:r>
              <a:rPr lang="en-US" dirty="0" smtClean="0"/>
              <a:t>::</a:t>
            </a:r>
            <a:r>
              <a:rPr lang="en-US" dirty="0" err="1" smtClean="0"/>
              <a:t>EdgeColumns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8807200" y="705225"/>
            <a:ext cx="2880495" cy="2702992"/>
            <a:chOff x="6352173" y="315884"/>
            <a:chExt cx="5611000" cy="4801718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352" t="7558" r="20567" b="6056"/>
            <a:stretch/>
          </p:blipFill>
          <p:spPr>
            <a:xfrm>
              <a:off x="6352173" y="315884"/>
              <a:ext cx="5611000" cy="4801718"/>
            </a:xfrm>
            <a:prstGeom prst="rect">
              <a:avLst/>
            </a:prstGeom>
            <a:ln w="38100">
              <a:solidFill>
                <a:srgbClr val="7030A0"/>
              </a:solidFill>
            </a:ln>
          </p:spPr>
        </p:pic>
        <p:cxnSp>
          <p:nvCxnSpPr>
            <p:cNvPr id="28" name="Straight Connector 27"/>
            <p:cNvCxnSpPr/>
            <p:nvPr/>
          </p:nvCxnSpPr>
          <p:spPr>
            <a:xfrm>
              <a:off x="7784123" y="1556131"/>
              <a:ext cx="0" cy="5345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7643446" y="2095393"/>
              <a:ext cx="145367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7784123" y="1556131"/>
              <a:ext cx="294014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724271" y="1556131"/>
              <a:ext cx="0" cy="22789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7643446" y="2090704"/>
              <a:ext cx="0" cy="175846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7643446" y="3835097"/>
              <a:ext cx="308082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10058400" y="574535"/>
              <a:ext cx="0" cy="98159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0724271" y="1556131"/>
              <a:ext cx="92016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6716389" y="1556131"/>
              <a:ext cx="106773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6643561" y="3832981"/>
              <a:ext cx="99988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9589062" y="3835097"/>
              <a:ext cx="0" cy="96348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0724271" y="3832981"/>
              <a:ext cx="100108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8340481" y="3483774"/>
            <a:ext cx="3711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</a:t>
            </a:r>
            <a:r>
              <a:rPr lang="en-US" dirty="0" err="1" smtClean="0"/>
              <a:t>unctionspace</a:t>
            </a:r>
            <a:r>
              <a:rPr lang="en-US" dirty="0" smtClean="0"/>
              <a:t>::</a:t>
            </a:r>
            <a:r>
              <a:rPr lang="en-US" dirty="0" err="1" smtClean="0"/>
              <a:t>StructuredColumns</a:t>
            </a: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 rot="20297309">
            <a:off x="3193505" y="3977434"/>
            <a:ext cx="418218" cy="7980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 rot="1381615">
            <a:off x="4165619" y="3998970"/>
            <a:ext cx="418218" cy="7980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99655" y="4871504"/>
            <a:ext cx="2416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Finite Volume method</a:t>
            </a:r>
            <a:endParaRPr lang="en-US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5"/>
          <a:srcRect r="53549"/>
          <a:stretch/>
        </p:blipFill>
        <p:spPr>
          <a:xfrm>
            <a:off x="2972006" y="5240836"/>
            <a:ext cx="2102321" cy="150863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8046709" y="4934133"/>
            <a:ext cx="41421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Finite Difference method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Efficient semi-</a:t>
            </a:r>
            <a:r>
              <a:rPr lang="en-US" dirty="0" err="1" smtClean="0"/>
              <a:t>Lagrangian</a:t>
            </a:r>
            <a:r>
              <a:rPr lang="en-US" dirty="0" smtClean="0"/>
              <a:t> advection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Efficient spectral methods</a:t>
            </a:r>
            <a:endParaRPr lang="en-US" dirty="0"/>
          </a:p>
        </p:txBody>
      </p:sp>
      <p:sp>
        <p:nvSpPr>
          <p:cNvPr id="44" name="Down Arrow 43"/>
          <p:cNvSpPr/>
          <p:nvPr/>
        </p:nvSpPr>
        <p:spPr>
          <a:xfrm>
            <a:off x="9878781" y="3988200"/>
            <a:ext cx="418218" cy="7980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34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000" y="165656"/>
            <a:ext cx="10832100" cy="406170"/>
          </a:xfrm>
        </p:spPr>
        <p:txBody>
          <a:bodyPr/>
          <a:lstStyle/>
          <a:p>
            <a:r>
              <a:rPr lang="en-US" dirty="0" err="1" smtClean="0"/>
              <a:t>FunctionSpaces</a:t>
            </a:r>
            <a:r>
              <a:rPr lang="en-US" dirty="0" smtClean="0"/>
              <a:t>: </a:t>
            </a:r>
            <a:r>
              <a:rPr lang="en-US" dirty="0" err="1" smtClean="0"/>
              <a:t>Discretisation</a:t>
            </a:r>
            <a:r>
              <a:rPr lang="en-US" dirty="0" smtClean="0"/>
              <a:t> specific knowledge (arguably model specific)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46185" y="3979339"/>
            <a:ext cx="6923114" cy="2667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hape 166"/>
          <p:cNvSpPr/>
          <p:nvPr/>
        </p:nvSpPr>
        <p:spPr>
          <a:xfrm>
            <a:off x="3377536" y="-1736332"/>
            <a:ext cx="1591146" cy="328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5" tIns="25395" rIns="25395" bIns="25395" anchor="ctr">
            <a:spAutoFit/>
          </a:bodyPr>
          <a:lstStyle/>
          <a:p>
            <a:r>
              <a:t>FunctionSpace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6185" y="799137"/>
            <a:ext cx="91509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FunctionSpace</a:t>
            </a:r>
            <a:r>
              <a:rPr lang="en-US" dirty="0" smtClean="0"/>
              <a:t> knows the grid or mesh</a:t>
            </a:r>
          </a:p>
          <a:p>
            <a:r>
              <a:rPr lang="en-US" dirty="0" err="1" smtClean="0"/>
              <a:t>FunctionSpace</a:t>
            </a:r>
            <a:r>
              <a:rPr lang="en-US" dirty="0" smtClean="0"/>
              <a:t> knows about halos and its </a:t>
            </a:r>
            <a:r>
              <a:rPr lang="en-US" dirty="0" err="1" smtClean="0"/>
              <a:t>parallelisation</a:t>
            </a:r>
            <a:endParaRPr lang="en-US" dirty="0" smtClean="0"/>
          </a:p>
          <a:p>
            <a:r>
              <a:rPr lang="en-US" dirty="0" err="1" smtClean="0"/>
              <a:t>FunctionSpace</a:t>
            </a:r>
            <a:r>
              <a:rPr lang="en-US" dirty="0" smtClean="0"/>
              <a:t> knows the memory layout</a:t>
            </a:r>
          </a:p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r="6290"/>
          <a:stretch/>
        </p:blipFill>
        <p:spPr>
          <a:xfrm>
            <a:off x="776336" y="2779010"/>
            <a:ext cx="6070458" cy="6573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335" y="2226777"/>
            <a:ext cx="6070458" cy="704041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776335" y="3360655"/>
            <a:ext cx="6070459" cy="2484428"/>
            <a:chOff x="2786062" y="2767584"/>
            <a:chExt cx="6070459" cy="248442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/>
            <a:srcRect r="11085" b="12806"/>
            <a:stretch/>
          </p:blipFill>
          <p:spPr>
            <a:xfrm>
              <a:off x="2786062" y="2767584"/>
              <a:ext cx="6070458" cy="36323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6062" y="3130817"/>
              <a:ext cx="6070458" cy="734047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6"/>
            <a:srcRect r="7785"/>
            <a:stretch/>
          </p:blipFill>
          <p:spPr>
            <a:xfrm>
              <a:off x="2786063" y="3834858"/>
              <a:ext cx="6070458" cy="14171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7584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500" y="315283"/>
            <a:ext cx="10832100" cy="406170"/>
          </a:xfrm>
        </p:spPr>
        <p:txBody>
          <a:bodyPr/>
          <a:lstStyle/>
          <a:p>
            <a:r>
              <a:rPr lang="en-US" dirty="0" err="1" smtClean="0"/>
              <a:t>FunctionSpaces</a:t>
            </a:r>
            <a:r>
              <a:rPr lang="en-US" dirty="0" smtClean="0"/>
              <a:t>: </a:t>
            </a:r>
            <a:r>
              <a:rPr lang="en-US" dirty="0" err="1" smtClean="0"/>
              <a:t>Discretisation</a:t>
            </a:r>
            <a:r>
              <a:rPr lang="en-US" dirty="0" smtClean="0"/>
              <a:t> specific knowledge (arguably model specific)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639762" y="4389650"/>
            <a:ext cx="6923114" cy="2667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MPDATA_dualmesh.png"/>
          <p:cNvPicPr>
            <a:picLocks noChangeAspect="1"/>
          </p:cNvPicPr>
          <p:nvPr/>
        </p:nvPicPr>
        <p:blipFill>
          <a:blip r:embed="rId2">
            <a:extLst/>
          </a:blip>
          <a:srcRect b="4"/>
          <a:stretch>
            <a:fillRect/>
          </a:stretch>
        </p:blipFill>
        <p:spPr>
          <a:xfrm>
            <a:off x="546185" y="888510"/>
            <a:ext cx="1894361" cy="1185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0800"/>
                </a:lnTo>
                <a:lnTo>
                  <a:pt x="0" y="21600"/>
                </a:lnTo>
                <a:lnTo>
                  <a:pt x="10799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0"/>
                </a:lnTo>
                <a:lnTo>
                  <a:pt x="10799" y="0"/>
                </a:lnTo>
                <a:lnTo>
                  <a:pt x="0" y="0"/>
                </a:lnTo>
                <a:close/>
                <a:moveTo>
                  <a:pt x="9182" y="3109"/>
                </a:moveTo>
                <a:cubicBezTo>
                  <a:pt x="9262" y="3239"/>
                  <a:pt x="8814" y="7593"/>
                  <a:pt x="8686" y="7926"/>
                </a:cubicBezTo>
                <a:cubicBezTo>
                  <a:pt x="8584" y="8191"/>
                  <a:pt x="6469" y="8118"/>
                  <a:pt x="6279" y="7842"/>
                </a:cubicBezTo>
                <a:cubicBezTo>
                  <a:pt x="6024" y="7471"/>
                  <a:pt x="5791" y="7779"/>
                  <a:pt x="5938" y="8294"/>
                </a:cubicBezTo>
                <a:cubicBezTo>
                  <a:pt x="6032" y="8624"/>
                  <a:pt x="5999" y="8942"/>
                  <a:pt x="5752" y="10070"/>
                </a:cubicBezTo>
                <a:cubicBezTo>
                  <a:pt x="5587" y="10825"/>
                  <a:pt x="5417" y="11493"/>
                  <a:pt x="5375" y="11552"/>
                </a:cubicBezTo>
                <a:cubicBezTo>
                  <a:pt x="5332" y="11612"/>
                  <a:pt x="4823" y="11466"/>
                  <a:pt x="4244" y="11230"/>
                </a:cubicBezTo>
                <a:cubicBezTo>
                  <a:pt x="2821" y="10650"/>
                  <a:pt x="2832" y="10680"/>
                  <a:pt x="2979" y="7897"/>
                </a:cubicBezTo>
                <a:cubicBezTo>
                  <a:pt x="3118" y="5265"/>
                  <a:pt x="3194" y="5036"/>
                  <a:pt x="3995" y="4773"/>
                </a:cubicBezTo>
                <a:cubicBezTo>
                  <a:pt x="4316" y="4667"/>
                  <a:pt x="5593" y="4220"/>
                  <a:pt x="6836" y="3778"/>
                </a:cubicBezTo>
                <a:cubicBezTo>
                  <a:pt x="8078" y="3336"/>
                  <a:pt x="9134" y="3034"/>
                  <a:pt x="9182" y="3109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9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45055" y="1155551"/>
            <a:ext cx="1271048" cy="7377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180371" y="976122"/>
            <a:ext cx="1462903" cy="1007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659594" y="1010592"/>
            <a:ext cx="1271048" cy="882747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Shape 160"/>
          <p:cNvSpPr/>
          <p:nvPr/>
        </p:nvSpPr>
        <p:spPr>
          <a:xfrm>
            <a:off x="720517" y="1999215"/>
            <a:ext cx="1545696" cy="3478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395" tIns="25395" rIns="25395" bIns="25395" anchor="ctr"/>
          <a:lstStyle>
            <a:lvl1pPr>
              <a:defRPr sz="2400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sz="1600" dirty="0"/>
              <a:t>Finite Volume</a:t>
            </a:r>
          </a:p>
        </p:txBody>
      </p:sp>
      <p:sp>
        <p:nvSpPr>
          <p:cNvPr id="13" name="Shape 161"/>
          <p:cNvSpPr/>
          <p:nvPr/>
        </p:nvSpPr>
        <p:spPr>
          <a:xfrm>
            <a:off x="6373416" y="1999215"/>
            <a:ext cx="2155585" cy="4475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395" tIns="25395" rIns="25395" bIns="25395" anchor="ctr"/>
          <a:lstStyle>
            <a:lvl1pPr>
              <a:defRPr sz="2400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sz="1600" dirty="0" smtClean="0"/>
              <a:t>Spectral</a:t>
            </a:r>
            <a:endParaRPr lang="en-US" sz="1600" dirty="0"/>
          </a:p>
          <a:p>
            <a:r>
              <a:rPr sz="1600" dirty="0" smtClean="0"/>
              <a:t>Transforms</a:t>
            </a:r>
            <a:endParaRPr sz="1600" dirty="0"/>
          </a:p>
        </p:txBody>
      </p:sp>
      <p:sp>
        <p:nvSpPr>
          <p:cNvPr id="14" name="Shape 162"/>
          <p:cNvSpPr/>
          <p:nvPr/>
        </p:nvSpPr>
        <p:spPr>
          <a:xfrm>
            <a:off x="2659594" y="2115053"/>
            <a:ext cx="1485996" cy="2928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395" tIns="25395" rIns="25395" bIns="25395" anchor="ctr"/>
          <a:lstStyle>
            <a:lvl1pPr>
              <a:defRPr sz="2400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sz="1600" dirty="0"/>
              <a:t>Finite Element</a:t>
            </a:r>
          </a:p>
        </p:txBody>
      </p:sp>
      <p:sp>
        <p:nvSpPr>
          <p:cNvPr id="15" name="Shape 163"/>
          <p:cNvSpPr/>
          <p:nvPr/>
        </p:nvSpPr>
        <p:spPr>
          <a:xfrm>
            <a:off x="4281103" y="2039735"/>
            <a:ext cx="1838506" cy="3880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395" tIns="25395" rIns="25395" bIns="25395" anchor="ctr"/>
          <a:lstStyle/>
          <a:p>
            <a:pPr>
              <a:defRPr sz="2400"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rPr sz="1600" dirty="0"/>
              <a:t>Discontinuous </a:t>
            </a:r>
          </a:p>
          <a:p>
            <a:pPr>
              <a:defRPr sz="2400"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rPr sz="1600" dirty="0"/>
              <a:t>Spectral Element</a:t>
            </a:r>
          </a:p>
        </p:txBody>
      </p:sp>
      <p:sp>
        <p:nvSpPr>
          <p:cNvPr id="16" name="Shape 166"/>
          <p:cNvSpPr/>
          <p:nvPr/>
        </p:nvSpPr>
        <p:spPr>
          <a:xfrm>
            <a:off x="3377536" y="-1736332"/>
            <a:ext cx="1591146" cy="328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5" tIns="25395" rIns="25395" bIns="25395" anchor="ctr">
            <a:spAutoFit/>
          </a:bodyPr>
          <a:lstStyle/>
          <a:p>
            <a:r>
              <a:t>FunctionSpace</a:t>
            </a:r>
          </a:p>
        </p:txBody>
      </p:sp>
      <p:pic>
        <p:nvPicPr>
          <p:cNvPr id="17" name="Picture 16"/>
          <p:cNvPicPr>
            <a:picLocks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269797" y="564758"/>
            <a:ext cx="8742231" cy="2237375"/>
          </a:xfrm>
          <a:prstGeom prst="rect">
            <a:avLst/>
          </a:prstGeom>
          <a:effectLst/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2765" y="3004044"/>
            <a:ext cx="7253847" cy="382400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01936" y="1209328"/>
            <a:ext cx="3657204" cy="24748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77566" y="3991098"/>
            <a:ext cx="3305944" cy="2547814"/>
          </a:xfrm>
          <a:prstGeom prst="rect">
            <a:avLst/>
          </a:prstGeom>
        </p:spPr>
      </p:pic>
      <p:sp>
        <p:nvSpPr>
          <p:cNvPr id="25" name="Freeform 24"/>
          <p:cNvSpPr/>
          <p:nvPr/>
        </p:nvSpPr>
        <p:spPr>
          <a:xfrm>
            <a:off x="2357442" y="3157538"/>
            <a:ext cx="6429375" cy="1100137"/>
          </a:xfrm>
          <a:custGeom>
            <a:avLst/>
            <a:gdLst>
              <a:gd name="connsiteX0" fmla="*/ 0 w 6429375"/>
              <a:gd name="connsiteY0" fmla="*/ 1100137 h 1100137"/>
              <a:gd name="connsiteX1" fmla="*/ 4014788 w 6429375"/>
              <a:gd name="connsiteY1" fmla="*/ 157162 h 1100137"/>
              <a:gd name="connsiteX2" fmla="*/ 6429375 w 6429375"/>
              <a:gd name="connsiteY2" fmla="*/ 0 h 1100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29375" h="1100137">
                <a:moveTo>
                  <a:pt x="0" y="1100137"/>
                </a:moveTo>
                <a:cubicBezTo>
                  <a:pt x="1471613" y="720327"/>
                  <a:pt x="2943226" y="340518"/>
                  <a:pt x="4014788" y="157162"/>
                </a:cubicBezTo>
                <a:cubicBezTo>
                  <a:pt x="5086351" y="-26194"/>
                  <a:pt x="6367462" y="35719"/>
                  <a:pt x="6429375" y="0"/>
                </a:cubicBezTo>
              </a:path>
            </a:pathLst>
          </a:custGeom>
          <a:noFill/>
          <a:ln w="50800"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3986213" y="3657383"/>
            <a:ext cx="4514850" cy="657442"/>
          </a:xfrm>
          <a:custGeom>
            <a:avLst/>
            <a:gdLst>
              <a:gd name="connsiteX0" fmla="*/ 0 w 4514850"/>
              <a:gd name="connsiteY0" fmla="*/ 600292 h 657442"/>
              <a:gd name="connsiteX1" fmla="*/ 2271712 w 4514850"/>
              <a:gd name="connsiteY1" fmla="*/ 217 h 657442"/>
              <a:gd name="connsiteX2" fmla="*/ 4514850 w 4514850"/>
              <a:gd name="connsiteY2" fmla="*/ 657442 h 657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14850" h="657442">
                <a:moveTo>
                  <a:pt x="0" y="600292"/>
                </a:moveTo>
                <a:cubicBezTo>
                  <a:pt x="759618" y="295492"/>
                  <a:pt x="1519237" y="-9308"/>
                  <a:pt x="2271712" y="217"/>
                </a:cubicBezTo>
                <a:cubicBezTo>
                  <a:pt x="3024187" y="9742"/>
                  <a:pt x="4121944" y="555048"/>
                  <a:pt x="4514850" y="657442"/>
                </a:cubicBezTo>
              </a:path>
            </a:pathLst>
          </a:custGeom>
          <a:noFill/>
          <a:ln w="50800"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179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TextShape 2"/>
          <p:cNvSpPr txBox="1"/>
          <p:nvPr/>
        </p:nvSpPr>
        <p:spPr>
          <a:xfrm>
            <a:off x="500345" y="44728"/>
            <a:ext cx="9164520" cy="7290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3200" b="1" dirty="0" err="1" smtClean="0">
                <a:solidFill>
                  <a:schemeClr val="tx2"/>
                </a:solidFill>
              </a:rPr>
              <a:t>StructuredColumns</a:t>
            </a:r>
            <a:r>
              <a:rPr lang="en-US" sz="3200" b="1" dirty="0" smtClean="0">
                <a:solidFill>
                  <a:schemeClr val="tx2"/>
                </a:solidFill>
              </a:rPr>
              <a:t> </a:t>
            </a:r>
            <a:r>
              <a:rPr lang="en-US" sz="3200" b="1" dirty="0" err="1" smtClean="0">
                <a:solidFill>
                  <a:schemeClr val="tx2"/>
                </a:solidFill>
              </a:rPr>
              <a:t>FunctionSpace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287" name="TextShape 3"/>
          <p:cNvSpPr txBox="1"/>
          <p:nvPr/>
        </p:nvSpPr>
        <p:spPr>
          <a:xfrm>
            <a:off x="317465" y="672130"/>
            <a:ext cx="10944000" cy="5625931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What?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err="1" smtClean="0"/>
              <a:t>Discretisation</a:t>
            </a:r>
            <a:r>
              <a:rPr lang="en-US" sz="2400" dirty="0" smtClean="0"/>
              <a:t> of Fields without a Mesh (only </a:t>
            </a:r>
            <a:r>
              <a:rPr lang="en-US" sz="2400" dirty="0" err="1" smtClean="0"/>
              <a:t>StructuredGrid</a:t>
            </a:r>
            <a:r>
              <a:rPr lang="en-US" sz="2400" dirty="0" smtClean="0"/>
              <a:t>, </a:t>
            </a:r>
            <a:r>
              <a:rPr lang="en-US" sz="2400" dirty="0" err="1" smtClean="0"/>
              <a:t>cfr</a:t>
            </a:r>
            <a:r>
              <a:rPr lang="en-US" sz="2400" dirty="0" smtClean="0"/>
              <a:t>. IFS)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/>
              <a:t>Distributed view of horizontal grid, plus structured vertical levels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/>
              <a:t>Halos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smtClean="0"/>
              <a:t>Fast algorithm to create halo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err="1" smtClean="0"/>
              <a:t>HaloExchange</a:t>
            </a:r>
            <a:r>
              <a:rPr lang="en-US" sz="2400" dirty="0" smtClean="0"/>
              <a:t> capabilities !!!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smtClean="0"/>
              <a:t>Halo’s over pole !!!</a:t>
            </a:r>
          </a:p>
        </p:txBody>
      </p:sp>
      <p:grpSp>
        <p:nvGrpSpPr>
          <p:cNvPr id="273" name="Group 272"/>
          <p:cNvGrpSpPr/>
          <p:nvPr/>
        </p:nvGrpSpPr>
        <p:grpSpPr>
          <a:xfrm>
            <a:off x="6047373" y="1975002"/>
            <a:ext cx="5611000" cy="4801718"/>
            <a:chOff x="6352173" y="315884"/>
            <a:chExt cx="5611000" cy="480171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352" t="7558" r="20567" b="6056"/>
            <a:stretch/>
          </p:blipFill>
          <p:spPr>
            <a:xfrm>
              <a:off x="6352173" y="315884"/>
              <a:ext cx="5611000" cy="4801718"/>
            </a:xfrm>
            <a:prstGeom prst="rect">
              <a:avLst/>
            </a:prstGeom>
            <a:ln w="38100">
              <a:solidFill>
                <a:srgbClr val="7030A0"/>
              </a:solidFill>
            </a:ln>
          </p:spPr>
        </p:pic>
        <p:cxnSp>
          <p:nvCxnSpPr>
            <p:cNvPr id="7" name="Straight Connector 6"/>
            <p:cNvCxnSpPr/>
            <p:nvPr/>
          </p:nvCxnSpPr>
          <p:spPr>
            <a:xfrm>
              <a:off x="7784123" y="1556131"/>
              <a:ext cx="0" cy="5345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7643446" y="2095393"/>
              <a:ext cx="145367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7784123" y="1556131"/>
              <a:ext cx="294014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0724271" y="1556131"/>
              <a:ext cx="0" cy="22789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7643446" y="2090704"/>
              <a:ext cx="0" cy="175846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643446" y="3835097"/>
              <a:ext cx="308082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10058400" y="574535"/>
              <a:ext cx="0" cy="98159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0724271" y="1556131"/>
              <a:ext cx="92016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6716389" y="1556131"/>
              <a:ext cx="106773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6643561" y="3832981"/>
              <a:ext cx="99988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9589062" y="3835097"/>
              <a:ext cx="0" cy="96348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0724271" y="3832981"/>
              <a:ext cx="100108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2403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TextShape 2"/>
          <p:cNvSpPr txBox="1"/>
          <p:nvPr/>
        </p:nvSpPr>
        <p:spPr>
          <a:xfrm>
            <a:off x="500345" y="44728"/>
            <a:ext cx="9164520" cy="7290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3200" b="1" dirty="0" err="1" smtClean="0">
                <a:solidFill>
                  <a:schemeClr val="tx2"/>
                </a:solidFill>
              </a:rPr>
              <a:t>StructuredColumns</a:t>
            </a:r>
            <a:r>
              <a:rPr lang="en-US" sz="3200" b="1" dirty="0" smtClean="0">
                <a:solidFill>
                  <a:schemeClr val="tx2"/>
                </a:solidFill>
              </a:rPr>
              <a:t> </a:t>
            </a:r>
            <a:r>
              <a:rPr lang="en-US" sz="3200" b="1" dirty="0" err="1" smtClean="0">
                <a:solidFill>
                  <a:schemeClr val="tx2"/>
                </a:solidFill>
              </a:rPr>
              <a:t>FunctionSpace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42" name="TextShape 3"/>
          <p:cNvSpPr txBox="1"/>
          <p:nvPr/>
        </p:nvSpPr>
        <p:spPr>
          <a:xfrm>
            <a:off x="317465" y="672130"/>
            <a:ext cx="10944000" cy="5625931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What?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err="1" smtClean="0"/>
              <a:t>Discretisation</a:t>
            </a:r>
            <a:r>
              <a:rPr lang="en-US" sz="2400" dirty="0" smtClean="0"/>
              <a:t> of Fields without a Mesh (only </a:t>
            </a:r>
            <a:r>
              <a:rPr lang="en-US" sz="2400" dirty="0" err="1" smtClean="0"/>
              <a:t>StructuredGrid</a:t>
            </a:r>
            <a:r>
              <a:rPr lang="en-US" sz="2400" dirty="0" smtClean="0"/>
              <a:t>, </a:t>
            </a:r>
            <a:r>
              <a:rPr lang="en-US" sz="2400" dirty="0" err="1" smtClean="0"/>
              <a:t>cfr</a:t>
            </a:r>
            <a:r>
              <a:rPr lang="en-US" sz="2400" dirty="0" smtClean="0"/>
              <a:t>. IFS)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smtClean="0"/>
              <a:t>Distributed view of horizontal grid, plus structured vertical levels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/>
              <a:t>Halos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smtClean="0"/>
              <a:t>Fast algorithm to create halo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err="1" smtClean="0"/>
              <a:t>HaloExchange</a:t>
            </a:r>
            <a:r>
              <a:rPr lang="en-US" sz="2400" dirty="0" smtClean="0"/>
              <a:t> capabilities !!!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smtClean="0"/>
              <a:t>Halo’s over pole !!!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00292" y="3678791"/>
            <a:ext cx="10893120" cy="2407306"/>
            <a:chOff x="600292" y="4281462"/>
            <a:chExt cx="10893120" cy="2407306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03" t="36347" r="8777" b="35825"/>
            <a:stretch/>
          </p:blipFill>
          <p:spPr>
            <a:xfrm>
              <a:off x="600292" y="4281462"/>
              <a:ext cx="10893120" cy="2407306"/>
            </a:xfrm>
            <a:prstGeom prst="rect">
              <a:avLst/>
            </a:prstGeom>
            <a:ln w="38100">
              <a:solidFill>
                <a:schemeClr val="accent4"/>
              </a:solidFill>
            </a:ln>
          </p:spPr>
        </p:pic>
        <p:cxnSp>
          <p:nvCxnSpPr>
            <p:cNvPr id="37" name="Straight Connector 36"/>
            <p:cNvCxnSpPr/>
            <p:nvPr/>
          </p:nvCxnSpPr>
          <p:spPr>
            <a:xfrm>
              <a:off x="953129" y="5144712"/>
              <a:ext cx="1026178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598199" y="5136428"/>
              <a:ext cx="0" cy="126323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9103034" y="5505100"/>
              <a:ext cx="0" cy="89455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5779249" y="5505100"/>
              <a:ext cx="481895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5772078" y="5505100"/>
              <a:ext cx="0" cy="32615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7378394" y="5505100"/>
              <a:ext cx="0" cy="89455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1763460" y="5831259"/>
              <a:ext cx="4015789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1756287" y="5144712"/>
              <a:ext cx="0" cy="125494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953129" y="5505100"/>
              <a:ext cx="81033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3663788" y="5831259"/>
              <a:ext cx="0" cy="356245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3448657" y="6187503"/>
              <a:ext cx="20078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3441485" y="6172989"/>
              <a:ext cx="0" cy="22667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>
              <a:off x="10598199" y="5831259"/>
              <a:ext cx="61671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flipV="1">
              <a:off x="6191598" y="4513980"/>
              <a:ext cx="0" cy="63073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>
              <a:off x="10289843" y="4720586"/>
              <a:ext cx="996777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/>
          </p:nvCxnSpPr>
          <p:spPr>
            <a:xfrm flipV="1">
              <a:off x="10289843" y="4513980"/>
              <a:ext cx="0" cy="2066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flipH="1">
              <a:off x="1032011" y="4720586"/>
              <a:ext cx="515958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flipV="1">
              <a:off x="1376222" y="4513980"/>
              <a:ext cx="0" cy="2066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/>
          </p:nvCxnSpPr>
          <p:spPr>
            <a:xfrm flipV="1">
              <a:off x="2874972" y="4513980"/>
              <a:ext cx="0" cy="2066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flipV="1">
              <a:off x="4682078" y="4513980"/>
              <a:ext cx="0" cy="2066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5600393" y="5831668"/>
              <a:ext cx="0" cy="56799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1756287" y="5136428"/>
              <a:ext cx="4022962" cy="694831"/>
            </a:xfrm>
            <a:prstGeom prst="rect">
              <a:avLst/>
            </a:prstGeom>
            <a:solidFill>
              <a:srgbClr val="FFDB66">
                <a:alpha val="2588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783121" y="5164367"/>
              <a:ext cx="4844105" cy="335531"/>
            </a:xfrm>
            <a:prstGeom prst="rect">
              <a:avLst/>
            </a:prstGeom>
            <a:solidFill>
              <a:srgbClr val="FFDB66">
                <a:alpha val="2588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421373" y="4533757"/>
            <a:ext cx="11528172" cy="0"/>
          </a:xfrm>
          <a:prstGeom prst="line">
            <a:avLst/>
          </a:prstGeom>
          <a:ln w="98425">
            <a:solidFill>
              <a:schemeClr val="accent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838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TextShape 2"/>
          <p:cNvSpPr txBox="1"/>
          <p:nvPr/>
        </p:nvSpPr>
        <p:spPr>
          <a:xfrm>
            <a:off x="500345" y="44728"/>
            <a:ext cx="9164520" cy="7290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3200" b="1" dirty="0" err="1" smtClean="0">
                <a:solidFill>
                  <a:schemeClr val="tx2"/>
                </a:solidFill>
              </a:rPr>
              <a:t>StructuredColumns</a:t>
            </a:r>
            <a:r>
              <a:rPr lang="en-US" sz="3200" b="1" dirty="0" smtClean="0">
                <a:solidFill>
                  <a:schemeClr val="tx2"/>
                </a:solidFill>
              </a:rPr>
              <a:t> </a:t>
            </a:r>
            <a:r>
              <a:rPr lang="en-US" sz="3200" b="1" dirty="0" err="1" smtClean="0">
                <a:solidFill>
                  <a:schemeClr val="tx2"/>
                </a:solidFill>
              </a:rPr>
              <a:t>FunctionSpace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41" name="TextShape 3"/>
          <p:cNvSpPr txBox="1"/>
          <p:nvPr/>
        </p:nvSpPr>
        <p:spPr>
          <a:xfrm>
            <a:off x="317465" y="672130"/>
            <a:ext cx="10944000" cy="5625931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How?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smtClean="0"/>
              <a:t>Mapping   ( </a:t>
            </a:r>
            <a:r>
              <a:rPr lang="en-US" sz="2400" dirty="0" err="1" smtClean="0"/>
              <a:t>i</a:t>
            </a:r>
            <a:r>
              <a:rPr lang="en-US" sz="2400" dirty="0" smtClean="0"/>
              <a:t> , j ) </a:t>
            </a:r>
            <a:r>
              <a:rPr lang="en-US" sz="2400" dirty="0">
                <a:sym typeface="Wingdings"/>
              </a:rPr>
              <a:t></a:t>
            </a:r>
            <a:r>
              <a:rPr lang="en-US" sz="2400" dirty="0" smtClean="0"/>
              <a:t> local index 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smtClean="0">
                <a:solidFill>
                  <a:schemeClr val="accent2"/>
                </a:solidFill>
                <a:sym typeface="Wingdings"/>
              </a:rPr>
              <a:t>Indirect addressing</a:t>
            </a:r>
            <a:r>
              <a:rPr lang="en-US" sz="2400" dirty="0" smtClean="0">
                <a:sym typeface="Wingdings"/>
              </a:rPr>
              <a:t> but…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sym typeface="Wingdings"/>
              </a:rPr>
              <a:t>increased flexibility</a:t>
            </a:r>
          </a:p>
          <a:p>
            <a:pPr marL="1257300" lvl="2" indent="-342900">
              <a:buFont typeface="Arial" charset="0"/>
              <a:buChar char="•"/>
            </a:pPr>
            <a:r>
              <a:rPr lang="en-US" sz="2400" dirty="0" smtClean="0">
                <a:sym typeface="Wingdings"/>
              </a:rPr>
              <a:t>Room to </a:t>
            </a:r>
            <a:r>
              <a:rPr lang="en-US" sz="2400" dirty="0" err="1" smtClean="0">
                <a:sym typeface="Wingdings"/>
              </a:rPr>
              <a:t>optimise</a:t>
            </a:r>
            <a:r>
              <a:rPr lang="en-US" sz="2400" dirty="0" smtClean="0">
                <a:sym typeface="Wingdings"/>
              </a:rPr>
              <a:t> 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sym typeface="Wingdings"/>
              </a:rPr>
              <a:t>cache efficiency using space-filling curve</a:t>
            </a:r>
          </a:p>
          <a:p>
            <a:pPr marL="1257300" lvl="2" indent="-342900">
              <a:buFont typeface="Arial" charset="0"/>
              <a:buChar char="•"/>
            </a:pPr>
            <a:r>
              <a:rPr lang="en-US" sz="2400" dirty="0" smtClean="0">
                <a:sym typeface="Wingdings"/>
              </a:rPr>
              <a:t>One-to-one mapping with mesh-based </a:t>
            </a:r>
            <a:r>
              <a:rPr lang="en-US" sz="2400" dirty="0" err="1" smtClean="0">
                <a:sym typeface="Wingdings"/>
              </a:rPr>
              <a:t>functionspace</a:t>
            </a:r>
            <a:r>
              <a:rPr lang="en-US" sz="2400" dirty="0" smtClean="0">
                <a:sym typeface="Wingdings"/>
              </a:rPr>
              <a:t> (excluding halo)</a:t>
            </a:r>
          </a:p>
          <a:p>
            <a:pPr marL="1257300" lvl="2" indent="-342900">
              <a:buFont typeface="Arial" charset="0"/>
              <a:buChar char="•"/>
            </a:pPr>
            <a:r>
              <a:rPr lang="en-US" sz="2400" dirty="0" smtClean="0">
                <a:sym typeface="Wingdings"/>
              </a:rPr>
              <a:t>Halo points added at the end</a:t>
            </a:r>
            <a:endParaRPr lang="en-US" sz="2400" dirty="0" smtClean="0"/>
          </a:p>
        </p:txBody>
      </p:sp>
      <p:grpSp>
        <p:nvGrpSpPr>
          <p:cNvPr id="34" name="Group 33"/>
          <p:cNvGrpSpPr/>
          <p:nvPr/>
        </p:nvGrpSpPr>
        <p:grpSpPr>
          <a:xfrm>
            <a:off x="600292" y="3678791"/>
            <a:ext cx="10893120" cy="2407306"/>
            <a:chOff x="600292" y="4281462"/>
            <a:chExt cx="10893120" cy="2407306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03" t="36347" r="8777" b="35825"/>
            <a:stretch/>
          </p:blipFill>
          <p:spPr>
            <a:xfrm>
              <a:off x="600292" y="4281462"/>
              <a:ext cx="10893120" cy="2407306"/>
            </a:xfrm>
            <a:prstGeom prst="rect">
              <a:avLst/>
            </a:prstGeom>
            <a:ln w="38100">
              <a:solidFill>
                <a:schemeClr val="accent4"/>
              </a:solidFill>
            </a:ln>
          </p:spPr>
        </p:pic>
        <p:cxnSp>
          <p:nvCxnSpPr>
            <p:cNvPr id="40" name="Straight Connector 39"/>
            <p:cNvCxnSpPr/>
            <p:nvPr/>
          </p:nvCxnSpPr>
          <p:spPr>
            <a:xfrm>
              <a:off x="953129" y="5144712"/>
              <a:ext cx="1026178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10598199" y="5136428"/>
              <a:ext cx="0" cy="126323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9103034" y="5505100"/>
              <a:ext cx="0" cy="89455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5779249" y="5505100"/>
              <a:ext cx="481895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5772078" y="5505100"/>
              <a:ext cx="0" cy="32615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7378394" y="5505100"/>
              <a:ext cx="0" cy="89455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>
              <a:off x="1763460" y="5831259"/>
              <a:ext cx="4015789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1756287" y="5144712"/>
              <a:ext cx="0" cy="125494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>
              <a:off x="953129" y="5505100"/>
              <a:ext cx="81033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3663788" y="5831259"/>
              <a:ext cx="0" cy="356245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>
              <a:off x="3448657" y="6187503"/>
              <a:ext cx="20078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3441485" y="6172989"/>
              <a:ext cx="0" cy="22667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10598199" y="5831259"/>
              <a:ext cx="61671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6191598" y="4513980"/>
              <a:ext cx="0" cy="63073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10289843" y="4720586"/>
              <a:ext cx="996777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V="1">
              <a:off x="10289843" y="4513980"/>
              <a:ext cx="0" cy="2066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>
              <a:off x="1032011" y="4720586"/>
              <a:ext cx="515958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V="1">
              <a:off x="1376222" y="4513980"/>
              <a:ext cx="0" cy="2066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2874972" y="4513980"/>
              <a:ext cx="0" cy="2066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4682078" y="4513980"/>
              <a:ext cx="0" cy="2066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600393" y="5831668"/>
              <a:ext cx="0" cy="56799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Rectangle 74"/>
            <p:cNvSpPr/>
            <p:nvPr/>
          </p:nvSpPr>
          <p:spPr>
            <a:xfrm>
              <a:off x="1756287" y="5136428"/>
              <a:ext cx="4022962" cy="694831"/>
            </a:xfrm>
            <a:prstGeom prst="rect">
              <a:avLst/>
            </a:prstGeom>
            <a:solidFill>
              <a:srgbClr val="FFDB66">
                <a:alpha val="2588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5783121" y="5164367"/>
              <a:ext cx="4844105" cy="335531"/>
            </a:xfrm>
            <a:prstGeom prst="rect">
              <a:avLst/>
            </a:prstGeom>
            <a:solidFill>
              <a:srgbClr val="FFDB66">
                <a:alpha val="2588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7" name="Straight Connector 76"/>
          <p:cNvCxnSpPr/>
          <p:nvPr/>
        </p:nvCxnSpPr>
        <p:spPr>
          <a:xfrm>
            <a:off x="421373" y="4533757"/>
            <a:ext cx="11528172" cy="0"/>
          </a:xfrm>
          <a:prstGeom prst="line">
            <a:avLst/>
          </a:prstGeom>
          <a:ln w="98425">
            <a:solidFill>
              <a:schemeClr val="accent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61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>
            <a:spLocks noGrp="1"/>
          </p:cNvSpPr>
          <p:nvPr>
            <p:ph type="title"/>
          </p:nvPr>
        </p:nvSpPr>
        <p:spPr>
          <a:xfrm>
            <a:off x="844330" y="-199285"/>
            <a:ext cx="10500165" cy="1142703"/>
          </a:xfrm>
          <a:prstGeom prst="rect">
            <a:avLst/>
          </a:prstGeom>
        </p:spPr>
        <p:txBody>
          <a:bodyPr/>
          <a:lstStyle/>
          <a:p>
            <a:r>
              <a:rPr dirty="0"/>
              <a:t>Atlas architecture</a:t>
            </a:r>
          </a:p>
        </p:txBody>
      </p:sp>
      <p:sp>
        <p:nvSpPr>
          <p:cNvPr id="318" name="Shape 318"/>
          <p:cNvSpPr/>
          <p:nvPr/>
        </p:nvSpPr>
        <p:spPr>
          <a:xfrm>
            <a:off x="6026639" y="3646531"/>
            <a:ext cx="5972923" cy="3047125"/>
          </a:xfrm>
          <a:prstGeom prst="rect">
            <a:avLst/>
          </a:prstGeom>
          <a:solidFill>
            <a:srgbClr val="8769AC">
              <a:alpha val="15062"/>
            </a:srgbClr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25393" tIns="25393" rIns="25393" bIns="25393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319" name="Shape 319"/>
          <p:cNvSpPr/>
          <p:nvPr/>
        </p:nvSpPr>
        <p:spPr>
          <a:xfrm>
            <a:off x="460579" y="3650981"/>
            <a:ext cx="5411584" cy="3038224"/>
          </a:xfrm>
          <a:prstGeom prst="rect">
            <a:avLst/>
          </a:prstGeom>
          <a:solidFill>
            <a:schemeClr val="accent2">
              <a:hueOff val="-2473793"/>
              <a:satOff val="-50209"/>
              <a:lumOff val="23543"/>
              <a:alpha val="14149"/>
            </a:schemeClr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25393" tIns="25393" rIns="25393" bIns="25393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320" name="Shape 320"/>
          <p:cNvSpPr/>
          <p:nvPr/>
        </p:nvSpPr>
        <p:spPr>
          <a:xfrm>
            <a:off x="534981" y="3748410"/>
            <a:ext cx="5180891" cy="22057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Field field = Field(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   /* name  */  “P”,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   /* kind  */  make_datatype&lt;double&gt;(),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   /* shape */  make_shape(npts,nlev) );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endParaRPr sz="2000"/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field.metadata().set(“units”,“hPa”)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field.metadata().set(“time”,450)</a:t>
            </a:r>
          </a:p>
        </p:txBody>
      </p:sp>
      <p:sp>
        <p:nvSpPr>
          <p:cNvPr id="321" name="Shape 321"/>
          <p:cNvSpPr/>
          <p:nvPr/>
        </p:nvSpPr>
        <p:spPr>
          <a:xfrm>
            <a:off x="6064729" y="3724735"/>
            <a:ext cx="4411450" cy="2928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700" dirty="0"/>
              <a:t>type(atlas_Field)    :: field</a:t>
            </a:r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700" dirty="0"/>
              <a:t>type(atlas_Metadata) :: field_metadata</a:t>
            </a:r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endParaRPr sz="1700" dirty="0"/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700" dirty="0"/>
              <a:t>field = atlas_Field(                   &amp;</a:t>
            </a:r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700" dirty="0"/>
              <a:t>             name=“P”,                 &amp;</a:t>
            </a:r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700" dirty="0"/>
              <a:t>             kind=atlas_real(jprb),    &amp;</a:t>
            </a:r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700" dirty="0"/>
              <a:t>             shape=[nlev,npts] )</a:t>
            </a:r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endParaRPr sz="1700" dirty="0"/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700" dirty="0"/>
              <a:t>field_metadata = field%metadata()</a:t>
            </a:r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700" dirty="0"/>
              <a:t>call field_metadata%set(“units”,“hPa”)</a:t>
            </a:r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700" dirty="0"/>
              <a:t>call field_metadata%set(“units”,450)</a:t>
            </a:r>
          </a:p>
        </p:txBody>
      </p:sp>
      <p:pic>
        <p:nvPicPr>
          <p:cNvPr id="322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1535" y="876826"/>
            <a:ext cx="11851027" cy="2556352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45500" y="315283"/>
            <a:ext cx="7869600" cy="369332"/>
          </a:xfrm>
          <a:prstGeom prst="rect">
            <a:avLst/>
          </a:prstGeom>
        </p:spPr>
        <p:txBody>
          <a:bodyPr wrap="none" lIns="0" tIns="0" rIns="0" bIns="0" anchor="ctr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Field: container for data with metadata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16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" grpId="0" animBg="1" advAuto="0"/>
      <p:bldP spid="319" grpId="0" animBg="1" advAuto="0"/>
      <p:bldP spid="320" grpId="0" animBg="1" advAuto="0"/>
      <p:bldP spid="321" grpId="0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28" y="225510"/>
            <a:ext cx="7869600" cy="369332"/>
          </a:xfrm>
        </p:spPr>
        <p:txBody>
          <a:bodyPr/>
          <a:lstStyle/>
          <a:p>
            <a:r>
              <a:rPr lang="en-US" dirty="0" smtClean="0"/>
              <a:t>Object oriented design &gt;&gt; Polymorphism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27" y="935999"/>
            <a:ext cx="5891111" cy="41763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27" y="5922000"/>
            <a:ext cx="7315199" cy="3432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5638" y="1470035"/>
            <a:ext cx="5650058" cy="18758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6227" y="5465618"/>
            <a:ext cx="7521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Creating a polymorphic object: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66299" y="1038449"/>
            <a:ext cx="7521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abstract interface in algorithms: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7896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/>
          <p:nvPr/>
        </p:nvSpPr>
        <p:spPr>
          <a:xfrm>
            <a:off x="5981839" y="3801789"/>
            <a:ext cx="5972923" cy="2716485"/>
          </a:xfrm>
          <a:prstGeom prst="rect">
            <a:avLst/>
          </a:prstGeom>
          <a:solidFill>
            <a:srgbClr val="8769AC">
              <a:alpha val="15062"/>
            </a:srgbClr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25393" tIns="25393" rIns="25393" bIns="25393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325" name="Shape 325"/>
          <p:cNvSpPr/>
          <p:nvPr/>
        </p:nvSpPr>
        <p:spPr>
          <a:xfrm>
            <a:off x="397843" y="3789418"/>
            <a:ext cx="5411584" cy="2716485"/>
          </a:xfrm>
          <a:prstGeom prst="rect">
            <a:avLst/>
          </a:prstGeom>
          <a:solidFill>
            <a:schemeClr val="accent2">
              <a:hueOff val="-2473793"/>
              <a:satOff val="-50209"/>
              <a:lumOff val="23543"/>
              <a:alpha val="14149"/>
            </a:schemeClr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25393" tIns="25393" rIns="25393" bIns="25393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326" name="Shape 326"/>
          <p:cNvSpPr/>
          <p:nvPr/>
        </p:nvSpPr>
        <p:spPr>
          <a:xfrm>
            <a:off x="383368" y="3891092"/>
            <a:ext cx="5437372" cy="25134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auto field_data = 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          </a:t>
            </a:r>
            <a:r>
              <a:rPr sz="2000" dirty="0" smtClean="0"/>
              <a:t>make_view&lt;</a:t>
            </a:r>
            <a:r>
              <a:rPr sz="2000" dirty="0" smtClean="0">
                <a:solidFill>
                  <a:srgbClr val="FF0000"/>
                </a:solidFill>
              </a:rPr>
              <a:t>double</a:t>
            </a:r>
            <a:r>
              <a:rPr sz="2000" dirty="0" smtClean="0"/>
              <a:t>,</a:t>
            </a:r>
            <a:r>
              <a:rPr sz="2000" dirty="0" smtClean="0">
                <a:solidFill>
                  <a:schemeClr val="accent1"/>
                </a:solidFill>
              </a:rPr>
              <a:t>2</a:t>
            </a:r>
            <a:r>
              <a:rPr sz="2000" dirty="0" smtClean="0"/>
              <a:t>&gt;( </a:t>
            </a:r>
            <a:r>
              <a:rPr sz="2000" dirty="0"/>
              <a:t>field );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endParaRPr sz="2000" dirty="0"/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for( int jnode=0; jnode&lt;npts; ++jnode ) {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    for( int jlev=0; jlev&lt;nlev; ++jlev ) {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        field_data(jnode,jlev) = …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    }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}</a:t>
            </a:r>
          </a:p>
        </p:txBody>
      </p:sp>
      <p:sp>
        <p:nvSpPr>
          <p:cNvPr id="327" name="Shape 327"/>
          <p:cNvSpPr/>
          <p:nvPr/>
        </p:nvSpPr>
        <p:spPr>
          <a:xfrm>
            <a:off x="6019929" y="3887066"/>
            <a:ext cx="4651900" cy="25211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50" dirty="0">
                <a:solidFill>
                  <a:srgbClr val="FF0000"/>
                </a:solidFill>
              </a:rPr>
              <a:t>real(8)</a:t>
            </a:r>
            <a:r>
              <a:rPr sz="2050" dirty="0"/>
              <a:t>, pointer :: field_data(</a:t>
            </a:r>
            <a:r>
              <a:rPr sz="2050" dirty="0">
                <a:solidFill>
                  <a:schemeClr val="accent1"/>
                </a:solidFill>
              </a:rPr>
              <a:t>:,:</a:t>
            </a:r>
            <a:r>
              <a:rPr sz="2050" dirty="0"/>
              <a:t>)</a:t>
            </a:r>
            <a:endParaRPr sz="2000" dirty="0"/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endParaRPr sz="2000" dirty="0"/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lang="en-US" sz="2000" dirty="0" smtClean="0"/>
              <a:t>call </a:t>
            </a:r>
            <a:r>
              <a:rPr lang="en-US" sz="2000" dirty="0" err="1" smtClean="0"/>
              <a:t>make_view</a:t>
            </a:r>
            <a:r>
              <a:rPr lang="en-US" sz="2000" dirty="0" smtClean="0"/>
              <a:t>( field, </a:t>
            </a:r>
            <a:r>
              <a:rPr lang="en-US" sz="2000" dirty="0" err="1" smtClean="0"/>
              <a:t>field_data</a:t>
            </a:r>
            <a:r>
              <a:rPr lang="en-US" sz="2000" dirty="0" smtClean="0"/>
              <a:t> )</a:t>
            </a:r>
            <a:endParaRPr sz="2000" dirty="0"/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do jnode=1,npts</a:t>
            </a:r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    do jlev=1,nlev</a:t>
            </a:r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        field_data(jlev,jnode) </a:t>
            </a:r>
            <a:r>
              <a:rPr sz="2000" dirty="0" smtClean="0"/>
              <a:t>= …</a:t>
            </a:r>
            <a:endParaRPr sz="2000" dirty="0"/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    enddo</a:t>
            </a:r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enddo</a:t>
            </a:r>
          </a:p>
        </p:txBody>
      </p:sp>
      <p:sp>
        <p:nvSpPr>
          <p:cNvPr id="328" name="Shape 328"/>
          <p:cNvSpPr/>
          <p:nvPr/>
        </p:nvSpPr>
        <p:spPr>
          <a:xfrm>
            <a:off x="397842" y="216762"/>
            <a:ext cx="2987983" cy="4821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>
            <a:lvl1pPr>
              <a:defRPr b="1">
                <a:solidFill>
                  <a:schemeClr val="accent5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2800" b="0" dirty="0">
                <a:solidFill>
                  <a:schemeClr val="tx2"/>
                </a:solidFill>
              </a:rPr>
              <a:t>Acces to field data</a:t>
            </a:r>
          </a:p>
        </p:txBody>
      </p:sp>
      <p:pic>
        <p:nvPicPr>
          <p:cNvPr id="329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067" y="1003230"/>
            <a:ext cx="11947219" cy="2577101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3" name="Straight Connector 2"/>
          <p:cNvCxnSpPr/>
          <p:nvPr/>
        </p:nvCxnSpPr>
        <p:spPr>
          <a:xfrm>
            <a:off x="3773979" y="4588626"/>
            <a:ext cx="26600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061172" y="4308761"/>
            <a:ext cx="39623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83808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TextShape 2"/>
          <p:cNvSpPr txBox="1"/>
          <p:nvPr/>
        </p:nvSpPr>
        <p:spPr>
          <a:xfrm>
            <a:off x="500345" y="44728"/>
            <a:ext cx="9164520" cy="7290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3200" b="1" dirty="0" err="1" smtClean="0">
                <a:solidFill>
                  <a:schemeClr val="tx2"/>
                </a:solidFill>
              </a:rPr>
              <a:t>StructuredColumns</a:t>
            </a:r>
            <a:r>
              <a:rPr lang="en-US" sz="3200" b="1" dirty="0" smtClean="0">
                <a:solidFill>
                  <a:schemeClr val="tx2"/>
                </a:solidFill>
              </a:rPr>
              <a:t> </a:t>
            </a:r>
            <a:r>
              <a:rPr lang="en-US" sz="3200" b="1" dirty="0" err="1" smtClean="0">
                <a:solidFill>
                  <a:schemeClr val="tx2"/>
                </a:solidFill>
              </a:rPr>
              <a:t>FunctionSpace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42" name="TextShape 3"/>
          <p:cNvSpPr txBox="1"/>
          <p:nvPr/>
        </p:nvSpPr>
        <p:spPr>
          <a:xfrm>
            <a:off x="317465" y="672130"/>
            <a:ext cx="10944000" cy="5625931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What?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err="1" smtClean="0"/>
              <a:t>Discretisation</a:t>
            </a:r>
            <a:r>
              <a:rPr lang="en-US" sz="2400" dirty="0" smtClean="0"/>
              <a:t> of Fields without a Mesh (only </a:t>
            </a:r>
            <a:r>
              <a:rPr lang="en-US" sz="2400" dirty="0" err="1" smtClean="0"/>
              <a:t>StructuredGrid</a:t>
            </a:r>
            <a:r>
              <a:rPr lang="en-US" sz="2400" dirty="0" smtClean="0"/>
              <a:t>, </a:t>
            </a:r>
            <a:r>
              <a:rPr lang="en-US" sz="2400" dirty="0" err="1" smtClean="0"/>
              <a:t>cfr</a:t>
            </a:r>
            <a:r>
              <a:rPr lang="en-US" sz="2400" dirty="0" smtClean="0"/>
              <a:t>. IFS)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smtClean="0"/>
              <a:t>Distributed view of horizontal grid, plus structured vertical levels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/>
              <a:t>Halos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smtClean="0"/>
              <a:t>Fast algorithm to create halo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err="1" smtClean="0"/>
              <a:t>HaloExchange</a:t>
            </a:r>
            <a:r>
              <a:rPr lang="en-US" sz="2400" dirty="0" smtClean="0"/>
              <a:t> capabilities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smtClean="0"/>
              <a:t>Halos over pole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00292" y="3678791"/>
            <a:ext cx="10893120" cy="2407306"/>
            <a:chOff x="600292" y="4281462"/>
            <a:chExt cx="10893120" cy="2407306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03" t="36347" r="8777" b="35825"/>
            <a:stretch/>
          </p:blipFill>
          <p:spPr>
            <a:xfrm>
              <a:off x="600292" y="4281462"/>
              <a:ext cx="10893120" cy="2407306"/>
            </a:xfrm>
            <a:prstGeom prst="rect">
              <a:avLst/>
            </a:prstGeom>
            <a:ln w="38100">
              <a:solidFill>
                <a:schemeClr val="accent4"/>
              </a:solidFill>
            </a:ln>
          </p:spPr>
        </p:pic>
        <p:cxnSp>
          <p:nvCxnSpPr>
            <p:cNvPr id="37" name="Straight Connector 36"/>
            <p:cNvCxnSpPr/>
            <p:nvPr/>
          </p:nvCxnSpPr>
          <p:spPr>
            <a:xfrm>
              <a:off x="953129" y="5144712"/>
              <a:ext cx="1026178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598199" y="5136428"/>
              <a:ext cx="0" cy="126323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9103034" y="5505100"/>
              <a:ext cx="0" cy="89455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5779249" y="5505100"/>
              <a:ext cx="481895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5772078" y="5505100"/>
              <a:ext cx="0" cy="32615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7378394" y="5505100"/>
              <a:ext cx="0" cy="89455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1763460" y="5831259"/>
              <a:ext cx="4015789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1756287" y="5144712"/>
              <a:ext cx="0" cy="125494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953129" y="5505100"/>
              <a:ext cx="81033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3663788" y="5831259"/>
              <a:ext cx="0" cy="356245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3448657" y="6187503"/>
              <a:ext cx="20078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3441485" y="6172989"/>
              <a:ext cx="0" cy="22667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>
              <a:off x="10598199" y="5831259"/>
              <a:ext cx="61671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flipV="1">
              <a:off x="6191598" y="4513980"/>
              <a:ext cx="0" cy="63073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>
              <a:off x="10289843" y="4720586"/>
              <a:ext cx="996777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/>
          </p:nvCxnSpPr>
          <p:spPr>
            <a:xfrm flipV="1">
              <a:off x="10289843" y="4513980"/>
              <a:ext cx="0" cy="2066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flipH="1">
              <a:off x="1032011" y="4720586"/>
              <a:ext cx="515958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flipV="1">
              <a:off x="1376222" y="4513980"/>
              <a:ext cx="0" cy="2066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/>
          </p:nvCxnSpPr>
          <p:spPr>
            <a:xfrm flipV="1">
              <a:off x="2874972" y="4513980"/>
              <a:ext cx="0" cy="2066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flipV="1">
              <a:off x="4682078" y="4513980"/>
              <a:ext cx="0" cy="2066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5600393" y="5831668"/>
              <a:ext cx="0" cy="56799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1756287" y="5136428"/>
              <a:ext cx="4022962" cy="694831"/>
            </a:xfrm>
            <a:prstGeom prst="rect">
              <a:avLst/>
            </a:prstGeom>
            <a:solidFill>
              <a:srgbClr val="FFDB66">
                <a:alpha val="2588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783121" y="5164367"/>
              <a:ext cx="4844105" cy="335531"/>
            </a:xfrm>
            <a:prstGeom prst="rect">
              <a:avLst/>
            </a:prstGeom>
            <a:solidFill>
              <a:srgbClr val="FFDB66">
                <a:alpha val="2588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421373" y="4533757"/>
            <a:ext cx="11528172" cy="0"/>
          </a:xfrm>
          <a:prstGeom prst="line">
            <a:avLst/>
          </a:prstGeom>
          <a:ln w="98425">
            <a:solidFill>
              <a:schemeClr val="accent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369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1" t="21142" r="8160" b="16821"/>
          <a:stretch/>
        </p:blipFill>
        <p:spPr>
          <a:xfrm>
            <a:off x="6282565" y="374248"/>
            <a:ext cx="5767836" cy="3184988"/>
          </a:xfrm>
          <a:prstGeom prst="rect">
            <a:avLst/>
          </a:prstGeom>
        </p:spPr>
      </p:pic>
      <p:sp>
        <p:nvSpPr>
          <p:cNvPr id="285" name="TextShape 1"/>
          <p:cNvSpPr txBox="1"/>
          <p:nvPr/>
        </p:nvSpPr>
        <p:spPr>
          <a:xfrm>
            <a:off x="-3966486" y="6501125"/>
            <a:ext cx="2158920" cy="215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ctr">
              <a:lnSpc>
                <a:spcPct val="100000"/>
              </a:lnSpc>
            </a:pPr>
            <a:fld id="{910ADCB9-10BC-4E4E-8225-46FF4ACD4157}" type="slidenum">
              <a:rPr lang="en-GB" sz="900" b="1">
                <a:solidFill>
                  <a:srgbClr val="064E83"/>
                </a:solidFill>
                <a:latin typeface="Arial"/>
              </a:rPr>
              <a:t>42</a:t>
            </a:fld>
            <a:endParaRPr dirty="0"/>
          </a:p>
        </p:txBody>
      </p:sp>
      <p:sp>
        <p:nvSpPr>
          <p:cNvPr id="287" name="TextShape 3"/>
          <p:cNvSpPr txBox="1"/>
          <p:nvPr/>
        </p:nvSpPr>
        <p:spPr>
          <a:xfrm>
            <a:off x="396010" y="1156489"/>
            <a:ext cx="10944000" cy="3811653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Domain decompositions match</a:t>
            </a:r>
            <a:br>
              <a:rPr lang="en-US" dirty="0" smtClean="0"/>
            </a:br>
            <a:r>
              <a:rPr lang="en-US" dirty="0" smtClean="0"/>
              <a:t>to avoid  MPI communication</a:t>
            </a: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Parallel interpolation:</a:t>
            </a:r>
            <a:br>
              <a:rPr lang="en-US" dirty="0" smtClean="0"/>
            </a:br>
            <a:r>
              <a:rPr lang="en-US" dirty="0" smtClean="0"/>
              <a:t>    - nearest </a:t>
            </a:r>
            <a:r>
              <a:rPr lang="en-US" dirty="0" err="1" smtClean="0"/>
              <a:t>neighbour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  - k-nearest </a:t>
            </a:r>
            <a:r>
              <a:rPr lang="en-US" dirty="0" err="1" smtClean="0"/>
              <a:t>neighbour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- linear </a:t>
            </a:r>
            <a:r>
              <a:rPr lang="en-US" dirty="0" smtClean="0"/>
              <a:t>element-based</a:t>
            </a:r>
            <a:br>
              <a:rPr lang="en-US" dirty="0" smtClean="0"/>
            </a:br>
            <a:r>
              <a:rPr lang="en-US" dirty="0" smtClean="0"/>
              <a:t>    - structured linear, cubic, </a:t>
            </a:r>
            <a:r>
              <a:rPr lang="en-US" dirty="0" err="1" smtClean="0"/>
              <a:t>quasicubic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717" y="3950098"/>
            <a:ext cx="5759684" cy="28637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01" y="4031622"/>
            <a:ext cx="5400372" cy="268514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713336" y="3559236"/>
            <a:ext cx="5155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Example interpolation:  O32 to F8 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87" y="120590"/>
            <a:ext cx="50962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chemeClr val="tx2"/>
                </a:solidFill>
              </a:rPr>
              <a:t>Remapping, using matching </a:t>
            </a:r>
          </a:p>
          <a:p>
            <a:r>
              <a:rPr lang="en-US" sz="2800" b="1" smtClean="0">
                <a:solidFill>
                  <a:schemeClr val="tx2"/>
                </a:solidFill>
              </a:rPr>
              <a:t>domain decompositions</a:t>
            </a:r>
            <a:endParaRPr lang="en-US" sz="2800" b="1">
              <a:solidFill>
                <a:schemeClr val="tx2"/>
              </a:solidFill>
            </a:endParaRPr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4012519" y="840453"/>
            <a:ext cx="2400860" cy="2400860"/>
            <a:chOff x="851588" y="2347670"/>
            <a:chExt cx="3683672" cy="3683672"/>
          </a:xfrm>
        </p:grpSpPr>
        <p:sp>
          <p:nvSpPr>
            <p:cNvPr id="14" name="Rounded Rectangle 13"/>
            <p:cNvSpPr/>
            <p:nvPr/>
          </p:nvSpPr>
          <p:spPr>
            <a:xfrm>
              <a:off x="2309402" y="2809335"/>
              <a:ext cx="1519914" cy="173759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i="1"/>
            </a:p>
          </p:txBody>
        </p:sp>
        <p:pic>
          <p:nvPicPr>
            <p:cNvPr id="15" name="Content Placeholder 4" descr="H:\wp\ecmwfreports\SAC2015\graphs\oct_N1280_p1600.png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51588" y="2347670"/>
              <a:ext cx="3683672" cy="368367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" name="TextBox 15"/>
          <p:cNvSpPr txBox="1"/>
          <p:nvPr/>
        </p:nvSpPr>
        <p:spPr>
          <a:xfrm>
            <a:off x="8106938" y="58366"/>
            <a:ext cx="401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Thanks to Pedro </a:t>
            </a:r>
            <a:r>
              <a:rPr lang="en-US" dirty="0" err="1" smtClean="0">
                <a:solidFill>
                  <a:schemeClr val="accent2"/>
                </a:solidFill>
              </a:rPr>
              <a:t>Maciel</a:t>
            </a:r>
            <a:r>
              <a:rPr lang="en-US" dirty="0" smtClean="0">
                <a:solidFill>
                  <a:schemeClr val="accent2"/>
                </a:solidFill>
              </a:rPr>
              <a:t> (ECMWF)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39572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TextShape 1"/>
          <p:cNvSpPr txBox="1"/>
          <p:nvPr/>
        </p:nvSpPr>
        <p:spPr>
          <a:xfrm>
            <a:off x="-1929867" y="3815982"/>
            <a:ext cx="2158920" cy="215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ctr">
              <a:lnSpc>
                <a:spcPct val="100000"/>
              </a:lnSpc>
            </a:pPr>
            <a:fld id="{910ADCB9-10BC-4E4E-8225-46FF4ACD4157}" type="slidenum">
              <a:rPr lang="en-GB" sz="900" b="1">
                <a:solidFill>
                  <a:srgbClr val="064E83"/>
                </a:solidFill>
                <a:latin typeface="Arial"/>
              </a:rPr>
              <a:t>43</a:t>
            </a:fld>
            <a:endParaRPr/>
          </a:p>
        </p:txBody>
      </p:sp>
      <p:sp>
        <p:nvSpPr>
          <p:cNvPr id="286" name="TextShape 2"/>
          <p:cNvSpPr txBox="1"/>
          <p:nvPr/>
        </p:nvSpPr>
        <p:spPr>
          <a:xfrm>
            <a:off x="327683" y="0"/>
            <a:ext cx="10998928" cy="7290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3200" b="1" smtClean="0">
                <a:solidFill>
                  <a:schemeClr val="tx2"/>
                </a:solidFill>
              </a:rPr>
              <a:t>Remapping using matching domain decompositions</a:t>
            </a:r>
            <a:endParaRPr lang="en-US" sz="3200" b="1">
              <a:solidFill>
                <a:schemeClr val="tx2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0653" y="4031622"/>
            <a:ext cx="6668862" cy="2677656"/>
          </a:xfrm>
          <a:prstGeom prst="rect">
            <a:avLst/>
          </a:prstGeom>
          <a:solidFill>
            <a:srgbClr val="EDECEF"/>
          </a:solidFill>
          <a:ln w="44450">
            <a:solidFill>
              <a:srgbClr val="328DBA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err="1" smtClean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grid_A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         = </a:t>
            </a:r>
            <a:r>
              <a:rPr lang="en-US" sz="1400" err="1">
                <a:latin typeface="Consolas" charset="0"/>
                <a:ea typeface="Consolas" charset="0"/>
                <a:cs typeface="Consolas" charset="0"/>
              </a:rPr>
              <a:t>atlas_Grid</a:t>
            </a:r>
            <a:r>
              <a:rPr lang="en-US" sz="140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sz="1400">
                <a:solidFill>
                  <a:srgbClr val="FF0000"/>
                </a:solidFill>
                <a:latin typeface="Consolas" charset="0"/>
                <a:ea typeface="Consolas" charset="0"/>
                <a:cs typeface="Consolas" charset="0"/>
              </a:rPr>
              <a:t>"</a:t>
            </a:r>
            <a:r>
              <a:rPr lang="en-US" sz="1400" smtClean="0">
                <a:solidFill>
                  <a:srgbClr val="FF0000"/>
                </a:solidFill>
                <a:latin typeface="Consolas" charset="0"/>
                <a:ea typeface="Consolas" charset="0"/>
                <a:cs typeface="Consolas" charset="0"/>
              </a:rPr>
              <a:t>O1280"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err="1" smtClean="0">
                <a:latin typeface="Consolas" charset="0"/>
                <a:ea typeface="Consolas" charset="0"/>
                <a:cs typeface="Consolas" charset="0"/>
              </a:rPr>
              <a:t>partitioner_A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sz="1400">
                <a:latin typeface="Consolas" charset="0"/>
                <a:ea typeface="Consolas" charset="0"/>
                <a:cs typeface="Consolas" charset="0"/>
              </a:rPr>
              <a:t>= </a:t>
            </a:r>
            <a:r>
              <a:rPr lang="en-US" sz="1400" err="1" smtClean="0">
                <a:latin typeface="Consolas" charset="0"/>
                <a:ea typeface="Consolas" charset="0"/>
                <a:cs typeface="Consolas" charset="0"/>
              </a:rPr>
              <a:t>atlas_EqualRegionsPartitioner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()</a:t>
            </a:r>
          </a:p>
          <a:p>
            <a:r>
              <a:rPr lang="en-US" sz="1400" smtClean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err="1" smtClean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mesh_A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         = </a:t>
            </a:r>
            <a:r>
              <a:rPr lang="en-US" sz="1400" err="1" smtClean="0">
                <a:latin typeface="Consolas" charset="0"/>
                <a:ea typeface="Consolas" charset="0"/>
                <a:cs typeface="Consolas" charset="0"/>
              </a:rPr>
              <a:t>meshgenerator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 % generate(</a:t>
            </a:r>
            <a:r>
              <a:rPr lang="en-US" sz="1400" err="1" smtClean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grid_A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, </a:t>
            </a:r>
            <a:r>
              <a:rPr lang="en-US" sz="1400" err="1" smtClean="0">
                <a:latin typeface="Consolas" charset="0"/>
                <a:ea typeface="Consolas" charset="0"/>
                <a:cs typeface="Consolas" charset="0"/>
              </a:rPr>
              <a:t>partitioner_A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r>
              <a:rPr lang="en-US" sz="1400" smtClean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err="1" smtClean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fs_A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           </a:t>
            </a:r>
            <a:r>
              <a:rPr lang="en-US" sz="1400">
                <a:latin typeface="Consolas" charset="0"/>
                <a:ea typeface="Consolas" charset="0"/>
                <a:cs typeface="Consolas" charset="0"/>
              </a:rPr>
              <a:t>= </a:t>
            </a:r>
            <a:r>
              <a:rPr lang="en-US" sz="1400" err="1">
                <a:latin typeface="Consolas" charset="0"/>
                <a:ea typeface="Consolas" charset="0"/>
                <a:cs typeface="Consolas" charset="0"/>
              </a:rPr>
              <a:t>atlas_functionspace_NodeColumns</a:t>
            </a:r>
            <a:r>
              <a:rPr lang="en-US" sz="140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sz="140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mesh_A</a:t>
            </a:r>
            <a:r>
              <a:rPr lang="en-US" sz="140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endParaRPr lang="en-US" sz="140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400" smtClean="0">
                <a:solidFill>
                  <a:srgbClr val="BAB70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err="1" smtClean="0">
                <a:solidFill>
                  <a:srgbClr val="A19F00"/>
                </a:solidFill>
                <a:latin typeface="Consolas" charset="0"/>
                <a:ea typeface="Consolas" charset="0"/>
                <a:cs typeface="Consolas" charset="0"/>
              </a:rPr>
              <a:t>grid_B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         = </a:t>
            </a:r>
            <a:r>
              <a:rPr lang="en-US" sz="1400" err="1">
                <a:latin typeface="Consolas" charset="0"/>
                <a:ea typeface="Consolas" charset="0"/>
                <a:cs typeface="Consolas" charset="0"/>
              </a:rPr>
              <a:t>atlas_Grid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sz="1400">
                <a:solidFill>
                  <a:srgbClr val="FF0000"/>
                </a:solidFill>
                <a:latin typeface="Consolas" charset="0"/>
                <a:ea typeface="Consolas" charset="0"/>
                <a:cs typeface="Consolas" charset="0"/>
              </a:rPr>
              <a:t>"</a:t>
            </a:r>
            <a:r>
              <a:rPr lang="en-US" sz="1400" smtClean="0">
                <a:solidFill>
                  <a:srgbClr val="FF0000"/>
                </a:solidFill>
                <a:latin typeface="Consolas" charset="0"/>
                <a:ea typeface="Consolas" charset="0"/>
                <a:cs typeface="Consolas" charset="0"/>
              </a:rPr>
              <a:t>O640"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r>
              <a:rPr lang="en-US" sz="1400" smtClean="0">
                <a:solidFill>
                  <a:srgbClr val="FF7B09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err="1" smtClean="0">
                <a:solidFill>
                  <a:srgbClr val="FF7B09"/>
                </a:solidFill>
                <a:latin typeface="Consolas" charset="0"/>
                <a:ea typeface="Consolas" charset="0"/>
                <a:cs typeface="Consolas" charset="0"/>
              </a:rPr>
              <a:t>partitioner_B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sz="1400">
                <a:latin typeface="Consolas" charset="0"/>
                <a:ea typeface="Consolas" charset="0"/>
                <a:cs typeface="Consolas" charset="0"/>
              </a:rPr>
              <a:t>= </a:t>
            </a:r>
            <a:r>
              <a:rPr lang="en-US" sz="1400" err="1">
                <a:latin typeface="Consolas" charset="0"/>
                <a:ea typeface="Consolas" charset="0"/>
                <a:cs typeface="Consolas" charset="0"/>
              </a:rPr>
              <a:t>atlas_MatchingMeshPartitioner</a:t>
            </a:r>
            <a:r>
              <a:rPr lang="en-US" sz="140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sz="140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mesh_A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r>
              <a:rPr lang="en-US" sz="1400" smtClean="0">
                <a:solidFill>
                  <a:srgbClr val="BAB70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err="1" smtClean="0">
                <a:solidFill>
                  <a:srgbClr val="A19F00"/>
                </a:solidFill>
                <a:latin typeface="Consolas" charset="0"/>
                <a:ea typeface="Consolas" charset="0"/>
                <a:cs typeface="Consolas" charset="0"/>
              </a:rPr>
              <a:t>mesh_B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         = </a:t>
            </a:r>
            <a:r>
              <a:rPr lang="en-US" sz="1400" err="1" smtClean="0">
                <a:latin typeface="Consolas" charset="0"/>
                <a:ea typeface="Consolas" charset="0"/>
                <a:cs typeface="Consolas" charset="0"/>
              </a:rPr>
              <a:t>meshgenerator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 % generate(</a:t>
            </a:r>
            <a:r>
              <a:rPr lang="en-US" sz="1400" err="1" smtClean="0">
                <a:solidFill>
                  <a:srgbClr val="A19F00"/>
                </a:solidFill>
                <a:latin typeface="Consolas" charset="0"/>
                <a:ea typeface="Consolas" charset="0"/>
                <a:cs typeface="Consolas" charset="0"/>
              </a:rPr>
              <a:t>grid_B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, </a:t>
            </a:r>
            <a:r>
              <a:rPr lang="en-US" sz="1400" err="1" smtClean="0">
                <a:solidFill>
                  <a:srgbClr val="FF7B09"/>
                </a:solidFill>
                <a:latin typeface="Consolas" charset="0"/>
                <a:ea typeface="Consolas" charset="0"/>
                <a:cs typeface="Consolas" charset="0"/>
              </a:rPr>
              <a:t>partitioner_B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r>
              <a:rPr lang="en-US" sz="1400" smtClean="0">
                <a:solidFill>
                  <a:srgbClr val="BAB70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err="1" smtClean="0">
                <a:solidFill>
                  <a:srgbClr val="A19F00"/>
                </a:solidFill>
                <a:latin typeface="Consolas" charset="0"/>
                <a:ea typeface="Consolas" charset="0"/>
                <a:cs typeface="Consolas" charset="0"/>
              </a:rPr>
              <a:t>fs_B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           = </a:t>
            </a:r>
            <a:r>
              <a:rPr lang="en-US" sz="1400" err="1">
                <a:latin typeface="Consolas" charset="0"/>
                <a:ea typeface="Consolas" charset="0"/>
                <a:cs typeface="Consolas" charset="0"/>
              </a:rPr>
              <a:t>atlas_functionspace_NodeColumns</a:t>
            </a:r>
            <a:r>
              <a:rPr lang="en-US" sz="140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sz="1400" err="1">
                <a:solidFill>
                  <a:srgbClr val="A19F00"/>
                </a:solidFill>
                <a:latin typeface="Consolas" charset="0"/>
                <a:ea typeface="Consolas" charset="0"/>
                <a:cs typeface="Consolas" charset="0"/>
              </a:rPr>
              <a:t>mesh_B</a:t>
            </a:r>
            <a:r>
              <a:rPr lang="en-US" sz="140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endParaRPr lang="en-US" sz="1400" smtClean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400" smtClean="0">
                <a:solidFill>
                  <a:srgbClr val="FF7B09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err="1" smtClean="0">
                <a:solidFill>
                  <a:srgbClr val="FF7B09"/>
                </a:solidFill>
                <a:latin typeface="Consolas" charset="0"/>
                <a:ea typeface="Consolas" charset="0"/>
                <a:cs typeface="Consolas" charset="0"/>
              </a:rPr>
              <a:t>interpolation_AB</a:t>
            </a:r>
            <a:r>
              <a:rPr lang="en-US" sz="1400" smtClean="0">
                <a:solidFill>
                  <a:srgbClr val="FF7B09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= </a:t>
            </a:r>
            <a:r>
              <a:rPr lang="en-US" sz="1400" err="1" smtClean="0">
                <a:latin typeface="Consolas" charset="0"/>
                <a:ea typeface="Consolas" charset="0"/>
                <a:cs typeface="Consolas" charset="0"/>
              </a:rPr>
              <a:t>atlas_Interpolation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(type=</a:t>
            </a:r>
            <a:r>
              <a:rPr lang="en-US" sz="1400" smtClean="0">
                <a:solidFill>
                  <a:srgbClr val="FF0000"/>
                </a:solidFill>
                <a:latin typeface="Consolas" charset="0"/>
                <a:ea typeface="Consolas" charset="0"/>
                <a:cs typeface="Consolas" charset="0"/>
              </a:rPr>
              <a:t>"finite-element"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,</a:t>
            </a:r>
          </a:p>
          <a:p>
            <a:r>
              <a:rPr lang="en-US" sz="140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			                     source=</a:t>
            </a:r>
            <a:r>
              <a:rPr lang="en-US" sz="1400" err="1" smtClean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fs_A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, target=</a:t>
            </a:r>
            <a:r>
              <a:rPr lang="en-US" sz="1400" err="1" smtClean="0">
                <a:solidFill>
                  <a:srgbClr val="A19F00"/>
                </a:solidFill>
                <a:latin typeface="Consolas" charset="0"/>
                <a:ea typeface="Consolas" charset="0"/>
                <a:cs typeface="Consolas" charset="0"/>
              </a:rPr>
              <a:t>fs_B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38672" y="4893396"/>
            <a:ext cx="4296503" cy="954107"/>
          </a:xfrm>
          <a:prstGeom prst="rect">
            <a:avLst/>
          </a:prstGeom>
          <a:solidFill>
            <a:srgbClr val="EDECEF"/>
          </a:solidFill>
          <a:ln w="22225">
            <a:solidFill>
              <a:srgbClr val="FF7B09"/>
            </a:solidFill>
          </a:ln>
        </p:spPr>
        <p:txBody>
          <a:bodyPr wrap="square" rtlCol="0">
            <a:spAutoFit/>
          </a:bodyPr>
          <a:lstStyle/>
          <a:p>
            <a:endParaRPr lang="en-US" sz="1400" smtClean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call </a:t>
            </a:r>
            <a:r>
              <a:rPr lang="en-US" sz="1400" err="1" smtClean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interpolation_AB</a:t>
            </a:r>
            <a:r>
              <a:rPr lang="en-US" sz="1400" smtClean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% </a:t>
            </a:r>
          </a:p>
          <a:p>
            <a:r>
              <a:rPr lang="en-US" sz="140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		execute(</a:t>
            </a:r>
            <a:r>
              <a:rPr lang="en-US" sz="140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field_A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, </a:t>
            </a:r>
            <a:r>
              <a:rPr lang="en-US" sz="1400" err="1" smtClean="0">
                <a:solidFill>
                  <a:srgbClr val="A19F00"/>
                </a:solidFill>
                <a:latin typeface="Consolas" charset="0"/>
                <a:ea typeface="Consolas" charset="0"/>
                <a:cs typeface="Consolas" charset="0"/>
              </a:rPr>
              <a:t>field_B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endParaRPr lang="en-US" sz="1400"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71364" y="689575"/>
            <a:ext cx="2258291" cy="3126407"/>
          </a:xfrm>
          <a:prstGeom prst="rect">
            <a:avLst/>
          </a:prstGeom>
          <a:noFill/>
          <a:ln w="22225">
            <a:solidFill>
              <a:srgbClr val="FF7B09"/>
            </a:solidFill>
          </a:ln>
        </p:spPr>
        <p:txBody>
          <a:bodyPr wrap="square" rtlCol="0">
            <a:spAutoFit/>
          </a:bodyPr>
          <a:lstStyle/>
          <a:p>
            <a:endParaRPr lang="en-US" sz="1400" smtClean="0">
              <a:latin typeface="Consolas" charset="0"/>
              <a:ea typeface="Consolas" charset="0"/>
              <a:cs typeface="Consolas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66" y="667537"/>
            <a:ext cx="8902700" cy="31623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42539" y="648010"/>
            <a:ext cx="1544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rgbClr val="FF7B09"/>
                </a:solidFill>
                <a:latin typeface="Consolas" charset="0"/>
                <a:ea typeface="Consolas" charset="0"/>
                <a:cs typeface="Consolas" charset="0"/>
              </a:rPr>
              <a:t>Coupling</a:t>
            </a:r>
            <a:endParaRPr lang="en-US" sz="2400">
              <a:solidFill>
                <a:srgbClr val="FF7B09"/>
              </a:solidFill>
              <a:latin typeface="Consolas" charset="0"/>
              <a:ea typeface="Consolas" charset="0"/>
              <a:cs typeface="Consolas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278912">
            <a:off x="9964163" y="1761121"/>
            <a:ext cx="2312835" cy="56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07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98623" y="6041036"/>
            <a:ext cx="1708879" cy="596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TextShape 2"/>
          <p:cNvSpPr txBox="1"/>
          <p:nvPr/>
        </p:nvSpPr>
        <p:spPr>
          <a:xfrm>
            <a:off x="500345" y="209320"/>
            <a:ext cx="9164520" cy="7290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3200" b="1" dirty="0">
                <a:solidFill>
                  <a:schemeClr val="tx2"/>
                </a:solidFill>
              </a:rPr>
              <a:t>Atlas </a:t>
            </a:r>
            <a:r>
              <a:rPr lang="en-US" sz="3200" b="1" dirty="0" smtClean="0">
                <a:solidFill>
                  <a:schemeClr val="tx2"/>
                </a:solidFill>
              </a:rPr>
              <a:t>– </a:t>
            </a:r>
            <a:r>
              <a:rPr lang="en-US" sz="3200" b="1" dirty="0" err="1" smtClean="0">
                <a:solidFill>
                  <a:schemeClr val="tx2"/>
                </a:solidFill>
              </a:rPr>
              <a:t>GridTools</a:t>
            </a:r>
            <a:r>
              <a:rPr lang="en-US" sz="3200" b="1" dirty="0" smtClean="0">
                <a:solidFill>
                  <a:schemeClr val="tx2"/>
                </a:solidFill>
              </a:rPr>
              <a:t> integration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287" name="TextShape 3"/>
          <p:cNvSpPr txBox="1"/>
          <p:nvPr/>
        </p:nvSpPr>
        <p:spPr>
          <a:xfrm>
            <a:off x="266429" y="403391"/>
            <a:ext cx="3460834" cy="5869819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endParaRPr lang="en-US" sz="28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What is </a:t>
            </a:r>
            <a:r>
              <a:rPr lang="en-US" sz="2800" b="1" dirty="0" err="1" smtClean="0">
                <a:solidFill>
                  <a:schemeClr val="accent3">
                    <a:lumMod val="50000"/>
                  </a:schemeClr>
                </a:solidFill>
              </a:rPr>
              <a:t>GridTools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en-US" sz="2800" b="1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en-US" sz="1100" dirty="0" smtClean="0"/>
          </a:p>
          <a:p>
            <a:r>
              <a:rPr lang="en-US" sz="2000" dirty="0" err="1" smtClean="0"/>
              <a:t>GridTools</a:t>
            </a:r>
            <a:r>
              <a:rPr lang="en-US" sz="2000" dirty="0" smtClean="0"/>
              <a:t> is a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Domain-Specific-Language</a:t>
            </a:r>
            <a:br>
              <a:rPr lang="en-US" sz="2000" dirty="0" smtClean="0"/>
            </a:br>
            <a:r>
              <a:rPr lang="en-US" sz="2000" dirty="0" smtClean="0"/>
              <a:t>(DSL), developed by</a:t>
            </a:r>
          </a:p>
          <a:p>
            <a:r>
              <a:rPr lang="en-US" sz="2000" dirty="0" err="1" smtClean="0"/>
              <a:t>MeteoSwiss</a:t>
            </a:r>
            <a:r>
              <a:rPr lang="en-US" sz="2000" dirty="0" smtClean="0"/>
              <a:t> and CSCS,</a:t>
            </a:r>
          </a:p>
          <a:p>
            <a:r>
              <a:rPr lang="en-US" sz="2000" dirty="0" smtClean="0"/>
              <a:t>to express computational </a:t>
            </a:r>
          </a:p>
          <a:p>
            <a:r>
              <a:rPr lang="en-US" sz="2000" dirty="0" smtClean="0"/>
              <a:t>kernels that can be run </a:t>
            </a:r>
          </a:p>
          <a:p>
            <a:r>
              <a:rPr lang="en-US" sz="2000" dirty="0" smtClean="0"/>
              <a:t>on different hardware </a:t>
            </a:r>
          </a:p>
          <a:p>
            <a:r>
              <a:rPr lang="en-US" sz="2000" dirty="0" smtClean="0"/>
              <a:t>( CPU / GPU / MIC-KNL ).</a:t>
            </a:r>
          </a:p>
          <a:p>
            <a:r>
              <a:rPr lang="en-US" sz="2400" dirty="0" smtClean="0"/>
              <a:t> 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dirty="0"/>
          </a:p>
        </p:txBody>
      </p:sp>
      <p:grpSp>
        <p:nvGrpSpPr>
          <p:cNvPr id="5" name="Group 4"/>
          <p:cNvGrpSpPr/>
          <p:nvPr/>
        </p:nvGrpSpPr>
        <p:grpSpPr>
          <a:xfrm>
            <a:off x="3964700" y="1051013"/>
            <a:ext cx="8105595" cy="5288206"/>
            <a:chOff x="9041956" y="14480492"/>
            <a:chExt cx="5496770" cy="3585039"/>
          </a:xfrm>
        </p:grpSpPr>
        <p:grpSp>
          <p:nvGrpSpPr>
            <p:cNvPr id="6" name="Group 172"/>
            <p:cNvGrpSpPr/>
            <p:nvPr/>
          </p:nvGrpSpPr>
          <p:grpSpPr>
            <a:xfrm>
              <a:off x="13162596" y="14480492"/>
              <a:ext cx="1373056" cy="1092449"/>
              <a:chOff x="0" y="0"/>
              <a:chExt cx="1373055" cy="1092448"/>
            </a:xfrm>
          </p:grpSpPr>
          <p:sp>
            <p:nvSpPr>
              <p:cNvPr id="53" name="Shape 170"/>
              <p:cNvSpPr/>
              <p:nvPr/>
            </p:nvSpPr>
            <p:spPr>
              <a:xfrm>
                <a:off x="0" y="0"/>
                <a:ext cx="1373056" cy="109244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>
                <a:outerShdw blurRad="190500" dist="8455" dir="5400000" rotWithShape="0">
                  <a:srgbClr val="000000"/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pic>
            <p:nvPicPr>
              <p:cNvPr id="54" name="pasted-image.pdf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104164" y="30733"/>
                <a:ext cx="1164729" cy="35464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7" name="Shape 173"/>
            <p:cNvSpPr/>
            <p:nvPr/>
          </p:nvSpPr>
          <p:spPr>
            <a:xfrm>
              <a:off x="13625241" y="15131699"/>
              <a:ext cx="871394" cy="3964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/>
            <a:p>
              <a:pPr algn="r">
                <a:defRPr sz="1200">
                  <a:solidFill>
                    <a:srgbClr val="2A69A2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600" dirty="0"/>
                <a:t>Algorithm</a:t>
              </a:r>
              <a:br>
                <a:rPr sz="1600" dirty="0"/>
              </a:br>
              <a:r>
                <a:rPr sz="1600" dirty="0"/>
                <a:t>development</a:t>
              </a:r>
            </a:p>
          </p:txBody>
        </p:sp>
        <p:sp>
          <p:nvSpPr>
            <p:cNvPr id="8" name="Shape 174"/>
            <p:cNvSpPr/>
            <p:nvPr/>
          </p:nvSpPr>
          <p:spPr>
            <a:xfrm>
              <a:off x="13265901" y="14884424"/>
              <a:ext cx="403629" cy="337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E87B32">
                <a:alpha val="30000"/>
              </a:srgbClr>
            </a:solidFill>
            <a:ln w="25400">
              <a:solidFill>
                <a:schemeClr val="accent1"/>
              </a:solidFill>
            </a:ln>
            <a:effectLst>
              <a:outerShdw blurRad="38100" dist="12700" dir="5400000" rotWithShape="0">
                <a:srgbClr val="000000">
                  <a:alpha val="35000"/>
                </a:srgbClr>
              </a:outerShdw>
            </a:effectLst>
          </p:spPr>
          <p:txBody>
            <a:bodyPr lIns="45719" rIns="45719" anchor="ctr"/>
            <a:lstStyle/>
            <a:p>
              <a:endParaRPr/>
            </a:p>
          </p:txBody>
        </p:sp>
        <p:sp>
          <p:nvSpPr>
            <p:cNvPr id="9" name="Shape 175"/>
            <p:cNvSpPr/>
            <p:nvPr/>
          </p:nvSpPr>
          <p:spPr>
            <a:xfrm flipH="1" flipV="1">
              <a:off x="13260379" y="14995609"/>
              <a:ext cx="103699" cy="59871"/>
            </a:xfrm>
            <a:prstGeom prst="line">
              <a:avLst/>
            </a:prstGeom>
            <a:ln>
              <a:solidFill>
                <a:srgbClr val="008436"/>
              </a:solidFill>
              <a:tailEnd type="triangle"/>
            </a:ln>
            <a:effectLst>
              <a:outerShdw blurRad="38100" dist="12700" dir="5400000" rotWithShape="0">
                <a:srgbClr val="000000">
                  <a:alpha val="38000"/>
                </a:srgbClr>
              </a:outerShdw>
            </a:effectLst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10" name="Shape 176"/>
            <p:cNvSpPr/>
            <p:nvPr/>
          </p:nvSpPr>
          <p:spPr>
            <a:xfrm flipV="1">
              <a:off x="13575027" y="15001122"/>
              <a:ext cx="103698" cy="59871"/>
            </a:xfrm>
            <a:prstGeom prst="line">
              <a:avLst/>
            </a:prstGeom>
            <a:ln>
              <a:solidFill>
                <a:srgbClr val="008436"/>
              </a:solidFill>
              <a:tailEnd type="triangle"/>
            </a:ln>
            <a:effectLst>
              <a:outerShdw blurRad="38100" dist="12700" dir="5400000" rotWithShape="0">
                <a:srgbClr val="000000">
                  <a:alpha val="38000"/>
                </a:srgbClr>
              </a:outerShdw>
            </a:effectLst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11" name="Shape 177"/>
            <p:cNvSpPr/>
            <p:nvPr/>
          </p:nvSpPr>
          <p:spPr>
            <a:xfrm>
              <a:off x="13467716" y="15227812"/>
              <a:ext cx="1" cy="119741"/>
            </a:xfrm>
            <a:prstGeom prst="line">
              <a:avLst/>
            </a:prstGeom>
            <a:ln>
              <a:solidFill>
                <a:srgbClr val="008436"/>
              </a:solidFill>
              <a:tailEnd type="triangle"/>
            </a:ln>
            <a:effectLst>
              <a:outerShdw blurRad="38100" dist="12700" dir="5400000" rotWithShape="0">
                <a:srgbClr val="000000">
                  <a:alpha val="38000"/>
                </a:srgbClr>
              </a:outerShdw>
            </a:effectLst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12" name="Shape 178"/>
            <p:cNvSpPr/>
            <p:nvPr/>
          </p:nvSpPr>
          <p:spPr>
            <a:xfrm>
              <a:off x="13456690" y="15094681"/>
              <a:ext cx="27565" cy="27566"/>
            </a:xfrm>
            <a:prstGeom prst="ellipse">
              <a:avLst/>
            </a:prstGeom>
            <a:solidFill>
              <a:srgbClr val="000000"/>
            </a:solidFill>
            <a:ln w="12700">
              <a:miter lim="400000"/>
            </a:ln>
            <a:effectLst>
              <a:outerShdw blurRad="38100" dist="12700" dir="5400000" rotWithShape="0">
                <a:srgbClr val="000000">
                  <a:alpha val="35000"/>
                </a:srgbClr>
              </a:outerShdw>
            </a:effectLst>
          </p:spPr>
          <p:txBody>
            <a:bodyPr lIns="45719" rIns="45719" anchor="ctr"/>
            <a:lstStyle/>
            <a:p>
              <a:endParaRPr/>
            </a:p>
          </p:txBody>
        </p:sp>
        <p:sp>
          <p:nvSpPr>
            <p:cNvPr id="13" name="Shape 179"/>
            <p:cNvSpPr/>
            <p:nvPr/>
          </p:nvSpPr>
          <p:spPr>
            <a:xfrm flipV="1">
              <a:off x="13577782" y="14995944"/>
              <a:ext cx="196633" cy="63152"/>
            </a:xfrm>
            <a:prstGeom prst="line">
              <a:avLst/>
            </a:prstGeom>
            <a:ln w="6350">
              <a:solidFill>
                <a:srgbClr val="E93C1A"/>
              </a:solidFill>
              <a:tailEnd type="triangle"/>
            </a:ln>
            <a:effectLst>
              <a:outerShdw blurRad="38100" dist="12700" dir="5400000" rotWithShape="0">
                <a:srgbClr val="000000">
                  <a:alpha val="38000"/>
                </a:srgbClr>
              </a:outerShdw>
            </a:effectLst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14" name="Shape 180"/>
            <p:cNvSpPr/>
            <p:nvPr/>
          </p:nvSpPr>
          <p:spPr>
            <a:xfrm flipV="1">
              <a:off x="13363711" y="14947099"/>
              <a:ext cx="107468" cy="102216"/>
            </a:xfrm>
            <a:prstGeom prst="line">
              <a:avLst/>
            </a:prstGeom>
            <a:ln w="6350">
              <a:solidFill>
                <a:srgbClr val="E93C1A"/>
              </a:solidFill>
              <a:tailEnd type="triangle"/>
            </a:ln>
            <a:effectLst>
              <a:outerShdw blurRad="38100" dist="12700" dir="5400000" rotWithShape="0">
                <a:srgbClr val="000000">
                  <a:alpha val="38000"/>
                </a:srgbClr>
              </a:outerShdw>
            </a:effectLst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15" name="Shape 181"/>
            <p:cNvSpPr/>
            <p:nvPr/>
          </p:nvSpPr>
          <p:spPr>
            <a:xfrm>
              <a:off x="13471212" y="15229870"/>
              <a:ext cx="81583" cy="34758"/>
            </a:xfrm>
            <a:prstGeom prst="line">
              <a:avLst/>
            </a:prstGeom>
            <a:ln w="6350">
              <a:solidFill>
                <a:srgbClr val="E93C1A"/>
              </a:solidFill>
              <a:tailEnd type="triangle"/>
            </a:ln>
            <a:effectLst>
              <a:outerShdw blurRad="38100" dist="12700" dir="5400000" rotWithShape="0">
                <a:srgbClr val="000000">
                  <a:alpha val="38000"/>
                </a:srgbClr>
              </a:outerShdw>
            </a:effectLst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16" name="Shape 182"/>
            <p:cNvSpPr/>
            <p:nvPr/>
          </p:nvSpPr>
          <p:spPr>
            <a:xfrm>
              <a:off x="9793399" y="14480492"/>
              <a:ext cx="1428142" cy="1079918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  <a:effectLst>
              <a:outerShdw blurRad="190500" dist="8455" dir="5400000" rotWithShape="0">
                <a:srgbClr val="000000"/>
              </a:outerShdw>
            </a:effectLst>
          </p:spPr>
          <p:txBody>
            <a:bodyPr lIns="38100" tIns="38100" rIns="38100" bIns="38100" anchor="ctr"/>
            <a:lstStyle/>
            <a:p>
              <a:pPr algn="ctr" defTabSz="584200">
                <a:defRPr sz="22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pic>
          <p:nvPicPr>
            <p:cNvPr id="17" name="pasted-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9880994" y="14556381"/>
              <a:ext cx="1252952" cy="755568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8" name="Shape 184"/>
            <p:cNvSpPr/>
            <p:nvPr/>
          </p:nvSpPr>
          <p:spPr>
            <a:xfrm>
              <a:off x="10191519" y="15311936"/>
              <a:ext cx="544186" cy="22951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 sz="1200">
                  <a:solidFill>
                    <a:srgbClr val="2A69A2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600" dirty="0"/>
                <a:t>Physics</a:t>
              </a:r>
            </a:p>
          </p:txBody>
        </p:sp>
        <p:sp>
          <p:nvSpPr>
            <p:cNvPr id="19" name="Shape 185"/>
            <p:cNvSpPr/>
            <p:nvPr/>
          </p:nvSpPr>
          <p:spPr>
            <a:xfrm>
              <a:off x="11497047" y="14489557"/>
              <a:ext cx="1428143" cy="1079918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  <a:effectLst>
              <a:outerShdw blurRad="190500" dist="8455" dir="5400000" rotWithShape="0">
                <a:srgbClr val="000000"/>
              </a:outerShdw>
            </a:effectLst>
          </p:spPr>
          <p:txBody>
            <a:bodyPr lIns="38100" tIns="38100" rIns="38100" bIns="38100" anchor="ctr"/>
            <a:lstStyle/>
            <a:p>
              <a:pPr algn="ctr" defTabSz="584200">
                <a:defRPr sz="22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grpSp>
          <p:nvGrpSpPr>
            <p:cNvPr id="20" name="Group 189"/>
            <p:cNvGrpSpPr/>
            <p:nvPr/>
          </p:nvGrpSpPr>
          <p:grpSpPr>
            <a:xfrm>
              <a:off x="11595579" y="14566511"/>
              <a:ext cx="1281617" cy="469108"/>
              <a:chOff x="0" y="0"/>
              <a:chExt cx="1281616" cy="469106"/>
            </a:xfrm>
          </p:grpSpPr>
          <p:pic>
            <p:nvPicPr>
              <p:cNvPr id="50" name="pasted-image.pdf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19092" y="0"/>
                <a:ext cx="1185704" cy="8596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51" name="pasted-image.pdf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8961" y="148028"/>
                <a:ext cx="1272656" cy="17189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52" name="pasted-image.pdf"/>
              <p:cNvPicPr>
                <a:picLocks noChangeAspect="1"/>
              </p:cNvPicPr>
              <p:nvPr/>
            </p:nvPicPr>
            <p:blipFill>
              <a:blip r:embed="rId7">
                <a:extLst/>
              </a:blip>
              <a:srcRect/>
              <a:stretch>
                <a:fillRect/>
              </a:stretch>
            </p:blipFill>
            <p:spPr>
              <a:xfrm>
                <a:off x="0" y="367303"/>
                <a:ext cx="592852" cy="10180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21" name="Shape 190"/>
            <p:cNvSpPr/>
            <p:nvPr/>
          </p:nvSpPr>
          <p:spPr>
            <a:xfrm>
              <a:off x="11768837" y="15143201"/>
              <a:ext cx="901831" cy="3964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/>
            <a:p>
              <a:pPr algn="ctr">
                <a:defRPr sz="1200">
                  <a:solidFill>
                    <a:srgbClr val="2A69A2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600" dirty="0"/>
                <a:t>Mathematical</a:t>
              </a:r>
              <a:br>
                <a:rPr sz="1600" dirty="0"/>
              </a:br>
              <a:r>
                <a:rPr sz="1600" dirty="0"/>
                <a:t>description</a:t>
              </a:r>
            </a:p>
          </p:txBody>
        </p:sp>
        <p:sp>
          <p:nvSpPr>
            <p:cNvPr id="22" name="Shape 191"/>
            <p:cNvSpPr/>
            <p:nvPr/>
          </p:nvSpPr>
          <p:spPr>
            <a:xfrm>
              <a:off x="9793399" y="15768590"/>
              <a:ext cx="4740409" cy="645617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  <a:effectLst>
              <a:outerShdw blurRad="190500" dist="8455" dir="5400000" rotWithShape="0">
                <a:srgbClr val="000000"/>
              </a:outerShdw>
            </a:effectLst>
          </p:spPr>
          <p:txBody>
            <a:bodyPr lIns="38100" tIns="38100" rIns="38100" bIns="38100" anchor="ctr"/>
            <a:lstStyle/>
            <a:p>
              <a:pPr algn="ctr" defTabSz="584200">
                <a:defRPr sz="22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23" name="Shape 192"/>
            <p:cNvSpPr/>
            <p:nvPr/>
          </p:nvSpPr>
          <p:spPr>
            <a:xfrm>
              <a:off x="10283267" y="15821454"/>
              <a:ext cx="3628200" cy="27124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/>
            <a:p>
              <a:pPr>
                <a:defRPr sz="1400">
                  <a:latin typeface="Inconsolata"/>
                  <a:ea typeface="Inconsolata"/>
                  <a:cs typeface="Inconsolata"/>
                  <a:sym typeface="Inconsolata"/>
                </a:defRPr>
              </a:pPr>
              <a:r>
                <a:rPr sz="2000" dirty="0">
                  <a:solidFill>
                    <a:srgbClr val="2A69A2"/>
                  </a:solidFill>
                </a:rPr>
                <a:t>on_edges</a:t>
              </a:r>
              <a:r>
                <a:rPr sz="2000" dirty="0"/>
                <a:t>( </a:t>
              </a:r>
              <a:r>
                <a:rPr sz="2000" dirty="0">
                  <a:solidFill>
                    <a:srgbClr val="2A69A2"/>
                  </a:solidFill>
                </a:rPr>
                <a:t>sum_reduction</a:t>
              </a:r>
              <a:r>
                <a:rPr sz="2000" dirty="0"/>
                <a:t>, </a:t>
              </a:r>
              <a:r>
                <a:rPr sz="2000" dirty="0">
                  <a:solidFill>
                    <a:srgbClr val="E93C1A"/>
                  </a:solidFill>
                </a:rPr>
                <a:t>v()</a:t>
              </a:r>
              <a:r>
                <a:rPr sz="2000" dirty="0"/>
                <a:t>, </a:t>
              </a:r>
              <a:r>
                <a:rPr sz="2000" dirty="0">
                  <a:solidFill>
                    <a:srgbClr val="008436"/>
                  </a:solidFill>
                </a:rPr>
                <a:t>l()</a:t>
              </a:r>
              <a:r>
                <a:rPr sz="2000" dirty="0"/>
                <a:t> ) / </a:t>
              </a:r>
              <a:r>
                <a:rPr sz="2000" dirty="0">
                  <a:solidFill>
                    <a:srgbClr val="E87B32"/>
                  </a:solidFill>
                </a:rPr>
                <a:t>A()</a:t>
              </a:r>
            </a:p>
          </p:txBody>
        </p:sp>
        <p:sp>
          <p:nvSpPr>
            <p:cNvPr id="24" name="Shape 193"/>
            <p:cNvSpPr/>
            <p:nvPr/>
          </p:nvSpPr>
          <p:spPr>
            <a:xfrm>
              <a:off x="10744672" y="16099939"/>
              <a:ext cx="2994699" cy="27124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 sz="1200">
                  <a:solidFill>
                    <a:srgbClr val="B62776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2000" dirty="0"/>
                <a:t>Domain specific language  (GridTools)</a:t>
              </a:r>
            </a:p>
          </p:txBody>
        </p:sp>
        <p:pic>
          <p:nvPicPr>
            <p:cNvPr id="25" name="pasted-image.pdf"/>
            <p:cNvPicPr>
              <a:picLocks noChangeAspect="1"/>
            </p:cNvPicPr>
            <p:nvPr/>
          </p:nvPicPr>
          <p:blipFill>
            <a:blip r:embed="rId8">
              <a:extLst/>
            </a:blip>
            <a:srcRect/>
            <a:stretch>
              <a:fillRect/>
            </a:stretch>
          </p:blipFill>
          <p:spPr>
            <a:xfrm>
              <a:off x="9301044" y="14515667"/>
              <a:ext cx="358987" cy="1904187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6" name="Shape 195"/>
            <p:cNvSpPr/>
            <p:nvPr/>
          </p:nvSpPr>
          <p:spPr>
            <a:xfrm rot="16200000">
              <a:off x="8794750" y="15248410"/>
              <a:ext cx="1047168" cy="22958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 sz="1200">
                  <a:solidFill>
                    <a:srgbClr val="2A69A2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600" dirty="0"/>
                <a:t>Domain</a:t>
              </a:r>
              <a:r>
                <a:rPr dirty="0"/>
                <a:t> </a:t>
              </a:r>
              <a:r>
                <a:rPr sz="1600" dirty="0"/>
                <a:t>science</a:t>
              </a:r>
            </a:p>
          </p:txBody>
        </p:sp>
        <p:sp>
          <p:nvSpPr>
            <p:cNvPr id="27" name="Shape 196"/>
            <p:cNvSpPr/>
            <p:nvPr/>
          </p:nvSpPr>
          <p:spPr>
            <a:xfrm rot="16200000">
              <a:off x="8929405" y="17209574"/>
              <a:ext cx="845036" cy="22958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 sz="1200">
                  <a:solidFill>
                    <a:srgbClr val="2A69A2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600" dirty="0"/>
                <a:t>Abstractions</a:t>
              </a:r>
            </a:p>
          </p:txBody>
        </p:sp>
        <p:sp>
          <p:nvSpPr>
            <p:cNvPr id="28" name="Shape 197"/>
            <p:cNvSpPr/>
            <p:nvPr/>
          </p:nvSpPr>
          <p:spPr>
            <a:xfrm>
              <a:off x="9793961" y="16579037"/>
              <a:ext cx="1428143" cy="1458549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  <a:effectLst>
              <a:outerShdw blurRad="190500" dist="8455" dir="5400000" rotWithShape="0">
                <a:srgbClr val="000000"/>
              </a:outerShdw>
            </a:effectLst>
          </p:spPr>
          <p:txBody>
            <a:bodyPr lIns="38100" tIns="38100" rIns="38100" bIns="38100" anchor="ctr"/>
            <a:lstStyle/>
            <a:p>
              <a:pPr algn="ctr" defTabSz="584200">
                <a:defRPr sz="22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pic>
          <p:nvPicPr>
            <p:cNvPr id="29" name="pasted-image.pdf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9319421" y="16594484"/>
              <a:ext cx="342314" cy="145854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0" name="Shape 199"/>
            <p:cNvSpPr/>
            <p:nvPr/>
          </p:nvSpPr>
          <p:spPr>
            <a:xfrm>
              <a:off x="9803749" y="17502172"/>
              <a:ext cx="1126506" cy="56335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/>
            <a:p>
              <a:pPr algn="r">
                <a:defRPr sz="1100">
                  <a:solidFill>
                    <a:srgbClr val="2A69A2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600" dirty="0"/>
                <a:t>memory layout,</a:t>
              </a:r>
            </a:p>
            <a:p>
              <a:pPr algn="r">
                <a:defRPr sz="1100">
                  <a:solidFill>
                    <a:srgbClr val="2A69A2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600" dirty="0"/>
                <a:t>parallelisation,</a:t>
              </a:r>
            </a:p>
            <a:p>
              <a:pPr algn="r">
                <a:defRPr sz="1100">
                  <a:solidFill>
                    <a:srgbClr val="2A69A2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600" dirty="0"/>
                <a:t>&amp; data structures</a:t>
              </a:r>
            </a:p>
          </p:txBody>
        </p:sp>
        <p:grpSp>
          <p:nvGrpSpPr>
            <p:cNvPr id="31" name="Group 203"/>
            <p:cNvGrpSpPr/>
            <p:nvPr/>
          </p:nvGrpSpPr>
          <p:grpSpPr>
            <a:xfrm>
              <a:off x="9859544" y="16880955"/>
              <a:ext cx="1378103" cy="839088"/>
              <a:chOff x="-235373" y="241300"/>
              <a:chExt cx="1378102" cy="839086"/>
            </a:xfrm>
          </p:grpSpPr>
          <p:pic>
            <p:nvPicPr>
              <p:cNvPr id="47" name="pasted-image.pdf"/>
              <p:cNvPicPr>
                <a:picLocks noChangeAspect="1"/>
              </p:cNvPicPr>
              <p:nvPr/>
            </p:nvPicPr>
            <p:blipFill>
              <a:blip r:embed="rId10">
                <a:extLst/>
              </a:blip>
              <a:srcRect/>
              <a:stretch>
                <a:fillRect/>
              </a:stretch>
            </p:blipFill>
            <p:spPr>
              <a:xfrm rot="21300000">
                <a:off x="-205101" y="330030"/>
                <a:ext cx="653967" cy="72323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8" name="pasted-image.pdf"/>
              <p:cNvPicPr>
                <a:picLocks noChangeAspect="1"/>
              </p:cNvPicPr>
              <p:nvPr/>
            </p:nvPicPr>
            <p:blipFill>
              <a:blip r:embed="rId11">
                <a:extLst/>
              </a:blip>
              <a:srcRect r="27557"/>
              <a:stretch>
                <a:fillRect/>
              </a:stretch>
            </p:blipFill>
            <p:spPr>
              <a:xfrm>
                <a:off x="434982" y="241300"/>
                <a:ext cx="707748" cy="67896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49" name="Shape 202"/>
              <p:cNvSpPr/>
              <p:nvPr/>
            </p:nvSpPr>
            <p:spPr>
              <a:xfrm flipH="1">
                <a:off x="118006" y="599929"/>
                <a:ext cx="638180" cy="140638"/>
              </a:xfrm>
              <a:prstGeom prst="line">
                <a:avLst/>
              </a:prstGeom>
              <a:noFill/>
              <a:ln w="9525" cap="flat">
                <a:solidFill>
                  <a:schemeClr val="accent2"/>
                </a:solidFill>
                <a:prstDash val="solid"/>
                <a:round/>
                <a:tailEnd type="triangle" w="med" len="med"/>
              </a:ln>
              <a:effectLst>
                <a:outerShdw blurRad="38100" dist="127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32" name="Shape 204"/>
            <p:cNvSpPr/>
            <p:nvPr/>
          </p:nvSpPr>
          <p:spPr>
            <a:xfrm>
              <a:off x="13110584" y="16578453"/>
              <a:ext cx="1428142" cy="1465550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  <a:effectLst>
              <a:outerShdw blurRad="190500" dist="8455" dir="5400000" rotWithShape="0">
                <a:srgbClr val="000000"/>
              </a:outerShdw>
            </a:effectLst>
          </p:spPr>
          <p:txBody>
            <a:bodyPr lIns="38100" tIns="38100" rIns="38100" bIns="38100" anchor="ctr"/>
            <a:lstStyle/>
            <a:p>
              <a:pPr algn="ctr" defTabSz="584200">
                <a:defRPr sz="22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pic>
          <p:nvPicPr>
            <p:cNvPr id="33" name="fpga.jpg"/>
            <p:cNvPicPr>
              <a:picLocks noChangeAspect="1"/>
            </p:cNvPicPr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 rot="20516371">
              <a:off x="13826982" y="16754150"/>
              <a:ext cx="497838" cy="228809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4" name="pasted-image.pdf"/>
            <p:cNvPicPr>
              <a:picLocks noChangeAspect="1"/>
            </p:cNvPicPr>
            <p:nvPr/>
          </p:nvPicPr>
          <p:blipFill>
            <a:blip r:embed="rId13">
              <a:extLst/>
            </a:blip>
            <a:srcRect l="2868" t="4738" r="1897" b="5803"/>
            <a:stretch>
              <a:fillRect/>
            </a:stretch>
          </p:blipFill>
          <p:spPr>
            <a:xfrm>
              <a:off x="13811661" y="16929579"/>
              <a:ext cx="636333" cy="3776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58" extrusionOk="0">
                  <a:moveTo>
                    <a:pt x="16757" y="14"/>
                  </a:moveTo>
                  <a:cubicBezTo>
                    <a:pt x="16685" y="-40"/>
                    <a:pt x="16384" y="73"/>
                    <a:pt x="16098" y="263"/>
                  </a:cubicBezTo>
                  <a:cubicBezTo>
                    <a:pt x="15812" y="453"/>
                    <a:pt x="15456" y="615"/>
                    <a:pt x="15305" y="626"/>
                  </a:cubicBezTo>
                  <a:cubicBezTo>
                    <a:pt x="14945" y="650"/>
                    <a:pt x="13742" y="1265"/>
                    <a:pt x="13545" y="1532"/>
                  </a:cubicBezTo>
                  <a:cubicBezTo>
                    <a:pt x="13460" y="1647"/>
                    <a:pt x="12371" y="2307"/>
                    <a:pt x="11127" y="2982"/>
                  </a:cubicBezTo>
                  <a:cubicBezTo>
                    <a:pt x="9883" y="3657"/>
                    <a:pt x="7780" y="4799"/>
                    <a:pt x="6451" y="5519"/>
                  </a:cubicBezTo>
                  <a:cubicBezTo>
                    <a:pt x="5122" y="6239"/>
                    <a:pt x="3931" y="6822"/>
                    <a:pt x="3818" y="6810"/>
                  </a:cubicBezTo>
                  <a:cubicBezTo>
                    <a:pt x="3532" y="6780"/>
                    <a:pt x="2224" y="7494"/>
                    <a:pt x="2031" y="7785"/>
                  </a:cubicBezTo>
                  <a:cubicBezTo>
                    <a:pt x="1943" y="7915"/>
                    <a:pt x="1455" y="8226"/>
                    <a:pt x="956" y="8487"/>
                  </a:cubicBezTo>
                  <a:cubicBezTo>
                    <a:pt x="456" y="8748"/>
                    <a:pt x="28" y="9071"/>
                    <a:pt x="2" y="9189"/>
                  </a:cubicBezTo>
                  <a:cubicBezTo>
                    <a:pt x="-43" y="9385"/>
                    <a:pt x="644" y="11671"/>
                    <a:pt x="2904" y="18931"/>
                  </a:cubicBezTo>
                  <a:cubicBezTo>
                    <a:pt x="3396" y="20510"/>
                    <a:pt x="3780" y="21557"/>
                    <a:pt x="3871" y="21559"/>
                  </a:cubicBezTo>
                  <a:cubicBezTo>
                    <a:pt x="3955" y="21560"/>
                    <a:pt x="4322" y="21382"/>
                    <a:pt x="4691" y="21151"/>
                  </a:cubicBezTo>
                  <a:cubicBezTo>
                    <a:pt x="5387" y="20714"/>
                    <a:pt x="6385" y="20124"/>
                    <a:pt x="9689" y="18183"/>
                  </a:cubicBezTo>
                  <a:cubicBezTo>
                    <a:pt x="14258" y="15499"/>
                    <a:pt x="21035" y="11488"/>
                    <a:pt x="21392" y="11251"/>
                  </a:cubicBezTo>
                  <a:cubicBezTo>
                    <a:pt x="21494" y="11183"/>
                    <a:pt x="21557" y="10998"/>
                    <a:pt x="21540" y="10843"/>
                  </a:cubicBezTo>
                  <a:cubicBezTo>
                    <a:pt x="21501" y="10487"/>
                    <a:pt x="16933" y="146"/>
                    <a:pt x="16757" y="14"/>
                  </a:cubicBezTo>
                  <a:close/>
                </a:path>
              </a:pathLst>
            </a:custGeom>
            <a:ln w="12700">
              <a:miter lim="400000"/>
            </a:ln>
          </p:spPr>
        </p:pic>
        <p:pic>
          <p:nvPicPr>
            <p:cNvPr id="35" name="pasted-image.pdf"/>
            <p:cNvPicPr>
              <a:picLocks noChangeAspect="1"/>
            </p:cNvPicPr>
            <p:nvPr/>
          </p:nvPicPr>
          <p:blipFill>
            <a:blip r:embed="rId14">
              <a:extLst/>
            </a:blip>
            <a:srcRect l="20867" t="7446" r="20446" b="10601"/>
            <a:stretch>
              <a:fillRect/>
            </a:stretch>
          </p:blipFill>
          <p:spPr>
            <a:xfrm>
              <a:off x="13299378" y="16734000"/>
              <a:ext cx="496518" cy="3718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5" h="21403" extrusionOk="0">
                  <a:moveTo>
                    <a:pt x="9197" y="11"/>
                  </a:moveTo>
                  <a:cubicBezTo>
                    <a:pt x="9159" y="35"/>
                    <a:pt x="9025" y="160"/>
                    <a:pt x="8922" y="262"/>
                  </a:cubicBezTo>
                  <a:lnTo>
                    <a:pt x="5598" y="3895"/>
                  </a:lnTo>
                  <a:cubicBezTo>
                    <a:pt x="3823" y="5824"/>
                    <a:pt x="3146" y="6582"/>
                    <a:pt x="2326" y="7504"/>
                  </a:cubicBezTo>
                  <a:cubicBezTo>
                    <a:pt x="1709" y="8220"/>
                    <a:pt x="942" y="9086"/>
                    <a:pt x="569" y="9560"/>
                  </a:cubicBezTo>
                  <a:cubicBezTo>
                    <a:pt x="546" y="9589"/>
                    <a:pt x="522" y="9624"/>
                    <a:pt x="500" y="9652"/>
                  </a:cubicBezTo>
                  <a:cubicBezTo>
                    <a:pt x="254" y="9967"/>
                    <a:pt x="222" y="10057"/>
                    <a:pt x="121" y="10223"/>
                  </a:cubicBezTo>
                  <a:cubicBezTo>
                    <a:pt x="80" y="10324"/>
                    <a:pt x="15" y="10429"/>
                    <a:pt x="1" y="10520"/>
                  </a:cubicBezTo>
                  <a:cubicBezTo>
                    <a:pt x="-55" y="10876"/>
                    <a:pt x="1913" y="12816"/>
                    <a:pt x="5908" y="16345"/>
                  </a:cubicBezTo>
                  <a:cubicBezTo>
                    <a:pt x="9541" y="19555"/>
                    <a:pt x="12023" y="21546"/>
                    <a:pt x="12228" y="21394"/>
                  </a:cubicBezTo>
                  <a:cubicBezTo>
                    <a:pt x="12816" y="20958"/>
                    <a:pt x="20705" y="11770"/>
                    <a:pt x="21287" y="10862"/>
                  </a:cubicBezTo>
                  <a:cubicBezTo>
                    <a:pt x="21362" y="10732"/>
                    <a:pt x="21528" y="10516"/>
                    <a:pt x="21545" y="10428"/>
                  </a:cubicBezTo>
                  <a:cubicBezTo>
                    <a:pt x="21496" y="10257"/>
                    <a:pt x="20891" y="9618"/>
                    <a:pt x="20081" y="8943"/>
                  </a:cubicBezTo>
                  <a:cubicBezTo>
                    <a:pt x="19240" y="8242"/>
                    <a:pt x="16483" y="5891"/>
                    <a:pt x="13967" y="3712"/>
                  </a:cubicBezTo>
                  <a:lnTo>
                    <a:pt x="10575" y="765"/>
                  </a:lnTo>
                  <a:cubicBezTo>
                    <a:pt x="9803" y="158"/>
                    <a:pt x="9411" y="-54"/>
                    <a:pt x="9197" y="11"/>
                  </a:cubicBezTo>
                  <a:close/>
                </a:path>
              </a:pathLst>
            </a:custGeom>
            <a:ln w="12700">
              <a:miter lim="400000"/>
            </a:ln>
          </p:spPr>
        </p:pic>
        <p:pic>
          <p:nvPicPr>
            <p:cNvPr id="36" name="pasted-image.tiff"/>
            <p:cNvPicPr>
              <a:picLocks noChangeAspect="1"/>
            </p:cNvPicPr>
            <p:nvPr/>
          </p:nvPicPr>
          <p:blipFill>
            <a:blip r:embed="rId15">
              <a:extLst/>
            </a:blip>
            <a:srcRect l="1142" t="15111" r="48607" b="20626"/>
            <a:stretch>
              <a:fillRect/>
            </a:stretch>
          </p:blipFill>
          <p:spPr>
            <a:xfrm>
              <a:off x="13868088" y="17265341"/>
              <a:ext cx="523482" cy="306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553" extrusionOk="0">
                  <a:moveTo>
                    <a:pt x="12982" y="0"/>
                  </a:moveTo>
                  <a:lnTo>
                    <a:pt x="6499" y="3717"/>
                  </a:lnTo>
                  <a:cubicBezTo>
                    <a:pt x="2022" y="6282"/>
                    <a:pt x="0" y="7495"/>
                    <a:pt x="0" y="7630"/>
                  </a:cubicBezTo>
                  <a:cubicBezTo>
                    <a:pt x="0" y="7918"/>
                    <a:pt x="1451" y="10818"/>
                    <a:pt x="1637" y="10901"/>
                  </a:cubicBezTo>
                  <a:cubicBezTo>
                    <a:pt x="1724" y="10939"/>
                    <a:pt x="1799" y="11094"/>
                    <a:pt x="1801" y="11236"/>
                  </a:cubicBezTo>
                  <a:cubicBezTo>
                    <a:pt x="1804" y="11575"/>
                    <a:pt x="2061" y="12065"/>
                    <a:pt x="2259" y="12130"/>
                  </a:cubicBezTo>
                  <a:cubicBezTo>
                    <a:pt x="2351" y="12161"/>
                    <a:pt x="2431" y="12336"/>
                    <a:pt x="2456" y="12550"/>
                  </a:cubicBezTo>
                  <a:cubicBezTo>
                    <a:pt x="2501" y="12951"/>
                    <a:pt x="4551" y="17209"/>
                    <a:pt x="4649" y="17105"/>
                  </a:cubicBezTo>
                  <a:cubicBezTo>
                    <a:pt x="4764" y="16985"/>
                    <a:pt x="4938" y="17254"/>
                    <a:pt x="4960" y="17609"/>
                  </a:cubicBezTo>
                  <a:cubicBezTo>
                    <a:pt x="4973" y="17817"/>
                    <a:pt x="5339" y="18716"/>
                    <a:pt x="5861" y="19789"/>
                  </a:cubicBezTo>
                  <a:cubicBezTo>
                    <a:pt x="6463" y="21027"/>
                    <a:pt x="6792" y="21600"/>
                    <a:pt x="6876" y="21550"/>
                  </a:cubicBezTo>
                  <a:cubicBezTo>
                    <a:pt x="6943" y="21509"/>
                    <a:pt x="9495" y="19282"/>
                    <a:pt x="12556" y="16602"/>
                  </a:cubicBezTo>
                  <a:cubicBezTo>
                    <a:pt x="15618" y="13922"/>
                    <a:pt x="18910" y="11030"/>
                    <a:pt x="19858" y="10202"/>
                  </a:cubicBezTo>
                  <a:cubicBezTo>
                    <a:pt x="20995" y="9207"/>
                    <a:pt x="21586" y="8621"/>
                    <a:pt x="21593" y="8469"/>
                  </a:cubicBezTo>
                  <a:cubicBezTo>
                    <a:pt x="21600" y="8312"/>
                    <a:pt x="21263" y="7920"/>
                    <a:pt x="20545" y="7239"/>
                  </a:cubicBezTo>
                  <a:cubicBezTo>
                    <a:pt x="19967" y="6690"/>
                    <a:pt x="19436" y="6261"/>
                    <a:pt x="19367" y="6261"/>
                  </a:cubicBezTo>
                  <a:cubicBezTo>
                    <a:pt x="19298" y="6261"/>
                    <a:pt x="19122" y="6086"/>
                    <a:pt x="18974" y="5870"/>
                  </a:cubicBezTo>
                  <a:cubicBezTo>
                    <a:pt x="18826" y="5653"/>
                    <a:pt x="18464" y="5247"/>
                    <a:pt x="18172" y="4975"/>
                  </a:cubicBezTo>
                  <a:cubicBezTo>
                    <a:pt x="17441" y="4295"/>
                    <a:pt x="16859" y="3741"/>
                    <a:pt x="16567" y="3438"/>
                  </a:cubicBezTo>
                  <a:cubicBezTo>
                    <a:pt x="16432" y="3297"/>
                    <a:pt x="16284" y="3187"/>
                    <a:pt x="16223" y="3186"/>
                  </a:cubicBezTo>
                  <a:cubicBezTo>
                    <a:pt x="16162" y="3186"/>
                    <a:pt x="15997" y="3015"/>
                    <a:pt x="15863" y="2823"/>
                  </a:cubicBezTo>
                  <a:cubicBezTo>
                    <a:pt x="15730" y="2631"/>
                    <a:pt x="15525" y="2451"/>
                    <a:pt x="15405" y="2404"/>
                  </a:cubicBezTo>
                  <a:cubicBezTo>
                    <a:pt x="15285" y="2356"/>
                    <a:pt x="15143" y="2227"/>
                    <a:pt x="15094" y="2124"/>
                  </a:cubicBezTo>
                  <a:cubicBezTo>
                    <a:pt x="15045" y="2021"/>
                    <a:pt x="14552" y="1484"/>
                    <a:pt x="13997" y="950"/>
                  </a:cubicBezTo>
                  <a:lnTo>
                    <a:pt x="12982" y="0"/>
                  </a:lnTo>
                  <a:close/>
                </a:path>
              </a:pathLst>
            </a:custGeom>
            <a:ln w="12700">
              <a:miter lim="400000"/>
            </a:ln>
          </p:spPr>
        </p:pic>
        <p:sp>
          <p:nvSpPr>
            <p:cNvPr id="37" name="Shape 209"/>
            <p:cNvSpPr/>
            <p:nvPr/>
          </p:nvSpPr>
          <p:spPr>
            <a:xfrm>
              <a:off x="13233312" y="17590633"/>
              <a:ext cx="1182687" cy="3964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/>
            <a:p>
              <a:pPr algn="ctr">
                <a:defRPr sz="1200">
                  <a:solidFill>
                    <a:srgbClr val="2A69A2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600" dirty="0"/>
                <a:t>Hardware specific</a:t>
              </a:r>
              <a:br>
                <a:rPr sz="1600" dirty="0"/>
              </a:br>
              <a:r>
                <a:rPr sz="1600" dirty="0"/>
                <a:t>instructions</a:t>
              </a:r>
            </a:p>
          </p:txBody>
        </p:sp>
        <p:sp>
          <p:nvSpPr>
            <p:cNvPr id="38" name="Shape 210"/>
            <p:cNvSpPr/>
            <p:nvPr/>
          </p:nvSpPr>
          <p:spPr>
            <a:xfrm>
              <a:off x="11464350" y="16586057"/>
              <a:ext cx="1428142" cy="1450341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  <a:effectLst>
              <a:outerShdw blurRad="190500" dist="8455" dir="5400000" rotWithShape="0">
                <a:srgbClr val="000000"/>
              </a:outerShdw>
            </a:effectLst>
          </p:spPr>
          <p:txBody>
            <a:bodyPr lIns="38100" tIns="38100" rIns="38100" bIns="38100" anchor="ctr"/>
            <a:lstStyle/>
            <a:p>
              <a:pPr algn="ctr" defTabSz="584200">
                <a:defRPr sz="22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pic>
          <p:nvPicPr>
            <p:cNvPr id="39" name="compiler.pdf"/>
            <p:cNvPicPr>
              <a:picLocks noChangeAspect="1"/>
            </p:cNvPicPr>
            <p:nvPr/>
          </p:nvPicPr>
          <p:blipFill>
            <a:blip r:embed="rId16">
              <a:extLst/>
            </a:blip>
            <a:stretch>
              <a:fillRect/>
            </a:stretch>
          </p:blipFill>
          <p:spPr>
            <a:xfrm>
              <a:off x="13211846" y="16991674"/>
              <a:ext cx="671583" cy="818111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0" name="Shape 212"/>
            <p:cNvSpPr/>
            <p:nvPr/>
          </p:nvSpPr>
          <p:spPr>
            <a:xfrm>
              <a:off x="11596843" y="17594812"/>
              <a:ext cx="1171425" cy="3964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/>
            <a:p>
              <a:pPr algn="ctr">
                <a:defRPr sz="1200">
                  <a:solidFill>
                    <a:srgbClr val="2A69A2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600" dirty="0"/>
                <a:t>Programming</a:t>
              </a:r>
              <a:br>
                <a:rPr sz="1600" dirty="0"/>
              </a:br>
              <a:r>
                <a:rPr sz="1600" dirty="0"/>
                <a:t>models &amp; libraries</a:t>
              </a:r>
            </a:p>
          </p:txBody>
        </p:sp>
        <p:pic>
          <p:nvPicPr>
            <p:cNvPr id="41" name="pasted-image.tiff"/>
            <p:cNvPicPr>
              <a:picLocks noChangeAspect="1"/>
            </p:cNvPicPr>
            <p:nvPr/>
          </p:nvPicPr>
          <p:blipFill>
            <a:blip r:embed="rId17">
              <a:extLst/>
            </a:blip>
            <a:stretch>
              <a:fillRect/>
            </a:stretch>
          </p:blipFill>
          <p:spPr>
            <a:xfrm>
              <a:off x="11523628" y="17150920"/>
              <a:ext cx="523353" cy="317501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42" name="pasted-image.tiff"/>
            <p:cNvPicPr>
              <a:picLocks noChangeAspect="1"/>
            </p:cNvPicPr>
            <p:nvPr/>
          </p:nvPicPr>
          <p:blipFill>
            <a:blip r:embed="rId18">
              <a:extLst/>
            </a:blip>
            <a:stretch>
              <a:fillRect/>
            </a:stretch>
          </p:blipFill>
          <p:spPr>
            <a:xfrm>
              <a:off x="12171268" y="16977019"/>
              <a:ext cx="625534" cy="223406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3" name="Shape 215"/>
            <p:cNvSpPr/>
            <p:nvPr/>
          </p:nvSpPr>
          <p:spPr>
            <a:xfrm>
              <a:off x="12188532" y="17310135"/>
              <a:ext cx="523353" cy="3175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 defTabSz="584200">
                <a:lnSpc>
                  <a:spcPct val="150000"/>
                </a:lnSpc>
                <a:defRPr sz="1400" b="1">
                  <a:latin typeface="American Typewriter"/>
                  <a:ea typeface="American Typewriter"/>
                  <a:cs typeface="American Typewriter"/>
                  <a:sym typeface="American Typewriter"/>
                </a:defRPr>
              </a:lvl1pPr>
            </a:lstStyle>
            <a:p>
              <a:r>
                <a:t>MPI</a:t>
              </a:r>
            </a:p>
          </p:txBody>
        </p:sp>
        <p:pic>
          <p:nvPicPr>
            <p:cNvPr id="44" name="pasted-image.tiff"/>
            <p:cNvPicPr>
              <a:picLocks noChangeAspect="1"/>
            </p:cNvPicPr>
            <p:nvPr/>
          </p:nvPicPr>
          <p:blipFill>
            <a:blip r:embed="rId19">
              <a:extLst/>
            </a:blip>
            <a:stretch>
              <a:fillRect/>
            </a:stretch>
          </p:blipFill>
          <p:spPr>
            <a:xfrm>
              <a:off x="11578267" y="16713741"/>
              <a:ext cx="699993" cy="186665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5" name="Shape 217"/>
            <p:cNvSpPr/>
            <p:nvPr/>
          </p:nvSpPr>
          <p:spPr>
            <a:xfrm rot="16200000">
              <a:off x="8624473" y="17218434"/>
              <a:ext cx="1064555" cy="22958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 sz="1200">
                  <a:solidFill>
                    <a:srgbClr val="2A69A2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600"/>
                <a:t>Multidisciplinary</a:t>
              </a:r>
            </a:p>
          </p:txBody>
        </p:sp>
        <p:pic>
          <p:nvPicPr>
            <p:cNvPr id="46" name="memorylayout.pdf"/>
            <p:cNvPicPr>
              <a:picLocks noChangeAspect="1"/>
            </p:cNvPicPr>
            <p:nvPr/>
          </p:nvPicPr>
          <p:blipFill>
            <a:blip r:embed="rId20">
              <a:extLst/>
            </a:blip>
            <a:stretch>
              <a:fillRect/>
            </a:stretch>
          </p:blipFill>
          <p:spPr>
            <a:xfrm>
              <a:off x="9853654" y="16617683"/>
              <a:ext cx="738120" cy="501743"/>
            </a:xfrm>
            <a:prstGeom prst="rect">
              <a:avLst/>
            </a:prstGeom>
            <a:ln w="12700">
              <a:miter lim="400000"/>
            </a:ln>
          </p:spPr>
        </p:pic>
      </p:grpSp>
    </p:spTree>
    <p:extLst>
      <p:ext uri="{BB962C8B-B14F-4D97-AF65-F5344CB8AC3E}">
        <p14:creationId xmlns:p14="http://schemas.microsoft.com/office/powerpoint/2010/main" val="175655785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7085" y="6168490"/>
            <a:ext cx="3206235" cy="44720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86" name="TextShape 2"/>
          <p:cNvSpPr txBox="1"/>
          <p:nvPr/>
        </p:nvSpPr>
        <p:spPr>
          <a:xfrm>
            <a:off x="500345" y="209320"/>
            <a:ext cx="9164520" cy="7290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3200" b="1" dirty="0">
                <a:solidFill>
                  <a:schemeClr val="tx2"/>
                </a:solidFill>
              </a:rPr>
              <a:t>Atlas </a:t>
            </a:r>
            <a:r>
              <a:rPr lang="en-US" sz="3200" b="1" dirty="0" smtClean="0">
                <a:solidFill>
                  <a:schemeClr val="tx2"/>
                </a:solidFill>
              </a:rPr>
              <a:t>– </a:t>
            </a:r>
            <a:r>
              <a:rPr lang="en-US" sz="3200" b="1" dirty="0" err="1" smtClean="0">
                <a:solidFill>
                  <a:schemeClr val="tx2"/>
                </a:solidFill>
              </a:rPr>
              <a:t>GridTools</a:t>
            </a:r>
            <a:r>
              <a:rPr lang="en-US" sz="3200" b="1" dirty="0" smtClean="0">
                <a:solidFill>
                  <a:schemeClr val="tx2"/>
                </a:solidFill>
              </a:rPr>
              <a:t> integration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287" name="TextShape 3"/>
          <p:cNvSpPr txBox="1"/>
          <p:nvPr/>
        </p:nvSpPr>
        <p:spPr>
          <a:xfrm>
            <a:off x="351490" y="488452"/>
            <a:ext cx="10944000" cy="6666728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endParaRPr lang="en-US" sz="28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Prior to ESCAPE, </a:t>
            </a:r>
            <a:r>
              <a:rPr lang="en-US" sz="2000" dirty="0" err="1"/>
              <a:t>GridTools</a:t>
            </a:r>
            <a:r>
              <a:rPr lang="en-US" sz="2000" dirty="0"/>
              <a:t> only </a:t>
            </a:r>
            <a:r>
              <a:rPr lang="en-US" sz="2000" dirty="0" smtClean="0"/>
              <a:t>worked </a:t>
            </a:r>
            <a:r>
              <a:rPr lang="en-US" sz="2000" dirty="0"/>
              <a:t>on </a:t>
            </a:r>
            <a:r>
              <a:rPr lang="en-US" sz="2000" b="1" dirty="0">
                <a:solidFill>
                  <a:schemeClr val="accent2"/>
                </a:solidFill>
              </a:rPr>
              <a:t>specific </a:t>
            </a:r>
            <a:r>
              <a:rPr lang="en-US" sz="2000" b="1" dirty="0" smtClean="0">
                <a:solidFill>
                  <a:schemeClr val="accent2"/>
                </a:solidFill>
              </a:rPr>
              <a:t>regular grids  </a:t>
            </a:r>
            <a:r>
              <a:rPr lang="en-US" sz="2000" dirty="0" smtClean="0"/>
              <a:t>as used in COSMO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/>
              <a:t>I</a:t>
            </a:r>
            <a:r>
              <a:rPr lang="en-US" sz="2000" dirty="0" smtClean="0"/>
              <a:t>n ESCAPE we extended </a:t>
            </a:r>
            <a:r>
              <a:rPr lang="en-US" sz="2000" dirty="0"/>
              <a:t>this for 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unstructured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meshes 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based on Atlas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/>
          </a:p>
          <a:p>
            <a:pPr marL="342900" indent="-342900">
              <a:buFont typeface="Arial" charset="0"/>
              <a:buChar char="•"/>
            </a:pPr>
            <a:r>
              <a:rPr lang="en-US" sz="2000" dirty="0" err="1"/>
              <a:t>GridTools</a:t>
            </a:r>
            <a:r>
              <a:rPr lang="en-US" sz="2000" dirty="0"/>
              <a:t> has an internal data-storage framework that handles copying</a:t>
            </a:r>
            <a:br>
              <a:rPr lang="en-US" sz="2000" dirty="0"/>
            </a:br>
            <a:r>
              <a:rPr lang="en-US" sz="2000" dirty="0"/>
              <a:t>the data back-and-forth between the host (CPU) and device (e.g. GPU), and</a:t>
            </a:r>
            <a:br>
              <a:rPr lang="en-US" sz="2000" dirty="0"/>
            </a:br>
            <a:r>
              <a:rPr lang="en-US" sz="2000" dirty="0"/>
              <a:t>the DSL uses this extensively.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>
              <a:solidFill>
                <a:schemeClr val="accent2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b="1" dirty="0">
                <a:solidFill>
                  <a:schemeClr val="accent2"/>
                </a:solidFill>
              </a:rPr>
              <a:t>Challenge:  How can we allow the </a:t>
            </a:r>
            <a:r>
              <a:rPr lang="en-US" sz="2000" b="1" dirty="0" err="1">
                <a:solidFill>
                  <a:schemeClr val="accent2"/>
                </a:solidFill>
              </a:rPr>
              <a:t>GridTools</a:t>
            </a:r>
            <a:r>
              <a:rPr lang="en-US" sz="2000" b="1" dirty="0">
                <a:solidFill>
                  <a:schemeClr val="accent2"/>
                </a:solidFill>
              </a:rPr>
              <a:t> DSL to </a:t>
            </a:r>
            <a:br>
              <a:rPr lang="en-US" sz="2000" b="1" dirty="0">
                <a:solidFill>
                  <a:schemeClr val="accent2"/>
                </a:solidFill>
              </a:rPr>
            </a:br>
            <a:r>
              <a:rPr lang="en-US" sz="2000" b="1" dirty="0" smtClean="0">
                <a:solidFill>
                  <a:schemeClr val="accent2"/>
                </a:solidFill>
              </a:rPr>
              <a:t>                    </a:t>
            </a:r>
            <a:r>
              <a:rPr lang="en-US" sz="2000" b="1" dirty="0" err="1" smtClean="0">
                <a:solidFill>
                  <a:schemeClr val="accent2"/>
                </a:solidFill>
              </a:rPr>
              <a:t>recognise</a:t>
            </a:r>
            <a:r>
              <a:rPr lang="en-US" sz="2000" b="1" dirty="0">
                <a:solidFill>
                  <a:schemeClr val="accent2"/>
                </a:solidFill>
              </a:rPr>
              <a:t> </a:t>
            </a:r>
            <a:r>
              <a:rPr lang="en-US" sz="2000" b="1" dirty="0" smtClean="0">
                <a:solidFill>
                  <a:schemeClr val="accent2"/>
                </a:solidFill>
              </a:rPr>
              <a:t>Atlas </a:t>
            </a:r>
            <a:r>
              <a:rPr lang="en-US" sz="2000" b="1" dirty="0">
                <a:solidFill>
                  <a:schemeClr val="accent2"/>
                </a:solidFill>
              </a:rPr>
              <a:t>fields instead?</a:t>
            </a:r>
          </a:p>
          <a:p>
            <a:endParaRPr lang="en-US" sz="1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Approach</a:t>
            </a:r>
          </a:p>
          <a:p>
            <a:endParaRPr lang="en-US" sz="2400" dirty="0" smtClean="0"/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Encapsulate the </a:t>
            </a:r>
            <a:r>
              <a:rPr lang="en-US" sz="2000" dirty="0" err="1" smtClean="0"/>
              <a:t>gridtools_storage</a:t>
            </a:r>
            <a:r>
              <a:rPr lang="en-US" sz="2000" dirty="0" smtClean="0"/>
              <a:t> features as a</a:t>
            </a:r>
            <a:br>
              <a:rPr lang="en-US" sz="2000" dirty="0" smtClean="0"/>
            </a:br>
            <a:r>
              <a:rPr lang="en-US" sz="2000" dirty="0" smtClean="0"/>
              <a:t>standalone module.</a:t>
            </a:r>
            <a:br>
              <a:rPr lang="en-US" sz="2000" dirty="0" smtClean="0"/>
            </a:br>
            <a:endParaRPr lang="en-US" sz="2000" dirty="0" smtClean="0"/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Atlas Arrays and Fields can be compiled</a:t>
            </a:r>
            <a:r>
              <a:rPr lang="en-US" sz="2000" dirty="0" smtClean="0">
                <a:solidFill>
                  <a:schemeClr val="accent2"/>
                </a:solidFill>
              </a:rPr>
              <a:t> </a:t>
            </a:r>
            <a:r>
              <a:rPr lang="en-US" sz="2000" dirty="0" smtClean="0"/>
              <a:t>with</a:t>
            </a:r>
            <a:br>
              <a:rPr lang="en-US" sz="2000" dirty="0" smtClean="0"/>
            </a:br>
            <a:r>
              <a:rPr lang="en-US" sz="2000" dirty="0" err="1" smtClean="0"/>
              <a:t>gridtools_storage</a:t>
            </a:r>
            <a:r>
              <a:rPr lang="en-US" sz="2000" dirty="0" smtClean="0"/>
              <a:t> module for its internal storage</a:t>
            </a:r>
            <a:r>
              <a:rPr lang="en-US" sz="2000" dirty="0"/>
              <a:t>.</a:t>
            </a:r>
            <a:endParaRPr lang="en-US" sz="2400" dirty="0" smtClean="0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8566652" y="3128216"/>
          <a:ext cx="3381153" cy="34874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rved Right Arrow 4"/>
          <p:cNvSpPr/>
          <p:nvPr/>
        </p:nvSpPr>
        <p:spPr>
          <a:xfrm>
            <a:off x="7333275" y="3896415"/>
            <a:ext cx="1063256" cy="229397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933461" y="5888793"/>
            <a:ext cx="683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OR</a:t>
            </a:r>
            <a:endParaRPr lang="en-US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74299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29328" y="1350073"/>
            <a:ext cx="11316361" cy="4958182"/>
          </a:xfrm>
        </p:spPr>
        <p:txBody>
          <a:bodyPr/>
          <a:lstStyle/>
          <a:p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Two linked memory spaces: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GB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    host (CPU) and device (</a:t>
            </a:r>
            <a:r>
              <a:rPr lang="en-GB" b="1" smtClean="0">
                <a:solidFill>
                  <a:schemeClr val="accent2">
                    <a:lumMod val="75000"/>
                  </a:schemeClr>
                </a:solidFill>
              </a:rPr>
              <a:t>GPU)</a:t>
            </a:r>
            <a:endParaRPr lang="en-GB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Built on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</a:rPr>
              <a:t>GridTools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 storage layer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063"/>
            <a:fld id="{E4AB80EA-DB86-D849-B86F-15DAF31F0474}" type="slidenum">
              <a:rPr lang="en-US" smtClean="0"/>
              <a:pPr defTabSz="457063"/>
              <a:t>46</a:t>
            </a:fld>
            <a:endParaRPr lang="en-US" dirty="0"/>
          </a:p>
        </p:txBody>
      </p:sp>
      <p:sp>
        <p:nvSpPr>
          <p:cNvPr id="8" name="TextShape 2"/>
          <p:cNvSpPr txBox="1"/>
          <p:nvPr/>
        </p:nvSpPr>
        <p:spPr>
          <a:xfrm>
            <a:off x="500345" y="209320"/>
            <a:ext cx="9164520" cy="7290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3200" b="1" dirty="0">
                <a:solidFill>
                  <a:schemeClr val="tx2"/>
                </a:solidFill>
              </a:rPr>
              <a:t>Atlas </a:t>
            </a:r>
            <a:r>
              <a:rPr lang="en-US" sz="3200" b="1" dirty="0" smtClean="0">
                <a:solidFill>
                  <a:schemeClr val="tx2"/>
                </a:solidFill>
              </a:rPr>
              <a:t>on GPUs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7085" y="6168490"/>
            <a:ext cx="3206235" cy="44720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53977" b="34200"/>
          <a:stretch/>
        </p:blipFill>
        <p:spPr>
          <a:xfrm>
            <a:off x="329328" y="2730501"/>
            <a:ext cx="4464346" cy="25480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82605" y="670702"/>
            <a:ext cx="7082944" cy="5845831"/>
          </a:xfrm>
          <a:prstGeom prst="rect">
            <a:avLst/>
          </a:prstGeom>
          <a:solidFill>
            <a:srgbClr val="EDECEF"/>
          </a:solidFill>
        </p:spPr>
        <p:txBody>
          <a:bodyPr wrap="square" rtlCol="0">
            <a:spAutoFit/>
          </a:bodyPr>
          <a:lstStyle/>
          <a:p>
            <a:r>
              <a:rPr lang="en-US" sz="1999" i="1" dirty="0">
                <a:solidFill>
                  <a:schemeClr val="accent6">
                    <a:lumMod val="75000"/>
                  </a:schemeClr>
                </a:solidFill>
              </a:rPr>
              <a:t>// Create </a:t>
            </a:r>
            <a:r>
              <a:rPr lang="en-US" sz="1999" i="1" dirty="0" smtClean="0">
                <a:solidFill>
                  <a:schemeClr val="accent6">
                    <a:lumMod val="75000"/>
                  </a:schemeClr>
                </a:solidFill>
              </a:rPr>
              <a:t>field (double precision, with 2 dimensions)</a:t>
            </a:r>
            <a:endParaRPr lang="en-US" sz="1999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1799" b="1" dirty="0">
                <a:solidFill>
                  <a:schemeClr val="accent1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auto</a:t>
            </a:r>
            <a:r>
              <a:rPr lang="en-US" sz="1799" dirty="0" smtClean="0">
                <a:latin typeface="Consolas" charset="0"/>
                <a:ea typeface="Consolas" charset="0"/>
                <a:cs typeface="Consolas" charset="0"/>
              </a:rPr>
              <a:t> field 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= </a:t>
            </a:r>
            <a:r>
              <a:rPr lang="en-US" sz="1799" b="1" dirty="0" smtClean="0">
                <a:solidFill>
                  <a:schemeClr val="accent5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Field</a:t>
            </a:r>
            <a:r>
              <a:rPr lang="en-US" sz="1799" dirty="0" smtClean="0">
                <a:latin typeface="Consolas" charset="0"/>
                <a:ea typeface="Consolas" charset="0"/>
                <a:cs typeface="Consolas" charset="0"/>
              </a:rPr>
              <a:t>( datatype(</a:t>
            </a:r>
            <a:r>
              <a:rPr lang="en-US" sz="1799" dirty="0" smtClean="0">
                <a:solidFill>
                  <a:srgbClr val="FF0000"/>
                </a:solidFill>
                <a:latin typeface="Consolas" charset="0"/>
                <a:ea typeface="Consolas" charset="0"/>
                <a:cs typeface="Consolas" charset="0"/>
              </a:rPr>
              <a:t>“real64”</a:t>
            </a:r>
            <a:r>
              <a:rPr lang="en-US" sz="1799" dirty="0" smtClean="0">
                <a:latin typeface="Consolas" charset="0"/>
                <a:ea typeface="Consolas" charset="0"/>
                <a:cs typeface="Consolas" charset="0"/>
              </a:rPr>
              <a:t>), shape(</a:t>
            </a:r>
            <a:r>
              <a:rPr lang="en-US" sz="1799" dirty="0" err="1" smtClean="0">
                <a:latin typeface="Consolas" charset="0"/>
                <a:ea typeface="Consolas" charset="0"/>
                <a:cs typeface="Consolas" charset="0"/>
              </a:rPr>
              <a:t>Ni,Nj</a:t>
            </a:r>
            <a:r>
              <a:rPr lang="en-US" sz="1799" dirty="0" smtClean="0">
                <a:latin typeface="Consolas" charset="0"/>
                <a:ea typeface="Consolas" charset="0"/>
                <a:cs typeface="Consolas" charset="0"/>
              </a:rPr>
              <a:t>) );</a:t>
            </a:r>
            <a:r>
              <a:rPr lang="en-US" sz="1999" dirty="0">
                <a:latin typeface="Consolas" charset="0"/>
                <a:ea typeface="Consolas" charset="0"/>
                <a:cs typeface="Consolas" charset="0"/>
              </a:rPr>
              <a:t/>
            </a:r>
            <a:br>
              <a:rPr lang="en-US" sz="1999" dirty="0">
                <a:latin typeface="Consolas" charset="0"/>
                <a:ea typeface="Consolas" charset="0"/>
                <a:cs typeface="Consolas" charset="0"/>
              </a:rPr>
            </a:br>
            <a:endParaRPr lang="en-US" sz="800" dirty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999" i="1" dirty="0">
                <a:solidFill>
                  <a:schemeClr val="accent6">
                    <a:lumMod val="75000"/>
                  </a:schemeClr>
                </a:solidFill>
              </a:rPr>
              <a:t>// Create a host view to interpret as 2D Array of doubles</a:t>
            </a:r>
          </a:p>
          <a:p>
            <a:r>
              <a:rPr lang="en-US" sz="1799" b="1" dirty="0" smtClean="0">
                <a:solidFill>
                  <a:schemeClr val="accent1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auto </a:t>
            </a:r>
            <a:r>
              <a:rPr lang="en-US" sz="1799" dirty="0" err="1" smtClean="0">
                <a:latin typeface="Consolas" charset="0"/>
                <a:ea typeface="Consolas" charset="0"/>
                <a:cs typeface="Consolas" charset="0"/>
              </a:rPr>
              <a:t>host_view</a:t>
            </a:r>
            <a:r>
              <a:rPr lang="en-US" sz="1799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= </a:t>
            </a:r>
            <a:r>
              <a:rPr lang="en-US" sz="1799" dirty="0" err="1">
                <a:solidFill>
                  <a:schemeClr val="accent2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make_host_view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&lt;</a:t>
            </a:r>
            <a:r>
              <a:rPr lang="en-US" sz="1799" dirty="0">
                <a:solidFill>
                  <a:schemeClr val="accent1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double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,2</a:t>
            </a:r>
            <a:r>
              <a:rPr lang="en-US" sz="1799" dirty="0" smtClean="0">
                <a:latin typeface="Consolas" charset="0"/>
                <a:ea typeface="Consolas" charset="0"/>
                <a:cs typeface="Consolas" charset="0"/>
              </a:rPr>
              <a:t>&gt;(field);</a:t>
            </a:r>
            <a:endParaRPr lang="en-US" sz="1799" dirty="0">
              <a:latin typeface="Consolas" charset="0"/>
              <a:ea typeface="Consolas" charset="0"/>
              <a:cs typeface="Consolas" charset="0"/>
            </a:endParaRPr>
          </a:p>
          <a:p>
            <a:endParaRPr lang="en-US" sz="800" dirty="0"/>
          </a:p>
          <a:p>
            <a:r>
              <a:rPr lang="en-US" sz="1999" i="1" dirty="0">
                <a:solidFill>
                  <a:schemeClr val="accent6">
                    <a:lumMod val="75000"/>
                  </a:schemeClr>
                </a:solidFill>
              </a:rPr>
              <a:t>// </a:t>
            </a:r>
            <a:r>
              <a:rPr lang="en-US" sz="1999" i="1" dirty="0" smtClean="0">
                <a:solidFill>
                  <a:schemeClr val="accent6">
                    <a:lumMod val="75000"/>
                  </a:schemeClr>
                </a:solidFill>
              </a:rPr>
              <a:t>Modify data on host</a:t>
            </a:r>
            <a:r>
              <a:rPr lang="en-US" sz="1999" dirty="0"/>
              <a:t/>
            </a:r>
            <a:br>
              <a:rPr lang="en-US" sz="1999" dirty="0"/>
            </a:br>
            <a:r>
              <a:rPr lang="en-US" sz="1799" dirty="0">
                <a:solidFill>
                  <a:schemeClr val="accent4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for</a:t>
            </a:r>
            <a:r>
              <a:rPr lang="en-US" sz="1799" b="1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( </a:t>
            </a:r>
            <a:r>
              <a:rPr lang="en-US" sz="1799" dirty="0" err="1">
                <a:solidFill>
                  <a:schemeClr val="accent1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int</a:t>
            </a:r>
            <a:r>
              <a:rPr lang="en-US" sz="1799" dirty="0">
                <a:solidFill>
                  <a:schemeClr val="accent1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i=0; </a:t>
            </a:r>
            <a:r>
              <a:rPr lang="en-US" sz="1799" dirty="0" err="1">
                <a:latin typeface="Consolas" charset="0"/>
                <a:ea typeface="Consolas" charset="0"/>
                <a:cs typeface="Consolas" charset="0"/>
              </a:rPr>
              <a:t>i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&lt;Ni; ++</a:t>
            </a:r>
            <a:r>
              <a:rPr lang="en-US" sz="1799" dirty="0" err="1">
                <a:latin typeface="Consolas" charset="0"/>
                <a:ea typeface="Consolas" charset="0"/>
                <a:cs typeface="Consolas" charset="0"/>
              </a:rPr>
              <a:t>i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 ) { </a:t>
            </a:r>
          </a:p>
          <a:p>
            <a:r>
              <a:rPr lang="en-US" sz="1799" b="1" dirty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sz="1799" dirty="0">
                <a:solidFill>
                  <a:schemeClr val="accent4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for</a:t>
            </a:r>
            <a:r>
              <a:rPr lang="en-US" sz="1799" b="1" dirty="0">
                <a:solidFill>
                  <a:schemeClr val="accent4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( </a:t>
            </a:r>
            <a:r>
              <a:rPr lang="en-US" sz="1799" dirty="0" err="1">
                <a:solidFill>
                  <a:schemeClr val="accent1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int</a:t>
            </a:r>
            <a:r>
              <a:rPr lang="en-US" sz="1799" dirty="0">
                <a:solidFill>
                  <a:schemeClr val="accent1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j=0; j&lt;</a:t>
            </a:r>
            <a:r>
              <a:rPr lang="en-US" sz="1799" dirty="0" err="1">
                <a:latin typeface="Consolas" charset="0"/>
                <a:ea typeface="Consolas" charset="0"/>
                <a:cs typeface="Consolas" charset="0"/>
              </a:rPr>
              <a:t>Nj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; ++j ) { </a:t>
            </a:r>
          </a:p>
          <a:p>
            <a:r>
              <a:rPr lang="en-US" sz="1799" dirty="0" smtClean="0">
                <a:solidFill>
                  <a:schemeClr val="accent2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sz="1799" dirty="0" err="1" smtClean="0">
                <a:solidFill>
                  <a:schemeClr val="accent2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host_view</a:t>
            </a:r>
            <a:r>
              <a:rPr lang="en-US" sz="1799" dirty="0" smtClean="0">
                <a:solidFill>
                  <a:schemeClr val="accent2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sz="1799" dirty="0" err="1" smtClean="0">
                <a:solidFill>
                  <a:schemeClr val="accent2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i,j</a:t>
            </a:r>
            <a:r>
              <a:rPr lang="en-US" sz="1799" dirty="0">
                <a:solidFill>
                  <a:schemeClr val="accent2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) = ...</a:t>
            </a:r>
          </a:p>
          <a:p>
            <a:r>
              <a:rPr lang="en-US" sz="1799" dirty="0" smtClean="0">
                <a:latin typeface="Consolas" charset="0"/>
                <a:ea typeface="Consolas" charset="0"/>
                <a:cs typeface="Consolas" charset="0"/>
              </a:rPr>
              <a:t>}}</a:t>
            </a:r>
          </a:p>
          <a:p>
            <a:endParaRPr lang="en-US" sz="1799" dirty="0" smtClean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i="1" dirty="0">
                <a:solidFill>
                  <a:schemeClr val="accent6">
                    <a:lumMod val="75000"/>
                  </a:schemeClr>
                </a:solidFill>
              </a:rPr>
              <a:t>// </a:t>
            </a:r>
            <a:r>
              <a:rPr lang="en-US" i="1" dirty="0" err="1" smtClean="0">
                <a:solidFill>
                  <a:schemeClr val="accent6">
                    <a:lumMod val="75000"/>
                  </a:schemeClr>
                </a:solidFill>
              </a:rPr>
              <a:t>Synchronise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 memory-spaces</a:t>
            </a:r>
            <a:endParaRPr lang="en-US" sz="1799" dirty="0" smtClean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799" dirty="0" err="1" smtClean="0">
                <a:latin typeface="Consolas" charset="0"/>
                <a:ea typeface="Consolas" charset="0"/>
                <a:cs typeface="Consolas" charset="0"/>
              </a:rPr>
              <a:t>field.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syncHostDevice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();</a:t>
            </a:r>
            <a:endParaRPr lang="en-US" sz="1799" dirty="0" smtClean="0">
              <a:latin typeface="Consolas" charset="0"/>
              <a:ea typeface="Consolas" charset="0"/>
              <a:cs typeface="Consolas" charset="0"/>
            </a:endParaRPr>
          </a:p>
          <a:p>
            <a:endParaRPr lang="en-US" sz="1799" dirty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999" i="1" dirty="0">
                <a:solidFill>
                  <a:schemeClr val="accent6">
                    <a:lumMod val="75000"/>
                  </a:schemeClr>
                </a:solidFill>
              </a:rPr>
              <a:t>// Create a </a:t>
            </a:r>
            <a:r>
              <a:rPr lang="en-US" sz="1999" i="1" dirty="0" smtClean="0">
                <a:solidFill>
                  <a:schemeClr val="accent6">
                    <a:lumMod val="75000"/>
                  </a:schemeClr>
                </a:solidFill>
              </a:rPr>
              <a:t>device view </a:t>
            </a:r>
            <a:r>
              <a:rPr lang="en-US" sz="1999" i="1" dirty="0">
                <a:solidFill>
                  <a:schemeClr val="accent6">
                    <a:lumMod val="75000"/>
                  </a:schemeClr>
                </a:solidFill>
              </a:rPr>
              <a:t>to interpret as 2D Array of doubles</a:t>
            </a:r>
          </a:p>
          <a:p>
            <a:r>
              <a:rPr lang="en-US" sz="1799" b="1" dirty="0">
                <a:solidFill>
                  <a:schemeClr val="accent1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a</a:t>
            </a:r>
            <a:r>
              <a:rPr lang="en-US" sz="1799" b="1" dirty="0" smtClean="0">
                <a:solidFill>
                  <a:schemeClr val="accent1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uto </a:t>
            </a:r>
            <a:r>
              <a:rPr lang="en-US" sz="1799" dirty="0" err="1" smtClean="0">
                <a:latin typeface="Consolas" charset="0"/>
                <a:ea typeface="Consolas" charset="0"/>
                <a:cs typeface="Consolas" charset="0"/>
              </a:rPr>
              <a:t>device_view</a:t>
            </a:r>
            <a:r>
              <a:rPr lang="en-US" sz="1799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= </a:t>
            </a:r>
            <a:r>
              <a:rPr lang="en-US" sz="1799" dirty="0" err="1" smtClean="0">
                <a:solidFill>
                  <a:schemeClr val="accent2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make_device_view</a:t>
            </a:r>
            <a:r>
              <a:rPr lang="en-US" sz="1799" dirty="0" smtClean="0">
                <a:latin typeface="Consolas" charset="0"/>
                <a:ea typeface="Consolas" charset="0"/>
                <a:cs typeface="Consolas" charset="0"/>
              </a:rPr>
              <a:t>&lt;</a:t>
            </a:r>
            <a:r>
              <a:rPr lang="en-US" sz="1799" dirty="0" smtClean="0">
                <a:solidFill>
                  <a:schemeClr val="accent1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double</a:t>
            </a:r>
            <a:r>
              <a:rPr lang="en-US" sz="1799" dirty="0" smtClean="0">
                <a:latin typeface="Consolas" charset="0"/>
                <a:ea typeface="Consolas" charset="0"/>
                <a:cs typeface="Consolas" charset="0"/>
              </a:rPr>
              <a:t>,2&gt;(field);</a:t>
            </a:r>
          </a:p>
          <a:p>
            <a:endParaRPr lang="en-US" sz="800" dirty="0" smtClean="0"/>
          </a:p>
          <a:p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// Use e.g. CUDA to process the device view</a:t>
            </a:r>
            <a:r>
              <a:rPr lang="mr-IN" i="1" dirty="0" smtClean="0">
                <a:solidFill>
                  <a:schemeClr val="accent6">
                    <a:lumMod val="75000"/>
                  </a:schemeClr>
                </a:solidFill>
              </a:rPr>
              <a:t>…</a:t>
            </a:r>
            <a:endParaRPr lang="en-US" dirty="0" smtClean="0">
              <a:latin typeface="Courier" charset="0"/>
              <a:ea typeface="Courier" charset="0"/>
              <a:cs typeface="Courier" charset="0"/>
            </a:endParaRPr>
          </a:p>
          <a:p>
            <a:r>
              <a:rPr lang="en-US" dirty="0" err="1" smtClean="0">
                <a:solidFill>
                  <a:srgbClr val="7030A0"/>
                </a:solidFill>
                <a:latin typeface="Courier" charset="0"/>
                <a:ea typeface="Courier" charset="0"/>
                <a:cs typeface="Courier" charset="0"/>
              </a:rPr>
              <a:t>some_cuda_kernel</a:t>
            </a:r>
            <a:r>
              <a:rPr lang="en-US" dirty="0">
                <a:solidFill>
                  <a:srgbClr val="7030A0"/>
                </a:solidFill>
                <a:latin typeface="Courier" charset="0"/>
                <a:ea typeface="Courier" charset="0"/>
                <a:cs typeface="Courier" charset="0"/>
              </a:rPr>
              <a:t>&lt;&lt;&lt;1,1</a:t>
            </a:r>
            <a:r>
              <a:rPr lang="en-US" dirty="0" smtClean="0">
                <a:solidFill>
                  <a:srgbClr val="7030A0"/>
                </a:solidFill>
                <a:latin typeface="Courier" charset="0"/>
                <a:ea typeface="Courier" charset="0"/>
                <a:cs typeface="Courier" charset="0"/>
              </a:rPr>
              <a:t>&gt;&gt;&gt;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(</a:t>
            </a:r>
            <a:r>
              <a:rPr lang="en-US" sz="1799" dirty="0" err="1" smtClean="0">
                <a:latin typeface="Consolas" charset="0"/>
                <a:ea typeface="Consolas" charset="0"/>
                <a:cs typeface="Consolas" charset="0"/>
              </a:rPr>
              <a:t>device_view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);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  <a:p>
            <a:endParaRPr lang="en-US" sz="1799" dirty="0" smtClean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799" dirty="0" smtClean="0">
                <a:solidFill>
                  <a:srgbClr val="FF0000"/>
                </a:solidFill>
                <a:latin typeface="Consolas" charset="0"/>
                <a:ea typeface="Consolas" charset="0"/>
                <a:cs typeface="Consolas" charset="0"/>
              </a:rPr>
              <a:t>// ... or </a:t>
            </a:r>
            <a:r>
              <a:rPr lang="en-US" sz="1799" dirty="0" err="1" smtClean="0">
                <a:solidFill>
                  <a:srgbClr val="FF0000"/>
                </a:solidFill>
                <a:latin typeface="Consolas" charset="0"/>
                <a:ea typeface="Consolas" charset="0"/>
                <a:cs typeface="Consolas" charset="0"/>
              </a:rPr>
              <a:t>GridTools</a:t>
            </a:r>
            <a:r>
              <a:rPr lang="en-US" sz="1799" dirty="0" smtClean="0">
                <a:solidFill>
                  <a:srgbClr val="FF0000"/>
                </a:solidFill>
                <a:latin typeface="Consolas" charset="0"/>
                <a:ea typeface="Consolas" charset="0"/>
                <a:cs typeface="Consolas" charset="0"/>
              </a:rPr>
              <a:t> or </a:t>
            </a:r>
            <a:r>
              <a:rPr lang="en-US" sz="1799" dirty="0" err="1" smtClean="0">
                <a:solidFill>
                  <a:srgbClr val="FF0000"/>
                </a:solidFill>
                <a:latin typeface="Consolas" charset="0"/>
                <a:ea typeface="Consolas" charset="0"/>
                <a:cs typeface="Consolas" charset="0"/>
              </a:rPr>
              <a:t>Kokkos</a:t>
            </a:r>
            <a:endParaRPr lang="en-US" sz="1799" dirty="0">
              <a:solidFill>
                <a:srgbClr val="FF0000"/>
              </a:solidFill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7439" y="6154923"/>
            <a:ext cx="5911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Thanks to Carlos Osuna (</a:t>
            </a:r>
            <a:r>
              <a:rPr lang="en-US" dirty="0" err="1" smtClean="0">
                <a:solidFill>
                  <a:schemeClr val="accent2"/>
                </a:solidFill>
              </a:rPr>
              <a:t>MeteoSwiss</a:t>
            </a:r>
            <a:r>
              <a:rPr lang="en-US" dirty="0" smtClean="0">
                <a:solidFill>
                  <a:schemeClr val="accent2"/>
                </a:solidFill>
              </a:rPr>
              <a:t>)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94300" y="182676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C++ 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54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9053" y="5174375"/>
            <a:ext cx="3814176" cy="12316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TextShape 3"/>
          <p:cNvSpPr txBox="1"/>
          <p:nvPr/>
        </p:nvSpPr>
        <p:spPr>
          <a:xfrm>
            <a:off x="9829465" y="7228906"/>
            <a:ext cx="9541426" cy="4259875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marL="742950" lvl="1" indent="-285750">
              <a:buFont typeface="Arial" charset="0"/>
              <a:buChar char="•"/>
            </a:pPr>
            <a:endParaRPr lang="en-US" sz="2800" dirty="0" smtClean="0"/>
          </a:p>
          <a:p>
            <a:pPr marL="285750" indent="-285750">
              <a:buFont typeface="Arial" charset="0"/>
              <a:buChar char="•"/>
            </a:pPr>
            <a:endParaRPr lang="en-US" sz="28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59341" y="317607"/>
            <a:ext cx="5897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+mj-lt"/>
              </a:rPr>
              <a:t>Atlas on GPUS with </a:t>
            </a:r>
            <a:r>
              <a:rPr lang="en-US" sz="2400" dirty="0" err="1" smtClean="0">
                <a:solidFill>
                  <a:schemeClr val="tx2"/>
                </a:solidFill>
                <a:latin typeface="+mj-lt"/>
              </a:rPr>
              <a:t>OpenACC</a:t>
            </a: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 for Fortran</a:t>
            </a:r>
            <a:endParaRPr lang="en-US" sz="24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5" t="4115" r="42481" b="2313"/>
          <a:stretch/>
        </p:blipFill>
        <p:spPr>
          <a:xfrm>
            <a:off x="835723" y="1376857"/>
            <a:ext cx="5412678" cy="4711700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6662111" y="1509948"/>
            <a:ext cx="337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Copy </a:t>
            </a:r>
            <a:r>
              <a:rPr lang="en-US" dirty="0" err="1" smtClean="0"/>
              <a:t>field_A</a:t>
            </a:r>
            <a:r>
              <a:rPr lang="en-US" dirty="0" smtClean="0"/>
              <a:t> from CPU to GPU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624011" y="2107728"/>
            <a:ext cx="4083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Create a view of </a:t>
            </a:r>
            <a:r>
              <a:rPr lang="en-US" dirty="0" err="1" smtClean="0"/>
              <a:t>field_A</a:t>
            </a:r>
            <a:r>
              <a:rPr lang="en-US" dirty="0" smtClean="0"/>
              <a:t> into array A,</a:t>
            </a:r>
            <a:br>
              <a:rPr lang="en-US" dirty="0" smtClean="0"/>
            </a:br>
            <a:r>
              <a:rPr lang="en-US" dirty="0" smtClean="0"/>
              <a:t>         and map it to </a:t>
            </a:r>
            <a:r>
              <a:rPr lang="en-US" dirty="0" err="1" smtClean="0"/>
              <a:t>OpenACC</a:t>
            </a:r>
            <a:r>
              <a:rPr lang="en-US" dirty="0" smtClean="0"/>
              <a:t> runtime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662111" y="2956717"/>
            <a:ext cx="4878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Tell </a:t>
            </a:r>
            <a:r>
              <a:rPr lang="en-US" dirty="0" err="1" smtClean="0"/>
              <a:t>OpenACC</a:t>
            </a:r>
            <a:r>
              <a:rPr lang="en-US" dirty="0" smtClean="0"/>
              <a:t> that array A is already on GPU 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740284" y="3944788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Computations on GPU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667500" y="5280899"/>
            <a:ext cx="337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Copy </a:t>
            </a:r>
            <a:r>
              <a:rPr lang="en-US" dirty="0" err="1" smtClean="0"/>
              <a:t>field_A</a:t>
            </a:r>
            <a:r>
              <a:rPr lang="en-US" dirty="0" smtClean="0"/>
              <a:t> from GPU to CPU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914900" y="1790487"/>
            <a:ext cx="1609883" cy="69380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914900" y="2430893"/>
            <a:ext cx="1609883" cy="40862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914900" y="3178089"/>
            <a:ext cx="160988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4914900" y="4129454"/>
            <a:ext cx="1709111" cy="330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914900" y="5465565"/>
            <a:ext cx="162560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95135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7085" y="6168490"/>
            <a:ext cx="3206235" cy="44720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497085" y="1028594"/>
            <a:ext cx="4079427" cy="4958182"/>
          </a:xfrm>
        </p:spPr>
        <p:txBody>
          <a:bodyPr/>
          <a:lstStyle/>
          <a:p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GPU enabled data structures</a:t>
            </a:r>
            <a:b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en-GB" sz="1799" dirty="0"/>
          </a:p>
          <a:p>
            <a:r>
              <a:rPr lang="en-GB" sz="1799" dirty="0"/>
              <a:t>Cloning mesh to device recursively clones all encapsulated components to device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063"/>
            <a:fld id="{E4AB80EA-DB86-D849-B86F-15DAF31F0474}" type="slidenum">
              <a:rPr lang="en-US" smtClean="0"/>
              <a:pPr defTabSz="457063"/>
              <a:t>48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81487" y="878581"/>
            <a:ext cx="6877897" cy="56319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type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atlas_Mesh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)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:: mesh       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! Assume created </a:t>
            </a:r>
          </a:p>
          <a:p>
            <a:r>
              <a:rPr lang="en-US" sz="1600" dirty="0">
                <a:solidFill>
                  <a:schemeClr val="accent4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type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atlas_mesh_Nodes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)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:: nodes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! Nodes in the Mesh</a:t>
            </a:r>
          </a:p>
          <a:p>
            <a:r>
              <a:rPr lang="en-US" sz="1600" dirty="0">
                <a:solidFill>
                  <a:schemeClr val="accent4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type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atlas_Field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)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::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field_xy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 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! Coordinate field of nodes</a:t>
            </a:r>
          </a:p>
          <a:p>
            <a:r>
              <a:rPr lang="en-US" sz="1600" dirty="0">
                <a:solidFill>
                  <a:schemeClr val="accent4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real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(8), </a:t>
            </a:r>
            <a:r>
              <a:rPr lang="en-US" sz="1600" dirty="0">
                <a:solidFill>
                  <a:schemeClr val="accent4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pointer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::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xy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(:,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  <a:sym typeface="Wingdings"/>
              </a:rPr>
              <a:t>: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)    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!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Raw data pointer</a:t>
            </a:r>
          </a:p>
          <a:p>
            <a:endParaRPr lang="en-US" sz="1600" dirty="0" smtClean="0">
              <a:solidFill>
                <a:schemeClr val="accent6">
                  <a:lumMod val="75000"/>
                </a:schemeClr>
              </a:solidFill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!----------------------------------------------------------!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Consolas" charset="0"/>
              <a:ea typeface="Consolas" charset="0"/>
              <a:cs typeface="Consolas" charset="0"/>
            </a:endParaRPr>
          </a:p>
          <a:p>
            <a:endParaRPr lang="en-US" sz="1600" dirty="0" smtClean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nodes    = mesh</a:t>
            </a:r>
            <a:r>
              <a:rPr lang="en-US" sz="800" dirty="0">
                <a:solidFill>
                  <a:srgbClr val="4BACC6">
                    <a:lumMod val="75000"/>
                  </a:srgbClr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%</a:t>
            </a:r>
            <a:r>
              <a:rPr lang="en-US" sz="800" dirty="0">
                <a:solidFill>
                  <a:srgbClr val="4BACC6">
                    <a:lumMod val="75000"/>
                  </a:srgbClr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nodes()        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! Access nodes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field_xy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=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nodes</a:t>
            </a:r>
            <a:r>
              <a:rPr lang="en-US" sz="800" dirty="0">
                <a:solidFill>
                  <a:srgbClr val="4BACC6">
                    <a:lumMod val="75000"/>
                  </a:srgbClr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%</a:t>
            </a:r>
            <a:r>
              <a:rPr lang="en-US" sz="800" dirty="0">
                <a:solidFill>
                  <a:srgbClr val="4BACC6">
                    <a:lumMod val="75000"/>
                  </a:srgbClr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xy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()          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! Access coordinate field</a:t>
            </a:r>
          </a:p>
          <a:p>
            <a:r>
              <a:rPr lang="en-US" sz="1600" dirty="0">
                <a:solidFill>
                  <a:schemeClr val="accent4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call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make_view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(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field_xy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,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xy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)</a:t>
            </a:r>
            <a:r>
              <a:rPr lang="en-US" sz="1600" dirty="0" smtClean="0">
                <a:solidFill>
                  <a:schemeClr val="accent5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! Access raw data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Consolas" charset="0"/>
              <a:ea typeface="Consolas" charset="0"/>
              <a:cs typeface="Consolas" charset="0"/>
            </a:endParaRPr>
          </a:p>
          <a:p>
            <a:endParaRPr lang="en-US" sz="1799" dirty="0">
              <a:solidFill>
                <a:schemeClr val="accent5">
                  <a:lumMod val="75000"/>
                </a:schemeClr>
              </a:solidFill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799" dirty="0">
                <a:solidFill>
                  <a:schemeClr val="accent4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call</a:t>
            </a:r>
            <a:r>
              <a:rPr lang="en-US" sz="1799" dirty="0">
                <a:solidFill>
                  <a:schemeClr val="accent5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799" dirty="0" smtClean="0">
                <a:solidFill>
                  <a:schemeClr val="accent5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mesh</a:t>
            </a:r>
            <a:r>
              <a:rPr lang="en-US" sz="800" dirty="0">
                <a:solidFill>
                  <a:srgbClr val="4BACC6">
                    <a:lumMod val="75000"/>
                  </a:srgbClr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799" dirty="0" smtClean="0">
                <a:solidFill>
                  <a:schemeClr val="accent5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%</a:t>
            </a:r>
            <a:r>
              <a:rPr lang="en-US" sz="800" dirty="0" smtClean="0">
                <a:solidFill>
                  <a:schemeClr val="accent5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799" dirty="0" err="1" smtClean="0">
                <a:solidFill>
                  <a:schemeClr val="accent5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update_device</a:t>
            </a:r>
            <a:r>
              <a:rPr lang="en-US" sz="1799" dirty="0" smtClean="0">
                <a:solidFill>
                  <a:schemeClr val="accent5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()</a:t>
            </a:r>
            <a:r>
              <a:rPr lang="en-US" sz="1600" dirty="0" smtClean="0">
                <a:solidFill>
                  <a:schemeClr val="accent5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!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Copy entire mesh to GPU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endParaRPr lang="en-US" sz="1799" dirty="0">
              <a:solidFill>
                <a:schemeClr val="accent5">
                  <a:lumMod val="75000"/>
                </a:schemeClr>
              </a:solidFill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600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!$</a:t>
            </a:r>
            <a:r>
              <a:rPr lang="en-US" sz="1600" dirty="0" err="1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acc</a:t>
            </a:r>
            <a:r>
              <a:rPr lang="en-US" sz="1600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 data present(</a:t>
            </a:r>
            <a:r>
              <a:rPr lang="en-US" sz="1600" dirty="0" err="1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xy</a:t>
            </a:r>
            <a:r>
              <a:rPr lang="en-US" sz="1600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r>
              <a:rPr lang="en-US" sz="1600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!$</a:t>
            </a:r>
            <a:r>
              <a:rPr lang="en-US" sz="1600" dirty="0" err="1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acc</a:t>
            </a:r>
            <a:r>
              <a:rPr lang="en-US" sz="1600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 kernels</a:t>
            </a:r>
          </a:p>
          <a:p>
            <a:r>
              <a:rPr lang="en-US" sz="1600" dirty="0">
                <a:solidFill>
                  <a:schemeClr val="accent4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do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j=1,nodes</a:t>
            </a:r>
            <a:r>
              <a:rPr lang="en-US" sz="800" dirty="0">
                <a:solidFill>
                  <a:srgbClr val="4BACC6">
                    <a:lumMod val="75000"/>
                  </a:srgbClr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%</a:t>
            </a:r>
            <a:r>
              <a:rPr lang="en-US" sz="800" dirty="0">
                <a:solidFill>
                  <a:srgbClr val="4BACC6">
                    <a:lumMod val="75000"/>
                  </a:srgbClr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size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()    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      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! Operate on GPU data</a:t>
            </a:r>
          </a:p>
          <a:p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  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xy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(1,j) = ...      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        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! e.g. modify X-coordinate</a:t>
            </a:r>
          </a:p>
          <a:p>
            <a:r>
              <a:rPr lang="en-US" sz="1600" dirty="0" err="1">
                <a:solidFill>
                  <a:schemeClr val="accent4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enddo</a:t>
            </a:r>
            <a:endParaRPr lang="en-US" sz="1600" dirty="0">
              <a:solidFill>
                <a:schemeClr val="accent4">
                  <a:lumMod val="75000"/>
                </a:schemeClr>
              </a:solidFill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600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!$</a:t>
            </a:r>
            <a:r>
              <a:rPr lang="en-US" sz="1600" dirty="0" err="1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acc</a:t>
            </a:r>
            <a:r>
              <a:rPr lang="en-US" sz="1600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 end kernels</a:t>
            </a:r>
          </a:p>
          <a:p>
            <a:r>
              <a:rPr lang="en-US" sz="1600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!$</a:t>
            </a:r>
            <a:r>
              <a:rPr lang="en-US" sz="1600" dirty="0" err="1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acc</a:t>
            </a:r>
            <a:r>
              <a:rPr lang="en-US" sz="1600" dirty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 end </a:t>
            </a:r>
            <a:r>
              <a:rPr lang="en-US" sz="1600" dirty="0" smtClean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data</a:t>
            </a:r>
          </a:p>
          <a:p>
            <a:endParaRPr lang="en-US" sz="1600" dirty="0">
              <a:solidFill>
                <a:schemeClr val="accent2"/>
              </a:solidFill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799" dirty="0">
                <a:solidFill>
                  <a:schemeClr val="accent4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call</a:t>
            </a:r>
            <a:r>
              <a:rPr lang="en-US" sz="1799" dirty="0">
                <a:solidFill>
                  <a:schemeClr val="accent5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799" dirty="0" err="1" smtClean="0">
                <a:solidFill>
                  <a:schemeClr val="accent5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field_xy</a:t>
            </a:r>
            <a:r>
              <a:rPr lang="en-US" sz="800" dirty="0">
                <a:solidFill>
                  <a:srgbClr val="4BACC6">
                    <a:lumMod val="75000"/>
                  </a:srgbClr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799" dirty="0" smtClean="0">
                <a:solidFill>
                  <a:schemeClr val="accent5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%</a:t>
            </a:r>
            <a:r>
              <a:rPr lang="en-US" sz="800" dirty="0">
                <a:solidFill>
                  <a:srgbClr val="4BACC6">
                    <a:lumMod val="75000"/>
                  </a:srgbClr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799" dirty="0" err="1" smtClean="0">
                <a:solidFill>
                  <a:schemeClr val="accent5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update_host</a:t>
            </a:r>
            <a:r>
              <a:rPr lang="en-US" sz="1799" dirty="0" smtClean="0">
                <a:solidFill>
                  <a:schemeClr val="accent5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()</a:t>
            </a:r>
            <a:r>
              <a:rPr lang="en-US" sz="1600" dirty="0" smtClean="0">
                <a:solidFill>
                  <a:schemeClr val="accent5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! Update changed field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Consolas" charset="0"/>
              <a:ea typeface="Consolas" charset="0"/>
              <a:cs typeface="Consolas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00459"/>
            <a:ext cx="5073598" cy="2561817"/>
          </a:xfrm>
          <a:prstGeom prst="rect">
            <a:avLst/>
          </a:prstGeom>
        </p:spPr>
      </p:pic>
      <p:sp>
        <p:nvSpPr>
          <p:cNvPr id="7" name="TextShape 2"/>
          <p:cNvSpPr txBox="1"/>
          <p:nvPr/>
        </p:nvSpPr>
        <p:spPr>
          <a:xfrm>
            <a:off x="500345" y="209320"/>
            <a:ext cx="9164520" cy="7290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3200" b="1" dirty="0">
                <a:solidFill>
                  <a:schemeClr val="tx2"/>
                </a:solidFill>
              </a:rPr>
              <a:t>Atlas </a:t>
            </a:r>
            <a:r>
              <a:rPr lang="en-US" sz="3200" b="1" dirty="0" smtClean="0">
                <a:solidFill>
                  <a:schemeClr val="tx2"/>
                </a:solidFill>
              </a:rPr>
              <a:t>on GPUs with </a:t>
            </a:r>
            <a:r>
              <a:rPr lang="en-US" sz="3200" b="1" dirty="0" err="1" smtClean="0">
                <a:solidFill>
                  <a:schemeClr val="tx2"/>
                </a:solidFill>
              </a:rPr>
              <a:t>OpenACC</a:t>
            </a:r>
            <a:r>
              <a:rPr lang="en-US" sz="3200" b="1" dirty="0" smtClean="0">
                <a:solidFill>
                  <a:schemeClr val="tx2"/>
                </a:solidFill>
              </a:rPr>
              <a:t> for Fortran</a:t>
            </a:r>
            <a:endParaRPr lang="en-US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52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9053" y="5626318"/>
            <a:ext cx="3814176" cy="12316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TextShape 3"/>
          <p:cNvSpPr txBox="1"/>
          <p:nvPr/>
        </p:nvSpPr>
        <p:spPr>
          <a:xfrm>
            <a:off x="559341" y="1195968"/>
            <a:ext cx="9541426" cy="4259875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Early stage GPU adaptations:</a:t>
            </a:r>
            <a:br>
              <a:rPr lang="en-US" sz="2800" dirty="0" smtClean="0"/>
            </a:br>
            <a:r>
              <a:rPr lang="en-US" sz="2800" dirty="0" smtClean="0"/>
              <a:t>    Halo exchanges can now use GPU-aware MPI</a:t>
            </a:r>
          </a:p>
          <a:p>
            <a:pPr marL="742950" lvl="1" indent="-285750">
              <a:buFont typeface="Arial" charset="0"/>
              <a:buChar char="•"/>
            </a:pPr>
            <a:endParaRPr lang="en-US" sz="2800" dirty="0" smtClean="0"/>
          </a:p>
          <a:p>
            <a:pPr marL="285750" indent="-285750">
              <a:buFont typeface="Arial" charset="0"/>
              <a:buChar char="•"/>
            </a:pPr>
            <a:endParaRPr lang="en-US" sz="28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59341" y="317607"/>
            <a:ext cx="4089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GPU-aware Halo exchanges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4579479" y="2427443"/>
            <a:ext cx="1871969" cy="950259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Computations</a:t>
            </a:r>
            <a:endParaRPr lang="en-US" dirty="0"/>
          </a:p>
        </p:txBody>
      </p:sp>
      <p:sp>
        <p:nvSpPr>
          <p:cNvPr id="5" name="Striped Right Arrow 4"/>
          <p:cNvSpPr/>
          <p:nvPr/>
        </p:nvSpPr>
        <p:spPr>
          <a:xfrm rot="2596112">
            <a:off x="6473481" y="3304432"/>
            <a:ext cx="1045557" cy="59776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Copy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389239" y="4234086"/>
            <a:ext cx="1210364" cy="53204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Halo-Exchange</a:t>
            </a:r>
            <a:endParaRPr lang="en-US" dirty="0"/>
          </a:p>
        </p:txBody>
      </p:sp>
      <p:sp>
        <p:nvSpPr>
          <p:cNvPr id="10" name="Striped Right Arrow 9"/>
          <p:cNvSpPr/>
          <p:nvPr/>
        </p:nvSpPr>
        <p:spPr>
          <a:xfrm rot="18569253">
            <a:off x="8476747" y="3334703"/>
            <a:ext cx="1035576" cy="56511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Copy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9455620" y="2427443"/>
            <a:ext cx="1871969" cy="950259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Computations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05424" y="2640962"/>
            <a:ext cx="997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GPU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205424" y="4221949"/>
            <a:ext cx="997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CPU</a:t>
            </a:r>
            <a:endParaRPr lang="en-US" sz="2800" dirty="0"/>
          </a:p>
        </p:txBody>
      </p:sp>
      <p:sp>
        <p:nvSpPr>
          <p:cNvPr id="18" name="Right Arrow 17"/>
          <p:cNvSpPr/>
          <p:nvPr/>
        </p:nvSpPr>
        <p:spPr>
          <a:xfrm>
            <a:off x="4579479" y="5465561"/>
            <a:ext cx="1871969" cy="950259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Computations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491250" y="5649153"/>
            <a:ext cx="1210364" cy="53204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Halo-Exchange</a:t>
            </a:r>
            <a:endParaRPr lang="en-US" dirty="0"/>
          </a:p>
        </p:txBody>
      </p:sp>
      <p:sp>
        <p:nvSpPr>
          <p:cNvPr id="20" name="Right Arrow 19"/>
          <p:cNvSpPr/>
          <p:nvPr/>
        </p:nvSpPr>
        <p:spPr>
          <a:xfrm>
            <a:off x="7741416" y="5392317"/>
            <a:ext cx="1871969" cy="1023503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Computations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205424" y="5679080"/>
            <a:ext cx="997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GPU</a:t>
            </a:r>
            <a:endParaRPr lang="en-US" sz="2800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31800" y="5092700"/>
            <a:ext cx="11442700" cy="16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3052331" y="2459897"/>
            <a:ext cx="8369" cy="4338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48555" y="5321209"/>
            <a:ext cx="240347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GPU-aware MPI</a:t>
            </a:r>
          </a:p>
          <a:p>
            <a:endParaRPr lang="en-US" dirty="0" smtClean="0"/>
          </a:p>
          <a:p>
            <a:r>
              <a:rPr lang="en-US" dirty="0" smtClean="0"/>
              <a:t>( Atlas uses CUDA to </a:t>
            </a:r>
          </a:p>
          <a:p>
            <a:r>
              <a:rPr lang="en-US" dirty="0"/>
              <a:t> </a:t>
            </a:r>
            <a:r>
              <a:rPr lang="en-US" dirty="0" smtClean="0"/>
              <a:t>fill halo-exchange </a:t>
            </a:r>
          </a:p>
          <a:p>
            <a:r>
              <a:rPr lang="en-US" dirty="0"/>
              <a:t> </a:t>
            </a:r>
            <a:r>
              <a:rPr lang="en-US" dirty="0" smtClean="0"/>
              <a:t>buffers on GPU )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39679" y="2814437"/>
            <a:ext cx="262123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Using MPI on host CPU</a:t>
            </a:r>
          </a:p>
          <a:p>
            <a:endParaRPr lang="en-US" dirty="0"/>
          </a:p>
          <a:p>
            <a:r>
              <a:rPr lang="en-US" dirty="0" smtClean="0"/>
              <a:t>( Atlas uses host CPU</a:t>
            </a:r>
          </a:p>
          <a:p>
            <a:r>
              <a:rPr lang="en-US" dirty="0" smtClean="0"/>
              <a:t> to fill halo-exchange</a:t>
            </a:r>
          </a:p>
          <a:p>
            <a:r>
              <a:rPr lang="en-US" dirty="0" smtClean="0"/>
              <a:t> buffers)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741416" y="235991"/>
            <a:ext cx="4134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Thanks to Carlos Osuna (</a:t>
            </a:r>
            <a:r>
              <a:rPr lang="en-US" dirty="0" err="1" smtClean="0"/>
              <a:t>MeteoSwiss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29782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28" y="225510"/>
            <a:ext cx="7869600" cy="369332"/>
          </a:xfrm>
        </p:spPr>
        <p:txBody>
          <a:bodyPr/>
          <a:lstStyle/>
          <a:p>
            <a:r>
              <a:rPr lang="en-US" dirty="0" smtClean="0"/>
              <a:t>Object oriented design &gt;&gt; Factory with self-registration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42928" y="828869"/>
            <a:ext cx="7521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to create the object?  </a:t>
            </a:r>
            <a:r>
              <a:rPr lang="en-US" dirty="0" smtClean="0">
                <a:solidFill>
                  <a:srgbClr val="FF0000"/>
                </a:solidFill>
              </a:rPr>
              <a:t>Lots of IFS?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28" y="1432228"/>
            <a:ext cx="9347200" cy="21463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2928" y="3914747"/>
            <a:ext cx="7521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NO! Use a factory: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076" y="4387417"/>
            <a:ext cx="11353800" cy="406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10491" y="5153891"/>
            <a:ext cx="91796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Could just wrap the ifs, but what we really want is 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self-registration </a:t>
            </a:r>
            <a:r>
              <a:rPr lang="en-US" sz="2000" dirty="0" smtClean="0"/>
              <a:t>so we can 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extend</a:t>
            </a:r>
            <a:r>
              <a:rPr lang="en-US" sz="2000" dirty="0" smtClean="0"/>
              <a:t> Atlas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9950088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61804" t="12213" r="1906" b="55327"/>
          <a:stretch/>
        </p:blipFill>
        <p:spPr>
          <a:xfrm>
            <a:off x="9222601" y="-55755"/>
            <a:ext cx="2943922" cy="18090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358" y="345715"/>
            <a:ext cx="7869600" cy="369332"/>
          </a:xfrm>
        </p:spPr>
        <p:txBody>
          <a:bodyPr/>
          <a:lstStyle/>
          <a:p>
            <a:r>
              <a:rPr lang="en-US" sz="2800" dirty="0" smtClean="0"/>
              <a:t>Mathematical operations</a:t>
            </a:r>
            <a:endParaRPr lang="en-US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58" y="715047"/>
            <a:ext cx="11049144" cy="323960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02372" y="6108224"/>
            <a:ext cx="4053639" cy="230657"/>
          </a:xfrm>
        </p:spPr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31837" y="4492222"/>
            <a:ext cx="9853266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latin typeface="Andale Mono" charset="0"/>
                <a:ea typeface="Andale Mono" charset="0"/>
                <a:cs typeface="Andale Mono" charset="0"/>
              </a:rPr>
              <a:t>method 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=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atlas_fvm_Method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( mesh, levels=137 </a:t>
            </a:r>
            <a:r>
              <a:rPr lang="en-US" dirty="0" smtClean="0">
                <a:latin typeface="Andale Mono" charset="0"/>
                <a:ea typeface="Andale Mono" charset="0"/>
                <a:cs typeface="Andale Mono" charset="0"/>
              </a:rPr>
              <a:t>)</a:t>
            </a:r>
          </a:p>
          <a:p>
            <a:r>
              <a:rPr lang="en-US" dirty="0" err="1" smtClean="0">
                <a:latin typeface="Andale Mono" charset="0"/>
                <a:ea typeface="Andale Mono" charset="0"/>
                <a:cs typeface="Andale Mono" charset="0"/>
              </a:rPr>
              <a:t>nabla</a:t>
            </a:r>
            <a:r>
              <a:rPr lang="en-US" dirty="0" smtClean="0">
                <a:latin typeface="Andale Mono" charset="0"/>
                <a:ea typeface="Andale Mono" charset="0"/>
                <a:cs typeface="Andale Mono" charset="0"/>
              </a:rPr>
              <a:t>  =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atlas_Nabla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( method </a:t>
            </a:r>
            <a:r>
              <a:rPr lang="en-US" dirty="0" smtClean="0">
                <a:latin typeface="Andale Mono" charset="0"/>
                <a:ea typeface="Andale Mono" charset="0"/>
                <a:cs typeface="Andale Mono" charset="0"/>
              </a:rPr>
              <a:t>)</a:t>
            </a:r>
          </a:p>
          <a:p>
            <a:endParaRPr lang="en-US" dirty="0" smtClean="0">
              <a:latin typeface="Andale Mono" charset="0"/>
              <a:ea typeface="Andale Mono" charset="0"/>
              <a:cs typeface="Andale Mono" charset="0"/>
            </a:endParaRPr>
          </a:p>
          <a:p>
            <a:r>
              <a:rPr lang="en-US" dirty="0" smtClean="0">
                <a:latin typeface="Andale Mono" charset="0"/>
                <a:ea typeface="Andale Mono" charset="0"/>
                <a:cs typeface="Andale Mono" charset="0"/>
              </a:rPr>
              <a:t>call </a:t>
            </a:r>
            <a:r>
              <a:rPr lang="en-US" dirty="0" err="1" smtClean="0">
                <a:latin typeface="Andale Mono" charset="0"/>
                <a:ea typeface="Andale Mono" charset="0"/>
                <a:cs typeface="Andale Mono" charset="0"/>
              </a:rPr>
              <a:t>nabla%gradient</a:t>
            </a:r>
            <a:r>
              <a:rPr lang="en-US" dirty="0" smtClean="0">
                <a:latin typeface="Andale Mono" charset="0"/>
                <a:ea typeface="Andale Mono" charset="0"/>
                <a:cs typeface="Andale Mono" charset="0"/>
              </a:rPr>
              <a:t> (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scalarfield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,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gradfield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</a:t>
            </a:r>
            <a:r>
              <a:rPr lang="en-US" dirty="0" smtClean="0">
                <a:latin typeface="Andale Mono" charset="0"/>
                <a:ea typeface="Andale Mono" charset="0"/>
                <a:cs typeface="Andale Mono" charset="0"/>
              </a:rPr>
              <a:t>)</a:t>
            </a:r>
          </a:p>
          <a:p>
            <a:r>
              <a:rPr lang="en-US" dirty="0" smtClean="0">
                <a:latin typeface="Andale Mono" charset="0"/>
                <a:ea typeface="Andale Mono" charset="0"/>
                <a:cs typeface="Andale Mono" charset="0"/>
              </a:rPr>
              <a:t>call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nabla%laplacian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(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scalarfield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,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laplfield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772" y="4051450"/>
            <a:ext cx="996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tx2"/>
                </a:solidFill>
              </a:rPr>
              <a:t>Example Fortran code to create and apply the </a:t>
            </a:r>
            <a:r>
              <a:rPr lang="en-US" u="sng" dirty="0" err="1" smtClean="0">
                <a:solidFill>
                  <a:schemeClr val="tx2"/>
                </a:solidFill>
              </a:rPr>
              <a:t>Nabla</a:t>
            </a:r>
            <a:r>
              <a:rPr lang="en-US" u="sng" dirty="0" smtClean="0">
                <a:solidFill>
                  <a:schemeClr val="tx2"/>
                </a:solidFill>
              </a:rPr>
              <a:t> operator to compute gradient and </a:t>
            </a:r>
            <a:r>
              <a:rPr lang="en-US" u="sng" dirty="0" err="1" smtClean="0">
                <a:solidFill>
                  <a:schemeClr val="tx2"/>
                </a:solidFill>
              </a:rPr>
              <a:t>laplacian</a:t>
            </a:r>
            <a:endParaRPr lang="en-US" u="sng" dirty="0">
              <a:solidFill>
                <a:schemeClr val="tx2"/>
              </a:solidFill>
            </a:endParaRPr>
          </a:p>
        </p:txBody>
      </p:sp>
      <p:sp>
        <p:nvSpPr>
          <p:cNvPr id="11" name="Shape 297"/>
          <p:cNvSpPr/>
          <p:nvPr/>
        </p:nvSpPr>
        <p:spPr>
          <a:xfrm>
            <a:off x="8292778" y="6179971"/>
            <a:ext cx="804669" cy="634835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393" tIns="25393" rIns="25393" bIns="25393" anchor="ctr"/>
          <a:lstStyle>
            <a:lvl1pPr>
              <a:defRPr sz="4700">
                <a:solidFill>
                  <a:srgbClr val="FFFFFF"/>
                </a:solidFill>
              </a:defRPr>
            </a:lvl1pPr>
          </a:lstStyle>
          <a:p>
            <a:r>
              <a:rPr lang="en-US" sz="2350" dirty="0" smtClean="0"/>
              <a:t> FVM</a:t>
            </a:r>
            <a:endParaRPr sz="2350" dirty="0"/>
          </a:p>
        </p:txBody>
      </p:sp>
      <p:pic>
        <p:nvPicPr>
          <p:cNvPr id="12" name="Picture 11"/>
          <p:cNvPicPr>
            <a:picLocks/>
          </p:cNvPicPr>
          <p:nvPr/>
        </p:nvPicPr>
        <p:blipFill>
          <a:blip r:embed="rId5">
            <a:alphaModFix amt="70388"/>
            <a:extLst/>
          </a:blip>
          <a:stretch>
            <a:fillRect/>
          </a:stretch>
        </p:blipFill>
        <p:spPr>
          <a:xfrm>
            <a:off x="9222601" y="5949144"/>
            <a:ext cx="1278771" cy="71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70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 advAuto="0"/>
      <p:bldP spid="12" grpId="0" animBg="1" advAuto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>
            <a:spLocks noGrp="1"/>
          </p:cNvSpPr>
          <p:nvPr>
            <p:ph type="title"/>
          </p:nvPr>
        </p:nvSpPr>
        <p:spPr>
          <a:xfrm>
            <a:off x="351522" y="171288"/>
            <a:ext cx="10500165" cy="1143001"/>
          </a:xfrm>
          <a:prstGeom prst="rect">
            <a:avLst/>
          </a:prstGeom>
        </p:spPr>
        <p:txBody>
          <a:bodyPr/>
          <a:lstStyle/>
          <a:p>
            <a:r>
              <a:rPr sz="2800" dirty="0">
                <a:solidFill>
                  <a:schemeClr val="tx2"/>
                </a:solidFill>
              </a:rPr>
              <a:t>Spectral Transforms in Atlas</a:t>
            </a:r>
          </a:p>
        </p:txBody>
      </p:sp>
      <p:sp>
        <p:nvSpPr>
          <p:cNvPr id="274" name="Shape 274"/>
          <p:cNvSpPr/>
          <p:nvPr/>
        </p:nvSpPr>
        <p:spPr>
          <a:xfrm>
            <a:off x="528445" y="1931102"/>
            <a:ext cx="5643680" cy="3598966"/>
          </a:xfrm>
          <a:prstGeom prst="rect">
            <a:avLst/>
          </a:prstGeom>
          <a:solidFill>
            <a:schemeClr val="accent2">
              <a:hueOff val="-2473793"/>
              <a:satOff val="-50209"/>
              <a:lumOff val="23543"/>
              <a:alpha val="14149"/>
            </a:schemeClr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25393" tIns="25393" rIns="25393" bIns="25393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275" name="Shape 275"/>
          <p:cNvSpPr/>
          <p:nvPr/>
        </p:nvSpPr>
        <p:spPr>
          <a:xfrm>
            <a:off x="662080" y="1858285"/>
            <a:ext cx="5565612" cy="37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Grid </a:t>
            </a:r>
            <a:r>
              <a:rPr sz="2000" dirty="0" smtClean="0"/>
              <a:t>grid(“</a:t>
            </a:r>
            <a:r>
              <a:rPr sz="2000" dirty="0"/>
              <a:t>O1280”);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endParaRPr sz="2000" dirty="0"/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StructuredColumns gp ( grid, </a:t>
            </a:r>
            <a:r>
              <a:rPr lang="en-US" sz="2000" dirty="0" smtClean="0"/>
              <a:t>l</a:t>
            </a:r>
            <a:r>
              <a:rPr sz="2000" dirty="0" smtClean="0"/>
              <a:t>evels(137</a:t>
            </a:r>
            <a:r>
              <a:rPr sz="2000" dirty="0"/>
              <a:t>) );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Spectral sp( 1279, </a:t>
            </a:r>
            <a:r>
              <a:rPr lang="en-US" sz="2000" dirty="0" smtClean="0"/>
              <a:t>l</a:t>
            </a:r>
            <a:r>
              <a:rPr sz="2000" dirty="0" smtClean="0"/>
              <a:t>evels(137</a:t>
            </a:r>
            <a:r>
              <a:rPr sz="2000" dirty="0"/>
              <a:t>) );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endParaRPr sz="2000" dirty="0"/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Field </a:t>
            </a:r>
            <a:r>
              <a:rPr sz="2000" dirty="0" smtClean="0"/>
              <a:t>gpfield </a:t>
            </a:r>
            <a:r>
              <a:rPr sz="2000" dirty="0"/>
              <a:t>= gp.createField&lt;double&gt;();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Field </a:t>
            </a:r>
            <a:r>
              <a:rPr sz="2000" dirty="0" smtClean="0"/>
              <a:t>spfield </a:t>
            </a:r>
            <a:r>
              <a:rPr sz="2000" dirty="0"/>
              <a:t>= sp.createField&lt;double&gt;();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endParaRPr sz="2000" dirty="0"/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Trans trans( </a:t>
            </a:r>
            <a:r>
              <a:rPr lang="en-US" sz="2000" dirty="0" smtClean="0"/>
              <a:t>gp</a:t>
            </a:r>
            <a:r>
              <a:rPr sz="2000" dirty="0" smtClean="0"/>
              <a:t>, </a:t>
            </a:r>
            <a:r>
              <a:rPr lang="en-US" sz="2000" dirty="0" smtClean="0"/>
              <a:t>sp</a:t>
            </a:r>
            <a:r>
              <a:rPr sz="2000" dirty="0" smtClean="0"/>
              <a:t> </a:t>
            </a:r>
            <a:r>
              <a:rPr sz="2000" dirty="0"/>
              <a:t>);   // TCo1279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endParaRPr sz="2000" dirty="0"/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trans.dirtrans( </a:t>
            </a:r>
            <a:r>
              <a:rPr sz="2000" dirty="0" smtClean="0"/>
              <a:t>gpfield</a:t>
            </a:r>
            <a:r>
              <a:rPr sz="2000" dirty="0"/>
              <a:t>, </a:t>
            </a:r>
            <a:r>
              <a:rPr sz="2000" dirty="0" smtClean="0"/>
              <a:t>spfield </a:t>
            </a:r>
            <a:r>
              <a:rPr sz="2000" dirty="0"/>
              <a:t>);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trans.invtrans( </a:t>
            </a:r>
            <a:r>
              <a:rPr sz="2000" dirty="0" smtClean="0"/>
              <a:t>spfield</a:t>
            </a:r>
            <a:r>
              <a:rPr sz="2000" dirty="0"/>
              <a:t>, </a:t>
            </a:r>
            <a:r>
              <a:rPr sz="2000" dirty="0" smtClean="0"/>
              <a:t>gpfield </a:t>
            </a:r>
            <a:r>
              <a:rPr sz="2000" dirty="0"/>
              <a:t>);</a:t>
            </a:r>
          </a:p>
        </p:txBody>
      </p:sp>
      <p:pic>
        <p:nvPicPr>
          <p:cNvPr id="276" name="Picture 275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32693" y="3483179"/>
            <a:ext cx="324958" cy="529626"/>
          </a:xfrm>
          <a:prstGeom prst="rect">
            <a:avLst/>
          </a:prstGeom>
        </p:spPr>
      </p:pic>
      <p:pic>
        <p:nvPicPr>
          <p:cNvPr id="278" name="Picture 277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32693" y="2647265"/>
            <a:ext cx="324958" cy="529626"/>
          </a:xfrm>
          <a:prstGeom prst="rect">
            <a:avLst/>
          </a:prstGeom>
        </p:spPr>
      </p:pic>
      <p:sp>
        <p:nvSpPr>
          <p:cNvPr id="280" name="Shape 280"/>
          <p:cNvSpPr/>
          <p:nvPr/>
        </p:nvSpPr>
        <p:spPr>
          <a:xfrm>
            <a:off x="6817426" y="2765798"/>
            <a:ext cx="3157902" cy="359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r>
              <a:rPr sz="2000" dirty="0"/>
              <a:t>FunctionSpaces  gp and sp</a:t>
            </a:r>
          </a:p>
        </p:txBody>
      </p:sp>
      <p:sp>
        <p:nvSpPr>
          <p:cNvPr id="281" name="Shape 281"/>
          <p:cNvSpPr/>
          <p:nvPr/>
        </p:nvSpPr>
        <p:spPr>
          <a:xfrm>
            <a:off x="6817426" y="3397169"/>
            <a:ext cx="2702649" cy="6668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l"/>
            <a:r>
              <a:rPr sz="2000"/>
              <a:t>Creation of fields</a:t>
            </a:r>
          </a:p>
          <a:p>
            <a:pPr algn="l"/>
            <a:r>
              <a:rPr sz="2000"/>
              <a:t>through FunctionSpace</a:t>
            </a:r>
          </a:p>
        </p:txBody>
      </p:sp>
      <p:pic>
        <p:nvPicPr>
          <p:cNvPr id="282" name="Picture 281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32693" y="4962261"/>
            <a:ext cx="324958" cy="529626"/>
          </a:xfrm>
          <a:prstGeom prst="rect">
            <a:avLst/>
          </a:prstGeom>
        </p:spPr>
      </p:pic>
      <p:sp>
        <p:nvSpPr>
          <p:cNvPr id="284" name="Shape 284"/>
          <p:cNvSpPr/>
          <p:nvPr/>
        </p:nvSpPr>
        <p:spPr>
          <a:xfrm>
            <a:off x="6799175" y="4931167"/>
            <a:ext cx="1337019" cy="359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r>
              <a:rPr sz="2000"/>
              <a:t>Transforms</a:t>
            </a:r>
          </a:p>
        </p:txBody>
      </p:sp>
      <p:pic>
        <p:nvPicPr>
          <p:cNvPr id="285" name="Picture 284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32693" y="4214406"/>
            <a:ext cx="324958" cy="529626"/>
          </a:xfrm>
          <a:prstGeom prst="rect">
            <a:avLst/>
          </a:prstGeom>
        </p:spPr>
      </p:pic>
      <p:sp>
        <p:nvSpPr>
          <p:cNvPr id="287" name="Shape 287"/>
          <p:cNvSpPr/>
          <p:nvPr/>
        </p:nvSpPr>
        <p:spPr>
          <a:xfrm>
            <a:off x="6773782" y="4249814"/>
            <a:ext cx="3181947" cy="359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r>
              <a:rPr sz="2000"/>
              <a:t>Internally sets up IFS-trans </a:t>
            </a:r>
          </a:p>
        </p:txBody>
      </p:sp>
      <p:pic>
        <p:nvPicPr>
          <p:cNvPr id="288" name="Picture 287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32693" y="1968312"/>
            <a:ext cx="324958" cy="529626"/>
          </a:xfrm>
          <a:prstGeom prst="rect">
            <a:avLst/>
          </a:prstGeom>
        </p:spPr>
      </p:pic>
      <p:sp>
        <p:nvSpPr>
          <p:cNvPr id="290" name="Shape 290"/>
          <p:cNvSpPr/>
          <p:nvPr/>
        </p:nvSpPr>
        <p:spPr>
          <a:xfrm>
            <a:off x="7188549" y="6071957"/>
            <a:ext cx="851157" cy="634835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393" tIns="25393" rIns="25393" bIns="25393" anchor="ctr"/>
          <a:lstStyle>
            <a:lvl1pPr>
              <a:defRPr sz="4700">
                <a:solidFill>
                  <a:srgbClr val="FFFFFF"/>
                </a:solidFill>
              </a:defRPr>
            </a:lvl1pPr>
          </a:lstStyle>
          <a:p>
            <a:r>
              <a:rPr lang="en-US" sz="2350" dirty="0" smtClean="0"/>
              <a:t> FVM</a:t>
            </a:r>
            <a:endParaRPr sz="2350" dirty="0"/>
          </a:p>
        </p:txBody>
      </p:sp>
      <p:pic>
        <p:nvPicPr>
          <p:cNvPr id="299" name="Picture 298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55288" y="5819353"/>
            <a:ext cx="2250125" cy="716587"/>
          </a:xfrm>
          <a:prstGeom prst="rect">
            <a:avLst/>
          </a:prstGeom>
        </p:spPr>
      </p:pic>
      <p:sp>
        <p:nvSpPr>
          <p:cNvPr id="292" name="Shape 292"/>
          <p:cNvSpPr/>
          <p:nvPr/>
        </p:nvSpPr>
        <p:spPr>
          <a:xfrm>
            <a:off x="6740770" y="2002808"/>
            <a:ext cx="4023523" cy="359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r>
              <a:rPr sz="2000" dirty="0"/>
              <a:t>Grid (Octahedral Gaussian O1280)</a:t>
            </a:r>
          </a:p>
        </p:txBody>
      </p:sp>
      <p:sp>
        <p:nvSpPr>
          <p:cNvPr id="293" name="Shape 293"/>
          <p:cNvSpPr/>
          <p:nvPr/>
        </p:nvSpPr>
        <p:spPr>
          <a:xfrm>
            <a:off x="370142" y="1332899"/>
            <a:ext cx="1883515" cy="4206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r>
              <a:rPr sz="2400" dirty="0"/>
              <a:t>C++ example</a:t>
            </a:r>
          </a:p>
        </p:txBody>
      </p:sp>
      <p:pic>
        <p:nvPicPr>
          <p:cNvPr id="294" name="Picture 293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583259">
            <a:off x="370131" y="1732241"/>
            <a:ext cx="2010544" cy="38091"/>
          </a:xfrm>
          <a:prstGeom prst="rect">
            <a:avLst/>
          </a:prstGeom>
        </p:spPr>
      </p:pic>
      <p:sp>
        <p:nvSpPr>
          <p:cNvPr id="296" name="Shape 296"/>
          <p:cNvSpPr/>
          <p:nvPr/>
        </p:nvSpPr>
        <p:spPr>
          <a:xfrm>
            <a:off x="3720995" y="5970068"/>
            <a:ext cx="1458719" cy="6668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l">
              <a:defRPr b="1">
                <a:solidFill>
                  <a:schemeClr val="accent6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000" dirty="0"/>
              <a:t>Similar </a:t>
            </a:r>
          </a:p>
          <a:p>
            <a:pPr algn="l">
              <a:defRPr b="1">
                <a:solidFill>
                  <a:schemeClr val="accent6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000" dirty="0"/>
              <a:t>   in Fortran</a:t>
            </a:r>
          </a:p>
        </p:txBody>
      </p:sp>
      <p:sp>
        <p:nvSpPr>
          <p:cNvPr id="297" name="Shape 297"/>
          <p:cNvSpPr/>
          <p:nvPr/>
        </p:nvSpPr>
        <p:spPr>
          <a:xfrm>
            <a:off x="715149" y="6057028"/>
            <a:ext cx="804669" cy="634835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393" tIns="25393" rIns="25393" bIns="25393" anchor="ctr"/>
          <a:lstStyle>
            <a:lvl1pPr>
              <a:defRPr sz="4700">
                <a:solidFill>
                  <a:srgbClr val="FFFFFF"/>
                </a:solidFill>
              </a:defRPr>
            </a:lvl1pPr>
          </a:lstStyle>
          <a:p>
            <a:r>
              <a:rPr lang="en-US" sz="2350" dirty="0" smtClean="0"/>
              <a:t> </a:t>
            </a:r>
            <a:r>
              <a:rPr sz="2350" dirty="0" smtClean="0"/>
              <a:t>MIR</a:t>
            </a:r>
            <a:endParaRPr sz="2350" dirty="0"/>
          </a:p>
        </p:txBody>
      </p:sp>
      <p:pic>
        <p:nvPicPr>
          <p:cNvPr id="301" name="Picture 300"/>
          <p:cNvPicPr>
            <a:picLocks/>
          </p:cNvPicPr>
          <p:nvPr/>
        </p:nvPicPr>
        <p:blipFill>
          <a:blip r:embed="rId5">
            <a:alphaModFix amt="70388"/>
            <a:extLst/>
          </a:blip>
          <a:stretch>
            <a:fillRect/>
          </a:stretch>
        </p:blipFill>
        <p:spPr>
          <a:xfrm>
            <a:off x="1644972" y="5826201"/>
            <a:ext cx="1278771" cy="71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144640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4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4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" grpId="0" animBg="1" advAuto="0"/>
      <p:bldP spid="299" grpId="0" animBg="1" advAuto="0"/>
      <p:bldP spid="296" grpId="0" animBg="1" advAuto="0"/>
      <p:bldP spid="297" grpId="0" animBg="1" advAuto="0"/>
      <p:bldP spid="301" grpId="0" animBg="1" advAuto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72" y="196749"/>
            <a:ext cx="11238391" cy="352994"/>
          </a:xfrm>
        </p:spPr>
        <p:txBody>
          <a:bodyPr/>
          <a:lstStyle/>
          <a:p>
            <a:r>
              <a:rPr lang="en-US" dirty="0" smtClean="0"/>
              <a:t>Linking atlas in your own </a:t>
            </a:r>
            <a:r>
              <a:rPr lang="en-US" dirty="0" err="1" smtClean="0"/>
              <a:t>Cmake</a:t>
            </a:r>
            <a:r>
              <a:rPr lang="en-US" dirty="0" smtClean="0"/>
              <a:t> project  &gt;&gt; Finding the existing atlas 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773" y="1522414"/>
            <a:ext cx="11557000" cy="50165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391400" y="669415"/>
            <a:ext cx="60928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3"/>
              </a:rPr>
              <a:t>http://download.ecmwf.int/test-data/atlas/docs/site/getting_started/linking/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6939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72" y="196749"/>
            <a:ext cx="11238391" cy="352994"/>
          </a:xfrm>
        </p:spPr>
        <p:txBody>
          <a:bodyPr/>
          <a:lstStyle/>
          <a:p>
            <a:r>
              <a:rPr lang="en-US" dirty="0" smtClean="0"/>
              <a:t>Linking atlas in your own </a:t>
            </a:r>
            <a:r>
              <a:rPr lang="en-US" dirty="0" err="1" smtClean="0"/>
              <a:t>Cmake</a:t>
            </a:r>
            <a:r>
              <a:rPr lang="en-US" dirty="0" smtClean="0"/>
              <a:t> project  &gt;&gt; Bundling atlas as subproject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391400" y="669415"/>
            <a:ext cx="60928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2"/>
              </a:rPr>
              <a:t>http://download.ecmwf.int/test-data/atlas/docs/site/getting_started/linking/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7642" y="726583"/>
            <a:ext cx="67778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Requires </a:t>
            </a:r>
            <a:r>
              <a:rPr lang="en-US" sz="2400" dirty="0" err="1" smtClean="0">
                <a:solidFill>
                  <a:srgbClr val="FF0000"/>
                </a:solidFill>
              </a:rPr>
              <a:t>ecbuild</a:t>
            </a:r>
            <a:r>
              <a:rPr lang="en-US" sz="2400" dirty="0" smtClean="0">
                <a:solidFill>
                  <a:srgbClr val="FF0000"/>
                </a:solidFill>
              </a:rPr>
              <a:t> 3.3 ( release during this week )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772" y="1315746"/>
            <a:ext cx="5816600" cy="2755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689" y="4199144"/>
            <a:ext cx="10811284" cy="1015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50841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418" y="192427"/>
            <a:ext cx="7869600" cy="369332"/>
          </a:xfrm>
        </p:spPr>
        <p:txBody>
          <a:bodyPr/>
          <a:lstStyle/>
          <a:p>
            <a:r>
              <a:rPr lang="en-US" dirty="0" smtClean="0"/>
              <a:t>Creating a new project </a:t>
            </a:r>
            <a:br>
              <a:rPr lang="en-US" dirty="0" smtClean="0"/>
            </a:b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 </a:t>
            </a:r>
            <a:r>
              <a:rPr lang="en-US" dirty="0" err="1" smtClean="0"/>
              <a:t>ecbuild</a:t>
            </a:r>
            <a:r>
              <a:rPr lang="en-US" dirty="0" smtClean="0"/>
              <a:t> is recommended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25841" y="1199775"/>
            <a:ext cx="7869601" cy="4986000"/>
          </a:xfrm>
        </p:spPr>
        <p:txBody>
          <a:bodyPr/>
          <a:lstStyle/>
          <a:p>
            <a:pPr indent="0">
              <a:buNone/>
            </a:pPr>
            <a:r>
              <a:rPr lang="en-US" dirty="0" err="1" smtClean="0"/>
              <a:t>ecbuild</a:t>
            </a:r>
            <a:r>
              <a:rPr lang="en-US" dirty="0" smtClean="0"/>
              <a:t> can help to make </a:t>
            </a:r>
            <a:r>
              <a:rPr lang="en-US" dirty="0" err="1" smtClean="0"/>
              <a:t>CMake</a:t>
            </a:r>
            <a:r>
              <a:rPr lang="en-US" dirty="0" smtClean="0"/>
              <a:t> easier</a:t>
            </a:r>
          </a:p>
          <a:p>
            <a:endParaRPr lang="en-US" dirty="0"/>
          </a:p>
          <a:p>
            <a:r>
              <a:rPr lang="en-US" dirty="0" smtClean="0"/>
              <a:t>RPATH handling</a:t>
            </a:r>
          </a:p>
          <a:p>
            <a:r>
              <a:rPr lang="en-US" dirty="0" smtClean="0"/>
              <a:t>Installation and export</a:t>
            </a:r>
          </a:p>
          <a:p>
            <a:r>
              <a:rPr lang="en-US" dirty="0" smtClean="0"/>
              <a:t>Compact signature</a:t>
            </a:r>
          </a:p>
          <a:p>
            <a:r>
              <a:rPr lang="en-US" dirty="0" smtClean="0"/>
              <a:t>Detection of compiler features</a:t>
            </a:r>
          </a:p>
          <a:p>
            <a:r>
              <a:rPr lang="en-US" dirty="0" smtClean="0"/>
              <a:t>Fix compiler / linker issues</a:t>
            </a:r>
          </a:p>
          <a:p>
            <a:r>
              <a:rPr lang="en-US" dirty="0" smtClean="0"/>
              <a:t>Testing</a:t>
            </a:r>
          </a:p>
          <a:p>
            <a:r>
              <a:rPr lang="en-US" dirty="0" smtClean="0"/>
              <a:t>Fortran interface generation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8909" y="0"/>
            <a:ext cx="6369915" cy="6823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86144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232" y="188874"/>
            <a:ext cx="7869600" cy="369332"/>
          </a:xfrm>
        </p:spPr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94496" y="716544"/>
            <a:ext cx="7869601" cy="4986000"/>
          </a:xfrm>
        </p:spPr>
        <p:txBody>
          <a:bodyPr/>
          <a:lstStyle/>
          <a:p>
            <a:r>
              <a:rPr lang="en-US" dirty="0" smtClean="0"/>
              <a:t>Create your own </a:t>
            </a:r>
            <a:r>
              <a:rPr lang="en-US" dirty="0" err="1" smtClean="0"/>
              <a:t>ecbuild</a:t>
            </a:r>
            <a:r>
              <a:rPr lang="en-US" dirty="0" smtClean="0"/>
              <a:t> or </a:t>
            </a:r>
            <a:r>
              <a:rPr lang="en-US" dirty="0" err="1" smtClean="0"/>
              <a:t>Cmake</a:t>
            </a:r>
            <a:r>
              <a:rPr lang="en-US" dirty="0" smtClean="0"/>
              <a:t> project, and link it with atlas.</a:t>
            </a:r>
          </a:p>
          <a:p>
            <a:pPr lvl="1"/>
            <a:r>
              <a:rPr lang="en-US" dirty="0" smtClean="0"/>
              <a:t>A simple program is for instance: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Create a simple named Grid</a:t>
            </a:r>
          </a:p>
          <a:p>
            <a:r>
              <a:rPr lang="en-US" dirty="0" smtClean="0"/>
              <a:t>Output the number of points in the grid</a:t>
            </a:r>
          </a:p>
          <a:p>
            <a:r>
              <a:rPr lang="en-US" dirty="0" smtClean="0"/>
              <a:t>Iterate over the points and output them.</a:t>
            </a:r>
          </a:p>
          <a:p>
            <a:r>
              <a:rPr lang="en-US" dirty="0" smtClean="0"/>
              <a:t>What happens when you set any these environment variables?</a:t>
            </a:r>
          </a:p>
          <a:p>
            <a:pPr lvl="1"/>
            <a:r>
              <a:rPr lang="en-US" dirty="0" smtClean="0"/>
              <a:t>ATLAS_DEBUG=1,  ATLAS_TRACE_REPORT=1,  ATLAS_TRACE=1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0293" y="1441657"/>
            <a:ext cx="8178800" cy="256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415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28" y="225510"/>
            <a:ext cx="7869600" cy="369332"/>
          </a:xfrm>
        </p:spPr>
        <p:txBody>
          <a:bodyPr/>
          <a:lstStyle/>
          <a:p>
            <a:r>
              <a:rPr lang="en-US" dirty="0" smtClean="0"/>
              <a:t>Object oriented design &gt;&gt; Factory with self-registration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631" y="816864"/>
            <a:ext cx="10423394" cy="5120640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5047488" y="4462272"/>
            <a:ext cx="1682496" cy="2682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502373" y="4139106"/>
            <a:ext cx="2572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Registers itself upon construction!</a:t>
            </a:r>
            <a:endParaRPr lang="en-US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793" y="5314686"/>
            <a:ext cx="5247927" cy="56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294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28" y="225510"/>
            <a:ext cx="7869600" cy="369332"/>
          </a:xfrm>
        </p:spPr>
        <p:txBody>
          <a:bodyPr/>
          <a:lstStyle/>
          <a:p>
            <a:r>
              <a:rPr lang="en-US" dirty="0" smtClean="0"/>
              <a:t>Object oriented design &gt;&gt; Factory with self-registration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255" y="1524000"/>
            <a:ext cx="11283901" cy="4221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319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28" y="225510"/>
            <a:ext cx="10220144" cy="369332"/>
          </a:xfrm>
        </p:spPr>
        <p:txBody>
          <a:bodyPr/>
          <a:lstStyle/>
          <a:p>
            <a:r>
              <a:rPr lang="en-US" dirty="0" smtClean="0"/>
              <a:t>Object oriented design &gt;&gt; Pointer to abstract implementation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2064" y="724716"/>
            <a:ext cx="8514256" cy="34724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586" y="4429612"/>
            <a:ext cx="11483150" cy="2214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881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28" y="225510"/>
            <a:ext cx="10220144" cy="369332"/>
          </a:xfrm>
        </p:spPr>
        <p:txBody>
          <a:bodyPr/>
          <a:lstStyle/>
          <a:p>
            <a:r>
              <a:rPr lang="en-US" dirty="0" smtClean="0"/>
              <a:t>Object oriented design &gt;&gt; Pointer to abstract implementation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28" y="825608"/>
            <a:ext cx="11314176" cy="5003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47523"/>
      </p:ext>
    </p:extLst>
  </p:cSld>
  <p:clrMapOvr>
    <a:masterClrMapping/>
  </p:clrMapOvr>
</p:sld>
</file>

<file path=ppt/theme/theme1.xml><?xml version="1.0" encoding="utf-8"?>
<a:theme xmlns:a="http://schemas.openxmlformats.org/drawingml/2006/main" name="ECMWF_widescre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ECMWF_widescreen.potx</Template>
  <TotalTime>22817</TotalTime>
  <Words>2279</Words>
  <Application>Microsoft Macintosh PowerPoint</Application>
  <PresentationFormat>Custom</PresentationFormat>
  <Paragraphs>610</Paragraphs>
  <Slides>55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8" baseType="lpstr">
      <vt:lpstr>American Typewriter</vt:lpstr>
      <vt:lpstr>Andale Mono</vt:lpstr>
      <vt:lpstr>Calibri</vt:lpstr>
      <vt:lpstr>Consolas</vt:lpstr>
      <vt:lpstr>Courier</vt:lpstr>
      <vt:lpstr>Helvetica</vt:lpstr>
      <vt:lpstr>Helvetica Light</vt:lpstr>
      <vt:lpstr>Helvetica Neue</vt:lpstr>
      <vt:lpstr>Inconsolata</vt:lpstr>
      <vt:lpstr>Mangal</vt:lpstr>
      <vt:lpstr>Wingdings</vt:lpstr>
      <vt:lpstr>Arial</vt:lpstr>
      <vt:lpstr>ECMWF_widescreen</vt:lpstr>
      <vt:lpstr>PowerPoint Presentation</vt:lpstr>
      <vt:lpstr>Atlas, a library for NWP and climate modelling – Deconinck et al. 2017, J-CPC </vt:lpstr>
      <vt:lpstr>Atlas dependencies and requirements</vt:lpstr>
      <vt:lpstr>Object oriented design &gt;&gt; Polymorphism </vt:lpstr>
      <vt:lpstr>Object oriented design &gt;&gt; Factory with self-registration</vt:lpstr>
      <vt:lpstr>Object oriented design &gt;&gt; Factory with self-registration</vt:lpstr>
      <vt:lpstr>Object oriented design &gt;&gt; Factory with self-registration</vt:lpstr>
      <vt:lpstr>Object oriented design &gt;&gt; Pointer to abstract implementation</vt:lpstr>
      <vt:lpstr>Object oriented design &gt;&gt; Pointer to abstract implementation</vt:lpstr>
      <vt:lpstr>PowerPoint Presentation</vt:lpstr>
      <vt:lpstr>PowerPoint Presentation</vt:lpstr>
      <vt:lpstr>Atlas typical workflow</vt:lpstr>
      <vt:lpstr>A library of grid abstractions</vt:lpstr>
      <vt:lpstr>PowerPoint Presentation</vt:lpstr>
      <vt:lpstr>A library of grid abstractions</vt:lpstr>
      <vt:lpstr>PowerPoint Presentation</vt:lpstr>
      <vt:lpstr>PowerPoint Presentation</vt:lpstr>
      <vt:lpstr>Getting started</vt:lpstr>
      <vt:lpstr>Checking installation</vt:lpstr>
      <vt:lpstr>Grid information tool</vt:lpstr>
      <vt:lpstr>Grid information tool</vt:lpstr>
      <vt:lpstr>Mesh generation tool:  atlas-meshgen</vt:lpstr>
      <vt:lpstr>Atlas architecture</vt:lpstr>
      <vt:lpstr>Mesh data structure</vt:lpstr>
      <vt:lpstr>Mesh / Nodes</vt:lpstr>
      <vt:lpstr>Mesh / Cells</vt:lpstr>
      <vt:lpstr>Example "for" over all elements</vt:lpstr>
      <vt:lpstr>Example "for” per element type</vt:lpstr>
      <vt:lpstr>Multiple domain decomposition strategies</vt:lpstr>
      <vt:lpstr>Multiple domain decomposition strategies</vt:lpstr>
      <vt:lpstr>PowerPoint Presentation</vt:lpstr>
      <vt:lpstr>Halo exchanges</vt:lpstr>
      <vt:lpstr>FunctionSpaces: Discretisation specific knowledge (arguably model specific)</vt:lpstr>
      <vt:lpstr>FunctionSpaces: Discretisation specific knowledge (arguably model specific)</vt:lpstr>
      <vt:lpstr>FunctionSpaces: Discretisation specific knowledge (arguably model specific)</vt:lpstr>
      <vt:lpstr>PowerPoint Presentation</vt:lpstr>
      <vt:lpstr>PowerPoint Presentation</vt:lpstr>
      <vt:lpstr>PowerPoint Presentation</vt:lpstr>
      <vt:lpstr>Atlas architecture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Mathematical operations</vt:lpstr>
      <vt:lpstr>Spectral Transforms in Atlas</vt:lpstr>
      <vt:lpstr>Linking atlas in your own Cmake project  &gt;&gt; Finding the existing atlas installation</vt:lpstr>
      <vt:lpstr>Linking atlas in your own Cmake project  &gt;&gt; Bundling atlas as subproject</vt:lpstr>
      <vt:lpstr>Creating a new project    ecbuild is recommended</vt:lpstr>
      <vt:lpstr>Getting started</vt:lpstr>
    </vt:vector>
  </TitlesOfParts>
  <Company>ECMWF</Company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 Hine</dc:creator>
  <cp:lastModifiedBy>Willem Deconinck</cp:lastModifiedBy>
  <cp:revision>336</cp:revision>
  <cp:lastPrinted>2014-11-19T12:15:44Z</cp:lastPrinted>
  <dcterms:created xsi:type="dcterms:W3CDTF">2015-03-12T16:04:32Z</dcterms:created>
  <dcterms:modified xsi:type="dcterms:W3CDTF">2020-03-02T05:51:28Z</dcterms:modified>
</cp:coreProperties>
</file>